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48"/>
  </p:notesMasterIdLst>
  <p:handoutMasterIdLst>
    <p:handoutMasterId r:id="rId49"/>
  </p:handoutMasterIdLst>
  <p:sldIdLst>
    <p:sldId id="464" r:id="rId3"/>
    <p:sldId id="481" r:id="rId4"/>
    <p:sldId id="487" r:id="rId5"/>
    <p:sldId id="483" r:id="rId6"/>
    <p:sldId id="484" r:id="rId7"/>
    <p:sldId id="465" r:id="rId8"/>
    <p:sldId id="416" r:id="rId9"/>
    <p:sldId id="415" r:id="rId10"/>
    <p:sldId id="500" r:id="rId11"/>
    <p:sldId id="260" r:id="rId12"/>
    <p:sldId id="284" r:id="rId13"/>
    <p:sldId id="261" r:id="rId14"/>
    <p:sldId id="436" r:id="rId15"/>
    <p:sldId id="296" r:id="rId16"/>
    <p:sldId id="429" r:id="rId17"/>
    <p:sldId id="503" r:id="rId18"/>
    <p:sldId id="479" r:id="rId19"/>
    <p:sldId id="414" r:id="rId20"/>
    <p:sldId id="263" r:id="rId21"/>
    <p:sldId id="441" r:id="rId22"/>
    <p:sldId id="265" r:id="rId23"/>
    <p:sldId id="413" r:id="rId24"/>
    <p:sldId id="425" r:id="rId25"/>
    <p:sldId id="294" r:id="rId26"/>
    <p:sldId id="476" r:id="rId27"/>
    <p:sldId id="471" r:id="rId28"/>
    <p:sldId id="470" r:id="rId29"/>
    <p:sldId id="468" r:id="rId30"/>
    <p:sldId id="486" r:id="rId31"/>
    <p:sldId id="474" r:id="rId32"/>
    <p:sldId id="502" r:id="rId33"/>
    <p:sldId id="491" r:id="rId34"/>
    <p:sldId id="492" r:id="rId35"/>
    <p:sldId id="493" r:id="rId36"/>
    <p:sldId id="494" r:id="rId37"/>
    <p:sldId id="495" r:id="rId38"/>
    <p:sldId id="496" r:id="rId39"/>
    <p:sldId id="501" r:id="rId40"/>
    <p:sldId id="499" r:id="rId41"/>
    <p:sldId id="417" r:id="rId42"/>
    <p:sldId id="485" r:id="rId43"/>
    <p:sldId id="504" r:id="rId44"/>
    <p:sldId id="490" r:id="rId45"/>
    <p:sldId id="422" r:id="rId46"/>
    <p:sldId id="469" r:id="rId47"/>
  </p:sldIdLst>
  <p:sldSz cx="9144000" cy="6858000" type="screen4x3"/>
  <p:notesSz cx="92964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06A"/>
    <a:srgbClr val="0000CC"/>
    <a:srgbClr val="CC180A"/>
    <a:srgbClr val="F32111"/>
    <a:srgbClr val="DCDC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8667" autoAdjust="0"/>
  </p:normalViewPr>
  <p:slideViewPr>
    <p:cSldViewPr>
      <p:cViewPr>
        <p:scale>
          <a:sx n="80" d="100"/>
          <a:sy n="80" d="100"/>
        </p:scale>
        <p:origin x="-18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7" d="100"/>
        <a:sy n="87" d="100"/>
      </p:scale>
      <p:origin x="0" y="68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victor\My%20Documents\RUNS\Run_Apr09_HL_31Cl\FIT\TotalSpectra\FitTotSpc_CMCA++.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victor\My%20Documents\RUNS\Run_Apr09_HL_31Cl\FIT\TotalSpectra\FitTotSpc_CMCA++.xlsm"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7.0721657708575483E-2"/>
          <c:y val="0.13135843974559391"/>
          <c:w val="0.88483206748161169"/>
          <c:h val="0.80112263962556862"/>
        </c:manualLayout>
      </c:layout>
      <c:scatterChart>
        <c:scatterStyle val="lineMarker"/>
        <c:ser>
          <c:idx val="0"/>
          <c:order val="0"/>
          <c:spPr>
            <a:ln w="28575">
              <a:noFill/>
            </a:ln>
          </c:spPr>
          <c:marker>
            <c:symbol val="diamond"/>
            <c:size val="5"/>
            <c:spPr>
              <a:solidFill>
                <a:srgbClr val="000080"/>
              </a:solidFill>
              <a:ln>
                <a:solidFill>
                  <a:srgbClr val="000080"/>
                </a:solidFill>
                <a:prstDash val="solid"/>
              </a:ln>
            </c:spPr>
          </c:marker>
          <c:errBars>
            <c:errDir val="y"/>
            <c:errBarType val="both"/>
            <c:errValType val="cust"/>
            <c:noEndCap val="1"/>
            <c:plus>
              <c:numRef>
                <c:f>InpDataInfo!$P$6:$P$21</c:f>
                <c:numCache>
                  <c:formatCode>General</c:formatCode>
                  <c:ptCount val="16"/>
                  <c:pt idx="0">
                    <c:v>1.1508435647378838E-3</c:v>
                  </c:pt>
                  <c:pt idx="1">
                    <c:v>3.3965358279113588E-3</c:v>
                  </c:pt>
                  <c:pt idx="2">
                    <c:v>1.349038093029322E-3</c:v>
                  </c:pt>
                  <c:pt idx="3">
                    <c:v>1.2991436563512247E-3</c:v>
                  </c:pt>
                  <c:pt idx="4">
                    <c:v>1.3682089328661406E-3</c:v>
                  </c:pt>
                  <c:pt idx="5">
                    <c:v>1.3566904739888926E-3</c:v>
                  </c:pt>
                  <c:pt idx="6">
                    <c:v>1.1348658819426533E-3</c:v>
                  </c:pt>
                  <c:pt idx="7">
                    <c:v>1.2854353479245281E-3</c:v>
                  </c:pt>
                  <c:pt idx="8">
                    <c:v>1.2676765304192401E-3</c:v>
                  </c:pt>
                  <c:pt idx="9">
                    <c:v>1.4024141987630521E-3</c:v>
                  </c:pt>
                  <c:pt idx="10">
                    <c:v>1.2515021469019349E-3</c:v>
                  </c:pt>
                  <c:pt idx="11">
                    <c:v>1.1282529808297633E-3</c:v>
                  </c:pt>
                  <c:pt idx="12">
                    <c:v>7.3979444158191741E-4</c:v>
                  </c:pt>
                  <c:pt idx="13">
                    <c:v>1.1658916848945361E-3</c:v>
                  </c:pt>
                  <c:pt idx="14">
                    <c:v>1.2277696342043918E-3</c:v>
                  </c:pt>
                  <c:pt idx="15">
                    <c:v>1.0842435647259632E-3</c:v>
                  </c:pt>
                </c:numCache>
              </c:numRef>
            </c:plus>
            <c:minus>
              <c:numRef>
                <c:f>InpDataInfo!$P$6:$P$21</c:f>
                <c:numCache>
                  <c:formatCode>General</c:formatCode>
                  <c:ptCount val="16"/>
                  <c:pt idx="0">
                    <c:v>1.1508435647378838E-3</c:v>
                  </c:pt>
                  <c:pt idx="1">
                    <c:v>3.3965358279113588E-3</c:v>
                  </c:pt>
                  <c:pt idx="2">
                    <c:v>1.349038093029322E-3</c:v>
                  </c:pt>
                  <c:pt idx="3">
                    <c:v>1.2991436563512247E-3</c:v>
                  </c:pt>
                  <c:pt idx="4">
                    <c:v>1.3682089328661406E-3</c:v>
                  </c:pt>
                  <c:pt idx="5">
                    <c:v>1.3566904739888926E-3</c:v>
                  </c:pt>
                  <c:pt idx="6">
                    <c:v>1.1348658819426533E-3</c:v>
                  </c:pt>
                  <c:pt idx="7">
                    <c:v>1.2854353479245281E-3</c:v>
                  </c:pt>
                  <c:pt idx="8">
                    <c:v>1.2676765304192401E-3</c:v>
                  </c:pt>
                  <c:pt idx="9">
                    <c:v>1.4024141987630521E-3</c:v>
                  </c:pt>
                  <c:pt idx="10">
                    <c:v>1.2515021469019349E-3</c:v>
                  </c:pt>
                  <c:pt idx="11">
                    <c:v>1.1282529808297633E-3</c:v>
                  </c:pt>
                  <c:pt idx="12">
                    <c:v>7.3979444158191741E-4</c:v>
                  </c:pt>
                  <c:pt idx="13">
                    <c:v>1.1658916848945361E-3</c:v>
                  </c:pt>
                  <c:pt idx="14">
                    <c:v>1.2277696342043918E-3</c:v>
                  </c:pt>
                  <c:pt idx="15">
                    <c:v>1.0842435647259632E-3</c:v>
                  </c:pt>
                </c:numCache>
              </c:numRef>
            </c:minus>
            <c:spPr>
              <a:ln w="12700">
                <a:solidFill>
                  <a:srgbClr val="000000"/>
                </a:solidFill>
                <a:prstDash val="solid"/>
              </a:ln>
            </c:spPr>
          </c:errBars>
          <c:xVal>
            <c:numRef>
              <c:f>InpDataInfo!$C$6:$C$21</c:f>
              <c:numCache>
                <c:formatCode>General</c:formatCode>
                <c:ptCount val="16"/>
                <c:pt idx="0">
                  <c:v>1</c:v>
                </c:pt>
                <c:pt idx="1">
                  <c:v>2</c:v>
                </c:pt>
                <c:pt idx="2">
                  <c:v>3</c:v>
                </c:pt>
                <c:pt idx="3">
                  <c:v>4</c:v>
                </c:pt>
                <c:pt idx="4">
                  <c:v>5</c:v>
                </c:pt>
                <c:pt idx="5">
                  <c:v>6</c:v>
                </c:pt>
                <c:pt idx="6">
                  <c:v>7</c:v>
                </c:pt>
                <c:pt idx="7">
                  <c:v>8</c:v>
                </c:pt>
                <c:pt idx="8">
                  <c:v>9</c:v>
                </c:pt>
                <c:pt idx="9">
                  <c:v>11</c:v>
                </c:pt>
                <c:pt idx="10">
                  <c:v>12</c:v>
                </c:pt>
                <c:pt idx="11">
                  <c:v>13</c:v>
                </c:pt>
                <c:pt idx="12">
                  <c:v>14</c:v>
                </c:pt>
                <c:pt idx="13">
                  <c:v>15</c:v>
                </c:pt>
                <c:pt idx="14">
                  <c:v>16</c:v>
                </c:pt>
                <c:pt idx="15">
                  <c:v>17</c:v>
                </c:pt>
              </c:numCache>
            </c:numRef>
          </c:xVal>
          <c:yVal>
            <c:numRef>
              <c:f>InpDataInfo!$O$6:$O$21</c:f>
              <c:numCache>
                <c:formatCode>General</c:formatCode>
                <c:ptCount val="16"/>
                <c:pt idx="0">
                  <c:v>0.18971484417539547</c:v>
                </c:pt>
                <c:pt idx="1">
                  <c:v>0.18812096466879932</c:v>
                </c:pt>
                <c:pt idx="2">
                  <c:v>0.19236153373516351</c:v>
                </c:pt>
                <c:pt idx="3">
                  <c:v>0.1926798710764574</c:v>
                </c:pt>
                <c:pt idx="4">
                  <c:v>0.19055421073611059</c:v>
                </c:pt>
                <c:pt idx="5">
                  <c:v>0.19072910406412799</c:v>
                </c:pt>
                <c:pt idx="6">
                  <c:v>0.19071635735086523</c:v>
                </c:pt>
                <c:pt idx="7">
                  <c:v>0.1900931115491252</c:v>
                </c:pt>
                <c:pt idx="8">
                  <c:v>0.18956007211267784</c:v>
                </c:pt>
                <c:pt idx="9">
                  <c:v>0.18937130729234491</c:v>
                </c:pt>
                <c:pt idx="10">
                  <c:v>0.18720842213819833</c:v>
                </c:pt>
                <c:pt idx="11">
                  <c:v>0.18893052174954389</c:v>
                </c:pt>
                <c:pt idx="12">
                  <c:v>0.18978164468120148</c:v>
                </c:pt>
                <c:pt idx="13">
                  <c:v>0.19020214084437154</c:v>
                </c:pt>
                <c:pt idx="14">
                  <c:v>0.18935078641028191</c:v>
                </c:pt>
                <c:pt idx="15">
                  <c:v>0.1882566718736377</c:v>
                </c:pt>
              </c:numCache>
            </c:numRef>
          </c:yVal>
        </c:ser>
        <c:ser>
          <c:idx val="1"/>
          <c:order val="1"/>
          <c:spPr>
            <a:ln w="28575">
              <a:noFill/>
            </a:ln>
          </c:spPr>
          <c:marker>
            <c:symbol val="none"/>
          </c:marker>
          <c:trendline>
            <c:spPr>
              <a:ln w="25400">
                <a:solidFill>
                  <a:srgbClr val="000000"/>
                </a:solidFill>
                <a:prstDash val="solid"/>
              </a:ln>
            </c:spPr>
            <c:trendlineType val="linear"/>
            <c:dispEq val="1"/>
            <c:trendlineLbl>
              <c:layout/>
              <c:numFmt formatCode="General" sourceLinked="0"/>
              <c:spPr>
                <a:noFill/>
                <a:ln w="25400">
                  <a:noFill/>
                </a:ln>
              </c:spPr>
              <c:txPr>
                <a:bodyPr/>
                <a:lstStyle/>
                <a:p>
                  <a:pPr>
                    <a:defRPr sz="1000" b="0" i="0" u="none" strike="noStrike" baseline="0">
                      <a:solidFill>
                        <a:srgbClr val="000000"/>
                      </a:solidFill>
                      <a:latin typeface="Arial"/>
                      <a:ea typeface="Arial"/>
                      <a:cs typeface="Arial"/>
                    </a:defRPr>
                  </a:pPr>
                  <a:endParaRPr lang="en-US"/>
                </a:p>
              </c:txPr>
            </c:trendlineLbl>
          </c:trendline>
          <c:trendline>
            <c:spPr>
              <a:ln w="25400">
                <a:solidFill>
                  <a:srgbClr val="000000"/>
                </a:solidFill>
                <a:prstDash val="solid"/>
              </a:ln>
            </c:spPr>
            <c:trendlineType val="linear"/>
            <c:dispEq val="1"/>
            <c:trendlineLbl>
              <c:layout/>
              <c:numFmt formatCode="General" sourceLinked="0"/>
              <c:spPr>
                <a:noFill/>
                <a:ln w="25400">
                  <a:noFill/>
                </a:ln>
              </c:spPr>
              <c:txPr>
                <a:bodyPr/>
                <a:lstStyle/>
                <a:p>
                  <a:pPr>
                    <a:defRPr sz="1000" b="0" i="0" u="none" strike="noStrike" baseline="0">
                      <a:solidFill>
                        <a:srgbClr val="000000"/>
                      </a:solidFill>
                      <a:latin typeface="Arial"/>
                      <a:ea typeface="Arial"/>
                      <a:cs typeface="Arial"/>
                    </a:defRPr>
                  </a:pPr>
                  <a:endParaRPr lang="en-US"/>
                </a:p>
              </c:txPr>
            </c:trendlineLbl>
          </c:trendline>
          <c:errBars>
            <c:errDir val="x"/>
            <c:errBarType val="plus"/>
            <c:errValType val="cust"/>
            <c:noEndCap val="1"/>
            <c:plus>
              <c:numRef>
                <c:f>InpDataInfo!$T$48</c:f>
                <c:numCache>
                  <c:formatCode>General</c:formatCode>
                  <c:ptCount val="1"/>
                  <c:pt idx="0">
                    <c:v>16</c:v>
                  </c:pt>
                </c:numCache>
              </c:numRef>
            </c:plus>
            <c:minus>
              <c:numLit>
                <c:formatCode>General</c:formatCode>
                <c:ptCount val="1"/>
                <c:pt idx="0">
                  <c:v>0</c:v>
                </c:pt>
              </c:numLit>
            </c:minus>
            <c:spPr>
              <a:ln w="38100">
                <a:solidFill>
                  <a:srgbClr val="FF0000"/>
                </a:solidFill>
                <a:prstDash val="solid"/>
              </a:ln>
            </c:spPr>
          </c:errBars>
          <c:xVal>
            <c:numRef>
              <c:f>InpDataInfo!$P$48</c:f>
              <c:numCache>
                <c:formatCode>General</c:formatCode>
                <c:ptCount val="1"/>
                <c:pt idx="0">
                  <c:v>1</c:v>
                </c:pt>
              </c:numCache>
            </c:numRef>
          </c:xVal>
          <c:yVal>
            <c:numRef>
              <c:f>InpDataInfo!$R$48</c:f>
              <c:numCache>
                <c:formatCode>0.00000</c:formatCode>
                <c:ptCount val="1"/>
                <c:pt idx="0">
                  <c:v>0.18985800000000044</c:v>
                </c:pt>
              </c:numCache>
            </c:numRef>
          </c:yVal>
        </c:ser>
        <c:ser>
          <c:idx val="2"/>
          <c:order val="2"/>
          <c:tx>
            <c:v>sd</c:v>
          </c:tx>
          <c:spPr>
            <a:ln w="28575">
              <a:noFill/>
            </a:ln>
          </c:spPr>
          <c:marker>
            <c:symbol val="none"/>
          </c:marker>
          <c:errBars>
            <c:errDir val="x"/>
            <c:errBarType val="plus"/>
            <c:errValType val="cust"/>
            <c:noEndCap val="1"/>
            <c:plus>
              <c:numRef>
                <c:f>InpDataInfo!$T$49:$T$50</c:f>
                <c:numCache>
                  <c:formatCode>General</c:formatCode>
                  <c:ptCount val="2"/>
                  <c:pt idx="0">
                    <c:v>16</c:v>
                  </c:pt>
                  <c:pt idx="1">
                    <c:v>16</c:v>
                  </c:pt>
                </c:numCache>
              </c:numRef>
            </c:plus>
            <c:minus>
              <c:numLit>
                <c:formatCode>General</c:formatCode>
                <c:ptCount val="1"/>
                <c:pt idx="0">
                  <c:v>0</c:v>
                </c:pt>
              </c:numLit>
            </c:minus>
            <c:spPr>
              <a:ln w="25400">
                <a:solidFill>
                  <a:srgbClr val="FF0000"/>
                </a:solidFill>
                <a:prstDash val="lgDash"/>
              </a:ln>
            </c:spPr>
          </c:errBars>
          <c:xVal>
            <c:numRef>
              <c:f>InpDataInfo!$P$49:$P$50</c:f>
              <c:numCache>
                <c:formatCode>General</c:formatCode>
                <c:ptCount val="2"/>
                <c:pt idx="0">
                  <c:v>1</c:v>
                </c:pt>
                <c:pt idx="1">
                  <c:v>1</c:v>
                </c:pt>
              </c:numCache>
            </c:numRef>
          </c:xVal>
          <c:yVal>
            <c:numRef>
              <c:f>InpDataInfo!$R$49:$R$50</c:f>
              <c:numCache>
                <c:formatCode>0.00000E+00</c:formatCode>
                <c:ptCount val="2"/>
                <c:pt idx="0">
                  <c:v>0.19115599999999991</c:v>
                </c:pt>
                <c:pt idx="1">
                  <c:v>0.18856000000000109</c:v>
                </c:pt>
              </c:numCache>
            </c:numRef>
          </c:yVal>
        </c:ser>
        <c:axId val="87133568"/>
        <c:axId val="87143552"/>
      </c:scatterChart>
      <c:valAx>
        <c:axId val="87133568"/>
        <c:scaling>
          <c:orientation val="minMax"/>
          <c:max val="18"/>
          <c:min val="0"/>
        </c:scaling>
        <c:axPos val="b"/>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87143552"/>
        <c:crosses val="autoZero"/>
        <c:crossBetween val="midCat"/>
      </c:valAx>
      <c:valAx>
        <c:axId val="87143552"/>
        <c:scaling>
          <c:orientation val="minMax"/>
        </c:scaling>
        <c:axPos val="l"/>
        <c:majorGridlines>
          <c:spPr>
            <a:ln w="3175">
              <a:solidFill>
                <a:srgbClr val="00FF00"/>
              </a:solidFill>
              <a:prstDash val="solid"/>
            </a:ln>
          </c:spPr>
        </c:majorGridlines>
        <c:numFmt formatCode="#,##0.000" sourceLinked="0"/>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87133568"/>
        <c:crosses val="autoZero"/>
        <c:crossBetween val="midCat"/>
      </c:valAx>
      <c:spPr>
        <a:noFill/>
        <a:ln w="38100">
          <a:solidFill>
            <a:srgbClr val="808080"/>
          </a:solidFill>
          <a:prstDash val="solid"/>
        </a:ln>
      </c:spPr>
    </c:plotArea>
    <c:plotVisOnly val="1"/>
    <c:dispBlanksAs val="gap"/>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1057354437838172"/>
          <c:y val="9.4967087447402523E-2"/>
          <c:w val="0.82843525809273844"/>
          <c:h val="0.79822506561679785"/>
        </c:manualLayout>
      </c:layout>
      <c:scatterChart>
        <c:scatterStyle val="lineMarker"/>
        <c:ser>
          <c:idx val="0"/>
          <c:order val="0"/>
          <c:spPr>
            <a:ln w="28575">
              <a:noFill/>
            </a:ln>
          </c:spPr>
          <c:marker>
            <c:symbol val="diamond"/>
            <c:size val="5"/>
          </c:marker>
          <c:xVal>
            <c:numRef>
              <c:f>GraphTot!$A$3:$A$499</c:f>
              <c:numCache>
                <c:formatCode>General</c:formatCode>
                <c:ptCount val="497"/>
                <c:pt idx="0">
                  <c:v>0</c:v>
                </c:pt>
                <c:pt idx="1">
                  <c:v>2.0000000000000014E-2</c:v>
                </c:pt>
                <c:pt idx="2">
                  <c:v>4.0000000000000029E-2</c:v>
                </c:pt>
                <c:pt idx="3">
                  <c:v>6.0000000000000032E-2</c:v>
                </c:pt>
                <c:pt idx="4">
                  <c:v>8.0000000000000057E-2</c:v>
                </c:pt>
                <c:pt idx="5">
                  <c:v>0.1</c:v>
                </c:pt>
                <c:pt idx="6">
                  <c:v>0.12000000000000002</c:v>
                </c:pt>
                <c:pt idx="7">
                  <c:v>0.14000000000000001</c:v>
                </c:pt>
                <c:pt idx="8">
                  <c:v>0.16000000000000006</c:v>
                </c:pt>
                <c:pt idx="9">
                  <c:v>0.18000000000000024</c:v>
                </c:pt>
                <c:pt idx="10">
                  <c:v>0.2</c:v>
                </c:pt>
                <c:pt idx="11">
                  <c:v>0.22000000000000006</c:v>
                </c:pt>
                <c:pt idx="12">
                  <c:v>0.24000000000000021</c:v>
                </c:pt>
                <c:pt idx="13">
                  <c:v>0.26</c:v>
                </c:pt>
                <c:pt idx="14">
                  <c:v>0.28000000000000008</c:v>
                </c:pt>
                <c:pt idx="15">
                  <c:v>0.30000000000000032</c:v>
                </c:pt>
                <c:pt idx="16">
                  <c:v>0.32000000000000206</c:v>
                </c:pt>
                <c:pt idx="17">
                  <c:v>0.3400000000000003</c:v>
                </c:pt>
                <c:pt idx="18">
                  <c:v>0.36000000000000032</c:v>
                </c:pt>
                <c:pt idx="19">
                  <c:v>0.38000000000000206</c:v>
                </c:pt>
                <c:pt idx="20">
                  <c:v>0.4</c:v>
                </c:pt>
                <c:pt idx="21">
                  <c:v>0.42000000000000032</c:v>
                </c:pt>
                <c:pt idx="22">
                  <c:v>0.44000000000000011</c:v>
                </c:pt>
                <c:pt idx="23">
                  <c:v>0.46</c:v>
                </c:pt>
                <c:pt idx="24">
                  <c:v>0.48000000000000032</c:v>
                </c:pt>
                <c:pt idx="25">
                  <c:v>0.5</c:v>
                </c:pt>
                <c:pt idx="26">
                  <c:v>0.52</c:v>
                </c:pt>
                <c:pt idx="27">
                  <c:v>0.54</c:v>
                </c:pt>
                <c:pt idx="28">
                  <c:v>0.56000000000000005</c:v>
                </c:pt>
                <c:pt idx="29">
                  <c:v>0.58000000000000018</c:v>
                </c:pt>
                <c:pt idx="30">
                  <c:v>0.60000000000000064</c:v>
                </c:pt>
                <c:pt idx="31">
                  <c:v>0.62000000000000366</c:v>
                </c:pt>
                <c:pt idx="32">
                  <c:v>0.64000000000000412</c:v>
                </c:pt>
                <c:pt idx="33">
                  <c:v>0.66000000000000481</c:v>
                </c:pt>
                <c:pt idx="34">
                  <c:v>0.6800000000000006</c:v>
                </c:pt>
                <c:pt idx="35">
                  <c:v>0.70000000000000062</c:v>
                </c:pt>
                <c:pt idx="36">
                  <c:v>0.72000000000000064</c:v>
                </c:pt>
                <c:pt idx="37">
                  <c:v>0.74000000000000365</c:v>
                </c:pt>
                <c:pt idx="38">
                  <c:v>0.76000000000000412</c:v>
                </c:pt>
                <c:pt idx="39">
                  <c:v>0.78</c:v>
                </c:pt>
                <c:pt idx="40">
                  <c:v>0.8</c:v>
                </c:pt>
                <c:pt idx="41">
                  <c:v>0.82000000000000062</c:v>
                </c:pt>
                <c:pt idx="42">
                  <c:v>0.84000000000000064</c:v>
                </c:pt>
                <c:pt idx="43">
                  <c:v>0.86000000000000065</c:v>
                </c:pt>
                <c:pt idx="44">
                  <c:v>0.88000000000000023</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1.1400000000000001</c:v>
                </c:pt>
                <c:pt idx="58">
                  <c:v>1.1599999999999917</c:v>
                </c:pt>
                <c:pt idx="59">
                  <c:v>1.1800000000000073</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1.6800000000000073</c:v>
                </c:pt>
                <c:pt idx="85">
                  <c:v>1.7000000000000004</c:v>
                </c:pt>
                <c:pt idx="86">
                  <c:v>1.7200000000000004</c:v>
                </c:pt>
                <c:pt idx="87">
                  <c:v>1.7400000000000004</c:v>
                </c:pt>
                <c:pt idx="88">
                  <c:v>1.7600000000000005</c:v>
                </c:pt>
                <c:pt idx="89">
                  <c:v>1.7800000000000005</c:v>
                </c:pt>
                <c:pt idx="90">
                  <c:v>1.8</c:v>
                </c:pt>
                <c:pt idx="91">
                  <c:v>1.82</c:v>
                </c:pt>
                <c:pt idx="92">
                  <c:v>1.84</c:v>
                </c:pt>
                <c:pt idx="93">
                  <c:v>1.86</c:v>
                </c:pt>
                <c:pt idx="94">
                  <c:v>1.8800000000000001</c:v>
                </c:pt>
                <c:pt idx="95">
                  <c:v>1.9000000000000001</c:v>
                </c:pt>
                <c:pt idx="96">
                  <c:v>1.9200000000000021</c:v>
                </c:pt>
                <c:pt idx="97">
                  <c:v>1.9400000000000068</c:v>
                </c:pt>
                <c:pt idx="98">
                  <c:v>1.9600000000000068</c:v>
                </c:pt>
                <c:pt idx="99">
                  <c:v>1.9800000000000075</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2.2600000000000002</c:v>
                </c:pt>
                <c:pt idx="114">
                  <c:v>2.2800000000000002</c:v>
                </c:pt>
                <c:pt idx="115">
                  <c:v>2.3000000000000003</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2.8000000000000003</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3.3000000000000003</c:v>
                </c:pt>
                <c:pt idx="166">
                  <c:v>3.3200000000000003</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3.8000000000000003</c:v>
                </c:pt>
                <c:pt idx="191">
                  <c:v>3.8200000000000003</c:v>
                </c:pt>
                <c:pt idx="192">
                  <c:v>3.84</c:v>
                </c:pt>
                <c:pt idx="193">
                  <c:v>3.86</c:v>
                </c:pt>
                <c:pt idx="194">
                  <c:v>3.88</c:v>
                </c:pt>
                <c:pt idx="195">
                  <c:v>3.9</c:v>
                </c:pt>
                <c:pt idx="196">
                  <c:v>3.92</c:v>
                </c:pt>
                <c:pt idx="197">
                  <c:v>3.94</c:v>
                </c:pt>
                <c:pt idx="198">
                  <c:v>3.96</c:v>
                </c:pt>
                <c:pt idx="199">
                  <c:v>3.98</c:v>
                </c:pt>
                <c:pt idx="200">
                  <c:v>4</c:v>
                </c:pt>
                <c:pt idx="201">
                  <c:v>4.0200000000000005</c:v>
                </c:pt>
                <c:pt idx="202">
                  <c:v>4.04</c:v>
                </c:pt>
                <c:pt idx="203">
                  <c:v>4.0600000000000005</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4.5200000000000005</c:v>
                </c:pt>
                <c:pt idx="227">
                  <c:v>4.54</c:v>
                </c:pt>
                <c:pt idx="228">
                  <c:v>4.5600000000000005</c:v>
                </c:pt>
                <c:pt idx="229">
                  <c:v>4.58</c:v>
                </c:pt>
                <c:pt idx="230">
                  <c:v>4.6000000000000005</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5.0200000000000005</c:v>
                </c:pt>
                <c:pt idx="252">
                  <c:v>5.04</c:v>
                </c:pt>
                <c:pt idx="253">
                  <c:v>5.0600000000000005</c:v>
                </c:pt>
                <c:pt idx="254">
                  <c:v>5.08</c:v>
                </c:pt>
                <c:pt idx="255">
                  <c:v>5.1000000000000005</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5.5200000000000005</c:v>
                </c:pt>
                <c:pt idx="277">
                  <c:v>5.54</c:v>
                </c:pt>
                <c:pt idx="278">
                  <c:v>5.5600000000000005</c:v>
                </c:pt>
                <c:pt idx="279">
                  <c:v>5.58</c:v>
                </c:pt>
                <c:pt idx="280">
                  <c:v>5.6000000000000005</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pt idx="301">
                  <c:v>6.0200000000000005</c:v>
                </c:pt>
                <c:pt idx="302">
                  <c:v>6.04</c:v>
                </c:pt>
                <c:pt idx="303">
                  <c:v>6.0600000000000005</c:v>
                </c:pt>
                <c:pt idx="304">
                  <c:v>6.08</c:v>
                </c:pt>
                <c:pt idx="305">
                  <c:v>6.1000000000000005</c:v>
                </c:pt>
                <c:pt idx="306">
                  <c:v>6.1199999999999966</c:v>
                </c:pt>
                <c:pt idx="307">
                  <c:v>6.1400000000000006</c:v>
                </c:pt>
                <c:pt idx="308">
                  <c:v>6.1599999999999975</c:v>
                </c:pt>
                <c:pt idx="309">
                  <c:v>6.18</c:v>
                </c:pt>
                <c:pt idx="310">
                  <c:v>6.2</c:v>
                </c:pt>
                <c:pt idx="311">
                  <c:v>6.22</c:v>
                </c:pt>
                <c:pt idx="312">
                  <c:v>6.24</c:v>
                </c:pt>
                <c:pt idx="313">
                  <c:v>6.26</c:v>
                </c:pt>
                <c:pt idx="314">
                  <c:v>6.28</c:v>
                </c:pt>
                <c:pt idx="315">
                  <c:v>6.3</c:v>
                </c:pt>
                <c:pt idx="316">
                  <c:v>6.3199999999999985</c:v>
                </c:pt>
                <c:pt idx="317">
                  <c:v>6.34</c:v>
                </c:pt>
                <c:pt idx="318">
                  <c:v>6.3599999999999985</c:v>
                </c:pt>
                <c:pt idx="319">
                  <c:v>6.38</c:v>
                </c:pt>
                <c:pt idx="320">
                  <c:v>6.4</c:v>
                </c:pt>
                <c:pt idx="321">
                  <c:v>6.42</c:v>
                </c:pt>
                <c:pt idx="322">
                  <c:v>6.44</c:v>
                </c:pt>
                <c:pt idx="323">
                  <c:v>6.46</c:v>
                </c:pt>
                <c:pt idx="324">
                  <c:v>6.48</c:v>
                </c:pt>
                <c:pt idx="325">
                  <c:v>6.5</c:v>
                </c:pt>
                <c:pt idx="326">
                  <c:v>6.5200000000000005</c:v>
                </c:pt>
                <c:pt idx="327">
                  <c:v>6.54</c:v>
                </c:pt>
                <c:pt idx="328">
                  <c:v>6.5600000000000005</c:v>
                </c:pt>
                <c:pt idx="329">
                  <c:v>6.58</c:v>
                </c:pt>
                <c:pt idx="330">
                  <c:v>6.6000000000000005</c:v>
                </c:pt>
                <c:pt idx="331">
                  <c:v>6.6199999999999966</c:v>
                </c:pt>
                <c:pt idx="332">
                  <c:v>6.6400000000000006</c:v>
                </c:pt>
                <c:pt idx="333">
                  <c:v>6.6599999999999975</c:v>
                </c:pt>
                <c:pt idx="334">
                  <c:v>6.68</c:v>
                </c:pt>
                <c:pt idx="335">
                  <c:v>6.7</c:v>
                </c:pt>
                <c:pt idx="336">
                  <c:v>6.72</c:v>
                </c:pt>
                <c:pt idx="337">
                  <c:v>6.74</c:v>
                </c:pt>
                <c:pt idx="338">
                  <c:v>6.76</c:v>
                </c:pt>
                <c:pt idx="339">
                  <c:v>6.78</c:v>
                </c:pt>
                <c:pt idx="340">
                  <c:v>6.8</c:v>
                </c:pt>
                <c:pt idx="341">
                  <c:v>6.8199999999999985</c:v>
                </c:pt>
                <c:pt idx="342">
                  <c:v>6.84</c:v>
                </c:pt>
                <c:pt idx="343">
                  <c:v>6.8599999999999985</c:v>
                </c:pt>
                <c:pt idx="344">
                  <c:v>6.88</c:v>
                </c:pt>
                <c:pt idx="345">
                  <c:v>6.9</c:v>
                </c:pt>
                <c:pt idx="346">
                  <c:v>6.92</c:v>
                </c:pt>
                <c:pt idx="347">
                  <c:v>6.94</c:v>
                </c:pt>
                <c:pt idx="348">
                  <c:v>6.96</c:v>
                </c:pt>
                <c:pt idx="349">
                  <c:v>6.98</c:v>
                </c:pt>
                <c:pt idx="350">
                  <c:v>7</c:v>
                </c:pt>
                <c:pt idx="351">
                  <c:v>7.0200000000000005</c:v>
                </c:pt>
                <c:pt idx="352">
                  <c:v>7.04</c:v>
                </c:pt>
                <c:pt idx="353">
                  <c:v>7.0600000000000005</c:v>
                </c:pt>
                <c:pt idx="354">
                  <c:v>7.08</c:v>
                </c:pt>
                <c:pt idx="355">
                  <c:v>7.1000000000000005</c:v>
                </c:pt>
                <c:pt idx="356">
                  <c:v>7.1199999999999966</c:v>
                </c:pt>
                <c:pt idx="357">
                  <c:v>7.1400000000000006</c:v>
                </c:pt>
                <c:pt idx="358">
                  <c:v>7.1599999999999975</c:v>
                </c:pt>
                <c:pt idx="359">
                  <c:v>7.18</c:v>
                </c:pt>
                <c:pt idx="360">
                  <c:v>7.2</c:v>
                </c:pt>
                <c:pt idx="361">
                  <c:v>7.22</c:v>
                </c:pt>
                <c:pt idx="362">
                  <c:v>7.24</c:v>
                </c:pt>
                <c:pt idx="363">
                  <c:v>7.26</c:v>
                </c:pt>
                <c:pt idx="364">
                  <c:v>7.28</c:v>
                </c:pt>
                <c:pt idx="365">
                  <c:v>7.3</c:v>
                </c:pt>
                <c:pt idx="366">
                  <c:v>7.3199999999999985</c:v>
                </c:pt>
                <c:pt idx="367">
                  <c:v>7.34</c:v>
                </c:pt>
                <c:pt idx="368">
                  <c:v>7.3599999999999985</c:v>
                </c:pt>
                <c:pt idx="369">
                  <c:v>7.38</c:v>
                </c:pt>
                <c:pt idx="370">
                  <c:v>7.4</c:v>
                </c:pt>
                <c:pt idx="371">
                  <c:v>7.42</c:v>
                </c:pt>
                <c:pt idx="372">
                  <c:v>7.44</c:v>
                </c:pt>
                <c:pt idx="373">
                  <c:v>7.46</c:v>
                </c:pt>
                <c:pt idx="374">
                  <c:v>7.48</c:v>
                </c:pt>
                <c:pt idx="375">
                  <c:v>7.5</c:v>
                </c:pt>
                <c:pt idx="376">
                  <c:v>7.5200000000000005</c:v>
                </c:pt>
                <c:pt idx="377">
                  <c:v>7.54</c:v>
                </c:pt>
                <c:pt idx="378">
                  <c:v>7.5600000000000005</c:v>
                </c:pt>
                <c:pt idx="379">
                  <c:v>7.58</c:v>
                </c:pt>
                <c:pt idx="380">
                  <c:v>7.6000000000000005</c:v>
                </c:pt>
                <c:pt idx="381">
                  <c:v>7.6199999999999966</c:v>
                </c:pt>
                <c:pt idx="382">
                  <c:v>7.6400000000000006</c:v>
                </c:pt>
                <c:pt idx="383">
                  <c:v>7.6599999999999975</c:v>
                </c:pt>
                <c:pt idx="384">
                  <c:v>7.68</c:v>
                </c:pt>
                <c:pt idx="385">
                  <c:v>7.7</c:v>
                </c:pt>
                <c:pt idx="386">
                  <c:v>7.72</c:v>
                </c:pt>
                <c:pt idx="387">
                  <c:v>7.74</c:v>
                </c:pt>
                <c:pt idx="388">
                  <c:v>7.76</c:v>
                </c:pt>
                <c:pt idx="389">
                  <c:v>7.78</c:v>
                </c:pt>
                <c:pt idx="390">
                  <c:v>7.8</c:v>
                </c:pt>
                <c:pt idx="391">
                  <c:v>7.8199999999999985</c:v>
                </c:pt>
                <c:pt idx="392">
                  <c:v>7.84</c:v>
                </c:pt>
                <c:pt idx="393">
                  <c:v>7.8599999999999985</c:v>
                </c:pt>
                <c:pt idx="394">
                  <c:v>7.88</c:v>
                </c:pt>
                <c:pt idx="395">
                  <c:v>7.9</c:v>
                </c:pt>
                <c:pt idx="396">
                  <c:v>7.92</c:v>
                </c:pt>
                <c:pt idx="397">
                  <c:v>7.94</c:v>
                </c:pt>
                <c:pt idx="398">
                  <c:v>7.96</c:v>
                </c:pt>
                <c:pt idx="399">
                  <c:v>7.98</c:v>
                </c:pt>
                <c:pt idx="400">
                  <c:v>8</c:v>
                </c:pt>
                <c:pt idx="401">
                  <c:v>8.02</c:v>
                </c:pt>
                <c:pt idx="402">
                  <c:v>8.0400000000000009</c:v>
                </c:pt>
                <c:pt idx="403">
                  <c:v>8.06</c:v>
                </c:pt>
                <c:pt idx="404">
                  <c:v>8.08</c:v>
                </c:pt>
                <c:pt idx="405">
                  <c:v>8.1</c:v>
                </c:pt>
                <c:pt idx="406">
                  <c:v>8.120000000000001</c:v>
                </c:pt>
                <c:pt idx="407">
                  <c:v>8.1399999999999988</c:v>
                </c:pt>
                <c:pt idx="408">
                  <c:v>8.16</c:v>
                </c:pt>
                <c:pt idx="409">
                  <c:v>8.18</c:v>
                </c:pt>
                <c:pt idx="410">
                  <c:v>8.2000000000000011</c:v>
                </c:pt>
                <c:pt idx="411">
                  <c:v>8.2200000000000006</c:v>
                </c:pt>
                <c:pt idx="412">
                  <c:v>8.2399999999999984</c:v>
                </c:pt>
                <c:pt idx="413">
                  <c:v>8.26</c:v>
                </c:pt>
                <c:pt idx="414">
                  <c:v>8.2800000000000011</c:v>
                </c:pt>
                <c:pt idx="415">
                  <c:v>8.3000000000000007</c:v>
                </c:pt>
                <c:pt idx="416">
                  <c:v>8.32</c:v>
                </c:pt>
                <c:pt idx="417">
                  <c:v>8.34</c:v>
                </c:pt>
                <c:pt idx="418">
                  <c:v>8.3600000000000048</c:v>
                </c:pt>
                <c:pt idx="419">
                  <c:v>8.3800000000000008</c:v>
                </c:pt>
                <c:pt idx="420">
                  <c:v>8.4</c:v>
                </c:pt>
                <c:pt idx="421">
                  <c:v>8.42</c:v>
                </c:pt>
                <c:pt idx="422">
                  <c:v>8.44</c:v>
                </c:pt>
                <c:pt idx="423">
                  <c:v>8.4600000000000026</c:v>
                </c:pt>
                <c:pt idx="424">
                  <c:v>8.48</c:v>
                </c:pt>
                <c:pt idx="425">
                  <c:v>8.5</c:v>
                </c:pt>
                <c:pt idx="426">
                  <c:v>8.52</c:v>
                </c:pt>
                <c:pt idx="427">
                  <c:v>8.5400000000000009</c:v>
                </c:pt>
                <c:pt idx="428">
                  <c:v>8.56</c:v>
                </c:pt>
                <c:pt idx="429">
                  <c:v>8.58</c:v>
                </c:pt>
                <c:pt idx="430">
                  <c:v>8.6</c:v>
                </c:pt>
                <c:pt idx="431">
                  <c:v>8.620000000000001</c:v>
                </c:pt>
                <c:pt idx="432">
                  <c:v>8.6399999999999988</c:v>
                </c:pt>
                <c:pt idx="433">
                  <c:v>8.66</c:v>
                </c:pt>
                <c:pt idx="434">
                  <c:v>8.68</c:v>
                </c:pt>
                <c:pt idx="435">
                  <c:v>8.7000000000000011</c:v>
                </c:pt>
                <c:pt idx="436">
                  <c:v>8.7200000000000006</c:v>
                </c:pt>
                <c:pt idx="437">
                  <c:v>8.7399999999999984</c:v>
                </c:pt>
                <c:pt idx="438">
                  <c:v>8.76</c:v>
                </c:pt>
                <c:pt idx="439">
                  <c:v>8.7800000000000011</c:v>
                </c:pt>
                <c:pt idx="440">
                  <c:v>8.8000000000000007</c:v>
                </c:pt>
                <c:pt idx="441">
                  <c:v>8.82</c:v>
                </c:pt>
                <c:pt idx="442">
                  <c:v>8.84</c:v>
                </c:pt>
                <c:pt idx="443">
                  <c:v>8.8600000000000048</c:v>
                </c:pt>
                <c:pt idx="444">
                  <c:v>8.8800000000000008</c:v>
                </c:pt>
                <c:pt idx="445">
                  <c:v>8.9</c:v>
                </c:pt>
                <c:pt idx="446">
                  <c:v>8.92</c:v>
                </c:pt>
                <c:pt idx="447">
                  <c:v>8.94</c:v>
                </c:pt>
                <c:pt idx="448">
                  <c:v>8.9600000000000026</c:v>
                </c:pt>
                <c:pt idx="449">
                  <c:v>8.98</c:v>
                </c:pt>
                <c:pt idx="450">
                  <c:v>9</c:v>
                </c:pt>
                <c:pt idx="451">
                  <c:v>9.02</c:v>
                </c:pt>
                <c:pt idx="452">
                  <c:v>9.0400000000000009</c:v>
                </c:pt>
                <c:pt idx="453">
                  <c:v>9.06</c:v>
                </c:pt>
                <c:pt idx="454">
                  <c:v>9.08</c:v>
                </c:pt>
                <c:pt idx="455">
                  <c:v>9.1</c:v>
                </c:pt>
                <c:pt idx="456">
                  <c:v>9.120000000000001</c:v>
                </c:pt>
                <c:pt idx="457">
                  <c:v>9.1399999999999988</c:v>
                </c:pt>
                <c:pt idx="458">
                  <c:v>9.16</c:v>
                </c:pt>
                <c:pt idx="459">
                  <c:v>9.18</c:v>
                </c:pt>
                <c:pt idx="460">
                  <c:v>9.2000000000000011</c:v>
                </c:pt>
                <c:pt idx="461">
                  <c:v>9.2200000000000006</c:v>
                </c:pt>
                <c:pt idx="462">
                  <c:v>9.2399999999999984</c:v>
                </c:pt>
                <c:pt idx="463">
                  <c:v>9.26</c:v>
                </c:pt>
                <c:pt idx="464">
                  <c:v>9.2800000000000011</c:v>
                </c:pt>
                <c:pt idx="465">
                  <c:v>9.3000000000000007</c:v>
                </c:pt>
                <c:pt idx="466">
                  <c:v>9.32</c:v>
                </c:pt>
                <c:pt idx="467">
                  <c:v>9.34</c:v>
                </c:pt>
                <c:pt idx="468">
                  <c:v>9.3600000000000048</c:v>
                </c:pt>
                <c:pt idx="469">
                  <c:v>9.3800000000000008</c:v>
                </c:pt>
                <c:pt idx="470">
                  <c:v>9.4</c:v>
                </c:pt>
                <c:pt idx="471">
                  <c:v>9.42</c:v>
                </c:pt>
                <c:pt idx="472">
                  <c:v>9.44</c:v>
                </c:pt>
                <c:pt idx="473">
                  <c:v>9.4600000000000026</c:v>
                </c:pt>
                <c:pt idx="474">
                  <c:v>9.48</c:v>
                </c:pt>
                <c:pt idx="475">
                  <c:v>9.5</c:v>
                </c:pt>
                <c:pt idx="476">
                  <c:v>9.52</c:v>
                </c:pt>
                <c:pt idx="477">
                  <c:v>9.5400000000000009</c:v>
                </c:pt>
                <c:pt idx="478">
                  <c:v>9.56</c:v>
                </c:pt>
                <c:pt idx="479">
                  <c:v>9.58</c:v>
                </c:pt>
                <c:pt idx="480">
                  <c:v>9.6</c:v>
                </c:pt>
                <c:pt idx="481">
                  <c:v>9.620000000000001</c:v>
                </c:pt>
                <c:pt idx="482">
                  <c:v>9.6399999999999988</c:v>
                </c:pt>
                <c:pt idx="483">
                  <c:v>9.66</c:v>
                </c:pt>
                <c:pt idx="484">
                  <c:v>9.68</c:v>
                </c:pt>
                <c:pt idx="485">
                  <c:v>9.7000000000000011</c:v>
                </c:pt>
                <c:pt idx="486">
                  <c:v>9.7200000000000006</c:v>
                </c:pt>
                <c:pt idx="487">
                  <c:v>9.7399999999999984</c:v>
                </c:pt>
                <c:pt idx="488">
                  <c:v>9.76</c:v>
                </c:pt>
                <c:pt idx="489">
                  <c:v>9.7800000000000011</c:v>
                </c:pt>
                <c:pt idx="490">
                  <c:v>9.8000000000000007</c:v>
                </c:pt>
                <c:pt idx="491">
                  <c:v>9.82</c:v>
                </c:pt>
                <c:pt idx="492">
                  <c:v>9.84</c:v>
                </c:pt>
                <c:pt idx="493">
                  <c:v>9.8600000000000048</c:v>
                </c:pt>
                <c:pt idx="494">
                  <c:v>9.8800000000000008</c:v>
                </c:pt>
                <c:pt idx="495">
                  <c:v>9.9</c:v>
                </c:pt>
                <c:pt idx="496">
                  <c:v>9.92</c:v>
                </c:pt>
              </c:numCache>
            </c:numRef>
          </c:xVal>
          <c:yVal>
            <c:numRef>
              <c:f>GraphTot!$B$3:$B$499</c:f>
              <c:numCache>
                <c:formatCode>General</c:formatCode>
                <c:ptCount val="497"/>
                <c:pt idx="0">
                  <c:v>148755.36999999968</c:v>
                </c:pt>
                <c:pt idx="1">
                  <c:v>139749.94999999998</c:v>
                </c:pt>
                <c:pt idx="2">
                  <c:v>131813.37000000002</c:v>
                </c:pt>
                <c:pt idx="3">
                  <c:v>124809.38</c:v>
                </c:pt>
                <c:pt idx="4">
                  <c:v>116800.25000000001</c:v>
                </c:pt>
                <c:pt idx="5">
                  <c:v>110935.98999999999</c:v>
                </c:pt>
                <c:pt idx="6">
                  <c:v>104287.23</c:v>
                </c:pt>
                <c:pt idx="7">
                  <c:v>98171.870000000024</c:v>
                </c:pt>
                <c:pt idx="8">
                  <c:v>92661.97</c:v>
                </c:pt>
                <c:pt idx="9">
                  <c:v>88116.85</c:v>
                </c:pt>
                <c:pt idx="10">
                  <c:v>84061.409999999989</c:v>
                </c:pt>
                <c:pt idx="11">
                  <c:v>78957.680000000022</c:v>
                </c:pt>
                <c:pt idx="12">
                  <c:v>74780.400000000009</c:v>
                </c:pt>
                <c:pt idx="13">
                  <c:v>71704.010000000009</c:v>
                </c:pt>
                <c:pt idx="14">
                  <c:v>67681.84</c:v>
                </c:pt>
                <c:pt idx="15">
                  <c:v>63757.09</c:v>
                </c:pt>
                <c:pt idx="16">
                  <c:v>61435.030000000006</c:v>
                </c:pt>
                <c:pt idx="17">
                  <c:v>58544.320000000014</c:v>
                </c:pt>
                <c:pt idx="18">
                  <c:v>56040.189999999995</c:v>
                </c:pt>
                <c:pt idx="19">
                  <c:v>53408.68</c:v>
                </c:pt>
                <c:pt idx="20">
                  <c:v>51340.920000000006</c:v>
                </c:pt>
                <c:pt idx="21">
                  <c:v>48711.87</c:v>
                </c:pt>
                <c:pt idx="22">
                  <c:v>47090.189999999995</c:v>
                </c:pt>
                <c:pt idx="23">
                  <c:v>45292.639999999999</c:v>
                </c:pt>
                <c:pt idx="24">
                  <c:v>43031.530000000006</c:v>
                </c:pt>
                <c:pt idx="25">
                  <c:v>41993.249999999993</c:v>
                </c:pt>
                <c:pt idx="26">
                  <c:v>40427.65</c:v>
                </c:pt>
                <c:pt idx="27">
                  <c:v>39233.240000000005</c:v>
                </c:pt>
                <c:pt idx="28">
                  <c:v>37431.270000000004</c:v>
                </c:pt>
                <c:pt idx="29">
                  <c:v>36259.58</c:v>
                </c:pt>
                <c:pt idx="30">
                  <c:v>35305.46</c:v>
                </c:pt>
                <c:pt idx="31">
                  <c:v>34288.94</c:v>
                </c:pt>
                <c:pt idx="32">
                  <c:v>33353.470000000008</c:v>
                </c:pt>
                <c:pt idx="33">
                  <c:v>32359.699999999892</c:v>
                </c:pt>
                <c:pt idx="34">
                  <c:v>31035.57</c:v>
                </c:pt>
                <c:pt idx="35">
                  <c:v>30650.35</c:v>
                </c:pt>
                <c:pt idx="36">
                  <c:v>29552.57</c:v>
                </c:pt>
                <c:pt idx="37">
                  <c:v>28796.100000000002</c:v>
                </c:pt>
                <c:pt idx="38">
                  <c:v>28422.799999999996</c:v>
                </c:pt>
                <c:pt idx="39">
                  <c:v>27229.840000000004</c:v>
                </c:pt>
                <c:pt idx="40">
                  <c:v>26982.589999999997</c:v>
                </c:pt>
                <c:pt idx="41">
                  <c:v>26431.469999999998</c:v>
                </c:pt>
                <c:pt idx="42">
                  <c:v>25322.960000000021</c:v>
                </c:pt>
                <c:pt idx="43">
                  <c:v>25383.08</c:v>
                </c:pt>
                <c:pt idx="44">
                  <c:v>24889.38</c:v>
                </c:pt>
                <c:pt idx="45">
                  <c:v>24193.449999999997</c:v>
                </c:pt>
                <c:pt idx="46">
                  <c:v>24069.260000000009</c:v>
                </c:pt>
                <c:pt idx="47">
                  <c:v>23169.940000000021</c:v>
                </c:pt>
                <c:pt idx="48">
                  <c:v>23158.86</c:v>
                </c:pt>
                <c:pt idx="49">
                  <c:v>22832.769999999997</c:v>
                </c:pt>
                <c:pt idx="50">
                  <c:v>22329.93</c:v>
                </c:pt>
                <c:pt idx="51">
                  <c:v>21955.85</c:v>
                </c:pt>
                <c:pt idx="52">
                  <c:v>21710.980000000021</c:v>
                </c:pt>
                <c:pt idx="53">
                  <c:v>21346.47</c:v>
                </c:pt>
                <c:pt idx="54">
                  <c:v>21148.03</c:v>
                </c:pt>
                <c:pt idx="55">
                  <c:v>21135.879999999896</c:v>
                </c:pt>
                <c:pt idx="56">
                  <c:v>20567.259999999897</c:v>
                </c:pt>
                <c:pt idx="57">
                  <c:v>20211.16</c:v>
                </c:pt>
                <c:pt idx="58">
                  <c:v>19796.66</c:v>
                </c:pt>
                <c:pt idx="59">
                  <c:v>19893.02</c:v>
                </c:pt>
                <c:pt idx="60">
                  <c:v>19867.849999999897</c:v>
                </c:pt>
                <c:pt idx="61">
                  <c:v>19495.989999999998</c:v>
                </c:pt>
                <c:pt idx="62">
                  <c:v>19377.509999999897</c:v>
                </c:pt>
                <c:pt idx="63">
                  <c:v>19462.86</c:v>
                </c:pt>
                <c:pt idx="64">
                  <c:v>18702.250000000004</c:v>
                </c:pt>
                <c:pt idx="65">
                  <c:v>18619.420000000009</c:v>
                </c:pt>
                <c:pt idx="66">
                  <c:v>18530.900000000001</c:v>
                </c:pt>
                <c:pt idx="67">
                  <c:v>18160.95</c:v>
                </c:pt>
                <c:pt idx="68">
                  <c:v>18031.399999999896</c:v>
                </c:pt>
                <c:pt idx="69">
                  <c:v>18045.350000000002</c:v>
                </c:pt>
                <c:pt idx="70">
                  <c:v>17906.010000000002</c:v>
                </c:pt>
                <c:pt idx="71">
                  <c:v>17895.919999999896</c:v>
                </c:pt>
                <c:pt idx="72">
                  <c:v>17967.239999999896</c:v>
                </c:pt>
                <c:pt idx="73">
                  <c:v>17504.04</c:v>
                </c:pt>
                <c:pt idx="74">
                  <c:v>17542.12</c:v>
                </c:pt>
                <c:pt idx="75">
                  <c:v>17425.870000000003</c:v>
                </c:pt>
                <c:pt idx="76">
                  <c:v>17156.849999999897</c:v>
                </c:pt>
                <c:pt idx="77">
                  <c:v>16813.91</c:v>
                </c:pt>
                <c:pt idx="78">
                  <c:v>16846.060000000001</c:v>
                </c:pt>
                <c:pt idx="79">
                  <c:v>16651.620000000003</c:v>
                </c:pt>
                <c:pt idx="80">
                  <c:v>16595.59</c:v>
                </c:pt>
                <c:pt idx="81">
                  <c:v>16346.970000000003</c:v>
                </c:pt>
                <c:pt idx="82">
                  <c:v>16538.17999999984</c:v>
                </c:pt>
                <c:pt idx="83">
                  <c:v>16455.27</c:v>
                </c:pt>
                <c:pt idx="84">
                  <c:v>16186.409999999923</c:v>
                </c:pt>
                <c:pt idx="85">
                  <c:v>16007.91</c:v>
                </c:pt>
                <c:pt idx="86">
                  <c:v>15779.19</c:v>
                </c:pt>
                <c:pt idx="87">
                  <c:v>15775.299999999987</c:v>
                </c:pt>
                <c:pt idx="88">
                  <c:v>15374.38</c:v>
                </c:pt>
                <c:pt idx="89">
                  <c:v>15461.660000000002</c:v>
                </c:pt>
                <c:pt idx="90">
                  <c:v>15551.8</c:v>
                </c:pt>
                <c:pt idx="91">
                  <c:v>15366.119999999983</c:v>
                </c:pt>
                <c:pt idx="92">
                  <c:v>15276.51</c:v>
                </c:pt>
                <c:pt idx="93">
                  <c:v>15468.489999999923</c:v>
                </c:pt>
                <c:pt idx="94">
                  <c:v>15153.589999999931</c:v>
                </c:pt>
                <c:pt idx="95">
                  <c:v>14786.989999999923</c:v>
                </c:pt>
                <c:pt idx="96">
                  <c:v>14833.14000000001</c:v>
                </c:pt>
                <c:pt idx="97">
                  <c:v>14944.330000000002</c:v>
                </c:pt>
                <c:pt idx="98">
                  <c:v>14774.829999999924</c:v>
                </c:pt>
                <c:pt idx="99">
                  <c:v>14773.83</c:v>
                </c:pt>
                <c:pt idx="100">
                  <c:v>14696.949999999983</c:v>
                </c:pt>
                <c:pt idx="101">
                  <c:v>14705.699999999983</c:v>
                </c:pt>
                <c:pt idx="102">
                  <c:v>14344.810000000003</c:v>
                </c:pt>
                <c:pt idx="103">
                  <c:v>14397.009999999931</c:v>
                </c:pt>
                <c:pt idx="104">
                  <c:v>14327.96</c:v>
                </c:pt>
                <c:pt idx="105">
                  <c:v>14089.14000000001</c:v>
                </c:pt>
                <c:pt idx="106">
                  <c:v>14138.3</c:v>
                </c:pt>
                <c:pt idx="107">
                  <c:v>14032.110000000002</c:v>
                </c:pt>
                <c:pt idx="108">
                  <c:v>13923.01</c:v>
                </c:pt>
                <c:pt idx="109">
                  <c:v>14004.01</c:v>
                </c:pt>
                <c:pt idx="110">
                  <c:v>13571.91</c:v>
                </c:pt>
                <c:pt idx="111">
                  <c:v>13777.560000000001</c:v>
                </c:pt>
                <c:pt idx="112">
                  <c:v>13583.130000000006</c:v>
                </c:pt>
                <c:pt idx="113">
                  <c:v>13577.260000000002</c:v>
                </c:pt>
                <c:pt idx="114">
                  <c:v>13268.539999999985</c:v>
                </c:pt>
                <c:pt idx="115">
                  <c:v>13308.499999999931</c:v>
                </c:pt>
                <c:pt idx="116">
                  <c:v>13268.65</c:v>
                </c:pt>
                <c:pt idx="117">
                  <c:v>13281.42</c:v>
                </c:pt>
                <c:pt idx="118">
                  <c:v>13308.610000000002</c:v>
                </c:pt>
                <c:pt idx="119">
                  <c:v>13093.97</c:v>
                </c:pt>
                <c:pt idx="120">
                  <c:v>13023.079999999924</c:v>
                </c:pt>
                <c:pt idx="121">
                  <c:v>13010.840000000002</c:v>
                </c:pt>
                <c:pt idx="122">
                  <c:v>13061.029999999981</c:v>
                </c:pt>
                <c:pt idx="123">
                  <c:v>12690.119999999983</c:v>
                </c:pt>
                <c:pt idx="124">
                  <c:v>12676.23000000001</c:v>
                </c:pt>
                <c:pt idx="125">
                  <c:v>12522.960000000001</c:v>
                </c:pt>
                <c:pt idx="126">
                  <c:v>12469.739999999993</c:v>
                </c:pt>
                <c:pt idx="127">
                  <c:v>12463.69</c:v>
                </c:pt>
                <c:pt idx="128">
                  <c:v>12377.46</c:v>
                </c:pt>
                <c:pt idx="129">
                  <c:v>12530.05</c:v>
                </c:pt>
                <c:pt idx="130">
                  <c:v>12558.019999999939</c:v>
                </c:pt>
                <c:pt idx="131">
                  <c:v>12314.56</c:v>
                </c:pt>
                <c:pt idx="132">
                  <c:v>12195.150000000001</c:v>
                </c:pt>
                <c:pt idx="133">
                  <c:v>12147.070000000002</c:v>
                </c:pt>
                <c:pt idx="134">
                  <c:v>12000.81</c:v>
                </c:pt>
                <c:pt idx="135">
                  <c:v>11873.55</c:v>
                </c:pt>
                <c:pt idx="136">
                  <c:v>11889.59</c:v>
                </c:pt>
                <c:pt idx="137">
                  <c:v>11937.68</c:v>
                </c:pt>
                <c:pt idx="138">
                  <c:v>11972.54</c:v>
                </c:pt>
                <c:pt idx="139">
                  <c:v>11778.33</c:v>
                </c:pt>
                <c:pt idx="140">
                  <c:v>11452.630000000006</c:v>
                </c:pt>
                <c:pt idx="141">
                  <c:v>11560.99</c:v>
                </c:pt>
                <c:pt idx="142">
                  <c:v>11489.82</c:v>
                </c:pt>
                <c:pt idx="143">
                  <c:v>11482.89</c:v>
                </c:pt>
                <c:pt idx="144">
                  <c:v>11523.83</c:v>
                </c:pt>
                <c:pt idx="145">
                  <c:v>11427.69</c:v>
                </c:pt>
                <c:pt idx="146">
                  <c:v>11434.619999999983</c:v>
                </c:pt>
                <c:pt idx="147">
                  <c:v>11318.54</c:v>
                </c:pt>
                <c:pt idx="148">
                  <c:v>11141.01</c:v>
                </c:pt>
                <c:pt idx="149">
                  <c:v>11181.070000000002</c:v>
                </c:pt>
                <c:pt idx="150">
                  <c:v>11070.06</c:v>
                </c:pt>
                <c:pt idx="151">
                  <c:v>10863.38</c:v>
                </c:pt>
                <c:pt idx="152">
                  <c:v>11081.029999999981</c:v>
                </c:pt>
                <c:pt idx="153">
                  <c:v>10873.67</c:v>
                </c:pt>
                <c:pt idx="154">
                  <c:v>10756.460000000001</c:v>
                </c:pt>
                <c:pt idx="155">
                  <c:v>10774.439999999981</c:v>
                </c:pt>
                <c:pt idx="156">
                  <c:v>10793.43</c:v>
                </c:pt>
                <c:pt idx="157">
                  <c:v>10677.39</c:v>
                </c:pt>
                <c:pt idx="158">
                  <c:v>10673.25</c:v>
                </c:pt>
                <c:pt idx="159">
                  <c:v>10687.29</c:v>
                </c:pt>
                <c:pt idx="160">
                  <c:v>10483.970000000001</c:v>
                </c:pt>
                <c:pt idx="161">
                  <c:v>10532.849999999939</c:v>
                </c:pt>
                <c:pt idx="162">
                  <c:v>10519.919999999931</c:v>
                </c:pt>
                <c:pt idx="163">
                  <c:v>10298.700000000004</c:v>
                </c:pt>
                <c:pt idx="164">
                  <c:v>10232.560000000001</c:v>
                </c:pt>
                <c:pt idx="165">
                  <c:v>10284.539999999985</c:v>
                </c:pt>
                <c:pt idx="166">
                  <c:v>10375.800000000001</c:v>
                </c:pt>
                <c:pt idx="167">
                  <c:v>10049.109999999981</c:v>
                </c:pt>
                <c:pt idx="168">
                  <c:v>10007.080000000002</c:v>
                </c:pt>
                <c:pt idx="169">
                  <c:v>10014.159999999923</c:v>
                </c:pt>
                <c:pt idx="170">
                  <c:v>9885.8699999998735</c:v>
                </c:pt>
                <c:pt idx="171">
                  <c:v>9837.8499999999276</c:v>
                </c:pt>
                <c:pt idx="172">
                  <c:v>10017.11</c:v>
                </c:pt>
                <c:pt idx="173">
                  <c:v>9818.82</c:v>
                </c:pt>
                <c:pt idx="174">
                  <c:v>9462.1799999999239</c:v>
                </c:pt>
                <c:pt idx="175">
                  <c:v>9518.1300000000028</c:v>
                </c:pt>
                <c:pt idx="176">
                  <c:v>9727.56</c:v>
                </c:pt>
                <c:pt idx="177">
                  <c:v>9686.599999999924</c:v>
                </c:pt>
                <c:pt idx="178">
                  <c:v>9606.3499999999258</c:v>
                </c:pt>
                <c:pt idx="179">
                  <c:v>9638.48</c:v>
                </c:pt>
                <c:pt idx="180">
                  <c:v>9304.9900000000016</c:v>
                </c:pt>
                <c:pt idx="181">
                  <c:v>9426.1400000000049</c:v>
                </c:pt>
                <c:pt idx="182">
                  <c:v>9348.9599999998791</c:v>
                </c:pt>
                <c:pt idx="183">
                  <c:v>9312.9</c:v>
                </c:pt>
                <c:pt idx="184">
                  <c:v>9158.67</c:v>
                </c:pt>
                <c:pt idx="185">
                  <c:v>9269.82</c:v>
                </c:pt>
                <c:pt idx="186">
                  <c:v>9094.57</c:v>
                </c:pt>
                <c:pt idx="187">
                  <c:v>9196.7400000000089</c:v>
                </c:pt>
                <c:pt idx="188">
                  <c:v>9041.3900000000012</c:v>
                </c:pt>
                <c:pt idx="189">
                  <c:v>9031.5299999999315</c:v>
                </c:pt>
                <c:pt idx="190">
                  <c:v>9005.4300000000021</c:v>
                </c:pt>
                <c:pt idx="191">
                  <c:v>8889.1600000000017</c:v>
                </c:pt>
                <c:pt idx="192">
                  <c:v>8915.2300000000068</c:v>
                </c:pt>
                <c:pt idx="193">
                  <c:v>8917.3100000000013</c:v>
                </c:pt>
                <c:pt idx="194">
                  <c:v>8786.9699999998884</c:v>
                </c:pt>
                <c:pt idx="195">
                  <c:v>8687.91</c:v>
                </c:pt>
                <c:pt idx="196">
                  <c:v>8701.01</c:v>
                </c:pt>
                <c:pt idx="197">
                  <c:v>8614.7999999999811</c:v>
                </c:pt>
                <c:pt idx="198">
                  <c:v>8428.51</c:v>
                </c:pt>
                <c:pt idx="199">
                  <c:v>8438.67</c:v>
                </c:pt>
                <c:pt idx="200">
                  <c:v>8299.4</c:v>
                </c:pt>
                <c:pt idx="201">
                  <c:v>8544.8100000000013</c:v>
                </c:pt>
                <c:pt idx="202">
                  <c:v>8379.4100000000017</c:v>
                </c:pt>
                <c:pt idx="203">
                  <c:v>8430.5299999999315</c:v>
                </c:pt>
                <c:pt idx="204">
                  <c:v>8319.4199999999237</c:v>
                </c:pt>
                <c:pt idx="205">
                  <c:v>8212.2100000000009</c:v>
                </c:pt>
                <c:pt idx="206">
                  <c:v>8103.99</c:v>
                </c:pt>
                <c:pt idx="207">
                  <c:v>8232.2599999999238</c:v>
                </c:pt>
                <c:pt idx="208">
                  <c:v>8045.02</c:v>
                </c:pt>
                <c:pt idx="209">
                  <c:v>8043.98</c:v>
                </c:pt>
                <c:pt idx="210">
                  <c:v>8019.94</c:v>
                </c:pt>
                <c:pt idx="211">
                  <c:v>7954.77</c:v>
                </c:pt>
                <c:pt idx="212">
                  <c:v>7944.9400000000005</c:v>
                </c:pt>
                <c:pt idx="213">
                  <c:v>8015.01</c:v>
                </c:pt>
                <c:pt idx="214">
                  <c:v>7876.78</c:v>
                </c:pt>
                <c:pt idx="215">
                  <c:v>7747.6</c:v>
                </c:pt>
                <c:pt idx="216">
                  <c:v>7989.8600000000024</c:v>
                </c:pt>
                <c:pt idx="217">
                  <c:v>7685.4299999999994</c:v>
                </c:pt>
                <c:pt idx="218">
                  <c:v>7709.670000000001</c:v>
                </c:pt>
                <c:pt idx="219">
                  <c:v>7518.2300000000005</c:v>
                </c:pt>
                <c:pt idx="220">
                  <c:v>7617.4</c:v>
                </c:pt>
                <c:pt idx="221">
                  <c:v>7559.31</c:v>
                </c:pt>
                <c:pt idx="222">
                  <c:v>7445.14</c:v>
                </c:pt>
                <c:pt idx="223">
                  <c:v>7534.31</c:v>
                </c:pt>
                <c:pt idx="224">
                  <c:v>7372.1</c:v>
                </c:pt>
                <c:pt idx="225">
                  <c:v>7411.23</c:v>
                </c:pt>
                <c:pt idx="226">
                  <c:v>7257.8500000000013</c:v>
                </c:pt>
                <c:pt idx="227">
                  <c:v>7385.07</c:v>
                </c:pt>
                <c:pt idx="228">
                  <c:v>7352.07</c:v>
                </c:pt>
                <c:pt idx="229">
                  <c:v>7177.91</c:v>
                </c:pt>
                <c:pt idx="230">
                  <c:v>7256.8600000000024</c:v>
                </c:pt>
                <c:pt idx="231">
                  <c:v>7313.880000000001</c:v>
                </c:pt>
                <c:pt idx="232">
                  <c:v>7077.63</c:v>
                </c:pt>
                <c:pt idx="233">
                  <c:v>7021.53</c:v>
                </c:pt>
                <c:pt idx="234">
                  <c:v>7115.6600000000044</c:v>
                </c:pt>
                <c:pt idx="235">
                  <c:v>7045.6100000000024</c:v>
                </c:pt>
                <c:pt idx="236">
                  <c:v>6988.4299999999994</c:v>
                </c:pt>
                <c:pt idx="237">
                  <c:v>6911.55</c:v>
                </c:pt>
                <c:pt idx="238">
                  <c:v>6819.3300000000008</c:v>
                </c:pt>
                <c:pt idx="239">
                  <c:v>6838.4299999999994</c:v>
                </c:pt>
                <c:pt idx="240">
                  <c:v>6811.3400000000011</c:v>
                </c:pt>
                <c:pt idx="241">
                  <c:v>6730.1399999999994</c:v>
                </c:pt>
                <c:pt idx="242">
                  <c:v>6740.18</c:v>
                </c:pt>
                <c:pt idx="243">
                  <c:v>6849.2899999999991</c:v>
                </c:pt>
                <c:pt idx="244">
                  <c:v>6663.130000000001</c:v>
                </c:pt>
                <c:pt idx="245">
                  <c:v>6502.01</c:v>
                </c:pt>
                <c:pt idx="246">
                  <c:v>6676.18</c:v>
                </c:pt>
                <c:pt idx="247">
                  <c:v>6703.1600000000044</c:v>
                </c:pt>
                <c:pt idx="248">
                  <c:v>6585</c:v>
                </c:pt>
                <c:pt idx="249">
                  <c:v>6504.0400000000009</c:v>
                </c:pt>
                <c:pt idx="250">
                  <c:v>6459.9299999999994</c:v>
                </c:pt>
                <c:pt idx="251">
                  <c:v>6551.9699999999993</c:v>
                </c:pt>
                <c:pt idx="252">
                  <c:v>6431.8400000000011</c:v>
                </c:pt>
                <c:pt idx="253">
                  <c:v>6396.92</c:v>
                </c:pt>
                <c:pt idx="254">
                  <c:v>6336.72</c:v>
                </c:pt>
                <c:pt idx="255">
                  <c:v>6329.84</c:v>
                </c:pt>
                <c:pt idx="256">
                  <c:v>6252.6500000000024</c:v>
                </c:pt>
                <c:pt idx="257">
                  <c:v>6295.6100000000024</c:v>
                </c:pt>
                <c:pt idx="258">
                  <c:v>6105.3900000000012</c:v>
                </c:pt>
                <c:pt idx="259">
                  <c:v>6052.39</c:v>
                </c:pt>
                <c:pt idx="260">
                  <c:v>6087.4800000000005</c:v>
                </c:pt>
                <c:pt idx="261">
                  <c:v>5965.34</c:v>
                </c:pt>
                <c:pt idx="262">
                  <c:v>5961.28</c:v>
                </c:pt>
                <c:pt idx="263">
                  <c:v>6045.38</c:v>
                </c:pt>
                <c:pt idx="264">
                  <c:v>6102.52</c:v>
                </c:pt>
                <c:pt idx="265">
                  <c:v>5841.18</c:v>
                </c:pt>
                <c:pt idx="266">
                  <c:v>5861.27</c:v>
                </c:pt>
                <c:pt idx="267">
                  <c:v>5913.22</c:v>
                </c:pt>
                <c:pt idx="268">
                  <c:v>5865.1100000000024</c:v>
                </c:pt>
                <c:pt idx="269">
                  <c:v>5969.2900000000009</c:v>
                </c:pt>
                <c:pt idx="270">
                  <c:v>5715.92</c:v>
                </c:pt>
                <c:pt idx="271">
                  <c:v>5791.0300000000007</c:v>
                </c:pt>
                <c:pt idx="272">
                  <c:v>5767.0700000000006</c:v>
                </c:pt>
                <c:pt idx="273">
                  <c:v>5626.88</c:v>
                </c:pt>
                <c:pt idx="274">
                  <c:v>5684</c:v>
                </c:pt>
                <c:pt idx="275">
                  <c:v>5634</c:v>
                </c:pt>
                <c:pt idx="276">
                  <c:v>5654.9000000000005</c:v>
                </c:pt>
                <c:pt idx="277">
                  <c:v>5611.9400000000005</c:v>
                </c:pt>
                <c:pt idx="278">
                  <c:v>5645.98</c:v>
                </c:pt>
                <c:pt idx="279">
                  <c:v>5564.8900000000012</c:v>
                </c:pt>
                <c:pt idx="280">
                  <c:v>5614.91</c:v>
                </c:pt>
                <c:pt idx="281">
                  <c:v>5487.76</c:v>
                </c:pt>
                <c:pt idx="282">
                  <c:v>5510.8200000000024</c:v>
                </c:pt>
                <c:pt idx="283">
                  <c:v>5438.75</c:v>
                </c:pt>
                <c:pt idx="284">
                  <c:v>5468.7800000000007</c:v>
                </c:pt>
                <c:pt idx="285">
                  <c:v>5415.7300000000005</c:v>
                </c:pt>
                <c:pt idx="286">
                  <c:v>5426.77</c:v>
                </c:pt>
                <c:pt idx="287">
                  <c:v>5383.7200000000012</c:v>
                </c:pt>
                <c:pt idx="288">
                  <c:v>5333.6100000000024</c:v>
                </c:pt>
                <c:pt idx="289">
                  <c:v>5299.63</c:v>
                </c:pt>
                <c:pt idx="290">
                  <c:v>5146.4299999999994</c:v>
                </c:pt>
                <c:pt idx="291">
                  <c:v>5207.5400000000009</c:v>
                </c:pt>
                <c:pt idx="292">
                  <c:v>5193.4400000000005</c:v>
                </c:pt>
                <c:pt idx="293">
                  <c:v>5096.4000000000005</c:v>
                </c:pt>
                <c:pt idx="294">
                  <c:v>5043.3500000000004</c:v>
                </c:pt>
                <c:pt idx="295">
                  <c:v>5163.41</c:v>
                </c:pt>
                <c:pt idx="296">
                  <c:v>4999.29</c:v>
                </c:pt>
                <c:pt idx="297">
                  <c:v>5004.33</c:v>
                </c:pt>
                <c:pt idx="298">
                  <c:v>4950.21</c:v>
                </c:pt>
                <c:pt idx="299">
                  <c:v>4920.1600000000044</c:v>
                </c:pt>
                <c:pt idx="300">
                  <c:v>5001.2700000000004</c:v>
                </c:pt>
                <c:pt idx="301">
                  <c:v>4813.03</c:v>
                </c:pt>
                <c:pt idx="302">
                  <c:v>4939.24</c:v>
                </c:pt>
                <c:pt idx="303">
                  <c:v>4835.0700000000006</c:v>
                </c:pt>
                <c:pt idx="304">
                  <c:v>4823.01</c:v>
                </c:pt>
                <c:pt idx="305">
                  <c:v>4826.0800000000008</c:v>
                </c:pt>
                <c:pt idx="306">
                  <c:v>4730.03</c:v>
                </c:pt>
                <c:pt idx="307">
                  <c:v>4759</c:v>
                </c:pt>
                <c:pt idx="308">
                  <c:v>4765.0200000000004</c:v>
                </c:pt>
                <c:pt idx="309">
                  <c:v>4840.1000000000004</c:v>
                </c:pt>
                <c:pt idx="310">
                  <c:v>4739.99</c:v>
                </c:pt>
                <c:pt idx="311">
                  <c:v>4762.0399999999991</c:v>
                </c:pt>
                <c:pt idx="312">
                  <c:v>4656.8600000000024</c:v>
                </c:pt>
                <c:pt idx="313">
                  <c:v>4677</c:v>
                </c:pt>
                <c:pt idx="314">
                  <c:v>4645.9299999999994</c:v>
                </c:pt>
                <c:pt idx="315">
                  <c:v>4659.92</c:v>
                </c:pt>
                <c:pt idx="316">
                  <c:v>4637.8700000000008</c:v>
                </c:pt>
                <c:pt idx="317">
                  <c:v>4524.76</c:v>
                </c:pt>
                <c:pt idx="318">
                  <c:v>4444.7300000000005</c:v>
                </c:pt>
                <c:pt idx="319">
                  <c:v>4493.8</c:v>
                </c:pt>
                <c:pt idx="320">
                  <c:v>4476.8</c:v>
                </c:pt>
                <c:pt idx="321">
                  <c:v>4447.7199999999993</c:v>
                </c:pt>
                <c:pt idx="322">
                  <c:v>4383.6200000000044</c:v>
                </c:pt>
                <c:pt idx="323">
                  <c:v>4519.8</c:v>
                </c:pt>
                <c:pt idx="324">
                  <c:v>4432.72</c:v>
                </c:pt>
                <c:pt idx="325">
                  <c:v>4299.6000000000004</c:v>
                </c:pt>
                <c:pt idx="326">
                  <c:v>4330.6500000000024</c:v>
                </c:pt>
                <c:pt idx="327">
                  <c:v>4356.63</c:v>
                </c:pt>
                <c:pt idx="328">
                  <c:v>4373.6900000000014</c:v>
                </c:pt>
                <c:pt idx="329">
                  <c:v>4287.63</c:v>
                </c:pt>
                <c:pt idx="330">
                  <c:v>4282.59</c:v>
                </c:pt>
                <c:pt idx="331">
                  <c:v>4177.49</c:v>
                </c:pt>
                <c:pt idx="332">
                  <c:v>4201.5</c:v>
                </c:pt>
                <c:pt idx="333">
                  <c:v>4130.4699999999993</c:v>
                </c:pt>
                <c:pt idx="334">
                  <c:v>4182.5</c:v>
                </c:pt>
                <c:pt idx="335">
                  <c:v>4071.38</c:v>
                </c:pt>
                <c:pt idx="336">
                  <c:v>4118.4299999999994</c:v>
                </c:pt>
                <c:pt idx="337">
                  <c:v>4243.55</c:v>
                </c:pt>
                <c:pt idx="338">
                  <c:v>4020.3899999999994</c:v>
                </c:pt>
                <c:pt idx="339">
                  <c:v>4067.4100000000012</c:v>
                </c:pt>
                <c:pt idx="340">
                  <c:v>4076.3900000000012</c:v>
                </c:pt>
                <c:pt idx="341">
                  <c:v>4030.34</c:v>
                </c:pt>
                <c:pt idx="342">
                  <c:v>3967.2800000000007</c:v>
                </c:pt>
                <c:pt idx="343">
                  <c:v>3910.2699999999841</c:v>
                </c:pt>
                <c:pt idx="344">
                  <c:v>3907.2599999999998</c:v>
                </c:pt>
                <c:pt idx="345">
                  <c:v>3954.3299999999995</c:v>
                </c:pt>
                <c:pt idx="346">
                  <c:v>3918.2199999999993</c:v>
                </c:pt>
                <c:pt idx="347">
                  <c:v>3895.2900000000004</c:v>
                </c:pt>
                <c:pt idx="348">
                  <c:v>3883.2399999999989</c:v>
                </c:pt>
                <c:pt idx="349">
                  <c:v>3777.13</c:v>
                </c:pt>
                <c:pt idx="350">
                  <c:v>3768.0700000000006</c:v>
                </c:pt>
                <c:pt idx="351">
                  <c:v>3856.2299999999987</c:v>
                </c:pt>
                <c:pt idx="352">
                  <c:v>3817.1699999999987</c:v>
                </c:pt>
                <c:pt idx="353">
                  <c:v>3784.1100000000006</c:v>
                </c:pt>
                <c:pt idx="354">
                  <c:v>3743.13</c:v>
                </c:pt>
                <c:pt idx="355">
                  <c:v>3710.1199999999994</c:v>
                </c:pt>
                <c:pt idx="356">
                  <c:v>3510.92</c:v>
                </c:pt>
                <c:pt idx="357">
                  <c:v>3681.1</c:v>
                </c:pt>
                <c:pt idx="358">
                  <c:v>3774.12</c:v>
                </c:pt>
                <c:pt idx="359">
                  <c:v>3704.0800000000004</c:v>
                </c:pt>
                <c:pt idx="360">
                  <c:v>3665.07</c:v>
                </c:pt>
                <c:pt idx="361">
                  <c:v>3487.94</c:v>
                </c:pt>
                <c:pt idx="362">
                  <c:v>3647.05</c:v>
                </c:pt>
                <c:pt idx="363">
                  <c:v>3503.9300000000012</c:v>
                </c:pt>
                <c:pt idx="364">
                  <c:v>3415.8600000000006</c:v>
                </c:pt>
                <c:pt idx="365">
                  <c:v>3569.9799999999996</c:v>
                </c:pt>
                <c:pt idx="366">
                  <c:v>3619.08</c:v>
                </c:pt>
                <c:pt idx="367">
                  <c:v>3493.8999999999996</c:v>
                </c:pt>
                <c:pt idx="368">
                  <c:v>3370.8100000000022</c:v>
                </c:pt>
                <c:pt idx="369">
                  <c:v>3366.7999999999997</c:v>
                </c:pt>
                <c:pt idx="370">
                  <c:v>3340.8100000000022</c:v>
                </c:pt>
                <c:pt idx="371">
                  <c:v>3402.7900000000009</c:v>
                </c:pt>
                <c:pt idx="372">
                  <c:v>3318.7999999999997</c:v>
                </c:pt>
                <c:pt idx="373">
                  <c:v>3348.8100000000022</c:v>
                </c:pt>
                <c:pt idx="374">
                  <c:v>3384.7999999999997</c:v>
                </c:pt>
                <c:pt idx="375">
                  <c:v>3235.6999999999994</c:v>
                </c:pt>
                <c:pt idx="376">
                  <c:v>3331.7599999999998</c:v>
                </c:pt>
                <c:pt idx="377">
                  <c:v>3317.8100000000022</c:v>
                </c:pt>
                <c:pt idx="378">
                  <c:v>3192.6400000000003</c:v>
                </c:pt>
                <c:pt idx="379">
                  <c:v>3289.7599999999998</c:v>
                </c:pt>
                <c:pt idx="380">
                  <c:v>3244.74</c:v>
                </c:pt>
                <c:pt idx="381">
                  <c:v>3273.7700000000004</c:v>
                </c:pt>
                <c:pt idx="382">
                  <c:v>3203.69</c:v>
                </c:pt>
                <c:pt idx="383">
                  <c:v>3237.7099999999987</c:v>
                </c:pt>
                <c:pt idx="384">
                  <c:v>3076.5899999999997</c:v>
                </c:pt>
                <c:pt idx="385">
                  <c:v>3211.7099999999987</c:v>
                </c:pt>
                <c:pt idx="386">
                  <c:v>3178.72</c:v>
                </c:pt>
                <c:pt idx="387">
                  <c:v>3131.6299999999987</c:v>
                </c:pt>
                <c:pt idx="388">
                  <c:v>3122.6799999999994</c:v>
                </c:pt>
                <c:pt idx="389">
                  <c:v>3070.6299999999997</c:v>
                </c:pt>
                <c:pt idx="390">
                  <c:v>3187.66</c:v>
                </c:pt>
                <c:pt idx="391">
                  <c:v>3088.57</c:v>
                </c:pt>
                <c:pt idx="392">
                  <c:v>3007.53</c:v>
                </c:pt>
                <c:pt idx="393">
                  <c:v>3130.6099999999988</c:v>
                </c:pt>
                <c:pt idx="394">
                  <c:v>3006.54</c:v>
                </c:pt>
                <c:pt idx="395">
                  <c:v>2903.4700000000012</c:v>
                </c:pt>
                <c:pt idx="396">
                  <c:v>2929.4900000000002</c:v>
                </c:pt>
                <c:pt idx="397">
                  <c:v>2961.4900000000002</c:v>
                </c:pt>
                <c:pt idx="398">
                  <c:v>2932.4500000000012</c:v>
                </c:pt>
                <c:pt idx="399">
                  <c:v>2906.5099999999998</c:v>
                </c:pt>
                <c:pt idx="400">
                  <c:v>2929.5</c:v>
                </c:pt>
                <c:pt idx="401">
                  <c:v>2891.4300000000012</c:v>
                </c:pt>
                <c:pt idx="402">
                  <c:v>2930.4599999999996</c:v>
                </c:pt>
                <c:pt idx="403">
                  <c:v>2934.4999999999995</c:v>
                </c:pt>
                <c:pt idx="404">
                  <c:v>2900.4700000000012</c:v>
                </c:pt>
                <c:pt idx="405">
                  <c:v>2843.4300000000012</c:v>
                </c:pt>
                <c:pt idx="406">
                  <c:v>2856.4500000000012</c:v>
                </c:pt>
                <c:pt idx="407">
                  <c:v>2824.38</c:v>
                </c:pt>
                <c:pt idx="408">
                  <c:v>2839.4599999999996</c:v>
                </c:pt>
                <c:pt idx="409">
                  <c:v>2867.4399999999996</c:v>
                </c:pt>
                <c:pt idx="410">
                  <c:v>2715.3500000000022</c:v>
                </c:pt>
                <c:pt idx="411">
                  <c:v>2737.3700000000022</c:v>
                </c:pt>
                <c:pt idx="412">
                  <c:v>2754.36</c:v>
                </c:pt>
                <c:pt idx="413">
                  <c:v>2707.3699999999994</c:v>
                </c:pt>
                <c:pt idx="414">
                  <c:v>2726.3300000000022</c:v>
                </c:pt>
                <c:pt idx="415">
                  <c:v>2718.3599999999992</c:v>
                </c:pt>
                <c:pt idx="416">
                  <c:v>2579.2799999999997</c:v>
                </c:pt>
                <c:pt idx="417">
                  <c:v>2758.3699999999994</c:v>
                </c:pt>
                <c:pt idx="418">
                  <c:v>2688.34</c:v>
                </c:pt>
                <c:pt idx="419">
                  <c:v>2698.3500000000022</c:v>
                </c:pt>
                <c:pt idx="420">
                  <c:v>2638.29</c:v>
                </c:pt>
                <c:pt idx="421">
                  <c:v>2601.2799999999997</c:v>
                </c:pt>
                <c:pt idx="422">
                  <c:v>2601.2799999999997</c:v>
                </c:pt>
                <c:pt idx="423">
                  <c:v>2609.2599999999998</c:v>
                </c:pt>
                <c:pt idx="424">
                  <c:v>2585.2499999999845</c:v>
                </c:pt>
                <c:pt idx="425">
                  <c:v>2535.21</c:v>
                </c:pt>
                <c:pt idx="426">
                  <c:v>2523.2399999999998</c:v>
                </c:pt>
                <c:pt idx="427">
                  <c:v>2553.2099999999987</c:v>
                </c:pt>
                <c:pt idx="428">
                  <c:v>2397.13</c:v>
                </c:pt>
                <c:pt idx="429">
                  <c:v>2505.1999999999998</c:v>
                </c:pt>
                <c:pt idx="430">
                  <c:v>2496.2099999999987</c:v>
                </c:pt>
                <c:pt idx="431">
                  <c:v>2480.21</c:v>
                </c:pt>
                <c:pt idx="432">
                  <c:v>2420.11</c:v>
                </c:pt>
                <c:pt idx="433">
                  <c:v>2471.1899999999987</c:v>
                </c:pt>
                <c:pt idx="434">
                  <c:v>2427.1499999999987</c:v>
                </c:pt>
                <c:pt idx="435">
                  <c:v>2480.23</c:v>
                </c:pt>
                <c:pt idx="436">
                  <c:v>2326.0799999999995</c:v>
                </c:pt>
                <c:pt idx="437">
                  <c:v>2469.1899999999987</c:v>
                </c:pt>
                <c:pt idx="438">
                  <c:v>2421.12</c:v>
                </c:pt>
                <c:pt idx="439">
                  <c:v>2430.1499999999987</c:v>
                </c:pt>
                <c:pt idx="440">
                  <c:v>2294.1</c:v>
                </c:pt>
                <c:pt idx="441">
                  <c:v>2406.1599999999994</c:v>
                </c:pt>
                <c:pt idx="442">
                  <c:v>2373.16</c:v>
                </c:pt>
                <c:pt idx="443">
                  <c:v>2365.14</c:v>
                </c:pt>
                <c:pt idx="444">
                  <c:v>2347.0799999999995</c:v>
                </c:pt>
                <c:pt idx="445">
                  <c:v>2257.0499999999997</c:v>
                </c:pt>
                <c:pt idx="446">
                  <c:v>2330.09</c:v>
                </c:pt>
                <c:pt idx="447">
                  <c:v>2290.06</c:v>
                </c:pt>
                <c:pt idx="448">
                  <c:v>2289.0899999999997</c:v>
                </c:pt>
                <c:pt idx="449">
                  <c:v>2206</c:v>
                </c:pt>
                <c:pt idx="450">
                  <c:v>2309.0700000000002</c:v>
                </c:pt>
                <c:pt idx="451">
                  <c:v>2263.0499999999997</c:v>
                </c:pt>
                <c:pt idx="452">
                  <c:v>2216.0299999999997</c:v>
                </c:pt>
                <c:pt idx="453">
                  <c:v>2357.09</c:v>
                </c:pt>
                <c:pt idx="454">
                  <c:v>2145</c:v>
                </c:pt>
                <c:pt idx="455">
                  <c:v>2169.9699999999998</c:v>
                </c:pt>
                <c:pt idx="456">
                  <c:v>2335.1</c:v>
                </c:pt>
                <c:pt idx="457">
                  <c:v>2216.02</c:v>
                </c:pt>
                <c:pt idx="458">
                  <c:v>2303.0899999999997</c:v>
                </c:pt>
                <c:pt idx="459">
                  <c:v>2138.9699999999998</c:v>
                </c:pt>
                <c:pt idx="460">
                  <c:v>2246.0499999999997</c:v>
                </c:pt>
                <c:pt idx="461">
                  <c:v>2168.9899999999993</c:v>
                </c:pt>
                <c:pt idx="462">
                  <c:v>2142.9799999999996</c:v>
                </c:pt>
                <c:pt idx="463">
                  <c:v>2134.9799999999996</c:v>
                </c:pt>
                <c:pt idx="464">
                  <c:v>2111.9299999999998</c:v>
                </c:pt>
                <c:pt idx="465">
                  <c:v>2077.9199999999996</c:v>
                </c:pt>
                <c:pt idx="466">
                  <c:v>2094.9299999999998</c:v>
                </c:pt>
                <c:pt idx="467">
                  <c:v>2058.9099999999994</c:v>
                </c:pt>
                <c:pt idx="468">
                  <c:v>1976.8799999999997</c:v>
                </c:pt>
                <c:pt idx="469">
                  <c:v>2020.8999999999994</c:v>
                </c:pt>
                <c:pt idx="470">
                  <c:v>2064.9399999999996</c:v>
                </c:pt>
                <c:pt idx="471">
                  <c:v>2013.93</c:v>
                </c:pt>
                <c:pt idx="472">
                  <c:v>2042.93</c:v>
                </c:pt>
                <c:pt idx="473">
                  <c:v>2011.91</c:v>
                </c:pt>
                <c:pt idx="474">
                  <c:v>2064.9399999999996</c:v>
                </c:pt>
                <c:pt idx="475">
                  <c:v>1989.8599999999997</c:v>
                </c:pt>
                <c:pt idx="476">
                  <c:v>1957.8899999999999</c:v>
                </c:pt>
                <c:pt idx="477">
                  <c:v>2026.8799999999994</c:v>
                </c:pt>
                <c:pt idx="478">
                  <c:v>1995.8699999999997</c:v>
                </c:pt>
                <c:pt idx="479">
                  <c:v>1938.8799999999994</c:v>
                </c:pt>
                <c:pt idx="480">
                  <c:v>1885.8099999999997</c:v>
                </c:pt>
                <c:pt idx="481">
                  <c:v>1972.8499999999995</c:v>
                </c:pt>
                <c:pt idx="482">
                  <c:v>1963.8899999999994</c:v>
                </c:pt>
                <c:pt idx="483">
                  <c:v>1959.8499999999995</c:v>
                </c:pt>
                <c:pt idx="484">
                  <c:v>1941.8599999999994</c:v>
                </c:pt>
                <c:pt idx="485">
                  <c:v>1857.7999999999995</c:v>
                </c:pt>
                <c:pt idx="486">
                  <c:v>1879.7999999999995</c:v>
                </c:pt>
                <c:pt idx="487">
                  <c:v>1944.8699999999997</c:v>
                </c:pt>
                <c:pt idx="488">
                  <c:v>1787.7799999999995</c:v>
                </c:pt>
                <c:pt idx="489">
                  <c:v>1831.7899999999995</c:v>
                </c:pt>
                <c:pt idx="490">
                  <c:v>1780.7599999999995</c:v>
                </c:pt>
                <c:pt idx="491">
                  <c:v>1843.7899999999997</c:v>
                </c:pt>
                <c:pt idx="492">
                  <c:v>1772.7599999999995</c:v>
                </c:pt>
                <c:pt idx="493">
                  <c:v>1810.7999999999995</c:v>
                </c:pt>
                <c:pt idx="494">
                  <c:v>1778.7499999999995</c:v>
                </c:pt>
                <c:pt idx="495">
                  <c:v>1821.77</c:v>
                </c:pt>
                <c:pt idx="496">
                  <c:v>1784.75</c:v>
                </c:pt>
              </c:numCache>
            </c:numRef>
          </c:yVal>
        </c:ser>
        <c:ser>
          <c:idx val="1"/>
          <c:order val="1"/>
          <c:tx>
            <c:v>aux</c:v>
          </c:tx>
          <c:spPr>
            <a:ln w="28575">
              <a:noFill/>
            </a:ln>
          </c:spPr>
          <c:marker>
            <c:symbol val="dot"/>
            <c:size val="7"/>
            <c:spPr>
              <a:ln>
                <a:solidFill>
                  <a:schemeClr val="tx1"/>
                </a:solidFill>
              </a:ln>
            </c:spPr>
          </c:marker>
          <c:xVal>
            <c:numRef>
              <c:f>GraphTot!$U$9:$U$36</c:f>
              <c:numCache>
                <c:formatCode>General</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xVal>
          <c:yVal>
            <c:numRef>
              <c:f>GraphTot!$W$9:$W$36</c:f>
              <c:numCache>
                <c:formatCode>0.00E+00</c:formatCode>
                <c:ptCount val="28"/>
                <c:pt idx="0">
                  <c:v>1000</c:v>
                </c:pt>
                <c:pt idx="1">
                  <c:v>2000</c:v>
                </c:pt>
                <c:pt idx="2">
                  <c:v>3000</c:v>
                </c:pt>
                <c:pt idx="3">
                  <c:v>4000</c:v>
                </c:pt>
                <c:pt idx="4">
                  <c:v>5000</c:v>
                </c:pt>
                <c:pt idx="5">
                  <c:v>6000</c:v>
                </c:pt>
                <c:pt idx="6">
                  <c:v>7000</c:v>
                </c:pt>
                <c:pt idx="7">
                  <c:v>8000</c:v>
                </c:pt>
                <c:pt idx="8">
                  <c:v>9000</c:v>
                </c:pt>
                <c:pt idx="9">
                  <c:v>10000</c:v>
                </c:pt>
                <c:pt idx="10">
                  <c:v>20000</c:v>
                </c:pt>
                <c:pt idx="11">
                  <c:v>30000</c:v>
                </c:pt>
                <c:pt idx="12">
                  <c:v>40000</c:v>
                </c:pt>
                <c:pt idx="13">
                  <c:v>50000</c:v>
                </c:pt>
                <c:pt idx="14">
                  <c:v>60000</c:v>
                </c:pt>
                <c:pt idx="15">
                  <c:v>70000</c:v>
                </c:pt>
                <c:pt idx="16">
                  <c:v>80000</c:v>
                </c:pt>
                <c:pt idx="17">
                  <c:v>90000</c:v>
                </c:pt>
                <c:pt idx="18">
                  <c:v>100000</c:v>
                </c:pt>
                <c:pt idx="19">
                  <c:v>200000</c:v>
                </c:pt>
                <c:pt idx="20">
                  <c:v>300000</c:v>
                </c:pt>
                <c:pt idx="21">
                  <c:v>400000</c:v>
                </c:pt>
                <c:pt idx="22">
                  <c:v>500000</c:v>
                </c:pt>
                <c:pt idx="23">
                  <c:v>600000</c:v>
                </c:pt>
                <c:pt idx="24">
                  <c:v>700000</c:v>
                </c:pt>
                <c:pt idx="25">
                  <c:v>800000</c:v>
                </c:pt>
                <c:pt idx="26">
                  <c:v>900000</c:v>
                </c:pt>
                <c:pt idx="27">
                  <c:v>1000000</c:v>
                </c:pt>
              </c:numCache>
            </c:numRef>
          </c:yVal>
        </c:ser>
        <c:ser>
          <c:idx val="2"/>
          <c:order val="2"/>
          <c:tx>
            <c:v>exp</c:v>
          </c:tx>
          <c:spPr>
            <a:ln w="28575">
              <a:noFill/>
            </a:ln>
          </c:spPr>
          <c:marker>
            <c:symbol val="none"/>
          </c:marker>
          <c:dLbls>
            <c:dLbl>
              <c:idx val="0"/>
              <c:layout/>
              <c:tx>
                <c:rich>
                  <a:bodyPr/>
                  <a:lstStyle/>
                  <a:p>
                    <a:r>
                      <a:rPr lang="en-US" sz="1800"/>
                      <a:t>10</a:t>
                    </a:r>
                    <a:r>
                      <a:rPr lang="en-US" sz="1800" baseline="30000"/>
                      <a:t>3</a:t>
                    </a:r>
                  </a:p>
                </c:rich>
              </c:tx>
              <c:dLblPos val="l"/>
              <c:showVal val="1"/>
            </c:dLbl>
            <c:dLbl>
              <c:idx val="1"/>
              <c:layout/>
              <c:tx>
                <c:rich>
                  <a:bodyPr/>
                  <a:lstStyle/>
                  <a:p>
                    <a:r>
                      <a:rPr lang="en-US" sz="1800"/>
                      <a:t>10</a:t>
                    </a:r>
                    <a:r>
                      <a:rPr lang="en-US" sz="1800" baseline="30000"/>
                      <a:t>4</a:t>
                    </a:r>
                  </a:p>
                </c:rich>
              </c:tx>
              <c:dLblPos val="l"/>
              <c:showVal val="1"/>
            </c:dLbl>
            <c:dLbl>
              <c:idx val="2"/>
              <c:layout/>
              <c:tx>
                <c:rich>
                  <a:bodyPr/>
                  <a:lstStyle/>
                  <a:p>
                    <a:r>
                      <a:rPr lang="en-US" sz="1800"/>
                      <a:t>10</a:t>
                    </a:r>
                    <a:r>
                      <a:rPr lang="en-US" sz="1800" baseline="30000"/>
                      <a:t>5</a:t>
                    </a:r>
                  </a:p>
                </c:rich>
              </c:tx>
              <c:dLblPos val="l"/>
              <c:showVal val="1"/>
            </c:dLbl>
            <c:dLbl>
              <c:idx val="3"/>
              <c:layout/>
              <c:tx>
                <c:rich>
                  <a:bodyPr/>
                  <a:lstStyle/>
                  <a:p>
                    <a:r>
                      <a:rPr lang="en-US" sz="1800"/>
                      <a:t>10</a:t>
                    </a:r>
                    <a:r>
                      <a:rPr lang="en-US" sz="1800" baseline="30000"/>
                      <a:t>6</a:t>
                    </a:r>
                  </a:p>
                </c:rich>
              </c:tx>
              <c:dLblPos val="l"/>
              <c:showVal val="1"/>
            </c:dLbl>
            <c:txPr>
              <a:bodyPr/>
              <a:lstStyle/>
              <a:p>
                <a:pPr>
                  <a:defRPr sz="1800"/>
                </a:pPr>
                <a:endParaRPr lang="en-US"/>
              </a:p>
            </c:txPr>
            <c:dLblPos val="l"/>
            <c:showVal val="1"/>
          </c:dLbls>
          <c:xVal>
            <c:numRef>
              <c:f>GraphTot!$Y$32:$Y$35</c:f>
              <c:numCache>
                <c:formatCode>General</c:formatCode>
                <c:ptCount val="4"/>
                <c:pt idx="0">
                  <c:v>5.0000000000001201E-13</c:v>
                </c:pt>
                <c:pt idx="1">
                  <c:v>5.0000000000001201E-13</c:v>
                </c:pt>
                <c:pt idx="2">
                  <c:v>5.0000000000001201E-13</c:v>
                </c:pt>
                <c:pt idx="3">
                  <c:v>5.0000000000001201E-13</c:v>
                </c:pt>
              </c:numCache>
            </c:numRef>
          </c:xVal>
          <c:yVal>
            <c:numRef>
              <c:f>GraphTot!$AA$32:$AA$35</c:f>
              <c:numCache>
                <c:formatCode>General</c:formatCode>
                <c:ptCount val="4"/>
                <c:pt idx="0">
                  <c:v>1000</c:v>
                </c:pt>
                <c:pt idx="1">
                  <c:v>10000</c:v>
                </c:pt>
                <c:pt idx="2">
                  <c:v>100000</c:v>
                </c:pt>
                <c:pt idx="3">
                  <c:v>1000000</c:v>
                </c:pt>
              </c:numCache>
            </c:numRef>
          </c:yVal>
        </c:ser>
        <c:axId val="87394176"/>
        <c:axId val="87395712"/>
      </c:scatterChart>
      <c:valAx>
        <c:axId val="87394176"/>
        <c:scaling>
          <c:orientation val="minMax"/>
          <c:max val="10"/>
        </c:scaling>
        <c:axPos val="b"/>
        <c:numFmt formatCode="General" sourceLinked="1"/>
        <c:tickLblPos val="nextTo"/>
        <c:txPr>
          <a:bodyPr/>
          <a:lstStyle/>
          <a:p>
            <a:pPr>
              <a:defRPr sz="1600"/>
            </a:pPr>
            <a:endParaRPr lang="en-US"/>
          </a:p>
        </c:txPr>
        <c:crossAx val="87395712"/>
        <c:crosses val="autoZero"/>
        <c:crossBetween val="midCat"/>
      </c:valAx>
      <c:valAx>
        <c:axId val="87395712"/>
        <c:scaling>
          <c:logBase val="10"/>
          <c:orientation val="minMax"/>
          <c:min val="1000"/>
        </c:scaling>
        <c:axPos val="l"/>
        <c:majorGridlines>
          <c:spPr>
            <a:ln>
              <a:solidFill>
                <a:srgbClr val="92D050">
                  <a:alpha val="64000"/>
                </a:srgbClr>
              </a:solidFill>
            </a:ln>
          </c:spPr>
        </c:majorGridlines>
        <c:numFmt formatCode="General" sourceLinked="1"/>
        <c:tickLblPos val="none"/>
        <c:crossAx val="87394176"/>
        <c:crosses val="autoZero"/>
        <c:crossBetween val="midCat"/>
      </c:valAx>
      <c:spPr>
        <a:ln w="38100">
          <a:solidFill>
            <a:schemeClr val="tx1"/>
          </a:solidFill>
        </a:ln>
      </c:spPr>
    </c:plotArea>
    <c:plotVisOnly val="1"/>
  </c:chart>
  <c:externalData r:id="rId2"/>
  <c:userShapes r:id="rId3"/>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image" Target="../media/image14.wmf"/></Relationships>
</file>

<file path=ppt/drawings/drawing1.xml><?xml version="1.0" encoding="utf-8"?>
<c:userShapes xmlns:c="http://schemas.openxmlformats.org/drawingml/2006/chart">
  <cdr:relSizeAnchor xmlns:cdr="http://schemas.openxmlformats.org/drawingml/2006/chartDrawing">
    <cdr:from>
      <cdr:x>0.40395</cdr:x>
      <cdr:y>0.06855</cdr:y>
    </cdr:from>
    <cdr:to>
      <cdr:x>0.87491</cdr:x>
      <cdr:y>0.14649</cdr:y>
    </cdr:to>
    <cdr:sp macro="" textlink="">
      <cdr:nvSpPr>
        <cdr:cNvPr id="4" name="TextBox 1"/>
        <cdr:cNvSpPr txBox="1"/>
      </cdr:nvSpPr>
      <cdr:spPr>
        <a:xfrm xmlns:a="http://schemas.openxmlformats.org/drawingml/2006/main">
          <a:off x="1909526" y="224465"/>
          <a:ext cx="2226276" cy="2552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smtClean="0">
              <a:solidFill>
                <a:srgbClr val="FF0000"/>
              </a:solidFill>
            </a:rPr>
            <a:t> t</a:t>
          </a:r>
          <a:r>
            <a:rPr lang="en-US" sz="1600" baseline="-25000" dirty="0" smtClean="0">
              <a:solidFill>
                <a:srgbClr val="FF0000"/>
              </a:solidFill>
            </a:rPr>
            <a:t>1/2</a:t>
          </a:r>
          <a:r>
            <a:rPr lang="en-US" sz="1600" dirty="0" smtClean="0">
              <a:solidFill>
                <a:srgbClr val="FF0000"/>
              </a:solidFill>
            </a:rPr>
            <a:t> </a:t>
          </a:r>
          <a:r>
            <a:rPr lang="en-US" sz="1600" b="1" dirty="0" smtClean="0">
              <a:solidFill>
                <a:srgbClr val="FF0000"/>
              </a:solidFill>
            </a:rPr>
            <a:t>=</a:t>
          </a:r>
          <a:fld id="{0F0D97A3-877D-4829-9E50-44CD783BDBD8}" type="TxLink">
            <a:rPr lang="en-US" sz="1600" b="1" smtClean="0">
              <a:solidFill>
                <a:srgbClr val="FF0000"/>
              </a:solidFill>
            </a:rPr>
            <a:pPr/>
            <a:t> 189.86 ± 1.30 ms</a:t>
          </a:fld>
          <a:endParaRPr lang="en-US" sz="16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0.58163</cdr:x>
      <cdr:y>0.4127</cdr:y>
    </cdr:from>
    <cdr:to>
      <cdr:x>0.83878</cdr:x>
      <cdr:y>0.4127</cdr:y>
    </cdr:to>
    <cdr:cxnSp macro="">
      <cdr:nvCxnSpPr>
        <cdr:cNvPr id="2" name="Straight Connector 1"/>
        <cdr:cNvCxnSpPr/>
      </cdr:nvCxnSpPr>
      <cdr:spPr>
        <a:xfrm xmlns:a="http://schemas.openxmlformats.org/drawingml/2006/main">
          <a:off x="4343400" y="1981200"/>
          <a:ext cx="1920240" cy="0"/>
        </a:xfrm>
        <a:prstGeom xmlns:a="http://schemas.openxmlformats.org/drawingml/2006/main" prst="line">
          <a:avLst/>
        </a:prstGeom>
        <a:noFill xmlns:a="http://schemas.openxmlformats.org/drawingml/2006/main"/>
        <a:ln xmlns:a="http://schemas.openxmlformats.org/drawingml/2006/main" w="3810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0.58163</cdr:x>
      <cdr:y>0.11111</cdr:y>
    </cdr:from>
    <cdr:to>
      <cdr:x>1</cdr:x>
      <cdr:y>0.20885</cdr:y>
    </cdr:to>
    <cdr:sp macro="" textlink="">
      <cdr:nvSpPr>
        <cdr:cNvPr id="5" name="TextBox 4"/>
        <cdr:cNvSpPr txBox="1"/>
      </cdr:nvSpPr>
      <cdr:spPr>
        <a:xfrm xmlns:a="http://schemas.openxmlformats.org/drawingml/2006/main">
          <a:off x="2525650" y="363694"/>
          <a:ext cx="1816716" cy="319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aseline="30000" dirty="0" smtClean="0"/>
            <a:t>31</a:t>
          </a:r>
          <a:r>
            <a:rPr lang="en-US" sz="1400" dirty="0" smtClean="0"/>
            <a:t>Cl (t</a:t>
          </a:r>
          <a:r>
            <a:rPr lang="en-US" sz="1400" baseline="-25000" dirty="0" smtClean="0"/>
            <a:t>1/2</a:t>
          </a:r>
          <a:r>
            <a:rPr lang="en-US" sz="1400" dirty="0" smtClean="0"/>
            <a:t> = 0.190 s)</a:t>
          </a:r>
          <a:endParaRPr lang="en-US" sz="1400" dirty="0"/>
        </a:p>
      </cdr:txBody>
    </cdr:sp>
  </cdr:relSizeAnchor>
  <cdr:relSizeAnchor xmlns:cdr="http://schemas.openxmlformats.org/drawingml/2006/chartDrawing">
    <cdr:from>
      <cdr:x>0.54314</cdr:x>
      <cdr:y>0.32525</cdr:y>
    </cdr:from>
    <cdr:to>
      <cdr:x>0.91165</cdr:x>
      <cdr:y>0.40462</cdr:y>
    </cdr:to>
    <cdr:sp macro="" textlink="">
      <cdr:nvSpPr>
        <cdr:cNvPr id="6" name="TextBox 1"/>
        <cdr:cNvSpPr txBox="1"/>
      </cdr:nvSpPr>
      <cdr:spPr>
        <a:xfrm xmlns:a="http://schemas.openxmlformats.org/drawingml/2006/main">
          <a:off x="2358508" y="1064635"/>
          <a:ext cx="1600200" cy="2598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aseline="30000" dirty="0" smtClean="0"/>
            <a:t>31</a:t>
          </a:r>
          <a:r>
            <a:rPr lang="en-US" sz="1400" dirty="0" smtClean="0"/>
            <a:t>S (t</a:t>
          </a:r>
          <a:r>
            <a:rPr lang="en-US" sz="1400" baseline="-25000" dirty="0" smtClean="0"/>
            <a:t>1/2</a:t>
          </a:r>
          <a:r>
            <a:rPr lang="en-US" sz="1400" dirty="0" smtClean="0"/>
            <a:t> = 2.572 s)</a:t>
          </a:r>
        </a:p>
        <a:p xmlns:a="http://schemas.openxmlformats.org/drawingml/2006/main">
          <a:r>
            <a:rPr lang="en-US" sz="1400" dirty="0" smtClean="0"/>
            <a:t> </a:t>
          </a:r>
          <a:endParaRPr lang="en-US" sz="1400" dirty="0"/>
        </a:p>
      </cdr:txBody>
    </cdr:sp>
  </cdr:relSizeAnchor>
  <cdr:relSizeAnchor xmlns:cdr="http://schemas.openxmlformats.org/drawingml/2006/chartDrawing">
    <cdr:from>
      <cdr:x>0.53061</cdr:x>
      <cdr:y>0.53968</cdr:y>
    </cdr:from>
    <cdr:to>
      <cdr:x>0.79592</cdr:x>
      <cdr:y>0.61905</cdr:y>
    </cdr:to>
    <cdr:sp macro="" textlink="">
      <cdr:nvSpPr>
        <cdr:cNvPr id="7" name="TextBox 1"/>
        <cdr:cNvSpPr txBox="1"/>
      </cdr:nvSpPr>
      <cdr:spPr>
        <a:xfrm xmlns:a="http://schemas.openxmlformats.org/drawingml/2006/main">
          <a:off x="3962400" y="2590800"/>
          <a:ext cx="19812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aseline="30000" dirty="0" smtClean="0"/>
            <a:t>31</a:t>
          </a:r>
          <a:r>
            <a:rPr lang="en-US" sz="1400" dirty="0" smtClean="0"/>
            <a:t>P (stable)</a:t>
          </a:r>
          <a:endParaRPr lang="en-US" sz="1400" dirty="0"/>
        </a:p>
      </cdr:txBody>
    </cdr:sp>
  </cdr:relSizeAnchor>
  <cdr:relSizeAnchor xmlns:cdr="http://schemas.openxmlformats.org/drawingml/2006/chartDrawing">
    <cdr:from>
      <cdr:x>0.72449</cdr:x>
      <cdr:y>0.22222</cdr:y>
    </cdr:from>
    <cdr:to>
      <cdr:x>0.76531</cdr:x>
      <cdr:y>0.33333</cdr:y>
    </cdr:to>
    <cdr:sp macro="" textlink="">
      <cdr:nvSpPr>
        <cdr:cNvPr id="10" name="Straight Arrow Connector 9"/>
        <cdr:cNvSpPr/>
      </cdr:nvSpPr>
      <cdr:spPr>
        <a:xfrm xmlns:a="http://schemas.openxmlformats.org/drawingml/2006/main" rot="5400000">
          <a:off x="5295900" y="1181100"/>
          <a:ext cx="533400" cy="304800"/>
        </a:xfrm>
        <a:prstGeom xmlns:a="http://schemas.openxmlformats.org/drawingml/2006/main" prst="straightConnector1">
          <a:avLst/>
        </a:prstGeom>
        <a:ln xmlns:a="http://schemas.openxmlformats.org/drawingml/2006/main" w="444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0.65306</cdr:x>
      <cdr:y>0.4127</cdr:y>
    </cdr:from>
    <cdr:to>
      <cdr:x>0.70408</cdr:x>
      <cdr:y>0.55556</cdr:y>
    </cdr:to>
    <cdr:sp macro="" textlink="">
      <cdr:nvSpPr>
        <cdr:cNvPr id="11" name="Straight Arrow Connector 10"/>
        <cdr:cNvSpPr/>
      </cdr:nvSpPr>
      <cdr:spPr>
        <a:xfrm xmlns:a="http://schemas.openxmlformats.org/drawingml/2006/main" rot="5400000">
          <a:off x="4724400" y="2133600"/>
          <a:ext cx="685800" cy="381000"/>
        </a:xfrm>
        <a:prstGeom xmlns:a="http://schemas.openxmlformats.org/drawingml/2006/main" prst="straightConnector1">
          <a:avLst/>
        </a:prstGeom>
        <a:noFill xmlns:a="http://schemas.openxmlformats.org/drawingml/2006/main"/>
        <a:ln xmlns:a="http://schemas.openxmlformats.org/drawingml/2006/main" w="4445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0.65306</cdr:x>
      <cdr:y>0.22222</cdr:y>
    </cdr:from>
    <cdr:to>
      <cdr:x>0.9102</cdr:x>
      <cdr:y>0.22222</cdr:y>
    </cdr:to>
    <cdr:cxnSp macro="">
      <cdr:nvCxnSpPr>
        <cdr:cNvPr id="16" name="Straight Connector 15"/>
        <cdr:cNvCxnSpPr/>
      </cdr:nvCxnSpPr>
      <cdr:spPr>
        <a:xfrm xmlns:a="http://schemas.openxmlformats.org/drawingml/2006/main">
          <a:off x="4876800" y="1066800"/>
          <a:ext cx="1920240" cy="0"/>
        </a:xfrm>
        <a:prstGeom xmlns:a="http://schemas.openxmlformats.org/drawingml/2006/main" prst="line">
          <a:avLst/>
        </a:prstGeom>
        <a:noFill xmlns:a="http://schemas.openxmlformats.org/drawingml/2006/main"/>
        <a:ln xmlns:a="http://schemas.openxmlformats.org/drawingml/2006/main" w="3810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0.54314</cdr:x>
      <cdr:y>0.55804</cdr:y>
    </cdr:from>
    <cdr:to>
      <cdr:x>0.80028</cdr:x>
      <cdr:y>0.55804</cdr:y>
    </cdr:to>
    <cdr:cxnSp macro="">
      <cdr:nvCxnSpPr>
        <cdr:cNvPr id="17" name="Straight Connector 16"/>
        <cdr:cNvCxnSpPr/>
      </cdr:nvCxnSpPr>
      <cdr:spPr>
        <a:xfrm xmlns:a="http://schemas.openxmlformats.org/drawingml/2006/main">
          <a:off x="2358508" y="1826635"/>
          <a:ext cx="1116596" cy="0"/>
        </a:xfrm>
        <a:prstGeom xmlns:a="http://schemas.openxmlformats.org/drawingml/2006/main" prst="line">
          <a:avLst/>
        </a:prstGeom>
        <a:noFill xmlns:a="http://schemas.openxmlformats.org/drawingml/2006/main"/>
        <a:ln xmlns:a="http://schemas.openxmlformats.org/drawingml/2006/main" w="3810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0326" tIns="45164" rIns="90326" bIns="45164" numCol="1" anchor="t" anchorCtr="0" compatLnSpc="1">
            <a:prstTxWarp prst="textNoShape">
              <a:avLst/>
            </a:prstTxWarp>
          </a:bodyPr>
          <a:lstStyle>
            <a:lvl1pPr defTabSz="902612">
              <a:defRPr sz="1100"/>
            </a:lvl1pPr>
          </a:lstStyle>
          <a:p>
            <a:pPr>
              <a:defRPr/>
            </a:pPr>
            <a:endParaRPr lang="en-US"/>
          </a:p>
        </p:txBody>
      </p:sp>
      <p:sp>
        <p:nvSpPr>
          <p:cNvPr id="61443" name="Rectangle 3"/>
          <p:cNvSpPr>
            <a:spLocks noGrp="1" noChangeArrowheads="1"/>
          </p:cNvSpPr>
          <p:nvPr>
            <p:ph type="dt" sz="quarter" idx="1"/>
          </p:nvPr>
        </p:nvSpPr>
        <p:spPr bwMode="auto">
          <a:xfrm>
            <a:off x="5264150" y="0"/>
            <a:ext cx="4030663" cy="344488"/>
          </a:xfrm>
          <a:prstGeom prst="rect">
            <a:avLst/>
          </a:prstGeom>
          <a:noFill/>
          <a:ln w="9525">
            <a:noFill/>
            <a:miter lim="800000"/>
            <a:headEnd/>
            <a:tailEnd/>
          </a:ln>
          <a:effectLst/>
        </p:spPr>
        <p:txBody>
          <a:bodyPr vert="horz" wrap="square" lIns="90326" tIns="45164" rIns="90326" bIns="45164" numCol="1" anchor="t" anchorCtr="0" compatLnSpc="1">
            <a:prstTxWarp prst="textNoShape">
              <a:avLst/>
            </a:prstTxWarp>
          </a:bodyPr>
          <a:lstStyle>
            <a:lvl1pPr algn="r" defTabSz="902612">
              <a:defRPr sz="1100"/>
            </a:lvl1pPr>
          </a:lstStyle>
          <a:p>
            <a:pPr>
              <a:defRPr/>
            </a:pPr>
            <a:endParaRPr lang="en-US"/>
          </a:p>
        </p:txBody>
      </p:sp>
      <p:sp>
        <p:nvSpPr>
          <p:cNvPr id="61444"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0326" tIns="45164" rIns="90326" bIns="45164" numCol="1" anchor="b" anchorCtr="0" compatLnSpc="1">
            <a:prstTxWarp prst="textNoShape">
              <a:avLst/>
            </a:prstTxWarp>
          </a:bodyPr>
          <a:lstStyle>
            <a:lvl1pPr defTabSz="902612">
              <a:defRPr sz="1100"/>
            </a:lvl1pPr>
          </a:lstStyle>
          <a:p>
            <a:pPr>
              <a:defRPr/>
            </a:pPr>
            <a:endParaRPr lang="en-US"/>
          </a:p>
        </p:txBody>
      </p:sp>
      <p:sp>
        <p:nvSpPr>
          <p:cNvPr id="61445" name="Rectangle 5"/>
          <p:cNvSpPr>
            <a:spLocks noGrp="1" noChangeArrowheads="1"/>
          </p:cNvSpPr>
          <p:nvPr>
            <p:ph type="sldNum" sz="quarter" idx="3"/>
          </p:nvPr>
        </p:nvSpPr>
        <p:spPr bwMode="auto">
          <a:xfrm>
            <a:off x="5264150" y="6513513"/>
            <a:ext cx="4030663" cy="342900"/>
          </a:xfrm>
          <a:prstGeom prst="rect">
            <a:avLst/>
          </a:prstGeom>
          <a:noFill/>
          <a:ln w="9525">
            <a:noFill/>
            <a:miter lim="800000"/>
            <a:headEnd/>
            <a:tailEnd/>
          </a:ln>
          <a:effectLst/>
        </p:spPr>
        <p:txBody>
          <a:bodyPr vert="horz" wrap="square" lIns="90326" tIns="45164" rIns="90326" bIns="45164" numCol="1" anchor="b" anchorCtr="0" compatLnSpc="1">
            <a:prstTxWarp prst="textNoShape">
              <a:avLst/>
            </a:prstTxWarp>
          </a:bodyPr>
          <a:lstStyle>
            <a:lvl1pPr algn="r" defTabSz="902612">
              <a:defRPr sz="1100"/>
            </a:lvl1pPr>
          </a:lstStyle>
          <a:p>
            <a:pPr>
              <a:defRPr/>
            </a:pPr>
            <a:fld id="{E308C295-2F0E-4AF9-ACE7-AD643BD1231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1898" tIns="45949" rIns="91898" bIns="45949" numCol="1" anchor="t" anchorCtr="0" compatLnSpc="1">
            <a:prstTxWarp prst="textNoShape">
              <a:avLst/>
            </a:prstTxWarp>
          </a:bodyPr>
          <a:lstStyle>
            <a:lvl1pPr defTabSz="919215">
              <a:defRPr sz="1100"/>
            </a:lvl1pPr>
          </a:lstStyle>
          <a:p>
            <a:pPr>
              <a:defRPr/>
            </a:pPr>
            <a:endParaRPr lang="en-US"/>
          </a:p>
        </p:txBody>
      </p:sp>
      <p:sp>
        <p:nvSpPr>
          <p:cNvPr id="6147" name="Rectangle 3"/>
          <p:cNvSpPr>
            <a:spLocks noGrp="1" noChangeArrowheads="1"/>
          </p:cNvSpPr>
          <p:nvPr>
            <p:ph type="dt" idx="1"/>
          </p:nvPr>
        </p:nvSpPr>
        <p:spPr bwMode="auto">
          <a:xfrm>
            <a:off x="5264150" y="0"/>
            <a:ext cx="4030663" cy="344488"/>
          </a:xfrm>
          <a:prstGeom prst="rect">
            <a:avLst/>
          </a:prstGeom>
          <a:noFill/>
          <a:ln w="9525">
            <a:noFill/>
            <a:miter lim="800000"/>
            <a:headEnd/>
            <a:tailEnd/>
          </a:ln>
          <a:effectLst/>
        </p:spPr>
        <p:txBody>
          <a:bodyPr vert="horz" wrap="square" lIns="91898" tIns="45949" rIns="91898" bIns="45949" numCol="1" anchor="t" anchorCtr="0" compatLnSpc="1">
            <a:prstTxWarp prst="textNoShape">
              <a:avLst/>
            </a:prstTxWarp>
          </a:bodyPr>
          <a:lstStyle>
            <a:lvl1pPr algn="r" defTabSz="919215">
              <a:defRPr sz="11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275" y="3257550"/>
            <a:ext cx="7435850" cy="3087688"/>
          </a:xfrm>
          <a:prstGeom prst="rect">
            <a:avLst/>
          </a:prstGeom>
          <a:noFill/>
          <a:ln w="9525">
            <a:noFill/>
            <a:miter lim="800000"/>
            <a:headEnd/>
            <a:tailEnd/>
          </a:ln>
          <a:effectLst/>
        </p:spPr>
        <p:txBody>
          <a:bodyPr vert="horz" wrap="square" lIns="91898" tIns="45949" rIns="91898" bIns="459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898" tIns="45949" rIns="91898" bIns="45949" numCol="1" anchor="b" anchorCtr="0" compatLnSpc="1">
            <a:prstTxWarp prst="textNoShape">
              <a:avLst/>
            </a:prstTxWarp>
          </a:bodyPr>
          <a:lstStyle>
            <a:lvl1pPr defTabSz="919215">
              <a:defRPr sz="1100"/>
            </a:lvl1pPr>
          </a:lstStyle>
          <a:p>
            <a:pPr>
              <a:defRPr/>
            </a:pPr>
            <a:endParaRPr lang="en-US"/>
          </a:p>
        </p:txBody>
      </p:sp>
      <p:sp>
        <p:nvSpPr>
          <p:cNvPr id="6151" name="Rectangle 7"/>
          <p:cNvSpPr>
            <a:spLocks noGrp="1" noChangeArrowheads="1"/>
          </p:cNvSpPr>
          <p:nvPr>
            <p:ph type="sldNum" sz="quarter" idx="5"/>
          </p:nvPr>
        </p:nvSpPr>
        <p:spPr bwMode="auto">
          <a:xfrm>
            <a:off x="5264150" y="6513513"/>
            <a:ext cx="4030663" cy="342900"/>
          </a:xfrm>
          <a:prstGeom prst="rect">
            <a:avLst/>
          </a:prstGeom>
          <a:noFill/>
          <a:ln w="9525">
            <a:noFill/>
            <a:miter lim="800000"/>
            <a:headEnd/>
            <a:tailEnd/>
          </a:ln>
          <a:effectLst/>
        </p:spPr>
        <p:txBody>
          <a:bodyPr vert="horz" wrap="square" lIns="91898" tIns="45949" rIns="91898" bIns="45949" numCol="1" anchor="b" anchorCtr="0" compatLnSpc="1">
            <a:prstTxWarp prst="textNoShape">
              <a:avLst/>
            </a:prstTxWarp>
          </a:bodyPr>
          <a:lstStyle>
            <a:lvl1pPr algn="r" defTabSz="919215">
              <a:defRPr sz="1100"/>
            </a:lvl1pPr>
          </a:lstStyle>
          <a:p>
            <a:pPr>
              <a:defRPr/>
            </a:pPr>
            <a:fld id="{B4A2E197-7E52-4CF9-93BD-FD60EA2F71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5988"/>
            <a:fld id="{68F63070-B2CE-409F-9914-AE48819F3510}" type="slidenum">
              <a:rPr lang="en-US" smtClean="0"/>
              <a:pPr defTabSz="915988"/>
              <a:t>2</a:t>
            </a:fld>
            <a:endParaRPr lang="en-US" smtClean="0"/>
          </a:p>
        </p:txBody>
      </p:sp>
      <p:sp>
        <p:nvSpPr>
          <p:cNvPr id="64515" name="Rectangle 2"/>
          <p:cNvSpPr>
            <a:spLocks noGrp="1" noRot="1" noChangeAspect="1" noChangeArrowheads="1" noTextEdit="1"/>
          </p:cNvSpPr>
          <p:nvPr>
            <p:ph type="sldImg"/>
          </p:nvPr>
        </p:nvSpPr>
        <p:spPr>
          <a:xfrm>
            <a:off x="2932113" y="514350"/>
            <a:ext cx="3432175" cy="2573338"/>
          </a:xfrm>
          <a:ln/>
        </p:spPr>
      </p:sp>
      <p:sp>
        <p:nvSpPr>
          <p:cNvPr id="64516" name="Rectangle 3"/>
          <p:cNvSpPr>
            <a:spLocks noGrp="1" noChangeArrowheads="1"/>
          </p:cNvSpPr>
          <p:nvPr>
            <p:ph type="body" idx="1"/>
          </p:nvPr>
        </p:nvSpPr>
        <p:spPr>
          <a:xfrm>
            <a:off x="930275" y="3257550"/>
            <a:ext cx="7435850" cy="308610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15988"/>
            <a:fld id="{EEB4C07E-A4B0-4CD7-B403-36025315984E}" type="slidenum">
              <a:rPr lang="en-US" smtClean="0"/>
              <a:pPr defTabSz="915988"/>
              <a:t>13</a:t>
            </a:fld>
            <a:endParaRPr lang="en-US" smtClean="0"/>
          </a:p>
        </p:txBody>
      </p:sp>
      <p:sp>
        <p:nvSpPr>
          <p:cNvPr id="72707" name="Rectangle 2"/>
          <p:cNvSpPr>
            <a:spLocks noGrp="1" noRot="1" noChangeAspect="1" noChangeArrowheads="1" noTextEdit="1"/>
          </p:cNvSpPr>
          <p:nvPr>
            <p:ph type="sldImg"/>
          </p:nvPr>
        </p:nvSpPr>
        <p:spPr>
          <a:xfrm>
            <a:off x="2935288" y="514350"/>
            <a:ext cx="3429000" cy="2571750"/>
          </a:xfrm>
          <a:ln/>
        </p:spPr>
      </p:sp>
      <p:sp>
        <p:nvSpPr>
          <p:cNvPr id="72708"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15988"/>
            <a:fld id="{3D78CBD6-F7C7-42EA-9260-1EDAA7B8E7B7}" type="slidenum">
              <a:rPr lang="en-US" smtClean="0"/>
              <a:pPr defTabSz="915988"/>
              <a:t>19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15988"/>
            <a:fld id="{C1C2FA5A-875C-42B6-9BF0-40886C8D535F}" type="slidenum">
              <a:rPr lang="en-US" smtClean="0"/>
              <a:pPr defTabSz="915988"/>
              <a:t>20</a:t>
            </a:fld>
            <a:endParaRPr lang="en-US" smtClean="0"/>
          </a:p>
        </p:txBody>
      </p:sp>
      <p:sp>
        <p:nvSpPr>
          <p:cNvPr id="74755" name="Rectangle 2"/>
          <p:cNvSpPr>
            <a:spLocks noGrp="1" noRot="1" noChangeAspect="1" noChangeArrowheads="1" noTextEdit="1"/>
          </p:cNvSpPr>
          <p:nvPr>
            <p:ph type="sldImg"/>
          </p:nvPr>
        </p:nvSpPr>
        <p:spPr>
          <a:xfrm>
            <a:off x="2933700" y="514350"/>
            <a:ext cx="3432175" cy="2573338"/>
          </a:xfrm>
          <a:ln/>
        </p:spPr>
      </p:sp>
      <p:sp>
        <p:nvSpPr>
          <p:cNvPr id="74756" name="Rectangle 3"/>
          <p:cNvSpPr>
            <a:spLocks noGrp="1" noChangeArrowheads="1"/>
          </p:cNvSpPr>
          <p:nvPr>
            <p:ph type="body" idx="1"/>
          </p:nvPr>
        </p:nvSpPr>
        <p:spPr>
          <a:xfrm>
            <a:off x="930275" y="3257550"/>
            <a:ext cx="7435850" cy="3086100"/>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15988"/>
            <a:fld id="{62E715AF-AC19-4998-9508-3B3BE22D30D1}" type="slidenum">
              <a:rPr lang="en-US" smtClean="0"/>
              <a:pPr defTabSz="915988"/>
              <a:t>21</a:t>
            </a:fld>
            <a:endParaRPr lang="en-US" smtClean="0"/>
          </a:p>
        </p:txBody>
      </p:sp>
      <p:sp>
        <p:nvSpPr>
          <p:cNvPr id="75779" name="Rectangle 2"/>
          <p:cNvSpPr>
            <a:spLocks noGrp="1" noRot="1" noChangeAspect="1" noChangeArrowheads="1" noTextEdit="1"/>
          </p:cNvSpPr>
          <p:nvPr>
            <p:ph type="sldImg"/>
          </p:nvPr>
        </p:nvSpPr>
        <p:spPr>
          <a:xfrm>
            <a:off x="2933700" y="514350"/>
            <a:ext cx="3432175" cy="2573338"/>
          </a:xfrm>
          <a:ln/>
        </p:spPr>
      </p:sp>
      <p:sp>
        <p:nvSpPr>
          <p:cNvPr id="75780" name="Rectangle 3"/>
          <p:cNvSpPr>
            <a:spLocks noGrp="1" noChangeArrowheads="1"/>
          </p:cNvSpPr>
          <p:nvPr>
            <p:ph type="body" idx="1"/>
          </p:nvPr>
        </p:nvSpPr>
        <p:spPr>
          <a:xfrm>
            <a:off x="930275" y="3257550"/>
            <a:ext cx="7435850" cy="308610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C124E8-F685-430A-B8AB-E9E5F87C5CC4}"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17122"/>
            <a:fld id="{5A70FA92-BAB0-4316-BFBF-F4CA0FB69AB4}" type="slidenum">
              <a:rPr lang="en-US" smtClean="0"/>
              <a:pPr defTabSz="917122"/>
              <a:t>31</a:t>
            </a:fld>
            <a:endParaRPr lang="en-US" dirty="0" smtClean="0"/>
          </a:p>
        </p:txBody>
      </p:sp>
      <p:sp>
        <p:nvSpPr>
          <p:cNvPr id="125955" name="Rectangle 2"/>
          <p:cNvSpPr>
            <a:spLocks noGrp="1" noRot="1" noChangeAspect="1" noChangeArrowheads="1" noTextEdit="1"/>
          </p:cNvSpPr>
          <p:nvPr>
            <p:ph type="sldImg"/>
          </p:nvPr>
        </p:nvSpPr>
        <p:spPr>
          <a:xfrm>
            <a:off x="2935288" y="514350"/>
            <a:ext cx="3429000" cy="2571750"/>
          </a:xfrm>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15988"/>
            <a:fld id="{3EC27C74-D209-4581-A842-FBFC0DEE2FA7}" type="slidenum">
              <a:rPr lang="en-US" smtClean="0"/>
              <a:pPr defTabSz="915988"/>
              <a:t>32</a:t>
            </a:fld>
            <a:endParaRPr lang="en-US" smtClean="0"/>
          </a:p>
        </p:txBody>
      </p:sp>
      <p:sp>
        <p:nvSpPr>
          <p:cNvPr id="77827" name="Slide Image Placeholder 1"/>
          <p:cNvSpPr>
            <a:spLocks noGrp="1" noRot="1" noChangeAspect="1" noTextEdit="1"/>
          </p:cNvSpPr>
          <p:nvPr>
            <p:ph type="sldImg"/>
          </p:nvPr>
        </p:nvSpPr>
        <p:spPr>
          <a:xfrm>
            <a:off x="2935288" y="514350"/>
            <a:ext cx="3429000" cy="2571750"/>
          </a:xfrm>
          <a:ln/>
        </p:spPr>
      </p:sp>
      <p:sp>
        <p:nvSpPr>
          <p:cNvPr id="77828" name="Notes Placeholder 2"/>
          <p:cNvSpPr>
            <a:spLocks noGrp="1"/>
          </p:cNvSpPr>
          <p:nvPr>
            <p:ph type="body" idx="1"/>
          </p:nvPr>
        </p:nvSpPr>
        <p:spPr>
          <a:noFill/>
          <a:ln/>
        </p:spPr>
        <p:txBody>
          <a:bodyPr lIns="91874" tIns="45937" rIns="91874" bIns="45937"/>
          <a:lstStyle/>
          <a:p>
            <a:endParaRPr lang="en-US" smtClean="0"/>
          </a:p>
        </p:txBody>
      </p:sp>
      <p:sp>
        <p:nvSpPr>
          <p:cNvPr id="77829" name="Slide Number Placeholder 3"/>
          <p:cNvSpPr txBox="1">
            <a:spLocks noGrp="1"/>
          </p:cNvSpPr>
          <p:nvPr/>
        </p:nvSpPr>
        <p:spPr bwMode="auto">
          <a:xfrm>
            <a:off x="5264150" y="6513513"/>
            <a:ext cx="4030663" cy="342900"/>
          </a:xfrm>
          <a:prstGeom prst="rect">
            <a:avLst/>
          </a:prstGeom>
          <a:noFill/>
          <a:ln w="9525">
            <a:noFill/>
            <a:miter lim="800000"/>
            <a:headEnd/>
            <a:tailEnd/>
          </a:ln>
        </p:spPr>
        <p:txBody>
          <a:bodyPr lIns="91874" tIns="45937" rIns="91874" bIns="45937" anchor="b"/>
          <a:lstStyle/>
          <a:p>
            <a:pPr algn="r"/>
            <a:fld id="{A92B4CAB-6BA6-4981-9C71-360BAE36EBE5}" type="slidenum">
              <a:rPr lang="en-US" sz="1100">
                <a:latin typeface="Garamond" pitchFamily="18" charset="0"/>
                <a:cs typeface="Arial" charset="0"/>
              </a:rPr>
              <a:pPr algn="r"/>
              <a:t>32</a:t>
            </a:fld>
            <a:endParaRPr lang="en-US" sz="1100">
              <a:latin typeface="Garamond" pitchFamily="18"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5988"/>
            <a:fld id="{EA0EAA4C-34C6-40DB-AF7E-2104069610BA}" type="slidenum">
              <a:rPr lang="en-US" smtClean="0"/>
              <a:pPr defTabSz="915988"/>
              <a:t>33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15988"/>
            <a:fld id="{832F01EC-E558-4A96-BFC1-078AF364EBCC}" type="slidenum">
              <a:rPr lang="en-US" smtClean="0"/>
              <a:pPr defTabSz="915988"/>
              <a:t>34</a:t>
            </a:fld>
            <a:endParaRPr lang="en-US" smtClean="0"/>
          </a:p>
        </p:txBody>
      </p:sp>
      <p:sp>
        <p:nvSpPr>
          <p:cNvPr id="79875" name="Rectangle 2"/>
          <p:cNvSpPr>
            <a:spLocks noGrp="1" noRot="1" noChangeAspect="1" noChangeArrowheads="1" noTextEdit="1"/>
          </p:cNvSpPr>
          <p:nvPr>
            <p:ph type="sldImg"/>
          </p:nvPr>
        </p:nvSpPr>
        <p:spPr>
          <a:xfrm>
            <a:off x="2935288" y="514350"/>
            <a:ext cx="3429000" cy="2571750"/>
          </a:xfrm>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5988"/>
            <a:fld id="{F0D18048-F9C7-4E69-B8B4-E7EBD66ADD62}" type="slidenum">
              <a:rPr lang="en-US" smtClean="0"/>
              <a:pPr defTabSz="915988"/>
              <a:t>35</a:t>
            </a:fld>
            <a:endParaRPr lang="en-US" smtClean="0"/>
          </a:p>
        </p:txBody>
      </p:sp>
      <p:sp>
        <p:nvSpPr>
          <p:cNvPr id="80899" name="Rectangle 2"/>
          <p:cNvSpPr>
            <a:spLocks noGrp="1" noRot="1" noChangeAspect="1" noChangeArrowheads="1" noTextEdit="1"/>
          </p:cNvSpPr>
          <p:nvPr>
            <p:ph type="sldImg"/>
          </p:nvPr>
        </p:nvSpPr>
        <p:spPr>
          <a:xfrm>
            <a:off x="2935288" y="514350"/>
            <a:ext cx="3429000" cy="2571750"/>
          </a:xfrm>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3FC97-F581-4C78-A33A-02E925A58E96}" type="slidenum">
              <a:rPr lang="en-US"/>
              <a:pPr/>
              <a:t>4</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1238713" y="3257778"/>
            <a:ext cx="6818974" cy="3085419"/>
          </a:xfrm>
        </p:spPr>
        <p:txBody>
          <a:bodyPr/>
          <a:lstStyle/>
          <a:p>
            <a:pPr>
              <a:buFontTx/>
              <a:buChar char="•"/>
            </a:pPr>
            <a:r>
              <a:rPr lang="en-US"/>
              <a:t>Nuclear capture reactions play a major rule in defining our universe.</a:t>
            </a:r>
          </a:p>
          <a:p>
            <a:pPr>
              <a:buFontTx/>
              <a:buChar char="•"/>
            </a:pPr>
            <a:r>
              <a:rPr lang="en-US"/>
              <a:t>In direct reactions, the nucleon transferred quickly and proceed directly from the initial state to the final state without forming an intermediate compound nucleus or state.</a:t>
            </a:r>
          </a:p>
          <a:p>
            <a:pPr>
              <a:buFontTx/>
              <a:buChar char="•"/>
            </a:pPr>
            <a:r>
              <a:rPr lang="en-US"/>
              <a:t>These reaction are called also Peripheral, the primary goal is to determine these rates.   </a:t>
            </a:r>
          </a:p>
          <a:p>
            <a:pPr>
              <a:buFontTx/>
              <a:buChar char="•"/>
            </a:pPr>
            <a:r>
              <a:rPr lang="en-US"/>
              <a:t>It is nonresonant since it occurs at all projectile energies with a cross section varying smoothly with energy.</a:t>
            </a:r>
          </a:p>
          <a:p>
            <a:pPr>
              <a:buFontTx/>
              <a:buChar char="•"/>
            </a:pPr>
            <a:r>
              <a:rPr lang="en-US"/>
              <a:t>The probability that the incoming particle penetrates the coulomb Barrier is given by this formula, where </a:t>
            </a:r>
            <a:r>
              <a:rPr lang="el-GR"/>
              <a:t>η</a:t>
            </a:r>
            <a:r>
              <a:rPr lang="en-US"/>
              <a:t> is the Sommerfeld parameter.</a:t>
            </a:r>
          </a:p>
          <a:p>
            <a:pPr>
              <a:buFontTx/>
              <a:buChar char="•"/>
            </a:pPr>
            <a:r>
              <a:rPr lang="en-US"/>
              <a:t>The cross section for a charged particle is a function of this penetrating probability and the square of the De Broglie wavelength which reflects the aspect of the quantum mechanics this introduces 1/E factor. </a:t>
            </a:r>
          </a:p>
          <a:p>
            <a:pPr>
              <a:buFontTx/>
              <a:buChar char="•"/>
            </a:pPr>
            <a:r>
              <a:rPr lang="en-US"/>
              <a:t>S(E) is the constant of the relation, and named as Astrophysical factor (S-factor).</a:t>
            </a:r>
          </a:p>
          <a:p>
            <a:pPr>
              <a:buFontTx/>
              <a:buChar char="•"/>
            </a:pPr>
            <a:r>
              <a:rPr lang="en-US"/>
              <a:t>The reaction rate for the nonresonant case is given by:</a:t>
            </a:r>
          </a:p>
          <a:p>
            <a:pPr>
              <a:buFontTx/>
              <a:buChar char="•"/>
            </a:pPr>
            <a:r>
              <a:rPr lang="en-US"/>
              <a:t>The convolution between the MB distribution function and the tunneling function through Coulomb barrier leads to the Gamow peak near the effective energy burning E</a:t>
            </a:r>
            <a:r>
              <a:rPr lang="en-US" baseline="-25000"/>
              <a:t>o</a:t>
            </a:r>
            <a:r>
              <a:rPr lang="en-US"/>
              <a:t> that allow several nuclear reactions to occur.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15988"/>
            <a:fld id="{EECF7353-AEAC-488C-A029-3FEE7CB971AD}" type="slidenum">
              <a:rPr lang="en-US" smtClean="0"/>
              <a:pPr defTabSz="915988"/>
              <a:t>36</a:t>
            </a:fld>
            <a:endParaRPr lang="en-US" smtClean="0"/>
          </a:p>
        </p:txBody>
      </p:sp>
      <p:sp>
        <p:nvSpPr>
          <p:cNvPr id="81923" name="Rectangle 2"/>
          <p:cNvSpPr>
            <a:spLocks noGrp="1" noRot="1" noChangeAspect="1" noChangeArrowheads="1" noTextEdit="1"/>
          </p:cNvSpPr>
          <p:nvPr>
            <p:ph type="sldImg"/>
          </p:nvPr>
        </p:nvSpPr>
        <p:spPr>
          <a:xfrm>
            <a:off x="2935288" y="514350"/>
            <a:ext cx="3429000" cy="2571750"/>
          </a:xfrm>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5988"/>
            <a:fld id="{9561C82F-C8FE-4457-9ED5-9F1E86F95B22}" type="slidenum">
              <a:rPr lang="en-US" smtClean="0"/>
              <a:pPr defTabSz="915988"/>
              <a:t>37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15988"/>
            <a:fld id="{4CA5FFC0-0D7A-4704-8D45-73B82B588399}" type="slidenum">
              <a:rPr lang="en-US" smtClean="0"/>
              <a:pPr defTabSz="915988"/>
              <a:t>39</a:t>
            </a:fld>
            <a:endParaRPr lang="en-US" smtClean="0"/>
          </a:p>
        </p:txBody>
      </p:sp>
      <p:sp>
        <p:nvSpPr>
          <p:cNvPr id="83971" name="Rectangle 2"/>
          <p:cNvSpPr>
            <a:spLocks noGrp="1" noRot="1" noChangeAspect="1" noChangeArrowheads="1" noTextEdit="1"/>
          </p:cNvSpPr>
          <p:nvPr>
            <p:ph type="sldImg"/>
          </p:nvPr>
        </p:nvSpPr>
        <p:spPr>
          <a:xfrm>
            <a:off x="2935288" y="514350"/>
            <a:ext cx="3429000" cy="2571750"/>
          </a:xfrm>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5988"/>
            <a:fld id="{EE6A9C2E-ED83-40D7-8698-257426B080EC}" type="slidenum">
              <a:rPr lang="en-US" smtClean="0"/>
              <a:pPr defTabSz="915988"/>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15988"/>
            <a:fld id="{51C3823A-6D63-4A94-A189-FC19BFD50550}" type="slidenum">
              <a:rPr lang="en-US" smtClean="0"/>
              <a:pPr defTabSz="915988"/>
              <a:t>45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762B2-4EAF-42BC-B40A-C8995D3DB09B}" type="slidenum">
              <a:rPr lang="en-US"/>
              <a:pPr/>
              <a:t>5</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1238713" y="3257778"/>
            <a:ext cx="6818974" cy="3085419"/>
          </a:xfrm>
        </p:spPr>
        <p:txBody>
          <a:bodyPr/>
          <a:lstStyle/>
          <a:p>
            <a:pPr>
              <a:buFontTx/>
              <a:buChar char="•"/>
            </a:pPr>
            <a:r>
              <a:rPr lang="en-US"/>
              <a:t>The resonant reaction through isolated and narrow resonances is a two step process.</a:t>
            </a:r>
          </a:p>
          <a:p>
            <a:pPr>
              <a:buFontTx/>
              <a:buChar char="•"/>
            </a:pPr>
            <a:r>
              <a:rPr lang="en-US"/>
              <a:t>The process involves two matrix elements, first is the formation of the compound state E</a:t>
            </a:r>
            <a:r>
              <a:rPr lang="en-US" baseline="-25000"/>
              <a:t>r</a:t>
            </a:r>
            <a:r>
              <a:rPr lang="en-US"/>
              <a:t> and the other matrix describes the gamma decay of E</a:t>
            </a:r>
            <a:r>
              <a:rPr lang="en-US" baseline="-25000"/>
              <a:t>r.</a:t>
            </a:r>
          </a:p>
          <a:p>
            <a:pPr>
              <a:buFontTx/>
              <a:buChar char="•"/>
            </a:pPr>
            <a:r>
              <a:rPr lang="en-US"/>
              <a:t>The cross section value for the resonant reaction is given by this formula, where (J-part) represents the statistical weight that the spins of the projectile and target will lead to the final angular momentum angular momentum of the excited states. This excited state is characterized by an energy width or the resonant term.</a:t>
            </a:r>
          </a:p>
          <a:p>
            <a:pPr>
              <a:buFontTx/>
              <a:buChar char="•"/>
            </a:pPr>
            <a:r>
              <a:rPr lang="en-US"/>
              <a:t>For a narrow resonance, the Maxwell-Boltzmann distribution changes very little over the resonance region, so the reaction rate is approximated to this formula.</a:t>
            </a:r>
          </a:p>
          <a:p>
            <a:pPr>
              <a:buFontTx/>
              <a:buChar char="•"/>
            </a:pPr>
            <a:r>
              <a:rPr lang="en-US"/>
              <a:t>Where the width ratio </a:t>
            </a:r>
            <a:r>
              <a:rPr lang="el-GR"/>
              <a:t>γ</a:t>
            </a:r>
            <a:r>
              <a:rPr lang="en-US"/>
              <a:t> is referred to the resonance strength. </a:t>
            </a:r>
          </a:p>
          <a:p>
            <a:endParaRPr lang="en-US"/>
          </a:p>
          <a:p>
            <a:endParaRPr lang="en-US" baseline="-25000"/>
          </a:p>
          <a:p>
            <a:pPr>
              <a:buFontTx/>
              <a:buChar char="•"/>
            </a:pPr>
            <a:endParaRPr lang="en-US" baseline="-25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15988"/>
            <a:fld id="{B04A0106-9308-4DB8-9168-B19674786C03}" type="slidenum">
              <a:rPr lang="en-US" smtClean="0"/>
              <a:pPr defTabSz="915988"/>
              <a:t>6</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Prospects with MARS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15988"/>
            <a:fld id="{C2086628-40E6-442C-B137-FCF3327239B0}" type="slidenum">
              <a:rPr lang="en-US" smtClean="0"/>
              <a:pPr defTabSz="915988"/>
              <a:t>7</a:t>
            </a:fld>
            <a:endParaRPr lang="en-US" smtClean="0"/>
          </a:p>
        </p:txBody>
      </p:sp>
      <p:sp>
        <p:nvSpPr>
          <p:cNvPr id="65539" name="Slide Image Placeholder 1"/>
          <p:cNvSpPr>
            <a:spLocks noGrp="1" noRot="1" noChangeAspect="1" noTextEdit="1"/>
          </p:cNvSpPr>
          <p:nvPr>
            <p:ph type="sldImg"/>
          </p:nvPr>
        </p:nvSpPr>
        <p:spPr>
          <a:xfrm>
            <a:off x="2935288" y="514350"/>
            <a:ext cx="3429000" cy="2571750"/>
          </a:xfrm>
          <a:ln/>
        </p:spPr>
      </p:sp>
      <p:sp>
        <p:nvSpPr>
          <p:cNvPr id="65540" name="Notes Placeholder 2"/>
          <p:cNvSpPr>
            <a:spLocks noGrp="1"/>
          </p:cNvSpPr>
          <p:nvPr>
            <p:ph type="body" idx="1"/>
          </p:nvPr>
        </p:nvSpPr>
        <p:spPr>
          <a:noFill/>
          <a:ln/>
        </p:spPr>
        <p:txBody>
          <a:bodyPr lIns="91874" tIns="45937" rIns="91874" bIns="45937"/>
          <a:lstStyle/>
          <a:p>
            <a:endParaRPr lang="en-US" smtClean="0"/>
          </a:p>
        </p:txBody>
      </p:sp>
      <p:sp>
        <p:nvSpPr>
          <p:cNvPr id="65541" name="Slide Number Placeholder 3"/>
          <p:cNvSpPr txBox="1">
            <a:spLocks noGrp="1"/>
          </p:cNvSpPr>
          <p:nvPr/>
        </p:nvSpPr>
        <p:spPr bwMode="auto">
          <a:xfrm>
            <a:off x="5264150" y="6513513"/>
            <a:ext cx="4030663" cy="342900"/>
          </a:xfrm>
          <a:prstGeom prst="rect">
            <a:avLst/>
          </a:prstGeom>
          <a:noFill/>
          <a:ln w="9525">
            <a:noFill/>
            <a:miter lim="800000"/>
            <a:headEnd/>
            <a:tailEnd/>
          </a:ln>
        </p:spPr>
        <p:txBody>
          <a:bodyPr lIns="91874" tIns="45937" rIns="91874" bIns="45937" anchor="b"/>
          <a:lstStyle/>
          <a:p>
            <a:pPr algn="r"/>
            <a:fld id="{61978086-CAB0-40C7-9499-69B22F312E76}" type="slidenum">
              <a:rPr lang="en-US" sz="1100">
                <a:latin typeface="Garamond" pitchFamily="18" charset="0"/>
                <a:cs typeface="Arial" charset="0"/>
              </a:rPr>
              <a:pPr algn="r"/>
              <a:t>7</a:t>
            </a:fld>
            <a:endParaRPr lang="en-US" sz="1100">
              <a:latin typeface="Garamond" pitchFamily="18"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15988"/>
            <a:fld id="{D88B4537-8316-4902-93EC-D450CAAA1398}" type="slidenum">
              <a:rPr lang="en-US" smtClean="0"/>
              <a:pPr defTabSz="915988"/>
              <a:t>8</a:t>
            </a:fld>
            <a:endParaRPr lang="en-US" smtClean="0"/>
          </a:p>
        </p:txBody>
      </p:sp>
      <p:sp>
        <p:nvSpPr>
          <p:cNvPr id="66563" name="Rectangle 2"/>
          <p:cNvSpPr>
            <a:spLocks noGrp="1" noRot="1" noChangeAspect="1" noChangeArrowheads="1" noTextEdit="1"/>
          </p:cNvSpPr>
          <p:nvPr>
            <p:ph type="sldImg"/>
          </p:nvPr>
        </p:nvSpPr>
        <p:spPr>
          <a:xfrm>
            <a:off x="2933700" y="514350"/>
            <a:ext cx="3432175" cy="2573338"/>
          </a:xfrm>
          <a:ln/>
        </p:spPr>
      </p:sp>
      <p:sp>
        <p:nvSpPr>
          <p:cNvPr id="66564" name="Rectangle 3"/>
          <p:cNvSpPr>
            <a:spLocks noGrp="1" noChangeArrowheads="1"/>
          </p:cNvSpPr>
          <p:nvPr>
            <p:ph type="body" idx="1"/>
          </p:nvPr>
        </p:nvSpPr>
        <p:spPr>
          <a:xfrm>
            <a:off x="930275" y="3257550"/>
            <a:ext cx="7435850" cy="3086100"/>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15988"/>
            <a:fld id="{D64B2050-7F7D-4F3C-92B9-EA14ECE10669}" type="slidenum">
              <a:rPr lang="en-US" smtClean="0"/>
              <a:pPr defTabSz="915988"/>
              <a:t>10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15988"/>
            <a:fld id="{91C097E5-C756-4A11-B487-AD853297A843}" type="slidenum">
              <a:rPr lang="en-US" smtClean="0"/>
              <a:pPr defTabSz="915988"/>
              <a:t>11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15988"/>
            <a:fld id="{8DC98647-8085-4F04-BB34-AFC37A924232}" type="slidenum">
              <a:rPr lang="en-US" smtClean="0"/>
              <a:pPr defTabSz="915988"/>
              <a:t>12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413C13-B1BB-4888-B176-BD6FA9E5D4B4}"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ED057A-20F5-40A2-AA3F-4CA59280BFC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70193-1B5E-4BBD-84F2-C81A7B3F0AC5}"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D0141F3-2B35-4D41-9EE1-221CB14D9EA3}"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C31223-0F04-4636-9682-02D0D6FDFF37}"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A525001-769A-4432-B136-EB109649D578}"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464709A-F62C-4431-B97A-29A4E9C80845}"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1FEB6E-DCC2-4B36-B0F6-795D4EF7FB90}"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6AF2D1-4273-4E56-AE87-25282B581E50}"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484188" y="1549400"/>
            <a:ext cx="8158162" cy="1689100"/>
          </a:xfrm>
          <a:prstGeom prst="rect">
            <a:avLst/>
          </a:prstGeom>
          <a:pattFill prst="lgConfetti">
            <a:fgClr>
              <a:schemeClr val="accent2">
                <a:alpha val="50000"/>
              </a:schemeClr>
            </a:fgClr>
            <a:bgClr>
              <a:schemeClr val="folHlink"/>
            </a:bgClr>
          </a:patt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5" name="AutoShape 3"/>
          <p:cNvSpPr>
            <a:spLocks noChangeArrowheads="1"/>
          </p:cNvSpPr>
          <p:nvPr/>
        </p:nvSpPr>
        <p:spPr bwMode="ltGray">
          <a:xfrm>
            <a:off x="228600" y="3206750"/>
            <a:ext cx="8686800" cy="77788"/>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latin typeface="Times New Roman" pitchFamily="18" charset="0"/>
            </a:endParaRPr>
          </a:p>
        </p:txBody>
      </p:sp>
      <p:sp>
        <p:nvSpPr>
          <p:cNvPr id="6" name="AutoShape 4"/>
          <p:cNvSpPr>
            <a:spLocks noChangeArrowheads="1"/>
          </p:cNvSpPr>
          <p:nvPr/>
        </p:nvSpPr>
        <p:spPr bwMode="ltGray">
          <a:xfrm>
            <a:off x="228600" y="1482725"/>
            <a:ext cx="8686800" cy="77788"/>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latin typeface="Times New Roman" pitchFamily="18" charset="0"/>
            </a:endParaRPr>
          </a:p>
        </p:txBody>
      </p:sp>
      <p:sp>
        <p:nvSpPr>
          <p:cNvPr id="7" name="AutoShape 5"/>
          <p:cNvSpPr>
            <a:spLocks noChangeArrowheads="1"/>
          </p:cNvSpPr>
          <p:nvPr/>
        </p:nvSpPr>
        <p:spPr bwMode="ltGray">
          <a:xfrm>
            <a:off x="8623300" y="1246188"/>
            <a:ext cx="77788" cy="2235200"/>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latin typeface="Times New Roman" pitchFamily="18" charset="0"/>
            </a:endParaRPr>
          </a:p>
        </p:txBody>
      </p:sp>
      <p:sp>
        <p:nvSpPr>
          <p:cNvPr id="8" name="AutoShape 6"/>
          <p:cNvSpPr>
            <a:spLocks noChangeArrowheads="1"/>
          </p:cNvSpPr>
          <p:nvPr/>
        </p:nvSpPr>
        <p:spPr bwMode="ltGray">
          <a:xfrm>
            <a:off x="436563" y="1252538"/>
            <a:ext cx="76200" cy="2235200"/>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latin typeface="Times New Roman" pitchFamily="18" charset="0"/>
            </a:endParaRPr>
          </a:p>
        </p:txBody>
      </p:sp>
      <p:sp>
        <p:nvSpPr>
          <p:cNvPr id="9" name="AutoShape 7"/>
          <p:cNvSpPr>
            <a:spLocks noChangeArrowheads="1"/>
          </p:cNvSpPr>
          <p:nvPr/>
        </p:nvSpPr>
        <p:spPr bwMode="ltGray">
          <a:xfrm>
            <a:off x="2830513" y="5783263"/>
            <a:ext cx="3481387" cy="77787"/>
          </a:xfrm>
          <a:prstGeom prst="roundRect">
            <a:avLst>
              <a:gd name="adj" fmla="val 50000"/>
            </a:avLst>
          </a:prstGeom>
          <a:solidFill>
            <a:schemeClr val="bg2"/>
          </a:solidFill>
          <a:ln w="9525">
            <a:noFill/>
            <a:round/>
            <a:headEnd/>
            <a:tailEnd/>
          </a:ln>
          <a:effectLst/>
        </p:spPr>
        <p:txBody>
          <a:bodyPr wrap="none" anchor="ctr"/>
          <a:lstStyle/>
          <a:p>
            <a:pPr algn="ctr">
              <a:defRPr/>
            </a:pPr>
            <a:endParaRPr kumimoji="1" lang="en-US" sz="2400">
              <a:latin typeface="Times New Roman" pitchFamily="18" charset="0"/>
            </a:endParaRPr>
          </a:p>
        </p:txBody>
      </p:sp>
      <p:sp>
        <p:nvSpPr>
          <p:cNvPr id="10" name="Rectangle 8" descr="Large confetti"/>
          <p:cNvSpPr>
            <a:spLocks noChangeArrowheads="1"/>
          </p:cNvSpPr>
          <p:nvPr/>
        </p:nvSpPr>
        <p:spPr bwMode="ltGray">
          <a:xfrm>
            <a:off x="4095750" y="5734050"/>
            <a:ext cx="950913" cy="176213"/>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13321"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defRPr/>
            </a:lvl1pPr>
          </a:lstStyle>
          <a:p>
            <a:r>
              <a:rPr lang="en-US"/>
              <a:t>Click to edit Master title style</a:t>
            </a:r>
          </a:p>
        </p:txBody>
      </p:sp>
      <p:sp>
        <p:nvSpPr>
          <p:cNvPr id="13322"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p:txBody>
          <a:bodyPr/>
          <a:lstStyle>
            <a:lvl1pPr>
              <a:defRPr/>
            </a:lvl1pPr>
          </a:lstStyle>
          <a:p>
            <a:pPr>
              <a:defRPr/>
            </a:pPr>
            <a:r>
              <a:rPr lang="en-US" smtClean="0"/>
              <a:t>8-Apr-2011</a:t>
            </a:r>
            <a:endParaRPr lang="en-US"/>
          </a:p>
        </p:txBody>
      </p:sp>
      <p:sp>
        <p:nvSpPr>
          <p:cNvPr id="12" name="Rectangle 12"/>
          <p:cNvSpPr>
            <a:spLocks noGrp="1" noChangeArrowheads="1"/>
          </p:cNvSpPr>
          <p:nvPr>
            <p:ph type="ftr" sz="quarter" idx="11"/>
          </p:nvPr>
        </p:nvSpPr>
        <p:spPr/>
        <p:txBody>
          <a:bodyPr/>
          <a:lstStyle>
            <a:lvl1pPr>
              <a:defRPr/>
            </a:lvl1pPr>
          </a:lstStyle>
          <a:p>
            <a:pPr>
              <a:defRPr/>
            </a:pPr>
            <a:r>
              <a:rPr lang="fr-FR" smtClean="0"/>
              <a:t>L. Trache - NPA5</a:t>
            </a:r>
            <a:endParaRPr lang="en-US"/>
          </a:p>
        </p:txBody>
      </p:sp>
      <p:sp>
        <p:nvSpPr>
          <p:cNvPr id="13" name="Rectangle 13"/>
          <p:cNvSpPr>
            <a:spLocks noGrp="1" noChangeArrowheads="1"/>
          </p:cNvSpPr>
          <p:nvPr>
            <p:ph type="sldNum" sz="quarter" idx="12"/>
          </p:nvPr>
        </p:nvSpPr>
        <p:spPr>
          <a:xfrm>
            <a:off x="6553200" y="6248400"/>
            <a:ext cx="1905000" cy="457200"/>
          </a:xfrm>
          <a:noFill/>
        </p:spPr>
        <p:txBody>
          <a:bodyPr anchor="b" anchorCtr="0"/>
          <a:lstStyle>
            <a:lvl1pPr>
              <a:defRPr>
                <a:solidFill>
                  <a:schemeClr val="tx1"/>
                </a:solidFill>
              </a:defRPr>
            </a:lvl1pPr>
          </a:lstStyle>
          <a:p>
            <a:pPr>
              <a:defRPr/>
            </a:pPr>
            <a:fld id="{944232E5-8C8D-49CC-8116-98A10D2D5225}"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F6B015EE-5CA5-4486-A86B-99FB566786C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392E7-61B5-4B18-BBA1-5190696E9B24}"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94CA264F-9890-43C1-98BF-0B1B8EC4AD39}"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F0D674CF-8077-4827-8E18-8F65BCCB52E8}"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9" name="Rectangle 9" descr="Large confetti"/>
          <p:cNvSpPr>
            <a:spLocks noGrp="1" noChangeArrowheads="1"/>
          </p:cNvSpPr>
          <p:nvPr>
            <p:ph type="sldNum" sz="quarter" idx="12"/>
          </p:nvPr>
        </p:nvSpPr>
        <p:spPr>
          <a:ln/>
        </p:spPr>
        <p:txBody>
          <a:bodyPr/>
          <a:lstStyle>
            <a:lvl1pPr>
              <a:defRPr/>
            </a:lvl1pPr>
          </a:lstStyle>
          <a:p>
            <a:pPr>
              <a:defRPr/>
            </a:pPr>
            <a:fld id="{450E0E0D-F853-4AF4-9DFE-C85505B1503B}"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5" name="Rectangle 9" descr="Large confetti"/>
          <p:cNvSpPr>
            <a:spLocks noGrp="1" noChangeArrowheads="1"/>
          </p:cNvSpPr>
          <p:nvPr>
            <p:ph type="sldNum" sz="quarter" idx="12"/>
          </p:nvPr>
        </p:nvSpPr>
        <p:spPr>
          <a:ln/>
        </p:spPr>
        <p:txBody>
          <a:bodyPr/>
          <a:lstStyle>
            <a:lvl1pPr>
              <a:defRPr/>
            </a:lvl1pPr>
          </a:lstStyle>
          <a:p>
            <a:pPr>
              <a:defRPr/>
            </a:pPr>
            <a:fld id="{119103A5-015D-4436-B7C0-BB4723DEA36B}"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4" name="Rectangle 9" descr="Large confetti"/>
          <p:cNvSpPr>
            <a:spLocks noGrp="1" noChangeArrowheads="1"/>
          </p:cNvSpPr>
          <p:nvPr>
            <p:ph type="sldNum" sz="quarter" idx="12"/>
          </p:nvPr>
        </p:nvSpPr>
        <p:spPr>
          <a:ln/>
        </p:spPr>
        <p:txBody>
          <a:bodyPr/>
          <a:lstStyle>
            <a:lvl1pPr>
              <a:defRPr/>
            </a:lvl1pPr>
          </a:lstStyle>
          <a:p>
            <a:pPr>
              <a:defRPr/>
            </a:pPr>
            <a:fld id="{A9F50909-D998-4746-A20B-71421854B7FF}"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866CCF24-6862-4472-AC8D-13E246A78B30}"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9" descr="Large confetti"/>
          <p:cNvSpPr>
            <a:spLocks noGrp="1" noChangeArrowheads="1"/>
          </p:cNvSpPr>
          <p:nvPr>
            <p:ph type="sldNum" sz="quarter" idx="12"/>
          </p:nvPr>
        </p:nvSpPr>
        <p:spPr>
          <a:ln/>
        </p:spPr>
        <p:txBody>
          <a:bodyPr/>
          <a:lstStyle>
            <a:lvl1pPr>
              <a:defRPr/>
            </a:lvl1pPr>
          </a:lstStyle>
          <a:p>
            <a:pPr>
              <a:defRPr/>
            </a:pPr>
            <a:fld id="{8C4309C7-47FA-4D30-BA28-A80E66AD809C}"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DDC221E6-4195-4315-8D8E-320D5FE4B918}"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0538" y="284163"/>
            <a:ext cx="2025650" cy="5811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84163"/>
            <a:ext cx="5926138"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9" descr="Large confetti"/>
          <p:cNvSpPr>
            <a:spLocks noGrp="1" noChangeArrowheads="1"/>
          </p:cNvSpPr>
          <p:nvPr>
            <p:ph type="sldNum" sz="quarter" idx="12"/>
          </p:nvPr>
        </p:nvSpPr>
        <p:spPr>
          <a:ln/>
        </p:spPr>
        <p:txBody>
          <a:bodyPr/>
          <a:lstStyle>
            <a:lvl1pPr>
              <a:defRPr/>
            </a:lvl1pPr>
          </a:lstStyle>
          <a:p>
            <a:pPr>
              <a:defRPr/>
            </a:pPr>
            <a:fld id="{92600755-C3EE-4335-B369-F63497E516DA}"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5540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620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7244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8" name="Rectangle 9" descr="Large confetti"/>
          <p:cNvSpPr>
            <a:spLocks noGrp="1" noChangeArrowheads="1"/>
          </p:cNvSpPr>
          <p:nvPr>
            <p:ph type="sldNum" sz="quarter" idx="12"/>
          </p:nvPr>
        </p:nvSpPr>
        <p:spPr>
          <a:ln/>
        </p:spPr>
        <p:txBody>
          <a:bodyPr/>
          <a:lstStyle>
            <a:lvl1pPr>
              <a:defRPr/>
            </a:lvl1pPr>
          </a:lstStyle>
          <a:p>
            <a:pPr>
              <a:defRPr/>
            </a:pPr>
            <a:fld id="{D43FDD8C-6099-4E34-92FD-8127393F645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D18044-27D7-4330-9D12-6E81CAC8D476}"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284163"/>
            <a:ext cx="7772400" cy="5540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9" name="Rectangle 9" descr="Large confetti"/>
          <p:cNvSpPr>
            <a:spLocks noGrp="1" noChangeArrowheads="1"/>
          </p:cNvSpPr>
          <p:nvPr>
            <p:ph type="sldNum" sz="quarter" idx="12"/>
          </p:nvPr>
        </p:nvSpPr>
        <p:spPr>
          <a:ln/>
        </p:spPr>
        <p:txBody>
          <a:bodyPr/>
          <a:lstStyle>
            <a:lvl1pPr>
              <a:defRPr/>
            </a:lvl1pPr>
          </a:lstStyle>
          <a:p>
            <a:pPr>
              <a:defRPr/>
            </a:pPr>
            <a:fld id="{B1C6511E-E766-497C-9D58-C6D20391A44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AA07F7-2630-4852-899A-CF1F8B61C324}"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19ECA1-B502-4EC5-A2DE-D7EB4A8C93F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6934A8-3B23-4DA5-BA67-803D87CECE5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BAA31E-10DE-40E3-969D-BD5EBD9D1C7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0277B2-5D63-43B8-A162-C41B7AB32FC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8-Apr-2011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L. Trache - NPA5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0D036-FCB0-4A98-9465-D9AD143813E5}"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smtClean="0"/>
              <a:t>8-Apr-2011</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smtClean="0"/>
              <a:t>L. Trache - NPA5</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87C1B0-8D81-4FF3-8A59-0CF44580E7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 id="2147485032" r:id="rId12"/>
    <p:sldLayoutId id="2147485033" r:id="rId13"/>
    <p:sldLayoutId id="2147485034" r:id="rId14"/>
    <p:sldLayoutId id="2147485035" r:id="rId15"/>
    <p:sldLayoutId id="2147485036" r:id="rId16"/>
    <p:sldLayoutId id="2147485037" r:id="rId17"/>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9218" name="Rectangle 2" descr="Large confetti"/>
          <p:cNvSpPr>
            <a:spLocks noGrp="1" noChangeArrowheads="1"/>
          </p:cNvSpPr>
          <p:nvPr>
            <p:ph type="title"/>
          </p:nvPr>
        </p:nvSpPr>
        <p:spPr bwMode="auto">
          <a:xfrm>
            <a:off x="1093788" y="284163"/>
            <a:ext cx="7772400" cy="5540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7620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r>
              <a:rPr lang="en-US" smtClean="0"/>
              <a:t>8-Apr-2011</a:t>
            </a:r>
            <a:endParaRPr 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r>
              <a:rPr lang="fr-FR" smtClean="0"/>
              <a:t>L. Trache - NPA5</a:t>
            </a:r>
            <a:endParaRPr lang="en-US"/>
          </a:p>
        </p:txBody>
      </p:sp>
      <p:sp>
        <p:nvSpPr>
          <p:cNvPr id="12294" name="Rectangle 6"/>
          <p:cNvSpPr>
            <a:spLocks noChangeArrowheads="1"/>
          </p:cNvSpPr>
          <p:nvPr/>
        </p:nvSpPr>
        <p:spPr bwMode="auto">
          <a:xfrm>
            <a:off x="0" y="914400"/>
            <a:ext cx="8458200" cy="873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12295" name="Rectangle 7"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12296" name="Rectangle 8"/>
          <p:cNvSpPr>
            <a:spLocks noChangeArrowheads="1"/>
          </p:cNvSpPr>
          <p:nvPr/>
        </p:nvSpPr>
        <p:spPr bwMode="auto">
          <a:xfrm>
            <a:off x="7067550" y="6553200"/>
            <a:ext cx="2076450" cy="79375"/>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12297" name="Rectangle 9"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a:solidFill>
                  <a:schemeClr val="bg1"/>
                </a:solidFill>
                <a:latin typeface="+mn-lt"/>
              </a:defRPr>
            </a:lvl1pPr>
          </a:lstStyle>
          <a:p>
            <a:pPr>
              <a:defRPr/>
            </a:pPr>
            <a:fld id="{E64FF4D6-92BF-4C9D-AC78-D75CB00A07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66"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 id="2147485061" r:id="rId12"/>
    <p:sldLayoutId id="2147485062" r:id="rId13"/>
  </p:sldLayoutIdLst>
  <p:transition/>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29.wm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5.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7.wmf"/><Relationship Id="rId4"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3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2.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3.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sz="3200" b="1" dirty="0" smtClean="0"/>
              <a:t>Decay spectroscopy for nuclear astrophysics</a:t>
            </a:r>
            <a:endParaRPr lang="en-US" sz="3200" dirty="0"/>
          </a:p>
        </p:txBody>
      </p:sp>
      <p:sp>
        <p:nvSpPr>
          <p:cNvPr id="3" name="Subtitle 2"/>
          <p:cNvSpPr>
            <a:spLocks noGrp="1"/>
          </p:cNvSpPr>
          <p:nvPr>
            <p:ph type="subTitle" idx="1"/>
          </p:nvPr>
        </p:nvSpPr>
        <p:spPr>
          <a:xfrm>
            <a:off x="1371600" y="3581400"/>
            <a:ext cx="6400800" cy="1219200"/>
          </a:xfrm>
        </p:spPr>
        <p:txBody>
          <a:bodyPr/>
          <a:lstStyle/>
          <a:p>
            <a:r>
              <a:rPr lang="en-US" sz="2000" dirty="0" smtClean="0"/>
              <a:t>Livius Trache</a:t>
            </a:r>
          </a:p>
          <a:p>
            <a:r>
              <a:rPr lang="en-US" sz="2000" dirty="0" smtClean="0"/>
              <a:t>Texas A&amp;M University </a:t>
            </a:r>
          </a:p>
          <a:p>
            <a:r>
              <a:rPr lang="en-US" sz="2000" dirty="0" smtClean="0"/>
              <a:t>College Station, TX, USA</a:t>
            </a:r>
            <a:endParaRPr lang="en-US" sz="2000" dirty="0"/>
          </a:p>
        </p:txBody>
      </p:sp>
      <p:sp>
        <p:nvSpPr>
          <p:cNvPr id="4" name="TextBox 3"/>
          <p:cNvSpPr txBox="1"/>
          <p:nvPr/>
        </p:nvSpPr>
        <p:spPr>
          <a:xfrm>
            <a:off x="1143000" y="5638800"/>
            <a:ext cx="7109639" cy="646331"/>
          </a:xfrm>
          <a:prstGeom prst="rect">
            <a:avLst/>
          </a:prstGeom>
          <a:noFill/>
        </p:spPr>
        <p:txBody>
          <a:bodyPr wrap="none" rtlCol="0">
            <a:spAutoFit/>
          </a:bodyPr>
          <a:lstStyle/>
          <a:p>
            <a:pPr algn="ctr"/>
            <a:r>
              <a:rPr lang="en-US" dirty="0" smtClean="0"/>
              <a:t>6</a:t>
            </a:r>
            <a:r>
              <a:rPr lang="en-US" baseline="30000" dirty="0" smtClean="0"/>
              <a:t>th</a:t>
            </a:r>
            <a:r>
              <a:rPr lang="en-US" dirty="0" smtClean="0"/>
              <a:t> European Summer School on Experimental Nuclear Astrophysics</a:t>
            </a:r>
          </a:p>
          <a:p>
            <a:pPr algn="ctr"/>
            <a:r>
              <a:rPr lang="en-US" dirty="0" smtClean="0"/>
              <a:t> Santa </a:t>
            </a:r>
            <a:r>
              <a:rPr lang="en-US" dirty="0" err="1" smtClean="0"/>
              <a:t>Tecla</a:t>
            </a:r>
            <a:r>
              <a:rPr lang="en-US" dirty="0" smtClean="0"/>
              <a:t>, Sept 18-27, 2011</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00188" y="144463"/>
            <a:ext cx="6018212" cy="541337"/>
          </a:xfrm>
          <a:prstGeom prst="rect">
            <a:avLst/>
          </a:prstGeom>
          <a:solidFill>
            <a:srgbClr val="CCFFFF"/>
          </a:solidFill>
          <a:ln w="9525">
            <a:solidFill>
              <a:srgbClr val="993366"/>
            </a:solidFill>
            <a:miter lim="800000"/>
            <a:headEnd/>
            <a:tailEnd/>
          </a:ln>
          <a:effectLst>
            <a:outerShdw dist="143684" dir="18900000" algn="ctr" rotWithShape="0">
              <a:schemeClr val="bg2"/>
            </a:outerShdw>
          </a:effectLst>
        </p:spPr>
        <p:txBody>
          <a:bodyPr lIns="104397" tIns="52198" rIns="104397" bIns="52198">
            <a:spAutoFit/>
          </a:bodyPr>
          <a:lstStyle/>
          <a:p>
            <a:pPr algn="ctr" defTabSz="1042988">
              <a:spcBef>
                <a:spcPct val="50000"/>
              </a:spcBef>
              <a:defRPr/>
            </a:pPr>
            <a:r>
              <a:rPr lang="en-US" altLang="zh-CN" sz="2800" b="1" i="1">
                <a:ea typeface="SimSun" pitchFamily="2" charset="-122"/>
              </a:rPr>
              <a:t>MARS </a:t>
            </a:r>
          </a:p>
        </p:txBody>
      </p:sp>
      <p:sp>
        <p:nvSpPr>
          <p:cNvPr id="21507" name="Text Box 3"/>
          <p:cNvSpPr txBox="1">
            <a:spLocks noChangeArrowheads="1"/>
          </p:cNvSpPr>
          <p:nvPr/>
        </p:nvSpPr>
        <p:spPr bwMode="auto">
          <a:xfrm>
            <a:off x="1241425" y="4981575"/>
            <a:ext cx="209550" cy="519113"/>
          </a:xfrm>
          <a:prstGeom prst="rect">
            <a:avLst/>
          </a:prstGeom>
          <a:noFill/>
          <a:ln w="9525">
            <a:noFill/>
            <a:miter lim="800000"/>
            <a:headEnd/>
            <a:tailEnd/>
          </a:ln>
        </p:spPr>
        <p:txBody>
          <a:bodyPr wrap="none" lIns="104397" tIns="52198" rIns="104397" bIns="52198">
            <a:spAutoFit/>
          </a:bodyPr>
          <a:lstStyle/>
          <a:p>
            <a:pPr defTabSz="1042988"/>
            <a:endParaRPr lang="zh-CN" altLang="en-US" sz="2800">
              <a:latin typeface="Times New Roman" pitchFamily="18" charset="0"/>
              <a:ea typeface="SimSun" pitchFamily="2" charset="-122"/>
            </a:endParaRPr>
          </a:p>
        </p:txBody>
      </p:sp>
      <p:sp>
        <p:nvSpPr>
          <p:cNvPr id="21508" name="Text Box 4"/>
          <p:cNvSpPr txBox="1">
            <a:spLocks noChangeArrowheads="1"/>
          </p:cNvSpPr>
          <p:nvPr/>
        </p:nvSpPr>
        <p:spPr bwMode="auto">
          <a:xfrm>
            <a:off x="4953000" y="4876800"/>
            <a:ext cx="3962400" cy="990600"/>
          </a:xfrm>
          <a:prstGeom prst="rect">
            <a:avLst/>
          </a:prstGeom>
          <a:solidFill>
            <a:schemeClr val="accent2"/>
          </a:solidFill>
          <a:ln w="9525">
            <a:noFill/>
            <a:miter lim="800000"/>
            <a:headEnd/>
            <a:tailEnd/>
          </a:ln>
        </p:spPr>
        <p:txBody>
          <a:bodyPr lIns="104397" tIns="52198" rIns="104397" bIns="52198"/>
          <a:lstStyle/>
          <a:p>
            <a:pPr defTabSz="1042988" eaLnBrk="0" hangingPunct="0">
              <a:buClr>
                <a:srgbClr val="FF0000"/>
              </a:buClr>
              <a:buSzPts val="1200"/>
              <a:buFont typeface="Times New Roman" pitchFamily="18" charset="0"/>
              <a:buNone/>
            </a:pPr>
            <a:r>
              <a:rPr lang="en-US" altLang="zh-CN" sz="1400" b="1" dirty="0">
                <a:solidFill>
                  <a:srgbClr val="FFFF66"/>
                </a:solidFill>
                <a:latin typeface="Times New Roman" pitchFamily="18" charset="0"/>
                <a:ea typeface="SimSun" pitchFamily="2" charset="-122"/>
              </a:rPr>
              <a:t>Primary beam </a:t>
            </a:r>
            <a:r>
              <a:rPr lang="en-US" altLang="zh-CN" sz="1400" b="1" baseline="30000" dirty="0">
                <a:solidFill>
                  <a:srgbClr val="FFFF66"/>
                </a:solidFill>
                <a:latin typeface="Times New Roman" pitchFamily="18" charset="0"/>
                <a:ea typeface="SimSun" pitchFamily="2" charset="-122"/>
              </a:rPr>
              <a:t>24</a:t>
            </a:r>
            <a:r>
              <a:rPr lang="en-US" altLang="zh-CN" sz="1400" b="1" dirty="0">
                <a:solidFill>
                  <a:srgbClr val="FFFF66"/>
                </a:solidFill>
                <a:latin typeface="Times New Roman" pitchFamily="18" charset="0"/>
                <a:ea typeface="SimSun" pitchFamily="2" charset="-122"/>
              </a:rPr>
              <a:t>Mg @ 48A MeV – K500 </a:t>
            </a:r>
            <a:r>
              <a:rPr lang="en-US" altLang="zh-CN" sz="1400" b="1" dirty="0" err="1">
                <a:solidFill>
                  <a:srgbClr val="FFFF66"/>
                </a:solidFill>
                <a:latin typeface="Times New Roman" pitchFamily="18" charset="0"/>
                <a:ea typeface="SimSun" pitchFamily="2" charset="-122"/>
              </a:rPr>
              <a:t>Cycl</a:t>
            </a:r>
            <a:endParaRPr lang="en-US" altLang="zh-CN" sz="1400" b="1" dirty="0">
              <a:solidFill>
                <a:srgbClr val="FFFF66"/>
              </a:solidFill>
              <a:latin typeface="Times New Roman" pitchFamily="18" charset="0"/>
              <a:ea typeface="SimSun" pitchFamily="2" charset="-122"/>
            </a:endParaRPr>
          </a:p>
          <a:p>
            <a:pPr defTabSz="1042988" eaLnBrk="0" hangingPunct="0">
              <a:buClr>
                <a:srgbClr val="FF0000"/>
              </a:buClr>
              <a:buSzPts val="1200"/>
              <a:buFont typeface="Times New Roman" pitchFamily="18" charset="0"/>
              <a:buNone/>
            </a:pPr>
            <a:r>
              <a:rPr lang="en-US" altLang="zh-CN" sz="1400" b="1" dirty="0">
                <a:solidFill>
                  <a:srgbClr val="FFFF66"/>
                </a:solidFill>
                <a:latin typeface="Times New Roman" pitchFamily="18" charset="0"/>
                <a:ea typeface="SimSun" pitchFamily="2" charset="-122"/>
              </a:rPr>
              <a:t>Primary target LN</a:t>
            </a:r>
            <a:r>
              <a:rPr lang="en-US" altLang="zh-CN" sz="1400" b="1" baseline="-25000" dirty="0">
                <a:solidFill>
                  <a:srgbClr val="FFFF66"/>
                </a:solidFill>
                <a:latin typeface="Times New Roman" pitchFamily="18" charset="0"/>
                <a:ea typeface="SimSun" pitchFamily="2" charset="-122"/>
              </a:rPr>
              <a:t>2</a:t>
            </a:r>
            <a:r>
              <a:rPr lang="en-US" altLang="zh-CN" sz="1400" b="1" dirty="0">
                <a:solidFill>
                  <a:srgbClr val="FFFF66"/>
                </a:solidFill>
                <a:latin typeface="Times New Roman" pitchFamily="18" charset="0"/>
                <a:ea typeface="SimSun" pitchFamily="2" charset="-122"/>
              </a:rPr>
              <a:t> cooled H</a:t>
            </a:r>
            <a:r>
              <a:rPr lang="en-US" altLang="zh-CN" sz="1400" b="1" baseline="-25000" dirty="0">
                <a:solidFill>
                  <a:srgbClr val="FFFF66"/>
                </a:solidFill>
                <a:latin typeface="Times New Roman" pitchFamily="18" charset="0"/>
                <a:ea typeface="SimSun" pitchFamily="2" charset="-122"/>
              </a:rPr>
              <a:t>2</a:t>
            </a:r>
            <a:r>
              <a:rPr lang="en-US" altLang="zh-CN" sz="1400" b="1" dirty="0">
                <a:solidFill>
                  <a:srgbClr val="FFFF66"/>
                </a:solidFill>
                <a:latin typeface="Times New Roman" pitchFamily="18" charset="0"/>
                <a:ea typeface="SimSun" pitchFamily="2" charset="-122"/>
              </a:rPr>
              <a:t> gas </a:t>
            </a:r>
            <a:r>
              <a:rPr lang="en-US" altLang="zh-CN" sz="1400" b="1" dirty="0" smtClean="0">
                <a:solidFill>
                  <a:srgbClr val="FFFF66"/>
                </a:solidFill>
                <a:latin typeface="Times New Roman" pitchFamily="18" charset="0"/>
                <a:ea typeface="SimSun" pitchFamily="2" charset="-122"/>
              </a:rPr>
              <a:t>p=1.6-2 </a:t>
            </a:r>
            <a:r>
              <a:rPr lang="en-US" altLang="zh-CN" sz="1400" b="1" dirty="0" err="1">
                <a:solidFill>
                  <a:srgbClr val="FFFF66"/>
                </a:solidFill>
                <a:latin typeface="Times New Roman" pitchFamily="18" charset="0"/>
                <a:ea typeface="SimSun" pitchFamily="2" charset="-122"/>
              </a:rPr>
              <a:t>atm</a:t>
            </a:r>
            <a:r>
              <a:rPr lang="en-US" altLang="zh-CN" sz="1400" b="1" dirty="0">
                <a:solidFill>
                  <a:srgbClr val="FFFF66"/>
                </a:solidFill>
                <a:latin typeface="Times New Roman" pitchFamily="18" charset="0"/>
                <a:ea typeface="SimSun" pitchFamily="2" charset="-122"/>
              </a:rPr>
              <a:t> </a:t>
            </a:r>
          </a:p>
          <a:p>
            <a:pPr defTabSz="1042988" eaLnBrk="0" hangingPunct="0">
              <a:buClr>
                <a:srgbClr val="FF0000"/>
              </a:buClr>
              <a:buSzPts val="1200"/>
              <a:buFont typeface="Times New Roman" pitchFamily="18" charset="0"/>
              <a:buNone/>
            </a:pPr>
            <a:r>
              <a:rPr lang="en-US" altLang="zh-CN" sz="1400" b="1" dirty="0">
                <a:solidFill>
                  <a:srgbClr val="FFFF66"/>
                </a:solidFill>
                <a:latin typeface="Times New Roman" pitchFamily="18" charset="0"/>
                <a:ea typeface="SimSun" pitchFamily="2" charset="-122"/>
              </a:rPr>
              <a:t>Secondary beam </a:t>
            </a:r>
            <a:r>
              <a:rPr lang="en-US" altLang="zh-CN" sz="1400" b="1" baseline="30000" dirty="0">
                <a:solidFill>
                  <a:srgbClr val="FFFF66"/>
                </a:solidFill>
                <a:latin typeface="Times New Roman" pitchFamily="18" charset="0"/>
                <a:ea typeface="SimSun" pitchFamily="2" charset="-122"/>
              </a:rPr>
              <a:t>23</a:t>
            </a:r>
            <a:r>
              <a:rPr lang="en-US" altLang="zh-CN" sz="1400" b="1" dirty="0">
                <a:solidFill>
                  <a:srgbClr val="FFFF66"/>
                </a:solidFill>
                <a:latin typeface="Times New Roman" pitchFamily="18" charset="0"/>
                <a:ea typeface="SimSun" pitchFamily="2" charset="-122"/>
              </a:rPr>
              <a:t>Al @ 40.2A MeV </a:t>
            </a:r>
          </a:p>
        </p:txBody>
      </p:sp>
      <p:grpSp>
        <p:nvGrpSpPr>
          <p:cNvPr id="21509" name="Group 5"/>
          <p:cNvGrpSpPr>
            <a:grpSpLocks/>
          </p:cNvGrpSpPr>
          <p:nvPr/>
        </p:nvGrpSpPr>
        <p:grpSpPr bwMode="auto">
          <a:xfrm>
            <a:off x="457200" y="685800"/>
            <a:ext cx="8382000" cy="4083050"/>
            <a:chOff x="192" y="436"/>
            <a:chExt cx="5280" cy="2572"/>
          </a:xfrm>
        </p:grpSpPr>
        <p:grpSp>
          <p:nvGrpSpPr>
            <p:cNvPr id="21518" name="Group 6"/>
            <p:cNvGrpSpPr>
              <a:grpSpLocks/>
            </p:cNvGrpSpPr>
            <p:nvPr/>
          </p:nvGrpSpPr>
          <p:grpSpPr bwMode="auto">
            <a:xfrm>
              <a:off x="249" y="436"/>
              <a:ext cx="5184" cy="2572"/>
              <a:chOff x="249" y="436"/>
              <a:chExt cx="5184" cy="2572"/>
            </a:xfrm>
          </p:grpSpPr>
          <p:pic>
            <p:nvPicPr>
              <p:cNvPr id="21521" name="Picture 7" descr="MARS3"/>
              <p:cNvPicPr>
                <a:picLocks noChangeAspect="1" noChangeArrowheads="1"/>
              </p:cNvPicPr>
              <p:nvPr/>
            </p:nvPicPr>
            <p:blipFill>
              <a:blip r:embed="rId3" cstate="print"/>
              <a:srcRect/>
              <a:stretch>
                <a:fillRect/>
              </a:stretch>
            </p:blipFill>
            <p:spPr bwMode="auto">
              <a:xfrm>
                <a:off x="249" y="436"/>
                <a:ext cx="5184" cy="2572"/>
              </a:xfrm>
              <a:prstGeom prst="rect">
                <a:avLst/>
              </a:prstGeom>
              <a:solidFill>
                <a:srgbClr val="FFFFFF"/>
              </a:solidFill>
              <a:ln w="9525">
                <a:noFill/>
                <a:miter lim="800000"/>
                <a:headEnd/>
                <a:tailEnd/>
              </a:ln>
            </p:spPr>
          </p:pic>
          <p:sp>
            <p:nvSpPr>
              <p:cNvPr id="21522" name="Text Box 8"/>
              <p:cNvSpPr txBox="1">
                <a:spLocks noChangeArrowheads="1"/>
              </p:cNvSpPr>
              <p:nvPr/>
            </p:nvSpPr>
            <p:spPr bwMode="auto">
              <a:xfrm>
                <a:off x="1680" y="1968"/>
                <a:ext cx="1200" cy="288"/>
              </a:xfrm>
              <a:prstGeom prst="rect">
                <a:avLst/>
              </a:prstGeom>
              <a:noFill/>
              <a:ln w="9525">
                <a:noFill/>
                <a:miter lim="800000"/>
                <a:headEnd/>
                <a:tailEnd/>
              </a:ln>
            </p:spPr>
            <p:txBody>
              <a:bodyPr>
                <a:spAutoFit/>
              </a:bodyPr>
              <a:lstStyle/>
              <a:p>
                <a:pPr>
                  <a:spcBef>
                    <a:spcPct val="50000"/>
                  </a:spcBef>
                </a:pPr>
                <a:endParaRPr lang="zh-CN" altLang="en-US" sz="2400">
                  <a:latin typeface="Times New Roman" pitchFamily="18" charset="0"/>
                  <a:ea typeface="SimSun" pitchFamily="2" charset="-122"/>
                </a:endParaRPr>
              </a:p>
            </p:txBody>
          </p:sp>
        </p:grpSp>
        <p:sp>
          <p:nvSpPr>
            <p:cNvPr id="21519" name="Rectangle 9"/>
            <p:cNvSpPr>
              <a:spLocks noChangeArrowheads="1"/>
            </p:cNvSpPr>
            <p:nvPr/>
          </p:nvSpPr>
          <p:spPr bwMode="auto">
            <a:xfrm>
              <a:off x="192" y="2544"/>
              <a:ext cx="960" cy="438"/>
            </a:xfrm>
            <a:prstGeom prst="rect">
              <a:avLst/>
            </a:prstGeom>
            <a:solidFill>
              <a:schemeClr val="bg1"/>
            </a:solidFill>
            <a:ln w="9525">
              <a:noFill/>
              <a:miter lim="800000"/>
              <a:headEnd/>
              <a:tailEnd/>
            </a:ln>
          </p:spPr>
          <p:txBody>
            <a:bodyPr wrap="none" anchor="ctr"/>
            <a:lstStyle/>
            <a:p>
              <a:endParaRPr lang="en-US"/>
            </a:p>
          </p:txBody>
        </p:sp>
        <p:sp>
          <p:nvSpPr>
            <p:cNvPr id="21520" name="Rectangle 10"/>
            <p:cNvSpPr>
              <a:spLocks noChangeArrowheads="1"/>
            </p:cNvSpPr>
            <p:nvPr/>
          </p:nvSpPr>
          <p:spPr bwMode="auto">
            <a:xfrm>
              <a:off x="4800" y="2160"/>
              <a:ext cx="672" cy="487"/>
            </a:xfrm>
            <a:prstGeom prst="rect">
              <a:avLst/>
            </a:prstGeom>
            <a:solidFill>
              <a:schemeClr val="bg1"/>
            </a:solidFill>
            <a:ln w="9525">
              <a:noFill/>
              <a:miter lim="800000"/>
              <a:headEnd/>
              <a:tailEnd/>
            </a:ln>
          </p:spPr>
          <p:txBody>
            <a:bodyPr wrap="none" anchor="ctr"/>
            <a:lstStyle/>
            <a:p>
              <a:endParaRPr lang="en-US"/>
            </a:p>
          </p:txBody>
        </p:sp>
      </p:grpSp>
      <p:sp>
        <p:nvSpPr>
          <p:cNvPr id="21510" name="Text Box 11"/>
          <p:cNvSpPr txBox="1">
            <a:spLocks noChangeArrowheads="1"/>
          </p:cNvSpPr>
          <p:nvPr/>
        </p:nvSpPr>
        <p:spPr bwMode="auto">
          <a:xfrm>
            <a:off x="6934200" y="3581400"/>
            <a:ext cx="1905000" cy="396875"/>
          </a:xfrm>
          <a:prstGeom prst="rect">
            <a:avLst/>
          </a:prstGeom>
          <a:solidFill>
            <a:srgbClr val="FFCC99"/>
          </a:solidFill>
          <a:ln w="9525">
            <a:noFill/>
            <a:miter lim="800000"/>
            <a:headEnd/>
            <a:tailEnd/>
          </a:ln>
        </p:spPr>
        <p:txBody>
          <a:bodyPr>
            <a:spAutoFit/>
          </a:bodyPr>
          <a:lstStyle/>
          <a:p>
            <a:pPr algn="ctr">
              <a:spcBef>
                <a:spcPct val="50000"/>
              </a:spcBef>
            </a:pPr>
            <a:r>
              <a:rPr lang="en-US" altLang="zh-CN" sz="2000" baseline="30000">
                <a:latin typeface="Times New Roman" pitchFamily="18" charset="0"/>
                <a:ea typeface="SimSun" pitchFamily="2" charset="-122"/>
              </a:rPr>
              <a:t>24</a:t>
            </a:r>
            <a:r>
              <a:rPr lang="en-US" altLang="zh-CN" sz="2000">
                <a:latin typeface="Times New Roman" pitchFamily="18" charset="0"/>
                <a:ea typeface="SimSun" pitchFamily="2" charset="-122"/>
              </a:rPr>
              <a:t>Mg 48A MeV</a:t>
            </a:r>
          </a:p>
        </p:txBody>
      </p:sp>
      <p:sp>
        <p:nvSpPr>
          <p:cNvPr id="21511" name="Text Box 14"/>
          <p:cNvSpPr txBox="1">
            <a:spLocks noChangeArrowheads="1"/>
          </p:cNvSpPr>
          <p:nvPr/>
        </p:nvSpPr>
        <p:spPr bwMode="auto">
          <a:xfrm>
            <a:off x="152400" y="4876800"/>
            <a:ext cx="4724400" cy="1006475"/>
          </a:xfrm>
          <a:prstGeom prst="rect">
            <a:avLst/>
          </a:prstGeom>
          <a:solidFill>
            <a:schemeClr val="accent2"/>
          </a:solidFill>
          <a:ln w="9525">
            <a:noFill/>
            <a:miter lim="800000"/>
            <a:headEnd/>
            <a:tailEnd/>
          </a:ln>
        </p:spPr>
        <p:txBody>
          <a:bodyPr>
            <a:spAutoFit/>
          </a:bodyPr>
          <a:lstStyle/>
          <a:p>
            <a:r>
              <a:rPr lang="en-US" altLang="zh-CN" sz="2000" b="1">
                <a:solidFill>
                  <a:srgbClr val="FFFF66"/>
                </a:solidFill>
                <a:latin typeface="Times New Roman" pitchFamily="18" charset="0"/>
                <a:ea typeface="SimSun" pitchFamily="2" charset="-122"/>
              </a:rPr>
              <a:t>Purity: 90%, or &gt;99% after en degrader</a:t>
            </a:r>
          </a:p>
          <a:p>
            <a:r>
              <a:rPr lang="en-US" altLang="zh-CN" sz="2000" b="1">
                <a:solidFill>
                  <a:srgbClr val="FFFF66"/>
                </a:solidFill>
                <a:latin typeface="Times New Roman" pitchFamily="18" charset="0"/>
                <a:ea typeface="SimSun" pitchFamily="2" charset="-122"/>
              </a:rPr>
              <a:t>Intensity: ~ 4000 pps</a:t>
            </a:r>
          </a:p>
          <a:p>
            <a:r>
              <a:rPr lang="en-US" altLang="zh-CN" sz="2000" b="1">
                <a:solidFill>
                  <a:schemeClr val="bg1"/>
                </a:solidFill>
                <a:latin typeface="Times New Roman" pitchFamily="18" charset="0"/>
                <a:ea typeface="SimSun" pitchFamily="2" charset="-122"/>
              </a:rPr>
              <a:t>First time - very pure &amp; intense </a:t>
            </a:r>
            <a:r>
              <a:rPr lang="en-US" altLang="zh-CN" sz="2000" b="1" baseline="30000">
                <a:solidFill>
                  <a:schemeClr val="bg1"/>
                </a:solidFill>
                <a:latin typeface="Times New Roman" pitchFamily="18" charset="0"/>
                <a:ea typeface="SimSun" pitchFamily="2" charset="-122"/>
              </a:rPr>
              <a:t>23</a:t>
            </a:r>
            <a:r>
              <a:rPr lang="en-US" altLang="zh-CN" sz="2000" b="1">
                <a:solidFill>
                  <a:schemeClr val="bg1"/>
                </a:solidFill>
                <a:latin typeface="Times New Roman" pitchFamily="18" charset="0"/>
                <a:ea typeface="SimSun" pitchFamily="2" charset="-122"/>
              </a:rPr>
              <a:t>Al</a:t>
            </a:r>
          </a:p>
        </p:txBody>
      </p:sp>
      <p:sp>
        <p:nvSpPr>
          <p:cNvPr id="21512" name="Text Box 15"/>
          <p:cNvSpPr txBox="1">
            <a:spLocks noChangeArrowheads="1"/>
          </p:cNvSpPr>
          <p:nvPr/>
        </p:nvSpPr>
        <p:spPr bwMode="auto">
          <a:xfrm>
            <a:off x="228600" y="4191000"/>
            <a:ext cx="2057400" cy="457200"/>
          </a:xfrm>
          <a:prstGeom prst="rect">
            <a:avLst/>
          </a:prstGeom>
          <a:solidFill>
            <a:srgbClr val="FFCC99"/>
          </a:solidFill>
          <a:ln w="9525">
            <a:noFill/>
            <a:miter lim="800000"/>
            <a:headEnd/>
            <a:tailEnd/>
          </a:ln>
        </p:spPr>
        <p:txBody>
          <a:bodyPr>
            <a:spAutoFit/>
          </a:bodyPr>
          <a:lstStyle/>
          <a:p>
            <a:pPr>
              <a:spcBef>
                <a:spcPct val="50000"/>
              </a:spcBef>
            </a:pPr>
            <a:r>
              <a:rPr lang="en-US" altLang="zh-CN" sz="2400" baseline="30000">
                <a:latin typeface="Times New Roman" pitchFamily="18" charset="0"/>
                <a:ea typeface="SimSun" pitchFamily="2" charset="-122"/>
              </a:rPr>
              <a:t>23</a:t>
            </a:r>
            <a:r>
              <a:rPr lang="en-US" altLang="zh-CN" sz="2400">
                <a:latin typeface="Times New Roman" pitchFamily="18" charset="0"/>
                <a:ea typeface="SimSun" pitchFamily="2" charset="-122"/>
              </a:rPr>
              <a:t>Al 40A MeV</a:t>
            </a:r>
          </a:p>
        </p:txBody>
      </p:sp>
      <p:sp>
        <p:nvSpPr>
          <p:cNvPr id="21513" name="Text Box 16"/>
          <p:cNvSpPr txBox="1">
            <a:spLocks noChangeArrowheads="1"/>
          </p:cNvSpPr>
          <p:nvPr/>
        </p:nvSpPr>
        <p:spPr bwMode="auto">
          <a:xfrm>
            <a:off x="5638800" y="1143000"/>
            <a:ext cx="2852738" cy="366713"/>
          </a:xfrm>
          <a:prstGeom prst="rect">
            <a:avLst/>
          </a:prstGeom>
          <a:noFill/>
          <a:ln w="9525" algn="ctr">
            <a:noFill/>
            <a:miter lim="800000"/>
            <a:headEnd/>
            <a:tailEnd/>
          </a:ln>
        </p:spPr>
        <p:txBody>
          <a:bodyPr wrap="none">
            <a:spAutoFit/>
          </a:bodyPr>
          <a:lstStyle/>
          <a:p>
            <a:pPr marL="342900" indent="-342900" algn="ctr" eaLnBrk="0" hangingPunct="0"/>
            <a:r>
              <a:rPr lang="en-US" b="1">
                <a:solidFill>
                  <a:srgbClr val="CC0000"/>
                </a:solidFill>
                <a:latin typeface="Tahoma" pitchFamily="34" charset="0"/>
              </a:rPr>
              <a:t>In-flight RB production</a:t>
            </a:r>
          </a:p>
        </p:txBody>
      </p:sp>
      <p:sp>
        <p:nvSpPr>
          <p:cNvPr id="21514" name="Text Box 17"/>
          <p:cNvSpPr txBox="1">
            <a:spLocks noChangeArrowheads="1"/>
          </p:cNvSpPr>
          <p:nvPr/>
        </p:nvSpPr>
        <p:spPr bwMode="auto">
          <a:xfrm>
            <a:off x="987425" y="6034088"/>
            <a:ext cx="1908175" cy="366712"/>
          </a:xfrm>
          <a:prstGeom prst="rect">
            <a:avLst/>
          </a:prstGeom>
          <a:noFill/>
          <a:ln w="9525" algn="ctr">
            <a:noFill/>
            <a:miter lim="800000"/>
            <a:headEnd/>
            <a:tailEnd/>
          </a:ln>
        </p:spPr>
        <p:txBody>
          <a:bodyPr wrap="none">
            <a:spAutoFit/>
          </a:bodyPr>
          <a:lstStyle/>
          <a:p>
            <a:pPr marL="342900" indent="-342900" algn="ctr" eaLnBrk="0" hangingPunct="0"/>
            <a:r>
              <a:rPr lang="en-US" b="1">
                <a:solidFill>
                  <a:srgbClr val="CC0000"/>
                </a:solidFill>
                <a:latin typeface="Tahoma" pitchFamily="34" charset="0"/>
              </a:rPr>
              <a:t>(p,2n) reaction</a:t>
            </a:r>
            <a:endParaRPr lang="en-US">
              <a:solidFill>
                <a:srgbClr val="FF3300"/>
              </a:solidFill>
              <a:latin typeface="Tahoma" pitchFamily="34" charset="0"/>
            </a:endParaRPr>
          </a:p>
        </p:txBody>
      </p:sp>
      <p:sp>
        <p:nvSpPr>
          <p:cNvPr id="21515" name="Oval 5"/>
          <p:cNvSpPr>
            <a:spLocks noChangeArrowheads="1"/>
          </p:cNvSpPr>
          <p:nvPr/>
        </p:nvSpPr>
        <p:spPr bwMode="auto">
          <a:xfrm>
            <a:off x="228600" y="152400"/>
            <a:ext cx="838200" cy="685800"/>
          </a:xfrm>
          <a:prstGeom prst="ellipse">
            <a:avLst/>
          </a:prstGeom>
          <a:solidFill>
            <a:schemeClr val="accent1"/>
          </a:solidFill>
          <a:ln w="9525">
            <a:solidFill>
              <a:schemeClr val="tx1"/>
            </a:solidFill>
            <a:round/>
            <a:headEnd/>
            <a:tailEnd/>
          </a:ln>
        </p:spPr>
        <p:txBody>
          <a:bodyPr wrap="none" anchor="ctr"/>
          <a:lstStyle/>
          <a:p>
            <a:pPr algn="ctr"/>
            <a:r>
              <a:rPr lang="en-US" sz="2800" b="1" baseline="30000">
                <a:solidFill>
                  <a:srgbClr val="FC2818"/>
                </a:solidFill>
              </a:rPr>
              <a:t>23</a:t>
            </a:r>
            <a:r>
              <a:rPr lang="en-US" sz="2800" b="1">
                <a:solidFill>
                  <a:srgbClr val="FC2818"/>
                </a:solidFill>
              </a:rPr>
              <a:t>Al</a:t>
            </a:r>
          </a:p>
        </p:txBody>
      </p:sp>
      <p:pic>
        <p:nvPicPr>
          <p:cNvPr id="21517" name="Picture 12" descr="cyclotron-logo-1"/>
          <p:cNvPicPr>
            <a:picLocks noChangeAspect="1" noChangeArrowheads="1"/>
          </p:cNvPicPr>
          <p:nvPr/>
        </p:nvPicPr>
        <p:blipFill>
          <a:blip r:embed="rId4" cstate="print"/>
          <a:srcRect/>
          <a:stretch>
            <a:fillRect/>
          </a:stretch>
        </p:blipFill>
        <p:spPr bwMode="auto">
          <a:xfrm>
            <a:off x="7439025" y="6140450"/>
            <a:ext cx="1552575" cy="641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p:txBody>
          <a:bodyPr/>
          <a:lstStyle/>
          <a:p>
            <a:pPr eaLnBrk="1" hangingPunct="1"/>
            <a:r>
              <a:rPr lang="en-US" smtClean="0"/>
              <a:t>Isotope selection with MARS</a:t>
            </a:r>
          </a:p>
        </p:txBody>
      </p:sp>
      <p:pic>
        <p:nvPicPr>
          <p:cNvPr id="23555" name="Picture 3"/>
          <p:cNvPicPr>
            <a:picLocks noGrp="1" noChangeAspect="1" noChangeArrowheads="1"/>
          </p:cNvPicPr>
          <p:nvPr>
            <p:ph type="body" idx="4294967295"/>
          </p:nvPr>
        </p:nvPicPr>
        <p:blipFill>
          <a:blip r:embed="rId3" cstate="print"/>
          <a:srcRect/>
          <a:stretch>
            <a:fillRect/>
          </a:stretch>
        </p:blipFill>
        <p:spPr>
          <a:xfrm>
            <a:off x="381000" y="1981200"/>
            <a:ext cx="4267200" cy="3546475"/>
          </a:xfrm>
          <a:noFill/>
        </p:spPr>
      </p:pic>
      <p:pic>
        <p:nvPicPr>
          <p:cNvPr id="23556" name="Picture 4"/>
          <p:cNvPicPr>
            <a:picLocks noGrp="1" noChangeAspect="1" noChangeArrowheads="1"/>
          </p:cNvPicPr>
          <p:nvPr>
            <p:ph sz="half" idx="2"/>
          </p:nvPr>
        </p:nvPicPr>
        <p:blipFill>
          <a:blip r:embed="rId4" cstate="print"/>
          <a:srcRect/>
          <a:stretch>
            <a:fillRect/>
          </a:stretch>
        </p:blipFill>
        <p:spPr>
          <a:xfrm>
            <a:off x="4648200" y="2224088"/>
            <a:ext cx="4191000" cy="3130550"/>
          </a:xfrm>
          <a:noFill/>
        </p:spPr>
      </p:pic>
      <p:sp>
        <p:nvSpPr>
          <p:cNvPr id="23557" name="Line 5"/>
          <p:cNvSpPr>
            <a:spLocks noChangeShapeType="1"/>
          </p:cNvSpPr>
          <p:nvPr/>
        </p:nvSpPr>
        <p:spPr bwMode="auto">
          <a:xfrm>
            <a:off x="2405063" y="2362200"/>
            <a:ext cx="0" cy="2514600"/>
          </a:xfrm>
          <a:prstGeom prst="line">
            <a:avLst/>
          </a:prstGeom>
          <a:noFill/>
          <a:ln w="38100">
            <a:solidFill>
              <a:srgbClr val="FC2818"/>
            </a:solidFill>
            <a:round/>
            <a:headEnd/>
            <a:tailEnd/>
          </a:ln>
        </p:spPr>
        <p:txBody>
          <a:bodyPr/>
          <a:lstStyle/>
          <a:p>
            <a:endParaRPr lang="en-US"/>
          </a:p>
        </p:txBody>
      </p:sp>
      <p:sp>
        <p:nvSpPr>
          <p:cNvPr id="23558" name="Line 6"/>
          <p:cNvSpPr>
            <a:spLocks noChangeShapeType="1"/>
          </p:cNvSpPr>
          <p:nvPr/>
        </p:nvSpPr>
        <p:spPr bwMode="auto">
          <a:xfrm>
            <a:off x="2681288" y="2362200"/>
            <a:ext cx="0" cy="2514600"/>
          </a:xfrm>
          <a:prstGeom prst="line">
            <a:avLst/>
          </a:prstGeom>
          <a:noFill/>
          <a:ln w="38100">
            <a:solidFill>
              <a:srgbClr val="FC2818"/>
            </a:solidFill>
            <a:round/>
            <a:headEnd/>
            <a:tailEnd/>
          </a:ln>
        </p:spPr>
        <p:txBody>
          <a:bodyPr/>
          <a:lstStyle/>
          <a:p>
            <a:endParaRPr lang="en-US"/>
          </a:p>
        </p:txBody>
      </p:sp>
      <p:sp>
        <p:nvSpPr>
          <p:cNvPr id="23559" name="Line 7"/>
          <p:cNvSpPr>
            <a:spLocks noChangeShapeType="1"/>
          </p:cNvSpPr>
          <p:nvPr/>
        </p:nvSpPr>
        <p:spPr bwMode="auto">
          <a:xfrm>
            <a:off x="5991225" y="2381250"/>
            <a:ext cx="0" cy="2514600"/>
          </a:xfrm>
          <a:prstGeom prst="line">
            <a:avLst/>
          </a:prstGeom>
          <a:noFill/>
          <a:ln w="38100">
            <a:solidFill>
              <a:srgbClr val="FC2818"/>
            </a:solidFill>
            <a:round/>
            <a:headEnd/>
            <a:tailEnd/>
          </a:ln>
        </p:spPr>
        <p:txBody>
          <a:bodyPr/>
          <a:lstStyle/>
          <a:p>
            <a:endParaRPr lang="en-US"/>
          </a:p>
        </p:txBody>
      </p:sp>
      <p:sp>
        <p:nvSpPr>
          <p:cNvPr id="23560" name="Line 8"/>
          <p:cNvSpPr>
            <a:spLocks noChangeShapeType="1"/>
          </p:cNvSpPr>
          <p:nvPr/>
        </p:nvSpPr>
        <p:spPr bwMode="auto">
          <a:xfrm>
            <a:off x="6510338" y="2395538"/>
            <a:ext cx="0" cy="2514600"/>
          </a:xfrm>
          <a:prstGeom prst="line">
            <a:avLst/>
          </a:prstGeom>
          <a:noFill/>
          <a:ln w="38100">
            <a:solidFill>
              <a:srgbClr val="FC2818"/>
            </a:solidFill>
            <a:round/>
            <a:headEnd/>
            <a:tailEnd/>
          </a:ln>
        </p:spPr>
        <p:txBody>
          <a:bodyPr/>
          <a:lstStyle/>
          <a:p>
            <a:endParaRPr lang="en-US"/>
          </a:p>
        </p:txBody>
      </p:sp>
      <p:sp>
        <p:nvSpPr>
          <p:cNvPr id="23561" name="Text Box 9"/>
          <p:cNvSpPr txBox="1">
            <a:spLocks noChangeArrowheads="1"/>
          </p:cNvSpPr>
          <p:nvPr/>
        </p:nvSpPr>
        <p:spPr bwMode="auto">
          <a:xfrm>
            <a:off x="1508125" y="5903913"/>
            <a:ext cx="3206750" cy="366712"/>
          </a:xfrm>
          <a:prstGeom prst="rect">
            <a:avLst/>
          </a:prstGeom>
          <a:noFill/>
          <a:ln w="9525">
            <a:noFill/>
            <a:miter lim="800000"/>
            <a:headEnd/>
            <a:tailEnd/>
          </a:ln>
        </p:spPr>
        <p:txBody>
          <a:bodyPr wrap="none">
            <a:spAutoFit/>
          </a:bodyPr>
          <a:lstStyle/>
          <a:p>
            <a:r>
              <a:rPr lang="en-US"/>
              <a:t>Final cut with focal plane </a:t>
            </a:r>
            <a:r>
              <a:rPr lang="en-US" b="1">
                <a:solidFill>
                  <a:srgbClr val="FC2818"/>
                </a:solidFill>
              </a:rPr>
              <a:t>slits</a:t>
            </a:r>
          </a:p>
        </p:txBody>
      </p:sp>
      <p:grpSp>
        <p:nvGrpSpPr>
          <p:cNvPr id="23562" name="Group 10"/>
          <p:cNvGrpSpPr>
            <a:grpSpLocks/>
          </p:cNvGrpSpPr>
          <p:nvPr/>
        </p:nvGrpSpPr>
        <p:grpSpPr bwMode="auto">
          <a:xfrm>
            <a:off x="533400" y="4038600"/>
            <a:ext cx="2057400" cy="1600200"/>
            <a:chOff x="480" y="2592"/>
            <a:chExt cx="1296" cy="1008"/>
          </a:xfrm>
        </p:grpSpPr>
        <p:sp>
          <p:nvSpPr>
            <p:cNvPr id="23567" name="Line 11"/>
            <p:cNvSpPr>
              <a:spLocks noChangeShapeType="1"/>
            </p:cNvSpPr>
            <p:nvPr/>
          </p:nvSpPr>
          <p:spPr bwMode="auto">
            <a:xfrm>
              <a:off x="480" y="3600"/>
              <a:ext cx="1296" cy="0"/>
            </a:xfrm>
            <a:prstGeom prst="line">
              <a:avLst/>
            </a:prstGeom>
            <a:noFill/>
            <a:ln w="38100">
              <a:solidFill>
                <a:srgbClr val="FC2818"/>
              </a:solidFill>
              <a:round/>
              <a:headEnd/>
              <a:tailEnd type="triangle" w="med" len="med"/>
            </a:ln>
          </p:spPr>
          <p:txBody>
            <a:bodyPr/>
            <a:lstStyle/>
            <a:p>
              <a:endParaRPr lang="en-US"/>
            </a:p>
          </p:txBody>
        </p:sp>
        <p:sp>
          <p:nvSpPr>
            <p:cNvPr id="23568" name="Line 12"/>
            <p:cNvSpPr>
              <a:spLocks noChangeShapeType="1"/>
            </p:cNvSpPr>
            <p:nvPr/>
          </p:nvSpPr>
          <p:spPr bwMode="auto">
            <a:xfrm flipV="1">
              <a:off x="480" y="2592"/>
              <a:ext cx="0" cy="1008"/>
            </a:xfrm>
            <a:prstGeom prst="line">
              <a:avLst/>
            </a:prstGeom>
            <a:noFill/>
            <a:ln w="38100">
              <a:solidFill>
                <a:srgbClr val="FC2818"/>
              </a:solidFill>
              <a:round/>
              <a:headEnd/>
              <a:tailEnd type="triangle" w="med" len="med"/>
            </a:ln>
          </p:spPr>
          <p:txBody>
            <a:bodyPr/>
            <a:lstStyle/>
            <a:p>
              <a:endParaRPr lang="en-US"/>
            </a:p>
          </p:txBody>
        </p:sp>
      </p:grpSp>
      <p:sp>
        <p:nvSpPr>
          <p:cNvPr id="23563" name="Text Box 13"/>
          <p:cNvSpPr txBox="1">
            <a:spLocks noChangeArrowheads="1"/>
          </p:cNvSpPr>
          <p:nvPr/>
        </p:nvSpPr>
        <p:spPr bwMode="auto">
          <a:xfrm>
            <a:off x="120650" y="3998913"/>
            <a:ext cx="336550" cy="366712"/>
          </a:xfrm>
          <a:prstGeom prst="rect">
            <a:avLst/>
          </a:prstGeom>
          <a:noFill/>
          <a:ln w="9525">
            <a:noFill/>
            <a:miter lim="800000"/>
            <a:headEnd/>
            <a:tailEnd/>
          </a:ln>
        </p:spPr>
        <p:txBody>
          <a:bodyPr wrap="none">
            <a:spAutoFit/>
          </a:bodyPr>
          <a:lstStyle/>
          <a:p>
            <a:r>
              <a:rPr lang="en-US" b="1">
                <a:solidFill>
                  <a:srgbClr val="0000CC"/>
                </a:solidFill>
              </a:rPr>
              <a:t>E</a:t>
            </a:r>
          </a:p>
        </p:txBody>
      </p:sp>
      <p:sp>
        <p:nvSpPr>
          <p:cNvPr id="23564" name="Text Box 14"/>
          <p:cNvSpPr txBox="1">
            <a:spLocks noChangeArrowheads="1"/>
          </p:cNvSpPr>
          <p:nvPr/>
        </p:nvSpPr>
        <p:spPr bwMode="auto">
          <a:xfrm>
            <a:off x="2651125" y="5446713"/>
            <a:ext cx="1270000" cy="366712"/>
          </a:xfrm>
          <a:prstGeom prst="rect">
            <a:avLst/>
          </a:prstGeom>
          <a:noFill/>
          <a:ln w="9525">
            <a:noFill/>
            <a:miter lim="800000"/>
            <a:headEnd/>
            <a:tailEnd/>
          </a:ln>
        </p:spPr>
        <p:txBody>
          <a:bodyPr wrap="none">
            <a:spAutoFit/>
          </a:bodyPr>
          <a:lstStyle/>
          <a:p>
            <a:r>
              <a:rPr lang="en-US" b="1">
                <a:solidFill>
                  <a:srgbClr val="FC2818"/>
                </a:solidFill>
              </a:rPr>
              <a:t>Pos ~ q/m</a:t>
            </a:r>
          </a:p>
        </p:txBody>
      </p:sp>
      <p:sp>
        <p:nvSpPr>
          <p:cNvPr id="23566" name="TextBox 15"/>
          <p:cNvSpPr txBox="1">
            <a:spLocks noChangeArrowheads="1"/>
          </p:cNvSpPr>
          <p:nvPr/>
        </p:nvSpPr>
        <p:spPr bwMode="auto">
          <a:xfrm>
            <a:off x="4953000" y="5562600"/>
            <a:ext cx="3787775" cy="646113"/>
          </a:xfrm>
          <a:prstGeom prst="rect">
            <a:avLst/>
          </a:prstGeom>
          <a:noFill/>
          <a:ln w="9525">
            <a:noFill/>
            <a:miter lim="800000"/>
            <a:headEnd/>
            <a:tailEnd/>
          </a:ln>
        </p:spPr>
        <p:txBody>
          <a:bodyPr wrap="none">
            <a:spAutoFit/>
          </a:bodyPr>
          <a:lstStyle/>
          <a:p>
            <a:r>
              <a:rPr lang="en-US" baseline="30000"/>
              <a:t>24</a:t>
            </a:r>
            <a:r>
              <a:rPr lang="en-US"/>
              <a:t>Al used for  en and eff calibration </a:t>
            </a:r>
          </a:p>
          <a:p>
            <a:r>
              <a:rPr lang="en-US"/>
              <a:t> of Ge detector to E</a:t>
            </a:r>
            <a:r>
              <a:rPr lang="en-US" baseline="-25000">
                <a:latin typeface="Symbol" pitchFamily="18" charset="2"/>
              </a:rPr>
              <a:t>g</a:t>
            </a:r>
            <a:r>
              <a:rPr lang="en-US"/>
              <a:t>=8 MeV</a:t>
            </a:r>
          </a:p>
        </p:txBody>
      </p:sp>
      <p:sp>
        <p:nvSpPr>
          <p:cNvPr id="19" name="TextBox 18"/>
          <p:cNvSpPr txBox="1"/>
          <p:nvPr/>
        </p:nvSpPr>
        <p:spPr>
          <a:xfrm>
            <a:off x="2743200" y="2514600"/>
            <a:ext cx="832279" cy="369332"/>
          </a:xfrm>
          <a:prstGeom prst="rect">
            <a:avLst/>
          </a:prstGeom>
          <a:noFill/>
        </p:spPr>
        <p:txBody>
          <a:bodyPr wrap="none" rtlCol="0">
            <a:spAutoFit/>
          </a:bodyPr>
          <a:lstStyle/>
          <a:p>
            <a:r>
              <a:rPr lang="en-US" dirty="0" smtClean="0"/>
              <a:t>N=Z-3</a:t>
            </a:r>
            <a:endParaRPr lang="en-US" dirty="0"/>
          </a:p>
        </p:txBody>
      </p:sp>
      <p:sp>
        <p:nvSpPr>
          <p:cNvPr id="20" name="TextBox 19"/>
          <p:cNvSpPr txBox="1"/>
          <p:nvPr/>
        </p:nvSpPr>
        <p:spPr>
          <a:xfrm>
            <a:off x="1218594" y="2816423"/>
            <a:ext cx="686406" cy="307777"/>
          </a:xfrm>
          <a:prstGeom prst="rect">
            <a:avLst/>
          </a:prstGeom>
          <a:noFill/>
        </p:spPr>
        <p:txBody>
          <a:bodyPr wrap="none" rtlCol="0">
            <a:spAutoFit/>
          </a:bodyPr>
          <a:lstStyle/>
          <a:p>
            <a:r>
              <a:rPr lang="en-US" sz="1400" dirty="0" smtClean="0"/>
              <a:t>N=Z-1</a:t>
            </a:r>
            <a:endParaRPr lang="en-US" sz="1400" dirty="0"/>
          </a:p>
        </p:txBody>
      </p:sp>
      <p:sp>
        <p:nvSpPr>
          <p:cNvPr id="21" name="TextBox 20"/>
          <p:cNvSpPr txBox="1"/>
          <p:nvPr/>
        </p:nvSpPr>
        <p:spPr>
          <a:xfrm>
            <a:off x="1751994" y="2590800"/>
            <a:ext cx="686406" cy="307777"/>
          </a:xfrm>
          <a:prstGeom prst="rect">
            <a:avLst/>
          </a:prstGeom>
          <a:noFill/>
        </p:spPr>
        <p:txBody>
          <a:bodyPr wrap="none" rtlCol="0">
            <a:spAutoFit/>
          </a:bodyPr>
          <a:lstStyle/>
          <a:p>
            <a:r>
              <a:rPr lang="en-US" sz="1400" dirty="0" smtClean="0"/>
              <a:t>N=Z-2</a:t>
            </a:r>
            <a:endParaRPr lang="en-US"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a:xfrm>
            <a:off x="1093788" y="284163"/>
            <a:ext cx="7772400" cy="420687"/>
          </a:xfrm>
        </p:spPr>
        <p:txBody>
          <a:bodyPr/>
          <a:lstStyle/>
          <a:p>
            <a:pPr algn="ctr" eaLnBrk="1" hangingPunct="1"/>
            <a:r>
              <a:rPr lang="en-US" sz="3200" smtClean="0">
                <a:solidFill>
                  <a:schemeClr val="tx1"/>
                </a:solidFill>
                <a:latin typeface="Symbol" pitchFamily="18" charset="2"/>
              </a:rPr>
              <a:t>b</a:t>
            </a:r>
            <a:r>
              <a:rPr lang="en-US" sz="3200" smtClean="0">
                <a:solidFill>
                  <a:schemeClr val="tx1"/>
                </a:solidFill>
              </a:rPr>
              <a:t> decay study of pure RB samples</a:t>
            </a:r>
          </a:p>
        </p:txBody>
      </p:sp>
      <p:pic>
        <p:nvPicPr>
          <p:cNvPr id="24579" name="Picture 3"/>
          <p:cNvPicPr>
            <a:picLocks noGrp="1" noChangeAspect="1" noChangeArrowheads="1"/>
          </p:cNvPicPr>
          <p:nvPr>
            <p:ph sz="half" idx="3"/>
          </p:nvPr>
        </p:nvPicPr>
        <p:blipFill>
          <a:blip r:embed="rId3" cstate="print"/>
          <a:srcRect/>
          <a:stretch>
            <a:fillRect/>
          </a:stretch>
        </p:blipFill>
        <p:spPr>
          <a:xfrm>
            <a:off x="228600" y="1143000"/>
            <a:ext cx="4800600" cy="5105400"/>
          </a:xfrm>
        </p:spPr>
      </p:pic>
      <p:pic>
        <p:nvPicPr>
          <p:cNvPr id="24580" name="Picture 4"/>
          <p:cNvPicPr>
            <a:picLocks noGrp="1" noChangeAspect="1" noChangeArrowheads="1"/>
          </p:cNvPicPr>
          <p:nvPr>
            <p:ph sz="quarter" idx="1"/>
          </p:nvPr>
        </p:nvPicPr>
        <p:blipFill>
          <a:blip r:embed="rId4" cstate="print"/>
          <a:srcRect/>
          <a:stretch>
            <a:fillRect/>
          </a:stretch>
        </p:blipFill>
        <p:spPr>
          <a:xfrm>
            <a:off x="5281613" y="1371600"/>
            <a:ext cx="3405187" cy="2281238"/>
          </a:xfrm>
          <a:noFill/>
        </p:spPr>
      </p:pic>
      <p:grpSp>
        <p:nvGrpSpPr>
          <p:cNvPr id="24581" name="Group 5"/>
          <p:cNvGrpSpPr>
            <a:grpSpLocks/>
          </p:cNvGrpSpPr>
          <p:nvPr/>
        </p:nvGrpSpPr>
        <p:grpSpPr bwMode="auto">
          <a:xfrm>
            <a:off x="4495800" y="3762375"/>
            <a:ext cx="4572000" cy="2493963"/>
            <a:chOff x="2832" y="2370"/>
            <a:chExt cx="2880" cy="1571"/>
          </a:xfrm>
        </p:grpSpPr>
        <p:pic>
          <p:nvPicPr>
            <p:cNvPr id="24583" name="Picture 6"/>
            <p:cNvPicPr>
              <a:picLocks noChangeAspect="1" noChangeArrowheads="1"/>
            </p:cNvPicPr>
            <p:nvPr/>
          </p:nvPicPr>
          <p:blipFill>
            <a:blip r:embed="rId5" cstate="print"/>
            <a:srcRect/>
            <a:stretch>
              <a:fillRect/>
            </a:stretch>
          </p:blipFill>
          <p:spPr bwMode="auto">
            <a:xfrm>
              <a:off x="2832" y="2370"/>
              <a:ext cx="2880" cy="1571"/>
            </a:xfrm>
            <a:prstGeom prst="rect">
              <a:avLst/>
            </a:prstGeom>
            <a:noFill/>
            <a:ln w="9525">
              <a:noFill/>
              <a:miter lim="800000"/>
              <a:headEnd/>
              <a:tailEnd/>
            </a:ln>
          </p:spPr>
        </p:pic>
        <p:sp>
          <p:nvSpPr>
            <p:cNvPr id="24584" name="Line 7"/>
            <p:cNvSpPr>
              <a:spLocks noChangeShapeType="1"/>
            </p:cNvSpPr>
            <p:nvPr/>
          </p:nvSpPr>
          <p:spPr bwMode="auto">
            <a:xfrm>
              <a:off x="5712" y="2379"/>
              <a:ext cx="0" cy="1248"/>
            </a:xfrm>
            <a:prstGeom prst="line">
              <a:avLst/>
            </a:prstGeom>
            <a:noFill/>
            <a:ln w="9525">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Picture 10"/>
          <p:cNvPicPr>
            <a:picLocks noChangeAspect="1" noChangeArrowheads="1"/>
          </p:cNvPicPr>
          <p:nvPr/>
        </p:nvPicPr>
        <p:blipFill>
          <a:blip r:embed="rId3" cstate="print"/>
          <a:srcRect/>
          <a:stretch>
            <a:fillRect/>
          </a:stretch>
        </p:blipFill>
        <p:spPr bwMode="auto">
          <a:xfrm>
            <a:off x="381000" y="762000"/>
            <a:ext cx="8491538" cy="5943600"/>
          </a:xfrm>
          <a:prstGeom prst="rect">
            <a:avLst/>
          </a:prstGeom>
          <a:noFill/>
          <a:ln w="9525" algn="ctr">
            <a:noFill/>
            <a:miter lim="800000"/>
            <a:headEnd/>
            <a:tailEnd/>
          </a:ln>
        </p:spPr>
      </p:pic>
      <p:sp>
        <p:nvSpPr>
          <p:cNvPr id="25602" name="Rectangle 2"/>
          <p:cNvSpPr>
            <a:spLocks noChangeArrowheads="1"/>
          </p:cNvSpPr>
          <p:nvPr/>
        </p:nvSpPr>
        <p:spPr bwMode="auto">
          <a:xfrm>
            <a:off x="1066800" y="228600"/>
            <a:ext cx="7086600" cy="533400"/>
          </a:xfrm>
          <a:prstGeom prst="rect">
            <a:avLst/>
          </a:prstGeom>
          <a:noFill/>
          <a:ln w="38100" algn="ctr">
            <a:noFill/>
            <a:miter lim="800000"/>
            <a:headEnd/>
            <a:tailEnd/>
          </a:ln>
        </p:spPr>
        <p:txBody>
          <a:bodyPr wrap="none" anchor="ctr"/>
          <a:lstStyle/>
          <a:p>
            <a:pPr algn="ctr" eaLnBrk="0" hangingPunct="0">
              <a:lnSpc>
                <a:spcPct val="80000"/>
              </a:lnSpc>
              <a:spcBef>
                <a:spcPct val="20000"/>
              </a:spcBef>
            </a:pPr>
            <a:r>
              <a:rPr lang="en-US" altLang="zh-CN" sz="2800" baseline="30000">
                <a:latin typeface="Times New Roman" pitchFamily="18" charset="0"/>
                <a:ea typeface="SimSun" pitchFamily="2" charset="-122"/>
              </a:rPr>
              <a:t>23</a:t>
            </a:r>
            <a:r>
              <a:rPr lang="en-US" altLang="zh-CN" sz="2800">
                <a:latin typeface="Times New Roman" pitchFamily="18" charset="0"/>
                <a:ea typeface="SimSun" pitchFamily="2" charset="-122"/>
              </a:rPr>
              <a:t>Al </a:t>
            </a:r>
            <a:r>
              <a:rPr lang="en-US" altLang="zh-CN" sz="2800">
                <a:latin typeface="Times New Roman" pitchFamily="18" charset="0"/>
                <a:ea typeface="SimSun" pitchFamily="2" charset="-122"/>
                <a:sym typeface="Symbol" pitchFamily="18" charset="2"/>
              </a:rPr>
              <a:t>- coincidence spectrum</a:t>
            </a:r>
          </a:p>
        </p:txBody>
      </p:sp>
      <p:sp>
        <p:nvSpPr>
          <p:cNvPr id="25609" name="Text Box 9"/>
          <p:cNvSpPr txBox="1">
            <a:spLocks noChangeArrowheads="1"/>
          </p:cNvSpPr>
          <p:nvPr/>
        </p:nvSpPr>
        <p:spPr bwMode="auto">
          <a:xfrm rot="-5400000">
            <a:off x="6397625" y="4270375"/>
            <a:ext cx="677863" cy="366713"/>
          </a:xfrm>
          <a:prstGeom prst="rect">
            <a:avLst/>
          </a:prstGeom>
          <a:noFill/>
          <a:ln w="9525" algn="ctr">
            <a:noFill/>
            <a:miter lim="800000"/>
            <a:headEnd/>
            <a:tailEnd/>
          </a:ln>
        </p:spPr>
        <p:txBody>
          <a:bodyPr>
            <a:spAutoFit/>
          </a:bodyPr>
          <a:lstStyle/>
          <a:p>
            <a:pPr marL="342900" indent="-342900" algn="ctr" eaLnBrk="0" hangingPunct="0">
              <a:spcBef>
                <a:spcPct val="50000"/>
              </a:spcBef>
            </a:pPr>
            <a:r>
              <a:rPr lang="en-US" b="1" dirty="0">
                <a:solidFill>
                  <a:srgbClr val="FF0000"/>
                </a:solidFill>
                <a:latin typeface="Tahoma" pitchFamily="34" charset="0"/>
              </a:rPr>
              <a:t>IAS</a:t>
            </a:r>
          </a:p>
        </p:txBody>
      </p:sp>
      <p:sp>
        <p:nvSpPr>
          <p:cNvPr id="56331" name="Text Box 11"/>
          <p:cNvSpPr txBox="1">
            <a:spLocks noChangeArrowheads="1"/>
          </p:cNvSpPr>
          <p:nvPr/>
        </p:nvSpPr>
        <p:spPr bwMode="auto">
          <a:xfrm>
            <a:off x="6934200" y="5562600"/>
            <a:ext cx="704850" cy="366712"/>
          </a:xfrm>
          <a:prstGeom prst="rect">
            <a:avLst/>
          </a:prstGeom>
          <a:noFill/>
          <a:ln w="9525">
            <a:noFill/>
            <a:miter lim="800000"/>
            <a:headEnd/>
            <a:tailEnd/>
          </a:ln>
        </p:spPr>
        <p:txBody>
          <a:bodyPr wrap="none">
            <a:spAutoFit/>
          </a:bodyPr>
          <a:lstStyle/>
          <a:p>
            <a:r>
              <a:rPr lang="en-US" b="1" dirty="0">
                <a:solidFill>
                  <a:srgbClr val="0000CC"/>
                </a:solidFill>
              </a:rPr>
              <a:t>BGO</a:t>
            </a:r>
          </a:p>
        </p:txBody>
      </p:sp>
      <p:pic>
        <p:nvPicPr>
          <p:cNvPr id="6" name="Picture 3"/>
          <p:cNvPicPr>
            <a:picLocks noGrp="1" noChangeAspect="1" noChangeArrowheads="1"/>
          </p:cNvPicPr>
          <p:nvPr>
            <p:ph sz="half" idx="2"/>
          </p:nvPr>
        </p:nvPicPr>
        <p:blipFill>
          <a:blip r:embed="rId4" cstate="print"/>
          <a:srcRect/>
          <a:stretch>
            <a:fillRect/>
          </a:stretch>
        </p:blipFill>
        <p:spPr bwMode="auto">
          <a:xfrm>
            <a:off x="3432313" y="1600200"/>
            <a:ext cx="3882887"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aseline="30000" smtClean="0"/>
              <a:t>23</a:t>
            </a:r>
            <a:r>
              <a:rPr lang="en-US" smtClean="0"/>
              <a:t>Al </a:t>
            </a:r>
            <a:r>
              <a:rPr lang="en-US" smtClean="0">
                <a:latin typeface="Symbol" pitchFamily="18" charset="2"/>
              </a:rPr>
              <a:t>b</a:t>
            </a:r>
            <a:r>
              <a:rPr lang="en-US" smtClean="0"/>
              <a:t>-decay results</a:t>
            </a:r>
          </a:p>
        </p:txBody>
      </p:sp>
      <p:sp>
        <p:nvSpPr>
          <p:cNvPr id="26627" name="Rectangle 3"/>
          <p:cNvSpPr>
            <a:spLocks noGrp="1" noChangeArrowheads="1"/>
          </p:cNvSpPr>
          <p:nvPr>
            <p:ph type="body" idx="1"/>
          </p:nvPr>
        </p:nvSpPr>
        <p:spPr/>
        <p:txBody>
          <a:bodyPr/>
          <a:lstStyle/>
          <a:p>
            <a:pPr eaLnBrk="1" hangingPunct="1">
              <a:lnSpc>
                <a:spcPct val="90000"/>
              </a:lnSpc>
            </a:pPr>
            <a:r>
              <a:rPr lang="en-US" sz="2000" dirty="0" smtClean="0"/>
              <a:t>First clean and intense </a:t>
            </a:r>
            <a:r>
              <a:rPr lang="en-US" sz="2000" baseline="30000" dirty="0" smtClean="0"/>
              <a:t>23</a:t>
            </a:r>
            <a:r>
              <a:rPr lang="en-US" sz="2000" dirty="0" smtClean="0"/>
              <a:t>Al source </a:t>
            </a:r>
          </a:p>
          <a:p>
            <a:pPr eaLnBrk="1" hangingPunct="1">
              <a:lnSpc>
                <a:spcPct val="90000"/>
              </a:lnSpc>
            </a:pPr>
            <a:r>
              <a:rPr lang="en-US" sz="2000" dirty="0" smtClean="0"/>
              <a:t>Found decay scheme</a:t>
            </a:r>
          </a:p>
          <a:p>
            <a:pPr eaLnBrk="1" hangingPunct="1">
              <a:lnSpc>
                <a:spcPct val="90000"/>
              </a:lnSpc>
            </a:pPr>
            <a:r>
              <a:rPr lang="en-US" sz="2000" dirty="0" smtClean="0"/>
              <a:t>established </a:t>
            </a:r>
            <a:r>
              <a:rPr lang="en-US" sz="2000" dirty="0" err="1" smtClean="0"/>
              <a:t>g.s</a:t>
            </a:r>
            <a:r>
              <a:rPr lang="en-US" sz="2000" dirty="0" smtClean="0"/>
              <a:t>. </a:t>
            </a:r>
            <a:r>
              <a:rPr lang="en-US" sz="2000" dirty="0" err="1" smtClean="0">
                <a:solidFill>
                  <a:srgbClr val="CC180A"/>
                </a:solidFill>
              </a:rPr>
              <a:t>J</a:t>
            </a:r>
            <a:r>
              <a:rPr lang="en-US" sz="2000" baseline="30000" dirty="0" err="1" smtClean="0">
                <a:solidFill>
                  <a:srgbClr val="CC180A"/>
                </a:solidFill>
                <a:latin typeface="Symbol" pitchFamily="18" charset="2"/>
              </a:rPr>
              <a:t>p</a:t>
            </a:r>
            <a:r>
              <a:rPr lang="en-US" sz="2000" dirty="0" smtClean="0">
                <a:solidFill>
                  <a:srgbClr val="CC180A"/>
                </a:solidFill>
              </a:rPr>
              <a:t>=5/2</a:t>
            </a:r>
            <a:r>
              <a:rPr lang="en-US" sz="2000" baseline="30000" dirty="0" smtClean="0">
                <a:solidFill>
                  <a:srgbClr val="CC180A"/>
                </a:solidFill>
              </a:rPr>
              <a:t>+</a:t>
            </a:r>
            <a:r>
              <a:rPr lang="en-US" sz="2000" dirty="0" smtClean="0"/>
              <a:t> (not 1/2</a:t>
            </a:r>
            <a:r>
              <a:rPr lang="en-US" sz="2000" baseline="30000" dirty="0" smtClean="0"/>
              <a:t>+</a:t>
            </a:r>
            <a:r>
              <a:rPr lang="en-US" sz="2000" dirty="0" smtClean="0"/>
              <a:t>) </a:t>
            </a:r>
            <a:r>
              <a:rPr lang="en-US" sz="1800" dirty="0" smtClean="0"/>
              <a:t>[VE </a:t>
            </a:r>
            <a:r>
              <a:rPr lang="en-US" sz="1800" dirty="0" err="1" smtClean="0"/>
              <a:t>Iacob</a:t>
            </a:r>
            <a:r>
              <a:rPr lang="en-US" sz="1800" dirty="0" smtClean="0"/>
              <a:t> ea, PRC 74, Oct 2006; also A. Ozawa ea, PRC 74, Aug 2006 from </a:t>
            </a:r>
            <a:r>
              <a:rPr lang="en-US" sz="1800" dirty="0" err="1" smtClean="0"/>
              <a:t>magn</a:t>
            </a:r>
            <a:r>
              <a:rPr lang="en-US" sz="1800" dirty="0" smtClean="0"/>
              <a:t> mom </a:t>
            </a:r>
            <a:r>
              <a:rPr lang="en-US" sz="1800" dirty="0" err="1" smtClean="0"/>
              <a:t>meas</a:t>
            </a:r>
            <a:r>
              <a:rPr lang="en-US" sz="1800" dirty="0" smtClean="0"/>
              <a:t>] </a:t>
            </a:r>
            <a:r>
              <a:rPr lang="en-US" sz="2000" dirty="0" smtClean="0">
                <a:solidFill>
                  <a:srgbClr val="FF0000"/>
                </a:solidFill>
                <a:sym typeface="Symbol" pitchFamily="18" charset="2"/>
              </a:rPr>
              <a:t></a:t>
            </a:r>
            <a:r>
              <a:rPr lang="en-US" sz="2000" dirty="0" smtClean="0">
                <a:solidFill>
                  <a:srgbClr val="FF0000"/>
                </a:solidFill>
              </a:rPr>
              <a:t> </a:t>
            </a:r>
            <a:r>
              <a:rPr lang="en-US" sz="2000" baseline="30000" dirty="0" smtClean="0">
                <a:solidFill>
                  <a:srgbClr val="FF0000"/>
                </a:solidFill>
              </a:rPr>
              <a:t>22</a:t>
            </a:r>
            <a:r>
              <a:rPr lang="en-US" sz="2000" dirty="0" smtClean="0">
                <a:solidFill>
                  <a:srgbClr val="FF0000"/>
                </a:solidFill>
              </a:rPr>
              <a:t>Mg(</a:t>
            </a:r>
            <a:r>
              <a:rPr lang="en-US" sz="2000" dirty="0" err="1" smtClean="0">
                <a:solidFill>
                  <a:srgbClr val="FF0000"/>
                </a:solidFill>
              </a:rPr>
              <a:t>p,</a:t>
            </a:r>
            <a:r>
              <a:rPr lang="en-US" sz="2000" dirty="0" err="1" smtClean="0">
                <a:solidFill>
                  <a:srgbClr val="FF0000"/>
                </a:solidFill>
                <a:latin typeface="Symbol" pitchFamily="18" charset="2"/>
              </a:rPr>
              <a:t>g</a:t>
            </a:r>
            <a:r>
              <a:rPr lang="en-US" sz="2000" dirty="0" smtClean="0">
                <a:solidFill>
                  <a:srgbClr val="FF0000"/>
                </a:solidFill>
              </a:rPr>
              <a:t>)</a:t>
            </a:r>
            <a:r>
              <a:rPr lang="en-US" sz="2000" baseline="30000" dirty="0" smtClean="0">
                <a:solidFill>
                  <a:srgbClr val="FF0000"/>
                </a:solidFill>
              </a:rPr>
              <a:t>23</a:t>
            </a:r>
            <a:r>
              <a:rPr lang="en-US" sz="2000" dirty="0" smtClean="0">
                <a:solidFill>
                  <a:srgbClr val="FF0000"/>
                </a:solidFill>
              </a:rPr>
              <a:t>Al not important for depletion of </a:t>
            </a:r>
            <a:r>
              <a:rPr lang="en-US" sz="2000" baseline="30000" dirty="0" smtClean="0">
                <a:solidFill>
                  <a:srgbClr val="FF0000"/>
                </a:solidFill>
              </a:rPr>
              <a:t>22</a:t>
            </a:r>
            <a:r>
              <a:rPr lang="en-US" sz="2000" dirty="0" smtClean="0">
                <a:solidFill>
                  <a:srgbClr val="FF0000"/>
                </a:solidFill>
              </a:rPr>
              <a:t>Na in novae</a:t>
            </a:r>
            <a:endParaRPr lang="en-US" sz="1800" dirty="0" smtClean="0">
              <a:solidFill>
                <a:srgbClr val="FF0000"/>
              </a:solidFill>
            </a:endParaRPr>
          </a:p>
          <a:p>
            <a:pPr eaLnBrk="1" hangingPunct="1">
              <a:lnSpc>
                <a:spcPct val="90000"/>
              </a:lnSpc>
            </a:pPr>
            <a:r>
              <a:rPr lang="en-US" sz="2000" dirty="0" smtClean="0">
                <a:solidFill>
                  <a:srgbClr val="FF0000"/>
                </a:solidFill>
              </a:rPr>
              <a:t>absolute branching</a:t>
            </a:r>
            <a:r>
              <a:rPr lang="en-US" sz="2000" dirty="0" smtClean="0"/>
              <a:t> ratios (not easy or common!)</a:t>
            </a:r>
          </a:p>
          <a:p>
            <a:pPr eaLnBrk="1" hangingPunct="1">
              <a:lnSpc>
                <a:spcPct val="90000"/>
              </a:lnSpc>
            </a:pPr>
            <a:r>
              <a:rPr lang="en-US" sz="2000" dirty="0" smtClean="0"/>
              <a:t>measured </a:t>
            </a:r>
            <a:r>
              <a:rPr lang="en-US" sz="2000" dirty="0" smtClean="0">
                <a:solidFill>
                  <a:srgbClr val="FF0000"/>
                </a:solidFill>
              </a:rPr>
              <a:t>T</a:t>
            </a:r>
            <a:r>
              <a:rPr lang="en-US" sz="2000" baseline="-25000" dirty="0" smtClean="0">
                <a:solidFill>
                  <a:srgbClr val="FF0000"/>
                </a:solidFill>
              </a:rPr>
              <a:t>1/2</a:t>
            </a:r>
            <a:r>
              <a:rPr lang="en-US" sz="2000" dirty="0" smtClean="0">
                <a:solidFill>
                  <a:srgbClr val="FF0000"/>
                </a:solidFill>
              </a:rPr>
              <a:t>=446(4) ms (&lt;1% accuracy) </a:t>
            </a:r>
            <a:r>
              <a:rPr lang="en-US" sz="2000" dirty="0" smtClean="0"/>
              <a:t>- w. </a:t>
            </a:r>
            <a:r>
              <a:rPr lang="en-US" sz="2000" dirty="0" smtClean="0">
                <a:latin typeface="Symbol" pitchFamily="18" charset="2"/>
              </a:rPr>
              <a:t>g</a:t>
            </a:r>
            <a:r>
              <a:rPr lang="en-US" sz="2000" dirty="0" smtClean="0"/>
              <a:t>-ray </a:t>
            </a:r>
            <a:r>
              <a:rPr lang="en-US" sz="2000" dirty="0" err="1" smtClean="0"/>
              <a:t>multiscaling</a:t>
            </a:r>
            <a:endParaRPr lang="en-US" sz="2000" dirty="0" smtClean="0"/>
          </a:p>
          <a:p>
            <a:pPr eaLnBrk="1" hangingPunct="1">
              <a:lnSpc>
                <a:spcPct val="90000"/>
              </a:lnSpc>
            </a:pPr>
            <a:r>
              <a:rPr lang="en-US" sz="2000" dirty="0" smtClean="0"/>
              <a:t>and </a:t>
            </a:r>
            <a:r>
              <a:rPr lang="en-US" sz="2000" dirty="0" smtClean="0">
                <a:solidFill>
                  <a:srgbClr val="FF0000"/>
                </a:solidFill>
              </a:rPr>
              <a:t>absolute log </a:t>
            </a:r>
            <a:r>
              <a:rPr lang="en-US" sz="2000" i="1" dirty="0" smtClean="0">
                <a:solidFill>
                  <a:srgbClr val="FF0000"/>
                </a:solidFill>
              </a:rPr>
              <a:t>ft</a:t>
            </a:r>
            <a:endParaRPr lang="en-US" sz="2000" dirty="0" smtClean="0"/>
          </a:p>
          <a:p>
            <a:pPr eaLnBrk="1" hangingPunct="1">
              <a:lnSpc>
                <a:spcPct val="90000"/>
              </a:lnSpc>
            </a:pPr>
            <a:r>
              <a:rPr lang="en-US" sz="1800" dirty="0" smtClean="0">
                <a:solidFill>
                  <a:schemeClr val="bg2"/>
                </a:solidFill>
              </a:rPr>
              <a:t>identified IAS E*=7802.9(5) keV by </a:t>
            </a:r>
            <a:r>
              <a:rPr lang="en-US" sz="1800" i="1" dirty="0" err="1" smtClean="0">
                <a:solidFill>
                  <a:schemeClr val="bg2"/>
                </a:solidFill>
              </a:rPr>
              <a:t>logft</a:t>
            </a:r>
            <a:r>
              <a:rPr lang="en-US" sz="1800" i="1" dirty="0" smtClean="0">
                <a:solidFill>
                  <a:schemeClr val="bg2"/>
                </a:solidFill>
              </a:rPr>
              <a:t>=3.31(2) – </a:t>
            </a:r>
            <a:r>
              <a:rPr lang="en-US" sz="1800" i="1" dirty="0" err="1" smtClean="0">
                <a:solidFill>
                  <a:schemeClr val="bg2"/>
                </a:solidFill>
              </a:rPr>
              <a:t>meas</a:t>
            </a:r>
            <a:r>
              <a:rPr lang="en-US" sz="1800" i="1" dirty="0" smtClean="0">
                <a:solidFill>
                  <a:schemeClr val="bg2"/>
                </a:solidFill>
              </a:rPr>
              <a:t>!</a:t>
            </a:r>
          </a:p>
          <a:p>
            <a:pPr eaLnBrk="1" hangingPunct="1">
              <a:lnSpc>
                <a:spcPct val="90000"/>
              </a:lnSpc>
            </a:pPr>
            <a:r>
              <a:rPr lang="en-US" sz="1800" dirty="0" smtClean="0">
                <a:solidFill>
                  <a:schemeClr val="bg2"/>
                </a:solidFill>
              </a:rPr>
              <a:t>used IMME to get new </a:t>
            </a:r>
            <a:r>
              <a:rPr lang="en-US" sz="1800" baseline="30000" dirty="0" smtClean="0">
                <a:solidFill>
                  <a:schemeClr val="bg2"/>
                </a:solidFill>
              </a:rPr>
              <a:t>23</a:t>
            </a:r>
            <a:r>
              <a:rPr lang="en-US" sz="1800" dirty="0" smtClean="0">
                <a:solidFill>
                  <a:schemeClr val="bg2"/>
                </a:solidFill>
              </a:rPr>
              <a:t>Al mass </a:t>
            </a:r>
            <a:r>
              <a:rPr lang="en-US" sz="1800" dirty="0" smtClean="0">
                <a:solidFill>
                  <a:schemeClr val="bg2"/>
                </a:solidFill>
                <a:sym typeface="Symbol" pitchFamily="18" charset="2"/>
              </a:rPr>
              <a:t> S</a:t>
            </a:r>
            <a:r>
              <a:rPr lang="en-US" sz="1800" baseline="-25000" dirty="0" smtClean="0">
                <a:solidFill>
                  <a:schemeClr val="bg2"/>
                </a:solidFill>
                <a:sym typeface="Symbol" pitchFamily="18" charset="2"/>
              </a:rPr>
              <a:t>p</a:t>
            </a:r>
            <a:r>
              <a:rPr lang="en-US" sz="1800" dirty="0" smtClean="0">
                <a:solidFill>
                  <a:schemeClr val="bg2"/>
                </a:solidFill>
                <a:sym typeface="Symbol" pitchFamily="18" charset="2"/>
              </a:rPr>
              <a:t>(</a:t>
            </a:r>
            <a:r>
              <a:rPr lang="en-US" sz="1800" baseline="30000" dirty="0" smtClean="0">
                <a:solidFill>
                  <a:schemeClr val="bg2"/>
                </a:solidFill>
                <a:sym typeface="Symbol" pitchFamily="18" charset="2"/>
              </a:rPr>
              <a:t>23</a:t>
            </a:r>
            <a:r>
              <a:rPr lang="en-US" sz="1800" dirty="0" smtClean="0">
                <a:solidFill>
                  <a:schemeClr val="bg2"/>
                </a:solidFill>
                <a:sym typeface="Symbol" pitchFamily="18" charset="2"/>
              </a:rPr>
              <a:t>Al)=143(3) keV </a:t>
            </a:r>
          </a:p>
          <a:p>
            <a:pPr lvl="1" eaLnBrk="1" hangingPunct="1">
              <a:lnSpc>
                <a:spcPct val="90000"/>
              </a:lnSpc>
            </a:pPr>
            <a:r>
              <a:rPr lang="en-US" sz="1800" dirty="0" smtClean="0">
                <a:solidFill>
                  <a:schemeClr val="bg2"/>
                </a:solidFill>
                <a:sym typeface="Symbol" pitchFamily="18" charset="2"/>
              </a:rPr>
              <a:t>Note: after mass </a:t>
            </a:r>
            <a:r>
              <a:rPr lang="en-US" sz="1800" dirty="0" err="1" smtClean="0">
                <a:solidFill>
                  <a:schemeClr val="bg2"/>
                </a:solidFill>
                <a:sym typeface="Symbol" pitchFamily="18" charset="2"/>
              </a:rPr>
              <a:t>meas</a:t>
            </a:r>
            <a:r>
              <a:rPr lang="en-US" sz="1800" dirty="0" smtClean="0">
                <a:solidFill>
                  <a:schemeClr val="bg2"/>
                </a:solidFill>
                <a:sym typeface="Symbol" pitchFamily="18" charset="2"/>
              </a:rPr>
              <a:t> in Jyvaskyla, became best IMME check! and S</a:t>
            </a:r>
            <a:r>
              <a:rPr lang="en-US" sz="1800" baseline="-25000" dirty="0" smtClean="0">
                <a:solidFill>
                  <a:schemeClr val="bg2"/>
                </a:solidFill>
                <a:sym typeface="Symbol" pitchFamily="18" charset="2"/>
              </a:rPr>
              <a:t>p</a:t>
            </a:r>
            <a:r>
              <a:rPr lang="en-US" sz="1800" dirty="0" smtClean="0">
                <a:solidFill>
                  <a:schemeClr val="bg2"/>
                </a:solidFill>
                <a:sym typeface="Symbol" pitchFamily="18" charset="2"/>
              </a:rPr>
              <a:t>=141.11(43) keV</a:t>
            </a:r>
          </a:p>
          <a:p>
            <a:pPr eaLnBrk="1" hangingPunct="1">
              <a:lnSpc>
                <a:spcPct val="90000"/>
              </a:lnSpc>
            </a:pPr>
            <a:r>
              <a:rPr lang="en-US" sz="1800" dirty="0" smtClean="0">
                <a:solidFill>
                  <a:schemeClr val="bg2"/>
                </a:solidFill>
              </a:rPr>
              <a:t>Located IAS &amp; state at E*=7787 keV – important resonance in </a:t>
            </a:r>
            <a:r>
              <a:rPr lang="en-US" sz="1800" baseline="30000" dirty="0" smtClean="0">
                <a:solidFill>
                  <a:schemeClr val="bg2"/>
                </a:solidFill>
              </a:rPr>
              <a:t>22</a:t>
            </a:r>
            <a:r>
              <a:rPr lang="en-US" sz="1800" dirty="0" smtClean="0">
                <a:solidFill>
                  <a:schemeClr val="bg2"/>
                </a:solidFill>
              </a:rPr>
              <a:t>Na(</a:t>
            </a:r>
            <a:r>
              <a:rPr lang="en-US" sz="1800" dirty="0" err="1" smtClean="0">
                <a:solidFill>
                  <a:schemeClr val="bg2"/>
                </a:solidFill>
              </a:rPr>
              <a:t>p,</a:t>
            </a:r>
            <a:r>
              <a:rPr lang="en-US" sz="1800" dirty="0" err="1" smtClean="0">
                <a:solidFill>
                  <a:schemeClr val="bg2"/>
                </a:solidFill>
                <a:latin typeface="Symbol" pitchFamily="18" charset="2"/>
              </a:rPr>
              <a:t>g</a:t>
            </a:r>
            <a:r>
              <a:rPr lang="en-US" sz="1800" dirty="0" smtClean="0">
                <a:solidFill>
                  <a:schemeClr val="bg2"/>
                </a:solidFill>
              </a:rPr>
              <a:t>)</a:t>
            </a:r>
            <a:r>
              <a:rPr lang="en-US" sz="1800" baseline="30000" dirty="0" smtClean="0">
                <a:solidFill>
                  <a:schemeClr val="bg2"/>
                </a:solidFill>
              </a:rPr>
              <a:t>23</a:t>
            </a:r>
            <a:r>
              <a:rPr lang="en-US" sz="1800" dirty="0" smtClean="0">
                <a:solidFill>
                  <a:schemeClr val="bg2"/>
                </a:solidFill>
              </a:rPr>
              <a:t>Mg</a:t>
            </a:r>
          </a:p>
        </p:txBody>
      </p:sp>
      <p:sp>
        <p:nvSpPr>
          <p:cNvPr id="26628" name="AutoShape 4"/>
          <p:cNvSpPr>
            <a:spLocks noChangeArrowheads="1"/>
          </p:cNvSpPr>
          <p:nvPr/>
        </p:nvSpPr>
        <p:spPr bwMode="auto">
          <a:xfrm>
            <a:off x="0" y="2057400"/>
            <a:ext cx="762000" cy="304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aseline="30000" dirty="0" smtClean="0"/>
              <a:t>23</a:t>
            </a:r>
            <a:r>
              <a:rPr lang="en-US" dirty="0" smtClean="0"/>
              <a:t>Al </a:t>
            </a:r>
            <a:r>
              <a:rPr lang="en-US" dirty="0" smtClean="0">
                <a:latin typeface="Symbol" pitchFamily="18" charset="2"/>
              </a:rPr>
              <a:t>b</a:t>
            </a:r>
            <a:r>
              <a:rPr lang="en-US" dirty="0" smtClean="0"/>
              <a:t>-decay results</a:t>
            </a:r>
          </a:p>
        </p:txBody>
      </p:sp>
      <p:sp>
        <p:nvSpPr>
          <p:cNvPr id="27652" name="AutoShape 4"/>
          <p:cNvSpPr>
            <a:spLocks noChangeArrowheads="1"/>
          </p:cNvSpPr>
          <p:nvPr/>
        </p:nvSpPr>
        <p:spPr bwMode="auto">
          <a:xfrm>
            <a:off x="0" y="4191000"/>
            <a:ext cx="762000" cy="304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sp>
        <p:nvSpPr>
          <p:cNvPr id="6"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First clean and intense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23</a:t>
            </a:r>
            <a:r>
              <a:rPr kumimoji="0" lang="en-US" sz="2000" b="0" i="0" u="none" strike="noStrike" kern="0" cap="none" spc="0" normalizeH="0" baseline="0" noProof="0" dirty="0" smtClean="0">
                <a:ln>
                  <a:noFill/>
                </a:ln>
                <a:solidFill>
                  <a:schemeClr val="bg2"/>
                </a:solidFill>
                <a:effectLst/>
                <a:uLnTx/>
                <a:uFillTx/>
                <a:latin typeface="+mn-lt"/>
                <a:ea typeface="+mn-ea"/>
                <a:cs typeface="+mn-cs"/>
              </a:rPr>
              <a:t>Al source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Found decay scheme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established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g.s</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J</a:t>
            </a:r>
            <a:r>
              <a:rPr kumimoji="0" lang="en-US" sz="2000" b="0" i="0" u="none" strike="noStrike" kern="0" cap="none" spc="0" normalizeH="0" baseline="30000" noProof="0" dirty="0" err="1" smtClean="0">
                <a:ln>
                  <a:noFill/>
                </a:ln>
                <a:solidFill>
                  <a:schemeClr val="bg2"/>
                </a:solidFill>
                <a:effectLst/>
                <a:uLnTx/>
                <a:uFillTx/>
                <a:latin typeface="Symbol" pitchFamily="18" charset="2"/>
                <a:ea typeface="+mn-ea"/>
                <a:cs typeface="+mn-cs"/>
              </a:rPr>
              <a:t>p</a:t>
            </a:r>
            <a:r>
              <a:rPr kumimoji="0" lang="en-US" sz="2000" b="0" i="0" u="none" strike="noStrike" kern="0" cap="none" spc="0" normalizeH="0" baseline="0" noProof="0" dirty="0" smtClean="0">
                <a:ln>
                  <a:noFill/>
                </a:ln>
                <a:solidFill>
                  <a:schemeClr val="bg2"/>
                </a:solidFill>
                <a:effectLst/>
                <a:uLnTx/>
                <a:uFillTx/>
                <a:latin typeface="+mn-lt"/>
                <a:ea typeface="+mn-ea"/>
                <a:cs typeface="+mn-cs"/>
              </a:rPr>
              <a:t>=5/2</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(not 1/2</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1800" b="0" i="0" u="none" strike="noStrike" kern="0" cap="none" spc="0" normalizeH="0" baseline="0" noProof="0" dirty="0" smtClean="0">
                <a:ln>
                  <a:noFill/>
                </a:ln>
                <a:solidFill>
                  <a:schemeClr val="bg2"/>
                </a:solidFill>
                <a:effectLst/>
                <a:uLnTx/>
                <a:uFillTx/>
                <a:latin typeface="+mn-lt"/>
                <a:ea typeface="+mn-ea"/>
                <a:cs typeface="+mn-cs"/>
              </a:rPr>
              <a:t>[VE </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Iacob</a:t>
            </a:r>
            <a:r>
              <a:rPr kumimoji="0" lang="en-US" sz="1800" b="0" i="0" u="none" strike="noStrike" kern="0" cap="none" spc="0" normalizeH="0" baseline="0" noProof="0" dirty="0" smtClean="0">
                <a:ln>
                  <a:noFill/>
                </a:ln>
                <a:solidFill>
                  <a:schemeClr val="bg2"/>
                </a:solidFill>
                <a:effectLst/>
                <a:uLnTx/>
                <a:uFillTx/>
                <a:latin typeface="+mn-lt"/>
                <a:ea typeface="+mn-ea"/>
                <a:cs typeface="+mn-cs"/>
              </a:rPr>
              <a:t> ea, PRC 74, Oct 2006; also A. Ozawa ea, PRC 74, Aug 2006 from </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magn</a:t>
            </a:r>
            <a:r>
              <a:rPr kumimoji="0" lang="en-US" sz="1800" b="0" i="0" u="none" strike="noStrike" kern="0" cap="none" spc="0" normalizeH="0" baseline="0" noProof="0" dirty="0" smtClean="0">
                <a:ln>
                  <a:noFill/>
                </a:ln>
                <a:solidFill>
                  <a:schemeClr val="bg2"/>
                </a:solidFill>
                <a:effectLst/>
                <a:uLnTx/>
                <a:uFillTx/>
                <a:latin typeface="+mn-lt"/>
                <a:ea typeface="+mn-ea"/>
                <a:cs typeface="+mn-cs"/>
              </a:rPr>
              <a:t> mom </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meas</a:t>
            </a:r>
            <a:r>
              <a:rPr kumimoji="0" lang="en-US" sz="18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22</a:t>
            </a:r>
            <a:r>
              <a:rPr kumimoji="0" lang="en-US" sz="2000" b="0" i="0" u="none" strike="noStrike" kern="0" cap="none" spc="0" normalizeH="0" baseline="0" noProof="0" dirty="0" smtClean="0">
                <a:ln>
                  <a:noFill/>
                </a:ln>
                <a:solidFill>
                  <a:schemeClr val="bg2"/>
                </a:solidFill>
                <a:effectLst/>
                <a:uLnTx/>
                <a:uFillTx/>
                <a:latin typeface="+mn-lt"/>
                <a:ea typeface="+mn-ea"/>
                <a:cs typeface="+mn-cs"/>
              </a:rPr>
              <a:t>Mg(</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p,</a:t>
            </a:r>
            <a:r>
              <a:rPr kumimoji="0" lang="en-US" sz="2000" b="0" i="0" u="none" strike="noStrike" kern="0" cap="none" spc="0" normalizeH="0" baseline="0" noProof="0" dirty="0" err="1" smtClean="0">
                <a:ln>
                  <a:noFill/>
                </a:ln>
                <a:solidFill>
                  <a:schemeClr val="bg2"/>
                </a:solidFill>
                <a:effectLst/>
                <a:uLnTx/>
                <a:uFillTx/>
                <a:latin typeface="Symbol" pitchFamily="18" charset="2"/>
                <a:ea typeface="+mn-ea"/>
                <a:cs typeface="+mn-cs"/>
              </a:rPr>
              <a:t>g</a:t>
            </a:r>
            <a:r>
              <a:rPr kumimoji="0" lang="en-US" sz="2000" b="0" i="0" u="none" strike="noStrike" kern="0" cap="none" spc="0" normalizeH="0" baseline="0" noProof="0" dirty="0" smtClean="0">
                <a:ln>
                  <a:noFill/>
                </a:ln>
                <a:solidFill>
                  <a:schemeClr val="bg2"/>
                </a:solidFill>
                <a:effectLst/>
                <a:uLnTx/>
                <a:uFillTx/>
                <a:latin typeface="+mn-lt"/>
                <a:ea typeface="+mn-ea"/>
                <a:cs typeface="+mn-cs"/>
              </a:rPr>
              <a:t>)</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23</a:t>
            </a:r>
            <a:r>
              <a:rPr kumimoji="0" lang="en-US" sz="2000" b="0" i="0" u="none" strike="noStrike" kern="0" cap="none" spc="0" normalizeH="0" baseline="0" noProof="0" dirty="0" smtClean="0">
                <a:ln>
                  <a:noFill/>
                </a:ln>
                <a:solidFill>
                  <a:schemeClr val="bg2"/>
                </a:solidFill>
                <a:effectLst/>
                <a:uLnTx/>
                <a:uFillTx/>
                <a:latin typeface="+mn-lt"/>
                <a:ea typeface="+mn-ea"/>
                <a:cs typeface="+mn-cs"/>
              </a:rPr>
              <a:t>Al not important for depletion of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22</a:t>
            </a:r>
            <a:r>
              <a:rPr kumimoji="0" lang="en-US" sz="2000" b="0" i="0" u="none" strike="noStrike" kern="0" cap="none" spc="0" normalizeH="0" baseline="0" noProof="0" dirty="0" smtClean="0">
                <a:ln>
                  <a:noFill/>
                </a:ln>
                <a:solidFill>
                  <a:schemeClr val="bg2"/>
                </a:solidFill>
                <a:effectLst/>
                <a:uLnTx/>
                <a:uFillTx/>
                <a:latin typeface="+mn-lt"/>
                <a:ea typeface="+mn-ea"/>
                <a:cs typeface="+mn-cs"/>
              </a:rPr>
              <a:t>Na in novae</a:t>
            </a: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absolute branching ratios (not easy or common!)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measured T</a:t>
            </a:r>
            <a:r>
              <a:rPr kumimoji="0" lang="en-US" sz="2000" b="0" i="0" u="none" strike="noStrike" kern="0" cap="none" spc="0" normalizeH="0" baseline="-25000" noProof="0" dirty="0" smtClean="0">
                <a:ln>
                  <a:noFill/>
                </a:ln>
                <a:solidFill>
                  <a:schemeClr val="bg2"/>
                </a:solidFill>
                <a:effectLst/>
                <a:uLnTx/>
                <a:uFillTx/>
                <a:latin typeface="+mn-lt"/>
                <a:ea typeface="+mn-ea"/>
                <a:cs typeface="+mn-cs"/>
              </a:rPr>
              <a:t>1/2</a:t>
            </a:r>
            <a:r>
              <a:rPr kumimoji="0" lang="en-US" sz="2000" b="0" i="0" u="none" strike="noStrike" kern="0" cap="none" spc="0" normalizeH="0" baseline="0" noProof="0" dirty="0" smtClean="0">
                <a:ln>
                  <a:noFill/>
                </a:ln>
                <a:solidFill>
                  <a:schemeClr val="bg2"/>
                </a:solidFill>
                <a:effectLst/>
                <a:uLnTx/>
                <a:uFillTx/>
                <a:latin typeface="+mn-lt"/>
                <a:ea typeface="+mn-ea"/>
                <a:cs typeface="+mn-cs"/>
              </a:rPr>
              <a:t>=446(4) ms (&lt;1% accuracy) - w. </a:t>
            </a:r>
            <a:r>
              <a:rPr kumimoji="0" lang="en-US" sz="2000" b="0" i="0" u="none" strike="noStrike" kern="0" cap="none" spc="0" normalizeH="0" baseline="0" noProof="0" dirty="0" smtClean="0">
                <a:ln>
                  <a:noFill/>
                </a:ln>
                <a:solidFill>
                  <a:schemeClr val="bg2"/>
                </a:solidFill>
                <a:effectLst/>
                <a:uLnTx/>
                <a:uFillTx/>
                <a:latin typeface="Symbol" pitchFamily="18" charset="2"/>
                <a:ea typeface="+mn-ea"/>
                <a:cs typeface="+mn-cs"/>
              </a:rPr>
              <a:t>g</a:t>
            </a:r>
            <a:r>
              <a:rPr kumimoji="0" lang="en-US" sz="2000" b="0" i="0" u="none" strike="noStrike" kern="0" cap="none" spc="0" normalizeH="0" baseline="0" noProof="0" dirty="0" smtClean="0">
                <a:ln>
                  <a:noFill/>
                </a:ln>
                <a:solidFill>
                  <a:schemeClr val="bg2"/>
                </a:solidFill>
                <a:effectLst/>
                <a:uLnTx/>
                <a:uFillTx/>
                <a:latin typeface="+mn-lt"/>
                <a:ea typeface="+mn-ea"/>
                <a:cs typeface="+mn-cs"/>
              </a:rPr>
              <a:t>-ray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multiscaling</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and absolute log </a:t>
            </a:r>
            <a:r>
              <a:rPr kumimoji="0" lang="en-US" sz="2000" b="0" i="1" u="none" strike="noStrike" kern="0" cap="none" spc="0" normalizeH="0" baseline="0" noProof="0" dirty="0" smtClean="0">
                <a:ln>
                  <a:noFill/>
                </a:ln>
                <a:solidFill>
                  <a:schemeClr val="bg2"/>
                </a:solidFill>
                <a:effectLst/>
                <a:uLnTx/>
                <a:uFillTx/>
                <a:latin typeface="+mn-lt"/>
                <a:ea typeface="+mn-ea"/>
                <a:cs typeface="+mn-cs"/>
              </a:rPr>
              <a:t>ft</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effectLst/>
                <a:uLnTx/>
                <a:uFillTx/>
                <a:latin typeface="+mn-lt"/>
                <a:ea typeface="+mn-ea"/>
                <a:cs typeface="+mn-cs"/>
              </a:rPr>
              <a:t>identified </a:t>
            </a:r>
            <a:r>
              <a:rPr kumimoji="0" lang="en-US" sz="1800" b="0" i="0" u="none" strike="noStrike" kern="0" cap="none" spc="0" normalizeH="0" baseline="0" noProof="0" dirty="0" smtClean="0">
                <a:ln>
                  <a:noFill/>
                </a:ln>
                <a:solidFill>
                  <a:srgbClr val="CC180A"/>
                </a:solidFill>
                <a:effectLst/>
                <a:uLnTx/>
                <a:uFillTx/>
                <a:latin typeface="+mn-lt"/>
                <a:ea typeface="+mn-ea"/>
                <a:cs typeface="+mn-cs"/>
              </a:rPr>
              <a:t>IAS E*=7802.9(5) keV by </a:t>
            </a:r>
            <a:r>
              <a:rPr kumimoji="0" lang="en-US" sz="1800" b="0" i="1" u="none" strike="noStrike" kern="0" cap="none" spc="0" normalizeH="0" baseline="0" noProof="0" dirty="0" err="1" smtClean="0">
                <a:ln>
                  <a:noFill/>
                </a:ln>
                <a:solidFill>
                  <a:srgbClr val="CC180A"/>
                </a:solidFill>
                <a:effectLst/>
                <a:uLnTx/>
                <a:uFillTx/>
                <a:latin typeface="+mn-lt"/>
                <a:ea typeface="+mn-ea"/>
                <a:cs typeface="+mn-cs"/>
              </a:rPr>
              <a:t>logft</a:t>
            </a:r>
            <a:r>
              <a:rPr kumimoji="0" lang="en-US" sz="1800" b="0" i="1" u="none" strike="noStrike" kern="0" cap="none" spc="0" normalizeH="0" baseline="0" noProof="0" dirty="0" smtClean="0">
                <a:ln>
                  <a:noFill/>
                </a:ln>
                <a:solidFill>
                  <a:srgbClr val="CC180A"/>
                </a:solidFill>
                <a:effectLst/>
                <a:uLnTx/>
                <a:uFillTx/>
                <a:latin typeface="+mn-lt"/>
                <a:ea typeface="+mn-ea"/>
                <a:cs typeface="+mn-cs"/>
              </a:rPr>
              <a:t>=3.31(2) – </a:t>
            </a:r>
            <a:r>
              <a:rPr kumimoji="0" lang="en-US" sz="1800" b="0" i="1" u="none" strike="noStrike" kern="0" cap="none" spc="0" normalizeH="0" baseline="0" noProof="0" dirty="0" err="1" smtClean="0">
                <a:ln>
                  <a:noFill/>
                </a:ln>
                <a:solidFill>
                  <a:srgbClr val="CC180A"/>
                </a:solidFill>
                <a:effectLst/>
                <a:uLnTx/>
                <a:uFillTx/>
                <a:latin typeface="+mn-lt"/>
                <a:ea typeface="+mn-ea"/>
                <a:cs typeface="+mn-cs"/>
              </a:rPr>
              <a:t>meas</a:t>
            </a:r>
            <a:r>
              <a:rPr kumimoji="0" lang="en-US" sz="1800" b="0" i="1" u="none" strike="noStrike" kern="0" cap="none" spc="0" normalizeH="0" baseline="0" noProof="0" dirty="0" smtClean="0">
                <a:ln>
                  <a:noFill/>
                </a:ln>
                <a:solidFill>
                  <a:srgbClr val="CC180A"/>
                </a:solidFill>
                <a:effectLst/>
                <a:uLnTx/>
                <a:uFillTx/>
                <a:latin typeface="+mn-lt"/>
                <a:ea typeface="+mn-ea"/>
                <a:cs typeface="+mn-cs"/>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effectLst/>
                <a:uLnTx/>
                <a:uFillTx/>
                <a:latin typeface="+mn-lt"/>
                <a:ea typeface="+mn-ea"/>
                <a:cs typeface="+mn-cs"/>
              </a:rPr>
              <a:t>used IMME to get new </a:t>
            </a:r>
            <a:r>
              <a:rPr kumimoji="0" lang="en-US" sz="1800" b="0" i="0" u="none" strike="noStrike" kern="0" cap="none" spc="0" normalizeH="0" baseline="30000" noProof="0" dirty="0" smtClean="0">
                <a:ln>
                  <a:noFill/>
                </a:ln>
                <a:effectLst/>
                <a:uLnTx/>
                <a:uFillTx/>
                <a:latin typeface="+mn-lt"/>
                <a:ea typeface="+mn-ea"/>
                <a:cs typeface="+mn-cs"/>
              </a:rPr>
              <a:t>23</a:t>
            </a:r>
            <a:r>
              <a:rPr kumimoji="0" lang="en-US" sz="1800" b="0" i="0" u="none" strike="noStrike" kern="0" cap="none" spc="0" normalizeH="0" baseline="0" noProof="0" dirty="0" smtClean="0">
                <a:ln>
                  <a:noFill/>
                </a:ln>
                <a:effectLst/>
                <a:uLnTx/>
                <a:uFillTx/>
                <a:latin typeface="+mn-lt"/>
                <a:ea typeface="+mn-ea"/>
                <a:cs typeface="+mn-cs"/>
              </a:rPr>
              <a:t>Al mass </a:t>
            </a:r>
            <a:r>
              <a:rPr kumimoji="0" lang="en-US" sz="1800" b="0" i="0" u="none" strike="noStrike" kern="0" cap="none" spc="0" normalizeH="0" baseline="0" noProof="0" dirty="0" smtClean="0">
                <a:ln>
                  <a:noFill/>
                </a:ln>
                <a:effectLst/>
                <a:uLnTx/>
                <a:uFillTx/>
                <a:latin typeface="+mn-lt"/>
                <a:ea typeface="+mn-ea"/>
                <a:cs typeface="+mn-cs"/>
                <a:sym typeface="Symbol" pitchFamily="18" charset="2"/>
              </a:rPr>
              <a:t> </a:t>
            </a:r>
            <a:r>
              <a:rPr kumimoji="0" lang="en-US" sz="1800" b="0" i="0" u="none" strike="noStrike" kern="0" cap="none" spc="0" normalizeH="0" baseline="0" noProof="0" dirty="0" smtClean="0">
                <a:ln>
                  <a:noFill/>
                </a:ln>
                <a:solidFill>
                  <a:srgbClr val="CC180A"/>
                </a:solidFill>
                <a:effectLst/>
                <a:uLnTx/>
                <a:uFillTx/>
                <a:latin typeface="+mn-lt"/>
                <a:ea typeface="+mn-ea"/>
                <a:cs typeface="+mn-cs"/>
                <a:sym typeface="Symbol" pitchFamily="18" charset="2"/>
              </a:rPr>
              <a:t>S</a:t>
            </a:r>
            <a:r>
              <a:rPr kumimoji="0" lang="en-US" sz="1800" b="0" i="0" u="none" strike="noStrike" kern="0" cap="none" spc="0" normalizeH="0" baseline="-25000" noProof="0" dirty="0" smtClean="0">
                <a:ln>
                  <a:noFill/>
                </a:ln>
                <a:solidFill>
                  <a:srgbClr val="CC180A"/>
                </a:solidFill>
                <a:effectLst/>
                <a:uLnTx/>
                <a:uFillTx/>
                <a:latin typeface="+mn-lt"/>
                <a:ea typeface="+mn-ea"/>
                <a:cs typeface="+mn-cs"/>
                <a:sym typeface="Symbol" pitchFamily="18" charset="2"/>
              </a:rPr>
              <a:t>p</a:t>
            </a:r>
            <a:r>
              <a:rPr kumimoji="0" lang="en-US" sz="1800" b="0" i="0" u="none" strike="noStrike" kern="0" cap="none" spc="0" normalizeH="0" baseline="0" noProof="0" dirty="0" smtClean="0">
                <a:ln>
                  <a:noFill/>
                </a:ln>
                <a:solidFill>
                  <a:srgbClr val="CC180A"/>
                </a:solidFill>
                <a:effectLst/>
                <a:uLnTx/>
                <a:uFillTx/>
                <a:latin typeface="+mn-lt"/>
                <a:ea typeface="+mn-ea"/>
                <a:cs typeface="+mn-cs"/>
                <a:sym typeface="Symbol" pitchFamily="18" charset="2"/>
              </a:rPr>
              <a:t>(</a:t>
            </a:r>
            <a:r>
              <a:rPr kumimoji="0" lang="en-US" sz="1800" b="0" i="0" u="none" strike="noStrike" kern="0" cap="none" spc="0" normalizeH="0" baseline="30000" noProof="0" dirty="0" smtClean="0">
                <a:ln>
                  <a:noFill/>
                </a:ln>
                <a:solidFill>
                  <a:srgbClr val="CC180A"/>
                </a:solidFill>
                <a:effectLst/>
                <a:uLnTx/>
                <a:uFillTx/>
                <a:latin typeface="+mn-lt"/>
                <a:ea typeface="+mn-ea"/>
                <a:cs typeface="+mn-cs"/>
                <a:sym typeface="Symbol" pitchFamily="18" charset="2"/>
              </a:rPr>
              <a:t>23</a:t>
            </a:r>
            <a:r>
              <a:rPr kumimoji="0" lang="en-US" sz="1800" b="0" i="0" u="none" strike="noStrike" kern="0" cap="none" spc="0" normalizeH="0" baseline="0" noProof="0" dirty="0" smtClean="0">
                <a:ln>
                  <a:noFill/>
                </a:ln>
                <a:solidFill>
                  <a:srgbClr val="CC180A"/>
                </a:solidFill>
                <a:effectLst/>
                <a:uLnTx/>
                <a:uFillTx/>
                <a:latin typeface="+mn-lt"/>
                <a:ea typeface="+mn-ea"/>
                <a:cs typeface="+mn-cs"/>
                <a:sym typeface="Symbol" pitchFamily="18" charset="2"/>
              </a:rPr>
              <a:t>Al)=143(3) keV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effectLst/>
                <a:uLnTx/>
                <a:uFillTx/>
                <a:latin typeface="+mn-lt"/>
                <a:sym typeface="Symbol" pitchFamily="18" charset="2"/>
              </a:rPr>
              <a:t>Note: after mass </a:t>
            </a:r>
            <a:r>
              <a:rPr kumimoji="0" lang="en-US" sz="1800" b="0" i="0" u="none" strike="noStrike" kern="0" cap="none" spc="0" normalizeH="0" baseline="0" noProof="0" dirty="0" err="1" smtClean="0">
                <a:ln>
                  <a:noFill/>
                </a:ln>
                <a:effectLst/>
                <a:uLnTx/>
                <a:uFillTx/>
                <a:latin typeface="+mn-lt"/>
                <a:sym typeface="Symbol" pitchFamily="18" charset="2"/>
              </a:rPr>
              <a:t>meas</a:t>
            </a:r>
            <a:r>
              <a:rPr kumimoji="0" lang="en-US" sz="1800" b="0" i="0" u="none" strike="noStrike" kern="0" cap="none" spc="0" normalizeH="0" baseline="0" noProof="0" dirty="0" smtClean="0">
                <a:ln>
                  <a:noFill/>
                </a:ln>
                <a:effectLst/>
                <a:uLnTx/>
                <a:uFillTx/>
                <a:latin typeface="+mn-lt"/>
                <a:sym typeface="Symbol" pitchFamily="18" charset="2"/>
              </a:rPr>
              <a:t> in Jyvaskyla, became best IMME check! and </a:t>
            </a:r>
            <a:r>
              <a:rPr kumimoji="0" lang="en-US" sz="1800" b="0" i="0" u="none" strike="noStrike" kern="0" cap="none" spc="0" normalizeH="0" baseline="0" noProof="0" dirty="0" smtClean="0">
                <a:ln>
                  <a:noFill/>
                </a:ln>
                <a:solidFill>
                  <a:srgbClr val="CC180A"/>
                </a:solidFill>
                <a:effectLst/>
                <a:uLnTx/>
                <a:uFillTx/>
                <a:latin typeface="+mn-lt"/>
                <a:sym typeface="Symbol" pitchFamily="18" charset="2"/>
              </a:rPr>
              <a:t>S</a:t>
            </a:r>
            <a:r>
              <a:rPr kumimoji="0" lang="en-US" sz="1800" b="0" i="0" u="none" strike="noStrike" kern="0" cap="none" spc="0" normalizeH="0" baseline="-25000" noProof="0" dirty="0" smtClean="0">
                <a:ln>
                  <a:noFill/>
                </a:ln>
                <a:solidFill>
                  <a:srgbClr val="CC180A"/>
                </a:solidFill>
                <a:effectLst/>
                <a:uLnTx/>
                <a:uFillTx/>
                <a:latin typeface="+mn-lt"/>
                <a:sym typeface="Symbol" pitchFamily="18" charset="2"/>
              </a:rPr>
              <a:t>p</a:t>
            </a:r>
            <a:r>
              <a:rPr kumimoji="0" lang="en-US" sz="1800" b="0" i="0" u="none" strike="noStrike" kern="0" cap="none" spc="0" normalizeH="0" baseline="0" noProof="0" dirty="0" smtClean="0">
                <a:ln>
                  <a:noFill/>
                </a:ln>
                <a:solidFill>
                  <a:srgbClr val="CC180A"/>
                </a:solidFill>
                <a:effectLst/>
                <a:uLnTx/>
                <a:uFillTx/>
                <a:latin typeface="+mn-lt"/>
                <a:sym typeface="Symbol" pitchFamily="18" charset="2"/>
              </a:rPr>
              <a:t>=141.11(43) keV   </a:t>
            </a:r>
            <a:r>
              <a:rPr kumimoji="0" lang="en-US" sz="1800" b="0" i="0" u="none" strike="noStrike" kern="0" cap="none" spc="0" normalizeH="0" baseline="0" noProof="0" dirty="0" smtClean="0">
                <a:ln>
                  <a:noFill/>
                </a:ln>
                <a:effectLst/>
                <a:uLnTx/>
                <a:uFillTx/>
                <a:latin typeface="+mn-lt"/>
                <a:sym typeface="Symbol" pitchFamily="18" charset="2"/>
              </a:rPr>
              <a:t>(A. </a:t>
            </a:r>
            <a:r>
              <a:rPr kumimoji="0" lang="en-US" sz="1800" b="0" i="0" u="none" strike="noStrike" kern="0" cap="none" spc="0" normalizeH="0" baseline="0" noProof="0" dirty="0" err="1" smtClean="0">
                <a:ln>
                  <a:noFill/>
                </a:ln>
                <a:effectLst/>
                <a:uLnTx/>
                <a:uFillTx/>
                <a:latin typeface="+mn-lt"/>
                <a:sym typeface="Symbol" pitchFamily="18" charset="2"/>
              </a:rPr>
              <a:t>Saastamoinen</a:t>
            </a:r>
            <a:r>
              <a:rPr kumimoji="0" lang="en-US" sz="1800" b="0" i="0" u="none" strike="noStrike" kern="0" cap="none" spc="0" normalizeH="0" baseline="0" noProof="0" dirty="0" smtClean="0">
                <a:ln>
                  <a:noFill/>
                </a:ln>
                <a:effectLst/>
                <a:uLnTx/>
                <a:uFillTx/>
                <a:latin typeface="+mn-lt"/>
                <a:sym typeface="Symbol" pitchFamily="18" charset="2"/>
              </a:rPr>
              <a:t> ea, PRC 80, 2009)</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ea typeface="+mn-ea"/>
                <a:cs typeface="+mn-cs"/>
              </a:rPr>
              <a:t>Located IAS &amp; state at E*=7787 keV – important resonance in </a:t>
            </a:r>
            <a:r>
              <a:rPr kumimoji="0" lang="en-US" sz="1800" b="0" i="0" u="none" strike="noStrike" kern="0" cap="none" spc="0" normalizeH="0" baseline="30000" noProof="0" dirty="0" smtClean="0">
                <a:ln>
                  <a:noFill/>
                </a:ln>
                <a:solidFill>
                  <a:schemeClr val="bg2"/>
                </a:solidFill>
                <a:effectLst/>
                <a:uLnTx/>
                <a:uFillTx/>
                <a:latin typeface="+mn-lt"/>
                <a:ea typeface="+mn-ea"/>
                <a:cs typeface="+mn-cs"/>
              </a:rPr>
              <a:t>22</a:t>
            </a:r>
            <a:r>
              <a:rPr kumimoji="0" lang="en-US" sz="1800" b="0" i="0" u="none" strike="noStrike" kern="0" cap="none" spc="0" normalizeH="0" baseline="0" noProof="0" dirty="0" smtClean="0">
                <a:ln>
                  <a:noFill/>
                </a:ln>
                <a:solidFill>
                  <a:schemeClr val="bg2"/>
                </a:solidFill>
                <a:effectLst/>
                <a:uLnTx/>
                <a:uFillTx/>
                <a:latin typeface="+mn-lt"/>
                <a:ea typeface="+mn-ea"/>
                <a:cs typeface="+mn-cs"/>
              </a:rPr>
              <a:t>Na(</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p,</a:t>
            </a:r>
            <a:r>
              <a:rPr kumimoji="0" lang="en-US" sz="1800" b="0" i="0" u="none" strike="noStrike" kern="0" cap="none" spc="0" normalizeH="0" baseline="0" noProof="0" dirty="0" err="1" smtClean="0">
                <a:ln>
                  <a:noFill/>
                </a:ln>
                <a:solidFill>
                  <a:schemeClr val="bg2"/>
                </a:solidFill>
                <a:effectLst/>
                <a:uLnTx/>
                <a:uFillTx/>
                <a:latin typeface="Symbol" pitchFamily="18" charset="2"/>
                <a:ea typeface="+mn-ea"/>
                <a:cs typeface="+mn-cs"/>
              </a:rPr>
              <a:t>g</a:t>
            </a:r>
            <a:r>
              <a:rPr kumimoji="0" lang="en-US" sz="1800" b="0" i="0" u="none" strike="noStrike" kern="0" cap="none" spc="0" normalizeH="0" baseline="0" noProof="0" dirty="0" smtClean="0">
                <a:ln>
                  <a:noFill/>
                </a:ln>
                <a:solidFill>
                  <a:schemeClr val="bg2"/>
                </a:solidFill>
                <a:effectLst/>
                <a:uLnTx/>
                <a:uFillTx/>
                <a:latin typeface="+mn-lt"/>
                <a:ea typeface="+mn-ea"/>
                <a:cs typeface="+mn-cs"/>
              </a:rPr>
              <a:t>)</a:t>
            </a:r>
            <a:r>
              <a:rPr kumimoji="0" lang="en-US" sz="1800" b="0" i="0" u="none" strike="noStrike" kern="0" cap="none" spc="0" normalizeH="0" baseline="30000" noProof="0" dirty="0" smtClean="0">
                <a:ln>
                  <a:noFill/>
                </a:ln>
                <a:solidFill>
                  <a:schemeClr val="bg2"/>
                </a:solidFill>
                <a:effectLst/>
                <a:uLnTx/>
                <a:uFillTx/>
                <a:latin typeface="+mn-lt"/>
                <a:ea typeface="+mn-ea"/>
                <a:cs typeface="+mn-cs"/>
              </a:rPr>
              <a:t>23</a:t>
            </a:r>
            <a:r>
              <a:rPr kumimoji="0" lang="en-US" sz="1800" b="0" i="0" u="none" strike="noStrike" kern="0" cap="none" spc="0" normalizeH="0" baseline="0" noProof="0" dirty="0" smtClean="0">
                <a:ln>
                  <a:noFill/>
                </a:ln>
                <a:solidFill>
                  <a:schemeClr val="bg2"/>
                </a:solidFill>
                <a:effectLst/>
                <a:uLnTx/>
                <a:uFillTx/>
                <a:latin typeface="+mn-lt"/>
                <a:ea typeface="+mn-ea"/>
                <a:cs typeface="+mn-cs"/>
              </a:rPr>
              <a:t>Mg</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noFill/>
        </p:spPr>
        <p:txBody>
          <a:bodyPr/>
          <a:lstStyle/>
          <a:p>
            <a:fld id="{EE2100E0-781D-42D9-B91E-A44BF1CE722F}" type="slidenum">
              <a:rPr lang="en-US" smtClean="0"/>
              <a:pPr/>
              <a:t>16</a:t>
            </a:fld>
            <a:endParaRPr lang="en-US" smtClean="0"/>
          </a:p>
        </p:txBody>
      </p:sp>
      <p:pic>
        <p:nvPicPr>
          <p:cNvPr id="55299" name="Picture 7"/>
          <p:cNvPicPr>
            <a:picLocks noChangeAspect="1" noChangeArrowheads="1"/>
          </p:cNvPicPr>
          <p:nvPr/>
        </p:nvPicPr>
        <p:blipFill>
          <a:blip r:embed="rId2" cstate="print"/>
          <a:srcRect/>
          <a:stretch>
            <a:fillRect/>
          </a:stretch>
        </p:blipFill>
        <p:spPr bwMode="auto">
          <a:xfrm>
            <a:off x="0" y="0"/>
            <a:ext cx="9144000" cy="6827838"/>
          </a:xfrm>
          <a:prstGeom prst="rect">
            <a:avLst/>
          </a:prstGeom>
          <a:noFill/>
          <a:ln w="9525">
            <a:noFill/>
            <a:miter lim="800000"/>
            <a:headEnd/>
            <a:tailEnd/>
          </a:ln>
        </p:spPr>
      </p:pic>
      <p:sp>
        <p:nvSpPr>
          <p:cNvPr id="55300" name="TextBox 5"/>
          <p:cNvSpPr txBox="1">
            <a:spLocks noChangeArrowheads="1"/>
          </p:cNvSpPr>
          <p:nvPr/>
        </p:nvSpPr>
        <p:spPr bwMode="auto">
          <a:xfrm>
            <a:off x="2590800" y="6096000"/>
            <a:ext cx="2514600" cy="369888"/>
          </a:xfrm>
          <a:prstGeom prst="rect">
            <a:avLst/>
          </a:prstGeom>
          <a:solidFill>
            <a:schemeClr val="bg1"/>
          </a:solidFill>
          <a:ln w="9525">
            <a:noFill/>
            <a:miter lim="800000"/>
            <a:headEnd/>
            <a:tailEnd/>
          </a:ln>
        </p:spPr>
        <p:txBody>
          <a:bodyPr>
            <a:spAutoFit/>
          </a:bodyPr>
          <a:lstStyle/>
          <a:p>
            <a:r>
              <a:rPr lang="en-US"/>
              <a:t>PRC 80, 044330 2009</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aseline="30000" dirty="0" smtClean="0"/>
              <a:t>23</a:t>
            </a:r>
            <a:r>
              <a:rPr lang="en-US" dirty="0" smtClean="0"/>
              <a:t>Al </a:t>
            </a:r>
            <a:r>
              <a:rPr lang="en-US" dirty="0" smtClean="0">
                <a:latin typeface="Symbol" pitchFamily="18" charset="2"/>
              </a:rPr>
              <a:t>b</a:t>
            </a:r>
            <a:r>
              <a:rPr lang="en-US" dirty="0" smtClean="0"/>
              <a:t>-decay results</a:t>
            </a:r>
          </a:p>
        </p:txBody>
      </p:sp>
      <p:sp>
        <p:nvSpPr>
          <p:cNvPr id="27652" name="AutoShape 4"/>
          <p:cNvSpPr>
            <a:spLocks noChangeArrowheads="1"/>
          </p:cNvSpPr>
          <p:nvPr/>
        </p:nvSpPr>
        <p:spPr bwMode="auto">
          <a:xfrm>
            <a:off x="0" y="5334000"/>
            <a:ext cx="762000" cy="304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sp>
        <p:nvSpPr>
          <p:cNvPr id="6"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First clean and intense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23</a:t>
            </a:r>
            <a:r>
              <a:rPr kumimoji="0" lang="en-US" sz="2000" b="0" i="0" u="none" strike="noStrike" kern="0" cap="none" spc="0" normalizeH="0" baseline="0" noProof="0" dirty="0" smtClean="0">
                <a:ln>
                  <a:noFill/>
                </a:ln>
                <a:solidFill>
                  <a:schemeClr val="bg2"/>
                </a:solidFill>
                <a:effectLst/>
                <a:uLnTx/>
                <a:uFillTx/>
                <a:latin typeface="+mn-lt"/>
                <a:ea typeface="+mn-ea"/>
                <a:cs typeface="+mn-cs"/>
              </a:rPr>
              <a:t>Al source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Found decay scheme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established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g.s</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J</a:t>
            </a:r>
            <a:r>
              <a:rPr kumimoji="0" lang="en-US" sz="2000" b="0" i="0" u="none" strike="noStrike" kern="0" cap="none" spc="0" normalizeH="0" baseline="30000" noProof="0" dirty="0" err="1" smtClean="0">
                <a:ln>
                  <a:noFill/>
                </a:ln>
                <a:solidFill>
                  <a:schemeClr val="bg2"/>
                </a:solidFill>
                <a:effectLst/>
                <a:uLnTx/>
                <a:uFillTx/>
                <a:latin typeface="Symbol" pitchFamily="18" charset="2"/>
                <a:ea typeface="+mn-ea"/>
                <a:cs typeface="+mn-cs"/>
              </a:rPr>
              <a:t>p</a:t>
            </a:r>
            <a:r>
              <a:rPr kumimoji="0" lang="en-US" sz="2000" b="0" i="0" u="none" strike="noStrike" kern="0" cap="none" spc="0" normalizeH="0" baseline="0" noProof="0" dirty="0" smtClean="0">
                <a:ln>
                  <a:noFill/>
                </a:ln>
                <a:solidFill>
                  <a:schemeClr val="bg2"/>
                </a:solidFill>
                <a:effectLst/>
                <a:uLnTx/>
                <a:uFillTx/>
                <a:latin typeface="+mn-lt"/>
                <a:ea typeface="+mn-ea"/>
                <a:cs typeface="+mn-cs"/>
              </a:rPr>
              <a:t>=5/2</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(not 1/2</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1800" b="0" i="0" u="none" strike="noStrike" kern="0" cap="none" spc="0" normalizeH="0" baseline="0" noProof="0" dirty="0" smtClean="0">
                <a:ln>
                  <a:noFill/>
                </a:ln>
                <a:solidFill>
                  <a:schemeClr val="bg2"/>
                </a:solidFill>
                <a:effectLst/>
                <a:uLnTx/>
                <a:uFillTx/>
                <a:latin typeface="+mn-lt"/>
                <a:ea typeface="+mn-ea"/>
                <a:cs typeface="+mn-cs"/>
              </a:rPr>
              <a:t>[VE </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Iacob</a:t>
            </a:r>
            <a:r>
              <a:rPr kumimoji="0" lang="en-US" sz="1800" b="0" i="0" u="none" strike="noStrike" kern="0" cap="none" spc="0" normalizeH="0" baseline="0" noProof="0" dirty="0" smtClean="0">
                <a:ln>
                  <a:noFill/>
                </a:ln>
                <a:solidFill>
                  <a:schemeClr val="bg2"/>
                </a:solidFill>
                <a:effectLst/>
                <a:uLnTx/>
                <a:uFillTx/>
                <a:latin typeface="+mn-lt"/>
                <a:ea typeface="+mn-ea"/>
                <a:cs typeface="+mn-cs"/>
              </a:rPr>
              <a:t> ea, PRC 74, Oct 2006; also A. Ozawa ea, PRC 74, Aug 2006 from </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magn</a:t>
            </a:r>
            <a:r>
              <a:rPr kumimoji="0" lang="en-US" sz="1800" b="0" i="0" u="none" strike="noStrike" kern="0" cap="none" spc="0" normalizeH="0" baseline="0" noProof="0" dirty="0" smtClean="0">
                <a:ln>
                  <a:noFill/>
                </a:ln>
                <a:solidFill>
                  <a:schemeClr val="bg2"/>
                </a:solidFill>
                <a:effectLst/>
                <a:uLnTx/>
                <a:uFillTx/>
                <a:latin typeface="+mn-lt"/>
                <a:ea typeface="+mn-ea"/>
                <a:cs typeface="+mn-cs"/>
              </a:rPr>
              <a:t> mom </a:t>
            </a:r>
            <a:r>
              <a:rPr kumimoji="0" lang="en-US" sz="1800" b="0" i="0" u="none" strike="noStrike" kern="0" cap="none" spc="0" normalizeH="0" baseline="0" noProof="0" dirty="0" err="1" smtClean="0">
                <a:ln>
                  <a:noFill/>
                </a:ln>
                <a:solidFill>
                  <a:schemeClr val="bg2"/>
                </a:solidFill>
                <a:effectLst/>
                <a:uLnTx/>
                <a:uFillTx/>
                <a:latin typeface="+mn-lt"/>
                <a:ea typeface="+mn-ea"/>
                <a:cs typeface="+mn-cs"/>
              </a:rPr>
              <a:t>meas</a:t>
            </a:r>
            <a:r>
              <a:rPr kumimoji="0" lang="en-US" sz="18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22</a:t>
            </a:r>
            <a:r>
              <a:rPr kumimoji="0" lang="en-US" sz="2000" b="0" i="0" u="none" strike="noStrike" kern="0" cap="none" spc="0" normalizeH="0" baseline="0" noProof="0" dirty="0" smtClean="0">
                <a:ln>
                  <a:noFill/>
                </a:ln>
                <a:solidFill>
                  <a:schemeClr val="bg2"/>
                </a:solidFill>
                <a:effectLst/>
                <a:uLnTx/>
                <a:uFillTx/>
                <a:latin typeface="+mn-lt"/>
                <a:ea typeface="+mn-ea"/>
                <a:cs typeface="+mn-cs"/>
              </a:rPr>
              <a:t>Mg(</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p,</a:t>
            </a:r>
            <a:r>
              <a:rPr kumimoji="0" lang="en-US" sz="2000" b="0" i="0" u="none" strike="noStrike" kern="0" cap="none" spc="0" normalizeH="0" baseline="0" noProof="0" dirty="0" err="1" smtClean="0">
                <a:ln>
                  <a:noFill/>
                </a:ln>
                <a:solidFill>
                  <a:schemeClr val="bg2"/>
                </a:solidFill>
                <a:effectLst/>
                <a:uLnTx/>
                <a:uFillTx/>
                <a:latin typeface="Symbol" pitchFamily="18" charset="2"/>
                <a:ea typeface="+mn-ea"/>
                <a:cs typeface="+mn-cs"/>
              </a:rPr>
              <a:t>g</a:t>
            </a:r>
            <a:r>
              <a:rPr kumimoji="0" lang="en-US" sz="2000" b="0" i="0" u="none" strike="noStrike" kern="0" cap="none" spc="0" normalizeH="0" baseline="0" noProof="0" dirty="0" smtClean="0">
                <a:ln>
                  <a:noFill/>
                </a:ln>
                <a:solidFill>
                  <a:schemeClr val="bg2"/>
                </a:solidFill>
                <a:effectLst/>
                <a:uLnTx/>
                <a:uFillTx/>
                <a:latin typeface="+mn-lt"/>
                <a:ea typeface="+mn-ea"/>
                <a:cs typeface="+mn-cs"/>
              </a:rPr>
              <a:t>)</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23</a:t>
            </a:r>
            <a:r>
              <a:rPr kumimoji="0" lang="en-US" sz="2000" b="0" i="0" u="none" strike="noStrike" kern="0" cap="none" spc="0" normalizeH="0" baseline="0" noProof="0" dirty="0" smtClean="0">
                <a:ln>
                  <a:noFill/>
                </a:ln>
                <a:solidFill>
                  <a:schemeClr val="bg2"/>
                </a:solidFill>
                <a:effectLst/>
                <a:uLnTx/>
                <a:uFillTx/>
                <a:latin typeface="+mn-lt"/>
                <a:ea typeface="+mn-ea"/>
                <a:cs typeface="+mn-cs"/>
              </a:rPr>
              <a:t>Al not important for depletion of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22</a:t>
            </a:r>
            <a:r>
              <a:rPr kumimoji="0" lang="en-US" sz="2000" b="0" i="0" u="none" strike="noStrike" kern="0" cap="none" spc="0" normalizeH="0" baseline="0" noProof="0" dirty="0" smtClean="0">
                <a:ln>
                  <a:noFill/>
                </a:ln>
                <a:solidFill>
                  <a:schemeClr val="bg2"/>
                </a:solidFill>
                <a:effectLst/>
                <a:uLnTx/>
                <a:uFillTx/>
                <a:latin typeface="+mn-lt"/>
                <a:ea typeface="+mn-ea"/>
                <a:cs typeface="+mn-cs"/>
              </a:rPr>
              <a:t>Na in novae</a:t>
            </a:r>
            <a:endParaRPr kumimoji="0" lang="en-US" sz="18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absolute branching ratios (not easy or common!)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measured T</a:t>
            </a:r>
            <a:r>
              <a:rPr kumimoji="0" lang="en-US" sz="2000" b="0" i="0" u="none" strike="noStrike" kern="0" cap="none" spc="0" normalizeH="0" baseline="-25000" noProof="0" dirty="0" smtClean="0">
                <a:ln>
                  <a:noFill/>
                </a:ln>
                <a:solidFill>
                  <a:schemeClr val="bg2"/>
                </a:solidFill>
                <a:effectLst/>
                <a:uLnTx/>
                <a:uFillTx/>
                <a:latin typeface="+mn-lt"/>
                <a:ea typeface="+mn-ea"/>
                <a:cs typeface="+mn-cs"/>
              </a:rPr>
              <a:t>1/2</a:t>
            </a:r>
            <a:r>
              <a:rPr kumimoji="0" lang="en-US" sz="2000" b="0" i="0" u="none" strike="noStrike" kern="0" cap="none" spc="0" normalizeH="0" baseline="0" noProof="0" dirty="0" smtClean="0">
                <a:ln>
                  <a:noFill/>
                </a:ln>
                <a:solidFill>
                  <a:schemeClr val="bg2"/>
                </a:solidFill>
                <a:effectLst/>
                <a:uLnTx/>
                <a:uFillTx/>
                <a:latin typeface="+mn-lt"/>
                <a:ea typeface="+mn-ea"/>
                <a:cs typeface="+mn-cs"/>
              </a:rPr>
              <a:t>=446(4) ms (&lt;1% accuracy) - w. </a:t>
            </a:r>
            <a:r>
              <a:rPr kumimoji="0" lang="en-US" sz="2000" b="0" i="0" u="none" strike="noStrike" kern="0" cap="none" spc="0" normalizeH="0" baseline="0" noProof="0" dirty="0" smtClean="0">
                <a:ln>
                  <a:noFill/>
                </a:ln>
                <a:solidFill>
                  <a:schemeClr val="bg2"/>
                </a:solidFill>
                <a:effectLst/>
                <a:uLnTx/>
                <a:uFillTx/>
                <a:latin typeface="Symbol" pitchFamily="18" charset="2"/>
                <a:ea typeface="+mn-ea"/>
                <a:cs typeface="+mn-cs"/>
              </a:rPr>
              <a:t>g</a:t>
            </a:r>
            <a:r>
              <a:rPr kumimoji="0" lang="en-US" sz="2000" b="0" i="0" u="none" strike="noStrike" kern="0" cap="none" spc="0" normalizeH="0" baseline="0" noProof="0" dirty="0" smtClean="0">
                <a:ln>
                  <a:noFill/>
                </a:ln>
                <a:solidFill>
                  <a:schemeClr val="bg2"/>
                </a:solidFill>
                <a:effectLst/>
                <a:uLnTx/>
                <a:uFillTx/>
                <a:latin typeface="+mn-lt"/>
                <a:ea typeface="+mn-ea"/>
                <a:cs typeface="+mn-cs"/>
              </a:rPr>
              <a:t>-ray </a:t>
            </a:r>
            <a:r>
              <a:rPr kumimoji="0" lang="en-US" sz="2000" b="0" i="0" u="none" strike="noStrike" kern="0" cap="none" spc="0" normalizeH="0" baseline="0" noProof="0" dirty="0" err="1" smtClean="0">
                <a:ln>
                  <a:noFill/>
                </a:ln>
                <a:solidFill>
                  <a:schemeClr val="bg2"/>
                </a:solidFill>
                <a:effectLst/>
                <a:uLnTx/>
                <a:uFillTx/>
                <a:latin typeface="+mn-lt"/>
                <a:ea typeface="+mn-ea"/>
                <a:cs typeface="+mn-cs"/>
              </a:rPr>
              <a:t>multiscaling</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and absolute log </a:t>
            </a:r>
            <a:r>
              <a:rPr kumimoji="0" lang="en-US" sz="2000" b="0" i="1" u="none" strike="noStrike" kern="0" cap="none" spc="0" normalizeH="0" baseline="0" noProof="0" dirty="0" smtClean="0">
                <a:ln>
                  <a:noFill/>
                </a:ln>
                <a:solidFill>
                  <a:schemeClr val="bg2"/>
                </a:solidFill>
                <a:effectLst/>
                <a:uLnTx/>
                <a:uFillTx/>
                <a:latin typeface="+mn-lt"/>
                <a:ea typeface="+mn-ea"/>
                <a:cs typeface="+mn-cs"/>
              </a:rPr>
              <a:t>ft</a:t>
            </a: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ea typeface="+mn-ea"/>
                <a:cs typeface="+mn-cs"/>
              </a:rPr>
              <a:t>identified IAS E*=7802.9(5) keV by </a:t>
            </a:r>
            <a:r>
              <a:rPr kumimoji="0" lang="en-US" sz="1800" b="0" i="1" u="none" strike="noStrike" kern="0" cap="none" spc="0" normalizeH="0" baseline="0" noProof="0" dirty="0" err="1" smtClean="0">
                <a:ln>
                  <a:noFill/>
                </a:ln>
                <a:solidFill>
                  <a:schemeClr val="bg2"/>
                </a:solidFill>
                <a:effectLst/>
                <a:uLnTx/>
                <a:uFillTx/>
                <a:latin typeface="+mn-lt"/>
                <a:ea typeface="+mn-ea"/>
                <a:cs typeface="+mn-cs"/>
              </a:rPr>
              <a:t>logft</a:t>
            </a:r>
            <a:r>
              <a:rPr kumimoji="0" lang="en-US" sz="1800" b="0" i="1" u="none" strike="noStrike" kern="0" cap="none" spc="0" normalizeH="0" baseline="0" noProof="0" dirty="0" smtClean="0">
                <a:ln>
                  <a:noFill/>
                </a:ln>
                <a:solidFill>
                  <a:schemeClr val="bg2"/>
                </a:solidFill>
                <a:effectLst/>
                <a:uLnTx/>
                <a:uFillTx/>
                <a:latin typeface="+mn-lt"/>
                <a:ea typeface="+mn-ea"/>
                <a:cs typeface="+mn-cs"/>
              </a:rPr>
              <a:t>=3.31(2) – </a:t>
            </a:r>
            <a:r>
              <a:rPr kumimoji="0" lang="en-US" sz="1800" b="0" i="1" u="none" strike="noStrike" kern="0" cap="none" spc="0" normalizeH="0" baseline="0" noProof="0" dirty="0" err="1" smtClean="0">
                <a:ln>
                  <a:noFill/>
                </a:ln>
                <a:solidFill>
                  <a:schemeClr val="bg2"/>
                </a:solidFill>
                <a:effectLst/>
                <a:uLnTx/>
                <a:uFillTx/>
                <a:latin typeface="+mn-lt"/>
                <a:ea typeface="+mn-ea"/>
                <a:cs typeface="+mn-cs"/>
              </a:rPr>
              <a:t>meas</a:t>
            </a:r>
            <a:r>
              <a:rPr kumimoji="0" lang="en-US" sz="1800" b="0" i="1" u="none" strike="noStrike" kern="0" cap="none" spc="0" normalizeH="0" baseline="0" noProof="0" dirty="0" smtClean="0">
                <a:ln>
                  <a:noFill/>
                </a:ln>
                <a:solidFill>
                  <a:schemeClr val="bg2"/>
                </a:solidFill>
                <a:effectLst/>
                <a:uLnTx/>
                <a:uFillTx/>
                <a:latin typeface="+mn-lt"/>
                <a:ea typeface="+mn-ea"/>
                <a:cs typeface="+mn-cs"/>
              </a:rPr>
              <a: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ea typeface="+mn-ea"/>
                <a:cs typeface="+mn-cs"/>
              </a:rPr>
              <a:t>used IMME to get new </a:t>
            </a:r>
            <a:r>
              <a:rPr kumimoji="0" lang="en-US" sz="1800" b="0" i="0" u="none" strike="noStrike" kern="0" cap="none" spc="0" normalizeH="0" baseline="30000" noProof="0" dirty="0" smtClean="0">
                <a:ln>
                  <a:noFill/>
                </a:ln>
                <a:solidFill>
                  <a:schemeClr val="bg2"/>
                </a:solidFill>
                <a:effectLst/>
                <a:uLnTx/>
                <a:uFillTx/>
                <a:latin typeface="+mn-lt"/>
                <a:ea typeface="+mn-ea"/>
                <a:cs typeface="+mn-cs"/>
              </a:rPr>
              <a:t>23</a:t>
            </a:r>
            <a:r>
              <a:rPr kumimoji="0" lang="en-US" sz="1800" b="0" i="0" u="none" strike="noStrike" kern="0" cap="none" spc="0" normalizeH="0" baseline="0" noProof="0" dirty="0" smtClean="0">
                <a:ln>
                  <a:noFill/>
                </a:ln>
                <a:solidFill>
                  <a:schemeClr val="bg2"/>
                </a:solidFill>
                <a:effectLst/>
                <a:uLnTx/>
                <a:uFillTx/>
                <a:latin typeface="+mn-lt"/>
                <a:ea typeface="+mn-ea"/>
                <a:cs typeface="+mn-cs"/>
              </a:rPr>
              <a:t>Al mass </a:t>
            </a:r>
            <a:r>
              <a:rPr kumimoji="0" lang="en-US" sz="18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 S</a:t>
            </a:r>
            <a:r>
              <a:rPr kumimoji="0" lang="en-US" sz="1800" b="0" i="0" u="none" strike="noStrike" kern="0" cap="none" spc="0" normalizeH="0" baseline="-25000" noProof="0" dirty="0" smtClean="0">
                <a:ln>
                  <a:noFill/>
                </a:ln>
                <a:solidFill>
                  <a:schemeClr val="bg2"/>
                </a:solidFill>
                <a:effectLst/>
                <a:uLnTx/>
                <a:uFillTx/>
                <a:latin typeface="+mn-lt"/>
                <a:ea typeface="+mn-ea"/>
                <a:cs typeface="+mn-cs"/>
                <a:sym typeface="Symbol" pitchFamily="18" charset="2"/>
              </a:rPr>
              <a:t>p</a:t>
            </a:r>
            <a:r>
              <a:rPr kumimoji="0" lang="en-US" sz="18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a:t>
            </a:r>
            <a:r>
              <a:rPr kumimoji="0" lang="en-US" sz="1800" b="0" i="0" u="none" strike="noStrike" kern="0" cap="none" spc="0" normalizeH="0" baseline="30000" noProof="0" dirty="0" smtClean="0">
                <a:ln>
                  <a:noFill/>
                </a:ln>
                <a:solidFill>
                  <a:schemeClr val="bg2"/>
                </a:solidFill>
                <a:effectLst/>
                <a:uLnTx/>
                <a:uFillTx/>
                <a:latin typeface="+mn-lt"/>
                <a:ea typeface="+mn-ea"/>
                <a:cs typeface="+mn-cs"/>
                <a:sym typeface="Symbol" pitchFamily="18" charset="2"/>
              </a:rPr>
              <a:t>23</a:t>
            </a:r>
            <a:r>
              <a:rPr kumimoji="0" lang="en-US" sz="1800" b="0" i="0" u="none" strike="noStrike" kern="0" cap="none" spc="0" normalizeH="0" baseline="0" noProof="0" dirty="0" smtClean="0">
                <a:ln>
                  <a:noFill/>
                </a:ln>
                <a:solidFill>
                  <a:schemeClr val="bg2"/>
                </a:solidFill>
                <a:effectLst/>
                <a:uLnTx/>
                <a:uFillTx/>
                <a:latin typeface="+mn-lt"/>
                <a:ea typeface="+mn-ea"/>
                <a:cs typeface="+mn-cs"/>
                <a:sym typeface="Symbol" pitchFamily="18" charset="2"/>
              </a:rPr>
              <a:t>Al)=143(3) keV </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sym typeface="Symbol" pitchFamily="18" charset="2"/>
              </a:rPr>
              <a:t>Note: after mass </a:t>
            </a:r>
            <a:r>
              <a:rPr kumimoji="0" lang="en-US" sz="1800" b="0" i="0" u="none" strike="noStrike" kern="0" cap="none" spc="0" normalizeH="0" baseline="0" noProof="0" dirty="0" err="1" smtClean="0">
                <a:ln>
                  <a:noFill/>
                </a:ln>
                <a:solidFill>
                  <a:schemeClr val="bg2"/>
                </a:solidFill>
                <a:effectLst/>
                <a:uLnTx/>
                <a:uFillTx/>
                <a:latin typeface="+mn-lt"/>
                <a:sym typeface="Symbol" pitchFamily="18" charset="2"/>
              </a:rPr>
              <a:t>meas</a:t>
            </a:r>
            <a:r>
              <a:rPr kumimoji="0" lang="en-US" sz="1800" b="0" i="0" u="none" strike="noStrike" kern="0" cap="none" spc="0" normalizeH="0" baseline="0" noProof="0" dirty="0" smtClean="0">
                <a:ln>
                  <a:noFill/>
                </a:ln>
                <a:solidFill>
                  <a:schemeClr val="bg2"/>
                </a:solidFill>
                <a:effectLst/>
                <a:uLnTx/>
                <a:uFillTx/>
                <a:latin typeface="+mn-lt"/>
                <a:sym typeface="Symbol" pitchFamily="18" charset="2"/>
              </a:rPr>
              <a:t> in Jyvaskyla, became best IMME check! and S</a:t>
            </a:r>
            <a:r>
              <a:rPr kumimoji="0" lang="en-US" sz="1800" b="0" i="0" u="none" strike="noStrike" kern="0" cap="none" spc="0" normalizeH="0" baseline="-25000" noProof="0" dirty="0" smtClean="0">
                <a:ln>
                  <a:noFill/>
                </a:ln>
                <a:solidFill>
                  <a:schemeClr val="bg2"/>
                </a:solidFill>
                <a:effectLst/>
                <a:uLnTx/>
                <a:uFillTx/>
                <a:latin typeface="+mn-lt"/>
                <a:sym typeface="Symbol" pitchFamily="18" charset="2"/>
              </a:rPr>
              <a:t>p</a:t>
            </a:r>
            <a:r>
              <a:rPr kumimoji="0" lang="en-US" sz="1800" b="0" i="0" u="none" strike="noStrike" kern="0" cap="none" spc="0" normalizeH="0" baseline="0" noProof="0" dirty="0" smtClean="0">
                <a:ln>
                  <a:noFill/>
                </a:ln>
                <a:solidFill>
                  <a:schemeClr val="bg2"/>
                </a:solidFill>
                <a:effectLst/>
                <a:uLnTx/>
                <a:uFillTx/>
                <a:latin typeface="+mn-lt"/>
                <a:sym typeface="Symbol" pitchFamily="18" charset="2"/>
              </a:rPr>
              <a:t>=141.11(43) keV</a:t>
            </a:r>
          </a:p>
          <a:p>
            <a:pPr marL="342900" indent="-342900">
              <a:lnSpc>
                <a:spcPct val="90000"/>
              </a:lnSpc>
              <a:spcBef>
                <a:spcPct val="20000"/>
              </a:spcBef>
              <a:buFontTx/>
              <a:buChar char="•"/>
            </a:pPr>
            <a:r>
              <a:rPr kumimoji="0" lang="en-US" sz="1800" b="0" i="0" u="none" strike="noStrike" kern="0" cap="none" spc="0" normalizeH="0" baseline="0" noProof="0" dirty="0" smtClean="0">
                <a:ln>
                  <a:noFill/>
                </a:ln>
                <a:solidFill>
                  <a:schemeClr val="bg2"/>
                </a:solidFill>
                <a:effectLst/>
                <a:uLnTx/>
                <a:uFillTx/>
                <a:latin typeface="+mn-lt"/>
                <a:ea typeface="+mn-ea"/>
                <a:cs typeface="+mn-cs"/>
              </a:rPr>
              <a:t> </a:t>
            </a:r>
            <a:r>
              <a:rPr lang="en-US" dirty="0" smtClean="0"/>
              <a:t>Located IAS </a:t>
            </a:r>
            <a:r>
              <a:rPr lang="en-US" dirty="0" smtClean="0">
                <a:solidFill>
                  <a:srgbClr val="CC180A"/>
                </a:solidFill>
              </a:rPr>
              <a:t>&amp; state at E*=7787 keV </a:t>
            </a:r>
            <a:r>
              <a:rPr lang="en-US" dirty="0" smtClean="0"/>
              <a:t>– most important resonance in </a:t>
            </a:r>
            <a:r>
              <a:rPr lang="en-US" baseline="30000" dirty="0" smtClean="0">
                <a:solidFill>
                  <a:srgbClr val="CC180A"/>
                </a:solidFill>
              </a:rPr>
              <a:t>22</a:t>
            </a:r>
            <a:r>
              <a:rPr lang="en-US" dirty="0" smtClean="0">
                <a:solidFill>
                  <a:srgbClr val="CC180A"/>
                </a:solidFill>
              </a:rPr>
              <a:t>Na(</a:t>
            </a:r>
            <a:r>
              <a:rPr lang="en-US" dirty="0" err="1" smtClean="0">
                <a:solidFill>
                  <a:srgbClr val="CC180A"/>
                </a:solidFill>
              </a:rPr>
              <a:t>p,</a:t>
            </a:r>
            <a:r>
              <a:rPr lang="en-US" dirty="0" err="1" smtClean="0">
                <a:solidFill>
                  <a:srgbClr val="CC180A"/>
                </a:solidFill>
                <a:latin typeface="Symbol" pitchFamily="18" charset="2"/>
              </a:rPr>
              <a:t>g</a:t>
            </a:r>
            <a:r>
              <a:rPr lang="en-US" dirty="0" smtClean="0">
                <a:solidFill>
                  <a:srgbClr val="CC180A"/>
                </a:solidFill>
              </a:rPr>
              <a:t>)</a:t>
            </a:r>
            <a:r>
              <a:rPr lang="en-US" baseline="30000" dirty="0" smtClean="0">
                <a:solidFill>
                  <a:srgbClr val="CC180A"/>
                </a:solidFill>
              </a:rPr>
              <a:t>23</a:t>
            </a:r>
            <a:r>
              <a:rPr lang="en-US" dirty="0" smtClean="0">
                <a:solidFill>
                  <a:srgbClr val="CC180A"/>
                </a:solidFill>
              </a:rPr>
              <a:t>Mg</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868362"/>
          </a:xfrm>
        </p:spPr>
        <p:txBody>
          <a:bodyPr/>
          <a:lstStyle/>
          <a:p>
            <a:r>
              <a:rPr lang="en-US" sz="3600" baseline="30000" smtClean="0"/>
              <a:t>23</a:t>
            </a:r>
            <a:r>
              <a:rPr lang="en-US" sz="3600" smtClean="0"/>
              <a:t>Al </a:t>
            </a:r>
            <a:r>
              <a:rPr lang="en-US" sz="3600" smtClean="0">
                <a:latin typeface="Symbol" pitchFamily="18" charset="2"/>
              </a:rPr>
              <a:t>bg</a:t>
            </a:r>
            <a:r>
              <a:rPr lang="en-US" sz="3600" smtClean="0"/>
              <a:t> no-BGO vs BGO shield</a:t>
            </a:r>
          </a:p>
        </p:txBody>
      </p:sp>
      <p:sp>
        <p:nvSpPr>
          <p:cNvPr id="30723" name="Line 16"/>
          <p:cNvSpPr>
            <a:spLocks noChangeShapeType="1"/>
          </p:cNvSpPr>
          <p:nvPr/>
        </p:nvSpPr>
        <p:spPr bwMode="auto">
          <a:xfrm>
            <a:off x="7407275" y="2057400"/>
            <a:ext cx="1143000" cy="0"/>
          </a:xfrm>
          <a:prstGeom prst="line">
            <a:avLst/>
          </a:prstGeom>
          <a:noFill/>
          <a:ln w="28575">
            <a:solidFill>
              <a:srgbClr val="0000CC"/>
            </a:solidFill>
            <a:round/>
            <a:headEnd/>
            <a:tailEnd/>
          </a:ln>
        </p:spPr>
        <p:txBody>
          <a:bodyPr/>
          <a:lstStyle/>
          <a:p>
            <a:endParaRPr lang="en-US"/>
          </a:p>
        </p:txBody>
      </p:sp>
      <p:sp>
        <p:nvSpPr>
          <p:cNvPr id="30724" name="Line 17"/>
          <p:cNvSpPr>
            <a:spLocks noChangeShapeType="1"/>
          </p:cNvSpPr>
          <p:nvPr/>
        </p:nvSpPr>
        <p:spPr bwMode="auto">
          <a:xfrm>
            <a:off x="7410450" y="2133600"/>
            <a:ext cx="1143000" cy="0"/>
          </a:xfrm>
          <a:prstGeom prst="line">
            <a:avLst/>
          </a:prstGeom>
          <a:noFill/>
          <a:ln w="28575">
            <a:solidFill>
              <a:srgbClr val="CC180A"/>
            </a:solidFill>
            <a:round/>
            <a:headEnd/>
            <a:tailEnd/>
          </a:ln>
        </p:spPr>
        <p:txBody>
          <a:bodyPr/>
          <a:lstStyle/>
          <a:p>
            <a:endParaRPr lang="en-US"/>
          </a:p>
        </p:txBody>
      </p:sp>
      <p:sp>
        <p:nvSpPr>
          <p:cNvPr id="30725" name="Line 18"/>
          <p:cNvSpPr>
            <a:spLocks noChangeShapeType="1"/>
          </p:cNvSpPr>
          <p:nvPr/>
        </p:nvSpPr>
        <p:spPr bwMode="auto">
          <a:xfrm>
            <a:off x="7334250" y="5638800"/>
            <a:ext cx="1143000" cy="0"/>
          </a:xfrm>
          <a:prstGeom prst="line">
            <a:avLst/>
          </a:prstGeom>
          <a:noFill/>
          <a:ln w="57150">
            <a:solidFill>
              <a:schemeClr val="tx1"/>
            </a:solidFill>
            <a:round/>
            <a:headEnd/>
            <a:tailEnd/>
          </a:ln>
        </p:spPr>
        <p:txBody>
          <a:bodyPr/>
          <a:lstStyle/>
          <a:p>
            <a:endParaRPr lang="en-US"/>
          </a:p>
        </p:txBody>
      </p:sp>
      <p:sp>
        <p:nvSpPr>
          <p:cNvPr id="30726" name="Line 19"/>
          <p:cNvSpPr>
            <a:spLocks noChangeShapeType="1"/>
          </p:cNvSpPr>
          <p:nvPr/>
        </p:nvSpPr>
        <p:spPr bwMode="auto">
          <a:xfrm>
            <a:off x="7639050" y="2133600"/>
            <a:ext cx="0" cy="2971800"/>
          </a:xfrm>
          <a:prstGeom prst="line">
            <a:avLst/>
          </a:prstGeom>
          <a:noFill/>
          <a:ln w="28575">
            <a:solidFill>
              <a:srgbClr val="CC180A"/>
            </a:solidFill>
            <a:round/>
            <a:headEnd/>
            <a:tailEnd type="triangle" w="med" len="med"/>
          </a:ln>
        </p:spPr>
        <p:txBody>
          <a:bodyPr/>
          <a:lstStyle/>
          <a:p>
            <a:endParaRPr lang="en-US"/>
          </a:p>
        </p:txBody>
      </p:sp>
      <p:sp>
        <p:nvSpPr>
          <p:cNvPr id="30727" name="Line 20"/>
          <p:cNvSpPr>
            <a:spLocks noChangeShapeType="1"/>
          </p:cNvSpPr>
          <p:nvPr/>
        </p:nvSpPr>
        <p:spPr bwMode="auto">
          <a:xfrm>
            <a:off x="7334250" y="5105400"/>
            <a:ext cx="1143000" cy="0"/>
          </a:xfrm>
          <a:prstGeom prst="line">
            <a:avLst/>
          </a:prstGeom>
          <a:noFill/>
          <a:ln w="28575">
            <a:solidFill>
              <a:schemeClr val="tx1"/>
            </a:solidFill>
            <a:round/>
            <a:headEnd/>
            <a:tailEnd/>
          </a:ln>
        </p:spPr>
        <p:txBody>
          <a:bodyPr/>
          <a:lstStyle/>
          <a:p>
            <a:endParaRPr lang="en-US"/>
          </a:p>
        </p:txBody>
      </p:sp>
      <p:sp>
        <p:nvSpPr>
          <p:cNvPr id="30728" name="Line 21"/>
          <p:cNvSpPr>
            <a:spLocks noChangeShapeType="1"/>
          </p:cNvSpPr>
          <p:nvPr/>
        </p:nvSpPr>
        <p:spPr bwMode="auto">
          <a:xfrm>
            <a:off x="7334250" y="4114800"/>
            <a:ext cx="1143000" cy="0"/>
          </a:xfrm>
          <a:prstGeom prst="line">
            <a:avLst/>
          </a:prstGeom>
          <a:noFill/>
          <a:ln w="28575">
            <a:solidFill>
              <a:schemeClr val="tx1"/>
            </a:solidFill>
            <a:round/>
            <a:headEnd/>
            <a:tailEnd/>
          </a:ln>
        </p:spPr>
        <p:txBody>
          <a:bodyPr/>
          <a:lstStyle/>
          <a:p>
            <a:endParaRPr lang="en-US"/>
          </a:p>
        </p:txBody>
      </p:sp>
      <p:sp>
        <p:nvSpPr>
          <p:cNvPr id="30729" name="Line 22"/>
          <p:cNvSpPr>
            <a:spLocks noChangeShapeType="1"/>
          </p:cNvSpPr>
          <p:nvPr/>
        </p:nvSpPr>
        <p:spPr bwMode="auto">
          <a:xfrm>
            <a:off x="7791450" y="2133600"/>
            <a:ext cx="0" cy="1981200"/>
          </a:xfrm>
          <a:prstGeom prst="line">
            <a:avLst/>
          </a:prstGeom>
          <a:noFill/>
          <a:ln w="28575">
            <a:solidFill>
              <a:srgbClr val="CC180A"/>
            </a:solidFill>
            <a:round/>
            <a:headEnd/>
            <a:tailEnd type="triangle" w="med" len="med"/>
          </a:ln>
        </p:spPr>
        <p:txBody>
          <a:bodyPr/>
          <a:lstStyle/>
          <a:p>
            <a:endParaRPr lang="en-US"/>
          </a:p>
        </p:txBody>
      </p:sp>
      <p:sp>
        <p:nvSpPr>
          <p:cNvPr id="30730" name="Line 23"/>
          <p:cNvSpPr>
            <a:spLocks noChangeShapeType="1"/>
          </p:cNvSpPr>
          <p:nvPr/>
        </p:nvSpPr>
        <p:spPr bwMode="auto">
          <a:xfrm flipH="1">
            <a:off x="7162800" y="2133600"/>
            <a:ext cx="400050" cy="457200"/>
          </a:xfrm>
          <a:prstGeom prst="line">
            <a:avLst/>
          </a:prstGeom>
          <a:noFill/>
          <a:ln w="28575">
            <a:solidFill>
              <a:srgbClr val="CC180A"/>
            </a:solidFill>
            <a:round/>
            <a:headEnd/>
            <a:tailEnd type="triangle" w="med" len="med"/>
          </a:ln>
        </p:spPr>
        <p:txBody>
          <a:bodyPr/>
          <a:lstStyle/>
          <a:p>
            <a:endParaRPr lang="en-US"/>
          </a:p>
        </p:txBody>
      </p:sp>
      <p:sp>
        <p:nvSpPr>
          <p:cNvPr id="30731" name="Text Box 24"/>
          <p:cNvSpPr txBox="1">
            <a:spLocks noChangeArrowheads="1"/>
          </p:cNvSpPr>
          <p:nvPr/>
        </p:nvSpPr>
        <p:spPr bwMode="auto">
          <a:xfrm>
            <a:off x="7639050" y="5802313"/>
            <a:ext cx="735013" cy="396875"/>
          </a:xfrm>
          <a:prstGeom prst="rect">
            <a:avLst/>
          </a:prstGeom>
          <a:noFill/>
          <a:ln w="9525">
            <a:noFill/>
            <a:miter lim="800000"/>
            <a:headEnd/>
            <a:tailEnd/>
          </a:ln>
        </p:spPr>
        <p:txBody>
          <a:bodyPr wrap="none">
            <a:spAutoFit/>
          </a:bodyPr>
          <a:lstStyle/>
          <a:p>
            <a:r>
              <a:rPr lang="en-US" sz="2000" b="1" baseline="30000"/>
              <a:t>23</a:t>
            </a:r>
            <a:r>
              <a:rPr lang="en-US" sz="2000" b="1"/>
              <a:t>Mg</a:t>
            </a:r>
          </a:p>
        </p:txBody>
      </p:sp>
      <p:sp>
        <p:nvSpPr>
          <p:cNvPr id="30732" name="Line 25"/>
          <p:cNvSpPr>
            <a:spLocks noChangeShapeType="1"/>
          </p:cNvSpPr>
          <p:nvPr/>
        </p:nvSpPr>
        <p:spPr bwMode="auto">
          <a:xfrm>
            <a:off x="8020050" y="2057400"/>
            <a:ext cx="0" cy="3581400"/>
          </a:xfrm>
          <a:prstGeom prst="line">
            <a:avLst/>
          </a:prstGeom>
          <a:noFill/>
          <a:ln w="28575">
            <a:solidFill>
              <a:srgbClr val="0000CC"/>
            </a:solidFill>
            <a:round/>
            <a:headEnd/>
            <a:tailEnd type="triangle" w="med" len="med"/>
          </a:ln>
        </p:spPr>
        <p:txBody>
          <a:bodyPr/>
          <a:lstStyle/>
          <a:p>
            <a:endParaRPr lang="en-US"/>
          </a:p>
        </p:txBody>
      </p:sp>
      <p:sp>
        <p:nvSpPr>
          <p:cNvPr id="30733" name="Line 26"/>
          <p:cNvSpPr>
            <a:spLocks noChangeShapeType="1"/>
          </p:cNvSpPr>
          <p:nvPr/>
        </p:nvSpPr>
        <p:spPr bwMode="auto">
          <a:xfrm>
            <a:off x="8172450" y="2057400"/>
            <a:ext cx="0" cy="3048000"/>
          </a:xfrm>
          <a:prstGeom prst="line">
            <a:avLst/>
          </a:prstGeom>
          <a:noFill/>
          <a:ln w="28575">
            <a:solidFill>
              <a:srgbClr val="0000CC"/>
            </a:solidFill>
            <a:round/>
            <a:headEnd/>
            <a:tailEnd type="triangle" w="med" len="med"/>
          </a:ln>
        </p:spPr>
        <p:txBody>
          <a:bodyPr/>
          <a:lstStyle/>
          <a:p>
            <a:endParaRPr lang="en-US"/>
          </a:p>
        </p:txBody>
      </p:sp>
      <p:sp>
        <p:nvSpPr>
          <p:cNvPr id="30734" name="Text Box 28"/>
          <p:cNvSpPr txBox="1">
            <a:spLocks noChangeArrowheads="1"/>
          </p:cNvSpPr>
          <p:nvPr/>
        </p:nvSpPr>
        <p:spPr bwMode="auto">
          <a:xfrm>
            <a:off x="6796088" y="2133600"/>
            <a:ext cx="671512" cy="307975"/>
          </a:xfrm>
          <a:prstGeom prst="rect">
            <a:avLst/>
          </a:prstGeom>
          <a:noFill/>
          <a:ln w="9525">
            <a:noFill/>
            <a:miter lim="800000"/>
            <a:headEnd/>
            <a:tailEnd/>
          </a:ln>
        </p:spPr>
        <p:txBody>
          <a:bodyPr wrap="none">
            <a:spAutoFit/>
          </a:bodyPr>
          <a:lstStyle/>
          <a:p>
            <a:r>
              <a:rPr lang="en-US" sz="1400" b="1"/>
              <a:t>?!% p</a:t>
            </a:r>
          </a:p>
        </p:txBody>
      </p:sp>
      <p:sp>
        <p:nvSpPr>
          <p:cNvPr id="30737" name="Text Box 31"/>
          <p:cNvSpPr txBox="1">
            <a:spLocks noChangeArrowheads="1"/>
          </p:cNvSpPr>
          <p:nvPr/>
        </p:nvSpPr>
        <p:spPr bwMode="auto">
          <a:xfrm>
            <a:off x="8539163" y="4913313"/>
            <a:ext cx="565150" cy="366712"/>
          </a:xfrm>
          <a:prstGeom prst="rect">
            <a:avLst/>
          </a:prstGeom>
          <a:noFill/>
          <a:ln w="9525">
            <a:noFill/>
            <a:miter lim="800000"/>
            <a:headEnd/>
            <a:tailEnd/>
          </a:ln>
        </p:spPr>
        <p:txBody>
          <a:bodyPr wrap="none">
            <a:spAutoFit/>
          </a:bodyPr>
          <a:lstStyle/>
          <a:p>
            <a:r>
              <a:rPr lang="en-US" b="1"/>
              <a:t>451</a:t>
            </a:r>
          </a:p>
        </p:txBody>
      </p:sp>
      <p:sp>
        <p:nvSpPr>
          <p:cNvPr id="30738" name="Text Box 33"/>
          <p:cNvSpPr txBox="1">
            <a:spLocks noChangeArrowheads="1"/>
          </p:cNvSpPr>
          <p:nvPr/>
        </p:nvSpPr>
        <p:spPr bwMode="auto">
          <a:xfrm>
            <a:off x="8540750" y="5424488"/>
            <a:ext cx="450850" cy="366712"/>
          </a:xfrm>
          <a:prstGeom prst="rect">
            <a:avLst/>
          </a:prstGeom>
          <a:noFill/>
          <a:ln w="9525">
            <a:noFill/>
            <a:miter lim="800000"/>
            <a:headEnd/>
            <a:tailEnd/>
          </a:ln>
        </p:spPr>
        <p:txBody>
          <a:bodyPr wrap="none">
            <a:spAutoFit/>
          </a:bodyPr>
          <a:lstStyle/>
          <a:p>
            <a:r>
              <a:rPr lang="en-US" b="1"/>
              <a:t>gs</a:t>
            </a:r>
          </a:p>
        </p:txBody>
      </p:sp>
      <p:sp>
        <p:nvSpPr>
          <p:cNvPr id="30739" name="Line 34"/>
          <p:cNvSpPr>
            <a:spLocks noChangeShapeType="1"/>
          </p:cNvSpPr>
          <p:nvPr/>
        </p:nvSpPr>
        <p:spPr bwMode="auto">
          <a:xfrm>
            <a:off x="8321675" y="2057400"/>
            <a:ext cx="0" cy="2057400"/>
          </a:xfrm>
          <a:prstGeom prst="line">
            <a:avLst/>
          </a:prstGeom>
          <a:noFill/>
          <a:ln w="28575">
            <a:solidFill>
              <a:srgbClr val="0000CC"/>
            </a:solidFill>
            <a:round/>
            <a:headEnd/>
            <a:tailEnd type="triangle" w="med" len="med"/>
          </a:ln>
        </p:spPr>
        <p:txBody>
          <a:bodyPr/>
          <a:lstStyle/>
          <a:p>
            <a:endParaRPr lang="en-US"/>
          </a:p>
        </p:txBody>
      </p:sp>
      <p:sp>
        <p:nvSpPr>
          <p:cNvPr id="30740" name="Text Box 35"/>
          <p:cNvSpPr txBox="1">
            <a:spLocks noChangeArrowheads="1"/>
          </p:cNvSpPr>
          <p:nvPr/>
        </p:nvSpPr>
        <p:spPr bwMode="auto">
          <a:xfrm>
            <a:off x="7840663" y="1614488"/>
            <a:ext cx="1227137" cy="366712"/>
          </a:xfrm>
          <a:prstGeom prst="rect">
            <a:avLst/>
          </a:prstGeom>
          <a:noFill/>
          <a:ln w="9525">
            <a:noFill/>
            <a:miter lim="800000"/>
            <a:headEnd/>
            <a:tailEnd/>
          </a:ln>
        </p:spPr>
        <p:txBody>
          <a:bodyPr wrap="none">
            <a:spAutoFit/>
          </a:bodyPr>
          <a:lstStyle/>
          <a:p>
            <a:r>
              <a:rPr lang="en-US" sz="1600" b="1">
                <a:solidFill>
                  <a:srgbClr val="0000CC"/>
                </a:solidFill>
              </a:rPr>
              <a:t>IAS, </a:t>
            </a:r>
            <a:r>
              <a:rPr lang="en-US" b="1">
                <a:solidFill>
                  <a:srgbClr val="0000CC"/>
                </a:solidFill>
              </a:rPr>
              <a:t>T=3/2</a:t>
            </a:r>
          </a:p>
        </p:txBody>
      </p:sp>
      <p:sp>
        <p:nvSpPr>
          <p:cNvPr id="30741" name="Line 36"/>
          <p:cNvSpPr>
            <a:spLocks noChangeShapeType="1"/>
          </p:cNvSpPr>
          <p:nvPr/>
        </p:nvSpPr>
        <p:spPr bwMode="auto">
          <a:xfrm>
            <a:off x="6781800" y="2590800"/>
            <a:ext cx="609600" cy="0"/>
          </a:xfrm>
          <a:prstGeom prst="line">
            <a:avLst/>
          </a:prstGeom>
          <a:noFill/>
          <a:ln w="57150">
            <a:solidFill>
              <a:srgbClr val="CC180A"/>
            </a:solidFill>
            <a:round/>
            <a:headEnd/>
            <a:tailEnd/>
          </a:ln>
        </p:spPr>
        <p:txBody>
          <a:bodyPr/>
          <a:lstStyle/>
          <a:p>
            <a:endParaRPr lang="en-US"/>
          </a:p>
        </p:txBody>
      </p:sp>
      <p:pic>
        <p:nvPicPr>
          <p:cNvPr id="30742" name="Picture 38" descr="Al23_gamma_fig_ecal"/>
          <p:cNvPicPr>
            <a:picLocks noGrp="1" noChangeAspect="1" noChangeArrowheads="1"/>
          </p:cNvPicPr>
          <p:nvPr>
            <p:ph idx="1"/>
          </p:nvPr>
        </p:nvPicPr>
        <p:blipFill>
          <a:blip r:embed="rId2" cstate="print"/>
          <a:srcRect/>
          <a:stretch>
            <a:fillRect/>
          </a:stretch>
        </p:blipFill>
        <p:spPr>
          <a:xfrm>
            <a:off x="228600" y="1676400"/>
            <a:ext cx="6629400" cy="4211638"/>
          </a:xfrm>
          <a:noFill/>
        </p:spPr>
      </p:pic>
      <p:sp>
        <p:nvSpPr>
          <p:cNvPr id="30743" name="Text Box 39"/>
          <p:cNvSpPr txBox="1">
            <a:spLocks noChangeArrowheads="1"/>
          </p:cNvSpPr>
          <p:nvPr/>
        </p:nvSpPr>
        <p:spPr bwMode="auto">
          <a:xfrm>
            <a:off x="8486775" y="1981200"/>
            <a:ext cx="692150" cy="366713"/>
          </a:xfrm>
          <a:prstGeom prst="rect">
            <a:avLst/>
          </a:prstGeom>
          <a:noFill/>
          <a:ln w="38100" algn="ctr">
            <a:noFill/>
            <a:miter lim="800000"/>
            <a:headEnd/>
            <a:tailEnd/>
          </a:ln>
        </p:spPr>
        <p:txBody>
          <a:bodyPr wrap="none">
            <a:spAutoFit/>
          </a:bodyPr>
          <a:lstStyle/>
          <a:p>
            <a:r>
              <a:rPr lang="en-US" b="1">
                <a:solidFill>
                  <a:srgbClr val="FF0000"/>
                </a:solidFill>
              </a:rPr>
              <a:t>7787</a:t>
            </a:r>
          </a:p>
        </p:txBody>
      </p:sp>
      <p:sp>
        <p:nvSpPr>
          <p:cNvPr id="30744" name="Rectangle 40"/>
          <p:cNvSpPr>
            <a:spLocks noChangeArrowheads="1"/>
          </p:cNvSpPr>
          <p:nvPr/>
        </p:nvSpPr>
        <p:spPr bwMode="auto">
          <a:xfrm>
            <a:off x="8469313" y="1330325"/>
            <a:ext cx="692150" cy="366713"/>
          </a:xfrm>
          <a:prstGeom prst="rect">
            <a:avLst/>
          </a:prstGeom>
          <a:noFill/>
          <a:ln w="38100" algn="ctr">
            <a:noFill/>
            <a:miter lim="800000"/>
            <a:headEnd/>
            <a:tailEnd/>
          </a:ln>
        </p:spPr>
        <p:txBody>
          <a:bodyPr wrap="none">
            <a:spAutoFit/>
          </a:bodyPr>
          <a:lstStyle/>
          <a:p>
            <a:r>
              <a:rPr lang="en-US" b="1">
                <a:solidFill>
                  <a:schemeClr val="accent2"/>
                </a:solidFill>
              </a:rPr>
              <a:t>7803</a:t>
            </a:r>
          </a:p>
        </p:txBody>
      </p:sp>
      <p:cxnSp>
        <p:nvCxnSpPr>
          <p:cNvPr id="24" name="Straight Arrow Connector 23"/>
          <p:cNvCxnSpPr/>
          <p:nvPr/>
        </p:nvCxnSpPr>
        <p:spPr>
          <a:xfrm rot="10800000" flipV="1">
            <a:off x="6934200" y="2057400"/>
            <a:ext cx="609600" cy="5334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3771900" y="6451600"/>
            <a:ext cx="685800" cy="296863"/>
          </a:xfrm>
          <a:prstGeom prst="rect">
            <a:avLst/>
          </a:prstGeom>
          <a:solidFill>
            <a:srgbClr val="FFFFFF"/>
          </a:solidFill>
          <a:ln w="9525">
            <a:solidFill>
              <a:srgbClr val="FFFFFF"/>
            </a:solidFill>
            <a:miter lim="800000"/>
            <a:headEnd/>
            <a:tailEnd/>
          </a:ln>
        </p:spPr>
        <p:txBody>
          <a:bodyPr/>
          <a:lstStyle/>
          <a:p>
            <a:pPr algn="just" eaLnBrk="0" hangingPunct="0"/>
            <a:r>
              <a:rPr lang="en-US" altLang="zh-CN" sz="1400" b="1" baseline="30000">
                <a:latin typeface="Times New Roman" pitchFamily="18" charset="0"/>
                <a:ea typeface="SimSun" pitchFamily="2" charset="-122"/>
              </a:rPr>
              <a:t>23</a:t>
            </a:r>
            <a:r>
              <a:rPr lang="en-US" altLang="zh-CN" sz="1400" b="1">
                <a:latin typeface="Times New Roman" pitchFamily="18" charset="0"/>
                <a:ea typeface="SimSun" pitchFamily="2" charset="-122"/>
              </a:rPr>
              <a:t>Mg</a:t>
            </a:r>
            <a:endParaRPr lang="en-US" altLang="zh-CN" sz="1400">
              <a:ea typeface="SimSun" pitchFamily="2" charset="-122"/>
            </a:endParaRPr>
          </a:p>
        </p:txBody>
      </p:sp>
      <p:sp>
        <p:nvSpPr>
          <p:cNvPr id="31747" name="Line 4"/>
          <p:cNvSpPr>
            <a:spLocks noChangeShapeType="1"/>
          </p:cNvSpPr>
          <p:nvPr/>
        </p:nvSpPr>
        <p:spPr bwMode="auto">
          <a:xfrm>
            <a:off x="2971800" y="5559425"/>
            <a:ext cx="2592388" cy="1588"/>
          </a:xfrm>
          <a:prstGeom prst="line">
            <a:avLst/>
          </a:prstGeom>
          <a:noFill/>
          <a:ln w="9525">
            <a:solidFill>
              <a:srgbClr val="000000"/>
            </a:solidFill>
            <a:round/>
            <a:headEnd/>
            <a:tailEnd/>
          </a:ln>
        </p:spPr>
        <p:txBody>
          <a:bodyPr/>
          <a:lstStyle/>
          <a:p>
            <a:endParaRPr lang="en-US"/>
          </a:p>
        </p:txBody>
      </p:sp>
      <p:sp>
        <p:nvSpPr>
          <p:cNvPr id="31748" name="Line 5"/>
          <p:cNvSpPr>
            <a:spLocks noChangeShapeType="1"/>
          </p:cNvSpPr>
          <p:nvPr/>
        </p:nvSpPr>
        <p:spPr bwMode="auto">
          <a:xfrm>
            <a:off x="2982913" y="6353175"/>
            <a:ext cx="2700337" cy="0"/>
          </a:xfrm>
          <a:prstGeom prst="line">
            <a:avLst/>
          </a:prstGeom>
          <a:noFill/>
          <a:ln w="38100">
            <a:solidFill>
              <a:srgbClr val="000000"/>
            </a:solidFill>
            <a:round/>
            <a:headEnd/>
            <a:tailEnd/>
          </a:ln>
        </p:spPr>
        <p:txBody>
          <a:bodyPr/>
          <a:lstStyle/>
          <a:p>
            <a:endParaRPr lang="en-US"/>
          </a:p>
        </p:txBody>
      </p:sp>
      <p:sp>
        <p:nvSpPr>
          <p:cNvPr id="31749" name="Line 6"/>
          <p:cNvSpPr>
            <a:spLocks noChangeShapeType="1"/>
          </p:cNvSpPr>
          <p:nvPr/>
        </p:nvSpPr>
        <p:spPr bwMode="auto">
          <a:xfrm>
            <a:off x="2971800" y="5362575"/>
            <a:ext cx="2592388" cy="0"/>
          </a:xfrm>
          <a:prstGeom prst="line">
            <a:avLst/>
          </a:prstGeom>
          <a:noFill/>
          <a:ln w="12700">
            <a:solidFill>
              <a:srgbClr val="000000"/>
            </a:solidFill>
            <a:prstDash val="dash"/>
            <a:round/>
            <a:headEnd/>
            <a:tailEnd/>
          </a:ln>
        </p:spPr>
        <p:txBody>
          <a:bodyPr/>
          <a:lstStyle/>
          <a:p>
            <a:endParaRPr lang="en-US"/>
          </a:p>
        </p:txBody>
      </p:sp>
      <p:sp>
        <p:nvSpPr>
          <p:cNvPr id="31750" name="Line 7"/>
          <p:cNvSpPr>
            <a:spLocks noChangeShapeType="1"/>
          </p:cNvSpPr>
          <p:nvPr/>
        </p:nvSpPr>
        <p:spPr bwMode="auto">
          <a:xfrm>
            <a:off x="2971800" y="4511675"/>
            <a:ext cx="2160588" cy="0"/>
          </a:xfrm>
          <a:prstGeom prst="line">
            <a:avLst/>
          </a:prstGeom>
          <a:noFill/>
          <a:ln w="9525">
            <a:noFill/>
            <a:round/>
            <a:headEnd/>
            <a:tailEnd/>
          </a:ln>
        </p:spPr>
        <p:txBody>
          <a:bodyPr/>
          <a:lstStyle/>
          <a:p>
            <a:endParaRPr lang="en-US"/>
          </a:p>
        </p:txBody>
      </p:sp>
      <p:sp>
        <p:nvSpPr>
          <p:cNvPr id="31751" name="Line 8"/>
          <p:cNvSpPr>
            <a:spLocks noChangeShapeType="1"/>
          </p:cNvSpPr>
          <p:nvPr/>
        </p:nvSpPr>
        <p:spPr bwMode="auto">
          <a:xfrm>
            <a:off x="2971800" y="4767263"/>
            <a:ext cx="2160588" cy="1587"/>
          </a:xfrm>
          <a:prstGeom prst="line">
            <a:avLst/>
          </a:prstGeom>
          <a:noFill/>
          <a:ln w="9525">
            <a:noFill/>
            <a:prstDash val="lgDash"/>
            <a:round/>
            <a:headEnd/>
            <a:tailEnd/>
          </a:ln>
        </p:spPr>
        <p:txBody>
          <a:bodyPr/>
          <a:lstStyle/>
          <a:p>
            <a:endParaRPr lang="en-US"/>
          </a:p>
        </p:txBody>
      </p:sp>
      <p:sp>
        <p:nvSpPr>
          <p:cNvPr id="31752" name="Line 9"/>
          <p:cNvSpPr>
            <a:spLocks noChangeShapeType="1"/>
          </p:cNvSpPr>
          <p:nvPr/>
        </p:nvSpPr>
        <p:spPr bwMode="auto">
          <a:xfrm>
            <a:off x="2971800" y="4124325"/>
            <a:ext cx="2160588" cy="1588"/>
          </a:xfrm>
          <a:prstGeom prst="line">
            <a:avLst/>
          </a:prstGeom>
          <a:noFill/>
          <a:ln w="9525">
            <a:noFill/>
            <a:round/>
            <a:headEnd/>
            <a:tailEnd/>
          </a:ln>
        </p:spPr>
        <p:txBody>
          <a:bodyPr/>
          <a:lstStyle/>
          <a:p>
            <a:endParaRPr lang="en-US"/>
          </a:p>
        </p:txBody>
      </p:sp>
      <p:sp>
        <p:nvSpPr>
          <p:cNvPr id="31753" name="Line 10"/>
          <p:cNvSpPr>
            <a:spLocks noChangeShapeType="1"/>
          </p:cNvSpPr>
          <p:nvPr/>
        </p:nvSpPr>
        <p:spPr bwMode="auto">
          <a:xfrm>
            <a:off x="2971800" y="3578225"/>
            <a:ext cx="2160588" cy="1588"/>
          </a:xfrm>
          <a:prstGeom prst="line">
            <a:avLst/>
          </a:prstGeom>
          <a:noFill/>
          <a:ln w="9525">
            <a:noFill/>
            <a:round/>
            <a:headEnd/>
            <a:tailEnd/>
          </a:ln>
        </p:spPr>
        <p:txBody>
          <a:bodyPr/>
          <a:lstStyle/>
          <a:p>
            <a:endParaRPr lang="en-US"/>
          </a:p>
        </p:txBody>
      </p:sp>
      <p:sp>
        <p:nvSpPr>
          <p:cNvPr id="31754" name="Line 11"/>
          <p:cNvSpPr>
            <a:spLocks noChangeShapeType="1"/>
          </p:cNvSpPr>
          <p:nvPr/>
        </p:nvSpPr>
        <p:spPr bwMode="auto">
          <a:xfrm>
            <a:off x="2971800" y="3281363"/>
            <a:ext cx="2160588" cy="1587"/>
          </a:xfrm>
          <a:prstGeom prst="line">
            <a:avLst/>
          </a:prstGeom>
          <a:noFill/>
          <a:ln w="9525">
            <a:solidFill>
              <a:srgbClr val="000000"/>
            </a:solidFill>
            <a:round/>
            <a:headEnd/>
            <a:tailEnd/>
          </a:ln>
        </p:spPr>
        <p:txBody>
          <a:bodyPr/>
          <a:lstStyle/>
          <a:p>
            <a:endParaRPr lang="en-US"/>
          </a:p>
        </p:txBody>
      </p:sp>
      <p:sp>
        <p:nvSpPr>
          <p:cNvPr id="31755" name="Line 12"/>
          <p:cNvSpPr>
            <a:spLocks noChangeShapeType="1"/>
          </p:cNvSpPr>
          <p:nvPr/>
        </p:nvSpPr>
        <p:spPr bwMode="auto">
          <a:xfrm>
            <a:off x="2971800" y="2667000"/>
            <a:ext cx="2160588" cy="0"/>
          </a:xfrm>
          <a:prstGeom prst="line">
            <a:avLst/>
          </a:prstGeom>
          <a:noFill/>
          <a:ln w="28575">
            <a:solidFill>
              <a:srgbClr val="20942E"/>
            </a:solidFill>
            <a:round/>
            <a:headEnd/>
            <a:tailEnd/>
          </a:ln>
        </p:spPr>
        <p:txBody>
          <a:bodyPr/>
          <a:lstStyle/>
          <a:p>
            <a:endParaRPr lang="en-US"/>
          </a:p>
        </p:txBody>
      </p:sp>
      <p:sp>
        <p:nvSpPr>
          <p:cNvPr id="31756" name="Line 13"/>
          <p:cNvSpPr>
            <a:spLocks noChangeShapeType="1"/>
          </p:cNvSpPr>
          <p:nvPr/>
        </p:nvSpPr>
        <p:spPr bwMode="auto">
          <a:xfrm>
            <a:off x="2971800" y="2578100"/>
            <a:ext cx="2160588" cy="0"/>
          </a:xfrm>
          <a:prstGeom prst="line">
            <a:avLst/>
          </a:prstGeom>
          <a:noFill/>
          <a:ln w="28575">
            <a:solidFill>
              <a:srgbClr val="FF0000"/>
            </a:solidFill>
            <a:round/>
            <a:headEnd/>
            <a:tailEnd/>
          </a:ln>
        </p:spPr>
        <p:txBody>
          <a:bodyPr/>
          <a:lstStyle/>
          <a:p>
            <a:endParaRPr lang="en-US"/>
          </a:p>
        </p:txBody>
      </p:sp>
      <p:sp>
        <p:nvSpPr>
          <p:cNvPr id="31757" name="Line 14"/>
          <p:cNvSpPr>
            <a:spLocks noChangeShapeType="1"/>
          </p:cNvSpPr>
          <p:nvPr/>
        </p:nvSpPr>
        <p:spPr bwMode="auto">
          <a:xfrm>
            <a:off x="3086100" y="2587625"/>
            <a:ext cx="0" cy="3765550"/>
          </a:xfrm>
          <a:prstGeom prst="line">
            <a:avLst/>
          </a:prstGeom>
          <a:noFill/>
          <a:ln w="28575">
            <a:solidFill>
              <a:srgbClr val="FF0000"/>
            </a:solidFill>
            <a:round/>
            <a:headEnd/>
            <a:tailEnd type="triangle" w="med" len="med"/>
          </a:ln>
        </p:spPr>
        <p:txBody>
          <a:bodyPr/>
          <a:lstStyle/>
          <a:p>
            <a:endParaRPr lang="en-US"/>
          </a:p>
        </p:txBody>
      </p:sp>
      <p:sp>
        <p:nvSpPr>
          <p:cNvPr id="31758" name="Line 15"/>
          <p:cNvSpPr>
            <a:spLocks noChangeShapeType="1"/>
          </p:cNvSpPr>
          <p:nvPr/>
        </p:nvSpPr>
        <p:spPr bwMode="auto">
          <a:xfrm>
            <a:off x="3200400" y="2587625"/>
            <a:ext cx="0" cy="3567113"/>
          </a:xfrm>
          <a:prstGeom prst="line">
            <a:avLst/>
          </a:prstGeom>
          <a:noFill/>
          <a:ln w="28575">
            <a:solidFill>
              <a:srgbClr val="FF0000"/>
            </a:solidFill>
            <a:round/>
            <a:headEnd/>
            <a:tailEnd type="triangle" w="med" len="med"/>
          </a:ln>
        </p:spPr>
        <p:txBody>
          <a:bodyPr/>
          <a:lstStyle/>
          <a:p>
            <a:endParaRPr lang="en-US"/>
          </a:p>
        </p:txBody>
      </p:sp>
      <p:sp>
        <p:nvSpPr>
          <p:cNvPr id="31759" name="Line 16"/>
          <p:cNvSpPr>
            <a:spLocks noChangeShapeType="1"/>
          </p:cNvSpPr>
          <p:nvPr/>
        </p:nvSpPr>
        <p:spPr bwMode="auto">
          <a:xfrm>
            <a:off x="3455988" y="2667000"/>
            <a:ext cx="1587" cy="3467100"/>
          </a:xfrm>
          <a:prstGeom prst="line">
            <a:avLst/>
          </a:prstGeom>
          <a:noFill/>
          <a:ln w="28575">
            <a:solidFill>
              <a:srgbClr val="008000"/>
            </a:solidFill>
            <a:round/>
            <a:headEnd/>
            <a:tailEnd type="triangle" w="med" len="med"/>
          </a:ln>
        </p:spPr>
        <p:txBody>
          <a:bodyPr/>
          <a:lstStyle/>
          <a:p>
            <a:endParaRPr lang="en-US"/>
          </a:p>
        </p:txBody>
      </p:sp>
      <p:sp>
        <p:nvSpPr>
          <p:cNvPr id="31760" name="Line 17"/>
          <p:cNvSpPr>
            <a:spLocks noChangeShapeType="1"/>
          </p:cNvSpPr>
          <p:nvPr/>
        </p:nvSpPr>
        <p:spPr bwMode="auto">
          <a:xfrm>
            <a:off x="3732213" y="3094038"/>
            <a:ext cx="1587" cy="3268662"/>
          </a:xfrm>
          <a:prstGeom prst="line">
            <a:avLst/>
          </a:prstGeom>
          <a:noFill/>
          <a:ln w="9525">
            <a:solidFill>
              <a:srgbClr val="3366FF"/>
            </a:solidFill>
            <a:round/>
            <a:headEnd/>
            <a:tailEnd type="triangle" w="med" len="med"/>
          </a:ln>
        </p:spPr>
        <p:txBody>
          <a:bodyPr/>
          <a:lstStyle/>
          <a:p>
            <a:endParaRPr lang="en-US"/>
          </a:p>
        </p:txBody>
      </p:sp>
      <p:sp>
        <p:nvSpPr>
          <p:cNvPr id="31761" name="Line 18"/>
          <p:cNvSpPr>
            <a:spLocks noChangeShapeType="1"/>
          </p:cNvSpPr>
          <p:nvPr/>
        </p:nvSpPr>
        <p:spPr bwMode="auto">
          <a:xfrm>
            <a:off x="3852863" y="3281363"/>
            <a:ext cx="0" cy="3071812"/>
          </a:xfrm>
          <a:prstGeom prst="line">
            <a:avLst/>
          </a:prstGeom>
          <a:noFill/>
          <a:ln w="9525">
            <a:solidFill>
              <a:srgbClr val="993366"/>
            </a:solidFill>
            <a:round/>
            <a:headEnd/>
            <a:tailEnd type="triangle" w="med" len="med"/>
          </a:ln>
        </p:spPr>
        <p:txBody>
          <a:bodyPr/>
          <a:lstStyle/>
          <a:p>
            <a:endParaRPr lang="en-US"/>
          </a:p>
        </p:txBody>
      </p:sp>
      <p:sp>
        <p:nvSpPr>
          <p:cNvPr id="31762" name="Line 19"/>
          <p:cNvSpPr>
            <a:spLocks noChangeShapeType="1"/>
          </p:cNvSpPr>
          <p:nvPr/>
        </p:nvSpPr>
        <p:spPr bwMode="auto">
          <a:xfrm>
            <a:off x="3962400" y="3281363"/>
            <a:ext cx="0" cy="2873375"/>
          </a:xfrm>
          <a:prstGeom prst="line">
            <a:avLst/>
          </a:prstGeom>
          <a:noFill/>
          <a:ln w="9525">
            <a:solidFill>
              <a:srgbClr val="993366"/>
            </a:solidFill>
            <a:round/>
            <a:headEnd/>
            <a:tailEnd type="triangle" w="med" len="med"/>
          </a:ln>
        </p:spPr>
        <p:txBody>
          <a:bodyPr/>
          <a:lstStyle/>
          <a:p>
            <a:endParaRPr lang="en-US"/>
          </a:p>
        </p:txBody>
      </p:sp>
      <p:sp>
        <p:nvSpPr>
          <p:cNvPr id="31763" name="Line 20"/>
          <p:cNvSpPr>
            <a:spLocks noChangeShapeType="1"/>
          </p:cNvSpPr>
          <p:nvPr/>
        </p:nvSpPr>
        <p:spPr bwMode="auto">
          <a:xfrm flipH="1">
            <a:off x="3771900" y="3581400"/>
            <a:ext cx="38100" cy="2771775"/>
          </a:xfrm>
          <a:prstGeom prst="line">
            <a:avLst/>
          </a:prstGeom>
          <a:noFill/>
          <a:ln w="9525">
            <a:noFill/>
            <a:round/>
            <a:headEnd/>
            <a:tailEnd type="triangle" w="med" len="med"/>
          </a:ln>
        </p:spPr>
        <p:txBody>
          <a:bodyPr/>
          <a:lstStyle/>
          <a:p>
            <a:endParaRPr lang="en-US"/>
          </a:p>
        </p:txBody>
      </p:sp>
      <p:sp>
        <p:nvSpPr>
          <p:cNvPr id="31764" name="Line 21"/>
          <p:cNvSpPr>
            <a:spLocks noChangeShapeType="1"/>
          </p:cNvSpPr>
          <p:nvPr/>
        </p:nvSpPr>
        <p:spPr bwMode="auto">
          <a:xfrm flipH="1">
            <a:off x="3886200" y="3581400"/>
            <a:ext cx="76200" cy="2573338"/>
          </a:xfrm>
          <a:prstGeom prst="line">
            <a:avLst/>
          </a:prstGeom>
          <a:noFill/>
          <a:ln w="9525">
            <a:noFill/>
            <a:round/>
            <a:headEnd/>
            <a:tailEnd type="triangle" w="med" len="med"/>
          </a:ln>
        </p:spPr>
        <p:txBody>
          <a:bodyPr/>
          <a:lstStyle/>
          <a:p>
            <a:endParaRPr lang="en-US"/>
          </a:p>
        </p:txBody>
      </p:sp>
      <p:sp>
        <p:nvSpPr>
          <p:cNvPr id="31765" name="Line 22"/>
          <p:cNvSpPr>
            <a:spLocks noChangeShapeType="1"/>
          </p:cNvSpPr>
          <p:nvPr/>
        </p:nvSpPr>
        <p:spPr bwMode="auto">
          <a:xfrm>
            <a:off x="4457700" y="4491038"/>
            <a:ext cx="1588" cy="1881187"/>
          </a:xfrm>
          <a:prstGeom prst="line">
            <a:avLst/>
          </a:prstGeom>
          <a:noFill/>
          <a:ln w="9525">
            <a:noFill/>
            <a:round/>
            <a:headEnd/>
            <a:tailEnd type="triangle" w="med" len="med"/>
          </a:ln>
        </p:spPr>
        <p:txBody>
          <a:bodyPr/>
          <a:lstStyle/>
          <a:p>
            <a:endParaRPr lang="en-US"/>
          </a:p>
        </p:txBody>
      </p:sp>
      <p:sp>
        <p:nvSpPr>
          <p:cNvPr id="31766" name="Line 23"/>
          <p:cNvSpPr>
            <a:spLocks noChangeShapeType="1"/>
          </p:cNvSpPr>
          <p:nvPr/>
        </p:nvSpPr>
        <p:spPr bwMode="auto">
          <a:xfrm>
            <a:off x="4800600" y="4965700"/>
            <a:ext cx="0" cy="1387475"/>
          </a:xfrm>
          <a:prstGeom prst="line">
            <a:avLst/>
          </a:prstGeom>
          <a:noFill/>
          <a:ln w="9525">
            <a:solidFill>
              <a:srgbClr val="3366FF"/>
            </a:solidFill>
            <a:round/>
            <a:headEnd/>
            <a:tailEnd type="triangle" w="med" len="med"/>
          </a:ln>
        </p:spPr>
        <p:txBody>
          <a:bodyPr/>
          <a:lstStyle/>
          <a:p>
            <a:endParaRPr lang="en-US"/>
          </a:p>
        </p:txBody>
      </p:sp>
      <p:sp>
        <p:nvSpPr>
          <p:cNvPr id="31767" name="Line 24"/>
          <p:cNvSpPr>
            <a:spLocks noChangeShapeType="1"/>
          </p:cNvSpPr>
          <p:nvPr/>
        </p:nvSpPr>
        <p:spPr bwMode="auto">
          <a:xfrm>
            <a:off x="5029200" y="4965700"/>
            <a:ext cx="0" cy="1189038"/>
          </a:xfrm>
          <a:prstGeom prst="line">
            <a:avLst/>
          </a:prstGeom>
          <a:noFill/>
          <a:ln w="9525">
            <a:solidFill>
              <a:srgbClr val="3366FF"/>
            </a:solidFill>
            <a:round/>
            <a:headEnd/>
            <a:tailEnd type="triangle" w="med" len="med"/>
          </a:ln>
        </p:spPr>
        <p:txBody>
          <a:bodyPr/>
          <a:lstStyle/>
          <a:p>
            <a:endParaRPr lang="en-US"/>
          </a:p>
        </p:txBody>
      </p:sp>
      <p:sp>
        <p:nvSpPr>
          <p:cNvPr id="31768" name="Line 25"/>
          <p:cNvSpPr>
            <a:spLocks noChangeShapeType="1"/>
          </p:cNvSpPr>
          <p:nvPr/>
        </p:nvSpPr>
        <p:spPr bwMode="auto">
          <a:xfrm>
            <a:off x="5257800" y="5559425"/>
            <a:ext cx="0" cy="793750"/>
          </a:xfrm>
          <a:prstGeom prst="line">
            <a:avLst/>
          </a:prstGeom>
          <a:noFill/>
          <a:ln w="9525">
            <a:solidFill>
              <a:srgbClr val="993366"/>
            </a:solidFill>
            <a:round/>
            <a:headEnd/>
            <a:tailEnd type="triangle" w="med" len="med"/>
          </a:ln>
        </p:spPr>
        <p:txBody>
          <a:bodyPr/>
          <a:lstStyle/>
          <a:p>
            <a:endParaRPr lang="en-US"/>
          </a:p>
        </p:txBody>
      </p:sp>
      <p:sp>
        <p:nvSpPr>
          <p:cNvPr id="31769" name="Line 26"/>
          <p:cNvSpPr>
            <a:spLocks noChangeShapeType="1"/>
          </p:cNvSpPr>
          <p:nvPr/>
        </p:nvSpPr>
        <p:spPr bwMode="auto">
          <a:xfrm>
            <a:off x="5413375" y="5559425"/>
            <a:ext cx="0" cy="595313"/>
          </a:xfrm>
          <a:prstGeom prst="line">
            <a:avLst/>
          </a:prstGeom>
          <a:noFill/>
          <a:ln w="9525">
            <a:solidFill>
              <a:srgbClr val="993366"/>
            </a:solidFill>
            <a:round/>
            <a:headEnd/>
            <a:tailEnd type="triangle" w="med" len="med"/>
          </a:ln>
        </p:spPr>
        <p:txBody>
          <a:bodyPr/>
          <a:lstStyle/>
          <a:p>
            <a:endParaRPr lang="en-US"/>
          </a:p>
        </p:txBody>
      </p:sp>
      <p:sp>
        <p:nvSpPr>
          <p:cNvPr id="31770" name="Line 27"/>
          <p:cNvSpPr>
            <a:spLocks noChangeShapeType="1"/>
          </p:cNvSpPr>
          <p:nvPr/>
        </p:nvSpPr>
        <p:spPr bwMode="auto">
          <a:xfrm>
            <a:off x="5519738" y="6154738"/>
            <a:ext cx="1587" cy="198437"/>
          </a:xfrm>
          <a:prstGeom prst="line">
            <a:avLst/>
          </a:prstGeom>
          <a:noFill/>
          <a:ln w="9525">
            <a:solidFill>
              <a:srgbClr val="FF0000"/>
            </a:solidFill>
            <a:round/>
            <a:headEnd/>
            <a:tailEnd type="triangle" w="med" len="med"/>
          </a:ln>
        </p:spPr>
        <p:txBody>
          <a:bodyPr/>
          <a:lstStyle/>
          <a:p>
            <a:endParaRPr lang="en-US"/>
          </a:p>
        </p:txBody>
      </p:sp>
      <p:sp>
        <p:nvSpPr>
          <p:cNvPr id="31771" name="Text Box 28"/>
          <p:cNvSpPr txBox="1">
            <a:spLocks noChangeArrowheads="1"/>
          </p:cNvSpPr>
          <p:nvPr/>
        </p:nvSpPr>
        <p:spPr bwMode="auto">
          <a:xfrm>
            <a:off x="6057900" y="2232025"/>
            <a:ext cx="1258888" cy="4557713"/>
          </a:xfrm>
          <a:prstGeom prst="rect">
            <a:avLst/>
          </a:prstGeom>
          <a:solidFill>
            <a:srgbClr val="FFFFFF">
              <a:alpha val="0"/>
            </a:srgbClr>
          </a:solidFill>
          <a:ln w="9525">
            <a:solidFill>
              <a:srgbClr val="FFFFFF"/>
            </a:solidFill>
            <a:miter lim="800000"/>
            <a:headEnd/>
            <a:tailEnd/>
          </a:ln>
        </p:spPr>
        <p:txBody>
          <a:bodyPr/>
          <a:lstStyle/>
          <a:p>
            <a:pPr algn="just" eaLnBrk="0" hangingPunct="0"/>
            <a:endParaRPr lang="en-US" altLang="zh-CN" sz="900">
              <a:solidFill>
                <a:srgbClr val="FF0000"/>
              </a:solidFill>
              <a:latin typeface="Times New Roman" pitchFamily="18" charset="0"/>
              <a:ea typeface="SimSun" pitchFamily="2" charset="-122"/>
            </a:endParaRPr>
          </a:p>
          <a:p>
            <a:pPr algn="just" eaLnBrk="0" hangingPunct="0"/>
            <a:r>
              <a:rPr lang="en-US" altLang="zh-CN" sz="1200" b="1">
                <a:solidFill>
                  <a:srgbClr val="FF0000"/>
                </a:solidFill>
                <a:latin typeface="Times New Roman" pitchFamily="18" charset="0"/>
                <a:ea typeface="SimSun" pitchFamily="2" charset="-122"/>
              </a:rPr>
              <a:t>7803</a:t>
            </a:r>
            <a:r>
              <a:rPr lang="en-US" altLang="zh-CN" sz="1200">
                <a:solidFill>
                  <a:srgbClr val="FF0000"/>
                </a:solidFill>
                <a:latin typeface="Times New Roman" pitchFamily="18" charset="0"/>
                <a:ea typeface="SimSun" pitchFamily="2" charset="-122"/>
              </a:rPr>
              <a:t> </a:t>
            </a:r>
            <a:r>
              <a:rPr lang="en-US" altLang="zh-CN" sz="1200" b="1">
                <a:solidFill>
                  <a:srgbClr val="FF0000"/>
                </a:solidFill>
                <a:latin typeface="Times New Roman" pitchFamily="18" charset="0"/>
                <a:ea typeface="SimSun" pitchFamily="2" charset="-122"/>
              </a:rPr>
              <a:t>IAS 5/2+</a:t>
            </a:r>
          </a:p>
          <a:p>
            <a:pPr algn="just" eaLnBrk="0" hangingPunct="0"/>
            <a:r>
              <a:rPr lang="en-US" altLang="zh-CN" sz="900" b="1">
                <a:solidFill>
                  <a:srgbClr val="0033CC"/>
                </a:solidFill>
                <a:latin typeface="Tahoma" pitchFamily="34" charset="0"/>
                <a:ea typeface="SimSun" pitchFamily="2" charset="-122"/>
              </a:rPr>
              <a:t>7787 (7/2)+</a:t>
            </a:r>
          </a:p>
          <a:p>
            <a:pPr algn="just" eaLnBrk="0" hangingPunct="0"/>
            <a:endParaRPr lang="en-US" altLang="zh-CN" sz="900" b="1">
              <a:solidFill>
                <a:srgbClr val="0033CC"/>
              </a:solidFill>
              <a:latin typeface="Times New Roman" pitchFamily="18" charset="0"/>
              <a:ea typeface="SimSun" pitchFamily="2" charset="-122"/>
            </a:endParaRPr>
          </a:p>
          <a:p>
            <a:pPr algn="just" eaLnBrk="0" hangingPunct="0"/>
            <a:endParaRPr lang="en-US" altLang="zh-CN" sz="900">
              <a:solidFill>
                <a:srgbClr val="0000FF"/>
              </a:solidFill>
              <a:latin typeface="Times New Roman" pitchFamily="18" charset="0"/>
              <a:ea typeface="SimSun" pitchFamily="2" charset="-122"/>
            </a:endParaRPr>
          </a:p>
          <a:p>
            <a:pPr algn="just" eaLnBrk="0" hangingPunct="0"/>
            <a:r>
              <a:rPr lang="en-US" altLang="zh-CN" sz="900">
                <a:solidFill>
                  <a:srgbClr val="0000FF"/>
                </a:solidFill>
                <a:latin typeface="Times New Roman" pitchFamily="18" charset="0"/>
                <a:ea typeface="SimSun" pitchFamily="2" charset="-122"/>
              </a:rPr>
              <a:t>6985 5/2+</a:t>
            </a:r>
          </a:p>
          <a:p>
            <a:pPr algn="just" eaLnBrk="0" hangingPunct="0"/>
            <a:endParaRPr lang="en-US" altLang="zh-CN" sz="900">
              <a:solidFill>
                <a:srgbClr val="0000FF"/>
              </a:solidFill>
              <a:latin typeface="Times New Roman" pitchFamily="18" charset="0"/>
              <a:ea typeface="SimSun" pitchFamily="2" charset="-122"/>
            </a:endParaRPr>
          </a:p>
          <a:p>
            <a:pPr algn="just" eaLnBrk="0" hangingPunct="0"/>
            <a:r>
              <a:rPr lang="en-US" altLang="zh-CN" sz="900">
                <a:solidFill>
                  <a:srgbClr val="993366"/>
                </a:solidFill>
                <a:latin typeface="Times New Roman" pitchFamily="18" charset="0"/>
                <a:ea typeface="SimSun" pitchFamily="2" charset="-122"/>
              </a:rPr>
              <a:t>6575 5/2+</a:t>
            </a:r>
          </a:p>
          <a:p>
            <a:pPr algn="just" eaLnBrk="0" hangingPunct="0"/>
            <a:endParaRPr lang="en-US" altLang="zh-CN" sz="900">
              <a:solidFill>
                <a:srgbClr val="993366"/>
              </a:solidFill>
              <a:latin typeface="Times New Roman" pitchFamily="18" charset="0"/>
              <a:ea typeface="SimSun" pitchFamily="2" charset="-122"/>
            </a:endParaRPr>
          </a:p>
          <a:p>
            <a:pPr algn="just" eaLnBrk="0" hangingPunct="0"/>
            <a:endParaRPr lang="en-US" altLang="zh-CN" sz="900">
              <a:solidFill>
                <a:srgbClr val="FF0000"/>
              </a:solidFill>
              <a:latin typeface="Times New Roman" pitchFamily="18" charset="0"/>
              <a:ea typeface="SimSun" pitchFamily="2" charset="-122"/>
            </a:endParaRPr>
          </a:p>
          <a:p>
            <a:pPr algn="just" eaLnBrk="0" hangingPunct="0"/>
            <a:endParaRPr lang="en-US" altLang="zh-CN" sz="900">
              <a:latin typeface="Times New Roman" pitchFamily="18" charset="0"/>
              <a:ea typeface="SimSun" pitchFamily="2" charset="-122"/>
            </a:endParaRPr>
          </a:p>
          <a:p>
            <a:pPr algn="just" eaLnBrk="0" hangingPunct="0"/>
            <a:endParaRPr lang="en-US" altLang="zh-CN" sz="900">
              <a:solidFill>
                <a:srgbClr val="339966"/>
              </a:solidFill>
              <a:latin typeface="Times New Roman" pitchFamily="18" charset="0"/>
              <a:ea typeface="SimSun" pitchFamily="2" charset="-122"/>
            </a:endParaRPr>
          </a:p>
          <a:p>
            <a:pPr algn="just" eaLnBrk="0" hangingPunct="0"/>
            <a:endParaRPr lang="en-US" altLang="zh-CN" sz="900">
              <a:solidFill>
                <a:srgbClr val="339966"/>
              </a:solidFill>
              <a:latin typeface="Times New Roman" pitchFamily="18" charset="0"/>
              <a:ea typeface="SimSun" pitchFamily="2" charset="-122"/>
            </a:endParaRPr>
          </a:p>
          <a:p>
            <a:pPr algn="just" eaLnBrk="0" hangingPunct="0"/>
            <a:endParaRPr lang="en-US" altLang="zh-CN" sz="900">
              <a:solidFill>
                <a:srgbClr val="3366FF"/>
              </a:solidFill>
              <a:latin typeface="Times New Roman" pitchFamily="18" charset="0"/>
              <a:ea typeface="SimSun" pitchFamily="2" charset="-122"/>
            </a:endParaRPr>
          </a:p>
          <a:p>
            <a:pPr algn="just" eaLnBrk="0" hangingPunct="0"/>
            <a:endParaRPr lang="en-US" altLang="zh-CN" sz="900">
              <a:solidFill>
                <a:srgbClr val="FF0000"/>
              </a:solidFill>
              <a:latin typeface="Times New Roman" pitchFamily="18" charset="0"/>
              <a:ea typeface="SimSun" pitchFamily="2" charset="-122"/>
            </a:endParaRPr>
          </a:p>
          <a:p>
            <a:pPr algn="just" eaLnBrk="0" hangingPunct="0"/>
            <a:endParaRPr lang="en-US" altLang="zh-CN" sz="900">
              <a:solidFill>
                <a:srgbClr val="339966"/>
              </a:solidFill>
              <a:latin typeface="Times New Roman" pitchFamily="18" charset="0"/>
              <a:ea typeface="SimSun" pitchFamily="2" charset="-122"/>
            </a:endParaRPr>
          </a:p>
          <a:p>
            <a:pPr algn="just" eaLnBrk="0" hangingPunct="0"/>
            <a:endParaRPr lang="en-US" altLang="zh-CN" sz="900">
              <a:solidFill>
                <a:srgbClr val="339966"/>
              </a:solidFill>
              <a:latin typeface="Times New Roman" pitchFamily="18" charset="0"/>
              <a:ea typeface="SimSun" pitchFamily="2" charset="-122"/>
            </a:endParaRPr>
          </a:p>
          <a:p>
            <a:pPr algn="just" eaLnBrk="0" hangingPunct="0"/>
            <a:r>
              <a:rPr lang="en-US" altLang="zh-CN" sz="900">
                <a:solidFill>
                  <a:srgbClr val="339966"/>
                </a:solidFill>
                <a:latin typeface="Times New Roman" pitchFamily="18" charset="0"/>
                <a:ea typeface="SimSun" pitchFamily="2" charset="-122"/>
              </a:rPr>
              <a:t> </a:t>
            </a:r>
          </a:p>
          <a:p>
            <a:pPr algn="just" eaLnBrk="0" hangingPunct="0"/>
            <a:r>
              <a:rPr lang="en-US" altLang="zh-CN" sz="900">
                <a:solidFill>
                  <a:srgbClr val="3366FF"/>
                </a:solidFill>
                <a:latin typeface="Times New Roman" pitchFamily="18" charset="0"/>
                <a:ea typeface="SimSun" pitchFamily="2" charset="-122"/>
              </a:rPr>
              <a:t>2905 (3,5/2)+ </a:t>
            </a:r>
          </a:p>
          <a:p>
            <a:pPr algn="just" eaLnBrk="0" hangingPunct="0"/>
            <a:endParaRPr lang="en-US" altLang="zh-CN" sz="900">
              <a:latin typeface="Times New Roman" pitchFamily="18" charset="0"/>
              <a:ea typeface="SimSun" pitchFamily="2" charset="-122"/>
            </a:endParaRPr>
          </a:p>
          <a:p>
            <a:pPr algn="just" eaLnBrk="0" hangingPunct="0"/>
            <a:endParaRPr lang="en-US" altLang="zh-CN" sz="900">
              <a:latin typeface="Times New Roman" pitchFamily="18" charset="0"/>
              <a:ea typeface="SimSun" pitchFamily="2" charset="-122"/>
            </a:endParaRPr>
          </a:p>
          <a:p>
            <a:pPr algn="just" eaLnBrk="0" hangingPunct="0"/>
            <a:r>
              <a:rPr lang="en-US" altLang="zh-CN" sz="900">
                <a:latin typeface="Times New Roman" pitchFamily="18" charset="0"/>
                <a:ea typeface="SimSun" pitchFamily="2" charset="-122"/>
              </a:rPr>
              <a:t>2359 1/2+ NO!</a:t>
            </a:r>
          </a:p>
          <a:p>
            <a:pPr algn="just" eaLnBrk="0" hangingPunct="0"/>
            <a:r>
              <a:rPr lang="en-US" altLang="zh-CN" sz="900" b="1">
                <a:solidFill>
                  <a:srgbClr val="FF0000"/>
                </a:solidFill>
                <a:latin typeface="Times New Roman" pitchFamily="18" charset="0"/>
                <a:ea typeface="SimSun" pitchFamily="2" charset="-122"/>
              </a:rPr>
              <a:t>2051</a:t>
            </a:r>
            <a:r>
              <a:rPr lang="en-US" altLang="zh-CN" sz="900">
                <a:solidFill>
                  <a:srgbClr val="FF0000"/>
                </a:solidFill>
                <a:latin typeface="Times New Roman" pitchFamily="18" charset="0"/>
                <a:ea typeface="SimSun" pitchFamily="2" charset="-122"/>
              </a:rPr>
              <a:t> </a:t>
            </a:r>
            <a:r>
              <a:rPr lang="en-US" altLang="zh-CN" sz="900" b="1">
                <a:solidFill>
                  <a:srgbClr val="FF0000"/>
                </a:solidFill>
                <a:latin typeface="Times New Roman" pitchFamily="18" charset="0"/>
                <a:ea typeface="SimSun" pitchFamily="2" charset="-122"/>
              </a:rPr>
              <a:t>7/2+</a:t>
            </a:r>
          </a:p>
          <a:p>
            <a:pPr algn="just" eaLnBrk="0" hangingPunct="0"/>
            <a:endParaRPr lang="en-US" altLang="zh-CN" sz="900">
              <a:latin typeface="Times New Roman" pitchFamily="18" charset="0"/>
              <a:ea typeface="SimSun" pitchFamily="2" charset="-122"/>
            </a:endParaRPr>
          </a:p>
          <a:p>
            <a:pPr algn="just" eaLnBrk="0" hangingPunct="0"/>
            <a:endParaRPr lang="en-US" altLang="zh-CN" sz="900">
              <a:latin typeface="Times New Roman" pitchFamily="18" charset="0"/>
              <a:ea typeface="SimSun" pitchFamily="2" charset="-122"/>
            </a:endParaRPr>
          </a:p>
          <a:p>
            <a:pPr algn="just" eaLnBrk="0" hangingPunct="0"/>
            <a:endParaRPr lang="en-US" altLang="zh-CN" sz="900">
              <a:solidFill>
                <a:srgbClr val="FF0000"/>
              </a:solidFill>
              <a:latin typeface="Times New Roman" pitchFamily="18" charset="0"/>
              <a:ea typeface="SimSun" pitchFamily="2" charset="-122"/>
            </a:endParaRPr>
          </a:p>
          <a:p>
            <a:pPr algn="just" eaLnBrk="0" hangingPunct="0"/>
            <a:endParaRPr lang="en-US" altLang="zh-CN" sz="900">
              <a:solidFill>
                <a:srgbClr val="FF0000"/>
              </a:solidFill>
              <a:latin typeface="Times New Roman" pitchFamily="18" charset="0"/>
              <a:ea typeface="SimSun" pitchFamily="2" charset="-122"/>
            </a:endParaRPr>
          </a:p>
          <a:p>
            <a:pPr algn="just" eaLnBrk="0" hangingPunct="0"/>
            <a:r>
              <a:rPr lang="en-US" altLang="zh-CN" sz="900" b="1">
                <a:solidFill>
                  <a:srgbClr val="FF0000"/>
                </a:solidFill>
                <a:latin typeface="Times New Roman" pitchFamily="18" charset="0"/>
                <a:ea typeface="SimSun" pitchFamily="2" charset="-122"/>
              </a:rPr>
              <a:t>450</a:t>
            </a:r>
            <a:r>
              <a:rPr lang="en-US" altLang="zh-CN" sz="900">
                <a:solidFill>
                  <a:srgbClr val="FF0000"/>
                </a:solidFill>
                <a:latin typeface="Times New Roman" pitchFamily="18" charset="0"/>
                <a:ea typeface="SimSun" pitchFamily="2" charset="-122"/>
              </a:rPr>
              <a:t> </a:t>
            </a:r>
            <a:r>
              <a:rPr lang="en-US" altLang="zh-CN" sz="900" b="1">
                <a:solidFill>
                  <a:srgbClr val="FF0000"/>
                </a:solidFill>
                <a:latin typeface="Times New Roman" pitchFamily="18" charset="0"/>
                <a:ea typeface="SimSun" pitchFamily="2" charset="-122"/>
              </a:rPr>
              <a:t>5/2+</a:t>
            </a:r>
          </a:p>
          <a:p>
            <a:pPr algn="just" eaLnBrk="0" hangingPunct="0"/>
            <a:r>
              <a:rPr lang="en-US" altLang="zh-CN" sz="900" b="1">
                <a:solidFill>
                  <a:srgbClr val="FF0000"/>
                </a:solidFill>
                <a:latin typeface="Times New Roman" pitchFamily="18" charset="0"/>
                <a:ea typeface="SimSun" pitchFamily="2" charset="-122"/>
              </a:rPr>
              <a:t>0 </a:t>
            </a:r>
            <a:r>
              <a:rPr lang="en-US" altLang="zh-CN" sz="900">
                <a:solidFill>
                  <a:srgbClr val="FF0000"/>
                </a:solidFill>
                <a:latin typeface="Times New Roman" pitchFamily="18" charset="0"/>
                <a:ea typeface="SimSun" pitchFamily="2" charset="-122"/>
              </a:rPr>
              <a:t> </a:t>
            </a:r>
            <a:r>
              <a:rPr lang="en-US" altLang="zh-CN" sz="900">
                <a:latin typeface="Times New Roman" pitchFamily="18" charset="0"/>
                <a:ea typeface="SimSun" pitchFamily="2" charset="-122"/>
              </a:rPr>
              <a:t>   </a:t>
            </a:r>
            <a:r>
              <a:rPr lang="en-US" altLang="zh-CN" sz="900" b="1">
                <a:solidFill>
                  <a:srgbClr val="FF0000"/>
                </a:solidFill>
                <a:latin typeface="Times New Roman" pitchFamily="18" charset="0"/>
                <a:ea typeface="SimSun" pitchFamily="2" charset="-122"/>
              </a:rPr>
              <a:t>3/2+</a:t>
            </a:r>
          </a:p>
        </p:txBody>
      </p:sp>
      <p:sp>
        <p:nvSpPr>
          <p:cNvPr id="31772" name="Line 29"/>
          <p:cNvSpPr>
            <a:spLocks noChangeShapeType="1"/>
          </p:cNvSpPr>
          <p:nvPr/>
        </p:nvSpPr>
        <p:spPr bwMode="auto">
          <a:xfrm>
            <a:off x="2971800" y="2390775"/>
            <a:ext cx="1620838" cy="0"/>
          </a:xfrm>
          <a:prstGeom prst="line">
            <a:avLst/>
          </a:prstGeom>
          <a:noFill/>
          <a:ln w="9525">
            <a:solidFill>
              <a:srgbClr val="0000FF"/>
            </a:solidFill>
            <a:round/>
            <a:headEnd/>
            <a:tailEnd/>
          </a:ln>
        </p:spPr>
        <p:txBody>
          <a:bodyPr/>
          <a:lstStyle/>
          <a:p>
            <a:endParaRPr lang="en-US"/>
          </a:p>
        </p:txBody>
      </p:sp>
      <p:sp>
        <p:nvSpPr>
          <p:cNvPr id="31773" name="Line 30"/>
          <p:cNvSpPr>
            <a:spLocks noChangeShapeType="1"/>
          </p:cNvSpPr>
          <p:nvPr/>
        </p:nvSpPr>
        <p:spPr bwMode="auto">
          <a:xfrm>
            <a:off x="2971800" y="2290763"/>
            <a:ext cx="1620838" cy="1587"/>
          </a:xfrm>
          <a:prstGeom prst="line">
            <a:avLst/>
          </a:prstGeom>
          <a:noFill/>
          <a:ln w="9525">
            <a:solidFill>
              <a:srgbClr val="0000FF"/>
            </a:solidFill>
            <a:round/>
            <a:headEnd/>
            <a:tailEnd/>
          </a:ln>
        </p:spPr>
        <p:txBody>
          <a:bodyPr/>
          <a:lstStyle/>
          <a:p>
            <a:endParaRPr lang="en-US"/>
          </a:p>
        </p:txBody>
      </p:sp>
      <p:sp>
        <p:nvSpPr>
          <p:cNvPr id="31774" name="Line 31"/>
          <p:cNvSpPr>
            <a:spLocks noChangeShapeType="1"/>
          </p:cNvSpPr>
          <p:nvPr/>
        </p:nvSpPr>
        <p:spPr bwMode="auto">
          <a:xfrm>
            <a:off x="2971800" y="2092325"/>
            <a:ext cx="1620838" cy="1588"/>
          </a:xfrm>
          <a:prstGeom prst="line">
            <a:avLst/>
          </a:prstGeom>
          <a:noFill/>
          <a:ln w="9525">
            <a:solidFill>
              <a:srgbClr val="0000FF"/>
            </a:solidFill>
            <a:round/>
            <a:headEnd/>
            <a:tailEnd/>
          </a:ln>
        </p:spPr>
        <p:txBody>
          <a:bodyPr/>
          <a:lstStyle/>
          <a:p>
            <a:endParaRPr lang="en-US"/>
          </a:p>
        </p:txBody>
      </p:sp>
      <p:sp>
        <p:nvSpPr>
          <p:cNvPr id="31775" name="Line 32"/>
          <p:cNvSpPr>
            <a:spLocks noChangeAspect="1" noChangeShapeType="1"/>
          </p:cNvSpPr>
          <p:nvPr/>
        </p:nvSpPr>
        <p:spPr bwMode="auto">
          <a:xfrm>
            <a:off x="2971800" y="1993900"/>
            <a:ext cx="1620838" cy="0"/>
          </a:xfrm>
          <a:prstGeom prst="line">
            <a:avLst/>
          </a:prstGeom>
          <a:noFill/>
          <a:ln w="9525">
            <a:solidFill>
              <a:srgbClr val="0000FF"/>
            </a:solidFill>
            <a:round/>
            <a:headEnd/>
            <a:tailEnd/>
          </a:ln>
        </p:spPr>
        <p:txBody>
          <a:bodyPr/>
          <a:lstStyle/>
          <a:p>
            <a:endParaRPr lang="en-US"/>
          </a:p>
        </p:txBody>
      </p:sp>
      <p:sp>
        <p:nvSpPr>
          <p:cNvPr id="31776" name="Line 33"/>
          <p:cNvSpPr>
            <a:spLocks noChangeShapeType="1"/>
          </p:cNvSpPr>
          <p:nvPr/>
        </p:nvSpPr>
        <p:spPr bwMode="auto">
          <a:xfrm>
            <a:off x="2082800" y="2786063"/>
            <a:ext cx="685800" cy="1587"/>
          </a:xfrm>
          <a:prstGeom prst="line">
            <a:avLst/>
          </a:prstGeom>
          <a:noFill/>
          <a:ln w="38100">
            <a:solidFill>
              <a:srgbClr val="000000"/>
            </a:solidFill>
            <a:round/>
            <a:headEnd/>
            <a:tailEnd/>
          </a:ln>
        </p:spPr>
        <p:txBody>
          <a:bodyPr/>
          <a:lstStyle/>
          <a:p>
            <a:endParaRPr lang="en-US"/>
          </a:p>
        </p:txBody>
      </p:sp>
      <p:sp>
        <p:nvSpPr>
          <p:cNvPr id="31777" name="Line 34"/>
          <p:cNvSpPr>
            <a:spLocks noChangeShapeType="1"/>
          </p:cNvSpPr>
          <p:nvPr/>
        </p:nvSpPr>
        <p:spPr bwMode="auto">
          <a:xfrm flipH="1">
            <a:off x="2628900" y="2390775"/>
            <a:ext cx="342900" cy="395288"/>
          </a:xfrm>
          <a:prstGeom prst="line">
            <a:avLst/>
          </a:prstGeom>
          <a:noFill/>
          <a:ln w="9525">
            <a:solidFill>
              <a:srgbClr val="000000"/>
            </a:solidFill>
            <a:round/>
            <a:headEnd/>
            <a:tailEnd type="triangle" w="med" len="med"/>
          </a:ln>
        </p:spPr>
        <p:txBody>
          <a:bodyPr/>
          <a:lstStyle/>
          <a:p>
            <a:endParaRPr lang="en-US"/>
          </a:p>
        </p:txBody>
      </p:sp>
      <p:sp>
        <p:nvSpPr>
          <p:cNvPr id="31778" name="Line 35"/>
          <p:cNvSpPr>
            <a:spLocks noChangeShapeType="1"/>
          </p:cNvSpPr>
          <p:nvPr/>
        </p:nvSpPr>
        <p:spPr bwMode="auto">
          <a:xfrm flipH="1">
            <a:off x="2628900" y="2290763"/>
            <a:ext cx="342900" cy="495300"/>
          </a:xfrm>
          <a:prstGeom prst="line">
            <a:avLst/>
          </a:prstGeom>
          <a:noFill/>
          <a:ln w="9525">
            <a:solidFill>
              <a:srgbClr val="000000"/>
            </a:solidFill>
            <a:round/>
            <a:headEnd/>
            <a:tailEnd type="triangle" w="med" len="med"/>
          </a:ln>
        </p:spPr>
        <p:txBody>
          <a:bodyPr/>
          <a:lstStyle/>
          <a:p>
            <a:endParaRPr lang="en-US"/>
          </a:p>
        </p:txBody>
      </p:sp>
      <p:sp>
        <p:nvSpPr>
          <p:cNvPr id="31779" name="Line 36"/>
          <p:cNvSpPr>
            <a:spLocks noChangeShapeType="1"/>
          </p:cNvSpPr>
          <p:nvPr/>
        </p:nvSpPr>
        <p:spPr bwMode="auto">
          <a:xfrm flipH="1">
            <a:off x="2628900" y="2192338"/>
            <a:ext cx="342900" cy="593725"/>
          </a:xfrm>
          <a:prstGeom prst="line">
            <a:avLst/>
          </a:prstGeom>
          <a:noFill/>
          <a:ln w="9525">
            <a:solidFill>
              <a:srgbClr val="000000"/>
            </a:solidFill>
            <a:round/>
            <a:headEnd/>
            <a:tailEnd type="triangle" w="med" len="med"/>
          </a:ln>
        </p:spPr>
        <p:txBody>
          <a:bodyPr/>
          <a:lstStyle/>
          <a:p>
            <a:endParaRPr lang="en-US"/>
          </a:p>
        </p:txBody>
      </p:sp>
      <p:sp>
        <p:nvSpPr>
          <p:cNvPr id="31780" name="Line 37"/>
          <p:cNvSpPr>
            <a:spLocks noChangeShapeType="1"/>
          </p:cNvSpPr>
          <p:nvPr/>
        </p:nvSpPr>
        <p:spPr bwMode="auto">
          <a:xfrm flipH="1">
            <a:off x="2628900" y="2092325"/>
            <a:ext cx="342900" cy="693738"/>
          </a:xfrm>
          <a:prstGeom prst="line">
            <a:avLst/>
          </a:prstGeom>
          <a:noFill/>
          <a:ln w="9525">
            <a:solidFill>
              <a:srgbClr val="000000"/>
            </a:solidFill>
            <a:round/>
            <a:headEnd/>
            <a:tailEnd type="triangle" w="med" len="med"/>
          </a:ln>
        </p:spPr>
        <p:txBody>
          <a:bodyPr/>
          <a:lstStyle/>
          <a:p>
            <a:endParaRPr lang="en-US"/>
          </a:p>
        </p:txBody>
      </p:sp>
      <p:sp>
        <p:nvSpPr>
          <p:cNvPr id="31781" name="Line 38"/>
          <p:cNvSpPr>
            <a:spLocks noChangeShapeType="1"/>
          </p:cNvSpPr>
          <p:nvPr/>
        </p:nvSpPr>
        <p:spPr bwMode="auto">
          <a:xfrm flipH="1">
            <a:off x="2628900" y="1993900"/>
            <a:ext cx="342900" cy="792163"/>
          </a:xfrm>
          <a:prstGeom prst="line">
            <a:avLst/>
          </a:prstGeom>
          <a:noFill/>
          <a:ln w="9525">
            <a:solidFill>
              <a:srgbClr val="000000"/>
            </a:solidFill>
            <a:round/>
            <a:headEnd/>
            <a:tailEnd type="triangle" w="med" len="med"/>
          </a:ln>
        </p:spPr>
        <p:txBody>
          <a:bodyPr/>
          <a:lstStyle/>
          <a:p>
            <a:endParaRPr lang="en-US"/>
          </a:p>
        </p:txBody>
      </p:sp>
      <p:sp>
        <p:nvSpPr>
          <p:cNvPr id="31782" name="Text Box 39"/>
          <p:cNvSpPr txBox="1">
            <a:spLocks noChangeArrowheads="1"/>
          </p:cNvSpPr>
          <p:nvPr/>
        </p:nvSpPr>
        <p:spPr bwMode="auto">
          <a:xfrm>
            <a:off x="1714500" y="2984500"/>
            <a:ext cx="1143000" cy="693738"/>
          </a:xfrm>
          <a:prstGeom prst="rect">
            <a:avLst/>
          </a:prstGeom>
          <a:solidFill>
            <a:srgbClr val="FFFFFF"/>
          </a:solidFill>
          <a:ln w="9525">
            <a:solidFill>
              <a:srgbClr val="FFFFFF"/>
            </a:solidFill>
            <a:miter lim="800000"/>
            <a:headEnd/>
            <a:tailEnd/>
          </a:ln>
        </p:spPr>
        <p:txBody>
          <a:bodyPr/>
          <a:lstStyle/>
          <a:p>
            <a:pPr algn="ctr" eaLnBrk="0" hangingPunct="0"/>
            <a:r>
              <a:rPr lang="en-US" altLang="zh-CN" sz="1400" b="1" baseline="30000">
                <a:latin typeface="Times New Roman" pitchFamily="18" charset="0"/>
                <a:ea typeface="SimSun" pitchFamily="2" charset="-122"/>
              </a:rPr>
              <a:t>22</a:t>
            </a:r>
            <a:r>
              <a:rPr lang="en-US" altLang="zh-CN" sz="1400" b="1">
                <a:latin typeface="Times New Roman" pitchFamily="18" charset="0"/>
                <a:ea typeface="SimSun" pitchFamily="2" charset="-122"/>
              </a:rPr>
              <a:t>Na </a:t>
            </a:r>
          </a:p>
          <a:p>
            <a:pPr algn="just" eaLnBrk="0" hangingPunct="0"/>
            <a:r>
              <a:rPr lang="en-US" altLang="zh-CN" sz="1200" b="1">
                <a:latin typeface="Times New Roman" pitchFamily="18" charset="0"/>
                <a:ea typeface="SimSun" pitchFamily="2" charset="-122"/>
              </a:rPr>
              <a:t>Sp=7580 keV</a:t>
            </a:r>
            <a:endParaRPr lang="en-US" altLang="zh-CN">
              <a:ea typeface="SimSun" pitchFamily="2" charset="-122"/>
            </a:endParaRPr>
          </a:p>
        </p:txBody>
      </p:sp>
      <p:sp>
        <p:nvSpPr>
          <p:cNvPr id="31783" name="Line 40"/>
          <p:cNvSpPr>
            <a:spLocks noChangeShapeType="1"/>
          </p:cNvSpPr>
          <p:nvPr/>
        </p:nvSpPr>
        <p:spPr bwMode="auto">
          <a:xfrm>
            <a:off x="2971800" y="4960938"/>
            <a:ext cx="2592388" cy="0"/>
          </a:xfrm>
          <a:prstGeom prst="line">
            <a:avLst/>
          </a:prstGeom>
          <a:noFill/>
          <a:ln w="9525">
            <a:solidFill>
              <a:srgbClr val="000000"/>
            </a:solidFill>
            <a:round/>
            <a:headEnd/>
            <a:tailEnd/>
          </a:ln>
        </p:spPr>
        <p:txBody>
          <a:bodyPr/>
          <a:lstStyle/>
          <a:p>
            <a:endParaRPr lang="en-US"/>
          </a:p>
        </p:txBody>
      </p:sp>
      <p:sp>
        <p:nvSpPr>
          <p:cNvPr id="31784" name="Line 41"/>
          <p:cNvSpPr>
            <a:spLocks noChangeShapeType="1"/>
          </p:cNvSpPr>
          <p:nvPr/>
        </p:nvSpPr>
        <p:spPr bwMode="auto">
          <a:xfrm>
            <a:off x="2971800" y="3111500"/>
            <a:ext cx="2160588" cy="0"/>
          </a:xfrm>
          <a:prstGeom prst="line">
            <a:avLst/>
          </a:prstGeom>
          <a:noFill/>
          <a:ln w="9525">
            <a:solidFill>
              <a:srgbClr val="000000"/>
            </a:solidFill>
            <a:round/>
            <a:headEnd/>
            <a:tailEnd/>
          </a:ln>
        </p:spPr>
        <p:txBody>
          <a:bodyPr/>
          <a:lstStyle/>
          <a:p>
            <a:endParaRPr lang="en-US"/>
          </a:p>
        </p:txBody>
      </p:sp>
      <p:sp>
        <p:nvSpPr>
          <p:cNvPr id="31785" name="Line 42"/>
          <p:cNvSpPr>
            <a:spLocks noChangeShapeType="1"/>
          </p:cNvSpPr>
          <p:nvPr/>
        </p:nvSpPr>
        <p:spPr bwMode="auto">
          <a:xfrm>
            <a:off x="2971800" y="2197100"/>
            <a:ext cx="1620838" cy="0"/>
          </a:xfrm>
          <a:prstGeom prst="line">
            <a:avLst/>
          </a:prstGeom>
          <a:noFill/>
          <a:ln w="9525">
            <a:solidFill>
              <a:srgbClr val="0000FF"/>
            </a:solidFill>
            <a:round/>
            <a:headEnd/>
            <a:tailEnd/>
          </a:ln>
        </p:spPr>
        <p:txBody>
          <a:bodyPr/>
          <a:lstStyle/>
          <a:p>
            <a:endParaRPr lang="en-US"/>
          </a:p>
        </p:txBody>
      </p:sp>
      <p:sp>
        <p:nvSpPr>
          <p:cNvPr id="31786" name="Line 43"/>
          <p:cNvSpPr>
            <a:spLocks noChangeShapeType="1"/>
          </p:cNvSpPr>
          <p:nvPr/>
        </p:nvSpPr>
        <p:spPr bwMode="auto">
          <a:xfrm>
            <a:off x="2971800" y="6149975"/>
            <a:ext cx="2592388" cy="0"/>
          </a:xfrm>
          <a:prstGeom prst="line">
            <a:avLst/>
          </a:prstGeom>
          <a:noFill/>
          <a:ln w="9525">
            <a:solidFill>
              <a:srgbClr val="000000"/>
            </a:solidFill>
            <a:round/>
            <a:headEnd/>
            <a:tailEnd/>
          </a:ln>
        </p:spPr>
        <p:txBody>
          <a:bodyPr/>
          <a:lstStyle/>
          <a:p>
            <a:endParaRPr lang="en-US"/>
          </a:p>
        </p:txBody>
      </p:sp>
      <p:sp>
        <p:nvSpPr>
          <p:cNvPr id="31787" name="Line 44"/>
          <p:cNvSpPr>
            <a:spLocks noChangeShapeType="1"/>
          </p:cNvSpPr>
          <p:nvPr/>
        </p:nvSpPr>
        <p:spPr bwMode="auto">
          <a:xfrm flipH="1">
            <a:off x="5695950" y="727075"/>
            <a:ext cx="571500" cy="5645150"/>
          </a:xfrm>
          <a:prstGeom prst="line">
            <a:avLst/>
          </a:prstGeom>
          <a:noFill/>
          <a:ln w="28575">
            <a:solidFill>
              <a:srgbClr val="FF0000"/>
            </a:solidFill>
            <a:round/>
            <a:headEnd/>
            <a:tailEnd type="triangle" w="med" len="med"/>
          </a:ln>
        </p:spPr>
        <p:txBody>
          <a:bodyPr/>
          <a:lstStyle/>
          <a:p>
            <a:endParaRPr lang="en-US"/>
          </a:p>
        </p:txBody>
      </p:sp>
      <p:sp>
        <p:nvSpPr>
          <p:cNvPr id="31788" name="Line 45"/>
          <p:cNvSpPr>
            <a:spLocks noChangeShapeType="1"/>
          </p:cNvSpPr>
          <p:nvPr/>
        </p:nvSpPr>
        <p:spPr bwMode="auto">
          <a:xfrm flipH="1">
            <a:off x="5581650" y="715963"/>
            <a:ext cx="685800" cy="5448300"/>
          </a:xfrm>
          <a:prstGeom prst="line">
            <a:avLst/>
          </a:prstGeom>
          <a:noFill/>
          <a:ln w="9525">
            <a:solidFill>
              <a:srgbClr val="FF0000"/>
            </a:solidFill>
            <a:round/>
            <a:headEnd/>
            <a:tailEnd type="triangle" w="med" len="med"/>
          </a:ln>
        </p:spPr>
        <p:txBody>
          <a:bodyPr/>
          <a:lstStyle/>
          <a:p>
            <a:endParaRPr lang="en-US"/>
          </a:p>
        </p:txBody>
      </p:sp>
      <p:sp>
        <p:nvSpPr>
          <p:cNvPr id="31789" name="Line 46"/>
          <p:cNvSpPr>
            <a:spLocks noChangeShapeType="1"/>
          </p:cNvSpPr>
          <p:nvPr/>
        </p:nvSpPr>
        <p:spPr bwMode="auto">
          <a:xfrm flipH="1">
            <a:off x="5581650" y="727075"/>
            <a:ext cx="685800" cy="4852988"/>
          </a:xfrm>
          <a:prstGeom prst="line">
            <a:avLst/>
          </a:prstGeom>
          <a:noFill/>
          <a:ln w="9525">
            <a:solidFill>
              <a:srgbClr val="FF0000"/>
            </a:solidFill>
            <a:round/>
            <a:headEnd/>
            <a:tailEnd type="triangle" w="med" len="med"/>
          </a:ln>
        </p:spPr>
        <p:txBody>
          <a:bodyPr/>
          <a:lstStyle/>
          <a:p>
            <a:endParaRPr lang="en-US"/>
          </a:p>
        </p:txBody>
      </p:sp>
      <p:sp>
        <p:nvSpPr>
          <p:cNvPr id="31790" name="Line 47"/>
          <p:cNvSpPr>
            <a:spLocks noChangeShapeType="1"/>
          </p:cNvSpPr>
          <p:nvPr/>
        </p:nvSpPr>
        <p:spPr bwMode="auto">
          <a:xfrm flipH="1">
            <a:off x="5581650" y="727075"/>
            <a:ext cx="685800" cy="4259263"/>
          </a:xfrm>
          <a:prstGeom prst="line">
            <a:avLst/>
          </a:prstGeom>
          <a:noFill/>
          <a:ln w="9525">
            <a:solidFill>
              <a:srgbClr val="000000"/>
            </a:solidFill>
            <a:round/>
            <a:headEnd/>
            <a:tailEnd type="triangle" w="med" len="med"/>
          </a:ln>
        </p:spPr>
        <p:txBody>
          <a:bodyPr/>
          <a:lstStyle/>
          <a:p>
            <a:endParaRPr lang="en-US"/>
          </a:p>
        </p:txBody>
      </p:sp>
      <p:sp>
        <p:nvSpPr>
          <p:cNvPr id="31791" name="Line 48"/>
          <p:cNvSpPr>
            <a:spLocks noChangeShapeType="1"/>
          </p:cNvSpPr>
          <p:nvPr/>
        </p:nvSpPr>
        <p:spPr bwMode="auto">
          <a:xfrm flipH="1">
            <a:off x="5143500" y="706438"/>
            <a:ext cx="1143000" cy="1881187"/>
          </a:xfrm>
          <a:prstGeom prst="line">
            <a:avLst/>
          </a:prstGeom>
          <a:noFill/>
          <a:ln w="28575">
            <a:solidFill>
              <a:srgbClr val="FF0000"/>
            </a:solidFill>
            <a:round/>
            <a:headEnd/>
            <a:tailEnd type="triangle" w="med" len="med"/>
          </a:ln>
        </p:spPr>
        <p:txBody>
          <a:bodyPr/>
          <a:lstStyle/>
          <a:p>
            <a:endParaRPr lang="en-US"/>
          </a:p>
        </p:txBody>
      </p:sp>
      <p:sp>
        <p:nvSpPr>
          <p:cNvPr id="31792" name="Line 49"/>
          <p:cNvSpPr>
            <a:spLocks noChangeShapeType="1"/>
          </p:cNvSpPr>
          <p:nvPr/>
        </p:nvSpPr>
        <p:spPr bwMode="auto">
          <a:xfrm flipH="1">
            <a:off x="5181600" y="706438"/>
            <a:ext cx="1104900" cy="1960562"/>
          </a:xfrm>
          <a:prstGeom prst="line">
            <a:avLst/>
          </a:prstGeom>
          <a:noFill/>
          <a:ln w="9525">
            <a:solidFill>
              <a:srgbClr val="000000"/>
            </a:solidFill>
            <a:round/>
            <a:headEnd/>
            <a:tailEnd type="triangle" w="med" len="med"/>
          </a:ln>
        </p:spPr>
        <p:txBody>
          <a:bodyPr/>
          <a:lstStyle/>
          <a:p>
            <a:endParaRPr lang="en-US"/>
          </a:p>
        </p:txBody>
      </p:sp>
      <p:sp>
        <p:nvSpPr>
          <p:cNvPr id="31793" name="Line 50"/>
          <p:cNvSpPr>
            <a:spLocks noChangeShapeType="1"/>
          </p:cNvSpPr>
          <p:nvPr/>
        </p:nvSpPr>
        <p:spPr bwMode="auto">
          <a:xfrm flipH="1">
            <a:off x="5143500" y="706438"/>
            <a:ext cx="1143000" cy="2376487"/>
          </a:xfrm>
          <a:prstGeom prst="line">
            <a:avLst/>
          </a:prstGeom>
          <a:noFill/>
          <a:ln w="9525">
            <a:solidFill>
              <a:srgbClr val="000000"/>
            </a:solidFill>
            <a:round/>
            <a:headEnd/>
            <a:tailEnd type="triangle" w="med" len="med"/>
          </a:ln>
        </p:spPr>
        <p:txBody>
          <a:bodyPr/>
          <a:lstStyle/>
          <a:p>
            <a:endParaRPr lang="en-US"/>
          </a:p>
        </p:txBody>
      </p:sp>
      <p:sp>
        <p:nvSpPr>
          <p:cNvPr id="31794" name="Line 51"/>
          <p:cNvSpPr>
            <a:spLocks noChangeShapeType="1"/>
          </p:cNvSpPr>
          <p:nvPr/>
        </p:nvSpPr>
        <p:spPr bwMode="auto">
          <a:xfrm flipH="1">
            <a:off x="5181600" y="706438"/>
            <a:ext cx="1104900" cy="2570162"/>
          </a:xfrm>
          <a:prstGeom prst="line">
            <a:avLst/>
          </a:prstGeom>
          <a:noFill/>
          <a:ln w="9525">
            <a:solidFill>
              <a:schemeClr val="tx1"/>
            </a:solidFill>
            <a:round/>
            <a:headEnd/>
            <a:tailEnd type="triangle" w="med" len="med"/>
          </a:ln>
        </p:spPr>
        <p:txBody>
          <a:bodyPr/>
          <a:lstStyle/>
          <a:p>
            <a:endParaRPr lang="en-US"/>
          </a:p>
        </p:txBody>
      </p:sp>
      <p:sp>
        <p:nvSpPr>
          <p:cNvPr id="31795" name="Line 52"/>
          <p:cNvSpPr>
            <a:spLocks noChangeShapeType="1"/>
          </p:cNvSpPr>
          <p:nvPr/>
        </p:nvSpPr>
        <p:spPr bwMode="auto">
          <a:xfrm flipH="1">
            <a:off x="5143500" y="706438"/>
            <a:ext cx="1143000" cy="3268662"/>
          </a:xfrm>
          <a:prstGeom prst="line">
            <a:avLst/>
          </a:prstGeom>
          <a:noFill/>
          <a:ln w="9525">
            <a:noFill/>
            <a:round/>
            <a:headEnd/>
            <a:tailEnd type="triangle" w="med" len="med"/>
          </a:ln>
        </p:spPr>
        <p:txBody>
          <a:bodyPr/>
          <a:lstStyle/>
          <a:p>
            <a:endParaRPr lang="en-US"/>
          </a:p>
        </p:txBody>
      </p:sp>
      <p:sp>
        <p:nvSpPr>
          <p:cNvPr id="31796" name="Line 53"/>
          <p:cNvSpPr>
            <a:spLocks noChangeShapeType="1"/>
          </p:cNvSpPr>
          <p:nvPr/>
        </p:nvSpPr>
        <p:spPr bwMode="auto">
          <a:xfrm flipH="1">
            <a:off x="5143500" y="706438"/>
            <a:ext cx="1143000" cy="3467100"/>
          </a:xfrm>
          <a:prstGeom prst="line">
            <a:avLst/>
          </a:prstGeom>
          <a:noFill/>
          <a:ln w="9525">
            <a:noFill/>
            <a:round/>
            <a:headEnd/>
            <a:tailEnd type="triangle" w="med" len="med"/>
          </a:ln>
        </p:spPr>
        <p:txBody>
          <a:bodyPr/>
          <a:lstStyle/>
          <a:p>
            <a:endParaRPr lang="en-US"/>
          </a:p>
        </p:txBody>
      </p:sp>
      <p:sp>
        <p:nvSpPr>
          <p:cNvPr id="31797" name="Text Box 54"/>
          <p:cNvSpPr txBox="1">
            <a:spLocks noChangeArrowheads="1"/>
          </p:cNvSpPr>
          <p:nvPr/>
        </p:nvSpPr>
        <p:spPr bwMode="auto">
          <a:xfrm>
            <a:off x="4572000" y="1795463"/>
            <a:ext cx="457200" cy="693737"/>
          </a:xfrm>
          <a:prstGeom prst="rect">
            <a:avLst/>
          </a:prstGeom>
          <a:solidFill>
            <a:srgbClr val="FFFFFF"/>
          </a:solidFill>
          <a:ln w="9525">
            <a:solidFill>
              <a:srgbClr val="FFFFFF"/>
            </a:solidFill>
            <a:miter lim="800000"/>
            <a:headEnd/>
            <a:tailEnd/>
          </a:ln>
        </p:spPr>
        <p:txBody>
          <a:bodyPr/>
          <a:lstStyle/>
          <a:p>
            <a:pPr algn="just" eaLnBrk="0" hangingPunct="0">
              <a:lnSpc>
                <a:spcPct val="72000"/>
              </a:lnSpc>
            </a:pPr>
            <a:endParaRPr lang="en-US" altLang="zh-CN" sz="1000">
              <a:solidFill>
                <a:srgbClr val="0000FF"/>
              </a:solidFill>
              <a:latin typeface="Times New Roman" pitchFamily="18" charset="0"/>
              <a:ea typeface="SimSun" pitchFamily="2" charset="-122"/>
            </a:endParaRPr>
          </a:p>
          <a:p>
            <a:pPr algn="just" eaLnBrk="0" hangingPunct="0">
              <a:lnSpc>
                <a:spcPct val="72000"/>
              </a:lnSpc>
            </a:pPr>
            <a:r>
              <a:rPr lang="en-US" altLang="zh-CN" sz="1000">
                <a:solidFill>
                  <a:srgbClr val="0000FF"/>
                </a:solidFill>
                <a:latin typeface="Times New Roman" pitchFamily="18" charset="0"/>
                <a:ea typeface="SimSun" pitchFamily="2" charset="-122"/>
              </a:rPr>
              <a:t>9548</a:t>
            </a:r>
          </a:p>
          <a:p>
            <a:pPr algn="just" eaLnBrk="0" hangingPunct="0">
              <a:lnSpc>
                <a:spcPct val="72000"/>
              </a:lnSpc>
            </a:pPr>
            <a:r>
              <a:rPr lang="en-US" altLang="zh-CN" sz="1000">
                <a:solidFill>
                  <a:srgbClr val="0000FF"/>
                </a:solidFill>
                <a:latin typeface="Times New Roman" pitchFamily="18" charset="0"/>
                <a:ea typeface="SimSun" pitchFamily="2" charset="-122"/>
              </a:rPr>
              <a:t>8456</a:t>
            </a:r>
          </a:p>
          <a:p>
            <a:pPr algn="just" eaLnBrk="0" hangingPunct="0">
              <a:lnSpc>
                <a:spcPct val="72000"/>
              </a:lnSpc>
            </a:pPr>
            <a:r>
              <a:rPr lang="en-US" altLang="zh-CN" sz="1000">
                <a:solidFill>
                  <a:srgbClr val="0000FF"/>
                </a:solidFill>
                <a:latin typeface="Times New Roman" pitchFamily="18" charset="0"/>
                <a:ea typeface="SimSun" pitchFamily="2" charset="-122"/>
              </a:rPr>
              <a:t>8164</a:t>
            </a:r>
          </a:p>
          <a:p>
            <a:pPr algn="just" eaLnBrk="0" hangingPunct="0">
              <a:lnSpc>
                <a:spcPct val="72000"/>
              </a:lnSpc>
            </a:pPr>
            <a:r>
              <a:rPr lang="en-US" altLang="zh-CN" sz="1000">
                <a:solidFill>
                  <a:srgbClr val="0000FF"/>
                </a:solidFill>
                <a:latin typeface="Times New Roman" pitchFamily="18" charset="0"/>
                <a:ea typeface="SimSun" pitchFamily="2" charset="-122"/>
              </a:rPr>
              <a:t>8003</a:t>
            </a:r>
          </a:p>
          <a:p>
            <a:pPr algn="just" eaLnBrk="0" hangingPunct="0">
              <a:lnSpc>
                <a:spcPct val="72000"/>
              </a:lnSpc>
            </a:pPr>
            <a:r>
              <a:rPr lang="en-US" altLang="zh-CN" sz="1000">
                <a:solidFill>
                  <a:srgbClr val="0000FF"/>
                </a:solidFill>
                <a:latin typeface="Times New Roman" pitchFamily="18" charset="0"/>
                <a:ea typeface="SimSun" pitchFamily="2" charset="-122"/>
              </a:rPr>
              <a:t>7877</a:t>
            </a:r>
            <a:endParaRPr lang="en-US" altLang="zh-CN">
              <a:ea typeface="SimSun" pitchFamily="2" charset="-122"/>
            </a:endParaRPr>
          </a:p>
        </p:txBody>
      </p:sp>
      <p:sp>
        <p:nvSpPr>
          <p:cNvPr id="31798" name="Line 55"/>
          <p:cNvSpPr>
            <a:spLocks noChangeShapeType="1"/>
          </p:cNvSpPr>
          <p:nvPr/>
        </p:nvSpPr>
        <p:spPr bwMode="auto">
          <a:xfrm>
            <a:off x="4603750" y="4778375"/>
            <a:ext cx="0" cy="1584325"/>
          </a:xfrm>
          <a:prstGeom prst="line">
            <a:avLst/>
          </a:prstGeom>
          <a:noFill/>
          <a:ln w="9525">
            <a:noFill/>
            <a:round/>
            <a:headEnd/>
            <a:tailEnd type="triangle" w="med" len="med"/>
          </a:ln>
        </p:spPr>
        <p:txBody>
          <a:bodyPr/>
          <a:lstStyle/>
          <a:p>
            <a:endParaRPr lang="en-US"/>
          </a:p>
        </p:txBody>
      </p:sp>
      <p:sp>
        <p:nvSpPr>
          <p:cNvPr id="31799" name="Line 56"/>
          <p:cNvSpPr>
            <a:spLocks noChangeShapeType="1"/>
          </p:cNvSpPr>
          <p:nvPr/>
        </p:nvSpPr>
        <p:spPr bwMode="auto">
          <a:xfrm flipH="1">
            <a:off x="3886200" y="706438"/>
            <a:ext cx="2400300" cy="1287462"/>
          </a:xfrm>
          <a:prstGeom prst="line">
            <a:avLst/>
          </a:prstGeom>
          <a:noFill/>
          <a:ln w="9525">
            <a:solidFill>
              <a:srgbClr val="000000"/>
            </a:solidFill>
            <a:round/>
            <a:headEnd/>
            <a:tailEnd type="triangle" w="med" len="med"/>
          </a:ln>
        </p:spPr>
        <p:txBody>
          <a:bodyPr/>
          <a:lstStyle/>
          <a:p>
            <a:endParaRPr lang="en-US"/>
          </a:p>
        </p:txBody>
      </p:sp>
      <p:sp>
        <p:nvSpPr>
          <p:cNvPr id="31800" name="Text Box 57"/>
          <p:cNvSpPr txBox="1">
            <a:spLocks noChangeArrowheads="1"/>
          </p:cNvSpPr>
          <p:nvPr/>
        </p:nvSpPr>
        <p:spPr bwMode="auto">
          <a:xfrm>
            <a:off x="4362450" y="1125538"/>
            <a:ext cx="431800" cy="366712"/>
          </a:xfrm>
          <a:prstGeom prst="rect">
            <a:avLst/>
          </a:prstGeom>
          <a:noFill/>
          <a:ln w="9525">
            <a:noFill/>
            <a:miter lim="800000"/>
            <a:headEnd/>
            <a:tailEnd/>
          </a:ln>
        </p:spPr>
        <p:txBody>
          <a:bodyPr>
            <a:spAutoFit/>
          </a:bodyPr>
          <a:lstStyle/>
          <a:p>
            <a:pPr eaLnBrk="0" hangingPunct="0">
              <a:spcBef>
                <a:spcPct val="50000"/>
              </a:spcBef>
            </a:pPr>
            <a:r>
              <a:rPr lang="el-GR" altLang="zh-CN">
                <a:latin typeface="Arial Unicode MS" pitchFamily="34" charset="-128"/>
                <a:ea typeface="Arial Unicode MS" pitchFamily="34" charset="-128"/>
                <a:cs typeface="Arial Unicode MS" pitchFamily="34" charset="-128"/>
              </a:rPr>
              <a:t>β</a:t>
            </a:r>
            <a:r>
              <a:rPr lang="en-US" altLang="zh-CN" baseline="30000">
                <a:latin typeface="Arial Unicode MS" pitchFamily="34" charset="-128"/>
                <a:ea typeface="Arial Unicode MS" pitchFamily="34" charset="-128"/>
                <a:cs typeface="Arial Unicode MS" pitchFamily="34" charset="-128"/>
              </a:rPr>
              <a:t>+</a:t>
            </a:r>
            <a:endParaRPr lang="el-GR" altLang="zh-CN" baseline="30000">
              <a:latin typeface="Arial Unicode MS" pitchFamily="34" charset="-128"/>
              <a:ea typeface="Arial Unicode MS" pitchFamily="34" charset="-128"/>
              <a:cs typeface="Arial Unicode MS" pitchFamily="34" charset="-128"/>
            </a:endParaRPr>
          </a:p>
        </p:txBody>
      </p:sp>
      <p:sp>
        <p:nvSpPr>
          <p:cNvPr id="31801" name="Text Box 58"/>
          <p:cNvSpPr txBox="1">
            <a:spLocks noChangeArrowheads="1"/>
          </p:cNvSpPr>
          <p:nvPr/>
        </p:nvSpPr>
        <p:spPr bwMode="auto">
          <a:xfrm>
            <a:off x="5075238" y="1484313"/>
            <a:ext cx="431800" cy="366712"/>
          </a:xfrm>
          <a:prstGeom prst="rect">
            <a:avLst/>
          </a:prstGeom>
          <a:noFill/>
          <a:ln w="9525">
            <a:noFill/>
            <a:miter lim="800000"/>
            <a:headEnd/>
            <a:tailEnd/>
          </a:ln>
        </p:spPr>
        <p:txBody>
          <a:bodyPr>
            <a:spAutoFit/>
          </a:bodyPr>
          <a:lstStyle/>
          <a:p>
            <a:pPr eaLnBrk="0" hangingPunct="0">
              <a:spcBef>
                <a:spcPct val="50000"/>
              </a:spcBef>
            </a:pPr>
            <a:r>
              <a:rPr lang="el-GR" altLang="zh-CN">
                <a:latin typeface="Arial Unicode MS" pitchFamily="34" charset="-128"/>
                <a:ea typeface="Arial Unicode MS" pitchFamily="34" charset="-128"/>
                <a:cs typeface="Arial Unicode MS" pitchFamily="34" charset="-128"/>
              </a:rPr>
              <a:t>β</a:t>
            </a:r>
            <a:r>
              <a:rPr lang="en-US" altLang="zh-CN" baseline="30000">
                <a:latin typeface="Arial Unicode MS" pitchFamily="34" charset="-128"/>
                <a:ea typeface="Arial Unicode MS" pitchFamily="34" charset="-128"/>
                <a:cs typeface="Arial Unicode MS" pitchFamily="34" charset="-128"/>
              </a:rPr>
              <a:t>+</a:t>
            </a:r>
            <a:endParaRPr lang="el-GR" altLang="zh-CN" baseline="30000">
              <a:latin typeface="Arial Unicode MS" pitchFamily="34" charset="-128"/>
              <a:ea typeface="Arial Unicode MS" pitchFamily="34" charset="-128"/>
              <a:cs typeface="Arial Unicode MS" pitchFamily="34" charset="-128"/>
            </a:endParaRPr>
          </a:p>
        </p:txBody>
      </p:sp>
      <p:pic>
        <p:nvPicPr>
          <p:cNvPr id="20539" name="Picture 59"/>
          <p:cNvPicPr>
            <a:picLocks noGrp="1" noChangeAspect="1" noChangeArrowheads="1"/>
          </p:cNvPicPr>
          <p:nvPr>
            <p:ph sz="half" idx="1"/>
          </p:nvPr>
        </p:nvPicPr>
        <p:blipFill>
          <a:blip r:embed="rId3" cstate="print"/>
          <a:srcRect/>
          <a:stretch>
            <a:fillRect/>
          </a:stretch>
        </p:blipFill>
        <p:spPr>
          <a:xfrm>
            <a:off x="152400" y="533400"/>
            <a:ext cx="1981200" cy="1674813"/>
          </a:xfrm>
          <a:noFill/>
        </p:spPr>
      </p:pic>
      <p:sp>
        <p:nvSpPr>
          <p:cNvPr id="31803" name="Text Box 60"/>
          <p:cNvSpPr txBox="1">
            <a:spLocks noChangeArrowheads="1"/>
          </p:cNvSpPr>
          <p:nvPr/>
        </p:nvSpPr>
        <p:spPr bwMode="auto">
          <a:xfrm>
            <a:off x="6096000" y="2133600"/>
            <a:ext cx="1819275" cy="317500"/>
          </a:xfrm>
          <a:prstGeom prst="rect">
            <a:avLst/>
          </a:prstGeom>
          <a:noFill/>
          <a:ln w="9525" algn="ctr">
            <a:noFill/>
            <a:miter lim="800000"/>
            <a:headEnd/>
            <a:tailEnd/>
          </a:ln>
        </p:spPr>
        <p:txBody>
          <a:bodyPr wrap="none" lIns="104397" tIns="52198" rIns="104397" bIns="52198">
            <a:spAutoFit/>
          </a:bodyPr>
          <a:lstStyle/>
          <a:p>
            <a:pPr defTabSz="1042988" eaLnBrk="0" hangingPunct="0">
              <a:buClr>
                <a:srgbClr val="FF0000"/>
              </a:buClr>
              <a:buSzPts val="1200"/>
              <a:buFont typeface="Times New Roman" pitchFamily="18" charset="0"/>
              <a:buNone/>
            </a:pPr>
            <a:r>
              <a:rPr lang="en-US" sz="1400" b="1">
                <a:solidFill>
                  <a:srgbClr val="CC0000"/>
                </a:solidFill>
                <a:latin typeface="Times New Roman" pitchFamily="18" charset="0"/>
                <a:ea typeface="SimSun" pitchFamily="2" charset="-122"/>
              </a:rPr>
              <a:t>IAS: ft=2140 s +/-5%</a:t>
            </a:r>
          </a:p>
        </p:txBody>
      </p:sp>
      <p:sp>
        <p:nvSpPr>
          <p:cNvPr id="20541" name="Text Box 61"/>
          <p:cNvSpPr txBox="1">
            <a:spLocks noChangeArrowheads="1"/>
          </p:cNvSpPr>
          <p:nvPr/>
        </p:nvSpPr>
        <p:spPr bwMode="auto">
          <a:xfrm>
            <a:off x="304800" y="5105400"/>
            <a:ext cx="2174875" cy="1160463"/>
          </a:xfrm>
          <a:prstGeom prst="rect">
            <a:avLst/>
          </a:prstGeom>
          <a:noFill/>
          <a:ln w="9525" algn="ctr">
            <a:noFill/>
            <a:miter lim="800000"/>
            <a:headEnd/>
            <a:tailEnd/>
          </a:ln>
        </p:spPr>
        <p:txBody>
          <a:bodyPr wrap="none">
            <a:spAutoFit/>
          </a:bodyPr>
          <a:lstStyle/>
          <a:p>
            <a:pPr marL="342900" indent="-342900" algn="ctr" eaLnBrk="0" hangingPunct="0"/>
            <a:r>
              <a:rPr lang="en-US" b="1" baseline="30000">
                <a:latin typeface="Tahoma" pitchFamily="34" charset="0"/>
              </a:rPr>
              <a:t>22</a:t>
            </a:r>
            <a:r>
              <a:rPr lang="en-US" b="1">
                <a:latin typeface="Tahoma" pitchFamily="34" charset="0"/>
              </a:rPr>
              <a:t>Na(p,</a:t>
            </a:r>
            <a:r>
              <a:rPr lang="en-US" b="1">
                <a:latin typeface="Symbol" pitchFamily="18" charset="2"/>
              </a:rPr>
              <a:t>g</a:t>
            </a:r>
            <a:r>
              <a:rPr lang="en-US" b="1"/>
              <a:t>)</a:t>
            </a:r>
            <a:r>
              <a:rPr lang="en-US" b="1" baseline="30000"/>
              <a:t>23</a:t>
            </a:r>
            <a:r>
              <a:rPr lang="en-US" b="1"/>
              <a:t>Mg</a:t>
            </a:r>
          </a:p>
          <a:p>
            <a:pPr marL="342900" indent="-342900" algn="ctr" eaLnBrk="0" hangingPunct="0"/>
            <a:r>
              <a:rPr lang="en-US" b="1">
                <a:solidFill>
                  <a:srgbClr val="FF3300"/>
                </a:solidFill>
              </a:rPr>
              <a:t>resonances</a:t>
            </a:r>
          </a:p>
          <a:p>
            <a:pPr marL="342900" indent="-342900" algn="ctr" eaLnBrk="0" hangingPunct="0"/>
            <a:r>
              <a:rPr lang="en-US" sz="1600" b="1">
                <a:solidFill>
                  <a:srgbClr val="0033CC"/>
                </a:solidFill>
              </a:rPr>
              <a:t>Most important:</a:t>
            </a:r>
          </a:p>
          <a:p>
            <a:pPr marL="342900" indent="-342900" algn="ctr" eaLnBrk="0" hangingPunct="0"/>
            <a:r>
              <a:rPr lang="en-US" b="1">
                <a:solidFill>
                  <a:srgbClr val="FF3300"/>
                </a:solidFill>
                <a:latin typeface="Symbol" pitchFamily="18" charset="2"/>
              </a:rPr>
              <a:t>wg</a:t>
            </a:r>
            <a:r>
              <a:rPr lang="en-US" b="1" baseline="-25000">
                <a:solidFill>
                  <a:srgbClr val="0033CC"/>
                </a:solidFill>
              </a:rPr>
              <a:t>7787</a:t>
            </a:r>
            <a:r>
              <a:rPr lang="en-US" b="1">
                <a:solidFill>
                  <a:srgbClr val="FF3300"/>
                </a:solidFill>
              </a:rPr>
              <a:t>=__._?!  meV</a:t>
            </a:r>
            <a:endParaRPr lang="en-US" b="1">
              <a:solidFill>
                <a:srgbClr val="FF3300"/>
              </a:solidFill>
              <a:latin typeface="Tahoma" pitchFamily="34" charset="0"/>
            </a:endParaRPr>
          </a:p>
        </p:txBody>
      </p:sp>
      <p:sp>
        <p:nvSpPr>
          <p:cNvPr id="31805" name="Line 63"/>
          <p:cNvSpPr>
            <a:spLocks noChangeShapeType="1"/>
          </p:cNvSpPr>
          <p:nvPr/>
        </p:nvSpPr>
        <p:spPr bwMode="auto">
          <a:xfrm>
            <a:off x="6269038" y="703263"/>
            <a:ext cx="720725" cy="1587"/>
          </a:xfrm>
          <a:prstGeom prst="line">
            <a:avLst/>
          </a:prstGeom>
          <a:noFill/>
          <a:ln w="38100">
            <a:solidFill>
              <a:srgbClr val="000000"/>
            </a:solidFill>
            <a:round/>
            <a:headEnd/>
            <a:tailEnd/>
          </a:ln>
        </p:spPr>
        <p:txBody>
          <a:bodyPr/>
          <a:lstStyle/>
          <a:p>
            <a:endParaRPr lang="en-US"/>
          </a:p>
        </p:txBody>
      </p:sp>
      <p:sp>
        <p:nvSpPr>
          <p:cNvPr id="31806" name="Text Box 64"/>
          <p:cNvSpPr txBox="1">
            <a:spLocks noChangeArrowheads="1"/>
          </p:cNvSpPr>
          <p:nvPr/>
        </p:nvSpPr>
        <p:spPr bwMode="auto">
          <a:xfrm>
            <a:off x="6286500" y="792163"/>
            <a:ext cx="1030288" cy="792162"/>
          </a:xfrm>
          <a:prstGeom prst="rect">
            <a:avLst/>
          </a:prstGeom>
          <a:solidFill>
            <a:srgbClr val="FFFFFF"/>
          </a:solidFill>
          <a:ln w="9525">
            <a:solidFill>
              <a:srgbClr val="FFFFFF"/>
            </a:solidFill>
            <a:miter lim="800000"/>
            <a:headEnd/>
            <a:tailEnd/>
          </a:ln>
        </p:spPr>
        <p:txBody>
          <a:bodyPr/>
          <a:lstStyle/>
          <a:p>
            <a:pPr algn="just" eaLnBrk="0" hangingPunct="0"/>
            <a:r>
              <a:rPr lang="en-US" altLang="zh-CN" sz="1400" b="1" baseline="30000">
                <a:latin typeface="Times New Roman" pitchFamily="18" charset="0"/>
                <a:ea typeface="SimSun" pitchFamily="2" charset="-122"/>
              </a:rPr>
              <a:t>23</a:t>
            </a:r>
            <a:r>
              <a:rPr lang="en-US" altLang="zh-CN" sz="1400" b="1">
                <a:latin typeface="Times New Roman" pitchFamily="18" charset="0"/>
                <a:ea typeface="SimSun" pitchFamily="2" charset="-122"/>
              </a:rPr>
              <a:t>Al</a:t>
            </a:r>
            <a:r>
              <a:rPr lang="en-US" altLang="zh-CN" sz="1400">
                <a:latin typeface="Times New Roman" pitchFamily="18" charset="0"/>
                <a:ea typeface="SimSun" pitchFamily="2" charset="-122"/>
              </a:rPr>
              <a:t>  0.446(4)s</a:t>
            </a:r>
          </a:p>
          <a:p>
            <a:pPr algn="just" eaLnBrk="0" hangingPunct="0"/>
            <a:r>
              <a:rPr lang="en-US" altLang="zh-CN" sz="1000" b="1">
                <a:latin typeface="Times New Roman" pitchFamily="18" charset="0"/>
                <a:ea typeface="SimSun" pitchFamily="2" charset="-122"/>
              </a:rPr>
              <a:t>Q</a:t>
            </a:r>
            <a:r>
              <a:rPr lang="en-US" altLang="zh-CN" sz="1000" b="1" baseline="-25000">
                <a:latin typeface="Times New Roman" pitchFamily="18" charset="0"/>
                <a:ea typeface="SimSun" pitchFamily="2" charset="-122"/>
              </a:rPr>
              <a:t>ec</a:t>
            </a:r>
            <a:r>
              <a:rPr lang="en-US" altLang="zh-CN" sz="1000" b="1">
                <a:latin typeface="Times New Roman" pitchFamily="18" charset="0"/>
                <a:ea typeface="SimSun" pitchFamily="2" charset="-122"/>
              </a:rPr>
              <a:t>=12240keV</a:t>
            </a:r>
            <a:endParaRPr lang="en-US" altLang="zh-CN" b="1">
              <a:ea typeface="SimSun" pitchFamily="2" charset="-122"/>
            </a:endParaRPr>
          </a:p>
        </p:txBody>
      </p:sp>
      <p:sp>
        <p:nvSpPr>
          <p:cNvPr id="31807" name="Text Box 65"/>
          <p:cNvSpPr txBox="1">
            <a:spLocks noChangeArrowheads="1"/>
          </p:cNvSpPr>
          <p:nvPr/>
        </p:nvSpPr>
        <p:spPr bwMode="auto">
          <a:xfrm>
            <a:off x="5638800" y="444500"/>
            <a:ext cx="665163" cy="366713"/>
          </a:xfrm>
          <a:prstGeom prst="rect">
            <a:avLst/>
          </a:prstGeom>
          <a:noFill/>
          <a:ln w="9525">
            <a:noFill/>
            <a:miter lim="800000"/>
            <a:headEnd/>
            <a:tailEnd/>
          </a:ln>
        </p:spPr>
        <p:txBody>
          <a:bodyPr>
            <a:spAutoFit/>
          </a:bodyPr>
          <a:lstStyle/>
          <a:p>
            <a:pPr algn="just" eaLnBrk="0" hangingPunct="0"/>
            <a:r>
              <a:rPr lang="en-US" altLang="zh-CN" b="1">
                <a:solidFill>
                  <a:srgbClr val="FF0000"/>
                </a:solidFill>
                <a:ea typeface="SimSun" pitchFamily="2" charset="-122"/>
              </a:rPr>
              <a:t>5/2+</a:t>
            </a:r>
            <a:endParaRPr lang="en-US">
              <a:ea typeface="SimSun" pitchFamily="2" charset="-122"/>
            </a:endParaRPr>
          </a:p>
        </p:txBody>
      </p:sp>
      <p:sp>
        <p:nvSpPr>
          <p:cNvPr id="31808" name="Text Box 66"/>
          <p:cNvSpPr txBox="1">
            <a:spLocks noChangeArrowheads="1"/>
          </p:cNvSpPr>
          <p:nvPr/>
        </p:nvSpPr>
        <p:spPr bwMode="auto">
          <a:xfrm>
            <a:off x="6324600" y="1281113"/>
            <a:ext cx="1528763" cy="366712"/>
          </a:xfrm>
          <a:prstGeom prst="rect">
            <a:avLst/>
          </a:prstGeom>
          <a:solidFill>
            <a:schemeClr val="bg1"/>
          </a:solidFill>
          <a:ln w="9525" algn="ctr">
            <a:noFill/>
            <a:miter lim="800000"/>
            <a:headEnd/>
            <a:tailEnd/>
          </a:ln>
        </p:spPr>
        <p:txBody>
          <a:bodyPr>
            <a:spAutoFit/>
          </a:bodyPr>
          <a:lstStyle/>
          <a:p>
            <a:pPr marL="342900" indent="-342900" algn="ctr" eaLnBrk="0" hangingPunct="0"/>
            <a:r>
              <a:rPr lang="en-US" b="1" baseline="30000"/>
              <a:t>22</a:t>
            </a:r>
            <a:r>
              <a:rPr lang="en-US" b="1"/>
              <a:t>Mg(p,</a:t>
            </a:r>
            <a:r>
              <a:rPr lang="en-US" b="1">
                <a:latin typeface="Symbol" pitchFamily="18" charset="2"/>
              </a:rPr>
              <a:t>g</a:t>
            </a:r>
            <a:r>
              <a:rPr lang="en-US" b="1"/>
              <a:t>)</a:t>
            </a:r>
            <a:r>
              <a:rPr lang="en-US" b="1" baseline="30000"/>
              <a:t>23</a:t>
            </a:r>
            <a:r>
              <a:rPr lang="en-US" b="1"/>
              <a:t>Al</a:t>
            </a:r>
          </a:p>
        </p:txBody>
      </p:sp>
      <p:sp>
        <p:nvSpPr>
          <p:cNvPr id="31809" name="Line 67"/>
          <p:cNvSpPr>
            <a:spLocks noChangeShapeType="1"/>
          </p:cNvSpPr>
          <p:nvPr/>
        </p:nvSpPr>
        <p:spPr bwMode="auto">
          <a:xfrm>
            <a:off x="7162800" y="596900"/>
            <a:ext cx="990600" cy="0"/>
          </a:xfrm>
          <a:prstGeom prst="line">
            <a:avLst/>
          </a:prstGeom>
          <a:noFill/>
          <a:ln w="38100">
            <a:solidFill>
              <a:schemeClr val="tx1"/>
            </a:solidFill>
            <a:round/>
            <a:headEnd/>
            <a:tailEnd/>
          </a:ln>
        </p:spPr>
        <p:txBody>
          <a:bodyPr>
            <a:spAutoFit/>
          </a:bodyPr>
          <a:lstStyle/>
          <a:p>
            <a:endParaRPr lang="en-US"/>
          </a:p>
        </p:txBody>
      </p:sp>
      <p:sp>
        <p:nvSpPr>
          <p:cNvPr id="31810" name="Line 68"/>
          <p:cNvSpPr>
            <a:spLocks noChangeShapeType="1"/>
          </p:cNvSpPr>
          <p:nvPr/>
        </p:nvSpPr>
        <p:spPr bwMode="auto">
          <a:xfrm>
            <a:off x="6248400" y="215900"/>
            <a:ext cx="762000" cy="0"/>
          </a:xfrm>
          <a:prstGeom prst="line">
            <a:avLst/>
          </a:prstGeom>
          <a:noFill/>
          <a:ln w="28575">
            <a:solidFill>
              <a:schemeClr val="tx1"/>
            </a:solidFill>
            <a:round/>
            <a:headEnd/>
            <a:tailEnd/>
          </a:ln>
        </p:spPr>
        <p:txBody>
          <a:bodyPr>
            <a:spAutoFit/>
          </a:bodyPr>
          <a:lstStyle/>
          <a:p>
            <a:endParaRPr lang="en-US"/>
          </a:p>
        </p:txBody>
      </p:sp>
      <p:sp>
        <p:nvSpPr>
          <p:cNvPr id="31811" name="Line 69"/>
          <p:cNvSpPr>
            <a:spLocks noChangeShapeType="1"/>
          </p:cNvSpPr>
          <p:nvPr/>
        </p:nvSpPr>
        <p:spPr bwMode="auto">
          <a:xfrm flipH="1" flipV="1">
            <a:off x="6781800" y="673100"/>
            <a:ext cx="152400" cy="304800"/>
          </a:xfrm>
          <a:prstGeom prst="line">
            <a:avLst/>
          </a:prstGeom>
          <a:noFill/>
          <a:ln w="9525">
            <a:solidFill>
              <a:schemeClr val="tx1"/>
            </a:solidFill>
            <a:round/>
            <a:headEnd/>
            <a:tailEnd type="triangle" w="med" len="med"/>
          </a:ln>
        </p:spPr>
        <p:txBody>
          <a:bodyPr>
            <a:spAutoFit/>
          </a:bodyPr>
          <a:lstStyle/>
          <a:p>
            <a:endParaRPr lang="en-US"/>
          </a:p>
        </p:txBody>
      </p:sp>
      <p:sp>
        <p:nvSpPr>
          <p:cNvPr id="31812" name="Line 70"/>
          <p:cNvSpPr>
            <a:spLocks noChangeShapeType="1"/>
          </p:cNvSpPr>
          <p:nvPr/>
        </p:nvSpPr>
        <p:spPr bwMode="auto">
          <a:xfrm flipH="1" flipV="1">
            <a:off x="7010400" y="215900"/>
            <a:ext cx="228600" cy="381000"/>
          </a:xfrm>
          <a:prstGeom prst="line">
            <a:avLst/>
          </a:prstGeom>
          <a:noFill/>
          <a:ln w="28575">
            <a:solidFill>
              <a:srgbClr val="CC0000"/>
            </a:solidFill>
            <a:round/>
            <a:headEnd/>
            <a:tailEnd type="triangle" w="med" len="med"/>
          </a:ln>
        </p:spPr>
        <p:txBody>
          <a:bodyPr>
            <a:spAutoFit/>
          </a:bodyPr>
          <a:lstStyle/>
          <a:p>
            <a:endParaRPr lang="en-US"/>
          </a:p>
        </p:txBody>
      </p:sp>
      <p:sp>
        <p:nvSpPr>
          <p:cNvPr id="31813" name="Line 73"/>
          <p:cNvSpPr>
            <a:spLocks noChangeShapeType="1"/>
          </p:cNvSpPr>
          <p:nvPr/>
        </p:nvSpPr>
        <p:spPr bwMode="auto">
          <a:xfrm flipH="1">
            <a:off x="2638425" y="2667000"/>
            <a:ext cx="333375" cy="139700"/>
          </a:xfrm>
          <a:prstGeom prst="line">
            <a:avLst/>
          </a:prstGeom>
          <a:noFill/>
          <a:ln w="9525">
            <a:solidFill>
              <a:schemeClr val="tx1"/>
            </a:solidFill>
            <a:round/>
            <a:headEnd/>
            <a:tailEnd type="triangle" w="med" len="med"/>
          </a:ln>
        </p:spPr>
        <p:txBody>
          <a:bodyPr/>
          <a:lstStyle/>
          <a:p>
            <a:endParaRPr lang="en-US"/>
          </a:p>
        </p:txBody>
      </p:sp>
      <p:sp>
        <p:nvSpPr>
          <p:cNvPr id="31814" name="Text Box 74"/>
          <p:cNvSpPr txBox="1">
            <a:spLocks noChangeArrowheads="1"/>
          </p:cNvSpPr>
          <p:nvPr/>
        </p:nvSpPr>
        <p:spPr bwMode="auto">
          <a:xfrm>
            <a:off x="2520950" y="2057400"/>
            <a:ext cx="288925" cy="366713"/>
          </a:xfrm>
          <a:prstGeom prst="rect">
            <a:avLst/>
          </a:prstGeom>
          <a:noFill/>
          <a:ln w="9525">
            <a:noFill/>
            <a:miter lim="800000"/>
            <a:headEnd/>
            <a:tailEnd/>
          </a:ln>
        </p:spPr>
        <p:txBody>
          <a:bodyPr>
            <a:spAutoFit/>
          </a:bodyPr>
          <a:lstStyle/>
          <a:p>
            <a:pPr eaLnBrk="0" hangingPunct="0">
              <a:spcBef>
                <a:spcPct val="50000"/>
              </a:spcBef>
            </a:pPr>
            <a:r>
              <a:rPr lang="en-US" altLang="zh-CN">
                <a:ea typeface="SimSun" pitchFamily="2" charset="-122"/>
              </a:rPr>
              <a:t>p</a:t>
            </a:r>
          </a:p>
        </p:txBody>
      </p:sp>
      <p:sp>
        <p:nvSpPr>
          <p:cNvPr id="31815" name="Text Box 79"/>
          <p:cNvSpPr txBox="1">
            <a:spLocks noChangeArrowheads="1"/>
          </p:cNvSpPr>
          <p:nvPr/>
        </p:nvSpPr>
        <p:spPr bwMode="auto">
          <a:xfrm>
            <a:off x="3078163" y="1651000"/>
            <a:ext cx="500062" cy="304800"/>
          </a:xfrm>
          <a:prstGeom prst="rect">
            <a:avLst/>
          </a:prstGeom>
          <a:noFill/>
          <a:ln w="9525" algn="ctr">
            <a:noFill/>
            <a:miter lim="800000"/>
            <a:headEnd/>
            <a:tailEnd/>
          </a:ln>
        </p:spPr>
        <p:txBody>
          <a:bodyPr wrap="none">
            <a:spAutoFit/>
          </a:bodyPr>
          <a:lstStyle/>
          <a:p>
            <a:pPr marL="342900" indent="-342900" algn="ctr" eaLnBrk="0" hangingPunct="0"/>
            <a:r>
              <a:rPr lang="en-US" sz="1400">
                <a:solidFill>
                  <a:srgbClr val="FF3300"/>
                </a:solidFill>
                <a:latin typeface="Tahoma" pitchFamily="34" charset="0"/>
              </a:rPr>
              <a:t>?!%</a:t>
            </a:r>
          </a:p>
        </p:txBody>
      </p:sp>
      <p:sp>
        <p:nvSpPr>
          <p:cNvPr id="31816" name="Text Box 80"/>
          <p:cNvSpPr txBox="1">
            <a:spLocks noChangeArrowheads="1"/>
          </p:cNvSpPr>
          <p:nvPr/>
        </p:nvSpPr>
        <p:spPr bwMode="auto">
          <a:xfrm>
            <a:off x="2544763" y="2794000"/>
            <a:ext cx="500062" cy="304800"/>
          </a:xfrm>
          <a:prstGeom prst="rect">
            <a:avLst/>
          </a:prstGeom>
          <a:noFill/>
          <a:ln w="9525" algn="ctr">
            <a:noFill/>
            <a:miter lim="800000"/>
            <a:headEnd/>
            <a:tailEnd/>
          </a:ln>
        </p:spPr>
        <p:txBody>
          <a:bodyPr wrap="none">
            <a:spAutoFit/>
          </a:bodyPr>
          <a:lstStyle/>
          <a:p>
            <a:pPr marL="342900" indent="-342900" algn="ctr" eaLnBrk="0" hangingPunct="0"/>
            <a:r>
              <a:rPr lang="en-US" sz="1400">
                <a:solidFill>
                  <a:srgbClr val="FF3300"/>
                </a:solidFill>
                <a:latin typeface="Tahoma" pitchFamily="34" charset="0"/>
              </a:rPr>
              <a:t>?!%</a:t>
            </a:r>
          </a:p>
        </p:txBody>
      </p:sp>
      <p:sp>
        <p:nvSpPr>
          <p:cNvPr id="31817" name="Text Box 81"/>
          <p:cNvSpPr txBox="1">
            <a:spLocks noChangeArrowheads="1"/>
          </p:cNvSpPr>
          <p:nvPr/>
        </p:nvSpPr>
        <p:spPr bwMode="auto">
          <a:xfrm>
            <a:off x="2068513" y="990600"/>
            <a:ext cx="1817687" cy="304800"/>
          </a:xfrm>
          <a:prstGeom prst="rect">
            <a:avLst/>
          </a:prstGeom>
          <a:noFill/>
          <a:ln w="9525" algn="ctr">
            <a:noFill/>
            <a:miter lim="800000"/>
            <a:headEnd/>
            <a:tailEnd/>
          </a:ln>
        </p:spPr>
        <p:txBody>
          <a:bodyPr wrap="none">
            <a:spAutoFit/>
          </a:bodyPr>
          <a:lstStyle/>
          <a:p>
            <a:pPr marL="342900" indent="-342900" algn="ctr" eaLnBrk="0" hangingPunct="0"/>
            <a:r>
              <a:rPr lang="en-US" sz="1400">
                <a:solidFill>
                  <a:srgbClr val="FF3300"/>
                </a:solidFill>
                <a:latin typeface="Tahoma" pitchFamily="34" charset="0"/>
              </a:rPr>
              <a:t>Proton br. total=?!%</a:t>
            </a:r>
          </a:p>
        </p:txBody>
      </p:sp>
      <p:sp>
        <p:nvSpPr>
          <p:cNvPr id="31818" name="Text Box 82"/>
          <p:cNvSpPr txBox="1">
            <a:spLocks noChangeArrowheads="1"/>
          </p:cNvSpPr>
          <p:nvPr/>
        </p:nvSpPr>
        <p:spPr bwMode="auto">
          <a:xfrm>
            <a:off x="304800" y="0"/>
            <a:ext cx="2590800" cy="517525"/>
          </a:xfrm>
          <a:prstGeom prst="rect">
            <a:avLst/>
          </a:prstGeom>
          <a:solidFill>
            <a:schemeClr val="bg1"/>
          </a:solidFill>
          <a:ln w="9525" algn="ctr">
            <a:noFill/>
            <a:miter lim="800000"/>
            <a:headEnd/>
            <a:tailEnd/>
          </a:ln>
        </p:spPr>
        <p:txBody>
          <a:bodyPr>
            <a:spAutoFit/>
          </a:bodyPr>
          <a:lstStyle/>
          <a:p>
            <a:pPr marL="342900" indent="-342900" algn="ctr" eaLnBrk="0" hangingPunct="0"/>
            <a:r>
              <a:rPr lang="en-US" sz="1400">
                <a:solidFill>
                  <a:srgbClr val="FF3300"/>
                </a:solidFill>
                <a:latin typeface="Tahoma" pitchFamily="34" charset="0"/>
              </a:rPr>
              <a:t>Tighe ea, LBL 1995</a:t>
            </a:r>
          </a:p>
          <a:p>
            <a:pPr marL="342900" indent="-342900" algn="ctr" eaLnBrk="0" hangingPunct="0"/>
            <a:r>
              <a:rPr lang="en-US" sz="1400">
                <a:solidFill>
                  <a:srgbClr val="FF3300"/>
                </a:solidFill>
                <a:latin typeface="Tahoma" pitchFamily="34" charset="0"/>
              </a:rPr>
              <a:t>Perajarvi ea, JYFL 2000</a:t>
            </a:r>
          </a:p>
        </p:txBody>
      </p:sp>
      <p:sp>
        <p:nvSpPr>
          <p:cNvPr id="20563" name="Oval 83"/>
          <p:cNvSpPr>
            <a:spLocks noChangeArrowheads="1"/>
          </p:cNvSpPr>
          <p:nvPr/>
        </p:nvSpPr>
        <p:spPr bwMode="auto">
          <a:xfrm>
            <a:off x="2819400" y="2514600"/>
            <a:ext cx="381000" cy="304800"/>
          </a:xfrm>
          <a:prstGeom prst="ellipse">
            <a:avLst/>
          </a:prstGeom>
          <a:noFill/>
          <a:ln w="28575" algn="ctr">
            <a:solidFill>
              <a:srgbClr val="0033CC"/>
            </a:solidFill>
            <a:round/>
            <a:headEnd/>
            <a:tailEnd/>
          </a:ln>
        </p:spPr>
        <p:txBody>
          <a:bodyPr anchor="ctr">
            <a:spAutoFit/>
          </a:bodyPr>
          <a:lstStyle/>
          <a:p>
            <a:endParaRPr lang="en-US"/>
          </a:p>
        </p:txBody>
      </p:sp>
      <p:sp>
        <p:nvSpPr>
          <p:cNvPr id="20564" name="Oval 84"/>
          <p:cNvSpPr>
            <a:spLocks noChangeArrowheads="1"/>
          </p:cNvSpPr>
          <p:nvPr/>
        </p:nvSpPr>
        <p:spPr bwMode="auto">
          <a:xfrm>
            <a:off x="2743200" y="1981200"/>
            <a:ext cx="304800" cy="457200"/>
          </a:xfrm>
          <a:prstGeom prst="ellipse">
            <a:avLst/>
          </a:prstGeom>
          <a:noFill/>
          <a:ln w="28575" algn="ctr">
            <a:solidFill>
              <a:srgbClr val="0033CC"/>
            </a:solidFill>
            <a:round/>
            <a:headEnd/>
            <a:tailEnd/>
          </a:ln>
        </p:spPr>
        <p:txBody>
          <a:bodyPr anchor="ctr">
            <a:spAutoFit/>
          </a:bodyPr>
          <a:lstStyle/>
          <a:p>
            <a:endParaRPr lang="en-US"/>
          </a:p>
        </p:txBody>
      </p:sp>
      <p:sp>
        <p:nvSpPr>
          <p:cNvPr id="31821" name="Line 85"/>
          <p:cNvSpPr>
            <a:spLocks noChangeShapeType="1"/>
          </p:cNvSpPr>
          <p:nvPr/>
        </p:nvSpPr>
        <p:spPr bwMode="auto">
          <a:xfrm flipH="1">
            <a:off x="3571875" y="2667000"/>
            <a:ext cx="9525" cy="2895600"/>
          </a:xfrm>
          <a:prstGeom prst="line">
            <a:avLst/>
          </a:prstGeom>
          <a:noFill/>
          <a:ln w="28575">
            <a:solidFill>
              <a:srgbClr val="008000"/>
            </a:solidFill>
            <a:round/>
            <a:headEnd/>
            <a:tailEnd type="triangle" w="med" len="med"/>
          </a:ln>
        </p:spPr>
        <p:txBody>
          <a:bodyPr/>
          <a:lstStyle/>
          <a:p>
            <a:endParaRPr lang="en-US"/>
          </a:p>
        </p:txBody>
      </p:sp>
      <p:sp>
        <p:nvSpPr>
          <p:cNvPr id="31822" name="Line 86"/>
          <p:cNvSpPr>
            <a:spLocks noChangeShapeType="1"/>
          </p:cNvSpPr>
          <p:nvPr/>
        </p:nvSpPr>
        <p:spPr bwMode="auto">
          <a:xfrm>
            <a:off x="3309938" y="2590800"/>
            <a:ext cx="0" cy="2971800"/>
          </a:xfrm>
          <a:prstGeom prst="line">
            <a:avLst/>
          </a:prstGeom>
          <a:noFill/>
          <a:ln w="12700">
            <a:solidFill>
              <a:srgbClr val="FF0000"/>
            </a:solidFill>
            <a:round/>
            <a:headEnd/>
            <a:tailEnd type="triangle" w="med" len="med"/>
          </a:ln>
        </p:spPr>
        <p:txBody>
          <a:bodyPr/>
          <a:lstStyle/>
          <a:p>
            <a:endParaRPr lang="en-US"/>
          </a:p>
        </p:txBody>
      </p:sp>
      <p:sp>
        <p:nvSpPr>
          <p:cNvPr id="20567" name="Text Box 87"/>
          <p:cNvSpPr txBox="1">
            <a:spLocks noChangeArrowheads="1"/>
          </p:cNvSpPr>
          <p:nvPr/>
        </p:nvSpPr>
        <p:spPr bwMode="auto">
          <a:xfrm>
            <a:off x="2524125" y="3095625"/>
            <a:ext cx="1971675" cy="714375"/>
          </a:xfrm>
          <a:prstGeom prst="rect">
            <a:avLst/>
          </a:prstGeom>
          <a:solidFill>
            <a:srgbClr val="CCFFFF"/>
          </a:solidFill>
          <a:ln w="9525" algn="ctr">
            <a:noFill/>
            <a:miter lim="800000"/>
            <a:headEnd/>
            <a:tailEnd/>
          </a:ln>
        </p:spPr>
        <p:txBody>
          <a:bodyPr lIns="104397" tIns="52198" rIns="104397" bIns="52198">
            <a:spAutoFit/>
          </a:bodyPr>
          <a:lstStyle/>
          <a:p>
            <a:pPr algn="ctr" defTabSz="1042988" eaLnBrk="0" hangingPunct="0">
              <a:buClr>
                <a:srgbClr val="FF0000"/>
              </a:buClr>
              <a:buSzPts val="1200"/>
              <a:buFont typeface="Times New Roman" pitchFamily="18" charset="0"/>
              <a:buNone/>
            </a:pPr>
            <a:r>
              <a:rPr lang="en-US" sz="2000" b="1">
                <a:solidFill>
                  <a:srgbClr val="0000CC"/>
                </a:solidFill>
                <a:ea typeface="SimSun" pitchFamily="2" charset="-122"/>
              </a:rPr>
              <a:t>E=207 keV =&gt; </a:t>
            </a:r>
            <a:r>
              <a:rPr lang="en-US" sz="2000" b="1">
                <a:solidFill>
                  <a:srgbClr val="FF3300"/>
                </a:solidFill>
                <a:latin typeface="Symbol" pitchFamily="18" charset="2"/>
                <a:ea typeface="SimSun" pitchFamily="2" charset="-122"/>
              </a:rPr>
              <a:t>D</a:t>
            </a:r>
            <a:r>
              <a:rPr lang="en-US" sz="2000" b="1">
                <a:solidFill>
                  <a:srgbClr val="FF3300"/>
                </a:solidFill>
                <a:ea typeface="SimSun" pitchFamily="2" charset="-122"/>
              </a:rPr>
              <a:t>E=16 keV</a:t>
            </a:r>
          </a:p>
        </p:txBody>
      </p:sp>
      <p:sp>
        <p:nvSpPr>
          <p:cNvPr id="31824" name="Text Box 89"/>
          <p:cNvSpPr txBox="1">
            <a:spLocks noChangeArrowheads="1"/>
          </p:cNvSpPr>
          <p:nvPr/>
        </p:nvSpPr>
        <p:spPr bwMode="auto">
          <a:xfrm>
            <a:off x="7096125" y="5551488"/>
            <a:ext cx="1971675" cy="804862"/>
          </a:xfrm>
          <a:prstGeom prst="rect">
            <a:avLst/>
          </a:prstGeom>
          <a:noFill/>
          <a:ln w="9525" algn="ctr">
            <a:noFill/>
            <a:miter lim="800000"/>
            <a:headEnd/>
            <a:tailEnd/>
          </a:ln>
        </p:spPr>
        <p:txBody>
          <a:bodyPr lIns="104397" tIns="52198" rIns="104397" bIns="52198">
            <a:spAutoFit/>
          </a:bodyPr>
          <a:lstStyle/>
          <a:p>
            <a:pPr algn="ctr" defTabSz="1042988" eaLnBrk="0" hangingPunct="0"/>
            <a:r>
              <a:rPr lang="en-US" sz="1400" b="1">
                <a:solidFill>
                  <a:schemeClr val="accent2"/>
                </a:solidFill>
                <a:latin typeface="Tahoma" pitchFamily="34" charset="0"/>
              </a:rPr>
              <a:t>VE Iacob, et al.,  PRC 74, Oct. 2006</a:t>
            </a:r>
          </a:p>
          <a:p>
            <a:pPr algn="ctr" defTabSz="1042988" eaLnBrk="0" hangingPunct="0"/>
            <a:r>
              <a:rPr lang="en-US" b="1">
                <a:solidFill>
                  <a:schemeClr val="accent2"/>
                </a:solidFill>
              </a:rPr>
              <a:t>&amp; Y Zhai thesis</a:t>
            </a:r>
            <a:endParaRPr lang="en-US" sz="1200" b="1">
              <a:solidFill>
                <a:schemeClr val="accent2"/>
              </a:solidFill>
              <a:latin typeface="Times New Roman" pitchFamily="18" charset="0"/>
              <a:ea typeface="SimSun" pitchFamily="2" charset="-122"/>
            </a:endParaRPr>
          </a:p>
        </p:txBody>
      </p:sp>
      <p:grpSp>
        <p:nvGrpSpPr>
          <p:cNvPr id="31825" name="Group 94"/>
          <p:cNvGrpSpPr>
            <a:grpSpLocks/>
          </p:cNvGrpSpPr>
          <p:nvPr/>
        </p:nvGrpSpPr>
        <p:grpSpPr bwMode="auto">
          <a:xfrm rot="10800000">
            <a:off x="6629400" y="228600"/>
            <a:ext cx="74613" cy="457200"/>
            <a:chOff x="1887" y="1248"/>
            <a:chExt cx="185" cy="525"/>
          </a:xfrm>
        </p:grpSpPr>
        <p:sp>
          <p:nvSpPr>
            <p:cNvPr id="31829"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31830"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pic>
        <p:nvPicPr>
          <p:cNvPr id="20482" name="Picture 2"/>
          <p:cNvPicPr>
            <a:picLocks noGrp="1" noChangeAspect="1" noChangeArrowheads="1"/>
          </p:cNvPicPr>
          <p:nvPr>
            <p:ph sz="half" idx="2"/>
          </p:nvPr>
        </p:nvPicPr>
        <p:blipFill>
          <a:blip r:embed="rId4" cstate="print"/>
          <a:srcRect/>
          <a:stretch>
            <a:fillRect/>
          </a:stretch>
        </p:blipFill>
        <p:spPr>
          <a:xfrm>
            <a:off x="0" y="2182813"/>
            <a:ext cx="2590800" cy="1550987"/>
          </a:xfrm>
          <a:noFill/>
        </p:spPr>
      </p:pic>
      <p:sp>
        <p:nvSpPr>
          <p:cNvPr id="86" name="TextBox 85"/>
          <p:cNvSpPr txBox="1">
            <a:spLocks noChangeArrowheads="1"/>
          </p:cNvSpPr>
          <p:nvPr/>
        </p:nvSpPr>
        <p:spPr bwMode="auto">
          <a:xfrm>
            <a:off x="381000" y="3810000"/>
            <a:ext cx="2198688" cy="646113"/>
          </a:xfrm>
          <a:prstGeom prst="rect">
            <a:avLst/>
          </a:prstGeom>
          <a:noFill/>
          <a:ln w="9525">
            <a:noFill/>
            <a:miter lim="800000"/>
            <a:headEnd/>
            <a:tailEnd/>
          </a:ln>
        </p:spPr>
        <p:txBody>
          <a:bodyPr wrap="none">
            <a:spAutoFit/>
          </a:bodyPr>
          <a:lstStyle/>
          <a:p>
            <a:r>
              <a:rPr lang="en-US"/>
              <a:t>Unusually strong</a:t>
            </a:r>
          </a:p>
          <a:p>
            <a:r>
              <a:rPr lang="en-US"/>
              <a:t> isospin mixing! </a:t>
            </a:r>
            <a:r>
              <a:rPr lang="en-US" b="1" i="1">
                <a:solidFill>
                  <a:srgbClr val="FF0000"/>
                </a:solidFill>
              </a:rPr>
              <a:t>(?!)</a:t>
            </a:r>
          </a:p>
        </p:txBody>
      </p:sp>
      <p:sp>
        <p:nvSpPr>
          <p:cNvPr id="87" name="TextBox 86"/>
          <p:cNvSpPr txBox="1"/>
          <p:nvPr/>
        </p:nvSpPr>
        <p:spPr>
          <a:xfrm>
            <a:off x="2667000" y="152400"/>
            <a:ext cx="2971800" cy="523220"/>
          </a:xfrm>
          <a:prstGeom prst="rect">
            <a:avLst/>
          </a:prstGeom>
          <a:solidFill>
            <a:srgbClr val="FFFF00"/>
          </a:solidFill>
        </p:spPr>
        <p:txBody>
          <a:bodyPr wrap="square" rtlCol="0">
            <a:spAutoFit/>
          </a:bodyPr>
          <a:lstStyle/>
          <a:p>
            <a:pPr algn="ctr"/>
            <a:r>
              <a:rPr lang="en-US" sz="2800" dirty="0" smtClean="0">
                <a:solidFill>
                  <a:srgbClr val="FF0000"/>
                </a:solidFill>
              </a:rPr>
              <a:t> </a:t>
            </a:r>
            <a:r>
              <a:rPr lang="en-US" sz="2800" dirty="0" smtClean="0">
                <a:solidFill>
                  <a:srgbClr val="FF0000"/>
                </a:solidFill>
                <a:latin typeface="Symbol" pitchFamily="18" charset="2"/>
              </a:rPr>
              <a:t>(</a:t>
            </a:r>
            <a:r>
              <a:rPr lang="en-US" sz="2800" dirty="0" err="1" smtClean="0">
                <a:solidFill>
                  <a:srgbClr val="FF0000"/>
                </a:solidFill>
                <a:latin typeface="+mj-lt"/>
              </a:rPr>
              <a:t>p</a:t>
            </a:r>
            <a:r>
              <a:rPr lang="en-US" sz="2800" dirty="0" err="1" smtClean="0">
                <a:solidFill>
                  <a:srgbClr val="FF0000"/>
                </a:solidFill>
                <a:latin typeface="Symbol" pitchFamily="18" charset="2"/>
              </a:rPr>
              <a:t>,g</a:t>
            </a:r>
            <a:r>
              <a:rPr lang="en-US" sz="2800" dirty="0" smtClean="0">
                <a:solidFill>
                  <a:srgbClr val="FF0000"/>
                </a:solidFill>
                <a:latin typeface="Symbol" pitchFamily="18" charset="2"/>
              </a:rPr>
              <a:t>) </a:t>
            </a:r>
            <a:r>
              <a:rPr lang="en-US" sz="2800" dirty="0" err="1" smtClean="0">
                <a:solidFill>
                  <a:srgbClr val="FF0000"/>
                </a:solidFill>
                <a:latin typeface="+mj-lt"/>
              </a:rPr>
              <a:t>vs</a:t>
            </a:r>
            <a:r>
              <a:rPr lang="en-US" sz="2800" dirty="0" smtClean="0">
                <a:solidFill>
                  <a:srgbClr val="FF0000"/>
                </a:solidFill>
              </a:rPr>
              <a:t> p-decay</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grpId="0" nodeType="clickEffect">
                                  <p:stCondLst>
                                    <p:cond delay="0"/>
                                  </p:stCondLst>
                                  <p:childTnLst>
                                    <p:anim calcmode="lin" valueType="num">
                                      <p:cBhvr additive="base">
                                        <p:cTn id="12" dur="500"/>
                                        <p:tgtEl>
                                          <p:spTgt spid="87"/>
                                        </p:tgtEl>
                                        <p:attrNameLst>
                                          <p:attrName>ppt_x</p:attrName>
                                        </p:attrNameLst>
                                      </p:cBhvr>
                                      <p:tavLst>
                                        <p:tav tm="0">
                                          <p:val>
                                            <p:strVal val="ppt_x"/>
                                          </p:val>
                                        </p:tav>
                                        <p:tav tm="100000">
                                          <p:val>
                                            <p:strVal val="ppt_x"/>
                                          </p:val>
                                        </p:tav>
                                      </p:tavLst>
                                    </p:anim>
                                    <p:anim calcmode="lin" valueType="num">
                                      <p:cBhvr additive="base">
                                        <p:cTn id="13" dur="500"/>
                                        <p:tgtEl>
                                          <p:spTgt spid="87"/>
                                        </p:tgtEl>
                                        <p:attrNameLst>
                                          <p:attrName>ppt_y</p:attrName>
                                        </p:attrNameLst>
                                      </p:cBhvr>
                                      <p:tavLst>
                                        <p:tav tm="0">
                                          <p:val>
                                            <p:strVal val="ppt_y"/>
                                          </p:val>
                                        </p:tav>
                                        <p:tav tm="100000">
                                          <p:val>
                                            <p:strVal val="0-ppt_h/2"/>
                                          </p:val>
                                        </p:tav>
                                      </p:tavLst>
                                    </p:anim>
                                    <p:set>
                                      <p:cBhvr>
                                        <p:cTn id="14" dur="1" fill="hold">
                                          <p:stCondLst>
                                            <p:cond delay="499"/>
                                          </p:stCondLst>
                                        </p:cTn>
                                        <p:tgtEl>
                                          <p:spTgt spid="8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539"/>
                                        </p:tgtEl>
                                        <p:attrNameLst>
                                          <p:attrName>style.visibility</p:attrName>
                                        </p:attrNameLst>
                                      </p:cBhvr>
                                      <p:to>
                                        <p:strVal val="visible"/>
                                      </p:to>
                                    </p:set>
                                    <p:animEffect transition="in" filter="blinds(horizontal)">
                                      <p:cBhvr>
                                        <p:cTn id="19" dur="500"/>
                                        <p:tgtEl>
                                          <p:spTgt spid="20539"/>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482"/>
                                        </p:tgtEl>
                                        <p:attrNameLst>
                                          <p:attrName>style.visibility</p:attrName>
                                        </p:attrNameLst>
                                      </p:cBhvr>
                                      <p:to>
                                        <p:strVal val="visible"/>
                                      </p:to>
                                    </p:set>
                                    <p:anim calcmode="lin" valueType="num">
                                      <p:cBhvr additive="base">
                                        <p:cTn id="26" dur="500" fill="hold"/>
                                        <p:tgtEl>
                                          <p:spTgt spid="20482"/>
                                        </p:tgtEl>
                                        <p:attrNameLst>
                                          <p:attrName>ppt_x</p:attrName>
                                        </p:attrNameLst>
                                      </p:cBhvr>
                                      <p:tavLst>
                                        <p:tav tm="0">
                                          <p:val>
                                            <p:strVal val="#ppt_x"/>
                                          </p:val>
                                        </p:tav>
                                        <p:tav tm="100000">
                                          <p:val>
                                            <p:strVal val="#ppt_x"/>
                                          </p:val>
                                        </p:tav>
                                      </p:tavLst>
                                    </p:anim>
                                    <p:anim calcmode="lin" valueType="num">
                                      <p:cBhvr additive="base">
                                        <p:cTn id="27"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41">
                                            <p:txEl>
                                              <p:pRg st="1" end="1"/>
                                            </p:txEl>
                                          </p:spTgt>
                                        </p:tgtEl>
                                        <p:attrNameLst>
                                          <p:attrName>style.visibility</p:attrName>
                                        </p:attrNameLst>
                                      </p:cBhvr>
                                      <p:to>
                                        <p:strVal val="visible"/>
                                      </p:to>
                                    </p:set>
                                    <p:anim calcmode="lin" valueType="num">
                                      <p:cBhvr additive="base">
                                        <p:cTn id="32" dur="500" fill="hold"/>
                                        <p:tgtEl>
                                          <p:spTgt spid="2054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541">
                                            <p:txEl>
                                              <p:pRg st="1" end="1"/>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541">
                                            <p:txEl>
                                              <p:pRg st="2" end="2"/>
                                            </p:txEl>
                                          </p:spTgt>
                                        </p:tgtEl>
                                        <p:attrNameLst>
                                          <p:attrName>style.visibility</p:attrName>
                                        </p:attrNameLst>
                                      </p:cBhvr>
                                      <p:to>
                                        <p:strVal val="visible"/>
                                      </p:to>
                                    </p:set>
                                    <p:anim calcmode="lin" valueType="num">
                                      <p:cBhvr additive="base">
                                        <p:cTn id="36" dur="500" fill="hold"/>
                                        <p:tgtEl>
                                          <p:spTgt spid="20541">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541">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541">
                                            <p:txEl>
                                              <p:pRg st="3" end="3"/>
                                            </p:txEl>
                                          </p:spTgt>
                                        </p:tgtEl>
                                        <p:attrNameLst>
                                          <p:attrName>style.visibility</p:attrName>
                                        </p:attrNameLst>
                                      </p:cBhvr>
                                      <p:to>
                                        <p:strVal val="visible"/>
                                      </p:to>
                                    </p:set>
                                    <p:anim calcmode="lin" valueType="num">
                                      <p:cBhvr additive="base">
                                        <p:cTn id="40" dur="500" fill="hold"/>
                                        <p:tgtEl>
                                          <p:spTgt spid="20541">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541">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563"/>
                                        </p:tgtEl>
                                        <p:attrNameLst>
                                          <p:attrName>style.visibility</p:attrName>
                                        </p:attrNameLst>
                                      </p:cBhvr>
                                      <p:to>
                                        <p:strVal val="visible"/>
                                      </p:to>
                                    </p:set>
                                    <p:anim calcmode="lin" valueType="num">
                                      <p:cBhvr additive="base">
                                        <p:cTn id="44" dur="500" fill="hold"/>
                                        <p:tgtEl>
                                          <p:spTgt spid="20563"/>
                                        </p:tgtEl>
                                        <p:attrNameLst>
                                          <p:attrName>ppt_x</p:attrName>
                                        </p:attrNameLst>
                                      </p:cBhvr>
                                      <p:tavLst>
                                        <p:tav tm="0">
                                          <p:val>
                                            <p:strVal val="#ppt_x"/>
                                          </p:val>
                                        </p:tav>
                                        <p:tav tm="100000">
                                          <p:val>
                                            <p:strVal val="#ppt_x"/>
                                          </p:val>
                                        </p:tav>
                                      </p:tavLst>
                                    </p:anim>
                                    <p:anim calcmode="lin" valueType="num">
                                      <p:cBhvr additive="base">
                                        <p:cTn id="45" dur="500" fill="hold"/>
                                        <p:tgtEl>
                                          <p:spTgt spid="2056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grpId="1" nodeType="clickEffect">
                                  <p:stCondLst>
                                    <p:cond delay="0"/>
                                  </p:stCondLst>
                                  <p:childTnLst>
                                    <p:animRot by="21600000">
                                      <p:cBhvr>
                                        <p:cTn id="49" dur="2000" fill="hold"/>
                                        <p:tgtEl>
                                          <p:spTgt spid="20563"/>
                                        </p:tgtEl>
                                        <p:attrNameLst>
                                          <p:attrName>r</p:attrName>
                                        </p:attrNameLst>
                                      </p:cBhvr>
                                    </p:animRot>
                                  </p:childTnLst>
                                </p:cTn>
                              </p:par>
                              <p:par>
                                <p:cTn id="50" presetID="3" presetClass="entr" presetSubtype="10" fill="hold" grpId="0" nodeType="withEffect">
                                  <p:stCondLst>
                                    <p:cond delay="0"/>
                                  </p:stCondLst>
                                  <p:childTnLst>
                                    <p:set>
                                      <p:cBhvr>
                                        <p:cTn id="51" dur="1" fill="hold">
                                          <p:stCondLst>
                                            <p:cond delay="0"/>
                                          </p:stCondLst>
                                        </p:cTn>
                                        <p:tgtEl>
                                          <p:spTgt spid="20564"/>
                                        </p:tgtEl>
                                        <p:attrNameLst>
                                          <p:attrName>style.visibility</p:attrName>
                                        </p:attrNameLst>
                                      </p:cBhvr>
                                      <p:to>
                                        <p:strVal val="visible"/>
                                      </p:to>
                                    </p:set>
                                    <p:animEffect transition="in" filter="blinds(horizontal)">
                                      <p:cBhvr>
                                        <p:cTn id="52" dur="500"/>
                                        <p:tgtEl>
                                          <p:spTgt spid="2056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567"/>
                                        </p:tgtEl>
                                        <p:attrNameLst>
                                          <p:attrName>style.visibility</p:attrName>
                                        </p:attrNameLst>
                                      </p:cBhvr>
                                      <p:to>
                                        <p:strVal val="visible"/>
                                      </p:to>
                                    </p:set>
                                    <p:animEffect transition="in" filter="blinds(horizontal)">
                                      <p:cBhvr>
                                        <p:cTn id="57" dur="500"/>
                                        <p:tgtEl>
                                          <p:spTgt spid="20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3" grpId="0" animBg="1"/>
      <p:bldP spid="20563" grpId="1" animBg="1"/>
      <p:bldP spid="20564" grpId="0" animBg="1"/>
      <p:bldP spid="20567" grpId="0" animBg="1"/>
      <p:bldP spid="86" grpId="0"/>
      <p:bldP spid="87" grpId="0" animBg="1"/>
      <p:bldP spid="8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a:xfrm>
            <a:off x="685800" y="284163"/>
            <a:ext cx="7772400" cy="1239837"/>
          </a:xfrm>
          <a:solidFill>
            <a:schemeClr val="bg1"/>
          </a:solidFill>
        </p:spPr>
        <p:txBody>
          <a:bodyPr/>
          <a:lstStyle/>
          <a:p>
            <a:pPr algn="ctr" eaLnBrk="1" hangingPunct="1"/>
            <a:r>
              <a:rPr lang="en-US" sz="4000" smtClean="0"/>
              <a:t>Nuclear Physics for Astrophysics Indirect methods with RIB</a:t>
            </a:r>
          </a:p>
        </p:txBody>
      </p:sp>
      <p:sp>
        <p:nvSpPr>
          <p:cNvPr id="18435" name="Rectangle 3"/>
          <p:cNvSpPr>
            <a:spLocks noGrp="1" noChangeArrowheads="1"/>
          </p:cNvSpPr>
          <p:nvPr>
            <p:ph type="body" idx="1"/>
          </p:nvPr>
        </p:nvSpPr>
        <p:spPr>
          <a:xfrm>
            <a:off x="762000" y="1981200"/>
            <a:ext cx="8077200" cy="4267200"/>
          </a:xfrm>
        </p:spPr>
        <p:txBody>
          <a:bodyPr/>
          <a:lstStyle/>
          <a:p>
            <a:pPr eaLnBrk="1" hangingPunct="1"/>
            <a:r>
              <a:rPr lang="en-US" sz="2400" dirty="0" smtClean="0"/>
              <a:t>Indirect methods in NPA with or w/o RIB</a:t>
            </a:r>
          </a:p>
          <a:p>
            <a:pPr lvl="1" eaLnBrk="1" hangingPunct="1"/>
            <a:r>
              <a:rPr lang="en-US" sz="2400" dirty="0" smtClean="0"/>
              <a:t>A. Coulomb dissociation </a:t>
            </a:r>
            <a:endParaRPr lang="en-US" sz="2400" dirty="0" smtClean="0">
              <a:solidFill>
                <a:srgbClr val="C00000"/>
              </a:solidFill>
            </a:endParaRPr>
          </a:p>
          <a:p>
            <a:pPr lvl="1" eaLnBrk="1" hangingPunct="1"/>
            <a:r>
              <a:rPr lang="en-US" sz="2400" dirty="0" smtClean="0">
                <a:solidFill>
                  <a:srgbClr val="C00000"/>
                </a:solidFill>
              </a:rPr>
              <a:t>B. Transfer reactions (ANC method)</a:t>
            </a:r>
          </a:p>
          <a:p>
            <a:pPr lvl="1" eaLnBrk="1" hangingPunct="1"/>
            <a:r>
              <a:rPr lang="en-US" sz="2400" dirty="0" smtClean="0">
                <a:solidFill>
                  <a:srgbClr val="C00000"/>
                </a:solidFill>
              </a:rPr>
              <a:t>C. Breakup of loosely bound nuclei</a:t>
            </a:r>
          </a:p>
          <a:p>
            <a:pPr lvl="1" eaLnBrk="1" hangingPunct="1"/>
            <a:r>
              <a:rPr lang="en-US" sz="2400" dirty="0" smtClean="0"/>
              <a:t>D. </a:t>
            </a:r>
            <a:r>
              <a:rPr lang="en-US" sz="2400" dirty="0" smtClean="0">
                <a:solidFill>
                  <a:schemeClr val="accent2"/>
                </a:solidFill>
              </a:rPr>
              <a:t>Spectroscopy of resonances</a:t>
            </a:r>
            <a:r>
              <a:rPr lang="en-US" sz="2400" dirty="0" smtClean="0"/>
              <a:t>:  </a:t>
            </a:r>
            <a:r>
              <a:rPr lang="en-US" sz="2400" dirty="0" smtClean="0">
                <a:latin typeface="Symbol" pitchFamily="18" charset="2"/>
              </a:rPr>
              <a:t>b</a:t>
            </a:r>
            <a:r>
              <a:rPr lang="en-US" sz="2400" dirty="0" smtClean="0"/>
              <a:t>-decay, transfer reactions, resonant elastic </a:t>
            </a:r>
            <a:r>
              <a:rPr lang="en-US" sz="2400" dirty="0" err="1" smtClean="0"/>
              <a:t>scatt</a:t>
            </a:r>
            <a:r>
              <a:rPr lang="en-US" sz="2400" dirty="0" smtClean="0"/>
              <a:t>., etc</a:t>
            </a:r>
          </a:p>
          <a:p>
            <a:pPr lvl="2" eaLnBrk="1" hangingPunct="1"/>
            <a:r>
              <a:rPr lang="en-US" dirty="0" smtClean="0"/>
              <a:t>Decay spectroscopy</a:t>
            </a:r>
          </a:p>
          <a:p>
            <a:pPr lvl="1" eaLnBrk="1" hangingPunct="1"/>
            <a:r>
              <a:rPr lang="en-US" sz="2400" dirty="0" smtClean="0"/>
              <a:t>E. Trojan Horse Method</a:t>
            </a:r>
          </a:p>
          <a:p>
            <a:pPr lvl="1" eaLnBrk="1" hangingPunct="1"/>
            <a:r>
              <a:rPr lang="en-US" sz="2400" dirty="0" smtClean="0"/>
              <a:t>…</a:t>
            </a:r>
          </a:p>
        </p:txBody>
      </p:sp>
      <p:sp>
        <p:nvSpPr>
          <p:cNvPr id="58372" name="AutoShape 4"/>
          <p:cNvSpPr>
            <a:spLocks noChangeArrowheads="1"/>
          </p:cNvSpPr>
          <p:nvPr/>
        </p:nvSpPr>
        <p:spPr bwMode="auto">
          <a:xfrm>
            <a:off x="381000" y="4495800"/>
            <a:ext cx="1219200" cy="457200"/>
          </a:xfrm>
          <a:prstGeom prst="rightArrow">
            <a:avLst>
              <a:gd name="adj1" fmla="val 50000"/>
              <a:gd name="adj2" fmla="val 66667"/>
            </a:avLst>
          </a:prstGeom>
          <a:solidFill>
            <a:srgbClr val="DCDC16"/>
          </a:solidFill>
          <a:ln w="28575">
            <a:solidFill>
              <a:srgbClr val="CC180A"/>
            </a:solidFill>
            <a:miter lim="800000"/>
            <a:headEnd/>
            <a:tailEnd/>
          </a:ln>
        </p:spPr>
        <p:txBody>
          <a:bodyPr wrap="none" anchor="ctr"/>
          <a:lstStyle/>
          <a:p>
            <a:endParaRPr lang="en-US"/>
          </a:p>
        </p:txBody>
      </p:sp>
      <p:sp>
        <p:nvSpPr>
          <p:cNvPr id="5" name="Slide Number Placeholder 4"/>
          <p:cNvSpPr>
            <a:spLocks noGrp="1"/>
          </p:cNvSpPr>
          <p:nvPr>
            <p:ph type="sldNum" sz="quarter" idx="12"/>
          </p:nvPr>
        </p:nvSpPr>
        <p:spPr/>
        <p:txBody>
          <a:bodyPr/>
          <a:lstStyle/>
          <a:p>
            <a:pPr>
              <a:defRPr/>
            </a:pPr>
            <a:fld id="{1836E98F-E84B-44E1-81EB-3361651C868A}"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0-#ppt_w/2"/>
                                          </p:val>
                                        </p:tav>
                                        <p:tav tm="100000">
                                          <p:val>
                                            <p:strVal val="#ppt_x"/>
                                          </p:val>
                                        </p:tav>
                                      </p:tavLst>
                                    </p:anim>
                                    <p:anim calcmode="lin" valueType="num">
                                      <p:cBhvr additive="base">
                                        <p:cTn id="8" dur="500" fill="hold"/>
                                        <p:tgtEl>
                                          <p:spTgt spid="58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724525" y="781050"/>
            <a:ext cx="1895475" cy="3543300"/>
          </a:xfrm>
          <a:prstGeom prst="rect">
            <a:avLst/>
          </a:prstGeom>
          <a:noFill/>
          <a:ln w="38100">
            <a:solidFill>
              <a:schemeClr val="hlink"/>
            </a:solidFill>
            <a:miter lim="800000"/>
            <a:headEnd/>
            <a:tailEnd/>
          </a:ln>
        </p:spPr>
        <p:txBody>
          <a:bodyPr wrap="none" anchor="ctr"/>
          <a:lstStyle/>
          <a:p>
            <a:endParaRPr lang="en-US"/>
          </a:p>
        </p:txBody>
      </p:sp>
      <p:sp>
        <p:nvSpPr>
          <p:cNvPr id="32771" name="Line 3"/>
          <p:cNvSpPr>
            <a:spLocks noChangeShapeType="1"/>
          </p:cNvSpPr>
          <p:nvPr/>
        </p:nvSpPr>
        <p:spPr bwMode="auto">
          <a:xfrm>
            <a:off x="4664075" y="1143000"/>
            <a:ext cx="381000" cy="1066800"/>
          </a:xfrm>
          <a:prstGeom prst="line">
            <a:avLst/>
          </a:prstGeom>
          <a:noFill/>
          <a:ln w="57150">
            <a:solidFill>
              <a:schemeClr val="tx1"/>
            </a:solidFill>
            <a:prstDash val="dashDot"/>
            <a:round/>
            <a:headEnd/>
            <a:tailEnd type="triangle" w="med" len="med"/>
          </a:ln>
        </p:spPr>
        <p:txBody>
          <a:bodyPr/>
          <a:lstStyle/>
          <a:p>
            <a:endParaRPr lang="en-US"/>
          </a:p>
        </p:txBody>
      </p:sp>
      <p:sp>
        <p:nvSpPr>
          <p:cNvPr id="32772" name="Text Box 4"/>
          <p:cNvSpPr txBox="1">
            <a:spLocks noChangeArrowheads="1"/>
          </p:cNvSpPr>
          <p:nvPr/>
        </p:nvSpPr>
        <p:spPr bwMode="auto">
          <a:xfrm>
            <a:off x="854075" y="1981200"/>
            <a:ext cx="1644650" cy="366713"/>
          </a:xfrm>
          <a:prstGeom prst="rect">
            <a:avLst/>
          </a:prstGeom>
          <a:noFill/>
          <a:ln w="9525">
            <a:noFill/>
            <a:miter lim="800000"/>
            <a:headEnd/>
            <a:tailEnd/>
          </a:ln>
        </p:spPr>
        <p:txBody>
          <a:bodyPr wrap="none">
            <a:spAutoFit/>
          </a:bodyPr>
          <a:lstStyle/>
          <a:p>
            <a:r>
              <a:rPr lang="en-US" b="1">
                <a:solidFill>
                  <a:schemeClr val="accent2"/>
                </a:solidFill>
              </a:rPr>
              <a:t>thermocooler</a:t>
            </a:r>
          </a:p>
        </p:txBody>
      </p:sp>
      <p:sp>
        <p:nvSpPr>
          <p:cNvPr id="32773" name="AutoShape 5"/>
          <p:cNvSpPr>
            <a:spLocks noChangeArrowheads="1"/>
          </p:cNvSpPr>
          <p:nvPr/>
        </p:nvSpPr>
        <p:spPr bwMode="auto">
          <a:xfrm>
            <a:off x="3798888" y="3162300"/>
            <a:ext cx="788987" cy="1181100"/>
          </a:xfrm>
          <a:prstGeom prst="can">
            <a:avLst>
              <a:gd name="adj" fmla="val 37425"/>
            </a:avLst>
          </a:prstGeom>
          <a:solidFill>
            <a:srgbClr val="FF3300"/>
          </a:solidFill>
          <a:ln w="9525">
            <a:solidFill>
              <a:schemeClr val="tx1"/>
            </a:solidFill>
            <a:round/>
            <a:headEnd/>
            <a:tailEnd/>
          </a:ln>
        </p:spPr>
        <p:txBody>
          <a:bodyPr anchor="ctr">
            <a:spAutoFit/>
          </a:bodyPr>
          <a:lstStyle/>
          <a:p>
            <a:endParaRPr lang="en-US"/>
          </a:p>
        </p:txBody>
      </p:sp>
      <p:sp>
        <p:nvSpPr>
          <p:cNvPr id="32774" name="Line 6"/>
          <p:cNvSpPr>
            <a:spLocks noChangeShapeType="1"/>
          </p:cNvSpPr>
          <p:nvPr/>
        </p:nvSpPr>
        <p:spPr bwMode="auto">
          <a:xfrm flipH="1">
            <a:off x="4206875" y="2555875"/>
            <a:ext cx="3268663" cy="0"/>
          </a:xfrm>
          <a:prstGeom prst="line">
            <a:avLst/>
          </a:prstGeom>
          <a:noFill/>
          <a:ln w="38100">
            <a:solidFill>
              <a:srgbClr val="CC0000"/>
            </a:solidFill>
            <a:round/>
            <a:headEnd/>
            <a:tailEnd type="triangle" w="med" len="med"/>
          </a:ln>
        </p:spPr>
        <p:txBody>
          <a:bodyPr>
            <a:spAutoFit/>
          </a:bodyPr>
          <a:lstStyle/>
          <a:p>
            <a:endParaRPr lang="en-US"/>
          </a:p>
        </p:txBody>
      </p:sp>
      <p:sp>
        <p:nvSpPr>
          <p:cNvPr id="32775" name="Line 7"/>
          <p:cNvSpPr>
            <a:spLocks noChangeShapeType="1"/>
          </p:cNvSpPr>
          <p:nvPr/>
        </p:nvSpPr>
        <p:spPr bwMode="auto">
          <a:xfrm>
            <a:off x="7407275" y="1825625"/>
            <a:ext cx="0" cy="639763"/>
          </a:xfrm>
          <a:prstGeom prst="line">
            <a:avLst/>
          </a:prstGeom>
          <a:noFill/>
          <a:ln w="38100">
            <a:solidFill>
              <a:schemeClr val="tx1"/>
            </a:solidFill>
            <a:round/>
            <a:headEnd/>
            <a:tailEnd/>
          </a:ln>
        </p:spPr>
        <p:txBody>
          <a:bodyPr wrap="none">
            <a:spAutoFit/>
          </a:bodyPr>
          <a:lstStyle/>
          <a:p>
            <a:endParaRPr lang="en-US"/>
          </a:p>
        </p:txBody>
      </p:sp>
      <p:sp>
        <p:nvSpPr>
          <p:cNvPr id="32776" name="Line 8"/>
          <p:cNvSpPr>
            <a:spLocks noChangeShapeType="1"/>
          </p:cNvSpPr>
          <p:nvPr/>
        </p:nvSpPr>
        <p:spPr bwMode="auto">
          <a:xfrm>
            <a:off x="7407275" y="2632075"/>
            <a:ext cx="0" cy="511175"/>
          </a:xfrm>
          <a:prstGeom prst="line">
            <a:avLst/>
          </a:prstGeom>
          <a:noFill/>
          <a:ln w="38100">
            <a:solidFill>
              <a:schemeClr val="tx1"/>
            </a:solidFill>
            <a:round/>
            <a:headEnd/>
            <a:tailEnd/>
          </a:ln>
        </p:spPr>
        <p:txBody>
          <a:bodyPr wrap="none">
            <a:spAutoFit/>
          </a:bodyPr>
          <a:lstStyle/>
          <a:p>
            <a:endParaRPr lang="en-US"/>
          </a:p>
        </p:txBody>
      </p:sp>
      <p:sp>
        <p:nvSpPr>
          <p:cNvPr id="32777" name="Line 9"/>
          <p:cNvSpPr>
            <a:spLocks noChangeShapeType="1"/>
          </p:cNvSpPr>
          <p:nvPr/>
        </p:nvSpPr>
        <p:spPr bwMode="auto">
          <a:xfrm>
            <a:off x="4238625" y="3733800"/>
            <a:ext cx="1323975" cy="0"/>
          </a:xfrm>
          <a:prstGeom prst="line">
            <a:avLst/>
          </a:prstGeom>
          <a:noFill/>
          <a:ln w="9525">
            <a:solidFill>
              <a:schemeClr val="tx1"/>
            </a:solidFill>
            <a:round/>
            <a:headEnd type="triangle" w="med" len="med"/>
            <a:tailEnd type="triangle" w="med" len="med"/>
          </a:ln>
        </p:spPr>
        <p:txBody>
          <a:bodyPr/>
          <a:lstStyle/>
          <a:p>
            <a:endParaRPr lang="en-US"/>
          </a:p>
        </p:txBody>
      </p:sp>
      <p:sp>
        <p:nvSpPr>
          <p:cNvPr id="32778" name="Line 10"/>
          <p:cNvSpPr>
            <a:spLocks noChangeShapeType="1"/>
          </p:cNvSpPr>
          <p:nvPr/>
        </p:nvSpPr>
        <p:spPr bwMode="auto">
          <a:xfrm>
            <a:off x="3717925" y="4419600"/>
            <a:ext cx="914400" cy="0"/>
          </a:xfrm>
          <a:prstGeom prst="line">
            <a:avLst/>
          </a:prstGeom>
          <a:noFill/>
          <a:ln w="9525">
            <a:solidFill>
              <a:schemeClr val="tx1"/>
            </a:solidFill>
            <a:round/>
            <a:headEnd type="triangle" w="med" len="med"/>
            <a:tailEnd type="triangle" w="med" len="med"/>
          </a:ln>
        </p:spPr>
        <p:txBody>
          <a:bodyPr/>
          <a:lstStyle/>
          <a:p>
            <a:endParaRPr lang="en-US"/>
          </a:p>
        </p:txBody>
      </p:sp>
      <p:sp>
        <p:nvSpPr>
          <p:cNvPr id="32779" name="Rectangle 11"/>
          <p:cNvSpPr>
            <a:spLocks noChangeArrowheads="1"/>
          </p:cNvSpPr>
          <p:nvPr/>
        </p:nvSpPr>
        <p:spPr bwMode="auto">
          <a:xfrm>
            <a:off x="2759075" y="1905000"/>
            <a:ext cx="152400" cy="12954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2780" name="Rectangle 12"/>
          <p:cNvSpPr>
            <a:spLocks noChangeArrowheads="1"/>
          </p:cNvSpPr>
          <p:nvPr/>
        </p:nvSpPr>
        <p:spPr bwMode="auto">
          <a:xfrm>
            <a:off x="5654675" y="1676400"/>
            <a:ext cx="76200" cy="1752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2781" name="Rectangle 13"/>
          <p:cNvSpPr>
            <a:spLocks noChangeArrowheads="1"/>
          </p:cNvSpPr>
          <p:nvPr/>
        </p:nvSpPr>
        <p:spPr bwMode="auto">
          <a:xfrm>
            <a:off x="5578475" y="1905000"/>
            <a:ext cx="76200" cy="12954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2782" name="Line 14"/>
          <p:cNvSpPr>
            <a:spLocks noChangeShapeType="1"/>
          </p:cNvSpPr>
          <p:nvPr/>
        </p:nvSpPr>
        <p:spPr bwMode="auto">
          <a:xfrm>
            <a:off x="5578475" y="3200400"/>
            <a:ext cx="0" cy="1447800"/>
          </a:xfrm>
          <a:prstGeom prst="line">
            <a:avLst/>
          </a:prstGeom>
          <a:noFill/>
          <a:ln w="9525">
            <a:solidFill>
              <a:schemeClr val="tx1"/>
            </a:solidFill>
            <a:prstDash val="dashDot"/>
            <a:round/>
            <a:headEnd/>
            <a:tailEnd/>
          </a:ln>
        </p:spPr>
        <p:txBody>
          <a:bodyPr/>
          <a:lstStyle/>
          <a:p>
            <a:endParaRPr lang="en-US"/>
          </a:p>
        </p:txBody>
      </p:sp>
      <p:sp>
        <p:nvSpPr>
          <p:cNvPr id="32783" name="Rectangle 15"/>
          <p:cNvSpPr>
            <a:spLocks noChangeArrowheads="1"/>
          </p:cNvSpPr>
          <p:nvPr/>
        </p:nvSpPr>
        <p:spPr bwMode="auto">
          <a:xfrm>
            <a:off x="2606675" y="2133600"/>
            <a:ext cx="152400" cy="2286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2784" name="Text Box 16"/>
          <p:cNvSpPr txBox="1">
            <a:spLocks noChangeArrowheads="1"/>
          </p:cNvSpPr>
          <p:nvPr/>
        </p:nvSpPr>
        <p:spPr bwMode="auto">
          <a:xfrm>
            <a:off x="3368675" y="4800600"/>
            <a:ext cx="963613" cy="304800"/>
          </a:xfrm>
          <a:prstGeom prst="rect">
            <a:avLst/>
          </a:prstGeom>
          <a:noFill/>
          <a:ln w="9525">
            <a:noFill/>
            <a:miter lim="800000"/>
            <a:headEnd/>
            <a:tailEnd/>
          </a:ln>
        </p:spPr>
        <p:txBody>
          <a:bodyPr wrap="none">
            <a:spAutoFit/>
          </a:bodyPr>
          <a:lstStyle/>
          <a:p>
            <a:r>
              <a:rPr lang="en-US" sz="1400">
                <a:latin typeface="Symbol" pitchFamily="18" charset="2"/>
              </a:rPr>
              <a:t>F</a:t>
            </a:r>
            <a:r>
              <a:rPr lang="en-US" sz="1400"/>
              <a:t>=80 mm</a:t>
            </a:r>
          </a:p>
        </p:txBody>
      </p:sp>
      <p:sp>
        <p:nvSpPr>
          <p:cNvPr id="32785" name="Text Box 17"/>
          <p:cNvSpPr txBox="1">
            <a:spLocks noChangeArrowheads="1"/>
          </p:cNvSpPr>
          <p:nvPr/>
        </p:nvSpPr>
        <p:spPr bwMode="auto">
          <a:xfrm>
            <a:off x="2454275" y="1524000"/>
            <a:ext cx="1752600" cy="304800"/>
          </a:xfrm>
          <a:prstGeom prst="rect">
            <a:avLst/>
          </a:prstGeom>
          <a:noFill/>
          <a:ln w="9525">
            <a:noFill/>
            <a:miter lim="800000"/>
            <a:headEnd/>
            <a:tailEnd/>
          </a:ln>
        </p:spPr>
        <p:txBody>
          <a:bodyPr>
            <a:spAutoFit/>
          </a:bodyPr>
          <a:lstStyle/>
          <a:p>
            <a:r>
              <a:rPr lang="en-US" sz="1400">
                <a:latin typeface="Arial Unicode MS" pitchFamily="34" charset="-128"/>
              </a:rPr>
              <a:t>OD</a:t>
            </a:r>
            <a:r>
              <a:rPr lang="en-US" sz="1400">
                <a:latin typeface="Symbol" pitchFamily="18" charset="2"/>
              </a:rPr>
              <a:t> F=</a:t>
            </a:r>
            <a:r>
              <a:rPr lang="en-US" sz="1400"/>
              <a:t>150 mm</a:t>
            </a:r>
          </a:p>
        </p:txBody>
      </p:sp>
      <p:sp>
        <p:nvSpPr>
          <p:cNvPr id="32786" name="Text Box 18"/>
          <p:cNvSpPr txBox="1">
            <a:spLocks noChangeArrowheads="1"/>
          </p:cNvSpPr>
          <p:nvPr/>
        </p:nvSpPr>
        <p:spPr bwMode="auto">
          <a:xfrm>
            <a:off x="4587875" y="3865563"/>
            <a:ext cx="1038225" cy="336550"/>
          </a:xfrm>
          <a:prstGeom prst="rect">
            <a:avLst/>
          </a:prstGeom>
          <a:noFill/>
          <a:ln w="9525">
            <a:noFill/>
            <a:miter lim="800000"/>
            <a:headEnd/>
            <a:tailEnd/>
          </a:ln>
        </p:spPr>
        <p:txBody>
          <a:bodyPr wrap="none">
            <a:spAutoFit/>
          </a:bodyPr>
          <a:lstStyle/>
          <a:p>
            <a:r>
              <a:rPr lang="en-US" sz="1600"/>
              <a:t>&gt;110 mm</a:t>
            </a:r>
          </a:p>
        </p:txBody>
      </p:sp>
      <p:sp>
        <p:nvSpPr>
          <p:cNvPr id="32787" name="Line 19"/>
          <p:cNvSpPr>
            <a:spLocks noChangeShapeType="1"/>
          </p:cNvSpPr>
          <p:nvPr/>
        </p:nvSpPr>
        <p:spPr bwMode="auto">
          <a:xfrm flipH="1">
            <a:off x="4740275" y="2286000"/>
            <a:ext cx="533400" cy="609600"/>
          </a:xfrm>
          <a:prstGeom prst="line">
            <a:avLst/>
          </a:prstGeom>
          <a:noFill/>
          <a:ln w="57150">
            <a:solidFill>
              <a:schemeClr val="tx1"/>
            </a:solidFill>
            <a:round/>
            <a:headEnd/>
            <a:tailEnd/>
          </a:ln>
        </p:spPr>
        <p:txBody>
          <a:bodyPr/>
          <a:lstStyle/>
          <a:p>
            <a:endParaRPr lang="en-US"/>
          </a:p>
        </p:txBody>
      </p:sp>
      <p:sp>
        <p:nvSpPr>
          <p:cNvPr id="32788" name="AutoShape 20"/>
          <p:cNvSpPr>
            <a:spLocks noChangeArrowheads="1"/>
          </p:cNvSpPr>
          <p:nvPr/>
        </p:nvSpPr>
        <p:spPr bwMode="auto">
          <a:xfrm>
            <a:off x="4740275" y="2362200"/>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2789" name="Rectangle 21"/>
          <p:cNvSpPr>
            <a:spLocks noChangeArrowheads="1"/>
          </p:cNvSpPr>
          <p:nvPr/>
        </p:nvSpPr>
        <p:spPr bwMode="auto">
          <a:xfrm>
            <a:off x="2987675" y="2406650"/>
            <a:ext cx="609600" cy="2286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2790" name="Text Box 22"/>
          <p:cNvSpPr txBox="1">
            <a:spLocks noChangeArrowheads="1"/>
          </p:cNvSpPr>
          <p:nvPr/>
        </p:nvSpPr>
        <p:spPr bwMode="auto">
          <a:xfrm>
            <a:off x="1066800" y="2757488"/>
            <a:ext cx="1447800" cy="366712"/>
          </a:xfrm>
          <a:prstGeom prst="rect">
            <a:avLst/>
          </a:prstGeom>
          <a:noFill/>
          <a:ln w="9525">
            <a:noFill/>
            <a:miter lim="800000"/>
            <a:headEnd/>
            <a:tailEnd/>
          </a:ln>
        </p:spPr>
        <p:txBody>
          <a:bodyPr>
            <a:spAutoFit/>
          </a:bodyPr>
          <a:lstStyle/>
          <a:p>
            <a:pPr>
              <a:spcBef>
                <a:spcPct val="50000"/>
              </a:spcBef>
            </a:pPr>
            <a:r>
              <a:rPr lang="en-US" b="1">
                <a:solidFill>
                  <a:srgbClr val="FF3300"/>
                </a:solidFill>
              </a:rPr>
              <a:t>connectors</a:t>
            </a:r>
          </a:p>
        </p:txBody>
      </p:sp>
      <p:sp>
        <p:nvSpPr>
          <p:cNvPr id="32791" name="Line 23"/>
          <p:cNvSpPr>
            <a:spLocks noChangeShapeType="1"/>
          </p:cNvSpPr>
          <p:nvPr/>
        </p:nvSpPr>
        <p:spPr bwMode="auto">
          <a:xfrm>
            <a:off x="2987675" y="1981200"/>
            <a:ext cx="2590800" cy="0"/>
          </a:xfrm>
          <a:prstGeom prst="line">
            <a:avLst/>
          </a:prstGeom>
          <a:noFill/>
          <a:ln w="28575">
            <a:solidFill>
              <a:schemeClr val="tx1"/>
            </a:solidFill>
            <a:round/>
            <a:headEnd/>
            <a:tailEnd/>
          </a:ln>
        </p:spPr>
        <p:txBody>
          <a:bodyPr/>
          <a:lstStyle/>
          <a:p>
            <a:endParaRPr lang="en-US"/>
          </a:p>
        </p:txBody>
      </p:sp>
      <p:sp>
        <p:nvSpPr>
          <p:cNvPr id="32792" name="Line 24"/>
          <p:cNvSpPr>
            <a:spLocks noChangeShapeType="1"/>
          </p:cNvSpPr>
          <p:nvPr/>
        </p:nvSpPr>
        <p:spPr bwMode="auto">
          <a:xfrm>
            <a:off x="2987675" y="3124200"/>
            <a:ext cx="2590800" cy="0"/>
          </a:xfrm>
          <a:prstGeom prst="line">
            <a:avLst/>
          </a:prstGeom>
          <a:noFill/>
          <a:ln w="28575">
            <a:solidFill>
              <a:schemeClr val="tx1"/>
            </a:solidFill>
            <a:round/>
            <a:headEnd/>
            <a:tailEnd/>
          </a:ln>
        </p:spPr>
        <p:txBody>
          <a:bodyPr/>
          <a:lstStyle/>
          <a:p>
            <a:endParaRPr lang="en-US"/>
          </a:p>
        </p:txBody>
      </p:sp>
      <p:sp>
        <p:nvSpPr>
          <p:cNvPr id="32793" name="Text Box 25"/>
          <p:cNvSpPr txBox="1">
            <a:spLocks noChangeArrowheads="1"/>
          </p:cNvSpPr>
          <p:nvPr/>
        </p:nvSpPr>
        <p:spPr bwMode="auto">
          <a:xfrm>
            <a:off x="3657600" y="762000"/>
            <a:ext cx="1885950" cy="366713"/>
          </a:xfrm>
          <a:prstGeom prst="rect">
            <a:avLst/>
          </a:prstGeom>
          <a:noFill/>
          <a:ln w="9525">
            <a:noFill/>
            <a:miter lim="800000"/>
            <a:headEnd/>
            <a:tailEnd/>
          </a:ln>
        </p:spPr>
        <p:txBody>
          <a:bodyPr wrap="none">
            <a:spAutoFit/>
          </a:bodyPr>
          <a:lstStyle/>
          <a:p>
            <a:r>
              <a:rPr lang="en-US"/>
              <a:t>Energy degrader</a:t>
            </a:r>
          </a:p>
        </p:txBody>
      </p:sp>
      <p:grpSp>
        <p:nvGrpSpPr>
          <p:cNvPr id="32794" name="Group 26"/>
          <p:cNvGrpSpPr>
            <a:grpSpLocks/>
          </p:cNvGrpSpPr>
          <p:nvPr/>
        </p:nvGrpSpPr>
        <p:grpSpPr bwMode="auto">
          <a:xfrm>
            <a:off x="3597275" y="2133600"/>
            <a:ext cx="1066800" cy="898525"/>
            <a:chOff x="3552" y="3360"/>
            <a:chExt cx="672" cy="566"/>
          </a:xfrm>
        </p:grpSpPr>
        <p:sp>
          <p:nvSpPr>
            <p:cNvPr id="32813" name="Rectangle 27"/>
            <p:cNvSpPr>
              <a:spLocks noChangeArrowheads="1"/>
            </p:cNvSpPr>
            <p:nvPr/>
          </p:nvSpPr>
          <p:spPr bwMode="auto">
            <a:xfrm rot="35573" flipH="1">
              <a:off x="3552" y="3360"/>
              <a:ext cx="266" cy="48"/>
            </a:xfrm>
            <a:prstGeom prst="rect">
              <a:avLst/>
            </a:prstGeom>
            <a:solidFill>
              <a:schemeClr val="accent2"/>
            </a:solidFill>
            <a:ln w="9525">
              <a:solidFill>
                <a:schemeClr val="tx1"/>
              </a:solidFill>
              <a:miter lim="800000"/>
              <a:headEnd/>
              <a:tailEnd/>
            </a:ln>
          </p:spPr>
          <p:txBody>
            <a:bodyPr wrap="none" anchor="ctr"/>
            <a:lstStyle/>
            <a:p>
              <a:endParaRPr lang="en-US"/>
            </a:p>
          </p:txBody>
        </p:sp>
        <p:grpSp>
          <p:nvGrpSpPr>
            <p:cNvPr id="32814" name="Group 28"/>
            <p:cNvGrpSpPr>
              <a:grpSpLocks/>
            </p:cNvGrpSpPr>
            <p:nvPr/>
          </p:nvGrpSpPr>
          <p:grpSpPr bwMode="auto">
            <a:xfrm rot="-125746">
              <a:off x="3617" y="3600"/>
              <a:ext cx="607" cy="326"/>
              <a:chOff x="4413" y="3552"/>
              <a:chExt cx="607" cy="326"/>
            </a:xfrm>
          </p:grpSpPr>
          <p:sp>
            <p:nvSpPr>
              <p:cNvPr id="32816" name="Rectangle 29"/>
              <p:cNvSpPr>
                <a:spLocks noChangeArrowheads="1"/>
              </p:cNvSpPr>
              <p:nvPr/>
            </p:nvSpPr>
            <p:spPr bwMode="auto">
              <a:xfrm rot="19251512" flipH="1">
                <a:off x="4416" y="3792"/>
                <a:ext cx="126" cy="86"/>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2817" name="Rectangle 30"/>
              <p:cNvSpPr>
                <a:spLocks noChangeArrowheads="1"/>
              </p:cNvSpPr>
              <p:nvPr/>
            </p:nvSpPr>
            <p:spPr bwMode="auto">
              <a:xfrm rot="2965514">
                <a:off x="4680" y="3288"/>
                <a:ext cx="48" cy="576"/>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2818" name="Line 31"/>
              <p:cNvSpPr>
                <a:spLocks noChangeShapeType="1"/>
              </p:cNvSpPr>
              <p:nvPr/>
            </p:nvSpPr>
            <p:spPr bwMode="auto">
              <a:xfrm rot="2965514">
                <a:off x="4732" y="3313"/>
                <a:ext cx="0" cy="576"/>
              </a:xfrm>
              <a:prstGeom prst="line">
                <a:avLst/>
              </a:prstGeom>
              <a:noFill/>
              <a:ln w="28575">
                <a:solidFill>
                  <a:schemeClr val="hlink"/>
                </a:solidFill>
                <a:round/>
                <a:headEnd/>
                <a:tailEnd/>
              </a:ln>
            </p:spPr>
            <p:txBody>
              <a:bodyPr/>
              <a:lstStyle/>
              <a:p>
                <a:endParaRPr lang="en-US"/>
              </a:p>
            </p:txBody>
          </p:sp>
          <p:sp>
            <p:nvSpPr>
              <p:cNvPr id="32819" name="Line 32"/>
              <p:cNvSpPr>
                <a:spLocks noChangeShapeType="1"/>
              </p:cNvSpPr>
              <p:nvPr/>
            </p:nvSpPr>
            <p:spPr bwMode="auto">
              <a:xfrm rot="2965514">
                <a:off x="4701" y="3277"/>
                <a:ext cx="0" cy="576"/>
              </a:xfrm>
              <a:prstGeom prst="line">
                <a:avLst/>
              </a:prstGeom>
              <a:noFill/>
              <a:ln w="57150">
                <a:solidFill>
                  <a:srgbClr val="0000CC"/>
                </a:solidFill>
                <a:round/>
                <a:headEnd/>
                <a:tailEnd/>
              </a:ln>
            </p:spPr>
            <p:txBody>
              <a:bodyPr/>
              <a:lstStyle/>
              <a:p>
                <a:endParaRPr lang="en-US"/>
              </a:p>
            </p:txBody>
          </p:sp>
        </p:grpSp>
        <p:sp>
          <p:nvSpPr>
            <p:cNvPr id="32815" name="AutoShape 33"/>
            <p:cNvSpPr>
              <a:spLocks noChangeArrowheads="1"/>
            </p:cNvSpPr>
            <p:nvPr/>
          </p:nvSpPr>
          <p:spPr bwMode="auto">
            <a:xfrm rot="5400000">
              <a:off x="3564" y="3396"/>
              <a:ext cx="456" cy="480"/>
            </a:xfrm>
            <a:prstGeom prst="rtTriangle">
              <a:avLst/>
            </a:prstGeom>
            <a:solidFill>
              <a:srgbClr val="FFFF00"/>
            </a:solidFill>
            <a:ln w="9525">
              <a:solidFill>
                <a:schemeClr val="tx1"/>
              </a:solidFill>
              <a:miter lim="800000"/>
              <a:headEnd/>
              <a:tailEnd/>
            </a:ln>
          </p:spPr>
          <p:txBody>
            <a:bodyPr wrap="none" anchor="ctr"/>
            <a:lstStyle/>
            <a:p>
              <a:endParaRPr lang="en-US"/>
            </a:p>
          </p:txBody>
        </p:sp>
      </p:grpSp>
      <p:sp>
        <p:nvSpPr>
          <p:cNvPr id="32795" name="Text Box 34"/>
          <p:cNvSpPr txBox="1">
            <a:spLocks noChangeArrowheads="1"/>
          </p:cNvSpPr>
          <p:nvPr/>
        </p:nvSpPr>
        <p:spPr bwMode="auto">
          <a:xfrm>
            <a:off x="5734050" y="4495800"/>
            <a:ext cx="1962150" cy="366713"/>
          </a:xfrm>
          <a:prstGeom prst="rect">
            <a:avLst/>
          </a:prstGeom>
          <a:noFill/>
          <a:ln w="9525">
            <a:noFill/>
            <a:miter lim="800000"/>
            <a:headEnd/>
            <a:tailEnd/>
          </a:ln>
        </p:spPr>
        <p:txBody>
          <a:bodyPr wrap="none">
            <a:spAutoFit/>
          </a:bodyPr>
          <a:lstStyle/>
          <a:p>
            <a:r>
              <a:rPr lang="en-US" b="1">
                <a:solidFill>
                  <a:schemeClr val="hlink"/>
                </a:solidFill>
              </a:rPr>
              <a:t>18” dia chamber</a:t>
            </a:r>
          </a:p>
        </p:txBody>
      </p:sp>
      <p:sp>
        <p:nvSpPr>
          <p:cNvPr id="32796" name="Line 35"/>
          <p:cNvSpPr>
            <a:spLocks noChangeShapeType="1"/>
          </p:cNvSpPr>
          <p:nvPr/>
        </p:nvSpPr>
        <p:spPr bwMode="auto">
          <a:xfrm>
            <a:off x="4206875" y="2590800"/>
            <a:ext cx="0" cy="2209800"/>
          </a:xfrm>
          <a:prstGeom prst="line">
            <a:avLst/>
          </a:prstGeom>
          <a:noFill/>
          <a:ln w="9525">
            <a:solidFill>
              <a:schemeClr val="tx1"/>
            </a:solidFill>
            <a:prstDash val="dashDot"/>
            <a:round/>
            <a:headEnd/>
            <a:tailEnd/>
          </a:ln>
        </p:spPr>
        <p:txBody>
          <a:bodyPr/>
          <a:lstStyle/>
          <a:p>
            <a:endParaRPr lang="en-US"/>
          </a:p>
        </p:txBody>
      </p:sp>
      <p:sp>
        <p:nvSpPr>
          <p:cNvPr id="32797" name="Line 36"/>
          <p:cNvSpPr>
            <a:spLocks noChangeShapeType="1"/>
          </p:cNvSpPr>
          <p:nvPr/>
        </p:nvSpPr>
        <p:spPr bwMode="auto">
          <a:xfrm>
            <a:off x="3063875" y="1981200"/>
            <a:ext cx="0" cy="1143000"/>
          </a:xfrm>
          <a:prstGeom prst="line">
            <a:avLst/>
          </a:prstGeom>
          <a:noFill/>
          <a:ln w="9525">
            <a:solidFill>
              <a:schemeClr val="tx1"/>
            </a:solidFill>
            <a:prstDash val="dashDot"/>
            <a:round/>
            <a:headEnd type="triangle" w="med" len="med"/>
            <a:tailEnd type="triangle" w="med" len="med"/>
          </a:ln>
        </p:spPr>
        <p:txBody>
          <a:bodyPr/>
          <a:lstStyle/>
          <a:p>
            <a:endParaRPr lang="en-US"/>
          </a:p>
        </p:txBody>
      </p:sp>
      <p:sp>
        <p:nvSpPr>
          <p:cNvPr id="32798" name="Line 37"/>
          <p:cNvSpPr>
            <a:spLocks noChangeShapeType="1"/>
          </p:cNvSpPr>
          <p:nvPr/>
        </p:nvSpPr>
        <p:spPr bwMode="auto">
          <a:xfrm>
            <a:off x="4968875" y="3276600"/>
            <a:ext cx="609600" cy="0"/>
          </a:xfrm>
          <a:prstGeom prst="line">
            <a:avLst/>
          </a:prstGeom>
          <a:noFill/>
          <a:ln w="9525">
            <a:solidFill>
              <a:schemeClr val="tx1"/>
            </a:solidFill>
            <a:round/>
            <a:headEnd type="triangle" w="med" len="med"/>
            <a:tailEnd type="triangle" w="med" len="med"/>
          </a:ln>
        </p:spPr>
        <p:txBody>
          <a:bodyPr/>
          <a:lstStyle/>
          <a:p>
            <a:endParaRPr lang="en-US"/>
          </a:p>
        </p:txBody>
      </p:sp>
      <p:sp>
        <p:nvSpPr>
          <p:cNvPr id="32799" name="Text Box 38"/>
          <p:cNvSpPr txBox="1">
            <a:spLocks noChangeArrowheads="1"/>
          </p:cNvSpPr>
          <p:nvPr/>
        </p:nvSpPr>
        <p:spPr bwMode="auto">
          <a:xfrm>
            <a:off x="4816475" y="3352800"/>
            <a:ext cx="725488" cy="304800"/>
          </a:xfrm>
          <a:prstGeom prst="rect">
            <a:avLst/>
          </a:prstGeom>
          <a:noFill/>
          <a:ln w="9525">
            <a:noFill/>
            <a:miter lim="800000"/>
            <a:headEnd/>
            <a:tailEnd/>
          </a:ln>
        </p:spPr>
        <p:txBody>
          <a:bodyPr>
            <a:spAutoFit/>
          </a:bodyPr>
          <a:lstStyle/>
          <a:p>
            <a:r>
              <a:rPr lang="en-US" sz="1400"/>
              <a:t>64 mm</a:t>
            </a:r>
          </a:p>
        </p:txBody>
      </p:sp>
      <p:sp>
        <p:nvSpPr>
          <p:cNvPr id="32800" name="Line 39"/>
          <p:cNvSpPr>
            <a:spLocks noChangeShapeType="1"/>
          </p:cNvSpPr>
          <p:nvPr/>
        </p:nvSpPr>
        <p:spPr bwMode="auto">
          <a:xfrm>
            <a:off x="2911475" y="1371600"/>
            <a:ext cx="2667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2801" name="Text Box 40"/>
          <p:cNvSpPr txBox="1">
            <a:spLocks noChangeArrowheads="1"/>
          </p:cNvSpPr>
          <p:nvPr/>
        </p:nvSpPr>
        <p:spPr bwMode="auto">
          <a:xfrm>
            <a:off x="3444875" y="1066800"/>
            <a:ext cx="823913" cy="304800"/>
          </a:xfrm>
          <a:prstGeom prst="rect">
            <a:avLst/>
          </a:prstGeom>
          <a:noFill/>
          <a:ln w="9525">
            <a:noFill/>
            <a:miter lim="800000"/>
            <a:headEnd/>
            <a:tailEnd/>
          </a:ln>
        </p:spPr>
        <p:txBody>
          <a:bodyPr wrap="none">
            <a:spAutoFit/>
          </a:bodyPr>
          <a:lstStyle/>
          <a:p>
            <a:r>
              <a:rPr lang="en-US" sz="1400"/>
              <a:t>275 mm</a:t>
            </a:r>
          </a:p>
        </p:txBody>
      </p:sp>
      <p:pic>
        <p:nvPicPr>
          <p:cNvPr id="32802" name="Picture 41"/>
          <p:cNvPicPr>
            <a:picLocks noChangeAspect="1" noChangeArrowheads="1"/>
          </p:cNvPicPr>
          <p:nvPr/>
        </p:nvPicPr>
        <p:blipFill>
          <a:blip r:embed="rId3" cstate="print"/>
          <a:srcRect/>
          <a:stretch>
            <a:fillRect/>
          </a:stretch>
        </p:blipFill>
        <p:spPr bwMode="auto">
          <a:xfrm>
            <a:off x="5334000" y="4953000"/>
            <a:ext cx="2514600" cy="1684338"/>
          </a:xfrm>
          <a:prstGeom prst="rect">
            <a:avLst/>
          </a:prstGeom>
          <a:noFill/>
          <a:ln w="9525" algn="ctr">
            <a:noFill/>
            <a:miter lim="800000"/>
            <a:headEnd/>
            <a:tailEnd/>
          </a:ln>
        </p:spPr>
      </p:pic>
      <p:sp>
        <p:nvSpPr>
          <p:cNvPr id="32803" name="Text Box 42"/>
          <p:cNvSpPr txBox="1">
            <a:spLocks noChangeArrowheads="1"/>
          </p:cNvSpPr>
          <p:nvPr/>
        </p:nvSpPr>
        <p:spPr bwMode="auto">
          <a:xfrm>
            <a:off x="152400" y="5881688"/>
            <a:ext cx="3273425" cy="366712"/>
          </a:xfrm>
          <a:prstGeom prst="rect">
            <a:avLst/>
          </a:prstGeom>
          <a:noFill/>
          <a:ln w="9525">
            <a:noFill/>
            <a:miter lim="800000"/>
            <a:headEnd/>
            <a:tailEnd/>
          </a:ln>
        </p:spPr>
        <p:txBody>
          <a:bodyPr wrap="none">
            <a:spAutoFit/>
          </a:bodyPr>
          <a:lstStyle/>
          <a:p>
            <a:pPr eaLnBrk="0" hangingPunct="0"/>
            <a:r>
              <a:rPr lang="en-US" b="1">
                <a:solidFill>
                  <a:srgbClr val="0000CC"/>
                </a:solidFill>
                <a:latin typeface="Symbol" pitchFamily="18" charset="2"/>
              </a:rPr>
              <a:t>b</a:t>
            </a:r>
            <a:r>
              <a:rPr lang="en-US" b="1">
                <a:solidFill>
                  <a:srgbClr val="0000CC"/>
                </a:solidFill>
              </a:rPr>
              <a:t>-detector – </a:t>
            </a:r>
            <a:r>
              <a:rPr lang="en-US" sz="1600" b="1">
                <a:solidFill>
                  <a:srgbClr val="0000CC"/>
                </a:solidFill>
              </a:rPr>
              <a:t>thick Si det  1 mm</a:t>
            </a:r>
          </a:p>
        </p:txBody>
      </p:sp>
      <p:sp>
        <p:nvSpPr>
          <p:cNvPr id="32804" name="Text Box 43"/>
          <p:cNvSpPr txBox="1">
            <a:spLocks noChangeArrowheads="1"/>
          </p:cNvSpPr>
          <p:nvPr/>
        </p:nvSpPr>
        <p:spPr bwMode="auto">
          <a:xfrm>
            <a:off x="138113" y="5332413"/>
            <a:ext cx="4510087" cy="611187"/>
          </a:xfrm>
          <a:prstGeom prst="rect">
            <a:avLst/>
          </a:prstGeom>
          <a:noFill/>
          <a:ln w="9525">
            <a:noFill/>
            <a:miter lim="800000"/>
            <a:headEnd/>
            <a:tailEnd/>
          </a:ln>
        </p:spPr>
        <p:txBody>
          <a:bodyPr wrap="none">
            <a:spAutoFit/>
          </a:bodyPr>
          <a:lstStyle/>
          <a:p>
            <a:pPr eaLnBrk="0" hangingPunct="0"/>
            <a:r>
              <a:rPr lang="en-US" b="1">
                <a:solidFill>
                  <a:schemeClr val="hlink"/>
                </a:solidFill>
              </a:rPr>
              <a:t> p-detector – </a:t>
            </a:r>
            <a:r>
              <a:rPr lang="en-US" sz="1600" b="1">
                <a:solidFill>
                  <a:schemeClr val="hlink"/>
                </a:solidFill>
              </a:rPr>
              <a:t>v. </a:t>
            </a:r>
            <a:r>
              <a:rPr lang="en-US" sz="1600" b="1" u="sng">
                <a:solidFill>
                  <a:schemeClr val="hlink"/>
                </a:solidFill>
              </a:rPr>
              <a:t>thin DS Si strip</a:t>
            </a:r>
            <a:r>
              <a:rPr lang="en-US" sz="1600" b="1">
                <a:solidFill>
                  <a:schemeClr val="hlink"/>
                </a:solidFill>
              </a:rPr>
              <a:t> 65 or 45 </a:t>
            </a:r>
            <a:r>
              <a:rPr lang="en-US" sz="1600" b="1">
                <a:solidFill>
                  <a:schemeClr val="hlink"/>
                </a:solidFill>
                <a:latin typeface="Symbol" pitchFamily="18" charset="2"/>
              </a:rPr>
              <a:t>m</a:t>
            </a:r>
            <a:r>
              <a:rPr lang="en-US" sz="1600" b="1">
                <a:solidFill>
                  <a:schemeClr val="hlink"/>
                </a:solidFill>
              </a:rPr>
              <a:t>m</a:t>
            </a:r>
          </a:p>
          <a:p>
            <a:pPr eaLnBrk="0" hangingPunct="0"/>
            <a:r>
              <a:rPr lang="en-US" sz="1600" b="1">
                <a:solidFill>
                  <a:schemeClr val="hlink"/>
                </a:solidFill>
              </a:rPr>
              <a:t>                                                   W1-65  BB2-45</a:t>
            </a:r>
          </a:p>
        </p:txBody>
      </p:sp>
      <p:sp>
        <p:nvSpPr>
          <p:cNvPr id="32805" name="Text Box 44"/>
          <p:cNvSpPr txBox="1">
            <a:spLocks noChangeArrowheads="1"/>
          </p:cNvSpPr>
          <p:nvPr/>
        </p:nvSpPr>
        <p:spPr bwMode="auto">
          <a:xfrm>
            <a:off x="103188" y="6186488"/>
            <a:ext cx="3249612" cy="366712"/>
          </a:xfrm>
          <a:prstGeom prst="rect">
            <a:avLst/>
          </a:prstGeom>
          <a:noFill/>
          <a:ln w="9525">
            <a:noFill/>
            <a:miter lim="800000"/>
            <a:headEnd/>
            <a:tailEnd/>
          </a:ln>
        </p:spPr>
        <p:txBody>
          <a:bodyPr wrap="none">
            <a:spAutoFit/>
          </a:bodyPr>
          <a:lstStyle/>
          <a:p>
            <a:pPr eaLnBrk="0" hangingPunct="0"/>
            <a:r>
              <a:rPr lang="en-US" b="1">
                <a:solidFill>
                  <a:srgbClr val="FF3300"/>
                </a:solidFill>
              </a:rPr>
              <a:t> </a:t>
            </a:r>
            <a:r>
              <a:rPr lang="en-US" b="1">
                <a:solidFill>
                  <a:srgbClr val="FF3300"/>
                </a:solidFill>
                <a:latin typeface="Symbol" pitchFamily="18" charset="2"/>
              </a:rPr>
              <a:t>g</a:t>
            </a:r>
            <a:r>
              <a:rPr lang="en-US" b="1">
                <a:solidFill>
                  <a:srgbClr val="FF3300"/>
                </a:solidFill>
              </a:rPr>
              <a:t>-detector – HPGe 70% effic</a:t>
            </a:r>
          </a:p>
        </p:txBody>
      </p:sp>
      <p:sp>
        <p:nvSpPr>
          <p:cNvPr id="32806" name="Rectangle 45"/>
          <p:cNvSpPr>
            <a:spLocks noChangeArrowheads="1"/>
          </p:cNvSpPr>
          <p:nvPr/>
        </p:nvSpPr>
        <p:spPr bwMode="auto">
          <a:xfrm>
            <a:off x="2911475" y="1905000"/>
            <a:ext cx="76200" cy="12954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32807" name="Rectangle 46"/>
          <p:cNvSpPr>
            <a:spLocks noChangeArrowheads="1"/>
          </p:cNvSpPr>
          <p:nvPr/>
        </p:nvSpPr>
        <p:spPr bwMode="auto">
          <a:xfrm>
            <a:off x="2759075" y="2819400"/>
            <a:ext cx="228600" cy="228600"/>
          </a:xfrm>
          <a:prstGeom prst="rect">
            <a:avLst/>
          </a:prstGeom>
          <a:solidFill>
            <a:srgbClr val="FF6600"/>
          </a:solidFill>
          <a:ln w="9525">
            <a:solidFill>
              <a:schemeClr val="tx1"/>
            </a:solidFill>
            <a:miter lim="800000"/>
            <a:headEnd/>
            <a:tailEnd/>
          </a:ln>
        </p:spPr>
        <p:txBody>
          <a:bodyPr wrap="none" anchor="ctr"/>
          <a:lstStyle/>
          <a:p>
            <a:endParaRPr lang="en-US"/>
          </a:p>
        </p:txBody>
      </p:sp>
      <p:sp>
        <p:nvSpPr>
          <p:cNvPr id="32808" name="Text Box 47"/>
          <p:cNvSpPr txBox="1">
            <a:spLocks noChangeArrowheads="1"/>
          </p:cNvSpPr>
          <p:nvPr/>
        </p:nvSpPr>
        <p:spPr bwMode="auto">
          <a:xfrm>
            <a:off x="3962400" y="6324600"/>
            <a:ext cx="1277938" cy="304800"/>
          </a:xfrm>
          <a:prstGeom prst="rect">
            <a:avLst/>
          </a:prstGeom>
          <a:noFill/>
          <a:ln w="9525">
            <a:noFill/>
            <a:miter lim="800000"/>
            <a:headEnd/>
            <a:tailEnd/>
          </a:ln>
        </p:spPr>
        <p:txBody>
          <a:bodyPr wrap="none">
            <a:spAutoFit/>
          </a:bodyPr>
          <a:lstStyle/>
          <a:p>
            <a:pPr eaLnBrk="0" hangingPunct="0"/>
            <a:r>
              <a:rPr lang="en-US" sz="1400" b="1">
                <a:solidFill>
                  <a:schemeClr val="accent2"/>
                </a:solidFill>
              </a:rPr>
              <a:t>Pulsed beam</a:t>
            </a:r>
          </a:p>
        </p:txBody>
      </p:sp>
      <p:sp>
        <p:nvSpPr>
          <p:cNvPr id="32809" name="Text Box 48"/>
          <p:cNvSpPr txBox="1">
            <a:spLocks noChangeArrowheads="1"/>
          </p:cNvSpPr>
          <p:nvPr/>
        </p:nvSpPr>
        <p:spPr bwMode="auto">
          <a:xfrm>
            <a:off x="152400" y="4433888"/>
            <a:ext cx="2590800" cy="396875"/>
          </a:xfrm>
          <a:prstGeom prst="rect">
            <a:avLst/>
          </a:prstGeom>
          <a:solidFill>
            <a:srgbClr val="EEFEA0"/>
          </a:solidFill>
          <a:ln w="9525">
            <a:noFill/>
            <a:miter lim="800000"/>
            <a:headEnd/>
            <a:tailEnd/>
          </a:ln>
        </p:spPr>
        <p:txBody>
          <a:bodyPr>
            <a:spAutoFit/>
          </a:bodyPr>
          <a:lstStyle/>
          <a:p>
            <a:r>
              <a:rPr lang="en-US" sz="2000" b="1">
                <a:solidFill>
                  <a:srgbClr val="0000CC"/>
                </a:solidFill>
              </a:rPr>
              <a:t>E=E</a:t>
            </a:r>
            <a:r>
              <a:rPr lang="en-US" sz="2000" b="1" baseline="-25000">
                <a:solidFill>
                  <a:srgbClr val="0000CC"/>
                </a:solidFill>
              </a:rPr>
              <a:t>p</a:t>
            </a:r>
            <a:r>
              <a:rPr lang="en-US" sz="2000" b="1">
                <a:solidFill>
                  <a:srgbClr val="0000CC"/>
                </a:solidFill>
              </a:rPr>
              <a:t>+</a:t>
            </a:r>
            <a:r>
              <a:rPr lang="en-US" sz="2000" b="1">
                <a:solidFill>
                  <a:srgbClr val="FF0000"/>
                </a:solidFill>
              </a:rPr>
              <a:t>k</a:t>
            </a:r>
            <a:r>
              <a:rPr lang="en-US" sz="2000" b="1">
                <a:solidFill>
                  <a:srgbClr val="0000CC"/>
                </a:solidFill>
              </a:rPr>
              <a:t>E</a:t>
            </a:r>
            <a:r>
              <a:rPr lang="en-US" sz="2000" b="1" baseline="-25000">
                <a:solidFill>
                  <a:srgbClr val="0000CC"/>
                </a:solidFill>
              </a:rPr>
              <a:t>recoil</a:t>
            </a:r>
            <a:r>
              <a:rPr lang="en-US" sz="2000" b="1">
                <a:solidFill>
                  <a:srgbClr val="0000CC"/>
                </a:solidFill>
              </a:rPr>
              <a:t>+&lt;</a:t>
            </a:r>
            <a:r>
              <a:rPr lang="en-US" sz="2000" b="1">
                <a:solidFill>
                  <a:srgbClr val="0000CC"/>
                </a:solidFill>
                <a:latin typeface="Symbol" pitchFamily="18" charset="2"/>
              </a:rPr>
              <a:t>D</a:t>
            </a:r>
            <a:r>
              <a:rPr lang="en-US" sz="2000" b="1">
                <a:solidFill>
                  <a:srgbClr val="0000CC"/>
                </a:solidFill>
              </a:rPr>
              <a:t>E</a:t>
            </a:r>
            <a:r>
              <a:rPr lang="en-US" sz="2000" b="1" baseline="-25000">
                <a:solidFill>
                  <a:srgbClr val="0000CC"/>
                </a:solidFill>
                <a:latin typeface="Symbol" pitchFamily="18" charset="2"/>
              </a:rPr>
              <a:t>b</a:t>
            </a:r>
            <a:r>
              <a:rPr lang="en-US" sz="2000" b="1">
                <a:solidFill>
                  <a:srgbClr val="0000CC"/>
                </a:solidFill>
              </a:rPr>
              <a:t>&gt;</a:t>
            </a:r>
          </a:p>
        </p:txBody>
      </p:sp>
      <p:sp>
        <p:nvSpPr>
          <p:cNvPr id="32810" name="Text Box 49"/>
          <p:cNvSpPr txBox="1">
            <a:spLocks noChangeArrowheads="1"/>
          </p:cNvSpPr>
          <p:nvPr/>
        </p:nvSpPr>
        <p:spPr bwMode="auto">
          <a:xfrm>
            <a:off x="152400" y="685800"/>
            <a:ext cx="3206750" cy="400050"/>
          </a:xfrm>
          <a:prstGeom prst="rect">
            <a:avLst/>
          </a:prstGeom>
          <a:noFill/>
          <a:ln w="9525">
            <a:noFill/>
            <a:miter lim="800000"/>
            <a:headEnd/>
            <a:tailEnd/>
          </a:ln>
        </p:spPr>
        <p:txBody>
          <a:bodyPr wrap="none">
            <a:spAutoFit/>
          </a:bodyPr>
          <a:lstStyle/>
          <a:p>
            <a:r>
              <a:rPr lang="en-US" sz="2000">
                <a:solidFill>
                  <a:schemeClr val="accent2"/>
                </a:solidFill>
              </a:rPr>
              <a:t>MARS implantation station</a:t>
            </a:r>
          </a:p>
        </p:txBody>
      </p:sp>
      <p:sp>
        <p:nvSpPr>
          <p:cNvPr id="32812" name="TextBox 50"/>
          <p:cNvSpPr txBox="1">
            <a:spLocks noChangeArrowheads="1"/>
          </p:cNvSpPr>
          <p:nvPr/>
        </p:nvSpPr>
        <p:spPr bwMode="auto">
          <a:xfrm>
            <a:off x="746125" y="152400"/>
            <a:ext cx="7559675" cy="523875"/>
          </a:xfrm>
          <a:prstGeom prst="rect">
            <a:avLst/>
          </a:prstGeom>
          <a:noFill/>
          <a:ln w="9525">
            <a:noFill/>
            <a:miter lim="800000"/>
            <a:headEnd/>
            <a:tailEnd/>
          </a:ln>
        </p:spPr>
        <p:txBody>
          <a:bodyPr wrap="none">
            <a:spAutoFit/>
          </a:bodyPr>
          <a:lstStyle/>
          <a:p>
            <a:r>
              <a:rPr lang="en-US" sz="2800">
                <a:solidFill>
                  <a:schemeClr val="accent2"/>
                </a:solidFill>
              </a:rPr>
              <a:t>Method: implantation in very thin Si detectors!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1143000" y="1447800"/>
            <a:ext cx="4586288" cy="3733800"/>
            <a:chOff x="720" y="912"/>
            <a:chExt cx="2889" cy="2352"/>
          </a:xfrm>
        </p:grpSpPr>
        <p:sp>
          <p:nvSpPr>
            <p:cNvPr id="33828" name="Rectangle 3"/>
            <p:cNvSpPr>
              <a:spLocks noChangeArrowheads="1"/>
            </p:cNvSpPr>
            <p:nvPr/>
          </p:nvSpPr>
          <p:spPr bwMode="auto">
            <a:xfrm rot="-1228">
              <a:off x="2409" y="912"/>
              <a:ext cx="418" cy="201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29" name="Rectangle 4"/>
            <p:cNvSpPr>
              <a:spLocks noChangeArrowheads="1"/>
            </p:cNvSpPr>
            <p:nvPr/>
          </p:nvSpPr>
          <p:spPr bwMode="auto">
            <a:xfrm rot="-1228">
              <a:off x="1081" y="912"/>
              <a:ext cx="911" cy="2016"/>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en-US"/>
            </a:p>
          </p:txBody>
        </p:sp>
        <p:sp>
          <p:nvSpPr>
            <p:cNvPr id="33830" name="Line 5"/>
            <p:cNvSpPr>
              <a:spLocks noChangeShapeType="1"/>
            </p:cNvSpPr>
            <p:nvPr/>
          </p:nvSpPr>
          <p:spPr bwMode="auto">
            <a:xfrm rot="21598772" flipV="1">
              <a:off x="2596" y="2057"/>
              <a:ext cx="155" cy="64"/>
            </a:xfrm>
            <a:prstGeom prst="line">
              <a:avLst/>
            </a:prstGeom>
            <a:noFill/>
            <a:ln w="38100">
              <a:solidFill>
                <a:srgbClr val="FF0000"/>
              </a:solidFill>
              <a:round/>
              <a:headEnd/>
              <a:tailEnd type="triangle" w="med" len="med"/>
            </a:ln>
          </p:spPr>
          <p:txBody>
            <a:bodyPr/>
            <a:lstStyle/>
            <a:p>
              <a:endParaRPr lang="en-US"/>
            </a:p>
          </p:txBody>
        </p:sp>
        <p:sp>
          <p:nvSpPr>
            <p:cNvPr id="33831" name="Line 6"/>
            <p:cNvSpPr>
              <a:spLocks noChangeShapeType="1"/>
            </p:cNvSpPr>
            <p:nvPr/>
          </p:nvSpPr>
          <p:spPr bwMode="auto">
            <a:xfrm rot="21598772" flipH="1">
              <a:off x="720" y="2121"/>
              <a:ext cx="1875" cy="384"/>
            </a:xfrm>
            <a:prstGeom prst="line">
              <a:avLst/>
            </a:prstGeom>
            <a:noFill/>
            <a:ln w="28575">
              <a:solidFill>
                <a:srgbClr val="0000CC"/>
              </a:solidFill>
              <a:round/>
              <a:headEnd/>
              <a:tailEnd type="triangle" w="med" len="med"/>
            </a:ln>
          </p:spPr>
          <p:txBody>
            <a:bodyPr/>
            <a:lstStyle/>
            <a:p>
              <a:endParaRPr lang="en-US"/>
            </a:p>
          </p:txBody>
        </p:sp>
        <p:sp>
          <p:nvSpPr>
            <p:cNvPr id="33832" name="Text Box 7"/>
            <p:cNvSpPr txBox="1">
              <a:spLocks noChangeArrowheads="1"/>
            </p:cNvSpPr>
            <p:nvPr/>
          </p:nvSpPr>
          <p:spPr bwMode="auto">
            <a:xfrm rot="-1228">
              <a:off x="2884" y="1938"/>
              <a:ext cx="524" cy="231"/>
            </a:xfrm>
            <a:prstGeom prst="rect">
              <a:avLst/>
            </a:prstGeom>
            <a:noFill/>
            <a:ln w="9525">
              <a:noFill/>
              <a:miter lim="800000"/>
              <a:headEnd/>
              <a:tailEnd/>
            </a:ln>
          </p:spPr>
          <p:txBody>
            <a:bodyPr wrap="none">
              <a:spAutoFit/>
            </a:bodyPr>
            <a:lstStyle/>
            <a:p>
              <a:pPr eaLnBrk="0" hangingPunct="0"/>
              <a:r>
                <a:rPr lang="en-US">
                  <a:solidFill>
                    <a:srgbClr val="FF0000"/>
                  </a:solidFill>
                </a:rPr>
                <a:t>proton</a:t>
              </a:r>
            </a:p>
          </p:txBody>
        </p:sp>
        <p:grpSp>
          <p:nvGrpSpPr>
            <p:cNvPr id="33833" name="Group 8"/>
            <p:cNvGrpSpPr>
              <a:grpSpLocks/>
            </p:cNvGrpSpPr>
            <p:nvPr/>
          </p:nvGrpSpPr>
          <p:grpSpPr bwMode="auto">
            <a:xfrm rot="2560949">
              <a:off x="2546" y="2409"/>
              <a:ext cx="1063" cy="134"/>
              <a:chOff x="3120" y="3536"/>
              <a:chExt cx="1344" cy="176"/>
            </a:xfrm>
          </p:grpSpPr>
          <p:sp>
            <p:nvSpPr>
              <p:cNvPr id="33841" name="Freeform 9"/>
              <p:cNvSpPr>
                <a:spLocks/>
              </p:cNvSpPr>
              <p:nvPr/>
            </p:nvSpPr>
            <p:spPr bwMode="auto">
              <a:xfrm>
                <a:off x="3120" y="3536"/>
                <a:ext cx="1256" cy="176"/>
              </a:xfrm>
              <a:custGeom>
                <a:avLst/>
                <a:gdLst>
                  <a:gd name="T0" fmla="*/ 0 w 1256"/>
                  <a:gd name="T1" fmla="*/ 160 h 176"/>
                  <a:gd name="T2" fmla="*/ 144 w 1256"/>
                  <a:gd name="T3" fmla="*/ 16 h 176"/>
                  <a:gd name="T4" fmla="*/ 336 w 1256"/>
                  <a:gd name="T5" fmla="*/ 160 h 176"/>
                  <a:gd name="T6" fmla="*/ 480 w 1256"/>
                  <a:gd name="T7" fmla="*/ 112 h 176"/>
                  <a:gd name="T8" fmla="*/ 576 w 1256"/>
                  <a:gd name="T9" fmla="*/ 16 h 176"/>
                  <a:gd name="T10" fmla="*/ 672 w 1256"/>
                  <a:gd name="T11" fmla="*/ 64 h 176"/>
                  <a:gd name="T12" fmla="*/ 816 w 1256"/>
                  <a:gd name="T13" fmla="*/ 160 h 176"/>
                  <a:gd name="T14" fmla="*/ 960 w 1256"/>
                  <a:gd name="T15" fmla="*/ 112 h 176"/>
                  <a:gd name="T16" fmla="*/ 1008 w 1256"/>
                  <a:gd name="T17" fmla="*/ 16 h 176"/>
                  <a:gd name="T18" fmla="*/ 1104 w 1256"/>
                  <a:gd name="T19" fmla="*/ 16 h 176"/>
                  <a:gd name="T20" fmla="*/ 1152 w 1256"/>
                  <a:gd name="T21" fmla="*/ 64 h 176"/>
                  <a:gd name="T22" fmla="*/ 1248 w 1256"/>
                  <a:gd name="T23" fmla="*/ 64 h 176"/>
                  <a:gd name="T24" fmla="*/ 1200 w 1256"/>
                  <a:gd name="T25" fmla="*/ 64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6"/>
                  <a:gd name="T40" fmla="*/ 0 h 176"/>
                  <a:gd name="T41" fmla="*/ 1256 w 1256"/>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6" h="176">
                    <a:moveTo>
                      <a:pt x="0" y="160"/>
                    </a:moveTo>
                    <a:cubicBezTo>
                      <a:pt x="44" y="88"/>
                      <a:pt x="88" y="16"/>
                      <a:pt x="144" y="16"/>
                    </a:cubicBezTo>
                    <a:cubicBezTo>
                      <a:pt x="200" y="16"/>
                      <a:pt x="280" y="144"/>
                      <a:pt x="336" y="160"/>
                    </a:cubicBezTo>
                    <a:cubicBezTo>
                      <a:pt x="392" y="176"/>
                      <a:pt x="440" y="136"/>
                      <a:pt x="480" y="112"/>
                    </a:cubicBezTo>
                    <a:cubicBezTo>
                      <a:pt x="520" y="88"/>
                      <a:pt x="544" y="24"/>
                      <a:pt x="576" y="16"/>
                    </a:cubicBezTo>
                    <a:cubicBezTo>
                      <a:pt x="608" y="8"/>
                      <a:pt x="632" y="40"/>
                      <a:pt x="672" y="64"/>
                    </a:cubicBezTo>
                    <a:cubicBezTo>
                      <a:pt x="712" y="88"/>
                      <a:pt x="768" y="152"/>
                      <a:pt x="816" y="160"/>
                    </a:cubicBezTo>
                    <a:cubicBezTo>
                      <a:pt x="864" y="168"/>
                      <a:pt x="928" y="136"/>
                      <a:pt x="960" y="112"/>
                    </a:cubicBezTo>
                    <a:cubicBezTo>
                      <a:pt x="992" y="88"/>
                      <a:pt x="984" y="32"/>
                      <a:pt x="1008" y="16"/>
                    </a:cubicBezTo>
                    <a:cubicBezTo>
                      <a:pt x="1032" y="0"/>
                      <a:pt x="1080" y="8"/>
                      <a:pt x="1104" y="16"/>
                    </a:cubicBezTo>
                    <a:cubicBezTo>
                      <a:pt x="1128" y="24"/>
                      <a:pt x="1128" y="56"/>
                      <a:pt x="1152" y="64"/>
                    </a:cubicBezTo>
                    <a:cubicBezTo>
                      <a:pt x="1176" y="72"/>
                      <a:pt x="1240" y="64"/>
                      <a:pt x="1248" y="64"/>
                    </a:cubicBezTo>
                    <a:cubicBezTo>
                      <a:pt x="1256" y="64"/>
                      <a:pt x="1208" y="64"/>
                      <a:pt x="1200" y="64"/>
                    </a:cubicBezTo>
                  </a:path>
                </a:pathLst>
              </a:custGeom>
              <a:noFill/>
              <a:ln w="38100" cmpd="sng">
                <a:solidFill>
                  <a:schemeClr val="hlink"/>
                </a:solidFill>
                <a:round/>
                <a:headEnd/>
                <a:tailEnd/>
              </a:ln>
            </p:spPr>
            <p:txBody>
              <a:bodyPr/>
              <a:lstStyle/>
              <a:p>
                <a:endParaRPr lang="en-US"/>
              </a:p>
            </p:txBody>
          </p:sp>
          <p:sp>
            <p:nvSpPr>
              <p:cNvPr id="33842" name="Line 10"/>
              <p:cNvSpPr>
                <a:spLocks noChangeShapeType="1"/>
              </p:cNvSpPr>
              <p:nvPr/>
            </p:nvSpPr>
            <p:spPr bwMode="auto">
              <a:xfrm>
                <a:off x="4368" y="3600"/>
                <a:ext cx="96" cy="0"/>
              </a:xfrm>
              <a:prstGeom prst="line">
                <a:avLst/>
              </a:prstGeom>
              <a:noFill/>
              <a:ln w="38100">
                <a:solidFill>
                  <a:schemeClr val="hlink"/>
                </a:solidFill>
                <a:round/>
                <a:headEnd/>
                <a:tailEnd type="triangle" w="med" len="med"/>
              </a:ln>
            </p:spPr>
            <p:txBody>
              <a:bodyPr/>
              <a:lstStyle/>
              <a:p>
                <a:endParaRPr lang="en-US"/>
              </a:p>
            </p:txBody>
          </p:sp>
        </p:grpSp>
        <p:sp>
          <p:nvSpPr>
            <p:cNvPr id="33834" name="Text Box 11"/>
            <p:cNvSpPr txBox="1">
              <a:spLocks noChangeArrowheads="1"/>
            </p:cNvSpPr>
            <p:nvPr/>
          </p:nvSpPr>
          <p:spPr bwMode="auto">
            <a:xfrm rot="-1228">
              <a:off x="2113" y="2274"/>
              <a:ext cx="195" cy="231"/>
            </a:xfrm>
            <a:prstGeom prst="rect">
              <a:avLst/>
            </a:prstGeom>
            <a:noFill/>
            <a:ln w="9525">
              <a:noFill/>
              <a:miter lim="800000"/>
              <a:headEnd/>
              <a:tailEnd/>
            </a:ln>
          </p:spPr>
          <p:txBody>
            <a:bodyPr wrap="none">
              <a:spAutoFit/>
            </a:bodyPr>
            <a:lstStyle/>
            <a:p>
              <a:pPr eaLnBrk="0" hangingPunct="0"/>
              <a:r>
                <a:rPr lang="en-US" b="1">
                  <a:solidFill>
                    <a:srgbClr val="0000CC"/>
                  </a:solidFill>
                  <a:latin typeface="Symbol" pitchFamily="18" charset="2"/>
                </a:rPr>
                <a:t>b</a:t>
              </a:r>
            </a:p>
          </p:txBody>
        </p:sp>
        <p:sp>
          <p:nvSpPr>
            <p:cNvPr id="33835" name="Line 12"/>
            <p:cNvSpPr>
              <a:spLocks noChangeShapeType="1"/>
            </p:cNvSpPr>
            <p:nvPr/>
          </p:nvSpPr>
          <p:spPr bwMode="auto">
            <a:xfrm flipH="1">
              <a:off x="1396" y="921"/>
              <a:ext cx="1824" cy="1008"/>
            </a:xfrm>
            <a:prstGeom prst="line">
              <a:avLst/>
            </a:prstGeom>
            <a:noFill/>
            <a:ln w="57150">
              <a:solidFill>
                <a:srgbClr val="FF0000"/>
              </a:solidFill>
              <a:round/>
              <a:headEnd/>
              <a:tailEnd type="triangle" w="med" len="med"/>
            </a:ln>
          </p:spPr>
          <p:txBody>
            <a:bodyPr/>
            <a:lstStyle/>
            <a:p>
              <a:endParaRPr lang="en-US"/>
            </a:p>
          </p:txBody>
        </p:sp>
        <p:sp>
          <p:nvSpPr>
            <p:cNvPr id="33836" name="Text Box 13"/>
            <p:cNvSpPr txBox="1">
              <a:spLocks noChangeArrowheads="1"/>
            </p:cNvSpPr>
            <p:nvPr/>
          </p:nvSpPr>
          <p:spPr bwMode="auto">
            <a:xfrm>
              <a:off x="3200" y="969"/>
              <a:ext cx="260" cy="231"/>
            </a:xfrm>
            <a:prstGeom prst="rect">
              <a:avLst/>
            </a:prstGeom>
            <a:noFill/>
            <a:ln w="9525">
              <a:noFill/>
              <a:miter lim="800000"/>
              <a:headEnd/>
              <a:tailEnd/>
            </a:ln>
          </p:spPr>
          <p:txBody>
            <a:bodyPr wrap="none">
              <a:spAutoFit/>
            </a:bodyPr>
            <a:lstStyle/>
            <a:p>
              <a:pPr eaLnBrk="0" hangingPunct="0"/>
              <a:r>
                <a:rPr lang="en-US" b="1">
                  <a:solidFill>
                    <a:srgbClr val="FF3300"/>
                  </a:solidFill>
                </a:rPr>
                <a:t>HI</a:t>
              </a:r>
            </a:p>
          </p:txBody>
        </p:sp>
        <p:sp>
          <p:nvSpPr>
            <p:cNvPr id="33837" name="Line 14"/>
            <p:cNvSpPr>
              <a:spLocks noChangeShapeType="1"/>
            </p:cNvSpPr>
            <p:nvPr/>
          </p:nvSpPr>
          <p:spPr bwMode="auto">
            <a:xfrm flipH="1">
              <a:off x="2644" y="1257"/>
              <a:ext cx="624" cy="384"/>
            </a:xfrm>
            <a:prstGeom prst="line">
              <a:avLst/>
            </a:prstGeom>
            <a:noFill/>
            <a:ln w="57150">
              <a:solidFill>
                <a:srgbClr val="FF0000"/>
              </a:solidFill>
              <a:round/>
              <a:headEnd/>
              <a:tailEnd type="triangle" w="med" len="med"/>
            </a:ln>
          </p:spPr>
          <p:txBody>
            <a:bodyPr/>
            <a:lstStyle/>
            <a:p>
              <a:endParaRPr lang="en-US"/>
            </a:p>
          </p:txBody>
        </p:sp>
        <p:grpSp>
          <p:nvGrpSpPr>
            <p:cNvPr id="33838" name="Group 15"/>
            <p:cNvGrpSpPr>
              <a:grpSpLocks/>
            </p:cNvGrpSpPr>
            <p:nvPr/>
          </p:nvGrpSpPr>
          <p:grpSpPr bwMode="auto">
            <a:xfrm>
              <a:off x="1186" y="3027"/>
              <a:ext cx="2126" cy="237"/>
              <a:chOff x="1200" y="558"/>
              <a:chExt cx="2126" cy="237"/>
            </a:xfrm>
          </p:grpSpPr>
          <p:sp>
            <p:nvSpPr>
              <p:cNvPr id="33839" name="Text Box 16"/>
              <p:cNvSpPr txBox="1">
                <a:spLocks noChangeArrowheads="1"/>
              </p:cNvSpPr>
              <p:nvPr/>
            </p:nvSpPr>
            <p:spPr bwMode="auto">
              <a:xfrm>
                <a:off x="2256" y="564"/>
                <a:ext cx="1070" cy="231"/>
              </a:xfrm>
              <a:prstGeom prst="rect">
                <a:avLst/>
              </a:prstGeom>
              <a:noFill/>
              <a:ln w="9525">
                <a:noFill/>
                <a:miter lim="800000"/>
                <a:headEnd/>
                <a:tailEnd/>
              </a:ln>
            </p:spPr>
            <p:txBody>
              <a:bodyPr>
                <a:spAutoFit/>
              </a:bodyPr>
              <a:lstStyle/>
              <a:p>
                <a:pPr eaLnBrk="0" hangingPunct="0"/>
                <a:r>
                  <a:rPr lang="en-US">
                    <a:solidFill>
                      <a:srgbClr val="FF0000"/>
                    </a:solidFill>
                  </a:rPr>
                  <a:t>Signal=E</a:t>
                </a:r>
                <a:r>
                  <a:rPr lang="en-US" baseline="-25000">
                    <a:solidFill>
                      <a:srgbClr val="FF0000"/>
                    </a:solidFill>
                  </a:rPr>
                  <a:t>p</a:t>
                </a:r>
                <a:r>
                  <a:rPr lang="en-US">
                    <a:solidFill>
                      <a:srgbClr val="FF0000"/>
                    </a:solidFill>
                  </a:rPr>
                  <a:t>+</a:t>
                </a:r>
                <a:r>
                  <a:rPr lang="en-US">
                    <a:solidFill>
                      <a:srgbClr val="FF0000"/>
                    </a:solidFill>
                    <a:latin typeface="Symbol" pitchFamily="18" charset="2"/>
                  </a:rPr>
                  <a:t>D</a:t>
                </a:r>
                <a:r>
                  <a:rPr lang="en-US">
                    <a:solidFill>
                      <a:srgbClr val="FF0000"/>
                    </a:solidFill>
                  </a:rPr>
                  <a:t>E</a:t>
                </a:r>
                <a:r>
                  <a:rPr lang="en-US" baseline="-25000">
                    <a:solidFill>
                      <a:srgbClr val="FF0000"/>
                    </a:solidFill>
                    <a:latin typeface="Symbol" pitchFamily="18" charset="2"/>
                  </a:rPr>
                  <a:t>b</a:t>
                </a:r>
              </a:p>
            </p:txBody>
          </p:sp>
          <p:sp>
            <p:nvSpPr>
              <p:cNvPr id="33840" name="Text Box 17"/>
              <p:cNvSpPr txBox="1">
                <a:spLocks noChangeArrowheads="1"/>
              </p:cNvSpPr>
              <p:nvPr/>
            </p:nvSpPr>
            <p:spPr bwMode="auto">
              <a:xfrm>
                <a:off x="1200" y="558"/>
                <a:ext cx="837" cy="231"/>
              </a:xfrm>
              <a:prstGeom prst="rect">
                <a:avLst/>
              </a:prstGeom>
              <a:noFill/>
              <a:ln w="9525">
                <a:noFill/>
                <a:miter lim="800000"/>
                <a:headEnd/>
                <a:tailEnd/>
              </a:ln>
            </p:spPr>
            <p:txBody>
              <a:bodyPr wrap="none">
                <a:spAutoFit/>
              </a:bodyPr>
              <a:lstStyle/>
              <a:p>
                <a:pPr eaLnBrk="0" hangingPunct="0"/>
                <a:r>
                  <a:rPr lang="en-US">
                    <a:solidFill>
                      <a:srgbClr val="0000CC"/>
                    </a:solidFill>
                  </a:rPr>
                  <a:t>Signal=</a:t>
                </a:r>
                <a:r>
                  <a:rPr lang="en-US">
                    <a:solidFill>
                      <a:srgbClr val="0000CC"/>
                    </a:solidFill>
                    <a:latin typeface="Symbol" pitchFamily="18" charset="2"/>
                  </a:rPr>
                  <a:t>D</a:t>
                </a:r>
                <a:r>
                  <a:rPr lang="en-US">
                    <a:solidFill>
                      <a:srgbClr val="0000CC"/>
                    </a:solidFill>
                  </a:rPr>
                  <a:t>E</a:t>
                </a:r>
                <a:r>
                  <a:rPr lang="en-US" baseline="-25000">
                    <a:solidFill>
                      <a:srgbClr val="0000CC"/>
                    </a:solidFill>
                    <a:latin typeface="Symbol" pitchFamily="18" charset="2"/>
                  </a:rPr>
                  <a:t>b</a:t>
                </a:r>
                <a:endParaRPr lang="en-US">
                  <a:solidFill>
                    <a:srgbClr val="0000CC"/>
                  </a:solidFill>
                  <a:latin typeface="Symbol" pitchFamily="18" charset="2"/>
                </a:endParaRPr>
              </a:p>
            </p:txBody>
          </p:sp>
        </p:grpSp>
      </p:grpSp>
      <p:sp>
        <p:nvSpPr>
          <p:cNvPr id="33795" name="Rectangle 18"/>
          <p:cNvSpPr>
            <a:spLocks noChangeArrowheads="1"/>
          </p:cNvSpPr>
          <p:nvPr/>
        </p:nvSpPr>
        <p:spPr bwMode="auto">
          <a:xfrm rot="-1228">
            <a:off x="7924800" y="1066800"/>
            <a:ext cx="222250" cy="1162050"/>
          </a:xfrm>
          <a:prstGeom prst="rect">
            <a:avLst/>
          </a:prstGeom>
          <a:solidFill>
            <a:srgbClr val="FFFF00"/>
          </a:solidFill>
          <a:ln w="9525">
            <a:solidFill>
              <a:srgbClr val="FF6600"/>
            </a:solidFill>
            <a:miter lim="800000"/>
            <a:headEnd/>
            <a:tailEnd/>
          </a:ln>
        </p:spPr>
        <p:txBody>
          <a:bodyPr wrap="none" anchor="ctr"/>
          <a:lstStyle/>
          <a:p>
            <a:endParaRPr lang="en-US"/>
          </a:p>
        </p:txBody>
      </p:sp>
      <p:sp>
        <p:nvSpPr>
          <p:cNvPr id="33796" name="Text Box 19"/>
          <p:cNvSpPr txBox="1">
            <a:spLocks noChangeArrowheads="1"/>
          </p:cNvSpPr>
          <p:nvPr/>
        </p:nvSpPr>
        <p:spPr bwMode="auto">
          <a:xfrm>
            <a:off x="1905000" y="76200"/>
            <a:ext cx="1344613" cy="366713"/>
          </a:xfrm>
          <a:prstGeom prst="rect">
            <a:avLst/>
          </a:prstGeom>
          <a:noFill/>
          <a:ln w="9525">
            <a:noFill/>
            <a:miter lim="800000"/>
            <a:headEnd/>
            <a:tailEnd/>
          </a:ln>
        </p:spPr>
        <p:txBody>
          <a:bodyPr wrap="none">
            <a:spAutoFit/>
          </a:bodyPr>
          <a:lstStyle/>
          <a:p>
            <a:pPr eaLnBrk="0" hangingPunct="0"/>
            <a:r>
              <a:rPr lang="en-US">
                <a:solidFill>
                  <a:srgbClr val="0000CC"/>
                </a:solidFill>
              </a:rPr>
              <a:t>Si 1000 </a:t>
            </a:r>
            <a:r>
              <a:rPr lang="en-US">
                <a:solidFill>
                  <a:srgbClr val="0000CC"/>
                </a:solidFill>
                <a:latin typeface="Symbol" pitchFamily="18" charset="2"/>
              </a:rPr>
              <a:t>m</a:t>
            </a:r>
            <a:r>
              <a:rPr lang="en-US">
                <a:solidFill>
                  <a:srgbClr val="0000CC"/>
                </a:solidFill>
              </a:rPr>
              <a:t>m</a:t>
            </a:r>
          </a:p>
        </p:txBody>
      </p:sp>
      <p:sp>
        <p:nvSpPr>
          <p:cNvPr id="33797" name="Text Box 20"/>
          <p:cNvSpPr txBox="1">
            <a:spLocks noChangeArrowheads="1"/>
          </p:cNvSpPr>
          <p:nvPr/>
        </p:nvSpPr>
        <p:spPr bwMode="auto">
          <a:xfrm>
            <a:off x="3983038" y="44450"/>
            <a:ext cx="882650" cy="641350"/>
          </a:xfrm>
          <a:prstGeom prst="rect">
            <a:avLst/>
          </a:prstGeom>
          <a:noFill/>
          <a:ln w="9525">
            <a:noFill/>
            <a:miter lim="800000"/>
            <a:headEnd/>
            <a:tailEnd/>
          </a:ln>
        </p:spPr>
        <p:txBody>
          <a:bodyPr wrap="none">
            <a:spAutoFit/>
          </a:bodyPr>
          <a:lstStyle/>
          <a:p>
            <a:pPr algn="ctr" eaLnBrk="0" hangingPunct="0"/>
            <a:r>
              <a:rPr lang="en-US">
                <a:solidFill>
                  <a:srgbClr val="FF0000"/>
                </a:solidFill>
              </a:rPr>
              <a:t>Si strip</a:t>
            </a:r>
          </a:p>
          <a:p>
            <a:pPr algn="ctr" eaLnBrk="0" hangingPunct="0"/>
            <a:r>
              <a:rPr lang="en-US">
                <a:solidFill>
                  <a:srgbClr val="FF0000"/>
                </a:solidFill>
              </a:rPr>
              <a:t>61</a:t>
            </a:r>
            <a:r>
              <a:rPr lang="en-US">
                <a:solidFill>
                  <a:srgbClr val="FF0000"/>
                </a:solidFill>
                <a:latin typeface="Symbol" pitchFamily="18" charset="2"/>
              </a:rPr>
              <a:t> m</a:t>
            </a:r>
            <a:r>
              <a:rPr lang="en-US">
                <a:solidFill>
                  <a:srgbClr val="FF0000"/>
                </a:solidFill>
              </a:rPr>
              <a:t>m</a:t>
            </a:r>
          </a:p>
        </p:txBody>
      </p:sp>
      <p:sp>
        <p:nvSpPr>
          <p:cNvPr id="33798" name="Text Box 21"/>
          <p:cNvSpPr txBox="1">
            <a:spLocks noChangeArrowheads="1"/>
          </p:cNvSpPr>
          <p:nvPr/>
        </p:nvSpPr>
        <p:spPr bwMode="auto">
          <a:xfrm rot="-1228">
            <a:off x="5556250" y="4035425"/>
            <a:ext cx="1454150" cy="366713"/>
          </a:xfrm>
          <a:prstGeom prst="rect">
            <a:avLst/>
          </a:prstGeom>
          <a:noFill/>
          <a:ln w="9525">
            <a:noFill/>
            <a:miter lim="800000"/>
            <a:headEnd/>
            <a:tailEnd/>
          </a:ln>
        </p:spPr>
        <p:txBody>
          <a:bodyPr wrap="none">
            <a:spAutoFit/>
          </a:bodyPr>
          <a:lstStyle/>
          <a:p>
            <a:pPr eaLnBrk="0" hangingPunct="0"/>
            <a:r>
              <a:rPr lang="en-US">
                <a:solidFill>
                  <a:schemeClr val="hlink"/>
                </a:solidFill>
              </a:rPr>
              <a:t>Gamma-ray</a:t>
            </a:r>
            <a:r>
              <a:rPr lang="en-US"/>
              <a:t> </a:t>
            </a:r>
          </a:p>
        </p:txBody>
      </p:sp>
      <p:sp>
        <p:nvSpPr>
          <p:cNvPr id="33799" name="Text Box 22"/>
          <p:cNvSpPr txBox="1">
            <a:spLocks noChangeArrowheads="1"/>
          </p:cNvSpPr>
          <p:nvPr/>
        </p:nvSpPr>
        <p:spPr bwMode="auto">
          <a:xfrm>
            <a:off x="1066800" y="5638800"/>
            <a:ext cx="2774950" cy="915988"/>
          </a:xfrm>
          <a:prstGeom prst="rect">
            <a:avLst/>
          </a:prstGeom>
          <a:noFill/>
          <a:ln w="9525">
            <a:noFill/>
            <a:miter lim="800000"/>
            <a:headEnd/>
            <a:tailEnd/>
          </a:ln>
        </p:spPr>
        <p:txBody>
          <a:bodyPr wrap="none">
            <a:spAutoFit/>
          </a:bodyPr>
          <a:lstStyle/>
          <a:p>
            <a:pPr eaLnBrk="0" hangingPunct="0"/>
            <a:r>
              <a:rPr lang="en-US"/>
              <a:t>measure simultaneously: </a:t>
            </a:r>
          </a:p>
          <a:p>
            <a:pPr eaLnBrk="0" hangingPunct="0">
              <a:buFontTx/>
              <a:buChar char="•"/>
            </a:pPr>
            <a:r>
              <a:rPr lang="en-US"/>
              <a:t> </a:t>
            </a:r>
            <a:r>
              <a:rPr lang="en-US">
                <a:latin typeface="Symbol" pitchFamily="18" charset="2"/>
              </a:rPr>
              <a:t>b</a:t>
            </a:r>
            <a:r>
              <a:rPr lang="en-US"/>
              <a:t>-proton and </a:t>
            </a:r>
          </a:p>
          <a:p>
            <a:pPr eaLnBrk="0" hangingPunct="0">
              <a:buFontTx/>
              <a:buChar char="•"/>
            </a:pPr>
            <a:r>
              <a:rPr lang="en-US"/>
              <a:t> </a:t>
            </a:r>
            <a:r>
              <a:rPr lang="en-US">
                <a:latin typeface="Symbol" pitchFamily="18" charset="2"/>
              </a:rPr>
              <a:t>b-g</a:t>
            </a:r>
            <a:r>
              <a:rPr lang="en-US"/>
              <a:t> coinc. </a:t>
            </a:r>
          </a:p>
        </p:txBody>
      </p:sp>
      <p:sp>
        <p:nvSpPr>
          <p:cNvPr id="33800" name="Text Box 23"/>
          <p:cNvSpPr txBox="1">
            <a:spLocks noChangeArrowheads="1"/>
          </p:cNvSpPr>
          <p:nvPr/>
        </p:nvSpPr>
        <p:spPr bwMode="auto">
          <a:xfrm>
            <a:off x="6096000" y="5715000"/>
            <a:ext cx="2425700" cy="641350"/>
          </a:xfrm>
          <a:prstGeom prst="rect">
            <a:avLst/>
          </a:prstGeom>
          <a:noFill/>
          <a:ln w="9525">
            <a:noFill/>
            <a:miter lim="800000"/>
            <a:headEnd/>
            <a:tailEnd/>
          </a:ln>
        </p:spPr>
        <p:txBody>
          <a:bodyPr wrap="none">
            <a:spAutoFit/>
          </a:bodyPr>
          <a:lstStyle/>
          <a:p>
            <a:pPr eaLnBrk="0" hangingPunct="0"/>
            <a:r>
              <a:rPr lang="en-US"/>
              <a:t>Si stops protons:</a:t>
            </a:r>
          </a:p>
          <a:p>
            <a:pPr eaLnBrk="0" hangingPunct="0"/>
            <a:r>
              <a:rPr lang="en-US"/>
              <a:t>½  65 </a:t>
            </a:r>
            <a:r>
              <a:rPr lang="en-US">
                <a:latin typeface="Symbol" pitchFamily="18" charset="2"/>
              </a:rPr>
              <a:t>m</a:t>
            </a:r>
            <a:r>
              <a:rPr lang="en-US"/>
              <a:t>m E</a:t>
            </a:r>
            <a:r>
              <a:rPr lang="en-US" baseline="-25000"/>
              <a:t>p</a:t>
            </a:r>
            <a:r>
              <a:rPr lang="en-US"/>
              <a:t>&lt;1.5 MeV</a:t>
            </a:r>
          </a:p>
        </p:txBody>
      </p:sp>
      <p:sp>
        <p:nvSpPr>
          <p:cNvPr id="33801" name="Text Box 24"/>
          <p:cNvSpPr txBox="1">
            <a:spLocks noChangeArrowheads="1"/>
          </p:cNvSpPr>
          <p:nvPr/>
        </p:nvSpPr>
        <p:spPr bwMode="auto">
          <a:xfrm>
            <a:off x="1050925" y="5214938"/>
            <a:ext cx="2011363" cy="366712"/>
          </a:xfrm>
          <a:prstGeom prst="rect">
            <a:avLst/>
          </a:prstGeom>
          <a:noFill/>
          <a:ln w="9525">
            <a:noFill/>
            <a:miter lim="800000"/>
            <a:headEnd/>
            <a:tailEnd/>
          </a:ln>
        </p:spPr>
        <p:txBody>
          <a:bodyPr wrap="none">
            <a:spAutoFit/>
          </a:bodyPr>
          <a:lstStyle/>
          <a:p>
            <a:pPr eaLnBrk="0" hangingPunct="0"/>
            <a:r>
              <a:rPr lang="en-US" b="1">
                <a:solidFill>
                  <a:srgbClr val="0000CC"/>
                </a:solidFill>
              </a:rPr>
              <a:t>“</a:t>
            </a:r>
            <a:r>
              <a:rPr lang="en-US" b="1">
                <a:solidFill>
                  <a:srgbClr val="0000CC"/>
                </a:solidFill>
                <a:latin typeface="Symbol" pitchFamily="18" charset="2"/>
              </a:rPr>
              <a:t>b</a:t>
            </a:r>
            <a:r>
              <a:rPr lang="en-US" b="1">
                <a:solidFill>
                  <a:srgbClr val="0000CC"/>
                </a:solidFill>
              </a:rPr>
              <a:t>-proton mode”</a:t>
            </a:r>
          </a:p>
        </p:txBody>
      </p:sp>
      <p:sp>
        <p:nvSpPr>
          <p:cNvPr id="33802" name="Text Box 25"/>
          <p:cNvSpPr txBox="1">
            <a:spLocks noChangeArrowheads="1"/>
          </p:cNvSpPr>
          <p:nvPr/>
        </p:nvSpPr>
        <p:spPr bwMode="auto">
          <a:xfrm>
            <a:off x="742950" y="623888"/>
            <a:ext cx="4667250" cy="366712"/>
          </a:xfrm>
          <a:prstGeom prst="rect">
            <a:avLst/>
          </a:prstGeom>
          <a:noFill/>
          <a:ln w="9525">
            <a:noFill/>
            <a:miter lim="800000"/>
            <a:headEnd/>
            <a:tailEnd/>
          </a:ln>
        </p:spPr>
        <p:txBody>
          <a:bodyPr wrap="none">
            <a:spAutoFit/>
          </a:bodyPr>
          <a:lstStyle/>
          <a:p>
            <a:pPr eaLnBrk="0" hangingPunct="0"/>
            <a:r>
              <a:rPr lang="en-US" b="1">
                <a:solidFill>
                  <a:srgbClr val="FF3300"/>
                </a:solidFill>
              </a:rPr>
              <a:t>“HI telescope mode”</a:t>
            </a:r>
            <a:r>
              <a:rPr lang="en-US" b="1">
                <a:solidFill>
                  <a:srgbClr val="0000CC"/>
                </a:solidFill>
              </a:rPr>
              <a:t> </a:t>
            </a:r>
            <a:r>
              <a:rPr lang="en-US"/>
              <a:t>– control implantation</a:t>
            </a:r>
          </a:p>
        </p:txBody>
      </p:sp>
      <p:grpSp>
        <p:nvGrpSpPr>
          <p:cNvPr id="33803" name="Group 26"/>
          <p:cNvGrpSpPr>
            <a:grpSpLocks/>
          </p:cNvGrpSpPr>
          <p:nvPr/>
        </p:nvGrpSpPr>
        <p:grpSpPr bwMode="auto">
          <a:xfrm>
            <a:off x="1905000" y="990600"/>
            <a:ext cx="3375025" cy="376238"/>
            <a:chOff x="1200" y="558"/>
            <a:chExt cx="2126" cy="237"/>
          </a:xfrm>
        </p:grpSpPr>
        <p:sp>
          <p:nvSpPr>
            <p:cNvPr id="33826" name="Text Box 27"/>
            <p:cNvSpPr txBox="1">
              <a:spLocks noChangeArrowheads="1"/>
            </p:cNvSpPr>
            <p:nvPr/>
          </p:nvSpPr>
          <p:spPr bwMode="auto">
            <a:xfrm>
              <a:off x="2256" y="564"/>
              <a:ext cx="1070" cy="231"/>
            </a:xfrm>
            <a:prstGeom prst="rect">
              <a:avLst/>
            </a:prstGeom>
            <a:noFill/>
            <a:ln w="9525">
              <a:noFill/>
              <a:miter lim="800000"/>
              <a:headEnd/>
              <a:tailEnd/>
            </a:ln>
          </p:spPr>
          <p:txBody>
            <a:bodyPr>
              <a:spAutoFit/>
            </a:bodyPr>
            <a:lstStyle/>
            <a:p>
              <a:pPr eaLnBrk="0" hangingPunct="0"/>
              <a:r>
                <a:rPr lang="en-US">
                  <a:solidFill>
                    <a:srgbClr val="FF0000"/>
                  </a:solidFill>
                </a:rPr>
                <a:t>Signal=</a:t>
              </a:r>
              <a:r>
                <a:rPr lang="en-US">
                  <a:solidFill>
                    <a:srgbClr val="FF0000"/>
                  </a:solidFill>
                  <a:latin typeface="Symbol" pitchFamily="18" charset="2"/>
                </a:rPr>
                <a:t>D</a:t>
              </a:r>
              <a:r>
                <a:rPr lang="en-US">
                  <a:solidFill>
                    <a:srgbClr val="FF0000"/>
                  </a:solidFill>
                </a:rPr>
                <a:t>E</a:t>
              </a:r>
              <a:r>
                <a:rPr lang="en-US" baseline="-25000">
                  <a:solidFill>
                    <a:srgbClr val="FF0000"/>
                  </a:solidFill>
                </a:rPr>
                <a:t>HI</a:t>
              </a:r>
              <a:endParaRPr lang="en-US" baseline="-25000">
                <a:solidFill>
                  <a:srgbClr val="FF0000"/>
                </a:solidFill>
                <a:latin typeface="Symbol" pitchFamily="18" charset="2"/>
              </a:endParaRPr>
            </a:p>
          </p:txBody>
        </p:sp>
        <p:sp>
          <p:nvSpPr>
            <p:cNvPr id="33827" name="Text Box 28"/>
            <p:cNvSpPr txBox="1">
              <a:spLocks noChangeArrowheads="1"/>
            </p:cNvSpPr>
            <p:nvPr/>
          </p:nvSpPr>
          <p:spPr bwMode="auto">
            <a:xfrm>
              <a:off x="1200" y="558"/>
              <a:ext cx="797" cy="231"/>
            </a:xfrm>
            <a:prstGeom prst="rect">
              <a:avLst/>
            </a:prstGeom>
            <a:noFill/>
            <a:ln w="9525">
              <a:noFill/>
              <a:miter lim="800000"/>
              <a:headEnd/>
              <a:tailEnd/>
            </a:ln>
          </p:spPr>
          <p:txBody>
            <a:bodyPr wrap="none">
              <a:spAutoFit/>
            </a:bodyPr>
            <a:lstStyle/>
            <a:p>
              <a:pPr eaLnBrk="0" hangingPunct="0"/>
              <a:r>
                <a:rPr lang="en-US">
                  <a:solidFill>
                    <a:srgbClr val="0000CC"/>
                  </a:solidFill>
                </a:rPr>
                <a:t>Signal=E</a:t>
              </a:r>
              <a:r>
                <a:rPr lang="en-US" baseline="-25000">
                  <a:solidFill>
                    <a:srgbClr val="0000CC"/>
                  </a:solidFill>
                  <a:latin typeface="Symbol" pitchFamily="18" charset="2"/>
                </a:rPr>
                <a:t>HI</a:t>
              </a:r>
              <a:endParaRPr lang="en-US">
                <a:solidFill>
                  <a:srgbClr val="0000CC"/>
                </a:solidFill>
                <a:latin typeface="Symbol" pitchFamily="18" charset="2"/>
              </a:endParaRPr>
            </a:p>
          </p:txBody>
        </p:sp>
      </p:grpSp>
      <p:sp>
        <p:nvSpPr>
          <p:cNvPr id="24605" name="Rectangle 29"/>
          <p:cNvSpPr>
            <a:spLocks noChangeArrowheads="1"/>
          </p:cNvSpPr>
          <p:nvPr/>
        </p:nvSpPr>
        <p:spPr bwMode="auto">
          <a:xfrm rot="-1228">
            <a:off x="4052888" y="2438400"/>
            <a:ext cx="222250" cy="1162050"/>
          </a:xfrm>
          <a:prstGeom prst="rect">
            <a:avLst/>
          </a:prstGeom>
          <a:solidFill>
            <a:srgbClr val="FFFF00">
              <a:alpha val="43921"/>
            </a:srgbClr>
          </a:solidFill>
          <a:ln w="9525">
            <a:solidFill>
              <a:srgbClr val="FF6600"/>
            </a:solidFill>
            <a:miter lim="800000"/>
            <a:headEnd/>
            <a:tailEnd/>
          </a:ln>
        </p:spPr>
        <p:txBody>
          <a:bodyPr wrap="none" anchor="ctr"/>
          <a:lstStyle/>
          <a:p>
            <a:endParaRPr lang="en-US"/>
          </a:p>
        </p:txBody>
      </p:sp>
      <p:sp>
        <p:nvSpPr>
          <p:cNvPr id="33805" name="AutoShape 30"/>
          <p:cNvSpPr>
            <a:spLocks noChangeArrowheads="1"/>
          </p:cNvSpPr>
          <p:nvPr/>
        </p:nvSpPr>
        <p:spPr bwMode="auto">
          <a:xfrm>
            <a:off x="7910513" y="838200"/>
            <a:ext cx="228600" cy="76200"/>
          </a:xfrm>
          <a:prstGeom prst="leftRightArrow">
            <a:avLst>
              <a:gd name="adj1" fmla="val 50000"/>
              <a:gd name="adj2" fmla="val 60000"/>
            </a:avLst>
          </a:prstGeom>
          <a:solidFill>
            <a:schemeClr val="accent1"/>
          </a:solidFill>
          <a:ln w="9525" algn="ctr">
            <a:solidFill>
              <a:srgbClr val="CC0000"/>
            </a:solidFill>
            <a:miter lim="800000"/>
            <a:headEnd/>
            <a:tailEnd/>
          </a:ln>
        </p:spPr>
        <p:txBody>
          <a:bodyPr wrap="none" anchor="ctr"/>
          <a:lstStyle/>
          <a:p>
            <a:endParaRPr lang="en-US"/>
          </a:p>
        </p:txBody>
      </p:sp>
      <p:sp>
        <p:nvSpPr>
          <p:cNvPr id="33806" name="Text Box 31"/>
          <p:cNvSpPr txBox="1">
            <a:spLocks noChangeArrowheads="1"/>
          </p:cNvSpPr>
          <p:nvPr/>
        </p:nvSpPr>
        <p:spPr bwMode="auto">
          <a:xfrm>
            <a:off x="7634288" y="304800"/>
            <a:ext cx="823912" cy="366713"/>
          </a:xfrm>
          <a:prstGeom prst="rect">
            <a:avLst/>
          </a:prstGeom>
          <a:noFill/>
          <a:ln w="9525" algn="ctr">
            <a:noFill/>
            <a:miter lim="800000"/>
            <a:headEnd/>
            <a:tailEnd/>
          </a:ln>
        </p:spPr>
        <p:txBody>
          <a:bodyPr wrap="none">
            <a:spAutoFit/>
          </a:bodyPr>
          <a:lstStyle/>
          <a:p>
            <a:pPr algn="ctr"/>
            <a:r>
              <a:rPr lang="en-US"/>
              <a:t>17 </a:t>
            </a:r>
            <a:r>
              <a:rPr lang="en-US">
                <a:latin typeface="Symbol" pitchFamily="18" charset="2"/>
              </a:rPr>
              <a:t>m</a:t>
            </a:r>
            <a:r>
              <a:rPr lang="en-US"/>
              <a:t>m</a:t>
            </a:r>
          </a:p>
        </p:txBody>
      </p:sp>
      <p:sp>
        <p:nvSpPr>
          <p:cNvPr id="24608" name="Rectangle 32"/>
          <p:cNvSpPr>
            <a:spLocks noChangeArrowheads="1"/>
          </p:cNvSpPr>
          <p:nvPr/>
        </p:nvSpPr>
        <p:spPr bwMode="auto">
          <a:xfrm rot="-1228">
            <a:off x="2924175" y="2457450"/>
            <a:ext cx="222250" cy="1162050"/>
          </a:xfrm>
          <a:prstGeom prst="rect">
            <a:avLst/>
          </a:prstGeom>
          <a:solidFill>
            <a:schemeClr val="hlink"/>
          </a:solidFill>
          <a:ln w="9525">
            <a:solidFill>
              <a:srgbClr val="FF6600"/>
            </a:solidFill>
            <a:miter lim="800000"/>
            <a:headEnd/>
            <a:tailEnd/>
          </a:ln>
        </p:spPr>
        <p:txBody>
          <a:bodyPr wrap="none" anchor="ctr"/>
          <a:lstStyle/>
          <a:p>
            <a:endParaRPr lang="en-US"/>
          </a:p>
        </p:txBody>
      </p:sp>
      <p:sp>
        <p:nvSpPr>
          <p:cNvPr id="33808" name="Text Box 33"/>
          <p:cNvSpPr txBox="1">
            <a:spLocks noChangeArrowheads="1"/>
          </p:cNvSpPr>
          <p:nvPr/>
        </p:nvSpPr>
        <p:spPr bwMode="auto">
          <a:xfrm>
            <a:off x="6781800" y="2743200"/>
            <a:ext cx="1889125" cy="396875"/>
          </a:xfrm>
          <a:prstGeom prst="rect">
            <a:avLst/>
          </a:prstGeom>
          <a:noFill/>
          <a:ln w="9525">
            <a:noFill/>
            <a:miter lim="800000"/>
            <a:headEnd/>
            <a:tailEnd/>
          </a:ln>
        </p:spPr>
        <p:txBody>
          <a:bodyPr wrap="none">
            <a:spAutoFit/>
          </a:bodyPr>
          <a:lstStyle/>
          <a:p>
            <a:r>
              <a:rPr lang="en-US" sz="2000" b="1">
                <a:solidFill>
                  <a:srgbClr val="FF0000"/>
                </a:solidFill>
                <a:latin typeface="Symbol" pitchFamily="18" charset="2"/>
              </a:rPr>
              <a:t>D</a:t>
            </a:r>
            <a:r>
              <a:rPr lang="en-US" sz="2000" b="1">
                <a:solidFill>
                  <a:srgbClr val="FF0000"/>
                </a:solidFill>
              </a:rPr>
              <a:t>p/p=+/-0.25%</a:t>
            </a:r>
          </a:p>
        </p:txBody>
      </p:sp>
      <p:grpSp>
        <p:nvGrpSpPr>
          <p:cNvPr id="6" name="Group 34"/>
          <p:cNvGrpSpPr>
            <a:grpSpLocks/>
          </p:cNvGrpSpPr>
          <p:nvPr/>
        </p:nvGrpSpPr>
        <p:grpSpPr bwMode="auto">
          <a:xfrm>
            <a:off x="4411663" y="2590800"/>
            <a:ext cx="4579937" cy="4191000"/>
            <a:chOff x="2688" y="1296"/>
            <a:chExt cx="2885" cy="2640"/>
          </a:xfrm>
        </p:grpSpPr>
        <p:grpSp>
          <p:nvGrpSpPr>
            <p:cNvPr id="33811" name="Group 35"/>
            <p:cNvGrpSpPr>
              <a:grpSpLocks/>
            </p:cNvGrpSpPr>
            <p:nvPr/>
          </p:nvGrpSpPr>
          <p:grpSpPr bwMode="auto">
            <a:xfrm>
              <a:off x="2688" y="1296"/>
              <a:ext cx="2885" cy="2640"/>
              <a:chOff x="1144" y="1008"/>
              <a:chExt cx="3365" cy="2851"/>
            </a:xfrm>
          </p:grpSpPr>
          <p:pic>
            <p:nvPicPr>
              <p:cNvPr id="33821" name="Picture 36" descr="31Cl_implant_dE-E_St8"/>
              <p:cNvPicPr>
                <a:picLocks noChangeAspect="1" noChangeArrowheads="1"/>
              </p:cNvPicPr>
              <p:nvPr/>
            </p:nvPicPr>
            <p:blipFill>
              <a:blip r:embed="rId3" cstate="print"/>
              <a:srcRect/>
              <a:stretch>
                <a:fillRect/>
              </a:stretch>
            </p:blipFill>
            <p:spPr bwMode="auto">
              <a:xfrm>
                <a:off x="1251" y="1008"/>
                <a:ext cx="3258" cy="2851"/>
              </a:xfrm>
              <a:prstGeom prst="rect">
                <a:avLst/>
              </a:prstGeom>
              <a:noFill/>
              <a:ln w="9525">
                <a:noFill/>
                <a:miter lim="800000"/>
                <a:headEnd/>
                <a:tailEnd/>
              </a:ln>
            </p:spPr>
          </p:pic>
          <p:sp>
            <p:nvSpPr>
              <p:cNvPr id="33822" name="Line 37"/>
              <p:cNvSpPr>
                <a:spLocks noChangeShapeType="1"/>
              </p:cNvSpPr>
              <p:nvPr/>
            </p:nvSpPr>
            <p:spPr bwMode="auto">
              <a:xfrm flipV="1">
                <a:off x="1344" y="2592"/>
                <a:ext cx="0" cy="1152"/>
              </a:xfrm>
              <a:prstGeom prst="line">
                <a:avLst/>
              </a:prstGeom>
              <a:noFill/>
              <a:ln w="38100">
                <a:solidFill>
                  <a:srgbClr val="FF0000"/>
                </a:solidFill>
                <a:round/>
                <a:headEnd/>
                <a:tailEnd type="triangle" w="med" len="med"/>
              </a:ln>
            </p:spPr>
            <p:txBody>
              <a:bodyPr/>
              <a:lstStyle/>
              <a:p>
                <a:endParaRPr lang="en-US"/>
              </a:p>
            </p:txBody>
          </p:sp>
          <p:sp>
            <p:nvSpPr>
              <p:cNvPr id="33823" name="Line 38"/>
              <p:cNvSpPr>
                <a:spLocks noChangeShapeType="1"/>
              </p:cNvSpPr>
              <p:nvPr/>
            </p:nvSpPr>
            <p:spPr bwMode="auto">
              <a:xfrm>
                <a:off x="1344" y="3744"/>
                <a:ext cx="1392" cy="0"/>
              </a:xfrm>
              <a:prstGeom prst="line">
                <a:avLst/>
              </a:prstGeom>
              <a:noFill/>
              <a:ln w="38100">
                <a:solidFill>
                  <a:srgbClr val="FF0000"/>
                </a:solidFill>
                <a:round/>
                <a:headEnd/>
                <a:tailEnd type="triangle" w="med" len="med"/>
              </a:ln>
            </p:spPr>
            <p:txBody>
              <a:bodyPr/>
              <a:lstStyle/>
              <a:p>
                <a:endParaRPr lang="en-US"/>
              </a:p>
            </p:txBody>
          </p:sp>
          <p:sp>
            <p:nvSpPr>
              <p:cNvPr id="33824" name="Text Box 39"/>
              <p:cNvSpPr txBox="1">
                <a:spLocks noChangeArrowheads="1"/>
              </p:cNvSpPr>
              <p:nvPr/>
            </p:nvSpPr>
            <p:spPr bwMode="auto">
              <a:xfrm rot="10800000">
                <a:off x="1144" y="1901"/>
                <a:ext cx="337" cy="503"/>
              </a:xfrm>
              <a:prstGeom prst="rect">
                <a:avLst/>
              </a:prstGeom>
              <a:noFill/>
              <a:ln w="9525">
                <a:noFill/>
                <a:miter lim="800000"/>
                <a:headEnd/>
                <a:tailEnd/>
              </a:ln>
            </p:spPr>
            <p:txBody>
              <a:bodyPr vert="eaVert" wrap="none">
                <a:spAutoFit/>
              </a:bodyPr>
              <a:lstStyle/>
              <a:p>
                <a:r>
                  <a:rPr lang="en-US" b="1">
                    <a:solidFill>
                      <a:srgbClr val="FF0000"/>
                    </a:solidFill>
                    <a:latin typeface="Symbol" pitchFamily="18" charset="2"/>
                  </a:rPr>
                  <a:t>D</a:t>
                </a:r>
                <a:r>
                  <a:rPr lang="en-US" b="1">
                    <a:solidFill>
                      <a:srgbClr val="FF0000"/>
                    </a:solidFill>
                  </a:rPr>
                  <a:t>E (p)</a:t>
                </a:r>
              </a:p>
            </p:txBody>
          </p:sp>
          <p:sp>
            <p:nvSpPr>
              <p:cNvPr id="33825" name="Text Box 40"/>
              <p:cNvSpPr txBox="1">
                <a:spLocks noChangeArrowheads="1"/>
              </p:cNvSpPr>
              <p:nvPr/>
            </p:nvSpPr>
            <p:spPr bwMode="auto">
              <a:xfrm>
                <a:off x="3024" y="3600"/>
                <a:ext cx="498" cy="249"/>
              </a:xfrm>
              <a:prstGeom prst="rect">
                <a:avLst/>
              </a:prstGeom>
              <a:noFill/>
              <a:ln w="9525">
                <a:noFill/>
                <a:miter lim="800000"/>
                <a:headEnd/>
                <a:tailEnd/>
              </a:ln>
            </p:spPr>
            <p:txBody>
              <a:bodyPr wrap="none">
                <a:spAutoFit/>
              </a:bodyPr>
              <a:lstStyle/>
              <a:p>
                <a:r>
                  <a:rPr lang="en-US" b="1">
                    <a:solidFill>
                      <a:srgbClr val="FF0000"/>
                    </a:solidFill>
                  </a:rPr>
                  <a:t>E (</a:t>
                </a:r>
                <a:r>
                  <a:rPr lang="en-US" b="1">
                    <a:solidFill>
                      <a:srgbClr val="FF0000"/>
                    </a:solidFill>
                    <a:latin typeface="Symbol" pitchFamily="18" charset="2"/>
                  </a:rPr>
                  <a:t>b</a:t>
                </a:r>
                <a:r>
                  <a:rPr lang="en-US" b="1">
                    <a:solidFill>
                      <a:srgbClr val="FF0000"/>
                    </a:solidFill>
                  </a:rPr>
                  <a:t>)</a:t>
                </a:r>
              </a:p>
            </p:txBody>
          </p:sp>
        </p:grpSp>
        <p:grpSp>
          <p:nvGrpSpPr>
            <p:cNvPr id="33812" name="Group 41"/>
            <p:cNvGrpSpPr>
              <a:grpSpLocks/>
            </p:cNvGrpSpPr>
            <p:nvPr/>
          </p:nvGrpSpPr>
          <p:grpSpPr bwMode="auto">
            <a:xfrm>
              <a:off x="3168" y="1776"/>
              <a:ext cx="413" cy="384"/>
              <a:chOff x="3168" y="1776"/>
              <a:chExt cx="413" cy="384"/>
            </a:xfrm>
          </p:grpSpPr>
          <p:sp>
            <p:nvSpPr>
              <p:cNvPr id="33819" name="Text Box 42"/>
              <p:cNvSpPr txBox="1">
                <a:spLocks noChangeArrowheads="1"/>
              </p:cNvSpPr>
              <p:nvPr/>
            </p:nvSpPr>
            <p:spPr bwMode="auto">
              <a:xfrm>
                <a:off x="3264" y="1776"/>
                <a:ext cx="317" cy="231"/>
              </a:xfrm>
              <a:prstGeom prst="rect">
                <a:avLst/>
              </a:prstGeom>
              <a:noFill/>
              <a:ln w="9525">
                <a:noFill/>
                <a:miter lim="800000"/>
                <a:headEnd/>
                <a:tailEnd/>
              </a:ln>
            </p:spPr>
            <p:txBody>
              <a:bodyPr wrap="none">
                <a:spAutoFit/>
              </a:bodyPr>
              <a:lstStyle/>
              <a:p>
                <a:r>
                  <a:rPr lang="en-US" b="1">
                    <a:solidFill>
                      <a:srgbClr val="FF0000"/>
                    </a:solidFill>
                  </a:rPr>
                  <a:t>36</a:t>
                </a:r>
                <a:r>
                  <a:rPr lang="en-US" b="1" baseline="30000">
                    <a:solidFill>
                      <a:srgbClr val="FF0000"/>
                    </a:solidFill>
                    <a:latin typeface="Batang" pitchFamily="18" charset="-127"/>
                    <a:ea typeface="Batang" pitchFamily="18" charset="-127"/>
                  </a:rPr>
                  <a:t>°</a:t>
                </a:r>
                <a:endParaRPr lang="en-US" b="1">
                  <a:solidFill>
                    <a:srgbClr val="FF0000"/>
                  </a:solidFill>
                  <a:latin typeface="Batang" pitchFamily="18" charset="-127"/>
                  <a:ea typeface="Batang" pitchFamily="18" charset="-127"/>
                </a:endParaRPr>
              </a:p>
            </p:txBody>
          </p:sp>
          <p:sp>
            <p:nvSpPr>
              <p:cNvPr id="33820" name="Line 43"/>
              <p:cNvSpPr>
                <a:spLocks noChangeShapeType="1"/>
              </p:cNvSpPr>
              <p:nvPr/>
            </p:nvSpPr>
            <p:spPr bwMode="auto">
              <a:xfrm flipH="1">
                <a:off x="3168" y="1968"/>
                <a:ext cx="144" cy="192"/>
              </a:xfrm>
              <a:prstGeom prst="line">
                <a:avLst/>
              </a:prstGeom>
              <a:noFill/>
              <a:ln w="38100">
                <a:solidFill>
                  <a:srgbClr val="FF0000"/>
                </a:solidFill>
                <a:round/>
                <a:headEnd/>
                <a:tailEnd type="triangle" w="med" len="med"/>
              </a:ln>
            </p:spPr>
            <p:txBody>
              <a:bodyPr/>
              <a:lstStyle/>
              <a:p>
                <a:endParaRPr lang="en-US"/>
              </a:p>
            </p:txBody>
          </p:sp>
        </p:grpSp>
        <p:grpSp>
          <p:nvGrpSpPr>
            <p:cNvPr id="33813" name="Group 44"/>
            <p:cNvGrpSpPr>
              <a:grpSpLocks/>
            </p:cNvGrpSpPr>
            <p:nvPr/>
          </p:nvGrpSpPr>
          <p:grpSpPr bwMode="auto">
            <a:xfrm>
              <a:off x="4224" y="2160"/>
              <a:ext cx="365" cy="384"/>
              <a:chOff x="4224" y="2160"/>
              <a:chExt cx="365" cy="384"/>
            </a:xfrm>
          </p:grpSpPr>
          <p:sp>
            <p:nvSpPr>
              <p:cNvPr id="33817" name="Text Box 45"/>
              <p:cNvSpPr txBox="1">
                <a:spLocks noChangeArrowheads="1"/>
              </p:cNvSpPr>
              <p:nvPr/>
            </p:nvSpPr>
            <p:spPr bwMode="auto">
              <a:xfrm>
                <a:off x="4272" y="2160"/>
                <a:ext cx="317" cy="231"/>
              </a:xfrm>
              <a:prstGeom prst="rect">
                <a:avLst/>
              </a:prstGeom>
              <a:noFill/>
              <a:ln w="9525">
                <a:noFill/>
                <a:miter lim="800000"/>
                <a:headEnd/>
                <a:tailEnd/>
              </a:ln>
            </p:spPr>
            <p:txBody>
              <a:bodyPr wrap="none">
                <a:spAutoFit/>
              </a:bodyPr>
              <a:lstStyle/>
              <a:p>
                <a:r>
                  <a:rPr lang="en-US" b="1">
                    <a:solidFill>
                      <a:srgbClr val="FF0000"/>
                    </a:solidFill>
                  </a:rPr>
                  <a:t>30</a:t>
                </a:r>
                <a:r>
                  <a:rPr lang="en-US" b="1" baseline="30000">
                    <a:solidFill>
                      <a:srgbClr val="FF0000"/>
                    </a:solidFill>
                    <a:latin typeface="Batang" pitchFamily="18" charset="-127"/>
                    <a:ea typeface="Batang" pitchFamily="18" charset="-127"/>
                  </a:rPr>
                  <a:t>°</a:t>
                </a:r>
                <a:endParaRPr lang="en-US" b="1">
                  <a:solidFill>
                    <a:srgbClr val="FF0000"/>
                  </a:solidFill>
                  <a:latin typeface="Batang" pitchFamily="18" charset="-127"/>
                  <a:ea typeface="Batang" pitchFamily="18" charset="-127"/>
                </a:endParaRPr>
              </a:p>
            </p:txBody>
          </p:sp>
          <p:sp>
            <p:nvSpPr>
              <p:cNvPr id="33818" name="Line 46"/>
              <p:cNvSpPr>
                <a:spLocks noChangeShapeType="1"/>
              </p:cNvSpPr>
              <p:nvPr/>
            </p:nvSpPr>
            <p:spPr bwMode="auto">
              <a:xfrm flipH="1">
                <a:off x="4224" y="2352"/>
                <a:ext cx="144" cy="192"/>
              </a:xfrm>
              <a:prstGeom prst="line">
                <a:avLst/>
              </a:prstGeom>
              <a:noFill/>
              <a:ln w="38100">
                <a:solidFill>
                  <a:srgbClr val="FF0000"/>
                </a:solidFill>
                <a:round/>
                <a:headEnd/>
                <a:tailEnd type="triangle" w="med" len="med"/>
              </a:ln>
            </p:spPr>
            <p:txBody>
              <a:bodyPr/>
              <a:lstStyle/>
              <a:p>
                <a:endParaRPr lang="en-US"/>
              </a:p>
            </p:txBody>
          </p:sp>
        </p:grpSp>
        <p:grpSp>
          <p:nvGrpSpPr>
            <p:cNvPr id="33814" name="Group 47"/>
            <p:cNvGrpSpPr>
              <a:grpSpLocks/>
            </p:cNvGrpSpPr>
            <p:nvPr/>
          </p:nvGrpSpPr>
          <p:grpSpPr bwMode="auto">
            <a:xfrm>
              <a:off x="5010" y="2304"/>
              <a:ext cx="366" cy="384"/>
              <a:chOff x="5010" y="2304"/>
              <a:chExt cx="366" cy="384"/>
            </a:xfrm>
          </p:grpSpPr>
          <p:sp>
            <p:nvSpPr>
              <p:cNvPr id="33815" name="Text Box 48"/>
              <p:cNvSpPr txBox="1">
                <a:spLocks noChangeArrowheads="1"/>
              </p:cNvSpPr>
              <p:nvPr/>
            </p:nvSpPr>
            <p:spPr bwMode="auto">
              <a:xfrm>
                <a:off x="5138" y="2304"/>
                <a:ext cx="238" cy="231"/>
              </a:xfrm>
              <a:prstGeom prst="rect">
                <a:avLst/>
              </a:prstGeom>
              <a:noFill/>
              <a:ln w="9525">
                <a:noFill/>
                <a:miter lim="800000"/>
                <a:headEnd/>
                <a:tailEnd/>
              </a:ln>
            </p:spPr>
            <p:txBody>
              <a:bodyPr wrap="none">
                <a:spAutoFit/>
              </a:bodyPr>
              <a:lstStyle/>
              <a:p>
                <a:r>
                  <a:rPr lang="en-US" b="1">
                    <a:solidFill>
                      <a:srgbClr val="FF0000"/>
                    </a:solidFill>
                  </a:rPr>
                  <a:t>0</a:t>
                </a:r>
                <a:r>
                  <a:rPr lang="en-US" b="1" baseline="30000">
                    <a:solidFill>
                      <a:srgbClr val="FF0000"/>
                    </a:solidFill>
                    <a:latin typeface="Batang" pitchFamily="18" charset="-127"/>
                    <a:ea typeface="Batang" pitchFamily="18" charset="-127"/>
                  </a:rPr>
                  <a:t>°</a:t>
                </a:r>
                <a:endParaRPr lang="en-US" b="1">
                  <a:solidFill>
                    <a:srgbClr val="FF0000"/>
                  </a:solidFill>
                  <a:latin typeface="Batang" pitchFamily="18" charset="-127"/>
                  <a:ea typeface="Batang" pitchFamily="18" charset="-127"/>
                </a:endParaRPr>
              </a:p>
            </p:txBody>
          </p:sp>
          <p:sp>
            <p:nvSpPr>
              <p:cNvPr id="33816" name="Line 49"/>
              <p:cNvSpPr>
                <a:spLocks noChangeShapeType="1"/>
              </p:cNvSpPr>
              <p:nvPr/>
            </p:nvSpPr>
            <p:spPr bwMode="auto">
              <a:xfrm flipH="1">
                <a:off x="5010" y="2496"/>
                <a:ext cx="144" cy="192"/>
              </a:xfrm>
              <a:prstGeom prst="line">
                <a:avLst/>
              </a:prstGeom>
              <a:noFill/>
              <a:ln w="38100">
                <a:solidFill>
                  <a:srgbClr val="FF0000"/>
                </a:solidFill>
                <a:round/>
                <a:headEnd/>
                <a:tailEnd type="triangle" w="med" len="med"/>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spd="-100000" fill="hold"/>
                                        <p:tgtEl>
                                          <p:spTgt spid="24605"/>
                                        </p:tgtEl>
                                        <p:attrNameLst>
                                          <p:attrName>ppt_x</p:attrName>
                                          <p:attrName>ppt_y</p:attrName>
                                        </p:attrNameLst>
                                      </p:cBhvr>
                                    </p:animMotion>
                                  </p:childTnLst>
                                </p:cTn>
                              </p:par>
                              <p:par>
                                <p:cTn id="7" presetID="2" presetClass="entr" presetSubtype="2"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1+#ppt_w/2"/>
                                          </p:val>
                                        </p:tav>
                                        <p:tav tm="100000">
                                          <p:val>
                                            <p:strVal val="#ppt_x"/>
                                          </p:val>
                                        </p:tav>
                                      </p:tavLst>
                                    </p:anim>
                                    <p:anim calcmode="lin" valueType="num">
                                      <p:cBhvr additive="base">
                                        <p:cTn id="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608"/>
                                        </p:tgtEl>
                                        <p:attrNameLst>
                                          <p:attrName>style.visibility</p:attrName>
                                        </p:attrNameLst>
                                      </p:cBhvr>
                                      <p:to>
                                        <p:strVal val="visible"/>
                                      </p:to>
                                    </p:set>
                                    <p:animEffect transition="in" filter="blinds(horizontal)">
                                      <p:cBhvr>
                                        <p:cTn id="15" dur="500"/>
                                        <p:tgtEl>
                                          <p:spTgt spid="24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5" grpId="0" animBg="1"/>
      <p:bldP spid="246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838200" y="1219200"/>
            <a:ext cx="7583488" cy="4724400"/>
          </a:xfrm>
          <a:prstGeom prst="rect">
            <a:avLst/>
          </a:prstGeom>
          <a:noFill/>
          <a:ln w="9525">
            <a:noFill/>
            <a:miter lim="800000"/>
            <a:headEnd/>
            <a:tailEnd/>
          </a:ln>
        </p:spPr>
      </p:pic>
      <p:sp>
        <p:nvSpPr>
          <p:cNvPr id="36867" name="Text Box 3"/>
          <p:cNvSpPr txBox="1">
            <a:spLocks noChangeArrowheads="1"/>
          </p:cNvSpPr>
          <p:nvPr/>
        </p:nvSpPr>
        <p:spPr bwMode="auto">
          <a:xfrm rot="16200000">
            <a:off x="1651264" y="3831709"/>
            <a:ext cx="569387" cy="369332"/>
          </a:xfrm>
          <a:prstGeom prst="rect">
            <a:avLst/>
          </a:prstGeom>
          <a:noFill/>
          <a:ln w="9525">
            <a:noFill/>
            <a:miter lim="800000"/>
            <a:headEnd/>
            <a:tailEnd/>
          </a:ln>
        </p:spPr>
        <p:txBody>
          <a:bodyPr wrap="none">
            <a:spAutoFit/>
          </a:bodyPr>
          <a:lstStyle/>
          <a:p>
            <a:r>
              <a:rPr lang="en-US" b="1" dirty="0" smtClean="0">
                <a:solidFill>
                  <a:srgbClr val="CC180A"/>
                </a:solidFill>
              </a:rPr>
              <a:t>207</a:t>
            </a:r>
            <a:endParaRPr lang="en-US" b="1" dirty="0">
              <a:solidFill>
                <a:srgbClr val="CC180A"/>
              </a:solidFill>
            </a:endParaRPr>
          </a:p>
        </p:txBody>
      </p:sp>
      <p:sp>
        <p:nvSpPr>
          <p:cNvPr id="36868" name="Text Box 4"/>
          <p:cNvSpPr txBox="1">
            <a:spLocks noChangeArrowheads="1"/>
          </p:cNvSpPr>
          <p:nvPr/>
        </p:nvSpPr>
        <p:spPr bwMode="auto">
          <a:xfrm rot="16200000">
            <a:off x="1956064" y="2971284"/>
            <a:ext cx="569387" cy="369332"/>
          </a:xfrm>
          <a:prstGeom prst="rect">
            <a:avLst/>
          </a:prstGeom>
          <a:noFill/>
          <a:ln w="9525">
            <a:noFill/>
            <a:miter lim="800000"/>
            <a:headEnd/>
            <a:tailEnd/>
          </a:ln>
        </p:spPr>
        <p:txBody>
          <a:bodyPr wrap="none">
            <a:spAutoFit/>
          </a:bodyPr>
          <a:lstStyle/>
          <a:p>
            <a:r>
              <a:rPr lang="en-US" b="1" dirty="0" smtClean="0">
                <a:solidFill>
                  <a:srgbClr val="CC180A"/>
                </a:solidFill>
              </a:rPr>
              <a:t>267</a:t>
            </a:r>
            <a:endParaRPr lang="en-US" b="1" dirty="0">
              <a:solidFill>
                <a:srgbClr val="CC180A"/>
              </a:solidFill>
            </a:endParaRPr>
          </a:p>
        </p:txBody>
      </p:sp>
      <p:sp>
        <p:nvSpPr>
          <p:cNvPr id="36869" name="Text Box 5"/>
          <p:cNvSpPr txBox="1">
            <a:spLocks noChangeArrowheads="1"/>
          </p:cNvSpPr>
          <p:nvPr/>
        </p:nvSpPr>
        <p:spPr bwMode="auto">
          <a:xfrm rot="18671156">
            <a:off x="3708664" y="2056884"/>
            <a:ext cx="569387" cy="369332"/>
          </a:xfrm>
          <a:prstGeom prst="rect">
            <a:avLst/>
          </a:prstGeom>
          <a:noFill/>
          <a:ln w="9525">
            <a:noFill/>
            <a:miter lim="800000"/>
            <a:headEnd/>
            <a:tailEnd/>
          </a:ln>
        </p:spPr>
        <p:txBody>
          <a:bodyPr wrap="none">
            <a:spAutoFit/>
          </a:bodyPr>
          <a:lstStyle/>
          <a:p>
            <a:r>
              <a:rPr lang="en-US" b="1" dirty="0" smtClean="0">
                <a:solidFill>
                  <a:srgbClr val="CC180A"/>
                </a:solidFill>
              </a:rPr>
              <a:t>579</a:t>
            </a:r>
            <a:endParaRPr lang="en-US" b="1" dirty="0">
              <a:solidFill>
                <a:srgbClr val="CC180A"/>
              </a:solidFill>
            </a:endParaRPr>
          </a:p>
        </p:txBody>
      </p:sp>
      <p:sp>
        <p:nvSpPr>
          <p:cNvPr id="36870" name="Text Box 6"/>
          <p:cNvSpPr txBox="1">
            <a:spLocks noChangeArrowheads="1"/>
          </p:cNvSpPr>
          <p:nvPr/>
        </p:nvSpPr>
        <p:spPr bwMode="auto">
          <a:xfrm rot="19087328">
            <a:off x="5560482" y="1827491"/>
            <a:ext cx="569387" cy="369332"/>
          </a:xfrm>
          <a:prstGeom prst="rect">
            <a:avLst/>
          </a:prstGeom>
          <a:noFill/>
          <a:ln w="9525">
            <a:noFill/>
            <a:miter lim="800000"/>
            <a:headEnd/>
            <a:tailEnd/>
          </a:ln>
        </p:spPr>
        <p:txBody>
          <a:bodyPr wrap="none">
            <a:spAutoFit/>
          </a:bodyPr>
          <a:lstStyle/>
          <a:p>
            <a:r>
              <a:rPr lang="en-US" b="1" dirty="0" smtClean="0">
                <a:solidFill>
                  <a:srgbClr val="CC180A"/>
                </a:solidFill>
              </a:rPr>
              <a:t>866</a:t>
            </a:r>
            <a:endParaRPr lang="en-US" b="1" dirty="0">
              <a:solidFill>
                <a:srgbClr val="CC180A"/>
              </a:solidFill>
            </a:endParaRPr>
          </a:p>
        </p:txBody>
      </p:sp>
      <p:sp>
        <p:nvSpPr>
          <p:cNvPr id="36871" name="Text Box 7"/>
          <p:cNvSpPr txBox="1">
            <a:spLocks noChangeArrowheads="1"/>
          </p:cNvSpPr>
          <p:nvPr/>
        </p:nvSpPr>
        <p:spPr bwMode="auto">
          <a:xfrm rot="16200000">
            <a:off x="6844943" y="4047609"/>
            <a:ext cx="697627" cy="369332"/>
          </a:xfrm>
          <a:prstGeom prst="rect">
            <a:avLst/>
          </a:prstGeom>
          <a:noFill/>
          <a:ln w="9525">
            <a:noFill/>
            <a:miter lim="800000"/>
            <a:headEnd/>
            <a:tailEnd/>
          </a:ln>
        </p:spPr>
        <p:txBody>
          <a:bodyPr wrap="none">
            <a:spAutoFit/>
          </a:bodyPr>
          <a:lstStyle/>
          <a:p>
            <a:r>
              <a:rPr lang="en-US" b="1" dirty="0" smtClean="0">
                <a:solidFill>
                  <a:srgbClr val="CC180A"/>
                </a:solidFill>
              </a:rPr>
              <a:t>1204</a:t>
            </a:r>
            <a:endParaRPr lang="en-US" b="1" dirty="0">
              <a:solidFill>
                <a:srgbClr val="CC180A"/>
              </a:solidFill>
            </a:endParaRPr>
          </a:p>
        </p:txBody>
      </p:sp>
      <p:sp>
        <p:nvSpPr>
          <p:cNvPr id="36873" name="Text Box 9"/>
          <p:cNvSpPr txBox="1">
            <a:spLocks noChangeArrowheads="1"/>
          </p:cNvSpPr>
          <p:nvPr/>
        </p:nvSpPr>
        <p:spPr bwMode="auto">
          <a:xfrm rot="-5400000">
            <a:off x="2339182" y="4334668"/>
            <a:ext cx="717550" cy="366713"/>
          </a:xfrm>
          <a:prstGeom prst="rect">
            <a:avLst/>
          </a:prstGeom>
          <a:noFill/>
          <a:ln w="9525">
            <a:noFill/>
            <a:miter lim="800000"/>
            <a:headEnd/>
            <a:tailEnd/>
          </a:ln>
        </p:spPr>
        <p:txBody>
          <a:bodyPr>
            <a:spAutoFit/>
          </a:bodyPr>
          <a:lstStyle/>
          <a:p>
            <a:r>
              <a:rPr lang="en-US" b="1" dirty="0" smtClean="0">
                <a:solidFill>
                  <a:srgbClr val="CC180A"/>
                </a:solidFill>
              </a:rPr>
              <a:t>367</a:t>
            </a:r>
            <a:endParaRPr lang="en-US" b="1" dirty="0">
              <a:solidFill>
                <a:srgbClr val="CC180A"/>
              </a:solidFill>
            </a:endParaRPr>
          </a:p>
        </p:txBody>
      </p:sp>
      <p:sp>
        <p:nvSpPr>
          <p:cNvPr id="36874" name="AutoShape 10"/>
          <p:cNvSpPr>
            <a:spLocks noChangeArrowheads="1"/>
          </p:cNvSpPr>
          <p:nvPr/>
        </p:nvSpPr>
        <p:spPr bwMode="auto">
          <a:xfrm>
            <a:off x="1828800" y="5105400"/>
            <a:ext cx="457200" cy="914400"/>
          </a:xfrm>
          <a:prstGeom prst="upArrow">
            <a:avLst>
              <a:gd name="adj1" fmla="val 50000"/>
              <a:gd name="adj2" fmla="val 50000"/>
            </a:avLst>
          </a:prstGeom>
          <a:solidFill>
            <a:schemeClr val="accent1"/>
          </a:solidFill>
          <a:ln w="9525">
            <a:solidFill>
              <a:schemeClr val="tx1"/>
            </a:solidFill>
            <a:miter lim="800000"/>
            <a:headEnd/>
            <a:tailEnd/>
          </a:ln>
        </p:spPr>
        <p:txBody>
          <a:bodyPr vert="eaVert" wrap="none" anchor="ctr"/>
          <a:lstStyle/>
          <a:p>
            <a:endParaRPr lang="en-US"/>
          </a:p>
        </p:txBody>
      </p:sp>
      <p:sp>
        <p:nvSpPr>
          <p:cNvPr id="36875" name="Text Box 11"/>
          <p:cNvSpPr txBox="1">
            <a:spLocks noChangeArrowheads="1"/>
          </p:cNvSpPr>
          <p:nvPr/>
        </p:nvSpPr>
        <p:spPr bwMode="auto">
          <a:xfrm>
            <a:off x="1174750" y="5729288"/>
            <a:ext cx="1765300" cy="366712"/>
          </a:xfrm>
          <a:prstGeom prst="rect">
            <a:avLst/>
          </a:prstGeom>
          <a:solidFill>
            <a:schemeClr val="accent1"/>
          </a:solidFill>
          <a:ln w="9525">
            <a:noFill/>
            <a:miter lim="800000"/>
            <a:headEnd/>
            <a:tailEnd/>
          </a:ln>
        </p:spPr>
        <p:txBody>
          <a:bodyPr wrap="none">
            <a:spAutoFit/>
          </a:bodyPr>
          <a:lstStyle/>
          <a:p>
            <a:r>
              <a:rPr lang="en-US" b="1">
                <a:solidFill>
                  <a:srgbClr val="0000CC"/>
                </a:solidFill>
              </a:rPr>
              <a:t>E=223 keV IAS</a:t>
            </a:r>
          </a:p>
        </p:txBody>
      </p:sp>
      <p:sp>
        <p:nvSpPr>
          <p:cNvPr id="36876" name="Text Box 12"/>
          <p:cNvSpPr txBox="1">
            <a:spLocks noChangeArrowheads="1"/>
          </p:cNvSpPr>
          <p:nvPr/>
        </p:nvSpPr>
        <p:spPr bwMode="auto">
          <a:xfrm>
            <a:off x="1524000" y="517525"/>
            <a:ext cx="6418263" cy="396875"/>
          </a:xfrm>
          <a:prstGeom prst="rect">
            <a:avLst/>
          </a:prstGeom>
          <a:noFill/>
          <a:ln w="9525">
            <a:noFill/>
            <a:miter lim="800000"/>
            <a:headEnd/>
            <a:tailEnd/>
          </a:ln>
        </p:spPr>
        <p:txBody>
          <a:bodyPr wrap="none">
            <a:spAutoFit/>
          </a:bodyPr>
          <a:lstStyle/>
          <a:p>
            <a:pPr marL="342900" indent="-342900" eaLnBrk="0" hangingPunct="0"/>
            <a:r>
              <a:rPr lang="en-US" sz="2000" b="1" baseline="30000">
                <a:solidFill>
                  <a:srgbClr val="FF3300"/>
                </a:solidFill>
                <a:latin typeface="Tahoma" pitchFamily="34" charset="0"/>
              </a:rPr>
              <a:t>23</a:t>
            </a:r>
            <a:r>
              <a:rPr lang="en-US" sz="2000" b="1">
                <a:solidFill>
                  <a:srgbClr val="FF3300"/>
                </a:solidFill>
                <a:latin typeface="Tahoma" pitchFamily="34" charset="0"/>
              </a:rPr>
              <a:t>Al </a:t>
            </a:r>
            <a:r>
              <a:rPr lang="en-US" sz="2000" b="1">
                <a:solidFill>
                  <a:srgbClr val="FF3300"/>
                </a:solidFill>
                <a:latin typeface="Symbol" pitchFamily="18" charset="2"/>
              </a:rPr>
              <a:t>b</a:t>
            </a:r>
            <a:r>
              <a:rPr lang="en-US" sz="2000" b="1">
                <a:solidFill>
                  <a:srgbClr val="FF3300"/>
                </a:solidFill>
                <a:latin typeface="Tahoma" pitchFamily="34" charset="0"/>
              </a:rPr>
              <a:t>-delayed p-decay sp – after bkg subtraction</a:t>
            </a:r>
          </a:p>
        </p:txBody>
      </p:sp>
      <p:sp>
        <p:nvSpPr>
          <p:cNvPr id="36877" name="Text Box 13"/>
          <p:cNvSpPr txBox="1">
            <a:spLocks noChangeArrowheads="1"/>
          </p:cNvSpPr>
          <p:nvPr/>
        </p:nvSpPr>
        <p:spPr bwMode="auto">
          <a:xfrm rot="-3571208">
            <a:off x="3054350" y="4425950"/>
            <a:ext cx="565150" cy="641350"/>
          </a:xfrm>
          <a:prstGeom prst="rect">
            <a:avLst/>
          </a:prstGeom>
          <a:noFill/>
          <a:ln w="9525">
            <a:noFill/>
            <a:miter lim="800000"/>
            <a:headEnd/>
            <a:tailEnd/>
          </a:ln>
        </p:spPr>
        <p:txBody>
          <a:bodyPr wrap="none">
            <a:spAutoFit/>
          </a:bodyPr>
          <a:lstStyle/>
          <a:p>
            <a:r>
              <a:rPr lang="en-US" b="1" dirty="0">
                <a:solidFill>
                  <a:srgbClr val="CC180A"/>
                </a:solidFill>
              </a:rPr>
              <a:t>394</a:t>
            </a:r>
          </a:p>
          <a:p>
            <a:r>
              <a:rPr lang="en-US" b="1" dirty="0" smtClean="0">
                <a:solidFill>
                  <a:srgbClr val="CC180A"/>
                </a:solidFill>
              </a:rPr>
              <a:t>440</a:t>
            </a:r>
            <a:endParaRPr lang="en-US" b="1" dirty="0">
              <a:solidFill>
                <a:srgbClr val="CC180A"/>
              </a:solidFill>
            </a:endParaRPr>
          </a:p>
        </p:txBody>
      </p:sp>
      <p:grpSp>
        <p:nvGrpSpPr>
          <p:cNvPr id="36878" name="Group 14"/>
          <p:cNvGrpSpPr>
            <a:grpSpLocks/>
          </p:cNvGrpSpPr>
          <p:nvPr/>
        </p:nvGrpSpPr>
        <p:grpSpPr bwMode="auto">
          <a:xfrm>
            <a:off x="1524000" y="1690688"/>
            <a:ext cx="2514600" cy="1204912"/>
            <a:chOff x="1152" y="921"/>
            <a:chExt cx="1584" cy="759"/>
          </a:xfrm>
        </p:grpSpPr>
        <p:sp>
          <p:nvSpPr>
            <p:cNvPr id="36884" name="AutoShape 15"/>
            <p:cNvSpPr>
              <a:spLocks/>
            </p:cNvSpPr>
            <p:nvPr/>
          </p:nvSpPr>
          <p:spPr bwMode="auto">
            <a:xfrm rot="5400000">
              <a:off x="1704" y="648"/>
              <a:ext cx="480" cy="1584"/>
            </a:xfrm>
            <a:prstGeom prst="leftBrace">
              <a:avLst>
                <a:gd name="adj1" fmla="val 27500"/>
                <a:gd name="adj2" fmla="val 50000"/>
              </a:avLst>
            </a:prstGeom>
            <a:noFill/>
            <a:ln w="57150">
              <a:solidFill>
                <a:srgbClr val="0000CC"/>
              </a:solidFill>
              <a:round/>
              <a:headEnd/>
              <a:tailEnd/>
            </a:ln>
          </p:spPr>
          <p:txBody>
            <a:bodyPr wrap="none" anchor="ctr"/>
            <a:lstStyle/>
            <a:p>
              <a:endParaRPr lang="en-US"/>
            </a:p>
          </p:txBody>
        </p:sp>
        <p:sp>
          <p:nvSpPr>
            <p:cNvPr id="36885" name="Text Box 16"/>
            <p:cNvSpPr txBox="1">
              <a:spLocks noChangeArrowheads="1"/>
            </p:cNvSpPr>
            <p:nvPr/>
          </p:nvSpPr>
          <p:spPr bwMode="auto">
            <a:xfrm>
              <a:off x="1344" y="921"/>
              <a:ext cx="1204" cy="231"/>
            </a:xfrm>
            <a:prstGeom prst="rect">
              <a:avLst/>
            </a:prstGeom>
            <a:noFill/>
            <a:ln w="9525">
              <a:noFill/>
              <a:miter lim="800000"/>
              <a:headEnd/>
              <a:tailEnd/>
            </a:ln>
          </p:spPr>
          <p:txBody>
            <a:bodyPr wrap="none">
              <a:spAutoFit/>
            </a:bodyPr>
            <a:lstStyle/>
            <a:p>
              <a:r>
                <a:rPr lang="en-US" b="1">
                  <a:solidFill>
                    <a:srgbClr val="0000CC"/>
                  </a:solidFill>
                </a:rPr>
                <a:t>Gamow window</a:t>
              </a:r>
            </a:p>
          </p:txBody>
        </p:sp>
      </p:grpSp>
      <p:sp>
        <p:nvSpPr>
          <p:cNvPr id="36879" name="Text Box 17"/>
          <p:cNvSpPr txBox="1">
            <a:spLocks noChangeArrowheads="1"/>
          </p:cNvSpPr>
          <p:nvPr/>
        </p:nvSpPr>
        <p:spPr bwMode="auto">
          <a:xfrm>
            <a:off x="3171825" y="6172200"/>
            <a:ext cx="4810932" cy="369332"/>
          </a:xfrm>
          <a:prstGeom prst="rect">
            <a:avLst/>
          </a:prstGeom>
          <a:solidFill>
            <a:schemeClr val="bg1"/>
          </a:solidFill>
          <a:ln w="9525">
            <a:noFill/>
            <a:miter lim="800000"/>
            <a:headEnd/>
            <a:tailEnd/>
          </a:ln>
        </p:spPr>
        <p:txBody>
          <a:bodyPr wrap="none">
            <a:spAutoFit/>
          </a:bodyPr>
          <a:lstStyle/>
          <a:p>
            <a:pPr marL="342900" indent="-342900" eaLnBrk="0" hangingPunct="0"/>
            <a:r>
              <a:rPr lang="en-US" b="1" dirty="0" err="1">
                <a:solidFill>
                  <a:srgbClr val="0000FF"/>
                </a:solidFill>
                <a:latin typeface="Tahoma" pitchFamily="34" charset="0"/>
              </a:rPr>
              <a:t>Antti</a:t>
            </a:r>
            <a:r>
              <a:rPr lang="en-US" b="1" dirty="0">
                <a:solidFill>
                  <a:srgbClr val="0000FF"/>
                </a:solidFill>
                <a:latin typeface="Tahoma" pitchFamily="34" charset="0"/>
              </a:rPr>
              <a:t> </a:t>
            </a:r>
            <a:r>
              <a:rPr lang="en-US" b="1" dirty="0" err="1">
                <a:solidFill>
                  <a:srgbClr val="0000FF"/>
                </a:solidFill>
                <a:latin typeface="Tahoma" pitchFamily="34" charset="0"/>
              </a:rPr>
              <a:t>Saastamoinen</a:t>
            </a:r>
            <a:r>
              <a:rPr lang="en-US" b="1" dirty="0">
                <a:solidFill>
                  <a:srgbClr val="0000FF"/>
                </a:solidFill>
                <a:latin typeface="Tahoma" pitchFamily="34" charset="0"/>
              </a:rPr>
              <a:t> et al., </a:t>
            </a:r>
            <a:r>
              <a:rPr lang="en-US" b="1" dirty="0" smtClean="0">
                <a:solidFill>
                  <a:srgbClr val="0000FF"/>
                </a:solidFill>
                <a:latin typeface="Tahoma" pitchFamily="34" charset="0"/>
              </a:rPr>
              <a:t>PRC 83, 2011</a:t>
            </a:r>
            <a:endParaRPr lang="en-US" b="1" dirty="0">
              <a:solidFill>
                <a:srgbClr val="0000FF"/>
              </a:solidFill>
              <a:latin typeface="Tahoma" pitchFamily="34" charset="0"/>
            </a:endParaRPr>
          </a:p>
        </p:txBody>
      </p:sp>
      <p:sp>
        <p:nvSpPr>
          <p:cNvPr id="36880" name="Text Box 18"/>
          <p:cNvSpPr txBox="1">
            <a:spLocks noChangeArrowheads="1"/>
          </p:cNvSpPr>
          <p:nvPr/>
        </p:nvSpPr>
        <p:spPr bwMode="auto">
          <a:xfrm>
            <a:off x="228600" y="6324600"/>
            <a:ext cx="1868488" cy="366713"/>
          </a:xfrm>
          <a:prstGeom prst="rect">
            <a:avLst/>
          </a:prstGeom>
          <a:solidFill>
            <a:schemeClr val="bg1"/>
          </a:solidFill>
          <a:ln w="9525">
            <a:noFill/>
            <a:miter lim="800000"/>
            <a:headEnd/>
            <a:tailEnd/>
          </a:ln>
        </p:spPr>
        <p:txBody>
          <a:bodyPr wrap="none">
            <a:spAutoFit/>
          </a:bodyPr>
          <a:lstStyle/>
          <a:p>
            <a:r>
              <a:rPr lang="en-US" b="1">
                <a:solidFill>
                  <a:srgbClr val="FF0000"/>
                </a:solidFill>
                <a:latin typeface="Tahoma" pitchFamily="34" charset="0"/>
              </a:rPr>
              <a:t>“world record”</a:t>
            </a:r>
          </a:p>
        </p:txBody>
      </p:sp>
      <p:sp>
        <p:nvSpPr>
          <p:cNvPr id="36881" name="Line 19"/>
          <p:cNvSpPr>
            <a:spLocks noChangeShapeType="1"/>
          </p:cNvSpPr>
          <p:nvPr/>
        </p:nvSpPr>
        <p:spPr bwMode="auto">
          <a:xfrm flipV="1">
            <a:off x="762000" y="5257800"/>
            <a:ext cx="990600" cy="1066800"/>
          </a:xfrm>
          <a:prstGeom prst="line">
            <a:avLst/>
          </a:prstGeom>
          <a:noFill/>
          <a:ln w="38100">
            <a:solidFill>
              <a:srgbClr val="FF0000"/>
            </a:solidFill>
            <a:round/>
            <a:headEnd/>
            <a:tailEnd type="triangle" w="med" len="med"/>
          </a:ln>
        </p:spPr>
        <p:txBody>
          <a:bodyPr/>
          <a:lstStyle/>
          <a:p>
            <a:endParaRPr lang="en-US"/>
          </a:p>
        </p:txBody>
      </p:sp>
      <p:sp>
        <p:nvSpPr>
          <p:cNvPr id="36882" name="Text Box 20"/>
          <p:cNvSpPr txBox="1">
            <a:spLocks noChangeArrowheads="1"/>
          </p:cNvSpPr>
          <p:nvPr/>
        </p:nvSpPr>
        <p:spPr bwMode="auto">
          <a:xfrm>
            <a:off x="4419600" y="990600"/>
            <a:ext cx="3370263" cy="366713"/>
          </a:xfrm>
          <a:prstGeom prst="rect">
            <a:avLst/>
          </a:prstGeom>
          <a:solidFill>
            <a:schemeClr val="accent1"/>
          </a:solidFill>
          <a:ln w="9525">
            <a:noFill/>
            <a:miter lim="800000"/>
            <a:headEnd/>
            <a:tailEnd/>
          </a:ln>
        </p:spPr>
        <p:txBody>
          <a:bodyPr wrap="none">
            <a:spAutoFit/>
          </a:bodyPr>
          <a:lstStyle/>
          <a:p>
            <a:r>
              <a:rPr lang="en-US" b="1">
                <a:solidFill>
                  <a:schemeClr val="accent2"/>
                </a:solidFill>
              </a:rPr>
              <a:t>Resonances for </a:t>
            </a:r>
            <a:r>
              <a:rPr lang="en-US" b="1" baseline="30000">
                <a:solidFill>
                  <a:schemeClr val="accent2"/>
                </a:solidFill>
              </a:rPr>
              <a:t>22</a:t>
            </a:r>
            <a:r>
              <a:rPr lang="en-US" b="1">
                <a:solidFill>
                  <a:schemeClr val="accent2"/>
                </a:solidFill>
              </a:rPr>
              <a:t>Na(p,</a:t>
            </a:r>
            <a:r>
              <a:rPr lang="en-US" b="1">
                <a:solidFill>
                  <a:schemeClr val="accent2"/>
                </a:solidFill>
                <a:latin typeface="Symbol" pitchFamily="18" charset="2"/>
              </a:rPr>
              <a:t>g</a:t>
            </a:r>
            <a:r>
              <a:rPr lang="en-US" b="1">
                <a:solidFill>
                  <a:schemeClr val="accent2"/>
                </a:solidFill>
              </a:rPr>
              <a:t>)</a:t>
            </a:r>
            <a:r>
              <a:rPr lang="en-US" b="1" baseline="30000">
                <a:solidFill>
                  <a:schemeClr val="accent2"/>
                </a:solidFill>
              </a:rPr>
              <a:t>23</a:t>
            </a:r>
            <a:r>
              <a:rPr lang="en-US" b="1">
                <a:solidFill>
                  <a:schemeClr val="accent2"/>
                </a:solidFill>
              </a:rPr>
              <a:t>Mg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nvGraphicFramePr>
        <p:xfrm>
          <a:off x="152400" y="2453640"/>
          <a:ext cx="3687763" cy="3261360"/>
        </p:xfrm>
        <a:graphic>
          <a:graphicData uri="http://schemas.openxmlformats.org/drawingml/2006/table">
            <a:tbl>
              <a:tblPr/>
              <a:tblGrid>
                <a:gridCol w="609600"/>
                <a:gridCol w="625475"/>
                <a:gridCol w="823913"/>
                <a:gridCol w="1235075"/>
                <a:gridCol w="393700"/>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Eres (keV)</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Eexc (keV)</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br-p (of 100 beta)</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207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cs typeface="Arial" charset="0"/>
                        </a:rPr>
                        <a:t>7787</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180A"/>
                          </a:solidFill>
                          <a:effectLst/>
                          <a:latin typeface="Arial" charset="0"/>
                          <a:cs typeface="Arial" charset="0"/>
                        </a:rPr>
                        <a:t>0.14(3)%</a:t>
                      </a:r>
                      <a:endParaRPr kumimoji="0" lang="en-US" sz="1400" b="1" i="0" u="none" strike="noStrike" cap="none" normalizeH="0" baseline="0" dirty="0" smtClean="0">
                        <a:ln>
                          <a:noFill/>
                        </a:ln>
                        <a:solidFill>
                          <a:srgbClr val="CC180A"/>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Arial" charset="0"/>
                          <a:cs typeface="Arial" charset="0"/>
                        </a:rPr>
                        <a:t>IAS</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Arial" charset="0"/>
                          <a:cs typeface="Arial" charset="0"/>
                        </a:rPr>
                        <a:t>223</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charset="0"/>
                          <a:cs typeface="Arial" charset="0"/>
                        </a:rPr>
                        <a:t>7803</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charset="0"/>
                          <a:cs typeface="Arial" charset="0"/>
                        </a:rPr>
                        <a:t>?!</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267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7848</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180A"/>
                          </a:solidFill>
                          <a:effectLst/>
                          <a:latin typeface="Arial" charset="0"/>
                          <a:cs typeface="Arial" charset="0"/>
                        </a:rPr>
                        <a:t>0.18(4)%</a:t>
                      </a:r>
                      <a:endParaRPr kumimoji="0" lang="en-US" sz="1400" b="1" i="0" u="none" strike="noStrike" cap="none" normalizeH="0" baseline="0" dirty="0" smtClean="0">
                        <a:ln>
                          <a:noFill/>
                        </a:ln>
                        <a:solidFill>
                          <a:srgbClr val="CC180A"/>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337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7917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180A"/>
                          </a:solidFill>
                          <a:effectLst/>
                          <a:latin typeface="Arial" charset="0"/>
                          <a:cs typeface="Arial" charset="0"/>
                        </a:rPr>
                        <a:t>0.03(1)%</a:t>
                      </a:r>
                      <a:endParaRPr kumimoji="0" lang="en-US" sz="1400" b="1" i="0" u="none" strike="noStrike" cap="none" normalizeH="0" baseline="0" dirty="0" smtClean="0">
                        <a:ln>
                          <a:noFill/>
                        </a:ln>
                        <a:solidFill>
                          <a:srgbClr val="CC180A"/>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443</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8024</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0.04(2)%</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579</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8160</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0.65(2)%</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866</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8447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0.95(3)%</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1204</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8785</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0.04(1)%</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Arial" charset="0"/>
                          <a:cs typeface="Arial" charset="0"/>
                        </a:rPr>
                        <a:t>total</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CC"/>
                          </a:solidFill>
                          <a:effectLst/>
                          <a:latin typeface="Arial" charset="0"/>
                          <a:cs typeface="Arial" charset="0"/>
                        </a:rPr>
                        <a:t>1.22(5)%</a:t>
                      </a:r>
                      <a:endParaRPr kumimoji="0" lang="en-US" sz="1400" b="1" i="0" u="none" strike="noStrike" cap="none" normalizeH="0" baseline="0" dirty="0" smtClean="0">
                        <a:ln>
                          <a:noFill/>
                        </a:ln>
                        <a:solidFill>
                          <a:srgbClr val="0000CC"/>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54" name="Line 66"/>
          <p:cNvSpPr>
            <a:spLocks noChangeShapeType="1"/>
          </p:cNvSpPr>
          <p:nvPr/>
        </p:nvSpPr>
        <p:spPr bwMode="auto">
          <a:xfrm>
            <a:off x="6096000" y="2182813"/>
            <a:ext cx="1143000" cy="0"/>
          </a:xfrm>
          <a:prstGeom prst="line">
            <a:avLst/>
          </a:prstGeom>
          <a:noFill/>
          <a:ln w="28575">
            <a:solidFill>
              <a:srgbClr val="CC180A"/>
            </a:solidFill>
            <a:round/>
            <a:headEnd/>
            <a:tailEnd/>
          </a:ln>
        </p:spPr>
        <p:txBody>
          <a:bodyPr/>
          <a:lstStyle/>
          <a:p>
            <a:endParaRPr lang="en-US"/>
          </a:p>
        </p:txBody>
      </p:sp>
      <p:sp>
        <p:nvSpPr>
          <p:cNvPr id="37955" name="Line 67"/>
          <p:cNvSpPr>
            <a:spLocks noChangeShapeType="1"/>
          </p:cNvSpPr>
          <p:nvPr/>
        </p:nvSpPr>
        <p:spPr bwMode="auto">
          <a:xfrm>
            <a:off x="6096000" y="2335213"/>
            <a:ext cx="1143000" cy="0"/>
          </a:xfrm>
          <a:prstGeom prst="line">
            <a:avLst/>
          </a:prstGeom>
          <a:noFill/>
          <a:ln w="28575">
            <a:solidFill>
              <a:srgbClr val="CC180A"/>
            </a:solidFill>
            <a:round/>
            <a:headEnd/>
            <a:tailEnd/>
          </a:ln>
        </p:spPr>
        <p:txBody>
          <a:bodyPr/>
          <a:lstStyle/>
          <a:p>
            <a:endParaRPr lang="en-US"/>
          </a:p>
        </p:txBody>
      </p:sp>
      <p:sp>
        <p:nvSpPr>
          <p:cNvPr id="37956" name="Line 68"/>
          <p:cNvSpPr>
            <a:spLocks noChangeShapeType="1"/>
          </p:cNvSpPr>
          <p:nvPr/>
        </p:nvSpPr>
        <p:spPr bwMode="auto">
          <a:xfrm>
            <a:off x="6248400" y="2411413"/>
            <a:ext cx="1143000" cy="0"/>
          </a:xfrm>
          <a:prstGeom prst="line">
            <a:avLst/>
          </a:prstGeom>
          <a:noFill/>
          <a:ln w="28575">
            <a:solidFill>
              <a:srgbClr val="0000CC"/>
            </a:solidFill>
            <a:round/>
            <a:headEnd/>
            <a:tailEnd/>
          </a:ln>
        </p:spPr>
        <p:txBody>
          <a:bodyPr/>
          <a:lstStyle/>
          <a:p>
            <a:endParaRPr lang="en-US"/>
          </a:p>
        </p:txBody>
      </p:sp>
      <p:sp>
        <p:nvSpPr>
          <p:cNvPr id="37957" name="Line 69"/>
          <p:cNvSpPr>
            <a:spLocks noChangeShapeType="1"/>
          </p:cNvSpPr>
          <p:nvPr/>
        </p:nvSpPr>
        <p:spPr bwMode="auto">
          <a:xfrm>
            <a:off x="6096000" y="2487613"/>
            <a:ext cx="1143000" cy="0"/>
          </a:xfrm>
          <a:prstGeom prst="line">
            <a:avLst/>
          </a:prstGeom>
          <a:noFill/>
          <a:ln w="28575">
            <a:solidFill>
              <a:srgbClr val="CC180A"/>
            </a:solidFill>
            <a:round/>
            <a:headEnd/>
            <a:tailEnd/>
          </a:ln>
        </p:spPr>
        <p:txBody>
          <a:bodyPr/>
          <a:lstStyle/>
          <a:p>
            <a:endParaRPr lang="en-US"/>
          </a:p>
        </p:txBody>
      </p:sp>
      <p:sp>
        <p:nvSpPr>
          <p:cNvPr id="37958" name="Line 70"/>
          <p:cNvSpPr>
            <a:spLocks noChangeShapeType="1"/>
          </p:cNvSpPr>
          <p:nvPr/>
        </p:nvSpPr>
        <p:spPr bwMode="auto">
          <a:xfrm>
            <a:off x="4267200" y="2944813"/>
            <a:ext cx="1143000" cy="0"/>
          </a:xfrm>
          <a:prstGeom prst="line">
            <a:avLst/>
          </a:prstGeom>
          <a:noFill/>
          <a:ln w="57150">
            <a:solidFill>
              <a:srgbClr val="CC180A"/>
            </a:solidFill>
            <a:round/>
            <a:headEnd/>
            <a:tailEnd/>
          </a:ln>
        </p:spPr>
        <p:txBody>
          <a:bodyPr/>
          <a:lstStyle/>
          <a:p>
            <a:endParaRPr lang="en-US"/>
          </a:p>
        </p:txBody>
      </p:sp>
      <p:sp>
        <p:nvSpPr>
          <p:cNvPr id="37959" name="Line 71"/>
          <p:cNvSpPr>
            <a:spLocks noChangeShapeType="1"/>
          </p:cNvSpPr>
          <p:nvPr/>
        </p:nvSpPr>
        <p:spPr bwMode="auto">
          <a:xfrm>
            <a:off x="6019800" y="5992813"/>
            <a:ext cx="1143000" cy="0"/>
          </a:xfrm>
          <a:prstGeom prst="line">
            <a:avLst/>
          </a:prstGeom>
          <a:noFill/>
          <a:ln w="57150">
            <a:solidFill>
              <a:schemeClr val="tx1"/>
            </a:solidFill>
            <a:round/>
            <a:headEnd/>
            <a:tailEnd/>
          </a:ln>
        </p:spPr>
        <p:txBody>
          <a:bodyPr/>
          <a:lstStyle/>
          <a:p>
            <a:endParaRPr lang="en-US"/>
          </a:p>
        </p:txBody>
      </p:sp>
      <p:sp>
        <p:nvSpPr>
          <p:cNvPr id="37960" name="Line 72"/>
          <p:cNvSpPr>
            <a:spLocks noChangeShapeType="1"/>
          </p:cNvSpPr>
          <p:nvPr/>
        </p:nvSpPr>
        <p:spPr bwMode="auto">
          <a:xfrm>
            <a:off x="6324600" y="2487613"/>
            <a:ext cx="0" cy="2971800"/>
          </a:xfrm>
          <a:prstGeom prst="line">
            <a:avLst/>
          </a:prstGeom>
          <a:noFill/>
          <a:ln w="28575">
            <a:solidFill>
              <a:srgbClr val="CC180A"/>
            </a:solidFill>
            <a:round/>
            <a:headEnd/>
            <a:tailEnd type="triangle" w="med" len="med"/>
          </a:ln>
        </p:spPr>
        <p:txBody>
          <a:bodyPr/>
          <a:lstStyle/>
          <a:p>
            <a:endParaRPr lang="en-US"/>
          </a:p>
        </p:txBody>
      </p:sp>
      <p:sp>
        <p:nvSpPr>
          <p:cNvPr id="37961" name="Line 73"/>
          <p:cNvSpPr>
            <a:spLocks noChangeShapeType="1"/>
          </p:cNvSpPr>
          <p:nvPr/>
        </p:nvSpPr>
        <p:spPr bwMode="auto">
          <a:xfrm>
            <a:off x="6019800" y="5459413"/>
            <a:ext cx="1143000" cy="0"/>
          </a:xfrm>
          <a:prstGeom prst="line">
            <a:avLst/>
          </a:prstGeom>
          <a:noFill/>
          <a:ln w="28575">
            <a:solidFill>
              <a:schemeClr val="tx1"/>
            </a:solidFill>
            <a:round/>
            <a:headEnd/>
            <a:tailEnd/>
          </a:ln>
        </p:spPr>
        <p:txBody>
          <a:bodyPr/>
          <a:lstStyle/>
          <a:p>
            <a:endParaRPr lang="en-US"/>
          </a:p>
        </p:txBody>
      </p:sp>
      <p:sp>
        <p:nvSpPr>
          <p:cNvPr id="37962" name="Line 74"/>
          <p:cNvSpPr>
            <a:spLocks noChangeShapeType="1"/>
          </p:cNvSpPr>
          <p:nvPr/>
        </p:nvSpPr>
        <p:spPr bwMode="auto">
          <a:xfrm>
            <a:off x="6019800" y="4468813"/>
            <a:ext cx="1143000" cy="0"/>
          </a:xfrm>
          <a:prstGeom prst="line">
            <a:avLst/>
          </a:prstGeom>
          <a:noFill/>
          <a:ln w="28575">
            <a:solidFill>
              <a:schemeClr val="tx1"/>
            </a:solidFill>
            <a:round/>
            <a:headEnd/>
            <a:tailEnd/>
          </a:ln>
        </p:spPr>
        <p:txBody>
          <a:bodyPr/>
          <a:lstStyle/>
          <a:p>
            <a:endParaRPr lang="en-US"/>
          </a:p>
        </p:txBody>
      </p:sp>
      <p:sp>
        <p:nvSpPr>
          <p:cNvPr id="37963" name="Line 75"/>
          <p:cNvSpPr>
            <a:spLocks noChangeShapeType="1"/>
          </p:cNvSpPr>
          <p:nvPr/>
        </p:nvSpPr>
        <p:spPr bwMode="auto">
          <a:xfrm>
            <a:off x="6477000" y="2487613"/>
            <a:ext cx="0" cy="1981200"/>
          </a:xfrm>
          <a:prstGeom prst="line">
            <a:avLst/>
          </a:prstGeom>
          <a:noFill/>
          <a:ln w="28575">
            <a:solidFill>
              <a:srgbClr val="CC180A"/>
            </a:solidFill>
            <a:round/>
            <a:headEnd/>
            <a:tailEnd type="triangle" w="med" len="med"/>
          </a:ln>
        </p:spPr>
        <p:txBody>
          <a:bodyPr/>
          <a:lstStyle/>
          <a:p>
            <a:endParaRPr lang="en-US"/>
          </a:p>
        </p:txBody>
      </p:sp>
      <p:sp>
        <p:nvSpPr>
          <p:cNvPr id="37964" name="Line 76"/>
          <p:cNvSpPr>
            <a:spLocks noChangeShapeType="1"/>
          </p:cNvSpPr>
          <p:nvPr/>
        </p:nvSpPr>
        <p:spPr bwMode="auto">
          <a:xfrm flipH="1">
            <a:off x="5410200" y="2487613"/>
            <a:ext cx="838200" cy="457200"/>
          </a:xfrm>
          <a:prstGeom prst="line">
            <a:avLst/>
          </a:prstGeom>
          <a:noFill/>
          <a:ln w="28575">
            <a:solidFill>
              <a:srgbClr val="CC180A"/>
            </a:solidFill>
            <a:round/>
            <a:headEnd/>
            <a:tailEnd type="triangle" w="med" len="med"/>
          </a:ln>
        </p:spPr>
        <p:txBody>
          <a:bodyPr/>
          <a:lstStyle/>
          <a:p>
            <a:endParaRPr lang="en-US"/>
          </a:p>
        </p:txBody>
      </p:sp>
      <p:sp>
        <p:nvSpPr>
          <p:cNvPr id="37965" name="Text Box 77"/>
          <p:cNvSpPr txBox="1">
            <a:spLocks noChangeArrowheads="1"/>
          </p:cNvSpPr>
          <p:nvPr/>
        </p:nvSpPr>
        <p:spPr bwMode="auto">
          <a:xfrm>
            <a:off x="3943350" y="2743200"/>
            <a:ext cx="400050" cy="366713"/>
          </a:xfrm>
          <a:prstGeom prst="rect">
            <a:avLst/>
          </a:prstGeom>
          <a:noFill/>
          <a:ln w="9525">
            <a:noFill/>
            <a:miter lim="800000"/>
            <a:headEnd/>
            <a:tailEnd/>
          </a:ln>
        </p:spPr>
        <p:txBody>
          <a:bodyPr wrap="none">
            <a:spAutoFit/>
          </a:bodyPr>
          <a:lstStyle/>
          <a:p>
            <a:r>
              <a:rPr lang="en-US" b="1">
                <a:solidFill>
                  <a:srgbClr val="CC180A"/>
                </a:solidFill>
              </a:rPr>
              <a:t>3</a:t>
            </a:r>
            <a:r>
              <a:rPr lang="en-US" b="1" baseline="30000">
                <a:solidFill>
                  <a:srgbClr val="CC180A"/>
                </a:solidFill>
              </a:rPr>
              <a:t>+</a:t>
            </a:r>
            <a:endParaRPr lang="en-US" b="1">
              <a:solidFill>
                <a:srgbClr val="CC180A"/>
              </a:solidFill>
            </a:endParaRPr>
          </a:p>
        </p:txBody>
      </p:sp>
      <p:sp>
        <p:nvSpPr>
          <p:cNvPr id="37966" name="Text Box 78"/>
          <p:cNvSpPr txBox="1">
            <a:spLocks noChangeArrowheads="1"/>
          </p:cNvSpPr>
          <p:nvPr/>
        </p:nvSpPr>
        <p:spPr bwMode="auto">
          <a:xfrm>
            <a:off x="7239000" y="5854700"/>
            <a:ext cx="1308100" cy="366713"/>
          </a:xfrm>
          <a:prstGeom prst="rect">
            <a:avLst/>
          </a:prstGeom>
          <a:noFill/>
          <a:ln w="9525">
            <a:noFill/>
            <a:miter lim="800000"/>
            <a:headEnd/>
            <a:tailEnd/>
          </a:ln>
        </p:spPr>
        <p:txBody>
          <a:bodyPr wrap="none">
            <a:spAutoFit/>
          </a:bodyPr>
          <a:lstStyle/>
          <a:p>
            <a:r>
              <a:rPr lang="en-US" b="1"/>
              <a:t>3/2</a:t>
            </a:r>
            <a:r>
              <a:rPr lang="en-US" b="1" baseline="30000"/>
              <a:t>+</a:t>
            </a:r>
            <a:r>
              <a:rPr lang="en-US" b="1"/>
              <a:t>, T=1/2</a:t>
            </a:r>
          </a:p>
        </p:txBody>
      </p:sp>
      <p:sp>
        <p:nvSpPr>
          <p:cNvPr id="37967" name="Text Box 79"/>
          <p:cNvSpPr txBox="1">
            <a:spLocks noChangeArrowheads="1"/>
          </p:cNvSpPr>
          <p:nvPr/>
        </p:nvSpPr>
        <p:spPr bwMode="auto">
          <a:xfrm>
            <a:off x="6324600" y="6156325"/>
            <a:ext cx="735013" cy="396875"/>
          </a:xfrm>
          <a:prstGeom prst="rect">
            <a:avLst/>
          </a:prstGeom>
          <a:noFill/>
          <a:ln w="9525">
            <a:noFill/>
            <a:miter lim="800000"/>
            <a:headEnd/>
            <a:tailEnd/>
          </a:ln>
        </p:spPr>
        <p:txBody>
          <a:bodyPr wrap="none">
            <a:spAutoFit/>
          </a:bodyPr>
          <a:lstStyle/>
          <a:p>
            <a:r>
              <a:rPr lang="en-US" sz="2000" b="1" baseline="30000"/>
              <a:t>23</a:t>
            </a:r>
            <a:r>
              <a:rPr lang="en-US" sz="2000" b="1"/>
              <a:t>Mg</a:t>
            </a:r>
          </a:p>
        </p:txBody>
      </p:sp>
      <p:sp>
        <p:nvSpPr>
          <p:cNvPr id="37968" name="Text Box 80"/>
          <p:cNvSpPr txBox="1">
            <a:spLocks noChangeArrowheads="1"/>
          </p:cNvSpPr>
          <p:nvPr/>
        </p:nvSpPr>
        <p:spPr bwMode="auto">
          <a:xfrm>
            <a:off x="4267200" y="3148013"/>
            <a:ext cx="1136650" cy="396875"/>
          </a:xfrm>
          <a:prstGeom prst="rect">
            <a:avLst/>
          </a:prstGeom>
          <a:noFill/>
          <a:ln w="9525">
            <a:noFill/>
            <a:miter lim="800000"/>
            <a:headEnd/>
            <a:tailEnd/>
          </a:ln>
        </p:spPr>
        <p:txBody>
          <a:bodyPr wrap="none">
            <a:spAutoFit/>
          </a:bodyPr>
          <a:lstStyle/>
          <a:p>
            <a:r>
              <a:rPr lang="en-US" sz="2000" b="1" baseline="30000">
                <a:solidFill>
                  <a:srgbClr val="CC180A"/>
                </a:solidFill>
              </a:rPr>
              <a:t>22</a:t>
            </a:r>
            <a:r>
              <a:rPr lang="en-US" sz="2000" b="1">
                <a:solidFill>
                  <a:srgbClr val="CC180A"/>
                </a:solidFill>
              </a:rPr>
              <a:t>Na + p</a:t>
            </a:r>
          </a:p>
        </p:txBody>
      </p:sp>
      <p:sp>
        <p:nvSpPr>
          <p:cNvPr id="37969" name="Line 81"/>
          <p:cNvSpPr>
            <a:spLocks noChangeShapeType="1"/>
          </p:cNvSpPr>
          <p:nvPr/>
        </p:nvSpPr>
        <p:spPr bwMode="auto">
          <a:xfrm>
            <a:off x="6096000" y="1268413"/>
            <a:ext cx="1143000" cy="0"/>
          </a:xfrm>
          <a:prstGeom prst="line">
            <a:avLst/>
          </a:prstGeom>
          <a:noFill/>
          <a:ln w="28575">
            <a:solidFill>
              <a:schemeClr val="tx1"/>
            </a:solidFill>
            <a:round/>
            <a:headEnd/>
            <a:tailEnd/>
          </a:ln>
        </p:spPr>
        <p:txBody>
          <a:bodyPr/>
          <a:lstStyle/>
          <a:p>
            <a:endParaRPr lang="en-US"/>
          </a:p>
        </p:txBody>
      </p:sp>
      <p:sp>
        <p:nvSpPr>
          <p:cNvPr id="37970" name="Line 82"/>
          <p:cNvSpPr>
            <a:spLocks noChangeShapeType="1"/>
          </p:cNvSpPr>
          <p:nvPr/>
        </p:nvSpPr>
        <p:spPr bwMode="auto">
          <a:xfrm>
            <a:off x="6096000" y="1497013"/>
            <a:ext cx="1143000" cy="0"/>
          </a:xfrm>
          <a:prstGeom prst="line">
            <a:avLst/>
          </a:prstGeom>
          <a:noFill/>
          <a:ln w="28575">
            <a:solidFill>
              <a:schemeClr val="tx1"/>
            </a:solidFill>
            <a:round/>
            <a:headEnd/>
            <a:tailEnd/>
          </a:ln>
        </p:spPr>
        <p:txBody>
          <a:bodyPr/>
          <a:lstStyle/>
          <a:p>
            <a:endParaRPr lang="en-US"/>
          </a:p>
        </p:txBody>
      </p:sp>
      <p:sp>
        <p:nvSpPr>
          <p:cNvPr id="37971" name="Line 83"/>
          <p:cNvSpPr>
            <a:spLocks noChangeShapeType="1"/>
          </p:cNvSpPr>
          <p:nvPr/>
        </p:nvSpPr>
        <p:spPr bwMode="auto">
          <a:xfrm>
            <a:off x="6096000" y="1878013"/>
            <a:ext cx="1143000" cy="0"/>
          </a:xfrm>
          <a:prstGeom prst="line">
            <a:avLst/>
          </a:prstGeom>
          <a:noFill/>
          <a:ln w="28575">
            <a:solidFill>
              <a:schemeClr val="tx1"/>
            </a:solidFill>
            <a:round/>
            <a:headEnd/>
            <a:tailEnd/>
          </a:ln>
        </p:spPr>
        <p:txBody>
          <a:bodyPr/>
          <a:lstStyle/>
          <a:p>
            <a:endParaRPr lang="en-US"/>
          </a:p>
        </p:txBody>
      </p:sp>
      <p:sp>
        <p:nvSpPr>
          <p:cNvPr id="37972" name="Line 84"/>
          <p:cNvSpPr>
            <a:spLocks noChangeShapeType="1"/>
          </p:cNvSpPr>
          <p:nvPr/>
        </p:nvSpPr>
        <p:spPr bwMode="auto">
          <a:xfrm>
            <a:off x="6096000" y="2030413"/>
            <a:ext cx="1143000" cy="0"/>
          </a:xfrm>
          <a:prstGeom prst="line">
            <a:avLst/>
          </a:prstGeom>
          <a:noFill/>
          <a:ln w="28575">
            <a:solidFill>
              <a:schemeClr val="tx1"/>
            </a:solidFill>
            <a:round/>
            <a:headEnd/>
            <a:tailEnd/>
          </a:ln>
        </p:spPr>
        <p:txBody>
          <a:bodyPr/>
          <a:lstStyle/>
          <a:p>
            <a:endParaRPr lang="en-US"/>
          </a:p>
        </p:txBody>
      </p:sp>
      <p:sp>
        <p:nvSpPr>
          <p:cNvPr id="37973" name="Line 85"/>
          <p:cNvSpPr>
            <a:spLocks noChangeShapeType="1"/>
          </p:cNvSpPr>
          <p:nvPr/>
        </p:nvSpPr>
        <p:spPr bwMode="auto">
          <a:xfrm>
            <a:off x="6096000" y="2259013"/>
            <a:ext cx="1143000" cy="0"/>
          </a:xfrm>
          <a:prstGeom prst="line">
            <a:avLst/>
          </a:prstGeom>
          <a:noFill/>
          <a:ln w="28575">
            <a:solidFill>
              <a:srgbClr val="CC180A"/>
            </a:solidFill>
            <a:round/>
            <a:headEnd/>
            <a:tailEnd/>
          </a:ln>
        </p:spPr>
        <p:txBody>
          <a:bodyPr/>
          <a:lstStyle/>
          <a:p>
            <a:endParaRPr lang="en-US"/>
          </a:p>
        </p:txBody>
      </p:sp>
      <p:sp>
        <p:nvSpPr>
          <p:cNvPr id="37974" name="Line 86"/>
          <p:cNvSpPr>
            <a:spLocks noChangeShapeType="1"/>
          </p:cNvSpPr>
          <p:nvPr/>
        </p:nvSpPr>
        <p:spPr bwMode="auto">
          <a:xfrm>
            <a:off x="6705600" y="2411413"/>
            <a:ext cx="0" cy="3581400"/>
          </a:xfrm>
          <a:prstGeom prst="line">
            <a:avLst/>
          </a:prstGeom>
          <a:noFill/>
          <a:ln w="28575">
            <a:solidFill>
              <a:srgbClr val="0000CC"/>
            </a:solidFill>
            <a:round/>
            <a:headEnd/>
            <a:tailEnd type="triangle" w="med" len="med"/>
          </a:ln>
        </p:spPr>
        <p:txBody>
          <a:bodyPr/>
          <a:lstStyle/>
          <a:p>
            <a:endParaRPr lang="en-US"/>
          </a:p>
        </p:txBody>
      </p:sp>
      <p:sp>
        <p:nvSpPr>
          <p:cNvPr id="37975" name="Line 87"/>
          <p:cNvSpPr>
            <a:spLocks noChangeShapeType="1"/>
          </p:cNvSpPr>
          <p:nvPr/>
        </p:nvSpPr>
        <p:spPr bwMode="auto">
          <a:xfrm>
            <a:off x="6858000" y="2411413"/>
            <a:ext cx="0" cy="3048000"/>
          </a:xfrm>
          <a:prstGeom prst="line">
            <a:avLst/>
          </a:prstGeom>
          <a:noFill/>
          <a:ln w="28575">
            <a:solidFill>
              <a:srgbClr val="0000CC"/>
            </a:solidFill>
            <a:round/>
            <a:headEnd/>
            <a:tailEnd type="triangle" w="med" len="med"/>
          </a:ln>
        </p:spPr>
        <p:txBody>
          <a:bodyPr/>
          <a:lstStyle/>
          <a:p>
            <a:endParaRPr lang="en-US"/>
          </a:p>
        </p:txBody>
      </p:sp>
      <p:sp>
        <p:nvSpPr>
          <p:cNvPr id="37976" name="Line 88"/>
          <p:cNvSpPr>
            <a:spLocks noChangeShapeType="1"/>
          </p:cNvSpPr>
          <p:nvPr/>
        </p:nvSpPr>
        <p:spPr bwMode="auto">
          <a:xfrm>
            <a:off x="7086600" y="2411413"/>
            <a:ext cx="0" cy="2057400"/>
          </a:xfrm>
          <a:prstGeom prst="line">
            <a:avLst/>
          </a:prstGeom>
          <a:noFill/>
          <a:ln w="28575">
            <a:solidFill>
              <a:srgbClr val="0000CC"/>
            </a:solidFill>
            <a:round/>
            <a:headEnd/>
            <a:tailEnd type="triangle" w="med" len="med"/>
          </a:ln>
        </p:spPr>
        <p:txBody>
          <a:bodyPr/>
          <a:lstStyle/>
          <a:p>
            <a:endParaRPr lang="en-US"/>
          </a:p>
        </p:txBody>
      </p:sp>
      <p:sp>
        <p:nvSpPr>
          <p:cNvPr id="37977" name="Text Box 89"/>
          <p:cNvSpPr txBox="1">
            <a:spLocks noChangeArrowheads="1"/>
          </p:cNvSpPr>
          <p:nvPr/>
        </p:nvSpPr>
        <p:spPr bwMode="auto">
          <a:xfrm>
            <a:off x="7315200" y="2411413"/>
            <a:ext cx="1249363" cy="336550"/>
          </a:xfrm>
          <a:prstGeom prst="rect">
            <a:avLst/>
          </a:prstGeom>
          <a:noFill/>
          <a:ln w="9525">
            <a:noFill/>
            <a:miter lim="800000"/>
            <a:headEnd/>
            <a:tailEnd/>
          </a:ln>
        </p:spPr>
        <p:txBody>
          <a:bodyPr wrap="none">
            <a:spAutoFit/>
          </a:bodyPr>
          <a:lstStyle/>
          <a:p>
            <a:r>
              <a:rPr lang="en-US" sz="1600" b="1">
                <a:solidFill>
                  <a:srgbClr val="CC180A"/>
                </a:solidFill>
              </a:rPr>
              <a:t>7787  (7/2)</a:t>
            </a:r>
            <a:r>
              <a:rPr lang="en-US" sz="1600" b="1" baseline="30000">
                <a:solidFill>
                  <a:srgbClr val="CC180A"/>
                </a:solidFill>
              </a:rPr>
              <a:t>+</a:t>
            </a:r>
          </a:p>
        </p:txBody>
      </p:sp>
      <p:sp>
        <p:nvSpPr>
          <p:cNvPr id="37978" name="Text Box 90"/>
          <p:cNvSpPr txBox="1">
            <a:spLocks noChangeArrowheads="1"/>
          </p:cNvSpPr>
          <p:nvPr/>
        </p:nvSpPr>
        <p:spPr bwMode="auto">
          <a:xfrm>
            <a:off x="7391400" y="2133600"/>
            <a:ext cx="1628775" cy="366713"/>
          </a:xfrm>
          <a:prstGeom prst="rect">
            <a:avLst/>
          </a:prstGeom>
          <a:noFill/>
          <a:ln w="9525">
            <a:noFill/>
            <a:miter lim="800000"/>
            <a:headEnd/>
            <a:tailEnd/>
          </a:ln>
        </p:spPr>
        <p:txBody>
          <a:bodyPr wrap="none">
            <a:spAutoFit/>
          </a:bodyPr>
          <a:lstStyle/>
          <a:p>
            <a:r>
              <a:rPr lang="en-US" sz="1600" b="1">
                <a:solidFill>
                  <a:srgbClr val="0000CC"/>
                </a:solidFill>
              </a:rPr>
              <a:t>IAS, 5/2</a:t>
            </a:r>
            <a:r>
              <a:rPr lang="en-US" sz="1600" b="1" baseline="30000">
                <a:solidFill>
                  <a:srgbClr val="0000CC"/>
                </a:solidFill>
              </a:rPr>
              <a:t>+ </a:t>
            </a:r>
            <a:r>
              <a:rPr lang="en-US" b="1">
                <a:solidFill>
                  <a:srgbClr val="0000CC"/>
                </a:solidFill>
              </a:rPr>
              <a:t>T=3/2</a:t>
            </a:r>
          </a:p>
        </p:txBody>
      </p:sp>
      <p:sp>
        <p:nvSpPr>
          <p:cNvPr id="37979" name="Text Box 91"/>
          <p:cNvSpPr txBox="1">
            <a:spLocks noChangeArrowheads="1"/>
          </p:cNvSpPr>
          <p:nvPr/>
        </p:nvSpPr>
        <p:spPr bwMode="auto">
          <a:xfrm>
            <a:off x="5659438" y="2738438"/>
            <a:ext cx="593432" cy="307777"/>
          </a:xfrm>
          <a:prstGeom prst="rect">
            <a:avLst/>
          </a:prstGeom>
          <a:noFill/>
          <a:ln w="9525">
            <a:noFill/>
            <a:miter lim="800000"/>
            <a:headEnd/>
            <a:tailEnd/>
          </a:ln>
        </p:spPr>
        <p:txBody>
          <a:bodyPr wrap="none">
            <a:spAutoFit/>
          </a:bodyPr>
          <a:lstStyle/>
          <a:p>
            <a:r>
              <a:rPr lang="en-US" sz="1400" b="1" dirty="0" smtClean="0"/>
              <a:t>3.7%</a:t>
            </a:r>
            <a:endParaRPr lang="en-US" sz="1400" b="1" dirty="0"/>
          </a:p>
        </p:txBody>
      </p:sp>
      <p:sp>
        <p:nvSpPr>
          <p:cNvPr id="37980" name="Text Box 92"/>
          <p:cNvSpPr txBox="1">
            <a:spLocks noChangeArrowheads="1"/>
          </p:cNvSpPr>
          <p:nvPr/>
        </p:nvSpPr>
        <p:spPr bwMode="auto">
          <a:xfrm>
            <a:off x="5622925" y="3706813"/>
            <a:ext cx="692818" cy="307777"/>
          </a:xfrm>
          <a:prstGeom prst="rect">
            <a:avLst/>
          </a:prstGeom>
          <a:noFill/>
          <a:ln w="9525">
            <a:noFill/>
            <a:miter lim="800000"/>
            <a:headEnd/>
            <a:tailEnd/>
          </a:ln>
        </p:spPr>
        <p:txBody>
          <a:bodyPr wrap="none">
            <a:spAutoFit/>
          </a:bodyPr>
          <a:lstStyle/>
          <a:p>
            <a:r>
              <a:rPr lang="en-US" sz="1400" b="1" dirty="0" smtClean="0"/>
              <a:t>78.2</a:t>
            </a:r>
            <a:r>
              <a:rPr lang="en-US" sz="1400" b="1" dirty="0"/>
              <a:t>%</a:t>
            </a:r>
          </a:p>
        </p:txBody>
      </p:sp>
      <p:sp>
        <p:nvSpPr>
          <p:cNvPr id="37981" name="Text Box 93"/>
          <p:cNvSpPr txBox="1">
            <a:spLocks noChangeArrowheads="1"/>
          </p:cNvSpPr>
          <p:nvPr/>
        </p:nvSpPr>
        <p:spPr bwMode="auto">
          <a:xfrm>
            <a:off x="5775325" y="4087813"/>
            <a:ext cx="687388" cy="304800"/>
          </a:xfrm>
          <a:prstGeom prst="rect">
            <a:avLst/>
          </a:prstGeom>
          <a:noFill/>
          <a:ln w="9525">
            <a:noFill/>
            <a:miter lim="800000"/>
            <a:headEnd/>
            <a:tailEnd/>
          </a:ln>
        </p:spPr>
        <p:txBody>
          <a:bodyPr wrap="none">
            <a:spAutoFit/>
          </a:bodyPr>
          <a:lstStyle/>
          <a:p>
            <a:r>
              <a:rPr lang="en-US" sz="1400" b="1" dirty="0" smtClean="0"/>
              <a:t>18.0%</a:t>
            </a:r>
            <a:endParaRPr lang="en-US" sz="1400" b="1" dirty="0"/>
          </a:p>
        </p:txBody>
      </p:sp>
      <p:sp>
        <p:nvSpPr>
          <p:cNvPr id="37982" name="AutoShape 94"/>
          <p:cNvSpPr>
            <a:spLocks/>
          </p:cNvSpPr>
          <p:nvPr/>
        </p:nvSpPr>
        <p:spPr bwMode="auto">
          <a:xfrm>
            <a:off x="5791200" y="1192213"/>
            <a:ext cx="76200" cy="1371600"/>
          </a:xfrm>
          <a:prstGeom prst="leftBrace">
            <a:avLst>
              <a:gd name="adj1" fmla="val 150000"/>
              <a:gd name="adj2" fmla="val 50000"/>
            </a:avLst>
          </a:prstGeom>
          <a:noFill/>
          <a:ln w="28575">
            <a:solidFill>
              <a:schemeClr val="tx1"/>
            </a:solidFill>
            <a:round/>
            <a:headEnd/>
            <a:tailEnd/>
          </a:ln>
        </p:spPr>
        <p:txBody>
          <a:bodyPr wrap="none" anchor="ctr"/>
          <a:lstStyle/>
          <a:p>
            <a:endParaRPr lang="en-US"/>
          </a:p>
        </p:txBody>
      </p:sp>
      <p:sp>
        <p:nvSpPr>
          <p:cNvPr id="37983" name="Line 95"/>
          <p:cNvSpPr>
            <a:spLocks noChangeShapeType="1"/>
          </p:cNvSpPr>
          <p:nvPr/>
        </p:nvSpPr>
        <p:spPr bwMode="auto">
          <a:xfrm flipH="1">
            <a:off x="5181600" y="1954213"/>
            <a:ext cx="609600" cy="914400"/>
          </a:xfrm>
          <a:prstGeom prst="line">
            <a:avLst/>
          </a:prstGeom>
          <a:noFill/>
          <a:ln w="28575">
            <a:solidFill>
              <a:schemeClr val="tx1"/>
            </a:solidFill>
            <a:round/>
            <a:headEnd/>
            <a:tailEnd type="triangle" w="med" len="med"/>
          </a:ln>
        </p:spPr>
        <p:txBody>
          <a:bodyPr/>
          <a:lstStyle/>
          <a:p>
            <a:endParaRPr lang="en-US"/>
          </a:p>
        </p:txBody>
      </p:sp>
      <p:sp>
        <p:nvSpPr>
          <p:cNvPr id="37984" name="Text Box 96"/>
          <p:cNvSpPr txBox="1">
            <a:spLocks noChangeArrowheads="1"/>
          </p:cNvSpPr>
          <p:nvPr/>
        </p:nvSpPr>
        <p:spPr bwMode="auto">
          <a:xfrm>
            <a:off x="5086350" y="1914525"/>
            <a:ext cx="323850" cy="366713"/>
          </a:xfrm>
          <a:prstGeom prst="rect">
            <a:avLst/>
          </a:prstGeom>
          <a:noFill/>
          <a:ln w="9525">
            <a:noFill/>
            <a:miter lim="800000"/>
            <a:headEnd/>
            <a:tailEnd/>
          </a:ln>
        </p:spPr>
        <p:txBody>
          <a:bodyPr wrap="none">
            <a:spAutoFit/>
          </a:bodyPr>
          <a:lstStyle/>
          <a:p>
            <a:r>
              <a:rPr lang="en-US" b="1"/>
              <a:t>p</a:t>
            </a:r>
          </a:p>
        </p:txBody>
      </p:sp>
      <p:sp>
        <p:nvSpPr>
          <p:cNvPr id="37985" name="Text Box 97"/>
          <p:cNvSpPr txBox="1">
            <a:spLocks noChangeArrowheads="1"/>
          </p:cNvSpPr>
          <p:nvPr/>
        </p:nvSpPr>
        <p:spPr bwMode="auto">
          <a:xfrm>
            <a:off x="4724400" y="1192213"/>
            <a:ext cx="1187450" cy="366712"/>
          </a:xfrm>
          <a:prstGeom prst="rect">
            <a:avLst/>
          </a:prstGeom>
          <a:noFill/>
          <a:ln w="9525">
            <a:noFill/>
            <a:miter lim="800000"/>
            <a:headEnd/>
            <a:tailEnd/>
          </a:ln>
        </p:spPr>
        <p:txBody>
          <a:bodyPr wrap="none">
            <a:spAutoFit/>
          </a:bodyPr>
          <a:lstStyle/>
          <a:p>
            <a:r>
              <a:rPr lang="en-US" b="1"/>
              <a:t>(5/2, 7/2)</a:t>
            </a:r>
            <a:r>
              <a:rPr lang="en-US" b="1" baseline="30000"/>
              <a:t>+</a:t>
            </a:r>
            <a:endParaRPr lang="en-US" b="1"/>
          </a:p>
        </p:txBody>
      </p:sp>
      <p:sp>
        <p:nvSpPr>
          <p:cNvPr id="37986" name="Text Box 98"/>
          <p:cNvSpPr txBox="1">
            <a:spLocks noChangeArrowheads="1"/>
          </p:cNvSpPr>
          <p:nvPr/>
        </p:nvSpPr>
        <p:spPr bwMode="auto">
          <a:xfrm>
            <a:off x="7224713" y="5267325"/>
            <a:ext cx="590550" cy="366713"/>
          </a:xfrm>
          <a:prstGeom prst="rect">
            <a:avLst/>
          </a:prstGeom>
          <a:noFill/>
          <a:ln w="9525">
            <a:noFill/>
            <a:miter lim="800000"/>
            <a:headEnd/>
            <a:tailEnd/>
          </a:ln>
        </p:spPr>
        <p:txBody>
          <a:bodyPr wrap="none">
            <a:spAutoFit/>
          </a:bodyPr>
          <a:lstStyle/>
          <a:p>
            <a:r>
              <a:rPr lang="en-US" b="1"/>
              <a:t>5/2</a:t>
            </a:r>
            <a:r>
              <a:rPr lang="en-US" b="1" baseline="30000"/>
              <a:t>+</a:t>
            </a:r>
            <a:endParaRPr lang="en-US" b="1"/>
          </a:p>
        </p:txBody>
      </p:sp>
      <p:sp>
        <p:nvSpPr>
          <p:cNvPr id="37987" name="Line 99"/>
          <p:cNvSpPr>
            <a:spLocks noChangeShapeType="1"/>
          </p:cNvSpPr>
          <p:nvPr/>
        </p:nvSpPr>
        <p:spPr bwMode="auto">
          <a:xfrm>
            <a:off x="7772400" y="887413"/>
            <a:ext cx="914400" cy="0"/>
          </a:xfrm>
          <a:prstGeom prst="line">
            <a:avLst/>
          </a:prstGeom>
          <a:noFill/>
          <a:ln w="57150">
            <a:solidFill>
              <a:srgbClr val="0000CC"/>
            </a:solidFill>
            <a:round/>
            <a:headEnd/>
            <a:tailEnd/>
          </a:ln>
        </p:spPr>
        <p:txBody>
          <a:bodyPr/>
          <a:lstStyle/>
          <a:p>
            <a:endParaRPr lang="en-US"/>
          </a:p>
        </p:txBody>
      </p:sp>
      <p:sp>
        <p:nvSpPr>
          <p:cNvPr id="37988" name="Line 100"/>
          <p:cNvSpPr>
            <a:spLocks noChangeShapeType="1"/>
          </p:cNvSpPr>
          <p:nvPr/>
        </p:nvSpPr>
        <p:spPr bwMode="auto">
          <a:xfrm flipH="1">
            <a:off x="7391400" y="920750"/>
            <a:ext cx="381000" cy="1365250"/>
          </a:xfrm>
          <a:prstGeom prst="line">
            <a:avLst/>
          </a:prstGeom>
          <a:noFill/>
          <a:ln w="28575">
            <a:solidFill>
              <a:srgbClr val="0000CC"/>
            </a:solidFill>
            <a:round/>
            <a:headEnd/>
            <a:tailEnd type="triangle" w="med" len="med"/>
          </a:ln>
        </p:spPr>
        <p:txBody>
          <a:bodyPr/>
          <a:lstStyle/>
          <a:p>
            <a:endParaRPr lang="en-US"/>
          </a:p>
        </p:txBody>
      </p:sp>
      <p:sp>
        <p:nvSpPr>
          <p:cNvPr id="37989" name="Line 101"/>
          <p:cNvSpPr>
            <a:spLocks noChangeShapeType="1"/>
          </p:cNvSpPr>
          <p:nvPr/>
        </p:nvSpPr>
        <p:spPr bwMode="auto">
          <a:xfrm flipH="1">
            <a:off x="7162800" y="935038"/>
            <a:ext cx="609600" cy="4981575"/>
          </a:xfrm>
          <a:prstGeom prst="line">
            <a:avLst/>
          </a:prstGeom>
          <a:noFill/>
          <a:ln w="9525">
            <a:solidFill>
              <a:schemeClr val="tx1"/>
            </a:solidFill>
            <a:round/>
            <a:headEnd/>
            <a:tailEnd type="triangle" w="med" len="med"/>
          </a:ln>
        </p:spPr>
        <p:txBody>
          <a:bodyPr/>
          <a:lstStyle/>
          <a:p>
            <a:endParaRPr lang="en-US"/>
          </a:p>
        </p:txBody>
      </p:sp>
      <p:sp>
        <p:nvSpPr>
          <p:cNvPr id="37990" name="Text Box 102"/>
          <p:cNvSpPr txBox="1">
            <a:spLocks noChangeArrowheads="1"/>
          </p:cNvSpPr>
          <p:nvPr/>
        </p:nvSpPr>
        <p:spPr bwMode="auto">
          <a:xfrm>
            <a:off x="7877175" y="1014413"/>
            <a:ext cx="622300" cy="396875"/>
          </a:xfrm>
          <a:prstGeom prst="rect">
            <a:avLst/>
          </a:prstGeom>
          <a:noFill/>
          <a:ln w="9525">
            <a:noFill/>
            <a:miter lim="800000"/>
            <a:headEnd/>
            <a:tailEnd/>
          </a:ln>
        </p:spPr>
        <p:txBody>
          <a:bodyPr wrap="none">
            <a:spAutoFit/>
          </a:bodyPr>
          <a:lstStyle/>
          <a:p>
            <a:r>
              <a:rPr lang="en-US" sz="2000" b="1" baseline="30000">
                <a:solidFill>
                  <a:srgbClr val="0000CC"/>
                </a:solidFill>
              </a:rPr>
              <a:t>23</a:t>
            </a:r>
            <a:r>
              <a:rPr lang="en-US" sz="2000" b="1">
                <a:solidFill>
                  <a:srgbClr val="0000CC"/>
                </a:solidFill>
              </a:rPr>
              <a:t>Al</a:t>
            </a:r>
          </a:p>
        </p:txBody>
      </p:sp>
      <p:sp>
        <p:nvSpPr>
          <p:cNvPr id="37991" name="Line 103"/>
          <p:cNvSpPr>
            <a:spLocks noChangeShapeType="1"/>
          </p:cNvSpPr>
          <p:nvPr/>
        </p:nvSpPr>
        <p:spPr bwMode="auto">
          <a:xfrm>
            <a:off x="6096000" y="1725613"/>
            <a:ext cx="1143000" cy="0"/>
          </a:xfrm>
          <a:prstGeom prst="line">
            <a:avLst/>
          </a:prstGeom>
          <a:noFill/>
          <a:ln w="28575">
            <a:solidFill>
              <a:schemeClr val="tx1"/>
            </a:solidFill>
            <a:round/>
            <a:headEnd/>
            <a:tailEnd/>
          </a:ln>
        </p:spPr>
        <p:txBody>
          <a:bodyPr/>
          <a:lstStyle/>
          <a:p>
            <a:endParaRPr lang="en-US"/>
          </a:p>
        </p:txBody>
      </p:sp>
      <p:sp>
        <p:nvSpPr>
          <p:cNvPr id="37992" name="Text Box 104"/>
          <p:cNvSpPr txBox="1">
            <a:spLocks noChangeArrowheads="1"/>
          </p:cNvSpPr>
          <p:nvPr/>
        </p:nvSpPr>
        <p:spPr bwMode="auto">
          <a:xfrm>
            <a:off x="152400" y="1066800"/>
            <a:ext cx="4154792" cy="1200329"/>
          </a:xfrm>
          <a:prstGeom prst="rect">
            <a:avLst/>
          </a:prstGeom>
          <a:noFill/>
          <a:ln w="9525">
            <a:noFill/>
            <a:miter lim="800000"/>
            <a:headEnd/>
            <a:tailEnd/>
          </a:ln>
        </p:spPr>
        <p:txBody>
          <a:bodyPr wrap="none">
            <a:spAutoFit/>
          </a:bodyPr>
          <a:lstStyle/>
          <a:p>
            <a:r>
              <a:rPr lang="en-US" b="1" dirty="0">
                <a:solidFill>
                  <a:srgbClr val="CC180A"/>
                </a:solidFill>
              </a:rPr>
              <a:t>Most important resonance: </a:t>
            </a:r>
          </a:p>
          <a:p>
            <a:r>
              <a:rPr lang="en-US" b="1" dirty="0" err="1" smtClean="0">
                <a:solidFill>
                  <a:srgbClr val="CC180A"/>
                </a:solidFill>
              </a:rPr>
              <a:t>E</a:t>
            </a:r>
            <a:r>
              <a:rPr lang="en-US" b="1" baseline="-25000" dirty="0" err="1" smtClean="0">
                <a:solidFill>
                  <a:srgbClr val="CC180A"/>
                </a:solidFill>
              </a:rPr>
              <a:t>res</a:t>
            </a:r>
            <a:r>
              <a:rPr lang="en-US" b="1" dirty="0" smtClean="0">
                <a:solidFill>
                  <a:srgbClr val="CC180A"/>
                </a:solidFill>
              </a:rPr>
              <a:t>=207 </a:t>
            </a:r>
            <a:r>
              <a:rPr lang="en-US" b="1" dirty="0">
                <a:solidFill>
                  <a:srgbClr val="CC180A"/>
                </a:solidFill>
              </a:rPr>
              <a:t>keV</a:t>
            </a:r>
          </a:p>
          <a:p>
            <a:r>
              <a:rPr lang="en-US" b="1" dirty="0" err="1" smtClean="0">
                <a:solidFill>
                  <a:srgbClr val="CC180A"/>
                </a:solidFill>
                <a:latin typeface="Symbol" pitchFamily="18" charset="2"/>
              </a:rPr>
              <a:t>wg</a:t>
            </a:r>
            <a:r>
              <a:rPr lang="en-US" b="1" dirty="0" smtClean="0">
                <a:solidFill>
                  <a:srgbClr val="CC180A"/>
                </a:solidFill>
              </a:rPr>
              <a:t>=1.4 </a:t>
            </a:r>
            <a:r>
              <a:rPr lang="en-US" b="1" dirty="0" err="1">
                <a:solidFill>
                  <a:srgbClr val="CC180A"/>
                </a:solidFill>
              </a:rPr>
              <a:t>meV</a:t>
            </a:r>
            <a:r>
              <a:rPr lang="en-US" b="1" dirty="0">
                <a:solidFill>
                  <a:srgbClr val="CC180A"/>
                </a:solidFill>
              </a:rPr>
              <a:t> </a:t>
            </a:r>
            <a:r>
              <a:rPr lang="en-US" b="1" dirty="0" smtClean="0">
                <a:solidFill>
                  <a:srgbClr val="CC180A"/>
                </a:solidFill>
              </a:rPr>
              <a:t>(+.5,-.4)</a:t>
            </a:r>
          </a:p>
          <a:p>
            <a:r>
              <a:rPr lang="en-US" b="1" dirty="0" smtClean="0">
                <a:solidFill>
                  <a:schemeClr val="accent2"/>
                </a:solidFill>
                <a:latin typeface="Symbol" pitchFamily="18" charset="2"/>
              </a:rPr>
              <a:t>G</a:t>
            </a:r>
            <a:r>
              <a:rPr lang="en-US" b="1" dirty="0" smtClean="0">
                <a:solidFill>
                  <a:srgbClr val="CC180A"/>
                </a:solidFill>
              </a:rPr>
              <a:t> from </a:t>
            </a:r>
            <a:r>
              <a:rPr lang="en-US" b="1" dirty="0" smtClean="0">
                <a:solidFill>
                  <a:srgbClr val="CC180A"/>
                </a:solidFill>
                <a:latin typeface="Symbol" pitchFamily="18" charset="2"/>
              </a:rPr>
              <a:t>t</a:t>
            </a:r>
            <a:r>
              <a:rPr lang="en-US" b="1" dirty="0" smtClean="0">
                <a:solidFill>
                  <a:srgbClr val="CC180A"/>
                </a:solidFill>
              </a:rPr>
              <a:t>=10(3) </a:t>
            </a:r>
            <a:r>
              <a:rPr lang="en-US" b="1" dirty="0" err="1" smtClean="0">
                <a:solidFill>
                  <a:srgbClr val="CC180A"/>
                </a:solidFill>
              </a:rPr>
              <a:t>fs</a:t>
            </a:r>
            <a:r>
              <a:rPr lang="en-US" b="1" dirty="0" smtClean="0">
                <a:solidFill>
                  <a:srgbClr val="CC180A"/>
                </a:solidFill>
              </a:rPr>
              <a:t> </a:t>
            </a:r>
            <a:r>
              <a:rPr lang="en-US" sz="1600" b="1" dirty="0" smtClean="0"/>
              <a:t>Jenkins ea, PRL 2004</a:t>
            </a:r>
            <a:endParaRPr lang="en-US" sz="1600" b="1" dirty="0"/>
          </a:p>
        </p:txBody>
      </p:sp>
      <p:sp>
        <p:nvSpPr>
          <p:cNvPr id="37993" name="Text Box 105"/>
          <p:cNvSpPr txBox="1">
            <a:spLocks noChangeArrowheads="1"/>
          </p:cNvSpPr>
          <p:nvPr/>
        </p:nvSpPr>
        <p:spPr bwMode="auto">
          <a:xfrm>
            <a:off x="7239000" y="4276725"/>
            <a:ext cx="590550" cy="366713"/>
          </a:xfrm>
          <a:prstGeom prst="rect">
            <a:avLst/>
          </a:prstGeom>
          <a:noFill/>
          <a:ln w="9525">
            <a:noFill/>
            <a:miter lim="800000"/>
            <a:headEnd/>
            <a:tailEnd/>
          </a:ln>
        </p:spPr>
        <p:txBody>
          <a:bodyPr wrap="none">
            <a:spAutoFit/>
          </a:bodyPr>
          <a:lstStyle/>
          <a:p>
            <a:r>
              <a:rPr lang="en-US" b="1"/>
              <a:t>7/2</a:t>
            </a:r>
            <a:r>
              <a:rPr lang="en-US" b="1" baseline="30000"/>
              <a:t>+</a:t>
            </a:r>
            <a:endParaRPr lang="en-US" b="1"/>
          </a:p>
        </p:txBody>
      </p:sp>
      <p:sp>
        <p:nvSpPr>
          <p:cNvPr id="37994" name="Text Box 106"/>
          <p:cNvSpPr txBox="1">
            <a:spLocks noChangeArrowheads="1"/>
          </p:cNvSpPr>
          <p:nvPr/>
        </p:nvSpPr>
        <p:spPr bwMode="auto">
          <a:xfrm>
            <a:off x="8458200" y="547688"/>
            <a:ext cx="590550" cy="366712"/>
          </a:xfrm>
          <a:prstGeom prst="rect">
            <a:avLst/>
          </a:prstGeom>
          <a:noFill/>
          <a:ln w="9525">
            <a:noFill/>
            <a:miter lim="800000"/>
            <a:headEnd/>
            <a:tailEnd/>
          </a:ln>
        </p:spPr>
        <p:txBody>
          <a:bodyPr wrap="none">
            <a:spAutoFit/>
          </a:bodyPr>
          <a:lstStyle/>
          <a:p>
            <a:r>
              <a:rPr lang="en-US" b="1">
                <a:solidFill>
                  <a:srgbClr val="0000CC"/>
                </a:solidFill>
              </a:rPr>
              <a:t>5/2</a:t>
            </a:r>
            <a:r>
              <a:rPr lang="en-US" b="1" baseline="30000">
                <a:solidFill>
                  <a:srgbClr val="0000CC"/>
                </a:solidFill>
              </a:rPr>
              <a:t>+</a:t>
            </a:r>
            <a:endParaRPr lang="en-US" b="1">
              <a:solidFill>
                <a:srgbClr val="0000CC"/>
              </a:solidFill>
            </a:endParaRPr>
          </a:p>
        </p:txBody>
      </p:sp>
      <p:sp>
        <p:nvSpPr>
          <p:cNvPr id="37995" name="Text Box 107"/>
          <p:cNvSpPr txBox="1">
            <a:spLocks noChangeArrowheads="1"/>
          </p:cNvSpPr>
          <p:nvPr/>
        </p:nvSpPr>
        <p:spPr bwMode="auto">
          <a:xfrm>
            <a:off x="6584950" y="109538"/>
            <a:ext cx="1873250" cy="641350"/>
          </a:xfrm>
          <a:prstGeom prst="rect">
            <a:avLst/>
          </a:prstGeom>
          <a:noFill/>
          <a:ln w="9525">
            <a:noFill/>
            <a:miter lim="800000"/>
            <a:headEnd/>
            <a:tailEnd/>
          </a:ln>
        </p:spPr>
        <p:txBody>
          <a:bodyPr wrap="none">
            <a:spAutoFit/>
          </a:bodyPr>
          <a:lstStyle/>
          <a:p>
            <a:r>
              <a:rPr lang="en-US"/>
              <a:t> </a:t>
            </a:r>
            <a:r>
              <a:rPr lang="en-US" b="1">
                <a:latin typeface="Symbol" pitchFamily="18" charset="2"/>
              </a:rPr>
              <a:t>b </a:t>
            </a:r>
            <a:r>
              <a:rPr lang="en-US" b="1"/>
              <a:t>allowed GT</a:t>
            </a:r>
          </a:p>
          <a:p>
            <a:r>
              <a:rPr lang="en-US" b="1">
                <a:solidFill>
                  <a:srgbClr val="0000CC"/>
                </a:solidFill>
              </a:rPr>
              <a:t>Superallowed F</a:t>
            </a:r>
          </a:p>
        </p:txBody>
      </p:sp>
      <p:sp>
        <p:nvSpPr>
          <p:cNvPr id="47" name="Oval 46"/>
          <p:cNvSpPr/>
          <p:nvPr/>
        </p:nvSpPr>
        <p:spPr>
          <a:xfrm>
            <a:off x="5943600" y="2438400"/>
            <a:ext cx="685800" cy="228600"/>
          </a:xfrm>
          <a:prstGeom prst="ellipse">
            <a:avLst/>
          </a:prstGeom>
          <a:noFill/>
          <a:ln cmpd="sng">
            <a:solidFill>
              <a:srgbClr val="FFC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98" name="TextBox 47"/>
          <p:cNvSpPr txBox="1">
            <a:spLocks noChangeArrowheads="1"/>
          </p:cNvSpPr>
          <p:nvPr/>
        </p:nvSpPr>
        <p:spPr bwMode="auto">
          <a:xfrm>
            <a:off x="152400" y="6019800"/>
            <a:ext cx="4725974" cy="646331"/>
          </a:xfrm>
          <a:prstGeom prst="rect">
            <a:avLst/>
          </a:prstGeom>
          <a:noFill/>
          <a:ln w="9525">
            <a:noFill/>
            <a:miter lim="800000"/>
            <a:headEnd/>
            <a:tailEnd/>
          </a:ln>
        </p:spPr>
        <p:txBody>
          <a:bodyPr wrap="none">
            <a:spAutoFit/>
          </a:bodyPr>
          <a:lstStyle/>
          <a:p>
            <a:r>
              <a:rPr lang="en-US" i="1" dirty="0" smtClean="0">
                <a:solidFill>
                  <a:srgbClr val="CC180A"/>
                </a:solidFill>
              </a:rPr>
              <a:t>Rare case (2</a:t>
            </a:r>
            <a:r>
              <a:rPr lang="en-US" i="1" baseline="30000" dirty="0" smtClean="0">
                <a:solidFill>
                  <a:srgbClr val="CC180A"/>
                </a:solidFill>
              </a:rPr>
              <a:t>nd</a:t>
            </a:r>
            <a:r>
              <a:rPr lang="en-US" i="1" dirty="0" smtClean="0">
                <a:solidFill>
                  <a:srgbClr val="CC180A"/>
                </a:solidFill>
              </a:rPr>
              <a:t> known!) s </a:t>
            </a:r>
            <a:r>
              <a:rPr lang="en-US" i="1" dirty="0">
                <a:solidFill>
                  <a:srgbClr val="CC180A"/>
                </a:solidFill>
              </a:rPr>
              <a:t>of </a:t>
            </a:r>
            <a:r>
              <a:rPr lang="en-US" b="1" i="1" dirty="0">
                <a:solidFill>
                  <a:srgbClr val="CC180A"/>
                </a:solidFill>
                <a:latin typeface="Symbol" pitchFamily="18" charset="2"/>
              </a:rPr>
              <a:t>g </a:t>
            </a:r>
            <a:r>
              <a:rPr lang="en-US" b="1" i="1" dirty="0">
                <a:solidFill>
                  <a:srgbClr val="CC180A"/>
                </a:solidFill>
              </a:rPr>
              <a:t>&amp; p</a:t>
            </a:r>
            <a:r>
              <a:rPr lang="en-US" i="1" dirty="0">
                <a:solidFill>
                  <a:srgbClr val="CC180A"/>
                </a:solidFill>
              </a:rPr>
              <a:t>-branching </a:t>
            </a:r>
            <a:endParaRPr lang="en-US" i="1" dirty="0" smtClean="0">
              <a:solidFill>
                <a:srgbClr val="CC180A"/>
              </a:solidFill>
            </a:endParaRPr>
          </a:p>
          <a:p>
            <a:r>
              <a:rPr lang="en-US" i="1" dirty="0" smtClean="0">
                <a:solidFill>
                  <a:srgbClr val="CC180A"/>
                </a:solidFill>
              </a:rPr>
              <a:t> measured  </a:t>
            </a:r>
            <a:r>
              <a:rPr lang="en-US" i="1" dirty="0">
                <a:solidFill>
                  <a:srgbClr val="CC180A"/>
                </a:solidFill>
              </a:rPr>
              <a:t>simultaneously !</a:t>
            </a:r>
          </a:p>
        </p:txBody>
      </p:sp>
      <p:grpSp>
        <p:nvGrpSpPr>
          <p:cNvPr id="37999" name="Group 59"/>
          <p:cNvGrpSpPr>
            <a:grpSpLocks/>
          </p:cNvGrpSpPr>
          <p:nvPr/>
        </p:nvGrpSpPr>
        <p:grpSpPr bwMode="auto">
          <a:xfrm>
            <a:off x="3352800" y="3124201"/>
            <a:ext cx="609600" cy="3048000"/>
            <a:chOff x="3581400" y="2590800"/>
            <a:chExt cx="609600" cy="3470528"/>
          </a:xfrm>
        </p:grpSpPr>
        <p:cxnSp>
          <p:nvCxnSpPr>
            <p:cNvPr id="50" name="Straight Arrow Connector 49"/>
            <p:cNvCxnSpPr>
              <a:stCxn id="54" idx="2"/>
            </p:cNvCxnSpPr>
            <p:nvPr/>
          </p:nvCxnSpPr>
          <p:spPr>
            <a:xfrm rot="10800000" flipV="1">
              <a:off x="3833813" y="5937494"/>
              <a:ext cx="77787" cy="123834"/>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3581400" y="2590800"/>
              <a:ext cx="609600" cy="3353044"/>
            </a:xfrm>
            <a:prstGeom prst="arc">
              <a:avLst>
                <a:gd name="adj1" fmla="val 16200000"/>
                <a:gd name="adj2" fmla="val 5346909"/>
              </a:avLst>
            </a:prstGeom>
            <a:noFill/>
            <a:ln w="317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51" name="Line 100"/>
          <p:cNvSpPr>
            <a:spLocks noChangeShapeType="1"/>
          </p:cNvSpPr>
          <p:nvPr/>
        </p:nvSpPr>
        <p:spPr bwMode="auto">
          <a:xfrm flipH="1">
            <a:off x="5181600" y="2409700"/>
            <a:ext cx="1066800" cy="485900"/>
          </a:xfrm>
          <a:prstGeom prst="line">
            <a:avLst/>
          </a:prstGeom>
          <a:noFill/>
          <a:ln w="9525">
            <a:solidFill>
              <a:srgbClr val="0000CC"/>
            </a:solidFill>
            <a:round/>
            <a:headEnd/>
            <a:tailEnd type="triangle" w="med" len="med"/>
          </a:ln>
        </p:spPr>
        <p:txBody>
          <a:bodyPr/>
          <a:lstStyle/>
          <a:p>
            <a:endParaRPr lang="en-US"/>
          </a:p>
        </p:txBody>
      </p:sp>
      <p:sp>
        <p:nvSpPr>
          <p:cNvPr id="52" name="TextBox 51"/>
          <p:cNvSpPr txBox="1"/>
          <p:nvPr/>
        </p:nvSpPr>
        <p:spPr>
          <a:xfrm>
            <a:off x="5410200" y="2438400"/>
            <a:ext cx="402674" cy="369332"/>
          </a:xfrm>
          <a:prstGeom prst="rect">
            <a:avLst/>
          </a:prstGeom>
          <a:noFill/>
        </p:spPr>
        <p:txBody>
          <a:bodyPr wrap="none" rtlCol="0">
            <a:spAutoFit/>
          </a:bodyPr>
          <a:lstStyle/>
          <a:p>
            <a:pPr lvl="0"/>
            <a:r>
              <a:rPr lang="en-US" b="1" dirty="0" smtClean="0">
                <a:solidFill>
                  <a:srgbClr val="0000FF"/>
                </a:solidFill>
                <a:cs typeface="Arial" charset="0"/>
              </a:rPr>
              <a:t>?!</a:t>
            </a:r>
            <a:endParaRPr lang="en-US" b="1" dirty="0" smtClean="0"/>
          </a:p>
        </p:txBody>
      </p:sp>
      <p:sp>
        <p:nvSpPr>
          <p:cNvPr id="56" name="TextBox 55"/>
          <p:cNvSpPr txBox="1"/>
          <p:nvPr/>
        </p:nvSpPr>
        <p:spPr>
          <a:xfrm>
            <a:off x="304800" y="381000"/>
            <a:ext cx="3193503" cy="369332"/>
          </a:xfrm>
          <a:prstGeom prst="rect">
            <a:avLst/>
          </a:prstGeom>
          <a:solidFill>
            <a:srgbClr val="F3F06A"/>
          </a:solidFill>
        </p:spPr>
        <p:txBody>
          <a:bodyPr wrap="none" rtlCol="0">
            <a:spAutoFit/>
          </a:bodyPr>
          <a:lstStyle/>
          <a:p>
            <a:r>
              <a:rPr lang="en-US" dirty="0" smtClean="0">
                <a:latin typeface="Symbol" pitchFamily="18" charset="2"/>
              </a:rPr>
              <a:t> </a:t>
            </a:r>
            <a:r>
              <a:rPr lang="en-US" dirty="0" err="1" smtClean="0">
                <a:latin typeface="Symbol" pitchFamily="18" charset="2"/>
              </a:rPr>
              <a:t>wg</a:t>
            </a:r>
            <a:r>
              <a:rPr lang="en-US" dirty="0" smtClean="0"/>
              <a:t>=(2J+1)/(2j+1)(2I+1)</a:t>
            </a:r>
            <a:r>
              <a:rPr lang="en-US" dirty="0" err="1" smtClean="0">
                <a:solidFill>
                  <a:srgbClr val="FF0000"/>
                </a:solidFill>
              </a:rPr>
              <a:t>b</a:t>
            </a:r>
            <a:r>
              <a:rPr lang="en-US" baseline="-25000" dirty="0" err="1" smtClean="0">
                <a:solidFill>
                  <a:srgbClr val="FF0000"/>
                </a:solidFill>
                <a:latin typeface="Symbol" pitchFamily="18" charset="2"/>
              </a:rPr>
              <a:t>g</a:t>
            </a:r>
            <a:r>
              <a:rPr lang="en-US" dirty="0" err="1" smtClean="0">
                <a:solidFill>
                  <a:srgbClr val="FF0000"/>
                </a:solidFill>
              </a:rPr>
              <a:t>b</a:t>
            </a:r>
            <a:r>
              <a:rPr lang="en-US" baseline="-25000" dirty="0" err="1" smtClean="0">
                <a:solidFill>
                  <a:srgbClr val="FF0000"/>
                </a:solidFill>
              </a:rPr>
              <a:t>p</a:t>
            </a:r>
            <a:r>
              <a:rPr lang="en-US" dirty="0" smtClean="0"/>
              <a:t>*</a:t>
            </a:r>
            <a:r>
              <a:rPr lang="en-US" b="1" dirty="0" smtClean="0">
                <a:solidFill>
                  <a:schemeClr val="accent2"/>
                </a:solidFill>
                <a:latin typeface="Symbol" pitchFamily="18" charset="2"/>
              </a:rPr>
              <a:t>G</a:t>
            </a:r>
            <a:endParaRPr lang="en-US" b="1" dirty="0">
              <a:solidFill>
                <a:schemeClr val="accent2"/>
              </a:solidFill>
              <a:latin typeface="Symbol" pitchFamily="18" charset="2"/>
            </a:endParaRPr>
          </a:p>
        </p:txBody>
      </p:sp>
      <p:sp>
        <p:nvSpPr>
          <p:cNvPr id="53" name="Line 101"/>
          <p:cNvSpPr>
            <a:spLocks noChangeShapeType="1"/>
          </p:cNvSpPr>
          <p:nvPr/>
        </p:nvSpPr>
        <p:spPr bwMode="auto">
          <a:xfrm flipH="1">
            <a:off x="7162800" y="914400"/>
            <a:ext cx="609600" cy="3505201"/>
          </a:xfrm>
          <a:prstGeom prst="line">
            <a:avLst/>
          </a:prstGeom>
          <a:noFill/>
          <a:ln w="9525">
            <a:solidFill>
              <a:schemeClr val="tx1"/>
            </a:solidFill>
            <a:round/>
            <a:headEnd/>
            <a:tailEnd type="triangle" w="med" len="med"/>
          </a:ln>
        </p:spPr>
        <p:txBody>
          <a:bodyPr/>
          <a:lstStyle/>
          <a:p>
            <a:endParaRPr lang="en-US"/>
          </a:p>
        </p:txBody>
      </p:sp>
      <p:sp>
        <p:nvSpPr>
          <p:cNvPr id="55" name="Line 101"/>
          <p:cNvSpPr>
            <a:spLocks noChangeShapeType="1"/>
          </p:cNvSpPr>
          <p:nvPr/>
        </p:nvSpPr>
        <p:spPr bwMode="auto">
          <a:xfrm flipH="1">
            <a:off x="7239000" y="914399"/>
            <a:ext cx="533400" cy="914401"/>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Results </a:t>
            </a:r>
            <a:r>
              <a:rPr lang="en-US" baseline="30000" dirty="0" smtClean="0"/>
              <a:t>22</a:t>
            </a:r>
            <a:r>
              <a:rPr lang="en-US" dirty="0" smtClean="0"/>
              <a:t>Na(</a:t>
            </a:r>
            <a:r>
              <a:rPr lang="en-US" dirty="0" err="1" smtClean="0"/>
              <a:t>p,</a:t>
            </a:r>
            <a:r>
              <a:rPr lang="en-US" dirty="0" err="1" smtClean="0">
                <a:latin typeface="Symbol" pitchFamily="18" charset="2"/>
              </a:rPr>
              <a:t>g</a:t>
            </a:r>
            <a:r>
              <a:rPr lang="en-US" dirty="0" smtClean="0"/>
              <a:t>)</a:t>
            </a:r>
            <a:r>
              <a:rPr lang="en-US" baseline="30000" dirty="0" smtClean="0"/>
              <a:t>23</a:t>
            </a:r>
            <a:r>
              <a:rPr lang="en-US" dirty="0" smtClean="0"/>
              <a:t>Mg</a:t>
            </a:r>
          </a:p>
        </p:txBody>
      </p:sp>
      <p:sp>
        <p:nvSpPr>
          <p:cNvPr id="38915" name="Rectangle 3"/>
          <p:cNvSpPr>
            <a:spLocks noGrp="1" noChangeArrowheads="1"/>
          </p:cNvSpPr>
          <p:nvPr>
            <p:ph type="body" idx="1"/>
          </p:nvPr>
        </p:nvSpPr>
        <p:spPr>
          <a:xfrm>
            <a:off x="457200" y="1219200"/>
            <a:ext cx="8229600" cy="4906963"/>
          </a:xfrm>
        </p:spPr>
        <p:txBody>
          <a:bodyPr/>
          <a:lstStyle/>
          <a:p>
            <a:pPr eaLnBrk="1" hangingPunct="1"/>
            <a:r>
              <a:rPr lang="en-US" b="1" dirty="0" smtClean="0">
                <a:solidFill>
                  <a:srgbClr val="CC180A"/>
                </a:solidFill>
              </a:rPr>
              <a:t>Most important resonance: </a:t>
            </a:r>
          </a:p>
          <a:p>
            <a:pPr lvl="1" eaLnBrk="1" hangingPunct="1">
              <a:buFontTx/>
              <a:buNone/>
            </a:pPr>
            <a:r>
              <a:rPr lang="en-US" b="1" dirty="0" err="1" smtClean="0">
                <a:solidFill>
                  <a:srgbClr val="CC180A"/>
                </a:solidFill>
              </a:rPr>
              <a:t>E</a:t>
            </a:r>
            <a:r>
              <a:rPr lang="en-US" b="1" baseline="-25000" dirty="0" err="1" smtClean="0">
                <a:solidFill>
                  <a:srgbClr val="CC180A"/>
                </a:solidFill>
              </a:rPr>
              <a:t>res</a:t>
            </a:r>
            <a:r>
              <a:rPr lang="en-US" b="1" dirty="0" smtClean="0">
                <a:solidFill>
                  <a:srgbClr val="CC180A"/>
                </a:solidFill>
              </a:rPr>
              <a:t>=207 keV,  </a:t>
            </a:r>
            <a:r>
              <a:rPr lang="en-US" b="1" dirty="0" err="1" smtClean="0">
                <a:solidFill>
                  <a:srgbClr val="CC180A"/>
                </a:solidFill>
              </a:rPr>
              <a:t>J</a:t>
            </a:r>
            <a:r>
              <a:rPr lang="en-US" b="1" baseline="30000" dirty="0" err="1" smtClean="0">
                <a:solidFill>
                  <a:srgbClr val="CC180A"/>
                </a:solidFill>
                <a:latin typeface="Symbol" pitchFamily="18" charset="2"/>
              </a:rPr>
              <a:t>p</a:t>
            </a:r>
            <a:r>
              <a:rPr lang="en-US" b="1" dirty="0" smtClean="0">
                <a:solidFill>
                  <a:srgbClr val="CC180A"/>
                </a:solidFill>
              </a:rPr>
              <a:t> =(7/2)</a:t>
            </a:r>
            <a:r>
              <a:rPr lang="en-US" b="1" baseline="30000" dirty="0" smtClean="0">
                <a:solidFill>
                  <a:srgbClr val="CC180A"/>
                </a:solidFill>
              </a:rPr>
              <a:t>+</a:t>
            </a:r>
            <a:r>
              <a:rPr lang="en-US" b="1" dirty="0" smtClean="0">
                <a:solidFill>
                  <a:srgbClr val="CC180A"/>
                </a:solidFill>
              </a:rPr>
              <a:t>, T=1/2</a:t>
            </a:r>
            <a:endParaRPr lang="en-US" b="1" baseline="30000" dirty="0" smtClean="0">
              <a:solidFill>
                <a:srgbClr val="CC180A"/>
              </a:solidFill>
            </a:endParaRPr>
          </a:p>
          <a:p>
            <a:pPr lvl="1" eaLnBrk="1" hangingPunct="1">
              <a:buFontTx/>
              <a:buNone/>
            </a:pPr>
            <a:r>
              <a:rPr lang="en-US" b="1" dirty="0" smtClean="0">
                <a:solidFill>
                  <a:srgbClr val="CC180A"/>
                </a:solidFill>
                <a:latin typeface="Symbol" pitchFamily="18" charset="2"/>
              </a:rPr>
              <a:t> </a:t>
            </a:r>
            <a:r>
              <a:rPr lang="en-US" b="1" dirty="0" err="1" smtClean="0">
                <a:solidFill>
                  <a:srgbClr val="CC180A"/>
                </a:solidFill>
                <a:latin typeface="Symbol" pitchFamily="18" charset="2"/>
              </a:rPr>
              <a:t>wg</a:t>
            </a:r>
            <a:r>
              <a:rPr lang="en-US" b="1" dirty="0" smtClean="0">
                <a:solidFill>
                  <a:srgbClr val="CC180A"/>
                </a:solidFill>
              </a:rPr>
              <a:t>=1.4 </a:t>
            </a:r>
            <a:r>
              <a:rPr lang="en-US" b="1" dirty="0" err="1" smtClean="0">
                <a:solidFill>
                  <a:srgbClr val="CC180A"/>
                </a:solidFill>
              </a:rPr>
              <a:t>meV</a:t>
            </a:r>
            <a:r>
              <a:rPr lang="en-US" b="1" dirty="0" smtClean="0">
                <a:solidFill>
                  <a:srgbClr val="CC180A"/>
                </a:solidFill>
              </a:rPr>
              <a:t> (+.5/-.4)</a:t>
            </a:r>
            <a:endParaRPr lang="en-US" b="1" dirty="0" smtClean="0">
              <a:solidFill>
                <a:srgbClr val="DCDC16"/>
              </a:solidFill>
            </a:endParaRPr>
          </a:p>
          <a:p>
            <a:pPr lvl="2" eaLnBrk="1" hangingPunct="1">
              <a:buFontTx/>
              <a:buNone/>
            </a:pPr>
            <a:r>
              <a:rPr lang="en-US" b="1" dirty="0" smtClean="0"/>
              <a:t>- using our branchings and t</a:t>
            </a:r>
            <a:r>
              <a:rPr lang="en-US" b="1" baseline="-25000" dirty="0" smtClean="0"/>
              <a:t>1/2</a:t>
            </a:r>
            <a:r>
              <a:rPr lang="en-US" b="1" dirty="0" smtClean="0"/>
              <a:t>=10(3) </a:t>
            </a:r>
            <a:r>
              <a:rPr lang="en-US" b="1" dirty="0" err="1" smtClean="0"/>
              <a:t>fs</a:t>
            </a:r>
            <a:r>
              <a:rPr lang="en-US" b="1" dirty="0" smtClean="0"/>
              <a:t> from Jenkins et al.  (PRL 2004)</a:t>
            </a:r>
          </a:p>
          <a:p>
            <a:pPr lvl="2" eaLnBrk="1" hangingPunct="1">
              <a:buFontTx/>
              <a:buChar char="-"/>
            </a:pPr>
            <a:r>
              <a:rPr lang="en-US" b="1" dirty="0" smtClean="0"/>
              <a:t>direct </a:t>
            </a:r>
            <a:r>
              <a:rPr lang="en-US" b="1" dirty="0" err="1" smtClean="0"/>
              <a:t>meas</a:t>
            </a:r>
            <a:r>
              <a:rPr lang="en-US" b="1" dirty="0" smtClean="0"/>
              <a:t>, p on radioactive </a:t>
            </a:r>
            <a:r>
              <a:rPr lang="en-US" b="1" baseline="30000" dirty="0" smtClean="0"/>
              <a:t>22</a:t>
            </a:r>
            <a:r>
              <a:rPr lang="en-US" b="1" dirty="0" smtClean="0"/>
              <a:t>Na target: </a:t>
            </a:r>
            <a:r>
              <a:rPr lang="en-US" b="1" dirty="0" err="1" smtClean="0">
                <a:latin typeface="Symbol" pitchFamily="18" charset="2"/>
              </a:rPr>
              <a:t>wg</a:t>
            </a:r>
            <a:r>
              <a:rPr lang="en-US" b="1" dirty="0" smtClean="0"/>
              <a:t>=1.4(3) </a:t>
            </a:r>
            <a:r>
              <a:rPr lang="en-US" b="1" dirty="0" err="1" smtClean="0"/>
              <a:t>meV</a:t>
            </a:r>
            <a:r>
              <a:rPr lang="en-US" b="1" dirty="0" smtClean="0"/>
              <a:t> – </a:t>
            </a:r>
            <a:r>
              <a:rPr lang="en-US" b="1" dirty="0" err="1" smtClean="0"/>
              <a:t>Stegmueller</a:t>
            </a:r>
            <a:r>
              <a:rPr lang="en-US" b="1" dirty="0" smtClean="0"/>
              <a:t> et al. NPA1996</a:t>
            </a:r>
          </a:p>
          <a:p>
            <a:pPr lvl="2" eaLnBrk="1" hangingPunct="1">
              <a:buFontTx/>
              <a:buChar char="-"/>
            </a:pPr>
            <a:endParaRPr lang="en-US" b="1" i="1" dirty="0" smtClean="0">
              <a:solidFill>
                <a:schemeClr val="accent2"/>
              </a:solidFill>
            </a:endParaRPr>
          </a:p>
          <a:p>
            <a:pPr eaLnBrk="1" hangingPunct="1"/>
            <a:r>
              <a:rPr lang="en-US" dirty="0" smtClean="0"/>
              <a:t>New resonances found: </a:t>
            </a:r>
            <a:r>
              <a:rPr lang="en-US" dirty="0" smtClean="0">
                <a:solidFill>
                  <a:srgbClr val="CC180A"/>
                </a:solidFill>
              </a:rPr>
              <a:t>267, 337 keV</a:t>
            </a:r>
            <a:endParaRPr lang="en-US" dirty="0" smtClean="0"/>
          </a:p>
          <a:p>
            <a:pPr eaLnBrk="1" hangingPunct="1"/>
            <a:r>
              <a:rPr lang="en-US" dirty="0" smtClean="0">
                <a:solidFill>
                  <a:srgbClr val="CC180A"/>
                </a:solidFill>
              </a:rPr>
              <a:t>No resonance at </a:t>
            </a:r>
            <a:r>
              <a:rPr lang="en-US" dirty="0" err="1" smtClean="0">
                <a:solidFill>
                  <a:srgbClr val="CC180A"/>
                </a:solidFill>
              </a:rPr>
              <a:t>E</a:t>
            </a:r>
            <a:r>
              <a:rPr lang="en-US" baseline="-25000" dirty="0" err="1" smtClean="0">
                <a:solidFill>
                  <a:srgbClr val="CC180A"/>
                </a:solidFill>
              </a:rPr>
              <a:t>p</a:t>
            </a:r>
            <a:r>
              <a:rPr lang="en-US" dirty="0" smtClean="0">
                <a:solidFill>
                  <a:srgbClr val="CC180A"/>
                </a:solidFill>
              </a:rPr>
              <a:t>=198 keV </a:t>
            </a:r>
            <a:r>
              <a:rPr lang="en-US" dirty="0" smtClean="0"/>
              <a:t>- as suggested in Jenkins ea, PRL 92 (2004)</a:t>
            </a:r>
          </a:p>
          <a:p>
            <a:pPr eaLnBrk="1" hangingPunct="1">
              <a:buFontTx/>
              <a:buNone/>
            </a:pPr>
            <a:r>
              <a:rPr lang="en-US" dirty="0" smtClean="0">
                <a:solidFill>
                  <a:srgbClr val="CC180A"/>
                </a:solidFill>
              </a:rPr>
              <a:t> </a:t>
            </a:r>
            <a:endParaRPr lang="en-US" dirty="0" smtClean="0"/>
          </a:p>
          <a:p>
            <a:pPr eaLnBrk="1" hangingPunct="1">
              <a:buFontTx/>
              <a:buNone/>
            </a:pPr>
            <a:endParaRPr lang="en-US" dirty="0" smtClean="0">
              <a:solidFill>
                <a:srgbClr val="CC180A"/>
              </a:solidFill>
            </a:endParaRPr>
          </a:p>
          <a:p>
            <a:pPr eaLnBrk="1" hangingPunct="1">
              <a:buFontTx/>
              <a:buNone/>
            </a:pPr>
            <a:endParaRPr lang="en-US" b="1" dirty="0" smtClean="0">
              <a:solidFill>
                <a:srgbClr val="CC180A"/>
              </a:solidFill>
            </a:endParaRPr>
          </a:p>
        </p:txBody>
      </p:sp>
      <p:sp>
        <p:nvSpPr>
          <p:cNvPr id="5" name="TextBox 4"/>
          <p:cNvSpPr txBox="1"/>
          <p:nvPr/>
        </p:nvSpPr>
        <p:spPr>
          <a:xfrm>
            <a:off x="1541117" y="4419600"/>
            <a:ext cx="6240042" cy="461665"/>
          </a:xfrm>
          <a:prstGeom prst="rect">
            <a:avLst/>
          </a:prstGeom>
          <a:solidFill>
            <a:srgbClr val="FFFF00"/>
          </a:solidFill>
        </p:spPr>
        <p:txBody>
          <a:bodyPr wrap="none" rtlCol="0">
            <a:spAutoFit/>
          </a:bodyPr>
          <a:lstStyle/>
          <a:p>
            <a:r>
              <a:rPr lang="en-US" sz="2400" b="1" i="1" dirty="0" err="1" smtClean="0">
                <a:solidFill>
                  <a:schemeClr val="accent2"/>
                </a:solidFill>
                <a:latin typeface="Symbol" pitchFamily="18" charset="2"/>
              </a:rPr>
              <a:t>wg</a:t>
            </a:r>
            <a:r>
              <a:rPr lang="en-US" sz="2400" b="1" i="1" dirty="0" smtClean="0">
                <a:solidFill>
                  <a:schemeClr val="accent2"/>
                </a:solidFill>
              </a:rPr>
              <a:t>=5.7(16) </a:t>
            </a:r>
            <a:r>
              <a:rPr lang="en-US" sz="2400" b="1" i="1" dirty="0" err="1" smtClean="0">
                <a:solidFill>
                  <a:schemeClr val="accent2"/>
                </a:solidFill>
              </a:rPr>
              <a:t>meV</a:t>
            </a:r>
            <a:r>
              <a:rPr lang="en-US" sz="2400" b="1" i="1" dirty="0" smtClean="0">
                <a:solidFill>
                  <a:schemeClr val="accent2"/>
                </a:solidFill>
              </a:rPr>
              <a:t> – </a:t>
            </a:r>
            <a:r>
              <a:rPr lang="en-US" sz="2400" b="1" i="1" dirty="0" err="1" smtClean="0">
                <a:solidFill>
                  <a:schemeClr val="accent2"/>
                </a:solidFill>
              </a:rPr>
              <a:t>Sallaska</a:t>
            </a:r>
            <a:r>
              <a:rPr lang="en-US" sz="2400" b="1" i="1" dirty="0" smtClean="0">
                <a:solidFill>
                  <a:schemeClr val="accent2"/>
                </a:solidFill>
              </a:rPr>
              <a:t> et al. PRL 2010</a:t>
            </a:r>
            <a:endParaRPr lang="en-US" sz="2400" dirty="0"/>
          </a:p>
        </p:txBody>
      </p:sp>
      <p:pic>
        <p:nvPicPr>
          <p:cNvPr id="41985" name="Picture 1"/>
          <p:cNvPicPr>
            <a:picLocks noChangeAspect="1" noChangeArrowheads="1"/>
          </p:cNvPicPr>
          <p:nvPr/>
        </p:nvPicPr>
        <p:blipFill>
          <a:blip r:embed="rId2" cstate="print"/>
          <a:srcRect/>
          <a:stretch>
            <a:fillRect/>
          </a:stretch>
        </p:blipFill>
        <p:spPr bwMode="auto">
          <a:xfrm>
            <a:off x="0" y="2438400"/>
            <a:ext cx="8639175" cy="4191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1985"/>
                                        </p:tgtEl>
                                        <p:attrNameLst>
                                          <p:attrName>style.visibility</p:attrName>
                                        </p:attrNameLst>
                                      </p:cBhvr>
                                      <p:to>
                                        <p:strVal val="visible"/>
                                      </p:to>
                                    </p:set>
                                    <p:animEffect transition="in" filter="blinds(horizontal)">
                                      <p:cBhvr>
                                        <p:cTn id="13" dur="5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9200" y="6248400"/>
            <a:ext cx="6817892" cy="369332"/>
          </a:xfrm>
          <a:prstGeom prst="rect">
            <a:avLst/>
          </a:prstGeom>
          <a:noFill/>
          <a:ln w="19050">
            <a:solidFill>
              <a:srgbClr val="C00000"/>
            </a:solidFill>
          </a:ln>
        </p:spPr>
        <p:txBody>
          <a:bodyPr wrap="none" rtlCol="0">
            <a:spAutoFit/>
          </a:bodyPr>
          <a:lstStyle/>
          <a:p>
            <a:r>
              <a:rPr lang="en-US" dirty="0" smtClean="0"/>
              <a:t>Background subtracted using decay of </a:t>
            </a:r>
            <a:r>
              <a:rPr lang="en-US" baseline="30000" dirty="0" smtClean="0"/>
              <a:t>22</a:t>
            </a:r>
            <a:r>
              <a:rPr lang="en-US" dirty="0" smtClean="0"/>
              <a:t>Mg (not a proton emitter)</a:t>
            </a:r>
            <a:endParaRPr lang="en-US" dirty="0"/>
          </a:p>
        </p:txBody>
      </p:sp>
      <p:pic>
        <p:nvPicPr>
          <p:cNvPr id="69635" name="Picture 3"/>
          <p:cNvPicPr>
            <a:picLocks noChangeAspect="1" noChangeArrowheads="1"/>
          </p:cNvPicPr>
          <p:nvPr/>
        </p:nvPicPr>
        <p:blipFill>
          <a:blip r:embed="rId2" cstate="print"/>
          <a:srcRect/>
          <a:stretch>
            <a:fillRect/>
          </a:stretch>
        </p:blipFill>
        <p:spPr bwMode="auto">
          <a:xfrm>
            <a:off x="762000" y="381000"/>
            <a:ext cx="4162425" cy="5848350"/>
          </a:xfrm>
          <a:prstGeom prst="rect">
            <a:avLst/>
          </a:prstGeom>
          <a:noFill/>
          <a:ln w="9525">
            <a:noFill/>
            <a:miter lim="800000"/>
            <a:headEnd/>
            <a:tailEnd/>
          </a:ln>
        </p:spPr>
      </p:pic>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 name="Group 8"/>
          <p:cNvGrpSpPr/>
          <p:nvPr/>
        </p:nvGrpSpPr>
        <p:grpSpPr>
          <a:xfrm>
            <a:off x="5181600" y="762000"/>
            <a:ext cx="3124200" cy="5181600"/>
            <a:chOff x="5181600" y="457200"/>
            <a:chExt cx="3124200" cy="5181600"/>
          </a:xfrm>
        </p:grpSpPr>
        <p:pic>
          <p:nvPicPr>
            <p:cNvPr id="50177" name="Picture 1"/>
            <p:cNvPicPr preferRelativeResize="0">
              <a:picLocks noChangeArrowheads="1"/>
            </p:cNvPicPr>
            <p:nvPr/>
          </p:nvPicPr>
          <p:blipFill>
            <a:blip r:embed="rId3" cstate="print"/>
            <a:srcRect/>
            <a:stretch>
              <a:fillRect/>
            </a:stretch>
          </p:blipFill>
          <p:spPr bwMode="auto">
            <a:xfrm>
              <a:off x="5181600" y="457200"/>
              <a:ext cx="3124200" cy="2438400"/>
            </a:xfrm>
            <a:prstGeom prst="rect">
              <a:avLst/>
            </a:prstGeom>
            <a:solidFill>
              <a:srgbClr val="FFFFFF"/>
            </a:solidFill>
            <a:ln w="12700">
              <a:solidFill>
                <a:srgbClr val="000000"/>
              </a:solidFill>
              <a:round/>
              <a:headEnd/>
              <a:tailEnd/>
            </a:ln>
          </p:spPr>
        </p:pic>
        <p:pic>
          <p:nvPicPr>
            <p:cNvPr id="50179" name="Picture 3"/>
            <p:cNvPicPr preferRelativeResize="0">
              <a:picLocks noChangeArrowheads="1"/>
            </p:cNvPicPr>
            <p:nvPr/>
          </p:nvPicPr>
          <p:blipFill>
            <a:blip r:embed="rId4" cstate="print"/>
            <a:srcRect/>
            <a:stretch>
              <a:fillRect/>
            </a:stretch>
          </p:blipFill>
          <p:spPr bwMode="auto">
            <a:xfrm>
              <a:off x="5181600" y="3124200"/>
              <a:ext cx="3124200" cy="2514600"/>
            </a:xfrm>
            <a:prstGeom prst="rect">
              <a:avLst/>
            </a:prstGeom>
            <a:solidFill>
              <a:srgbClr val="FFFFFF"/>
            </a:solidFill>
            <a:ln w="12700">
              <a:solidFill>
                <a:srgbClr val="000000"/>
              </a:solidFill>
              <a:round/>
              <a:headEnd/>
              <a:tailEnd/>
            </a:ln>
          </p:spPr>
        </p:pic>
      </p:grpSp>
      <p:sp>
        <p:nvSpPr>
          <p:cNvPr id="10" name="TextBox 9"/>
          <p:cNvSpPr txBox="1"/>
          <p:nvPr/>
        </p:nvSpPr>
        <p:spPr>
          <a:xfrm>
            <a:off x="3048000" y="0"/>
            <a:ext cx="3262432" cy="646331"/>
          </a:xfrm>
          <a:prstGeom prst="rect">
            <a:avLst/>
          </a:prstGeom>
          <a:noFill/>
        </p:spPr>
        <p:txBody>
          <a:bodyPr wrap="none" rtlCol="0">
            <a:spAutoFit/>
          </a:bodyPr>
          <a:lstStyle/>
          <a:p>
            <a:r>
              <a:rPr lang="en-US" sz="3600" i="1" dirty="0" smtClean="0"/>
              <a:t>Full disclosure!</a:t>
            </a:r>
            <a:endParaRPr lang="en-US" sz="3600" i="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0"/>
            <a:ext cx="8229600" cy="655638"/>
          </a:xfrm>
        </p:spPr>
        <p:txBody>
          <a:bodyPr/>
          <a:lstStyle/>
          <a:p>
            <a:r>
              <a:rPr lang="en-US" baseline="30000" smtClean="0"/>
              <a:t>23</a:t>
            </a:r>
            <a:r>
              <a:rPr lang="en-US" smtClean="0"/>
              <a:t>Al </a:t>
            </a:r>
            <a:r>
              <a:rPr lang="en-US" smtClean="0">
                <a:latin typeface="Symbol" pitchFamily="18" charset="2"/>
              </a:rPr>
              <a:t>b</a:t>
            </a:r>
            <a:r>
              <a:rPr lang="en-US" smtClean="0"/>
              <a:t>p meas with Si det</a:t>
            </a:r>
          </a:p>
        </p:txBody>
      </p:sp>
      <p:pic>
        <p:nvPicPr>
          <p:cNvPr id="87043" name="Content Placeholder 8" descr="c23AlMinus22Mg-512.eps"/>
          <p:cNvPicPr>
            <a:picLocks noGrp="1" noChangeAspect="1"/>
          </p:cNvPicPr>
          <p:nvPr>
            <p:ph sz="quarter" idx="1"/>
          </p:nvPr>
        </p:nvPicPr>
        <p:blipFill>
          <a:blip r:embed="rId2" cstate="print"/>
          <a:srcRect/>
          <a:stretch>
            <a:fillRect/>
          </a:stretch>
        </p:blipFill>
        <p:spPr>
          <a:xfrm>
            <a:off x="1323975" y="1219200"/>
            <a:ext cx="6677025" cy="4533900"/>
          </a:xfrm>
        </p:spPr>
      </p:pic>
      <p:sp>
        <p:nvSpPr>
          <p:cNvPr id="87044" name="Text Placeholder 4"/>
          <p:cNvSpPr>
            <a:spLocks noGrp="1"/>
          </p:cNvSpPr>
          <p:nvPr>
            <p:ph type="body" sz="half" idx="3"/>
          </p:nvPr>
        </p:nvSpPr>
        <p:spPr>
          <a:xfrm>
            <a:off x="457200" y="5837238"/>
            <a:ext cx="5334000" cy="487362"/>
          </a:xfrm>
        </p:spPr>
        <p:txBody>
          <a:bodyPr/>
          <a:lstStyle/>
          <a:p>
            <a:r>
              <a:rPr lang="en-US" sz="2000" smtClean="0"/>
              <a:t>Low energy beta background hurts!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90600" y="76200"/>
            <a:ext cx="7010400" cy="715963"/>
          </a:xfrm>
        </p:spPr>
        <p:txBody>
          <a:bodyPr/>
          <a:lstStyle/>
          <a:p>
            <a:r>
              <a:rPr lang="en-US" dirty="0" smtClean="0"/>
              <a:t>Solution: ASTROBOX</a:t>
            </a:r>
          </a:p>
        </p:txBody>
      </p:sp>
      <p:pic>
        <p:nvPicPr>
          <p:cNvPr id="56323" name="Content Placeholder 6" descr="ens astrobox.jpg"/>
          <p:cNvPicPr>
            <a:picLocks noGrp="1" noChangeAspect="1"/>
          </p:cNvPicPr>
          <p:nvPr>
            <p:ph sz="quarter" idx="2"/>
          </p:nvPr>
        </p:nvPicPr>
        <p:blipFill>
          <a:blip r:embed="rId2" cstate="print"/>
          <a:srcRect/>
          <a:stretch>
            <a:fillRect/>
          </a:stretch>
        </p:blipFill>
        <p:spPr>
          <a:xfrm>
            <a:off x="5105400" y="914400"/>
            <a:ext cx="3211513" cy="2249488"/>
          </a:xfrm>
        </p:spPr>
      </p:pic>
      <p:sp>
        <p:nvSpPr>
          <p:cNvPr id="56324" name="Text Placeholder 4"/>
          <p:cNvSpPr>
            <a:spLocks noGrp="1"/>
          </p:cNvSpPr>
          <p:nvPr>
            <p:ph type="body" sz="half" idx="3"/>
          </p:nvPr>
        </p:nvSpPr>
        <p:spPr>
          <a:xfrm>
            <a:off x="0" y="5257800"/>
            <a:ext cx="8229600" cy="1600200"/>
          </a:xfrm>
        </p:spPr>
        <p:txBody>
          <a:bodyPr/>
          <a:lstStyle/>
          <a:p>
            <a:pPr>
              <a:buFontTx/>
              <a:buNone/>
            </a:pPr>
            <a:r>
              <a:rPr lang="en-US" sz="2000" dirty="0" smtClean="0"/>
              <a:t>E </a:t>
            </a:r>
            <a:r>
              <a:rPr lang="en-US" sz="2000" dirty="0" err="1" smtClean="0"/>
              <a:t>Pollacco</a:t>
            </a:r>
            <a:r>
              <a:rPr lang="en-US" sz="2000" dirty="0" smtClean="0"/>
              <a:t> (CEA </a:t>
            </a:r>
            <a:r>
              <a:rPr lang="en-US" sz="2000" dirty="0" err="1" smtClean="0"/>
              <a:t>Saclay</a:t>
            </a:r>
            <a:r>
              <a:rPr lang="en-US" sz="2000" dirty="0" smtClean="0"/>
              <a:t>) proposed:</a:t>
            </a:r>
          </a:p>
          <a:p>
            <a:r>
              <a:rPr lang="en-US" sz="2000" dirty="0" smtClean="0"/>
              <a:t>Gas detector w MICROMEGAS</a:t>
            </a:r>
          </a:p>
          <a:p>
            <a:r>
              <a:rPr lang="en-US" sz="2000" dirty="0" smtClean="0"/>
              <a:t>Low proton energies (~1-200 keV), good resolution (5-10%) </a:t>
            </a:r>
          </a:p>
          <a:p>
            <a:r>
              <a:rPr lang="en-US" sz="2000" dirty="0" smtClean="0"/>
              <a:t>Reduced </a:t>
            </a:r>
            <a:r>
              <a:rPr lang="en-US" sz="2000" dirty="0" smtClean="0">
                <a:latin typeface="Symbol" pitchFamily="18" charset="2"/>
              </a:rPr>
              <a:t>b</a:t>
            </a:r>
            <a:r>
              <a:rPr lang="en-US" sz="2000" dirty="0" smtClean="0"/>
              <a:t> background</a:t>
            </a:r>
          </a:p>
        </p:txBody>
      </p:sp>
      <p:pic>
        <p:nvPicPr>
          <p:cNvPr id="56325" name="Picture 2"/>
          <p:cNvPicPr>
            <a:picLocks noGrp="1" noChangeAspect="1" noChangeArrowheads="1"/>
          </p:cNvPicPr>
          <p:nvPr>
            <p:ph sz="quarter" idx="1"/>
          </p:nvPr>
        </p:nvPicPr>
        <p:blipFill>
          <a:blip r:embed="rId3" cstate="print"/>
          <a:srcRect/>
          <a:stretch>
            <a:fillRect/>
          </a:stretch>
        </p:blipFill>
        <p:spPr>
          <a:xfrm>
            <a:off x="609600" y="1219200"/>
            <a:ext cx="3505200" cy="3298825"/>
          </a:xfrm>
          <a:noFill/>
        </p:spPr>
      </p:pic>
      <p:pic>
        <p:nvPicPr>
          <p:cNvPr id="56326" name="Picture 7" descr="IM4.jpg"/>
          <p:cNvPicPr>
            <a:picLocks noChangeAspect="1"/>
          </p:cNvPicPr>
          <p:nvPr/>
        </p:nvPicPr>
        <p:blipFill>
          <a:blip r:embed="rId4" cstate="print"/>
          <a:srcRect/>
          <a:stretch>
            <a:fillRect/>
          </a:stretch>
        </p:blipFill>
        <p:spPr bwMode="auto">
          <a:xfrm>
            <a:off x="5105400" y="3200400"/>
            <a:ext cx="3200400" cy="2368550"/>
          </a:xfrm>
          <a:prstGeom prst="rect">
            <a:avLst/>
          </a:prstGeom>
          <a:noFill/>
          <a:ln w="9525">
            <a:noFill/>
            <a:miter lim="800000"/>
            <a:headEnd/>
            <a:tailEnd/>
          </a:ln>
        </p:spPr>
      </p:pic>
      <p:sp>
        <p:nvSpPr>
          <p:cNvPr id="9" name="TextBox 8"/>
          <p:cNvSpPr txBox="1"/>
          <p:nvPr/>
        </p:nvSpPr>
        <p:spPr>
          <a:xfrm>
            <a:off x="838200" y="228600"/>
            <a:ext cx="2392001" cy="584775"/>
          </a:xfrm>
          <a:prstGeom prst="rect">
            <a:avLst/>
          </a:prstGeom>
          <a:solidFill>
            <a:srgbClr val="FFFF00"/>
          </a:solidFill>
        </p:spPr>
        <p:txBody>
          <a:bodyPr wrap="none" rtlCol="0">
            <a:spAutoFit/>
          </a:bodyPr>
          <a:lstStyle/>
          <a:p>
            <a:r>
              <a:rPr lang="en-US" sz="3200" b="1" dirty="0" smtClean="0">
                <a:solidFill>
                  <a:srgbClr val="FF0000"/>
                </a:solidFill>
              </a:rPr>
              <a:t>This spring</a:t>
            </a:r>
            <a:endParaRPr lang="en-US" sz="3200" b="1" dirty="0">
              <a:solidFill>
                <a:srgbClr val="FF0000"/>
              </a:solidFill>
            </a:endParaRPr>
          </a:p>
        </p:txBody>
      </p:sp>
      <p:sp>
        <p:nvSpPr>
          <p:cNvPr id="15" name="Oval 14"/>
          <p:cNvSpPr/>
          <p:nvPr/>
        </p:nvSpPr>
        <p:spPr>
          <a:xfrm>
            <a:off x="2333500" y="2819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2438400" y="2707575"/>
            <a:ext cx="192975"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2817812"/>
            <a:ext cx="4572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371600" y="4267200"/>
            <a:ext cx="2333149" cy="646331"/>
            <a:chOff x="1600200" y="4495800"/>
            <a:chExt cx="2333149" cy="646331"/>
          </a:xfrm>
          <a:solidFill>
            <a:schemeClr val="accent1"/>
          </a:solidFill>
        </p:grpSpPr>
        <p:cxnSp>
          <p:nvCxnSpPr>
            <p:cNvPr id="21" name="Straight Arrow Connector 20"/>
            <p:cNvCxnSpPr/>
            <p:nvPr/>
          </p:nvCxnSpPr>
          <p:spPr>
            <a:xfrm>
              <a:off x="1676400" y="4876800"/>
              <a:ext cx="457200" cy="1588"/>
            </a:xfrm>
            <a:prstGeom prst="straightConnector1">
              <a:avLst/>
            </a:prstGeom>
            <a:grpFill/>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600200" y="4743200"/>
              <a:ext cx="192975" cy="152400"/>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09800" y="4495800"/>
              <a:ext cx="1723549" cy="646331"/>
            </a:xfrm>
            <a:prstGeom prst="rect">
              <a:avLst/>
            </a:prstGeom>
            <a:grpFill/>
          </p:spPr>
          <p:txBody>
            <a:bodyPr wrap="none" rtlCol="0">
              <a:spAutoFit/>
            </a:bodyPr>
            <a:lstStyle/>
            <a:p>
              <a:r>
                <a:rPr lang="en-US" dirty="0" smtClean="0"/>
                <a:t> </a:t>
              </a:r>
              <a:r>
                <a:rPr lang="en-US" dirty="0" smtClean="0">
                  <a:solidFill>
                    <a:srgbClr val="F32111"/>
                  </a:solidFill>
                </a:rPr>
                <a:t>emitted proton</a:t>
              </a:r>
            </a:p>
            <a:p>
              <a:r>
                <a:rPr lang="en-US" dirty="0" smtClean="0">
                  <a:solidFill>
                    <a:srgbClr val="0000CC"/>
                  </a:solidFill>
                </a:rPr>
                <a:t> electrons</a:t>
              </a:r>
              <a:endParaRPr lang="en-US" dirty="0">
                <a:solidFill>
                  <a:srgbClr val="0000CC"/>
                </a:solidFill>
              </a:endParaRPr>
            </a:p>
          </p:txBody>
        </p:sp>
      </p:grpSp>
      <p:grpSp>
        <p:nvGrpSpPr>
          <p:cNvPr id="28" name="Group 27"/>
          <p:cNvGrpSpPr/>
          <p:nvPr/>
        </p:nvGrpSpPr>
        <p:grpSpPr>
          <a:xfrm>
            <a:off x="6477000" y="4343400"/>
            <a:ext cx="1138828" cy="884145"/>
            <a:chOff x="6477000" y="4343400"/>
            <a:chExt cx="1138828" cy="884145"/>
          </a:xfrm>
        </p:grpSpPr>
        <p:grpSp>
          <p:nvGrpSpPr>
            <p:cNvPr id="22" name="Group 21"/>
            <p:cNvGrpSpPr/>
            <p:nvPr/>
          </p:nvGrpSpPr>
          <p:grpSpPr>
            <a:xfrm>
              <a:off x="6477000" y="4343400"/>
              <a:ext cx="738250" cy="304800"/>
              <a:chOff x="6477000" y="4343400"/>
              <a:chExt cx="738250" cy="304800"/>
            </a:xfrm>
          </p:grpSpPr>
          <p:sp>
            <p:nvSpPr>
              <p:cNvPr id="11" name="Oval 10"/>
              <p:cNvSpPr/>
              <p:nvPr/>
            </p:nvSpPr>
            <p:spPr>
              <a:xfrm>
                <a:off x="6477000" y="4343400"/>
                <a:ext cx="1524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normAutofit fontScale="25000" lnSpcReduction="20000"/>
              </a:bodyPr>
              <a:lstStyle/>
              <a:p>
                <a:pPr algn="ctr"/>
                <a:endParaRPr lang="en-US"/>
              </a:p>
            </p:txBody>
          </p:sp>
          <p:cxnSp>
            <p:nvCxnSpPr>
              <p:cNvPr id="14" name="Straight Arrow Connector 13"/>
              <p:cNvCxnSpPr/>
              <p:nvPr/>
            </p:nvCxnSpPr>
            <p:spPr>
              <a:xfrm>
                <a:off x="6758050" y="4419600"/>
                <a:ext cx="4572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588825" y="4343400"/>
                <a:ext cx="192975"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Left Arrow 26"/>
            <p:cNvSpPr/>
            <p:nvPr/>
          </p:nvSpPr>
          <p:spPr>
            <a:xfrm rot="1873050">
              <a:off x="6701428" y="4694145"/>
              <a:ext cx="9144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32111"/>
                  </a:solidFill>
                </a:rPr>
                <a:t>beam</a:t>
              </a:r>
              <a:endParaRPr lang="en-US" dirty="0">
                <a:solidFill>
                  <a:srgbClr val="F32111"/>
                </a:solidFill>
              </a:endParaRPr>
            </a:p>
          </p:txBody>
        </p:sp>
      </p:grpSp>
      <p:grpSp>
        <p:nvGrpSpPr>
          <p:cNvPr id="49" name="Group 48"/>
          <p:cNvGrpSpPr/>
          <p:nvPr/>
        </p:nvGrpSpPr>
        <p:grpSpPr>
          <a:xfrm>
            <a:off x="3329050" y="2233550"/>
            <a:ext cx="0" cy="1295400"/>
            <a:chOff x="4572000" y="2286000"/>
            <a:chExt cx="0" cy="1295400"/>
          </a:xfrm>
        </p:grpSpPr>
        <p:cxnSp>
          <p:nvCxnSpPr>
            <p:cNvPr id="30" name="Straight Connector 29"/>
            <p:cNvCxnSpPr/>
            <p:nvPr/>
          </p:nvCxnSpPr>
          <p:spPr>
            <a:xfrm rot="5400000">
              <a:off x="4343400" y="2948050"/>
              <a:ext cx="457200"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381500" y="2476500"/>
              <a:ext cx="381000"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381500" y="3390900"/>
              <a:ext cx="381000" cy="0"/>
            </a:xfrm>
            <a:prstGeom prst="line">
              <a:avLst/>
            </a:prstGeom>
            <a:ln w="57150">
              <a:solidFill>
                <a:srgbClr val="FFC000"/>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p:spPr>
        <p:txBody>
          <a:bodyPr>
            <a:normAutofit/>
          </a:bodyPr>
          <a:lstStyle/>
          <a:p>
            <a:r>
              <a:rPr lang="en-US" sz="2800" dirty="0" smtClean="0"/>
              <a:t>Run0311B: </a:t>
            </a:r>
            <a:r>
              <a:rPr lang="en-US" sz="2800" baseline="30000" dirty="0" smtClean="0"/>
              <a:t>23</a:t>
            </a:r>
            <a:r>
              <a:rPr lang="en-US" sz="2800" dirty="0" smtClean="0"/>
              <a:t>Al </a:t>
            </a:r>
            <a:r>
              <a:rPr lang="en-US" sz="2800" dirty="0" err="1" smtClean="0">
                <a:latin typeface="Symbol" pitchFamily="18" charset="2"/>
              </a:rPr>
              <a:t>b</a:t>
            </a:r>
            <a:r>
              <a:rPr lang="en-US" sz="2800" dirty="0" err="1" smtClean="0"/>
              <a:t>p</a:t>
            </a:r>
            <a:r>
              <a:rPr lang="en-US" sz="2800" dirty="0" smtClean="0"/>
              <a:t>-decay with ASTROBOX</a:t>
            </a:r>
            <a:endParaRPr lang="en-US" sz="2800" dirty="0"/>
          </a:p>
        </p:txBody>
      </p:sp>
      <p:pic>
        <p:nvPicPr>
          <p:cNvPr id="28" name="Content Placeholder 27" descr="BowTie-55deg.jpg"/>
          <p:cNvPicPr>
            <a:picLocks noGrp="1" noChangeAspect="1"/>
          </p:cNvPicPr>
          <p:nvPr>
            <p:ph sz="half" idx="1"/>
          </p:nvPr>
        </p:nvPicPr>
        <p:blipFill>
          <a:blip r:embed="rId3" cstate="print"/>
          <a:stretch>
            <a:fillRect/>
          </a:stretch>
        </p:blipFill>
        <p:spPr>
          <a:xfrm>
            <a:off x="533400" y="1447800"/>
            <a:ext cx="4038600" cy="4782209"/>
          </a:xfrm>
        </p:spPr>
      </p:pic>
      <p:pic>
        <p:nvPicPr>
          <p:cNvPr id="29" name="Content Placeholder 28" descr="SuperSpectrum-23Al-March2011.jpg"/>
          <p:cNvPicPr>
            <a:picLocks noGrp="1" noChangeAspect="1"/>
          </p:cNvPicPr>
          <p:nvPr>
            <p:ph sz="half" idx="2"/>
          </p:nvPr>
        </p:nvPicPr>
        <p:blipFill>
          <a:blip r:embed="rId4" cstate="print"/>
          <a:stretch>
            <a:fillRect/>
          </a:stretch>
        </p:blipFill>
        <p:spPr>
          <a:xfrm>
            <a:off x="4267200" y="1447800"/>
            <a:ext cx="4419600" cy="4724400"/>
          </a:xfrm>
        </p:spPr>
      </p:pic>
      <p:sp>
        <p:nvSpPr>
          <p:cNvPr id="15" name="TextBox 14"/>
          <p:cNvSpPr txBox="1"/>
          <p:nvPr/>
        </p:nvSpPr>
        <p:spPr>
          <a:xfrm>
            <a:off x="1322718" y="1295400"/>
            <a:ext cx="2106282" cy="369332"/>
          </a:xfrm>
          <a:prstGeom prst="rect">
            <a:avLst/>
          </a:prstGeom>
          <a:noFill/>
        </p:spPr>
        <p:txBody>
          <a:bodyPr wrap="none" rtlCol="0">
            <a:spAutoFit/>
          </a:bodyPr>
          <a:lstStyle/>
          <a:p>
            <a:r>
              <a:rPr lang="en-US" dirty="0" smtClean="0">
                <a:solidFill>
                  <a:srgbClr val="FF0000"/>
                </a:solidFill>
              </a:rPr>
              <a:t>Implantation control</a:t>
            </a:r>
            <a:endParaRPr lang="en-US" dirty="0">
              <a:solidFill>
                <a:srgbClr val="FF0000"/>
              </a:solidFill>
            </a:endParaRPr>
          </a:p>
        </p:txBody>
      </p:sp>
      <p:sp>
        <p:nvSpPr>
          <p:cNvPr id="17" name="TextBox 16"/>
          <p:cNvSpPr txBox="1"/>
          <p:nvPr/>
        </p:nvSpPr>
        <p:spPr>
          <a:xfrm rot="19595393">
            <a:off x="1956600" y="2575378"/>
            <a:ext cx="1161921" cy="369332"/>
          </a:xfrm>
          <a:prstGeom prst="rect">
            <a:avLst/>
          </a:prstGeom>
          <a:solidFill>
            <a:schemeClr val="bg1">
              <a:alpha val="75000"/>
            </a:schemeClr>
          </a:solidFill>
        </p:spPr>
        <p:txBody>
          <a:bodyPr wrap="square" rtlCol="0">
            <a:spAutoFit/>
          </a:bodyPr>
          <a:lstStyle/>
          <a:p>
            <a:r>
              <a:rPr lang="en-US" dirty="0" smtClean="0">
                <a:solidFill>
                  <a:srgbClr val="00B050"/>
                </a:solidFill>
              </a:rPr>
              <a:t>Outer-far</a:t>
            </a:r>
            <a:endParaRPr lang="en-US" dirty="0">
              <a:solidFill>
                <a:srgbClr val="00B050"/>
              </a:solidFill>
            </a:endParaRPr>
          </a:p>
        </p:txBody>
      </p:sp>
      <p:grpSp>
        <p:nvGrpSpPr>
          <p:cNvPr id="24" name="Group 23"/>
          <p:cNvGrpSpPr/>
          <p:nvPr/>
        </p:nvGrpSpPr>
        <p:grpSpPr>
          <a:xfrm>
            <a:off x="381000" y="2974119"/>
            <a:ext cx="3352800" cy="1787012"/>
            <a:chOff x="381000" y="2974119"/>
            <a:chExt cx="3352800" cy="1787012"/>
          </a:xfrm>
        </p:grpSpPr>
        <p:sp>
          <p:nvSpPr>
            <p:cNvPr id="16" name="TextBox 15"/>
            <p:cNvSpPr txBox="1"/>
            <p:nvPr/>
          </p:nvSpPr>
          <p:spPr>
            <a:xfrm>
              <a:off x="381000" y="4114800"/>
              <a:ext cx="985013" cy="646331"/>
            </a:xfrm>
            <a:prstGeom prst="rect">
              <a:avLst/>
            </a:prstGeom>
            <a:solidFill>
              <a:schemeClr val="bg1">
                <a:alpha val="73000"/>
              </a:schemeClr>
            </a:solidFill>
          </p:spPr>
          <p:txBody>
            <a:bodyPr wrap="none" rtlCol="0">
              <a:spAutoFit/>
            </a:bodyPr>
            <a:lstStyle/>
            <a:p>
              <a:r>
                <a:rPr lang="en-US" dirty="0" smtClean="0">
                  <a:solidFill>
                    <a:srgbClr val="FF0000"/>
                  </a:solidFill>
                </a:rPr>
                <a:t>Center</a:t>
              </a:r>
            </a:p>
            <a:p>
              <a:r>
                <a:rPr lang="en-US" dirty="0" smtClean="0">
                  <a:solidFill>
                    <a:srgbClr val="FF0000"/>
                  </a:solidFill>
                </a:rPr>
                <a:t>detector</a:t>
              </a:r>
              <a:endParaRPr lang="en-US" dirty="0">
                <a:solidFill>
                  <a:srgbClr val="FF0000"/>
                </a:solidFill>
              </a:endParaRPr>
            </a:p>
          </p:txBody>
        </p:sp>
        <p:sp>
          <p:nvSpPr>
            <p:cNvPr id="18" name="TextBox 17"/>
            <p:cNvSpPr txBox="1"/>
            <p:nvPr/>
          </p:nvSpPr>
          <p:spPr>
            <a:xfrm>
              <a:off x="2180874" y="4343400"/>
              <a:ext cx="1552926" cy="369332"/>
            </a:xfrm>
            <a:prstGeom prst="rect">
              <a:avLst/>
            </a:prstGeom>
            <a:solidFill>
              <a:schemeClr val="bg1">
                <a:alpha val="73000"/>
              </a:schemeClr>
            </a:solidFill>
          </p:spPr>
          <p:txBody>
            <a:bodyPr wrap="none" rtlCol="0">
              <a:spAutoFit/>
            </a:bodyPr>
            <a:lstStyle/>
            <a:p>
              <a:r>
                <a:rPr lang="en-US" dirty="0" smtClean="0"/>
                <a:t>Outer + center</a:t>
              </a:r>
              <a:endParaRPr lang="en-US" dirty="0"/>
            </a:p>
          </p:txBody>
        </p:sp>
        <p:sp>
          <p:nvSpPr>
            <p:cNvPr id="19" name="Right Arrow 18"/>
            <p:cNvSpPr/>
            <p:nvPr/>
          </p:nvSpPr>
          <p:spPr>
            <a:xfrm>
              <a:off x="1219200" y="4267200"/>
              <a:ext cx="3048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6840348">
              <a:off x="2341594" y="3088419"/>
              <a:ext cx="304800" cy="762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2035473">
              <a:off x="2282336" y="4242165"/>
              <a:ext cx="304800" cy="76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78504" y="3013894"/>
            <a:ext cx="2693896" cy="2680388"/>
            <a:chOff x="5078504" y="3013894"/>
            <a:chExt cx="2693896" cy="2680388"/>
          </a:xfrm>
        </p:grpSpPr>
        <p:sp>
          <p:nvSpPr>
            <p:cNvPr id="9" name="TextBox 8"/>
            <p:cNvSpPr txBox="1"/>
            <p:nvPr/>
          </p:nvSpPr>
          <p:spPr>
            <a:xfrm>
              <a:off x="5314890" y="3684234"/>
              <a:ext cx="400110" cy="648575"/>
            </a:xfrm>
            <a:prstGeom prst="rect">
              <a:avLst/>
            </a:prstGeom>
            <a:noFill/>
          </p:spPr>
          <p:txBody>
            <a:bodyPr vert="vert270" wrap="none" rtlCol="0">
              <a:spAutoFit/>
            </a:bodyPr>
            <a:lstStyle/>
            <a:p>
              <a:r>
                <a:rPr lang="en-US" sz="1400" b="1" dirty="0" smtClean="0">
                  <a:solidFill>
                    <a:srgbClr val="FF0000"/>
                  </a:solidFill>
                </a:rPr>
                <a:t>223 IAS</a:t>
              </a:r>
              <a:endParaRPr lang="en-US" sz="1400" b="1" dirty="0">
                <a:solidFill>
                  <a:srgbClr val="FF0000"/>
                </a:solidFill>
              </a:endParaRPr>
            </a:p>
          </p:txBody>
        </p:sp>
        <p:sp>
          <p:nvSpPr>
            <p:cNvPr id="10" name="TextBox 9"/>
            <p:cNvSpPr txBox="1"/>
            <p:nvPr/>
          </p:nvSpPr>
          <p:spPr>
            <a:xfrm>
              <a:off x="5100935" y="4114800"/>
              <a:ext cx="461665" cy="839910"/>
            </a:xfrm>
            <a:prstGeom prst="rect">
              <a:avLst/>
            </a:prstGeom>
            <a:noFill/>
          </p:spPr>
          <p:txBody>
            <a:bodyPr vert="vert270" wrap="none" rtlCol="0">
              <a:spAutoFit/>
            </a:bodyPr>
            <a:lstStyle/>
            <a:p>
              <a:r>
                <a:rPr lang="en-US" dirty="0" smtClean="0"/>
                <a:t>206 keV</a:t>
              </a:r>
              <a:endParaRPr lang="en-US" dirty="0"/>
            </a:p>
          </p:txBody>
        </p:sp>
        <p:sp>
          <p:nvSpPr>
            <p:cNvPr id="11" name="TextBox 10"/>
            <p:cNvSpPr txBox="1"/>
            <p:nvPr/>
          </p:nvSpPr>
          <p:spPr>
            <a:xfrm>
              <a:off x="5481935" y="3886200"/>
              <a:ext cx="461665" cy="443391"/>
            </a:xfrm>
            <a:prstGeom prst="rect">
              <a:avLst/>
            </a:prstGeom>
            <a:noFill/>
          </p:spPr>
          <p:txBody>
            <a:bodyPr vert="vert270" wrap="none" rtlCol="0">
              <a:spAutoFit/>
            </a:bodyPr>
            <a:lstStyle/>
            <a:p>
              <a:r>
                <a:rPr lang="en-US" dirty="0" smtClean="0"/>
                <a:t>267</a:t>
              </a:r>
              <a:endParaRPr lang="en-US" dirty="0"/>
            </a:p>
          </p:txBody>
        </p:sp>
        <p:sp>
          <p:nvSpPr>
            <p:cNvPr id="12" name="TextBox 11"/>
            <p:cNvSpPr txBox="1"/>
            <p:nvPr/>
          </p:nvSpPr>
          <p:spPr>
            <a:xfrm>
              <a:off x="6396335" y="3810000"/>
              <a:ext cx="461665" cy="443391"/>
            </a:xfrm>
            <a:prstGeom prst="rect">
              <a:avLst/>
            </a:prstGeom>
            <a:noFill/>
          </p:spPr>
          <p:txBody>
            <a:bodyPr vert="vert270" wrap="none" rtlCol="0">
              <a:spAutoFit/>
            </a:bodyPr>
            <a:lstStyle/>
            <a:p>
              <a:r>
                <a:rPr lang="en-US" dirty="0" smtClean="0"/>
                <a:t>579</a:t>
              </a:r>
              <a:endParaRPr lang="en-US" dirty="0"/>
            </a:p>
          </p:txBody>
        </p:sp>
        <p:sp>
          <p:nvSpPr>
            <p:cNvPr id="13" name="TextBox 12"/>
            <p:cNvSpPr txBox="1"/>
            <p:nvPr/>
          </p:nvSpPr>
          <p:spPr>
            <a:xfrm>
              <a:off x="7310735" y="3657600"/>
              <a:ext cx="461665" cy="597932"/>
            </a:xfrm>
            <a:prstGeom prst="rect">
              <a:avLst/>
            </a:prstGeom>
            <a:noFill/>
          </p:spPr>
          <p:txBody>
            <a:bodyPr vert="vert270" wrap="square" rtlCol="0">
              <a:spAutoFit/>
            </a:bodyPr>
            <a:lstStyle/>
            <a:p>
              <a:r>
                <a:rPr lang="en-US" dirty="0" smtClean="0"/>
                <a:t>866</a:t>
              </a:r>
              <a:endParaRPr lang="en-US" dirty="0"/>
            </a:p>
          </p:txBody>
        </p:sp>
        <p:sp>
          <p:nvSpPr>
            <p:cNvPr id="14" name="Freeform 13"/>
            <p:cNvSpPr/>
            <p:nvPr/>
          </p:nvSpPr>
          <p:spPr>
            <a:xfrm>
              <a:off x="5415681" y="5330298"/>
              <a:ext cx="159798" cy="363984"/>
            </a:xfrm>
            <a:custGeom>
              <a:avLst/>
              <a:gdLst>
                <a:gd name="connsiteX0" fmla="*/ 0 w 159798"/>
                <a:gd name="connsiteY0" fmla="*/ 298881 h 363984"/>
                <a:gd name="connsiteX1" fmla="*/ 62144 w 159798"/>
                <a:gd name="connsiteY1" fmla="*/ 32551 h 363984"/>
                <a:gd name="connsiteX2" fmla="*/ 124288 w 159798"/>
                <a:gd name="connsiteY2" fmla="*/ 103572 h 363984"/>
                <a:gd name="connsiteX3" fmla="*/ 150921 w 159798"/>
                <a:gd name="connsiteY3" fmla="*/ 325514 h 363984"/>
                <a:gd name="connsiteX4" fmla="*/ 150921 w 159798"/>
                <a:gd name="connsiteY4" fmla="*/ 334391 h 363984"/>
                <a:gd name="connsiteX5" fmla="*/ 150921 w 159798"/>
                <a:gd name="connsiteY5" fmla="*/ 325514 h 363984"/>
                <a:gd name="connsiteX6" fmla="*/ 159798 w 159798"/>
                <a:gd name="connsiteY6" fmla="*/ 325514 h 363984"/>
                <a:gd name="connsiteX7" fmla="*/ 159798 w 159798"/>
                <a:gd name="connsiteY7" fmla="*/ 325514 h 363984"/>
                <a:gd name="connsiteX8" fmla="*/ 142043 w 159798"/>
                <a:gd name="connsiteY8" fmla="*/ 325514 h 36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98" h="363984">
                  <a:moveTo>
                    <a:pt x="0" y="298881"/>
                  </a:moveTo>
                  <a:cubicBezTo>
                    <a:pt x="20714" y="181991"/>
                    <a:pt x="41429" y="65102"/>
                    <a:pt x="62144" y="32551"/>
                  </a:cubicBezTo>
                  <a:cubicBezTo>
                    <a:pt x="82859" y="0"/>
                    <a:pt x="109492" y="54745"/>
                    <a:pt x="124288" y="103572"/>
                  </a:cubicBezTo>
                  <a:cubicBezTo>
                    <a:pt x="139084" y="152399"/>
                    <a:pt x="146482" y="287044"/>
                    <a:pt x="150921" y="325514"/>
                  </a:cubicBezTo>
                  <a:cubicBezTo>
                    <a:pt x="155360" y="363984"/>
                    <a:pt x="150921" y="334391"/>
                    <a:pt x="150921" y="334391"/>
                  </a:cubicBezTo>
                  <a:cubicBezTo>
                    <a:pt x="150921" y="334391"/>
                    <a:pt x="149442" y="326993"/>
                    <a:pt x="150921" y="325514"/>
                  </a:cubicBezTo>
                  <a:cubicBezTo>
                    <a:pt x="152400" y="324035"/>
                    <a:pt x="159798" y="325514"/>
                    <a:pt x="159798" y="325514"/>
                  </a:cubicBezTo>
                  <a:lnTo>
                    <a:pt x="159798" y="325514"/>
                  </a:lnTo>
                  <a:lnTo>
                    <a:pt x="142043" y="3255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rot="17824924">
              <a:off x="4981708" y="3163583"/>
              <a:ext cx="637932" cy="338554"/>
            </a:xfrm>
            <a:prstGeom prst="rect">
              <a:avLst/>
            </a:prstGeom>
            <a:noFill/>
          </p:spPr>
          <p:txBody>
            <a:bodyPr wrap="none" rtlCol="0">
              <a:spAutoFit/>
            </a:bodyPr>
            <a:lstStyle/>
            <a:p>
              <a:r>
                <a:rPr lang="en-US" sz="1600" dirty="0" smtClean="0">
                  <a:solidFill>
                    <a:schemeClr val="bg1">
                      <a:lumMod val="50000"/>
                    </a:schemeClr>
                  </a:solidFill>
                </a:rPr>
                <a:t>betas</a:t>
              </a:r>
              <a:endParaRPr lang="en-US" sz="1600" dirty="0">
                <a:solidFill>
                  <a:schemeClr val="bg1">
                    <a:lumMod val="50000"/>
                  </a:schemeClr>
                </a:solidFill>
              </a:endParaRPr>
            </a:p>
          </p:txBody>
        </p:sp>
        <p:sp>
          <p:nvSpPr>
            <p:cNvPr id="23" name="Right Arrow 22"/>
            <p:cNvSpPr/>
            <p:nvPr/>
          </p:nvSpPr>
          <p:spPr>
            <a:xfrm rot="6840348">
              <a:off x="4964204" y="3698019"/>
              <a:ext cx="304800" cy="76200"/>
            </a:xfrm>
            <a:prstGeom prst="right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rot="5400000">
              <a:off x="5066506" y="4740248"/>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5325733" y="1295400"/>
            <a:ext cx="2019464" cy="369332"/>
          </a:xfrm>
          <a:prstGeom prst="rect">
            <a:avLst/>
          </a:prstGeom>
          <a:noFill/>
        </p:spPr>
        <p:txBody>
          <a:bodyPr wrap="none" rtlCol="0">
            <a:spAutoFit/>
          </a:bodyPr>
          <a:lstStyle/>
          <a:p>
            <a:r>
              <a:rPr lang="en-US" dirty="0" smtClean="0">
                <a:solidFill>
                  <a:srgbClr val="FF0000"/>
                </a:solidFill>
              </a:rPr>
              <a:t>Off-beam spectrum</a:t>
            </a:r>
            <a:endParaRPr lang="en-US" dirty="0">
              <a:solidFill>
                <a:srgbClr val="FF0000"/>
              </a:solidFill>
            </a:endParaRPr>
          </a:p>
        </p:txBody>
      </p:sp>
      <p:sp>
        <p:nvSpPr>
          <p:cNvPr id="27" name="TextBox 26"/>
          <p:cNvSpPr txBox="1"/>
          <p:nvPr/>
        </p:nvSpPr>
        <p:spPr>
          <a:xfrm>
            <a:off x="5562600" y="4704546"/>
            <a:ext cx="461665" cy="477054"/>
          </a:xfrm>
          <a:prstGeom prst="rect">
            <a:avLst/>
          </a:prstGeom>
          <a:noFill/>
        </p:spPr>
        <p:txBody>
          <a:bodyPr vert="vert270" wrap="none" rtlCol="0">
            <a:spAutoFit/>
          </a:bodyPr>
          <a:lstStyle/>
          <a:p>
            <a:r>
              <a:rPr lang="en-US" dirty="0" smtClean="0"/>
              <a:t>337</a:t>
            </a:r>
            <a:endParaRPr lang="en-US" dirty="0"/>
          </a:p>
        </p:txBody>
      </p:sp>
      <p:sp>
        <p:nvSpPr>
          <p:cNvPr id="31" name="TextBox 30"/>
          <p:cNvSpPr txBox="1"/>
          <p:nvPr/>
        </p:nvSpPr>
        <p:spPr>
          <a:xfrm>
            <a:off x="2438400" y="6248400"/>
            <a:ext cx="4331057" cy="369332"/>
          </a:xfrm>
          <a:prstGeom prst="rect">
            <a:avLst/>
          </a:prstGeom>
          <a:noFill/>
        </p:spPr>
        <p:txBody>
          <a:bodyPr wrap="none" rtlCol="0">
            <a:spAutoFit/>
          </a:bodyPr>
          <a:lstStyle/>
          <a:p>
            <a:r>
              <a:rPr lang="en-US" b="1" dirty="0" smtClean="0">
                <a:solidFill>
                  <a:schemeClr val="accent2"/>
                </a:solidFill>
              </a:rPr>
              <a:t>(See talk by Alexandra Spiridon, later)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nvGraphicFramePr>
        <p:xfrm>
          <a:off x="152400" y="2453640"/>
          <a:ext cx="3687763" cy="3474720"/>
        </p:xfrm>
        <a:graphic>
          <a:graphicData uri="http://schemas.openxmlformats.org/drawingml/2006/table">
            <a:tbl>
              <a:tblPr/>
              <a:tblGrid>
                <a:gridCol w="609600"/>
                <a:gridCol w="625475"/>
                <a:gridCol w="823913"/>
                <a:gridCol w="1235075"/>
                <a:gridCol w="393700"/>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Eres (keV)</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Eexc (keV)</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br-p (of 100 beta)</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207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charset="0"/>
                          <a:cs typeface="Arial" charset="0"/>
                        </a:rPr>
                        <a:t>7787</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180A"/>
                          </a:solidFill>
                          <a:effectLst/>
                          <a:latin typeface="Arial" charset="0"/>
                          <a:cs typeface="Arial" charset="0"/>
                        </a:rPr>
                        <a:t>0.12(3)%</a:t>
                      </a:r>
                      <a:endParaRPr kumimoji="0" lang="en-US" sz="1400" b="1" i="0" u="none" strike="noStrike" cap="none" normalizeH="0" baseline="0" dirty="0" smtClean="0">
                        <a:ln>
                          <a:noFill/>
                        </a:ln>
                        <a:solidFill>
                          <a:srgbClr val="CC180A"/>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charset="0"/>
                          <a:cs typeface="Arial" charset="0"/>
                        </a:rPr>
                        <a:t>IAS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charset="0"/>
                          <a:cs typeface="Arial" charset="0"/>
                        </a:rPr>
                        <a:t>234</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charset="0"/>
                          <a:cs typeface="Arial" charset="0"/>
                        </a:rPr>
                        <a:t>7813</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FF"/>
                          </a:solidFill>
                          <a:effectLst/>
                          <a:latin typeface="Arial" charset="0"/>
                          <a:cs typeface="Arial" charset="0"/>
                        </a:rPr>
                        <a:t>0.06( )%</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267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7848</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180A"/>
                          </a:solidFill>
                          <a:effectLst/>
                          <a:latin typeface="Arial" charset="0"/>
                          <a:cs typeface="Arial" charset="0"/>
                        </a:rPr>
                        <a:t>0.18(4)%</a:t>
                      </a:r>
                      <a:endParaRPr kumimoji="0" lang="en-US" sz="1400" b="1" i="0" u="none" strike="noStrike" cap="none" normalizeH="0" baseline="0" dirty="0" smtClean="0">
                        <a:ln>
                          <a:noFill/>
                        </a:ln>
                        <a:solidFill>
                          <a:srgbClr val="CC180A"/>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337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cs typeface="Arial" charset="0"/>
                        </a:rPr>
                        <a:t>7917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180A"/>
                          </a:solidFill>
                          <a:effectLst/>
                          <a:latin typeface="Arial" charset="0"/>
                          <a:cs typeface="Arial" charset="0"/>
                        </a:rPr>
                        <a:t>0.03(1)%</a:t>
                      </a:r>
                      <a:endParaRPr kumimoji="0" lang="en-US" sz="1400" b="1" i="0" u="none" strike="noStrike" cap="none" normalizeH="0" baseline="0" dirty="0" smtClean="0">
                        <a:ln>
                          <a:noFill/>
                        </a:ln>
                        <a:solidFill>
                          <a:srgbClr val="CC180A"/>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 </a:t>
                      </a:r>
                      <a:endParaRPr kumimoji="0" lang="en-US" sz="14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443</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8024</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0.04(2)%</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579</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8160</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0.65(2)%</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866</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8447</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0.95(3)%</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1204</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8785</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0.04(1)%</a:t>
                      </a:r>
                      <a:endParaRPr kumimoji="0" lang="en-US" sz="1400" b="1"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 </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FF"/>
                          </a:solidFill>
                          <a:effectLst/>
                          <a:latin typeface="Arial" charset="0"/>
                          <a:cs typeface="Arial" charset="0"/>
                        </a:rPr>
                        <a:t>total</a:t>
                      </a:r>
                      <a:endParaRPr kumimoji="0" lang="en-US" sz="14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CC"/>
                          </a:solidFill>
                          <a:effectLst/>
                          <a:latin typeface="Arial" charset="0"/>
                          <a:cs typeface="Arial" charset="0"/>
                        </a:rPr>
                        <a:t>1.26(5)%</a:t>
                      </a:r>
                      <a:endParaRPr kumimoji="0" lang="en-US" sz="1400" b="1" i="0" u="none" strike="noStrike" cap="none" normalizeH="0" baseline="0" dirty="0" smtClean="0">
                        <a:ln>
                          <a:noFill/>
                        </a:ln>
                        <a:solidFill>
                          <a:srgbClr val="0000CC"/>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54" name="Line 66"/>
          <p:cNvSpPr>
            <a:spLocks noChangeShapeType="1"/>
          </p:cNvSpPr>
          <p:nvPr/>
        </p:nvSpPr>
        <p:spPr bwMode="auto">
          <a:xfrm>
            <a:off x="6096000" y="2182813"/>
            <a:ext cx="1143000" cy="0"/>
          </a:xfrm>
          <a:prstGeom prst="line">
            <a:avLst/>
          </a:prstGeom>
          <a:noFill/>
          <a:ln w="28575">
            <a:solidFill>
              <a:srgbClr val="CC180A"/>
            </a:solidFill>
            <a:round/>
            <a:headEnd/>
            <a:tailEnd/>
          </a:ln>
        </p:spPr>
        <p:txBody>
          <a:bodyPr/>
          <a:lstStyle/>
          <a:p>
            <a:endParaRPr lang="en-US"/>
          </a:p>
        </p:txBody>
      </p:sp>
      <p:sp>
        <p:nvSpPr>
          <p:cNvPr id="37955" name="Line 67"/>
          <p:cNvSpPr>
            <a:spLocks noChangeShapeType="1"/>
          </p:cNvSpPr>
          <p:nvPr/>
        </p:nvSpPr>
        <p:spPr bwMode="auto">
          <a:xfrm>
            <a:off x="6096000" y="2335213"/>
            <a:ext cx="1143000" cy="0"/>
          </a:xfrm>
          <a:prstGeom prst="line">
            <a:avLst/>
          </a:prstGeom>
          <a:noFill/>
          <a:ln w="28575">
            <a:solidFill>
              <a:srgbClr val="CC180A"/>
            </a:solidFill>
            <a:round/>
            <a:headEnd/>
            <a:tailEnd/>
          </a:ln>
        </p:spPr>
        <p:txBody>
          <a:bodyPr/>
          <a:lstStyle/>
          <a:p>
            <a:endParaRPr lang="en-US"/>
          </a:p>
        </p:txBody>
      </p:sp>
      <p:sp>
        <p:nvSpPr>
          <p:cNvPr id="37956" name="Line 68"/>
          <p:cNvSpPr>
            <a:spLocks noChangeShapeType="1"/>
          </p:cNvSpPr>
          <p:nvPr/>
        </p:nvSpPr>
        <p:spPr bwMode="auto">
          <a:xfrm>
            <a:off x="6248400" y="2411413"/>
            <a:ext cx="1143000" cy="0"/>
          </a:xfrm>
          <a:prstGeom prst="line">
            <a:avLst/>
          </a:prstGeom>
          <a:noFill/>
          <a:ln w="28575">
            <a:solidFill>
              <a:srgbClr val="0000CC"/>
            </a:solidFill>
            <a:round/>
            <a:headEnd/>
            <a:tailEnd/>
          </a:ln>
        </p:spPr>
        <p:txBody>
          <a:bodyPr/>
          <a:lstStyle/>
          <a:p>
            <a:endParaRPr lang="en-US"/>
          </a:p>
        </p:txBody>
      </p:sp>
      <p:sp>
        <p:nvSpPr>
          <p:cNvPr id="37957" name="Line 69"/>
          <p:cNvSpPr>
            <a:spLocks noChangeShapeType="1"/>
          </p:cNvSpPr>
          <p:nvPr/>
        </p:nvSpPr>
        <p:spPr bwMode="auto">
          <a:xfrm>
            <a:off x="6096000" y="2487613"/>
            <a:ext cx="1143000" cy="0"/>
          </a:xfrm>
          <a:prstGeom prst="line">
            <a:avLst/>
          </a:prstGeom>
          <a:noFill/>
          <a:ln w="28575">
            <a:solidFill>
              <a:srgbClr val="CC180A"/>
            </a:solidFill>
            <a:round/>
            <a:headEnd/>
            <a:tailEnd/>
          </a:ln>
        </p:spPr>
        <p:txBody>
          <a:bodyPr/>
          <a:lstStyle/>
          <a:p>
            <a:endParaRPr lang="en-US"/>
          </a:p>
        </p:txBody>
      </p:sp>
      <p:sp>
        <p:nvSpPr>
          <p:cNvPr id="37958" name="Line 70"/>
          <p:cNvSpPr>
            <a:spLocks noChangeShapeType="1"/>
          </p:cNvSpPr>
          <p:nvPr/>
        </p:nvSpPr>
        <p:spPr bwMode="auto">
          <a:xfrm>
            <a:off x="4267200" y="2944813"/>
            <a:ext cx="1143000" cy="0"/>
          </a:xfrm>
          <a:prstGeom prst="line">
            <a:avLst/>
          </a:prstGeom>
          <a:noFill/>
          <a:ln w="57150">
            <a:solidFill>
              <a:srgbClr val="CC180A"/>
            </a:solidFill>
            <a:round/>
            <a:headEnd/>
            <a:tailEnd/>
          </a:ln>
        </p:spPr>
        <p:txBody>
          <a:bodyPr/>
          <a:lstStyle/>
          <a:p>
            <a:endParaRPr lang="en-US"/>
          </a:p>
        </p:txBody>
      </p:sp>
      <p:sp>
        <p:nvSpPr>
          <p:cNvPr id="37959" name="Line 71"/>
          <p:cNvSpPr>
            <a:spLocks noChangeShapeType="1"/>
          </p:cNvSpPr>
          <p:nvPr/>
        </p:nvSpPr>
        <p:spPr bwMode="auto">
          <a:xfrm>
            <a:off x="6019800" y="5992813"/>
            <a:ext cx="1143000" cy="0"/>
          </a:xfrm>
          <a:prstGeom prst="line">
            <a:avLst/>
          </a:prstGeom>
          <a:noFill/>
          <a:ln w="57150">
            <a:solidFill>
              <a:schemeClr val="tx1"/>
            </a:solidFill>
            <a:round/>
            <a:headEnd/>
            <a:tailEnd/>
          </a:ln>
        </p:spPr>
        <p:txBody>
          <a:bodyPr/>
          <a:lstStyle/>
          <a:p>
            <a:endParaRPr lang="en-US"/>
          </a:p>
        </p:txBody>
      </p:sp>
      <p:sp>
        <p:nvSpPr>
          <p:cNvPr id="37960" name="Line 72"/>
          <p:cNvSpPr>
            <a:spLocks noChangeShapeType="1"/>
          </p:cNvSpPr>
          <p:nvPr/>
        </p:nvSpPr>
        <p:spPr bwMode="auto">
          <a:xfrm>
            <a:off x="6324600" y="2487613"/>
            <a:ext cx="0" cy="2971800"/>
          </a:xfrm>
          <a:prstGeom prst="line">
            <a:avLst/>
          </a:prstGeom>
          <a:noFill/>
          <a:ln w="28575">
            <a:solidFill>
              <a:srgbClr val="CC180A"/>
            </a:solidFill>
            <a:round/>
            <a:headEnd/>
            <a:tailEnd type="triangle" w="med" len="med"/>
          </a:ln>
        </p:spPr>
        <p:txBody>
          <a:bodyPr/>
          <a:lstStyle/>
          <a:p>
            <a:endParaRPr lang="en-US"/>
          </a:p>
        </p:txBody>
      </p:sp>
      <p:sp>
        <p:nvSpPr>
          <p:cNvPr id="37961" name="Line 73"/>
          <p:cNvSpPr>
            <a:spLocks noChangeShapeType="1"/>
          </p:cNvSpPr>
          <p:nvPr/>
        </p:nvSpPr>
        <p:spPr bwMode="auto">
          <a:xfrm>
            <a:off x="6019800" y="5459413"/>
            <a:ext cx="1143000" cy="0"/>
          </a:xfrm>
          <a:prstGeom prst="line">
            <a:avLst/>
          </a:prstGeom>
          <a:noFill/>
          <a:ln w="28575">
            <a:solidFill>
              <a:schemeClr val="tx1"/>
            </a:solidFill>
            <a:round/>
            <a:headEnd/>
            <a:tailEnd/>
          </a:ln>
        </p:spPr>
        <p:txBody>
          <a:bodyPr/>
          <a:lstStyle/>
          <a:p>
            <a:endParaRPr lang="en-US"/>
          </a:p>
        </p:txBody>
      </p:sp>
      <p:sp>
        <p:nvSpPr>
          <p:cNvPr id="37962" name="Line 74"/>
          <p:cNvSpPr>
            <a:spLocks noChangeShapeType="1"/>
          </p:cNvSpPr>
          <p:nvPr/>
        </p:nvSpPr>
        <p:spPr bwMode="auto">
          <a:xfrm>
            <a:off x="6019800" y="4468813"/>
            <a:ext cx="1143000" cy="0"/>
          </a:xfrm>
          <a:prstGeom prst="line">
            <a:avLst/>
          </a:prstGeom>
          <a:noFill/>
          <a:ln w="28575">
            <a:solidFill>
              <a:schemeClr val="tx1"/>
            </a:solidFill>
            <a:round/>
            <a:headEnd/>
            <a:tailEnd/>
          </a:ln>
        </p:spPr>
        <p:txBody>
          <a:bodyPr/>
          <a:lstStyle/>
          <a:p>
            <a:endParaRPr lang="en-US"/>
          </a:p>
        </p:txBody>
      </p:sp>
      <p:sp>
        <p:nvSpPr>
          <p:cNvPr id="37963" name="Line 75"/>
          <p:cNvSpPr>
            <a:spLocks noChangeShapeType="1"/>
          </p:cNvSpPr>
          <p:nvPr/>
        </p:nvSpPr>
        <p:spPr bwMode="auto">
          <a:xfrm>
            <a:off x="6477000" y="2487613"/>
            <a:ext cx="0" cy="1981200"/>
          </a:xfrm>
          <a:prstGeom prst="line">
            <a:avLst/>
          </a:prstGeom>
          <a:noFill/>
          <a:ln w="28575">
            <a:solidFill>
              <a:srgbClr val="CC180A"/>
            </a:solidFill>
            <a:round/>
            <a:headEnd/>
            <a:tailEnd type="triangle" w="med" len="med"/>
          </a:ln>
        </p:spPr>
        <p:txBody>
          <a:bodyPr/>
          <a:lstStyle/>
          <a:p>
            <a:endParaRPr lang="en-US"/>
          </a:p>
        </p:txBody>
      </p:sp>
      <p:sp>
        <p:nvSpPr>
          <p:cNvPr id="37964" name="Line 76"/>
          <p:cNvSpPr>
            <a:spLocks noChangeShapeType="1"/>
          </p:cNvSpPr>
          <p:nvPr/>
        </p:nvSpPr>
        <p:spPr bwMode="auto">
          <a:xfrm flipH="1">
            <a:off x="5410200" y="2487613"/>
            <a:ext cx="838200" cy="457200"/>
          </a:xfrm>
          <a:prstGeom prst="line">
            <a:avLst/>
          </a:prstGeom>
          <a:noFill/>
          <a:ln w="28575">
            <a:solidFill>
              <a:srgbClr val="CC180A"/>
            </a:solidFill>
            <a:round/>
            <a:headEnd/>
            <a:tailEnd type="triangle" w="med" len="med"/>
          </a:ln>
        </p:spPr>
        <p:txBody>
          <a:bodyPr/>
          <a:lstStyle/>
          <a:p>
            <a:endParaRPr lang="en-US"/>
          </a:p>
        </p:txBody>
      </p:sp>
      <p:sp>
        <p:nvSpPr>
          <p:cNvPr id="37965" name="Text Box 77"/>
          <p:cNvSpPr txBox="1">
            <a:spLocks noChangeArrowheads="1"/>
          </p:cNvSpPr>
          <p:nvPr/>
        </p:nvSpPr>
        <p:spPr bwMode="auto">
          <a:xfrm>
            <a:off x="3943350" y="2743200"/>
            <a:ext cx="400050" cy="366713"/>
          </a:xfrm>
          <a:prstGeom prst="rect">
            <a:avLst/>
          </a:prstGeom>
          <a:noFill/>
          <a:ln w="9525">
            <a:noFill/>
            <a:miter lim="800000"/>
            <a:headEnd/>
            <a:tailEnd/>
          </a:ln>
        </p:spPr>
        <p:txBody>
          <a:bodyPr wrap="none">
            <a:spAutoFit/>
          </a:bodyPr>
          <a:lstStyle/>
          <a:p>
            <a:r>
              <a:rPr lang="en-US" b="1">
                <a:solidFill>
                  <a:srgbClr val="CC180A"/>
                </a:solidFill>
              </a:rPr>
              <a:t>3</a:t>
            </a:r>
            <a:r>
              <a:rPr lang="en-US" b="1" baseline="30000">
                <a:solidFill>
                  <a:srgbClr val="CC180A"/>
                </a:solidFill>
              </a:rPr>
              <a:t>+</a:t>
            </a:r>
            <a:endParaRPr lang="en-US" b="1">
              <a:solidFill>
                <a:srgbClr val="CC180A"/>
              </a:solidFill>
            </a:endParaRPr>
          </a:p>
        </p:txBody>
      </p:sp>
      <p:sp>
        <p:nvSpPr>
          <p:cNvPr id="37966" name="Text Box 78"/>
          <p:cNvSpPr txBox="1">
            <a:spLocks noChangeArrowheads="1"/>
          </p:cNvSpPr>
          <p:nvPr/>
        </p:nvSpPr>
        <p:spPr bwMode="auto">
          <a:xfrm>
            <a:off x="7239000" y="5854700"/>
            <a:ext cx="1308100" cy="366713"/>
          </a:xfrm>
          <a:prstGeom prst="rect">
            <a:avLst/>
          </a:prstGeom>
          <a:noFill/>
          <a:ln w="9525">
            <a:noFill/>
            <a:miter lim="800000"/>
            <a:headEnd/>
            <a:tailEnd/>
          </a:ln>
        </p:spPr>
        <p:txBody>
          <a:bodyPr wrap="none">
            <a:spAutoFit/>
          </a:bodyPr>
          <a:lstStyle/>
          <a:p>
            <a:r>
              <a:rPr lang="en-US" b="1"/>
              <a:t>3/2</a:t>
            </a:r>
            <a:r>
              <a:rPr lang="en-US" b="1" baseline="30000"/>
              <a:t>+</a:t>
            </a:r>
            <a:r>
              <a:rPr lang="en-US" b="1"/>
              <a:t>, T=1/2</a:t>
            </a:r>
          </a:p>
        </p:txBody>
      </p:sp>
      <p:sp>
        <p:nvSpPr>
          <p:cNvPr id="37967" name="Text Box 79"/>
          <p:cNvSpPr txBox="1">
            <a:spLocks noChangeArrowheads="1"/>
          </p:cNvSpPr>
          <p:nvPr/>
        </p:nvSpPr>
        <p:spPr bwMode="auto">
          <a:xfrm>
            <a:off x="6324600" y="6156325"/>
            <a:ext cx="735013" cy="396875"/>
          </a:xfrm>
          <a:prstGeom prst="rect">
            <a:avLst/>
          </a:prstGeom>
          <a:noFill/>
          <a:ln w="9525">
            <a:noFill/>
            <a:miter lim="800000"/>
            <a:headEnd/>
            <a:tailEnd/>
          </a:ln>
        </p:spPr>
        <p:txBody>
          <a:bodyPr wrap="none">
            <a:spAutoFit/>
          </a:bodyPr>
          <a:lstStyle/>
          <a:p>
            <a:r>
              <a:rPr lang="en-US" sz="2000" b="1" baseline="30000"/>
              <a:t>23</a:t>
            </a:r>
            <a:r>
              <a:rPr lang="en-US" sz="2000" b="1"/>
              <a:t>Mg</a:t>
            </a:r>
          </a:p>
        </p:txBody>
      </p:sp>
      <p:sp>
        <p:nvSpPr>
          <p:cNvPr id="37968" name="Text Box 80"/>
          <p:cNvSpPr txBox="1">
            <a:spLocks noChangeArrowheads="1"/>
          </p:cNvSpPr>
          <p:nvPr/>
        </p:nvSpPr>
        <p:spPr bwMode="auto">
          <a:xfrm>
            <a:off x="4267200" y="3148013"/>
            <a:ext cx="1136650" cy="396875"/>
          </a:xfrm>
          <a:prstGeom prst="rect">
            <a:avLst/>
          </a:prstGeom>
          <a:noFill/>
          <a:ln w="9525">
            <a:noFill/>
            <a:miter lim="800000"/>
            <a:headEnd/>
            <a:tailEnd/>
          </a:ln>
        </p:spPr>
        <p:txBody>
          <a:bodyPr wrap="none">
            <a:spAutoFit/>
          </a:bodyPr>
          <a:lstStyle/>
          <a:p>
            <a:r>
              <a:rPr lang="en-US" sz="2000" b="1" baseline="30000">
                <a:solidFill>
                  <a:srgbClr val="CC180A"/>
                </a:solidFill>
              </a:rPr>
              <a:t>22</a:t>
            </a:r>
            <a:r>
              <a:rPr lang="en-US" sz="2000" b="1">
                <a:solidFill>
                  <a:srgbClr val="CC180A"/>
                </a:solidFill>
              </a:rPr>
              <a:t>Na + p</a:t>
            </a:r>
          </a:p>
        </p:txBody>
      </p:sp>
      <p:sp>
        <p:nvSpPr>
          <p:cNvPr id="37969" name="Line 81"/>
          <p:cNvSpPr>
            <a:spLocks noChangeShapeType="1"/>
          </p:cNvSpPr>
          <p:nvPr/>
        </p:nvSpPr>
        <p:spPr bwMode="auto">
          <a:xfrm>
            <a:off x="6096000" y="1268413"/>
            <a:ext cx="1143000" cy="0"/>
          </a:xfrm>
          <a:prstGeom prst="line">
            <a:avLst/>
          </a:prstGeom>
          <a:noFill/>
          <a:ln w="28575">
            <a:solidFill>
              <a:schemeClr val="tx1"/>
            </a:solidFill>
            <a:round/>
            <a:headEnd/>
            <a:tailEnd/>
          </a:ln>
        </p:spPr>
        <p:txBody>
          <a:bodyPr/>
          <a:lstStyle/>
          <a:p>
            <a:endParaRPr lang="en-US"/>
          </a:p>
        </p:txBody>
      </p:sp>
      <p:sp>
        <p:nvSpPr>
          <p:cNvPr id="37970" name="Line 82"/>
          <p:cNvSpPr>
            <a:spLocks noChangeShapeType="1"/>
          </p:cNvSpPr>
          <p:nvPr/>
        </p:nvSpPr>
        <p:spPr bwMode="auto">
          <a:xfrm>
            <a:off x="6096000" y="1497013"/>
            <a:ext cx="1143000" cy="0"/>
          </a:xfrm>
          <a:prstGeom prst="line">
            <a:avLst/>
          </a:prstGeom>
          <a:noFill/>
          <a:ln w="28575">
            <a:solidFill>
              <a:schemeClr val="tx1"/>
            </a:solidFill>
            <a:round/>
            <a:headEnd/>
            <a:tailEnd/>
          </a:ln>
        </p:spPr>
        <p:txBody>
          <a:bodyPr/>
          <a:lstStyle/>
          <a:p>
            <a:endParaRPr lang="en-US"/>
          </a:p>
        </p:txBody>
      </p:sp>
      <p:sp>
        <p:nvSpPr>
          <p:cNvPr id="37971" name="Line 83"/>
          <p:cNvSpPr>
            <a:spLocks noChangeShapeType="1"/>
          </p:cNvSpPr>
          <p:nvPr/>
        </p:nvSpPr>
        <p:spPr bwMode="auto">
          <a:xfrm>
            <a:off x="6096000" y="1878013"/>
            <a:ext cx="1143000" cy="0"/>
          </a:xfrm>
          <a:prstGeom prst="line">
            <a:avLst/>
          </a:prstGeom>
          <a:noFill/>
          <a:ln w="28575">
            <a:solidFill>
              <a:schemeClr val="tx1"/>
            </a:solidFill>
            <a:round/>
            <a:headEnd/>
            <a:tailEnd/>
          </a:ln>
        </p:spPr>
        <p:txBody>
          <a:bodyPr/>
          <a:lstStyle/>
          <a:p>
            <a:endParaRPr lang="en-US"/>
          </a:p>
        </p:txBody>
      </p:sp>
      <p:sp>
        <p:nvSpPr>
          <p:cNvPr id="37972" name="Line 84"/>
          <p:cNvSpPr>
            <a:spLocks noChangeShapeType="1"/>
          </p:cNvSpPr>
          <p:nvPr/>
        </p:nvSpPr>
        <p:spPr bwMode="auto">
          <a:xfrm>
            <a:off x="6096000" y="2030413"/>
            <a:ext cx="1143000" cy="0"/>
          </a:xfrm>
          <a:prstGeom prst="line">
            <a:avLst/>
          </a:prstGeom>
          <a:noFill/>
          <a:ln w="28575">
            <a:solidFill>
              <a:schemeClr val="tx1"/>
            </a:solidFill>
            <a:round/>
            <a:headEnd/>
            <a:tailEnd/>
          </a:ln>
        </p:spPr>
        <p:txBody>
          <a:bodyPr/>
          <a:lstStyle/>
          <a:p>
            <a:endParaRPr lang="en-US"/>
          </a:p>
        </p:txBody>
      </p:sp>
      <p:sp>
        <p:nvSpPr>
          <p:cNvPr id="37973" name="Line 85"/>
          <p:cNvSpPr>
            <a:spLocks noChangeShapeType="1"/>
          </p:cNvSpPr>
          <p:nvPr/>
        </p:nvSpPr>
        <p:spPr bwMode="auto">
          <a:xfrm>
            <a:off x="6096000" y="2259013"/>
            <a:ext cx="1143000" cy="0"/>
          </a:xfrm>
          <a:prstGeom prst="line">
            <a:avLst/>
          </a:prstGeom>
          <a:noFill/>
          <a:ln w="28575">
            <a:solidFill>
              <a:srgbClr val="CC180A"/>
            </a:solidFill>
            <a:round/>
            <a:headEnd/>
            <a:tailEnd/>
          </a:ln>
        </p:spPr>
        <p:txBody>
          <a:bodyPr/>
          <a:lstStyle/>
          <a:p>
            <a:endParaRPr lang="en-US"/>
          </a:p>
        </p:txBody>
      </p:sp>
      <p:sp>
        <p:nvSpPr>
          <p:cNvPr id="37974" name="Line 86"/>
          <p:cNvSpPr>
            <a:spLocks noChangeShapeType="1"/>
          </p:cNvSpPr>
          <p:nvPr/>
        </p:nvSpPr>
        <p:spPr bwMode="auto">
          <a:xfrm>
            <a:off x="6705600" y="2411413"/>
            <a:ext cx="0" cy="3581400"/>
          </a:xfrm>
          <a:prstGeom prst="line">
            <a:avLst/>
          </a:prstGeom>
          <a:noFill/>
          <a:ln w="28575">
            <a:solidFill>
              <a:srgbClr val="0000CC"/>
            </a:solidFill>
            <a:round/>
            <a:headEnd/>
            <a:tailEnd type="triangle" w="med" len="med"/>
          </a:ln>
        </p:spPr>
        <p:txBody>
          <a:bodyPr/>
          <a:lstStyle/>
          <a:p>
            <a:endParaRPr lang="en-US"/>
          </a:p>
        </p:txBody>
      </p:sp>
      <p:sp>
        <p:nvSpPr>
          <p:cNvPr id="37975" name="Line 87"/>
          <p:cNvSpPr>
            <a:spLocks noChangeShapeType="1"/>
          </p:cNvSpPr>
          <p:nvPr/>
        </p:nvSpPr>
        <p:spPr bwMode="auto">
          <a:xfrm>
            <a:off x="6858000" y="2411413"/>
            <a:ext cx="0" cy="3048000"/>
          </a:xfrm>
          <a:prstGeom prst="line">
            <a:avLst/>
          </a:prstGeom>
          <a:noFill/>
          <a:ln w="28575">
            <a:solidFill>
              <a:srgbClr val="0000CC"/>
            </a:solidFill>
            <a:round/>
            <a:headEnd/>
            <a:tailEnd type="triangle" w="med" len="med"/>
          </a:ln>
        </p:spPr>
        <p:txBody>
          <a:bodyPr/>
          <a:lstStyle/>
          <a:p>
            <a:endParaRPr lang="en-US"/>
          </a:p>
        </p:txBody>
      </p:sp>
      <p:sp>
        <p:nvSpPr>
          <p:cNvPr id="37976" name="Line 88"/>
          <p:cNvSpPr>
            <a:spLocks noChangeShapeType="1"/>
          </p:cNvSpPr>
          <p:nvPr/>
        </p:nvSpPr>
        <p:spPr bwMode="auto">
          <a:xfrm>
            <a:off x="7086600" y="2411413"/>
            <a:ext cx="0" cy="2057400"/>
          </a:xfrm>
          <a:prstGeom prst="line">
            <a:avLst/>
          </a:prstGeom>
          <a:noFill/>
          <a:ln w="28575">
            <a:solidFill>
              <a:srgbClr val="0000CC"/>
            </a:solidFill>
            <a:round/>
            <a:headEnd/>
            <a:tailEnd type="triangle" w="med" len="med"/>
          </a:ln>
        </p:spPr>
        <p:txBody>
          <a:bodyPr/>
          <a:lstStyle/>
          <a:p>
            <a:endParaRPr lang="en-US"/>
          </a:p>
        </p:txBody>
      </p:sp>
      <p:sp>
        <p:nvSpPr>
          <p:cNvPr id="37977" name="Text Box 89"/>
          <p:cNvSpPr txBox="1">
            <a:spLocks noChangeArrowheads="1"/>
          </p:cNvSpPr>
          <p:nvPr/>
        </p:nvSpPr>
        <p:spPr bwMode="auto">
          <a:xfrm>
            <a:off x="7315200" y="2411413"/>
            <a:ext cx="1249363" cy="336550"/>
          </a:xfrm>
          <a:prstGeom prst="rect">
            <a:avLst/>
          </a:prstGeom>
          <a:noFill/>
          <a:ln w="9525">
            <a:noFill/>
            <a:miter lim="800000"/>
            <a:headEnd/>
            <a:tailEnd/>
          </a:ln>
        </p:spPr>
        <p:txBody>
          <a:bodyPr wrap="none">
            <a:spAutoFit/>
          </a:bodyPr>
          <a:lstStyle/>
          <a:p>
            <a:r>
              <a:rPr lang="en-US" sz="1600" b="1">
                <a:solidFill>
                  <a:srgbClr val="CC180A"/>
                </a:solidFill>
              </a:rPr>
              <a:t>7787  (7/2)</a:t>
            </a:r>
            <a:r>
              <a:rPr lang="en-US" sz="1600" b="1" baseline="30000">
                <a:solidFill>
                  <a:srgbClr val="CC180A"/>
                </a:solidFill>
              </a:rPr>
              <a:t>+</a:t>
            </a:r>
          </a:p>
        </p:txBody>
      </p:sp>
      <p:sp>
        <p:nvSpPr>
          <p:cNvPr id="37978" name="Text Box 90"/>
          <p:cNvSpPr txBox="1">
            <a:spLocks noChangeArrowheads="1"/>
          </p:cNvSpPr>
          <p:nvPr/>
        </p:nvSpPr>
        <p:spPr bwMode="auto">
          <a:xfrm>
            <a:off x="7391400" y="2133600"/>
            <a:ext cx="1628775" cy="366713"/>
          </a:xfrm>
          <a:prstGeom prst="rect">
            <a:avLst/>
          </a:prstGeom>
          <a:noFill/>
          <a:ln w="9525">
            <a:noFill/>
            <a:miter lim="800000"/>
            <a:headEnd/>
            <a:tailEnd/>
          </a:ln>
        </p:spPr>
        <p:txBody>
          <a:bodyPr wrap="none">
            <a:spAutoFit/>
          </a:bodyPr>
          <a:lstStyle/>
          <a:p>
            <a:r>
              <a:rPr lang="en-US" sz="1600" b="1">
                <a:solidFill>
                  <a:srgbClr val="0000CC"/>
                </a:solidFill>
              </a:rPr>
              <a:t>IAS, 5/2</a:t>
            </a:r>
            <a:r>
              <a:rPr lang="en-US" sz="1600" b="1" baseline="30000">
                <a:solidFill>
                  <a:srgbClr val="0000CC"/>
                </a:solidFill>
              </a:rPr>
              <a:t>+ </a:t>
            </a:r>
            <a:r>
              <a:rPr lang="en-US" b="1">
                <a:solidFill>
                  <a:srgbClr val="0000CC"/>
                </a:solidFill>
              </a:rPr>
              <a:t>T=3/2</a:t>
            </a:r>
          </a:p>
        </p:txBody>
      </p:sp>
      <p:sp>
        <p:nvSpPr>
          <p:cNvPr id="37979" name="Text Box 91"/>
          <p:cNvSpPr txBox="1">
            <a:spLocks noChangeArrowheads="1"/>
          </p:cNvSpPr>
          <p:nvPr/>
        </p:nvSpPr>
        <p:spPr bwMode="auto">
          <a:xfrm>
            <a:off x="5659438" y="2738438"/>
            <a:ext cx="593432" cy="307777"/>
          </a:xfrm>
          <a:prstGeom prst="rect">
            <a:avLst/>
          </a:prstGeom>
          <a:noFill/>
          <a:ln w="9525">
            <a:noFill/>
            <a:miter lim="800000"/>
            <a:headEnd/>
            <a:tailEnd/>
          </a:ln>
        </p:spPr>
        <p:txBody>
          <a:bodyPr wrap="none">
            <a:spAutoFit/>
          </a:bodyPr>
          <a:lstStyle/>
          <a:p>
            <a:r>
              <a:rPr lang="en-US" sz="1400" b="1" dirty="0" smtClean="0"/>
              <a:t>3.7%</a:t>
            </a:r>
            <a:endParaRPr lang="en-US" sz="1400" b="1" dirty="0"/>
          </a:p>
        </p:txBody>
      </p:sp>
      <p:sp>
        <p:nvSpPr>
          <p:cNvPr id="37980" name="Text Box 92"/>
          <p:cNvSpPr txBox="1">
            <a:spLocks noChangeArrowheads="1"/>
          </p:cNvSpPr>
          <p:nvPr/>
        </p:nvSpPr>
        <p:spPr bwMode="auto">
          <a:xfrm>
            <a:off x="5622925" y="3706813"/>
            <a:ext cx="692818" cy="307777"/>
          </a:xfrm>
          <a:prstGeom prst="rect">
            <a:avLst/>
          </a:prstGeom>
          <a:noFill/>
          <a:ln w="9525">
            <a:noFill/>
            <a:miter lim="800000"/>
            <a:headEnd/>
            <a:tailEnd/>
          </a:ln>
        </p:spPr>
        <p:txBody>
          <a:bodyPr wrap="none">
            <a:spAutoFit/>
          </a:bodyPr>
          <a:lstStyle/>
          <a:p>
            <a:r>
              <a:rPr lang="en-US" sz="1400" b="1" dirty="0" smtClean="0"/>
              <a:t>78.2</a:t>
            </a:r>
            <a:r>
              <a:rPr lang="en-US" sz="1400" b="1" dirty="0"/>
              <a:t>%</a:t>
            </a:r>
          </a:p>
        </p:txBody>
      </p:sp>
      <p:sp>
        <p:nvSpPr>
          <p:cNvPr id="37981" name="Text Box 93"/>
          <p:cNvSpPr txBox="1">
            <a:spLocks noChangeArrowheads="1"/>
          </p:cNvSpPr>
          <p:nvPr/>
        </p:nvSpPr>
        <p:spPr bwMode="auto">
          <a:xfrm>
            <a:off x="5775325" y="4087813"/>
            <a:ext cx="687388" cy="304800"/>
          </a:xfrm>
          <a:prstGeom prst="rect">
            <a:avLst/>
          </a:prstGeom>
          <a:noFill/>
          <a:ln w="9525">
            <a:noFill/>
            <a:miter lim="800000"/>
            <a:headEnd/>
            <a:tailEnd/>
          </a:ln>
        </p:spPr>
        <p:txBody>
          <a:bodyPr wrap="none">
            <a:spAutoFit/>
          </a:bodyPr>
          <a:lstStyle/>
          <a:p>
            <a:r>
              <a:rPr lang="en-US" sz="1400" b="1" dirty="0" smtClean="0"/>
              <a:t>18.0%</a:t>
            </a:r>
            <a:endParaRPr lang="en-US" sz="1400" b="1" dirty="0"/>
          </a:p>
        </p:txBody>
      </p:sp>
      <p:sp>
        <p:nvSpPr>
          <p:cNvPr id="37982" name="AutoShape 94"/>
          <p:cNvSpPr>
            <a:spLocks/>
          </p:cNvSpPr>
          <p:nvPr/>
        </p:nvSpPr>
        <p:spPr bwMode="auto">
          <a:xfrm>
            <a:off x="5791200" y="1192213"/>
            <a:ext cx="76200" cy="1371600"/>
          </a:xfrm>
          <a:prstGeom prst="leftBrace">
            <a:avLst>
              <a:gd name="adj1" fmla="val 150000"/>
              <a:gd name="adj2" fmla="val 50000"/>
            </a:avLst>
          </a:prstGeom>
          <a:noFill/>
          <a:ln w="28575">
            <a:solidFill>
              <a:schemeClr val="tx1"/>
            </a:solidFill>
            <a:round/>
            <a:headEnd/>
            <a:tailEnd/>
          </a:ln>
        </p:spPr>
        <p:txBody>
          <a:bodyPr wrap="none" anchor="ctr"/>
          <a:lstStyle/>
          <a:p>
            <a:endParaRPr lang="en-US"/>
          </a:p>
        </p:txBody>
      </p:sp>
      <p:sp>
        <p:nvSpPr>
          <p:cNvPr id="37983" name="Line 95"/>
          <p:cNvSpPr>
            <a:spLocks noChangeShapeType="1"/>
          </p:cNvSpPr>
          <p:nvPr/>
        </p:nvSpPr>
        <p:spPr bwMode="auto">
          <a:xfrm flipH="1">
            <a:off x="5181600" y="1954213"/>
            <a:ext cx="609600" cy="914400"/>
          </a:xfrm>
          <a:prstGeom prst="line">
            <a:avLst/>
          </a:prstGeom>
          <a:noFill/>
          <a:ln w="28575">
            <a:solidFill>
              <a:schemeClr val="tx1"/>
            </a:solidFill>
            <a:round/>
            <a:headEnd/>
            <a:tailEnd type="triangle" w="med" len="med"/>
          </a:ln>
        </p:spPr>
        <p:txBody>
          <a:bodyPr/>
          <a:lstStyle/>
          <a:p>
            <a:endParaRPr lang="en-US"/>
          </a:p>
        </p:txBody>
      </p:sp>
      <p:sp>
        <p:nvSpPr>
          <p:cNvPr id="37984" name="Text Box 96"/>
          <p:cNvSpPr txBox="1">
            <a:spLocks noChangeArrowheads="1"/>
          </p:cNvSpPr>
          <p:nvPr/>
        </p:nvSpPr>
        <p:spPr bwMode="auto">
          <a:xfrm>
            <a:off x="5086350" y="1914525"/>
            <a:ext cx="323850" cy="366713"/>
          </a:xfrm>
          <a:prstGeom prst="rect">
            <a:avLst/>
          </a:prstGeom>
          <a:noFill/>
          <a:ln w="9525">
            <a:noFill/>
            <a:miter lim="800000"/>
            <a:headEnd/>
            <a:tailEnd/>
          </a:ln>
        </p:spPr>
        <p:txBody>
          <a:bodyPr wrap="none">
            <a:spAutoFit/>
          </a:bodyPr>
          <a:lstStyle/>
          <a:p>
            <a:r>
              <a:rPr lang="en-US" b="1"/>
              <a:t>p</a:t>
            </a:r>
          </a:p>
        </p:txBody>
      </p:sp>
      <p:sp>
        <p:nvSpPr>
          <p:cNvPr id="37985" name="Text Box 97"/>
          <p:cNvSpPr txBox="1">
            <a:spLocks noChangeArrowheads="1"/>
          </p:cNvSpPr>
          <p:nvPr/>
        </p:nvSpPr>
        <p:spPr bwMode="auto">
          <a:xfrm>
            <a:off x="4724400" y="1192213"/>
            <a:ext cx="1187450" cy="366712"/>
          </a:xfrm>
          <a:prstGeom prst="rect">
            <a:avLst/>
          </a:prstGeom>
          <a:noFill/>
          <a:ln w="9525">
            <a:noFill/>
            <a:miter lim="800000"/>
            <a:headEnd/>
            <a:tailEnd/>
          </a:ln>
        </p:spPr>
        <p:txBody>
          <a:bodyPr wrap="none">
            <a:spAutoFit/>
          </a:bodyPr>
          <a:lstStyle/>
          <a:p>
            <a:r>
              <a:rPr lang="en-US" b="1"/>
              <a:t>(5/2, 7/2)</a:t>
            </a:r>
            <a:r>
              <a:rPr lang="en-US" b="1" baseline="30000"/>
              <a:t>+</a:t>
            </a:r>
            <a:endParaRPr lang="en-US" b="1"/>
          </a:p>
        </p:txBody>
      </p:sp>
      <p:sp>
        <p:nvSpPr>
          <p:cNvPr id="37986" name="Text Box 98"/>
          <p:cNvSpPr txBox="1">
            <a:spLocks noChangeArrowheads="1"/>
          </p:cNvSpPr>
          <p:nvPr/>
        </p:nvSpPr>
        <p:spPr bwMode="auto">
          <a:xfrm>
            <a:off x="7224713" y="5267325"/>
            <a:ext cx="590550" cy="366713"/>
          </a:xfrm>
          <a:prstGeom prst="rect">
            <a:avLst/>
          </a:prstGeom>
          <a:noFill/>
          <a:ln w="9525">
            <a:noFill/>
            <a:miter lim="800000"/>
            <a:headEnd/>
            <a:tailEnd/>
          </a:ln>
        </p:spPr>
        <p:txBody>
          <a:bodyPr wrap="none">
            <a:spAutoFit/>
          </a:bodyPr>
          <a:lstStyle/>
          <a:p>
            <a:r>
              <a:rPr lang="en-US" b="1"/>
              <a:t>5/2</a:t>
            </a:r>
            <a:r>
              <a:rPr lang="en-US" b="1" baseline="30000"/>
              <a:t>+</a:t>
            </a:r>
            <a:endParaRPr lang="en-US" b="1"/>
          </a:p>
        </p:txBody>
      </p:sp>
      <p:sp>
        <p:nvSpPr>
          <p:cNvPr id="37987" name="Line 99"/>
          <p:cNvSpPr>
            <a:spLocks noChangeShapeType="1"/>
          </p:cNvSpPr>
          <p:nvPr/>
        </p:nvSpPr>
        <p:spPr bwMode="auto">
          <a:xfrm>
            <a:off x="7772400" y="887413"/>
            <a:ext cx="914400" cy="0"/>
          </a:xfrm>
          <a:prstGeom prst="line">
            <a:avLst/>
          </a:prstGeom>
          <a:noFill/>
          <a:ln w="57150">
            <a:solidFill>
              <a:srgbClr val="0000CC"/>
            </a:solidFill>
            <a:round/>
            <a:headEnd/>
            <a:tailEnd/>
          </a:ln>
        </p:spPr>
        <p:txBody>
          <a:bodyPr/>
          <a:lstStyle/>
          <a:p>
            <a:endParaRPr lang="en-US"/>
          </a:p>
        </p:txBody>
      </p:sp>
      <p:sp>
        <p:nvSpPr>
          <p:cNvPr id="37988" name="Line 100"/>
          <p:cNvSpPr>
            <a:spLocks noChangeShapeType="1"/>
          </p:cNvSpPr>
          <p:nvPr/>
        </p:nvSpPr>
        <p:spPr bwMode="auto">
          <a:xfrm flipH="1">
            <a:off x="7391400" y="920750"/>
            <a:ext cx="381000" cy="1365250"/>
          </a:xfrm>
          <a:prstGeom prst="line">
            <a:avLst/>
          </a:prstGeom>
          <a:noFill/>
          <a:ln w="28575">
            <a:solidFill>
              <a:srgbClr val="0000CC"/>
            </a:solidFill>
            <a:round/>
            <a:headEnd/>
            <a:tailEnd type="triangle" w="med" len="med"/>
          </a:ln>
        </p:spPr>
        <p:txBody>
          <a:bodyPr/>
          <a:lstStyle/>
          <a:p>
            <a:endParaRPr lang="en-US"/>
          </a:p>
        </p:txBody>
      </p:sp>
      <p:sp>
        <p:nvSpPr>
          <p:cNvPr id="37989" name="Line 101"/>
          <p:cNvSpPr>
            <a:spLocks noChangeShapeType="1"/>
          </p:cNvSpPr>
          <p:nvPr/>
        </p:nvSpPr>
        <p:spPr bwMode="auto">
          <a:xfrm flipH="1">
            <a:off x="7162800" y="935038"/>
            <a:ext cx="609600" cy="4981575"/>
          </a:xfrm>
          <a:prstGeom prst="line">
            <a:avLst/>
          </a:prstGeom>
          <a:noFill/>
          <a:ln w="9525">
            <a:solidFill>
              <a:schemeClr val="tx1"/>
            </a:solidFill>
            <a:round/>
            <a:headEnd/>
            <a:tailEnd type="triangle" w="med" len="med"/>
          </a:ln>
        </p:spPr>
        <p:txBody>
          <a:bodyPr/>
          <a:lstStyle/>
          <a:p>
            <a:endParaRPr lang="en-US"/>
          </a:p>
        </p:txBody>
      </p:sp>
      <p:sp>
        <p:nvSpPr>
          <p:cNvPr id="37990" name="Text Box 102"/>
          <p:cNvSpPr txBox="1">
            <a:spLocks noChangeArrowheads="1"/>
          </p:cNvSpPr>
          <p:nvPr/>
        </p:nvSpPr>
        <p:spPr bwMode="auto">
          <a:xfrm>
            <a:off x="7877175" y="1014413"/>
            <a:ext cx="622300" cy="396875"/>
          </a:xfrm>
          <a:prstGeom prst="rect">
            <a:avLst/>
          </a:prstGeom>
          <a:noFill/>
          <a:ln w="9525">
            <a:noFill/>
            <a:miter lim="800000"/>
            <a:headEnd/>
            <a:tailEnd/>
          </a:ln>
        </p:spPr>
        <p:txBody>
          <a:bodyPr wrap="none">
            <a:spAutoFit/>
          </a:bodyPr>
          <a:lstStyle/>
          <a:p>
            <a:r>
              <a:rPr lang="en-US" sz="2000" b="1" baseline="30000">
                <a:solidFill>
                  <a:srgbClr val="0000CC"/>
                </a:solidFill>
              </a:rPr>
              <a:t>23</a:t>
            </a:r>
            <a:r>
              <a:rPr lang="en-US" sz="2000" b="1">
                <a:solidFill>
                  <a:srgbClr val="0000CC"/>
                </a:solidFill>
              </a:rPr>
              <a:t>Al</a:t>
            </a:r>
          </a:p>
        </p:txBody>
      </p:sp>
      <p:sp>
        <p:nvSpPr>
          <p:cNvPr id="37991" name="Line 103"/>
          <p:cNvSpPr>
            <a:spLocks noChangeShapeType="1"/>
          </p:cNvSpPr>
          <p:nvPr/>
        </p:nvSpPr>
        <p:spPr bwMode="auto">
          <a:xfrm>
            <a:off x="6096000" y="1725613"/>
            <a:ext cx="1143000" cy="0"/>
          </a:xfrm>
          <a:prstGeom prst="line">
            <a:avLst/>
          </a:prstGeom>
          <a:noFill/>
          <a:ln w="28575">
            <a:solidFill>
              <a:schemeClr val="tx1"/>
            </a:solidFill>
            <a:round/>
            <a:headEnd/>
            <a:tailEnd/>
          </a:ln>
        </p:spPr>
        <p:txBody>
          <a:bodyPr/>
          <a:lstStyle/>
          <a:p>
            <a:endParaRPr lang="en-US"/>
          </a:p>
        </p:txBody>
      </p:sp>
      <p:sp>
        <p:nvSpPr>
          <p:cNvPr id="37992" name="Text Box 104"/>
          <p:cNvSpPr txBox="1">
            <a:spLocks noChangeArrowheads="1"/>
          </p:cNvSpPr>
          <p:nvPr/>
        </p:nvSpPr>
        <p:spPr bwMode="auto">
          <a:xfrm>
            <a:off x="152400" y="1182469"/>
            <a:ext cx="3810000" cy="646331"/>
          </a:xfrm>
          <a:prstGeom prst="rect">
            <a:avLst/>
          </a:prstGeom>
          <a:noFill/>
          <a:ln w="9525">
            <a:noFill/>
            <a:miter lim="800000"/>
            <a:headEnd/>
            <a:tailEnd/>
          </a:ln>
        </p:spPr>
        <p:txBody>
          <a:bodyPr wrap="square">
            <a:spAutoFit/>
          </a:bodyPr>
          <a:lstStyle/>
          <a:p>
            <a:r>
              <a:rPr lang="en-US" b="1" dirty="0" smtClean="0">
                <a:solidFill>
                  <a:srgbClr val="CC180A"/>
                </a:solidFill>
              </a:rPr>
              <a:t>No unusual isospin mixing!</a:t>
            </a:r>
          </a:p>
          <a:p>
            <a:r>
              <a:rPr lang="en-US" b="1" dirty="0" smtClean="0">
                <a:solidFill>
                  <a:srgbClr val="CC180A"/>
                </a:solidFill>
              </a:rPr>
              <a:t>IAS resonance has small </a:t>
            </a:r>
            <a:r>
              <a:rPr lang="en-US" b="1" dirty="0" err="1" smtClean="0">
                <a:solidFill>
                  <a:srgbClr val="CC180A"/>
                </a:solidFill>
              </a:rPr>
              <a:t>b</a:t>
            </a:r>
            <a:r>
              <a:rPr lang="en-US" b="1" baseline="-25000" dirty="0" err="1" smtClean="0">
                <a:solidFill>
                  <a:srgbClr val="CC180A"/>
                </a:solidFill>
              </a:rPr>
              <a:t>p</a:t>
            </a:r>
            <a:r>
              <a:rPr lang="en-US" b="1" dirty="0" smtClean="0">
                <a:solidFill>
                  <a:srgbClr val="CC180A"/>
                </a:solidFill>
              </a:rPr>
              <a:t>: (?!)</a:t>
            </a:r>
          </a:p>
        </p:txBody>
      </p:sp>
      <p:sp>
        <p:nvSpPr>
          <p:cNvPr id="37993" name="Text Box 105"/>
          <p:cNvSpPr txBox="1">
            <a:spLocks noChangeArrowheads="1"/>
          </p:cNvSpPr>
          <p:nvPr/>
        </p:nvSpPr>
        <p:spPr bwMode="auto">
          <a:xfrm>
            <a:off x="7239000" y="4276725"/>
            <a:ext cx="590550" cy="366713"/>
          </a:xfrm>
          <a:prstGeom prst="rect">
            <a:avLst/>
          </a:prstGeom>
          <a:noFill/>
          <a:ln w="9525">
            <a:noFill/>
            <a:miter lim="800000"/>
            <a:headEnd/>
            <a:tailEnd/>
          </a:ln>
        </p:spPr>
        <p:txBody>
          <a:bodyPr wrap="none">
            <a:spAutoFit/>
          </a:bodyPr>
          <a:lstStyle/>
          <a:p>
            <a:r>
              <a:rPr lang="en-US" b="1"/>
              <a:t>7/2</a:t>
            </a:r>
            <a:r>
              <a:rPr lang="en-US" b="1" baseline="30000"/>
              <a:t>+</a:t>
            </a:r>
            <a:endParaRPr lang="en-US" b="1"/>
          </a:p>
        </p:txBody>
      </p:sp>
      <p:sp>
        <p:nvSpPr>
          <p:cNvPr id="37994" name="Text Box 106"/>
          <p:cNvSpPr txBox="1">
            <a:spLocks noChangeArrowheads="1"/>
          </p:cNvSpPr>
          <p:nvPr/>
        </p:nvSpPr>
        <p:spPr bwMode="auto">
          <a:xfrm>
            <a:off x="8458200" y="547688"/>
            <a:ext cx="590550" cy="366712"/>
          </a:xfrm>
          <a:prstGeom prst="rect">
            <a:avLst/>
          </a:prstGeom>
          <a:noFill/>
          <a:ln w="9525">
            <a:noFill/>
            <a:miter lim="800000"/>
            <a:headEnd/>
            <a:tailEnd/>
          </a:ln>
        </p:spPr>
        <p:txBody>
          <a:bodyPr wrap="none">
            <a:spAutoFit/>
          </a:bodyPr>
          <a:lstStyle/>
          <a:p>
            <a:r>
              <a:rPr lang="en-US" b="1">
                <a:solidFill>
                  <a:srgbClr val="0000CC"/>
                </a:solidFill>
              </a:rPr>
              <a:t>5/2</a:t>
            </a:r>
            <a:r>
              <a:rPr lang="en-US" b="1" baseline="30000">
                <a:solidFill>
                  <a:srgbClr val="0000CC"/>
                </a:solidFill>
              </a:rPr>
              <a:t>+</a:t>
            </a:r>
            <a:endParaRPr lang="en-US" b="1">
              <a:solidFill>
                <a:srgbClr val="0000CC"/>
              </a:solidFill>
            </a:endParaRPr>
          </a:p>
        </p:txBody>
      </p:sp>
      <p:sp>
        <p:nvSpPr>
          <p:cNvPr id="37995" name="Text Box 107"/>
          <p:cNvSpPr txBox="1">
            <a:spLocks noChangeArrowheads="1"/>
          </p:cNvSpPr>
          <p:nvPr/>
        </p:nvSpPr>
        <p:spPr bwMode="auto">
          <a:xfrm>
            <a:off x="6584950" y="109538"/>
            <a:ext cx="1873250" cy="641350"/>
          </a:xfrm>
          <a:prstGeom prst="rect">
            <a:avLst/>
          </a:prstGeom>
          <a:noFill/>
          <a:ln w="9525">
            <a:noFill/>
            <a:miter lim="800000"/>
            <a:headEnd/>
            <a:tailEnd/>
          </a:ln>
        </p:spPr>
        <p:txBody>
          <a:bodyPr wrap="none">
            <a:spAutoFit/>
          </a:bodyPr>
          <a:lstStyle/>
          <a:p>
            <a:r>
              <a:rPr lang="en-US"/>
              <a:t> </a:t>
            </a:r>
            <a:r>
              <a:rPr lang="en-US" b="1">
                <a:latin typeface="Symbol" pitchFamily="18" charset="2"/>
              </a:rPr>
              <a:t>b </a:t>
            </a:r>
            <a:r>
              <a:rPr lang="en-US" b="1"/>
              <a:t>allowed GT</a:t>
            </a:r>
          </a:p>
          <a:p>
            <a:r>
              <a:rPr lang="en-US" b="1">
                <a:solidFill>
                  <a:srgbClr val="0000CC"/>
                </a:solidFill>
              </a:rPr>
              <a:t>Superallowed F</a:t>
            </a:r>
          </a:p>
        </p:txBody>
      </p:sp>
      <p:sp>
        <p:nvSpPr>
          <p:cNvPr id="47" name="Oval 46"/>
          <p:cNvSpPr/>
          <p:nvPr/>
        </p:nvSpPr>
        <p:spPr>
          <a:xfrm>
            <a:off x="5943600" y="2438400"/>
            <a:ext cx="685800" cy="228600"/>
          </a:xfrm>
          <a:prstGeom prst="ellipse">
            <a:avLst/>
          </a:prstGeom>
          <a:noFill/>
          <a:ln w="38100" cmpd="sng">
            <a:solidFill>
              <a:srgbClr val="CC180A">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98" name="TextBox 47"/>
          <p:cNvSpPr txBox="1">
            <a:spLocks noChangeArrowheads="1"/>
          </p:cNvSpPr>
          <p:nvPr/>
        </p:nvSpPr>
        <p:spPr bwMode="auto">
          <a:xfrm>
            <a:off x="152400" y="6019800"/>
            <a:ext cx="3530134" cy="646331"/>
          </a:xfrm>
          <a:prstGeom prst="rect">
            <a:avLst/>
          </a:prstGeom>
          <a:noFill/>
          <a:ln w="9525">
            <a:noFill/>
            <a:miter lim="800000"/>
            <a:headEnd/>
            <a:tailEnd/>
          </a:ln>
        </p:spPr>
        <p:txBody>
          <a:bodyPr wrap="none">
            <a:spAutoFit/>
          </a:bodyPr>
          <a:lstStyle/>
          <a:p>
            <a:r>
              <a:rPr lang="en-US" i="1" dirty="0" smtClean="0">
                <a:solidFill>
                  <a:srgbClr val="CC180A"/>
                </a:solidFill>
              </a:rPr>
              <a:t>Rare cases  </a:t>
            </a:r>
            <a:r>
              <a:rPr lang="en-US" i="1" dirty="0">
                <a:solidFill>
                  <a:srgbClr val="CC180A"/>
                </a:solidFill>
              </a:rPr>
              <a:t>of </a:t>
            </a:r>
            <a:r>
              <a:rPr lang="en-US" b="1" i="1" dirty="0">
                <a:solidFill>
                  <a:srgbClr val="CC180A"/>
                </a:solidFill>
                <a:latin typeface="Symbol" pitchFamily="18" charset="2"/>
              </a:rPr>
              <a:t>g </a:t>
            </a:r>
            <a:r>
              <a:rPr lang="en-US" b="1" i="1" dirty="0">
                <a:solidFill>
                  <a:srgbClr val="CC180A"/>
                </a:solidFill>
              </a:rPr>
              <a:t>&amp; p</a:t>
            </a:r>
            <a:r>
              <a:rPr lang="en-US" i="1" dirty="0">
                <a:solidFill>
                  <a:srgbClr val="CC180A"/>
                </a:solidFill>
              </a:rPr>
              <a:t>-branching </a:t>
            </a:r>
            <a:endParaRPr lang="en-US" i="1" dirty="0" smtClean="0">
              <a:solidFill>
                <a:srgbClr val="CC180A"/>
              </a:solidFill>
            </a:endParaRPr>
          </a:p>
          <a:p>
            <a:r>
              <a:rPr lang="en-US" i="1" dirty="0" smtClean="0">
                <a:solidFill>
                  <a:srgbClr val="CC180A"/>
                </a:solidFill>
              </a:rPr>
              <a:t> measured  </a:t>
            </a:r>
            <a:r>
              <a:rPr lang="en-US" i="1" dirty="0">
                <a:solidFill>
                  <a:srgbClr val="CC180A"/>
                </a:solidFill>
              </a:rPr>
              <a:t>simultaneously !</a:t>
            </a:r>
          </a:p>
        </p:txBody>
      </p:sp>
      <p:grpSp>
        <p:nvGrpSpPr>
          <p:cNvPr id="2" name="Group 59"/>
          <p:cNvGrpSpPr>
            <a:grpSpLocks/>
          </p:cNvGrpSpPr>
          <p:nvPr/>
        </p:nvGrpSpPr>
        <p:grpSpPr bwMode="auto">
          <a:xfrm>
            <a:off x="3352800" y="3048000"/>
            <a:ext cx="609600" cy="3048000"/>
            <a:chOff x="3581400" y="2590800"/>
            <a:chExt cx="609600" cy="3470528"/>
          </a:xfrm>
        </p:grpSpPr>
        <p:cxnSp>
          <p:nvCxnSpPr>
            <p:cNvPr id="50" name="Straight Arrow Connector 49"/>
            <p:cNvCxnSpPr>
              <a:stCxn id="54" idx="2"/>
            </p:cNvCxnSpPr>
            <p:nvPr/>
          </p:nvCxnSpPr>
          <p:spPr>
            <a:xfrm rot="10800000" flipV="1">
              <a:off x="3833813" y="5937494"/>
              <a:ext cx="77787" cy="12383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3581400" y="2590800"/>
              <a:ext cx="609600" cy="3353044"/>
            </a:xfrm>
            <a:prstGeom prst="arc">
              <a:avLst>
                <a:gd name="adj1" fmla="val 16200000"/>
                <a:gd name="adj2" fmla="val 5346909"/>
              </a:avLst>
            </a:prstGeom>
            <a:noFill/>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51" name="Line 100"/>
          <p:cNvSpPr>
            <a:spLocks noChangeShapeType="1"/>
          </p:cNvSpPr>
          <p:nvPr/>
        </p:nvSpPr>
        <p:spPr bwMode="auto">
          <a:xfrm flipH="1">
            <a:off x="5181600" y="2409700"/>
            <a:ext cx="1066800" cy="485900"/>
          </a:xfrm>
          <a:prstGeom prst="line">
            <a:avLst/>
          </a:prstGeom>
          <a:noFill/>
          <a:ln w="9525">
            <a:solidFill>
              <a:srgbClr val="0000CC"/>
            </a:solidFill>
            <a:round/>
            <a:headEnd/>
            <a:tailEnd type="triangle" w="med" len="med"/>
          </a:ln>
        </p:spPr>
        <p:txBody>
          <a:bodyPr/>
          <a:lstStyle/>
          <a:p>
            <a:endParaRPr lang="en-US"/>
          </a:p>
        </p:txBody>
      </p:sp>
      <p:sp>
        <p:nvSpPr>
          <p:cNvPr id="52" name="TextBox 51"/>
          <p:cNvSpPr txBox="1"/>
          <p:nvPr/>
        </p:nvSpPr>
        <p:spPr>
          <a:xfrm>
            <a:off x="5410200" y="2362200"/>
            <a:ext cx="652743" cy="338554"/>
          </a:xfrm>
          <a:prstGeom prst="rect">
            <a:avLst/>
          </a:prstGeom>
          <a:noFill/>
        </p:spPr>
        <p:txBody>
          <a:bodyPr wrap="none" rtlCol="0">
            <a:spAutoFit/>
          </a:bodyPr>
          <a:lstStyle/>
          <a:p>
            <a:pPr lvl="0"/>
            <a:r>
              <a:rPr lang="en-US" sz="1600" dirty="0" smtClean="0">
                <a:solidFill>
                  <a:srgbClr val="0000FF"/>
                </a:solidFill>
                <a:cs typeface="Arial" charset="0"/>
              </a:rPr>
              <a:t>0.4%</a:t>
            </a:r>
            <a:endParaRPr lang="en-US" sz="1600" dirty="0" smtClean="0"/>
          </a:p>
        </p:txBody>
      </p:sp>
      <p:sp>
        <p:nvSpPr>
          <p:cNvPr id="56" name="TextBox 55"/>
          <p:cNvSpPr txBox="1"/>
          <p:nvPr/>
        </p:nvSpPr>
        <p:spPr>
          <a:xfrm>
            <a:off x="304800" y="381000"/>
            <a:ext cx="3193503" cy="369332"/>
          </a:xfrm>
          <a:prstGeom prst="rect">
            <a:avLst/>
          </a:prstGeom>
          <a:solidFill>
            <a:srgbClr val="F3F06A"/>
          </a:solidFill>
        </p:spPr>
        <p:txBody>
          <a:bodyPr wrap="none" rtlCol="0">
            <a:spAutoFit/>
          </a:bodyPr>
          <a:lstStyle/>
          <a:p>
            <a:r>
              <a:rPr lang="en-US" dirty="0" smtClean="0">
                <a:latin typeface="Symbol" pitchFamily="18" charset="2"/>
              </a:rPr>
              <a:t> </a:t>
            </a:r>
            <a:r>
              <a:rPr lang="en-US" dirty="0" err="1" smtClean="0">
                <a:latin typeface="Symbol" pitchFamily="18" charset="2"/>
              </a:rPr>
              <a:t>wg</a:t>
            </a:r>
            <a:r>
              <a:rPr lang="en-US" dirty="0" smtClean="0"/>
              <a:t>=(2J+1)/(2j+1)(2I+1)</a:t>
            </a:r>
            <a:r>
              <a:rPr lang="en-US" dirty="0" err="1" smtClean="0">
                <a:solidFill>
                  <a:srgbClr val="FF0000"/>
                </a:solidFill>
              </a:rPr>
              <a:t>b</a:t>
            </a:r>
            <a:r>
              <a:rPr lang="en-US" baseline="-25000" dirty="0" err="1" smtClean="0">
                <a:solidFill>
                  <a:srgbClr val="FF0000"/>
                </a:solidFill>
                <a:latin typeface="Symbol" pitchFamily="18" charset="2"/>
              </a:rPr>
              <a:t>g</a:t>
            </a:r>
            <a:r>
              <a:rPr lang="en-US" dirty="0" err="1" smtClean="0">
                <a:solidFill>
                  <a:srgbClr val="FF0000"/>
                </a:solidFill>
              </a:rPr>
              <a:t>b</a:t>
            </a:r>
            <a:r>
              <a:rPr lang="en-US" baseline="-25000" dirty="0" err="1" smtClean="0">
                <a:solidFill>
                  <a:srgbClr val="FF0000"/>
                </a:solidFill>
              </a:rPr>
              <a:t>p</a:t>
            </a:r>
            <a:r>
              <a:rPr lang="en-US" dirty="0" smtClean="0"/>
              <a:t>*</a:t>
            </a:r>
            <a:r>
              <a:rPr lang="en-US" b="1" dirty="0" smtClean="0">
                <a:solidFill>
                  <a:schemeClr val="accent2"/>
                </a:solidFill>
                <a:latin typeface="Symbol" pitchFamily="18" charset="2"/>
              </a:rPr>
              <a:t>G</a:t>
            </a:r>
            <a:endParaRPr lang="en-US" b="1" dirty="0">
              <a:solidFill>
                <a:schemeClr val="accent2"/>
              </a:solidFill>
              <a:latin typeface="Symbol" pitchFamily="18" charset="2"/>
            </a:endParaRPr>
          </a:p>
        </p:txBody>
      </p:sp>
      <p:sp>
        <p:nvSpPr>
          <p:cNvPr id="53" name="Oval 52"/>
          <p:cNvSpPr/>
          <p:nvPr/>
        </p:nvSpPr>
        <p:spPr>
          <a:xfrm>
            <a:off x="6096000" y="2286000"/>
            <a:ext cx="685800" cy="228600"/>
          </a:xfrm>
          <a:prstGeom prst="ellipse">
            <a:avLst/>
          </a:prstGeom>
          <a:noFill/>
          <a:ln w="38100" cmpd="sng">
            <a:solidFill>
              <a:srgbClr val="0000CC">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5" name="Group 59"/>
          <p:cNvGrpSpPr>
            <a:grpSpLocks/>
          </p:cNvGrpSpPr>
          <p:nvPr/>
        </p:nvGrpSpPr>
        <p:grpSpPr bwMode="auto">
          <a:xfrm>
            <a:off x="3124200" y="3429000"/>
            <a:ext cx="609600" cy="2667000"/>
            <a:chOff x="3276600" y="2764326"/>
            <a:chExt cx="609600" cy="3470529"/>
          </a:xfrm>
        </p:grpSpPr>
        <p:cxnSp>
          <p:nvCxnSpPr>
            <p:cNvPr id="57" name="Straight Arrow Connector 56"/>
            <p:cNvCxnSpPr>
              <a:stCxn id="58" idx="2"/>
            </p:cNvCxnSpPr>
            <p:nvPr/>
          </p:nvCxnSpPr>
          <p:spPr>
            <a:xfrm rot="10800000" flipV="1">
              <a:off x="3529013" y="6111020"/>
              <a:ext cx="77787" cy="123835"/>
            </a:xfrm>
            <a:prstGeom prst="straightConnector1">
              <a:avLst/>
            </a:prstGeom>
            <a:ln w="3175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58" name="Arc 57"/>
            <p:cNvSpPr/>
            <p:nvPr/>
          </p:nvSpPr>
          <p:spPr>
            <a:xfrm>
              <a:off x="3276600" y="2764326"/>
              <a:ext cx="609600" cy="3353044"/>
            </a:xfrm>
            <a:prstGeom prst="arc">
              <a:avLst>
                <a:gd name="adj1" fmla="val 16200000"/>
                <a:gd name="adj2" fmla="val 5346909"/>
              </a:avLst>
            </a:prstGeom>
            <a:noFill/>
            <a:ln w="3175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Motivation</a:t>
            </a:r>
            <a:endParaRPr lang="en-US" dirty="0"/>
          </a:p>
        </p:txBody>
      </p:sp>
      <p:sp>
        <p:nvSpPr>
          <p:cNvPr id="3" name="Content Placeholder 2"/>
          <p:cNvSpPr>
            <a:spLocks noGrp="1"/>
          </p:cNvSpPr>
          <p:nvPr>
            <p:ph idx="1"/>
          </p:nvPr>
        </p:nvSpPr>
        <p:spPr>
          <a:xfrm>
            <a:off x="457200" y="1295400"/>
            <a:ext cx="5257800" cy="4830763"/>
          </a:xfrm>
        </p:spPr>
        <p:txBody>
          <a:bodyPr>
            <a:normAutofit fontScale="77500" lnSpcReduction="20000"/>
          </a:bodyPr>
          <a:lstStyle/>
          <a:p>
            <a:r>
              <a:rPr lang="en-US" b="1" dirty="0" smtClean="0">
                <a:solidFill>
                  <a:schemeClr val="accent2"/>
                </a:solidFill>
              </a:rPr>
              <a:t>Proton capture </a:t>
            </a:r>
            <a:r>
              <a:rPr lang="en-US" dirty="0" smtClean="0"/>
              <a:t>– a class of reactions important in nuclear astrophysics</a:t>
            </a:r>
          </a:p>
          <a:p>
            <a:pPr lvl="1"/>
            <a:r>
              <a:rPr lang="en-US" dirty="0" smtClean="0"/>
              <a:t>Radiative proton capture reactions: </a:t>
            </a:r>
            <a:r>
              <a:rPr lang="en-US" dirty="0" smtClean="0">
                <a:solidFill>
                  <a:schemeClr val="accent2"/>
                </a:solidFill>
              </a:rPr>
              <a:t>X(</a:t>
            </a:r>
            <a:r>
              <a:rPr lang="en-US" dirty="0" err="1" smtClean="0">
                <a:solidFill>
                  <a:schemeClr val="accent2"/>
                </a:solidFill>
              </a:rPr>
              <a:t>p,</a:t>
            </a:r>
            <a:r>
              <a:rPr lang="en-US" dirty="0" err="1" smtClean="0">
                <a:solidFill>
                  <a:schemeClr val="accent2"/>
                </a:solidFill>
                <a:latin typeface="Symbol" pitchFamily="18" charset="2"/>
              </a:rPr>
              <a:t>g</a:t>
            </a:r>
            <a:r>
              <a:rPr lang="en-US" dirty="0" smtClean="0">
                <a:solidFill>
                  <a:schemeClr val="accent2"/>
                </a:solidFill>
              </a:rPr>
              <a:t>)Y</a:t>
            </a:r>
            <a:r>
              <a:rPr lang="en-US" dirty="0" smtClean="0">
                <a:solidFill>
                  <a:srgbClr val="FF0000"/>
                </a:solidFill>
              </a:rPr>
              <a:t> </a:t>
            </a:r>
          </a:p>
          <a:p>
            <a:r>
              <a:rPr lang="en-US" dirty="0" smtClean="0"/>
              <a:t>Reactions take place in a narrow range of energies: (Gamow window) due to Coulomb repulsion &amp; Maxwell distribution</a:t>
            </a:r>
          </a:p>
          <a:p>
            <a:r>
              <a:rPr lang="en-US" dirty="0" smtClean="0">
                <a:solidFill>
                  <a:schemeClr val="accent2"/>
                </a:solidFill>
              </a:rPr>
              <a:t>Stars are cold! </a:t>
            </a:r>
            <a:r>
              <a:rPr lang="en-US" dirty="0" err="1" smtClean="0">
                <a:solidFill>
                  <a:srgbClr val="FF0000"/>
                </a:solidFill>
              </a:rPr>
              <a:t>E</a:t>
            </a:r>
            <a:r>
              <a:rPr lang="en-US" baseline="-25000" dirty="0" err="1" smtClean="0">
                <a:solidFill>
                  <a:srgbClr val="FF0000"/>
                </a:solidFill>
              </a:rPr>
              <a:t>p</a:t>
            </a:r>
            <a:r>
              <a:rPr lang="en-US" dirty="0" smtClean="0">
                <a:solidFill>
                  <a:srgbClr val="FF0000"/>
                </a:solidFill>
              </a:rPr>
              <a:t>=10s -100s keV</a:t>
            </a:r>
          </a:p>
          <a:p>
            <a:r>
              <a:rPr lang="en-US" dirty="0" smtClean="0">
                <a:solidFill>
                  <a:srgbClr val="FF0000"/>
                </a:solidFill>
              </a:rPr>
              <a:t>Can have: non-resonant</a:t>
            </a:r>
            <a:r>
              <a:rPr lang="en-US" dirty="0" smtClean="0"/>
              <a:t> (continuum) and </a:t>
            </a:r>
            <a:r>
              <a:rPr lang="en-US" dirty="0" smtClean="0">
                <a:solidFill>
                  <a:srgbClr val="FF0000"/>
                </a:solidFill>
              </a:rPr>
              <a:t>resonant</a:t>
            </a:r>
            <a:r>
              <a:rPr lang="en-US" dirty="0" smtClean="0"/>
              <a:t> capture</a:t>
            </a:r>
            <a:endParaRPr lang="en-US" dirty="0"/>
          </a:p>
        </p:txBody>
      </p:sp>
      <p:pic>
        <p:nvPicPr>
          <p:cNvPr id="4" name="Picture 47"/>
          <p:cNvPicPr>
            <a:picLocks noChangeAspect="1" noChangeArrowheads="1"/>
          </p:cNvPicPr>
          <p:nvPr/>
        </p:nvPicPr>
        <p:blipFill>
          <a:blip r:embed="rId2" cstate="print"/>
          <a:srcRect/>
          <a:stretch>
            <a:fillRect/>
          </a:stretch>
        </p:blipFill>
        <p:spPr bwMode="auto">
          <a:xfrm>
            <a:off x="5562599" y="1524000"/>
            <a:ext cx="3190175" cy="1981200"/>
          </a:xfrm>
          <a:prstGeom prst="rect">
            <a:avLst/>
          </a:prstGeom>
          <a:noFill/>
          <a:ln w="9525">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5638800" y="4144963"/>
            <a:ext cx="3016304" cy="1798637"/>
          </a:xfrm>
          <a:prstGeom prst="rect">
            <a:avLst/>
          </a:prstGeom>
          <a:noFill/>
          <a:ln w="9525">
            <a:noFill/>
            <a:miter lim="800000"/>
            <a:headEnd/>
            <a:tailEnd/>
          </a:ln>
          <a:effectLst/>
        </p:spPr>
      </p:pic>
      <p:sp>
        <p:nvSpPr>
          <p:cNvPr id="6" name="Text Box 48"/>
          <p:cNvSpPr txBox="1">
            <a:spLocks noChangeArrowheads="1"/>
          </p:cNvSpPr>
          <p:nvPr/>
        </p:nvSpPr>
        <p:spPr bwMode="auto">
          <a:xfrm>
            <a:off x="5410200" y="6096000"/>
            <a:ext cx="3657600" cy="274637"/>
          </a:xfrm>
          <a:prstGeom prst="rect">
            <a:avLst/>
          </a:prstGeom>
          <a:noFill/>
          <a:ln w="9525">
            <a:noFill/>
            <a:miter lim="800000"/>
            <a:headEnd/>
            <a:tailEnd/>
          </a:ln>
          <a:effectLst/>
        </p:spPr>
        <p:txBody>
          <a:bodyPr>
            <a:spAutoFit/>
          </a:bodyPr>
          <a:lstStyle/>
          <a:p>
            <a:pPr algn="ctr">
              <a:spcBef>
                <a:spcPct val="50000"/>
              </a:spcBef>
            </a:pPr>
            <a:r>
              <a:rPr lang="en-US" sz="1200" dirty="0">
                <a:latin typeface="Times New Roman" pitchFamily="18" charset="0"/>
                <a:cs typeface="Times New Roman" pitchFamily="18" charset="0"/>
              </a:rPr>
              <a:t>* C. Rolfs and W. Rodney, “Cauldrons in the Cosmos”.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sz="quarter"/>
          </p:nvPr>
        </p:nvSpPr>
        <p:spPr>
          <a:xfrm>
            <a:off x="457200" y="274638"/>
            <a:ext cx="8229600" cy="563562"/>
          </a:xfrm>
        </p:spPr>
        <p:txBody>
          <a:bodyPr/>
          <a:lstStyle/>
          <a:p>
            <a:pPr eaLnBrk="1" hangingPunct="1"/>
            <a:r>
              <a:rPr lang="en-US" sz="2800" smtClean="0"/>
              <a:t>A few images are worth a thousand words!</a:t>
            </a:r>
          </a:p>
        </p:txBody>
      </p:sp>
      <p:pic>
        <p:nvPicPr>
          <p:cNvPr id="61443" name="Picture 9" descr="exper 007"/>
          <p:cNvPicPr>
            <a:picLocks noGrp="1" noChangeAspect="1" noChangeArrowheads="1"/>
          </p:cNvPicPr>
          <p:nvPr>
            <p:ph sz="quarter" idx="1"/>
          </p:nvPr>
        </p:nvPicPr>
        <p:blipFill>
          <a:blip r:embed="rId2" cstate="print"/>
          <a:srcRect/>
          <a:stretch>
            <a:fillRect/>
          </a:stretch>
        </p:blipFill>
        <p:spPr>
          <a:xfrm>
            <a:off x="457200" y="1524000"/>
            <a:ext cx="1676400" cy="2185988"/>
          </a:xfrm>
          <a:noFill/>
        </p:spPr>
      </p:pic>
      <p:pic>
        <p:nvPicPr>
          <p:cNvPr id="61446" name="Picture 12" descr="exper 018"/>
          <p:cNvPicPr>
            <a:picLocks noGrp="1" noChangeAspect="1" noChangeArrowheads="1"/>
          </p:cNvPicPr>
          <p:nvPr>
            <p:ph sz="quarter" idx="3"/>
          </p:nvPr>
        </p:nvPicPr>
        <p:blipFill>
          <a:blip r:embed="rId3" cstate="print"/>
          <a:srcRect/>
          <a:stretch>
            <a:fillRect/>
          </a:stretch>
        </p:blipFill>
        <p:spPr>
          <a:xfrm>
            <a:off x="4876800" y="1371600"/>
            <a:ext cx="3390900" cy="2514600"/>
          </a:xfrm>
          <a:noFill/>
        </p:spPr>
      </p:pic>
      <p:pic>
        <p:nvPicPr>
          <p:cNvPr id="61447" name="Picture 13" descr="Exp08 002"/>
          <p:cNvPicPr>
            <a:picLocks noChangeAspect="1" noChangeArrowheads="1"/>
          </p:cNvPicPr>
          <p:nvPr/>
        </p:nvPicPr>
        <p:blipFill>
          <a:blip r:embed="rId4" cstate="print"/>
          <a:srcRect/>
          <a:stretch>
            <a:fillRect/>
          </a:stretch>
        </p:blipFill>
        <p:spPr bwMode="auto">
          <a:xfrm>
            <a:off x="2406650" y="1447800"/>
            <a:ext cx="1708150" cy="2378075"/>
          </a:xfrm>
          <a:prstGeom prst="rect">
            <a:avLst/>
          </a:prstGeom>
          <a:noFill/>
          <a:ln w="9525">
            <a:noFill/>
            <a:miter lim="800000"/>
            <a:headEnd/>
            <a:tailEnd/>
          </a:ln>
        </p:spPr>
      </p:pic>
      <p:sp>
        <p:nvSpPr>
          <p:cNvPr id="61448" name="Text Box 14"/>
          <p:cNvSpPr txBox="1">
            <a:spLocks noChangeArrowheads="1"/>
          </p:cNvSpPr>
          <p:nvPr/>
        </p:nvSpPr>
        <p:spPr bwMode="auto">
          <a:xfrm>
            <a:off x="381000" y="838200"/>
            <a:ext cx="3625850" cy="366712"/>
          </a:xfrm>
          <a:prstGeom prst="rect">
            <a:avLst/>
          </a:prstGeom>
          <a:noFill/>
          <a:ln w="9525">
            <a:noFill/>
            <a:miter lim="800000"/>
            <a:headEnd/>
            <a:tailEnd/>
          </a:ln>
        </p:spPr>
        <p:txBody>
          <a:bodyPr wrap="none">
            <a:spAutoFit/>
          </a:bodyPr>
          <a:lstStyle/>
          <a:p>
            <a:r>
              <a:rPr lang="en-US" b="1" dirty="0">
                <a:solidFill>
                  <a:schemeClr val="accent2"/>
                </a:solidFill>
              </a:rPr>
              <a:t>W1-65 </a:t>
            </a:r>
            <a:r>
              <a:rPr lang="en-US" b="1" dirty="0" err="1">
                <a:solidFill>
                  <a:schemeClr val="accent2"/>
                </a:solidFill>
              </a:rPr>
              <a:t>det</a:t>
            </a:r>
            <a:r>
              <a:rPr lang="en-US" b="1" dirty="0">
                <a:solidFill>
                  <a:schemeClr val="accent2"/>
                </a:solidFill>
              </a:rPr>
              <a:t> 16 x 16 strips 3.1 mm</a:t>
            </a:r>
          </a:p>
        </p:txBody>
      </p:sp>
      <p:sp>
        <p:nvSpPr>
          <p:cNvPr id="61449" name="Text Box 15"/>
          <p:cNvSpPr txBox="1">
            <a:spLocks noChangeArrowheads="1"/>
          </p:cNvSpPr>
          <p:nvPr/>
        </p:nvSpPr>
        <p:spPr bwMode="auto">
          <a:xfrm>
            <a:off x="1111250" y="1143000"/>
            <a:ext cx="3613150" cy="366712"/>
          </a:xfrm>
          <a:prstGeom prst="rect">
            <a:avLst/>
          </a:prstGeom>
          <a:solidFill>
            <a:schemeClr val="bg1"/>
          </a:solidFill>
          <a:ln w="9525">
            <a:noFill/>
            <a:miter lim="800000"/>
            <a:headEnd/>
            <a:tailEnd/>
          </a:ln>
        </p:spPr>
        <p:txBody>
          <a:bodyPr wrap="none">
            <a:spAutoFit/>
          </a:bodyPr>
          <a:lstStyle/>
          <a:p>
            <a:r>
              <a:rPr lang="en-US" b="1" dirty="0">
                <a:solidFill>
                  <a:schemeClr val="accent2"/>
                </a:solidFill>
              </a:rPr>
              <a:t>BB2-45 </a:t>
            </a:r>
            <a:r>
              <a:rPr lang="en-US" b="1" dirty="0" err="1">
                <a:solidFill>
                  <a:schemeClr val="accent2"/>
                </a:solidFill>
              </a:rPr>
              <a:t>det</a:t>
            </a:r>
            <a:r>
              <a:rPr lang="en-US" b="1" dirty="0">
                <a:solidFill>
                  <a:schemeClr val="accent2"/>
                </a:solidFill>
              </a:rPr>
              <a:t> 24 x 24 strips, 1 mm</a:t>
            </a:r>
          </a:p>
        </p:txBody>
      </p:sp>
      <p:pic>
        <p:nvPicPr>
          <p:cNvPr id="14" name="Content Placeholder 7" descr="100_1956.JPG"/>
          <p:cNvPicPr>
            <a:picLocks noGrp="1" noChangeAspect="1"/>
          </p:cNvPicPr>
          <p:nvPr>
            <p:ph sz="quarter" idx="4"/>
          </p:nvPr>
        </p:nvPicPr>
        <p:blipFill>
          <a:blip r:embed="rId5" cstate="print"/>
          <a:stretch>
            <a:fillRect/>
          </a:stretch>
        </p:blipFill>
        <p:spPr>
          <a:xfrm>
            <a:off x="4876800" y="3938588"/>
            <a:ext cx="3384548" cy="2538412"/>
          </a:xfrm>
        </p:spPr>
      </p:pic>
      <p:pic>
        <p:nvPicPr>
          <p:cNvPr id="15" name="Content Placeholder 6" descr="100_1953.JPG"/>
          <p:cNvPicPr>
            <a:picLocks noGrp="1" noChangeAspect="1"/>
          </p:cNvPicPr>
          <p:nvPr>
            <p:ph sz="half" idx="1"/>
          </p:nvPr>
        </p:nvPicPr>
        <p:blipFill>
          <a:blip r:embed="rId6" cstate="print"/>
          <a:stretch>
            <a:fillRect/>
          </a:stretch>
        </p:blipFill>
        <p:spPr>
          <a:xfrm>
            <a:off x="457200" y="3872706"/>
            <a:ext cx="3657600" cy="2604294"/>
          </a:xfrm>
        </p:spPr>
      </p:pic>
      <p:pic>
        <p:nvPicPr>
          <p:cNvPr id="11" name="Picture 10" descr="Exp2011 008-1.JPG"/>
          <p:cNvPicPr>
            <a:picLocks noChangeAspect="1"/>
          </p:cNvPicPr>
          <p:nvPr/>
        </p:nvPicPr>
        <p:blipFill>
          <a:blip r:embed="rId7" cstate="print"/>
          <a:stretch>
            <a:fillRect/>
          </a:stretch>
        </p:blipFill>
        <p:spPr>
          <a:xfrm>
            <a:off x="7620000" y="3962400"/>
            <a:ext cx="603738" cy="7620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188913" y="0"/>
            <a:ext cx="8421687" cy="5891213"/>
          </a:xfrm>
          <a:prstGeom prst="rect">
            <a:avLst/>
          </a:prstGeom>
          <a:noFill/>
          <a:ln w="9525">
            <a:noFill/>
            <a:miter lim="800000"/>
            <a:headEnd/>
            <a:tailEnd/>
          </a:ln>
        </p:spPr>
      </p:pic>
      <p:sp>
        <p:nvSpPr>
          <p:cNvPr id="68611" name="Text Box 3"/>
          <p:cNvSpPr txBox="1">
            <a:spLocks noChangeArrowheads="1"/>
          </p:cNvSpPr>
          <p:nvPr/>
        </p:nvSpPr>
        <p:spPr bwMode="auto">
          <a:xfrm rot="-5400000">
            <a:off x="-1002506" y="2944019"/>
            <a:ext cx="2859087" cy="396875"/>
          </a:xfrm>
          <a:prstGeom prst="rect">
            <a:avLst/>
          </a:prstGeom>
          <a:solidFill>
            <a:schemeClr val="accent1"/>
          </a:solidFill>
          <a:ln w="9525">
            <a:noFill/>
            <a:miter lim="800000"/>
            <a:headEnd/>
            <a:tailEnd/>
          </a:ln>
        </p:spPr>
        <p:txBody>
          <a:bodyPr wrap="none">
            <a:spAutoFit/>
          </a:bodyPr>
          <a:lstStyle/>
          <a:p>
            <a:r>
              <a:rPr lang="en-US" sz="2000" b="1">
                <a:solidFill>
                  <a:srgbClr val="FF0000"/>
                </a:solidFill>
              </a:rPr>
              <a:t>A. Coc – OMEG07    !!!</a:t>
            </a:r>
          </a:p>
        </p:txBody>
      </p:sp>
      <p:pic>
        <p:nvPicPr>
          <p:cNvPr id="68612" name="Picture 4"/>
          <p:cNvPicPr>
            <a:picLocks noChangeAspect="1" noChangeArrowheads="1"/>
          </p:cNvPicPr>
          <p:nvPr/>
        </p:nvPicPr>
        <p:blipFill>
          <a:blip r:embed="rId4" cstate="print"/>
          <a:srcRect/>
          <a:stretch>
            <a:fillRect/>
          </a:stretch>
        </p:blipFill>
        <p:spPr bwMode="auto">
          <a:xfrm>
            <a:off x="762000" y="6070600"/>
            <a:ext cx="7188200" cy="787400"/>
          </a:xfrm>
          <a:prstGeom prst="rect">
            <a:avLst/>
          </a:prstGeom>
          <a:noFill/>
          <a:ln w="9525">
            <a:noFill/>
            <a:miter lim="800000"/>
            <a:headEnd/>
            <a:tailEnd/>
          </a:ln>
        </p:spPr>
      </p:pic>
      <p:pic>
        <p:nvPicPr>
          <p:cNvPr id="68613" name="Picture 5"/>
          <p:cNvPicPr>
            <a:picLocks noChangeAspect="1" noChangeArrowheads="1"/>
          </p:cNvPicPr>
          <p:nvPr/>
        </p:nvPicPr>
        <p:blipFill>
          <a:blip r:embed="rId5" cstate="print"/>
          <a:srcRect/>
          <a:stretch>
            <a:fillRect/>
          </a:stretch>
        </p:blipFill>
        <p:spPr bwMode="auto">
          <a:xfrm>
            <a:off x="714375" y="5699125"/>
            <a:ext cx="6424613" cy="382588"/>
          </a:xfrm>
          <a:prstGeom prst="rect">
            <a:avLst/>
          </a:prstGeom>
          <a:noFill/>
          <a:ln w="9525">
            <a:noFill/>
            <a:miter lim="800000"/>
            <a:headEnd/>
            <a:tailEnd/>
          </a:ln>
        </p:spPr>
      </p:pic>
      <p:sp>
        <p:nvSpPr>
          <p:cNvPr id="68614" name="Slide Number Placeholder 5"/>
          <p:cNvSpPr>
            <a:spLocks noGrp="1"/>
          </p:cNvSpPr>
          <p:nvPr>
            <p:ph type="sldNum" sz="quarter" idx="12"/>
          </p:nvPr>
        </p:nvSpPr>
        <p:spPr>
          <a:noFill/>
        </p:spPr>
        <p:txBody>
          <a:bodyPr/>
          <a:lstStyle/>
          <a:p>
            <a:fld id="{8D2D78BA-EFAD-47B2-B73C-365DED1AE9E5}" type="slidenum">
              <a:rPr lang="en-US" smtClean="0"/>
              <a:pPr/>
              <a:t>31</a:t>
            </a:fld>
            <a:endParaRPr lang="en-US" smtClean="0"/>
          </a:p>
        </p:txBody>
      </p:sp>
      <p:sp>
        <p:nvSpPr>
          <p:cNvPr id="7" name="Oval 5"/>
          <p:cNvSpPr>
            <a:spLocks noChangeArrowheads="1"/>
          </p:cNvSpPr>
          <p:nvPr/>
        </p:nvSpPr>
        <p:spPr bwMode="auto">
          <a:xfrm>
            <a:off x="228600" y="152400"/>
            <a:ext cx="838200" cy="685800"/>
          </a:xfrm>
          <a:prstGeom prst="ellipse">
            <a:avLst/>
          </a:prstGeom>
          <a:solidFill>
            <a:schemeClr val="accent1"/>
          </a:solidFill>
          <a:ln w="9525">
            <a:solidFill>
              <a:schemeClr val="tx1"/>
            </a:solidFill>
            <a:round/>
            <a:headEnd/>
            <a:tailEnd/>
          </a:ln>
        </p:spPr>
        <p:txBody>
          <a:bodyPr wrap="none" anchor="ctr"/>
          <a:lstStyle/>
          <a:p>
            <a:pPr algn="ctr"/>
            <a:r>
              <a:rPr lang="en-US" sz="2800" b="1" baseline="30000" dirty="0">
                <a:solidFill>
                  <a:srgbClr val="FC2818"/>
                </a:solidFill>
              </a:rPr>
              <a:t>31</a:t>
            </a:r>
            <a:r>
              <a:rPr lang="en-US" sz="2800" b="1" dirty="0">
                <a:solidFill>
                  <a:srgbClr val="FC2818"/>
                </a:solidFill>
              </a:rPr>
              <a:t>Cl</a:t>
            </a:r>
          </a:p>
        </p:txBody>
      </p:sp>
      <p:sp>
        <p:nvSpPr>
          <p:cNvPr id="8" name="TextBox 7"/>
          <p:cNvSpPr txBox="1"/>
          <p:nvPr/>
        </p:nvSpPr>
        <p:spPr>
          <a:xfrm>
            <a:off x="4267200" y="4724400"/>
            <a:ext cx="3200400" cy="584775"/>
          </a:xfrm>
          <a:prstGeom prst="rect">
            <a:avLst/>
          </a:prstGeom>
          <a:solidFill>
            <a:srgbClr val="FFFF00"/>
          </a:solidFill>
        </p:spPr>
        <p:txBody>
          <a:bodyPr wrap="square" rtlCol="0">
            <a:spAutoFit/>
          </a:bodyPr>
          <a:lstStyle/>
          <a:p>
            <a:r>
              <a:rPr lang="en-US" sz="3200" i="1" dirty="0" smtClean="0"/>
              <a:t>See </a:t>
            </a:r>
            <a:r>
              <a:rPr lang="en-US" sz="3200" i="1" dirty="0" err="1" smtClean="0"/>
              <a:t>Jordi’s</a:t>
            </a:r>
            <a:r>
              <a:rPr lang="en-US" sz="3200" i="1" dirty="0" smtClean="0"/>
              <a:t> list!</a:t>
            </a:r>
            <a:endParaRPr lang="en-US" sz="32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a:grpSpLocks/>
          </p:cNvGrpSpPr>
          <p:nvPr/>
        </p:nvGrpSpPr>
        <p:grpSpPr bwMode="auto">
          <a:xfrm>
            <a:off x="838200" y="395288"/>
            <a:ext cx="7550150" cy="4495800"/>
            <a:chOff x="528" y="249"/>
            <a:chExt cx="4756" cy="2832"/>
          </a:xfrm>
        </p:grpSpPr>
        <p:sp>
          <p:nvSpPr>
            <p:cNvPr id="6171" name="Line 8"/>
            <p:cNvSpPr>
              <a:spLocks noChangeShapeType="1"/>
            </p:cNvSpPr>
            <p:nvPr/>
          </p:nvSpPr>
          <p:spPr bwMode="auto">
            <a:xfrm flipV="1">
              <a:off x="2536" y="853"/>
              <a:ext cx="0" cy="898"/>
            </a:xfrm>
            <a:prstGeom prst="line">
              <a:avLst/>
            </a:prstGeom>
            <a:noFill/>
            <a:ln w="38100">
              <a:solidFill>
                <a:schemeClr val="tx1"/>
              </a:solidFill>
              <a:round/>
              <a:headEnd/>
              <a:tailEnd type="triangle" w="med" len="med"/>
            </a:ln>
          </p:spPr>
          <p:txBody>
            <a:bodyPr/>
            <a:lstStyle/>
            <a:p>
              <a:endParaRPr lang="en-US"/>
            </a:p>
          </p:txBody>
        </p:sp>
        <p:sp>
          <p:nvSpPr>
            <p:cNvPr id="6172" name="Line 9"/>
            <p:cNvSpPr>
              <a:spLocks noChangeShapeType="1"/>
            </p:cNvSpPr>
            <p:nvPr/>
          </p:nvSpPr>
          <p:spPr bwMode="auto">
            <a:xfrm>
              <a:off x="2536" y="1751"/>
              <a:ext cx="2336" cy="0"/>
            </a:xfrm>
            <a:prstGeom prst="line">
              <a:avLst/>
            </a:prstGeom>
            <a:noFill/>
            <a:ln w="38100">
              <a:solidFill>
                <a:schemeClr val="tx1"/>
              </a:solidFill>
              <a:round/>
              <a:headEnd/>
              <a:tailEnd type="triangle" w="med" len="med"/>
            </a:ln>
          </p:spPr>
          <p:txBody>
            <a:bodyPr/>
            <a:lstStyle/>
            <a:p>
              <a:endParaRPr lang="en-US"/>
            </a:p>
          </p:txBody>
        </p:sp>
        <p:sp>
          <p:nvSpPr>
            <p:cNvPr id="6173" name="Line 10"/>
            <p:cNvSpPr>
              <a:spLocks noChangeShapeType="1"/>
            </p:cNvSpPr>
            <p:nvPr/>
          </p:nvSpPr>
          <p:spPr bwMode="auto">
            <a:xfrm>
              <a:off x="2536" y="2622"/>
              <a:ext cx="567" cy="0"/>
            </a:xfrm>
            <a:prstGeom prst="line">
              <a:avLst/>
            </a:prstGeom>
            <a:noFill/>
            <a:ln w="57150">
              <a:solidFill>
                <a:schemeClr val="hlink"/>
              </a:solidFill>
              <a:round/>
              <a:headEnd/>
              <a:tailEnd/>
            </a:ln>
          </p:spPr>
          <p:txBody>
            <a:bodyPr/>
            <a:lstStyle/>
            <a:p>
              <a:endParaRPr lang="en-US"/>
            </a:p>
          </p:txBody>
        </p:sp>
        <p:sp>
          <p:nvSpPr>
            <p:cNvPr id="6174" name="Line 11"/>
            <p:cNvSpPr>
              <a:spLocks noChangeShapeType="1"/>
            </p:cNvSpPr>
            <p:nvPr/>
          </p:nvSpPr>
          <p:spPr bwMode="auto">
            <a:xfrm flipV="1">
              <a:off x="3103" y="1751"/>
              <a:ext cx="0" cy="871"/>
            </a:xfrm>
            <a:prstGeom prst="line">
              <a:avLst/>
            </a:prstGeom>
            <a:noFill/>
            <a:ln w="57150">
              <a:solidFill>
                <a:schemeClr val="hlink"/>
              </a:solidFill>
              <a:round/>
              <a:headEnd/>
              <a:tailEnd/>
            </a:ln>
          </p:spPr>
          <p:txBody>
            <a:bodyPr/>
            <a:lstStyle/>
            <a:p>
              <a:endParaRPr lang="en-US"/>
            </a:p>
          </p:txBody>
        </p:sp>
        <p:sp>
          <p:nvSpPr>
            <p:cNvPr id="6175" name="Freeform 17"/>
            <p:cNvSpPr>
              <a:spLocks/>
            </p:cNvSpPr>
            <p:nvPr/>
          </p:nvSpPr>
          <p:spPr bwMode="auto">
            <a:xfrm>
              <a:off x="3103" y="1127"/>
              <a:ext cx="1502" cy="624"/>
            </a:xfrm>
            <a:custGeom>
              <a:avLst/>
              <a:gdLst>
                <a:gd name="T0" fmla="*/ 0 w 2160"/>
                <a:gd name="T1" fmla="*/ 2199 h 1168"/>
                <a:gd name="T2" fmla="*/ 725575 w 2160"/>
                <a:gd name="T3" fmla="*/ 2199 h 1168"/>
                <a:gd name="T4" fmla="*/ 725575 w 2160"/>
                <a:gd name="T5" fmla="*/ 2199 h 1168"/>
                <a:gd name="T6" fmla="*/ 725575 w 2160"/>
                <a:gd name="T7" fmla="*/ 2199 h 1168"/>
                <a:gd name="T8" fmla="*/ 0 60000 65536"/>
                <a:gd name="T9" fmla="*/ 0 60000 65536"/>
                <a:gd name="T10" fmla="*/ 0 60000 65536"/>
                <a:gd name="T11" fmla="*/ 0 60000 65536"/>
                <a:gd name="T12" fmla="*/ 0 w 2160"/>
                <a:gd name="T13" fmla="*/ 0 h 1168"/>
                <a:gd name="T14" fmla="*/ 2160 w 2160"/>
                <a:gd name="T15" fmla="*/ 1168 h 1168"/>
              </a:gdLst>
              <a:ahLst/>
              <a:cxnLst>
                <a:cxn ang="T8">
                  <a:pos x="T0" y="T1"/>
                </a:cxn>
                <a:cxn ang="T9">
                  <a:pos x="T2" y="T3"/>
                </a:cxn>
                <a:cxn ang="T10">
                  <a:pos x="T4" y="T5"/>
                </a:cxn>
                <a:cxn ang="T11">
                  <a:pos x="T6" y="T7"/>
                </a:cxn>
              </a:cxnLst>
              <a:rect l="T12" t="T13" r="T14" b="T15"/>
              <a:pathLst>
                <a:path w="2160" h="1168">
                  <a:moveTo>
                    <a:pt x="0" y="1168"/>
                  </a:moveTo>
                  <a:cubicBezTo>
                    <a:pt x="20" y="648"/>
                    <a:pt x="40" y="128"/>
                    <a:pt x="240" y="64"/>
                  </a:cubicBezTo>
                  <a:cubicBezTo>
                    <a:pt x="440" y="0"/>
                    <a:pt x="880" y="616"/>
                    <a:pt x="1200" y="784"/>
                  </a:cubicBezTo>
                  <a:cubicBezTo>
                    <a:pt x="1520" y="952"/>
                    <a:pt x="1840" y="1012"/>
                    <a:pt x="2160" y="1072"/>
                  </a:cubicBezTo>
                </a:path>
              </a:pathLst>
            </a:custGeom>
            <a:noFill/>
            <a:ln w="57150">
              <a:solidFill>
                <a:schemeClr val="hlink"/>
              </a:solidFill>
              <a:round/>
              <a:headEnd/>
              <a:tailEnd/>
            </a:ln>
          </p:spPr>
          <p:txBody>
            <a:bodyPr/>
            <a:lstStyle/>
            <a:p>
              <a:endParaRPr lang="en-US"/>
            </a:p>
          </p:txBody>
        </p:sp>
        <p:sp>
          <p:nvSpPr>
            <p:cNvPr id="6176" name="Line 18"/>
            <p:cNvSpPr>
              <a:spLocks noChangeShapeType="1"/>
            </p:cNvSpPr>
            <p:nvPr/>
          </p:nvSpPr>
          <p:spPr bwMode="auto">
            <a:xfrm flipH="1">
              <a:off x="3844" y="1518"/>
              <a:ext cx="1000" cy="0"/>
            </a:xfrm>
            <a:prstGeom prst="line">
              <a:avLst/>
            </a:prstGeom>
            <a:noFill/>
            <a:ln w="38100">
              <a:solidFill>
                <a:srgbClr val="FF0000"/>
              </a:solidFill>
              <a:round/>
              <a:headEnd/>
              <a:tailEnd type="triangle" w="med" len="med"/>
            </a:ln>
          </p:spPr>
          <p:txBody>
            <a:bodyPr/>
            <a:lstStyle/>
            <a:p>
              <a:endParaRPr lang="en-US"/>
            </a:p>
          </p:txBody>
        </p:sp>
        <p:sp>
          <p:nvSpPr>
            <p:cNvPr id="6177" name="Text Box 19"/>
            <p:cNvSpPr txBox="1">
              <a:spLocks noChangeArrowheads="1"/>
            </p:cNvSpPr>
            <p:nvPr/>
          </p:nvSpPr>
          <p:spPr bwMode="auto">
            <a:xfrm>
              <a:off x="4865" y="1691"/>
              <a:ext cx="419" cy="192"/>
            </a:xfrm>
            <a:prstGeom prst="rect">
              <a:avLst/>
            </a:prstGeom>
            <a:noFill/>
            <a:ln w="9525">
              <a:noFill/>
              <a:miter lim="800000"/>
              <a:headEnd/>
              <a:tailEnd/>
            </a:ln>
          </p:spPr>
          <p:txBody>
            <a:bodyPr wrap="none">
              <a:spAutoFit/>
            </a:bodyPr>
            <a:lstStyle/>
            <a:p>
              <a:r>
                <a:rPr lang="en-US" sz="1400">
                  <a:latin typeface="Calibri" pitchFamily="34" charset="0"/>
                  <a:cs typeface="Arial" charset="0"/>
                </a:rPr>
                <a:t>Radius</a:t>
              </a:r>
            </a:p>
          </p:txBody>
        </p:sp>
        <p:sp>
          <p:nvSpPr>
            <p:cNvPr id="6178" name="Text Box 20"/>
            <p:cNvSpPr txBox="1">
              <a:spLocks noChangeArrowheads="1"/>
            </p:cNvSpPr>
            <p:nvPr/>
          </p:nvSpPr>
          <p:spPr bwMode="auto">
            <a:xfrm rot="-5400000">
              <a:off x="2174" y="723"/>
              <a:ext cx="517" cy="231"/>
            </a:xfrm>
            <a:prstGeom prst="rect">
              <a:avLst/>
            </a:prstGeom>
            <a:noFill/>
            <a:ln w="9525">
              <a:noFill/>
              <a:miter lim="800000"/>
              <a:headEnd/>
              <a:tailEnd/>
            </a:ln>
          </p:spPr>
          <p:txBody>
            <a:bodyPr wrap="none">
              <a:spAutoFit/>
            </a:bodyPr>
            <a:lstStyle/>
            <a:p>
              <a:r>
                <a:rPr lang="en-US">
                  <a:latin typeface="Calibri" pitchFamily="34" charset="0"/>
                  <a:cs typeface="Arial" charset="0"/>
                </a:rPr>
                <a:t>Energy</a:t>
              </a:r>
            </a:p>
          </p:txBody>
        </p:sp>
        <p:sp>
          <p:nvSpPr>
            <p:cNvPr id="6179" name="Line 23"/>
            <p:cNvSpPr>
              <a:spLocks noChangeShapeType="1"/>
            </p:cNvSpPr>
            <p:nvPr/>
          </p:nvSpPr>
          <p:spPr bwMode="auto">
            <a:xfrm>
              <a:off x="4104" y="1213"/>
              <a:ext cx="0" cy="0"/>
            </a:xfrm>
            <a:prstGeom prst="line">
              <a:avLst/>
            </a:prstGeom>
            <a:noFill/>
            <a:ln w="9525">
              <a:solidFill>
                <a:schemeClr val="tx1"/>
              </a:solidFill>
              <a:round/>
              <a:headEnd/>
              <a:tailEnd type="triangle" w="med" len="med"/>
            </a:ln>
          </p:spPr>
          <p:txBody>
            <a:bodyPr/>
            <a:lstStyle/>
            <a:p>
              <a:endParaRPr lang="en-US"/>
            </a:p>
          </p:txBody>
        </p:sp>
        <p:sp>
          <p:nvSpPr>
            <p:cNvPr id="6180" name="Line 30"/>
            <p:cNvSpPr>
              <a:spLocks noChangeShapeType="1"/>
            </p:cNvSpPr>
            <p:nvPr/>
          </p:nvSpPr>
          <p:spPr bwMode="auto">
            <a:xfrm flipH="1">
              <a:off x="2502" y="1751"/>
              <a:ext cx="34" cy="25"/>
            </a:xfrm>
            <a:prstGeom prst="line">
              <a:avLst/>
            </a:prstGeom>
            <a:noFill/>
            <a:ln w="9525">
              <a:solidFill>
                <a:schemeClr val="tx1"/>
              </a:solidFill>
              <a:round/>
              <a:headEnd/>
              <a:tailEnd/>
            </a:ln>
          </p:spPr>
          <p:txBody>
            <a:bodyPr/>
            <a:lstStyle/>
            <a:p>
              <a:endParaRPr lang="en-US"/>
            </a:p>
          </p:txBody>
        </p:sp>
        <p:sp>
          <p:nvSpPr>
            <p:cNvPr id="6181" name="Line 31"/>
            <p:cNvSpPr>
              <a:spLocks noChangeShapeType="1"/>
            </p:cNvSpPr>
            <p:nvPr/>
          </p:nvSpPr>
          <p:spPr bwMode="auto">
            <a:xfrm>
              <a:off x="2502" y="1776"/>
              <a:ext cx="66" cy="52"/>
            </a:xfrm>
            <a:prstGeom prst="line">
              <a:avLst/>
            </a:prstGeom>
            <a:noFill/>
            <a:ln w="9525">
              <a:solidFill>
                <a:schemeClr val="tx1"/>
              </a:solidFill>
              <a:round/>
              <a:headEnd/>
              <a:tailEnd/>
            </a:ln>
          </p:spPr>
          <p:txBody>
            <a:bodyPr/>
            <a:lstStyle/>
            <a:p>
              <a:endParaRPr lang="en-US"/>
            </a:p>
          </p:txBody>
        </p:sp>
        <p:sp>
          <p:nvSpPr>
            <p:cNvPr id="6182" name="Line 33"/>
            <p:cNvSpPr>
              <a:spLocks noChangeShapeType="1"/>
            </p:cNvSpPr>
            <p:nvPr/>
          </p:nvSpPr>
          <p:spPr bwMode="auto">
            <a:xfrm flipH="1">
              <a:off x="2536" y="1828"/>
              <a:ext cx="32" cy="25"/>
            </a:xfrm>
            <a:prstGeom prst="line">
              <a:avLst/>
            </a:prstGeom>
            <a:noFill/>
            <a:ln w="9525">
              <a:solidFill>
                <a:schemeClr val="tx1"/>
              </a:solidFill>
              <a:round/>
              <a:headEnd/>
              <a:tailEnd/>
            </a:ln>
          </p:spPr>
          <p:txBody>
            <a:bodyPr/>
            <a:lstStyle/>
            <a:p>
              <a:endParaRPr lang="en-US"/>
            </a:p>
          </p:txBody>
        </p:sp>
        <p:sp>
          <p:nvSpPr>
            <p:cNvPr id="6183" name="Line 35"/>
            <p:cNvSpPr>
              <a:spLocks noChangeShapeType="1"/>
            </p:cNvSpPr>
            <p:nvPr/>
          </p:nvSpPr>
          <p:spPr bwMode="auto">
            <a:xfrm>
              <a:off x="2536" y="1905"/>
              <a:ext cx="567" cy="0"/>
            </a:xfrm>
            <a:prstGeom prst="line">
              <a:avLst/>
            </a:prstGeom>
            <a:noFill/>
            <a:ln w="9525">
              <a:solidFill>
                <a:srgbClr val="000099"/>
              </a:solidFill>
              <a:round/>
              <a:headEnd/>
              <a:tailEnd/>
            </a:ln>
          </p:spPr>
          <p:txBody>
            <a:bodyPr/>
            <a:lstStyle/>
            <a:p>
              <a:endParaRPr lang="en-US"/>
            </a:p>
          </p:txBody>
        </p:sp>
        <p:sp>
          <p:nvSpPr>
            <p:cNvPr id="6184" name="Line 36"/>
            <p:cNvSpPr>
              <a:spLocks noChangeShapeType="1"/>
            </p:cNvSpPr>
            <p:nvPr/>
          </p:nvSpPr>
          <p:spPr bwMode="auto">
            <a:xfrm>
              <a:off x="2536" y="1981"/>
              <a:ext cx="567" cy="0"/>
            </a:xfrm>
            <a:prstGeom prst="line">
              <a:avLst/>
            </a:prstGeom>
            <a:noFill/>
            <a:ln w="9525">
              <a:solidFill>
                <a:srgbClr val="000099"/>
              </a:solidFill>
              <a:round/>
              <a:headEnd/>
              <a:tailEnd/>
            </a:ln>
          </p:spPr>
          <p:txBody>
            <a:bodyPr/>
            <a:lstStyle/>
            <a:p>
              <a:endParaRPr lang="en-US"/>
            </a:p>
          </p:txBody>
        </p:sp>
        <p:sp>
          <p:nvSpPr>
            <p:cNvPr id="6185" name="Line 38"/>
            <p:cNvSpPr>
              <a:spLocks noChangeShapeType="1"/>
            </p:cNvSpPr>
            <p:nvPr/>
          </p:nvSpPr>
          <p:spPr bwMode="auto">
            <a:xfrm>
              <a:off x="2536" y="2161"/>
              <a:ext cx="567" cy="0"/>
            </a:xfrm>
            <a:prstGeom prst="line">
              <a:avLst/>
            </a:prstGeom>
            <a:noFill/>
            <a:ln w="28575">
              <a:solidFill>
                <a:srgbClr val="000099"/>
              </a:solidFill>
              <a:round/>
              <a:headEnd/>
              <a:tailEnd/>
            </a:ln>
          </p:spPr>
          <p:txBody>
            <a:bodyPr/>
            <a:lstStyle/>
            <a:p>
              <a:endParaRPr lang="en-US"/>
            </a:p>
          </p:txBody>
        </p:sp>
        <p:sp>
          <p:nvSpPr>
            <p:cNvPr id="6186" name="Text Box 44"/>
            <p:cNvSpPr txBox="1">
              <a:spLocks noChangeArrowheads="1"/>
            </p:cNvSpPr>
            <p:nvPr/>
          </p:nvSpPr>
          <p:spPr bwMode="auto">
            <a:xfrm>
              <a:off x="4798" y="1383"/>
              <a:ext cx="192" cy="231"/>
            </a:xfrm>
            <a:prstGeom prst="rect">
              <a:avLst/>
            </a:prstGeom>
            <a:noFill/>
            <a:ln w="9525">
              <a:noFill/>
              <a:miter lim="800000"/>
              <a:headEnd/>
              <a:tailEnd/>
            </a:ln>
          </p:spPr>
          <p:txBody>
            <a:bodyPr wrap="none">
              <a:spAutoFit/>
            </a:bodyPr>
            <a:lstStyle/>
            <a:p>
              <a:r>
                <a:rPr lang="en-US">
                  <a:solidFill>
                    <a:srgbClr val="FF0000"/>
                  </a:solidFill>
                  <a:latin typeface="Calibri" pitchFamily="34" charset="0"/>
                  <a:cs typeface="Arial" charset="0"/>
                </a:rPr>
                <a:t>p</a:t>
              </a:r>
            </a:p>
          </p:txBody>
        </p:sp>
        <p:sp>
          <p:nvSpPr>
            <p:cNvPr id="31" name="Line 46"/>
            <p:cNvSpPr>
              <a:spLocks noChangeShapeType="1"/>
            </p:cNvSpPr>
            <p:nvPr/>
          </p:nvSpPr>
          <p:spPr bwMode="auto">
            <a:xfrm>
              <a:off x="3806" y="1725"/>
              <a:ext cx="0" cy="51"/>
            </a:xfrm>
            <a:prstGeom prst="line">
              <a:avLst/>
            </a:prstGeom>
            <a:ln w="38100">
              <a:headEnd/>
              <a:tailEn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6188" name="Text Box 53"/>
            <p:cNvSpPr txBox="1">
              <a:spLocks noChangeArrowheads="1"/>
            </p:cNvSpPr>
            <p:nvPr/>
          </p:nvSpPr>
          <p:spPr bwMode="auto">
            <a:xfrm>
              <a:off x="3165" y="990"/>
              <a:ext cx="866" cy="192"/>
            </a:xfrm>
            <a:prstGeom prst="rect">
              <a:avLst/>
            </a:prstGeom>
            <a:noFill/>
            <a:ln w="9525">
              <a:noFill/>
              <a:miter lim="800000"/>
              <a:headEnd/>
              <a:tailEnd/>
            </a:ln>
          </p:spPr>
          <p:txBody>
            <a:bodyPr wrap="none">
              <a:spAutoFit/>
            </a:bodyPr>
            <a:lstStyle/>
            <a:p>
              <a:r>
                <a:rPr lang="en-US" sz="1400">
                  <a:solidFill>
                    <a:schemeClr val="hlink"/>
                  </a:solidFill>
                  <a:latin typeface="Calibri" pitchFamily="34" charset="0"/>
                  <a:cs typeface="Arial" charset="0"/>
                </a:rPr>
                <a:t>Coulomb Barrier</a:t>
              </a:r>
            </a:p>
          </p:txBody>
        </p:sp>
        <p:sp>
          <p:nvSpPr>
            <p:cNvPr id="6189" name="Text Box 54"/>
            <p:cNvSpPr txBox="1">
              <a:spLocks noChangeArrowheads="1"/>
            </p:cNvSpPr>
            <p:nvPr/>
          </p:nvSpPr>
          <p:spPr bwMode="auto">
            <a:xfrm>
              <a:off x="2539" y="2648"/>
              <a:ext cx="908" cy="192"/>
            </a:xfrm>
            <a:prstGeom prst="rect">
              <a:avLst/>
            </a:prstGeom>
            <a:noFill/>
            <a:ln w="57150">
              <a:noFill/>
              <a:miter lim="800000"/>
              <a:headEnd/>
              <a:tailEnd/>
            </a:ln>
          </p:spPr>
          <p:txBody>
            <a:bodyPr wrap="none">
              <a:spAutoFit/>
            </a:bodyPr>
            <a:lstStyle/>
            <a:p>
              <a:r>
                <a:rPr lang="en-US" sz="1400">
                  <a:solidFill>
                    <a:schemeClr val="hlink"/>
                  </a:solidFill>
                  <a:latin typeface="Calibri" pitchFamily="34" charset="0"/>
                  <a:cs typeface="Arial" charset="0"/>
                </a:rPr>
                <a:t>Nuclear Potential</a:t>
              </a:r>
            </a:p>
          </p:txBody>
        </p:sp>
        <p:sp>
          <p:nvSpPr>
            <p:cNvPr id="6190" name="TextBox 274"/>
            <p:cNvSpPr txBox="1">
              <a:spLocks noChangeArrowheads="1"/>
            </p:cNvSpPr>
            <p:nvPr/>
          </p:nvSpPr>
          <p:spPr bwMode="auto">
            <a:xfrm>
              <a:off x="2859" y="268"/>
              <a:ext cx="1521" cy="523"/>
            </a:xfrm>
            <a:prstGeom prst="rect">
              <a:avLst/>
            </a:prstGeom>
            <a:noFill/>
            <a:ln w="9525">
              <a:noFill/>
              <a:miter lim="800000"/>
              <a:headEnd/>
              <a:tailEnd/>
            </a:ln>
          </p:spPr>
          <p:txBody>
            <a:bodyPr wrap="none">
              <a:spAutoFit/>
            </a:bodyPr>
            <a:lstStyle/>
            <a:p>
              <a:r>
                <a:rPr lang="en-US" sz="2400" dirty="0">
                  <a:solidFill>
                    <a:srgbClr val="990033"/>
                  </a:solidFill>
                  <a:latin typeface="Calibri" pitchFamily="34" charset="0"/>
                  <a:cs typeface="Arial" charset="0"/>
                </a:rPr>
                <a:t>Resonant Capture</a:t>
              </a:r>
            </a:p>
            <a:p>
              <a:pPr algn="ctr"/>
              <a:r>
                <a:rPr lang="en-US" sz="2400" b="1" baseline="30000" dirty="0" smtClean="0">
                  <a:solidFill>
                    <a:srgbClr val="990033"/>
                  </a:solidFill>
                  <a:latin typeface="Calibri" pitchFamily="34" charset="0"/>
                  <a:cs typeface="Arial" charset="0"/>
                </a:rPr>
                <a:t>30</a:t>
              </a:r>
              <a:r>
                <a:rPr lang="en-US" sz="2400" b="1" dirty="0" smtClean="0">
                  <a:solidFill>
                    <a:srgbClr val="990033"/>
                  </a:solidFill>
                  <a:latin typeface="Calibri" pitchFamily="34" charset="0"/>
                  <a:cs typeface="Arial" charset="0"/>
                </a:rPr>
                <a:t>P(</a:t>
              </a:r>
              <a:r>
                <a:rPr lang="en-US" sz="2400" b="1" dirty="0" err="1" smtClean="0">
                  <a:solidFill>
                    <a:srgbClr val="990033"/>
                  </a:solidFill>
                  <a:latin typeface="Calibri" pitchFamily="34" charset="0"/>
                  <a:cs typeface="Arial" charset="0"/>
                </a:rPr>
                <a:t>p,</a:t>
              </a:r>
              <a:r>
                <a:rPr lang="en-US" sz="2400" b="1" dirty="0" err="1" smtClean="0">
                  <a:solidFill>
                    <a:srgbClr val="990033"/>
                  </a:solidFill>
                  <a:latin typeface="Symbol" pitchFamily="18" charset="2"/>
                  <a:cs typeface="Arial" charset="0"/>
                </a:rPr>
                <a:t>g</a:t>
              </a:r>
              <a:r>
                <a:rPr lang="en-US" sz="2400" b="1" dirty="0" smtClean="0">
                  <a:solidFill>
                    <a:srgbClr val="990033"/>
                  </a:solidFill>
                  <a:latin typeface="Calibri" pitchFamily="34" charset="0"/>
                  <a:cs typeface="Arial" charset="0"/>
                </a:rPr>
                <a:t>)</a:t>
              </a:r>
              <a:r>
                <a:rPr lang="en-US" sz="2400" b="1" baseline="30000" dirty="0" smtClean="0">
                  <a:solidFill>
                    <a:srgbClr val="990033"/>
                  </a:solidFill>
                  <a:latin typeface="Calibri" pitchFamily="34" charset="0"/>
                  <a:cs typeface="Arial" charset="0"/>
                </a:rPr>
                <a:t>31</a:t>
              </a:r>
              <a:r>
                <a:rPr lang="en-US" sz="2400" b="1" dirty="0" smtClean="0">
                  <a:solidFill>
                    <a:srgbClr val="990033"/>
                  </a:solidFill>
                  <a:latin typeface="Calibri" pitchFamily="34" charset="0"/>
                  <a:cs typeface="Arial" charset="0"/>
                </a:rPr>
                <a:t>S</a:t>
              </a:r>
              <a:endParaRPr lang="en-US" sz="2400" b="1" dirty="0">
                <a:solidFill>
                  <a:srgbClr val="990033"/>
                </a:solidFill>
                <a:latin typeface="Calibri" pitchFamily="34" charset="0"/>
                <a:cs typeface="Arial" charset="0"/>
              </a:endParaRPr>
            </a:p>
          </p:txBody>
        </p:sp>
        <p:sp>
          <p:nvSpPr>
            <p:cNvPr id="6191" name="Line 46"/>
            <p:cNvSpPr>
              <a:spLocks noChangeShapeType="1"/>
            </p:cNvSpPr>
            <p:nvPr/>
          </p:nvSpPr>
          <p:spPr bwMode="auto">
            <a:xfrm>
              <a:off x="3106" y="1725"/>
              <a:ext cx="0" cy="51"/>
            </a:xfrm>
            <a:prstGeom prst="line">
              <a:avLst/>
            </a:prstGeom>
            <a:noFill/>
            <a:ln w="57150">
              <a:solidFill>
                <a:schemeClr val="tx1"/>
              </a:solidFill>
              <a:round/>
              <a:headEnd/>
              <a:tailEnd/>
            </a:ln>
          </p:spPr>
          <p:txBody>
            <a:bodyPr/>
            <a:lstStyle/>
            <a:p>
              <a:endParaRPr lang="en-US"/>
            </a:p>
          </p:txBody>
        </p:sp>
        <p:cxnSp>
          <p:nvCxnSpPr>
            <p:cNvPr id="38" name="Straight Connector 37"/>
            <p:cNvCxnSpPr/>
            <p:nvPr/>
          </p:nvCxnSpPr>
          <p:spPr bwMode="auto">
            <a:xfrm>
              <a:off x="2505" y="1289"/>
              <a:ext cx="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10800000">
              <a:off x="2505" y="1469"/>
              <a:ext cx="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77" name="Object 44"/>
            <p:cNvGraphicFramePr>
              <a:graphicFrameLocks noChangeAspect="1"/>
            </p:cNvGraphicFramePr>
            <p:nvPr/>
          </p:nvGraphicFramePr>
          <p:xfrm>
            <a:off x="2382" y="1408"/>
            <a:ext cx="123" cy="112"/>
          </p:xfrm>
          <a:graphic>
            <a:graphicData uri="http://schemas.openxmlformats.org/presentationml/2006/ole">
              <p:oleObj spid="_x0000_s89092" name="Equation" r:id="rId4" imgW="203040" imgH="241200" progId="">
                <p:embed/>
              </p:oleObj>
            </a:graphicData>
          </a:graphic>
        </p:graphicFrame>
        <p:graphicFrame>
          <p:nvGraphicFramePr>
            <p:cNvPr id="3078" name="Object 45"/>
            <p:cNvGraphicFramePr>
              <a:graphicFrameLocks noChangeAspect="1"/>
            </p:cNvGraphicFramePr>
            <p:nvPr/>
          </p:nvGraphicFramePr>
          <p:xfrm>
            <a:off x="2371" y="1230"/>
            <a:ext cx="115" cy="105"/>
          </p:xfrm>
          <a:graphic>
            <a:graphicData uri="http://schemas.openxmlformats.org/presentationml/2006/ole">
              <p:oleObj spid="_x0000_s89093" name="Equation" r:id="rId5" imgW="190440" imgH="228600" progId="">
                <p:embed/>
              </p:oleObj>
            </a:graphicData>
          </a:graphic>
        </p:graphicFrame>
        <p:sp>
          <p:nvSpPr>
            <p:cNvPr id="6194" name="Line 29"/>
            <p:cNvSpPr>
              <a:spLocks noChangeShapeType="1"/>
            </p:cNvSpPr>
            <p:nvPr/>
          </p:nvSpPr>
          <p:spPr bwMode="auto">
            <a:xfrm>
              <a:off x="2538" y="1472"/>
              <a:ext cx="570" cy="0"/>
            </a:xfrm>
            <a:prstGeom prst="line">
              <a:avLst/>
            </a:prstGeom>
            <a:noFill/>
            <a:ln w="57150">
              <a:solidFill>
                <a:srgbClr val="FF0000"/>
              </a:solidFill>
              <a:round/>
              <a:headEnd/>
              <a:tailEnd/>
            </a:ln>
          </p:spPr>
          <p:txBody>
            <a:bodyPr/>
            <a:lstStyle/>
            <a:p>
              <a:endParaRPr lang="en-US"/>
            </a:p>
          </p:txBody>
        </p:sp>
        <p:sp>
          <p:nvSpPr>
            <p:cNvPr id="6195" name="Line 30"/>
            <p:cNvSpPr>
              <a:spLocks noChangeShapeType="1"/>
            </p:cNvSpPr>
            <p:nvPr/>
          </p:nvSpPr>
          <p:spPr bwMode="auto">
            <a:xfrm flipH="1">
              <a:off x="3124" y="1518"/>
              <a:ext cx="713" cy="0"/>
            </a:xfrm>
            <a:prstGeom prst="line">
              <a:avLst/>
            </a:prstGeom>
            <a:noFill/>
            <a:ln w="28575">
              <a:solidFill>
                <a:srgbClr val="FF0000"/>
              </a:solidFill>
              <a:prstDash val="dash"/>
              <a:round/>
              <a:headEnd/>
              <a:tailEnd/>
            </a:ln>
          </p:spPr>
          <p:txBody>
            <a:bodyPr/>
            <a:lstStyle/>
            <a:p>
              <a:endParaRPr lang="en-US"/>
            </a:p>
          </p:txBody>
        </p:sp>
        <p:sp>
          <p:nvSpPr>
            <p:cNvPr id="6196" name="Text Box 31"/>
            <p:cNvSpPr txBox="1">
              <a:spLocks noChangeArrowheads="1"/>
            </p:cNvSpPr>
            <p:nvPr/>
          </p:nvSpPr>
          <p:spPr bwMode="auto">
            <a:xfrm>
              <a:off x="1716" y="2869"/>
              <a:ext cx="1885" cy="212"/>
            </a:xfrm>
            <a:prstGeom prst="rect">
              <a:avLst/>
            </a:prstGeom>
            <a:noFill/>
            <a:ln w="9525">
              <a:noFill/>
              <a:miter lim="800000"/>
              <a:headEnd/>
              <a:tailEnd/>
            </a:ln>
          </p:spPr>
          <p:txBody>
            <a:bodyPr wrap="none">
              <a:spAutoFit/>
            </a:bodyPr>
            <a:lstStyle/>
            <a:p>
              <a:r>
                <a:rPr lang="en-US" sz="1600" b="1">
                  <a:solidFill>
                    <a:srgbClr val="FF0000"/>
                  </a:solidFill>
                </a:rPr>
                <a:t>Same compound system: </a:t>
              </a:r>
              <a:r>
                <a:rPr lang="en-US" sz="1600" b="1" baseline="30000"/>
                <a:t>31</a:t>
              </a:r>
              <a:r>
                <a:rPr lang="en-US" sz="1600" b="1"/>
                <a:t>S</a:t>
              </a:r>
            </a:p>
          </p:txBody>
        </p:sp>
        <p:sp>
          <p:nvSpPr>
            <p:cNvPr id="6197" name="Line 32"/>
            <p:cNvSpPr>
              <a:spLocks noChangeShapeType="1"/>
            </p:cNvSpPr>
            <p:nvPr/>
          </p:nvSpPr>
          <p:spPr bwMode="auto">
            <a:xfrm>
              <a:off x="576" y="651"/>
              <a:ext cx="617" cy="0"/>
            </a:xfrm>
            <a:prstGeom prst="line">
              <a:avLst/>
            </a:prstGeom>
            <a:noFill/>
            <a:ln w="38100">
              <a:solidFill>
                <a:schemeClr val="tx1"/>
              </a:solidFill>
              <a:round/>
              <a:headEnd/>
              <a:tailEnd/>
            </a:ln>
          </p:spPr>
          <p:txBody>
            <a:bodyPr/>
            <a:lstStyle/>
            <a:p>
              <a:endParaRPr lang="en-US"/>
            </a:p>
          </p:txBody>
        </p:sp>
        <p:sp>
          <p:nvSpPr>
            <p:cNvPr id="6198" name="Line 33"/>
            <p:cNvSpPr>
              <a:spLocks noChangeShapeType="1"/>
            </p:cNvSpPr>
            <p:nvPr/>
          </p:nvSpPr>
          <p:spPr bwMode="auto">
            <a:xfrm>
              <a:off x="1526" y="1472"/>
              <a:ext cx="618" cy="0"/>
            </a:xfrm>
            <a:prstGeom prst="line">
              <a:avLst/>
            </a:prstGeom>
            <a:noFill/>
            <a:ln w="38100">
              <a:solidFill>
                <a:srgbClr val="FF0000"/>
              </a:solidFill>
              <a:round/>
              <a:headEnd/>
              <a:tailEnd/>
            </a:ln>
          </p:spPr>
          <p:txBody>
            <a:bodyPr/>
            <a:lstStyle/>
            <a:p>
              <a:endParaRPr lang="en-US"/>
            </a:p>
          </p:txBody>
        </p:sp>
        <p:sp>
          <p:nvSpPr>
            <p:cNvPr id="6199" name="Line 34"/>
            <p:cNvSpPr>
              <a:spLocks noChangeShapeType="1"/>
            </p:cNvSpPr>
            <p:nvPr/>
          </p:nvSpPr>
          <p:spPr bwMode="auto">
            <a:xfrm>
              <a:off x="1193" y="697"/>
              <a:ext cx="333" cy="1459"/>
            </a:xfrm>
            <a:prstGeom prst="line">
              <a:avLst/>
            </a:prstGeom>
            <a:noFill/>
            <a:ln w="9525">
              <a:solidFill>
                <a:schemeClr val="tx1"/>
              </a:solidFill>
              <a:round/>
              <a:headEnd/>
              <a:tailEnd type="triangle" w="med" len="med"/>
            </a:ln>
          </p:spPr>
          <p:txBody>
            <a:bodyPr/>
            <a:lstStyle/>
            <a:p>
              <a:endParaRPr lang="en-US"/>
            </a:p>
          </p:txBody>
        </p:sp>
        <p:sp>
          <p:nvSpPr>
            <p:cNvPr id="6200" name="Line 35"/>
            <p:cNvSpPr>
              <a:spLocks noChangeShapeType="1"/>
            </p:cNvSpPr>
            <p:nvPr/>
          </p:nvSpPr>
          <p:spPr bwMode="auto">
            <a:xfrm>
              <a:off x="1193" y="651"/>
              <a:ext cx="380" cy="1247"/>
            </a:xfrm>
            <a:prstGeom prst="line">
              <a:avLst/>
            </a:prstGeom>
            <a:noFill/>
            <a:ln w="9525">
              <a:solidFill>
                <a:schemeClr val="tx1"/>
              </a:solidFill>
              <a:round/>
              <a:headEnd/>
              <a:tailEnd type="triangle" w="med" len="med"/>
            </a:ln>
          </p:spPr>
          <p:txBody>
            <a:bodyPr/>
            <a:lstStyle/>
            <a:p>
              <a:endParaRPr lang="en-US"/>
            </a:p>
          </p:txBody>
        </p:sp>
        <p:sp>
          <p:nvSpPr>
            <p:cNvPr id="6201" name="Line 36"/>
            <p:cNvSpPr>
              <a:spLocks noChangeShapeType="1"/>
            </p:cNvSpPr>
            <p:nvPr/>
          </p:nvSpPr>
          <p:spPr bwMode="auto">
            <a:xfrm>
              <a:off x="1193" y="651"/>
              <a:ext cx="333" cy="821"/>
            </a:xfrm>
            <a:prstGeom prst="line">
              <a:avLst/>
            </a:prstGeom>
            <a:noFill/>
            <a:ln w="38100">
              <a:solidFill>
                <a:srgbClr val="FF0000"/>
              </a:solidFill>
              <a:round/>
              <a:headEnd/>
              <a:tailEnd type="triangle" w="med" len="med"/>
            </a:ln>
          </p:spPr>
          <p:txBody>
            <a:bodyPr/>
            <a:lstStyle/>
            <a:p>
              <a:endParaRPr lang="en-US"/>
            </a:p>
          </p:txBody>
        </p:sp>
        <p:sp>
          <p:nvSpPr>
            <p:cNvPr id="6202" name="Line 37"/>
            <p:cNvSpPr>
              <a:spLocks noChangeShapeType="1"/>
            </p:cNvSpPr>
            <p:nvPr/>
          </p:nvSpPr>
          <p:spPr bwMode="auto">
            <a:xfrm flipH="1">
              <a:off x="1051" y="1746"/>
              <a:ext cx="1425" cy="0"/>
            </a:xfrm>
            <a:prstGeom prst="line">
              <a:avLst/>
            </a:prstGeom>
            <a:noFill/>
            <a:ln w="19050">
              <a:solidFill>
                <a:schemeClr val="tx1"/>
              </a:solidFill>
              <a:prstDash val="dash"/>
              <a:round/>
              <a:headEnd/>
              <a:tailEnd/>
            </a:ln>
          </p:spPr>
          <p:txBody>
            <a:bodyPr/>
            <a:lstStyle/>
            <a:p>
              <a:endParaRPr lang="en-US"/>
            </a:p>
          </p:txBody>
        </p:sp>
        <p:sp>
          <p:nvSpPr>
            <p:cNvPr id="6203" name="Line 38"/>
            <p:cNvSpPr>
              <a:spLocks noChangeShapeType="1"/>
            </p:cNvSpPr>
            <p:nvPr/>
          </p:nvSpPr>
          <p:spPr bwMode="auto">
            <a:xfrm flipH="1">
              <a:off x="1241" y="1472"/>
              <a:ext cx="380" cy="274"/>
            </a:xfrm>
            <a:prstGeom prst="line">
              <a:avLst/>
            </a:prstGeom>
            <a:noFill/>
            <a:ln w="28575">
              <a:solidFill>
                <a:srgbClr val="F32111"/>
              </a:solidFill>
              <a:round/>
              <a:headEnd/>
              <a:tailEnd type="triangle" w="med" len="med"/>
            </a:ln>
          </p:spPr>
          <p:txBody>
            <a:bodyPr/>
            <a:lstStyle/>
            <a:p>
              <a:endParaRPr lang="en-US"/>
            </a:p>
          </p:txBody>
        </p:sp>
        <p:grpSp>
          <p:nvGrpSpPr>
            <p:cNvPr id="3" name="Group 39"/>
            <p:cNvGrpSpPr>
              <a:grpSpLocks/>
            </p:cNvGrpSpPr>
            <p:nvPr/>
          </p:nvGrpSpPr>
          <p:grpSpPr bwMode="auto">
            <a:xfrm rot="10800000">
              <a:off x="1764" y="1472"/>
              <a:ext cx="47" cy="684"/>
              <a:chOff x="1887" y="1248"/>
              <a:chExt cx="185" cy="525"/>
            </a:xfrm>
          </p:grpSpPr>
          <p:sp>
            <p:nvSpPr>
              <p:cNvPr id="6216"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6217"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sp>
          <p:nvSpPr>
            <p:cNvPr id="6205" name="Line 38"/>
            <p:cNvSpPr>
              <a:spLocks noChangeShapeType="1"/>
            </p:cNvSpPr>
            <p:nvPr/>
          </p:nvSpPr>
          <p:spPr bwMode="auto">
            <a:xfrm>
              <a:off x="1545" y="2156"/>
              <a:ext cx="567" cy="0"/>
            </a:xfrm>
            <a:prstGeom prst="line">
              <a:avLst/>
            </a:prstGeom>
            <a:noFill/>
            <a:ln w="28575">
              <a:solidFill>
                <a:srgbClr val="000099"/>
              </a:solidFill>
              <a:round/>
              <a:headEnd/>
              <a:tailEnd/>
            </a:ln>
          </p:spPr>
          <p:txBody>
            <a:bodyPr/>
            <a:lstStyle/>
            <a:p>
              <a:endParaRPr lang="en-US"/>
            </a:p>
          </p:txBody>
        </p:sp>
        <p:sp>
          <p:nvSpPr>
            <p:cNvPr id="6206" name="Line 38"/>
            <p:cNvSpPr>
              <a:spLocks noChangeShapeType="1"/>
            </p:cNvSpPr>
            <p:nvPr/>
          </p:nvSpPr>
          <p:spPr bwMode="auto">
            <a:xfrm>
              <a:off x="1550" y="1905"/>
              <a:ext cx="567" cy="0"/>
            </a:xfrm>
            <a:prstGeom prst="line">
              <a:avLst/>
            </a:prstGeom>
            <a:noFill/>
            <a:ln w="28575">
              <a:solidFill>
                <a:srgbClr val="000099"/>
              </a:solidFill>
              <a:round/>
              <a:headEnd/>
              <a:tailEnd/>
            </a:ln>
          </p:spPr>
          <p:txBody>
            <a:bodyPr/>
            <a:lstStyle/>
            <a:p>
              <a:endParaRPr lang="en-US"/>
            </a:p>
          </p:txBody>
        </p:sp>
        <p:sp>
          <p:nvSpPr>
            <p:cNvPr id="6207" name="Line 38"/>
            <p:cNvSpPr>
              <a:spLocks noChangeShapeType="1"/>
            </p:cNvSpPr>
            <p:nvPr/>
          </p:nvSpPr>
          <p:spPr bwMode="auto">
            <a:xfrm>
              <a:off x="1550" y="1974"/>
              <a:ext cx="567" cy="0"/>
            </a:xfrm>
            <a:prstGeom prst="line">
              <a:avLst/>
            </a:prstGeom>
            <a:noFill/>
            <a:ln w="28575">
              <a:solidFill>
                <a:srgbClr val="000099"/>
              </a:solidFill>
              <a:round/>
              <a:headEnd/>
              <a:tailEnd/>
            </a:ln>
          </p:spPr>
          <p:txBody>
            <a:bodyPr/>
            <a:lstStyle/>
            <a:p>
              <a:endParaRPr lang="en-US"/>
            </a:p>
          </p:txBody>
        </p:sp>
        <p:sp>
          <p:nvSpPr>
            <p:cNvPr id="6208" name="Text Box 45"/>
            <p:cNvSpPr txBox="1">
              <a:spLocks noChangeArrowheads="1"/>
            </p:cNvSpPr>
            <p:nvPr/>
          </p:nvSpPr>
          <p:spPr bwMode="auto">
            <a:xfrm>
              <a:off x="946" y="1401"/>
              <a:ext cx="262" cy="231"/>
            </a:xfrm>
            <a:prstGeom prst="rect">
              <a:avLst/>
            </a:prstGeom>
            <a:noFill/>
            <a:ln w="9525">
              <a:noFill/>
              <a:miter lim="800000"/>
              <a:headEnd/>
              <a:tailEnd/>
            </a:ln>
          </p:spPr>
          <p:txBody>
            <a:bodyPr wrap="none">
              <a:spAutoFit/>
            </a:bodyPr>
            <a:lstStyle/>
            <a:p>
              <a:r>
                <a:rPr lang="en-US" b="1">
                  <a:solidFill>
                    <a:srgbClr val="800080"/>
                  </a:solidFill>
                  <a:latin typeface="Symbol" pitchFamily="18" charset="2"/>
                </a:rPr>
                <a:t>G</a:t>
              </a:r>
              <a:r>
                <a:rPr lang="en-US" b="1" baseline="-25000">
                  <a:solidFill>
                    <a:srgbClr val="800080"/>
                  </a:solidFill>
                </a:rPr>
                <a:t>p</a:t>
              </a:r>
              <a:endParaRPr lang="en-US" b="1">
                <a:solidFill>
                  <a:srgbClr val="800080"/>
                </a:solidFill>
              </a:endParaRPr>
            </a:p>
          </p:txBody>
        </p:sp>
        <p:sp>
          <p:nvSpPr>
            <p:cNvPr id="6209" name="Text Box 46"/>
            <p:cNvSpPr txBox="1">
              <a:spLocks noChangeArrowheads="1"/>
            </p:cNvSpPr>
            <p:nvPr/>
          </p:nvSpPr>
          <p:spPr bwMode="auto">
            <a:xfrm>
              <a:off x="1837" y="1472"/>
              <a:ext cx="243" cy="231"/>
            </a:xfrm>
            <a:prstGeom prst="rect">
              <a:avLst/>
            </a:prstGeom>
            <a:noFill/>
            <a:ln w="9525">
              <a:noFill/>
              <a:miter lim="800000"/>
              <a:headEnd/>
              <a:tailEnd/>
            </a:ln>
          </p:spPr>
          <p:txBody>
            <a:bodyPr wrap="none">
              <a:spAutoFit/>
            </a:bodyPr>
            <a:lstStyle/>
            <a:p>
              <a:r>
                <a:rPr lang="en-US" b="1">
                  <a:solidFill>
                    <a:srgbClr val="800080"/>
                  </a:solidFill>
                  <a:latin typeface="Symbol" pitchFamily="18" charset="2"/>
                </a:rPr>
                <a:t>G</a:t>
              </a:r>
              <a:r>
                <a:rPr lang="en-US" b="1" baseline="-25000">
                  <a:solidFill>
                    <a:srgbClr val="800080"/>
                  </a:solidFill>
                  <a:latin typeface="Symbol" pitchFamily="18" charset="2"/>
                </a:rPr>
                <a:t>g</a:t>
              </a:r>
              <a:endParaRPr lang="en-US" b="1">
                <a:solidFill>
                  <a:srgbClr val="800080"/>
                </a:solidFill>
                <a:latin typeface="Symbol" pitchFamily="18" charset="2"/>
              </a:endParaRPr>
            </a:p>
          </p:txBody>
        </p:sp>
        <p:sp>
          <p:nvSpPr>
            <p:cNvPr id="6210" name="TextBox 274"/>
            <p:cNvSpPr txBox="1">
              <a:spLocks noChangeArrowheads="1"/>
            </p:cNvSpPr>
            <p:nvPr/>
          </p:nvSpPr>
          <p:spPr bwMode="auto">
            <a:xfrm>
              <a:off x="528" y="249"/>
              <a:ext cx="1117" cy="291"/>
            </a:xfrm>
            <a:prstGeom prst="rect">
              <a:avLst/>
            </a:prstGeom>
            <a:noFill/>
            <a:ln w="9525">
              <a:noFill/>
              <a:miter lim="800000"/>
              <a:headEnd/>
              <a:tailEnd/>
            </a:ln>
          </p:spPr>
          <p:txBody>
            <a:bodyPr wrap="none">
              <a:spAutoFit/>
            </a:bodyPr>
            <a:lstStyle/>
            <a:p>
              <a:r>
                <a:rPr lang="en-US" sz="2400" dirty="0">
                  <a:solidFill>
                    <a:srgbClr val="990033"/>
                  </a:solidFill>
                  <a:latin typeface="Calibri" pitchFamily="34" charset="0"/>
                  <a:cs typeface="Arial" charset="0"/>
                </a:rPr>
                <a:t>Decay </a:t>
              </a:r>
              <a:r>
                <a:rPr lang="en-US" sz="2400" dirty="0" smtClean="0">
                  <a:solidFill>
                    <a:srgbClr val="990033"/>
                  </a:solidFill>
                  <a:latin typeface="Calibri" pitchFamily="34" charset="0"/>
                  <a:cs typeface="Arial" charset="0"/>
                </a:rPr>
                <a:t>of </a:t>
              </a:r>
              <a:r>
                <a:rPr lang="en-US" sz="2400" b="1" baseline="30000" dirty="0" smtClean="0">
                  <a:solidFill>
                    <a:srgbClr val="990033"/>
                  </a:solidFill>
                  <a:latin typeface="Calibri" pitchFamily="34" charset="0"/>
                  <a:cs typeface="Arial" charset="0"/>
                </a:rPr>
                <a:t>31</a:t>
              </a:r>
              <a:r>
                <a:rPr lang="en-US" sz="2400" b="1" dirty="0" smtClean="0">
                  <a:solidFill>
                    <a:srgbClr val="990033"/>
                  </a:solidFill>
                  <a:latin typeface="Calibri" pitchFamily="34" charset="0"/>
                  <a:cs typeface="Arial" charset="0"/>
                </a:rPr>
                <a:t>Cl</a:t>
              </a:r>
              <a:endParaRPr lang="en-US" sz="2400" b="1" dirty="0">
                <a:solidFill>
                  <a:srgbClr val="990033"/>
                </a:solidFill>
                <a:latin typeface="Calibri" pitchFamily="34" charset="0"/>
                <a:cs typeface="Arial" charset="0"/>
              </a:endParaRPr>
            </a:p>
          </p:txBody>
        </p:sp>
        <p:sp>
          <p:nvSpPr>
            <p:cNvPr id="6211" name="Line 48"/>
            <p:cNvSpPr>
              <a:spLocks noChangeShapeType="1"/>
            </p:cNvSpPr>
            <p:nvPr/>
          </p:nvSpPr>
          <p:spPr bwMode="auto">
            <a:xfrm>
              <a:off x="1526" y="1248"/>
              <a:ext cx="618" cy="0"/>
            </a:xfrm>
            <a:prstGeom prst="line">
              <a:avLst/>
            </a:prstGeom>
            <a:noFill/>
            <a:ln w="38100">
              <a:solidFill>
                <a:srgbClr val="FF0000"/>
              </a:solidFill>
              <a:round/>
              <a:headEnd/>
              <a:tailEnd/>
            </a:ln>
          </p:spPr>
          <p:txBody>
            <a:bodyPr/>
            <a:lstStyle/>
            <a:p>
              <a:endParaRPr lang="en-US"/>
            </a:p>
          </p:txBody>
        </p:sp>
        <p:sp>
          <p:nvSpPr>
            <p:cNvPr id="6212" name="Line 49"/>
            <p:cNvSpPr>
              <a:spLocks noChangeShapeType="1"/>
            </p:cNvSpPr>
            <p:nvPr/>
          </p:nvSpPr>
          <p:spPr bwMode="auto">
            <a:xfrm>
              <a:off x="1193" y="651"/>
              <a:ext cx="333" cy="593"/>
            </a:xfrm>
            <a:prstGeom prst="line">
              <a:avLst/>
            </a:prstGeom>
            <a:noFill/>
            <a:ln w="38100">
              <a:solidFill>
                <a:srgbClr val="FF0000"/>
              </a:solidFill>
              <a:round/>
              <a:headEnd/>
              <a:tailEnd type="triangle" w="med" len="med"/>
            </a:ln>
          </p:spPr>
          <p:txBody>
            <a:bodyPr/>
            <a:lstStyle/>
            <a:p>
              <a:endParaRPr lang="en-US"/>
            </a:p>
          </p:txBody>
        </p:sp>
        <p:grpSp>
          <p:nvGrpSpPr>
            <p:cNvPr id="4" name="Group 50"/>
            <p:cNvGrpSpPr>
              <a:grpSpLocks/>
            </p:cNvGrpSpPr>
            <p:nvPr/>
          </p:nvGrpSpPr>
          <p:grpSpPr bwMode="auto">
            <a:xfrm rot="10800000">
              <a:off x="1906" y="1890"/>
              <a:ext cx="48" cy="274"/>
              <a:chOff x="1887" y="1248"/>
              <a:chExt cx="185" cy="525"/>
            </a:xfrm>
          </p:grpSpPr>
          <p:sp>
            <p:nvSpPr>
              <p:cNvPr id="6214"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6215"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grpSp>
      <p:sp>
        <p:nvSpPr>
          <p:cNvPr id="6153" name="Line 57"/>
          <p:cNvSpPr>
            <a:spLocks noChangeShapeType="1"/>
          </p:cNvSpPr>
          <p:nvPr/>
        </p:nvSpPr>
        <p:spPr bwMode="auto">
          <a:xfrm>
            <a:off x="3810000" y="2819400"/>
            <a:ext cx="0" cy="609600"/>
          </a:xfrm>
          <a:prstGeom prst="line">
            <a:avLst/>
          </a:prstGeom>
          <a:noFill/>
          <a:ln w="9525">
            <a:solidFill>
              <a:schemeClr val="tx1"/>
            </a:solidFill>
            <a:round/>
            <a:headEnd type="triangle" w="med" len="med"/>
            <a:tailEnd type="triangle" w="med" len="med"/>
          </a:ln>
        </p:spPr>
        <p:txBody>
          <a:bodyPr/>
          <a:lstStyle/>
          <a:p>
            <a:endParaRPr lang="en-US"/>
          </a:p>
        </p:txBody>
      </p:sp>
      <p:sp>
        <p:nvSpPr>
          <p:cNvPr id="6154" name="Text Box 58"/>
          <p:cNvSpPr txBox="1">
            <a:spLocks noChangeArrowheads="1"/>
          </p:cNvSpPr>
          <p:nvPr/>
        </p:nvSpPr>
        <p:spPr bwMode="auto">
          <a:xfrm>
            <a:off x="3476625" y="2932113"/>
            <a:ext cx="430213" cy="366712"/>
          </a:xfrm>
          <a:prstGeom prst="rect">
            <a:avLst/>
          </a:prstGeom>
          <a:noFill/>
          <a:ln w="9525">
            <a:noFill/>
            <a:miter lim="800000"/>
            <a:headEnd/>
            <a:tailEnd/>
          </a:ln>
        </p:spPr>
        <p:txBody>
          <a:bodyPr wrap="none">
            <a:spAutoFit/>
          </a:bodyPr>
          <a:lstStyle/>
          <a:p>
            <a:r>
              <a:rPr lang="en-US" b="1"/>
              <a:t>S</a:t>
            </a:r>
            <a:r>
              <a:rPr lang="en-US" b="1" baseline="-25000"/>
              <a:t>p</a:t>
            </a:r>
            <a:endParaRPr lang="en-US" b="1"/>
          </a:p>
        </p:txBody>
      </p:sp>
      <p:grpSp>
        <p:nvGrpSpPr>
          <p:cNvPr id="5" name="Group 59"/>
          <p:cNvGrpSpPr>
            <a:grpSpLocks/>
          </p:cNvGrpSpPr>
          <p:nvPr/>
        </p:nvGrpSpPr>
        <p:grpSpPr bwMode="auto">
          <a:xfrm rot="10800000">
            <a:off x="4267200" y="2419350"/>
            <a:ext cx="76200" cy="1009650"/>
            <a:chOff x="1887" y="1248"/>
            <a:chExt cx="185" cy="525"/>
          </a:xfrm>
        </p:grpSpPr>
        <p:sp>
          <p:nvSpPr>
            <p:cNvPr id="6169"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6170"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sp>
        <p:nvSpPr>
          <p:cNvPr id="6156" name="Line 62"/>
          <p:cNvSpPr>
            <a:spLocks noChangeShapeType="1"/>
          </p:cNvSpPr>
          <p:nvPr/>
        </p:nvSpPr>
        <p:spPr bwMode="auto">
          <a:xfrm>
            <a:off x="4038600" y="1981200"/>
            <a:ext cx="981075" cy="0"/>
          </a:xfrm>
          <a:prstGeom prst="line">
            <a:avLst/>
          </a:prstGeom>
          <a:noFill/>
          <a:ln w="38100">
            <a:solidFill>
              <a:srgbClr val="FF0000"/>
            </a:solidFill>
            <a:round/>
            <a:headEnd/>
            <a:tailEnd/>
          </a:ln>
        </p:spPr>
        <p:txBody>
          <a:bodyPr/>
          <a:lstStyle/>
          <a:p>
            <a:endParaRPr lang="en-US"/>
          </a:p>
        </p:txBody>
      </p:sp>
      <p:sp>
        <p:nvSpPr>
          <p:cNvPr id="6157" name="Text Box 63"/>
          <p:cNvSpPr txBox="1">
            <a:spLocks noChangeArrowheads="1"/>
          </p:cNvSpPr>
          <p:nvPr/>
        </p:nvSpPr>
        <p:spPr bwMode="auto">
          <a:xfrm>
            <a:off x="5638800" y="3352800"/>
            <a:ext cx="2276475" cy="366713"/>
          </a:xfrm>
          <a:prstGeom prst="rect">
            <a:avLst/>
          </a:prstGeom>
          <a:solidFill>
            <a:schemeClr val="accent1"/>
          </a:solidFill>
          <a:ln w="9525">
            <a:noFill/>
            <a:miter lim="800000"/>
            <a:headEnd/>
            <a:tailEnd/>
          </a:ln>
        </p:spPr>
        <p:txBody>
          <a:bodyPr wrap="none">
            <a:spAutoFit/>
          </a:bodyPr>
          <a:lstStyle/>
          <a:p>
            <a:r>
              <a:rPr lang="en-US" b="1">
                <a:latin typeface="Symbol" pitchFamily="18" charset="2"/>
                <a:sym typeface="Symbol" pitchFamily="18" charset="2"/>
              </a:rPr>
              <a:t> g</a:t>
            </a:r>
            <a:r>
              <a:rPr lang="en-US" b="1">
                <a:sym typeface="Symbol" pitchFamily="18" charset="2"/>
              </a:rPr>
              <a:t>+</a:t>
            </a:r>
            <a:r>
              <a:rPr lang="en-US" b="1" baseline="30000">
                <a:sym typeface="Symbol" pitchFamily="18" charset="2"/>
              </a:rPr>
              <a:t>31</a:t>
            </a:r>
            <a:r>
              <a:rPr lang="en-US" b="1">
                <a:sym typeface="Symbol" pitchFamily="18" charset="2"/>
              </a:rPr>
              <a:t>S</a:t>
            </a:r>
            <a:r>
              <a:rPr lang="en-US"/>
              <a:t> </a:t>
            </a:r>
            <a:r>
              <a:rPr lang="en-US" b="1" baseline="30000">
                <a:ea typeface="Batang" pitchFamily="18" charset="-127"/>
              </a:rPr>
              <a:t>31</a:t>
            </a:r>
            <a:r>
              <a:rPr lang="en-US" b="1">
                <a:ea typeface="Batang" pitchFamily="18" charset="-127"/>
              </a:rPr>
              <a:t>S</a:t>
            </a:r>
            <a:r>
              <a:rPr lang="en-US" b="1" baseline="30000">
                <a:ea typeface="Batang" pitchFamily="18" charset="-127"/>
              </a:rPr>
              <a:t>*</a:t>
            </a:r>
            <a:r>
              <a:rPr lang="en-US" b="1">
                <a:latin typeface="Symbol" pitchFamily="18" charset="2"/>
                <a:ea typeface="Batang" pitchFamily="18" charset="-127"/>
                <a:sym typeface="Symbol" pitchFamily="18" charset="2"/>
              </a:rPr>
              <a:t></a:t>
            </a:r>
            <a:r>
              <a:rPr lang="en-US" b="1" baseline="30000"/>
              <a:t>30</a:t>
            </a:r>
            <a:r>
              <a:rPr lang="en-US" b="1"/>
              <a:t>P+p</a:t>
            </a:r>
          </a:p>
        </p:txBody>
      </p:sp>
      <p:sp>
        <p:nvSpPr>
          <p:cNvPr id="6158" name="Text Box 64"/>
          <p:cNvSpPr txBox="1">
            <a:spLocks noChangeArrowheads="1"/>
          </p:cNvSpPr>
          <p:nvPr/>
        </p:nvSpPr>
        <p:spPr bwMode="auto">
          <a:xfrm>
            <a:off x="2667000" y="3657600"/>
            <a:ext cx="504825" cy="366713"/>
          </a:xfrm>
          <a:prstGeom prst="rect">
            <a:avLst/>
          </a:prstGeom>
          <a:solidFill>
            <a:schemeClr val="accent1"/>
          </a:solidFill>
          <a:ln w="9525">
            <a:noFill/>
            <a:miter lim="800000"/>
            <a:headEnd/>
            <a:tailEnd/>
          </a:ln>
        </p:spPr>
        <p:txBody>
          <a:bodyPr wrap="none">
            <a:spAutoFit/>
          </a:bodyPr>
          <a:lstStyle/>
          <a:p>
            <a:r>
              <a:rPr lang="en-US" b="1" baseline="30000"/>
              <a:t>31</a:t>
            </a:r>
            <a:r>
              <a:rPr lang="en-US" b="1"/>
              <a:t>S</a:t>
            </a:r>
          </a:p>
        </p:txBody>
      </p:sp>
      <p:sp>
        <p:nvSpPr>
          <p:cNvPr id="6159" name="Text Box 65"/>
          <p:cNvSpPr txBox="1">
            <a:spLocks noChangeArrowheads="1"/>
          </p:cNvSpPr>
          <p:nvPr/>
        </p:nvSpPr>
        <p:spPr bwMode="auto">
          <a:xfrm>
            <a:off x="990600" y="1219200"/>
            <a:ext cx="581025" cy="366713"/>
          </a:xfrm>
          <a:prstGeom prst="rect">
            <a:avLst/>
          </a:prstGeom>
          <a:solidFill>
            <a:srgbClr val="E5FE4C"/>
          </a:solidFill>
          <a:ln w="9525">
            <a:noFill/>
            <a:miter lim="800000"/>
            <a:headEnd/>
            <a:tailEnd/>
          </a:ln>
        </p:spPr>
        <p:txBody>
          <a:bodyPr wrap="none">
            <a:spAutoFit/>
          </a:bodyPr>
          <a:lstStyle/>
          <a:p>
            <a:r>
              <a:rPr lang="en-US" b="1" baseline="30000"/>
              <a:t>31</a:t>
            </a:r>
            <a:r>
              <a:rPr lang="en-US" b="1"/>
              <a:t>Cl</a:t>
            </a:r>
          </a:p>
        </p:txBody>
      </p:sp>
      <p:sp>
        <p:nvSpPr>
          <p:cNvPr id="6160" name="Text Box 66"/>
          <p:cNvSpPr txBox="1">
            <a:spLocks noChangeArrowheads="1"/>
          </p:cNvSpPr>
          <p:nvPr/>
        </p:nvSpPr>
        <p:spPr bwMode="auto">
          <a:xfrm>
            <a:off x="5918200" y="3806825"/>
            <a:ext cx="2211388" cy="366713"/>
          </a:xfrm>
          <a:prstGeom prst="rect">
            <a:avLst/>
          </a:prstGeom>
          <a:solidFill>
            <a:srgbClr val="E5FE4C"/>
          </a:solidFill>
          <a:ln w="9525">
            <a:noFill/>
            <a:miter lim="800000"/>
            <a:headEnd/>
            <a:tailEnd/>
          </a:ln>
        </p:spPr>
        <p:txBody>
          <a:bodyPr wrap="none">
            <a:spAutoFit/>
          </a:bodyPr>
          <a:lstStyle/>
          <a:p>
            <a:r>
              <a:rPr lang="en-US" b="1">
                <a:solidFill>
                  <a:srgbClr val="FF0000"/>
                </a:solidFill>
              </a:rPr>
              <a:t>1/2</a:t>
            </a:r>
            <a:r>
              <a:rPr lang="en-US" b="1" baseline="30000">
                <a:solidFill>
                  <a:srgbClr val="FF0000"/>
                </a:solidFill>
              </a:rPr>
              <a:t>+</a:t>
            </a:r>
            <a:r>
              <a:rPr lang="en-US" b="1">
                <a:solidFill>
                  <a:srgbClr val="FF0000"/>
                </a:solidFill>
              </a:rPr>
              <a:t>, 3/2</a:t>
            </a:r>
            <a:r>
              <a:rPr lang="en-US" b="1" baseline="30000">
                <a:solidFill>
                  <a:srgbClr val="FF0000"/>
                </a:solidFill>
              </a:rPr>
              <a:t>+</a:t>
            </a:r>
            <a:r>
              <a:rPr lang="en-US"/>
              <a:t> </a:t>
            </a:r>
            <a:r>
              <a:rPr lang="en-US">
                <a:sym typeface="Symbol" pitchFamily="18" charset="2"/>
              </a:rPr>
              <a:t></a:t>
            </a:r>
            <a:r>
              <a:rPr lang="en-US" baseline="30000">
                <a:sym typeface="Symbol" pitchFamily="18" charset="2"/>
              </a:rPr>
              <a:t> </a:t>
            </a:r>
            <a:r>
              <a:rPr lang="en-US" b="1">
                <a:sym typeface="Symbol" pitchFamily="18" charset="2"/>
              </a:rPr>
              <a:t>1</a:t>
            </a:r>
            <a:r>
              <a:rPr lang="en-US" b="1" baseline="30000">
                <a:sym typeface="Symbol" pitchFamily="18" charset="2"/>
              </a:rPr>
              <a:t>+</a:t>
            </a:r>
            <a:r>
              <a:rPr lang="en-US" b="1">
                <a:sym typeface="Symbol" pitchFamily="18" charset="2"/>
              </a:rPr>
              <a:t>+1/2</a:t>
            </a:r>
            <a:r>
              <a:rPr lang="en-US" b="1" baseline="30000">
                <a:sym typeface="Symbol" pitchFamily="18" charset="2"/>
              </a:rPr>
              <a:t>+</a:t>
            </a:r>
          </a:p>
        </p:txBody>
      </p:sp>
      <p:sp>
        <p:nvSpPr>
          <p:cNvPr id="6161" name="Text Box 69"/>
          <p:cNvSpPr txBox="1">
            <a:spLocks noChangeArrowheads="1"/>
          </p:cNvSpPr>
          <p:nvPr/>
        </p:nvSpPr>
        <p:spPr bwMode="auto">
          <a:xfrm>
            <a:off x="493713" y="857250"/>
            <a:ext cx="496887" cy="304800"/>
          </a:xfrm>
          <a:prstGeom prst="rect">
            <a:avLst/>
          </a:prstGeom>
          <a:noFill/>
          <a:ln w="9525">
            <a:noFill/>
            <a:miter lim="800000"/>
            <a:headEnd/>
            <a:tailEnd/>
          </a:ln>
        </p:spPr>
        <p:txBody>
          <a:bodyPr wrap="none">
            <a:spAutoFit/>
          </a:bodyPr>
          <a:lstStyle/>
          <a:p>
            <a:r>
              <a:rPr lang="en-US" sz="1400" b="1"/>
              <a:t>3/2</a:t>
            </a:r>
            <a:r>
              <a:rPr lang="en-US" sz="1400" b="1" baseline="30000"/>
              <a:t>+</a:t>
            </a:r>
            <a:endParaRPr lang="en-US" sz="1400" b="1"/>
          </a:p>
        </p:txBody>
      </p:sp>
      <p:sp>
        <p:nvSpPr>
          <p:cNvPr id="7238" name="Text Box 70"/>
          <p:cNvSpPr txBox="1">
            <a:spLocks noChangeArrowheads="1"/>
          </p:cNvSpPr>
          <p:nvPr/>
        </p:nvSpPr>
        <p:spPr bwMode="auto">
          <a:xfrm>
            <a:off x="152400" y="3429000"/>
            <a:ext cx="2133600" cy="915988"/>
          </a:xfrm>
          <a:prstGeom prst="rect">
            <a:avLst/>
          </a:prstGeom>
          <a:solidFill>
            <a:srgbClr val="E5FE4C"/>
          </a:solidFill>
          <a:ln w="9525">
            <a:noFill/>
            <a:miter lim="800000"/>
            <a:headEnd/>
            <a:tailEnd/>
          </a:ln>
        </p:spPr>
        <p:txBody>
          <a:bodyPr>
            <a:spAutoFit/>
          </a:bodyPr>
          <a:lstStyle/>
          <a:p>
            <a:r>
              <a:rPr lang="en-US" b="1" dirty="0">
                <a:solidFill>
                  <a:schemeClr val="accent2"/>
                </a:solidFill>
              </a:rPr>
              <a:t>Conditions:</a:t>
            </a:r>
          </a:p>
          <a:p>
            <a:r>
              <a:rPr lang="en-US" b="1" dirty="0">
                <a:solidFill>
                  <a:schemeClr val="accent2"/>
                </a:solidFill>
              </a:rPr>
              <a:t>Q</a:t>
            </a:r>
            <a:r>
              <a:rPr lang="en-US" b="1" baseline="-25000" dirty="0">
                <a:solidFill>
                  <a:schemeClr val="accent2"/>
                </a:solidFill>
              </a:rPr>
              <a:t>EC</a:t>
            </a:r>
            <a:r>
              <a:rPr lang="en-US" b="1" dirty="0">
                <a:solidFill>
                  <a:schemeClr val="accent2"/>
                </a:solidFill>
              </a:rPr>
              <a:t> &gt;</a:t>
            </a:r>
            <a:r>
              <a:rPr lang="en-US" b="1" dirty="0" smtClean="0">
                <a:solidFill>
                  <a:schemeClr val="accent2"/>
                </a:solidFill>
              </a:rPr>
              <a:t>S</a:t>
            </a:r>
            <a:r>
              <a:rPr lang="en-US" b="1" baseline="-25000" dirty="0" smtClean="0">
                <a:solidFill>
                  <a:schemeClr val="accent2"/>
                </a:solidFill>
              </a:rPr>
              <a:t>p</a:t>
            </a:r>
            <a:r>
              <a:rPr lang="en-US" b="1" dirty="0" smtClean="0">
                <a:solidFill>
                  <a:schemeClr val="accent2"/>
                </a:solidFill>
              </a:rPr>
              <a:t>+2m</a:t>
            </a:r>
            <a:r>
              <a:rPr lang="en-US" b="1" baseline="-25000" dirty="0" smtClean="0">
                <a:solidFill>
                  <a:schemeClr val="accent2"/>
                </a:solidFill>
              </a:rPr>
              <a:t>e</a:t>
            </a:r>
            <a:r>
              <a:rPr lang="en-US" b="1" dirty="0" smtClean="0">
                <a:solidFill>
                  <a:schemeClr val="accent2"/>
                </a:solidFill>
              </a:rPr>
              <a:t>c</a:t>
            </a:r>
            <a:r>
              <a:rPr lang="en-US" b="1" baseline="30000" dirty="0" smtClean="0">
                <a:solidFill>
                  <a:schemeClr val="accent2"/>
                </a:solidFill>
              </a:rPr>
              <a:t>2</a:t>
            </a:r>
            <a:endParaRPr lang="en-US" b="1" baseline="30000" dirty="0">
              <a:solidFill>
                <a:schemeClr val="accent2"/>
              </a:solidFill>
            </a:endParaRPr>
          </a:p>
          <a:p>
            <a:r>
              <a:rPr lang="en-US" b="1" dirty="0">
                <a:solidFill>
                  <a:srgbClr val="FF0000"/>
                </a:solidFill>
              </a:rPr>
              <a:t>J=1/2+, 3/2+,</a:t>
            </a:r>
            <a:r>
              <a:rPr lang="en-US" b="1" dirty="0">
                <a:solidFill>
                  <a:schemeClr val="accent2"/>
                </a:solidFill>
              </a:rPr>
              <a:t> 5/2+</a:t>
            </a:r>
          </a:p>
        </p:txBody>
      </p:sp>
      <p:sp>
        <p:nvSpPr>
          <p:cNvPr id="6163" name="Line 71"/>
          <p:cNvSpPr>
            <a:spLocks noChangeShapeType="1"/>
          </p:cNvSpPr>
          <p:nvPr/>
        </p:nvSpPr>
        <p:spPr bwMode="auto">
          <a:xfrm>
            <a:off x="4029075" y="2943225"/>
            <a:ext cx="0" cy="1295400"/>
          </a:xfrm>
          <a:prstGeom prst="line">
            <a:avLst/>
          </a:prstGeom>
          <a:noFill/>
          <a:ln w="38100">
            <a:solidFill>
              <a:schemeClr val="tx1"/>
            </a:solidFill>
            <a:round/>
            <a:headEnd/>
            <a:tailEnd/>
          </a:ln>
        </p:spPr>
        <p:txBody>
          <a:bodyPr/>
          <a:lstStyle/>
          <a:p>
            <a:endParaRPr lang="en-US"/>
          </a:p>
        </p:txBody>
      </p:sp>
      <p:grpSp>
        <p:nvGrpSpPr>
          <p:cNvPr id="76" name="Group 69"/>
          <p:cNvGrpSpPr>
            <a:grpSpLocks/>
          </p:cNvGrpSpPr>
          <p:nvPr/>
        </p:nvGrpSpPr>
        <p:grpSpPr bwMode="auto">
          <a:xfrm>
            <a:off x="819150" y="5105400"/>
            <a:ext cx="2914650" cy="1066800"/>
            <a:chOff x="361950" y="5029200"/>
            <a:chExt cx="3119438" cy="1095375"/>
          </a:xfrm>
        </p:grpSpPr>
        <p:graphicFrame>
          <p:nvGraphicFramePr>
            <p:cNvPr id="77" name="Object 2"/>
            <p:cNvGraphicFramePr>
              <a:graphicFrameLocks noChangeAspect="1"/>
            </p:cNvGraphicFramePr>
            <p:nvPr/>
          </p:nvGraphicFramePr>
          <p:xfrm>
            <a:off x="457200" y="5486400"/>
            <a:ext cx="3024188" cy="638175"/>
          </p:xfrm>
          <a:graphic>
            <a:graphicData uri="http://schemas.openxmlformats.org/presentationml/2006/ole">
              <p:oleObj spid="_x0000_s89095" name="Equation" r:id="rId6" imgW="1917360" imgH="495000" progId="">
                <p:embed/>
              </p:oleObj>
            </a:graphicData>
          </a:graphic>
        </p:graphicFrame>
        <p:sp>
          <p:nvSpPr>
            <p:cNvPr id="78" name="Text Box 56"/>
            <p:cNvSpPr txBox="1">
              <a:spLocks noChangeArrowheads="1"/>
            </p:cNvSpPr>
            <p:nvPr/>
          </p:nvSpPr>
          <p:spPr bwMode="auto">
            <a:xfrm>
              <a:off x="361950" y="5029200"/>
              <a:ext cx="2381250" cy="366713"/>
            </a:xfrm>
            <a:prstGeom prst="rect">
              <a:avLst/>
            </a:prstGeom>
            <a:solidFill>
              <a:schemeClr val="bg1"/>
            </a:solidFill>
            <a:ln w="9525">
              <a:noFill/>
              <a:miter lim="800000"/>
              <a:headEnd/>
              <a:tailEnd/>
            </a:ln>
          </p:spPr>
          <p:txBody>
            <a:bodyPr wrap="none">
              <a:spAutoFit/>
            </a:bodyPr>
            <a:lstStyle/>
            <a:p>
              <a:r>
                <a:rPr lang="en-US" b="1">
                  <a:solidFill>
                    <a:srgbClr val="CC180A"/>
                  </a:solidFill>
                </a:rPr>
                <a:t>resonance strength:</a:t>
              </a:r>
            </a:p>
          </p:txBody>
        </p:sp>
      </p:grpSp>
      <p:grpSp>
        <p:nvGrpSpPr>
          <p:cNvPr id="79" name="Group 70"/>
          <p:cNvGrpSpPr>
            <a:grpSpLocks/>
          </p:cNvGrpSpPr>
          <p:nvPr/>
        </p:nvGrpSpPr>
        <p:grpSpPr bwMode="auto">
          <a:xfrm>
            <a:off x="4189412" y="5133975"/>
            <a:ext cx="4268788" cy="1190625"/>
            <a:chOff x="4343400" y="4981575"/>
            <a:chExt cx="4268788" cy="1190625"/>
          </a:xfrm>
        </p:grpSpPr>
        <p:sp>
          <p:nvSpPr>
            <p:cNvPr id="80" name="Text Box 63"/>
            <p:cNvSpPr txBox="1">
              <a:spLocks noChangeArrowheads="1"/>
            </p:cNvSpPr>
            <p:nvPr/>
          </p:nvSpPr>
          <p:spPr bwMode="auto">
            <a:xfrm>
              <a:off x="4724400" y="4981575"/>
              <a:ext cx="3887788" cy="1190625"/>
            </a:xfrm>
            <a:prstGeom prst="rect">
              <a:avLst/>
            </a:prstGeom>
            <a:noFill/>
            <a:ln w="9525">
              <a:noFill/>
              <a:miter lim="800000"/>
              <a:headEnd/>
              <a:tailEnd/>
            </a:ln>
          </p:spPr>
          <p:txBody>
            <a:bodyPr wrap="none">
              <a:spAutoFit/>
            </a:bodyPr>
            <a:lstStyle/>
            <a:p>
              <a:pPr algn="ctr"/>
              <a:r>
                <a:rPr lang="en-US" b="1" dirty="0" err="1">
                  <a:solidFill>
                    <a:srgbClr val="F32111"/>
                  </a:solidFill>
                  <a:latin typeface="Symbol" pitchFamily="18" charset="2"/>
                </a:rPr>
                <a:t>G</a:t>
              </a:r>
              <a:r>
                <a:rPr lang="en-US" b="1" baseline="-25000" dirty="0" err="1">
                  <a:solidFill>
                    <a:srgbClr val="F32111"/>
                  </a:solidFill>
                </a:rPr>
                <a:t>tot</a:t>
              </a:r>
              <a:r>
                <a:rPr lang="en-US" b="1" dirty="0">
                  <a:solidFill>
                    <a:srgbClr val="F32111"/>
                  </a:solidFill>
                </a:rPr>
                <a:t>= </a:t>
              </a:r>
              <a:r>
                <a:rPr lang="en-US" b="1" dirty="0" err="1">
                  <a:solidFill>
                    <a:srgbClr val="F32111"/>
                  </a:solidFill>
                  <a:latin typeface="Symbol" pitchFamily="18" charset="2"/>
                </a:rPr>
                <a:t>G</a:t>
              </a:r>
              <a:r>
                <a:rPr lang="en-US" b="1" baseline="-25000" dirty="0" err="1">
                  <a:solidFill>
                    <a:srgbClr val="F32111"/>
                  </a:solidFill>
                  <a:latin typeface="Times New Roman" pitchFamily="18" charset="0"/>
                </a:rPr>
                <a:t>p</a:t>
              </a:r>
              <a:r>
                <a:rPr lang="en-US" b="1" dirty="0" err="1">
                  <a:solidFill>
                    <a:srgbClr val="F32111"/>
                  </a:solidFill>
                  <a:latin typeface="Symbol" pitchFamily="18" charset="2"/>
                </a:rPr>
                <a:t>+G</a:t>
              </a:r>
              <a:r>
                <a:rPr lang="en-US" b="1" baseline="-25000" dirty="0" err="1">
                  <a:solidFill>
                    <a:srgbClr val="F32111"/>
                  </a:solidFill>
                  <a:latin typeface="Symbol" pitchFamily="18" charset="2"/>
                </a:rPr>
                <a:t>g</a:t>
              </a:r>
              <a:endParaRPr lang="en-US" b="1" baseline="-25000" dirty="0">
                <a:solidFill>
                  <a:srgbClr val="0000CC"/>
                </a:solidFill>
                <a:latin typeface="Symbol" pitchFamily="18" charset="2"/>
              </a:endParaRPr>
            </a:p>
            <a:p>
              <a:pPr algn="ctr"/>
              <a:r>
                <a:rPr lang="en-US" b="1" dirty="0">
                  <a:solidFill>
                    <a:srgbClr val="0000CC"/>
                  </a:solidFill>
                </a:rPr>
                <a:t>Top of barrier</a:t>
              </a:r>
              <a:r>
                <a:rPr lang="en-US" b="1" dirty="0">
                  <a:solidFill>
                    <a:srgbClr val="F32111"/>
                  </a:solidFill>
                  <a:latin typeface="Symbol" pitchFamily="18" charset="2"/>
                </a:rPr>
                <a:t>       </a:t>
              </a:r>
              <a:r>
                <a:rPr lang="en-US" b="1" dirty="0" err="1">
                  <a:solidFill>
                    <a:srgbClr val="F32111"/>
                  </a:solidFill>
                  <a:latin typeface="Symbol" pitchFamily="18" charset="2"/>
                </a:rPr>
                <a:t>G</a:t>
              </a:r>
              <a:r>
                <a:rPr lang="en-US" b="1" baseline="-25000" dirty="0" err="1">
                  <a:solidFill>
                    <a:srgbClr val="F32111"/>
                  </a:solidFill>
                </a:rPr>
                <a:t>p</a:t>
              </a:r>
              <a:r>
                <a:rPr lang="en-US" b="1" dirty="0">
                  <a:solidFill>
                    <a:srgbClr val="F32111"/>
                  </a:solidFill>
                  <a:latin typeface="Symbol" pitchFamily="18" charset="2"/>
                </a:rPr>
                <a:t>&gt;&gt;</a:t>
              </a:r>
              <a:r>
                <a:rPr lang="en-US" b="1" dirty="0" err="1">
                  <a:solidFill>
                    <a:srgbClr val="F32111"/>
                  </a:solidFill>
                  <a:latin typeface="Symbol" pitchFamily="18" charset="2"/>
                </a:rPr>
                <a:t>G</a:t>
              </a:r>
              <a:r>
                <a:rPr lang="en-US" b="1" baseline="-25000" dirty="0" err="1">
                  <a:solidFill>
                    <a:srgbClr val="F32111"/>
                  </a:solidFill>
                  <a:latin typeface="Symbol" pitchFamily="18" charset="2"/>
                </a:rPr>
                <a:t>g</a:t>
              </a:r>
              <a:r>
                <a:rPr lang="en-US" b="1" dirty="0">
                  <a:solidFill>
                    <a:srgbClr val="F32111"/>
                  </a:solidFill>
                </a:rPr>
                <a:t> </a:t>
              </a:r>
              <a:r>
                <a:rPr lang="en-US" b="1" dirty="0">
                  <a:solidFill>
                    <a:srgbClr val="F32111"/>
                  </a:solidFill>
                  <a:sym typeface="Symbol" pitchFamily="18" charset="2"/>
                </a:rPr>
                <a:t> </a:t>
              </a:r>
              <a:r>
                <a:rPr lang="en-US" b="1" dirty="0" err="1">
                  <a:solidFill>
                    <a:srgbClr val="F32111"/>
                  </a:solidFill>
                  <a:latin typeface="Symbol" pitchFamily="18" charset="2"/>
                  <a:sym typeface="Symbol" pitchFamily="18" charset="2"/>
                </a:rPr>
                <a:t>wg</a:t>
              </a:r>
              <a:r>
                <a:rPr lang="en-US" b="1" dirty="0">
                  <a:solidFill>
                    <a:srgbClr val="F32111"/>
                  </a:solidFill>
                  <a:sym typeface="Symbol" pitchFamily="18" charset="2"/>
                </a:rPr>
                <a:t> </a:t>
              </a:r>
              <a:r>
                <a:rPr lang="en-US" b="1" dirty="0">
                  <a:solidFill>
                    <a:srgbClr val="F32111"/>
                  </a:solidFill>
                  <a:cs typeface="Arial" charset="0"/>
                  <a:sym typeface="Symbol" pitchFamily="18" charset="2"/>
                </a:rPr>
                <a:t>~ </a:t>
              </a:r>
              <a:r>
                <a:rPr lang="en-US" b="1" dirty="0" err="1">
                  <a:solidFill>
                    <a:srgbClr val="F32111"/>
                  </a:solidFill>
                  <a:latin typeface="Symbol" pitchFamily="18" charset="2"/>
                  <a:cs typeface="Arial" charset="0"/>
                  <a:sym typeface="Symbol" pitchFamily="18" charset="2"/>
                </a:rPr>
                <a:t>G</a:t>
              </a:r>
              <a:r>
                <a:rPr lang="en-US" b="1" baseline="-25000" dirty="0" err="1">
                  <a:solidFill>
                    <a:srgbClr val="F32111"/>
                  </a:solidFill>
                  <a:latin typeface="Symbol" pitchFamily="18" charset="2"/>
                  <a:cs typeface="Arial" charset="0"/>
                  <a:sym typeface="Symbol" pitchFamily="18" charset="2"/>
                </a:rPr>
                <a:t>g</a:t>
              </a:r>
              <a:endParaRPr lang="en-US" b="1" baseline="-25000" dirty="0">
                <a:solidFill>
                  <a:srgbClr val="F32111"/>
                </a:solidFill>
                <a:latin typeface="Symbol" pitchFamily="18" charset="2"/>
                <a:cs typeface="Arial" charset="0"/>
                <a:sym typeface="Symbol" pitchFamily="18" charset="2"/>
              </a:endParaRPr>
            </a:p>
            <a:p>
              <a:pPr algn="ctr"/>
              <a:endParaRPr lang="en-US" b="1" dirty="0">
                <a:solidFill>
                  <a:srgbClr val="F32111"/>
                </a:solidFill>
                <a:latin typeface="Symbol" pitchFamily="18" charset="2"/>
                <a:cs typeface="Arial" charset="0"/>
                <a:sym typeface="Symbol" pitchFamily="18" charset="2"/>
              </a:endParaRPr>
            </a:p>
            <a:p>
              <a:pPr algn="ctr"/>
              <a:r>
                <a:rPr lang="en-US" b="1" dirty="0">
                  <a:solidFill>
                    <a:srgbClr val="0000CC"/>
                  </a:solidFill>
                  <a:cs typeface="Arial" charset="0"/>
                  <a:sym typeface="Symbol" pitchFamily="18" charset="2"/>
                </a:rPr>
                <a:t>Bottom of barrier</a:t>
              </a:r>
              <a:r>
                <a:rPr lang="en-US" b="1" dirty="0">
                  <a:solidFill>
                    <a:srgbClr val="F32111"/>
                  </a:solidFill>
                  <a:latin typeface="Symbol" pitchFamily="18" charset="2"/>
                  <a:cs typeface="Arial" charset="0"/>
                  <a:sym typeface="Symbol" pitchFamily="18" charset="2"/>
                </a:rPr>
                <a:t> </a:t>
              </a:r>
              <a:r>
                <a:rPr lang="en-US" b="1" dirty="0" err="1">
                  <a:solidFill>
                    <a:srgbClr val="F32111"/>
                  </a:solidFill>
                  <a:latin typeface="Symbol" pitchFamily="18" charset="2"/>
                  <a:cs typeface="Arial" charset="0"/>
                  <a:sym typeface="Symbol" pitchFamily="18" charset="2"/>
                </a:rPr>
                <a:t>G</a:t>
              </a:r>
              <a:r>
                <a:rPr lang="en-US" b="1" baseline="-25000" dirty="0" err="1">
                  <a:solidFill>
                    <a:srgbClr val="F32111"/>
                  </a:solidFill>
                  <a:latin typeface="Symbol" pitchFamily="18" charset="2"/>
                  <a:cs typeface="Arial" charset="0"/>
                  <a:sym typeface="Symbol" pitchFamily="18" charset="2"/>
                </a:rPr>
                <a:t>g</a:t>
              </a:r>
              <a:r>
                <a:rPr lang="en-US" b="1" dirty="0">
                  <a:solidFill>
                    <a:srgbClr val="F32111"/>
                  </a:solidFill>
                  <a:latin typeface="Symbol" pitchFamily="18" charset="2"/>
                  <a:cs typeface="Arial" charset="0"/>
                  <a:sym typeface="Symbol" pitchFamily="18" charset="2"/>
                </a:rPr>
                <a:t>&gt;&gt;</a:t>
              </a:r>
              <a:r>
                <a:rPr lang="en-US" b="1" dirty="0" err="1">
                  <a:solidFill>
                    <a:srgbClr val="F32111"/>
                  </a:solidFill>
                  <a:latin typeface="Symbol" pitchFamily="18" charset="2"/>
                  <a:cs typeface="Arial" charset="0"/>
                  <a:sym typeface="Symbol" pitchFamily="18" charset="2"/>
                </a:rPr>
                <a:t>G</a:t>
              </a:r>
              <a:r>
                <a:rPr lang="en-US" b="1" baseline="-25000" dirty="0" err="1">
                  <a:solidFill>
                    <a:srgbClr val="F32111"/>
                  </a:solidFill>
                  <a:cs typeface="Arial" charset="0"/>
                  <a:sym typeface="Symbol" pitchFamily="18" charset="2"/>
                </a:rPr>
                <a:t>p</a:t>
              </a:r>
              <a:r>
                <a:rPr lang="en-US" b="1" dirty="0">
                  <a:solidFill>
                    <a:srgbClr val="F32111"/>
                  </a:solidFill>
                  <a:cs typeface="Arial" charset="0"/>
                  <a:sym typeface="Symbol" pitchFamily="18" charset="2"/>
                </a:rPr>
                <a:t> </a:t>
              </a:r>
              <a:r>
                <a:rPr lang="en-US" b="1" dirty="0">
                  <a:solidFill>
                    <a:srgbClr val="F32111"/>
                  </a:solidFill>
                  <a:sym typeface="Symbol" pitchFamily="18" charset="2"/>
                </a:rPr>
                <a:t> </a:t>
              </a:r>
              <a:r>
                <a:rPr lang="en-US" b="1" dirty="0" err="1">
                  <a:solidFill>
                    <a:srgbClr val="F32111"/>
                  </a:solidFill>
                  <a:latin typeface="Symbol" pitchFamily="18" charset="2"/>
                  <a:sym typeface="Symbol" pitchFamily="18" charset="2"/>
                </a:rPr>
                <a:t>wg</a:t>
              </a:r>
              <a:r>
                <a:rPr lang="en-US" b="1" dirty="0">
                  <a:solidFill>
                    <a:srgbClr val="F32111"/>
                  </a:solidFill>
                  <a:sym typeface="Symbol" pitchFamily="18" charset="2"/>
                </a:rPr>
                <a:t> ~ </a:t>
              </a:r>
              <a:r>
                <a:rPr lang="en-US" b="1" dirty="0" err="1">
                  <a:solidFill>
                    <a:srgbClr val="F32111"/>
                  </a:solidFill>
                  <a:latin typeface="Symbol" pitchFamily="18" charset="2"/>
                  <a:sym typeface="Symbol" pitchFamily="18" charset="2"/>
                </a:rPr>
                <a:t>G</a:t>
              </a:r>
              <a:r>
                <a:rPr lang="en-US" b="1" baseline="-25000" dirty="0" err="1">
                  <a:solidFill>
                    <a:srgbClr val="F32111"/>
                  </a:solidFill>
                  <a:sym typeface="Symbol" pitchFamily="18" charset="2"/>
                </a:rPr>
                <a:t>p</a:t>
              </a:r>
              <a:endParaRPr lang="en-US" b="1" baseline="-25000" dirty="0">
                <a:solidFill>
                  <a:srgbClr val="F32111"/>
                </a:solidFill>
                <a:sym typeface="Symbol" pitchFamily="18" charset="2"/>
              </a:endParaRPr>
            </a:p>
          </p:txBody>
        </p:sp>
        <p:sp>
          <p:nvSpPr>
            <p:cNvPr id="81" name="AutoShape 68"/>
            <p:cNvSpPr>
              <a:spLocks/>
            </p:cNvSpPr>
            <p:nvPr/>
          </p:nvSpPr>
          <p:spPr bwMode="auto">
            <a:xfrm>
              <a:off x="4343400" y="5181600"/>
              <a:ext cx="228600" cy="914400"/>
            </a:xfrm>
            <a:prstGeom prst="leftBrace">
              <a:avLst>
                <a:gd name="adj1" fmla="val 33333"/>
                <a:gd name="adj2" fmla="val 50000"/>
              </a:avLst>
            </a:prstGeom>
            <a:noFill/>
            <a:ln w="38100">
              <a:solidFill>
                <a:srgbClr val="0000CC"/>
              </a:solidFill>
              <a:round/>
              <a:headEnd/>
              <a:tailEnd/>
            </a:ln>
          </p:spPr>
          <p:txBody>
            <a:bodyPr wrap="none" anchor="ctr"/>
            <a:lstStyle/>
            <a:p>
              <a:pPr algn="ctr"/>
              <a:endParaRPr lang="en-US">
                <a:solidFill>
                  <a:srgbClr val="0000CC"/>
                </a:solidFill>
              </a:endParaRPr>
            </a:p>
          </p:txBody>
        </p:sp>
      </p:grpSp>
      <p:sp>
        <p:nvSpPr>
          <p:cNvPr id="73" name="TextBox 72"/>
          <p:cNvSpPr txBox="1">
            <a:spLocks noChangeArrowheads="1"/>
          </p:cNvSpPr>
          <p:nvPr/>
        </p:nvSpPr>
        <p:spPr bwMode="auto">
          <a:xfrm>
            <a:off x="1212850" y="5400675"/>
            <a:ext cx="6788150" cy="923925"/>
          </a:xfrm>
          <a:prstGeom prst="rect">
            <a:avLst/>
          </a:prstGeom>
          <a:solidFill>
            <a:srgbClr val="00B0F0"/>
          </a:solidFill>
          <a:ln w="9525">
            <a:noFill/>
            <a:miter lim="800000"/>
            <a:headEnd/>
            <a:tailEnd/>
          </a:ln>
        </p:spPr>
        <p:txBody>
          <a:bodyPr wrap="none">
            <a:spAutoFit/>
          </a:bodyPr>
          <a:lstStyle/>
          <a:p>
            <a:r>
              <a:rPr lang="en-US" dirty="0"/>
              <a:t>Lower proton energies most important, but very difficult:</a:t>
            </a:r>
          </a:p>
          <a:p>
            <a:pPr lvl="1">
              <a:buFont typeface="Arial" charset="0"/>
              <a:buChar char="•"/>
            </a:pPr>
            <a:r>
              <a:rPr lang="en-US" dirty="0"/>
              <a:t> lower branching</a:t>
            </a:r>
          </a:p>
          <a:p>
            <a:pPr lvl="1">
              <a:buFont typeface="Arial" charset="0"/>
              <a:buChar char="•"/>
            </a:pPr>
            <a:r>
              <a:rPr lang="en-US" dirty="0"/>
              <a:t> increased exp difficulties (</a:t>
            </a:r>
            <a:r>
              <a:rPr lang="en-US" dirty="0" err="1"/>
              <a:t>det</a:t>
            </a:r>
            <a:r>
              <a:rPr lang="en-US" dirty="0"/>
              <a:t> windows, background, 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00188" y="144463"/>
            <a:ext cx="6018212" cy="541337"/>
          </a:xfrm>
          <a:prstGeom prst="rect">
            <a:avLst/>
          </a:prstGeom>
          <a:solidFill>
            <a:srgbClr val="CCFFFF"/>
          </a:solidFill>
          <a:ln w="9525">
            <a:solidFill>
              <a:srgbClr val="993366"/>
            </a:solidFill>
            <a:miter lim="800000"/>
            <a:headEnd/>
            <a:tailEnd/>
          </a:ln>
          <a:effectLst>
            <a:outerShdw dist="143684" dir="18900000" algn="ctr" rotWithShape="0">
              <a:schemeClr val="bg2"/>
            </a:outerShdw>
          </a:effectLst>
        </p:spPr>
        <p:txBody>
          <a:bodyPr lIns="104397" tIns="52198" rIns="104397" bIns="52198">
            <a:spAutoFit/>
          </a:bodyPr>
          <a:lstStyle/>
          <a:p>
            <a:pPr algn="ctr" defTabSz="1042988">
              <a:spcBef>
                <a:spcPct val="50000"/>
              </a:spcBef>
              <a:defRPr/>
            </a:pPr>
            <a:r>
              <a:rPr lang="en-US" altLang="zh-CN" sz="2800" b="1" i="1">
                <a:ea typeface="SimSun" pitchFamily="2" charset="-122"/>
              </a:rPr>
              <a:t>MARS </a:t>
            </a:r>
          </a:p>
        </p:txBody>
      </p:sp>
      <p:sp>
        <p:nvSpPr>
          <p:cNvPr id="40963" name="Text Box 3"/>
          <p:cNvSpPr txBox="1">
            <a:spLocks noChangeArrowheads="1"/>
          </p:cNvSpPr>
          <p:nvPr/>
        </p:nvSpPr>
        <p:spPr bwMode="auto">
          <a:xfrm>
            <a:off x="1241425" y="4981575"/>
            <a:ext cx="209550" cy="519113"/>
          </a:xfrm>
          <a:prstGeom prst="rect">
            <a:avLst/>
          </a:prstGeom>
          <a:noFill/>
          <a:ln w="9525">
            <a:noFill/>
            <a:miter lim="800000"/>
            <a:headEnd/>
            <a:tailEnd/>
          </a:ln>
        </p:spPr>
        <p:txBody>
          <a:bodyPr wrap="none" lIns="104397" tIns="52198" rIns="104397" bIns="52198">
            <a:spAutoFit/>
          </a:bodyPr>
          <a:lstStyle/>
          <a:p>
            <a:pPr defTabSz="1042988"/>
            <a:endParaRPr lang="zh-CN" altLang="en-US" sz="2800">
              <a:latin typeface="Times New Roman" pitchFamily="18" charset="0"/>
              <a:ea typeface="SimSun" pitchFamily="2" charset="-122"/>
            </a:endParaRPr>
          </a:p>
        </p:txBody>
      </p:sp>
      <p:sp>
        <p:nvSpPr>
          <p:cNvPr id="40964" name="Text Box 4"/>
          <p:cNvSpPr txBox="1">
            <a:spLocks noChangeArrowheads="1"/>
          </p:cNvSpPr>
          <p:nvPr/>
        </p:nvSpPr>
        <p:spPr bwMode="auto">
          <a:xfrm>
            <a:off x="4953000" y="4876800"/>
            <a:ext cx="3810000" cy="990600"/>
          </a:xfrm>
          <a:prstGeom prst="rect">
            <a:avLst/>
          </a:prstGeom>
          <a:solidFill>
            <a:schemeClr val="accent2"/>
          </a:solidFill>
          <a:ln w="9525">
            <a:noFill/>
            <a:miter lim="800000"/>
            <a:headEnd/>
            <a:tailEnd/>
          </a:ln>
        </p:spPr>
        <p:txBody>
          <a:bodyPr lIns="104397" tIns="52198" rIns="104397" bIns="52198"/>
          <a:lstStyle/>
          <a:p>
            <a:pPr defTabSz="1042988" eaLnBrk="0" hangingPunct="0">
              <a:buClr>
                <a:srgbClr val="FF0000"/>
              </a:buClr>
              <a:buSzPts val="1200"/>
              <a:buFont typeface="Times New Roman" pitchFamily="18" charset="0"/>
              <a:buNone/>
            </a:pPr>
            <a:r>
              <a:rPr lang="en-US" altLang="zh-CN" sz="1400" b="1">
                <a:solidFill>
                  <a:srgbClr val="FFFF66"/>
                </a:solidFill>
                <a:latin typeface="Times New Roman" pitchFamily="18" charset="0"/>
                <a:ea typeface="SimSun" pitchFamily="2" charset="-122"/>
              </a:rPr>
              <a:t>Primary beam </a:t>
            </a:r>
            <a:r>
              <a:rPr lang="en-US" altLang="zh-CN" sz="1400" b="1" baseline="30000">
                <a:solidFill>
                  <a:srgbClr val="FFFF66"/>
                </a:solidFill>
                <a:latin typeface="Times New Roman" pitchFamily="18" charset="0"/>
                <a:ea typeface="SimSun" pitchFamily="2" charset="-122"/>
              </a:rPr>
              <a:t>32</a:t>
            </a:r>
            <a:r>
              <a:rPr lang="en-US" altLang="zh-CN" sz="1400" b="1">
                <a:solidFill>
                  <a:srgbClr val="FFFF66"/>
                </a:solidFill>
                <a:latin typeface="Times New Roman" pitchFamily="18" charset="0"/>
                <a:ea typeface="SimSun" pitchFamily="2" charset="-122"/>
              </a:rPr>
              <a:t>S @ 40A MeV – K500 Cycl</a:t>
            </a:r>
          </a:p>
          <a:p>
            <a:pPr defTabSz="1042988" eaLnBrk="0" hangingPunct="0">
              <a:buClr>
                <a:srgbClr val="FF0000"/>
              </a:buClr>
              <a:buSzPts val="1200"/>
              <a:buFont typeface="Times New Roman" pitchFamily="18" charset="0"/>
              <a:buNone/>
            </a:pPr>
            <a:r>
              <a:rPr lang="en-US" altLang="zh-CN" sz="1400" b="1">
                <a:solidFill>
                  <a:srgbClr val="FFFF66"/>
                </a:solidFill>
                <a:latin typeface="Times New Roman" pitchFamily="18" charset="0"/>
                <a:ea typeface="SimSun" pitchFamily="2" charset="-122"/>
              </a:rPr>
              <a:t>Primary target LN</a:t>
            </a:r>
            <a:r>
              <a:rPr lang="en-US" altLang="zh-CN" sz="1400" b="1" baseline="-25000">
                <a:solidFill>
                  <a:srgbClr val="FFFF66"/>
                </a:solidFill>
                <a:latin typeface="Times New Roman" pitchFamily="18" charset="0"/>
                <a:ea typeface="SimSun" pitchFamily="2" charset="-122"/>
              </a:rPr>
              <a:t>2</a:t>
            </a:r>
            <a:r>
              <a:rPr lang="en-US" altLang="zh-CN" sz="1400" b="1">
                <a:solidFill>
                  <a:srgbClr val="FFFF66"/>
                </a:solidFill>
                <a:latin typeface="Times New Roman" pitchFamily="18" charset="0"/>
                <a:ea typeface="SimSun" pitchFamily="2" charset="-122"/>
              </a:rPr>
              <a:t> cooled H</a:t>
            </a:r>
            <a:r>
              <a:rPr lang="en-US" altLang="zh-CN" sz="1400" b="1" baseline="-25000">
                <a:solidFill>
                  <a:srgbClr val="FFFF66"/>
                </a:solidFill>
                <a:latin typeface="Times New Roman" pitchFamily="18" charset="0"/>
                <a:ea typeface="SimSun" pitchFamily="2" charset="-122"/>
              </a:rPr>
              <a:t>2</a:t>
            </a:r>
            <a:r>
              <a:rPr lang="en-US" altLang="zh-CN" sz="1400" b="1">
                <a:solidFill>
                  <a:srgbClr val="FFFF66"/>
                </a:solidFill>
                <a:latin typeface="Times New Roman" pitchFamily="18" charset="0"/>
                <a:ea typeface="SimSun" pitchFamily="2" charset="-122"/>
              </a:rPr>
              <a:t> gas p=2 atm </a:t>
            </a:r>
          </a:p>
          <a:p>
            <a:pPr defTabSz="1042988" eaLnBrk="0" hangingPunct="0">
              <a:buClr>
                <a:srgbClr val="FF0000"/>
              </a:buClr>
              <a:buSzPts val="1200"/>
              <a:buFont typeface="Times New Roman" pitchFamily="18" charset="0"/>
              <a:buNone/>
            </a:pPr>
            <a:r>
              <a:rPr lang="en-US" altLang="zh-CN" sz="1400" b="1">
                <a:solidFill>
                  <a:srgbClr val="FFFF66"/>
                </a:solidFill>
                <a:latin typeface="Times New Roman" pitchFamily="18" charset="0"/>
                <a:ea typeface="SimSun" pitchFamily="2" charset="-122"/>
              </a:rPr>
              <a:t>Secondary beam </a:t>
            </a:r>
            <a:r>
              <a:rPr lang="en-US" altLang="zh-CN" sz="1400" b="1" baseline="30000">
                <a:solidFill>
                  <a:srgbClr val="FFFF66"/>
                </a:solidFill>
                <a:latin typeface="Times New Roman" pitchFamily="18" charset="0"/>
                <a:ea typeface="SimSun" pitchFamily="2" charset="-122"/>
              </a:rPr>
              <a:t>31</a:t>
            </a:r>
            <a:r>
              <a:rPr lang="en-US" altLang="zh-CN" sz="1400" b="1">
                <a:solidFill>
                  <a:srgbClr val="FFFF66"/>
                </a:solidFill>
                <a:latin typeface="Times New Roman" pitchFamily="18" charset="0"/>
                <a:ea typeface="SimSun" pitchFamily="2" charset="-122"/>
              </a:rPr>
              <a:t>Cl @ 34 A MeV </a:t>
            </a:r>
          </a:p>
        </p:txBody>
      </p:sp>
      <p:grpSp>
        <p:nvGrpSpPr>
          <p:cNvPr id="2" name="Group 5"/>
          <p:cNvGrpSpPr>
            <a:grpSpLocks/>
          </p:cNvGrpSpPr>
          <p:nvPr/>
        </p:nvGrpSpPr>
        <p:grpSpPr bwMode="auto">
          <a:xfrm>
            <a:off x="457200" y="717550"/>
            <a:ext cx="8382000" cy="4083050"/>
            <a:chOff x="192" y="436"/>
            <a:chExt cx="5280" cy="2572"/>
          </a:xfrm>
        </p:grpSpPr>
        <p:grpSp>
          <p:nvGrpSpPr>
            <p:cNvPr id="3" name="Group 6"/>
            <p:cNvGrpSpPr>
              <a:grpSpLocks/>
            </p:cNvGrpSpPr>
            <p:nvPr/>
          </p:nvGrpSpPr>
          <p:grpSpPr bwMode="auto">
            <a:xfrm>
              <a:off x="249" y="436"/>
              <a:ext cx="5184" cy="2572"/>
              <a:chOff x="249" y="436"/>
              <a:chExt cx="5184" cy="2572"/>
            </a:xfrm>
          </p:grpSpPr>
          <p:pic>
            <p:nvPicPr>
              <p:cNvPr id="40977" name="Picture 7" descr="MARS3"/>
              <p:cNvPicPr>
                <a:picLocks noChangeAspect="1" noChangeArrowheads="1"/>
              </p:cNvPicPr>
              <p:nvPr/>
            </p:nvPicPr>
            <p:blipFill>
              <a:blip r:embed="rId3" cstate="print"/>
              <a:srcRect/>
              <a:stretch>
                <a:fillRect/>
              </a:stretch>
            </p:blipFill>
            <p:spPr bwMode="auto">
              <a:xfrm>
                <a:off x="249" y="436"/>
                <a:ext cx="5184" cy="2572"/>
              </a:xfrm>
              <a:prstGeom prst="rect">
                <a:avLst/>
              </a:prstGeom>
              <a:solidFill>
                <a:srgbClr val="FFFFFF"/>
              </a:solidFill>
              <a:ln w="9525">
                <a:noFill/>
                <a:miter lim="800000"/>
                <a:headEnd/>
                <a:tailEnd/>
              </a:ln>
            </p:spPr>
          </p:pic>
          <p:sp>
            <p:nvSpPr>
              <p:cNvPr id="40978" name="Text Box 8"/>
              <p:cNvSpPr txBox="1">
                <a:spLocks noChangeArrowheads="1"/>
              </p:cNvSpPr>
              <p:nvPr/>
            </p:nvSpPr>
            <p:spPr bwMode="auto">
              <a:xfrm>
                <a:off x="1680" y="1968"/>
                <a:ext cx="1200" cy="288"/>
              </a:xfrm>
              <a:prstGeom prst="rect">
                <a:avLst/>
              </a:prstGeom>
              <a:noFill/>
              <a:ln w="9525">
                <a:noFill/>
                <a:miter lim="800000"/>
                <a:headEnd/>
                <a:tailEnd/>
              </a:ln>
            </p:spPr>
            <p:txBody>
              <a:bodyPr>
                <a:spAutoFit/>
              </a:bodyPr>
              <a:lstStyle/>
              <a:p>
                <a:pPr>
                  <a:spcBef>
                    <a:spcPct val="50000"/>
                  </a:spcBef>
                </a:pPr>
                <a:endParaRPr lang="zh-CN" altLang="en-US" sz="2400">
                  <a:latin typeface="Times New Roman" pitchFamily="18" charset="0"/>
                  <a:ea typeface="SimSun" pitchFamily="2" charset="-122"/>
                </a:endParaRPr>
              </a:p>
            </p:txBody>
          </p:sp>
        </p:grpSp>
        <p:sp>
          <p:nvSpPr>
            <p:cNvPr id="40975" name="Rectangle 9"/>
            <p:cNvSpPr>
              <a:spLocks noChangeArrowheads="1"/>
            </p:cNvSpPr>
            <p:nvPr/>
          </p:nvSpPr>
          <p:spPr bwMode="auto">
            <a:xfrm>
              <a:off x="192" y="2544"/>
              <a:ext cx="960" cy="438"/>
            </a:xfrm>
            <a:prstGeom prst="rect">
              <a:avLst/>
            </a:prstGeom>
            <a:solidFill>
              <a:schemeClr val="bg1"/>
            </a:solidFill>
            <a:ln w="9525">
              <a:noFill/>
              <a:miter lim="800000"/>
              <a:headEnd/>
              <a:tailEnd/>
            </a:ln>
          </p:spPr>
          <p:txBody>
            <a:bodyPr wrap="none" anchor="ctr"/>
            <a:lstStyle/>
            <a:p>
              <a:endParaRPr lang="en-US"/>
            </a:p>
          </p:txBody>
        </p:sp>
        <p:sp>
          <p:nvSpPr>
            <p:cNvPr id="40976" name="Rectangle 10"/>
            <p:cNvSpPr>
              <a:spLocks noChangeArrowheads="1"/>
            </p:cNvSpPr>
            <p:nvPr/>
          </p:nvSpPr>
          <p:spPr bwMode="auto">
            <a:xfrm>
              <a:off x="4800" y="2160"/>
              <a:ext cx="672" cy="487"/>
            </a:xfrm>
            <a:prstGeom prst="rect">
              <a:avLst/>
            </a:prstGeom>
            <a:solidFill>
              <a:schemeClr val="bg1"/>
            </a:solidFill>
            <a:ln w="9525">
              <a:noFill/>
              <a:miter lim="800000"/>
              <a:headEnd/>
              <a:tailEnd/>
            </a:ln>
          </p:spPr>
          <p:txBody>
            <a:bodyPr wrap="none" anchor="ctr"/>
            <a:lstStyle/>
            <a:p>
              <a:endParaRPr lang="en-US"/>
            </a:p>
          </p:txBody>
        </p:sp>
      </p:grpSp>
      <p:sp>
        <p:nvSpPr>
          <p:cNvPr id="40966" name="Text Box 11"/>
          <p:cNvSpPr txBox="1">
            <a:spLocks noChangeArrowheads="1"/>
          </p:cNvSpPr>
          <p:nvPr/>
        </p:nvSpPr>
        <p:spPr bwMode="auto">
          <a:xfrm>
            <a:off x="6934200" y="3581400"/>
            <a:ext cx="1905000" cy="396875"/>
          </a:xfrm>
          <a:prstGeom prst="rect">
            <a:avLst/>
          </a:prstGeom>
          <a:solidFill>
            <a:srgbClr val="FFCC99"/>
          </a:solidFill>
          <a:ln w="9525">
            <a:noFill/>
            <a:miter lim="800000"/>
            <a:headEnd/>
            <a:tailEnd/>
          </a:ln>
        </p:spPr>
        <p:txBody>
          <a:bodyPr>
            <a:spAutoFit/>
          </a:bodyPr>
          <a:lstStyle/>
          <a:p>
            <a:pPr algn="ctr">
              <a:spcBef>
                <a:spcPct val="50000"/>
              </a:spcBef>
            </a:pPr>
            <a:r>
              <a:rPr lang="en-US" altLang="zh-CN" sz="2000" baseline="30000">
                <a:latin typeface="Times New Roman" pitchFamily="18" charset="0"/>
                <a:ea typeface="SimSun" pitchFamily="2" charset="-122"/>
              </a:rPr>
              <a:t>32</a:t>
            </a:r>
            <a:r>
              <a:rPr lang="en-US" altLang="zh-CN" sz="2000">
                <a:latin typeface="Times New Roman" pitchFamily="18" charset="0"/>
                <a:ea typeface="SimSun" pitchFamily="2" charset="-122"/>
              </a:rPr>
              <a:t>S 40A MeV</a:t>
            </a:r>
          </a:p>
        </p:txBody>
      </p:sp>
      <p:pic>
        <p:nvPicPr>
          <p:cNvPr id="40967" name="Picture 12" descr="cyclotron-logo-1"/>
          <p:cNvPicPr>
            <a:picLocks noChangeAspect="1" noChangeArrowheads="1"/>
          </p:cNvPicPr>
          <p:nvPr/>
        </p:nvPicPr>
        <p:blipFill>
          <a:blip r:embed="rId4" cstate="print"/>
          <a:srcRect/>
          <a:stretch>
            <a:fillRect/>
          </a:stretch>
        </p:blipFill>
        <p:spPr bwMode="auto">
          <a:xfrm>
            <a:off x="7391400" y="6019800"/>
            <a:ext cx="1552575" cy="641350"/>
          </a:xfrm>
          <a:prstGeom prst="rect">
            <a:avLst/>
          </a:prstGeom>
          <a:noFill/>
          <a:ln w="9525">
            <a:noFill/>
            <a:miter lim="800000"/>
            <a:headEnd/>
            <a:tailEnd/>
          </a:ln>
        </p:spPr>
      </p:pic>
      <p:sp>
        <p:nvSpPr>
          <p:cNvPr id="40968" name="Text Box 14"/>
          <p:cNvSpPr txBox="1">
            <a:spLocks noChangeArrowheads="1"/>
          </p:cNvSpPr>
          <p:nvPr/>
        </p:nvSpPr>
        <p:spPr bwMode="auto">
          <a:xfrm>
            <a:off x="152400" y="4876800"/>
            <a:ext cx="4724400" cy="1006475"/>
          </a:xfrm>
          <a:prstGeom prst="rect">
            <a:avLst/>
          </a:prstGeom>
          <a:solidFill>
            <a:schemeClr val="accent2"/>
          </a:solidFill>
          <a:ln w="9525">
            <a:noFill/>
            <a:miter lim="800000"/>
            <a:headEnd/>
            <a:tailEnd/>
          </a:ln>
        </p:spPr>
        <p:txBody>
          <a:bodyPr>
            <a:spAutoFit/>
          </a:bodyPr>
          <a:lstStyle/>
          <a:p>
            <a:r>
              <a:rPr lang="en-US" altLang="zh-CN" sz="2000" b="1">
                <a:solidFill>
                  <a:srgbClr val="FFFF66"/>
                </a:solidFill>
                <a:latin typeface="Times New Roman" pitchFamily="18" charset="0"/>
                <a:ea typeface="SimSun" pitchFamily="2" charset="-122"/>
              </a:rPr>
              <a:t>Purity: &gt; 85 % (at target det)</a:t>
            </a:r>
          </a:p>
          <a:p>
            <a:r>
              <a:rPr lang="en-US" altLang="zh-CN" sz="2000" b="1">
                <a:solidFill>
                  <a:srgbClr val="FFFF66"/>
                </a:solidFill>
                <a:latin typeface="Times New Roman" pitchFamily="18" charset="0"/>
                <a:ea typeface="SimSun" pitchFamily="2" charset="-122"/>
              </a:rPr>
              <a:t>Intensity: ~ 2-3000 pps</a:t>
            </a:r>
          </a:p>
          <a:p>
            <a:r>
              <a:rPr lang="en-US" altLang="zh-CN" sz="2000" b="1">
                <a:solidFill>
                  <a:schemeClr val="bg1"/>
                </a:solidFill>
                <a:latin typeface="Times New Roman" pitchFamily="18" charset="0"/>
                <a:ea typeface="SimSun" pitchFamily="2" charset="-122"/>
              </a:rPr>
              <a:t>difficult - pure &amp; intense </a:t>
            </a:r>
            <a:r>
              <a:rPr lang="en-US" altLang="zh-CN" sz="2000" b="1" baseline="30000">
                <a:solidFill>
                  <a:schemeClr val="bg1"/>
                </a:solidFill>
                <a:latin typeface="Times New Roman" pitchFamily="18" charset="0"/>
                <a:ea typeface="SimSun" pitchFamily="2" charset="-122"/>
              </a:rPr>
              <a:t>31</a:t>
            </a:r>
            <a:r>
              <a:rPr lang="en-US" altLang="zh-CN" sz="2000" b="1">
                <a:solidFill>
                  <a:schemeClr val="bg1"/>
                </a:solidFill>
                <a:latin typeface="Times New Roman" pitchFamily="18" charset="0"/>
                <a:ea typeface="SimSun" pitchFamily="2" charset="-122"/>
              </a:rPr>
              <a:t>Cl</a:t>
            </a:r>
          </a:p>
        </p:txBody>
      </p:sp>
      <p:sp>
        <p:nvSpPr>
          <p:cNvPr id="40969" name="Text Box 15"/>
          <p:cNvSpPr txBox="1">
            <a:spLocks noChangeArrowheads="1"/>
          </p:cNvSpPr>
          <p:nvPr/>
        </p:nvSpPr>
        <p:spPr bwMode="auto">
          <a:xfrm>
            <a:off x="228600" y="4191000"/>
            <a:ext cx="2057400" cy="457200"/>
          </a:xfrm>
          <a:prstGeom prst="rect">
            <a:avLst/>
          </a:prstGeom>
          <a:solidFill>
            <a:srgbClr val="FFCC99"/>
          </a:solidFill>
          <a:ln w="9525">
            <a:noFill/>
            <a:miter lim="800000"/>
            <a:headEnd/>
            <a:tailEnd/>
          </a:ln>
        </p:spPr>
        <p:txBody>
          <a:bodyPr>
            <a:spAutoFit/>
          </a:bodyPr>
          <a:lstStyle/>
          <a:p>
            <a:pPr>
              <a:spcBef>
                <a:spcPct val="50000"/>
              </a:spcBef>
            </a:pPr>
            <a:r>
              <a:rPr lang="en-US" altLang="zh-CN" sz="2400" baseline="30000">
                <a:latin typeface="Times New Roman" pitchFamily="18" charset="0"/>
                <a:ea typeface="SimSun" pitchFamily="2" charset="-122"/>
              </a:rPr>
              <a:t>31</a:t>
            </a:r>
            <a:r>
              <a:rPr lang="en-US" altLang="zh-CN" sz="2400">
                <a:latin typeface="Times New Roman" pitchFamily="18" charset="0"/>
                <a:ea typeface="SimSun" pitchFamily="2" charset="-122"/>
              </a:rPr>
              <a:t>Cl 34A MeV</a:t>
            </a:r>
          </a:p>
        </p:txBody>
      </p:sp>
      <p:sp>
        <p:nvSpPr>
          <p:cNvPr id="40970" name="Text Box 16"/>
          <p:cNvSpPr txBox="1">
            <a:spLocks noChangeArrowheads="1"/>
          </p:cNvSpPr>
          <p:nvPr/>
        </p:nvSpPr>
        <p:spPr bwMode="auto">
          <a:xfrm>
            <a:off x="5638800" y="1143000"/>
            <a:ext cx="2852738" cy="366713"/>
          </a:xfrm>
          <a:prstGeom prst="rect">
            <a:avLst/>
          </a:prstGeom>
          <a:noFill/>
          <a:ln w="9525" algn="ctr">
            <a:noFill/>
            <a:miter lim="800000"/>
            <a:headEnd/>
            <a:tailEnd/>
          </a:ln>
        </p:spPr>
        <p:txBody>
          <a:bodyPr wrap="none">
            <a:spAutoFit/>
          </a:bodyPr>
          <a:lstStyle/>
          <a:p>
            <a:pPr marL="342900" indent="-342900" algn="ctr" eaLnBrk="0" hangingPunct="0"/>
            <a:r>
              <a:rPr lang="en-US" b="1">
                <a:solidFill>
                  <a:srgbClr val="CC0000"/>
                </a:solidFill>
                <a:latin typeface="Tahoma" pitchFamily="34" charset="0"/>
              </a:rPr>
              <a:t>In-flight RB production</a:t>
            </a:r>
          </a:p>
        </p:txBody>
      </p:sp>
      <p:sp>
        <p:nvSpPr>
          <p:cNvPr id="40971" name="Text Box 17"/>
          <p:cNvSpPr txBox="1">
            <a:spLocks noChangeArrowheads="1"/>
          </p:cNvSpPr>
          <p:nvPr/>
        </p:nvSpPr>
        <p:spPr bwMode="auto">
          <a:xfrm>
            <a:off x="381000" y="5943600"/>
            <a:ext cx="1908175" cy="366713"/>
          </a:xfrm>
          <a:prstGeom prst="rect">
            <a:avLst/>
          </a:prstGeom>
          <a:noFill/>
          <a:ln w="9525" algn="ctr">
            <a:noFill/>
            <a:miter lim="800000"/>
            <a:headEnd/>
            <a:tailEnd/>
          </a:ln>
        </p:spPr>
        <p:txBody>
          <a:bodyPr wrap="none">
            <a:spAutoFit/>
          </a:bodyPr>
          <a:lstStyle/>
          <a:p>
            <a:pPr marL="342900" indent="-342900" algn="ctr" eaLnBrk="0" hangingPunct="0"/>
            <a:r>
              <a:rPr lang="en-US" b="1">
                <a:solidFill>
                  <a:srgbClr val="CC0000"/>
                </a:solidFill>
                <a:latin typeface="Tahoma" pitchFamily="34" charset="0"/>
              </a:rPr>
              <a:t>(p,2n) reaction</a:t>
            </a:r>
            <a:endParaRPr lang="en-US">
              <a:solidFill>
                <a:srgbClr val="FF3300"/>
              </a:solidFill>
              <a:latin typeface="Tahoma"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15962"/>
          </a:xfrm>
        </p:spPr>
        <p:txBody>
          <a:bodyPr/>
          <a:lstStyle/>
          <a:p>
            <a:r>
              <a:rPr lang="en-US" sz="4000" baseline="30000" smtClean="0"/>
              <a:t>31</a:t>
            </a:r>
            <a:r>
              <a:rPr lang="en-US" sz="4000" smtClean="0"/>
              <a:t>Cl production and separation</a:t>
            </a:r>
          </a:p>
        </p:txBody>
      </p:sp>
      <p:sp>
        <p:nvSpPr>
          <p:cNvPr id="41987" name="Oval 3"/>
          <p:cNvSpPr>
            <a:spLocks noChangeArrowheads="1"/>
          </p:cNvSpPr>
          <p:nvPr/>
        </p:nvSpPr>
        <p:spPr bwMode="auto">
          <a:xfrm>
            <a:off x="4648200" y="4876800"/>
            <a:ext cx="228600" cy="152400"/>
          </a:xfrm>
          <a:prstGeom prst="ellipse">
            <a:avLst/>
          </a:prstGeom>
          <a:solidFill>
            <a:schemeClr val="accent1">
              <a:alpha val="0"/>
            </a:schemeClr>
          </a:solidFill>
          <a:ln w="38100">
            <a:solidFill>
              <a:srgbClr val="CC0000"/>
            </a:solidFill>
            <a:round/>
            <a:headEnd/>
            <a:tailEnd/>
          </a:ln>
        </p:spPr>
        <p:txBody>
          <a:bodyPr wrap="none" anchor="ctr"/>
          <a:lstStyle/>
          <a:p>
            <a:endParaRPr lang="en-US"/>
          </a:p>
        </p:txBody>
      </p:sp>
      <p:pic>
        <p:nvPicPr>
          <p:cNvPr id="41988" name="Picture 4" descr="31Cl_production-dE-Y"/>
          <p:cNvPicPr>
            <a:picLocks noGrp="1" noChangeAspect="1" noChangeArrowheads="1"/>
          </p:cNvPicPr>
          <p:nvPr>
            <p:ph idx="1"/>
          </p:nvPr>
        </p:nvPicPr>
        <p:blipFill>
          <a:blip r:embed="rId3" cstate="print"/>
          <a:srcRect/>
          <a:stretch>
            <a:fillRect/>
          </a:stretch>
        </p:blipFill>
        <p:spPr>
          <a:xfrm>
            <a:off x="762000" y="1028700"/>
            <a:ext cx="7620000" cy="5524500"/>
          </a:xfrm>
          <a:noFill/>
        </p:spPr>
      </p:pic>
      <p:sp>
        <p:nvSpPr>
          <p:cNvPr id="41989" name="Oval 5"/>
          <p:cNvSpPr>
            <a:spLocks noChangeArrowheads="1"/>
          </p:cNvSpPr>
          <p:nvPr/>
        </p:nvSpPr>
        <p:spPr bwMode="auto">
          <a:xfrm>
            <a:off x="4648200" y="2895600"/>
            <a:ext cx="609600" cy="457200"/>
          </a:xfrm>
          <a:prstGeom prst="ellipse">
            <a:avLst/>
          </a:prstGeom>
          <a:solidFill>
            <a:srgbClr val="CC0000">
              <a:alpha val="1961"/>
            </a:srgbClr>
          </a:solidFill>
          <a:ln w="38100" algn="ctr">
            <a:solidFill>
              <a:srgbClr val="CC0000"/>
            </a:solidFill>
            <a:round/>
            <a:headEnd/>
            <a:tailEnd/>
          </a:ln>
        </p:spPr>
        <p:txBody>
          <a:bodyPr wrap="none" anchor="ctr"/>
          <a:lstStyle/>
          <a:p>
            <a:endParaRPr lang="en-US"/>
          </a:p>
        </p:txBody>
      </p:sp>
      <p:sp>
        <p:nvSpPr>
          <p:cNvPr id="41990" name="Oval 6"/>
          <p:cNvSpPr>
            <a:spLocks noChangeArrowheads="1"/>
          </p:cNvSpPr>
          <p:nvPr/>
        </p:nvSpPr>
        <p:spPr bwMode="auto">
          <a:xfrm>
            <a:off x="4191000" y="2819400"/>
            <a:ext cx="457200" cy="304800"/>
          </a:xfrm>
          <a:prstGeom prst="ellipse">
            <a:avLst/>
          </a:prstGeom>
          <a:solidFill>
            <a:srgbClr val="CC0000">
              <a:alpha val="1961"/>
            </a:srgbClr>
          </a:solidFill>
          <a:ln w="38100" algn="ctr">
            <a:solidFill>
              <a:srgbClr val="0000FF"/>
            </a:solidFill>
            <a:round/>
            <a:headEnd/>
            <a:tailEnd/>
          </a:ln>
        </p:spPr>
        <p:txBody>
          <a:bodyPr wrap="none" anchor="ctr"/>
          <a:lstStyle/>
          <a:p>
            <a:endParaRPr lang="en-US"/>
          </a:p>
        </p:txBody>
      </p:sp>
      <p:sp>
        <p:nvSpPr>
          <p:cNvPr id="41991" name="Oval 7"/>
          <p:cNvSpPr>
            <a:spLocks noChangeArrowheads="1"/>
          </p:cNvSpPr>
          <p:nvPr/>
        </p:nvSpPr>
        <p:spPr bwMode="auto">
          <a:xfrm>
            <a:off x="4800600" y="3429000"/>
            <a:ext cx="457200" cy="228600"/>
          </a:xfrm>
          <a:prstGeom prst="ellipse">
            <a:avLst/>
          </a:prstGeom>
          <a:solidFill>
            <a:srgbClr val="CC0000">
              <a:alpha val="1961"/>
            </a:srgbClr>
          </a:solidFill>
          <a:ln w="38100" algn="ctr">
            <a:solidFill>
              <a:srgbClr val="008000"/>
            </a:solidFill>
            <a:round/>
            <a:headEnd/>
            <a:tailEnd/>
          </a:ln>
        </p:spPr>
        <p:txBody>
          <a:bodyPr wrap="none" anchor="ctr"/>
          <a:lstStyle/>
          <a:p>
            <a:endParaRPr lang="en-US"/>
          </a:p>
        </p:txBody>
      </p:sp>
      <p:sp>
        <p:nvSpPr>
          <p:cNvPr id="41992" name="Text Box 8"/>
          <p:cNvSpPr txBox="1">
            <a:spLocks noChangeArrowheads="1"/>
          </p:cNvSpPr>
          <p:nvPr/>
        </p:nvSpPr>
        <p:spPr bwMode="auto">
          <a:xfrm>
            <a:off x="5348288" y="2703513"/>
            <a:ext cx="581025" cy="366712"/>
          </a:xfrm>
          <a:prstGeom prst="rect">
            <a:avLst/>
          </a:prstGeom>
          <a:noFill/>
          <a:ln w="9525" algn="ctr">
            <a:noFill/>
            <a:miter lim="800000"/>
            <a:headEnd/>
            <a:tailEnd/>
          </a:ln>
        </p:spPr>
        <p:txBody>
          <a:bodyPr wrap="none">
            <a:spAutoFit/>
          </a:bodyPr>
          <a:lstStyle/>
          <a:p>
            <a:r>
              <a:rPr lang="en-US" b="1" baseline="30000">
                <a:solidFill>
                  <a:srgbClr val="CC0000"/>
                </a:solidFill>
              </a:rPr>
              <a:t>31</a:t>
            </a:r>
            <a:r>
              <a:rPr lang="en-US" b="1">
                <a:solidFill>
                  <a:srgbClr val="CC0000"/>
                </a:solidFill>
              </a:rPr>
              <a:t>Cl</a:t>
            </a:r>
          </a:p>
        </p:txBody>
      </p:sp>
      <p:sp>
        <p:nvSpPr>
          <p:cNvPr id="41993" name="Text Box 9"/>
          <p:cNvSpPr txBox="1">
            <a:spLocks noChangeArrowheads="1"/>
          </p:cNvSpPr>
          <p:nvPr/>
        </p:nvSpPr>
        <p:spPr bwMode="auto">
          <a:xfrm>
            <a:off x="4114800" y="2286000"/>
            <a:ext cx="581025" cy="366713"/>
          </a:xfrm>
          <a:prstGeom prst="rect">
            <a:avLst/>
          </a:prstGeom>
          <a:noFill/>
          <a:ln w="9525" algn="ctr">
            <a:noFill/>
            <a:miter lim="800000"/>
            <a:headEnd/>
            <a:tailEnd/>
          </a:ln>
        </p:spPr>
        <p:txBody>
          <a:bodyPr wrap="none">
            <a:spAutoFit/>
          </a:bodyPr>
          <a:lstStyle/>
          <a:p>
            <a:r>
              <a:rPr lang="en-US" b="1" baseline="30000">
                <a:solidFill>
                  <a:schemeClr val="accent2"/>
                </a:solidFill>
              </a:rPr>
              <a:t>32</a:t>
            </a:r>
            <a:r>
              <a:rPr lang="en-US" b="1">
                <a:solidFill>
                  <a:schemeClr val="accent2"/>
                </a:solidFill>
              </a:rPr>
              <a:t>Cl</a:t>
            </a:r>
          </a:p>
        </p:txBody>
      </p:sp>
      <p:sp>
        <p:nvSpPr>
          <p:cNvPr id="41994" name="Text Box 10"/>
          <p:cNvSpPr txBox="1">
            <a:spLocks noChangeArrowheads="1"/>
          </p:cNvSpPr>
          <p:nvPr/>
        </p:nvSpPr>
        <p:spPr bwMode="auto">
          <a:xfrm>
            <a:off x="5538788" y="3519488"/>
            <a:ext cx="504825" cy="366712"/>
          </a:xfrm>
          <a:prstGeom prst="rect">
            <a:avLst/>
          </a:prstGeom>
          <a:noFill/>
          <a:ln w="9525" algn="ctr">
            <a:noFill/>
            <a:miter lim="800000"/>
            <a:headEnd/>
            <a:tailEnd/>
          </a:ln>
        </p:spPr>
        <p:txBody>
          <a:bodyPr wrap="none">
            <a:spAutoFit/>
          </a:bodyPr>
          <a:lstStyle/>
          <a:p>
            <a:r>
              <a:rPr lang="en-US" b="1" baseline="30000">
                <a:solidFill>
                  <a:srgbClr val="006600"/>
                </a:solidFill>
              </a:rPr>
              <a:t>29</a:t>
            </a:r>
            <a:r>
              <a:rPr lang="en-US" b="1">
                <a:solidFill>
                  <a:srgbClr val="006600"/>
                </a:solidFill>
              </a:rPr>
              <a:t>S</a:t>
            </a:r>
          </a:p>
        </p:txBody>
      </p:sp>
      <p:sp>
        <p:nvSpPr>
          <p:cNvPr id="41995" name="Line 11"/>
          <p:cNvSpPr>
            <a:spLocks noChangeShapeType="1"/>
          </p:cNvSpPr>
          <p:nvPr/>
        </p:nvSpPr>
        <p:spPr bwMode="auto">
          <a:xfrm flipH="1" flipV="1">
            <a:off x="5334000" y="3581400"/>
            <a:ext cx="228600" cy="76200"/>
          </a:xfrm>
          <a:prstGeom prst="line">
            <a:avLst/>
          </a:prstGeom>
          <a:noFill/>
          <a:ln w="38100">
            <a:solidFill>
              <a:srgbClr val="006600"/>
            </a:solidFill>
            <a:round/>
            <a:headEnd/>
            <a:tailEnd type="triangle" w="med" len="med"/>
          </a:ln>
        </p:spPr>
        <p:txBody>
          <a:bodyPr wrap="none" anchor="ctr"/>
          <a:lstStyle/>
          <a:p>
            <a:endParaRPr lang="en-US"/>
          </a:p>
        </p:txBody>
      </p:sp>
      <p:sp>
        <p:nvSpPr>
          <p:cNvPr id="41996" name="Line 12"/>
          <p:cNvSpPr>
            <a:spLocks noChangeShapeType="1"/>
          </p:cNvSpPr>
          <p:nvPr/>
        </p:nvSpPr>
        <p:spPr bwMode="auto">
          <a:xfrm>
            <a:off x="4419600" y="2590800"/>
            <a:ext cx="0" cy="304800"/>
          </a:xfrm>
          <a:prstGeom prst="line">
            <a:avLst/>
          </a:prstGeom>
          <a:noFill/>
          <a:ln w="38100">
            <a:solidFill>
              <a:schemeClr val="accent2"/>
            </a:solidFill>
            <a:round/>
            <a:headEnd/>
            <a:tailEnd type="triangle" w="med" len="med"/>
          </a:ln>
        </p:spPr>
        <p:txBody>
          <a:bodyPr wrap="none" anchor="ctr"/>
          <a:lstStyle/>
          <a:p>
            <a:endParaRPr lang="en-US"/>
          </a:p>
        </p:txBody>
      </p:sp>
      <p:sp>
        <p:nvSpPr>
          <p:cNvPr id="27661" name="Line 13"/>
          <p:cNvSpPr>
            <a:spLocks noChangeShapeType="1"/>
          </p:cNvSpPr>
          <p:nvPr/>
        </p:nvSpPr>
        <p:spPr bwMode="auto">
          <a:xfrm>
            <a:off x="4724400" y="2743200"/>
            <a:ext cx="0" cy="3048000"/>
          </a:xfrm>
          <a:prstGeom prst="line">
            <a:avLst/>
          </a:prstGeom>
          <a:noFill/>
          <a:ln w="38100">
            <a:solidFill>
              <a:srgbClr val="FF0000"/>
            </a:solidFill>
            <a:round/>
            <a:headEnd/>
            <a:tailEnd/>
          </a:ln>
        </p:spPr>
        <p:txBody>
          <a:bodyPr/>
          <a:lstStyle/>
          <a:p>
            <a:endParaRPr lang="en-US"/>
          </a:p>
        </p:txBody>
      </p:sp>
      <p:sp>
        <p:nvSpPr>
          <p:cNvPr id="27662" name="Line 14"/>
          <p:cNvSpPr>
            <a:spLocks noChangeShapeType="1"/>
          </p:cNvSpPr>
          <p:nvPr/>
        </p:nvSpPr>
        <p:spPr bwMode="auto">
          <a:xfrm>
            <a:off x="5181600" y="2743200"/>
            <a:ext cx="0" cy="3048000"/>
          </a:xfrm>
          <a:prstGeom prst="line">
            <a:avLst/>
          </a:prstGeom>
          <a:noFill/>
          <a:ln w="38100">
            <a:solidFill>
              <a:srgbClr val="FF0000"/>
            </a:solidFill>
            <a:round/>
            <a:headEnd/>
            <a:tailEnd/>
          </a:ln>
        </p:spPr>
        <p:txBody>
          <a:bodyPr/>
          <a:lstStyle/>
          <a:p>
            <a:endParaRPr lang="en-US"/>
          </a:p>
        </p:txBody>
      </p:sp>
      <p:sp>
        <p:nvSpPr>
          <p:cNvPr id="41999" name="Line 16"/>
          <p:cNvSpPr>
            <a:spLocks noChangeShapeType="1"/>
          </p:cNvSpPr>
          <p:nvPr/>
        </p:nvSpPr>
        <p:spPr bwMode="auto">
          <a:xfrm flipV="1">
            <a:off x="533400" y="2743200"/>
            <a:ext cx="0" cy="3886200"/>
          </a:xfrm>
          <a:prstGeom prst="line">
            <a:avLst/>
          </a:prstGeom>
          <a:noFill/>
          <a:ln w="38100">
            <a:solidFill>
              <a:schemeClr val="tx1"/>
            </a:solidFill>
            <a:round/>
            <a:headEnd/>
            <a:tailEnd type="triangle" w="med" len="med"/>
          </a:ln>
        </p:spPr>
        <p:txBody>
          <a:bodyPr/>
          <a:lstStyle/>
          <a:p>
            <a:endParaRPr lang="en-US"/>
          </a:p>
        </p:txBody>
      </p:sp>
      <p:sp>
        <p:nvSpPr>
          <p:cNvPr id="42000" name="Line 17"/>
          <p:cNvSpPr>
            <a:spLocks noChangeShapeType="1"/>
          </p:cNvSpPr>
          <p:nvPr/>
        </p:nvSpPr>
        <p:spPr bwMode="auto">
          <a:xfrm>
            <a:off x="533400" y="6629400"/>
            <a:ext cx="3581400" cy="0"/>
          </a:xfrm>
          <a:prstGeom prst="line">
            <a:avLst/>
          </a:prstGeom>
          <a:noFill/>
          <a:ln w="38100">
            <a:solidFill>
              <a:schemeClr val="tx1"/>
            </a:solidFill>
            <a:round/>
            <a:headEnd/>
            <a:tailEnd type="triangle" w="med" len="med"/>
          </a:ln>
        </p:spPr>
        <p:txBody>
          <a:bodyPr/>
          <a:lstStyle/>
          <a:p>
            <a:endParaRPr lang="en-US"/>
          </a:p>
        </p:txBody>
      </p:sp>
      <p:sp>
        <p:nvSpPr>
          <p:cNvPr id="42001" name="Text Box 18"/>
          <p:cNvSpPr txBox="1">
            <a:spLocks noChangeArrowheads="1"/>
          </p:cNvSpPr>
          <p:nvPr/>
        </p:nvSpPr>
        <p:spPr bwMode="auto">
          <a:xfrm rot="10800000">
            <a:off x="84138" y="1295400"/>
            <a:ext cx="458787" cy="1476375"/>
          </a:xfrm>
          <a:prstGeom prst="rect">
            <a:avLst/>
          </a:prstGeom>
          <a:noFill/>
          <a:ln w="9525">
            <a:noFill/>
            <a:miter lim="800000"/>
            <a:headEnd/>
            <a:tailEnd/>
          </a:ln>
        </p:spPr>
        <p:txBody>
          <a:bodyPr vert="eaVert" wrap="none">
            <a:spAutoFit/>
          </a:bodyPr>
          <a:lstStyle/>
          <a:p>
            <a:r>
              <a:rPr lang="en-US" b="1"/>
              <a:t>Energy (a.u.)</a:t>
            </a:r>
          </a:p>
        </p:txBody>
      </p:sp>
      <p:sp>
        <p:nvSpPr>
          <p:cNvPr id="42002" name="Text Box 19"/>
          <p:cNvSpPr txBox="1">
            <a:spLocks noChangeArrowheads="1"/>
          </p:cNvSpPr>
          <p:nvPr/>
        </p:nvSpPr>
        <p:spPr bwMode="auto">
          <a:xfrm>
            <a:off x="4343400" y="6324600"/>
            <a:ext cx="2755900" cy="366713"/>
          </a:xfrm>
          <a:prstGeom prst="rect">
            <a:avLst/>
          </a:prstGeom>
          <a:noFill/>
          <a:ln w="9525">
            <a:noFill/>
            <a:miter lim="800000"/>
            <a:headEnd/>
            <a:tailEnd/>
          </a:ln>
        </p:spPr>
        <p:txBody>
          <a:bodyPr wrap="none">
            <a:spAutoFit/>
          </a:bodyPr>
          <a:lstStyle/>
          <a:p>
            <a:r>
              <a:rPr lang="en-US" b="1"/>
              <a:t>Position (0.1 mm) = q/m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61"/>
                                        </p:tgtEl>
                                        <p:attrNameLst>
                                          <p:attrName>style.visibility</p:attrName>
                                        </p:attrNameLst>
                                      </p:cBhvr>
                                      <p:to>
                                        <p:strVal val="visible"/>
                                      </p:to>
                                    </p:set>
                                    <p:anim calcmode="lin" valueType="num">
                                      <p:cBhvr additive="base">
                                        <p:cTn id="7" dur="500" fill="hold"/>
                                        <p:tgtEl>
                                          <p:spTgt spid="27661"/>
                                        </p:tgtEl>
                                        <p:attrNameLst>
                                          <p:attrName>ppt_x</p:attrName>
                                        </p:attrNameLst>
                                      </p:cBhvr>
                                      <p:tavLst>
                                        <p:tav tm="0">
                                          <p:val>
                                            <p:strVal val="0-#ppt_w/2"/>
                                          </p:val>
                                        </p:tav>
                                        <p:tav tm="100000">
                                          <p:val>
                                            <p:strVal val="#ppt_x"/>
                                          </p:val>
                                        </p:tav>
                                      </p:tavLst>
                                    </p:anim>
                                    <p:anim calcmode="lin" valueType="num">
                                      <p:cBhvr additive="base">
                                        <p:cTn id="8" dur="500" fill="hold"/>
                                        <p:tgtEl>
                                          <p:spTgt spid="276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662"/>
                                        </p:tgtEl>
                                        <p:attrNameLst>
                                          <p:attrName>style.visibility</p:attrName>
                                        </p:attrNameLst>
                                      </p:cBhvr>
                                      <p:to>
                                        <p:strVal val="visible"/>
                                      </p:to>
                                    </p:set>
                                    <p:anim calcmode="lin" valueType="num">
                                      <p:cBhvr additive="base">
                                        <p:cTn id="11" dur="500" fill="hold"/>
                                        <p:tgtEl>
                                          <p:spTgt spid="27662"/>
                                        </p:tgtEl>
                                        <p:attrNameLst>
                                          <p:attrName>ppt_x</p:attrName>
                                        </p:attrNameLst>
                                      </p:cBhvr>
                                      <p:tavLst>
                                        <p:tav tm="0">
                                          <p:val>
                                            <p:strVal val="1+#ppt_w/2"/>
                                          </p:val>
                                        </p:tav>
                                        <p:tav tm="100000">
                                          <p:val>
                                            <p:strVal val="#ppt_x"/>
                                          </p:val>
                                        </p:tav>
                                      </p:tavLst>
                                    </p:anim>
                                    <p:anim calcmode="lin" valueType="num">
                                      <p:cBhvr additive="base">
                                        <p:cTn id="12" dur="500" fill="hold"/>
                                        <p:tgtEl>
                                          <p:spTgt spid="27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nimBg="1"/>
      <p:bldP spid="2766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a:stretch>
            <a:fillRect/>
          </a:stretch>
        </p:blipFill>
        <p:spPr bwMode="auto">
          <a:xfrm>
            <a:off x="0" y="838200"/>
            <a:ext cx="5791200" cy="4841875"/>
          </a:xfrm>
          <a:prstGeom prst="rect">
            <a:avLst/>
          </a:prstGeom>
          <a:noFill/>
          <a:ln w="9525">
            <a:noFill/>
            <a:miter lim="800000"/>
            <a:headEnd/>
            <a:tailEnd/>
          </a:ln>
        </p:spPr>
      </p:pic>
      <p:sp>
        <p:nvSpPr>
          <p:cNvPr id="43011" name="Rectangle 3"/>
          <p:cNvSpPr>
            <a:spLocks noGrp="1" noChangeArrowheads="1"/>
          </p:cNvSpPr>
          <p:nvPr>
            <p:ph type="title"/>
          </p:nvPr>
        </p:nvSpPr>
        <p:spPr>
          <a:xfrm>
            <a:off x="457200" y="274638"/>
            <a:ext cx="8229600" cy="638175"/>
          </a:xfrm>
        </p:spPr>
        <p:txBody>
          <a:bodyPr/>
          <a:lstStyle/>
          <a:p>
            <a:r>
              <a:rPr lang="en-US" sz="3200" baseline="30000" smtClean="0">
                <a:solidFill>
                  <a:srgbClr val="0000CC"/>
                </a:solidFill>
              </a:rPr>
              <a:t>31</a:t>
            </a:r>
            <a:r>
              <a:rPr lang="en-US" sz="3200" smtClean="0">
                <a:solidFill>
                  <a:srgbClr val="0000CC"/>
                </a:solidFill>
              </a:rPr>
              <a:t>Cl </a:t>
            </a:r>
            <a:r>
              <a:rPr lang="en-US" sz="3200" smtClean="0">
                <a:solidFill>
                  <a:srgbClr val="0000CC"/>
                </a:solidFill>
                <a:latin typeface="Symbol" pitchFamily="18" charset="2"/>
              </a:rPr>
              <a:t>b</a:t>
            </a:r>
            <a:r>
              <a:rPr lang="en-US" sz="3200" smtClean="0">
                <a:solidFill>
                  <a:srgbClr val="0000CC"/>
                </a:solidFill>
              </a:rPr>
              <a:t>-decay - status 2006</a:t>
            </a:r>
          </a:p>
        </p:txBody>
      </p:sp>
      <p:sp>
        <p:nvSpPr>
          <p:cNvPr id="43012" name="Text Box 4"/>
          <p:cNvSpPr txBox="1">
            <a:spLocks noChangeArrowheads="1"/>
          </p:cNvSpPr>
          <p:nvPr/>
        </p:nvSpPr>
        <p:spPr bwMode="auto">
          <a:xfrm>
            <a:off x="5791200" y="2209800"/>
            <a:ext cx="2433638" cy="641350"/>
          </a:xfrm>
          <a:prstGeom prst="rect">
            <a:avLst/>
          </a:prstGeom>
          <a:noFill/>
          <a:ln w="9525">
            <a:noFill/>
            <a:miter lim="800000"/>
            <a:headEnd/>
            <a:tailEnd/>
          </a:ln>
        </p:spPr>
        <p:txBody>
          <a:bodyPr wrap="none">
            <a:spAutoFit/>
          </a:bodyPr>
          <a:lstStyle/>
          <a:p>
            <a:r>
              <a:rPr lang="en-US" b="1">
                <a:solidFill>
                  <a:srgbClr val="0000CC"/>
                </a:solidFill>
                <a:latin typeface="Tahoma" pitchFamily="34" charset="0"/>
              </a:rPr>
              <a:t>Old:</a:t>
            </a:r>
            <a:r>
              <a:rPr lang="en-US">
                <a:solidFill>
                  <a:srgbClr val="FF3300"/>
                </a:solidFill>
                <a:latin typeface="Tahoma" pitchFamily="34" charset="0"/>
              </a:rPr>
              <a:t> </a:t>
            </a:r>
            <a:r>
              <a:rPr lang="en-US" b="1">
                <a:solidFill>
                  <a:srgbClr val="0000CC"/>
                </a:solidFill>
                <a:latin typeface="Symbol" pitchFamily="18" charset="2"/>
              </a:rPr>
              <a:t>T</a:t>
            </a:r>
            <a:r>
              <a:rPr lang="en-US" b="1" baseline="-25000">
                <a:solidFill>
                  <a:srgbClr val="0000CC"/>
                </a:solidFill>
                <a:latin typeface="Symbol" pitchFamily="18" charset="2"/>
              </a:rPr>
              <a:t>1/2</a:t>
            </a:r>
            <a:r>
              <a:rPr lang="en-US" b="1">
                <a:solidFill>
                  <a:srgbClr val="0000CC"/>
                </a:solidFill>
                <a:latin typeface="Symbol" pitchFamily="18" charset="2"/>
              </a:rPr>
              <a:t> </a:t>
            </a:r>
            <a:r>
              <a:rPr lang="en-US" b="1">
                <a:solidFill>
                  <a:srgbClr val="0000CC"/>
                </a:solidFill>
              </a:rPr>
              <a:t>=150(25) ms</a:t>
            </a:r>
          </a:p>
          <a:p>
            <a:endParaRPr lang="en-US" b="1">
              <a:solidFill>
                <a:srgbClr val="FF0000"/>
              </a:solidFill>
            </a:endParaRPr>
          </a:p>
        </p:txBody>
      </p:sp>
      <p:pic>
        <p:nvPicPr>
          <p:cNvPr id="31749" name="Picture 5"/>
          <p:cNvPicPr>
            <a:picLocks noChangeAspect="1" noChangeArrowheads="1"/>
          </p:cNvPicPr>
          <p:nvPr/>
        </p:nvPicPr>
        <p:blipFill>
          <a:blip r:embed="rId4" cstate="print"/>
          <a:srcRect/>
          <a:stretch>
            <a:fillRect/>
          </a:stretch>
        </p:blipFill>
        <p:spPr bwMode="auto">
          <a:xfrm>
            <a:off x="457200" y="2057400"/>
            <a:ext cx="8269288" cy="3644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linds(horizontal)">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3" cstate="print"/>
          <a:srcRect/>
          <a:stretch>
            <a:fillRect/>
          </a:stretch>
        </p:blipFill>
        <p:spPr>
          <a:xfrm>
            <a:off x="457200" y="838200"/>
            <a:ext cx="8686800" cy="5892800"/>
          </a:xfrm>
          <a:noFill/>
        </p:spPr>
      </p:pic>
      <p:sp>
        <p:nvSpPr>
          <p:cNvPr id="44035" name="Rectangle 3"/>
          <p:cNvSpPr>
            <a:spLocks noGrp="1" noChangeArrowheads="1"/>
          </p:cNvSpPr>
          <p:nvPr>
            <p:ph type="title"/>
          </p:nvPr>
        </p:nvSpPr>
        <p:spPr>
          <a:xfrm>
            <a:off x="2286000" y="152400"/>
            <a:ext cx="4648200" cy="685800"/>
          </a:xfrm>
        </p:spPr>
        <p:txBody>
          <a:bodyPr/>
          <a:lstStyle/>
          <a:p>
            <a:pPr eaLnBrk="1" hangingPunct="1"/>
            <a:r>
              <a:rPr lang="en-US" sz="3600" baseline="30000" smtClean="0">
                <a:solidFill>
                  <a:srgbClr val="0000CC"/>
                </a:solidFill>
              </a:rPr>
              <a:t>31</a:t>
            </a:r>
            <a:r>
              <a:rPr lang="en-US" sz="3600" smtClean="0">
                <a:solidFill>
                  <a:srgbClr val="0000CC"/>
                </a:solidFill>
              </a:rPr>
              <a:t>Cl </a:t>
            </a:r>
            <a:r>
              <a:rPr lang="en-US" sz="3600" smtClean="0">
                <a:solidFill>
                  <a:srgbClr val="0000CC"/>
                </a:solidFill>
                <a:latin typeface="Symbol" pitchFamily="18" charset="2"/>
              </a:rPr>
              <a:t>bg </a:t>
            </a:r>
            <a:r>
              <a:rPr lang="en-US" sz="3600" smtClean="0">
                <a:solidFill>
                  <a:srgbClr val="0000CC"/>
                </a:solidFill>
              </a:rPr>
              <a:t>decay</a:t>
            </a:r>
          </a:p>
        </p:txBody>
      </p:sp>
      <p:sp>
        <p:nvSpPr>
          <p:cNvPr id="44036" name="Text Box 4"/>
          <p:cNvSpPr txBox="1">
            <a:spLocks noChangeArrowheads="1"/>
          </p:cNvSpPr>
          <p:nvPr/>
        </p:nvSpPr>
        <p:spPr bwMode="auto">
          <a:xfrm>
            <a:off x="4724400" y="3886200"/>
            <a:ext cx="565150" cy="366713"/>
          </a:xfrm>
          <a:prstGeom prst="rect">
            <a:avLst/>
          </a:prstGeom>
          <a:noFill/>
          <a:ln w="9525" algn="ctr">
            <a:noFill/>
            <a:miter lim="800000"/>
            <a:headEnd/>
            <a:tailEnd/>
          </a:ln>
        </p:spPr>
        <p:txBody>
          <a:bodyPr wrap="none">
            <a:spAutoFit/>
          </a:bodyPr>
          <a:lstStyle/>
          <a:p>
            <a:pPr algn="ctr"/>
            <a:r>
              <a:rPr lang="en-US" b="1">
                <a:solidFill>
                  <a:srgbClr val="CC0000"/>
                </a:solidFill>
              </a:rPr>
              <a:t>IAS</a:t>
            </a:r>
          </a:p>
        </p:txBody>
      </p:sp>
      <p:sp>
        <p:nvSpPr>
          <p:cNvPr id="44037" name="Line 5"/>
          <p:cNvSpPr>
            <a:spLocks noChangeShapeType="1"/>
          </p:cNvSpPr>
          <p:nvPr/>
        </p:nvSpPr>
        <p:spPr bwMode="auto">
          <a:xfrm>
            <a:off x="5334000" y="4343400"/>
            <a:ext cx="174625" cy="801688"/>
          </a:xfrm>
          <a:prstGeom prst="line">
            <a:avLst/>
          </a:prstGeom>
          <a:noFill/>
          <a:ln w="38100">
            <a:solidFill>
              <a:srgbClr val="CC0000"/>
            </a:solidFill>
            <a:round/>
            <a:headEnd/>
            <a:tailEnd type="triangle" w="med" len="med"/>
          </a:ln>
        </p:spPr>
        <p:txBody>
          <a:bodyPr wrap="none" anchor="ctr"/>
          <a:lstStyle/>
          <a:p>
            <a:endParaRPr lang="en-US"/>
          </a:p>
        </p:txBody>
      </p:sp>
      <p:sp>
        <p:nvSpPr>
          <p:cNvPr id="44038" name="Line 6"/>
          <p:cNvSpPr>
            <a:spLocks noChangeShapeType="1"/>
          </p:cNvSpPr>
          <p:nvPr/>
        </p:nvSpPr>
        <p:spPr bwMode="auto">
          <a:xfrm flipH="1" flipV="1">
            <a:off x="2209800" y="4038600"/>
            <a:ext cx="2287588" cy="80963"/>
          </a:xfrm>
          <a:prstGeom prst="line">
            <a:avLst/>
          </a:prstGeom>
          <a:noFill/>
          <a:ln w="38100">
            <a:solidFill>
              <a:srgbClr val="CC00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3657600" y="2209800"/>
            <a:ext cx="5486400" cy="4384675"/>
          </a:xfrm>
          <a:prstGeom prst="rect">
            <a:avLst/>
          </a:prstGeom>
          <a:noFill/>
          <a:ln w="9525">
            <a:noFill/>
            <a:miter lim="800000"/>
            <a:headEnd/>
            <a:tailEnd/>
          </a:ln>
        </p:spPr>
      </p:pic>
      <p:pic>
        <p:nvPicPr>
          <p:cNvPr id="45059" name="Picture 3"/>
          <p:cNvPicPr>
            <a:picLocks noChangeAspect="1" noChangeArrowheads="1"/>
          </p:cNvPicPr>
          <p:nvPr/>
        </p:nvPicPr>
        <p:blipFill>
          <a:blip r:embed="rId4" cstate="print"/>
          <a:srcRect/>
          <a:stretch>
            <a:fillRect/>
          </a:stretch>
        </p:blipFill>
        <p:spPr bwMode="auto">
          <a:xfrm>
            <a:off x="0" y="838200"/>
            <a:ext cx="4648200" cy="3132138"/>
          </a:xfrm>
          <a:prstGeom prst="rect">
            <a:avLst/>
          </a:prstGeom>
          <a:noFill/>
          <a:ln w="9525">
            <a:noFill/>
            <a:miter lim="800000"/>
            <a:headEnd/>
            <a:tailEnd/>
          </a:ln>
        </p:spPr>
      </p:pic>
      <p:sp>
        <p:nvSpPr>
          <p:cNvPr id="45060" name="Rectangle 4"/>
          <p:cNvSpPr>
            <a:spLocks noGrp="1" noChangeArrowheads="1"/>
          </p:cNvSpPr>
          <p:nvPr>
            <p:ph type="title"/>
          </p:nvPr>
        </p:nvSpPr>
        <p:spPr>
          <a:xfrm>
            <a:off x="457200" y="274638"/>
            <a:ext cx="8229600" cy="638175"/>
          </a:xfrm>
        </p:spPr>
        <p:txBody>
          <a:bodyPr/>
          <a:lstStyle/>
          <a:p>
            <a:pPr eaLnBrk="1" hangingPunct="1"/>
            <a:r>
              <a:rPr lang="en-US" sz="3200" baseline="30000" smtClean="0">
                <a:solidFill>
                  <a:srgbClr val="0000CC"/>
                </a:solidFill>
              </a:rPr>
              <a:t>31</a:t>
            </a:r>
            <a:r>
              <a:rPr lang="en-US" sz="3200" smtClean="0">
                <a:solidFill>
                  <a:srgbClr val="0000CC"/>
                </a:solidFill>
              </a:rPr>
              <a:t>Cl </a:t>
            </a:r>
            <a:r>
              <a:rPr lang="en-US" sz="3200" smtClean="0">
                <a:solidFill>
                  <a:srgbClr val="0000CC"/>
                </a:solidFill>
                <a:latin typeface="Symbol" pitchFamily="18" charset="2"/>
              </a:rPr>
              <a:t>b</a:t>
            </a:r>
            <a:r>
              <a:rPr lang="en-US" sz="3200" smtClean="0">
                <a:solidFill>
                  <a:srgbClr val="0000CC"/>
                </a:solidFill>
              </a:rPr>
              <a:t>-decay - status 2006/present exp</a:t>
            </a:r>
          </a:p>
        </p:txBody>
      </p:sp>
      <p:sp>
        <p:nvSpPr>
          <p:cNvPr id="45061" name="Text Box 5"/>
          <p:cNvSpPr txBox="1">
            <a:spLocks noChangeArrowheads="1"/>
          </p:cNvSpPr>
          <p:nvPr/>
        </p:nvSpPr>
        <p:spPr bwMode="auto">
          <a:xfrm>
            <a:off x="5029200" y="1066800"/>
            <a:ext cx="2593975" cy="641350"/>
          </a:xfrm>
          <a:prstGeom prst="rect">
            <a:avLst/>
          </a:prstGeom>
          <a:noFill/>
          <a:ln w="9525">
            <a:noFill/>
            <a:miter lim="800000"/>
            <a:headEnd/>
            <a:tailEnd/>
          </a:ln>
        </p:spPr>
        <p:txBody>
          <a:bodyPr wrap="none">
            <a:spAutoFit/>
          </a:bodyPr>
          <a:lstStyle/>
          <a:p>
            <a:r>
              <a:rPr lang="en-US" b="1">
                <a:solidFill>
                  <a:srgbClr val="0000CC"/>
                </a:solidFill>
                <a:latin typeface="Tahoma" pitchFamily="34" charset="0"/>
              </a:rPr>
              <a:t>Old:</a:t>
            </a:r>
            <a:r>
              <a:rPr lang="en-US">
                <a:solidFill>
                  <a:srgbClr val="FF3300"/>
                </a:solidFill>
                <a:latin typeface="Tahoma" pitchFamily="34" charset="0"/>
              </a:rPr>
              <a:t> </a:t>
            </a:r>
            <a:r>
              <a:rPr lang="en-US" b="1">
                <a:solidFill>
                  <a:srgbClr val="0000CC"/>
                </a:solidFill>
                <a:latin typeface="Symbol" pitchFamily="18" charset="2"/>
              </a:rPr>
              <a:t>T</a:t>
            </a:r>
            <a:r>
              <a:rPr lang="en-US" b="1" baseline="-25000">
                <a:solidFill>
                  <a:srgbClr val="0000CC"/>
                </a:solidFill>
                <a:latin typeface="Symbol" pitchFamily="18" charset="2"/>
              </a:rPr>
              <a:t>1/2</a:t>
            </a:r>
            <a:r>
              <a:rPr lang="en-US" b="1">
                <a:solidFill>
                  <a:srgbClr val="0000CC"/>
                </a:solidFill>
                <a:latin typeface="Symbol" pitchFamily="18" charset="2"/>
              </a:rPr>
              <a:t> </a:t>
            </a:r>
            <a:r>
              <a:rPr lang="en-US" b="1">
                <a:solidFill>
                  <a:srgbClr val="0000CC"/>
                </a:solidFill>
              </a:rPr>
              <a:t>=150(25) ms</a:t>
            </a:r>
          </a:p>
          <a:p>
            <a:r>
              <a:rPr lang="en-US" b="1">
                <a:solidFill>
                  <a:srgbClr val="FF0000"/>
                </a:solidFill>
              </a:rPr>
              <a:t>New: </a:t>
            </a:r>
            <a:r>
              <a:rPr lang="en-US" b="1">
                <a:solidFill>
                  <a:srgbClr val="FF0000"/>
                </a:solidFill>
                <a:latin typeface="Tahoma" pitchFamily="34" charset="0"/>
              </a:rPr>
              <a:t>T</a:t>
            </a:r>
            <a:r>
              <a:rPr lang="en-US" b="1" baseline="-25000">
                <a:solidFill>
                  <a:srgbClr val="FF0000"/>
                </a:solidFill>
                <a:latin typeface="Tahoma" pitchFamily="34" charset="0"/>
              </a:rPr>
              <a:t>1/2</a:t>
            </a:r>
            <a:r>
              <a:rPr lang="en-US" b="1">
                <a:solidFill>
                  <a:srgbClr val="FF0000"/>
                </a:solidFill>
                <a:latin typeface="Tahoma" pitchFamily="34" charset="0"/>
              </a:rPr>
              <a:t> =</a:t>
            </a:r>
            <a:r>
              <a:rPr lang="en-US">
                <a:solidFill>
                  <a:srgbClr val="FF3300"/>
                </a:solidFill>
                <a:latin typeface="Tahoma" pitchFamily="34" charset="0"/>
              </a:rPr>
              <a:t> </a:t>
            </a:r>
            <a:r>
              <a:rPr lang="en-US" b="1">
                <a:solidFill>
                  <a:srgbClr val="FF0000"/>
                </a:solidFill>
              </a:rPr>
              <a:t>190(1) ms</a:t>
            </a:r>
          </a:p>
        </p:txBody>
      </p:sp>
      <p:sp>
        <p:nvSpPr>
          <p:cNvPr id="45062" name="Text Box 7"/>
          <p:cNvSpPr txBox="1">
            <a:spLocks noChangeArrowheads="1"/>
          </p:cNvSpPr>
          <p:nvPr/>
        </p:nvSpPr>
        <p:spPr bwMode="auto">
          <a:xfrm>
            <a:off x="1143000" y="4233863"/>
            <a:ext cx="1668463" cy="366712"/>
          </a:xfrm>
          <a:prstGeom prst="rect">
            <a:avLst/>
          </a:prstGeom>
          <a:noFill/>
          <a:ln w="9525">
            <a:noFill/>
            <a:miter lim="800000"/>
            <a:headEnd/>
            <a:tailEnd/>
          </a:ln>
        </p:spPr>
        <p:txBody>
          <a:bodyPr wrap="none">
            <a:spAutoFit/>
          </a:bodyPr>
          <a:lstStyle/>
          <a:p>
            <a:r>
              <a:rPr lang="en-US" b="1">
                <a:solidFill>
                  <a:srgbClr val="FF0000"/>
                </a:solidFill>
              </a:rPr>
              <a:t>S</a:t>
            </a:r>
            <a:r>
              <a:rPr lang="en-US" b="1" baseline="-25000">
                <a:solidFill>
                  <a:srgbClr val="FF0000"/>
                </a:solidFill>
              </a:rPr>
              <a:t>p</a:t>
            </a:r>
            <a:r>
              <a:rPr lang="en-US" b="1">
                <a:solidFill>
                  <a:srgbClr val="FF0000"/>
                </a:solidFill>
              </a:rPr>
              <a:t>=6.133 MeV</a:t>
            </a:r>
          </a:p>
        </p:txBody>
      </p:sp>
      <p:sp>
        <p:nvSpPr>
          <p:cNvPr id="45063" name="Line 8"/>
          <p:cNvSpPr>
            <a:spLocks noChangeShapeType="1"/>
          </p:cNvSpPr>
          <p:nvPr/>
        </p:nvSpPr>
        <p:spPr bwMode="auto">
          <a:xfrm>
            <a:off x="2895600" y="4419600"/>
            <a:ext cx="685800" cy="0"/>
          </a:xfrm>
          <a:prstGeom prst="line">
            <a:avLst/>
          </a:prstGeom>
          <a:noFill/>
          <a:ln w="57150">
            <a:solidFill>
              <a:srgbClr val="FF0000"/>
            </a:solidFill>
            <a:round/>
            <a:headEnd/>
            <a:tailEnd type="triangle" w="med" len="med"/>
          </a:ln>
        </p:spPr>
        <p:txBody>
          <a:bodyPr/>
          <a:lstStyle/>
          <a:p>
            <a:endParaRPr lang="en-US"/>
          </a:p>
        </p:txBody>
      </p:sp>
      <p:sp>
        <p:nvSpPr>
          <p:cNvPr id="45064" name="AutoShape 9"/>
          <p:cNvSpPr>
            <a:spLocks/>
          </p:cNvSpPr>
          <p:nvPr/>
        </p:nvSpPr>
        <p:spPr bwMode="auto">
          <a:xfrm>
            <a:off x="3505200" y="3505200"/>
            <a:ext cx="152400" cy="914400"/>
          </a:xfrm>
          <a:prstGeom prst="leftBrace">
            <a:avLst>
              <a:gd name="adj1" fmla="val 50000"/>
              <a:gd name="adj2" fmla="val 50000"/>
            </a:avLst>
          </a:prstGeom>
          <a:noFill/>
          <a:ln w="381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57200" y="274638"/>
            <a:ext cx="8229600" cy="717550"/>
          </a:xfrm>
        </p:spPr>
        <p:txBody>
          <a:bodyPr/>
          <a:lstStyle/>
          <a:p>
            <a:pPr eaLnBrk="1" hangingPunct="1"/>
            <a:r>
              <a:rPr lang="en-US" sz="2800" baseline="30000" smtClean="0"/>
              <a:t>31</a:t>
            </a:r>
            <a:r>
              <a:rPr lang="en-US" sz="2800" smtClean="0"/>
              <a:t>Cl Half-Life  Stability versus Detection Settings </a:t>
            </a:r>
          </a:p>
        </p:txBody>
      </p:sp>
      <p:graphicFrame>
        <p:nvGraphicFramePr>
          <p:cNvPr id="4" name="Content Placeholder 3"/>
          <p:cNvGraphicFramePr>
            <a:graphicFrameLocks noGrp="1"/>
          </p:cNvGraphicFramePr>
          <p:nvPr>
            <p:ph idx="4294967295"/>
          </p:nvPr>
        </p:nvGraphicFramePr>
        <p:xfrm>
          <a:off x="4338874" y="3128335"/>
          <a:ext cx="4727102" cy="3274680"/>
        </p:xfrm>
        <a:graphic>
          <a:graphicData uri="http://schemas.openxmlformats.org/drawingml/2006/chart">
            <c:chart xmlns:c="http://schemas.openxmlformats.org/drawingml/2006/chart" xmlns:r="http://schemas.openxmlformats.org/officeDocument/2006/relationships" r:id="rId2"/>
          </a:graphicData>
        </a:graphic>
      </p:graphicFrame>
      <p:sp>
        <p:nvSpPr>
          <p:cNvPr id="80900" name="TextBox 5"/>
          <p:cNvSpPr txBox="1">
            <a:spLocks noChangeArrowheads="1"/>
          </p:cNvSpPr>
          <p:nvPr/>
        </p:nvSpPr>
        <p:spPr bwMode="auto">
          <a:xfrm>
            <a:off x="5867400" y="6324600"/>
            <a:ext cx="1295400" cy="336550"/>
          </a:xfrm>
          <a:prstGeom prst="rect">
            <a:avLst/>
          </a:prstGeom>
          <a:noFill/>
          <a:ln w="9525">
            <a:noFill/>
            <a:miter lim="800000"/>
            <a:headEnd/>
            <a:tailEnd/>
          </a:ln>
        </p:spPr>
        <p:txBody>
          <a:bodyPr>
            <a:spAutoFit/>
          </a:bodyPr>
          <a:lstStyle/>
          <a:p>
            <a:r>
              <a:rPr lang="en-US" sz="1600">
                <a:latin typeface="Calibri" pitchFamily="34" charset="0"/>
              </a:rPr>
              <a:t>Run Number</a:t>
            </a:r>
          </a:p>
        </p:txBody>
      </p:sp>
      <p:sp>
        <p:nvSpPr>
          <p:cNvPr id="80901" name="TextBox 6"/>
          <p:cNvSpPr txBox="1">
            <a:spLocks noChangeArrowheads="1"/>
          </p:cNvSpPr>
          <p:nvPr/>
        </p:nvSpPr>
        <p:spPr bwMode="auto">
          <a:xfrm rot="-5400000">
            <a:off x="3216275" y="4937125"/>
            <a:ext cx="1371600" cy="336550"/>
          </a:xfrm>
          <a:prstGeom prst="rect">
            <a:avLst/>
          </a:prstGeom>
          <a:noFill/>
          <a:ln w="9525">
            <a:noFill/>
            <a:miter lim="800000"/>
            <a:headEnd/>
            <a:tailEnd/>
          </a:ln>
        </p:spPr>
        <p:txBody>
          <a:bodyPr>
            <a:spAutoFit/>
          </a:bodyPr>
          <a:lstStyle/>
          <a:p>
            <a:r>
              <a:rPr lang="en-US" sz="1600">
                <a:latin typeface="Calibri" pitchFamily="34" charset="0"/>
              </a:rPr>
              <a:t>Half Life [ms]</a:t>
            </a:r>
          </a:p>
        </p:txBody>
      </p:sp>
      <p:graphicFrame>
        <p:nvGraphicFramePr>
          <p:cNvPr id="5" name="Chart 4"/>
          <p:cNvGraphicFramePr/>
          <p:nvPr/>
        </p:nvGraphicFramePr>
        <p:xfrm>
          <a:off x="232292" y="1068965"/>
          <a:ext cx="4342366" cy="3273280"/>
        </p:xfrm>
        <a:graphic>
          <a:graphicData uri="http://schemas.openxmlformats.org/drawingml/2006/chart">
            <c:chart xmlns:c="http://schemas.openxmlformats.org/drawingml/2006/chart" xmlns:r="http://schemas.openxmlformats.org/officeDocument/2006/relationships" r:id="rId3"/>
          </a:graphicData>
        </a:graphic>
      </p:graphicFrame>
      <p:sp>
        <p:nvSpPr>
          <p:cNvPr id="80903" name="Subtitle 2"/>
          <p:cNvSpPr>
            <a:spLocks/>
          </p:cNvSpPr>
          <p:nvPr/>
        </p:nvSpPr>
        <p:spPr bwMode="auto">
          <a:xfrm>
            <a:off x="381000" y="5105400"/>
            <a:ext cx="3276600" cy="457200"/>
          </a:xfrm>
          <a:prstGeom prst="rect">
            <a:avLst/>
          </a:prstGeom>
          <a:noFill/>
          <a:ln w="9525">
            <a:noFill/>
            <a:miter lim="800000"/>
            <a:headEnd/>
            <a:tailEnd/>
          </a:ln>
        </p:spPr>
        <p:txBody>
          <a:bodyPr/>
          <a:lstStyle/>
          <a:p>
            <a:pPr>
              <a:lnSpc>
                <a:spcPct val="80000"/>
              </a:lnSpc>
              <a:spcBef>
                <a:spcPct val="20000"/>
              </a:spcBef>
            </a:pPr>
            <a:r>
              <a:rPr lang="en-US" b="1"/>
              <a:t>Run Apr09: more than 6×10</a:t>
            </a:r>
            <a:r>
              <a:rPr lang="en-US" b="1" baseline="30000"/>
              <a:t>6</a:t>
            </a:r>
            <a:r>
              <a:rPr lang="en-US" b="1"/>
              <a:t> </a:t>
            </a:r>
            <a:r>
              <a:rPr lang="en-US" b="1">
                <a:latin typeface="Symbol" pitchFamily="18" charset="2"/>
              </a:rPr>
              <a:t>b</a:t>
            </a:r>
            <a:r>
              <a:rPr lang="en-US" b="1" baseline="30000"/>
              <a:t>+</a:t>
            </a:r>
            <a:r>
              <a:rPr lang="en-US" b="1"/>
              <a:t> events (</a:t>
            </a:r>
            <a:r>
              <a:rPr lang="en-US" b="1" baseline="30000"/>
              <a:t>31</a:t>
            </a:r>
            <a:r>
              <a:rPr lang="en-US" b="1"/>
              <a:t>Cl &amp; </a:t>
            </a:r>
            <a:r>
              <a:rPr lang="en-US" b="1" baseline="30000"/>
              <a:t>31</a:t>
            </a:r>
            <a:r>
              <a:rPr lang="en-US" b="1"/>
              <a:t>S)</a:t>
            </a:r>
          </a:p>
        </p:txBody>
      </p:sp>
      <p:sp>
        <p:nvSpPr>
          <p:cNvPr id="80904" name="TextBox 5"/>
          <p:cNvSpPr txBox="1">
            <a:spLocks noChangeArrowheads="1"/>
          </p:cNvSpPr>
          <p:nvPr/>
        </p:nvSpPr>
        <p:spPr bwMode="auto">
          <a:xfrm>
            <a:off x="1828800" y="4191000"/>
            <a:ext cx="990600" cy="336550"/>
          </a:xfrm>
          <a:prstGeom prst="rect">
            <a:avLst/>
          </a:prstGeom>
          <a:noFill/>
          <a:ln w="9525">
            <a:noFill/>
            <a:miter lim="800000"/>
            <a:headEnd/>
            <a:tailEnd/>
          </a:ln>
        </p:spPr>
        <p:txBody>
          <a:bodyPr>
            <a:spAutoFit/>
          </a:bodyPr>
          <a:lstStyle/>
          <a:p>
            <a:r>
              <a:rPr lang="en-US" sz="1600">
                <a:latin typeface="Calibri" pitchFamily="34" charset="0"/>
              </a:rPr>
              <a:t>Time [s]</a:t>
            </a:r>
          </a:p>
        </p:txBody>
      </p:sp>
      <p:sp>
        <p:nvSpPr>
          <p:cNvPr id="80905" name="Slide Number Placeholder 8"/>
          <p:cNvSpPr>
            <a:spLocks noGrp="1"/>
          </p:cNvSpPr>
          <p:nvPr>
            <p:ph type="sldNum" sz="quarter" idx="12"/>
          </p:nvPr>
        </p:nvSpPr>
        <p:spPr>
          <a:noFill/>
        </p:spPr>
        <p:txBody>
          <a:bodyPr/>
          <a:lstStyle/>
          <a:p>
            <a:fld id="{139AC9ED-959D-4500-A41A-03869DDF8C18}" type="slidenum">
              <a:rPr lang="en-US" smtClean="0"/>
              <a:pPr/>
              <a:t>38</a:t>
            </a:fld>
            <a:endParaRPr 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l31-st8-plot_png"/>
          <p:cNvPicPr>
            <a:picLocks noGrp="1" noChangeAspect="1" noChangeArrowheads="1"/>
          </p:cNvPicPr>
          <p:nvPr>
            <p:ph sz="half" idx="1"/>
          </p:nvPr>
        </p:nvPicPr>
        <p:blipFill>
          <a:blip r:embed="rId3" cstate="print"/>
          <a:srcRect/>
          <a:stretch>
            <a:fillRect/>
          </a:stretch>
        </p:blipFill>
        <p:spPr>
          <a:xfrm>
            <a:off x="609600" y="685800"/>
            <a:ext cx="7924800" cy="5646738"/>
          </a:xfrm>
          <a:noFill/>
        </p:spPr>
      </p:pic>
      <p:sp>
        <p:nvSpPr>
          <p:cNvPr id="46083" name="Rectangle 3"/>
          <p:cNvSpPr>
            <a:spLocks noGrp="1" noChangeArrowheads="1"/>
          </p:cNvSpPr>
          <p:nvPr>
            <p:ph type="title"/>
          </p:nvPr>
        </p:nvSpPr>
        <p:spPr>
          <a:xfrm>
            <a:off x="457200" y="274638"/>
            <a:ext cx="8229600" cy="868362"/>
          </a:xfrm>
        </p:spPr>
        <p:txBody>
          <a:bodyPr/>
          <a:lstStyle/>
          <a:p>
            <a:pPr eaLnBrk="1" hangingPunct="1"/>
            <a:r>
              <a:rPr lang="en-US" sz="4000" baseline="30000" smtClean="0">
                <a:solidFill>
                  <a:srgbClr val="FF0000"/>
                </a:solidFill>
              </a:rPr>
              <a:t>31</a:t>
            </a:r>
            <a:r>
              <a:rPr lang="en-US" sz="4000" smtClean="0">
                <a:solidFill>
                  <a:srgbClr val="FF0000"/>
                </a:solidFill>
              </a:rPr>
              <a:t>Cl proton-spectrum</a:t>
            </a:r>
          </a:p>
        </p:txBody>
      </p:sp>
      <p:sp>
        <p:nvSpPr>
          <p:cNvPr id="46084" name="Slide Number Placeholder 10"/>
          <p:cNvSpPr>
            <a:spLocks noGrp="1"/>
          </p:cNvSpPr>
          <p:nvPr>
            <p:ph type="sldNum" sz="quarter" idx="12"/>
          </p:nvPr>
        </p:nvSpPr>
        <p:spPr>
          <a:noFill/>
        </p:spPr>
        <p:txBody>
          <a:bodyPr/>
          <a:lstStyle/>
          <a:p>
            <a:fld id="{1F6F9571-82DC-4463-B882-EA75C6FB8AB2}" type="slidenum">
              <a:rPr lang="en-US" smtClean="0"/>
              <a:pPr/>
              <a:t>39</a:t>
            </a:fld>
            <a:endParaRPr lang="en-US" smtClean="0"/>
          </a:p>
        </p:txBody>
      </p:sp>
      <p:grpSp>
        <p:nvGrpSpPr>
          <p:cNvPr id="2" name="Group 14"/>
          <p:cNvGrpSpPr>
            <a:grpSpLocks/>
          </p:cNvGrpSpPr>
          <p:nvPr/>
        </p:nvGrpSpPr>
        <p:grpSpPr bwMode="auto">
          <a:xfrm>
            <a:off x="457200" y="1752600"/>
            <a:ext cx="3810000" cy="3784600"/>
            <a:chOff x="457200" y="1752600"/>
            <a:chExt cx="3810000" cy="3784600"/>
          </a:xfrm>
        </p:grpSpPr>
        <p:grpSp>
          <p:nvGrpSpPr>
            <p:cNvPr id="3" name="Group 4"/>
            <p:cNvGrpSpPr>
              <a:grpSpLocks/>
            </p:cNvGrpSpPr>
            <p:nvPr/>
          </p:nvGrpSpPr>
          <p:grpSpPr bwMode="auto">
            <a:xfrm rot="-3938346">
              <a:off x="1081088" y="2957512"/>
              <a:ext cx="1739900" cy="396875"/>
              <a:chOff x="864" y="720"/>
              <a:chExt cx="1096" cy="250"/>
            </a:xfrm>
          </p:grpSpPr>
          <p:sp>
            <p:nvSpPr>
              <p:cNvPr id="46094" name="Line 5"/>
              <p:cNvSpPr>
                <a:spLocks noChangeShapeType="1"/>
              </p:cNvSpPr>
              <p:nvPr/>
            </p:nvSpPr>
            <p:spPr bwMode="auto">
              <a:xfrm flipH="1">
                <a:off x="864" y="864"/>
                <a:ext cx="384" cy="0"/>
              </a:xfrm>
              <a:prstGeom prst="line">
                <a:avLst/>
              </a:prstGeom>
              <a:noFill/>
              <a:ln w="76200">
                <a:solidFill>
                  <a:srgbClr val="FF0000"/>
                </a:solidFill>
                <a:round/>
                <a:headEnd/>
                <a:tailEnd type="triangle" w="med" len="med"/>
              </a:ln>
            </p:spPr>
            <p:txBody>
              <a:bodyPr/>
              <a:lstStyle/>
              <a:p>
                <a:endParaRPr lang="en-US"/>
              </a:p>
            </p:txBody>
          </p:sp>
          <p:sp>
            <p:nvSpPr>
              <p:cNvPr id="46095" name="Text Box 6"/>
              <p:cNvSpPr txBox="1">
                <a:spLocks noChangeArrowheads="1"/>
              </p:cNvSpPr>
              <p:nvPr/>
            </p:nvSpPr>
            <p:spPr bwMode="auto">
              <a:xfrm>
                <a:off x="1248" y="720"/>
                <a:ext cx="712" cy="250"/>
              </a:xfrm>
              <a:prstGeom prst="rect">
                <a:avLst/>
              </a:prstGeom>
              <a:noFill/>
              <a:ln w="9525">
                <a:noFill/>
                <a:miter lim="800000"/>
                <a:headEnd/>
                <a:tailEnd/>
              </a:ln>
            </p:spPr>
            <p:txBody>
              <a:bodyPr wrap="none">
                <a:spAutoFit/>
              </a:bodyPr>
              <a:lstStyle/>
              <a:p>
                <a:r>
                  <a:rPr lang="en-US" sz="2000" b="1">
                    <a:solidFill>
                      <a:srgbClr val="FF0000"/>
                    </a:solidFill>
                  </a:rPr>
                  <a:t>400 keV</a:t>
                </a:r>
              </a:p>
            </p:txBody>
          </p:sp>
        </p:grpSp>
        <p:sp>
          <p:nvSpPr>
            <p:cNvPr id="46087" name="Freeform 7"/>
            <p:cNvSpPr>
              <a:spLocks/>
            </p:cNvSpPr>
            <p:nvPr/>
          </p:nvSpPr>
          <p:spPr bwMode="auto">
            <a:xfrm rot="587141">
              <a:off x="838200" y="4237038"/>
              <a:ext cx="1573213" cy="1300162"/>
            </a:xfrm>
            <a:custGeom>
              <a:avLst/>
              <a:gdLst>
                <a:gd name="T0" fmla="*/ 2147483647 w 576"/>
                <a:gd name="T1" fmla="*/ 2147483647 h 448"/>
                <a:gd name="T2" fmla="*/ 2147483647 w 576"/>
                <a:gd name="T3" fmla="*/ 2147483647 h 448"/>
                <a:gd name="T4" fmla="*/ 0 w 576"/>
                <a:gd name="T5" fmla="*/ 0 h 448"/>
                <a:gd name="T6" fmla="*/ 0 60000 65536"/>
                <a:gd name="T7" fmla="*/ 0 60000 65536"/>
                <a:gd name="T8" fmla="*/ 0 60000 65536"/>
                <a:gd name="T9" fmla="*/ 0 w 576"/>
                <a:gd name="T10" fmla="*/ 0 h 448"/>
                <a:gd name="T11" fmla="*/ 576 w 576"/>
                <a:gd name="T12" fmla="*/ 448 h 448"/>
              </a:gdLst>
              <a:ahLst/>
              <a:cxnLst>
                <a:cxn ang="T6">
                  <a:pos x="T0" y="T1"/>
                </a:cxn>
                <a:cxn ang="T7">
                  <a:pos x="T2" y="T3"/>
                </a:cxn>
                <a:cxn ang="T8">
                  <a:pos x="T4" y="T5"/>
                </a:cxn>
              </a:cxnLst>
              <a:rect l="T9" t="T10" r="T11" b="T12"/>
              <a:pathLst>
                <a:path w="576" h="448">
                  <a:moveTo>
                    <a:pt x="576" y="384"/>
                  </a:moveTo>
                  <a:cubicBezTo>
                    <a:pt x="432" y="416"/>
                    <a:pt x="288" y="448"/>
                    <a:pt x="192" y="384"/>
                  </a:cubicBezTo>
                  <a:cubicBezTo>
                    <a:pt x="96" y="320"/>
                    <a:pt x="32" y="72"/>
                    <a:pt x="0" y="0"/>
                  </a:cubicBezTo>
                </a:path>
              </a:pathLst>
            </a:custGeom>
            <a:noFill/>
            <a:ln w="57150" cmpd="sng">
              <a:solidFill>
                <a:srgbClr val="C4100C"/>
              </a:solidFill>
              <a:round/>
              <a:headEnd/>
              <a:tailEnd/>
            </a:ln>
          </p:spPr>
          <p:txBody>
            <a:bodyPr/>
            <a:lstStyle/>
            <a:p>
              <a:endParaRPr lang="en-US"/>
            </a:p>
          </p:txBody>
        </p:sp>
        <p:grpSp>
          <p:nvGrpSpPr>
            <p:cNvPr id="4" name="Group 8"/>
            <p:cNvGrpSpPr>
              <a:grpSpLocks/>
            </p:cNvGrpSpPr>
            <p:nvPr/>
          </p:nvGrpSpPr>
          <p:grpSpPr bwMode="auto">
            <a:xfrm>
              <a:off x="457200" y="1752600"/>
              <a:ext cx="2209800" cy="1052513"/>
              <a:chOff x="1152" y="921"/>
              <a:chExt cx="1584" cy="759"/>
            </a:xfrm>
          </p:grpSpPr>
          <p:sp>
            <p:nvSpPr>
              <p:cNvPr id="46092" name="AutoShape 9"/>
              <p:cNvSpPr>
                <a:spLocks/>
              </p:cNvSpPr>
              <p:nvPr/>
            </p:nvSpPr>
            <p:spPr bwMode="auto">
              <a:xfrm rot="5400000">
                <a:off x="1704" y="648"/>
                <a:ext cx="480" cy="1584"/>
              </a:xfrm>
              <a:prstGeom prst="leftBrace">
                <a:avLst>
                  <a:gd name="adj1" fmla="val 27500"/>
                  <a:gd name="adj2" fmla="val 50000"/>
                </a:avLst>
              </a:prstGeom>
              <a:noFill/>
              <a:ln w="57150">
                <a:solidFill>
                  <a:srgbClr val="0000CC"/>
                </a:solidFill>
                <a:round/>
                <a:headEnd/>
                <a:tailEnd/>
              </a:ln>
            </p:spPr>
            <p:txBody>
              <a:bodyPr wrap="none" anchor="ctr"/>
              <a:lstStyle/>
              <a:p>
                <a:endParaRPr lang="en-US"/>
              </a:p>
            </p:txBody>
          </p:sp>
          <p:sp>
            <p:nvSpPr>
              <p:cNvPr id="46093" name="Text Box 10"/>
              <p:cNvSpPr txBox="1">
                <a:spLocks noChangeArrowheads="1"/>
              </p:cNvSpPr>
              <p:nvPr/>
            </p:nvSpPr>
            <p:spPr bwMode="auto">
              <a:xfrm>
                <a:off x="1344" y="921"/>
                <a:ext cx="1370" cy="264"/>
              </a:xfrm>
              <a:prstGeom prst="rect">
                <a:avLst/>
              </a:prstGeom>
              <a:noFill/>
              <a:ln w="9525">
                <a:noFill/>
                <a:miter lim="800000"/>
                <a:headEnd/>
                <a:tailEnd/>
              </a:ln>
            </p:spPr>
            <p:txBody>
              <a:bodyPr wrap="none">
                <a:spAutoFit/>
              </a:bodyPr>
              <a:lstStyle/>
              <a:p>
                <a:r>
                  <a:rPr lang="en-US" b="1">
                    <a:solidFill>
                      <a:srgbClr val="0000CC"/>
                    </a:solidFill>
                  </a:rPr>
                  <a:t>Gamow window</a:t>
                </a:r>
              </a:p>
            </p:txBody>
          </p:sp>
        </p:grpSp>
        <p:sp>
          <p:nvSpPr>
            <p:cNvPr id="12" name="Rectangle 11"/>
            <p:cNvSpPr/>
            <p:nvPr/>
          </p:nvSpPr>
          <p:spPr>
            <a:xfrm>
              <a:off x="2562225" y="4267200"/>
              <a:ext cx="1524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114800" y="4114800"/>
              <a:ext cx="1524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886200" y="4267200"/>
              <a:ext cx="1524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 name="Date Placeholder 1"/>
          <p:cNvSpPr>
            <a:spLocks noGrp="1"/>
          </p:cNvSpPr>
          <p:nvPr>
            <p:ph type="dt" sz="half" idx="10"/>
          </p:nvPr>
        </p:nvSpPr>
        <p:spPr/>
        <p:txBody>
          <a:bodyPr/>
          <a:lstStyle/>
          <a:p>
            <a:fld id="{9B2D911C-CC90-4644-A617-8BCC8F32F156}" type="datetime5">
              <a:rPr lang="en-US"/>
              <a:pPr/>
              <a:t>20-Sep-11</a:t>
            </a:fld>
            <a:endParaRPr lang="en-US"/>
          </a:p>
        </p:txBody>
      </p:sp>
      <p:sp>
        <p:nvSpPr>
          <p:cNvPr id="61" name="Slide Number Placeholder 3"/>
          <p:cNvSpPr>
            <a:spLocks noGrp="1"/>
          </p:cNvSpPr>
          <p:nvPr>
            <p:ph type="sldNum" sz="quarter" idx="12"/>
          </p:nvPr>
        </p:nvSpPr>
        <p:spPr/>
        <p:txBody>
          <a:bodyPr/>
          <a:lstStyle/>
          <a:p>
            <a:fld id="{CC4F9606-40D2-4108-8468-8077E7662F57}" type="slidenum">
              <a:rPr lang="en-US"/>
              <a:pPr/>
              <a:t>4</a:t>
            </a:fld>
            <a:endParaRPr lang="en-US"/>
          </a:p>
        </p:txBody>
      </p:sp>
      <p:sp>
        <p:nvSpPr>
          <p:cNvPr id="123906" name="AutoShape 2"/>
          <p:cNvSpPr>
            <a:spLocks noChangeArrowheads="1"/>
          </p:cNvSpPr>
          <p:nvPr/>
        </p:nvSpPr>
        <p:spPr bwMode="auto">
          <a:xfrm>
            <a:off x="2514600" y="228600"/>
            <a:ext cx="4038600" cy="457200"/>
          </a:xfrm>
          <a:prstGeom prst="flowChartAlternateProcess">
            <a:avLst/>
          </a:prstGeom>
          <a:solidFill>
            <a:srgbClr val="CCFFFF"/>
          </a:solidFill>
          <a:ln w="28575">
            <a:solidFill>
              <a:srgbClr val="3366FF"/>
            </a:solidFill>
            <a:miter lim="800000"/>
            <a:headEnd/>
            <a:tailEnd/>
          </a:ln>
          <a:effectLst/>
        </p:spPr>
        <p:txBody>
          <a:bodyPr wrap="none" anchor="ctr"/>
          <a:lstStyle/>
          <a:p>
            <a:pPr marL="457200" indent="-457200" algn="ctr"/>
            <a:r>
              <a:rPr lang="en-US" sz="2000" dirty="0">
                <a:solidFill>
                  <a:srgbClr val="A50021"/>
                </a:solidFill>
                <a:latin typeface="Arial Rounded MT Bold" pitchFamily="34" charset="0"/>
                <a:cs typeface="Times New Roman" pitchFamily="18" charset="0"/>
              </a:rPr>
              <a:t>Radiative capture reactions </a:t>
            </a:r>
            <a:r>
              <a:rPr lang="en-US" sz="2000" dirty="0" smtClean="0">
                <a:solidFill>
                  <a:srgbClr val="A50021"/>
                </a:solidFill>
                <a:latin typeface="Arial Rounded MT Bold" pitchFamily="34" charset="0"/>
                <a:cs typeface="Times New Roman" pitchFamily="18" charset="0"/>
              </a:rPr>
              <a:t>in stars</a:t>
            </a:r>
            <a:endParaRPr lang="en-US" sz="2000" dirty="0">
              <a:solidFill>
                <a:srgbClr val="A50021"/>
              </a:solidFill>
              <a:latin typeface="Arial Rounded MT Bold" pitchFamily="34" charset="0"/>
              <a:cs typeface="Times New Roman" pitchFamily="18" charset="0"/>
            </a:endParaRPr>
          </a:p>
        </p:txBody>
      </p:sp>
      <p:sp>
        <p:nvSpPr>
          <p:cNvPr id="123907" name="Text Box 3"/>
          <p:cNvSpPr txBox="1">
            <a:spLocks noChangeArrowheads="1"/>
          </p:cNvSpPr>
          <p:nvPr/>
        </p:nvSpPr>
        <p:spPr bwMode="auto">
          <a:xfrm>
            <a:off x="76200" y="1133475"/>
            <a:ext cx="5410200" cy="5483225"/>
          </a:xfrm>
          <a:prstGeom prst="rect">
            <a:avLst/>
          </a:prstGeom>
          <a:noFill/>
          <a:ln w="9525">
            <a:noFill/>
            <a:miter lim="800000"/>
            <a:headEnd/>
            <a:tailEnd/>
          </a:ln>
          <a:effectLst/>
        </p:spPr>
        <p:txBody>
          <a:bodyPr>
            <a:spAutoFit/>
          </a:bodyPr>
          <a:lstStyle/>
          <a:p>
            <a:pPr marL="457200" indent="-457200">
              <a:spcBef>
                <a:spcPct val="50000"/>
              </a:spcBef>
            </a:pPr>
            <a:r>
              <a:rPr lang="en-US" sz="1600" dirty="0">
                <a:solidFill>
                  <a:srgbClr val="6600CC"/>
                </a:solidFill>
                <a:latin typeface="Arial Rounded MT Bold" pitchFamily="34" charset="0"/>
                <a:cs typeface="Times New Roman" pitchFamily="18" charset="0"/>
              </a:rPr>
              <a:t>* Radiative capture reactions A(</a:t>
            </a:r>
            <a:r>
              <a:rPr lang="en-US" sz="1600" dirty="0" err="1">
                <a:solidFill>
                  <a:srgbClr val="6600CC"/>
                </a:solidFill>
                <a:latin typeface="Arial Rounded MT Bold" pitchFamily="34" charset="0"/>
                <a:cs typeface="Times New Roman" pitchFamily="18" charset="0"/>
              </a:rPr>
              <a:t>p,</a:t>
            </a:r>
            <a:r>
              <a:rPr lang="en-US" sz="1600" dirty="0" err="1">
                <a:solidFill>
                  <a:srgbClr val="6600CC"/>
                </a:solidFill>
                <a:latin typeface="Symbol" pitchFamily="18" charset="2"/>
                <a:cs typeface="Times New Roman" pitchFamily="18" charset="0"/>
              </a:rPr>
              <a:t>g</a:t>
            </a:r>
            <a:r>
              <a:rPr lang="en-US" sz="1600" dirty="0">
                <a:solidFill>
                  <a:srgbClr val="6600CC"/>
                </a:solidFill>
                <a:latin typeface="Arial Rounded MT Bold" pitchFamily="34" charset="0"/>
                <a:cs typeface="Times New Roman" pitchFamily="18" charset="0"/>
              </a:rPr>
              <a:t>)B, </a:t>
            </a:r>
            <a:r>
              <a:rPr lang="en-US" dirty="0">
                <a:solidFill>
                  <a:srgbClr val="6600CC"/>
                </a:solidFill>
                <a:latin typeface="Tahoma" pitchFamily="34" charset="0"/>
              </a:rPr>
              <a:t>A(</a:t>
            </a:r>
            <a:r>
              <a:rPr lang="en-US" dirty="0" err="1">
                <a:solidFill>
                  <a:srgbClr val="6600CC"/>
                </a:solidFill>
                <a:latin typeface="Symbol" pitchFamily="18" charset="2"/>
              </a:rPr>
              <a:t>a,g</a:t>
            </a:r>
            <a:r>
              <a:rPr lang="en-US" dirty="0">
                <a:solidFill>
                  <a:srgbClr val="6600CC"/>
                </a:solidFill>
                <a:latin typeface="Tahoma" pitchFamily="34" charset="0"/>
              </a:rPr>
              <a:t>),</a:t>
            </a:r>
            <a:r>
              <a:rPr lang="en-US" dirty="0">
                <a:solidFill>
                  <a:srgbClr val="FF3300"/>
                </a:solidFill>
                <a:latin typeface="Tahoma" pitchFamily="34" charset="0"/>
              </a:rPr>
              <a:t> </a:t>
            </a:r>
            <a:r>
              <a:rPr lang="en-US" sz="1600" dirty="0">
                <a:solidFill>
                  <a:srgbClr val="6600CC"/>
                </a:solidFill>
                <a:latin typeface="Arial Rounded MT Bold" pitchFamily="34" charset="0"/>
                <a:cs typeface="Times New Roman" pitchFamily="18" charset="0"/>
              </a:rPr>
              <a:t>A(</a:t>
            </a:r>
            <a:r>
              <a:rPr lang="en-US" sz="1600" dirty="0" err="1">
                <a:solidFill>
                  <a:srgbClr val="6600CC"/>
                </a:solidFill>
                <a:latin typeface="Arial Rounded MT Bold" pitchFamily="34" charset="0"/>
                <a:cs typeface="Times New Roman" pitchFamily="18" charset="0"/>
              </a:rPr>
              <a:t>n</a:t>
            </a:r>
            <a:r>
              <a:rPr lang="en-US" sz="1600" dirty="0" err="1">
                <a:solidFill>
                  <a:srgbClr val="6600CC"/>
                </a:solidFill>
                <a:latin typeface="Symbol" pitchFamily="18" charset="2"/>
                <a:cs typeface="Times New Roman" pitchFamily="18" charset="0"/>
              </a:rPr>
              <a:t>,g</a:t>
            </a:r>
            <a:r>
              <a:rPr lang="en-US" sz="1600" dirty="0">
                <a:solidFill>
                  <a:srgbClr val="6600CC"/>
                </a:solidFill>
                <a:latin typeface="Symbol" pitchFamily="18" charset="2"/>
                <a:cs typeface="Times New Roman" pitchFamily="18" charset="0"/>
              </a:rPr>
              <a:t>)</a:t>
            </a:r>
            <a:endParaRPr lang="en-US" sz="1600" dirty="0">
              <a:solidFill>
                <a:srgbClr val="6600CC"/>
              </a:solidFill>
              <a:latin typeface="Arial Rounded MT Bold" pitchFamily="34" charset="0"/>
              <a:cs typeface="Times New Roman" pitchFamily="18" charset="0"/>
            </a:endParaRPr>
          </a:p>
          <a:p>
            <a:pPr marL="457200" indent="-457200">
              <a:spcBef>
                <a:spcPct val="50000"/>
              </a:spcBef>
            </a:pPr>
            <a:r>
              <a:rPr lang="en-US" sz="1600" dirty="0">
                <a:solidFill>
                  <a:srgbClr val="6600CC"/>
                </a:solidFill>
                <a:latin typeface="Arial Rounded MT Bold" pitchFamily="34" charset="0"/>
                <a:cs typeface="Times New Roman" pitchFamily="18" charset="0"/>
              </a:rPr>
              <a:t>* </a:t>
            </a:r>
            <a:r>
              <a:rPr lang="en-US" sz="1600" b="1" dirty="0">
                <a:solidFill>
                  <a:srgbClr val="CC0000"/>
                </a:solidFill>
                <a:latin typeface="Arial Rounded MT Bold" pitchFamily="34" charset="0"/>
                <a:cs typeface="Times New Roman" pitchFamily="18" charset="0"/>
              </a:rPr>
              <a:t>Non-resonant</a:t>
            </a:r>
            <a:r>
              <a:rPr lang="en-US" sz="1600" dirty="0">
                <a:solidFill>
                  <a:srgbClr val="CC0000"/>
                </a:solidFill>
                <a:latin typeface="Arial Rounded MT Bold" pitchFamily="34" charset="0"/>
                <a:cs typeface="Times New Roman" pitchFamily="18" charset="0"/>
              </a:rPr>
              <a:t> or </a:t>
            </a:r>
            <a:r>
              <a:rPr lang="en-US" sz="1600" b="1" dirty="0">
                <a:solidFill>
                  <a:srgbClr val="CC0000"/>
                </a:solidFill>
                <a:latin typeface="Arial Rounded MT Bold" pitchFamily="34" charset="0"/>
                <a:cs typeface="Times New Roman" pitchFamily="18" charset="0"/>
              </a:rPr>
              <a:t>resonant </a:t>
            </a:r>
            <a:r>
              <a:rPr lang="en-US" sz="1600" dirty="0">
                <a:solidFill>
                  <a:srgbClr val="6600CC"/>
                </a:solidFill>
                <a:latin typeface="Arial Rounded MT Bold" pitchFamily="34" charset="0"/>
                <a:cs typeface="Times New Roman" pitchFamily="18" charset="0"/>
              </a:rPr>
              <a:t>reactions.</a:t>
            </a:r>
          </a:p>
          <a:p>
            <a:pPr marL="457200" indent="-457200" algn="just">
              <a:spcBef>
                <a:spcPct val="50000"/>
              </a:spcBef>
            </a:pPr>
            <a:r>
              <a:rPr lang="en-US" sz="1600" dirty="0">
                <a:solidFill>
                  <a:srgbClr val="6600CC"/>
                </a:solidFill>
                <a:latin typeface="Arial Rounded MT Bold" pitchFamily="34" charset="0"/>
                <a:cs typeface="Times New Roman" pitchFamily="18" charset="0"/>
              </a:rPr>
              <a:t>* At low energy, the probability that the incoming </a:t>
            </a:r>
          </a:p>
          <a:p>
            <a:pPr marL="457200" indent="-457200" algn="just">
              <a:lnSpc>
                <a:spcPct val="45000"/>
              </a:lnSpc>
              <a:spcBef>
                <a:spcPct val="50000"/>
              </a:spcBef>
            </a:pPr>
            <a:r>
              <a:rPr lang="en-US" sz="1600" dirty="0">
                <a:solidFill>
                  <a:srgbClr val="6600CC"/>
                </a:solidFill>
                <a:latin typeface="Arial Rounded MT Bold" pitchFamily="34" charset="0"/>
                <a:cs typeface="Times New Roman" pitchFamily="18" charset="0"/>
              </a:rPr>
              <a:t>   </a:t>
            </a:r>
            <a:r>
              <a:rPr lang="en-US" sz="1600" b="1" dirty="0">
                <a:solidFill>
                  <a:srgbClr val="6600CC"/>
                </a:solidFill>
                <a:latin typeface="Arial Rounded MT Bold" pitchFamily="34" charset="0"/>
                <a:cs typeface="Times New Roman" pitchFamily="18" charset="0"/>
              </a:rPr>
              <a:t>charged particle</a:t>
            </a:r>
            <a:r>
              <a:rPr lang="en-US" sz="1600" dirty="0">
                <a:solidFill>
                  <a:srgbClr val="6600CC"/>
                </a:solidFill>
                <a:latin typeface="Arial Rounded MT Bold" pitchFamily="34" charset="0"/>
                <a:cs typeface="Times New Roman" pitchFamily="18" charset="0"/>
              </a:rPr>
              <a:t> penetrates the Coulomb barrier:</a:t>
            </a:r>
          </a:p>
          <a:p>
            <a:pPr marL="457200" indent="-457200">
              <a:spcBef>
                <a:spcPct val="50000"/>
              </a:spcBef>
            </a:pPr>
            <a:endParaRPr lang="en-US" sz="2400" dirty="0">
              <a:solidFill>
                <a:srgbClr val="6600CC"/>
              </a:solidFill>
              <a:latin typeface="Arial Rounded MT Bold" pitchFamily="34" charset="0"/>
              <a:cs typeface="Times New Roman" pitchFamily="18" charset="0"/>
            </a:endParaRPr>
          </a:p>
          <a:p>
            <a:pPr marL="457200" indent="-457200">
              <a:spcBef>
                <a:spcPct val="50000"/>
              </a:spcBef>
            </a:pPr>
            <a:r>
              <a:rPr lang="en-US" sz="1600" dirty="0">
                <a:solidFill>
                  <a:srgbClr val="6600CC"/>
                </a:solidFill>
                <a:latin typeface="Arial Rounded MT Bold" pitchFamily="34" charset="0"/>
                <a:cs typeface="Times New Roman" pitchFamily="18" charset="0"/>
                <a:sym typeface="CommercialPi BT" pitchFamily="18" charset="2"/>
              </a:rPr>
              <a:t>* The cross section – </a:t>
            </a:r>
            <a:r>
              <a:rPr lang="en-US" sz="1600" dirty="0">
                <a:solidFill>
                  <a:schemeClr val="accent2"/>
                </a:solidFill>
                <a:latin typeface="Arial Rounded MT Bold" pitchFamily="34" charset="0"/>
                <a:cs typeface="Times New Roman" pitchFamily="18" charset="0"/>
                <a:sym typeface="CommercialPi BT" pitchFamily="18" charset="2"/>
              </a:rPr>
              <a:t>astrophysical S-factor:</a:t>
            </a:r>
          </a:p>
          <a:p>
            <a:pPr marL="457200" indent="-457200">
              <a:spcBef>
                <a:spcPct val="50000"/>
              </a:spcBef>
            </a:pPr>
            <a:endParaRPr lang="en-US" sz="2400" dirty="0">
              <a:solidFill>
                <a:srgbClr val="6600CC"/>
              </a:solidFill>
              <a:latin typeface="Arial Rounded MT Bold" pitchFamily="34" charset="0"/>
              <a:cs typeface="Times New Roman" pitchFamily="18" charset="0"/>
              <a:sym typeface="CommercialPi BT" pitchFamily="18" charset="2"/>
            </a:endParaRPr>
          </a:p>
          <a:p>
            <a:pPr marL="457200" indent="-457200">
              <a:spcBef>
                <a:spcPct val="50000"/>
              </a:spcBef>
            </a:pPr>
            <a:r>
              <a:rPr lang="en-US" sz="1600" dirty="0">
                <a:solidFill>
                  <a:srgbClr val="6600CC"/>
                </a:solidFill>
                <a:latin typeface="Arial Rounded MT Bold" pitchFamily="34" charset="0"/>
                <a:cs typeface="Times New Roman" pitchFamily="18" charset="0"/>
                <a:sym typeface="CommercialPi BT" pitchFamily="18" charset="2"/>
              </a:rPr>
              <a:t>* Reaction rate per particle pair (integrate over E </a:t>
            </a:r>
            <a:r>
              <a:rPr lang="en-US" sz="1600" dirty="0" err="1">
                <a:solidFill>
                  <a:srgbClr val="6600CC"/>
                </a:solidFill>
                <a:latin typeface="Arial Rounded MT Bold" pitchFamily="34" charset="0"/>
                <a:cs typeface="Times New Roman" pitchFamily="18" charset="0"/>
                <a:sym typeface="CommercialPi BT" pitchFamily="18" charset="2"/>
              </a:rPr>
              <a:t>distr</a:t>
            </a:r>
            <a:r>
              <a:rPr lang="en-US" sz="1600" dirty="0">
                <a:solidFill>
                  <a:srgbClr val="6600CC"/>
                </a:solidFill>
                <a:latin typeface="Arial Rounded MT Bold" pitchFamily="34" charset="0"/>
                <a:cs typeface="Times New Roman" pitchFamily="18" charset="0"/>
                <a:sym typeface="CommercialPi BT" pitchFamily="18" charset="2"/>
              </a:rPr>
              <a:t>)</a:t>
            </a:r>
            <a:r>
              <a:rPr lang="en-US" sz="1600" dirty="0">
                <a:solidFill>
                  <a:srgbClr val="333300"/>
                </a:solidFill>
                <a:latin typeface="Arial Rounded MT Bold" pitchFamily="34" charset="0"/>
                <a:cs typeface="Times New Roman" pitchFamily="18" charset="0"/>
                <a:sym typeface="CommercialPi BT" pitchFamily="18" charset="2"/>
              </a:rPr>
              <a:t>:</a:t>
            </a:r>
          </a:p>
          <a:p>
            <a:pPr marL="457200" indent="-457200">
              <a:spcBef>
                <a:spcPct val="50000"/>
              </a:spcBef>
            </a:pPr>
            <a:endParaRPr lang="en-US" sz="1600" dirty="0">
              <a:solidFill>
                <a:srgbClr val="333300"/>
              </a:solidFill>
              <a:latin typeface="Arial Rounded MT Bold" pitchFamily="34" charset="0"/>
              <a:cs typeface="Times New Roman" pitchFamily="18" charset="0"/>
              <a:sym typeface="CommercialPi BT" pitchFamily="18" charset="2"/>
            </a:endParaRPr>
          </a:p>
          <a:p>
            <a:pPr marL="457200" indent="-457200">
              <a:spcBef>
                <a:spcPct val="50000"/>
              </a:spcBef>
            </a:pPr>
            <a:endParaRPr lang="en-US" sz="1600" dirty="0">
              <a:solidFill>
                <a:srgbClr val="333300"/>
              </a:solidFill>
              <a:latin typeface="Arial Rounded MT Bold" pitchFamily="34" charset="0"/>
              <a:cs typeface="Times New Roman" pitchFamily="18" charset="0"/>
              <a:sym typeface="CommercialPi BT" pitchFamily="18" charset="2"/>
            </a:endParaRPr>
          </a:p>
          <a:p>
            <a:pPr marL="457200" indent="-457200">
              <a:spcBef>
                <a:spcPct val="50000"/>
              </a:spcBef>
            </a:pPr>
            <a:endParaRPr lang="en-US" sz="1600" dirty="0">
              <a:solidFill>
                <a:srgbClr val="6600CC"/>
              </a:solidFill>
              <a:latin typeface="Times New Roman" pitchFamily="18" charset="0"/>
              <a:cs typeface="Times New Roman" pitchFamily="18" charset="0"/>
              <a:sym typeface="CommercialPi BT" pitchFamily="18" charset="2"/>
            </a:endParaRPr>
          </a:p>
          <a:p>
            <a:pPr marL="457200" indent="-457200">
              <a:spcBef>
                <a:spcPct val="50000"/>
              </a:spcBef>
              <a:buFontTx/>
              <a:buChar char="•"/>
            </a:pPr>
            <a:r>
              <a:rPr lang="en-US" sz="1600" dirty="0">
                <a:solidFill>
                  <a:srgbClr val="6600CC"/>
                </a:solidFill>
                <a:latin typeface="Arial Rounded MT Bold" pitchFamily="34" charset="0"/>
                <a:cs typeface="Times New Roman" pitchFamily="18" charset="0"/>
                <a:sym typeface="CommercialPi BT" pitchFamily="18" charset="2"/>
              </a:rPr>
              <a:t>Reactions (that matter) take place in the </a:t>
            </a:r>
            <a:r>
              <a:rPr lang="en-US" sz="1600" b="1" dirty="0">
                <a:solidFill>
                  <a:srgbClr val="6600CC"/>
                </a:solidFill>
                <a:latin typeface="Arial Rounded MT Bold" pitchFamily="34" charset="0"/>
                <a:cs typeface="Times New Roman" pitchFamily="18" charset="0"/>
                <a:sym typeface="CommercialPi BT" pitchFamily="18" charset="2"/>
              </a:rPr>
              <a:t>Gamow</a:t>
            </a:r>
            <a:r>
              <a:rPr lang="en-US" sz="1600" dirty="0">
                <a:solidFill>
                  <a:srgbClr val="6600CC"/>
                </a:solidFill>
                <a:latin typeface="Arial Rounded MT Bold" pitchFamily="34" charset="0"/>
                <a:cs typeface="Times New Roman" pitchFamily="18" charset="0"/>
                <a:sym typeface="CommercialPi BT" pitchFamily="18" charset="2"/>
              </a:rPr>
              <a:t> energy </a:t>
            </a:r>
            <a:r>
              <a:rPr lang="en-US" sz="1600" b="1" dirty="0">
                <a:solidFill>
                  <a:srgbClr val="6600CC"/>
                </a:solidFill>
                <a:latin typeface="Arial Rounded MT Bold" pitchFamily="34" charset="0"/>
                <a:cs typeface="Times New Roman" pitchFamily="18" charset="0"/>
                <a:sym typeface="CommercialPi BT" pitchFamily="18" charset="2"/>
              </a:rPr>
              <a:t>window</a:t>
            </a:r>
            <a:r>
              <a:rPr lang="en-US" sz="1600" dirty="0">
                <a:solidFill>
                  <a:srgbClr val="6600CC"/>
                </a:solidFill>
                <a:latin typeface="Arial Rounded MT Bold" pitchFamily="34" charset="0"/>
                <a:cs typeface="Times New Roman" pitchFamily="18" charset="0"/>
                <a:sym typeface="CommercialPi BT" pitchFamily="18" charset="2"/>
              </a:rPr>
              <a:t>.</a:t>
            </a:r>
          </a:p>
          <a:p>
            <a:pPr marL="457200" indent="-457200">
              <a:spcBef>
                <a:spcPct val="50000"/>
              </a:spcBef>
              <a:buFontTx/>
              <a:buChar char="•"/>
            </a:pPr>
            <a:r>
              <a:rPr lang="en-US" sz="1600" dirty="0">
                <a:solidFill>
                  <a:srgbClr val="6600CC"/>
                </a:solidFill>
                <a:latin typeface="Arial Rounded MT Bold" pitchFamily="34" charset="0"/>
                <a:cs typeface="Times New Roman" pitchFamily="18" charset="0"/>
                <a:sym typeface="CommercialPi BT" pitchFamily="18" charset="2"/>
              </a:rPr>
              <a:t>Direct, or non-resonant part</a:t>
            </a:r>
          </a:p>
        </p:txBody>
      </p:sp>
      <p:grpSp>
        <p:nvGrpSpPr>
          <p:cNvPr id="2" name="Group 4"/>
          <p:cNvGrpSpPr>
            <a:grpSpLocks/>
          </p:cNvGrpSpPr>
          <p:nvPr/>
        </p:nvGrpSpPr>
        <p:grpSpPr bwMode="auto">
          <a:xfrm>
            <a:off x="5562600" y="838200"/>
            <a:ext cx="3141663" cy="1676400"/>
            <a:chOff x="3493" y="768"/>
            <a:chExt cx="1979" cy="1056"/>
          </a:xfrm>
        </p:grpSpPr>
        <p:sp>
          <p:nvSpPr>
            <p:cNvPr id="123909" name="Rectangle 5"/>
            <p:cNvSpPr>
              <a:spLocks noChangeArrowheads="1"/>
            </p:cNvSpPr>
            <p:nvPr/>
          </p:nvSpPr>
          <p:spPr bwMode="auto">
            <a:xfrm>
              <a:off x="3504" y="768"/>
              <a:ext cx="1968" cy="1056"/>
            </a:xfrm>
            <a:prstGeom prst="rect">
              <a:avLst/>
            </a:prstGeom>
            <a:solidFill>
              <a:schemeClr val="bg1"/>
            </a:solidFill>
            <a:ln w="28575">
              <a:noFill/>
              <a:miter lim="800000"/>
              <a:headEnd/>
              <a:tailEnd/>
            </a:ln>
            <a:effectLst/>
          </p:spPr>
          <p:txBody>
            <a:bodyPr anchor="ctr">
              <a:spAutoFit/>
            </a:bodyPr>
            <a:lstStyle/>
            <a:p>
              <a:endParaRPr lang="en-US"/>
            </a:p>
          </p:txBody>
        </p:sp>
        <p:grpSp>
          <p:nvGrpSpPr>
            <p:cNvPr id="3" name="Group 6"/>
            <p:cNvGrpSpPr>
              <a:grpSpLocks/>
            </p:cNvGrpSpPr>
            <p:nvPr/>
          </p:nvGrpSpPr>
          <p:grpSpPr bwMode="auto">
            <a:xfrm>
              <a:off x="3493" y="775"/>
              <a:ext cx="1905" cy="1043"/>
              <a:chOff x="480" y="2688"/>
              <a:chExt cx="2400" cy="1383"/>
            </a:xfrm>
          </p:grpSpPr>
          <p:sp>
            <p:nvSpPr>
              <p:cNvPr id="123911" name="Line 7"/>
              <p:cNvSpPr>
                <a:spLocks noChangeShapeType="1"/>
              </p:cNvSpPr>
              <p:nvPr/>
            </p:nvSpPr>
            <p:spPr bwMode="auto">
              <a:xfrm>
                <a:off x="901" y="2978"/>
                <a:ext cx="632" cy="0"/>
              </a:xfrm>
              <a:prstGeom prst="line">
                <a:avLst/>
              </a:prstGeom>
              <a:noFill/>
              <a:ln w="38100" cmpd="dbl">
                <a:solidFill>
                  <a:schemeClr val="tx1"/>
                </a:solidFill>
                <a:round/>
                <a:headEnd/>
                <a:tailEnd type="triangle" w="med" len="med"/>
              </a:ln>
              <a:effectLst/>
            </p:spPr>
            <p:txBody>
              <a:bodyPr>
                <a:spAutoFit/>
              </a:bodyPr>
              <a:lstStyle/>
              <a:p>
                <a:endParaRPr lang="en-US"/>
              </a:p>
            </p:txBody>
          </p:sp>
          <p:sp>
            <p:nvSpPr>
              <p:cNvPr id="123912" name="Line 8"/>
              <p:cNvSpPr>
                <a:spLocks noChangeShapeType="1"/>
              </p:cNvSpPr>
              <p:nvPr/>
            </p:nvSpPr>
            <p:spPr bwMode="auto">
              <a:xfrm>
                <a:off x="943" y="2854"/>
                <a:ext cx="0" cy="290"/>
              </a:xfrm>
              <a:prstGeom prst="line">
                <a:avLst/>
              </a:prstGeom>
              <a:noFill/>
              <a:ln w="9525">
                <a:solidFill>
                  <a:schemeClr val="tx1"/>
                </a:solidFill>
                <a:round/>
                <a:headEnd/>
                <a:tailEnd/>
              </a:ln>
              <a:effectLst/>
            </p:spPr>
            <p:txBody>
              <a:bodyPr>
                <a:spAutoFit/>
              </a:bodyPr>
              <a:lstStyle/>
              <a:p>
                <a:endParaRPr lang="en-US"/>
              </a:p>
            </p:txBody>
          </p:sp>
          <p:sp>
            <p:nvSpPr>
              <p:cNvPr id="123913" name="Line 9"/>
              <p:cNvSpPr>
                <a:spLocks noChangeShapeType="1"/>
              </p:cNvSpPr>
              <p:nvPr/>
            </p:nvSpPr>
            <p:spPr bwMode="auto">
              <a:xfrm>
                <a:off x="1027" y="2854"/>
                <a:ext cx="0" cy="290"/>
              </a:xfrm>
              <a:prstGeom prst="line">
                <a:avLst/>
              </a:prstGeom>
              <a:noFill/>
              <a:ln w="9525">
                <a:solidFill>
                  <a:schemeClr val="tx1"/>
                </a:solidFill>
                <a:round/>
                <a:headEnd/>
                <a:tailEnd/>
              </a:ln>
              <a:effectLst/>
            </p:spPr>
            <p:txBody>
              <a:bodyPr>
                <a:spAutoFit/>
              </a:bodyPr>
              <a:lstStyle/>
              <a:p>
                <a:endParaRPr lang="en-US"/>
              </a:p>
            </p:txBody>
          </p:sp>
          <p:sp>
            <p:nvSpPr>
              <p:cNvPr id="123914" name="Line 10"/>
              <p:cNvSpPr>
                <a:spLocks noChangeShapeType="1"/>
              </p:cNvSpPr>
              <p:nvPr/>
            </p:nvSpPr>
            <p:spPr bwMode="auto">
              <a:xfrm>
                <a:off x="1112" y="2854"/>
                <a:ext cx="0" cy="290"/>
              </a:xfrm>
              <a:prstGeom prst="line">
                <a:avLst/>
              </a:prstGeom>
              <a:noFill/>
              <a:ln w="9525">
                <a:solidFill>
                  <a:schemeClr val="tx1"/>
                </a:solidFill>
                <a:round/>
                <a:headEnd/>
                <a:tailEnd/>
              </a:ln>
              <a:effectLst/>
            </p:spPr>
            <p:txBody>
              <a:bodyPr>
                <a:spAutoFit/>
              </a:bodyPr>
              <a:lstStyle/>
              <a:p>
                <a:endParaRPr lang="en-US"/>
              </a:p>
            </p:txBody>
          </p:sp>
          <p:sp>
            <p:nvSpPr>
              <p:cNvPr id="123915" name="Line 11"/>
              <p:cNvSpPr>
                <a:spLocks noChangeShapeType="1"/>
              </p:cNvSpPr>
              <p:nvPr/>
            </p:nvSpPr>
            <p:spPr bwMode="auto">
              <a:xfrm>
                <a:off x="1196" y="2854"/>
                <a:ext cx="0" cy="290"/>
              </a:xfrm>
              <a:prstGeom prst="line">
                <a:avLst/>
              </a:prstGeom>
              <a:noFill/>
              <a:ln w="9525">
                <a:solidFill>
                  <a:schemeClr val="tx1"/>
                </a:solidFill>
                <a:round/>
                <a:headEnd/>
                <a:tailEnd/>
              </a:ln>
              <a:effectLst/>
            </p:spPr>
            <p:txBody>
              <a:bodyPr>
                <a:spAutoFit/>
              </a:bodyPr>
              <a:lstStyle/>
              <a:p>
                <a:endParaRPr lang="en-US"/>
              </a:p>
            </p:txBody>
          </p:sp>
          <p:sp>
            <p:nvSpPr>
              <p:cNvPr id="123916" name="Line 12"/>
              <p:cNvSpPr>
                <a:spLocks noChangeShapeType="1"/>
              </p:cNvSpPr>
              <p:nvPr/>
            </p:nvSpPr>
            <p:spPr bwMode="auto">
              <a:xfrm>
                <a:off x="1280" y="2854"/>
                <a:ext cx="0" cy="290"/>
              </a:xfrm>
              <a:prstGeom prst="line">
                <a:avLst/>
              </a:prstGeom>
              <a:noFill/>
              <a:ln w="9525">
                <a:solidFill>
                  <a:schemeClr val="tx1"/>
                </a:solidFill>
                <a:round/>
                <a:headEnd/>
                <a:tailEnd/>
              </a:ln>
              <a:effectLst/>
            </p:spPr>
            <p:txBody>
              <a:bodyPr>
                <a:spAutoFit/>
              </a:bodyPr>
              <a:lstStyle/>
              <a:p>
                <a:endParaRPr lang="en-US"/>
              </a:p>
            </p:txBody>
          </p:sp>
          <p:sp>
            <p:nvSpPr>
              <p:cNvPr id="123917" name="Line 13"/>
              <p:cNvSpPr>
                <a:spLocks noChangeShapeType="1"/>
              </p:cNvSpPr>
              <p:nvPr/>
            </p:nvSpPr>
            <p:spPr bwMode="auto">
              <a:xfrm>
                <a:off x="1364" y="2854"/>
                <a:ext cx="0" cy="290"/>
              </a:xfrm>
              <a:prstGeom prst="line">
                <a:avLst/>
              </a:prstGeom>
              <a:noFill/>
              <a:ln w="9525">
                <a:solidFill>
                  <a:schemeClr val="tx1"/>
                </a:solidFill>
                <a:round/>
                <a:headEnd/>
                <a:tailEnd/>
              </a:ln>
              <a:effectLst/>
            </p:spPr>
            <p:txBody>
              <a:bodyPr>
                <a:spAutoFit/>
              </a:bodyPr>
              <a:lstStyle/>
              <a:p>
                <a:endParaRPr lang="en-US"/>
              </a:p>
            </p:txBody>
          </p:sp>
          <p:sp>
            <p:nvSpPr>
              <p:cNvPr id="123918" name="Oval 14"/>
              <p:cNvSpPr>
                <a:spLocks noChangeArrowheads="1"/>
              </p:cNvSpPr>
              <p:nvPr/>
            </p:nvSpPr>
            <p:spPr bwMode="auto">
              <a:xfrm>
                <a:off x="2291" y="3393"/>
                <a:ext cx="589" cy="581"/>
              </a:xfrm>
              <a:prstGeom prst="ellipse">
                <a:avLst/>
              </a:prstGeom>
              <a:noFill/>
              <a:ln w="9525">
                <a:solidFill>
                  <a:schemeClr val="tx1"/>
                </a:solidFill>
                <a:round/>
                <a:headEnd/>
                <a:tailEnd/>
              </a:ln>
              <a:effectLst/>
            </p:spPr>
            <p:txBody>
              <a:bodyPr anchor="ctr">
                <a:spAutoFit/>
              </a:bodyPr>
              <a:lstStyle/>
              <a:p>
                <a:endParaRPr lang="en-US"/>
              </a:p>
            </p:txBody>
          </p:sp>
          <p:sp>
            <p:nvSpPr>
              <p:cNvPr id="123919" name="Oval 15"/>
              <p:cNvSpPr>
                <a:spLocks noChangeArrowheads="1"/>
              </p:cNvSpPr>
              <p:nvPr/>
            </p:nvSpPr>
            <p:spPr bwMode="auto">
              <a:xfrm>
                <a:off x="1448" y="3144"/>
                <a:ext cx="337" cy="332"/>
              </a:xfrm>
              <a:prstGeom prst="ellipse">
                <a:avLst/>
              </a:prstGeom>
              <a:solidFill>
                <a:srgbClr val="FFCC99"/>
              </a:solidFill>
              <a:ln w="9525">
                <a:solidFill>
                  <a:schemeClr val="tx1"/>
                </a:solidFill>
                <a:round/>
                <a:headEnd/>
                <a:tailEnd/>
              </a:ln>
              <a:effectLst/>
            </p:spPr>
            <p:txBody>
              <a:bodyPr wrap="none" anchor="ctr"/>
              <a:lstStyle/>
              <a:p>
                <a:pPr algn="ctr">
                  <a:lnSpc>
                    <a:spcPct val="75000"/>
                  </a:lnSpc>
                </a:pPr>
                <a:endParaRPr lang="en-US" sz="1400" b="1" baseline="30000">
                  <a:latin typeface="Times New Roman" pitchFamily="18" charset="0"/>
                  <a:cs typeface="Times New Roman" pitchFamily="18" charset="0"/>
                </a:endParaRPr>
              </a:p>
              <a:p>
                <a:pPr algn="ctr">
                  <a:lnSpc>
                    <a:spcPct val="75000"/>
                  </a:lnSpc>
                </a:pPr>
                <a:r>
                  <a:rPr lang="en-US" sz="1400" b="1" baseline="30000">
                    <a:latin typeface="Times New Roman" pitchFamily="18" charset="0"/>
                    <a:cs typeface="Times New Roman" pitchFamily="18" charset="0"/>
                  </a:rPr>
                  <a:t>Target</a:t>
                </a:r>
              </a:p>
              <a:p>
                <a:pPr algn="ctr">
                  <a:lnSpc>
                    <a:spcPct val="75000"/>
                  </a:lnSpc>
                </a:pPr>
                <a:r>
                  <a:rPr lang="en-US" sz="1400" b="1" baseline="30000">
                    <a:latin typeface="Times New Roman" pitchFamily="18" charset="0"/>
                    <a:cs typeface="Times New Roman" pitchFamily="18" charset="0"/>
                  </a:rPr>
                  <a:t>A</a:t>
                </a:r>
                <a:endParaRPr lang="en-US" sz="1400" b="1">
                  <a:latin typeface="Times New Roman" pitchFamily="18" charset="0"/>
                  <a:cs typeface="Times New Roman" pitchFamily="18" charset="0"/>
                </a:endParaRPr>
              </a:p>
            </p:txBody>
          </p:sp>
          <p:sp>
            <p:nvSpPr>
              <p:cNvPr id="123920" name="Text Box 16"/>
              <p:cNvSpPr txBox="1">
                <a:spLocks noChangeArrowheads="1"/>
              </p:cNvSpPr>
              <p:nvPr/>
            </p:nvSpPr>
            <p:spPr bwMode="auto">
              <a:xfrm>
                <a:off x="818" y="2688"/>
                <a:ext cx="677" cy="191"/>
              </a:xfrm>
              <a:prstGeom prst="rect">
                <a:avLst/>
              </a:prstGeom>
              <a:noFill/>
              <a:ln w="9525">
                <a:noFill/>
                <a:miter lim="800000"/>
                <a:headEnd/>
                <a:tailEnd/>
              </a:ln>
              <a:effectLst/>
            </p:spPr>
            <p:txBody>
              <a:bodyPr>
                <a:spAutoFit/>
              </a:bodyPr>
              <a:lstStyle/>
              <a:p>
                <a:pPr algn="ctr">
                  <a:spcBef>
                    <a:spcPct val="50000"/>
                  </a:spcBef>
                </a:pPr>
                <a:r>
                  <a:rPr lang="en-US" sz="900" b="1">
                    <a:cs typeface="Times New Roman" pitchFamily="18" charset="0"/>
                  </a:rPr>
                  <a:t>Projectile X</a:t>
                </a:r>
              </a:p>
            </p:txBody>
          </p:sp>
          <p:sp>
            <p:nvSpPr>
              <p:cNvPr id="123921" name="Oval 17"/>
              <p:cNvSpPr>
                <a:spLocks noChangeArrowheads="1"/>
              </p:cNvSpPr>
              <p:nvPr/>
            </p:nvSpPr>
            <p:spPr bwMode="auto">
              <a:xfrm>
                <a:off x="2417" y="3518"/>
                <a:ext cx="337" cy="332"/>
              </a:xfrm>
              <a:prstGeom prst="ellipse">
                <a:avLst/>
              </a:prstGeom>
              <a:solidFill>
                <a:srgbClr val="FFCC99"/>
              </a:solidFill>
              <a:ln w="9525">
                <a:solidFill>
                  <a:schemeClr val="tx1"/>
                </a:solidFill>
                <a:round/>
                <a:headEnd/>
                <a:tailEnd/>
              </a:ln>
              <a:effectLst/>
            </p:spPr>
            <p:txBody>
              <a:bodyPr wrap="none" anchor="ctr"/>
              <a:lstStyle/>
              <a:p>
                <a:pPr algn="ctr">
                  <a:lnSpc>
                    <a:spcPct val="75000"/>
                  </a:lnSpc>
                </a:pPr>
                <a:endParaRPr lang="en-US" b="1" baseline="30000">
                  <a:latin typeface="Times New Roman" pitchFamily="18" charset="0"/>
                  <a:cs typeface="Times New Roman" pitchFamily="18" charset="0"/>
                </a:endParaRPr>
              </a:p>
              <a:p>
                <a:pPr algn="ctr">
                  <a:lnSpc>
                    <a:spcPct val="75000"/>
                  </a:lnSpc>
                </a:pPr>
                <a:r>
                  <a:rPr lang="en-US" sz="1400" b="1" baseline="30000">
                    <a:latin typeface="Times New Roman" pitchFamily="18" charset="0"/>
                    <a:cs typeface="Times New Roman" pitchFamily="18" charset="0"/>
                  </a:rPr>
                  <a:t>Target</a:t>
                </a:r>
              </a:p>
              <a:p>
                <a:pPr algn="ctr">
                  <a:lnSpc>
                    <a:spcPct val="75000"/>
                  </a:lnSpc>
                </a:pPr>
                <a:r>
                  <a:rPr lang="en-US" sz="1400" b="1" baseline="30000">
                    <a:latin typeface="Times New Roman" pitchFamily="18" charset="0"/>
                    <a:cs typeface="Times New Roman" pitchFamily="18" charset="0"/>
                  </a:rPr>
                  <a:t>A</a:t>
                </a:r>
                <a:endParaRPr lang="en-US" sz="1400" b="1">
                  <a:latin typeface="Times New Roman" pitchFamily="18" charset="0"/>
                  <a:cs typeface="Times New Roman" pitchFamily="18" charset="0"/>
                </a:endParaRPr>
              </a:p>
            </p:txBody>
          </p:sp>
          <p:sp>
            <p:nvSpPr>
              <p:cNvPr id="123922" name="Oval 18"/>
              <p:cNvSpPr>
                <a:spLocks noChangeArrowheads="1"/>
              </p:cNvSpPr>
              <p:nvPr/>
            </p:nvSpPr>
            <p:spPr bwMode="auto">
              <a:xfrm>
                <a:off x="2417" y="3393"/>
                <a:ext cx="84" cy="83"/>
              </a:xfrm>
              <a:prstGeom prst="ellipse">
                <a:avLst/>
              </a:prstGeom>
              <a:solidFill>
                <a:schemeClr val="accent2"/>
              </a:solidFill>
              <a:ln w="9525">
                <a:solidFill>
                  <a:schemeClr val="tx1"/>
                </a:solidFill>
                <a:round/>
                <a:headEnd/>
                <a:tailEnd/>
              </a:ln>
              <a:effectLst/>
            </p:spPr>
            <p:txBody>
              <a:bodyPr wrap="none" anchor="ctr">
                <a:spAutoFit/>
              </a:bodyPr>
              <a:lstStyle/>
              <a:p>
                <a:endParaRPr lang="en-US"/>
              </a:p>
            </p:txBody>
          </p:sp>
          <p:sp>
            <p:nvSpPr>
              <p:cNvPr id="123923" name="Line 19"/>
              <p:cNvSpPr>
                <a:spLocks noChangeShapeType="1"/>
              </p:cNvSpPr>
              <p:nvPr/>
            </p:nvSpPr>
            <p:spPr bwMode="auto">
              <a:xfrm>
                <a:off x="1488" y="2976"/>
                <a:ext cx="912" cy="430"/>
              </a:xfrm>
              <a:prstGeom prst="line">
                <a:avLst/>
              </a:prstGeom>
              <a:noFill/>
              <a:ln w="9525">
                <a:solidFill>
                  <a:schemeClr val="tx1"/>
                </a:solidFill>
                <a:prstDash val="dash"/>
                <a:round/>
                <a:headEnd/>
                <a:tailEnd/>
              </a:ln>
              <a:effectLst/>
            </p:spPr>
            <p:txBody>
              <a:bodyPr>
                <a:spAutoFit/>
              </a:bodyPr>
              <a:lstStyle/>
              <a:p>
                <a:endParaRPr lang="en-US"/>
              </a:p>
            </p:txBody>
          </p:sp>
          <p:sp>
            <p:nvSpPr>
              <p:cNvPr id="123924" name="Text Box 20"/>
              <p:cNvSpPr txBox="1">
                <a:spLocks noChangeArrowheads="1"/>
              </p:cNvSpPr>
              <p:nvPr/>
            </p:nvSpPr>
            <p:spPr bwMode="auto">
              <a:xfrm>
                <a:off x="480" y="3147"/>
                <a:ext cx="422" cy="345"/>
              </a:xfrm>
              <a:prstGeom prst="rect">
                <a:avLst/>
              </a:prstGeom>
              <a:noFill/>
              <a:ln w="9525">
                <a:noFill/>
                <a:miter lim="800000"/>
                <a:headEnd/>
                <a:tailEnd/>
              </a:ln>
              <a:effectLst/>
            </p:spPr>
            <p:txBody>
              <a:bodyPr>
                <a:spAutoFit/>
              </a:bodyPr>
              <a:lstStyle/>
              <a:p>
                <a:pPr algn="ctr">
                  <a:spcBef>
                    <a:spcPct val="50000"/>
                  </a:spcBef>
                </a:pPr>
                <a:r>
                  <a:rPr lang="en-US" sz="1000" b="1">
                    <a:cs typeface="Times New Roman" pitchFamily="18" charset="0"/>
                  </a:rPr>
                  <a:t>Plane </a:t>
                </a:r>
              </a:p>
              <a:p>
                <a:pPr algn="ctr">
                  <a:lnSpc>
                    <a:spcPct val="60000"/>
                  </a:lnSpc>
                  <a:spcBef>
                    <a:spcPct val="50000"/>
                  </a:spcBef>
                </a:pPr>
                <a:r>
                  <a:rPr lang="en-US" sz="1000" b="1">
                    <a:cs typeface="Times New Roman" pitchFamily="18" charset="0"/>
                  </a:rPr>
                  <a:t>Wave</a:t>
                </a:r>
              </a:p>
            </p:txBody>
          </p:sp>
          <p:sp>
            <p:nvSpPr>
              <p:cNvPr id="123925" name="Line 21"/>
              <p:cNvSpPr>
                <a:spLocks noChangeShapeType="1"/>
              </p:cNvSpPr>
              <p:nvPr/>
            </p:nvSpPr>
            <p:spPr bwMode="auto">
              <a:xfrm flipV="1">
                <a:off x="817" y="3061"/>
                <a:ext cx="0" cy="166"/>
              </a:xfrm>
              <a:prstGeom prst="line">
                <a:avLst/>
              </a:prstGeom>
              <a:noFill/>
              <a:ln w="9525">
                <a:solidFill>
                  <a:srgbClr val="CC0000"/>
                </a:solidFill>
                <a:round/>
                <a:headEnd/>
                <a:tailEnd/>
              </a:ln>
              <a:effectLst/>
            </p:spPr>
            <p:txBody>
              <a:bodyPr>
                <a:spAutoFit/>
              </a:bodyPr>
              <a:lstStyle/>
              <a:p>
                <a:endParaRPr lang="en-US"/>
              </a:p>
            </p:txBody>
          </p:sp>
          <p:sp>
            <p:nvSpPr>
              <p:cNvPr id="123926" name="Line 22"/>
              <p:cNvSpPr>
                <a:spLocks noChangeShapeType="1"/>
              </p:cNvSpPr>
              <p:nvPr/>
            </p:nvSpPr>
            <p:spPr bwMode="auto">
              <a:xfrm>
                <a:off x="817" y="3061"/>
                <a:ext cx="126" cy="0"/>
              </a:xfrm>
              <a:prstGeom prst="line">
                <a:avLst/>
              </a:prstGeom>
              <a:noFill/>
              <a:ln w="9525">
                <a:solidFill>
                  <a:srgbClr val="CC0000"/>
                </a:solidFill>
                <a:round/>
                <a:headEnd/>
                <a:tailEnd type="triangle" w="med" len="med"/>
              </a:ln>
              <a:effectLst/>
            </p:spPr>
            <p:txBody>
              <a:bodyPr>
                <a:spAutoFit/>
              </a:bodyPr>
              <a:lstStyle/>
              <a:p>
                <a:endParaRPr lang="en-US"/>
              </a:p>
            </p:txBody>
          </p:sp>
          <p:sp>
            <p:nvSpPr>
              <p:cNvPr id="123927" name="Text Box 23"/>
              <p:cNvSpPr txBox="1">
                <a:spLocks noChangeArrowheads="1"/>
              </p:cNvSpPr>
              <p:nvPr/>
            </p:nvSpPr>
            <p:spPr bwMode="auto">
              <a:xfrm>
                <a:off x="1701" y="3726"/>
                <a:ext cx="674" cy="345"/>
              </a:xfrm>
              <a:prstGeom prst="rect">
                <a:avLst/>
              </a:prstGeom>
              <a:noFill/>
              <a:ln w="9525">
                <a:noFill/>
                <a:miter lim="800000"/>
                <a:headEnd/>
                <a:tailEnd/>
              </a:ln>
              <a:effectLst/>
            </p:spPr>
            <p:txBody>
              <a:bodyPr>
                <a:spAutoFit/>
              </a:bodyPr>
              <a:lstStyle/>
              <a:p>
                <a:pPr algn="ctr">
                  <a:spcBef>
                    <a:spcPct val="50000"/>
                  </a:spcBef>
                </a:pPr>
                <a:r>
                  <a:rPr lang="en-US" sz="1000" b="1">
                    <a:cs typeface="Times New Roman" pitchFamily="18" charset="0"/>
                  </a:rPr>
                  <a:t>Final Orbit</a:t>
                </a:r>
              </a:p>
              <a:p>
                <a:pPr algn="ctr">
                  <a:lnSpc>
                    <a:spcPct val="60000"/>
                  </a:lnSpc>
                  <a:spcBef>
                    <a:spcPct val="50000"/>
                  </a:spcBef>
                </a:pPr>
                <a:r>
                  <a:rPr lang="en-US" sz="1000" b="1">
                    <a:cs typeface="Times New Roman" pitchFamily="18" charset="0"/>
                  </a:rPr>
                  <a:t>Nucleus B</a:t>
                </a:r>
              </a:p>
            </p:txBody>
          </p:sp>
          <p:sp>
            <p:nvSpPr>
              <p:cNvPr id="123928" name="Oval 24"/>
              <p:cNvSpPr>
                <a:spLocks noChangeArrowheads="1"/>
              </p:cNvSpPr>
              <p:nvPr/>
            </p:nvSpPr>
            <p:spPr bwMode="auto">
              <a:xfrm>
                <a:off x="1112" y="2937"/>
                <a:ext cx="84" cy="83"/>
              </a:xfrm>
              <a:prstGeom prst="ellipse">
                <a:avLst/>
              </a:prstGeom>
              <a:solidFill>
                <a:schemeClr val="accent2"/>
              </a:solidFill>
              <a:ln w="9525">
                <a:solidFill>
                  <a:schemeClr val="tx1"/>
                </a:solidFill>
                <a:round/>
                <a:headEnd/>
                <a:tailEnd/>
              </a:ln>
              <a:effectLst/>
            </p:spPr>
            <p:txBody>
              <a:bodyPr wrap="none" anchor="ctr">
                <a:spAutoFit/>
              </a:bodyPr>
              <a:lstStyle/>
              <a:p>
                <a:endParaRPr lang="en-US"/>
              </a:p>
            </p:txBody>
          </p:sp>
          <p:sp>
            <p:nvSpPr>
              <p:cNvPr id="123929" name="Line 25"/>
              <p:cNvSpPr>
                <a:spLocks noChangeShapeType="1"/>
              </p:cNvSpPr>
              <p:nvPr/>
            </p:nvSpPr>
            <p:spPr bwMode="auto">
              <a:xfrm flipV="1">
                <a:off x="1996" y="2937"/>
                <a:ext cx="168" cy="249"/>
              </a:xfrm>
              <a:prstGeom prst="line">
                <a:avLst/>
              </a:prstGeom>
              <a:noFill/>
              <a:ln w="28575">
                <a:solidFill>
                  <a:srgbClr val="CC0000"/>
                </a:solidFill>
                <a:round/>
                <a:headEnd/>
                <a:tailEnd type="arrow" w="sm" len="sm"/>
              </a:ln>
              <a:effectLst/>
            </p:spPr>
            <p:txBody>
              <a:bodyPr>
                <a:spAutoFit/>
              </a:bodyPr>
              <a:lstStyle/>
              <a:p>
                <a:endParaRPr lang="en-US"/>
              </a:p>
            </p:txBody>
          </p:sp>
          <p:sp>
            <p:nvSpPr>
              <p:cNvPr id="123930" name="Rectangle 26"/>
              <p:cNvSpPr>
                <a:spLocks noChangeArrowheads="1"/>
              </p:cNvSpPr>
              <p:nvPr/>
            </p:nvSpPr>
            <p:spPr bwMode="auto">
              <a:xfrm>
                <a:off x="1783" y="2985"/>
                <a:ext cx="593" cy="306"/>
              </a:xfrm>
              <a:prstGeom prst="rect">
                <a:avLst/>
              </a:prstGeom>
              <a:noFill/>
              <a:ln w="9525">
                <a:noFill/>
                <a:miter lim="800000"/>
                <a:headEnd/>
                <a:tailEnd/>
              </a:ln>
              <a:effectLst/>
            </p:spPr>
            <p:txBody>
              <a:bodyPr wrap="none">
                <a:spAutoFit/>
              </a:bodyPr>
              <a:lstStyle/>
              <a:p>
                <a:r>
                  <a:rPr lang="en-US" b="1">
                    <a:solidFill>
                      <a:srgbClr val="CC0000"/>
                    </a:solidFill>
                    <a:latin typeface="Times New Roman" pitchFamily="18" charset="0"/>
                    <a:cs typeface="Times New Roman" pitchFamily="18" charset="0"/>
                  </a:rPr>
                  <a:t>γ</a:t>
                </a:r>
              </a:p>
            </p:txBody>
          </p:sp>
        </p:grpSp>
      </p:grpSp>
      <p:grpSp>
        <p:nvGrpSpPr>
          <p:cNvPr id="4" name="Group 27"/>
          <p:cNvGrpSpPr>
            <a:grpSpLocks/>
          </p:cNvGrpSpPr>
          <p:nvPr/>
        </p:nvGrpSpPr>
        <p:grpSpPr bwMode="auto">
          <a:xfrm>
            <a:off x="5562600" y="2590800"/>
            <a:ext cx="3124200" cy="1811338"/>
            <a:chOff x="3360" y="2256"/>
            <a:chExt cx="2066" cy="1339"/>
          </a:xfrm>
        </p:grpSpPr>
        <p:sp>
          <p:nvSpPr>
            <p:cNvPr id="123932" name="Rectangle 28"/>
            <p:cNvSpPr>
              <a:spLocks noChangeArrowheads="1"/>
            </p:cNvSpPr>
            <p:nvPr/>
          </p:nvSpPr>
          <p:spPr bwMode="auto">
            <a:xfrm>
              <a:off x="3360" y="2256"/>
              <a:ext cx="2064" cy="1296"/>
            </a:xfrm>
            <a:prstGeom prst="rect">
              <a:avLst/>
            </a:prstGeom>
            <a:solidFill>
              <a:schemeClr val="bg1"/>
            </a:solidFill>
            <a:ln w="9525">
              <a:noFill/>
              <a:miter lim="800000"/>
              <a:headEnd/>
              <a:tailEnd/>
            </a:ln>
            <a:effectLst/>
          </p:spPr>
          <p:txBody>
            <a:bodyPr anchor="ctr">
              <a:spAutoFit/>
            </a:bodyPr>
            <a:lstStyle/>
            <a:p>
              <a:endParaRPr lang="en-US"/>
            </a:p>
          </p:txBody>
        </p:sp>
        <p:grpSp>
          <p:nvGrpSpPr>
            <p:cNvPr id="5" name="Group 29"/>
            <p:cNvGrpSpPr>
              <a:grpSpLocks/>
            </p:cNvGrpSpPr>
            <p:nvPr/>
          </p:nvGrpSpPr>
          <p:grpSpPr bwMode="auto">
            <a:xfrm>
              <a:off x="3407" y="2294"/>
              <a:ext cx="2019" cy="1301"/>
              <a:chOff x="3501" y="2256"/>
              <a:chExt cx="2019" cy="1301"/>
            </a:xfrm>
          </p:grpSpPr>
          <p:sp>
            <p:nvSpPr>
              <p:cNvPr id="123934" name="Line 30"/>
              <p:cNvSpPr>
                <a:spLocks noChangeShapeType="1"/>
              </p:cNvSpPr>
              <p:nvPr/>
            </p:nvSpPr>
            <p:spPr bwMode="auto">
              <a:xfrm flipV="1">
                <a:off x="3681" y="2333"/>
                <a:ext cx="0" cy="845"/>
              </a:xfrm>
              <a:prstGeom prst="line">
                <a:avLst/>
              </a:prstGeom>
              <a:noFill/>
              <a:ln w="9525">
                <a:solidFill>
                  <a:schemeClr val="tx1"/>
                </a:solidFill>
                <a:round/>
                <a:headEnd/>
                <a:tailEnd type="triangle" w="med" len="med"/>
              </a:ln>
              <a:effectLst/>
            </p:spPr>
            <p:txBody>
              <a:bodyPr>
                <a:spAutoFit/>
              </a:bodyPr>
              <a:lstStyle/>
              <a:p>
                <a:endParaRPr lang="en-US"/>
              </a:p>
            </p:txBody>
          </p:sp>
          <p:sp>
            <p:nvSpPr>
              <p:cNvPr id="123935" name="Line 31"/>
              <p:cNvSpPr>
                <a:spLocks noChangeShapeType="1"/>
              </p:cNvSpPr>
              <p:nvPr/>
            </p:nvSpPr>
            <p:spPr bwMode="auto">
              <a:xfrm>
                <a:off x="3681" y="3178"/>
                <a:ext cx="247" cy="0"/>
              </a:xfrm>
              <a:prstGeom prst="line">
                <a:avLst/>
              </a:prstGeom>
              <a:noFill/>
              <a:ln w="9525">
                <a:solidFill>
                  <a:schemeClr val="tx1"/>
                </a:solidFill>
                <a:round/>
                <a:headEnd/>
                <a:tailEnd/>
              </a:ln>
              <a:effectLst/>
            </p:spPr>
            <p:txBody>
              <a:bodyPr>
                <a:spAutoFit/>
              </a:bodyPr>
              <a:lstStyle/>
              <a:p>
                <a:endParaRPr lang="en-US"/>
              </a:p>
            </p:txBody>
          </p:sp>
          <p:sp>
            <p:nvSpPr>
              <p:cNvPr id="123936" name="Line 32"/>
              <p:cNvSpPr>
                <a:spLocks noChangeShapeType="1"/>
              </p:cNvSpPr>
              <p:nvPr/>
            </p:nvSpPr>
            <p:spPr bwMode="auto">
              <a:xfrm flipV="1">
                <a:off x="3928" y="2420"/>
                <a:ext cx="0" cy="758"/>
              </a:xfrm>
              <a:prstGeom prst="line">
                <a:avLst/>
              </a:prstGeom>
              <a:noFill/>
              <a:ln w="9525">
                <a:solidFill>
                  <a:schemeClr val="tx1"/>
                </a:solidFill>
                <a:round/>
                <a:headEnd/>
                <a:tailEnd/>
              </a:ln>
              <a:effectLst/>
            </p:spPr>
            <p:txBody>
              <a:bodyPr>
                <a:spAutoFit/>
              </a:bodyPr>
              <a:lstStyle/>
              <a:p>
                <a:endParaRPr lang="en-US"/>
              </a:p>
            </p:txBody>
          </p:sp>
          <p:sp>
            <p:nvSpPr>
              <p:cNvPr id="123937" name="Line 33"/>
              <p:cNvSpPr>
                <a:spLocks noChangeShapeType="1"/>
              </p:cNvSpPr>
              <p:nvPr/>
            </p:nvSpPr>
            <p:spPr bwMode="auto">
              <a:xfrm>
                <a:off x="3928" y="2741"/>
                <a:ext cx="1269" cy="0"/>
              </a:xfrm>
              <a:prstGeom prst="line">
                <a:avLst/>
              </a:prstGeom>
              <a:noFill/>
              <a:ln w="9525">
                <a:solidFill>
                  <a:schemeClr val="tx1"/>
                </a:solidFill>
                <a:round/>
                <a:headEnd/>
                <a:tailEnd type="arrow" w="med" len="med"/>
              </a:ln>
              <a:effectLst/>
            </p:spPr>
            <p:txBody>
              <a:bodyPr>
                <a:spAutoFit/>
              </a:bodyPr>
              <a:lstStyle/>
              <a:p>
                <a:endParaRPr lang="en-US"/>
              </a:p>
            </p:txBody>
          </p:sp>
          <p:sp>
            <p:nvSpPr>
              <p:cNvPr id="123938" name="Arc 34"/>
              <p:cNvSpPr>
                <a:spLocks/>
              </p:cNvSpPr>
              <p:nvPr/>
            </p:nvSpPr>
            <p:spPr bwMode="auto">
              <a:xfrm rot="11001639">
                <a:off x="3926" y="2478"/>
                <a:ext cx="1233" cy="205"/>
              </a:xfrm>
              <a:custGeom>
                <a:avLst/>
                <a:gdLst>
                  <a:gd name="G0" fmla="+- 801 0 0"/>
                  <a:gd name="G1" fmla="+- 21600 0 0"/>
                  <a:gd name="G2" fmla="+- 21600 0 0"/>
                  <a:gd name="T0" fmla="*/ 0 w 22401"/>
                  <a:gd name="T1" fmla="*/ 15 h 21600"/>
                  <a:gd name="T2" fmla="*/ 22401 w 22401"/>
                  <a:gd name="T3" fmla="*/ 21600 h 21600"/>
                  <a:gd name="T4" fmla="*/ 801 w 22401"/>
                  <a:gd name="T5" fmla="*/ 21600 h 21600"/>
                </a:gdLst>
                <a:ahLst/>
                <a:cxnLst>
                  <a:cxn ang="0">
                    <a:pos x="T0" y="T1"/>
                  </a:cxn>
                  <a:cxn ang="0">
                    <a:pos x="T2" y="T3"/>
                  </a:cxn>
                  <a:cxn ang="0">
                    <a:pos x="T4" y="T5"/>
                  </a:cxn>
                </a:cxnLst>
                <a:rect l="0" t="0" r="r" b="b"/>
                <a:pathLst>
                  <a:path w="22401" h="21600" fill="none" extrusionOk="0">
                    <a:moveTo>
                      <a:pt x="-1" y="14"/>
                    </a:moveTo>
                    <a:cubicBezTo>
                      <a:pt x="266" y="4"/>
                      <a:pt x="533" y="-1"/>
                      <a:pt x="801" y="0"/>
                    </a:cubicBezTo>
                    <a:cubicBezTo>
                      <a:pt x="12730" y="0"/>
                      <a:pt x="22401" y="9670"/>
                      <a:pt x="22401" y="21600"/>
                    </a:cubicBezTo>
                  </a:path>
                  <a:path w="22401" h="21600" stroke="0" extrusionOk="0">
                    <a:moveTo>
                      <a:pt x="-1" y="14"/>
                    </a:moveTo>
                    <a:cubicBezTo>
                      <a:pt x="266" y="4"/>
                      <a:pt x="533" y="-1"/>
                      <a:pt x="801" y="0"/>
                    </a:cubicBezTo>
                    <a:cubicBezTo>
                      <a:pt x="12730" y="0"/>
                      <a:pt x="22401" y="9670"/>
                      <a:pt x="22401" y="21600"/>
                    </a:cubicBezTo>
                    <a:lnTo>
                      <a:pt x="801" y="21600"/>
                    </a:lnTo>
                    <a:close/>
                  </a:path>
                </a:pathLst>
              </a:custGeom>
              <a:noFill/>
              <a:ln w="9525">
                <a:solidFill>
                  <a:schemeClr val="tx1"/>
                </a:solidFill>
                <a:round/>
                <a:headEnd/>
                <a:tailEnd/>
              </a:ln>
              <a:effectLst/>
            </p:spPr>
            <p:txBody>
              <a:bodyPr anchor="ctr">
                <a:spAutoFit/>
              </a:bodyPr>
              <a:lstStyle/>
              <a:p>
                <a:endParaRPr lang="en-US"/>
              </a:p>
            </p:txBody>
          </p:sp>
          <p:sp>
            <p:nvSpPr>
              <p:cNvPr id="123939" name="Line 35"/>
              <p:cNvSpPr>
                <a:spLocks noChangeShapeType="1"/>
              </p:cNvSpPr>
              <p:nvPr/>
            </p:nvSpPr>
            <p:spPr bwMode="auto">
              <a:xfrm>
                <a:off x="4245" y="2595"/>
                <a:ext cx="952" cy="0"/>
              </a:xfrm>
              <a:prstGeom prst="line">
                <a:avLst/>
              </a:prstGeom>
              <a:noFill/>
              <a:ln w="28575">
                <a:solidFill>
                  <a:schemeClr val="tx1"/>
                </a:solidFill>
                <a:round/>
                <a:headEnd type="stealth" w="med" len="med"/>
                <a:tailEnd/>
              </a:ln>
              <a:effectLst/>
            </p:spPr>
            <p:txBody>
              <a:bodyPr wrap="none">
                <a:spAutoFit/>
              </a:bodyPr>
              <a:lstStyle/>
              <a:p>
                <a:endParaRPr lang="en-US"/>
              </a:p>
            </p:txBody>
          </p:sp>
          <p:sp>
            <p:nvSpPr>
              <p:cNvPr id="123940" name="AutoShape 36" descr="Light upward diagonal"/>
              <p:cNvSpPr>
                <a:spLocks noChangeArrowheads="1"/>
              </p:cNvSpPr>
              <p:nvPr/>
            </p:nvSpPr>
            <p:spPr bwMode="auto">
              <a:xfrm>
                <a:off x="3963" y="2595"/>
                <a:ext cx="1163" cy="146"/>
              </a:xfrm>
              <a:prstGeom prst="rtTriangle">
                <a:avLst/>
              </a:prstGeom>
              <a:pattFill prst="ltUpDiag">
                <a:fgClr>
                  <a:schemeClr val="accent1"/>
                </a:fgClr>
                <a:bgClr>
                  <a:srgbClr val="FFFFFF"/>
                </a:bgClr>
              </a:pattFill>
              <a:ln w="9525">
                <a:noFill/>
                <a:miter lim="800000"/>
                <a:headEnd/>
                <a:tailEnd/>
              </a:ln>
              <a:effectLst/>
            </p:spPr>
            <p:txBody>
              <a:bodyPr anchor="ctr">
                <a:spAutoFit/>
              </a:bodyPr>
              <a:lstStyle/>
              <a:p>
                <a:endParaRPr lang="en-US"/>
              </a:p>
            </p:txBody>
          </p:sp>
          <p:sp>
            <p:nvSpPr>
              <p:cNvPr id="123941" name="Text Box 37"/>
              <p:cNvSpPr txBox="1">
                <a:spLocks noChangeArrowheads="1"/>
              </p:cNvSpPr>
              <p:nvPr/>
            </p:nvSpPr>
            <p:spPr bwMode="auto">
              <a:xfrm>
                <a:off x="5001" y="2784"/>
                <a:ext cx="519" cy="309"/>
              </a:xfrm>
              <a:prstGeom prst="rect">
                <a:avLst/>
              </a:prstGeom>
              <a:noFill/>
              <a:ln w="9525">
                <a:noFill/>
                <a:miter lim="800000"/>
                <a:headEnd/>
                <a:tailEnd/>
              </a:ln>
              <a:effectLst/>
            </p:spPr>
            <p:txBody>
              <a:bodyPr>
                <a:spAutoFit/>
              </a:bodyPr>
              <a:lstStyle/>
              <a:p>
                <a:pPr marL="457200" indent="-457200" algn="ctr">
                  <a:lnSpc>
                    <a:spcPct val="80000"/>
                  </a:lnSpc>
                  <a:spcBef>
                    <a:spcPct val="50000"/>
                  </a:spcBef>
                </a:pPr>
                <a:r>
                  <a:rPr lang="en-US" sz="1200" b="1">
                    <a:solidFill>
                      <a:srgbClr val="333399"/>
                    </a:solidFill>
                    <a:latin typeface="Arial Narrow" pitchFamily="34" charset="0"/>
                    <a:cs typeface="Times New Roman" pitchFamily="18" charset="0"/>
                  </a:rPr>
                  <a:t>Distance </a:t>
                </a:r>
              </a:p>
              <a:p>
                <a:pPr marL="457200" indent="-457200" algn="ctr">
                  <a:lnSpc>
                    <a:spcPct val="35000"/>
                  </a:lnSpc>
                  <a:spcBef>
                    <a:spcPct val="50000"/>
                  </a:spcBef>
                </a:pPr>
                <a:r>
                  <a:rPr lang="en-US" sz="1400" b="1">
                    <a:solidFill>
                      <a:srgbClr val="333399"/>
                    </a:solidFill>
                    <a:latin typeface="Arial Narrow" pitchFamily="34" charset="0"/>
                    <a:cs typeface="Times New Roman" pitchFamily="18" charset="0"/>
                  </a:rPr>
                  <a:t>r</a:t>
                </a:r>
              </a:p>
            </p:txBody>
          </p:sp>
          <p:sp>
            <p:nvSpPr>
              <p:cNvPr id="123942" name="Text Box 38"/>
              <p:cNvSpPr txBox="1">
                <a:spLocks noChangeArrowheads="1"/>
              </p:cNvSpPr>
              <p:nvPr/>
            </p:nvSpPr>
            <p:spPr bwMode="auto">
              <a:xfrm>
                <a:off x="3892" y="2256"/>
                <a:ext cx="860" cy="176"/>
              </a:xfrm>
              <a:prstGeom prst="rect">
                <a:avLst/>
              </a:prstGeom>
              <a:noFill/>
              <a:ln w="9525">
                <a:noFill/>
                <a:miter lim="800000"/>
                <a:headEnd/>
                <a:tailEnd/>
              </a:ln>
              <a:effectLst/>
            </p:spPr>
            <p:txBody>
              <a:bodyPr>
                <a:spAutoFit/>
              </a:bodyPr>
              <a:lstStyle/>
              <a:p>
                <a:pPr marL="457200" indent="-457200" algn="ctr">
                  <a:lnSpc>
                    <a:spcPct val="80000"/>
                  </a:lnSpc>
                  <a:spcBef>
                    <a:spcPct val="50000"/>
                  </a:spcBef>
                </a:pPr>
                <a:r>
                  <a:rPr lang="en-US" sz="1200" b="1">
                    <a:solidFill>
                      <a:srgbClr val="333399"/>
                    </a:solidFill>
                    <a:latin typeface="Arial Narrow" pitchFamily="34" charset="0"/>
                    <a:cs typeface="Times New Roman" pitchFamily="18" charset="0"/>
                  </a:rPr>
                  <a:t>Coulomb Barrier</a:t>
                </a:r>
              </a:p>
            </p:txBody>
          </p:sp>
          <p:sp>
            <p:nvSpPr>
              <p:cNvPr id="123943" name="Line 39"/>
              <p:cNvSpPr>
                <a:spLocks noChangeShapeType="1"/>
              </p:cNvSpPr>
              <p:nvPr/>
            </p:nvSpPr>
            <p:spPr bwMode="auto">
              <a:xfrm flipH="1">
                <a:off x="4033" y="2391"/>
                <a:ext cx="177" cy="146"/>
              </a:xfrm>
              <a:prstGeom prst="line">
                <a:avLst/>
              </a:prstGeom>
              <a:noFill/>
              <a:ln w="9525">
                <a:solidFill>
                  <a:schemeClr val="tx1"/>
                </a:solidFill>
                <a:round/>
                <a:headEnd/>
                <a:tailEnd type="triangle" w="sm" len="sm"/>
              </a:ln>
              <a:effectLst/>
            </p:spPr>
            <p:txBody>
              <a:bodyPr>
                <a:spAutoFit/>
              </a:bodyPr>
              <a:lstStyle/>
              <a:p>
                <a:endParaRPr lang="en-US"/>
              </a:p>
            </p:txBody>
          </p:sp>
          <p:sp>
            <p:nvSpPr>
              <p:cNvPr id="123944" name="Text Box 40"/>
              <p:cNvSpPr txBox="1">
                <a:spLocks noChangeArrowheads="1"/>
              </p:cNvSpPr>
              <p:nvPr/>
            </p:nvSpPr>
            <p:spPr bwMode="auto">
              <a:xfrm>
                <a:off x="4704" y="2448"/>
                <a:ext cx="615" cy="176"/>
              </a:xfrm>
              <a:prstGeom prst="rect">
                <a:avLst/>
              </a:prstGeom>
              <a:noFill/>
              <a:ln w="9525">
                <a:noFill/>
                <a:miter lim="800000"/>
                <a:headEnd/>
                <a:tailEnd/>
              </a:ln>
              <a:effectLst/>
            </p:spPr>
            <p:txBody>
              <a:bodyPr>
                <a:spAutoFit/>
              </a:bodyPr>
              <a:lstStyle/>
              <a:p>
                <a:pPr marL="457200" indent="-457200" algn="ctr">
                  <a:lnSpc>
                    <a:spcPct val="80000"/>
                  </a:lnSpc>
                  <a:spcBef>
                    <a:spcPct val="50000"/>
                  </a:spcBef>
                </a:pPr>
                <a:r>
                  <a:rPr lang="en-US" sz="1200" b="1">
                    <a:solidFill>
                      <a:srgbClr val="333399"/>
                    </a:solidFill>
                    <a:latin typeface="Arial Narrow" pitchFamily="34" charset="0"/>
                    <a:cs typeface="Times New Roman" pitchFamily="18" charset="0"/>
                  </a:rPr>
                  <a:t>Projectile</a:t>
                </a:r>
              </a:p>
            </p:txBody>
          </p:sp>
          <p:sp>
            <p:nvSpPr>
              <p:cNvPr id="123945" name="Text Box 41"/>
              <p:cNvSpPr txBox="1">
                <a:spLocks noChangeArrowheads="1"/>
              </p:cNvSpPr>
              <p:nvPr/>
            </p:nvSpPr>
            <p:spPr bwMode="auto">
              <a:xfrm>
                <a:off x="3840" y="3266"/>
                <a:ext cx="584" cy="291"/>
              </a:xfrm>
              <a:prstGeom prst="rect">
                <a:avLst/>
              </a:prstGeom>
              <a:noFill/>
              <a:ln w="9525">
                <a:noFill/>
                <a:miter lim="800000"/>
                <a:headEnd/>
                <a:tailEnd/>
              </a:ln>
              <a:effectLst/>
            </p:spPr>
            <p:txBody>
              <a:bodyPr>
                <a:spAutoFit/>
              </a:bodyPr>
              <a:lstStyle/>
              <a:p>
                <a:pPr marL="457200" indent="-457200" algn="ctr">
                  <a:lnSpc>
                    <a:spcPct val="80000"/>
                  </a:lnSpc>
                  <a:spcBef>
                    <a:spcPct val="50000"/>
                  </a:spcBef>
                </a:pPr>
                <a:r>
                  <a:rPr lang="en-US" sz="1200" b="1">
                    <a:solidFill>
                      <a:srgbClr val="333399"/>
                    </a:solidFill>
                    <a:latin typeface="Arial Narrow" pitchFamily="34" charset="0"/>
                    <a:cs typeface="Times New Roman" pitchFamily="18" charset="0"/>
                  </a:rPr>
                  <a:t>Nuclear  </a:t>
                </a:r>
              </a:p>
              <a:p>
                <a:pPr marL="457200" indent="-457200" algn="ctr">
                  <a:lnSpc>
                    <a:spcPct val="35000"/>
                  </a:lnSpc>
                  <a:spcBef>
                    <a:spcPct val="50000"/>
                  </a:spcBef>
                </a:pPr>
                <a:r>
                  <a:rPr lang="en-US" sz="1200" b="1">
                    <a:solidFill>
                      <a:srgbClr val="333399"/>
                    </a:solidFill>
                    <a:latin typeface="Arial Narrow" pitchFamily="34" charset="0"/>
                    <a:cs typeface="Times New Roman" pitchFamily="18" charset="0"/>
                  </a:rPr>
                  <a:t>Radius R</a:t>
                </a:r>
                <a:r>
                  <a:rPr lang="en-US" sz="1200" b="1" baseline="-25000">
                    <a:solidFill>
                      <a:srgbClr val="333399"/>
                    </a:solidFill>
                    <a:latin typeface="Arial Narrow" pitchFamily="34" charset="0"/>
                    <a:cs typeface="Times New Roman" pitchFamily="18" charset="0"/>
                  </a:rPr>
                  <a:t>n</a:t>
                </a:r>
              </a:p>
            </p:txBody>
          </p:sp>
          <p:sp>
            <p:nvSpPr>
              <p:cNvPr id="123946" name="Line 42"/>
              <p:cNvSpPr>
                <a:spLocks noChangeShapeType="1"/>
              </p:cNvSpPr>
              <p:nvPr/>
            </p:nvSpPr>
            <p:spPr bwMode="auto">
              <a:xfrm flipV="1">
                <a:off x="3928" y="3178"/>
                <a:ext cx="0" cy="174"/>
              </a:xfrm>
              <a:prstGeom prst="line">
                <a:avLst/>
              </a:prstGeom>
              <a:noFill/>
              <a:ln w="9525">
                <a:solidFill>
                  <a:schemeClr val="tx1"/>
                </a:solidFill>
                <a:round/>
                <a:headEnd/>
                <a:tailEnd type="triangle" w="sm" len="sm"/>
              </a:ln>
              <a:effectLst/>
            </p:spPr>
            <p:txBody>
              <a:bodyPr>
                <a:spAutoFit/>
              </a:bodyPr>
              <a:lstStyle/>
              <a:p>
                <a:endParaRPr lang="en-US"/>
              </a:p>
            </p:txBody>
          </p:sp>
          <p:sp>
            <p:nvSpPr>
              <p:cNvPr id="123947" name="Text Box 43"/>
              <p:cNvSpPr txBox="1">
                <a:spLocks noChangeArrowheads="1"/>
              </p:cNvSpPr>
              <p:nvPr/>
            </p:nvSpPr>
            <p:spPr bwMode="auto">
              <a:xfrm rot="-5384910">
                <a:off x="3220" y="2674"/>
                <a:ext cx="712" cy="150"/>
              </a:xfrm>
              <a:prstGeom prst="rect">
                <a:avLst/>
              </a:prstGeom>
              <a:noFill/>
              <a:ln w="9525">
                <a:noFill/>
                <a:miter lim="800000"/>
                <a:headEnd/>
                <a:tailEnd/>
              </a:ln>
              <a:effectLst/>
            </p:spPr>
            <p:txBody>
              <a:bodyPr>
                <a:spAutoFit/>
              </a:bodyPr>
              <a:lstStyle/>
              <a:p>
                <a:pPr marL="457200" indent="-457200" algn="ctr">
                  <a:lnSpc>
                    <a:spcPct val="80000"/>
                  </a:lnSpc>
                  <a:spcBef>
                    <a:spcPct val="50000"/>
                  </a:spcBef>
                </a:pPr>
                <a:r>
                  <a:rPr lang="en-US" sz="1100" b="1">
                    <a:solidFill>
                      <a:srgbClr val="333399"/>
                    </a:solidFill>
                    <a:latin typeface="Arial Narrow" pitchFamily="34" charset="0"/>
                    <a:cs typeface="Times New Roman" pitchFamily="18" charset="0"/>
                  </a:rPr>
                  <a:t>Potential V(r)</a:t>
                </a:r>
              </a:p>
            </p:txBody>
          </p:sp>
        </p:grpSp>
      </p:grpSp>
      <p:graphicFrame>
        <p:nvGraphicFramePr>
          <p:cNvPr id="123948" name="Object 44"/>
          <p:cNvGraphicFramePr>
            <a:graphicFrameLocks noChangeAspect="1"/>
          </p:cNvGraphicFramePr>
          <p:nvPr/>
        </p:nvGraphicFramePr>
        <p:xfrm>
          <a:off x="384175" y="2667000"/>
          <a:ext cx="2206625" cy="304800"/>
        </p:xfrm>
        <a:graphic>
          <a:graphicData uri="http://schemas.openxmlformats.org/presentationml/2006/ole">
            <p:oleObj spid="_x0000_s45058" name="Equation" r:id="rId4" imgW="1396800" imgH="203040" progId="">
              <p:embed/>
            </p:oleObj>
          </a:graphicData>
        </a:graphic>
      </p:graphicFrame>
      <p:graphicFrame>
        <p:nvGraphicFramePr>
          <p:cNvPr id="123949" name="Object 45"/>
          <p:cNvGraphicFramePr>
            <a:graphicFrameLocks noChangeAspect="1"/>
          </p:cNvGraphicFramePr>
          <p:nvPr/>
        </p:nvGraphicFramePr>
        <p:xfrm>
          <a:off x="381000" y="3276600"/>
          <a:ext cx="2590800" cy="609600"/>
        </p:xfrm>
        <a:graphic>
          <a:graphicData uri="http://schemas.openxmlformats.org/presentationml/2006/ole">
            <p:oleObj spid="_x0000_s45059" name="Equation" r:id="rId5" imgW="1638000" imgH="393480" progId="">
              <p:embed/>
            </p:oleObj>
          </a:graphicData>
        </a:graphic>
      </p:graphicFrame>
      <p:graphicFrame>
        <p:nvGraphicFramePr>
          <p:cNvPr id="123950" name="Object 46"/>
          <p:cNvGraphicFramePr>
            <a:graphicFrameLocks noChangeAspect="1"/>
          </p:cNvGraphicFramePr>
          <p:nvPr/>
        </p:nvGraphicFramePr>
        <p:xfrm>
          <a:off x="381000" y="4610100"/>
          <a:ext cx="4535488" cy="800100"/>
        </p:xfrm>
        <a:graphic>
          <a:graphicData uri="http://schemas.openxmlformats.org/presentationml/2006/ole">
            <p:oleObj spid="_x0000_s45060" name="Equation" r:id="rId6" imgW="3111480" imgH="533160" progId="">
              <p:embed/>
            </p:oleObj>
          </a:graphicData>
        </a:graphic>
      </p:graphicFrame>
      <p:pic>
        <p:nvPicPr>
          <p:cNvPr id="123951" name="Picture 47"/>
          <p:cNvPicPr>
            <a:picLocks noChangeAspect="1" noChangeArrowheads="1"/>
          </p:cNvPicPr>
          <p:nvPr/>
        </p:nvPicPr>
        <p:blipFill>
          <a:blip r:embed="rId7" cstate="print"/>
          <a:srcRect/>
          <a:stretch>
            <a:fillRect/>
          </a:stretch>
        </p:blipFill>
        <p:spPr bwMode="auto">
          <a:xfrm>
            <a:off x="5486400" y="4495800"/>
            <a:ext cx="3200400" cy="1987550"/>
          </a:xfrm>
          <a:prstGeom prst="rect">
            <a:avLst/>
          </a:prstGeom>
          <a:noFill/>
          <a:ln w="9525">
            <a:noFill/>
            <a:miter lim="800000"/>
            <a:headEnd/>
            <a:tailEnd/>
          </a:ln>
          <a:effectLst/>
        </p:spPr>
      </p:pic>
      <p:sp>
        <p:nvSpPr>
          <p:cNvPr id="123952" name="Text Box 48"/>
          <p:cNvSpPr txBox="1">
            <a:spLocks noChangeArrowheads="1"/>
          </p:cNvSpPr>
          <p:nvPr/>
        </p:nvSpPr>
        <p:spPr bwMode="auto">
          <a:xfrm>
            <a:off x="5410200" y="6430963"/>
            <a:ext cx="3657600" cy="274637"/>
          </a:xfrm>
          <a:prstGeom prst="rect">
            <a:avLst/>
          </a:prstGeom>
          <a:noFill/>
          <a:ln w="9525">
            <a:noFill/>
            <a:miter lim="800000"/>
            <a:headEnd/>
            <a:tailEnd/>
          </a:ln>
          <a:effectLst/>
        </p:spPr>
        <p:txBody>
          <a:bodyPr>
            <a:spAutoFit/>
          </a:bodyPr>
          <a:lstStyle/>
          <a:p>
            <a:pPr algn="ctr">
              <a:spcBef>
                <a:spcPct val="50000"/>
              </a:spcBef>
            </a:pPr>
            <a:r>
              <a:rPr lang="en-US" sz="1200" dirty="0">
                <a:latin typeface="Times New Roman" pitchFamily="18" charset="0"/>
                <a:cs typeface="Times New Roman" pitchFamily="18" charset="0"/>
              </a:rPr>
              <a:t>* C. Rolfs and W. Rodney, “Cauldrons in the Cosmos”. </a:t>
            </a:r>
          </a:p>
        </p:txBody>
      </p:sp>
      <p:graphicFrame>
        <p:nvGraphicFramePr>
          <p:cNvPr id="123953" name="Object 49"/>
          <p:cNvGraphicFramePr>
            <a:graphicFrameLocks noChangeAspect="1"/>
          </p:cNvGraphicFramePr>
          <p:nvPr/>
        </p:nvGraphicFramePr>
        <p:xfrm>
          <a:off x="2662238" y="2514600"/>
          <a:ext cx="1604962" cy="609600"/>
        </p:xfrm>
        <a:graphic>
          <a:graphicData uri="http://schemas.openxmlformats.org/presentationml/2006/ole">
            <p:oleObj spid="_x0000_s45061" name="Equation" r:id="rId8" imgW="965160" imgH="457200" progId="">
              <p:embed/>
            </p:oleObj>
          </a:graphicData>
        </a:graphic>
      </p:graphicFrame>
      <p:sp>
        <p:nvSpPr>
          <p:cNvPr id="123954" name="Line 50"/>
          <p:cNvSpPr>
            <a:spLocks noChangeShapeType="1"/>
          </p:cNvSpPr>
          <p:nvPr/>
        </p:nvSpPr>
        <p:spPr bwMode="auto">
          <a:xfrm flipV="1">
            <a:off x="5486400" y="5638800"/>
            <a:ext cx="1143000" cy="228600"/>
          </a:xfrm>
          <a:prstGeom prst="line">
            <a:avLst/>
          </a:prstGeom>
          <a:noFill/>
          <a:ln w="38100">
            <a:solidFill>
              <a:srgbClr val="FF0000"/>
            </a:solidFill>
            <a:round/>
            <a:headEnd/>
            <a:tailEnd type="triangle" w="med" len="med"/>
          </a:ln>
          <a:effectLst/>
        </p:spPr>
        <p:txBody>
          <a:bodyPr/>
          <a:lstStyle/>
          <a:p>
            <a:endParaRPr lang="en-US"/>
          </a:p>
        </p:txBody>
      </p:sp>
      <p:grpSp>
        <p:nvGrpSpPr>
          <p:cNvPr id="6" name="Group 51"/>
          <p:cNvGrpSpPr>
            <a:grpSpLocks/>
          </p:cNvGrpSpPr>
          <p:nvPr/>
        </p:nvGrpSpPr>
        <p:grpSpPr bwMode="auto">
          <a:xfrm>
            <a:off x="2438400" y="3352800"/>
            <a:ext cx="2679700" cy="1905000"/>
            <a:chOff x="1536" y="2112"/>
            <a:chExt cx="1688" cy="1200"/>
          </a:xfrm>
        </p:grpSpPr>
        <p:sp>
          <p:nvSpPr>
            <p:cNvPr id="123956" name="Oval 52"/>
            <p:cNvSpPr>
              <a:spLocks noChangeArrowheads="1"/>
            </p:cNvSpPr>
            <p:nvPr/>
          </p:nvSpPr>
          <p:spPr bwMode="auto">
            <a:xfrm>
              <a:off x="1536" y="2112"/>
              <a:ext cx="336" cy="288"/>
            </a:xfrm>
            <a:prstGeom prst="ellipse">
              <a:avLst/>
            </a:prstGeom>
            <a:noFill/>
            <a:ln w="28575">
              <a:solidFill>
                <a:srgbClr val="FF0000"/>
              </a:solidFill>
              <a:round/>
              <a:headEnd/>
              <a:tailEnd/>
            </a:ln>
            <a:effectLst/>
          </p:spPr>
          <p:txBody>
            <a:bodyPr wrap="none" anchor="ctr"/>
            <a:lstStyle/>
            <a:p>
              <a:endParaRPr lang="en-US"/>
            </a:p>
          </p:txBody>
        </p:sp>
        <p:sp>
          <p:nvSpPr>
            <p:cNvPr id="123957" name="Oval 53"/>
            <p:cNvSpPr>
              <a:spLocks noChangeArrowheads="1"/>
            </p:cNvSpPr>
            <p:nvPr/>
          </p:nvSpPr>
          <p:spPr bwMode="auto">
            <a:xfrm>
              <a:off x="1584" y="3024"/>
              <a:ext cx="336" cy="288"/>
            </a:xfrm>
            <a:prstGeom prst="ellipse">
              <a:avLst/>
            </a:prstGeom>
            <a:noFill/>
            <a:ln w="28575">
              <a:solidFill>
                <a:srgbClr val="FF0000"/>
              </a:solidFill>
              <a:round/>
              <a:headEnd/>
              <a:tailEnd/>
            </a:ln>
            <a:effectLst/>
          </p:spPr>
          <p:txBody>
            <a:bodyPr wrap="none" anchor="ctr"/>
            <a:lstStyle/>
            <a:p>
              <a:endParaRPr lang="en-US"/>
            </a:p>
          </p:txBody>
        </p:sp>
        <p:sp>
          <p:nvSpPr>
            <p:cNvPr id="123958" name="Text Box 54"/>
            <p:cNvSpPr txBox="1">
              <a:spLocks noChangeArrowheads="1"/>
            </p:cNvSpPr>
            <p:nvPr/>
          </p:nvSpPr>
          <p:spPr bwMode="auto">
            <a:xfrm>
              <a:off x="2198" y="2505"/>
              <a:ext cx="1026" cy="237"/>
            </a:xfrm>
            <a:prstGeom prst="rect">
              <a:avLst/>
            </a:prstGeom>
            <a:solidFill>
              <a:schemeClr val="bg1"/>
            </a:solidFill>
            <a:ln w="9525">
              <a:solidFill>
                <a:schemeClr val="accent2"/>
              </a:solidFill>
              <a:miter lim="800000"/>
              <a:headEnd/>
              <a:tailEnd/>
            </a:ln>
            <a:effectLst/>
          </p:spPr>
          <p:txBody>
            <a:bodyPr wrap="none">
              <a:spAutoFit/>
            </a:bodyPr>
            <a:lstStyle/>
            <a:p>
              <a:r>
                <a:rPr lang="en-US"/>
                <a:t> </a:t>
              </a:r>
              <a:r>
                <a:rPr lang="en-US" b="1">
                  <a:solidFill>
                    <a:srgbClr val="FF0000"/>
                  </a:solidFill>
                </a:rPr>
                <a:t>to determine</a:t>
              </a:r>
            </a:p>
          </p:txBody>
        </p:sp>
        <p:sp>
          <p:nvSpPr>
            <p:cNvPr id="123959" name="Line 55"/>
            <p:cNvSpPr>
              <a:spLocks noChangeShapeType="1"/>
            </p:cNvSpPr>
            <p:nvPr/>
          </p:nvSpPr>
          <p:spPr bwMode="auto">
            <a:xfrm flipH="1" flipV="1">
              <a:off x="1872" y="2304"/>
              <a:ext cx="480" cy="192"/>
            </a:xfrm>
            <a:prstGeom prst="line">
              <a:avLst/>
            </a:prstGeom>
            <a:noFill/>
            <a:ln w="38100">
              <a:solidFill>
                <a:srgbClr val="FF0000"/>
              </a:solidFill>
              <a:round/>
              <a:headEnd/>
              <a:tailEnd type="triangle" w="med" len="med"/>
            </a:ln>
            <a:effectLst/>
          </p:spPr>
          <p:txBody>
            <a:bodyPr/>
            <a:lstStyle/>
            <a:p>
              <a:endParaRPr lang="en-US"/>
            </a:p>
          </p:txBody>
        </p:sp>
        <p:sp>
          <p:nvSpPr>
            <p:cNvPr id="123960" name="Line 56"/>
            <p:cNvSpPr>
              <a:spLocks noChangeShapeType="1"/>
            </p:cNvSpPr>
            <p:nvPr/>
          </p:nvSpPr>
          <p:spPr bwMode="auto">
            <a:xfrm flipH="1">
              <a:off x="1776" y="2736"/>
              <a:ext cx="432" cy="288"/>
            </a:xfrm>
            <a:prstGeom prst="line">
              <a:avLst/>
            </a:prstGeom>
            <a:noFill/>
            <a:ln w="38100">
              <a:solidFill>
                <a:srgbClr val="FF0000"/>
              </a:solidFill>
              <a:round/>
              <a:headEnd/>
              <a:tailEnd type="triangle" w="med" len="med"/>
            </a:ln>
            <a:effectLst/>
          </p:spPr>
          <p:txBody>
            <a:bodyPr/>
            <a:lstStyle/>
            <a:p>
              <a:endParaRPr lang="en-US"/>
            </a:p>
          </p:txBody>
        </p:sp>
      </p:grpSp>
      <p:sp>
        <p:nvSpPr>
          <p:cNvPr id="123962" name="Text Box 58"/>
          <p:cNvSpPr txBox="1">
            <a:spLocks noChangeArrowheads="1"/>
          </p:cNvSpPr>
          <p:nvPr/>
        </p:nvSpPr>
        <p:spPr bwMode="auto">
          <a:xfrm>
            <a:off x="669925" y="36179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B2"/>
          <p:cNvPicPr>
            <a:picLocks noGrp="1" noChangeAspect="1" noChangeArrowheads="1"/>
          </p:cNvPicPr>
          <p:nvPr>
            <p:ph sz="quarter" idx="3"/>
          </p:nvPr>
        </p:nvPicPr>
        <p:blipFill>
          <a:blip r:embed="rId2" cstate="print"/>
          <a:srcRect/>
          <a:stretch>
            <a:fillRect/>
          </a:stretch>
        </p:blipFill>
        <p:spPr>
          <a:xfrm>
            <a:off x="4876800" y="4060825"/>
            <a:ext cx="3138488" cy="2187575"/>
          </a:xfrm>
        </p:spPr>
      </p:pic>
      <p:pic>
        <p:nvPicPr>
          <p:cNvPr id="47107" name="Picture 3" descr="w1"/>
          <p:cNvPicPr>
            <a:picLocks noGrp="1" noChangeAspect="1" noChangeArrowheads="1"/>
          </p:cNvPicPr>
          <p:nvPr>
            <p:ph sz="quarter" idx="2"/>
          </p:nvPr>
        </p:nvPicPr>
        <p:blipFill>
          <a:blip r:embed="rId3" cstate="print"/>
          <a:srcRect/>
          <a:stretch>
            <a:fillRect/>
          </a:stretch>
        </p:blipFill>
        <p:spPr>
          <a:xfrm>
            <a:off x="4724400" y="1371600"/>
            <a:ext cx="2727325" cy="2185988"/>
          </a:xfrm>
        </p:spPr>
      </p:pic>
      <p:sp>
        <p:nvSpPr>
          <p:cNvPr id="47108" name="Rectangle 4"/>
          <p:cNvSpPr>
            <a:spLocks noGrp="1" noChangeArrowheads="1"/>
          </p:cNvSpPr>
          <p:nvPr>
            <p:ph type="title"/>
          </p:nvPr>
        </p:nvSpPr>
        <p:spPr/>
        <p:txBody>
          <a:bodyPr/>
          <a:lstStyle/>
          <a:p>
            <a:r>
              <a:rPr lang="en-US" sz="3600" u="sng" smtClean="0">
                <a:solidFill>
                  <a:schemeClr val="tx1"/>
                </a:solidFill>
              </a:rPr>
              <a:t>Proton Detectors</a:t>
            </a:r>
          </a:p>
        </p:txBody>
      </p:sp>
      <p:sp>
        <p:nvSpPr>
          <p:cNvPr id="47109" name="Rectangle 5"/>
          <p:cNvSpPr>
            <a:spLocks noGrp="1" noChangeArrowheads="1"/>
          </p:cNvSpPr>
          <p:nvPr>
            <p:ph type="body" sz="half" idx="1"/>
          </p:nvPr>
        </p:nvSpPr>
        <p:spPr>
          <a:xfrm>
            <a:off x="457200" y="1600200"/>
            <a:ext cx="4191000" cy="4953000"/>
          </a:xfrm>
        </p:spPr>
        <p:txBody>
          <a:bodyPr/>
          <a:lstStyle/>
          <a:p>
            <a:pPr>
              <a:lnSpc>
                <a:spcPct val="80000"/>
              </a:lnSpc>
            </a:pPr>
            <a:r>
              <a:rPr lang="en-US" sz="1800" u="sng" smtClean="0"/>
              <a:t>The W1 Detector</a:t>
            </a:r>
            <a:r>
              <a:rPr lang="en-US" sz="1800" smtClean="0"/>
              <a:t>:</a:t>
            </a:r>
          </a:p>
          <a:p>
            <a:pPr lvl="1">
              <a:lnSpc>
                <a:spcPct val="80000"/>
              </a:lnSpc>
            </a:pPr>
            <a:r>
              <a:rPr lang="en-US" sz="1600" smtClean="0"/>
              <a:t>Thickness: 65 </a:t>
            </a:r>
            <a:r>
              <a:rPr lang="el-GR" sz="1600" smtClean="0">
                <a:cs typeface="Arial" charset="0"/>
              </a:rPr>
              <a:t>μ</a:t>
            </a:r>
            <a:r>
              <a:rPr lang="en-US" sz="1600" smtClean="0">
                <a:cs typeface="Arial" charset="0"/>
              </a:rPr>
              <a:t>m</a:t>
            </a:r>
          </a:p>
          <a:p>
            <a:pPr lvl="1">
              <a:lnSpc>
                <a:spcPct val="80000"/>
              </a:lnSpc>
            </a:pPr>
            <a:r>
              <a:rPr lang="en-US" sz="1600" smtClean="0"/>
              <a:t>Number of Strips: 16</a:t>
            </a:r>
          </a:p>
          <a:p>
            <a:pPr lvl="1">
              <a:lnSpc>
                <a:spcPct val="80000"/>
              </a:lnSpc>
            </a:pPr>
            <a:r>
              <a:rPr lang="en-US" sz="1600" smtClean="0"/>
              <a:t>Width of Strips: 3.1mm</a:t>
            </a:r>
          </a:p>
          <a:p>
            <a:pPr lvl="1">
              <a:lnSpc>
                <a:spcPct val="80000"/>
              </a:lnSpc>
            </a:pPr>
            <a:endParaRPr lang="en-US" sz="1600" smtClean="0"/>
          </a:p>
          <a:p>
            <a:pPr lvl="1">
              <a:lnSpc>
                <a:spcPct val="80000"/>
              </a:lnSpc>
            </a:pPr>
            <a:r>
              <a:rPr lang="en-US" sz="1600" b="1" smtClean="0">
                <a:solidFill>
                  <a:srgbClr val="0000FF"/>
                </a:solidFill>
              </a:rPr>
              <a:t>Detection Volume: ~0.625 mm</a:t>
            </a:r>
            <a:r>
              <a:rPr lang="en-US" sz="1600" b="1" baseline="30000" smtClean="0">
                <a:solidFill>
                  <a:srgbClr val="0000FF"/>
                </a:solidFill>
              </a:rPr>
              <a:t>3</a:t>
            </a:r>
          </a:p>
          <a:p>
            <a:pPr lvl="2">
              <a:lnSpc>
                <a:spcPct val="80000"/>
              </a:lnSpc>
            </a:pPr>
            <a:endParaRPr lang="en-US" sz="1400" smtClean="0"/>
          </a:p>
          <a:p>
            <a:pPr lvl="2">
              <a:lnSpc>
                <a:spcPct val="80000"/>
              </a:lnSpc>
            </a:pPr>
            <a:r>
              <a:rPr lang="en-US" sz="1400" smtClean="0"/>
              <a:t>Used in our </a:t>
            </a:r>
            <a:r>
              <a:rPr lang="en-US" sz="1400" baseline="30000" smtClean="0"/>
              <a:t>23</a:t>
            </a:r>
            <a:r>
              <a:rPr lang="en-US" sz="1400" smtClean="0"/>
              <a:t>Al 2007 and </a:t>
            </a:r>
            <a:r>
              <a:rPr lang="en-US" sz="1400" baseline="30000" smtClean="0"/>
              <a:t>31</a:t>
            </a:r>
            <a:r>
              <a:rPr lang="en-US" sz="1400" smtClean="0"/>
              <a:t>Cl 2007 Experiments</a:t>
            </a:r>
          </a:p>
          <a:p>
            <a:pPr lvl="1">
              <a:lnSpc>
                <a:spcPct val="80000"/>
              </a:lnSpc>
              <a:buFontTx/>
              <a:buNone/>
            </a:pPr>
            <a:endParaRPr lang="en-US" sz="1600" smtClean="0"/>
          </a:p>
          <a:p>
            <a:pPr>
              <a:lnSpc>
                <a:spcPct val="80000"/>
              </a:lnSpc>
            </a:pPr>
            <a:endParaRPr lang="en-US" sz="1800" u="sng" smtClean="0"/>
          </a:p>
          <a:p>
            <a:pPr>
              <a:lnSpc>
                <a:spcPct val="80000"/>
              </a:lnSpc>
            </a:pPr>
            <a:r>
              <a:rPr lang="en-US" sz="1800" u="sng" smtClean="0"/>
              <a:t>The BB2 Detector</a:t>
            </a:r>
            <a:r>
              <a:rPr lang="en-US" sz="1800" smtClean="0"/>
              <a:t>:</a:t>
            </a:r>
          </a:p>
          <a:p>
            <a:pPr lvl="1">
              <a:lnSpc>
                <a:spcPct val="80000"/>
              </a:lnSpc>
            </a:pPr>
            <a:r>
              <a:rPr lang="en-US" sz="1600" smtClean="0"/>
              <a:t>Thickness: 45 </a:t>
            </a:r>
            <a:r>
              <a:rPr lang="el-GR" sz="1600" smtClean="0">
                <a:cs typeface="Arial" charset="0"/>
              </a:rPr>
              <a:t>μ</a:t>
            </a:r>
            <a:r>
              <a:rPr lang="en-US" sz="1600" smtClean="0">
                <a:cs typeface="Arial" charset="0"/>
              </a:rPr>
              <a:t>m</a:t>
            </a:r>
            <a:endParaRPr lang="en-US" sz="1600" smtClean="0"/>
          </a:p>
          <a:p>
            <a:pPr lvl="1">
              <a:lnSpc>
                <a:spcPct val="80000"/>
              </a:lnSpc>
            </a:pPr>
            <a:r>
              <a:rPr lang="en-US" sz="1600" smtClean="0"/>
              <a:t>Number of Strips: 24</a:t>
            </a:r>
          </a:p>
          <a:p>
            <a:pPr lvl="1">
              <a:lnSpc>
                <a:spcPct val="80000"/>
              </a:lnSpc>
            </a:pPr>
            <a:r>
              <a:rPr lang="en-US" sz="1600" smtClean="0"/>
              <a:t>Width of the Strips: 1mm</a:t>
            </a:r>
          </a:p>
          <a:p>
            <a:pPr lvl="1">
              <a:lnSpc>
                <a:spcPct val="80000"/>
              </a:lnSpc>
            </a:pPr>
            <a:endParaRPr lang="en-US" sz="1600" smtClean="0">
              <a:solidFill>
                <a:srgbClr val="FF0000"/>
              </a:solidFill>
            </a:endParaRPr>
          </a:p>
          <a:p>
            <a:pPr lvl="1">
              <a:lnSpc>
                <a:spcPct val="80000"/>
              </a:lnSpc>
            </a:pPr>
            <a:r>
              <a:rPr lang="en-US" sz="1600" b="1" smtClean="0">
                <a:solidFill>
                  <a:srgbClr val="0000FF"/>
                </a:solidFill>
              </a:rPr>
              <a:t>Detection Volume: ~0.045 mm</a:t>
            </a:r>
            <a:r>
              <a:rPr lang="en-US" sz="1600" b="1" baseline="30000" smtClean="0">
                <a:solidFill>
                  <a:srgbClr val="0000FF"/>
                </a:solidFill>
              </a:rPr>
              <a:t>3</a:t>
            </a:r>
          </a:p>
          <a:p>
            <a:pPr lvl="1">
              <a:lnSpc>
                <a:spcPct val="80000"/>
              </a:lnSpc>
            </a:pPr>
            <a:endParaRPr lang="en-US" sz="1600" b="1" smtClean="0">
              <a:solidFill>
                <a:srgbClr val="0000FF"/>
              </a:solidFill>
            </a:endParaRPr>
          </a:p>
          <a:p>
            <a:pPr lvl="2">
              <a:lnSpc>
                <a:spcPct val="80000"/>
              </a:lnSpc>
            </a:pPr>
            <a:r>
              <a:rPr lang="en-US" sz="1400" smtClean="0"/>
              <a:t>Used in our </a:t>
            </a:r>
            <a:r>
              <a:rPr lang="en-US" sz="1400" baseline="30000" smtClean="0"/>
              <a:t>31</a:t>
            </a:r>
            <a:r>
              <a:rPr lang="en-US" sz="1400" smtClean="0"/>
              <a:t>Cl 2008 and </a:t>
            </a:r>
            <a:r>
              <a:rPr lang="en-US" sz="1400" baseline="30000" smtClean="0"/>
              <a:t>23</a:t>
            </a:r>
            <a:r>
              <a:rPr lang="en-US" sz="1400" smtClean="0"/>
              <a:t>Al 2009 Experiments</a:t>
            </a:r>
          </a:p>
        </p:txBody>
      </p:sp>
      <p:sp>
        <p:nvSpPr>
          <p:cNvPr id="47110" name="Text Box 6"/>
          <p:cNvSpPr txBox="1">
            <a:spLocks noChangeArrowheads="1"/>
          </p:cNvSpPr>
          <p:nvPr/>
        </p:nvSpPr>
        <p:spPr bwMode="auto">
          <a:xfrm>
            <a:off x="4495800" y="3429000"/>
            <a:ext cx="4267200" cy="336550"/>
          </a:xfrm>
          <a:prstGeom prst="rect">
            <a:avLst/>
          </a:prstGeom>
          <a:noFill/>
          <a:ln w="9525">
            <a:noFill/>
            <a:miter lim="800000"/>
            <a:headEnd/>
            <a:tailEnd/>
          </a:ln>
        </p:spPr>
        <p:txBody>
          <a:bodyPr>
            <a:spAutoFit/>
          </a:bodyPr>
          <a:lstStyle/>
          <a:p>
            <a:pPr algn="ctr">
              <a:spcBef>
                <a:spcPct val="50000"/>
              </a:spcBef>
            </a:pPr>
            <a:r>
              <a:rPr lang="en-US" sz="1600"/>
              <a:t>Both made by Micron Semiconductor LTD.</a:t>
            </a:r>
          </a:p>
        </p:txBody>
      </p:sp>
      <p:sp>
        <p:nvSpPr>
          <p:cNvPr id="47111" name="Text Box 7"/>
          <p:cNvSpPr txBox="1">
            <a:spLocks noChangeArrowheads="1"/>
          </p:cNvSpPr>
          <p:nvPr/>
        </p:nvSpPr>
        <p:spPr bwMode="auto">
          <a:xfrm>
            <a:off x="7543800" y="1295400"/>
            <a:ext cx="685800" cy="392113"/>
          </a:xfrm>
          <a:prstGeom prst="rect">
            <a:avLst/>
          </a:prstGeom>
          <a:solidFill>
            <a:srgbClr val="99CCFF"/>
          </a:solidFill>
          <a:ln w="25400">
            <a:solidFill>
              <a:schemeClr val="tx1"/>
            </a:solidFill>
            <a:miter lim="800000"/>
            <a:headEnd/>
            <a:tailEnd/>
          </a:ln>
        </p:spPr>
        <p:txBody>
          <a:bodyPr>
            <a:spAutoFit/>
          </a:bodyPr>
          <a:lstStyle/>
          <a:p>
            <a:pPr algn="ctr">
              <a:spcBef>
                <a:spcPct val="50000"/>
              </a:spcBef>
            </a:pPr>
            <a:r>
              <a:rPr lang="en-US" b="1"/>
              <a:t>W1</a:t>
            </a:r>
          </a:p>
        </p:txBody>
      </p:sp>
      <p:sp>
        <p:nvSpPr>
          <p:cNvPr id="47112" name="Text Box 8"/>
          <p:cNvSpPr txBox="1">
            <a:spLocks noChangeArrowheads="1"/>
          </p:cNvSpPr>
          <p:nvPr/>
        </p:nvSpPr>
        <p:spPr bwMode="auto">
          <a:xfrm>
            <a:off x="8077200" y="3962400"/>
            <a:ext cx="762000" cy="392113"/>
          </a:xfrm>
          <a:prstGeom prst="rect">
            <a:avLst/>
          </a:prstGeom>
          <a:solidFill>
            <a:srgbClr val="99CCFF"/>
          </a:solidFill>
          <a:ln w="25400">
            <a:solidFill>
              <a:schemeClr val="tx1"/>
            </a:solidFill>
            <a:miter lim="800000"/>
            <a:headEnd/>
            <a:tailEnd/>
          </a:ln>
        </p:spPr>
        <p:txBody>
          <a:bodyPr>
            <a:spAutoFit/>
          </a:bodyPr>
          <a:lstStyle/>
          <a:p>
            <a:pPr algn="ctr">
              <a:spcBef>
                <a:spcPct val="50000"/>
              </a:spcBef>
            </a:pPr>
            <a:r>
              <a:rPr lang="en-US" b="1"/>
              <a:t>BB2</a:t>
            </a:r>
          </a:p>
        </p:txBody>
      </p:sp>
      <p:pic>
        <p:nvPicPr>
          <p:cNvPr id="47113" name="Picture 9"/>
          <p:cNvPicPr>
            <a:picLocks noChangeAspect="1" noChangeArrowheads="1"/>
          </p:cNvPicPr>
          <p:nvPr/>
        </p:nvPicPr>
        <p:blipFill>
          <a:blip r:embed="rId4" cstate="print"/>
          <a:srcRect/>
          <a:stretch>
            <a:fillRect/>
          </a:stretch>
        </p:blipFill>
        <p:spPr bwMode="auto">
          <a:xfrm>
            <a:off x="152400" y="152400"/>
            <a:ext cx="1736725" cy="711200"/>
          </a:xfrm>
          <a:prstGeom prst="rect">
            <a:avLst/>
          </a:prstGeom>
          <a:noFill/>
          <a:ln w="9525">
            <a:noFill/>
            <a:miter lim="800000"/>
            <a:headEnd/>
            <a:tailEnd/>
          </a:ln>
        </p:spPr>
      </p:pic>
      <p:pic>
        <p:nvPicPr>
          <p:cNvPr id="47114" name="Picture 10"/>
          <p:cNvPicPr>
            <a:picLocks noChangeAspect="1" noChangeArrowheads="1"/>
          </p:cNvPicPr>
          <p:nvPr/>
        </p:nvPicPr>
        <p:blipFill>
          <a:blip r:embed="rId5" cstate="print"/>
          <a:srcRect/>
          <a:stretch>
            <a:fillRect/>
          </a:stretch>
        </p:blipFill>
        <p:spPr bwMode="auto">
          <a:xfrm>
            <a:off x="8305800" y="6096000"/>
            <a:ext cx="666750" cy="59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792162"/>
          </a:xfrm>
        </p:spPr>
        <p:txBody>
          <a:bodyPr/>
          <a:lstStyle/>
          <a:p>
            <a:r>
              <a:rPr lang="en-US" sz="3600" u="sng" dirty="0" smtClean="0">
                <a:solidFill>
                  <a:schemeClr val="tx1"/>
                </a:solidFill>
              </a:rPr>
              <a:t>Lowering </a:t>
            </a:r>
            <a:r>
              <a:rPr lang="en-US" sz="3600" u="sng" dirty="0" smtClean="0">
                <a:solidFill>
                  <a:schemeClr val="tx1"/>
                </a:solidFill>
                <a:latin typeface="Symbol" pitchFamily="18" charset="2"/>
              </a:rPr>
              <a:t>b</a:t>
            </a:r>
            <a:r>
              <a:rPr lang="en-US" sz="3600" u="sng" dirty="0" smtClean="0">
                <a:solidFill>
                  <a:schemeClr val="tx1"/>
                </a:solidFill>
              </a:rPr>
              <a:t> background:</a:t>
            </a:r>
          </a:p>
        </p:txBody>
      </p:sp>
      <p:sp>
        <p:nvSpPr>
          <p:cNvPr id="48131" name="Rectangle 3"/>
          <p:cNvSpPr>
            <a:spLocks noGrp="1" noChangeArrowheads="1"/>
          </p:cNvSpPr>
          <p:nvPr>
            <p:ph type="body" sz="half" idx="1"/>
          </p:nvPr>
        </p:nvSpPr>
        <p:spPr>
          <a:xfrm>
            <a:off x="457200" y="1295400"/>
            <a:ext cx="4114800" cy="4953000"/>
          </a:xfrm>
        </p:spPr>
        <p:txBody>
          <a:bodyPr/>
          <a:lstStyle/>
          <a:p>
            <a:pPr>
              <a:lnSpc>
                <a:spcPct val="90000"/>
              </a:lnSpc>
            </a:pPr>
            <a:r>
              <a:rPr lang="en-US" sz="2000" u="sng" dirty="0" smtClean="0"/>
              <a:t>W1-65</a:t>
            </a:r>
          </a:p>
          <a:p>
            <a:pPr lvl="1">
              <a:lnSpc>
                <a:spcPct val="90000"/>
              </a:lnSpc>
            </a:pPr>
            <a:r>
              <a:rPr lang="en-US" sz="1800" dirty="0" smtClean="0"/>
              <a:t>Large amount of background in the regions of 500 keV or lower</a:t>
            </a:r>
          </a:p>
          <a:p>
            <a:pPr>
              <a:lnSpc>
                <a:spcPct val="90000"/>
              </a:lnSpc>
            </a:pPr>
            <a:endParaRPr lang="en-US" sz="2000" u="sng" dirty="0" smtClean="0"/>
          </a:p>
          <a:p>
            <a:pPr>
              <a:lnSpc>
                <a:spcPct val="90000"/>
              </a:lnSpc>
            </a:pPr>
            <a:r>
              <a:rPr lang="en-US" sz="2000" u="sng" dirty="0" smtClean="0"/>
              <a:t>BB2-45 </a:t>
            </a:r>
          </a:p>
          <a:p>
            <a:pPr lvl="1">
              <a:lnSpc>
                <a:spcPct val="90000"/>
              </a:lnSpc>
            </a:pPr>
            <a:r>
              <a:rPr lang="en-US" sz="1800" dirty="0" smtClean="0"/>
              <a:t>Only part of the statistics are shown, but</a:t>
            </a:r>
          </a:p>
          <a:p>
            <a:pPr lvl="2">
              <a:lnSpc>
                <a:spcPct val="90000"/>
              </a:lnSpc>
            </a:pPr>
            <a:r>
              <a:rPr lang="en-US" sz="1600" dirty="0" smtClean="0"/>
              <a:t>Resolution is visibly better </a:t>
            </a:r>
          </a:p>
          <a:p>
            <a:pPr lvl="2">
              <a:lnSpc>
                <a:spcPct val="90000"/>
              </a:lnSpc>
            </a:pPr>
            <a:r>
              <a:rPr lang="en-US" sz="1600" dirty="0" smtClean="0"/>
              <a:t>And the minimum energy threshold goes below 300 keV</a:t>
            </a:r>
          </a:p>
          <a:p>
            <a:pPr lvl="2">
              <a:lnSpc>
                <a:spcPct val="90000"/>
              </a:lnSpc>
            </a:pPr>
            <a:r>
              <a:rPr lang="en-US" sz="1600" dirty="0" smtClean="0"/>
              <a:t>Lose efficiency at </a:t>
            </a:r>
            <a:r>
              <a:rPr lang="en-US" sz="1600" dirty="0" err="1" smtClean="0"/>
              <a:t>E</a:t>
            </a:r>
            <a:r>
              <a:rPr lang="en-US" sz="1600" baseline="-25000" dirty="0" err="1" smtClean="0"/>
              <a:t>p</a:t>
            </a:r>
            <a:r>
              <a:rPr lang="en-US" sz="1600" dirty="0" smtClean="0"/>
              <a:t>&gt; 1.5 MeV</a:t>
            </a:r>
          </a:p>
          <a:p>
            <a:pPr>
              <a:lnSpc>
                <a:spcPct val="90000"/>
              </a:lnSpc>
            </a:pPr>
            <a:r>
              <a:rPr lang="en-US" sz="2000" u="sng" dirty="0" smtClean="0"/>
              <a:t>Conclusions</a:t>
            </a:r>
            <a:r>
              <a:rPr lang="en-US" sz="2000" dirty="0" smtClean="0"/>
              <a:t>:</a:t>
            </a:r>
          </a:p>
          <a:p>
            <a:pPr lvl="1">
              <a:lnSpc>
                <a:spcPct val="90000"/>
              </a:lnSpc>
            </a:pPr>
            <a:r>
              <a:rPr lang="en-US" sz="1800" dirty="0" smtClean="0"/>
              <a:t>Thinner detector with thinner strips was better at measuring the proton energies as low as 2-300 keV</a:t>
            </a:r>
          </a:p>
        </p:txBody>
      </p:sp>
      <p:pic>
        <p:nvPicPr>
          <p:cNvPr id="48132" name="Picture 4" descr="31Cl2007new"/>
          <p:cNvPicPr>
            <a:picLocks noGrp="1" noChangeAspect="1" noChangeArrowheads="1"/>
          </p:cNvPicPr>
          <p:nvPr>
            <p:ph sz="quarter" idx="2"/>
          </p:nvPr>
        </p:nvPicPr>
        <p:blipFill>
          <a:blip r:embed="rId2" cstate="print"/>
          <a:srcRect/>
          <a:stretch>
            <a:fillRect/>
          </a:stretch>
        </p:blipFill>
        <p:spPr>
          <a:xfrm>
            <a:off x="5334000" y="1600200"/>
            <a:ext cx="3222625" cy="2185988"/>
          </a:xfrm>
        </p:spPr>
      </p:pic>
      <p:pic>
        <p:nvPicPr>
          <p:cNvPr id="48133" name="Picture 5" descr="31Cl2008newa"/>
          <p:cNvPicPr>
            <a:picLocks noGrp="1" noChangeAspect="1" noChangeArrowheads="1"/>
          </p:cNvPicPr>
          <p:nvPr>
            <p:ph sz="quarter" idx="3"/>
          </p:nvPr>
        </p:nvPicPr>
        <p:blipFill>
          <a:blip r:embed="rId3" cstate="print"/>
          <a:srcRect/>
          <a:stretch>
            <a:fillRect/>
          </a:stretch>
        </p:blipFill>
        <p:spPr>
          <a:xfrm>
            <a:off x="4953000" y="3962400"/>
            <a:ext cx="3657600" cy="2187575"/>
          </a:xfrm>
        </p:spPr>
      </p:pic>
      <p:sp>
        <p:nvSpPr>
          <p:cNvPr id="48134" name="Text Box 6"/>
          <p:cNvSpPr txBox="1">
            <a:spLocks noChangeArrowheads="1"/>
          </p:cNvSpPr>
          <p:nvPr/>
        </p:nvSpPr>
        <p:spPr bwMode="auto">
          <a:xfrm>
            <a:off x="7010400" y="2209800"/>
            <a:ext cx="685800" cy="392113"/>
          </a:xfrm>
          <a:prstGeom prst="rect">
            <a:avLst/>
          </a:prstGeom>
          <a:solidFill>
            <a:srgbClr val="99CCFF"/>
          </a:solidFill>
          <a:ln w="25400">
            <a:solidFill>
              <a:schemeClr val="tx1"/>
            </a:solidFill>
            <a:miter lim="800000"/>
            <a:headEnd/>
            <a:tailEnd/>
          </a:ln>
        </p:spPr>
        <p:txBody>
          <a:bodyPr>
            <a:spAutoFit/>
          </a:bodyPr>
          <a:lstStyle/>
          <a:p>
            <a:pPr>
              <a:spcBef>
                <a:spcPct val="50000"/>
              </a:spcBef>
            </a:pPr>
            <a:r>
              <a:rPr lang="en-US" b="1"/>
              <a:t>W1</a:t>
            </a:r>
          </a:p>
        </p:txBody>
      </p:sp>
      <p:sp>
        <p:nvSpPr>
          <p:cNvPr id="48135" name="Text Box 7"/>
          <p:cNvSpPr txBox="1">
            <a:spLocks noChangeArrowheads="1"/>
          </p:cNvSpPr>
          <p:nvPr/>
        </p:nvSpPr>
        <p:spPr bwMode="auto">
          <a:xfrm>
            <a:off x="7010400" y="4419600"/>
            <a:ext cx="762000" cy="392113"/>
          </a:xfrm>
          <a:prstGeom prst="rect">
            <a:avLst/>
          </a:prstGeom>
          <a:solidFill>
            <a:srgbClr val="99CCFF"/>
          </a:solidFill>
          <a:ln w="25400">
            <a:solidFill>
              <a:schemeClr val="tx1"/>
            </a:solidFill>
            <a:miter lim="800000"/>
            <a:headEnd/>
            <a:tailEnd/>
          </a:ln>
        </p:spPr>
        <p:txBody>
          <a:bodyPr>
            <a:spAutoFit/>
          </a:bodyPr>
          <a:lstStyle/>
          <a:p>
            <a:pPr>
              <a:spcBef>
                <a:spcPct val="50000"/>
              </a:spcBef>
            </a:pPr>
            <a:r>
              <a:rPr lang="en-US" b="1"/>
              <a:t>BB2</a:t>
            </a:r>
          </a:p>
        </p:txBody>
      </p:sp>
      <p:pic>
        <p:nvPicPr>
          <p:cNvPr id="48136" name="Picture 8"/>
          <p:cNvPicPr>
            <a:picLocks noChangeAspect="1" noChangeArrowheads="1"/>
          </p:cNvPicPr>
          <p:nvPr/>
        </p:nvPicPr>
        <p:blipFill>
          <a:blip r:embed="rId4" cstate="print"/>
          <a:srcRect/>
          <a:stretch>
            <a:fillRect/>
          </a:stretch>
        </p:blipFill>
        <p:spPr bwMode="auto">
          <a:xfrm>
            <a:off x="15875" y="76200"/>
            <a:ext cx="1736725" cy="711200"/>
          </a:xfrm>
          <a:prstGeom prst="rect">
            <a:avLst/>
          </a:prstGeom>
          <a:noFill/>
          <a:ln w="9525">
            <a:noFill/>
            <a:miter lim="800000"/>
            <a:headEnd/>
            <a:tailEnd/>
          </a:ln>
        </p:spPr>
      </p:pic>
      <p:pic>
        <p:nvPicPr>
          <p:cNvPr id="48137" name="Picture 9"/>
          <p:cNvPicPr>
            <a:picLocks noChangeAspect="1" noChangeArrowheads="1"/>
          </p:cNvPicPr>
          <p:nvPr/>
        </p:nvPicPr>
        <p:blipFill>
          <a:blip r:embed="rId5" cstate="print"/>
          <a:srcRect/>
          <a:stretch>
            <a:fillRect/>
          </a:stretch>
        </p:blipFill>
        <p:spPr bwMode="auto">
          <a:xfrm>
            <a:off x="8305800" y="6096000"/>
            <a:ext cx="666750" cy="595313"/>
          </a:xfrm>
          <a:prstGeom prst="rect">
            <a:avLst/>
          </a:prstGeom>
          <a:noFill/>
          <a:ln w="9525">
            <a:noFill/>
            <a:miter lim="800000"/>
            <a:headEnd/>
            <a:tailEnd/>
          </a:ln>
        </p:spPr>
      </p:pic>
      <p:sp>
        <p:nvSpPr>
          <p:cNvPr id="48138" name="Line 10"/>
          <p:cNvSpPr>
            <a:spLocks noChangeShapeType="1"/>
          </p:cNvSpPr>
          <p:nvPr/>
        </p:nvSpPr>
        <p:spPr bwMode="auto">
          <a:xfrm>
            <a:off x="5740400" y="2514600"/>
            <a:ext cx="0" cy="3352800"/>
          </a:xfrm>
          <a:prstGeom prst="line">
            <a:avLst/>
          </a:prstGeom>
          <a:noFill/>
          <a:ln w="28575" cap="rnd">
            <a:solidFill>
              <a:srgbClr val="FF0000"/>
            </a:solidFill>
            <a:prstDash val="sysDot"/>
            <a:round/>
            <a:headEnd/>
            <a:tailEnd/>
          </a:ln>
        </p:spPr>
        <p:txBody>
          <a:bodyPr/>
          <a:lstStyle/>
          <a:p>
            <a:endParaRPr lang="en-US"/>
          </a:p>
        </p:txBody>
      </p:sp>
      <p:sp>
        <p:nvSpPr>
          <p:cNvPr id="48139" name="Line 11"/>
          <p:cNvSpPr>
            <a:spLocks noChangeShapeType="1"/>
          </p:cNvSpPr>
          <p:nvPr/>
        </p:nvSpPr>
        <p:spPr bwMode="auto">
          <a:xfrm>
            <a:off x="5715000" y="2971800"/>
            <a:ext cx="457200" cy="0"/>
          </a:xfrm>
          <a:prstGeom prst="line">
            <a:avLst/>
          </a:prstGeom>
          <a:noFill/>
          <a:ln w="9525">
            <a:solidFill>
              <a:srgbClr val="FF0000"/>
            </a:solidFill>
            <a:prstDash val="dash"/>
            <a:round/>
            <a:headEnd/>
            <a:tailEnd/>
          </a:ln>
        </p:spPr>
        <p:txBody>
          <a:bodyPr/>
          <a:lstStyle/>
          <a:p>
            <a:endParaRPr lang="en-US"/>
          </a:p>
        </p:txBody>
      </p:sp>
      <p:sp>
        <p:nvSpPr>
          <p:cNvPr id="14" name="TextBox 13"/>
          <p:cNvSpPr txBox="1"/>
          <p:nvPr/>
        </p:nvSpPr>
        <p:spPr>
          <a:xfrm>
            <a:off x="914400" y="6248400"/>
            <a:ext cx="7648697" cy="369332"/>
          </a:xfrm>
          <a:prstGeom prst="rect">
            <a:avLst/>
          </a:prstGeom>
          <a:solidFill>
            <a:srgbClr val="FFFF00"/>
          </a:solidFill>
        </p:spPr>
        <p:txBody>
          <a:bodyPr wrap="none" rtlCol="0">
            <a:spAutoFit/>
          </a:bodyPr>
          <a:lstStyle/>
          <a:p>
            <a:r>
              <a:rPr lang="en-US" dirty="0" smtClean="0"/>
              <a:t>Un-fortunately: no new states here! And no </a:t>
            </a:r>
            <a:r>
              <a:rPr lang="en-US" dirty="0" err="1" smtClean="0"/>
              <a:t>AstroBox</a:t>
            </a:r>
            <a:r>
              <a:rPr lang="en-US" dirty="0" smtClean="0"/>
              <a:t> measurements. </a:t>
            </a:r>
            <a:r>
              <a:rPr lang="en-US" i="1" dirty="0" smtClean="0"/>
              <a:t>Yet!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944562"/>
          </a:xfrm>
        </p:spPr>
        <p:txBody>
          <a:bodyPr/>
          <a:lstStyle/>
          <a:p>
            <a:r>
              <a:rPr lang="en-US" baseline="30000" smtClean="0"/>
              <a:t>31</a:t>
            </a:r>
            <a:r>
              <a:rPr lang="en-US" smtClean="0"/>
              <a:t>Cl </a:t>
            </a:r>
            <a:r>
              <a:rPr lang="en-US" smtClean="0">
                <a:latin typeface="Symbol" pitchFamily="18" charset="2"/>
              </a:rPr>
              <a:t>b</a:t>
            </a:r>
            <a:r>
              <a:rPr lang="en-US" smtClean="0"/>
              <a:t>-decay results</a:t>
            </a:r>
          </a:p>
        </p:txBody>
      </p:sp>
      <p:sp>
        <p:nvSpPr>
          <p:cNvPr id="81923" name="Rectangle 3"/>
          <p:cNvSpPr>
            <a:spLocks noGrp="1" noChangeArrowheads="1"/>
          </p:cNvSpPr>
          <p:nvPr>
            <p:ph type="body" idx="1"/>
          </p:nvPr>
        </p:nvSpPr>
        <p:spPr>
          <a:xfrm>
            <a:off x="914400" y="1295400"/>
            <a:ext cx="7772400" cy="4830763"/>
          </a:xfrm>
        </p:spPr>
        <p:txBody>
          <a:bodyPr/>
          <a:lstStyle/>
          <a:p>
            <a:pPr>
              <a:lnSpc>
                <a:spcPct val="80000"/>
              </a:lnSpc>
            </a:pPr>
            <a:r>
              <a:rPr lang="en-US" sz="2400" smtClean="0"/>
              <a:t>First clean and intense </a:t>
            </a:r>
            <a:r>
              <a:rPr lang="en-US" sz="2400" baseline="30000" smtClean="0"/>
              <a:t>31</a:t>
            </a:r>
            <a:r>
              <a:rPr lang="en-US" sz="2400" smtClean="0"/>
              <a:t>Cl source </a:t>
            </a:r>
          </a:p>
          <a:p>
            <a:pPr>
              <a:lnSpc>
                <a:spcPct val="80000"/>
              </a:lnSpc>
            </a:pPr>
            <a:r>
              <a:rPr lang="en-US" sz="2400" smtClean="0"/>
              <a:t>established </a:t>
            </a:r>
            <a:r>
              <a:rPr lang="en-US" sz="2400" smtClean="0">
                <a:latin typeface="Symbol" pitchFamily="18" charset="2"/>
              </a:rPr>
              <a:t>b</a:t>
            </a:r>
            <a:r>
              <a:rPr lang="en-US" sz="2400" smtClean="0"/>
              <a:t>-decay scheme</a:t>
            </a:r>
          </a:p>
          <a:p>
            <a:pPr>
              <a:lnSpc>
                <a:spcPct val="80000"/>
              </a:lnSpc>
            </a:pPr>
            <a:r>
              <a:rPr lang="en-US" sz="2400" smtClean="0"/>
              <a:t>determined relative branching ratios </a:t>
            </a:r>
          </a:p>
          <a:p>
            <a:pPr>
              <a:lnSpc>
                <a:spcPct val="80000"/>
              </a:lnSpc>
            </a:pPr>
            <a:r>
              <a:rPr lang="en-US" sz="2400" smtClean="0"/>
              <a:t>measured </a:t>
            </a:r>
            <a:r>
              <a:rPr lang="en-US" sz="2400" smtClean="0">
                <a:solidFill>
                  <a:srgbClr val="FF0000"/>
                </a:solidFill>
              </a:rPr>
              <a:t>T</a:t>
            </a:r>
            <a:r>
              <a:rPr lang="en-US" sz="2400" baseline="-25000" smtClean="0">
                <a:solidFill>
                  <a:srgbClr val="FF0000"/>
                </a:solidFill>
              </a:rPr>
              <a:t>1/2</a:t>
            </a:r>
            <a:r>
              <a:rPr lang="en-US" sz="2400" smtClean="0">
                <a:solidFill>
                  <a:srgbClr val="FF0000"/>
                </a:solidFill>
              </a:rPr>
              <a:t>=190(1) ms (&lt;1% accuracy)</a:t>
            </a:r>
          </a:p>
          <a:p>
            <a:pPr>
              <a:lnSpc>
                <a:spcPct val="80000"/>
              </a:lnSpc>
            </a:pPr>
            <a:r>
              <a:rPr lang="en-US" sz="2400" smtClean="0"/>
              <a:t>identified </a:t>
            </a:r>
            <a:r>
              <a:rPr lang="en-US" sz="2400" smtClean="0">
                <a:solidFill>
                  <a:srgbClr val="FF0000"/>
                </a:solidFill>
              </a:rPr>
              <a:t>IAS E*=6279.5</a:t>
            </a:r>
            <a:r>
              <a:rPr lang="en-US" sz="2400" smtClean="0">
                <a:solidFill>
                  <a:srgbClr val="FF0000"/>
                </a:solidFill>
                <a:cs typeface="Arial" charset="0"/>
              </a:rPr>
              <a:t>±0.3±1.5 (syst)</a:t>
            </a:r>
            <a:r>
              <a:rPr lang="en-US" sz="2400" smtClean="0">
                <a:solidFill>
                  <a:srgbClr val="FF0000"/>
                </a:solidFill>
              </a:rPr>
              <a:t> keV</a:t>
            </a:r>
            <a:r>
              <a:rPr lang="en-US" sz="2400" smtClean="0"/>
              <a:t> and its decay</a:t>
            </a:r>
            <a:endParaRPr lang="en-US" sz="2400" i="1" smtClean="0">
              <a:solidFill>
                <a:srgbClr val="CC180A"/>
              </a:solidFill>
            </a:endParaRPr>
          </a:p>
          <a:p>
            <a:pPr>
              <a:lnSpc>
                <a:spcPct val="80000"/>
              </a:lnSpc>
            </a:pPr>
            <a:r>
              <a:rPr lang="en-US" sz="2400" smtClean="0"/>
              <a:t>used IMME to get new, more precise </a:t>
            </a:r>
            <a:r>
              <a:rPr lang="en-US" sz="2400" baseline="30000" smtClean="0"/>
              <a:t>31</a:t>
            </a:r>
            <a:r>
              <a:rPr lang="en-US" sz="2400" smtClean="0"/>
              <a:t>Cl mass </a:t>
            </a:r>
            <a:r>
              <a:rPr lang="en-US" sz="2400" smtClean="0">
                <a:solidFill>
                  <a:srgbClr val="FF0000"/>
                </a:solidFill>
              </a:rPr>
              <a:t>ME(</a:t>
            </a:r>
            <a:r>
              <a:rPr lang="en-US" sz="2400" baseline="30000" smtClean="0">
                <a:solidFill>
                  <a:srgbClr val="FF0000"/>
                </a:solidFill>
              </a:rPr>
              <a:t>31</a:t>
            </a:r>
            <a:r>
              <a:rPr lang="en-US" sz="2400" smtClean="0">
                <a:solidFill>
                  <a:srgbClr val="FF0000"/>
                </a:solidFill>
              </a:rPr>
              <a:t>Cl)=-7064(8) keV</a:t>
            </a:r>
            <a:r>
              <a:rPr lang="en-US" sz="2400" smtClean="0"/>
              <a:t> </a:t>
            </a:r>
            <a:r>
              <a:rPr lang="en-US" sz="2400" smtClean="0">
                <a:sym typeface="Symbol" pitchFamily="18" charset="2"/>
              </a:rPr>
              <a:t></a:t>
            </a:r>
            <a:r>
              <a:rPr lang="en-US" sz="2400" smtClean="0"/>
              <a:t> </a:t>
            </a:r>
            <a:r>
              <a:rPr lang="en-US" sz="2400" smtClean="0">
                <a:solidFill>
                  <a:srgbClr val="FF0000"/>
                </a:solidFill>
              </a:rPr>
              <a:t>Q</a:t>
            </a:r>
            <a:r>
              <a:rPr lang="en-US" sz="2400" baseline="-25000" smtClean="0">
                <a:solidFill>
                  <a:srgbClr val="FF0000"/>
                </a:solidFill>
              </a:rPr>
              <a:t>EC</a:t>
            </a:r>
            <a:r>
              <a:rPr lang="en-US" sz="2400" smtClean="0">
                <a:solidFill>
                  <a:srgbClr val="FF0000"/>
                </a:solidFill>
              </a:rPr>
              <a:t>=11,980(8) keV</a:t>
            </a:r>
            <a:r>
              <a:rPr lang="en-US" sz="2400" smtClean="0"/>
              <a:t> and</a:t>
            </a:r>
            <a:r>
              <a:rPr lang="en-US" sz="2400" smtClean="0">
                <a:sym typeface="Symbol" pitchFamily="18" charset="2"/>
              </a:rPr>
              <a:t> </a:t>
            </a:r>
            <a:r>
              <a:rPr lang="en-US" sz="2400" smtClean="0">
                <a:solidFill>
                  <a:srgbClr val="FF0000"/>
                </a:solidFill>
                <a:sym typeface="Symbol" pitchFamily="18" charset="2"/>
              </a:rPr>
              <a:t>S</a:t>
            </a:r>
            <a:r>
              <a:rPr lang="en-US" sz="2400" baseline="-25000" smtClean="0">
                <a:solidFill>
                  <a:srgbClr val="FF0000"/>
                </a:solidFill>
                <a:sym typeface="Symbol" pitchFamily="18" charset="2"/>
              </a:rPr>
              <a:t>p</a:t>
            </a:r>
            <a:r>
              <a:rPr lang="en-US" sz="2400" smtClean="0">
                <a:solidFill>
                  <a:srgbClr val="FF0000"/>
                </a:solidFill>
                <a:sym typeface="Symbol" pitchFamily="18" charset="2"/>
              </a:rPr>
              <a:t>(</a:t>
            </a:r>
            <a:r>
              <a:rPr lang="en-US" sz="2400" baseline="30000" smtClean="0">
                <a:solidFill>
                  <a:srgbClr val="FF0000"/>
                </a:solidFill>
                <a:sym typeface="Symbol" pitchFamily="18" charset="2"/>
              </a:rPr>
              <a:t>31</a:t>
            </a:r>
            <a:r>
              <a:rPr lang="en-US" sz="2400" smtClean="0">
                <a:solidFill>
                  <a:srgbClr val="FF0000"/>
                </a:solidFill>
                <a:sym typeface="Symbol" pitchFamily="18" charset="2"/>
              </a:rPr>
              <a:t>Cl)=289(8) keV</a:t>
            </a:r>
            <a:r>
              <a:rPr lang="en-US" sz="2400" smtClean="0">
                <a:sym typeface="Symbol" pitchFamily="18" charset="2"/>
              </a:rPr>
              <a:t> (imp for </a:t>
            </a:r>
            <a:r>
              <a:rPr lang="en-US" sz="2400" baseline="30000" smtClean="0">
                <a:sym typeface="Symbol" pitchFamily="18" charset="2"/>
              </a:rPr>
              <a:t>30</a:t>
            </a:r>
            <a:r>
              <a:rPr lang="en-US" sz="2400" smtClean="0">
                <a:sym typeface="Symbol" pitchFamily="18" charset="2"/>
              </a:rPr>
              <a:t>S(p,</a:t>
            </a:r>
            <a:r>
              <a:rPr lang="en-US" sz="2400" smtClean="0">
                <a:latin typeface="Symbol" pitchFamily="18" charset="2"/>
                <a:sym typeface="Symbol" pitchFamily="18" charset="2"/>
              </a:rPr>
              <a:t>g</a:t>
            </a:r>
            <a:r>
              <a:rPr lang="en-US" sz="2400" smtClean="0">
                <a:sym typeface="Symbol" pitchFamily="18" charset="2"/>
              </a:rPr>
              <a:t>)</a:t>
            </a:r>
            <a:r>
              <a:rPr lang="en-US" sz="2400" baseline="30000" smtClean="0">
                <a:sym typeface="Symbol" pitchFamily="18" charset="2"/>
              </a:rPr>
              <a:t>31</a:t>
            </a:r>
            <a:r>
              <a:rPr lang="en-US" sz="2400" smtClean="0">
                <a:sym typeface="Symbol" pitchFamily="18" charset="2"/>
              </a:rPr>
              <a:t>Cl !)</a:t>
            </a:r>
          </a:p>
          <a:p>
            <a:pPr>
              <a:lnSpc>
                <a:spcPct val="80000"/>
              </a:lnSpc>
            </a:pPr>
            <a:r>
              <a:rPr lang="en-US" sz="2400" smtClean="0"/>
              <a:t>found precise energy of </a:t>
            </a:r>
            <a:r>
              <a:rPr lang="en-US" sz="2400" smtClean="0">
                <a:solidFill>
                  <a:srgbClr val="FF0000"/>
                </a:solidFill>
              </a:rPr>
              <a:t>E</a:t>
            </a:r>
            <a:r>
              <a:rPr lang="en-US" sz="2400" baseline="30000" smtClean="0">
                <a:solidFill>
                  <a:srgbClr val="FF0000"/>
                </a:solidFill>
              </a:rPr>
              <a:t>*</a:t>
            </a:r>
            <a:r>
              <a:rPr lang="en-US" sz="2400" smtClean="0">
                <a:solidFill>
                  <a:srgbClr val="FF0000"/>
                </a:solidFill>
              </a:rPr>
              <a:t>=6256(1) keV </a:t>
            </a:r>
            <a:r>
              <a:rPr lang="en-US" sz="2400" smtClean="0">
                <a:solidFill>
                  <a:srgbClr val="FF0000"/>
                </a:solidFill>
                <a:sym typeface="Symbol" pitchFamily="18" charset="2"/>
              </a:rPr>
              <a:t> E</a:t>
            </a:r>
            <a:r>
              <a:rPr lang="en-US" sz="2400" baseline="-25000" smtClean="0">
                <a:solidFill>
                  <a:srgbClr val="FF0000"/>
                </a:solidFill>
                <a:sym typeface="Symbol" pitchFamily="18" charset="2"/>
              </a:rPr>
              <a:t>res</a:t>
            </a:r>
            <a:r>
              <a:rPr lang="en-US" sz="2400" smtClean="0">
                <a:solidFill>
                  <a:srgbClr val="FF0000"/>
                </a:solidFill>
                <a:sym typeface="Symbol" pitchFamily="18" charset="2"/>
              </a:rPr>
              <a:t>=123(2) keV </a:t>
            </a:r>
            <a:r>
              <a:rPr lang="en-US" sz="2400" smtClean="0">
                <a:sym typeface="Symbol" pitchFamily="18" charset="2"/>
              </a:rPr>
              <a:t>– important reson in </a:t>
            </a:r>
            <a:r>
              <a:rPr lang="en-US" sz="2400" baseline="30000" smtClean="0">
                <a:sym typeface="Symbol" pitchFamily="18" charset="2"/>
              </a:rPr>
              <a:t>30</a:t>
            </a:r>
            <a:r>
              <a:rPr lang="en-US" sz="2400" smtClean="0">
                <a:sym typeface="Symbol" pitchFamily="18" charset="2"/>
              </a:rPr>
              <a:t>P(p,</a:t>
            </a:r>
            <a:r>
              <a:rPr lang="en-US" sz="2400" smtClean="0">
                <a:latin typeface="Symbol" pitchFamily="18" charset="2"/>
                <a:sym typeface="Symbol" pitchFamily="18" charset="2"/>
              </a:rPr>
              <a:t>g</a:t>
            </a:r>
            <a:r>
              <a:rPr lang="en-US" sz="2400" smtClean="0">
                <a:sym typeface="Symbol" pitchFamily="18" charset="2"/>
              </a:rPr>
              <a:t>)</a:t>
            </a:r>
            <a:r>
              <a:rPr lang="en-US" sz="2400" baseline="30000" smtClean="0">
                <a:sym typeface="Symbol" pitchFamily="18" charset="2"/>
              </a:rPr>
              <a:t>31</a:t>
            </a:r>
            <a:r>
              <a:rPr lang="en-US" sz="2400" smtClean="0">
                <a:sym typeface="Symbol" pitchFamily="18" charset="2"/>
              </a:rPr>
              <a:t>S</a:t>
            </a:r>
            <a:endParaRPr lang="en-US" sz="2400" smtClean="0">
              <a:solidFill>
                <a:srgbClr val="FF0000"/>
              </a:solidFill>
            </a:endParaRPr>
          </a:p>
          <a:p>
            <a:pPr>
              <a:lnSpc>
                <a:spcPct val="80000"/>
              </a:lnSpc>
            </a:pPr>
            <a:r>
              <a:rPr lang="en-US" sz="2400" smtClean="0"/>
              <a:t>did not find IAS proton branching (at E</a:t>
            </a:r>
            <a:r>
              <a:rPr lang="en-US" sz="2400" baseline="-25000" smtClean="0"/>
              <a:t>p</a:t>
            </a:r>
            <a:r>
              <a:rPr lang="en-US" sz="2400" smtClean="0"/>
              <a:t>=146 keV – very difficult !!)</a:t>
            </a:r>
          </a:p>
        </p:txBody>
      </p:sp>
      <p:sp>
        <p:nvSpPr>
          <p:cNvPr id="81924" name="Slide Number Placeholder 3"/>
          <p:cNvSpPr>
            <a:spLocks noGrp="1"/>
          </p:cNvSpPr>
          <p:nvPr>
            <p:ph type="sldNum" sz="quarter" idx="12"/>
          </p:nvPr>
        </p:nvSpPr>
        <p:spPr>
          <a:noFill/>
        </p:spPr>
        <p:txBody>
          <a:bodyPr/>
          <a:lstStyle/>
          <a:p>
            <a:fld id="{9EC2F66D-1745-4B20-9843-844613F7DA93}" type="slidenum">
              <a:rPr lang="en-US" smtClean="0"/>
              <a:pPr/>
              <a:t>42</a:t>
            </a:fld>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27</a:t>
            </a:r>
            <a:r>
              <a:rPr lang="en-US" dirty="0" smtClean="0"/>
              <a:t>P decay</a:t>
            </a:r>
            <a:endParaRPr lang="en-US" dirty="0"/>
          </a:p>
        </p:txBody>
      </p:sp>
      <p:pic>
        <p:nvPicPr>
          <p:cNvPr id="8" name="Content Placeholder 7" descr="27P_Catania.gif"/>
          <p:cNvPicPr>
            <a:picLocks noGrp="1" noChangeAspect="1"/>
          </p:cNvPicPr>
          <p:nvPr>
            <p:ph idx="1"/>
          </p:nvPr>
        </p:nvPicPr>
        <p:blipFill>
          <a:blip r:embed="rId2" cstate="print"/>
          <a:stretch>
            <a:fillRect/>
          </a:stretch>
        </p:blipFill>
        <p:spPr>
          <a:xfrm>
            <a:off x="838200" y="1447800"/>
            <a:ext cx="7227567" cy="4525963"/>
          </a:xfrm>
        </p:spPr>
      </p:pic>
      <p:sp>
        <p:nvSpPr>
          <p:cNvPr id="9" name="TextBox 8"/>
          <p:cNvSpPr txBox="1"/>
          <p:nvPr/>
        </p:nvSpPr>
        <p:spPr>
          <a:xfrm>
            <a:off x="1653188" y="6096000"/>
            <a:ext cx="5814412" cy="369332"/>
          </a:xfrm>
          <a:prstGeom prst="rect">
            <a:avLst/>
          </a:prstGeom>
          <a:solidFill>
            <a:srgbClr val="FFFF00"/>
          </a:solidFill>
        </p:spPr>
        <p:txBody>
          <a:bodyPr wrap="none" rtlCol="0">
            <a:spAutoFit/>
          </a:bodyPr>
          <a:lstStyle/>
          <a:p>
            <a:r>
              <a:rPr lang="en-US" dirty="0" smtClean="0"/>
              <a:t>Most recent: see talk by Ellen Simmons, this afternoon!</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944562"/>
          </a:xfrm>
          <a:ln>
            <a:solidFill>
              <a:schemeClr val="accent1"/>
            </a:solidFill>
          </a:ln>
        </p:spPr>
        <p:txBody>
          <a:bodyPr/>
          <a:lstStyle/>
          <a:p>
            <a:pPr eaLnBrk="1" hangingPunct="1"/>
            <a:r>
              <a:rPr lang="en-US" sz="3600" smtClean="0"/>
              <a:t>Results </a:t>
            </a:r>
            <a:r>
              <a:rPr lang="en-US" sz="3600" smtClean="0">
                <a:latin typeface="Symbol" pitchFamily="18" charset="2"/>
              </a:rPr>
              <a:t>b</a:t>
            </a:r>
            <a:r>
              <a:rPr lang="en-US" sz="3600" smtClean="0"/>
              <a:t>-delayed p-decay</a:t>
            </a:r>
          </a:p>
        </p:txBody>
      </p:sp>
      <p:sp>
        <p:nvSpPr>
          <p:cNvPr id="53251" name="Rectangle 3"/>
          <p:cNvSpPr>
            <a:spLocks noGrp="1" noChangeArrowheads="1"/>
          </p:cNvSpPr>
          <p:nvPr>
            <p:ph type="body" idx="1"/>
          </p:nvPr>
        </p:nvSpPr>
        <p:spPr>
          <a:xfrm>
            <a:off x="381000" y="1447800"/>
            <a:ext cx="8534400" cy="5029200"/>
          </a:xfrm>
        </p:spPr>
        <p:txBody>
          <a:bodyPr/>
          <a:lstStyle/>
          <a:p>
            <a:pPr eaLnBrk="1" hangingPunct="1">
              <a:lnSpc>
                <a:spcPct val="80000"/>
              </a:lnSpc>
            </a:pPr>
            <a:r>
              <a:rPr lang="en-US" sz="2800" dirty="0" smtClean="0"/>
              <a:t>Technique works well – can go to E</a:t>
            </a:r>
            <a:r>
              <a:rPr lang="en-US" sz="2800" baseline="-25000" dirty="0" smtClean="0"/>
              <a:t>p</a:t>
            </a:r>
            <a:r>
              <a:rPr lang="en-US" sz="2800" dirty="0" smtClean="0"/>
              <a:t>~</a:t>
            </a:r>
            <a:r>
              <a:rPr lang="en-US" sz="2800" dirty="0" smtClean="0">
                <a:solidFill>
                  <a:srgbClr val="C00000"/>
                </a:solidFill>
              </a:rPr>
              <a:t>1</a:t>
            </a:r>
            <a:r>
              <a:rPr lang="en-US" sz="2800" dirty="0" smtClean="0"/>
              <a:t>00 keV and, maybe, lower</a:t>
            </a:r>
          </a:p>
          <a:p>
            <a:pPr eaLnBrk="1" hangingPunct="1">
              <a:lnSpc>
                <a:spcPct val="80000"/>
              </a:lnSpc>
            </a:pPr>
            <a:r>
              <a:rPr lang="en-US" sz="2800" dirty="0" smtClean="0"/>
              <a:t>Can work with lifetimes ~100 ms or less</a:t>
            </a:r>
          </a:p>
          <a:p>
            <a:pPr eaLnBrk="1" hangingPunct="1">
              <a:lnSpc>
                <a:spcPct val="80000"/>
              </a:lnSpc>
            </a:pPr>
            <a:r>
              <a:rPr lang="en-US" sz="2800" dirty="0" smtClean="0"/>
              <a:t>Very selective: can separate well beam cocktails (by implantation depths) </a:t>
            </a:r>
          </a:p>
          <a:p>
            <a:pPr eaLnBrk="1" hangingPunct="1">
              <a:lnSpc>
                <a:spcPct val="80000"/>
              </a:lnSpc>
            </a:pPr>
            <a:r>
              <a:rPr lang="en-US" sz="2800" dirty="0" smtClean="0"/>
              <a:t>Very sensitive: could obtain results for </a:t>
            </a:r>
            <a:r>
              <a:rPr lang="en-US" sz="2800" baseline="30000" dirty="0" smtClean="0"/>
              <a:t>21</a:t>
            </a:r>
            <a:r>
              <a:rPr lang="en-US" sz="2800" dirty="0" smtClean="0"/>
              <a:t>Mg, </a:t>
            </a:r>
            <a:r>
              <a:rPr lang="en-US" sz="2800" baseline="30000" dirty="0" smtClean="0"/>
              <a:t>29</a:t>
            </a:r>
            <a:r>
              <a:rPr lang="en-US" sz="2800" dirty="0" smtClean="0"/>
              <a:t>S at rates ~ 1-10 </a:t>
            </a:r>
            <a:r>
              <a:rPr lang="en-US" sz="2800" dirty="0" err="1" smtClean="0"/>
              <a:t>pps</a:t>
            </a:r>
            <a:r>
              <a:rPr lang="en-US" sz="2800" dirty="0" smtClean="0"/>
              <a:t> in 8 hrs </a:t>
            </a:r>
          </a:p>
          <a:p>
            <a:pPr eaLnBrk="1" hangingPunct="1">
              <a:lnSpc>
                <a:spcPct val="80000"/>
              </a:lnSpc>
            </a:pPr>
            <a:r>
              <a:rPr lang="en-US" sz="2800" dirty="0" smtClean="0">
                <a:solidFill>
                  <a:schemeClr val="bg2"/>
                </a:solidFill>
              </a:rPr>
              <a:t>Could study very weak branches (e.g. </a:t>
            </a:r>
            <a:r>
              <a:rPr lang="en-US" sz="2800" baseline="30000" dirty="0" smtClean="0">
                <a:solidFill>
                  <a:schemeClr val="bg2"/>
                </a:solidFill>
              </a:rPr>
              <a:t>20</a:t>
            </a:r>
            <a:r>
              <a:rPr lang="en-US" sz="2800" dirty="0" smtClean="0">
                <a:solidFill>
                  <a:schemeClr val="bg2"/>
                </a:solidFill>
              </a:rPr>
              <a:t>Mg </a:t>
            </a:r>
            <a:r>
              <a:rPr lang="en-US" sz="2400" dirty="0" smtClean="0">
                <a:solidFill>
                  <a:schemeClr val="bg2"/>
                </a:solidFill>
              </a:rPr>
              <a:t>50 </a:t>
            </a:r>
            <a:r>
              <a:rPr lang="en-US" sz="2400" dirty="0" err="1" smtClean="0">
                <a:solidFill>
                  <a:schemeClr val="bg2"/>
                </a:solidFill>
              </a:rPr>
              <a:t>pps</a:t>
            </a:r>
            <a:r>
              <a:rPr lang="en-US" sz="2400" dirty="0" smtClean="0">
                <a:solidFill>
                  <a:schemeClr val="bg2"/>
                </a:solidFill>
              </a:rPr>
              <a:t>) </a:t>
            </a:r>
            <a:r>
              <a:rPr lang="en-US" sz="2800" dirty="0" smtClean="0">
                <a:solidFill>
                  <a:srgbClr val="FF0000"/>
                </a:solidFill>
              </a:rPr>
              <a:t>Strengths:</a:t>
            </a:r>
          </a:p>
          <a:p>
            <a:pPr lvl="1" eaLnBrk="1" hangingPunct="1">
              <a:lnSpc>
                <a:spcPct val="80000"/>
              </a:lnSpc>
            </a:pPr>
            <a:r>
              <a:rPr lang="en-US" sz="2400" dirty="0" smtClean="0"/>
              <a:t>Good isotope separation (</a:t>
            </a:r>
            <a:r>
              <a:rPr lang="en-US" sz="2400" dirty="0" smtClean="0">
                <a:solidFill>
                  <a:srgbClr val="FF0000"/>
                </a:solidFill>
              </a:rPr>
              <a:t>MARS</a:t>
            </a:r>
            <a:r>
              <a:rPr lang="en-US" sz="2400" dirty="0" smtClean="0"/>
              <a:t>) </a:t>
            </a:r>
          </a:p>
          <a:p>
            <a:pPr lvl="1" eaLnBrk="1" hangingPunct="1">
              <a:lnSpc>
                <a:spcPct val="80000"/>
              </a:lnSpc>
            </a:pPr>
            <a:r>
              <a:rPr lang="en-US" sz="2400" dirty="0" smtClean="0"/>
              <a:t>In-flight production: need 30-50 MeV/u (can be implanted) </a:t>
            </a:r>
          </a:p>
          <a:p>
            <a:pPr lvl="1" eaLnBrk="1" hangingPunct="1">
              <a:lnSpc>
                <a:spcPct val="80000"/>
              </a:lnSpc>
            </a:pPr>
            <a:r>
              <a:rPr lang="en-US" sz="2400" dirty="0" smtClean="0">
                <a:solidFill>
                  <a:srgbClr val="FF0000"/>
                </a:solidFill>
              </a:rPr>
              <a:t>ASTROBOX</a:t>
            </a:r>
            <a:r>
              <a:rPr lang="en-US" sz="2400" dirty="0" smtClean="0"/>
              <a:t> opens new possibilities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944562"/>
          </a:xfrm>
        </p:spPr>
        <p:txBody>
          <a:bodyPr/>
          <a:lstStyle/>
          <a:p>
            <a:pPr eaLnBrk="1" hangingPunct="1"/>
            <a:r>
              <a:rPr lang="en-US" sz="4000" dirty="0" smtClean="0"/>
              <a:t>Collaborators</a:t>
            </a:r>
          </a:p>
        </p:txBody>
      </p:sp>
      <p:sp>
        <p:nvSpPr>
          <p:cNvPr id="55299" name="Rectangle 3"/>
          <p:cNvSpPr>
            <a:spLocks noGrp="1" noChangeArrowheads="1"/>
          </p:cNvSpPr>
          <p:nvPr>
            <p:ph type="body" idx="1"/>
          </p:nvPr>
        </p:nvSpPr>
        <p:spPr>
          <a:xfrm>
            <a:off x="457200" y="1143000"/>
            <a:ext cx="8229600" cy="4983163"/>
          </a:xfrm>
        </p:spPr>
        <p:txBody>
          <a:bodyPr/>
          <a:lstStyle/>
          <a:p>
            <a:pPr eaLnBrk="1" hangingPunct="1"/>
            <a:r>
              <a:rPr lang="en-US" sz="2800" dirty="0" smtClean="0"/>
              <a:t>M McCleskey, E Simmons, A Spiridon, BT Roeder, G </a:t>
            </a:r>
            <a:r>
              <a:rPr lang="en-US" sz="2800" dirty="0" err="1" smtClean="0"/>
              <a:t>Tabacaru</a:t>
            </a:r>
            <a:r>
              <a:rPr lang="en-US" sz="2800" dirty="0" smtClean="0"/>
              <a:t>, RE Tribble, JC Hardy, VE </a:t>
            </a:r>
            <a:r>
              <a:rPr lang="en-US" sz="2800" dirty="0" err="1" smtClean="0"/>
              <a:t>Iacob</a:t>
            </a:r>
            <a:r>
              <a:rPr lang="en-US" sz="2800" dirty="0" smtClean="0"/>
              <a:t>, A Banu</a:t>
            </a:r>
            <a:r>
              <a:rPr lang="en-US" sz="2800" baseline="30000" dirty="0" smtClean="0"/>
              <a:t>*</a:t>
            </a:r>
            <a:r>
              <a:rPr lang="en-US" sz="2800" dirty="0" smtClean="0"/>
              <a:t> </a:t>
            </a:r>
            <a:r>
              <a:rPr lang="en-US" sz="2800" dirty="0" smtClean="0">
                <a:solidFill>
                  <a:srgbClr val="0000CC"/>
                </a:solidFill>
              </a:rPr>
              <a:t>–</a:t>
            </a:r>
            <a:r>
              <a:rPr lang="en-US" sz="2800" i="1" dirty="0" smtClean="0">
                <a:solidFill>
                  <a:srgbClr val="0000CC"/>
                </a:solidFill>
              </a:rPr>
              <a:t> Cyclotron Institute, Texas A&amp;M University  </a:t>
            </a:r>
            <a:r>
              <a:rPr lang="en-US" sz="2400" i="1" dirty="0" smtClean="0"/>
              <a:t>(* now at J Madison University, VA) </a:t>
            </a:r>
          </a:p>
          <a:p>
            <a:pPr eaLnBrk="1" hangingPunct="1"/>
            <a:r>
              <a:rPr lang="en-US" sz="2800" dirty="0" smtClean="0"/>
              <a:t>PJ Woods, T </a:t>
            </a:r>
            <a:r>
              <a:rPr lang="en-US" sz="2800" dirty="0" err="1" smtClean="0"/>
              <a:t>Davinson</a:t>
            </a:r>
            <a:r>
              <a:rPr lang="en-US" sz="2800" dirty="0" smtClean="0"/>
              <a:t>, G. </a:t>
            </a:r>
            <a:r>
              <a:rPr lang="en-US" sz="2800" dirty="0" err="1" smtClean="0"/>
              <a:t>Lotay</a:t>
            </a:r>
            <a:r>
              <a:rPr lang="en-US" sz="2800" dirty="0" smtClean="0">
                <a:solidFill>
                  <a:srgbClr val="FF6600"/>
                </a:solidFill>
              </a:rPr>
              <a:t> </a:t>
            </a:r>
            <a:r>
              <a:rPr lang="en-US" sz="2800" dirty="0" smtClean="0">
                <a:solidFill>
                  <a:srgbClr val="0000CC"/>
                </a:solidFill>
              </a:rPr>
              <a:t>– </a:t>
            </a:r>
            <a:r>
              <a:rPr lang="en-US" sz="2800" i="1" dirty="0" err="1" smtClean="0">
                <a:solidFill>
                  <a:srgbClr val="0000CC"/>
                </a:solidFill>
              </a:rPr>
              <a:t>Univ</a:t>
            </a:r>
            <a:r>
              <a:rPr lang="en-US" sz="2800" i="1" dirty="0" smtClean="0">
                <a:solidFill>
                  <a:srgbClr val="0000CC"/>
                </a:solidFill>
              </a:rPr>
              <a:t> of Edinburgh</a:t>
            </a:r>
          </a:p>
          <a:p>
            <a:pPr eaLnBrk="1" hangingPunct="1"/>
            <a:r>
              <a:rPr lang="en-US" sz="2800" dirty="0" smtClean="0"/>
              <a:t>J </a:t>
            </a:r>
            <a:r>
              <a:rPr lang="en-US" sz="2800" dirty="0" err="1" smtClean="0"/>
              <a:t>Aysto</a:t>
            </a:r>
            <a:r>
              <a:rPr lang="en-US" sz="2800" dirty="0" smtClean="0"/>
              <a:t>, A </a:t>
            </a:r>
            <a:r>
              <a:rPr lang="en-US" sz="2800" dirty="0" err="1" smtClean="0"/>
              <a:t>Saastamoinen</a:t>
            </a:r>
            <a:r>
              <a:rPr lang="en-US" sz="2800" dirty="0" smtClean="0"/>
              <a:t>, A </a:t>
            </a:r>
            <a:r>
              <a:rPr lang="en-US" sz="2800" dirty="0" err="1" smtClean="0"/>
              <a:t>Jokinen</a:t>
            </a:r>
            <a:r>
              <a:rPr lang="en-US" sz="2800" dirty="0" smtClean="0">
                <a:solidFill>
                  <a:srgbClr val="FF6600"/>
                </a:solidFill>
              </a:rPr>
              <a:t> </a:t>
            </a:r>
            <a:r>
              <a:rPr lang="en-US" sz="2800" dirty="0" smtClean="0">
                <a:solidFill>
                  <a:srgbClr val="0000CC"/>
                </a:solidFill>
              </a:rPr>
              <a:t>– </a:t>
            </a:r>
            <a:r>
              <a:rPr lang="en-US" sz="2800" i="1" dirty="0" err="1" smtClean="0">
                <a:solidFill>
                  <a:srgbClr val="0000CC"/>
                </a:solidFill>
              </a:rPr>
              <a:t>Univ</a:t>
            </a:r>
            <a:r>
              <a:rPr lang="en-US" sz="2800" i="1" dirty="0" smtClean="0">
                <a:solidFill>
                  <a:srgbClr val="0000CC"/>
                </a:solidFill>
              </a:rPr>
              <a:t> of Jyvaskyla</a:t>
            </a:r>
          </a:p>
          <a:p>
            <a:pPr eaLnBrk="1" hangingPunct="1"/>
            <a:r>
              <a:rPr lang="en-US" sz="2800" dirty="0" smtClean="0"/>
              <a:t>MA Bentley</a:t>
            </a:r>
            <a:r>
              <a:rPr lang="en-US" sz="2800" dirty="0" smtClean="0">
                <a:solidFill>
                  <a:srgbClr val="FF6600"/>
                </a:solidFill>
              </a:rPr>
              <a:t> </a:t>
            </a:r>
            <a:r>
              <a:rPr lang="en-US" sz="2800" dirty="0" smtClean="0">
                <a:solidFill>
                  <a:srgbClr val="0000CC"/>
                </a:solidFill>
              </a:rPr>
              <a:t>– </a:t>
            </a:r>
            <a:r>
              <a:rPr lang="en-US" sz="2800" i="1" dirty="0" err="1" smtClean="0">
                <a:solidFill>
                  <a:srgbClr val="0000CC"/>
                </a:solidFill>
              </a:rPr>
              <a:t>Univ</a:t>
            </a:r>
            <a:r>
              <a:rPr lang="en-US" sz="2800" i="1" dirty="0" smtClean="0">
                <a:solidFill>
                  <a:srgbClr val="0000CC"/>
                </a:solidFill>
              </a:rPr>
              <a:t> of York </a:t>
            </a:r>
            <a:endParaRPr lang="en-US" sz="2800" dirty="0" smtClean="0">
              <a:solidFill>
                <a:srgbClr val="0000CC"/>
              </a:solidFill>
            </a:endParaRPr>
          </a:p>
          <a:p>
            <a:pPr eaLnBrk="1" hangingPunct="1"/>
            <a:r>
              <a:rPr lang="en-US" sz="2800" i="1" dirty="0" smtClean="0">
                <a:solidFill>
                  <a:srgbClr val="C00000"/>
                </a:solidFill>
              </a:rPr>
              <a:t>E </a:t>
            </a:r>
            <a:r>
              <a:rPr lang="en-US" sz="2800" i="1" dirty="0" err="1" smtClean="0">
                <a:solidFill>
                  <a:srgbClr val="C00000"/>
                </a:solidFill>
              </a:rPr>
              <a:t>Pollacco</a:t>
            </a:r>
            <a:r>
              <a:rPr lang="en-US" sz="2800" i="1" dirty="0" smtClean="0">
                <a:solidFill>
                  <a:srgbClr val="C00000"/>
                </a:solidFill>
              </a:rPr>
              <a:t> et al. </a:t>
            </a:r>
            <a:r>
              <a:rPr lang="en-US" sz="2800" i="1" dirty="0" smtClean="0">
                <a:solidFill>
                  <a:srgbClr val="0000CC"/>
                </a:solidFill>
              </a:rPr>
              <a:t>–CEA </a:t>
            </a:r>
            <a:r>
              <a:rPr lang="en-US" sz="2800" i="1" dirty="0" err="1" smtClean="0">
                <a:solidFill>
                  <a:srgbClr val="0000CC"/>
                </a:solidFill>
              </a:rPr>
              <a:t>Saclay</a:t>
            </a:r>
            <a:endParaRPr lang="en-US" sz="2800" i="1" dirty="0" smtClean="0">
              <a:solidFill>
                <a:srgbClr val="0000CC"/>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1"/>
          <p:cNvSpPr>
            <a:spLocks noGrp="1"/>
          </p:cNvSpPr>
          <p:nvPr>
            <p:ph type="dt" sz="half" idx="10"/>
          </p:nvPr>
        </p:nvSpPr>
        <p:spPr/>
        <p:txBody>
          <a:bodyPr/>
          <a:lstStyle/>
          <a:p>
            <a:fld id="{B6B64BBF-232E-4782-821E-DCEA00B8E51D}" type="datetime5">
              <a:rPr lang="en-US"/>
              <a:pPr/>
              <a:t>20-Sep-11</a:t>
            </a:fld>
            <a:endParaRPr lang="en-US"/>
          </a:p>
        </p:txBody>
      </p:sp>
      <p:sp>
        <p:nvSpPr>
          <p:cNvPr id="20" name="Slide Number Placeholder 3"/>
          <p:cNvSpPr>
            <a:spLocks noGrp="1"/>
          </p:cNvSpPr>
          <p:nvPr>
            <p:ph type="sldNum" sz="quarter" idx="12"/>
          </p:nvPr>
        </p:nvSpPr>
        <p:spPr/>
        <p:txBody>
          <a:bodyPr/>
          <a:lstStyle/>
          <a:p>
            <a:fld id="{EAE65C6A-1C8D-40FC-8EBE-DE44043EA738}" type="slidenum">
              <a:rPr lang="en-US"/>
              <a:pPr/>
              <a:t>5</a:t>
            </a:fld>
            <a:endParaRPr lang="en-US"/>
          </a:p>
        </p:txBody>
      </p:sp>
      <p:sp>
        <p:nvSpPr>
          <p:cNvPr id="125954" name="AutoShape 2"/>
          <p:cNvSpPr>
            <a:spLocks noChangeArrowheads="1"/>
          </p:cNvSpPr>
          <p:nvPr/>
        </p:nvSpPr>
        <p:spPr bwMode="auto">
          <a:xfrm>
            <a:off x="914400" y="228600"/>
            <a:ext cx="3276600" cy="457200"/>
          </a:xfrm>
          <a:prstGeom prst="flowChartAlternateProcess">
            <a:avLst/>
          </a:prstGeom>
          <a:solidFill>
            <a:srgbClr val="CCFFFF"/>
          </a:solidFill>
          <a:ln w="28575">
            <a:solidFill>
              <a:srgbClr val="3366FF"/>
            </a:solidFill>
            <a:miter lim="800000"/>
            <a:headEnd/>
            <a:tailEnd/>
          </a:ln>
          <a:effectLst/>
        </p:spPr>
        <p:txBody>
          <a:bodyPr wrap="none" anchor="ctr"/>
          <a:lstStyle/>
          <a:p>
            <a:pPr marL="457200" indent="-457200" algn="ctr"/>
            <a:r>
              <a:rPr lang="en-US" sz="2000">
                <a:solidFill>
                  <a:srgbClr val="A50021"/>
                </a:solidFill>
                <a:latin typeface="Arial Rounded MT Bold" pitchFamily="34" charset="0"/>
                <a:cs typeface="Times New Roman" pitchFamily="18" charset="0"/>
              </a:rPr>
              <a:t>Resonant Reaction Rate</a:t>
            </a:r>
          </a:p>
        </p:txBody>
      </p:sp>
      <p:sp>
        <p:nvSpPr>
          <p:cNvPr id="125955" name="Text Box 3"/>
          <p:cNvSpPr txBox="1">
            <a:spLocks noChangeArrowheads="1"/>
          </p:cNvSpPr>
          <p:nvPr/>
        </p:nvSpPr>
        <p:spPr bwMode="auto">
          <a:xfrm>
            <a:off x="76200" y="1133475"/>
            <a:ext cx="5867400" cy="4552950"/>
          </a:xfrm>
          <a:prstGeom prst="rect">
            <a:avLst/>
          </a:prstGeom>
          <a:noFill/>
          <a:ln w="9525">
            <a:noFill/>
            <a:miter lim="800000"/>
            <a:headEnd/>
            <a:tailEnd/>
          </a:ln>
          <a:effectLst/>
        </p:spPr>
        <p:txBody>
          <a:bodyPr>
            <a:spAutoFit/>
          </a:bodyPr>
          <a:lstStyle/>
          <a:p>
            <a:pPr marL="457200" indent="-457200">
              <a:spcBef>
                <a:spcPct val="50000"/>
              </a:spcBef>
            </a:pPr>
            <a:r>
              <a:rPr lang="en-US" sz="1600">
                <a:solidFill>
                  <a:srgbClr val="6600CC"/>
                </a:solidFill>
                <a:latin typeface="Arial Rounded MT Bold" pitchFamily="34" charset="0"/>
                <a:cs typeface="Times New Roman" pitchFamily="18" charset="0"/>
              </a:rPr>
              <a:t>* </a:t>
            </a:r>
            <a:r>
              <a:rPr lang="en-US" sz="1600" b="1">
                <a:solidFill>
                  <a:srgbClr val="CC0000"/>
                </a:solidFill>
                <a:latin typeface="Arial Rounded MT Bold" pitchFamily="34" charset="0"/>
                <a:cs typeface="Times New Roman" pitchFamily="18" charset="0"/>
              </a:rPr>
              <a:t>Resonant</a:t>
            </a:r>
            <a:r>
              <a:rPr lang="en-US" sz="1600">
                <a:solidFill>
                  <a:srgbClr val="6600CC"/>
                </a:solidFill>
                <a:latin typeface="Arial Rounded MT Bold" pitchFamily="34" charset="0"/>
                <a:cs typeface="Times New Roman" pitchFamily="18" charset="0"/>
              </a:rPr>
              <a:t> reaction is a two-step process.</a:t>
            </a:r>
          </a:p>
          <a:p>
            <a:pPr marL="457200" indent="-457200">
              <a:spcBef>
                <a:spcPct val="50000"/>
              </a:spcBef>
            </a:pPr>
            <a:endParaRPr lang="en-US" sz="2800">
              <a:solidFill>
                <a:srgbClr val="6600CC"/>
              </a:solidFill>
              <a:latin typeface="Arial Rounded MT Bold" pitchFamily="34" charset="0"/>
              <a:cs typeface="Times New Roman" pitchFamily="18" charset="0"/>
            </a:endParaRPr>
          </a:p>
          <a:p>
            <a:pPr marL="457200" indent="-457200">
              <a:spcBef>
                <a:spcPct val="50000"/>
              </a:spcBef>
            </a:pPr>
            <a:r>
              <a:rPr lang="en-US" sz="1600">
                <a:solidFill>
                  <a:srgbClr val="6600CC"/>
                </a:solidFill>
                <a:latin typeface="Arial Rounded MT Bold" pitchFamily="34" charset="0"/>
                <a:cs typeface="Times New Roman" pitchFamily="18" charset="0"/>
              </a:rPr>
              <a:t>* The cross section (Breit-Wigner):</a:t>
            </a:r>
          </a:p>
          <a:p>
            <a:pPr marL="457200" indent="-457200">
              <a:spcBef>
                <a:spcPct val="50000"/>
              </a:spcBef>
            </a:pPr>
            <a:endParaRPr lang="en-US" sz="2800">
              <a:solidFill>
                <a:srgbClr val="6600CC"/>
              </a:solidFill>
              <a:latin typeface="Arial Rounded MT Bold" pitchFamily="34" charset="0"/>
              <a:cs typeface="Times New Roman" pitchFamily="18" charset="0"/>
            </a:endParaRPr>
          </a:p>
          <a:p>
            <a:pPr marL="457200" indent="-457200">
              <a:spcBef>
                <a:spcPct val="50000"/>
              </a:spcBef>
            </a:pPr>
            <a:r>
              <a:rPr lang="en-US" sz="1600">
                <a:solidFill>
                  <a:srgbClr val="6600CC"/>
                </a:solidFill>
                <a:latin typeface="Arial Rounded MT Bold" pitchFamily="34" charset="0"/>
                <a:cs typeface="Times New Roman" pitchFamily="18" charset="0"/>
              </a:rPr>
              <a:t>  </a:t>
            </a:r>
          </a:p>
          <a:p>
            <a:pPr marL="457200" indent="-457200">
              <a:spcBef>
                <a:spcPct val="50000"/>
              </a:spcBef>
            </a:pPr>
            <a:r>
              <a:rPr lang="en-US" sz="1600">
                <a:solidFill>
                  <a:srgbClr val="6600CC"/>
                </a:solidFill>
                <a:latin typeface="Arial Rounded MT Bold" pitchFamily="34" charset="0"/>
                <a:cs typeface="Times New Roman" pitchFamily="18" charset="0"/>
              </a:rPr>
              <a:t>* The contribution to the reaction rate:</a:t>
            </a:r>
          </a:p>
          <a:p>
            <a:pPr marL="457200" indent="-457200">
              <a:spcBef>
                <a:spcPct val="50000"/>
              </a:spcBef>
            </a:pPr>
            <a:endParaRPr lang="en-US" sz="1600">
              <a:solidFill>
                <a:srgbClr val="6600CC"/>
              </a:solidFill>
              <a:latin typeface="Arial Rounded MT Bold" pitchFamily="34" charset="0"/>
              <a:cs typeface="Times New Roman" pitchFamily="18" charset="0"/>
            </a:endParaRPr>
          </a:p>
          <a:p>
            <a:pPr marL="457200" indent="-457200">
              <a:spcBef>
                <a:spcPct val="50000"/>
              </a:spcBef>
            </a:pPr>
            <a:endParaRPr lang="en-US" sz="1600">
              <a:solidFill>
                <a:srgbClr val="6600CC"/>
              </a:solidFill>
              <a:latin typeface="Arial Rounded MT Bold" pitchFamily="34" charset="0"/>
              <a:cs typeface="Times New Roman" pitchFamily="18" charset="0"/>
            </a:endParaRPr>
          </a:p>
          <a:p>
            <a:pPr marL="457200" indent="-457200">
              <a:spcBef>
                <a:spcPct val="50000"/>
              </a:spcBef>
            </a:pPr>
            <a:r>
              <a:rPr lang="en-US" sz="1600">
                <a:solidFill>
                  <a:srgbClr val="6600CC"/>
                </a:solidFill>
                <a:latin typeface="Arial Rounded MT Bold" pitchFamily="34" charset="0"/>
                <a:cs typeface="Times New Roman" pitchFamily="18" charset="0"/>
              </a:rPr>
              <a:t>  where</a:t>
            </a:r>
          </a:p>
          <a:p>
            <a:pPr marL="457200" indent="-457200">
              <a:spcBef>
                <a:spcPct val="50000"/>
              </a:spcBef>
            </a:pPr>
            <a:r>
              <a:rPr lang="en-US" sz="1600">
                <a:solidFill>
                  <a:srgbClr val="6600CC"/>
                </a:solidFill>
                <a:latin typeface="Arial Rounded MT Bold" pitchFamily="34" charset="0"/>
                <a:cs typeface="Times New Roman" pitchFamily="18" charset="0"/>
              </a:rPr>
              <a:t>   </a:t>
            </a:r>
          </a:p>
          <a:p>
            <a:pPr marL="457200" indent="-457200">
              <a:spcBef>
                <a:spcPct val="50000"/>
              </a:spcBef>
            </a:pPr>
            <a:r>
              <a:rPr lang="en-US" sz="1600">
                <a:solidFill>
                  <a:srgbClr val="6600CC"/>
                </a:solidFill>
                <a:latin typeface="Arial Rounded MT Bold" pitchFamily="34" charset="0"/>
                <a:cs typeface="Times New Roman" pitchFamily="18" charset="0"/>
              </a:rPr>
              <a:t> </a:t>
            </a:r>
          </a:p>
        </p:txBody>
      </p:sp>
      <p:graphicFrame>
        <p:nvGraphicFramePr>
          <p:cNvPr id="125956" name="Object 4"/>
          <p:cNvGraphicFramePr>
            <a:graphicFrameLocks noChangeAspect="1"/>
          </p:cNvGraphicFramePr>
          <p:nvPr/>
        </p:nvGraphicFramePr>
        <p:xfrm>
          <a:off x="433388" y="1447800"/>
          <a:ext cx="3933825" cy="533400"/>
        </p:xfrm>
        <a:graphic>
          <a:graphicData uri="http://schemas.openxmlformats.org/presentationml/2006/ole">
            <p:oleObj spid="_x0000_s46082" name="Equation" r:id="rId4" imgW="2120760" imgH="355320" progId="Equation.3">
              <p:embed/>
            </p:oleObj>
          </a:graphicData>
        </a:graphic>
      </p:graphicFrame>
      <p:graphicFrame>
        <p:nvGraphicFramePr>
          <p:cNvPr id="125957" name="Object 5"/>
          <p:cNvGraphicFramePr>
            <a:graphicFrameLocks noChangeAspect="1"/>
          </p:cNvGraphicFramePr>
          <p:nvPr/>
        </p:nvGraphicFramePr>
        <p:xfrm>
          <a:off x="457200" y="2514600"/>
          <a:ext cx="4572000" cy="1016000"/>
        </p:xfrm>
        <a:graphic>
          <a:graphicData uri="http://schemas.openxmlformats.org/presentationml/2006/ole">
            <p:oleObj spid="_x0000_s46083" name="Equation" r:id="rId5" imgW="2819160" imgH="660240" progId="Equation.3">
              <p:embed/>
            </p:oleObj>
          </a:graphicData>
        </a:graphic>
      </p:graphicFrame>
      <p:graphicFrame>
        <p:nvGraphicFramePr>
          <p:cNvPr id="125958" name="Object 6"/>
          <p:cNvGraphicFramePr>
            <a:graphicFrameLocks noChangeAspect="1"/>
          </p:cNvGraphicFramePr>
          <p:nvPr/>
        </p:nvGraphicFramePr>
        <p:xfrm>
          <a:off x="371475" y="3886200"/>
          <a:ext cx="3371850" cy="673100"/>
        </p:xfrm>
        <a:graphic>
          <a:graphicData uri="http://schemas.openxmlformats.org/presentationml/2006/ole">
            <p:oleObj spid="_x0000_s46084" name="Equation" r:id="rId6" imgW="2247840" imgH="495000" progId="">
              <p:embed/>
            </p:oleObj>
          </a:graphicData>
        </a:graphic>
      </p:graphicFrame>
      <p:graphicFrame>
        <p:nvGraphicFramePr>
          <p:cNvPr id="125959" name="Object 7"/>
          <p:cNvGraphicFramePr>
            <a:graphicFrameLocks noChangeAspect="1"/>
          </p:cNvGraphicFramePr>
          <p:nvPr/>
        </p:nvGraphicFramePr>
        <p:xfrm>
          <a:off x="525463" y="5000625"/>
          <a:ext cx="2903537" cy="638175"/>
        </p:xfrm>
        <a:graphic>
          <a:graphicData uri="http://schemas.openxmlformats.org/presentationml/2006/ole">
            <p:oleObj spid="_x0000_s46085" name="Equation" r:id="rId7" imgW="1841400" imgH="495000" progId="">
              <p:embed/>
            </p:oleObj>
          </a:graphicData>
        </a:graphic>
      </p:graphicFrame>
      <p:pic>
        <p:nvPicPr>
          <p:cNvPr id="125960" name="Picture 8"/>
          <p:cNvPicPr>
            <a:picLocks noChangeAspect="1" noChangeArrowheads="1"/>
          </p:cNvPicPr>
          <p:nvPr/>
        </p:nvPicPr>
        <p:blipFill>
          <a:blip r:embed="rId8" cstate="print"/>
          <a:srcRect/>
          <a:stretch>
            <a:fillRect/>
          </a:stretch>
        </p:blipFill>
        <p:spPr bwMode="auto">
          <a:xfrm>
            <a:off x="5105400" y="504825"/>
            <a:ext cx="3657600" cy="3271838"/>
          </a:xfrm>
          <a:prstGeom prst="rect">
            <a:avLst/>
          </a:prstGeom>
          <a:noFill/>
          <a:ln w="9525">
            <a:noFill/>
            <a:miter lim="800000"/>
            <a:headEnd/>
            <a:tailEnd/>
          </a:ln>
          <a:effectLst/>
        </p:spPr>
      </p:pic>
      <p:pic>
        <p:nvPicPr>
          <p:cNvPr id="125961" name="Picture 9"/>
          <p:cNvPicPr>
            <a:picLocks noChangeAspect="1" noChangeArrowheads="1"/>
          </p:cNvPicPr>
          <p:nvPr/>
        </p:nvPicPr>
        <p:blipFill>
          <a:blip r:embed="rId9" cstate="print"/>
          <a:srcRect/>
          <a:stretch>
            <a:fillRect/>
          </a:stretch>
        </p:blipFill>
        <p:spPr bwMode="auto">
          <a:xfrm>
            <a:off x="4800600" y="4144963"/>
            <a:ext cx="4038600" cy="2408237"/>
          </a:xfrm>
          <a:prstGeom prst="rect">
            <a:avLst/>
          </a:prstGeom>
          <a:noFill/>
          <a:ln w="9525">
            <a:noFill/>
            <a:miter lim="800000"/>
            <a:headEnd/>
            <a:tailEnd/>
          </a:ln>
          <a:effectLst/>
        </p:spPr>
      </p:pic>
      <p:sp>
        <p:nvSpPr>
          <p:cNvPr id="125962" name="Text Box 10"/>
          <p:cNvSpPr txBox="1">
            <a:spLocks noChangeArrowheads="1"/>
          </p:cNvSpPr>
          <p:nvPr/>
        </p:nvSpPr>
        <p:spPr bwMode="auto">
          <a:xfrm>
            <a:off x="4876800" y="3840163"/>
            <a:ext cx="3657600" cy="274637"/>
          </a:xfrm>
          <a:prstGeom prst="rect">
            <a:avLst/>
          </a:prstGeom>
          <a:noFill/>
          <a:ln w="9525">
            <a:noFill/>
            <a:miter lim="800000"/>
            <a:headEnd/>
            <a:tailEnd/>
          </a:ln>
          <a:effectLst/>
        </p:spPr>
        <p:txBody>
          <a:bodyPr>
            <a:spAutoFit/>
          </a:bodyPr>
          <a:lstStyle/>
          <a:p>
            <a:pPr algn="ctr">
              <a:spcBef>
                <a:spcPct val="50000"/>
              </a:spcBef>
            </a:pPr>
            <a:r>
              <a:rPr lang="en-US" sz="1200">
                <a:latin typeface="Times New Roman" pitchFamily="18" charset="0"/>
                <a:cs typeface="Times New Roman" pitchFamily="18" charset="0"/>
              </a:rPr>
              <a:t>* C. Rolfs and W. Rodney, “Cauldrons in the Cosmos”. </a:t>
            </a:r>
          </a:p>
        </p:txBody>
      </p:sp>
      <p:sp>
        <p:nvSpPr>
          <p:cNvPr id="125963" name="Text Box 11"/>
          <p:cNvSpPr txBox="1">
            <a:spLocks noChangeArrowheads="1"/>
          </p:cNvSpPr>
          <p:nvPr/>
        </p:nvSpPr>
        <p:spPr bwMode="auto">
          <a:xfrm>
            <a:off x="381000" y="5759450"/>
            <a:ext cx="2705484" cy="369332"/>
          </a:xfrm>
          <a:prstGeom prst="rect">
            <a:avLst/>
          </a:prstGeom>
          <a:noFill/>
          <a:ln w="9525" algn="ctr">
            <a:noFill/>
            <a:miter lim="800000"/>
            <a:headEnd/>
            <a:tailEnd/>
          </a:ln>
          <a:effectLst/>
        </p:spPr>
        <p:txBody>
          <a:bodyPr wrap="none">
            <a:spAutoFit/>
          </a:bodyPr>
          <a:lstStyle/>
          <a:p>
            <a:pPr marL="342900" indent="-342900" eaLnBrk="0" hangingPunct="0"/>
            <a:r>
              <a:rPr lang="en-US" dirty="0">
                <a:solidFill>
                  <a:srgbClr val="FF3300"/>
                </a:solidFill>
                <a:latin typeface="Tahoma" pitchFamily="34" charset="0"/>
              </a:rPr>
              <a:t> </a:t>
            </a:r>
            <a:r>
              <a:rPr lang="en-US" dirty="0" err="1">
                <a:solidFill>
                  <a:srgbClr val="FF3300"/>
                </a:solidFill>
                <a:latin typeface="Symbol" pitchFamily="18" charset="2"/>
              </a:rPr>
              <a:t>wg</a:t>
            </a:r>
            <a:r>
              <a:rPr lang="en-US" dirty="0">
                <a:solidFill>
                  <a:srgbClr val="FF3300"/>
                </a:solidFill>
                <a:latin typeface="Tahoma" pitchFamily="34" charset="0"/>
              </a:rPr>
              <a:t>= resonance </a:t>
            </a:r>
            <a:r>
              <a:rPr lang="en-US" dirty="0" smtClean="0">
                <a:solidFill>
                  <a:srgbClr val="FF3300"/>
                </a:solidFill>
                <a:latin typeface="Tahoma" pitchFamily="34" charset="0"/>
              </a:rPr>
              <a:t>strength</a:t>
            </a:r>
            <a:endParaRPr lang="en-US" dirty="0">
              <a:solidFill>
                <a:srgbClr val="FF3300"/>
              </a:solidFill>
              <a:latin typeface="Tahoma" pitchFamily="34" charset="0"/>
            </a:endParaRPr>
          </a:p>
        </p:txBody>
      </p:sp>
      <p:grpSp>
        <p:nvGrpSpPr>
          <p:cNvPr id="2" name="Group 12"/>
          <p:cNvGrpSpPr>
            <a:grpSpLocks/>
          </p:cNvGrpSpPr>
          <p:nvPr/>
        </p:nvGrpSpPr>
        <p:grpSpPr bwMode="auto">
          <a:xfrm>
            <a:off x="2743200" y="3886200"/>
            <a:ext cx="3124200" cy="1752600"/>
            <a:chOff x="1728" y="2448"/>
            <a:chExt cx="1968" cy="1104"/>
          </a:xfrm>
        </p:grpSpPr>
        <p:sp>
          <p:nvSpPr>
            <p:cNvPr id="125965" name="Oval 13"/>
            <p:cNvSpPr>
              <a:spLocks noChangeArrowheads="1"/>
            </p:cNvSpPr>
            <p:nvPr/>
          </p:nvSpPr>
          <p:spPr bwMode="auto">
            <a:xfrm>
              <a:off x="2008" y="2448"/>
              <a:ext cx="336" cy="288"/>
            </a:xfrm>
            <a:prstGeom prst="ellipse">
              <a:avLst/>
            </a:prstGeom>
            <a:noFill/>
            <a:ln w="28575">
              <a:solidFill>
                <a:srgbClr val="FF0000"/>
              </a:solidFill>
              <a:round/>
              <a:headEnd/>
              <a:tailEnd/>
            </a:ln>
            <a:effectLst/>
          </p:spPr>
          <p:txBody>
            <a:bodyPr wrap="none" anchor="ctr"/>
            <a:lstStyle/>
            <a:p>
              <a:endParaRPr lang="en-US"/>
            </a:p>
          </p:txBody>
        </p:sp>
        <p:sp>
          <p:nvSpPr>
            <p:cNvPr id="125966" name="Oval 14"/>
            <p:cNvSpPr>
              <a:spLocks noChangeArrowheads="1"/>
            </p:cNvSpPr>
            <p:nvPr/>
          </p:nvSpPr>
          <p:spPr bwMode="auto">
            <a:xfrm>
              <a:off x="1728" y="3120"/>
              <a:ext cx="480" cy="432"/>
            </a:xfrm>
            <a:prstGeom prst="ellipse">
              <a:avLst/>
            </a:prstGeom>
            <a:noFill/>
            <a:ln w="28575">
              <a:solidFill>
                <a:srgbClr val="FF0000"/>
              </a:solidFill>
              <a:round/>
              <a:headEnd/>
              <a:tailEnd/>
            </a:ln>
            <a:effectLst/>
          </p:spPr>
          <p:txBody>
            <a:bodyPr wrap="none" anchor="ctr"/>
            <a:lstStyle/>
            <a:p>
              <a:endParaRPr lang="en-US"/>
            </a:p>
          </p:txBody>
        </p:sp>
        <p:sp>
          <p:nvSpPr>
            <p:cNvPr id="125967" name="Text Box 15"/>
            <p:cNvSpPr txBox="1">
              <a:spLocks noChangeArrowheads="1"/>
            </p:cNvSpPr>
            <p:nvPr/>
          </p:nvSpPr>
          <p:spPr bwMode="auto">
            <a:xfrm>
              <a:off x="2670" y="2841"/>
              <a:ext cx="1026" cy="237"/>
            </a:xfrm>
            <a:prstGeom prst="rect">
              <a:avLst/>
            </a:prstGeom>
            <a:solidFill>
              <a:schemeClr val="bg1"/>
            </a:solidFill>
            <a:ln w="9525">
              <a:solidFill>
                <a:schemeClr val="accent2"/>
              </a:solidFill>
              <a:miter lim="800000"/>
              <a:headEnd/>
              <a:tailEnd/>
            </a:ln>
            <a:effectLst/>
          </p:spPr>
          <p:txBody>
            <a:bodyPr wrap="none">
              <a:spAutoFit/>
            </a:bodyPr>
            <a:lstStyle/>
            <a:p>
              <a:r>
                <a:rPr lang="en-US"/>
                <a:t> </a:t>
              </a:r>
              <a:r>
                <a:rPr lang="en-US" b="1">
                  <a:solidFill>
                    <a:srgbClr val="FF0000"/>
                  </a:solidFill>
                </a:rPr>
                <a:t>to determine</a:t>
              </a:r>
            </a:p>
          </p:txBody>
        </p:sp>
        <p:sp>
          <p:nvSpPr>
            <p:cNvPr id="125968" name="Line 16"/>
            <p:cNvSpPr>
              <a:spLocks noChangeShapeType="1"/>
            </p:cNvSpPr>
            <p:nvPr/>
          </p:nvSpPr>
          <p:spPr bwMode="auto">
            <a:xfrm flipH="1" flipV="1">
              <a:off x="2344" y="2640"/>
              <a:ext cx="480" cy="192"/>
            </a:xfrm>
            <a:prstGeom prst="line">
              <a:avLst/>
            </a:prstGeom>
            <a:noFill/>
            <a:ln w="38100">
              <a:solidFill>
                <a:srgbClr val="FF0000"/>
              </a:solidFill>
              <a:round/>
              <a:headEnd/>
              <a:tailEnd type="triangle" w="med" len="med"/>
            </a:ln>
            <a:effectLst/>
          </p:spPr>
          <p:txBody>
            <a:bodyPr/>
            <a:lstStyle/>
            <a:p>
              <a:endParaRPr lang="en-US"/>
            </a:p>
          </p:txBody>
        </p:sp>
        <p:sp>
          <p:nvSpPr>
            <p:cNvPr id="125969" name="Line 17"/>
            <p:cNvSpPr>
              <a:spLocks noChangeShapeType="1"/>
            </p:cNvSpPr>
            <p:nvPr/>
          </p:nvSpPr>
          <p:spPr bwMode="auto">
            <a:xfrm flipH="1">
              <a:off x="2248" y="3072"/>
              <a:ext cx="432" cy="288"/>
            </a:xfrm>
            <a:prstGeom prst="line">
              <a:avLst/>
            </a:prstGeom>
            <a:noFill/>
            <a:ln w="38100">
              <a:solidFill>
                <a:srgbClr val="FF0000"/>
              </a:solidFill>
              <a:round/>
              <a:headEnd/>
              <a:tailEnd type="triangle" w="med" len="med"/>
            </a:ln>
            <a:effectLst/>
          </p:spPr>
          <p:txBody>
            <a:bodyPr/>
            <a:lstStyle/>
            <a:p>
              <a:endParaRPr lang="en-US"/>
            </a:p>
          </p:txBody>
        </p:sp>
      </p:grpSp>
      <p:sp>
        <p:nvSpPr>
          <p:cNvPr id="21" name="TextBox 20"/>
          <p:cNvSpPr txBox="1"/>
          <p:nvPr/>
        </p:nvSpPr>
        <p:spPr>
          <a:xfrm>
            <a:off x="4343400" y="2819400"/>
            <a:ext cx="3132589" cy="954107"/>
          </a:xfrm>
          <a:prstGeom prst="rect">
            <a:avLst/>
          </a:prstGeom>
          <a:solidFill>
            <a:schemeClr val="accent1"/>
          </a:solidFill>
        </p:spPr>
        <p:txBody>
          <a:bodyPr wrap="none" rtlCol="0">
            <a:spAutoFit/>
          </a:bodyPr>
          <a:lstStyle/>
          <a:p>
            <a:pPr algn="ctr"/>
            <a:r>
              <a:rPr lang="en-US" sz="2800" dirty="0" smtClean="0">
                <a:solidFill>
                  <a:srgbClr val="FF0000"/>
                </a:solidFill>
              </a:rPr>
              <a:t>Stars are cold! </a:t>
            </a:r>
          </a:p>
          <a:p>
            <a:pPr algn="ctr"/>
            <a:r>
              <a:rPr lang="en-US" sz="2800" dirty="0" err="1" smtClean="0">
                <a:solidFill>
                  <a:srgbClr val="FF0000"/>
                </a:solidFill>
              </a:rPr>
              <a:t>E</a:t>
            </a:r>
            <a:r>
              <a:rPr lang="en-US" sz="2800" baseline="-25000" dirty="0" err="1" smtClean="0">
                <a:solidFill>
                  <a:srgbClr val="FF0000"/>
                </a:solidFill>
              </a:rPr>
              <a:t>p</a:t>
            </a:r>
            <a:r>
              <a:rPr lang="en-US" sz="2800" dirty="0" smtClean="0">
                <a:solidFill>
                  <a:srgbClr val="FF0000"/>
                </a:solidFill>
              </a:rPr>
              <a:t>=10s-100s keV </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6588" y="381000"/>
            <a:ext cx="2030412" cy="544513"/>
            <a:chOff x="240" y="864"/>
            <a:chExt cx="1279" cy="343"/>
          </a:xfrm>
        </p:grpSpPr>
        <p:sp>
          <p:nvSpPr>
            <p:cNvPr id="54422" name="Text Box 3"/>
            <p:cNvSpPr txBox="1">
              <a:spLocks noChangeArrowheads="1"/>
            </p:cNvSpPr>
            <p:nvPr/>
          </p:nvSpPr>
          <p:spPr bwMode="auto">
            <a:xfrm>
              <a:off x="336" y="960"/>
              <a:ext cx="1183" cy="212"/>
            </a:xfrm>
            <a:prstGeom prst="rect">
              <a:avLst/>
            </a:prstGeom>
            <a:noFill/>
            <a:ln w="9525" algn="ctr">
              <a:noFill/>
              <a:miter lim="800000"/>
              <a:headEnd/>
              <a:tailEnd/>
            </a:ln>
          </p:spPr>
          <p:txBody>
            <a:bodyPr wrap="none" lIns="91419" tIns="45709" rIns="91419" bIns="45709">
              <a:spAutoFit/>
            </a:bodyPr>
            <a:lstStyle/>
            <a:p>
              <a:pPr marL="342900" indent="-342900" algn="ctr" eaLnBrk="0" hangingPunct="0"/>
              <a:r>
                <a:rPr lang="en-US" sz="1600">
                  <a:latin typeface="Tahoma" pitchFamily="34" charset="0"/>
                </a:rPr>
                <a:t>= studied at TAMU</a:t>
              </a:r>
            </a:p>
          </p:txBody>
        </p:sp>
        <p:sp>
          <p:nvSpPr>
            <p:cNvPr id="54423" name="Line 4"/>
            <p:cNvSpPr>
              <a:spLocks noChangeShapeType="1"/>
            </p:cNvSpPr>
            <p:nvPr/>
          </p:nvSpPr>
          <p:spPr bwMode="auto">
            <a:xfrm flipH="1" flipV="1">
              <a:off x="240" y="864"/>
              <a:ext cx="2" cy="343"/>
            </a:xfrm>
            <a:prstGeom prst="line">
              <a:avLst/>
            </a:prstGeom>
            <a:noFill/>
            <a:ln w="76200">
              <a:solidFill>
                <a:srgbClr val="0033CC"/>
              </a:solidFill>
              <a:round/>
              <a:headEnd/>
              <a:tailEnd type="triangle" w="med" len="med"/>
            </a:ln>
          </p:spPr>
          <p:txBody>
            <a:bodyPr wrap="none" anchor="ctr"/>
            <a:lstStyle/>
            <a:p>
              <a:endParaRPr lang="en-US"/>
            </a:p>
          </p:txBody>
        </p:sp>
      </p:grpSp>
      <p:sp>
        <p:nvSpPr>
          <p:cNvPr id="54275" name="Rectangle 5"/>
          <p:cNvSpPr>
            <a:spLocks noChangeArrowheads="1"/>
          </p:cNvSpPr>
          <p:nvPr/>
        </p:nvSpPr>
        <p:spPr bwMode="auto">
          <a:xfrm>
            <a:off x="2244725" y="5459413"/>
            <a:ext cx="417513" cy="361950"/>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12</a:t>
            </a:r>
            <a:r>
              <a:rPr lang="en-US" sz="1400" b="1">
                <a:latin typeface="Accord SF" pitchFamily="34" charset="0"/>
                <a:cs typeface="Times New Roman" pitchFamily="18" charset="0"/>
              </a:rPr>
              <a:t>C</a:t>
            </a:r>
            <a:endParaRPr lang="en-US" sz="1400" b="1">
              <a:solidFill>
                <a:srgbClr val="000066"/>
              </a:solidFill>
              <a:latin typeface="Times New Roman" pitchFamily="18" charset="0"/>
              <a:cs typeface="Times New Roman" pitchFamily="18" charset="0"/>
            </a:endParaRPr>
          </a:p>
        </p:txBody>
      </p:sp>
      <p:sp>
        <p:nvSpPr>
          <p:cNvPr id="54276" name="Rectangle 6"/>
          <p:cNvSpPr>
            <a:spLocks noChangeArrowheads="1"/>
          </p:cNvSpPr>
          <p:nvPr/>
        </p:nvSpPr>
        <p:spPr bwMode="auto">
          <a:xfrm>
            <a:off x="2746375" y="5459413"/>
            <a:ext cx="420688" cy="361950"/>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13</a:t>
            </a:r>
            <a:r>
              <a:rPr lang="en-US" sz="1400" b="1">
                <a:latin typeface="Accord SF" pitchFamily="34" charset="0"/>
                <a:cs typeface="Times New Roman" pitchFamily="18" charset="0"/>
              </a:rPr>
              <a:t>C</a:t>
            </a:r>
            <a:endParaRPr lang="en-US" sz="1400" b="1">
              <a:solidFill>
                <a:srgbClr val="000066"/>
              </a:solidFill>
              <a:latin typeface="Times New Roman" pitchFamily="18" charset="0"/>
              <a:cs typeface="Times New Roman" pitchFamily="18" charset="0"/>
            </a:endParaRPr>
          </a:p>
        </p:txBody>
      </p:sp>
      <p:sp>
        <p:nvSpPr>
          <p:cNvPr id="54277" name="Rectangle 7"/>
          <p:cNvSpPr>
            <a:spLocks noChangeArrowheads="1"/>
          </p:cNvSpPr>
          <p:nvPr/>
        </p:nvSpPr>
        <p:spPr bwMode="auto">
          <a:xfrm>
            <a:off x="2244725" y="5019675"/>
            <a:ext cx="417513" cy="36036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13</a:t>
            </a:r>
            <a:r>
              <a:rPr lang="en-US" sz="1400" b="1">
                <a:latin typeface="Accord SF" pitchFamily="34" charset="0"/>
                <a:cs typeface="Times New Roman" pitchFamily="18" charset="0"/>
              </a:rPr>
              <a:t>N</a:t>
            </a:r>
            <a:endParaRPr lang="en-US" sz="1400" b="1">
              <a:solidFill>
                <a:srgbClr val="000066"/>
              </a:solidFill>
              <a:latin typeface="Times New Roman" pitchFamily="18" charset="0"/>
              <a:cs typeface="Times New Roman" pitchFamily="18" charset="0"/>
            </a:endParaRPr>
          </a:p>
        </p:txBody>
      </p:sp>
      <p:sp>
        <p:nvSpPr>
          <p:cNvPr id="54278" name="Rectangle 8"/>
          <p:cNvSpPr>
            <a:spLocks noChangeArrowheads="1"/>
          </p:cNvSpPr>
          <p:nvPr/>
        </p:nvSpPr>
        <p:spPr bwMode="auto">
          <a:xfrm>
            <a:off x="3251200" y="5019675"/>
            <a:ext cx="420688" cy="36036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15</a:t>
            </a:r>
            <a:r>
              <a:rPr lang="en-US" sz="1400" b="1">
                <a:latin typeface="Accord SF" pitchFamily="34" charset="0"/>
                <a:cs typeface="Times New Roman" pitchFamily="18" charset="0"/>
              </a:rPr>
              <a:t>N</a:t>
            </a:r>
            <a:endParaRPr lang="en-US" sz="1400" b="1">
              <a:solidFill>
                <a:srgbClr val="000066"/>
              </a:solidFill>
              <a:latin typeface="Times New Roman" pitchFamily="18" charset="0"/>
              <a:cs typeface="Times New Roman" pitchFamily="18" charset="0"/>
            </a:endParaRPr>
          </a:p>
        </p:txBody>
      </p:sp>
      <p:sp>
        <p:nvSpPr>
          <p:cNvPr id="54279" name="Rectangle 9"/>
          <p:cNvSpPr>
            <a:spLocks noChangeArrowheads="1"/>
          </p:cNvSpPr>
          <p:nvPr/>
        </p:nvSpPr>
        <p:spPr bwMode="auto">
          <a:xfrm>
            <a:off x="2746375" y="4579938"/>
            <a:ext cx="420688" cy="358775"/>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15</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280" name="Rectangle 10"/>
          <p:cNvSpPr>
            <a:spLocks noChangeArrowheads="1"/>
          </p:cNvSpPr>
          <p:nvPr/>
        </p:nvSpPr>
        <p:spPr bwMode="auto">
          <a:xfrm>
            <a:off x="2746375" y="5019675"/>
            <a:ext cx="420688" cy="36036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14</a:t>
            </a:r>
            <a:r>
              <a:rPr lang="en-US" sz="1400" b="1">
                <a:latin typeface="Accord SF" pitchFamily="34" charset="0"/>
                <a:cs typeface="Times New Roman" pitchFamily="18" charset="0"/>
              </a:rPr>
              <a:t>N</a:t>
            </a:r>
            <a:endParaRPr lang="en-US" sz="1400" b="1">
              <a:solidFill>
                <a:srgbClr val="000066"/>
              </a:solidFill>
              <a:latin typeface="Times New Roman" pitchFamily="18" charset="0"/>
              <a:cs typeface="Times New Roman" pitchFamily="18" charset="0"/>
            </a:endParaRPr>
          </a:p>
        </p:txBody>
      </p:sp>
      <p:sp>
        <p:nvSpPr>
          <p:cNvPr id="54281" name="Rectangle 11"/>
          <p:cNvSpPr>
            <a:spLocks noChangeArrowheads="1"/>
          </p:cNvSpPr>
          <p:nvPr/>
        </p:nvSpPr>
        <p:spPr bwMode="auto">
          <a:xfrm>
            <a:off x="3754438" y="4579938"/>
            <a:ext cx="419100"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17</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282" name="Rectangle 12"/>
          <p:cNvSpPr>
            <a:spLocks noChangeArrowheads="1"/>
          </p:cNvSpPr>
          <p:nvPr/>
        </p:nvSpPr>
        <p:spPr bwMode="auto">
          <a:xfrm>
            <a:off x="3267075" y="4140200"/>
            <a:ext cx="390525" cy="355600"/>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17</a:t>
            </a:r>
            <a:r>
              <a:rPr lang="en-US" sz="1400" b="1">
                <a:latin typeface="Accord SF" pitchFamily="34" charset="0"/>
                <a:cs typeface="Times New Roman" pitchFamily="18" charset="0"/>
              </a:rPr>
              <a:t>F</a:t>
            </a:r>
            <a:endParaRPr lang="en-US" sz="1400" b="1">
              <a:solidFill>
                <a:srgbClr val="000066"/>
              </a:solidFill>
              <a:latin typeface="Times New Roman" pitchFamily="18" charset="0"/>
              <a:cs typeface="Times New Roman" pitchFamily="18" charset="0"/>
            </a:endParaRPr>
          </a:p>
        </p:txBody>
      </p:sp>
      <p:sp>
        <p:nvSpPr>
          <p:cNvPr id="54283" name="Rectangle 13"/>
          <p:cNvSpPr>
            <a:spLocks noChangeArrowheads="1"/>
          </p:cNvSpPr>
          <p:nvPr/>
        </p:nvSpPr>
        <p:spPr bwMode="auto">
          <a:xfrm>
            <a:off x="3251200" y="4579938"/>
            <a:ext cx="420688"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16</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284" name="Rectangle 14"/>
          <p:cNvSpPr>
            <a:spLocks noChangeArrowheads="1"/>
          </p:cNvSpPr>
          <p:nvPr/>
        </p:nvSpPr>
        <p:spPr bwMode="auto">
          <a:xfrm>
            <a:off x="3754438" y="4138613"/>
            <a:ext cx="419100" cy="360362"/>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18</a:t>
            </a:r>
            <a:r>
              <a:rPr lang="en-US" sz="1400" b="1">
                <a:latin typeface="Accord SF" pitchFamily="34" charset="0"/>
                <a:cs typeface="Times New Roman" pitchFamily="18" charset="0"/>
              </a:rPr>
              <a:t>F</a:t>
            </a:r>
            <a:endParaRPr lang="en-US" sz="1400" b="1">
              <a:solidFill>
                <a:srgbClr val="000066"/>
              </a:solidFill>
              <a:latin typeface="Times New Roman" pitchFamily="18" charset="0"/>
              <a:cs typeface="Times New Roman" pitchFamily="18" charset="0"/>
            </a:endParaRPr>
          </a:p>
        </p:txBody>
      </p:sp>
      <p:sp>
        <p:nvSpPr>
          <p:cNvPr id="54285" name="Rectangle 15"/>
          <p:cNvSpPr>
            <a:spLocks noChangeArrowheads="1"/>
          </p:cNvSpPr>
          <p:nvPr/>
        </p:nvSpPr>
        <p:spPr bwMode="auto">
          <a:xfrm>
            <a:off x="4257675" y="4579938"/>
            <a:ext cx="419100"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18</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286" name="Rectangle 16"/>
          <p:cNvSpPr>
            <a:spLocks noChangeArrowheads="1"/>
          </p:cNvSpPr>
          <p:nvPr/>
        </p:nvSpPr>
        <p:spPr bwMode="auto">
          <a:xfrm>
            <a:off x="2244725" y="4591050"/>
            <a:ext cx="417513" cy="358775"/>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14</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287" name="Rectangle 17"/>
          <p:cNvSpPr>
            <a:spLocks noChangeArrowheads="1"/>
          </p:cNvSpPr>
          <p:nvPr/>
        </p:nvSpPr>
        <p:spPr bwMode="auto">
          <a:xfrm>
            <a:off x="3754438" y="3709988"/>
            <a:ext cx="419100" cy="360362"/>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19</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sp>
        <p:nvSpPr>
          <p:cNvPr id="54288" name="Rectangle 18"/>
          <p:cNvSpPr>
            <a:spLocks noChangeArrowheads="1"/>
          </p:cNvSpPr>
          <p:nvPr/>
        </p:nvSpPr>
        <p:spPr bwMode="auto">
          <a:xfrm>
            <a:off x="3251200" y="3709988"/>
            <a:ext cx="420688" cy="360362"/>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18</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sp>
        <p:nvSpPr>
          <p:cNvPr id="54289" name="Rectangle 19"/>
          <p:cNvSpPr>
            <a:spLocks noChangeArrowheads="1"/>
          </p:cNvSpPr>
          <p:nvPr/>
        </p:nvSpPr>
        <p:spPr bwMode="auto">
          <a:xfrm>
            <a:off x="1741488" y="4591050"/>
            <a:ext cx="419100" cy="358775"/>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13</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290" name="Rectangle 20"/>
          <p:cNvSpPr>
            <a:spLocks noChangeArrowheads="1"/>
          </p:cNvSpPr>
          <p:nvPr/>
        </p:nvSpPr>
        <p:spPr bwMode="auto">
          <a:xfrm>
            <a:off x="1741488" y="5459413"/>
            <a:ext cx="419100" cy="361950"/>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11</a:t>
            </a:r>
            <a:r>
              <a:rPr lang="en-US" sz="1400" b="1">
                <a:latin typeface="Accord SF" pitchFamily="34" charset="0"/>
                <a:cs typeface="Times New Roman" pitchFamily="18" charset="0"/>
              </a:rPr>
              <a:t>C</a:t>
            </a:r>
            <a:endParaRPr lang="en-US" sz="1400" b="1">
              <a:solidFill>
                <a:srgbClr val="000066"/>
              </a:solidFill>
              <a:latin typeface="Times New Roman" pitchFamily="18" charset="0"/>
              <a:cs typeface="Times New Roman" pitchFamily="18" charset="0"/>
            </a:endParaRPr>
          </a:p>
        </p:txBody>
      </p:sp>
      <p:sp>
        <p:nvSpPr>
          <p:cNvPr id="54291" name="Rectangle 21"/>
          <p:cNvSpPr>
            <a:spLocks noChangeArrowheads="1"/>
          </p:cNvSpPr>
          <p:nvPr/>
        </p:nvSpPr>
        <p:spPr bwMode="auto">
          <a:xfrm>
            <a:off x="1741488" y="5019675"/>
            <a:ext cx="419100" cy="36036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12</a:t>
            </a:r>
            <a:r>
              <a:rPr lang="en-US" sz="1400" b="1">
                <a:latin typeface="Accord SF" pitchFamily="34" charset="0"/>
                <a:cs typeface="Times New Roman" pitchFamily="18" charset="0"/>
              </a:rPr>
              <a:t>N</a:t>
            </a:r>
            <a:endParaRPr lang="en-US" sz="1400" b="1">
              <a:solidFill>
                <a:srgbClr val="000066"/>
              </a:solidFill>
              <a:latin typeface="Times New Roman" pitchFamily="18" charset="0"/>
              <a:cs typeface="Times New Roman" pitchFamily="18" charset="0"/>
            </a:endParaRPr>
          </a:p>
        </p:txBody>
      </p:sp>
      <p:sp>
        <p:nvSpPr>
          <p:cNvPr id="54292" name="Line 22"/>
          <p:cNvSpPr>
            <a:spLocks noChangeShapeType="1"/>
          </p:cNvSpPr>
          <p:nvPr/>
        </p:nvSpPr>
        <p:spPr bwMode="auto">
          <a:xfrm flipH="1" flipV="1">
            <a:off x="2454275" y="4791075"/>
            <a:ext cx="3175" cy="412750"/>
          </a:xfrm>
          <a:prstGeom prst="line">
            <a:avLst/>
          </a:prstGeom>
          <a:noFill/>
          <a:ln w="76200">
            <a:solidFill>
              <a:srgbClr val="0033CC"/>
            </a:solidFill>
            <a:round/>
            <a:headEnd/>
            <a:tailEnd type="triangle" w="med" len="med"/>
          </a:ln>
        </p:spPr>
        <p:txBody>
          <a:bodyPr wrap="none" anchor="ctr"/>
          <a:lstStyle/>
          <a:p>
            <a:endParaRPr lang="en-US"/>
          </a:p>
        </p:txBody>
      </p:sp>
      <p:sp>
        <p:nvSpPr>
          <p:cNvPr id="54293" name="Rectangle 23"/>
          <p:cNvSpPr>
            <a:spLocks noChangeArrowheads="1"/>
          </p:cNvSpPr>
          <p:nvPr/>
        </p:nvSpPr>
        <p:spPr bwMode="auto">
          <a:xfrm>
            <a:off x="735013" y="5913438"/>
            <a:ext cx="420687" cy="358775"/>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8</a:t>
            </a:r>
            <a:r>
              <a:rPr lang="en-US" sz="1400" b="1">
                <a:latin typeface="Accord SF" pitchFamily="34" charset="0"/>
                <a:cs typeface="Times New Roman" pitchFamily="18" charset="0"/>
              </a:rPr>
              <a:t>B</a:t>
            </a:r>
            <a:endParaRPr lang="en-US" sz="1400" b="1">
              <a:solidFill>
                <a:srgbClr val="000066"/>
              </a:solidFill>
              <a:latin typeface="Times New Roman" pitchFamily="18" charset="0"/>
              <a:cs typeface="Times New Roman" pitchFamily="18" charset="0"/>
            </a:endParaRPr>
          </a:p>
        </p:txBody>
      </p:sp>
      <p:sp>
        <p:nvSpPr>
          <p:cNvPr id="54294" name="Rectangle 24"/>
          <p:cNvSpPr>
            <a:spLocks noChangeArrowheads="1"/>
          </p:cNvSpPr>
          <p:nvPr/>
        </p:nvSpPr>
        <p:spPr bwMode="auto">
          <a:xfrm>
            <a:off x="735013" y="6353175"/>
            <a:ext cx="420687" cy="36036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7</a:t>
            </a:r>
            <a:r>
              <a:rPr lang="en-US" sz="1400" b="1">
                <a:latin typeface="Accord SF" pitchFamily="34" charset="0"/>
                <a:cs typeface="Times New Roman" pitchFamily="18" charset="0"/>
              </a:rPr>
              <a:t>Be</a:t>
            </a:r>
            <a:endParaRPr lang="en-US" sz="1400" b="1">
              <a:solidFill>
                <a:srgbClr val="000066"/>
              </a:solidFill>
              <a:latin typeface="Times New Roman" pitchFamily="18" charset="0"/>
              <a:cs typeface="Times New Roman" pitchFamily="18" charset="0"/>
            </a:endParaRPr>
          </a:p>
        </p:txBody>
      </p:sp>
      <p:sp>
        <p:nvSpPr>
          <p:cNvPr id="54295" name="Rectangle 25"/>
          <p:cNvSpPr>
            <a:spLocks noChangeArrowheads="1"/>
          </p:cNvSpPr>
          <p:nvPr/>
        </p:nvSpPr>
        <p:spPr bwMode="auto">
          <a:xfrm>
            <a:off x="735013" y="5472113"/>
            <a:ext cx="420687" cy="360362"/>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9</a:t>
            </a:r>
            <a:r>
              <a:rPr lang="en-US" sz="1400" b="1">
                <a:latin typeface="Accord SF" pitchFamily="34" charset="0"/>
                <a:cs typeface="Times New Roman" pitchFamily="18" charset="0"/>
              </a:rPr>
              <a:t>C</a:t>
            </a:r>
            <a:endParaRPr lang="en-US" sz="1400" b="1">
              <a:solidFill>
                <a:srgbClr val="000066"/>
              </a:solidFill>
              <a:latin typeface="Times New Roman" pitchFamily="18" charset="0"/>
              <a:cs typeface="Times New Roman" pitchFamily="18" charset="0"/>
            </a:endParaRPr>
          </a:p>
        </p:txBody>
      </p:sp>
      <p:sp>
        <p:nvSpPr>
          <p:cNvPr id="54296" name="Rectangle 26"/>
          <p:cNvSpPr>
            <a:spLocks noChangeArrowheads="1"/>
          </p:cNvSpPr>
          <p:nvPr/>
        </p:nvSpPr>
        <p:spPr bwMode="auto">
          <a:xfrm>
            <a:off x="1249363" y="5464175"/>
            <a:ext cx="417512" cy="36036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10</a:t>
            </a:r>
            <a:r>
              <a:rPr lang="en-US" sz="1400" b="1">
                <a:latin typeface="Accord SF" pitchFamily="34" charset="0"/>
                <a:cs typeface="Times New Roman" pitchFamily="18" charset="0"/>
              </a:rPr>
              <a:t>C</a:t>
            </a:r>
            <a:endParaRPr lang="en-US" sz="1400" b="1">
              <a:solidFill>
                <a:srgbClr val="000066"/>
              </a:solidFill>
              <a:latin typeface="Times New Roman" pitchFamily="18" charset="0"/>
              <a:cs typeface="Times New Roman" pitchFamily="18" charset="0"/>
            </a:endParaRPr>
          </a:p>
        </p:txBody>
      </p:sp>
      <p:sp>
        <p:nvSpPr>
          <p:cNvPr id="54297" name="Rectangle 27"/>
          <p:cNvSpPr>
            <a:spLocks noChangeArrowheads="1"/>
          </p:cNvSpPr>
          <p:nvPr/>
        </p:nvSpPr>
        <p:spPr bwMode="auto">
          <a:xfrm>
            <a:off x="1741488" y="5913438"/>
            <a:ext cx="419100"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10</a:t>
            </a:r>
            <a:r>
              <a:rPr lang="en-US" sz="1400" b="1">
                <a:latin typeface="Accord SF" pitchFamily="34" charset="0"/>
                <a:cs typeface="Times New Roman" pitchFamily="18" charset="0"/>
              </a:rPr>
              <a:t>B</a:t>
            </a:r>
            <a:endParaRPr lang="en-US" sz="1400" b="1">
              <a:solidFill>
                <a:srgbClr val="000066"/>
              </a:solidFill>
              <a:latin typeface="Times New Roman" pitchFamily="18" charset="0"/>
              <a:cs typeface="Times New Roman" pitchFamily="18" charset="0"/>
            </a:endParaRPr>
          </a:p>
        </p:txBody>
      </p:sp>
      <p:sp>
        <p:nvSpPr>
          <p:cNvPr id="54298" name="Rectangle 28"/>
          <p:cNvSpPr>
            <a:spLocks noChangeArrowheads="1"/>
          </p:cNvSpPr>
          <p:nvPr/>
        </p:nvSpPr>
        <p:spPr bwMode="auto">
          <a:xfrm>
            <a:off x="1249363" y="5022850"/>
            <a:ext cx="417512"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11</a:t>
            </a:r>
            <a:r>
              <a:rPr lang="en-US" sz="1400" b="1">
                <a:latin typeface="Accord SF" pitchFamily="34" charset="0"/>
                <a:cs typeface="Times New Roman" pitchFamily="18" charset="0"/>
              </a:rPr>
              <a:t>N</a:t>
            </a:r>
            <a:endParaRPr lang="en-US" sz="1400" b="1">
              <a:solidFill>
                <a:srgbClr val="000066"/>
              </a:solidFill>
              <a:latin typeface="Times New Roman" pitchFamily="18" charset="0"/>
              <a:cs typeface="Times New Roman" pitchFamily="18" charset="0"/>
            </a:endParaRPr>
          </a:p>
        </p:txBody>
      </p:sp>
      <p:sp>
        <p:nvSpPr>
          <p:cNvPr id="54299" name="Rectangle 29"/>
          <p:cNvSpPr>
            <a:spLocks noChangeArrowheads="1"/>
          </p:cNvSpPr>
          <p:nvPr/>
        </p:nvSpPr>
        <p:spPr bwMode="auto">
          <a:xfrm>
            <a:off x="2244725" y="5913438"/>
            <a:ext cx="417513"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11</a:t>
            </a:r>
            <a:r>
              <a:rPr lang="en-US" sz="1400" b="1">
                <a:latin typeface="Accord SF" pitchFamily="34" charset="0"/>
                <a:cs typeface="Times New Roman" pitchFamily="18" charset="0"/>
              </a:rPr>
              <a:t>B</a:t>
            </a:r>
            <a:endParaRPr lang="en-US" sz="1400" b="1">
              <a:solidFill>
                <a:srgbClr val="000066"/>
              </a:solidFill>
              <a:latin typeface="Times New Roman" pitchFamily="18" charset="0"/>
              <a:cs typeface="Times New Roman" pitchFamily="18" charset="0"/>
            </a:endParaRPr>
          </a:p>
        </p:txBody>
      </p:sp>
      <p:sp>
        <p:nvSpPr>
          <p:cNvPr id="54300" name="Rectangle 30"/>
          <p:cNvSpPr>
            <a:spLocks noChangeArrowheads="1"/>
          </p:cNvSpPr>
          <p:nvPr/>
        </p:nvSpPr>
        <p:spPr bwMode="auto">
          <a:xfrm>
            <a:off x="1238250" y="5913438"/>
            <a:ext cx="419100" cy="358775"/>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9</a:t>
            </a:r>
            <a:r>
              <a:rPr lang="en-US" sz="1400" b="1">
                <a:latin typeface="Accord SF" pitchFamily="34" charset="0"/>
                <a:cs typeface="Times New Roman" pitchFamily="18" charset="0"/>
              </a:rPr>
              <a:t>B</a:t>
            </a:r>
            <a:endParaRPr lang="en-US" sz="1400" b="1">
              <a:solidFill>
                <a:srgbClr val="000066"/>
              </a:solidFill>
              <a:latin typeface="Times New Roman" pitchFamily="18" charset="0"/>
              <a:cs typeface="Times New Roman" pitchFamily="18" charset="0"/>
            </a:endParaRPr>
          </a:p>
        </p:txBody>
      </p:sp>
      <p:sp>
        <p:nvSpPr>
          <p:cNvPr id="54301" name="Rectangle 31"/>
          <p:cNvSpPr>
            <a:spLocks noChangeArrowheads="1"/>
          </p:cNvSpPr>
          <p:nvPr/>
        </p:nvSpPr>
        <p:spPr bwMode="auto">
          <a:xfrm>
            <a:off x="1238250" y="6351588"/>
            <a:ext cx="419100"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8</a:t>
            </a:r>
            <a:r>
              <a:rPr lang="en-US" sz="1400" b="1">
                <a:latin typeface="Accord SF" pitchFamily="34" charset="0"/>
                <a:cs typeface="Times New Roman" pitchFamily="18" charset="0"/>
              </a:rPr>
              <a:t>Be</a:t>
            </a:r>
            <a:endParaRPr lang="en-US" sz="1400" b="1">
              <a:solidFill>
                <a:srgbClr val="000066"/>
              </a:solidFill>
              <a:latin typeface="Times New Roman" pitchFamily="18" charset="0"/>
              <a:cs typeface="Times New Roman" pitchFamily="18" charset="0"/>
            </a:endParaRPr>
          </a:p>
        </p:txBody>
      </p:sp>
      <p:sp>
        <p:nvSpPr>
          <p:cNvPr id="54302" name="Rectangle 32"/>
          <p:cNvSpPr>
            <a:spLocks noChangeArrowheads="1"/>
          </p:cNvSpPr>
          <p:nvPr/>
        </p:nvSpPr>
        <p:spPr bwMode="auto">
          <a:xfrm>
            <a:off x="5254625" y="3716338"/>
            <a:ext cx="420688"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22</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sp>
        <p:nvSpPr>
          <p:cNvPr id="54303" name="Rectangle 33"/>
          <p:cNvSpPr>
            <a:spLocks noChangeArrowheads="1"/>
          </p:cNvSpPr>
          <p:nvPr/>
        </p:nvSpPr>
        <p:spPr bwMode="auto">
          <a:xfrm>
            <a:off x="4760913" y="3709988"/>
            <a:ext cx="419100" cy="360362"/>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21</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sp>
        <p:nvSpPr>
          <p:cNvPr id="54304" name="Rectangle 34"/>
          <p:cNvSpPr>
            <a:spLocks noChangeArrowheads="1"/>
          </p:cNvSpPr>
          <p:nvPr/>
        </p:nvSpPr>
        <p:spPr bwMode="auto">
          <a:xfrm>
            <a:off x="1741488" y="6351588"/>
            <a:ext cx="419100" cy="361950"/>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9</a:t>
            </a:r>
            <a:r>
              <a:rPr lang="en-US" sz="1400" b="1">
                <a:latin typeface="Accord SF" pitchFamily="34" charset="0"/>
                <a:cs typeface="Times New Roman" pitchFamily="18" charset="0"/>
              </a:rPr>
              <a:t>Be</a:t>
            </a:r>
            <a:endParaRPr lang="en-US" sz="1400" b="1">
              <a:solidFill>
                <a:srgbClr val="000066"/>
              </a:solidFill>
              <a:latin typeface="Times New Roman" pitchFamily="18" charset="0"/>
              <a:cs typeface="Times New Roman" pitchFamily="18" charset="0"/>
            </a:endParaRPr>
          </a:p>
        </p:txBody>
      </p:sp>
      <p:sp>
        <p:nvSpPr>
          <p:cNvPr id="54305" name="Rectangle 35"/>
          <p:cNvSpPr>
            <a:spLocks noChangeArrowheads="1"/>
          </p:cNvSpPr>
          <p:nvPr/>
        </p:nvSpPr>
        <p:spPr bwMode="auto">
          <a:xfrm>
            <a:off x="5246688" y="3278188"/>
            <a:ext cx="420687" cy="360362"/>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23</a:t>
            </a:r>
            <a:r>
              <a:rPr lang="en-US" sz="1400" b="1">
                <a:latin typeface="Accord SF" pitchFamily="34" charset="0"/>
                <a:cs typeface="Times New Roman" pitchFamily="18" charset="0"/>
              </a:rPr>
              <a:t>Na</a:t>
            </a:r>
            <a:endParaRPr lang="en-US" sz="1400" b="1">
              <a:solidFill>
                <a:srgbClr val="000066"/>
              </a:solidFill>
              <a:latin typeface="Times New Roman" pitchFamily="18" charset="0"/>
              <a:cs typeface="Times New Roman" pitchFamily="18" charset="0"/>
            </a:endParaRPr>
          </a:p>
        </p:txBody>
      </p:sp>
      <p:sp>
        <p:nvSpPr>
          <p:cNvPr id="54306" name="Rectangle 36"/>
          <p:cNvSpPr>
            <a:spLocks noChangeArrowheads="1"/>
          </p:cNvSpPr>
          <p:nvPr/>
        </p:nvSpPr>
        <p:spPr bwMode="auto">
          <a:xfrm>
            <a:off x="2746375" y="3709988"/>
            <a:ext cx="419100" cy="360362"/>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17</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sp>
        <p:nvSpPr>
          <p:cNvPr id="54307" name="Rectangle 37"/>
          <p:cNvSpPr>
            <a:spLocks noChangeArrowheads="1"/>
          </p:cNvSpPr>
          <p:nvPr/>
        </p:nvSpPr>
        <p:spPr bwMode="auto">
          <a:xfrm>
            <a:off x="2746375" y="4138613"/>
            <a:ext cx="419100"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16</a:t>
            </a:r>
            <a:r>
              <a:rPr lang="en-US" sz="1400" b="1">
                <a:latin typeface="Accord SF" pitchFamily="34" charset="0"/>
                <a:cs typeface="Times New Roman" pitchFamily="18" charset="0"/>
              </a:rPr>
              <a:t>F</a:t>
            </a:r>
            <a:endParaRPr lang="en-US" sz="1400" b="1">
              <a:solidFill>
                <a:srgbClr val="000066"/>
              </a:solidFill>
              <a:latin typeface="Times New Roman" pitchFamily="18" charset="0"/>
              <a:cs typeface="Times New Roman" pitchFamily="18" charset="0"/>
            </a:endParaRPr>
          </a:p>
        </p:txBody>
      </p:sp>
      <p:sp>
        <p:nvSpPr>
          <p:cNvPr id="54308" name="Rectangle 38"/>
          <p:cNvSpPr>
            <a:spLocks noChangeArrowheads="1"/>
          </p:cNvSpPr>
          <p:nvPr/>
        </p:nvSpPr>
        <p:spPr bwMode="auto">
          <a:xfrm>
            <a:off x="2243138" y="4146550"/>
            <a:ext cx="419100" cy="360363"/>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15</a:t>
            </a:r>
            <a:r>
              <a:rPr lang="en-US" sz="1400" b="1">
                <a:latin typeface="Accord SF" pitchFamily="34" charset="0"/>
                <a:cs typeface="Times New Roman" pitchFamily="18" charset="0"/>
              </a:rPr>
              <a:t>F</a:t>
            </a:r>
            <a:endParaRPr lang="en-US" sz="1400" b="1">
              <a:solidFill>
                <a:srgbClr val="000066"/>
              </a:solidFill>
              <a:latin typeface="Times New Roman" pitchFamily="18" charset="0"/>
              <a:cs typeface="Times New Roman" pitchFamily="18" charset="0"/>
            </a:endParaRPr>
          </a:p>
        </p:txBody>
      </p:sp>
      <p:sp>
        <p:nvSpPr>
          <p:cNvPr id="54309" name="Rectangle 39"/>
          <p:cNvSpPr>
            <a:spLocks noChangeArrowheads="1"/>
          </p:cNvSpPr>
          <p:nvPr/>
        </p:nvSpPr>
        <p:spPr bwMode="auto">
          <a:xfrm>
            <a:off x="4751388" y="3281363"/>
            <a:ext cx="419100" cy="361950"/>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22</a:t>
            </a:r>
            <a:r>
              <a:rPr lang="en-US" sz="1400" b="1">
                <a:latin typeface="Accord SF" pitchFamily="34" charset="0"/>
                <a:cs typeface="Times New Roman" pitchFamily="18" charset="0"/>
              </a:rPr>
              <a:t>Na</a:t>
            </a:r>
            <a:endParaRPr lang="en-US" sz="1400" b="1">
              <a:solidFill>
                <a:srgbClr val="000066"/>
              </a:solidFill>
              <a:latin typeface="Times New Roman" pitchFamily="18" charset="0"/>
              <a:cs typeface="Times New Roman" pitchFamily="18" charset="0"/>
            </a:endParaRPr>
          </a:p>
        </p:txBody>
      </p:sp>
      <p:sp>
        <p:nvSpPr>
          <p:cNvPr id="54310" name="Rectangle 40"/>
          <p:cNvSpPr>
            <a:spLocks noChangeArrowheads="1"/>
          </p:cNvSpPr>
          <p:nvPr/>
        </p:nvSpPr>
        <p:spPr bwMode="auto">
          <a:xfrm>
            <a:off x="3748088" y="3278188"/>
            <a:ext cx="428625" cy="365125"/>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20</a:t>
            </a:r>
            <a:r>
              <a:rPr lang="en-US" sz="1400" b="1">
                <a:latin typeface="Accord SF" pitchFamily="34" charset="0"/>
                <a:cs typeface="Times New Roman" pitchFamily="18" charset="0"/>
              </a:rPr>
              <a:t>Na</a:t>
            </a:r>
            <a:endParaRPr lang="en-US" sz="1400" b="1">
              <a:solidFill>
                <a:srgbClr val="000066"/>
              </a:solidFill>
              <a:latin typeface="Times New Roman" pitchFamily="18" charset="0"/>
              <a:cs typeface="Times New Roman" pitchFamily="18" charset="0"/>
            </a:endParaRPr>
          </a:p>
        </p:txBody>
      </p:sp>
      <p:grpSp>
        <p:nvGrpSpPr>
          <p:cNvPr id="3" name="Group 41"/>
          <p:cNvGrpSpPr>
            <a:grpSpLocks/>
          </p:cNvGrpSpPr>
          <p:nvPr/>
        </p:nvGrpSpPr>
        <p:grpSpPr bwMode="auto">
          <a:xfrm>
            <a:off x="4259263" y="2430463"/>
            <a:ext cx="1422400" cy="360362"/>
            <a:chOff x="4093" y="240"/>
            <a:chExt cx="1186" cy="333"/>
          </a:xfrm>
        </p:grpSpPr>
        <p:sp>
          <p:nvSpPr>
            <p:cNvPr id="54419" name="Rectangle 42"/>
            <p:cNvSpPr>
              <a:spLocks noChangeArrowheads="1"/>
            </p:cNvSpPr>
            <p:nvPr/>
          </p:nvSpPr>
          <p:spPr bwMode="auto">
            <a:xfrm>
              <a:off x="4511" y="240"/>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24</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sp>
          <p:nvSpPr>
            <p:cNvPr id="54420" name="Rectangle 43"/>
            <p:cNvSpPr>
              <a:spLocks noChangeArrowheads="1"/>
            </p:cNvSpPr>
            <p:nvPr/>
          </p:nvSpPr>
          <p:spPr bwMode="auto">
            <a:xfrm>
              <a:off x="4093" y="240"/>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23</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sp>
          <p:nvSpPr>
            <p:cNvPr id="54421" name="Rectangle 44"/>
            <p:cNvSpPr>
              <a:spLocks noChangeArrowheads="1"/>
            </p:cNvSpPr>
            <p:nvPr/>
          </p:nvSpPr>
          <p:spPr bwMode="auto">
            <a:xfrm>
              <a:off x="4929" y="240"/>
              <a:ext cx="350" cy="333"/>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25</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grpSp>
      <p:grpSp>
        <p:nvGrpSpPr>
          <p:cNvPr id="4" name="Group 45"/>
          <p:cNvGrpSpPr>
            <a:grpSpLocks/>
          </p:cNvGrpSpPr>
          <p:nvPr/>
        </p:nvGrpSpPr>
        <p:grpSpPr bwMode="auto">
          <a:xfrm>
            <a:off x="3271838" y="2846388"/>
            <a:ext cx="2409825" cy="361950"/>
            <a:chOff x="3270" y="624"/>
            <a:chExt cx="2009" cy="333"/>
          </a:xfrm>
        </p:grpSpPr>
        <p:sp>
          <p:nvSpPr>
            <p:cNvPr id="54414" name="Rectangle 46"/>
            <p:cNvSpPr>
              <a:spLocks noChangeArrowheads="1"/>
            </p:cNvSpPr>
            <p:nvPr/>
          </p:nvSpPr>
          <p:spPr bwMode="auto">
            <a:xfrm>
              <a:off x="4929" y="624"/>
              <a:ext cx="350" cy="33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24</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sp>
          <p:nvSpPr>
            <p:cNvPr id="54415" name="Rectangle 47"/>
            <p:cNvSpPr>
              <a:spLocks noChangeArrowheads="1"/>
            </p:cNvSpPr>
            <p:nvPr/>
          </p:nvSpPr>
          <p:spPr bwMode="auto">
            <a:xfrm>
              <a:off x="4504" y="624"/>
              <a:ext cx="350" cy="333"/>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23</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sp>
          <p:nvSpPr>
            <p:cNvPr id="54416" name="Rectangle 48"/>
            <p:cNvSpPr>
              <a:spLocks noChangeArrowheads="1"/>
            </p:cNvSpPr>
            <p:nvPr/>
          </p:nvSpPr>
          <p:spPr bwMode="auto">
            <a:xfrm>
              <a:off x="4087" y="624"/>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22</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sp>
          <p:nvSpPr>
            <p:cNvPr id="54417" name="Rectangle 49"/>
            <p:cNvSpPr>
              <a:spLocks noChangeArrowheads="1"/>
            </p:cNvSpPr>
            <p:nvPr/>
          </p:nvSpPr>
          <p:spPr bwMode="auto">
            <a:xfrm>
              <a:off x="3682" y="624"/>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21</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sp>
          <p:nvSpPr>
            <p:cNvPr id="54418" name="Rectangle 50"/>
            <p:cNvSpPr>
              <a:spLocks noChangeArrowheads="1"/>
            </p:cNvSpPr>
            <p:nvPr/>
          </p:nvSpPr>
          <p:spPr bwMode="auto">
            <a:xfrm>
              <a:off x="3270" y="624"/>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20</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grpSp>
      <p:sp>
        <p:nvSpPr>
          <p:cNvPr id="54313" name="Rectangle 51"/>
          <p:cNvSpPr>
            <a:spLocks noChangeArrowheads="1"/>
          </p:cNvSpPr>
          <p:nvPr/>
        </p:nvSpPr>
        <p:spPr bwMode="auto">
          <a:xfrm>
            <a:off x="3254375" y="3271838"/>
            <a:ext cx="420688"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19</a:t>
            </a:r>
            <a:r>
              <a:rPr lang="en-US" sz="1400" b="1">
                <a:latin typeface="Accord SF" pitchFamily="34" charset="0"/>
                <a:cs typeface="Times New Roman" pitchFamily="18" charset="0"/>
              </a:rPr>
              <a:t>Na</a:t>
            </a:r>
            <a:endParaRPr lang="en-US" sz="1400" b="1">
              <a:solidFill>
                <a:srgbClr val="000066"/>
              </a:solidFill>
              <a:latin typeface="Times New Roman" pitchFamily="18" charset="0"/>
              <a:cs typeface="Times New Roman" pitchFamily="18" charset="0"/>
            </a:endParaRPr>
          </a:p>
        </p:txBody>
      </p:sp>
      <p:sp>
        <p:nvSpPr>
          <p:cNvPr id="54314" name="Line 52"/>
          <p:cNvSpPr>
            <a:spLocks noChangeShapeType="1"/>
          </p:cNvSpPr>
          <p:nvPr/>
        </p:nvSpPr>
        <p:spPr bwMode="auto">
          <a:xfrm flipH="1" flipV="1">
            <a:off x="2971800" y="4787900"/>
            <a:ext cx="0" cy="411163"/>
          </a:xfrm>
          <a:prstGeom prst="line">
            <a:avLst/>
          </a:prstGeom>
          <a:noFill/>
          <a:ln w="76200">
            <a:solidFill>
              <a:srgbClr val="0033CC"/>
            </a:solidFill>
            <a:round/>
            <a:headEnd/>
            <a:tailEnd type="triangle" w="med" len="med"/>
          </a:ln>
        </p:spPr>
        <p:txBody>
          <a:bodyPr wrap="none" anchor="ctr"/>
          <a:lstStyle/>
          <a:p>
            <a:endParaRPr lang="en-US"/>
          </a:p>
        </p:txBody>
      </p:sp>
      <p:sp>
        <p:nvSpPr>
          <p:cNvPr id="54315" name="Line 53"/>
          <p:cNvSpPr>
            <a:spLocks noChangeShapeType="1"/>
          </p:cNvSpPr>
          <p:nvPr/>
        </p:nvSpPr>
        <p:spPr bwMode="auto">
          <a:xfrm flipH="1" flipV="1">
            <a:off x="1954213" y="4826000"/>
            <a:ext cx="3175" cy="409575"/>
          </a:xfrm>
          <a:prstGeom prst="line">
            <a:avLst/>
          </a:prstGeom>
          <a:noFill/>
          <a:ln w="76200">
            <a:solidFill>
              <a:srgbClr val="0033CC"/>
            </a:solidFill>
            <a:round/>
            <a:headEnd/>
            <a:tailEnd type="triangle" w="med" len="med"/>
          </a:ln>
        </p:spPr>
        <p:txBody>
          <a:bodyPr wrap="none" anchor="ctr"/>
          <a:lstStyle/>
          <a:p>
            <a:endParaRPr lang="en-US"/>
          </a:p>
        </p:txBody>
      </p:sp>
      <p:sp>
        <p:nvSpPr>
          <p:cNvPr id="54316" name="Line 54"/>
          <p:cNvSpPr>
            <a:spLocks noChangeShapeType="1"/>
          </p:cNvSpPr>
          <p:nvPr/>
        </p:nvSpPr>
        <p:spPr bwMode="auto">
          <a:xfrm flipH="1" flipV="1">
            <a:off x="1954213" y="5260975"/>
            <a:ext cx="3175" cy="411163"/>
          </a:xfrm>
          <a:prstGeom prst="line">
            <a:avLst/>
          </a:prstGeom>
          <a:noFill/>
          <a:ln w="76200">
            <a:solidFill>
              <a:srgbClr val="0033CC"/>
            </a:solidFill>
            <a:round/>
            <a:headEnd/>
            <a:tailEnd type="triangle" w="med" len="med"/>
          </a:ln>
        </p:spPr>
        <p:txBody>
          <a:bodyPr wrap="none" anchor="ctr"/>
          <a:lstStyle/>
          <a:p>
            <a:endParaRPr lang="en-US"/>
          </a:p>
        </p:txBody>
      </p:sp>
      <p:sp>
        <p:nvSpPr>
          <p:cNvPr id="54317" name="Line 55"/>
          <p:cNvSpPr>
            <a:spLocks noChangeShapeType="1"/>
          </p:cNvSpPr>
          <p:nvPr/>
        </p:nvSpPr>
        <p:spPr bwMode="auto">
          <a:xfrm flipH="1" flipV="1">
            <a:off x="958850" y="5676900"/>
            <a:ext cx="1588" cy="411163"/>
          </a:xfrm>
          <a:prstGeom prst="line">
            <a:avLst/>
          </a:prstGeom>
          <a:noFill/>
          <a:ln w="76200">
            <a:solidFill>
              <a:srgbClr val="0033CC"/>
            </a:solidFill>
            <a:round/>
            <a:headEnd/>
            <a:tailEnd type="triangle" w="med" len="med"/>
          </a:ln>
        </p:spPr>
        <p:txBody>
          <a:bodyPr wrap="none" anchor="ctr"/>
          <a:lstStyle/>
          <a:p>
            <a:endParaRPr lang="en-US"/>
          </a:p>
        </p:txBody>
      </p:sp>
      <p:sp>
        <p:nvSpPr>
          <p:cNvPr id="54318" name="Line 56"/>
          <p:cNvSpPr>
            <a:spLocks noChangeShapeType="1"/>
          </p:cNvSpPr>
          <p:nvPr/>
        </p:nvSpPr>
        <p:spPr bwMode="auto">
          <a:xfrm flipH="1" flipV="1">
            <a:off x="958850" y="6197600"/>
            <a:ext cx="1588" cy="412750"/>
          </a:xfrm>
          <a:prstGeom prst="line">
            <a:avLst/>
          </a:prstGeom>
          <a:noFill/>
          <a:ln w="76200">
            <a:solidFill>
              <a:srgbClr val="0033CC"/>
            </a:solidFill>
            <a:round/>
            <a:headEnd/>
            <a:tailEnd type="triangle" w="med" len="med"/>
          </a:ln>
        </p:spPr>
        <p:txBody>
          <a:bodyPr wrap="none" anchor="ctr"/>
          <a:lstStyle/>
          <a:p>
            <a:endParaRPr lang="en-US"/>
          </a:p>
        </p:txBody>
      </p:sp>
      <p:sp>
        <p:nvSpPr>
          <p:cNvPr id="54319" name="Line 57"/>
          <p:cNvSpPr>
            <a:spLocks noChangeShapeType="1"/>
          </p:cNvSpPr>
          <p:nvPr/>
        </p:nvSpPr>
        <p:spPr bwMode="auto">
          <a:xfrm flipH="1" flipV="1">
            <a:off x="1968500" y="6145213"/>
            <a:ext cx="1588" cy="412750"/>
          </a:xfrm>
          <a:prstGeom prst="line">
            <a:avLst/>
          </a:prstGeom>
          <a:noFill/>
          <a:ln w="76200">
            <a:solidFill>
              <a:srgbClr val="0033CC"/>
            </a:solidFill>
            <a:round/>
            <a:headEnd/>
            <a:tailEnd type="triangle" w="med" len="med"/>
          </a:ln>
        </p:spPr>
        <p:txBody>
          <a:bodyPr wrap="none" anchor="ctr"/>
          <a:lstStyle/>
          <a:p>
            <a:endParaRPr lang="en-US"/>
          </a:p>
        </p:txBody>
      </p:sp>
      <p:sp>
        <p:nvSpPr>
          <p:cNvPr id="54320" name="Line 58"/>
          <p:cNvSpPr>
            <a:spLocks noChangeShapeType="1"/>
          </p:cNvSpPr>
          <p:nvPr/>
        </p:nvSpPr>
        <p:spPr bwMode="auto">
          <a:xfrm flipH="1" flipV="1">
            <a:off x="2973388" y="5224463"/>
            <a:ext cx="3175" cy="411162"/>
          </a:xfrm>
          <a:prstGeom prst="line">
            <a:avLst/>
          </a:prstGeom>
          <a:noFill/>
          <a:ln w="76200">
            <a:solidFill>
              <a:srgbClr val="0033CC"/>
            </a:solidFill>
            <a:round/>
            <a:headEnd/>
            <a:tailEnd type="triangle" w="med" len="med"/>
          </a:ln>
        </p:spPr>
        <p:txBody>
          <a:bodyPr wrap="none" anchor="ctr"/>
          <a:lstStyle/>
          <a:p>
            <a:endParaRPr lang="en-US"/>
          </a:p>
        </p:txBody>
      </p:sp>
      <p:sp>
        <p:nvSpPr>
          <p:cNvPr id="54321" name="Line 59"/>
          <p:cNvSpPr>
            <a:spLocks noChangeShapeType="1"/>
          </p:cNvSpPr>
          <p:nvPr/>
        </p:nvSpPr>
        <p:spPr bwMode="auto">
          <a:xfrm flipH="1" flipV="1">
            <a:off x="4989513" y="3073400"/>
            <a:ext cx="1587" cy="412750"/>
          </a:xfrm>
          <a:prstGeom prst="line">
            <a:avLst/>
          </a:prstGeom>
          <a:noFill/>
          <a:ln w="76200">
            <a:solidFill>
              <a:srgbClr val="0033CC"/>
            </a:solidFill>
            <a:round/>
            <a:headEnd/>
            <a:tailEnd type="triangle" w="med" len="med"/>
          </a:ln>
        </p:spPr>
        <p:txBody>
          <a:bodyPr wrap="none" anchor="ctr"/>
          <a:lstStyle/>
          <a:p>
            <a:endParaRPr lang="en-US"/>
          </a:p>
        </p:txBody>
      </p:sp>
      <p:sp>
        <p:nvSpPr>
          <p:cNvPr id="54322" name="Line 60"/>
          <p:cNvSpPr>
            <a:spLocks noChangeShapeType="1"/>
          </p:cNvSpPr>
          <p:nvPr/>
        </p:nvSpPr>
        <p:spPr bwMode="auto">
          <a:xfrm flipH="1" flipV="1">
            <a:off x="3459163" y="3905250"/>
            <a:ext cx="3175" cy="412750"/>
          </a:xfrm>
          <a:prstGeom prst="line">
            <a:avLst/>
          </a:prstGeom>
          <a:noFill/>
          <a:ln w="76200">
            <a:solidFill>
              <a:srgbClr val="0033CC"/>
            </a:solidFill>
            <a:round/>
            <a:headEnd/>
            <a:tailEnd type="triangle" w="med" len="med"/>
          </a:ln>
        </p:spPr>
        <p:txBody>
          <a:bodyPr wrap="none" anchor="ctr"/>
          <a:lstStyle/>
          <a:p>
            <a:endParaRPr lang="en-US"/>
          </a:p>
        </p:txBody>
      </p:sp>
      <p:sp>
        <p:nvSpPr>
          <p:cNvPr id="54323" name="Line 61"/>
          <p:cNvSpPr>
            <a:spLocks noChangeShapeType="1"/>
          </p:cNvSpPr>
          <p:nvPr/>
        </p:nvSpPr>
        <p:spPr bwMode="auto">
          <a:xfrm flipH="1" flipV="1">
            <a:off x="3457575" y="4370388"/>
            <a:ext cx="3175" cy="411162"/>
          </a:xfrm>
          <a:prstGeom prst="line">
            <a:avLst/>
          </a:prstGeom>
          <a:noFill/>
          <a:ln w="76200">
            <a:solidFill>
              <a:srgbClr val="0033CC"/>
            </a:solidFill>
            <a:round/>
            <a:headEnd/>
            <a:tailEnd type="triangle" w="med" len="med"/>
          </a:ln>
        </p:spPr>
        <p:txBody>
          <a:bodyPr wrap="none" anchor="ctr"/>
          <a:lstStyle/>
          <a:p>
            <a:endParaRPr lang="en-US"/>
          </a:p>
        </p:txBody>
      </p:sp>
      <p:sp>
        <p:nvSpPr>
          <p:cNvPr id="54324" name="Rectangle 62"/>
          <p:cNvSpPr>
            <a:spLocks noChangeArrowheads="1"/>
          </p:cNvSpPr>
          <p:nvPr/>
        </p:nvSpPr>
        <p:spPr bwMode="auto">
          <a:xfrm>
            <a:off x="4267200" y="4133850"/>
            <a:ext cx="419100" cy="36036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19</a:t>
            </a:r>
            <a:r>
              <a:rPr lang="en-US" sz="1400" b="1">
                <a:latin typeface="Accord SF" pitchFamily="34" charset="0"/>
                <a:cs typeface="Times New Roman" pitchFamily="18" charset="0"/>
              </a:rPr>
              <a:t>F</a:t>
            </a:r>
            <a:endParaRPr lang="en-US" sz="1400" b="1">
              <a:solidFill>
                <a:srgbClr val="000066"/>
              </a:solidFill>
              <a:latin typeface="Times New Roman" pitchFamily="18" charset="0"/>
              <a:cs typeface="Times New Roman" pitchFamily="18" charset="0"/>
            </a:endParaRPr>
          </a:p>
        </p:txBody>
      </p:sp>
      <p:sp>
        <p:nvSpPr>
          <p:cNvPr id="54325" name="Rectangle 63"/>
          <p:cNvSpPr>
            <a:spLocks noChangeArrowheads="1"/>
          </p:cNvSpPr>
          <p:nvPr/>
        </p:nvSpPr>
        <p:spPr bwMode="auto">
          <a:xfrm>
            <a:off x="4267200" y="3705225"/>
            <a:ext cx="419100" cy="36036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20</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grpSp>
        <p:nvGrpSpPr>
          <p:cNvPr id="5" name="Group 64"/>
          <p:cNvGrpSpPr>
            <a:grpSpLocks/>
          </p:cNvGrpSpPr>
          <p:nvPr/>
        </p:nvGrpSpPr>
        <p:grpSpPr bwMode="auto">
          <a:xfrm>
            <a:off x="4251325" y="1984375"/>
            <a:ext cx="1423988" cy="360363"/>
            <a:chOff x="4093" y="240"/>
            <a:chExt cx="1186" cy="333"/>
          </a:xfrm>
        </p:grpSpPr>
        <p:sp>
          <p:nvSpPr>
            <p:cNvPr id="54411" name="Rectangle 65"/>
            <p:cNvSpPr>
              <a:spLocks noChangeArrowheads="1"/>
            </p:cNvSpPr>
            <p:nvPr/>
          </p:nvSpPr>
          <p:spPr bwMode="auto">
            <a:xfrm>
              <a:off x="4511"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25</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sp>
          <p:nvSpPr>
            <p:cNvPr id="54412" name="Rectangle 66"/>
            <p:cNvSpPr>
              <a:spLocks noChangeArrowheads="1"/>
            </p:cNvSpPr>
            <p:nvPr/>
          </p:nvSpPr>
          <p:spPr bwMode="auto">
            <a:xfrm>
              <a:off x="4093"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24</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sp>
          <p:nvSpPr>
            <p:cNvPr id="54413" name="Rectangle 67"/>
            <p:cNvSpPr>
              <a:spLocks noChangeArrowheads="1"/>
            </p:cNvSpPr>
            <p:nvPr/>
          </p:nvSpPr>
          <p:spPr bwMode="auto">
            <a:xfrm>
              <a:off x="4929" y="240"/>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26</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grpSp>
      <p:sp>
        <p:nvSpPr>
          <p:cNvPr id="54327" name="Rectangle 68"/>
          <p:cNvSpPr>
            <a:spLocks noChangeArrowheads="1"/>
          </p:cNvSpPr>
          <p:nvPr/>
        </p:nvSpPr>
        <p:spPr bwMode="auto">
          <a:xfrm>
            <a:off x="3752850" y="5448300"/>
            <a:ext cx="425450" cy="393700"/>
          </a:xfrm>
          <a:prstGeom prst="rect">
            <a:avLst/>
          </a:prstGeom>
          <a:solidFill>
            <a:srgbClr val="33CCCC"/>
          </a:solidFill>
          <a:ln w="9525">
            <a:noFill/>
            <a:miter lim="800000"/>
            <a:headEnd/>
            <a:tailEnd/>
          </a:ln>
        </p:spPr>
        <p:txBody>
          <a:bodyPr wrap="none" lIns="91419" tIns="45709" rIns="91419" bIns="45709" anchor="ctr"/>
          <a:lstStyle/>
          <a:p>
            <a:pPr algn="ctr"/>
            <a:r>
              <a:rPr lang="en-US" sz="1400" b="1" baseline="30000"/>
              <a:t>15</a:t>
            </a:r>
            <a:r>
              <a:rPr lang="en-US" sz="1400" b="1"/>
              <a:t>C</a:t>
            </a:r>
            <a:endParaRPr lang="en-GB" sz="1400" b="1"/>
          </a:p>
        </p:txBody>
      </p:sp>
      <p:sp>
        <p:nvSpPr>
          <p:cNvPr id="54328" name="Rectangle 69"/>
          <p:cNvSpPr>
            <a:spLocks noChangeArrowheads="1"/>
          </p:cNvSpPr>
          <p:nvPr/>
        </p:nvSpPr>
        <p:spPr bwMode="auto">
          <a:xfrm>
            <a:off x="3232150" y="5459413"/>
            <a:ext cx="449263" cy="384175"/>
          </a:xfrm>
          <a:prstGeom prst="rect">
            <a:avLst/>
          </a:prstGeom>
          <a:solidFill>
            <a:srgbClr val="33CCCC"/>
          </a:solidFill>
          <a:ln w="9525">
            <a:noFill/>
            <a:miter lim="800000"/>
            <a:headEnd/>
            <a:tailEnd/>
          </a:ln>
        </p:spPr>
        <p:txBody>
          <a:bodyPr wrap="none" lIns="91419" tIns="45709" rIns="91419" bIns="45709" anchor="ctr"/>
          <a:lstStyle/>
          <a:p>
            <a:pPr algn="ctr"/>
            <a:r>
              <a:rPr lang="en-US" sz="1400" b="1" baseline="30000"/>
              <a:t>14</a:t>
            </a:r>
            <a:r>
              <a:rPr lang="en-US" sz="1400" b="1"/>
              <a:t>C</a:t>
            </a:r>
            <a:endParaRPr lang="en-GB" sz="1400" b="1"/>
          </a:p>
        </p:txBody>
      </p:sp>
      <p:sp>
        <p:nvSpPr>
          <p:cNvPr id="54329" name="Rectangle 70"/>
          <p:cNvSpPr>
            <a:spLocks noChangeArrowheads="1"/>
          </p:cNvSpPr>
          <p:nvPr/>
        </p:nvSpPr>
        <p:spPr bwMode="auto">
          <a:xfrm>
            <a:off x="6229350" y="2425700"/>
            <a:ext cx="420688" cy="361950"/>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27</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sp>
        <p:nvSpPr>
          <p:cNvPr id="54330" name="Rectangle 71"/>
          <p:cNvSpPr>
            <a:spLocks noChangeArrowheads="1"/>
          </p:cNvSpPr>
          <p:nvPr/>
        </p:nvSpPr>
        <p:spPr bwMode="auto">
          <a:xfrm>
            <a:off x="5727700" y="2425700"/>
            <a:ext cx="420688" cy="361950"/>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26</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grpSp>
        <p:nvGrpSpPr>
          <p:cNvPr id="6" name="Group 72"/>
          <p:cNvGrpSpPr>
            <a:grpSpLocks/>
          </p:cNvGrpSpPr>
          <p:nvPr/>
        </p:nvGrpSpPr>
        <p:grpSpPr bwMode="auto">
          <a:xfrm>
            <a:off x="5727700" y="1984375"/>
            <a:ext cx="1425575" cy="360363"/>
            <a:chOff x="4093" y="240"/>
            <a:chExt cx="1186" cy="333"/>
          </a:xfrm>
        </p:grpSpPr>
        <p:sp>
          <p:nvSpPr>
            <p:cNvPr id="54408" name="Rectangle 73"/>
            <p:cNvSpPr>
              <a:spLocks noChangeArrowheads="1"/>
            </p:cNvSpPr>
            <p:nvPr/>
          </p:nvSpPr>
          <p:spPr bwMode="auto">
            <a:xfrm>
              <a:off x="4511" y="240"/>
              <a:ext cx="350" cy="33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28</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sp>
          <p:nvSpPr>
            <p:cNvPr id="54409" name="Rectangle 74"/>
            <p:cNvSpPr>
              <a:spLocks noChangeArrowheads="1"/>
            </p:cNvSpPr>
            <p:nvPr/>
          </p:nvSpPr>
          <p:spPr bwMode="auto">
            <a:xfrm>
              <a:off x="4093" y="240"/>
              <a:ext cx="350" cy="333"/>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27</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sp>
          <p:nvSpPr>
            <p:cNvPr id="54410" name="Rectangle 75"/>
            <p:cNvSpPr>
              <a:spLocks noChangeArrowheads="1"/>
            </p:cNvSpPr>
            <p:nvPr/>
          </p:nvSpPr>
          <p:spPr bwMode="auto">
            <a:xfrm>
              <a:off x="4929" y="240"/>
              <a:ext cx="350" cy="333"/>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29</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grpSp>
      <p:sp>
        <p:nvSpPr>
          <p:cNvPr id="54332" name="Rectangle 76"/>
          <p:cNvSpPr>
            <a:spLocks noChangeArrowheads="1"/>
          </p:cNvSpPr>
          <p:nvPr/>
        </p:nvSpPr>
        <p:spPr bwMode="auto">
          <a:xfrm>
            <a:off x="6242050" y="2852738"/>
            <a:ext cx="419100" cy="360362"/>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26</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sp>
        <p:nvSpPr>
          <p:cNvPr id="54333" name="Rectangle 77"/>
          <p:cNvSpPr>
            <a:spLocks noChangeArrowheads="1"/>
          </p:cNvSpPr>
          <p:nvPr/>
        </p:nvSpPr>
        <p:spPr bwMode="auto">
          <a:xfrm>
            <a:off x="5740400" y="2852738"/>
            <a:ext cx="419100" cy="360362"/>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25</a:t>
            </a:r>
            <a:r>
              <a:rPr lang="en-US" sz="1400" b="1">
                <a:latin typeface="Accord SF" pitchFamily="34" charset="0"/>
                <a:cs typeface="Times New Roman" pitchFamily="18" charset="0"/>
              </a:rPr>
              <a:t>Mg</a:t>
            </a:r>
            <a:endParaRPr lang="en-US" sz="1400" b="1">
              <a:solidFill>
                <a:srgbClr val="000066"/>
              </a:solidFill>
              <a:latin typeface="Times New Roman" pitchFamily="18" charset="0"/>
              <a:cs typeface="Times New Roman" pitchFamily="18" charset="0"/>
            </a:endParaRPr>
          </a:p>
        </p:txBody>
      </p:sp>
      <p:grpSp>
        <p:nvGrpSpPr>
          <p:cNvPr id="7" name="Group 78"/>
          <p:cNvGrpSpPr>
            <a:grpSpLocks/>
          </p:cNvGrpSpPr>
          <p:nvPr/>
        </p:nvGrpSpPr>
        <p:grpSpPr bwMode="auto">
          <a:xfrm>
            <a:off x="4741863" y="1563688"/>
            <a:ext cx="2903537" cy="360362"/>
            <a:chOff x="3232" y="408"/>
            <a:chExt cx="1995" cy="268"/>
          </a:xfrm>
        </p:grpSpPr>
        <p:grpSp>
          <p:nvGrpSpPr>
            <p:cNvPr id="8" name="Group 79"/>
            <p:cNvGrpSpPr>
              <a:grpSpLocks/>
            </p:cNvGrpSpPr>
            <p:nvPr/>
          </p:nvGrpSpPr>
          <p:grpSpPr bwMode="auto">
            <a:xfrm>
              <a:off x="3232" y="408"/>
              <a:ext cx="979" cy="268"/>
              <a:chOff x="4093" y="240"/>
              <a:chExt cx="1186" cy="333"/>
            </a:xfrm>
          </p:grpSpPr>
          <p:sp>
            <p:nvSpPr>
              <p:cNvPr id="54405" name="Rectangle 80"/>
              <p:cNvSpPr>
                <a:spLocks noChangeArrowheads="1"/>
              </p:cNvSpPr>
              <p:nvPr/>
            </p:nvSpPr>
            <p:spPr bwMode="auto">
              <a:xfrm>
                <a:off x="4511" y="240"/>
                <a:ext cx="350" cy="333"/>
              </a:xfrm>
              <a:prstGeom prst="rect">
                <a:avLst/>
              </a:prstGeom>
              <a:solidFill>
                <a:srgbClr val="FF00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27</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sp>
            <p:nvSpPr>
              <p:cNvPr id="54406" name="Rectangle 81"/>
              <p:cNvSpPr>
                <a:spLocks noChangeArrowheads="1"/>
              </p:cNvSpPr>
              <p:nvPr/>
            </p:nvSpPr>
            <p:spPr bwMode="auto">
              <a:xfrm>
                <a:off x="4093"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26</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sp>
            <p:nvSpPr>
              <p:cNvPr id="54407" name="Rectangle 82"/>
              <p:cNvSpPr>
                <a:spLocks noChangeArrowheads="1"/>
              </p:cNvSpPr>
              <p:nvPr/>
            </p:nvSpPr>
            <p:spPr bwMode="auto">
              <a:xfrm>
                <a:off x="4929" y="240"/>
                <a:ext cx="350" cy="333"/>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28</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grpSp>
        <p:grpSp>
          <p:nvGrpSpPr>
            <p:cNvPr id="9" name="Group 83"/>
            <p:cNvGrpSpPr>
              <a:grpSpLocks/>
            </p:cNvGrpSpPr>
            <p:nvPr/>
          </p:nvGrpSpPr>
          <p:grpSpPr bwMode="auto">
            <a:xfrm>
              <a:off x="4248" y="408"/>
              <a:ext cx="979" cy="268"/>
              <a:chOff x="4093" y="240"/>
              <a:chExt cx="1186" cy="333"/>
            </a:xfrm>
          </p:grpSpPr>
          <p:sp>
            <p:nvSpPr>
              <p:cNvPr id="54402" name="Rectangle 84"/>
              <p:cNvSpPr>
                <a:spLocks noChangeArrowheads="1"/>
              </p:cNvSpPr>
              <p:nvPr/>
            </p:nvSpPr>
            <p:spPr bwMode="auto">
              <a:xfrm>
                <a:off x="4511" y="240"/>
                <a:ext cx="350" cy="333"/>
              </a:xfrm>
              <a:prstGeom prst="rect">
                <a:avLst/>
              </a:prstGeom>
              <a:solidFill>
                <a:srgbClr val="CC99FF"/>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30</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sp>
            <p:nvSpPr>
              <p:cNvPr id="54403" name="Rectangle 85"/>
              <p:cNvSpPr>
                <a:spLocks noChangeArrowheads="1"/>
              </p:cNvSpPr>
              <p:nvPr/>
            </p:nvSpPr>
            <p:spPr bwMode="auto">
              <a:xfrm>
                <a:off x="4093" y="240"/>
                <a:ext cx="350" cy="333"/>
              </a:xfrm>
              <a:prstGeom prst="rect">
                <a:avLst/>
              </a:prstGeom>
              <a:solidFill>
                <a:srgbClr val="CC99FF"/>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29</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sp>
            <p:nvSpPr>
              <p:cNvPr id="54404" name="Rectangle 86"/>
              <p:cNvSpPr>
                <a:spLocks noChangeArrowheads="1"/>
              </p:cNvSpPr>
              <p:nvPr/>
            </p:nvSpPr>
            <p:spPr bwMode="auto">
              <a:xfrm>
                <a:off x="4929" y="240"/>
                <a:ext cx="350" cy="333"/>
              </a:xfrm>
              <a:prstGeom prst="rect">
                <a:avLst/>
              </a:prstGeom>
              <a:solidFill>
                <a:srgbClr val="FFCC00"/>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31</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grpSp>
      </p:grpSp>
      <p:grpSp>
        <p:nvGrpSpPr>
          <p:cNvPr id="10" name="Group 87"/>
          <p:cNvGrpSpPr>
            <a:grpSpLocks/>
          </p:cNvGrpSpPr>
          <p:nvPr/>
        </p:nvGrpSpPr>
        <p:grpSpPr bwMode="auto">
          <a:xfrm>
            <a:off x="4749800" y="1143000"/>
            <a:ext cx="2903538" cy="361950"/>
            <a:chOff x="3232" y="408"/>
            <a:chExt cx="1995" cy="268"/>
          </a:xfrm>
        </p:grpSpPr>
        <p:grpSp>
          <p:nvGrpSpPr>
            <p:cNvPr id="11" name="Group 88"/>
            <p:cNvGrpSpPr>
              <a:grpSpLocks/>
            </p:cNvGrpSpPr>
            <p:nvPr/>
          </p:nvGrpSpPr>
          <p:grpSpPr bwMode="auto">
            <a:xfrm>
              <a:off x="3232" y="408"/>
              <a:ext cx="979" cy="268"/>
              <a:chOff x="4093" y="240"/>
              <a:chExt cx="1186" cy="333"/>
            </a:xfrm>
          </p:grpSpPr>
          <p:sp>
            <p:nvSpPr>
              <p:cNvPr id="54397" name="Rectangle 89"/>
              <p:cNvSpPr>
                <a:spLocks noChangeArrowheads="1"/>
              </p:cNvSpPr>
              <p:nvPr/>
            </p:nvSpPr>
            <p:spPr bwMode="auto">
              <a:xfrm>
                <a:off x="4511"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28</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sp>
            <p:nvSpPr>
              <p:cNvPr id="54398" name="Rectangle 90"/>
              <p:cNvSpPr>
                <a:spLocks noChangeArrowheads="1"/>
              </p:cNvSpPr>
              <p:nvPr/>
            </p:nvSpPr>
            <p:spPr bwMode="auto">
              <a:xfrm>
                <a:off x="4093"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27</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sp>
            <p:nvSpPr>
              <p:cNvPr id="54399" name="Rectangle 91"/>
              <p:cNvSpPr>
                <a:spLocks noChangeArrowheads="1"/>
              </p:cNvSpPr>
              <p:nvPr/>
            </p:nvSpPr>
            <p:spPr bwMode="auto">
              <a:xfrm>
                <a:off x="4929"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29</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grpSp>
        <p:grpSp>
          <p:nvGrpSpPr>
            <p:cNvPr id="12" name="Group 92"/>
            <p:cNvGrpSpPr>
              <a:grpSpLocks/>
            </p:cNvGrpSpPr>
            <p:nvPr/>
          </p:nvGrpSpPr>
          <p:grpSpPr bwMode="auto">
            <a:xfrm>
              <a:off x="4248" y="408"/>
              <a:ext cx="979" cy="268"/>
              <a:chOff x="4093" y="240"/>
              <a:chExt cx="1186" cy="333"/>
            </a:xfrm>
          </p:grpSpPr>
          <p:sp>
            <p:nvSpPr>
              <p:cNvPr id="54394" name="Rectangle 93"/>
              <p:cNvSpPr>
                <a:spLocks noChangeArrowheads="1"/>
              </p:cNvSpPr>
              <p:nvPr/>
            </p:nvSpPr>
            <p:spPr bwMode="auto">
              <a:xfrm>
                <a:off x="4511" y="240"/>
                <a:ext cx="350" cy="333"/>
              </a:xfrm>
              <a:prstGeom prst="rect">
                <a:avLst/>
              </a:prstGeom>
              <a:solidFill>
                <a:srgbClr val="CC99FF"/>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31</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sp>
            <p:nvSpPr>
              <p:cNvPr id="54395" name="Rectangle 94"/>
              <p:cNvSpPr>
                <a:spLocks noChangeArrowheads="1"/>
              </p:cNvSpPr>
              <p:nvPr/>
            </p:nvSpPr>
            <p:spPr bwMode="auto">
              <a:xfrm>
                <a:off x="4093" y="240"/>
                <a:ext cx="350" cy="333"/>
              </a:xfrm>
              <a:prstGeom prst="rect">
                <a:avLst/>
              </a:prstGeom>
              <a:solidFill>
                <a:srgbClr val="FF3399"/>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30</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sp>
            <p:nvSpPr>
              <p:cNvPr id="54396" name="Rectangle 95"/>
              <p:cNvSpPr>
                <a:spLocks noChangeArrowheads="1"/>
              </p:cNvSpPr>
              <p:nvPr/>
            </p:nvSpPr>
            <p:spPr bwMode="auto">
              <a:xfrm>
                <a:off x="4929" y="240"/>
                <a:ext cx="350" cy="333"/>
              </a:xfrm>
              <a:prstGeom prst="rect">
                <a:avLst/>
              </a:prstGeom>
              <a:solidFill>
                <a:srgbClr val="FFCC00"/>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32</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grpSp>
      </p:grpSp>
      <p:grpSp>
        <p:nvGrpSpPr>
          <p:cNvPr id="13" name="Group 96"/>
          <p:cNvGrpSpPr>
            <a:grpSpLocks/>
          </p:cNvGrpSpPr>
          <p:nvPr/>
        </p:nvGrpSpPr>
        <p:grpSpPr bwMode="auto">
          <a:xfrm>
            <a:off x="5756275" y="304800"/>
            <a:ext cx="2903538" cy="361950"/>
            <a:chOff x="3232" y="408"/>
            <a:chExt cx="1995" cy="268"/>
          </a:xfrm>
        </p:grpSpPr>
        <p:grpSp>
          <p:nvGrpSpPr>
            <p:cNvPr id="14" name="Group 97"/>
            <p:cNvGrpSpPr>
              <a:grpSpLocks/>
            </p:cNvGrpSpPr>
            <p:nvPr/>
          </p:nvGrpSpPr>
          <p:grpSpPr bwMode="auto">
            <a:xfrm>
              <a:off x="3232" y="408"/>
              <a:ext cx="979" cy="268"/>
              <a:chOff x="4093" y="240"/>
              <a:chExt cx="1186" cy="333"/>
            </a:xfrm>
          </p:grpSpPr>
          <p:sp>
            <p:nvSpPr>
              <p:cNvPr id="54389" name="Rectangle 98"/>
              <p:cNvSpPr>
                <a:spLocks noChangeArrowheads="1"/>
              </p:cNvSpPr>
              <p:nvPr/>
            </p:nvSpPr>
            <p:spPr bwMode="auto">
              <a:xfrm>
                <a:off x="4511"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32</a:t>
                </a:r>
                <a:r>
                  <a:rPr lang="en-US" sz="1400" b="1">
                    <a:latin typeface="Accord SF" pitchFamily="34" charset="0"/>
                    <a:cs typeface="Times New Roman" pitchFamily="18" charset="0"/>
                  </a:rPr>
                  <a:t>Ar</a:t>
                </a:r>
                <a:endParaRPr lang="en-US" sz="1400" b="1">
                  <a:solidFill>
                    <a:srgbClr val="000066"/>
                  </a:solidFill>
                  <a:latin typeface="Times New Roman" pitchFamily="18" charset="0"/>
                  <a:cs typeface="Times New Roman" pitchFamily="18" charset="0"/>
                </a:endParaRPr>
              </a:p>
            </p:txBody>
          </p:sp>
          <p:sp>
            <p:nvSpPr>
              <p:cNvPr id="54390" name="Rectangle 99"/>
              <p:cNvSpPr>
                <a:spLocks noChangeArrowheads="1"/>
              </p:cNvSpPr>
              <p:nvPr/>
            </p:nvSpPr>
            <p:spPr bwMode="auto">
              <a:xfrm>
                <a:off x="4093"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31</a:t>
                </a:r>
                <a:r>
                  <a:rPr lang="en-US" sz="1400" b="1">
                    <a:latin typeface="Accord SF" pitchFamily="34" charset="0"/>
                    <a:cs typeface="Times New Roman" pitchFamily="18" charset="0"/>
                  </a:rPr>
                  <a:t>Ar</a:t>
                </a:r>
                <a:endParaRPr lang="en-US" sz="1400" b="1">
                  <a:solidFill>
                    <a:srgbClr val="000066"/>
                  </a:solidFill>
                  <a:latin typeface="Times New Roman" pitchFamily="18" charset="0"/>
                  <a:cs typeface="Times New Roman" pitchFamily="18" charset="0"/>
                </a:endParaRPr>
              </a:p>
            </p:txBody>
          </p:sp>
          <p:sp>
            <p:nvSpPr>
              <p:cNvPr id="54391" name="Rectangle 100"/>
              <p:cNvSpPr>
                <a:spLocks noChangeArrowheads="1"/>
              </p:cNvSpPr>
              <p:nvPr/>
            </p:nvSpPr>
            <p:spPr bwMode="auto">
              <a:xfrm>
                <a:off x="4929" y="240"/>
                <a:ext cx="350" cy="33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33</a:t>
                </a:r>
                <a:r>
                  <a:rPr lang="en-US" sz="1400" b="1">
                    <a:latin typeface="Accord SF" pitchFamily="34" charset="0"/>
                    <a:cs typeface="Times New Roman" pitchFamily="18" charset="0"/>
                  </a:rPr>
                  <a:t>Ar</a:t>
                </a:r>
                <a:endParaRPr lang="en-US" sz="1400" b="1">
                  <a:solidFill>
                    <a:srgbClr val="000066"/>
                  </a:solidFill>
                  <a:latin typeface="Times New Roman" pitchFamily="18" charset="0"/>
                  <a:cs typeface="Times New Roman" pitchFamily="18" charset="0"/>
                </a:endParaRPr>
              </a:p>
            </p:txBody>
          </p:sp>
        </p:grpSp>
        <p:grpSp>
          <p:nvGrpSpPr>
            <p:cNvPr id="15" name="Group 101"/>
            <p:cNvGrpSpPr>
              <a:grpSpLocks/>
            </p:cNvGrpSpPr>
            <p:nvPr/>
          </p:nvGrpSpPr>
          <p:grpSpPr bwMode="auto">
            <a:xfrm>
              <a:off x="4248" y="408"/>
              <a:ext cx="979" cy="268"/>
              <a:chOff x="4093" y="240"/>
              <a:chExt cx="1186" cy="333"/>
            </a:xfrm>
          </p:grpSpPr>
          <p:sp>
            <p:nvSpPr>
              <p:cNvPr id="54386" name="Rectangle 102"/>
              <p:cNvSpPr>
                <a:spLocks noChangeArrowheads="1"/>
              </p:cNvSpPr>
              <p:nvPr/>
            </p:nvSpPr>
            <p:spPr bwMode="auto">
              <a:xfrm>
                <a:off x="4511" y="240"/>
                <a:ext cx="350" cy="333"/>
              </a:xfrm>
              <a:prstGeom prst="rect">
                <a:avLst/>
              </a:prstGeom>
              <a:solidFill>
                <a:srgbClr val="FF3399"/>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35</a:t>
                </a:r>
                <a:r>
                  <a:rPr lang="en-US" sz="1400" b="1">
                    <a:latin typeface="Accord SF" pitchFamily="34" charset="0"/>
                    <a:cs typeface="Times New Roman" pitchFamily="18" charset="0"/>
                  </a:rPr>
                  <a:t>Ar</a:t>
                </a:r>
                <a:endParaRPr lang="en-US" sz="1400" b="1">
                  <a:solidFill>
                    <a:srgbClr val="000066"/>
                  </a:solidFill>
                  <a:latin typeface="Times New Roman" pitchFamily="18" charset="0"/>
                  <a:cs typeface="Times New Roman" pitchFamily="18" charset="0"/>
                </a:endParaRPr>
              </a:p>
            </p:txBody>
          </p:sp>
          <p:sp>
            <p:nvSpPr>
              <p:cNvPr id="54387" name="Rectangle 103"/>
              <p:cNvSpPr>
                <a:spLocks noChangeArrowheads="1"/>
              </p:cNvSpPr>
              <p:nvPr/>
            </p:nvSpPr>
            <p:spPr bwMode="auto">
              <a:xfrm>
                <a:off x="4093" y="240"/>
                <a:ext cx="350" cy="333"/>
              </a:xfrm>
              <a:prstGeom prst="rect">
                <a:avLst/>
              </a:prstGeom>
              <a:solidFill>
                <a:srgbClr val="FF3399"/>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34</a:t>
                </a:r>
                <a:r>
                  <a:rPr lang="en-US" sz="1400" b="1">
                    <a:latin typeface="Accord SF" pitchFamily="34" charset="0"/>
                    <a:cs typeface="Times New Roman" pitchFamily="18" charset="0"/>
                  </a:rPr>
                  <a:t>Ar</a:t>
                </a:r>
                <a:endParaRPr lang="en-US" sz="1400" b="1">
                  <a:solidFill>
                    <a:srgbClr val="000066"/>
                  </a:solidFill>
                  <a:latin typeface="Times New Roman" pitchFamily="18" charset="0"/>
                  <a:cs typeface="Times New Roman" pitchFamily="18" charset="0"/>
                </a:endParaRPr>
              </a:p>
            </p:txBody>
          </p:sp>
          <p:sp>
            <p:nvSpPr>
              <p:cNvPr id="54388" name="Rectangle 104"/>
              <p:cNvSpPr>
                <a:spLocks noChangeArrowheads="1"/>
              </p:cNvSpPr>
              <p:nvPr/>
            </p:nvSpPr>
            <p:spPr bwMode="auto">
              <a:xfrm>
                <a:off x="4929" y="240"/>
                <a:ext cx="350" cy="333"/>
              </a:xfrm>
              <a:prstGeom prst="rect">
                <a:avLst/>
              </a:prstGeom>
              <a:solidFill>
                <a:srgbClr val="FFCC00"/>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36</a:t>
                </a:r>
                <a:r>
                  <a:rPr lang="en-US" sz="1400" b="1">
                    <a:latin typeface="Accord SF" pitchFamily="34" charset="0"/>
                    <a:cs typeface="Times New Roman" pitchFamily="18" charset="0"/>
                  </a:rPr>
                  <a:t>Ar</a:t>
                </a:r>
                <a:endParaRPr lang="en-US" sz="1400" b="1">
                  <a:solidFill>
                    <a:srgbClr val="000066"/>
                  </a:solidFill>
                  <a:latin typeface="Times New Roman" pitchFamily="18" charset="0"/>
                  <a:cs typeface="Times New Roman" pitchFamily="18" charset="0"/>
                </a:endParaRPr>
              </a:p>
            </p:txBody>
          </p:sp>
        </p:grpSp>
      </p:grpSp>
      <p:grpSp>
        <p:nvGrpSpPr>
          <p:cNvPr id="16" name="Group 105"/>
          <p:cNvGrpSpPr>
            <a:grpSpLocks/>
          </p:cNvGrpSpPr>
          <p:nvPr/>
        </p:nvGrpSpPr>
        <p:grpSpPr bwMode="auto">
          <a:xfrm>
            <a:off x="5724525" y="723900"/>
            <a:ext cx="2933700" cy="361950"/>
            <a:chOff x="3232" y="408"/>
            <a:chExt cx="1995" cy="268"/>
          </a:xfrm>
        </p:grpSpPr>
        <p:grpSp>
          <p:nvGrpSpPr>
            <p:cNvPr id="17" name="Group 106"/>
            <p:cNvGrpSpPr>
              <a:grpSpLocks/>
            </p:cNvGrpSpPr>
            <p:nvPr/>
          </p:nvGrpSpPr>
          <p:grpSpPr bwMode="auto">
            <a:xfrm>
              <a:off x="3232" y="408"/>
              <a:ext cx="979" cy="268"/>
              <a:chOff x="4093" y="240"/>
              <a:chExt cx="1186" cy="333"/>
            </a:xfrm>
          </p:grpSpPr>
          <p:sp>
            <p:nvSpPr>
              <p:cNvPr id="54381" name="Rectangle 107"/>
              <p:cNvSpPr>
                <a:spLocks noChangeArrowheads="1"/>
              </p:cNvSpPr>
              <p:nvPr/>
            </p:nvSpPr>
            <p:spPr bwMode="auto">
              <a:xfrm>
                <a:off x="4511" y="240"/>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31</a:t>
                </a:r>
                <a:r>
                  <a:rPr lang="en-US" sz="1400" b="1">
                    <a:latin typeface="Accord SF" pitchFamily="34" charset="0"/>
                    <a:cs typeface="Times New Roman" pitchFamily="18" charset="0"/>
                  </a:rPr>
                  <a:t>Cl</a:t>
                </a:r>
                <a:endParaRPr lang="en-US" sz="1400" b="1">
                  <a:solidFill>
                    <a:srgbClr val="000066"/>
                  </a:solidFill>
                  <a:latin typeface="Times New Roman" pitchFamily="18" charset="0"/>
                  <a:cs typeface="Times New Roman" pitchFamily="18" charset="0"/>
                </a:endParaRPr>
              </a:p>
            </p:txBody>
          </p:sp>
          <p:sp>
            <p:nvSpPr>
              <p:cNvPr id="54382" name="Rectangle 108"/>
              <p:cNvSpPr>
                <a:spLocks noChangeArrowheads="1"/>
              </p:cNvSpPr>
              <p:nvPr/>
            </p:nvSpPr>
            <p:spPr bwMode="auto">
              <a:xfrm>
                <a:off x="4093" y="240"/>
                <a:ext cx="350" cy="333"/>
              </a:xfrm>
              <a:prstGeom prst="rect">
                <a:avLst/>
              </a:prstGeom>
              <a:no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30</a:t>
                </a:r>
                <a:r>
                  <a:rPr lang="en-US" sz="1400" b="1">
                    <a:latin typeface="Accord SF" pitchFamily="34" charset="0"/>
                    <a:cs typeface="Times New Roman" pitchFamily="18" charset="0"/>
                  </a:rPr>
                  <a:t>Cl</a:t>
                </a:r>
                <a:endParaRPr lang="en-US" sz="1400" b="1">
                  <a:solidFill>
                    <a:srgbClr val="000066"/>
                  </a:solidFill>
                  <a:latin typeface="Times New Roman" pitchFamily="18" charset="0"/>
                  <a:cs typeface="Times New Roman" pitchFamily="18" charset="0"/>
                </a:endParaRPr>
              </a:p>
            </p:txBody>
          </p:sp>
          <p:sp>
            <p:nvSpPr>
              <p:cNvPr id="54383" name="Rectangle 109"/>
              <p:cNvSpPr>
                <a:spLocks noChangeArrowheads="1"/>
              </p:cNvSpPr>
              <p:nvPr/>
            </p:nvSpPr>
            <p:spPr bwMode="auto">
              <a:xfrm>
                <a:off x="4929" y="240"/>
                <a:ext cx="350" cy="333"/>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32</a:t>
                </a:r>
                <a:r>
                  <a:rPr lang="en-US" sz="1400" b="1">
                    <a:latin typeface="Accord SF" pitchFamily="34" charset="0"/>
                    <a:cs typeface="Times New Roman" pitchFamily="18" charset="0"/>
                  </a:rPr>
                  <a:t>Cl</a:t>
                </a:r>
                <a:endParaRPr lang="en-US" sz="1400" b="1">
                  <a:solidFill>
                    <a:srgbClr val="000066"/>
                  </a:solidFill>
                  <a:latin typeface="Times New Roman" pitchFamily="18" charset="0"/>
                  <a:cs typeface="Times New Roman" pitchFamily="18" charset="0"/>
                </a:endParaRPr>
              </a:p>
            </p:txBody>
          </p:sp>
        </p:grpSp>
        <p:grpSp>
          <p:nvGrpSpPr>
            <p:cNvPr id="18" name="Group 110"/>
            <p:cNvGrpSpPr>
              <a:grpSpLocks/>
            </p:cNvGrpSpPr>
            <p:nvPr/>
          </p:nvGrpSpPr>
          <p:grpSpPr bwMode="auto">
            <a:xfrm>
              <a:off x="4248" y="408"/>
              <a:ext cx="979" cy="268"/>
              <a:chOff x="4093" y="240"/>
              <a:chExt cx="1186" cy="333"/>
            </a:xfrm>
          </p:grpSpPr>
          <p:sp>
            <p:nvSpPr>
              <p:cNvPr id="54378" name="Rectangle 111"/>
              <p:cNvSpPr>
                <a:spLocks noChangeArrowheads="1"/>
              </p:cNvSpPr>
              <p:nvPr/>
            </p:nvSpPr>
            <p:spPr bwMode="auto">
              <a:xfrm>
                <a:off x="4511" y="240"/>
                <a:ext cx="350" cy="333"/>
              </a:xfrm>
              <a:prstGeom prst="rect">
                <a:avLst/>
              </a:prstGeom>
              <a:solidFill>
                <a:srgbClr val="FF3399"/>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34</a:t>
                </a:r>
                <a:r>
                  <a:rPr lang="en-US" sz="1400" b="1">
                    <a:latin typeface="Accord SF" pitchFamily="34" charset="0"/>
                    <a:cs typeface="Times New Roman" pitchFamily="18" charset="0"/>
                  </a:rPr>
                  <a:t>Cl</a:t>
                </a:r>
                <a:endParaRPr lang="en-US" sz="1400" b="1">
                  <a:solidFill>
                    <a:srgbClr val="000066"/>
                  </a:solidFill>
                  <a:latin typeface="Times New Roman" pitchFamily="18" charset="0"/>
                  <a:cs typeface="Times New Roman" pitchFamily="18" charset="0"/>
                </a:endParaRPr>
              </a:p>
            </p:txBody>
          </p:sp>
          <p:sp>
            <p:nvSpPr>
              <p:cNvPr id="54379" name="Rectangle 112"/>
              <p:cNvSpPr>
                <a:spLocks noChangeArrowheads="1"/>
              </p:cNvSpPr>
              <p:nvPr/>
            </p:nvSpPr>
            <p:spPr bwMode="auto">
              <a:xfrm>
                <a:off x="4093" y="240"/>
                <a:ext cx="350" cy="333"/>
              </a:xfrm>
              <a:prstGeom prst="rect">
                <a:avLst/>
              </a:prstGeom>
              <a:solidFill>
                <a:srgbClr val="FF0000"/>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33</a:t>
                </a:r>
                <a:r>
                  <a:rPr lang="en-US" sz="1400" b="1">
                    <a:latin typeface="Accord SF" pitchFamily="34" charset="0"/>
                    <a:cs typeface="Times New Roman" pitchFamily="18" charset="0"/>
                  </a:rPr>
                  <a:t>Cl</a:t>
                </a:r>
                <a:endParaRPr lang="en-US" sz="1400" b="1">
                  <a:solidFill>
                    <a:srgbClr val="000066"/>
                  </a:solidFill>
                  <a:latin typeface="Times New Roman" pitchFamily="18" charset="0"/>
                  <a:cs typeface="Times New Roman" pitchFamily="18" charset="0"/>
                </a:endParaRPr>
              </a:p>
            </p:txBody>
          </p:sp>
          <p:sp>
            <p:nvSpPr>
              <p:cNvPr id="54380" name="Rectangle 113"/>
              <p:cNvSpPr>
                <a:spLocks noChangeArrowheads="1"/>
              </p:cNvSpPr>
              <p:nvPr/>
            </p:nvSpPr>
            <p:spPr bwMode="auto">
              <a:xfrm>
                <a:off x="4929" y="240"/>
                <a:ext cx="350" cy="333"/>
              </a:xfrm>
              <a:prstGeom prst="rect">
                <a:avLst/>
              </a:prstGeom>
              <a:solidFill>
                <a:srgbClr val="FFCC00"/>
              </a:solidFill>
              <a:ln w="9525">
                <a:solidFill>
                  <a:srgbClr val="FFCC66"/>
                </a:solidFill>
                <a:miter lim="800000"/>
                <a:headEnd/>
                <a:tailEnd/>
              </a:ln>
            </p:spPr>
            <p:txBody>
              <a:bodyPr wrap="none" lIns="91427" tIns="45713" rIns="91427" bIns="45713" anchor="ctr"/>
              <a:lstStyle/>
              <a:p>
                <a:pPr algn="ctr"/>
                <a:r>
                  <a:rPr lang="en-US" sz="1400" b="1" baseline="30000">
                    <a:latin typeface="Accord SF" pitchFamily="34" charset="0"/>
                    <a:cs typeface="Times New Roman" pitchFamily="18" charset="0"/>
                  </a:rPr>
                  <a:t>35</a:t>
                </a:r>
                <a:r>
                  <a:rPr lang="en-US" sz="1400" b="1">
                    <a:latin typeface="Accord SF" pitchFamily="34" charset="0"/>
                    <a:cs typeface="Times New Roman" pitchFamily="18" charset="0"/>
                  </a:rPr>
                  <a:t>Cl</a:t>
                </a:r>
                <a:endParaRPr lang="en-US" sz="1400" b="1">
                  <a:solidFill>
                    <a:srgbClr val="000066"/>
                  </a:solidFill>
                  <a:latin typeface="Times New Roman" pitchFamily="18" charset="0"/>
                  <a:cs typeface="Times New Roman" pitchFamily="18" charset="0"/>
                </a:endParaRPr>
              </a:p>
            </p:txBody>
          </p:sp>
        </p:grpSp>
      </p:grpSp>
      <p:sp>
        <p:nvSpPr>
          <p:cNvPr id="54338" name="Rectangle 114"/>
          <p:cNvSpPr>
            <a:spLocks noChangeArrowheads="1"/>
          </p:cNvSpPr>
          <p:nvPr/>
        </p:nvSpPr>
        <p:spPr bwMode="auto">
          <a:xfrm>
            <a:off x="8232775" y="1155700"/>
            <a:ext cx="420688"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34</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sp>
        <p:nvSpPr>
          <p:cNvPr id="54339" name="Rectangle 115"/>
          <p:cNvSpPr>
            <a:spLocks noChangeArrowheads="1"/>
          </p:cNvSpPr>
          <p:nvPr/>
        </p:nvSpPr>
        <p:spPr bwMode="auto">
          <a:xfrm>
            <a:off x="7740650" y="1149350"/>
            <a:ext cx="420688" cy="358775"/>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33</a:t>
            </a:r>
            <a:r>
              <a:rPr lang="en-US" sz="1400" b="1">
                <a:latin typeface="Accord SF" pitchFamily="34" charset="0"/>
                <a:cs typeface="Times New Roman" pitchFamily="18" charset="0"/>
              </a:rPr>
              <a:t>S</a:t>
            </a:r>
            <a:endParaRPr lang="en-US" sz="1400" b="1">
              <a:solidFill>
                <a:srgbClr val="000066"/>
              </a:solidFill>
              <a:latin typeface="Times New Roman" pitchFamily="18" charset="0"/>
              <a:cs typeface="Times New Roman" pitchFamily="18" charset="0"/>
            </a:endParaRPr>
          </a:p>
        </p:txBody>
      </p:sp>
      <p:sp>
        <p:nvSpPr>
          <p:cNvPr id="54340" name="Line 116"/>
          <p:cNvSpPr>
            <a:spLocks noChangeShapeType="1"/>
          </p:cNvSpPr>
          <p:nvPr/>
        </p:nvSpPr>
        <p:spPr bwMode="auto">
          <a:xfrm flipH="1" flipV="1">
            <a:off x="6934200" y="1295400"/>
            <a:ext cx="1588" cy="412750"/>
          </a:xfrm>
          <a:prstGeom prst="line">
            <a:avLst/>
          </a:prstGeom>
          <a:noFill/>
          <a:ln w="76200">
            <a:solidFill>
              <a:srgbClr val="0033CC"/>
            </a:solidFill>
            <a:round/>
            <a:headEnd/>
            <a:tailEnd type="triangle" w="med" len="med"/>
          </a:ln>
        </p:spPr>
        <p:txBody>
          <a:bodyPr wrap="none" anchor="ctr"/>
          <a:lstStyle/>
          <a:p>
            <a:endParaRPr lang="en-US"/>
          </a:p>
        </p:txBody>
      </p:sp>
      <p:sp>
        <p:nvSpPr>
          <p:cNvPr id="54341" name="Line 117"/>
          <p:cNvSpPr>
            <a:spLocks noChangeShapeType="1"/>
          </p:cNvSpPr>
          <p:nvPr/>
        </p:nvSpPr>
        <p:spPr bwMode="auto">
          <a:xfrm flipH="1" flipV="1">
            <a:off x="5943600" y="2133600"/>
            <a:ext cx="1588" cy="412750"/>
          </a:xfrm>
          <a:prstGeom prst="line">
            <a:avLst/>
          </a:prstGeom>
          <a:noFill/>
          <a:ln w="76200">
            <a:solidFill>
              <a:srgbClr val="0000CC"/>
            </a:solidFill>
            <a:round/>
            <a:headEnd/>
            <a:tailEnd type="triangle" w="med" len="med"/>
          </a:ln>
        </p:spPr>
        <p:txBody>
          <a:bodyPr wrap="none" anchor="ctr"/>
          <a:lstStyle/>
          <a:p>
            <a:endParaRPr lang="en-US"/>
          </a:p>
        </p:txBody>
      </p:sp>
      <p:sp>
        <p:nvSpPr>
          <p:cNvPr id="54345" name="Line 121"/>
          <p:cNvSpPr>
            <a:spLocks noChangeShapeType="1"/>
          </p:cNvSpPr>
          <p:nvPr/>
        </p:nvSpPr>
        <p:spPr bwMode="auto">
          <a:xfrm>
            <a:off x="6400800" y="914400"/>
            <a:ext cx="522288" cy="400050"/>
          </a:xfrm>
          <a:prstGeom prst="line">
            <a:avLst/>
          </a:prstGeom>
          <a:noFill/>
          <a:ln w="38100">
            <a:solidFill>
              <a:srgbClr val="CC0000"/>
            </a:solidFill>
            <a:round/>
            <a:headEnd/>
            <a:tailEnd type="triangle" w="med" len="med"/>
          </a:ln>
        </p:spPr>
        <p:txBody>
          <a:bodyPr wrap="none" anchor="ctr"/>
          <a:lstStyle/>
          <a:p>
            <a:endParaRPr lang="en-US"/>
          </a:p>
        </p:txBody>
      </p:sp>
      <p:grpSp>
        <p:nvGrpSpPr>
          <p:cNvPr id="19" name="Group 122"/>
          <p:cNvGrpSpPr>
            <a:grpSpLocks/>
          </p:cNvGrpSpPr>
          <p:nvPr/>
        </p:nvGrpSpPr>
        <p:grpSpPr bwMode="auto">
          <a:xfrm>
            <a:off x="644525" y="1295400"/>
            <a:ext cx="1457325" cy="412750"/>
            <a:chOff x="239" y="1968"/>
            <a:chExt cx="918" cy="260"/>
          </a:xfrm>
        </p:grpSpPr>
        <p:sp>
          <p:nvSpPr>
            <p:cNvPr id="54374" name="Line 123"/>
            <p:cNvSpPr>
              <a:spLocks noChangeShapeType="1"/>
            </p:cNvSpPr>
            <p:nvPr/>
          </p:nvSpPr>
          <p:spPr bwMode="auto">
            <a:xfrm flipH="1" flipV="1">
              <a:off x="239" y="1968"/>
              <a:ext cx="1" cy="260"/>
            </a:xfrm>
            <a:prstGeom prst="line">
              <a:avLst/>
            </a:prstGeom>
            <a:noFill/>
            <a:ln w="76200">
              <a:pattFill prst="smGrid">
                <a:fgClr>
                  <a:schemeClr val="hlink"/>
                </a:fgClr>
                <a:bgClr>
                  <a:srgbClr val="FFFFFF"/>
                </a:bgClr>
              </a:pattFill>
              <a:round/>
              <a:headEnd/>
              <a:tailEnd type="triangle" w="med" len="med"/>
            </a:ln>
          </p:spPr>
          <p:txBody>
            <a:bodyPr wrap="none" anchor="ctr"/>
            <a:lstStyle/>
            <a:p>
              <a:endParaRPr lang="en-US"/>
            </a:p>
          </p:txBody>
        </p:sp>
        <p:sp>
          <p:nvSpPr>
            <p:cNvPr id="54375" name="Text Box 124"/>
            <p:cNvSpPr txBox="1">
              <a:spLocks noChangeArrowheads="1"/>
            </p:cNvSpPr>
            <p:nvPr/>
          </p:nvSpPr>
          <p:spPr bwMode="auto">
            <a:xfrm>
              <a:off x="518" y="2023"/>
              <a:ext cx="639" cy="192"/>
            </a:xfrm>
            <a:prstGeom prst="rect">
              <a:avLst/>
            </a:prstGeom>
            <a:noFill/>
            <a:ln w="9525">
              <a:noFill/>
              <a:miter lim="800000"/>
              <a:headEnd/>
              <a:tailEnd/>
            </a:ln>
          </p:spPr>
          <p:txBody>
            <a:bodyPr wrap="none">
              <a:spAutoFit/>
            </a:bodyPr>
            <a:lstStyle/>
            <a:p>
              <a:r>
                <a:rPr lang="en-US" sz="1400" b="1">
                  <a:solidFill>
                    <a:srgbClr val="33CCCC"/>
                  </a:solidFill>
                </a:rPr>
                <a:t>= planned</a:t>
              </a:r>
            </a:p>
          </p:txBody>
        </p:sp>
      </p:grpSp>
      <p:sp>
        <p:nvSpPr>
          <p:cNvPr id="54347" name="Rectangle 125"/>
          <p:cNvSpPr>
            <a:spLocks noChangeArrowheads="1"/>
          </p:cNvSpPr>
          <p:nvPr/>
        </p:nvSpPr>
        <p:spPr bwMode="auto">
          <a:xfrm>
            <a:off x="1247775" y="4600575"/>
            <a:ext cx="417513"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12</a:t>
            </a:r>
            <a:r>
              <a:rPr lang="en-US" sz="1400" b="1">
                <a:latin typeface="Accord SF" pitchFamily="34" charset="0"/>
                <a:cs typeface="Times New Roman" pitchFamily="18" charset="0"/>
              </a:rPr>
              <a:t>O</a:t>
            </a:r>
            <a:endParaRPr lang="en-US" sz="1400" b="1">
              <a:solidFill>
                <a:srgbClr val="000066"/>
              </a:solidFill>
              <a:latin typeface="Times New Roman" pitchFamily="18" charset="0"/>
              <a:cs typeface="Times New Roman" pitchFamily="18" charset="0"/>
            </a:endParaRPr>
          </a:p>
        </p:txBody>
      </p:sp>
      <p:sp>
        <p:nvSpPr>
          <p:cNvPr id="54348" name="Rectangle 126"/>
          <p:cNvSpPr>
            <a:spLocks noChangeArrowheads="1"/>
          </p:cNvSpPr>
          <p:nvPr/>
        </p:nvSpPr>
        <p:spPr bwMode="auto">
          <a:xfrm>
            <a:off x="2249488" y="3705225"/>
            <a:ext cx="417512"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16</a:t>
            </a:r>
            <a:r>
              <a:rPr lang="en-US" sz="1400" b="1">
                <a:latin typeface="Accord SF" pitchFamily="34" charset="0"/>
                <a:cs typeface="Times New Roman" pitchFamily="18" charset="0"/>
              </a:rPr>
              <a:t>Ne</a:t>
            </a:r>
            <a:endParaRPr lang="en-US" sz="1400" b="1">
              <a:solidFill>
                <a:srgbClr val="000066"/>
              </a:solidFill>
              <a:latin typeface="Times New Roman" pitchFamily="18" charset="0"/>
              <a:cs typeface="Times New Roman" pitchFamily="18" charset="0"/>
            </a:endParaRPr>
          </a:p>
        </p:txBody>
      </p:sp>
      <p:sp>
        <p:nvSpPr>
          <p:cNvPr id="54349" name="Rectangle 127"/>
          <p:cNvSpPr>
            <a:spLocks noChangeArrowheads="1"/>
          </p:cNvSpPr>
          <p:nvPr/>
        </p:nvSpPr>
        <p:spPr bwMode="auto">
          <a:xfrm>
            <a:off x="3771900" y="2438400"/>
            <a:ext cx="419100" cy="36036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22</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sp>
        <p:nvSpPr>
          <p:cNvPr id="54350" name="Rectangle 128"/>
          <p:cNvSpPr>
            <a:spLocks noChangeArrowheads="1"/>
          </p:cNvSpPr>
          <p:nvPr/>
        </p:nvSpPr>
        <p:spPr bwMode="auto">
          <a:xfrm>
            <a:off x="3781425" y="2000250"/>
            <a:ext cx="419100" cy="360363"/>
          </a:xfrm>
          <a:prstGeom prst="rect">
            <a:avLst/>
          </a:prstGeom>
          <a:solidFill>
            <a:srgbClr val="FFCCFF"/>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23</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sp>
        <p:nvSpPr>
          <p:cNvPr id="54351" name="Rectangle 129"/>
          <p:cNvSpPr>
            <a:spLocks noChangeArrowheads="1"/>
          </p:cNvSpPr>
          <p:nvPr/>
        </p:nvSpPr>
        <p:spPr bwMode="auto">
          <a:xfrm>
            <a:off x="4246563" y="1552575"/>
            <a:ext cx="420687"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25</a:t>
            </a:r>
            <a:r>
              <a:rPr lang="en-US" sz="1400" b="1">
                <a:latin typeface="Accord SF" pitchFamily="34" charset="0"/>
                <a:cs typeface="Times New Roman" pitchFamily="18" charset="0"/>
              </a:rPr>
              <a:t>P</a:t>
            </a:r>
            <a:endParaRPr lang="en-US" sz="1400" b="1">
              <a:solidFill>
                <a:srgbClr val="000066"/>
              </a:solidFill>
              <a:latin typeface="Times New Roman" pitchFamily="18" charset="0"/>
              <a:cs typeface="Times New Roman" pitchFamily="18" charset="0"/>
            </a:endParaRPr>
          </a:p>
        </p:txBody>
      </p:sp>
      <p:sp>
        <p:nvSpPr>
          <p:cNvPr id="54352" name="Rectangle 130"/>
          <p:cNvSpPr>
            <a:spLocks noChangeArrowheads="1"/>
          </p:cNvSpPr>
          <p:nvPr/>
        </p:nvSpPr>
        <p:spPr bwMode="auto">
          <a:xfrm>
            <a:off x="3276600" y="2428875"/>
            <a:ext cx="420688" cy="361950"/>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21</a:t>
            </a:r>
            <a:r>
              <a:rPr lang="en-US" sz="1400" b="1">
                <a:latin typeface="Accord SF" pitchFamily="34" charset="0"/>
                <a:cs typeface="Times New Roman" pitchFamily="18" charset="0"/>
              </a:rPr>
              <a:t>Al</a:t>
            </a:r>
            <a:endParaRPr lang="en-US" sz="1400" b="1">
              <a:solidFill>
                <a:srgbClr val="000066"/>
              </a:solidFill>
              <a:latin typeface="Times New Roman" pitchFamily="18" charset="0"/>
              <a:cs typeface="Times New Roman" pitchFamily="18" charset="0"/>
            </a:endParaRPr>
          </a:p>
        </p:txBody>
      </p:sp>
      <p:sp>
        <p:nvSpPr>
          <p:cNvPr id="54353" name="Rectangle 131"/>
          <p:cNvSpPr>
            <a:spLocks noChangeArrowheads="1"/>
          </p:cNvSpPr>
          <p:nvPr/>
        </p:nvSpPr>
        <p:spPr bwMode="auto">
          <a:xfrm>
            <a:off x="7218363" y="1981200"/>
            <a:ext cx="420687" cy="361950"/>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30</a:t>
            </a:r>
            <a:r>
              <a:rPr lang="en-US" sz="1400" b="1">
                <a:latin typeface="Accord SF" pitchFamily="34" charset="0"/>
                <a:cs typeface="Times New Roman" pitchFamily="18" charset="0"/>
              </a:rPr>
              <a:t>Si</a:t>
            </a:r>
            <a:endParaRPr lang="en-US" sz="1400" b="1">
              <a:solidFill>
                <a:srgbClr val="000066"/>
              </a:solidFill>
              <a:latin typeface="Times New Roman" pitchFamily="18" charset="0"/>
              <a:cs typeface="Times New Roman" pitchFamily="18" charset="0"/>
            </a:endParaRPr>
          </a:p>
        </p:txBody>
      </p:sp>
      <p:sp>
        <p:nvSpPr>
          <p:cNvPr id="54354" name="Rectangle 132"/>
          <p:cNvSpPr>
            <a:spLocks noChangeArrowheads="1"/>
          </p:cNvSpPr>
          <p:nvPr/>
        </p:nvSpPr>
        <p:spPr bwMode="auto">
          <a:xfrm>
            <a:off x="6629400" y="4419600"/>
            <a:ext cx="304800" cy="228600"/>
          </a:xfrm>
          <a:prstGeom prst="rect">
            <a:avLst/>
          </a:prstGeom>
          <a:solidFill>
            <a:srgbClr val="FFCC00"/>
          </a:solidFill>
          <a:ln w="9525">
            <a:solidFill>
              <a:srgbClr val="FFCC66"/>
            </a:solidFill>
            <a:miter lim="800000"/>
            <a:headEnd/>
            <a:tailEnd/>
          </a:ln>
        </p:spPr>
        <p:txBody>
          <a:bodyPr wrap="none" lIns="91419" tIns="45709" rIns="91419" bIns="45709" anchor="ctr"/>
          <a:lstStyle/>
          <a:p>
            <a:pPr algn="ctr"/>
            <a:endParaRPr lang="en-US" sz="900" b="1">
              <a:solidFill>
                <a:srgbClr val="000066"/>
              </a:solidFill>
              <a:latin typeface="Times New Roman" pitchFamily="18" charset="0"/>
              <a:cs typeface="Times New Roman" pitchFamily="18" charset="0"/>
            </a:endParaRPr>
          </a:p>
        </p:txBody>
      </p:sp>
      <p:sp>
        <p:nvSpPr>
          <p:cNvPr id="54355" name="Rectangle 133"/>
          <p:cNvSpPr>
            <a:spLocks noChangeArrowheads="1"/>
          </p:cNvSpPr>
          <p:nvPr/>
        </p:nvSpPr>
        <p:spPr bwMode="auto">
          <a:xfrm>
            <a:off x="6629400" y="4800600"/>
            <a:ext cx="304800" cy="228600"/>
          </a:xfrm>
          <a:prstGeom prst="rect">
            <a:avLst/>
          </a:prstGeom>
          <a:solidFill>
            <a:srgbClr val="FF3399"/>
          </a:solidFill>
          <a:ln w="9525">
            <a:solidFill>
              <a:srgbClr val="FFCC66"/>
            </a:solidFill>
            <a:miter lim="800000"/>
            <a:headEnd/>
            <a:tailEnd/>
          </a:ln>
        </p:spPr>
        <p:txBody>
          <a:bodyPr wrap="none" lIns="91419" tIns="45709" rIns="91419" bIns="45709" anchor="ctr"/>
          <a:lstStyle/>
          <a:p>
            <a:pPr algn="ctr"/>
            <a:endParaRPr lang="en-US" sz="1400" b="1">
              <a:solidFill>
                <a:srgbClr val="000066"/>
              </a:solidFill>
              <a:latin typeface="Times New Roman" pitchFamily="18" charset="0"/>
              <a:cs typeface="Times New Roman" pitchFamily="18" charset="0"/>
            </a:endParaRPr>
          </a:p>
        </p:txBody>
      </p:sp>
      <p:sp>
        <p:nvSpPr>
          <p:cNvPr id="54356" name="Rectangle 134"/>
          <p:cNvSpPr>
            <a:spLocks noChangeArrowheads="1"/>
          </p:cNvSpPr>
          <p:nvPr/>
        </p:nvSpPr>
        <p:spPr bwMode="auto">
          <a:xfrm>
            <a:off x="6629400" y="5257800"/>
            <a:ext cx="304800" cy="228600"/>
          </a:xfrm>
          <a:prstGeom prst="rect">
            <a:avLst/>
          </a:prstGeom>
          <a:solidFill>
            <a:srgbClr val="CC99FF"/>
          </a:solidFill>
          <a:ln w="9525">
            <a:solidFill>
              <a:srgbClr val="FFCC66"/>
            </a:solidFill>
            <a:miter lim="800000"/>
            <a:headEnd/>
            <a:tailEnd/>
          </a:ln>
        </p:spPr>
        <p:txBody>
          <a:bodyPr wrap="none" lIns="91419" tIns="45709" rIns="91419" bIns="45709" anchor="ctr"/>
          <a:lstStyle/>
          <a:p>
            <a:pPr algn="ctr"/>
            <a:endParaRPr lang="en-US" sz="1400" b="1">
              <a:solidFill>
                <a:srgbClr val="000066"/>
              </a:solidFill>
              <a:latin typeface="Times New Roman" pitchFamily="18" charset="0"/>
              <a:cs typeface="Times New Roman" pitchFamily="18" charset="0"/>
            </a:endParaRPr>
          </a:p>
        </p:txBody>
      </p:sp>
      <p:sp>
        <p:nvSpPr>
          <p:cNvPr id="54357" name="Text Box 135"/>
          <p:cNvSpPr txBox="1">
            <a:spLocks noChangeArrowheads="1"/>
          </p:cNvSpPr>
          <p:nvPr/>
        </p:nvSpPr>
        <p:spPr bwMode="auto">
          <a:xfrm>
            <a:off x="7219950" y="5229225"/>
            <a:ext cx="1219200" cy="274638"/>
          </a:xfrm>
          <a:prstGeom prst="rect">
            <a:avLst/>
          </a:prstGeom>
          <a:noFill/>
          <a:ln w="9525">
            <a:noFill/>
            <a:miter lim="800000"/>
            <a:headEnd/>
            <a:tailEnd/>
          </a:ln>
        </p:spPr>
        <p:txBody>
          <a:bodyPr lIns="91419" tIns="45709" rIns="91419" bIns="45709">
            <a:spAutoFit/>
          </a:bodyPr>
          <a:lstStyle/>
          <a:p>
            <a:pPr>
              <a:spcBef>
                <a:spcPct val="50000"/>
              </a:spcBef>
            </a:pPr>
            <a:r>
              <a:rPr lang="en-US" sz="1200" b="1">
                <a:solidFill>
                  <a:srgbClr val="CC99FF"/>
                </a:solidFill>
              </a:rPr>
              <a:t>(p,n) possible</a:t>
            </a:r>
          </a:p>
        </p:txBody>
      </p:sp>
      <p:sp>
        <p:nvSpPr>
          <p:cNvPr id="54358" name="Text Box 136"/>
          <p:cNvSpPr txBox="1">
            <a:spLocks noChangeArrowheads="1"/>
          </p:cNvSpPr>
          <p:nvPr/>
        </p:nvSpPr>
        <p:spPr bwMode="auto">
          <a:xfrm>
            <a:off x="7239000" y="4391025"/>
            <a:ext cx="685800" cy="274638"/>
          </a:xfrm>
          <a:prstGeom prst="rect">
            <a:avLst/>
          </a:prstGeom>
          <a:noFill/>
          <a:ln w="9525">
            <a:noFill/>
            <a:miter lim="800000"/>
            <a:headEnd/>
            <a:tailEnd/>
          </a:ln>
        </p:spPr>
        <p:txBody>
          <a:bodyPr lIns="91419" tIns="45709" rIns="91419" bIns="45709">
            <a:spAutoFit/>
          </a:bodyPr>
          <a:lstStyle/>
          <a:p>
            <a:pPr>
              <a:spcBef>
                <a:spcPct val="50000"/>
              </a:spcBef>
            </a:pPr>
            <a:r>
              <a:rPr lang="en-US" sz="1200" b="1">
                <a:solidFill>
                  <a:srgbClr val="CCCC00"/>
                </a:solidFill>
              </a:rPr>
              <a:t>stable</a:t>
            </a:r>
          </a:p>
        </p:txBody>
      </p:sp>
      <p:sp>
        <p:nvSpPr>
          <p:cNvPr id="54359" name="Text Box 137"/>
          <p:cNvSpPr txBox="1">
            <a:spLocks noChangeArrowheads="1"/>
          </p:cNvSpPr>
          <p:nvPr/>
        </p:nvSpPr>
        <p:spPr bwMode="auto">
          <a:xfrm>
            <a:off x="7239000" y="4773613"/>
            <a:ext cx="1219200" cy="274637"/>
          </a:xfrm>
          <a:prstGeom prst="rect">
            <a:avLst/>
          </a:prstGeom>
          <a:noFill/>
          <a:ln w="9525">
            <a:noFill/>
            <a:miter lim="800000"/>
            <a:headEnd/>
            <a:tailEnd/>
          </a:ln>
        </p:spPr>
        <p:txBody>
          <a:bodyPr lIns="91419" tIns="45709" rIns="91419" bIns="45709">
            <a:spAutoFit/>
          </a:bodyPr>
          <a:lstStyle/>
          <a:p>
            <a:pPr>
              <a:spcBef>
                <a:spcPct val="50000"/>
              </a:spcBef>
            </a:pPr>
            <a:r>
              <a:rPr lang="en-US" sz="1200" b="1">
                <a:solidFill>
                  <a:srgbClr val="FF3399"/>
                </a:solidFill>
              </a:rPr>
              <a:t>used at TAMU</a:t>
            </a:r>
          </a:p>
        </p:txBody>
      </p:sp>
      <p:sp>
        <p:nvSpPr>
          <p:cNvPr id="54360" name="Rectangle 138"/>
          <p:cNvSpPr>
            <a:spLocks noChangeArrowheads="1"/>
          </p:cNvSpPr>
          <p:nvPr/>
        </p:nvSpPr>
        <p:spPr bwMode="auto">
          <a:xfrm>
            <a:off x="6629400" y="5715000"/>
            <a:ext cx="304800" cy="228600"/>
          </a:xfrm>
          <a:prstGeom prst="rect">
            <a:avLst/>
          </a:prstGeom>
          <a:solidFill>
            <a:srgbClr val="FF0000"/>
          </a:solidFill>
          <a:ln w="9525">
            <a:solidFill>
              <a:srgbClr val="FFCC66"/>
            </a:solidFill>
            <a:miter lim="800000"/>
            <a:headEnd/>
            <a:tailEnd/>
          </a:ln>
        </p:spPr>
        <p:txBody>
          <a:bodyPr wrap="none" lIns="91419" tIns="45709" rIns="91419" bIns="45709" anchor="ctr"/>
          <a:lstStyle/>
          <a:p>
            <a:pPr algn="ctr"/>
            <a:endParaRPr lang="en-US" sz="1400" b="1">
              <a:solidFill>
                <a:srgbClr val="000066"/>
              </a:solidFill>
              <a:latin typeface="Times New Roman" pitchFamily="18" charset="0"/>
              <a:cs typeface="Times New Roman" pitchFamily="18" charset="0"/>
            </a:endParaRPr>
          </a:p>
        </p:txBody>
      </p:sp>
      <p:sp>
        <p:nvSpPr>
          <p:cNvPr id="54361" name="Text Box 139"/>
          <p:cNvSpPr txBox="1">
            <a:spLocks noChangeArrowheads="1"/>
          </p:cNvSpPr>
          <p:nvPr/>
        </p:nvSpPr>
        <p:spPr bwMode="auto">
          <a:xfrm>
            <a:off x="7258050" y="5697538"/>
            <a:ext cx="1352550" cy="274637"/>
          </a:xfrm>
          <a:prstGeom prst="rect">
            <a:avLst/>
          </a:prstGeom>
          <a:noFill/>
          <a:ln w="9525">
            <a:noFill/>
            <a:miter lim="800000"/>
            <a:headEnd/>
            <a:tailEnd/>
          </a:ln>
        </p:spPr>
        <p:txBody>
          <a:bodyPr lIns="91419" tIns="45709" rIns="91419" bIns="45709">
            <a:spAutoFit/>
          </a:bodyPr>
          <a:lstStyle/>
          <a:p>
            <a:pPr>
              <a:spcBef>
                <a:spcPct val="50000"/>
              </a:spcBef>
            </a:pPr>
            <a:r>
              <a:rPr lang="en-US" sz="1200" b="1">
                <a:solidFill>
                  <a:srgbClr val="CC0000"/>
                </a:solidFill>
              </a:rPr>
              <a:t>(p,2n) possible</a:t>
            </a:r>
          </a:p>
        </p:txBody>
      </p:sp>
      <p:sp>
        <p:nvSpPr>
          <p:cNvPr id="54362" name="Rectangle 140"/>
          <p:cNvSpPr>
            <a:spLocks noChangeArrowheads="1"/>
          </p:cNvSpPr>
          <p:nvPr/>
        </p:nvSpPr>
        <p:spPr bwMode="auto">
          <a:xfrm>
            <a:off x="4257675" y="3287713"/>
            <a:ext cx="419100" cy="360362"/>
          </a:xfrm>
          <a:prstGeom prst="rect">
            <a:avLst/>
          </a:prstGeom>
          <a:solidFill>
            <a:srgbClr val="FF0000"/>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21</a:t>
            </a:r>
            <a:r>
              <a:rPr lang="en-US" sz="1400" b="1">
                <a:latin typeface="Accord SF" pitchFamily="34" charset="0"/>
                <a:cs typeface="Times New Roman" pitchFamily="18" charset="0"/>
              </a:rPr>
              <a:t>Na</a:t>
            </a:r>
            <a:endParaRPr lang="en-US" sz="1400" b="1">
              <a:solidFill>
                <a:srgbClr val="000066"/>
              </a:solidFill>
              <a:latin typeface="Times New Roman" pitchFamily="18" charset="0"/>
              <a:cs typeface="Times New Roman" pitchFamily="18" charset="0"/>
            </a:endParaRPr>
          </a:p>
        </p:txBody>
      </p:sp>
      <p:sp>
        <p:nvSpPr>
          <p:cNvPr id="54363" name="Line 141"/>
          <p:cNvSpPr>
            <a:spLocks noChangeShapeType="1"/>
          </p:cNvSpPr>
          <p:nvPr/>
        </p:nvSpPr>
        <p:spPr bwMode="auto">
          <a:xfrm>
            <a:off x="4478338" y="2657475"/>
            <a:ext cx="522287" cy="400050"/>
          </a:xfrm>
          <a:prstGeom prst="line">
            <a:avLst/>
          </a:prstGeom>
          <a:noFill/>
          <a:ln w="38100">
            <a:solidFill>
              <a:srgbClr val="CC0000"/>
            </a:solidFill>
            <a:round/>
            <a:headEnd/>
            <a:tailEnd type="triangle" w="med" len="med"/>
          </a:ln>
        </p:spPr>
        <p:txBody>
          <a:bodyPr wrap="none" anchor="ctr"/>
          <a:lstStyle/>
          <a:p>
            <a:endParaRPr lang="en-US"/>
          </a:p>
        </p:txBody>
      </p:sp>
      <p:sp>
        <p:nvSpPr>
          <p:cNvPr id="54364" name="Line 142"/>
          <p:cNvSpPr>
            <a:spLocks noChangeShapeType="1"/>
          </p:cNvSpPr>
          <p:nvPr/>
        </p:nvSpPr>
        <p:spPr bwMode="auto">
          <a:xfrm flipH="1" flipV="1">
            <a:off x="4465638" y="2657475"/>
            <a:ext cx="1587" cy="412750"/>
          </a:xfrm>
          <a:prstGeom prst="line">
            <a:avLst/>
          </a:prstGeom>
          <a:noFill/>
          <a:ln w="76200">
            <a:solidFill>
              <a:srgbClr val="0033CC"/>
            </a:solidFill>
            <a:round/>
            <a:headEnd/>
            <a:tailEnd type="triangle" w="med" len="med"/>
          </a:ln>
        </p:spPr>
        <p:txBody>
          <a:bodyPr wrap="none" anchor="ctr"/>
          <a:lstStyle/>
          <a:p>
            <a:endParaRPr lang="en-US"/>
          </a:p>
        </p:txBody>
      </p:sp>
      <p:sp>
        <p:nvSpPr>
          <p:cNvPr id="54365" name="Line 143"/>
          <p:cNvSpPr>
            <a:spLocks noChangeShapeType="1"/>
          </p:cNvSpPr>
          <p:nvPr/>
        </p:nvSpPr>
        <p:spPr bwMode="auto">
          <a:xfrm flipV="1">
            <a:off x="3505200" y="5743575"/>
            <a:ext cx="457200" cy="0"/>
          </a:xfrm>
          <a:prstGeom prst="line">
            <a:avLst/>
          </a:prstGeom>
          <a:noFill/>
          <a:ln w="76200">
            <a:solidFill>
              <a:srgbClr val="FF0000"/>
            </a:solidFill>
            <a:round/>
            <a:headEnd/>
            <a:tailEnd type="triangle" w="med" len="med"/>
          </a:ln>
        </p:spPr>
        <p:txBody>
          <a:bodyPr wrap="none" anchor="ctr"/>
          <a:lstStyle/>
          <a:p>
            <a:endParaRPr lang="en-US"/>
          </a:p>
        </p:txBody>
      </p:sp>
      <p:sp>
        <p:nvSpPr>
          <p:cNvPr id="54366" name="Line 145"/>
          <p:cNvSpPr>
            <a:spLocks noChangeShapeType="1"/>
          </p:cNvSpPr>
          <p:nvPr/>
        </p:nvSpPr>
        <p:spPr bwMode="auto">
          <a:xfrm>
            <a:off x="3457575" y="3105150"/>
            <a:ext cx="522288" cy="400050"/>
          </a:xfrm>
          <a:prstGeom prst="line">
            <a:avLst/>
          </a:prstGeom>
          <a:noFill/>
          <a:ln w="38100">
            <a:solidFill>
              <a:srgbClr val="CC0000"/>
            </a:solidFill>
            <a:round/>
            <a:headEnd/>
            <a:tailEnd type="triangle" w="med" len="med"/>
          </a:ln>
        </p:spPr>
        <p:txBody>
          <a:bodyPr wrap="none" anchor="ctr"/>
          <a:lstStyle/>
          <a:p>
            <a:endParaRPr lang="en-US"/>
          </a:p>
        </p:txBody>
      </p:sp>
      <p:sp>
        <p:nvSpPr>
          <p:cNvPr id="54367" name="Text Box 146"/>
          <p:cNvSpPr txBox="1">
            <a:spLocks noChangeArrowheads="1"/>
          </p:cNvSpPr>
          <p:nvPr/>
        </p:nvSpPr>
        <p:spPr bwMode="auto">
          <a:xfrm>
            <a:off x="6010275" y="0"/>
            <a:ext cx="2268538" cy="274638"/>
          </a:xfrm>
          <a:prstGeom prst="rect">
            <a:avLst/>
          </a:prstGeom>
          <a:noFill/>
          <a:ln w="76200" algn="ctr">
            <a:noFill/>
            <a:miter lim="800000"/>
            <a:headEnd/>
            <a:tailEnd/>
          </a:ln>
        </p:spPr>
        <p:txBody>
          <a:bodyPr wrap="none">
            <a:spAutoFit/>
          </a:bodyPr>
          <a:lstStyle/>
          <a:p>
            <a:pPr algn="ctr"/>
            <a:r>
              <a:rPr lang="en-US" sz="1200" b="1">
                <a:latin typeface="Arial Rounded MT Bold" pitchFamily="34" charset="0"/>
                <a:cs typeface="Times New Roman" pitchFamily="18" charset="0"/>
              </a:rPr>
              <a:t> </a:t>
            </a:r>
            <a:r>
              <a:rPr lang="en-US" sz="1200" b="1">
                <a:solidFill>
                  <a:srgbClr val="FF3399"/>
                </a:solidFill>
                <a:latin typeface="Arial Rounded MT Bold" pitchFamily="34" charset="0"/>
                <a:cs typeface="Times New Roman" pitchFamily="18" charset="0"/>
              </a:rPr>
              <a:t>also </a:t>
            </a:r>
            <a:r>
              <a:rPr lang="en-US" sz="1200" b="1" baseline="30000">
                <a:solidFill>
                  <a:srgbClr val="FF3399"/>
                </a:solidFill>
                <a:latin typeface="Arial Rounded MT Bold" pitchFamily="34" charset="0"/>
                <a:cs typeface="Times New Roman" pitchFamily="18" charset="0"/>
              </a:rPr>
              <a:t>38</a:t>
            </a:r>
            <a:r>
              <a:rPr lang="en-US" sz="1200" b="1">
                <a:solidFill>
                  <a:srgbClr val="FF3399"/>
                </a:solidFill>
                <a:latin typeface="Arial Rounded MT Bold" pitchFamily="34" charset="0"/>
                <a:cs typeface="Times New Roman" pitchFamily="18" charset="0"/>
              </a:rPr>
              <a:t>Ca, </a:t>
            </a:r>
            <a:r>
              <a:rPr lang="en-US" sz="1200" b="1" baseline="30000">
                <a:solidFill>
                  <a:srgbClr val="FF3399"/>
                </a:solidFill>
                <a:latin typeface="Arial Rounded MT Bold" pitchFamily="34" charset="0"/>
                <a:cs typeface="Times New Roman" pitchFamily="18" charset="0"/>
              </a:rPr>
              <a:t>46</a:t>
            </a:r>
            <a:r>
              <a:rPr lang="en-US" sz="1200" b="1">
                <a:solidFill>
                  <a:srgbClr val="FF3399"/>
                </a:solidFill>
                <a:latin typeface="Arial Rounded MT Bold" pitchFamily="34" charset="0"/>
                <a:cs typeface="Times New Roman" pitchFamily="18" charset="0"/>
              </a:rPr>
              <a:t>V, </a:t>
            </a:r>
            <a:r>
              <a:rPr lang="en-US" sz="1200" b="1" baseline="30000">
                <a:solidFill>
                  <a:srgbClr val="FF3399"/>
                </a:solidFill>
                <a:latin typeface="Arial Rounded MT Bold" pitchFamily="34" charset="0"/>
                <a:cs typeface="Times New Roman" pitchFamily="18" charset="0"/>
              </a:rPr>
              <a:t>57</a:t>
            </a:r>
            <a:r>
              <a:rPr lang="en-US" sz="1200" b="1">
                <a:solidFill>
                  <a:srgbClr val="FF3399"/>
                </a:solidFill>
                <a:latin typeface="Arial Rounded MT Bold" pitchFamily="34" charset="0"/>
                <a:cs typeface="Times New Roman" pitchFamily="18" charset="0"/>
              </a:rPr>
              <a:t>Cu, </a:t>
            </a:r>
            <a:r>
              <a:rPr lang="en-US" sz="1200" b="1" baseline="30000">
                <a:solidFill>
                  <a:srgbClr val="FF3399"/>
                </a:solidFill>
                <a:latin typeface="Arial Rounded MT Bold" pitchFamily="34" charset="0"/>
                <a:cs typeface="Times New Roman" pitchFamily="18" charset="0"/>
              </a:rPr>
              <a:t>62</a:t>
            </a:r>
            <a:r>
              <a:rPr lang="en-US" sz="1200" b="1">
                <a:solidFill>
                  <a:srgbClr val="FF3399"/>
                </a:solidFill>
                <a:latin typeface="Arial Rounded MT Bold" pitchFamily="34" charset="0"/>
                <a:cs typeface="Times New Roman" pitchFamily="18" charset="0"/>
              </a:rPr>
              <a:t>Ga, …</a:t>
            </a:r>
          </a:p>
        </p:txBody>
      </p:sp>
      <p:sp>
        <p:nvSpPr>
          <p:cNvPr id="54368" name="Rectangle 147"/>
          <p:cNvSpPr>
            <a:spLocks noChangeArrowheads="1"/>
          </p:cNvSpPr>
          <p:nvPr/>
        </p:nvSpPr>
        <p:spPr bwMode="auto">
          <a:xfrm>
            <a:off x="1747838" y="4143375"/>
            <a:ext cx="419100" cy="360363"/>
          </a:xfrm>
          <a:prstGeom prst="rect">
            <a:avLst/>
          </a:prstGeom>
          <a:solidFill>
            <a:schemeClr val="bg1"/>
          </a:solidFill>
          <a:ln w="9525">
            <a:solidFill>
              <a:srgbClr val="FFCC66"/>
            </a:solidFill>
            <a:miter lim="800000"/>
            <a:headEnd/>
            <a:tailEnd/>
          </a:ln>
        </p:spPr>
        <p:txBody>
          <a:bodyPr wrap="none" lIns="91419" tIns="45709" rIns="91419" bIns="45709" anchor="ctr"/>
          <a:lstStyle/>
          <a:p>
            <a:pPr algn="ctr"/>
            <a:r>
              <a:rPr lang="en-US" sz="1400" b="1" baseline="30000">
                <a:latin typeface="Accord SF" pitchFamily="34" charset="0"/>
                <a:cs typeface="Times New Roman" pitchFamily="18" charset="0"/>
              </a:rPr>
              <a:t>14</a:t>
            </a:r>
            <a:r>
              <a:rPr lang="en-US" sz="1400" b="1">
                <a:latin typeface="Accord SF" pitchFamily="34" charset="0"/>
                <a:cs typeface="Times New Roman" pitchFamily="18" charset="0"/>
              </a:rPr>
              <a:t>F</a:t>
            </a:r>
            <a:endParaRPr lang="en-US" sz="1400" b="1">
              <a:solidFill>
                <a:srgbClr val="000066"/>
              </a:solidFill>
              <a:latin typeface="Times New Roman" pitchFamily="18" charset="0"/>
              <a:cs typeface="Times New Roman" pitchFamily="18" charset="0"/>
            </a:endParaRPr>
          </a:p>
        </p:txBody>
      </p:sp>
      <p:sp>
        <p:nvSpPr>
          <p:cNvPr id="54369" name="Line 148"/>
          <p:cNvSpPr>
            <a:spLocks noChangeShapeType="1"/>
          </p:cNvSpPr>
          <p:nvPr/>
        </p:nvSpPr>
        <p:spPr bwMode="auto">
          <a:xfrm flipH="1" flipV="1">
            <a:off x="3462338" y="4800600"/>
            <a:ext cx="0" cy="411163"/>
          </a:xfrm>
          <a:prstGeom prst="line">
            <a:avLst/>
          </a:prstGeom>
          <a:noFill/>
          <a:ln w="76200">
            <a:solidFill>
              <a:srgbClr val="0033CC"/>
            </a:solidFill>
            <a:round/>
            <a:headEnd/>
            <a:tailEnd type="triangle" w="med" len="med"/>
          </a:ln>
        </p:spPr>
        <p:txBody>
          <a:bodyPr wrap="none" anchor="ctr"/>
          <a:lstStyle/>
          <a:p>
            <a:endParaRPr lang="en-US"/>
          </a:p>
        </p:txBody>
      </p:sp>
      <p:sp>
        <p:nvSpPr>
          <p:cNvPr id="54371" name="Line 52"/>
          <p:cNvSpPr>
            <a:spLocks noChangeShapeType="1"/>
          </p:cNvSpPr>
          <p:nvPr/>
        </p:nvSpPr>
        <p:spPr bwMode="auto">
          <a:xfrm flipH="1" flipV="1">
            <a:off x="1962150" y="4343400"/>
            <a:ext cx="0" cy="411163"/>
          </a:xfrm>
          <a:prstGeom prst="line">
            <a:avLst/>
          </a:prstGeom>
          <a:noFill/>
          <a:ln w="76200">
            <a:solidFill>
              <a:srgbClr val="0033CC"/>
            </a:solidFill>
            <a:round/>
            <a:headEnd/>
            <a:tailEnd type="triangle" w="med" len="med"/>
          </a:ln>
        </p:spPr>
        <p:txBody>
          <a:bodyPr wrap="none" anchor="ctr"/>
          <a:lstStyle/>
          <a:p>
            <a:endParaRPr lang="en-US"/>
          </a:p>
        </p:txBody>
      </p:sp>
      <p:sp>
        <p:nvSpPr>
          <p:cNvPr id="54372" name="Line 52"/>
          <p:cNvSpPr>
            <a:spLocks noChangeShapeType="1"/>
          </p:cNvSpPr>
          <p:nvPr/>
        </p:nvSpPr>
        <p:spPr bwMode="auto">
          <a:xfrm flipH="1" flipV="1">
            <a:off x="2466975" y="4343400"/>
            <a:ext cx="0" cy="411163"/>
          </a:xfrm>
          <a:prstGeom prst="line">
            <a:avLst/>
          </a:prstGeom>
          <a:noFill/>
          <a:ln w="76200">
            <a:solidFill>
              <a:srgbClr val="0033CC"/>
            </a:solidFill>
            <a:round/>
            <a:headEnd/>
            <a:tailEnd type="triangle" w="med" len="med"/>
          </a:ln>
        </p:spPr>
        <p:txBody>
          <a:bodyPr wrap="none" anchor="ctr"/>
          <a:lstStyle/>
          <a:p>
            <a:endParaRPr lang="en-US"/>
          </a:p>
        </p:txBody>
      </p:sp>
      <p:sp>
        <p:nvSpPr>
          <p:cNvPr id="54373" name="Line 59"/>
          <p:cNvSpPr>
            <a:spLocks noChangeShapeType="1"/>
          </p:cNvSpPr>
          <p:nvPr/>
        </p:nvSpPr>
        <p:spPr bwMode="auto">
          <a:xfrm flipH="1" flipV="1">
            <a:off x="3973513" y="3556000"/>
            <a:ext cx="1587" cy="412750"/>
          </a:xfrm>
          <a:prstGeom prst="line">
            <a:avLst/>
          </a:prstGeom>
          <a:noFill/>
          <a:ln w="76200">
            <a:solidFill>
              <a:srgbClr val="0033CC"/>
            </a:solidFill>
            <a:round/>
            <a:headEnd/>
            <a:tailEnd type="triangle" w="med" len="med"/>
          </a:ln>
        </p:spPr>
        <p:txBody>
          <a:bodyPr wrap="none" anchor="ctr"/>
          <a:lstStyle/>
          <a:p>
            <a:endParaRPr lang="en-US"/>
          </a:p>
        </p:txBody>
      </p:sp>
      <p:sp>
        <p:nvSpPr>
          <p:cNvPr id="153" name="Line 117"/>
          <p:cNvSpPr>
            <a:spLocks noChangeShapeType="1"/>
          </p:cNvSpPr>
          <p:nvPr/>
        </p:nvSpPr>
        <p:spPr bwMode="auto">
          <a:xfrm flipH="1" flipV="1">
            <a:off x="5445825" y="1828800"/>
            <a:ext cx="1588" cy="412750"/>
          </a:xfrm>
          <a:prstGeom prst="line">
            <a:avLst/>
          </a:prstGeom>
          <a:noFill/>
          <a:ln w="76200">
            <a:pattFill prst="smGrid">
              <a:fgClr>
                <a:schemeClr val="hlink"/>
              </a:fgClr>
              <a:bgClr>
                <a:srgbClr val="FFFFFF"/>
              </a:bgClr>
            </a:pattFill>
            <a:round/>
            <a:headEnd/>
            <a:tailEnd type="triangle" w="med" len="med"/>
          </a:ln>
        </p:spPr>
        <p:txBody>
          <a:bodyPr wrap="none" anchor="ctr"/>
          <a:lstStyle/>
          <a:p>
            <a:endParaRPr lang="en-US"/>
          </a:p>
        </p:txBody>
      </p:sp>
      <p:sp>
        <p:nvSpPr>
          <p:cNvPr id="154" name="Oval 16"/>
          <p:cNvSpPr>
            <a:spLocks noChangeArrowheads="1"/>
          </p:cNvSpPr>
          <p:nvPr/>
        </p:nvSpPr>
        <p:spPr bwMode="auto">
          <a:xfrm rot="2433691">
            <a:off x="1279708" y="4026952"/>
            <a:ext cx="1601788" cy="2625725"/>
          </a:xfrm>
          <a:prstGeom prst="ellipse">
            <a:avLst/>
          </a:prstGeom>
          <a:noFill/>
          <a:ln w="38100">
            <a:solidFill>
              <a:schemeClr val="tx1"/>
            </a:solidFill>
            <a:round/>
            <a:headEnd/>
            <a:tailEnd/>
          </a:ln>
        </p:spPr>
        <p:txBody>
          <a:bodyPr wrap="none" anchor="ctr"/>
          <a:lstStyle/>
          <a:p>
            <a:endParaRPr lang="en-US"/>
          </a:p>
        </p:txBody>
      </p:sp>
      <p:sp>
        <p:nvSpPr>
          <p:cNvPr id="155" name="Oval 16"/>
          <p:cNvSpPr>
            <a:spLocks noChangeArrowheads="1"/>
          </p:cNvSpPr>
          <p:nvPr/>
        </p:nvSpPr>
        <p:spPr bwMode="auto">
          <a:xfrm rot="2989255">
            <a:off x="3846834" y="263799"/>
            <a:ext cx="2669318" cy="4669465"/>
          </a:xfrm>
          <a:prstGeom prst="ellipse">
            <a:avLst/>
          </a:prstGeom>
          <a:noFill/>
          <a:ln w="38100">
            <a:solidFill>
              <a:srgbClr val="F32111"/>
            </a:solidFill>
            <a:round/>
            <a:headEnd/>
            <a:tailEnd/>
          </a:ln>
        </p:spPr>
        <p:txBody>
          <a:bodyPr wrap="none" anchor="ctr"/>
          <a:lstStyle/>
          <a:p>
            <a:endParaRPr lang="en-US"/>
          </a:p>
        </p:txBody>
      </p:sp>
      <p:sp>
        <p:nvSpPr>
          <p:cNvPr id="156" name="TextBox 155"/>
          <p:cNvSpPr txBox="1"/>
          <p:nvPr/>
        </p:nvSpPr>
        <p:spPr>
          <a:xfrm rot="19558037">
            <a:off x="110182" y="3476954"/>
            <a:ext cx="2890535" cy="646331"/>
          </a:xfrm>
          <a:prstGeom prst="rect">
            <a:avLst/>
          </a:prstGeom>
          <a:noFill/>
        </p:spPr>
        <p:txBody>
          <a:bodyPr wrap="none" rtlCol="0">
            <a:spAutoFit/>
          </a:bodyPr>
          <a:lstStyle/>
          <a:p>
            <a:pPr algn="ctr"/>
            <a:r>
              <a:rPr lang="en-US" dirty="0" smtClean="0"/>
              <a:t> p-shell : direct component</a:t>
            </a:r>
          </a:p>
          <a:p>
            <a:pPr algn="ctr"/>
            <a:r>
              <a:rPr lang="en-US" dirty="0" smtClean="0"/>
              <a:t>dominant or important</a:t>
            </a:r>
            <a:endParaRPr lang="en-US" dirty="0"/>
          </a:p>
        </p:txBody>
      </p:sp>
      <p:sp>
        <p:nvSpPr>
          <p:cNvPr id="157" name="TextBox 156"/>
          <p:cNvSpPr txBox="1"/>
          <p:nvPr/>
        </p:nvSpPr>
        <p:spPr>
          <a:xfrm rot="19339744">
            <a:off x="1742391" y="1108582"/>
            <a:ext cx="3454792" cy="646331"/>
          </a:xfrm>
          <a:prstGeom prst="rect">
            <a:avLst/>
          </a:prstGeom>
          <a:solidFill>
            <a:srgbClr val="FFFF00"/>
          </a:solidFill>
        </p:spPr>
        <p:txBody>
          <a:bodyPr wrap="none" rtlCol="0">
            <a:spAutoFit/>
          </a:bodyPr>
          <a:lstStyle/>
          <a:p>
            <a:pPr algn="ctr"/>
            <a:r>
              <a:rPr lang="en-US" dirty="0" smtClean="0">
                <a:solidFill>
                  <a:srgbClr val="FF0000"/>
                </a:solidFill>
              </a:rPr>
              <a:t> </a:t>
            </a:r>
            <a:r>
              <a:rPr lang="en-US" dirty="0" err="1" smtClean="0">
                <a:solidFill>
                  <a:srgbClr val="FF0000"/>
                </a:solidFill>
              </a:rPr>
              <a:t>sd</a:t>
            </a:r>
            <a:r>
              <a:rPr lang="en-US" dirty="0" smtClean="0">
                <a:solidFill>
                  <a:srgbClr val="FF0000"/>
                </a:solidFill>
              </a:rPr>
              <a:t>-shell : resonant components</a:t>
            </a:r>
          </a:p>
          <a:p>
            <a:pPr algn="ctr"/>
            <a:r>
              <a:rPr lang="en-US" dirty="0" smtClean="0">
                <a:solidFill>
                  <a:srgbClr val="FF0000"/>
                </a:solidFill>
              </a:rPr>
              <a:t>dominant</a:t>
            </a:r>
            <a:endParaRPr lang="en-US" dirty="0">
              <a:solidFill>
                <a:srgbClr val="FF0000"/>
              </a:solidFill>
            </a:endParaRPr>
          </a:p>
        </p:txBody>
      </p:sp>
      <p:sp>
        <p:nvSpPr>
          <p:cNvPr id="160" name="Line 141"/>
          <p:cNvSpPr>
            <a:spLocks noChangeShapeType="1"/>
          </p:cNvSpPr>
          <p:nvPr/>
        </p:nvSpPr>
        <p:spPr bwMode="auto">
          <a:xfrm>
            <a:off x="5562600" y="1828799"/>
            <a:ext cx="421575" cy="335725"/>
          </a:xfrm>
          <a:prstGeom prst="line">
            <a:avLst/>
          </a:prstGeom>
          <a:noFill/>
          <a:ln w="38100">
            <a:solidFill>
              <a:srgbClr val="CC0000"/>
            </a:solidFill>
            <a:round/>
            <a:headEnd/>
            <a:tailEnd type="triangle" w="med" len="med"/>
          </a:ln>
        </p:spPr>
        <p:txBody>
          <a:bodyPr wrap="none" anchor="ctr"/>
          <a:lstStyle/>
          <a:p>
            <a:endParaRPr lang="en-US"/>
          </a:p>
        </p:txBody>
      </p:sp>
      <p:sp>
        <p:nvSpPr>
          <p:cNvPr id="158" name="Line 143"/>
          <p:cNvSpPr>
            <a:spLocks noChangeShapeType="1"/>
          </p:cNvSpPr>
          <p:nvPr/>
        </p:nvSpPr>
        <p:spPr bwMode="auto">
          <a:xfrm flipV="1">
            <a:off x="6477000" y="3124200"/>
            <a:ext cx="457200" cy="0"/>
          </a:xfrm>
          <a:prstGeom prst="line">
            <a:avLst/>
          </a:prstGeom>
          <a:noFill/>
          <a:ln w="76200">
            <a:solidFill>
              <a:srgbClr val="FF00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fill="hold"/>
                                        <p:tgtEl>
                                          <p:spTgt spid="154"/>
                                        </p:tgtEl>
                                        <p:attrNameLst>
                                          <p:attrName>ppt_x</p:attrName>
                                        </p:attrNameLst>
                                      </p:cBhvr>
                                      <p:tavLst>
                                        <p:tav tm="0">
                                          <p:val>
                                            <p:strVal val="0-#ppt_w/2"/>
                                          </p:val>
                                        </p:tav>
                                        <p:tav tm="100000">
                                          <p:val>
                                            <p:strVal val="#ppt_x"/>
                                          </p:val>
                                        </p:tav>
                                      </p:tavLst>
                                    </p:anim>
                                    <p:anim calcmode="lin" valueType="num">
                                      <p:cBhvr additive="base">
                                        <p:cTn id="8" dur="500" fill="hold"/>
                                        <p:tgtEl>
                                          <p:spTgt spid="15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500" fill="hold"/>
                                        <p:tgtEl>
                                          <p:spTgt spid="156"/>
                                        </p:tgtEl>
                                        <p:attrNameLst>
                                          <p:attrName>ppt_x</p:attrName>
                                        </p:attrNameLst>
                                      </p:cBhvr>
                                      <p:tavLst>
                                        <p:tav tm="0">
                                          <p:val>
                                            <p:strVal val="0-#ppt_w/2"/>
                                          </p:val>
                                        </p:tav>
                                        <p:tav tm="100000">
                                          <p:val>
                                            <p:strVal val="#ppt_x"/>
                                          </p:val>
                                        </p:tav>
                                      </p:tavLst>
                                    </p:anim>
                                    <p:anim calcmode="lin" valueType="num">
                                      <p:cBhvr additive="base">
                                        <p:cTn id="12" dur="5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additive="base">
                                        <p:cTn id="17" dur="500" fill="hold"/>
                                        <p:tgtEl>
                                          <p:spTgt spid="155"/>
                                        </p:tgtEl>
                                        <p:attrNameLst>
                                          <p:attrName>ppt_x</p:attrName>
                                        </p:attrNameLst>
                                      </p:cBhvr>
                                      <p:tavLst>
                                        <p:tav tm="0">
                                          <p:val>
                                            <p:strVal val="1+#ppt_w/2"/>
                                          </p:val>
                                        </p:tav>
                                        <p:tav tm="100000">
                                          <p:val>
                                            <p:strVal val="#ppt_x"/>
                                          </p:val>
                                        </p:tav>
                                      </p:tavLst>
                                    </p:anim>
                                    <p:anim calcmode="lin" valueType="num">
                                      <p:cBhvr additive="base">
                                        <p:cTn id="18" dur="500" fill="hold"/>
                                        <p:tgtEl>
                                          <p:spTgt spid="15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57"/>
                                        </p:tgtEl>
                                        <p:attrNameLst>
                                          <p:attrName>style.visibility</p:attrName>
                                        </p:attrNameLst>
                                      </p:cBhvr>
                                      <p:to>
                                        <p:strVal val="visible"/>
                                      </p:to>
                                    </p:set>
                                    <p:anim calcmode="lin" valueType="num">
                                      <p:cBhvr additive="base">
                                        <p:cTn id="21" dur="500" fill="hold"/>
                                        <p:tgtEl>
                                          <p:spTgt spid="157"/>
                                        </p:tgtEl>
                                        <p:attrNameLst>
                                          <p:attrName>ppt_x</p:attrName>
                                        </p:attrNameLst>
                                      </p:cBhvr>
                                      <p:tavLst>
                                        <p:tav tm="0">
                                          <p:val>
                                            <p:strVal val="1+#ppt_w/2"/>
                                          </p:val>
                                        </p:tav>
                                        <p:tav tm="100000">
                                          <p:val>
                                            <p:strVal val="#ppt_x"/>
                                          </p:val>
                                        </p:tav>
                                      </p:tavLst>
                                    </p:anim>
                                    <p:anim calcmode="lin" valueType="num">
                                      <p:cBhvr additive="base">
                                        <p:cTn id="22" dur="500" fill="hold"/>
                                        <p:tgtEl>
                                          <p:spTgt spid="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5" grpId="0" animBg="1"/>
      <p:bldP spid="156" grpId="0"/>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8" name="Group 72"/>
          <p:cNvGrpSpPr>
            <a:grpSpLocks/>
          </p:cNvGrpSpPr>
          <p:nvPr/>
        </p:nvGrpSpPr>
        <p:grpSpPr bwMode="auto">
          <a:xfrm>
            <a:off x="838200" y="395288"/>
            <a:ext cx="7550150" cy="4495800"/>
            <a:chOff x="528" y="249"/>
            <a:chExt cx="4756" cy="2832"/>
          </a:xfrm>
        </p:grpSpPr>
        <p:sp>
          <p:nvSpPr>
            <p:cNvPr id="3100" name="Line 8"/>
            <p:cNvSpPr>
              <a:spLocks noChangeShapeType="1"/>
            </p:cNvSpPr>
            <p:nvPr/>
          </p:nvSpPr>
          <p:spPr bwMode="auto">
            <a:xfrm flipV="1">
              <a:off x="2536" y="853"/>
              <a:ext cx="0" cy="898"/>
            </a:xfrm>
            <a:prstGeom prst="line">
              <a:avLst/>
            </a:prstGeom>
            <a:noFill/>
            <a:ln w="38100">
              <a:solidFill>
                <a:schemeClr val="tx1"/>
              </a:solidFill>
              <a:round/>
              <a:headEnd/>
              <a:tailEnd type="triangle" w="med" len="med"/>
            </a:ln>
          </p:spPr>
          <p:txBody>
            <a:bodyPr/>
            <a:lstStyle/>
            <a:p>
              <a:endParaRPr lang="en-US"/>
            </a:p>
          </p:txBody>
        </p:sp>
        <p:sp>
          <p:nvSpPr>
            <p:cNvPr id="3101" name="Line 9"/>
            <p:cNvSpPr>
              <a:spLocks noChangeShapeType="1"/>
            </p:cNvSpPr>
            <p:nvPr/>
          </p:nvSpPr>
          <p:spPr bwMode="auto">
            <a:xfrm>
              <a:off x="2536" y="1751"/>
              <a:ext cx="2336" cy="0"/>
            </a:xfrm>
            <a:prstGeom prst="line">
              <a:avLst/>
            </a:prstGeom>
            <a:noFill/>
            <a:ln w="38100">
              <a:solidFill>
                <a:schemeClr val="tx1"/>
              </a:solidFill>
              <a:round/>
              <a:headEnd/>
              <a:tailEnd type="triangle" w="med" len="med"/>
            </a:ln>
          </p:spPr>
          <p:txBody>
            <a:bodyPr/>
            <a:lstStyle/>
            <a:p>
              <a:endParaRPr lang="en-US"/>
            </a:p>
          </p:txBody>
        </p:sp>
        <p:sp>
          <p:nvSpPr>
            <p:cNvPr id="3102" name="Line 10"/>
            <p:cNvSpPr>
              <a:spLocks noChangeShapeType="1"/>
            </p:cNvSpPr>
            <p:nvPr/>
          </p:nvSpPr>
          <p:spPr bwMode="auto">
            <a:xfrm>
              <a:off x="2536" y="2622"/>
              <a:ext cx="567" cy="0"/>
            </a:xfrm>
            <a:prstGeom prst="line">
              <a:avLst/>
            </a:prstGeom>
            <a:noFill/>
            <a:ln w="57150">
              <a:solidFill>
                <a:schemeClr val="hlink"/>
              </a:solidFill>
              <a:round/>
              <a:headEnd/>
              <a:tailEnd/>
            </a:ln>
          </p:spPr>
          <p:txBody>
            <a:bodyPr/>
            <a:lstStyle/>
            <a:p>
              <a:endParaRPr lang="en-US"/>
            </a:p>
          </p:txBody>
        </p:sp>
        <p:sp>
          <p:nvSpPr>
            <p:cNvPr id="3103" name="Line 11"/>
            <p:cNvSpPr>
              <a:spLocks noChangeShapeType="1"/>
            </p:cNvSpPr>
            <p:nvPr/>
          </p:nvSpPr>
          <p:spPr bwMode="auto">
            <a:xfrm flipV="1">
              <a:off x="3103" y="1751"/>
              <a:ext cx="0" cy="871"/>
            </a:xfrm>
            <a:prstGeom prst="line">
              <a:avLst/>
            </a:prstGeom>
            <a:noFill/>
            <a:ln w="57150">
              <a:solidFill>
                <a:schemeClr val="hlink"/>
              </a:solidFill>
              <a:round/>
              <a:headEnd/>
              <a:tailEnd/>
            </a:ln>
          </p:spPr>
          <p:txBody>
            <a:bodyPr/>
            <a:lstStyle/>
            <a:p>
              <a:endParaRPr lang="en-US"/>
            </a:p>
          </p:txBody>
        </p:sp>
        <p:sp>
          <p:nvSpPr>
            <p:cNvPr id="3104" name="Freeform 17"/>
            <p:cNvSpPr>
              <a:spLocks/>
            </p:cNvSpPr>
            <p:nvPr/>
          </p:nvSpPr>
          <p:spPr bwMode="auto">
            <a:xfrm>
              <a:off x="3103" y="1127"/>
              <a:ext cx="1502" cy="624"/>
            </a:xfrm>
            <a:custGeom>
              <a:avLst/>
              <a:gdLst>
                <a:gd name="T0" fmla="*/ 0 w 2160"/>
                <a:gd name="T1" fmla="*/ 2199 h 1168"/>
                <a:gd name="T2" fmla="*/ 725575 w 2160"/>
                <a:gd name="T3" fmla="*/ 2199 h 1168"/>
                <a:gd name="T4" fmla="*/ 725575 w 2160"/>
                <a:gd name="T5" fmla="*/ 2199 h 1168"/>
                <a:gd name="T6" fmla="*/ 725575 w 2160"/>
                <a:gd name="T7" fmla="*/ 2199 h 1168"/>
                <a:gd name="T8" fmla="*/ 0 60000 65536"/>
                <a:gd name="T9" fmla="*/ 0 60000 65536"/>
                <a:gd name="T10" fmla="*/ 0 60000 65536"/>
                <a:gd name="T11" fmla="*/ 0 60000 65536"/>
                <a:gd name="T12" fmla="*/ 0 w 2160"/>
                <a:gd name="T13" fmla="*/ 0 h 1168"/>
                <a:gd name="T14" fmla="*/ 2160 w 2160"/>
                <a:gd name="T15" fmla="*/ 1168 h 1168"/>
              </a:gdLst>
              <a:ahLst/>
              <a:cxnLst>
                <a:cxn ang="T8">
                  <a:pos x="T0" y="T1"/>
                </a:cxn>
                <a:cxn ang="T9">
                  <a:pos x="T2" y="T3"/>
                </a:cxn>
                <a:cxn ang="T10">
                  <a:pos x="T4" y="T5"/>
                </a:cxn>
                <a:cxn ang="T11">
                  <a:pos x="T6" y="T7"/>
                </a:cxn>
              </a:cxnLst>
              <a:rect l="T12" t="T13" r="T14" b="T15"/>
              <a:pathLst>
                <a:path w="2160" h="1168">
                  <a:moveTo>
                    <a:pt x="0" y="1168"/>
                  </a:moveTo>
                  <a:cubicBezTo>
                    <a:pt x="20" y="648"/>
                    <a:pt x="40" y="128"/>
                    <a:pt x="240" y="64"/>
                  </a:cubicBezTo>
                  <a:cubicBezTo>
                    <a:pt x="440" y="0"/>
                    <a:pt x="880" y="616"/>
                    <a:pt x="1200" y="784"/>
                  </a:cubicBezTo>
                  <a:cubicBezTo>
                    <a:pt x="1520" y="952"/>
                    <a:pt x="1840" y="1012"/>
                    <a:pt x="2160" y="1072"/>
                  </a:cubicBezTo>
                </a:path>
              </a:pathLst>
            </a:custGeom>
            <a:noFill/>
            <a:ln w="57150">
              <a:solidFill>
                <a:schemeClr val="hlink"/>
              </a:solidFill>
              <a:round/>
              <a:headEnd/>
              <a:tailEnd/>
            </a:ln>
          </p:spPr>
          <p:txBody>
            <a:bodyPr/>
            <a:lstStyle/>
            <a:p>
              <a:endParaRPr lang="en-US"/>
            </a:p>
          </p:txBody>
        </p:sp>
        <p:sp>
          <p:nvSpPr>
            <p:cNvPr id="3105" name="Line 18"/>
            <p:cNvSpPr>
              <a:spLocks noChangeShapeType="1"/>
            </p:cNvSpPr>
            <p:nvPr/>
          </p:nvSpPr>
          <p:spPr bwMode="auto">
            <a:xfrm flipH="1">
              <a:off x="3844" y="1518"/>
              <a:ext cx="1000" cy="0"/>
            </a:xfrm>
            <a:prstGeom prst="line">
              <a:avLst/>
            </a:prstGeom>
            <a:noFill/>
            <a:ln w="38100">
              <a:solidFill>
                <a:srgbClr val="FF0000"/>
              </a:solidFill>
              <a:round/>
              <a:headEnd/>
              <a:tailEnd type="triangle" w="med" len="med"/>
            </a:ln>
          </p:spPr>
          <p:txBody>
            <a:bodyPr/>
            <a:lstStyle/>
            <a:p>
              <a:endParaRPr lang="en-US"/>
            </a:p>
          </p:txBody>
        </p:sp>
        <p:sp>
          <p:nvSpPr>
            <p:cNvPr id="3106" name="Text Box 19"/>
            <p:cNvSpPr txBox="1">
              <a:spLocks noChangeArrowheads="1"/>
            </p:cNvSpPr>
            <p:nvPr/>
          </p:nvSpPr>
          <p:spPr bwMode="auto">
            <a:xfrm>
              <a:off x="4865" y="1691"/>
              <a:ext cx="419" cy="192"/>
            </a:xfrm>
            <a:prstGeom prst="rect">
              <a:avLst/>
            </a:prstGeom>
            <a:noFill/>
            <a:ln w="9525">
              <a:noFill/>
              <a:miter lim="800000"/>
              <a:headEnd/>
              <a:tailEnd/>
            </a:ln>
          </p:spPr>
          <p:txBody>
            <a:bodyPr wrap="none">
              <a:spAutoFit/>
            </a:bodyPr>
            <a:lstStyle/>
            <a:p>
              <a:r>
                <a:rPr lang="en-US" sz="1400">
                  <a:latin typeface="Calibri" pitchFamily="34" charset="0"/>
                  <a:cs typeface="Arial" charset="0"/>
                </a:rPr>
                <a:t>Radius</a:t>
              </a:r>
            </a:p>
          </p:txBody>
        </p:sp>
        <p:sp>
          <p:nvSpPr>
            <p:cNvPr id="3107" name="Text Box 20"/>
            <p:cNvSpPr txBox="1">
              <a:spLocks noChangeArrowheads="1"/>
            </p:cNvSpPr>
            <p:nvPr/>
          </p:nvSpPr>
          <p:spPr bwMode="auto">
            <a:xfrm rot="-5400000">
              <a:off x="2174" y="723"/>
              <a:ext cx="517" cy="231"/>
            </a:xfrm>
            <a:prstGeom prst="rect">
              <a:avLst/>
            </a:prstGeom>
            <a:noFill/>
            <a:ln w="9525">
              <a:noFill/>
              <a:miter lim="800000"/>
              <a:headEnd/>
              <a:tailEnd/>
            </a:ln>
          </p:spPr>
          <p:txBody>
            <a:bodyPr wrap="none">
              <a:spAutoFit/>
            </a:bodyPr>
            <a:lstStyle/>
            <a:p>
              <a:r>
                <a:rPr lang="en-US">
                  <a:latin typeface="Calibri" pitchFamily="34" charset="0"/>
                  <a:cs typeface="Arial" charset="0"/>
                </a:rPr>
                <a:t>Energy</a:t>
              </a:r>
            </a:p>
          </p:txBody>
        </p:sp>
        <p:sp>
          <p:nvSpPr>
            <p:cNvPr id="3108" name="Line 23"/>
            <p:cNvSpPr>
              <a:spLocks noChangeShapeType="1"/>
            </p:cNvSpPr>
            <p:nvPr/>
          </p:nvSpPr>
          <p:spPr bwMode="auto">
            <a:xfrm>
              <a:off x="4104" y="1213"/>
              <a:ext cx="0" cy="0"/>
            </a:xfrm>
            <a:prstGeom prst="line">
              <a:avLst/>
            </a:prstGeom>
            <a:noFill/>
            <a:ln w="9525">
              <a:solidFill>
                <a:schemeClr val="tx1"/>
              </a:solidFill>
              <a:round/>
              <a:headEnd/>
              <a:tailEnd type="triangle" w="med" len="med"/>
            </a:ln>
          </p:spPr>
          <p:txBody>
            <a:bodyPr/>
            <a:lstStyle/>
            <a:p>
              <a:endParaRPr lang="en-US"/>
            </a:p>
          </p:txBody>
        </p:sp>
        <p:sp>
          <p:nvSpPr>
            <p:cNvPr id="3109" name="Line 30"/>
            <p:cNvSpPr>
              <a:spLocks noChangeShapeType="1"/>
            </p:cNvSpPr>
            <p:nvPr/>
          </p:nvSpPr>
          <p:spPr bwMode="auto">
            <a:xfrm flipH="1">
              <a:off x="2502" y="1751"/>
              <a:ext cx="34" cy="25"/>
            </a:xfrm>
            <a:prstGeom prst="line">
              <a:avLst/>
            </a:prstGeom>
            <a:noFill/>
            <a:ln w="9525">
              <a:solidFill>
                <a:schemeClr val="tx1"/>
              </a:solidFill>
              <a:round/>
              <a:headEnd/>
              <a:tailEnd/>
            </a:ln>
          </p:spPr>
          <p:txBody>
            <a:bodyPr/>
            <a:lstStyle/>
            <a:p>
              <a:endParaRPr lang="en-US"/>
            </a:p>
          </p:txBody>
        </p:sp>
        <p:sp>
          <p:nvSpPr>
            <p:cNvPr id="3110" name="Line 31"/>
            <p:cNvSpPr>
              <a:spLocks noChangeShapeType="1"/>
            </p:cNvSpPr>
            <p:nvPr/>
          </p:nvSpPr>
          <p:spPr bwMode="auto">
            <a:xfrm>
              <a:off x="2502" y="1776"/>
              <a:ext cx="66" cy="52"/>
            </a:xfrm>
            <a:prstGeom prst="line">
              <a:avLst/>
            </a:prstGeom>
            <a:noFill/>
            <a:ln w="9525">
              <a:solidFill>
                <a:schemeClr val="tx1"/>
              </a:solidFill>
              <a:round/>
              <a:headEnd/>
              <a:tailEnd/>
            </a:ln>
          </p:spPr>
          <p:txBody>
            <a:bodyPr/>
            <a:lstStyle/>
            <a:p>
              <a:endParaRPr lang="en-US"/>
            </a:p>
          </p:txBody>
        </p:sp>
        <p:sp>
          <p:nvSpPr>
            <p:cNvPr id="3111" name="Line 33"/>
            <p:cNvSpPr>
              <a:spLocks noChangeShapeType="1"/>
            </p:cNvSpPr>
            <p:nvPr/>
          </p:nvSpPr>
          <p:spPr bwMode="auto">
            <a:xfrm flipH="1">
              <a:off x="2536" y="1828"/>
              <a:ext cx="32" cy="25"/>
            </a:xfrm>
            <a:prstGeom prst="line">
              <a:avLst/>
            </a:prstGeom>
            <a:noFill/>
            <a:ln w="9525">
              <a:solidFill>
                <a:schemeClr val="tx1"/>
              </a:solidFill>
              <a:round/>
              <a:headEnd/>
              <a:tailEnd/>
            </a:ln>
          </p:spPr>
          <p:txBody>
            <a:bodyPr/>
            <a:lstStyle/>
            <a:p>
              <a:endParaRPr lang="en-US"/>
            </a:p>
          </p:txBody>
        </p:sp>
        <p:sp>
          <p:nvSpPr>
            <p:cNvPr id="3112" name="Line 35"/>
            <p:cNvSpPr>
              <a:spLocks noChangeShapeType="1"/>
            </p:cNvSpPr>
            <p:nvPr/>
          </p:nvSpPr>
          <p:spPr bwMode="auto">
            <a:xfrm>
              <a:off x="2536" y="1905"/>
              <a:ext cx="567" cy="0"/>
            </a:xfrm>
            <a:prstGeom prst="line">
              <a:avLst/>
            </a:prstGeom>
            <a:noFill/>
            <a:ln w="9525">
              <a:solidFill>
                <a:srgbClr val="000099"/>
              </a:solidFill>
              <a:round/>
              <a:headEnd/>
              <a:tailEnd/>
            </a:ln>
          </p:spPr>
          <p:txBody>
            <a:bodyPr/>
            <a:lstStyle/>
            <a:p>
              <a:endParaRPr lang="en-US"/>
            </a:p>
          </p:txBody>
        </p:sp>
        <p:sp>
          <p:nvSpPr>
            <p:cNvPr id="3113" name="Line 36"/>
            <p:cNvSpPr>
              <a:spLocks noChangeShapeType="1"/>
            </p:cNvSpPr>
            <p:nvPr/>
          </p:nvSpPr>
          <p:spPr bwMode="auto">
            <a:xfrm>
              <a:off x="2536" y="1981"/>
              <a:ext cx="567" cy="0"/>
            </a:xfrm>
            <a:prstGeom prst="line">
              <a:avLst/>
            </a:prstGeom>
            <a:noFill/>
            <a:ln w="9525">
              <a:solidFill>
                <a:srgbClr val="000099"/>
              </a:solidFill>
              <a:round/>
              <a:headEnd/>
              <a:tailEnd/>
            </a:ln>
          </p:spPr>
          <p:txBody>
            <a:bodyPr/>
            <a:lstStyle/>
            <a:p>
              <a:endParaRPr lang="en-US"/>
            </a:p>
          </p:txBody>
        </p:sp>
        <p:sp>
          <p:nvSpPr>
            <p:cNvPr id="3114" name="Line 38"/>
            <p:cNvSpPr>
              <a:spLocks noChangeShapeType="1"/>
            </p:cNvSpPr>
            <p:nvPr/>
          </p:nvSpPr>
          <p:spPr bwMode="auto">
            <a:xfrm>
              <a:off x="2536" y="2161"/>
              <a:ext cx="567" cy="0"/>
            </a:xfrm>
            <a:prstGeom prst="line">
              <a:avLst/>
            </a:prstGeom>
            <a:noFill/>
            <a:ln w="28575">
              <a:solidFill>
                <a:srgbClr val="000099"/>
              </a:solidFill>
              <a:round/>
              <a:headEnd/>
              <a:tailEnd/>
            </a:ln>
          </p:spPr>
          <p:txBody>
            <a:bodyPr/>
            <a:lstStyle/>
            <a:p>
              <a:endParaRPr lang="en-US"/>
            </a:p>
          </p:txBody>
        </p:sp>
        <p:sp>
          <p:nvSpPr>
            <p:cNvPr id="3115" name="Text Box 44"/>
            <p:cNvSpPr txBox="1">
              <a:spLocks noChangeArrowheads="1"/>
            </p:cNvSpPr>
            <p:nvPr/>
          </p:nvSpPr>
          <p:spPr bwMode="auto">
            <a:xfrm>
              <a:off x="4798" y="1383"/>
              <a:ext cx="192" cy="231"/>
            </a:xfrm>
            <a:prstGeom prst="rect">
              <a:avLst/>
            </a:prstGeom>
            <a:noFill/>
            <a:ln w="9525">
              <a:noFill/>
              <a:miter lim="800000"/>
              <a:headEnd/>
              <a:tailEnd/>
            </a:ln>
          </p:spPr>
          <p:txBody>
            <a:bodyPr wrap="none">
              <a:spAutoFit/>
            </a:bodyPr>
            <a:lstStyle/>
            <a:p>
              <a:r>
                <a:rPr lang="en-US">
                  <a:solidFill>
                    <a:srgbClr val="FF0000"/>
                  </a:solidFill>
                  <a:latin typeface="Calibri" pitchFamily="34" charset="0"/>
                  <a:cs typeface="Arial" charset="0"/>
                </a:rPr>
                <a:t>p</a:t>
              </a:r>
            </a:p>
          </p:txBody>
        </p:sp>
        <p:sp>
          <p:nvSpPr>
            <p:cNvPr id="31" name="Line 46"/>
            <p:cNvSpPr>
              <a:spLocks noChangeShapeType="1"/>
            </p:cNvSpPr>
            <p:nvPr/>
          </p:nvSpPr>
          <p:spPr bwMode="auto">
            <a:xfrm>
              <a:off x="3806" y="1725"/>
              <a:ext cx="0" cy="51"/>
            </a:xfrm>
            <a:prstGeom prst="line">
              <a:avLst/>
            </a:prstGeom>
            <a:ln w="38100">
              <a:headEnd/>
              <a:tailEn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117" name="Text Box 53"/>
            <p:cNvSpPr txBox="1">
              <a:spLocks noChangeArrowheads="1"/>
            </p:cNvSpPr>
            <p:nvPr/>
          </p:nvSpPr>
          <p:spPr bwMode="auto">
            <a:xfrm>
              <a:off x="3165" y="990"/>
              <a:ext cx="866" cy="192"/>
            </a:xfrm>
            <a:prstGeom prst="rect">
              <a:avLst/>
            </a:prstGeom>
            <a:noFill/>
            <a:ln w="9525">
              <a:noFill/>
              <a:miter lim="800000"/>
              <a:headEnd/>
              <a:tailEnd/>
            </a:ln>
          </p:spPr>
          <p:txBody>
            <a:bodyPr wrap="none">
              <a:spAutoFit/>
            </a:bodyPr>
            <a:lstStyle/>
            <a:p>
              <a:r>
                <a:rPr lang="en-US" sz="1400">
                  <a:solidFill>
                    <a:schemeClr val="hlink"/>
                  </a:solidFill>
                  <a:latin typeface="Calibri" pitchFamily="34" charset="0"/>
                  <a:cs typeface="Arial" charset="0"/>
                </a:rPr>
                <a:t>Coulomb Barrier</a:t>
              </a:r>
            </a:p>
          </p:txBody>
        </p:sp>
        <p:sp>
          <p:nvSpPr>
            <p:cNvPr id="3118" name="Text Box 54"/>
            <p:cNvSpPr txBox="1">
              <a:spLocks noChangeArrowheads="1"/>
            </p:cNvSpPr>
            <p:nvPr/>
          </p:nvSpPr>
          <p:spPr bwMode="auto">
            <a:xfrm>
              <a:off x="2539" y="2648"/>
              <a:ext cx="908" cy="192"/>
            </a:xfrm>
            <a:prstGeom prst="rect">
              <a:avLst/>
            </a:prstGeom>
            <a:noFill/>
            <a:ln w="57150">
              <a:noFill/>
              <a:miter lim="800000"/>
              <a:headEnd/>
              <a:tailEnd/>
            </a:ln>
          </p:spPr>
          <p:txBody>
            <a:bodyPr wrap="none">
              <a:spAutoFit/>
            </a:bodyPr>
            <a:lstStyle/>
            <a:p>
              <a:r>
                <a:rPr lang="en-US" sz="1400">
                  <a:solidFill>
                    <a:schemeClr val="hlink"/>
                  </a:solidFill>
                  <a:latin typeface="Calibri" pitchFamily="34" charset="0"/>
                  <a:cs typeface="Arial" charset="0"/>
                </a:rPr>
                <a:t>Nuclear Potential</a:t>
              </a:r>
            </a:p>
          </p:txBody>
        </p:sp>
        <p:sp>
          <p:nvSpPr>
            <p:cNvPr id="3119" name="TextBox 274"/>
            <p:cNvSpPr txBox="1">
              <a:spLocks noChangeArrowheads="1"/>
            </p:cNvSpPr>
            <p:nvPr/>
          </p:nvSpPr>
          <p:spPr bwMode="auto">
            <a:xfrm>
              <a:off x="2859" y="268"/>
              <a:ext cx="1516" cy="461"/>
            </a:xfrm>
            <a:prstGeom prst="rect">
              <a:avLst/>
            </a:prstGeom>
            <a:noFill/>
            <a:ln w="9525">
              <a:noFill/>
              <a:miter lim="800000"/>
              <a:headEnd/>
              <a:tailEnd/>
            </a:ln>
          </p:spPr>
          <p:txBody>
            <a:bodyPr wrap="none">
              <a:spAutoFit/>
            </a:bodyPr>
            <a:lstStyle/>
            <a:p>
              <a:r>
                <a:rPr lang="en-US" sz="2400">
                  <a:solidFill>
                    <a:srgbClr val="990033"/>
                  </a:solidFill>
                  <a:latin typeface="Calibri" pitchFamily="34" charset="0"/>
                  <a:cs typeface="Arial" charset="0"/>
                </a:rPr>
                <a:t>Resonant Capture</a:t>
              </a:r>
            </a:p>
            <a:p>
              <a:r>
                <a:rPr lang="en-US">
                  <a:solidFill>
                    <a:srgbClr val="990033"/>
                  </a:solidFill>
                  <a:latin typeface="Calibri" pitchFamily="34" charset="0"/>
                  <a:cs typeface="Arial" charset="0"/>
                </a:rPr>
                <a:t>a two-step process</a:t>
              </a:r>
            </a:p>
          </p:txBody>
        </p:sp>
        <p:sp>
          <p:nvSpPr>
            <p:cNvPr id="3120" name="Line 46"/>
            <p:cNvSpPr>
              <a:spLocks noChangeShapeType="1"/>
            </p:cNvSpPr>
            <p:nvPr/>
          </p:nvSpPr>
          <p:spPr bwMode="auto">
            <a:xfrm>
              <a:off x="3106" y="1725"/>
              <a:ext cx="0" cy="51"/>
            </a:xfrm>
            <a:prstGeom prst="line">
              <a:avLst/>
            </a:prstGeom>
            <a:noFill/>
            <a:ln w="57150">
              <a:solidFill>
                <a:schemeClr val="tx1"/>
              </a:solidFill>
              <a:round/>
              <a:headEnd/>
              <a:tailEnd/>
            </a:ln>
          </p:spPr>
          <p:txBody>
            <a:bodyPr/>
            <a:lstStyle/>
            <a:p>
              <a:endParaRPr lang="en-US"/>
            </a:p>
          </p:txBody>
        </p:sp>
        <p:cxnSp>
          <p:nvCxnSpPr>
            <p:cNvPr id="38" name="Straight Connector 37"/>
            <p:cNvCxnSpPr/>
            <p:nvPr/>
          </p:nvCxnSpPr>
          <p:spPr bwMode="auto">
            <a:xfrm>
              <a:off x="2505" y="1289"/>
              <a:ext cx="6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10800000">
              <a:off x="2505" y="1469"/>
              <a:ext cx="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77" name="Object 44"/>
            <p:cNvGraphicFramePr>
              <a:graphicFrameLocks noChangeAspect="1"/>
            </p:cNvGraphicFramePr>
            <p:nvPr/>
          </p:nvGraphicFramePr>
          <p:xfrm>
            <a:off x="2382" y="1408"/>
            <a:ext cx="123" cy="112"/>
          </p:xfrm>
          <a:graphic>
            <a:graphicData uri="http://schemas.openxmlformats.org/presentationml/2006/ole">
              <p:oleObj spid="_x0000_s3076" name="Equation" r:id="rId4" imgW="203040" imgH="241200" progId="">
                <p:embed/>
              </p:oleObj>
            </a:graphicData>
          </a:graphic>
        </p:graphicFrame>
        <p:graphicFrame>
          <p:nvGraphicFramePr>
            <p:cNvPr id="2" name="Object 45"/>
            <p:cNvGraphicFramePr>
              <a:graphicFrameLocks noChangeAspect="1"/>
            </p:cNvGraphicFramePr>
            <p:nvPr/>
          </p:nvGraphicFramePr>
          <p:xfrm>
            <a:off x="2371" y="1230"/>
            <a:ext cx="115" cy="105"/>
          </p:xfrm>
          <a:graphic>
            <a:graphicData uri="http://schemas.openxmlformats.org/presentationml/2006/ole">
              <p:oleObj spid="_x0000_s3077" name="Equation" r:id="rId5" imgW="190440" imgH="228600" progId="">
                <p:embed/>
              </p:oleObj>
            </a:graphicData>
          </a:graphic>
        </p:graphicFrame>
        <p:sp>
          <p:nvSpPr>
            <p:cNvPr id="3123" name="Line 29"/>
            <p:cNvSpPr>
              <a:spLocks noChangeShapeType="1"/>
            </p:cNvSpPr>
            <p:nvPr/>
          </p:nvSpPr>
          <p:spPr bwMode="auto">
            <a:xfrm>
              <a:off x="2538" y="1472"/>
              <a:ext cx="570" cy="0"/>
            </a:xfrm>
            <a:prstGeom prst="line">
              <a:avLst/>
            </a:prstGeom>
            <a:noFill/>
            <a:ln w="57150">
              <a:solidFill>
                <a:srgbClr val="FF0000"/>
              </a:solidFill>
              <a:round/>
              <a:headEnd/>
              <a:tailEnd/>
            </a:ln>
          </p:spPr>
          <p:txBody>
            <a:bodyPr/>
            <a:lstStyle/>
            <a:p>
              <a:endParaRPr lang="en-US"/>
            </a:p>
          </p:txBody>
        </p:sp>
        <p:sp>
          <p:nvSpPr>
            <p:cNvPr id="3124" name="Line 30"/>
            <p:cNvSpPr>
              <a:spLocks noChangeShapeType="1"/>
            </p:cNvSpPr>
            <p:nvPr/>
          </p:nvSpPr>
          <p:spPr bwMode="auto">
            <a:xfrm flipH="1">
              <a:off x="3124" y="1518"/>
              <a:ext cx="713" cy="0"/>
            </a:xfrm>
            <a:prstGeom prst="line">
              <a:avLst/>
            </a:prstGeom>
            <a:noFill/>
            <a:ln w="28575">
              <a:solidFill>
                <a:srgbClr val="FF0000"/>
              </a:solidFill>
              <a:prstDash val="dash"/>
              <a:round/>
              <a:headEnd/>
              <a:tailEnd/>
            </a:ln>
          </p:spPr>
          <p:txBody>
            <a:bodyPr/>
            <a:lstStyle/>
            <a:p>
              <a:endParaRPr lang="en-US"/>
            </a:p>
          </p:txBody>
        </p:sp>
        <p:sp>
          <p:nvSpPr>
            <p:cNvPr id="3125" name="Text Box 31"/>
            <p:cNvSpPr txBox="1">
              <a:spLocks noChangeArrowheads="1"/>
            </p:cNvSpPr>
            <p:nvPr/>
          </p:nvSpPr>
          <p:spPr bwMode="auto">
            <a:xfrm>
              <a:off x="1716" y="2869"/>
              <a:ext cx="1985" cy="212"/>
            </a:xfrm>
            <a:prstGeom prst="rect">
              <a:avLst/>
            </a:prstGeom>
            <a:noFill/>
            <a:ln w="9525">
              <a:noFill/>
              <a:miter lim="800000"/>
              <a:headEnd/>
              <a:tailEnd/>
            </a:ln>
          </p:spPr>
          <p:txBody>
            <a:bodyPr wrap="none">
              <a:spAutoFit/>
            </a:bodyPr>
            <a:lstStyle/>
            <a:p>
              <a:r>
                <a:rPr lang="en-US" sz="1600" b="1">
                  <a:solidFill>
                    <a:srgbClr val="FF0000"/>
                  </a:solidFill>
                </a:rPr>
                <a:t>Same compound system: </a:t>
              </a:r>
              <a:r>
                <a:rPr lang="en-US" sz="1600" b="1" baseline="30000"/>
                <a:t>23</a:t>
              </a:r>
              <a:r>
                <a:rPr lang="en-US" sz="1600" b="1"/>
                <a:t>Mg</a:t>
              </a:r>
            </a:p>
          </p:txBody>
        </p:sp>
        <p:sp>
          <p:nvSpPr>
            <p:cNvPr id="3126" name="Line 32"/>
            <p:cNvSpPr>
              <a:spLocks noChangeShapeType="1"/>
            </p:cNvSpPr>
            <p:nvPr/>
          </p:nvSpPr>
          <p:spPr bwMode="auto">
            <a:xfrm>
              <a:off x="576" y="651"/>
              <a:ext cx="617" cy="0"/>
            </a:xfrm>
            <a:prstGeom prst="line">
              <a:avLst/>
            </a:prstGeom>
            <a:noFill/>
            <a:ln w="38100">
              <a:solidFill>
                <a:schemeClr val="tx1"/>
              </a:solidFill>
              <a:round/>
              <a:headEnd/>
              <a:tailEnd/>
            </a:ln>
          </p:spPr>
          <p:txBody>
            <a:bodyPr/>
            <a:lstStyle/>
            <a:p>
              <a:endParaRPr lang="en-US"/>
            </a:p>
          </p:txBody>
        </p:sp>
        <p:sp>
          <p:nvSpPr>
            <p:cNvPr id="3127" name="Line 33"/>
            <p:cNvSpPr>
              <a:spLocks noChangeShapeType="1"/>
            </p:cNvSpPr>
            <p:nvPr/>
          </p:nvSpPr>
          <p:spPr bwMode="auto">
            <a:xfrm>
              <a:off x="1526" y="1472"/>
              <a:ext cx="618" cy="0"/>
            </a:xfrm>
            <a:prstGeom prst="line">
              <a:avLst/>
            </a:prstGeom>
            <a:noFill/>
            <a:ln w="38100">
              <a:solidFill>
                <a:srgbClr val="FF0000"/>
              </a:solidFill>
              <a:round/>
              <a:headEnd/>
              <a:tailEnd/>
            </a:ln>
          </p:spPr>
          <p:txBody>
            <a:bodyPr/>
            <a:lstStyle/>
            <a:p>
              <a:endParaRPr lang="en-US"/>
            </a:p>
          </p:txBody>
        </p:sp>
        <p:sp>
          <p:nvSpPr>
            <p:cNvPr id="3128" name="Line 34"/>
            <p:cNvSpPr>
              <a:spLocks noChangeShapeType="1"/>
            </p:cNvSpPr>
            <p:nvPr/>
          </p:nvSpPr>
          <p:spPr bwMode="auto">
            <a:xfrm>
              <a:off x="1193" y="697"/>
              <a:ext cx="333" cy="1459"/>
            </a:xfrm>
            <a:prstGeom prst="line">
              <a:avLst/>
            </a:prstGeom>
            <a:noFill/>
            <a:ln w="9525">
              <a:solidFill>
                <a:schemeClr val="tx1"/>
              </a:solidFill>
              <a:round/>
              <a:headEnd/>
              <a:tailEnd type="triangle" w="med" len="med"/>
            </a:ln>
          </p:spPr>
          <p:txBody>
            <a:bodyPr/>
            <a:lstStyle/>
            <a:p>
              <a:endParaRPr lang="en-US"/>
            </a:p>
          </p:txBody>
        </p:sp>
        <p:sp>
          <p:nvSpPr>
            <p:cNvPr id="3129" name="Line 35"/>
            <p:cNvSpPr>
              <a:spLocks noChangeShapeType="1"/>
            </p:cNvSpPr>
            <p:nvPr/>
          </p:nvSpPr>
          <p:spPr bwMode="auto">
            <a:xfrm>
              <a:off x="1193" y="651"/>
              <a:ext cx="380" cy="1247"/>
            </a:xfrm>
            <a:prstGeom prst="line">
              <a:avLst/>
            </a:prstGeom>
            <a:noFill/>
            <a:ln w="9525">
              <a:solidFill>
                <a:schemeClr val="tx1"/>
              </a:solidFill>
              <a:round/>
              <a:headEnd/>
              <a:tailEnd type="triangle" w="med" len="med"/>
            </a:ln>
          </p:spPr>
          <p:txBody>
            <a:bodyPr/>
            <a:lstStyle/>
            <a:p>
              <a:endParaRPr lang="en-US"/>
            </a:p>
          </p:txBody>
        </p:sp>
        <p:sp>
          <p:nvSpPr>
            <p:cNvPr id="3130" name="Line 36"/>
            <p:cNvSpPr>
              <a:spLocks noChangeShapeType="1"/>
            </p:cNvSpPr>
            <p:nvPr/>
          </p:nvSpPr>
          <p:spPr bwMode="auto">
            <a:xfrm>
              <a:off x="1193" y="651"/>
              <a:ext cx="333" cy="821"/>
            </a:xfrm>
            <a:prstGeom prst="line">
              <a:avLst/>
            </a:prstGeom>
            <a:noFill/>
            <a:ln w="38100">
              <a:solidFill>
                <a:srgbClr val="FF0000"/>
              </a:solidFill>
              <a:round/>
              <a:headEnd/>
              <a:tailEnd type="triangle" w="med" len="med"/>
            </a:ln>
          </p:spPr>
          <p:txBody>
            <a:bodyPr/>
            <a:lstStyle/>
            <a:p>
              <a:endParaRPr lang="en-US"/>
            </a:p>
          </p:txBody>
        </p:sp>
        <p:sp>
          <p:nvSpPr>
            <p:cNvPr id="3131" name="Line 37"/>
            <p:cNvSpPr>
              <a:spLocks noChangeShapeType="1"/>
            </p:cNvSpPr>
            <p:nvPr/>
          </p:nvSpPr>
          <p:spPr bwMode="auto">
            <a:xfrm flipH="1">
              <a:off x="1051" y="1746"/>
              <a:ext cx="1425" cy="0"/>
            </a:xfrm>
            <a:prstGeom prst="line">
              <a:avLst/>
            </a:prstGeom>
            <a:noFill/>
            <a:ln w="19050">
              <a:solidFill>
                <a:schemeClr val="tx1"/>
              </a:solidFill>
              <a:prstDash val="dash"/>
              <a:round/>
              <a:headEnd/>
              <a:tailEnd/>
            </a:ln>
          </p:spPr>
          <p:txBody>
            <a:bodyPr/>
            <a:lstStyle/>
            <a:p>
              <a:endParaRPr lang="en-US"/>
            </a:p>
          </p:txBody>
        </p:sp>
        <p:sp>
          <p:nvSpPr>
            <p:cNvPr id="3132" name="Line 38"/>
            <p:cNvSpPr>
              <a:spLocks noChangeShapeType="1"/>
            </p:cNvSpPr>
            <p:nvPr/>
          </p:nvSpPr>
          <p:spPr bwMode="auto">
            <a:xfrm flipH="1">
              <a:off x="1241" y="1472"/>
              <a:ext cx="380" cy="274"/>
            </a:xfrm>
            <a:prstGeom prst="line">
              <a:avLst/>
            </a:prstGeom>
            <a:noFill/>
            <a:ln w="28575">
              <a:solidFill>
                <a:srgbClr val="F32111"/>
              </a:solidFill>
              <a:round/>
              <a:headEnd/>
              <a:tailEnd type="triangle" w="med" len="med"/>
            </a:ln>
          </p:spPr>
          <p:txBody>
            <a:bodyPr/>
            <a:lstStyle/>
            <a:p>
              <a:endParaRPr lang="en-US"/>
            </a:p>
          </p:txBody>
        </p:sp>
        <p:grpSp>
          <p:nvGrpSpPr>
            <p:cNvPr id="3133" name="Group 39"/>
            <p:cNvGrpSpPr>
              <a:grpSpLocks/>
            </p:cNvGrpSpPr>
            <p:nvPr/>
          </p:nvGrpSpPr>
          <p:grpSpPr bwMode="auto">
            <a:xfrm rot="10800000">
              <a:off x="1764" y="1472"/>
              <a:ext cx="47" cy="684"/>
              <a:chOff x="1887" y="1248"/>
              <a:chExt cx="185" cy="525"/>
            </a:xfrm>
          </p:grpSpPr>
          <p:sp>
            <p:nvSpPr>
              <p:cNvPr id="3145"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3146"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sp>
          <p:nvSpPr>
            <p:cNvPr id="3134" name="Line 38"/>
            <p:cNvSpPr>
              <a:spLocks noChangeShapeType="1"/>
            </p:cNvSpPr>
            <p:nvPr/>
          </p:nvSpPr>
          <p:spPr bwMode="auto">
            <a:xfrm>
              <a:off x="1545" y="2156"/>
              <a:ext cx="567" cy="0"/>
            </a:xfrm>
            <a:prstGeom prst="line">
              <a:avLst/>
            </a:prstGeom>
            <a:noFill/>
            <a:ln w="28575">
              <a:solidFill>
                <a:srgbClr val="000099"/>
              </a:solidFill>
              <a:round/>
              <a:headEnd/>
              <a:tailEnd/>
            </a:ln>
          </p:spPr>
          <p:txBody>
            <a:bodyPr/>
            <a:lstStyle/>
            <a:p>
              <a:endParaRPr lang="en-US"/>
            </a:p>
          </p:txBody>
        </p:sp>
        <p:sp>
          <p:nvSpPr>
            <p:cNvPr id="3135" name="Line 38"/>
            <p:cNvSpPr>
              <a:spLocks noChangeShapeType="1"/>
            </p:cNvSpPr>
            <p:nvPr/>
          </p:nvSpPr>
          <p:spPr bwMode="auto">
            <a:xfrm>
              <a:off x="1550" y="1905"/>
              <a:ext cx="567" cy="0"/>
            </a:xfrm>
            <a:prstGeom prst="line">
              <a:avLst/>
            </a:prstGeom>
            <a:noFill/>
            <a:ln w="28575">
              <a:solidFill>
                <a:srgbClr val="000099"/>
              </a:solidFill>
              <a:round/>
              <a:headEnd/>
              <a:tailEnd/>
            </a:ln>
          </p:spPr>
          <p:txBody>
            <a:bodyPr/>
            <a:lstStyle/>
            <a:p>
              <a:endParaRPr lang="en-US"/>
            </a:p>
          </p:txBody>
        </p:sp>
        <p:sp>
          <p:nvSpPr>
            <p:cNvPr id="3136" name="Line 38"/>
            <p:cNvSpPr>
              <a:spLocks noChangeShapeType="1"/>
            </p:cNvSpPr>
            <p:nvPr/>
          </p:nvSpPr>
          <p:spPr bwMode="auto">
            <a:xfrm>
              <a:off x="1550" y="1974"/>
              <a:ext cx="567" cy="0"/>
            </a:xfrm>
            <a:prstGeom prst="line">
              <a:avLst/>
            </a:prstGeom>
            <a:noFill/>
            <a:ln w="28575">
              <a:solidFill>
                <a:srgbClr val="000099"/>
              </a:solidFill>
              <a:round/>
              <a:headEnd/>
              <a:tailEnd/>
            </a:ln>
          </p:spPr>
          <p:txBody>
            <a:bodyPr/>
            <a:lstStyle/>
            <a:p>
              <a:endParaRPr lang="en-US"/>
            </a:p>
          </p:txBody>
        </p:sp>
        <p:sp>
          <p:nvSpPr>
            <p:cNvPr id="3137" name="Text Box 45"/>
            <p:cNvSpPr txBox="1">
              <a:spLocks noChangeArrowheads="1"/>
            </p:cNvSpPr>
            <p:nvPr/>
          </p:nvSpPr>
          <p:spPr bwMode="auto">
            <a:xfrm>
              <a:off x="946" y="1401"/>
              <a:ext cx="262" cy="231"/>
            </a:xfrm>
            <a:prstGeom prst="rect">
              <a:avLst/>
            </a:prstGeom>
            <a:noFill/>
            <a:ln w="9525">
              <a:noFill/>
              <a:miter lim="800000"/>
              <a:headEnd/>
              <a:tailEnd/>
            </a:ln>
          </p:spPr>
          <p:txBody>
            <a:bodyPr wrap="none">
              <a:spAutoFit/>
            </a:bodyPr>
            <a:lstStyle/>
            <a:p>
              <a:r>
                <a:rPr lang="en-US" b="1">
                  <a:solidFill>
                    <a:srgbClr val="800080"/>
                  </a:solidFill>
                  <a:latin typeface="Symbol" pitchFamily="18" charset="2"/>
                </a:rPr>
                <a:t>G</a:t>
              </a:r>
              <a:r>
                <a:rPr lang="en-US" b="1" baseline="-25000">
                  <a:solidFill>
                    <a:srgbClr val="800080"/>
                  </a:solidFill>
                </a:rPr>
                <a:t>p</a:t>
              </a:r>
              <a:endParaRPr lang="en-US" b="1">
                <a:solidFill>
                  <a:srgbClr val="800080"/>
                </a:solidFill>
              </a:endParaRPr>
            </a:p>
          </p:txBody>
        </p:sp>
        <p:sp>
          <p:nvSpPr>
            <p:cNvPr id="3138" name="Text Box 46"/>
            <p:cNvSpPr txBox="1">
              <a:spLocks noChangeArrowheads="1"/>
            </p:cNvSpPr>
            <p:nvPr/>
          </p:nvSpPr>
          <p:spPr bwMode="auto">
            <a:xfrm>
              <a:off x="1837" y="1472"/>
              <a:ext cx="243" cy="231"/>
            </a:xfrm>
            <a:prstGeom prst="rect">
              <a:avLst/>
            </a:prstGeom>
            <a:noFill/>
            <a:ln w="9525">
              <a:noFill/>
              <a:miter lim="800000"/>
              <a:headEnd/>
              <a:tailEnd/>
            </a:ln>
          </p:spPr>
          <p:txBody>
            <a:bodyPr wrap="none">
              <a:spAutoFit/>
            </a:bodyPr>
            <a:lstStyle/>
            <a:p>
              <a:r>
                <a:rPr lang="en-US" b="1">
                  <a:solidFill>
                    <a:srgbClr val="800080"/>
                  </a:solidFill>
                  <a:latin typeface="Symbol" pitchFamily="18" charset="2"/>
                </a:rPr>
                <a:t>G</a:t>
              </a:r>
              <a:r>
                <a:rPr lang="en-US" b="1" baseline="-25000">
                  <a:solidFill>
                    <a:srgbClr val="800080"/>
                  </a:solidFill>
                  <a:latin typeface="Symbol" pitchFamily="18" charset="2"/>
                </a:rPr>
                <a:t>g</a:t>
              </a:r>
              <a:endParaRPr lang="en-US" b="1">
                <a:solidFill>
                  <a:srgbClr val="800080"/>
                </a:solidFill>
                <a:latin typeface="Symbol" pitchFamily="18" charset="2"/>
              </a:endParaRPr>
            </a:p>
          </p:txBody>
        </p:sp>
        <p:sp>
          <p:nvSpPr>
            <p:cNvPr id="3139" name="TextBox 274"/>
            <p:cNvSpPr txBox="1">
              <a:spLocks noChangeArrowheads="1"/>
            </p:cNvSpPr>
            <p:nvPr/>
          </p:nvSpPr>
          <p:spPr bwMode="auto">
            <a:xfrm>
              <a:off x="528" y="249"/>
              <a:ext cx="1663" cy="288"/>
            </a:xfrm>
            <a:prstGeom prst="rect">
              <a:avLst/>
            </a:prstGeom>
            <a:noFill/>
            <a:ln w="9525">
              <a:noFill/>
              <a:miter lim="800000"/>
              <a:headEnd/>
              <a:tailEnd/>
            </a:ln>
          </p:spPr>
          <p:txBody>
            <a:bodyPr wrap="none">
              <a:spAutoFit/>
            </a:bodyPr>
            <a:lstStyle/>
            <a:p>
              <a:r>
                <a:rPr lang="en-US" sz="2400">
                  <a:solidFill>
                    <a:srgbClr val="990033"/>
                  </a:solidFill>
                  <a:latin typeface="Calibri" pitchFamily="34" charset="0"/>
                  <a:cs typeface="Arial" charset="0"/>
                </a:rPr>
                <a:t>Decay spectroscopy</a:t>
              </a:r>
            </a:p>
          </p:txBody>
        </p:sp>
        <p:sp>
          <p:nvSpPr>
            <p:cNvPr id="3140" name="Line 48"/>
            <p:cNvSpPr>
              <a:spLocks noChangeShapeType="1"/>
            </p:cNvSpPr>
            <p:nvPr/>
          </p:nvSpPr>
          <p:spPr bwMode="auto">
            <a:xfrm>
              <a:off x="1526" y="1248"/>
              <a:ext cx="618" cy="0"/>
            </a:xfrm>
            <a:prstGeom prst="line">
              <a:avLst/>
            </a:prstGeom>
            <a:noFill/>
            <a:ln w="38100">
              <a:solidFill>
                <a:srgbClr val="FF0000"/>
              </a:solidFill>
              <a:round/>
              <a:headEnd/>
              <a:tailEnd/>
            </a:ln>
          </p:spPr>
          <p:txBody>
            <a:bodyPr/>
            <a:lstStyle/>
            <a:p>
              <a:endParaRPr lang="en-US"/>
            </a:p>
          </p:txBody>
        </p:sp>
        <p:sp>
          <p:nvSpPr>
            <p:cNvPr id="3141" name="Line 49"/>
            <p:cNvSpPr>
              <a:spLocks noChangeShapeType="1"/>
            </p:cNvSpPr>
            <p:nvPr/>
          </p:nvSpPr>
          <p:spPr bwMode="auto">
            <a:xfrm>
              <a:off x="1193" y="651"/>
              <a:ext cx="333" cy="593"/>
            </a:xfrm>
            <a:prstGeom prst="line">
              <a:avLst/>
            </a:prstGeom>
            <a:noFill/>
            <a:ln w="38100">
              <a:solidFill>
                <a:srgbClr val="FF0000"/>
              </a:solidFill>
              <a:round/>
              <a:headEnd/>
              <a:tailEnd type="triangle" w="med" len="med"/>
            </a:ln>
          </p:spPr>
          <p:txBody>
            <a:bodyPr/>
            <a:lstStyle/>
            <a:p>
              <a:endParaRPr lang="en-US"/>
            </a:p>
          </p:txBody>
        </p:sp>
        <p:grpSp>
          <p:nvGrpSpPr>
            <p:cNvPr id="3142" name="Group 50"/>
            <p:cNvGrpSpPr>
              <a:grpSpLocks/>
            </p:cNvGrpSpPr>
            <p:nvPr/>
          </p:nvGrpSpPr>
          <p:grpSpPr bwMode="auto">
            <a:xfrm rot="10800000">
              <a:off x="1906" y="1890"/>
              <a:ext cx="48" cy="274"/>
              <a:chOff x="1887" y="1248"/>
              <a:chExt cx="185" cy="525"/>
            </a:xfrm>
          </p:grpSpPr>
          <p:sp>
            <p:nvSpPr>
              <p:cNvPr id="3143"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3144"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grpSp>
      <p:sp>
        <p:nvSpPr>
          <p:cNvPr id="3079" name="Text Box 55"/>
          <p:cNvSpPr txBox="1">
            <a:spLocks noChangeArrowheads="1"/>
          </p:cNvSpPr>
          <p:nvPr/>
        </p:nvSpPr>
        <p:spPr bwMode="auto">
          <a:xfrm>
            <a:off x="7620000" y="2895600"/>
            <a:ext cx="2403222" cy="369332"/>
          </a:xfrm>
          <a:prstGeom prst="rect">
            <a:avLst/>
          </a:prstGeom>
          <a:noFill/>
          <a:ln w="9525">
            <a:noFill/>
            <a:miter lim="800000"/>
            <a:headEnd/>
            <a:tailEnd/>
          </a:ln>
        </p:spPr>
        <p:txBody>
          <a:bodyPr wrap="none">
            <a:spAutoFit/>
          </a:bodyPr>
          <a:lstStyle/>
          <a:p>
            <a:r>
              <a:rPr lang="en-US" b="1" dirty="0" smtClean="0">
                <a:solidFill>
                  <a:srgbClr val="0000CC"/>
                </a:solidFill>
              </a:rPr>
              <a:t>Resonance strength</a:t>
            </a:r>
            <a:endParaRPr lang="en-US" b="1" dirty="0">
              <a:solidFill>
                <a:srgbClr val="0000CC"/>
              </a:solidFill>
            </a:endParaRPr>
          </a:p>
        </p:txBody>
      </p:sp>
      <p:sp>
        <p:nvSpPr>
          <p:cNvPr id="3081" name="Line 57"/>
          <p:cNvSpPr>
            <a:spLocks noChangeShapeType="1"/>
          </p:cNvSpPr>
          <p:nvPr/>
        </p:nvSpPr>
        <p:spPr bwMode="auto">
          <a:xfrm>
            <a:off x="3810000" y="2819400"/>
            <a:ext cx="0" cy="609600"/>
          </a:xfrm>
          <a:prstGeom prst="line">
            <a:avLst/>
          </a:prstGeom>
          <a:noFill/>
          <a:ln w="9525">
            <a:solidFill>
              <a:schemeClr val="tx1"/>
            </a:solidFill>
            <a:round/>
            <a:headEnd type="triangle" w="med" len="med"/>
            <a:tailEnd type="triangle" w="med" len="med"/>
          </a:ln>
        </p:spPr>
        <p:txBody>
          <a:bodyPr/>
          <a:lstStyle/>
          <a:p>
            <a:endParaRPr lang="en-US"/>
          </a:p>
        </p:txBody>
      </p:sp>
      <p:sp>
        <p:nvSpPr>
          <p:cNvPr id="3082" name="Text Box 58"/>
          <p:cNvSpPr txBox="1">
            <a:spLocks noChangeArrowheads="1"/>
          </p:cNvSpPr>
          <p:nvPr/>
        </p:nvSpPr>
        <p:spPr bwMode="auto">
          <a:xfrm>
            <a:off x="3476625" y="2932113"/>
            <a:ext cx="430213" cy="366712"/>
          </a:xfrm>
          <a:prstGeom prst="rect">
            <a:avLst/>
          </a:prstGeom>
          <a:noFill/>
          <a:ln w="9525">
            <a:noFill/>
            <a:miter lim="800000"/>
            <a:headEnd/>
            <a:tailEnd/>
          </a:ln>
        </p:spPr>
        <p:txBody>
          <a:bodyPr wrap="none">
            <a:spAutoFit/>
          </a:bodyPr>
          <a:lstStyle/>
          <a:p>
            <a:r>
              <a:rPr lang="en-US" b="1"/>
              <a:t>S</a:t>
            </a:r>
            <a:r>
              <a:rPr lang="en-US" b="1" baseline="-25000"/>
              <a:t>p</a:t>
            </a:r>
            <a:endParaRPr lang="en-US" b="1"/>
          </a:p>
        </p:txBody>
      </p:sp>
      <p:grpSp>
        <p:nvGrpSpPr>
          <p:cNvPr id="3083" name="Group 59"/>
          <p:cNvGrpSpPr>
            <a:grpSpLocks/>
          </p:cNvGrpSpPr>
          <p:nvPr/>
        </p:nvGrpSpPr>
        <p:grpSpPr bwMode="auto">
          <a:xfrm rot="10800000">
            <a:off x="4267200" y="2419350"/>
            <a:ext cx="76200" cy="1009650"/>
            <a:chOff x="1887" y="1248"/>
            <a:chExt cx="185" cy="525"/>
          </a:xfrm>
        </p:grpSpPr>
        <p:sp>
          <p:nvSpPr>
            <p:cNvPr id="3098" name="Freeform 41"/>
            <p:cNvSpPr>
              <a:spLocks/>
            </p:cNvSpPr>
            <p:nvPr/>
          </p:nvSpPr>
          <p:spPr bwMode="auto">
            <a:xfrm>
              <a:off x="1887" y="1344"/>
              <a:ext cx="177" cy="429"/>
            </a:xfrm>
            <a:custGeom>
              <a:avLst/>
              <a:gdLst>
                <a:gd name="T0" fmla="*/ 2147483647 w 104"/>
                <a:gd name="T1" fmla="*/ 2147483647 h 288"/>
                <a:gd name="T2" fmla="*/ 2147483647 w 104"/>
                <a:gd name="T3" fmla="*/ 2147483647 h 288"/>
                <a:gd name="T4" fmla="*/ 2147483647 w 104"/>
                <a:gd name="T5" fmla="*/ 2147483647 h 288"/>
                <a:gd name="T6" fmla="*/ 2147483647 w 104"/>
                <a:gd name="T7" fmla="*/ 2147483647 h 288"/>
                <a:gd name="T8" fmla="*/ 2147483647 w 104"/>
                <a:gd name="T9" fmla="*/ 2147483647 h 288"/>
                <a:gd name="T10" fmla="*/ 2147483647 w 104"/>
                <a:gd name="T11" fmla="*/ 2147483647 h 288"/>
                <a:gd name="T12" fmla="*/ 2147483647 w 104"/>
                <a:gd name="T13" fmla="*/ 0 h 288"/>
                <a:gd name="T14" fmla="*/ 0 60000 65536"/>
                <a:gd name="T15" fmla="*/ 0 60000 65536"/>
                <a:gd name="T16" fmla="*/ 0 60000 65536"/>
                <a:gd name="T17" fmla="*/ 0 60000 65536"/>
                <a:gd name="T18" fmla="*/ 0 60000 65536"/>
                <a:gd name="T19" fmla="*/ 0 60000 65536"/>
                <a:gd name="T20" fmla="*/ 0 60000 65536"/>
                <a:gd name="T21" fmla="*/ 0 w 104"/>
                <a:gd name="T22" fmla="*/ 0 h 288"/>
                <a:gd name="T23" fmla="*/ 104 w 104"/>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288">
                  <a:moveTo>
                    <a:pt x="56" y="288"/>
                  </a:moveTo>
                  <a:cubicBezTo>
                    <a:pt x="28" y="272"/>
                    <a:pt x="0" y="256"/>
                    <a:pt x="8" y="240"/>
                  </a:cubicBezTo>
                  <a:cubicBezTo>
                    <a:pt x="16" y="224"/>
                    <a:pt x="104" y="208"/>
                    <a:pt x="104" y="192"/>
                  </a:cubicBezTo>
                  <a:cubicBezTo>
                    <a:pt x="104" y="176"/>
                    <a:pt x="8" y="160"/>
                    <a:pt x="8" y="144"/>
                  </a:cubicBezTo>
                  <a:cubicBezTo>
                    <a:pt x="8" y="128"/>
                    <a:pt x="104" y="112"/>
                    <a:pt x="104" y="96"/>
                  </a:cubicBezTo>
                  <a:cubicBezTo>
                    <a:pt x="104" y="80"/>
                    <a:pt x="16" y="64"/>
                    <a:pt x="8" y="48"/>
                  </a:cubicBezTo>
                  <a:cubicBezTo>
                    <a:pt x="0" y="32"/>
                    <a:pt x="48" y="8"/>
                    <a:pt x="56" y="0"/>
                  </a:cubicBezTo>
                </a:path>
              </a:pathLst>
            </a:custGeom>
            <a:noFill/>
            <a:ln w="38100">
              <a:solidFill>
                <a:srgbClr val="990033"/>
              </a:solidFill>
              <a:round/>
              <a:headEnd/>
              <a:tailEnd/>
            </a:ln>
          </p:spPr>
          <p:txBody>
            <a:bodyPr rot="10800000"/>
            <a:lstStyle/>
            <a:p>
              <a:endParaRPr lang="en-US"/>
            </a:p>
          </p:txBody>
        </p:sp>
        <p:sp>
          <p:nvSpPr>
            <p:cNvPr id="3099" name="Line 42"/>
            <p:cNvSpPr>
              <a:spLocks noChangeShapeType="1"/>
            </p:cNvSpPr>
            <p:nvPr/>
          </p:nvSpPr>
          <p:spPr bwMode="auto">
            <a:xfrm flipV="1">
              <a:off x="1976" y="1248"/>
              <a:ext cx="96" cy="96"/>
            </a:xfrm>
            <a:prstGeom prst="line">
              <a:avLst/>
            </a:prstGeom>
            <a:noFill/>
            <a:ln w="38100">
              <a:solidFill>
                <a:srgbClr val="990033"/>
              </a:solidFill>
              <a:round/>
              <a:headEnd/>
              <a:tailEnd type="triangle" w="med" len="med"/>
            </a:ln>
          </p:spPr>
          <p:txBody>
            <a:bodyPr/>
            <a:lstStyle/>
            <a:p>
              <a:endParaRPr lang="en-US"/>
            </a:p>
          </p:txBody>
        </p:sp>
      </p:grpSp>
      <p:sp>
        <p:nvSpPr>
          <p:cNvPr id="3084" name="Line 62"/>
          <p:cNvSpPr>
            <a:spLocks noChangeShapeType="1"/>
          </p:cNvSpPr>
          <p:nvPr/>
        </p:nvSpPr>
        <p:spPr bwMode="auto">
          <a:xfrm>
            <a:off x="4038600" y="1981200"/>
            <a:ext cx="981075" cy="0"/>
          </a:xfrm>
          <a:prstGeom prst="line">
            <a:avLst/>
          </a:prstGeom>
          <a:noFill/>
          <a:ln w="38100">
            <a:solidFill>
              <a:srgbClr val="FF0000"/>
            </a:solidFill>
            <a:round/>
            <a:headEnd/>
            <a:tailEnd/>
          </a:ln>
        </p:spPr>
        <p:txBody>
          <a:bodyPr/>
          <a:lstStyle/>
          <a:p>
            <a:endParaRPr lang="en-US"/>
          </a:p>
        </p:txBody>
      </p:sp>
      <p:sp>
        <p:nvSpPr>
          <p:cNvPr id="3085" name="Text Box 63"/>
          <p:cNvSpPr txBox="1">
            <a:spLocks noChangeArrowheads="1"/>
          </p:cNvSpPr>
          <p:nvPr/>
        </p:nvSpPr>
        <p:spPr bwMode="auto">
          <a:xfrm>
            <a:off x="5638800" y="3352800"/>
            <a:ext cx="2771775" cy="366713"/>
          </a:xfrm>
          <a:prstGeom prst="rect">
            <a:avLst/>
          </a:prstGeom>
          <a:solidFill>
            <a:schemeClr val="accent1"/>
          </a:solidFill>
          <a:ln w="9525">
            <a:noFill/>
            <a:miter lim="800000"/>
            <a:headEnd/>
            <a:tailEnd/>
          </a:ln>
        </p:spPr>
        <p:txBody>
          <a:bodyPr wrap="none">
            <a:spAutoFit/>
          </a:bodyPr>
          <a:lstStyle/>
          <a:p>
            <a:r>
              <a:rPr lang="en-US" b="1">
                <a:latin typeface="Symbol" pitchFamily="18" charset="2"/>
                <a:sym typeface="Symbol" pitchFamily="18" charset="2"/>
              </a:rPr>
              <a:t> g</a:t>
            </a:r>
            <a:r>
              <a:rPr lang="en-US" b="1">
                <a:sym typeface="Symbol" pitchFamily="18" charset="2"/>
              </a:rPr>
              <a:t>+</a:t>
            </a:r>
            <a:r>
              <a:rPr lang="en-US" b="1" baseline="30000">
                <a:sym typeface="Symbol" pitchFamily="18" charset="2"/>
              </a:rPr>
              <a:t>23</a:t>
            </a:r>
            <a:r>
              <a:rPr lang="en-US" b="1">
                <a:sym typeface="Symbol" pitchFamily="18" charset="2"/>
              </a:rPr>
              <a:t>Mg</a:t>
            </a:r>
            <a:r>
              <a:rPr lang="en-US"/>
              <a:t> </a:t>
            </a:r>
            <a:r>
              <a:rPr lang="en-US" b="1" baseline="30000">
                <a:ea typeface="Batang" pitchFamily="18" charset="-127"/>
              </a:rPr>
              <a:t>23</a:t>
            </a:r>
            <a:r>
              <a:rPr lang="en-US" b="1">
                <a:ea typeface="Batang" pitchFamily="18" charset="-127"/>
              </a:rPr>
              <a:t>Mg</a:t>
            </a:r>
            <a:r>
              <a:rPr lang="en-US" b="1" baseline="30000">
                <a:ea typeface="Batang" pitchFamily="18" charset="-127"/>
              </a:rPr>
              <a:t>*</a:t>
            </a:r>
            <a:r>
              <a:rPr lang="en-US" b="1">
                <a:latin typeface="Symbol" pitchFamily="18" charset="2"/>
                <a:ea typeface="Batang" pitchFamily="18" charset="-127"/>
                <a:sym typeface="Symbol" pitchFamily="18" charset="2"/>
              </a:rPr>
              <a:t></a:t>
            </a:r>
            <a:r>
              <a:rPr lang="en-US" b="1" baseline="30000"/>
              <a:t>22</a:t>
            </a:r>
            <a:r>
              <a:rPr lang="en-US" b="1"/>
              <a:t>Na+p</a:t>
            </a:r>
          </a:p>
        </p:txBody>
      </p:sp>
      <p:sp>
        <p:nvSpPr>
          <p:cNvPr id="3086" name="Text Box 64"/>
          <p:cNvSpPr txBox="1">
            <a:spLocks noChangeArrowheads="1"/>
          </p:cNvSpPr>
          <p:nvPr/>
        </p:nvSpPr>
        <p:spPr bwMode="auto">
          <a:xfrm>
            <a:off x="2667000" y="3657600"/>
            <a:ext cx="682625" cy="366713"/>
          </a:xfrm>
          <a:prstGeom prst="rect">
            <a:avLst/>
          </a:prstGeom>
          <a:solidFill>
            <a:schemeClr val="accent1"/>
          </a:solidFill>
          <a:ln w="9525">
            <a:noFill/>
            <a:miter lim="800000"/>
            <a:headEnd/>
            <a:tailEnd/>
          </a:ln>
        </p:spPr>
        <p:txBody>
          <a:bodyPr wrap="none">
            <a:spAutoFit/>
          </a:bodyPr>
          <a:lstStyle/>
          <a:p>
            <a:r>
              <a:rPr lang="en-US" b="1" baseline="30000"/>
              <a:t>23</a:t>
            </a:r>
            <a:r>
              <a:rPr lang="en-US" b="1"/>
              <a:t>Mg</a:t>
            </a:r>
          </a:p>
        </p:txBody>
      </p:sp>
      <p:sp>
        <p:nvSpPr>
          <p:cNvPr id="3087" name="Text Box 65"/>
          <p:cNvSpPr txBox="1">
            <a:spLocks noChangeArrowheads="1"/>
          </p:cNvSpPr>
          <p:nvPr/>
        </p:nvSpPr>
        <p:spPr bwMode="auto">
          <a:xfrm>
            <a:off x="990600" y="1219200"/>
            <a:ext cx="581025" cy="366713"/>
          </a:xfrm>
          <a:prstGeom prst="rect">
            <a:avLst/>
          </a:prstGeom>
          <a:solidFill>
            <a:srgbClr val="E5FE4C"/>
          </a:solidFill>
          <a:ln w="9525">
            <a:noFill/>
            <a:miter lim="800000"/>
            <a:headEnd/>
            <a:tailEnd/>
          </a:ln>
        </p:spPr>
        <p:txBody>
          <a:bodyPr wrap="none">
            <a:spAutoFit/>
          </a:bodyPr>
          <a:lstStyle/>
          <a:p>
            <a:r>
              <a:rPr lang="en-US" b="1" baseline="30000"/>
              <a:t>23</a:t>
            </a:r>
            <a:r>
              <a:rPr lang="en-US" b="1"/>
              <a:t>Al</a:t>
            </a:r>
          </a:p>
        </p:txBody>
      </p:sp>
      <p:sp>
        <p:nvSpPr>
          <p:cNvPr id="3088" name="Text Box 66"/>
          <p:cNvSpPr txBox="1">
            <a:spLocks noChangeArrowheads="1"/>
          </p:cNvSpPr>
          <p:nvPr/>
        </p:nvSpPr>
        <p:spPr bwMode="auto">
          <a:xfrm>
            <a:off x="5710238" y="3806825"/>
            <a:ext cx="2647950" cy="369888"/>
          </a:xfrm>
          <a:prstGeom prst="rect">
            <a:avLst/>
          </a:prstGeom>
          <a:solidFill>
            <a:srgbClr val="E5FE4C"/>
          </a:solidFill>
          <a:ln w="9525">
            <a:noFill/>
            <a:miter lim="800000"/>
            <a:headEnd/>
            <a:tailEnd/>
          </a:ln>
        </p:spPr>
        <p:txBody>
          <a:bodyPr wrap="none">
            <a:spAutoFit/>
          </a:bodyPr>
          <a:lstStyle/>
          <a:p>
            <a:r>
              <a:rPr lang="en-US" b="1">
                <a:solidFill>
                  <a:srgbClr val="FF0000"/>
                </a:solidFill>
              </a:rPr>
              <a:t>5/2</a:t>
            </a:r>
            <a:r>
              <a:rPr lang="en-US" b="1" baseline="30000">
                <a:solidFill>
                  <a:srgbClr val="FF0000"/>
                </a:solidFill>
              </a:rPr>
              <a:t>+</a:t>
            </a:r>
            <a:r>
              <a:rPr lang="en-US" b="1">
                <a:solidFill>
                  <a:srgbClr val="FF0000"/>
                </a:solidFill>
              </a:rPr>
              <a:t>, 7/2</a:t>
            </a:r>
            <a:r>
              <a:rPr lang="en-US" b="1" baseline="30000">
                <a:solidFill>
                  <a:srgbClr val="FF0000"/>
                </a:solidFill>
              </a:rPr>
              <a:t>+</a:t>
            </a:r>
            <a:r>
              <a:rPr lang="en-US"/>
              <a:t> </a:t>
            </a:r>
            <a:r>
              <a:rPr lang="en-US">
                <a:sym typeface="Symbol" pitchFamily="18" charset="2"/>
              </a:rPr>
              <a:t></a:t>
            </a:r>
            <a:r>
              <a:rPr lang="en-US" baseline="30000">
                <a:sym typeface="Symbol" pitchFamily="18" charset="2"/>
              </a:rPr>
              <a:t> </a:t>
            </a:r>
            <a:r>
              <a:rPr lang="en-US" b="1">
                <a:sym typeface="Symbol" pitchFamily="18" charset="2"/>
              </a:rPr>
              <a:t>3</a:t>
            </a:r>
            <a:r>
              <a:rPr lang="en-US" b="1" baseline="30000">
                <a:sym typeface="Symbol" pitchFamily="18" charset="2"/>
              </a:rPr>
              <a:t>+</a:t>
            </a:r>
            <a:r>
              <a:rPr lang="en-US" b="1">
                <a:sym typeface="Symbol" pitchFamily="18" charset="2"/>
              </a:rPr>
              <a:t>+1/2</a:t>
            </a:r>
            <a:r>
              <a:rPr lang="en-US" b="1" baseline="30000">
                <a:sym typeface="Symbol" pitchFamily="18" charset="2"/>
              </a:rPr>
              <a:t>+</a:t>
            </a:r>
            <a:r>
              <a:rPr lang="en-US" b="1">
                <a:sym typeface="Symbol" pitchFamily="18" charset="2"/>
              </a:rPr>
              <a:t> +0</a:t>
            </a:r>
            <a:r>
              <a:rPr lang="en-US" b="1" baseline="30000">
                <a:sym typeface="Symbol" pitchFamily="18" charset="2"/>
              </a:rPr>
              <a:t>+</a:t>
            </a:r>
          </a:p>
        </p:txBody>
      </p:sp>
      <p:sp>
        <p:nvSpPr>
          <p:cNvPr id="3089" name="Text Box 69"/>
          <p:cNvSpPr txBox="1">
            <a:spLocks noChangeArrowheads="1"/>
          </p:cNvSpPr>
          <p:nvPr/>
        </p:nvSpPr>
        <p:spPr bwMode="auto">
          <a:xfrm>
            <a:off x="493713" y="857250"/>
            <a:ext cx="496887" cy="304800"/>
          </a:xfrm>
          <a:prstGeom prst="rect">
            <a:avLst/>
          </a:prstGeom>
          <a:noFill/>
          <a:ln w="9525">
            <a:noFill/>
            <a:miter lim="800000"/>
            <a:headEnd/>
            <a:tailEnd/>
          </a:ln>
        </p:spPr>
        <p:txBody>
          <a:bodyPr wrap="none">
            <a:spAutoFit/>
          </a:bodyPr>
          <a:lstStyle/>
          <a:p>
            <a:r>
              <a:rPr lang="en-US" sz="1400" b="1"/>
              <a:t>5/2</a:t>
            </a:r>
            <a:r>
              <a:rPr lang="en-US" sz="1400" b="1" baseline="30000"/>
              <a:t>+</a:t>
            </a:r>
            <a:endParaRPr lang="en-US" sz="1400" b="1"/>
          </a:p>
        </p:txBody>
      </p:sp>
      <p:sp>
        <p:nvSpPr>
          <p:cNvPr id="7238" name="Text Box 70"/>
          <p:cNvSpPr txBox="1">
            <a:spLocks noChangeArrowheads="1"/>
          </p:cNvSpPr>
          <p:nvPr/>
        </p:nvSpPr>
        <p:spPr bwMode="auto">
          <a:xfrm>
            <a:off x="152400" y="3429000"/>
            <a:ext cx="2133600" cy="915988"/>
          </a:xfrm>
          <a:prstGeom prst="rect">
            <a:avLst/>
          </a:prstGeom>
          <a:solidFill>
            <a:srgbClr val="E5FE4C"/>
          </a:solidFill>
          <a:ln w="9525">
            <a:noFill/>
            <a:miter lim="800000"/>
            <a:headEnd/>
            <a:tailEnd/>
          </a:ln>
        </p:spPr>
        <p:txBody>
          <a:bodyPr>
            <a:spAutoFit/>
          </a:bodyPr>
          <a:lstStyle/>
          <a:p>
            <a:r>
              <a:rPr lang="en-US" b="1" dirty="0">
                <a:solidFill>
                  <a:schemeClr val="accent2"/>
                </a:solidFill>
              </a:rPr>
              <a:t>Conditions:</a:t>
            </a:r>
          </a:p>
          <a:p>
            <a:r>
              <a:rPr lang="en-US" b="1" dirty="0">
                <a:solidFill>
                  <a:schemeClr val="accent2"/>
                </a:solidFill>
              </a:rPr>
              <a:t>Q</a:t>
            </a:r>
            <a:r>
              <a:rPr lang="en-US" b="1" baseline="-25000" dirty="0">
                <a:solidFill>
                  <a:schemeClr val="accent2"/>
                </a:solidFill>
              </a:rPr>
              <a:t>EC</a:t>
            </a:r>
            <a:r>
              <a:rPr lang="en-US" b="1" dirty="0">
                <a:solidFill>
                  <a:schemeClr val="accent2"/>
                </a:solidFill>
              </a:rPr>
              <a:t> &gt;</a:t>
            </a:r>
            <a:r>
              <a:rPr lang="en-US" b="1" dirty="0" smtClean="0">
                <a:solidFill>
                  <a:schemeClr val="accent2"/>
                </a:solidFill>
              </a:rPr>
              <a:t>S</a:t>
            </a:r>
            <a:r>
              <a:rPr lang="en-US" b="1" baseline="-25000" dirty="0" smtClean="0">
                <a:solidFill>
                  <a:schemeClr val="accent2"/>
                </a:solidFill>
              </a:rPr>
              <a:t>p</a:t>
            </a:r>
            <a:r>
              <a:rPr lang="en-US" b="1" dirty="0" smtClean="0">
                <a:solidFill>
                  <a:schemeClr val="accent2"/>
                </a:solidFill>
              </a:rPr>
              <a:t>+2m</a:t>
            </a:r>
            <a:r>
              <a:rPr lang="en-US" b="1" baseline="-25000" dirty="0" smtClean="0">
                <a:solidFill>
                  <a:schemeClr val="accent2"/>
                </a:solidFill>
              </a:rPr>
              <a:t>e</a:t>
            </a:r>
            <a:r>
              <a:rPr lang="en-US" b="1" dirty="0" smtClean="0">
                <a:solidFill>
                  <a:schemeClr val="accent2"/>
                </a:solidFill>
              </a:rPr>
              <a:t>c</a:t>
            </a:r>
            <a:r>
              <a:rPr lang="en-US" b="1" baseline="30000" dirty="0" smtClean="0">
                <a:solidFill>
                  <a:schemeClr val="accent2"/>
                </a:solidFill>
              </a:rPr>
              <a:t>2</a:t>
            </a:r>
            <a:endParaRPr lang="en-US" b="1" baseline="30000" dirty="0">
              <a:solidFill>
                <a:schemeClr val="accent2"/>
              </a:solidFill>
            </a:endParaRPr>
          </a:p>
          <a:p>
            <a:r>
              <a:rPr lang="en-US" b="1" dirty="0">
                <a:solidFill>
                  <a:srgbClr val="FF0000"/>
                </a:solidFill>
              </a:rPr>
              <a:t>J=</a:t>
            </a:r>
            <a:r>
              <a:rPr lang="en-US" b="1" dirty="0">
                <a:solidFill>
                  <a:schemeClr val="accent2"/>
                </a:solidFill>
              </a:rPr>
              <a:t>3/2+,</a:t>
            </a:r>
            <a:r>
              <a:rPr lang="en-US" b="1" dirty="0">
                <a:solidFill>
                  <a:srgbClr val="FF0000"/>
                </a:solidFill>
              </a:rPr>
              <a:t> 5/2+, 7/2+</a:t>
            </a:r>
          </a:p>
        </p:txBody>
      </p:sp>
      <p:sp>
        <p:nvSpPr>
          <p:cNvPr id="3091" name="Line 71"/>
          <p:cNvSpPr>
            <a:spLocks noChangeShapeType="1"/>
          </p:cNvSpPr>
          <p:nvPr/>
        </p:nvSpPr>
        <p:spPr bwMode="auto">
          <a:xfrm>
            <a:off x="4029075" y="2943225"/>
            <a:ext cx="0" cy="1295400"/>
          </a:xfrm>
          <a:prstGeom prst="line">
            <a:avLst/>
          </a:prstGeom>
          <a:noFill/>
          <a:ln w="38100">
            <a:solidFill>
              <a:schemeClr val="tx1"/>
            </a:solidFill>
            <a:round/>
            <a:headEnd/>
            <a:tailEnd/>
          </a:ln>
        </p:spPr>
        <p:txBody>
          <a:bodyPr/>
          <a:lstStyle/>
          <a:p>
            <a:endParaRPr lang="en-US"/>
          </a:p>
        </p:txBody>
      </p:sp>
      <p:sp>
        <p:nvSpPr>
          <p:cNvPr id="74" name="TextBox 73"/>
          <p:cNvSpPr txBox="1">
            <a:spLocks noChangeArrowheads="1"/>
          </p:cNvSpPr>
          <p:nvPr/>
        </p:nvSpPr>
        <p:spPr bwMode="auto">
          <a:xfrm>
            <a:off x="5943600" y="1066800"/>
            <a:ext cx="2362200" cy="461963"/>
          </a:xfrm>
          <a:prstGeom prst="rect">
            <a:avLst/>
          </a:prstGeom>
          <a:solidFill>
            <a:srgbClr val="F3F06A"/>
          </a:solidFill>
          <a:ln w="9525">
            <a:noFill/>
            <a:miter lim="800000"/>
            <a:headEnd/>
            <a:tailEnd/>
          </a:ln>
        </p:spPr>
        <p:txBody>
          <a:bodyPr>
            <a:spAutoFit/>
          </a:bodyPr>
          <a:lstStyle/>
          <a:p>
            <a:r>
              <a:rPr lang="en-US" sz="2400" b="1">
                <a:solidFill>
                  <a:srgbClr val="FF0000"/>
                </a:solidFill>
              </a:rPr>
              <a:t>Selection rules</a:t>
            </a:r>
          </a:p>
        </p:txBody>
      </p:sp>
      <p:grpSp>
        <p:nvGrpSpPr>
          <p:cNvPr id="72" name="Group 71"/>
          <p:cNvGrpSpPr/>
          <p:nvPr/>
        </p:nvGrpSpPr>
        <p:grpSpPr>
          <a:xfrm>
            <a:off x="304800" y="5029200"/>
            <a:ext cx="8229600" cy="1585913"/>
            <a:chOff x="381000" y="4953000"/>
            <a:chExt cx="8229600" cy="1585913"/>
          </a:xfrm>
        </p:grpSpPr>
        <p:graphicFrame>
          <p:nvGraphicFramePr>
            <p:cNvPr id="73" name="Object 2"/>
            <p:cNvGraphicFramePr>
              <a:graphicFrameLocks noChangeAspect="1"/>
            </p:cNvGraphicFramePr>
            <p:nvPr/>
          </p:nvGraphicFramePr>
          <p:xfrm>
            <a:off x="609600" y="5334000"/>
            <a:ext cx="3752850" cy="731838"/>
          </p:xfrm>
          <a:graphic>
            <a:graphicData uri="http://schemas.openxmlformats.org/presentationml/2006/ole">
              <p:oleObj spid="_x0000_s3079" name="Equation" r:id="rId6" imgW="2298600" imgH="495000" progId="">
                <p:embed/>
              </p:oleObj>
            </a:graphicData>
          </a:graphic>
        </p:graphicFrame>
        <p:graphicFrame>
          <p:nvGraphicFramePr>
            <p:cNvPr id="77" name="Object 3"/>
            <p:cNvGraphicFramePr>
              <a:graphicFrameLocks noChangeAspect="1"/>
            </p:cNvGraphicFramePr>
            <p:nvPr/>
          </p:nvGraphicFramePr>
          <p:xfrm>
            <a:off x="5586413" y="5410200"/>
            <a:ext cx="3024187" cy="638175"/>
          </p:xfrm>
          <a:graphic>
            <a:graphicData uri="http://schemas.openxmlformats.org/presentationml/2006/ole">
              <p:oleObj spid="_x0000_s3080" name="Equation" r:id="rId7" imgW="1917360" imgH="495000" progId="">
                <p:embed/>
              </p:oleObj>
            </a:graphicData>
          </a:graphic>
        </p:graphicFrame>
        <p:sp>
          <p:nvSpPr>
            <p:cNvPr id="78" name="Text Box 55"/>
            <p:cNvSpPr txBox="1">
              <a:spLocks noChangeArrowheads="1"/>
            </p:cNvSpPr>
            <p:nvPr/>
          </p:nvSpPr>
          <p:spPr bwMode="auto">
            <a:xfrm>
              <a:off x="381000" y="4953000"/>
              <a:ext cx="4647426" cy="369332"/>
            </a:xfrm>
            <a:prstGeom prst="rect">
              <a:avLst/>
            </a:prstGeom>
            <a:noFill/>
            <a:ln w="9525">
              <a:noFill/>
              <a:miter lim="800000"/>
              <a:headEnd/>
              <a:tailEnd/>
            </a:ln>
          </p:spPr>
          <p:txBody>
            <a:bodyPr wrap="none">
              <a:spAutoFit/>
            </a:bodyPr>
            <a:lstStyle/>
            <a:p>
              <a:r>
                <a:rPr lang="en-US" b="1" dirty="0">
                  <a:solidFill>
                    <a:srgbClr val="0000CC"/>
                  </a:solidFill>
                </a:rPr>
                <a:t>Resonant contributions to </a:t>
              </a:r>
              <a:r>
                <a:rPr lang="en-US" b="1" dirty="0" smtClean="0">
                  <a:solidFill>
                    <a:srgbClr val="0000CC"/>
                  </a:solidFill>
                </a:rPr>
                <a:t>reaction </a:t>
              </a:r>
              <a:r>
                <a:rPr lang="en-US" b="1" dirty="0">
                  <a:solidFill>
                    <a:srgbClr val="0000CC"/>
                  </a:solidFill>
                </a:rPr>
                <a:t>rate: </a:t>
              </a:r>
            </a:p>
          </p:txBody>
        </p:sp>
        <p:sp>
          <p:nvSpPr>
            <p:cNvPr id="79" name="Text Box 56"/>
            <p:cNvSpPr txBox="1">
              <a:spLocks noChangeArrowheads="1"/>
            </p:cNvSpPr>
            <p:nvPr/>
          </p:nvSpPr>
          <p:spPr bwMode="auto">
            <a:xfrm>
              <a:off x="2819400" y="6172200"/>
              <a:ext cx="4522788" cy="366713"/>
            </a:xfrm>
            <a:prstGeom prst="rect">
              <a:avLst/>
            </a:prstGeom>
            <a:solidFill>
              <a:schemeClr val="bg1"/>
            </a:solidFill>
            <a:ln w="9525">
              <a:noFill/>
              <a:miter lim="800000"/>
              <a:headEnd/>
              <a:tailEnd/>
            </a:ln>
          </p:spPr>
          <p:txBody>
            <a:bodyPr wrap="none">
              <a:spAutoFit/>
            </a:bodyPr>
            <a:lstStyle/>
            <a:p>
              <a:r>
                <a:rPr lang="en-US" b="1">
                  <a:solidFill>
                    <a:srgbClr val="0000CC"/>
                  </a:solidFill>
                </a:rPr>
                <a:t>Need </a:t>
              </a:r>
              <a:r>
                <a:rPr lang="en-US" b="1">
                  <a:solidFill>
                    <a:srgbClr val="CC180A"/>
                  </a:solidFill>
                </a:rPr>
                <a:t>energy, J</a:t>
              </a:r>
              <a:r>
                <a:rPr lang="en-US" b="1" baseline="-25000">
                  <a:solidFill>
                    <a:srgbClr val="CC180A"/>
                  </a:solidFill>
                </a:rPr>
                <a:t>r</a:t>
              </a:r>
              <a:r>
                <a:rPr lang="en-US" b="1">
                  <a:solidFill>
                    <a:srgbClr val="CC180A"/>
                  </a:solidFill>
                </a:rPr>
                <a:t> </a:t>
              </a:r>
              <a:r>
                <a:rPr lang="en-US" b="1">
                  <a:solidFill>
                    <a:srgbClr val="0000CC"/>
                  </a:solidFill>
                </a:rPr>
                <a:t>and </a:t>
              </a:r>
              <a:r>
                <a:rPr lang="en-US" b="1">
                  <a:solidFill>
                    <a:srgbClr val="CC180A"/>
                  </a:solidFill>
                </a:rPr>
                <a:t>resonance strength</a:t>
              </a:r>
            </a:p>
          </p:txBody>
        </p:sp>
        <p:grpSp>
          <p:nvGrpSpPr>
            <p:cNvPr id="80" name="Group 76"/>
            <p:cNvGrpSpPr>
              <a:grpSpLocks/>
            </p:cNvGrpSpPr>
            <p:nvPr/>
          </p:nvGrpSpPr>
          <p:grpSpPr bwMode="auto">
            <a:xfrm>
              <a:off x="2667000" y="5257800"/>
              <a:ext cx="4648200" cy="762000"/>
              <a:chOff x="1680" y="3312"/>
              <a:chExt cx="2928" cy="480"/>
            </a:xfrm>
          </p:grpSpPr>
          <p:sp>
            <p:nvSpPr>
              <p:cNvPr id="81" name="Oval 73"/>
              <p:cNvSpPr>
                <a:spLocks noChangeArrowheads="1"/>
              </p:cNvSpPr>
              <p:nvPr/>
            </p:nvSpPr>
            <p:spPr bwMode="auto">
              <a:xfrm>
                <a:off x="1680" y="3456"/>
                <a:ext cx="384" cy="336"/>
              </a:xfrm>
              <a:prstGeom prst="ellipse">
                <a:avLst/>
              </a:prstGeom>
              <a:noFill/>
              <a:ln w="38100" algn="ctr">
                <a:solidFill>
                  <a:srgbClr val="FF0000"/>
                </a:solidFill>
                <a:round/>
                <a:headEnd/>
                <a:tailEnd/>
              </a:ln>
            </p:spPr>
            <p:txBody>
              <a:bodyPr wrap="none" anchor="ctr"/>
              <a:lstStyle/>
              <a:p>
                <a:endParaRPr lang="en-US"/>
              </a:p>
            </p:txBody>
          </p:sp>
          <p:sp>
            <p:nvSpPr>
              <p:cNvPr id="82" name="Oval 74"/>
              <p:cNvSpPr>
                <a:spLocks noChangeArrowheads="1"/>
              </p:cNvSpPr>
              <p:nvPr/>
            </p:nvSpPr>
            <p:spPr bwMode="auto">
              <a:xfrm>
                <a:off x="4272" y="3360"/>
                <a:ext cx="336" cy="288"/>
              </a:xfrm>
              <a:prstGeom prst="ellipse">
                <a:avLst/>
              </a:prstGeom>
              <a:noFill/>
              <a:ln w="38100" algn="ctr">
                <a:solidFill>
                  <a:srgbClr val="FF0000"/>
                </a:solidFill>
                <a:round/>
                <a:headEnd/>
                <a:tailEnd/>
              </a:ln>
            </p:spPr>
            <p:txBody>
              <a:bodyPr wrap="none" anchor="ctr"/>
              <a:lstStyle/>
              <a:p>
                <a:endParaRPr lang="en-US"/>
              </a:p>
            </p:txBody>
          </p:sp>
          <p:sp>
            <p:nvSpPr>
              <p:cNvPr id="83" name="Oval 75"/>
              <p:cNvSpPr>
                <a:spLocks noChangeArrowheads="1"/>
              </p:cNvSpPr>
              <p:nvPr/>
            </p:nvSpPr>
            <p:spPr bwMode="auto">
              <a:xfrm>
                <a:off x="2304" y="3312"/>
                <a:ext cx="384" cy="336"/>
              </a:xfrm>
              <a:prstGeom prst="ellipse">
                <a:avLst/>
              </a:prstGeom>
              <a:noFill/>
              <a:ln w="38100" algn="ctr">
                <a:solidFill>
                  <a:srgbClr val="FF0000"/>
                </a:solidFill>
                <a:round/>
                <a:headEnd/>
                <a:tailEnd/>
              </a:ln>
            </p:spPr>
            <p:txBody>
              <a:bodyPr wrap="none" anchor="ctr"/>
              <a:lstStyle/>
              <a:p>
                <a:endParaRPr lang="en-US"/>
              </a:p>
            </p:txBody>
          </p:sp>
        </p:grpSp>
      </p:grpSp>
      <p:sp>
        <p:nvSpPr>
          <p:cNvPr id="75" name="TextBox 74"/>
          <p:cNvSpPr txBox="1"/>
          <p:nvPr/>
        </p:nvSpPr>
        <p:spPr>
          <a:xfrm>
            <a:off x="4953000" y="5486400"/>
            <a:ext cx="4191000" cy="461665"/>
          </a:xfrm>
          <a:prstGeom prst="rect">
            <a:avLst/>
          </a:prstGeom>
          <a:solidFill>
            <a:srgbClr val="F3F06A"/>
          </a:solidFill>
        </p:spPr>
        <p:txBody>
          <a:bodyPr wrap="square" rtlCol="0">
            <a:spAutoFit/>
          </a:bodyPr>
          <a:lstStyle/>
          <a:p>
            <a:r>
              <a:rPr lang="en-US" sz="2400" dirty="0" smtClean="0">
                <a:latin typeface="Symbol" pitchFamily="18" charset="2"/>
              </a:rPr>
              <a:t> </a:t>
            </a:r>
            <a:r>
              <a:rPr lang="en-US" sz="2400" dirty="0" err="1" smtClean="0">
                <a:latin typeface="Symbol" pitchFamily="18" charset="2"/>
              </a:rPr>
              <a:t>wg</a:t>
            </a:r>
            <a:r>
              <a:rPr lang="en-US" sz="2400" dirty="0" smtClean="0"/>
              <a:t>=(2J+1)/(2j+1)(2I+1)</a:t>
            </a:r>
            <a:r>
              <a:rPr lang="en-US" sz="2400" dirty="0" err="1" smtClean="0">
                <a:solidFill>
                  <a:srgbClr val="FF0000"/>
                </a:solidFill>
              </a:rPr>
              <a:t>b</a:t>
            </a:r>
            <a:r>
              <a:rPr lang="en-US" sz="2400" baseline="-25000" dirty="0" err="1" smtClean="0">
                <a:solidFill>
                  <a:srgbClr val="FF0000"/>
                </a:solidFill>
                <a:latin typeface="Symbol" pitchFamily="18" charset="2"/>
              </a:rPr>
              <a:t>g</a:t>
            </a:r>
            <a:r>
              <a:rPr lang="en-US" sz="2400" dirty="0" err="1" smtClean="0">
                <a:solidFill>
                  <a:srgbClr val="FF0000"/>
                </a:solidFill>
              </a:rPr>
              <a:t>b</a:t>
            </a:r>
            <a:r>
              <a:rPr lang="en-US" sz="2400" baseline="-25000" dirty="0" err="1" smtClean="0">
                <a:solidFill>
                  <a:srgbClr val="FF0000"/>
                </a:solidFill>
              </a:rPr>
              <a:t>p</a:t>
            </a:r>
            <a:r>
              <a:rPr lang="en-US" sz="2400" dirty="0" smtClean="0"/>
              <a:t>*</a:t>
            </a:r>
            <a:r>
              <a:rPr lang="en-US" sz="2400" b="1" dirty="0" smtClean="0">
                <a:solidFill>
                  <a:schemeClr val="accent2"/>
                </a:solidFill>
                <a:latin typeface="Symbol" pitchFamily="18" charset="2"/>
              </a:rPr>
              <a:t>G</a:t>
            </a:r>
            <a:endParaRPr lang="en-US" sz="2400" b="1" dirty="0">
              <a:solidFill>
                <a:schemeClr val="accent2"/>
              </a:solidFill>
              <a:latin typeface="Symbol"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1+#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088"/>
                                        </p:tgtEl>
                                        <p:attrNameLst>
                                          <p:attrName>style.visibility</p:attrName>
                                        </p:attrNameLst>
                                      </p:cBhvr>
                                      <p:to>
                                        <p:strVal val="visible"/>
                                      </p:to>
                                    </p:set>
                                    <p:animEffect transition="in" filter="blinds(horizontal)">
                                      <p:cBhvr>
                                        <p:cTn id="11" dur="500"/>
                                        <p:tgtEl>
                                          <p:spTgt spid="308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238"/>
                                        </p:tgtEl>
                                        <p:attrNameLst>
                                          <p:attrName>style.visibility</p:attrName>
                                        </p:attrNameLst>
                                      </p:cBhvr>
                                      <p:to>
                                        <p:strVal val="visible"/>
                                      </p:to>
                                    </p:set>
                                    <p:anim calcmode="lin" valueType="num">
                                      <p:cBhvr additive="base">
                                        <p:cTn id="16" dur="500" fill="hold"/>
                                        <p:tgtEl>
                                          <p:spTgt spid="7238"/>
                                        </p:tgtEl>
                                        <p:attrNameLst>
                                          <p:attrName>ppt_x</p:attrName>
                                        </p:attrNameLst>
                                      </p:cBhvr>
                                      <p:tavLst>
                                        <p:tav tm="0">
                                          <p:val>
                                            <p:strVal val="0-#ppt_w/2"/>
                                          </p:val>
                                        </p:tav>
                                        <p:tav tm="100000">
                                          <p:val>
                                            <p:strVal val="#ppt_x"/>
                                          </p:val>
                                        </p:tav>
                                      </p:tavLst>
                                    </p:anim>
                                    <p:anim calcmode="lin" valueType="num">
                                      <p:cBhvr additive="base">
                                        <p:cTn id="17" dur="500" fill="hold"/>
                                        <p:tgtEl>
                                          <p:spTgt spid="723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1+#ppt_w/2"/>
                                          </p:val>
                                        </p:tav>
                                        <p:tav tm="100000">
                                          <p:val>
                                            <p:strVal val="#ppt_x"/>
                                          </p:val>
                                        </p:tav>
                                      </p:tavLst>
                                    </p:anim>
                                    <p:anim calcmode="lin" valueType="num">
                                      <p:cBhvr additive="base">
                                        <p:cTn id="23"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7238" grpId="0" animBg="1"/>
      <p:bldP spid="74" grpId="0" animBg="1"/>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3124200" y="3616325"/>
            <a:ext cx="3232150" cy="30607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4438650" y="1066800"/>
            <a:ext cx="4435475" cy="2794000"/>
          </a:xfrm>
          <a:prstGeom prst="rect">
            <a:avLst/>
          </a:prstGeom>
          <a:noFill/>
          <a:ln w="9525">
            <a:noFill/>
            <a:miter lim="800000"/>
            <a:headEnd/>
            <a:tailEnd/>
          </a:ln>
        </p:spPr>
      </p:pic>
      <p:grpSp>
        <p:nvGrpSpPr>
          <p:cNvPr id="2" name="Group 4"/>
          <p:cNvGrpSpPr>
            <a:grpSpLocks/>
          </p:cNvGrpSpPr>
          <p:nvPr/>
        </p:nvGrpSpPr>
        <p:grpSpPr bwMode="auto">
          <a:xfrm>
            <a:off x="3278188" y="1781175"/>
            <a:ext cx="3384550" cy="2638425"/>
            <a:chOff x="1808" y="648"/>
            <a:chExt cx="2288" cy="1888"/>
          </a:xfrm>
        </p:grpSpPr>
        <p:sp>
          <p:nvSpPr>
            <p:cNvPr id="19470" name="Rectangle 5"/>
            <p:cNvSpPr>
              <a:spLocks noChangeArrowheads="1"/>
            </p:cNvSpPr>
            <p:nvPr/>
          </p:nvSpPr>
          <p:spPr bwMode="auto">
            <a:xfrm>
              <a:off x="1808" y="2200"/>
              <a:ext cx="336" cy="336"/>
            </a:xfrm>
            <a:prstGeom prst="rect">
              <a:avLst/>
            </a:prstGeom>
            <a:solidFill>
              <a:srgbClr val="FFFF00">
                <a:alpha val="18039"/>
              </a:srgbClr>
            </a:solidFill>
            <a:ln w="9525">
              <a:solidFill>
                <a:schemeClr val="tx1"/>
              </a:solidFill>
              <a:miter lim="800000"/>
              <a:headEnd/>
              <a:tailEnd/>
            </a:ln>
          </p:spPr>
          <p:txBody>
            <a:bodyPr wrap="none" anchor="ctr"/>
            <a:lstStyle/>
            <a:p>
              <a:endParaRPr lang="en-US"/>
            </a:p>
          </p:txBody>
        </p:sp>
        <p:sp>
          <p:nvSpPr>
            <p:cNvPr id="19471" name="Rectangle 6"/>
            <p:cNvSpPr>
              <a:spLocks noChangeArrowheads="1"/>
            </p:cNvSpPr>
            <p:nvPr/>
          </p:nvSpPr>
          <p:spPr bwMode="auto">
            <a:xfrm>
              <a:off x="2704" y="1408"/>
              <a:ext cx="336" cy="336"/>
            </a:xfrm>
            <a:prstGeom prst="rect">
              <a:avLst/>
            </a:prstGeom>
            <a:solidFill>
              <a:srgbClr val="FFFF00">
                <a:alpha val="18039"/>
              </a:srgbClr>
            </a:solidFill>
            <a:ln w="9525">
              <a:solidFill>
                <a:schemeClr val="tx1"/>
              </a:solidFill>
              <a:miter lim="800000"/>
              <a:headEnd/>
              <a:tailEnd/>
            </a:ln>
          </p:spPr>
          <p:txBody>
            <a:bodyPr wrap="none" anchor="ctr"/>
            <a:lstStyle/>
            <a:p>
              <a:endParaRPr lang="en-US"/>
            </a:p>
          </p:txBody>
        </p:sp>
        <p:sp>
          <p:nvSpPr>
            <p:cNvPr id="19472" name="Rectangle 7"/>
            <p:cNvSpPr>
              <a:spLocks noChangeArrowheads="1"/>
            </p:cNvSpPr>
            <p:nvPr/>
          </p:nvSpPr>
          <p:spPr bwMode="auto">
            <a:xfrm>
              <a:off x="3760" y="648"/>
              <a:ext cx="336" cy="336"/>
            </a:xfrm>
            <a:prstGeom prst="rect">
              <a:avLst/>
            </a:prstGeom>
            <a:solidFill>
              <a:srgbClr val="FFFF00">
                <a:alpha val="18039"/>
              </a:srgbClr>
            </a:solidFill>
            <a:ln w="9525">
              <a:solidFill>
                <a:schemeClr val="tx1"/>
              </a:solidFill>
              <a:miter lim="800000"/>
              <a:headEnd/>
              <a:tailEnd/>
            </a:ln>
          </p:spPr>
          <p:txBody>
            <a:bodyPr wrap="none" anchor="ctr"/>
            <a:lstStyle/>
            <a:p>
              <a:endParaRPr lang="en-US"/>
            </a:p>
          </p:txBody>
        </p:sp>
      </p:grpSp>
      <p:sp>
        <p:nvSpPr>
          <p:cNvPr id="19461" name="Rectangle 8"/>
          <p:cNvSpPr>
            <a:spLocks noChangeArrowheads="1"/>
          </p:cNvSpPr>
          <p:nvPr/>
        </p:nvSpPr>
        <p:spPr bwMode="auto">
          <a:xfrm>
            <a:off x="2444750" y="152400"/>
            <a:ext cx="4643438" cy="762000"/>
          </a:xfrm>
          <a:prstGeom prst="rect">
            <a:avLst/>
          </a:prstGeom>
          <a:noFill/>
          <a:ln w="9525">
            <a:noFill/>
            <a:miter lim="800000"/>
            <a:headEnd/>
            <a:tailEnd/>
          </a:ln>
        </p:spPr>
        <p:txBody>
          <a:bodyPr wrap="none">
            <a:spAutoFit/>
          </a:bodyPr>
          <a:lstStyle/>
          <a:p>
            <a:r>
              <a:rPr lang="en-US" sz="2400" b="1"/>
              <a:t>Decay spectroscopy</a:t>
            </a:r>
          </a:p>
          <a:p>
            <a:r>
              <a:rPr lang="en-US" sz="2000" b="1">
                <a:solidFill>
                  <a:srgbClr val="FF3300"/>
                </a:solidFill>
              </a:rPr>
              <a:t>Beta- and beta-delayed proton-decay</a:t>
            </a:r>
          </a:p>
        </p:txBody>
      </p:sp>
      <p:sp>
        <p:nvSpPr>
          <p:cNvPr id="19462" name="Text Box 9"/>
          <p:cNvSpPr txBox="1">
            <a:spLocks noChangeArrowheads="1"/>
          </p:cNvSpPr>
          <p:nvPr/>
        </p:nvSpPr>
        <p:spPr bwMode="auto">
          <a:xfrm>
            <a:off x="457200" y="2314575"/>
            <a:ext cx="2800350" cy="1190625"/>
          </a:xfrm>
          <a:prstGeom prst="rect">
            <a:avLst/>
          </a:prstGeom>
          <a:noFill/>
          <a:ln w="9525">
            <a:noFill/>
            <a:miter lim="800000"/>
            <a:headEnd/>
            <a:tailEnd/>
          </a:ln>
        </p:spPr>
        <p:txBody>
          <a:bodyPr wrap="none">
            <a:spAutoFit/>
          </a:bodyPr>
          <a:lstStyle/>
          <a:p>
            <a:r>
              <a:rPr lang="en-US" b="1">
                <a:solidFill>
                  <a:srgbClr val="0000CC"/>
                </a:solidFill>
              </a:rPr>
              <a:t>&amp;</a:t>
            </a:r>
          </a:p>
          <a:p>
            <a:r>
              <a:rPr lang="en-US" b="1">
                <a:solidFill>
                  <a:srgbClr val="0000CC"/>
                </a:solidFill>
              </a:rPr>
              <a:t>IAS in T</a:t>
            </a:r>
            <a:r>
              <a:rPr lang="en-US" b="1" baseline="-25000">
                <a:solidFill>
                  <a:srgbClr val="0000CC"/>
                </a:solidFill>
              </a:rPr>
              <a:t>z</a:t>
            </a:r>
            <a:r>
              <a:rPr lang="en-US" b="1">
                <a:solidFill>
                  <a:srgbClr val="0000CC"/>
                </a:solidFill>
              </a:rPr>
              <a:t>=-3/2 nuclei</a:t>
            </a:r>
          </a:p>
          <a:p>
            <a:r>
              <a:rPr lang="en-US" b="1">
                <a:solidFill>
                  <a:srgbClr val="0000CC"/>
                </a:solidFill>
              </a:rPr>
              <a:t>Isospin mixing</a:t>
            </a:r>
          </a:p>
          <a:p>
            <a:r>
              <a:rPr lang="en-US" b="1">
                <a:solidFill>
                  <a:srgbClr val="0000CC"/>
                </a:solidFill>
              </a:rPr>
              <a:t>GT strength distribution</a:t>
            </a:r>
          </a:p>
        </p:txBody>
      </p:sp>
      <p:sp>
        <p:nvSpPr>
          <p:cNvPr id="9226" name="AutoShape 10"/>
          <p:cNvSpPr>
            <a:spLocks noChangeArrowheads="1"/>
          </p:cNvSpPr>
          <p:nvPr/>
        </p:nvSpPr>
        <p:spPr bwMode="auto">
          <a:xfrm>
            <a:off x="4095750" y="4929188"/>
            <a:ext cx="142875" cy="261937"/>
          </a:xfrm>
          <a:prstGeom prst="upArrow">
            <a:avLst>
              <a:gd name="adj1" fmla="val 50000"/>
              <a:gd name="adj2" fmla="val 45833"/>
            </a:avLst>
          </a:prstGeom>
          <a:solidFill>
            <a:srgbClr val="FC2818"/>
          </a:solidFill>
          <a:ln w="9525">
            <a:solidFill>
              <a:schemeClr val="tx1"/>
            </a:solidFill>
            <a:miter lim="800000"/>
            <a:headEnd/>
            <a:tailEnd/>
          </a:ln>
        </p:spPr>
        <p:txBody>
          <a:bodyPr anchor="ctr">
            <a:spAutoFit/>
          </a:bodyPr>
          <a:lstStyle/>
          <a:p>
            <a:endParaRPr lang="en-US"/>
          </a:p>
        </p:txBody>
      </p:sp>
      <p:sp>
        <p:nvSpPr>
          <p:cNvPr id="19464" name="Text Box 13"/>
          <p:cNvSpPr txBox="1">
            <a:spLocks noChangeArrowheads="1"/>
          </p:cNvSpPr>
          <p:nvPr/>
        </p:nvSpPr>
        <p:spPr bwMode="auto">
          <a:xfrm>
            <a:off x="441325" y="1919288"/>
            <a:ext cx="3544888" cy="366712"/>
          </a:xfrm>
          <a:prstGeom prst="rect">
            <a:avLst/>
          </a:prstGeom>
          <a:noFill/>
          <a:ln w="9525">
            <a:noFill/>
            <a:miter lim="800000"/>
            <a:headEnd/>
            <a:tailEnd/>
          </a:ln>
        </p:spPr>
        <p:txBody>
          <a:bodyPr wrap="none">
            <a:spAutoFit/>
          </a:bodyPr>
          <a:lstStyle/>
          <a:p>
            <a:pPr marL="342900" indent="-342900" eaLnBrk="0" hangingPunct="0"/>
            <a:r>
              <a:rPr lang="en-US" b="1">
                <a:solidFill>
                  <a:srgbClr val="FF3300"/>
                </a:solidFill>
                <a:latin typeface="Tahoma" pitchFamily="34" charset="0"/>
              </a:rPr>
              <a:t>Explosive H-burning in novae</a:t>
            </a:r>
          </a:p>
        </p:txBody>
      </p:sp>
      <p:sp>
        <p:nvSpPr>
          <p:cNvPr id="19465" name="Text Box 14"/>
          <p:cNvSpPr txBox="1">
            <a:spLocks noChangeArrowheads="1"/>
          </p:cNvSpPr>
          <p:nvPr/>
        </p:nvSpPr>
        <p:spPr bwMode="auto">
          <a:xfrm>
            <a:off x="0" y="4083050"/>
            <a:ext cx="3382963" cy="923925"/>
          </a:xfrm>
          <a:prstGeom prst="rect">
            <a:avLst/>
          </a:prstGeom>
          <a:noFill/>
          <a:ln w="9525">
            <a:noFill/>
            <a:miter lim="800000"/>
            <a:headEnd/>
            <a:tailEnd/>
          </a:ln>
        </p:spPr>
        <p:txBody>
          <a:bodyPr wrap="none">
            <a:spAutoFit/>
          </a:bodyPr>
          <a:lstStyle/>
          <a:p>
            <a:r>
              <a:rPr lang="en-US" b="1" baseline="30000">
                <a:solidFill>
                  <a:srgbClr val="F32111"/>
                </a:solidFill>
              </a:rPr>
              <a:t>22</a:t>
            </a:r>
            <a:r>
              <a:rPr lang="en-US" b="1">
                <a:solidFill>
                  <a:srgbClr val="F32111"/>
                </a:solidFill>
              </a:rPr>
              <a:t>Na depletion in novae</a:t>
            </a:r>
          </a:p>
          <a:p>
            <a:r>
              <a:rPr lang="en-US" b="1" baseline="30000">
                <a:solidFill>
                  <a:srgbClr val="F32111"/>
                </a:solidFill>
              </a:rPr>
              <a:t>23</a:t>
            </a:r>
            <a:r>
              <a:rPr lang="en-US" b="1">
                <a:solidFill>
                  <a:srgbClr val="F32111"/>
                </a:solidFill>
              </a:rPr>
              <a:t>Al</a:t>
            </a:r>
            <a:r>
              <a:rPr lang="en-US" b="1">
                <a:solidFill>
                  <a:srgbClr val="F32111"/>
                </a:solidFill>
                <a:latin typeface="Batang" pitchFamily="18" charset="-127"/>
                <a:ea typeface="Batang" pitchFamily="18" charset="-127"/>
              </a:rPr>
              <a:t>→</a:t>
            </a:r>
            <a:r>
              <a:rPr lang="en-US" b="1" baseline="30000">
                <a:solidFill>
                  <a:srgbClr val="F32111"/>
                </a:solidFill>
                <a:latin typeface="Batang" pitchFamily="18" charset="-127"/>
                <a:ea typeface="Batang" pitchFamily="18" charset="-127"/>
              </a:rPr>
              <a:t>23</a:t>
            </a:r>
            <a:r>
              <a:rPr lang="en-US" b="1">
                <a:solidFill>
                  <a:srgbClr val="F32111"/>
                </a:solidFill>
                <a:latin typeface="Batang" pitchFamily="18" charset="-127"/>
                <a:ea typeface="Batang" pitchFamily="18" charset="-127"/>
              </a:rPr>
              <a:t>Mg* </a:t>
            </a:r>
            <a:r>
              <a:rPr lang="en-US" b="1">
                <a:solidFill>
                  <a:srgbClr val="F32111"/>
                </a:solidFill>
                <a:latin typeface="Batang" pitchFamily="18" charset="-127"/>
                <a:ea typeface="Batang" pitchFamily="18" charset="-127"/>
                <a:sym typeface="Symbol" pitchFamily="18" charset="2"/>
              </a:rPr>
              <a:t> </a:t>
            </a:r>
            <a:r>
              <a:rPr lang="en-US" b="1" baseline="30000">
                <a:solidFill>
                  <a:srgbClr val="F32111"/>
                </a:solidFill>
                <a:latin typeface="Batang" pitchFamily="18" charset="-127"/>
                <a:ea typeface="Batang" pitchFamily="18" charset="-127"/>
                <a:sym typeface="Symbol" pitchFamily="18" charset="2"/>
              </a:rPr>
              <a:t>22</a:t>
            </a:r>
            <a:r>
              <a:rPr lang="en-US" b="1">
                <a:solidFill>
                  <a:srgbClr val="F32111"/>
                </a:solidFill>
                <a:latin typeface="Batang" pitchFamily="18" charset="-127"/>
                <a:ea typeface="Batang" pitchFamily="18" charset="-127"/>
                <a:sym typeface="Symbol" pitchFamily="18" charset="2"/>
              </a:rPr>
              <a:t>Na(p,</a:t>
            </a:r>
            <a:r>
              <a:rPr lang="en-US" b="1">
                <a:solidFill>
                  <a:srgbClr val="F32111"/>
                </a:solidFill>
                <a:latin typeface="Symbol" pitchFamily="18" charset="2"/>
                <a:ea typeface="Batang" pitchFamily="18" charset="-127"/>
                <a:sym typeface="Symbol" pitchFamily="18" charset="2"/>
              </a:rPr>
              <a:t>g</a:t>
            </a:r>
            <a:r>
              <a:rPr lang="en-US" b="1">
                <a:solidFill>
                  <a:srgbClr val="F32111"/>
                </a:solidFill>
                <a:latin typeface="Batang" pitchFamily="18" charset="-127"/>
                <a:ea typeface="Batang" pitchFamily="18" charset="-127"/>
                <a:sym typeface="Symbol" pitchFamily="18" charset="2"/>
              </a:rPr>
              <a:t>)</a:t>
            </a:r>
            <a:r>
              <a:rPr lang="en-US" b="1" baseline="30000">
                <a:solidFill>
                  <a:srgbClr val="F32111"/>
                </a:solidFill>
                <a:latin typeface="Batang" pitchFamily="18" charset="-127"/>
                <a:ea typeface="Batang" pitchFamily="18" charset="-127"/>
                <a:sym typeface="Symbol" pitchFamily="18" charset="2"/>
              </a:rPr>
              <a:t>23</a:t>
            </a:r>
            <a:r>
              <a:rPr lang="en-US" b="1">
                <a:solidFill>
                  <a:srgbClr val="F32111"/>
                </a:solidFill>
                <a:latin typeface="Batang" pitchFamily="18" charset="-127"/>
                <a:ea typeface="Batang" pitchFamily="18" charset="-127"/>
                <a:sym typeface="Symbol" pitchFamily="18" charset="2"/>
              </a:rPr>
              <a:t>Mg*</a:t>
            </a:r>
          </a:p>
          <a:p>
            <a:r>
              <a:rPr lang="en-US" b="1">
                <a:solidFill>
                  <a:srgbClr val="F32111"/>
                </a:solidFill>
                <a:latin typeface="Batang" pitchFamily="18" charset="-127"/>
                <a:ea typeface="Batang" pitchFamily="18" charset="-127"/>
                <a:sym typeface="Symbol" pitchFamily="18" charset="2"/>
              </a:rPr>
              <a:t>&amp; </a:t>
            </a:r>
            <a:r>
              <a:rPr lang="en-US" b="1" baseline="30000">
                <a:solidFill>
                  <a:srgbClr val="F32111"/>
                </a:solidFill>
                <a:latin typeface="Batang" pitchFamily="18" charset="-127"/>
                <a:ea typeface="Batang" pitchFamily="18" charset="-127"/>
                <a:sym typeface="Symbol" pitchFamily="18" charset="2"/>
              </a:rPr>
              <a:t>22</a:t>
            </a:r>
            <a:r>
              <a:rPr lang="en-US" b="1">
                <a:solidFill>
                  <a:srgbClr val="F32111"/>
                </a:solidFill>
                <a:latin typeface="Batang" pitchFamily="18" charset="-127"/>
                <a:ea typeface="Batang" pitchFamily="18" charset="-127"/>
                <a:sym typeface="Symbol" pitchFamily="18" charset="2"/>
              </a:rPr>
              <a:t>Mg(p,</a:t>
            </a:r>
            <a:r>
              <a:rPr lang="en-US" b="1">
                <a:solidFill>
                  <a:srgbClr val="F32111"/>
                </a:solidFill>
                <a:latin typeface="Symbol" pitchFamily="18" charset="2"/>
                <a:ea typeface="Batang" pitchFamily="18" charset="-127"/>
                <a:sym typeface="Symbol" pitchFamily="18" charset="2"/>
              </a:rPr>
              <a:t>g</a:t>
            </a:r>
            <a:r>
              <a:rPr lang="en-US" b="1">
                <a:solidFill>
                  <a:srgbClr val="F32111"/>
                </a:solidFill>
                <a:latin typeface="Batang" pitchFamily="18" charset="-127"/>
                <a:ea typeface="Batang" pitchFamily="18" charset="-127"/>
                <a:sym typeface="Symbol" pitchFamily="18" charset="2"/>
              </a:rPr>
              <a:t>)</a:t>
            </a:r>
            <a:r>
              <a:rPr lang="en-US" b="1" baseline="30000">
                <a:solidFill>
                  <a:srgbClr val="F32111"/>
                </a:solidFill>
                <a:latin typeface="Batang" pitchFamily="18" charset="-127"/>
                <a:ea typeface="Batang" pitchFamily="18" charset="-127"/>
                <a:sym typeface="Symbol" pitchFamily="18" charset="2"/>
              </a:rPr>
              <a:t>23</a:t>
            </a:r>
            <a:r>
              <a:rPr lang="en-US" b="1">
                <a:solidFill>
                  <a:srgbClr val="F32111"/>
                </a:solidFill>
                <a:latin typeface="Batang" pitchFamily="18" charset="-127"/>
                <a:ea typeface="Batang" pitchFamily="18" charset="-127"/>
                <a:sym typeface="Symbol" pitchFamily="18" charset="2"/>
              </a:rPr>
              <a:t>Al</a:t>
            </a:r>
          </a:p>
        </p:txBody>
      </p:sp>
      <p:sp>
        <p:nvSpPr>
          <p:cNvPr id="19466" name="Text Box 15"/>
          <p:cNvSpPr txBox="1">
            <a:spLocks noChangeArrowheads="1"/>
          </p:cNvSpPr>
          <p:nvPr/>
        </p:nvSpPr>
        <p:spPr bwMode="auto">
          <a:xfrm>
            <a:off x="6018213" y="3962400"/>
            <a:ext cx="2820987" cy="641350"/>
          </a:xfrm>
          <a:prstGeom prst="rect">
            <a:avLst/>
          </a:prstGeom>
          <a:noFill/>
          <a:ln w="9525">
            <a:noFill/>
            <a:miter lim="800000"/>
            <a:headEnd/>
            <a:tailEnd/>
          </a:ln>
        </p:spPr>
        <p:txBody>
          <a:bodyPr wrap="none">
            <a:spAutoFit/>
          </a:bodyPr>
          <a:lstStyle/>
          <a:p>
            <a:r>
              <a:rPr lang="en-US" b="1">
                <a:solidFill>
                  <a:srgbClr val="F32111"/>
                </a:solidFill>
              </a:rPr>
              <a:t>bottleneck r. in novae</a:t>
            </a:r>
          </a:p>
          <a:p>
            <a:r>
              <a:rPr lang="en-US" b="1" baseline="30000">
                <a:solidFill>
                  <a:srgbClr val="F32111"/>
                </a:solidFill>
              </a:rPr>
              <a:t>31</a:t>
            </a:r>
            <a:r>
              <a:rPr lang="en-US" b="1">
                <a:solidFill>
                  <a:srgbClr val="F32111"/>
                </a:solidFill>
              </a:rPr>
              <a:t>Cl</a:t>
            </a:r>
            <a:r>
              <a:rPr lang="en-US" b="1">
                <a:solidFill>
                  <a:srgbClr val="F32111"/>
                </a:solidFill>
                <a:latin typeface="Batang" pitchFamily="18" charset="-127"/>
                <a:ea typeface="Batang" pitchFamily="18" charset="-127"/>
              </a:rPr>
              <a:t>→</a:t>
            </a:r>
            <a:r>
              <a:rPr lang="en-US" b="1" baseline="30000">
                <a:solidFill>
                  <a:srgbClr val="F32111"/>
                </a:solidFill>
                <a:latin typeface="Batang" pitchFamily="18" charset="-127"/>
                <a:ea typeface="Batang" pitchFamily="18" charset="-127"/>
              </a:rPr>
              <a:t>31</a:t>
            </a:r>
            <a:r>
              <a:rPr lang="en-US" b="1">
                <a:solidFill>
                  <a:srgbClr val="F32111"/>
                </a:solidFill>
                <a:latin typeface="Batang" pitchFamily="18" charset="-127"/>
                <a:ea typeface="Batang" pitchFamily="18" charset="-127"/>
              </a:rPr>
              <a:t>S* </a:t>
            </a:r>
            <a:r>
              <a:rPr lang="en-US" b="1">
                <a:solidFill>
                  <a:srgbClr val="F32111"/>
                </a:solidFill>
                <a:latin typeface="Batang" pitchFamily="18" charset="-127"/>
                <a:ea typeface="Batang" pitchFamily="18" charset="-127"/>
                <a:sym typeface="Symbol" pitchFamily="18" charset="2"/>
              </a:rPr>
              <a:t> </a:t>
            </a:r>
            <a:r>
              <a:rPr lang="en-US" b="1" baseline="30000">
                <a:solidFill>
                  <a:srgbClr val="F32111"/>
                </a:solidFill>
                <a:latin typeface="Batang" pitchFamily="18" charset="-127"/>
                <a:ea typeface="Batang" pitchFamily="18" charset="-127"/>
                <a:sym typeface="Symbol" pitchFamily="18" charset="2"/>
              </a:rPr>
              <a:t>30</a:t>
            </a:r>
            <a:r>
              <a:rPr lang="en-US" b="1">
                <a:solidFill>
                  <a:srgbClr val="F32111"/>
                </a:solidFill>
                <a:latin typeface="Batang" pitchFamily="18" charset="-127"/>
                <a:ea typeface="Batang" pitchFamily="18" charset="-127"/>
                <a:sym typeface="Symbol" pitchFamily="18" charset="2"/>
              </a:rPr>
              <a:t>P(p,</a:t>
            </a:r>
            <a:r>
              <a:rPr lang="en-US" b="1">
                <a:solidFill>
                  <a:srgbClr val="F32111"/>
                </a:solidFill>
                <a:latin typeface="Symbol" pitchFamily="18" charset="2"/>
                <a:ea typeface="Batang" pitchFamily="18" charset="-127"/>
                <a:sym typeface="Symbol" pitchFamily="18" charset="2"/>
              </a:rPr>
              <a:t>g</a:t>
            </a:r>
            <a:r>
              <a:rPr lang="en-US" b="1">
                <a:solidFill>
                  <a:srgbClr val="F32111"/>
                </a:solidFill>
                <a:latin typeface="Batang" pitchFamily="18" charset="-127"/>
                <a:ea typeface="Batang" pitchFamily="18" charset="-127"/>
                <a:sym typeface="Symbol" pitchFamily="18" charset="2"/>
              </a:rPr>
              <a:t>)</a:t>
            </a:r>
            <a:r>
              <a:rPr lang="en-US" b="1" baseline="30000">
                <a:solidFill>
                  <a:srgbClr val="F32111"/>
                </a:solidFill>
                <a:latin typeface="Batang" pitchFamily="18" charset="-127"/>
                <a:ea typeface="Batang" pitchFamily="18" charset="-127"/>
                <a:sym typeface="Symbol" pitchFamily="18" charset="2"/>
              </a:rPr>
              <a:t>31</a:t>
            </a:r>
            <a:r>
              <a:rPr lang="en-US" b="1">
                <a:solidFill>
                  <a:srgbClr val="F32111"/>
                </a:solidFill>
                <a:latin typeface="Batang" pitchFamily="18" charset="-127"/>
                <a:ea typeface="Batang" pitchFamily="18" charset="-127"/>
                <a:sym typeface="Symbol" pitchFamily="18" charset="2"/>
              </a:rPr>
              <a:t>S*</a:t>
            </a:r>
          </a:p>
        </p:txBody>
      </p:sp>
      <p:sp>
        <p:nvSpPr>
          <p:cNvPr id="9232" name="Oval 16"/>
          <p:cNvSpPr>
            <a:spLocks noChangeArrowheads="1"/>
          </p:cNvSpPr>
          <p:nvPr/>
        </p:nvSpPr>
        <p:spPr bwMode="auto">
          <a:xfrm rot="-2153799">
            <a:off x="3429000" y="3505200"/>
            <a:ext cx="1601788" cy="2625725"/>
          </a:xfrm>
          <a:prstGeom prst="ellipse">
            <a:avLst/>
          </a:prstGeom>
          <a:noFill/>
          <a:ln w="38100">
            <a:solidFill>
              <a:srgbClr val="FF0000"/>
            </a:solidFill>
            <a:round/>
            <a:headEnd/>
            <a:tailEnd/>
          </a:ln>
        </p:spPr>
        <p:txBody>
          <a:bodyPr wrap="none" anchor="ctr"/>
          <a:lstStyle/>
          <a:p>
            <a:endParaRPr lang="en-US"/>
          </a:p>
        </p:txBody>
      </p:sp>
      <p:sp>
        <p:nvSpPr>
          <p:cNvPr id="19" name="AutoShape 10"/>
          <p:cNvSpPr>
            <a:spLocks noChangeArrowheads="1"/>
          </p:cNvSpPr>
          <p:nvPr/>
        </p:nvSpPr>
        <p:spPr bwMode="auto">
          <a:xfrm>
            <a:off x="5562600" y="3733800"/>
            <a:ext cx="142875" cy="261938"/>
          </a:xfrm>
          <a:prstGeom prst="upArrow">
            <a:avLst>
              <a:gd name="adj1" fmla="val 50000"/>
              <a:gd name="adj2" fmla="val 45833"/>
            </a:avLst>
          </a:prstGeom>
          <a:solidFill>
            <a:srgbClr val="FC2818"/>
          </a:solidFill>
          <a:ln w="9525">
            <a:solidFill>
              <a:schemeClr val="tx1"/>
            </a:solidFill>
            <a:miter lim="800000"/>
            <a:headEnd/>
            <a:tailEnd/>
          </a:ln>
        </p:spPr>
        <p:txBody>
          <a:bodyPr anchor="ctr">
            <a:spAutoFit/>
          </a:bodyPr>
          <a:lstStyle/>
          <a:p>
            <a:endParaRPr lang="en-US"/>
          </a:p>
        </p:txBody>
      </p:sp>
      <p:sp>
        <p:nvSpPr>
          <p:cNvPr id="17" name="AutoShape 10"/>
          <p:cNvSpPr>
            <a:spLocks noChangeArrowheads="1"/>
          </p:cNvSpPr>
          <p:nvPr/>
        </p:nvSpPr>
        <p:spPr bwMode="auto">
          <a:xfrm>
            <a:off x="7134100" y="2667000"/>
            <a:ext cx="142875" cy="261937"/>
          </a:xfrm>
          <a:prstGeom prst="upArrow">
            <a:avLst>
              <a:gd name="adj1" fmla="val 50000"/>
              <a:gd name="adj2" fmla="val 45833"/>
            </a:avLst>
          </a:prstGeom>
          <a:solidFill>
            <a:srgbClr val="FC2818"/>
          </a:solidFill>
          <a:ln w="9525">
            <a:solidFill>
              <a:schemeClr val="tx1"/>
            </a:solidFill>
            <a:miter lim="800000"/>
            <a:headEnd/>
            <a:tailEnd/>
          </a:ln>
        </p:spPr>
        <p:txBody>
          <a:bodyPr anchor="ctr">
            <a:spAutoFit/>
          </a:bodyPr>
          <a:lstStyle/>
          <a:p>
            <a:endParaRPr lang="en-US"/>
          </a:p>
        </p:txBody>
      </p:sp>
      <p:sp>
        <p:nvSpPr>
          <p:cNvPr id="18" name="TextBox 17"/>
          <p:cNvSpPr txBox="1"/>
          <p:nvPr/>
        </p:nvSpPr>
        <p:spPr>
          <a:xfrm>
            <a:off x="7010400" y="4724400"/>
            <a:ext cx="1732205" cy="369332"/>
          </a:xfrm>
          <a:prstGeom prst="rect">
            <a:avLst/>
          </a:prstGeom>
          <a:solidFill>
            <a:srgbClr val="FFFF00"/>
          </a:solidFill>
        </p:spPr>
        <p:txBody>
          <a:bodyPr wrap="none" rtlCol="0">
            <a:spAutoFit/>
          </a:bodyPr>
          <a:lstStyle/>
          <a:p>
            <a:r>
              <a:rPr lang="en-US" i="1" dirty="0" smtClean="0"/>
              <a:t>See </a:t>
            </a:r>
            <a:r>
              <a:rPr lang="en-US" i="1" dirty="0" err="1" smtClean="0"/>
              <a:t>Jordi’s</a:t>
            </a:r>
            <a:r>
              <a:rPr lang="en-US" i="1" dirty="0" smtClean="0"/>
              <a:t> list!</a:t>
            </a:r>
            <a:endParaRPr lang="en-US" i="1" dirty="0"/>
          </a:p>
        </p:txBody>
      </p:sp>
      <p:cxnSp>
        <p:nvCxnSpPr>
          <p:cNvPr id="21" name="Straight Arrow Connector 20"/>
          <p:cNvCxnSpPr/>
          <p:nvPr/>
        </p:nvCxnSpPr>
        <p:spPr>
          <a:xfrm>
            <a:off x="6588825" y="2197925"/>
            <a:ext cx="457200" cy="228600"/>
          </a:xfrm>
          <a:prstGeom prst="straightConnector1">
            <a:avLst/>
          </a:prstGeom>
          <a:ln w="57150" cmpd="sng">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29200" y="3240975"/>
            <a:ext cx="381000" cy="228600"/>
          </a:xfrm>
          <a:prstGeom prst="straightConnector1">
            <a:avLst/>
          </a:prstGeom>
          <a:ln w="57150" cmpd="sng">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05150" y="4290950"/>
            <a:ext cx="381000" cy="304800"/>
          </a:xfrm>
          <a:prstGeom prst="straightConnector1">
            <a:avLst/>
          </a:prstGeom>
          <a:ln w="57150" cmpd="sng">
            <a:solidFill>
              <a:schemeClr val="accent2"/>
            </a:solidFill>
            <a:tailEnd type="arrow" w="sm" len="sm"/>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6"/>
                                        </p:tgtEl>
                                        <p:attrNameLst>
                                          <p:attrName>style.visibility</p:attrName>
                                        </p:attrNameLst>
                                      </p:cBhvr>
                                      <p:to>
                                        <p:strVal val="visible"/>
                                      </p:to>
                                    </p:set>
                                    <p:anim calcmode="lin" valueType="num">
                                      <p:cBhvr additive="base">
                                        <p:cTn id="12" dur="500" fill="hold"/>
                                        <p:tgtEl>
                                          <p:spTgt spid="9226"/>
                                        </p:tgtEl>
                                        <p:attrNameLst>
                                          <p:attrName>ppt_x</p:attrName>
                                        </p:attrNameLst>
                                      </p:cBhvr>
                                      <p:tavLst>
                                        <p:tav tm="0">
                                          <p:val>
                                            <p:strVal val="#ppt_x"/>
                                          </p:val>
                                        </p:tav>
                                        <p:tav tm="100000">
                                          <p:val>
                                            <p:strVal val="#ppt_x"/>
                                          </p:val>
                                        </p:tav>
                                      </p:tavLst>
                                    </p:anim>
                                    <p:anim calcmode="lin" valueType="num">
                                      <p:cBhvr additive="base">
                                        <p:cTn id="13" dur="500" fill="hold"/>
                                        <p:tgtEl>
                                          <p:spTgt spid="922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232"/>
                                        </p:tgtEl>
                                        <p:attrNameLst>
                                          <p:attrName>style.visibility</p:attrName>
                                        </p:attrNameLst>
                                      </p:cBhvr>
                                      <p:to>
                                        <p:strVal val="visible"/>
                                      </p:to>
                                    </p:set>
                                    <p:anim calcmode="lin" valueType="num">
                                      <p:cBhvr additive="base">
                                        <p:cTn id="20" dur="500" fill="hold"/>
                                        <p:tgtEl>
                                          <p:spTgt spid="9232"/>
                                        </p:tgtEl>
                                        <p:attrNameLst>
                                          <p:attrName>ppt_x</p:attrName>
                                        </p:attrNameLst>
                                      </p:cBhvr>
                                      <p:tavLst>
                                        <p:tav tm="0">
                                          <p:val>
                                            <p:strVal val="0-#ppt_w/2"/>
                                          </p:val>
                                        </p:tav>
                                        <p:tav tm="100000">
                                          <p:val>
                                            <p:strVal val="#ppt_x"/>
                                          </p:val>
                                        </p:tav>
                                      </p:tavLst>
                                    </p:anim>
                                    <p:anim calcmode="lin" valueType="num">
                                      <p:cBhvr additive="base">
                                        <p:cTn id="21" dur="500" fill="hold"/>
                                        <p:tgtEl>
                                          <p:spTgt spid="9232"/>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9232" grpId="0" animBg="1"/>
      <p:bldP spid="19"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981200"/>
            <a:ext cx="4419600" cy="4343400"/>
            <a:chOff x="197" y="528"/>
            <a:chExt cx="3163" cy="2496"/>
          </a:xfrm>
        </p:grpSpPr>
        <p:grpSp>
          <p:nvGrpSpPr>
            <p:cNvPr id="3" name="Group 3"/>
            <p:cNvGrpSpPr>
              <a:grpSpLocks/>
            </p:cNvGrpSpPr>
            <p:nvPr/>
          </p:nvGrpSpPr>
          <p:grpSpPr bwMode="auto">
            <a:xfrm>
              <a:off x="197" y="528"/>
              <a:ext cx="3163" cy="2496"/>
              <a:chOff x="192" y="3072"/>
              <a:chExt cx="1152" cy="1008"/>
            </a:xfrm>
          </p:grpSpPr>
          <p:pic>
            <p:nvPicPr>
              <p:cNvPr id="20498" name="Picture 4"/>
              <p:cNvPicPr>
                <a:picLocks noChangeAspect="1" noChangeArrowheads="1"/>
              </p:cNvPicPr>
              <p:nvPr/>
            </p:nvPicPr>
            <p:blipFill>
              <a:blip r:embed="rId2" cstate="print"/>
              <a:srcRect/>
              <a:stretch>
                <a:fillRect/>
              </a:stretch>
            </p:blipFill>
            <p:spPr bwMode="auto">
              <a:xfrm>
                <a:off x="192" y="3072"/>
                <a:ext cx="1152" cy="1008"/>
              </a:xfrm>
              <a:prstGeom prst="rect">
                <a:avLst/>
              </a:prstGeom>
              <a:noFill/>
              <a:ln w="9525">
                <a:noFill/>
                <a:miter lim="800000"/>
                <a:headEnd/>
                <a:tailEnd/>
              </a:ln>
            </p:spPr>
          </p:pic>
          <p:sp>
            <p:nvSpPr>
              <p:cNvPr id="20499" name="AutoShape 5"/>
              <p:cNvSpPr>
                <a:spLocks noChangeArrowheads="1"/>
              </p:cNvSpPr>
              <p:nvPr/>
            </p:nvSpPr>
            <p:spPr bwMode="auto">
              <a:xfrm>
                <a:off x="288" y="3294"/>
                <a:ext cx="96" cy="96"/>
              </a:xfrm>
              <a:prstGeom prst="upArrow">
                <a:avLst>
                  <a:gd name="adj1" fmla="val 50000"/>
                  <a:gd name="adj2" fmla="val 25000"/>
                </a:avLst>
              </a:prstGeom>
              <a:solidFill>
                <a:srgbClr val="FFC000"/>
              </a:solidFill>
              <a:ln w="9525">
                <a:solidFill>
                  <a:schemeClr val="tx1"/>
                </a:solidFill>
                <a:miter lim="800000"/>
                <a:headEnd/>
                <a:tailEnd/>
              </a:ln>
            </p:spPr>
            <p:txBody>
              <a:bodyPr anchor="ctr">
                <a:spAutoFit/>
              </a:bodyPr>
              <a:lstStyle/>
              <a:p>
                <a:endParaRPr lang="en-US"/>
              </a:p>
            </p:txBody>
          </p:sp>
        </p:grpSp>
        <p:sp>
          <p:nvSpPr>
            <p:cNvPr id="20496" name="Text Box 6"/>
            <p:cNvSpPr txBox="1">
              <a:spLocks noChangeArrowheads="1"/>
            </p:cNvSpPr>
            <p:nvPr/>
          </p:nvSpPr>
          <p:spPr bwMode="auto">
            <a:xfrm>
              <a:off x="1729" y="768"/>
              <a:ext cx="781" cy="175"/>
            </a:xfrm>
            <a:prstGeom prst="rect">
              <a:avLst/>
            </a:prstGeom>
            <a:noFill/>
            <a:ln w="9525">
              <a:noFill/>
              <a:miter lim="800000"/>
              <a:headEnd/>
              <a:tailEnd/>
            </a:ln>
          </p:spPr>
          <p:txBody>
            <a:bodyPr wrap="none">
              <a:spAutoFit/>
            </a:bodyPr>
            <a:lstStyle/>
            <a:p>
              <a:r>
                <a:rPr lang="en-US" sz="1400"/>
                <a:t>NeNa cycle</a:t>
              </a:r>
            </a:p>
          </p:txBody>
        </p:sp>
        <p:sp>
          <p:nvSpPr>
            <p:cNvPr id="20497" name="AutoShape 7"/>
            <p:cNvSpPr>
              <a:spLocks noChangeArrowheads="1"/>
            </p:cNvSpPr>
            <p:nvPr/>
          </p:nvSpPr>
          <p:spPr bwMode="auto">
            <a:xfrm>
              <a:off x="1056" y="1584"/>
              <a:ext cx="306" cy="240"/>
            </a:xfrm>
            <a:prstGeom prst="upArrow">
              <a:avLst>
                <a:gd name="adj1" fmla="val 50000"/>
                <a:gd name="adj2" fmla="val 25000"/>
              </a:avLst>
            </a:prstGeom>
            <a:solidFill>
              <a:srgbClr val="FF3300"/>
            </a:solidFill>
            <a:ln w="9525">
              <a:solidFill>
                <a:schemeClr val="tx1"/>
              </a:solidFill>
              <a:miter lim="800000"/>
              <a:headEnd/>
              <a:tailEnd/>
            </a:ln>
          </p:spPr>
          <p:txBody>
            <a:bodyPr vert="eaVert" wrap="none" anchor="ctr"/>
            <a:lstStyle/>
            <a:p>
              <a:endParaRPr lang="en-US"/>
            </a:p>
          </p:txBody>
        </p:sp>
      </p:grpSp>
      <p:sp>
        <p:nvSpPr>
          <p:cNvPr id="20483" name="Text Box 8"/>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r>
              <a:rPr lang="en-US" sz="2800" b="1" u="sng"/>
              <a:t>Explosive H-burning in novae</a:t>
            </a:r>
            <a:r>
              <a:rPr lang="en-US" sz="2800" b="1"/>
              <a:t>: </a:t>
            </a:r>
            <a:r>
              <a:rPr lang="en-US" sz="2800" b="1">
                <a:solidFill>
                  <a:srgbClr val="FF3300"/>
                </a:solidFill>
              </a:rPr>
              <a:t>“</a:t>
            </a:r>
            <a:r>
              <a:rPr lang="en-US" sz="2800" b="1" baseline="30000">
                <a:solidFill>
                  <a:srgbClr val="FF3300"/>
                </a:solidFill>
              </a:rPr>
              <a:t>22</a:t>
            </a:r>
            <a:r>
              <a:rPr lang="en-US" sz="2800" b="1">
                <a:solidFill>
                  <a:srgbClr val="FF3300"/>
                </a:solidFill>
              </a:rPr>
              <a:t>Na puzzle”</a:t>
            </a:r>
            <a:endParaRPr lang="en-US" b="1">
              <a:solidFill>
                <a:srgbClr val="0000FF"/>
              </a:solidFill>
              <a:sym typeface="Symbol" pitchFamily="18" charset="2"/>
            </a:endParaRPr>
          </a:p>
        </p:txBody>
      </p:sp>
      <p:sp>
        <p:nvSpPr>
          <p:cNvPr id="20484" name="Text Box 10"/>
          <p:cNvSpPr txBox="1">
            <a:spLocks noChangeArrowheads="1"/>
          </p:cNvSpPr>
          <p:nvPr/>
        </p:nvSpPr>
        <p:spPr bwMode="auto">
          <a:xfrm>
            <a:off x="165100" y="6110288"/>
            <a:ext cx="8610600" cy="366712"/>
          </a:xfrm>
          <a:prstGeom prst="rect">
            <a:avLst/>
          </a:prstGeom>
          <a:solidFill>
            <a:schemeClr val="bg1"/>
          </a:solidFill>
          <a:ln w="9525">
            <a:noFill/>
            <a:miter lim="800000"/>
            <a:headEnd/>
            <a:tailEnd/>
          </a:ln>
        </p:spPr>
        <p:txBody>
          <a:bodyPr>
            <a:spAutoFit/>
          </a:bodyPr>
          <a:lstStyle/>
          <a:p>
            <a:pPr>
              <a:buFontTx/>
              <a:buChar char="-"/>
            </a:pPr>
            <a:r>
              <a:rPr lang="en-US" dirty="0">
                <a:solidFill>
                  <a:srgbClr val="0000FF"/>
                </a:solidFill>
                <a:sym typeface="Symbol" pitchFamily="18" charset="2"/>
              </a:rPr>
              <a:t> what are the stellar reaction rates for the </a:t>
            </a:r>
            <a:r>
              <a:rPr lang="en-US" b="1" baseline="30000" dirty="0">
                <a:solidFill>
                  <a:srgbClr val="F3F06A"/>
                </a:solidFill>
                <a:sym typeface="Symbol" pitchFamily="18" charset="2"/>
              </a:rPr>
              <a:t>22</a:t>
            </a:r>
            <a:r>
              <a:rPr lang="en-US" b="1" dirty="0">
                <a:solidFill>
                  <a:srgbClr val="F3F06A"/>
                </a:solidFill>
                <a:sym typeface="Symbol" pitchFamily="18" charset="2"/>
              </a:rPr>
              <a:t>Mg(p,)</a:t>
            </a:r>
            <a:r>
              <a:rPr lang="en-US" b="1" baseline="30000" dirty="0">
                <a:solidFill>
                  <a:srgbClr val="F3F06A"/>
                </a:solidFill>
                <a:sym typeface="Symbol" pitchFamily="18" charset="2"/>
              </a:rPr>
              <a:t>23</a:t>
            </a:r>
            <a:r>
              <a:rPr lang="en-US" b="1" dirty="0">
                <a:solidFill>
                  <a:srgbClr val="F3F06A"/>
                </a:solidFill>
                <a:sym typeface="Symbol" pitchFamily="18" charset="2"/>
              </a:rPr>
              <a:t>Al</a:t>
            </a:r>
            <a:r>
              <a:rPr lang="en-US" dirty="0">
                <a:solidFill>
                  <a:srgbClr val="F3F06A"/>
                </a:solidFill>
                <a:sym typeface="Symbol" pitchFamily="18" charset="2"/>
              </a:rPr>
              <a:t>  </a:t>
            </a:r>
            <a:r>
              <a:rPr lang="en-US" dirty="0">
                <a:solidFill>
                  <a:srgbClr val="0000FF"/>
                </a:solidFill>
                <a:sym typeface="Symbol" pitchFamily="18" charset="2"/>
              </a:rPr>
              <a:t>and  </a:t>
            </a:r>
            <a:r>
              <a:rPr lang="en-US" b="1" baseline="30000" dirty="0">
                <a:solidFill>
                  <a:srgbClr val="FF0000"/>
                </a:solidFill>
                <a:sym typeface="Symbol" pitchFamily="18" charset="2"/>
              </a:rPr>
              <a:t>22</a:t>
            </a:r>
            <a:r>
              <a:rPr lang="en-US" b="1" dirty="0">
                <a:solidFill>
                  <a:srgbClr val="FF0000"/>
                </a:solidFill>
                <a:sym typeface="Symbol" pitchFamily="18" charset="2"/>
              </a:rPr>
              <a:t>Na(p,)</a:t>
            </a:r>
            <a:r>
              <a:rPr lang="en-US" b="1" baseline="30000" dirty="0">
                <a:solidFill>
                  <a:srgbClr val="FF0000"/>
                </a:solidFill>
                <a:sym typeface="Symbol" pitchFamily="18" charset="2"/>
              </a:rPr>
              <a:t>23</a:t>
            </a:r>
            <a:r>
              <a:rPr lang="en-US" b="1" dirty="0">
                <a:solidFill>
                  <a:srgbClr val="FF0000"/>
                </a:solidFill>
                <a:sym typeface="Symbol" pitchFamily="18" charset="2"/>
              </a:rPr>
              <a:t>Mg</a:t>
            </a:r>
            <a:r>
              <a:rPr lang="en-US" dirty="0">
                <a:solidFill>
                  <a:srgbClr val="0000FF"/>
                </a:solidFill>
                <a:sym typeface="Symbol" pitchFamily="18" charset="2"/>
              </a:rPr>
              <a:t>?</a:t>
            </a:r>
            <a:endParaRPr lang="en-US" dirty="0">
              <a:sym typeface="Symbol" pitchFamily="18" charset="2"/>
            </a:endParaRPr>
          </a:p>
        </p:txBody>
      </p:sp>
      <p:sp>
        <p:nvSpPr>
          <p:cNvPr id="20485" name="Text Box 11"/>
          <p:cNvSpPr txBox="1">
            <a:spLocks noChangeArrowheads="1"/>
          </p:cNvSpPr>
          <p:nvPr/>
        </p:nvSpPr>
        <p:spPr bwMode="auto">
          <a:xfrm>
            <a:off x="304800" y="609600"/>
            <a:ext cx="8237538" cy="1190625"/>
          </a:xfrm>
          <a:prstGeom prst="rect">
            <a:avLst/>
          </a:prstGeom>
          <a:noFill/>
          <a:ln w="9525">
            <a:noFill/>
            <a:miter lim="800000"/>
            <a:headEnd/>
            <a:tailEnd/>
          </a:ln>
        </p:spPr>
        <p:txBody>
          <a:bodyPr>
            <a:spAutoFit/>
          </a:bodyPr>
          <a:lstStyle/>
          <a:p>
            <a:r>
              <a:rPr lang="en-US">
                <a:solidFill>
                  <a:srgbClr val="0000CC"/>
                </a:solidFill>
                <a:sym typeface="Symbol" pitchFamily="18" charset="2"/>
              </a:rPr>
              <a:t>- novae: explosive H-burning of accreting material in binaries star-WD. ~ 30/yr. </a:t>
            </a:r>
          </a:p>
          <a:p>
            <a:r>
              <a:rPr lang="en-US">
                <a:solidFill>
                  <a:srgbClr val="0000CC"/>
                </a:solidFill>
                <a:sym typeface="Symbol" pitchFamily="18" charset="2"/>
              </a:rPr>
              <a:t>-  rays  from the decay of long-lived isotopes like </a:t>
            </a:r>
            <a:r>
              <a:rPr lang="en-US" baseline="30000">
                <a:solidFill>
                  <a:srgbClr val="0000CC"/>
                </a:solidFill>
                <a:sym typeface="Symbol" pitchFamily="18" charset="2"/>
              </a:rPr>
              <a:t>26</a:t>
            </a:r>
            <a:r>
              <a:rPr lang="en-US">
                <a:solidFill>
                  <a:srgbClr val="0000CC"/>
                </a:solidFill>
                <a:sym typeface="Symbol" pitchFamily="18" charset="2"/>
              </a:rPr>
              <a:t>Al have been detected</a:t>
            </a:r>
          </a:p>
          <a:p>
            <a:r>
              <a:rPr lang="en-US">
                <a:solidFill>
                  <a:srgbClr val="0000FF"/>
                </a:solidFill>
              </a:rPr>
              <a:t>- E=</a:t>
            </a:r>
            <a:r>
              <a:rPr lang="en-US">
                <a:solidFill>
                  <a:srgbClr val="0000FF"/>
                </a:solidFill>
                <a:sym typeface="Symbol" pitchFamily="18" charset="2"/>
              </a:rPr>
              <a:t>1.275 MeV  ray following the decay of </a:t>
            </a:r>
            <a:r>
              <a:rPr lang="en-US" b="1" baseline="30000">
                <a:solidFill>
                  <a:srgbClr val="F32111"/>
                </a:solidFill>
                <a:sym typeface="Symbol" pitchFamily="18" charset="2"/>
              </a:rPr>
              <a:t>22</a:t>
            </a:r>
            <a:r>
              <a:rPr lang="en-US" b="1">
                <a:solidFill>
                  <a:srgbClr val="F32111"/>
                </a:solidFill>
                <a:sym typeface="Symbol" pitchFamily="18" charset="2"/>
              </a:rPr>
              <a:t>Na predicted </a:t>
            </a:r>
            <a:r>
              <a:rPr lang="en-US">
                <a:solidFill>
                  <a:srgbClr val="0000CC"/>
                </a:solidFill>
                <a:sym typeface="Symbol" pitchFamily="18" charset="2"/>
              </a:rPr>
              <a:t>(Clayton, Hoyle), </a:t>
            </a:r>
            <a:r>
              <a:rPr lang="en-US" b="1">
                <a:solidFill>
                  <a:srgbClr val="F32111"/>
                </a:solidFill>
                <a:sym typeface="Symbol" pitchFamily="18" charset="2"/>
              </a:rPr>
              <a:t>but not observed</a:t>
            </a:r>
            <a:r>
              <a:rPr lang="en-US">
                <a:solidFill>
                  <a:srgbClr val="0000FF"/>
                </a:solidFill>
                <a:sym typeface="Symbol" pitchFamily="18" charset="2"/>
              </a:rPr>
              <a:t> by space gamma-ray telescopes</a:t>
            </a:r>
          </a:p>
        </p:txBody>
      </p:sp>
      <p:grpSp>
        <p:nvGrpSpPr>
          <p:cNvPr id="4" name="Group 12"/>
          <p:cNvGrpSpPr>
            <a:grpSpLocks/>
          </p:cNvGrpSpPr>
          <p:nvPr/>
        </p:nvGrpSpPr>
        <p:grpSpPr bwMode="auto">
          <a:xfrm>
            <a:off x="3505200" y="4648200"/>
            <a:ext cx="5486400" cy="1295400"/>
            <a:chOff x="2208" y="2736"/>
            <a:chExt cx="3456" cy="816"/>
          </a:xfrm>
        </p:grpSpPr>
        <p:pic>
          <p:nvPicPr>
            <p:cNvPr id="20493" name="Picture 13"/>
            <p:cNvPicPr>
              <a:picLocks noChangeAspect="1" noChangeArrowheads="1"/>
            </p:cNvPicPr>
            <p:nvPr/>
          </p:nvPicPr>
          <p:blipFill>
            <a:blip r:embed="rId3" cstate="print"/>
            <a:srcRect l="1161" t="30302" r="1797" b="3030"/>
            <a:stretch>
              <a:fillRect/>
            </a:stretch>
          </p:blipFill>
          <p:spPr bwMode="auto">
            <a:xfrm>
              <a:off x="2208" y="3024"/>
              <a:ext cx="3456" cy="528"/>
            </a:xfrm>
            <a:prstGeom prst="rect">
              <a:avLst/>
            </a:prstGeom>
            <a:noFill/>
            <a:ln w="9525">
              <a:noFill/>
              <a:miter lim="800000"/>
              <a:headEnd/>
              <a:tailEnd/>
            </a:ln>
          </p:spPr>
        </p:pic>
        <p:sp>
          <p:nvSpPr>
            <p:cNvPr id="20494" name="Text Box 14"/>
            <p:cNvSpPr txBox="1">
              <a:spLocks noChangeArrowheads="1"/>
            </p:cNvSpPr>
            <p:nvPr/>
          </p:nvSpPr>
          <p:spPr bwMode="auto">
            <a:xfrm>
              <a:off x="2256" y="2736"/>
              <a:ext cx="3230" cy="231"/>
            </a:xfrm>
            <a:prstGeom prst="rect">
              <a:avLst/>
            </a:prstGeom>
            <a:solidFill>
              <a:srgbClr val="CCFFCC"/>
            </a:solidFill>
            <a:ln w="9525">
              <a:noFill/>
              <a:miter lim="800000"/>
              <a:headEnd/>
              <a:tailEnd/>
            </a:ln>
          </p:spPr>
          <p:txBody>
            <a:bodyPr wrap="none">
              <a:spAutoFit/>
            </a:bodyPr>
            <a:lstStyle/>
            <a:p>
              <a:r>
                <a:rPr lang="en-US" b="1" baseline="30000">
                  <a:solidFill>
                    <a:srgbClr val="FF6600"/>
                  </a:solidFill>
                  <a:sym typeface="Symbol" pitchFamily="18" charset="2"/>
                </a:rPr>
                <a:t>22</a:t>
              </a:r>
              <a:r>
                <a:rPr lang="en-US" b="1">
                  <a:solidFill>
                    <a:srgbClr val="FF6600"/>
                  </a:solidFill>
                  <a:sym typeface="Symbol" pitchFamily="18" charset="2"/>
                </a:rPr>
                <a:t>Na depletion in novae: how does it happen?</a:t>
              </a:r>
              <a:endParaRPr lang="en-GB" b="1">
                <a:solidFill>
                  <a:srgbClr val="FF6600"/>
                </a:solidFill>
                <a:sym typeface="Symbol" pitchFamily="18" charset="2"/>
              </a:endParaRPr>
            </a:p>
          </p:txBody>
        </p:sp>
      </p:grpSp>
      <p:sp>
        <p:nvSpPr>
          <p:cNvPr id="20487" name="Slide Number Placeholder 20"/>
          <p:cNvSpPr>
            <a:spLocks noGrp="1"/>
          </p:cNvSpPr>
          <p:nvPr>
            <p:ph type="sldNum" sz="quarter" idx="12"/>
          </p:nvPr>
        </p:nvSpPr>
        <p:spPr>
          <a:noFill/>
        </p:spPr>
        <p:txBody>
          <a:bodyPr/>
          <a:lstStyle/>
          <a:p>
            <a:fld id="{243654BE-6876-49F7-B71A-192E7A9E941F}" type="slidenum">
              <a:rPr lang="en-US" smtClean="0"/>
              <a:pPr/>
              <a:t>9</a:t>
            </a:fld>
            <a:endParaRPr lang="en-US" smtClean="0"/>
          </a:p>
        </p:txBody>
      </p:sp>
      <p:sp>
        <p:nvSpPr>
          <p:cNvPr id="17" name="TextBox 16"/>
          <p:cNvSpPr txBox="1">
            <a:spLocks noChangeArrowheads="1"/>
          </p:cNvSpPr>
          <p:nvPr/>
        </p:nvSpPr>
        <p:spPr bwMode="auto">
          <a:xfrm>
            <a:off x="4876800" y="3200400"/>
            <a:ext cx="3890963" cy="1200150"/>
          </a:xfrm>
          <a:prstGeom prst="rect">
            <a:avLst/>
          </a:prstGeom>
          <a:solidFill>
            <a:srgbClr val="F3F06A"/>
          </a:solidFill>
          <a:ln w="9525">
            <a:noFill/>
            <a:miter lim="800000"/>
            <a:headEnd/>
            <a:tailEnd/>
          </a:ln>
        </p:spPr>
        <p:txBody>
          <a:bodyPr wrap="none">
            <a:spAutoFit/>
          </a:bodyPr>
          <a:lstStyle/>
          <a:p>
            <a:r>
              <a:rPr lang="en-US"/>
              <a:t>Q: why?!</a:t>
            </a:r>
          </a:p>
          <a:p>
            <a:r>
              <a:rPr lang="en-US"/>
              <a:t>Novae model(s) inappropriate?!</a:t>
            </a:r>
          </a:p>
          <a:p>
            <a:r>
              <a:rPr lang="en-US"/>
              <a:t>Nuclear data incorrect?! Not enough</a:t>
            </a:r>
          </a:p>
          <a:p>
            <a:r>
              <a:rPr lang="en-US" baseline="30000"/>
              <a:t>22</a:t>
            </a:r>
            <a:r>
              <a:rPr lang="en-US"/>
              <a:t>Na produced or depleted?!</a:t>
            </a:r>
          </a:p>
        </p:txBody>
      </p:sp>
      <p:grpSp>
        <p:nvGrpSpPr>
          <p:cNvPr id="5" name="Group 19"/>
          <p:cNvGrpSpPr>
            <a:grpSpLocks/>
          </p:cNvGrpSpPr>
          <p:nvPr/>
        </p:nvGrpSpPr>
        <p:grpSpPr bwMode="auto">
          <a:xfrm>
            <a:off x="5791200" y="1752600"/>
            <a:ext cx="2514600" cy="1506538"/>
            <a:chOff x="5791200" y="1752600"/>
            <a:chExt cx="2514600" cy="1506537"/>
          </a:xfrm>
        </p:grpSpPr>
        <p:pic>
          <p:nvPicPr>
            <p:cNvPr id="20491" name="Picture 9"/>
            <p:cNvPicPr>
              <a:picLocks noChangeAspect="1" noChangeArrowheads="1"/>
            </p:cNvPicPr>
            <p:nvPr/>
          </p:nvPicPr>
          <p:blipFill>
            <a:blip r:embed="rId4" cstate="print"/>
            <a:srcRect l="9302" r="13954"/>
            <a:stretch>
              <a:fillRect/>
            </a:stretch>
          </p:blipFill>
          <p:spPr bwMode="auto">
            <a:xfrm>
              <a:off x="5791200" y="1752600"/>
              <a:ext cx="2514600" cy="1506537"/>
            </a:xfrm>
            <a:prstGeom prst="rect">
              <a:avLst/>
            </a:prstGeom>
            <a:noFill/>
            <a:ln w="9525">
              <a:noFill/>
              <a:miter lim="800000"/>
              <a:headEnd/>
              <a:tailEnd/>
            </a:ln>
          </p:spPr>
        </p:pic>
        <p:sp>
          <p:nvSpPr>
            <p:cNvPr id="20492" name="TextBox 18"/>
            <p:cNvSpPr txBox="1">
              <a:spLocks noChangeArrowheads="1"/>
            </p:cNvSpPr>
            <p:nvPr/>
          </p:nvSpPr>
          <p:spPr bwMode="auto">
            <a:xfrm>
              <a:off x="5959997" y="2362200"/>
              <a:ext cx="898003" cy="276999"/>
            </a:xfrm>
            <a:prstGeom prst="rect">
              <a:avLst/>
            </a:prstGeom>
            <a:noFill/>
            <a:ln w="9525">
              <a:noFill/>
              <a:miter lim="800000"/>
              <a:headEnd/>
              <a:tailEnd/>
            </a:ln>
          </p:spPr>
          <p:txBody>
            <a:bodyPr wrap="none">
              <a:spAutoFit/>
            </a:bodyPr>
            <a:lstStyle/>
            <a:p>
              <a:r>
                <a:rPr lang="en-US" sz="1200"/>
                <a:t>T</a:t>
              </a:r>
              <a:r>
                <a:rPr lang="en-US" sz="1200" baseline="-25000"/>
                <a:t>1/2</a:t>
              </a:r>
              <a:r>
                <a:rPr lang="en-US" sz="1200"/>
                <a:t>=2.6 yr</a:t>
              </a:r>
            </a:p>
          </p:txBody>
        </p:sp>
      </p:grpSp>
      <p:pic>
        <p:nvPicPr>
          <p:cNvPr id="18" name="Picture 5" descr="binary system"/>
          <p:cNvPicPr>
            <a:picLocks noChangeAspect="1" noChangeArrowheads="1"/>
          </p:cNvPicPr>
          <p:nvPr/>
        </p:nvPicPr>
        <p:blipFill>
          <a:blip r:embed="rId5" cstate="print"/>
          <a:srcRect/>
          <a:stretch>
            <a:fillRect/>
          </a:stretch>
        </p:blipFill>
        <p:spPr bwMode="auto">
          <a:xfrm>
            <a:off x="4267200" y="990600"/>
            <a:ext cx="4419600" cy="312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1+ppt_w/2"/>
                                          </p:val>
                                        </p:tav>
                                      </p:tavLst>
                                    </p:anim>
                                    <p:anim calcmode="lin" valueType="num">
                                      <p:cBhvr additive="base">
                                        <p:cTn id="25" dur="500"/>
                                        <p:tgtEl>
                                          <p:spTgt spid="17"/>
                                        </p:tgtEl>
                                        <p:attrNameLst>
                                          <p:attrName>ppt_y</p:attrName>
                                        </p:attrNameLst>
                                      </p:cBhvr>
                                      <p:tavLst>
                                        <p:tav tm="0">
                                          <p:val>
                                            <p:strVal val="ppt_y"/>
                                          </p:val>
                                        </p:tav>
                                        <p:tav tm="100000">
                                          <p:val>
                                            <p:strVal val="ppt_y"/>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cepaper">
  <a:themeElements>
    <a:clrScheme name="1_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fontScheme name="1_Ricepap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cepaper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1_Ricepaper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1_Ricepaper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Ricepaper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1_Ricepaper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
      <a:clrScheme name="1_Ricepaper 6">
        <a:dk1>
          <a:srgbClr val="0000FF"/>
        </a:dk1>
        <a:lt1>
          <a:srgbClr val="FFFFFF"/>
        </a:lt1>
        <a:dk2>
          <a:srgbClr val="FF0000"/>
        </a:dk2>
        <a:lt2>
          <a:srgbClr val="2E697E"/>
        </a:lt2>
        <a:accent1>
          <a:srgbClr val="BAC8AA"/>
        </a:accent1>
        <a:accent2>
          <a:srgbClr val="6E9883"/>
        </a:accent2>
        <a:accent3>
          <a:srgbClr val="FFFFFF"/>
        </a:accent3>
        <a:accent4>
          <a:srgbClr val="0000DA"/>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5850</TotalTime>
  <Words>3182</Words>
  <Application>Microsoft Office PowerPoint</Application>
  <PresentationFormat>On-screen Show (4:3)</PresentationFormat>
  <Paragraphs>788</Paragraphs>
  <Slides>45</Slides>
  <Notes>24</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Default Design</vt:lpstr>
      <vt:lpstr>1_Ricepaper</vt:lpstr>
      <vt:lpstr>Equation</vt:lpstr>
      <vt:lpstr>Decay spectroscopy for nuclear astrophysics</vt:lpstr>
      <vt:lpstr>Nuclear Physics for Astrophysics Indirect methods with RIB</vt:lpstr>
      <vt:lpstr>Motivation</vt:lpstr>
      <vt:lpstr>Slide 4</vt:lpstr>
      <vt:lpstr>Slide 5</vt:lpstr>
      <vt:lpstr>Slide 6</vt:lpstr>
      <vt:lpstr>Slide 7</vt:lpstr>
      <vt:lpstr>Slide 8</vt:lpstr>
      <vt:lpstr>Slide 9</vt:lpstr>
      <vt:lpstr>Slide 10</vt:lpstr>
      <vt:lpstr>Isotope selection with MARS</vt:lpstr>
      <vt:lpstr>b decay study of pure RB samples</vt:lpstr>
      <vt:lpstr>Slide 13</vt:lpstr>
      <vt:lpstr>23Al b-decay results</vt:lpstr>
      <vt:lpstr>23Al b-decay results</vt:lpstr>
      <vt:lpstr>Slide 16</vt:lpstr>
      <vt:lpstr>23Al b-decay results</vt:lpstr>
      <vt:lpstr>23Al bg no-BGO vs BGO shield</vt:lpstr>
      <vt:lpstr>Slide 19</vt:lpstr>
      <vt:lpstr>Slide 20</vt:lpstr>
      <vt:lpstr>Slide 21</vt:lpstr>
      <vt:lpstr>Slide 22</vt:lpstr>
      <vt:lpstr>Slide 23</vt:lpstr>
      <vt:lpstr>Results 22Na(p,g)23Mg</vt:lpstr>
      <vt:lpstr>Slide 25</vt:lpstr>
      <vt:lpstr>23Al bp meas with Si det</vt:lpstr>
      <vt:lpstr>Solution: ASTROBOX</vt:lpstr>
      <vt:lpstr>Run0311B: 23Al bp-decay with ASTROBOX</vt:lpstr>
      <vt:lpstr>Slide 29</vt:lpstr>
      <vt:lpstr>A few images are worth a thousand words!</vt:lpstr>
      <vt:lpstr>Slide 31</vt:lpstr>
      <vt:lpstr>Slide 32</vt:lpstr>
      <vt:lpstr>Slide 33</vt:lpstr>
      <vt:lpstr>31Cl production and separation</vt:lpstr>
      <vt:lpstr>31Cl b-decay - status 2006</vt:lpstr>
      <vt:lpstr>31Cl bg decay</vt:lpstr>
      <vt:lpstr>31Cl b-decay - status 2006/present exp</vt:lpstr>
      <vt:lpstr>31Cl Half-Life  Stability versus Detection Settings </vt:lpstr>
      <vt:lpstr>31Cl proton-spectrum</vt:lpstr>
      <vt:lpstr>Proton Detectors</vt:lpstr>
      <vt:lpstr>Lowering b background:</vt:lpstr>
      <vt:lpstr>31Cl b-decay results</vt:lpstr>
      <vt:lpstr>27P decay</vt:lpstr>
      <vt:lpstr>Results b-delayed p-decay</vt:lpstr>
      <vt:lpstr>Collaborators</vt:lpstr>
    </vt:vector>
  </TitlesOfParts>
  <Company>Texas A&amp;M University, Cyclotron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PASI 2010 presentation</dc:title>
  <dc:subject>bg and bp decay spectroscopy for NA</dc:subject>
  <dc:creator>Livius Trache</dc:creator>
  <dc:description>used Saclay  presentations to begin with</dc:description>
  <cp:lastModifiedBy>Livius Trache</cp:lastModifiedBy>
  <cp:revision>150</cp:revision>
  <dcterms:created xsi:type="dcterms:W3CDTF">2009-09-11T18:48:16Z</dcterms:created>
  <dcterms:modified xsi:type="dcterms:W3CDTF">2011-09-20T17:47:30Z</dcterms:modified>
  <cp:category>lecture</cp:category>
</cp:coreProperties>
</file>