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73" r:id="rId4"/>
    <p:sldId id="272" r:id="rId5"/>
    <p:sldId id="269" r:id="rId6"/>
    <p:sldId id="258" r:id="rId7"/>
    <p:sldId id="259" r:id="rId8"/>
    <p:sldId id="260" r:id="rId9"/>
    <p:sldId id="262" r:id="rId10"/>
    <p:sldId id="263" r:id="rId11"/>
    <p:sldId id="270" r:id="rId12"/>
    <p:sldId id="274" r:id="rId13"/>
    <p:sldId id="266" r:id="rId14"/>
    <p:sldId id="267" r:id="rId15"/>
    <p:sldId id="268" r:id="rId16"/>
    <p:sldId id="271"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07" autoAdjust="0"/>
  </p:normalViewPr>
  <p:slideViewPr>
    <p:cSldViewPr>
      <p:cViewPr varScale="1">
        <p:scale>
          <a:sx n="74" d="100"/>
          <a:sy n="74" d="100"/>
        </p:scale>
        <p:origin x="-4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01024-CDA6-4025-9694-B4AB263A4B49}" type="datetimeFigureOut">
              <a:rPr lang="it-IT" smtClean="0"/>
              <a:pPr/>
              <a:t>21/09/2011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33C66F-245E-4B0B-A4F7-837E7B3A98F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Hello</a:t>
            </a:r>
            <a:r>
              <a:rPr lang="it-IT" dirty="0" smtClean="0"/>
              <a:t>, I’m Giovanni Luca Guardo and I’</a:t>
            </a:r>
            <a:r>
              <a:rPr lang="it-IT" dirty="0" err="1" smtClean="0"/>
              <a:t>ll</a:t>
            </a:r>
            <a:r>
              <a:rPr lang="it-IT" dirty="0" smtClean="0"/>
              <a:t> talk </a:t>
            </a:r>
            <a:r>
              <a:rPr lang="it-IT" dirty="0" err="1" smtClean="0"/>
              <a:t>about</a:t>
            </a:r>
            <a:r>
              <a:rPr lang="it-IT" dirty="0" smtClean="0"/>
              <a:t> the</a:t>
            </a:r>
            <a:r>
              <a:rPr lang="it-IT" baseline="0" dirty="0" smtClean="0"/>
              <a:t> </a:t>
            </a:r>
            <a:r>
              <a:rPr lang="it-IT" baseline="0" dirty="0" err="1" smtClean="0"/>
              <a:t>possibility</a:t>
            </a:r>
            <a:r>
              <a:rPr lang="it-IT" baseline="0" dirty="0" smtClean="0"/>
              <a:t> </a:t>
            </a:r>
            <a:r>
              <a:rPr lang="it-IT" baseline="0" dirty="0" err="1" smtClean="0"/>
              <a:t>for</a:t>
            </a:r>
            <a:r>
              <a:rPr lang="it-IT" baseline="0" dirty="0" smtClean="0"/>
              <a:t> the </a:t>
            </a:r>
            <a:r>
              <a:rPr lang="it-IT" baseline="0" dirty="0" err="1" smtClean="0"/>
              <a:t>deuteron</a:t>
            </a:r>
            <a:r>
              <a:rPr lang="it-IT" baseline="0" dirty="0" smtClean="0"/>
              <a:t> </a:t>
            </a:r>
            <a:r>
              <a:rPr lang="it-IT" baseline="0" dirty="0" err="1" smtClean="0"/>
              <a:t>to</a:t>
            </a:r>
            <a:r>
              <a:rPr lang="it-IT" baseline="0" dirty="0" smtClean="0"/>
              <a:t> </a:t>
            </a:r>
            <a:r>
              <a:rPr lang="it-IT" baseline="0" dirty="0" err="1" smtClean="0"/>
              <a:t>be</a:t>
            </a:r>
            <a:r>
              <a:rPr lang="it-IT" baseline="0" dirty="0" smtClean="0"/>
              <a:t> a source </a:t>
            </a:r>
            <a:r>
              <a:rPr lang="it-IT" baseline="0" dirty="0" err="1" smtClean="0"/>
              <a:t>of</a:t>
            </a:r>
            <a:r>
              <a:rPr lang="it-IT" baseline="0" dirty="0" smtClean="0"/>
              <a:t> </a:t>
            </a:r>
            <a:r>
              <a:rPr lang="it-IT" baseline="0" dirty="0" err="1" smtClean="0"/>
              <a:t>virtual</a:t>
            </a:r>
            <a:r>
              <a:rPr lang="it-IT" baseline="0" dirty="0" smtClean="0"/>
              <a:t> </a:t>
            </a:r>
            <a:r>
              <a:rPr lang="it-IT" baseline="0" dirty="0" err="1" smtClean="0"/>
              <a:t>neutrons</a:t>
            </a:r>
            <a:r>
              <a:rPr lang="it-IT" baseline="0" dirty="0" smtClean="0"/>
              <a:t> </a:t>
            </a:r>
            <a:r>
              <a:rPr lang="it-IT" baseline="0" dirty="0" err="1" smtClean="0"/>
              <a:t>with</a:t>
            </a:r>
            <a:r>
              <a:rPr lang="it-IT" baseline="0" dirty="0" smtClean="0"/>
              <a:t> the </a:t>
            </a:r>
            <a:r>
              <a:rPr lang="it-IT" baseline="0" dirty="0" err="1" smtClean="0"/>
              <a:t>application</a:t>
            </a:r>
            <a:r>
              <a:rPr lang="it-IT" baseline="0" dirty="0" smtClean="0"/>
              <a:t> </a:t>
            </a:r>
            <a:r>
              <a:rPr lang="it-IT" baseline="0" dirty="0" err="1" smtClean="0"/>
              <a:t>of</a:t>
            </a:r>
            <a:r>
              <a:rPr lang="it-IT" baseline="0" dirty="0" smtClean="0"/>
              <a:t> the THM </a:t>
            </a:r>
            <a:r>
              <a:rPr lang="it-IT" dirty="0" smtClean="0"/>
              <a:t>So, the </a:t>
            </a:r>
            <a:r>
              <a:rPr lang="it-IT" dirty="0" err="1" smtClean="0"/>
              <a:t>aim</a:t>
            </a:r>
            <a:r>
              <a:rPr lang="it-IT" dirty="0" smtClean="0"/>
              <a:t> </a:t>
            </a:r>
            <a:r>
              <a:rPr lang="it-IT" dirty="0" err="1" smtClean="0"/>
              <a:t>of</a:t>
            </a:r>
            <a:r>
              <a:rPr lang="it-IT" dirty="0" smtClean="0"/>
              <a:t> </a:t>
            </a:r>
            <a:r>
              <a:rPr lang="it-IT" dirty="0" err="1" smtClean="0"/>
              <a:t>this</a:t>
            </a:r>
            <a:r>
              <a:rPr lang="it-IT" dirty="0" smtClean="0"/>
              <a:t> work </a:t>
            </a:r>
            <a:r>
              <a:rPr lang="it-IT" dirty="0" err="1" smtClean="0"/>
              <a:t>was</a:t>
            </a:r>
            <a:r>
              <a:rPr lang="it-IT" dirty="0" smtClean="0"/>
              <a:t> </a:t>
            </a:r>
            <a:r>
              <a:rPr lang="it-IT" dirty="0" err="1" smtClean="0"/>
              <a:t>to</a:t>
            </a:r>
            <a:r>
              <a:rPr lang="it-IT" dirty="0" smtClean="0"/>
              <a:t> </a:t>
            </a:r>
            <a:r>
              <a:rPr lang="it-IT" dirty="0" err="1" smtClean="0"/>
              <a:t>study</a:t>
            </a:r>
            <a:r>
              <a:rPr lang="it-IT" dirty="0" smtClean="0"/>
              <a:t> the </a:t>
            </a:r>
            <a:r>
              <a:rPr lang="it-IT" dirty="0" err="1" smtClean="0"/>
              <a:t>reaction</a:t>
            </a:r>
            <a:r>
              <a:rPr lang="it-IT" dirty="0" smtClean="0"/>
              <a:t> </a:t>
            </a:r>
            <a:r>
              <a:rPr lang="it-IT" dirty="0" err="1" smtClean="0"/>
              <a:t>oxigen</a:t>
            </a:r>
            <a:r>
              <a:rPr lang="it-IT" baseline="0" dirty="0" smtClean="0"/>
              <a:t> </a:t>
            </a:r>
            <a:r>
              <a:rPr lang="it-IT" baseline="0" dirty="0" err="1" smtClean="0"/>
              <a:t>seventeen</a:t>
            </a:r>
            <a:r>
              <a:rPr lang="it-IT" baseline="0" dirty="0" smtClean="0"/>
              <a:t> n </a:t>
            </a:r>
            <a:r>
              <a:rPr lang="it-IT" baseline="0" dirty="0" err="1" smtClean="0"/>
              <a:t>alpha</a:t>
            </a:r>
            <a:r>
              <a:rPr lang="it-IT" baseline="0" dirty="0" smtClean="0"/>
              <a:t> </a:t>
            </a:r>
            <a:r>
              <a:rPr lang="it-IT" baseline="0" dirty="0" err="1" smtClean="0"/>
              <a:t>because</a:t>
            </a:r>
            <a:r>
              <a:rPr lang="it-IT" baseline="0" dirty="0" smtClean="0"/>
              <a:t> </a:t>
            </a:r>
            <a:r>
              <a:rPr lang="it-IT" baseline="0" dirty="0" err="1" smtClean="0"/>
              <a:t>of</a:t>
            </a:r>
            <a:r>
              <a:rPr lang="it-IT" baseline="0" dirty="0" smtClean="0"/>
              <a:t> </a:t>
            </a:r>
            <a:r>
              <a:rPr lang="it-IT" baseline="0" dirty="0" err="1" smtClean="0"/>
              <a:t>her</a:t>
            </a:r>
            <a:r>
              <a:rPr lang="it-IT" baseline="0" dirty="0" smtClean="0"/>
              <a:t> </a:t>
            </a:r>
            <a:r>
              <a:rPr lang="it-IT" baseline="0" dirty="0" err="1" smtClean="0"/>
              <a:t>importance</a:t>
            </a:r>
            <a:r>
              <a:rPr lang="it-IT" baseline="0" dirty="0" smtClean="0"/>
              <a:t> in </a:t>
            </a:r>
            <a:r>
              <a:rPr lang="it-IT" baseline="0" dirty="0" err="1" smtClean="0"/>
              <a:t>many</a:t>
            </a:r>
            <a:r>
              <a:rPr lang="it-IT" baseline="0" dirty="0" smtClean="0"/>
              <a:t> </a:t>
            </a:r>
            <a:r>
              <a:rPr lang="it-IT" baseline="0" dirty="0" err="1" smtClean="0"/>
              <a:t>astrophysical</a:t>
            </a:r>
            <a:r>
              <a:rPr lang="it-IT" baseline="0" dirty="0" smtClean="0"/>
              <a:t> scenario. </a:t>
            </a:r>
            <a:endParaRPr lang="it-IT" dirty="0"/>
          </a:p>
        </p:txBody>
      </p:sp>
      <p:sp>
        <p:nvSpPr>
          <p:cNvPr id="4" name="Segnaposto numero diapositiva 3"/>
          <p:cNvSpPr>
            <a:spLocks noGrp="1"/>
          </p:cNvSpPr>
          <p:nvPr>
            <p:ph type="sldNum" sz="quarter" idx="10"/>
          </p:nvPr>
        </p:nvSpPr>
        <p:spPr/>
        <p:txBody>
          <a:bodyPr/>
          <a:lstStyle/>
          <a:p>
            <a:fld id="{7033C66F-245E-4B0B-A4F7-837E7B3A98F1}"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 </a:t>
            </a:r>
            <a:r>
              <a:rPr lang="it-IT" dirty="0" err="1" smtClean="0"/>
              <a:t>order</a:t>
            </a:r>
            <a:r>
              <a:rPr lang="it-IT" baseline="0" dirty="0" smtClean="0"/>
              <a:t> </a:t>
            </a:r>
            <a:r>
              <a:rPr lang="it-IT" baseline="0" dirty="0" err="1" smtClean="0"/>
              <a:t>to</a:t>
            </a:r>
            <a:r>
              <a:rPr lang="it-IT" baseline="0" dirty="0" smtClean="0"/>
              <a:t> </a:t>
            </a:r>
            <a:r>
              <a:rPr lang="it-IT" baseline="0" dirty="0" err="1" smtClean="0"/>
              <a:t>select</a:t>
            </a:r>
            <a:r>
              <a:rPr lang="it-IT" baseline="0" dirty="0" smtClean="0"/>
              <a:t> the quasi free </a:t>
            </a:r>
            <a:r>
              <a:rPr lang="it-IT" baseline="0" dirty="0" err="1" smtClean="0"/>
              <a:t>mechanism</a:t>
            </a:r>
            <a:r>
              <a:rPr lang="it-IT" baseline="0" dirty="0" smtClean="0"/>
              <a:t> </a:t>
            </a:r>
            <a:r>
              <a:rPr lang="it-IT" baseline="0" dirty="0" err="1" smtClean="0"/>
              <a:t>contribution</a:t>
            </a:r>
            <a:r>
              <a:rPr lang="it-IT" baseline="0" dirty="0" smtClean="0"/>
              <a:t> </a:t>
            </a:r>
            <a:r>
              <a:rPr lang="it-IT" baseline="0" dirty="0" err="1" smtClean="0"/>
              <a:t>is</a:t>
            </a:r>
            <a:r>
              <a:rPr lang="it-IT" baseline="0" dirty="0" smtClean="0"/>
              <a:t> </a:t>
            </a:r>
            <a:r>
              <a:rPr lang="it-IT" baseline="0" dirty="0" err="1" smtClean="0"/>
              <a:t>important</a:t>
            </a:r>
            <a:r>
              <a:rPr lang="it-IT" baseline="0" dirty="0" smtClean="0"/>
              <a:t> </a:t>
            </a:r>
            <a:r>
              <a:rPr lang="it-IT" baseline="0" dirty="0" err="1" smtClean="0"/>
              <a:t>to</a:t>
            </a:r>
            <a:r>
              <a:rPr lang="it-IT" baseline="0" dirty="0" smtClean="0"/>
              <a:t> </a:t>
            </a:r>
            <a:r>
              <a:rPr lang="it-IT" baseline="0" dirty="0" err="1" smtClean="0"/>
              <a:t>study</a:t>
            </a:r>
            <a:r>
              <a:rPr lang="it-IT" baseline="0" dirty="0" smtClean="0"/>
              <a:t> the </a:t>
            </a:r>
            <a:r>
              <a:rPr lang="it-IT" baseline="0" dirty="0" err="1" smtClean="0"/>
              <a:t>correlation</a:t>
            </a:r>
            <a:r>
              <a:rPr lang="it-IT" baseline="0" dirty="0" smtClean="0"/>
              <a:t> </a:t>
            </a:r>
            <a:r>
              <a:rPr lang="it-IT" baseline="0" dirty="0" err="1" smtClean="0"/>
              <a:t>between</a:t>
            </a:r>
            <a:r>
              <a:rPr lang="it-IT" baseline="0" dirty="0" smtClean="0"/>
              <a:t> the </a:t>
            </a:r>
            <a:r>
              <a:rPr lang="it-IT" baseline="0" dirty="0" err="1" smtClean="0"/>
              <a:t>momentum</a:t>
            </a:r>
            <a:r>
              <a:rPr lang="it-IT" baseline="0" dirty="0" smtClean="0"/>
              <a:t> </a:t>
            </a:r>
            <a:r>
              <a:rPr lang="it-IT" baseline="0" dirty="0" err="1" smtClean="0"/>
              <a:t>of</a:t>
            </a:r>
            <a:r>
              <a:rPr lang="it-IT" baseline="0" dirty="0" smtClean="0"/>
              <a:t> the </a:t>
            </a:r>
            <a:r>
              <a:rPr lang="it-IT" baseline="0" dirty="0" err="1" smtClean="0"/>
              <a:t>spectator</a:t>
            </a:r>
            <a:r>
              <a:rPr lang="it-IT" baseline="0" dirty="0" smtClean="0"/>
              <a:t> (in </a:t>
            </a:r>
            <a:r>
              <a:rPr lang="it-IT" baseline="0" dirty="0" err="1" smtClean="0"/>
              <a:t>this</a:t>
            </a:r>
            <a:r>
              <a:rPr lang="it-IT" baseline="0" dirty="0" smtClean="0"/>
              <a:t> case the </a:t>
            </a:r>
            <a:r>
              <a:rPr lang="it-IT" baseline="0" dirty="0" err="1" smtClean="0"/>
              <a:t>proton</a:t>
            </a:r>
            <a:r>
              <a:rPr lang="it-IT" baseline="0" dirty="0" smtClean="0"/>
              <a:t>) and the </a:t>
            </a:r>
            <a:r>
              <a:rPr lang="it-IT" baseline="0" dirty="0" err="1" smtClean="0"/>
              <a:t>coincidence</a:t>
            </a:r>
            <a:r>
              <a:rPr lang="it-IT" baseline="0" dirty="0" smtClean="0"/>
              <a:t> </a:t>
            </a:r>
            <a:r>
              <a:rPr lang="it-IT" baseline="0" dirty="0" err="1" smtClean="0"/>
              <a:t>yield</a:t>
            </a:r>
            <a:r>
              <a:rPr lang="it-IT" baseline="0" dirty="0" smtClean="0"/>
              <a:t> </a:t>
            </a:r>
            <a:r>
              <a:rPr lang="it-IT" baseline="0" dirty="0" err="1" smtClean="0"/>
              <a:t>of</a:t>
            </a:r>
            <a:r>
              <a:rPr lang="it-IT" baseline="0" dirty="0" smtClean="0"/>
              <a:t> the </a:t>
            </a:r>
            <a:r>
              <a:rPr lang="it-IT" baseline="0" dirty="0" err="1" smtClean="0"/>
              <a:t>reaction</a:t>
            </a:r>
            <a:r>
              <a:rPr lang="it-IT" baseline="0" dirty="0" smtClean="0"/>
              <a:t>. As </a:t>
            </a:r>
            <a:r>
              <a:rPr lang="it-IT" baseline="0" dirty="0" err="1" smtClean="0"/>
              <a:t>shown</a:t>
            </a:r>
            <a:r>
              <a:rPr lang="it-IT" baseline="0" dirty="0" smtClean="0"/>
              <a:t>, </a:t>
            </a:r>
            <a:r>
              <a:rPr lang="it-IT" baseline="0" dirty="0" err="1" smtClean="0"/>
              <a:t>with</a:t>
            </a:r>
            <a:r>
              <a:rPr lang="it-IT" baseline="0" dirty="0" smtClean="0"/>
              <a:t> </a:t>
            </a:r>
            <a:r>
              <a:rPr lang="it-IT" baseline="0" dirty="0" err="1" smtClean="0"/>
              <a:t>increasing</a:t>
            </a:r>
            <a:r>
              <a:rPr lang="it-IT" baseline="0" dirty="0" smtClean="0"/>
              <a:t> </a:t>
            </a:r>
            <a:r>
              <a:rPr lang="it-IT" baseline="0" dirty="0" err="1" smtClean="0"/>
              <a:t>of</a:t>
            </a:r>
            <a:r>
              <a:rPr lang="it-IT" baseline="0" dirty="0" smtClean="0"/>
              <a:t> the moment the </a:t>
            </a:r>
            <a:r>
              <a:rPr lang="it-IT" baseline="0" dirty="0" err="1" smtClean="0"/>
              <a:t>coincidence</a:t>
            </a:r>
            <a:r>
              <a:rPr lang="it-IT" baseline="0" dirty="0" smtClean="0"/>
              <a:t> </a:t>
            </a:r>
            <a:r>
              <a:rPr lang="it-IT" baseline="0" dirty="0" err="1" smtClean="0"/>
              <a:t>yield</a:t>
            </a:r>
            <a:r>
              <a:rPr lang="it-IT" baseline="0" dirty="0" smtClean="0"/>
              <a:t> </a:t>
            </a:r>
            <a:r>
              <a:rPr lang="it-IT" baseline="0" dirty="0" err="1" smtClean="0"/>
              <a:t>decreasing</a:t>
            </a:r>
            <a:r>
              <a:rPr lang="it-IT" baseline="0" dirty="0" smtClean="0"/>
              <a:t>. </a:t>
            </a:r>
            <a:r>
              <a:rPr lang="it-IT" baseline="0" dirty="0" err="1" smtClean="0"/>
              <a:t>This</a:t>
            </a:r>
            <a:r>
              <a:rPr lang="it-IT" baseline="0" dirty="0" smtClean="0"/>
              <a:t> </a:t>
            </a:r>
            <a:r>
              <a:rPr lang="it-IT" baseline="0" dirty="0" err="1" smtClean="0"/>
              <a:t>is</a:t>
            </a:r>
            <a:r>
              <a:rPr lang="it-IT" baseline="0" dirty="0" smtClean="0"/>
              <a:t> </a:t>
            </a:r>
            <a:r>
              <a:rPr lang="it-IT" baseline="0" dirty="0" err="1" smtClean="0"/>
              <a:t>an</a:t>
            </a:r>
            <a:r>
              <a:rPr lang="it-IT" baseline="0" dirty="0" smtClean="0"/>
              <a:t> </a:t>
            </a:r>
            <a:r>
              <a:rPr lang="it-IT" baseline="0" dirty="0" err="1" smtClean="0"/>
              <a:t>evidence</a:t>
            </a:r>
            <a:r>
              <a:rPr lang="it-IT" baseline="0" dirty="0" smtClean="0"/>
              <a:t> </a:t>
            </a:r>
            <a:r>
              <a:rPr lang="it-IT" baseline="0" dirty="0" err="1" smtClean="0"/>
              <a:t>of</a:t>
            </a:r>
            <a:r>
              <a:rPr lang="it-IT" baseline="0" dirty="0" smtClean="0"/>
              <a:t> the </a:t>
            </a:r>
            <a:r>
              <a:rPr lang="it-IT" baseline="0" dirty="0" err="1" smtClean="0"/>
              <a:t>presence</a:t>
            </a:r>
            <a:r>
              <a:rPr lang="it-IT" baseline="0" dirty="0" smtClean="0"/>
              <a:t> </a:t>
            </a:r>
            <a:r>
              <a:rPr lang="it-IT" baseline="0" dirty="0" err="1" smtClean="0"/>
              <a:t>of</a:t>
            </a:r>
            <a:r>
              <a:rPr lang="it-IT" baseline="0" dirty="0" smtClean="0"/>
              <a:t> </a:t>
            </a:r>
            <a:r>
              <a:rPr lang="it-IT" baseline="0" dirty="0" err="1" smtClean="0"/>
              <a:t>qf</a:t>
            </a:r>
            <a:r>
              <a:rPr lang="it-IT" baseline="0" dirty="0" smtClean="0"/>
              <a:t> </a:t>
            </a:r>
            <a:r>
              <a:rPr lang="it-IT" baseline="0" dirty="0" err="1" smtClean="0"/>
              <a:t>mechanism</a:t>
            </a:r>
            <a:r>
              <a:rPr lang="it-IT" baseline="0" dirty="0" smtClean="0"/>
              <a:t>. </a:t>
            </a:r>
            <a:r>
              <a:rPr lang="it-IT" baseline="0" dirty="0" err="1" smtClean="0"/>
              <a:t>Another</a:t>
            </a:r>
            <a:r>
              <a:rPr lang="it-IT" baseline="0" dirty="0" smtClean="0"/>
              <a:t> test </a:t>
            </a:r>
            <a:r>
              <a:rPr lang="it-IT" baseline="0" dirty="0" err="1" smtClean="0"/>
              <a:t>to</a:t>
            </a:r>
            <a:r>
              <a:rPr lang="it-IT" baseline="0" dirty="0" smtClean="0"/>
              <a:t> </a:t>
            </a:r>
            <a:r>
              <a:rPr lang="it-IT" baseline="0" dirty="0" err="1" smtClean="0"/>
              <a:t>be</a:t>
            </a:r>
            <a:r>
              <a:rPr lang="it-IT" baseline="0" dirty="0" smtClean="0"/>
              <a:t> </a:t>
            </a:r>
            <a:r>
              <a:rPr lang="it-IT" baseline="0" dirty="0" err="1" smtClean="0"/>
              <a:t>sure</a:t>
            </a:r>
            <a:r>
              <a:rPr lang="it-IT" baseline="0" dirty="0" smtClean="0"/>
              <a:t> </a:t>
            </a:r>
            <a:r>
              <a:rPr lang="it-IT" baseline="0" dirty="0" err="1" smtClean="0"/>
              <a:t>for</a:t>
            </a:r>
            <a:r>
              <a:rPr lang="it-IT" baseline="0" dirty="0" smtClean="0"/>
              <a:t> the </a:t>
            </a:r>
            <a:r>
              <a:rPr lang="it-IT" baseline="0" dirty="0" err="1" smtClean="0"/>
              <a:t>presence</a:t>
            </a:r>
            <a:r>
              <a:rPr lang="it-IT" baseline="0" dirty="0" smtClean="0"/>
              <a:t> </a:t>
            </a:r>
            <a:r>
              <a:rPr lang="it-IT" baseline="0" dirty="0" err="1" smtClean="0"/>
              <a:t>of</a:t>
            </a:r>
            <a:r>
              <a:rPr lang="it-IT" baseline="0" dirty="0" smtClean="0"/>
              <a:t> QF </a:t>
            </a:r>
            <a:r>
              <a:rPr lang="it-IT" baseline="0" dirty="0" err="1" smtClean="0"/>
              <a:t>mechanism</a:t>
            </a:r>
            <a:r>
              <a:rPr lang="it-IT" baseline="0" dirty="0" smtClean="0"/>
              <a:t> </a:t>
            </a:r>
            <a:r>
              <a:rPr lang="it-IT" baseline="0" dirty="0" err="1" smtClean="0"/>
              <a:t>is</a:t>
            </a:r>
            <a:r>
              <a:rPr lang="it-IT" baseline="0" dirty="0" smtClean="0"/>
              <a:t> </a:t>
            </a:r>
            <a:r>
              <a:rPr lang="it-IT" baseline="0" dirty="0" err="1" smtClean="0"/>
              <a:t>to</a:t>
            </a:r>
            <a:r>
              <a:rPr lang="it-IT" baseline="0" dirty="0" smtClean="0"/>
              <a:t> </a:t>
            </a:r>
            <a:r>
              <a:rPr lang="it-IT" baseline="0" dirty="0" err="1" smtClean="0"/>
              <a:t>study</a:t>
            </a:r>
            <a:r>
              <a:rPr lang="it-IT" baseline="0" dirty="0" smtClean="0"/>
              <a:t> the </a:t>
            </a:r>
            <a:r>
              <a:rPr lang="it-IT" baseline="0" dirty="0" err="1" smtClean="0"/>
              <a:t>momentum</a:t>
            </a:r>
            <a:r>
              <a:rPr lang="it-IT" baseline="0" dirty="0" smtClean="0"/>
              <a:t> </a:t>
            </a:r>
            <a:r>
              <a:rPr lang="it-IT" baseline="0" dirty="0" err="1" smtClean="0"/>
              <a:t>distribution</a:t>
            </a:r>
            <a:r>
              <a:rPr lang="it-IT" baseline="0" dirty="0" smtClean="0"/>
              <a:t> </a:t>
            </a:r>
            <a:r>
              <a:rPr lang="it-IT" baseline="0" dirty="0" err="1" smtClean="0"/>
              <a:t>of</a:t>
            </a:r>
            <a:r>
              <a:rPr lang="it-IT" baseline="0" dirty="0" smtClean="0"/>
              <a:t> the </a:t>
            </a:r>
            <a:r>
              <a:rPr lang="it-IT" baseline="0" dirty="0" err="1" smtClean="0"/>
              <a:t>proton</a:t>
            </a:r>
            <a:r>
              <a:rPr lang="it-IT" baseline="0" dirty="0" smtClean="0"/>
              <a:t> </a:t>
            </a:r>
            <a:r>
              <a:rPr lang="it-IT" baseline="0" dirty="0" err="1" smtClean="0"/>
              <a:t>beacause</a:t>
            </a:r>
            <a:r>
              <a:rPr lang="it-IT" baseline="0" dirty="0" smtClean="0"/>
              <a:t> </a:t>
            </a:r>
            <a:r>
              <a:rPr lang="it-IT" baseline="0" dirty="0" err="1" smtClean="0"/>
              <a:t>of</a:t>
            </a:r>
            <a:r>
              <a:rPr lang="it-IT" baseline="0" dirty="0" smtClean="0"/>
              <a:t> </a:t>
            </a:r>
            <a:r>
              <a:rPr lang="it-IT" baseline="0" dirty="0" err="1" smtClean="0"/>
              <a:t>if</a:t>
            </a:r>
            <a:r>
              <a:rPr lang="it-IT" baseline="0" dirty="0" smtClean="0"/>
              <a:t> </a:t>
            </a:r>
            <a:r>
              <a:rPr lang="it-IT" baseline="0" dirty="0" err="1" smtClean="0"/>
              <a:t>it</a:t>
            </a:r>
            <a:r>
              <a:rPr lang="it-IT" baseline="0" dirty="0" smtClean="0"/>
              <a:t> </a:t>
            </a:r>
            <a:r>
              <a:rPr lang="it-IT" baseline="0" dirty="0" err="1" smtClean="0"/>
              <a:t>is</a:t>
            </a:r>
            <a:r>
              <a:rPr lang="it-IT" baseline="0" dirty="0" smtClean="0"/>
              <a:t> the </a:t>
            </a:r>
            <a:r>
              <a:rPr lang="it-IT" baseline="0" dirty="0" err="1" smtClean="0"/>
              <a:t>spectator</a:t>
            </a:r>
            <a:r>
              <a:rPr lang="it-IT" baseline="0" dirty="0" smtClean="0"/>
              <a:t> </a:t>
            </a:r>
            <a:r>
              <a:rPr lang="it-IT" baseline="0" dirty="0" err="1" smtClean="0"/>
              <a:t>is</a:t>
            </a:r>
            <a:r>
              <a:rPr lang="it-IT" baseline="0" dirty="0" smtClean="0"/>
              <a:t> </a:t>
            </a:r>
            <a:r>
              <a:rPr lang="it-IT" baseline="0" dirty="0" err="1" smtClean="0"/>
              <a:t>momentum</a:t>
            </a:r>
            <a:r>
              <a:rPr lang="it-IT" baseline="0" dirty="0" smtClean="0"/>
              <a:t> </a:t>
            </a:r>
            <a:r>
              <a:rPr lang="it-IT" baseline="0" dirty="0" err="1" smtClean="0"/>
              <a:t>distribution</a:t>
            </a:r>
            <a:r>
              <a:rPr lang="it-IT" baseline="0" dirty="0" smtClean="0"/>
              <a:t> </a:t>
            </a:r>
            <a:r>
              <a:rPr lang="it-IT" baseline="0" dirty="0" err="1" smtClean="0"/>
              <a:t>must</a:t>
            </a:r>
            <a:r>
              <a:rPr lang="it-IT" baseline="0" dirty="0" smtClean="0"/>
              <a:t> </a:t>
            </a:r>
            <a:r>
              <a:rPr lang="it-IT" baseline="0" dirty="0" err="1" smtClean="0"/>
              <a:t>be</a:t>
            </a:r>
            <a:r>
              <a:rPr lang="it-IT" baseline="0" dirty="0" smtClean="0"/>
              <a:t> the </a:t>
            </a:r>
            <a:r>
              <a:rPr lang="it-IT" baseline="0" dirty="0" err="1" smtClean="0"/>
              <a:t>same</a:t>
            </a:r>
            <a:r>
              <a:rPr lang="it-IT" baseline="0" dirty="0" smtClean="0"/>
              <a:t> </a:t>
            </a:r>
            <a:r>
              <a:rPr lang="it-IT" baseline="0" dirty="0" err="1" smtClean="0"/>
              <a:t>that</a:t>
            </a:r>
            <a:r>
              <a:rPr lang="it-IT" baseline="0" dirty="0" smtClean="0"/>
              <a:t> </a:t>
            </a:r>
            <a:r>
              <a:rPr lang="it-IT" baseline="0" dirty="0" err="1" smtClean="0"/>
              <a:t>he</a:t>
            </a:r>
            <a:r>
              <a:rPr lang="it-IT" baseline="0" dirty="0" smtClean="0"/>
              <a:t> </a:t>
            </a:r>
            <a:r>
              <a:rPr lang="it-IT" baseline="0" dirty="0" err="1" smtClean="0"/>
              <a:t>had</a:t>
            </a:r>
            <a:r>
              <a:rPr lang="it-IT" baseline="0" dirty="0" smtClean="0"/>
              <a:t> in the cluster </a:t>
            </a:r>
            <a:r>
              <a:rPr lang="it-IT" baseline="0" dirty="0" err="1" smtClean="0"/>
              <a:t>motion</a:t>
            </a:r>
            <a:r>
              <a:rPr lang="it-IT" baseline="0" dirty="0" smtClean="0"/>
              <a:t>. </a:t>
            </a:r>
            <a:r>
              <a:rPr lang="it-IT" baseline="0" dirty="0" err="1" smtClean="0"/>
              <a:t>For</a:t>
            </a:r>
            <a:r>
              <a:rPr lang="it-IT" baseline="0" dirty="0" smtClean="0"/>
              <a:t> </a:t>
            </a:r>
            <a:r>
              <a:rPr lang="it-IT" baseline="0" dirty="0" err="1" smtClean="0"/>
              <a:t>this</a:t>
            </a:r>
            <a:r>
              <a:rPr lang="it-IT" baseline="0" dirty="0" smtClean="0"/>
              <a:t>, </a:t>
            </a:r>
            <a:r>
              <a:rPr lang="it-IT" baseline="0" dirty="0" err="1" smtClean="0"/>
              <a:t>it</a:t>
            </a:r>
            <a:r>
              <a:rPr lang="it-IT" baseline="0" dirty="0" smtClean="0"/>
              <a:t> </a:t>
            </a:r>
            <a:r>
              <a:rPr lang="it-IT" baseline="0" dirty="0" err="1" smtClean="0"/>
              <a:t>was</a:t>
            </a:r>
            <a:r>
              <a:rPr lang="it-IT" baseline="0" dirty="0" smtClean="0"/>
              <a:t> </a:t>
            </a:r>
            <a:r>
              <a:rPr lang="it-IT" baseline="0" dirty="0" err="1" smtClean="0"/>
              <a:t>selected</a:t>
            </a:r>
            <a:r>
              <a:rPr lang="it-IT" baseline="0" dirty="0" smtClean="0"/>
              <a:t> and </a:t>
            </a:r>
            <a:r>
              <a:rPr lang="it-IT" baseline="0" dirty="0" err="1" smtClean="0"/>
              <a:t>energy</a:t>
            </a:r>
            <a:r>
              <a:rPr lang="it-IT" baseline="0" dirty="0" smtClean="0"/>
              <a:t> </a:t>
            </a:r>
            <a:r>
              <a:rPr lang="it-IT" baseline="0" dirty="0" err="1" smtClean="0"/>
              <a:t>range</a:t>
            </a:r>
            <a:r>
              <a:rPr lang="it-IT" baseline="0" dirty="0" smtClean="0"/>
              <a:t> </a:t>
            </a:r>
            <a:r>
              <a:rPr lang="it-IT" baseline="0" dirty="0" err="1" smtClean="0"/>
              <a:t>characterized</a:t>
            </a:r>
            <a:r>
              <a:rPr lang="it-IT" baseline="0" dirty="0" smtClean="0"/>
              <a:t> </a:t>
            </a:r>
            <a:r>
              <a:rPr lang="it-IT" baseline="0" dirty="0" err="1" smtClean="0"/>
              <a:t>by</a:t>
            </a:r>
            <a:r>
              <a:rPr lang="it-IT" baseline="0" dirty="0" smtClean="0"/>
              <a:t> the </a:t>
            </a:r>
            <a:r>
              <a:rPr lang="it-IT" baseline="0" dirty="0" err="1" smtClean="0"/>
              <a:t>presence</a:t>
            </a:r>
            <a:r>
              <a:rPr lang="it-IT" baseline="0" dirty="0" smtClean="0"/>
              <a:t> </a:t>
            </a:r>
            <a:r>
              <a:rPr lang="it-IT" baseline="0" dirty="0" err="1" smtClean="0"/>
              <a:t>of</a:t>
            </a:r>
            <a:r>
              <a:rPr lang="it-IT" baseline="0" dirty="0" smtClean="0"/>
              <a:t> a </a:t>
            </a:r>
            <a:r>
              <a:rPr lang="it-IT" baseline="0" dirty="0" err="1" smtClean="0"/>
              <a:t>narrow</a:t>
            </a:r>
            <a:r>
              <a:rPr lang="it-IT" baseline="0" dirty="0" smtClean="0"/>
              <a:t> </a:t>
            </a:r>
            <a:r>
              <a:rPr lang="it-IT" baseline="0" dirty="0" err="1" smtClean="0"/>
              <a:t>peak</a:t>
            </a:r>
            <a:r>
              <a:rPr lang="it-IT" baseline="0" dirty="0" smtClean="0"/>
              <a:t> in the </a:t>
            </a:r>
            <a:r>
              <a:rPr lang="it-IT" baseline="0" dirty="0" err="1" smtClean="0"/>
              <a:t>coincidence</a:t>
            </a:r>
            <a:r>
              <a:rPr lang="it-IT" baseline="0" dirty="0" smtClean="0"/>
              <a:t> </a:t>
            </a:r>
            <a:r>
              <a:rPr lang="it-IT" baseline="0" dirty="0" err="1" smtClean="0"/>
              <a:t>yield</a:t>
            </a:r>
            <a:r>
              <a:rPr lang="it-IT" baseline="0" dirty="0" smtClean="0"/>
              <a:t> and </a:t>
            </a:r>
            <a:r>
              <a:rPr lang="it-IT" baseline="0" dirty="0" err="1" smtClean="0"/>
              <a:t>was</a:t>
            </a:r>
            <a:r>
              <a:rPr lang="it-IT" baseline="0" dirty="0" smtClean="0"/>
              <a:t> </a:t>
            </a:r>
            <a:r>
              <a:rPr lang="it-IT" baseline="0" dirty="0" err="1" smtClean="0"/>
              <a:t>studied</a:t>
            </a:r>
            <a:r>
              <a:rPr lang="it-IT" baseline="0" dirty="0" smtClean="0"/>
              <a:t> the </a:t>
            </a:r>
            <a:r>
              <a:rPr lang="it-IT" baseline="0" dirty="0" err="1" smtClean="0"/>
              <a:t>momentum</a:t>
            </a:r>
            <a:r>
              <a:rPr lang="it-IT" baseline="0" dirty="0" smtClean="0"/>
              <a:t>. The </a:t>
            </a:r>
            <a:r>
              <a:rPr lang="it-IT" baseline="0" dirty="0" err="1" smtClean="0"/>
              <a:t>result</a:t>
            </a:r>
            <a:r>
              <a:rPr lang="it-IT" baseline="0" dirty="0" smtClean="0"/>
              <a:t> </a:t>
            </a:r>
            <a:r>
              <a:rPr lang="it-IT" baseline="0" dirty="0" err="1" smtClean="0"/>
              <a:t>shown</a:t>
            </a:r>
            <a:r>
              <a:rPr lang="it-IT" baseline="0" dirty="0" smtClean="0"/>
              <a:t> a </a:t>
            </a:r>
            <a:r>
              <a:rPr lang="it-IT" baseline="0" dirty="0" err="1" smtClean="0"/>
              <a:t>tipical</a:t>
            </a:r>
            <a:r>
              <a:rPr lang="it-IT" baseline="0" dirty="0" smtClean="0"/>
              <a:t> </a:t>
            </a:r>
            <a:r>
              <a:rPr lang="it-IT" baseline="0" dirty="0" err="1" smtClean="0"/>
              <a:t>hulten</a:t>
            </a:r>
            <a:r>
              <a:rPr lang="it-IT" baseline="0" dirty="0" smtClean="0"/>
              <a:t> </a:t>
            </a:r>
            <a:r>
              <a:rPr lang="it-IT" baseline="0" dirty="0" err="1" smtClean="0"/>
              <a:t>distribution</a:t>
            </a:r>
            <a:r>
              <a:rPr lang="it-IT" baseline="0" dirty="0" smtClean="0"/>
              <a:t> </a:t>
            </a:r>
            <a:r>
              <a:rPr lang="it-IT" baseline="0" dirty="0" err="1" smtClean="0"/>
              <a:t>centered</a:t>
            </a:r>
            <a:r>
              <a:rPr lang="it-IT" baseline="0" dirty="0" smtClean="0"/>
              <a:t> at zero </a:t>
            </a:r>
            <a:r>
              <a:rPr lang="it-IT" baseline="0" dirty="0" err="1" smtClean="0"/>
              <a:t>MeV</a:t>
            </a:r>
            <a:r>
              <a:rPr lang="it-IT" baseline="0" dirty="0" smtClean="0"/>
              <a:t>/c </a:t>
            </a:r>
            <a:r>
              <a:rPr lang="it-IT" baseline="0" dirty="0" err="1" smtClean="0"/>
              <a:t>that</a:t>
            </a:r>
            <a:r>
              <a:rPr lang="it-IT" baseline="0" dirty="0" smtClean="0"/>
              <a:t> </a:t>
            </a:r>
            <a:r>
              <a:rPr lang="it-IT" baseline="0" dirty="0" err="1" smtClean="0"/>
              <a:t>made</a:t>
            </a:r>
            <a:r>
              <a:rPr lang="it-IT" baseline="0" dirty="0" smtClean="0"/>
              <a:t> </a:t>
            </a:r>
            <a:r>
              <a:rPr lang="it-IT" baseline="0" dirty="0" err="1" smtClean="0"/>
              <a:t>us</a:t>
            </a:r>
            <a:r>
              <a:rPr lang="it-IT" baseline="0" dirty="0" smtClean="0"/>
              <a:t> </a:t>
            </a:r>
            <a:r>
              <a:rPr lang="it-IT" baseline="0" dirty="0" err="1" smtClean="0"/>
              <a:t>confortable</a:t>
            </a:r>
            <a:r>
              <a:rPr lang="it-IT" baseline="0" dirty="0" smtClean="0"/>
              <a:t> </a:t>
            </a:r>
            <a:r>
              <a:rPr lang="it-IT" baseline="0" dirty="0" err="1" smtClean="0"/>
              <a:t>for</a:t>
            </a:r>
            <a:r>
              <a:rPr lang="it-IT" baseline="0" dirty="0" smtClean="0"/>
              <a:t> the </a:t>
            </a:r>
            <a:r>
              <a:rPr lang="it-IT" baseline="0" dirty="0" err="1" smtClean="0"/>
              <a:t>presence</a:t>
            </a:r>
            <a:r>
              <a:rPr lang="it-IT" baseline="0" dirty="0" smtClean="0"/>
              <a:t> </a:t>
            </a:r>
            <a:r>
              <a:rPr lang="it-IT" baseline="0" dirty="0" err="1" smtClean="0"/>
              <a:t>of</a:t>
            </a:r>
            <a:r>
              <a:rPr lang="it-IT" baseline="0" dirty="0" smtClean="0"/>
              <a:t> quasi free </a:t>
            </a:r>
            <a:r>
              <a:rPr lang="it-IT" baseline="0" dirty="0" err="1" smtClean="0"/>
              <a:t>mechanism</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7033C66F-245E-4B0B-A4F7-837E7B3A98F1}"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 </a:t>
            </a:r>
            <a:r>
              <a:rPr lang="it-IT" dirty="0" err="1" smtClean="0"/>
              <a:t>order</a:t>
            </a:r>
            <a:r>
              <a:rPr lang="it-IT" baseline="0" dirty="0" smtClean="0"/>
              <a:t> </a:t>
            </a:r>
            <a:r>
              <a:rPr lang="it-IT" baseline="0" dirty="0" err="1" smtClean="0"/>
              <a:t>to</a:t>
            </a:r>
            <a:r>
              <a:rPr lang="it-IT" baseline="0" dirty="0" smtClean="0"/>
              <a:t> </a:t>
            </a:r>
            <a:r>
              <a:rPr lang="it-IT" baseline="0" dirty="0" err="1" smtClean="0"/>
              <a:t>select</a:t>
            </a:r>
            <a:r>
              <a:rPr lang="it-IT" baseline="0" dirty="0" smtClean="0"/>
              <a:t> the quasi free </a:t>
            </a:r>
            <a:r>
              <a:rPr lang="it-IT" baseline="0" dirty="0" err="1" smtClean="0"/>
              <a:t>mechanism</a:t>
            </a:r>
            <a:r>
              <a:rPr lang="it-IT" baseline="0" dirty="0" smtClean="0"/>
              <a:t> </a:t>
            </a:r>
            <a:r>
              <a:rPr lang="it-IT" baseline="0" dirty="0" err="1" smtClean="0"/>
              <a:t>contribution</a:t>
            </a:r>
            <a:r>
              <a:rPr lang="it-IT" baseline="0" dirty="0" smtClean="0"/>
              <a:t> </a:t>
            </a:r>
            <a:r>
              <a:rPr lang="it-IT" baseline="0" dirty="0" err="1" smtClean="0"/>
              <a:t>is</a:t>
            </a:r>
            <a:r>
              <a:rPr lang="it-IT" baseline="0" dirty="0" smtClean="0"/>
              <a:t> </a:t>
            </a:r>
            <a:r>
              <a:rPr lang="it-IT" baseline="0" dirty="0" err="1" smtClean="0"/>
              <a:t>important</a:t>
            </a:r>
            <a:r>
              <a:rPr lang="it-IT" baseline="0" dirty="0" smtClean="0"/>
              <a:t> </a:t>
            </a:r>
            <a:r>
              <a:rPr lang="it-IT" baseline="0" dirty="0" err="1" smtClean="0"/>
              <a:t>to</a:t>
            </a:r>
            <a:r>
              <a:rPr lang="it-IT" baseline="0" dirty="0" smtClean="0"/>
              <a:t> </a:t>
            </a:r>
            <a:r>
              <a:rPr lang="it-IT" baseline="0" dirty="0" err="1" smtClean="0"/>
              <a:t>study</a:t>
            </a:r>
            <a:r>
              <a:rPr lang="it-IT" baseline="0" dirty="0" smtClean="0"/>
              <a:t> the </a:t>
            </a:r>
            <a:r>
              <a:rPr lang="it-IT" baseline="0" dirty="0" err="1" smtClean="0"/>
              <a:t>correlation</a:t>
            </a:r>
            <a:r>
              <a:rPr lang="it-IT" baseline="0" dirty="0" smtClean="0"/>
              <a:t> </a:t>
            </a:r>
            <a:r>
              <a:rPr lang="it-IT" baseline="0" dirty="0" err="1" smtClean="0"/>
              <a:t>between</a:t>
            </a:r>
            <a:r>
              <a:rPr lang="it-IT" baseline="0" dirty="0" smtClean="0"/>
              <a:t> the </a:t>
            </a:r>
            <a:r>
              <a:rPr lang="it-IT" baseline="0" dirty="0" err="1" smtClean="0"/>
              <a:t>momentum</a:t>
            </a:r>
            <a:r>
              <a:rPr lang="it-IT" baseline="0" dirty="0" smtClean="0"/>
              <a:t> </a:t>
            </a:r>
            <a:r>
              <a:rPr lang="it-IT" baseline="0" dirty="0" err="1" smtClean="0"/>
              <a:t>of</a:t>
            </a:r>
            <a:r>
              <a:rPr lang="it-IT" baseline="0" dirty="0" smtClean="0"/>
              <a:t> the </a:t>
            </a:r>
            <a:r>
              <a:rPr lang="it-IT" baseline="0" dirty="0" err="1" smtClean="0"/>
              <a:t>spectator</a:t>
            </a:r>
            <a:r>
              <a:rPr lang="it-IT" baseline="0" dirty="0" smtClean="0"/>
              <a:t> (in </a:t>
            </a:r>
            <a:r>
              <a:rPr lang="it-IT" baseline="0" dirty="0" err="1" smtClean="0"/>
              <a:t>this</a:t>
            </a:r>
            <a:r>
              <a:rPr lang="it-IT" baseline="0" dirty="0" smtClean="0"/>
              <a:t> case the </a:t>
            </a:r>
            <a:r>
              <a:rPr lang="it-IT" baseline="0" dirty="0" err="1" smtClean="0"/>
              <a:t>proton</a:t>
            </a:r>
            <a:r>
              <a:rPr lang="it-IT" baseline="0" dirty="0" smtClean="0"/>
              <a:t>) and the </a:t>
            </a:r>
            <a:r>
              <a:rPr lang="it-IT" baseline="0" dirty="0" err="1" smtClean="0"/>
              <a:t>coincidence</a:t>
            </a:r>
            <a:r>
              <a:rPr lang="it-IT" baseline="0" dirty="0" smtClean="0"/>
              <a:t> </a:t>
            </a:r>
            <a:r>
              <a:rPr lang="it-IT" baseline="0" dirty="0" err="1" smtClean="0"/>
              <a:t>yield</a:t>
            </a:r>
            <a:r>
              <a:rPr lang="it-IT" baseline="0" dirty="0" smtClean="0"/>
              <a:t> </a:t>
            </a:r>
            <a:r>
              <a:rPr lang="it-IT" baseline="0" dirty="0" err="1" smtClean="0"/>
              <a:t>of</a:t>
            </a:r>
            <a:r>
              <a:rPr lang="it-IT" baseline="0" dirty="0" smtClean="0"/>
              <a:t> the </a:t>
            </a:r>
            <a:r>
              <a:rPr lang="it-IT" baseline="0" dirty="0" err="1" smtClean="0"/>
              <a:t>reaction</a:t>
            </a:r>
            <a:r>
              <a:rPr lang="it-IT" baseline="0" dirty="0" smtClean="0"/>
              <a:t>. As </a:t>
            </a:r>
            <a:r>
              <a:rPr lang="it-IT" baseline="0" dirty="0" err="1" smtClean="0"/>
              <a:t>shown</a:t>
            </a:r>
            <a:r>
              <a:rPr lang="it-IT" baseline="0" dirty="0" smtClean="0"/>
              <a:t>, </a:t>
            </a:r>
            <a:r>
              <a:rPr lang="it-IT" baseline="0" dirty="0" err="1" smtClean="0"/>
              <a:t>with</a:t>
            </a:r>
            <a:r>
              <a:rPr lang="it-IT" baseline="0" dirty="0" smtClean="0"/>
              <a:t> </a:t>
            </a:r>
            <a:r>
              <a:rPr lang="it-IT" baseline="0" dirty="0" err="1" smtClean="0"/>
              <a:t>increasing</a:t>
            </a:r>
            <a:r>
              <a:rPr lang="it-IT" baseline="0" dirty="0" smtClean="0"/>
              <a:t> </a:t>
            </a:r>
            <a:r>
              <a:rPr lang="it-IT" baseline="0" dirty="0" err="1" smtClean="0"/>
              <a:t>of</a:t>
            </a:r>
            <a:r>
              <a:rPr lang="it-IT" baseline="0" dirty="0" smtClean="0"/>
              <a:t> the moment the </a:t>
            </a:r>
            <a:r>
              <a:rPr lang="it-IT" baseline="0" dirty="0" err="1" smtClean="0"/>
              <a:t>coincidence</a:t>
            </a:r>
            <a:r>
              <a:rPr lang="it-IT" baseline="0" dirty="0" smtClean="0"/>
              <a:t> </a:t>
            </a:r>
            <a:r>
              <a:rPr lang="it-IT" baseline="0" dirty="0" err="1" smtClean="0"/>
              <a:t>yield</a:t>
            </a:r>
            <a:r>
              <a:rPr lang="it-IT" baseline="0" dirty="0" smtClean="0"/>
              <a:t> </a:t>
            </a:r>
            <a:r>
              <a:rPr lang="it-IT" baseline="0" dirty="0" err="1" smtClean="0"/>
              <a:t>decreasing</a:t>
            </a:r>
            <a:r>
              <a:rPr lang="it-IT" baseline="0" dirty="0" smtClean="0"/>
              <a:t>. </a:t>
            </a:r>
            <a:r>
              <a:rPr lang="it-IT" baseline="0" dirty="0" err="1" smtClean="0"/>
              <a:t>This</a:t>
            </a:r>
            <a:r>
              <a:rPr lang="it-IT" baseline="0" dirty="0" smtClean="0"/>
              <a:t> </a:t>
            </a:r>
            <a:r>
              <a:rPr lang="it-IT" baseline="0" dirty="0" err="1" smtClean="0"/>
              <a:t>is</a:t>
            </a:r>
            <a:r>
              <a:rPr lang="it-IT" baseline="0" dirty="0" smtClean="0"/>
              <a:t> </a:t>
            </a:r>
            <a:r>
              <a:rPr lang="it-IT" baseline="0" dirty="0" err="1" smtClean="0"/>
              <a:t>an</a:t>
            </a:r>
            <a:r>
              <a:rPr lang="it-IT" baseline="0" dirty="0" smtClean="0"/>
              <a:t> </a:t>
            </a:r>
            <a:r>
              <a:rPr lang="it-IT" baseline="0" dirty="0" err="1" smtClean="0"/>
              <a:t>evidence</a:t>
            </a:r>
            <a:r>
              <a:rPr lang="it-IT" baseline="0" dirty="0" smtClean="0"/>
              <a:t> </a:t>
            </a:r>
            <a:r>
              <a:rPr lang="it-IT" baseline="0" dirty="0" err="1" smtClean="0"/>
              <a:t>of</a:t>
            </a:r>
            <a:r>
              <a:rPr lang="it-IT" baseline="0" dirty="0" smtClean="0"/>
              <a:t> the </a:t>
            </a:r>
            <a:r>
              <a:rPr lang="it-IT" baseline="0" dirty="0" err="1" smtClean="0"/>
              <a:t>presence</a:t>
            </a:r>
            <a:r>
              <a:rPr lang="it-IT" baseline="0" dirty="0" smtClean="0"/>
              <a:t> </a:t>
            </a:r>
            <a:r>
              <a:rPr lang="it-IT" baseline="0" dirty="0" err="1" smtClean="0"/>
              <a:t>of</a:t>
            </a:r>
            <a:r>
              <a:rPr lang="it-IT" baseline="0" dirty="0" smtClean="0"/>
              <a:t> </a:t>
            </a:r>
            <a:r>
              <a:rPr lang="it-IT" baseline="0" dirty="0" err="1" smtClean="0"/>
              <a:t>qf</a:t>
            </a:r>
            <a:r>
              <a:rPr lang="it-IT" baseline="0" dirty="0" smtClean="0"/>
              <a:t> </a:t>
            </a:r>
            <a:r>
              <a:rPr lang="it-IT" baseline="0" dirty="0" err="1" smtClean="0"/>
              <a:t>mechanism</a:t>
            </a:r>
            <a:r>
              <a:rPr lang="it-IT" baseline="0" dirty="0" smtClean="0"/>
              <a:t>. </a:t>
            </a:r>
            <a:r>
              <a:rPr lang="it-IT" baseline="0" dirty="0" err="1" smtClean="0"/>
              <a:t>Another</a:t>
            </a:r>
            <a:r>
              <a:rPr lang="it-IT" baseline="0" dirty="0" smtClean="0"/>
              <a:t> test </a:t>
            </a:r>
            <a:r>
              <a:rPr lang="it-IT" baseline="0" dirty="0" err="1" smtClean="0"/>
              <a:t>to</a:t>
            </a:r>
            <a:r>
              <a:rPr lang="it-IT" baseline="0" dirty="0" smtClean="0"/>
              <a:t> </a:t>
            </a:r>
            <a:r>
              <a:rPr lang="it-IT" baseline="0" dirty="0" err="1" smtClean="0"/>
              <a:t>be</a:t>
            </a:r>
            <a:r>
              <a:rPr lang="it-IT" baseline="0" dirty="0" smtClean="0"/>
              <a:t> </a:t>
            </a:r>
            <a:r>
              <a:rPr lang="it-IT" baseline="0" dirty="0" err="1" smtClean="0"/>
              <a:t>sure</a:t>
            </a:r>
            <a:r>
              <a:rPr lang="it-IT" baseline="0" dirty="0" smtClean="0"/>
              <a:t> </a:t>
            </a:r>
            <a:r>
              <a:rPr lang="it-IT" baseline="0" dirty="0" err="1" smtClean="0"/>
              <a:t>for</a:t>
            </a:r>
            <a:r>
              <a:rPr lang="it-IT" baseline="0" dirty="0" smtClean="0"/>
              <a:t> the </a:t>
            </a:r>
            <a:r>
              <a:rPr lang="it-IT" baseline="0" dirty="0" err="1" smtClean="0"/>
              <a:t>presence</a:t>
            </a:r>
            <a:r>
              <a:rPr lang="it-IT" baseline="0" dirty="0" smtClean="0"/>
              <a:t> </a:t>
            </a:r>
            <a:r>
              <a:rPr lang="it-IT" baseline="0" dirty="0" err="1" smtClean="0"/>
              <a:t>of</a:t>
            </a:r>
            <a:r>
              <a:rPr lang="it-IT" baseline="0" dirty="0" smtClean="0"/>
              <a:t> QF </a:t>
            </a:r>
            <a:r>
              <a:rPr lang="it-IT" baseline="0" dirty="0" err="1" smtClean="0"/>
              <a:t>mechanism</a:t>
            </a:r>
            <a:r>
              <a:rPr lang="it-IT" baseline="0" dirty="0" smtClean="0"/>
              <a:t> </a:t>
            </a:r>
            <a:r>
              <a:rPr lang="it-IT" baseline="0" dirty="0" err="1" smtClean="0"/>
              <a:t>is</a:t>
            </a:r>
            <a:r>
              <a:rPr lang="it-IT" baseline="0" dirty="0" smtClean="0"/>
              <a:t> </a:t>
            </a:r>
            <a:r>
              <a:rPr lang="it-IT" baseline="0" dirty="0" err="1" smtClean="0"/>
              <a:t>to</a:t>
            </a:r>
            <a:r>
              <a:rPr lang="it-IT" baseline="0" dirty="0" smtClean="0"/>
              <a:t> </a:t>
            </a:r>
            <a:r>
              <a:rPr lang="it-IT" baseline="0" dirty="0" err="1" smtClean="0"/>
              <a:t>study</a:t>
            </a:r>
            <a:r>
              <a:rPr lang="it-IT" baseline="0" dirty="0" smtClean="0"/>
              <a:t> the </a:t>
            </a:r>
            <a:r>
              <a:rPr lang="it-IT" baseline="0" dirty="0" err="1" smtClean="0"/>
              <a:t>momentum</a:t>
            </a:r>
            <a:r>
              <a:rPr lang="it-IT" baseline="0" dirty="0" smtClean="0"/>
              <a:t> </a:t>
            </a:r>
            <a:r>
              <a:rPr lang="it-IT" baseline="0" dirty="0" err="1" smtClean="0"/>
              <a:t>distribution</a:t>
            </a:r>
            <a:r>
              <a:rPr lang="it-IT" baseline="0" dirty="0" smtClean="0"/>
              <a:t> </a:t>
            </a:r>
            <a:r>
              <a:rPr lang="it-IT" baseline="0" dirty="0" err="1" smtClean="0"/>
              <a:t>of</a:t>
            </a:r>
            <a:r>
              <a:rPr lang="it-IT" baseline="0" dirty="0" smtClean="0"/>
              <a:t> the </a:t>
            </a:r>
            <a:r>
              <a:rPr lang="it-IT" baseline="0" dirty="0" err="1" smtClean="0"/>
              <a:t>proton</a:t>
            </a:r>
            <a:r>
              <a:rPr lang="it-IT" baseline="0" dirty="0" smtClean="0"/>
              <a:t> </a:t>
            </a:r>
            <a:r>
              <a:rPr lang="it-IT" baseline="0" dirty="0" err="1" smtClean="0"/>
              <a:t>beacause</a:t>
            </a:r>
            <a:r>
              <a:rPr lang="it-IT" baseline="0" dirty="0" smtClean="0"/>
              <a:t> </a:t>
            </a:r>
            <a:r>
              <a:rPr lang="it-IT" baseline="0" dirty="0" err="1" smtClean="0"/>
              <a:t>of</a:t>
            </a:r>
            <a:r>
              <a:rPr lang="it-IT" baseline="0" dirty="0" smtClean="0"/>
              <a:t> </a:t>
            </a:r>
            <a:r>
              <a:rPr lang="it-IT" baseline="0" dirty="0" err="1" smtClean="0"/>
              <a:t>if</a:t>
            </a:r>
            <a:r>
              <a:rPr lang="it-IT" baseline="0" dirty="0" smtClean="0"/>
              <a:t> </a:t>
            </a:r>
            <a:r>
              <a:rPr lang="it-IT" baseline="0" dirty="0" err="1" smtClean="0"/>
              <a:t>it</a:t>
            </a:r>
            <a:r>
              <a:rPr lang="it-IT" baseline="0" dirty="0" smtClean="0"/>
              <a:t> </a:t>
            </a:r>
            <a:r>
              <a:rPr lang="it-IT" baseline="0" dirty="0" err="1" smtClean="0"/>
              <a:t>is</a:t>
            </a:r>
            <a:r>
              <a:rPr lang="it-IT" baseline="0" dirty="0" smtClean="0"/>
              <a:t> the </a:t>
            </a:r>
            <a:r>
              <a:rPr lang="it-IT" baseline="0" dirty="0" err="1" smtClean="0"/>
              <a:t>spectator</a:t>
            </a:r>
            <a:r>
              <a:rPr lang="it-IT" baseline="0" dirty="0" smtClean="0"/>
              <a:t> </a:t>
            </a:r>
            <a:r>
              <a:rPr lang="it-IT" baseline="0" dirty="0" err="1" smtClean="0"/>
              <a:t>is</a:t>
            </a:r>
            <a:r>
              <a:rPr lang="it-IT" baseline="0" dirty="0" smtClean="0"/>
              <a:t> </a:t>
            </a:r>
            <a:r>
              <a:rPr lang="it-IT" baseline="0" dirty="0" err="1" smtClean="0"/>
              <a:t>momentum</a:t>
            </a:r>
            <a:r>
              <a:rPr lang="it-IT" baseline="0" dirty="0" smtClean="0"/>
              <a:t> </a:t>
            </a:r>
            <a:r>
              <a:rPr lang="it-IT" baseline="0" dirty="0" err="1" smtClean="0"/>
              <a:t>distribution</a:t>
            </a:r>
            <a:r>
              <a:rPr lang="it-IT" baseline="0" dirty="0" smtClean="0"/>
              <a:t> </a:t>
            </a:r>
            <a:r>
              <a:rPr lang="it-IT" baseline="0" dirty="0" err="1" smtClean="0"/>
              <a:t>must</a:t>
            </a:r>
            <a:r>
              <a:rPr lang="it-IT" baseline="0" dirty="0" smtClean="0"/>
              <a:t> </a:t>
            </a:r>
            <a:r>
              <a:rPr lang="it-IT" baseline="0" dirty="0" err="1" smtClean="0"/>
              <a:t>be</a:t>
            </a:r>
            <a:r>
              <a:rPr lang="it-IT" baseline="0" dirty="0" smtClean="0"/>
              <a:t> the </a:t>
            </a:r>
            <a:r>
              <a:rPr lang="it-IT" baseline="0" dirty="0" err="1" smtClean="0"/>
              <a:t>same</a:t>
            </a:r>
            <a:r>
              <a:rPr lang="it-IT" baseline="0" dirty="0" smtClean="0"/>
              <a:t> </a:t>
            </a:r>
            <a:r>
              <a:rPr lang="it-IT" baseline="0" dirty="0" err="1" smtClean="0"/>
              <a:t>that</a:t>
            </a:r>
            <a:r>
              <a:rPr lang="it-IT" baseline="0" dirty="0" smtClean="0"/>
              <a:t> </a:t>
            </a:r>
            <a:r>
              <a:rPr lang="it-IT" baseline="0" dirty="0" err="1" smtClean="0"/>
              <a:t>he</a:t>
            </a:r>
            <a:r>
              <a:rPr lang="it-IT" baseline="0" dirty="0" smtClean="0"/>
              <a:t> </a:t>
            </a:r>
            <a:r>
              <a:rPr lang="it-IT" baseline="0" dirty="0" err="1" smtClean="0"/>
              <a:t>had</a:t>
            </a:r>
            <a:r>
              <a:rPr lang="it-IT" baseline="0" dirty="0" smtClean="0"/>
              <a:t> in the cluster </a:t>
            </a:r>
            <a:r>
              <a:rPr lang="it-IT" baseline="0" dirty="0" err="1" smtClean="0"/>
              <a:t>motion</a:t>
            </a:r>
            <a:r>
              <a:rPr lang="it-IT" baseline="0" dirty="0" smtClean="0"/>
              <a:t>. </a:t>
            </a:r>
            <a:r>
              <a:rPr lang="it-IT" baseline="0" dirty="0" err="1" smtClean="0"/>
              <a:t>For</a:t>
            </a:r>
            <a:r>
              <a:rPr lang="it-IT" baseline="0" dirty="0" smtClean="0"/>
              <a:t> </a:t>
            </a:r>
            <a:r>
              <a:rPr lang="it-IT" baseline="0" dirty="0" err="1" smtClean="0"/>
              <a:t>this</a:t>
            </a:r>
            <a:r>
              <a:rPr lang="it-IT" baseline="0" dirty="0" smtClean="0"/>
              <a:t>, </a:t>
            </a:r>
            <a:r>
              <a:rPr lang="it-IT" baseline="0" dirty="0" err="1" smtClean="0"/>
              <a:t>it</a:t>
            </a:r>
            <a:r>
              <a:rPr lang="it-IT" baseline="0" dirty="0" smtClean="0"/>
              <a:t> </a:t>
            </a:r>
            <a:r>
              <a:rPr lang="it-IT" baseline="0" dirty="0" err="1" smtClean="0"/>
              <a:t>was</a:t>
            </a:r>
            <a:r>
              <a:rPr lang="it-IT" baseline="0" dirty="0" smtClean="0"/>
              <a:t> </a:t>
            </a:r>
            <a:r>
              <a:rPr lang="it-IT" baseline="0" dirty="0" err="1" smtClean="0"/>
              <a:t>selected</a:t>
            </a:r>
            <a:r>
              <a:rPr lang="it-IT" baseline="0" dirty="0" smtClean="0"/>
              <a:t> and </a:t>
            </a:r>
            <a:r>
              <a:rPr lang="it-IT" baseline="0" dirty="0" err="1" smtClean="0"/>
              <a:t>energy</a:t>
            </a:r>
            <a:r>
              <a:rPr lang="it-IT" baseline="0" dirty="0" smtClean="0"/>
              <a:t> </a:t>
            </a:r>
            <a:r>
              <a:rPr lang="it-IT" baseline="0" dirty="0" err="1" smtClean="0"/>
              <a:t>range</a:t>
            </a:r>
            <a:r>
              <a:rPr lang="it-IT" baseline="0" dirty="0" smtClean="0"/>
              <a:t> </a:t>
            </a:r>
            <a:r>
              <a:rPr lang="it-IT" baseline="0" dirty="0" err="1" smtClean="0"/>
              <a:t>characterized</a:t>
            </a:r>
            <a:r>
              <a:rPr lang="it-IT" baseline="0" dirty="0" smtClean="0"/>
              <a:t> </a:t>
            </a:r>
            <a:r>
              <a:rPr lang="it-IT" baseline="0" dirty="0" err="1" smtClean="0"/>
              <a:t>by</a:t>
            </a:r>
            <a:r>
              <a:rPr lang="it-IT" baseline="0" dirty="0" smtClean="0"/>
              <a:t> the </a:t>
            </a:r>
            <a:r>
              <a:rPr lang="it-IT" baseline="0" dirty="0" err="1" smtClean="0"/>
              <a:t>presence</a:t>
            </a:r>
            <a:r>
              <a:rPr lang="it-IT" baseline="0" dirty="0" smtClean="0"/>
              <a:t> </a:t>
            </a:r>
            <a:r>
              <a:rPr lang="it-IT" baseline="0" dirty="0" err="1" smtClean="0"/>
              <a:t>of</a:t>
            </a:r>
            <a:r>
              <a:rPr lang="it-IT" baseline="0" dirty="0" smtClean="0"/>
              <a:t> a </a:t>
            </a:r>
            <a:r>
              <a:rPr lang="it-IT" baseline="0" dirty="0" err="1" smtClean="0"/>
              <a:t>narrow</a:t>
            </a:r>
            <a:r>
              <a:rPr lang="it-IT" baseline="0" dirty="0" smtClean="0"/>
              <a:t> </a:t>
            </a:r>
            <a:r>
              <a:rPr lang="it-IT" baseline="0" dirty="0" err="1" smtClean="0"/>
              <a:t>peak</a:t>
            </a:r>
            <a:r>
              <a:rPr lang="it-IT" baseline="0" dirty="0" smtClean="0"/>
              <a:t> in the </a:t>
            </a:r>
            <a:r>
              <a:rPr lang="it-IT" baseline="0" dirty="0" err="1" smtClean="0"/>
              <a:t>coincidence</a:t>
            </a:r>
            <a:r>
              <a:rPr lang="it-IT" baseline="0" dirty="0" smtClean="0"/>
              <a:t> </a:t>
            </a:r>
            <a:r>
              <a:rPr lang="it-IT" baseline="0" dirty="0" err="1" smtClean="0"/>
              <a:t>yield</a:t>
            </a:r>
            <a:r>
              <a:rPr lang="it-IT" baseline="0" dirty="0" smtClean="0"/>
              <a:t> and </a:t>
            </a:r>
            <a:r>
              <a:rPr lang="it-IT" baseline="0" dirty="0" err="1" smtClean="0"/>
              <a:t>was</a:t>
            </a:r>
            <a:r>
              <a:rPr lang="it-IT" baseline="0" dirty="0" smtClean="0"/>
              <a:t> </a:t>
            </a:r>
            <a:r>
              <a:rPr lang="it-IT" baseline="0" dirty="0" err="1" smtClean="0"/>
              <a:t>studied</a:t>
            </a:r>
            <a:r>
              <a:rPr lang="it-IT" baseline="0" dirty="0" smtClean="0"/>
              <a:t> the </a:t>
            </a:r>
            <a:r>
              <a:rPr lang="it-IT" baseline="0" dirty="0" err="1" smtClean="0"/>
              <a:t>momentum</a:t>
            </a:r>
            <a:r>
              <a:rPr lang="it-IT" baseline="0" dirty="0" smtClean="0"/>
              <a:t>. The </a:t>
            </a:r>
            <a:r>
              <a:rPr lang="it-IT" baseline="0" dirty="0" err="1" smtClean="0"/>
              <a:t>result</a:t>
            </a:r>
            <a:r>
              <a:rPr lang="it-IT" baseline="0" dirty="0" smtClean="0"/>
              <a:t> </a:t>
            </a:r>
            <a:r>
              <a:rPr lang="it-IT" baseline="0" dirty="0" err="1" smtClean="0"/>
              <a:t>shown</a:t>
            </a:r>
            <a:r>
              <a:rPr lang="it-IT" baseline="0" dirty="0" smtClean="0"/>
              <a:t> a </a:t>
            </a:r>
            <a:r>
              <a:rPr lang="it-IT" baseline="0" dirty="0" err="1" smtClean="0"/>
              <a:t>tipical</a:t>
            </a:r>
            <a:r>
              <a:rPr lang="it-IT" baseline="0" dirty="0" smtClean="0"/>
              <a:t> </a:t>
            </a:r>
            <a:r>
              <a:rPr lang="it-IT" baseline="0" dirty="0" err="1" smtClean="0"/>
              <a:t>hulten</a:t>
            </a:r>
            <a:r>
              <a:rPr lang="it-IT" baseline="0" dirty="0" smtClean="0"/>
              <a:t> </a:t>
            </a:r>
            <a:r>
              <a:rPr lang="it-IT" baseline="0" dirty="0" err="1" smtClean="0"/>
              <a:t>distribution</a:t>
            </a:r>
            <a:r>
              <a:rPr lang="it-IT" baseline="0" dirty="0" smtClean="0"/>
              <a:t> </a:t>
            </a:r>
            <a:r>
              <a:rPr lang="it-IT" baseline="0" dirty="0" err="1" smtClean="0"/>
              <a:t>centered</a:t>
            </a:r>
            <a:r>
              <a:rPr lang="it-IT" baseline="0" dirty="0" smtClean="0"/>
              <a:t> at zero </a:t>
            </a:r>
            <a:r>
              <a:rPr lang="it-IT" baseline="0" dirty="0" err="1" smtClean="0"/>
              <a:t>MeV</a:t>
            </a:r>
            <a:r>
              <a:rPr lang="it-IT" baseline="0" dirty="0" smtClean="0"/>
              <a:t>/c </a:t>
            </a:r>
            <a:r>
              <a:rPr lang="it-IT" baseline="0" dirty="0" err="1" smtClean="0"/>
              <a:t>that</a:t>
            </a:r>
            <a:r>
              <a:rPr lang="it-IT" baseline="0" dirty="0" smtClean="0"/>
              <a:t> </a:t>
            </a:r>
            <a:r>
              <a:rPr lang="it-IT" baseline="0" dirty="0" err="1" smtClean="0"/>
              <a:t>made</a:t>
            </a:r>
            <a:r>
              <a:rPr lang="it-IT" baseline="0" dirty="0" smtClean="0"/>
              <a:t> </a:t>
            </a:r>
            <a:r>
              <a:rPr lang="it-IT" baseline="0" dirty="0" err="1" smtClean="0"/>
              <a:t>us</a:t>
            </a:r>
            <a:r>
              <a:rPr lang="it-IT" baseline="0" dirty="0" smtClean="0"/>
              <a:t> </a:t>
            </a:r>
            <a:r>
              <a:rPr lang="it-IT" baseline="0" dirty="0" err="1" smtClean="0"/>
              <a:t>confortable</a:t>
            </a:r>
            <a:r>
              <a:rPr lang="it-IT" baseline="0" dirty="0" smtClean="0"/>
              <a:t> </a:t>
            </a:r>
            <a:r>
              <a:rPr lang="it-IT" baseline="0" dirty="0" err="1" smtClean="0"/>
              <a:t>for</a:t>
            </a:r>
            <a:r>
              <a:rPr lang="it-IT" baseline="0" dirty="0" smtClean="0"/>
              <a:t> the </a:t>
            </a:r>
            <a:r>
              <a:rPr lang="it-IT" baseline="0" dirty="0" err="1" smtClean="0"/>
              <a:t>presence</a:t>
            </a:r>
            <a:r>
              <a:rPr lang="it-IT" baseline="0" dirty="0" smtClean="0"/>
              <a:t> </a:t>
            </a:r>
            <a:r>
              <a:rPr lang="it-IT" baseline="0" dirty="0" err="1" smtClean="0"/>
              <a:t>of</a:t>
            </a:r>
            <a:r>
              <a:rPr lang="it-IT" baseline="0" dirty="0" smtClean="0"/>
              <a:t> quasi free </a:t>
            </a:r>
            <a:r>
              <a:rPr lang="it-IT" baseline="0" dirty="0" err="1" smtClean="0"/>
              <a:t>mechanism</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7033C66F-245E-4B0B-A4F7-837E7B3A98F1}"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figure shown the cross section of the two body reaction in arbitrary units. The horizontal error bars represent the integration energy bin, the vertical bars take into account the statistical error, the black line is the result of a fit using five </a:t>
            </a:r>
            <a:r>
              <a:rPr lang="en-US" sz="1200" kern="1200" baseline="0" dirty="0" err="1" smtClean="0">
                <a:solidFill>
                  <a:schemeClr val="tx1"/>
                </a:solidFill>
                <a:latin typeface="+mn-lt"/>
                <a:ea typeface="+mn-ea"/>
                <a:cs typeface="+mn-cs"/>
              </a:rPr>
              <a:t>gaussian</a:t>
            </a:r>
            <a:r>
              <a:rPr lang="en-US" sz="1200" kern="1200" baseline="0" dirty="0" smtClean="0">
                <a:solidFill>
                  <a:schemeClr val="tx1"/>
                </a:solidFill>
                <a:latin typeface="+mn-lt"/>
                <a:ea typeface="+mn-ea"/>
                <a:cs typeface="+mn-cs"/>
              </a:rPr>
              <a:t> that are shown as red dashed line. It is possible to recognize at least 4 exited level of the </a:t>
            </a:r>
            <a:r>
              <a:rPr lang="en-US" sz="1200" kern="1200" baseline="0" dirty="0" err="1" smtClean="0">
                <a:solidFill>
                  <a:schemeClr val="tx1"/>
                </a:solidFill>
                <a:latin typeface="+mn-lt"/>
                <a:ea typeface="+mn-ea"/>
                <a:cs typeface="+mn-cs"/>
              </a:rPr>
              <a:t>oxigen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eitin</a:t>
            </a:r>
            <a:r>
              <a:rPr lang="en-US" sz="1200" kern="1200" baseline="0" dirty="0" smtClean="0">
                <a:solidFill>
                  <a:schemeClr val="tx1"/>
                </a:solidFill>
                <a:latin typeface="+mn-lt"/>
                <a:ea typeface="+mn-ea"/>
                <a:cs typeface="+mn-cs"/>
              </a:rPr>
              <a:t> indicated by the arrow.  It is also shown which kind of cut was chosen to select the data.</a:t>
            </a:r>
            <a:endParaRPr lang="it-IT" dirty="0"/>
          </a:p>
        </p:txBody>
      </p:sp>
      <p:sp>
        <p:nvSpPr>
          <p:cNvPr id="4" name="Segnaposto numero diapositiva 3"/>
          <p:cNvSpPr>
            <a:spLocks noGrp="1"/>
          </p:cNvSpPr>
          <p:nvPr>
            <p:ph type="sldNum" sz="quarter" idx="10"/>
          </p:nvPr>
        </p:nvSpPr>
        <p:spPr/>
        <p:txBody>
          <a:bodyPr/>
          <a:lstStyle/>
          <a:p>
            <a:fld id="{7033C66F-245E-4B0B-A4F7-837E7B3A98F1}" type="slidenum">
              <a:rPr lang="it-IT" smtClean="0"/>
              <a:pPr/>
              <a:t>14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In </a:t>
            </a:r>
            <a:r>
              <a:rPr lang="it-IT" baseline="0" dirty="0" err="1" smtClean="0"/>
              <a:t>particular</a:t>
            </a:r>
            <a:r>
              <a:rPr lang="it-IT" baseline="0" dirty="0" smtClean="0"/>
              <a:t>, the </a:t>
            </a:r>
            <a:r>
              <a:rPr lang="it-IT" baseline="0" dirty="0" err="1" smtClean="0"/>
              <a:t>reaction</a:t>
            </a:r>
            <a:r>
              <a:rPr lang="it-IT" baseline="0" dirty="0" smtClean="0"/>
              <a:t> </a:t>
            </a:r>
            <a:r>
              <a:rPr lang="it-IT" baseline="0" dirty="0" err="1" smtClean="0"/>
              <a:t>could</a:t>
            </a:r>
            <a:r>
              <a:rPr lang="it-IT" baseline="0" dirty="0" smtClean="0"/>
              <a:t> </a:t>
            </a:r>
            <a:r>
              <a:rPr lang="it-IT" baseline="0" dirty="0" err="1" smtClean="0"/>
              <a:t>be</a:t>
            </a:r>
            <a:r>
              <a:rPr lang="it-IT" baseline="0" dirty="0" smtClean="0"/>
              <a:t> </a:t>
            </a:r>
            <a:r>
              <a:rPr lang="it-IT" baseline="0" dirty="0" err="1" smtClean="0"/>
              <a:t>an</a:t>
            </a:r>
            <a:r>
              <a:rPr lang="it-IT" baseline="0" dirty="0" smtClean="0"/>
              <a:t> </a:t>
            </a:r>
            <a:r>
              <a:rPr lang="it-IT" baseline="0" dirty="0" err="1" smtClean="0"/>
              <a:t>important</a:t>
            </a:r>
            <a:r>
              <a:rPr lang="it-IT" baseline="0" dirty="0" smtClean="0"/>
              <a:t> source </a:t>
            </a:r>
            <a:r>
              <a:rPr lang="it-IT" baseline="0" dirty="0" err="1" smtClean="0"/>
              <a:t>of</a:t>
            </a:r>
            <a:r>
              <a:rPr lang="it-IT" baseline="0" dirty="0" smtClean="0"/>
              <a:t> </a:t>
            </a:r>
            <a:r>
              <a:rPr lang="it-IT" baseline="0" dirty="0" err="1" smtClean="0"/>
              <a:t>carbon</a:t>
            </a:r>
            <a:r>
              <a:rPr lang="it-IT" baseline="0" dirty="0" smtClean="0"/>
              <a:t> </a:t>
            </a:r>
            <a:r>
              <a:rPr lang="it-IT" baseline="0" dirty="0" err="1" smtClean="0"/>
              <a:t>during</a:t>
            </a:r>
            <a:r>
              <a:rPr lang="it-IT" baseline="0" dirty="0" smtClean="0"/>
              <a:t> the </a:t>
            </a:r>
            <a:r>
              <a:rPr lang="it-IT" baseline="0" dirty="0" err="1" smtClean="0"/>
              <a:t>primordial</a:t>
            </a:r>
            <a:r>
              <a:rPr lang="it-IT" baseline="0" dirty="0" smtClean="0"/>
              <a:t> </a:t>
            </a:r>
            <a:r>
              <a:rPr lang="it-IT" baseline="0" dirty="0" err="1" smtClean="0"/>
              <a:t>nucleosinthesys</a:t>
            </a:r>
            <a:r>
              <a:rPr lang="it-IT" baseline="0" dirty="0" smtClean="0"/>
              <a:t> in the IBBM. In the </a:t>
            </a:r>
            <a:r>
              <a:rPr lang="it-IT" baseline="0" dirty="0" err="1" smtClean="0"/>
              <a:t>model</a:t>
            </a:r>
            <a:r>
              <a:rPr lang="it-IT" baseline="0" dirty="0" smtClean="0"/>
              <a:t>, the </a:t>
            </a:r>
            <a:r>
              <a:rPr lang="it-IT" baseline="0" dirty="0" err="1" smtClean="0"/>
              <a:t>parameter</a:t>
            </a:r>
            <a:r>
              <a:rPr lang="it-IT" baseline="0" dirty="0" smtClean="0"/>
              <a:t> </a:t>
            </a:r>
            <a:r>
              <a:rPr lang="it-IT" baseline="0" dirty="0" err="1" smtClean="0"/>
              <a:t>eta</a:t>
            </a:r>
            <a:r>
              <a:rPr lang="it-IT" baseline="0" dirty="0" smtClean="0"/>
              <a:t> (</a:t>
            </a:r>
            <a:r>
              <a:rPr lang="it-IT" baseline="0" dirty="0" err="1" smtClean="0"/>
              <a:t>baryon</a:t>
            </a:r>
            <a:r>
              <a:rPr lang="it-IT" baseline="0" dirty="0" smtClean="0"/>
              <a:t> </a:t>
            </a:r>
            <a:r>
              <a:rPr lang="it-IT" baseline="0" dirty="0" err="1" smtClean="0"/>
              <a:t>to</a:t>
            </a:r>
            <a:r>
              <a:rPr lang="it-IT" baseline="0" dirty="0" smtClean="0"/>
              <a:t> </a:t>
            </a:r>
            <a:r>
              <a:rPr lang="it-IT" baseline="0" dirty="0" err="1" smtClean="0"/>
              <a:t>photon</a:t>
            </a:r>
            <a:r>
              <a:rPr lang="it-IT" baseline="0" dirty="0" smtClean="0"/>
              <a:t> </a:t>
            </a:r>
            <a:r>
              <a:rPr lang="it-IT" baseline="0" dirty="0" err="1" smtClean="0"/>
              <a:t>ratio</a:t>
            </a:r>
            <a:r>
              <a:rPr lang="it-IT" baseline="0" dirty="0" smtClean="0"/>
              <a:t>) </a:t>
            </a:r>
            <a:r>
              <a:rPr lang="it-IT" baseline="0" dirty="0" err="1" smtClean="0"/>
              <a:t>is</a:t>
            </a:r>
            <a:r>
              <a:rPr lang="it-IT" baseline="0" dirty="0" smtClean="0"/>
              <a:t> </a:t>
            </a:r>
            <a:r>
              <a:rPr lang="it-IT" baseline="0" dirty="0" err="1" smtClean="0"/>
              <a:t>not</a:t>
            </a:r>
            <a:r>
              <a:rPr lang="it-IT" baseline="0" dirty="0" smtClean="0"/>
              <a:t> </a:t>
            </a:r>
            <a:r>
              <a:rPr lang="it-IT" baseline="0" dirty="0" err="1" smtClean="0"/>
              <a:t>costant</a:t>
            </a:r>
            <a:r>
              <a:rPr lang="it-IT" baseline="0" dirty="0" smtClean="0"/>
              <a:t> </a:t>
            </a:r>
            <a:r>
              <a:rPr lang="it-IT" baseline="0" dirty="0" err="1" smtClean="0"/>
              <a:t>but</a:t>
            </a:r>
            <a:r>
              <a:rPr lang="it-IT" baseline="0" dirty="0" smtClean="0"/>
              <a:t> </a:t>
            </a:r>
            <a:r>
              <a:rPr lang="it-IT" baseline="0" dirty="0" err="1" smtClean="0"/>
              <a:t>it</a:t>
            </a:r>
            <a:r>
              <a:rPr lang="it-IT" baseline="0" dirty="0" smtClean="0"/>
              <a:t> </a:t>
            </a:r>
            <a:r>
              <a:rPr lang="it-IT" baseline="0" dirty="0" err="1" smtClean="0"/>
              <a:t>is</a:t>
            </a:r>
            <a:r>
              <a:rPr lang="it-IT" baseline="0" dirty="0" smtClean="0"/>
              <a:t> </a:t>
            </a:r>
            <a:r>
              <a:rPr lang="it-IT" baseline="0" dirty="0" err="1" smtClean="0"/>
              <a:t>divided</a:t>
            </a:r>
            <a:r>
              <a:rPr lang="it-IT" baseline="0" dirty="0" smtClean="0"/>
              <a:t>, </a:t>
            </a:r>
            <a:r>
              <a:rPr lang="it-IT" baseline="0" dirty="0" err="1" smtClean="0"/>
              <a:t>for</a:t>
            </a:r>
            <a:r>
              <a:rPr lang="it-IT" baseline="0" dirty="0" smtClean="0"/>
              <a:t> </a:t>
            </a:r>
            <a:r>
              <a:rPr lang="it-IT" baseline="0" dirty="0" err="1" smtClean="0"/>
              <a:t>simplycity</a:t>
            </a:r>
            <a:r>
              <a:rPr lang="it-IT" baseline="0" dirty="0" smtClean="0"/>
              <a:t>, in </a:t>
            </a:r>
            <a:r>
              <a:rPr lang="it-IT" baseline="0" dirty="0" err="1" smtClean="0"/>
              <a:t>two</a:t>
            </a:r>
            <a:r>
              <a:rPr lang="it-IT" baseline="0" dirty="0" smtClean="0"/>
              <a:t> zone: </a:t>
            </a:r>
            <a:r>
              <a:rPr lang="it-IT" baseline="0" dirty="0" err="1" smtClean="0"/>
              <a:t>one</a:t>
            </a:r>
            <a:r>
              <a:rPr lang="it-IT" baseline="0" dirty="0" smtClean="0"/>
              <a:t> </a:t>
            </a:r>
            <a:r>
              <a:rPr lang="it-IT" baseline="0" dirty="0" err="1" smtClean="0"/>
              <a:t>with</a:t>
            </a:r>
            <a:r>
              <a:rPr lang="it-IT" baseline="0" dirty="0" smtClean="0"/>
              <a:t> </a:t>
            </a:r>
            <a:r>
              <a:rPr lang="it-IT" baseline="0" dirty="0" err="1" smtClean="0"/>
              <a:t>an</a:t>
            </a:r>
            <a:r>
              <a:rPr lang="it-IT" baseline="0" dirty="0" smtClean="0"/>
              <a:t> </a:t>
            </a:r>
            <a:r>
              <a:rPr lang="it-IT" baseline="0" dirty="0" err="1" smtClean="0"/>
              <a:t>enhancement</a:t>
            </a:r>
            <a:r>
              <a:rPr lang="it-IT" baseline="0" dirty="0" smtClean="0"/>
              <a:t> in </a:t>
            </a:r>
            <a:r>
              <a:rPr lang="it-IT" baseline="0" dirty="0" err="1" smtClean="0"/>
              <a:t>baryon</a:t>
            </a:r>
            <a:r>
              <a:rPr lang="it-IT" baseline="0" dirty="0" smtClean="0"/>
              <a:t> density and </a:t>
            </a:r>
            <a:r>
              <a:rPr lang="it-IT" baseline="0" dirty="0" err="1" smtClean="0"/>
              <a:t>one</a:t>
            </a:r>
            <a:r>
              <a:rPr lang="it-IT" baseline="0" dirty="0" smtClean="0"/>
              <a:t> </a:t>
            </a:r>
            <a:r>
              <a:rPr lang="it-IT" baseline="0" dirty="0" err="1" smtClean="0"/>
              <a:t>with</a:t>
            </a:r>
            <a:r>
              <a:rPr lang="it-IT" baseline="0" dirty="0" smtClean="0"/>
              <a:t> </a:t>
            </a:r>
            <a:r>
              <a:rPr lang="it-IT" baseline="0" dirty="0" err="1" smtClean="0"/>
              <a:t>less</a:t>
            </a:r>
            <a:r>
              <a:rPr lang="it-IT" baseline="0" dirty="0" smtClean="0"/>
              <a:t> density </a:t>
            </a:r>
            <a:r>
              <a:rPr lang="it-IT" baseline="0" dirty="0" err="1" smtClean="0"/>
              <a:t>because</a:t>
            </a:r>
            <a:r>
              <a:rPr lang="it-IT" baseline="0" dirty="0" smtClean="0"/>
              <a:t> </a:t>
            </a:r>
            <a:r>
              <a:rPr lang="it-IT" baseline="0" dirty="0" err="1" smtClean="0"/>
              <a:t>of</a:t>
            </a:r>
            <a:r>
              <a:rPr lang="it-IT" baseline="0" dirty="0" smtClean="0"/>
              <a:t> the </a:t>
            </a:r>
            <a:r>
              <a:rPr lang="it-IT" baseline="0" dirty="0" err="1" smtClean="0"/>
              <a:t>avarage</a:t>
            </a:r>
            <a:r>
              <a:rPr lang="it-IT" baseline="0" dirty="0" smtClean="0"/>
              <a:t> </a:t>
            </a:r>
            <a:r>
              <a:rPr lang="it-IT" baseline="0" dirty="0" err="1" smtClean="0"/>
              <a:t>value</a:t>
            </a:r>
            <a:r>
              <a:rPr lang="it-IT" baseline="0" dirty="0" smtClean="0"/>
              <a:t> </a:t>
            </a:r>
            <a:r>
              <a:rPr lang="it-IT" baseline="0" dirty="0" err="1" smtClean="0"/>
              <a:t>is</a:t>
            </a:r>
            <a:r>
              <a:rPr lang="it-IT" baseline="0" dirty="0" smtClean="0"/>
              <a:t> </a:t>
            </a:r>
            <a:r>
              <a:rPr lang="it-IT" baseline="0" dirty="0" err="1" smtClean="0"/>
              <a:t>fixed</a:t>
            </a:r>
            <a:r>
              <a:rPr lang="it-IT" baseline="0" dirty="0" smtClean="0"/>
              <a:t> </a:t>
            </a:r>
            <a:r>
              <a:rPr lang="it-IT" baseline="0" dirty="0" err="1" smtClean="0"/>
              <a:t>by</a:t>
            </a:r>
            <a:r>
              <a:rPr lang="it-IT" baseline="0" dirty="0" smtClean="0"/>
              <a:t> WMAP </a:t>
            </a:r>
            <a:r>
              <a:rPr lang="it-IT" baseline="0" dirty="0" err="1" smtClean="0"/>
              <a:t>observation</a:t>
            </a:r>
            <a:r>
              <a:rPr lang="it-IT" baseline="0" dirty="0" smtClean="0"/>
              <a:t>. In the </a:t>
            </a:r>
            <a:r>
              <a:rPr lang="it-IT" baseline="0" dirty="0" err="1" smtClean="0"/>
              <a:t>etaplus</a:t>
            </a:r>
            <a:r>
              <a:rPr lang="it-IT" baseline="0" dirty="0" smtClean="0"/>
              <a:t> zone the </a:t>
            </a:r>
            <a:r>
              <a:rPr lang="it-IT" baseline="0" dirty="0" err="1" smtClean="0"/>
              <a:t>carbon</a:t>
            </a:r>
            <a:r>
              <a:rPr lang="it-IT" baseline="0" dirty="0" smtClean="0"/>
              <a:t> </a:t>
            </a:r>
            <a:r>
              <a:rPr lang="it-IT" baseline="0" dirty="0" err="1" smtClean="0"/>
              <a:t>abundance</a:t>
            </a:r>
            <a:r>
              <a:rPr lang="it-IT" baseline="0" dirty="0" smtClean="0"/>
              <a:t> </a:t>
            </a:r>
            <a:r>
              <a:rPr lang="it-IT" baseline="0" dirty="0" err="1" smtClean="0"/>
              <a:t>grow</a:t>
            </a:r>
            <a:r>
              <a:rPr lang="it-IT" baseline="0" dirty="0" smtClean="0"/>
              <a:t> up </a:t>
            </a:r>
            <a:r>
              <a:rPr lang="it-IT" baseline="0" dirty="0" err="1" smtClean="0"/>
              <a:t>from</a:t>
            </a:r>
            <a:r>
              <a:rPr lang="it-IT" baseline="0" dirty="0" smtClean="0"/>
              <a:t> ten </a:t>
            </a:r>
            <a:r>
              <a:rPr lang="it-IT" baseline="0" dirty="0" err="1" smtClean="0"/>
              <a:t>minus</a:t>
            </a:r>
            <a:r>
              <a:rPr lang="it-IT" baseline="0" dirty="0" smtClean="0"/>
              <a:t> </a:t>
            </a:r>
            <a:r>
              <a:rPr lang="it-IT" baseline="0" dirty="0" err="1" smtClean="0"/>
              <a:t>twelve</a:t>
            </a:r>
            <a:r>
              <a:rPr lang="it-IT" baseline="0" dirty="0" smtClean="0"/>
              <a:t> </a:t>
            </a:r>
            <a:r>
              <a:rPr lang="it-IT" baseline="0" dirty="0" err="1" smtClean="0"/>
              <a:t>to</a:t>
            </a:r>
            <a:r>
              <a:rPr lang="it-IT" baseline="0" dirty="0" smtClean="0"/>
              <a:t> ten </a:t>
            </a:r>
            <a:r>
              <a:rPr lang="it-IT" baseline="0" dirty="0" err="1" smtClean="0"/>
              <a:t>minus</a:t>
            </a:r>
            <a:r>
              <a:rPr lang="it-IT" baseline="0" dirty="0" smtClean="0"/>
              <a:t> </a:t>
            </a:r>
            <a:r>
              <a:rPr lang="it-IT" baseline="0" dirty="0" err="1" smtClean="0"/>
              <a:t>seven</a:t>
            </a:r>
            <a:r>
              <a:rPr lang="it-IT" baseline="0" dirty="0" smtClean="0"/>
              <a:t>. Once </a:t>
            </a:r>
            <a:r>
              <a:rPr lang="it-IT" baseline="0" dirty="0" err="1" smtClean="0"/>
              <a:t>produced</a:t>
            </a:r>
            <a:r>
              <a:rPr lang="it-IT" baseline="0" dirty="0" smtClean="0"/>
              <a:t>, the </a:t>
            </a:r>
            <a:r>
              <a:rPr lang="it-IT" baseline="0" dirty="0" err="1" smtClean="0"/>
              <a:t>carbon</a:t>
            </a:r>
            <a:r>
              <a:rPr lang="it-IT" baseline="0" dirty="0" smtClean="0"/>
              <a:t> </a:t>
            </a:r>
            <a:r>
              <a:rPr lang="it-IT" baseline="0" dirty="0" err="1" smtClean="0"/>
              <a:t>could</a:t>
            </a:r>
            <a:r>
              <a:rPr lang="it-IT" baseline="0" dirty="0" smtClean="0"/>
              <a:t> </a:t>
            </a:r>
            <a:r>
              <a:rPr lang="it-IT" baseline="0" dirty="0" err="1" smtClean="0"/>
              <a:t>activate</a:t>
            </a:r>
            <a:r>
              <a:rPr lang="it-IT" baseline="0" dirty="0" smtClean="0"/>
              <a:t> the network </a:t>
            </a:r>
            <a:r>
              <a:rPr lang="it-IT" baseline="0" dirty="0" err="1" smtClean="0"/>
              <a:t>that</a:t>
            </a:r>
            <a:r>
              <a:rPr lang="it-IT" baseline="0" dirty="0" smtClean="0"/>
              <a:t> </a:t>
            </a:r>
            <a:r>
              <a:rPr lang="it-IT" baseline="0" dirty="0" err="1" smtClean="0"/>
              <a:t>synthetized</a:t>
            </a:r>
            <a:r>
              <a:rPr lang="it-IT" baseline="0" dirty="0" smtClean="0"/>
              <a:t> the neon </a:t>
            </a:r>
            <a:r>
              <a:rPr lang="it-IT" baseline="0" dirty="0" err="1" smtClean="0"/>
              <a:t>tuentytu</a:t>
            </a:r>
            <a:r>
              <a:rPr lang="it-IT" baseline="0" dirty="0" smtClean="0"/>
              <a:t>, </a:t>
            </a:r>
            <a:r>
              <a:rPr lang="it-IT" baseline="0" dirty="0" err="1" smtClean="0"/>
              <a:t>fondemantal</a:t>
            </a:r>
            <a:r>
              <a:rPr lang="it-IT" baseline="0" dirty="0" smtClean="0"/>
              <a:t> </a:t>
            </a:r>
            <a:r>
              <a:rPr lang="it-IT" baseline="0" dirty="0" err="1" smtClean="0"/>
              <a:t>to</a:t>
            </a:r>
            <a:r>
              <a:rPr lang="it-IT" baseline="0" dirty="0" smtClean="0"/>
              <a:t> </a:t>
            </a:r>
            <a:r>
              <a:rPr lang="it-IT" baseline="0" dirty="0" err="1" smtClean="0"/>
              <a:t>activate</a:t>
            </a:r>
            <a:r>
              <a:rPr lang="it-IT" baseline="0" dirty="0" smtClean="0"/>
              <a:t> the </a:t>
            </a:r>
            <a:r>
              <a:rPr lang="it-IT" baseline="0" dirty="0" err="1" smtClean="0"/>
              <a:t>s-process</a:t>
            </a:r>
            <a:r>
              <a:rPr lang="it-IT" baseline="0" dirty="0" smtClean="0"/>
              <a:t> and the production </a:t>
            </a:r>
            <a:r>
              <a:rPr lang="it-IT" baseline="0" dirty="0" err="1" smtClean="0"/>
              <a:t>of</a:t>
            </a:r>
            <a:r>
              <a:rPr lang="it-IT" baseline="0" dirty="0" smtClean="0"/>
              <a:t> the </a:t>
            </a:r>
            <a:r>
              <a:rPr lang="it-IT" baseline="0" dirty="0" err="1" smtClean="0"/>
              <a:t>heavy</a:t>
            </a:r>
            <a:r>
              <a:rPr lang="it-IT" baseline="0" dirty="0" smtClean="0"/>
              <a:t> </a:t>
            </a:r>
            <a:r>
              <a:rPr lang="it-IT" baseline="0" dirty="0" err="1" smtClean="0"/>
              <a:t>elements</a:t>
            </a:r>
            <a:r>
              <a:rPr lang="it-IT" baseline="0" dirty="0" smtClean="0"/>
              <a:t>. </a:t>
            </a:r>
            <a:r>
              <a:rPr lang="it-IT" baseline="0" dirty="0" err="1" smtClean="0"/>
              <a:t>One</a:t>
            </a:r>
            <a:r>
              <a:rPr lang="it-IT" baseline="0" dirty="0" smtClean="0"/>
              <a:t> </a:t>
            </a:r>
            <a:r>
              <a:rPr lang="it-IT" baseline="0" dirty="0" err="1" smtClean="0"/>
              <a:t>of</a:t>
            </a:r>
            <a:r>
              <a:rPr lang="it-IT" baseline="0" dirty="0" smtClean="0"/>
              <a:t> the </a:t>
            </a:r>
            <a:r>
              <a:rPr lang="it-IT" baseline="0" dirty="0" err="1" smtClean="0"/>
              <a:t>most</a:t>
            </a:r>
            <a:r>
              <a:rPr lang="it-IT" baseline="0" dirty="0" smtClean="0"/>
              <a:t> </a:t>
            </a:r>
            <a:r>
              <a:rPr lang="it-IT" baseline="0" dirty="0" err="1" smtClean="0"/>
              <a:t>important</a:t>
            </a:r>
            <a:r>
              <a:rPr lang="it-IT" baseline="0" dirty="0" smtClean="0"/>
              <a:t> </a:t>
            </a:r>
            <a:r>
              <a:rPr lang="it-IT" baseline="0" dirty="0" err="1" smtClean="0"/>
              <a:t>principal</a:t>
            </a:r>
            <a:r>
              <a:rPr lang="it-IT" baseline="0" dirty="0" smtClean="0"/>
              <a:t> source </a:t>
            </a:r>
            <a:r>
              <a:rPr lang="it-IT" baseline="0" dirty="0" err="1" smtClean="0"/>
              <a:t>to</a:t>
            </a:r>
            <a:r>
              <a:rPr lang="it-IT" baseline="0" dirty="0" smtClean="0"/>
              <a:t> </a:t>
            </a:r>
            <a:r>
              <a:rPr lang="it-IT" baseline="0" dirty="0" err="1" smtClean="0"/>
              <a:t>synthetized</a:t>
            </a:r>
            <a:r>
              <a:rPr lang="it-IT" baseline="0" dirty="0" smtClean="0"/>
              <a:t> the </a:t>
            </a:r>
            <a:r>
              <a:rPr lang="it-IT" baseline="0" dirty="0" err="1" smtClean="0"/>
              <a:t>carbon</a:t>
            </a:r>
            <a:r>
              <a:rPr lang="it-IT" baseline="0" dirty="0" smtClean="0"/>
              <a:t> </a:t>
            </a:r>
            <a:r>
              <a:rPr lang="it-IT" baseline="0" dirty="0" err="1" smtClean="0"/>
              <a:t>is</a:t>
            </a:r>
            <a:r>
              <a:rPr lang="it-IT" baseline="0" dirty="0" smtClean="0"/>
              <a:t> the </a:t>
            </a:r>
            <a:r>
              <a:rPr lang="it-IT" baseline="0" dirty="0" err="1" smtClean="0"/>
              <a:t>reaction</a:t>
            </a:r>
            <a:r>
              <a:rPr lang="it-IT" baseline="0" dirty="0" smtClean="0"/>
              <a:t> </a:t>
            </a:r>
            <a:r>
              <a:rPr lang="it-IT" baseline="0" dirty="0" err="1" smtClean="0"/>
              <a:t>oxygen</a:t>
            </a:r>
            <a:r>
              <a:rPr lang="it-IT" baseline="0" dirty="0" smtClean="0"/>
              <a:t> </a:t>
            </a:r>
            <a:r>
              <a:rPr lang="it-IT" baseline="0" dirty="0" err="1" smtClean="0"/>
              <a:t>seventeen</a:t>
            </a:r>
            <a:r>
              <a:rPr lang="it-IT" baseline="0" dirty="0" smtClean="0"/>
              <a:t> n </a:t>
            </a:r>
            <a:r>
              <a:rPr lang="it-IT" baseline="0" dirty="0" err="1" smtClean="0"/>
              <a:t>alpha</a:t>
            </a:r>
            <a:r>
              <a:rPr lang="it-IT" baseline="0" dirty="0" smtClean="0"/>
              <a:t> </a:t>
            </a:r>
            <a:r>
              <a:rPr lang="it-IT" baseline="0" dirty="0" err="1" smtClean="0"/>
              <a:t>because</a:t>
            </a:r>
            <a:r>
              <a:rPr lang="it-IT" baseline="0" dirty="0" smtClean="0"/>
              <a:t> </a:t>
            </a:r>
            <a:r>
              <a:rPr lang="it-IT" baseline="0" dirty="0" err="1" smtClean="0"/>
              <a:t>of</a:t>
            </a:r>
            <a:r>
              <a:rPr lang="it-IT" baseline="0" dirty="0" smtClean="0"/>
              <a:t> the </a:t>
            </a:r>
            <a:r>
              <a:rPr lang="it-IT" baseline="0" dirty="0" err="1" smtClean="0"/>
              <a:t>presence</a:t>
            </a:r>
            <a:r>
              <a:rPr lang="it-IT" baseline="0" dirty="0" smtClean="0"/>
              <a:t> </a:t>
            </a:r>
            <a:r>
              <a:rPr lang="it-IT" baseline="0" dirty="0" err="1" smtClean="0"/>
              <a:t>of</a:t>
            </a:r>
            <a:r>
              <a:rPr lang="it-IT" baseline="0" dirty="0" smtClean="0"/>
              <a:t> at </a:t>
            </a:r>
            <a:r>
              <a:rPr lang="it-IT" baseline="0" dirty="0" err="1" smtClean="0"/>
              <a:t>least</a:t>
            </a:r>
            <a:r>
              <a:rPr lang="it-IT" baseline="0" dirty="0" smtClean="0"/>
              <a:t> </a:t>
            </a:r>
            <a:r>
              <a:rPr lang="it-IT" baseline="0" dirty="0" err="1" smtClean="0"/>
              <a:t>two</a:t>
            </a:r>
            <a:r>
              <a:rPr lang="it-IT" baseline="0" dirty="0" smtClean="0"/>
              <a:t> </a:t>
            </a:r>
            <a:r>
              <a:rPr lang="it-IT" baseline="0" dirty="0" err="1" smtClean="0"/>
              <a:t>resonant</a:t>
            </a:r>
            <a:r>
              <a:rPr lang="it-IT" baseline="0" dirty="0" smtClean="0"/>
              <a:t> </a:t>
            </a:r>
            <a:r>
              <a:rPr lang="it-IT" baseline="0" dirty="0" err="1" smtClean="0"/>
              <a:t>peak</a:t>
            </a:r>
            <a:r>
              <a:rPr lang="it-IT" baseline="0" dirty="0" smtClean="0"/>
              <a:t> in the </a:t>
            </a:r>
            <a:r>
              <a:rPr lang="it-IT" baseline="0" dirty="0" err="1" smtClean="0"/>
              <a:t>energy</a:t>
            </a:r>
            <a:r>
              <a:rPr lang="it-IT" baseline="0" dirty="0" smtClean="0"/>
              <a:t> </a:t>
            </a:r>
            <a:r>
              <a:rPr lang="it-IT" baseline="0" dirty="0" err="1" smtClean="0"/>
              <a:t>range</a:t>
            </a:r>
            <a:r>
              <a:rPr lang="it-IT" baseline="0" dirty="0" smtClean="0"/>
              <a:t> </a:t>
            </a:r>
            <a:r>
              <a:rPr lang="it-IT" baseline="0" dirty="0" err="1" smtClean="0"/>
              <a:t>corrisponding</a:t>
            </a:r>
            <a:r>
              <a:rPr lang="it-IT" baseline="0" dirty="0" smtClean="0"/>
              <a:t> </a:t>
            </a:r>
            <a:r>
              <a:rPr lang="it-IT" baseline="0" dirty="0" err="1" smtClean="0"/>
              <a:t>to</a:t>
            </a:r>
            <a:r>
              <a:rPr lang="it-IT" baseline="0" dirty="0" smtClean="0"/>
              <a:t> the temperature </a:t>
            </a:r>
            <a:r>
              <a:rPr lang="it-IT" baseline="0" dirty="0" err="1" smtClean="0"/>
              <a:t>that</a:t>
            </a:r>
            <a:r>
              <a:rPr lang="it-IT" baseline="0" dirty="0" smtClean="0"/>
              <a:t> </a:t>
            </a:r>
            <a:r>
              <a:rPr lang="it-IT" baseline="0" dirty="0" err="1" smtClean="0"/>
              <a:t>characterize</a:t>
            </a:r>
            <a:r>
              <a:rPr lang="it-IT" baseline="0" dirty="0" smtClean="0"/>
              <a:t> the </a:t>
            </a:r>
            <a:r>
              <a:rPr lang="it-IT" baseline="0" dirty="0" err="1" smtClean="0"/>
              <a:t>model</a:t>
            </a:r>
            <a:r>
              <a:rPr lang="it-IT" baseline="0" dirty="0" smtClean="0"/>
              <a:t>.</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033C66F-245E-4B0B-A4F7-837E7B3A98F1}"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In </a:t>
            </a:r>
            <a:r>
              <a:rPr lang="it-IT" baseline="0" dirty="0" err="1" smtClean="0"/>
              <a:t>particular</a:t>
            </a:r>
            <a:r>
              <a:rPr lang="it-IT" baseline="0" dirty="0" smtClean="0"/>
              <a:t>, the </a:t>
            </a:r>
            <a:r>
              <a:rPr lang="it-IT" baseline="0" dirty="0" err="1" smtClean="0"/>
              <a:t>reaction</a:t>
            </a:r>
            <a:r>
              <a:rPr lang="it-IT" baseline="0" dirty="0" smtClean="0"/>
              <a:t> </a:t>
            </a:r>
            <a:r>
              <a:rPr lang="it-IT" baseline="0" dirty="0" err="1" smtClean="0"/>
              <a:t>could</a:t>
            </a:r>
            <a:r>
              <a:rPr lang="it-IT" baseline="0" dirty="0" smtClean="0"/>
              <a:t> </a:t>
            </a:r>
            <a:r>
              <a:rPr lang="it-IT" baseline="0" dirty="0" err="1" smtClean="0"/>
              <a:t>be</a:t>
            </a:r>
            <a:r>
              <a:rPr lang="it-IT" baseline="0" dirty="0" smtClean="0"/>
              <a:t> </a:t>
            </a:r>
            <a:r>
              <a:rPr lang="it-IT" baseline="0" dirty="0" err="1" smtClean="0"/>
              <a:t>an</a:t>
            </a:r>
            <a:r>
              <a:rPr lang="it-IT" baseline="0" dirty="0" smtClean="0"/>
              <a:t> </a:t>
            </a:r>
            <a:r>
              <a:rPr lang="it-IT" baseline="0" dirty="0" err="1" smtClean="0"/>
              <a:t>important</a:t>
            </a:r>
            <a:r>
              <a:rPr lang="it-IT" baseline="0" dirty="0" smtClean="0"/>
              <a:t> source </a:t>
            </a:r>
            <a:r>
              <a:rPr lang="it-IT" baseline="0" dirty="0" err="1" smtClean="0"/>
              <a:t>of</a:t>
            </a:r>
            <a:r>
              <a:rPr lang="it-IT" baseline="0" dirty="0" smtClean="0"/>
              <a:t> </a:t>
            </a:r>
            <a:r>
              <a:rPr lang="it-IT" baseline="0" dirty="0" err="1" smtClean="0"/>
              <a:t>carbon</a:t>
            </a:r>
            <a:r>
              <a:rPr lang="it-IT" baseline="0" dirty="0" smtClean="0"/>
              <a:t> </a:t>
            </a:r>
            <a:r>
              <a:rPr lang="it-IT" baseline="0" dirty="0" err="1" smtClean="0"/>
              <a:t>during</a:t>
            </a:r>
            <a:r>
              <a:rPr lang="it-IT" baseline="0" dirty="0" smtClean="0"/>
              <a:t> the </a:t>
            </a:r>
            <a:r>
              <a:rPr lang="it-IT" baseline="0" dirty="0" err="1" smtClean="0"/>
              <a:t>primordial</a:t>
            </a:r>
            <a:r>
              <a:rPr lang="it-IT" baseline="0" dirty="0" smtClean="0"/>
              <a:t> </a:t>
            </a:r>
            <a:r>
              <a:rPr lang="it-IT" baseline="0" dirty="0" err="1" smtClean="0"/>
              <a:t>nucleosinthesys</a:t>
            </a:r>
            <a:r>
              <a:rPr lang="it-IT" baseline="0" dirty="0" smtClean="0"/>
              <a:t> in the IBBM. In the </a:t>
            </a:r>
            <a:r>
              <a:rPr lang="it-IT" baseline="0" dirty="0" err="1" smtClean="0"/>
              <a:t>model</a:t>
            </a:r>
            <a:r>
              <a:rPr lang="it-IT" baseline="0" dirty="0" smtClean="0"/>
              <a:t>, the </a:t>
            </a:r>
            <a:r>
              <a:rPr lang="it-IT" baseline="0" dirty="0" err="1" smtClean="0"/>
              <a:t>parameter</a:t>
            </a:r>
            <a:r>
              <a:rPr lang="it-IT" baseline="0" dirty="0" smtClean="0"/>
              <a:t> </a:t>
            </a:r>
            <a:r>
              <a:rPr lang="it-IT" baseline="0" dirty="0" err="1" smtClean="0"/>
              <a:t>eta</a:t>
            </a:r>
            <a:r>
              <a:rPr lang="it-IT" baseline="0" dirty="0" smtClean="0"/>
              <a:t> (</a:t>
            </a:r>
            <a:r>
              <a:rPr lang="it-IT" baseline="0" dirty="0" err="1" smtClean="0"/>
              <a:t>baryon</a:t>
            </a:r>
            <a:r>
              <a:rPr lang="it-IT" baseline="0" dirty="0" smtClean="0"/>
              <a:t> </a:t>
            </a:r>
            <a:r>
              <a:rPr lang="it-IT" baseline="0" dirty="0" err="1" smtClean="0"/>
              <a:t>to</a:t>
            </a:r>
            <a:r>
              <a:rPr lang="it-IT" baseline="0" dirty="0" smtClean="0"/>
              <a:t> </a:t>
            </a:r>
            <a:r>
              <a:rPr lang="it-IT" baseline="0" dirty="0" err="1" smtClean="0"/>
              <a:t>photon</a:t>
            </a:r>
            <a:r>
              <a:rPr lang="it-IT" baseline="0" dirty="0" smtClean="0"/>
              <a:t> </a:t>
            </a:r>
            <a:r>
              <a:rPr lang="it-IT" baseline="0" dirty="0" err="1" smtClean="0"/>
              <a:t>ratio</a:t>
            </a:r>
            <a:r>
              <a:rPr lang="it-IT" baseline="0" dirty="0" smtClean="0"/>
              <a:t>) </a:t>
            </a:r>
            <a:r>
              <a:rPr lang="it-IT" baseline="0" dirty="0" err="1" smtClean="0"/>
              <a:t>is</a:t>
            </a:r>
            <a:r>
              <a:rPr lang="it-IT" baseline="0" dirty="0" smtClean="0"/>
              <a:t> </a:t>
            </a:r>
            <a:r>
              <a:rPr lang="it-IT" baseline="0" dirty="0" err="1" smtClean="0"/>
              <a:t>not</a:t>
            </a:r>
            <a:r>
              <a:rPr lang="it-IT" baseline="0" dirty="0" smtClean="0"/>
              <a:t> </a:t>
            </a:r>
            <a:r>
              <a:rPr lang="it-IT" baseline="0" dirty="0" err="1" smtClean="0"/>
              <a:t>costant</a:t>
            </a:r>
            <a:r>
              <a:rPr lang="it-IT" baseline="0" dirty="0" smtClean="0"/>
              <a:t> </a:t>
            </a:r>
            <a:r>
              <a:rPr lang="it-IT" baseline="0" dirty="0" err="1" smtClean="0"/>
              <a:t>but</a:t>
            </a:r>
            <a:r>
              <a:rPr lang="it-IT" baseline="0" dirty="0" smtClean="0"/>
              <a:t> </a:t>
            </a:r>
            <a:r>
              <a:rPr lang="it-IT" baseline="0" dirty="0" err="1" smtClean="0"/>
              <a:t>it</a:t>
            </a:r>
            <a:r>
              <a:rPr lang="it-IT" baseline="0" dirty="0" smtClean="0"/>
              <a:t> </a:t>
            </a:r>
            <a:r>
              <a:rPr lang="it-IT" baseline="0" dirty="0" err="1" smtClean="0"/>
              <a:t>is</a:t>
            </a:r>
            <a:r>
              <a:rPr lang="it-IT" baseline="0" dirty="0" smtClean="0"/>
              <a:t> </a:t>
            </a:r>
            <a:r>
              <a:rPr lang="it-IT" baseline="0" dirty="0" err="1" smtClean="0"/>
              <a:t>divided</a:t>
            </a:r>
            <a:r>
              <a:rPr lang="it-IT" baseline="0" dirty="0" smtClean="0"/>
              <a:t>, </a:t>
            </a:r>
            <a:r>
              <a:rPr lang="it-IT" baseline="0" dirty="0" err="1" smtClean="0"/>
              <a:t>for</a:t>
            </a:r>
            <a:r>
              <a:rPr lang="it-IT" baseline="0" dirty="0" smtClean="0"/>
              <a:t> </a:t>
            </a:r>
            <a:r>
              <a:rPr lang="it-IT" baseline="0" dirty="0" err="1" smtClean="0"/>
              <a:t>simplycity</a:t>
            </a:r>
            <a:r>
              <a:rPr lang="it-IT" baseline="0" dirty="0" smtClean="0"/>
              <a:t>, in </a:t>
            </a:r>
            <a:r>
              <a:rPr lang="it-IT" baseline="0" dirty="0" err="1" smtClean="0"/>
              <a:t>two</a:t>
            </a:r>
            <a:r>
              <a:rPr lang="it-IT" baseline="0" dirty="0" smtClean="0"/>
              <a:t> zone: </a:t>
            </a:r>
            <a:r>
              <a:rPr lang="it-IT" baseline="0" dirty="0" err="1" smtClean="0"/>
              <a:t>one</a:t>
            </a:r>
            <a:r>
              <a:rPr lang="it-IT" baseline="0" dirty="0" smtClean="0"/>
              <a:t> </a:t>
            </a:r>
            <a:r>
              <a:rPr lang="it-IT" baseline="0" dirty="0" err="1" smtClean="0"/>
              <a:t>with</a:t>
            </a:r>
            <a:r>
              <a:rPr lang="it-IT" baseline="0" dirty="0" smtClean="0"/>
              <a:t> </a:t>
            </a:r>
            <a:r>
              <a:rPr lang="it-IT" baseline="0" dirty="0" err="1" smtClean="0"/>
              <a:t>an</a:t>
            </a:r>
            <a:r>
              <a:rPr lang="it-IT" baseline="0" dirty="0" smtClean="0"/>
              <a:t> </a:t>
            </a:r>
            <a:r>
              <a:rPr lang="it-IT" baseline="0" dirty="0" err="1" smtClean="0"/>
              <a:t>enhancement</a:t>
            </a:r>
            <a:r>
              <a:rPr lang="it-IT" baseline="0" dirty="0" smtClean="0"/>
              <a:t> in </a:t>
            </a:r>
            <a:r>
              <a:rPr lang="it-IT" baseline="0" dirty="0" err="1" smtClean="0"/>
              <a:t>baryon</a:t>
            </a:r>
            <a:r>
              <a:rPr lang="it-IT" baseline="0" dirty="0" smtClean="0"/>
              <a:t> density and </a:t>
            </a:r>
            <a:r>
              <a:rPr lang="it-IT" baseline="0" dirty="0" err="1" smtClean="0"/>
              <a:t>one</a:t>
            </a:r>
            <a:r>
              <a:rPr lang="it-IT" baseline="0" dirty="0" smtClean="0"/>
              <a:t> </a:t>
            </a:r>
            <a:r>
              <a:rPr lang="it-IT" baseline="0" dirty="0" err="1" smtClean="0"/>
              <a:t>with</a:t>
            </a:r>
            <a:r>
              <a:rPr lang="it-IT" baseline="0" dirty="0" smtClean="0"/>
              <a:t> </a:t>
            </a:r>
            <a:r>
              <a:rPr lang="it-IT" baseline="0" dirty="0" err="1" smtClean="0"/>
              <a:t>less</a:t>
            </a:r>
            <a:r>
              <a:rPr lang="it-IT" baseline="0" dirty="0" smtClean="0"/>
              <a:t> density </a:t>
            </a:r>
            <a:r>
              <a:rPr lang="it-IT" baseline="0" dirty="0" err="1" smtClean="0"/>
              <a:t>because</a:t>
            </a:r>
            <a:r>
              <a:rPr lang="it-IT" baseline="0" dirty="0" smtClean="0"/>
              <a:t> </a:t>
            </a:r>
            <a:r>
              <a:rPr lang="it-IT" baseline="0" dirty="0" err="1" smtClean="0"/>
              <a:t>of</a:t>
            </a:r>
            <a:r>
              <a:rPr lang="it-IT" baseline="0" dirty="0" smtClean="0"/>
              <a:t> the </a:t>
            </a:r>
            <a:r>
              <a:rPr lang="it-IT" baseline="0" dirty="0" err="1" smtClean="0"/>
              <a:t>avarage</a:t>
            </a:r>
            <a:r>
              <a:rPr lang="it-IT" baseline="0" dirty="0" smtClean="0"/>
              <a:t> </a:t>
            </a:r>
            <a:r>
              <a:rPr lang="it-IT" baseline="0" dirty="0" err="1" smtClean="0"/>
              <a:t>value</a:t>
            </a:r>
            <a:r>
              <a:rPr lang="it-IT" baseline="0" dirty="0" smtClean="0"/>
              <a:t> </a:t>
            </a:r>
            <a:r>
              <a:rPr lang="it-IT" baseline="0" dirty="0" err="1" smtClean="0"/>
              <a:t>is</a:t>
            </a:r>
            <a:r>
              <a:rPr lang="it-IT" baseline="0" dirty="0" smtClean="0"/>
              <a:t> </a:t>
            </a:r>
            <a:r>
              <a:rPr lang="it-IT" baseline="0" dirty="0" err="1" smtClean="0"/>
              <a:t>fixed</a:t>
            </a:r>
            <a:r>
              <a:rPr lang="it-IT" baseline="0" dirty="0" smtClean="0"/>
              <a:t> </a:t>
            </a:r>
            <a:r>
              <a:rPr lang="it-IT" baseline="0" dirty="0" err="1" smtClean="0"/>
              <a:t>by</a:t>
            </a:r>
            <a:r>
              <a:rPr lang="it-IT" baseline="0" dirty="0" smtClean="0"/>
              <a:t> WMAP </a:t>
            </a:r>
            <a:r>
              <a:rPr lang="it-IT" baseline="0" dirty="0" err="1" smtClean="0"/>
              <a:t>observation</a:t>
            </a:r>
            <a:r>
              <a:rPr lang="it-IT" baseline="0" dirty="0" smtClean="0"/>
              <a:t>. In the </a:t>
            </a:r>
            <a:r>
              <a:rPr lang="it-IT" baseline="0" dirty="0" err="1" smtClean="0"/>
              <a:t>etaplus</a:t>
            </a:r>
            <a:r>
              <a:rPr lang="it-IT" baseline="0" dirty="0" smtClean="0"/>
              <a:t> zone the </a:t>
            </a:r>
            <a:r>
              <a:rPr lang="it-IT" baseline="0" dirty="0" err="1" smtClean="0"/>
              <a:t>carbon</a:t>
            </a:r>
            <a:r>
              <a:rPr lang="it-IT" baseline="0" dirty="0" smtClean="0"/>
              <a:t> </a:t>
            </a:r>
            <a:r>
              <a:rPr lang="it-IT" baseline="0" dirty="0" err="1" smtClean="0"/>
              <a:t>abundance</a:t>
            </a:r>
            <a:r>
              <a:rPr lang="it-IT" baseline="0" dirty="0" smtClean="0"/>
              <a:t> </a:t>
            </a:r>
            <a:r>
              <a:rPr lang="it-IT" baseline="0" dirty="0" err="1" smtClean="0"/>
              <a:t>grow</a:t>
            </a:r>
            <a:r>
              <a:rPr lang="it-IT" baseline="0" dirty="0" smtClean="0"/>
              <a:t> up </a:t>
            </a:r>
            <a:r>
              <a:rPr lang="it-IT" baseline="0" dirty="0" err="1" smtClean="0"/>
              <a:t>from</a:t>
            </a:r>
            <a:r>
              <a:rPr lang="it-IT" baseline="0" dirty="0" smtClean="0"/>
              <a:t> ten </a:t>
            </a:r>
            <a:r>
              <a:rPr lang="it-IT" baseline="0" dirty="0" err="1" smtClean="0"/>
              <a:t>minus</a:t>
            </a:r>
            <a:r>
              <a:rPr lang="it-IT" baseline="0" dirty="0" smtClean="0"/>
              <a:t> </a:t>
            </a:r>
            <a:r>
              <a:rPr lang="it-IT" baseline="0" dirty="0" err="1" smtClean="0"/>
              <a:t>twelve</a:t>
            </a:r>
            <a:r>
              <a:rPr lang="it-IT" baseline="0" dirty="0" smtClean="0"/>
              <a:t> </a:t>
            </a:r>
            <a:r>
              <a:rPr lang="it-IT" baseline="0" dirty="0" err="1" smtClean="0"/>
              <a:t>to</a:t>
            </a:r>
            <a:r>
              <a:rPr lang="it-IT" baseline="0" dirty="0" smtClean="0"/>
              <a:t> ten </a:t>
            </a:r>
            <a:r>
              <a:rPr lang="it-IT" baseline="0" dirty="0" err="1" smtClean="0"/>
              <a:t>minus</a:t>
            </a:r>
            <a:r>
              <a:rPr lang="it-IT" baseline="0" dirty="0" smtClean="0"/>
              <a:t> </a:t>
            </a:r>
            <a:r>
              <a:rPr lang="it-IT" baseline="0" dirty="0" err="1" smtClean="0"/>
              <a:t>seven</a:t>
            </a:r>
            <a:r>
              <a:rPr lang="it-IT" baseline="0" dirty="0" smtClean="0"/>
              <a:t>. Once </a:t>
            </a:r>
            <a:r>
              <a:rPr lang="it-IT" baseline="0" dirty="0" err="1" smtClean="0"/>
              <a:t>produced</a:t>
            </a:r>
            <a:r>
              <a:rPr lang="it-IT" baseline="0" dirty="0" smtClean="0"/>
              <a:t>, the </a:t>
            </a:r>
            <a:r>
              <a:rPr lang="it-IT" baseline="0" dirty="0" err="1" smtClean="0"/>
              <a:t>carbon</a:t>
            </a:r>
            <a:r>
              <a:rPr lang="it-IT" baseline="0" dirty="0" smtClean="0"/>
              <a:t> </a:t>
            </a:r>
            <a:r>
              <a:rPr lang="it-IT" baseline="0" dirty="0" err="1" smtClean="0"/>
              <a:t>could</a:t>
            </a:r>
            <a:r>
              <a:rPr lang="it-IT" baseline="0" dirty="0" smtClean="0"/>
              <a:t> </a:t>
            </a:r>
            <a:r>
              <a:rPr lang="it-IT" baseline="0" dirty="0" err="1" smtClean="0"/>
              <a:t>activate</a:t>
            </a:r>
            <a:r>
              <a:rPr lang="it-IT" baseline="0" dirty="0" smtClean="0"/>
              <a:t> the network </a:t>
            </a:r>
            <a:r>
              <a:rPr lang="it-IT" baseline="0" dirty="0" err="1" smtClean="0"/>
              <a:t>that</a:t>
            </a:r>
            <a:r>
              <a:rPr lang="it-IT" baseline="0" dirty="0" smtClean="0"/>
              <a:t> </a:t>
            </a:r>
            <a:r>
              <a:rPr lang="it-IT" baseline="0" dirty="0" err="1" smtClean="0"/>
              <a:t>synthetized</a:t>
            </a:r>
            <a:r>
              <a:rPr lang="it-IT" baseline="0" dirty="0" smtClean="0"/>
              <a:t> the neon </a:t>
            </a:r>
            <a:r>
              <a:rPr lang="it-IT" baseline="0" dirty="0" err="1" smtClean="0"/>
              <a:t>tuentytu</a:t>
            </a:r>
            <a:r>
              <a:rPr lang="it-IT" baseline="0" dirty="0" smtClean="0"/>
              <a:t>, </a:t>
            </a:r>
            <a:r>
              <a:rPr lang="it-IT" baseline="0" dirty="0" err="1" smtClean="0"/>
              <a:t>fondemantal</a:t>
            </a:r>
            <a:r>
              <a:rPr lang="it-IT" baseline="0" dirty="0" smtClean="0"/>
              <a:t> </a:t>
            </a:r>
            <a:r>
              <a:rPr lang="it-IT" baseline="0" dirty="0" err="1" smtClean="0"/>
              <a:t>to</a:t>
            </a:r>
            <a:r>
              <a:rPr lang="it-IT" baseline="0" dirty="0" smtClean="0"/>
              <a:t> </a:t>
            </a:r>
            <a:r>
              <a:rPr lang="it-IT" baseline="0" dirty="0" err="1" smtClean="0"/>
              <a:t>activate</a:t>
            </a:r>
            <a:r>
              <a:rPr lang="it-IT" baseline="0" dirty="0" smtClean="0"/>
              <a:t> the </a:t>
            </a:r>
            <a:r>
              <a:rPr lang="it-IT" baseline="0" dirty="0" err="1" smtClean="0"/>
              <a:t>s-process</a:t>
            </a:r>
            <a:r>
              <a:rPr lang="it-IT" baseline="0" dirty="0" smtClean="0"/>
              <a:t> and the production </a:t>
            </a:r>
            <a:r>
              <a:rPr lang="it-IT" baseline="0" dirty="0" err="1" smtClean="0"/>
              <a:t>of</a:t>
            </a:r>
            <a:r>
              <a:rPr lang="it-IT" baseline="0" dirty="0" smtClean="0"/>
              <a:t> the </a:t>
            </a:r>
            <a:r>
              <a:rPr lang="it-IT" baseline="0" dirty="0" err="1" smtClean="0"/>
              <a:t>heavy</a:t>
            </a:r>
            <a:r>
              <a:rPr lang="it-IT" baseline="0" dirty="0" smtClean="0"/>
              <a:t> </a:t>
            </a:r>
            <a:r>
              <a:rPr lang="it-IT" baseline="0" dirty="0" err="1" smtClean="0"/>
              <a:t>elements</a:t>
            </a:r>
            <a:r>
              <a:rPr lang="it-IT" baseline="0" dirty="0" smtClean="0"/>
              <a:t>. </a:t>
            </a:r>
            <a:r>
              <a:rPr lang="it-IT" baseline="0" dirty="0" err="1" smtClean="0"/>
              <a:t>One</a:t>
            </a:r>
            <a:r>
              <a:rPr lang="it-IT" baseline="0" dirty="0" smtClean="0"/>
              <a:t> </a:t>
            </a:r>
            <a:r>
              <a:rPr lang="it-IT" baseline="0" dirty="0" err="1" smtClean="0"/>
              <a:t>of</a:t>
            </a:r>
            <a:r>
              <a:rPr lang="it-IT" baseline="0" dirty="0" smtClean="0"/>
              <a:t> the </a:t>
            </a:r>
            <a:r>
              <a:rPr lang="it-IT" baseline="0" dirty="0" err="1" smtClean="0"/>
              <a:t>most</a:t>
            </a:r>
            <a:r>
              <a:rPr lang="it-IT" baseline="0" dirty="0" smtClean="0"/>
              <a:t> </a:t>
            </a:r>
            <a:r>
              <a:rPr lang="it-IT" baseline="0" dirty="0" err="1" smtClean="0"/>
              <a:t>important</a:t>
            </a:r>
            <a:r>
              <a:rPr lang="it-IT" baseline="0" dirty="0" smtClean="0"/>
              <a:t> </a:t>
            </a:r>
            <a:r>
              <a:rPr lang="it-IT" baseline="0" dirty="0" err="1" smtClean="0"/>
              <a:t>principal</a:t>
            </a:r>
            <a:r>
              <a:rPr lang="it-IT" baseline="0" dirty="0" smtClean="0"/>
              <a:t> source </a:t>
            </a:r>
            <a:r>
              <a:rPr lang="it-IT" baseline="0" dirty="0" err="1" smtClean="0"/>
              <a:t>to</a:t>
            </a:r>
            <a:r>
              <a:rPr lang="it-IT" baseline="0" dirty="0" smtClean="0"/>
              <a:t> </a:t>
            </a:r>
            <a:r>
              <a:rPr lang="it-IT" baseline="0" dirty="0" err="1" smtClean="0"/>
              <a:t>synthetized</a:t>
            </a:r>
            <a:r>
              <a:rPr lang="it-IT" baseline="0" dirty="0" smtClean="0"/>
              <a:t> the </a:t>
            </a:r>
            <a:r>
              <a:rPr lang="it-IT" baseline="0" dirty="0" err="1" smtClean="0"/>
              <a:t>carbon</a:t>
            </a:r>
            <a:r>
              <a:rPr lang="it-IT" baseline="0" dirty="0" smtClean="0"/>
              <a:t> </a:t>
            </a:r>
            <a:r>
              <a:rPr lang="it-IT" baseline="0" dirty="0" err="1" smtClean="0"/>
              <a:t>is</a:t>
            </a:r>
            <a:r>
              <a:rPr lang="it-IT" baseline="0" dirty="0" smtClean="0"/>
              <a:t> the </a:t>
            </a:r>
            <a:r>
              <a:rPr lang="it-IT" baseline="0" dirty="0" err="1" smtClean="0"/>
              <a:t>reaction</a:t>
            </a:r>
            <a:r>
              <a:rPr lang="it-IT" baseline="0" dirty="0" smtClean="0"/>
              <a:t> </a:t>
            </a:r>
            <a:r>
              <a:rPr lang="it-IT" baseline="0" dirty="0" err="1" smtClean="0"/>
              <a:t>oxygen</a:t>
            </a:r>
            <a:r>
              <a:rPr lang="it-IT" baseline="0" dirty="0" smtClean="0"/>
              <a:t> </a:t>
            </a:r>
            <a:r>
              <a:rPr lang="it-IT" baseline="0" dirty="0" err="1" smtClean="0"/>
              <a:t>seventeen</a:t>
            </a:r>
            <a:r>
              <a:rPr lang="it-IT" baseline="0" dirty="0" smtClean="0"/>
              <a:t> n </a:t>
            </a:r>
            <a:r>
              <a:rPr lang="it-IT" baseline="0" dirty="0" err="1" smtClean="0"/>
              <a:t>alpha</a:t>
            </a:r>
            <a:r>
              <a:rPr lang="it-IT" baseline="0" dirty="0" smtClean="0"/>
              <a:t> </a:t>
            </a:r>
            <a:r>
              <a:rPr lang="it-IT" baseline="0" dirty="0" err="1" smtClean="0"/>
              <a:t>because</a:t>
            </a:r>
            <a:r>
              <a:rPr lang="it-IT" baseline="0" dirty="0" smtClean="0"/>
              <a:t> </a:t>
            </a:r>
            <a:r>
              <a:rPr lang="it-IT" baseline="0" dirty="0" err="1" smtClean="0"/>
              <a:t>of</a:t>
            </a:r>
            <a:r>
              <a:rPr lang="it-IT" baseline="0" dirty="0" smtClean="0"/>
              <a:t> the </a:t>
            </a:r>
            <a:r>
              <a:rPr lang="it-IT" baseline="0" dirty="0" err="1" smtClean="0"/>
              <a:t>presence</a:t>
            </a:r>
            <a:r>
              <a:rPr lang="it-IT" baseline="0" dirty="0" smtClean="0"/>
              <a:t> </a:t>
            </a:r>
            <a:r>
              <a:rPr lang="it-IT" baseline="0" dirty="0" err="1" smtClean="0"/>
              <a:t>of</a:t>
            </a:r>
            <a:r>
              <a:rPr lang="it-IT" baseline="0" dirty="0" smtClean="0"/>
              <a:t> at </a:t>
            </a:r>
            <a:r>
              <a:rPr lang="it-IT" baseline="0" dirty="0" err="1" smtClean="0"/>
              <a:t>least</a:t>
            </a:r>
            <a:r>
              <a:rPr lang="it-IT" baseline="0" dirty="0" smtClean="0"/>
              <a:t> </a:t>
            </a:r>
            <a:r>
              <a:rPr lang="it-IT" baseline="0" dirty="0" err="1" smtClean="0"/>
              <a:t>two</a:t>
            </a:r>
            <a:r>
              <a:rPr lang="it-IT" baseline="0" dirty="0" smtClean="0"/>
              <a:t> </a:t>
            </a:r>
            <a:r>
              <a:rPr lang="it-IT" baseline="0" dirty="0" err="1" smtClean="0"/>
              <a:t>resonant</a:t>
            </a:r>
            <a:r>
              <a:rPr lang="it-IT" baseline="0" dirty="0" smtClean="0"/>
              <a:t> </a:t>
            </a:r>
            <a:r>
              <a:rPr lang="it-IT" baseline="0" dirty="0" err="1" smtClean="0"/>
              <a:t>peak</a:t>
            </a:r>
            <a:r>
              <a:rPr lang="it-IT" baseline="0" dirty="0" smtClean="0"/>
              <a:t> in the </a:t>
            </a:r>
            <a:r>
              <a:rPr lang="it-IT" baseline="0" dirty="0" err="1" smtClean="0"/>
              <a:t>energy</a:t>
            </a:r>
            <a:r>
              <a:rPr lang="it-IT" baseline="0" dirty="0" smtClean="0"/>
              <a:t> </a:t>
            </a:r>
            <a:r>
              <a:rPr lang="it-IT" baseline="0" dirty="0" err="1" smtClean="0"/>
              <a:t>range</a:t>
            </a:r>
            <a:r>
              <a:rPr lang="it-IT" baseline="0" dirty="0" smtClean="0"/>
              <a:t> </a:t>
            </a:r>
            <a:r>
              <a:rPr lang="it-IT" baseline="0" dirty="0" err="1" smtClean="0"/>
              <a:t>corrisponding</a:t>
            </a:r>
            <a:r>
              <a:rPr lang="it-IT" baseline="0" dirty="0" smtClean="0"/>
              <a:t> </a:t>
            </a:r>
            <a:r>
              <a:rPr lang="it-IT" baseline="0" dirty="0" err="1" smtClean="0"/>
              <a:t>to</a:t>
            </a:r>
            <a:r>
              <a:rPr lang="it-IT" baseline="0" dirty="0" smtClean="0"/>
              <a:t> the temperature </a:t>
            </a:r>
            <a:r>
              <a:rPr lang="it-IT" baseline="0" dirty="0" err="1" smtClean="0"/>
              <a:t>that</a:t>
            </a:r>
            <a:r>
              <a:rPr lang="it-IT" baseline="0" dirty="0" smtClean="0"/>
              <a:t> </a:t>
            </a:r>
            <a:r>
              <a:rPr lang="it-IT" baseline="0" dirty="0" err="1" smtClean="0"/>
              <a:t>characterize</a:t>
            </a:r>
            <a:r>
              <a:rPr lang="it-IT" baseline="0" dirty="0" smtClean="0"/>
              <a:t> the </a:t>
            </a:r>
            <a:r>
              <a:rPr lang="it-IT" baseline="0" dirty="0" err="1" smtClean="0"/>
              <a:t>model</a:t>
            </a:r>
            <a:r>
              <a:rPr lang="it-IT" baseline="0" dirty="0" smtClean="0"/>
              <a:t>.</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033C66F-245E-4B0B-A4F7-837E7B3A98F1}"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In </a:t>
            </a:r>
            <a:r>
              <a:rPr lang="it-IT" baseline="0" dirty="0" err="1" smtClean="0"/>
              <a:t>particular</a:t>
            </a:r>
            <a:r>
              <a:rPr lang="it-IT" baseline="0" dirty="0" smtClean="0"/>
              <a:t>, the </a:t>
            </a:r>
            <a:r>
              <a:rPr lang="it-IT" baseline="0" dirty="0" err="1" smtClean="0"/>
              <a:t>reaction</a:t>
            </a:r>
            <a:r>
              <a:rPr lang="it-IT" baseline="0" dirty="0" smtClean="0"/>
              <a:t> </a:t>
            </a:r>
            <a:r>
              <a:rPr lang="it-IT" baseline="0" dirty="0" err="1" smtClean="0"/>
              <a:t>could</a:t>
            </a:r>
            <a:r>
              <a:rPr lang="it-IT" baseline="0" dirty="0" smtClean="0"/>
              <a:t> </a:t>
            </a:r>
            <a:r>
              <a:rPr lang="it-IT" baseline="0" dirty="0" err="1" smtClean="0"/>
              <a:t>be</a:t>
            </a:r>
            <a:r>
              <a:rPr lang="it-IT" baseline="0" dirty="0" smtClean="0"/>
              <a:t> </a:t>
            </a:r>
            <a:r>
              <a:rPr lang="it-IT" baseline="0" dirty="0" err="1" smtClean="0"/>
              <a:t>an</a:t>
            </a:r>
            <a:r>
              <a:rPr lang="it-IT" baseline="0" dirty="0" smtClean="0"/>
              <a:t> </a:t>
            </a:r>
            <a:r>
              <a:rPr lang="it-IT" baseline="0" dirty="0" err="1" smtClean="0"/>
              <a:t>important</a:t>
            </a:r>
            <a:r>
              <a:rPr lang="it-IT" baseline="0" dirty="0" smtClean="0"/>
              <a:t> source </a:t>
            </a:r>
            <a:r>
              <a:rPr lang="it-IT" baseline="0" dirty="0" err="1" smtClean="0"/>
              <a:t>of</a:t>
            </a:r>
            <a:r>
              <a:rPr lang="it-IT" baseline="0" dirty="0" smtClean="0"/>
              <a:t> </a:t>
            </a:r>
            <a:r>
              <a:rPr lang="it-IT" baseline="0" dirty="0" err="1" smtClean="0"/>
              <a:t>carbon</a:t>
            </a:r>
            <a:r>
              <a:rPr lang="it-IT" baseline="0" dirty="0" smtClean="0"/>
              <a:t> </a:t>
            </a:r>
            <a:r>
              <a:rPr lang="it-IT" baseline="0" dirty="0" err="1" smtClean="0"/>
              <a:t>during</a:t>
            </a:r>
            <a:r>
              <a:rPr lang="it-IT" baseline="0" dirty="0" smtClean="0"/>
              <a:t> the </a:t>
            </a:r>
            <a:r>
              <a:rPr lang="it-IT" baseline="0" dirty="0" err="1" smtClean="0"/>
              <a:t>primordial</a:t>
            </a:r>
            <a:r>
              <a:rPr lang="it-IT" baseline="0" dirty="0" smtClean="0"/>
              <a:t> </a:t>
            </a:r>
            <a:r>
              <a:rPr lang="it-IT" baseline="0" dirty="0" err="1" smtClean="0"/>
              <a:t>nucleosinthesys</a:t>
            </a:r>
            <a:r>
              <a:rPr lang="it-IT" baseline="0" dirty="0" smtClean="0"/>
              <a:t> in the IBBM. In the </a:t>
            </a:r>
            <a:r>
              <a:rPr lang="it-IT" baseline="0" dirty="0" err="1" smtClean="0"/>
              <a:t>model</a:t>
            </a:r>
            <a:r>
              <a:rPr lang="it-IT" baseline="0" dirty="0" smtClean="0"/>
              <a:t>, the </a:t>
            </a:r>
            <a:r>
              <a:rPr lang="it-IT" baseline="0" dirty="0" err="1" smtClean="0"/>
              <a:t>parameter</a:t>
            </a:r>
            <a:r>
              <a:rPr lang="it-IT" baseline="0" dirty="0" smtClean="0"/>
              <a:t> </a:t>
            </a:r>
            <a:r>
              <a:rPr lang="it-IT" baseline="0" dirty="0" err="1" smtClean="0"/>
              <a:t>eta</a:t>
            </a:r>
            <a:r>
              <a:rPr lang="it-IT" baseline="0" dirty="0" smtClean="0"/>
              <a:t> (</a:t>
            </a:r>
            <a:r>
              <a:rPr lang="it-IT" baseline="0" dirty="0" err="1" smtClean="0"/>
              <a:t>baryon</a:t>
            </a:r>
            <a:r>
              <a:rPr lang="it-IT" baseline="0" dirty="0" smtClean="0"/>
              <a:t> </a:t>
            </a:r>
            <a:r>
              <a:rPr lang="it-IT" baseline="0" dirty="0" err="1" smtClean="0"/>
              <a:t>to</a:t>
            </a:r>
            <a:r>
              <a:rPr lang="it-IT" baseline="0" dirty="0" smtClean="0"/>
              <a:t> </a:t>
            </a:r>
            <a:r>
              <a:rPr lang="it-IT" baseline="0" dirty="0" err="1" smtClean="0"/>
              <a:t>photon</a:t>
            </a:r>
            <a:r>
              <a:rPr lang="it-IT" baseline="0" dirty="0" smtClean="0"/>
              <a:t> </a:t>
            </a:r>
            <a:r>
              <a:rPr lang="it-IT" baseline="0" dirty="0" err="1" smtClean="0"/>
              <a:t>ratio</a:t>
            </a:r>
            <a:r>
              <a:rPr lang="it-IT" baseline="0" dirty="0" smtClean="0"/>
              <a:t>) </a:t>
            </a:r>
            <a:r>
              <a:rPr lang="it-IT" baseline="0" dirty="0" err="1" smtClean="0"/>
              <a:t>is</a:t>
            </a:r>
            <a:r>
              <a:rPr lang="it-IT" baseline="0" dirty="0" smtClean="0"/>
              <a:t> </a:t>
            </a:r>
            <a:r>
              <a:rPr lang="it-IT" baseline="0" dirty="0" err="1" smtClean="0"/>
              <a:t>not</a:t>
            </a:r>
            <a:r>
              <a:rPr lang="it-IT" baseline="0" dirty="0" smtClean="0"/>
              <a:t> </a:t>
            </a:r>
            <a:r>
              <a:rPr lang="it-IT" baseline="0" dirty="0" err="1" smtClean="0"/>
              <a:t>costant</a:t>
            </a:r>
            <a:r>
              <a:rPr lang="it-IT" baseline="0" dirty="0" smtClean="0"/>
              <a:t> </a:t>
            </a:r>
            <a:r>
              <a:rPr lang="it-IT" baseline="0" dirty="0" err="1" smtClean="0"/>
              <a:t>but</a:t>
            </a:r>
            <a:r>
              <a:rPr lang="it-IT" baseline="0" dirty="0" smtClean="0"/>
              <a:t> </a:t>
            </a:r>
            <a:r>
              <a:rPr lang="it-IT" baseline="0" dirty="0" err="1" smtClean="0"/>
              <a:t>it</a:t>
            </a:r>
            <a:r>
              <a:rPr lang="it-IT" baseline="0" dirty="0" smtClean="0"/>
              <a:t> </a:t>
            </a:r>
            <a:r>
              <a:rPr lang="it-IT" baseline="0" dirty="0" err="1" smtClean="0"/>
              <a:t>is</a:t>
            </a:r>
            <a:r>
              <a:rPr lang="it-IT" baseline="0" dirty="0" smtClean="0"/>
              <a:t> </a:t>
            </a:r>
            <a:r>
              <a:rPr lang="it-IT" baseline="0" dirty="0" err="1" smtClean="0"/>
              <a:t>divided</a:t>
            </a:r>
            <a:r>
              <a:rPr lang="it-IT" baseline="0" dirty="0" smtClean="0"/>
              <a:t>, </a:t>
            </a:r>
            <a:r>
              <a:rPr lang="it-IT" baseline="0" dirty="0" err="1" smtClean="0"/>
              <a:t>for</a:t>
            </a:r>
            <a:r>
              <a:rPr lang="it-IT" baseline="0" dirty="0" smtClean="0"/>
              <a:t> </a:t>
            </a:r>
            <a:r>
              <a:rPr lang="it-IT" baseline="0" dirty="0" err="1" smtClean="0"/>
              <a:t>simplycity</a:t>
            </a:r>
            <a:r>
              <a:rPr lang="it-IT" baseline="0" dirty="0" smtClean="0"/>
              <a:t>, in </a:t>
            </a:r>
            <a:r>
              <a:rPr lang="it-IT" baseline="0" dirty="0" err="1" smtClean="0"/>
              <a:t>two</a:t>
            </a:r>
            <a:r>
              <a:rPr lang="it-IT" baseline="0" dirty="0" smtClean="0"/>
              <a:t> zone: </a:t>
            </a:r>
            <a:r>
              <a:rPr lang="it-IT" baseline="0" dirty="0" err="1" smtClean="0"/>
              <a:t>one</a:t>
            </a:r>
            <a:r>
              <a:rPr lang="it-IT" baseline="0" dirty="0" smtClean="0"/>
              <a:t> </a:t>
            </a:r>
            <a:r>
              <a:rPr lang="it-IT" baseline="0" dirty="0" err="1" smtClean="0"/>
              <a:t>with</a:t>
            </a:r>
            <a:r>
              <a:rPr lang="it-IT" baseline="0" dirty="0" smtClean="0"/>
              <a:t> </a:t>
            </a:r>
            <a:r>
              <a:rPr lang="it-IT" baseline="0" dirty="0" err="1" smtClean="0"/>
              <a:t>an</a:t>
            </a:r>
            <a:r>
              <a:rPr lang="it-IT" baseline="0" dirty="0" smtClean="0"/>
              <a:t> </a:t>
            </a:r>
            <a:r>
              <a:rPr lang="it-IT" baseline="0" dirty="0" err="1" smtClean="0"/>
              <a:t>enhancement</a:t>
            </a:r>
            <a:r>
              <a:rPr lang="it-IT" baseline="0" dirty="0" smtClean="0"/>
              <a:t> in </a:t>
            </a:r>
            <a:r>
              <a:rPr lang="it-IT" baseline="0" dirty="0" err="1" smtClean="0"/>
              <a:t>baryon</a:t>
            </a:r>
            <a:r>
              <a:rPr lang="it-IT" baseline="0" dirty="0" smtClean="0"/>
              <a:t> density and </a:t>
            </a:r>
            <a:r>
              <a:rPr lang="it-IT" baseline="0" dirty="0" err="1" smtClean="0"/>
              <a:t>one</a:t>
            </a:r>
            <a:r>
              <a:rPr lang="it-IT" baseline="0" dirty="0" smtClean="0"/>
              <a:t> </a:t>
            </a:r>
            <a:r>
              <a:rPr lang="it-IT" baseline="0" dirty="0" err="1" smtClean="0"/>
              <a:t>with</a:t>
            </a:r>
            <a:r>
              <a:rPr lang="it-IT" baseline="0" dirty="0" smtClean="0"/>
              <a:t> </a:t>
            </a:r>
            <a:r>
              <a:rPr lang="it-IT" baseline="0" dirty="0" err="1" smtClean="0"/>
              <a:t>less</a:t>
            </a:r>
            <a:r>
              <a:rPr lang="it-IT" baseline="0" dirty="0" smtClean="0"/>
              <a:t> density </a:t>
            </a:r>
            <a:r>
              <a:rPr lang="it-IT" baseline="0" dirty="0" err="1" smtClean="0"/>
              <a:t>because</a:t>
            </a:r>
            <a:r>
              <a:rPr lang="it-IT" baseline="0" dirty="0" smtClean="0"/>
              <a:t> </a:t>
            </a:r>
            <a:r>
              <a:rPr lang="it-IT" baseline="0" dirty="0" err="1" smtClean="0"/>
              <a:t>of</a:t>
            </a:r>
            <a:r>
              <a:rPr lang="it-IT" baseline="0" dirty="0" smtClean="0"/>
              <a:t> the </a:t>
            </a:r>
            <a:r>
              <a:rPr lang="it-IT" baseline="0" dirty="0" err="1" smtClean="0"/>
              <a:t>avarage</a:t>
            </a:r>
            <a:r>
              <a:rPr lang="it-IT" baseline="0" dirty="0" smtClean="0"/>
              <a:t> </a:t>
            </a:r>
            <a:r>
              <a:rPr lang="it-IT" baseline="0" dirty="0" err="1" smtClean="0"/>
              <a:t>value</a:t>
            </a:r>
            <a:r>
              <a:rPr lang="it-IT" baseline="0" dirty="0" smtClean="0"/>
              <a:t> </a:t>
            </a:r>
            <a:r>
              <a:rPr lang="it-IT" baseline="0" dirty="0" err="1" smtClean="0"/>
              <a:t>is</a:t>
            </a:r>
            <a:r>
              <a:rPr lang="it-IT" baseline="0" dirty="0" smtClean="0"/>
              <a:t> </a:t>
            </a:r>
            <a:r>
              <a:rPr lang="it-IT" baseline="0" dirty="0" err="1" smtClean="0"/>
              <a:t>fixed</a:t>
            </a:r>
            <a:r>
              <a:rPr lang="it-IT" baseline="0" dirty="0" smtClean="0"/>
              <a:t> </a:t>
            </a:r>
            <a:r>
              <a:rPr lang="it-IT" baseline="0" dirty="0" err="1" smtClean="0"/>
              <a:t>by</a:t>
            </a:r>
            <a:r>
              <a:rPr lang="it-IT" baseline="0" dirty="0" smtClean="0"/>
              <a:t> WMAP </a:t>
            </a:r>
            <a:r>
              <a:rPr lang="it-IT" baseline="0" dirty="0" err="1" smtClean="0"/>
              <a:t>observation</a:t>
            </a:r>
            <a:r>
              <a:rPr lang="it-IT" baseline="0" dirty="0" smtClean="0"/>
              <a:t>. In the </a:t>
            </a:r>
            <a:r>
              <a:rPr lang="it-IT" baseline="0" dirty="0" err="1" smtClean="0"/>
              <a:t>etaplus</a:t>
            </a:r>
            <a:r>
              <a:rPr lang="it-IT" baseline="0" dirty="0" smtClean="0"/>
              <a:t> zone the </a:t>
            </a:r>
            <a:r>
              <a:rPr lang="it-IT" baseline="0" dirty="0" err="1" smtClean="0"/>
              <a:t>carbon</a:t>
            </a:r>
            <a:r>
              <a:rPr lang="it-IT" baseline="0" dirty="0" smtClean="0"/>
              <a:t> </a:t>
            </a:r>
            <a:r>
              <a:rPr lang="it-IT" baseline="0" dirty="0" err="1" smtClean="0"/>
              <a:t>abundance</a:t>
            </a:r>
            <a:r>
              <a:rPr lang="it-IT" baseline="0" dirty="0" smtClean="0"/>
              <a:t> </a:t>
            </a:r>
            <a:r>
              <a:rPr lang="it-IT" baseline="0" dirty="0" err="1" smtClean="0"/>
              <a:t>grow</a:t>
            </a:r>
            <a:r>
              <a:rPr lang="it-IT" baseline="0" dirty="0" smtClean="0"/>
              <a:t> up </a:t>
            </a:r>
            <a:r>
              <a:rPr lang="it-IT" baseline="0" dirty="0" err="1" smtClean="0"/>
              <a:t>from</a:t>
            </a:r>
            <a:r>
              <a:rPr lang="it-IT" baseline="0" dirty="0" smtClean="0"/>
              <a:t> ten </a:t>
            </a:r>
            <a:r>
              <a:rPr lang="it-IT" baseline="0" dirty="0" err="1" smtClean="0"/>
              <a:t>minus</a:t>
            </a:r>
            <a:r>
              <a:rPr lang="it-IT" baseline="0" dirty="0" smtClean="0"/>
              <a:t> </a:t>
            </a:r>
            <a:r>
              <a:rPr lang="it-IT" baseline="0" dirty="0" err="1" smtClean="0"/>
              <a:t>twelve</a:t>
            </a:r>
            <a:r>
              <a:rPr lang="it-IT" baseline="0" dirty="0" smtClean="0"/>
              <a:t> </a:t>
            </a:r>
            <a:r>
              <a:rPr lang="it-IT" baseline="0" dirty="0" err="1" smtClean="0"/>
              <a:t>to</a:t>
            </a:r>
            <a:r>
              <a:rPr lang="it-IT" baseline="0" dirty="0" smtClean="0"/>
              <a:t> ten </a:t>
            </a:r>
            <a:r>
              <a:rPr lang="it-IT" baseline="0" dirty="0" err="1" smtClean="0"/>
              <a:t>minus</a:t>
            </a:r>
            <a:r>
              <a:rPr lang="it-IT" baseline="0" dirty="0" smtClean="0"/>
              <a:t> </a:t>
            </a:r>
            <a:r>
              <a:rPr lang="it-IT" baseline="0" dirty="0" err="1" smtClean="0"/>
              <a:t>seven</a:t>
            </a:r>
            <a:r>
              <a:rPr lang="it-IT" baseline="0" dirty="0" smtClean="0"/>
              <a:t>. Once </a:t>
            </a:r>
            <a:r>
              <a:rPr lang="it-IT" baseline="0" dirty="0" err="1" smtClean="0"/>
              <a:t>produced</a:t>
            </a:r>
            <a:r>
              <a:rPr lang="it-IT" baseline="0" dirty="0" smtClean="0"/>
              <a:t>, the </a:t>
            </a:r>
            <a:r>
              <a:rPr lang="it-IT" baseline="0" dirty="0" err="1" smtClean="0"/>
              <a:t>carbon</a:t>
            </a:r>
            <a:r>
              <a:rPr lang="it-IT" baseline="0" dirty="0" smtClean="0"/>
              <a:t> </a:t>
            </a:r>
            <a:r>
              <a:rPr lang="it-IT" baseline="0" dirty="0" err="1" smtClean="0"/>
              <a:t>could</a:t>
            </a:r>
            <a:r>
              <a:rPr lang="it-IT" baseline="0" dirty="0" smtClean="0"/>
              <a:t> </a:t>
            </a:r>
            <a:r>
              <a:rPr lang="it-IT" baseline="0" dirty="0" err="1" smtClean="0"/>
              <a:t>activate</a:t>
            </a:r>
            <a:r>
              <a:rPr lang="it-IT" baseline="0" dirty="0" smtClean="0"/>
              <a:t> the network </a:t>
            </a:r>
            <a:r>
              <a:rPr lang="it-IT" baseline="0" dirty="0" err="1" smtClean="0"/>
              <a:t>that</a:t>
            </a:r>
            <a:r>
              <a:rPr lang="it-IT" baseline="0" dirty="0" smtClean="0"/>
              <a:t> </a:t>
            </a:r>
            <a:r>
              <a:rPr lang="it-IT" baseline="0" dirty="0" err="1" smtClean="0"/>
              <a:t>synthetized</a:t>
            </a:r>
            <a:r>
              <a:rPr lang="it-IT" baseline="0" dirty="0" smtClean="0"/>
              <a:t> the neon </a:t>
            </a:r>
            <a:r>
              <a:rPr lang="it-IT" baseline="0" dirty="0" err="1" smtClean="0"/>
              <a:t>tuentytu</a:t>
            </a:r>
            <a:r>
              <a:rPr lang="it-IT" baseline="0" dirty="0" smtClean="0"/>
              <a:t>, </a:t>
            </a:r>
            <a:r>
              <a:rPr lang="it-IT" baseline="0" dirty="0" err="1" smtClean="0"/>
              <a:t>fondemantal</a:t>
            </a:r>
            <a:r>
              <a:rPr lang="it-IT" baseline="0" dirty="0" smtClean="0"/>
              <a:t> </a:t>
            </a:r>
            <a:r>
              <a:rPr lang="it-IT" baseline="0" dirty="0" err="1" smtClean="0"/>
              <a:t>to</a:t>
            </a:r>
            <a:r>
              <a:rPr lang="it-IT" baseline="0" dirty="0" smtClean="0"/>
              <a:t> </a:t>
            </a:r>
            <a:r>
              <a:rPr lang="it-IT" baseline="0" dirty="0" err="1" smtClean="0"/>
              <a:t>activate</a:t>
            </a:r>
            <a:r>
              <a:rPr lang="it-IT" baseline="0" dirty="0" smtClean="0"/>
              <a:t> the </a:t>
            </a:r>
            <a:r>
              <a:rPr lang="it-IT" baseline="0" dirty="0" err="1" smtClean="0"/>
              <a:t>s-process</a:t>
            </a:r>
            <a:r>
              <a:rPr lang="it-IT" baseline="0" dirty="0" smtClean="0"/>
              <a:t> and the production </a:t>
            </a:r>
            <a:r>
              <a:rPr lang="it-IT" baseline="0" dirty="0" err="1" smtClean="0"/>
              <a:t>of</a:t>
            </a:r>
            <a:r>
              <a:rPr lang="it-IT" baseline="0" dirty="0" smtClean="0"/>
              <a:t> the </a:t>
            </a:r>
            <a:r>
              <a:rPr lang="it-IT" baseline="0" dirty="0" err="1" smtClean="0"/>
              <a:t>heavy</a:t>
            </a:r>
            <a:r>
              <a:rPr lang="it-IT" baseline="0" dirty="0" smtClean="0"/>
              <a:t> </a:t>
            </a:r>
            <a:r>
              <a:rPr lang="it-IT" baseline="0" dirty="0" err="1" smtClean="0"/>
              <a:t>elements</a:t>
            </a:r>
            <a:r>
              <a:rPr lang="it-IT" baseline="0" dirty="0" smtClean="0"/>
              <a:t>. </a:t>
            </a:r>
            <a:r>
              <a:rPr lang="it-IT" baseline="0" dirty="0" err="1" smtClean="0"/>
              <a:t>One</a:t>
            </a:r>
            <a:r>
              <a:rPr lang="it-IT" baseline="0" dirty="0" smtClean="0"/>
              <a:t> </a:t>
            </a:r>
            <a:r>
              <a:rPr lang="it-IT" baseline="0" dirty="0" err="1" smtClean="0"/>
              <a:t>of</a:t>
            </a:r>
            <a:r>
              <a:rPr lang="it-IT" baseline="0" dirty="0" smtClean="0"/>
              <a:t> the </a:t>
            </a:r>
            <a:r>
              <a:rPr lang="it-IT" baseline="0" dirty="0" err="1" smtClean="0"/>
              <a:t>most</a:t>
            </a:r>
            <a:r>
              <a:rPr lang="it-IT" baseline="0" dirty="0" smtClean="0"/>
              <a:t> </a:t>
            </a:r>
            <a:r>
              <a:rPr lang="it-IT" baseline="0" dirty="0" err="1" smtClean="0"/>
              <a:t>important</a:t>
            </a:r>
            <a:r>
              <a:rPr lang="it-IT" baseline="0" dirty="0" smtClean="0"/>
              <a:t> </a:t>
            </a:r>
            <a:r>
              <a:rPr lang="it-IT" baseline="0" dirty="0" err="1" smtClean="0"/>
              <a:t>principal</a:t>
            </a:r>
            <a:r>
              <a:rPr lang="it-IT" baseline="0" dirty="0" smtClean="0"/>
              <a:t> source </a:t>
            </a:r>
            <a:r>
              <a:rPr lang="it-IT" baseline="0" dirty="0" err="1" smtClean="0"/>
              <a:t>to</a:t>
            </a:r>
            <a:r>
              <a:rPr lang="it-IT" baseline="0" dirty="0" smtClean="0"/>
              <a:t> </a:t>
            </a:r>
            <a:r>
              <a:rPr lang="it-IT" baseline="0" dirty="0" err="1" smtClean="0"/>
              <a:t>synthetized</a:t>
            </a:r>
            <a:r>
              <a:rPr lang="it-IT" baseline="0" dirty="0" smtClean="0"/>
              <a:t> the </a:t>
            </a:r>
            <a:r>
              <a:rPr lang="it-IT" baseline="0" dirty="0" err="1" smtClean="0"/>
              <a:t>carbon</a:t>
            </a:r>
            <a:r>
              <a:rPr lang="it-IT" baseline="0" dirty="0" smtClean="0"/>
              <a:t> </a:t>
            </a:r>
            <a:r>
              <a:rPr lang="it-IT" baseline="0" dirty="0" err="1" smtClean="0"/>
              <a:t>is</a:t>
            </a:r>
            <a:r>
              <a:rPr lang="it-IT" baseline="0" dirty="0" smtClean="0"/>
              <a:t> the </a:t>
            </a:r>
            <a:r>
              <a:rPr lang="it-IT" baseline="0" dirty="0" err="1" smtClean="0"/>
              <a:t>reaction</a:t>
            </a:r>
            <a:r>
              <a:rPr lang="it-IT" baseline="0" dirty="0" smtClean="0"/>
              <a:t> </a:t>
            </a:r>
            <a:r>
              <a:rPr lang="it-IT" baseline="0" dirty="0" err="1" smtClean="0"/>
              <a:t>oxygen</a:t>
            </a:r>
            <a:r>
              <a:rPr lang="it-IT" baseline="0" dirty="0" smtClean="0"/>
              <a:t> </a:t>
            </a:r>
            <a:r>
              <a:rPr lang="it-IT" baseline="0" dirty="0" err="1" smtClean="0"/>
              <a:t>seventeen</a:t>
            </a:r>
            <a:r>
              <a:rPr lang="it-IT" baseline="0" dirty="0" smtClean="0"/>
              <a:t> n </a:t>
            </a:r>
            <a:r>
              <a:rPr lang="it-IT" baseline="0" dirty="0" err="1" smtClean="0"/>
              <a:t>alpha</a:t>
            </a:r>
            <a:r>
              <a:rPr lang="it-IT" baseline="0" dirty="0" smtClean="0"/>
              <a:t> </a:t>
            </a:r>
            <a:r>
              <a:rPr lang="it-IT" baseline="0" dirty="0" err="1" smtClean="0"/>
              <a:t>because</a:t>
            </a:r>
            <a:r>
              <a:rPr lang="it-IT" baseline="0" dirty="0" smtClean="0"/>
              <a:t> </a:t>
            </a:r>
            <a:r>
              <a:rPr lang="it-IT" baseline="0" dirty="0" err="1" smtClean="0"/>
              <a:t>of</a:t>
            </a:r>
            <a:r>
              <a:rPr lang="it-IT" baseline="0" dirty="0" smtClean="0"/>
              <a:t> the </a:t>
            </a:r>
            <a:r>
              <a:rPr lang="it-IT" baseline="0" dirty="0" err="1" smtClean="0"/>
              <a:t>presence</a:t>
            </a:r>
            <a:r>
              <a:rPr lang="it-IT" baseline="0" dirty="0" smtClean="0"/>
              <a:t> </a:t>
            </a:r>
            <a:r>
              <a:rPr lang="it-IT" baseline="0" dirty="0" err="1" smtClean="0"/>
              <a:t>of</a:t>
            </a:r>
            <a:r>
              <a:rPr lang="it-IT" baseline="0" dirty="0" smtClean="0"/>
              <a:t> at </a:t>
            </a:r>
            <a:r>
              <a:rPr lang="it-IT" baseline="0" dirty="0" err="1" smtClean="0"/>
              <a:t>least</a:t>
            </a:r>
            <a:r>
              <a:rPr lang="it-IT" baseline="0" dirty="0" smtClean="0"/>
              <a:t> </a:t>
            </a:r>
            <a:r>
              <a:rPr lang="it-IT" baseline="0" dirty="0" err="1" smtClean="0"/>
              <a:t>two</a:t>
            </a:r>
            <a:r>
              <a:rPr lang="it-IT" baseline="0" dirty="0" smtClean="0"/>
              <a:t> </a:t>
            </a:r>
            <a:r>
              <a:rPr lang="it-IT" baseline="0" dirty="0" err="1" smtClean="0"/>
              <a:t>resonant</a:t>
            </a:r>
            <a:r>
              <a:rPr lang="it-IT" baseline="0" dirty="0" smtClean="0"/>
              <a:t> </a:t>
            </a:r>
            <a:r>
              <a:rPr lang="it-IT" baseline="0" dirty="0" err="1" smtClean="0"/>
              <a:t>peak</a:t>
            </a:r>
            <a:r>
              <a:rPr lang="it-IT" baseline="0" dirty="0" smtClean="0"/>
              <a:t> in the </a:t>
            </a:r>
            <a:r>
              <a:rPr lang="it-IT" baseline="0" dirty="0" err="1" smtClean="0"/>
              <a:t>energy</a:t>
            </a:r>
            <a:r>
              <a:rPr lang="it-IT" baseline="0" dirty="0" smtClean="0"/>
              <a:t> </a:t>
            </a:r>
            <a:r>
              <a:rPr lang="it-IT" baseline="0" dirty="0" err="1" smtClean="0"/>
              <a:t>range</a:t>
            </a:r>
            <a:r>
              <a:rPr lang="it-IT" baseline="0" dirty="0" smtClean="0"/>
              <a:t> </a:t>
            </a:r>
            <a:r>
              <a:rPr lang="it-IT" baseline="0" dirty="0" err="1" smtClean="0"/>
              <a:t>corrisponding</a:t>
            </a:r>
            <a:r>
              <a:rPr lang="it-IT" baseline="0" dirty="0" smtClean="0"/>
              <a:t> </a:t>
            </a:r>
            <a:r>
              <a:rPr lang="it-IT" baseline="0" dirty="0" err="1" smtClean="0"/>
              <a:t>to</a:t>
            </a:r>
            <a:r>
              <a:rPr lang="it-IT" baseline="0" dirty="0" smtClean="0"/>
              <a:t> the temperature </a:t>
            </a:r>
            <a:r>
              <a:rPr lang="it-IT" baseline="0" dirty="0" err="1" smtClean="0"/>
              <a:t>that</a:t>
            </a:r>
            <a:r>
              <a:rPr lang="it-IT" baseline="0" dirty="0" smtClean="0"/>
              <a:t> </a:t>
            </a:r>
            <a:r>
              <a:rPr lang="it-IT" baseline="0" dirty="0" err="1" smtClean="0"/>
              <a:t>characterize</a:t>
            </a:r>
            <a:r>
              <a:rPr lang="it-IT" baseline="0" dirty="0" smtClean="0"/>
              <a:t> the </a:t>
            </a:r>
            <a:r>
              <a:rPr lang="it-IT" baseline="0" dirty="0" err="1" smtClean="0"/>
              <a:t>model</a:t>
            </a:r>
            <a:r>
              <a:rPr lang="it-IT" baseline="0" dirty="0" smtClean="0"/>
              <a:t>.</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033C66F-245E-4B0B-A4F7-837E7B3A98F1}"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a:t>
            </a:r>
            <a:r>
              <a:rPr lang="it-IT" baseline="0" dirty="0" smtClean="0"/>
              <a:t> the </a:t>
            </a:r>
            <a:r>
              <a:rPr lang="it-IT" baseline="0" dirty="0" err="1" smtClean="0"/>
              <a:t>other</a:t>
            </a:r>
            <a:r>
              <a:rPr lang="it-IT" baseline="0" dirty="0" smtClean="0"/>
              <a:t> way the </a:t>
            </a:r>
            <a:r>
              <a:rPr lang="it-IT" baseline="0" dirty="0" err="1" smtClean="0"/>
              <a:t>reaction</a:t>
            </a:r>
            <a:r>
              <a:rPr lang="it-IT" baseline="0" dirty="0" smtClean="0"/>
              <a:t> can </a:t>
            </a:r>
            <a:r>
              <a:rPr lang="it-IT" baseline="0" dirty="0" err="1" smtClean="0"/>
              <a:t>be</a:t>
            </a:r>
            <a:r>
              <a:rPr lang="it-IT" baseline="0" dirty="0" smtClean="0"/>
              <a:t> a </a:t>
            </a:r>
            <a:r>
              <a:rPr lang="it-IT" baseline="0" dirty="0" err="1" smtClean="0"/>
              <a:t>neutron</a:t>
            </a:r>
            <a:r>
              <a:rPr lang="it-IT" baseline="0" dirty="0" smtClean="0"/>
              <a:t> </a:t>
            </a:r>
            <a:r>
              <a:rPr lang="it-IT" baseline="0" dirty="0" err="1" smtClean="0"/>
              <a:t>poison</a:t>
            </a:r>
            <a:r>
              <a:rPr lang="it-IT" baseline="0" dirty="0" smtClean="0"/>
              <a:t> </a:t>
            </a:r>
            <a:r>
              <a:rPr lang="it-IT" baseline="0" dirty="0" err="1" smtClean="0"/>
              <a:t>during</a:t>
            </a:r>
            <a:r>
              <a:rPr lang="it-IT" baseline="0" dirty="0" smtClean="0"/>
              <a:t> the </a:t>
            </a:r>
            <a:r>
              <a:rPr lang="it-IT" baseline="0" dirty="0" err="1" smtClean="0"/>
              <a:t>s-process</a:t>
            </a:r>
            <a:r>
              <a:rPr lang="it-IT" baseline="0" dirty="0" smtClean="0"/>
              <a:t> nucleosynthesis. As </a:t>
            </a:r>
            <a:r>
              <a:rPr lang="it-IT" baseline="0" dirty="0" err="1" smtClean="0"/>
              <a:t>we</a:t>
            </a:r>
            <a:r>
              <a:rPr lang="it-IT" baseline="0" dirty="0" smtClean="0"/>
              <a:t> </a:t>
            </a:r>
            <a:r>
              <a:rPr lang="it-IT" baseline="0" dirty="0" err="1" smtClean="0"/>
              <a:t>already</a:t>
            </a:r>
            <a:r>
              <a:rPr lang="it-IT" baseline="0" dirty="0" smtClean="0"/>
              <a:t> </a:t>
            </a:r>
            <a:r>
              <a:rPr lang="it-IT" baseline="0" dirty="0" err="1" smtClean="0"/>
              <a:t>know</a:t>
            </a:r>
            <a:r>
              <a:rPr lang="it-IT" baseline="0" dirty="0" smtClean="0"/>
              <a:t>, </a:t>
            </a:r>
            <a:r>
              <a:rPr lang="it-IT" baseline="0" dirty="0" err="1" smtClean="0"/>
              <a:t>to</a:t>
            </a:r>
            <a:r>
              <a:rPr lang="it-IT" baseline="0" dirty="0" smtClean="0"/>
              <a:t> </a:t>
            </a:r>
            <a:r>
              <a:rPr lang="it-IT" baseline="0" dirty="0" err="1" smtClean="0"/>
              <a:t>reproduce</a:t>
            </a:r>
            <a:r>
              <a:rPr lang="it-IT" baseline="0" dirty="0" smtClean="0"/>
              <a:t> the </a:t>
            </a:r>
            <a:r>
              <a:rPr lang="it-IT" baseline="0" dirty="0" err="1" smtClean="0"/>
              <a:t>abundances</a:t>
            </a:r>
            <a:r>
              <a:rPr lang="it-IT" baseline="0" dirty="0" smtClean="0"/>
              <a:t> </a:t>
            </a:r>
            <a:r>
              <a:rPr lang="it-IT" baseline="0" dirty="0" err="1" smtClean="0"/>
              <a:t>of</a:t>
            </a:r>
            <a:r>
              <a:rPr lang="it-IT" baseline="0" dirty="0" smtClean="0"/>
              <a:t> the </a:t>
            </a:r>
            <a:r>
              <a:rPr lang="it-IT" baseline="0" dirty="0" err="1" smtClean="0"/>
              <a:t>heavy</a:t>
            </a:r>
            <a:r>
              <a:rPr lang="it-IT" baseline="0" dirty="0" smtClean="0"/>
              <a:t> </a:t>
            </a:r>
            <a:r>
              <a:rPr lang="it-IT" baseline="0" dirty="0" err="1" smtClean="0"/>
              <a:t>elements</a:t>
            </a:r>
            <a:r>
              <a:rPr lang="it-IT" baseline="0" dirty="0" smtClean="0"/>
              <a:t> </a:t>
            </a:r>
            <a:r>
              <a:rPr lang="it-IT" baseline="0" dirty="0" err="1" smtClean="0"/>
              <a:t>that</a:t>
            </a:r>
            <a:r>
              <a:rPr lang="it-IT" baseline="0" dirty="0" smtClean="0"/>
              <a:t> are </a:t>
            </a:r>
            <a:r>
              <a:rPr lang="it-IT" baseline="0" dirty="0" err="1" smtClean="0"/>
              <a:t>synthetized</a:t>
            </a:r>
            <a:r>
              <a:rPr lang="it-IT" baseline="0" dirty="0" smtClean="0"/>
              <a:t> </a:t>
            </a:r>
            <a:r>
              <a:rPr lang="it-IT" baseline="0" dirty="0" err="1" smtClean="0"/>
              <a:t>during</a:t>
            </a:r>
            <a:r>
              <a:rPr lang="it-IT" baseline="0" dirty="0" smtClean="0"/>
              <a:t> the </a:t>
            </a:r>
            <a:r>
              <a:rPr lang="it-IT" baseline="0" dirty="0" err="1" smtClean="0"/>
              <a:t>s-process</a:t>
            </a:r>
            <a:r>
              <a:rPr lang="it-IT" baseline="0" dirty="0" smtClean="0"/>
              <a:t>, </a:t>
            </a:r>
            <a:r>
              <a:rPr lang="it-IT" baseline="0" dirty="0" err="1" smtClean="0"/>
              <a:t>we</a:t>
            </a:r>
            <a:r>
              <a:rPr lang="it-IT" baseline="0" dirty="0" smtClean="0"/>
              <a:t> </a:t>
            </a:r>
            <a:r>
              <a:rPr lang="it-IT" baseline="0" dirty="0" err="1" smtClean="0"/>
              <a:t>need</a:t>
            </a:r>
            <a:r>
              <a:rPr lang="it-IT" baseline="0" dirty="0" smtClean="0"/>
              <a:t> at </a:t>
            </a:r>
            <a:r>
              <a:rPr lang="it-IT" baseline="0" dirty="0" err="1" smtClean="0"/>
              <a:t>least</a:t>
            </a:r>
            <a:r>
              <a:rPr lang="it-IT" baseline="0" dirty="0" smtClean="0"/>
              <a:t> 3 </a:t>
            </a:r>
            <a:r>
              <a:rPr lang="it-IT" baseline="0" dirty="0" err="1" smtClean="0"/>
              <a:t>component</a:t>
            </a:r>
            <a:r>
              <a:rPr lang="it-IT" baseline="0" dirty="0" smtClean="0"/>
              <a:t>. The </a:t>
            </a:r>
            <a:r>
              <a:rPr lang="it-IT" baseline="0" dirty="0" err="1" smtClean="0"/>
              <a:t>main</a:t>
            </a:r>
            <a:r>
              <a:rPr lang="it-IT" baseline="0" dirty="0" smtClean="0"/>
              <a:t> and the strong </a:t>
            </a:r>
            <a:r>
              <a:rPr lang="it-IT" baseline="0" dirty="0" err="1" smtClean="0"/>
              <a:t>component</a:t>
            </a:r>
            <a:r>
              <a:rPr lang="it-IT" baseline="0" dirty="0" smtClean="0"/>
              <a:t> take </a:t>
            </a:r>
            <a:r>
              <a:rPr lang="it-IT" baseline="0" dirty="0" err="1" smtClean="0"/>
              <a:t>place</a:t>
            </a:r>
            <a:r>
              <a:rPr lang="it-IT" baseline="0" dirty="0" smtClean="0"/>
              <a:t> </a:t>
            </a:r>
            <a:r>
              <a:rPr lang="it-IT" baseline="0" dirty="0" err="1" smtClean="0"/>
              <a:t>during</a:t>
            </a:r>
            <a:r>
              <a:rPr lang="it-IT" baseline="0" dirty="0" smtClean="0"/>
              <a:t> the </a:t>
            </a:r>
            <a:r>
              <a:rPr lang="it-IT" baseline="0" dirty="0" err="1" smtClean="0"/>
              <a:t>Asymptotic</a:t>
            </a:r>
            <a:r>
              <a:rPr lang="it-IT" baseline="0" dirty="0" smtClean="0"/>
              <a:t> </a:t>
            </a:r>
            <a:r>
              <a:rPr lang="it-IT" baseline="0" dirty="0" err="1" smtClean="0"/>
              <a:t>Giant</a:t>
            </a:r>
            <a:r>
              <a:rPr lang="it-IT" baseline="0" dirty="0" smtClean="0"/>
              <a:t> </a:t>
            </a:r>
            <a:r>
              <a:rPr lang="it-IT" baseline="0" dirty="0" err="1" smtClean="0"/>
              <a:t>Branch</a:t>
            </a:r>
            <a:r>
              <a:rPr lang="it-IT" baseline="0" dirty="0" smtClean="0"/>
              <a:t> in the </a:t>
            </a:r>
            <a:r>
              <a:rPr lang="it-IT" baseline="0" dirty="0" err="1" smtClean="0"/>
              <a:t>He-intershell</a:t>
            </a:r>
            <a:r>
              <a:rPr lang="it-IT" baseline="0" dirty="0" smtClean="0"/>
              <a:t> </a:t>
            </a:r>
            <a:r>
              <a:rPr lang="it-IT" baseline="0" dirty="0" err="1" smtClean="0"/>
              <a:t>by</a:t>
            </a:r>
            <a:r>
              <a:rPr lang="it-IT" baseline="0" dirty="0" smtClean="0"/>
              <a:t> the </a:t>
            </a:r>
            <a:r>
              <a:rPr lang="it-IT" baseline="0" dirty="0" err="1" smtClean="0"/>
              <a:t>formation</a:t>
            </a:r>
            <a:r>
              <a:rPr lang="it-IT" baseline="0" dirty="0" smtClean="0"/>
              <a:t> </a:t>
            </a:r>
            <a:r>
              <a:rPr lang="it-IT" baseline="0" dirty="0" err="1" smtClean="0"/>
              <a:t>of</a:t>
            </a:r>
            <a:r>
              <a:rPr lang="it-IT" baseline="0" dirty="0" smtClean="0"/>
              <a:t> the </a:t>
            </a:r>
            <a:r>
              <a:rPr lang="it-IT" baseline="0" dirty="0" err="1" smtClean="0"/>
              <a:t>carbon</a:t>
            </a:r>
            <a:r>
              <a:rPr lang="it-IT" baseline="0" dirty="0" smtClean="0"/>
              <a:t> pocket. The </a:t>
            </a:r>
            <a:r>
              <a:rPr lang="it-IT" baseline="0" dirty="0" err="1" smtClean="0"/>
              <a:t>weak</a:t>
            </a:r>
            <a:r>
              <a:rPr lang="it-IT" baseline="0" dirty="0" smtClean="0"/>
              <a:t> componente, </a:t>
            </a:r>
            <a:r>
              <a:rPr lang="it-IT" baseline="0" dirty="0" err="1" smtClean="0"/>
              <a:t>that</a:t>
            </a:r>
            <a:r>
              <a:rPr lang="it-IT" baseline="0" dirty="0" smtClean="0"/>
              <a:t> </a:t>
            </a:r>
            <a:r>
              <a:rPr lang="it-IT" baseline="0" dirty="0" err="1" smtClean="0"/>
              <a:t>is</a:t>
            </a:r>
            <a:r>
              <a:rPr lang="it-IT" baseline="0" dirty="0" smtClean="0"/>
              <a:t> </a:t>
            </a:r>
            <a:r>
              <a:rPr lang="it-IT" baseline="0" dirty="0" err="1" smtClean="0"/>
              <a:t>responsible</a:t>
            </a:r>
            <a:r>
              <a:rPr lang="it-IT" baseline="0" dirty="0" smtClean="0"/>
              <a:t> </a:t>
            </a:r>
            <a:r>
              <a:rPr lang="it-IT" baseline="0" dirty="0" err="1" smtClean="0"/>
              <a:t>for</a:t>
            </a:r>
            <a:r>
              <a:rPr lang="it-IT" baseline="0" dirty="0" smtClean="0"/>
              <a:t> the production </a:t>
            </a:r>
            <a:r>
              <a:rPr lang="it-IT" baseline="0" dirty="0" err="1" smtClean="0"/>
              <a:t>of</a:t>
            </a:r>
            <a:r>
              <a:rPr lang="it-IT" baseline="0" dirty="0" smtClean="0"/>
              <a:t> the “light” </a:t>
            </a:r>
            <a:r>
              <a:rPr lang="it-IT" baseline="0" dirty="0" err="1" smtClean="0"/>
              <a:t>heavy</a:t>
            </a:r>
            <a:r>
              <a:rPr lang="it-IT" baseline="0" dirty="0" smtClean="0"/>
              <a:t> </a:t>
            </a:r>
            <a:r>
              <a:rPr lang="it-IT" baseline="0" dirty="0" err="1" smtClean="0"/>
              <a:t>elements</a:t>
            </a:r>
            <a:r>
              <a:rPr lang="it-IT" baseline="0" dirty="0" smtClean="0"/>
              <a:t> (</a:t>
            </a:r>
            <a:r>
              <a:rPr lang="it-IT" baseline="0" dirty="0" err="1" smtClean="0"/>
              <a:t>from</a:t>
            </a:r>
            <a:r>
              <a:rPr lang="it-IT" baseline="0" dirty="0" smtClean="0"/>
              <a:t> </a:t>
            </a:r>
            <a:r>
              <a:rPr lang="it-IT" baseline="0" dirty="0" err="1" smtClean="0"/>
              <a:t>fiftysix</a:t>
            </a:r>
            <a:r>
              <a:rPr lang="it-IT" baseline="0" dirty="0" smtClean="0"/>
              <a:t> </a:t>
            </a:r>
            <a:r>
              <a:rPr lang="it-IT" baseline="0" dirty="0" err="1" smtClean="0"/>
              <a:t>to</a:t>
            </a:r>
            <a:r>
              <a:rPr lang="it-IT" baseline="0" dirty="0" smtClean="0"/>
              <a:t> </a:t>
            </a:r>
            <a:r>
              <a:rPr lang="it-IT" baseline="0" dirty="0" err="1" smtClean="0"/>
              <a:t>ninety</a:t>
            </a:r>
            <a:r>
              <a:rPr lang="it-IT" baseline="0" dirty="0" smtClean="0"/>
              <a:t> mass </a:t>
            </a:r>
            <a:r>
              <a:rPr lang="it-IT" baseline="0" dirty="0" err="1" smtClean="0"/>
              <a:t>number</a:t>
            </a:r>
            <a:r>
              <a:rPr lang="it-IT" baseline="0" dirty="0" smtClean="0"/>
              <a:t>), take </a:t>
            </a:r>
            <a:r>
              <a:rPr lang="it-IT" baseline="0" dirty="0" err="1" smtClean="0"/>
              <a:t>place</a:t>
            </a:r>
            <a:r>
              <a:rPr lang="it-IT" baseline="0" dirty="0" smtClean="0"/>
              <a:t> in massive </a:t>
            </a:r>
            <a:r>
              <a:rPr lang="it-IT" baseline="0" dirty="0" err="1" smtClean="0"/>
              <a:t>stars</a:t>
            </a:r>
            <a:r>
              <a:rPr lang="it-IT" baseline="0" dirty="0" smtClean="0"/>
              <a:t>. In </a:t>
            </a:r>
            <a:r>
              <a:rPr lang="it-IT" baseline="0" dirty="0" err="1" smtClean="0"/>
              <a:t>particular</a:t>
            </a:r>
            <a:r>
              <a:rPr lang="it-IT" baseline="0" dirty="0" smtClean="0"/>
              <a:t>, </a:t>
            </a:r>
            <a:r>
              <a:rPr lang="it-IT" baseline="0" dirty="0" err="1" smtClean="0"/>
              <a:t>during</a:t>
            </a:r>
            <a:r>
              <a:rPr lang="it-IT" baseline="0" dirty="0" smtClean="0"/>
              <a:t> the </a:t>
            </a:r>
            <a:r>
              <a:rPr lang="it-IT" baseline="0" dirty="0" err="1" smtClean="0"/>
              <a:t>He</a:t>
            </a:r>
            <a:r>
              <a:rPr lang="it-IT" baseline="0" dirty="0" smtClean="0"/>
              <a:t> </a:t>
            </a:r>
            <a:r>
              <a:rPr lang="it-IT" baseline="0" dirty="0" err="1" smtClean="0"/>
              <a:t>burning</a:t>
            </a:r>
            <a:r>
              <a:rPr lang="it-IT" baseline="0" dirty="0" smtClean="0"/>
              <a:t> in </a:t>
            </a:r>
            <a:r>
              <a:rPr lang="it-IT" baseline="0" dirty="0" err="1" smtClean="0"/>
              <a:t>convective</a:t>
            </a:r>
            <a:r>
              <a:rPr lang="it-IT" baseline="0" dirty="0" smtClean="0"/>
              <a:t> </a:t>
            </a:r>
            <a:r>
              <a:rPr lang="it-IT" baseline="0" dirty="0" err="1" smtClean="0"/>
              <a:t>core</a:t>
            </a:r>
            <a:r>
              <a:rPr lang="it-IT" baseline="0" dirty="0" smtClean="0"/>
              <a:t>, the neon </a:t>
            </a:r>
            <a:r>
              <a:rPr lang="it-IT" baseline="0" dirty="0" err="1" smtClean="0"/>
              <a:t>tuentitu</a:t>
            </a:r>
            <a:r>
              <a:rPr lang="it-IT" baseline="0" dirty="0" smtClean="0"/>
              <a:t> </a:t>
            </a:r>
            <a:r>
              <a:rPr lang="it-IT" baseline="0" dirty="0" err="1" smtClean="0"/>
              <a:t>is</a:t>
            </a:r>
            <a:r>
              <a:rPr lang="it-IT" baseline="0" dirty="0" smtClean="0"/>
              <a:t> </a:t>
            </a:r>
            <a:r>
              <a:rPr lang="it-IT" baseline="0" dirty="0" err="1" smtClean="0"/>
              <a:t>produced</a:t>
            </a:r>
            <a:r>
              <a:rPr lang="it-IT" baseline="0" dirty="0" smtClean="0"/>
              <a:t> and </a:t>
            </a:r>
            <a:r>
              <a:rPr lang="it-IT" baseline="0" dirty="0" err="1" smtClean="0"/>
              <a:t>when</a:t>
            </a:r>
            <a:r>
              <a:rPr lang="it-IT" baseline="0" dirty="0" smtClean="0"/>
              <a:t> the temperature </a:t>
            </a:r>
            <a:r>
              <a:rPr lang="it-IT" baseline="0" dirty="0" err="1" smtClean="0"/>
              <a:t>t-eight</a:t>
            </a:r>
            <a:r>
              <a:rPr lang="it-IT" baseline="0" dirty="0" smtClean="0"/>
              <a:t> </a:t>
            </a:r>
            <a:r>
              <a:rPr lang="it-IT" baseline="0" dirty="0" err="1" smtClean="0"/>
              <a:t>arrive</a:t>
            </a:r>
            <a:r>
              <a:rPr lang="it-IT" baseline="0" dirty="0" smtClean="0"/>
              <a:t> at 2.2 the neon </a:t>
            </a:r>
            <a:r>
              <a:rPr lang="it-IT" baseline="0" dirty="0" err="1" smtClean="0"/>
              <a:t>alpha</a:t>
            </a:r>
            <a:r>
              <a:rPr lang="it-IT" baseline="0" dirty="0" smtClean="0"/>
              <a:t> </a:t>
            </a:r>
            <a:r>
              <a:rPr lang="it-IT" baseline="0" dirty="0" err="1" smtClean="0"/>
              <a:t>capture</a:t>
            </a:r>
            <a:r>
              <a:rPr lang="it-IT" baseline="0" dirty="0" smtClean="0"/>
              <a:t> can start.  </a:t>
            </a:r>
            <a:r>
              <a:rPr lang="it-IT" baseline="0" dirty="0" err="1" smtClean="0"/>
              <a:t>But</a:t>
            </a:r>
            <a:r>
              <a:rPr lang="it-IT" baseline="0" dirty="0" smtClean="0"/>
              <a:t> the </a:t>
            </a:r>
            <a:r>
              <a:rPr lang="it-IT" baseline="0" dirty="0" err="1" smtClean="0"/>
              <a:t>core</a:t>
            </a:r>
            <a:r>
              <a:rPr lang="it-IT" baseline="0" dirty="0" smtClean="0"/>
              <a:t> </a:t>
            </a:r>
            <a:r>
              <a:rPr lang="it-IT" baseline="0" dirty="0" err="1" smtClean="0"/>
              <a:t>is</a:t>
            </a:r>
            <a:r>
              <a:rPr lang="it-IT" baseline="0" dirty="0" smtClean="0"/>
              <a:t> </a:t>
            </a:r>
            <a:r>
              <a:rPr lang="it-IT" baseline="0" dirty="0" err="1" smtClean="0"/>
              <a:t>rich</a:t>
            </a:r>
            <a:r>
              <a:rPr lang="it-IT" baseline="0" dirty="0" smtClean="0"/>
              <a:t> in </a:t>
            </a:r>
            <a:r>
              <a:rPr lang="it-IT" baseline="0" dirty="0" err="1" smtClean="0"/>
              <a:t>oxigen</a:t>
            </a:r>
            <a:r>
              <a:rPr lang="it-IT" baseline="0" dirty="0" smtClean="0"/>
              <a:t> </a:t>
            </a:r>
            <a:r>
              <a:rPr lang="it-IT" baseline="0" dirty="0" err="1" smtClean="0"/>
              <a:t>because</a:t>
            </a:r>
            <a:r>
              <a:rPr lang="it-IT" baseline="0" dirty="0" smtClean="0"/>
              <a:t> </a:t>
            </a:r>
            <a:r>
              <a:rPr lang="it-IT" baseline="0" dirty="0" err="1" smtClean="0"/>
              <a:t>of</a:t>
            </a:r>
            <a:r>
              <a:rPr lang="it-IT" baseline="0" dirty="0" smtClean="0"/>
              <a:t> the CNO </a:t>
            </a:r>
            <a:r>
              <a:rPr lang="it-IT" baseline="0" dirty="0" err="1" smtClean="0"/>
              <a:t>cycle</a:t>
            </a:r>
            <a:r>
              <a:rPr lang="it-IT" baseline="0" dirty="0" smtClean="0"/>
              <a:t> and </a:t>
            </a:r>
            <a:r>
              <a:rPr lang="it-IT" baseline="0" dirty="0" err="1" smtClean="0"/>
              <a:t>this</a:t>
            </a:r>
            <a:r>
              <a:rPr lang="it-IT" baseline="0" dirty="0" smtClean="0"/>
              <a:t> elementi </a:t>
            </a:r>
            <a:r>
              <a:rPr lang="it-IT" baseline="0" dirty="0" err="1" smtClean="0"/>
              <a:t>is</a:t>
            </a:r>
            <a:r>
              <a:rPr lang="it-IT" baseline="0" dirty="0" smtClean="0"/>
              <a:t> a </a:t>
            </a:r>
            <a:r>
              <a:rPr lang="it-IT" baseline="0" dirty="0" err="1" smtClean="0"/>
              <a:t>very</a:t>
            </a:r>
            <a:r>
              <a:rPr lang="it-IT" baseline="0" dirty="0" smtClean="0"/>
              <a:t> strong </a:t>
            </a:r>
            <a:r>
              <a:rPr lang="it-IT" baseline="0" dirty="0" err="1" smtClean="0"/>
              <a:t>neutron</a:t>
            </a:r>
            <a:r>
              <a:rPr lang="it-IT" baseline="0" dirty="0" smtClean="0"/>
              <a:t> </a:t>
            </a:r>
            <a:r>
              <a:rPr lang="it-IT" baseline="0" dirty="0" err="1" smtClean="0"/>
              <a:t>poison</a:t>
            </a:r>
            <a:r>
              <a:rPr lang="it-IT" baseline="0" dirty="0" smtClean="0"/>
              <a:t> </a:t>
            </a:r>
            <a:r>
              <a:rPr lang="it-IT" baseline="0" dirty="0" err="1" smtClean="0"/>
              <a:t>trought</a:t>
            </a:r>
            <a:r>
              <a:rPr lang="it-IT" baseline="0" dirty="0" smtClean="0"/>
              <a:t> the </a:t>
            </a:r>
            <a:r>
              <a:rPr lang="it-IT" baseline="0" dirty="0" err="1" smtClean="0"/>
              <a:t>reaction</a:t>
            </a:r>
            <a:r>
              <a:rPr lang="it-IT" baseline="0" dirty="0" smtClean="0"/>
              <a:t> </a:t>
            </a:r>
            <a:r>
              <a:rPr lang="it-IT" baseline="0" dirty="0" err="1" smtClean="0"/>
              <a:t>oxigen</a:t>
            </a:r>
            <a:r>
              <a:rPr lang="it-IT" baseline="0" dirty="0" smtClean="0"/>
              <a:t> </a:t>
            </a:r>
            <a:r>
              <a:rPr lang="it-IT" baseline="0" dirty="0" err="1" smtClean="0"/>
              <a:t>sixteen</a:t>
            </a:r>
            <a:r>
              <a:rPr lang="it-IT" baseline="0" dirty="0" smtClean="0"/>
              <a:t> n gamma </a:t>
            </a:r>
            <a:r>
              <a:rPr lang="it-IT" baseline="0" dirty="0" err="1" smtClean="0"/>
              <a:t>oxigen</a:t>
            </a:r>
            <a:r>
              <a:rPr lang="it-IT" baseline="0" dirty="0" smtClean="0"/>
              <a:t> </a:t>
            </a:r>
            <a:r>
              <a:rPr lang="it-IT" baseline="0" dirty="0" err="1" smtClean="0"/>
              <a:t>seventeen</a:t>
            </a:r>
            <a:r>
              <a:rPr lang="it-IT" baseline="0" dirty="0" smtClean="0"/>
              <a:t>. </a:t>
            </a:r>
            <a:r>
              <a:rPr lang="it-IT" baseline="0" dirty="0" err="1" smtClean="0"/>
              <a:t>One</a:t>
            </a:r>
            <a:r>
              <a:rPr lang="it-IT" baseline="0" dirty="0" smtClean="0"/>
              <a:t> </a:t>
            </a:r>
            <a:r>
              <a:rPr lang="it-IT" baseline="0" dirty="0" err="1" smtClean="0"/>
              <a:t>produces</a:t>
            </a:r>
            <a:r>
              <a:rPr lang="it-IT" baseline="0" dirty="0" smtClean="0"/>
              <a:t> the </a:t>
            </a:r>
            <a:r>
              <a:rPr lang="it-IT" baseline="0" dirty="0" err="1" smtClean="0"/>
              <a:t>oxigen</a:t>
            </a:r>
            <a:r>
              <a:rPr lang="it-IT" baseline="0" dirty="0" smtClean="0"/>
              <a:t> </a:t>
            </a:r>
            <a:r>
              <a:rPr lang="it-IT" baseline="0" dirty="0" err="1" smtClean="0"/>
              <a:t>seventeen</a:t>
            </a:r>
            <a:r>
              <a:rPr lang="it-IT" baseline="0" dirty="0" smtClean="0"/>
              <a:t> </a:t>
            </a:r>
            <a:r>
              <a:rPr lang="it-IT" baseline="0" dirty="0" err="1" smtClean="0"/>
              <a:t>have</a:t>
            </a:r>
            <a:r>
              <a:rPr lang="it-IT" baseline="0" dirty="0" smtClean="0"/>
              <a:t> </a:t>
            </a:r>
            <a:r>
              <a:rPr lang="it-IT" baseline="0" dirty="0" err="1" smtClean="0"/>
              <a:t>two</a:t>
            </a:r>
            <a:r>
              <a:rPr lang="it-IT" baseline="0" dirty="0" smtClean="0"/>
              <a:t> </a:t>
            </a:r>
            <a:r>
              <a:rPr lang="it-IT" baseline="0" dirty="0" err="1" smtClean="0"/>
              <a:t>principal</a:t>
            </a:r>
            <a:r>
              <a:rPr lang="it-IT" baseline="0" dirty="0" smtClean="0"/>
              <a:t> </a:t>
            </a:r>
            <a:r>
              <a:rPr lang="it-IT" baseline="0" dirty="0" err="1" smtClean="0"/>
              <a:t>possibility</a:t>
            </a:r>
            <a:r>
              <a:rPr lang="it-IT" baseline="0" dirty="0" smtClean="0"/>
              <a:t>: </a:t>
            </a:r>
            <a:r>
              <a:rPr lang="it-IT" baseline="0" dirty="0" err="1" smtClean="0"/>
              <a:t>an</a:t>
            </a:r>
            <a:r>
              <a:rPr lang="it-IT" baseline="0" dirty="0" smtClean="0"/>
              <a:t> </a:t>
            </a:r>
            <a:r>
              <a:rPr lang="it-IT" baseline="0" dirty="0" err="1" smtClean="0"/>
              <a:t>alpha</a:t>
            </a:r>
            <a:r>
              <a:rPr lang="it-IT" baseline="0" dirty="0" smtClean="0"/>
              <a:t> </a:t>
            </a:r>
            <a:r>
              <a:rPr lang="it-IT" baseline="0" dirty="0" err="1" smtClean="0"/>
              <a:t>capture</a:t>
            </a:r>
            <a:r>
              <a:rPr lang="it-IT" baseline="0" dirty="0" smtClean="0"/>
              <a:t> </a:t>
            </a:r>
            <a:r>
              <a:rPr lang="it-IT" baseline="0" dirty="0" err="1" smtClean="0"/>
              <a:t>that</a:t>
            </a:r>
            <a:r>
              <a:rPr lang="it-IT" baseline="0" dirty="0" smtClean="0"/>
              <a:t> </a:t>
            </a:r>
            <a:r>
              <a:rPr lang="it-IT" baseline="0" dirty="0" err="1" smtClean="0"/>
              <a:t>recycle</a:t>
            </a:r>
            <a:r>
              <a:rPr lang="it-IT" baseline="0" dirty="0" smtClean="0"/>
              <a:t> the </a:t>
            </a:r>
            <a:r>
              <a:rPr lang="it-IT" baseline="0" dirty="0" err="1" smtClean="0"/>
              <a:t>neutron</a:t>
            </a:r>
            <a:r>
              <a:rPr lang="it-IT" baseline="0" dirty="0" smtClean="0"/>
              <a:t> </a:t>
            </a:r>
            <a:r>
              <a:rPr lang="it-IT" baseline="0" dirty="0" err="1" smtClean="0"/>
              <a:t>lost</a:t>
            </a:r>
            <a:r>
              <a:rPr lang="it-IT" baseline="0" dirty="0" smtClean="0"/>
              <a:t> in the </a:t>
            </a:r>
            <a:r>
              <a:rPr lang="it-IT" baseline="0" dirty="0" err="1" smtClean="0"/>
              <a:t>precedent</a:t>
            </a:r>
            <a:r>
              <a:rPr lang="it-IT" baseline="0" dirty="0" smtClean="0"/>
              <a:t> </a:t>
            </a:r>
            <a:r>
              <a:rPr lang="it-IT" baseline="0" dirty="0" err="1" smtClean="0"/>
              <a:t>reaction</a:t>
            </a:r>
            <a:r>
              <a:rPr lang="it-IT" baseline="0" dirty="0" smtClean="0"/>
              <a:t> or </a:t>
            </a:r>
            <a:r>
              <a:rPr lang="it-IT" baseline="0" dirty="0" err="1" smtClean="0"/>
              <a:t>another</a:t>
            </a:r>
            <a:r>
              <a:rPr lang="it-IT" baseline="0" dirty="0" smtClean="0"/>
              <a:t> </a:t>
            </a:r>
            <a:r>
              <a:rPr lang="it-IT" baseline="0" dirty="0" err="1" smtClean="0"/>
              <a:t>neutron</a:t>
            </a:r>
            <a:r>
              <a:rPr lang="it-IT" baseline="0" dirty="0" smtClean="0"/>
              <a:t> </a:t>
            </a:r>
            <a:r>
              <a:rPr lang="it-IT" baseline="0" dirty="0" err="1" smtClean="0"/>
              <a:t>capture</a:t>
            </a:r>
            <a:r>
              <a:rPr lang="it-IT" baseline="0" dirty="0" smtClean="0"/>
              <a:t> </a:t>
            </a:r>
            <a:r>
              <a:rPr lang="it-IT" baseline="0" dirty="0" err="1" smtClean="0"/>
              <a:t>that</a:t>
            </a:r>
            <a:r>
              <a:rPr lang="it-IT" baseline="0" dirty="0" smtClean="0"/>
              <a:t> </a:t>
            </a:r>
            <a:r>
              <a:rPr lang="it-IT" baseline="0" dirty="0" err="1" smtClean="0"/>
              <a:t>represent</a:t>
            </a:r>
            <a:r>
              <a:rPr lang="it-IT" baseline="0" dirty="0" smtClean="0"/>
              <a:t> </a:t>
            </a:r>
            <a:r>
              <a:rPr lang="it-IT" baseline="0" dirty="0" err="1" smtClean="0"/>
              <a:t>another</a:t>
            </a:r>
            <a:r>
              <a:rPr lang="it-IT" baseline="0" dirty="0" smtClean="0"/>
              <a:t> </a:t>
            </a:r>
            <a:r>
              <a:rPr lang="it-IT" baseline="0" dirty="0" err="1" smtClean="0"/>
              <a:t>poison</a:t>
            </a:r>
            <a:r>
              <a:rPr lang="it-IT" baseline="0" dirty="0" smtClean="0"/>
              <a:t> </a:t>
            </a:r>
            <a:r>
              <a:rPr lang="it-IT" baseline="0" dirty="0" err="1" smtClean="0"/>
              <a:t>channel</a:t>
            </a:r>
            <a:r>
              <a:rPr lang="it-IT" baseline="0" dirty="0" smtClean="0"/>
              <a:t>. So the </a:t>
            </a:r>
            <a:r>
              <a:rPr lang="it-IT" baseline="0" dirty="0" err="1" smtClean="0"/>
              <a:t>knowledge</a:t>
            </a:r>
            <a:r>
              <a:rPr lang="it-IT" baseline="0" dirty="0" smtClean="0"/>
              <a:t> </a:t>
            </a:r>
            <a:r>
              <a:rPr lang="it-IT" baseline="0" dirty="0" err="1" smtClean="0"/>
              <a:t>of</a:t>
            </a:r>
            <a:r>
              <a:rPr lang="it-IT" baseline="0" dirty="0" smtClean="0"/>
              <a:t> the </a:t>
            </a:r>
            <a:r>
              <a:rPr lang="it-IT" baseline="0" dirty="0" err="1" smtClean="0"/>
              <a:t>ratio</a:t>
            </a:r>
            <a:r>
              <a:rPr lang="it-IT" baseline="0" dirty="0" smtClean="0"/>
              <a:t> </a:t>
            </a:r>
            <a:r>
              <a:rPr lang="it-IT" baseline="0" dirty="0" err="1" smtClean="0"/>
              <a:t>between</a:t>
            </a:r>
            <a:r>
              <a:rPr lang="it-IT" baseline="0" dirty="0" smtClean="0"/>
              <a:t> </a:t>
            </a:r>
            <a:r>
              <a:rPr lang="it-IT" baseline="0" dirty="0" err="1" smtClean="0"/>
              <a:t>this</a:t>
            </a:r>
            <a:r>
              <a:rPr lang="it-IT" baseline="0" dirty="0" smtClean="0"/>
              <a:t> </a:t>
            </a:r>
            <a:r>
              <a:rPr lang="it-IT" baseline="0" dirty="0" err="1" smtClean="0"/>
              <a:t>two</a:t>
            </a:r>
            <a:r>
              <a:rPr lang="it-IT" baseline="0" dirty="0" smtClean="0"/>
              <a:t> </a:t>
            </a:r>
            <a:r>
              <a:rPr lang="it-IT" baseline="0" dirty="0" err="1" smtClean="0"/>
              <a:t>channel</a:t>
            </a:r>
            <a:r>
              <a:rPr lang="it-IT" baseline="0" dirty="0" smtClean="0"/>
              <a:t> </a:t>
            </a:r>
            <a:r>
              <a:rPr lang="it-IT" baseline="0" dirty="0" err="1" smtClean="0"/>
              <a:t>is</a:t>
            </a:r>
            <a:r>
              <a:rPr lang="it-IT" baseline="0" dirty="0" smtClean="0"/>
              <a:t> </a:t>
            </a:r>
            <a:r>
              <a:rPr lang="it-IT" baseline="0" dirty="0" err="1" smtClean="0"/>
              <a:t>important</a:t>
            </a:r>
            <a:r>
              <a:rPr lang="it-IT" baseline="0" dirty="0" smtClean="0"/>
              <a:t> </a:t>
            </a:r>
            <a:r>
              <a:rPr lang="it-IT" baseline="0" dirty="0" err="1" smtClean="0"/>
              <a:t>to</a:t>
            </a:r>
            <a:r>
              <a:rPr lang="it-IT" baseline="0" dirty="0" smtClean="0"/>
              <a:t> </a:t>
            </a:r>
            <a:r>
              <a:rPr lang="it-IT" baseline="0" dirty="0" err="1" smtClean="0"/>
              <a:t>determine</a:t>
            </a:r>
            <a:r>
              <a:rPr lang="it-IT" baseline="0" dirty="0" smtClean="0"/>
              <a:t> the </a:t>
            </a:r>
            <a:r>
              <a:rPr lang="it-IT" baseline="0" dirty="0" err="1" smtClean="0"/>
              <a:t>neutron</a:t>
            </a:r>
            <a:r>
              <a:rPr lang="it-IT" baseline="0" dirty="0" smtClean="0"/>
              <a:t> </a:t>
            </a:r>
            <a:r>
              <a:rPr lang="it-IT" baseline="0" dirty="0" err="1" smtClean="0"/>
              <a:t>flux</a:t>
            </a:r>
            <a:r>
              <a:rPr lang="it-IT" baseline="0" dirty="0" smtClean="0"/>
              <a:t> </a:t>
            </a:r>
            <a:r>
              <a:rPr lang="it-IT" baseline="0" dirty="0" err="1" smtClean="0"/>
              <a:t>avaiable</a:t>
            </a:r>
            <a:r>
              <a:rPr lang="it-IT" baseline="0" dirty="0" smtClean="0"/>
              <a:t> </a:t>
            </a:r>
            <a:r>
              <a:rPr lang="it-IT" baseline="0" dirty="0" err="1" smtClean="0"/>
              <a:t>for</a:t>
            </a:r>
            <a:r>
              <a:rPr lang="it-IT" baseline="0" dirty="0" smtClean="0"/>
              <a:t> the </a:t>
            </a:r>
            <a:r>
              <a:rPr lang="it-IT" baseline="0" dirty="0" err="1" smtClean="0"/>
              <a:t>s-process</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7033C66F-245E-4B0B-A4F7-837E7B3A98F1}"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As I </a:t>
            </a:r>
            <a:r>
              <a:rPr lang="it-IT" dirty="0" err="1" smtClean="0"/>
              <a:t>already</a:t>
            </a:r>
            <a:r>
              <a:rPr lang="it-IT" dirty="0" smtClean="0"/>
              <a:t> </a:t>
            </a:r>
            <a:r>
              <a:rPr lang="it-IT" dirty="0" err="1" smtClean="0"/>
              <a:t>mentioned</a:t>
            </a:r>
            <a:r>
              <a:rPr lang="it-IT" dirty="0" smtClean="0"/>
              <a:t>,</a:t>
            </a:r>
            <a:r>
              <a:rPr lang="it-IT" baseline="0" dirty="0" smtClean="0"/>
              <a:t> in the </a:t>
            </a:r>
            <a:r>
              <a:rPr lang="it-IT" baseline="0" dirty="0" err="1" smtClean="0"/>
              <a:t>energy</a:t>
            </a:r>
            <a:r>
              <a:rPr lang="it-IT" baseline="0" dirty="0" smtClean="0"/>
              <a:t> </a:t>
            </a:r>
            <a:r>
              <a:rPr lang="it-IT" baseline="0" dirty="0" err="1" smtClean="0"/>
              <a:t>range</a:t>
            </a:r>
            <a:r>
              <a:rPr lang="it-IT" baseline="0" dirty="0" smtClean="0"/>
              <a:t> </a:t>
            </a:r>
            <a:r>
              <a:rPr lang="it-IT" baseline="0" dirty="0" err="1" smtClean="0"/>
              <a:t>of</a:t>
            </a:r>
            <a:r>
              <a:rPr lang="it-IT" baseline="0" dirty="0" smtClean="0"/>
              <a:t> interest the </a:t>
            </a:r>
            <a:r>
              <a:rPr lang="it-IT" baseline="0" dirty="0" err="1" smtClean="0"/>
              <a:t>reaction</a:t>
            </a:r>
            <a:r>
              <a:rPr lang="it-IT" baseline="0" dirty="0" smtClean="0"/>
              <a:t> </a:t>
            </a:r>
            <a:r>
              <a:rPr lang="it-IT" baseline="0" dirty="0" err="1" smtClean="0"/>
              <a:t>has</a:t>
            </a:r>
            <a:r>
              <a:rPr lang="it-IT" baseline="0" dirty="0" smtClean="0"/>
              <a:t> at </a:t>
            </a:r>
            <a:r>
              <a:rPr lang="it-IT" baseline="0" dirty="0" err="1" smtClean="0"/>
              <a:t>least</a:t>
            </a:r>
            <a:r>
              <a:rPr lang="it-IT" baseline="0" dirty="0" smtClean="0"/>
              <a:t> </a:t>
            </a:r>
            <a:r>
              <a:rPr lang="it-IT" baseline="0" dirty="0" err="1" smtClean="0"/>
              <a:t>two</a:t>
            </a:r>
            <a:r>
              <a:rPr lang="it-IT" baseline="0" dirty="0" smtClean="0"/>
              <a:t> </a:t>
            </a:r>
            <a:r>
              <a:rPr lang="it-IT" baseline="0" dirty="0" err="1" smtClean="0"/>
              <a:t>resonant</a:t>
            </a:r>
            <a:r>
              <a:rPr lang="it-IT" baseline="0" dirty="0" smtClean="0"/>
              <a:t> </a:t>
            </a:r>
            <a:r>
              <a:rPr lang="it-IT" baseline="0" dirty="0" err="1" smtClean="0"/>
              <a:t>peak</a:t>
            </a:r>
            <a:r>
              <a:rPr lang="it-IT" baseline="0" dirty="0" smtClean="0"/>
              <a:t>. So </a:t>
            </a:r>
            <a:r>
              <a:rPr lang="it-IT" baseline="0" dirty="0" err="1" smtClean="0"/>
              <a:t>now</a:t>
            </a:r>
            <a:r>
              <a:rPr lang="it-IT" baseline="0" dirty="0" smtClean="0"/>
              <a:t> I show the status </a:t>
            </a:r>
            <a:r>
              <a:rPr lang="it-IT" baseline="0" dirty="0" err="1" smtClean="0"/>
              <a:t>of</a:t>
            </a:r>
            <a:r>
              <a:rPr lang="it-IT" baseline="0" dirty="0" smtClean="0"/>
              <a:t> art </a:t>
            </a:r>
            <a:r>
              <a:rPr lang="it-IT" baseline="0" dirty="0" err="1" smtClean="0"/>
              <a:t>of</a:t>
            </a:r>
            <a:r>
              <a:rPr lang="it-IT" baseline="0" dirty="0" smtClean="0"/>
              <a:t> the </a:t>
            </a:r>
            <a:r>
              <a:rPr lang="it-IT" baseline="0" dirty="0" err="1" smtClean="0"/>
              <a:t>reaction</a:t>
            </a:r>
            <a:r>
              <a:rPr lang="it-IT" baseline="0" dirty="0" smtClean="0"/>
              <a:t> in </a:t>
            </a:r>
            <a:r>
              <a:rPr lang="it-IT" baseline="0" dirty="0" err="1" smtClean="0"/>
              <a:t>order</a:t>
            </a:r>
            <a:r>
              <a:rPr lang="it-IT" baseline="0" dirty="0" smtClean="0"/>
              <a:t> </a:t>
            </a:r>
            <a:r>
              <a:rPr lang="it-IT" baseline="0" dirty="0" err="1" smtClean="0"/>
              <a:t>to</a:t>
            </a:r>
            <a:r>
              <a:rPr lang="it-IT" baseline="0" dirty="0" smtClean="0"/>
              <a:t> </a:t>
            </a:r>
            <a:r>
              <a:rPr lang="it-IT" baseline="0" dirty="0" err="1" smtClean="0"/>
              <a:t>point</a:t>
            </a:r>
            <a:r>
              <a:rPr lang="it-IT" baseline="0" dirty="0" smtClean="0"/>
              <a:t> out the </a:t>
            </a:r>
            <a:r>
              <a:rPr lang="it-IT" baseline="0" dirty="0" err="1" smtClean="0"/>
              <a:t>measurement</a:t>
            </a:r>
            <a:r>
              <a:rPr lang="it-IT" baseline="0" dirty="0" smtClean="0"/>
              <a:t> </a:t>
            </a:r>
            <a:r>
              <a:rPr lang="it-IT" baseline="0" dirty="0" err="1" smtClean="0"/>
              <a:t>present</a:t>
            </a:r>
            <a:r>
              <a:rPr lang="it-IT" baseline="0" dirty="0" smtClean="0"/>
              <a:t> in </a:t>
            </a:r>
            <a:r>
              <a:rPr lang="it-IT" baseline="0" dirty="0" err="1" smtClean="0"/>
              <a:t>lecterature</a:t>
            </a:r>
            <a:r>
              <a:rPr lang="it-IT" baseline="0" dirty="0" smtClean="0"/>
              <a:t>. The first </a:t>
            </a:r>
            <a:r>
              <a:rPr lang="it-IT" baseline="0" dirty="0" err="1" smtClean="0"/>
              <a:t>measurement</a:t>
            </a:r>
            <a:r>
              <a:rPr lang="it-IT" baseline="0" dirty="0" smtClean="0"/>
              <a:t> </a:t>
            </a:r>
            <a:r>
              <a:rPr lang="it-IT" baseline="0" dirty="0" err="1" smtClean="0"/>
              <a:t>was</a:t>
            </a:r>
            <a:r>
              <a:rPr lang="it-IT" baseline="0" dirty="0" smtClean="0"/>
              <a:t> </a:t>
            </a:r>
            <a:r>
              <a:rPr lang="it-IT" baseline="0" dirty="0" err="1" smtClean="0"/>
              <a:t>performed</a:t>
            </a:r>
            <a:r>
              <a:rPr lang="it-IT" baseline="0" dirty="0" smtClean="0"/>
              <a:t> </a:t>
            </a:r>
            <a:r>
              <a:rPr lang="it-IT" baseline="0" dirty="0" err="1" smtClean="0"/>
              <a:t>by</a:t>
            </a:r>
            <a:r>
              <a:rPr lang="it-IT" baseline="0" dirty="0" smtClean="0"/>
              <a:t> </a:t>
            </a:r>
            <a:r>
              <a:rPr lang="it-IT" baseline="0" dirty="0" err="1" smtClean="0"/>
              <a:t>Sanders</a:t>
            </a:r>
            <a:r>
              <a:rPr lang="it-IT" baseline="0" dirty="0" smtClean="0"/>
              <a:t> in </a:t>
            </a:r>
            <a:r>
              <a:rPr lang="it-IT" baseline="0" dirty="0" err="1" smtClean="0"/>
              <a:t>nineteen</a:t>
            </a:r>
            <a:r>
              <a:rPr lang="it-IT" baseline="0" dirty="0" smtClean="0"/>
              <a:t> </a:t>
            </a:r>
            <a:r>
              <a:rPr lang="it-IT" baseline="0" dirty="0" err="1" smtClean="0"/>
              <a:t>fiftysix</a:t>
            </a:r>
            <a:r>
              <a:rPr lang="it-IT" baseline="0" dirty="0" smtClean="0"/>
              <a:t>. </a:t>
            </a:r>
            <a:r>
              <a:rPr lang="it-IT" baseline="0" dirty="0" err="1" smtClean="0"/>
              <a:t>This</a:t>
            </a:r>
            <a:r>
              <a:rPr lang="it-IT" baseline="0" dirty="0" smtClean="0"/>
              <a:t> </a:t>
            </a:r>
            <a:r>
              <a:rPr lang="it-IT" baseline="0" dirty="0" err="1" smtClean="0"/>
              <a:t>is</a:t>
            </a:r>
            <a:r>
              <a:rPr lang="it-IT" baseline="0" dirty="0" smtClean="0"/>
              <a:t> </a:t>
            </a:r>
            <a:r>
              <a:rPr lang="it-IT" baseline="0" dirty="0" err="1" smtClean="0"/>
              <a:t>an</a:t>
            </a:r>
            <a:r>
              <a:rPr lang="it-IT" baseline="0" dirty="0" smtClean="0"/>
              <a:t> inverse </a:t>
            </a:r>
            <a:r>
              <a:rPr lang="it-IT" baseline="0" dirty="0" err="1" smtClean="0"/>
              <a:t>measurement</a:t>
            </a:r>
            <a:r>
              <a:rPr lang="it-IT" baseline="0" dirty="0" smtClean="0"/>
              <a:t> and show </a:t>
            </a:r>
            <a:r>
              <a:rPr lang="it-IT" baseline="0" dirty="0" err="1" smtClean="0"/>
              <a:t>two</a:t>
            </a:r>
            <a:r>
              <a:rPr lang="it-IT" baseline="0" dirty="0" smtClean="0"/>
              <a:t> </a:t>
            </a:r>
            <a:r>
              <a:rPr lang="it-IT" baseline="0" dirty="0" err="1" smtClean="0"/>
              <a:t>peak</a:t>
            </a:r>
            <a:r>
              <a:rPr lang="it-IT" baseline="0" dirty="0" smtClean="0"/>
              <a:t> </a:t>
            </a:r>
            <a:r>
              <a:rPr lang="it-IT" baseline="0" dirty="0" err="1" smtClean="0"/>
              <a:t>around</a:t>
            </a:r>
            <a:r>
              <a:rPr lang="it-IT" baseline="0" dirty="0" smtClean="0"/>
              <a:t> 170 and 240 </a:t>
            </a:r>
            <a:r>
              <a:rPr lang="it-IT" baseline="0" dirty="0" err="1" smtClean="0"/>
              <a:t>kev</a:t>
            </a:r>
            <a:r>
              <a:rPr lang="it-IT" baseline="0" dirty="0" smtClean="0"/>
              <a:t> in center </a:t>
            </a:r>
            <a:r>
              <a:rPr lang="it-IT" baseline="0" dirty="0" err="1" smtClean="0"/>
              <a:t>of</a:t>
            </a:r>
            <a:r>
              <a:rPr lang="it-IT" baseline="0" dirty="0" smtClean="0"/>
              <a:t> mass system. The first </a:t>
            </a:r>
            <a:r>
              <a:rPr lang="it-IT" baseline="0" dirty="0" err="1" smtClean="0"/>
              <a:t>direct</a:t>
            </a:r>
            <a:r>
              <a:rPr lang="it-IT" baseline="0" dirty="0" smtClean="0"/>
              <a:t> </a:t>
            </a:r>
            <a:r>
              <a:rPr lang="it-IT" baseline="0" dirty="0" err="1" smtClean="0"/>
              <a:t>measurement</a:t>
            </a:r>
            <a:r>
              <a:rPr lang="it-IT" baseline="0" dirty="0" smtClean="0"/>
              <a:t> </a:t>
            </a:r>
            <a:r>
              <a:rPr lang="it-IT" baseline="0" dirty="0" err="1" smtClean="0"/>
              <a:t>was</a:t>
            </a:r>
            <a:r>
              <a:rPr lang="it-IT" baseline="0" dirty="0" smtClean="0"/>
              <a:t> </a:t>
            </a:r>
            <a:r>
              <a:rPr lang="it-IT" baseline="0" dirty="0" err="1" smtClean="0"/>
              <a:t>performed</a:t>
            </a:r>
            <a:r>
              <a:rPr lang="it-IT" baseline="0" dirty="0" smtClean="0"/>
              <a:t> in </a:t>
            </a:r>
            <a:r>
              <a:rPr lang="it-IT" baseline="0" dirty="0" err="1" smtClean="0"/>
              <a:t>nineteen</a:t>
            </a:r>
            <a:r>
              <a:rPr lang="it-IT" baseline="0" dirty="0" smtClean="0"/>
              <a:t> </a:t>
            </a:r>
            <a:r>
              <a:rPr lang="it-IT" baseline="0" dirty="0" err="1" smtClean="0"/>
              <a:t>ninetyone</a:t>
            </a:r>
            <a:r>
              <a:rPr lang="it-IT" baseline="0" dirty="0" smtClean="0"/>
              <a:t> </a:t>
            </a:r>
            <a:r>
              <a:rPr lang="it-IT" baseline="0" dirty="0" err="1" smtClean="0"/>
              <a:t>by</a:t>
            </a:r>
            <a:r>
              <a:rPr lang="it-IT" baseline="0" dirty="0" smtClean="0"/>
              <a:t> </a:t>
            </a:r>
            <a:r>
              <a:rPr lang="it-IT" baseline="0" dirty="0" err="1" smtClean="0"/>
              <a:t>Koheler</a:t>
            </a:r>
            <a:r>
              <a:rPr lang="it-IT" baseline="0" dirty="0" smtClean="0"/>
              <a:t> and </a:t>
            </a:r>
            <a:r>
              <a:rPr lang="it-IT" baseline="0" dirty="0" err="1" smtClean="0"/>
              <a:t>Graff</a:t>
            </a:r>
            <a:r>
              <a:rPr lang="it-IT" baseline="0" dirty="0" smtClean="0"/>
              <a:t> in </a:t>
            </a:r>
            <a:r>
              <a:rPr lang="it-IT" baseline="0" dirty="0" err="1" smtClean="0"/>
              <a:t>which</a:t>
            </a:r>
            <a:r>
              <a:rPr lang="it-IT" baseline="0" dirty="0" smtClean="0"/>
              <a:t> </a:t>
            </a:r>
            <a:r>
              <a:rPr lang="it-IT" baseline="0" dirty="0" err="1" smtClean="0"/>
              <a:t>they</a:t>
            </a:r>
            <a:r>
              <a:rPr lang="it-IT" baseline="0" dirty="0" smtClean="0"/>
              <a:t> </a:t>
            </a:r>
            <a:r>
              <a:rPr lang="it-IT" baseline="0" dirty="0" err="1" smtClean="0"/>
              <a:t>pointed</a:t>
            </a:r>
            <a:r>
              <a:rPr lang="it-IT" baseline="0" dirty="0" smtClean="0"/>
              <a:t> out the </a:t>
            </a:r>
            <a:r>
              <a:rPr lang="it-IT" baseline="0" dirty="0" err="1" smtClean="0"/>
              <a:t>evidence</a:t>
            </a:r>
            <a:r>
              <a:rPr lang="it-IT" baseline="0" dirty="0" smtClean="0"/>
              <a:t> </a:t>
            </a:r>
            <a:r>
              <a:rPr lang="it-IT" baseline="0" dirty="0" err="1" smtClean="0"/>
              <a:t>of</a:t>
            </a:r>
            <a:r>
              <a:rPr lang="it-IT" baseline="0" dirty="0" smtClean="0"/>
              <a:t> a </a:t>
            </a:r>
            <a:r>
              <a:rPr lang="it-IT" baseline="0" dirty="0" err="1" smtClean="0"/>
              <a:t>structure</a:t>
            </a:r>
            <a:r>
              <a:rPr lang="it-IT" baseline="0" dirty="0" smtClean="0"/>
              <a:t> </a:t>
            </a:r>
            <a:r>
              <a:rPr lang="it-IT" baseline="0" dirty="0" err="1" smtClean="0"/>
              <a:t>close</a:t>
            </a:r>
            <a:r>
              <a:rPr lang="it-IT" baseline="0" dirty="0" smtClean="0"/>
              <a:t> </a:t>
            </a:r>
            <a:r>
              <a:rPr lang="it-IT" baseline="0" dirty="0" err="1" smtClean="0"/>
              <a:t>to</a:t>
            </a:r>
            <a:r>
              <a:rPr lang="it-IT" baseline="0" dirty="0" smtClean="0"/>
              <a:t> 140 </a:t>
            </a:r>
            <a:r>
              <a:rPr lang="it-IT" baseline="0" dirty="0" err="1" smtClean="0"/>
              <a:t>kev</a:t>
            </a:r>
            <a:r>
              <a:rPr lang="it-IT" baseline="0" dirty="0" smtClean="0"/>
              <a:t> </a:t>
            </a:r>
            <a:r>
              <a:rPr lang="it-IT" baseline="0" dirty="0" err="1" smtClean="0"/>
              <a:t>but</a:t>
            </a:r>
            <a:r>
              <a:rPr lang="it-IT" baseline="0" dirty="0" smtClean="0"/>
              <a:t> the </a:t>
            </a:r>
            <a:r>
              <a:rPr lang="it-IT" baseline="0" dirty="0" err="1" smtClean="0"/>
              <a:t>experiment</a:t>
            </a:r>
            <a:r>
              <a:rPr lang="it-IT" baseline="0" dirty="0" smtClean="0"/>
              <a:t> </a:t>
            </a:r>
            <a:r>
              <a:rPr lang="it-IT" baseline="0" dirty="0" err="1" smtClean="0"/>
              <a:t>performed</a:t>
            </a:r>
            <a:r>
              <a:rPr lang="it-IT" baseline="0" dirty="0" smtClean="0"/>
              <a:t> </a:t>
            </a:r>
            <a:r>
              <a:rPr lang="it-IT" baseline="0" dirty="0" err="1" smtClean="0"/>
              <a:t>by</a:t>
            </a:r>
            <a:r>
              <a:rPr lang="it-IT" baseline="0" dirty="0" smtClean="0"/>
              <a:t> </a:t>
            </a:r>
            <a:r>
              <a:rPr lang="it-IT" baseline="0" dirty="0" err="1" smtClean="0"/>
              <a:t>Shatz</a:t>
            </a:r>
            <a:r>
              <a:rPr lang="it-IT" baseline="0" dirty="0" smtClean="0"/>
              <a:t> at al in </a:t>
            </a:r>
            <a:r>
              <a:rPr lang="it-IT" baseline="0" dirty="0" err="1" smtClean="0"/>
              <a:t>ninteenninetythree</a:t>
            </a:r>
            <a:r>
              <a:rPr lang="it-IT" baseline="0" dirty="0" smtClean="0"/>
              <a:t> </a:t>
            </a:r>
            <a:r>
              <a:rPr lang="it-IT" baseline="0" dirty="0" err="1" smtClean="0"/>
              <a:t>denied</a:t>
            </a:r>
            <a:r>
              <a:rPr lang="it-IT" baseline="0" dirty="0" smtClean="0"/>
              <a:t> </a:t>
            </a:r>
            <a:r>
              <a:rPr lang="it-IT" baseline="0" dirty="0" err="1" smtClean="0"/>
              <a:t>this</a:t>
            </a:r>
            <a:r>
              <a:rPr lang="it-IT" baseline="0" dirty="0" smtClean="0"/>
              <a:t> </a:t>
            </a:r>
            <a:r>
              <a:rPr lang="it-IT" baseline="0" dirty="0" err="1" smtClean="0"/>
              <a:t>evidence</a:t>
            </a:r>
            <a:r>
              <a:rPr lang="it-IT" baseline="0" dirty="0" smtClean="0"/>
              <a:t>: </a:t>
            </a:r>
            <a:r>
              <a:rPr lang="it-IT" baseline="0" dirty="0" err="1" smtClean="0"/>
              <a:t>they</a:t>
            </a:r>
            <a:r>
              <a:rPr lang="it-IT" baseline="0" dirty="0" smtClean="0"/>
              <a:t> </a:t>
            </a:r>
            <a:r>
              <a:rPr lang="it-IT" baseline="0" dirty="0" err="1" smtClean="0"/>
              <a:t>measurement</a:t>
            </a:r>
            <a:r>
              <a:rPr lang="it-IT" baseline="0" dirty="0" smtClean="0"/>
              <a:t>, in </a:t>
            </a:r>
            <a:r>
              <a:rPr lang="it-IT" baseline="0" dirty="0" err="1" smtClean="0"/>
              <a:t>fact</a:t>
            </a:r>
            <a:r>
              <a:rPr lang="it-IT" baseline="0" dirty="0" smtClean="0"/>
              <a:t> don’t show </a:t>
            </a:r>
            <a:r>
              <a:rPr lang="it-IT" baseline="0" dirty="0" err="1" smtClean="0"/>
              <a:t>any</a:t>
            </a:r>
            <a:r>
              <a:rPr lang="it-IT" baseline="0" dirty="0" smtClean="0"/>
              <a:t> </a:t>
            </a:r>
            <a:r>
              <a:rPr lang="it-IT" baseline="0" dirty="0" err="1" smtClean="0"/>
              <a:t>peak</a:t>
            </a:r>
            <a:r>
              <a:rPr lang="it-IT" baseline="0" dirty="0" smtClean="0"/>
              <a:t> </a:t>
            </a:r>
            <a:r>
              <a:rPr lang="it-IT" baseline="0" dirty="0" err="1" smtClean="0"/>
              <a:t>before</a:t>
            </a:r>
            <a:r>
              <a:rPr lang="it-IT" baseline="0" dirty="0" smtClean="0"/>
              <a:t> 200kev. </a:t>
            </a:r>
            <a:r>
              <a:rPr lang="it-IT" baseline="0" dirty="0" err="1" smtClean="0"/>
              <a:t>Recently</a:t>
            </a:r>
            <a:r>
              <a:rPr lang="it-IT" baseline="0" dirty="0" smtClean="0"/>
              <a:t>, in 2002, the </a:t>
            </a:r>
            <a:r>
              <a:rPr lang="it-IT" baseline="0" dirty="0" err="1" smtClean="0"/>
              <a:t>direct</a:t>
            </a:r>
            <a:r>
              <a:rPr lang="it-IT" baseline="0" dirty="0" smtClean="0"/>
              <a:t> </a:t>
            </a:r>
            <a:r>
              <a:rPr lang="it-IT" baseline="0" dirty="0" err="1" smtClean="0"/>
              <a:t>measurement</a:t>
            </a:r>
            <a:r>
              <a:rPr lang="it-IT" baseline="0" dirty="0" smtClean="0"/>
              <a:t> </a:t>
            </a:r>
            <a:r>
              <a:rPr lang="it-IT" baseline="0" dirty="0" err="1" smtClean="0"/>
              <a:t>of</a:t>
            </a:r>
            <a:r>
              <a:rPr lang="it-IT" baseline="0" dirty="0" smtClean="0"/>
              <a:t> </a:t>
            </a:r>
            <a:r>
              <a:rPr lang="it-IT" baseline="0" dirty="0" err="1" smtClean="0"/>
              <a:t>wagemans</a:t>
            </a:r>
            <a:r>
              <a:rPr lang="it-IT" baseline="0" dirty="0" smtClean="0"/>
              <a:t> at al </a:t>
            </a:r>
            <a:r>
              <a:rPr lang="it-IT" baseline="0" dirty="0" err="1" smtClean="0"/>
              <a:t>showed</a:t>
            </a:r>
            <a:r>
              <a:rPr lang="it-IT" baseline="0" dirty="0" smtClean="0"/>
              <a:t> </a:t>
            </a:r>
            <a:r>
              <a:rPr lang="it-IT" baseline="0" dirty="0" err="1" smtClean="0"/>
              <a:t>again</a:t>
            </a:r>
            <a:r>
              <a:rPr lang="it-IT" baseline="0" dirty="0" smtClean="0"/>
              <a:t> the </a:t>
            </a:r>
            <a:r>
              <a:rPr lang="it-IT" baseline="0" dirty="0" err="1" smtClean="0"/>
              <a:t>two</a:t>
            </a:r>
            <a:r>
              <a:rPr lang="it-IT" baseline="0" dirty="0" smtClean="0"/>
              <a:t> </a:t>
            </a:r>
            <a:r>
              <a:rPr lang="it-IT" baseline="0" dirty="0" err="1" smtClean="0"/>
              <a:t>peaks</a:t>
            </a:r>
            <a:r>
              <a:rPr lang="it-IT" baseline="0" dirty="0" smtClean="0"/>
              <a:t> </a:t>
            </a:r>
            <a:r>
              <a:rPr lang="it-IT" baseline="0" dirty="0" err="1" smtClean="0"/>
              <a:t>pointed</a:t>
            </a:r>
            <a:r>
              <a:rPr lang="it-IT" baseline="0" dirty="0" smtClean="0"/>
              <a:t> out </a:t>
            </a:r>
            <a:r>
              <a:rPr lang="it-IT" baseline="0" dirty="0" err="1" smtClean="0"/>
              <a:t>by</a:t>
            </a:r>
            <a:r>
              <a:rPr lang="it-IT" baseline="0" dirty="0" smtClean="0"/>
              <a:t> </a:t>
            </a:r>
            <a:r>
              <a:rPr lang="it-IT" baseline="0" dirty="0" err="1" smtClean="0"/>
              <a:t>sanders</a:t>
            </a:r>
            <a:r>
              <a:rPr lang="it-IT" baseline="0" dirty="0" smtClean="0"/>
              <a:t> </a:t>
            </a:r>
            <a:r>
              <a:rPr lang="it-IT" baseline="0" dirty="0" err="1" smtClean="0"/>
              <a:t>but</a:t>
            </a:r>
            <a:r>
              <a:rPr lang="it-IT" baseline="0" dirty="0" smtClean="0"/>
              <a:t> </a:t>
            </a:r>
            <a:r>
              <a:rPr lang="it-IT" baseline="0" dirty="0" err="1" smtClean="0"/>
              <a:t>whit</a:t>
            </a:r>
            <a:r>
              <a:rPr lang="it-IT" baseline="0" dirty="0" smtClean="0"/>
              <a:t> a </a:t>
            </a:r>
            <a:r>
              <a:rPr lang="it-IT" baseline="0" dirty="0" err="1" smtClean="0"/>
              <a:t>factor</a:t>
            </a:r>
            <a:r>
              <a:rPr lang="it-IT" baseline="0" dirty="0" smtClean="0"/>
              <a:t> 2 </a:t>
            </a:r>
            <a:r>
              <a:rPr lang="it-IT" baseline="0" dirty="0" err="1" smtClean="0"/>
              <a:t>of</a:t>
            </a:r>
            <a:r>
              <a:rPr lang="it-IT" baseline="0" dirty="0" smtClean="0"/>
              <a:t> </a:t>
            </a:r>
            <a:r>
              <a:rPr lang="it-IT" baseline="0" dirty="0" err="1" smtClean="0"/>
              <a:t>difference</a:t>
            </a:r>
            <a:r>
              <a:rPr lang="it-IT" baseline="0" dirty="0" smtClean="0"/>
              <a:t>. </a:t>
            </a:r>
            <a:r>
              <a:rPr lang="it-IT" baseline="0" dirty="0" err="1" smtClean="0"/>
              <a:t>Moreover</a:t>
            </a:r>
            <a:r>
              <a:rPr lang="it-IT" baseline="0" dirty="0" smtClean="0"/>
              <a:t> the data </a:t>
            </a:r>
            <a:r>
              <a:rPr lang="it-IT" baseline="0" dirty="0" err="1" smtClean="0"/>
              <a:t>showed</a:t>
            </a:r>
            <a:r>
              <a:rPr lang="it-IT" baseline="0" dirty="0" smtClean="0"/>
              <a:t> </a:t>
            </a:r>
            <a:r>
              <a:rPr lang="it-IT" baseline="0" dirty="0" err="1" smtClean="0"/>
              <a:t>an</a:t>
            </a:r>
            <a:r>
              <a:rPr lang="it-IT" baseline="0" dirty="0" smtClean="0"/>
              <a:t> </a:t>
            </a:r>
            <a:r>
              <a:rPr lang="it-IT" baseline="0" dirty="0" err="1" smtClean="0"/>
              <a:t>enhancement</a:t>
            </a:r>
            <a:r>
              <a:rPr lang="it-IT" baseline="0" dirty="0" smtClean="0"/>
              <a:t> in the cross </a:t>
            </a:r>
            <a:r>
              <a:rPr lang="it-IT" baseline="0" dirty="0" err="1" smtClean="0"/>
              <a:t>section</a:t>
            </a:r>
            <a:r>
              <a:rPr lang="it-IT" baseline="0" dirty="0" smtClean="0"/>
              <a:t> </a:t>
            </a:r>
            <a:r>
              <a:rPr lang="it-IT" baseline="0" dirty="0" err="1" smtClean="0"/>
              <a:t>close</a:t>
            </a:r>
            <a:r>
              <a:rPr lang="it-IT" baseline="0" dirty="0" smtClean="0"/>
              <a:t> </a:t>
            </a:r>
            <a:r>
              <a:rPr lang="it-IT" baseline="0" dirty="0" err="1" smtClean="0"/>
              <a:t>to</a:t>
            </a:r>
            <a:r>
              <a:rPr lang="it-IT" baseline="0" dirty="0" smtClean="0"/>
              <a:t> zero </a:t>
            </a:r>
            <a:r>
              <a:rPr lang="it-IT" baseline="0" dirty="0" err="1" smtClean="0"/>
              <a:t>maybe</a:t>
            </a:r>
            <a:r>
              <a:rPr lang="it-IT" baseline="0" dirty="0" smtClean="0"/>
              <a:t> due </a:t>
            </a:r>
            <a:r>
              <a:rPr lang="it-IT" baseline="0" dirty="0" err="1" smtClean="0"/>
              <a:t>to</a:t>
            </a:r>
            <a:r>
              <a:rPr lang="it-IT" baseline="0" dirty="0" smtClean="0"/>
              <a:t> a </a:t>
            </a:r>
            <a:r>
              <a:rPr lang="it-IT" baseline="0" dirty="0" err="1" smtClean="0"/>
              <a:t>subthreshould</a:t>
            </a:r>
            <a:r>
              <a:rPr lang="it-IT" baseline="0" dirty="0" smtClean="0"/>
              <a:t> </a:t>
            </a:r>
            <a:r>
              <a:rPr lang="it-IT" baseline="0" dirty="0" err="1" smtClean="0"/>
              <a:t>resonance</a:t>
            </a:r>
            <a:r>
              <a:rPr lang="it-IT" baseline="0" dirty="0" smtClean="0"/>
              <a:t>. </a:t>
            </a:r>
            <a:r>
              <a:rPr lang="it-IT" baseline="0" dirty="0" err="1" smtClean="0"/>
              <a:t>Summerizing</a:t>
            </a:r>
            <a:r>
              <a:rPr lang="it-IT" baseline="0" dirty="0" smtClean="0"/>
              <a:t> the </a:t>
            </a:r>
            <a:r>
              <a:rPr lang="it-IT" baseline="0" dirty="0" err="1" smtClean="0"/>
              <a:t>ozigen</a:t>
            </a:r>
            <a:r>
              <a:rPr lang="it-IT" baseline="0" dirty="0" smtClean="0"/>
              <a:t> </a:t>
            </a:r>
            <a:r>
              <a:rPr lang="it-IT" baseline="0" dirty="0" err="1" smtClean="0"/>
              <a:t>eitin</a:t>
            </a:r>
            <a:r>
              <a:rPr lang="it-IT" baseline="0" dirty="0" smtClean="0"/>
              <a:t> </a:t>
            </a:r>
            <a:r>
              <a:rPr lang="it-IT" baseline="0" dirty="0" err="1" smtClean="0"/>
              <a:t>level</a:t>
            </a:r>
            <a:r>
              <a:rPr lang="it-IT" baseline="0" dirty="0" smtClean="0"/>
              <a:t> in the </a:t>
            </a:r>
            <a:r>
              <a:rPr lang="it-IT" baseline="0" dirty="0" err="1" smtClean="0"/>
              <a:t>energy</a:t>
            </a:r>
            <a:r>
              <a:rPr lang="it-IT" baseline="0" dirty="0" smtClean="0"/>
              <a:t> </a:t>
            </a:r>
            <a:r>
              <a:rPr lang="it-IT" baseline="0" dirty="0" err="1" smtClean="0"/>
              <a:t>range</a:t>
            </a:r>
            <a:r>
              <a:rPr lang="it-IT" baseline="0" dirty="0" smtClean="0"/>
              <a:t> </a:t>
            </a:r>
            <a:r>
              <a:rPr lang="it-IT" baseline="0" dirty="0" err="1" smtClean="0"/>
              <a:t>of</a:t>
            </a:r>
            <a:r>
              <a:rPr lang="it-IT" baseline="0" dirty="0" smtClean="0"/>
              <a:t> interest are </a:t>
            </a:r>
            <a:r>
              <a:rPr lang="it-IT" baseline="0" dirty="0" err="1" smtClean="0"/>
              <a:t>four</a:t>
            </a:r>
            <a:r>
              <a:rPr lang="it-IT" baseline="0" dirty="0" smtClean="0"/>
              <a:t>, </a:t>
            </a:r>
            <a:r>
              <a:rPr lang="it-IT" baseline="0" dirty="0" err="1" smtClean="0"/>
              <a:t>showed</a:t>
            </a:r>
            <a:r>
              <a:rPr lang="it-IT" baseline="0" dirty="0" smtClean="0"/>
              <a:t> in the </a:t>
            </a:r>
            <a:r>
              <a:rPr lang="it-IT" baseline="0" dirty="0" err="1" smtClean="0"/>
              <a:t>table</a:t>
            </a:r>
            <a:r>
              <a:rPr lang="it-IT" baseline="0" dirty="0" smtClean="0"/>
              <a:t>. </a:t>
            </a:r>
            <a:r>
              <a:rPr lang="it-IT" baseline="0" dirty="0" err="1" smtClean="0"/>
              <a:t>Is</a:t>
            </a:r>
            <a:r>
              <a:rPr lang="it-IT" baseline="0" dirty="0" smtClean="0"/>
              <a:t> </a:t>
            </a:r>
            <a:r>
              <a:rPr lang="it-IT" baseline="0" dirty="0" err="1" smtClean="0"/>
              <a:t>important</a:t>
            </a:r>
            <a:r>
              <a:rPr lang="it-IT" baseline="0" dirty="0" smtClean="0"/>
              <a:t> </a:t>
            </a:r>
            <a:r>
              <a:rPr lang="it-IT" baseline="0" dirty="0" err="1" smtClean="0"/>
              <a:t>to</a:t>
            </a:r>
            <a:r>
              <a:rPr lang="it-IT" baseline="0" dirty="0" smtClean="0"/>
              <a:t> </a:t>
            </a:r>
            <a:r>
              <a:rPr lang="it-IT" baseline="0" dirty="0" err="1" smtClean="0"/>
              <a:t>underline</a:t>
            </a:r>
            <a:r>
              <a:rPr lang="it-IT" baseline="0" dirty="0" smtClean="0"/>
              <a:t> </a:t>
            </a:r>
            <a:r>
              <a:rPr lang="it-IT" baseline="0" dirty="0" err="1" smtClean="0"/>
              <a:t>two</a:t>
            </a:r>
            <a:r>
              <a:rPr lang="it-IT" baseline="0" dirty="0" smtClean="0"/>
              <a:t> </a:t>
            </a:r>
            <a:r>
              <a:rPr lang="it-IT" baseline="0" dirty="0" err="1" smtClean="0"/>
              <a:t>question</a:t>
            </a:r>
            <a:r>
              <a:rPr lang="it-IT" baseline="0" dirty="0" smtClean="0"/>
              <a:t>: the </a:t>
            </a:r>
            <a:r>
              <a:rPr lang="it-IT" baseline="0" dirty="0" err="1" smtClean="0"/>
              <a:t>presence</a:t>
            </a:r>
            <a:r>
              <a:rPr lang="it-IT" baseline="0" dirty="0" smtClean="0"/>
              <a:t> </a:t>
            </a:r>
            <a:r>
              <a:rPr lang="it-IT" baseline="0" dirty="0" err="1" smtClean="0"/>
              <a:t>of</a:t>
            </a:r>
            <a:r>
              <a:rPr lang="it-IT" baseline="0" dirty="0" smtClean="0"/>
              <a:t> a </a:t>
            </a:r>
            <a:r>
              <a:rPr lang="it-IT" baseline="0" dirty="0" err="1" smtClean="0"/>
              <a:t>subthreshould</a:t>
            </a:r>
            <a:r>
              <a:rPr lang="it-IT" baseline="0" dirty="0" smtClean="0"/>
              <a:t> </a:t>
            </a:r>
            <a:r>
              <a:rPr lang="it-IT" baseline="0" dirty="0" err="1" smtClean="0"/>
              <a:t>peak</a:t>
            </a:r>
            <a:r>
              <a:rPr lang="it-IT" baseline="0" dirty="0" smtClean="0"/>
              <a:t> </a:t>
            </a:r>
            <a:r>
              <a:rPr lang="it-IT" baseline="0" dirty="0" err="1" smtClean="0"/>
              <a:t>close</a:t>
            </a:r>
            <a:r>
              <a:rPr lang="it-IT" baseline="0" dirty="0" smtClean="0"/>
              <a:t> </a:t>
            </a:r>
            <a:r>
              <a:rPr lang="it-IT" baseline="0" dirty="0" err="1" smtClean="0"/>
              <a:t>to</a:t>
            </a:r>
            <a:r>
              <a:rPr lang="it-IT" baseline="0" dirty="0" smtClean="0"/>
              <a:t> zero </a:t>
            </a:r>
            <a:r>
              <a:rPr lang="it-IT" baseline="0" dirty="0" err="1" smtClean="0"/>
              <a:t>that</a:t>
            </a:r>
            <a:r>
              <a:rPr lang="it-IT" baseline="0" dirty="0" smtClean="0"/>
              <a:t> can </a:t>
            </a:r>
            <a:r>
              <a:rPr lang="it-IT" baseline="0" dirty="0" err="1" smtClean="0"/>
              <a:t>influence</a:t>
            </a:r>
            <a:r>
              <a:rPr lang="it-IT" baseline="0" dirty="0" smtClean="0"/>
              <a:t> the </a:t>
            </a:r>
            <a:r>
              <a:rPr lang="it-IT" baseline="0" dirty="0" err="1" smtClean="0"/>
              <a:t>reaction</a:t>
            </a:r>
            <a:r>
              <a:rPr lang="it-IT" baseline="0" dirty="0" smtClean="0"/>
              <a:t> rate and the </a:t>
            </a:r>
            <a:r>
              <a:rPr lang="it-IT" baseline="0" dirty="0" err="1" smtClean="0"/>
              <a:t>precence</a:t>
            </a:r>
            <a:r>
              <a:rPr lang="it-IT" baseline="0" dirty="0" smtClean="0"/>
              <a:t> </a:t>
            </a:r>
            <a:r>
              <a:rPr lang="it-IT" baseline="0" dirty="0" err="1" smtClean="0"/>
              <a:t>of</a:t>
            </a:r>
            <a:r>
              <a:rPr lang="it-IT" baseline="0" dirty="0" smtClean="0"/>
              <a:t> a </a:t>
            </a:r>
            <a:r>
              <a:rPr lang="it-IT" baseline="0" dirty="0" err="1" smtClean="0"/>
              <a:t>peak</a:t>
            </a:r>
            <a:r>
              <a:rPr lang="it-IT" baseline="0" dirty="0" smtClean="0"/>
              <a:t> </a:t>
            </a:r>
            <a:r>
              <a:rPr lang="it-IT" baseline="0" dirty="0" err="1" smtClean="0"/>
              <a:t>caracterized</a:t>
            </a:r>
            <a:r>
              <a:rPr lang="it-IT" baseline="0" dirty="0" smtClean="0"/>
              <a:t> </a:t>
            </a:r>
            <a:r>
              <a:rPr lang="it-IT" baseline="0" dirty="0" err="1" smtClean="0"/>
              <a:t>by</a:t>
            </a:r>
            <a:r>
              <a:rPr lang="it-IT" baseline="0" dirty="0" smtClean="0"/>
              <a:t> a j </a:t>
            </a:r>
            <a:r>
              <a:rPr lang="it-IT" baseline="0" dirty="0" err="1" smtClean="0"/>
              <a:t>pai</a:t>
            </a:r>
            <a:r>
              <a:rPr lang="it-IT" baseline="0" dirty="0" smtClean="0"/>
              <a:t> </a:t>
            </a:r>
            <a:r>
              <a:rPr lang="it-IT" baseline="0" dirty="0" err="1" smtClean="0"/>
              <a:t>of</a:t>
            </a:r>
            <a:r>
              <a:rPr lang="it-IT" baseline="0" dirty="0" smtClean="0"/>
              <a:t> </a:t>
            </a:r>
            <a:r>
              <a:rPr lang="it-IT" baseline="0" dirty="0" err="1" smtClean="0"/>
              <a:t>five</a:t>
            </a:r>
            <a:r>
              <a:rPr lang="it-IT" baseline="0" dirty="0" smtClean="0"/>
              <a:t> </a:t>
            </a:r>
            <a:r>
              <a:rPr lang="it-IT" baseline="0" dirty="0" err="1" smtClean="0"/>
              <a:t>mainus</a:t>
            </a:r>
            <a:r>
              <a:rPr lang="it-IT" baseline="0" dirty="0" smtClean="0"/>
              <a:t> </a:t>
            </a:r>
            <a:r>
              <a:rPr lang="it-IT" baseline="0" dirty="0" err="1" smtClean="0"/>
              <a:t>that</a:t>
            </a:r>
            <a:r>
              <a:rPr lang="it-IT" baseline="0" dirty="0" smtClean="0"/>
              <a:t> </a:t>
            </a:r>
            <a:r>
              <a:rPr lang="it-IT" baseline="0" dirty="0" err="1" smtClean="0"/>
              <a:t>is</a:t>
            </a:r>
            <a:r>
              <a:rPr lang="it-IT" baseline="0" dirty="0" smtClean="0"/>
              <a:t> </a:t>
            </a:r>
            <a:r>
              <a:rPr lang="it-IT" baseline="0" dirty="0" err="1" smtClean="0"/>
              <a:t>suppressed</a:t>
            </a:r>
            <a:r>
              <a:rPr lang="it-IT" baseline="0" dirty="0" smtClean="0"/>
              <a:t> </a:t>
            </a:r>
            <a:r>
              <a:rPr lang="it-IT" baseline="0" dirty="0" err="1" smtClean="0"/>
              <a:t>by</a:t>
            </a:r>
            <a:r>
              <a:rPr lang="it-IT" baseline="0" dirty="0" smtClean="0"/>
              <a:t> the </a:t>
            </a:r>
            <a:r>
              <a:rPr lang="it-IT" baseline="0" dirty="0" err="1" smtClean="0"/>
              <a:t>centrifugal</a:t>
            </a:r>
            <a:r>
              <a:rPr lang="it-IT" baseline="0" dirty="0" smtClean="0"/>
              <a:t> </a:t>
            </a:r>
            <a:r>
              <a:rPr lang="it-IT" baseline="0" dirty="0" err="1" smtClean="0"/>
              <a:t>barrier</a:t>
            </a:r>
            <a:r>
              <a:rPr lang="it-IT" baseline="0" dirty="0" smtClean="0"/>
              <a:t>. </a:t>
            </a:r>
            <a:r>
              <a:rPr lang="it-IT" baseline="0" dirty="0" err="1" smtClean="0"/>
              <a:t>For</a:t>
            </a:r>
            <a:r>
              <a:rPr lang="it-IT" baseline="0" dirty="0" smtClean="0"/>
              <a:t> </a:t>
            </a:r>
            <a:r>
              <a:rPr lang="it-IT" baseline="0" dirty="0" err="1" smtClean="0"/>
              <a:t>these</a:t>
            </a:r>
            <a:r>
              <a:rPr lang="it-IT" baseline="0" dirty="0" smtClean="0"/>
              <a:t> </a:t>
            </a:r>
            <a:r>
              <a:rPr lang="it-IT" baseline="0" dirty="0" err="1" smtClean="0"/>
              <a:t>reason</a:t>
            </a:r>
            <a:r>
              <a:rPr lang="it-IT" baseline="0" dirty="0" smtClean="0"/>
              <a:t> the </a:t>
            </a:r>
            <a:r>
              <a:rPr lang="it-IT" baseline="0" dirty="0" err="1" smtClean="0"/>
              <a:t>reaction</a:t>
            </a:r>
            <a:r>
              <a:rPr lang="it-IT" baseline="0" dirty="0" smtClean="0"/>
              <a:t> </a:t>
            </a:r>
            <a:r>
              <a:rPr lang="it-IT" baseline="0" dirty="0" err="1" smtClean="0"/>
              <a:t>was</a:t>
            </a:r>
            <a:r>
              <a:rPr lang="it-IT" baseline="0" dirty="0" smtClean="0"/>
              <a:t> </a:t>
            </a:r>
            <a:r>
              <a:rPr lang="it-IT" baseline="0" dirty="0" err="1" smtClean="0"/>
              <a:t>chosen</a:t>
            </a:r>
            <a:r>
              <a:rPr lang="it-IT" baseline="0" dirty="0" smtClean="0"/>
              <a:t> </a:t>
            </a:r>
            <a:r>
              <a:rPr lang="it-IT" baseline="0" dirty="0" err="1" smtClean="0"/>
              <a:t>to</a:t>
            </a:r>
            <a:r>
              <a:rPr lang="it-IT" baseline="0" dirty="0" smtClean="0"/>
              <a:t> test the THM </a:t>
            </a:r>
            <a:r>
              <a:rPr lang="it-IT" baseline="0" dirty="0" err="1" smtClean="0"/>
              <a:t>with</a:t>
            </a:r>
            <a:r>
              <a:rPr lang="it-IT" baseline="0" dirty="0" smtClean="0"/>
              <a:t> </a:t>
            </a:r>
            <a:r>
              <a:rPr lang="it-IT" baseline="0" dirty="0" err="1" smtClean="0"/>
              <a:t>neutron</a:t>
            </a:r>
            <a:r>
              <a:rPr lang="it-IT" baseline="0" dirty="0" smtClean="0"/>
              <a:t> </a:t>
            </a:r>
            <a:r>
              <a:rPr lang="it-IT" baseline="0" dirty="0" err="1" smtClean="0"/>
              <a:t>induced</a:t>
            </a:r>
            <a:r>
              <a:rPr lang="it-IT" baseline="0" dirty="0" smtClean="0"/>
              <a:t> </a:t>
            </a:r>
            <a:r>
              <a:rPr lang="it-IT" baseline="0" dirty="0" err="1" smtClean="0"/>
              <a:t>reaction</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7033C66F-245E-4B0B-A4F7-837E7B3A98F1}"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To</a:t>
            </a:r>
            <a:r>
              <a:rPr lang="it-IT" baseline="0" dirty="0" smtClean="0"/>
              <a:t> </a:t>
            </a:r>
            <a:r>
              <a:rPr lang="it-IT" baseline="0" dirty="0" err="1" smtClean="0"/>
              <a:t>study</a:t>
            </a:r>
            <a:r>
              <a:rPr lang="it-IT" baseline="0" dirty="0" smtClean="0"/>
              <a:t> the </a:t>
            </a:r>
            <a:r>
              <a:rPr lang="it-IT" baseline="0" dirty="0" err="1" smtClean="0"/>
              <a:t>reaction</a:t>
            </a:r>
            <a:r>
              <a:rPr lang="it-IT" baseline="0" dirty="0" smtClean="0"/>
              <a:t> blabla </a:t>
            </a:r>
            <a:r>
              <a:rPr lang="it-IT" baseline="0" dirty="0" err="1" smtClean="0"/>
              <a:t>was</a:t>
            </a:r>
            <a:r>
              <a:rPr lang="it-IT" baseline="0" dirty="0" smtClean="0"/>
              <a:t> </a:t>
            </a:r>
            <a:r>
              <a:rPr lang="it-IT" baseline="0" dirty="0" err="1" smtClean="0"/>
              <a:t>applied</a:t>
            </a:r>
            <a:r>
              <a:rPr lang="it-IT" baseline="0" dirty="0" smtClean="0"/>
              <a:t> the THM at the </a:t>
            </a:r>
            <a:r>
              <a:rPr lang="it-IT" baseline="0" dirty="0" err="1" smtClean="0"/>
              <a:t>three</a:t>
            </a:r>
            <a:r>
              <a:rPr lang="it-IT" baseline="0" dirty="0" smtClean="0"/>
              <a:t> body </a:t>
            </a:r>
            <a:r>
              <a:rPr lang="it-IT" baseline="0" dirty="0" err="1" smtClean="0"/>
              <a:t>reaction</a:t>
            </a:r>
            <a:r>
              <a:rPr lang="it-IT" baseline="0" dirty="0" smtClean="0"/>
              <a:t> </a:t>
            </a:r>
            <a:r>
              <a:rPr lang="it-IT" baseline="0" dirty="0" err="1" smtClean="0"/>
              <a:t>riblabla</a:t>
            </a:r>
            <a:r>
              <a:rPr lang="it-IT" baseline="0" dirty="0" smtClean="0"/>
              <a:t> </a:t>
            </a:r>
            <a:r>
              <a:rPr lang="it-IT" baseline="0" dirty="0" err="1" smtClean="0"/>
              <a:t>with</a:t>
            </a:r>
            <a:r>
              <a:rPr lang="it-IT" baseline="0" dirty="0" smtClean="0"/>
              <a:t> a </a:t>
            </a:r>
            <a:r>
              <a:rPr lang="it-IT" baseline="0" dirty="0" err="1" smtClean="0"/>
              <a:t>coulombian</a:t>
            </a:r>
            <a:r>
              <a:rPr lang="it-IT" baseline="0" dirty="0" smtClean="0"/>
              <a:t> </a:t>
            </a:r>
            <a:r>
              <a:rPr lang="it-IT" baseline="0" dirty="0" err="1" smtClean="0"/>
              <a:t>energy</a:t>
            </a:r>
            <a:r>
              <a:rPr lang="it-IT" baseline="0" dirty="0" smtClean="0"/>
              <a:t> </a:t>
            </a:r>
            <a:r>
              <a:rPr lang="it-IT" baseline="0" dirty="0" err="1" smtClean="0"/>
              <a:t>of</a:t>
            </a:r>
            <a:r>
              <a:rPr lang="it-IT" baseline="0" dirty="0" smtClean="0"/>
              <a:t> 2.3 </a:t>
            </a:r>
            <a:r>
              <a:rPr lang="it-IT" baseline="0" dirty="0" err="1" smtClean="0"/>
              <a:t>MeV</a:t>
            </a:r>
            <a:r>
              <a:rPr lang="it-IT" baseline="0" dirty="0" smtClean="0"/>
              <a:t>. The </a:t>
            </a:r>
            <a:r>
              <a:rPr lang="it-IT" baseline="0" dirty="0" err="1" smtClean="0"/>
              <a:t>deuteron</a:t>
            </a:r>
            <a:r>
              <a:rPr lang="it-IT" baseline="0" dirty="0" smtClean="0"/>
              <a:t> </a:t>
            </a:r>
            <a:r>
              <a:rPr lang="it-IT" baseline="0" dirty="0" err="1" smtClean="0"/>
              <a:t>was</a:t>
            </a:r>
            <a:r>
              <a:rPr lang="it-IT" baseline="0" dirty="0" smtClean="0"/>
              <a:t> </a:t>
            </a:r>
            <a:r>
              <a:rPr lang="it-IT" baseline="0" dirty="0" err="1" smtClean="0"/>
              <a:t>chosen</a:t>
            </a:r>
            <a:r>
              <a:rPr lang="it-IT" baseline="0" dirty="0" smtClean="0"/>
              <a:t> </a:t>
            </a:r>
            <a:r>
              <a:rPr lang="it-IT" baseline="0" dirty="0" err="1" smtClean="0"/>
              <a:t>as</a:t>
            </a:r>
            <a:r>
              <a:rPr lang="it-IT" baseline="0" dirty="0" smtClean="0"/>
              <a:t> TH </a:t>
            </a:r>
            <a:r>
              <a:rPr lang="it-IT" baseline="0" dirty="0" err="1" smtClean="0"/>
              <a:t>nucleus</a:t>
            </a:r>
            <a:r>
              <a:rPr lang="it-IT" baseline="0" dirty="0" smtClean="0"/>
              <a:t> </a:t>
            </a:r>
            <a:r>
              <a:rPr lang="it-IT" baseline="0" dirty="0" err="1" smtClean="0"/>
              <a:t>because</a:t>
            </a:r>
            <a:r>
              <a:rPr lang="it-IT" baseline="0" dirty="0" smtClean="0"/>
              <a:t> </a:t>
            </a:r>
            <a:r>
              <a:rPr lang="it-IT" baseline="0" dirty="0" err="1" smtClean="0"/>
              <a:t>of</a:t>
            </a:r>
            <a:r>
              <a:rPr lang="it-IT" baseline="0" dirty="0" smtClean="0"/>
              <a:t> </a:t>
            </a:r>
            <a:r>
              <a:rPr lang="it-IT" baseline="0" dirty="0" err="1" smtClean="0"/>
              <a:t>is</a:t>
            </a:r>
            <a:r>
              <a:rPr lang="it-IT" baseline="0" dirty="0" smtClean="0"/>
              <a:t> strong cluster </a:t>
            </a:r>
            <a:r>
              <a:rPr lang="it-IT" baseline="0" dirty="0" err="1" smtClean="0"/>
              <a:t>configuration</a:t>
            </a:r>
            <a:r>
              <a:rPr lang="it-IT" baseline="0" dirty="0" smtClean="0"/>
              <a:t> and </a:t>
            </a:r>
            <a:r>
              <a:rPr lang="it-IT" baseline="0" dirty="0" err="1" smtClean="0"/>
              <a:t>is</a:t>
            </a:r>
            <a:r>
              <a:rPr lang="it-IT" baseline="0" dirty="0" smtClean="0"/>
              <a:t> low </a:t>
            </a:r>
            <a:r>
              <a:rPr lang="it-IT" baseline="0" dirty="0" err="1" smtClean="0"/>
              <a:t>binding</a:t>
            </a:r>
            <a:r>
              <a:rPr lang="it-IT" baseline="0" dirty="0" smtClean="0"/>
              <a:t> </a:t>
            </a:r>
            <a:r>
              <a:rPr lang="it-IT" baseline="0" dirty="0" err="1" smtClean="0"/>
              <a:t>energy</a:t>
            </a:r>
            <a:r>
              <a:rPr lang="it-IT" baseline="0" dirty="0" smtClean="0"/>
              <a:t>. In </a:t>
            </a:r>
            <a:r>
              <a:rPr lang="it-IT" baseline="0" dirty="0" err="1" smtClean="0"/>
              <a:t>addiction</a:t>
            </a:r>
            <a:r>
              <a:rPr lang="it-IT" baseline="0" dirty="0" smtClean="0"/>
              <a:t> the </a:t>
            </a:r>
            <a:r>
              <a:rPr lang="it-IT" baseline="0" dirty="0" err="1" smtClean="0"/>
              <a:t>momentum</a:t>
            </a:r>
            <a:r>
              <a:rPr lang="it-IT" baseline="0" dirty="0" smtClean="0"/>
              <a:t> </a:t>
            </a:r>
            <a:r>
              <a:rPr lang="it-IT" baseline="0" dirty="0" err="1" smtClean="0"/>
              <a:t>distribution</a:t>
            </a:r>
            <a:r>
              <a:rPr lang="it-IT" baseline="0" dirty="0" smtClean="0"/>
              <a:t> </a:t>
            </a:r>
            <a:r>
              <a:rPr lang="it-IT" baseline="0" dirty="0" err="1" smtClean="0"/>
              <a:t>of</a:t>
            </a:r>
            <a:r>
              <a:rPr lang="it-IT" baseline="0" dirty="0" smtClean="0"/>
              <a:t> the intercluster </a:t>
            </a:r>
            <a:r>
              <a:rPr lang="it-IT" baseline="0" dirty="0" err="1" smtClean="0"/>
              <a:t>motion</a:t>
            </a:r>
            <a:r>
              <a:rPr lang="it-IT" baseline="0" dirty="0" smtClean="0"/>
              <a:t> </a:t>
            </a:r>
            <a:r>
              <a:rPr lang="it-IT" baseline="0" dirty="0" err="1" smtClean="0"/>
              <a:t>is</a:t>
            </a:r>
            <a:r>
              <a:rPr lang="it-IT" baseline="0" dirty="0" smtClean="0"/>
              <a:t> </a:t>
            </a:r>
            <a:r>
              <a:rPr lang="it-IT" baseline="0" dirty="0" err="1" smtClean="0"/>
              <a:t>known</a:t>
            </a:r>
            <a:r>
              <a:rPr lang="it-IT" baseline="0" dirty="0" smtClean="0"/>
              <a:t> and </a:t>
            </a:r>
            <a:r>
              <a:rPr lang="it-IT" baseline="0" dirty="0" err="1" smtClean="0"/>
              <a:t>is</a:t>
            </a:r>
            <a:r>
              <a:rPr lang="it-IT" baseline="0" dirty="0" smtClean="0"/>
              <a:t> </a:t>
            </a:r>
            <a:r>
              <a:rPr lang="it-IT" baseline="0" dirty="0" err="1" smtClean="0"/>
              <a:t>centered</a:t>
            </a:r>
            <a:r>
              <a:rPr lang="it-IT" baseline="0" dirty="0" smtClean="0"/>
              <a:t> at zero </a:t>
            </a:r>
            <a:r>
              <a:rPr lang="it-IT" baseline="0" dirty="0" err="1" smtClean="0"/>
              <a:t>MeV</a:t>
            </a:r>
            <a:r>
              <a:rPr lang="it-IT" baseline="0" dirty="0" smtClean="0"/>
              <a:t>/c. </a:t>
            </a:r>
            <a:r>
              <a:rPr lang="it-IT" baseline="0" dirty="0" err="1" smtClean="0"/>
              <a:t>For</a:t>
            </a:r>
            <a:r>
              <a:rPr lang="it-IT" baseline="0" dirty="0" smtClean="0"/>
              <a:t> </a:t>
            </a:r>
            <a:r>
              <a:rPr lang="it-IT" baseline="0" dirty="0" err="1" smtClean="0"/>
              <a:t>these</a:t>
            </a:r>
            <a:r>
              <a:rPr lang="it-IT" baseline="0" dirty="0" smtClean="0"/>
              <a:t> </a:t>
            </a:r>
            <a:r>
              <a:rPr lang="it-IT" baseline="0" dirty="0" err="1" smtClean="0"/>
              <a:t>reasons</a:t>
            </a:r>
            <a:r>
              <a:rPr lang="it-IT" baseline="0" dirty="0" smtClean="0"/>
              <a:t> the </a:t>
            </a:r>
            <a:r>
              <a:rPr lang="it-IT" baseline="0" dirty="0" err="1" smtClean="0"/>
              <a:t>deuteron</a:t>
            </a:r>
            <a:r>
              <a:rPr lang="it-IT" baseline="0" dirty="0" smtClean="0"/>
              <a:t> can </a:t>
            </a:r>
            <a:r>
              <a:rPr lang="it-IT" baseline="0" dirty="0" err="1" smtClean="0"/>
              <a:t>be</a:t>
            </a:r>
            <a:r>
              <a:rPr lang="it-IT" baseline="0" dirty="0" smtClean="0"/>
              <a:t> </a:t>
            </a:r>
            <a:r>
              <a:rPr lang="it-IT" baseline="0" dirty="0" err="1" smtClean="0"/>
              <a:t>used</a:t>
            </a:r>
            <a:r>
              <a:rPr lang="it-IT" baseline="0" dirty="0" smtClean="0"/>
              <a:t> </a:t>
            </a:r>
            <a:r>
              <a:rPr lang="it-IT" baseline="0" dirty="0" err="1" smtClean="0"/>
              <a:t>as</a:t>
            </a:r>
            <a:r>
              <a:rPr lang="it-IT" baseline="0" dirty="0" smtClean="0"/>
              <a:t> source </a:t>
            </a:r>
            <a:r>
              <a:rPr lang="it-IT" baseline="0" dirty="0" err="1" smtClean="0"/>
              <a:t>of</a:t>
            </a:r>
            <a:r>
              <a:rPr lang="it-IT" baseline="0" dirty="0" smtClean="0"/>
              <a:t> </a:t>
            </a:r>
            <a:r>
              <a:rPr lang="it-IT" baseline="0" dirty="0" err="1" smtClean="0"/>
              <a:t>virtual</a:t>
            </a:r>
            <a:r>
              <a:rPr lang="it-IT" baseline="0" dirty="0" smtClean="0"/>
              <a:t> </a:t>
            </a:r>
            <a:r>
              <a:rPr lang="it-IT" baseline="0" dirty="0" err="1" smtClean="0"/>
              <a:t>neutrons</a:t>
            </a:r>
            <a:r>
              <a:rPr lang="it-IT" baseline="0" dirty="0" smtClean="0"/>
              <a:t>.</a:t>
            </a:r>
          </a:p>
          <a:p>
            <a:r>
              <a:rPr lang="it-IT" baseline="0" dirty="0" smtClean="0"/>
              <a:t>The </a:t>
            </a:r>
            <a:r>
              <a:rPr lang="it-IT" baseline="0" dirty="0" err="1" smtClean="0"/>
              <a:t>experiment</a:t>
            </a:r>
            <a:r>
              <a:rPr lang="it-IT" baseline="0" dirty="0" smtClean="0"/>
              <a:t> </a:t>
            </a:r>
            <a:r>
              <a:rPr lang="it-IT" baseline="0" dirty="0" err="1" smtClean="0"/>
              <a:t>was</a:t>
            </a:r>
            <a:r>
              <a:rPr lang="it-IT" baseline="0" dirty="0" smtClean="0"/>
              <a:t> </a:t>
            </a:r>
            <a:r>
              <a:rPr lang="it-IT" baseline="0" dirty="0" err="1" smtClean="0"/>
              <a:t>performed</a:t>
            </a:r>
            <a:r>
              <a:rPr lang="it-IT" baseline="0" dirty="0" smtClean="0"/>
              <a:t> at </a:t>
            </a:r>
            <a:r>
              <a:rPr lang="it-IT" baseline="0" dirty="0" err="1" smtClean="0"/>
              <a:t>institute</a:t>
            </a:r>
            <a:r>
              <a:rPr lang="it-IT" baseline="0" dirty="0" smtClean="0"/>
              <a:t> </a:t>
            </a:r>
            <a:r>
              <a:rPr lang="it-IT" baseline="0" dirty="0" err="1" smtClean="0"/>
              <a:t>for</a:t>
            </a:r>
            <a:r>
              <a:rPr lang="it-IT" baseline="0" dirty="0" smtClean="0"/>
              <a:t> </a:t>
            </a:r>
            <a:r>
              <a:rPr lang="it-IT" baseline="0" dirty="0" err="1" smtClean="0"/>
              <a:t>structure</a:t>
            </a:r>
            <a:r>
              <a:rPr lang="it-IT" baseline="0" dirty="0" smtClean="0"/>
              <a:t> and </a:t>
            </a:r>
            <a:r>
              <a:rPr lang="it-IT" baseline="0" dirty="0" err="1" smtClean="0"/>
              <a:t>nuclear</a:t>
            </a:r>
            <a:r>
              <a:rPr lang="it-IT" baseline="0" dirty="0" smtClean="0"/>
              <a:t> astro </a:t>
            </a:r>
            <a:r>
              <a:rPr lang="it-IT" baseline="0" dirty="0" err="1" smtClean="0"/>
              <a:t>physics</a:t>
            </a:r>
            <a:r>
              <a:rPr lang="it-IT" baseline="0" dirty="0" smtClean="0"/>
              <a:t> at the </a:t>
            </a:r>
            <a:r>
              <a:rPr lang="it-IT" baseline="0" dirty="0" err="1" smtClean="0"/>
              <a:t>university</a:t>
            </a:r>
            <a:r>
              <a:rPr lang="it-IT" baseline="0" dirty="0" smtClean="0"/>
              <a:t> </a:t>
            </a:r>
            <a:r>
              <a:rPr lang="it-IT" baseline="0" dirty="0" err="1" smtClean="0"/>
              <a:t>of</a:t>
            </a:r>
            <a:r>
              <a:rPr lang="it-IT" baseline="0" dirty="0" smtClean="0"/>
              <a:t> </a:t>
            </a:r>
            <a:r>
              <a:rPr lang="it-IT" baseline="0" dirty="0" err="1" smtClean="0"/>
              <a:t>notre</a:t>
            </a:r>
            <a:r>
              <a:rPr lang="it-IT" baseline="0" dirty="0" smtClean="0"/>
              <a:t> dame (indiana, usa) </a:t>
            </a:r>
            <a:r>
              <a:rPr lang="it-IT" baseline="0" dirty="0" err="1" smtClean="0"/>
              <a:t>with</a:t>
            </a:r>
            <a:r>
              <a:rPr lang="it-IT" baseline="0" dirty="0" smtClean="0"/>
              <a:t> </a:t>
            </a:r>
            <a:r>
              <a:rPr lang="it-IT" baseline="0" dirty="0" err="1" smtClean="0"/>
              <a:t>an</a:t>
            </a:r>
            <a:r>
              <a:rPr lang="it-IT" baseline="0" dirty="0" smtClean="0"/>
              <a:t> </a:t>
            </a:r>
            <a:r>
              <a:rPr lang="it-IT" baseline="0" dirty="0" err="1" smtClean="0"/>
              <a:t>energy</a:t>
            </a:r>
            <a:r>
              <a:rPr lang="it-IT" baseline="0" dirty="0" smtClean="0"/>
              <a:t> </a:t>
            </a:r>
            <a:r>
              <a:rPr lang="it-IT" baseline="0" dirty="0" err="1" smtClean="0"/>
              <a:t>beam</a:t>
            </a:r>
            <a:r>
              <a:rPr lang="it-IT" baseline="0" dirty="0" smtClean="0"/>
              <a:t> </a:t>
            </a:r>
            <a:r>
              <a:rPr lang="it-IT" baseline="0" dirty="0" err="1" smtClean="0"/>
              <a:t>for</a:t>
            </a:r>
            <a:r>
              <a:rPr lang="it-IT" baseline="0" dirty="0" smtClean="0"/>
              <a:t> the </a:t>
            </a:r>
            <a:r>
              <a:rPr lang="it-IT" baseline="0" dirty="0" err="1" smtClean="0"/>
              <a:t>oxigen</a:t>
            </a:r>
            <a:r>
              <a:rPr lang="it-IT" baseline="0" dirty="0" smtClean="0"/>
              <a:t> </a:t>
            </a:r>
            <a:r>
              <a:rPr lang="it-IT" baseline="0" dirty="0" err="1" smtClean="0"/>
              <a:t>seventeen</a:t>
            </a:r>
            <a:r>
              <a:rPr lang="it-IT" baseline="0" dirty="0" smtClean="0"/>
              <a:t> </a:t>
            </a:r>
            <a:r>
              <a:rPr lang="it-IT" baseline="0" dirty="0" err="1" smtClean="0"/>
              <a:t>of</a:t>
            </a:r>
            <a:r>
              <a:rPr lang="it-IT" baseline="0" dirty="0" smtClean="0"/>
              <a:t> 43.5 </a:t>
            </a:r>
            <a:r>
              <a:rPr lang="it-IT" baseline="0" dirty="0" err="1" smtClean="0"/>
              <a:t>MeV</a:t>
            </a:r>
            <a:r>
              <a:rPr lang="it-IT" baseline="0" dirty="0" smtClean="0"/>
              <a:t>. A target </a:t>
            </a:r>
            <a:r>
              <a:rPr lang="it-IT" baseline="0" dirty="0" err="1" smtClean="0"/>
              <a:t>of</a:t>
            </a:r>
            <a:r>
              <a:rPr lang="it-IT" baseline="0" dirty="0" smtClean="0"/>
              <a:t> </a:t>
            </a:r>
            <a:r>
              <a:rPr lang="it-IT" baseline="0" dirty="0" err="1" smtClean="0"/>
              <a:t>deuterated</a:t>
            </a:r>
            <a:r>
              <a:rPr lang="it-IT" baseline="0" dirty="0" smtClean="0"/>
              <a:t> </a:t>
            </a:r>
            <a:r>
              <a:rPr lang="it-IT" baseline="0" dirty="0" err="1" smtClean="0"/>
              <a:t>plyethylene</a:t>
            </a:r>
            <a:r>
              <a:rPr lang="it-IT" baseline="0" dirty="0" smtClean="0"/>
              <a:t> </a:t>
            </a:r>
            <a:r>
              <a:rPr lang="it-IT" baseline="0" dirty="0" err="1" smtClean="0"/>
              <a:t>with</a:t>
            </a:r>
            <a:r>
              <a:rPr lang="it-IT" baseline="0" dirty="0" smtClean="0"/>
              <a:t> a </a:t>
            </a:r>
            <a:r>
              <a:rPr lang="it-IT" baseline="0" dirty="0" err="1" smtClean="0"/>
              <a:t>thickness</a:t>
            </a:r>
            <a:r>
              <a:rPr lang="it-IT" baseline="0" dirty="0" smtClean="0"/>
              <a:t> </a:t>
            </a:r>
            <a:r>
              <a:rPr lang="it-IT" baseline="0" dirty="0" err="1" smtClean="0"/>
              <a:t>of</a:t>
            </a:r>
            <a:r>
              <a:rPr lang="it-IT" baseline="0" dirty="0" smtClean="0"/>
              <a:t> 150 </a:t>
            </a:r>
            <a:r>
              <a:rPr lang="it-IT" baseline="0" dirty="0" err="1" smtClean="0"/>
              <a:t>microgram</a:t>
            </a:r>
            <a:r>
              <a:rPr lang="it-IT" baseline="0" dirty="0" smtClean="0"/>
              <a:t> on </a:t>
            </a:r>
            <a:r>
              <a:rPr lang="it-IT" baseline="0" dirty="0" err="1" smtClean="0"/>
              <a:t>square</a:t>
            </a:r>
            <a:r>
              <a:rPr lang="it-IT" baseline="0" dirty="0" smtClean="0"/>
              <a:t> </a:t>
            </a:r>
            <a:r>
              <a:rPr lang="it-IT" baseline="0" dirty="0" err="1" smtClean="0"/>
              <a:t>centimeter</a:t>
            </a:r>
            <a:r>
              <a:rPr lang="it-IT" baseline="0" dirty="0" smtClean="0"/>
              <a:t>. </a:t>
            </a:r>
            <a:r>
              <a:rPr lang="it-IT" baseline="0" dirty="0" err="1" smtClean="0"/>
              <a:t>For</a:t>
            </a:r>
            <a:r>
              <a:rPr lang="it-IT" baseline="0" dirty="0" smtClean="0"/>
              <a:t> the </a:t>
            </a:r>
            <a:r>
              <a:rPr lang="it-IT" baseline="0" dirty="0" err="1" smtClean="0"/>
              <a:t>identification</a:t>
            </a:r>
            <a:r>
              <a:rPr lang="it-IT" baseline="0" dirty="0" smtClean="0"/>
              <a:t> </a:t>
            </a:r>
            <a:r>
              <a:rPr lang="it-IT" baseline="0" dirty="0" err="1" smtClean="0"/>
              <a:t>of</a:t>
            </a:r>
            <a:r>
              <a:rPr lang="it-IT" baseline="0" dirty="0" smtClean="0"/>
              <a:t> the </a:t>
            </a:r>
            <a:r>
              <a:rPr lang="it-IT" baseline="0" dirty="0" err="1" smtClean="0"/>
              <a:t>carbon</a:t>
            </a:r>
            <a:r>
              <a:rPr lang="it-IT" baseline="0" dirty="0" smtClean="0"/>
              <a:t> </a:t>
            </a:r>
            <a:r>
              <a:rPr lang="it-IT" baseline="0" dirty="0" err="1" smtClean="0"/>
              <a:t>was</a:t>
            </a:r>
            <a:r>
              <a:rPr lang="it-IT" baseline="0" dirty="0" smtClean="0"/>
              <a:t> </a:t>
            </a:r>
            <a:r>
              <a:rPr lang="it-IT" baseline="0" dirty="0" err="1" smtClean="0"/>
              <a:t>used</a:t>
            </a:r>
            <a:r>
              <a:rPr lang="it-IT" baseline="0" dirty="0" smtClean="0"/>
              <a:t> the </a:t>
            </a:r>
            <a:r>
              <a:rPr lang="it-IT" baseline="0" dirty="0" err="1" smtClean="0"/>
              <a:t>deltaE-E</a:t>
            </a:r>
            <a:r>
              <a:rPr lang="it-IT" baseline="0" dirty="0" smtClean="0"/>
              <a:t> </a:t>
            </a:r>
            <a:r>
              <a:rPr lang="it-IT" baseline="0" dirty="0" err="1" smtClean="0"/>
              <a:t>technic</a:t>
            </a:r>
            <a:r>
              <a:rPr lang="it-IT" baseline="0" dirty="0" smtClean="0"/>
              <a:t> </a:t>
            </a:r>
            <a:r>
              <a:rPr lang="it-IT" baseline="0" dirty="0" err="1" smtClean="0"/>
              <a:t>formed</a:t>
            </a:r>
            <a:r>
              <a:rPr lang="it-IT" baseline="0" dirty="0" smtClean="0"/>
              <a:t> </a:t>
            </a:r>
            <a:r>
              <a:rPr lang="it-IT" baseline="0" dirty="0" err="1" smtClean="0"/>
              <a:t>by</a:t>
            </a:r>
            <a:r>
              <a:rPr lang="it-IT" baseline="0" dirty="0" smtClean="0"/>
              <a:t> a </a:t>
            </a:r>
            <a:r>
              <a:rPr lang="it-IT" baseline="0" dirty="0" err="1" smtClean="0"/>
              <a:t>inization</a:t>
            </a:r>
            <a:r>
              <a:rPr lang="it-IT" baseline="0" dirty="0" smtClean="0"/>
              <a:t> </a:t>
            </a:r>
            <a:r>
              <a:rPr lang="it-IT" baseline="0" dirty="0" err="1" smtClean="0"/>
              <a:t>chamber</a:t>
            </a:r>
            <a:r>
              <a:rPr lang="it-IT" baseline="0" dirty="0" smtClean="0"/>
              <a:t> </a:t>
            </a:r>
            <a:r>
              <a:rPr lang="it-IT" baseline="0" dirty="0" err="1" smtClean="0"/>
              <a:t>filled</a:t>
            </a:r>
            <a:r>
              <a:rPr lang="it-IT" baseline="0" dirty="0" smtClean="0"/>
              <a:t> </a:t>
            </a:r>
            <a:r>
              <a:rPr lang="it-IT" baseline="0" dirty="0" err="1" smtClean="0"/>
              <a:t>whit</a:t>
            </a:r>
            <a:r>
              <a:rPr lang="it-IT" baseline="0" dirty="0" smtClean="0"/>
              <a:t> 48.7 </a:t>
            </a:r>
            <a:r>
              <a:rPr lang="it-IT" baseline="0" dirty="0" err="1" smtClean="0"/>
              <a:t>mbar</a:t>
            </a:r>
            <a:r>
              <a:rPr lang="it-IT" baseline="0" dirty="0" smtClean="0"/>
              <a:t> </a:t>
            </a:r>
            <a:r>
              <a:rPr lang="it-IT" baseline="0" dirty="0" err="1" smtClean="0"/>
              <a:t>of</a:t>
            </a:r>
            <a:r>
              <a:rPr lang="it-IT" baseline="0" dirty="0" smtClean="0"/>
              <a:t> </a:t>
            </a:r>
            <a:r>
              <a:rPr lang="it-IT" baseline="0" dirty="0" err="1" smtClean="0"/>
              <a:t>isobutane</a:t>
            </a:r>
            <a:r>
              <a:rPr lang="it-IT" baseline="0" dirty="0" smtClean="0"/>
              <a:t> gas and a </a:t>
            </a:r>
            <a:r>
              <a:rPr lang="it-IT" baseline="0" dirty="0" err="1" smtClean="0"/>
              <a:t>thousand</a:t>
            </a:r>
            <a:r>
              <a:rPr lang="it-IT" baseline="0" dirty="0" smtClean="0"/>
              <a:t> </a:t>
            </a:r>
            <a:r>
              <a:rPr lang="it-IT" baseline="0" dirty="0" err="1" smtClean="0"/>
              <a:t>micrometer</a:t>
            </a:r>
            <a:r>
              <a:rPr lang="it-IT" baseline="0" dirty="0" smtClean="0"/>
              <a:t> </a:t>
            </a:r>
            <a:r>
              <a:rPr lang="it-IT" baseline="0" dirty="0" err="1" smtClean="0"/>
              <a:t>thickness</a:t>
            </a:r>
            <a:r>
              <a:rPr lang="it-IT" baseline="0" dirty="0" smtClean="0"/>
              <a:t> position </a:t>
            </a:r>
            <a:r>
              <a:rPr lang="it-IT" baseline="0" dirty="0" err="1" smtClean="0"/>
              <a:t>sentive</a:t>
            </a:r>
            <a:r>
              <a:rPr lang="it-IT" baseline="0" dirty="0" smtClean="0"/>
              <a:t> detector. The detection </a:t>
            </a:r>
            <a:r>
              <a:rPr lang="it-IT" baseline="0" dirty="0" err="1" smtClean="0"/>
              <a:t>of</a:t>
            </a:r>
            <a:r>
              <a:rPr lang="it-IT" baseline="0" dirty="0" smtClean="0"/>
              <a:t> the </a:t>
            </a:r>
            <a:r>
              <a:rPr lang="it-IT" baseline="0" dirty="0" err="1" smtClean="0"/>
              <a:t>alpha</a:t>
            </a:r>
            <a:r>
              <a:rPr lang="it-IT" baseline="0" dirty="0" smtClean="0"/>
              <a:t> </a:t>
            </a:r>
            <a:r>
              <a:rPr lang="it-IT" baseline="0" dirty="0" err="1" smtClean="0"/>
              <a:t>particle</a:t>
            </a:r>
            <a:r>
              <a:rPr lang="it-IT" baseline="0" dirty="0" smtClean="0"/>
              <a:t> </a:t>
            </a:r>
            <a:r>
              <a:rPr lang="it-IT" baseline="0" dirty="0" err="1" smtClean="0"/>
              <a:t>was</a:t>
            </a:r>
            <a:r>
              <a:rPr lang="it-IT" baseline="0" dirty="0" smtClean="0"/>
              <a:t> </a:t>
            </a:r>
            <a:r>
              <a:rPr lang="it-IT" baseline="0" dirty="0" err="1" smtClean="0"/>
              <a:t>done</a:t>
            </a:r>
            <a:r>
              <a:rPr lang="it-IT" baseline="0" dirty="0" smtClean="0"/>
              <a:t> </a:t>
            </a:r>
            <a:r>
              <a:rPr lang="it-IT" baseline="0" dirty="0" err="1" smtClean="0"/>
              <a:t>by</a:t>
            </a:r>
            <a:r>
              <a:rPr lang="it-IT" baseline="0" dirty="0" smtClean="0"/>
              <a:t> 2 </a:t>
            </a:r>
            <a:r>
              <a:rPr lang="it-IT" baseline="0" dirty="0" err="1" smtClean="0"/>
              <a:t>psds</a:t>
            </a:r>
            <a:r>
              <a:rPr lang="it-IT" baseline="0" dirty="0" smtClean="0"/>
              <a:t> </a:t>
            </a:r>
            <a:r>
              <a:rPr lang="it-IT" baseline="0" dirty="0" err="1" smtClean="0"/>
              <a:t>covered</a:t>
            </a:r>
            <a:r>
              <a:rPr lang="it-IT" baseline="0" dirty="0" smtClean="0"/>
              <a:t> the </a:t>
            </a:r>
            <a:r>
              <a:rPr lang="it-IT" baseline="0" dirty="0" err="1" smtClean="0"/>
              <a:t>angular</a:t>
            </a:r>
            <a:r>
              <a:rPr lang="it-IT" baseline="0" dirty="0" smtClean="0"/>
              <a:t> </a:t>
            </a:r>
            <a:r>
              <a:rPr lang="it-IT" baseline="0" dirty="0" err="1" smtClean="0"/>
              <a:t>range</a:t>
            </a:r>
            <a:r>
              <a:rPr lang="it-IT" baseline="0" dirty="0" smtClean="0"/>
              <a:t> </a:t>
            </a:r>
            <a:r>
              <a:rPr lang="it-IT" baseline="0" dirty="0" err="1" smtClean="0"/>
              <a:t>from</a:t>
            </a:r>
            <a:r>
              <a:rPr lang="it-IT" baseline="0" dirty="0" smtClean="0"/>
              <a:t> </a:t>
            </a:r>
            <a:r>
              <a:rPr lang="it-IT" baseline="0" dirty="0" err="1" smtClean="0"/>
              <a:t>fifteen</a:t>
            </a:r>
            <a:r>
              <a:rPr lang="it-IT" baseline="0" dirty="0" smtClean="0"/>
              <a:t> </a:t>
            </a:r>
            <a:r>
              <a:rPr lang="it-IT" baseline="0" dirty="0" err="1" smtClean="0"/>
              <a:t>to</a:t>
            </a:r>
            <a:r>
              <a:rPr lang="it-IT" baseline="0" dirty="0" smtClean="0"/>
              <a:t> </a:t>
            </a:r>
            <a:r>
              <a:rPr lang="it-IT" baseline="0" dirty="0" err="1" smtClean="0"/>
              <a:t>thirty</a:t>
            </a:r>
            <a:r>
              <a:rPr lang="it-IT" baseline="0" dirty="0" smtClean="0"/>
              <a:t> </a:t>
            </a:r>
            <a:r>
              <a:rPr lang="it-IT" baseline="0" dirty="0" err="1" smtClean="0"/>
              <a:t>degrees</a:t>
            </a:r>
            <a:r>
              <a:rPr lang="it-IT" baseline="0" dirty="0" smtClean="0"/>
              <a:t> in the </a:t>
            </a:r>
            <a:r>
              <a:rPr lang="it-IT" baseline="0" dirty="0" err="1" smtClean="0"/>
              <a:t>laboratory</a:t>
            </a:r>
            <a:r>
              <a:rPr lang="it-IT" baseline="0" dirty="0" smtClean="0"/>
              <a:t> system. </a:t>
            </a:r>
            <a:r>
              <a:rPr lang="it-IT" baseline="0" dirty="0" err="1" smtClean="0"/>
              <a:t>Was</a:t>
            </a:r>
            <a:r>
              <a:rPr lang="it-IT" baseline="0" dirty="0" smtClean="0"/>
              <a:t> </a:t>
            </a:r>
            <a:r>
              <a:rPr lang="it-IT" baseline="0" dirty="0" err="1" smtClean="0"/>
              <a:t>chosen</a:t>
            </a:r>
            <a:r>
              <a:rPr lang="it-IT" baseline="0" dirty="0" smtClean="0"/>
              <a:t> a </a:t>
            </a:r>
            <a:r>
              <a:rPr lang="it-IT" baseline="0" dirty="0" err="1" smtClean="0"/>
              <a:t>symmetric</a:t>
            </a:r>
            <a:r>
              <a:rPr lang="it-IT" baseline="0" dirty="0" smtClean="0"/>
              <a:t> set-up in </a:t>
            </a:r>
            <a:r>
              <a:rPr lang="it-IT" baseline="0" dirty="0" err="1" smtClean="0"/>
              <a:t>order</a:t>
            </a:r>
            <a:r>
              <a:rPr lang="it-IT" baseline="0" dirty="0" smtClean="0"/>
              <a:t> </a:t>
            </a:r>
            <a:r>
              <a:rPr lang="it-IT" baseline="0" dirty="0" err="1" smtClean="0"/>
              <a:t>to</a:t>
            </a:r>
            <a:r>
              <a:rPr lang="it-IT" baseline="0" dirty="0" smtClean="0"/>
              <a:t> </a:t>
            </a:r>
            <a:r>
              <a:rPr lang="it-IT" baseline="0" dirty="0" err="1" smtClean="0"/>
              <a:t>increase</a:t>
            </a:r>
            <a:r>
              <a:rPr lang="it-IT" baseline="0" dirty="0" smtClean="0"/>
              <a:t> the </a:t>
            </a:r>
            <a:r>
              <a:rPr lang="it-IT" baseline="0" dirty="0" err="1" smtClean="0"/>
              <a:t>statistic</a:t>
            </a:r>
            <a:r>
              <a:rPr lang="it-IT" baseline="0" dirty="0" smtClean="0"/>
              <a:t>. </a:t>
            </a:r>
            <a:r>
              <a:rPr lang="it-IT" baseline="0" dirty="0" err="1" smtClean="0"/>
              <a:t>Because</a:t>
            </a:r>
            <a:r>
              <a:rPr lang="it-IT" baseline="0" dirty="0" smtClean="0"/>
              <a:t> </a:t>
            </a:r>
            <a:r>
              <a:rPr lang="it-IT" baseline="0" dirty="0" err="1" smtClean="0"/>
              <a:t>of</a:t>
            </a:r>
            <a:r>
              <a:rPr lang="it-IT" baseline="0" dirty="0" smtClean="0"/>
              <a:t> the </a:t>
            </a:r>
            <a:r>
              <a:rPr lang="it-IT" baseline="0" dirty="0" err="1" smtClean="0"/>
              <a:t>time</a:t>
            </a:r>
            <a:r>
              <a:rPr lang="it-IT" baseline="0" dirty="0" smtClean="0"/>
              <a:t> </a:t>
            </a:r>
            <a:r>
              <a:rPr lang="it-IT" baseline="0" dirty="0" err="1" smtClean="0"/>
              <a:t>only</a:t>
            </a:r>
            <a:r>
              <a:rPr lang="it-IT" baseline="0" dirty="0" smtClean="0"/>
              <a:t> the </a:t>
            </a:r>
            <a:r>
              <a:rPr lang="it-IT" baseline="0" dirty="0" err="1" smtClean="0"/>
              <a:t>results</a:t>
            </a:r>
            <a:r>
              <a:rPr lang="it-IT" baseline="0" dirty="0" smtClean="0"/>
              <a:t> </a:t>
            </a:r>
            <a:r>
              <a:rPr lang="it-IT" baseline="0" dirty="0" err="1" smtClean="0"/>
              <a:t>of</a:t>
            </a:r>
            <a:r>
              <a:rPr lang="it-IT" baseline="0" dirty="0" smtClean="0"/>
              <a:t> a </a:t>
            </a:r>
            <a:r>
              <a:rPr lang="it-IT" baseline="0" dirty="0" err="1" smtClean="0"/>
              <a:t>couple</a:t>
            </a:r>
            <a:r>
              <a:rPr lang="it-IT" baseline="0" dirty="0" smtClean="0"/>
              <a:t> </a:t>
            </a:r>
            <a:r>
              <a:rPr lang="it-IT" baseline="0" dirty="0" err="1" smtClean="0"/>
              <a:t>of</a:t>
            </a:r>
            <a:r>
              <a:rPr lang="it-IT" baseline="0" dirty="0" smtClean="0"/>
              <a:t> detector </a:t>
            </a:r>
            <a:r>
              <a:rPr lang="it-IT" baseline="0" dirty="0" err="1" smtClean="0"/>
              <a:t>will</a:t>
            </a:r>
            <a:r>
              <a:rPr lang="it-IT" baseline="0" dirty="0" smtClean="0"/>
              <a:t> </a:t>
            </a:r>
            <a:r>
              <a:rPr lang="it-IT" baseline="0" dirty="0" err="1" smtClean="0"/>
              <a:t>be</a:t>
            </a:r>
            <a:r>
              <a:rPr lang="it-IT" baseline="0" dirty="0" smtClean="0"/>
              <a:t> </a:t>
            </a:r>
            <a:r>
              <a:rPr lang="it-IT" baseline="0" dirty="0" err="1" smtClean="0"/>
              <a:t>shown</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7033C66F-245E-4B0B-A4F7-837E7B3A98F1}" type="slidenum">
              <a:rPr lang="it-IT" smtClean="0"/>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The first </a:t>
            </a:r>
            <a:r>
              <a:rPr lang="it-IT" dirty="0" err="1" smtClean="0"/>
              <a:t>step</a:t>
            </a:r>
            <a:r>
              <a:rPr lang="it-IT" baseline="0" dirty="0" smtClean="0"/>
              <a:t> </a:t>
            </a:r>
            <a:r>
              <a:rPr lang="it-IT" baseline="0" dirty="0" err="1" smtClean="0"/>
              <a:t>of</a:t>
            </a:r>
            <a:r>
              <a:rPr lang="it-IT" baseline="0" dirty="0" smtClean="0"/>
              <a:t> the data </a:t>
            </a:r>
            <a:r>
              <a:rPr lang="it-IT" baseline="0" dirty="0" err="1" smtClean="0"/>
              <a:t>analysis</a:t>
            </a:r>
            <a:r>
              <a:rPr lang="it-IT" baseline="0" dirty="0" smtClean="0"/>
              <a:t> </a:t>
            </a:r>
            <a:r>
              <a:rPr lang="it-IT" baseline="0" dirty="0" err="1" smtClean="0"/>
              <a:t>consist</a:t>
            </a:r>
            <a:r>
              <a:rPr lang="it-IT" baseline="0" dirty="0" smtClean="0"/>
              <a:t> in the </a:t>
            </a:r>
            <a:r>
              <a:rPr lang="it-IT" baseline="0" dirty="0" err="1" smtClean="0"/>
              <a:t>identification</a:t>
            </a:r>
            <a:r>
              <a:rPr lang="it-IT" baseline="0" dirty="0" smtClean="0"/>
              <a:t> </a:t>
            </a:r>
            <a:r>
              <a:rPr lang="it-IT" baseline="0" dirty="0" err="1" smtClean="0"/>
              <a:t>of</a:t>
            </a:r>
            <a:r>
              <a:rPr lang="it-IT" baseline="0" dirty="0" smtClean="0"/>
              <a:t> the </a:t>
            </a:r>
            <a:r>
              <a:rPr lang="it-IT" baseline="0" dirty="0" err="1" smtClean="0"/>
              <a:t>reaction</a:t>
            </a:r>
            <a:r>
              <a:rPr lang="it-IT" baseline="0" dirty="0" smtClean="0"/>
              <a:t> </a:t>
            </a:r>
            <a:r>
              <a:rPr lang="it-IT" baseline="0" dirty="0" err="1" smtClean="0"/>
              <a:t>channel</a:t>
            </a:r>
            <a:r>
              <a:rPr lang="it-IT" baseline="0" dirty="0" smtClean="0"/>
              <a:t>. In </a:t>
            </a:r>
            <a:r>
              <a:rPr lang="it-IT" baseline="0" dirty="0" err="1" smtClean="0"/>
              <a:t>order</a:t>
            </a:r>
            <a:r>
              <a:rPr lang="it-IT" baseline="0" dirty="0" smtClean="0"/>
              <a:t> </a:t>
            </a:r>
            <a:r>
              <a:rPr lang="it-IT" baseline="0" dirty="0" err="1" smtClean="0"/>
              <a:t>to</a:t>
            </a:r>
            <a:r>
              <a:rPr lang="it-IT" baseline="0" dirty="0" smtClean="0"/>
              <a:t> do </a:t>
            </a:r>
            <a:r>
              <a:rPr lang="it-IT" baseline="0" dirty="0" err="1" smtClean="0"/>
              <a:t>this</a:t>
            </a:r>
            <a:r>
              <a:rPr lang="it-IT" baseline="0" dirty="0" smtClean="0"/>
              <a:t>, first </a:t>
            </a:r>
            <a:r>
              <a:rPr lang="it-IT" baseline="0" dirty="0" err="1" smtClean="0"/>
              <a:t>of</a:t>
            </a:r>
            <a:r>
              <a:rPr lang="it-IT" baseline="0" dirty="0" smtClean="0"/>
              <a:t> </a:t>
            </a:r>
            <a:r>
              <a:rPr lang="it-IT" baseline="0" dirty="0" err="1" smtClean="0"/>
              <a:t>all</a:t>
            </a:r>
            <a:r>
              <a:rPr lang="it-IT" baseline="0" dirty="0" smtClean="0"/>
              <a:t> </a:t>
            </a:r>
            <a:r>
              <a:rPr lang="it-IT" baseline="0" dirty="0" err="1" smtClean="0"/>
              <a:t>was</a:t>
            </a:r>
            <a:r>
              <a:rPr lang="it-IT" baseline="0" dirty="0" smtClean="0"/>
              <a:t> </a:t>
            </a:r>
            <a:r>
              <a:rPr lang="it-IT" baseline="0" dirty="0" err="1" smtClean="0"/>
              <a:t>selected</a:t>
            </a:r>
            <a:r>
              <a:rPr lang="it-IT" baseline="0" dirty="0" smtClean="0"/>
              <a:t> the </a:t>
            </a:r>
            <a:r>
              <a:rPr lang="it-IT" baseline="0" dirty="0" err="1" smtClean="0"/>
              <a:t>events</a:t>
            </a:r>
            <a:r>
              <a:rPr lang="it-IT" baseline="0" dirty="0" smtClean="0"/>
              <a:t> </a:t>
            </a:r>
            <a:r>
              <a:rPr lang="it-IT" baseline="0" dirty="0" err="1" smtClean="0"/>
              <a:t>caracterized</a:t>
            </a:r>
            <a:r>
              <a:rPr lang="it-IT" baseline="0" dirty="0" smtClean="0"/>
              <a:t> </a:t>
            </a:r>
            <a:r>
              <a:rPr lang="it-IT" baseline="0" dirty="0" err="1" smtClean="0"/>
              <a:t>by</a:t>
            </a:r>
            <a:r>
              <a:rPr lang="it-IT" baseline="0" dirty="0" smtClean="0"/>
              <a:t> the </a:t>
            </a:r>
            <a:r>
              <a:rPr lang="it-IT" baseline="0" dirty="0" err="1" smtClean="0"/>
              <a:t>carbon</a:t>
            </a:r>
            <a:r>
              <a:rPr lang="it-IT" baseline="0" dirty="0" smtClean="0"/>
              <a:t> in the </a:t>
            </a:r>
            <a:r>
              <a:rPr lang="it-IT" baseline="0" dirty="0" err="1" smtClean="0"/>
              <a:t>final</a:t>
            </a:r>
            <a:r>
              <a:rPr lang="it-IT" baseline="0" dirty="0" smtClean="0"/>
              <a:t> state </a:t>
            </a:r>
            <a:r>
              <a:rPr lang="it-IT" baseline="0" dirty="0" err="1" smtClean="0"/>
              <a:t>with</a:t>
            </a:r>
            <a:r>
              <a:rPr lang="it-IT" baseline="0" dirty="0" smtClean="0"/>
              <a:t> the </a:t>
            </a:r>
            <a:r>
              <a:rPr lang="it-IT" baseline="0" dirty="0" err="1" smtClean="0"/>
              <a:t>deltaE-E</a:t>
            </a:r>
            <a:r>
              <a:rPr lang="it-IT" baseline="0" dirty="0" smtClean="0"/>
              <a:t> </a:t>
            </a:r>
            <a:r>
              <a:rPr lang="it-IT" baseline="0" dirty="0" err="1" smtClean="0"/>
              <a:t>technique</a:t>
            </a:r>
            <a:r>
              <a:rPr lang="it-IT" baseline="0" dirty="0" smtClean="0"/>
              <a:t>. </a:t>
            </a:r>
            <a:r>
              <a:rPr lang="it-IT" baseline="0" dirty="0" err="1" smtClean="0"/>
              <a:t>After</a:t>
            </a:r>
            <a:r>
              <a:rPr lang="it-IT" baseline="0" dirty="0" smtClean="0"/>
              <a:t> </a:t>
            </a:r>
            <a:r>
              <a:rPr lang="it-IT" baseline="0" dirty="0" err="1" smtClean="0"/>
              <a:t>this</a:t>
            </a:r>
            <a:r>
              <a:rPr lang="it-IT" baseline="0" dirty="0" smtClean="0"/>
              <a:t>, </a:t>
            </a:r>
            <a:r>
              <a:rPr lang="it-IT" baseline="0" dirty="0" err="1" smtClean="0"/>
              <a:t>using</a:t>
            </a:r>
            <a:r>
              <a:rPr lang="it-IT" baseline="0" dirty="0" smtClean="0"/>
              <a:t> the </a:t>
            </a:r>
            <a:r>
              <a:rPr lang="it-IT" baseline="0" dirty="0" err="1" smtClean="0"/>
              <a:t>conservation</a:t>
            </a:r>
            <a:r>
              <a:rPr lang="it-IT" baseline="0" dirty="0" smtClean="0"/>
              <a:t> </a:t>
            </a:r>
            <a:r>
              <a:rPr lang="it-IT" baseline="0" dirty="0" err="1" smtClean="0"/>
              <a:t>laws</a:t>
            </a:r>
            <a:r>
              <a:rPr lang="it-IT" baseline="0" dirty="0" smtClean="0"/>
              <a:t>, the </a:t>
            </a:r>
            <a:r>
              <a:rPr lang="it-IT" baseline="0" dirty="0" err="1" smtClean="0"/>
              <a:t>reconstruction</a:t>
            </a:r>
            <a:r>
              <a:rPr lang="it-IT" baseline="0" dirty="0" smtClean="0"/>
              <a:t> </a:t>
            </a:r>
            <a:r>
              <a:rPr lang="it-IT" baseline="0" dirty="0" err="1" smtClean="0"/>
              <a:t>of</a:t>
            </a:r>
            <a:r>
              <a:rPr lang="it-IT" baseline="0" dirty="0" smtClean="0"/>
              <a:t> the </a:t>
            </a:r>
            <a:r>
              <a:rPr lang="it-IT" baseline="0" dirty="0" err="1" smtClean="0"/>
              <a:t>qvalue</a:t>
            </a:r>
            <a:r>
              <a:rPr lang="it-IT" baseline="0" dirty="0" smtClean="0"/>
              <a:t> </a:t>
            </a:r>
            <a:r>
              <a:rPr lang="it-IT" baseline="0" dirty="0" err="1" smtClean="0"/>
              <a:t>spectra</a:t>
            </a:r>
            <a:r>
              <a:rPr lang="it-IT" baseline="0" dirty="0" smtClean="0"/>
              <a:t> </a:t>
            </a:r>
            <a:r>
              <a:rPr lang="it-IT" baseline="0" dirty="0" err="1" smtClean="0"/>
              <a:t>was</a:t>
            </a:r>
            <a:r>
              <a:rPr lang="it-IT" baseline="0" dirty="0" smtClean="0"/>
              <a:t> </a:t>
            </a:r>
            <a:r>
              <a:rPr lang="it-IT" baseline="0" dirty="0" err="1" smtClean="0"/>
              <a:t>performend</a:t>
            </a:r>
            <a:r>
              <a:rPr lang="it-IT" baseline="0" dirty="0" smtClean="0"/>
              <a:t>. </a:t>
            </a:r>
            <a:r>
              <a:rPr lang="it-IT" baseline="0" dirty="0" err="1" smtClean="0"/>
              <a:t>This</a:t>
            </a:r>
            <a:r>
              <a:rPr lang="it-IT" baseline="0" dirty="0" smtClean="0"/>
              <a:t> </a:t>
            </a:r>
            <a:r>
              <a:rPr lang="it-IT" baseline="0" dirty="0" err="1" smtClean="0"/>
              <a:t>spectra</a:t>
            </a:r>
            <a:r>
              <a:rPr lang="it-IT" baseline="0" dirty="0" smtClean="0"/>
              <a:t> show a </a:t>
            </a:r>
            <a:r>
              <a:rPr lang="it-IT" baseline="0" dirty="0" err="1" smtClean="0"/>
              <a:t>narrow</a:t>
            </a:r>
            <a:r>
              <a:rPr lang="it-IT" baseline="0" dirty="0" smtClean="0"/>
              <a:t> </a:t>
            </a:r>
            <a:r>
              <a:rPr lang="it-IT" baseline="0" dirty="0" err="1" smtClean="0"/>
              <a:t>peak</a:t>
            </a:r>
            <a:r>
              <a:rPr lang="it-IT" baseline="0" dirty="0" smtClean="0"/>
              <a:t> </a:t>
            </a:r>
            <a:r>
              <a:rPr lang="it-IT" baseline="0" dirty="0" err="1" smtClean="0"/>
              <a:t>centered</a:t>
            </a:r>
            <a:r>
              <a:rPr lang="it-IT" baseline="0" dirty="0" smtClean="0"/>
              <a:t> </a:t>
            </a:r>
            <a:r>
              <a:rPr lang="it-IT" baseline="0" dirty="0" err="1" smtClean="0"/>
              <a:t>to</a:t>
            </a:r>
            <a:r>
              <a:rPr lang="it-IT" baseline="0" dirty="0" smtClean="0"/>
              <a:t> the </a:t>
            </a:r>
            <a:r>
              <a:rPr lang="it-IT" baseline="0" dirty="0" err="1" smtClean="0"/>
              <a:t>theoretical</a:t>
            </a:r>
            <a:r>
              <a:rPr lang="it-IT" baseline="0" dirty="0" smtClean="0"/>
              <a:t> </a:t>
            </a:r>
            <a:r>
              <a:rPr lang="it-IT" baseline="0" dirty="0" err="1" smtClean="0"/>
              <a:t>value</a:t>
            </a:r>
            <a:r>
              <a:rPr lang="it-IT" baseline="0" dirty="0" smtClean="0"/>
              <a:t>. </a:t>
            </a:r>
            <a:r>
              <a:rPr lang="it-IT" baseline="0" dirty="0" err="1" smtClean="0"/>
              <a:t>After</a:t>
            </a:r>
            <a:r>
              <a:rPr lang="it-IT" baseline="0" dirty="0" smtClean="0"/>
              <a:t> </a:t>
            </a:r>
            <a:r>
              <a:rPr lang="it-IT" baseline="0" dirty="0" err="1" smtClean="0"/>
              <a:t>these</a:t>
            </a:r>
            <a:r>
              <a:rPr lang="it-IT" baseline="0" dirty="0" smtClean="0"/>
              <a:t> data </a:t>
            </a:r>
            <a:r>
              <a:rPr lang="it-IT" baseline="0" dirty="0" err="1" smtClean="0"/>
              <a:t>selection</a:t>
            </a:r>
            <a:r>
              <a:rPr lang="it-IT" baseline="0" dirty="0" smtClean="0"/>
              <a:t>, the </a:t>
            </a:r>
            <a:r>
              <a:rPr lang="it-IT" baseline="0" dirty="0" err="1" smtClean="0"/>
              <a:t>events</a:t>
            </a:r>
            <a:r>
              <a:rPr lang="it-IT" baseline="0" dirty="0" smtClean="0"/>
              <a:t> </a:t>
            </a:r>
            <a:r>
              <a:rPr lang="it-IT" baseline="0" dirty="0" err="1" smtClean="0"/>
              <a:t>were</a:t>
            </a:r>
            <a:r>
              <a:rPr lang="it-IT" baseline="0" dirty="0" smtClean="0"/>
              <a:t> compare </a:t>
            </a:r>
            <a:r>
              <a:rPr lang="it-IT" baseline="0" dirty="0" err="1" smtClean="0"/>
              <a:t>with</a:t>
            </a:r>
            <a:r>
              <a:rPr lang="it-IT" baseline="0" dirty="0" smtClean="0"/>
              <a:t> the </a:t>
            </a:r>
            <a:r>
              <a:rPr lang="it-IT" baseline="0" dirty="0" err="1" smtClean="0"/>
              <a:t>cinematical</a:t>
            </a:r>
            <a:r>
              <a:rPr lang="it-IT" baseline="0" dirty="0" smtClean="0"/>
              <a:t> locus </a:t>
            </a:r>
            <a:r>
              <a:rPr lang="it-IT" baseline="0" dirty="0" err="1" smtClean="0"/>
              <a:t>calculated</a:t>
            </a:r>
            <a:r>
              <a:rPr lang="it-IT" baseline="0" dirty="0" smtClean="0"/>
              <a:t> </a:t>
            </a:r>
            <a:r>
              <a:rPr lang="it-IT" baseline="0" dirty="0" err="1" smtClean="0"/>
              <a:t>by</a:t>
            </a:r>
            <a:r>
              <a:rPr lang="it-IT" baseline="0" dirty="0" smtClean="0"/>
              <a:t> a monte </a:t>
            </a:r>
            <a:r>
              <a:rPr lang="it-IT" baseline="0" dirty="0" err="1" smtClean="0"/>
              <a:t>carlo</a:t>
            </a:r>
            <a:r>
              <a:rPr lang="it-IT" baseline="0" dirty="0" smtClean="0"/>
              <a:t> </a:t>
            </a:r>
            <a:r>
              <a:rPr lang="it-IT" baseline="0" dirty="0" err="1" smtClean="0"/>
              <a:t>simulation</a:t>
            </a:r>
            <a:r>
              <a:rPr lang="it-IT" baseline="0" dirty="0" smtClean="0"/>
              <a:t> </a:t>
            </a:r>
            <a:r>
              <a:rPr lang="it-IT" baseline="0" dirty="0" err="1" smtClean="0"/>
              <a:t>showing</a:t>
            </a:r>
            <a:r>
              <a:rPr lang="it-IT" baseline="0" dirty="0" smtClean="0"/>
              <a:t> a </a:t>
            </a:r>
            <a:r>
              <a:rPr lang="it-IT" baseline="0" dirty="0" err="1" smtClean="0"/>
              <a:t>good</a:t>
            </a:r>
            <a:r>
              <a:rPr lang="it-IT" baseline="0" dirty="0" smtClean="0"/>
              <a:t> agreement.</a:t>
            </a:r>
            <a:endParaRPr lang="it-IT" dirty="0"/>
          </a:p>
        </p:txBody>
      </p:sp>
      <p:sp>
        <p:nvSpPr>
          <p:cNvPr id="4" name="Segnaposto numero diapositiva 3"/>
          <p:cNvSpPr>
            <a:spLocks noGrp="1"/>
          </p:cNvSpPr>
          <p:nvPr>
            <p:ph type="sldNum" sz="quarter" idx="10"/>
          </p:nvPr>
        </p:nvSpPr>
        <p:spPr/>
        <p:txBody>
          <a:bodyPr/>
          <a:lstStyle/>
          <a:p>
            <a:fld id="{7033C66F-245E-4B0B-A4F7-837E7B3A98F1}"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After</a:t>
            </a:r>
            <a:r>
              <a:rPr lang="it-IT" dirty="0" smtClean="0"/>
              <a:t> the </a:t>
            </a:r>
            <a:r>
              <a:rPr lang="it-IT" dirty="0" err="1" smtClean="0"/>
              <a:t>channel</a:t>
            </a:r>
            <a:r>
              <a:rPr lang="it-IT" dirty="0" smtClean="0"/>
              <a:t> </a:t>
            </a:r>
            <a:r>
              <a:rPr lang="it-IT" dirty="0" err="1" smtClean="0"/>
              <a:t>selection</a:t>
            </a:r>
            <a:r>
              <a:rPr lang="it-IT" baseline="0" dirty="0" smtClean="0"/>
              <a:t>, </a:t>
            </a:r>
            <a:r>
              <a:rPr lang="it-IT" baseline="0" dirty="0" err="1" smtClean="0"/>
              <a:t>it</a:t>
            </a:r>
            <a:r>
              <a:rPr lang="it-IT" baseline="0" dirty="0" smtClean="0"/>
              <a:t> </a:t>
            </a:r>
            <a:r>
              <a:rPr lang="it-IT" baseline="0" dirty="0" err="1" smtClean="0"/>
              <a:t>is</a:t>
            </a:r>
            <a:r>
              <a:rPr lang="it-IT" baseline="0" dirty="0" smtClean="0"/>
              <a:t> </a:t>
            </a:r>
            <a:r>
              <a:rPr lang="it-IT" baseline="0" dirty="0" err="1" smtClean="0"/>
              <a:t>important</a:t>
            </a:r>
            <a:r>
              <a:rPr lang="it-IT" baseline="0" dirty="0" smtClean="0"/>
              <a:t> </a:t>
            </a:r>
            <a:r>
              <a:rPr lang="it-IT" baseline="0" dirty="0" err="1" smtClean="0"/>
              <a:t>to</a:t>
            </a:r>
            <a:r>
              <a:rPr lang="it-IT" baseline="0" dirty="0" smtClean="0"/>
              <a:t> </a:t>
            </a:r>
            <a:r>
              <a:rPr lang="it-IT" baseline="0" dirty="0" err="1" smtClean="0"/>
              <a:t>distriminate</a:t>
            </a:r>
            <a:r>
              <a:rPr lang="it-IT" baseline="0" dirty="0" smtClean="0"/>
              <a:t> the </a:t>
            </a:r>
            <a:r>
              <a:rPr lang="it-IT" baseline="0" dirty="0" err="1" smtClean="0"/>
              <a:t>event</a:t>
            </a:r>
            <a:r>
              <a:rPr lang="it-IT" baseline="0" dirty="0" smtClean="0"/>
              <a:t> </a:t>
            </a:r>
            <a:r>
              <a:rPr lang="it-IT" baseline="0" dirty="0" err="1" smtClean="0"/>
              <a:t>coming</a:t>
            </a:r>
            <a:r>
              <a:rPr lang="it-IT" baseline="0" dirty="0" smtClean="0"/>
              <a:t> </a:t>
            </a:r>
            <a:r>
              <a:rPr lang="it-IT" baseline="0" dirty="0" err="1" smtClean="0"/>
              <a:t>from</a:t>
            </a:r>
            <a:r>
              <a:rPr lang="it-IT" baseline="0" dirty="0" smtClean="0"/>
              <a:t> the </a:t>
            </a:r>
            <a:r>
              <a:rPr lang="it-IT" baseline="0" dirty="0" err="1" smtClean="0"/>
              <a:t>oxigen</a:t>
            </a:r>
            <a:r>
              <a:rPr lang="it-IT" baseline="0" dirty="0" smtClean="0"/>
              <a:t> </a:t>
            </a:r>
            <a:r>
              <a:rPr lang="it-IT" baseline="0" dirty="0" err="1" smtClean="0"/>
              <a:t>eiteen</a:t>
            </a:r>
            <a:r>
              <a:rPr lang="it-IT" baseline="0" dirty="0" smtClean="0"/>
              <a:t> </a:t>
            </a:r>
            <a:r>
              <a:rPr lang="it-IT" baseline="0" dirty="0" err="1" smtClean="0"/>
              <a:t>decay</a:t>
            </a:r>
            <a:r>
              <a:rPr lang="it-IT" baseline="0" dirty="0" smtClean="0"/>
              <a:t> </a:t>
            </a:r>
            <a:r>
              <a:rPr lang="it-IT" baseline="0" dirty="0" err="1" smtClean="0"/>
              <a:t>from</a:t>
            </a:r>
            <a:r>
              <a:rPr lang="it-IT" baseline="0" dirty="0" smtClean="0"/>
              <a:t> the </a:t>
            </a:r>
            <a:r>
              <a:rPr lang="it-IT" baseline="0" dirty="0" err="1" smtClean="0"/>
              <a:t>other</a:t>
            </a:r>
            <a:r>
              <a:rPr lang="it-IT" baseline="0" dirty="0" smtClean="0"/>
              <a:t> </a:t>
            </a:r>
            <a:r>
              <a:rPr lang="it-IT" baseline="0" dirty="0" err="1" smtClean="0"/>
              <a:t>possible</a:t>
            </a:r>
            <a:r>
              <a:rPr lang="it-IT" baseline="0" dirty="0" smtClean="0"/>
              <a:t> relative </a:t>
            </a:r>
            <a:r>
              <a:rPr lang="it-IT" baseline="0" dirty="0" err="1" smtClean="0"/>
              <a:t>energy</a:t>
            </a:r>
            <a:r>
              <a:rPr lang="it-IT" baseline="0" dirty="0" smtClean="0"/>
              <a:t> </a:t>
            </a:r>
            <a:r>
              <a:rPr lang="it-IT" baseline="0" dirty="0" err="1" smtClean="0"/>
              <a:t>as</a:t>
            </a:r>
            <a:r>
              <a:rPr lang="it-IT" baseline="0" dirty="0" smtClean="0"/>
              <a:t> </a:t>
            </a:r>
            <a:r>
              <a:rPr lang="it-IT" baseline="0" dirty="0" err="1" smtClean="0"/>
              <a:t>shown</a:t>
            </a:r>
            <a:r>
              <a:rPr lang="it-IT" baseline="0" dirty="0" smtClean="0"/>
              <a:t> in figure. </a:t>
            </a:r>
            <a:r>
              <a:rPr lang="it-IT" baseline="0" dirty="0" err="1" smtClean="0"/>
              <a:t>Therefore</a:t>
            </a:r>
            <a:r>
              <a:rPr lang="it-IT" baseline="0" dirty="0" smtClean="0"/>
              <a:t>, the relative </a:t>
            </a:r>
            <a:r>
              <a:rPr lang="it-IT" baseline="0" dirty="0" err="1" smtClean="0"/>
              <a:t>energy</a:t>
            </a:r>
            <a:r>
              <a:rPr lang="it-IT" baseline="0" dirty="0" smtClean="0"/>
              <a:t> </a:t>
            </a:r>
            <a:r>
              <a:rPr lang="it-IT" baseline="0" dirty="0" err="1" smtClean="0"/>
              <a:t>spectra</a:t>
            </a:r>
            <a:r>
              <a:rPr lang="it-IT" baseline="0" dirty="0" smtClean="0"/>
              <a:t> </a:t>
            </a:r>
            <a:r>
              <a:rPr lang="it-IT" baseline="0" dirty="0" err="1" smtClean="0"/>
              <a:t>were</a:t>
            </a:r>
            <a:r>
              <a:rPr lang="it-IT" baseline="0" dirty="0" smtClean="0"/>
              <a:t> </a:t>
            </a:r>
            <a:r>
              <a:rPr lang="it-IT" baseline="0" dirty="0" err="1" smtClean="0"/>
              <a:t>studied</a:t>
            </a:r>
            <a:r>
              <a:rPr lang="it-IT" baseline="0" dirty="0" smtClean="0"/>
              <a:t>. The </a:t>
            </a:r>
            <a:r>
              <a:rPr lang="it-IT" baseline="0" dirty="0" err="1" smtClean="0"/>
              <a:t>matrix</a:t>
            </a:r>
            <a:r>
              <a:rPr lang="it-IT" baseline="0" dirty="0" smtClean="0"/>
              <a:t> </a:t>
            </a:r>
            <a:r>
              <a:rPr lang="it-IT" baseline="0" dirty="0" err="1" smtClean="0"/>
              <a:t>shown</a:t>
            </a:r>
            <a:r>
              <a:rPr lang="it-IT" baseline="0" dirty="0" smtClean="0"/>
              <a:t> the </a:t>
            </a:r>
            <a:r>
              <a:rPr lang="it-IT" baseline="0" dirty="0" err="1" smtClean="0"/>
              <a:t>presence</a:t>
            </a:r>
            <a:r>
              <a:rPr lang="it-IT" baseline="0" dirty="0" smtClean="0"/>
              <a:t> </a:t>
            </a:r>
            <a:r>
              <a:rPr lang="it-IT" baseline="0" dirty="0" err="1" smtClean="0"/>
              <a:t>of</a:t>
            </a:r>
            <a:r>
              <a:rPr lang="it-IT" baseline="0" dirty="0" smtClean="0"/>
              <a:t> </a:t>
            </a:r>
            <a:r>
              <a:rPr lang="it-IT" baseline="0" dirty="0" err="1" smtClean="0"/>
              <a:t>clear</a:t>
            </a:r>
            <a:r>
              <a:rPr lang="it-IT" baseline="0" dirty="0" smtClean="0"/>
              <a:t> </a:t>
            </a:r>
            <a:r>
              <a:rPr lang="it-IT" baseline="0" dirty="0" err="1" smtClean="0"/>
              <a:t>vertical</a:t>
            </a:r>
            <a:r>
              <a:rPr lang="it-IT" baseline="0" dirty="0" smtClean="0"/>
              <a:t> loci </a:t>
            </a:r>
            <a:r>
              <a:rPr lang="it-IT" baseline="0" dirty="0" err="1" smtClean="0"/>
              <a:t>corresponding</a:t>
            </a:r>
            <a:r>
              <a:rPr lang="it-IT" baseline="0" dirty="0" smtClean="0"/>
              <a:t> </a:t>
            </a:r>
            <a:r>
              <a:rPr lang="it-IT" baseline="0" dirty="0" err="1" smtClean="0"/>
              <a:t>to</a:t>
            </a:r>
            <a:r>
              <a:rPr lang="it-IT" baseline="0" dirty="0" smtClean="0"/>
              <a:t> </a:t>
            </a:r>
            <a:r>
              <a:rPr lang="it-IT" baseline="0" dirty="0" err="1" smtClean="0"/>
              <a:t>oxigen</a:t>
            </a:r>
            <a:r>
              <a:rPr lang="it-IT" baseline="0" dirty="0" smtClean="0"/>
              <a:t> </a:t>
            </a:r>
            <a:r>
              <a:rPr lang="it-IT" baseline="0" dirty="0" err="1" smtClean="0"/>
              <a:t>eitin</a:t>
            </a:r>
            <a:r>
              <a:rPr lang="it-IT" baseline="0" dirty="0" smtClean="0"/>
              <a:t> </a:t>
            </a:r>
            <a:r>
              <a:rPr lang="it-IT" baseline="0" dirty="0" err="1" smtClean="0"/>
              <a:t>levels</a:t>
            </a:r>
            <a:r>
              <a:rPr lang="it-IT" baseline="0" dirty="0" smtClean="0"/>
              <a:t> and </a:t>
            </a:r>
            <a:r>
              <a:rPr lang="it-IT" baseline="0" dirty="0" err="1" smtClean="0"/>
              <a:t>also</a:t>
            </a:r>
            <a:r>
              <a:rPr lang="it-IT" baseline="0" dirty="0" smtClean="0"/>
              <a:t> the </a:t>
            </a:r>
            <a:r>
              <a:rPr lang="it-IT" baseline="0" dirty="0" err="1" smtClean="0"/>
              <a:t>presence</a:t>
            </a:r>
            <a:r>
              <a:rPr lang="it-IT" baseline="0" dirty="0" smtClean="0"/>
              <a:t> </a:t>
            </a:r>
            <a:r>
              <a:rPr lang="it-IT" baseline="0" dirty="0" err="1" smtClean="0"/>
              <a:t>of</a:t>
            </a:r>
            <a:r>
              <a:rPr lang="it-IT" baseline="0" dirty="0" smtClean="0"/>
              <a:t> 2 </a:t>
            </a:r>
            <a:r>
              <a:rPr lang="it-IT" baseline="0" dirty="0" err="1" smtClean="0"/>
              <a:t>excited</a:t>
            </a:r>
            <a:r>
              <a:rPr lang="it-IT" baseline="0" dirty="0" smtClean="0"/>
              <a:t> </a:t>
            </a:r>
            <a:r>
              <a:rPr lang="it-IT" baseline="0" dirty="0" err="1" smtClean="0"/>
              <a:t>level</a:t>
            </a:r>
            <a:r>
              <a:rPr lang="it-IT" baseline="0" dirty="0" smtClean="0"/>
              <a:t> </a:t>
            </a:r>
            <a:r>
              <a:rPr lang="it-IT" baseline="0" dirty="0" err="1" smtClean="0"/>
              <a:t>of</a:t>
            </a:r>
            <a:r>
              <a:rPr lang="it-IT" baseline="0" dirty="0" smtClean="0"/>
              <a:t> </a:t>
            </a:r>
            <a:r>
              <a:rPr lang="it-IT" baseline="0" dirty="0" err="1" smtClean="0"/>
              <a:t>nitrogen</a:t>
            </a:r>
            <a:r>
              <a:rPr lang="it-IT" baseline="0" dirty="0" smtClean="0"/>
              <a:t> </a:t>
            </a:r>
            <a:r>
              <a:rPr lang="it-IT" baseline="0" dirty="0" err="1" smtClean="0"/>
              <a:t>fifteen</a:t>
            </a:r>
            <a:r>
              <a:rPr lang="it-IT" baseline="0" dirty="0" smtClean="0"/>
              <a:t> </a:t>
            </a:r>
            <a:r>
              <a:rPr lang="it-IT" baseline="0" dirty="0" err="1" smtClean="0"/>
              <a:t>but</a:t>
            </a:r>
            <a:r>
              <a:rPr lang="it-IT" baseline="0" dirty="0" smtClean="0"/>
              <a:t> </a:t>
            </a:r>
            <a:r>
              <a:rPr lang="it-IT" baseline="0" dirty="0" err="1" smtClean="0"/>
              <a:t>they</a:t>
            </a:r>
            <a:r>
              <a:rPr lang="it-IT" baseline="0" dirty="0" smtClean="0"/>
              <a:t> </a:t>
            </a:r>
            <a:r>
              <a:rPr lang="it-IT" baseline="0" dirty="0" err="1" smtClean="0"/>
              <a:t>ar</a:t>
            </a:r>
            <a:r>
              <a:rPr lang="it-IT" baseline="0" dirty="0" smtClean="0"/>
              <a:t> far </a:t>
            </a:r>
            <a:r>
              <a:rPr lang="it-IT" baseline="0" dirty="0" err="1" smtClean="0"/>
              <a:t>from</a:t>
            </a:r>
            <a:r>
              <a:rPr lang="it-IT" baseline="0" dirty="0" smtClean="0"/>
              <a:t> the zone </a:t>
            </a:r>
            <a:r>
              <a:rPr lang="it-IT" baseline="0" dirty="0" err="1" smtClean="0"/>
              <a:t>of</a:t>
            </a:r>
            <a:r>
              <a:rPr lang="it-IT" baseline="0" dirty="0" smtClean="0"/>
              <a:t> interest.  </a:t>
            </a:r>
            <a:r>
              <a:rPr lang="it-IT" baseline="0" dirty="0" err="1" smtClean="0"/>
              <a:t>Moreover</a:t>
            </a:r>
            <a:r>
              <a:rPr lang="it-IT" baseline="0" dirty="0" smtClean="0"/>
              <a:t> </a:t>
            </a:r>
            <a:r>
              <a:rPr lang="it-IT" baseline="0" dirty="0" err="1" smtClean="0"/>
              <a:t>there</a:t>
            </a:r>
            <a:r>
              <a:rPr lang="it-IT" baseline="0" dirty="0" smtClean="0"/>
              <a:t> </a:t>
            </a:r>
            <a:r>
              <a:rPr lang="it-IT" baseline="0" dirty="0" err="1" smtClean="0"/>
              <a:t>isn</a:t>
            </a:r>
            <a:r>
              <a:rPr lang="it-IT" baseline="0" dirty="0" smtClean="0"/>
              <a:t>’t no </a:t>
            </a:r>
            <a:r>
              <a:rPr lang="it-IT" baseline="0" dirty="0" err="1" smtClean="0"/>
              <a:t>presence</a:t>
            </a:r>
            <a:r>
              <a:rPr lang="it-IT" baseline="0" dirty="0" smtClean="0"/>
              <a:t> </a:t>
            </a:r>
            <a:r>
              <a:rPr lang="it-IT" baseline="0" dirty="0" err="1" smtClean="0"/>
              <a:t>of</a:t>
            </a:r>
            <a:r>
              <a:rPr lang="it-IT" baseline="0" dirty="0" smtClean="0"/>
              <a:t> </a:t>
            </a:r>
            <a:r>
              <a:rPr lang="it-IT" baseline="0" dirty="0" err="1" smtClean="0"/>
              <a:t>hilium</a:t>
            </a:r>
            <a:r>
              <a:rPr lang="it-IT" baseline="0" dirty="0" smtClean="0"/>
              <a:t> </a:t>
            </a:r>
            <a:r>
              <a:rPr lang="it-IT" baseline="0" dirty="0" err="1" smtClean="0"/>
              <a:t>five</a:t>
            </a:r>
            <a:r>
              <a:rPr lang="it-IT" baseline="0" dirty="0" smtClean="0"/>
              <a:t> </a:t>
            </a:r>
            <a:r>
              <a:rPr lang="it-IT" baseline="0" dirty="0" err="1" smtClean="0"/>
              <a:t>level</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7033C66F-245E-4B0B-A4F7-837E7B3A98F1}"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2352ADDC-3079-420B-90D6-1BAF858B09F9}" type="datetimeFigureOut">
              <a:rPr lang="it-IT" smtClean="0"/>
              <a:pPr/>
              <a:t>21/09/2011</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7B8222BC-D09C-4F70-97E7-4357584A78C3}"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352ADDC-3079-420B-90D6-1BAF858B09F9}" type="datetimeFigureOut">
              <a:rPr lang="it-IT" smtClean="0"/>
              <a:pPr/>
              <a:t>21/09/2011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8222BC-D09C-4F70-97E7-4357584A78C3}"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352ADDC-3079-420B-90D6-1BAF858B09F9}" type="datetimeFigureOut">
              <a:rPr lang="it-IT" smtClean="0"/>
              <a:pPr/>
              <a:t>21/09/2011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8222BC-D09C-4F70-97E7-4357584A78C3}"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352ADDC-3079-420B-90D6-1BAF858B09F9}" type="datetimeFigureOut">
              <a:rPr lang="it-IT" smtClean="0"/>
              <a:pPr/>
              <a:t>21/09/2011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8222BC-D09C-4F70-97E7-4357584A78C3}"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2352ADDC-3079-420B-90D6-1BAF858B09F9}" type="datetimeFigureOut">
              <a:rPr lang="it-IT" smtClean="0"/>
              <a:pPr/>
              <a:t>21/09/2011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8222BC-D09C-4F70-97E7-4357584A78C3}"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352ADDC-3079-420B-90D6-1BAF858B09F9}" type="datetimeFigureOut">
              <a:rPr lang="it-IT" smtClean="0"/>
              <a:pPr/>
              <a:t>21/09/2011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8222BC-D09C-4F70-97E7-4357584A78C3}"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2352ADDC-3079-420B-90D6-1BAF858B09F9}" type="datetimeFigureOut">
              <a:rPr lang="it-IT" smtClean="0"/>
              <a:pPr/>
              <a:t>21/09/2011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B8222BC-D09C-4F70-97E7-4357584A78C3}"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2352ADDC-3079-420B-90D6-1BAF858B09F9}" type="datetimeFigureOut">
              <a:rPr lang="it-IT" smtClean="0"/>
              <a:pPr/>
              <a:t>21/09/2011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8222BC-D09C-4F70-97E7-4357584A78C3}"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352ADDC-3079-420B-90D6-1BAF858B09F9}" type="datetimeFigureOut">
              <a:rPr lang="it-IT" smtClean="0"/>
              <a:pPr/>
              <a:t>21/09/2011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B8222BC-D09C-4F70-97E7-4357584A78C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352ADDC-3079-420B-90D6-1BAF858B09F9}" type="datetimeFigureOut">
              <a:rPr lang="it-IT" smtClean="0"/>
              <a:pPr/>
              <a:t>21/09/2011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8222BC-D09C-4F70-97E7-4357584A78C3}"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2352ADDC-3079-420B-90D6-1BAF858B09F9}" type="datetimeFigureOut">
              <a:rPr lang="it-IT" smtClean="0"/>
              <a:pPr/>
              <a:t>21/09/2011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7B8222BC-D09C-4F70-97E7-4357584A78C3}"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352ADDC-3079-420B-90D6-1BAF858B09F9}" type="datetimeFigureOut">
              <a:rPr lang="it-IT" smtClean="0"/>
              <a:pPr/>
              <a:t>21/09/2011</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B8222BC-D09C-4F70-97E7-4357584A78C3}"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unict.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1.xml"/><Relationship Id="rId7"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6.bin"/><Relationship Id="rId5" Type="http://schemas.openxmlformats.org/officeDocument/2006/relationships/image" Target="../media/image6.png"/><Relationship Id="rId10" Type="http://schemas.openxmlformats.org/officeDocument/2006/relationships/oleObject" Target="../embeddings/oleObject5.bin"/><Relationship Id="rId4" Type="http://schemas.openxmlformats.org/officeDocument/2006/relationships/image" Target="../media/image5.png"/><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5.png"/><Relationship Id="rId7"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6.png"/><Relationship Id="rId9"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714620"/>
            <a:ext cx="7851648" cy="1914524"/>
          </a:xfrm>
        </p:spPr>
        <p:txBody>
          <a:bodyPr>
            <a:noAutofit/>
          </a:bodyPr>
          <a:lstStyle/>
          <a:p>
            <a:r>
              <a:rPr lang="it-IT" sz="4000" dirty="0" smtClean="0"/>
              <a:t/>
            </a:r>
            <a:br>
              <a:rPr lang="it-IT" sz="4000" dirty="0" smtClean="0"/>
            </a:br>
            <a:r>
              <a:rPr lang="en-US" sz="4000" dirty="0" smtClean="0"/>
              <a:t> </a:t>
            </a:r>
            <a:r>
              <a:rPr lang="en-US" sz="4400" dirty="0" smtClean="0"/>
              <a:t>Study of the </a:t>
            </a:r>
            <a:r>
              <a:rPr lang="en-US" sz="4400" baseline="30000" dirty="0" smtClean="0"/>
              <a:t>17</a:t>
            </a:r>
            <a:r>
              <a:rPr lang="en-US" sz="4400" dirty="0" smtClean="0"/>
              <a:t>O(</a:t>
            </a:r>
            <a:r>
              <a:rPr lang="en-US" sz="4400" dirty="0" err="1" smtClean="0"/>
              <a:t>n,α</a:t>
            </a:r>
            <a:r>
              <a:rPr lang="en-US" sz="4400" dirty="0" smtClean="0"/>
              <a:t>)</a:t>
            </a:r>
            <a:r>
              <a:rPr lang="en-US" sz="4400" baseline="30000" dirty="0" smtClean="0"/>
              <a:t>14</a:t>
            </a:r>
            <a:r>
              <a:rPr lang="en-US" sz="4400" dirty="0" smtClean="0"/>
              <a:t>C reaction: extension of the Trojan Horse Method to neutron induced reactions </a:t>
            </a:r>
            <a:endParaRPr lang="it-IT" sz="4400" dirty="0"/>
          </a:p>
        </p:txBody>
      </p:sp>
      <p:sp>
        <p:nvSpPr>
          <p:cNvPr id="3" name="Sottotitolo 2"/>
          <p:cNvSpPr>
            <a:spLocks noGrp="1"/>
          </p:cNvSpPr>
          <p:nvPr>
            <p:ph type="subTitle" idx="1"/>
          </p:nvPr>
        </p:nvSpPr>
        <p:spPr>
          <a:xfrm>
            <a:off x="3929058" y="5929330"/>
            <a:ext cx="4997176" cy="714380"/>
          </a:xfrm>
        </p:spPr>
        <p:txBody>
          <a:bodyPr/>
          <a:lstStyle/>
          <a:p>
            <a:r>
              <a:rPr lang="it-IT" dirty="0" smtClean="0">
                <a:effectLst>
                  <a:outerShdw blurRad="38100" dist="38100" dir="2700000" algn="tl">
                    <a:srgbClr val="000000">
                      <a:alpha val="43137"/>
                    </a:srgbClr>
                  </a:outerShdw>
                </a:effectLst>
              </a:rPr>
              <a:t>Giovanni Luca Guardo</a:t>
            </a:r>
            <a:endParaRPr lang="it-IT" dirty="0">
              <a:effectLst>
                <a:outerShdw blurRad="38100" dist="38100" dir="2700000" algn="tl">
                  <a:srgbClr val="000000">
                    <a:alpha val="43137"/>
                  </a:srgbClr>
                </a:outerShdw>
              </a:effectLst>
            </a:endParaRPr>
          </a:p>
        </p:txBody>
      </p:sp>
      <p:pic>
        <p:nvPicPr>
          <p:cNvPr id="5" name="Immagine 4" descr="logoprova.png"/>
          <p:cNvPicPr>
            <a:picLocks noChangeAspect="1"/>
          </p:cNvPicPr>
          <p:nvPr/>
        </p:nvPicPr>
        <p:blipFill>
          <a:blip r:embed="rId3" cstate="print"/>
          <a:stretch>
            <a:fillRect/>
          </a:stretch>
        </p:blipFill>
        <p:spPr>
          <a:xfrm>
            <a:off x="0" y="4833066"/>
            <a:ext cx="2143108" cy="2024933"/>
          </a:xfrm>
          <a:prstGeom prst="rect">
            <a:avLst/>
          </a:prstGeom>
        </p:spPr>
      </p:pic>
      <p:pic>
        <p:nvPicPr>
          <p:cNvPr id="6" name="Picture 17" descr="univ">
            <a:hlinkClick r:id="rId4"/>
          </p:cNvPr>
          <p:cNvPicPr>
            <a:picLocks noChangeAspect="1" noChangeArrowheads="1"/>
          </p:cNvPicPr>
          <p:nvPr/>
        </p:nvPicPr>
        <p:blipFill>
          <a:blip r:embed="rId5" cstate="print"/>
          <a:srcRect/>
          <a:stretch>
            <a:fillRect/>
          </a:stretch>
        </p:blipFill>
        <p:spPr bwMode="auto">
          <a:xfrm>
            <a:off x="6934200" y="268275"/>
            <a:ext cx="1524000" cy="1374775"/>
          </a:xfrm>
          <a:prstGeom prst="rect">
            <a:avLst/>
          </a:prstGeom>
          <a:noFill/>
        </p:spPr>
      </p:pic>
      <p:pic>
        <p:nvPicPr>
          <p:cNvPr id="7" name="Picture 19"/>
          <p:cNvPicPr>
            <a:picLocks noChangeAspect="1" noChangeArrowheads="1"/>
          </p:cNvPicPr>
          <p:nvPr/>
        </p:nvPicPr>
        <p:blipFill>
          <a:blip r:embed="rId6" cstate="print"/>
          <a:srcRect/>
          <a:stretch>
            <a:fillRect/>
          </a:stretch>
        </p:blipFill>
        <p:spPr bwMode="auto">
          <a:xfrm>
            <a:off x="285720" y="285728"/>
            <a:ext cx="1752600" cy="13287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5804" y="428604"/>
            <a:ext cx="8229600" cy="714380"/>
          </a:xfrm>
        </p:spPr>
        <p:txBody>
          <a:bodyPr>
            <a:normAutofit/>
          </a:bodyPr>
          <a:lstStyle/>
          <a:p>
            <a:pPr algn="ctr"/>
            <a:r>
              <a:rPr lang="it-IT" sz="3400" dirty="0" smtClean="0">
                <a:solidFill>
                  <a:schemeClr val="accent3"/>
                </a:solidFill>
                <a:effectLst>
                  <a:outerShdw blurRad="38100" dist="38100" dir="2700000" algn="tl">
                    <a:srgbClr val="000000">
                      <a:alpha val="43137"/>
                    </a:srgbClr>
                  </a:outerShdw>
                </a:effectLst>
              </a:rPr>
              <a:t>Data </a:t>
            </a:r>
            <a:r>
              <a:rPr lang="it-IT" sz="3400" dirty="0" err="1" smtClean="0">
                <a:solidFill>
                  <a:schemeClr val="accent3"/>
                </a:solidFill>
                <a:effectLst>
                  <a:outerShdw blurRad="38100" dist="38100" dir="2700000" algn="tl">
                    <a:srgbClr val="000000">
                      <a:alpha val="43137"/>
                    </a:srgbClr>
                  </a:outerShdw>
                </a:effectLst>
              </a:rPr>
              <a:t>analysis</a:t>
            </a:r>
            <a:r>
              <a:rPr lang="it-IT" sz="3400" dirty="0" smtClean="0">
                <a:solidFill>
                  <a:schemeClr val="accent3"/>
                </a:solidFill>
                <a:effectLst>
                  <a:outerShdw blurRad="38100" dist="38100" dir="2700000" algn="tl">
                    <a:srgbClr val="000000">
                      <a:alpha val="43137"/>
                    </a:srgbClr>
                  </a:outerShdw>
                </a:effectLst>
              </a:rPr>
              <a:t>: </a:t>
            </a:r>
            <a:r>
              <a:rPr lang="it-IT" sz="3400" dirty="0" err="1" smtClean="0">
                <a:solidFill>
                  <a:schemeClr val="accent3"/>
                </a:solidFill>
                <a:effectLst>
                  <a:outerShdw blurRad="38100" dist="38100" dir="2700000" algn="tl">
                    <a:srgbClr val="000000">
                      <a:alpha val="43137"/>
                    </a:srgbClr>
                  </a:outerShdw>
                </a:effectLst>
              </a:rPr>
              <a:t>sequential</a:t>
            </a:r>
            <a:r>
              <a:rPr lang="it-IT" sz="3400" dirty="0" smtClean="0">
                <a:solidFill>
                  <a:schemeClr val="accent3"/>
                </a:solidFill>
                <a:effectLst>
                  <a:outerShdw blurRad="38100" dist="38100" dir="2700000" algn="tl">
                    <a:srgbClr val="000000">
                      <a:alpha val="43137"/>
                    </a:srgbClr>
                  </a:outerShdw>
                </a:effectLst>
              </a:rPr>
              <a:t> </a:t>
            </a:r>
            <a:r>
              <a:rPr lang="it-IT" sz="3400" dirty="0" err="1" smtClean="0">
                <a:solidFill>
                  <a:schemeClr val="accent3"/>
                </a:solidFill>
                <a:effectLst>
                  <a:outerShdw blurRad="38100" dist="38100" dir="2700000" algn="tl">
                    <a:srgbClr val="000000">
                      <a:alpha val="43137"/>
                    </a:srgbClr>
                  </a:outerShdw>
                </a:effectLst>
              </a:rPr>
              <a:t>mechanism</a:t>
            </a:r>
            <a:r>
              <a:rPr lang="it-IT" sz="3400" dirty="0" smtClean="0">
                <a:solidFill>
                  <a:schemeClr val="accent3"/>
                </a:solidFill>
                <a:effectLst>
                  <a:outerShdw blurRad="38100" dist="38100" dir="2700000" algn="tl">
                    <a:srgbClr val="000000">
                      <a:alpha val="43137"/>
                    </a:srgbClr>
                  </a:outerShdw>
                </a:effectLst>
              </a:rPr>
              <a:t> </a:t>
            </a:r>
            <a:endParaRPr lang="it-IT" sz="3400" dirty="0">
              <a:solidFill>
                <a:schemeClr val="accent3"/>
              </a:solidFill>
              <a:effectLst>
                <a:outerShdw blurRad="38100" dist="38100" dir="2700000" algn="tl">
                  <a:srgbClr val="000000">
                    <a:alpha val="43137"/>
                  </a:srgbClr>
                </a:outerShdw>
              </a:effectLst>
            </a:endParaRPr>
          </a:p>
        </p:txBody>
      </p:sp>
      <p:pic>
        <p:nvPicPr>
          <p:cNvPr id="5" name="Immagine 4" descr="asfin_logo.png"/>
          <p:cNvPicPr>
            <a:picLocks noChangeAspect="1"/>
          </p:cNvPicPr>
          <p:nvPr/>
        </p:nvPicPr>
        <p:blipFill>
          <a:blip r:embed="rId3" cstate="print"/>
          <a:stretch>
            <a:fillRect/>
          </a:stretch>
        </p:blipFill>
        <p:spPr>
          <a:xfrm>
            <a:off x="7643834" y="285728"/>
            <a:ext cx="1365391" cy="1109380"/>
          </a:xfrm>
          <a:prstGeom prst="rect">
            <a:avLst/>
          </a:prstGeom>
        </p:spPr>
      </p:pic>
      <p:pic>
        <p:nvPicPr>
          <p:cNvPr id="7" name="Segnaposto contenuto 6" descr="logoprova.png"/>
          <p:cNvPicPr>
            <a:picLocks noGrp="1" noChangeAspect="1"/>
          </p:cNvPicPr>
          <p:nvPr>
            <p:ph idx="1"/>
          </p:nvPr>
        </p:nvPicPr>
        <p:blipFill>
          <a:blip r:embed="rId4" cstate="print"/>
          <a:stretch>
            <a:fillRect/>
          </a:stretch>
        </p:blipFill>
        <p:spPr>
          <a:xfrm>
            <a:off x="0" y="142852"/>
            <a:ext cx="1465545" cy="1384732"/>
          </a:xfrm>
        </p:spPr>
      </p:pic>
      <p:sp>
        <p:nvSpPr>
          <p:cNvPr id="8" name="Rettangolo 7"/>
          <p:cNvSpPr/>
          <p:nvPr/>
        </p:nvSpPr>
        <p:spPr>
          <a:xfrm>
            <a:off x="0" y="1500174"/>
            <a:ext cx="9144000" cy="71438"/>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3"/>
              </a:solidFill>
            </a:endParaRPr>
          </a:p>
        </p:txBody>
      </p:sp>
      <p:grpSp>
        <p:nvGrpSpPr>
          <p:cNvPr id="11" name="Gruppo 10"/>
          <p:cNvGrpSpPr/>
          <p:nvPr/>
        </p:nvGrpSpPr>
        <p:grpSpPr>
          <a:xfrm>
            <a:off x="71438" y="1571612"/>
            <a:ext cx="5000628" cy="3000396"/>
            <a:chOff x="71438" y="1571612"/>
            <a:chExt cx="5000628" cy="3000396"/>
          </a:xfrm>
        </p:grpSpPr>
        <p:sp>
          <p:nvSpPr>
            <p:cNvPr id="10" name="Rettangolo arrotondato 9"/>
            <p:cNvSpPr/>
            <p:nvPr/>
          </p:nvSpPr>
          <p:spPr>
            <a:xfrm>
              <a:off x="71438" y="1571612"/>
              <a:ext cx="5000628" cy="3000396"/>
            </a:xfrm>
            <a:prstGeom prst="roundRect">
              <a:avLst/>
            </a:prstGeom>
            <a:gradFill>
              <a:gsLst>
                <a:gs pos="0">
                  <a:schemeClr val="accent2">
                    <a:tint val="70000"/>
                    <a:satMod val="130000"/>
                  </a:schemeClr>
                </a:gs>
                <a:gs pos="43000">
                  <a:schemeClr val="accent2">
                    <a:tint val="44000"/>
                    <a:satMod val="165000"/>
                  </a:schemeClr>
                </a:gs>
                <a:gs pos="93000">
                  <a:schemeClr val="accent2">
                    <a:tint val="15000"/>
                    <a:satMod val="165000"/>
                  </a:schemeClr>
                </a:gs>
                <a:gs pos="100000">
                  <a:schemeClr val="accent2">
                    <a:tint val="5000"/>
                    <a:satMod val="2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pic>
          <p:nvPicPr>
            <p:cNvPr id="6" name="Immagine 5" descr="sequenziali.eps"/>
            <p:cNvPicPr>
              <a:picLocks noChangeAspect="1"/>
            </p:cNvPicPr>
            <p:nvPr/>
          </p:nvPicPr>
          <p:blipFill>
            <a:blip r:embed="rId5" cstate="print">
              <a:clrChange>
                <a:clrFrom>
                  <a:srgbClr val="FFFFFF"/>
                </a:clrFrom>
                <a:clrTo>
                  <a:srgbClr val="FFFFFF">
                    <a:alpha val="0"/>
                  </a:srgbClr>
                </a:clrTo>
              </a:clrChange>
            </a:blip>
            <a:stretch>
              <a:fillRect/>
            </a:stretch>
          </p:blipFill>
          <p:spPr>
            <a:xfrm rot="16200000">
              <a:off x="1111730" y="745602"/>
              <a:ext cx="2991449" cy="4643471"/>
            </a:xfrm>
            <a:prstGeom prst="rect">
              <a:avLst/>
            </a:prstGeom>
          </p:spPr>
        </p:pic>
      </p:grpSp>
      <p:pic>
        <p:nvPicPr>
          <p:cNvPr id="9" name="Immagine 8" descr="erelA1B2.eps"/>
          <p:cNvPicPr>
            <a:picLocks noChangeAspect="1"/>
          </p:cNvPicPr>
          <p:nvPr/>
        </p:nvPicPr>
        <p:blipFill>
          <a:blip r:embed="rId6" cstate="print"/>
          <a:srcRect l="22077" t="3125" r="26066"/>
          <a:stretch>
            <a:fillRect/>
          </a:stretch>
        </p:blipFill>
        <p:spPr>
          <a:xfrm>
            <a:off x="5715008" y="1643026"/>
            <a:ext cx="2915910" cy="5214974"/>
          </a:xfrm>
          <a:prstGeom prst="rect">
            <a:avLst/>
          </a:prstGeom>
        </p:spPr>
      </p:pic>
      <p:sp>
        <p:nvSpPr>
          <p:cNvPr id="12" name="CasellaDiTesto 11"/>
          <p:cNvSpPr txBox="1"/>
          <p:nvPr/>
        </p:nvSpPr>
        <p:spPr>
          <a:xfrm>
            <a:off x="285720" y="4714884"/>
            <a:ext cx="5214974" cy="1938992"/>
          </a:xfrm>
          <a:prstGeom prst="rect">
            <a:avLst/>
          </a:prstGeom>
          <a:noFill/>
        </p:spPr>
        <p:txBody>
          <a:bodyPr wrap="square" rtlCol="0">
            <a:spAutoFit/>
          </a:bodyPr>
          <a:lstStyle/>
          <a:p>
            <a:pPr>
              <a:buClr>
                <a:schemeClr val="accent1"/>
              </a:buClr>
              <a:buFont typeface="Constantia" pitchFamily="18" charset="0"/>
              <a:buChar char="»"/>
            </a:pPr>
            <a:r>
              <a:rPr lang="it-IT" sz="2000" b="1" dirty="0" smtClean="0">
                <a:solidFill>
                  <a:schemeClr val="accent1"/>
                </a:solidFill>
              </a:rPr>
              <a:t> </a:t>
            </a:r>
            <a:r>
              <a:rPr lang="it-IT" sz="2400" b="1" dirty="0" err="1" smtClean="0">
                <a:solidFill>
                  <a:schemeClr val="accent1"/>
                </a:solidFill>
              </a:rPr>
              <a:t>Presence</a:t>
            </a:r>
            <a:r>
              <a:rPr lang="it-IT" sz="2400" b="1" dirty="0" smtClean="0">
                <a:solidFill>
                  <a:schemeClr val="accent1"/>
                </a:solidFill>
              </a:rPr>
              <a:t> </a:t>
            </a:r>
            <a:r>
              <a:rPr lang="it-IT" sz="2400" b="1" dirty="0" err="1" smtClean="0">
                <a:solidFill>
                  <a:schemeClr val="accent1"/>
                </a:solidFill>
              </a:rPr>
              <a:t>of</a:t>
            </a:r>
            <a:r>
              <a:rPr lang="it-IT" sz="2400" b="1" dirty="0" smtClean="0">
                <a:solidFill>
                  <a:schemeClr val="accent1"/>
                </a:solidFill>
              </a:rPr>
              <a:t> </a:t>
            </a:r>
            <a:r>
              <a:rPr lang="it-IT" sz="2400" b="1" dirty="0" err="1" smtClean="0">
                <a:solidFill>
                  <a:schemeClr val="accent1"/>
                </a:solidFill>
              </a:rPr>
              <a:t>vertical</a:t>
            </a:r>
            <a:r>
              <a:rPr lang="it-IT" sz="2400" b="1" dirty="0" smtClean="0">
                <a:solidFill>
                  <a:schemeClr val="accent1"/>
                </a:solidFill>
              </a:rPr>
              <a:t> loci </a:t>
            </a:r>
            <a:r>
              <a:rPr lang="it-IT" sz="2400" b="1" dirty="0" err="1" smtClean="0">
                <a:solidFill>
                  <a:schemeClr val="accent1"/>
                </a:solidFill>
              </a:rPr>
              <a:t>corresponding</a:t>
            </a:r>
            <a:r>
              <a:rPr lang="it-IT" sz="2400" b="1" dirty="0" smtClean="0">
                <a:solidFill>
                  <a:schemeClr val="accent1"/>
                </a:solidFill>
              </a:rPr>
              <a:t> </a:t>
            </a:r>
            <a:r>
              <a:rPr lang="it-IT" sz="2400" b="1" dirty="0" err="1" smtClean="0">
                <a:solidFill>
                  <a:schemeClr val="accent1"/>
                </a:solidFill>
              </a:rPr>
              <a:t>to</a:t>
            </a:r>
            <a:r>
              <a:rPr lang="it-IT" sz="2400" b="1" dirty="0" smtClean="0">
                <a:solidFill>
                  <a:schemeClr val="accent1"/>
                </a:solidFill>
              </a:rPr>
              <a:t> </a:t>
            </a:r>
            <a:r>
              <a:rPr lang="it-IT" sz="2400" b="1" baseline="30000" dirty="0" smtClean="0">
                <a:solidFill>
                  <a:schemeClr val="accent1"/>
                </a:solidFill>
              </a:rPr>
              <a:t>18</a:t>
            </a:r>
            <a:r>
              <a:rPr lang="it-IT" sz="2400" b="1" dirty="0" smtClean="0">
                <a:solidFill>
                  <a:schemeClr val="accent1"/>
                </a:solidFill>
              </a:rPr>
              <a:t>O;</a:t>
            </a:r>
          </a:p>
          <a:p>
            <a:pPr>
              <a:buClr>
                <a:schemeClr val="accent1"/>
              </a:buClr>
              <a:buFont typeface="Constantia" pitchFamily="18" charset="0"/>
              <a:buChar char="»"/>
            </a:pPr>
            <a:r>
              <a:rPr lang="it-IT" sz="2400" b="1" dirty="0" smtClean="0">
                <a:solidFill>
                  <a:schemeClr val="accent1"/>
                </a:solidFill>
              </a:rPr>
              <a:t> </a:t>
            </a:r>
            <a:r>
              <a:rPr lang="it-IT" sz="2400" b="1" dirty="0" err="1" smtClean="0">
                <a:solidFill>
                  <a:schemeClr val="accent1"/>
                </a:solidFill>
              </a:rPr>
              <a:t>Presence</a:t>
            </a:r>
            <a:r>
              <a:rPr lang="it-IT" sz="2400" b="1" dirty="0" smtClean="0">
                <a:solidFill>
                  <a:schemeClr val="accent1"/>
                </a:solidFill>
              </a:rPr>
              <a:t> </a:t>
            </a:r>
            <a:r>
              <a:rPr lang="it-IT" sz="2400" b="1" dirty="0" err="1" smtClean="0">
                <a:solidFill>
                  <a:schemeClr val="accent1"/>
                </a:solidFill>
              </a:rPr>
              <a:t>of</a:t>
            </a:r>
            <a:r>
              <a:rPr lang="it-IT" sz="2400" b="1" dirty="0" smtClean="0">
                <a:solidFill>
                  <a:schemeClr val="accent1"/>
                </a:solidFill>
              </a:rPr>
              <a:t> </a:t>
            </a:r>
            <a:r>
              <a:rPr lang="it-IT" sz="2400" b="1" baseline="30000" dirty="0" smtClean="0">
                <a:solidFill>
                  <a:schemeClr val="accent1"/>
                </a:solidFill>
              </a:rPr>
              <a:t>15</a:t>
            </a:r>
            <a:r>
              <a:rPr lang="it-IT" sz="2400" b="1" dirty="0" smtClean="0">
                <a:solidFill>
                  <a:schemeClr val="accent1"/>
                </a:solidFill>
              </a:rPr>
              <a:t>N </a:t>
            </a:r>
            <a:r>
              <a:rPr lang="it-IT" sz="2400" b="1" dirty="0" err="1" smtClean="0">
                <a:solidFill>
                  <a:schemeClr val="accent1"/>
                </a:solidFill>
              </a:rPr>
              <a:t>level</a:t>
            </a:r>
            <a:r>
              <a:rPr lang="it-IT" sz="2400" b="1" dirty="0" smtClean="0">
                <a:solidFill>
                  <a:schemeClr val="accent1"/>
                </a:solidFill>
              </a:rPr>
              <a:t> </a:t>
            </a:r>
            <a:r>
              <a:rPr lang="it-IT" sz="2400" b="1" dirty="0" err="1" smtClean="0">
                <a:solidFill>
                  <a:schemeClr val="accent1"/>
                </a:solidFill>
              </a:rPr>
              <a:t>but</a:t>
            </a:r>
            <a:r>
              <a:rPr lang="it-IT" sz="2400" b="1" dirty="0" smtClean="0">
                <a:solidFill>
                  <a:schemeClr val="accent1"/>
                </a:solidFill>
              </a:rPr>
              <a:t> </a:t>
            </a:r>
            <a:r>
              <a:rPr lang="it-IT" sz="2400" b="1" dirty="0" smtClean="0">
                <a:solidFill>
                  <a:schemeClr val="accent1"/>
                </a:solidFill>
              </a:rPr>
              <a:t>far</a:t>
            </a:r>
          </a:p>
          <a:p>
            <a:pPr>
              <a:buClr>
                <a:schemeClr val="accent1"/>
              </a:buClr>
            </a:pPr>
            <a:r>
              <a:rPr lang="it-IT" sz="2400" b="1" dirty="0" err="1" smtClean="0">
                <a:solidFill>
                  <a:schemeClr val="accent1"/>
                </a:solidFill>
              </a:rPr>
              <a:t>from</a:t>
            </a:r>
            <a:r>
              <a:rPr lang="it-IT" sz="2400" b="1" dirty="0" smtClean="0">
                <a:solidFill>
                  <a:schemeClr val="accent1"/>
                </a:solidFill>
              </a:rPr>
              <a:t> zone </a:t>
            </a:r>
            <a:r>
              <a:rPr lang="it-IT" sz="2400" b="1" dirty="0" err="1" smtClean="0">
                <a:solidFill>
                  <a:schemeClr val="accent1"/>
                </a:solidFill>
              </a:rPr>
              <a:t>of</a:t>
            </a:r>
            <a:r>
              <a:rPr lang="it-IT" sz="2400" b="1" dirty="0" smtClean="0">
                <a:solidFill>
                  <a:schemeClr val="accent1"/>
                </a:solidFill>
              </a:rPr>
              <a:t> interest;</a:t>
            </a:r>
            <a:endParaRPr lang="it-IT" sz="2400" b="1" dirty="0" smtClean="0">
              <a:solidFill>
                <a:schemeClr val="accent1"/>
              </a:solidFill>
            </a:endParaRPr>
          </a:p>
          <a:p>
            <a:pPr>
              <a:buClr>
                <a:schemeClr val="accent1"/>
              </a:buClr>
              <a:buFont typeface="Constantia" pitchFamily="18" charset="0"/>
              <a:buChar char="»"/>
            </a:pPr>
            <a:r>
              <a:rPr lang="it-IT" sz="2400" b="1" dirty="0" smtClean="0">
                <a:solidFill>
                  <a:schemeClr val="accent1"/>
                </a:solidFill>
              </a:rPr>
              <a:t> </a:t>
            </a:r>
            <a:r>
              <a:rPr lang="it-IT" sz="2400" b="1" dirty="0" err="1" smtClean="0">
                <a:solidFill>
                  <a:schemeClr val="accent1"/>
                </a:solidFill>
              </a:rPr>
              <a:t>Absence</a:t>
            </a:r>
            <a:r>
              <a:rPr lang="it-IT" sz="2400" b="1" dirty="0" smtClean="0">
                <a:solidFill>
                  <a:schemeClr val="accent1"/>
                </a:solidFill>
              </a:rPr>
              <a:t> </a:t>
            </a:r>
            <a:r>
              <a:rPr lang="it-IT" sz="2400" b="1" dirty="0" err="1" smtClean="0">
                <a:solidFill>
                  <a:schemeClr val="accent1"/>
                </a:solidFill>
              </a:rPr>
              <a:t>of</a:t>
            </a:r>
            <a:r>
              <a:rPr lang="it-IT" sz="2400" b="1" dirty="0" smtClean="0">
                <a:solidFill>
                  <a:schemeClr val="accent1"/>
                </a:solidFill>
              </a:rPr>
              <a:t> </a:t>
            </a:r>
            <a:r>
              <a:rPr lang="it-IT" sz="2400" b="1" dirty="0" err="1" smtClean="0">
                <a:solidFill>
                  <a:schemeClr val="accent1"/>
                </a:solidFill>
              </a:rPr>
              <a:t>horizontal</a:t>
            </a:r>
            <a:r>
              <a:rPr lang="it-IT" sz="2400" b="1" dirty="0" smtClean="0">
                <a:solidFill>
                  <a:schemeClr val="accent1"/>
                </a:solidFill>
              </a:rPr>
              <a:t> </a:t>
            </a:r>
            <a:r>
              <a:rPr lang="it-IT" sz="2400" b="1" dirty="0" smtClean="0">
                <a:solidFill>
                  <a:schemeClr val="accent1"/>
                </a:solidFill>
              </a:rPr>
              <a:t>loci </a:t>
            </a:r>
            <a:r>
              <a:rPr lang="it-IT" sz="2400" b="1" dirty="0" err="1" smtClean="0">
                <a:solidFill>
                  <a:schemeClr val="accent1"/>
                </a:solidFill>
              </a:rPr>
              <a:t>of</a:t>
            </a:r>
            <a:r>
              <a:rPr lang="it-IT" sz="2400" b="1" dirty="0" smtClean="0">
                <a:solidFill>
                  <a:schemeClr val="accent1"/>
                </a:solidFill>
              </a:rPr>
              <a:t> </a:t>
            </a:r>
            <a:r>
              <a:rPr lang="it-IT" sz="2400" b="1" baseline="30000" dirty="0" smtClean="0">
                <a:solidFill>
                  <a:schemeClr val="accent1"/>
                </a:solidFill>
              </a:rPr>
              <a:t>5</a:t>
            </a:r>
            <a:r>
              <a:rPr lang="it-IT" sz="2400" b="1" dirty="0" smtClean="0">
                <a:solidFill>
                  <a:schemeClr val="accent1"/>
                </a:solidFill>
              </a:rPr>
              <a:t>He.</a:t>
            </a:r>
            <a:endParaRPr lang="it-IT" sz="2400" b="1" dirty="0">
              <a:solidFill>
                <a:schemeClr val="accent1"/>
              </a:solidFill>
            </a:endParaRPr>
          </a:p>
        </p:txBody>
      </p:sp>
      <p:cxnSp>
        <p:nvCxnSpPr>
          <p:cNvPr id="14" name="Connettore 2 13"/>
          <p:cNvCxnSpPr/>
          <p:nvPr/>
        </p:nvCxnSpPr>
        <p:spPr>
          <a:xfrm flipV="1">
            <a:off x="4143372" y="3000372"/>
            <a:ext cx="2500330" cy="2143140"/>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17" name="Connettore 2 16"/>
          <p:cNvCxnSpPr/>
          <p:nvPr/>
        </p:nvCxnSpPr>
        <p:spPr>
          <a:xfrm flipV="1">
            <a:off x="4429124" y="3857628"/>
            <a:ext cx="3071834" cy="2000264"/>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p:cTn id="18" dur="500" fill="hold"/>
                                        <p:tgtEl>
                                          <p:spTgt spid="12">
                                            <p:txEl>
                                              <p:pRg st="0" end="0"/>
                                            </p:txEl>
                                          </p:spTgt>
                                        </p:tgtEl>
                                        <p:attrNameLst>
                                          <p:attrName>ppt_x</p:attrName>
                                        </p:attrNameLst>
                                      </p:cBhvr>
                                      <p:tavLst>
                                        <p:tav tm="0">
                                          <p:val>
                                            <p:strVal val="#ppt_x-#ppt_w/2"/>
                                          </p:val>
                                        </p:tav>
                                        <p:tav tm="100000">
                                          <p:val>
                                            <p:strVal val="#ppt_x"/>
                                          </p:val>
                                        </p:tav>
                                      </p:tavLst>
                                    </p:anim>
                                    <p:anim calcmode="lin" valueType="num">
                                      <p:cBhvr>
                                        <p:cTn id="19"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1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 calcmode="lin" valueType="num">
                                      <p:cBhvr>
                                        <p:cTn id="30" dur="1000" fill="hold"/>
                                        <p:tgtEl>
                                          <p:spTgt spid="12">
                                            <p:txEl>
                                              <p:pRg st="1" end="1"/>
                                            </p:txEl>
                                          </p:spTgt>
                                        </p:tgtEl>
                                        <p:attrNameLst>
                                          <p:attrName>ppt_x</p:attrName>
                                        </p:attrNameLst>
                                      </p:cBhvr>
                                      <p:tavLst>
                                        <p:tav tm="0">
                                          <p:val>
                                            <p:strVal val="#ppt_x-#ppt_w/2"/>
                                          </p:val>
                                        </p:tav>
                                        <p:tav tm="100000">
                                          <p:val>
                                            <p:strVal val="#ppt_x"/>
                                          </p:val>
                                        </p:tav>
                                      </p:tavLst>
                                    </p:anim>
                                    <p:anim calcmode="lin" valueType="num">
                                      <p:cBhvr>
                                        <p:cTn id="31" dur="1000" fill="hold"/>
                                        <p:tgtEl>
                                          <p:spTgt spid="12">
                                            <p:txEl>
                                              <p:pRg st="1" end="1"/>
                                            </p:txEl>
                                          </p:spTgt>
                                        </p:tgtEl>
                                        <p:attrNameLst>
                                          <p:attrName>ppt_y</p:attrName>
                                        </p:attrNameLst>
                                      </p:cBhvr>
                                      <p:tavLst>
                                        <p:tav tm="0">
                                          <p:val>
                                            <p:strVal val="#ppt_y"/>
                                          </p:val>
                                        </p:tav>
                                        <p:tav tm="100000">
                                          <p:val>
                                            <p:strVal val="#ppt_y"/>
                                          </p:val>
                                        </p:tav>
                                      </p:tavLst>
                                    </p:anim>
                                    <p:anim calcmode="lin" valueType="num">
                                      <p:cBhvr>
                                        <p:cTn id="32"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33" dur="1000" fill="hold"/>
                                        <p:tgtEl>
                                          <p:spTgt spid="12">
                                            <p:txEl>
                                              <p:pRg st="1" end="1"/>
                                            </p:txEl>
                                          </p:spTgt>
                                        </p:tgtEl>
                                        <p:attrNameLst>
                                          <p:attrName>ppt_h</p:attrName>
                                        </p:attrNameLst>
                                      </p:cBhvr>
                                      <p:tavLst>
                                        <p:tav tm="0">
                                          <p:val>
                                            <p:strVal val="#ppt_h"/>
                                          </p:val>
                                        </p:tav>
                                        <p:tav tm="100000">
                                          <p:val>
                                            <p:strVal val="#ppt_h"/>
                                          </p:val>
                                        </p:tav>
                                      </p:tavLst>
                                    </p:anim>
                                  </p:childTnLst>
                                </p:cTn>
                              </p:par>
                              <p:par>
                                <p:cTn id="34" presetID="17" presetClass="entr" presetSubtype="8" fill="hold" nodeType="withEffect">
                                  <p:stCondLst>
                                    <p:cond delay="0"/>
                                  </p:stCondLst>
                                  <p:childTnLst>
                                    <p:set>
                                      <p:cBhvr>
                                        <p:cTn id="35" dur="1" fill="hold">
                                          <p:stCondLst>
                                            <p:cond delay="0"/>
                                          </p:stCondLst>
                                        </p:cTn>
                                        <p:tgtEl>
                                          <p:spTgt spid="12">
                                            <p:txEl>
                                              <p:pRg st="2" end="2"/>
                                            </p:txEl>
                                          </p:spTgt>
                                        </p:tgtEl>
                                        <p:attrNameLst>
                                          <p:attrName>style.visibility</p:attrName>
                                        </p:attrNameLst>
                                      </p:cBhvr>
                                      <p:to>
                                        <p:strVal val="visible"/>
                                      </p:to>
                                    </p:set>
                                    <p:anim calcmode="lin" valueType="num">
                                      <p:cBhvr>
                                        <p:cTn id="36" dur="1000" fill="hold"/>
                                        <p:tgtEl>
                                          <p:spTgt spid="12">
                                            <p:txEl>
                                              <p:pRg st="2" end="2"/>
                                            </p:txEl>
                                          </p:spTgt>
                                        </p:tgtEl>
                                        <p:attrNameLst>
                                          <p:attrName>ppt_x</p:attrName>
                                        </p:attrNameLst>
                                      </p:cBhvr>
                                      <p:tavLst>
                                        <p:tav tm="0">
                                          <p:val>
                                            <p:strVal val="#ppt_x-#ppt_w/2"/>
                                          </p:val>
                                        </p:tav>
                                        <p:tav tm="100000">
                                          <p:val>
                                            <p:strVal val="#ppt_x"/>
                                          </p:val>
                                        </p:tav>
                                      </p:tavLst>
                                    </p:anim>
                                    <p:anim calcmode="lin" valueType="num">
                                      <p:cBhvr>
                                        <p:cTn id="37" dur="1000" fill="hold"/>
                                        <p:tgtEl>
                                          <p:spTgt spid="12">
                                            <p:txEl>
                                              <p:pRg st="2" end="2"/>
                                            </p:txEl>
                                          </p:spTgt>
                                        </p:tgtEl>
                                        <p:attrNameLst>
                                          <p:attrName>ppt_y</p:attrName>
                                        </p:attrNameLst>
                                      </p:cBhvr>
                                      <p:tavLst>
                                        <p:tav tm="0">
                                          <p:val>
                                            <p:strVal val="#ppt_y"/>
                                          </p:val>
                                        </p:tav>
                                        <p:tav tm="100000">
                                          <p:val>
                                            <p:strVal val="#ppt_y"/>
                                          </p:val>
                                        </p:tav>
                                      </p:tavLst>
                                    </p:anim>
                                    <p:anim calcmode="lin" valueType="num">
                                      <p:cBhvr>
                                        <p:cTn id="38" dur="1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12">
                                            <p:txEl>
                                              <p:pRg st="2" end="2"/>
                                            </p:txEl>
                                          </p:spTgt>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22" presetClass="entr" presetSubtype="4"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8" fill="hold" nodeType="clickEffect">
                                  <p:stCondLst>
                                    <p:cond delay="0"/>
                                  </p:stCondLst>
                                  <p:childTnLst>
                                    <p:set>
                                      <p:cBhvr>
                                        <p:cTn id="47" dur="1" fill="hold">
                                          <p:stCondLst>
                                            <p:cond delay="0"/>
                                          </p:stCondLst>
                                        </p:cTn>
                                        <p:tgtEl>
                                          <p:spTgt spid="12">
                                            <p:txEl>
                                              <p:pRg st="3" end="3"/>
                                            </p:txEl>
                                          </p:spTgt>
                                        </p:tgtEl>
                                        <p:attrNameLst>
                                          <p:attrName>style.visibility</p:attrName>
                                        </p:attrNameLst>
                                      </p:cBhvr>
                                      <p:to>
                                        <p:strVal val="visible"/>
                                      </p:to>
                                    </p:set>
                                    <p:anim calcmode="lin" valueType="num">
                                      <p:cBhvr>
                                        <p:cTn id="48" dur="500" fill="hold"/>
                                        <p:tgtEl>
                                          <p:spTgt spid="12">
                                            <p:txEl>
                                              <p:pRg st="3" end="3"/>
                                            </p:txEl>
                                          </p:spTgt>
                                        </p:tgtEl>
                                        <p:attrNameLst>
                                          <p:attrName>ppt_x</p:attrName>
                                        </p:attrNameLst>
                                      </p:cBhvr>
                                      <p:tavLst>
                                        <p:tav tm="0">
                                          <p:val>
                                            <p:strVal val="#ppt_x-#ppt_w/2"/>
                                          </p:val>
                                        </p:tav>
                                        <p:tav tm="100000">
                                          <p:val>
                                            <p:strVal val="#ppt_x"/>
                                          </p:val>
                                        </p:tav>
                                      </p:tavLst>
                                    </p:anim>
                                    <p:anim calcmode="lin" valueType="num">
                                      <p:cBhvr>
                                        <p:cTn id="49" dur="500" fill="hold"/>
                                        <p:tgtEl>
                                          <p:spTgt spid="12">
                                            <p:txEl>
                                              <p:pRg st="3" end="3"/>
                                            </p:txEl>
                                          </p:spTgt>
                                        </p:tgtEl>
                                        <p:attrNameLst>
                                          <p:attrName>ppt_y</p:attrName>
                                        </p:attrNameLst>
                                      </p:cBhvr>
                                      <p:tavLst>
                                        <p:tav tm="0">
                                          <p:val>
                                            <p:strVal val="#ppt_y"/>
                                          </p:val>
                                        </p:tav>
                                        <p:tav tm="100000">
                                          <p:val>
                                            <p:strVal val="#ppt_y"/>
                                          </p:val>
                                        </p:tav>
                                      </p:tavLst>
                                    </p:anim>
                                    <p:anim calcmode="lin" valueType="num">
                                      <p:cBhvr>
                                        <p:cTn id="50"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51" dur="500" fill="hold"/>
                                        <p:tgtEl>
                                          <p:spTgt spid="1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Immagine 18" descr="distimpB1A2.eps"/>
          <p:cNvPicPr>
            <a:picLocks noChangeAspect="1"/>
          </p:cNvPicPr>
          <p:nvPr/>
        </p:nvPicPr>
        <p:blipFill>
          <a:blip r:embed="rId3" cstate="print"/>
          <a:srcRect l="10110" t="7291"/>
          <a:stretch>
            <a:fillRect/>
          </a:stretch>
        </p:blipFill>
        <p:spPr>
          <a:xfrm>
            <a:off x="-9920" y="3857628"/>
            <a:ext cx="2867408" cy="2831197"/>
          </a:xfrm>
          <a:prstGeom prst="rect">
            <a:avLst/>
          </a:prstGeom>
        </p:spPr>
      </p:pic>
      <p:sp>
        <p:nvSpPr>
          <p:cNvPr id="2" name="Titolo 1"/>
          <p:cNvSpPr>
            <a:spLocks noGrp="1"/>
          </p:cNvSpPr>
          <p:nvPr>
            <p:ph type="title"/>
          </p:nvPr>
        </p:nvSpPr>
        <p:spPr>
          <a:xfrm>
            <a:off x="500034" y="500042"/>
            <a:ext cx="8229600" cy="714380"/>
          </a:xfrm>
        </p:spPr>
        <p:txBody>
          <a:bodyPr>
            <a:normAutofit fontScale="90000"/>
          </a:bodyPr>
          <a:lstStyle/>
          <a:p>
            <a:pPr algn="ctr"/>
            <a:r>
              <a:rPr lang="it-IT" sz="4400" dirty="0" smtClean="0">
                <a:solidFill>
                  <a:schemeClr val="accent3"/>
                </a:solidFill>
                <a:effectLst>
                  <a:outerShdw blurRad="38100" dist="38100" dir="2700000" algn="tl">
                    <a:srgbClr val="000000">
                      <a:alpha val="43137"/>
                    </a:srgbClr>
                  </a:outerShdw>
                </a:effectLst>
              </a:rPr>
              <a:t>Data </a:t>
            </a:r>
            <a:r>
              <a:rPr lang="it-IT" sz="4400" dirty="0" err="1" smtClean="0">
                <a:solidFill>
                  <a:schemeClr val="accent3"/>
                </a:solidFill>
                <a:effectLst>
                  <a:outerShdw blurRad="38100" dist="38100" dir="2700000" algn="tl">
                    <a:srgbClr val="000000">
                      <a:alpha val="43137"/>
                    </a:srgbClr>
                  </a:outerShdw>
                </a:effectLst>
              </a:rPr>
              <a:t>analysis</a:t>
            </a:r>
            <a:r>
              <a:rPr lang="it-IT" sz="4400" dirty="0" smtClean="0">
                <a:solidFill>
                  <a:schemeClr val="accent3"/>
                </a:solidFill>
                <a:effectLst>
                  <a:outerShdw blurRad="38100" dist="38100" dir="2700000" algn="tl">
                    <a:srgbClr val="000000">
                      <a:alpha val="43137"/>
                    </a:srgbClr>
                  </a:outerShdw>
                </a:effectLst>
              </a:rPr>
              <a:t>: QF </a:t>
            </a:r>
            <a:r>
              <a:rPr lang="it-IT" sz="4400" dirty="0" err="1" smtClean="0">
                <a:solidFill>
                  <a:schemeClr val="accent3"/>
                </a:solidFill>
                <a:effectLst>
                  <a:outerShdw blurRad="38100" dist="38100" dir="2700000" algn="tl">
                    <a:srgbClr val="000000">
                      <a:alpha val="43137"/>
                    </a:srgbClr>
                  </a:outerShdw>
                </a:effectLst>
              </a:rPr>
              <a:t>selection</a:t>
            </a:r>
            <a:r>
              <a:rPr lang="it-IT" sz="4400" dirty="0" smtClean="0">
                <a:solidFill>
                  <a:schemeClr val="accent3"/>
                </a:solidFill>
                <a:effectLst>
                  <a:outerShdw blurRad="38100" dist="38100" dir="2700000" algn="tl">
                    <a:srgbClr val="000000">
                      <a:alpha val="43137"/>
                    </a:srgbClr>
                  </a:outerShdw>
                </a:effectLst>
              </a:rPr>
              <a:t> </a:t>
            </a:r>
            <a:endParaRPr lang="it-IT" sz="4400" dirty="0">
              <a:solidFill>
                <a:schemeClr val="accent3"/>
              </a:solidFill>
              <a:effectLst>
                <a:outerShdw blurRad="38100" dist="38100" dir="2700000" algn="tl">
                  <a:srgbClr val="000000">
                    <a:alpha val="43137"/>
                  </a:srgbClr>
                </a:outerShdw>
              </a:effectLst>
            </a:endParaRPr>
          </a:p>
        </p:txBody>
      </p:sp>
      <p:pic>
        <p:nvPicPr>
          <p:cNvPr id="5" name="Immagine 4" descr="asfin_logo.png"/>
          <p:cNvPicPr>
            <a:picLocks noChangeAspect="1"/>
          </p:cNvPicPr>
          <p:nvPr/>
        </p:nvPicPr>
        <p:blipFill>
          <a:blip r:embed="rId4" cstate="print"/>
          <a:stretch>
            <a:fillRect/>
          </a:stretch>
        </p:blipFill>
        <p:spPr>
          <a:xfrm>
            <a:off x="7643834" y="285728"/>
            <a:ext cx="1365391" cy="1109380"/>
          </a:xfrm>
          <a:prstGeom prst="rect">
            <a:avLst/>
          </a:prstGeom>
        </p:spPr>
      </p:pic>
      <p:pic>
        <p:nvPicPr>
          <p:cNvPr id="7" name="Segnaposto contenuto 6" descr="logoprova.png"/>
          <p:cNvPicPr>
            <a:picLocks noGrp="1" noChangeAspect="1"/>
          </p:cNvPicPr>
          <p:nvPr>
            <p:ph idx="1"/>
          </p:nvPr>
        </p:nvPicPr>
        <p:blipFill>
          <a:blip r:embed="rId5" cstate="print"/>
          <a:stretch>
            <a:fillRect/>
          </a:stretch>
        </p:blipFill>
        <p:spPr>
          <a:xfrm>
            <a:off x="0" y="142852"/>
            <a:ext cx="1465545" cy="1384732"/>
          </a:xfrm>
        </p:spPr>
      </p:pic>
      <p:sp>
        <p:nvSpPr>
          <p:cNvPr id="8" name="Rettangolo 7"/>
          <p:cNvSpPr/>
          <p:nvPr/>
        </p:nvSpPr>
        <p:spPr>
          <a:xfrm>
            <a:off x="0" y="1500174"/>
            <a:ext cx="9144000" cy="71438"/>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3"/>
              </a:solidFill>
            </a:endParaRPr>
          </a:p>
        </p:txBody>
      </p:sp>
      <p:pic>
        <p:nvPicPr>
          <p:cNvPr id="6" name="Immagine 5" descr="farfalla.eps"/>
          <p:cNvPicPr>
            <a:picLocks noChangeAspect="1"/>
          </p:cNvPicPr>
          <p:nvPr/>
        </p:nvPicPr>
        <p:blipFill>
          <a:blip r:embed="rId6" cstate="print"/>
          <a:srcRect l="6788" t="10416" r="50000" b="52084"/>
          <a:stretch>
            <a:fillRect/>
          </a:stretch>
        </p:blipFill>
        <p:spPr>
          <a:xfrm>
            <a:off x="-32" y="1643050"/>
            <a:ext cx="2857520" cy="2449303"/>
          </a:xfrm>
          <a:prstGeom prst="rect">
            <a:avLst/>
          </a:prstGeom>
        </p:spPr>
      </p:pic>
      <p:pic>
        <p:nvPicPr>
          <p:cNvPr id="10" name="Immagine 9" descr="coroneA1B2.eps"/>
          <p:cNvPicPr>
            <a:picLocks noChangeAspect="1"/>
          </p:cNvPicPr>
          <p:nvPr/>
        </p:nvPicPr>
        <p:blipFill>
          <a:blip r:embed="rId7" cstate="print"/>
          <a:srcRect l="18088" r="26066"/>
          <a:stretch>
            <a:fillRect/>
          </a:stretch>
        </p:blipFill>
        <p:spPr>
          <a:xfrm>
            <a:off x="6143629" y="1714488"/>
            <a:ext cx="3000403" cy="5143512"/>
          </a:xfrm>
          <a:prstGeom prst="rect">
            <a:avLst/>
          </a:prstGeom>
        </p:spPr>
      </p:pic>
      <p:cxnSp>
        <p:nvCxnSpPr>
          <p:cNvPr id="12" name="Connettore 1 11"/>
          <p:cNvCxnSpPr/>
          <p:nvPr/>
        </p:nvCxnSpPr>
        <p:spPr>
          <a:xfrm>
            <a:off x="285720" y="3143248"/>
            <a:ext cx="2643206"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3" name="Connettore 1 12"/>
          <p:cNvCxnSpPr/>
          <p:nvPr/>
        </p:nvCxnSpPr>
        <p:spPr>
          <a:xfrm>
            <a:off x="285720" y="2857496"/>
            <a:ext cx="2643206"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5" name="Connettore 1 14"/>
          <p:cNvCxnSpPr/>
          <p:nvPr/>
        </p:nvCxnSpPr>
        <p:spPr>
          <a:xfrm rot="5400000">
            <a:off x="5500706" y="4286244"/>
            <a:ext cx="5143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rot="5400000">
            <a:off x="5786457" y="4286244"/>
            <a:ext cx="514351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3000365" y="2000240"/>
            <a:ext cx="3357586" cy="1569660"/>
          </a:xfrm>
          <a:prstGeom prst="rect">
            <a:avLst/>
          </a:prstGeom>
          <a:noFill/>
        </p:spPr>
        <p:txBody>
          <a:bodyPr wrap="square" rtlCol="0">
            <a:spAutoFit/>
          </a:bodyPr>
          <a:lstStyle/>
          <a:p>
            <a:r>
              <a:rPr lang="it-IT" sz="2400" dirty="0" err="1" smtClean="0">
                <a:solidFill>
                  <a:schemeClr val="accent4"/>
                </a:solidFill>
                <a:effectLst>
                  <a:outerShdw blurRad="38100" dist="38100" dir="2700000" algn="tl">
                    <a:srgbClr val="000000">
                      <a:alpha val="43137"/>
                    </a:srgbClr>
                  </a:outerShdw>
                </a:effectLst>
              </a:rPr>
              <a:t>Is</a:t>
            </a:r>
            <a:r>
              <a:rPr lang="it-IT" sz="2400" dirty="0" smtClean="0">
                <a:solidFill>
                  <a:schemeClr val="accent4"/>
                </a:solidFill>
                <a:effectLst>
                  <a:outerShdw blurRad="38100" dist="38100" dir="2700000" algn="tl">
                    <a:srgbClr val="000000">
                      <a:alpha val="43137"/>
                    </a:srgbClr>
                  </a:outerShdw>
                </a:effectLst>
              </a:rPr>
              <a:t> |p</a:t>
            </a:r>
            <a:r>
              <a:rPr lang="it-IT" sz="2400" baseline="-25000" dirty="0" smtClean="0">
                <a:solidFill>
                  <a:schemeClr val="accent4"/>
                </a:solidFill>
                <a:effectLst>
                  <a:outerShdw blurRad="38100" dist="38100" dir="2700000" algn="tl">
                    <a:srgbClr val="000000">
                      <a:alpha val="43137"/>
                    </a:srgbClr>
                  </a:outerShdw>
                </a:effectLst>
              </a:rPr>
              <a:t>s</a:t>
            </a:r>
            <a:r>
              <a:rPr lang="it-IT" sz="2400" dirty="0" smtClean="0">
                <a:solidFill>
                  <a:schemeClr val="accent4"/>
                </a:solidFill>
                <a:effectLst>
                  <a:outerShdw blurRad="38100" dist="38100" dir="2700000" algn="tl">
                    <a:srgbClr val="000000">
                      <a:alpha val="43137"/>
                    </a:srgbClr>
                  </a:outerShdw>
                </a:effectLst>
              </a:rPr>
              <a:t>| </a:t>
            </a:r>
            <a:r>
              <a:rPr lang="it-IT" sz="2400" dirty="0" err="1" smtClean="0">
                <a:solidFill>
                  <a:schemeClr val="accent4"/>
                </a:solidFill>
                <a:effectLst>
                  <a:outerShdw blurRad="38100" dist="38100" dir="2700000" algn="tl">
                    <a:srgbClr val="000000">
                      <a:alpha val="43137"/>
                    </a:srgbClr>
                  </a:outerShdw>
                </a:effectLst>
              </a:rPr>
              <a:t>correlated</a:t>
            </a:r>
            <a:r>
              <a:rPr lang="it-IT" sz="2400" dirty="0" smtClean="0">
                <a:solidFill>
                  <a:schemeClr val="accent4"/>
                </a:solidFill>
                <a:effectLst>
                  <a:outerShdw blurRad="38100" dist="38100" dir="2700000" algn="tl">
                    <a:srgbClr val="000000">
                      <a:alpha val="43137"/>
                    </a:srgbClr>
                  </a:outerShdw>
                </a:effectLst>
              </a:rPr>
              <a:t> </a:t>
            </a:r>
            <a:r>
              <a:rPr lang="it-IT" sz="2400" dirty="0" err="1" smtClean="0">
                <a:solidFill>
                  <a:schemeClr val="accent4"/>
                </a:solidFill>
                <a:effectLst>
                  <a:outerShdw blurRad="38100" dist="38100" dir="2700000" algn="tl">
                    <a:srgbClr val="000000">
                      <a:alpha val="43137"/>
                    </a:srgbClr>
                  </a:outerShdw>
                </a:effectLst>
              </a:rPr>
              <a:t>with</a:t>
            </a:r>
            <a:r>
              <a:rPr lang="it-IT" sz="2400" dirty="0" smtClean="0">
                <a:solidFill>
                  <a:schemeClr val="accent4"/>
                </a:solidFill>
                <a:effectLst>
                  <a:outerShdw blurRad="38100" dist="38100" dir="2700000" algn="tl">
                    <a:srgbClr val="000000">
                      <a:alpha val="43137"/>
                    </a:srgbClr>
                  </a:outerShdw>
                </a:effectLst>
              </a:rPr>
              <a:t> the </a:t>
            </a:r>
            <a:r>
              <a:rPr lang="it-IT" sz="2400" dirty="0" err="1" smtClean="0">
                <a:solidFill>
                  <a:schemeClr val="accent4"/>
                </a:solidFill>
                <a:effectLst>
                  <a:outerShdw blurRad="38100" dist="38100" dir="2700000" algn="tl">
                    <a:srgbClr val="000000">
                      <a:alpha val="43137"/>
                    </a:srgbClr>
                  </a:outerShdw>
                </a:effectLst>
              </a:rPr>
              <a:t>coincidence</a:t>
            </a:r>
            <a:r>
              <a:rPr lang="it-IT" sz="2400" dirty="0" smtClean="0">
                <a:solidFill>
                  <a:schemeClr val="accent4"/>
                </a:solidFill>
                <a:effectLst>
                  <a:outerShdw blurRad="38100" dist="38100" dir="2700000" algn="tl">
                    <a:srgbClr val="000000">
                      <a:alpha val="43137"/>
                    </a:srgbClr>
                  </a:outerShdw>
                </a:effectLst>
              </a:rPr>
              <a:t> </a:t>
            </a:r>
            <a:r>
              <a:rPr lang="it-IT" sz="2400" dirty="0" err="1" smtClean="0">
                <a:solidFill>
                  <a:schemeClr val="accent4"/>
                </a:solidFill>
                <a:effectLst>
                  <a:outerShdw blurRad="38100" dist="38100" dir="2700000" algn="tl">
                    <a:srgbClr val="000000">
                      <a:alpha val="43137"/>
                    </a:srgbClr>
                  </a:outerShdw>
                </a:effectLst>
              </a:rPr>
              <a:t>yield</a:t>
            </a:r>
            <a:r>
              <a:rPr lang="it-IT" sz="2400" dirty="0" smtClean="0">
                <a:solidFill>
                  <a:schemeClr val="accent4"/>
                </a:solidFill>
                <a:effectLst>
                  <a:outerShdw blurRad="38100" dist="38100" dir="2700000" algn="tl">
                    <a:srgbClr val="000000">
                      <a:alpha val="43137"/>
                    </a:srgbClr>
                  </a:outerShdw>
                </a:effectLst>
              </a:rPr>
              <a:t>??</a:t>
            </a:r>
          </a:p>
          <a:p>
            <a:r>
              <a:rPr lang="it-IT" sz="2400" b="1" dirty="0" smtClean="0">
                <a:solidFill>
                  <a:schemeClr val="accent1"/>
                </a:solidFill>
                <a:effectLst>
                  <a:outerShdw blurRad="38100" dist="38100" dir="2700000" algn="tl">
                    <a:srgbClr val="000000">
                      <a:alpha val="43137"/>
                    </a:srgbClr>
                  </a:outerShdw>
                </a:effectLst>
              </a:rPr>
              <a:t>YES </a:t>
            </a:r>
            <a:r>
              <a:rPr lang="it-IT" sz="2400" dirty="0" smtClean="0">
                <a:solidFill>
                  <a:schemeClr val="accent4"/>
                </a:solidFill>
                <a:effectLst>
                  <a:outerShdw blurRad="38100" dist="38100" dir="2700000" algn="tl">
                    <a:srgbClr val="000000">
                      <a:alpha val="43137"/>
                    </a:srgbClr>
                  </a:outerShdw>
                </a:effectLst>
              </a:rPr>
              <a:t>– </a:t>
            </a:r>
            <a:r>
              <a:rPr lang="it-IT" sz="2400" dirty="0" err="1" smtClean="0">
                <a:solidFill>
                  <a:schemeClr val="accent4"/>
                </a:solidFill>
                <a:effectLst>
                  <a:outerShdw blurRad="38100" dist="38100" dir="2700000" algn="tl">
                    <a:srgbClr val="000000">
                      <a:alpha val="43137"/>
                    </a:srgbClr>
                  </a:outerShdw>
                </a:effectLst>
              </a:rPr>
              <a:t>Evidence</a:t>
            </a:r>
            <a:r>
              <a:rPr lang="it-IT" sz="2400" dirty="0" smtClean="0">
                <a:solidFill>
                  <a:schemeClr val="accent4"/>
                </a:solidFill>
                <a:effectLst>
                  <a:outerShdw blurRad="38100" dist="38100" dir="2700000" algn="tl">
                    <a:srgbClr val="000000">
                      <a:alpha val="43137"/>
                    </a:srgbClr>
                  </a:outerShdw>
                </a:effectLst>
              </a:rPr>
              <a:t> </a:t>
            </a:r>
            <a:r>
              <a:rPr lang="it-IT" sz="2400" dirty="0" err="1" smtClean="0">
                <a:solidFill>
                  <a:schemeClr val="accent4"/>
                </a:solidFill>
                <a:effectLst>
                  <a:outerShdw blurRad="38100" dist="38100" dir="2700000" algn="tl">
                    <a:srgbClr val="000000">
                      <a:alpha val="43137"/>
                    </a:srgbClr>
                  </a:outerShdw>
                </a:effectLst>
              </a:rPr>
              <a:t>of</a:t>
            </a:r>
            <a:r>
              <a:rPr lang="it-IT" sz="2400" dirty="0" smtClean="0">
                <a:solidFill>
                  <a:schemeClr val="accent4"/>
                </a:solidFill>
                <a:effectLst>
                  <a:outerShdw blurRad="38100" dist="38100" dir="2700000" algn="tl">
                    <a:srgbClr val="000000">
                      <a:alpha val="43137"/>
                    </a:srgbClr>
                  </a:outerShdw>
                </a:effectLst>
              </a:rPr>
              <a:t> QF </a:t>
            </a:r>
            <a:r>
              <a:rPr lang="it-IT" sz="2400" dirty="0" err="1" smtClean="0">
                <a:solidFill>
                  <a:schemeClr val="accent4"/>
                </a:solidFill>
                <a:effectLst>
                  <a:outerShdw blurRad="38100" dist="38100" dir="2700000" algn="tl">
                    <a:srgbClr val="000000">
                      <a:alpha val="43137"/>
                    </a:srgbClr>
                  </a:outerShdw>
                </a:effectLst>
              </a:rPr>
              <a:t>mechanism</a:t>
            </a:r>
            <a:endParaRPr lang="it-IT" sz="2400" dirty="0">
              <a:solidFill>
                <a:schemeClr val="accent4"/>
              </a:solidFill>
              <a:effectLst>
                <a:outerShdw blurRad="38100" dist="38100" dir="2700000" algn="tl">
                  <a:srgbClr val="000000">
                    <a:alpha val="43137"/>
                  </a:srgbClr>
                </a:outerShdw>
              </a:effectLst>
            </a:endParaRPr>
          </a:p>
        </p:txBody>
      </p:sp>
      <p:sp>
        <p:nvSpPr>
          <p:cNvPr id="21" name="CasellaDiTesto 20"/>
          <p:cNvSpPr txBox="1"/>
          <p:nvPr/>
        </p:nvSpPr>
        <p:spPr>
          <a:xfrm>
            <a:off x="3000365" y="4121072"/>
            <a:ext cx="3214710" cy="2308324"/>
          </a:xfrm>
          <a:prstGeom prst="rect">
            <a:avLst/>
          </a:prstGeom>
          <a:noFill/>
        </p:spPr>
        <p:txBody>
          <a:bodyPr wrap="square" rtlCol="0">
            <a:spAutoFit/>
          </a:bodyPr>
          <a:lstStyle/>
          <a:p>
            <a:r>
              <a:rPr lang="it-IT" sz="2400" dirty="0" err="1" smtClean="0">
                <a:solidFill>
                  <a:schemeClr val="accent4"/>
                </a:solidFill>
                <a:effectLst>
                  <a:outerShdw blurRad="38100" dist="38100" dir="2700000" algn="tl">
                    <a:srgbClr val="000000">
                      <a:alpha val="43137"/>
                    </a:srgbClr>
                  </a:outerShdw>
                </a:effectLst>
              </a:rPr>
              <a:t>Is</a:t>
            </a:r>
            <a:r>
              <a:rPr lang="it-IT" sz="2400" dirty="0" smtClean="0">
                <a:solidFill>
                  <a:schemeClr val="accent4"/>
                </a:solidFill>
                <a:effectLst>
                  <a:outerShdw blurRad="38100" dist="38100" dir="2700000" algn="tl">
                    <a:srgbClr val="000000">
                      <a:alpha val="43137"/>
                    </a:srgbClr>
                  </a:outerShdw>
                </a:effectLst>
              </a:rPr>
              <a:t> |</a:t>
            </a:r>
            <a:r>
              <a:rPr lang="el-GR" sz="2400" dirty="0" smtClean="0">
                <a:solidFill>
                  <a:schemeClr val="accent4"/>
                </a:solidFill>
                <a:effectLst>
                  <a:outerShdw blurRad="38100" dist="38100" dir="2700000" algn="tl">
                    <a:srgbClr val="000000">
                      <a:alpha val="43137"/>
                    </a:srgbClr>
                  </a:outerShdw>
                </a:effectLst>
              </a:rPr>
              <a:t>Φ</a:t>
            </a:r>
            <a:r>
              <a:rPr lang="it-IT" sz="2400" dirty="0" smtClean="0">
                <a:solidFill>
                  <a:schemeClr val="accent4"/>
                </a:solidFill>
                <a:effectLst>
                  <a:outerShdw blurRad="38100" dist="38100" dir="2700000" algn="tl">
                    <a:srgbClr val="000000">
                      <a:alpha val="43137"/>
                    </a:srgbClr>
                  </a:outerShdw>
                </a:effectLst>
              </a:rPr>
              <a:t>(p</a:t>
            </a:r>
            <a:r>
              <a:rPr lang="it-IT" sz="2400" baseline="-25000" dirty="0" smtClean="0">
                <a:solidFill>
                  <a:schemeClr val="accent4"/>
                </a:solidFill>
                <a:effectLst>
                  <a:outerShdw blurRad="38100" dist="38100" dir="2700000" algn="tl">
                    <a:srgbClr val="000000">
                      <a:alpha val="43137"/>
                    </a:srgbClr>
                  </a:outerShdw>
                </a:effectLst>
              </a:rPr>
              <a:t>s</a:t>
            </a:r>
            <a:r>
              <a:rPr lang="it-IT" sz="2400" dirty="0" smtClean="0">
                <a:solidFill>
                  <a:schemeClr val="accent4"/>
                </a:solidFill>
                <a:effectLst>
                  <a:outerShdw blurRad="38100" dist="38100" dir="2700000" algn="tl">
                    <a:srgbClr val="000000">
                      <a:alpha val="43137"/>
                    </a:srgbClr>
                  </a:outerShdw>
                </a:effectLst>
              </a:rPr>
              <a:t>)|</a:t>
            </a:r>
            <a:r>
              <a:rPr lang="it-IT" sz="2400" baseline="30000" dirty="0" smtClean="0">
                <a:solidFill>
                  <a:schemeClr val="accent4"/>
                </a:solidFill>
                <a:effectLst>
                  <a:outerShdw blurRad="38100" dist="38100" dir="2700000" algn="tl">
                    <a:srgbClr val="000000">
                      <a:alpha val="43137"/>
                    </a:srgbClr>
                  </a:outerShdw>
                </a:effectLst>
              </a:rPr>
              <a:t>2</a:t>
            </a:r>
            <a:r>
              <a:rPr lang="it-IT" sz="2400" dirty="0" smtClean="0">
                <a:solidFill>
                  <a:schemeClr val="accent4"/>
                </a:solidFill>
                <a:effectLst>
                  <a:outerShdw blurRad="38100" dist="38100" dir="2700000" algn="tl">
                    <a:srgbClr val="000000">
                      <a:alpha val="43137"/>
                    </a:srgbClr>
                  </a:outerShdw>
                </a:effectLst>
              </a:rPr>
              <a:t>  </a:t>
            </a:r>
            <a:r>
              <a:rPr lang="it-IT" sz="2400" dirty="0" err="1" smtClean="0">
                <a:solidFill>
                  <a:schemeClr val="accent4"/>
                </a:solidFill>
                <a:effectLst>
                  <a:outerShdw blurRad="38100" dist="38100" dir="2700000" algn="tl">
                    <a:srgbClr val="000000">
                      <a:alpha val="43137"/>
                    </a:srgbClr>
                  </a:outerShdw>
                </a:effectLst>
              </a:rPr>
              <a:t>centered</a:t>
            </a:r>
            <a:r>
              <a:rPr lang="it-IT" sz="2400" dirty="0" smtClean="0">
                <a:solidFill>
                  <a:schemeClr val="accent4"/>
                </a:solidFill>
                <a:effectLst>
                  <a:outerShdw blurRad="38100" dist="38100" dir="2700000" algn="tl">
                    <a:srgbClr val="000000">
                      <a:alpha val="43137"/>
                    </a:srgbClr>
                  </a:outerShdw>
                </a:effectLst>
              </a:rPr>
              <a:t> at 0 </a:t>
            </a:r>
            <a:r>
              <a:rPr lang="it-IT" sz="2400" dirty="0" err="1" smtClean="0">
                <a:solidFill>
                  <a:schemeClr val="accent4"/>
                </a:solidFill>
                <a:effectLst>
                  <a:outerShdw blurRad="38100" dist="38100" dir="2700000" algn="tl">
                    <a:srgbClr val="000000">
                      <a:alpha val="43137"/>
                    </a:srgbClr>
                  </a:outerShdw>
                </a:effectLst>
              </a:rPr>
              <a:t>MeV</a:t>
            </a:r>
            <a:r>
              <a:rPr lang="it-IT" sz="2400" dirty="0" smtClean="0">
                <a:solidFill>
                  <a:schemeClr val="accent4"/>
                </a:solidFill>
                <a:effectLst>
                  <a:outerShdw blurRad="38100" dist="38100" dir="2700000" algn="tl">
                    <a:srgbClr val="000000">
                      <a:alpha val="43137"/>
                    </a:srgbClr>
                  </a:outerShdw>
                </a:effectLst>
              </a:rPr>
              <a:t>/c?</a:t>
            </a:r>
          </a:p>
          <a:p>
            <a:r>
              <a:rPr lang="it-IT" sz="2400" b="1" dirty="0" smtClean="0">
                <a:solidFill>
                  <a:schemeClr val="accent1"/>
                </a:solidFill>
                <a:effectLst>
                  <a:outerShdw blurRad="38100" dist="38100" dir="2700000" algn="tl">
                    <a:srgbClr val="000000">
                      <a:alpha val="43137"/>
                    </a:srgbClr>
                  </a:outerShdw>
                </a:effectLst>
              </a:rPr>
              <a:t>YES</a:t>
            </a:r>
            <a:r>
              <a:rPr lang="it-IT" sz="2400" dirty="0" smtClean="0">
                <a:solidFill>
                  <a:schemeClr val="accent4"/>
                </a:solidFill>
                <a:effectLst>
                  <a:outerShdw blurRad="38100" dist="38100" dir="2700000" algn="tl">
                    <a:srgbClr val="000000">
                      <a:alpha val="43137"/>
                    </a:srgbClr>
                  </a:outerShdw>
                </a:effectLst>
              </a:rPr>
              <a:t> – </a:t>
            </a:r>
            <a:r>
              <a:rPr lang="it-IT" sz="2400" dirty="0" err="1" smtClean="0">
                <a:solidFill>
                  <a:schemeClr val="accent4"/>
                </a:solidFill>
                <a:effectLst>
                  <a:outerShdw blurRad="38100" dist="38100" dir="2700000" algn="tl">
                    <a:srgbClr val="000000">
                      <a:alpha val="43137"/>
                    </a:srgbClr>
                  </a:outerShdw>
                </a:effectLst>
              </a:rPr>
              <a:t>Necessary</a:t>
            </a:r>
            <a:r>
              <a:rPr lang="it-IT" sz="2400" dirty="0" smtClean="0">
                <a:solidFill>
                  <a:schemeClr val="accent4"/>
                </a:solidFill>
                <a:effectLst>
                  <a:outerShdw blurRad="38100" dist="38100" dir="2700000" algn="tl">
                    <a:srgbClr val="000000">
                      <a:alpha val="43137"/>
                    </a:srgbClr>
                  </a:outerShdw>
                </a:effectLst>
              </a:rPr>
              <a:t> </a:t>
            </a:r>
            <a:r>
              <a:rPr lang="it-IT" sz="2400" dirty="0" err="1" smtClean="0">
                <a:solidFill>
                  <a:schemeClr val="accent4"/>
                </a:solidFill>
                <a:effectLst>
                  <a:outerShdw blurRad="38100" dist="38100" dir="2700000" algn="tl">
                    <a:srgbClr val="000000">
                      <a:alpha val="43137"/>
                    </a:srgbClr>
                  </a:outerShdw>
                </a:effectLst>
              </a:rPr>
              <a:t>condition</a:t>
            </a:r>
            <a:r>
              <a:rPr lang="it-IT" sz="2400" dirty="0" smtClean="0">
                <a:solidFill>
                  <a:schemeClr val="accent4"/>
                </a:solidFill>
                <a:effectLst>
                  <a:outerShdw blurRad="38100" dist="38100" dir="2700000" algn="tl">
                    <a:srgbClr val="000000">
                      <a:alpha val="43137"/>
                    </a:srgbClr>
                  </a:outerShdw>
                </a:effectLst>
              </a:rPr>
              <a:t> </a:t>
            </a:r>
            <a:r>
              <a:rPr lang="it-IT" sz="2400" dirty="0" err="1" smtClean="0">
                <a:solidFill>
                  <a:schemeClr val="accent4"/>
                </a:solidFill>
                <a:effectLst>
                  <a:outerShdw blurRad="38100" dist="38100" dir="2700000" algn="tl">
                    <a:srgbClr val="000000">
                      <a:alpha val="43137"/>
                    </a:srgbClr>
                  </a:outerShdw>
                </a:effectLst>
              </a:rPr>
              <a:t>for</a:t>
            </a:r>
            <a:r>
              <a:rPr lang="it-IT" sz="2400" dirty="0" smtClean="0">
                <a:solidFill>
                  <a:schemeClr val="accent4"/>
                </a:solidFill>
                <a:effectLst>
                  <a:outerShdw blurRad="38100" dist="38100" dir="2700000" algn="tl">
                    <a:srgbClr val="000000">
                      <a:alpha val="43137"/>
                    </a:srgbClr>
                  </a:outerShdw>
                </a:effectLst>
              </a:rPr>
              <a:t> the </a:t>
            </a:r>
            <a:r>
              <a:rPr lang="it-IT" sz="2400" dirty="0" err="1" smtClean="0">
                <a:solidFill>
                  <a:schemeClr val="accent4"/>
                </a:solidFill>
                <a:effectLst>
                  <a:outerShdw blurRad="38100" dist="38100" dir="2700000" algn="tl">
                    <a:srgbClr val="000000">
                      <a:alpha val="43137"/>
                    </a:srgbClr>
                  </a:outerShdw>
                </a:effectLst>
              </a:rPr>
              <a:t>presence</a:t>
            </a:r>
            <a:r>
              <a:rPr lang="it-IT" sz="2400" dirty="0" smtClean="0">
                <a:solidFill>
                  <a:schemeClr val="accent4"/>
                </a:solidFill>
                <a:effectLst>
                  <a:outerShdw blurRad="38100" dist="38100" dir="2700000" algn="tl">
                    <a:srgbClr val="000000">
                      <a:alpha val="43137"/>
                    </a:srgbClr>
                  </a:outerShdw>
                </a:effectLst>
              </a:rPr>
              <a:t> </a:t>
            </a:r>
            <a:r>
              <a:rPr lang="it-IT" sz="2400" dirty="0" err="1" smtClean="0">
                <a:solidFill>
                  <a:schemeClr val="accent4"/>
                </a:solidFill>
                <a:effectLst>
                  <a:outerShdw blurRad="38100" dist="38100" dir="2700000" algn="tl">
                    <a:srgbClr val="000000">
                      <a:alpha val="43137"/>
                    </a:srgbClr>
                  </a:outerShdw>
                </a:effectLst>
              </a:rPr>
              <a:t>of</a:t>
            </a:r>
            <a:r>
              <a:rPr lang="it-IT" sz="2400" dirty="0" smtClean="0">
                <a:solidFill>
                  <a:schemeClr val="accent4"/>
                </a:solidFill>
                <a:effectLst>
                  <a:outerShdw blurRad="38100" dist="38100" dir="2700000" algn="tl">
                    <a:srgbClr val="000000">
                      <a:alpha val="43137"/>
                    </a:srgbClr>
                  </a:outerShdw>
                </a:effectLst>
              </a:rPr>
              <a:t> QF </a:t>
            </a:r>
            <a:r>
              <a:rPr lang="it-IT" sz="2400" dirty="0" err="1" smtClean="0">
                <a:solidFill>
                  <a:schemeClr val="accent4"/>
                </a:solidFill>
                <a:effectLst>
                  <a:outerShdw blurRad="38100" dist="38100" dir="2700000" algn="tl">
                    <a:srgbClr val="000000">
                      <a:alpha val="43137"/>
                    </a:srgbClr>
                  </a:outerShdw>
                </a:effectLst>
              </a:rPr>
              <a:t>mechanism</a:t>
            </a:r>
            <a:endParaRPr lang="it-IT" sz="2400" dirty="0">
              <a:solidFill>
                <a:schemeClr val="accent4"/>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wipe(up)">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wipe(up)">
                                      <p:cBhvr>
                                        <p:cTn id="28" dur="500"/>
                                        <p:tgtEl>
                                          <p:spTgt spid="2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animEffect transition="in" filter="wipe(up)">
                                      <p:cBhvr>
                                        <p:cTn id="33" dur="500"/>
                                        <p:tgtEl>
                                          <p:spTgt spid="2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par>
                                <p:cTn id="39" presetID="22" presetClass="entr" presetSubtype="1"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1">
                                            <p:txEl>
                                              <p:pRg st="1" end="1"/>
                                            </p:txEl>
                                          </p:spTgt>
                                        </p:tgtEl>
                                        <p:attrNameLst>
                                          <p:attrName>style.visibility</p:attrName>
                                        </p:attrNameLst>
                                      </p:cBhvr>
                                      <p:to>
                                        <p:strVal val="visible"/>
                                      </p:to>
                                    </p:set>
                                    <p:animEffect transition="in" filter="wipe(up)">
                                      <p:cBhvr>
                                        <p:cTn id="5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descr="distimpB1A2.eps"/>
          <p:cNvPicPr>
            <a:picLocks noChangeAspect="1"/>
          </p:cNvPicPr>
          <p:nvPr/>
        </p:nvPicPr>
        <p:blipFill>
          <a:blip r:embed="rId4" cstate="print"/>
          <a:srcRect l="10110" t="7291"/>
          <a:stretch>
            <a:fillRect/>
          </a:stretch>
        </p:blipFill>
        <p:spPr>
          <a:xfrm>
            <a:off x="-32" y="3286124"/>
            <a:ext cx="3643338" cy="3597329"/>
          </a:xfrm>
          <a:prstGeom prst="rect">
            <a:avLst/>
          </a:prstGeom>
        </p:spPr>
      </p:pic>
      <p:sp>
        <p:nvSpPr>
          <p:cNvPr id="2" name="Titolo 1"/>
          <p:cNvSpPr>
            <a:spLocks noGrp="1"/>
          </p:cNvSpPr>
          <p:nvPr>
            <p:ph type="title"/>
          </p:nvPr>
        </p:nvSpPr>
        <p:spPr>
          <a:xfrm>
            <a:off x="500034" y="500042"/>
            <a:ext cx="8229600" cy="714380"/>
          </a:xfrm>
        </p:spPr>
        <p:txBody>
          <a:bodyPr>
            <a:normAutofit fontScale="90000"/>
          </a:bodyPr>
          <a:lstStyle/>
          <a:p>
            <a:pPr algn="ctr"/>
            <a:r>
              <a:rPr lang="it-IT" sz="4400" dirty="0" smtClean="0">
                <a:solidFill>
                  <a:schemeClr val="accent3"/>
                </a:solidFill>
                <a:effectLst>
                  <a:outerShdw blurRad="38100" dist="38100" dir="2700000" algn="tl">
                    <a:srgbClr val="000000">
                      <a:alpha val="43137"/>
                    </a:srgbClr>
                  </a:outerShdw>
                </a:effectLst>
              </a:rPr>
              <a:t>Data </a:t>
            </a:r>
            <a:r>
              <a:rPr lang="it-IT" sz="4400" dirty="0" err="1" smtClean="0">
                <a:solidFill>
                  <a:schemeClr val="accent3"/>
                </a:solidFill>
                <a:effectLst>
                  <a:outerShdw blurRad="38100" dist="38100" dir="2700000" algn="tl">
                    <a:srgbClr val="000000">
                      <a:alpha val="43137"/>
                    </a:srgbClr>
                  </a:outerShdw>
                </a:effectLst>
              </a:rPr>
              <a:t>analysis</a:t>
            </a:r>
            <a:r>
              <a:rPr lang="it-IT" sz="4400" dirty="0" smtClean="0">
                <a:solidFill>
                  <a:schemeClr val="accent3"/>
                </a:solidFill>
                <a:effectLst>
                  <a:outerShdw blurRad="38100" dist="38100" dir="2700000" algn="tl">
                    <a:srgbClr val="000000">
                      <a:alpha val="43137"/>
                    </a:srgbClr>
                  </a:outerShdw>
                </a:effectLst>
              </a:rPr>
              <a:t>: QF </a:t>
            </a:r>
            <a:r>
              <a:rPr lang="it-IT" sz="4400" dirty="0" err="1" smtClean="0">
                <a:solidFill>
                  <a:schemeClr val="accent3"/>
                </a:solidFill>
                <a:effectLst>
                  <a:outerShdw blurRad="38100" dist="38100" dir="2700000" algn="tl">
                    <a:srgbClr val="000000">
                      <a:alpha val="43137"/>
                    </a:srgbClr>
                  </a:outerShdw>
                </a:effectLst>
              </a:rPr>
              <a:t>selection</a:t>
            </a:r>
            <a:r>
              <a:rPr lang="it-IT" sz="4400" dirty="0" smtClean="0">
                <a:solidFill>
                  <a:schemeClr val="accent3"/>
                </a:solidFill>
                <a:effectLst>
                  <a:outerShdw blurRad="38100" dist="38100" dir="2700000" algn="tl">
                    <a:srgbClr val="000000">
                      <a:alpha val="43137"/>
                    </a:srgbClr>
                  </a:outerShdw>
                </a:effectLst>
              </a:rPr>
              <a:t> </a:t>
            </a:r>
            <a:endParaRPr lang="it-IT" sz="4400" dirty="0">
              <a:solidFill>
                <a:schemeClr val="accent3"/>
              </a:solidFill>
              <a:effectLst>
                <a:outerShdw blurRad="38100" dist="38100" dir="2700000" algn="tl">
                  <a:srgbClr val="000000">
                    <a:alpha val="43137"/>
                  </a:srgbClr>
                </a:outerShdw>
              </a:effectLst>
            </a:endParaRPr>
          </a:p>
        </p:txBody>
      </p:sp>
      <p:pic>
        <p:nvPicPr>
          <p:cNvPr id="5" name="Immagine 4" descr="asfin_logo.png"/>
          <p:cNvPicPr>
            <a:picLocks noChangeAspect="1"/>
          </p:cNvPicPr>
          <p:nvPr/>
        </p:nvPicPr>
        <p:blipFill>
          <a:blip r:embed="rId5" cstate="print"/>
          <a:stretch>
            <a:fillRect/>
          </a:stretch>
        </p:blipFill>
        <p:spPr>
          <a:xfrm>
            <a:off x="7643834" y="285728"/>
            <a:ext cx="1365391" cy="1109380"/>
          </a:xfrm>
          <a:prstGeom prst="rect">
            <a:avLst/>
          </a:prstGeom>
        </p:spPr>
      </p:pic>
      <p:pic>
        <p:nvPicPr>
          <p:cNvPr id="7" name="Segnaposto contenuto 6" descr="logoprova.png"/>
          <p:cNvPicPr>
            <a:picLocks noGrp="1" noChangeAspect="1"/>
          </p:cNvPicPr>
          <p:nvPr>
            <p:ph idx="1"/>
          </p:nvPr>
        </p:nvPicPr>
        <p:blipFill>
          <a:blip r:embed="rId6" cstate="print"/>
          <a:stretch>
            <a:fillRect/>
          </a:stretch>
        </p:blipFill>
        <p:spPr>
          <a:xfrm>
            <a:off x="0" y="142852"/>
            <a:ext cx="1465545" cy="1384732"/>
          </a:xfrm>
        </p:spPr>
      </p:pic>
      <p:sp>
        <p:nvSpPr>
          <p:cNvPr id="8" name="Rettangolo 7"/>
          <p:cNvSpPr/>
          <p:nvPr/>
        </p:nvSpPr>
        <p:spPr>
          <a:xfrm>
            <a:off x="0" y="1500174"/>
            <a:ext cx="9144000" cy="71438"/>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3"/>
              </a:solidFill>
            </a:endParaRPr>
          </a:p>
        </p:txBody>
      </p:sp>
      <p:pic>
        <p:nvPicPr>
          <p:cNvPr id="6" name="Immagine 5" descr="farfalla.eps"/>
          <p:cNvPicPr>
            <a:picLocks noChangeAspect="1"/>
          </p:cNvPicPr>
          <p:nvPr/>
        </p:nvPicPr>
        <p:blipFill>
          <a:blip r:embed="rId7" cstate="print"/>
          <a:srcRect l="6788" t="10416" r="50000" b="52084"/>
          <a:stretch>
            <a:fillRect/>
          </a:stretch>
        </p:blipFill>
        <p:spPr>
          <a:xfrm>
            <a:off x="5286380" y="1571612"/>
            <a:ext cx="3833839" cy="3286148"/>
          </a:xfrm>
          <a:prstGeom prst="rect">
            <a:avLst/>
          </a:prstGeom>
        </p:spPr>
      </p:pic>
      <p:grpSp>
        <p:nvGrpSpPr>
          <p:cNvPr id="46" name="Gruppo 45"/>
          <p:cNvGrpSpPr/>
          <p:nvPr/>
        </p:nvGrpSpPr>
        <p:grpSpPr>
          <a:xfrm>
            <a:off x="1071538" y="2571744"/>
            <a:ext cx="3571900" cy="951118"/>
            <a:chOff x="1071538" y="2571744"/>
            <a:chExt cx="3571900" cy="951118"/>
          </a:xfrm>
        </p:grpSpPr>
        <p:sp>
          <p:nvSpPr>
            <p:cNvPr id="44" name="Rettangolo arrotondato 43"/>
            <p:cNvSpPr/>
            <p:nvPr/>
          </p:nvSpPr>
          <p:spPr>
            <a:xfrm>
              <a:off x="1071538" y="2571744"/>
              <a:ext cx="3571900" cy="928694"/>
            </a:xfrm>
            <a:prstGeom prst="roundRect">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it-IT"/>
            </a:p>
          </p:txBody>
        </p:sp>
        <p:graphicFrame>
          <p:nvGraphicFramePr>
            <p:cNvPr id="18434" name="Object 2"/>
            <p:cNvGraphicFramePr>
              <a:graphicFrameLocks noChangeAspect="1"/>
            </p:cNvGraphicFramePr>
            <p:nvPr/>
          </p:nvGraphicFramePr>
          <p:xfrm>
            <a:off x="1214414" y="2597502"/>
            <a:ext cx="3286148" cy="925360"/>
          </p:xfrm>
          <a:graphic>
            <a:graphicData uri="http://schemas.openxmlformats.org/presentationml/2006/ole">
              <p:oleObj spid="_x0000_s18434" name="Equazione" r:id="rId8" imgW="1993680" imgH="596880" progId="Equation.3">
                <p:embed/>
              </p:oleObj>
            </a:graphicData>
          </a:graphic>
        </p:graphicFrame>
      </p:grpSp>
      <p:grpSp>
        <p:nvGrpSpPr>
          <p:cNvPr id="47" name="Gruppo 46"/>
          <p:cNvGrpSpPr/>
          <p:nvPr/>
        </p:nvGrpSpPr>
        <p:grpSpPr>
          <a:xfrm>
            <a:off x="4341840" y="5357826"/>
            <a:ext cx="4445002" cy="1000132"/>
            <a:chOff x="4341840" y="5357826"/>
            <a:chExt cx="4445002" cy="1000132"/>
          </a:xfrm>
        </p:grpSpPr>
        <p:sp>
          <p:nvSpPr>
            <p:cNvPr id="45" name="Rettangolo arrotondato 44"/>
            <p:cNvSpPr/>
            <p:nvPr/>
          </p:nvSpPr>
          <p:spPr>
            <a:xfrm>
              <a:off x="4643438" y="5357826"/>
              <a:ext cx="4143404" cy="1000132"/>
            </a:xfrm>
            <a:prstGeom prst="roundRect">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it-IT"/>
            </a:p>
          </p:txBody>
        </p:sp>
        <p:grpSp>
          <p:nvGrpSpPr>
            <p:cNvPr id="16" name="Group 46"/>
            <p:cNvGrpSpPr>
              <a:grpSpLocks/>
            </p:cNvGrpSpPr>
            <p:nvPr/>
          </p:nvGrpSpPr>
          <p:grpSpPr bwMode="auto">
            <a:xfrm>
              <a:off x="4341840" y="5429264"/>
              <a:ext cx="4230688" cy="850900"/>
              <a:chOff x="470" y="3153"/>
              <a:chExt cx="2673" cy="531"/>
            </a:xfrm>
          </p:grpSpPr>
          <p:sp>
            <p:nvSpPr>
              <p:cNvPr id="17" name="Text Box 21"/>
              <p:cNvSpPr txBox="1">
                <a:spLocks noChangeArrowheads="1"/>
              </p:cNvSpPr>
              <p:nvPr/>
            </p:nvSpPr>
            <p:spPr bwMode="auto">
              <a:xfrm>
                <a:off x="470" y="3237"/>
                <a:ext cx="993" cy="343"/>
              </a:xfrm>
              <a:prstGeom prst="rect">
                <a:avLst/>
              </a:prstGeom>
              <a:noFill/>
              <a:ln w="19050" algn="ctr">
                <a:noFill/>
                <a:miter lim="800000"/>
                <a:headEnd/>
                <a:tailEnd/>
              </a:ln>
              <a:effectLst/>
            </p:spPr>
            <p:txBody>
              <a:bodyPr>
                <a:spAutoFit/>
              </a:bodyPr>
              <a:lstStyle/>
              <a:p>
                <a:pPr algn="ctr">
                  <a:lnSpc>
                    <a:spcPct val="150000"/>
                  </a:lnSpc>
                  <a:spcBef>
                    <a:spcPct val="50000"/>
                  </a:spcBef>
                </a:pPr>
                <a:r>
                  <a:rPr lang="el-GR" sz="1800" b="0">
                    <a:solidFill>
                      <a:schemeClr val="tx1"/>
                    </a:solidFill>
                    <a:latin typeface="Times" pitchFamily="18" charset="0"/>
                  </a:rPr>
                  <a:t>Φ</a:t>
                </a:r>
                <a:r>
                  <a:rPr lang="it-IT" sz="1800" b="0">
                    <a:solidFill>
                      <a:schemeClr val="tx1"/>
                    </a:solidFill>
                    <a:latin typeface="Times" pitchFamily="18" charset="0"/>
                  </a:rPr>
                  <a:t>(P</a:t>
                </a:r>
                <a:r>
                  <a:rPr lang="it-IT" sz="1800" b="0" baseline="-25000">
                    <a:solidFill>
                      <a:schemeClr val="tx1"/>
                    </a:solidFill>
                    <a:latin typeface="Times" pitchFamily="18" charset="0"/>
                  </a:rPr>
                  <a:t>S</a:t>
                </a:r>
                <a:r>
                  <a:rPr lang="it-IT" sz="1800" b="0">
                    <a:solidFill>
                      <a:schemeClr val="tx1"/>
                    </a:solidFill>
                    <a:latin typeface="Times" pitchFamily="18" charset="0"/>
                  </a:rPr>
                  <a:t>)</a:t>
                </a:r>
                <a:r>
                  <a:rPr lang="it-IT" sz="2000" b="0">
                    <a:solidFill>
                      <a:schemeClr val="tx1"/>
                    </a:solidFill>
                    <a:latin typeface="Times" pitchFamily="18" charset="0"/>
                  </a:rPr>
                  <a:t> =</a:t>
                </a:r>
                <a:endParaRPr lang="el-GR" sz="2000" b="0">
                  <a:solidFill>
                    <a:schemeClr val="tx1"/>
                  </a:solidFill>
                  <a:latin typeface="Times" pitchFamily="18" charset="0"/>
                </a:endParaRPr>
              </a:p>
            </p:txBody>
          </p:sp>
          <p:sp>
            <p:nvSpPr>
              <p:cNvPr id="22" name="Line 22"/>
              <p:cNvSpPr>
                <a:spLocks noChangeShapeType="1"/>
              </p:cNvSpPr>
              <p:nvPr/>
            </p:nvSpPr>
            <p:spPr bwMode="auto">
              <a:xfrm>
                <a:off x="1468" y="3352"/>
                <a:ext cx="45" cy="318"/>
              </a:xfrm>
              <a:prstGeom prst="line">
                <a:avLst/>
              </a:prstGeom>
              <a:noFill/>
              <a:ln w="19050">
                <a:solidFill>
                  <a:schemeClr val="tx1"/>
                </a:solidFill>
                <a:round/>
                <a:headEnd/>
                <a:tailEnd/>
              </a:ln>
              <a:effectLst/>
            </p:spPr>
            <p:txBody>
              <a:bodyPr>
                <a:spAutoFit/>
              </a:bodyPr>
              <a:lstStyle/>
              <a:p>
                <a:endParaRPr lang="it-IT"/>
              </a:p>
            </p:txBody>
          </p:sp>
          <p:sp>
            <p:nvSpPr>
              <p:cNvPr id="23" name="Line 23"/>
              <p:cNvSpPr>
                <a:spLocks noChangeShapeType="1"/>
              </p:cNvSpPr>
              <p:nvPr/>
            </p:nvSpPr>
            <p:spPr bwMode="auto">
              <a:xfrm flipV="1">
                <a:off x="1513" y="3216"/>
                <a:ext cx="45" cy="454"/>
              </a:xfrm>
              <a:prstGeom prst="line">
                <a:avLst/>
              </a:prstGeom>
              <a:noFill/>
              <a:ln w="19050">
                <a:solidFill>
                  <a:schemeClr val="tx1"/>
                </a:solidFill>
                <a:round/>
                <a:headEnd/>
                <a:tailEnd/>
              </a:ln>
              <a:effectLst/>
            </p:spPr>
            <p:txBody>
              <a:bodyPr>
                <a:spAutoFit/>
              </a:bodyPr>
              <a:lstStyle/>
              <a:p>
                <a:endParaRPr lang="it-IT"/>
              </a:p>
            </p:txBody>
          </p:sp>
          <p:sp>
            <p:nvSpPr>
              <p:cNvPr id="24" name="Line 24"/>
              <p:cNvSpPr>
                <a:spLocks noChangeShapeType="1"/>
              </p:cNvSpPr>
              <p:nvPr/>
            </p:nvSpPr>
            <p:spPr bwMode="auto">
              <a:xfrm>
                <a:off x="1558" y="3216"/>
                <a:ext cx="497" cy="0"/>
              </a:xfrm>
              <a:prstGeom prst="line">
                <a:avLst/>
              </a:prstGeom>
              <a:noFill/>
              <a:ln w="19050">
                <a:solidFill>
                  <a:schemeClr val="tx1"/>
                </a:solidFill>
                <a:round/>
                <a:headEnd/>
                <a:tailEnd/>
              </a:ln>
              <a:effectLst/>
            </p:spPr>
            <p:txBody>
              <a:bodyPr>
                <a:spAutoFit/>
              </a:bodyPr>
              <a:lstStyle/>
              <a:p>
                <a:endParaRPr lang="it-IT"/>
              </a:p>
            </p:txBody>
          </p:sp>
          <p:sp>
            <p:nvSpPr>
              <p:cNvPr id="25" name="Line 25"/>
              <p:cNvSpPr>
                <a:spLocks noChangeShapeType="1"/>
              </p:cNvSpPr>
              <p:nvPr/>
            </p:nvSpPr>
            <p:spPr bwMode="auto">
              <a:xfrm>
                <a:off x="1604" y="3443"/>
                <a:ext cx="451" cy="0"/>
              </a:xfrm>
              <a:prstGeom prst="line">
                <a:avLst/>
              </a:prstGeom>
              <a:noFill/>
              <a:ln w="19050">
                <a:solidFill>
                  <a:schemeClr val="tx1"/>
                </a:solidFill>
                <a:round/>
                <a:headEnd/>
                <a:tailEnd/>
              </a:ln>
              <a:effectLst/>
            </p:spPr>
            <p:txBody>
              <a:bodyPr>
                <a:spAutoFit/>
              </a:bodyPr>
              <a:lstStyle/>
              <a:p>
                <a:endParaRPr lang="it-IT"/>
              </a:p>
            </p:txBody>
          </p:sp>
          <p:sp>
            <p:nvSpPr>
              <p:cNvPr id="26" name="Line 26"/>
              <p:cNvSpPr>
                <a:spLocks noChangeShapeType="1"/>
              </p:cNvSpPr>
              <p:nvPr/>
            </p:nvSpPr>
            <p:spPr bwMode="auto">
              <a:xfrm>
                <a:off x="896" y="3379"/>
                <a:ext cx="126" cy="2"/>
              </a:xfrm>
              <a:prstGeom prst="line">
                <a:avLst/>
              </a:prstGeom>
              <a:noFill/>
              <a:ln w="3175">
                <a:solidFill>
                  <a:schemeClr val="tx1"/>
                </a:solidFill>
                <a:round/>
                <a:headEnd/>
                <a:tailEnd type="triangle" w="sm" len="sm"/>
              </a:ln>
              <a:effectLst/>
            </p:spPr>
            <p:txBody>
              <a:bodyPr>
                <a:spAutoFit/>
              </a:bodyPr>
              <a:lstStyle/>
              <a:p>
                <a:endParaRPr lang="it-IT"/>
              </a:p>
            </p:txBody>
          </p:sp>
          <p:sp>
            <p:nvSpPr>
              <p:cNvPr id="27" name="Text Box 27"/>
              <p:cNvSpPr txBox="1">
                <a:spLocks noChangeArrowheads="1"/>
              </p:cNvSpPr>
              <p:nvPr/>
            </p:nvSpPr>
            <p:spPr bwMode="auto">
              <a:xfrm>
                <a:off x="1515" y="3153"/>
                <a:ext cx="677" cy="315"/>
              </a:xfrm>
              <a:prstGeom prst="rect">
                <a:avLst/>
              </a:prstGeom>
              <a:noFill/>
              <a:ln w="19050" algn="ctr">
                <a:noFill/>
                <a:miter lim="800000"/>
                <a:headEnd/>
                <a:tailEnd/>
              </a:ln>
              <a:effectLst/>
            </p:spPr>
            <p:txBody>
              <a:bodyPr>
                <a:spAutoFit/>
              </a:bodyPr>
              <a:lstStyle/>
              <a:p>
                <a:pPr algn="ctr">
                  <a:lnSpc>
                    <a:spcPct val="150000"/>
                  </a:lnSpc>
                  <a:spcBef>
                    <a:spcPct val="50000"/>
                  </a:spcBef>
                </a:pPr>
                <a:r>
                  <a:rPr lang="it-IT" sz="1800" b="0">
                    <a:solidFill>
                      <a:schemeClr val="tx1"/>
                    </a:solidFill>
                    <a:latin typeface="Times" pitchFamily="18" charset="0"/>
                  </a:rPr>
                  <a:t>ab(a+b)</a:t>
                </a:r>
              </a:p>
            </p:txBody>
          </p:sp>
          <p:sp>
            <p:nvSpPr>
              <p:cNvPr id="28" name="Text Box 28"/>
              <p:cNvSpPr txBox="1">
                <a:spLocks noChangeArrowheads="1"/>
              </p:cNvSpPr>
              <p:nvPr/>
            </p:nvSpPr>
            <p:spPr bwMode="auto">
              <a:xfrm>
                <a:off x="1531" y="3369"/>
                <a:ext cx="677" cy="315"/>
              </a:xfrm>
              <a:prstGeom prst="rect">
                <a:avLst/>
              </a:prstGeom>
              <a:noFill/>
              <a:ln w="19050" algn="ctr">
                <a:noFill/>
                <a:miter lim="800000"/>
                <a:headEnd/>
                <a:tailEnd/>
              </a:ln>
              <a:effectLst/>
            </p:spPr>
            <p:txBody>
              <a:bodyPr>
                <a:spAutoFit/>
              </a:bodyPr>
              <a:lstStyle/>
              <a:p>
                <a:pPr algn="ctr">
                  <a:lnSpc>
                    <a:spcPct val="150000"/>
                  </a:lnSpc>
                  <a:spcBef>
                    <a:spcPct val="50000"/>
                  </a:spcBef>
                </a:pPr>
                <a:r>
                  <a:rPr lang="it-IT" sz="1800" b="0">
                    <a:solidFill>
                      <a:schemeClr val="tx1"/>
                    </a:solidFill>
                    <a:latin typeface="Times" pitchFamily="18" charset="0"/>
                  </a:rPr>
                  <a:t>(a-b)</a:t>
                </a:r>
                <a:r>
                  <a:rPr lang="it-IT" sz="1800" b="0" baseline="30000">
                    <a:solidFill>
                      <a:schemeClr val="tx1"/>
                    </a:solidFill>
                    <a:latin typeface="Times" pitchFamily="18" charset="0"/>
                  </a:rPr>
                  <a:t>2</a:t>
                </a:r>
                <a:endParaRPr lang="el-GR" sz="1800" b="0">
                  <a:solidFill>
                    <a:schemeClr val="tx1"/>
                  </a:solidFill>
                  <a:latin typeface="Times" pitchFamily="18" charset="0"/>
                </a:endParaRPr>
              </a:p>
            </p:txBody>
          </p:sp>
          <p:sp>
            <p:nvSpPr>
              <p:cNvPr id="29" name="Rectangle 34"/>
              <p:cNvSpPr>
                <a:spLocks noChangeArrowheads="1"/>
              </p:cNvSpPr>
              <p:nvPr/>
            </p:nvSpPr>
            <p:spPr bwMode="auto">
              <a:xfrm>
                <a:off x="1199" y="3429"/>
                <a:ext cx="246" cy="210"/>
              </a:xfrm>
              <a:prstGeom prst="rect">
                <a:avLst/>
              </a:prstGeom>
              <a:noFill/>
              <a:ln w="9525">
                <a:noFill/>
                <a:miter lim="800000"/>
                <a:headEnd/>
                <a:tailEnd/>
              </a:ln>
              <a:effectLst/>
            </p:spPr>
            <p:txBody>
              <a:bodyPr wrap="none">
                <a:spAutoFit/>
              </a:bodyPr>
              <a:lstStyle/>
              <a:p>
                <a:pPr eaLnBrk="0" hangingPunct="0"/>
                <a:r>
                  <a:rPr lang="it-IT" sz="1600" b="0">
                    <a:solidFill>
                      <a:schemeClr val="tx1"/>
                    </a:solidFill>
                    <a:latin typeface="Times" pitchFamily="18" charset="0"/>
                  </a:rPr>
                  <a:t>2</a:t>
                </a:r>
                <a:r>
                  <a:rPr lang="el-GR" sz="1600" b="0">
                    <a:solidFill>
                      <a:schemeClr val="tx1"/>
                    </a:solidFill>
                    <a:latin typeface="Times" pitchFamily="18" charset="0"/>
                  </a:rPr>
                  <a:t>π</a:t>
                </a:r>
                <a:endParaRPr lang="it-IT" sz="1600" b="0">
                  <a:solidFill>
                    <a:schemeClr val="tx1"/>
                  </a:solidFill>
                  <a:latin typeface="Times" pitchFamily="18" charset="0"/>
                </a:endParaRPr>
              </a:p>
            </p:txBody>
          </p:sp>
          <p:sp>
            <p:nvSpPr>
              <p:cNvPr id="30" name="Line 35"/>
              <p:cNvSpPr>
                <a:spLocks noChangeShapeType="1"/>
              </p:cNvSpPr>
              <p:nvPr/>
            </p:nvSpPr>
            <p:spPr bwMode="auto">
              <a:xfrm>
                <a:off x="1236" y="3444"/>
                <a:ext cx="198" cy="0"/>
              </a:xfrm>
              <a:prstGeom prst="line">
                <a:avLst/>
              </a:prstGeom>
              <a:noFill/>
              <a:ln w="22225">
                <a:solidFill>
                  <a:schemeClr val="tx1"/>
                </a:solidFill>
                <a:round/>
                <a:headEnd/>
                <a:tailEnd/>
              </a:ln>
              <a:effectLst/>
            </p:spPr>
            <p:txBody>
              <a:bodyPr/>
              <a:lstStyle/>
              <a:p>
                <a:endParaRPr lang="it-IT"/>
              </a:p>
            </p:txBody>
          </p:sp>
          <p:sp>
            <p:nvSpPr>
              <p:cNvPr id="31" name="Text Box 36"/>
              <p:cNvSpPr txBox="1">
                <a:spLocks noChangeArrowheads="1"/>
              </p:cNvSpPr>
              <p:nvPr/>
            </p:nvSpPr>
            <p:spPr bwMode="auto">
              <a:xfrm>
                <a:off x="1247" y="3254"/>
                <a:ext cx="226" cy="210"/>
              </a:xfrm>
              <a:prstGeom prst="rect">
                <a:avLst/>
              </a:prstGeom>
              <a:noFill/>
              <a:ln w="9525">
                <a:noFill/>
                <a:miter lim="800000"/>
                <a:headEnd/>
                <a:tailEnd/>
              </a:ln>
              <a:effectLst/>
            </p:spPr>
            <p:txBody>
              <a:bodyPr>
                <a:spAutoFit/>
              </a:bodyPr>
              <a:lstStyle/>
              <a:p>
                <a:pPr eaLnBrk="0" hangingPunct="0">
                  <a:spcBef>
                    <a:spcPct val="50000"/>
                  </a:spcBef>
                </a:pPr>
                <a:r>
                  <a:rPr lang="it-IT" sz="1600" b="0">
                    <a:solidFill>
                      <a:schemeClr val="tx1"/>
                    </a:solidFill>
                    <a:latin typeface="Times" pitchFamily="18" charset="0"/>
                  </a:rPr>
                  <a:t>1</a:t>
                </a:r>
              </a:p>
            </p:txBody>
          </p:sp>
          <p:sp>
            <p:nvSpPr>
              <p:cNvPr id="32" name="Rectangle 37"/>
              <p:cNvSpPr>
                <a:spLocks noChangeArrowheads="1"/>
              </p:cNvSpPr>
              <p:nvPr/>
            </p:nvSpPr>
            <p:spPr bwMode="auto">
              <a:xfrm>
                <a:off x="2208" y="3246"/>
                <a:ext cx="181" cy="210"/>
              </a:xfrm>
              <a:prstGeom prst="rect">
                <a:avLst/>
              </a:prstGeom>
              <a:noFill/>
              <a:ln w="9525">
                <a:noFill/>
                <a:miter lim="800000"/>
                <a:headEnd/>
                <a:tailEnd/>
              </a:ln>
              <a:effectLst/>
            </p:spPr>
            <p:txBody>
              <a:bodyPr wrap="none">
                <a:spAutoFit/>
              </a:bodyPr>
              <a:lstStyle/>
              <a:p>
                <a:pPr eaLnBrk="0" hangingPunct="0"/>
                <a:r>
                  <a:rPr lang="it-IT" sz="1600" b="0">
                    <a:solidFill>
                      <a:schemeClr val="tx1"/>
                    </a:solidFill>
                    <a:latin typeface="Times" pitchFamily="18" charset="0"/>
                  </a:rPr>
                  <a:t>1</a:t>
                </a:r>
              </a:p>
            </p:txBody>
          </p:sp>
          <p:sp>
            <p:nvSpPr>
              <p:cNvPr id="33" name="Text Box 38"/>
              <p:cNvSpPr txBox="1">
                <a:spLocks noChangeArrowheads="1"/>
              </p:cNvSpPr>
              <p:nvPr/>
            </p:nvSpPr>
            <p:spPr bwMode="auto">
              <a:xfrm>
                <a:off x="2092" y="3440"/>
                <a:ext cx="567" cy="210"/>
              </a:xfrm>
              <a:prstGeom prst="rect">
                <a:avLst/>
              </a:prstGeom>
              <a:noFill/>
              <a:ln w="9525">
                <a:noFill/>
                <a:miter lim="800000"/>
                <a:headEnd/>
                <a:tailEnd/>
              </a:ln>
              <a:effectLst/>
            </p:spPr>
            <p:txBody>
              <a:bodyPr>
                <a:spAutoFit/>
              </a:bodyPr>
              <a:lstStyle/>
              <a:p>
                <a:pPr eaLnBrk="0" hangingPunct="0">
                  <a:spcBef>
                    <a:spcPct val="50000"/>
                  </a:spcBef>
                </a:pPr>
                <a:r>
                  <a:rPr lang="it-IT" sz="1600" b="0" dirty="0">
                    <a:solidFill>
                      <a:schemeClr val="tx1"/>
                    </a:solidFill>
                    <a:latin typeface="Times" pitchFamily="18" charset="0"/>
                  </a:rPr>
                  <a:t>a</a:t>
                </a:r>
                <a:r>
                  <a:rPr lang="it-IT" sz="1600" b="0" baseline="30000" dirty="0">
                    <a:solidFill>
                      <a:schemeClr val="tx1"/>
                    </a:solidFill>
                    <a:latin typeface="Times" pitchFamily="18" charset="0"/>
                  </a:rPr>
                  <a:t>2</a:t>
                </a:r>
                <a:r>
                  <a:rPr lang="it-IT" sz="1600" b="0" dirty="0">
                    <a:solidFill>
                      <a:schemeClr val="tx1"/>
                    </a:solidFill>
                    <a:latin typeface="Times" pitchFamily="18" charset="0"/>
                  </a:rPr>
                  <a:t>+P</a:t>
                </a:r>
                <a:r>
                  <a:rPr lang="it-IT" sz="1600" b="0" baseline="-25000" dirty="0">
                    <a:solidFill>
                      <a:schemeClr val="tx1"/>
                    </a:solidFill>
                    <a:latin typeface="Times" pitchFamily="18" charset="0"/>
                  </a:rPr>
                  <a:t>S</a:t>
                </a:r>
                <a:r>
                  <a:rPr lang="it-IT" sz="1600" b="0" baseline="30000" dirty="0">
                    <a:solidFill>
                      <a:schemeClr val="tx1"/>
                    </a:solidFill>
                    <a:latin typeface="Times" pitchFamily="18" charset="0"/>
                  </a:rPr>
                  <a:t>2</a:t>
                </a:r>
              </a:p>
            </p:txBody>
          </p:sp>
          <p:sp>
            <p:nvSpPr>
              <p:cNvPr id="34" name="Line 39"/>
              <p:cNvSpPr>
                <a:spLocks noChangeShapeType="1"/>
              </p:cNvSpPr>
              <p:nvPr/>
            </p:nvSpPr>
            <p:spPr bwMode="auto">
              <a:xfrm>
                <a:off x="2139" y="3444"/>
                <a:ext cx="368" cy="0"/>
              </a:xfrm>
              <a:prstGeom prst="line">
                <a:avLst/>
              </a:prstGeom>
              <a:noFill/>
              <a:ln w="22225">
                <a:solidFill>
                  <a:schemeClr val="tx1"/>
                </a:solidFill>
                <a:round/>
                <a:headEnd/>
                <a:tailEnd/>
              </a:ln>
              <a:effectLst/>
            </p:spPr>
            <p:txBody>
              <a:bodyPr/>
              <a:lstStyle/>
              <a:p>
                <a:endParaRPr lang="it-IT"/>
              </a:p>
            </p:txBody>
          </p:sp>
          <p:sp>
            <p:nvSpPr>
              <p:cNvPr id="35" name="Line 40"/>
              <p:cNvSpPr>
                <a:spLocks noChangeShapeType="1"/>
              </p:cNvSpPr>
              <p:nvPr/>
            </p:nvSpPr>
            <p:spPr bwMode="auto">
              <a:xfrm>
                <a:off x="2556" y="3444"/>
                <a:ext cx="85" cy="0"/>
              </a:xfrm>
              <a:prstGeom prst="line">
                <a:avLst/>
              </a:prstGeom>
              <a:noFill/>
              <a:ln w="22225">
                <a:solidFill>
                  <a:schemeClr val="tx1"/>
                </a:solidFill>
                <a:round/>
                <a:headEnd/>
                <a:tailEnd/>
              </a:ln>
              <a:effectLst/>
            </p:spPr>
            <p:txBody>
              <a:bodyPr/>
              <a:lstStyle/>
              <a:p>
                <a:endParaRPr lang="it-IT"/>
              </a:p>
            </p:txBody>
          </p:sp>
          <p:sp>
            <p:nvSpPr>
              <p:cNvPr id="36" name="Rectangle 41"/>
              <p:cNvSpPr>
                <a:spLocks noChangeArrowheads="1"/>
              </p:cNvSpPr>
              <p:nvPr/>
            </p:nvSpPr>
            <p:spPr bwMode="auto">
              <a:xfrm>
                <a:off x="2682" y="3433"/>
                <a:ext cx="461" cy="210"/>
              </a:xfrm>
              <a:prstGeom prst="rect">
                <a:avLst/>
              </a:prstGeom>
              <a:noFill/>
              <a:ln w="9525">
                <a:noFill/>
                <a:miter lim="800000"/>
                <a:headEnd/>
                <a:tailEnd/>
              </a:ln>
              <a:effectLst/>
            </p:spPr>
            <p:txBody>
              <a:bodyPr wrap="none">
                <a:spAutoFit/>
              </a:bodyPr>
              <a:lstStyle/>
              <a:p>
                <a:pPr eaLnBrk="0" hangingPunct="0"/>
                <a:r>
                  <a:rPr lang="it-IT" sz="1600" b="0">
                    <a:solidFill>
                      <a:schemeClr val="tx1"/>
                    </a:solidFill>
                    <a:latin typeface="Times" pitchFamily="18" charset="0"/>
                  </a:rPr>
                  <a:t>b</a:t>
                </a:r>
                <a:r>
                  <a:rPr lang="it-IT" sz="1600" b="0" baseline="30000">
                    <a:solidFill>
                      <a:schemeClr val="tx1"/>
                    </a:solidFill>
                    <a:latin typeface="Times" pitchFamily="18" charset="0"/>
                  </a:rPr>
                  <a:t>2</a:t>
                </a:r>
                <a:r>
                  <a:rPr lang="it-IT" sz="1600" b="0">
                    <a:solidFill>
                      <a:schemeClr val="tx1"/>
                    </a:solidFill>
                    <a:latin typeface="Times" pitchFamily="18" charset="0"/>
                  </a:rPr>
                  <a:t>+P</a:t>
                </a:r>
                <a:r>
                  <a:rPr lang="it-IT" sz="1600" b="0" baseline="-25000">
                    <a:solidFill>
                      <a:schemeClr val="tx1"/>
                    </a:solidFill>
                    <a:latin typeface="Times" pitchFamily="18" charset="0"/>
                  </a:rPr>
                  <a:t>S</a:t>
                </a:r>
                <a:r>
                  <a:rPr lang="it-IT" sz="1600" b="0" baseline="30000">
                    <a:solidFill>
                      <a:schemeClr val="tx1"/>
                    </a:solidFill>
                    <a:latin typeface="Times" pitchFamily="18" charset="0"/>
                  </a:rPr>
                  <a:t>2</a:t>
                </a:r>
              </a:p>
            </p:txBody>
          </p:sp>
          <p:sp>
            <p:nvSpPr>
              <p:cNvPr id="37" name="Line 42"/>
              <p:cNvSpPr>
                <a:spLocks noChangeShapeType="1"/>
              </p:cNvSpPr>
              <p:nvPr/>
            </p:nvSpPr>
            <p:spPr bwMode="auto">
              <a:xfrm>
                <a:off x="2718" y="3440"/>
                <a:ext cx="368" cy="0"/>
              </a:xfrm>
              <a:prstGeom prst="line">
                <a:avLst/>
              </a:prstGeom>
              <a:noFill/>
              <a:ln w="22225">
                <a:solidFill>
                  <a:schemeClr val="tx1"/>
                </a:solidFill>
                <a:round/>
                <a:headEnd/>
                <a:tailEnd/>
              </a:ln>
              <a:effectLst/>
            </p:spPr>
            <p:txBody>
              <a:bodyPr/>
              <a:lstStyle/>
              <a:p>
                <a:endParaRPr lang="it-IT"/>
              </a:p>
            </p:txBody>
          </p:sp>
          <p:sp>
            <p:nvSpPr>
              <p:cNvPr id="38" name="Rectangle 43"/>
              <p:cNvSpPr>
                <a:spLocks noChangeArrowheads="1"/>
              </p:cNvSpPr>
              <p:nvPr/>
            </p:nvSpPr>
            <p:spPr bwMode="auto">
              <a:xfrm>
                <a:off x="2807" y="3243"/>
                <a:ext cx="181" cy="210"/>
              </a:xfrm>
              <a:prstGeom prst="rect">
                <a:avLst/>
              </a:prstGeom>
              <a:noFill/>
              <a:ln w="9525">
                <a:noFill/>
                <a:miter lim="800000"/>
                <a:headEnd/>
                <a:tailEnd/>
              </a:ln>
              <a:effectLst/>
            </p:spPr>
            <p:txBody>
              <a:bodyPr wrap="none">
                <a:spAutoFit/>
              </a:bodyPr>
              <a:lstStyle/>
              <a:p>
                <a:pPr eaLnBrk="0" hangingPunct="0"/>
                <a:r>
                  <a:rPr lang="it-IT" sz="1600" b="0">
                    <a:solidFill>
                      <a:schemeClr val="tx1"/>
                    </a:solidFill>
                    <a:latin typeface="Times" pitchFamily="18" charset="0"/>
                  </a:rPr>
                  <a:t>1</a:t>
                </a:r>
              </a:p>
            </p:txBody>
          </p:sp>
          <p:sp>
            <p:nvSpPr>
              <p:cNvPr id="39" name="AutoShape 44"/>
              <p:cNvSpPr>
                <a:spLocks/>
              </p:cNvSpPr>
              <p:nvPr/>
            </p:nvSpPr>
            <p:spPr bwMode="auto">
              <a:xfrm>
                <a:off x="2115" y="3209"/>
                <a:ext cx="28" cy="425"/>
              </a:xfrm>
              <a:prstGeom prst="leftBracket">
                <a:avLst>
                  <a:gd name="adj" fmla="val 126488"/>
                </a:avLst>
              </a:prstGeom>
              <a:noFill/>
              <a:ln w="15875">
                <a:solidFill>
                  <a:schemeClr val="tx1"/>
                </a:solidFill>
                <a:round/>
                <a:headEnd/>
                <a:tailEnd/>
              </a:ln>
              <a:effectLst/>
            </p:spPr>
            <p:txBody>
              <a:bodyPr wrap="none" anchor="ctr"/>
              <a:lstStyle/>
              <a:p>
                <a:endParaRPr lang="it-IT"/>
              </a:p>
            </p:txBody>
          </p:sp>
          <p:sp>
            <p:nvSpPr>
              <p:cNvPr id="40" name="AutoShape 45"/>
              <p:cNvSpPr>
                <a:spLocks/>
              </p:cNvSpPr>
              <p:nvPr/>
            </p:nvSpPr>
            <p:spPr bwMode="auto">
              <a:xfrm>
                <a:off x="3107" y="3181"/>
                <a:ext cx="28" cy="453"/>
              </a:xfrm>
              <a:prstGeom prst="rightBracket">
                <a:avLst>
                  <a:gd name="adj" fmla="val 134821"/>
                </a:avLst>
              </a:prstGeom>
              <a:noFill/>
              <a:ln w="15875">
                <a:solidFill>
                  <a:schemeClr val="tx1"/>
                </a:solidFill>
                <a:round/>
                <a:headEnd/>
                <a:tailEnd/>
              </a:ln>
              <a:effectLst/>
            </p:spPr>
            <p:txBody>
              <a:bodyPr wrap="none" anchor="ctr"/>
              <a:lstStyle/>
              <a:p>
                <a:endParaRPr lang="it-IT"/>
              </a:p>
            </p:txBody>
          </p:sp>
        </p:grpSp>
      </p:grpSp>
      <p:sp>
        <p:nvSpPr>
          <p:cNvPr id="41" name="CasellaDiTesto 40"/>
          <p:cNvSpPr txBox="1"/>
          <p:nvPr/>
        </p:nvSpPr>
        <p:spPr>
          <a:xfrm>
            <a:off x="71406" y="1714488"/>
            <a:ext cx="5286412" cy="923330"/>
          </a:xfrm>
          <a:prstGeom prst="rect">
            <a:avLst/>
          </a:prstGeom>
          <a:noFill/>
        </p:spPr>
        <p:txBody>
          <a:bodyPr wrap="square" rtlCol="0">
            <a:spAutoFit/>
          </a:bodyPr>
          <a:lstStyle/>
          <a:p>
            <a:r>
              <a:rPr lang="it-IT" b="1" dirty="0" err="1" smtClean="0">
                <a:solidFill>
                  <a:schemeClr val="accent3"/>
                </a:solidFill>
                <a:effectLst>
                  <a:outerShdw blurRad="38100" dist="38100" dir="2700000" algn="tl">
                    <a:srgbClr val="000000">
                      <a:alpha val="43137"/>
                    </a:srgbClr>
                  </a:outerShdw>
                </a:effectLst>
              </a:rPr>
              <a:t>By</a:t>
            </a:r>
            <a:r>
              <a:rPr lang="it-IT" b="1" dirty="0" smtClean="0">
                <a:solidFill>
                  <a:schemeClr val="accent3"/>
                </a:solidFill>
                <a:effectLst>
                  <a:outerShdw blurRad="38100" dist="38100" dir="2700000" algn="tl">
                    <a:srgbClr val="000000">
                      <a:alpha val="43137"/>
                    </a:srgbClr>
                  </a:outerShdw>
                </a:effectLst>
              </a:rPr>
              <a:t> </a:t>
            </a:r>
            <a:r>
              <a:rPr lang="it-IT" b="1" dirty="0" err="1" smtClean="0">
                <a:solidFill>
                  <a:schemeClr val="accent3"/>
                </a:solidFill>
                <a:effectLst>
                  <a:outerShdw blurRad="38100" dist="38100" dir="2700000" algn="tl">
                    <a:srgbClr val="000000">
                      <a:alpha val="43137"/>
                    </a:srgbClr>
                  </a:outerShdw>
                </a:effectLst>
              </a:rPr>
              <a:t>following</a:t>
            </a:r>
            <a:r>
              <a:rPr lang="it-IT" b="1" dirty="0" smtClean="0">
                <a:solidFill>
                  <a:schemeClr val="accent3"/>
                </a:solidFill>
                <a:effectLst>
                  <a:outerShdw blurRad="38100" dist="38100" dir="2700000" algn="tl">
                    <a:srgbClr val="000000">
                      <a:alpha val="43137"/>
                    </a:srgbClr>
                  </a:outerShdw>
                </a:effectLst>
              </a:rPr>
              <a:t> the PWIA </a:t>
            </a:r>
            <a:r>
              <a:rPr lang="it-IT" b="1" dirty="0" err="1" smtClean="0">
                <a:solidFill>
                  <a:schemeClr val="accent3"/>
                </a:solidFill>
                <a:effectLst>
                  <a:outerShdw blurRad="38100" dist="38100" dir="2700000" algn="tl">
                    <a:srgbClr val="000000">
                      <a:alpha val="43137"/>
                    </a:srgbClr>
                  </a:outerShdw>
                </a:effectLst>
              </a:rPr>
              <a:t>approach</a:t>
            </a:r>
            <a:r>
              <a:rPr lang="it-IT" b="1" dirty="0" smtClean="0">
                <a:solidFill>
                  <a:schemeClr val="accent3"/>
                </a:solidFill>
                <a:effectLst>
                  <a:outerShdw blurRad="38100" dist="38100" dir="2700000" algn="tl">
                    <a:srgbClr val="000000">
                      <a:alpha val="43137"/>
                    </a:srgbClr>
                  </a:outerShdw>
                </a:effectLst>
              </a:rPr>
              <a:t> </a:t>
            </a:r>
            <a:r>
              <a:rPr lang="it-IT" b="1" dirty="0" err="1" smtClean="0">
                <a:solidFill>
                  <a:schemeClr val="accent3"/>
                </a:solidFill>
                <a:effectLst>
                  <a:outerShdw blurRad="38100" dist="38100" dir="2700000" algn="tl">
                    <a:srgbClr val="000000">
                      <a:alpha val="43137"/>
                    </a:srgbClr>
                  </a:outerShdw>
                </a:effectLst>
              </a:rPr>
              <a:t>it</a:t>
            </a:r>
            <a:r>
              <a:rPr lang="it-IT" b="1" dirty="0" smtClean="0">
                <a:solidFill>
                  <a:schemeClr val="accent3"/>
                </a:solidFill>
                <a:effectLst>
                  <a:outerShdw blurRad="38100" dist="38100" dir="2700000" algn="tl">
                    <a:srgbClr val="000000">
                      <a:alpha val="43137"/>
                    </a:srgbClr>
                  </a:outerShdw>
                </a:effectLst>
              </a:rPr>
              <a:t> </a:t>
            </a:r>
            <a:r>
              <a:rPr lang="it-IT" b="1" dirty="0" err="1" smtClean="0">
                <a:solidFill>
                  <a:schemeClr val="accent3"/>
                </a:solidFill>
                <a:effectLst>
                  <a:outerShdw blurRad="38100" dist="38100" dir="2700000" algn="tl">
                    <a:srgbClr val="000000">
                      <a:alpha val="43137"/>
                    </a:srgbClr>
                  </a:outerShdw>
                </a:effectLst>
              </a:rPr>
              <a:t>is</a:t>
            </a:r>
            <a:r>
              <a:rPr lang="it-IT" b="1" dirty="0" smtClean="0">
                <a:solidFill>
                  <a:schemeClr val="accent3"/>
                </a:solidFill>
                <a:effectLst>
                  <a:outerShdw blurRad="38100" dist="38100" dir="2700000" algn="tl">
                    <a:srgbClr val="000000">
                      <a:alpha val="43137"/>
                    </a:srgbClr>
                  </a:outerShdw>
                </a:effectLst>
              </a:rPr>
              <a:t> </a:t>
            </a:r>
            <a:r>
              <a:rPr lang="it-IT" b="1" dirty="0" err="1" smtClean="0">
                <a:solidFill>
                  <a:schemeClr val="accent3"/>
                </a:solidFill>
                <a:effectLst>
                  <a:outerShdw blurRad="38100" dist="38100" dir="2700000" algn="tl">
                    <a:srgbClr val="000000">
                      <a:alpha val="43137"/>
                    </a:srgbClr>
                  </a:outerShdw>
                </a:effectLst>
              </a:rPr>
              <a:t>possible</a:t>
            </a:r>
            <a:r>
              <a:rPr lang="it-IT" b="1" dirty="0" smtClean="0">
                <a:solidFill>
                  <a:schemeClr val="accent3"/>
                </a:solidFill>
                <a:effectLst>
                  <a:outerShdw blurRad="38100" dist="38100" dir="2700000" algn="tl">
                    <a:srgbClr val="000000">
                      <a:alpha val="43137"/>
                    </a:srgbClr>
                  </a:outerShdw>
                </a:effectLst>
              </a:rPr>
              <a:t> </a:t>
            </a:r>
            <a:r>
              <a:rPr lang="it-IT" b="1" dirty="0" err="1" smtClean="0">
                <a:solidFill>
                  <a:schemeClr val="accent3"/>
                </a:solidFill>
                <a:effectLst>
                  <a:outerShdw blurRad="38100" dist="38100" dir="2700000" algn="tl">
                    <a:srgbClr val="000000">
                      <a:alpha val="43137"/>
                    </a:srgbClr>
                  </a:outerShdw>
                </a:effectLst>
              </a:rPr>
              <a:t>to</a:t>
            </a:r>
            <a:r>
              <a:rPr lang="it-IT" b="1" dirty="0" smtClean="0">
                <a:solidFill>
                  <a:schemeClr val="accent3"/>
                </a:solidFill>
                <a:effectLst>
                  <a:outerShdw blurRad="38100" dist="38100" dir="2700000" algn="tl">
                    <a:srgbClr val="000000">
                      <a:alpha val="43137"/>
                    </a:srgbClr>
                  </a:outerShdw>
                </a:effectLst>
              </a:rPr>
              <a:t> </a:t>
            </a:r>
            <a:r>
              <a:rPr lang="it-IT" b="1" dirty="0" err="1" smtClean="0">
                <a:solidFill>
                  <a:schemeClr val="accent3"/>
                </a:solidFill>
                <a:effectLst>
                  <a:outerShdw blurRad="38100" dist="38100" dir="2700000" algn="tl">
                    <a:srgbClr val="000000">
                      <a:alpha val="43137"/>
                    </a:srgbClr>
                  </a:outerShdw>
                </a:effectLst>
              </a:rPr>
              <a:t>extract</a:t>
            </a:r>
            <a:r>
              <a:rPr lang="it-IT" b="1" dirty="0" smtClean="0">
                <a:solidFill>
                  <a:schemeClr val="accent3"/>
                </a:solidFill>
                <a:effectLst>
                  <a:outerShdw blurRad="38100" dist="38100" dir="2700000" algn="tl">
                    <a:srgbClr val="000000">
                      <a:alpha val="43137"/>
                    </a:srgbClr>
                  </a:outerShdw>
                </a:effectLst>
              </a:rPr>
              <a:t> the </a:t>
            </a:r>
            <a:r>
              <a:rPr lang="it-IT" b="1" dirty="0" err="1" smtClean="0">
                <a:solidFill>
                  <a:schemeClr val="accent3"/>
                </a:solidFill>
                <a:effectLst>
                  <a:outerShdw blurRad="38100" dist="38100" dir="2700000" algn="tl">
                    <a:srgbClr val="000000">
                      <a:alpha val="43137"/>
                    </a:srgbClr>
                  </a:outerShdw>
                </a:effectLst>
              </a:rPr>
              <a:t>experimental</a:t>
            </a:r>
            <a:r>
              <a:rPr lang="it-IT" b="1" dirty="0" smtClean="0">
                <a:solidFill>
                  <a:schemeClr val="accent3"/>
                </a:solidFill>
                <a:effectLst>
                  <a:outerShdw blurRad="38100" dist="38100" dir="2700000" algn="tl">
                    <a:srgbClr val="000000">
                      <a:alpha val="43137"/>
                    </a:srgbClr>
                  </a:outerShdw>
                </a:effectLst>
              </a:rPr>
              <a:t> </a:t>
            </a:r>
            <a:r>
              <a:rPr lang="it-IT" b="1" dirty="0" err="1" smtClean="0">
                <a:solidFill>
                  <a:schemeClr val="accent3"/>
                </a:solidFill>
                <a:effectLst>
                  <a:outerShdw blurRad="38100" dist="38100" dir="2700000" algn="tl">
                    <a:srgbClr val="000000">
                      <a:alpha val="43137"/>
                    </a:srgbClr>
                  </a:outerShdw>
                </a:effectLst>
              </a:rPr>
              <a:t>momentum</a:t>
            </a:r>
            <a:r>
              <a:rPr lang="it-IT" b="1" dirty="0" smtClean="0">
                <a:solidFill>
                  <a:schemeClr val="accent3"/>
                </a:solidFill>
                <a:effectLst>
                  <a:outerShdw blurRad="38100" dist="38100" dir="2700000" algn="tl">
                    <a:srgbClr val="000000">
                      <a:alpha val="43137"/>
                    </a:srgbClr>
                  </a:outerShdw>
                </a:effectLst>
              </a:rPr>
              <a:t> </a:t>
            </a:r>
            <a:r>
              <a:rPr lang="it-IT" b="1" dirty="0" err="1" smtClean="0">
                <a:solidFill>
                  <a:schemeClr val="accent3"/>
                </a:solidFill>
                <a:effectLst>
                  <a:outerShdw blurRad="38100" dist="38100" dir="2700000" algn="tl">
                    <a:srgbClr val="000000">
                      <a:alpha val="43137"/>
                    </a:srgbClr>
                  </a:outerShdw>
                </a:effectLst>
              </a:rPr>
              <a:t>distribution</a:t>
            </a:r>
            <a:r>
              <a:rPr lang="it-IT" b="1" dirty="0" smtClean="0">
                <a:solidFill>
                  <a:schemeClr val="accent3"/>
                </a:solidFill>
                <a:effectLst>
                  <a:outerShdw blurRad="38100" dist="38100" dir="2700000" algn="tl">
                    <a:srgbClr val="000000">
                      <a:alpha val="43137"/>
                    </a:srgbClr>
                  </a:outerShdw>
                </a:effectLst>
              </a:rPr>
              <a:t> (Prof. </a:t>
            </a:r>
            <a:r>
              <a:rPr lang="it-IT" b="1" dirty="0" err="1" smtClean="0">
                <a:solidFill>
                  <a:schemeClr val="accent3"/>
                </a:solidFill>
                <a:effectLst>
                  <a:outerShdw blurRad="38100" dist="38100" dir="2700000" algn="tl">
                    <a:srgbClr val="000000">
                      <a:alpha val="43137"/>
                    </a:srgbClr>
                  </a:outerShdw>
                </a:effectLst>
              </a:rPr>
              <a:t>Spitaleri</a:t>
            </a:r>
            <a:r>
              <a:rPr lang="it-IT" b="1" dirty="0" smtClean="0">
                <a:solidFill>
                  <a:schemeClr val="accent3"/>
                </a:solidFill>
                <a:effectLst>
                  <a:outerShdw blurRad="38100" dist="38100" dir="2700000" algn="tl">
                    <a:srgbClr val="000000">
                      <a:alpha val="43137"/>
                    </a:srgbClr>
                  </a:outerShdw>
                </a:effectLst>
              </a:rPr>
              <a:t> talk):</a:t>
            </a:r>
            <a:endParaRPr lang="it-IT" b="1" dirty="0">
              <a:solidFill>
                <a:schemeClr val="accent3"/>
              </a:solidFill>
              <a:effectLst>
                <a:outerShdw blurRad="38100" dist="38100" dir="2700000" algn="tl">
                  <a:srgbClr val="000000">
                    <a:alpha val="43137"/>
                  </a:srgbClr>
                </a:outerShdw>
              </a:effectLst>
            </a:endParaRPr>
          </a:p>
        </p:txBody>
      </p:sp>
      <p:sp>
        <p:nvSpPr>
          <p:cNvPr id="42" name="CasellaDiTesto 41"/>
          <p:cNvSpPr txBox="1"/>
          <p:nvPr/>
        </p:nvSpPr>
        <p:spPr>
          <a:xfrm>
            <a:off x="4000496" y="4711495"/>
            <a:ext cx="4929222" cy="646331"/>
          </a:xfrm>
          <a:prstGeom prst="rect">
            <a:avLst/>
          </a:prstGeom>
          <a:noFill/>
        </p:spPr>
        <p:txBody>
          <a:bodyPr wrap="square" rtlCol="0">
            <a:spAutoFit/>
          </a:bodyPr>
          <a:lstStyle/>
          <a:p>
            <a:r>
              <a:rPr lang="it-IT" b="1" dirty="0" err="1" smtClean="0">
                <a:solidFill>
                  <a:schemeClr val="accent3"/>
                </a:solidFill>
                <a:effectLst>
                  <a:outerShdw blurRad="38100" dist="38100" dir="2700000" algn="tl">
                    <a:srgbClr val="000000">
                      <a:alpha val="43137"/>
                    </a:srgbClr>
                  </a:outerShdw>
                </a:effectLst>
              </a:rPr>
              <a:t>Comparison</a:t>
            </a:r>
            <a:r>
              <a:rPr lang="it-IT" b="1" dirty="0" smtClean="0">
                <a:solidFill>
                  <a:schemeClr val="accent3"/>
                </a:solidFill>
                <a:effectLst>
                  <a:outerShdw blurRad="38100" dist="38100" dir="2700000" algn="tl">
                    <a:srgbClr val="000000">
                      <a:alpha val="43137"/>
                    </a:srgbClr>
                  </a:outerShdw>
                </a:effectLst>
              </a:rPr>
              <a:t> </a:t>
            </a:r>
            <a:r>
              <a:rPr lang="it-IT" b="1" dirty="0" err="1" smtClean="0">
                <a:solidFill>
                  <a:schemeClr val="accent3"/>
                </a:solidFill>
                <a:effectLst>
                  <a:outerShdw blurRad="38100" dist="38100" dir="2700000" algn="tl">
                    <a:srgbClr val="000000">
                      <a:alpha val="43137"/>
                    </a:srgbClr>
                  </a:outerShdw>
                </a:effectLst>
              </a:rPr>
              <a:t>between</a:t>
            </a:r>
            <a:r>
              <a:rPr lang="it-IT" b="1" dirty="0" smtClean="0">
                <a:solidFill>
                  <a:schemeClr val="accent3"/>
                </a:solidFill>
                <a:effectLst>
                  <a:outerShdw blurRad="38100" dist="38100" dir="2700000" algn="tl">
                    <a:srgbClr val="000000">
                      <a:alpha val="43137"/>
                    </a:srgbClr>
                  </a:outerShdw>
                </a:effectLst>
              </a:rPr>
              <a:t> the </a:t>
            </a:r>
            <a:r>
              <a:rPr lang="it-IT" b="1" dirty="0" err="1" smtClean="0">
                <a:solidFill>
                  <a:schemeClr val="accent3"/>
                </a:solidFill>
                <a:effectLst>
                  <a:outerShdw blurRad="38100" dist="38100" dir="2700000" algn="tl">
                    <a:srgbClr val="000000">
                      <a:alpha val="43137"/>
                    </a:srgbClr>
                  </a:outerShdw>
                </a:effectLst>
              </a:rPr>
              <a:t>experimental</a:t>
            </a:r>
            <a:r>
              <a:rPr lang="it-IT" b="1" dirty="0" smtClean="0">
                <a:solidFill>
                  <a:schemeClr val="accent3"/>
                </a:solidFill>
                <a:effectLst>
                  <a:outerShdw blurRad="38100" dist="38100" dir="2700000" algn="tl">
                    <a:srgbClr val="000000">
                      <a:alpha val="43137"/>
                    </a:srgbClr>
                  </a:outerShdw>
                </a:effectLst>
              </a:rPr>
              <a:t> data and the </a:t>
            </a:r>
            <a:r>
              <a:rPr lang="it-IT" b="1" dirty="0" err="1" smtClean="0">
                <a:solidFill>
                  <a:schemeClr val="accent3"/>
                </a:solidFill>
                <a:effectLst>
                  <a:outerShdw blurRad="38100" dist="38100" dir="2700000" algn="tl">
                    <a:srgbClr val="000000">
                      <a:alpha val="43137"/>
                    </a:srgbClr>
                  </a:outerShdw>
                </a:effectLst>
              </a:rPr>
              <a:t>theoritical</a:t>
            </a:r>
            <a:r>
              <a:rPr lang="it-IT" b="1" dirty="0" smtClean="0">
                <a:solidFill>
                  <a:schemeClr val="accent3"/>
                </a:solidFill>
                <a:effectLst>
                  <a:outerShdw blurRad="38100" dist="38100" dir="2700000" algn="tl">
                    <a:srgbClr val="000000">
                      <a:alpha val="43137"/>
                    </a:srgbClr>
                  </a:outerShdw>
                </a:effectLst>
              </a:rPr>
              <a:t> </a:t>
            </a:r>
            <a:r>
              <a:rPr lang="it-IT" b="1" dirty="0" err="1" smtClean="0">
                <a:solidFill>
                  <a:schemeClr val="accent3"/>
                </a:solidFill>
                <a:effectLst>
                  <a:outerShdw blurRad="38100" dist="38100" dir="2700000" algn="tl">
                    <a:srgbClr val="000000">
                      <a:alpha val="43137"/>
                    </a:srgbClr>
                  </a:outerShdw>
                </a:effectLst>
              </a:rPr>
              <a:t>Hùlten</a:t>
            </a:r>
            <a:r>
              <a:rPr lang="it-IT" b="1" dirty="0" smtClean="0">
                <a:solidFill>
                  <a:schemeClr val="accent3"/>
                </a:solidFill>
                <a:effectLst>
                  <a:outerShdw blurRad="38100" dist="38100" dir="2700000" algn="tl">
                    <a:srgbClr val="000000">
                      <a:alpha val="43137"/>
                    </a:srgbClr>
                  </a:outerShdw>
                </a:effectLst>
              </a:rPr>
              <a:t> </a:t>
            </a:r>
            <a:r>
              <a:rPr lang="it-IT" b="1" dirty="0" err="1" smtClean="0">
                <a:solidFill>
                  <a:schemeClr val="accent3"/>
                </a:solidFill>
                <a:effectLst>
                  <a:outerShdw blurRad="38100" dist="38100" dir="2700000" algn="tl">
                    <a:srgbClr val="000000">
                      <a:alpha val="43137"/>
                    </a:srgbClr>
                  </a:outerShdw>
                </a:effectLst>
              </a:rPr>
              <a:t>function</a:t>
            </a:r>
            <a:endParaRPr lang="it-IT" b="1" dirty="0">
              <a:solidFill>
                <a:schemeClr val="accent3"/>
              </a:solidFill>
              <a:effectLst>
                <a:outerShdw blurRad="38100" dist="38100" dir="2700000" algn="tl">
                  <a:srgbClr val="000000">
                    <a:alpha val="43137"/>
                  </a:srgbClr>
                </a:outerShdw>
              </a:effectLst>
            </a:endParaRPr>
          </a:p>
        </p:txBody>
      </p:sp>
      <p:sp>
        <p:nvSpPr>
          <p:cNvPr id="43" name="Rectangle 52"/>
          <p:cNvSpPr>
            <a:spLocks noChangeArrowheads="1"/>
          </p:cNvSpPr>
          <p:nvPr/>
        </p:nvSpPr>
        <p:spPr bwMode="auto">
          <a:xfrm rot="20283186">
            <a:off x="1919151" y="3545176"/>
            <a:ext cx="4862249" cy="97049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it-IT" sz="2000" b="1" dirty="0" err="1" smtClean="0">
                <a:solidFill>
                  <a:srgbClr val="FF0000"/>
                </a:solidFill>
                <a:effectLst>
                  <a:outerShdw blurRad="38100" dist="38100" dir="2700000" algn="tl">
                    <a:srgbClr val="000000">
                      <a:alpha val="43137"/>
                    </a:srgbClr>
                  </a:outerShdw>
                </a:effectLst>
              </a:rPr>
              <a:t>Necessary</a:t>
            </a:r>
            <a:r>
              <a:rPr lang="it-IT" sz="2000" b="1" dirty="0" smtClean="0">
                <a:solidFill>
                  <a:srgbClr val="FF0000"/>
                </a:solidFill>
                <a:effectLst>
                  <a:outerShdw blurRad="38100" dist="38100" dir="2700000" algn="tl">
                    <a:srgbClr val="000000">
                      <a:alpha val="43137"/>
                    </a:srgbClr>
                  </a:outerShdw>
                </a:effectLst>
              </a:rPr>
              <a:t> </a:t>
            </a:r>
            <a:r>
              <a:rPr lang="it-IT" sz="2000" b="1" dirty="0" err="1" smtClean="0">
                <a:solidFill>
                  <a:srgbClr val="FF0000"/>
                </a:solidFill>
                <a:effectLst>
                  <a:outerShdw blurRad="38100" dist="38100" dir="2700000" algn="tl">
                    <a:srgbClr val="000000">
                      <a:alpha val="43137"/>
                    </a:srgbClr>
                  </a:outerShdw>
                </a:effectLst>
              </a:rPr>
              <a:t>condition</a:t>
            </a:r>
            <a:r>
              <a:rPr lang="it-IT" sz="2000" b="1" dirty="0" smtClean="0">
                <a:solidFill>
                  <a:srgbClr val="FF0000"/>
                </a:solidFill>
                <a:effectLst>
                  <a:outerShdw blurRad="38100" dist="38100" dir="2700000" algn="tl">
                    <a:srgbClr val="000000">
                      <a:alpha val="43137"/>
                    </a:srgbClr>
                  </a:outerShdw>
                </a:effectLst>
              </a:rPr>
              <a:t> </a:t>
            </a:r>
            <a:r>
              <a:rPr lang="it-IT" sz="2000" b="1" dirty="0" err="1" smtClean="0">
                <a:solidFill>
                  <a:srgbClr val="FF0000"/>
                </a:solidFill>
                <a:effectLst>
                  <a:outerShdw blurRad="38100" dist="38100" dir="2700000" algn="tl">
                    <a:srgbClr val="000000">
                      <a:alpha val="43137"/>
                    </a:srgbClr>
                  </a:outerShdw>
                </a:effectLst>
              </a:rPr>
              <a:t>for</a:t>
            </a:r>
            <a:r>
              <a:rPr lang="it-IT" sz="2000" b="1" dirty="0" smtClean="0">
                <a:solidFill>
                  <a:srgbClr val="FF0000"/>
                </a:solidFill>
                <a:effectLst>
                  <a:outerShdw blurRad="38100" dist="38100" dir="2700000" algn="tl">
                    <a:srgbClr val="000000">
                      <a:alpha val="43137"/>
                    </a:srgbClr>
                  </a:outerShdw>
                </a:effectLst>
              </a:rPr>
              <a:t> the </a:t>
            </a:r>
            <a:r>
              <a:rPr lang="it-IT" sz="2000" b="1" dirty="0" err="1" smtClean="0">
                <a:solidFill>
                  <a:srgbClr val="FF0000"/>
                </a:solidFill>
                <a:effectLst>
                  <a:outerShdw blurRad="38100" dist="38100" dir="2700000" algn="tl">
                    <a:srgbClr val="000000">
                      <a:alpha val="43137"/>
                    </a:srgbClr>
                  </a:outerShdw>
                </a:effectLst>
              </a:rPr>
              <a:t>presence</a:t>
            </a:r>
            <a:r>
              <a:rPr lang="it-IT" sz="2000" b="1" dirty="0" smtClean="0">
                <a:solidFill>
                  <a:srgbClr val="FF0000"/>
                </a:solidFill>
                <a:effectLst>
                  <a:outerShdw blurRad="38100" dist="38100" dir="2700000" algn="tl">
                    <a:srgbClr val="000000">
                      <a:alpha val="43137"/>
                    </a:srgbClr>
                  </a:outerShdw>
                </a:effectLst>
              </a:rPr>
              <a:t> </a:t>
            </a:r>
            <a:r>
              <a:rPr lang="it-IT" sz="2000" b="1" dirty="0" err="1" smtClean="0">
                <a:solidFill>
                  <a:srgbClr val="FF0000"/>
                </a:solidFill>
                <a:effectLst>
                  <a:outerShdw blurRad="38100" dist="38100" dir="2700000" algn="tl">
                    <a:srgbClr val="000000">
                      <a:alpha val="43137"/>
                    </a:srgbClr>
                  </a:outerShdw>
                </a:effectLst>
              </a:rPr>
              <a:t>of</a:t>
            </a:r>
            <a:r>
              <a:rPr lang="it-IT" sz="2000" b="1" dirty="0" smtClean="0">
                <a:solidFill>
                  <a:srgbClr val="FF0000"/>
                </a:solidFill>
                <a:effectLst>
                  <a:outerShdw blurRad="38100" dist="38100" dir="2700000" algn="tl">
                    <a:srgbClr val="000000">
                      <a:alpha val="43137"/>
                    </a:srgbClr>
                  </a:outerShdw>
                </a:effectLst>
              </a:rPr>
              <a:t> </a:t>
            </a:r>
          </a:p>
          <a:p>
            <a:pPr algn="ctr"/>
            <a:r>
              <a:rPr lang="it-IT" sz="2000" b="1" dirty="0" smtClean="0">
                <a:solidFill>
                  <a:srgbClr val="FF0000"/>
                </a:solidFill>
                <a:effectLst>
                  <a:outerShdw blurRad="38100" dist="38100" dir="2700000" algn="tl">
                    <a:srgbClr val="000000">
                      <a:alpha val="43137"/>
                    </a:srgbClr>
                  </a:outerShdw>
                </a:effectLst>
              </a:rPr>
              <a:t>the QF </a:t>
            </a:r>
            <a:r>
              <a:rPr lang="it-IT" sz="2000" b="1" dirty="0" err="1" smtClean="0">
                <a:solidFill>
                  <a:srgbClr val="FF0000"/>
                </a:solidFill>
                <a:effectLst>
                  <a:outerShdw blurRad="38100" dist="38100" dir="2700000" algn="tl">
                    <a:srgbClr val="000000">
                      <a:alpha val="43137"/>
                    </a:srgbClr>
                  </a:outerShdw>
                </a:effectLst>
              </a:rPr>
              <a:t>mechanism</a:t>
            </a:r>
            <a:endParaRPr lang="it-IT" sz="2000" b="1" dirty="0">
              <a:solidFill>
                <a:srgbClr val="FF00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par>
                                <p:cTn id="8" presetID="22" presetClass="entr" presetSubtype="1"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500"/>
                                        <p:tgtEl>
                                          <p:spTgt spid="4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1000"/>
                                        <p:tgtEl>
                                          <p:spTgt spid="42"/>
                                        </p:tgtEl>
                                      </p:cBhvr>
                                    </p:animEffect>
                                  </p:childTnLst>
                                </p:cTn>
                              </p:par>
                              <p:par>
                                <p:cTn id="20" presetID="22" presetClass="entr" presetSubtype="1"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up)">
                                      <p:cBhvr>
                                        <p:cTn id="22" dur="500"/>
                                        <p:tgtEl>
                                          <p:spTgt spid="47"/>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1000" fill="hold"/>
                                        <p:tgtEl>
                                          <p:spTgt spid="43"/>
                                        </p:tgtEl>
                                        <p:attrNameLst>
                                          <p:attrName>ppt_w</p:attrName>
                                        </p:attrNameLst>
                                      </p:cBhvr>
                                      <p:tavLst>
                                        <p:tav tm="0">
                                          <p:val>
                                            <p:strVal val="#ppt_w*0.70"/>
                                          </p:val>
                                        </p:tav>
                                        <p:tav tm="100000">
                                          <p:val>
                                            <p:strVal val="#ppt_w"/>
                                          </p:val>
                                        </p:tav>
                                      </p:tavLst>
                                    </p:anim>
                                    <p:anim calcmode="lin" valueType="num">
                                      <p:cBhvr>
                                        <p:cTn id="32" dur="1000" fill="hold"/>
                                        <p:tgtEl>
                                          <p:spTgt spid="43"/>
                                        </p:tgtEl>
                                        <p:attrNameLst>
                                          <p:attrName>ppt_h</p:attrName>
                                        </p:attrNameLst>
                                      </p:cBhvr>
                                      <p:tavLst>
                                        <p:tav tm="0">
                                          <p:val>
                                            <p:strVal val="#ppt_h"/>
                                          </p:val>
                                        </p:tav>
                                        <p:tav tm="100000">
                                          <p:val>
                                            <p:strVal val="#ppt_h"/>
                                          </p:val>
                                        </p:tav>
                                      </p:tavLst>
                                    </p:anim>
                                    <p:animEffect transition="in" filter="fade">
                                      <p:cBhvr>
                                        <p:cTn id="3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00166" y="785794"/>
            <a:ext cx="6000792" cy="714380"/>
          </a:xfrm>
        </p:spPr>
        <p:txBody>
          <a:bodyPr>
            <a:normAutofit fontScale="90000"/>
          </a:bodyPr>
          <a:lstStyle/>
          <a:p>
            <a:r>
              <a:rPr lang="it-IT" sz="3600" dirty="0" smtClean="0">
                <a:solidFill>
                  <a:schemeClr val="accent3"/>
                </a:solidFill>
                <a:effectLst>
                  <a:outerShdw blurRad="38100" dist="38100" dir="2700000" algn="tl">
                    <a:srgbClr val="000000">
                      <a:alpha val="43137"/>
                    </a:srgbClr>
                  </a:outerShdw>
                </a:effectLst>
              </a:rPr>
              <a:t>Data </a:t>
            </a:r>
            <a:r>
              <a:rPr lang="it-IT" sz="3600" dirty="0" err="1" smtClean="0">
                <a:solidFill>
                  <a:schemeClr val="accent3"/>
                </a:solidFill>
                <a:effectLst>
                  <a:outerShdw blurRad="38100" dist="38100" dir="2700000" algn="tl">
                    <a:srgbClr val="000000">
                      <a:alpha val="43137"/>
                    </a:srgbClr>
                  </a:outerShdw>
                </a:effectLst>
              </a:rPr>
              <a:t>analysis</a:t>
            </a:r>
            <a:r>
              <a:rPr lang="it-IT" sz="3600" dirty="0" smtClean="0">
                <a:solidFill>
                  <a:schemeClr val="accent3"/>
                </a:solidFill>
                <a:effectLst>
                  <a:outerShdw blurRad="38100" dist="38100" dir="2700000" algn="tl">
                    <a:srgbClr val="000000">
                      <a:alpha val="43137"/>
                    </a:srgbClr>
                  </a:outerShdw>
                </a:effectLst>
              </a:rPr>
              <a:t>: </a:t>
            </a:r>
            <a:r>
              <a:rPr lang="it-IT" sz="3600" dirty="0" smtClean="0">
                <a:solidFill>
                  <a:schemeClr val="accent3"/>
                </a:solidFill>
                <a:effectLst>
                  <a:outerShdw blurRad="38100" dist="38100" dir="2700000" algn="tl">
                    <a:srgbClr val="000000">
                      <a:alpha val="43137"/>
                    </a:srgbClr>
                  </a:outerShdw>
                </a:effectLst>
              </a:rPr>
              <a:t>                                                          </a:t>
            </a:r>
            <a:r>
              <a:rPr lang="it-IT" sz="3600" baseline="30000" dirty="0" smtClean="0">
                <a:solidFill>
                  <a:schemeClr val="accent3"/>
                </a:solidFill>
                <a:effectLst>
                  <a:outerShdw blurRad="38100" dist="38100" dir="2700000" algn="tl">
                    <a:srgbClr val="000000">
                      <a:alpha val="43137"/>
                    </a:srgbClr>
                  </a:outerShdw>
                </a:effectLst>
              </a:rPr>
              <a:t>17</a:t>
            </a:r>
            <a:r>
              <a:rPr lang="it-IT" sz="3600" dirty="0" smtClean="0">
                <a:solidFill>
                  <a:schemeClr val="accent3"/>
                </a:solidFill>
                <a:effectLst>
                  <a:outerShdw blurRad="38100" dist="38100" dir="2700000" algn="tl">
                    <a:srgbClr val="000000">
                      <a:alpha val="43137"/>
                    </a:srgbClr>
                  </a:outerShdw>
                </a:effectLst>
              </a:rPr>
              <a:t>O(n,</a:t>
            </a:r>
            <a:r>
              <a:rPr lang="el-GR" sz="3600" dirty="0" smtClean="0">
                <a:solidFill>
                  <a:schemeClr val="accent3"/>
                </a:solidFill>
                <a:effectLst>
                  <a:outerShdw blurRad="38100" dist="38100" dir="2700000" algn="tl">
                    <a:srgbClr val="000000">
                      <a:alpha val="43137"/>
                    </a:srgbClr>
                  </a:outerShdw>
                </a:effectLst>
                <a:cs typeface="Times New Roman"/>
              </a:rPr>
              <a:t>α</a:t>
            </a:r>
            <a:r>
              <a:rPr lang="it-IT" sz="3600" dirty="0" smtClean="0">
                <a:solidFill>
                  <a:schemeClr val="accent3"/>
                </a:solidFill>
                <a:effectLst>
                  <a:outerShdw blurRad="38100" dist="38100" dir="2700000" algn="tl">
                    <a:srgbClr val="000000">
                      <a:alpha val="43137"/>
                    </a:srgbClr>
                  </a:outerShdw>
                </a:effectLst>
                <a:cs typeface="Times New Roman"/>
              </a:rPr>
              <a:t>)</a:t>
            </a:r>
            <a:r>
              <a:rPr lang="it-IT" sz="3600" baseline="30000" dirty="0" smtClean="0">
                <a:solidFill>
                  <a:schemeClr val="accent3"/>
                </a:solidFill>
                <a:effectLst>
                  <a:outerShdw blurRad="38100" dist="38100" dir="2700000" algn="tl">
                    <a:srgbClr val="000000">
                      <a:alpha val="43137"/>
                    </a:srgbClr>
                  </a:outerShdw>
                </a:effectLst>
                <a:cs typeface="Times New Roman"/>
              </a:rPr>
              <a:t>14</a:t>
            </a:r>
            <a:r>
              <a:rPr lang="it-IT" sz="3600" dirty="0" smtClean="0">
                <a:solidFill>
                  <a:schemeClr val="accent3"/>
                </a:solidFill>
                <a:effectLst>
                  <a:outerShdw blurRad="38100" dist="38100" dir="2700000" algn="tl">
                    <a:srgbClr val="000000">
                      <a:alpha val="43137"/>
                    </a:srgbClr>
                  </a:outerShdw>
                </a:effectLst>
                <a:cs typeface="Times New Roman"/>
              </a:rPr>
              <a:t>C </a:t>
            </a:r>
            <a:r>
              <a:rPr lang="it-IT" sz="3600" dirty="0" err="1" smtClean="0">
                <a:solidFill>
                  <a:schemeClr val="accent3"/>
                </a:solidFill>
                <a:effectLst>
                  <a:outerShdw blurRad="38100" dist="38100" dir="2700000" algn="tl">
                    <a:srgbClr val="000000">
                      <a:alpha val="43137"/>
                    </a:srgbClr>
                  </a:outerShdw>
                </a:effectLst>
              </a:rPr>
              <a:t>angular</a:t>
            </a:r>
            <a:r>
              <a:rPr lang="it-IT" sz="3600" dirty="0" smtClean="0">
                <a:solidFill>
                  <a:schemeClr val="accent3"/>
                </a:solidFill>
                <a:effectLst>
                  <a:outerShdw blurRad="38100" dist="38100" dir="2700000" algn="tl">
                    <a:srgbClr val="000000">
                      <a:alpha val="43137"/>
                    </a:srgbClr>
                  </a:outerShdw>
                </a:effectLst>
              </a:rPr>
              <a:t> </a:t>
            </a:r>
            <a:r>
              <a:rPr lang="it-IT" sz="3600" dirty="0" err="1" smtClean="0">
                <a:solidFill>
                  <a:schemeClr val="accent3"/>
                </a:solidFill>
                <a:effectLst>
                  <a:outerShdw blurRad="38100" dist="38100" dir="2700000" algn="tl">
                    <a:srgbClr val="000000">
                      <a:alpha val="43137"/>
                    </a:srgbClr>
                  </a:outerShdw>
                </a:effectLst>
              </a:rPr>
              <a:t>distributions</a:t>
            </a:r>
            <a:endParaRPr lang="it-IT" sz="3600" dirty="0">
              <a:solidFill>
                <a:schemeClr val="accent3"/>
              </a:solidFill>
              <a:effectLst>
                <a:outerShdw blurRad="38100" dist="38100" dir="2700000" algn="tl">
                  <a:srgbClr val="000000">
                    <a:alpha val="43137"/>
                  </a:srgbClr>
                </a:outerShdw>
              </a:effectLst>
            </a:endParaRPr>
          </a:p>
        </p:txBody>
      </p:sp>
      <p:pic>
        <p:nvPicPr>
          <p:cNvPr id="5" name="Immagine 4" descr="asfin_logo.png"/>
          <p:cNvPicPr>
            <a:picLocks noChangeAspect="1"/>
          </p:cNvPicPr>
          <p:nvPr/>
        </p:nvPicPr>
        <p:blipFill>
          <a:blip r:embed="rId2" cstate="print"/>
          <a:stretch>
            <a:fillRect/>
          </a:stretch>
        </p:blipFill>
        <p:spPr>
          <a:xfrm>
            <a:off x="7643834" y="285728"/>
            <a:ext cx="1365391" cy="1109380"/>
          </a:xfrm>
          <a:prstGeom prst="rect">
            <a:avLst/>
          </a:prstGeom>
        </p:spPr>
      </p:pic>
      <p:pic>
        <p:nvPicPr>
          <p:cNvPr id="7" name="Segnaposto contenuto 6" descr="logoprova.png"/>
          <p:cNvPicPr>
            <a:picLocks noGrp="1" noChangeAspect="1"/>
          </p:cNvPicPr>
          <p:nvPr>
            <p:ph idx="1"/>
          </p:nvPr>
        </p:nvPicPr>
        <p:blipFill>
          <a:blip r:embed="rId3" cstate="print"/>
          <a:stretch>
            <a:fillRect/>
          </a:stretch>
        </p:blipFill>
        <p:spPr>
          <a:xfrm>
            <a:off x="0" y="142852"/>
            <a:ext cx="1465545" cy="1384732"/>
          </a:xfrm>
        </p:spPr>
      </p:pic>
      <p:sp>
        <p:nvSpPr>
          <p:cNvPr id="8" name="Rettangolo 7"/>
          <p:cNvSpPr/>
          <p:nvPr/>
        </p:nvSpPr>
        <p:spPr>
          <a:xfrm>
            <a:off x="0" y="1500174"/>
            <a:ext cx="9144000" cy="71438"/>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3"/>
              </a:solidFill>
            </a:endParaRPr>
          </a:p>
        </p:txBody>
      </p:sp>
      <p:pic>
        <p:nvPicPr>
          <p:cNvPr id="9" name="Immagine 8" descr="tcm.eps"/>
          <p:cNvPicPr>
            <a:picLocks noChangeAspect="1"/>
          </p:cNvPicPr>
          <p:nvPr/>
        </p:nvPicPr>
        <p:blipFill>
          <a:blip r:embed="rId4" cstate="print"/>
          <a:srcRect l="4238" t="3125" b="53125"/>
          <a:stretch>
            <a:fillRect/>
          </a:stretch>
        </p:blipFill>
        <p:spPr>
          <a:xfrm>
            <a:off x="-71470" y="3643314"/>
            <a:ext cx="3438325" cy="3000396"/>
          </a:xfrm>
          <a:prstGeom prst="rect">
            <a:avLst/>
          </a:prstGeom>
        </p:spPr>
      </p:pic>
      <p:pic>
        <p:nvPicPr>
          <p:cNvPr id="10" name="Immagine 9" descr="distang.eps"/>
          <p:cNvPicPr>
            <a:picLocks noChangeAspect="1"/>
          </p:cNvPicPr>
          <p:nvPr/>
        </p:nvPicPr>
        <p:blipFill>
          <a:blip r:embed="rId5" cstate="print"/>
          <a:srcRect l="21080" r="25069"/>
          <a:stretch>
            <a:fillRect/>
          </a:stretch>
        </p:blipFill>
        <p:spPr>
          <a:xfrm>
            <a:off x="6072198" y="1571612"/>
            <a:ext cx="2853062" cy="5072074"/>
          </a:xfrm>
          <a:prstGeom prst="rect">
            <a:avLst/>
          </a:prstGeom>
        </p:spPr>
      </p:pic>
      <p:sp>
        <p:nvSpPr>
          <p:cNvPr id="11" name="CasellaDiTesto 10"/>
          <p:cNvSpPr txBox="1"/>
          <p:nvPr/>
        </p:nvSpPr>
        <p:spPr>
          <a:xfrm>
            <a:off x="-32" y="1594482"/>
            <a:ext cx="3571900" cy="2031325"/>
          </a:xfrm>
          <a:prstGeom prst="rect">
            <a:avLst/>
          </a:prstGeom>
          <a:noFill/>
        </p:spPr>
        <p:txBody>
          <a:bodyPr wrap="square" rtlCol="0">
            <a:spAutoFit/>
          </a:bodyPr>
          <a:lstStyle/>
          <a:p>
            <a:r>
              <a:rPr lang="it-IT" b="1" dirty="0" err="1" smtClean="0">
                <a:solidFill>
                  <a:schemeClr val="accent1"/>
                </a:solidFill>
              </a:rPr>
              <a:t>After</a:t>
            </a:r>
            <a:r>
              <a:rPr lang="it-IT" b="1" dirty="0" smtClean="0">
                <a:solidFill>
                  <a:schemeClr val="accent1"/>
                </a:solidFill>
              </a:rPr>
              <a:t> the </a:t>
            </a:r>
            <a:r>
              <a:rPr lang="it-IT" b="1" dirty="0" err="1" smtClean="0">
                <a:solidFill>
                  <a:schemeClr val="accent1"/>
                </a:solidFill>
              </a:rPr>
              <a:t>study</a:t>
            </a:r>
            <a:r>
              <a:rPr lang="it-IT" b="1" dirty="0" smtClean="0">
                <a:solidFill>
                  <a:schemeClr val="accent1"/>
                </a:solidFill>
              </a:rPr>
              <a:t> </a:t>
            </a:r>
            <a:r>
              <a:rPr lang="it-IT" b="1" dirty="0" err="1" smtClean="0">
                <a:solidFill>
                  <a:schemeClr val="accent1"/>
                </a:solidFill>
              </a:rPr>
              <a:t>of</a:t>
            </a:r>
            <a:r>
              <a:rPr lang="it-IT" b="1" dirty="0" smtClean="0">
                <a:solidFill>
                  <a:schemeClr val="accent1"/>
                </a:solidFill>
              </a:rPr>
              <a:t> the 3-body </a:t>
            </a:r>
            <a:r>
              <a:rPr lang="it-IT" b="1" dirty="0" err="1" smtClean="0">
                <a:solidFill>
                  <a:schemeClr val="accent1"/>
                </a:solidFill>
              </a:rPr>
              <a:t>channel</a:t>
            </a:r>
            <a:r>
              <a:rPr lang="it-IT" b="1" dirty="0" smtClean="0">
                <a:solidFill>
                  <a:schemeClr val="accent1"/>
                </a:solidFill>
              </a:rPr>
              <a:t> and the QF </a:t>
            </a:r>
            <a:r>
              <a:rPr lang="it-IT" b="1" dirty="0" err="1" smtClean="0">
                <a:solidFill>
                  <a:schemeClr val="accent1"/>
                </a:solidFill>
              </a:rPr>
              <a:t>selection</a:t>
            </a:r>
            <a:r>
              <a:rPr lang="it-IT" b="1" dirty="0" smtClean="0">
                <a:solidFill>
                  <a:schemeClr val="accent1"/>
                </a:solidFill>
              </a:rPr>
              <a:t>, </a:t>
            </a:r>
            <a:r>
              <a:rPr lang="it-IT" b="1" dirty="0" err="1" smtClean="0">
                <a:solidFill>
                  <a:schemeClr val="accent1"/>
                </a:solidFill>
              </a:rPr>
              <a:t>it</a:t>
            </a:r>
            <a:r>
              <a:rPr lang="it-IT" b="1" dirty="0" smtClean="0">
                <a:solidFill>
                  <a:schemeClr val="accent1"/>
                </a:solidFill>
              </a:rPr>
              <a:t> </a:t>
            </a:r>
            <a:r>
              <a:rPr lang="it-IT" b="1" dirty="0" err="1" smtClean="0">
                <a:solidFill>
                  <a:schemeClr val="accent1"/>
                </a:solidFill>
              </a:rPr>
              <a:t>is</a:t>
            </a:r>
            <a:r>
              <a:rPr lang="it-IT" b="1" dirty="0" smtClean="0">
                <a:solidFill>
                  <a:schemeClr val="accent1"/>
                </a:solidFill>
              </a:rPr>
              <a:t> </a:t>
            </a:r>
            <a:r>
              <a:rPr lang="it-IT" b="1" dirty="0" err="1" smtClean="0">
                <a:solidFill>
                  <a:schemeClr val="accent1"/>
                </a:solidFill>
              </a:rPr>
              <a:t>important</a:t>
            </a:r>
            <a:r>
              <a:rPr lang="it-IT" b="1" dirty="0" smtClean="0">
                <a:solidFill>
                  <a:schemeClr val="accent1"/>
                </a:solidFill>
              </a:rPr>
              <a:t> </a:t>
            </a:r>
            <a:r>
              <a:rPr lang="it-IT" b="1" dirty="0" err="1" smtClean="0">
                <a:solidFill>
                  <a:schemeClr val="accent1"/>
                </a:solidFill>
              </a:rPr>
              <a:t>to</a:t>
            </a:r>
            <a:r>
              <a:rPr lang="it-IT" b="1" dirty="0" smtClean="0">
                <a:solidFill>
                  <a:schemeClr val="accent1"/>
                </a:solidFill>
              </a:rPr>
              <a:t> </a:t>
            </a:r>
            <a:r>
              <a:rPr lang="it-IT" b="1" dirty="0" err="1" smtClean="0">
                <a:solidFill>
                  <a:schemeClr val="accent1"/>
                </a:solidFill>
              </a:rPr>
              <a:t>study</a:t>
            </a:r>
            <a:r>
              <a:rPr lang="it-IT" b="1" dirty="0" smtClean="0">
                <a:solidFill>
                  <a:schemeClr val="accent1"/>
                </a:solidFill>
              </a:rPr>
              <a:t> the 2-body </a:t>
            </a:r>
            <a:r>
              <a:rPr lang="it-IT" b="1" dirty="0" err="1" smtClean="0">
                <a:solidFill>
                  <a:schemeClr val="accent1"/>
                </a:solidFill>
              </a:rPr>
              <a:t>one</a:t>
            </a:r>
            <a:r>
              <a:rPr lang="it-IT" b="1" dirty="0" smtClean="0">
                <a:solidFill>
                  <a:schemeClr val="accent1"/>
                </a:solidFill>
              </a:rPr>
              <a:t>. The </a:t>
            </a:r>
            <a:r>
              <a:rPr lang="it-IT" b="1" dirty="0" err="1" smtClean="0">
                <a:solidFill>
                  <a:schemeClr val="accent1"/>
                </a:solidFill>
              </a:rPr>
              <a:t>a</a:t>
            </a:r>
            <a:r>
              <a:rPr lang="it-IT" b="1" dirty="0" err="1" smtClean="0">
                <a:solidFill>
                  <a:schemeClr val="accent1"/>
                </a:solidFill>
              </a:rPr>
              <a:t>ngular</a:t>
            </a:r>
            <a:r>
              <a:rPr lang="it-IT" b="1" dirty="0" smtClean="0">
                <a:solidFill>
                  <a:schemeClr val="accent1"/>
                </a:solidFill>
              </a:rPr>
              <a:t> </a:t>
            </a:r>
            <a:r>
              <a:rPr lang="it-IT" b="1" dirty="0" err="1" smtClean="0">
                <a:solidFill>
                  <a:schemeClr val="accent1"/>
                </a:solidFill>
              </a:rPr>
              <a:t>range</a:t>
            </a:r>
            <a:r>
              <a:rPr lang="it-IT" b="1" dirty="0" smtClean="0">
                <a:solidFill>
                  <a:schemeClr val="accent1"/>
                </a:solidFill>
              </a:rPr>
              <a:t> </a:t>
            </a:r>
            <a:r>
              <a:rPr lang="it-IT" b="1" dirty="0" err="1" smtClean="0">
                <a:solidFill>
                  <a:schemeClr val="accent1"/>
                </a:solidFill>
              </a:rPr>
              <a:t>covered</a:t>
            </a:r>
            <a:r>
              <a:rPr lang="it-IT" b="1" dirty="0" smtClean="0">
                <a:solidFill>
                  <a:schemeClr val="accent1"/>
                </a:solidFill>
              </a:rPr>
              <a:t> in the </a:t>
            </a:r>
            <a:r>
              <a:rPr lang="it-IT" b="1" dirty="0" err="1" smtClean="0">
                <a:solidFill>
                  <a:schemeClr val="accent1"/>
                </a:solidFill>
              </a:rPr>
              <a:t>experiment</a:t>
            </a:r>
            <a:r>
              <a:rPr lang="it-IT" b="1" dirty="0" smtClean="0">
                <a:solidFill>
                  <a:schemeClr val="accent1"/>
                </a:solidFill>
              </a:rPr>
              <a:t> in the c.m. </a:t>
            </a:r>
            <a:r>
              <a:rPr lang="it-IT" b="1" dirty="0" smtClean="0">
                <a:solidFill>
                  <a:schemeClr val="accent1"/>
                </a:solidFill>
              </a:rPr>
              <a:t>system </a:t>
            </a:r>
            <a:r>
              <a:rPr lang="it-IT" b="1" dirty="0" err="1" smtClean="0">
                <a:solidFill>
                  <a:schemeClr val="accent1"/>
                </a:solidFill>
              </a:rPr>
              <a:t>allows</a:t>
            </a:r>
            <a:r>
              <a:rPr lang="it-IT" b="1" dirty="0" smtClean="0">
                <a:solidFill>
                  <a:schemeClr val="accent1"/>
                </a:solidFill>
              </a:rPr>
              <a:t> </a:t>
            </a:r>
            <a:r>
              <a:rPr lang="it-IT" b="1" dirty="0" err="1" smtClean="0">
                <a:solidFill>
                  <a:schemeClr val="accent1"/>
                </a:solidFill>
              </a:rPr>
              <a:t>one</a:t>
            </a:r>
            <a:r>
              <a:rPr lang="it-IT" b="1" dirty="0" smtClean="0">
                <a:solidFill>
                  <a:schemeClr val="accent1"/>
                </a:solidFill>
              </a:rPr>
              <a:t> </a:t>
            </a:r>
            <a:r>
              <a:rPr lang="it-IT" b="1" dirty="0" err="1" smtClean="0">
                <a:solidFill>
                  <a:schemeClr val="accent1"/>
                </a:solidFill>
              </a:rPr>
              <a:t>to</a:t>
            </a:r>
            <a:r>
              <a:rPr lang="it-IT" b="1" dirty="0" smtClean="0">
                <a:solidFill>
                  <a:schemeClr val="accent1"/>
                </a:solidFill>
              </a:rPr>
              <a:t> </a:t>
            </a:r>
            <a:r>
              <a:rPr lang="it-IT" b="1" dirty="0" err="1" smtClean="0">
                <a:solidFill>
                  <a:schemeClr val="accent1"/>
                </a:solidFill>
              </a:rPr>
              <a:t>study</a:t>
            </a:r>
            <a:r>
              <a:rPr lang="it-IT" b="1" dirty="0" smtClean="0">
                <a:solidFill>
                  <a:schemeClr val="accent1"/>
                </a:solidFill>
              </a:rPr>
              <a:t> the </a:t>
            </a:r>
            <a:r>
              <a:rPr lang="it-IT" b="1" dirty="0" err="1" smtClean="0">
                <a:solidFill>
                  <a:schemeClr val="accent1"/>
                </a:solidFill>
              </a:rPr>
              <a:t>angular</a:t>
            </a:r>
            <a:r>
              <a:rPr lang="it-IT" b="1" dirty="0" smtClean="0">
                <a:solidFill>
                  <a:schemeClr val="accent1"/>
                </a:solidFill>
              </a:rPr>
              <a:t> </a:t>
            </a:r>
            <a:r>
              <a:rPr lang="it-IT" b="1" dirty="0" err="1" smtClean="0">
                <a:solidFill>
                  <a:schemeClr val="accent1"/>
                </a:solidFill>
              </a:rPr>
              <a:t>distributions</a:t>
            </a:r>
            <a:endParaRPr lang="it-IT" b="1" dirty="0">
              <a:solidFill>
                <a:schemeClr val="accent1"/>
              </a:solidFill>
            </a:endParaRPr>
          </a:p>
        </p:txBody>
      </p:sp>
      <p:cxnSp>
        <p:nvCxnSpPr>
          <p:cNvPr id="13" name="Connettore 1 12"/>
          <p:cNvCxnSpPr/>
          <p:nvPr/>
        </p:nvCxnSpPr>
        <p:spPr>
          <a:xfrm rot="5400000">
            <a:off x="785786" y="5286388"/>
            <a:ext cx="17145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rot="5400000">
            <a:off x="1928794" y="5286388"/>
            <a:ext cx="1714512"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3714744" y="5143512"/>
            <a:ext cx="2214578" cy="923330"/>
          </a:xfrm>
          <a:prstGeom prst="rect">
            <a:avLst/>
          </a:prstGeom>
          <a:noFill/>
        </p:spPr>
        <p:txBody>
          <a:bodyPr wrap="square" rtlCol="0">
            <a:spAutoFit/>
          </a:bodyPr>
          <a:lstStyle/>
          <a:p>
            <a:pPr algn="ctr"/>
            <a:r>
              <a:rPr lang="it-IT" dirty="0" smtClean="0">
                <a:solidFill>
                  <a:schemeClr val="accent4"/>
                </a:solidFill>
                <a:effectLst>
                  <a:outerShdw blurRad="38100" dist="38100" dir="2700000" algn="tl">
                    <a:srgbClr val="000000">
                      <a:alpha val="43137"/>
                    </a:srgbClr>
                  </a:outerShdw>
                </a:effectLst>
              </a:rPr>
              <a:t>ℓ=1 </a:t>
            </a:r>
            <a:r>
              <a:rPr lang="it-IT" dirty="0" err="1" smtClean="0">
                <a:solidFill>
                  <a:schemeClr val="accent4"/>
                </a:solidFill>
                <a:effectLst>
                  <a:outerShdw blurRad="38100" dist="38100" dir="2700000" algn="tl">
                    <a:srgbClr val="000000">
                      <a:alpha val="43137"/>
                    </a:srgbClr>
                  </a:outerShdw>
                </a:effectLst>
              </a:rPr>
              <a:t>distribution</a:t>
            </a:r>
            <a:r>
              <a:rPr lang="it-IT" dirty="0" smtClean="0">
                <a:solidFill>
                  <a:schemeClr val="accent4"/>
                </a:solidFill>
                <a:effectLst>
                  <a:outerShdw blurRad="38100" dist="38100" dir="2700000" algn="tl">
                    <a:srgbClr val="000000">
                      <a:alpha val="43137"/>
                    </a:srgbClr>
                  </a:outerShdw>
                </a:effectLst>
              </a:rPr>
              <a:t>: </a:t>
            </a:r>
            <a:r>
              <a:rPr lang="it-IT" dirty="0" err="1" smtClean="0">
                <a:solidFill>
                  <a:schemeClr val="accent4"/>
                </a:solidFill>
                <a:effectLst>
                  <a:outerShdw blurRad="38100" dist="38100" dir="2700000" algn="tl">
                    <a:srgbClr val="000000">
                      <a:alpha val="43137"/>
                    </a:srgbClr>
                  </a:outerShdw>
                </a:effectLst>
              </a:rPr>
              <a:t>will</a:t>
            </a:r>
            <a:r>
              <a:rPr lang="it-IT" dirty="0" smtClean="0">
                <a:solidFill>
                  <a:schemeClr val="accent4"/>
                </a:solidFill>
                <a:effectLst>
                  <a:outerShdw blurRad="38100" dist="38100" dir="2700000" algn="tl">
                    <a:srgbClr val="000000">
                      <a:alpha val="43137"/>
                    </a:srgbClr>
                  </a:outerShdw>
                </a:effectLst>
              </a:rPr>
              <a:t> </a:t>
            </a:r>
            <a:r>
              <a:rPr lang="it-IT" dirty="0" err="1" smtClean="0">
                <a:solidFill>
                  <a:schemeClr val="accent4"/>
                </a:solidFill>
                <a:effectLst>
                  <a:outerShdw blurRad="38100" dist="38100" dir="2700000" algn="tl">
                    <a:srgbClr val="000000">
                      <a:alpha val="43137"/>
                    </a:srgbClr>
                  </a:outerShdw>
                </a:effectLst>
              </a:rPr>
              <a:t>be</a:t>
            </a:r>
            <a:r>
              <a:rPr lang="it-IT" dirty="0" smtClean="0">
                <a:solidFill>
                  <a:schemeClr val="accent4"/>
                </a:solidFill>
                <a:effectLst>
                  <a:outerShdw blurRad="38100" dist="38100" dir="2700000" algn="tl">
                    <a:srgbClr val="000000">
                      <a:alpha val="43137"/>
                    </a:srgbClr>
                  </a:outerShdw>
                </a:effectLst>
              </a:rPr>
              <a:t> </a:t>
            </a:r>
            <a:r>
              <a:rPr lang="it-IT" dirty="0" err="1" smtClean="0">
                <a:solidFill>
                  <a:schemeClr val="accent4"/>
                </a:solidFill>
                <a:effectLst>
                  <a:outerShdw blurRad="38100" dist="38100" dir="2700000" algn="tl">
                    <a:srgbClr val="000000">
                      <a:alpha val="43137"/>
                    </a:srgbClr>
                  </a:outerShdw>
                </a:effectLst>
              </a:rPr>
              <a:t>compared</a:t>
            </a:r>
            <a:r>
              <a:rPr lang="it-IT" dirty="0" smtClean="0">
                <a:solidFill>
                  <a:schemeClr val="accent4"/>
                </a:solidFill>
                <a:effectLst>
                  <a:outerShdw blurRad="38100" dist="38100" dir="2700000" algn="tl">
                    <a:srgbClr val="000000">
                      <a:alpha val="43137"/>
                    </a:srgbClr>
                  </a:outerShdw>
                </a:effectLst>
              </a:rPr>
              <a:t> </a:t>
            </a:r>
            <a:r>
              <a:rPr lang="it-IT" dirty="0" err="1" smtClean="0">
                <a:solidFill>
                  <a:schemeClr val="accent4"/>
                </a:solidFill>
                <a:effectLst>
                  <a:outerShdw blurRad="38100" dist="38100" dir="2700000" algn="tl">
                    <a:srgbClr val="000000">
                      <a:alpha val="43137"/>
                    </a:srgbClr>
                  </a:outerShdw>
                </a:effectLst>
              </a:rPr>
              <a:t>with</a:t>
            </a:r>
            <a:r>
              <a:rPr lang="it-IT" dirty="0" smtClean="0">
                <a:solidFill>
                  <a:schemeClr val="accent4"/>
                </a:solidFill>
                <a:effectLst>
                  <a:outerShdw blurRad="38100" dist="38100" dir="2700000" algn="tl">
                    <a:srgbClr val="000000">
                      <a:alpha val="43137"/>
                    </a:srgbClr>
                  </a:outerShdw>
                </a:effectLst>
              </a:rPr>
              <a:t> </a:t>
            </a:r>
            <a:r>
              <a:rPr lang="it-IT" dirty="0" smtClean="0">
                <a:solidFill>
                  <a:schemeClr val="accent4"/>
                </a:solidFill>
                <a:effectLst>
                  <a:outerShdw blurRad="38100" dist="38100" dir="2700000" algn="tl">
                    <a:srgbClr val="000000">
                      <a:alpha val="43137"/>
                    </a:srgbClr>
                  </a:outerShdw>
                </a:effectLst>
              </a:rPr>
              <a:t>the </a:t>
            </a:r>
            <a:r>
              <a:rPr lang="it-IT" dirty="0" err="1" smtClean="0">
                <a:solidFill>
                  <a:schemeClr val="accent4"/>
                </a:solidFill>
                <a:effectLst>
                  <a:outerShdw blurRad="38100" dist="38100" dir="2700000" algn="tl">
                    <a:srgbClr val="000000">
                      <a:alpha val="43137"/>
                    </a:srgbClr>
                  </a:outerShdw>
                </a:effectLst>
              </a:rPr>
              <a:t>available</a:t>
            </a:r>
            <a:r>
              <a:rPr lang="it-IT" dirty="0" smtClean="0">
                <a:solidFill>
                  <a:schemeClr val="accent4"/>
                </a:solidFill>
                <a:effectLst>
                  <a:outerShdw blurRad="38100" dist="38100" dir="2700000" algn="tl">
                    <a:srgbClr val="000000">
                      <a:alpha val="43137"/>
                    </a:srgbClr>
                  </a:outerShdw>
                </a:effectLst>
              </a:rPr>
              <a:t> data</a:t>
            </a:r>
            <a:endParaRPr lang="it-IT" dirty="0">
              <a:solidFill>
                <a:schemeClr val="accent4"/>
              </a:solidFill>
              <a:effectLst>
                <a:outerShdw blurRad="38100" dist="38100" dir="2700000" algn="tl">
                  <a:srgbClr val="000000">
                    <a:alpha val="43137"/>
                  </a:srgbClr>
                </a:outerShdw>
              </a:effectLst>
            </a:endParaRPr>
          </a:p>
        </p:txBody>
      </p:sp>
      <p:sp>
        <p:nvSpPr>
          <p:cNvPr id="17" name="CasellaDiTesto 16"/>
          <p:cNvSpPr txBox="1"/>
          <p:nvPr/>
        </p:nvSpPr>
        <p:spPr>
          <a:xfrm>
            <a:off x="3500430" y="3786190"/>
            <a:ext cx="2571768" cy="923330"/>
          </a:xfrm>
          <a:prstGeom prst="rect">
            <a:avLst/>
          </a:prstGeom>
          <a:noFill/>
        </p:spPr>
        <p:txBody>
          <a:bodyPr wrap="square" rtlCol="0">
            <a:spAutoFit/>
          </a:bodyPr>
          <a:lstStyle/>
          <a:p>
            <a:pPr algn="ctr"/>
            <a:r>
              <a:rPr lang="it-IT" dirty="0" smtClean="0">
                <a:solidFill>
                  <a:schemeClr val="accent4"/>
                </a:solidFill>
                <a:effectLst>
                  <a:outerShdw blurRad="38100" dist="38100" dir="2700000" algn="tl">
                    <a:srgbClr val="000000">
                      <a:alpha val="43137"/>
                    </a:srgbClr>
                  </a:outerShdw>
                </a:effectLst>
              </a:rPr>
              <a:t>ℓ=0 </a:t>
            </a:r>
            <a:r>
              <a:rPr lang="it-IT" dirty="0" err="1" smtClean="0">
                <a:solidFill>
                  <a:schemeClr val="accent4"/>
                </a:solidFill>
                <a:effectLst>
                  <a:outerShdw blurRad="38100" dist="38100" dir="2700000" algn="tl">
                    <a:srgbClr val="000000">
                      <a:alpha val="43137"/>
                    </a:srgbClr>
                  </a:outerShdw>
                </a:effectLst>
              </a:rPr>
              <a:t>distribution</a:t>
            </a:r>
            <a:r>
              <a:rPr lang="it-IT" dirty="0" smtClean="0">
                <a:solidFill>
                  <a:schemeClr val="accent4"/>
                </a:solidFill>
                <a:effectLst>
                  <a:outerShdw blurRad="38100" dist="38100" dir="2700000" algn="tl">
                    <a:srgbClr val="000000">
                      <a:alpha val="43137"/>
                    </a:srgbClr>
                  </a:outerShdw>
                </a:effectLst>
              </a:rPr>
              <a:t>: no data </a:t>
            </a:r>
            <a:r>
              <a:rPr lang="it-IT" dirty="0" err="1" smtClean="0">
                <a:solidFill>
                  <a:schemeClr val="accent4"/>
                </a:solidFill>
                <a:effectLst>
                  <a:outerShdw blurRad="38100" dist="38100" dir="2700000" algn="tl">
                    <a:srgbClr val="000000">
                      <a:alpha val="43137"/>
                    </a:srgbClr>
                  </a:outerShdw>
                </a:effectLst>
              </a:rPr>
              <a:t>present</a:t>
            </a:r>
            <a:r>
              <a:rPr lang="it-IT" dirty="0" smtClean="0">
                <a:solidFill>
                  <a:schemeClr val="accent4"/>
                </a:solidFill>
                <a:effectLst>
                  <a:outerShdw blurRad="38100" dist="38100" dir="2700000" algn="tl">
                    <a:srgbClr val="000000">
                      <a:alpha val="43137"/>
                    </a:srgbClr>
                  </a:outerShdw>
                </a:effectLst>
              </a:rPr>
              <a:t> in </a:t>
            </a:r>
            <a:r>
              <a:rPr lang="it-IT" dirty="0" err="1" smtClean="0">
                <a:solidFill>
                  <a:schemeClr val="accent4"/>
                </a:solidFill>
                <a:effectLst>
                  <a:outerShdw blurRad="38100" dist="38100" dir="2700000" algn="tl">
                    <a:srgbClr val="000000">
                      <a:alpha val="43137"/>
                    </a:srgbClr>
                  </a:outerShdw>
                </a:effectLst>
              </a:rPr>
              <a:t>literature</a:t>
            </a:r>
            <a:endParaRPr lang="it-IT" dirty="0" smtClean="0">
              <a:solidFill>
                <a:schemeClr val="accent4"/>
              </a:solidFill>
              <a:effectLst>
                <a:outerShdw blurRad="38100" dist="38100" dir="2700000" algn="tl">
                  <a:srgbClr val="000000">
                    <a:alpha val="43137"/>
                  </a:srgbClr>
                </a:outerShdw>
              </a:effectLst>
            </a:endParaRPr>
          </a:p>
        </p:txBody>
      </p:sp>
      <p:sp>
        <p:nvSpPr>
          <p:cNvPr id="18" name="CasellaDiTesto 17"/>
          <p:cNvSpPr txBox="1"/>
          <p:nvPr/>
        </p:nvSpPr>
        <p:spPr>
          <a:xfrm>
            <a:off x="3571868" y="1928802"/>
            <a:ext cx="2500330" cy="1754326"/>
          </a:xfrm>
          <a:prstGeom prst="rect">
            <a:avLst/>
          </a:prstGeom>
          <a:noFill/>
        </p:spPr>
        <p:txBody>
          <a:bodyPr wrap="square" rtlCol="0">
            <a:spAutoFit/>
          </a:bodyPr>
          <a:lstStyle/>
          <a:p>
            <a:pPr algn="ctr"/>
            <a:r>
              <a:rPr lang="it-IT" dirty="0" smtClean="0">
                <a:solidFill>
                  <a:schemeClr val="accent4"/>
                </a:solidFill>
                <a:effectLst>
                  <a:outerShdw blurRad="38100" dist="38100" dir="2700000" algn="tl">
                    <a:srgbClr val="000000">
                      <a:alpha val="43137"/>
                    </a:srgbClr>
                  </a:outerShdw>
                </a:effectLst>
              </a:rPr>
              <a:t>ℓ=3 </a:t>
            </a:r>
            <a:r>
              <a:rPr lang="it-IT" dirty="0" err="1" smtClean="0">
                <a:solidFill>
                  <a:schemeClr val="accent4"/>
                </a:solidFill>
                <a:effectLst>
                  <a:outerShdw blurRad="38100" dist="38100" dir="2700000" algn="tl">
                    <a:srgbClr val="000000">
                      <a:alpha val="43137"/>
                    </a:srgbClr>
                  </a:outerShdw>
                </a:effectLst>
              </a:rPr>
              <a:t>distribution</a:t>
            </a:r>
            <a:r>
              <a:rPr lang="it-IT" dirty="0" smtClean="0">
                <a:solidFill>
                  <a:schemeClr val="accent4"/>
                </a:solidFill>
                <a:effectLst>
                  <a:outerShdw blurRad="38100" dist="38100" dir="2700000" algn="tl">
                    <a:srgbClr val="000000">
                      <a:alpha val="43137"/>
                    </a:srgbClr>
                  </a:outerShdw>
                </a:effectLst>
              </a:rPr>
              <a:t>: </a:t>
            </a:r>
            <a:r>
              <a:rPr lang="it-IT" dirty="0" smtClean="0">
                <a:solidFill>
                  <a:schemeClr val="accent4"/>
                </a:solidFill>
                <a:effectLst>
                  <a:outerShdw blurRad="38100" dist="38100" dir="2700000" algn="tl">
                    <a:srgbClr val="000000">
                      <a:alpha val="43137"/>
                    </a:srgbClr>
                  </a:outerShdw>
                </a:effectLst>
              </a:rPr>
              <a:t>no data </a:t>
            </a:r>
            <a:r>
              <a:rPr lang="it-IT" dirty="0" err="1" smtClean="0">
                <a:solidFill>
                  <a:schemeClr val="accent4"/>
                </a:solidFill>
                <a:effectLst>
                  <a:outerShdw blurRad="38100" dist="38100" dir="2700000" algn="tl">
                    <a:srgbClr val="000000">
                      <a:alpha val="43137"/>
                    </a:srgbClr>
                  </a:outerShdw>
                </a:effectLst>
              </a:rPr>
              <a:t>present</a:t>
            </a:r>
            <a:r>
              <a:rPr lang="it-IT" dirty="0" smtClean="0">
                <a:solidFill>
                  <a:schemeClr val="accent4"/>
                </a:solidFill>
                <a:effectLst>
                  <a:outerShdw blurRad="38100" dist="38100" dir="2700000" algn="tl">
                    <a:srgbClr val="000000">
                      <a:alpha val="43137"/>
                    </a:srgbClr>
                  </a:outerShdw>
                </a:effectLst>
              </a:rPr>
              <a:t> in </a:t>
            </a:r>
            <a:r>
              <a:rPr lang="it-IT" dirty="0" err="1" smtClean="0">
                <a:solidFill>
                  <a:schemeClr val="accent4"/>
                </a:solidFill>
                <a:effectLst>
                  <a:outerShdw blurRad="38100" dist="38100" dir="2700000" algn="tl">
                    <a:srgbClr val="000000">
                      <a:alpha val="43137"/>
                    </a:srgbClr>
                  </a:outerShdw>
                </a:effectLst>
              </a:rPr>
              <a:t>literature</a:t>
            </a:r>
            <a:r>
              <a:rPr lang="it-IT" dirty="0" smtClean="0">
                <a:solidFill>
                  <a:schemeClr val="accent4"/>
                </a:solidFill>
                <a:effectLst>
                  <a:outerShdw blurRad="38100" dist="38100" dir="2700000" algn="tl">
                    <a:srgbClr val="000000">
                      <a:alpha val="43137"/>
                    </a:srgbClr>
                  </a:outerShdw>
                </a:effectLst>
              </a:rPr>
              <a:t> (</a:t>
            </a:r>
            <a:r>
              <a:rPr lang="it-IT" dirty="0" err="1" smtClean="0">
                <a:solidFill>
                  <a:schemeClr val="accent4"/>
                </a:solidFill>
                <a:effectLst>
                  <a:outerShdw blurRad="38100" dist="38100" dir="2700000" algn="tl">
                    <a:srgbClr val="000000">
                      <a:alpha val="43137"/>
                    </a:srgbClr>
                  </a:outerShdw>
                </a:effectLst>
              </a:rPr>
              <a:t>suppressed</a:t>
            </a:r>
            <a:r>
              <a:rPr lang="it-IT" dirty="0" smtClean="0">
                <a:solidFill>
                  <a:schemeClr val="accent4"/>
                </a:solidFill>
                <a:effectLst>
                  <a:outerShdw blurRad="38100" dist="38100" dir="2700000" algn="tl">
                    <a:srgbClr val="000000">
                      <a:alpha val="43137"/>
                    </a:srgbClr>
                  </a:outerShdw>
                </a:effectLst>
              </a:rPr>
              <a:t> in </a:t>
            </a:r>
            <a:r>
              <a:rPr lang="it-IT" dirty="0" err="1" smtClean="0">
                <a:solidFill>
                  <a:schemeClr val="accent4"/>
                </a:solidFill>
                <a:effectLst>
                  <a:outerShdw blurRad="38100" dist="38100" dir="2700000" algn="tl">
                    <a:srgbClr val="000000">
                      <a:alpha val="43137"/>
                    </a:srgbClr>
                  </a:outerShdw>
                </a:effectLst>
              </a:rPr>
              <a:t>direct</a:t>
            </a:r>
            <a:r>
              <a:rPr lang="it-IT" dirty="0" smtClean="0">
                <a:solidFill>
                  <a:schemeClr val="accent4"/>
                </a:solidFill>
                <a:effectLst>
                  <a:outerShdw blurRad="38100" dist="38100" dir="2700000" algn="tl">
                    <a:srgbClr val="000000">
                      <a:alpha val="43137"/>
                    </a:srgbClr>
                  </a:outerShdw>
                </a:effectLst>
              </a:rPr>
              <a:t> </a:t>
            </a:r>
            <a:r>
              <a:rPr lang="it-IT" dirty="0" err="1" smtClean="0">
                <a:solidFill>
                  <a:schemeClr val="accent4"/>
                </a:solidFill>
                <a:effectLst>
                  <a:outerShdw blurRad="38100" dist="38100" dir="2700000" algn="tl">
                    <a:srgbClr val="000000">
                      <a:alpha val="43137"/>
                    </a:srgbClr>
                  </a:outerShdw>
                </a:effectLst>
              </a:rPr>
              <a:t>measurements</a:t>
            </a:r>
            <a:r>
              <a:rPr lang="it-IT" dirty="0" smtClean="0">
                <a:solidFill>
                  <a:schemeClr val="accent4"/>
                </a:solidFill>
                <a:effectLst>
                  <a:outerShdw blurRad="38100" dist="38100" dir="2700000" algn="tl">
                    <a:srgbClr val="000000">
                      <a:alpha val="43137"/>
                    </a:srgbClr>
                  </a:outerShdw>
                </a:effectLst>
              </a:rPr>
              <a:t>)</a:t>
            </a:r>
            <a:endParaRPr lang="it-IT" dirty="0" smtClean="0">
              <a:solidFill>
                <a:schemeClr val="accent4"/>
              </a:solidFill>
              <a:effectLst>
                <a:outerShdw blurRad="38100" dist="38100" dir="2700000" algn="tl">
                  <a:srgbClr val="000000">
                    <a:alpha val="43137"/>
                  </a:srgbClr>
                </a:outerShdw>
              </a:effectLst>
            </a:endParaRPr>
          </a:p>
          <a:p>
            <a:pPr algn="ctr"/>
            <a:endParaRPr lang="it-IT" dirty="0"/>
          </a:p>
        </p:txBody>
      </p:sp>
      <p:sp>
        <p:nvSpPr>
          <p:cNvPr id="19" name="CasellaDiTesto 18"/>
          <p:cNvSpPr txBox="1"/>
          <p:nvPr/>
        </p:nvSpPr>
        <p:spPr>
          <a:xfrm>
            <a:off x="6643702" y="1714488"/>
            <a:ext cx="2537169" cy="36933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none" rtlCol="0">
            <a:spAutoFit/>
          </a:bodyPr>
          <a:lstStyle/>
          <a:p>
            <a:r>
              <a:rPr lang="it-IT" spc="600" dirty="0" smtClean="0">
                <a:solidFill>
                  <a:srgbClr val="FF0000"/>
                </a:solidFill>
              </a:rPr>
              <a:t>PRELIMINARY</a:t>
            </a:r>
            <a:endParaRPr lang="it-IT" spc="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360"/>
                                          </p:val>
                                        </p:tav>
                                        <p:tav tm="100000">
                                          <p:val>
                                            <p:fltVal val="0"/>
                                          </p:val>
                                        </p:tav>
                                      </p:tavLst>
                                    </p:anim>
                                    <p:animEffect transition="in" filter="fade">
                                      <p:cBhvr>
                                        <p:cTn id="34" dur="1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57374" y="857232"/>
            <a:ext cx="5657832" cy="714380"/>
          </a:xfrm>
        </p:spPr>
        <p:txBody>
          <a:bodyPr>
            <a:normAutofit fontScale="90000"/>
          </a:bodyPr>
          <a:lstStyle/>
          <a:p>
            <a:r>
              <a:rPr lang="it-IT" sz="4000" dirty="0" smtClean="0">
                <a:solidFill>
                  <a:schemeClr val="accent3"/>
                </a:solidFill>
                <a:effectLst>
                  <a:outerShdw blurRad="38100" dist="38100" dir="2700000" algn="tl">
                    <a:srgbClr val="000000">
                      <a:alpha val="43137"/>
                    </a:srgbClr>
                  </a:outerShdw>
                </a:effectLst>
              </a:rPr>
              <a:t>Data </a:t>
            </a:r>
            <a:r>
              <a:rPr lang="it-IT" sz="4000" dirty="0" err="1" smtClean="0">
                <a:solidFill>
                  <a:schemeClr val="accent3"/>
                </a:solidFill>
                <a:effectLst>
                  <a:outerShdw blurRad="38100" dist="38100" dir="2700000" algn="tl">
                    <a:srgbClr val="000000">
                      <a:alpha val="43137"/>
                    </a:srgbClr>
                  </a:outerShdw>
                </a:effectLst>
              </a:rPr>
              <a:t>analysis</a:t>
            </a:r>
            <a:r>
              <a:rPr lang="it-IT" sz="4000" dirty="0" smtClean="0">
                <a:solidFill>
                  <a:schemeClr val="accent3"/>
                </a:solidFill>
                <a:effectLst>
                  <a:outerShdw blurRad="38100" dist="38100" dir="2700000" algn="tl">
                    <a:srgbClr val="000000">
                      <a:alpha val="43137"/>
                    </a:srgbClr>
                  </a:outerShdw>
                </a:effectLst>
              </a:rPr>
              <a:t>: </a:t>
            </a:r>
            <a:r>
              <a:rPr lang="it-IT" sz="4000" dirty="0" smtClean="0">
                <a:solidFill>
                  <a:schemeClr val="accent3"/>
                </a:solidFill>
                <a:effectLst>
                  <a:outerShdw blurRad="38100" dist="38100" dir="2700000" algn="tl">
                    <a:srgbClr val="000000">
                      <a:alpha val="43137"/>
                    </a:srgbClr>
                  </a:outerShdw>
                </a:effectLst>
              </a:rPr>
              <a:t>                                                  </a:t>
            </a:r>
            <a:r>
              <a:rPr lang="it-IT" sz="4000" baseline="30000" dirty="0" smtClean="0">
                <a:solidFill>
                  <a:schemeClr val="accent3"/>
                </a:solidFill>
                <a:effectLst>
                  <a:outerShdw blurRad="38100" dist="38100" dir="2700000" algn="tl">
                    <a:srgbClr val="000000">
                      <a:alpha val="43137"/>
                    </a:srgbClr>
                  </a:outerShdw>
                </a:effectLst>
              </a:rPr>
              <a:t>17</a:t>
            </a:r>
            <a:r>
              <a:rPr lang="it-IT" sz="4000" dirty="0" smtClean="0">
                <a:solidFill>
                  <a:schemeClr val="accent3"/>
                </a:solidFill>
                <a:effectLst>
                  <a:outerShdw blurRad="38100" dist="38100" dir="2700000" algn="tl">
                    <a:srgbClr val="000000">
                      <a:alpha val="43137"/>
                    </a:srgbClr>
                  </a:outerShdw>
                </a:effectLst>
              </a:rPr>
              <a:t>O(n,</a:t>
            </a:r>
            <a:r>
              <a:rPr lang="el-GR" sz="4000" dirty="0" smtClean="0">
                <a:solidFill>
                  <a:schemeClr val="accent3"/>
                </a:solidFill>
                <a:effectLst>
                  <a:outerShdw blurRad="38100" dist="38100" dir="2700000" algn="tl">
                    <a:srgbClr val="000000">
                      <a:alpha val="43137"/>
                    </a:srgbClr>
                  </a:outerShdw>
                </a:effectLst>
                <a:cs typeface="Times New Roman"/>
              </a:rPr>
              <a:t>α</a:t>
            </a:r>
            <a:r>
              <a:rPr lang="it-IT" sz="4000" dirty="0" smtClean="0">
                <a:solidFill>
                  <a:schemeClr val="accent3"/>
                </a:solidFill>
                <a:effectLst>
                  <a:outerShdw blurRad="38100" dist="38100" dir="2700000" algn="tl">
                    <a:srgbClr val="000000">
                      <a:alpha val="43137"/>
                    </a:srgbClr>
                  </a:outerShdw>
                </a:effectLst>
                <a:cs typeface="Times New Roman"/>
              </a:rPr>
              <a:t>)</a:t>
            </a:r>
            <a:r>
              <a:rPr lang="it-IT" sz="4000" baseline="30000" dirty="0" smtClean="0">
                <a:solidFill>
                  <a:schemeClr val="accent3"/>
                </a:solidFill>
                <a:effectLst>
                  <a:outerShdw blurRad="38100" dist="38100" dir="2700000" algn="tl">
                    <a:srgbClr val="000000">
                      <a:alpha val="43137"/>
                    </a:srgbClr>
                  </a:outerShdw>
                </a:effectLst>
                <a:cs typeface="Times New Roman"/>
              </a:rPr>
              <a:t>14</a:t>
            </a:r>
            <a:r>
              <a:rPr lang="it-IT" sz="4000" dirty="0" smtClean="0">
                <a:solidFill>
                  <a:schemeClr val="accent3"/>
                </a:solidFill>
                <a:effectLst>
                  <a:outerShdw blurRad="38100" dist="38100" dir="2700000" algn="tl">
                    <a:srgbClr val="000000">
                      <a:alpha val="43137"/>
                    </a:srgbClr>
                  </a:outerShdw>
                </a:effectLst>
                <a:cs typeface="Times New Roman"/>
              </a:rPr>
              <a:t>C  </a:t>
            </a:r>
            <a:r>
              <a:rPr lang="it-IT" sz="4000" dirty="0" smtClean="0">
                <a:solidFill>
                  <a:schemeClr val="accent3"/>
                </a:solidFill>
                <a:effectLst>
                  <a:outerShdw blurRad="38100" dist="38100" dir="2700000" algn="tl">
                    <a:srgbClr val="000000">
                      <a:alpha val="43137"/>
                    </a:srgbClr>
                  </a:outerShdw>
                </a:effectLst>
              </a:rPr>
              <a:t>cross </a:t>
            </a:r>
            <a:r>
              <a:rPr lang="it-IT" sz="4000" dirty="0" err="1" smtClean="0">
                <a:solidFill>
                  <a:schemeClr val="accent3"/>
                </a:solidFill>
                <a:effectLst>
                  <a:outerShdw blurRad="38100" dist="38100" dir="2700000" algn="tl">
                    <a:srgbClr val="000000">
                      <a:alpha val="43137"/>
                    </a:srgbClr>
                  </a:outerShdw>
                </a:effectLst>
              </a:rPr>
              <a:t>section</a:t>
            </a:r>
            <a:endParaRPr lang="it-IT" sz="4000" dirty="0">
              <a:solidFill>
                <a:schemeClr val="accent3"/>
              </a:solidFill>
              <a:effectLst>
                <a:outerShdw blurRad="38100" dist="38100" dir="2700000" algn="tl">
                  <a:srgbClr val="000000">
                    <a:alpha val="43137"/>
                  </a:srgbClr>
                </a:outerShdw>
              </a:effectLst>
            </a:endParaRPr>
          </a:p>
        </p:txBody>
      </p:sp>
      <p:pic>
        <p:nvPicPr>
          <p:cNvPr id="5" name="Immagine 4" descr="asfin_logo.png"/>
          <p:cNvPicPr>
            <a:picLocks noChangeAspect="1"/>
          </p:cNvPicPr>
          <p:nvPr/>
        </p:nvPicPr>
        <p:blipFill>
          <a:blip r:embed="rId3" cstate="print"/>
          <a:stretch>
            <a:fillRect/>
          </a:stretch>
        </p:blipFill>
        <p:spPr>
          <a:xfrm>
            <a:off x="7643834" y="285728"/>
            <a:ext cx="1365391" cy="1109380"/>
          </a:xfrm>
          <a:prstGeom prst="rect">
            <a:avLst/>
          </a:prstGeom>
        </p:spPr>
      </p:pic>
      <p:pic>
        <p:nvPicPr>
          <p:cNvPr id="7" name="Segnaposto contenuto 6" descr="logoprova.png"/>
          <p:cNvPicPr>
            <a:picLocks noGrp="1" noChangeAspect="1"/>
          </p:cNvPicPr>
          <p:nvPr>
            <p:ph idx="1"/>
          </p:nvPr>
        </p:nvPicPr>
        <p:blipFill>
          <a:blip r:embed="rId4" cstate="print"/>
          <a:stretch>
            <a:fillRect/>
          </a:stretch>
        </p:blipFill>
        <p:spPr>
          <a:xfrm>
            <a:off x="0" y="142852"/>
            <a:ext cx="1465545" cy="1384732"/>
          </a:xfrm>
        </p:spPr>
      </p:pic>
      <p:sp>
        <p:nvSpPr>
          <p:cNvPr id="8" name="Rettangolo 7"/>
          <p:cNvSpPr/>
          <p:nvPr/>
        </p:nvSpPr>
        <p:spPr>
          <a:xfrm>
            <a:off x="0" y="1500174"/>
            <a:ext cx="9144000" cy="71438"/>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3"/>
              </a:solidFill>
            </a:endParaRPr>
          </a:p>
        </p:txBody>
      </p:sp>
      <p:pic>
        <p:nvPicPr>
          <p:cNvPr id="6" name="Immagine 5" descr="d2sigma.eps"/>
          <p:cNvPicPr>
            <a:picLocks noChangeAspect="1"/>
          </p:cNvPicPr>
          <p:nvPr/>
        </p:nvPicPr>
        <p:blipFill>
          <a:blip r:embed="rId5" cstate="print"/>
          <a:srcRect l="4088" t="11458" b="3125"/>
          <a:stretch>
            <a:fillRect/>
          </a:stretch>
        </p:blipFill>
        <p:spPr>
          <a:xfrm>
            <a:off x="4455796" y="2071678"/>
            <a:ext cx="4688236" cy="4000528"/>
          </a:xfrm>
          <a:prstGeom prst="rect">
            <a:avLst/>
          </a:prstGeom>
        </p:spPr>
      </p:pic>
      <p:graphicFrame>
        <p:nvGraphicFramePr>
          <p:cNvPr id="9" name="Tabella 8"/>
          <p:cNvGraphicFramePr>
            <a:graphicFrameLocks noGrp="1"/>
          </p:cNvGraphicFramePr>
          <p:nvPr/>
        </p:nvGraphicFramePr>
        <p:xfrm>
          <a:off x="142844" y="2000240"/>
          <a:ext cx="4009091" cy="1371600"/>
        </p:xfrm>
        <a:graphic>
          <a:graphicData uri="http://schemas.openxmlformats.org/drawingml/2006/table">
            <a:tbl>
              <a:tblPr/>
              <a:tblGrid>
                <a:gridCol w="386454"/>
                <a:gridCol w="1256620"/>
                <a:gridCol w="413097"/>
                <a:gridCol w="1372853"/>
                <a:gridCol w="580067"/>
              </a:tblGrid>
              <a:tr h="266701">
                <a:tc>
                  <a:txBody>
                    <a:bodyPr/>
                    <a:lstStyle/>
                    <a:p>
                      <a:pPr algn="ctr">
                        <a:spcAft>
                          <a:spcPts val="0"/>
                        </a:spcAft>
                      </a:pPr>
                      <a:endParaRPr lang="it-IT" sz="1800" dirty="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800" b="1" baseline="30000" dirty="0" smtClean="0">
                          <a:latin typeface="+mn-lt"/>
                          <a:ea typeface="Times New Roman"/>
                          <a:cs typeface="Times New Roman"/>
                        </a:rPr>
                        <a:t>18</a:t>
                      </a:r>
                      <a:r>
                        <a:rPr lang="en-US" sz="1800" b="1" baseline="0" dirty="0" smtClean="0">
                          <a:latin typeface="+mn-lt"/>
                          <a:ea typeface="Times New Roman"/>
                          <a:cs typeface="Times New Roman"/>
                        </a:rPr>
                        <a:t>O</a:t>
                      </a:r>
                      <a:r>
                        <a:rPr lang="en-US" sz="1800" b="1" baseline="30000" dirty="0" smtClean="0">
                          <a:latin typeface="+mn-lt"/>
                          <a:ea typeface="Times New Roman"/>
                          <a:cs typeface="Times New Roman"/>
                        </a:rPr>
                        <a:t>* </a:t>
                      </a:r>
                      <a:r>
                        <a:rPr lang="en-US" sz="1800" b="1" dirty="0">
                          <a:latin typeface="+mn-lt"/>
                          <a:ea typeface="Times New Roman"/>
                          <a:cs typeface="Times New Roman"/>
                        </a:rPr>
                        <a:t>(</a:t>
                      </a:r>
                      <a:r>
                        <a:rPr lang="en-US" sz="1800" b="1" dirty="0" err="1">
                          <a:latin typeface="+mn-lt"/>
                          <a:ea typeface="Times New Roman"/>
                          <a:cs typeface="Times New Roman"/>
                        </a:rPr>
                        <a:t>MeV</a:t>
                      </a:r>
                      <a:r>
                        <a:rPr lang="en-US" sz="1800" b="1" dirty="0">
                          <a:latin typeface="+mn-lt"/>
                          <a:ea typeface="Times New Roman"/>
                          <a:cs typeface="Times New Roman"/>
                        </a:rPr>
                        <a:t>)</a:t>
                      </a:r>
                      <a:endParaRPr lang="it-IT" sz="1800" dirty="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n-US" sz="1800" b="1">
                          <a:latin typeface="+mn-lt"/>
                          <a:ea typeface="Times New Roman"/>
                          <a:cs typeface="Times New Roman"/>
                        </a:rPr>
                        <a:t>J</a:t>
                      </a:r>
                      <a:r>
                        <a:rPr lang="en-US" sz="1800" b="1" baseline="30000">
                          <a:latin typeface="+mn-lt"/>
                          <a:ea typeface="Times New Roman"/>
                          <a:cs typeface="Times New Roman"/>
                        </a:rPr>
                        <a:t>π</a:t>
                      </a:r>
                      <a:endParaRPr lang="it-IT" sz="180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n-US" sz="1800" b="1">
                          <a:latin typeface="+mn-lt"/>
                          <a:ea typeface="Times New Roman"/>
                          <a:cs typeface="Times New Roman"/>
                        </a:rPr>
                        <a:t>E</a:t>
                      </a:r>
                      <a:r>
                        <a:rPr lang="en-US" sz="1800" b="1" baseline="-25000">
                          <a:latin typeface="+mn-lt"/>
                          <a:ea typeface="Times New Roman"/>
                          <a:cs typeface="Times New Roman"/>
                        </a:rPr>
                        <a:t>c.m. </a:t>
                      </a:r>
                      <a:r>
                        <a:rPr lang="en-US" sz="1800" b="1">
                          <a:latin typeface="+mn-lt"/>
                          <a:ea typeface="Times New Roman"/>
                          <a:cs typeface="Times New Roman"/>
                        </a:rPr>
                        <a:t>(MeV)</a:t>
                      </a:r>
                      <a:endParaRPr lang="it-IT" sz="180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n-US" sz="1800" b="1" dirty="0" err="1">
                          <a:latin typeface="+mn-lt"/>
                          <a:ea typeface="Times New Roman"/>
                          <a:cs typeface="Times New Roman"/>
                        </a:rPr>
                        <a:t>l</a:t>
                      </a:r>
                      <a:r>
                        <a:rPr lang="en-US" sz="1800" b="1" baseline="-25000" dirty="0" err="1">
                          <a:latin typeface="+mn-lt"/>
                          <a:ea typeface="Times New Roman"/>
                          <a:cs typeface="Times New Roman"/>
                        </a:rPr>
                        <a:t>in</a:t>
                      </a:r>
                      <a:endParaRPr lang="it-IT" sz="1800" dirty="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66701">
                <a:tc>
                  <a:txBody>
                    <a:bodyPr/>
                    <a:lstStyle/>
                    <a:p>
                      <a:pPr algn="ctr">
                        <a:spcAft>
                          <a:spcPts val="0"/>
                        </a:spcAft>
                      </a:pPr>
                      <a:r>
                        <a:rPr lang="en-US" sz="1800" b="1" dirty="0" smtClean="0">
                          <a:latin typeface="+mn-lt"/>
                          <a:ea typeface="Times New Roman"/>
                          <a:cs typeface="Times New Roman"/>
                        </a:rPr>
                        <a:t>A</a:t>
                      </a:r>
                      <a:endParaRPr lang="it-IT" sz="1800" dirty="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800" dirty="0">
                          <a:latin typeface="+mn-lt"/>
                          <a:ea typeface="Times New Roman"/>
                          <a:cs typeface="Times New Roman"/>
                        </a:rPr>
                        <a:t>8.039</a:t>
                      </a:r>
                      <a:endParaRPr lang="it-IT" sz="1800" dirty="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800">
                          <a:latin typeface="+mn-lt"/>
                          <a:ea typeface="Times New Roman"/>
                          <a:cs typeface="Times New Roman"/>
                        </a:rPr>
                        <a:t>1</a:t>
                      </a:r>
                      <a:r>
                        <a:rPr lang="en-US" sz="1800" baseline="30000">
                          <a:latin typeface="+mn-lt"/>
                          <a:ea typeface="Times New Roman"/>
                          <a:cs typeface="Times New Roman"/>
                        </a:rPr>
                        <a:t>-</a:t>
                      </a:r>
                      <a:endParaRPr lang="it-IT" sz="180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800" dirty="0">
                          <a:latin typeface="+mn-lt"/>
                          <a:ea typeface="Times New Roman"/>
                          <a:cs typeface="Times New Roman"/>
                        </a:rPr>
                        <a:t>-0.007</a:t>
                      </a:r>
                      <a:endParaRPr lang="it-IT" sz="1800" dirty="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800">
                          <a:latin typeface="+mn-lt"/>
                          <a:ea typeface="Times New Roman"/>
                          <a:cs typeface="Times New Roman"/>
                        </a:rPr>
                        <a:t>1 ; 3</a:t>
                      </a:r>
                      <a:endParaRPr lang="it-IT" sz="180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6701">
                <a:tc>
                  <a:txBody>
                    <a:bodyPr/>
                    <a:lstStyle/>
                    <a:p>
                      <a:pPr algn="ctr">
                        <a:spcAft>
                          <a:spcPts val="0"/>
                        </a:spcAft>
                      </a:pPr>
                      <a:r>
                        <a:rPr lang="en-US" sz="1800" b="1" dirty="0" smtClean="0">
                          <a:latin typeface="+mn-lt"/>
                          <a:ea typeface="Times New Roman"/>
                          <a:cs typeface="Times New Roman"/>
                        </a:rPr>
                        <a:t>B</a:t>
                      </a:r>
                      <a:endParaRPr lang="it-IT" sz="1800" dirty="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800">
                          <a:latin typeface="+mn-lt"/>
                          <a:ea typeface="Times New Roman"/>
                          <a:cs typeface="Times New Roman"/>
                        </a:rPr>
                        <a:t>8.125</a:t>
                      </a:r>
                      <a:endParaRPr lang="it-IT" sz="180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800">
                          <a:latin typeface="+mn-lt"/>
                          <a:ea typeface="Times New Roman"/>
                          <a:cs typeface="Times New Roman"/>
                        </a:rPr>
                        <a:t>5</a:t>
                      </a:r>
                      <a:r>
                        <a:rPr lang="en-US" sz="1800" baseline="30000">
                          <a:latin typeface="+mn-lt"/>
                          <a:ea typeface="Times New Roman"/>
                          <a:cs typeface="Times New Roman"/>
                        </a:rPr>
                        <a:t>-</a:t>
                      </a:r>
                      <a:endParaRPr lang="it-IT" sz="180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800">
                          <a:latin typeface="+mn-lt"/>
                          <a:ea typeface="Times New Roman"/>
                          <a:cs typeface="Times New Roman"/>
                        </a:rPr>
                        <a:t>0.075</a:t>
                      </a:r>
                      <a:endParaRPr lang="it-IT" sz="180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800">
                          <a:latin typeface="+mn-lt"/>
                          <a:ea typeface="Times New Roman"/>
                          <a:cs typeface="Times New Roman"/>
                        </a:rPr>
                        <a:t>3</a:t>
                      </a:r>
                      <a:endParaRPr lang="it-IT" sz="180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6701">
                <a:tc>
                  <a:txBody>
                    <a:bodyPr/>
                    <a:lstStyle/>
                    <a:p>
                      <a:pPr algn="ctr">
                        <a:spcAft>
                          <a:spcPts val="0"/>
                        </a:spcAft>
                      </a:pPr>
                      <a:r>
                        <a:rPr lang="en-US" sz="1800" b="1" dirty="0" smtClean="0">
                          <a:latin typeface="+mn-lt"/>
                          <a:ea typeface="Times New Roman"/>
                          <a:cs typeface="Times New Roman"/>
                        </a:rPr>
                        <a:t>C</a:t>
                      </a:r>
                      <a:endParaRPr lang="it-IT" sz="1800" dirty="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800">
                          <a:latin typeface="+mn-lt"/>
                          <a:ea typeface="Times New Roman"/>
                          <a:cs typeface="Times New Roman"/>
                        </a:rPr>
                        <a:t>8.213</a:t>
                      </a:r>
                      <a:endParaRPr lang="it-IT" sz="180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800">
                          <a:latin typeface="+mn-lt"/>
                          <a:ea typeface="Times New Roman"/>
                          <a:cs typeface="Times New Roman"/>
                        </a:rPr>
                        <a:t>2</a:t>
                      </a:r>
                      <a:r>
                        <a:rPr lang="en-US" sz="1800" baseline="30000">
                          <a:latin typeface="+mn-lt"/>
                          <a:ea typeface="Times New Roman"/>
                          <a:cs typeface="Times New Roman"/>
                        </a:rPr>
                        <a:t>+</a:t>
                      </a:r>
                      <a:endParaRPr lang="it-IT" sz="180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800" dirty="0">
                          <a:latin typeface="+mn-lt"/>
                          <a:ea typeface="Times New Roman"/>
                          <a:cs typeface="Times New Roman"/>
                        </a:rPr>
                        <a:t>0.166</a:t>
                      </a:r>
                      <a:endParaRPr lang="it-IT" sz="1800" dirty="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800">
                          <a:latin typeface="+mn-lt"/>
                          <a:ea typeface="Times New Roman"/>
                          <a:cs typeface="Times New Roman"/>
                        </a:rPr>
                        <a:t>0 ; 2</a:t>
                      </a:r>
                      <a:endParaRPr lang="it-IT" sz="180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6701">
                <a:tc>
                  <a:txBody>
                    <a:bodyPr/>
                    <a:lstStyle/>
                    <a:p>
                      <a:pPr algn="ctr">
                        <a:spcAft>
                          <a:spcPts val="0"/>
                        </a:spcAft>
                      </a:pPr>
                      <a:r>
                        <a:rPr lang="en-US" sz="1800" b="1" dirty="0" smtClean="0">
                          <a:latin typeface="+mn-lt"/>
                          <a:ea typeface="Times New Roman"/>
                          <a:cs typeface="Times New Roman"/>
                        </a:rPr>
                        <a:t>D</a:t>
                      </a:r>
                      <a:endParaRPr lang="it-IT" sz="1800" dirty="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800">
                          <a:latin typeface="+mn-lt"/>
                          <a:ea typeface="Times New Roman"/>
                          <a:cs typeface="Times New Roman"/>
                        </a:rPr>
                        <a:t>8.282</a:t>
                      </a:r>
                      <a:endParaRPr lang="it-IT" sz="180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800">
                          <a:latin typeface="+mn-lt"/>
                          <a:ea typeface="Times New Roman"/>
                          <a:cs typeface="Times New Roman"/>
                        </a:rPr>
                        <a:t>3</a:t>
                      </a:r>
                      <a:r>
                        <a:rPr lang="en-US" sz="1800" baseline="30000">
                          <a:latin typeface="+mn-lt"/>
                          <a:ea typeface="Times New Roman"/>
                          <a:cs typeface="Times New Roman"/>
                        </a:rPr>
                        <a:t>-</a:t>
                      </a:r>
                      <a:endParaRPr lang="it-IT" sz="180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800">
                          <a:latin typeface="+mn-lt"/>
                          <a:ea typeface="Times New Roman"/>
                          <a:cs typeface="Times New Roman"/>
                        </a:rPr>
                        <a:t>0.236</a:t>
                      </a:r>
                      <a:endParaRPr lang="it-IT" sz="180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800" dirty="0">
                          <a:latin typeface="+mn-lt"/>
                          <a:ea typeface="Times New Roman"/>
                          <a:cs typeface="Times New Roman"/>
                        </a:rPr>
                        <a:t>1</a:t>
                      </a:r>
                      <a:endParaRPr lang="it-IT" sz="1800" dirty="0">
                        <a:latin typeface="+mn-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0" name="CasellaDiTesto 9"/>
          <p:cNvSpPr txBox="1"/>
          <p:nvPr/>
        </p:nvSpPr>
        <p:spPr>
          <a:xfrm>
            <a:off x="357158" y="4704718"/>
            <a:ext cx="3857652" cy="1938992"/>
          </a:xfrm>
          <a:prstGeom prst="rect">
            <a:avLst/>
          </a:prstGeom>
          <a:noFill/>
          <a:ln>
            <a:noFill/>
          </a:ln>
        </p:spPr>
        <p:txBody>
          <a:bodyPr wrap="square" rtlCol="0">
            <a:spAutoFit/>
          </a:bodyPr>
          <a:lstStyle/>
          <a:p>
            <a:pPr>
              <a:buClr>
                <a:schemeClr val="accent3"/>
              </a:buClr>
              <a:buFont typeface="Wingdings" pitchFamily="2" charset="2"/>
              <a:buChar char="ü"/>
            </a:pPr>
            <a:r>
              <a:rPr lang="it-IT" sz="2400" b="1" dirty="0" smtClean="0">
                <a:solidFill>
                  <a:schemeClr val="accent3"/>
                </a:solidFill>
                <a:effectLst>
                  <a:outerShdw blurRad="38100" dist="38100" dir="2700000" algn="tl">
                    <a:srgbClr val="000000">
                      <a:alpha val="43137"/>
                    </a:srgbClr>
                  </a:outerShdw>
                </a:effectLst>
              </a:rPr>
              <a:t> -0.8&lt;</a:t>
            </a:r>
            <a:r>
              <a:rPr lang="it-IT" sz="2400" b="1" dirty="0" err="1" smtClean="0">
                <a:solidFill>
                  <a:schemeClr val="accent3"/>
                </a:solidFill>
                <a:effectLst>
                  <a:outerShdw blurRad="38100" dist="38100" dir="2700000" algn="tl">
                    <a:srgbClr val="000000">
                      <a:alpha val="43137"/>
                    </a:srgbClr>
                  </a:outerShdw>
                </a:effectLst>
              </a:rPr>
              <a:t>Q</a:t>
            </a:r>
            <a:r>
              <a:rPr lang="it-IT" sz="2400" b="1" baseline="-25000" dirty="0" err="1" smtClean="0">
                <a:solidFill>
                  <a:schemeClr val="accent3"/>
                </a:solidFill>
                <a:effectLst>
                  <a:outerShdw blurRad="38100" dist="38100" dir="2700000" algn="tl">
                    <a:srgbClr val="000000">
                      <a:alpha val="43137"/>
                    </a:srgbClr>
                  </a:outerShdw>
                </a:effectLst>
              </a:rPr>
              <a:t>value</a:t>
            </a:r>
            <a:r>
              <a:rPr lang="it-IT" sz="2400" b="1" dirty="0" smtClean="0">
                <a:solidFill>
                  <a:schemeClr val="accent3"/>
                </a:solidFill>
                <a:effectLst>
                  <a:outerShdw blurRad="38100" dist="38100" dir="2700000" algn="tl">
                    <a:srgbClr val="000000">
                      <a:alpha val="43137"/>
                    </a:srgbClr>
                  </a:outerShdw>
                </a:effectLst>
              </a:rPr>
              <a:t>&lt;0 </a:t>
            </a:r>
            <a:r>
              <a:rPr lang="it-IT" sz="2400" b="1" dirty="0" err="1" smtClean="0">
                <a:solidFill>
                  <a:schemeClr val="accent3"/>
                </a:solidFill>
                <a:effectLst>
                  <a:outerShdw blurRad="38100" dist="38100" dir="2700000" algn="tl">
                    <a:srgbClr val="000000">
                      <a:alpha val="43137"/>
                    </a:srgbClr>
                  </a:outerShdw>
                </a:effectLst>
              </a:rPr>
              <a:t>MeV</a:t>
            </a:r>
            <a:endParaRPr lang="it-IT" sz="2400" b="1" dirty="0" smtClean="0">
              <a:solidFill>
                <a:schemeClr val="accent3"/>
              </a:solidFill>
              <a:effectLst>
                <a:outerShdw blurRad="38100" dist="38100" dir="2700000" algn="tl">
                  <a:srgbClr val="000000">
                    <a:alpha val="43137"/>
                  </a:srgbClr>
                </a:outerShdw>
              </a:effectLst>
            </a:endParaRPr>
          </a:p>
          <a:p>
            <a:pPr>
              <a:buClr>
                <a:schemeClr val="accent3"/>
              </a:buClr>
              <a:buFont typeface="Wingdings" pitchFamily="2" charset="2"/>
              <a:buChar char="ü"/>
            </a:pPr>
            <a:r>
              <a:rPr lang="it-IT" sz="2400" b="1" dirty="0" smtClean="0">
                <a:solidFill>
                  <a:schemeClr val="accent3"/>
                </a:solidFill>
                <a:effectLst>
                  <a:outerShdw blurRad="38100" dist="38100" dir="2700000" algn="tl">
                    <a:srgbClr val="000000">
                      <a:alpha val="43137"/>
                    </a:srgbClr>
                  </a:outerShdw>
                </a:effectLst>
              </a:rPr>
              <a:t> |p</a:t>
            </a:r>
            <a:r>
              <a:rPr lang="it-IT" sz="2400" b="1" baseline="-25000" dirty="0" smtClean="0">
                <a:solidFill>
                  <a:schemeClr val="accent3"/>
                </a:solidFill>
                <a:effectLst>
                  <a:outerShdw blurRad="38100" dist="38100" dir="2700000" algn="tl">
                    <a:srgbClr val="000000">
                      <a:alpha val="43137"/>
                    </a:srgbClr>
                  </a:outerShdw>
                </a:effectLst>
              </a:rPr>
              <a:t>s</a:t>
            </a:r>
            <a:r>
              <a:rPr lang="it-IT" sz="2400" b="1" dirty="0" smtClean="0">
                <a:solidFill>
                  <a:schemeClr val="accent3"/>
                </a:solidFill>
                <a:effectLst>
                  <a:outerShdw blurRad="38100" dist="38100" dir="2700000" algn="tl">
                    <a:srgbClr val="000000">
                      <a:alpha val="43137"/>
                    </a:srgbClr>
                  </a:outerShdw>
                </a:effectLst>
              </a:rPr>
              <a:t>|&lt; 40 </a:t>
            </a:r>
            <a:r>
              <a:rPr lang="it-IT" sz="2400" b="1" dirty="0" err="1" smtClean="0">
                <a:solidFill>
                  <a:schemeClr val="accent3"/>
                </a:solidFill>
                <a:effectLst>
                  <a:outerShdw blurRad="38100" dist="38100" dir="2700000" algn="tl">
                    <a:srgbClr val="000000">
                      <a:alpha val="43137"/>
                    </a:srgbClr>
                  </a:outerShdw>
                </a:effectLst>
              </a:rPr>
              <a:t>MeV</a:t>
            </a:r>
            <a:r>
              <a:rPr lang="it-IT" sz="2400" b="1" dirty="0" smtClean="0">
                <a:solidFill>
                  <a:schemeClr val="accent3"/>
                </a:solidFill>
                <a:effectLst>
                  <a:outerShdw blurRad="38100" dist="38100" dir="2700000" algn="tl">
                    <a:srgbClr val="000000">
                      <a:alpha val="43137"/>
                    </a:srgbClr>
                  </a:outerShdw>
                </a:effectLst>
              </a:rPr>
              <a:t>/c</a:t>
            </a:r>
          </a:p>
          <a:p>
            <a:pPr>
              <a:buClr>
                <a:schemeClr val="accent3"/>
              </a:buClr>
              <a:buFont typeface="Wingdings" pitchFamily="2" charset="2"/>
              <a:buChar char="ü"/>
            </a:pPr>
            <a:r>
              <a:rPr lang="it-IT" sz="2400" b="1" dirty="0" smtClean="0">
                <a:solidFill>
                  <a:schemeClr val="accent3"/>
                </a:solidFill>
                <a:effectLst>
                  <a:outerShdw blurRad="38100" dist="38100" dir="2700000" algn="tl">
                    <a:srgbClr val="000000">
                      <a:alpha val="43137"/>
                    </a:srgbClr>
                  </a:outerShdw>
                </a:effectLst>
              </a:rPr>
              <a:t> 90°&lt;</a:t>
            </a:r>
            <a:r>
              <a:rPr lang="el-GR" sz="2400" b="1" dirty="0" smtClean="0">
                <a:solidFill>
                  <a:schemeClr val="accent3"/>
                </a:solidFill>
                <a:effectLst>
                  <a:outerShdw blurRad="38100" dist="38100" dir="2700000" algn="tl">
                    <a:srgbClr val="000000">
                      <a:alpha val="43137"/>
                    </a:srgbClr>
                  </a:outerShdw>
                </a:effectLst>
              </a:rPr>
              <a:t>θ</a:t>
            </a:r>
            <a:r>
              <a:rPr lang="it-IT" sz="2400" b="1" baseline="-25000" dirty="0" smtClean="0">
                <a:solidFill>
                  <a:schemeClr val="accent3"/>
                </a:solidFill>
                <a:effectLst>
                  <a:outerShdw blurRad="38100" dist="38100" dir="2700000" algn="tl">
                    <a:srgbClr val="000000">
                      <a:alpha val="43137"/>
                    </a:srgbClr>
                  </a:outerShdw>
                </a:effectLst>
              </a:rPr>
              <a:t>c.m.</a:t>
            </a:r>
            <a:r>
              <a:rPr lang="it-IT" sz="2400" b="1" dirty="0" smtClean="0">
                <a:solidFill>
                  <a:schemeClr val="accent3"/>
                </a:solidFill>
                <a:effectLst>
                  <a:outerShdw blurRad="38100" dist="38100" dir="2700000" algn="tl">
                    <a:srgbClr val="000000">
                      <a:alpha val="43137"/>
                    </a:srgbClr>
                  </a:outerShdw>
                </a:effectLst>
              </a:rPr>
              <a:t>&lt;140° (</a:t>
            </a:r>
            <a:r>
              <a:rPr lang="it-IT" sz="2400" b="1" dirty="0" err="1" smtClean="0">
                <a:solidFill>
                  <a:schemeClr val="accent3"/>
                </a:solidFill>
                <a:effectLst>
                  <a:outerShdw blurRad="38100" dist="38100" dir="2700000" algn="tl">
                    <a:srgbClr val="000000">
                      <a:alpha val="43137"/>
                    </a:srgbClr>
                  </a:outerShdw>
                </a:effectLst>
              </a:rPr>
              <a:t>integrated</a:t>
            </a:r>
            <a:r>
              <a:rPr lang="it-IT" sz="2400" b="1" dirty="0" smtClean="0">
                <a:solidFill>
                  <a:schemeClr val="accent3"/>
                </a:solidFill>
                <a:effectLst>
                  <a:outerShdw blurRad="38100" dist="38100" dir="2700000" algn="tl">
                    <a:srgbClr val="000000">
                      <a:alpha val="43137"/>
                    </a:srgbClr>
                  </a:outerShdw>
                </a:effectLst>
              </a:rPr>
              <a:t> </a:t>
            </a:r>
            <a:r>
              <a:rPr lang="it-IT" sz="2400" b="1" dirty="0" err="1" smtClean="0">
                <a:solidFill>
                  <a:schemeClr val="accent3"/>
                </a:solidFill>
                <a:effectLst>
                  <a:outerShdw blurRad="38100" dist="38100" dir="2700000" algn="tl">
                    <a:srgbClr val="000000">
                      <a:alpha val="43137"/>
                    </a:srgbClr>
                  </a:outerShdw>
                </a:effectLst>
              </a:rPr>
              <a:t>with</a:t>
            </a:r>
            <a:r>
              <a:rPr lang="it-IT" sz="2400" b="1" dirty="0" smtClean="0">
                <a:solidFill>
                  <a:schemeClr val="accent3"/>
                </a:solidFill>
                <a:effectLst>
                  <a:outerShdw blurRad="38100" dist="38100" dir="2700000" algn="tl">
                    <a:srgbClr val="000000">
                      <a:alpha val="43137"/>
                    </a:srgbClr>
                  </a:outerShdw>
                </a:effectLst>
              </a:rPr>
              <a:t> </a:t>
            </a:r>
            <a:r>
              <a:rPr lang="it-IT" sz="2400" b="1" dirty="0" err="1" smtClean="0">
                <a:solidFill>
                  <a:schemeClr val="accent3"/>
                </a:solidFill>
                <a:effectLst>
                  <a:outerShdw blurRad="38100" dist="38100" dir="2700000" algn="tl">
                    <a:srgbClr val="000000">
                      <a:alpha val="43137"/>
                    </a:srgbClr>
                  </a:outerShdw>
                </a:effectLst>
              </a:rPr>
              <a:t>theoretical</a:t>
            </a:r>
            <a:r>
              <a:rPr lang="it-IT" sz="2400" b="1" dirty="0" smtClean="0">
                <a:solidFill>
                  <a:schemeClr val="accent3"/>
                </a:solidFill>
                <a:effectLst>
                  <a:outerShdw blurRad="38100" dist="38100" dir="2700000" algn="tl">
                    <a:srgbClr val="000000">
                      <a:alpha val="43137"/>
                    </a:srgbClr>
                  </a:outerShdw>
                </a:effectLst>
              </a:rPr>
              <a:t> </a:t>
            </a:r>
            <a:r>
              <a:rPr lang="it-IT" sz="2400" b="1" dirty="0" err="1" smtClean="0">
                <a:solidFill>
                  <a:schemeClr val="accent3"/>
                </a:solidFill>
                <a:effectLst>
                  <a:outerShdw blurRad="38100" dist="38100" dir="2700000" algn="tl">
                    <a:srgbClr val="000000">
                      <a:alpha val="43137"/>
                    </a:srgbClr>
                  </a:outerShdw>
                </a:effectLst>
              </a:rPr>
              <a:t>distribution</a:t>
            </a:r>
            <a:r>
              <a:rPr lang="it-IT" sz="2400" b="1" dirty="0" smtClean="0">
                <a:solidFill>
                  <a:schemeClr val="accent3"/>
                </a:solidFill>
                <a:effectLst>
                  <a:outerShdw blurRad="38100" dist="38100" dir="2700000" algn="tl">
                    <a:srgbClr val="000000">
                      <a:alpha val="43137"/>
                    </a:srgbClr>
                  </a:outerShdw>
                </a:effectLst>
              </a:rPr>
              <a:t>)</a:t>
            </a:r>
          </a:p>
        </p:txBody>
      </p:sp>
      <p:sp>
        <p:nvSpPr>
          <p:cNvPr id="11" name="CasellaDiTesto 10"/>
          <p:cNvSpPr txBox="1"/>
          <p:nvPr/>
        </p:nvSpPr>
        <p:spPr>
          <a:xfrm>
            <a:off x="71406" y="3500438"/>
            <a:ext cx="4123116" cy="338554"/>
          </a:xfrm>
          <a:prstGeom prst="rect">
            <a:avLst/>
          </a:prstGeom>
          <a:noFill/>
        </p:spPr>
        <p:txBody>
          <a:bodyPr wrap="none" rtlCol="0">
            <a:spAutoFit/>
          </a:bodyPr>
          <a:lstStyle/>
          <a:p>
            <a:r>
              <a:rPr lang="it-IT" sz="1600" dirty="0" smtClean="0"/>
              <a:t>F. </a:t>
            </a:r>
            <a:r>
              <a:rPr lang="it-IT" sz="1600" dirty="0" err="1" smtClean="0"/>
              <a:t>Ajzenberg-Selove</a:t>
            </a:r>
            <a:r>
              <a:rPr lang="it-IT" sz="1600" dirty="0" smtClean="0"/>
              <a:t>, </a:t>
            </a:r>
            <a:r>
              <a:rPr lang="it-IT" sz="1600" dirty="0" err="1" smtClean="0"/>
              <a:t>Nucl</a:t>
            </a:r>
            <a:r>
              <a:rPr lang="it-IT" sz="1600" dirty="0" smtClean="0"/>
              <a:t>. </a:t>
            </a:r>
            <a:r>
              <a:rPr lang="it-IT" sz="1600" dirty="0" err="1" smtClean="0"/>
              <a:t>Ph</a:t>
            </a:r>
            <a:r>
              <a:rPr lang="it-IT" sz="1600" dirty="0" smtClean="0"/>
              <a:t>., </a:t>
            </a:r>
            <a:r>
              <a:rPr lang="it-IT" sz="1600" b="1" dirty="0" smtClean="0"/>
              <a:t>A475</a:t>
            </a:r>
            <a:r>
              <a:rPr lang="it-IT" sz="1600" dirty="0" smtClean="0"/>
              <a:t>, 1 (1987)</a:t>
            </a:r>
            <a:endParaRPr lang="it-IT" sz="1600" dirty="0"/>
          </a:p>
        </p:txBody>
      </p:sp>
      <p:sp>
        <p:nvSpPr>
          <p:cNvPr id="12" name="CasellaDiTesto 11"/>
          <p:cNvSpPr txBox="1"/>
          <p:nvPr/>
        </p:nvSpPr>
        <p:spPr>
          <a:xfrm>
            <a:off x="6643702" y="2059536"/>
            <a:ext cx="2537169" cy="36933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none" rtlCol="0">
            <a:spAutoFit/>
          </a:bodyPr>
          <a:lstStyle/>
          <a:p>
            <a:r>
              <a:rPr lang="it-IT" spc="600" dirty="0" smtClean="0">
                <a:solidFill>
                  <a:srgbClr val="FF0000"/>
                </a:solidFill>
              </a:rPr>
              <a:t>PRELIMINARY</a:t>
            </a:r>
            <a:endParaRPr lang="it-IT" spc="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par>
                          <p:cTn id="30" fill="hold">
                            <p:stCondLst>
                              <p:cond delay="1000"/>
                            </p:stCondLst>
                            <p:childTnLst>
                              <p:par>
                                <p:cTn id="31" presetID="49" presetClass="entr" presetSubtype="0" decel="10000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style.rotation</p:attrName>
                                        </p:attrNameLst>
                                      </p:cBhvr>
                                      <p:tavLst>
                                        <p:tav tm="0">
                                          <p:val>
                                            <p:fltVal val="360"/>
                                          </p:val>
                                        </p:tav>
                                        <p:tav tm="100000">
                                          <p:val>
                                            <p:fltVal val="0"/>
                                          </p:val>
                                        </p:tav>
                                      </p:tavLst>
                                    </p:anim>
                                    <p:animEffect transition="in" filter="fade">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500042"/>
            <a:ext cx="8229600" cy="714380"/>
          </a:xfrm>
        </p:spPr>
        <p:txBody>
          <a:bodyPr>
            <a:normAutofit/>
          </a:bodyPr>
          <a:lstStyle/>
          <a:p>
            <a:pPr algn="ctr"/>
            <a:r>
              <a:rPr lang="it-IT" sz="4000" dirty="0" err="1" smtClean="0">
                <a:solidFill>
                  <a:schemeClr val="accent3"/>
                </a:solidFill>
                <a:effectLst>
                  <a:outerShdw blurRad="38100" dist="38100" dir="2700000" algn="tl">
                    <a:srgbClr val="000000">
                      <a:alpha val="43137"/>
                    </a:srgbClr>
                  </a:outerShdw>
                </a:effectLst>
              </a:rPr>
              <a:t>Conclusions</a:t>
            </a:r>
            <a:endParaRPr lang="it-IT" sz="4000" dirty="0">
              <a:solidFill>
                <a:schemeClr val="accent3"/>
              </a:solidFill>
              <a:effectLst>
                <a:outerShdw blurRad="38100" dist="38100" dir="2700000" algn="tl">
                  <a:srgbClr val="000000">
                    <a:alpha val="43137"/>
                  </a:srgbClr>
                </a:outerShdw>
              </a:effectLst>
            </a:endParaRPr>
          </a:p>
        </p:txBody>
      </p:sp>
      <p:pic>
        <p:nvPicPr>
          <p:cNvPr id="5" name="Immagine 4" descr="asfin_logo.png"/>
          <p:cNvPicPr>
            <a:picLocks noChangeAspect="1"/>
          </p:cNvPicPr>
          <p:nvPr/>
        </p:nvPicPr>
        <p:blipFill>
          <a:blip r:embed="rId2" cstate="print"/>
          <a:stretch>
            <a:fillRect/>
          </a:stretch>
        </p:blipFill>
        <p:spPr>
          <a:xfrm>
            <a:off x="7643834" y="285728"/>
            <a:ext cx="1365391" cy="1109380"/>
          </a:xfrm>
          <a:prstGeom prst="rect">
            <a:avLst/>
          </a:prstGeom>
        </p:spPr>
      </p:pic>
      <p:pic>
        <p:nvPicPr>
          <p:cNvPr id="7" name="Segnaposto contenuto 6" descr="logoprova.png"/>
          <p:cNvPicPr>
            <a:picLocks noGrp="1" noChangeAspect="1"/>
          </p:cNvPicPr>
          <p:nvPr>
            <p:ph idx="1"/>
          </p:nvPr>
        </p:nvPicPr>
        <p:blipFill>
          <a:blip r:embed="rId3" cstate="print"/>
          <a:stretch>
            <a:fillRect/>
          </a:stretch>
        </p:blipFill>
        <p:spPr>
          <a:xfrm>
            <a:off x="0" y="142852"/>
            <a:ext cx="1465545" cy="1384732"/>
          </a:xfrm>
        </p:spPr>
      </p:pic>
      <p:sp>
        <p:nvSpPr>
          <p:cNvPr id="8" name="Rettangolo 7"/>
          <p:cNvSpPr/>
          <p:nvPr/>
        </p:nvSpPr>
        <p:spPr>
          <a:xfrm>
            <a:off x="0" y="1500174"/>
            <a:ext cx="9144000" cy="71438"/>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3"/>
              </a:solidFill>
            </a:endParaRPr>
          </a:p>
        </p:txBody>
      </p:sp>
      <p:sp>
        <p:nvSpPr>
          <p:cNvPr id="6" name="CasellaDiTesto 5"/>
          <p:cNvSpPr txBox="1"/>
          <p:nvPr/>
        </p:nvSpPr>
        <p:spPr>
          <a:xfrm>
            <a:off x="285720" y="1714488"/>
            <a:ext cx="8358246" cy="1200329"/>
          </a:xfrm>
          <a:prstGeom prst="rect">
            <a:avLst/>
          </a:prstGeom>
          <a:noFill/>
        </p:spPr>
        <p:txBody>
          <a:bodyPr wrap="square" rtlCol="0">
            <a:spAutoFit/>
          </a:bodyPr>
          <a:lstStyle/>
          <a:p>
            <a:pPr algn="ctr">
              <a:buClr>
                <a:schemeClr val="accent2"/>
              </a:buClr>
              <a:buSzPct val="100000"/>
              <a:buFont typeface="Wingdings" pitchFamily="2" charset="2"/>
              <a:buChar char="q"/>
            </a:pPr>
            <a:r>
              <a:rPr lang="it-IT" sz="2400" b="1" i="1" dirty="0" smtClean="0">
                <a:solidFill>
                  <a:schemeClr val="accent2"/>
                </a:solidFill>
                <a:effectLst>
                  <a:outerShdw blurRad="38100" dist="38100" dir="2700000" algn="tl">
                    <a:srgbClr val="000000">
                      <a:alpha val="43137"/>
                    </a:srgbClr>
                  </a:outerShdw>
                </a:effectLst>
              </a:rPr>
              <a:t> -7 </a:t>
            </a:r>
            <a:r>
              <a:rPr lang="it-IT" sz="2400" b="1" i="1" dirty="0" err="1" smtClean="0">
                <a:solidFill>
                  <a:schemeClr val="accent2"/>
                </a:solidFill>
                <a:effectLst>
                  <a:outerShdw blurRad="38100" dist="38100" dir="2700000" algn="tl">
                    <a:srgbClr val="000000">
                      <a:alpha val="43137"/>
                    </a:srgbClr>
                  </a:outerShdw>
                </a:effectLst>
              </a:rPr>
              <a:t>keV</a:t>
            </a:r>
            <a:r>
              <a:rPr lang="it-IT" sz="2400" b="1" i="1" dirty="0" smtClean="0">
                <a:solidFill>
                  <a:schemeClr val="accent2"/>
                </a:solidFill>
                <a:effectLst>
                  <a:outerShdw blurRad="38100" dist="38100" dir="2700000" algn="tl">
                    <a:srgbClr val="000000">
                      <a:alpha val="43137"/>
                    </a:srgbClr>
                  </a:outerShdw>
                </a:effectLst>
              </a:rPr>
              <a:t> in center </a:t>
            </a:r>
            <a:r>
              <a:rPr lang="it-IT" sz="2400" b="1" i="1" dirty="0" err="1" smtClean="0">
                <a:solidFill>
                  <a:schemeClr val="accent2"/>
                </a:solidFill>
                <a:effectLst>
                  <a:outerShdw blurRad="38100" dist="38100" dir="2700000" algn="tl">
                    <a:srgbClr val="000000">
                      <a:alpha val="43137"/>
                    </a:srgbClr>
                  </a:outerShdw>
                </a:effectLst>
              </a:rPr>
              <a:t>of</a:t>
            </a:r>
            <a:r>
              <a:rPr lang="it-IT" sz="2400" b="1" i="1" dirty="0" smtClean="0">
                <a:solidFill>
                  <a:schemeClr val="accent2"/>
                </a:solidFill>
                <a:effectLst>
                  <a:outerShdw blurRad="38100" dist="38100" dir="2700000" algn="tl">
                    <a:srgbClr val="000000">
                      <a:alpha val="43137"/>
                    </a:srgbClr>
                  </a:outerShdw>
                </a:effectLst>
              </a:rPr>
              <a:t> mass system </a:t>
            </a:r>
            <a:r>
              <a:rPr lang="it-IT" sz="2400" b="1" i="1" dirty="0" err="1" smtClean="0">
                <a:solidFill>
                  <a:schemeClr val="accent2"/>
                </a:solidFill>
                <a:effectLst>
                  <a:outerShdw blurRad="38100" dist="38100" dir="2700000" algn="tl">
                    <a:srgbClr val="000000">
                      <a:alpha val="43137"/>
                    </a:srgbClr>
                  </a:outerShdw>
                </a:effectLst>
              </a:rPr>
              <a:t>correspondig</a:t>
            </a:r>
            <a:r>
              <a:rPr lang="it-IT" sz="2400" b="1" i="1" dirty="0" smtClean="0">
                <a:solidFill>
                  <a:schemeClr val="accent2"/>
                </a:solidFill>
                <a:effectLst>
                  <a:outerShdw blurRad="38100" dist="38100" dir="2700000" algn="tl">
                    <a:srgbClr val="000000">
                      <a:alpha val="43137"/>
                    </a:srgbClr>
                  </a:outerShdw>
                </a:effectLst>
              </a:rPr>
              <a:t> </a:t>
            </a:r>
            <a:r>
              <a:rPr lang="it-IT" sz="2400" b="1" i="1" dirty="0" err="1" smtClean="0">
                <a:solidFill>
                  <a:schemeClr val="accent2"/>
                </a:solidFill>
                <a:effectLst>
                  <a:outerShdw blurRad="38100" dist="38100" dir="2700000" algn="tl">
                    <a:srgbClr val="000000">
                      <a:alpha val="43137"/>
                    </a:srgbClr>
                  </a:outerShdw>
                </a:effectLst>
              </a:rPr>
              <a:t>to</a:t>
            </a:r>
            <a:r>
              <a:rPr lang="it-IT" sz="2400" b="1" i="1" dirty="0" smtClean="0">
                <a:solidFill>
                  <a:schemeClr val="accent2"/>
                </a:solidFill>
                <a:effectLst>
                  <a:outerShdw blurRad="38100" dist="38100" dir="2700000" algn="tl">
                    <a:srgbClr val="000000">
                      <a:alpha val="43137"/>
                    </a:srgbClr>
                  </a:outerShdw>
                </a:effectLst>
              </a:rPr>
              <a:t> 8.039 </a:t>
            </a:r>
            <a:r>
              <a:rPr lang="it-IT" sz="2400" b="1" i="1" dirty="0" err="1" smtClean="0">
                <a:solidFill>
                  <a:schemeClr val="accent2"/>
                </a:solidFill>
                <a:effectLst>
                  <a:outerShdw blurRad="38100" dist="38100" dir="2700000" algn="tl">
                    <a:srgbClr val="000000">
                      <a:alpha val="43137"/>
                    </a:srgbClr>
                  </a:outerShdw>
                </a:effectLst>
              </a:rPr>
              <a:t>MeV</a:t>
            </a:r>
            <a:r>
              <a:rPr lang="it-IT" sz="2400" b="1" i="1" dirty="0" smtClean="0">
                <a:solidFill>
                  <a:schemeClr val="accent2"/>
                </a:solidFill>
                <a:effectLst>
                  <a:outerShdw blurRad="38100" dist="38100" dir="2700000" algn="tl">
                    <a:srgbClr val="000000">
                      <a:alpha val="43137"/>
                    </a:srgbClr>
                  </a:outerShdw>
                </a:effectLst>
              </a:rPr>
              <a:t> </a:t>
            </a:r>
            <a:r>
              <a:rPr lang="it-IT" sz="2400" b="1" i="1" dirty="0" err="1" smtClean="0">
                <a:solidFill>
                  <a:schemeClr val="accent2"/>
                </a:solidFill>
                <a:effectLst>
                  <a:outerShdw blurRad="38100" dist="38100" dir="2700000" algn="tl">
                    <a:srgbClr val="000000">
                      <a:alpha val="43137"/>
                    </a:srgbClr>
                  </a:outerShdw>
                </a:effectLst>
              </a:rPr>
              <a:t>level</a:t>
            </a:r>
            <a:r>
              <a:rPr lang="it-IT" sz="2400" b="1" i="1" dirty="0" smtClean="0">
                <a:solidFill>
                  <a:schemeClr val="accent2"/>
                </a:solidFill>
                <a:effectLst>
                  <a:outerShdw blurRad="38100" dist="38100" dir="2700000" algn="tl">
                    <a:srgbClr val="000000">
                      <a:alpha val="43137"/>
                    </a:srgbClr>
                  </a:outerShdw>
                </a:effectLst>
              </a:rPr>
              <a:t> </a:t>
            </a:r>
            <a:r>
              <a:rPr lang="it-IT" sz="2400" b="1" i="1" dirty="0" err="1" smtClean="0">
                <a:solidFill>
                  <a:schemeClr val="accent2"/>
                </a:solidFill>
                <a:effectLst>
                  <a:outerShdw blurRad="38100" dist="38100" dir="2700000" algn="tl">
                    <a:srgbClr val="000000">
                      <a:alpha val="43137"/>
                    </a:srgbClr>
                  </a:outerShdw>
                </a:effectLst>
              </a:rPr>
              <a:t>of</a:t>
            </a:r>
            <a:r>
              <a:rPr lang="it-IT" sz="2400" b="1" i="1" dirty="0" smtClean="0">
                <a:solidFill>
                  <a:schemeClr val="accent2"/>
                </a:solidFill>
                <a:effectLst>
                  <a:outerShdw blurRad="38100" dist="38100" dir="2700000" algn="tl">
                    <a:srgbClr val="000000">
                      <a:alpha val="43137"/>
                    </a:srgbClr>
                  </a:outerShdw>
                </a:effectLst>
              </a:rPr>
              <a:t> </a:t>
            </a:r>
            <a:r>
              <a:rPr lang="it-IT" sz="2400" b="1" i="1" baseline="30000" dirty="0" smtClean="0">
                <a:solidFill>
                  <a:schemeClr val="accent2"/>
                </a:solidFill>
                <a:effectLst>
                  <a:outerShdw blurRad="38100" dist="38100" dir="2700000" algn="tl">
                    <a:srgbClr val="000000">
                      <a:alpha val="43137"/>
                    </a:srgbClr>
                  </a:outerShdw>
                </a:effectLst>
              </a:rPr>
              <a:t>18</a:t>
            </a:r>
            <a:r>
              <a:rPr lang="it-IT" sz="2400" b="1" i="1" dirty="0" smtClean="0">
                <a:solidFill>
                  <a:schemeClr val="accent2"/>
                </a:solidFill>
                <a:effectLst>
                  <a:outerShdw blurRad="38100" dist="38100" dir="2700000" algn="tl">
                    <a:srgbClr val="000000">
                      <a:alpha val="43137"/>
                    </a:srgbClr>
                  </a:outerShdw>
                </a:effectLst>
              </a:rPr>
              <a:t>O</a:t>
            </a:r>
            <a:r>
              <a:rPr lang="it-IT" sz="2400" b="1" i="1" dirty="0" smtClean="0">
                <a:solidFill>
                  <a:schemeClr val="accent2"/>
                </a:solidFill>
                <a:effectLst>
                  <a:outerShdw blurRad="38100" dist="38100" dir="2700000" algn="tl">
                    <a:srgbClr val="000000">
                      <a:alpha val="43137"/>
                    </a:srgbClr>
                  </a:outerShdw>
                </a:effectLst>
              </a:rPr>
              <a:t> </a:t>
            </a:r>
          </a:p>
          <a:p>
            <a:pPr algn="ctr">
              <a:buClr>
                <a:schemeClr val="accent2"/>
              </a:buClr>
            </a:pPr>
            <a:r>
              <a:rPr lang="it-IT" sz="2400" b="1" i="1" dirty="0" smtClean="0">
                <a:solidFill>
                  <a:schemeClr val="accent2"/>
                </a:solidFill>
                <a:effectLst>
                  <a:outerShdw blurRad="38100" dist="38100" dir="2700000" algn="tl">
                    <a:srgbClr val="000000">
                      <a:alpha val="43137"/>
                    </a:srgbClr>
                  </a:outerShdw>
                </a:effectLst>
                <a:sym typeface="Wingdings" pitchFamily="2" charset="2"/>
              </a:rPr>
              <a:t> SUBTHRESHOLD LEVEL</a:t>
            </a:r>
            <a:endParaRPr lang="it-IT" sz="2400" b="1" i="1" dirty="0">
              <a:solidFill>
                <a:schemeClr val="accent2"/>
              </a:solidFill>
              <a:effectLst>
                <a:outerShdw blurRad="38100" dist="38100" dir="2700000" algn="tl">
                  <a:srgbClr val="000000">
                    <a:alpha val="43137"/>
                  </a:srgbClr>
                </a:outerShdw>
              </a:effectLst>
            </a:endParaRPr>
          </a:p>
        </p:txBody>
      </p:sp>
      <p:sp>
        <p:nvSpPr>
          <p:cNvPr id="9" name="CasellaDiTesto 8"/>
          <p:cNvSpPr txBox="1"/>
          <p:nvPr/>
        </p:nvSpPr>
        <p:spPr>
          <a:xfrm>
            <a:off x="214282" y="3000372"/>
            <a:ext cx="8358246" cy="1569660"/>
          </a:xfrm>
          <a:prstGeom prst="rect">
            <a:avLst/>
          </a:prstGeom>
          <a:noFill/>
        </p:spPr>
        <p:txBody>
          <a:bodyPr wrap="square" rtlCol="0">
            <a:spAutoFit/>
          </a:bodyPr>
          <a:lstStyle/>
          <a:p>
            <a:pPr algn="ctr">
              <a:buClr>
                <a:schemeClr val="accent2"/>
              </a:buClr>
              <a:buFont typeface="Wingdings" pitchFamily="2" charset="2"/>
              <a:buChar char="q"/>
            </a:pPr>
            <a:r>
              <a:rPr lang="it-IT" sz="2400" b="1" i="1" dirty="0" smtClean="0">
                <a:solidFill>
                  <a:schemeClr val="accent2"/>
                </a:solidFill>
                <a:effectLst>
                  <a:outerShdw blurRad="38100" dist="38100" dir="2700000" algn="tl">
                    <a:srgbClr val="000000">
                      <a:alpha val="43137"/>
                    </a:srgbClr>
                  </a:outerShdw>
                </a:effectLst>
              </a:rPr>
              <a:t> 75 </a:t>
            </a:r>
            <a:r>
              <a:rPr lang="it-IT" sz="2400" b="1" i="1" dirty="0" err="1" smtClean="0">
                <a:solidFill>
                  <a:schemeClr val="accent2"/>
                </a:solidFill>
                <a:effectLst>
                  <a:outerShdw blurRad="38100" dist="38100" dir="2700000" algn="tl">
                    <a:srgbClr val="000000">
                      <a:alpha val="43137"/>
                    </a:srgbClr>
                  </a:outerShdw>
                </a:effectLst>
              </a:rPr>
              <a:t>keV</a:t>
            </a:r>
            <a:r>
              <a:rPr lang="it-IT" sz="2400" b="1" i="1" dirty="0" smtClean="0">
                <a:solidFill>
                  <a:schemeClr val="accent2"/>
                </a:solidFill>
                <a:effectLst>
                  <a:outerShdw blurRad="38100" dist="38100" dir="2700000" algn="tl">
                    <a:srgbClr val="000000">
                      <a:alpha val="43137"/>
                    </a:srgbClr>
                  </a:outerShdw>
                </a:effectLst>
              </a:rPr>
              <a:t> in center </a:t>
            </a:r>
            <a:r>
              <a:rPr lang="it-IT" sz="2400" b="1" i="1" dirty="0" err="1" smtClean="0">
                <a:solidFill>
                  <a:schemeClr val="accent2"/>
                </a:solidFill>
                <a:effectLst>
                  <a:outerShdw blurRad="38100" dist="38100" dir="2700000" algn="tl">
                    <a:srgbClr val="000000">
                      <a:alpha val="43137"/>
                    </a:srgbClr>
                  </a:outerShdw>
                </a:effectLst>
              </a:rPr>
              <a:t>of</a:t>
            </a:r>
            <a:r>
              <a:rPr lang="it-IT" sz="2400" b="1" i="1" dirty="0" smtClean="0">
                <a:solidFill>
                  <a:schemeClr val="accent2"/>
                </a:solidFill>
                <a:effectLst>
                  <a:outerShdw blurRad="38100" dist="38100" dir="2700000" algn="tl">
                    <a:srgbClr val="000000">
                      <a:alpha val="43137"/>
                    </a:srgbClr>
                  </a:outerShdw>
                </a:effectLst>
              </a:rPr>
              <a:t> mass system </a:t>
            </a:r>
            <a:r>
              <a:rPr lang="it-IT" sz="2400" b="1" i="1" dirty="0" err="1" smtClean="0">
                <a:solidFill>
                  <a:schemeClr val="accent2"/>
                </a:solidFill>
                <a:effectLst>
                  <a:outerShdw blurRad="38100" dist="38100" dir="2700000" algn="tl">
                    <a:srgbClr val="000000">
                      <a:alpha val="43137"/>
                    </a:srgbClr>
                  </a:outerShdw>
                </a:effectLst>
              </a:rPr>
              <a:t>correspondig</a:t>
            </a:r>
            <a:r>
              <a:rPr lang="it-IT" sz="2400" b="1" i="1" dirty="0" smtClean="0">
                <a:solidFill>
                  <a:schemeClr val="accent2"/>
                </a:solidFill>
                <a:effectLst>
                  <a:outerShdw blurRad="38100" dist="38100" dir="2700000" algn="tl">
                    <a:srgbClr val="000000">
                      <a:alpha val="43137"/>
                    </a:srgbClr>
                  </a:outerShdw>
                </a:effectLst>
              </a:rPr>
              <a:t> </a:t>
            </a:r>
            <a:r>
              <a:rPr lang="it-IT" sz="2400" b="1" i="1" dirty="0" err="1" smtClean="0">
                <a:solidFill>
                  <a:schemeClr val="accent2"/>
                </a:solidFill>
                <a:effectLst>
                  <a:outerShdw blurRad="38100" dist="38100" dir="2700000" algn="tl">
                    <a:srgbClr val="000000">
                      <a:alpha val="43137"/>
                    </a:srgbClr>
                  </a:outerShdw>
                </a:effectLst>
              </a:rPr>
              <a:t>to</a:t>
            </a:r>
            <a:r>
              <a:rPr lang="it-IT" sz="2400" b="1" i="1" dirty="0" smtClean="0">
                <a:solidFill>
                  <a:schemeClr val="accent2"/>
                </a:solidFill>
                <a:effectLst>
                  <a:outerShdw blurRad="38100" dist="38100" dir="2700000" algn="tl">
                    <a:srgbClr val="000000">
                      <a:alpha val="43137"/>
                    </a:srgbClr>
                  </a:outerShdw>
                </a:effectLst>
              </a:rPr>
              <a:t> 8.125 </a:t>
            </a:r>
            <a:r>
              <a:rPr lang="it-IT" sz="2400" b="1" i="1" dirty="0" err="1" smtClean="0">
                <a:solidFill>
                  <a:schemeClr val="accent2"/>
                </a:solidFill>
                <a:effectLst>
                  <a:outerShdw blurRad="38100" dist="38100" dir="2700000" algn="tl">
                    <a:srgbClr val="000000">
                      <a:alpha val="43137"/>
                    </a:srgbClr>
                  </a:outerShdw>
                </a:effectLst>
              </a:rPr>
              <a:t>MeV</a:t>
            </a:r>
            <a:r>
              <a:rPr lang="it-IT" sz="2400" b="1" i="1" dirty="0" smtClean="0">
                <a:solidFill>
                  <a:schemeClr val="accent2"/>
                </a:solidFill>
                <a:effectLst>
                  <a:outerShdw blurRad="38100" dist="38100" dir="2700000" algn="tl">
                    <a:srgbClr val="000000">
                      <a:alpha val="43137"/>
                    </a:srgbClr>
                  </a:outerShdw>
                </a:effectLst>
              </a:rPr>
              <a:t> </a:t>
            </a:r>
            <a:r>
              <a:rPr lang="it-IT" sz="2400" b="1" i="1" dirty="0" err="1" smtClean="0">
                <a:solidFill>
                  <a:schemeClr val="accent2"/>
                </a:solidFill>
                <a:effectLst>
                  <a:outerShdw blurRad="38100" dist="38100" dir="2700000" algn="tl">
                    <a:srgbClr val="000000">
                      <a:alpha val="43137"/>
                    </a:srgbClr>
                  </a:outerShdw>
                </a:effectLst>
              </a:rPr>
              <a:t>level</a:t>
            </a:r>
            <a:r>
              <a:rPr lang="it-IT" sz="2400" b="1" i="1" dirty="0" smtClean="0">
                <a:solidFill>
                  <a:schemeClr val="accent2"/>
                </a:solidFill>
                <a:effectLst>
                  <a:outerShdw blurRad="38100" dist="38100" dir="2700000" algn="tl">
                    <a:srgbClr val="000000">
                      <a:alpha val="43137"/>
                    </a:srgbClr>
                  </a:outerShdw>
                </a:effectLst>
              </a:rPr>
              <a:t> </a:t>
            </a:r>
            <a:r>
              <a:rPr lang="it-IT" sz="2400" b="1" i="1" dirty="0" err="1" smtClean="0">
                <a:solidFill>
                  <a:schemeClr val="accent2"/>
                </a:solidFill>
                <a:effectLst>
                  <a:outerShdw blurRad="38100" dist="38100" dir="2700000" algn="tl">
                    <a:srgbClr val="000000">
                      <a:alpha val="43137"/>
                    </a:srgbClr>
                  </a:outerShdw>
                </a:effectLst>
              </a:rPr>
              <a:t>of</a:t>
            </a:r>
            <a:r>
              <a:rPr lang="it-IT" sz="2400" b="1" i="1" dirty="0" smtClean="0">
                <a:solidFill>
                  <a:schemeClr val="accent2"/>
                </a:solidFill>
                <a:effectLst>
                  <a:outerShdw blurRad="38100" dist="38100" dir="2700000" algn="tl">
                    <a:srgbClr val="000000">
                      <a:alpha val="43137"/>
                    </a:srgbClr>
                  </a:outerShdw>
                </a:effectLst>
              </a:rPr>
              <a:t> </a:t>
            </a:r>
            <a:r>
              <a:rPr lang="it-IT" sz="2400" b="1" i="1" baseline="30000" dirty="0" smtClean="0">
                <a:solidFill>
                  <a:schemeClr val="accent2"/>
                </a:solidFill>
                <a:effectLst>
                  <a:outerShdw blurRad="38100" dist="38100" dir="2700000" algn="tl">
                    <a:srgbClr val="000000">
                      <a:alpha val="43137"/>
                    </a:srgbClr>
                  </a:outerShdw>
                </a:effectLst>
              </a:rPr>
              <a:t>18</a:t>
            </a:r>
            <a:r>
              <a:rPr lang="it-IT" sz="2400" b="1" i="1" dirty="0" smtClean="0">
                <a:solidFill>
                  <a:schemeClr val="accent2"/>
                </a:solidFill>
                <a:effectLst>
                  <a:outerShdw blurRad="38100" dist="38100" dir="2700000" algn="tl">
                    <a:srgbClr val="000000">
                      <a:alpha val="43137"/>
                    </a:srgbClr>
                  </a:outerShdw>
                </a:effectLst>
              </a:rPr>
              <a:t>O</a:t>
            </a:r>
            <a:r>
              <a:rPr lang="it-IT" sz="2400" b="1" i="1" dirty="0" smtClean="0">
                <a:solidFill>
                  <a:schemeClr val="accent2"/>
                </a:solidFill>
                <a:effectLst>
                  <a:outerShdw blurRad="38100" dist="38100" dir="2700000" algn="tl">
                    <a:srgbClr val="000000">
                      <a:alpha val="43137"/>
                    </a:srgbClr>
                  </a:outerShdw>
                </a:effectLst>
              </a:rPr>
              <a:t> </a:t>
            </a:r>
          </a:p>
          <a:p>
            <a:pPr algn="ctr">
              <a:buClr>
                <a:schemeClr val="accent2"/>
              </a:buClr>
              <a:buFont typeface="Wingdings" pitchFamily="2" charset="2"/>
              <a:buChar char="è"/>
            </a:pPr>
            <a:r>
              <a:rPr lang="it-IT" sz="2400" b="1" i="1" dirty="0" smtClean="0">
                <a:solidFill>
                  <a:schemeClr val="accent2"/>
                </a:solidFill>
                <a:effectLst>
                  <a:outerShdw blurRad="38100" dist="38100" dir="2700000" algn="tl">
                    <a:srgbClr val="000000">
                      <a:alpha val="43137"/>
                    </a:srgbClr>
                  </a:outerShdw>
                </a:effectLst>
                <a:sym typeface="Wingdings" pitchFamily="2" charset="2"/>
              </a:rPr>
              <a:t>SUPPRESSED  IN DIRECT MEASUREMENTS BECAUSE OF THE CENTRIFUGAL BARRIER</a:t>
            </a:r>
            <a:endParaRPr lang="it-IT" sz="2400" b="1" i="1" dirty="0">
              <a:solidFill>
                <a:schemeClr val="accent2"/>
              </a:solidFill>
              <a:effectLst>
                <a:outerShdw blurRad="38100" dist="38100" dir="2700000" algn="tl">
                  <a:srgbClr val="000000">
                    <a:alpha val="43137"/>
                  </a:srgbClr>
                </a:outerShdw>
              </a:effectLst>
            </a:endParaRPr>
          </a:p>
        </p:txBody>
      </p:sp>
      <p:sp>
        <p:nvSpPr>
          <p:cNvPr id="10" name="CasellaDiTesto 9"/>
          <p:cNvSpPr txBox="1"/>
          <p:nvPr/>
        </p:nvSpPr>
        <p:spPr>
          <a:xfrm>
            <a:off x="2846981" y="4681847"/>
            <a:ext cx="3439531" cy="461665"/>
          </a:xfrm>
          <a:prstGeom prst="rect">
            <a:avLst/>
          </a:prstGeom>
          <a:noFill/>
        </p:spPr>
        <p:txBody>
          <a:bodyPr wrap="none" rtlCol="0">
            <a:spAutoFit/>
          </a:bodyPr>
          <a:lstStyle/>
          <a:p>
            <a:r>
              <a:rPr lang="it-IT" sz="2400" b="1" spc="600" dirty="0" smtClean="0">
                <a:solidFill>
                  <a:schemeClr val="accent5"/>
                </a:solidFill>
                <a:effectLst>
                  <a:outerShdw blurRad="38100" dist="38100" dir="2700000" algn="tl">
                    <a:srgbClr val="000000">
                      <a:alpha val="43137"/>
                    </a:srgbClr>
                  </a:outerShdw>
                </a:effectLst>
              </a:rPr>
              <a:t>FUTURE GOALS</a:t>
            </a:r>
          </a:p>
        </p:txBody>
      </p:sp>
      <p:sp>
        <p:nvSpPr>
          <p:cNvPr id="11" name="CasellaDiTesto 10"/>
          <p:cNvSpPr txBox="1"/>
          <p:nvPr/>
        </p:nvSpPr>
        <p:spPr>
          <a:xfrm>
            <a:off x="571472" y="5169771"/>
            <a:ext cx="8201412" cy="830997"/>
          </a:xfrm>
          <a:prstGeom prst="rect">
            <a:avLst/>
          </a:prstGeom>
          <a:noFill/>
        </p:spPr>
        <p:txBody>
          <a:bodyPr wrap="none" rtlCol="0">
            <a:spAutoFit/>
          </a:bodyPr>
          <a:lstStyle/>
          <a:p>
            <a:pPr marL="342900" indent="-342900">
              <a:buClr>
                <a:schemeClr val="accent5"/>
              </a:buClr>
              <a:buFont typeface="+mj-lt"/>
              <a:buAutoNum type="arabicPeriod"/>
            </a:pPr>
            <a:r>
              <a:rPr lang="it-IT" sz="2400" b="1" dirty="0" smtClean="0">
                <a:solidFill>
                  <a:schemeClr val="accent5"/>
                </a:solidFill>
                <a:effectLst>
                  <a:outerShdw blurRad="38100" dist="38100" dir="2700000" algn="tl">
                    <a:srgbClr val="000000">
                      <a:alpha val="43137"/>
                    </a:srgbClr>
                  </a:outerShdw>
                </a:effectLst>
              </a:rPr>
              <a:t> </a:t>
            </a:r>
            <a:r>
              <a:rPr lang="it-IT" sz="2400" b="1" dirty="0" err="1" smtClean="0">
                <a:solidFill>
                  <a:schemeClr val="accent5"/>
                </a:solidFill>
                <a:effectLst>
                  <a:outerShdw blurRad="38100" dist="38100" dir="2700000" algn="tl">
                    <a:srgbClr val="000000">
                      <a:alpha val="43137"/>
                    </a:srgbClr>
                  </a:outerShdw>
                </a:effectLst>
              </a:rPr>
              <a:t>Determination</a:t>
            </a:r>
            <a:r>
              <a:rPr lang="it-IT" sz="2400" b="1" dirty="0" smtClean="0">
                <a:solidFill>
                  <a:schemeClr val="accent5"/>
                </a:solidFill>
                <a:effectLst>
                  <a:outerShdw blurRad="38100" dist="38100" dir="2700000" algn="tl">
                    <a:srgbClr val="000000">
                      <a:alpha val="43137"/>
                    </a:srgbClr>
                  </a:outerShdw>
                </a:effectLst>
              </a:rPr>
              <a:t> </a:t>
            </a:r>
            <a:r>
              <a:rPr lang="it-IT" sz="2400" b="1" dirty="0" err="1" smtClean="0">
                <a:solidFill>
                  <a:schemeClr val="accent5"/>
                </a:solidFill>
                <a:effectLst>
                  <a:outerShdw blurRad="38100" dist="38100" dir="2700000" algn="tl">
                    <a:srgbClr val="000000">
                      <a:alpha val="43137"/>
                    </a:srgbClr>
                  </a:outerShdw>
                </a:effectLst>
              </a:rPr>
              <a:t>of</a:t>
            </a:r>
            <a:r>
              <a:rPr lang="it-IT" sz="2400" b="1" dirty="0" smtClean="0">
                <a:solidFill>
                  <a:schemeClr val="accent5"/>
                </a:solidFill>
                <a:effectLst>
                  <a:outerShdw blurRad="38100" dist="38100" dir="2700000" algn="tl">
                    <a:srgbClr val="000000">
                      <a:alpha val="43137"/>
                    </a:srgbClr>
                  </a:outerShdw>
                </a:effectLst>
              </a:rPr>
              <a:t> the </a:t>
            </a:r>
            <a:r>
              <a:rPr lang="it-IT" sz="2400" b="1" dirty="0" err="1" smtClean="0">
                <a:solidFill>
                  <a:schemeClr val="accent5"/>
                </a:solidFill>
                <a:effectLst>
                  <a:outerShdw blurRad="38100" dist="38100" dir="2700000" algn="tl">
                    <a:srgbClr val="000000">
                      <a:alpha val="43137"/>
                    </a:srgbClr>
                  </a:outerShdw>
                </a:effectLst>
              </a:rPr>
              <a:t>resonance</a:t>
            </a:r>
            <a:r>
              <a:rPr lang="it-IT" sz="2400" b="1" dirty="0" smtClean="0">
                <a:solidFill>
                  <a:schemeClr val="accent5"/>
                </a:solidFill>
                <a:effectLst>
                  <a:outerShdw blurRad="38100" dist="38100" dir="2700000" algn="tl">
                    <a:srgbClr val="000000">
                      <a:alpha val="43137"/>
                    </a:srgbClr>
                  </a:outerShdw>
                </a:effectLst>
              </a:rPr>
              <a:t> </a:t>
            </a:r>
            <a:r>
              <a:rPr lang="it-IT" sz="2400" b="1" dirty="0" err="1" smtClean="0">
                <a:solidFill>
                  <a:schemeClr val="accent5"/>
                </a:solidFill>
                <a:effectLst>
                  <a:outerShdw blurRad="38100" dist="38100" dir="2700000" algn="tl">
                    <a:srgbClr val="000000">
                      <a:alpha val="43137"/>
                    </a:srgbClr>
                  </a:outerShdw>
                </a:effectLst>
              </a:rPr>
              <a:t>strenght</a:t>
            </a:r>
            <a:r>
              <a:rPr lang="it-IT" sz="2400" b="1" dirty="0" smtClean="0">
                <a:solidFill>
                  <a:schemeClr val="accent5"/>
                </a:solidFill>
                <a:effectLst>
                  <a:outerShdw blurRad="38100" dist="38100" dir="2700000" algn="tl">
                    <a:srgbClr val="000000">
                      <a:alpha val="43137"/>
                    </a:srgbClr>
                  </a:outerShdw>
                </a:effectLst>
              </a:rPr>
              <a:t> </a:t>
            </a:r>
            <a:r>
              <a:rPr lang="it-IT" sz="2400" b="1" dirty="0" err="1" smtClean="0">
                <a:solidFill>
                  <a:schemeClr val="accent5"/>
                </a:solidFill>
                <a:effectLst>
                  <a:outerShdw blurRad="38100" dist="38100" dir="2700000" algn="tl">
                    <a:srgbClr val="000000">
                      <a:alpha val="43137"/>
                    </a:srgbClr>
                  </a:outerShdw>
                </a:effectLst>
              </a:rPr>
              <a:t>of</a:t>
            </a:r>
            <a:r>
              <a:rPr lang="it-IT" sz="2400" b="1" dirty="0" smtClean="0">
                <a:solidFill>
                  <a:schemeClr val="accent5"/>
                </a:solidFill>
                <a:effectLst>
                  <a:outerShdw blurRad="38100" dist="38100" dir="2700000" algn="tl">
                    <a:srgbClr val="000000">
                      <a:alpha val="43137"/>
                    </a:srgbClr>
                  </a:outerShdw>
                </a:effectLst>
              </a:rPr>
              <a:t> the </a:t>
            </a:r>
            <a:r>
              <a:rPr lang="it-IT" sz="2400" b="1" dirty="0" err="1" smtClean="0">
                <a:solidFill>
                  <a:schemeClr val="accent5"/>
                </a:solidFill>
                <a:effectLst>
                  <a:outerShdw blurRad="38100" dist="38100" dir="2700000" algn="tl">
                    <a:srgbClr val="000000">
                      <a:alpha val="43137"/>
                    </a:srgbClr>
                  </a:outerShdw>
                </a:effectLst>
              </a:rPr>
              <a:t>level</a:t>
            </a:r>
            <a:endParaRPr lang="it-IT" sz="2400" b="1" dirty="0" smtClean="0">
              <a:solidFill>
                <a:schemeClr val="accent5"/>
              </a:solidFill>
              <a:effectLst>
                <a:outerShdw blurRad="38100" dist="38100" dir="2700000" algn="tl">
                  <a:srgbClr val="000000">
                    <a:alpha val="43137"/>
                  </a:srgbClr>
                </a:outerShdw>
              </a:effectLst>
            </a:endParaRPr>
          </a:p>
          <a:p>
            <a:pPr marL="342900" indent="-342900">
              <a:buClr>
                <a:schemeClr val="accent5"/>
              </a:buClr>
              <a:buFont typeface="+mj-lt"/>
              <a:buAutoNum type="arabicPeriod"/>
            </a:pPr>
            <a:r>
              <a:rPr lang="it-IT" sz="2400" b="1" dirty="0" smtClean="0">
                <a:solidFill>
                  <a:schemeClr val="accent5"/>
                </a:solidFill>
                <a:effectLst>
                  <a:outerShdw blurRad="38100" dist="38100" dir="2700000" algn="tl">
                    <a:srgbClr val="000000">
                      <a:alpha val="43137"/>
                    </a:srgbClr>
                  </a:outerShdw>
                </a:effectLst>
              </a:rPr>
              <a:t> </a:t>
            </a:r>
            <a:r>
              <a:rPr lang="it-IT" sz="2400" b="1" dirty="0" err="1" smtClean="0">
                <a:solidFill>
                  <a:schemeClr val="accent5"/>
                </a:solidFill>
                <a:effectLst>
                  <a:outerShdw blurRad="38100" dist="38100" dir="2700000" algn="tl">
                    <a:srgbClr val="000000">
                      <a:alpha val="43137"/>
                    </a:srgbClr>
                  </a:outerShdw>
                </a:effectLst>
              </a:rPr>
              <a:t>Extraction</a:t>
            </a:r>
            <a:r>
              <a:rPr lang="it-IT" sz="2400" b="1" dirty="0" smtClean="0">
                <a:solidFill>
                  <a:schemeClr val="accent5"/>
                </a:solidFill>
                <a:effectLst>
                  <a:outerShdw blurRad="38100" dist="38100" dir="2700000" algn="tl">
                    <a:srgbClr val="000000">
                      <a:alpha val="43137"/>
                    </a:srgbClr>
                  </a:outerShdw>
                </a:effectLst>
              </a:rPr>
              <a:t> </a:t>
            </a:r>
            <a:r>
              <a:rPr lang="it-IT" sz="2400" b="1" dirty="0" err="1" smtClean="0">
                <a:solidFill>
                  <a:schemeClr val="accent5"/>
                </a:solidFill>
                <a:effectLst>
                  <a:outerShdw blurRad="38100" dist="38100" dir="2700000" algn="tl">
                    <a:srgbClr val="000000">
                      <a:alpha val="43137"/>
                    </a:srgbClr>
                  </a:outerShdw>
                </a:effectLst>
              </a:rPr>
              <a:t>of</a:t>
            </a:r>
            <a:r>
              <a:rPr lang="it-IT" sz="2400" b="1" dirty="0" smtClean="0">
                <a:solidFill>
                  <a:schemeClr val="accent5"/>
                </a:solidFill>
                <a:effectLst>
                  <a:outerShdw blurRad="38100" dist="38100" dir="2700000" algn="tl">
                    <a:srgbClr val="000000">
                      <a:alpha val="43137"/>
                    </a:srgbClr>
                  </a:outerShdw>
                </a:effectLst>
              </a:rPr>
              <a:t> the </a:t>
            </a:r>
            <a:r>
              <a:rPr lang="it-IT" sz="2400" b="1" dirty="0" err="1" smtClean="0">
                <a:solidFill>
                  <a:schemeClr val="accent5"/>
                </a:solidFill>
                <a:effectLst>
                  <a:outerShdw blurRad="38100" dist="38100" dir="2700000" algn="tl">
                    <a:srgbClr val="000000">
                      <a:alpha val="43137"/>
                    </a:srgbClr>
                  </a:outerShdw>
                </a:effectLst>
              </a:rPr>
              <a:t>reaction</a:t>
            </a:r>
            <a:r>
              <a:rPr lang="it-IT" sz="2400" b="1" dirty="0" smtClean="0">
                <a:solidFill>
                  <a:schemeClr val="accent5"/>
                </a:solidFill>
                <a:effectLst>
                  <a:outerShdw blurRad="38100" dist="38100" dir="2700000" algn="tl">
                    <a:srgbClr val="000000">
                      <a:alpha val="43137"/>
                    </a:srgbClr>
                  </a:outerShdw>
                </a:effectLst>
              </a:rPr>
              <a:t>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57224" y="2786058"/>
            <a:ext cx="7429552" cy="1754326"/>
          </a:xfrm>
          <a:prstGeom prst="rect">
            <a:avLst/>
          </a:prstGeom>
          <a:effectLst>
            <a:glow rad="228600">
              <a:schemeClr val="accent5">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5400" b="1" dirty="0" err="1" smtClean="0">
                <a:solidFill>
                  <a:schemeClr val="accent2"/>
                </a:solidFill>
                <a:effectLst>
                  <a:outerShdw blurRad="38100" dist="38100" dir="2700000" algn="tl">
                    <a:srgbClr val="000000">
                      <a:alpha val="43137"/>
                    </a:srgbClr>
                  </a:outerShdw>
                </a:effectLst>
              </a:rPr>
              <a:t>Thank</a:t>
            </a:r>
            <a:r>
              <a:rPr lang="it-IT" sz="5400" b="1" dirty="0" smtClean="0">
                <a:solidFill>
                  <a:schemeClr val="accent2"/>
                </a:solidFill>
                <a:effectLst>
                  <a:outerShdw blurRad="38100" dist="38100" dir="2700000" algn="tl">
                    <a:srgbClr val="000000">
                      <a:alpha val="43137"/>
                    </a:srgbClr>
                  </a:outerShdw>
                </a:effectLst>
              </a:rPr>
              <a:t> </a:t>
            </a:r>
            <a:r>
              <a:rPr lang="it-IT" sz="5400" b="1" dirty="0" err="1" smtClean="0">
                <a:solidFill>
                  <a:schemeClr val="accent2"/>
                </a:solidFill>
                <a:effectLst>
                  <a:outerShdw blurRad="38100" dist="38100" dir="2700000" algn="tl">
                    <a:srgbClr val="000000">
                      <a:alpha val="43137"/>
                    </a:srgbClr>
                  </a:outerShdw>
                </a:effectLst>
              </a:rPr>
              <a:t>you</a:t>
            </a:r>
            <a:r>
              <a:rPr lang="it-IT" sz="5400" b="1" dirty="0" smtClean="0">
                <a:solidFill>
                  <a:schemeClr val="accent2"/>
                </a:solidFill>
                <a:effectLst>
                  <a:outerShdw blurRad="38100" dist="38100" dir="2700000" algn="tl">
                    <a:srgbClr val="000000">
                      <a:alpha val="43137"/>
                    </a:srgbClr>
                  </a:outerShdw>
                </a:effectLst>
              </a:rPr>
              <a:t> </a:t>
            </a:r>
            <a:r>
              <a:rPr lang="it-IT" sz="5400" b="1" dirty="0" err="1" smtClean="0">
                <a:solidFill>
                  <a:schemeClr val="accent2"/>
                </a:solidFill>
                <a:effectLst>
                  <a:outerShdw blurRad="38100" dist="38100" dir="2700000" algn="tl">
                    <a:srgbClr val="000000">
                      <a:alpha val="43137"/>
                    </a:srgbClr>
                  </a:outerShdw>
                </a:effectLst>
              </a:rPr>
              <a:t>for</a:t>
            </a:r>
            <a:r>
              <a:rPr lang="it-IT" sz="5400" b="1" dirty="0" smtClean="0">
                <a:solidFill>
                  <a:schemeClr val="accent2"/>
                </a:solidFill>
                <a:effectLst>
                  <a:outerShdw blurRad="38100" dist="38100" dir="2700000" algn="tl">
                    <a:srgbClr val="000000">
                      <a:alpha val="43137"/>
                    </a:srgbClr>
                  </a:outerShdw>
                </a:effectLst>
              </a:rPr>
              <a:t> </a:t>
            </a:r>
            <a:r>
              <a:rPr lang="it-IT" sz="5400" b="1" dirty="0" err="1" smtClean="0">
                <a:solidFill>
                  <a:schemeClr val="accent2"/>
                </a:solidFill>
                <a:effectLst>
                  <a:outerShdw blurRad="38100" dist="38100" dir="2700000" algn="tl">
                    <a:srgbClr val="000000">
                      <a:alpha val="43137"/>
                    </a:srgbClr>
                  </a:outerShdw>
                </a:effectLst>
              </a:rPr>
              <a:t>your</a:t>
            </a:r>
            <a:r>
              <a:rPr lang="it-IT" sz="5400" b="1" dirty="0" smtClean="0">
                <a:solidFill>
                  <a:schemeClr val="accent2"/>
                </a:solidFill>
                <a:effectLst>
                  <a:outerShdw blurRad="38100" dist="38100" dir="2700000" algn="tl">
                    <a:srgbClr val="000000">
                      <a:alpha val="43137"/>
                    </a:srgbClr>
                  </a:outerShdw>
                </a:effectLst>
              </a:rPr>
              <a:t> </a:t>
            </a:r>
            <a:r>
              <a:rPr lang="it-IT" sz="5400" b="1" dirty="0" err="1" smtClean="0">
                <a:solidFill>
                  <a:schemeClr val="accent2"/>
                </a:solidFill>
                <a:effectLst>
                  <a:outerShdw blurRad="38100" dist="38100" dir="2700000" algn="tl">
                    <a:srgbClr val="000000">
                      <a:alpha val="43137"/>
                    </a:srgbClr>
                  </a:outerShdw>
                </a:effectLst>
              </a:rPr>
              <a:t>attention</a:t>
            </a:r>
            <a:endParaRPr lang="it-IT" sz="5400" b="1" dirty="0">
              <a:solidFill>
                <a:schemeClr val="accent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500042"/>
            <a:ext cx="8229600" cy="714380"/>
          </a:xfrm>
        </p:spPr>
        <p:txBody>
          <a:bodyPr>
            <a:normAutofit fontScale="90000"/>
          </a:bodyPr>
          <a:lstStyle/>
          <a:p>
            <a:pPr algn="ctr"/>
            <a:r>
              <a:rPr lang="it-IT" sz="4400" dirty="0" smtClean="0">
                <a:solidFill>
                  <a:schemeClr val="accent3"/>
                </a:solidFill>
                <a:effectLst>
                  <a:outerShdw blurRad="38100" dist="38100" dir="2700000" algn="tl">
                    <a:srgbClr val="000000">
                      <a:alpha val="43137"/>
                    </a:srgbClr>
                  </a:outerShdw>
                </a:effectLst>
              </a:rPr>
              <a:t>Astrophysical scenario</a:t>
            </a:r>
            <a:endParaRPr lang="it-IT" sz="4400" dirty="0">
              <a:solidFill>
                <a:schemeClr val="accent3"/>
              </a:solidFill>
              <a:effectLst>
                <a:outerShdw blurRad="38100" dist="38100" dir="2700000" algn="tl">
                  <a:srgbClr val="000000">
                    <a:alpha val="43137"/>
                  </a:srgbClr>
                </a:outerShdw>
              </a:effectLst>
            </a:endParaRPr>
          </a:p>
        </p:txBody>
      </p:sp>
      <p:pic>
        <p:nvPicPr>
          <p:cNvPr id="5" name="Immagine 4" descr="asfin_logo.png"/>
          <p:cNvPicPr>
            <a:picLocks noChangeAspect="1"/>
          </p:cNvPicPr>
          <p:nvPr/>
        </p:nvPicPr>
        <p:blipFill>
          <a:blip r:embed="rId3" cstate="print"/>
          <a:stretch>
            <a:fillRect/>
          </a:stretch>
        </p:blipFill>
        <p:spPr>
          <a:xfrm>
            <a:off x="7643834" y="285728"/>
            <a:ext cx="1365391" cy="1109380"/>
          </a:xfrm>
          <a:prstGeom prst="rect">
            <a:avLst/>
          </a:prstGeom>
        </p:spPr>
      </p:pic>
      <p:pic>
        <p:nvPicPr>
          <p:cNvPr id="7" name="Segnaposto contenuto 6" descr="logoprova.png"/>
          <p:cNvPicPr>
            <a:picLocks noGrp="1" noChangeAspect="1"/>
          </p:cNvPicPr>
          <p:nvPr>
            <p:ph idx="1"/>
          </p:nvPr>
        </p:nvPicPr>
        <p:blipFill>
          <a:blip r:embed="rId4" cstate="print"/>
          <a:stretch>
            <a:fillRect/>
          </a:stretch>
        </p:blipFill>
        <p:spPr>
          <a:xfrm>
            <a:off x="0" y="142852"/>
            <a:ext cx="1465545" cy="1384732"/>
          </a:xfrm>
        </p:spPr>
      </p:pic>
      <p:sp>
        <p:nvSpPr>
          <p:cNvPr id="8" name="Rettangolo 7"/>
          <p:cNvSpPr/>
          <p:nvPr/>
        </p:nvSpPr>
        <p:spPr>
          <a:xfrm>
            <a:off x="0" y="1500174"/>
            <a:ext cx="9144000" cy="71438"/>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3"/>
              </a:solidFill>
            </a:endParaRPr>
          </a:p>
        </p:txBody>
      </p:sp>
      <p:sp>
        <p:nvSpPr>
          <p:cNvPr id="25" name="CasellaDiTesto 24"/>
          <p:cNvSpPr txBox="1"/>
          <p:nvPr/>
        </p:nvSpPr>
        <p:spPr>
          <a:xfrm>
            <a:off x="285721" y="1643050"/>
            <a:ext cx="8501122" cy="1631216"/>
          </a:xfrm>
          <a:prstGeom prst="rect">
            <a:avLst/>
          </a:prstGeom>
          <a:noFill/>
        </p:spPr>
        <p:txBody>
          <a:bodyPr wrap="square" rtlCol="0">
            <a:spAutoFit/>
          </a:bodyPr>
          <a:lstStyle/>
          <a:p>
            <a:pPr algn="ctr">
              <a:buClr>
                <a:schemeClr val="accent2"/>
              </a:buClr>
              <a:buFont typeface="Arial" pitchFamily="34" charset="0"/>
              <a:buChar char="•"/>
            </a:pPr>
            <a:r>
              <a:rPr lang="it-IT" sz="2800" b="1" dirty="0" err="1" smtClean="0">
                <a:solidFill>
                  <a:schemeClr val="accent2"/>
                </a:solidFill>
                <a:effectLst>
                  <a:outerShdw blurRad="38100" dist="38100" dir="2700000" algn="tl">
                    <a:srgbClr val="000000">
                      <a:alpha val="43137"/>
                    </a:srgbClr>
                  </a:outerShdw>
                </a:effectLst>
              </a:rPr>
              <a:t>Inhomogeneus</a:t>
            </a:r>
            <a:r>
              <a:rPr lang="it-IT" sz="2800" b="1" dirty="0" smtClean="0">
                <a:solidFill>
                  <a:schemeClr val="accent2"/>
                </a:solidFill>
                <a:effectLst>
                  <a:outerShdw blurRad="38100" dist="38100" dir="2700000" algn="tl">
                    <a:srgbClr val="000000">
                      <a:alpha val="43137"/>
                    </a:srgbClr>
                  </a:outerShdw>
                </a:effectLst>
              </a:rPr>
              <a:t> Big Bang </a:t>
            </a:r>
            <a:r>
              <a:rPr lang="it-IT" sz="2800" b="1" dirty="0" err="1" smtClean="0">
                <a:solidFill>
                  <a:schemeClr val="accent2"/>
                </a:solidFill>
                <a:effectLst>
                  <a:outerShdw blurRad="38100" dist="38100" dir="2700000" algn="tl">
                    <a:srgbClr val="000000">
                      <a:alpha val="43137"/>
                    </a:srgbClr>
                  </a:outerShdw>
                </a:effectLst>
              </a:rPr>
              <a:t>Nucleosinthesys</a:t>
            </a:r>
            <a:r>
              <a:rPr lang="it-IT" sz="2800" b="1" dirty="0" smtClean="0">
                <a:solidFill>
                  <a:schemeClr val="accent2"/>
                </a:solidFill>
                <a:effectLst>
                  <a:outerShdw blurRad="38100" dist="38100" dir="2700000" algn="tl">
                    <a:srgbClr val="000000">
                      <a:alpha val="43137"/>
                    </a:srgbClr>
                  </a:outerShdw>
                </a:effectLst>
              </a:rPr>
              <a:t> (IBBN)</a:t>
            </a:r>
          </a:p>
          <a:p>
            <a:pPr algn="ctr">
              <a:buClr>
                <a:schemeClr val="tx1"/>
              </a:buClr>
            </a:pPr>
            <a:r>
              <a:rPr lang="it-IT" sz="2400" i="1" dirty="0" smtClean="0">
                <a:solidFill>
                  <a:schemeClr val="tx2"/>
                </a:solidFill>
                <a:effectLst>
                  <a:outerShdw blurRad="38100" dist="38100" dir="2700000" algn="tl">
                    <a:srgbClr val="000000">
                      <a:alpha val="43137"/>
                    </a:srgbClr>
                  </a:outerShdw>
                </a:effectLst>
              </a:rPr>
              <a:t>The </a:t>
            </a:r>
            <a:r>
              <a:rPr lang="it-IT" sz="2400" i="1" dirty="0" err="1" smtClean="0">
                <a:solidFill>
                  <a:schemeClr val="tx2"/>
                </a:solidFill>
                <a:effectLst>
                  <a:outerShdw blurRad="38100" dist="38100" dir="2700000" algn="tl">
                    <a:srgbClr val="000000">
                      <a:alpha val="43137"/>
                    </a:srgbClr>
                  </a:outerShdw>
                </a:effectLst>
              </a:rPr>
              <a:t>reaction</a:t>
            </a:r>
            <a:r>
              <a:rPr lang="it-IT" sz="2400" i="1" dirty="0" smtClean="0">
                <a:solidFill>
                  <a:schemeClr val="tx2"/>
                </a:solidFill>
                <a:effectLst>
                  <a:outerShdw blurRad="38100" dist="38100" dir="2700000" algn="tl">
                    <a:srgbClr val="000000">
                      <a:alpha val="43137"/>
                    </a:srgbClr>
                  </a:outerShdw>
                </a:effectLst>
              </a:rPr>
              <a:t> </a:t>
            </a:r>
            <a:r>
              <a:rPr lang="it-IT" sz="2400" i="1" baseline="30000" dirty="0" smtClean="0">
                <a:solidFill>
                  <a:srgbClr val="FF0000"/>
                </a:solidFill>
                <a:effectLst>
                  <a:outerShdw blurRad="38100" dist="38100" dir="2700000" algn="tl">
                    <a:srgbClr val="000000">
                      <a:alpha val="43137"/>
                    </a:srgbClr>
                  </a:outerShdw>
                </a:effectLst>
                <a:cs typeface="Times New Roman"/>
              </a:rPr>
              <a:t>17</a:t>
            </a:r>
            <a:r>
              <a:rPr lang="it-IT" sz="2400" i="1" dirty="0" smtClean="0">
                <a:solidFill>
                  <a:srgbClr val="FF0000"/>
                </a:solidFill>
                <a:effectLst>
                  <a:outerShdw blurRad="38100" dist="38100" dir="2700000" algn="tl">
                    <a:srgbClr val="000000">
                      <a:alpha val="43137"/>
                    </a:srgbClr>
                  </a:outerShdw>
                </a:effectLst>
                <a:cs typeface="Times New Roman"/>
              </a:rPr>
              <a:t>O(n,</a:t>
            </a:r>
            <a:r>
              <a:rPr lang="el-GR" sz="2400" i="1" dirty="0" smtClean="0">
                <a:solidFill>
                  <a:srgbClr val="FF0000"/>
                </a:solidFill>
                <a:effectLst>
                  <a:outerShdw blurRad="38100" dist="38100" dir="2700000" algn="tl">
                    <a:srgbClr val="000000">
                      <a:alpha val="43137"/>
                    </a:srgbClr>
                  </a:outerShdw>
                </a:effectLst>
                <a:latin typeface="Times New Roman"/>
                <a:cs typeface="Times New Roman"/>
              </a:rPr>
              <a:t>α</a:t>
            </a:r>
            <a:r>
              <a:rPr lang="it-IT" sz="2400" i="1" dirty="0" smtClean="0">
                <a:solidFill>
                  <a:srgbClr val="FF0000"/>
                </a:solidFill>
                <a:effectLst>
                  <a:outerShdw blurRad="38100" dist="38100" dir="2700000" algn="tl">
                    <a:srgbClr val="000000">
                      <a:alpha val="43137"/>
                    </a:srgbClr>
                  </a:outerShdw>
                </a:effectLst>
                <a:cs typeface="Times New Roman"/>
              </a:rPr>
              <a:t>)</a:t>
            </a:r>
            <a:r>
              <a:rPr lang="it-IT" sz="2400" i="1" baseline="30000" dirty="0" smtClean="0">
                <a:solidFill>
                  <a:srgbClr val="FF0000"/>
                </a:solidFill>
                <a:effectLst>
                  <a:outerShdw blurRad="38100" dist="38100" dir="2700000" algn="tl">
                    <a:srgbClr val="000000">
                      <a:alpha val="43137"/>
                    </a:srgbClr>
                  </a:outerShdw>
                </a:effectLst>
                <a:cs typeface="Times New Roman"/>
              </a:rPr>
              <a:t>14</a:t>
            </a:r>
            <a:r>
              <a:rPr lang="it-IT" sz="2400" i="1" dirty="0" smtClean="0">
                <a:solidFill>
                  <a:srgbClr val="FF0000"/>
                </a:solidFill>
                <a:effectLst>
                  <a:outerShdw blurRad="38100" dist="38100" dir="2700000" algn="tl">
                    <a:srgbClr val="000000">
                      <a:alpha val="43137"/>
                    </a:srgbClr>
                  </a:outerShdw>
                </a:effectLst>
                <a:cs typeface="Times New Roman"/>
              </a:rPr>
              <a:t>C </a:t>
            </a:r>
            <a:r>
              <a:rPr lang="it-IT" sz="2400" i="1" dirty="0" smtClean="0">
                <a:solidFill>
                  <a:schemeClr val="tx2"/>
                </a:solidFill>
                <a:effectLst>
                  <a:outerShdw blurRad="38100" dist="38100" dir="2700000" algn="tl">
                    <a:srgbClr val="000000">
                      <a:alpha val="43137"/>
                    </a:srgbClr>
                  </a:outerShdw>
                </a:effectLst>
              </a:rPr>
              <a:t> </a:t>
            </a:r>
            <a:r>
              <a:rPr lang="it-IT" sz="2400" i="1" dirty="0" err="1" smtClean="0">
                <a:solidFill>
                  <a:schemeClr val="tx2"/>
                </a:solidFill>
                <a:effectLst>
                  <a:outerShdw blurRad="38100" dist="38100" dir="2700000" algn="tl">
                    <a:srgbClr val="000000">
                      <a:alpha val="43137"/>
                    </a:srgbClr>
                  </a:outerShdw>
                </a:effectLst>
              </a:rPr>
              <a:t>represents</a:t>
            </a:r>
            <a:r>
              <a:rPr lang="it-IT" sz="2400" i="1" dirty="0" smtClean="0">
                <a:solidFill>
                  <a:schemeClr val="tx2"/>
                </a:solidFill>
                <a:effectLst>
                  <a:outerShdw blurRad="38100" dist="38100" dir="2700000" algn="tl">
                    <a:srgbClr val="000000">
                      <a:alpha val="43137"/>
                    </a:srgbClr>
                  </a:outerShdw>
                </a:effectLst>
              </a:rPr>
              <a:t> </a:t>
            </a:r>
            <a:r>
              <a:rPr lang="it-IT" sz="2400" i="1" dirty="0" err="1" smtClean="0">
                <a:solidFill>
                  <a:schemeClr val="tx2"/>
                </a:solidFill>
                <a:effectLst>
                  <a:outerShdw blurRad="38100" dist="38100" dir="2700000" algn="tl">
                    <a:srgbClr val="000000">
                      <a:alpha val="43137"/>
                    </a:srgbClr>
                  </a:outerShdw>
                </a:effectLst>
              </a:rPr>
              <a:t>one</a:t>
            </a:r>
            <a:r>
              <a:rPr lang="it-IT" sz="2400" i="1" dirty="0" smtClean="0">
                <a:solidFill>
                  <a:schemeClr val="tx2"/>
                </a:solidFill>
                <a:effectLst>
                  <a:outerShdw blurRad="38100" dist="38100" dir="2700000" algn="tl">
                    <a:srgbClr val="000000">
                      <a:alpha val="43137"/>
                    </a:srgbClr>
                  </a:outerShdw>
                </a:effectLst>
              </a:rPr>
              <a:t> </a:t>
            </a:r>
            <a:r>
              <a:rPr lang="it-IT" sz="2400" i="1" dirty="0" err="1" smtClean="0">
                <a:solidFill>
                  <a:schemeClr val="tx2"/>
                </a:solidFill>
                <a:effectLst>
                  <a:outerShdw blurRad="38100" dist="38100" dir="2700000" algn="tl">
                    <a:srgbClr val="000000">
                      <a:alpha val="43137"/>
                    </a:srgbClr>
                  </a:outerShdw>
                </a:effectLst>
              </a:rPr>
              <a:t>of</a:t>
            </a:r>
            <a:r>
              <a:rPr lang="it-IT" sz="2400" i="1" dirty="0" smtClean="0">
                <a:solidFill>
                  <a:schemeClr val="tx2"/>
                </a:solidFill>
                <a:effectLst>
                  <a:outerShdw blurRad="38100" dist="38100" dir="2700000" algn="tl">
                    <a:srgbClr val="000000">
                      <a:alpha val="43137"/>
                    </a:srgbClr>
                  </a:outerShdw>
                </a:effectLst>
              </a:rPr>
              <a:t> the </a:t>
            </a:r>
            <a:r>
              <a:rPr lang="it-IT" sz="2400" i="1" dirty="0" err="1" smtClean="0">
                <a:solidFill>
                  <a:schemeClr val="tx2"/>
                </a:solidFill>
                <a:effectLst>
                  <a:outerShdw blurRad="38100" dist="38100" dir="2700000" algn="tl">
                    <a:srgbClr val="000000">
                      <a:alpha val="43137"/>
                    </a:srgbClr>
                  </a:outerShdw>
                </a:effectLst>
              </a:rPr>
              <a:t>main</a:t>
            </a:r>
            <a:r>
              <a:rPr lang="it-IT" sz="2400" i="1" dirty="0" smtClean="0">
                <a:solidFill>
                  <a:schemeClr val="tx2"/>
                </a:solidFill>
                <a:effectLst>
                  <a:outerShdw blurRad="38100" dist="38100" dir="2700000" algn="tl">
                    <a:srgbClr val="000000">
                      <a:alpha val="43137"/>
                    </a:srgbClr>
                  </a:outerShdw>
                </a:effectLst>
              </a:rPr>
              <a:t> </a:t>
            </a:r>
            <a:r>
              <a:rPr lang="it-IT" sz="2400" i="1" dirty="0" err="1" smtClean="0">
                <a:solidFill>
                  <a:schemeClr val="tx2"/>
                </a:solidFill>
                <a:effectLst>
                  <a:outerShdw blurRad="38100" dist="38100" dir="2700000" algn="tl">
                    <a:srgbClr val="000000">
                      <a:alpha val="43137"/>
                    </a:srgbClr>
                  </a:outerShdw>
                </a:effectLst>
              </a:rPr>
              <a:t>channel</a:t>
            </a:r>
            <a:r>
              <a:rPr lang="it-IT" sz="2400" i="1" dirty="0" smtClean="0">
                <a:solidFill>
                  <a:schemeClr val="tx2"/>
                </a:solidFill>
                <a:effectLst>
                  <a:outerShdw blurRad="38100" dist="38100" dir="2700000" algn="tl">
                    <a:srgbClr val="000000">
                      <a:alpha val="43137"/>
                    </a:srgbClr>
                  </a:outerShdw>
                </a:effectLst>
              </a:rPr>
              <a:t> </a:t>
            </a:r>
            <a:r>
              <a:rPr lang="it-IT" sz="2400" i="1" dirty="0" err="1" smtClean="0">
                <a:solidFill>
                  <a:schemeClr val="tx2"/>
                </a:solidFill>
                <a:effectLst>
                  <a:outerShdw blurRad="38100" dist="38100" dir="2700000" algn="tl">
                    <a:srgbClr val="000000">
                      <a:alpha val="43137"/>
                    </a:srgbClr>
                  </a:outerShdw>
                </a:effectLst>
              </a:rPr>
              <a:t>for</a:t>
            </a:r>
            <a:r>
              <a:rPr lang="it-IT" sz="2400" i="1" dirty="0" smtClean="0">
                <a:solidFill>
                  <a:schemeClr val="tx2"/>
                </a:solidFill>
                <a:effectLst>
                  <a:outerShdw blurRad="38100" dist="38100" dir="2700000" algn="tl">
                    <a:srgbClr val="000000">
                      <a:alpha val="43137"/>
                    </a:srgbClr>
                  </a:outerShdw>
                </a:effectLst>
              </a:rPr>
              <a:t> </a:t>
            </a:r>
            <a:r>
              <a:rPr lang="it-IT" sz="2400" i="1" dirty="0" smtClean="0">
                <a:solidFill>
                  <a:schemeClr val="tx2"/>
                </a:solidFill>
                <a:effectLst>
                  <a:outerShdw blurRad="38100" dist="38100" dir="2700000" algn="tl">
                    <a:srgbClr val="000000">
                      <a:alpha val="43137"/>
                    </a:srgbClr>
                  </a:outerShdw>
                </a:effectLst>
              </a:rPr>
              <a:t> </a:t>
            </a:r>
            <a:r>
              <a:rPr lang="it-IT" sz="2400" i="1" baseline="30000" dirty="0" smtClean="0">
                <a:solidFill>
                  <a:schemeClr val="tx2"/>
                </a:solidFill>
                <a:effectLst>
                  <a:outerShdw blurRad="38100" dist="38100" dir="2700000" algn="tl">
                    <a:srgbClr val="000000">
                      <a:alpha val="43137"/>
                    </a:srgbClr>
                  </a:outerShdw>
                </a:effectLst>
              </a:rPr>
              <a:t>14</a:t>
            </a:r>
            <a:r>
              <a:rPr lang="it-IT" sz="2400" i="1" dirty="0" smtClean="0">
                <a:solidFill>
                  <a:schemeClr val="tx2"/>
                </a:solidFill>
                <a:effectLst>
                  <a:outerShdw blurRad="38100" dist="38100" dir="2700000" algn="tl">
                    <a:srgbClr val="000000">
                      <a:alpha val="43137"/>
                    </a:srgbClr>
                  </a:outerShdw>
                </a:effectLst>
              </a:rPr>
              <a:t>C production, a key </a:t>
            </a:r>
            <a:r>
              <a:rPr lang="it-IT" sz="2400" i="1" dirty="0" err="1" smtClean="0">
                <a:solidFill>
                  <a:schemeClr val="tx2"/>
                </a:solidFill>
                <a:effectLst>
                  <a:outerShdw blurRad="38100" dist="38100" dir="2700000" algn="tl">
                    <a:srgbClr val="000000">
                      <a:alpha val="43137"/>
                    </a:srgbClr>
                  </a:outerShdw>
                </a:effectLst>
              </a:rPr>
              <a:t>element</a:t>
            </a:r>
            <a:r>
              <a:rPr lang="it-IT" sz="2400" i="1" dirty="0" smtClean="0">
                <a:solidFill>
                  <a:schemeClr val="tx2"/>
                </a:solidFill>
                <a:effectLst>
                  <a:outerShdw blurRad="38100" dist="38100" dir="2700000" algn="tl">
                    <a:srgbClr val="000000">
                      <a:alpha val="43137"/>
                    </a:srgbClr>
                  </a:outerShdw>
                </a:effectLst>
              </a:rPr>
              <a:t> </a:t>
            </a:r>
            <a:r>
              <a:rPr lang="it-IT" sz="2400" i="1" dirty="0" err="1" smtClean="0">
                <a:solidFill>
                  <a:schemeClr val="tx2"/>
                </a:solidFill>
                <a:effectLst>
                  <a:outerShdw blurRad="38100" dist="38100" dir="2700000" algn="tl">
                    <a:srgbClr val="000000">
                      <a:alpha val="43137"/>
                    </a:srgbClr>
                  </a:outerShdw>
                </a:effectLst>
              </a:rPr>
              <a:t>for</a:t>
            </a:r>
            <a:r>
              <a:rPr lang="it-IT" sz="2400" i="1" dirty="0" smtClean="0">
                <a:solidFill>
                  <a:schemeClr val="tx2"/>
                </a:solidFill>
                <a:effectLst>
                  <a:outerShdw blurRad="38100" dist="38100" dir="2700000" algn="tl">
                    <a:srgbClr val="000000">
                      <a:alpha val="43137"/>
                    </a:srgbClr>
                  </a:outerShdw>
                </a:effectLst>
              </a:rPr>
              <a:t> the </a:t>
            </a:r>
            <a:r>
              <a:rPr lang="it-IT" sz="2400" i="1" baseline="30000" dirty="0" smtClean="0">
                <a:solidFill>
                  <a:schemeClr val="tx2"/>
                </a:solidFill>
                <a:effectLst>
                  <a:outerShdw blurRad="38100" dist="38100" dir="2700000" algn="tl">
                    <a:srgbClr val="000000">
                      <a:alpha val="43137"/>
                    </a:srgbClr>
                  </a:outerShdw>
                </a:effectLst>
              </a:rPr>
              <a:t>22</a:t>
            </a:r>
            <a:r>
              <a:rPr lang="it-IT" sz="2400" i="1" dirty="0" smtClean="0">
                <a:solidFill>
                  <a:schemeClr val="tx2"/>
                </a:solidFill>
                <a:effectLst>
                  <a:outerShdw blurRad="38100" dist="38100" dir="2700000" algn="tl">
                    <a:srgbClr val="000000">
                      <a:alpha val="43137"/>
                    </a:srgbClr>
                  </a:outerShdw>
                </a:effectLst>
              </a:rPr>
              <a:t>Ne production via</a:t>
            </a:r>
          </a:p>
          <a:p>
            <a:pPr algn="ctr">
              <a:buClr>
                <a:schemeClr val="tx1"/>
              </a:buClr>
            </a:pPr>
            <a:r>
              <a:rPr lang="it-IT" sz="2400" b="1" baseline="30000" dirty="0" smtClean="0">
                <a:solidFill>
                  <a:schemeClr val="tx2"/>
                </a:solidFill>
                <a:effectLst>
                  <a:outerShdw blurRad="38100" dist="38100" dir="2700000" algn="tl">
                    <a:srgbClr val="000000">
                      <a:alpha val="43137"/>
                    </a:srgbClr>
                  </a:outerShdw>
                </a:effectLst>
              </a:rPr>
              <a:t>14</a:t>
            </a:r>
            <a:r>
              <a:rPr lang="it-IT" sz="2400" b="1" dirty="0" smtClean="0">
                <a:solidFill>
                  <a:schemeClr val="tx2"/>
                </a:solidFill>
                <a:effectLst>
                  <a:outerShdw blurRad="38100" dist="38100" dir="2700000" algn="tl">
                    <a:srgbClr val="000000">
                      <a:alpha val="43137"/>
                    </a:srgbClr>
                  </a:outerShdw>
                </a:effectLst>
              </a:rPr>
              <a:t>C(</a:t>
            </a:r>
            <a:r>
              <a:rPr lang="el-GR" sz="2400" b="1" dirty="0" smtClean="0">
                <a:solidFill>
                  <a:schemeClr val="tx2"/>
                </a:solidFill>
                <a:effectLst>
                  <a:outerShdw blurRad="38100" dist="38100" dir="2700000" algn="tl">
                    <a:srgbClr val="000000">
                      <a:alpha val="43137"/>
                    </a:srgbClr>
                  </a:outerShdw>
                </a:effectLst>
                <a:latin typeface="Times New Roman"/>
                <a:cs typeface="Times New Roman"/>
              </a:rPr>
              <a:t>α</a:t>
            </a:r>
            <a:r>
              <a:rPr lang="it-IT" sz="2400" b="1" dirty="0" smtClean="0">
                <a:solidFill>
                  <a:schemeClr val="tx2"/>
                </a:solidFill>
                <a:effectLst>
                  <a:outerShdw blurRad="38100" dist="38100" dir="2700000" algn="tl">
                    <a:srgbClr val="000000">
                      <a:alpha val="43137"/>
                    </a:srgbClr>
                  </a:outerShdw>
                </a:effectLst>
                <a:latin typeface="Times New Roman"/>
                <a:cs typeface="Times New Roman"/>
              </a:rPr>
              <a:t>,</a:t>
            </a:r>
            <a:r>
              <a:rPr lang="el-GR" sz="2400" b="1" dirty="0" smtClean="0">
                <a:solidFill>
                  <a:schemeClr val="tx2"/>
                </a:solidFill>
                <a:effectLst>
                  <a:outerShdw blurRad="38100" dist="38100" dir="2700000" algn="tl">
                    <a:srgbClr val="000000">
                      <a:alpha val="43137"/>
                    </a:srgbClr>
                  </a:outerShdw>
                </a:effectLst>
                <a:latin typeface="Times New Roman"/>
                <a:cs typeface="Times New Roman"/>
              </a:rPr>
              <a:t>γ</a:t>
            </a:r>
            <a:r>
              <a:rPr lang="it-IT" sz="2400" b="1" dirty="0" smtClean="0">
                <a:solidFill>
                  <a:schemeClr val="tx2"/>
                </a:solidFill>
                <a:effectLst>
                  <a:outerShdw blurRad="38100" dist="38100" dir="2700000" algn="tl">
                    <a:srgbClr val="000000">
                      <a:alpha val="43137"/>
                    </a:srgbClr>
                  </a:outerShdw>
                </a:effectLst>
                <a:latin typeface="Times New Roman"/>
                <a:cs typeface="Times New Roman"/>
              </a:rPr>
              <a:t>)</a:t>
            </a:r>
            <a:r>
              <a:rPr lang="it-IT" sz="2400" b="1" baseline="30000" dirty="0" smtClean="0">
                <a:solidFill>
                  <a:schemeClr val="tx2"/>
                </a:solidFill>
                <a:effectLst>
                  <a:outerShdw blurRad="38100" dist="38100" dir="2700000" algn="tl">
                    <a:srgbClr val="000000">
                      <a:alpha val="43137"/>
                    </a:srgbClr>
                  </a:outerShdw>
                </a:effectLst>
                <a:latin typeface="Times New Roman"/>
                <a:cs typeface="Times New Roman"/>
              </a:rPr>
              <a:t>18</a:t>
            </a:r>
            <a:r>
              <a:rPr lang="it-IT" sz="2400" b="1" dirty="0" smtClean="0">
                <a:solidFill>
                  <a:schemeClr val="tx2"/>
                </a:solidFill>
                <a:effectLst>
                  <a:outerShdw blurRad="38100" dist="38100" dir="2700000" algn="tl">
                    <a:srgbClr val="000000">
                      <a:alpha val="43137"/>
                    </a:srgbClr>
                  </a:outerShdw>
                </a:effectLst>
                <a:latin typeface="Times New Roman"/>
                <a:cs typeface="Times New Roman"/>
              </a:rPr>
              <a:t>O(n,</a:t>
            </a:r>
            <a:r>
              <a:rPr lang="el-GR" sz="2400" b="1" dirty="0" smtClean="0">
                <a:solidFill>
                  <a:schemeClr val="tx2"/>
                </a:solidFill>
                <a:effectLst>
                  <a:outerShdw blurRad="38100" dist="38100" dir="2700000" algn="tl">
                    <a:srgbClr val="000000">
                      <a:alpha val="43137"/>
                    </a:srgbClr>
                  </a:outerShdw>
                </a:effectLst>
                <a:latin typeface="Times New Roman"/>
                <a:cs typeface="Times New Roman"/>
              </a:rPr>
              <a:t>γ</a:t>
            </a:r>
            <a:r>
              <a:rPr lang="it-IT" sz="2400" b="1" dirty="0" smtClean="0">
                <a:solidFill>
                  <a:schemeClr val="tx2"/>
                </a:solidFill>
                <a:effectLst>
                  <a:outerShdw blurRad="38100" dist="38100" dir="2700000" algn="tl">
                    <a:srgbClr val="000000">
                      <a:alpha val="43137"/>
                    </a:srgbClr>
                  </a:outerShdw>
                </a:effectLst>
                <a:latin typeface="Times New Roman"/>
                <a:cs typeface="Times New Roman"/>
              </a:rPr>
              <a:t>)</a:t>
            </a:r>
            <a:r>
              <a:rPr lang="it-IT" sz="2400" b="1" baseline="30000" dirty="0" smtClean="0">
                <a:solidFill>
                  <a:schemeClr val="tx2"/>
                </a:solidFill>
                <a:effectLst>
                  <a:outerShdw blurRad="38100" dist="38100" dir="2700000" algn="tl">
                    <a:srgbClr val="000000">
                      <a:alpha val="43137"/>
                    </a:srgbClr>
                  </a:outerShdw>
                </a:effectLst>
                <a:latin typeface="Times New Roman"/>
                <a:cs typeface="Times New Roman"/>
              </a:rPr>
              <a:t>19</a:t>
            </a:r>
            <a:r>
              <a:rPr lang="it-IT" sz="2400" b="1" dirty="0" smtClean="0">
                <a:solidFill>
                  <a:schemeClr val="tx2"/>
                </a:solidFill>
                <a:effectLst>
                  <a:outerShdw blurRad="38100" dist="38100" dir="2700000" algn="tl">
                    <a:srgbClr val="000000">
                      <a:alpha val="43137"/>
                    </a:srgbClr>
                  </a:outerShdw>
                </a:effectLst>
                <a:latin typeface="Times New Roman"/>
                <a:cs typeface="Times New Roman"/>
              </a:rPr>
              <a:t>O(</a:t>
            </a:r>
            <a:r>
              <a:rPr lang="el-GR" sz="2400" b="1" dirty="0" smtClean="0">
                <a:solidFill>
                  <a:schemeClr val="tx2"/>
                </a:solidFill>
                <a:effectLst>
                  <a:outerShdw blurRad="38100" dist="38100" dir="2700000" algn="tl">
                    <a:srgbClr val="000000">
                      <a:alpha val="43137"/>
                    </a:srgbClr>
                  </a:outerShdw>
                </a:effectLst>
                <a:latin typeface="Times New Roman"/>
                <a:cs typeface="Times New Roman"/>
              </a:rPr>
              <a:t>β</a:t>
            </a:r>
            <a:r>
              <a:rPr lang="it-IT" sz="2400" b="1" dirty="0" smtClean="0">
                <a:solidFill>
                  <a:schemeClr val="tx2"/>
                </a:solidFill>
                <a:effectLst>
                  <a:outerShdw blurRad="38100" dist="38100" dir="2700000" algn="tl">
                    <a:srgbClr val="000000">
                      <a:alpha val="43137"/>
                    </a:srgbClr>
                  </a:outerShdw>
                </a:effectLst>
                <a:latin typeface="Times New Roman"/>
                <a:cs typeface="Times New Roman"/>
              </a:rPr>
              <a:t>)</a:t>
            </a:r>
            <a:r>
              <a:rPr lang="it-IT" sz="2400" b="1" baseline="30000" dirty="0" smtClean="0">
                <a:solidFill>
                  <a:schemeClr val="tx2"/>
                </a:solidFill>
                <a:effectLst>
                  <a:outerShdw blurRad="38100" dist="38100" dir="2700000" algn="tl">
                    <a:srgbClr val="000000">
                      <a:alpha val="43137"/>
                    </a:srgbClr>
                  </a:outerShdw>
                </a:effectLst>
                <a:latin typeface="Times New Roman"/>
                <a:cs typeface="Times New Roman"/>
              </a:rPr>
              <a:t>19</a:t>
            </a:r>
            <a:r>
              <a:rPr lang="it-IT" sz="2400" b="1" dirty="0" smtClean="0">
                <a:solidFill>
                  <a:schemeClr val="tx2"/>
                </a:solidFill>
                <a:effectLst>
                  <a:outerShdw blurRad="38100" dist="38100" dir="2700000" algn="tl">
                    <a:srgbClr val="000000">
                      <a:alpha val="43137"/>
                    </a:srgbClr>
                  </a:outerShdw>
                </a:effectLst>
                <a:latin typeface="Times New Roman"/>
                <a:cs typeface="Times New Roman"/>
              </a:rPr>
              <a:t>F(n,</a:t>
            </a:r>
            <a:r>
              <a:rPr lang="el-GR" sz="2400" b="1" dirty="0" smtClean="0">
                <a:solidFill>
                  <a:schemeClr val="tx2"/>
                </a:solidFill>
                <a:effectLst>
                  <a:outerShdw blurRad="38100" dist="38100" dir="2700000" algn="tl">
                    <a:srgbClr val="000000">
                      <a:alpha val="43137"/>
                    </a:srgbClr>
                  </a:outerShdw>
                </a:effectLst>
                <a:latin typeface="Times New Roman"/>
                <a:cs typeface="Times New Roman"/>
              </a:rPr>
              <a:t>γ</a:t>
            </a:r>
            <a:r>
              <a:rPr lang="it-IT" sz="2400" b="1" dirty="0" smtClean="0">
                <a:solidFill>
                  <a:schemeClr val="tx2"/>
                </a:solidFill>
                <a:effectLst>
                  <a:outerShdw blurRad="38100" dist="38100" dir="2700000" algn="tl">
                    <a:srgbClr val="000000">
                      <a:alpha val="43137"/>
                    </a:srgbClr>
                  </a:outerShdw>
                </a:effectLst>
                <a:latin typeface="Times New Roman"/>
                <a:cs typeface="Times New Roman"/>
              </a:rPr>
              <a:t>)</a:t>
            </a:r>
            <a:r>
              <a:rPr lang="it-IT" sz="2400" b="1" baseline="30000" dirty="0" smtClean="0">
                <a:solidFill>
                  <a:schemeClr val="tx2"/>
                </a:solidFill>
                <a:effectLst>
                  <a:outerShdw blurRad="38100" dist="38100" dir="2700000" algn="tl">
                    <a:srgbClr val="000000">
                      <a:alpha val="43137"/>
                    </a:srgbClr>
                  </a:outerShdw>
                </a:effectLst>
                <a:latin typeface="Times New Roman"/>
                <a:cs typeface="Times New Roman"/>
              </a:rPr>
              <a:t>20</a:t>
            </a:r>
            <a:r>
              <a:rPr lang="it-IT" sz="2400" b="1" dirty="0" smtClean="0">
                <a:solidFill>
                  <a:schemeClr val="tx2"/>
                </a:solidFill>
                <a:effectLst>
                  <a:outerShdw blurRad="38100" dist="38100" dir="2700000" algn="tl">
                    <a:srgbClr val="000000">
                      <a:alpha val="43137"/>
                    </a:srgbClr>
                  </a:outerShdw>
                </a:effectLst>
                <a:latin typeface="Times New Roman"/>
                <a:cs typeface="Times New Roman"/>
              </a:rPr>
              <a:t>F(</a:t>
            </a:r>
            <a:r>
              <a:rPr lang="el-GR" sz="2400" b="1" dirty="0" smtClean="0">
                <a:solidFill>
                  <a:schemeClr val="tx2"/>
                </a:solidFill>
                <a:effectLst>
                  <a:outerShdw blurRad="38100" dist="38100" dir="2700000" algn="tl">
                    <a:srgbClr val="000000">
                      <a:alpha val="43137"/>
                    </a:srgbClr>
                  </a:outerShdw>
                </a:effectLst>
                <a:latin typeface="Times New Roman"/>
                <a:cs typeface="Times New Roman"/>
              </a:rPr>
              <a:t>β</a:t>
            </a:r>
            <a:r>
              <a:rPr lang="it-IT" sz="2400" b="1" dirty="0" smtClean="0">
                <a:solidFill>
                  <a:schemeClr val="tx2"/>
                </a:solidFill>
                <a:effectLst>
                  <a:outerShdw blurRad="38100" dist="38100" dir="2700000" algn="tl">
                    <a:srgbClr val="000000">
                      <a:alpha val="43137"/>
                    </a:srgbClr>
                  </a:outerShdw>
                </a:effectLst>
                <a:latin typeface="Times New Roman"/>
                <a:cs typeface="Times New Roman"/>
              </a:rPr>
              <a:t>)</a:t>
            </a:r>
            <a:r>
              <a:rPr lang="it-IT" sz="2400" b="1" baseline="30000" dirty="0" smtClean="0">
                <a:solidFill>
                  <a:schemeClr val="tx2"/>
                </a:solidFill>
                <a:effectLst>
                  <a:outerShdw blurRad="38100" dist="38100" dir="2700000" algn="tl">
                    <a:srgbClr val="000000">
                      <a:alpha val="43137"/>
                    </a:srgbClr>
                  </a:outerShdw>
                </a:effectLst>
                <a:latin typeface="Times New Roman"/>
                <a:cs typeface="Times New Roman"/>
              </a:rPr>
              <a:t>20</a:t>
            </a:r>
            <a:r>
              <a:rPr lang="it-IT" sz="2400" b="1" dirty="0" smtClean="0">
                <a:solidFill>
                  <a:schemeClr val="tx2"/>
                </a:solidFill>
                <a:effectLst>
                  <a:outerShdw blurRad="38100" dist="38100" dir="2700000" algn="tl">
                    <a:srgbClr val="000000">
                      <a:alpha val="43137"/>
                    </a:srgbClr>
                  </a:outerShdw>
                </a:effectLst>
                <a:latin typeface="Times New Roman"/>
                <a:cs typeface="Times New Roman"/>
              </a:rPr>
              <a:t>Ne(n,</a:t>
            </a:r>
            <a:r>
              <a:rPr lang="el-GR" sz="2400" b="1" dirty="0" smtClean="0">
                <a:solidFill>
                  <a:schemeClr val="tx2"/>
                </a:solidFill>
                <a:effectLst>
                  <a:outerShdw blurRad="38100" dist="38100" dir="2700000" algn="tl">
                    <a:srgbClr val="000000">
                      <a:alpha val="43137"/>
                    </a:srgbClr>
                  </a:outerShdw>
                </a:effectLst>
                <a:latin typeface="Times New Roman"/>
                <a:cs typeface="Times New Roman"/>
              </a:rPr>
              <a:t>γ</a:t>
            </a:r>
            <a:r>
              <a:rPr lang="it-IT" sz="2400" b="1" dirty="0" smtClean="0">
                <a:solidFill>
                  <a:schemeClr val="tx2"/>
                </a:solidFill>
                <a:effectLst>
                  <a:outerShdw blurRad="38100" dist="38100" dir="2700000" algn="tl">
                    <a:srgbClr val="000000">
                      <a:alpha val="43137"/>
                    </a:srgbClr>
                  </a:outerShdw>
                </a:effectLst>
                <a:latin typeface="Times New Roman"/>
                <a:cs typeface="Times New Roman"/>
              </a:rPr>
              <a:t>)</a:t>
            </a:r>
            <a:r>
              <a:rPr lang="it-IT" sz="2400" b="1" baseline="30000" dirty="0" smtClean="0">
                <a:solidFill>
                  <a:schemeClr val="tx2"/>
                </a:solidFill>
                <a:effectLst>
                  <a:outerShdw blurRad="38100" dist="38100" dir="2700000" algn="tl">
                    <a:srgbClr val="000000">
                      <a:alpha val="43137"/>
                    </a:srgbClr>
                  </a:outerShdw>
                </a:effectLst>
                <a:latin typeface="Times New Roman"/>
                <a:cs typeface="Times New Roman"/>
              </a:rPr>
              <a:t>21</a:t>
            </a:r>
            <a:r>
              <a:rPr lang="it-IT" sz="2400" b="1" dirty="0" smtClean="0">
                <a:solidFill>
                  <a:schemeClr val="tx2"/>
                </a:solidFill>
                <a:effectLst>
                  <a:outerShdw blurRad="38100" dist="38100" dir="2700000" algn="tl">
                    <a:srgbClr val="000000">
                      <a:alpha val="43137"/>
                    </a:srgbClr>
                  </a:outerShdw>
                </a:effectLst>
                <a:latin typeface="Times New Roman"/>
                <a:cs typeface="Times New Roman"/>
              </a:rPr>
              <a:t>Ne(n,</a:t>
            </a:r>
            <a:r>
              <a:rPr lang="el-GR" sz="2400" b="1" dirty="0" smtClean="0">
                <a:solidFill>
                  <a:schemeClr val="tx2"/>
                </a:solidFill>
                <a:effectLst>
                  <a:outerShdw blurRad="38100" dist="38100" dir="2700000" algn="tl">
                    <a:srgbClr val="000000">
                      <a:alpha val="43137"/>
                    </a:srgbClr>
                  </a:outerShdw>
                </a:effectLst>
                <a:latin typeface="Times New Roman"/>
                <a:cs typeface="Times New Roman"/>
              </a:rPr>
              <a:t>γ</a:t>
            </a:r>
            <a:r>
              <a:rPr lang="it-IT" sz="2400" b="1" dirty="0" smtClean="0">
                <a:solidFill>
                  <a:schemeClr val="tx2"/>
                </a:solidFill>
                <a:effectLst>
                  <a:outerShdw blurRad="38100" dist="38100" dir="2700000" algn="tl">
                    <a:srgbClr val="000000">
                      <a:alpha val="43137"/>
                    </a:srgbClr>
                  </a:outerShdw>
                </a:effectLst>
                <a:latin typeface="Times New Roman"/>
                <a:cs typeface="Times New Roman"/>
              </a:rPr>
              <a:t>)</a:t>
            </a:r>
            <a:r>
              <a:rPr lang="it-IT" sz="2400" b="1" baseline="30000" dirty="0" smtClean="0">
                <a:solidFill>
                  <a:srgbClr val="FF0000"/>
                </a:solidFill>
                <a:effectLst>
                  <a:outerShdw blurRad="38100" dist="38100" dir="2700000" algn="tl">
                    <a:srgbClr val="000000">
                      <a:alpha val="43137"/>
                    </a:srgbClr>
                  </a:outerShdw>
                </a:effectLst>
                <a:latin typeface="Times New Roman"/>
                <a:cs typeface="Times New Roman"/>
              </a:rPr>
              <a:t>22</a:t>
            </a:r>
            <a:r>
              <a:rPr lang="it-IT" sz="2400" b="1" dirty="0" smtClean="0">
                <a:solidFill>
                  <a:srgbClr val="FF0000"/>
                </a:solidFill>
                <a:effectLst>
                  <a:outerShdw blurRad="38100" dist="38100" dir="2700000" algn="tl">
                    <a:srgbClr val="000000">
                      <a:alpha val="43137"/>
                    </a:srgbClr>
                  </a:outerShdw>
                </a:effectLst>
                <a:latin typeface="Times New Roman"/>
                <a:cs typeface="Times New Roman"/>
              </a:rPr>
              <a:t>Ne</a:t>
            </a:r>
            <a:r>
              <a:rPr lang="it-IT" sz="2400" b="1" i="1" dirty="0" smtClean="0">
                <a:solidFill>
                  <a:schemeClr val="tx2"/>
                </a:solidFill>
                <a:effectLst>
                  <a:outerShdw blurRad="38100" dist="38100" dir="2700000" algn="tl">
                    <a:srgbClr val="000000">
                      <a:alpha val="43137"/>
                    </a:srgbClr>
                  </a:outerShdw>
                </a:effectLst>
              </a:rPr>
              <a:t> </a:t>
            </a:r>
          </a:p>
        </p:txBody>
      </p:sp>
      <p:sp>
        <p:nvSpPr>
          <p:cNvPr id="30" name="CasellaDiTesto 29"/>
          <p:cNvSpPr txBox="1"/>
          <p:nvPr/>
        </p:nvSpPr>
        <p:spPr>
          <a:xfrm>
            <a:off x="357158" y="4500570"/>
            <a:ext cx="8501122" cy="1631216"/>
          </a:xfrm>
          <a:prstGeom prst="rect">
            <a:avLst/>
          </a:prstGeom>
          <a:noFill/>
        </p:spPr>
        <p:txBody>
          <a:bodyPr wrap="square" rtlCol="0">
            <a:spAutoFit/>
          </a:bodyPr>
          <a:lstStyle/>
          <a:p>
            <a:pPr algn="ctr">
              <a:buClr>
                <a:schemeClr val="accent1"/>
              </a:buClr>
              <a:buFont typeface="Arial" pitchFamily="34" charset="0"/>
              <a:buChar char="•"/>
            </a:pPr>
            <a:r>
              <a:rPr lang="it-IT" sz="2800" b="1" dirty="0" err="1" smtClean="0">
                <a:solidFill>
                  <a:schemeClr val="accent1"/>
                </a:solidFill>
                <a:effectLst>
                  <a:outerShdw blurRad="38100" dist="38100" dir="2700000" algn="tl">
                    <a:srgbClr val="000000">
                      <a:alpha val="43137"/>
                    </a:srgbClr>
                  </a:outerShdw>
                </a:effectLst>
              </a:rPr>
              <a:t>Weak</a:t>
            </a:r>
            <a:r>
              <a:rPr lang="it-IT" sz="2800" b="1" dirty="0" smtClean="0">
                <a:solidFill>
                  <a:schemeClr val="accent1"/>
                </a:solidFill>
                <a:effectLst>
                  <a:outerShdw blurRad="38100" dist="38100" dir="2700000" algn="tl">
                    <a:srgbClr val="000000">
                      <a:alpha val="43137"/>
                    </a:srgbClr>
                  </a:outerShdw>
                </a:effectLst>
              </a:rPr>
              <a:t> </a:t>
            </a:r>
            <a:r>
              <a:rPr lang="it-IT" sz="2800" b="1" dirty="0" err="1" smtClean="0">
                <a:solidFill>
                  <a:schemeClr val="accent1"/>
                </a:solidFill>
                <a:effectLst>
                  <a:outerShdw blurRad="38100" dist="38100" dir="2700000" algn="tl">
                    <a:srgbClr val="000000">
                      <a:alpha val="43137"/>
                    </a:srgbClr>
                  </a:outerShdw>
                </a:effectLst>
              </a:rPr>
              <a:t>component</a:t>
            </a:r>
            <a:r>
              <a:rPr lang="it-IT" sz="2800" b="1" dirty="0" smtClean="0">
                <a:solidFill>
                  <a:schemeClr val="accent1"/>
                </a:solidFill>
                <a:effectLst>
                  <a:outerShdw blurRad="38100" dist="38100" dir="2700000" algn="tl">
                    <a:srgbClr val="000000">
                      <a:alpha val="43137"/>
                    </a:srgbClr>
                  </a:outerShdw>
                </a:effectLst>
              </a:rPr>
              <a:t> </a:t>
            </a:r>
            <a:r>
              <a:rPr lang="it-IT" sz="2800" b="1" dirty="0" err="1" smtClean="0">
                <a:solidFill>
                  <a:schemeClr val="accent1"/>
                </a:solidFill>
                <a:effectLst>
                  <a:outerShdw blurRad="38100" dist="38100" dir="2700000" algn="tl">
                    <a:srgbClr val="000000">
                      <a:alpha val="43137"/>
                    </a:srgbClr>
                  </a:outerShdw>
                </a:effectLst>
              </a:rPr>
              <a:t>s-process</a:t>
            </a:r>
            <a:endParaRPr lang="it-IT" sz="2800" b="1" dirty="0" smtClean="0">
              <a:solidFill>
                <a:schemeClr val="accent1"/>
              </a:solidFill>
              <a:effectLst>
                <a:outerShdw blurRad="38100" dist="38100" dir="2700000" algn="tl">
                  <a:srgbClr val="000000">
                    <a:alpha val="43137"/>
                  </a:srgbClr>
                </a:outerShdw>
              </a:effectLst>
            </a:endParaRPr>
          </a:p>
          <a:p>
            <a:pPr algn="ctr">
              <a:buClr>
                <a:schemeClr val="tx1"/>
              </a:buClr>
            </a:pPr>
            <a:r>
              <a:rPr lang="it-IT" sz="2400" i="1" baseline="30000" dirty="0" smtClean="0">
                <a:solidFill>
                  <a:srgbClr val="FF0000"/>
                </a:solidFill>
                <a:effectLst>
                  <a:outerShdw blurRad="38100" dist="38100" dir="2700000" algn="tl">
                    <a:srgbClr val="000000">
                      <a:alpha val="43137"/>
                    </a:srgbClr>
                  </a:outerShdw>
                </a:effectLst>
                <a:sym typeface="Symbol"/>
              </a:rPr>
              <a:t>17</a:t>
            </a:r>
            <a:r>
              <a:rPr lang="it-IT" sz="2400" i="1" dirty="0" smtClean="0">
                <a:solidFill>
                  <a:srgbClr val="FF0000"/>
                </a:solidFill>
                <a:effectLst>
                  <a:outerShdw blurRad="38100" dist="38100" dir="2700000" algn="tl">
                    <a:srgbClr val="000000">
                      <a:alpha val="43137"/>
                    </a:srgbClr>
                  </a:outerShdw>
                </a:effectLst>
                <a:sym typeface="Symbol"/>
              </a:rPr>
              <a:t>O(n,</a:t>
            </a:r>
            <a:r>
              <a:rPr lang="el-GR" sz="2400" i="1" dirty="0" smtClean="0">
                <a:solidFill>
                  <a:srgbClr val="FF0000"/>
                </a:solidFill>
                <a:effectLst>
                  <a:outerShdw blurRad="38100" dist="38100" dir="2700000" algn="tl">
                    <a:srgbClr val="000000">
                      <a:alpha val="43137"/>
                    </a:srgbClr>
                  </a:outerShdw>
                </a:effectLst>
                <a:sym typeface="Symbol"/>
              </a:rPr>
              <a:t>α</a:t>
            </a:r>
            <a:r>
              <a:rPr lang="it-IT" sz="2400" i="1" dirty="0" smtClean="0">
                <a:solidFill>
                  <a:srgbClr val="FF0000"/>
                </a:solidFill>
                <a:effectLst>
                  <a:outerShdw blurRad="38100" dist="38100" dir="2700000" algn="tl">
                    <a:srgbClr val="000000">
                      <a:alpha val="43137"/>
                    </a:srgbClr>
                  </a:outerShdw>
                </a:effectLst>
                <a:sym typeface="Symbol"/>
              </a:rPr>
              <a:t>)</a:t>
            </a:r>
            <a:r>
              <a:rPr lang="it-IT" sz="2400" i="1" baseline="30000" dirty="0" smtClean="0">
                <a:solidFill>
                  <a:srgbClr val="FF0000"/>
                </a:solidFill>
                <a:effectLst>
                  <a:outerShdw blurRad="38100" dist="38100" dir="2700000" algn="tl">
                    <a:srgbClr val="000000">
                      <a:alpha val="43137"/>
                    </a:srgbClr>
                  </a:outerShdw>
                </a:effectLst>
                <a:sym typeface="Symbol"/>
              </a:rPr>
              <a:t>14</a:t>
            </a:r>
            <a:r>
              <a:rPr lang="it-IT" sz="2400" i="1" dirty="0" smtClean="0">
                <a:solidFill>
                  <a:srgbClr val="FF0000"/>
                </a:solidFill>
                <a:effectLst>
                  <a:outerShdw blurRad="38100" dist="38100" dir="2700000" algn="tl">
                    <a:srgbClr val="000000">
                      <a:alpha val="43137"/>
                    </a:srgbClr>
                  </a:outerShdw>
                </a:effectLst>
                <a:sym typeface="Symbol"/>
              </a:rPr>
              <a:t>C </a:t>
            </a:r>
            <a:r>
              <a:rPr lang="it-IT" sz="2400" i="1" dirty="0" smtClean="0">
                <a:solidFill>
                  <a:schemeClr val="tx2"/>
                </a:solidFill>
                <a:effectLst>
                  <a:outerShdw blurRad="38100" dist="38100" dir="2700000" algn="tl">
                    <a:srgbClr val="000000">
                      <a:alpha val="43137"/>
                    </a:srgbClr>
                  </a:outerShdw>
                </a:effectLst>
                <a:sym typeface="Symbol"/>
              </a:rPr>
              <a:t>and </a:t>
            </a:r>
            <a:r>
              <a:rPr lang="it-IT" sz="2400" i="1" baseline="30000" dirty="0" smtClean="0">
                <a:solidFill>
                  <a:schemeClr val="tx2"/>
                </a:solidFill>
                <a:effectLst>
                  <a:outerShdw blurRad="38100" dist="38100" dir="2700000" algn="tl">
                    <a:srgbClr val="000000">
                      <a:alpha val="43137"/>
                    </a:srgbClr>
                  </a:outerShdw>
                </a:effectLst>
                <a:sym typeface="Symbol"/>
              </a:rPr>
              <a:t>17</a:t>
            </a:r>
            <a:r>
              <a:rPr lang="it-IT" sz="2400" i="1" dirty="0" smtClean="0">
                <a:solidFill>
                  <a:schemeClr val="tx2"/>
                </a:solidFill>
                <a:effectLst>
                  <a:outerShdw blurRad="38100" dist="38100" dir="2700000" algn="tl">
                    <a:srgbClr val="000000">
                      <a:alpha val="43137"/>
                    </a:srgbClr>
                  </a:outerShdw>
                </a:effectLst>
                <a:sym typeface="Symbol"/>
              </a:rPr>
              <a:t>O(</a:t>
            </a:r>
            <a:r>
              <a:rPr lang="el-GR" sz="2400" i="1" dirty="0" smtClean="0">
                <a:solidFill>
                  <a:schemeClr val="tx2"/>
                </a:solidFill>
                <a:effectLst>
                  <a:outerShdw blurRad="38100" dist="38100" dir="2700000" algn="tl">
                    <a:srgbClr val="000000">
                      <a:alpha val="43137"/>
                    </a:srgbClr>
                  </a:outerShdw>
                </a:effectLst>
                <a:sym typeface="Symbol"/>
              </a:rPr>
              <a:t>α</a:t>
            </a:r>
            <a:r>
              <a:rPr lang="it-IT" sz="2400" i="1" dirty="0" smtClean="0">
                <a:solidFill>
                  <a:schemeClr val="tx2"/>
                </a:solidFill>
                <a:effectLst>
                  <a:outerShdw blurRad="38100" dist="38100" dir="2700000" algn="tl">
                    <a:srgbClr val="000000">
                      <a:alpha val="43137"/>
                    </a:srgbClr>
                  </a:outerShdw>
                </a:effectLst>
                <a:sym typeface="Symbol"/>
              </a:rPr>
              <a:t>,n)</a:t>
            </a:r>
            <a:r>
              <a:rPr lang="it-IT" sz="2400" i="1" baseline="30000" dirty="0" smtClean="0">
                <a:solidFill>
                  <a:schemeClr val="tx2"/>
                </a:solidFill>
                <a:effectLst>
                  <a:outerShdw blurRad="38100" dist="38100" dir="2700000" algn="tl">
                    <a:srgbClr val="000000">
                      <a:alpha val="43137"/>
                    </a:srgbClr>
                  </a:outerShdw>
                </a:effectLst>
                <a:sym typeface="Symbol"/>
              </a:rPr>
              <a:t>20</a:t>
            </a:r>
            <a:r>
              <a:rPr lang="it-IT" sz="2400" i="1" dirty="0" smtClean="0">
                <a:solidFill>
                  <a:schemeClr val="tx2"/>
                </a:solidFill>
                <a:effectLst>
                  <a:outerShdw blurRad="38100" dist="38100" dir="2700000" algn="tl">
                    <a:srgbClr val="000000">
                      <a:alpha val="43137"/>
                    </a:srgbClr>
                  </a:outerShdw>
                </a:effectLst>
                <a:sym typeface="Symbol"/>
              </a:rPr>
              <a:t>Ne </a:t>
            </a:r>
            <a:r>
              <a:rPr lang="it-IT" sz="2400" i="1" dirty="0" err="1" smtClean="0">
                <a:solidFill>
                  <a:schemeClr val="tx2"/>
                </a:solidFill>
                <a:effectLst>
                  <a:outerShdw blurRad="38100" dist="38100" dir="2700000" algn="tl">
                    <a:srgbClr val="000000">
                      <a:alpha val="43137"/>
                    </a:srgbClr>
                  </a:outerShdw>
                </a:effectLst>
                <a:sym typeface="Symbol"/>
              </a:rPr>
              <a:t>since</a:t>
            </a:r>
            <a:r>
              <a:rPr lang="it-IT" sz="2400" i="1" dirty="0" smtClean="0">
                <a:solidFill>
                  <a:schemeClr val="tx2"/>
                </a:solidFill>
                <a:effectLst>
                  <a:outerShdw blurRad="38100" dist="38100" dir="2700000" algn="tl">
                    <a:srgbClr val="000000">
                      <a:alpha val="43137"/>
                    </a:srgbClr>
                  </a:outerShdw>
                </a:effectLst>
                <a:sym typeface="Symbol"/>
              </a:rPr>
              <a:t> </a:t>
            </a:r>
            <a:r>
              <a:rPr lang="it-IT" sz="2400" i="1" dirty="0" err="1" smtClean="0">
                <a:solidFill>
                  <a:schemeClr val="tx2"/>
                </a:solidFill>
                <a:effectLst>
                  <a:outerShdw blurRad="38100" dist="38100" dir="2700000" algn="tl">
                    <a:srgbClr val="000000">
                      <a:alpha val="43137"/>
                    </a:srgbClr>
                  </a:outerShdw>
                </a:effectLst>
                <a:sym typeface="Symbol"/>
              </a:rPr>
              <a:t>they</a:t>
            </a:r>
            <a:r>
              <a:rPr lang="it-IT" sz="2400" i="1" dirty="0" smtClean="0">
                <a:solidFill>
                  <a:schemeClr val="tx2"/>
                </a:solidFill>
                <a:effectLst>
                  <a:outerShdw blurRad="38100" dist="38100" dir="2700000" algn="tl">
                    <a:srgbClr val="000000">
                      <a:alpha val="43137"/>
                    </a:srgbClr>
                  </a:outerShdw>
                </a:effectLst>
                <a:sym typeface="Symbol"/>
              </a:rPr>
              <a:t> </a:t>
            </a:r>
            <a:r>
              <a:rPr lang="it-IT" sz="2400" i="1" dirty="0" err="1" smtClean="0">
                <a:solidFill>
                  <a:schemeClr val="tx2"/>
                </a:solidFill>
                <a:effectLst>
                  <a:outerShdw blurRad="38100" dist="38100" dir="2700000" algn="tl">
                    <a:srgbClr val="000000">
                      <a:alpha val="43137"/>
                    </a:srgbClr>
                  </a:outerShdw>
                </a:effectLst>
                <a:sym typeface="Symbol"/>
              </a:rPr>
              <a:t>act</a:t>
            </a:r>
            <a:r>
              <a:rPr lang="it-IT" sz="2400" i="1" dirty="0" smtClean="0">
                <a:solidFill>
                  <a:schemeClr val="tx2"/>
                </a:solidFill>
                <a:effectLst>
                  <a:outerShdw blurRad="38100" dist="38100" dir="2700000" algn="tl">
                    <a:srgbClr val="000000">
                      <a:alpha val="43137"/>
                    </a:srgbClr>
                  </a:outerShdw>
                </a:effectLst>
                <a:sym typeface="Symbol"/>
              </a:rPr>
              <a:t> </a:t>
            </a:r>
            <a:r>
              <a:rPr lang="it-IT" sz="2400" i="1" dirty="0" err="1" smtClean="0">
                <a:solidFill>
                  <a:schemeClr val="tx2"/>
                </a:solidFill>
                <a:effectLst>
                  <a:outerShdw blurRad="38100" dist="38100" dir="2700000" algn="tl">
                    <a:srgbClr val="000000">
                      <a:alpha val="43137"/>
                    </a:srgbClr>
                  </a:outerShdw>
                </a:effectLst>
                <a:sym typeface="Symbol"/>
              </a:rPr>
              <a:t>as</a:t>
            </a:r>
            <a:r>
              <a:rPr lang="it-IT" sz="2400" i="1" dirty="0" smtClean="0">
                <a:solidFill>
                  <a:schemeClr val="tx2"/>
                </a:solidFill>
                <a:effectLst>
                  <a:outerShdw blurRad="38100" dist="38100" dir="2700000" algn="tl">
                    <a:srgbClr val="000000">
                      <a:alpha val="43137"/>
                    </a:srgbClr>
                  </a:outerShdw>
                </a:effectLst>
                <a:sym typeface="Symbol"/>
              </a:rPr>
              <a:t> a </a:t>
            </a:r>
            <a:r>
              <a:rPr lang="it-IT" sz="2400" i="1" dirty="0" err="1" smtClean="0">
                <a:solidFill>
                  <a:schemeClr val="tx2"/>
                </a:solidFill>
                <a:effectLst>
                  <a:outerShdw blurRad="38100" dist="38100" dir="2700000" algn="tl">
                    <a:srgbClr val="000000">
                      <a:alpha val="43137"/>
                    </a:srgbClr>
                  </a:outerShdw>
                </a:effectLst>
                <a:sym typeface="Symbol"/>
              </a:rPr>
              <a:t>neutron</a:t>
            </a:r>
            <a:r>
              <a:rPr lang="it-IT" sz="2400" i="1" dirty="0" smtClean="0">
                <a:solidFill>
                  <a:schemeClr val="tx2"/>
                </a:solidFill>
                <a:effectLst>
                  <a:outerShdw blurRad="38100" dist="38100" dir="2700000" algn="tl">
                    <a:srgbClr val="000000">
                      <a:alpha val="43137"/>
                    </a:srgbClr>
                  </a:outerShdw>
                </a:effectLst>
                <a:sym typeface="Symbol"/>
              </a:rPr>
              <a:t> </a:t>
            </a:r>
            <a:r>
              <a:rPr lang="it-IT" sz="2400" i="1" dirty="0" err="1" smtClean="0">
                <a:solidFill>
                  <a:schemeClr val="tx2"/>
                </a:solidFill>
                <a:effectLst>
                  <a:outerShdw blurRad="38100" dist="38100" dir="2700000" algn="tl">
                    <a:srgbClr val="000000">
                      <a:alpha val="43137"/>
                    </a:srgbClr>
                  </a:outerShdw>
                </a:effectLst>
                <a:sym typeface="Symbol"/>
              </a:rPr>
              <a:t>poison</a:t>
            </a:r>
            <a:r>
              <a:rPr lang="it-IT" sz="2400" i="1" dirty="0" smtClean="0">
                <a:solidFill>
                  <a:schemeClr val="tx2"/>
                </a:solidFill>
                <a:effectLst>
                  <a:outerShdw blurRad="38100" dist="38100" dir="2700000" algn="tl">
                    <a:srgbClr val="000000">
                      <a:alpha val="43137"/>
                    </a:srgbClr>
                  </a:outerShdw>
                </a:effectLst>
                <a:sym typeface="Symbol"/>
              </a:rPr>
              <a:t> and a </a:t>
            </a:r>
            <a:r>
              <a:rPr lang="it-IT" sz="2400" i="1" dirty="0" err="1" smtClean="0">
                <a:solidFill>
                  <a:schemeClr val="tx2"/>
                </a:solidFill>
                <a:effectLst>
                  <a:outerShdw blurRad="38100" dist="38100" dir="2700000" algn="tl">
                    <a:srgbClr val="000000">
                      <a:alpha val="43137"/>
                    </a:srgbClr>
                  </a:outerShdw>
                </a:effectLst>
                <a:sym typeface="Symbol"/>
              </a:rPr>
              <a:t>recycle</a:t>
            </a:r>
            <a:r>
              <a:rPr lang="it-IT" sz="2400" i="1" dirty="0" smtClean="0">
                <a:solidFill>
                  <a:schemeClr val="tx2"/>
                </a:solidFill>
                <a:effectLst>
                  <a:outerShdw blurRad="38100" dist="38100" dir="2700000" algn="tl">
                    <a:srgbClr val="000000">
                      <a:alpha val="43137"/>
                    </a:srgbClr>
                  </a:outerShdw>
                </a:effectLst>
                <a:sym typeface="Symbol"/>
              </a:rPr>
              <a:t> </a:t>
            </a:r>
            <a:r>
              <a:rPr lang="it-IT" sz="2400" i="1" dirty="0" err="1" smtClean="0">
                <a:solidFill>
                  <a:schemeClr val="tx2"/>
                </a:solidFill>
                <a:effectLst>
                  <a:outerShdw blurRad="38100" dist="38100" dir="2700000" algn="tl">
                    <a:srgbClr val="000000">
                      <a:alpha val="43137"/>
                    </a:srgbClr>
                  </a:outerShdw>
                </a:effectLst>
                <a:sym typeface="Symbol"/>
              </a:rPr>
              <a:t>channel</a:t>
            </a:r>
            <a:r>
              <a:rPr lang="it-IT" sz="2400" i="1" dirty="0" smtClean="0">
                <a:solidFill>
                  <a:schemeClr val="tx2"/>
                </a:solidFill>
                <a:effectLst>
                  <a:outerShdw blurRad="38100" dist="38100" dir="2700000" algn="tl">
                    <a:srgbClr val="000000">
                      <a:alpha val="43137"/>
                    </a:srgbClr>
                  </a:outerShdw>
                </a:effectLst>
                <a:sym typeface="Symbol"/>
              </a:rPr>
              <a:t> </a:t>
            </a:r>
            <a:r>
              <a:rPr lang="it-IT" sz="2400" i="1" dirty="0" err="1" smtClean="0">
                <a:solidFill>
                  <a:schemeClr val="tx2"/>
                </a:solidFill>
                <a:effectLst>
                  <a:outerShdw blurRad="38100" dist="38100" dir="2700000" algn="tl">
                    <a:srgbClr val="000000">
                      <a:alpha val="43137"/>
                    </a:srgbClr>
                  </a:outerShdw>
                </a:effectLst>
                <a:sym typeface="Symbol"/>
              </a:rPr>
              <a:t>during</a:t>
            </a:r>
            <a:r>
              <a:rPr lang="it-IT" sz="2400" i="1" dirty="0" smtClean="0">
                <a:solidFill>
                  <a:schemeClr val="tx2"/>
                </a:solidFill>
                <a:effectLst>
                  <a:outerShdw blurRad="38100" dist="38100" dir="2700000" algn="tl">
                    <a:srgbClr val="000000">
                      <a:alpha val="43137"/>
                    </a:srgbClr>
                  </a:outerShdw>
                </a:effectLst>
                <a:sym typeface="Symbol"/>
              </a:rPr>
              <a:t> </a:t>
            </a:r>
            <a:r>
              <a:rPr lang="it-IT" sz="2400" i="1" dirty="0" err="1" smtClean="0">
                <a:solidFill>
                  <a:schemeClr val="tx2"/>
                </a:solidFill>
                <a:effectLst>
                  <a:outerShdw blurRad="38100" dist="38100" dir="2700000" algn="tl">
                    <a:srgbClr val="000000">
                      <a:alpha val="43137"/>
                    </a:srgbClr>
                  </a:outerShdw>
                </a:effectLst>
                <a:sym typeface="Symbol"/>
              </a:rPr>
              <a:t>s-process</a:t>
            </a:r>
            <a:r>
              <a:rPr lang="it-IT" sz="2400" i="1" dirty="0" smtClean="0">
                <a:solidFill>
                  <a:schemeClr val="tx2"/>
                </a:solidFill>
                <a:effectLst>
                  <a:outerShdw blurRad="38100" dist="38100" dir="2700000" algn="tl">
                    <a:srgbClr val="000000">
                      <a:alpha val="43137"/>
                    </a:srgbClr>
                  </a:outerShdw>
                </a:effectLst>
                <a:sym typeface="Symbol"/>
              </a:rPr>
              <a:t> </a:t>
            </a:r>
            <a:r>
              <a:rPr lang="it-IT" sz="2400" i="1" dirty="0" err="1" smtClean="0">
                <a:solidFill>
                  <a:schemeClr val="tx2"/>
                </a:solidFill>
                <a:effectLst>
                  <a:outerShdw blurRad="38100" dist="38100" dir="2700000" algn="tl">
                    <a:srgbClr val="000000">
                      <a:alpha val="43137"/>
                    </a:srgbClr>
                  </a:outerShdw>
                </a:effectLst>
                <a:sym typeface="Symbol"/>
              </a:rPr>
              <a:t>nucleosinthesys</a:t>
            </a:r>
            <a:r>
              <a:rPr lang="it-IT" sz="2400" i="1" dirty="0" smtClean="0">
                <a:solidFill>
                  <a:schemeClr val="tx2"/>
                </a:solidFill>
                <a:effectLst>
                  <a:outerShdw blurRad="38100" dist="38100" dir="2700000" algn="tl">
                    <a:srgbClr val="000000">
                      <a:alpha val="43137"/>
                    </a:srgbClr>
                  </a:outerShdw>
                </a:effectLst>
                <a:sym typeface="Symbol"/>
              </a:rPr>
              <a:t> in massive </a:t>
            </a:r>
            <a:r>
              <a:rPr lang="it-IT" sz="2400" i="1" dirty="0" err="1" smtClean="0">
                <a:solidFill>
                  <a:schemeClr val="tx2"/>
                </a:solidFill>
                <a:effectLst>
                  <a:outerShdw blurRad="38100" dist="38100" dir="2700000" algn="tl">
                    <a:srgbClr val="000000">
                      <a:alpha val="43137"/>
                    </a:srgbClr>
                  </a:outerShdw>
                </a:effectLst>
                <a:sym typeface="Symbol"/>
              </a:rPr>
              <a:t>stars</a:t>
            </a:r>
            <a:r>
              <a:rPr lang="it-IT" sz="2400" i="1" dirty="0" smtClean="0">
                <a:solidFill>
                  <a:schemeClr val="tx2"/>
                </a:solidFill>
                <a:effectLst>
                  <a:outerShdw blurRad="38100" dist="38100" dir="2700000" algn="tl">
                    <a:srgbClr val="000000">
                      <a:alpha val="43137"/>
                    </a:srgbClr>
                  </a:outerShdw>
                </a:effectLst>
              </a:rPr>
              <a:t> </a:t>
            </a:r>
            <a:r>
              <a:rPr lang="it-IT" sz="2400" i="1" dirty="0" smtClean="0">
                <a:solidFill>
                  <a:schemeClr val="tx2"/>
                </a:solidFill>
                <a:effectLst>
                  <a:outerShdw blurRad="38100" dist="38100" dir="2700000" algn="tl">
                    <a:srgbClr val="000000">
                      <a:alpha val="43137"/>
                    </a:srgbClr>
                  </a:outerShdw>
                </a:effectLst>
              </a:rPr>
              <a:t>(M&gt;8M</a:t>
            </a:r>
            <a:r>
              <a:rPr lang="it-IT" sz="2400" i="1" baseline="-25000" dirty="0" smtClean="0">
                <a:solidFill>
                  <a:schemeClr val="tx2"/>
                </a:solidFill>
                <a:effectLst>
                  <a:outerShdw blurRad="38100" dist="38100" dir="2700000" algn="tl">
                    <a:srgbClr val="000000">
                      <a:alpha val="43137"/>
                    </a:srgbClr>
                  </a:outerShdw>
                </a:effectLst>
                <a:sym typeface="Symbol"/>
              </a:rPr>
              <a:t></a:t>
            </a:r>
            <a:r>
              <a:rPr lang="it-IT" sz="2400" i="1" dirty="0" smtClean="0">
                <a:solidFill>
                  <a:schemeClr val="tx2"/>
                </a:solidFill>
                <a:effectLst>
                  <a:outerShdw blurRad="38100" dist="38100" dir="2700000" algn="tl">
                    <a:srgbClr val="000000">
                      <a:alpha val="43137"/>
                    </a:srgbClr>
                  </a:outerShdw>
                </a:effectLst>
                <a:sym typeface="Symbol"/>
              </a:rPr>
              <a:t>)</a:t>
            </a:r>
            <a:endParaRPr lang="it-IT" sz="2400" i="1" dirty="0">
              <a:solidFill>
                <a:schemeClr val="tx2"/>
              </a:solidFill>
            </a:endParaRPr>
          </a:p>
        </p:txBody>
      </p:sp>
      <p:sp>
        <p:nvSpPr>
          <p:cNvPr id="33" name="Esplosione 1 32"/>
          <p:cNvSpPr/>
          <p:nvPr/>
        </p:nvSpPr>
        <p:spPr>
          <a:xfrm>
            <a:off x="428596" y="1571612"/>
            <a:ext cx="8429652" cy="5214974"/>
          </a:xfrm>
          <a:prstGeom prst="irregularSeal1">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sz="2800" b="1" dirty="0" smtClean="0">
              <a:effectLst>
                <a:outerShdw blurRad="38100" dist="38100" dir="2700000" algn="tl">
                  <a:srgbClr val="000000">
                    <a:alpha val="43137"/>
                  </a:srgbClr>
                </a:outerShdw>
              </a:effectLst>
            </a:endParaRPr>
          </a:p>
          <a:p>
            <a:pPr algn="ctr"/>
            <a:r>
              <a:rPr lang="it-IT" sz="2800" b="1" dirty="0" smtClean="0">
                <a:effectLst>
                  <a:outerShdw blurRad="38100" dist="38100" dir="2700000" algn="tl">
                    <a:srgbClr val="000000">
                      <a:alpha val="43137"/>
                    </a:srgbClr>
                  </a:outerShdw>
                </a:effectLst>
              </a:rPr>
              <a:t>Temperature </a:t>
            </a:r>
            <a:r>
              <a:rPr lang="it-IT" sz="2800" b="1" dirty="0" smtClean="0">
                <a:effectLst>
                  <a:outerShdw blurRad="38100" dist="38100" dir="2700000" algn="tl">
                    <a:srgbClr val="000000">
                      <a:alpha val="43137"/>
                    </a:srgbClr>
                  </a:outerShdw>
                </a:effectLst>
                <a:sym typeface="Wingdings" pitchFamily="2" charset="2"/>
              </a:rPr>
              <a:t> </a:t>
            </a:r>
            <a:r>
              <a:rPr lang="it-IT" sz="2800" b="1" dirty="0" smtClean="0">
                <a:effectLst>
                  <a:outerShdw blurRad="38100" dist="38100" dir="2700000" algn="tl">
                    <a:srgbClr val="000000">
                      <a:alpha val="43137"/>
                    </a:srgbClr>
                  </a:outerShdw>
                </a:effectLst>
                <a:sym typeface="Wingdings" pitchFamily="2" charset="2"/>
              </a:rPr>
              <a:t>0.8&lt;T</a:t>
            </a:r>
            <a:r>
              <a:rPr lang="it-IT" sz="2800" b="1" baseline="-25000" dirty="0" smtClean="0">
                <a:effectLst>
                  <a:outerShdw blurRad="38100" dist="38100" dir="2700000" algn="tl">
                    <a:srgbClr val="000000">
                      <a:alpha val="43137"/>
                    </a:srgbClr>
                  </a:outerShdw>
                </a:effectLst>
                <a:sym typeface="Wingdings" pitchFamily="2" charset="2"/>
              </a:rPr>
              <a:t>8</a:t>
            </a:r>
            <a:r>
              <a:rPr lang="it-IT" sz="2800" b="1" dirty="0" smtClean="0">
                <a:effectLst>
                  <a:outerShdw blurRad="38100" dist="38100" dir="2700000" algn="tl">
                    <a:srgbClr val="000000">
                      <a:alpha val="43137"/>
                    </a:srgbClr>
                  </a:outerShdw>
                </a:effectLst>
                <a:sym typeface="Wingdings" pitchFamily="2" charset="2"/>
              </a:rPr>
              <a:t>&lt;11 K</a:t>
            </a:r>
          </a:p>
          <a:p>
            <a:pPr algn="ctr"/>
            <a:r>
              <a:rPr lang="it-IT" sz="2800" b="1" dirty="0" smtClean="0">
                <a:effectLst>
                  <a:outerShdw blurRad="38100" dist="38100" dir="2700000" algn="tl">
                    <a:srgbClr val="000000">
                      <a:alpha val="43137"/>
                    </a:srgbClr>
                  </a:outerShdw>
                </a:effectLst>
                <a:sym typeface="Wingdings" pitchFamily="2" charset="2"/>
              </a:rPr>
              <a:t>Energy </a:t>
            </a:r>
            <a:r>
              <a:rPr lang="it-IT" sz="2800" b="1" dirty="0" err="1" smtClean="0">
                <a:effectLst>
                  <a:outerShdw blurRad="38100" dist="38100" dir="2700000" algn="tl">
                    <a:srgbClr val="000000">
                      <a:alpha val="43137"/>
                    </a:srgbClr>
                  </a:outerShdw>
                </a:effectLst>
                <a:sym typeface="Wingdings" pitchFamily="2" charset="2"/>
              </a:rPr>
              <a:t>range</a:t>
            </a:r>
            <a:r>
              <a:rPr lang="it-IT" sz="2800" b="1" dirty="0" smtClean="0">
                <a:effectLst>
                  <a:outerShdw blurRad="38100" dist="38100" dir="2700000" algn="tl">
                    <a:srgbClr val="000000">
                      <a:alpha val="43137"/>
                    </a:srgbClr>
                  </a:outerShdw>
                </a:effectLst>
                <a:sym typeface="Wingdings" pitchFamily="2" charset="2"/>
              </a:rPr>
              <a:t> </a:t>
            </a:r>
            <a:r>
              <a:rPr lang="it-IT" sz="2800" b="1" dirty="0" smtClean="0">
                <a:effectLst>
                  <a:outerShdw blurRad="38100" dist="38100" dir="2700000" algn="tl">
                    <a:srgbClr val="000000">
                      <a:alpha val="43137"/>
                    </a:srgbClr>
                  </a:outerShdw>
                </a:effectLst>
                <a:sym typeface="Wingdings" pitchFamily="2" charset="2"/>
              </a:rPr>
              <a:t>~0-100 </a:t>
            </a:r>
            <a:r>
              <a:rPr lang="it-IT" sz="2800" b="1" dirty="0" err="1" smtClean="0">
                <a:effectLst>
                  <a:outerShdw blurRad="38100" dist="38100" dir="2700000" algn="tl">
                    <a:srgbClr val="000000">
                      <a:alpha val="43137"/>
                    </a:srgbClr>
                  </a:outerShdw>
                </a:effectLst>
                <a:sym typeface="Wingdings" pitchFamily="2" charset="2"/>
              </a:rPr>
              <a:t>keV</a:t>
            </a:r>
            <a:endParaRPr lang="it-IT" sz="2800" b="1" dirty="0" smtClean="0">
              <a:effectLst>
                <a:outerShdw blurRad="38100" dist="38100" dir="2700000" algn="tl">
                  <a:srgbClr val="000000">
                    <a:alpha val="43137"/>
                  </a:srgbClr>
                </a:outerShdw>
              </a:effectLst>
              <a:sym typeface="Wingdings" pitchFamily="2" charset="2"/>
            </a:endParaRPr>
          </a:p>
          <a:p>
            <a:pPr algn="ct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0.70"/>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asfin_logo.png"/>
          <p:cNvPicPr>
            <a:picLocks noChangeAspect="1"/>
          </p:cNvPicPr>
          <p:nvPr/>
        </p:nvPicPr>
        <p:blipFill>
          <a:blip r:embed="rId3" cstate="print"/>
          <a:stretch>
            <a:fillRect/>
          </a:stretch>
        </p:blipFill>
        <p:spPr>
          <a:xfrm>
            <a:off x="7643834" y="285728"/>
            <a:ext cx="1365391" cy="1109380"/>
          </a:xfrm>
          <a:prstGeom prst="rect">
            <a:avLst/>
          </a:prstGeom>
        </p:spPr>
      </p:pic>
      <p:pic>
        <p:nvPicPr>
          <p:cNvPr id="7" name="Segnaposto contenuto 6" descr="logoprova.png"/>
          <p:cNvPicPr>
            <a:picLocks noGrp="1" noChangeAspect="1"/>
          </p:cNvPicPr>
          <p:nvPr>
            <p:ph idx="1"/>
          </p:nvPr>
        </p:nvPicPr>
        <p:blipFill>
          <a:blip r:embed="rId4" cstate="print"/>
          <a:stretch>
            <a:fillRect/>
          </a:stretch>
        </p:blipFill>
        <p:spPr>
          <a:xfrm>
            <a:off x="0" y="142852"/>
            <a:ext cx="1465545" cy="1384732"/>
          </a:xfrm>
        </p:spPr>
      </p:pic>
      <p:sp>
        <p:nvSpPr>
          <p:cNvPr id="8" name="Rettangolo 7"/>
          <p:cNvSpPr/>
          <p:nvPr/>
        </p:nvSpPr>
        <p:spPr>
          <a:xfrm>
            <a:off x="0" y="1500174"/>
            <a:ext cx="9144000" cy="71438"/>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3"/>
              </a:solidFill>
            </a:endParaRPr>
          </a:p>
        </p:txBody>
      </p:sp>
      <p:sp>
        <p:nvSpPr>
          <p:cNvPr id="10" name="Titolo 1"/>
          <p:cNvSpPr>
            <a:spLocks noGrp="1"/>
          </p:cNvSpPr>
          <p:nvPr>
            <p:ph type="title"/>
          </p:nvPr>
        </p:nvSpPr>
        <p:spPr>
          <a:xfrm>
            <a:off x="457200" y="428604"/>
            <a:ext cx="8229600" cy="785818"/>
          </a:xfrm>
        </p:spPr>
        <p:txBody>
          <a:bodyPr>
            <a:normAutofit/>
          </a:bodyPr>
          <a:lstStyle/>
          <a:p>
            <a:pPr algn="ctr"/>
            <a:r>
              <a:rPr lang="it-IT" sz="4400" dirty="0" smtClean="0">
                <a:solidFill>
                  <a:schemeClr val="accent3"/>
                </a:solidFill>
                <a:effectLst>
                  <a:outerShdw blurRad="38100" dist="38100" dir="2700000" algn="tl">
                    <a:srgbClr val="000000">
                      <a:alpha val="43137"/>
                    </a:srgbClr>
                  </a:outerShdw>
                </a:effectLst>
              </a:rPr>
              <a:t>Status </a:t>
            </a:r>
            <a:r>
              <a:rPr lang="it-IT" sz="4400" dirty="0" err="1" smtClean="0">
                <a:solidFill>
                  <a:schemeClr val="accent3"/>
                </a:solidFill>
                <a:effectLst>
                  <a:outerShdw blurRad="38100" dist="38100" dir="2700000" algn="tl">
                    <a:srgbClr val="000000">
                      <a:alpha val="43137"/>
                    </a:srgbClr>
                  </a:outerShdw>
                </a:effectLst>
              </a:rPr>
              <a:t>of</a:t>
            </a:r>
            <a:r>
              <a:rPr lang="it-IT" sz="4400" dirty="0" smtClean="0">
                <a:solidFill>
                  <a:schemeClr val="accent3"/>
                </a:solidFill>
                <a:effectLst>
                  <a:outerShdw blurRad="38100" dist="38100" dir="2700000" algn="tl">
                    <a:srgbClr val="000000">
                      <a:alpha val="43137"/>
                    </a:srgbClr>
                  </a:outerShdw>
                </a:effectLst>
              </a:rPr>
              <a:t> art </a:t>
            </a:r>
            <a:r>
              <a:rPr lang="it-IT" sz="4400" dirty="0" err="1" smtClean="0">
                <a:solidFill>
                  <a:schemeClr val="accent3"/>
                </a:solidFill>
                <a:effectLst>
                  <a:outerShdw blurRad="38100" dist="38100" dir="2700000" algn="tl">
                    <a:srgbClr val="000000">
                      <a:alpha val="43137"/>
                    </a:srgbClr>
                  </a:outerShdw>
                </a:effectLst>
              </a:rPr>
              <a:t>of</a:t>
            </a:r>
            <a:r>
              <a:rPr lang="it-IT" sz="4400" dirty="0" smtClean="0">
                <a:solidFill>
                  <a:schemeClr val="accent3"/>
                </a:solidFill>
                <a:effectLst>
                  <a:outerShdw blurRad="38100" dist="38100" dir="2700000" algn="tl">
                    <a:srgbClr val="000000">
                      <a:alpha val="43137"/>
                    </a:srgbClr>
                  </a:outerShdw>
                </a:effectLst>
              </a:rPr>
              <a:t> the </a:t>
            </a:r>
            <a:r>
              <a:rPr lang="it-IT" sz="4400" dirty="0" err="1" smtClean="0">
                <a:solidFill>
                  <a:schemeClr val="accent3"/>
                </a:solidFill>
                <a:effectLst>
                  <a:outerShdw blurRad="38100" dist="38100" dir="2700000" algn="tl">
                    <a:srgbClr val="000000">
                      <a:alpha val="43137"/>
                    </a:srgbClr>
                  </a:outerShdw>
                </a:effectLst>
              </a:rPr>
              <a:t>reaction</a:t>
            </a:r>
            <a:endParaRPr lang="it-IT" sz="4400" dirty="0">
              <a:solidFill>
                <a:schemeClr val="accent3"/>
              </a:solidFill>
              <a:effectLst>
                <a:outerShdw blurRad="38100" dist="38100" dir="2700000" algn="tl">
                  <a:srgbClr val="000000">
                    <a:alpha val="43137"/>
                  </a:srgbClr>
                </a:outerShdw>
              </a:effectLst>
            </a:endParaRPr>
          </a:p>
        </p:txBody>
      </p:sp>
      <p:sp>
        <p:nvSpPr>
          <p:cNvPr id="12" name="CasellaDiTesto 11"/>
          <p:cNvSpPr txBox="1"/>
          <p:nvPr/>
        </p:nvSpPr>
        <p:spPr>
          <a:xfrm>
            <a:off x="4129487" y="1785926"/>
            <a:ext cx="4857784" cy="646331"/>
          </a:xfrm>
          <a:prstGeom prst="rect">
            <a:avLst/>
          </a:prstGeom>
          <a:noFill/>
        </p:spPr>
        <p:txBody>
          <a:bodyPr wrap="square" rtlCol="0">
            <a:spAutoFit/>
          </a:bodyPr>
          <a:lstStyle/>
          <a:p>
            <a:pPr algn="ctr"/>
            <a:r>
              <a:rPr lang="it-IT" dirty="0" smtClean="0">
                <a:solidFill>
                  <a:srgbClr val="FF0000"/>
                </a:solidFill>
              </a:rPr>
              <a:t> </a:t>
            </a:r>
            <a:r>
              <a:rPr lang="it-IT" dirty="0" err="1" smtClean="0">
                <a:solidFill>
                  <a:srgbClr val="FF0000"/>
                </a:solidFill>
              </a:rPr>
              <a:t>P.E.Koehler</a:t>
            </a:r>
            <a:r>
              <a:rPr lang="it-IT" dirty="0" smtClean="0">
                <a:solidFill>
                  <a:srgbClr val="FF0000"/>
                </a:solidFill>
              </a:rPr>
              <a:t> &amp; </a:t>
            </a:r>
            <a:r>
              <a:rPr lang="it-IT" dirty="0" err="1" smtClean="0">
                <a:solidFill>
                  <a:srgbClr val="FF0000"/>
                </a:solidFill>
              </a:rPr>
              <a:t>S.M.Graff</a:t>
            </a:r>
            <a:r>
              <a:rPr lang="it-IT" dirty="0" smtClean="0">
                <a:solidFill>
                  <a:srgbClr val="FF0000"/>
                </a:solidFill>
              </a:rPr>
              <a:t>, </a:t>
            </a:r>
            <a:r>
              <a:rPr lang="it-IT" dirty="0" err="1" smtClean="0">
                <a:solidFill>
                  <a:srgbClr val="FF0000"/>
                </a:solidFill>
              </a:rPr>
              <a:t>Ph</a:t>
            </a:r>
            <a:r>
              <a:rPr lang="it-IT" dirty="0" smtClean="0">
                <a:solidFill>
                  <a:srgbClr val="FF0000"/>
                </a:solidFill>
              </a:rPr>
              <a:t>. Rev., </a:t>
            </a:r>
            <a:r>
              <a:rPr lang="it-IT" b="1" dirty="0" smtClean="0">
                <a:solidFill>
                  <a:srgbClr val="FF0000"/>
                </a:solidFill>
              </a:rPr>
              <a:t>C44(6),</a:t>
            </a:r>
            <a:r>
              <a:rPr lang="it-IT" dirty="0" smtClean="0">
                <a:solidFill>
                  <a:srgbClr val="FF0000"/>
                </a:solidFill>
              </a:rPr>
              <a:t> 2788 (1991) </a:t>
            </a:r>
            <a:r>
              <a:rPr lang="it-IT" dirty="0" smtClean="0">
                <a:solidFill>
                  <a:srgbClr val="FF0000"/>
                </a:solidFill>
              </a:rPr>
              <a:t>  (</a:t>
            </a:r>
            <a:r>
              <a:rPr lang="it-IT" dirty="0" err="1" smtClean="0">
                <a:solidFill>
                  <a:srgbClr val="FF0000"/>
                </a:solidFill>
              </a:rPr>
              <a:t>line</a:t>
            </a:r>
            <a:r>
              <a:rPr lang="it-IT" dirty="0" smtClean="0">
                <a:solidFill>
                  <a:srgbClr val="FF0000"/>
                </a:solidFill>
              </a:rPr>
              <a:t>) </a:t>
            </a:r>
            <a:endParaRPr lang="it-IT" dirty="0" smtClean="0">
              <a:solidFill>
                <a:srgbClr val="FF0000"/>
              </a:solidFill>
            </a:endParaRPr>
          </a:p>
        </p:txBody>
      </p:sp>
      <p:sp>
        <p:nvSpPr>
          <p:cNvPr id="13" name="CasellaDiTesto 12"/>
          <p:cNvSpPr txBox="1"/>
          <p:nvPr/>
        </p:nvSpPr>
        <p:spPr>
          <a:xfrm>
            <a:off x="4441584" y="2420115"/>
            <a:ext cx="4422877" cy="646331"/>
          </a:xfrm>
          <a:prstGeom prst="rect">
            <a:avLst/>
          </a:prstGeom>
          <a:noFill/>
        </p:spPr>
        <p:txBody>
          <a:bodyPr wrap="none" rtlCol="0">
            <a:spAutoFit/>
          </a:bodyPr>
          <a:lstStyle/>
          <a:p>
            <a:pPr algn="ctr"/>
            <a:r>
              <a:rPr lang="it-IT" dirty="0" smtClean="0">
                <a:solidFill>
                  <a:srgbClr val="0000FF"/>
                </a:solidFill>
              </a:rPr>
              <a:t>H</a:t>
            </a:r>
            <a:r>
              <a:rPr lang="it-IT" dirty="0" smtClean="0">
                <a:solidFill>
                  <a:srgbClr val="0000FF"/>
                </a:solidFill>
              </a:rPr>
              <a:t>. </a:t>
            </a:r>
            <a:r>
              <a:rPr lang="it-IT" dirty="0" err="1" smtClean="0">
                <a:solidFill>
                  <a:srgbClr val="0000FF"/>
                </a:solidFill>
              </a:rPr>
              <a:t>Schatz</a:t>
            </a:r>
            <a:r>
              <a:rPr lang="it-IT" dirty="0" smtClean="0">
                <a:solidFill>
                  <a:srgbClr val="0000FF"/>
                </a:solidFill>
              </a:rPr>
              <a:t> </a:t>
            </a:r>
            <a:r>
              <a:rPr lang="it-IT" dirty="0" err="1" smtClean="0">
                <a:solidFill>
                  <a:srgbClr val="0000FF"/>
                </a:solidFill>
              </a:rPr>
              <a:t>et</a:t>
            </a:r>
            <a:r>
              <a:rPr lang="it-IT" dirty="0" smtClean="0">
                <a:solidFill>
                  <a:srgbClr val="0000FF"/>
                </a:solidFill>
              </a:rPr>
              <a:t> al., </a:t>
            </a:r>
            <a:r>
              <a:rPr lang="it-IT" dirty="0" err="1" smtClean="0">
                <a:solidFill>
                  <a:srgbClr val="0000FF"/>
                </a:solidFill>
              </a:rPr>
              <a:t>Astroph</a:t>
            </a:r>
            <a:r>
              <a:rPr lang="it-IT" dirty="0" smtClean="0">
                <a:solidFill>
                  <a:srgbClr val="0000FF"/>
                </a:solidFill>
              </a:rPr>
              <a:t>. J., </a:t>
            </a:r>
            <a:r>
              <a:rPr lang="it-IT" b="1" dirty="0" smtClean="0">
                <a:solidFill>
                  <a:srgbClr val="0000FF"/>
                </a:solidFill>
              </a:rPr>
              <a:t>413</a:t>
            </a:r>
            <a:r>
              <a:rPr lang="it-IT" dirty="0" smtClean="0">
                <a:solidFill>
                  <a:srgbClr val="0000FF"/>
                </a:solidFill>
              </a:rPr>
              <a:t>, 750 (1993</a:t>
            </a:r>
            <a:r>
              <a:rPr lang="it-IT" dirty="0" smtClean="0">
                <a:solidFill>
                  <a:srgbClr val="0000FF"/>
                </a:solidFill>
              </a:rPr>
              <a:t>) </a:t>
            </a:r>
          </a:p>
          <a:p>
            <a:pPr algn="ctr"/>
            <a:r>
              <a:rPr lang="it-IT" dirty="0" smtClean="0">
                <a:solidFill>
                  <a:srgbClr val="0000FF"/>
                </a:solidFill>
              </a:rPr>
              <a:t>(</a:t>
            </a:r>
            <a:r>
              <a:rPr lang="it-IT" dirty="0" err="1" smtClean="0">
                <a:solidFill>
                  <a:srgbClr val="0000FF"/>
                </a:solidFill>
              </a:rPr>
              <a:t>dotted</a:t>
            </a:r>
            <a:r>
              <a:rPr lang="it-IT" dirty="0" smtClean="0">
                <a:solidFill>
                  <a:srgbClr val="0000FF"/>
                </a:solidFill>
              </a:rPr>
              <a:t>)</a:t>
            </a:r>
            <a:endParaRPr lang="it-IT" dirty="0">
              <a:solidFill>
                <a:srgbClr val="0000FF"/>
              </a:solidFill>
            </a:endParaRPr>
          </a:p>
        </p:txBody>
      </p:sp>
      <p:sp>
        <p:nvSpPr>
          <p:cNvPr id="14" name="CasellaDiTesto 13"/>
          <p:cNvSpPr txBox="1"/>
          <p:nvPr/>
        </p:nvSpPr>
        <p:spPr>
          <a:xfrm>
            <a:off x="3857621" y="3068421"/>
            <a:ext cx="5072098" cy="646331"/>
          </a:xfrm>
          <a:prstGeom prst="rect">
            <a:avLst/>
          </a:prstGeom>
          <a:noFill/>
        </p:spPr>
        <p:txBody>
          <a:bodyPr wrap="square" rtlCol="0">
            <a:spAutoFit/>
          </a:bodyPr>
          <a:lstStyle/>
          <a:p>
            <a:pPr algn="ctr"/>
            <a:r>
              <a:rPr lang="it-IT" dirty="0" smtClean="0"/>
              <a:t> </a:t>
            </a:r>
            <a:r>
              <a:rPr lang="it-IT" dirty="0" smtClean="0"/>
              <a:t>J. </a:t>
            </a:r>
            <a:r>
              <a:rPr lang="it-IT" dirty="0" err="1" smtClean="0"/>
              <a:t>Wagemans</a:t>
            </a:r>
            <a:r>
              <a:rPr lang="it-IT" dirty="0" smtClean="0"/>
              <a:t> </a:t>
            </a:r>
            <a:r>
              <a:rPr lang="it-IT" dirty="0" err="1" smtClean="0"/>
              <a:t>et</a:t>
            </a:r>
            <a:r>
              <a:rPr lang="it-IT" dirty="0" smtClean="0"/>
              <a:t> al., </a:t>
            </a:r>
            <a:r>
              <a:rPr lang="it-IT" dirty="0" err="1" smtClean="0"/>
              <a:t>Ph</a:t>
            </a:r>
            <a:r>
              <a:rPr lang="it-IT" dirty="0" smtClean="0"/>
              <a:t>. Rev., </a:t>
            </a:r>
            <a:r>
              <a:rPr lang="it-IT" b="1" dirty="0" smtClean="0"/>
              <a:t>C65(3), </a:t>
            </a:r>
            <a:r>
              <a:rPr lang="it-IT" dirty="0" smtClean="0"/>
              <a:t>34614 (</a:t>
            </a:r>
            <a:r>
              <a:rPr lang="it-IT" dirty="0" smtClean="0"/>
              <a:t>2002) (</a:t>
            </a:r>
            <a:r>
              <a:rPr lang="it-IT" dirty="0" err="1" smtClean="0"/>
              <a:t>dashed</a:t>
            </a:r>
            <a:r>
              <a:rPr lang="it-IT" dirty="0" smtClean="0"/>
              <a:t>)</a:t>
            </a:r>
            <a:endParaRPr lang="it-IT" dirty="0" smtClean="0"/>
          </a:p>
        </p:txBody>
      </p:sp>
      <p:grpSp>
        <p:nvGrpSpPr>
          <p:cNvPr id="16" name="Gruppo 15"/>
          <p:cNvGrpSpPr/>
          <p:nvPr/>
        </p:nvGrpSpPr>
        <p:grpSpPr>
          <a:xfrm>
            <a:off x="71406" y="2000240"/>
            <a:ext cx="3857652" cy="3974834"/>
            <a:chOff x="71406" y="-860679"/>
            <a:chExt cx="7429552" cy="6332263"/>
          </a:xfrm>
        </p:grpSpPr>
        <p:pic>
          <p:nvPicPr>
            <p:cNvPr id="11" name="Immagine 10" descr="rate.bmp"/>
            <p:cNvPicPr>
              <a:picLocks noChangeAspect="1"/>
            </p:cNvPicPr>
            <p:nvPr/>
          </p:nvPicPr>
          <p:blipFill>
            <a:blip r:embed="rId5" cstate="print"/>
            <a:stretch>
              <a:fillRect/>
            </a:stretch>
          </p:blipFill>
          <p:spPr>
            <a:xfrm>
              <a:off x="71406" y="-860679"/>
              <a:ext cx="7429552" cy="6332263"/>
            </a:xfrm>
            <a:prstGeom prst="rect">
              <a:avLst/>
            </a:prstGeom>
          </p:spPr>
        </p:pic>
        <p:sp>
          <p:nvSpPr>
            <p:cNvPr id="15" name="CasellaDiTesto 14"/>
            <p:cNvSpPr txBox="1"/>
            <p:nvPr/>
          </p:nvSpPr>
          <p:spPr>
            <a:xfrm>
              <a:off x="2272755" y="-519258"/>
              <a:ext cx="2463288" cy="392252"/>
            </a:xfrm>
            <a:prstGeom prst="rect">
              <a:avLst/>
            </a:prstGeom>
            <a:solidFill>
              <a:schemeClr val="bg1"/>
            </a:solidFill>
          </p:spPr>
          <p:txBody>
            <a:bodyPr wrap="square" rtlCol="0">
              <a:spAutoFit/>
            </a:bodyPr>
            <a:lstStyle/>
            <a:p>
              <a:r>
                <a:rPr lang="it-IT" sz="1000" b="1" dirty="0" err="1" smtClean="0"/>
                <a:t>Wagemans</a:t>
              </a:r>
              <a:r>
                <a:rPr lang="it-IT" sz="1000" b="1" dirty="0" smtClean="0"/>
                <a:t> </a:t>
              </a:r>
              <a:r>
                <a:rPr lang="it-IT" sz="1000" b="1" dirty="0" err="1" smtClean="0"/>
                <a:t>et</a:t>
              </a:r>
              <a:r>
                <a:rPr lang="it-IT" sz="1000" b="1" dirty="0" smtClean="0"/>
                <a:t> al</a:t>
              </a:r>
              <a:endParaRPr lang="it-IT" sz="1000" b="1" dirty="0"/>
            </a:p>
          </p:txBody>
        </p:sp>
      </p:grpSp>
      <p:cxnSp>
        <p:nvCxnSpPr>
          <p:cNvPr id="18" name="Connettore 2 17"/>
          <p:cNvCxnSpPr/>
          <p:nvPr/>
        </p:nvCxnSpPr>
        <p:spPr>
          <a:xfrm rot="5400000">
            <a:off x="2893207" y="2750339"/>
            <a:ext cx="500066"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Connettore 2 19"/>
          <p:cNvCxnSpPr/>
          <p:nvPr/>
        </p:nvCxnSpPr>
        <p:spPr>
          <a:xfrm rot="5400000">
            <a:off x="1143373" y="4643049"/>
            <a:ext cx="428628" cy="79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3" name="Esplosione 2 22"/>
          <p:cNvSpPr/>
          <p:nvPr/>
        </p:nvSpPr>
        <p:spPr>
          <a:xfrm>
            <a:off x="2928926" y="2786058"/>
            <a:ext cx="5500726" cy="285749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effectLst>
                  <a:outerShdw blurRad="38100" dist="38100" dir="2700000" algn="tl">
                    <a:srgbClr val="000000">
                      <a:alpha val="43137"/>
                    </a:srgbClr>
                  </a:outerShdw>
                </a:effectLst>
              </a:rPr>
              <a:t>FACTOR   </a:t>
            </a:r>
            <a:r>
              <a:rPr lang="it-IT" sz="3600" b="1" dirty="0" smtClean="0">
                <a:solidFill>
                  <a:srgbClr val="FF0000"/>
                </a:solidFill>
                <a:effectLst>
                  <a:outerShdw blurRad="38100" dist="38100" dir="2700000" algn="tl">
                    <a:srgbClr val="000000">
                      <a:alpha val="43137"/>
                    </a:srgbClr>
                  </a:outerShdw>
                </a:effectLst>
              </a:rPr>
              <a:t>2</a:t>
            </a:r>
            <a:r>
              <a:rPr lang="it-IT" sz="2400" b="1" dirty="0" smtClean="0">
                <a:effectLst>
                  <a:outerShdw blurRad="38100" dist="38100" dir="2700000" algn="tl">
                    <a:srgbClr val="000000">
                      <a:alpha val="43137"/>
                    </a:srgbClr>
                  </a:outerShdw>
                </a:effectLst>
              </a:rPr>
              <a:t> DISCREPANCY</a:t>
            </a:r>
            <a:endParaRPr lang="it-IT" sz="2400" b="1" dirty="0">
              <a:effectLst>
                <a:outerShdw blurRad="38100" dist="38100" dir="2700000" algn="tl">
                  <a:srgbClr val="000000">
                    <a:alpha val="43137"/>
                  </a:srgbClr>
                </a:outerShdw>
              </a:effectLst>
            </a:endParaRPr>
          </a:p>
        </p:txBody>
      </p:sp>
      <p:pic>
        <p:nvPicPr>
          <p:cNvPr id="24" name="Immagine 23" descr="Cavallo.png"/>
          <p:cNvPicPr>
            <a:picLocks noChangeAspect="1"/>
          </p:cNvPicPr>
          <p:nvPr/>
        </p:nvPicPr>
        <p:blipFill>
          <a:blip r:embed="rId6" cstate="print"/>
          <a:srcRect/>
          <a:stretch>
            <a:fillRect/>
          </a:stretch>
        </p:blipFill>
        <p:spPr bwMode="auto">
          <a:xfrm>
            <a:off x="5643570" y="4714884"/>
            <a:ext cx="1857375" cy="1744663"/>
          </a:xfrm>
          <a:prstGeom prst="rect">
            <a:avLst/>
          </a:prstGeom>
          <a:noFill/>
          <a:ln w="9525">
            <a:noFill/>
            <a:miter lim="800000"/>
            <a:headEnd/>
            <a:tailEnd/>
          </a:ln>
        </p:spPr>
      </p:pic>
      <p:sp>
        <p:nvSpPr>
          <p:cNvPr id="26" name="CasellaDiTesto 25"/>
          <p:cNvSpPr txBox="1"/>
          <p:nvPr/>
        </p:nvSpPr>
        <p:spPr>
          <a:xfrm>
            <a:off x="7215206" y="5786454"/>
            <a:ext cx="1428760" cy="584775"/>
          </a:xfrm>
          <a:prstGeom prst="rect">
            <a:avLst/>
          </a:prstGeom>
          <a:ln>
            <a:noFill/>
          </a:ln>
          <a:effectLst>
            <a:glow rad="228600">
              <a:schemeClr val="accent1">
                <a:satMod val="175000"/>
                <a:alpha val="40000"/>
              </a:schemeClr>
            </a:glow>
            <a:reflection blurRad="6350" stA="50000" endA="300" endPos="55500" dist="50800" dir="5400000" sy="-100000" algn="bl" rotWithShape="0"/>
          </a:effectLst>
          <a:scene3d>
            <a:camera prst="orthographicFront">
              <a:rot lat="0" lon="0" rev="0"/>
            </a:camera>
            <a:lightRig rig="glow" dir="tl">
              <a:rot lat="0" lon="0" rev="14100000"/>
            </a:lightRig>
          </a:scene3d>
          <a:sp3d prstMaterial="softEdge">
            <a:bevelT w="127000"/>
          </a:sp3d>
        </p:spPr>
        <p:style>
          <a:lnRef idx="0">
            <a:schemeClr val="dk1"/>
          </a:lnRef>
          <a:fillRef idx="1003">
            <a:schemeClr val="dk2"/>
          </a:fillRef>
          <a:effectRef idx="3">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it-IT" sz="3200" b="1" dirty="0" smtClean="0">
                <a:ln w="50800"/>
                <a:solidFill>
                  <a:schemeClr val="bg1">
                    <a:shade val="50000"/>
                  </a:schemeClr>
                </a:solidFill>
              </a:rPr>
              <a:t>THM</a:t>
            </a:r>
            <a:endParaRPr lang="it-IT" sz="3200" b="1" dirty="0">
              <a:ln w="50800"/>
              <a:solidFill>
                <a:schemeClr val="bg1">
                  <a:shade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childTnLst>
                                </p:cTn>
                              </p:par>
                              <p:par>
                                <p:cTn id="9" presetID="55"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strVal val="#ppt_w*0.70"/>
                                          </p:val>
                                        </p:tav>
                                        <p:tav tm="100000">
                                          <p:val>
                                            <p:strVal val="#ppt_w"/>
                                          </p:val>
                                        </p:tav>
                                      </p:tavLst>
                                    </p:anim>
                                    <p:anim calcmode="lin" valueType="num">
                                      <p:cBhvr>
                                        <p:cTn id="12" dur="1000" fill="hold"/>
                                        <p:tgtEl>
                                          <p:spTgt spid="18"/>
                                        </p:tgtEl>
                                        <p:attrNameLst>
                                          <p:attrName>ppt_h</p:attrName>
                                        </p:attrNameLst>
                                      </p:cBhvr>
                                      <p:tavLst>
                                        <p:tav tm="0">
                                          <p:val>
                                            <p:strVal val="#ppt_h"/>
                                          </p:val>
                                        </p:tav>
                                        <p:tav tm="100000">
                                          <p:val>
                                            <p:strVal val="#ppt_h"/>
                                          </p:val>
                                        </p:tav>
                                      </p:tavLst>
                                    </p:anim>
                                    <p:animEffect transition="in" filter="fade">
                                      <p:cBhvr>
                                        <p:cTn id="13" dur="1000"/>
                                        <p:tgtEl>
                                          <p:spTgt spid="18"/>
                                        </p:tgtEl>
                                      </p:cBhvr>
                                    </p:animEffect>
                                  </p:childTnLst>
                                </p:cTn>
                              </p:par>
                              <p:par>
                                <p:cTn id="14" presetID="55"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strVal val="#ppt_w*0.70"/>
                                          </p:val>
                                        </p:tav>
                                        <p:tav tm="100000">
                                          <p:val>
                                            <p:strVal val="#ppt_w"/>
                                          </p:val>
                                        </p:tav>
                                      </p:tavLst>
                                    </p:anim>
                                    <p:anim calcmode="lin" valueType="num">
                                      <p:cBhvr>
                                        <p:cTn id="17" dur="1000" fill="hold"/>
                                        <p:tgtEl>
                                          <p:spTgt spid="20"/>
                                        </p:tgtEl>
                                        <p:attrNameLst>
                                          <p:attrName>ppt_h</p:attrName>
                                        </p:attrNameLst>
                                      </p:cBhvr>
                                      <p:tavLst>
                                        <p:tav tm="0">
                                          <p:val>
                                            <p:strVal val="#ppt_h"/>
                                          </p:val>
                                        </p:tav>
                                        <p:tav tm="100000">
                                          <p:val>
                                            <p:strVal val="#ppt_h"/>
                                          </p:val>
                                        </p:tav>
                                      </p:tavLst>
                                    </p:anim>
                                    <p:animEffect transition="in" filter="fade">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ppt_w</p:attrName>
                                        </p:attrNameLst>
                                      </p:cBhvr>
                                      <p:tavLst>
                                        <p:tav tm="0">
                                          <p:val>
                                            <p:strVal val="#ppt_w+.3"/>
                                          </p:val>
                                        </p:tav>
                                        <p:tav tm="100000">
                                          <p:val>
                                            <p:strVal val="#ppt_w"/>
                                          </p:val>
                                        </p:tav>
                                      </p:tavLst>
                                    </p:anim>
                                    <p:anim calcmode="lin" valueType="num">
                                      <p:cBhvr>
                                        <p:cTn id="24" dur="1000" fill="hold"/>
                                        <p:tgtEl>
                                          <p:spTgt spid="24"/>
                                        </p:tgtEl>
                                        <p:attrNameLst>
                                          <p:attrName>ppt_h</p:attrName>
                                        </p:attrNameLst>
                                      </p:cBhvr>
                                      <p:tavLst>
                                        <p:tav tm="0">
                                          <p:val>
                                            <p:strVal val="#ppt_h"/>
                                          </p:val>
                                        </p:tav>
                                        <p:tav tm="100000">
                                          <p:val>
                                            <p:strVal val="#ppt_h"/>
                                          </p:val>
                                        </p:tav>
                                      </p:tavLst>
                                    </p:anim>
                                    <p:animEffect transition="in" filter="fade">
                                      <p:cBhvr>
                                        <p:cTn id="25" dur="1000"/>
                                        <p:tgtEl>
                                          <p:spTgt spid="24"/>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strVal val="#ppt_w*0.70"/>
                                          </p:val>
                                        </p:tav>
                                        <p:tav tm="100000">
                                          <p:val>
                                            <p:strVal val="#ppt_w"/>
                                          </p:val>
                                        </p:tav>
                                      </p:tavLst>
                                    </p:anim>
                                    <p:anim calcmode="lin" valueType="num">
                                      <p:cBhvr>
                                        <p:cTn id="29" dur="1000" fill="hold"/>
                                        <p:tgtEl>
                                          <p:spTgt spid="26"/>
                                        </p:tgtEl>
                                        <p:attrNameLst>
                                          <p:attrName>ppt_h</p:attrName>
                                        </p:attrNameLst>
                                      </p:cBhvr>
                                      <p:tavLst>
                                        <p:tav tm="0">
                                          <p:val>
                                            <p:strVal val="#ppt_h"/>
                                          </p:val>
                                        </p:tav>
                                        <p:tav tm="100000">
                                          <p:val>
                                            <p:strVal val="#ppt_h"/>
                                          </p:val>
                                        </p:tav>
                                      </p:tavLst>
                                    </p:anim>
                                    <p:animEffect transition="in" filter="fade">
                                      <p:cBhvr>
                                        <p:cTn id="3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500042"/>
            <a:ext cx="8229600" cy="714380"/>
          </a:xfrm>
        </p:spPr>
        <p:txBody>
          <a:bodyPr>
            <a:normAutofit fontScale="90000"/>
          </a:bodyPr>
          <a:lstStyle/>
          <a:p>
            <a:pPr algn="ctr"/>
            <a:r>
              <a:rPr lang="it-IT" sz="4400" dirty="0" smtClean="0">
                <a:solidFill>
                  <a:schemeClr val="accent3"/>
                </a:solidFill>
                <a:effectLst>
                  <a:outerShdw blurRad="38100" dist="38100" dir="2700000" algn="tl">
                    <a:srgbClr val="000000">
                      <a:alpha val="43137"/>
                    </a:srgbClr>
                  </a:outerShdw>
                </a:effectLst>
              </a:rPr>
              <a:t>Astrophysical scenario</a:t>
            </a:r>
            <a:endParaRPr lang="it-IT" sz="4400" dirty="0">
              <a:solidFill>
                <a:schemeClr val="accent3"/>
              </a:solidFill>
              <a:effectLst>
                <a:outerShdw blurRad="38100" dist="38100" dir="2700000" algn="tl">
                  <a:srgbClr val="000000">
                    <a:alpha val="43137"/>
                  </a:srgbClr>
                </a:outerShdw>
              </a:effectLst>
            </a:endParaRPr>
          </a:p>
        </p:txBody>
      </p:sp>
      <p:pic>
        <p:nvPicPr>
          <p:cNvPr id="5" name="Immagine 4" descr="asfin_logo.png"/>
          <p:cNvPicPr>
            <a:picLocks noChangeAspect="1"/>
          </p:cNvPicPr>
          <p:nvPr/>
        </p:nvPicPr>
        <p:blipFill>
          <a:blip r:embed="rId4" cstate="print"/>
          <a:stretch>
            <a:fillRect/>
          </a:stretch>
        </p:blipFill>
        <p:spPr>
          <a:xfrm>
            <a:off x="7643834" y="285728"/>
            <a:ext cx="1365391" cy="1109380"/>
          </a:xfrm>
          <a:prstGeom prst="rect">
            <a:avLst/>
          </a:prstGeom>
        </p:spPr>
      </p:pic>
      <p:pic>
        <p:nvPicPr>
          <p:cNvPr id="7" name="Segnaposto contenuto 6" descr="logoprova.png"/>
          <p:cNvPicPr>
            <a:picLocks noGrp="1" noChangeAspect="1"/>
          </p:cNvPicPr>
          <p:nvPr>
            <p:ph idx="1"/>
          </p:nvPr>
        </p:nvPicPr>
        <p:blipFill>
          <a:blip r:embed="rId5" cstate="print"/>
          <a:stretch>
            <a:fillRect/>
          </a:stretch>
        </p:blipFill>
        <p:spPr>
          <a:xfrm>
            <a:off x="0" y="142852"/>
            <a:ext cx="1465545" cy="1384732"/>
          </a:xfrm>
        </p:spPr>
      </p:pic>
      <p:sp>
        <p:nvSpPr>
          <p:cNvPr id="8" name="Rettangolo 7"/>
          <p:cNvSpPr/>
          <p:nvPr/>
        </p:nvSpPr>
        <p:spPr>
          <a:xfrm>
            <a:off x="0" y="1500174"/>
            <a:ext cx="9144000" cy="71438"/>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3"/>
              </a:solidFill>
            </a:endParaRPr>
          </a:p>
        </p:txBody>
      </p:sp>
      <p:sp>
        <p:nvSpPr>
          <p:cNvPr id="9" name="CasellaDiTesto 8"/>
          <p:cNvSpPr txBox="1"/>
          <p:nvPr/>
        </p:nvSpPr>
        <p:spPr>
          <a:xfrm>
            <a:off x="1214414" y="1714488"/>
            <a:ext cx="6715172" cy="584775"/>
          </a:xfrm>
          <a:prstGeom prst="rect">
            <a:avLst/>
          </a:prstGeom>
          <a:noFill/>
        </p:spPr>
        <p:txBody>
          <a:bodyPr wrap="square" rtlCol="0">
            <a:spAutoFit/>
          </a:bodyPr>
          <a:lstStyle/>
          <a:p>
            <a:pPr>
              <a:buClr>
                <a:schemeClr val="accent4"/>
              </a:buClr>
              <a:buSzPct val="100000"/>
              <a:buFont typeface="Arial" pitchFamily="34" charset="0"/>
              <a:buChar char="•"/>
            </a:pPr>
            <a:r>
              <a:rPr lang="it-IT" sz="3200" b="1" dirty="0" smtClean="0">
                <a:effectLst>
                  <a:outerShdw blurRad="38100" dist="38100" dir="2700000" algn="tl">
                    <a:srgbClr val="000000">
                      <a:alpha val="43137"/>
                    </a:srgbClr>
                  </a:outerShdw>
                </a:effectLst>
              </a:rPr>
              <a:t> </a:t>
            </a:r>
            <a:r>
              <a:rPr lang="it-IT" sz="3200" b="1" dirty="0" err="1" smtClean="0">
                <a:solidFill>
                  <a:schemeClr val="accent4"/>
                </a:solidFill>
                <a:effectLst>
                  <a:outerShdw blurRad="38100" dist="38100" dir="2700000" algn="tl">
                    <a:srgbClr val="000000">
                      <a:alpha val="43137"/>
                    </a:srgbClr>
                  </a:outerShdw>
                </a:effectLst>
              </a:rPr>
              <a:t>Inhomogeneous</a:t>
            </a:r>
            <a:r>
              <a:rPr lang="it-IT" sz="3200" b="1" dirty="0" smtClean="0">
                <a:solidFill>
                  <a:schemeClr val="accent4"/>
                </a:solidFill>
                <a:effectLst>
                  <a:outerShdw blurRad="38100" dist="38100" dir="2700000" algn="tl">
                    <a:srgbClr val="000000">
                      <a:alpha val="43137"/>
                    </a:srgbClr>
                  </a:outerShdw>
                </a:effectLst>
              </a:rPr>
              <a:t> Big Bang </a:t>
            </a:r>
            <a:r>
              <a:rPr lang="it-IT" sz="3200" b="1" dirty="0" err="1" smtClean="0">
                <a:solidFill>
                  <a:schemeClr val="accent4"/>
                </a:solidFill>
                <a:effectLst>
                  <a:outerShdw blurRad="38100" dist="38100" dir="2700000" algn="tl">
                    <a:srgbClr val="000000">
                      <a:alpha val="43137"/>
                    </a:srgbClr>
                  </a:outerShdw>
                </a:effectLst>
              </a:rPr>
              <a:t>Model</a:t>
            </a:r>
            <a:endParaRPr lang="it-IT" sz="3200" b="1" dirty="0" smtClean="0">
              <a:solidFill>
                <a:schemeClr val="accent4"/>
              </a:solidFill>
              <a:effectLst>
                <a:outerShdw blurRad="38100" dist="38100" dir="2700000" algn="tl">
                  <a:srgbClr val="000000">
                    <a:alpha val="43137"/>
                  </a:srgbClr>
                </a:outerShdw>
              </a:effectLst>
            </a:endParaRPr>
          </a:p>
        </p:txBody>
      </p:sp>
      <p:graphicFrame>
        <p:nvGraphicFramePr>
          <p:cNvPr id="11" name="Oggetto 10"/>
          <p:cNvGraphicFramePr>
            <a:graphicFrameLocks noChangeAspect="1"/>
          </p:cNvGraphicFramePr>
          <p:nvPr/>
        </p:nvGraphicFramePr>
        <p:xfrm>
          <a:off x="150808" y="2786058"/>
          <a:ext cx="3849688" cy="450850"/>
        </p:xfrm>
        <a:graphic>
          <a:graphicData uri="http://schemas.openxmlformats.org/presentationml/2006/ole">
            <p:oleObj spid="_x0000_s17410" name="Equazione" r:id="rId6" imgW="2057400" imgH="241200" progId="Equation.3">
              <p:embed/>
            </p:oleObj>
          </a:graphicData>
        </a:graphic>
      </p:graphicFrame>
      <p:cxnSp>
        <p:nvCxnSpPr>
          <p:cNvPr id="13" name="Connettore 2 12"/>
          <p:cNvCxnSpPr/>
          <p:nvPr/>
        </p:nvCxnSpPr>
        <p:spPr>
          <a:xfrm flipV="1">
            <a:off x="4071934" y="2643182"/>
            <a:ext cx="85725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4071934" y="3000372"/>
            <a:ext cx="85725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9" name="Oggetto 18"/>
          <p:cNvGraphicFramePr>
            <a:graphicFrameLocks noChangeAspect="1"/>
          </p:cNvGraphicFramePr>
          <p:nvPr/>
        </p:nvGraphicFramePr>
        <p:xfrm>
          <a:off x="5000628" y="2428868"/>
          <a:ext cx="1689108" cy="400052"/>
        </p:xfrm>
        <a:graphic>
          <a:graphicData uri="http://schemas.openxmlformats.org/presentationml/2006/ole">
            <p:oleObj spid="_x0000_s17411" name="Equazione" r:id="rId7" imgW="965160" imgH="228600" progId="Equation.3">
              <p:embed/>
            </p:oleObj>
          </a:graphicData>
        </a:graphic>
      </p:graphicFrame>
      <p:graphicFrame>
        <p:nvGraphicFramePr>
          <p:cNvPr id="1029" name="Object 5"/>
          <p:cNvGraphicFramePr>
            <a:graphicFrameLocks noChangeAspect="1"/>
          </p:cNvGraphicFramePr>
          <p:nvPr/>
        </p:nvGraphicFramePr>
        <p:xfrm>
          <a:off x="5000628" y="3214686"/>
          <a:ext cx="1600200" cy="400050"/>
        </p:xfrm>
        <a:graphic>
          <a:graphicData uri="http://schemas.openxmlformats.org/presentationml/2006/ole">
            <p:oleObj spid="_x0000_s17413" name="Equazione" r:id="rId8" imgW="914400" imgH="228600" progId="Equation.3">
              <p:embed/>
            </p:oleObj>
          </a:graphicData>
        </a:graphic>
      </p:graphicFrame>
      <p:sp>
        <p:nvSpPr>
          <p:cNvPr id="22" name="Ovale 21"/>
          <p:cNvSpPr/>
          <p:nvPr/>
        </p:nvSpPr>
        <p:spPr>
          <a:xfrm>
            <a:off x="4857752" y="3214686"/>
            <a:ext cx="2000264" cy="428628"/>
          </a:xfrm>
          <a:prstGeom prst="ellipse">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ngolare in su 25"/>
          <p:cNvSpPr/>
          <p:nvPr/>
        </p:nvSpPr>
        <p:spPr>
          <a:xfrm rot="10800000">
            <a:off x="500034" y="3428999"/>
            <a:ext cx="4429156" cy="428628"/>
          </a:xfrm>
          <a:prstGeom prst="bentUpArrow">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 name="Gruppo 39"/>
          <p:cNvGrpSpPr/>
          <p:nvPr/>
        </p:nvGrpSpPr>
        <p:grpSpPr>
          <a:xfrm>
            <a:off x="7254896" y="2631040"/>
            <a:ext cx="889004" cy="726522"/>
            <a:chOff x="7254896" y="2631040"/>
            <a:chExt cx="889004" cy="726522"/>
          </a:xfrm>
        </p:grpSpPr>
        <p:graphicFrame>
          <p:nvGraphicFramePr>
            <p:cNvPr id="21" name="Oggetto 20"/>
            <p:cNvGraphicFramePr>
              <a:graphicFrameLocks noChangeAspect="1"/>
            </p:cNvGraphicFramePr>
            <p:nvPr/>
          </p:nvGraphicFramePr>
          <p:xfrm>
            <a:off x="7254896" y="2957510"/>
            <a:ext cx="889004" cy="400052"/>
          </p:xfrm>
          <a:graphic>
            <a:graphicData uri="http://schemas.openxmlformats.org/presentationml/2006/ole">
              <p:oleObj spid="_x0000_s17412" name="Equazione" r:id="rId9" imgW="507960" imgH="228600" progId="Equation.3">
                <p:embed/>
              </p:oleObj>
            </a:graphicData>
          </a:graphic>
        </p:graphicFrame>
        <p:sp>
          <p:nvSpPr>
            <p:cNvPr id="27" name="CasellaDiTesto 26"/>
            <p:cNvSpPr txBox="1"/>
            <p:nvPr/>
          </p:nvSpPr>
          <p:spPr>
            <a:xfrm>
              <a:off x="7438955" y="2631040"/>
              <a:ext cx="633507" cy="369332"/>
            </a:xfrm>
            <a:prstGeom prst="rect">
              <a:avLst/>
            </a:prstGeom>
            <a:noFill/>
          </p:spPr>
          <p:txBody>
            <a:bodyPr wrap="none" rtlCol="0">
              <a:spAutoFit/>
            </a:bodyPr>
            <a:lstStyle/>
            <a:p>
              <a:r>
                <a:rPr lang="it-IT" dirty="0" err="1" smtClean="0"/>
                <a:t>with</a:t>
              </a:r>
              <a:endParaRPr lang="it-IT" dirty="0"/>
            </a:p>
          </p:txBody>
        </p:sp>
      </p:grpSp>
      <p:graphicFrame>
        <p:nvGraphicFramePr>
          <p:cNvPr id="28" name="Oggetto 27"/>
          <p:cNvGraphicFramePr>
            <a:graphicFrameLocks noChangeAspect="1"/>
          </p:cNvGraphicFramePr>
          <p:nvPr/>
        </p:nvGraphicFramePr>
        <p:xfrm>
          <a:off x="285720" y="3857628"/>
          <a:ext cx="1714512" cy="428628"/>
        </p:xfrm>
        <a:graphic>
          <a:graphicData uri="http://schemas.openxmlformats.org/presentationml/2006/ole">
            <p:oleObj spid="_x0000_s17414" name="Equazione" r:id="rId10" imgW="914400" imgH="228600" progId="Equation.3">
              <p:embed/>
            </p:oleObj>
          </a:graphicData>
        </a:graphic>
      </p:graphicFrame>
      <p:sp>
        <p:nvSpPr>
          <p:cNvPr id="29" name="Freccia in giù 28"/>
          <p:cNvSpPr/>
          <p:nvPr/>
        </p:nvSpPr>
        <p:spPr>
          <a:xfrm rot="10800000">
            <a:off x="2000232" y="3714752"/>
            <a:ext cx="285752" cy="500066"/>
          </a:xfrm>
          <a:prstGeom prst="downArrow">
            <a:avLst>
              <a:gd name="adj1" fmla="val 50000"/>
              <a:gd name="adj2" fmla="val 52922"/>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032" name="Object 8"/>
          <p:cNvGraphicFramePr>
            <a:graphicFrameLocks noChangeAspect="1"/>
          </p:cNvGraphicFramePr>
          <p:nvPr/>
        </p:nvGraphicFramePr>
        <p:xfrm>
          <a:off x="2357435" y="3857631"/>
          <a:ext cx="1928813" cy="428625"/>
        </p:xfrm>
        <a:graphic>
          <a:graphicData uri="http://schemas.openxmlformats.org/presentationml/2006/ole">
            <p:oleObj spid="_x0000_s17415" name="Equazione" r:id="rId11" imgW="1028520" imgH="228600" progId="Equation.3">
              <p:embed/>
            </p:oleObj>
          </a:graphicData>
        </a:graphic>
      </p:graphicFrame>
      <p:sp>
        <p:nvSpPr>
          <p:cNvPr id="31" name="CasellaDiTesto 30"/>
          <p:cNvSpPr txBox="1"/>
          <p:nvPr/>
        </p:nvSpPr>
        <p:spPr>
          <a:xfrm>
            <a:off x="4429124" y="3857628"/>
            <a:ext cx="4450642" cy="369332"/>
          </a:xfrm>
          <a:prstGeom prst="rect">
            <a:avLst/>
          </a:prstGeom>
          <a:noFill/>
        </p:spPr>
        <p:txBody>
          <a:bodyPr wrap="none" rtlCol="0">
            <a:spAutoFit/>
          </a:bodyPr>
          <a:lstStyle/>
          <a:p>
            <a:r>
              <a:rPr lang="it-IT" dirty="0" err="1" smtClean="0"/>
              <a:t>Applegate</a:t>
            </a:r>
            <a:r>
              <a:rPr lang="it-IT" dirty="0" smtClean="0"/>
              <a:t> </a:t>
            </a:r>
            <a:r>
              <a:rPr lang="it-IT" dirty="0" err="1" smtClean="0"/>
              <a:t>et</a:t>
            </a:r>
            <a:r>
              <a:rPr lang="it-IT" dirty="0" smtClean="0"/>
              <a:t> al., </a:t>
            </a:r>
            <a:r>
              <a:rPr lang="it-IT" dirty="0" err="1" smtClean="0"/>
              <a:t>Astroph</a:t>
            </a:r>
            <a:r>
              <a:rPr lang="it-IT" dirty="0" smtClean="0"/>
              <a:t>. J., </a:t>
            </a:r>
            <a:r>
              <a:rPr lang="it-IT" b="1" dirty="0" smtClean="0"/>
              <a:t>329</a:t>
            </a:r>
            <a:r>
              <a:rPr lang="it-IT" dirty="0" smtClean="0"/>
              <a:t>, 572 (1988)</a:t>
            </a:r>
            <a:endParaRPr lang="it-IT" b="1" dirty="0"/>
          </a:p>
        </p:txBody>
      </p:sp>
      <p:sp>
        <p:nvSpPr>
          <p:cNvPr id="32" name="CasellaDiTesto 31"/>
          <p:cNvSpPr txBox="1"/>
          <p:nvPr/>
        </p:nvSpPr>
        <p:spPr>
          <a:xfrm>
            <a:off x="142844" y="4763168"/>
            <a:ext cx="8941871" cy="523220"/>
          </a:xfrm>
          <a:prstGeom prst="rect">
            <a:avLst/>
          </a:prstGeom>
          <a:noFill/>
        </p:spPr>
        <p:txBody>
          <a:bodyPr wrap="none" rtlCol="0">
            <a:spAutoFit/>
          </a:bodyPr>
          <a:lstStyle/>
          <a:p>
            <a:r>
              <a:rPr lang="it-IT" sz="2800" b="1" baseline="30000" dirty="0" smtClean="0">
                <a:solidFill>
                  <a:schemeClr val="accent1"/>
                </a:solidFill>
                <a:effectLst>
                  <a:outerShdw blurRad="38100" dist="38100" dir="2700000" algn="tl">
                    <a:srgbClr val="000000">
                      <a:alpha val="43137"/>
                    </a:srgbClr>
                  </a:outerShdw>
                </a:effectLst>
              </a:rPr>
              <a:t>14</a:t>
            </a:r>
            <a:r>
              <a:rPr lang="it-IT" sz="2800" b="1" dirty="0" smtClean="0">
                <a:solidFill>
                  <a:schemeClr val="accent1"/>
                </a:solidFill>
                <a:effectLst>
                  <a:outerShdw blurRad="38100" dist="38100" dir="2700000" algn="tl">
                    <a:srgbClr val="000000">
                      <a:alpha val="43137"/>
                    </a:srgbClr>
                  </a:outerShdw>
                </a:effectLst>
              </a:rPr>
              <a:t>C(</a:t>
            </a:r>
            <a:r>
              <a:rPr lang="el-GR" sz="2800" b="1" dirty="0" smtClean="0">
                <a:solidFill>
                  <a:schemeClr val="accent1"/>
                </a:solidFill>
                <a:effectLst>
                  <a:outerShdw blurRad="38100" dist="38100" dir="2700000" algn="tl">
                    <a:srgbClr val="000000">
                      <a:alpha val="43137"/>
                    </a:srgbClr>
                  </a:outerShdw>
                </a:effectLst>
                <a:latin typeface="Times New Roman"/>
                <a:cs typeface="Times New Roman"/>
              </a:rPr>
              <a:t>α</a:t>
            </a:r>
            <a:r>
              <a:rPr lang="it-IT" sz="2800" b="1" dirty="0" smtClean="0">
                <a:solidFill>
                  <a:schemeClr val="accent1"/>
                </a:solidFill>
                <a:effectLst>
                  <a:outerShdw blurRad="38100" dist="38100" dir="2700000" algn="tl">
                    <a:srgbClr val="000000">
                      <a:alpha val="43137"/>
                    </a:srgbClr>
                  </a:outerShdw>
                </a:effectLst>
                <a:latin typeface="Times New Roman"/>
                <a:cs typeface="Times New Roman"/>
              </a:rPr>
              <a:t>,</a:t>
            </a:r>
            <a:r>
              <a:rPr lang="el-GR" sz="2800" b="1" dirty="0" smtClean="0">
                <a:solidFill>
                  <a:schemeClr val="accent1"/>
                </a:solidFill>
                <a:effectLst>
                  <a:outerShdw blurRad="38100" dist="38100" dir="2700000" algn="tl">
                    <a:srgbClr val="000000">
                      <a:alpha val="43137"/>
                    </a:srgbClr>
                  </a:outerShdw>
                </a:effectLst>
                <a:latin typeface="Times New Roman"/>
                <a:cs typeface="Times New Roman"/>
              </a:rPr>
              <a:t>γ</a:t>
            </a:r>
            <a:r>
              <a:rPr lang="it-IT" sz="2800" b="1" dirty="0" smtClean="0">
                <a:solidFill>
                  <a:schemeClr val="accent1"/>
                </a:solidFill>
                <a:effectLst>
                  <a:outerShdw blurRad="38100" dist="38100" dir="2700000" algn="tl">
                    <a:srgbClr val="000000">
                      <a:alpha val="43137"/>
                    </a:srgbClr>
                  </a:outerShdw>
                </a:effectLst>
                <a:latin typeface="Times New Roman"/>
                <a:cs typeface="Times New Roman"/>
              </a:rPr>
              <a:t>)</a:t>
            </a:r>
            <a:r>
              <a:rPr lang="it-IT" sz="2800" b="1" baseline="30000" dirty="0" smtClean="0">
                <a:solidFill>
                  <a:schemeClr val="accent1"/>
                </a:solidFill>
                <a:effectLst>
                  <a:outerShdw blurRad="38100" dist="38100" dir="2700000" algn="tl">
                    <a:srgbClr val="000000">
                      <a:alpha val="43137"/>
                    </a:srgbClr>
                  </a:outerShdw>
                </a:effectLst>
                <a:latin typeface="Times New Roman"/>
                <a:cs typeface="Times New Roman"/>
              </a:rPr>
              <a:t>18</a:t>
            </a:r>
            <a:r>
              <a:rPr lang="it-IT" sz="2800" b="1" dirty="0" smtClean="0">
                <a:solidFill>
                  <a:schemeClr val="accent1"/>
                </a:solidFill>
                <a:effectLst>
                  <a:outerShdw blurRad="38100" dist="38100" dir="2700000" algn="tl">
                    <a:srgbClr val="000000">
                      <a:alpha val="43137"/>
                    </a:srgbClr>
                  </a:outerShdw>
                </a:effectLst>
                <a:latin typeface="Times New Roman"/>
                <a:cs typeface="Times New Roman"/>
              </a:rPr>
              <a:t>O(n,</a:t>
            </a:r>
            <a:r>
              <a:rPr lang="el-GR" sz="2800" b="1" dirty="0" smtClean="0">
                <a:solidFill>
                  <a:schemeClr val="accent1"/>
                </a:solidFill>
                <a:effectLst>
                  <a:outerShdw blurRad="38100" dist="38100" dir="2700000" algn="tl">
                    <a:srgbClr val="000000">
                      <a:alpha val="43137"/>
                    </a:srgbClr>
                  </a:outerShdw>
                </a:effectLst>
                <a:latin typeface="Times New Roman"/>
                <a:cs typeface="Times New Roman"/>
              </a:rPr>
              <a:t>γ</a:t>
            </a:r>
            <a:r>
              <a:rPr lang="it-IT" sz="2800" b="1" dirty="0" smtClean="0">
                <a:solidFill>
                  <a:schemeClr val="accent1"/>
                </a:solidFill>
                <a:effectLst>
                  <a:outerShdw blurRad="38100" dist="38100" dir="2700000" algn="tl">
                    <a:srgbClr val="000000">
                      <a:alpha val="43137"/>
                    </a:srgbClr>
                  </a:outerShdw>
                </a:effectLst>
                <a:latin typeface="Times New Roman"/>
                <a:cs typeface="Times New Roman"/>
              </a:rPr>
              <a:t>)</a:t>
            </a:r>
            <a:r>
              <a:rPr lang="it-IT" sz="2800" b="1" baseline="30000" dirty="0" smtClean="0">
                <a:solidFill>
                  <a:schemeClr val="accent1"/>
                </a:solidFill>
                <a:effectLst>
                  <a:outerShdw blurRad="38100" dist="38100" dir="2700000" algn="tl">
                    <a:srgbClr val="000000">
                      <a:alpha val="43137"/>
                    </a:srgbClr>
                  </a:outerShdw>
                </a:effectLst>
                <a:latin typeface="Times New Roman"/>
                <a:cs typeface="Times New Roman"/>
              </a:rPr>
              <a:t>19</a:t>
            </a:r>
            <a:r>
              <a:rPr lang="it-IT" sz="2800" b="1" dirty="0" smtClean="0">
                <a:solidFill>
                  <a:schemeClr val="accent1"/>
                </a:solidFill>
                <a:effectLst>
                  <a:outerShdw blurRad="38100" dist="38100" dir="2700000" algn="tl">
                    <a:srgbClr val="000000">
                      <a:alpha val="43137"/>
                    </a:srgbClr>
                  </a:outerShdw>
                </a:effectLst>
                <a:latin typeface="Times New Roman"/>
                <a:cs typeface="Times New Roman"/>
              </a:rPr>
              <a:t>O(</a:t>
            </a:r>
            <a:r>
              <a:rPr lang="el-GR" sz="2800" b="1" dirty="0" smtClean="0">
                <a:solidFill>
                  <a:schemeClr val="accent1"/>
                </a:solidFill>
                <a:effectLst>
                  <a:outerShdw blurRad="38100" dist="38100" dir="2700000" algn="tl">
                    <a:srgbClr val="000000">
                      <a:alpha val="43137"/>
                    </a:srgbClr>
                  </a:outerShdw>
                </a:effectLst>
                <a:latin typeface="Times New Roman"/>
                <a:cs typeface="Times New Roman"/>
              </a:rPr>
              <a:t>β</a:t>
            </a:r>
            <a:r>
              <a:rPr lang="it-IT" sz="2800" b="1" dirty="0" smtClean="0">
                <a:solidFill>
                  <a:schemeClr val="accent1"/>
                </a:solidFill>
                <a:effectLst>
                  <a:outerShdw blurRad="38100" dist="38100" dir="2700000" algn="tl">
                    <a:srgbClr val="000000">
                      <a:alpha val="43137"/>
                    </a:srgbClr>
                  </a:outerShdw>
                </a:effectLst>
                <a:latin typeface="Times New Roman"/>
                <a:cs typeface="Times New Roman"/>
              </a:rPr>
              <a:t>)</a:t>
            </a:r>
            <a:r>
              <a:rPr lang="it-IT" sz="2800" b="1" baseline="30000" dirty="0" smtClean="0">
                <a:solidFill>
                  <a:schemeClr val="accent1"/>
                </a:solidFill>
                <a:effectLst>
                  <a:outerShdw blurRad="38100" dist="38100" dir="2700000" algn="tl">
                    <a:srgbClr val="000000">
                      <a:alpha val="43137"/>
                    </a:srgbClr>
                  </a:outerShdw>
                </a:effectLst>
                <a:latin typeface="Times New Roman"/>
                <a:cs typeface="Times New Roman"/>
              </a:rPr>
              <a:t>19</a:t>
            </a:r>
            <a:r>
              <a:rPr lang="it-IT" sz="2800" b="1" dirty="0" smtClean="0">
                <a:solidFill>
                  <a:schemeClr val="accent1"/>
                </a:solidFill>
                <a:effectLst>
                  <a:outerShdw blurRad="38100" dist="38100" dir="2700000" algn="tl">
                    <a:srgbClr val="000000">
                      <a:alpha val="43137"/>
                    </a:srgbClr>
                  </a:outerShdw>
                </a:effectLst>
                <a:latin typeface="Times New Roman"/>
                <a:cs typeface="Times New Roman"/>
              </a:rPr>
              <a:t>F(n,</a:t>
            </a:r>
            <a:r>
              <a:rPr lang="el-GR" sz="2800" b="1" dirty="0" smtClean="0">
                <a:solidFill>
                  <a:schemeClr val="accent1"/>
                </a:solidFill>
                <a:effectLst>
                  <a:outerShdw blurRad="38100" dist="38100" dir="2700000" algn="tl">
                    <a:srgbClr val="000000">
                      <a:alpha val="43137"/>
                    </a:srgbClr>
                  </a:outerShdw>
                </a:effectLst>
                <a:latin typeface="Times New Roman"/>
                <a:cs typeface="Times New Roman"/>
              </a:rPr>
              <a:t>γ</a:t>
            </a:r>
            <a:r>
              <a:rPr lang="it-IT" sz="2800" b="1" dirty="0" smtClean="0">
                <a:solidFill>
                  <a:schemeClr val="accent1"/>
                </a:solidFill>
                <a:effectLst>
                  <a:outerShdw blurRad="38100" dist="38100" dir="2700000" algn="tl">
                    <a:srgbClr val="000000">
                      <a:alpha val="43137"/>
                    </a:srgbClr>
                  </a:outerShdw>
                </a:effectLst>
                <a:latin typeface="Times New Roman"/>
                <a:cs typeface="Times New Roman"/>
              </a:rPr>
              <a:t>)</a:t>
            </a:r>
            <a:r>
              <a:rPr lang="it-IT" sz="2800" b="1" baseline="30000" dirty="0" smtClean="0">
                <a:solidFill>
                  <a:schemeClr val="accent1"/>
                </a:solidFill>
                <a:effectLst>
                  <a:outerShdw blurRad="38100" dist="38100" dir="2700000" algn="tl">
                    <a:srgbClr val="000000">
                      <a:alpha val="43137"/>
                    </a:srgbClr>
                  </a:outerShdw>
                </a:effectLst>
                <a:latin typeface="Times New Roman"/>
                <a:cs typeface="Times New Roman"/>
              </a:rPr>
              <a:t>20</a:t>
            </a:r>
            <a:r>
              <a:rPr lang="it-IT" sz="2800" b="1" dirty="0" smtClean="0">
                <a:solidFill>
                  <a:schemeClr val="accent1"/>
                </a:solidFill>
                <a:effectLst>
                  <a:outerShdw blurRad="38100" dist="38100" dir="2700000" algn="tl">
                    <a:srgbClr val="000000">
                      <a:alpha val="43137"/>
                    </a:srgbClr>
                  </a:outerShdw>
                </a:effectLst>
                <a:latin typeface="Times New Roman"/>
                <a:cs typeface="Times New Roman"/>
              </a:rPr>
              <a:t>F(</a:t>
            </a:r>
            <a:r>
              <a:rPr lang="el-GR" sz="2800" b="1" dirty="0" smtClean="0">
                <a:solidFill>
                  <a:schemeClr val="accent1"/>
                </a:solidFill>
                <a:effectLst>
                  <a:outerShdw blurRad="38100" dist="38100" dir="2700000" algn="tl">
                    <a:srgbClr val="000000">
                      <a:alpha val="43137"/>
                    </a:srgbClr>
                  </a:outerShdw>
                </a:effectLst>
                <a:latin typeface="Times New Roman"/>
                <a:cs typeface="Times New Roman"/>
              </a:rPr>
              <a:t>β</a:t>
            </a:r>
            <a:r>
              <a:rPr lang="it-IT" sz="2800" b="1" dirty="0" smtClean="0">
                <a:solidFill>
                  <a:schemeClr val="accent1"/>
                </a:solidFill>
                <a:effectLst>
                  <a:outerShdw blurRad="38100" dist="38100" dir="2700000" algn="tl">
                    <a:srgbClr val="000000">
                      <a:alpha val="43137"/>
                    </a:srgbClr>
                  </a:outerShdw>
                </a:effectLst>
                <a:latin typeface="Times New Roman"/>
                <a:cs typeface="Times New Roman"/>
              </a:rPr>
              <a:t>)</a:t>
            </a:r>
            <a:r>
              <a:rPr lang="it-IT" sz="2800" b="1" baseline="30000" dirty="0" smtClean="0">
                <a:solidFill>
                  <a:schemeClr val="accent1"/>
                </a:solidFill>
                <a:effectLst>
                  <a:outerShdw blurRad="38100" dist="38100" dir="2700000" algn="tl">
                    <a:srgbClr val="000000">
                      <a:alpha val="43137"/>
                    </a:srgbClr>
                  </a:outerShdw>
                </a:effectLst>
                <a:latin typeface="Times New Roman"/>
                <a:cs typeface="Times New Roman"/>
              </a:rPr>
              <a:t>20</a:t>
            </a:r>
            <a:r>
              <a:rPr lang="it-IT" sz="2800" b="1" dirty="0" smtClean="0">
                <a:solidFill>
                  <a:schemeClr val="accent1"/>
                </a:solidFill>
                <a:effectLst>
                  <a:outerShdw blurRad="38100" dist="38100" dir="2700000" algn="tl">
                    <a:srgbClr val="000000">
                      <a:alpha val="43137"/>
                    </a:srgbClr>
                  </a:outerShdw>
                </a:effectLst>
                <a:latin typeface="Times New Roman"/>
                <a:cs typeface="Times New Roman"/>
              </a:rPr>
              <a:t>Ne(n,</a:t>
            </a:r>
            <a:r>
              <a:rPr lang="el-GR" sz="2800" b="1" dirty="0" smtClean="0">
                <a:solidFill>
                  <a:schemeClr val="accent1"/>
                </a:solidFill>
                <a:effectLst>
                  <a:outerShdw blurRad="38100" dist="38100" dir="2700000" algn="tl">
                    <a:srgbClr val="000000">
                      <a:alpha val="43137"/>
                    </a:srgbClr>
                  </a:outerShdw>
                </a:effectLst>
                <a:latin typeface="Times New Roman"/>
                <a:cs typeface="Times New Roman"/>
              </a:rPr>
              <a:t>γ</a:t>
            </a:r>
            <a:r>
              <a:rPr lang="it-IT" sz="2800" b="1" dirty="0" smtClean="0">
                <a:solidFill>
                  <a:schemeClr val="accent1"/>
                </a:solidFill>
                <a:effectLst>
                  <a:outerShdw blurRad="38100" dist="38100" dir="2700000" algn="tl">
                    <a:srgbClr val="000000">
                      <a:alpha val="43137"/>
                    </a:srgbClr>
                  </a:outerShdw>
                </a:effectLst>
                <a:latin typeface="Times New Roman"/>
                <a:cs typeface="Times New Roman"/>
              </a:rPr>
              <a:t>)</a:t>
            </a:r>
            <a:r>
              <a:rPr lang="it-IT" sz="2800" b="1" baseline="30000" dirty="0" smtClean="0">
                <a:solidFill>
                  <a:schemeClr val="accent1"/>
                </a:solidFill>
                <a:effectLst>
                  <a:outerShdw blurRad="38100" dist="38100" dir="2700000" algn="tl">
                    <a:srgbClr val="000000">
                      <a:alpha val="43137"/>
                    </a:srgbClr>
                  </a:outerShdw>
                </a:effectLst>
                <a:latin typeface="Times New Roman"/>
                <a:cs typeface="Times New Roman"/>
              </a:rPr>
              <a:t>21</a:t>
            </a:r>
            <a:r>
              <a:rPr lang="it-IT" sz="2800" b="1" dirty="0" smtClean="0">
                <a:solidFill>
                  <a:schemeClr val="accent1"/>
                </a:solidFill>
                <a:effectLst>
                  <a:outerShdw blurRad="38100" dist="38100" dir="2700000" algn="tl">
                    <a:srgbClr val="000000">
                      <a:alpha val="43137"/>
                    </a:srgbClr>
                  </a:outerShdw>
                </a:effectLst>
                <a:latin typeface="Times New Roman"/>
                <a:cs typeface="Times New Roman"/>
              </a:rPr>
              <a:t>Ne(n,</a:t>
            </a:r>
            <a:r>
              <a:rPr lang="el-GR" sz="2800" b="1" dirty="0" smtClean="0">
                <a:solidFill>
                  <a:schemeClr val="accent1"/>
                </a:solidFill>
                <a:effectLst>
                  <a:outerShdw blurRad="38100" dist="38100" dir="2700000" algn="tl">
                    <a:srgbClr val="000000">
                      <a:alpha val="43137"/>
                    </a:srgbClr>
                  </a:outerShdw>
                </a:effectLst>
                <a:latin typeface="Times New Roman"/>
                <a:cs typeface="Times New Roman"/>
              </a:rPr>
              <a:t>γ</a:t>
            </a:r>
            <a:r>
              <a:rPr lang="it-IT" sz="2800" b="1" dirty="0" smtClean="0">
                <a:solidFill>
                  <a:schemeClr val="accent1"/>
                </a:solidFill>
                <a:effectLst>
                  <a:outerShdw blurRad="38100" dist="38100" dir="2700000" algn="tl">
                    <a:srgbClr val="000000">
                      <a:alpha val="43137"/>
                    </a:srgbClr>
                  </a:outerShdw>
                </a:effectLst>
                <a:latin typeface="Times New Roman"/>
                <a:cs typeface="Times New Roman"/>
              </a:rPr>
              <a:t>)</a:t>
            </a:r>
            <a:r>
              <a:rPr lang="it-IT" sz="2800" b="1" baseline="30000" dirty="0" smtClean="0">
                <a:solidFill>
                  <a:srgbClr val="FF0000"/>
                </a:solidFill>
                <a:effectLst>
                  <a:outerShdw blurRad="38100" dist="38100" dir="2700000" algn="tl">
                    <a:srgbClr val="000000">
                      <a:alpha val="43137"/>
                    </a:srgbClr>
                  </a:outerShdw>
                </a:effectLst>
                <a:latin typeface="Times New Roman"/>
                <a:cs typeface="Times New Roman"/>
              </a:rPr>
              <a:t>22</a:t>
            </a:r>
            <a:r>
              <a:rPr lang="it-IT" sz="2800" b="1" dirty="0" smtClean="0">
                <a:solidFill>
                  <a:srgbClr val="FF0000"/>
                </a:solidFill>
                <a:effectLst>
                  <a:outerShdw blurRad="38100" dist="38100" dir="2700000" algn="tl">
                    <a:srgbClr val="000000">
                      <a:alpha val="43137"/>
                    </a:srgbClr>
                  </a:outerShdw>
                </a:effectLst>
                <a:latin typeface="Times New Roman"/>
                <a:cs typeface="Times New Roman"/>
              </a:rPr>
              <a:t>Ne</a:t>
            </a:r>
            <a:endParaRPr lang="it-IT" sz="2800" b="1" baseline="30000" dirty="0">
              <a:solidFill>
                <a:srgbClr val="FF0000"/>
              </a:solidFill>
              <a:effectLst>
                <a:outerShdw blurRad="38100" dist="38100" dir="2700000" algn="tl">
                  <a:srgbClr val="000000">
                    <a:alpha val="43137"/>
                  </a:srgbClr>
                </a:outerShdw>
              </a:effectLst>
            </a:endParaRPr>
          </a:p>
        </p:txBody>
      </p:sp>
      <p:cxnSp>
        <p:nvCxnSpPr>
          <p:cNvPr id="34" name="Connettore 2 33"/>
          <p:cNvCxnSpPr/>
          <p:nvPr/>
        </p:nvCxnSpPr>
        <p:spPr>
          <a:xfrm rot="10800000" flipV="1">
            <a:off x="4643438" y="5143512"/>
            <a:ext cx="3786214" cy="500066"/>
          </a:xfrm>
          <a:prstGeom prst="straightConnector1">
            <a:avLst/>
          </a:prstGeom>
          <a:ln w="22225" cap="flat" cmpd="sng">
            <a:solidFill>
              <a:srgbClr val="FF0000"/>
            </a:solidFill>
            <a:round/>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1959561" y="5643578"/>
            <a:ext cx="5469959" cy="584775"/>
          </a:xfrm>
          <a:prstGeom prst="rect">
            <a:avLst/>
          </a:prstGeom>
          <a:noFill/>
        </p:spPr>
        <p:txBody>
          <a:bodyPr wrap="none" rtlCol="0">
            <a:spAutoFit/>
          </a:bodyPr>
          <a:lstStyle/>
          <a:p>
            <a:r>
              <a:rPr lang="it-IT" sz="3200" b="1" i="1" dirty="0" err="1" smtClean="0">
                <a:solidFill>
                  <a:srgbClr val="FF0000"/>
                </a:solidFill>
              </a:rPr>
              <a:t>Heavy</a:t>
            </a:r>
            <a:r>
              <a:rPr lang="it-IT" sz="3200" b="1" i="1" dirty="0" smtClean="0">
                <a:solidFill>
                  <a:srgbClr val="FF0000"/>
                </a:solidFill>
              </a:rPr>
              <a:t> </a:t>
            </a:r>
            <a:r>
              <a:rPr lang="it-IT" sz="3200" b="1" i="1" dirty="0" err="1" smtClean="0">
                <a:solidFill>
                  <a:srgbClr val="FF0000"/>
                </a:solidFill>
              </a:rPr>
              <a:t>elements</a:t>
            </a:r>
            <a:r>
              <a:rPr lang="it-IT" sz="3200" b="1" i="1" dirty="0" smtClean="0">
                <a:solidFill>
                  <a:srgbClr val="FF0000"/>
                </a:solidFill>
              </a:rPr>
              <a:t> production</a:t>
            </a:r>
            <a:endParaRPr lang="it-IT" sz="3200" b="1" i="1" dirty="0">
              <a:solidFill>
                <a:srgbClr val="FF0000"/>
              </a:solidFill>
            </a:endParaRPr>
          </a:p>
        </p:txBody>
      </p:sp>
      <p:sp>
        <p:nvSpPr>
          <p:cNvPr id="39" name="Fumetto 3 38"/>
          <p:cNvSpPr/>
          <p:nvPr/>
        </p:nvSpPr>
        <p:spPr>
          <a:xfrm>
            <a:off x="1643042" y="500042"/>
            <a:ext cx="6429420" cy="3571900"/>
          </a:xfrm>
          <a:prstGeom prst="wedgeEllipseCallout">
            <a:avLst>
              <a:gd name="adj1" fmla="val -64351"/>
              <a:gd name="adj2" fmla="val 71019"/>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it-IT" sz="2400" dirty="0" err="1" smtClean="0">
                <a:effectLst>
                  <a:outerShdw blurRad="38100" dist="38100" dir="2700000" algn="tl">
                    <a:srgbClr val="000000">
                      <a:alpha val="43137"/>
                    </a:srgbClr>
                  </a:outerShdw>
                </a:effectLst>
              </a:rPr>
              <a:t>Principal</a:t>
            </a:r>
            <a:r>
              <a:rPr lang="it-IT" sz="2400" dirty="0" smtClean="0">
                <a:effectLst>
                  <a:outerShdw blurRad="38100" dist="38100" dir="2700000" algn="tl">
                    <a:srgbClr val="000000">
                      <a:alpha val="43137"/>
                    </a:srgbClr>
                  </a:outerShdw>
                </a:effectLst>
              </a:rPr>
              <a:t> source: </a:t>
            </a:r>
            <a:r>
              <a:rPr lang="it-IT" sz="2400" baseline="30000" dirty="0" smtClean="0">
                <a:effectLst>
                  <a:outerShdw blurRad="38100" dist="38100" dir="2700000" algn="tl">
                    <a:srgbClr val="000000">
                      <a:alpha val="43137"/>
                    </a:srgbClr>
                  </a:outerShdw>
                </a:effectLst>
              </a:rPr>
              <a:t>14</a:t>
            </a:r>
            <a:r>
              <a:rPr lang="it-IT" sz="2400" dirty="0" smtClean="0">
                <a:effectLst>
                  <a:outerShdw blurRad="38100" dist="38100" dir="2700000" algn="tl">
                    <a:srgbClr val="000000">
                      <a:alpha val="43137"/>
                    </a:srgbClr>
                  </a:outerShdw>
                </a:effectLst>
              </a:rPr>
              <a:t>N(n,p)</a:t>
            </a:r>
            <a:r>
              <a:rPr lang="it-IT" sz="2400" baseline="30000" dirty="0" smtClean="0">
                <a:effectLst>
                  <a:outerShdw blurRad="38100" dist="38100" dir="2700000" algn="tl">
                    <a:srgbClr val="000000">
                      <a:alpha val="43137"/>
                    </a:srgbClr>
                  </a:outerShdw>
                </a:effectLst>
              </a:rPr>
              <a:t>14</a:t>
            </a:r>
            <a:r>
              <a:rPr lang="it-IT" sz="2400" dirty="0" smtClean="0">
                <a:effectLst>
                  <a:outerShdw blurRad="38100" dist="38100" dir="2700000" algn="tl">
                    <a:srgbClr val="000000">
                      <a:alpha val="43137"/>
                    </a:srgbClr>
                  </a:outerShdw>
                </a:effectLst>
              </a:rPr>
              <a:t>C , </a:t>
            </a:r>
            <a:r>
              <a:rPr lang="it-IT" sz="2400" baseline="30000" dirty="0" smtClean="0">
                <a:effectLst>
                  <a:outerShdw blurRad="38100" dist="38100" dir="2700000" algn="tl">
                    <a:srgbClr val="000000">
                      <a:alpha val="43137"/>
                    </a:srgbClr>
                  </a:outerShdw>
                </a:effectLst>
              </a:rPr>
              <a:t>15</a:t>
            </a:r>
            <a:r>
              <a:rPr lang="it-IT" sz="2400" dirty="0" smtClean="0">
                <a:effectLst>
                  <a:outerShdw blurRad="38100" dist="38100" dir="2700000" algn="tl">
                    <a:srgbClr val="000000">
                      <a:alpha val="43137"/>
                    </a:srgbClr>
                  </a:outerShdw>
                </a:effectLst>
              </a:rPr>
              <a:t>N(p,</a:t>
            </a:r>
            <a:r>
              <a:rPr lang="el-GR" sz="2400" dirty="0" smtClean="0">
                <a:effectLst>
                  <a:outerShdw blurRad="38100" dist="38100" dir="2700000" algn="tl">
                    <a:srgbClr val="000000">
                      <a:alpha val="43137"/>
                    </a:srgbClr>
                  </a:outerShdw>
                </a:effectLst>
                <a:latin typeface="Times New Roman"/>
                <a:cs typeface="Times New Roman"/>
              </a:rPr>
              <a:t>α</a:t>
            </a:r>
            <a:r>
              <a:rPr lang="it-IT" sz="2400" dirty="0" smtClean="0">
                <a:effectLst>
                  <a:outerShdw blurRad="38100" dist="38100" dir="2700000" algn="tl">
                    <a:srgbClr val="000000">
                      <a:alpha val="43137"/>
                    </a:srgbClr>
                  </a:outerShdw>
                </a:effectLst>
                <a:cs typeface="Times New Roman"/>
              </a:rPr>
              <a:t>)</a:t>
            </a:r>
            <a:r>
              <a:rPr lang="it-IT" sz="2400" baseline="30000" dirty="0" smtClean="0">
                <a:effectLst>
                  <a:outerShdw blurRad="38100" dist="38100" dir="2700000" algn="tl">
                    <a:srgbClr val="000000">
                      <a:alpha val="43137"/>
                    </a:srgbClr>
                  </a:outerShdw>
                </a:effectLst>
                <a:cs typeface="Times New Roman"/>
              </a:rPr>
              <a:t>12</a:t>
            </a:r>
            <a:r>
              <a:rPr lang="it-IT" sz="2400" dirty="0" smtClean="0">
                <a:effectLst>
                  <a:outerShdw blurRad="38100" dist="38100" dir="2700000" algn="tl">
                    <a:srgbClr val="000000">
                      <a:alpha val="43137"/>
                    </a:srgbClr>
                  </a:outerShdw>
                </a:effectLst>
                <a:cs typeface="Times New Roman"/>
              </a:rPr>
              <a:t>C , </a:t>
            </a:r>
            <a:r>
              <a:rPr lang="it-IT" sz="2400" baseline="30000" dirty="0" smtClean="0">
                <a:solidFill>
                  <a:srgbClr val="FF0000"/>
                </a:solidFill>
                <a:effectLst>
                  <a:outerShdw blurRad="38100" dist="38100" dir="2700000" algn="tl">
                    <a:srgbClr val="000000">
                      <a:alpha val="43137"/>
                    </a:srgbClr>
                  </a:outerShdw>
                </a:effectLst>
                <a:cs typeface="Times New Roman"/>
              </a:rPr>
              <a:t>17</a:t>
            </a:r>
            <a:r>
              <a:rPr lang="it-IT" sz="2400" dirty="0" smtClean="0">
                <a:solidFill>
                  <a:srgbClr val="FF0000"/>
                </a:solidFill>
                <a:effectLst>
                  <a:outerShdw blurRad="38100" dist="38100" dir="2700000" algn="tl">
                    <a:srgbClr val="000000">
                      <a:alpha val="43137"/>
                    </a:srgbClr>
                  </a:outerShdw>
                </a:effectLst>
                <a:cs typeface="Times New Roman"/>
              </a:rPr>
              <a:t>O(n,</a:t>
            </a:r>
            <a:r>
              <a:rPr lang="el-GR" sz="2400" dirty="0" smtClean="0">
                <a:solidFill>
                  <a:srgbClr val="FF0000"/>
                </a:solidFill>
                <a:effectLst>
                  <a:outerShdw blurRad="38100" dist="38100" dir="2700000" algn="tl">
                    <a:srgbClr val="000000">
                      <a:alpha val="43137"/>
                    </a:srgbClr>
                  </a:outerShdw>
                </a:effectLst>
                <a:latin typeface="Times New Roman"/>
                <a:cs typeface="Times New Roman"/>
              </a:rPr>
              <a:t>α</a:t>
            </a:r>
            <a:r>
              <a:rPr lang="it-IT" sz="2400" dirty="0" smtClean="0">
                <a:solidFill>
                  <a:srgbClr val="FF0000"/>
                </a:solidFill>
                <a:effectLst>
                  <a:outerShdw blurRad="38100" dist="38100" dir="2700000" algn="tl">
                    <a:srgbClr val="000000">
                      <a:alpha val="43137"/>
                    </a:srgbClr>
                  </a:outerShdw>
                </a:effectLst>
                <a:cs typeface="Times New Roman"/>
              </a:rPr>
              <a:t>)</a:t>
            </a:r>
            <a:r>
              <a:rPr lang="it-IT" sz="2400" baseline="30000" dirty="0" smtClean="0">
                <a:solidFill>
                  <a:srgbClr val="FF0000"/>
                </a:solidFill>
                <a:effectLst>
                  <a:outerShdw blurRad="38100" dist="38100" dir="2700000" algn="tl">
                    <a:srgbClr val="000000">
                      <a:alpha val="43137"/>
                    </a:srgbClr>
                  </a:outerShdw>
                </a:effectLst>
                <a:cs typeface="Times New Roman"/>
              </a:rPr>
              <a:t>14</a:t>
            </a:r>
            <a:r>
              <a:rPr lang="it-IT" sz="2400" dirty="0" smtClean="0">
                <a:solidFill>
                  <a:srgbClr val="FF0000"/>
                </a:solidFill>
                <a:effectLst>
                  <a:outerShdw blurRad="38100" dist="38100" dir="2700000" algn="tl">
                    <a:srgbClr val="000000">
                      <a:alpha val="43137"/>
                    </a:srgbClr>
                  </a:outerShdw>
                </a:effectLst>
                <a:cs typeface="Times New Roman"/>
              </a:rPr>
              <a:t>C </a:t>
            </a:r>
            <a:r>
              <a:rPr lang="it-IT" sz="2400" dirty="0" smtClean="0">
                <a:effectLst>
                  <a:outerShdw blurRad="38100" dist="38100" dir="2700000" algn="tl">
                    <a:srgbClr val="000000">
                      <a:alpha val="43137"/>
                    </a:srgbClr>
                  </a:outerShdw>
                </a:effectLst>
                <a:cs typeface="Times New Roman"/>
              </a:rPr>
              <a:t>, </a:t>
            </a:r>
            <a:r>
              <a:rPr lang="it-IT" sz="2400" baseline="30000" dirty="0" smtClean="0">
                <a:effectLst>
                  <a:outerShdw blurRad="38100" dist="38100" dir="2700000" algn="tl">
                    <a:srgbClr val="000000">
                      <a:alpha val="43137"/>
                    </a:srgbClr>
                  </a:outerShdw>
                </a:effectLst>
                <a:cs typeface="Times New Roman"/>
              </a:rPr>
              <a:t>18</a:t>
            </a:r>
            <a:r>
              <a:rPr lang="it-IT" sz="2400" dirty="0" smtClean="0">
                <a:effectLst>
                  <a:outerShdw blurRad="38100" dist="38100" dir="2700000" algn="tl">
                    <a:srgbClr val="000000">
                      <a:alpha val="43137"/>
                    </a:srgbClr>
                  </a:outerShdw>
                </a:effectLst>
                <a:cs typeface="Times New Roman"/>
              </a:rPr>
              <a:t>F(n,</a:t>
            </a:r>
            <a:r>
              <a:rPr lang="el-GR" sz="2400" dirty="0" smtClean="0">
                <a:effectLst>
                  <a:outerShdw blurRad="38100" dist="38100" dir="2700000" algn="tl">
                    <a:srgbClr val="000000">
                      <a:alpha val="43137"/>
                    </a:srgbClr>
                  </a:outerShdw>
                </a:effectLst>
                <a:latin typeface="Times New Roman"/>
                <a:cs typeface="Times New Roman"/>
              </a:rPr>
              <a:t>α</a:t>
            </a:r>
            <a:r>
              <a:rPr lang="it-IT" sz="2400" dirty="0" smtClean="0">
                <a:effectLst>
                  <a:outerShdw blurRad="38100" dist="38100" dir="2700000" algn="tl">
                    <a:srgbClr val="000000">
                      <a:alpha val="43137"/>
                    </a:srgbClr>
                  </a:outerShdw>
                </a:effectLst>
                <a:cs typeface="Times New Roman"/>
              </a:rPr>
              <a:t>)</a:t>
            </a:r>
            <a:r>
              <a:rPr lang="it-IT" sz="2400" baseline="30000" dirty="0" smtClean="0">
                <a:effectLst>
                  <a:outerShdw blurRad="38100" dist="38100" dir="2700000" algn="tl">
                    <a:srgbClr val="000000">
                      <a:alpha val="43137"/>
                    </a:srgbClr>
                  </a:outerShdw>
                </a:effectLst>
                <a:cs typeface="Times New Roman"/>
              </a:rPr>
              <a:t>15</a:t>
            </a:r>
            <a:r>
              <a:rPr lang="it-IT" sz="2400" dirty="0" smtClean="0">
                <a:effectLst>
                  <a:outerShdw blurRad="38100" dist="38100" dir="2700000" algn="tl">
                    <a:srgbClr val="000000">
                      <a:alpha val="43137"/>
                    </a:srgbClr>
                  </a:outerShdw>
                </a:effectLst>
                <a:cs typeface="Times New Roman"/>
              </a:rPr>
              <a:t>N</a:t>
            </a:r>
          </a:p>
          <a:p>
            <a:pPr algn="ctr"/>
            <a:r>
              <a:rPr lang="it-IT" sz="2400" dirty="0" smtClean="0">
                <a:effectLst>
                  <a:outerShdw blurRad="38100" dist="38100" dir="2700000" algn="tl">
                    <a:srgbClr val="000000">
                      <a:alpha val="43137"/>
                    </a:srgbClr>
                  </a:outerShdw>
                </a:effectLst>
                <a:cs typeface="Times New Roman"/>
              </a:rPr>
              <a:t>Temperature </a:t>
            </a:r>
            <a:r>
              <a:rPr lang="it-IT" sz="2400" dirty="0" err="1" smtClean="0">
                <a:effectLst>
                  <a:outerShdw blurRad="38100" dist="38100" dir="2700000" algn="tl">
                    <a:srgbClr val="000000">
                      <a:alpha val="43137"/>
                    </a:srgbClr>
                  </a:outerShdw>
                </a:effectLst>
                <a:cs typeface="Times New Roman"/>
              </a:rPr>
              <a:t>interval</a:t>
            </a:r>
            <a:r>
              <a:rPr lang="it-IT" sz="2400" dirty="0" smtClean="0">
                <a:effectLst>
                  <a:outerShdw blurRad="38100" dist="38100" dir="2700000" algn="tl">
                    <a:srgbClr val="000000">
                      <a:alpha val="43137"/>
                    </a:srgbClr>
                  </a:outerShdw>
                </a:effectLst>
                <a:cs typeface="Times New Roman"/>
              </a:rPr>
              <a:t>: </a:t>
            </a:r>
            <a:r>
              <a:rPr lang="it-IT" sz="2400" dirty="0" smtClean="0">
                <a:solidFill>
                  <a:srgbClr val="FF0000"/>
                </a:solidFill>
                <a:effectLst>
                  <a:outerShdw blurRad="38100" dist="38100" dir="2700000" algn="tl">
                    <a:srgbClr val="000000">
                      <a:alpha val="43137"/>
                    </a:srgbClr>
                  </a:outerShdw>
                </a:effectLst>
                <a:cs typeface="Times New Roman"/>
              </a:rPr>
              <a:t>0.7&lt;T</a:t>
            </a:r>
            <a:r>
              <a:rPr lang="it-IT" sz="2400" baseline="-25000" dirty="0" smtClean="0">
                <a:solidFill>
                  <a:srgbClr val="FF0000"/>
                </a:solidFill>
                <a:effectLst>
                  <a:outerShdw blurRad="38100" dist="38100" dir="2700000" algn="tl">
                    <a:srgbClr val="000000">
                      <a:alpha val="43137"/>
                    </a:srgbClr>
                  </a:outerShdw>
                </a:effectLst>
                <a:cs typeface="Times New Roman"/>
              </a:rPr>
              <a:t>9</a:t>
            </a:r>
            <a:r>
              <a:rPr lang="it-IT" sz="2400" dirty="0" smtClean="0">
                <a:solidFill>
                  <a:srgbClr val="FF0000"/>
                </a:solidFill>
                <a:effectLst>
                  <a:outerShdw blurRad="38100" dist="38100" dir="2700000" algn="tl">
                    <a:srgbClr val="000000">
                      <a:alpha val="43137"/>
                    </a:srgbClr>
                  </a:outerShdw>
                </a:effectLst>
                <a:cs typeface="Times New Roman"/>
              </a:rPr>
              <a:t>&lt;1 K</a:t>
            </a:r>
          </a:p>
          <a:p>
            <a:pPr algn="ctr"/>
            <a:r>
              <a:rPr lang="it-IT" sz="2400" dirty="0" err="1" smtClean="0">
                <a:effectLst>
                  <a:outerShdw blurRad="38100" dist="38100" dir="2700000" algn="tl">
                    <a:srgbClr val="000000">
                      <a:alpha val="43137"/>
                    </a:srgbClr>
                  </a:outerShdw>
                </a:effectLst>
                <a:cs typeface="Times New Roman"/>
              </a:rPr>
              <a:t>Energetic</a:t>
            </a:r>
            <a:r>
              <a:rPr lang="it-IT" sz="2400" dirty="0" smtClean="0">
                <a:effectLst>
                  <a:outerShdw blurRad="38100" dist="38100" dir="2700000" algn="tl">
                    <a:srgbClr val="000000">
                      <a:alpha val="43137"/>
                    </a:srgbClr>
                  </a:outerShdw>
                </a:effectLst>
                <a:cs typeface="Times New Roman"/>
              </a:rPr>
              <a:t> </a:t>
            </a:r>
            <a:r>
              <a:rPr lang="it-IT" sz="2400" dirty="0" err="1" smtClean="0">
                <a:effectLst>
                  <a:outerShdw blurRad="38100" dist="38100" dir="2700000" algn="tl">
                    <a:srgbClr val="000000">
                      <a:alpha val="43137"/>
                    </a:srgbClr>
                  </a:outerShdw>
                </a:effectLst>
                <a:cs typeface="Times New Roman"/>
              </a:rPr>
              <a:t>range</a:t>
            </a:r>
            <a:r>
              <a:rPr lang="it-IT" sz="2400" dirty="0" smtClean="0">
                <a:effectLst>
                  <a:outerShdw blurRad="38100" dist="38100" dir="2700000" algn="tl">
                    <a:srgbClr val="000000">
                      <a:alpha val="43137"/>
                    </a:srgbClr>
                  </a:outerShdw>
                </a:effectLst>
                <a:cs typeface="Times New Roman"/>
              </a:rPr>
              <a:t>: </a:t>
            </a:r>
            <a:r>
              <a:rPr lang="it-IT" sz="2400" dirty="0" smtClean="0">
                <a:solidFill>
                  <a:srgbClr val="FF0000"/>
                </a:solidFill>
                <a:effectLst>
                  <a:outerShdw blurRad="38100" dist="38100" dir="2700000" algn="tl">
                    <a:srgbClr val="000000">
                      <a:alpha val="43137"/>
                    </a:srgbClr>
                  </a:outerShdw>
                </a:effectLst>
                <a:cs typeface="Times New Roman"/>
              </a:rPr>
              <a:t>70&lt;E&lt;100 </a:t>
            </a:r>
            <a:r>
              <a:rPr lang="it-IT" sz="2400" dirty="0" err="1" smtClean="0">
                <a:solidFill>
                  <a:srgbClr val="FF0000"/>
                </a:solidFill>
                <a:effectLst>
                  <a:outerShdw blurRad="38100" dist="38100" dir="2700000" algn="tl">
                    <a:srgbClr val="000000">
                      <a:alpha val="43137"/>
                    </a:srgbClr>
                  </a:outerShdw>
                </a:effectLst>
                <a:cs typeface="Times New Roman"/>
              </a:rPr>
              <a:t>keV</a:t>
            </a:r>
            <a:endParaRPr lang="it-IT" sz="2400" dirty="0">
              <a:solidFill>
                <a:srgbClr val="FF00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Horizontal)">
                                      <p:cBhvr>
                                        <p:cTn id="17" dur="500"/>
                                        <p:tgtEl>
                                          <p:spTgt spid="13"/>
                                        </p:tgtEl>
                                      </p:cBhvr>
                                    </p:animEffect>
                                  </p:childTnLst>
                                </p:cTn>
                              </p:par>
                            </p:childTnLst>
                          </p:cTn>
                        </p:par>
                        <p:par>
                          <p:cTn id="18" fill="hold">
                            <p:stCondLst>
                              <p:cond delay="500"/>
                            </p:stCondLst>
                            <p:childTnLst>
                              <p:par>
                                <p:cTn id="19" presetID="17"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ppt_x</p:attrName>
                                        </p:attrNameLst>
                                      </p:cBhvr>
                                      <p:tavLst>
                                        <p:tav tm="0">
                                          <p:val>
                                            <p:strVal val="#ppt_x-#ppt_w/2"/>
                                          </p:val>
                                        </p:tav>
                                        <p:tav tm="100000">
                                          <p:val>
                                            <p:strVal val="#ppt_x"/>
                                          </p:val>
                                        </p:tav>
                                      </p:tavLst>
                                    </p:anim>
                                    <p:anim calcmode="lin" valueType="num">
                                      <p:cBhvr>
                                        <p:cTn id="22" dur="500" fill="hold"/>
                                        <p:tgtEl>
                                          <p:spTgt spid="19"/>
                                        </p:tgtEl>
                                        <p:attrNameLst>
                                          <p:attrName>ppt_y</p:attrName>
                                        </p:attrNameLst>
                                      </p:cBhvr>
                                      <p:tavLst>
                                        <p:tav tm="0">
                                          <p:val>
                                            <p:strVal val="#ppt_y"/>
                                          </p:val>
                                        </p:tav>
                                        <p:tav tm="100000">
                                          <p:val>
                                            <p:strVal val="#ppt_y"/>
                                          </p:val>
                                        </p:tav>
                                      </p:tavLst>
                                    </p:anim>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par>
                          <p:cTn id="30" fill="hold">
                            <p:stCondLst>
                              <p:cond delay="500"/>
                            </p:stCondLst>
                            <p:childTnLst>
                              <p:par>
                                <p:cTn id="31" presetID="17" presetClass="entr" presetSubtype="8" fill="hold"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ppt_x</p:attrName>
                                        </p:attrNameLst>
                                      </p:cBhvr>
                                      <p:tavLst>
                                        <p:tav tm="0">
                                          <p:val>
                                            <p:strVal val="#ppt_x-#ppt_w/2"/>
                                          </p:val>
                                        </p:tav>
                                        <p:tav tm="100000">
                                          <p:val>
                                            <p:strVal val="#ppt_x"/>
                                          </p:val>
                                        </p:tav>
                                      </p:tavLst>
                                    </p:anim>
                                    <p:anim calcmode="lin" valueType="num">
                                      <p:cBhvr>
                                        <p:cTn id="34" dur="500" fill="hold"/>
                                        <p:tgtEl>
                                          <p:spTgt spid="1029"/>
                                        </p:tgtEl>
                                        <p:attrNameLst>
                                          <p:attrName>ppt_y</p:attrName>
                                        </p:attrNameLst>
                                      </p:cBhvr>
                                      <p:tavLst>
                                        <p:tav tm="0">
                                          <p:val>
                                            <p:strVal val="#ppt_y"/>
                                          </p:val>
                                        </p:tav>
                                        <p:tav tm="100000">
                                          <p:val>
                                            <p:strVal val="#ppt_y"/>
                                          </p:val>
                                        </p:tav>
                                      </p:tavLst>
                                    </p:anim>
                                    <p:anim calcmode="lin" valueType="num">
                                      <p:cBhvr>
                                        <p:cTn id="35" dur="500" fill="hold"/>
                                        <p:tgtEl>
                                          <p:spTgt spid="1029"/>
                                        </p:tgtEl>
                                        <p:attrNameLst>
                                          <p:attrName>ppt_w</p:attrName>
                                        </p:attrNameLst>
                                      </p:cBhvr>
                                      <p:tavLst>
                                        <p:tav tm="0">
                                          <p:val>
                                            <p:fltVal val="0"/>
                                          </p:val>
                                        </p:tav>
                                        <p:tav tm="100000">
                                          <p:val>
                                            <p:strVal val="#ppt_w"/>
                                          </p:val>
                                        </p:tav>
                                      </p:tavLst>
                                    </p:anim>
                                    <p:anim calcmode="lin" valueType="num">
                                      <p:cBhvr>
                                        <p:cTn id="36" dur="500" fill="hold"/>
                                        <p:tgtEl>
                                          <p:spTgt spid="1029"/>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strVal val="#ppt_w*0.70"/>
                                          </p:val>
                                        </p:tav>
                                        <p:tav tm="100000">
                                          <p:val>
                                            <p:strVal val="#ppt_w"/>
                                          </p:val>
                                        </p:tav>
                                      </p:tavLst>
                                    </p:anim>
                                    <p:anim calcmode="lin" valueType="num">
                                      <p:cBhvr>
                                        <p:cTn id="46" dur="500" fill="hold"/>
                                        <p:tgtEl>
                                          <p:spTgt spid="22"/>
                                        </p:tgtEl>
                                        <p:attrNameLst>
                                          <p:attrName>ppt_h</p:attrName>
                                        </p:attrNameLst>
                                      </p:cBhvr>
                                      <p:tavLst>
                                        <p:tav tm="0">
                                          <p:val>
                                            <p:strVal val="#ppt_h"/>
                                          </p:val>
                                        </p:tav>
                                        <p:tav tm="100000">
                                          <p:val>
                                            <p:strVal val="#ppt_h"/>
                                          </p:val>
                                        </p:tav>
                                      </p:tavLst>
                                    </p:anim>
                                    <p:animEffect transition="in" filter="fade">
                                      <p:cBhvr>
                                        <p:cTn id="47" dur="500"/>
                                        <p:tgtEl>
                                          <p:spTgt spid="22"/>
                                        </p:tgtEl>
                                      </p:cBhvr>
                                    </p:animEffect>
                                  </p:childTnLst>
                                </p:cTn>
                              </p:par>
                            </p:childTnLst>
                          </p:cTn>
                        </p:par>
                        <p:par>
                          <p:cTn id="48" fill="hold">
                            <p:stCondLst>
                              <p:cond delay="500"/>
                            </p:stCondLst>
                            <p:childTnLst>
                              <p:par>
                                <p:cTn id="49" presetID="17" presetClass="entr" presetSubtype="2"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ppt_x</p:attrName>
                                        </p:attrNameLst>
                                      </p:cBhvr>
                                      <p:tavLst>
                                        <p:tav tm="0">
                                          <p:val>
                                            <p:strVal val="#ppt_x+#ppt_w/2"/>
                                          </p:val>
                                        </p:tav>
                                        <p:tav tm="100000">
                                          <p:val>
                                            <p:strVal val="#ppt_x"/>
                                          </p:val>
                                        </p:tav>
                                      </p:tavLst>
                                    </p:anim>
                                    <p:anim calcmode="lin" valueType="num">
                                      <p:cBhvr>
                                        <p:cTn id="52" dur="500" fill="hold"/>
                                        <p:tgtEl>
                                          <p:spTgt spid="26"/>
                                        </p:tgtEl>
                                        <p:attrNameLst>
                                          <p:attrName>ppt_y</p:attrName>
                                        </p:attrNameLst>
                                      </p:cBhvr>
                                      <p:tavLst>
                                        <p:tav tm="0">
                                          <p:val>
                                            <p:strVal val="#ppt_y"/>
                                          </p:val>
                                        </p:tav>
                                        <p:tav tm="100000">
                                          <p:val>
                                            <p:strVal val="#ppt_y"/>
                                          </p:val>
                                        </p:tav>
                                      </p:tavLst>
                                    </p:anim>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ppt_x</p:attrName>
                                        </p:attrNameLst>
                                      </p:cBhvr>
                                      <p:tavLst>
                                        <p:tav tm="0">
                                          <p:val>
                                            <p:strVal val="#ppt_x-#ppt_w/2"/>
                                          </p:val>
                                        </p:tav>
                                        <p:tav tm="100000">
                                          <p:val>
                                            <p:strVal val="#ppt_x"/>
                                          </p:val>
                                        </p:tav>
                                      </p:tavLst>
                                    </p:anim>
                                    <p:anim calcmode="lin" valueType="num">
                                      <p:cBhvr>
                                        <p:cTn id="60" dur="500" fill="hold"/>
                                        <p:tgtEl>
                                          <p:spTgt spid="28"/>
                                        </p:tgtEl>
                                        <p:attrNameLst>
                                          <p:attrName>ppt_y</p:attrName>
                                        </p:attrNameLst>
                                      </p:cBhvr>
                                      <p:tavLst>
                                        <p:tav tm="0">
                                          <p:val>
                                            <p:strVal val="#ppt_y"/>
                                          </p:val>
                                        </p:tav>
                                        <p:tav tm="100000">
                                          <p:val>
                                            <p:strVal val="#ppt_y"/>
                                          </p:val>
                                        </p:tav>
                                      </p:tavLst>
                                    </p:anim>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ppt_h/2"/>
                                          </p:val>
                                        </p:tav>
                                        <p:tav tm="100000">
                                          <p:val>
                                            <p:strVal val="#ppt_y"/>
                                          </p:val>
                                        </p:tav>
                                      </p:tavLst>
                                    </p:anim>
                                    <p:anim calcmode="lin" valueType="num">
                                      <p:cBhvr>
                                        <p:cTn id="69" dur="1000" fill="hold"/>
                                        <p:tgtEl>
                                          <p:spTgt spid="29"/>
                                        </p:tgtEl>
                                        <p:attrNameLst>
                                          <p:attrName>ppt_w</p:attrName>
                                        </p:attrNameLst>
                                      </p:cBhvr>
                                      <p:tavLst>
                                        <p:tav tm="0">
                                          <p:val>
                                            <p:strVal val="#ppt_w"/>
                                          </p:val>
                                        </p:tav>
                                        <p:tav tm="100000">
                                          <p:val>
                                            <p:strVal val="#ppt_w"/>
                                          </p:val>
                                        </p:tav>
                                      </p:tavLst>
                                    </p:anim>
                                    <p:anim calcmode="lin" valueType="num">
                                      <p:cBhvr>
                                        <p:cTn id="70" dur="10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32"/>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2">
                                            <p:txEl>
                                              <p:pRg st="0" end="0"/>
                                            </p:txEl>
                                          </p:spTgt>
                                        </p:tgtEl>
                                        <p:attrNameLst>
                                          <p:attrName>style.visibility</p:attrName>
                                        </p:attrNameLst>
                                      </p:cBhvr>
                                      <p:to>
                                        <p:strVal val="visible"/>
                                      </p:to>
                                    </p:set>
                                    <p:animEffect transition="in" filter="wipe(left)">
                                      <p:cBhvr>
                                        <p:cTn id="82" dur="1000"/>
                                        <p:tgtEl>
                                          <p:spTgt spid="32">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nodeType="click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ppt_x</p:attrName>
                                        </p:attrNameLst>
                                      </p:cBhvr>
                                      <p:tavLst>
                                        <p:tav tm="0">
                                          <p:val>
                                            <p:strVal val="#ppt_x"/>
                                          </p:val>
                                        </p:tav>
                                        <p:tav tm="100000">
                                          <p:val>
                                            <p:strVal val="#ppt_x"/>
                                          </p:val>
                                        </p:tav>
                                      </p:tavLst>
                                    </p:anim>
                                    <p:anim calcmode="lin" valueType="num">
                                      <p:cBhvr>
                                        <p:cTn id="88" dur="500" fill="hold"/>
                                        <p:tgtEl>
                                          <p:spTgt spid="34"/>
                                        </p:tgtEl>
                                        <p:attrNameLst>
                                          <p:attrName>ppt_y</p:attrName>
                                        </p:attrNameLst>
                                      </p:cBhvr>
                                      <p:tavLst>
                                        <p:tav tm="0">
                                          <p:val>
                                            <p:strVal val="#ppt_y-#ppt_h/2"/>
                                          </p:val>
                                        </p:tav>
                                        <p:tav tm="100000">
                                          <p:val>
                                            <p:strVal val="#ppt_y"/>
                                          </p:val>
                                        </p:tav>
                                      </p:tavLst>
                                    </p:anim>
                                    <p:anim calcmode="lin" valueType="num">
                                      <p:cBhvr>
                                        <p:cTn id="89" dur="500" fill="hold"/>
                                        <p:tgtEl>
                                          <p:spTgt spid="34"/>
                                        </p:tgtEl>
                                        <p:attrNameLst>
                                          <p:attrName>ppt_w</p:attrName>
                                        </p:attrNameLst>
                                      </p:cBhvr>
                                      <p:tavLst>
                                        <p:tav tm="0">
                                          <p:val>
                                            <p:strVal val="#ppt_w"/>
                                          </p:val>
                                        </p:tav>
                                        <p:tav tm="100000">
                                          <p:val>
                                            <p:strVal val="#ppt_w"/>
                                          </p:val>
                                        </p:tav>
                                      </p:tavLst>
                                    </p:anim>
                                    <p:anim calcmode="lin" valueType="num">
                                      <p:cBhvr>
                                        <p:cTn id="90" dur="500" fill="hold"/>
                                        <p:tgtEl>
                                          <p:spTgt spid="34"/>
                                        </p:tgtEl>
                                        <p:attrNameLst>
                                          <p:attrName>ppt_h</p:attrName>
                                        </p:attrNameLst>
                                      </p:cBhvr>
                                      <p:tavLst>
                                        <p:tav tm="0">
                                          <p:val>
                                            <p:fltVal val="0"/>
                                          </p:val>
                                        </p:tav>
                                        <p:tav tm="100000">
                                          <p:val>
                                            <p:strVal val="#ppt_h"/>
                                          </p:val>
                                        </p:tav>
                                      </p:tavLst>
                                    </p:anim>
                                  </p:childTnLst>
                                </p:cTn>
                              </p:par>
                            </p:childTnLst>
                          </p:cTn>
                        </p:par>
                        <p:par>
                          <p:cTn id="91" fill="hold">
                            <p:stCondLst>
                              <p:cond delay="500"/>
                            </p:stCondLst>
                            <p:childTnLst>
                              <p:par>
                                <p:cTn id="92" presetID="22" presetClass="entr" presetSubtype="1"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wipe(up)">
                                      <p:cBhvr>
                                        <p:cTn id="94" dur="500"/>
                                        <p:tgtEl>
                                          <p:spTgt spid="3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wipe(down)">
                                      <p:cBhvr>
                                        <p:cTn id="99"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animBg="1"/>
      <p:bldP spid="26" grpId="0" animBg="1"/>
      <p:bldP spid="29" grpId="0" animBg="1"/>
      <p:bldP spid="31" grpId="0"/>
      <p:bldP spid="32" grpId="0" build="allAtOnce"/>
      <p:bldP spid="38" grpId="0"/>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500042"/>
            <a:ext cx="8229600" cy="714380"/>
          </a:xfrm>
        </p:spPr>
        <p:txBody>
          <a:bodyPr>
            <a:normAutofit fontScale="90000"/>
          </a:bodyPr>
          <a:lstStyle/>
          <a:p>
            <a:pPr algn="ctr"/>
            <a:r>
              <a:rPr lang="it-IT" sz="4400" dirty="0" smtClean="0">
                <a:solidFill>
                  <a:schemeClr val="accent3"/>
                </a:solidFill>
                <a:effectLst>
                  <a:outerShdw blurRad="38100" dist="38100" dir="2700000" algn="tl">
                    <a:srgbClr val="000000">
                      <a:alpha val="43137"/>
                    </a:srgbClr>
                  </a:outerShdw>
                </a:effectLst>
              </a:rPr>
              <a:t>Astrophysical scenario</a:t>
            </a:r>
            <a:endParaRPr lang="it-IT" sz="4400" dirty="0">
              <a:solidFill>
                <a:schemeClr val="accent3"/>
              </a:solidFill>
              <a:effectLst>
                <a:outerShdw blurRad="38100" dist="38100" dir="2700000" algn="tl">
                  <a:srgbClr val="000000">
                    <a:alpha val="43137"/>
                  </a:srgbClr>
                </a:outerShdw>
              </a:effectLst>
            </a:endParaRPr>
          </a:p>
        </p:txBody>
      </p:sp>
      <p:pic>
        <p:nvPicPr>
          <p:cNvPr id="5" name="Immagine 4" descr="asfin_logo.png"/>
          <p:cNvPicPr>
            <a:picLocks noChangeAspect="1"/>
          </p:cNvPicPr>
          <p:nvPr/>
        </p:nvPicPr>
        <p:blipFill>
          <a:blip r:embed="rId3" cstate="print"/>
          <a:stretch>
            <a:fillRect/>
          </a:stretch>
        </p:blipFill>
        <p:spPr>
          <a:xfrm>
            <a:off x="7643834" y="285728"/>
            <a:ext cx="1365391" cy="1109380"/>
          </a:xfrm>
          <a:prstGeom prst="rect">
            <a:avLst/>
          </a:prstGeom>
        </p:spPr>
      </p:pic>
      <p:pic>
        <p:nvPicPr>
          <p:cNvPr id="7" name="Segnaposto contenuto 6" descr="logoprova.png"/>
          <p:cNvPicPr>
            <a:picLocks noGrp="1" noChangeAspect="1"/>
          </p:cNvPicPr>
          <p:nvPr>
            <p:ph idx="1"/>
          </p:nvPr>
        </p:nvPicPr>
        <p:blipFill>
          <a:blip r:embed="rId4" cstate="print"/>
          <a:stretch>
            <a:fillRect/>
          </a:stretch>
        </p:blipFill>
        <p:spPr>
          <a:xfrm>
            <a:off x="0" y="142852"/>
            <a:ext cx="1465545" cy="1384732"/>
          </a:xfrm>
        </p:spPr>
      </p:pic>
      <p:sp>
        <p:nvSpPr>
          <p:cNvPr id="8" name="Rettangolo 7"/>
          <p:cNvSpPr/>
          <p:nvPr/>
        </p:nvSpPr>
        <p:spPr>
          <a:xfrm>
            <a:off x="0" y="1500174"/>
            <a:ext cx="9144000" cy="71438"/>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3"/>
              </a:solidFill>
            </a:endParaRPr>
          </a:p>
        </p:txBody>
      </p:sp>
      <p:sp>
        <p:nvSpPr>
          <p:cNvPr id="9" name="CasellaDiTesto 8"/>
          <p:cNvSpPr txBox="1"/>
          <p:nvPr/>
        </p:nvSpPr>
        <p:spPr>
          <a:xfrm>
            <a:off x="1785918" y="1714488"/>
            <a:ext cx="5429288" cy="584775"/>
          </a:xfrm>
          <a:prstGeom prst="rect">
            <a:avLst/>
          </a:prstGeom>
          <a:noFill/>
        </p:spPr>
        <p:txBody>
          <a:bodyPr wrap="square" rtlCol="0">
            <a:spAutoFit/>
          </a:bodyPr>
          <a:lstStyle/>
          <a:p>
            <a:pPr>
              <a:buClr>
                <a:schemeClr val="accent4"/>
              </a:buClr>
              <a:buSzPct val="100000"/>
              <a:buFont typeface="Arial" pitchFamily="34" charset="0"/>
              <a:buChar char="•"/>
            </a:pPr>
            <a:r>
              <a:rPr lang="it-IT" sz="3200" b="1" dirty="0" smtClean="0">
                <a:effectLst>
                  <a:outerShdw blurRad="38100" dist="38100" dir="2700000" algn="tl">
                    <a:srgbClr val="000000">
                      <a:alpha val="43137"/>
                    </a:srgbClr>
                  </a:outerShdw>
                </a:effectLst>
              </a:rPr>
              <a:t> </a:t>
            </a:r>
            <a:r>
              <a:rPr lang="it-IT" sz="3200" b="1" dirty="0" err="1" smtClean="0">
                <a:solidFill>
                  <a:schemeClr val="accent4"/>
                </a:solidFill>
                <a:effectLst>
                  <a:outerShdw blurRad="38100" dist="38100" dir="2700000" algn="tl">
                    <a:srgbClr val="000000">
                      <a:alpha val="43137"/>
                    </a:srgbClr>
                  </a:outerShdw>
                </a:effectLst>
              </a:rPr>
              <a:t>s-process</a:t>
            </a:r>
            <a:r>
              <a:rPr lang="it-IT" sz="3200" b="1" dirty="0" smtClean="0">
                <a:solidFill>
                  <a:schemeClr val="accent4"/>
                </a:solidFill>
                <a:effectLst>
                  <a:outerShdw blurRad="38100" dist="38100" dir="2700000" algn="tl">
                    <a:srgbClr val="000000">
                      <a:alpha val="43137"/>
                    </a:srgbClr>
                  </a:outerShdw>
                </a:effectLst>
              </a:rPr>
              <a:t> nucleosynthesis</a:t>
            </a:r>
          </a:p>
        </p:txBody>
      </p:sp>
      <p:pic>
        <p:nvPicPr>
          <p:cNvPr id="25" name="Immagine 24" descr="componenti.eps"/>
          <p:cNvPicPr>
            <a:picLocks noChangeAspect="1"/>
          </p:cNvPicPr>
          <p:nvPr/>
        </p:nvPicPr>
        <p:blipFill>
          <a:blip r:embed="rId5" cstate="print"/>
          <a:stretch>
            <a:fillRect/>
          </a:stretch>
        </p:blipFill>
        <p:spPr>
          <a:xfrm>
            <a:off x="0" y="2285992"/>
            <a:ext cx="5000628" cy="3209379"/>
          </a:xfrm>
          <a:prstGeom prst="rect">
            <a:avLst/>
          </a:prstGeom>
        </p:spPr>
      </p:pic>
      <p:cxnSp>
        <p:nvCxnSpPr>
          <p:cNvPr id="33" name="Connettore 2 32"/>
          <p:cNvCxnSpPr/>
          <p:nvPr/>
        </p:nvCxnSpPr>
        <p:spPr>
          <a:xfrm flipV="1">
            <a:off x="928662" y="2714620"/>
            <a:ext cx="4286280" cy="1000132"/>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5" name="CasellaDiTesto 34"/>
          <p:cNvSpPr txBox="1"/>
          <p:nvPr/>
        </p:nvSpPr>
        <p:spPr>
          <a:xfrm>
            <a:off x="5072066" y="2523176"/>
            <a:ext cx="4071934" cy="1477328"/>
          </a:xfrm>
          <a:prstGeom prst="rect">
            <a:avLst/>
          </a:prstGeom>
          <a:noFill/>
        </p:spPr>
        <p:txBody>
          <a:bodyPr wrap="square" rtlCol="0">
            <a:spAutoFit/>
          </a:bodyPr>
          <a:lstStyle/>
          <a:p>
            <a:pPr algn="ctr">
              <a:buClr>
                <a:schemeClr val="accent1">
                  <a:lumMod val="75000"/>
                </a:schemeClr>
              </a:buClr>
              <a:buFont typeface="Wingdings" pitchFamily="2" charset="2"/>
              <a:buChar char="v"/>
            </a:pPr>
            <a:r>
              <a:rPr lang="it-IT" dirty="0" smtClean="0"/>
              <a:t> </a:t>
            </a:r>
            <a:r>
              <a:rPr lang="it-IT" b="1" u="sng" dirty="0" smtClean="0">
                <a:solidFill>
                  <a:schemeClr val="accent1">
                    <a:lumMod val="75000"/>
                  </a:schemeClr>
                </a:solidFill>
              </a:rPr>
              <a:t>STRONG and MAIN </a:t>
            </a:r>
            <a:r>
              <a:rPr lang="it-IT" b="1" u="sng" dirty="0" err="1" smtClean="0">
                <a:solidFill>
                  <a:schemeClr val="accent1">
                    <a:lumMod val="75000"/>
                  </a:schemeClr>
                </a:solidFill>
              </a:rPr>
              <a:t>component</a:t>
            </a:r>
            <a:r>
              <a:rPr lang="it-IT" b="1" u="sng" dirty="0" smtClean="0">
                <a:solidFill>
                  <a:schemeClr val="accent1">
                    <a:lumMod val="75000"/>
                  </a:schemeClr>
                </a:solidFill>
              </a:rPr>
              <a:t>:</a:t>
            </a:r>
          </a:p>
          <a:p>
            <a:pPr algn="ctr">
              <a:buClr>
                <a:schemeClr val="accent1">
                  <a:lumMod val="75000"/>
                </a:schemeClr>
              </a:buClr>
            </a:pPr>
            <a:r>
              <a:rPr lang="it-IT" dirty="0" smtClean="0"/>
              <a:t>TP-AGB </a:t>
            </a:r>
            <a:r>
              <a:rPr lang="it-IT" dirty="0" err="1" smtClean="0"/>
              <a:t>stars</a:t>
            </a:r>
            <a:r>
              <a:rPr lang="it-IT" dirty="0" smtClean="0"/>
              <a:t> in </a:t>
            </a:r>
            <a:r>
              <a:rPr lang="it-IT" dirty="0" err="1" smtClean="0"/>
              <a:t>He-intershell</a:t>
            </a:r>
            <a:r>
              <a:rPr lang="it-IT" dirty="0" smtClean="0"/>
              <a:t> </a:t>
            </a:r>
          </a:p>
          <a:p>
            <a:pPr algn="ctr">
              <a:buClr>
                <a:schemeClr val="accent1">
                  <a:lumMod val="75000"/>
                </a:schemeClr>
              </a:buClr>
            </a:pPr>
            <a:r>
              <a:rPr lang="it-IT" dirty="0" smtClean="0"/>
              <a:t>(</a:t>
            </a:r>
            <a:r>
              <a:rPr lang="it-IT" i="1" baseline="30000" dirty="0" smtClean="0"/>
              <a:t>13</a:t>
            </a:r>
            <a:r>
              <a:rPr lang="it-IT" i="1" dirty="0" smtClean="0"/>
              <a:t>C-pocket</a:t>
            </a:r>
            <a:r>
              <a:rPr lang="it-IT" dirty="0" smtClean="0"/>
              <a:t>) </a:t>
            </a:r>
          </a:p>
          <a:p>
            <a:pPr algn="ctr">
              <a:buClr>
                <a:schemeClr val="accent1">
                  <a:lumMod val="75000"/>
                </a:schemeClr>
              </a:buClr>
            </a:pPr>
            <a:r>
              <a:rPr lang="it-IT" baseline="30000" dirty="0" smtClean="0"/>
              <a:t>13</a:t>
            </a:r>
            <a:r>
              <a:rPr lang="it-IT" dirty="0" smtClean="0"/>
              <a:t>C(</a:t>
            </a:r>
            <a:r>
              <a:rPr lang="el-GR" dirty="0" smtClean="0"/>
              <a:t>α</a:t>
            </a:r>
            <a:r>
              <a:rPr lang="it-IT" dirty="0" smtClean="0"/>
              <a:t>,n)</a:t>
            </a:r>
            <a:r>
              <a:rPr lang="it-IT" baseline="30000" dirty="0" smtClean="0"/>
              <a:t>16</a:t>
            </a:r>
            <a:r>
              <a:rPr lang="it-IT" dirty="0" smtClean="0"/>
              <a:t>O @ T</a:t>
            </a:r>
            <a:r>
              <a:rPr lang="it-IT" baseline="-25000" dirty="0" smtClean="0"/>
              <a:t>8</a:t>
            </a:r>
            <a:r>
              <a:rPr lang="it-IT" dirty="0" smtClean="0"/>
              <a:t>~1 K , </a:t>
            </a:r>
            <a:r>
              <a:rPr lang="el-GR" dirty="0" smtClean="0"/>
              <a:t>ρ</a:t>
            </a:r>
            <a:r>
              <a:rPr lang="it-IT" baseline="-25000" dirty="0" smtClean="0"/>
              <a:t>n</a:t>
            </a:r>
            <a:r>
              <a:rPr lang="it-IT" dirty="0" smtClean="0"/>
              <a:t>=10</a:t>
            </a:r>
            <a:r>
              <a:rPr lang="it-IT" baseline="30000" dirty="0" smtClean="0"/>
              <a:t>7</a:t>
            </a:r>
            <a:r>
              <a:rPr lang="it-IT" dirty="0" smtClean="0"/>
              <a:t> cm</a:t>
            </a:r>
            <a:r>
              <a:rPr lang="it-IT" baseline="30000" dirty="0" smtClean="0"/>
              <a:t>-3</a:t>
            </a:r>
            <a:r>
              <a:rPr lang="it-IT" dirty="0" smtClean="0"/>
              <a:t>  </a:t>
            </a:r>
            <a:endParaRPr lang="it-IT" baseline="30000" dirty="0" smtClean="0"/>
          </a:p>
          <a:p>
            <a:pPr algn="ctr">
              <a:buClr>
                <a:schemeClr val="accent1">
                  <a:lumMod val="75000"/>
                </a:schemeClr>
              </a:buClr>
            </a:pPr>
            <a:r>
              <a:rPr lang="it-IT" baseline="30000" dirty="0" smtClean="0"/>
              <a:t>22</a:t>
            </a:r>
            <a:r>
              <a:rPr lang="it-IT" dirty="0" smtClean="0"/>
              <a:t>Ne(</a:t>
            </a:r>
            <a:r>
              <a:rPr lang="el-GR" dirty="0" smtClean="0"/>
              <a:t>α</a:t>
            </a:r>
            <a:r>
              <a:rPr lang="it-IT" dirty="0" smtClean="0"/>
              <a:t>,n)</a:t>
            </a:r>
            <a:r>
              <a:rPr lang="it-IT" baseline="30000" dirty="0" smtClean="0"/>
              <a:t>25</a:t>
            </a:r>
            <a:r>
              <a:rPr lang="it-IT" dirty="0" smtClean="0"/>
              <a:t>Mg @ T</a:t>
            </a:r>
            <a:r>
              <a:rPr lang="it-IT" baseline="-25000" dirty="0" smtClean="0"/>
              <a:t>8</a:t>
            </a:r>
            <a:r>
              <a:rPr lang="it-IT" dirty="0" smtClean="0"/>
              <a:t>≥2.5 K , </a:t>
            </a:r>
            <a:r>
              <a:rPr lang="el-GR" dirty="0" smtClean="0"/>
              <a:t>ρ</a:t>
            </a:r>
            <a:r>
              <a:rPr lang="it-IT" baseline="-25000" dirty="0" smtClean="0"/>
              <a:t>n</a:t>
            </a:r>
            <a:r>
              <a:rPr lang="it-IT" dirty="0" smtClean="0"/>
              <a:t>=10</a:t>
            </a:r>
            <a:r>
              <a:rPr lang="it-IT" baseline="30000" dirty="0" smtClean="0"/>
              <a:t>10 </a:t>
            </a:r>
            <a:r>
              <a:rPr lang="it-IT" dirty="0" smtClean="0"/>
              <a:t>cm</a:t>
            </a:r>
            <a:r>
              <a:rPr lang="it-IT" baseline="30000" dirty="0" smtClean="0"/>
              <a:t>-3</a:t>
            </a:r>
            <a:r>
              <a:rPr lang="it-IT" dirty="0" smtClean="0"/>
              <a:t>  </a:t>
            </a:r>
            <a:endParaRPr lang="it-IT" baseline="30000" dirty="0" smtClean="0"/>
          </a:p>
        </p:txBody>
      </p:sp>
      <p:cxnSp>
        <p:nvCxnSpPr>
          <p:cNvPr id="37" name="Connettore 2 36"/>
          <p:cNvCxnSpPr/>
          <p:nvPr/>
        </p:nvCxnSpPr>
        <p:spPr>
          <a:xfrm>
            <a:off x="928662" y="3357562"/>
            <a:ext cx="4786346" cy="785818"/>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4" name="CasellaDiTesto 43"/>
          <p:cNvSpPr txBox="1"/>
          <p:nvPr/>
        </p:nvSpPr>
        <p:spPr>
          <a:xfrm>
            <a:off x="4786314" y="4000504"/>
            <a:ext cx="4429124" cy="1477328"/>
          </a:xfrm>
          <a:prstGeom prst="rect">
            <a:avLst/>
          </a:prstGeom>
          <a:noFill/>
        </p:spPr>
        <p:txBody>
          <a:bodyPr wrap="square" rtlCol="0">
            <a:spAutoFit/>
          </a:bodyPr>
          <a:lstStyle/>
          <a:p>
            <a:pPr algn="ctr">
              <a:buClr>
                <a:schemeClr val="accent1">
                  <a:lumMod val="75000"/>
                </a:schemeClr>
              </a:buClr>
              <a:buFont typeface="Wingdings" pitchFamily="2" charset="2"/>
              <a:buChar char="v"/>
            </a:pPr>
            <a:r>
              <a:rPr lang="it-IT" dirty="0" smtClean="0"/>
              <a:t> </a:t>
            </a:r>
            <a:r>
              <a:rPr lang="it-IT" b="1" u="sng" dirty="0" smtClean="0">
                <a:solidFill>
                  <a:schemeClr val="accent1">
                    <a:lumMod val="75000"/>
                  </a:schemeClr>
                </a:solidFill>
              </a:rPr>
              <a:t>WEAK </a:t>
            </a:r>
            <a:r>
              <a:rPr lang="it-IT" b="1" u="sng" dirty="0" err="1" smtClean="0">
                <a:solidFill>
                  <a:schemeClr val="accent1">
                    <a:lumMod val="75000"/>
                  </a:schemeClr>
                </a:solidFill>
              </a:rPr>
              <a:t>component</a:t>
            </a:r>
            <a:r>
              <a:rPr lang="it-IT" b="1" u="sng" dirty="0" smtClean="0">
                <a:solidFill>
                  <a:schemeClr val="accent1">
                    <a:lumMod val="75000"/>
                  </a:schemeClr>
                </a:solidFill>
              </a:rPr>
              <a:t>:</a:t>
            </a:r>
          </a:p>
          <a:p>
            <a:pPr algn="ctr">
              <a:buClr>
                <a:schemeClr val="accent1">
                  <a:lumMod val="75000"/>
                </a:schemeClr>
              </a:buClr>
            </a:pPr>
            <a:r>
              <a:rPr lang="it-IT" dirty="0" smtClean="0"/>
              <a:t>Massive </a:t>
            </a:r>
            <a:r>
              <a:rPr lang="it-IT" dirty="0" err="1" smtClean="0"/>
              <a:t>stars</a:t>
            </a:r>
            <a:r>
              <a:rPr lang="it-IT" dirty="0" smtClean="0"/>
              <a:t> (</a:t>
            </a:r>
            <a:r>
              <a:rPr lang="it-IT" dirty="0" err="1" smtClean="0"/>
              <a:t>M</a:t>
            </a:r>
            <a:r>
              <a:rPr lang="it-IT" baseline="-25000" dirty="0" err="1" smtClean="0"/>
              <a:t>*</a:t>
            </a:r>
            <a:r>
              <a:rPr lang="it-IT" dirty="0" smtClean="0"/>
              <a:t>&gt;8M</a:t>
            </a:r>
            <a:r>
              <a:rPr lang="it-IT" baseline="-25000" dirty="0" smtClean="0">
                <a:sym typeface="Symbol"/>
              </a:rPr>
              <a:t></a:t>
            </a:r>
            <a:r>
              <a:rPr lang="it-IT" dirty="0" smtClean="0">
                <a:sym typeface="Symbol"/>
              </a:rPr>
              <a:t>)</a:t>
            </a:r>
            <a:r>
              <a:rPr lang="it-IT" dirty="0" smtClean="0"/>
              <a:t> in </a:t>
            </a:r>
            <a:r>
              <a:rPr lang="it-IT" dirty="0" err="1" smtClean="0">
                <a:effectLst>
                  <a:glow rad="101600">
                    <a:srgbClr val="FF0000">
                      <a:alpha val="60000"/>
                    </a:srgbClr>
                  </a:glow>
                </a:effectLst>
              </a:rPr>
              <a:t>convective</a:t>
            </a:r>
            <a:r>
              <a:rPr lang="it-IT" dirty="0" smtClean="0">
                <a:effectLst>
                  <a:glow rad="101600">
                    <a:srgbClr val="FF0000">
                      <a:alpha val="60000"/>
                    </a:srgbClr>
                  </a:glow>
                </a:effectLst>
              </a:rPr>
              <a:t> </a:t>
            </a:r>
            <a:r>
              <a:rPr lang="it-IT" dirty="0" err="1" smtClean="0">
                <a:effectLst>
                  <a:glow rad="101600">
                    <a:srgbClr val="FF0000">
                      <a:alpha val="60000"/>
                    </a:srgbClr>
                  </a:glow>
                </a:effectLst>
              </a:rPr>
              <a:t>core</a:t>
            </a:r>
            <a:r>
              <a:rPr lang="it-IT" dirty="0" smtClean="0">
                <a:effectLst>
                  <a:glow rad="101600">
                    <a:srgbClr val="FF0000">
                      <a:alpha val="60000"/>
                    </a:srgbClr>
                  </a:glow>
                </a:effectLst>
              </a:rPr>
              <a:t> </a:t>
            </a:r>
            <a:r>
              <a:rPr lang="it-IT" dirty="0" err="1" smtClean="0">
                <a:effectLst>
                  <a:glow rad="101600">
                    <a:srgbClr val="FF0000">
                      <a:alpha val="60000"/>
                    </a:srgbClr>
                  </a:glow>
                </a:effectLst>
              </a:rPr>
              <a:t>He</a:t>
            </a:r>
            <a:r>
              <a:rPr lang="it-IT" dirty="0" smtClean="0">
                <a:effectLst>
                  <a:glow rad="101600">
                    <a:srgbClr val="FF0000">
                      <a:alpha val="60000"/>
                    </a:srgbClr>
                  </a:glow>
                </a:effectLst>
              </a:rPr>
              <a:t> </a:t>
            </a:r>
            <a:r>
              <a:rPr lang="it-IT" dirty="0" err="1" smtClean="0">
                <a:effectLst>
                  <a:glow rad="101600">
                    <a:srgbClr val="FF0000">
                      <a:alpha val="60000"/>
                    </a:srgbClr>
                  </a:glow>
                </a:effectLst>
              </a:rPr>
              <a:t>burning</a:t>
            </a:r>
            <a:r>
              <a:rPr lang="it-IT" dirty="0" smtClean="0">
                <a:effectLst>
                  <a:glow rad="101600">
                    <a:srgbClr val="FF0000">
                      <a:alpha val="60000"/>
                    </a:srgbClr>
                  </a:glow>
                </a:effectLst>
              </a:rPr>
              <a:t> and </a:t>
            </a:r>
            <a:r>
              <a:rPr lang="it-IT" dirty="0" err="1" smtClean="0">
                <a:effectLst>
                  <a:glow rad="101600">
                    <a:srgbClr val="FF0000">
                      <a:alpha val="60000"/>
                    </a:srgbClr>
                  </a:glow>
                </a:effectLst>
              </a:rPr>
              <a:t>convective</a:t>
            </a:r>
            <a:r>
              <a:rPr lang="it-IT" dirty="0" smtClean="0">
                <a:effectLst>
                  <a:glow rad="101600">
                    <a:srgbClr val="FF0000">
                      <a:alpha val="60000"/>
                    </a:srgbClr>
                  </a:glow>
                </a:effectLst>
              </a:rPr>
              <a:t> C </a:t>
            </a:r>
            <a:r>
              <a:rPr lang="it-IT" dirty="0" err="1" smtClean="0">
                <a:effectLst>
                  <a:glow rad="101600">
                    <a:srgbClr val="FF0000">
                      <a:alpha val="60000"/>
                    </a:srgbClr>
                  </a:glow>
                </a:effectLst>
              </a:rPr>
              <a:t>shell</a:t>
            </a:r>
            <a:r>
              <a:rPr lang="it-IT" dirty="0" smtClean="0">
                <a:effectLst>
                  <a:glow rad="101600">
                    <a:srgbClr val="FF0000">
                      <a:alpha val="60000"/>
                    </a:srgbClr>
                  </a:glow>
                </a:effectLst>
              </a:rPr>
              <a:t> </a:t>
            </a:r>
            <a:endParaRPr lang="it-IT" baseline="30000" dirty="0" smtClean="0">
              <a:effectLst>
                <a:glow rad="101600">
                  <a:srgbClr val="FF0000">
                    <a:alpha val="60000"/>
                  </a:srgbClr>
                </a:glow>
              </a:effectLst>
            </a:endParaRPr>
          </a:p>
          <a:p>
            <a:pPr algn="ctr">
              <a:buClr>
                <a:schemeClr val="accent1">
                  <a:lumMod val="75000"/>
                </a:schemeClr>
              </a:buClr>
            </a:pPr>
            <a:r>
              <a:rPr lang="it-IT" baseline="30000" dirty="0" smtClean="0"/>
              <a:t>22</a:t>
            </a:r>
            <a:r>
              <a:rPr lang="it-IT" dirty="0" smtClean="0"/>
              <a:t>Ne(</a:t>
            </a:r>
            <a:r>
              <a:rPr lang="el-GR" dirty="0" smtClean="0"/>
              <a:t>α</a:t>
            </a:r>
            <a:r>
              <a:rPr lang="it-IT" dirty="0" smtClean="0"/>
              <a:t>,n)</a:t>
            </a:r>
            <a:r>
              <a:rPr lang="it-IT" baseline="30000" dirty="0" smtClean="0"/>
              <a:t>25</a:t>
            </a:r>
            <a:r>
              <a:rPr lang="it-IT" dirty="0" smtClean="0"/>
              <a:t>Mg @ T</a:t>
            </a:r>
            <a:r>
              <a:rPr lang="it-IT" baseline="-25000" dirty="0" smtClean="0"/>
              <a:t>8</a:t>
            </a:r>
            <a:r>
              <a:rPr lang="it-IT" dirty="0" smtClean="0"/>
              <a:t>~2.2-3.5 K , </a:t>
            </a:r>
            <a:r>
              <a:rPr lang="el-GR" dirty="0" smtClean="0"/>
              <a:t>ρ</a:t>
            </a:r>
            <a:r>
              <a:rPr lang="it-IT" baseline="-25000" dirty="0" smtClean="0"/>
              <a:t>n</a:t>
            </a:r>
            <a:r>
              <a:rPr lang="it-IT" dirty="0" smtClean="0"/>
              <a:t>≤10</a:t>
            </a:r>
            <a:r>
              <a:rPr lang="it-IT" baseline="30000" dirty="0" smtClean="0"/>
              <a:t>6 </a:t>
            </a:r>
            <a:r>
              <a:rPr lang="it-IT" dirty="0" smtClean="0"/>
              <a:t>cm</a:t>
            </a:r>
            <a:r>
              <a:rPr lang="it-IT" baseline="30000" dirty="0" smtClean="0"/>
              <a:t>-3</a:t>
            </a:r>
          </a:p>
          <a:p>
            <a:pPr algn="ctr">
              <a:buClr>
                <a:schemeClr val="accent1">
                  <a:lumMod val="75000"/>
                </a:schemeClr>
              </a:buClr>
            </a:pPr>
            <a:r>
              <a:rPr lang="it-IT" baseline="30000" dirty="0" smtClean="0"/>
              <a:t>22</a:t>
            </a:r>
            <a:r>
              <a:rPr lang="it-IT" dirty="0" smtClean="0"/>
              <a:t>Ne(</a:t>
            </a:r>
            <a:r>
              <a:rPr lang="el-GR" dirty="0" smtClean="0"/>
              <a:t>α</a:t>
            </a:r>
            <a:r>
              <a:rPr lang="it-IT" dirty="0" smtClean="0"/>
              <a:t>,n)</a:t>
            </a:r>
            <a:r>
              <a:rPr lang="it-IT" baseline="30000" dirty="0" smtClean="0"/>
              <a:t>25</a:t>
            </a:r>
            <a:r>
              <a:rPr lang="it-IT" dirty="0" smtClean="0"/>
              <a:t>Mg @ T</a:t>
            </a:r>
            <a:r>
              <a:rPr lang="it-IT" baseline="-25000" dirty="0" smtClean="0"/>
              <a:t>9</a:t>
            </a:r>
            <a:r>
              <a:rPr lang="it-IT" dirty="0" smtClean="0"/>
              <a:t>~1 K , </a:t>
            </a:r>
            <a:r>
              <a:rPr lang="el-GR" dirty="0" smtClean="0"/>
              <a:t>ρ</a:t>
            </a:r>
            <a:r>
              <a:rPr lang="it-IT" baseline="-25000" dirty="0" smtClean="0"/>
              <a:t>n</a:t>
            </a:r>
            <a:r>
              <a:rPr lang="it-IT" dirty="0" smtClean="0"/>
              <a:t>=10</a:t>
            </a:r>
            <a:r>
              <a:rPr lang="it-IT" baseline="30000" dirty="0" smtClean="0"/>
              <a:t>11</a:t>
            </a:r>
            <a:r>
              <a:rPr lang="it-IT" dirty="0" smtClean="0"/>
              <a:t>-10</a:t>
            </a:r>
            <a:r>
              <a:rPr lang="it-IT" baseline="30000" dirty="0" smtClean="0"/>
              <a:t>12 </a:t>
            </a:r>
            <a:r>
              <a:rPr lang="it-IT" dirty="0" smtClean="0"/>
              <a:t>cm</a:t>
            </a:r>
            <a:r>
              <a:rPr lang="it-IT" baseline="30000" dirty="0" smtClean="0"/>
              <a:t>-3</a:t>
            </a:r>
            <a:r>
              <a:rPr lang="it-IT" dirty="0" smtClean="0"/>
              <a:t>    </a:t>
            </a:r>
            <a:endParaRPr lang="it-IT" baseline="30000" dirty="0" smtClean="0"/>
          </a:p>
        </p:txBody>
      </p:sp>
      <p:sp>
        <p:nvSpPr>
          <p:cNvPr id="50" name="CasellaDiTesto 49"/>
          <p:cNvSpPr txBox="1"/>
          <p:nvPr/>
        </p:nvSpPr>
        <p:spPr>
          <a:xfrm>
            <a:off x="142844" y="5786454"/>
            <a:ext cx="1495922" cy="461665"/>
          </a:xfrm>
          <a:prstGeom prst="rect">
            <a:avLst/>
          </a:prstGeom>
          <a:noFill/>
          <a:effectLst>
            <a:outerShdw blurRad="50800" dist="38100" dir="5400000" algn="t" rotWithShape="0">
              <a:prstClr val="black">
                <a:alpha val="40000"/>
              </a:prstClr>
            </a:outerShdw>
          </a:effectLst>
        </p:spPr>
        <p:txBody>
          <a:bodyPr wrap="none" rtlCol="0">
            <a:spAutoFit/>
          </a:bodyPr>
          <a:lstStyle/>
          <a:p>
            <a:r>
              <a:rPr lang="it-IT" sz="2400" b="1" baseline="30000" dirty="0" smtClean="0">
                <a:solidFill>
                  <a:srgbClr val="FF0000"/>
                </a:solidFill>
              </a:rPr>
              <a:t>16</a:t>
            </a:r>
            <a:r>
              <a:rPr lang="it-IT" sz="2400" b="1" dirty="0" smtClean="0">
                <a:solidFill>
                  <a:srgbClr val="FF0000"/>
                </a:solidFill>
              </a:rPr>
              <a:t>O RICH</a:t>
            </a:r>
            <a:endParaRPr lang="it-IT" sz="2400" b="1" baseline="30000" dirty="0">
              <a:solidFill>
                <a:srgbClr val="FF0000"/>
              </a:solidFill>
            </a:endParaRPr>
          </a:p>
        </p:txBody>
      </p:sp>
      <p:sp>
        <p:nvSpPr>
          <p:cNvPr id="51" name="Freccia a destra 50"/>
          <p:cNvSpPr/>
          <p:nvPr/>
        </p:nvSpPr>
        <p:spPr>
          <a:xfrm>
            <a:off x="1714480" y="5786454"/>
            <a:ext cx="857256" cy="428628"/>
          </a:xfrm>
          <a:prstGeom prst="rightArrow">
            <a:avLst/>
          </a:prstGeom>
          <a:solidFill>
            <a:srgbClr val="FF0000"/>
          </a:solidFill>
          <a:ln>
            <a:solidFill>
              <a:srgbClr val="FF0000"/>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6" name="Gruppo 55"/>
          <p:cNvGrpSpPr/>
          <p:nvPr/>
        </p:nvGrpSpPr>
        <p:grpSpPr>
          <a:xfrm>
            <a:off x="2786050" y="5357826"/>
            <a:ext cx="2928958" cy="1219200"/>
            <a:chOff x="3000365" y="5357826"/>
            <a:chExt cx="2928958" cy="1219200"/>
          </a:xfrm>
        </p:grpSpPr>
        <p:pic>
          <p:nvPicPr>
            <p:cNvPr id="54" name="Immagine 53" descr="Toxic.gif"/>
            <p:cNvPicPr>
              <a:picLocks noChangeAspect="1"/>
            </p:cNvPicPr>
            <p:nvPr/>
          </p:nvPicPr>
          <p:blipFill>
            <a:blip r:embed="rId6" cstate="print"/>
            <a:stretch>
              <a:fillRect/>
            </a:stretch>
          </p:blipFill>
          <p:spPr>
            <a:xfrm>
              <a:off x="4572000" y="5357826"/>
              <a:ext cx="1219200" cy="1219200"/>
            </a:xfrm>
            <a:prstGeom prst="rect">
              <a:avLst/>
            </a:prstGeom>
          </p:spPr>
        </p:pic>
        <p:pic>
          <p:nvPicPr>
            <p:cNvPr id="53" name="Immagine 52" descr="Toxic.gif"/>
            <p:cNvPicPr>
              <a:picLocks noChangeAspect="1"/>
            </p:cNvPicPr>
            <p:nvPr/>
          </p:nvPicPr>
          <p:blipFill>
            <a:blip r:embed="rId6" cstate="print"/>
            <a:stretch>
              <a:fillRect/>
            </a:stretch>
          </p:blipFill>
          <p:spPr>
            <a:xfrm>
              <a:off x="3143240" y="5357826"/>
              <a:ext cx="1219200" cy="1219200"/>
            </a:xfrm>
            <a:prstGeom prst="rect">
              <a:avLst/>
            </a:prstGeom>
          </p:spPr>
        </p:pic>
        <p:sp>
          <p:nvSpPr>
            <p:cNvPr id="52" name="CasellaDiTesto 51"/>
            <p:cNvSpPr txBox="1"/>
            <p:nvPr/>
          </p:nvSpPr>
          <p:spPr>
            <a:xfrm>
              <a:off x="3000365" y="5753417"/>
              <a:ext cx="2928958" cy="461665"/>
            </a:xfrm>
            <a:prstGeom prst="rect">
              <a:avLst/>
            </a:prstGeom>
            <a:noFill/>
            <a:effectLst>
              <a:glow rad="101600">
                <a:srgbClr val="FF0000">
                  <a:alpha val="60000"/>
                </a:srgbClr>
              </a:glow>
            </a:effectLst>
          </p:spPr>
          <p:txBody>
            <a:bodyPr wrap="none" rtlCol="0">
              <a:prstTxWarp prst="textWave4">
                <a:avLst/>
              </a:prstTxWarp>
              <a:spAutoFit/>
            </a:bodyPr>
            <a:lstStyle/>
            <a:p>
              <a:r>
                <a:rPr lang="it-IT" sz="2400" b="1" dirty="0" smtClean="0">
                  <a:effectLst>
                    <a:glow rad="101600">
                      <a:srgbClr val="FF0000">
                        <a:alpha val="40000"/>
                      </a:srgbClr>
                    </a:glow>
                  </a:effectLst>
                </a:rPr>
                <a:t>NEUTRON POISON!!!</a:t>
              </a:r>
              <a:endParaRPr lang="it-IT" sz="2400" b="1" dirty="0">
                <a:effectLst>
                  <a:glow rad="101600">
                    <a:srgbClr val="FF0000">
                      <a:alpha val="40000"/>
                    </a:srgbClr>
                  </a:glow>
                </a:effectLst>
              </a:endParaRPr>
            </a:p>
          </p:txBody>
        </p:sp>
      </p:grpSp>
      <p:sp>
        <p:nvSpPr>
          <p:cNvPr id="55" name="CasellaDiTesto 54"/>
          <p:cNvSpPr txBox="1"/>
          <p:nvPr/>
        </p:nvSpPr>
        <p:spPr>
          <a:xfrm>
            <a:off x="6858016" y="5715016"/>
            <a:ext cx="1974771" cy="523220"/>
          </a:xfrm>
          <a:prstGeom prst="rect">
            <a:avLst/>
          </a:prstGeom>
          <a:noFill/>
        </p:spPr>
        <p:txBody>
          <a:bodyPr wrap="none" rtlCol="0">
            <a:spAutoFit/>
          </a:bodyPr>
          <a:lstStyle/>
          <a:p>
            <a:r>
              <a:rPr lang="it-IT" sz="2800" b="1" baseline="30000" dirty="0" smtClean="0">
                <a:ln w="6350">
                  <a:solidFill>
                    <a:sysClr val="windowText" lastClr="000000"/>
                  </a:solidFill>
                </a:ln>
                <a:solidFill>
                  <a:srgbClr val="FF0000"/>
                </a:solidFill>
              </a:rPr>
              <a:t>16</a:t>
            </a:r>
            <a:r>
              <a:rPr lang="it-IT" sz="2800" b="1" dirty="0" smtClean="0">
                <a:ln w="6350">
                  <a:solidFill>
                    <a:sysClr val="windowText" lastClr="000000"/>
                  </a:solidFill>
                </a:ln>
                <a:solidFill>
                  <a:srgbClr val="FF0000"/>
                </a:solidFill>
              </a:rPr>
              <a:t>O(n,</a:t>
            </a:r>
            <a:r>
              <a:rPr lang="el-GR" sz="2800" b="1" dirty="0" smtClean="0">
                <a:ln w="6350">
                  <a:solidFill>
                    <a:sysClr val="windowText" lastClr="000000"/>
                  </a:solidFill>
                </a:ln>
                <a:solidFill>
                  <a:srgbClr val="FF0000"/>
                </a:solidFill>
                <a:latin typeface="Times New Roman"/>
                <a:cs typeface="Times New Roman"/>
              </a:rPr>
              <a:t>γ</a:t>
            </a:r>
            <a:r>
              <a:rPr lang="it-IT" sz="2800" b="1" dirty="0" smtClean="0">
                <a:ln w="6350">
                  <a:solidFill>
                    <a:sysClr val="windowText" lastClr="000000"/>
                  </a:solidFill>
                </a:ln>
                <a:solidFill>
                  <a:srgbClr val="FF0000"/>
                </a:solidFill>
                <a:cs typeface="Times New Roman"/>
              </a:rPr>
              <a:t>)</a:t>
            </a:r>
            <a:r>
              <a:rPr lang="it-IT" sz="2800" b="1" baseline="30000" dirty="0" smtClean="0">
                <a:ln w="6350">
                  <a:solidFill>
                    <a:sysClr val="windowText" lastClr="000000"/>
                  </a:solidFill>
                </a:ln>
                <a:solidFill>
                  <a:srgbClr val="FF0000"/>
                </a:solidFill>
                <a:cs typeface="Times New Roman"/>
              </a:rPr>
              <a:t>17</a:t>
            </a:r>
            <a:r>
              <a:rPr lang="it-IT" sz="2800" b="1" dirty="0" smtClean="0">
                <a:ln w="6350">
                  <a:solidFill>
                    <a:sysClr val="windowText" lastClr="000000"/>
                  </a:solidFill>
                </a:ln>
                <a:solidFill>
                  <a:srgbClr val="FF0000"/>
                </a:solidFill>
                <a:cs typeface="Times New Roman"/>
              </a:rPr>
              <a:t>O</a:t>
            </a:r>
            <a:endParaRPr lang="it-IT" sz="2800" b="1" baseline="30000" dirty="0">
              <a:ln w="6350">
                <a:solidFill>
                  <a:sysClr val="windowText" lastClr="000000"/>
                </a:solidFill>
              </a:ln>
              <a:solidFill>
                <a:srgbClr val="FF0000"/>
              </a:solidFill>
            </a:endParaRPr>
          </a:p>
        </p:txBody>
      </p:sp>
      <p:sp>
        <p:nvSpPr>
          <p:cNvPr id="57" name="Freccia a destra 56"/>
          <p:cNvSpPr/>
          <p:nvPr/>
        </p:nvSpPr>
        <p:spPr>
          <a:xfrm>
            <a:off x="5929322" y="5786454"/>
            <a:ext cx="857256" cy="428628"/>
          </a:xfrm>
          <a:prstGeom prst="rightArrow">
            <a:avLst/>
          </a:prstGeom>
          <a:solidFill>
            <a:srgbClr val="FF0000"/>
          </a:solidFill>
          <a:ln>
            <a:solidFill>
              <a:srgbClr val="FF0000"/>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Fumetto 3 58"/>
          <p:cNvSpPr/>
          <p:nvPr/>
        </p:nvSpPr>
        <p:spPr>
          <a:xfrm>
            <a:off x="1285852" y="1071546"/>
            <a:ext cx="6643734" cy="3357586"/>
          </a:xfrm>
          <a:prstGeom prst="wedgeEllipseCallout">
            <a:avLst>
              <a:gd name="adj1" fmla="val 57225"/>
              <a:gd name="adj2" fmla="val 90516"/>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it-IT" sz="2400" dirty="0" err="1" smtClean="0">
                <a:effectLst>
                  <a:outerShdw blurRad="38100" dist="38100" dir="2700000" algn="tl">
                    <a:srgbClr val="000000">
                      <a:alpha val="43137"/>
                    </a:srgbClr>
                  </a:outerShdw>
                </a:effectLst>
              </a:rPr>
              <a:t>Two</a:t>
            </a:r>
            <a:r>
              <a:rPr lang="it-IT" sz="2400" dirty="0" smtClean="0">
                <a:effectLst>
                  <a:outerShdw blurRad="38100" dist="38100" dir="2700000" algn="tl">
                    <a:srgbClr val="000000">
                      <a:alpha val="43137"/>
                    </a:srgbClr>
                  </a:outerShdw>
                </a:effectLst>
              </a:rPr>
              <a:t> way:</a:t>
            </a:r>
          </a:p>
          <a:p>
            <a:pPr algn="ctr"/>
            <a:r>
              <a:rPr lang="it-IT" sz="2400" baseline="30000" dirty="0" smtClean="0">
                <a:effectLst>
                  <a:outerShdw blurRad="38100" dist="38100" dir="2700000" algn="tl">
                    <a:srgbClr val="000000">
                      <a:alpha val="43137"/>
                    </a:srgbClr>
                  </a:outerShdw>
                </a:effectLst>
              </a:rPr>
              <a:t>17</a:t>
            </a:r>
            <a:r>
              <a:rPr lang="it-IT" sz="2400" dirty="0" smtClean="0">
                <a:effectLst>
                  <a:outerShdw blurRad="38100" dist="38100" dir="2700000" algn="tl">
                    <a:srgbClr val="000000">
                      <a:alpha val="43137"/>
                    </a:srgbClr>
                  </a:outerShdw>
                </a:effectLst>
              </a:rPr>
              <a:t>O(</a:t>
            </a:r>
            <a:r>
              <a:rPr lang="el-GR" sz="2400" dirty="0" smtClean="0">
                <a:effectLst>
                  <a:outerShdw blurRad="38100" dist="38100" dir="2700000" algn="tl">
                    <a:srgbClr val="000000">
                      <a:alpha val="43137"/>
                    </a:srgbClr>
                  </a:outerShdw>
                </a:effectLst>
                <a:latin typeface="Times New Roman"/>
                <a:cs typeface="Times New Roman"/>
              </a:rPr>
              <a:t>α</a:t>
            </a:r>
            <a:r>
              <a:rPr lang="it-IT" sz="2400" dirty="0" smtClean="0">
                <a:effectLst>
                  <a:outerShdw blurRad="38100" dist="38100" dir="2700000" algn="tl">
                    <a:srgbClr val="000000">
                      <a:alpha val="43137"/>
                    </a:srgbClr>
                  </a:outerShdw>
                </a:effectLst>
              </a:rPr>
              <a:t>,n)</a:t>
            </a:r>
            <a:r>
              <a:rPr lang="it-IT" sz="2400" baseline="30000" dirty="0" smtClean="0">
                <a:effectLst>
                  <a:outerShdw blurRad="38100" dist="38100" dir="2700000" algn="tl">
                    <a:srgbClr val="000000">
                      <a:alpha val="43137"/>
                    </a:srgbClr>
                  </a:outerShdw>
                </a:effectLst>
              </a:rPr>
              <a:t>20</a:t>
            </a:r>
            <a:r>
              <a:rPr lang="it-IT" sz="2400" dirty="0" smtClean="0">
                <a:effectLst>
                  <a:outerShdw blurRad="38100" dist="38100" dir="2700000" algn="tl">
                    <a:srgbClr val="000000">
                      <a:alpha val="43137"/>
                    </a:srgbClr>
                  </a:outerShdw>
                </a:effectLst>
              </a:rPr>
              <a:t>Ne </a:t>
            </a:r>
            <a:r>
              <a:rPr lang="it-IT" sz="2400" dirty="0" smtClean="0">
                <a:effectLst>
                  <a:outerShdw blurRad="38100" dist="38100" dir="2700000" algn="tl">
                    <a:srgbClr val="000000">
                      <a:alpha val="43137"/>
                    </a:srgbClr>
                  </a:outerShdw>
                </a:effectLst>
                <a:sym typeface="Wingdings" pitchFamily="2" charset="2"/>
              </a:rPr>
              <a:t> </a:t>
            </a:r>
            <a:r>
              <a:rPr lang="it-IT" sz="2400" dirty="0" err="1" smtClean="0">
                <a:effectLst>
                  <a:outerShdw blurRad="38100" dist="38100" dir="2700000" algn="tl">
                    <a:srgbClr val="000000">
                      <a:alpha val="43137"/>
                    </a:srgbClr>
                  </a:outerShdw>
                </a:effectLst>
              </a:rPr>
              <a:t>Recycle</a:t>
            </a:r>
            <a:r>
              <a:rPr lang="it-IT" sz="2400" dirty="0" smtClean="0">
                <a:effectLst>
                  <a:outerShdw blurRad="38100" dist="38100" dir="2700000" algn="tl">
                    <a:srgbClr val="000000">
                      <a:alpha val="43137"/>
                    </a:srgbClr>
                  </a:outerShdw>
                </a:effectLst>
              </a:rPr>
              <a:t> </a:t>
            </a:r>
            <a:r>
              <a:rPr lang="it-IT" sz="2400" dirty="0" err="1" smtClean="0">
                <a:effectLst>
                  <a:outerShdw blurRad="38100" dist="38100" dir="2700000" algn="tl">
                    <a:srgbClr val="000000">
                      <a:alpha val="43137"/>
                    </a:srgbClr>
                  </a:outerShdw>
                </a:effectLst>
              </a:rPr>
              <a:t>channel</a:t>
            </a:r>
            <a:endParaRPr lang="it-IT" sz="2400" dirty="0" smtClean="0">
              <a:effectLst>
                <a:outerShdw blurRad="38100" dist="38100" dir="2700000" algn="tl">
                  <a:srgbClr val="000000">
                    <a:alpha val="43137"/>
                  </a:srgbClr>
                </a:outerShdw>
              </a:effectLst>
            </a:endParaRPr>
          </a:p>
          <a:p>
            <a:pPr algn="ctr"/>
            <a:r>
              <a:rPr lang="it-IT" sz="2400" baseline="30000" dirty="0" smtClean="0">
                <a:solidFill>
                  <a:schemeClr val="tx1"/>
                </a:solidFill>
                <a:effectLst>
                  <a:outerShdw blurRad="38100" dist="38100" dir="2700000" algn="tl">
                    <a:srgbClr val="000000">
                      <a:alpha val="43137"/>
                    </a:srgbClr>
                  </a:outerShdw>
                </a:effectLst>
                <a:cs typeface="Times New Roman"/>
              </a:rPr>
              <a:t>17</a:t>
            </a:r>
            <a:r>
              <a:rPr lang="it-IT" sz="2400" dirty="0" smtClean="0">
                <a:solidFill>
                  <a:schemeClr val="tx1"/>
                </a:solidFill>
                <a:effectLst>
                  <a:outerShdw blurRad="38100" dist="38100" dir="2700000" algn="tl">
                    <a:srgbClr val="000000">
                      <a:alpha val="43137"/>
                    </a:srgbClr>
                  </a:outerShdw>
                </a:effectLst>
                <a:cs typeface="Times New Roman"/>
              </a:rPr>
              <a:t>O(n,</a:t>
            </a:r>
            <a:r>
              <a:rPr lang="el-GR" sz="2400" dirty="0" smtClean="0">
                <a:solidFill>
                  <a:schemeClr val="tx1"/>
                </a:solidFill>
                <a:effectLst>
                  <a:outerShdw blurRad="38100" dist="38100" dir="2700000" algn="tl">
                    <a:srgbClr val="000000">
                      <a:alpha val="43137"/>
                    </a:srgbClr>
                  </a:outerShdw>
                </a:effectLst>
                <a:latin typeface="Times New Roman"/>
                <a:cs typeface="Times New Roman"/>
              </a:rPr>
              <a:t>α</a:t>
            </a:r>
            <a:r>
              <a:rPr lang="it-IT" sz="2400" dirty="0" smtClean="0">
                <a:solidFill>
                  <a:schemeClr val="tx1"/>
                </a:solidFill>
                <a:effectLst>
                  <a:outerShdw blurRad="38100" dist="38100" dir="2700000" algn="tl">
                    <a:srgbClr val="000000">
                      <a:alpha val="43137"/>
                    </a:srgbClr>
                  </a:outerShdw>
                </a:effectLst>
                <a:cs typeface="Times New Roman"/>
              </a:rPr>
              <a:t>)</a:t>
            </a:r>
            <a:r>
              <a:rPr lang="it-IT" sz="2400" baseline="30000" dirty="0" smtClean="0">
                <a:solidFill>
                  <a:schemeClr val="tx1"/>
                </a:solidFill>
                <a:effectLst>
                  <a:outerShdw blurRad="38100" dist="38100" dir="2700000" algn="tl">
                    <a:srgbClr val="000000">
                      <a:alpha val="43137"/>
                    </a:srgbClr>
                  </a:outerShdw>
                </a:effectLst>
                <a:cs typeface="Times New Roman"/>
              </a:rPr>
              <a:t>14</a:t>
            </a:r>
            <a:r>
              <a:rPr lang="it-IT" sz="2400" dirty="0" smtClean="0">
                <a:solidFill>
                  <a:schemeClr val="tx1"/>
                </a:solidFill>
                <a:effectLst>
                  <a:outerShdw blurRad="38100" dist="38100" dir="2700000" algn="tl">
                    <a:srgbClr val="000000">
                      <a:alpha val="43137"/>
                    </a:srgbClr>
                  </a:outerShdw>
                </a:effectLst>
                <a:cs typeface="Times New Roman"/>
              </a:rPr>
              <a:t>C </a:t>
            </a:r>
            <a:r>
              <a:rPr lang="it-IT" sz="2400" dirty="0" smtClean="0">
                <a:solidFill>
                  <a:schemeClr val="tx1"/>
                </a:solidFill>
                <a:effectLst>
                  <a:outerShdw blurRad="38100" dist="38100" dir="2700000" algn="tl">
                    <a:srgbClr val="000000">
                      <a:alpha val="43137"/>
                    </a:srgbClr>
                  </a:outerShdw>
                </a:effectLst>
                <a:cs typeface="Times New Roman"/>
                <a:sym typeface="Wingdings" pitchFamily="2" charset="2"/>
              </a:rPr>
              <a:t> </a:t>
            </a:r>
            <a:r>
              <a:rPr lang="it-IT" sz="2400" dirty="0" err="1" smtClean="0">
                <a:solidFill>
                  <a:schemeClr val="tx1"/>
                </a:solidFill>
                <a:effectLst>
                  <a:outerShdw blurRad="38100" dist="38100" dir="2700000" algn="tl">
                    <a:srgbClr val="000000">
                      <a:alpha val="43137"/>
                    </a:srgbClr>
                  </a:outerShdw>
                </a:effectLst>
                <a:cs typeface="Times New Roman"/>
                <a:sym typeface="Wingdings" pitchFamily="2" charset="2"/>
              </a:rPr>
              <a:t>Poison</a:t>
            </a:r>
            <a:r>
              <a:rPr lang="it-IT" sz="2400" dirty="0" smtClean="0">
                <a:solidFill>
                  <a:schemeClr val="tx1"/>
                </a:solidFill>
                <a:effectLst>
                  <a:outerShdw blurRad="38100" dist="38100" dir="2700000" algn="tl">
                    <a:srgbClr val="000000">
                      <a:alpha val="43137"/>
                    </a:srgbClr>
                  </a:outerShdw>
                </a:effectLst>
                <a:cs typeface="Times New Roman"/>
                <a:sym typeface="Wingdings" pitchFamily="2" charset="2"/>
              </a:rPr>
              <a:t> </a:t>
            </a:r>
            <a:r>
              <a:rPr lang="it-IT" sz="2400" dirty="0" err="1" smtClean="0">
                <a:solidFill>
                  <a:schemeClr val="tx1"/>
                </a:solidFill>
                <a:effectLst>
                  <a:outerShdw blurRad="38100" dist="38100" dir="2700000" algn="tl">
                    <a:srgbClr val="000000">
                      <a:alpha val="43137"/>
                    </a:srgbClr>
                  </a:outerShdw>
                </a:effectLst>
                <a:cs typeface="Times New Roman"/>
                <a:sym typeface="Wingdings" pitchFamily="2" charset="2"/>
              </a:rPr>
              <a:t>channel</a:t>
            </a:r>
            <a:endParaRPr lang="it-IT" sz="2400" dirty="0" smtClean="0">
              <a:solidFill>
                <a:schemeClr val="tx1"/>
              </a:solidFill>
              <a:effectLst>
                <a:outerShdw blurRad="38100" dist="38100" dir="2700000" algn="tl">
                  <a:srgbClr val="000000">
                    <a:alpha val="43137"/>
                  </a:srgbClr>
                </a:outerShdw>
              </a:effectLst>
              <a:cs typeface="Times New Roman"/>
            </a:endParaRPr>
          </a:p>
          <a:p>
            <a:pPr algn="ctr"/>
            <a:r>
              <a:rPr lang="it-IT" sz="2400" dirty="0" smtClean="0">
                <a:effectLst>
                  <a:outerShdw blurRad="38100" dist="38100" dir="2700000" algn="tl">
                    <a:srgbClr val="000000">
                      <a:alpha val="43137"/>
                    </a:srgbClr>
                  </a:outerShdw>
                </a:effectLst>
                <a:cs typeface="Times New Roman"/>
              </a:rPr>
              <a:t>Temperature </a:t>
            </a:r>
            <a:r>
              <a:rPr lang="it-IT" sz="2400" dirty="0" err="1" smtClean="0">
                <a:effectLst>
                  <a:outerShdw blurRad="38100" dist="38100" dir="2700000" algn="tl">
                    <a:srgbClr val="000000">
                      <a:alpha val="43137"/>
                    </a:srgbClr>
                  </a:outerShdw>
                </a:effectLst>
                <a:cs typeface="Times New Roman"/>
              </a:rPr>
              <a:t>interval</a:t>
            </a:r>
            <a:r>
              <a:rPr lang="it-IT" sz="2400" dirty="0" smtClean="0">
                <a:effectLst>
                  <a:outerShdw blurRad="38100" dist="38100" dir="2700000" algn="tl">
                    <a:srgbClr val="000000">
                      <a:alpha val="43137"/>
                    </a:srgbClr>
                  </a:outerShdw>
                </a:effectLst>
                <a:cs typeface="Times New Roman"/>
              </a:rPr>
              <a:t>: </a:t>
            </a:r>
            <a:r>
              <a:rPr lang="it-IT" sz="2400" dirty="0" smtClean="0">
                <a:solidFill>
                  <a:srgbClr val="FF0000"/>
                </a:solidFill>
                <a:effectLst>
                  <a:outerShdw blurRad="38100" dist="38100" dir="2700000" algn="tl">
                    <a:srgbClr val="000000">
                      <a:alpha val="43137"/>
                    </a:srgbClr>
                  </a:outerShdw>
                </a:effectLst>
                <a:cs typeface="Times New Roman"/>
              </a:rPr>
              <a:t>2.2&lt;T</a:t>
            </a:r>
            <a:r>
              <a:rPr lang="it-IT" sz="2400" baseline="-25000" dirty="0" smtClean="0">
                <a:solidFill>
                  <a:srgbClr val="FF0000"/>
                </a:solidFill>
                <a:effectLst>
                  <a:outerShdw blurRad="38100" dist="38100" dir="2700000" algn="tl">
                    <a:srgbClr val="000000">
                      <a:alpha val="43137"/>
                    </a:srgbClr>
                  </a:outerShdw>
                </a:effectLst>
                <a:cs typeface="Times New Roman"/>
              </a:rPr>
              <a:t>8</a:t>
            </a:r>
            <a:r>
              <a:rPr lang="it-IT" sz="2400" dirty="0" smtClean="0">
                <a:solidFill>
                  <a:srgbClr val="FF0000"/>
                </a:solidFill>
                <a:effectLst>
                  <a:outerShdw blurRad="38100" dist="38100" dir="2700000" algn="tl">
                    <a:srgbClr val="000000">
                      <a:alpha val="43137"/>
                    </a:srgbClr>
                  </a:outerShdw>
                </a:effectLst>
                <a:cs typeface="Times New Roman"/>
              </a:rPr>
              <a:t>&lt;10 K</a:t>
            </a:r>
          </a:p>
          <a:p>
            <a:pPr algn="ctr"/>
            <a:r>
              <a:rPr lang="it-IT" sz="2400" dirty="0" err="1" smtClean="0">
                <a:effectLst>
                  <a:outerShdw blurRad="38100" dist="38100" dir="2700000" algn="tl">
                    <a:srgbClr val="000000">
                      <a:alpha val="43137"/>
                    </a:srgbClr>
                  </a:outerShdw>
                </a:effectLst>
                <a:cs typeface="Times New Roman"/>
              </a:rPr>
              <a:t>Energetic</a:t>
            </a:r>
            <a:r>
              <a:rPr lang="it-IT" sz="2400" dirty="0" smtClean="0">
                <a:effectLst>
                  <a:outerShdw blurRad="38100" dist="38100" dir="2700000" algn="tl">
                    <a:srgbClr val="000000">
                      <a:alpha val="43137"/>
                    </a:srgbClr>
                  </a:outerShdw>
                </a:effectLst>
                <a:cs typeface="Times New Roman"/>
              </a:rPr>
              <a:t> </a:t>
            </a:r>
            <a:r>
              <a:rPr lang="it-IT" sz="2400" dirty="0" err="1" smtClean="0">
                <a:effectLst>
                  <a:outerShdw blurRad="38100" dist="38100" dir="2700000" algn="tl">
                    <a:srgbClr val="000000">
                      <a:alpha val="43137"/>
                    </a:srgbClr>
                  </a:outerShdw>
                </a:effectLst>
                <a:cs typeface="Times New Roman"/>
              </a:rPr>
              <a:t>range</a:t>
            </a:r>
            <a:r>
              <a:rPr lang="it-IT" sz="2400" dirty="0" smtClean="0">
                <a:effectLst>
                  <a:outerShdw blurRad="38100" dist="38100" dir="2700000" algn="tl">
                    <a:srgbClr val="000000">
                      <a:alpha val="43137"/>
                    </a:srgbClr>
                  </a:outerShdw>
                </a:effectLst>
                <a:cs typeface="Times New Roman"/>
              </a:rPr>
              <a:t>: </a:t>
            </a:r>
            <a:r>
              <a:rPr lang="it-IT" sz="2400" dirty="0" smtClean="0">
                <a:solidFill>
                  <a:srgbClr val="FF0000"/>
                </a:solidFill>
                <a:effectLst>
                  <a:outerShdw blurRad="38100" dist="38100" dir="2700000" algn="tl">
                    <a:srgbClr val="000000">
                      <a:alpha val="43137"/>
                    </a:srgbClr>
                  </a:outerShdw>
                </a:effectLst>
                <a:cs typeface="Times New Roman"/>
              </a:rPr>
              <a:t>20&lt;E&lt;100 </a:t>
            </a:r>
            <a:r>
              <a:rPr lang="it-IT" sz="2400" dirty="0" err="1" smtClean="0">
                <a:solidFill>
                  <a:srgbClr val="FF0000"/>
                </a:solidFill>
                <a:effectLst>
                  <a:outerShdw blurRad="38100" dist="38100" dir="2700000" algn="tl">
                    <a:srgbClr val="000000">
                      <a:alpha val="43137"/>
                    </a:srgbClr>
                  </a:outerShdw>
                </a:effectLst>
                <a:cs typeface="Times New Roman"/>
              </a:rPr>
              <a:t>keV</a:t>
            </a:r>
            <a:endParaRPr lang="it-IT" sz="2400" dirty="0">
              <a:solidFill>
                <a:srgbClr val="FF00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ppt_x</p:attrName>
                                        </p:attrNameLst>
                                      </p:cBhvr>
                                      <p:tavLst>
                                        <p:tav tm="0">
                                          <p:val>
                                            <p:strVal val="#ppt_x-#ppt_w/2"/>
                                          </p:val>
                                        </p:tav>
                                        <p:tav tm="100000">
                                          <p:val>
                                            <p:strVal val="#ppt_x"/>
                                          </p:val>
                                        </p:tav>
                                      </p:tavLst>
                                    </p:anim>
                                    <p:anim calcmode="lin" valueType="num">
                                      <p:cBhvr>
                                        <p:cTn id="18" dur="500" fill="hold"/>
                                        <p:tgtEl>
                                          <p:spTgt spid="33"/>
                                        </p:tgtEl>
                                        <p:attrNameLst>
                                          <p:attrName>ppt_y</p:attrName>
                                        </p:attrNameLst>
                                      </p:cBhvr>
                                      <p:tavLst>
                                        <p:tav tm="0">
                                          <p:val>
                                            <p:strVal val="#ppt_y"/>
                                          </p:val>
                                        </p:tav>
                                        <p:tav tm="100000">
                                          <p:val>
                                            <p:strVal val="#ppt_y"/>
                                          </p:val>
                                        </p:tav>
                                      </p:tavLst>
                                    </p:anim>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up)">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ppt_x</p:attrName>
                                        </p:attrNameLst>
                                      </p:cBhvr>
                                      <p:tavLst>
                                        <p:tav tm="0">
                                          <p:val>
                                            <p:strVal val="#ppt_x-#ppt_w/2"/>
                                          </p:val>
                                        </p:tav>
                                        <p:tav tm="100000">
                                          <p:val>
                                            <p:strVal val="#ppt_x"/>
                                          </p:val>
                                        </p:tav>
                                      </p:tavLst>
                                    </p:anim>
                                    <p:anim calcmode="lin" valueType="num">
                                      <p:cBhvr>
                                        <p:cTn id="30" dur="500" fill="hold"/>
                                        <p:tgtEl>
                                          <p:spTgt spid="37"/>
                                        </p:tgtEl>
                                        <p:attrNameLst>
                                          <p:attrName>ppt_y</p:attrName>
                                        </p:attrNameLst>
                                      </p:cBhvr>
                                      <p:tavLst>
                                        <p:tav tm="0">
                                          <p:val>
                                            <p:strVal val="#ppt_y"/>
                                          </p:val>
                                        </p:tav>
                                        <p:tav tm="100000">
                                          <p:val>
                                            <p:strVal val="#ppt_y"/>
                                          </p:val>
                                        </p:tav>
                                      </p:tavLst>
                                    </p:anim>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strVal val="#ppt_h"/>
                                          </p:val>
                                        </p:tav>
                                        <p:tav tm="100000">
                                          <p:val>
                                            <p:strVal val="#ppt_h"/>
                                          </p:val>
                                        </p:tav>
                                      </p:tavLst>
                                    </p:anim>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44">
                                            <p:txEl>
                                              <p:pRg st="0" end="0"/>
                                            </p:txEl>
                                          </p:spTgt>
                                        </p:tgtEl>
                                        <p:attrNameLst>
                                          <p:attrName>style.visibility</p:attrName>
                                        </p:attrNameLst>
                                      </p:cBhvr>
                                      <p:to>
                                        <p:strVal val="visible"/>
                                      </p:to>
                                    </p:set>
                                    <p:animEffect transition="in" filter="wipe(up)">
                                      <p:cBhvr>
                                        <p:cTn id="36" dur="500"/>
                                        <p:tgtEl>
                                          <p:spTgt spid="44">
                                            <p:txEl>
                                              <p:pRg st="0" end="0"/>
                                            </p:tx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4">
                                            <p:txEl>
                                              <p:pRg st="1" end="1"/>
                                            </p:txEl>
                                          </p:spTgt>
                                        </p:tgtEl>
                                        <p:attrNameLst>
                                          <p:attrName>style.visibility</p:attrName>
                                        </p:attrNameLst>
                                      </p:cBhvr>
                                      <p:to>
                                        <p:strVal val="visible"/>
                                      </p:to>
                                    </p:set>
                                    <p:animEffect transition="in" filter="wipe(up)">
                                      <p:cBhvr>
                                        <p:cTn id="39" dur="500"/>
                                        <p:tgtEl>
                                          <p:spTgt spid="44">
                                            <p:txEl>
                                              <p:pRg st="1" end="1"/>
                                            </p:tx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4">
                                            <p:txEl>
                                              <p:pRg st="2" end="2"/>
                                            </p:txEl>
                                          </p:spTgt>
                                        </p:tgtEl>
                                        <p:attrNameLst>
                                          <p:attrName>style.visibility</p:attrName>
                                        </p:attrNameLst>
                                      </p:cBhvr>
                                      <p:to>
                                        <p:strVal val="visible"/>
                                      </p:to>
                                    </p:set>
                                    <p:animEffect transition="in" filter="wipe(up)">
                                      <p:cBhvr>
                                        <p:cTn id="42" dur="500"/>
                                        <p:tgtEl>
                                          <p:spTgt spid="44">
                                            <p:txEl>
                                              <p:pRg st="2" end="2"/>
                                            </p:tx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4">
                                            <p:txEl>
                                              <p:pRg st="3" end="3"/>
                                            </p:txEl>
                                          </p:spTgt>
                                        </p:tgtEl>
                                        <p:attrNameLst>
                                          <p:attrName>style.visibility</p:attrName>
                                        </p:attrNameLst>
                                      </p:cBhvr>
                                      <p:to>
                                        <p:strVal val="visible"/>
                                      </p:to>
                                    </p:set>
                                    <p:animEffect transition="in" filter="wipe(up)">
                                      <p:cBhvr>
                                        <p:cTn id="45" dur="500"/>
                                        <p:tgtEl>
                                          <p:spTgt spid="44">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10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500"/>
                                        <p:tgtEl>
                                          <p:spTgt spid="51"/>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left)">
                                      <p:cBhvr>
                                        <p:cTn id="59" dur="10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left)">
                                      <p:cBhvr>
                                        <p:cTn id="64" dur="500"/>
                                        <p:tgtEl>
                                          <p:spTgt spid="57"/>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left)">
                                      <p:cBhvr>
                                        <p:cTn id="68" dur="500"/>
                                        <p:tgtEl>
                                          <p:spTgt spid="5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down)">
                                      <p:cBhvr>
                                        <p:cTn id="73"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5" grpId="0"/>
      <p:bldP spid="44" grpId="0" uiExpand="1" build="allAtOnce"/>
      <p:bldP spid="50" grpId="0"/>
      <p:bldP spid="51" grpId="0" animBg="1"/>
      <p:bldP spid="55" grpId="0"/>
      <p:bldP spid="57"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500042"/>
            <a:ext cx="8229600" cy="714380"/>
          </a:xfrm>
        </p:spPr>
        <p:txBody>
          <a:bodyPr>
            <a:normAutofit fontScale="90000"/>
          </a:bodyPr>
          <a:lstStyle/>
          <a:p>
            <a:pPr algn="ctr"/>
            <a:r>
              <a:rPr lang="it-IT" sz="4400" dirty="0" smtClean="0">
                <a:solidFill>
                  <a:schemeClr val="accent3"/>
                </a:solidFill>
                <a:effectLst>
                  <a:outerShdw blurRad="38100" dist="38100" dir="2700000" algn="tl">
                    <a:srgbClr val="000000">
                      <a:alpha val="43137"/>
                    </a:srgbClr>
                  </a:outerShdw>
                </a:effectLst>
              </a:rPr>
              <a:t>Status </a:t>
            </a:r>
            <a:r>
              <a:rPr lang="it-IT" sz="4400" dirty="0" err="1" smtClean="0">
                <a:solidFill>
                  <a:schemeClr val="accent3"/>
                </a:solidFill>
                <a:effectLst>
                  <a:outerShdw blurRad="38100" dist="38100" dir="2700000" algn="tl">
                    <a:srgbClr val="000000">
                      <a:alpha val="43137"/>
                    </a:srgbClr>
                  </a:outerShdw>
                </a:effectLst>
              </a:rPr>
              <a:t>of</a:t>
            </a:r>
            <a:r>
              <a:rPr lang="it-IT" sz="4400" dirty="0" smtClean="0">
                <a:solidFill>
                  <a:schemeClr val="accent3"/>
                </a:solidFill>
                <a:effectLst>
                  <a:outerShdw blurRad="38100" dist="38100" dir="2700000" algn="tl">
                    <a:srgbClr val="000000">
                      <a:alpha val="43137"/>
                    </a:srgbClr>
                  </a:outerShdw>
                </a:effectLst>
              </a:rPr>
              <a:t> art </a:t>
            </a:r>
            <a:r>
              <a:rPr lang="it-IT" sz="4400" dirty="0" err="1" smtClean="0">
                <a:solidFill>
                  <a:schemeClr val="accent3"/>
                </a:solidFill>
                <a:effectLst>
                  <a:outerShdw blurRad="38100" dist="38100" dir="2700000" algn="tl">
                    <a:srgbClr val="000000">
                      <a:alpha val="43137"/>
                    </a:srgbClr>
                  </a:outerShdw>
                </a:effectLst>
              </a:rPr>
              <a:t>of</a:t>
            </a:r>
            <a:r>
              <a:rPr lang="it-IT" sz="4400" dirty="0" smtClean="0">
                <a:solidFill>
                  <a:schemeClr val="accent3"/>
                </a:solidFill>
                <a:effectLst>
                  <a:outerShdw blurRad="38100" dist="38100" dir="2700000" algn="tl">
                    <a:srgbClr val="000000">
                      <a:alpha val="43137"/>
                    </a:srgbClr>
                  </a:outerShdw>
                </a:effectLst>
              </a:rPr>
              <a:t> the </a:t>
            </a:r>
            <a:r>
              <a:rPr lang="it-IT" sz="4400" dirty="0" err="1" smtClean="0">
                <a:solidFill>
                  <a:schemeClr val="accent3"/>
                </a:solidFill>
                <a:effectLst>
                  <a:outerShdw blurRad="38100" dist="38100" dir="2700000" algn="tl">
                    <a:srgbClr val="000000">
                      <a:alpha val="43137"/>
                    </a:srgbClr>
                  </a:outerShdw>
                </a:effectLst>
              </a:rPr>
              <a:t>reaction</a:t>
            </a:r>
            <a:endParaRPr lang="it-IT" sz="4400" dirty="0">
              <a:solidFill>
                <a:schemeClr val="accent3"/>
              </a:solidFill>
              <a:effectLst>
                <a:outerShdw blurRad="38100" dist="38100" dir="2700000" algn="tl">
                  <a:srgbClr val="000000">
                    <a:alpha val="43137"/>
                  </a:srgbClr>
                </a:outerShdw>
              </a:effectLst>
            </a:endParaRPr>
          </a:p>
        </p:txBody>
      </p:sp>
      <p:pic>
        <p:nvPicPr>
          <p:cNvPr id="5" name="Immagine 4" descr="asfin_logo.png"/>
          <p:cNvPicPr>
            <a:picLocks noChangeAspect="1"/>
          </p:cNvPicPr>
          <p:nvPr/>
        </p:nvPicPr>
        <p:blipFill>
          <a:blip r:embed="rId3" cstate="print"/>
          <a:stretch>
            <a:fillRect/>
          </a:stretch>
        </p:blipFill>
        <p:spPr>
          <a:xfrm>
            <a:off x="7643834" y="285728"/>
            <a:ext cx="1365391" cy="1109380"/>
          </a:xfrm>
          <a:prstGeom prst="rect">
            <a:avLst/>
          </a:prstGeom>
        </p:spPr>
      </p:pic>
      <p:pic>
        <p:nvPicPr>
          <p:cNvPr id="7" name="Segnaposto contenuto 6" descr="logoprova.png"/>
          <p:cNvPicPr>
            <a:picLocks noGrp="1" noChangeAspect="1"/>
          </p:cNvPicPr>
          <p:nvPr>
            <p:ph idx="1"/>
          </p:nvPr>
        </p:nvPicPr>
        <p:blipFill>
          <a:blip r:embed="rId4" cstate="print"/>
          <a:stretch>
            <a:fillRect/>
          </a:stretch>
        </p:blipFill>
        <p:spPr>
          <a:xfrm>
            <a:off x="0" y="142852"/>
            <a:ext cx="1465545" cy="1384732"/>
          </a:xfrm>
        </p:spPr>
      </p:pic>
      <p:sp>
        <p:nvSpPr>
          <p:cNvPr id="8" name="Rettangolo 7"/>
          <p:cNvSpPr/>
          <p:nvPr/>
        </p:nvSpPr>
        <p:spPr>
          <a:xfrm>
            <a:off x="0" y="1500174"/>
            <a:ext cx="9144000" cy="71438"/>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3"/>
              </a:solidFill>
            </a:endParaRPr>
          </a:p>
        </p:txBody>
      </p:sp>
      <p:pic>
        <p:nvPicPr>
          <p:cNvPr id="12" name="Immagine 11" descr="sanders.eps"/>
          <p:cNvPicPr>
            <a:picLocks noChangeAspect="1"/>
          </p:cNvPicPr>
          <p:nvPr/>
        </p:nvPicPr>
        <p:blipFill>
          <a:blip r:embed="rId5" cstate="print"/>
          <a:stretch>
            <a:fillRect/>
          </a:stretch>
        </p:blipFill>
        <p:spPr>
          <a:xfrm>
            <a:off x="0" y="1260000"/>
            <a:ext cx="4136411" cy="3960000"/>
          </a:xfrm>
          <a:prstGeom prst="rect">
            <a:avLst/>
          </a:prstGeom>
        </p:spPr>
      </p:pic>
      <p:pic>
        <p:nvPicPr>
          <p:cNvPr id="13" name="Immagine 12" descr="koehler.eps"/>
          <p:cNvPicPr>
            <a:picLocks noChangeAspect="1"/>
          </p:cNvPicPr>
          <p:nvPr/>
        </p:nvPicPr>
        <p:blipFill>
          <a:blip r:embed="rId6" cstate="print"/>
          <a:stretch>
            <a:fillRect/>
          </a:stretch>
        </p:blipFill>
        <p:spPr>
          <a:xfrm>
            <a:off x="-32" y="1260000"/>
            <a:ext cx="4136411" cy="3960000"/>
          </a:xfrm>
          <a:prstGeom prst="rect">
            <a:avLst/>
          </a:prstGeom>
        </p:spPr>
      </p:pic>
      <p:pic>
        <p:nvPicPr>
          <p:cNvPr id="14" name="Immagine 13" descr="shatz.eps"/>
          <p:cNvPicPr>
            <a:picLocks noChangeAspect="1"/>
          </p:cNvPicPr>
          <p:nvPr/>
        </p:nvPicPr>
        <p:blipFill>
          <a:blip r:embed="rId7" cstate="print"/>
          <a:stretch>
            <a:fillRect/>
          </a:stretch>
        </p:blipFill>
        <p:spPr>
          <a:xfrm>
            <a:off x="-32" y="1260000"/>
            <a:ext cx="4136411" cy="3960000"/>
          </a:xfrm>
          <a:prstGeom prst="rect">
            <a:avLst/>
          </a:prstGeom>
        </p:spPr>
      </p:pic>
      <p:pic>
        <p:nvPicPr>
          <p:cNvPr id="15" name="Immagine 14" descr="wagemans.eps"/>
          <p:cNvPicPr>
            <a:picLocks noChangeAspect="1"/>
          </p:cNvPicPr>
          <p:nvPr/>
        </p:nvPicPr>
        <p:blipFill>
          <a:blip r:embed="rId8" cstate="print"/>
          <a:stretch>
            <a:fillRect/>
          </a:stretch>
        </p:blipFill>
        <p:spPr>
          <a:xfrm>
            <a:off x="-32" y="1260000"/>
            <a:ext cx="4136411" cy="3960000"/>
          </a:xfrm>
          <a:prstGeom prst="rect">
            <a:avLst/>
          </a:prstGeom>
        </p:spPr>
      </p:pic>
      <p:pic>
        <p:nvPicPr>
          <p:cNvPr id="16" name="Immagine 15" descr="wagemanslow.eps"/>
          <p:cNvPicPr>
            <a:picLocks noChangeAspect="1"/>
          </p:cNvPicPr>
          <p:nvPr/>
        </p:nvPicPr>
        <p:blipFill>
          <a:blip r:embed="rId9" cstate="print"/>
          <a:stretch>
            <a:fillRect/>
          </a:stretch>
        </p:blipFill>
        <p:spPr>
          <a:xfrm>
            <a:off x="-32" y="1260000"/>
            <a:ext cx="4136411" cy="3960000"/>
          </a:xfrm>
          <a:prstGeom prst="rect">
            <a:avLst/>
          </a:prstGeom>
        </p:spPr>
      </p:pic>
      <p:sp>
        <p:nvSpPr>
          <p:cNvPr id="17" name="Rettangolo 16"/>
          <p:cNvSpPr/>
          <p:nvPr/>
        </p:nvSpPr>
        <p:spPr>
          <a:xfrm>
            <a:off x="2928926" y="4000504"/>
            <a:ext cx="928694"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8" name="Tabella 17"/>
          <p:cNvGraphicFramePr>
            <a:graphicFrameLocks noGrp="1"/>
          </p:cNvGraphicFramePr>
          <p:nvPr/>
        </p:nvGraphicFramePr>
        <p:xfrm>
          <a:off x="6072198" y="4643446"/>
          <a:ext cx="2000264" cy="1547825"/>
        </p:xfrm>
        <a:graphic>
          <a:graphicData uri="http://schemas.openxmlformats.org/drawingml/2006/table">
            <a:tbl>
              <a:tblPr/>
              <a:tblGrid>
                <a:gridCol w="1361348"/>
                <a:gridCol w="638916"/>
              </a:tblGrid>
              <a:tr h="309565">
                <a:tc>
                  <a:txBody>
                    <a:bodyPr/>
                    <a:lstStyle/>
                    <a:p>
                      <a:pPr algn="ctr">
                        <a:spcAft>
                          <a:spcPts val="0"/>
                        </a:spcAft>
                      </a:pPr>
                      <a:r>
                        <a:rPr lang="en-US" sz="1800" b="1" baseline="30000" dirty="0" smtClean="0">
                          <a:latin typeface="Times New Roman"/>
                          <a:ea typeface="Times New Roman"/>
                          <a:cs typeface="Times New Roman"/>
                        </a:rPr>
                        <a:t>18</a:t>
                      </a:r>
                      <a:r>
                        <a:rPr lang="en-US" sz="1800" b="1" baseline="0" dirty="0" smtClean="0">
                          <a:latin typeface="Times New Roman"/>
                          <a:ea typeface="Times New Roman"/>
                          <a:cs typeface="Times New Roman"/>
                        </a:rPr>
                        <a:t>O</a:t>
                      </a:r>
                      <a:r>
                        <a:rPr lang="en-US" sz="1800" b="1" baseline="30000" dirty="0" smtClean="0">
                          <a:latin typeface="Times New Roman"/>
                          <a:ea typeface="Times New Roman"/>
                          <a:cs typeface="Times New Roman"/>
                        </a:rPr>
                        <a:t>* </a:t>
                      </a:r>
                      <a:r>
                        <a:rPr lang="en-US" sz="1800" b="1" dirty="0">
                          <a:latin typeface="Times New Roman"/>
                          <a:ea typeface="Times New Roman"/>
                          <a:cs typeface="Times New Roman"/>
                        </a:rPr>
                        <a:t>(</a:t>
                      </a:r>
                      <a:r>
                        <a:rPr lang="en-US" sz="1800" b="1" dirty="0" err="1">
                          <a:latin typeface="Times New Roman"/>
                          <a:ea typeface="Times New Roman"/>
                          <a:cs typeface="Times New Roman"/>
                        </a:rPr>
                        <a:t>MeV</a:t>
                      </a:r>
                      <a:r>
                        <a:rPr lang="en-US" sz="1800" b="1" dirty="0">
                          <a:latin typeface="Times New Roman"/>
                          <a:ea typeface="Times New Roman"/>
                          <a:cs typeface="Times New Roman"/>
                        </a:rPr>
                        <a:t>)</a:t>
                      </a:r>
                      <a:endParaRPr lang="it-IT" sz="1800" dirty="0">
                        <a:latin typeface="Times"/>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n-US" sz="1800" b="1" dirty="0" err="1">
                          <a:latin typeface="Times New Roman"/>
                          <a:ea typeface="Times New Roman"/>
                          <a:cs typeface="Times New Roman"/>
                        </a:rPr>
                        <a:t>J</a:t>
                      </a:r>
                      <a:r>
                        <a:rPr lang="en-US" sz="1800" b="1" baseline="30000" dirty="0" err="1">
                          <a:latin typeface="Times New Roman"/>
                          <a:ea typeface="Times New Roman"/>
                          <a:cs typeface="Times New Roman"/>
                        </a:rPr>
                        <a:t>π</a:t>
                      </a:r>
                      <a:endParaRPr lang="it-IT" sz="1800" dirty="0">
                        <a:latin typeface="Times"/>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309565">
                <a:tc>
                  <a:txBody>
                    <a:bodyPr/>
                    <a:lstStyle/>
                    <a:p>
                      <a:pPr algn="ctr">
                        <a:spcAft>
                          <a:spcPts val="0"/>
                        </a:spcAft>
                      </a:pPr>
                      <a:r>
                        <a:rPr lang="en-US" sz="1800" dirty="0">
                          <a:latin typeface="Times New Roman"/>
                          <a:ea typeface="Times New Roman"/>
                          <a:cs typeface="Times New Roman"/>
                        </a:rPr>
                        <a:t>8.039</a:t>
                      </a:r>
                      <a:endParaRPr lang="it-IT" sz="1800" dirty="0">
                        <a:latin typeface="Times"/>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800" dirty="0">
                          <a:latin typeface="Times New Roman"/>
                          <a:ea typeface="Times New Roman"/>
                          <a:cs typeface="Times New Roman"/>
                        </a:rPr>
                        <a:t>1</a:t>
                      </a:r>
                      <a:r>
                        <a:rPr lang="en-US" sz="1800" baseline="30000" dirty="0">
                          <a:latin typeface="Times New Roman"/>
                          <a:ea typeface="Times New Roman"/>
                          <a:cs typeface="Times New Roman"/>
                        </a:rPr>
                        <a:t>-</a:t>
                      </a:r>
                      <a:endParaRPr lang="it-IT" sz="1800" dirty="0">
                        <a:latin typeface="Times"/>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9565">
                <a:tc>
                  <a:txBody>
                    <a:bodyPr/>
                    <a:lstStyle/>
                    <a:p>
                      <a:pPr algn="ctr">
                        <a:spcAft>
                          <a:spcPts val="0"/>
                        </a:spcAft>
                      </a:pPr>
                      <a:r>
                        <a:rPr lang="en-US" sz="1800">
                          <a:latin typeface="Times New Roman"/>
                          <a:ea typeface="Times New Roman"/>
                          <a:cs typeface="Times New Roman"/>
                        </a:rPr>
                        <a:t>8.125</a:t>
                      </a:r>
                      <a:endParaRPr lang="it-IT" sz="1800">
                        <a:latin typeface="Times"/>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800" dirty="0">
                          <a:latin typeface="Times New Roman"/>
                          <a:ea typeface="Times New Roman"/>
                          <a:cs typeface="Times New Roman"/>
                        </a:rPr>
                        <a:t>5</a:t>
                      </a:r>
                      <a:r>
                        <a:rPr lang="en-US" sz="1800" baseline="30000" dirty="0">
                          <a:latin typeface="Times New Roman"/>
                          <a:ea typeface="Times New Roman"/>
                          <a:cs typeface="Times New Roman"/>
                        </a:rPr>
                        <a:t>-</a:t>
                      </a:r>
                      <a:endParaRPr lang="it-IT" sz="1800" dirty="0">
                        <a:latin typeface="Times"/>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9565">
                <a:tc>
                  <a:txBody>
                    <a:bodyPr/>
                    <a:lstStyle/>
                    <a:p>
                      <a:pPr algn="ctr">
                        <a:spcAft>
                          <a:spcPts val="0"/>
                        </a:spcAft>
                      </a:pPr>
                      <a:r>
                        <a:rPr lang="en-US" sz="1800">
                          <a:latin typeface="Times New Roman"/>
                          <a:ea typeface="Times New Roman"/>
                          <a:cs typeface="Times New Roman"/>
                        </a:rPr>
                        <a:t>8.213</a:t>
                      </a:r>
                      <a:endParaRPr lang="it-IT" sz="1800">
                        <a:latin typeface="Times"/>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800" dirty="0">
                          <a:latin typeface="Times New Roman"/>
                          <a:ea typeface="Times New Roman"/>
                          <a:cs typeface="Times New Roman"/>
                        </a:rPr>
                        <a:t>2</a:t>
                      </a:r>
                      <a:r>
                        <a:rPr lang="en-US" sz="1800" baseline="30000" dirty="0">
                          <a:latin typeface="Times New Roman"/>
                          <a:ea typeface="Times New Roman"/>
                          <a:cs typeface="Times New Roman"/>
                        </a:rPr>
                        <a:t>+</a:t>
                      </a:r>
                      <a:endParaRPr lang="it-IT" sz="1800" dirty="0">
                        <a:latin typeface="Times"/>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9565">
                <a:tc>
                  <a:txBody>
                    <a:bodyPr/>
                    <a:lstStyle/>
                    <a:p>
                      <a:pPr algn="ctr">
                        <a:spcAft>
                          <a:spcPts val="0"/>
                        </a:spcAft>
                      </a:pPr>
                      <a:r>
                        <a:rPr lang="en-US" sz="1800">
                          <a:latin typeface="Times New Roman"/>
                          <a:ea typeface="Times New Roman"/>
                          <a:cs typeface="Times New Roman"/>
                        </a:rPr>
                        <a:t>8.282</a:t>
                      </a:r>
                      <a:endParaRPr lang="it-IT" sz="1800">
                        <a:latin typeface="Times"/>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800" dirty="0">
                          <a:latin typeface="Times New Roman"/>
                          <a:ea typeface="Times New Roman"/>
                          <a:cs typeface="Times New Roman"/>
                        </a:rPr>
                        <a:t>3</a:t>
                      </a:r>
                      <a:r>
                        <a:rPr lang="en-US" sz="1800" baseline="30000" dirty="0">
                          <a:latin typeface="Times New Roman"/>
                          <a:ea typeface="Times New Roman"/>
                          <a:cs typeface="Times New Roman"/>
                        </a:rPr>
                        <a:t>-</a:t>
                      </a:r>
                      <a:endParaRPr lang="it-IT" sz="1800" dirty="0">
                        <a:latin typeface="Times"/>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9" name="CasellaDiTesto 18"/>
          <p:cNvSpPr txBox="1"/>
          <p:nvPr/>
        </p:nvSpPr>
        <p:spPr>
          <a:xfrm>
            <a:off x="4878040" y="6429396"/>
            <a:ext cx="4123116" cy="338554"/>
          </a:xfrm>
          <a:prstGeom prst="rect">
            <a:avLst/>
          </a:prstGeom>
          <a:noFill/>
        </p:spPr>
        <p:txBody>
          <a:bodyPr wrap="none" rtlCol="0">
            <a:spAutoFit/>
          </a:bodyPr>
          <a:lstStyle/>
          <a:p>
            <a:r>
              <a:rPr lang="it-IT" sz="1600" dirty="0" smtClean="0"/>
              <a:t>F. </a:t>
            </a:r>
            <a:r>
              <a:rPr lang="it-IT" sz="1600" dirty="0" err="1" smtClean="0"/>
              <a:t>Ajzenberg-Selove</a:t>
            </a:r>
            <a:r>
              <a:rPr lang="it-IT" sz="1600" dirty="0" smtClean="0"/>
              <a:t>, </a:t>
            </a:r>
            <a:r>
              <a:rPr lang="it-IT" sz="1600" dirty="0" err="1" smtClean="0"/>
              <a:t>Nucl</a:t>
            </a:r>
            <a:r>
              <a:rPr lang="it-IT" sz="1600" dirty="0" smtClean="0"/>
              <a:t>. </a:t>
            </a:r>
            <a:r>
              <a:rPr lang="it-IT" sz="1600" dirty="0" err="1" smtClean="0"/>
              <a:t>Ph</a:t>
            </a:r>
            <a:r>
              <a:rPr lang="it-IT" sz="1600" dirty="0" smtClean="0"/>
              <a:t>., </a:t>
            </a:r>
            <a:r>
              <a:rPr lang="it-IT" sz="1600" b="1" dirty="0" smtClean="0"/>
              <a:t>A475</a:t>
            </a:r>
            <a:r>
              <a:rPr lang="it-IT" sz="1600" dirty="0" smtClean="0"/>
              <a:t>, 1 (1987)</a:t>
            </a:r>
            <a:endParaRPr lang="it-IT" sz="1600" dirty="0"/>
          </a:p>
        </p:txBody>
      </p:sp>
      <p:sp>
        <p:nvSpPr>
          <p:cNvPr id="20" name="CasellaDiTesto 19"/>
          <p:cNvSpPr txBox="1"/>
          <p:nvPr/>
        </p:nvSpPr>
        <p:spPr>
          <a:xfrm>
            <a:off x="4214810" y="1857364"/>
            <a:ext cx="4328814" cy="646331"/>
          </a:xfrm>
          <a:prstGeom prst="rect">
            <a:avLst/>
          </a:prstGeom>
          <a:noFill/>
        </p:spPr>
        <p:txBody>
          <a:bodyPr wrap="none" rtlCol="0">
            <a:spAutoFit/>
          </a:bodyPr>
          <a:lstStyle/>
          <a:p>
            <a:pPr>
              <a:buFont typeface="Arial" pitchFamily="34" charset="0"/>
              <a:buChar char="•"/>
            </a:pPr>
            <a:r>
              <a:rPr lang="it-IT" dirty="0" smtClean="0"/>
              <a:t> R. M. </a:t>
            </a:r>
            <a:r>
              <a:rPr lang="it-IT" dirty="0" err="1" smtClean="0"/>
              <a:t>Sanders</a:t>
            </a:r>
            <a:r>
              <a:rPr lang="it-IT" dirty="0" smtClean="0"/>
              <a:t>, </a:t>
            </a:r>
            <a:r>
              <a:rPr lang="it-IT" dirty="0" err="1" smtClean="0"/>
              <a:t>Ph</a:t>
            </a:r>
            <a:r>
              <a:rPr lang="it-IT" dirty="0" smtClean="0"/>
              <a:t>. Rev., </a:t>
            </a:r>
            <a:r>
              <a:rPr lang="it-IT" b="1" dirty="0" smtClean="0"/>
              <a:t>104</a:t>
            </a:r>
            <a:r>
              <a:rPr lang="it-IT" dirty="0" smtClean="0"/>
              <a:t>, 1434 (1956)</a:t>
            </a:r>
          </a:p>
          <a:p>
            <a:pPr algn="ctr"/>
            <a:r>
              <a:rPr lang="it-IT" dirty="0" smtClean="0"/>
              <a:t> INVERSE REACTION </a:t>
            </a:r>
            <a:r>
              <a:rPr lang="it-IT" baseline="30000" dirty="0" smtClean="0"/>
              <a:t>14</a:t>
            </a:r>
            <a:r>
              <a:rPr lang="it-IT" dirty="0" smtClean="0"/>
              <a:t>C(</a:t>
            </a:r>
            <a:r>
              <a:rPr lang="el-GR" dirty="0" smtClean="0">
                <a:latin typeface="Times New Roman"/>
                <a:cs typeface="Times New Roman"/>
              </a:rPr>
              <a:t>α</a:t>
            </a:r>
            <a:r>
              <a:rPr lang="it-IT" dirty="0" smtClean="0">
                <a:cs typeface="Times New Roman"/>
              </a:rPr>
              <a:t>,n)</a:t>
            </a:r>
            <a:r>
              <a:rPr lang="it-IT" baseline="30000" dirty="0" smtClean="0">
                <a:cs typeface="Times New Roman"/>
              </a:rPr>
              <a:t>17</a:t>
            </a:r>
            <a:r>
              <a:rPr lang="it-IT" dirty="0" smtClean="0">
                <a:cs typeface="Times New Roman"/>
              </a:rPr>
              <a:t>O</a:t>
            </a:r>
            <a:endParaRPr lang="it-IT" dirty="0"/>
          </a:p>
        </p:txBody>
      </p:sp>
      <p:sp>
        <p:nvSpPr>
          <p:cNvPr id="22" name="CasellaDiTesto 21"/>
          <p:cNvSpPr txBox="1"/>
          <p:nvPr/>
        </p:nvSpPr>
        <p:spPr>
          <a:xfrm>
            <a:off x="4000496" y="2639793"/>
            <a:ext cx="4857784" cy="646331"/>
          </a:xfrm>
          <a:prstGeom prst="rect">
            <a:avLst/>
          </a:prstGeom>
          <a:noFill/>
        </p:spPr>
        <p:txBody>
          <a:bodyPr wrap="square" rtlCol="0">
            <a:spAutoFit/>
          </a:bodyPr>
          <a:lstStyle/>
          <a:p>
            <a:pPr algn="ctr">
              <a:buFont typeface="Constantia" pitchFamily="18" charset="0"/>
              <a:buChar char="*"/>
            </a:pPr>
            <a:r>
              <a:rPr lang="it-IT" dirty="0" smtClean="0">
                <a:solidFill>
                  <a:srgbClr val="FF0000"/>
                </a:solidFill>
              </a:rPr>
              <a:t> </a:t>
            </a:r>
            <a:r>
              <a:rPr lang="it-IT" dirty="0" err="1" smtClean="0">
                <a:solidFill>
                  <a:srgbClr val="FF0000"/>
                </a:solidFill>
              </a:rPr>
              <a:t>P.E.Koehler</a:t>
            </a:r>
            <a:r>
              <a:rPr lang="it-IT" dirty="0" smtClean="0">
                <a:solidFill>
                  <a:srgbClr val="FF0000"/>
                </a:solidFill>
              </a:rPr>
              <a:t> &amp; </a:t>
            </a:r>
            <a:r>
              <a:rPr lang="it-IT" dirty="0" err="1" smtClean="0">
                <a:solidFill>
                  <a:srgbClr val="FF0000"/>
                </a:solidFill>
              </a:rPr>
              <a:t>S.M.Graff</a:t>
            </a:r>
            <a:r>
              <a:rPr lang="it-IT" dirty="0" smtClean="0">
                <a:solidFill>
                  <a:srgbClr val="FF0000"/>
                </a:solidFill>
              </a:rPr>
              <a:t>, </a:t>
            </a:r>
            <a:r>
              <a:rPr lang="it-IT" dirty="0" err="1" smtClean="0">
                <a:solidFill>
                  <a:srgbClr val="FF0000"/>
                </a:solidFill>
              </a:rPr>
              <a:t>Ph</a:t>
            </a:r>
            <a:r>
              <a:rPr lang="it-IT" dirty="0" smtClean="0">
                <a:solidFill>
                  <a:srgbClr val="FF0000"/>
                </a:solidFill>
              </a:rPr>
              <a:t>. Rev., </a:t>
            </a:r>
            <a:r>
              <a:rPr lang="it-IT" b="1" dirty="0" smtClean="0">
                <a:solidFill>
                  <a:srgbClr val="FF0000"/>
                </a:solidFill>
              </a:rPr>
              <a:t>C44(6),</a:t>
            </a:r>
            <a:r>
              <a:rPr lang="it-IT" dirty="0" smtClean="0">
                <a:solidFill>
                  <a:srgbClr val="FF0000"/>
                </a:solidFill>
              </a:rPr>
              <a:t> 2788 (1991)  </a:t>
            </a:r>
          </a:p>
        </p:txBody>
      </p:sp>
      <p:sp>
        <p:nvSpPr>
          <p:cNvPr id="23" name="CasellaDiTesto 22"/>
          <p:cNvSpPr txBox="1"/>
          <p:nvPr/>
        </p:nvSpPr>
        <p:spPr>
          <a:xfrm>
            <a:off x="4214810" y="3273982"/>
            <a:ext cx="4549515" cy="369332"/>
          </a:xfrm>
          <a:prstGeom prst="rect">
            <a:avLst/>
          </a:prstGeom>
          <a:noFill/>
        </p:spPr>
        <p:txBody>
          <a:bodyPr wrap="none" rtlCol="0">
            <a:spAutoFit/>
          </a:bodyPr>
          <a:lstStyle/>
          <a:p>
            <a:pPr>
              <a:buFont typeface="Courier New" pitchFamily="49" charset="0"/>
              <a:buChar char="o"/>
            </a:pPr>
            <a:r>
              <a:rPr lang="it-IT" dirty="0" smtClean="0">
                <a:solidFill>
                  <a:srgbClr val="0000FF"/>
                </a:solidFill>
              </a:rPr>
              <a:t> H. </a:t>
            </a:r>
            <a:r>
              <a:rPr lang="it-IT" dirty="0" err="1" smtClean="0">
                <a:solidFill>
                  <a:srgbClr val="0000FF"/>
                </a:solidFill>
              </a:rPr>
              <a:t>Schatz</a:t>
            </a:r>
            <a:r>
              <a:rPr lang="it-IT" dirty="0" smtClean="0">
                <a:solidFill>
                  <a:srgbClr val="0000FF"/>
                </a:solidFill>
              </a:rPr>
              <a:t> </a:t>
            </a:r>
            <a:r>
              <a:rPr lang="it-IT" dirty="0" err="1" smtClean="0">
                <a:solidFill>
                  <a:srgbClr val="0000FF"/>
                </a:solidFill>
              </a:rPr>
              <a:t>et</a:t>
            </a:r>
            <a:r>
              <a:rPr lang="it-IT" dirty="0" smtClean="0">
                <a:solidFill>
                  <a:srgbClr val="0000FF"/>
                </a:solidFill>
              </a:rPr>
              <a:t> al., </a:t>
            </a:r>
            <a:r>
              <a:rPr lang="it-IT" dirty="0" err="1" smtClean="0">
                <a:solidFill>
                  <a:srgbClr val="0000FF"/>
                </a:solidFill>
              </a:rPr>
              <a:t>Astroph</a:t>
            </a:r>
            <a:r>
              <a:rPr lang="it-IT" dirty="0" smtClean="0">
                <a:solidFill>
                  <a:srgbClr val="0000FF"/>
                </a:solidFill>
              </a:rPr>
              <a:t>. J., </a:t>
            </a:r>
            <a:r>
              <a:rPr lang="it-IT" b="1" dirty="0" smtClean="0">
                <a:solidFill>
                  <a:srgbClr val="0000FF"/>
                </a:solidFill>
              </a:rPr>
              <a:t>413</a:t>
            </a:r>
            <a:r>
              <a:rPr lang="it-IT" dirty="0" smtClean="0">
                <a:solidFill>
                  <a:srgbClr val="0000FF"/>
                </a:solidFill>
              </a:rPr>
              <a:t>, 750 (1993)</a:t>
            </a:r>
            <a:endParaRPr lang="it-IT" dirty="0">
              <a:solidFill>
                <a:srgbClr val="0000FF"/>
              </a:solidFill>
            </a:endParaRPr>
          </a:p>
        </p:txBody>
      </p:sp>
      <p:sp>
        <p:nvSpPr>
          <p:cNvPr id="25" name="CasellaDiTesto 24"/>
          <p:cNvSpPr txBox="1"/>
          <p:nvPr/>
        </p:nvSpPr>
        <p:spPr>
          <a:xfrm>
            <a:off x="3929058" y="3702610"/>
            <a:ext cx="5300297" cy="646331"/>
          </a:xfrm>
          <a:prstGeom prst="rect">
            <a:avLst/>
          </a:prstGeom>
          <a:noFill/>
        </p:spPr>
        <p:txBody>
          <a:bodyPr wrap="none" rtlCol="0">
            <a:spAutoFit/>
          </a:bodyPr>
          <a:lstStyle/>
          <a:p>
            <a:pPr>
              <a:buFont typeface="Constantia" pitchFamily="18" charset="0"/>
              <a:buChar char="Δ"/>
            </a:pPr>
            <a:r>
              <a:rPr lang="it-IT" dirty="0" smtClean="0"/>
              <a:t>  J. </a:t>
            </a:r>
            <a:r>
              <a:rPr lang="it-IT" dirty="0" err="1" smtClean="0"/>
              <a:t>Wagemans</a:t>
            </a:r>
            <a:r>
              <a:rPr lang="it-IT" dirty="0" smtClean="0"/>
              <a:t> </a:t>
            </a:r>
            <a:r>
              <a:rPr lang="it-IT" dirty="0" err="1" smtClean="0"/>
              <a:t>et</a:t>
            </a:r>
            <a:r>
              <a:rPr lang="it-IT" dirty="0" smtClean="0"/>
              <a:t> al., </a:t>
            </a:r>
            <a:r>
              <a:rPr lang="it-IT" dirty="0" err="1" smtClean="0"/>
              <a:t>Ph</a:t>
            </a:r>
            <a:r>
              <a:rPr lang="it-IT" dirty="0" smtClean="0"/>
              <a:t>. Rev., </a:t>
            </a:r>
            <a:r>
              <a:rPr lang="it-IT" b="1" dirty="0" smtClean="0"/>
              <a:t>C65(3), </a:t>
            </a:r>
            <a:r>
              <a:rPr lang="it-IT" dirty="0" smtClean="0"/>
              <a:t>34614 (2002)</a:t>
            </a:r>
          </a:p>
          <a:p>
            <a:pPr algn="ctr"/>
            <a:r>
              <a:rPr lang="it-IT" dirty="0" err="1" smtClean="0"/>
              <a:t>Factor</a:t>
            </a:r>
            <a:r>
              <a:rPr lang="it-IT" dirty="0" smtClean="0"/>
              <a:t> 2 DIFFERENCE</a:t>
            </a:r>
            <a:endParaRPr lang="it-IT" dirty="0"/>
          </a:p>
        </p:txBody>
      </p:sp>
      <p:sp>
        <p:nvSpPr>
          <p:cNvPr id="26" name="CasellaDiTesto 25"/>
          <p:cNvSpPr txBox="1"/>
          <p:nvPr/>
        </p:nvSpPr>
        <p:spPr>
          <a:xfrm>
            <a:off x="428596" y="5072074"/>
            <a:ext cx="3491725" cy="369332"/>
          </a:xfrm>
          <a:prstGeom prst="rect">
            <a:avLst/>
          </a:prstGeom>
          <a:noFill/>
        </p:spPr>
        <p:txBody>
          <a:bodyPr wrap="none" rtlCol="0">
            <a:spAutoFit/>
          </a:bodyPr>
          <a:lstStyle/>
          <a:p>
            <a:r>
              <a:rPr lang="it-IT" dirty="0" err="1" smtClean="0"/>
              <a:t>Subthreshould</a:t>
            </a:r>
            <a:r>
              <a:rPr lang="it-IT" dirty="0" smtClean="0"/>
              <a:t> </a:t>
            </a:r>
            <a:r>
              <a:rPr lang="it-IT" dirty="0" err="1" smtClean="0"/>
              <a:t>peak</a:t>
            </a:r>
            <a:r>
              <a:rPr lang="it-IT" dirty="0" smtClean="0"/>
              <a:t> </a:t>
            </a:r>
            <a:r>
              <a:rPr lang="it-IT" dirty="0" err="1" smtClean="0"/>
              <a:t>contribution</a:t>
            </a:r>
            <a:endParaRPr lang="it-IT" dirty="0"/>
          </a:p>
        </p:txBody>
      </p:sp>
      <p:cxnSp>
        <p:nvCxnSpPr>
          <p:cNvPr id="28" name="Connettore 2 27"/>
          <p:cNvCxnSpPr>
            <a:endCxn id="26" idx="3"/>
          </p:cNvCxnSpPr>
          <p:nvPr/>
        </p:nvCxnSpPr>
        <p:spPr>
          <a:xfrm rot="10800000" flipV="1">
            <a:off x="3920322" y="5143512"/>
            <a:ext cx="2080439" cy="113228"/>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cxnSp>
        <p:nvCxnSpPr>
          <p:cNvPr id="30" name="Connettore 2 29"/>
          <p:cNvCxnSpPr>
            <a:stCxn id="31" idx="3"/>
          </p:cNvCxnSpPr>
          <p:nvPr/>
        </p:nvCxnSpPr>
        <p:spPr>
          <a:xfrm flipV="1">
            <a:off x="3900444" y="5357826"/>
            <a:ext cx="2100316" cy="1846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CasellaDiTesto 30"/>
          <p:cNvSpPr txBox="1"/>
          <p:nvPr/>
        </p:nvSpPr>
        <p:spPr>
          <a:xfrm>
            <a:off x="428596" y="5357826"/>
            <a:ext cx="3471848" cy="369332"/>
          </a:xfrm>
          <a:prstGeom prst="rect">
            <a:avLst/>
          </a:prstGeom>
          <a:noFill/>
        </p:spPr>
        <p:txBody>
          <a:bodyPr wrap="none" rtlCol="0">
            <a:spAutoFit/>
          </a:bodyPr>
          <a:lstStyle/>
          <a:p>
            <a:r>
              <a:rPr lang="it-IT" dirty="0" err="1" smtClean="0"/>
              <a:t>Suppressed</a:t>
            </a:r>
            <a:r>
              <a:rPr lang="it-IT" dirty="0" smtClean="0"/>
              <a:t> </a:t>
            </a:r>
            <a:r>
              <a:rPr lang="it-IT" dirty="0" err="1" smtClean="0"/>
              <a:t>by</a:t>
            </a:r>
            <a:r>
              <a:rPr lang="it-IT" dirty="0" smtClean="0"/>
              <a:t> </a:t>
            </a:r>
            <a:r>
              <a:rPr lang="it-IT" dirty="0" err="1" smtClean="0"/>
              <a:t>centrifugal</a:t>
            </a:r>
            <a:r>
              <a:rPr lang="it-IT" dirty="0" smtClean="0"/>
              <a:t> </a:t>
            </a:r>
            <a:r>
              <a:rPr lang="it-IT" dirty="0" err="1" smtClean="0"/>
              <a:t>barrier</a:t>
            </a:r>
            <a:endParaRPr lang="it-IT" dirty="0"/>
          </a:p>
        </p:txBody>
      </p:sp>
      <p:sp>
        <p:nvSpPr>
          <p:cNvPr id="39" name="Esplosione 1 38"/>
          <p:cNvSpPr/>
          <p:nvPr/>
        </p:nvSpPr>
        <p:spPr>
          <a:xfrm>
            <a:off x="642910" y="5214950"/>
            <a:ext cx="3143272" cy="1643050"/>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it-IT" sz="2800" b="1" dirty="0" smtClean="0">
                <a:effectLst>
                  <a:outerShdw blurRad="38100" dist="38100" dir="2700000" algn="tl">
                    <a:srgbClr val="000000">
                      <a:alpha val="43137"/>
                    </a:srgbClr>
                  </a:outerShdw>
                </a:effectLst>
              </a:rPr>
              <a:t>THM</a:t>
            </a:r>
            <a:endParaRPr lang="it-IT" sz="28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22" presetClass="entr" presetSubtype="1"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0"/>
                            </p:stCondLst>
                            <p:childTnLst>
                              <p:par>
                                <p:cTn id="24" presetID="22" presetClass="entr" presetSubtype="1"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1000"/>
                                        <p:tgtEl>
                                          <p:spTgt spid="18"/>
                                        </p:tgtEl>
                                      </p:cBhvr>
                                    </p:animEffect>
                                  </p:childTnLst>
                                </p:cTn>
                              </p:par>
                            </p:childTnLst>
                          </p:cTn>
                        </p:par>
                        <p:par>
                          <p:cTn id="44" fill="hold">
                            <p:stCondLst>
                              <p:cond delay="1000"/>
                            </p:stCondLst>
                            <p:childTnLst>
                              <p:par>
                                <p:cTn id="45" presetID="22" presetClass="entr" presetSubtype="1"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49" presetClass="entr" presetSubtype="0" decel="10000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p:cTn id="70" dur="1000" fill="hold"/>
                                        <p:tgtEl>
                                          <p:spTgt spid="39"/>
                                        </p:tgtEl>
                                        <p:attrNameLst>
                                          <p:attrName>ppt_w</p:attrName>
                                        </p:attrNameLst>
                                      </p:cBhvr>
                                      <p:tavLst>
                                        <p:tav tm="0">
                                          <p:val>
                                            <p:fltVal val="0"/>
                                          </p:val>
                                        </p:tav>
                                        <p:tav tm="100000">
                                          <p:val>
                                            <p:strVal val="#ppt_w"/>
                                          </p:val>
                                        </p:tav>
                                      </p:tavLst>
                                    </p:anim>
                                    <p:anim calcmode="lin" valueType="num">
                                      <p:cBhvr>
                                        <p:cTn id="71" dur="1000" fill="hold"/>
                                        <p:tgtEl>
                                          <p:spTgt spid="39"/>
                                        </p:tgtEl>
                                        <p:attrNameLst>
                                          <p:attrName>ppt_h</p:attrName>
                                        </p:attrNameLst>
                                      </p:cBhvr>
                                      <p:tavLst>
                                        <p:tav tm="0">
                                          <p:val>
                                            <p:fltVal val="0"/>
                                          </p:val>
                                        </p:tav>
                                        <p:tav tm="100000">
                                          <p:val>
                                            <p:strVal val="#ppt_h"/>
                                          </p:val>
                                        </p:tav>
                                      </p:tavLst>
                                    </p:anim>
                                    <p:anim calcmode="lin" valueType="num">
                                      <p:cBhvr>
                                        <p:cTn id="72" dur="1000" fill="hold"/>
                                        <p:tgtEl>
                                          <p:spTgt spid="39"/>
                                        </p:tgtEl>
                                        <p:attrNameLst>
                                          <p:attrName>style.rotation</p:attrName>
                                        </p:attrNameLst>
                                      </p:cBhvr>
                                      <p:tavLst>
                                        <p:tav tm="0">
                                          <p:val>
                                            <p:fltVal val="360"/>
                                          </p:val>
                                        </p:tav>
                                        <p:tav tm="100000">
                                          <p:val>
                                            <p:fltVal val="0"/>
                                          </p:val>
                                        </p:tav>
                                      </p:tavLst>
                                    </p:anim>
                                    <p:animEffect transition="in" filter="fade">
                                      <p:cBhvr>
                                        <p:cTn id="7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5" grpId="0"/>
      <p:bldP spid="26" grpId="0"/>
      <p:bldP spid="31" grpId="0"/>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500042"/>
            <a:ext cx="8229600" cy="714380"/>
          </a:xfrm>
        </p:spPr>
        <p:txBody>
          <a:bodyPr>
            <a:normAutofit fontScale="90000"/>
          </a:bodyPr>
          <a:lstStyle/>
          <a:p>
            <a:pPr algn="ctr"/>
            <a:r>
              <a:rPr lang="it-IT" sz="4400" dirty="0" err="1" smtClean="0">
                <a:solidFill>
                  <a:schemeClr val="accent3"/>
                </a:solidFill>
                <a:effectLst>
                  <a:outerShdw blurRad="38100" dist="38100" dir="2700000" algn="tl">
                    <a:srgbClr val="000000">
                      <a:alpha val="43137"/>
                    </a:srgbClr>
                  </a:outerShdw>
                </a:effectLst>
              </a:rPr>
              <a:t>Trojan</a:t>
            </a:r>
            <a:r>
              <a:rPr lang="it-IT" sz="4400" dirty="0" smtClean="0">
                <a:solidFill>
                  <a:schemeClr val="accent3"/>
                </a:solidFill>
                <a:effectLst>
                  <a:outerShdw blurRad="38100" dist="38100" dir="2700000" algn="tl">
                    <a:srgbClr val="000000">
                      <a:alpha val="43137"/>
                    </a:srgbClr>
                  </a:outerShdw>
                </a:effectLst>
              </a:rPr>
              <a:t> </a:t>
            </a:r>
            <a:r>
              <a:rPr lang="it-IT" sz="4400" dirty="0" err="1" smtClean="0">
                <a:solidFill>
                  <a:schemeClr val="accent3"/>
                </a:solidFill>
                <a:effectLst>
                  <a:outerShdw blurRad="38100" dist="38100" dir="2700000" algn="tl">
                    <a:srgbClr val="000000">
                      <a:alpha val="43137"/>
                    </a:srgbClr>
                  </a:outerShdw>
                </a:effectLst>
              </a:rPr>
              <a:t>Horse</a:t>
            </a:r>
            <a:r>
              <a:rPr lang="it-IT" sz="4400" dirty="0" smtClean="0">
                <a:solidFill>
                  <a:schemeClr val="accent3"/>
                </a:solidFill>
                <a:effectLst>
                  <a:outerShdw blurRad="38100" dist="38100" dir="2700000" algn="tl">
                    <a:srgbClr val="000000">
                      <a:alpha val="43137"/>
                    </a:srgbClr>
                  </a:outerShdw>
                </a:effectLst>
              </a:rPr>
              <a:t> </a:t>
            </a:r>
            <a:r>
              <a:rPr lang="it-IT" sz="4400" dirty="0" err="1" smtClean="0">
                <a:solidFill>
                  <a:schemeClr val="accent3"/>
                </a:solidFill>
                <a:effectLst>
                  <a:outerShdw blurRad="38100" dist="38100" dir="2700000" algn="tl">
                    <a:srgbClr val="000000">
                      <a:alpha val="43137"/>
                    </a:srgbClr>
                  </a:outerShdw>
                </a:effectLst>
              </a:rPr>
              <a:t>Method</a:t>
            </a:r>
            <a:endParaRPr lang="it-IT" sz="4400" dirty="0">
              <a:solidFill>
                <a:schemeClr val="accent3"/>
              </a:solidFill>
              <a:effectLst>
                <a:outerShdw blurRad="38100" dist="38100" dir="2700000" algn="tl">
                  <a:srgbClr val="000000">
                    <a:alpha val="43137"/>
                  </a:srgbClr>
                </a:outerShdw>
              </a:effectLst>
            </a:endParaRPr>
          </a:p>
        </p:txBody>
      </p:sp>
      <p:pic>
        <p:nvPicPr>
          <p:cNvPr id="5" name="Immagine 4" descr="asfin_logo.png"/>
          <p:cNvPicPr>
            <a:picLocks noChangeAspect="1"/>
          </p:cNvPicPr>
          <p:nvPr/>
        </p:nvPicPr>
        <p:blipFill>
          <a:blip r:embed="rId2" cstate="print"/>
          <a:stretch>
            <a:fillRect/>
          </a:stretch>
        </p:blipFill>
        <p:spPr>
          <a:xfrm>
            <a:off x="7643834" y="285728"/>
            <a:ext cx="1365391" cy="1109380"/>
          </a:xfrm>
          <a:prstGeom prst="rect">
            <a:avLst/>
          </a:prstGeom>
        </p:spPr>
      </p:pic>
      <p:pic>
        <p:nvPicPr>
          <p:cNvPr id="7" name="Segnaposto contenuto 6" descr="logoprova.png"/>
          <p:cNvPicPr>
            <a:picLocks noGrp="1" noChangeAspect="1"/>
          </p:cNvPicPr>
          <p:nvPr>
            <p:ph idx="1"/>
          </p:nvPr>
        </p:nvPicPr>
        <p:blipFill>
          <a:blip r:embed="rId3" cstate="print"/>
          <a:stretch>
            <a:fillRect/>
          </a:stretch>
        </p:blipFill>
        <p:spPr>
          <a:xfrm>
            <a:off x="-32" y="142852"/>
            <a:ext cx="1465545" cy="1384732"/>
          </a:xfrm>
        </p:spPr>
      </p:pic>
      <p:sp>
        <p:nvSpPr>
          <p:cNvPr id="8" name="Rettangolo 7"/>
          <p:cNvSpPr/>
          <p:nvPr/>
        </p:nvSpPr>
        <p:spPr>
          <a:xfrm>
            <a:off x="0" y="1500174"/>
            <a:ext cx="9144000" cy="71438"/>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3"/>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500042"/>
            <a:ext cx="8229600" cy="714380"/>
          </a:xfrm>
        </p:spPr>
        <p:txBody>
          <a:bodyPr>
            <a:normAutofit fontScale="90000"/>
          </a:bodyPr>
          <a:lstStyle/>
          <a:p>
            <a:pPr algn="ctr"/>
            <a:r>
              <a:rPr lang="it-IT" sz="4400" dirty="0" err="1" smtClean="0">
                <a:solidFill>
                  <a:schemeClr val="accent3"/>
                </a:solidFill>
                <a:effectLst>
                  <a:outerShdw blurRad="38100" dist="38100" dir="2700000" algn="tl">
                    <a:srgbClr val="000000">
                      <a:alpha val="43137"/>
                    </a:srgbClr>
                  </a:outerShdw>
                </a:effectLst>
              </a:rPr>
              <a:t>Experimental</a:t>
            </a:r>
            <a:r>
              <a:rPr lang="it-IT" sz="4400" dirty="0" smtClean="0">
                <a:solidFill>
                  <a:schemeClr val="accent3"/>
                </a:solidFill>
                <a:effectLst>
                  <a:outerShdw blurRad="38100" dist="38100" dir="2700000" algn="tl">
                    <a:srgbClr val="000000">
                      <a:alpha val="43137"/>
                    </a:srgbClr>
                  </a:outerShdw>
                </a:effectLst>
              </a:rPr>
              <a:t> </a:t>
            </a:r>
            <a:r>
              <a:rPr lang="it-IT" sz="4400" dirty="0" err="1" smtClean="0">
                <a:solidFill>
                  <a:schemeClr val="accent3"/>
                </a:solidFill>
                <a:effectLst>
                  <a:outerShdw blurRad="38100" dist="38100" dir="2700000" algn="tl">
                    <a:srgbClr val="000000">
                      <a:alpha val="43137"/>
                    </a:srgbClr>
                  </a:outerShdw>
                </a:effectLst>
              </a:rPr>
              <a:t>setup</a:t>
            </a:r>
            <a:endParaRPr lang="it-IT" sz="4400" dirty="0">
              <a:solidFill>
                <a:schemeClr val="accent3"/>
              </a:solidFill>
              <a:effectLst>
                <a:outerShdw blurRad="38100" dist="38100" dir="2700000" algn="tl">
                  <a:srgbClr val="000000">
                    <a:alpha val="43137"/>
                  </a:srgbClr>
                </a:outerShdw>
              </a:effectLst>
            </a:endParaRPr>
          </a:p>
        </p:txBody>
      </p:sp>
      <p:pic>
        <p:nvPicPr>
          <p:cNvPr id="5" name="Immagine 4" descr="asfin_logo.png"/>
          <p:cNvPicPr>
            <a:picLocks noChangeAspect="1"/>
          </p:cNvPicPr>
          <p:nvPr/>
        </p:nvPicPr>
        <p:blipFill>
          <a:blip r:embed="rId3" cstate="print"/>
          <a:stretch>
            <a:fillRect/>
          </a:stretch>
        </p:blipFill>
        <p:spPr>
          <a:xfrm>
            <a:off x="7643834" y="285728"/>
            <a:ext cx="1365391" cy="1109380"/>
          </a:xfrm>
          <a:prstGeom prst="rect">
            <a:avLst/>
          </a:prstGeom>
        </p:spPr>
      </p:pic>
      <p:pic>
        <p:nvPicPr>
          <p:cNvPr id="7" name="Segnaposto contenuto 6" descr="logoprova.png"/>
          <p:cNvPicPr>
            <a:picLocks noGrp="1" noChangeAspect="1"/>
          </p:cNvPicPr>
          <p:nvPr>
            <p:ph idx="1"/>
          </p:nvPr>
        </p:nvPicPr>
        <p:blipFill>
          <a:blip r:embed="rId4" cstate="print"/>
          <a:stretch>
            <a:fillRect/>
          </a:stretch>
        </p:blipFill>
        <p:spPr>
          <a:xfrm>
            <a:off x="-32" y="142852"/>
            <a:ext cx="1465545" cy="1384732"/>
          </a:xfrm>
        </p:spPr>
      </p:pic>
      <p:sp>
        <p:nvSpPr>
          <p:cNvPr id="8" name="Rettangolo 7"/>
          <p:cNvSpPr/>
          <p:nvPr/>
        </p:nvSpPr>
        <p:spPr>
          <a:xfrm>
            <a:off x="0" y="1500174"/>
            <a:ext cx="9144000" cy="71438"/>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3"/>
              </a:solidFill>
            </a:endParaRPr>
          </a:p>
        </p:txBody>
      </p:sp>
      <p:grpSp>
        <p:nvGrpSpPr>
          <p:cNvPr id="29" name="Gruppo 28"/>
          <p:cNvGrpSpPr/>
          <p:nvPr/>
        </p:nvGrpSpPr>
        <p:grpSpPr>
          <a:xfrm>
            <a:off x="357158" y="1643050"/>
            <a:ext cx="2928958" cy="1928826"/>
            <a:chOff x="5072066" y="1774815"/>
            <a:chExt cx="3286148" cy="2225689"/>
          </a:xfrm>
        </p:grpSpPr>
        <p:sp>
          <p:nvSpPr>
            <p:cNvPr id="28" name="Rettangolo arrotondato 27"/>
            <p:cNvSpPr/>
            <p:nvPr/>
          </p:nvSpPr>
          <p:spPr>
            <a:xfrm>
              <a:off x="5072066" y="1857364"/>
              <a:ext cx="3286148" cy="2143140"/>
            </a:xfrm>
            <a:prstGeom prst="roundRect">
              <a:avLst/>
            </a:prstGeom>
            <a:gradFill>
              <a:gsLst>
                <a:gs pos="0">
                  <a:schemeClr val="accent3">
                    <a:tint val="98000"/>
                    <a:shade val="25000"/>
                    <a:satMod val="250000"/>
                  </a:schemeClr>
                </a:gs>
                <a:gs pos="68000">
                  <a:schemeClr val="accent3">
                    <a:tint val="86000"/>
                    <a:satMod val="115000"/>
                  </a:schemeClr>
                </a:gs>
                <a:gs pos="100000">
                  <a:schemeClr val="accent3">
                    <a:tint val="50000"/>
                    <a:satMod val="1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a:p>
          </p:txBody>
        </p:sp>
        <p:grpSp>
          <p:nvGrpSpPr>
            <p:cNvPr id="11" name="Group 9"/>
            <p:cNvGrpSpPr>
              <a:grpSpLocks/>
            </p:cNvGrpSpPr>
            <p:nvPr/>
          </p:nvGrpSpPr>
          <p:grpSpPr bwMode="auto">
            <a:xfrm>
              <a:off x="5148277" y="1774815"/>
              <a:ext cx="3138499" cy="1993901"/>
              <a:chOff x="231" y="849"/>
              <a:chExt cx="1977" cy="1256"/>
            </a:xfrm>
          </p:grpSpPr>
          <p:sp>
            <p:nvSpPr>
              <p:cNvPr id="13" name="Line 11"/>
              <p:cNvSpPr>
                <a:spLocks noChangeAspect="1" noChangeShapeType="1"/>
              </p:cNvSpPr>
              <p:nvPr/>
            </p:nvSpPr>
            <p:spPr bwMode="auto">
              <a:xfrm>
                <a:off x="385" y="1188"/>
                <a:ext cx="829" cy="231"/>
              </a:xfrm>
              <a:prstGeom prst="line">
                <a:avLst/>
              </a:prstGeom>
              <a:noFill/>
              <a:ln w="25400">
                <a:solidFill>
                  <a:srgbClr val="000000"/>
                </a:solidFill>
                <a:round/>
                <a:headEnd/>
                <a:tailEnd type="triangle" w="med" len="med"/>
              </a:ln>
              <a:effectLst/>
            </p:spPr>
            <p:txBody>
              <a:bodyPr/>
              <a:lstStyle/>
              <a:p>
                <a:endParaRPr lang="it-IT"/>
              </a:p>
            </p:txBody>
          </p:sp>
          <p:sp>
            <p:nvSpPr>
              <p:cNvPr id="14" name="Line 12"/>
              <p:cNvSpPr>
                <a:spLocks noChangeAspect="1" noChangeShapeType="1"/>
              </p:cNvSpPr>
              <p:nvPr/>
            </p:nvSpPr>
            <p:spPr bwMode="auto">
              <a:xfrm flipV="1">
                <a:off x="385" y="1861"/>
                <a:ext cx="804" cy="108"/>
              </a:xfrm>
              <a:prstGeom prst="line">
                <a:avLst/>
              </a:prstGeom>
              <a:noFill/>
              <a:ln w="25400">
                <a:solidFill>
                  <a:srgbClr val="000000"/>
                </a:solidFill>
                <a:round/>
                <a:headEnd/>
                <a:tailEnd type="triangle" w="med" len="med"/>
              </a:ln>
              <a:effectLst/>
            </p:spPr>
            <p:txBody>
              <a:bodyPr/>
              <a:lstStyle/>
              <a:p>
                <a:endParaRPr lang="it-IT"/>
              </a:p>
            </p:txBody>
          </p:sp>
          <p:sp>
            <p:nvSpPr>
              <p:cNvPr id="15" name="Line 13"/>
              <p:cNvSpPr>
                <a:spLocks noChangeAspect="1" noChangeShapeType="1"/>
              </p:cNvSpPr>
              <p:nvPr/>
            </p:nvSpPr>
            <p:spPr bwMode="auto">
              <a:xfrm flipV="1">
                <a:off x="1189" y="1625"/>
                <a:ext cx="829" cy="236"/>
              </a:xfrm>
              <a:prstGeom prst="line">
                <a:avLst/>
              </a:prstGeom>
              <a:noFill/>
              <a:ln w="25400">
                <a:solidFill>
                  <a:srgbClr val="000000"/>
                </a:solidFill>
                <a:round/>
                <a:headEnd/>
                <a:tailEnd type="triangle" w="med" len="med"/>
              </a:ln>
              <a:effectLst/>
            </p:spPr>
            <p:txBody>
              <a:bodyPr/>
              <a:lstStyle/>
              <a:p>
                <a:endParaRPr lang="it-IT"/>
              </a:p>
            </p:txBody>
          </p:sp>
          <p:sp>
            <p:nvSpPr>
              <p:cNvPr id="16" name="Line 14"/>
              <p:cNvSpPr>
                <a:spLocks noChangeAspect="1" noChangeShapeType="1"/>
              </p:cNvSpPr>
              <p:nvPr/>
            </p:nvSpPr>
            <p:spPr bwMode="auto">
              <a:xfrm>
                <a:off x="1189" y="1861"/>
                <a:ext cx="875" cy="244"/>
              </a:xfrm>
              <a:prstGeom prst="line">
                <a:avLst/>
              </a:prstGeom>
              <a:noFill/>
              <a:ln w="25400">
                <a:solidFill>
                  <a:srgbClr val="000000"/>
                </a:solidFill>
                <a:round/>
                <a:headEnd/>
                <a:tailEnd type="triangle" w="med" len="med"/>
              </a:ln>
              <a:effectLst/>
            </p:spPr>
            <p:txBody>
              <a:bodyPr/>
              <a:lstStyle/>
              <a:p>
                <a:endParaRPr lang="it-IT"/>
              </a:p>
            </p:txBody>
          </p:sp>
          <p:sp>
            <p:nvSpPr>
              <p:cNvPr id="17" name="Line 15"/>
              <p:cNvSpPr>
                <a:spLocks noChangeAspect="1" noChangeShapeType="1"/>
              </p:cNvSpPr>
              <p:nvPr/>
            </p:nvSpPr>
            <p:spPr bwMode="auto">
              <a:xfrm flipV="1">
                <a:off x="1204" y="1180"/>
                <a:ext cx="814" cy="228"/>
              </a:xfrm>
              <a:prstGeom prst="line">
                <a:avLst/>
              </a:prstGeom>
              <a:noFill/>
              <a:ln w="25400">
                <a:solidFill>
                  <a:srgbClr val="000000"/>
                </a:solidFill>
                <a:round/>
                <a:headEnd/>
                <a:tailEnd type="triangle" w="med" len="med"/>
              </a:ln>
              <a:effectLst/>
            </p:spPr>
            <p:txBody>
              <a:bodyPr/>
              <a:lstStyle/>
              <a:p>
                <a:endParaRPr lang="it-IT"/>
              </a:p>
            </p:txBody>
          </p:sp>
          <p:sp>
            <p:nvSpPr>
              <p:cNvPr id="18" name="Line 16"/>
              <p:cNvSpPr>
                <a:spLocks noChangeAspect="1" noChangeShapeType="1"/>
              </p:cNvSpPr>
              <p:nvPr/>
            </p:nvSpPr>
            <p:spPr bwMode="auto">
              <a:xfrm flipV="1">
                <a:off x="1181" y="1374"/>
                <a:ext cx="0" cy="507"/>
              </a:xfrm>
              <a:prstGeom prst="line">
                <a:avLst/>
              </a:prstGeom>
              <a:noFill/>
              <a:ln w="25400">
                <a:solidFill>
                  <a:srgbClr val="000000"/>
                </a:solidFill>
                <a:round/>
                <a:headEnd type="triangle"/>
                <a:tailEnd type="none" w="med" len="med"/>
              </a:ln>
              <a:effectLst/>
            </p:spPr>
            <p:txBody>
              <a:bodyPr/>
              <a:lstStyle/>
              <a:p>
                <a:endParaRPr lang="it-IT"/>
              </a:p>
            </p:txBody>
          </p:sp>
          <p:sp>
            <p:nvSpPr>
              <p:cNvPr id="19" name="Oval 17"/>
              <p:cNvSpPr>
                <a:spLocks noChangeArrowheads="1"/>
              </p:cNvSpPr>
              <p:nvPr/>
            </p:nvSpPr>
            <p:spPr bwMode="auto">
              <a:xfrm>
                <a:off x="1066" y="1298"/>
                <a:ext cx="226" cy="182"/>
              </a:xfrm>
              <a:prstGeom prst="ellipse">
                <a:avLst/>
              </a:prstGeom>
              <a:solidFill>
                <a:srgbClr val="FF0000">
                  <a:alpha val="52000"/>
                </a:srgbClr>
              </a:solidFill>
              <a:ln w="16510">
                <a:solidFill>
                  <a:srgbClr val="000000"/>
                </a:solidFill>
                <a:round/>
                <a:headEnd/>
                <a:tailEnd/>
              </a:ln>
              <a:effectLst/>
            </p:spPr>
            <p:txBody>
              <a:bodyPr wrap="none" anchor="ctr"/>
              <a:lstStyle/>
              <a:p>
                <a:endParaRPr lang="it-IT"/>
              </a:p>
            </p:txBody>
          </p:sp>
          <p:sp>
            <p:nvSpPr>
              <p:cNvPr id="20" name="Oval 18"/>
              <p:cNvSpPr>
                <a:spLocks noChangeArrowheads="1"/>
              </p:cNvSpPr>
              <p:nvPr/>
            </p:nvSpPr>
            <p:spPr bwMode="auto">
              <a:xfrm>
                <a:off x="1076" y="1770"/>
                <a:ext cx="226" cy="182"/>
              </a:xfrm>
              <a:prstGeom prst="ellipse">
                <a:avLst/>
              </a:prstGeom>
              <a:solidFill>
                <a:srgbClr val="FF0000">
                  <a:alpha val="52000"/>
                </a:srgbClr>
              </a:solidFill>
              <a:ln w="16510">
                <a:solidFill>
                  <a:srgbClr val="000000"/>
                </a:solidFill>
                <a:round/>
                <a:headEnd/>
                <a:tailEnd/>
              </a:ln>
              <a:effectLst/>
            </p:spPr>
            <p:txBody>
              <a:bodyPr wrap="none" anchor="ctr"/>
              <a:lstStyle/>
              <a:p>
                <a:endParaRPr lang="it-IT"/>
              </a:p>
            </p:txBody>
          </p:sp>
          <p:sp>
            <p:nvSpPr>
              <p:cNvPr id="21" name="Text Box 19"/>
              <p:cNvSpPr txBox="1">
                <a:spLocks noChangeArrowheads="1"/>
              </p:cNvSpPr>
              <p:nvPr/>
            </p:nvSpPr>
            <p:spPr bwMode="auto">
              <a:xfrm>
                <a:off x="294" y="922"/>
                <a:ext cx="419" cy="291"/>
              </a:xfrm>
              <a:prstGeom prst="rect">
                <a:avLst/>
              </a:prstGeom>
              <a:noFill/>
              <a:ln w="9525">
                <a:noFill/>
                <a:miter lim="800000"/>
                <a:headEnd/>
                <a:tailEnd/>
              </a:ln>
              <a:effectLst/>
            </p:spPr>
            <p:txBody>
              <a:bodyPr wrap="square">
                <a:spAutoFit/>
              </a:bodyPr>
              <a:lstStyle/>
              <a:p>
                <a:pPr eaLnBrk="0" hangingPunct="0">
                  <a:spcBef>
                    <a:spcPct val="50000"/>
                  </a:spcBef>
                </a:pPr>
                <a:r>
                  <a:rPr lang="en-US" sz="2000" baseline="30000" dirty="0">
                    <a:latin typeface="Comic Sans MS" pitchFamily="66" charset="0"/>
                  </a:rPr>
                  <a:t>2</a:t>
                </a:r>
                <a:r>
                  <a:rPr lang="en-US" sz="2000" dirty="0">
                    <a:latin typeface="Comic Sans MS" pitchFamily="66" charset="0"/>
                  </a:rPr>
                  <a:t>H</a:t>
                </a:r>
              </a:p>
            </p:txBody>
          </p:sp>
          <p:sp>
            <p:nvSpPr>
              <p:cNvPr id="22" name="Text Box 20"/>
              <p:cNvSpPr txBox="1">
                <a:spLocks noChangeArrowheads="1"/>
              </p:cNvSpPr>
              <p:nvPr/>
            </p:nvSpPr>
            <p:spPr bwMode="auto">
              <a:xfrm>
                <a:off x="996" y="1480"/>
                <a:ext cx="272" cy="252"/>
              </a:xfrm>
              <a:prstGeom prst="rect">
                <a:avLst/>
              </a:prstGeom>
              <a:noFill/>
              <a:ln w="9525">
                <a:noFill/>
                <a:miter lim="800000"/>
                <a:headEnd/>
                <a:tailEnd/>
              </a:ln>
              <a:effectLst/>
            </p:spPr>
            <p:txBody>
              <a:bodyPr>
                <a:spAutoFit/>
              </a:bodyPr>
              <a:lstStyle/>
              <a:p>
                <a:pPr eaLnBrk="0" hangingPunct="0">
                  <a:spcBef>
                    <a:spcPct val="50000"/>
                  </a:spcBef>
                </a:pPr>
                <a:r>
                  <a:rPr lang="en-US" sz="2000" dirty="0" smtClean="0">
                    <a:latin typeface="Comic Sans MS" pitchFamily="66" charset="0"/>
                  </a:rPr>
                  <a:t>n</a:t>
                </a:r>
                <a:endParaRPr lang="en-US" sz="2000" dirty="0">
                  <a:latin typeface="Comic Sans MS" pitchFamily="66" charset="0"/>
                </a:endParaRPr>
              </a:p>
            </p:txBody>
          </p:sp>
          <p:sp>
            <p:nvSpPr>
              <p:cNvPr id="23" name="Text Box 21"/>
              <p:cNvSpPr txBox="1">
                <a:spLocks noChangeArrowheads="1"/>
              </p:cNvSpPr>
              <p:nvPr/>
            </p:nvSpPr>
            <p:spPr bwMode="auto">
              <a:xfrm>
                <a:off x="231" y="1680"/>
                <a:ext cx="409" cy="250"/>
              </a:xfrm>
              <a:prstGeom prst="rect">
                <a:avLst/>
              </a:prstGeom>
              <a:noFill/>
              <a:ln w="9525">
                <a:noFill/>
                <a:miter lim="800000"/>
                <a:headEnd/>
                <a:tailEnd/>
              </a:ln>
              <a:effectLst/>
            </p:spPr>
            <p:txBody>
              <a:bodyPr>
                <a:spAutoFit/>
              </a:bodyPr>
              <a:lstStyle/>
              <a:p>
                <a:pPr eaLnBrk="0" hangingPunct="0">
                  <a:spcBef>
                    <a:spcPct val="50000"/>
                  </a:spcBef>
                </a:pPr>
                <a:r>
                  <a:rPr lang="en-US" sz="2000" baseline="30000" dirty="0" smtClean="0">
                    <a:latin typeface="Comic Sans MS" pitchFamily="66" charset="0"/>
                  </a:rPr>
                  <a:t>17</a:t>
                </a:r>
                <a:r>
                  <a:rPr lang="en-US" sz="2000" dirty="0" smtClean="0">
                    <a:latin typeface="Comic Sans MS" pitchFamily="66" charset="0"/>
                  </a:rPr>
                  <a:t>O</a:t>
                </a:r>
                <a:endParaRPr lang="en-US" sz="2000" dirty="0">
                  <a:latin typeface="Comic Sans MS" pitchFamily="66" charset="0"/>
                </a:endParaRPr>
              </a:p>
            </p:txBody>
          </p:sp>
          <p:sp>
            <p:nvSpPr>
              <p:cNvPr id="24" name="Text Box 22"/>
              <p:cNvSpPr txBox="1">
                <a:spLocks noChangeArrowheads="1"/>
              </p:cNvSpPr>
              <p:nvPr/>
            </p:nvSpPr>
            <p:spPr bwMode="auto">
              <a:xfrm>
                <a:off x="1890" y="849"/>
                <a:ext cx="226" cy="250"/>
              </a:xfrm>
              <a:prstGeom prst="rect">
                <a:avLst/>
              </a:prstGeom>
              <a:noFill/>
              <a:ln w="9525">
                <a:noFill/>
                <a:miter lim="800000"/>
                <a:headEnd/>
                <a:tailEnd/>
              </a:ln>
              <a:effectLst/>
            </p:spPr>
            <p:txBody>
              <a:bodyPr>
                <a:spAutoFit/>
              </a:bodyPr>
              <a:lstStyle/>
              <a:p>
                <a:pPr eaLnBrk="0" hangingPunct="0">
                  <a:spcBef>
                    <a:spcPct val="50000"/>
                  </a:spcBef>
                </a:pPr>
                <a:r>
                  <a:rPr lang="en-US" sz="2000" dirty="0" smtClean="0">
                    <a:latin typeface="Comic Sans MS" pitchFamily="66" charset="0"/>
                  </a:rPr>
                  <a:t>p</a:t>
                </a:r>
                <a:endParaRPr lang="en-US" sz="2000" dirty="0">
                  <a:latin typeface="Comic Sans MS" pitchFamily="66" charset="0"/>
                </a:endParaRPr>
              </a:p>
            </p:txBody>
          </p:sp>
          <p:sp>
            <p:nvSpPr>
              <p:cNvPr id="25" name="Text Box 23"/>
              <p:cNvSpPr txBox="1">
                <a:spLocks noChangeArrowheads="1"/>
              </p:cNvSpPr>
              <p:nvPr/>
            </p:nvSpPr>
            <p:spPr bwMode="auto">
              <a:xfrm>
                <a:off x="1810" y="1392"/>
                <a:ext cx="398" cy="252"/>
              </a:xfrm>
              <a:prstGeom prst="rect">
                <a:avLst/>
              </a:prstGeom>
              <a:noFill/>
              <a:ln w="9525">
                <a:noFill/>
                <a:miter lim="800000"/>
                <a:headEnd/>
                <a:tailEnd/>
              </a:ln>
              <a:effectLst/>
            </p:spPr>
            <p:txBody>
              <a:bodyPr>
                <a:spAutoFit/>
              </a:bodyPr>
              <a:lstStyle/>
              <a:p>
                <a:pPr eaLnBrk="0" hangingPunct="0">
                  <a:spcBef>
                    <a:spcPct val="50000"/>
                  </a:spcBef>
                </a:pPr>
                <a:r>
                  <a:rPr lang="en-US" sz="2000" baseline="30000" dirty="0" smtClean="0">
                    <a:latin typeface="Comic Sans MS" pitchFamily="66" charset="0"/>
                  </a:rPr>
                  <a:t>14</a:t>
                </a:r>
                <a:r>
                  <a:rPr lang="en-US" sz="2000" dirty="0" smtClean="0">
                    <a:latin typeface="Comic Sans MS" pitchFamily="66" charset="0"/>
                  </a:rPr>
                  <a:t>C</a:t>
                </a:r>
                <a:endParaRPr lang="en-US" sz="2000" dirty="0">
                  <a:latin typeface="Comic Sans MS" pitchFamily="66" charset="0"/>
                </a:endParaRPr>
              </a:p>
            </p:txBody>
          </p:sp>
          <p:sp>
            <p:nvSpPr>
              <p:cNvPr id="26" name="Text Box 24"/>
              <p:cNvSpPr txBox="1">
                <a:spLocks noChangeArrowheads="1"/>
              </p:cNvSpPr>
              <p:nvPr/>
            </p:nvSpPr>
            <p:spPr bwMode="auto">
              <a:xfrm>
                <a:off x="1902" y="1784"/>
                <a:ext cx="238" cy="269"/>
              </a:xfrm>
              <a:prstGeom prst="rect">
                <a:avLst/>
              </a:prstGeom>
              <a:noFill/>
              <a:ln w="9525">
                <a:noFill/>
                <a:miter lim="800000"/>
                <a:headEnd/>
                <a:tailEnd/>
              </a:ln>
              <a:effectLst/>
            </p:spPr>
            <p:txBody>
              <a:bodyPr>
                <a:spAutoFit/>
              </a:bodyPr>
              <a:lstStyle/>
              <a:p>
                <a:pPr eaLnBrk="0" hangingPunct="0">
                  <a:spcBef>
                    <a:spcPct val="50000"/>
                  </a:spcBef>
                </a:pPr>
                <a:r>
                  <a:rPr lang="el-GR" sz="2200" dirty="0">
                    <a:latin typeface="Comic Sans MS" pitchFamily="66" charset="0"/>
                    <a:cs typeface="Times New Roman" pitchFamily="18" charset="0"/>
                  </a:rPr>
                  <a:t>α</a:t>
                </a:r>
              </a:p>
            </p:txBody>
          </p:sp>
        </p:grpSp>
      </p:grpSp>
      <p:pic>
        <p:nvPicPr>
          <p:cNvPr id="30" name="Immagine 29" descr="setup.eps"/>
          <p:cNvPicPr>
            <a:picLocks noChangeAspect="1"/>
          </p:cNvPicPr>
          <p:nvPr/>
        </p:nvPicPr>
        <p:blipFill>
          <a:blip r:embed="rId5" cstate="print"/>
          <a:stretch>
            <a:fillRect/>
          </a:stretch>
        </p:blipFill>
        <p:spPr>
          <a:xfrm rot="16200000">
            <a:off x="5607853" y="2964650"/>
            <a:ext cx="2714645" cy="4357724"/>
          </a:xfrm>
          <a:prstGeom prst="rect">
            <a:avLst/>
          </a:prstGeom>
        </p:spPr>
      </p:pic>
      <p:sp>
        <p:nvSpPr>
          <p:cNvPr id="31" name="CasellaDiTesto 30"/>
          <p:cNvSpPr txBox="1"/>
          <p:nvPr/>
        </p:nvSpPr>
        <p:spPr>
          <a:xfrm>
            <a:off x="3643306" y="1785926"/>
            <a:ext cx="5500694" cy="1323439"/>
          </a:xfrm>
          <a:prstGeom prst="rect">
            <a:avLst/>
          </a:prstGeom>
          <a:noFill/>
        </p:spPr>
        <p:txBody>
          <a:bodyPr wrap="square" rtlCol="0">
            <a:spAutoFit/>
          </a:bodyPr>
          <a:lstStyle/>
          <a:p>
            <a:pPr>
              <a:buClr>
                <a:schemeClr val="accent2"/>
              </a:buClr>
              <a:buFont typeface="Wingdings" pitchFamily="2" charset="2"/>
              <a:buChar char="Ø"/>
            </a:pPr>
            <a:r>
              <a:rPr lang="it-IT" sz="2000" dirty="0" smtClean="0"/>
              <a:t> </a:t>
            </a:r>
            <a:r>
              <a:rPr lang="it-IT" sz="2000" dirty="0" smtClean="0">
                <a:solidFill>
                  <a:schemeClr val="accent2"/>
                </a:solidFill>
              </a:rPr>
              <a:t>The </a:t>
            </a:r>
            <a:r>
              <a:rPr lang="it-IT" sz="2000" dirty="0" err="1" smtClean="0">
                <a:solidFill>
                  <a:schemeClr val="accent2"/>
                </a:solidFill>
              </a:rPr>
              <a:t>reaction</a:t>
            </a:r>
            <a:r>
              <a:rPr lang="it-IT" sz="2000" dirty="0" smtClean="0">
                <a:solidFill>
                  <a:schemeClr val="accent2"/>
                </a:solidFill>
              </a:rPr>
              <a:t>  </a:t>
            </a:r>
            <a:r>
              <a:rPr lang="it-IT" sz="2000" baseline="30000" dirty="0" smtClean="0">
                <a:solidFill>
                  <a:schemeClr val="accent2"/>
                </a:solidFill>
              </a:rPr>
              <a:t>17</a:t>
            </a:r>
            <a:r>
              <a:rPr lang="it-IT" sz="2000" dirty="0" smtClean="0">
                <a:solidFill>
                  <a:schemeClr val="accent2"/>
                </a:solidFill>
              </a:rPr>
              <a:t>O(n,</a:t>
            </a:r>
            <a:r>
              <a:rPr lang="el-GR" sz="2000" dirty="0" smtClean="0">
                <a:solidFill>
                  <a:schemeClr val="accent2"/>
                </a:solidFill>
                <a:latin typeface="Times New Roman"/>
                <a:cs typeface="Times New Roman"/>
              </a:rPr>
              <a:t>α</a:t>
            </a:r>
            <a:r>
              <a:rPr lang="it-IT" sz="2000" dirty="0" smtClean="0">
                <a:solidFill>
                  <a:schemeClr val="accent2"/>
                </a:solidFill>
                <a:latin typeface="Times New Roman"/>
                <a:cs typeface="Times New Roman"/>
              </a:rPr>
              <a:t>)</a:t>
            </a:r>
            <a:r>
              <a:rPr lang="it-IT" sz="2000" baseline="30000" dirty="0" smtClean="0">
                <a:solidFill>
                  <a:schemeClr val="accent2"/>
                </a:solidFill>
                <a:cs typeface="Times New Roman"/>
              </a:rPr>
              <a:t>14</a:t>
            </a:r>
            <a:r>
              <a:rPr lang="it-IT" sz="2000" dirty="0" smtClean="0">
                <a:solidFill>
                  <a:schemeClr val="accent2"/>
                </a:solidFill>
                <a:cs typeface="Times New Roman"/>
              </a:rPr>
              <a:t>C </a:t>
            </a:r>
            <a:r>
              <a:rPr lang="it-IT" sz="2000" dirty="0" err="1" smtClean="0">
                <a:solidFill>
                  <a:schemeClr val="accent2"/>
                </a:solidFill>
                <a:cs typeface="Times New Roman"/>
              </a:rPr>
              <a:t>was</a:t>
            </a:r>
            <a:r>
              <a:rPr lang="it-IT" sz="2000" dirty="0" smtClean="0">
                <a:solidFill>
                  <a:schemeClr val="accent2"/>
                </a:solidFill>
                <a:cs typeface="Times New Roman"/>
              </a:rPr>
              <a:t> </a:t>
            </a:r>
            <a:r>
              <a:rPr lang="it-IT" sz="2000" dirty="0" err="1" smtClean="0">
                <a:solidFill>
                  <a:schemeClr val="accent2"/>
                </a:solidFill>
                <a:cs typeface="Times New Roman"/>
              </a:rPr>
              <a:t>studied</a:t>
            </a:r>
            <a:r>
              <a:rPr lang="it-IT" sz="2000" dirty="0" smtClean="0">
                <a:solidFill>
                  <a:schemeClr val="accent2"/>
                </a:solidFill>
                <a:cs typeface="Times New Roman"/>
              </a:rPr>
              <a:t> via the      </a:t>
            </a:r>
            <a:r>
              <a:rPr lang="it-IT" sz="2000" baseline="30000" dirty="0" smtClean="0">
                <a:solidFill>
                  <a:schemeClr val="accent2"/>
                </a:solidFill>
                <a:cs typeface="Times New Roman"/>
              </a:rPr>
              <a:t>2</a:t>
            </a:r>
            <a:r>
              <a:rPr lang="it-IT" sz="2000" dirty="0" smtClean="0">
                <a:solidFill>
                  <a:schemeClr val="accent2"/>
                </a:solidFill>
                <a:cs typeface="Times New Roman"/>
              </a:rPr>
              <a:t>H(</a:t>
            </a:r>
            <a:r>
              <a:rPr lang="it-IT" sz="2000" baseline="30000" dirty="0" smtClean="0">
                <a:solidFill>
                  <a:schemeClr val="accent2"/>
                </a:solidFill>
                <a:cs typeface="Times New Roman"/>
              </a:rPr>
              <a:t>17</a:t>
            </a:r>
            <a:r>
              <a:rPr lang="it-IT" sz="2000" dirty="0" smtClean="0">
                <a:solidFill>
                  <a:schemeClr val="accent2"/>
                </a:solidFill>
                <a:cs typeface="Times New Roman"/>
              </a:rPr>
              <a:t>O,</a:t>
            </a:r>
            <a:r>
              <a:rPr lang="el-GR" sz="2000" dirty="0" smtClean="0">
                <a:solidFill>
                  <a:schemeClr val="accent2"/>
                </a:solidFill>
                <a:latin typeface="Times New Roman"/>
                <a:cs typeface="Times New Roman"/>
              </a:rPr>
              <a:t>α</a:t>
            </a:r>
            <a:r>
              <a:rPr lang="it-IT" sz="2000" baseline="30000" dirty="0" smtClean="0">
                <a:solidFill>
                  <a:schemeClr val="accent2"/>
                </a:solidFill>
                <a:cs typeface="Times New Roman"/>
              </a:rPr>
              <a:t>14</a:t>
            </a:r>
            <a:r>
              <a:rPr lang="it-IT" sz="2000" dirty="0" smtClean="0">
                <a:solidFill>
                  <a:schemeClr val="accent2"/>
                </a:solidFill>
                <a:cs typeface="Times New Roman"/>
              </a:rPr>
              <a:t>C)p ,  </a:t>
            </a:r>
            <a:r>
              <a:rPr lang="it-IT" sz="2000" dirty="0" smtClean="0">
                <a:solidFill>
                  <a:schemeClr val="accent2"/>
                </a:solidFill>
                <a:cs typeface="Times New Roman"/>
              </a:rPr>
              <a:t>V</a:t>
            </a:r>
            <a:r>
              <a:rPr lang="it-IT" sz="2000" baseline="-25000" dirty="0" smtClean="0">
                <a:solidFill>
                  <a:schemeClr val="accent2"/>
                </a:solidFill>
                <a:cs typeface="Times New Roman"/>
              </a:rPr>
              <a:t>coul</a:t>
            </a:r>
            <a:r>
              <a:rPr lang="it-IT" sz="2000" dirty="0" smtClean="0">
                <a:solidFill>
                  <a:schemeClr val="accent2"/>
                </a:solidFill>
                <a:cs typeface="Times New Roman"/>
              </a:rPr>
              <a:t>=2.3 </a:t>
            </a:r>
            <a:r>
              <a:rPr lang="it-IT" sz="2000" dirty="0" err="1" smtClean="0">
                <a:solidFill>
                  <a:schemeClr val="accent2"/>
                </a:solidFill>
                <a:cs typeface="Times New Roman"/>
              </a:rPr>
              <a:t>MeV</a:t>
            </a:r>
            <a:r>
              <a:rPr lang="it-IT" sz="2000" dirty="0" smtClean="0">
                <a:solidFill>
                  <a:schemeClr val="accent2"/>
                </a:solidFill>
                <a:cs typeface="Times New Roman"/>
              </a:rPr>
              <a:t>;</a:t>
            </a:r>
          </a:p>
          <a:p>
            <a:pPr>
              <a:buClr>
                <a:schemeClr val="accent2"/>
              </a:buClr>
              <a:buFont typeface="Wingdings" pitchFamily="2" charset="2"/>
              <a:buChar char="Ø"/>
            </a:pPr>
            <a:r>
              <a:rPr lang="it-IT" sz="2000" dirty="0" smtClean="0">
                <a:solidFill>
                  <a:schemeClr val="accent2"/>
                </a:solidFill>
                <a:cs typeface="Times New Roman"/>
              </a:rPr>
              <a:t> The </a:t>
            </a:r>
            <a:r>
              <a:rPr lang="it-IT" sz="2000" dirty="0" err="1" smtClean="0">
                <a:solidFill>
                  <a:schemeClr val="accent2"/>
                </a:solidFill>
                <a:cs typeface="Times New Roman"/>
              </a:rPr>
              <a:t>deuteron</a:t>
            </a:r>
            <a:r>
              <a:rPr lang="it-IT" sz="2000" dirty="0" smtClean="0">
                <a:solidFill>
                  <a:schemeClr val="accent2"/>
                </a:solidFill>
                <a:cs typeface="Times New Roman"/>
              </a:rPr>
              <a:t> </a:t>
            </a:r>
            <a:r>
              <a:rPr lang="it-IT" sz="2000" dirty="0" err="1" smtClean="0">
                <a:solidFill>
                  <a:schemeClr val="accent2"/>
                </a:solidFill>
                <a:cs typeface="Times New Roman"/>
              </a:rPr>
              <a:t>is</a:t>
            </a:r>
            <a:r>
              <a:rPr lang="it-IT" sz="2000" dirty="0" smtClean="0">
                <a:solidFill>
                  <a:schemeClr val="accent2"/>
                </a:solidFill>
                <a:cs typeface="Times New Roman"/>
              </a:rPr>
              <a:t> the TH </a:t>
            </a:r>
            <a:r>
              <a:rPr lang="it-IT" sz="2000" dirty="0" err="1" smtClean="0">
                <a:solidFill>
                  <a:schemeClr val="accent2"/>
                </a:solidFill>
                <a:cs typeface="Times New Roman"/>
              </a:rPr>
              <a:t>nucleus</a:t>
            </a:r>
            <a:r>
              <a:rPr lang="it-IT" sz="2000" dirty="0" smtClean="0">
                <a:solidFill>
                  <a:schemeClr val="accent2"/>
                </a:solidFill>
                <a:cs typeface="Times New Roman"/>
              </a:rPr>
              <a:t>. Strong cluster </a:t>
            </a:r>
            <a:r>
              <a:rPr lang="it-IT" sz="2000" dirty="0" err="1" smtClean="0">
                <a:solidFill>
                  <a:schemeClr val="accent2"/>
                </a:solidFill>
                <a:cs typeface="Times New Roman"/>
              </a:rPr>
              <a:t>n+p</a:t>
            </a:r>
            <a:r>
              <a:rPr lang="it-IT" sz="2000" dirty="0" smtClean="0">
                <a:solidFill>
                  <a:schemeClr val="accent2"/>
                </a:solidFill>
                <a:cs typeface="Times New Roman"/>
              </a:rPr>
              <a:t>; B=2.2 </a:t>
            </a:r>
            <a:r>
              <a:rPr lang="it-IT" sz="2000" dirty="0" err="1" smtClean="0">
                <a:solidFill>
                  <a:schemeClr val="accent2"/>
                </a:solidFill>
                <a:cs typeface="Times New Roman"/>
              </a:rPr>
              <a:t>MeV</a:t>
            </a:r>
            <a:r>
              <a:rPr lang="it-IT" sz="2000" dirty="0" smtClean="0">
                <a:solidFill>
                  <a:schemeClr val="accent2"/>
                </a:solidFill>
                <a:cs typeface="Times New Roman"/>
              </a:rPr>
              <a:t>, |p</a:t>
            </a:r>
            <a:r>
              <a:rPr lang="it-IT" sz="2000" baseline="-25000" dirty="0" smtClean="0">
                <a:solidFill>
                  <a:schemeClr val="accent2"/>
                </a:solidFill>
                <a:cs typeface="Times New Roman"/>
              </a:rPr>
              <a:t>s</a:t>
            </a:r>
            <a:r>
              <a:rPr lang="it-IT" sz="2000" dirty="0" smtClean="0">
                <a:solidFill>
                  <a:schemeClr val="accent2"/>
                </a:solidFill>
                <a:cs typeface="Times New Roman"/>
              </a:rPr>
              <a:t>|=0 </a:t>
            </a:r>
            <a:r>
              <a:rPr lang="it-IT" sz="2000" dirty="0" err="1" smtClean="0">
                <a:solidFill>
                  <a:schemeClr val="accent2"/>
                </a:solidFill>
                <a:cs typeface="Times New Roman"/>
              </a:rPr>
              <a:t>MeV</a:t>
            </a:r>
            <a:r>
              <a:rPr lang="it-IT" sz="2000" dirty="0" smtClean="0">
                <a:solidFill>
                  <a:schemeClr val="accent2"/>
                </a:solidFill>
                <a:cs typeface="Times New Roman"/>
              </a:rPr>
              <a:t>/c .</a:t>
            </a:r>
            <a:endParaRPr lang="it-IT" sz="2000" dirty="0"/>
          </a:p>
        </p:txBody>
      </p:sp>
      <p:sp>
        <p:nvSpPr>
          <p:cNvPr id="32" name="Sottotitolo 2"/>
          <p:cNvSpPr txBox="1">
            <a:spLocks/>
          </p:cNvSpPr>
          <p:nvPr/>
        </p:nvSpPr>
        <p:spPr>
          <a:xfrm>
            <a:off x="0" y="3857628"/>
            <a:ext cx="4786346" cy="2571768"/>
          </a:xfrm>
          <a:prstGeom prst="rect">
            <a:avLst/>
          </a:prstGeom>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95000"/>
              <a:buFont typeface="Wingdings" pitchFamily="2" charset="2"/>
              <a:buChar char="ü"/>
              <a:tabLst/>
              <a:defRPr/>
            </a:pPr>
            <a:r>
              <a:rPr kumimoji="0" lang="it-IT" sz="2200" b="0" i="0" u="none" strike="noStrike" kern="1200" cap="none" spc="0" normalizeH="0" baseline="0" noProof="0" dirty="0" err="1" smtClean="0">
                <a:ln>
                  <a:noFill/>
                </a:ln>
                <a:solidFill>
                  <a:schemeClr val="accent2"/>
                </a:solidFill>
                <a:effectLst/>
                <a:uLnTx/>
                <a:uFillTx/>
                <a:ea typeface="+mn-ea"/>
                <a:cs typeface="+mn-cs"/>
              </a:rPr>
              <a:t>Experiment</a:t>
            </a:r>
            <a:r>
              <a:rPr kumimoji="0" lang="it-IT" sz="2200" b="0" i="0" u="none" strike="noStrike" kern="1200" cap="none" spc="0" normalizeH="0" baseline="0" noProof="0" dirty="0" smtClean="0">
                <a:ln>
                  <a:noFill/>
                </a:ln>
                <a:solidFill>
                  <a:schemeClr val="accent2"/>
                </a:solidFill>
                <a:effectLst/>
                <a:uLnTx/>
                <a:uFillTx/>
                <a:ea typeface="+mn-ea"/>
                <a:cs typeface="+mn-cs"/>
              </a:rPr>
              <a:t> </a:t>
            </a:r>
            <a:r>
              <a:rPr kumimoji="0" lang="it-IT" sz="2200" b="0" i="0" u="none" strike="noStrike" kern="1200" cap="none" spc="0" normalizeH="0" baseline="0" noProof="0" dirty="0" err="1" smtClean="0">
                <a:ln>
                  <a:noFill/>
                </a:ln>
                <a:solidFill>
                  <a:schemeClr val="accent2"/>
                </a:solidFill>
                <a:effectLst/>
                <a:uLnTx/>
                <a:uFillTx/>
                <a:ea typeface="+mn-ea"/>
                <a:cs typeface="+mn-cs"/>
              </a:rPr>
              <a:t>performed</a:t>
            </a:r>
            <a:r>
              <a:rPr kumimoji="0" lang="it-IT" sz="2200" b="0" i="0" u="none" strike="noStrike" kern="1200" cap="none" spc="0" normalizeH="0" baseline="0" noProof="0" dirty="0" smtClean="0">
                <a:ln>
                  <a:noFill/>
                </a:ln>
                <a:solidFill>
                  <a:schemeClr val="accent2"/>
                </a:solidFill>
                <a:effectLst/>
                <a:uLnTx/>
                <a:uFillTx/>
                <a:ea typeface="+mn-ea"/>
                <a:cs typeface="+mn-cs"/>
              </a:rPr>
              <a:t> at </a:t>
            </a:r>
            <a:r>
              <a:rPr kumimoji="0" lang="en-US" sz="2200" b="0" i="0" u="none" strike="noStrike" kern="1200" cap="none" spc="0" normalizeH="0" baseline="0" noProof="0" dirty="0" smtClean="0">
                <a:ln>
                  <a:noFill/>
                </a:ln>
                <a:solidFill>
                  <a:schemeClr val="accent2"/>
                </a:solidFill>
                <a:effectLst/>
                <a:uLnTx/>
                <a:uFillTx/>
                <a:ea typeface="+mn-ea"/>
                <a:cs typeface="+mn-cs"/>
              </a:rPr>
              <a:t>ISNAP at the University of Notre Dame (USA);</a:t>
            </a:r>
          </a:p>
          <a:p>
            <a:pPr marL="274320" marR="0" lvl="0" indent="-274320" algn="l" defTabSz="914400" rtl="0" eaLnBrk="1" fontAlgn="auto" latinLnBrk="0" hangingPunct="1">
              <a:lnSpc>
                <a:spcPct val="100000"/>
              </a:lnSpc>
              <a:spcBef>
                <a:spcPct val="20000"/>
              </a:spcBef>
              <a:spcAft>
                <a:spcPts val="0"/>
              </a:spcAft>
              <a:buClr>
                <a:schemeClr val="accent1"/>
              </a:buClr>
              <a:buSzPct val="95000"/>
              <a:buFont typeface="Wingdings" pitchFamily="2" charset="2"/>
              <a:buChar char="ü"/>
              <a:tabLst/>
              <a:defRPr/>
            </a:pPr>
            <a:r>
              <a:rPr lang="en-US" sz="2200" dirty="0" smtClean="0">
                <a:solidFill>
                  <a:schemeClr val="accent2"/>
                </a:solidFill>
              </a:rPr>
              <a:t> </a:t>
            </a:r>
            <a:r>
              <a:rPr lang="en-US" sz="2200" dirty="0" err="1" smtClean="0">
                <a:solidFill>
                  <a:schemeClr val="accent2"/>
                </a:solidFill>
              </a:rPr>
              <a:t>E</a:t>
            </a:r>
            <a:r>
              <a:rPr lang="en-US" sz="2200" baseline="-25000" dirty="0" err="1" smtClean="0">
                <a:solidFill>
                  <a:schemeClr val="accent2"/>
                </a:solidFill>
              </a:rPr>
              <a:t>beam</a:t>
            </a:r>
            <a:r>
              <a:rPr lang="en-US" sz="2200" dirty="0" smtClean="0">
                <a:solidFill>
                  <a:schemeClr val="accent2"/>
                </a:solidFill>
              </a:rPr>
              <a:t>(</a:t>
            </a:r>
            <a:r>
              <a:rPr lang="en-US" sz="2200" baseline="30000" dirty="0" smtClean="0">
                <a:solidFill>
                  <a:schemeClr val="accent2"/>
                </a:solidFill>
              </a:rPr>
              <a:t>17</a:t>
            </a:r>
            <a:r>
              <a:rPr lang="en-US" sz="2200" dirty="0" smtClean="0">
                <a:solidFill>
                  <a:schemeClr val="accent2"/>
                </a:solidFill>
              </a:rPr>
              <a:t>O)= 43.5 </a:t>
            </a:r>
            <a:r>
              <a:rPr lang="en-US" sz="2200" dirty="0" err="1" smtClean="0">
                <a:solidFill>
                  <a:schemeClr val="accent2"/>
                </a:solidFill>
              </a:rPr>
              <a:t>MeV</a:t>
            </a:r>
            <a:r>
              <a:rPr lang="en-US" sz="2200" dirty="0" smtClean="0">
                <a:solidFill>
                  <a:schemeClr val="accent2"/>
                </a:solidFill>
              </a:rPr>
              <a:t>;</a:t>
            </a:r>
            <a:endParaRPr kumimoji="0" lang="en-US" sz="2200" b="0" i="0" u="none" strike="noStrike" kern="1200" cap="none" spc="0" normalizeH="0" baseline="0" noProof="0" dirty="0" smtClean="0">
              <a:ln>
                <a:noFill/>
              </a:ln>
              <a:solidFill>
                <a:schemeClr val="accent2"/>
              </a:solidFill>
              <a:effectLst/>
              <a:uLnTx/>
              <a:uFillTx/>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95000"/>
              <a:buFont typeface="Wingdings" pitchFamily="2" charset="2"/>
              <a:buChar char="ü"/>
              <a:tabLst/>
              <a:defRPr/>
            </a:pPr>
            <a:r>
              <a:rPr kumimoji="0" lang="en-US" sz="2200" b="0" i="0" u="none" strike="noStrike" kern="1200" cap="none" spc="0" normalizeH="0" baseline="0" noProof="0" dirty="0" smtClean="0">
                <a:ln>
                  <a:noFill/>
                </a:ln>
                <a:solidFill>
                  <a:schemeClr val="accent2"/>
                </a:solidFill>
                <a:effectLst/>
                <a:uLnTx/>
                <a:uFillTx/>
                <a:ea typeface="+mn-ea"/>
                <a:cs typeface="+mn-cs"/>
              </a:rPr>
              <a:t> Target thickness CD</a:t>
            </a:r>
            <a:r>
              <a:rPr kumimoji="0" lang="en-US" sz="2200" b="0" i="0" u="none" strike="noStrike" kern="1200" cap="none" spc="0" normalizeH="0" baseline="-25000" noProof="0" dirty="0" smtClean="0">
                <a:ln>
                  <a:noFill/>
                </a:ln>
                <a:solidFill>
                  <a:schemeClr val="accent2"/>
                </a:solidFill>
                <a:effectLst/>
                <a:uLnTx/>
                <a:uFillTx/>
                <a:ea typeface="+mn-ea"/>
                <a:cs typeface="+mn-cs"/>
              </a:rPr>
              <a:t>2</a:t>
            </a:r>
            <a:r>
              <a:rPr kumimoji="0" lang="en-US" sz="2200" b="0" i="0" u="none" strike="noStrike" kern="1200" cap="none" spc="0" normalizeH="0" baseline="0" noProof="0" dirty="0" smtClean="0">
                <a:ln>
                  <a:noFill/>
                </a:ln>
                <a:solidFill>
                  <a:schemeClr val="accent2"/>
                </a:solidFill>
                <a:effectLst/>
                <a:uLnTx/>
                <a:uFillTx/>
                <a:ea typeface="+mn-ea"/>
                <a:cs typeface="+mn-cs"/>
              </a:rPr>
              <a:t> </a:t>
            </a:r>
            <a:r>
              <a:rPr kumimoji="0" lang="en-US" sz="2200" b="0" i="0" u="none" strike="noStrike" kern="1200" cap="none" spc="0" normalizeH="0" baseline="0" noProof="0" dirty="0" smtClean="0">
                <a:ln>
                  <a:noFill/>
                </a:ln>
                <a:solidFill>
                  <a:schemeClr val="accent2"/>
                </a:solidFill>
                <a:effectLst/>
                <a:uLnTx/>
                <a:uFillTx/>
                <a:ea typeface="+mn-ea"/>
                <a:cs typeface="+mn-cs"/>
                <a:sym typeface="Symbol" pitchFamily="18" charset="2"/>
              </a:rPr>
              <a:t></a:t>
            </a:r>
            <a:r>
              <a:rPr kumimoji="0" lang="en-US" sz="2200" b="0" i="0" u="none" strike="noStrike" kern="1200" cap="none" spc="0" normalizeH="0" baseline="0" noProof="0" dirty="0" smtClean="0">
                <a:ln>
                  <a:noFill/>
                </a:ln>
                <a:solidFill>
                  <a:schemeClr val="accent2"/>
                </a:solidFill>
                <a:effectLst/>
                <a:uLnTx/>
                <a:uFillTx/>
                <a:ea typeface="+mn-ea"/>
                <a:cs typeface="+mn-cs"/>
              </a:rPr>
              <a:t>150 µg/cm</a:t>
            </a:r>
            <a:r>
              <a:rPr kumimoji="0" lang="en-US" sz="2200" b="0" i="0" u="none" strike="noStrike" kern="1200" cap="none" spc="0" normalizeH="0" baseline="30000" noProof="0" dirty="0" smtClean="0">
                <a:ln>
                  <a:noFill/>
                </a:ln>
                <a:solidFill>
                  <a:schemeClr val="accent2"/>
                </a:solidFill>
                <a:effectLst/>
                <a:uLnTx/>
                <a:uFillTx/>
                <a:ea typeface="+mn-ea"/>
                <a:cs typeface="+mn-cs"/>
              </a:rPr>
              <a:t>2</a:t>
            </a:r>
            <a:r>
              <a:rPr kumimoji="0" lang="en-US" sz="2200" b="0" i="0" u="none" strike="noStrike" kern="1200" cap="none" spc="0" normalizeH="0" baseline="0" noProof="0" dirty="0" smtClean="0">
                <a:ln>
                  <a:noFill/>
                </a:ln>
                <a:solidFill>
                  <a:schemeClr val="accent2"/>
                </a:solidFill>
                <a:effectLst/>
                <a:uLnTx/>
                <a:uFillTx/>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1"/>
              </a:buClr>
              <a:buSzPct val="95000"/>
              <a:buFont typeface="Wingdings" pitchFamily="2" charset="2"/>
              <a:buChar char="ü"/>
              <a:tabLst/>
              <a:defRPr/>
            </a:pPr>
            <a:r>
              <a:rPr kumimoji="0" lang="en-US" sz="2200" b="0" i="0" u="none" strike="noStrike" kern="1200" cap="none" spc="0" normalizeH="0" baseline="0" noProof="0" dirty="0" smtClean="0">
                <a:ln>
                  <a:noFill/>
                </a:ln>
                <a:solidFill>
                  <a:schemeClr val="accent2"/>
                </a:solidFill>
                <a:effectLst/>
                <a:uLnTx/>
                <a:uFillTx/>
                <a:ea typeface="+mn-ea"/>
                <a:cs typeface="+mn-cs"/>
              </a:rPr>
              <a:t> IC filled with 48.7 mbar </a:t>
            </a:r>
            <a:r>
              <a:rPr kumimoji="0" lang="en-US" sz="2200" b="0" i="0" u="none" strike="noStrike" kern="1200" cap="none" spc="0" normalizeH="0" baseline="0" noProof="0" dirty="0" err="1" smtClean="0">
                <a:ln>
                  <a:noFill/>
                </a:ln>
                <a:solidFill>
                  <a:schemeClr val="accent2"/>
                </a:solidFill>
                <a:effectLst/>
                <a:uLnTx/>
                <a:uFillTx/>
                <a:ea typeface="+mn-ea"/>
                <a:cs typeface="+mn-cs"/>
              </a:rPr>
              <a:t>isobutane</a:t>
            </a:r>
            <a:r>
              <a:rPr kumimoji="0" lang="en-US" sz="2200" b="0" i="0" u="none" strike="noStrike" kern="1200" cap="none" spc="0" normalizeH="0" baseline="0" noProof="0" dirty="0" smtClean="0">
                <a:ln>
                  <a:noFill/>
                </a:ln>
                <a:solidFill>
                  <a:schemeClr val="accent2"/>
                </a:solidFill>
                <a:effectLst/>
                <a:uLnTx/>
                <a:uFillTx/>
                <a:ea typeface="+mn-ea"/>
                <a:cs typeface="+mn-cs"/>
              </a:rPr>
              <a:t> gas</a:t>
            </a:r>
            <a:r>
              <a:rPr kumimoji="0" lang="en-US" sz="2200" b="0" i="0" u="none" strike="noStrike" kern="1200" cap="none" spc="0" normalizeH="0" baseline="0" noProof="0" dirty="0" smtClean="0">
                <a:ln>
                  <a:noFill/>
                </a:ln>
                <a:solidFill>
                  <a:schemeClr val="accent2"/>
                </a:solidFill>
                <a:effectLst/>
                <a:uLnTx/>
                <a:uFillTx/>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1"/>
              </a:buClr>
              <a:buSzPct val="95000"/>
              <a:buFont typeface="Wingdings" pitchFamily="2" charset="2"/>
              <a:buChar char="ü"/>
              <a:tabLst/>
              <a:defRPr/>
            </a:pPr>
            <a:r>
              <a:rPr lang="en-US" sz="2200" dirty="0" smtClean="0">
                <a:solidFill>
                  <a:schemeClr val="accent2"/>
                </a:solidFill>
              </a:rPr>
              <a:t> </a:t>
            </a:r>
            <a:r>
              <a:rPr lang="en-US" sz="2200" dirty="0" smtClean="0">
                <a:solidFill>
                  <a:schemeClr val="accent2"/>
                </a:solidFill>
              </a:rPr>
              <a:t>Angular position to cover the QF angular region</a:t>
            </a:r>
            <a:endParaRPr kumimoji="0" lang="en-US" sz="2200" b="0" i="0" u="none" strike="noStrike" kern="1200" cap="none" spc="0" normalizeH="0" baseline="0" noProof="0" dirty="0" smtClean="0">
              <a:ln>
                <a:noFill/>
              </a:ln>
              <a:solidFill>
                <a:schemeClr val="accent2"/>
              </a:solidFill>
              <a:effectLst/>
              <a:uLnTx/>
              <a:uFillTx/>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95000"/>
              <a:buFont typeface="Wingdings" pitchFamily="2" charset="2"/>
              <a:buChar char="ü"/>
              <a:tabLst/>
              <a:defRPr/>
            </a:pPr>
            <a:r>
              <a:rPr kumimoji="0" lang="en-US" sz="2200" b="0" i="0" u="none" strike="noStrike" kern="1200" cap="none" spc="0" normalizeH="0" baseline="0" noProof="0" dirty="0" smtClean="0">
                <a:ln>
                  <a:noFill/>
                </a:ln>
                <a:solidFill>
                  <a:schemeClr val="accent2"/>
                </a:solidFill>
                <a:effectLst/>
                <a:uLnTx/>
                <a:uFillTx/>
                <a:ea typeface="+mn-ea"/>
                <a:cs typeface="+mn-cs"/>
              </a:rPr>
              <a:t> Symmetric set-up in order to increase the statistic.</a:t>
            </a:r>
          </a:p>
          <a:p>
            <a:pPr marL="274320" marR="0" lvl="0" indent="-274320" algn="l" defTabSz="914400" rtl="0" eaLnBrk="1" fontAlgn="auto" latinLnBrk="0" hangingPunct="1">
              <a:lnSpc>
                <a:spcPct val="100000"/>
              </a:lnSpc>
              <a:spcBef>
                <a:spcPct val="20000"/>
              </a:spcBef>
              <a:spcAft>
                <a:spcPts val="0"/>
              </a:spcAft>
              <a:buClr>
                <a:schemeClr val="tx2"/>
              </a:buClr>
              <a:buSzPct val="95000"/>
              <a:buFont typeface="Wingdings" pitchFamily="2" charset="2"/>
              <a:buChar char="ü"/>
              <a:tabLst/>
              <a:defRPr/>
            </a:pPr>
            <a:endParaRPr kumimoji="0" lang="it-IT"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Tumaman\Università\Tesi specialistica\Figure\sim_luogocinA1B2.png"/>
          <p:cNvPicPr>
            <a:picLocks noChangeAspect="1" noChangeArrowheads="1"/>
          </p:cNvPicPr>
          <p:nvPr/>
        </p:nvPicPr>
        <p:blipFill>
          <a:blip r:embed="rId3" cstate="print"/>
          <a:srcRect/>
          <a:stretch>
            <a:fillRect/>
          </a:stretch>
        </p:blipFill>
        <p:spPr bwMode="auto">
          <a:xfrm>
            <a:off x="5857884" y="2000240"/>
            <a:ext cx="3286148" cy="3000396"/>
          </a:xfrm>
          <a:prstGeom prst="rect">
            <a:avLst/>
          </a:prstGeom>
          <a:noFill/>
        </p:spPr>
      </p:pic>
      <p:pic>
        <p:nvPicPr>
          <p:cNvPr id="17410" name="Picture 2" descr="C:\Tumaman\Università\Tesi specialistica\Figure\q3_B1_A2.jpg"/>
          <p:cNvPicPr>
            <a:picLocks noChangeAspect="1" noChangeArrowheads="1"/>
          </p:cNvPicPr>
          <p:nvPr/>
        </p:nvPicPr>
        <p:blipFill>
          <a:blip r:embed="rId4" cstate="print"/>
          <a:srcRect/>
          <a:stretch>
            <a:fillRect/>
          </a:stretch>
        </p:blipFill>
        <p:spPr bwMode="auto">
          <a:xfrm>
            <a:off x="2928926" y="2192500"/>
            <a:ext cx="3000396" cy="2879574"/>
          </a:xfrm>
          <a:prstGeom prst="rect">
            <a:avLst/>
          </a:prstGeom>
          <a:noFill/>
        </p:spPr>
      </p:pic>
      <p:sp>
        <p:nvSpPr>
          <p:cNvPr id="2" name="Titolo 1"/>
          <p:cNvSpPr>
            <a:spLocks noGrp="1"/>
          </p:cNvSpPr>
          <p:nvPr>
            <p:ph type="title"/>
          </p:nvPr>
        </p:nvSpPr>
        <p:spPr>
          <a:xfrm>
            <a:off x="500034" y="500042"/>
            <a:ext cx="8229600" cy="714380"/>
          </a:xfrm>
        </p:spPr>
        <p:txBody>
          <a:bodyPr>
            <a:normAutofit fontScale="90000"/>
          </a:bodyPr>
          <a:lstStyle/>
          <a:p>
            <a:pPr algn="ctr"/>
            <a:r>
              <a:rPr lang="it-IT" sz="4400" dirty="0" smtClean="0">
                <a:solidFill>
                  <a:schemeClr val="accent3"/>
                </a:solidFill>
                <a:effectLst>
                  <a:outerShdw blurRad="38100" dist="38100" dir="2700000" algn="tl">
                    <a:srgbClr val="000000">
                      <a:alpha val="43137"/>
                    </a:srgbClr>
                  </a:outerShdw>
                </a:effectLst>
              </a:rPr>
              <a:t>Data </a:t>
            </a:r>
            <a:r>
              <a:rPr lang="it-IT" sz="4400" dirty="0" err="1" smtClean="0">
                <a:solidFill>
                  <a:schemeClr val="accent3"/>
                </a:solidFill>
                <a:effectLst>
                  <a:outerShdw blurRad="38100" dist="38100" dir="2700000" algn="tl">
                    <a:srgbClr val="000000">
                      <a:alpha val="43137"/>
                    </a:srgbClr>
                  </a:outerShdw>
                </a:effectLst>
              </a:rPr>
              <a:t>analysis</a:t>
            </a:r>
            <a:r>
              <a:rPr lang="it-IT" sz="4400" dirty="0" smtClean="0">
                <a:solidFill>
                  <a:schemeClr val="accent3"/>
                </a:solidFill>
                <a:effectLst>
                  <a:outerShdw blurRad="38100" dist="38100" dir="2700000" algn="tl">
                    <a:srgbClr val="000000">
                      <a:alpha val="43137"/>
                    </a:srgbClr>
                  </a:outerShdw>
                </a:effectLst>
              </a:rPr>
              <a:t>: </a:t>
            </a:r>
            <a:r>
              <a:rPr lang="it-IT" sz="4400" dirty="0" err="1" smtClean="0">
                <a:solidFill>
                  <a:schemeClr val="accent3"/>
                </a:solidFill>
                <a:effectLst>
                  <a:outerShdw blurRad="38100" dist="38100" dir="2700000" algn="tl">
                    <a:srgbClr val="000000">
                      <a:alpha val="43137"/>
                    </a:srgbClr>
                  </a:outerShdw>
                </a:effectLst>
              </a:rPr>
              <a:t>channel</a:t>
            </a:r>
            <a:r>
              <a:rPr lang="it-IT" sz="4400" dirty="0" smtClean="0">
                <a:solidFill>
                  <a:schemeClr val="accent3"/>
                </a:solidFill>
                <a:effectLst>
                  <a:outerShdw blurRad="38100" dist="38100" dir="2700000" algn="tl">
                    <a:srgbClr val="000000">
                      <a:alpha val="43137"/>
                    </a:srgbClr>
                  </a:outerShdw>
                </a:effectLst>
              </a:rPr>
              <a:t> </a:t>
            </a:r>
            <a:r>
              <a:rPr lang="it-IT" sz="4400" dirty="0" err="1" smtClean="0">
                <a:solidFill>
                  <a:schemeClr val="accent3"/>
                </a:solidFill>
                <a:effectLst>
                  <a:outerShdw blurRad="38100" dist="38100" dir="2700000" algn="tl">
                    <a:srgbClr val="000000">
                      <a:alpha val="43137"/>
                    </a:srgbClr>
                  </a:outerShdw>
                </a:effectLst>
              </a:rPr>
              <a:t>selection</a:t>
            </a:r>
            <a:r>
              <a:rPr lang="it-IT" sz="4400" dirty="0" smtClean="0">
                <a:solidFill>
                  <a:schemeClr val="accent3"/>
                </a:solidFill>
                <a:effectLst>
                  <a:outerShdw blurRad="38100" dist="38100" dir="2700000" algn="tl">
                    <a:srgbClr val="000000">
                      <a:alpha val="43137"/>
                    </a:srgbClr>
                  </a:outerShdw>
                </a:effectLst>
              </a:rPr>
              <a:t> </a:t>
            </a:r>
            <a:endParaRPr lang="it-IT" sz="4400" dirty="0">
              <a:solidFill>
                <a:schemeClr val="accent3"/>
              </a:solidFill>
              <a:effectLst>
                <a:outerShdw blurRad="38100" dist="38100" dir="2700000" algn="tl">
                  <a:srgbClr val="000000">
                    <a:alpha val="43137"/>
                  </a:srgbClr>
                </a:outerShdw>
              </a:effectLst>
            </a:endParaRPr>
          </a:p>
        </p:txBody>
      </p:sp>
      <p:pic>
        <p:nvPicPr>
          <p:cNvPr id="5" name="Immagine 4" descr="asfin_logo.png"/>
          <p:cNvPicPr>
            <a:picLocks noChangeAspect="1"/>
          </p:cNvPicPr>
          <p:nvPr/>
        </p:nvPicPr>
        <p:blipFill>
          <a:blip r:embed="rId5" cstate="print"/>
          <a:stretch>
            <a:fillRect/>
          </a:stretch>
        </p:blipFill>
        <p:spPr>
          <a:xfrm>
            <a:off x="7643834" y="285728"/>
            <a:ext cx="1365391" cy="1109380"/>
          </a:xfrm>
          <a:prstGeom prst="rect">
            <a:avLst/>
          </a:prstGeom>
        </p:spPr>
      </p:pic>
      <p:pic>
        <p:nvPicPr>
          <p:cNvPr id="7" name="Segnaposto contenuto 6" descr="logoprova.png"/>
          <p:cNvPicPr>
            <a:picLocks noGrp="1" noChangeAspect="1"/>
          </p:cNvPicPr>
          <p:nvPr>
            <p:ph idx="1"/>
          </p:nvPr>
        </p:nvPicPr>
        <p:blipFill>
          <a:blip r:embed="rId6" cstate="print"/>
          <a:stretch>
            <a:fillRect/>
          </a:stretch>
        </p:blipFill>
        <p:spPr>
          <a:xfrm>
            <a:off x="0" y="142852"/>
            <a:ext cx="1465545" cy="1384732"/>
          </a:xfrm>
        </p:spPr>
      </p:pic>
      <p:sp>
        <p:nvSpPr>
          <p:cNvPr id="8" name="Rettangolo 7"/>
          <p:cNvSpPr/>
          <p:nvPr/>
        </p:nvSpPr>
        <p:spPr>
          <a:xfrm>
            <a:off x="0" y="1500174"/>
            <a:ext cx="9144000" cy="71438"/>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3"/>
              </a:solidFill>
            </a:endParaRPr>
          </a:p>
        </p:txBody>
      </p:sp>
      <p:pic>
        <p:nvPicPr>
          <p:cNvPr id="6" name="Immagine 5" descr="DE1_E1.eps"/>
          <p:cNvPicPr>
            <a:picLocks noChangeAspect="1"/>
          </p:cNvPicPr>
          <p:nvPr/>
        </p:nvPicPr>
        <p:blipFill>
          <a:blip r:embed="rId7" cstate="print"/>
          <a:stretch>
            <a:fillRect/>
          </a:stretch>
        </p:blipFill>
        <p:spPr>
          <a:xfrm>
            <a:off x="-32" y="2193565"/>
            <a:ext cx="3079344" cy="2949947"/>
          </a:xfrm>
          <a:prstGeom prst="rect">
            <a:avLst/>
          </a:prstGeom>
        </p:spPr>
      </p:pic>
      <p:sp>
        <p:nvSpPr>
          <p:cNvPr id="10" name="CasellaDiTesto 9"/>
          <p:cNvSpPr txBox="1"/>
          <p:nvPr/>
        </p:nvSpPr>
        <p:spPr>
          <a:xfrm>
            <a:off x="2000232" y="1571612"/>
            <a:ext cx="5109156" cy="461665"/>
          </a:xfrm>
          <a:prstGeom prst="rect">
            <a:avLst/>
          </a:prstGeom>
          <a:noFill/>
        </p:spPr>
        <p:txBody>
          <a:bodyPr wrap="none" rtlCol="0">
            <a:spAutoFit/>
          </a:bodyPr>
          <a:lstStyle/>
          <a:p>
            <a:r>
              <a:rPr lang="it-IT" sz="2400" b="1" baseline="30000" dirty="0" smtClean="0">
                <a:solidFill>
                  <a:schemeClr val="accent1"/>
                </a:solidFill>
                <a:effectLst>
                  <a:outerShdw blurRad="38100" dist="38100" dir="2700000" algn="tl">
                    <a:srgbClr val="000000">
                      <a:alpha val="43137"/>
                    </a:srgbClr>
                  </a:outerShdw>
                </a:effectLst>
                <a:cs typeface="Times New Roman"/>
              </a:rPr>
              <a:t>2</a:t>
            </a:r>
            <a:r>
              <a:rPr lang="it-IT" sz="2400" b="1" dirty="0" smtClean="0">
                <a:solidFill>
                  <a:schemeClr val="accent1"/>
                </a:solidFill>
                <a:effectLst>
                  <a:outerShdw blurRad="38100" dist="38100" dir="2700000" algn="tl">
                    <a:srgbClr val="000000">
                      <a:alpha val="43137"/>
                    </a:srgbClr>
                  </a:outerShdw>
                </a:effectLst>
                <a:cs typeface="Times New Roman"/>
              </a:rPr>
              <a:t>H(</a:t>
            </a:r>
            <a:r>
              <a:rPr lang="it-IT" sz="2400" b="1" baseline="30000" dirty="0" smtClean="0">
                <a:solidFill>
                  <a:schemeClr val="accent1"/>
                </a:solidFill>
                <a:effectLst>
                  <a:outerShdw blurRad="38100" dist="38100" dir="2700000" algn="tl">
                    <a:srgbClr val="000000">
                      <a:alpha val="43137"/>
                    </a:srgbClr>
                  </a:outerShdw>
                </a:effectLst>
                <a:cs typeface="Times New Roman"/>
              </a:rPr>
              <a:t>17</a:t>
            </a:r>
            <a:r>
              <a:rPr lang="it-IT" sz="2400" b="1" dirty="0" smtClean="0">
                <a:solidFill>
                  <a:schemeClr val="accent1"/>
                </a:solidFill>
                <a:effectLst>
                  <a:outerShdw blurRad="38100" dist="38100" dir="2700000" algn="tl">
                    <a:srgbClr val="000000">
                      <a:alpha val="43137"/>
                    </a:srgbClr>
                  </a:outerShdw>
                </a:effectLst>
                <a:cs typeface="Times New Roman"/>
              </a:rPr>
              <a:t>O,</a:t>
            </a:r>
            <a:r>
              <a:rPr lang="el-GR" sz="2400" b="1" dirty="0" smtClean="0">
                <a:solidFill>
                  <a:schemeClr val="accent1"/>
                </a:solidFill>
                <a:effectLst>
                  <a:outerShdw blurRad="38100" dist="38100" dir="2700000" algn="tl">
                    <a:srgbClr val="000000">
                      <a:alpha val="43137"/>
                    </a:srgbClr>
                  </a:outerShdw>
                </a:effectLst>
                <a:latin typeface="Times New Roman"/>
                <a:cs typeface="Times New Roman"/>
              </a:rPr>
              <a:t>α</a:t>
            </a:r>
            <a:r>
              <a:rPr lang="it-IT" sz="2400" b="1" baseline="30000" dirty="0" smtClean="0">
                <a:solidFill>
                  <a:schemeClr val="accent1"/>
                </a:solidFill>
                <a:effectLst>
                  <a:outerShdw blurRad="38100" dist="38100" dir="2700000" algn="tl">
                    <a:srgbClr val="000000">
                      <a:alpha val="43137"/>
                    </a:srgbClr>
                  </a:outerShdw>
                </a:effectLst>
                <a:cs typeface="Times New Roman"/>
              </a:rPr>
              <a:t>14</a:t>
            </a:r>
            <a:r>
              <a:rPr lang="it-IT" sz="2400" b="1" dirty="0" smtClean="0">
                <a:solidFill>
                  <a:schemeClr val="accent1"/>
                </a:solidFill>
                <a:effectLst>
                  <a:outerShdw blurRad="38100" dist="38100" dir="2700000" algn="tl">
                    <a:srgbClr val="000000">
                      <a:alpha val="43137"/>
                    </a:srgbClr>
                  </a:outerShdw>
                </a:effectLst>
                <a:cs typeface="Times New Roman"/>
              </a:rPr>
              <a:t>C)p  -&gt;  Q</a:t>
            </a:r>
            <a:r>
              <a:rPr lang="it-IT" sz="2400" b="1" baseline="-25000" dirty="0" smtClean="0">
                <a:solidFill>
                  <a:schemeClr val="accent1"/>
                </a:solidFill>
                <a:effectLst>
                  <a:outerShdw blurRad="38100" dist="38100" dir="2700000" algn="tl">
                    <a:srgbClr val="000000">
                      <a:alpha val="43137"/>
                    </a:srgbClr>
                  </a:outerShdw>
                </a:effectLst>
                <a:cs typeface="Times New Roman"/>
              </a:rPr>
              <a:t>value</a:t>
            </a:r>
            <a:r>
              <a:rPr lang="it-IT" sz="2400" b="1" dirty="0" smtClean="0">
                <a:solidFill>
                  <a:schemeClr val="accent1"/>
                </a:solidFill>
                <a:effectLst>
                  <a:outerShdw blurRad="38100" dist="38100" dir="2700000" algn="tl">
                    <a:srgbClr val="000000">
                      <a:alpha val="43137"/>
                    </a:srgbClr>
                  </a:outerShdw>
                </a:effectLst>
                <a:cs typeface="Times New Roman"/>
              </a:rPr>
              <a:t>=-0.407 </a:t>
            </a:r>
            <a:r>
              <a:rPr lang="it-IT" sz="2400" b="1" dirty="0" err="1" smtClean="0">
                <a:solidFill>
                  <a:schemeClr val="accent1"/>
                </a:solidFill>
                <a:effectLst>
                  <a:outerShdw blurRad="38100" dist="38100" dir="2700000" algn="tl">
                    <a:srgbClr val="000000">
                      <a:alpha val="43137"/>
                    </a:srgbClr>
                  </a:outerShdw>
                </a:effectLst>
                <a:cs typeface="Times New Roman"/>
              </a:rPr>
              <a:t>MeV</a:t>
            </a:r>
            <a:endParaRPr lang="it-IT" sz="2400" b="1" dirty="0">
              <a:solidFill>
                <a:schemeClr val="accent1"/>
              </a:solidFill>
              <a:effectLst>
                <a:outerShdw blurRad="38100" dist="38100" dir="2700000" algn="tl">
                  <a:srgbClr val="000000">
                    <a:alpha val="43137"/>
                  </a:srgbClr>
                </a:outerShdw>
              </a:effectLst>
            </a:endParaRPr>
          </a:p>
        </p:txBody>
      </p:sp>
      <p:sp>
        <p:nvSpPr>
          <p:cNvPr id="11" name="CasellaDiTesto 10"/>
          <p:cNvSpPr txBox="1"/>
          <p:nvPr/>
        </p:nvSpPr>
        <p:spPr>
          <a:xfrm>
            <a:off x="285720" y="5143512"/>
            <a:ext cx="2857520" cy="1015663"/>
          </a:xfrm>
          <a:prstGeom prst="rect">
            <a:avLst/>
          </a:prstGeom>
          <a:noFill/>
        </p:spPr>
        <p:txBody>
          <a:bodyPr wrap="square" rtlCol="0">
            <a:spAutoFit/>
          </a:bodyPr>
          <a:lstStyle/>
          <a:p>
            <a:pPr>
              <a:buClr>
                <a:schemeClr val="accent4"/>
              </a:buClr>
              <a:buFont typeface="Constantia" pitchFamily="18" charset="0"/>
              <a:buChar char="»"/>
            </a:pPr>
            <a:r>
              <a:rPr lang="it-IT" sz="2000" b="1" i="1" dirty="0" smtClean="0"/>
              <a:t> </a:t>
            </a:r>
            <a:r>
              <a:rPr lang="it-IT" sz="2000" b="1" i="1" dirty="0" err="1" smtClean="0">
                <a:solidFill>
                  <a:schemeClr val="accent4"/>
                </a:solidFill>
              </a:rPr>
              <a:t>Selection</a:t>
            </a:r>
            <a:r>
              <a:rPr lang="it-IT" sz="2000" b="1" i="1" dirty="0" smtClean="0">
                <a:solidFill>
                  <a:schemeClr val="accent4"/>
                </a:solidFill>
              </a:rPr>
              <a:t> </a:t>
            </a:r>
            <a:r>
              <a:rPr lang="it-IT" sz="2000" b="1" i="1" dirty="0" err="1" smtClean="0">
                <a:solidFill>
                  <a:schemeClr val="accent4"/>
                </a:solidFill>
              </a:rPr>
              <a:t>of</a:t>
            </a:r>
            <a:r>
              <a:rPr lang="it-IT" sz="2000" b="1" i="1" dirty="0" smtClean="0">
                <a:solidFill>
                  <a:schemeClr val="accent4"/>
                </a:solidFill>
              </a:rPr>
              <a:t> the </a:t>
            </a:r>
            <a:r>
              <a:rPr lang="it-IT" sz="2000" b="1" i="1" dirty="0" err="1" smtClean="0">
                <a:solidFill>
                  <a:schemeClr val="accent4"/>
                </a:solidFill>
              </a:rPr>
              <a:t>events</a:t>
            </a:r>
            <a:r>
              <a:rPr lang="it-IT" sz="2000" b="1" i="1" dirty="0" smtClean="0">
                <a:solidFill>
                  <a:schemeClr val="accent4"/>
                </a:solidFill>
              </a:rPr>
              <a:t> </a:t>
            </a:r>
            <a:r>
              <a:rPr lang="it-IT" sz="2000" b="1" i="1" dirty="0" err="1" smtClean="0">
                <a:solidFill>
                  <a:schemeClr val="accent4"/>
                </a:solidFill>
              </a:rPr>
              <a:t>with</a:t>
            </a:r>
            <a:r>
              <a:rPr lang="it-IT" sz="2000" b="1" i="1" dirty="0" smtClean="0">
                <a:solidFill>
                  <a:schemeClr val="accent4"/>
                </a:solidFill>
              </a:rPr>
              <a:t> </a:t>
            </a:r>
            <a:r>
              <a:rPr lang="it-IT" sz="2000" b="1" i="1" dirty="0" err="1" smtClean="0">
                <a:solidFill>
                  <a:schemeClr val="accent4"/>
                </a:solidFill>
              </a:rPr>
              <a:t>carbon</a:t>
            </a:r>
            <a:r>
              <a:rPr lang="it-IT" sz="2000" b="1" i="1" dirty="0" smtClean="0">
                <a:solidFill>
                  <a:schemeClr val="accent4"/>
                </a:solidFill>
              </a:rPr>
              <a:t> in the </a:t>
            </a:r>
            <a:r>
              <a:rPr lang="it-IT" sz="2000" b="1" i="1" dirty="0" err="1" smtClean="0">
                <a:solidFill>
                  <a:schemeClr val="accent4"/>
                </a:solidFill>
              </a:rPr>
              <a:t>final</a:t>
            </a:r>
            <a:r>
              <a:rPr lang="it-IT" sz="2000" b="1" i="1" dirty="0" smtClean="0">
                <a:solidFill>
                  <a:schemeClr val="accent4"/>
                </a:solidFill>
              </a:rPr>
              <a:t> state</a:t>
            </a:r>
            <a:endParaRPr lang="it-IT" sz="2000" b="1" i="1" dirty="0"/>
          </a:p>
        </p:txBody>
      </p:sp>
      <p:sp>
        <p:nvSpPr>
          <p:cNvPr id="12" name="CasellaDiTesto 11"/>
          <p:cNvSpPr txBox="1"/>
          <p:nvPr/>
        </p:nvSpPr>
        <p:spPr>
          <a:xfrm>
            <a:off x="3357555" y="5143512"/>
            <a:ext cx="2714644" cy="1015663"/>
          </a:xfrm>
          <a:prstGeom prst="rect">
            <a:avLst/>
          </a:prstGeom>
          <a:noFill/>
        </p:spPr>
        <p:txBody>
          <a:bodyPr wrap="square" rtlCol="0">
            <a:spAutoFit/>
          </a:bodyPr>
          <a:lstStyle/>
          <a:p>
            <a:pPr>
              <a:buClr>
                <a:schemeClr val="accent4"/>
              </a:buClr>
              <a:buFont typeface="Constantia" pitchFamily="18" charset="0"/>
              <a:buChar char="»"/>
            </a:pPr>
            <a:r>
              <a:rPr lang="it-IT" sz="2000" b="1" i="1" dirty="0" smtClean="0">
                <a:solidFill>
                  <a:schemeClr val="accent4"/>
                </a:solidFill>
              </a:rPr>
              <a:t> </a:t>
            </a:r>
            <a:r>
              <a:rPr lang="it-IT" sz="2000" b="1" i="1" dirty="0" err="1" smtClean="0">
                <a:solidFill>
                  <a:schemeClr val="accent4"/>
                </a:solidFill>
              </a:rPr>
              <a:t>Presence</a:t>
            </a:r>
            <a:r>
              <a:rPr lang="it-IT" sz="2000" b="1" i="1" dirty="0" smtClean="0">
                <a:solidFill>
                  <a:schemeClr val="accent4"/>
                </a:solidFill>
              </a:rPr>
              <a:t> </a:t>
            </a:r>
            <a:r>
              <a:rPr lang="it-IT" sz="2000" b="1" i="1" dirty="0" err="1" smtClean="0">
                <a:solidFill>
                  <a:schemeClr val="accent4"/>
                </a:solidFill>
              </a:rPr>
              <a:t>of</a:t>
            </a:r>
            <a:r>
              <a:rPr lang="it-IT" sz="2000" b="1" i="1" dirty="0" smtClean="0">
                <a:solidFill>
                  <a:schemeClr val="accent4"/>
                </a:solidFill>
              </a:rPr>
              <a:t> </a:t>
            </a:r>
            <a:r>
              <a:rPr lang="it-IT" sz="2000" b="1" i="1" dirty="0" smtClean="0">
                <a:solidFill>
                  <a:schemeClr val="accent4"/>
                </a:solidFill>
              </a:rPr>
              <a:t>a </a:t>
            </a:r>
            <a:r>
              <a:rPr lang="it-IT" sz="2000" b="1" i="1" dirty="0" err="1" smtClean="0">
                <a:solidFill>
                  <a:schemeClr val="accent4"/>
                </a:solidFill>
              </a:rPr>
              <a:t>peak</a:t>
            </a:r>
            <a:r>
              <a:rPr lang="it-IT" sz="2000" b="1" i="1" dirty="0" smtClean="0">
                <a:solidFill>
                  <a:schemeClr val="accent4"/>
                </a:solidFill>
              </a:rPr>
              <a:t> </a:t>
            </a:r>
            <a:r>
              <a:rPr lang="it-IT" sz="2000" b="1" i="1" dirty="0" err="1" smtClean="0">
                <a:solidFill>
                  <a:schemeClr val="accent4"/>
                </a:solidFill>
              </a:rPr>
              <a:t>close</a:t>
            </a:r>
            <a:r>
              <a:rPr lang="it-IT" sz="2000" b="1" i="1" dirty="0" smtClean="0">
                <a:solidFill>
                  <a:schemeClr val="accent4"/>
                </a:solidFill>
              </a:rPr>
              <a:t> </a:t>
            </a:r>
            <a:r>
              <a:rPr lang="it-IT" sz="2000" b="1" i="1" dirty="0" err="1" smtClean="0">
                <a:solidFill>
                  <a:schemeClr val="accent4"/>
                </a:solidFill>
              </a:rPr>
              <a:t>to</a:t>
            </a:r>
            <a:r>
              <a:rPr lang="it-IT" sz="2000" b="1" i="1" dirty="0" smtClean="0">
                <a:solidFill>
                  <a:schemeClr val="accent4"/>
                </a:solidFill>
              </a:rPr>
              <a:t> the </a:t>
            </a:r>
            <a:r>
              <a:rPr lang="it-IT" sz="2000" b="1" i="1" dirty="0" err="1" smtClean="0">
                <a:solidFill>
                  <a:schemeClr val="accent4"/>
                </a:solidFill>
              </a:rPr>
              <a:t>ex</a:t>
            </a:r>
            <a:r>
              <a:rPr lang="it-IT" sz="2000" b="1" i="1" dirty="0" err="1" smtClean="0">
                <a:solidFill>
                  <a:schemeClr val="accent4"/>
                </a:solidFill>
              </a:rPr>
              <a:t>pected</a:t>
            </a:r>
            <a:r>
              <a:rPr lang="it-IT" sz="2000" b="1" i="1" dirty="0" smtClean="0">
                <a:solidFill>
                  <a:schemeClr val="accent4"/>
                </a:solidFill>
              </a:rPr>
              <a:t> </a:t>
            </a:r>
            <a:r>
              <a:rPr lang="it-IT" sz="2000" b="1" i="1" dirty="0" err="1" smtClean="0">
                <a:solidFill>
                  <a:schemeClr val="accent4"/>
                </a:solidFill>
              </a:rPr>
              <a:t>value</a:t>
            </a:r>
            <a:endParaRPr lang="it-IT" sz="2000" b="1" i="1" dirty="0">
              <a:solidFill>
                <a:schemeClr val="accent4"/>
              </a:solidFill>
            </a:endParaRPr>
          </a:p>
        </p:txBody>
      </p:sp>
      <p:sp>
        <p:nvSpPr>
          <p:cNvPr id="13" name="CasellaDiTesto 12"/>
          <p:cNvSpPr txBox="1"/>
          <p:nvPr/>
        </p:nvSpPr>
        <p:spPr>
          <a:xfrm>
            <a:off x="6357950" y="5072074"/>
            <a:ext cx="2714612" cy="1631216"/>
          </a:xfrm>
          <a:prstGeom prst="rect">
            <a:avLst/>
          </a:prstGeom>
          <a:noFill/>
        </p:spPr>
        <p:txBody>
          <a:bodyPr wrap="square" rtlCol="0">
            <a:spAutoFit/>
          </a:bodyPr>
          <a:lstStyle/>
          <a:p>
            <a:pPr>
              <a:buClr>
                <a:schemeClr val="accent4"/>
              </a:buClr>
              <a:buFont typeface="Constantia" pitchFamily="18" charset="0"/>
              <a:buChar char="»"/>
            </a:pPr>
            <a:r>
              <a:rPr lang="it-IT" dirty="0" smtClean="0"/>
              <a:t> </a:t>
            </a:r>
            <a:r>
              <a:rPr lang="it-IT" sz="2000" b="1" i="1" dirty="0" err="1" smtClean="0">
                <a:solidFill>
                  <a:schemeClr val="accent4"/>
                </a:solidFill>
              </a:rPr>
              <a:t>Comparison</a:t>
            </a:r>
            <a:r>
              <a:rPr lang="it-IT" sz="2000" b="1" i="1" dirty="0" smtClean="0">
                <a:solidFill>
                  <a:schemeClr val="accent4"/>
                </a:solidFill>
              </a:rPr>
              <a:t> </a:t>
            </a:r>
            <a:r>
              <a:rPr lang="it-IT" sz="2000" b="1" i="1" dirty="0" err="1" smtClean="0">
                <a:solidFill>
                  <a:schemeClr val="accent4"/>
                </a:solidFill>
              </a:rPr>
              <a:t>between</a:t>
            </a:r>
            <a:r>
              <a:rPr lang="it-IT" sz="2000" b="1" i="1" dirty="0" smtClean="0">
                <a:solidFill>
                  <a:schemeClr val="accent4"/>
                </a:solidFill>
              </a:rPr>
              <a:t> </a:t>
            </a:r>
            <a:r>
              <a:rPr lang="it-IT" sz="2000" b="1" i="1" dirty="0" err="1" smtClean="0">
                <a:solidFill>
                  <a:schemeClr val="accent4"/>
                </a:solidFill>
              </a:rPr>
              <a:t>experimental</a:t>
            </a:r>
            <a:r>
              <a:rPr lang="it-IT" sz="2000" b="1" i="1" dirty="0" smtClean="0">
                <a:solidFill>
                  <a:schemeClr val="accent4"/>
                </a:solidFill>
              </a:rPr>
              <a:t> and </a:t>
            </a:r>
            <a:r>
              <a:rPr lang="it-IT" sz="2000" b="1" i="1" dirty="0" err="1" smtClean="0">
                <a:solidFill>
                  <a:schemeClr val="accent4"/>
                </a:solidFill>
              </a:rPr>
              <a:t>simulated</a:t>
            </a:r>
            <a:r>
              <a:rPr lang="it-IT" sz="2000" b="1" i="1" dirty="0" smtClean="0">
                <a:solidFill>
                  <a:schemeClr val="accent4"/>
                </a:solidFill>
              </a:rPr>
              <a:t> </a:t>
            </a:r>
            <a:r>
              <a:rPr lang="it-IT" sz="2000" b="1" i="1" dirty="0" err="1" smtClean="0">
                <a:solidFill>
                  <a:schemeClr val="accent4"/>
                </a:solidFill>
              </a:rPr>
              <a:t>kinematical</a:t>
            </a:r>
            <a:r>
              <a:rPr lang="it-IT" sz="2000" b="1" i="1" dirty="0" smtClean="0">
                <a:solidFill>
                  <a:schemeClr val="accent4"/>
                </a:solidFill>
              </a:rPr>
              <a:t> </a:t>
            </a:r>
            <a:r>
              <a:rPr lang="it-IT" sz="2000" b="1" i="1" dirty="0" smtClean="0">
                <a:solidFill>
                  <a:schemeClr val="accent4"/>
                </a:solidFill>
              </a:rPr>
              <a:t>locus </a:t>
            </a:r>
            <a:endParaRPr lang="it-IT" sz="2000" b="1" i="1" dirty="0">
              <a:solidFill>
                <a:schemeClr val="accent4"/>
              </a:solidFill>
            </a:endParaRPr>
          </a:p>
        </p:txBody>
      </p:sp>
      <p:cxnSp>
        <p:nvCxnSpPr>
          <p:cNvPr id="15" name="Connettore 1 14"/>
          <p:cNvCxnSpPr/>
          <p:nvPr/>
        </p:nvCxnSpPr>
        <p:spPr>
          <a:xfrm rot="5400000">
            <a:off x="3490469" y="3557286"/>
            <a:ext cx="19288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rot="5400000">
            <a:off x="3750463" y="3570165"/>
            <a:ext cx="192882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7410"/>
                                        </p:tgtEl>
                                        <p:attrNameLst>
                                          <p:attrName>style.visibility</p:attrName>
                                        </p:attrNameLst>
                                      </p:cBhvr>
                                      <p:to>
                                        <p:strVal val="visible"/>
                                      </p:to>
                                    </p:set>
                                    <p:animEffect transition="in" filter="wipe(up)">
                                      <p:cBhvr>
                                        <p:cTn id="16" dur="1000"/>
                                        <p:tgtEl>
                                          <p:spTgt spid="17410"/>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7411"/>
                                        </p:tgtEl>
                                        <p:attrNameLst>
                                          <p:attrName>style.visibility</p:attrName>
                                        </p:attrNameLst>
                                      </p:cBhvr>
                                      <p:to>
                                        <p:strVal val="visible"/>
                                      </p:to>
                                    </p:set>
                                    <p:animEffect transition="in" filter="wipe(up)">
                                      <p:cBhvr>
                                        <p:cTn id="33" dur="1000"/>
                                        <p:tgtEl>
                                          <p:spTgt spid="17411"/>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20406</TotalTime>
  <Words>2765</Words>
  <Application>Microsoft Office PowerPoint</Application>
  <PresentationFormat>Presentazione su schermo (4:3)</PresentationFormat>
  <Paragraphs>183</Paragraphs>
  <Slides>16</Slides>
  <Notes>12</Notes>
  <HiddenSlides>5</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16</vt:i4>
      </vt:variant>
    </vt:vector>
  </HeadingPairs>
  <TitlesOfParts>
    <vt:vector size="19" baseType="lpstr">
      <vt:lpstr>Equinozio</vt:lpstr>
      <vt:lpstr>Equazione</vt:lpstr>
      <vt:lpstr>Microsoft Equation 3.0</vt:lpstr>
      <vt:lpstr>  Study of the 17O(n,α)14C reaction: extension of the Trojan Horse Method to neutron induced reactions </vt:lpstr>
      <vt:lpstr>Astrophysical scenario</vt:lpstr>
      <vt:lpstr>Status of art of the reaction</vt:lpstr>
      <vt:lpstr>Astrophysical scenario</vt:lpstr>
      <vt:lpstr>Astrophysical scenario</vt:lpstr>
      <vt:lpstr>Status of art of the reaction</vt:lpstr>
      <vt:lpstr>Trojan Horse Method</vt:lpstr>
      <vt:lpstr>Experimental setup</vt:lpstr>
      <vt:lpstr>Data analysis: channel selection </vt:lpstr>
      <vt:lpstr>Data analysis: sequential mechanism </vt:lpstr>
      <vt:lpstr>Data analysis: QF selection </vt:lpstr>
      <vt:lpstr>Data analysis: QF selection </vt:lpstr>
      <vt:lpstr>Data analysis:                                                           17O(n,α)14C angular distributions</vt:lpstr>
      <vt:lpstr>Data analysis:                                                   17O(n,α)14C  cross section</vt:lpstr>
      <vt:lpstr>Conclusions</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the reaction 17O(n,α)14C: extension of the Trojan Horse Method to the neutrons induced reactions</dc:title>
  <dc:creator>Tumaman</dc:creator>
  <cp:lastModifiedBy>Tumaman</cp:lastModifiedBy>
  <cp:revision>434</cp:revision>
  <dcterms:created xsi:type="dcterms:W3CDTF">2011-08-29T20:28:16Z</dcterms:created>
  <dcterms:modified xsi:type="dcterms:W3CDTF">2011-09-23T14:37:50Z</dcterms:modified>
</cp:coreProperties>
</file>