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1" r:id="rId5"/>
    <p:sldId id="266" r:id="rId6"/>
    <p:sldId id="262" r:id="rId7"/>
    <p:sldId id="263" r:id="rId8"/>
    <p:sldId id="265" r:id="rId9"/>
    <p:sldId id="267" r:id="rId10"/>
    <p:sldId id="283" r:id="rId11"/>
    <p:sldId id="276" r:id="rId12"/>
    <p:sldId id="268" r:id="rId13"/>
    <p:sldId id="270" r:id="rId14"/>
    <p:sldId id="271" r:id="rId15"/>
    <p:sldId id="273" r:id="rId16"/>
    <p:sldId id="274" r:id="rId17"/>
    <p:sldId id="286" r:id="rId18"/>
    <p:sldId id="284" r:id="rId19"/>
    <p:sldId id="285" r:id="rId20"/>
    <p:sldId id="277" r:id="rId21"/>
    <p:sldId id="279" r:id="rId22"/>
    <p:sldId id="280" r:id="rId23"/>
    <p:sldId id="281" r:id="rId24"/>
    <p:sldId id="282" r:id="rId25"/>
    <p:sldId id="275" r:id="rId26"/>
  </p:sldIdLst>
  <p:sldSz cx="12192000" cy="6858000"/>
  <p:notesSz cx="6858000" cy="9144000"/>
  <p:custShowLst>
    <p:custShow name="Front" id="0">
      <p:sldLst>
        <p:sld r:id="rId2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W and mutimessenger astrophysics" id="{95DBA77C-6600-431C-B616-C01915E7E4A0}">
          <p14:sldIdLst>
            <p14:sldId id="256"/>
            <p14:sldId id="257"/>
          </p14:sldIdLst>
        </p14:section>
        <p14:section name="GW theoretical background" id="{B8CFD9AE-FF67-4567-A3D2-D417F91B4C0D}">
          <p14:sldIdLst>
            <p14:sldId id="259"/>
            <p14:sldId id="261"/>
            <p14:sldId id="266"/>
            <p14:sldId id="262"/>
            <p14:sldId id="263"/>
            <p14:sldId id="265"/>
          </p14:sldIdLst>
        </p14:section>
        <p14:section name="GW detectors and observations" id="{D00A7C2C-26FA-4126-8477-4125DA1CC236}">
          <p14:sldIdLst>
            <p14:sldId id="267"/>
            <p14:sldId id="283"/>
            <p14:sldId id="276"/>
            <p14:sldId id="268"/>
            <p14:sldId id="270"/>
            <p14:sldId id="271"/>
            <p14:sldId id="273"/>
            <p14:sldId id="274"/>
            <p14:sldId id="286"/>
            <p14:sldId id="284"/>
            <p14:sldId id="285"/>
          </p14:sldIdLst>
        </p14:section>
        <p14:section name="GW Future" id="{E5BF95BB-720A-4E34-B4C0-AEC5CD2848AC}">
          <p14:sldIdLst>
            <p14:sldId id="277"/>
            <p14:sldId id="279"/>
            <p14:sldId id="280"/>
            <p14:sldId id="281"/>
            <p14:sldId id="282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94F"/>
    <a:srgbClr val="E4A0C0"/>
    <a:srgbClr val="A84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31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505EE-00C5-43D0-8D02-5622217BDB97}" type="datetimeFigureOut">
              <a:rPr lang="en-GB" smtClean="0"/>
              <a:t>19/07/2022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201FF-BDC5-498E-98B3-12F809A43CE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5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44E86-CCA7-778C-D947-4E14021DA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1920BE-B20B-1F98-4BAF-EE7E6CD2E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791DD1-B34E-AA54-D275-A4991BED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C598DA-B8F0-F6C5-6D11-5C03E2FB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089E6D-2EF0-8E2F-E393-3FF0F336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3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0DC497-9760-ABF1-CE7F-92450E7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6F351E-9159-D7E9-3C9F-399BA592F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D9E527-EFB1-C659-05D6-83CC01E4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C1A907-5507-F780-5997-02688DD03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EA4F90-2041-16AC-44C6-5B5F9CA01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33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23CE90B-04B6-F31C-D4CB-C4CE368C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B60F4C-0F4B-86DF-222B-8F753209B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EAF117-762E-0505-1715-1F7BD170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B3D14C-EF6C-AF76-F0EB-99D5AB94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77175-640A-BE18-2A13-66799CCE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2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5CD06-5434-6663-9BC6-826C8C7C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863B5F-52E7-0488-97F1-17EF97914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FC8656-7876-7715-4158-FD17D2A0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5EE32D-0BD2-346D-E963-092149E90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9820E5-CF5F-C83E-0B6A-2C20A294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84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4C3905-5E97-2217-E376-78AA22040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AE5B0B-0651-8DEA-BE6D-372FB41E0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0858E1-0CCF-89E8-7C7C-206F3394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D952EE-C559-C8D0-DAB8-B2445D41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BAFD8C-36B8-4791-91A0-4056A1461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02075B-12AF-E35B-9C01-3774503E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158D27-AF0B-8599-D3B7-DC452DB12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A4A3EC-7C50-133B-984E-C50BCFF35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F63442-46C2-363F-3D90-5BDD2F31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52796B-2641-827E-E4F6-BFF90AC2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E86172-4255-7736-75BA-17CAC09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46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C57484-D4AF-CECF-F839-28EB19FA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A2650D-BFE9-2D7B-8C9B-B8584E16A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835BCDB-36B4-01B9-BA86-C7FF5DB8E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0F372E-D9EE-0131-9551-012EDF275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62C8F2C-6440-7ABB-782D-ED2C36698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896F7C-3237-9894-A5E1-6EA91198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F055EAC-8645-0911-BCB9-CCDF45C0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869836-616A-4082-E265-767B43E0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1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85B50-DC2D-BDF8-FDB1-211AEC64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FF3809-F0E5-B05B-41D6-0FADDB8AD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11F771-B59B-3C91-48FD-558DF69A4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F03245-388B-C135-B8C2-F5EE7E35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828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90A7F6-8D12-6CA4-FDD2-875392F84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B3DC2BA-3AF4-3EB6-F186-53408F34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E11808-A9D5-1059-0D0E-2228AD16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2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866C4-0E52-A4BE-512F-5533A341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4F778-B85A-CD65-43E7-CD8B209FB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4A33C4-D96F-0F3C-9A24-671A7B97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3C09D2-C58F-B003-0711-5D61F7A3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BA4281-ECA8-D8CD-CB3E-234218EF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88931B-4963-B2A3-1F3A-C871DE45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42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621037-1F56-D936-AC8A-5DCF2532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A384D0E-CCA0-ECA7-3866-BB42DE4B2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AE75B9-69CB-4EED-7DCB-949ED7448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751C2A-9604-8542-6917-B731642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64B3D7-7767-05FD-4A95-61DD82BF6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532C8F5-45B7-D2CC-7A90-39BD478D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2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2064F-611A-875F-BD0B-48E079FD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30" y="365125"/>
            <a:ext cx="92586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1A05D8-4628-1218-D321-C89869EA9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02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D84592-17FD-FA41-5F90-9F814B095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/>
              <a:t>21/07/2022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96652-F100-3CBF-9C88-F3A749AD7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N. Sorrentino on behalf of the LVK collaborations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3F6D1B-3A86-A577-5606-2C97A9661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05891" y="6356350"/>
            <a:ext cx="19434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A1D0953-9DD6-42F5-9B87-090FC5EC07CC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8" name="Immagine 7" descr="Immagine che contiene testo, bevanda, analcolico&#10;&#10;Descrizione generata automaticamente">
            <a:extLst>
              <a:ext uri="{FF2B5EF4-FFF2-40B4-BE49-F238E27FC236}">
                <a16:creationId xmlns:a16="http://schemas.microsoft.com/office/drawing/2014/main" id="{AD33470D-38E1-B9BA-6584-04BD921A5E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49" y="5773185"/>
            <a:ext cx="2835050" cy="1166330"/>
          </a:xfrm>
          <a:prstGeom prst="rect">
            <a:avLst/>
          </a:prstGeom>
          <a:noFill/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DA8A036-CA77-4A3A-9253-EDFDC2394C1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77" y="0"/>
            <a:ext cx="2285688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9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rabicParenR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hyperlink" Target="https://link.springer.com/book/10.1007/978-3-319-03792-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ds.virgo-gw.eu/ql/?c=15587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emfollow.docs.ligo.org/userguide/index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go.org/detections/O3bcatalog/files/gwmerger-poster-white-md.jpg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w-openscience.org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t-gw.eu/index.php/etsensitivities" TargetMode="Externa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immetrie.it/archivio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X.11.021053" TargetMode="External"/><Relationship Id="rId13" Type="http://schemas.openxmlformats.org/officeDocument/2006/relationships/hyperlink" Target="https://doi.org/10.1088/1402-4896/ac2efc" TargetMode="External"/><Relationship Id="rId18" Type="http://schemas.openxmlformats.org/officeDocument/2006/relationships/hyperlink" Target="https://doi.org/10.1103/PhysRevD.102.043015" TargetMode="External"/><Relationship Id="rId3" Type="http://schemas.openxmlformats.org/officeDocument/2006/relationships/hyperlink" Target="https://doi.org/10.3390/universe3030059" TargetMode="External"/><Relationship Id="rId21" Type="http://schemas.openxmlformats.org/officeDocument/2006/relationships/hyperlink" Target="https://doi.org/10.3847/2041-8213/aa91c9" TargetMode="External"/><Relationship Id="rId7" Type="http://schemas.openxmlformats.org/officeDocument/2006/relationships/hyperlink" Target="https://doi.org/10.1103/PhysRevX.9.031040" TargetMode="External"/><Relationship Id="rId12" Type="http://schemas.openxmlformats.org/officeDocument/2006/relationships/hyperlink" Target="https://doi.org/10.1103/PhysRevLett.119.161101" TargetMode="External"/><Relationship Id="rId17" Type="http://schemas.openxmlformats.org/officeDocument/2006/relationships/hyperlink" Target="https://doi.org/10.3847/2041-8213/ac082e" TargetMode="External"/><Relationship Id="rId2" Type="http://schemas.openxmlformats.org/officeDocument/2006/relationships/hyperlink" Target="https://archive-ouverte.unige.ch/unige:12993" TargetMode="External"/><Relationship Id="rId16" Type="http://schemas.openxmlformats.org/officeDocument/2006/relationships/hyperlink" Target="https://doi.org/10.1103/PhysRevLett.126.162702" TargetMode="External"/><Relationship Id="rId20" Type="http://schemas.openxmlformats.org/officeDocument/2006/relationships/hyperlink" Target="https://doi.org/10.1103/PhysRevLett.125.10110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s41114-020-00026-9" TargetMode="External"/><Relationship Id="rId11" Type="http://schemas.openxmlformats.org/officeDocument/2006/relationships/hyperlink" Target="https://doi.org/10.3847/2041-8213/aa920c" TargetMode="External"/><Relationship Id="rId5" Type="http://schemas.openxmlformats.org/officeDocument/2006/relationships/hyperlink" Target="https://doi.org/10.1080/09500340.2014.920934" TargetMode="External"/><Relationship Id="rId15" Type="http://schemas.openxmlformats.org/officeDocument/2006/relationships/hyperlink" Target="https://doi.org/10.3847/2041-8213/ab960f" TargetMode="External"/><Relationship Id="rId10" Type="http://schemas.openxmlformats.org/officeDocument/2006/relationships/hyperlink" Target="https://doi.org/10.48550/arXiv.2111.03606" TargetMode="External"/><Relationship Id="rId19" Type="http://schemas.openxmlformats.org/officeDocument/2006/relationships/hyperlink" Target="https://doi.org/10.1038/s41550-021-01568-w" TargetMode="External"/><Relationship Id="rId4" Type="http://schemas.openxmlformats.org/officeDocument/2006/relationships/hyperlink" Target="https://doi.org/10.1103/PhysRevLett.116.061102" TargetMode="External"/><Relationship Id="rId9" Type="http://schemas.openxmlformats.org/officeDocument/2006/relationships/hyperlink" Target="https://arxiv.org/abs/2108.01045" TargetMode="External"/><Relationship Id="rId14" Type="http://schemas.openxmlformats.org/officeDocument/2006/relationships/hyperlink" Target="https://doi.org/10.3847/2041-8213/ab75f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spbooks.org/custom/publications/paper/328-0025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ligo.org/science/" TargetMode="Externa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2476C32-7710-8FCA-5CCF-BAD93EA0B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6" b="19397"/>
          <a:stretch/>
        </p:blipFill>
        <p:spPr>
          <a:xfrm>
            <a:off x="4698807" y="45730"/>
            <a:ext cx="7924800" cy="3383270"/>
          </a:xfrm>
          <a:prstGeom prst="rect">
            <a:avLst/>
          </a:prstGeom>
        </p:spPr>
      </p:pic>
      <p:pic>
        <p:nvPicPr>
          <p:cNvPr id="25" name="Immagine 24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5EF6AE72-6466-B6E4-5FEA-2BD2ED61B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r="2" b="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D2E51A-063F-C70B-E774-DCCEE17E8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304" y="23643"/>
            <a:ext cx="3992700" cy="3877197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Gravitational waves and their role in multimessenger astrophysics</a:t>
            </a:r>
            <a:br>
              <a:rPr lang="it-IT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C8D6FF-0746-95B0-C9D4-74C505F66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304" y="3369382"/>
            <a:ext cx="4748804" cy="746477"/>
          </a:xfrm>
        </p:spPr>
        <p:txBody>
          <a:bodyPr>
            <a:normAutofit/>
          </a:bodyPr>
          <a:lstStyle/>
          <a:p>
            <a:pPr algn="l"/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N. Sorrentino on behalf of </a:t>
            </a:r>
            <a:r>
              <a:rPr lang="en-US" sz="1500">
                <a:solidFill>
                  <a:schemeClr val="accent1">
                    <a:lumMod val="60000"/>
                    <a:lumOff val="40000"/>
                  </a:schemeClr>
                </a:solidFill>
              </a:rPr>
              <a:t>the LVK </a:t>
            </a:r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collaborations</a:t>
            </a:r>
          </a:p>
          <a:p>
            <a:pPr algn="l"/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Pisa and INFN Pisa</a:t>
            </a:r>
          </a:p>
          <a:p>
            <a:pPr algn="l"/>
            <a:endParaRPr lang="en-US" sz="1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l"/>
            <a:endParaRPr lang="en-US" sz="1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" name="Immagine 26" descr="Immagine che contiene esterni, cielo notturno&#10;&#10;Descrizione generata automaticamente">
            <a:extLst>
              <a:ext uri="{FF2B5EF4-FFF2-40B4-BE49-F238E27FC236}">
                <a16:creationId xmlns:a16="http://schemas.microsoft.com/office/drawing/2014/main" id="{CC7D5493-9452-80B7-A3B3-A522209DB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4858936"/>
            <a:ext cx="5380186" cy="1059273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38CC713B-00A6-4AAC-2858-42F665E3B8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847" y="5942839"/>
            <a:ext cx="1500190" cy="933363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5149498-9416-F7F4-1BD1-F432E792FA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04" y="5980583"/>
            <a:ext cx="1466488" cy="780213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DF9E8E2-313D-D30F-E00A-67C86248BEE7}"/>
              </a:ext>
            </a:extLst>
          </p:cNvPr>
          <p:cNvSpPr txBox="1"/>
          <p:nvPr/>
        </p:nvSpPr>
        <p:spPr>
          <a:xfrm>
            <a:off x="815428" y="4874047"/>
            <a:ext cx="46134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SEXTEN HANDS ON THE EXTREME UNIVERSE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WITH HIGH ENERGY GAMMA RAYS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21/07/2022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CD0D26-F3DC-FD91-27E0-B99D30423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85" y="4212200"/>
            <a:ext cx="1598135" cy="31399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0FC53F6-3BAB-FDAB-B1F3-1DD8D06B5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44" y="4048425"/>
            <a:ext cx="3174428" cy="2893697"/>
          </a:xfrm>
          <a:prstGeom prst="rect">
            <a:avLst/>
          </a:prstGeom>
        </p:spPr>
      </p:pic>
      <p:pic>
        <p:nvPicPr>
          <p:cNvPr id="19" name="Immagine 1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D97C4DC-A0A6-E838-56D7-169409CCB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32" y="4001267"/>
            <a:ext cx="1675827" cy="748137"/>
          </a:xfrm>
          <a:prstGeom prst="rect">
            <a:avLst/>
          </a:prstGeom>
        </p:spPr>
      </p:pic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F244E754-80CB-E5DD-8D49-F3CDA418A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" y="4133473"/>
            <a:ext cx="2310858" cy="46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5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D833A4-FA15-0549-92C4-0BB0B6E2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0647"/>
            <a:ext cx="4245084" cy="15145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ADVANCED MICHELSON INTERFEROMETER FOR GW DETECTION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B3732CE-50D5-B7CC-3FF4-40BE55D5F9E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93610" y="2121762"/>
                <a:ext cx="3822192" cy="4078563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Fabry-Perot Cavities: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GW passage </a:t>
                </a:r>
                <a:r>
                  <a:rPr lang="en-US" sz="18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⟶</a:t>
                </a:r>
                <a:r>
                  <a:rPr lang="en-US" sz="1800" dirty="0">
                    <a:solidFill>
                      <a:schemeClr val="bg1"/>
                    </a:solidFill>
                  </a:rPr>
                  <a:t> more power leaks out of the cavity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∼</m:t>
                      </m:r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−20</m:t>
                          </m:r>
                        </m:sup>
                      </m:sSup>
                    </m:oMath>
                  </m:oMathPara>
                </a14:m>
                <a:endParaRPr lang="en-US" sz="1800" b="1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bg1"/>
                    </a:solidFill>
                  </a:rPr>
                  <a:t>Power Recycling: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  <a:latin typeface="+mj-lt"/>
                  </a:rPr>
                  <a:t>More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+mj-lt"/>
                    <a:ea typeface="Cambria Math" panose="02040503050406030204" pitchFamily="18" charset="0"/>
                  </a:rPr>
                  <a:t>⟶ lower the shot-noise ⟶ more the radiation pressure;</a:t>
                </a: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Signal Recycling:</a:t>
                </a:r>
              </a:p>
              <a:p>
                <a:pPr marL="0" indent="0">
                  <a:buNone/>
                </a:pPr>
                <a:r>
                  <a:rPr lang="en-US" sz="1600" b="0" i="0" dirty="0">
                    <a:solidFill>
                      <a:schemeClr val="bg1"/>
                    </a:solidFill>
                    <a:effectLst/>
                  </a:rPr>
                  <a:t>resonant tuning of the signal increases the signal sideband amplitude in a certain frequency band.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B3732CE-50D5-B7CC-3FF4-40BE55D5F9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93610" y="2121762"/>
                <a:ext cx="3822192" cy="4078563"/>
              </a:xfrm>
              <a:blipFill>
                <a:blip r:embed="rId2"/>
                <a:stretch>
                  <a:fillRect l="-1276" t="-1345" r="-3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10C5C-DEF7-AFBD-F9A5-8435BBBF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21/07/2022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B7A285-922C-E070-9349-6C7CE7E4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FF0878-FEB0-2635-D6F8-DE10A4C1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A1D0953-9DD6-42F5-9B87-090FC5EC07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22FEF17-1B9B-B658-FFE5-F0409F4CFCA3}"/>
              </a:ext>
            </a:extLst>
          </p:cNvPr>
          <p:cNvSpPr txBox="1"/>
          <p:nvPr/>
        </p:nvSpPr>
        <p:spPr>
          <a:xfrm>
            <a:off x="5239871" y="403412"/>
            <a:ext cx="6467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LIGO interferometer design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EA404E-2DCD-D1F6-793A-627691D4E45D}"/>
              </a:ext>
            </a:extLst>
          </p:cNvPr>
          <p:cNvSpPr txBox="1"/>
          <p:nvPr/>
        </p:nvSpPr>
        <p:spPr>
          <a:xfrm>
            <a:off x="5110716" y="1182626"/>
            <a:ext cx="167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from [4]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B82268E-98D8-07DA-9918-5E55DEFD71F2}"/>
              </a:ext>
            </a:extLst>
          </p:cNvPr>
          <p:cNvSpPr txBox="1"/>
          <p:nvPr/>
        </p:nvSpPr>
        <p:spPr>
          <a:xfrm>
            <a:off x="8310282" y="926632"/>
            <a:ext cx="167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from [5]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7B9913-94D7-2741-D5BC-3327A24DDF68}"/>
              </a:ext>
            </a:extLst>
          </p:cNvPr>
          <p:cNvSpPr txBox="1"/>
          <p:nvPr/>
        </p:nvSpPr>
        <p:spPr>
          <a:xfrm>
            <a:off x="4752127" y="5894773"/>
            <a:ext cx="167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[5]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E5FEFB-A4BA-6C9D-F372-8F3F6326A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06" y="1530132"/>
            <a:ext cx="6281193" cy="41220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8D6DE89-BF00-33BC-2B1E-AAF966770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59" y="1295963"/>
            <a:ext cx="4464102" cy="28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7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12631-67BF-9E60-4BF9-05015645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30" y="365125"/>
            <a:ext cx="10096870" cy="1325563"/>
          </a:xfrm>
        </p:spPr>
        <p:txBody>
          <a:bodyPr/>
          <a:lstStyle/>
          <a:p>
            <a:r>
              <a:rPr lang="en-GB" dirty="0"/>
              <a:t>Detector sensitivity to GWs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44C41A43-D841-FD34-166E-9EFF2A7CD4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1" y="1546698"/>
            <a:ext cx="5773271" cy="4341072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19B59D4-AFDC-EAD6-798B-DFFE36E5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CCB324-53EC-D31B-D809-869D9FDC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59C200-B862-EA63-90A2-C7EAF31E3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11</a:t>
            </a:fld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2D6EAFB-E225-822C-797D-C5AF90DB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09" y="2333508"/>
            <a:ext cx="5219332" cy="4022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B8A2480C-3D69-09BB-B047-E29DE221B92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259541"/>
                <a:ext cx="5181600" cy="4917422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5454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BNS range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5454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[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5454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  <a:hlinkClick r:id="rId4"/>
                  </a:rPr>
                  <a:t>Bassan 2014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5454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]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5454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kumimoji="0" lang="en-GB" sz="1800" b="0" i="0" u="none" strike="noStrike" kern="1200" cap="none" spc="0" normalizeH="0" baseline="-2500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range</m:t>
                          </m:r>
                        </m:num>
                        <m:den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Mpc</m:t>
                          </m:r>
                        </m:den>
                      </m:f>
                      <m:r>
                        <a:rPr kumimoji="0" lang="en-GB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4545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=0.86×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−20</m:t>
                          </m:r>
                        </m:sup>
                      </m:sSup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54545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54545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ℳ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5/6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kumimoji="0" lang="en-GB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545454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trl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  <m:brk m:alnAt="23"/>
                                </m:rPr>
                                <a:rPr kumimoji="0" lang="en-GB" sz="1800" b="0" i="0" u="none" strike="noStrike" kern="1200" cap="none" spc="0" normalizeH="0" baseline="-2500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-2500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  <m:sup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1200" cap="none" spc="0" normalizeH="0" baseline="-2500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ISCO</m:t>
                              </m:r>
                            </m:sup>
                            <m:e>
                              <m:f>
                                <m:fPr>
                                  <m:ctrlPr>
                                    <a:rPr kumimoji="0" lang="en-GB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545454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p>
                                      <m:r>
                                        <a:rPr kumimoji="0" lang="en-GB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−7/3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kumimoji="0" lang="en-GB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kumimoji="0" lang="en-GB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54545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0" lang="it-IT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54545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h</m:t>
                                          </m:r>
                                          <m:r>
                                            <a:rPr kumimoji="0" lang="en-GB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54545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(</m:t>
                                          </m:r>
                                          <m:r>
                                            <a:rPr kumimoji="0" lang="en-GB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54545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𝑓</m:t>
                                          </m:r>
                                          <m:r>
                                            <a:rPr kumimoji="0" lang="en-GB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545454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kumimoji="0" lang="it-IT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545454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kumimoji="0" lang="en-GB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545454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𝑑𝑓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B8A2480C-3D69-09BB-B047-E29DE221B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259541"/>
                <a:ext cx="5181600" cy="4917422"/>
              </a:xfrm>
              <a:blipFill>
                <a:blip r:embed="rId5"/>
                <a:stretch>
                  <a:fillRect l="-1059" t="-7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AE701CDA-357E-D14F-C605-64DA56A625B1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5236875" y="2486293"/>
            <a:ext cx="973442" cy="66787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87C71AF-4D8F-944C-07D1-C64084AFD7AC}"/>
                  </a:ext>
                </a:extLst>
              </p:cNvPr>
              <p:cNvSpPr txBox="1"/>
              <p:nvPr/>
            </p:nvSpPr>
            <p:spPr>
              <a:xfrm>
                <a:off x="5512926" y="3306950"/>
                <a:ext cx="1089212" cy="60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Strain [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en-GB" sz="1600" dirty="0"/>
                  <a:t>]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87C71AF-4D8F-944C-07D1-C64084AF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26" y="3306950"/>
                <a:ext cx="1089212" cy="607987"/>
              </a:xfrm>
              <a:prstGeom prst="rect">
                <a:avLst/>
              </a:prstGeom>
              <a:blipFill>
                <a:blip r:embed="rId6"/>
                <a:stretch>
                  <a:fillRect l="-2793" t="-3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86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516F9-9FFB-8C12-E0AB-172C7939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4675886"/>
            <a:ext cx="3685032" cy="1608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ADVANCED INTERFEROMETERS NETWORK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1B9CAF73-92E0-421B-9CBB-6CAF38509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A6705D2C-3D75-4306-94DF-E75EE9F2D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8BD99BC-E13E-0A2F-5D1D-56D75D37E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36" y="1097658"/>
            <a:ext cx="5388237" cy="2384294"/>
          </a:xfrm>
          <a:prstGeom prst="rect">
            <a:avLst/>
          </a:prstGeom>
        </p:spPr>
      </p:pic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F2F28C88-75AC-8D41-CBE7-40A855601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0" y="369822"/>
            <a:ext cx="5316555" cy="3881336"/>
          </a:xfr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D38223-4545-D98E-32C6-070F8CD7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65864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8D044C-79CB-F52A-C16F-E75703BB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>
                <a:solidFill>
                  <a:srgbClr val="898989"/>
                </a:solidFill>
              </a:rPr>
              <a:t>21/07/2022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9A343A-FE41-A4FC-F33B-6A9F01D9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898989"/>
              </a:solidFill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439D6A85-515C-E58B-370B-2E3717067A3D}"/>
              </a:ext>
            </a:extLst>
          </p:cNvPr>
          <p:cNvCxnSpPr>
            <a:cxnSpLocks/>
          </p:cNvCxnSpPr>
          <p:nvPr/>
        </p:nvCxnSpPr>
        <p:spPr>
          <a:xfrm>
            <a:off x="9758082" y="320843"/>
            <a:ext cx="0" cy="3930315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209525F-71D4-E257-F152-41AA6665C871}"/>
              </a:ext>
            </a:extLst>
          </p:cNvPr>
          <p:cNvSpPr txBox="1"/>
          <p:nvPr/>
        </p:nvSpPr>
        <p:spPr>
          <a:xfrm>
            <a:off x="9811871" y="3827929"/>
            <a:ext cx="179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We are here!</a:t>
            </a:r>
          </a:p>
        </p:txBody>
      </p:sp>
      <p:pic>
        <p:nvPicPr>
          <p:cNvPr id="30" name="Immagine 29" descr="Immagine che contiene mappa&#10;&#10;Descrizione generata automaticamente">
            <a:extLst>
              <a:ext uri="{FF2B5EF4-FFF2-40B4-BE49-F238E27FC236}">
                <a16:creationId xmlns:a16="http://schemas.microsoft.com/office/drawing/2014/main" id="{A1AB3C3A-E506-D026-96C7-90FE2A8B9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79" y="4489451"/>
            <a:ext cx="4207737" cy="23685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1FC245-5151-1471-6401-FDEB196F6F77}"/>
              </a:ext>
            </a:extLst>
          </p:cNvPr>
          <p:cNvSpPr txBox="1"/>
          <p:nvPr/>
        </p:nvSpPr>
        <p:spPr>
          <a:xfrm>
            <a:off x="9439835" y="4733365"/>
            <a:ext cx="184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Images from [6]</a:t>
            </a:r>
          </a:p>
        </p:txBody>
      </p:sp>
    </p:spTree>
    <p:extLst>
      <p:ext uri="{BB962C8B-B14F-4D97-AF65-F5344CB8AC3E}">
        <p14:creationId xmlns:p14="http://schemas.microsoft.com/office/powerpoint/2010/main" val="555438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8BF5AC-C79A-36D4-58AE-1A7CDA3E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30" y="365125"/>
            <a:ext cx="9747246" cy="1325563"/>
          </a:xfrm>
        </p:spPr>
        <p:txBody>
          <a:bodyPr/>
          <a:lstStyle/>
          <a:p>
            <a:r>
              <a:rPr lang="en-GB" dirty="0"/>
              <a:t>O1 AND O2 OBSERVATIONS (GWTC-1)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07A0A5-9BA5-154A-0FA7-5BFDD3D05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0918"/>
            <a:ext cx="10515600" cy="4860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O1</a:t>
            </a:r>
            <a:r>
              <a:rPr lang="en-GB" sz="2000" dirty="0"/>
              <a:t>:</a:t>
            </a:r>
            <a:r>
              <a:rPr lang="en-GB" sz="2000" b="1" dirty="0"/>
              <a:t> Advanced LIGO </a:t>
            </a:r>
            <a:r>
              <a:rPr lang="en-GB" sz="2000" dirty="0"/>
              <a:t>Livingston (L1) and Hanford (H1) [3, 4];</a:t>
            </a:r>
            <a:endParaRPr lang="en-GB" sz="2000" b="1" dirty="0"/>
          </a:p>
          <a:p>
            <a:pPr marL="0" indent="0">
              <a:buNone/>
            </a:pPr>
            <a:r>
              <a:rPr lang="en-GB" sz="2000" b="1" dirty="0"/>
              <a:t>O2</a:t>
            </a:r>
            <a:r>
              <a:rPr lang="en-GB" sz="2000" dirty="0"/>
              <a:t>: </a:t>
            </a:r>
            <a:r>
              <a:rPr lang="en-GB" sz="2000" b="1" dirty="0"/>
              <a:t>Advanced Virgo</a:t>
            </a:r>
            <a:r>
              <a:rPr lang="en-GB" sz="2000" dirty="0"/>
              <a:t> joined Advanced LIGO in August 2017</a:t>
            </a:r>
            <a:r>
              <a:rPr lang="en-GB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⟶</a:t>
            </a:r>
            <a:r>
              <a:rPr lang="en-GB" sz="2000" dirty="0"/>
              <a:t> restricting area of sky localization [7];</a:t>
            </a:r>
          </a:p>
          <a:p>
            <a:pPr marL="0" indent="0">
              <a:buNone/>
            </a:pPr>
            <a:r>
              <a:rPr lang="en-GB" sz="2000" dirty="0"/>
              <a:t>                                                               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F0C95-48D8-DDEE-DBC5-A3B0A65A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6515A0-AE75-B0B2-0ACB-6D0A07EC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B1599E-28FE-B828-35D4-F4604930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13</a:t>
            </a:fld>
            <a:endParaRPr lang="en-GB"/>
          </a:p>
        </p:txBody>
      </p:sp>
      <p:pic>
        <p:nvPicPr>
          <p:cNvPr id="8" name="Segnaposto contenuto 5">
            <a:extLst>
              <a:ext uri="{FF2B5EF4-FFF2-40B4-BE49-F238E27FC236}">
                <a16:creationId xmlns:a16="http://schemas.microsoft.com/office/drawing/2014/main" id="{98C7FB8F-5CF0-0D31-0503-249C6D13FD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691" y="2064699"/>
            <a:ext cx="4238127" cy="429165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8CE8B6B-20B6-7AF5-DD12-612DC559A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2050"/>
            <a:ext cx="5084474" cy="2898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47F475-34F1-0361-EF9E-8E7823EBE147}"/>
                  </a:ext>
                </a:extLst>
              </p:cNvPr>
              <p:cNvSpPr txBox="1"/>
              <p:nvPr/>
            </p:nvSpPr>
            <p:spPr>
              <a:xfrm>
                <a:off x="9136521" y="2064699"/>
                <a:ext cx="3003176" cy="4253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11 events detected</a:t>
                </a:r>
                <a:r>
                  <a:rPr lang="en-GB" dirty="0"/>
                  <a:t>, including: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F0"/>
                    </a:solidFill>
                  </a:rPr>
                  <a:t>GW150914</a:t>
                </a:r>
                <a:r>
                  <a:rPr lang="en-GB" dirty="0"/>
                  <a:t>: first GW observation, with higher energy emitted (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𝟑</m:t>
                    </m:r>
                    <m:sSub>
                      <m:sSubPr>
                        <m:ctrlPr>
                          <a:rPr lang="it-IT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GB" dirty="0"/>
                  <a:t>);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GW170814</a:t>
                </a:r>
                <a:r>
                  <a:rPr lang="en-GB" dirty="0"/>
                  <a:t>:  coherently observed with three interferometers: </a:t>
                </a:r>
                <a:r>
                  <a:rPr lang="en-US" b="1" dirty="0"/>
                  <a:t>1160 deg2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⟶</a:t>
                </a:r>
                <a:r>
                  <a:rPr lang="en-US" dirty="0"/>
                  <a:t> (LIGOs) </a:t>
                </a:r>
                <a:r>
                  <a:rPr lang="en-US" b="1" dirty="0"/>
                  <a:t>60 deg2</a:t>
                </a:r>
                <a:r>
                  <a:rPr lang="en-US" dirty="0"/>
                  <a:t> (LIGOs + Virgo);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DB294F"/>
                    </a:solidFill>
                  </a:rPr>
                  <a:t>GW170817</a:t>
                </a:r>
                <a:r>
                  <a:rPr lang="en-GB" dirty="0"/>
                  <a:t>: first observation of </a:t>
                </a:r>
                <a:r>
                  <a:rPr lang="en-GB" b="1" dirty="0"/>
                  <a:t>binary NS merger</a:t>
                </a:r>
                <a:r>
                  <a:rPr lang="en-GB" dirty="0"/>
                  <a:t> and relative electromagnetic counterparts;</a:t>
                </a:r>
                <a:endParaRPr lang="en-GB" b="1" dirty="0">
                  <a:solidFill>
                    <a:srgbClr val="E4A0C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C47F475-34F1-0361-EF9E-8E7823EBE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6521" y="2064699"/>
                <a:ext cx="3003176" cy="4253152"/>
              </a:xfrm>
              <a:prstGeom prst="rect">
                <a:avLst/>
              </a:prstGeom>
              <a:blipFill>
                <a:blip r:embed="rId4"/>
                <a:stretch>
                  <a:fillRect l="-1423" t="-861" b="-1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230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22000-AB1D-0F0E-0AC7-4231729A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GW170817 </a:t>
            </a:r>
            <a:r>
              <a:rPr lang="en-GB" dirty="0"/>
              <a:t>AND</a:t>
            </a:r>
            <a:r>
              <a:rPr lang="en-GB" sz="4400" dirty="0"/>
              <a:t> GRB170817A</a:t>
            </a:r>
            <a:endParaRPr lang="en-GB" dirty="0"/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0BE4C91E-F6F4-B8DD-B522-6019D6B3F8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95" y="1207060"/>
            <a:ext cx="3823768" cy="4626759"/>
          </a:xfr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ED14CF-E422-BAA0-4932-AAC52759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19C19A-0537-6182-3266-F46F959A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DA8115-35D0-3594-3A83-00F066C7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contenuto 14">
                <a:extLst>
                  <a:ext uri="{FF2B5EF4-FFF2-40B4-BE49-F238E27FC236}">
                    <a16:creationId xmlns:a16="http://schemas.microsoft.com/office/drawing/2014/main" id="{895C9BC6-66D2-69AF-314E-60393ED6882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" y="1550205"/>
                <a:ext cx="8207188" cy="17801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Probability of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that GW170817 occurred close in time and with a certain level of location agreement with a </a:t>
                </a:r>
                <a:r>
                  <a:rPr lang="en-US" sz="2000" b="1" dirty="0"/>
                  <a:t>short GRB</a:t>
                </a:r>
                <a:r>
                  <a:rPr lang="en-US" sz="2000" dirty="0"/>
                  <a:t> [11, 12, 21].</a:t>
                </a:r>
              </a:p>
              <a:p>
                <a:pPr marL="0" indent="0">
                  <a:buNone/>
                </a:pPr>
                <a:r>
                  <a:rPr lang="en-US" sz="2000" dirty="0"/>
                  <a:t>Time delay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1,7 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 , burst duration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2,0 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0" indent="0">
                  <a:buNone/>
                </a:pPr>
                <a:r>
                  <a:rPr lang="en-US" sz="2000" dirty="0"/>
                  <a:t>GRB 170817A prompt </a:t>
                </a:r>
                <a:r>
                  <a:rPr lang="en-US" sz="2000" b="1" dirty="0"/>
                  <a:t>sub-luminous</a:t>
                </a:r>
                <a:r>
                  <a:rPr lang="en-US" sz="2000" dirty="0"/>
                  <a:t>, </a:t>
                </a:r>
                <a:r>
                  <a:rPr lang="en-US" sz="2000" b="1" dirty="0"/>
                  <a:t>bright optical transient </a:t>
                </a:r>
                <a:r>
                  <a:rPr lang="en-US" sz="2000" dirty="0"/>
                  <a:t>identified it in </a:t>
                </a:r>
                <a:r>
                  <a:rPr lang="en-US" sz="2000" b="1" dirty="0"/>
                  <a:t>NGC 4993 </a:t>
                </a:r>
                <a:r>
                  <a:rPr lang="en-US" sz="2000" dirty="0"/>
                  <a:t>host galaxy:</a:t>
                </a:r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15" name="Segnaposto contenuto 14">
                <a:extLst>
                  <a:ext uri="{FF2B5EF4-FFF2-40B4-BE49-F238E27FC236}">
                    <a16:creationId xmlns:a16="http://schemas.microsoft.com/office/drawing/2014/main" id="{895C9BC6-66D2-69AF-314E-60393ED688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" y="1550205"/>
                <a:ext cx="8207188" cy="1780183"/>
              </a:xfrm>
              <a:blipFill>
                <a:blip r:embed="rId3"/>
                <a:stretch>
                  <a:fillRect l="-743" t="-3425" b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7FAE62A6-A62D-B0C1-0DED-A62DAAA4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468"/>
            <a:ext cx="1882588" cy="182634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701D3E8-C9CC-6215-01A1-78C01D6A0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43" y="4394621"/>
            <a:ext cx="2414069" cy="196172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E01548A-4602-19A8-8557-42BD2E043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37" y="2904751"/>
            <a:ext cx="1839509" cy="1813527"/>
          </a:xfrm>
          <a:prstGeom prst="rect">
            <a:avLst/>
          </a:prstGeom>
        </p:spPr>
      </p:pic>
      <p:pic>
        <p:nvPicPr>
          <p:cNvPr id="24" name="Immagine 23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08D83CD9-8A34-A623-36FE-90DA25B4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77" y="4687622"/>
            <a:ext cx="1733041" cy="1703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B57860B-C2C3-398E-2AEB-064BB74D2283}"/>
                  </a:ext>
                </a:extLst>
              </p:cNvPr>
              <p:cNvSpPr txBox="1"/>
              <p:nvPr/>
            </p:nvSpPr>
            <p:spPr>
              <a:xfrm>
                <a:off x="3860263" y="4374698"/>
                <a:ext cx="1335742" cy="380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𝑓𝑡𝑒𝑟𝑔𝑙𝑜𝑤</m:t>
                          </m:r>
                        </m:e>
                      </m:groupCh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B57860B-C2C3-398E-2AEB-064BB74D2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263" y="4374698"/>
                <a:ext cx="1335742" cy="3804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8A942B2-AD4F-7251-B7AC-5C425764AA6A}"/>
              </a:ext>
            </a:extLst>
          </p:cNvPr>
          <p:cNvSpPr txBox="1"/>
          <p:nvPr/>
        </p:nvSpPr>
        <p:spPr>
          <a:xfrm>
            <a:off x="2095130" y="3379694"/>
            <a:ext cx="270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Kilonova </a:t>
            </a:r>
            <a:r>
              <a:rPr lang="en-US" dirty="0"/>
              <a:t>radioactive decay of r-process nuclei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048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D9927-C9E2-7430-B1E8-A7C2D3415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 INCREMENT DURING O3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91B1C36-9993-6756-EC0C-EA2CE8C87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978"/>
            <a:ext cx="6879996" cy="386999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04D0A0-B5DF-F675-66A6-AD2363AC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00A99D-08BC-B4F8-0882-4CCF8CD33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360F1F-14AC-823C-07E3-19FA7243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15</a:t>
            </a:fld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E63FB8-B7D7-7A34-644A-103D5B2C1FC6}"/>
              </a:ext>
            </a:extLst>
          </p:cNvPr>
          <p:cNvSpPr txBox="1"/>
          <p:nvPr/>
        </p:nvSpPr>
        <p:spPr>
          <a:xfrm>
            <a:off x="6996953" y="134918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During O3 Advanced Virgo installed new increased laser power and </a:t>
            </a:r>
            <a:r>
              <a:rPr lang="en-US" b="1" i="0" dirty="0">
                <a:effectLst/>
                <a:latin typeface="Arial" panose="020B0604020202020204" pitchFamily="34" charset="0"/>
              </a:rPr>
              <a:t>new wires suspending the mirrors </a:t>
            </a:r>
            <a:r>
              <a:rPr lang="en-US" dirty="0"/>
              <a:t>[8, 10]: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52A78C-B3FB-CA16-5501-BECD712C2863}"/>
              </a:ext>
            </a:extLst>
          </p:cNvPr>
          <p:cNvSpPr txBox="1"/>
          <p:nvPr/>
        </p:nvSpPr>
        <p:spPr>
          <a:xfrm>
            <a:off x="85165" y="5374341"/>
            <a:ext cx="679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Maintenance</a:t>
            </a:r>
            <a:r>
              <a:rPr lang="en-GB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activities increased Virgo BNS range during O3b </a:t>
            </a:r>
            <a:r>
              <a:rPr lang="it-IT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  <a:hlinkClick r:id="rId3"/>
              </a:rPr>
              <a:t>VIR-0462A-20</a:t>
            </a:r>
            <a:r>
              <a:rPr lang="it-IT" b="0" i="0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> </a:t>
            </a:r>
            <a:endParaRPr lang="en-GB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5202086-297C-3295-79E2-1B2A3F7A0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23" y="2359518"/>
            <a:ext cx="2940777" cy="206904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C014ADF-72F1-25D6-EA8A-270338C87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65" y="4200303"/>
            <a:ext cx="2681426" cy="22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3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BF51A9-8DE6-F9F3-ECA2-32B93332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691" y="43656"/>
            <a:ext cx="9258670" cy="888674"/>
          </a:xfrm>
        </p:spPr>
        <p:txBody>
          <a:bodyPr/>
          <a:lstStyle/>
          <a:p>
            <a:r>
              <a:rPr lang="en-GB" dirty="0"/>
              <a:t>ALERTS SYSTEM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E72721-1828-12BE-7DF2-E08B5AA2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907"/>
            <a:ext cx="10515600" cy="5492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During O3 </a:t>
            </a:r>
            <a:r>
              <a:rPr lang="en-GB" sz="2000" b="1" dirty="0"/>
              <a:t>alerts </a:t>
            </a:r>
            <a:r>
              <a:rPr lang="en-GB" sz="2000" dirty="0"/>
              <a:t>to astronomers were </a:t>
            </a:r>
            <a:r>
              <a:rPr lang="en-GB" sz="2000" b="1" dirty="0"/>
              <a:t>public </a:t>
            </a:r>
            <a:r>
              <a:rPr lang="en-GB" sz="2000" dirty="0"/>
              <a:t>[6]: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932A44-BE1F-6C8B-C31D-223738DF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A637D1-A4D2-5D58-83A5-A93E650E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704F58-718D-F7A8-3EF9-A2A6EE74C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16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5860216-1E03-9D3D-5A20-4366CA3F4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2" y="995885"/>
            <a:ext cx="5681202" cy="273581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B41FAD-9CDC-1AEE-4C1D-B19D8169CFAD}"/>
              </a:ext>
            </a:extLst>
          </p:cNvPr>
          <p:cNvSpPr txBox="1"/>
          <p:nvPr/>
        </p:nvSpPr>
        <p:spPr>
          <a:xfrm>
            <a:off x="6893859" y="1524000"/>
            <a:ext cx="49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CMSS8"/>
              </a:rPr>
              <a:t>Contents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False Alarm Rate 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MSS8"/>
              </a:rPr>
              <a:t>Sky localization;</a:t>
            </a:r>
            <a:endParaRPr lang="en-US" sz="1800" b="0" i="0" u="none" strike="noStrike" baseline="0" dirty="0">
              <a:solidFill>
                <a:srgbClr val="000000"/>
              </a:solidFill>
              <a:latin typeface="CMSS8"/>
            </a:endParaRPr>
          </a:p>
          <a:p>
            <a:pPr algn="l"/>
            <a:r>
              <a:rPr lang="en-US" sz="1800" b="0" i="0" u="none" strike="noStrike" baseline="0" dirty="0">
                <a:latin typeface="CMSS8"/>
              </a:rPr>
              <a:t>For bursts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MSS8"/>
              </a:rPr>
              <a:t>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entral frequency;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MSS8"/>
              </a:rPr>
              <a:t>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uration;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GW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MSS8"/>
              </a:rPr>
              <a:t>fluence;</a:t>
            </a:r>
          </a:p>
          <a:p>
            <a:pPr algn="l"/>
            <a:r>
              <a:rPr lang="en-GB" sz="1800" b="0" i="0" u="none" strike="noStrike" baseline="0" dirty="0">
                <a:latin typeface="CMSS8"/>
              </a:rPr>
              <a:t>For compact binary coalescences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MSS8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Luminosity distance;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MSS8"/>
              </a:rPr>
              <a:t>Classification</a:t>
            </a:r>
            <a:r>
              <a:rPr lang="en-US" dirty="0">
                <a:solidFill>
                  <a:srgbClr val="000000"/>
                </a:solidFill>
                <a:latin typeface="CMSS8"/>
              </a:rPr>
              <a:t>: </a:t>
            </a:r>
            <a:r>
              <a:rPr lang="sv-SE" sz="1800" b="0" i="0" u="none" strike="noStrike" baseline="0" dirty="0">
                <a:latin typeface="CMSS8"/>
              </a:rPr>
              <a:t>BNS, mass gap, NS-BH, BBH,</a:t>
            </a:r>
          </a:p>
          <a:p>
            <a:pPr algn="l"/>
            <a:r>
              <a:rPr lang="en-GB" sz="1800" b="0" i="0" u="none" strike="noStrike" baseline="0" dirty="0">
                <a:latin typeface="CMSS8"/>
              </a:rPr>
              <a:t>      Terrestrial;</a:t>
            </a:r>
            <a:endParaRPr lang="en-GB" dirty="0">
              <a:latin typeface="CMSSBX1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CMSSBX10"/>
              </a:rPr>
              <a:t>Properties</a:t>
            </a:r>
            <a:r>
              <a:rPr lang="en-GB" dirty="0">
                <a:solidFill>
                  <a:srgbClr val="000000"/>
                </a:solidFill>
                <a:latin typeface="CMSSBX10"/>
              </a:rPr>
              <a:t>: </a:t>
            </a:r>
            <a:r>
              <a:rPr lang="en-GB" dirty="0">
                <a:latin typeface="CMSSBX10"/>
              </a:rPr>
              <a:t>s</a:t>
            </a:r>
            <a:r>
              <a:rPr lang="en-GB" sz="1800" i="0" u="none" strike="noStrike" baseline="0" dirty="0">
                <a:latin typeface="CMSSBX10"/>
              </a:rPr>
              <a:t>ource classifier (prob. at least one NS), </a:t>
            </a:r>
            <a:r>
              <a:rPr lang="en-US" dirty="0">
                <a:latin typeface="CMSSBX10"/>
              </a:rPr>
              <a:t>r</a:t>
            </a:r>
            <a:r>
              <a:rPr lang="en-US" sz="1800" b="0" i="0" u="none" strike="noStrike" baseline="0" dirty="0">
                <a:latin typeface="CMSSBX10"/>
              </a:rPr>
              <a:t>emnant classifier</a:t>
            </a:r>
            <a:r>
              <a:rPr lang="en-US" sz="1800" b="0" i="0" u="none" strike="noStrike" baseline="0" dirty="0">
                <a:latin typeface="CMSS8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MSS8"/>
              </a:rPr>
              <a:t>(prob. the system ejected a non-zero amount of NS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MSS8"/>
              </a:rPr>
              <a:t>matter);</a:t>
            </a:r>
            <a:r>
              <a:rPr lang="en-GB" sz="1800" i="0" u="none" strike="noStrike" baseline="0" dirty="0">
                <a:latin typeface="CMSSBX10"/>
              </a:rPr>
              <a:t> </a:t>
            </a:r>
            <a:endParaRPr lang="en-US" dirty="0">
              <a:latin typeface="CMSS8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D5ACF08-434F-1869-BE1F-AB6BCB42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2" y="995885"/>
            <a:ext cx="2599764" cy="243263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3927ADF-49F1-73C3-3121-2EE9BE42D60C}"/>
              </a:ext>
            </a:extLst>
          </p:cNvPr>
          <p:cNvSpPr txBox="1"/>
          <p:nvPr/>
        </p:nvSpPr>
        <p:spPr>
          <a:xfrm>
            <a:off x="6715078" y="5441576"/>
            <a:ext cx="547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more information see also: </a:t>
            </a:r>
            <a:r>
              <a:rPr lang="en-GB" dirty="0">
                <a:hlinkClick r:id="rId4"/>
              </a:rPr>
              <a:t>https://emfollow.docs.ligo.org/userguide/index.html</a:t>
            </a:r>
            <a:endParaRPr lang="en-GB" dirty="0"/>
          </a:p>
        </p:txBody>
      </p:sp>
      <p:pic>
        <p:nvPicPr>
          <p:cNvPr id="14" name="Immagine 1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4CEC08C-27E7-3D69-2F0D-1ECDC5E04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2" y="3561372"/>
            <a:ext cx="5832056" cy="252653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3A7CAB-D67E-FC92-96BE-6CC8874DAEA1}"/>
              </a:ext>
            </a:extLst>
          </p:cNvPr>
          <p:cNvSpPr txBox="1"/>
          <p:nvPr/>
        </p:nvSpPr>
        <p:spPr>
          <a:xfrm>
            <a:off x="412375" y="3547036"/>
            <a:ext cx="57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O3b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6A0ABEC-3D0F-6A9C-91DB-D0E2D7F37927}"/>
              </a:ext>
            </a:extLst>
          </p:cNvPr>
          <p:cNvSpPr txBox="1"/>
          <p:nvPr/>
        </p:nvSpPr>
        <p:spPr>
          <a:xfrm>
            <a:off x="412375" y="1205167"/>
            <a:ext cx="578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O3a</a:t>
            </a:r>
          </a:p>
        </p:txBody>
      </p:sp>
    </p:spTree>
    <p:extLst>
      <p:ext uri="{BB962C8B-B14F-4D97-AF65-F5344CB8AC3E}">
        <p14:creationId xmlns:p14="http://schemas.microsoft.com/office/powerpoint/2010/main" val="172874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BC21C4-B543-EEFD-3E49-2F8B465C1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30" y="365126"/>
            <a:ext cx="9258670" cy="813734"/>
          </a:xfrm>
        </p:spPr>
        <p:txBody>
          <a:bodyPr/>
          <a:lstStyle/>
          <a:p>
            <a:r>
              <a:rPr lang="en-GB" dirty="0"/>
              <a:t>O3 MOST RELEVANT GW EVENTS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DE58BC-C2A2-C8A9-524A-0F916D5E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B60C33-39F2-B8D1-31E5-0A3CDB80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518" y="6370171"/>
            <a:ext cx="4114800" cy="365125"/>
          </a:xfrm>
        </p:spPr>
        <p:txBody>
          <a:bodyPr/>
          <a:lstStyle/>
          <a:p>
            <a:r>
              <a:rPr lang="en-US"/>
              <a:t>N. Sorrentino on behalf of the LVK collaborations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BF2316-8971-A820-77DA-33832422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17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B2CC5F-EF2C-A6C0-03C9-F535A5CC744D}"/>
                  </a:ext>
                </a:extLst>
              </p:cNvPr>
              <p:cNvSpPr txBox="1"/>
              <p:nvPr/>
            </p:nvSpPr>
            <p:spPr>
              <a:xfrm>
                <a:off x="-1" y="1282633"/>
                <a:ext cx="661595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i="0" u="none" strike="noStrike" baseline="0" dirty="0">
                    <a:latin typeface="CMSSBX10"/>
                  </a:rPr>
                  <a:t>GW190412</a:t>
                </a:r>
                <a:r>
                  <a:rPr lang="en-GB" sz="1800" b="0" i="0" u="none" strike="noStrike" baseline="0" dirty="0">
                    <a:latin typeface="CMSSBX10"/>
                  </a:rPr>
                  <a:t>: </a:t>
                </a:r>
                <a:r>
                  <a:rPr lang="en-US" b="0" i="0" dirty="0">
                    <a:solidFill>
                      <a:srgbClr val="333333"/>
                    </a:solidFill>
                    <a:latin typeface="Proxima Nova"/>
                  </a:rPr>
                  <a:t>BBH</a:t>
                </a:r>
                <a:r>
                  <a:rPr lang="en-US" b="0" i="0" dirty="0">
                    <a:solidFill>
                      <a:srgbClr val="333333"/>
                    </a:solidFill>
                    <a:effectLst/>
                    <a:latin typeface="Proxima Nova"/>
                  </a:rPr>
                  <a:t> with asymmetric masses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b="0" i="0" dirty="0">
                    <a:solidFill>
                      <a:srgbClr val="333333"/>
                    </a:solidFill>
                    <a:effectLst/>
                    <a:latin typeface="Proxima Nova"/>
                  </a:rPr>
                  <a:t>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333333"/>
                  </a:solidFill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solidFill>
                    <a:srgbClr val="333333"/>
                  </a:solidFill>
                  <a:effectLst/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solidFill>
                    <a:srgbClr val="333333"/>
                  </a:solidFill>
                  <a:effectLst/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solidFill>
                    <a:srgbClr val="333333"/>
                  </a:solidFill>
                  <a:effectLst/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solidFill>
                    <a:srgbClr val="333333"/>
                  </a:solidFill>
                  <a:effectLst/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i="0" dirty="0">
                  <a:solidFill>
                    <a:srgbClr val="333333"/>
                  </a:solidFill>
                  <a:effectLst/>
                  <a:latin typeface="Proxima Nov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i="0" u="none" strike="noStrike" baseline="0" dirty="0">
                    <a:latin typeface="CMSSBX10"/>
                  </a:rPr>
                  <a:t>GW190425</a:t>
                </a:r>
                <a:r>
                  <a:rPr lang="en-GB" sz="1800" b="0" i="0" u="none" strike="noStrike" baseline="0" dirty="0">
                    <a:latin typeface="CMSSBX10"/>
                  </a:rPr>
                  <a:t>: consistent BNS, </a:t>
                </a:r>
                <a:r>
                  <a:rPr lang="en-US" sz="1800" u="none" strike="noStrike" baseline="0" dirty="0">
                    <a:solidFill>
                      <a:srgbClr val="333333"/>
                    </a:solidFill>
                    <a:latin typeface="-apple-system"/>
                  </a:rPr>
                  <a:t>BH components</a:t>
                </a:r>
                <a:r>
                  <a:rPr lang="en-US" dirty="0">
                    <a:solidFill>
                      <a:srgbClr val="333333"/>
                    </a:solidFill>
                    <a:latin typeface="-apple-system"/>
                  </a:rPr>
                  <a:t> </a:t>
                </a:r>
                <a:r>
                  <a:rPr lang="en-US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cannot be ruled out: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333333"/>
                  </a:solidFill>
                  <a:latin typeface="-apple-system"/>
                </a:endParaRPr>
              </a:p>
              <a:p>
                <a:endParaRPr lang="en-US" dirty="0">
                  <a:solidFill>
                    <a:srgbClr val="333333"/>
                  </a:solidFill>
                  <a:latin typeface="-apple-system"/>
                </a:endParaRPr>
              </a:p>
              <a:p>
                <a:endParaRPr lang="en-US" b="0" i="0" dirty="0">
                  <a:solidFill>
                    <a:srgbClr val="333333"/>
                  </a:solidFill>
                  <a:effectLst/>
                  <a:latin typeface="-apple-system"/>
                </a:endParaRPr>
              </a:p>
              <a:p>
                <a:endParaRPr lang="en-GB" sz="1800" b="0" i="0" u="none" strike="noStrike" baseline="0" dirty="0">
                  <a:latin typeface="CMSSBX10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B2CC5F-EF2C-A6C0-03C9-F535A5CC7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2633"/>
                <a:ext cx="6615953" cy="3416320"/>
              </a:xfrm>
              <a:prstGeom prst="rect">
                <a:avLst/>
              </a:prstGeom>
              <a:blipFill>
                <a:blip r:embed="rId2"/>
                <a:stretch>
                  <a:fillRect l="-553" t="-1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3ADCCC-718C-E4A3-C457-61EE86FCCAA1}"/>
              </a:ext>
            </a:extLst>
          </p:cNvPr>
          <p:cNvSpPr txBox="1"/>
          <p:nvPr/>
        </p:nvSpPr>
        <p:spPr>
          <a:xfrm>
            <a:off x="49308" y="5247129"/>
            <a:ext cx="9085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GW200105</a:t>
            </a:r>
            <a:r>
              <a:rPr lang="it-IT" b="0" i="0" dirty="0">
                <a:solidFill>
                  <a:srgbClr val="333333"/>
                </a:solidFill>
                <a:effectLst/>
                <a:latin typeface="-apple-system"/>
              </a:rPr>
              <a:t> and </a:t>
            </a:r>
            <a:r>
              <a:rPr lang="it-IT" b="1" i="0" dirty="0">
                <a:solidFill>
                  <a:srgbClr val="333333"/>
                </a:solidFill>
                <a:effectLst/>
                <a:latin typeface="-apple-system"/>
              </a:rPr>
              <a:t>GW200115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: first two </a:t>
            </a:r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NS-BH events 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detected:</a:t>
            </a:r>
            <a:endParaRPr lang="en-GB" dirty="0"/>
          </a:p>
          <a:p>
            <a:endParaRPr lang="en-GB" dirty="0"/>
          </a:p>
          <a:p>
            <a:r>
              <a:rPr lang="en-GB" dirty="0"/>
              <a:t>                  probably coming from the same NS-BH population [17]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65F8BC1-2AD2-74A1-E3E6-65C802789F02}"/>
                  </a:ext>
                </a:extLst>
              </p:cNvPr>
              <p:cNvSpPr txBox="1"/>
              <p:nvPr/>
            </p:nvSpPr>
            <p:spPr>
              <a:xfrm>
                <a:off x="6454589" y="1282633"/>
                <a:ext cx="5481918" cy="370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latin typeface="CMSSBX10"/>
                  </a:rPr>
                  <a:t>GW190521</a:t>
                </a:r>
                <a:r>
                  <a:rPr lang="en-GB" dirty="0">
                    <a:latin typeface="CMSSBX10"/>
                  </a:rPr>
                  <a:t>: </a:t>
                </a:r>
                <a:r>
                  <a:rPr lang="en-US" b="0" i="0" dirty="0">
                    <a:solidFill>
                      <a:srgbClr val="333333"/>
                    </a:solidFill>
                    <a:effectLst/>
                    <a:latin typeface="Proxima Nova"/>
                  </a:rPr>
                  <a:t>BBH with final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150 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it-IT" b="0" i="0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dirty="0">
                    <a:latin typeface="CMSSBX1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CMSSBX1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CMSSBX1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CMSSBX10"/>
                </a:endParaRPr>
              </a:p>
              <a:p>
                <a:endParaRPr lang="en-GB" dirty="0">
                  <a:latin typeface="CMSSBX10"/>
                </a:endParaRPr>
              </a:p>
              <a:p>
                <a:endParaRPr lang="en-GB" dirty="0">
                  <a:latin typeface="CMSSBX10"/>
                </a:endParaRPr>
              </a:p>
              <a:p>
                <a:endParaRPr lang="en-GB" dirty="0">
                  <a:latin typeface="CMSSBX1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b="1" i="0" dirty="0">
                    <a:solidFill>
                      <a:srgbClr val="333333"/>
                    </a:solidFill>
                    <a:effectLst/>
                    <a:latin typeface="-apple-system"/>
                  </a:rPr>
                  <a:t>GW190814</a:t>
                </a:r>
                <a:r>
                  <a:rPr lang="it-IT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23 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 BH </a:t>
                </a:r>
                <a:r>
                  <a:rPr lang="en-US" dirty="0">
                    <a:solidFill>
                      <a:srgbClr val="333333"/>
                    </a:solidFill>
                    <a:latin typeface="-apple-system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it-IT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 </a:t>
                </a:r>
                <a:r>
                  <a:rPr lang="en-US" dirty="0">
                    <a:solidFill>
                      <a:srgbClr val="333333"/>
                    </a:solidFill>
                    <a:latin typeface="-apple-system"/>
                  </a:rPr>
                  <a:t>c</a:t>
                </a:r>
                <a:r>
                  <a:rPr lang="en-US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ompact </a:t>
                </a:r>
                <a:r>
                  <a:rPr lang="en-US" dirty="0">
                    <a:solidFill>
                      <a:srgbClr val="333333"/>
                    </a:solidFill>
                    <a:latin typeface="-apple-system"/>
                  </a:rPr>
                  <a:t>o</a:t>
                </a:r>
                <a:r>
                  <a:rPr lang="en-US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bject:</a:t>
                </a:r>
                <a:endParaRPr lang="it-IT" b="0" i="0" dirty="0">
                  <a:solidFill>
                    <a:srgbClr val="333333"/>
                  </a:solidFill>
                  <a:effectLst/>
                  <a:latin typeface="-apple-system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65F8BC1-2AD2-74A1-E3E6-65C802789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9" y="1282633"/>
                <a:ext cx="5481918" cy="3704989"/>
              </a:xfrm>
              <a:prstGeom prst="rect">
                <a:avLst/>
              </a:prstGeom>
              <a:blipFill>
                <a:blip r:embed="rId3"/>
                <a:stretch>
                  <a:fillRect l="-779" t="-9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00A03AD6-D50C-592E-56D0-8FB7AE83E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75035"/>
            <a:ext cx="2532529" cy="173812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4F580DE-F9DA-61D6-7B6C-C5803E8E0800}"/>
              </a:ext>
            </a:extLst>
          </p:cNvPr>
          <p:cNvSpPr txBox="1"/>
          <p:nvPr/>
        </p:nvSpPr>
        <p:spPr>
          <a:xfrm>
            <a:off x="2489947" y="1678185"/>
            <a:ext cx="3023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Strong evidence of emission beyond quadrupole approximation [18];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5CA6A9E-B88D-4A1A-FFB5-36B75B034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594076"/>
            <a:ext cx="2456329" cy="167087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E658128-7C0D-B384-74C4-53413335B954}"/>
              </a:ext>
            </a:extLst>
          </p:cNvPr>
          <p:cNvSpPr txBox="1"/>
          <p:nvPr/>
        </p:nvSpPr>
        <p:spPr>
          <a:xfrm>
            <a:off x="9022976" y="1575035"/>
            <a:ext cx="26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Very short </a:t>
            </a:r>
            <a:r>
              <a:rPr lang="en-GB" dirty="0" err="1"/>
              <a:t>inspiral</a:t>
            </a:r>
            <a:r>
              <a:rPr lang="en-GB" dirty="0"/>
              <a:t> </a:t>
            </a:r>
            <a:r>
              <a:rPr lang="en-GB" dirty="0">
                <a:ea typeface="Cambria Math" panose="02040503050406030204" pitchFamily="18" charset="0"/>
              </a:rPr>
              <a:t>⟶ estimated to be a high eccentric merger [19, 20];</a:t>
            </a:r>
            <a:endParaRPr lang="en-GB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0FA2E562-E85E-CF93-EA17-0775C479F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8867"/>
            <a:ext cx="3064627" cy="1850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5B94B166-4B4B-2F9E-60A6-AFE3965EB1F5}"/>
                  </a:ext>
                </a:extLst>
              </p:cNvPr>
              <p:cNvSpPr txBox="1"/>
              <p:nvPr/>
            </p:nvSpPr>
            <p:spPr>
              <a:xfrm>
                <a:off x="3204882" y="3675529"/>
                <a:ext cx="2765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Total mass: significantly larger than any observed BNS system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3.4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3333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GB" dirty="0"/>
                  <a:t>) [14]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5B94B166-4B4B-2F9E-60A6-AFE3965EB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882" y="3675529"/>
                <a:ext cx="2765612" cy="923330"/>
              </a:xfrm>
              <a:prstGeom prst="rect">
                <a:avLst/>
              </a:prstGeom>
              <a:blipFill>
                <a:blip r:embed="rId7"/>
                <a:stretch>
                  <a:fillRect l="-1987" t="-3974" r="-662" b="-105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magine 26">
            <a:extLst>
              <a:ext uri="{FF2B5EF4-FFF2-40B4-BE49-F238E27FC236}">
                <a16:creationId xmlns:a16="http://schemas.microsoft.com/office/drawing/2014/main" id="{B9092E21-E8AB-0567-E46D-A83BB8DAF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74" y="3553621"/>
            <a:ext cx="2832518" cy="1676979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AA1FE3-6DD9-EA2E-F977-5983E7E7FE0B}"/>
              </a:ext>
            </a:extLst>
          </p:cNvPr>
          <p:cNvSpPr txBox="1"/>
          <p:nvPr/>
        </p:nvSpPr>
        <p:spPr>
          <a:xfrm>
            <a:off x="9368118" y="3603812"/>
            <a:ext cx="2568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Does the system contain </a:t>
            </a:r>
            <a:r>
              <a:rPr lang="en-US" dirty="0"/>
              <a:t>the lightest BH or the heaviest NS ever discovered, or a strange star? [15, 16]</a:t>
            </a:r>
            <a:endParaRPr lang="en-GB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1CCA0FA2-831F-5EB1-23D8-B85FC8058B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4" y="5230600"/>
            <a:ext cx="2514602" cy="16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426E3B-664A-585B-1219-3CAA4C274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GWTC-2, GWTC-2.1 and GWTC-3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58A0C54-0493-333C-E093-9960526623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4237" y="4170500"/>
                <a:ext cx="3657600" cy="1881493"/>
              </a:xfrm>
            </p:spPr>
            <p:txBody>
              <a:bodyPr vert="horz" lIns="91440" tIns="45720" rIns="91440" bIns="45720" rtlCol="0"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en-US" sz="2000" b="1" kern="1200" dirty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90 candidates </a:t>
                </a:r>
                <a:r>
                  <a:rPr lang="en-US" sz="2000" kern="1200" dirty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found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2000" b="0" i="1" kern="1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b>
                        <m:r>
                          <a:rPr lang="en-US" sz="2000" b="0" i="1" kern="1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𝑎𝑠𝑡𝑟𝑜</m:t>
                        </m:r>
                        <m:r>
                          <a:rPr lang="en-US" sz="2000" b="0" i="1" kern="1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lang="en-US" sz="2000" b="0" i="1" kern="12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𝑠𝑜𝑢𝑟𝑐𝑒</m:t>
                        </m:r>
                      </m:sub>
                    </m:sSub>
                  </m:oMath>
                </a14:m>
                <a:r>
                  <a:rPr lang="en-US" sz="2000" kern="1200" dirty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 &gt; 0.5</a:t>
                </a:r>
              </a:p>
              <a:p>
                <a:pPr marL="0" indent="0" algn="ctr">
                  <a:buNone/>
                </a:pPr>
                <a:r>
                  <a:rPr lang="en-US" sz="2000" kern="1200" dirty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Looking forward to </a:t>
                </a:r>
                <a:r>
                  <a:rPr lang="en-US" sz="2000" dirty="0">
                    <a:solidFill>
                      <a:srgbClr val="FFFFFF"/>
                    </a:solidFill>
                  </a:rPr>
                  <a:t>check the remaining sources of GWs:</a:t>
                </a:r>
                <a:endParaRPr lang="en-US" sz="2000" kern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endParaRPr>
              </a:p>
              <a:p>
                <a:pPr marL="0" indent="0" algn="ctr">
                  <a:buNone/>
                </a:pPr>
                <a:r>
                  <a:rPr lang="en-US" sz="2000" b="1" kern="1200" dirty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rPr>
                  <a:t>spinning NSs and stochastic background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58A0C54-0493-333C-E093-9960526623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4237" y="4170500"/>
                <a:ext cx="3657600" cy="1881493"/>
              </a:xfrm>
              <a:blipFill>
                <a:blip r:embed="rId2"/>
                <a:stretch>
                  <a:fillRect t="-4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8B47C5-61F6-797B-9290-A7FBE3A8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24" y="6160283"/>
            <a:ext cx="3657600" cy="333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21/07/2022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F8B64BC-60BF-DDD9-AAE6-011926D36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967" y="2938999"/>
            <a:ext cx="6330735" cy="3914892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9CE708-E904-3335-F64D-5887745E8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1775" y="6488766"/>
            <a:ext cx="46158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  <a:endParaRPr lang="en-US" kern="1200" dirty="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2ACB3E-DDC2-C647-3FB2-3320B882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1022" y="6356350"/>
            <a:ext cx="136277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595959"/>
                </a:solidFill>
              </a:rPr>
              <a:pPr algn="r">
                <a:spcAft>
                  <a:spcPts val="600"/>
                </a:spcAft>
              </a:pPr>
              <a:t>18</a:t>
            </a:fld>
            <a:endParaRPr lang="en-US">
              <a:solidFill>
                <a:srgbClr val="595959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823D855-EC80-5D76-6CA1-F0FF6F514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64" y="264901"/>
            <a:ext cx="7470436" cy="23171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D01009-6972-77EF-9C75-7F772EC6B95A}"/>
              </a:ext>
            </a:extLst>
          </p:cNvPr>
          <p:cNvSpPr txBox="1"/>
          <p:nvPr/>
        </p:nvSpPr>
        <p:spPr>
          <a:xfrm>
            <a:off x="4721564" y="2662518"/>
            <a:ext cx="747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hlinkClick r:id="rId5"/>
              </a:rPr>
              <a:t>https://www.ligo.org/detections/O3bcatalog/files/gwmerger-poster-white-md.jpg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4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AFD2D42-A368-9098-322B-D8532E7D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rgbClr val="00B0F0"/>
                </a:solidFill>
              </a:rPr>
              <a:t>GWOSC </a:t>
            </a:r>
            <a:r>
              <a:rPr lang="en-US" sz="3800" dirty="0">
                <a:solidFill>
                  <a:srgbClr val="FFFFFF"/>
                </a:solidFill>
              </a:rPr>
              <a:t>OPEN SOURCE AND </a:t>
            </a:r>
            <a:r>
              <a:rPr lang="en-US" sz="3800" dirty="0">
                <a:solidFill>
                  <a:srgbClr val="00B0F0"/>
                </a:solidFill>
              </a:rPr>
              <a:t>GRACEDB</a:t>
            </a:r>
            <a:r>
              <a:rPr lang="en-US" sz="3800" dirty="0">
                <a:solidFill>
                  <a:srgbClr val="FFFFFF"/>
                </a:solidFill>
              </a:rPr>
              <a:t> PUBLIC ALERTS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Segnaposto contenuto 32">
            <a:extLst>
              <a:ext uri="{FF2B5EF4-FFF2-40B4-BE49-F238E27FC236}">
                <a16:creationId xmlns:a16="http://schemas.microsoft.com/office/drawing/2014/main" id="{7D1A3913-E4FA-35D2-6FEA-ECB4F860BD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8" y="2194343"/>
            <a:ext cx="5734005" cy="4383283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713C97-79E0-A310-9D07-5029E5DE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0943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898989"/>
                </a:solidFill>
              </a:rPr>
              <a:t>21/07/2022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787474-5B0C-AB79-FD99-1554FB8E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4FF3CC-C057-D578-6B03-15C8CE4F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19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17FA3CD-B789-3616-0BC9-0B8A79BC4475}"/>
              </a:ext>
            </a:extLst>
          </p:cNvPr>
          <p:cNvSpPr txBox="1"/>
          <p:nvPr/>
        </p:nvSpPr>
        <p:spPr>
          <a:xfrm>
            <a:off x="6279776" y="2241176"/>
            <a:ext cx="5647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LIGO-Virgo data become public after an initial proprietary period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Around a relevant event after article published;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Chunks of 6 months after the end of the data taking (e.g. O3);</a:t>
            </a:r>
            <a:endParaRPr lang="en-GB" sz="1600" dirty="0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DBCAFD6-D1C8-1F4D-50D4-CA09B534C1B5}"/>
              </a:ext>
            </a:extLst>
          </p:cNvPr>
          <p:cNvSpPr txBox="1"/>
          <p:nvPr/>
        </p:nvSpPr>
        <p:spPr>
          <a:xfrm>
            <a:off x="10656471" y="3159695"/>
            <a:ext cx="1341008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sz="1800" b="0" i="0" u="none" strike="noStrike" baseline="0" dirty="0">
                <a:solidFill>
                  <a:srgbClr val="0000CC"/>
                </a:solidFill>
                <a:latin typeface="Times New Roman" panose="02020603050405020304" pitchFamily="18" charset="0"/>
                <a:hlinkClick r:id="rId3"/>
              </a:rPr>
              <a:t>https://www.gw-openscience.org</a:t>
            </a:r>
            <a:endParaRPr lang="en-GB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F84A5DE4-4D29-0C3A-5381-F5180D2CB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34" y="3281082"/>
            <a:ext cx="4499636" cy="32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1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2D5B82-8317-5194-45BA-FBDC8378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OUTLINE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FD02BBE-923A-6E9E-FC01-DE303802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9CA134-08E6-AF1E-DC79-E357F498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87087B-8C3B-87D4-1AA9-22EA7CD1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2</a:t>
            </a:fld>
            <a:endParaRPr lang="en-GB"/>
          </a:p>
        </p:txBody>
      </p:sp>
      <p:sp>
        <p:nvSpPr>
          <p:cNvPr id="6" name="Segnaposto contenuto 23">
            <a:extLst>
              <a:ext uri="{FF2B5EF4-FFF2-40B4-BE49-F238E27FC236}">
                <a16:creationId xmlns:a16="http://schemas.microsoft.com/office/drawing/2014/main" id="{580CA39B-6C52-0D02-5217-AA6AF473C643}"/>
              </a:ext>
            </a:extLst>
          </p:cNvPr>
          <p:cNvSpPr txBox="1">
            <a:spLocks/>
          </p:cNvSpPr>
          <p:nvPr/>
        </p:nvSpPr>
        <p:spPr>
          <a:xfrm>
            <a:off x="921327" y="1289124"/>
            <a:ext cx="10349345" cy="45518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arenR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theoretical background</a:t>
            </a:r>
            <a:r>
              <a:rPr lang="en-GB" sz="2400" dirty="0"/>
              <a:t>: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GB" sz="2000" dirty="0"/>
              <a:t>Spacetime curvature and its perturbation;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GB" sz="2000" dirty="0"/>
              <a:t>Wave solution and its effect on test masses;</a:t>
            </a:r>
          </a:p>
          <a:p>
            <a:pPr marL="619125" lvl="1" indent="-342900">
              <a:spcBef>
                <a:spcPts val="0"/>
              </a:spcBef>
              <a:spcAft>
                <a:spcPts val="2400"/>
              </a:spcAft>
            </a:pPr>
            <a:r>
              <a:rPr lang="en-GB" sz="2000" dirty="0"/>
              <a:t>Accelerating massive objects and GW emission.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 detectors and observations</a:t>
            </a:r>
            <a:r>
              <a:rPr lang="en-GB" sz="2400" dirty="0"/>
              <a:t>: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First generation: from Michelson interferometer to Advanced GW detectors;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Second generation: Advanced LIGO </a:t>
            </a:r>
            <a:r>
              <a:rPr lang="en-GB" sz="2000" dirty="0"/>
              <a:t>, Advanced Virgo and GW170817;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GB" sz="2000" dirty="0"/>
              <a:t>Improvement of sensitivity and GW catalogues.</a:t>
            </a:r>
          </a:p>
          <a:p>
            <a:pPr marL="276225" lvl="1" indent="0">
              <a:spcBef>
                <a:spcPts val="0"/>
              </a:spcBef>
              <a:spcAft>
                <a:spcPts val="800"/>
              </a:spcAft>
              <a:buNone/>
            </a:pPr>
            <a:endParaRPr lang="en-GB" sz="2000" dirty="0"/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Updates and work in progress</a:t>
            </a:r>
            <a:r>
              <a:rPr lang="en-GB" sz="2400" dirty="0"/>
              <a:t>: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Get ready for the future data collection;</a:t>
            </a:r>
          </a:p>
          <a:p>
            <a:pPr marL="619125" lvl="1" indent="-342900">
              <a:spcBef>
                <a:spcPts val="0"/>
              </a:spcBef>
              <a:spcAft>
                <a:spcPts val="800"/>
              </a:spcAft>
            </a:pPr>
            <a:r>
              <a:rPr lang="en-US" sz="2000" dirty="0"/>
              <a:t>Way to the third-generation detector: the Einstein Telescope.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49713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D590C-9546-F55B-5876-467E0D34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691" y="105148"/>
            <a:ext cx="9258670" cy="1325563"/>
          </a:xfrm>
        </p:spPr>
        <p:txBody>
          <a:bodyPr/>
          <a:lstStyle/>
          <a:p>
            <a:r>
              <a:rPr lang="en-GB" dirty="0"/>
              <a:t>ADVANCED VIRGO+ BEFORE AND AFTER O4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8FBA603-FFA1-6130-9527-5D9C2FB37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4013"/>
            <a:ext cx="6065317" cy="445994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5E9F9F-94C7-AF5A-621F-0B10F5B24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880EE7-A035-A6E8-4294-B765ACA3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ED984B-6894-EA8A-EE10-ED515964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38E134E-054E-6952-122D-ADD2B2D86110}"/>
                  </a:ext>
                </a:extLst>
              </p:cNvPr>
              <p:cNvSpPr txBox="1"/>
              <p:nvPr/>
            </p:nvSpPr>
            <p:spPr>
              <a:xfrm>
                <a:off x="259976" y="1394013"/>
                <a:ext cx="6024283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Main updates for Advanced Virgo Plus  [13]</a:t>
                </a:r>
                <a:r>
                  <a:rPr lang="en-GB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Signal recycling mirror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: enhance </a:t>
                </a:r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middle/high 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frequency sensitivity band (right figure);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Frequency dependent squeezing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: light squeezed on output with different angles </a:t>
                </a:r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on a certain 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frequency band. Reduce shot noise and radiation pressure;</a:t>
                </a:r>
              </a:p>
              <a:p>
                <a:endParaRPr lang="en-US" sz="1800" b="0" i="0" u="none" strike="noStrike" baseline="0" dirty="0">
                  <a:solidFill>
                    <a:srgbClr val="404040"/>
                  </a:solidFill>
                  <a:latin typeface="Calibri" panose="020F0502020204030204" pitchFamily="34" charset="0"/>
                </a:endParaRPr>
              </a:p>
              <a:p>
                <a:r>
                  <a:rPr lang="en-US" b="1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Additional updates</a:t>
                </a:r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:</a:t>
                </a:r>
                <a:endParaRPr lang="en-US" sz="1800" b="0" i="0" u="none" strike="noStrike" baseline="0" dirty="0">
                  <a:solidFill>
                    <a:srgbClr val="404040"/>
                  </a:solidFill>
                  <a:latin typeface="Calibri" panose="020F05020202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New laser system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: inject 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mbria Math" panose="02040503050406030204" pitchFamily="18" charset="0"/>
                  </a:rPr>
                  <a:t>∼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75 W in the interferometer, reducing shot-noise;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Newtonian Noise Cancellation</a:t>
                </a:r>
                <a:r>
                  <a:rPr lang="en-US" sz="1800" b="0" i="0" u="none" strike="noStrike" baseline="0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: array of seismic sensors around the main mirrors, expected to be relevant in low-frequency band.</a:t>
                </a:r>
              </a:p>
              <a:p>
                <a:endParaRPr lang="en-US" sz="1800" b="0" i="0" u="none" strike="noStrike" baseline="0" dirty="0">
                  <a:solidFill>
                    <a:srgbClr val="404040"/>
                  </a:solidFill>
                  <a:latin typeface="Calibri" panose="020F0502020204030204" pitchFamily="34" charset="0"/>
                </a:endParaRPr>
              </a:p>
              <a:p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These and other updates are almost ready for O4, which </a:t>
                </a:r>
                <a:r>
                  <a:rPr lang="en-US" dirty="0"/>
                  <a:t>should start on March 2023</a:t>
                </a:r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, with the goal of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it-IT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1" i="1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𝑴𝒑𝒄</m:t>
                    </m:r>
                  </m:oMath>
                </a14:m>
                <a:r>
                  <a:rPr lang="en-US" b="1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 BNS range </a:t>
                </a:r>
                <a:r>
                  <a:rPr lang="en-US" dirty="0">
                    <a:solidFill>
                      <a:srgbClr val="404040"/>
                    </a:solidFill>
                    <a:latin typeface="Calibri" panose="020F0502020204030204" pitchFamily="34" charset="0"/>
                  </a:rPr>
                  <a:t>reached.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38E134E-054E-6952-122D-ADD2B2D86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6" y="1394013"/>
                <a:ext cx="6024283" cy="4801314"/>
              </a:xfrm>
              <a:prstGeom prst="rect">
                <a:avLst/>
              </a:prstGeom>
              <a:blipFill>
                <a:blip r:embed="rId3"/>
                <a:stretch>
                  <a:fillRect l="-911" t="-762" r="-607" b="-11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233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0546A-D3AB-9204-6AB3-8D144528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O5 PRESPECTIVES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46D8EC-0034-2170-F53C-9A47CF7A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Towards the limit of second-generation detectors [13]</a:t>
            </a:r>
            <a:r>
              <a:rPr lang="en-US" dirty="0"/>
              <a:t>:</a:t>
            </a:r>
            <a:endParaRPr lang="en-GB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</a:rPr>
              <a:t>L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arge beam area inside arm cavities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smaller thermal noise effects;</a:t>
            </a:r>
          </a:p>
          <a:p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Larger test masses (40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Wingdings" panose="05000000000000000000" pitchFamily="2" charset="2"/>
              </a:rPr>
              <a:t>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105 kg, 35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Wingdings" panose="05000000000000000000" pitchFamily="2" charset="2"/>
              </a:rPr>
              <a:t>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55 cm diameter) </a:t>
            </a:r>
            <a:r>
              <a:rPr lang="en-US" sz="1800" b="0" i="0" u="none" strike="noStrike" baseline="0" dirty="0">
                <a:solidFill>
                  <a:srgbClr val="404040"/>
                </a:solidFill>
                <a:ea typeface="Cambria Math" panose="02040503050406030204" pitchFamily="18" charset="0"/>
              </a:rPr>
              <a:t>⟶ better free-falling condition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New suspensions and seismic insulation mechanisms 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sz="1800" b="0" i="0" u="none" strike="noStrike" baseline="0" dirty="0">
                <a:solidFill>
                  <a:srgbClr val="404040"/>
                </a:solidFill>
                <a:ea typeface="Cambria Math" panose="02040503050406030204" pitchFamily="18" charset="0"/>
              </a:rPr>
              <a:t>reduce thermal noise</a:t>
            </a:r>
            <a:r>
              <a:rPr lang="en-US" sz="1800" b="0" i="0" u="none" strike="noStrike" baseline="0" dirty="0">
                <a:solidFill>
                  <a:srgbClr val="404040"/>
                </a:solidFill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New coatings with lower mechanical losses;</a:t>
            </a:r>
          </a:p>
          <a:p>
            <a:endParaRPr lang="en-US" sz="1800" dirty="0">
              <a:solidFill>
                <a:srgbClr val="404040"/>
              </a:solidFill>
              <a:latin typeface="Calibri" panose="020F0502020204030204" pitchFamily="34" charset="0"/>
            </a:endParaRPr>
          </a:p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</a:rPr>
              <a:t>Aim to work for O5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 (maybe 2026) at </a:t>
            </a:r>
            <a:r>
              <a:rPr lang="en-US" sz="1800" b="1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200 Mpc BNS range</a:t>
            </a:r>
            <a:r>
              <a:rPr lang="en-US" sz="18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E77E93-A5B5-6038-5E92-B5871E7C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3131ED-117A-4077-4968-9CA3940F1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DA4EBD-F24C-54BD-CF45-1FD25482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76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D8D19E-FBDE-EDB8-04FA-3DDFF9A1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GB" sz="2800" b="1" dirty="0"/>
              <a:t>EINSTEIN TELESCOPE (ET) AND </a:t>
            </a:r>
            <a:br>
              <a:rPr lang="en-GB" sz="2800" b="1" dirty="0"/>
            </a:br>
            <a:r>
              <a:rPr lang="en-GB" sz="2800" b="1" dirty="0"/>
              <a:t>LOW-FREQUENCY GW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227F6A2-BA67-4159-2FD9-453692218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209885"/>
            <a:ext cx="6858000" cy="22860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10 times more sensitive </a:t>
            </a:r>
            <a:r>
              <a:rPr lang="en-US" sz="1600" dirty="0"/>
              <a:t>than second-generation detectors;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Three detector with shared arms;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</a:rPr>
              <a:t>L</a:t>
            </a:r>
            <a:r>
              <a:rPr lang="en-US" sz="16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ocated underground </a:t>
            </a: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⟶ </a:t>
            </a:r>
            <a:r>
              <a:rPr lang="en-US" sz="16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reduce seismic and Newtonian noise;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10 km long arms, in an equilateral triangle configuration: resolve GW polarization and make self localization;</a:t>
            </a:r>
          </a:p>
          <a:p>
            <a:pPr marL="0" indent="0">
              <a:buNone/>
            </a:pPr>
            <a:r>
              <a:rPr lang="en-US" sz="1600" b="1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Xylophone configuration</a:t>
            </a:r>
            <a:r>
              <a:rPr lang="en-US" sz="1600" b="0" i="0" u="none" strike="noStrike" baseline="0" dirty="0">
                <a:solidFill>
                  <a:srgbClr val="404040"/>
                </a:solidFill>
                <a:latin typeface="Calibri" panose="020F0502020204030204" pitchFamily="34" charset="0"/>
              </a:rPr>
              <a:t>: three nested detectors, each composed of two interferometers, one optimized for operation below 30Hz and one optimized for operation at higher frequencies;</a:t>
            </a:r>
            <a:endParaRPr lang="en-US" sz="1600" dirty="0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E0589EEB-EAB0-E19F-3FD2-ACB544E3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2674219"/>
            <a:ext cx="3584448" cy="350379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FE5312B-A057-A3DD-CFBA-7149B770F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99" y="3189483"/>
            <a:ext cx="3584448" cy="247326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1690C23-99F6-6E97-297E-01908957F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5" y="3189483"/>
            <a:ext cx="3874724" cy="2431388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45A8C-6AAE-618C-B32D-D024F4EB47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t>21/07/2022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604A8-08A2-6973-1526-D8644DF1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N. Sorrentino on behalf of the LVK collaborations</a:t>
            </a:r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9359C9-1287-E50B-3C13-E66E0D9D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A1D0953-9DD6-42F5-9B87-090FC5EC07CC}" type="slidenum">
              <a:rPr lang="en-GB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E8267CE-7747-D4AE-A6CF-D15845286040}"/>
              </a:ext>
            </a:extLst>
          </p:cNvPr>
          <p:cNvSpPr txBox="1"/>
          <p:nvPr/>
        </p:nvSpPr>
        <p:spPr>
          <a:xfrm>
            <a:off x="669384" y="2495885"/>
            <a:ext cx="343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ET DESIGN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3565714-32D9-64F1-D6A5-9B1C2007D024}"/>
              </a:ext>
            </a:extLst>
          </p:cNvPr>
          <p:cNvSpPr txBox="1"/>
          <p:nvPr/>
        </p:nvSpPr>
        <p:spPr>
          <a:xfrm>
            <a:off x="4038601" y="2626659"/>
            <a:ext cx="784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GW below 30 Hz</a:t>
            </a:r>
            <a:r>
              <a:rPr lang="en-GB" dirty="0"/>
              <a:t>: higher mass mergers, tidal effects on NSs, BHs close encounters.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E9DB82-8201-D193-74DC-0C72FB2A0BA8}"/>
              </a:ext>
            </a:extLst>
          </p:cNvPr>
          <p:cNvSpPr txBox="1"/>
          <p:nvPr/>
        </p:nvSpPr>
        <p:spPr>
          <a:xfrm>
            <a:off x="4240306" y="5844988"/>
            <a:ext cx="7113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Details about ET project: </a:t>
            </a:r>
            <a:r>
              <a:rPr lang="en-GB" dirty="0">
                <a:hlinkClick r:id="rId5"/>
              </a:rPr>
              <a:t>http://www.et-gw.eu/index.php/etsensitivities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80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57E99257-592A-7523-1EF9-2ACA1E5CC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9CC4B6-4B04-DD38-D46A-0E7CDA8D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 FOR THE ATTENTION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508728-C1F5-B765-E5BC-C49F7F0868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21/07/2022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948925-4D36-4D72-632B-C4052C4F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E4EDE3-D010-171C-E07F-B8980871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FFFFFF"/>
                </a:solidFill>
              </a:rPr>
              <a:pPr algn="r" defTabSz="457200"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CE6140-A15F-E4FC-6763-2F33A995112E}"/>
              </a:ext>
            </a:extLst>
          </p:cNvPr>
          <p:cNvSpPr txBox="1"/>
          <p:nvPr/>
        </p:nvSpPr>
        <p:spPr>
          <a:xfrm>
            <a:off x="192741" y="136525"/>
            <a:ext cx="404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Photo wall from Racconti dal BarAonda: </a:t>
            </a:r>
            <a:r>
              <a:rPr lang="en-GB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https://www.asimmetrie.it/archivio</a:t>
            </a:r>
            <a:endParaRPr lang="en-GB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2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CF0C22-639E-F319-68E4-E9E6873CB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691" y="51362"/>
            <a:ext cx="9258670" cy="670298"/>
          </a:xfrm>
        </p:spPr>
        <p:txBody>
          <a:bodyPr>
            <a:normAutofit fontScale="90000"/>
          </a:bodyPr>
          <a:lstStyle/>
          <a:p>
            <a:r>
              <a:rPr lang="en-GB" dirty="0"/>
              <a:t>REFERENCES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A7739F-6BA4-4AFA-956B-E77F292B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426B3C-7512-9E13-4EA3-3B1CD70D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DDDCA0-EB49-523E-B0AB-33886187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24</a:t>
            </a:fld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75F3A3-5658-8FA7-65F0-C073E6041E30}"/>
              </a:ext>
            </a:extLst>
          </p:cNvPr>
          <p:cNvSpPr txBox="1"/>
          <p:nvPr/>
        </p:nvSpPr>
        <p:spPr>
          <a:xfrm>
            <a:off x="374275" y="596721"/>
            <a:ext cx="1171238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Maggiore, M. </a:t>
            </a:r>
            <a:r>
              <a:rPr lang="en-US" sz="1400" b="0" i="1" dirty="0">
                <a:solidFill>
                  <a:srgbClr val="000000"/>
                </a:solidFill>
                <a:effectLst/>
              </a:rPr>
              <a:t>Gravitational waves. vol 1, theory and experiments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 (2008). Oxford: Retrieved from </a:t>
            </a:r>
            <a:r>
              <a:rPr lang="en-US" sz="1400" b="0" i="0" dirty="0">
                <a:effectLst/>
                <a:hlinkClick r:id="rId2"/>
              </a:rPr>
              <a:t>https://archive-ouverte.unige.ch/unige:12993</a:t>
            </a:r>
            <a:r>
              <a:rPr lang="en-US" sz="1400" b="0" i="0" dirty="0"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Creighton, J. and Anderson, W. Gravitational-Wave Physics and Astronomy: An Introduction to Theory, Experiment and Data Analysis, Wiley Series on Cosmology, 2011. ISBN 978-3527408863. Wiley-VCH (Weinheim, Germany);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 err="1">
                <a:solidFill>
                  <a:srgbClr val="222222"/>
                </a:solidFill>
                <a:effectLst/>
              </a:rPr>
              <a:t>Królak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 A.; Patil, M. The First Detection of Gravitational Waves.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Universe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400" b="1" i="0" dirty="0">
                <a:solidFill>
                  <a:srgbClr val="222222"/>
                </a:solidFill>
                <a:effectLst/>
              </a:rPr>
              <a:t>2017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3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 59. </a:t>
            </a:r>
            <a:r>
              <a:rPr lang="en-US" sz="1400" b="0" i="0" dirty="0">
                <a:solidFill>
                  <a:srgbClr val="222222"/>
                </a:solidFill>
                <a:effectLst/>
                <a:hlinkClick r:id="rId3"/>
              </a:rPr>
              <a:t>https://doi.org/10.3390/universe3030059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B. P. Abbott et al. Phys. Rev. Lett. 116, 061102 (2016) </a:t>
            </a:r>
            <a:r>
              <a:rPr lang="it-IT" sz="1400" b="0" i="0" dirty="0">
                <a:solidFill>
                  <a:srgbClr val="222222"/>
                </a:solidFill>
                <a:effectLst/>
                <a:hlinkClick r:id="rId4"/>
              </a:rPr>
              <a:t>https://doi.org/10.1103/PhysRevLett.116.061102</a:t>
            </a:r>
            <a:r>
              <a:rPr lang="it-IT" sz="1400" b="0" i="0" dirty="0">
                <a:solidFill>
                  <a:srgbClr val="222222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Hammond, G., </a:t>
            </a:r>
            <a:r>
              <a:rPr lang="en-US" sz="1400" dirty="0" err="1"/>
              <a:t>Hild</a:t>
            </a:r>
            <a:r>
              <a:rPr lang="en-US" sz="1400" dirty="0"/>
              <a:t>, S. and Pitkin, M. (2014) Advanced technologies for future ground-based, laser-interferometric gravitational wave detectors, Journal of Modern Optics, 61:sup1, S10-S45, DOI: </a:t>
            </a:r>
            <a:r>
              <a:rPr lang="en-US" sz="1400" dirty="0">
                <a:hlinkClick r:id="rId5"/>
              </a:rPr>
              <a:t>10.1080/09500340.2014.920934 </a:t>
            </a:r>
            <a:r>
              <a:rPr lang="en-US" sz="1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Abbott, B.P., Abbott, R., Abbott, T.D. et al. Prospects for observing and localizing gravitational-wave transients with Advanced LIGO, Advanced Virgo and KAGRA. Living Rev </a:t>
            </a:r>
            <a:r>
              <a:rPr lang="en-US" sz="1400" dirty="0" err="1"/>
              <a:t>Relativ</a:t>
            </a:r>
            <a:r>
              <a:rPr lang="en-US" sz="1400" dirty="0"/>
              <a:t> 23, 3 (2020). </a:t>
            </a:r>
            <a:r>
              <a:rPr lang="en-US" sz="1400" dirty="0">
                <a:hlinkClick r:id="rId6"/>
              </a:rPr>
              <a:t>https://doi.org/10.1007/s41114-020-00026-9</a:t>
            </a:r>
            <a:r>
              <a:rPr lang="en-US" sz="1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Abbott, B.P. et al. GWTC-1: A Gravitational-Wave Transient Catalog. Phys. Rev. X 9, 031040, (2019), </a:t>
            </a:r>
            <a:r>
              <a:rPr lang="en-US" sz="1400" dirty="0">
                <a:hlinkClick r:id="rId7"/>
              </a:rPr>
              <a:t>https://doi.org/10.1103/PhysRevX.9.031040</a:t>
            </a:r>
            <a:r>
              <a:rPr lang="en-US" sz="1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Abbott, R. et al. GWTC-2: Compact Binary Coalescences Observed. Phys. Rev. X 11, 021053, (2021), </a:t>
            </a:r>
            <a:r>
              <a:rPr lang="en-US" sz="1400" dirty="0">
                <a:hlinkClick r:id="rId8"/>
              </a:rPr>
              <a:t>https://doi.org/10.1103/PhysRevX.11.021053</a:t>
            </a:r>
            <a:r>
              <a:rPr lang="en-US" sz="14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0" i="0" dirty="0">
                <a:solidFill>
                  <a:srgbClr val="5D5D5D"/>
                </a:solidFill>
                <a:effectLst/>
              </a:rPr>
              <a:t>Abbott, R. et al. GWTC-2.1: Deep Extended </a:t>
            </a:r>
            <a:r>
              <a:rPr lang="en-GB" sz="1400" b="0" i="0" dirty="0" err="1">
                <a:solidFill>
                  <a:srgbClr val="5D5D5D"/>
                </a:solidFill>
                <a:effectLst/>
              </a:rPr>
              <a:t>Catalog</a:t>
            </a:r>
            <a:r>
              <a:rPr lang="en-GB" sz="1400" b="0" i="0" dirty="0">
                <a:solidFill>
                  <a:srgbClr val="5D5D5D"/>
                </a:solidFill>
                <a:effectLst/>
              </a:rPr>
              <a:t>. </a:t>
            </a:r>
            <a:r>
              <a:rPr lang="en-GB" sz="1400" b="0" i="0" dirty="0">
                <a:solidFill>
                  <a:srgbClr val="5D5D5D"/>
                </a:solidFill>
                <a:effectLst/>
                <a:hlinkClick r:id="rId9"/>
              </a:rPr>
              <a:t>arXiv:2108.01045</a:t>
            </a:r>
            <a:r>
              <a:rPr lang="en-GB" sz="1400" b="0" i="0" dirty="0">
                <a:solidFill>
                  <a:srgbClr val="5D5D5D"/>
                </a:solidFill>
                <a:effectLst/>
              </a:rPr>
              <a:t>, (2021);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Abbott, R. et al. GWTC-3: Compact Binary Coalescences Observed. arXiv:2111.03606 (2021), </a:t>
            </a:r>
            <a:r>
              <a:rPr lang="en-US" sz="1400" b="0" i="0" dirty="0">
                <a:solidFill>
                  <a:srgbClr val="5D5D5D"/>
                </a:solidFill>
                <a:effectLst/>
                <a:hlinkClick r:id="rId10"/>
              </a:rPr>
              <a:t>https://doi.org/10.48550/arXiv.2111.03606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Abbott, B. P. et al Gravitational Waves and Gamma-Rays from a Binary Neutron Star Merger: GW170817 and GRB 170817A (2017) </a:t>
            </a:r>
            <a:r>
              <a:rPr lang="en-US" sz="1400" b="0" i="0" dirty="0" err="1">
                <a:solidFill>
                  <a:srgbClr val="5D5D5D"/>
                </a:solidFill>
                <a:effectLst/>
              </a:rPr>
              <a:t>ApJL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 848 L13: </a:t>
            </a:r>
            <a:r>
              <a:rPr lang="en-US" sz="1400" b="0" i="0" dirty="0">
                <a:solidFill>
                  <a:srgbClr val="5D5D5D"/>
                </a:solidFill>
                <a:effectLst/>
                <a:hlinkClick r:id="rId11"/>
              </a:rPr>
              <a:t>https://doi.org/10.3847/2041-8213/aa920c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Abbott, B.P. et al. GW170817: Observation of Gravitational Waves from a Binary Neutron Star </a:t>
            </a:r>
            <a:r>
              <a:rPr lang="en-US" sz="1400" b="0" i="0" dirty="0" err="1">
                <a:solidFill>
                  <a:srgbClr val="5D5D5D"/>
                </a:solidFill>
                <a:effectLst/>
              </a:rPr>
              <a:t>Inspiral</a:t>
            </a:r>
            <a:r>
              <a:rPr lang="en-US" sz="1400" dirty="0">
                <a:solidFill>
                  <a:srgbClr val="5D5D5D"/>
                </a:solidFill>
              </a:rPr>
              <a:t>, 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Phys. Rev. Lett. 119, 161101 (2017): </a:t>
            </a:r>
            <a:r>
              <a:rPr lang="en-US" sz="1400" b="0" i="0" dirty="0">
                <a:solidFill>
                  <a:srgbClr val="5D5D5D"/>
                </a:solidFill>
                <a:effectLst/>
                <a:hlinkClick r:id="rId12"/>
              </a:rPr>
              <a:t>https://doi.org/10.1103/PhysRevLett.119.161101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5D5D5D"/>
                </a:solidFill>
                <a:effectLst/>
              </a:rPr>
              <a:t>Di Pace, S. on behalf of the Virgo Collaboration, Status of Advanced Virgo and upgrades before next observing runs (2021) Phys. Scr. 96 124054, </a:t>
            </a:r>
            <a:r>
              <a:rPr lang="en-US" sz="1400" b="0" i="0" dirty="0">
                <a:solidFill>
                  <a:srgbClr val="5D5D5D"/>
                </a:solidFill>
                <a:effectLst/>
                <a:hlinkClick r:id="rId13"/>
              </a:rPr>
              <a:t>https://doi.org/10.1088/1402-4896/ac2efc</a:t>
            </a:r>
            <a:r>
              <a:rPr lang="en-US" sz="1400" b="0" i="0" dirty="0">
                <a:solidFill>
                  <a:srgbClr val="5D5D5D"/>
                </a:solidFill>
                <a:effectLst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B. P. Abbott </a:t>
            </a:r>
            <a:r>
              <a:rPr lang="it-IT" sz="14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it-IT" sz="14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GW190425, 2020 </a:t>
            </a:r>
            <a:r>
              <a:rPr lang="it-IT" sz="1400" b="0" i="1" dirty="0" err="1">
                <a:solidFill>
                  <a:srgbClr val="333333"/>
                </a:solidFill>
                <a:effectLst/>
                <a:latin typeface="-apple-system"/>
              </a:rPr>
              <a:t>ApJL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400" b="1" i="0" dirty="0">
                <a:solidFill>
                  <a:srgbClr val="333333"/>
                </a:solidFill>
                <a:effectLst/>
                <a:latin typeface="-apple-system"/>
              </a:rPr>
              <a:t>892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L3</a:t>
            </a:r>
            <a:r>
              <a:rPr lang="en-US" sz="1400" dirty="0">
                <a:solidFill>
                  <a:srgbClr val="5D5D5D"/>
                </a:solidFill>
                <a:latin typeface="-apple-system"/>
              </a:rPr>
              <a:t>, </a:t>
            </a:r>
            <a:r>
              <a:rPr lang="en-US" sz="1400" dirty="0">
                <a:solidFill>
                  <a:srgbClr val="5D5D5D"/>
                </a:solidFill>
                <a:latin typeface="-apple-system"/>
                <a:hlinkClick r:id="rId14"/>
              </a:rPr>
              <a:t>https://doi.org/10.3847/2041-8213/ab75f5</a:t>
            </a:r>
            <a:r>
              <a:rPr lang="en-US" sz="1400" dirty="0">
                <a:solidFill>
                  <a:srgbClr val="5D5D5D"/>
                </a:solidFill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R. Abbott </a:t>
            </a:r>
            <a:r>
              <a:rPr lang="it-IT" sz="1400" b="0" i="1" dirty="0">
                <a:solidFill>
                  <a:srgbClr val="333333"/>
                </a:solidFill>
                <a:effectLst/>
                <a:latin typeface="-apple-system"/>
              </a:rPr>
              <a:t>et al,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GW190814</a:t>
            </a:r>
            <a:r>
              <a:rPr lang="it-IT" sz="1400" b="0" i="1" dirty="0">
                <a:solidFill>
                  <a:srgbClr val="333333"/>
                </a:solidFill>
                <a:effectLst/>
                <a:latin typeface="-apple-system"/>
              </a:rPr>
              <a:t>,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2020 </a:t>
            </a:r>
            <a:r>
              <a:rPr lang="it-IT" sz="1400" b="0" i="1" dirty="0" err="1">
                <a:solidFill>
                  <a:srgbClr val="333333"/>
                </a:solidFill>
                <a:effectLst/>
                <a:latin typeface="-apple-system"/>
              </a:rPr>
              <a:t>ApJL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400" b="1" i="0" dirty="0">
                <a:solidFill>
                  <a:srgbClr val="333333"/>
                </a:solidFill>
                <a:effectLst/>
                <a:latin typeface="-apple-system"/>
              </a:rPr>
              <a:t>896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L44, </a:t>
            </a:r>
            <a:r>
              <a:rPr lang="it-IT" sz="1400" dirty="0">
                <a:effectLst/>
                <a:hlinkClick r:id="rId15"/>
              </a:rPr>
              <a:t>https://doi.org/10.3847/2041-8213/ab960f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I. Bombaci et al,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Was GW190814 a Black Hole–Strange Quark Star System?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-apple-system"/>
              </a:rPr>
              <a:t>Phys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. Rev. Lett. 126, 162702,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  <a:hlinkClick r:id="rId16"/>
              </a:rPr>
              <a:t>https://doi.org/10.1103/PhysRevLett.126.162702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R. Abbott </a:t>
            </a:r>
            <a:r>
              <a:rPr lang="it-IT" sz="14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it-IT" sz="1400" b="0" i="1" dirty="0" err="1">
                <a:solidFill>
                  <a:srgbClr val="333333"/>
                </a:solidFill>
                <a:effectLst/>
                <a:latin typeface="-apple-system"/>
              </a:rPr>
              <a:t>ApJL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400" b="1" i="0" dirty="0">
                <a:solidFill>
                  <a:srgbClr val="333333"/>
                </a:solidFill>
                <a:effectLst/>
                <a:latin typeface="-apple-system"/>
              </a:rPr>
              <a:t>915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L5</a:t>
            </a:r>
            <a:r>
              <a:rPr lang="it-IT" sz="14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sz="1400" dirty="0">
                <a:solidFill>
                  <a:srgbClr val="333333"/>
                </a:solidFill>
                <a:latin typeface="-apple-system"/>
                <a:hlinkClick r:id="rId17"/>
              </a:rPr>
              <a:t>https://doi.org/10.3847/2041-8213/ac082e</a:t>
            </a:r>
            <a:r>
              <a:rPr lang="it-IT" sz="1400" dirty="0">
                <a:solidFill>
                  <a:srgbClr val="333333"/>
                </a:solidFill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R. Abbott et al, GW190412, 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-apple-system"/>
              </a:rPr>
              <a:t>Phys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. Rev. D 102, 043015, 2020,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  <a:hlinkClick r:id="rId18"/>
              </a:rPr>
              <a:t>https://doi.org/10.1103/PhysRevD.102.043015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Gayathri, et al. Eccentricity estimate for black hole mergers. Nat Astron 6, 344–349 (2022), 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  <a:hlinkClick r:id="rId19"/>
              </a:rPr>
              <a:t>https://doi.org/10.1038/s41550-021-01568-w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R. Abbott et al. GW190521,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-apple-system"/>
              </a:rPr>
              <a:t>Phys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. Rev. Lett. 125, 101102 (2020),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  <a:hlinkClick r:id="rId20"/>
              </a:rPr>
              <a:t>https://doi.org/10.1103/PhysRevLett.125.101102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B. P. Abbott </a:t>
            </a:r>
            <a:r>
              <a:rPr lang="it-IT" sz="1400" b="0" i="1" dirty="0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Multi-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-apple-system"/>
              </a:rPr>
              <a:t>messenger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-apple-system"/>
              </a:rPr>
              <a:t>Observations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, </a:t>
            </a:r>
            <a:r>
              <a:rPr lang="it-IT" sz="1400" b="0" i="1" dirty="0" err="1">
                <a:solidFill>
                  <a:srgbClr val="333333"/>
                </a:solidFill>
                <a:effectLst/>
                <a:latin typeface="-apple-system"/>
              </a:rPr>
              <a:t>ApJL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400" b="1" i="0" dirty="0">
                <a:solidFill>
                  <a:srgbClr val="333333"/>
                </a:solidFill>
                <a:effectLst/>
                <a:latin typeface="-apple-system"/>
              </a:rPr>
              <a:t>848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 L12 (2017), 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  <a:hlinkClick r:id="rId21"/>
              </a:rPr>
              <a:t>https://doi.org/10.3847/2041-8213/aa91c9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-apple-system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it-IT" sz="1400" b="0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276902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A894E8-FDD5-C970-DC46-BF5A3A99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8328"/>
            <a:ext cx="10210800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O3 DUTY CYCLE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99E2A86-4B74-8FF2-481A-037D49501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" y="3061524"/>
            <a:ext cx="5586266" cy="265347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1F1B16-5D44-6CCD-EC43-A9A14534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21/07/2022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EC3397-B22C-913A-0E25-57BD1FD5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5AF446-2A2C-A7BC-A2C9-137F59578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FF0000"/>
                </a:solidFill>
              </a:rPr>
              <a:pPr algn="r">
                <a:spcAft>
                  <a:spcPts val="600"/>
                </a:spcAft>
              </a:pPr>
              <a:t>25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E5F42D-66DD-2541-DFBA-5B3DDE163C76}"/>
              </a:ext>
            </a:extLst>
          </p:cNvPr>
          <p:cNvSpPr txBox="1"/>
          <p:nvPr/>
        </p:nvSpPr>
        <p:spPr>
          <a:xfrm>
            <a:off x="779929" y="2528047"/>
            <a:ext cx="472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Network Duty Cycle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7E35465-2CD8-506D-FF15-3DF4F4CD3D92}"/>
              </a:ext>
            </a:extLst>
          </p:cNvPr>
          <p:cNvSpPr txBox="1"/>
          <p:nvPr/>
        </p:nvSpPr>
        <p:spPr>
          <a:xfrm>
            <a:off x="6254749" y="2594147"/>
            <a:ext cx="2693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Advanced Virgo Duty Cycle during O3 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815C1DB-3B65-CFAA-5D7D-55B4EC941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9" y="3935295"/>
            <a:ext cx="3231420" cy="123762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3DCADD3-3D62-2836-0DE9-76B85BCCE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81" y="5058631"/>
            <a:ext cx="3401803" cy="129484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42647CC-6A72-7811-ABB0-E5A3F7E7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92" y="2465294"/>
            <a:ext cx="3405661" cy="16061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46E39-2562-586A-9D12-EBDD8067A650}"/>
              </a:ext>
            </a:extLst>
          </p:cNvPr>
          <p:cNvSpPr txBox="1"/>
          <p:nvPr/>
        </p:nvSpPr>
        <p:spPr>
          <a:xfrm>
            <a:off x="3626224" y="76200"/>
            <a:ext cx="598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BACKUP SLIDE</a:t>
            </a:r>
          </a:p>
        </p:txBody>
      </p:sp>
    </p:spTree>
    <p:extLst>
      <p:ext uri="{BB962C8B-B14F-4D97-AF65-F5344CB8AC3E}">
        <p14:creationId xmlns:p14="http://schemas.microsoft.com/office/powerpoint/2010/main" val="312432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DCC158-38DA-E7AF-8F69-B1F399E6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30" y="58271"/>
            <a:ext cx="9258670" cy="1632417"/>
          </a:xfrm>
        </p:spPr>
        <p:txBody>
          <a:bodyPr>
            <a:noAutofit/>
          </a:bodyPr>
          <a:lstStyle/>
          <a:p>
            <a:r>
              <a:rPr lang="it-IT" sz="3200" b="1" i="1" dirty="0"/>
              <a:t>«</a:t>
            </a:r>
            <a:r>
              <a:rPr lang="en-US" sz="3200" b="1" i="1" dirty="0"/>
              <a:t>The gravitational field is not diffuse in space: the gravitational field is space. This is the idea of ​​the theory of general relativity.</a:t>
            </a:r>
            <a:r>
              <a:rPr lang="it-IT" sz="3200" b="1" i="1" dirty="0"/>
              <a:t>» </a:t>
            </a:r>
            <a:r>
              <a:rPr lang="it-IT" sz="3200" b="1" dirty="0"/>
              <a:t>(C. Rovelli)</a:t>
            </a:r>
            <a:endParaRPr lang="en-GB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CAD3E50-EBF3-9A2C-4846-E63B8EF95C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i="1" dirty="0">
                    <a:solidFill>
                      <a:schemeClr val="accent5">
                        <a:lumMod val="75000"/>
                      </a:schemeClr>
                    </a:solidFill>
                  </a:rPr>
                  <a:t>EINSTEIN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8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i="1" dirty="0">
                    <a:solidFill>
                      <a:schemeClr val="accent5">
                        <a:lumMod val="75000"/>
                      </a:schemeClr>
                    </a:solidFill>
                  </a:rPr>
                  <a:t>LINEARIZED PERTURBATION THEORY</a:t>
                </a:r>
              </a:p>
              <a:p>
                <a:pPr marL="0" indent="0">
                  <a:buNone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e>
                      <m:sub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𝜇𝜈</m:t>
                        </m:r>
                      </m:sub>
                    </m:sSub>
                    <m:r>
                      <a:rPr kumimoji="0" lang="it-IT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e>
                      <m:sub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𝜇𝜈</m:t>
                        </m:r>
                      </m:sub>
                    </m:sSub>
                    <m:r>
                      <a:rPr kumimoji="0" lang="it-IT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  <m:sub>
                        <m:r>
                          <a:rPr kumimoji="0" lang="it-IT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GB" i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en-GB" sz="2200" dirty="0">
                    <a:solidFill>
                      <a:schemeClr val="tx1"/>
                    </a:solidFill>
                  </a:rPr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sup>
                    </m:sSubSup>
                    <m:r>
                      <a:rPr lang="en-GB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it-IT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2200" i="1" dirty="0">
                    <a:solidFill>
                      <a:schemeClr val="accent5">
                        <a:lumMod val="75000"/>
                      </a:schemeClr>
                    </a:solidFill>
                  </a:rPr>
                  <a:t>       </a:t>
                </a:r>
                <a:r>
                  <a:rPr lang="en-GB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⟶      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□</m:t>
                        </m:r>
                        <m:sSub>
                          <m:sSubPr>
                            <m:ctrlPr>
                              <a:rPr lang="en-US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it-IT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box>
                    <m:r>
                      <a:rPr lang="it-IT" sz="22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US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200" i="1">
                                <a:solidFill>
                                  <a:srgbClr val="000000">
                                    <a:lumMod val="75000"/>
                                    <a:lumOff val="2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CAD3E50-EBF3-9A2C-4846-E63B8EF95C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D164A6-454C-5BAF-4EC1-EEA77BDF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12CFE7-4E7C-57E2-E64B-87C407B7B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8AB7F9-8229-80B8-DF06-B15CDCB2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3</a:t>
            </a:fld>
            <a:endParaRPr lang="en-GB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30BE7541-1361-7420-3035-97316499B46F}"/>
              </a:ext>
            </a:extLst>
          </p:cNvPr>
          <p:cNvSpPr/>
          <p:nvPr/>
        </p:nvSpPr>
        <p:spPr>
          <a:xfrm>
            <a:off x="4827494" y="2263588"/>
            <a:ext cx="806824" cy="883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CFF4CF6-8269-0D31-B1A6-01D7EDBC1251}"/>
              </a:ext>
            </a:extLst>
          </p:cNvPr>
          <p:cNvSpPr/>
          <p:nvPr/>
        </p:nvSpPr>
        <p:spPr>
          <a:xfrm>
            <a:off x="5929534" y="1918447"/>
            <a:ext cx="744071" cy="11430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F72EF1D-977C-9828-57F7-E3D9FF2E99F0}"/>
              </a:ext>
            </a:extLst>
          </p:cNvPr>
          <p:cNvSpPr/>
          <p:nvPr/>
        </p:nvSpPr>
        <p:spPr>
          <a:xfrm>
            <a:off x="6673605" y="2275682"/>
            <a:ext cx="542365" cy="68468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curvo 20">
            <a:extLst>
              <a:ext uri="{FF2B5EF4-FFF2-40B4-BE49-F238E27FC236}">
                <a16:creationId xmlns:a16="http://schemas.microsoft.com/office/drawing/2014/main" id="{C4F57790-7EE4-4407-4A32-9D7675F3A78A}"/>
              </a:ext>
            </a:extLst>
          </p:cNvPr>
          <p:cNvCxnSpPr>
            <a:cxnSpLocks/>
            <a:endCxn id="28" idx="2"/>
          </p:cNvCxnSpPr>
          <p:nvPr/>
        </p:nvCxnSpPr>
        <p:spPr>
          <a:xfrm rot="10800000">
            <a:off x="2581836" y="2871836"/>
            <a:ext cx="2363822" cy="145452"/>
          </a:xfrm>
          <a:prstGeom prst="curvedConnector2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4A6555C-26F5-4B7F-08F1-A3695D85018E}"/>
              </a:ext>
            </a:extLst>
          </p:cNvPr>
          <p:cNvSpPr txBox="1"/>
          <p:nvPr/>
        </p:nvSpPr>
        <p:spPr>
          <a:xfrm>
            <a:off x="1232647" y="2502504"/>
            <a:ext cx="269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Spacetime curvature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EDCC7BE-D275-4958-E16B-4E632F6F2229}"/>
              </a:ext>
            </a:extLst>
          </p:cNvPr>
          <p:cNvSpPr/>
          <p:nvPr/>
        </p:nvSpPr>
        <p:spPr>
          <a:xfrm>
            <a:off x="1470212" y="2502504"/>
            <a:ext cx="2182906" cy="36933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ttore curvo 35">
            <a:extLst>
              <a:ext uri="{FF2B5EF4-FFF2-40B4-BE49-F238E27FC236}">
                <a16:creationId xmlns:a16="http://schemas.microsoft.com/office/drawing/2014/main" id="{380AE1C3-7D72-74A7-7F12-49396C27E96D}"/>
              </a:ext>
            </a:extLst>
          </p:cNvPr>
          <p:cNvCxnSpPr>
            <a:cxnSpLocks/>
            <a:stCxn id="10" idx="4"/>
            <a:endCxn id="38" idx="2"/>
          </p:cNvCxnSpPr>
          <p:nvPr/>
        </p:nvCxnSpPr>
        <p:spPr>
          <a:xfrm rot="16200000" flipH="1">
            <a:off x="7947019" y="1958133"/>
            <a:ext cx="107344" cy="2111806"/>
          </a:xfrm>
          <a:prstGeom prst="curvedConnector3">
            <a:avLst>
              <a:gd name="adj1" fmla="val 312960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4D333E3-0319-1A1E-E3BA-31E421A53C16}"/>
              </a:ext>
            </a:extLst>
          </p:cNvPr>
          <p:cNvSpPr txBox="1"/>
          <p:nvPr/>
        </p:nvSpPr>
        <p:spPr>
          <a:xfrm>
            <a:off x="7566212" y="2698376"/>
            <a:ext cx="298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Energy Density Tensor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132AE957-D142-52AA-0262-C9E24B338942}"/>
              </a:ext>
            </a:extLst>
          </p:cNvPr>
          <p:cNvSpPr/>
          <p:nvPr/>
        </p:nvSpPr>
        <p:spPr>
          <a:xfrm>
            <a:off x="7566212" y="2693894"/>
            <a:ext cx="2976282" cy="36755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Connettore curvo 47">
            <a:extLst>
              <a:ext uri="{FF2B5EF4-FFF2-40B4-BE49-F238E27FC236}">
                <a16:creationId xmlns:a16="http://schemas.microsoft.com/office/drawing/2014/main" id="{C25E0DA1-DF09-4DFF-2BE9-3CBFB66837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87176" y="1219612"/>
            <a:ext cx="143686" cy="1588761"/>
          </a:xfrm>
          <a:prstGeom prst="curvedConnector4">
            <a:avLst>
              <a:gd name="adj1" fmla="val 109183"/>
              <a:gd name="adj2" fmla="val 53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D0AC4DB-0A21-E765-24B0-966C6D964BF4}"/>
                  </a:ext>
                </a:extLst>
              </p:cNvPr>
              <p:cNvSpPr txBox="1"/>
              <p:nvPr/>
            </p:nvSpPr>
            <p:spPr>
              <a:xfrm>
                <a:off x="8153400" y="1655867"/>
                <a:ext cx="2540876" cy="973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Dimensional scale factor: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2×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−43</m:t>
                          </m:r>
                        </m:sup>
                      </m:sSup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5D0AC4DB-0A21-E765-24B0-966C6D964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655867"/>
                <a:ext cx="2540876" cy="973728"/>
              </a:xfrm>
              <a:prstGeom prst="rect">
                <a:avLst/>
              </a:prstGeom>
              <a:blipFill>
                <a:blip r:embed="rId3"/>
                <a:stretch>
                  <a:fillRect l="-2163" t="-3774" r="-1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ttangolo 49">
            <a:extLst>
              <a:ext uri="{FF2B5EF4-FFF2-40B4-BE49-F238E27FC236}">
                <a16:creationId xmlns:a16="http://schemas.microsoft.com/office/drawing/2014/main" id="{B1D73B3C-9BAB-2955-6BD2-A97B917F20A5}"/>
              </a:ext>
            </a:extLst>
          </p:cNvPr>
          <p:cNvSpPr/>
          <p:nvPr/>
        </p:nvSpPr>
        <p:spPr>
          <a:xfrm>
            <a:off x="8153399" y="1620709"/>
            <a:ext cx="2540876" cy="97372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600D3C6A-20BC-AE53-D27A-BDC6E11F1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648199"/>
            <a:ext cx="2279646" cy="1503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A2BB93FE-2CE9-86AB-4E9D-CD5BC3822E0B}"/>
                  </a:ext>
                </a:extLst>
              </p:cNvPr>
              <p:cNvSpPr txBox="1"/>
              <p:nvPr/>
            </p:nvSpPr>
            <p:spPr>
              <a:xfrm>
                <a:off x="3117846" y="4939553"/>
                <a:ext cx="9042778" cy="687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The metric perturbation is traveling at speed of light (</a:t>
                </a:r>
                <a:r>
                  <a:rPr lang="en-GB" b="1" dirty="0">
                    <a:solidFill>
                      <a:schemeClr val="tx1"/>
                    </a:solidFill>
                  </a:rPr>
                  <a:t>c</a:t>
                </a:r>
                <a:r>
                  <a:rPr lang="en-GB" dirty="0">
                    <a:solidFill>
                      <a:schemeClr val="tx1"/>
                    </a:solidFill>
                  </a:rPr>
                  <a:t>) along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direction.</a:t>
                </a:r>
              </a:p>
              <a:p>
                <a:r>
                  <a:rPr lang="en-GB" dirty="0"/>
                  <a:t>This wave solution is what we call </a:t>
                </a:r>
                <a:r>
                  <a:rPr lang="en-GB" b="1" dirty="0"/>
                  <a:t>Gravitational Wave (GW)</a:t>
                </a:r>
                <a:r>
                  <a:rPr lang="en-GB" dirty="0"/>
                  <a:t>.</a:t>
                </a:r>
                <a:r>
                  <a:rPr lang="en-GB" b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A2BB93FE-2CE9-86AB-4E9D-CD5BC382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7846" y="4939553"/>
                <a:ext cx="9042778" cy="687304"/>
              </a:xfrm>
              <a:prstGeom prst="rect">
                <a:avLst/>
              </a:prstGeom>
              <a:blipFill>
                <a:blip r:embed="rId5"/>
                <a:stretch>
                  <a:fillRect l="-539" b="-13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curvo 11">
            <a:extLst>
              <a:ext uri="{FF2B5EF4-FFF2-40B4-BE49-F238E27FC236}">
                <a16:creationId xmlns:a16="http://schemas.microsoft.com/office/drawing/2014/main" id="{001F433A-5E3E-CFE6-A9F7-E3096EDDBCDD}"/>
              </a:ext>
            </a:extLst>
          </p:cNvPr>
          <p:cNvCxnSpPr/>
          <p:nvPr/>
        </p:nvCxnSpPr>
        <p:spPr>
          <a:xfrm flipV="1">
            <a:off x="6772835" y="3810000"/>
            <a:ext cx="963706" cy="313765"/>
          </a:xfrm>
          <a:prstGeom prst="curvedConnector3">
            <a:avLst>
              <a:gd name="adj1" fmla="val -23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8EC8C7BE-8F48-71B7-6D9C-B92C7AE68A4C}"/>
              </a:ext>
            </a:extLst>
          </p:cNvPr>
          <p:cNvSpPr/>
          <p:nvPr/>
        </p:nvSpPr>
        <p:spPr>
          <a:xfrm>
            <a:off x="7714129" y="3621076"/>
            <a:ext cx="2259106" cy="387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79B0127-A64A-5E47-E246-E952F4B86C0E}"/>
              </a:ext>
            </a:extLst>
          </p:cNvPr>
          <p:cNvSpPr txBox="1"/>
          <p:nvPr/>
        </p:nvSpPr>
        <p:spPr>
          <a:xfrm>
            <a:off x="7714129" y="363876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0" i="0" dirty="0">
                <a:solidFill>
                  <a:srgbClr val="000000"/>
                </a:solidFill>
                <a:effectLst/>
                <a:latin typeface="Linux Libertine"/>
              </a:rPr>
              <a:t>D'Alembert Operator</a:t>
            </a:r>
          </a:p>
        </p:txBody>
      </p:sp>
    </p:spTree>
    <p:extLst>
      <p:ext uri="{BB962C8B-B14F-4D97-AF65-F5344CB8AC3E}">
        <p14:creationId xmlns:p14="http://schemas.microsoft.com/office/powerpoint/2010/main" val="169769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6DFD86-6CFA-AFD1-1BEF-2B7B1ED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129" y="365125"/>
            <a:ext cx="10096871" cy="1325563"/>
          </a:xfrm>
        </p:spPr>
        <p:txBody>
          <a:bodyPr/>
          <a:lstStyle/>
          <a:p>
            <a:r>
              <a:rPr lang="en-GB" b="1" dirty="0"/>
              <a:t>GW PHYSICAL PROPERTIES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5E218E-5D19-2EDD-A0E2-9A9E87F8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AD05D3-ADD1-22EC-DC6D-13856EA6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BDBED2-0D13-A069-5374-33C60BE2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51091AAD-2A51-C98F-B5E3-87000A5412DF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838200" y="1800225"/>
                <a:ext cx="10515600" cy="43513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lvl="0" indent="0">
                  <a:lnSpc>
                    <a:spcPct val="90000"/>
                  </a:lnSpc>
                  <a:spcBef>
                    <a:spcPts val="1000"/>
                  </a:spcBef>
                  <a:spcAft>
                    <a:spcPts val="1800"/>
                  </a:spcAft>
                  <a:buNone/>
                </a:pPr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Consider </a:t>
                </a:r>
                <a:r>
                  <a:rPr lang="en-GB" sz="2200" b="1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free propagation </a:t>
                </a:r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in spacetime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sz="220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it-IT" sz="2200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it-IT" sz="2200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𝑐𝑡</m:t>
                    </m:r>
                    <m:r>
                      <a:rPr lang="it-IT" sz="2200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it-IT" sz="2200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it-IT" sz="2200" b="0" i="1" smtClean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 in vacuum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it-IT" sz="2200" i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2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</a:rPr>
                  <a:t>):</a:t>
                </a:r>
              </a:p>
              <a:p>
                <a:pPr marL="0" lvl="0" indent="0">
                  <a:lnSpc>
                    <a:spcPct val="90000"/>
                  </a:lnSpc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sSub>
                            <m:sSubPr>
                              <m:ctrlP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□</m:t>
                              </m:r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2200" i="1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box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it-IT" sz="2200" i="1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p>
                            <m:sSupPr>
                              <m:ctrlP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200" b="0" i="1" smtClean="0">
                                  <a:solidFill>
                                    <a:srgbClr val="000000">
                                      <a:lumMod val="75000"/>
                                      <a:lumOff val="2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sup>
                      </m:sSup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it-IT" sz="2200" b="0" i="0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it-IT" sz="2200" b="0" i="0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it-IT" sz="2200" b="0" i="0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type m:val="lin"/>
                          <m:ctrlP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200" b="0" i="1" smtClean="0">
                              <a:solidFill>
                                <a:srgbClr val="000000">
                                  <a:lumMod val="75000"/>
                                  <a:lumOff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it-IT" sz="2200" b="0" i="1" smtClean="0">
                          <a:solidFill>
                            <a:srgbClr val="000000">
                              <a:lumMod val="75000"/>
                              <a:lumOff val="25000"/>
                            </a:srgb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51091AAD-2A51-C98F-B5E3-87000A5412D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00225"/>
                <a:ext cx="10515600" cy="4351338"/>
              </a:xfrm>
              <a:prstGeom prst="rect">
                <a:avLst/>
              </a:prstGeom>
              <a:blipFill>
                <a:blip r:embed="rId2"/>
                <a:stretch>
                  <a:fillRect l="-1623" t="-30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4A8EF12-A1E7-F511-361D-37FFBC5AEE3D}"/>
                  </a:ext>
                </a:extLst>
              </p:cNvPr>
              <p:cNvSpPr txBox="1"/>
              <p:nvPr/>
            </p:nvSpPr>
            <p:spPr>
              <a:xfrm>
                <a:off x="5907741" y="2765611"/>
                <a:ext cx="5741894" cy="3289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The linearized Einstein equation results in a wave equation in </a:t>
                </a:r>
                <a:r>
                  <a:rPr lang="en-GB" b="1" dirty="0">
                    <a:solidFill>
                      <a:schemeClr val="tx1"/>
                    </a:solidFill>
                  </a:rPr>
                  <a:t>Lorenz Gauge</a:t>
                </a:r>
                <a:r>
                  <a:rPr lang="en-GB" dirty="0">
                    <a:solidFill>
                      <a:schemeClr val="tx1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𝜇𝛼</m:t>
                              </m:r>
                            </m:sup>
                          </m:sSup>
                        </m:num>
                        <m:den>
                          <m:r>
                            <a:rPr lang="en-GB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it-IT" i="1">
                            <a:solidFill>
                              <a:srgbClr val="000000">
                                <a:lumMod val="75000"/>
                                <a:lumOff val="2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GB" dirty="0"/>
                  <a:t> is the amplitude tensor factor, which perturbation affect spacetime geodetics on </a:t>
                </a:r>
                <a:r>
                  <a:rPr lang="en-GB" b="1" dirty="0"/>
                  <a:t>transverse plane</a:t>
                </a:r>
                <a:r>
                  <a:rPr lang="en-GB" dirty="0"/>
                  <a:t>.</a:t>
                </a:r>
              </a:p>
              <a:p>
                <a:r>
                  <a:rPr lang="en-GB" dirty="0"/>
                  <a:t>Are GW physical or artifacts of the gauge choice?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GB" dirty="0"/>
                  <a:t>;</a:t>
                </a:r>
              </a:p>
              <a:p>
                <a:endParaRPr lang="en-GB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+,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GB" dirty="0"/>
                  <a:t> are gauge-invariant quantities </a:t>
                </a:r>
                <a:r>
                  <a:rPr lang="en-GB" b="1" dirty="0"/>
                  <a:t>[1, 2]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4A8EF12-A1E7-F511-361D-37FFBC5AE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741" y="2765611"/>
                <a:ext cx="5741894" cy="3289555"/>
              </a:xfrm>
              <a:prstGeom prst="rect">
                <a:avLst/>
              </a:prstGeom>
              <a:blipFill>
                <a:blip r:embed="rId3"/>
                <a:stretch>
                  <a:fillRect l="-849" t="-1113" b="-18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 descr="Immagine che contiene giallo&#10;&#10;Descrizione generata automaticamente">
            <a:extLst>
              <a:ext uri="{FF2B5EF4-FFF2-40B4-BE49-F238E27FC236}">
                <a16:creationId xmlns:a16="http://schemas.microsoft.com/office/drawing/2014/main" id="{9C0518CE-1BF0-77FA-6619-78837F010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874" y="2928995"/>
            <a:ext cx="4284194" cy="34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4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2F17A-BF91-4B2B-8479-C65298D8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TRANSVERSE TRACELESS (TT) GAUGE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0D790A5-B177-92F8-5B73-167A877F5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95400"/>
                <a:ext cx="10515600" cy="48561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kumimoji="0" lang="en-GB" sz="2000" b="0" u="none" strike="noStrike" kern="1200" cap="none" spc="0" normalizeH="0" baseline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The remaining gauge freedom is chosen to be traceless and purely spatial (assume </a:t>
                </a:r>
                <a:r>
                  <a:rPr kumimoji="0" lang="en-GB" sz="2000" b="1" u="none" strike="noStrike" kern="1200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z-propagation</a:t>
                </a:r>
                <a:r>
                  <a:rPr kumimoji="0" lang="en-GB" sz="2000" b="0" u="none" strike="noStrike" kern="1200" cap="none" spc="0" normalizeH="0" baseline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):</a:t>
                </a:r>
              </a:p>
              <a:p>
                <a:pPr marL="0" indent="0">
                  <a:buNone/>
                </a:pPr>
                <a:endParaRPr kumimoji="0" lang="en-GB" sz="2000" b="0" u="none" strike="noStrike" kern="1200" cap="none" spc="0" normalizeH="0" baseline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:r>
                  <a:rPr lang="en-US" sz="2000" dirty="0"/>
                  <a:t>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TT</m:t>
                        </m:r>
                      </m:sup>
                    </m:sSubSup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  <m:func>
                      <m:func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d>
                              <m:d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000" i="1" dirty="0"/>
                  <a:t>          if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=(0,0,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0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“Free falling” geodetics of test masses: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it-IT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, remain at rest even after wave passage </a:t>
                </a:r>
                <a:r>
                  <a:rPr lang="en-US" sz="2000" b="1" dirty="0">
                    <a:solidFill>
                      <a:schemeClr val="tx1"/>
                    </a:solidFill>
                    <a:latin typeface="+mj-lt"/>
                  </a:rPr>
                  <a:t>[2].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90D790A5-B177-92F8-5B73-167A877F5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95400"/>
                <a:ext cx="10515600" cy="4856163"/>
              </a:xfrm>
              <a:blipFill>
                <a:blip r:embed="rId2"/>
                <a:stretch>
                  <a:fillRect l="-638" t="-13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800F95-9760-C999-DA9E-ECC8865B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35D4EF-05BD-B319-33A6-FDE5EC738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7B0A07-7E3B-F2E6-6D69-5F6EF625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5</a:t>
            </a:fld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750B08-2E90-E403-5FA6-D26B6FF53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70191"/>
            <a:ext cx="6363251" cy="1981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A799CA7-0BBF-C850-B23B-2EBA614E03A7}"/>
                  </a:ext>
                </a:extLst>
              </p:cNvPr>
              <p:cNvSpPr txBox="1"/>
              <p:nvPr/>
            </p:nvSpPr>
            <p:spPr>
              <a:xfrm>
                <a:off x="7201452" y="4150659"/>
                <a:ext cx="3072101" cy="1529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+mj-lt"/>
                  </a:rPr>
                  <a:t>TT gauge </a:t>
                </a:r>
                <a:r>
                  <a:rPr lang="en-GB" dirty="0">
                    <a:latin typeface="+mj-lt"/>
                    <a:ea typeface="Cambria Math" panose="02040503050406030204" pitchFamily="18" charset="0"/>
                  </a:rPr>
                  <a:t>⟶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it-IT" sz="1800">
                            <a:latin typeface="Cambria Math" panose="02040503050406030204" pitchFamily="18" charset="0"/>
                          </a:rPr>
                          <m:t>TT</m:t>
                        </m:r>
                      </m:sup>
                    </m:sSubSup>
                  </m:oMath>
                </a14:m>
                <a:r>
                  <a:rPr lang="en-GB" dirty="0">
                    <a:latin typeface="+mj-lt"/>
                    <a:ea typeface="Cambria Math" panose="02040503050406030204" pitchFamily="18" charset="0"/>
                  </a:rPr>
                  <a:t> valid for generic superposition of monochromatic plane waves with 2 independent polarization modes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GB" dirty="0">
                    <a:latin typeface="+mj-lt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GB" dirty="0">
                    <a:latin typeface="+mj-lt"/>
                    <a:ea typeface="Cambria Math" panose="02040503050406030204" pitchFamily="18" charset="0"/>
                  </a:rPr>
                  <a:t>);  </a:t>
                </a:r>
                <a:r>
                  <a:rPr lang="en-GB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4A799CA7-0BBF-C850-B23B-2EBA614E0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452" y="4150659"/>
                <a:ext cx="3072101" cy="1529393"/>
              </a:xfrm>
              <a:prstGeom prst="rect">
                <a:avLst/>
              </a:prstGeom>
              <a:blipFill>
                <a:blip r:embed="rId4"/>
                <a:stretch>
                  <a:fillRect l="-1587" t="-1594" b="-55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35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C6AD3-A092-B670-80B3-DDDF1D3A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GW EFFECT ON TEST MASSES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2F4011D-59FC-A7F0-F76B-D193334857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00225"/>
                <a:ext cx="10685929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propagating in Z direction, masses free on X-Y plane:</a:t>
                </a:r>
              </a:p>
              <a:p>
                <a:pPr marL="0" indent="0">
                  <a:buNone/>
                </a:pP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12F4011D-59FC-A7F0-F76B-D193334857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00225"/>
                <a:ext cx="10685929" cy="4351338"/>
              </a:xfrm>
              <a:blipFill>
                <a:blip r:embed="rId2"/>
                <a:stretch>
                  <a:fillRect t="-14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10E0F-5597-AD42-49DB-A19AAAEA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21/07/2022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5DACDF-70A6-73EA-75D9-AD16FA90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 Sorrentino on behalf of the LVK collaborations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B7464B-3AB7-D27E-B888-900D74A1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D0953-9DD6-42F5-9B87-090FC5EC07CC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08FA08-15A9-C664-29E6-26D2B931B3C3}"/>
                  </a:ext>
                </a:extLst>
              </p:cNvPr>
              <p:cNvSpPr txBox="1"/>
              <p:nvPr/>
            </p:nvSpPr>
            <p:spPr>
              <a:xfrm>
                <a:off x="6724465" y="1800225"/>
                <a:ext cx="4921624" cy="4361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In </a:t>
                </a:r>
                <a:r>
                  <a:rPr lang="en-US" b="1" dirty="0"/>
                  <a:t>DETECTOR REFERENCE FRAME</a:t>
                </a:r>
                <a:r>
                  <a:rPr lang="en-US" dirty="0"/>
                  <a:t>, </a:t>
                </a:r>
                <a:r>
                  <a:rPr lang="en-GB" dirty="0">
                    <a:latin typeface="+mj-lt"/>
                  </a:rPr>
                  <a:t>mass coordinate separation is proportional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GB" dirty="0">
                    <a:latin typeface="+mj-lt"/>
                  </a:rPr>
                  <a:t> </a:t>
                </a:r>
                <a:r>
                  <a:rPr lang="en-GB" b="1" dirty="0">
                    <a:latin typeface="+mj-lt"/>
                  </a:rPr>
                  <a:t>[2]</a:t>
                </a:r>
                <a:r>
                  <a:rPr lang="en-GB" dirty="0">
                    <a:latin typeface="+mj-lt"/>
                  </a:rPr>
                  <a:t>. In </a:t>
                </a:r>
                <a:r>
                  <a:rPr lang="en-GB" b="1" dirty="0">
                    <a:latin typeface="+mj-lt"/>
                  </a:rPr>
                  <a:t>TT gauge </a:t>
                </a:r>
                <a:r>
                  <a:rPr lang="en-GB" dirty="0">
                    <a:latin typeface="+mj-lt"/>
                  </a:rPr>
                  <a:t>GW affect the light propagation  for masses at distance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GB" dirty="0"/>
                  <a:t>. </a:t>
                </a:r>
                <a:r>
                  <a:rPr lang="en-GB" dirty="0">
                    <a:latin typeface="+mj-lt"/>
                  </a:rPr>
                  <a:t>Propagation on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latin typeface="+mj-lt"/>
                  </a:rPr>
                  <a:t> axis and then back again:</a:t>
                </a:r>
              </a:p>
              <a:p>
                <a:endParaRPr lang="en-GB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800" i="1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it-IT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8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  <m:r>
                        <a:rPr lang="it-IT" sz="18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it-IT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it-IT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⟶ 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it-IT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en-GB" dirty="0"/>
                  <a:t>Phase difference at photodetector in case of two interferometric light rays (Michelson):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it-IT" dirty="0"/>
                          <m:t>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𝑀𝑖𝑐h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it-IT" dirty="0"/>
                          <m:t>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it-IT" dirty="0"/>
                          <m:t>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m:rPr>
                            <m:nor/>
                          </m:rPr>
                          <a:rPr lang="it-IT" dirty="0"/>
                          <m:t>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𝑙𝑎𝑠𝑒𝑟</m:t>
                            </m:r>
                          </m:sub>
                        </m:sSub>
                      </m:den>
                    </m:f>
                    <m:r>
                      <a:rPr lang="it-IT" i="1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𝑙𝑎𝑠𝑒𝑟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func>
                      <m:func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008FA08-15A9-C664-29E6-26D2B931B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465" y="1800225"/>
                <a:ext cx="4921624" cy="4361450"/>
              </a:xfrm>
              <a:prstGeom prst="rect">
                <a:avLst/>
              </a:prstGeom>
              <a:blipFill>
                <a:blip r:embed="rId3"/>
                <a:stretch>
                  <a:fillRect l="-991" t="-698" r="-14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7D460D15-2660-247A-0CAF-69783D987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83" y="2371165"/>
            <a:ext cx="5466522" cy="3399183"/>
          </a:xfrm>
          <a:prstGeom prst="rect">
            <a:avLst/>
          </a:prstGeom>
        </p:spPr>
      </p:pic>
      <p:cxnSp>
        <p:nvCxnSpPr>
          <p:cNvPr id="13" name="Connettore curvo 12">
            <a:extLst>
              <a:ext uri="{FF2B5EF4-FFF2-40B4-BE49-F238E27FC236}">
                <a16:creationId xmlns:a16="http://schemas.microsoft.com/office/drawing/2014/main" id="{394AEB5E-F62B-011D-804F-9E04FFA9D714}"/>
              </a:ext>
            </a:extLst>
          </p:cNvPr>
          <p:cNvCxnSpPr>
            <a:cxnSpLocks/>
          </p:cNvCxnSpPr>
          <p:nvPr/>
        </p:nvCxnSpPr>
        <p:spPr>
          <a:xfrm flipV="1">
            <a:off x="7065493" y="3323361"/>
            <a:ext cx="389964" cy="233082"/>
          </a:xfrm>
          <a:prstGeom prst="curvedConnector3">
            <a:avLst>
              <a:gd name="adj1" fmla="val 172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F1A363-A8CC-0A74-140F-8975F1B04584}"/>
              </a:ext>
            </a:extLst>
          </p:cNvPr>
          <p:cNvSpPr txBox="1"/>
          <p:nvPr/>
        </p:nvSpPr>
        <p:spPr>
          <a:xfrm>
            <a:off x="7405782" y="3138695"/>
            <a:ext cx="11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DAC9C4-CFF1-BCE0-6E3A-5AA53BEE41BE}"/>
              </a:ext>
            </a:extLst>
          </p:cNvPr>
          <p:cNvSpPr txBox="1"/>
          <p:nvPr/>
        </p:nvSpPr>
        <p:spPr>
          <a:xfrm>
            <a:off x="914400" y="577034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from [3]</a:t>
            </a:r>
          </a:p>
        </p:txBody>
      </p:sp>
    </p:spTree>
    <p:extLst>
      <p:ext uri="{BB962C8B-B14F-4D97-AF65-F5344CB8AC3E}">
        <p14:creationId xmlns:p14="http://schemas.microsoft.com/office/powerpoint/2010/main" val="295387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D838B-13DB-2A63-F276-EAD2AA20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GW EMISSION FROM ENERGY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91F8A82-2B3E-7C3E-E1B2-90DD7001049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43754" y="1945342"/>
                <a:ext cx="5149328" cy="4278478"/>
              </a:xfrm>
            </p:spPr>
            <p:txBody>
              <a:bodyPr vert="horz" lIns="91440" tIns="45720" rIns="91440" bIns="45720" rtlCol="0">
                <a:normAutofit fontScale="92500" lnSpcReduction="10000"/>
              </a:bodyPr>
              <a:lstStyle/>
              <a:p>
                <a:pPr marL="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GW emission of non-relativistic sources (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with size </a:t>
                </a:r>
                <a14:m>
                  <m:oMath xmlns:m="http://schemas.openxmlformats.org/officeDocument/2006/math">
                    <m:r>
                      <a:rPr lang="it-IT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a:rPr lang="it-IT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) at distance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[1, 2]</a:t>
                </a:r>
                <a:r>
                  <a:rPr lang="en-US" sz="2000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)≈</m:t>
                      </m:r>
                      <m:f>
                        <m:f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acc>
                        </m:e>
                        <m:sub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box>
                        <m:box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box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Energy tensor leaded by mass density;</a:t>
                </a:r>
              </a:p>
              <a:p>
                <a:pPr marL="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GW leaded by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quadrupole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radiation</a:t>
                </a:r>
                <a:r>
                  <a:rPr lang="en-US" sz="2000" dirty="0">
                    <a:solidFill>
                      <a:schemeClr val="tx1"/>
                    </a:solidFill>
                  </a:rPr>
                  <a:t>;</a:t>
                </a:r>
              </a:p>
              <a:p>
                <a:pPr marL="0" indent="0">
                  <a:spcAft>
                    <a:spcPts val="1800"/>
                  </a:spcAft>
                  <a:buNone/>
                </a:pPr>
                <a:r>
                  <a:rPr lang="en-GB" sz="2000" dirty="0"/>
                  <a:t>For an orbiting binary pulsar systems (right figure):</a:t>
                </a:r>
              </a:p>
              <a:p>
                <a:pPr marL="0" indent="0">
                  <a:spcAft>
                    <a:spcPts val="1800"/>
                  </a:spcAft>
                  <a:buNone/>
                </a:pP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≈4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𝑀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𝑜𝑟𝑏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GB" sz="2000" dirty="0"/>
                  <a:t>, </a:t>
                </a:r>
              </a:p>
              <a:p>
                <a:pPr marL="0" indent="0">
                  <a:spcBef>
                    <a:spcPts val="180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sSup>
                      <m:s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it-IT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/>
                    </a:solidFill>
                  </a:rPr>
                  <a:t>at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91F8A82-2B3E-7C3E-E1B2-90DD700104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3754" y="1945342"/>
                <a:ext cx="5149328" cy="4278478"/>
              </a:xfrm>
              <a:blipFill>
                <a:blip r:embed="rId2"/>
                <a:stretch>
                  <a:fillRect l="-1183" t="-1852" r="-7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 descr="Immagine che contiene esterni, pesca, rosso, scuro&#10;&#10;Descrizione generata automaticamente">
            <a:extLst>
              <a:ext uri="{FF2B5EF4-FFF2-40B4-BE49-F238E27FC236}">
                <a16:creationId xmlns:a16="http://schemas.microsoft.com/office/drawing/2014/main" id="{DCCD3689-890F-CE6F-2089-1E07B940D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09" y="940971"/>
            <a:ext cx="4475531" cy="4972811"/>
          </a:xfrm>
          <a:prstGeom prst="rect">
            <a:avLst/>
          </a:prstGeom>
          <a:effectLst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8A2CAD-8F61-6B48-5716-9D63ADC1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tint val="75000"/>
                  </a:schemeClr>
                </a:solidFill>
              </a:rPr>
              <a:t>21/07/2022</a:t>
            </a: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443319-1065-3D02-EC5F-0EC42714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356350"/>
            <a:ext cx="35340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06B1D8-DA15-D546-E593-CCCC7185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6782" y="6356350"/>
            <a:ext cx="997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rgbClr val="404040"/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F1CA2A-F2FF-A3A9-8ED2-4B1CAB87B141}"/>
              </a:ext>
            </a:extLst>
          </p:cNvPr>
          <p:cNvSpPr txBox="1"/>
          <p:nvPr/>
        </p:nvSpPr>
        <p:spPr>
          <a:xfrm>
            <a:off x="6577582" y="629266"/>
            <a:ext cx="5130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Binary Pulsar B1913+16 – </a:t>
            </a:r>
            <a:r>
              <a:rPr lang="it-IT" dirty="0">
                <a:hlinkClick r:id="rId4"/>
              </a:rPr>
              <a:t>Weisberg, J.M., Taylor, J.H. (2005)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799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1996E5-5F00-48F1-99CA-7C4B716B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GW EMISSION MECHANISMS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E219CC4B-81B6-5C44-4056-04ED2EE45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1" y="0"/>
            <a:ext cx="3403219" cy="3557848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192C5399-D747-7576-EBD8-DF4EC663D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56" y="129304"/>
            <a:ext cx="3600600" cy="330711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0D1E99D-7913-A99B-5ED6-1093BCB91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62" y="490451"/>
            <a:ext cx="3827753" cy="273684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93AEF55-CDD4-BC85-D9B2-AE1E3D766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62719" y="3930305"/>
            <a:ext cx="6586915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Binary Compact Objects </a:t>
            </a:r>
            <a:r>
              <a:rPr lang="en-US" sz="2000" dirty="0">
                <a:solidFill>
                  <a:schemeClr val="tx1"/>
                </a:solidFill>
              </a:rPr>
              <a:t>(BH or NS): </a:t>
            </a:r>
            <a:r>
              <a:rPr lang="en-US" sz="2000" dirty="0" err="1">
                <a:solidFill>
                  <a:schemeClr val="tx1"/>
                </a:solidFill>
              </a:rPr>
              <a:t>inspiral</a:t>
            </a:r>
            <a:r>
              <a:rPr lang="en-US" sz="2000" dirty="0">
                <a:solidFill>
                  <a:schemeClr val="tx1"/>
                </a:solidFill>
              </a:rPr>
              <a:t>, merger ringdown (last for BHs);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Non-spherical </a:t>
            </a:r>
            <a:r>
              <a:rPr lang="en-US" sz="2000" b="1" dirty="0">
                <a:solidFill>
                  <a:schemeClr val="tx1"/>
                </a:solidFill>
              </a:rPr>
              <a:t>spinning NSs: </a:t>
            </a:r>
            <a:r>
              <a:rPr lang="en-US" sz="2000" dirty="0">
                <a:solidFill>
                  <a:schemeClr val="tx1"/>
                </a:solidFill>
              </a:rPr>
              <a:t>narrow frequency band signal with well defined spectral components;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GW </a:t>
            </a:r>
            <a:r>
              <a:rPr lang="en-US" sz="2000" b="1" dirty="0">
                <a:solidFill>
                  <a:schemeClr val="tx1"/>
                </a:solidFill>
              </a:rPr>
              <a:t>stochastic background, </a:t>
            </a:r>
            <a:r>
              <a:rPr lang="en-US" sz="2000" dirty="0">
                <a:solidFill>
                  <a:schemeClr val="tx1"/>
                </a:solidFill>
              </a:rPr>
              <a:t>cosmological origin or superposition of unresolved astrophysical sources: continuous GW with broad-band spectra;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5A0F5BA-5359-E087-C9DB-B8F93CAE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2015" y="6492240"/>
            <a:ext cx="30493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tint val="75000"/>
                  </a:schemeClr>
                </a:solidFill>
              </a:rPr>
              <a:t>21/07/2022</a:t>
            </a: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05BFFD-EEEB-AFE0-32B1-EEACBF92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0927E8F-60EA-9898-ADCE-50E0F566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DEF3DF0-7F15-042F-4EE5-E2A8840BD754}"/>
              </a:ext>
            </a:extLst>
          </p:cNvPr>
          <p:cNvSpPr txBox="1"/>
          <p:nvPr/>
        </p:nvSpPr>
        <p:spPr>
          <a:xfrm>
            <a:off x="8036181" y="129304"/>
            <a:ext cx="423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Images from </a:t>
            </a:r>
            <a:r>
              <a:rPr lang="en-GB" sz="1600" dirty="0">
                <a:hlinkClick r:id="rId5"/>
              </a:rPr>
              <a:t>https://www.ligo.org/science/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8293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9D833A4-FA15-0549-92C4-0BB0B6E2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MODERN MICHELSON INTERFEROMETER FOR GW DETECTION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B3732CE-50D5-B7CC-3FF4-40BE55D5F9E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93610" y="2121763"/>
                <a:ext cx="3822192" cy="3773010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Estimated sensitivity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Using photon count: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𝑎𝑟𝑖𝑎𝑛𝑐𝑒</m:t>
                          </m:r>
                        </m:e>
                      </m:groupCh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spcBef>
                    <a:spcPts val="1200"/>
                  </a:spcBef>
                  <a:spcAft>
                    <a:spcPts val="18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𝑎𝑠𝑒𝑟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W,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gw</m:t>
                        </m:r>
                      </m:sub>
                    </m:sSub>
                    <m:r>
                      <a:rPr lang="it-IT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Hz: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e>
                          </m:rad>
                          <m:r>
                            <a:rPr lang="it-IT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Segnaposto contenuto 12">
                <a:extLst>
                  <a:ext uri="{FF2B5EF4-FFF2-40B4-BE49-F238E27FC236}">
                    <a16:creationId xmlns:a16="http://schemas.microsoft.com/office/drawing/2014/main" id="{CB3732CE-50D5-B7CC-3FF4-40BE55D5F9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93610" y="2121763"/>
                <a:ext cx="3822192" cy="3773010"/>
              </a:xfrm>
              <a:blipFill>
                <a:blip r:embed="rId2"/>
                <a:stretch>
                  <a:fillRect l="-1595" t="-16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Segnaposto contenuto 31">
            <a:extLst>
              <a:ext uri="{FF2B5EF4-FFF2-40B4-BE49-F238E27FC236}">
                <a16:creationId xmlns:a16="http://schemas.microsoft.com/office/drawing/2014/main" id="{751D469B-3809-626F-EA46-E011B29534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16" y="1182626"/>
            <a:ext cx="6596652" cy="4337299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10C5C-DEF7-AFBD-F9A5-8435BBBF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1">
                    <a:tint val="75000"/>
                  </a:schemeClr>
                </a:solidFill>
              </a:rPr>
              <a:t>21/07/2022</a:t>
            </a:r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B7A285-922C-E070-9349-6C7CE7E4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N. Sorrentino on behalf of the LVK collaborations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FF0878-FEB0-2635-D6F8-DE10A4C1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BA1D0953-9DD6-42F5-9B87-090FC5EC07CC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22FEF17-1B9B-B658-FFE5-F0409F4CFCA3}"/>
              </a:ext>
            </a:extLst>
          </p:cNvPr>
          <p:cNvSpPr txBox="1"/>
          <p:nvPr/>
        </p:nvSpPr>
        <p:spPr>
          <a:xfrm>
            <a:off x="5239871" y="403412"/>
            <a:ext cx="646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GW signal reconstructed from variation of destructive interferometry of splitting laser beams: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5234E4-1804-F725-D37D-ADEBA640F070}"/>
              </a:ext>
            </a:extLst>
          </p:cNvPr>
          <p:cNvSpPr txBox="1"/>
          <p:nvPr/>
        </p:nvSpPr>
        <p:spPr>
          <a:xfrm>
            <a:off x="5110716" y="1182626"/>
            <a:ext cx="167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from [4]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07F305-7FFC-92F5-DDF9-2B4CC8A026D9}"/>
              </a:ext>
            </a:extLst>
          </p:cNvPr>
          <p:cNvSpPr txBox="1"/>
          <p:nvPr/>
        </p:nvSpPr>
        <p:spPr>
          <a:xfrm>
            <a:off x="4752127" y="5894773"/>
            <a:ext cx="167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11005060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</TotalTime>
  <Words>2738</Words>
  <Application>Microsoft Office PowerPoint</Application>
  <PresentationFormat>Widescreen</PresentationFormat>
  <Paragraphs>307</Paragraphs>
  <Slides>25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  <vt:variant>
        <vt:lpstr>Presentazioni personalizzate</vt:lpstr>
      </vt:variant>
      <vt:variant>
        <vt:i4>1</vt:i4>
      </vt:variant>
    </vt:vector>
  </HeadingPairs>
  <TitlesOfParts>
    <vt:vector size="40" baseType="lpstr">
      <vt:lpstr>-apple-system</vt:lpstr>
      <vt:lpstr>Arial</vt:lpstr>
      <vt:lpstr>Bodoni MT</vt:lpstr>
      <vt:lpstr>Calibri</vt:lpstr>
      <vt:lpstr>Calibri Light</vt:lpstr>
      <vt:lpstr>Cambria Math</vt:lpstr>
      <vt:lpstr>CMSS8</vt:lpstr>
      <vt:lpstr>CMSSBX10</vt:lpstr>
      <vt:lpstr>Linux Libertine</vt:lpstr>
      <vt:lpstr>Proxima Nova</vt:lpstr>
      <vt:lpstr>Times New Roman</vt:lpstr>
      <vt:lpstr>Trebuchet MS</vt:lpstr>
      <vt:lpstr>Wingdings</vt:lpstr>
      <vt:lpstr>Tema di Office</vt:lpstr>
      <vt:lpstr>Gravitational waves and their role in multimessenger astrophysics </vt:lpstr>
      <vt:lpstr>OUTLINE</vt:lpstr>
      <vt:lpstr>«The gravitational field is not diffuse in space: the gravitational field is space. This is the idea of ​​the theory of general relativity.» (C. Rovelli)</vt:lpstr>
      <vt:lpstr>GW PHYSICAL PROPERTIES</vt:lpstr>
      <vt:lpstr>TRANSVERSE TRACELESS (TT) GAUGE</vt:lpstr>
      <vt:lpstr>GW EFFECT ON TEST MASSES </vt:lpstr>
      <vt:lpstr>GW EMISSION FROM ENERGY DISTRIBUTION</vt:lpstr>
      <vt:lpstr>GW EMISSION MECHANISMS</vt:lpstr>
      <vt:lpstr>A MODERN MICHELSON INTERFEROMETER FOR GW DETECTION </vt:lpstr>
      <vt:lpstr>ADVANCED MICHELSON INTERFEROMETER FOR GW DETECTION </vt:lpstr>
      <vt:lpstr>Detector sensitivity to GWs</vt:lpstr>
      <vt:lpstr>ADVANCED INTERFEROMETERS NETWORK</vt:lpstr>
      <vt:lpstr>O1 AND O2 OBSERVATIONS (GWTC-1)</vt:lpstr>
      <vt:lpstr>GW170817 AND GRB170817A</vt:lpstr>
      <vt:lpstr>SENSITIVITY INCREMENT DURING O3</vt:lpstr>
      <vt:lpstr>ALERTS SYSTEM</vt:lpstr>
      <vt:lpstr>O3 MOST RELEVANT GW EVENTS</vt:lpstr>
      <vt:lpstr>GWTC-2, GWTC-2.1 and GWTC-3 </vt:lpstr>
      <vt:lpstr>GWOSC OPEN SOURCE AND GRACEDB PUBLIC ALERTS</vt:lpstr>
      <vt:lpstr>ADVANCED VIRGO+ BEFORE AND AFTER O4</vt:lpstr>
      <vt:lpstr>O5 PRESPECTIVES</vt:lpstr>
      <vt:lpstr>EINSTEIN TELESCOPE (ET) AND  LOW-FREQUENCY GW</vt:lpstr>
      <vt:lpstr>THANK YOU FOR THE ATTENTION</vt:lpstr>
      <vt:lpstr>REFERENCES</vt:lpstr>
      <vt:lpstr>O3 DUTY CYCLE</vt:lpstr>
      <vt:lpstr>Front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Nunziato Sorrentino</dc:creator>
  <cp:lastModifiedBy>Nunziato Sorrentino</cp:lastModifiedBy>
  <cp:revision>303</cp:revision>
  <dcterms:created xsi:type="dcterms:W3CDTF">2022-06-20T10:34:57Z</dcterms:created>
  <dcterms:modified xsi:type="dcterms:W3CDTF">2022-07-19T16:06:25Z</dcterms:modified>
</cp:coreProperties>
</file>