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8" r:id="rId2"/>
    <p:sldId id="311" r:id="rId3"/>
    <p:sldId id="285" r:id="rId4"/>
    <p:sldId id="310" r:id="rId5"/>
    <p:sldId id="312" r:id="rId6"/>
    <p:sldId id="288" r:id="rId7"/>
    <p:sldId id="289" r:id="rId8"/>
    <p:sldId id="306" r:id="rId9"/>
    <p:sldId id="305" r:id="rId10"/>
    <p:sldId id="307" r:id="rId11"/>
    <p:sldId id="308" r:id="rId12"/>
    <p:sldId id="294" r:id="rId13"/>
    <p:sldId id="298" r:id="rId14"/>
    <p:sldId id="301" r:id="rId15"/>
    <p:sldId id="303" r:id="rId16"/>
    <p:sldId id="293" r:id="rId17"/>
    <p:sldId id="295" r:id="rId18"/>
    <p:sldId id="302" r:id="rId19"/>
    <p:sldId id="292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2F5597"/>
    <a:srgbClr val="50448B"/>
    <a:srgbClr val="BF9000"/>
    <a:srgbClr val="FF33CC"/>
    <a:srgbClr val="CCCC00"/>
    <a:srgbClr val="FF00FF"/>
    <a:srgbClr val="0000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753958-ED92-4E15-B7D1-39AF3A5F15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9D8FC-E249-406F-86FD-0849D103A1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EF2F1-96C2-4EC7-BBC4-C0E4486A64E9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EB522-6B3C-4DCF-AC1E-BBD3C5B127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CEA12-3972-4E11-800B-4A5B7458D9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1785A-1750-4D40-A753-42C39A59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39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124D6CA-3065-49A6-9099-90F46D59DA1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8707771" y="0"/>
            <a:ext cx="3484227" cy="478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74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48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387596-13F3-4BF5-BA9E-A3B44694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1D177-B598-40BE-8825-321C7E013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CD9DE-9155-4239-B38F-8D5F6DF36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ADF97-ECE8-4849-86A2-F13B8290067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BDFE4-8FA5-4170-8320-0E28D3F40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581CE-1934-4ACA-97B9-3BAE5013C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C599C-7829-4006-ADF2-CAD1062E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1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88D1-69A5-40DC-9932-F345335246D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4801" y="748015"/>
            <a:ext cx="9133839" cy="2765652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+mn-lt"/>
              </a:rPr>
              <a:t>Research on NI HTS Magnet for Quench Simulation, Imitation, Protection, and Detection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9E7C6-0E77-4563-BA23-1551410A1642}"/>
              </a:ext>
            </a:extLst>
          </p:cNvPr>
          <p:cNvSpPr txBox="1"/>
          <p:nvPr/>
        </p:nvSpPr>
        <p:spPr>
          <a:xfrm>
            <a:off x="313267" y="3715856"/>
            <a:ext cx="11413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aseline="0" dirty="0"/>
              <a:t>Jeseok Bang, Kwangmin Kim, Griffin Bradford, Jonathan Lee, and David Larbalestier</a:t>
            </a:r>
          </a:p>
          <a:p>
            <a:endParaRPr lang="en-US" sz="2800" dirty="0"/>
          </a:p>
          <a:p>
            <a:r>
              <a:rPr lang="en-US" dirty="0"/>
              <a:t>Applied Superconductivity Center </a:t>
            </a:r>
          </a:p>
          <a:p>
            <a:r>
              <a:rPr lang="en-US" dirty="0"/>
              <a:t>National High Magnetic Field Laboratory</a:t>
            </a:r>
          </a:p>
          <a:p>
            <a:r>
              <a:rPr lang="en-US" dirty="0"/>
              <a:t>Florida State University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0AB5DC-46DF-4D4E-9567-FA332F4731C9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949114FA-7634-4758-9E38-688A1CF07F44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BC7CB9-6664-4493-898E-EE593025DEA5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8609EDC-BD67-49BB-807B-221B086CE121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FD015-93F6-3D34-8B88-E9F2856DFDE5}"/>
              </a:ext>
            </a:extLst>
          </p:cNvPr>
          <p:cNvSpPr txBox="1"/>
          <p:nvPr/>
        </p:nvSpPr>
        <p:spPr>
          <a:xfrm>
            <a:off x="304801" y="5558071"/>
            <a:ext cx="5905499" cy="954107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/>
              <a:t>A portion of this work was performed at the National High Magnetic Field Laboratory, which is supported by the National Science Foundation Cooperative Agreement No. DMR-2128556 and the State of Florida. This work is also supported by the Office of </a:t>
            </a:r>
            <a:r>
              <a:rPr lang="fr-FR" sz="1400" b="0" i="0" u="none" strike="noStrike" baseline="0" dirty="0"/>
              <a:t>Fusion Energy Sciences Grant DE-SC0022011.</a:t>
            </a:r>
            <a:endParaRPr lang="en-US" sz="14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82EA047-F5D8-1EE1-B163-71BA94106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" t="1697"/>
          <a:stretch/>
        </p:blipFill>
        <p:spPr>
          <a:xfrm>
            <a:off x="6523582" y="4614597"/>
            <a:ext cx="5611902" cy="18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2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82700"/>
          </a:xfrm>
        </p:spPr>
        <p:txBody>
          <a:bodyPr anchor="t">
            <a:noAutofit/>
          </a:bodyPr>
          <a:lstStyle/>
          <a:p>
            <a:r>
              <a:rPr lang="en-US" altLang="ko-KR" sz="4000" b="1" dirty="0">
                <a:solidFill>
                  <a:prstClr val="black"/>
                </a:solidFill>
                <a:latin typeface="Calibri" panose="020F0502020204030204"/>
              </a:rPr>
              <a:t>Research on Quench Detection II: Measurement of Strains at the Outermost Turn of NI HTS Coil</a:t>
            </a:r>
            <a:endParaRPr lang="en-US" sz="4000" b="1" dirty="0">
              <a:latin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10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FE554-C353-D50F-D6AA-5A99BC11BE5F}"/>
              </a:ext>
            </a:extLst>
          </p:cNvPr>
          <p:cNvSpPr txBox="1"/>
          <p:nvPr/>
        </p:nvSpPr>
        <p:spPr>
          <a:xfrm>
            <a:off x="0" y="1093945"/>
            <a:ext cx="12192000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Small test coil (STC) framework to investigate </a:t>
            </a:r>
            <a:r>
              <a:rPr lang="en-US" sz="2400" dirty="0" err="1"/>
              <a:t>Ic</a:t>
            </a:r>
            <a:r>
              <a:rPr lang="en-US" sz="2400" dirty="0"/>
              <a:t> degradation/Quench of REBCO CC by SCS</a:t>
            </a:r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219C4CB9-F2ED-1906-DA01-9DC27C30B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43659"/>
              </p:ext>
            </p:extLst>
          </p:nvPr>
        </p:nvGraphicFramePr>
        <p:xfrm>
          <a:off x="333356" y="1749378"/>
          <a:ext cx="3813169" cy="25546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99117">
                  <a:extLst>
                    <a:ext uri="{9D8B030D-6E8A-4147-A177-3AD203B41FA5}">
                      <a16:colId xmlns:a16="http://schemas.microsoft.com/office/drawing/2014/main" val="2042931612"/>
                    </a:ext>
                  </a:extLst>
                </a:gridCol>
                <a:gridCol w="1114052">
                  <a:extLst>
                    <a:ext uri="{9D8B030D-6E8A-4147-A177-3AD203B41FA5}">
                      <a16:colId xmlns:a16="http://schemas.microsoft.com/office/drawing/2014/main" val="1967089397"/>
                    </a:ext>
                  </a:extLst>
                </a:gridCol>
              </a:tblGrid>
              <a:tr h="241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Coil parameters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Value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8946314"/>
                  </a:ext>
                </a:extLst>
              </a:tr>
              <a:tr h="2415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Tape thickness [mm]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0.045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8454699"/>
                  </a:ext>
                </a:extLst>
              </a:tr>
              <a:tr h="2415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effectLst/>
                          <a:latin typeface="+mn-lt"/>
                        </a:rPr>
                        <a:t>Tape width [mm]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effectLst/>
                          <a:latin typeface="+mn-lt"/>
                        </a:rPr>
                        <a:t>4.00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973749"/>
                  </a:ext>
                </a:extLst>
              </a:tr>
              <a:tr h="2415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I.R. [mm]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19.5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5389539"/>
                  </a:ext>
                </a:extLst>
              </a:tr>
              <a:tr h="2415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O.R. [mm]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8939276"/>
                  </a:ext>
                </a:extLst>
              </a:tr>
              <a:tr h="2415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Hight [mm]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4.00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7058638"/>
                  </a:ext>
                </a:extLst>
              </a:tr>
              <a:tr h="2415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effectLst/>
                          <a:latin typeface="+mn-lt"/>
                        </a:rPr>
                        <a:t>Magnet inductance [</a:t>
                      </a:r>
                      <a:r>
                        <a:rPr lang="el-GR" sz="1800" b="0" u="none" strike="noStrike">
                          <a:effectLst/>
                          <a:latin typeface="+mn-lt"/>
                        </a:rPr>
                        <a:t>μ</a:t>
                      </a:r>
                      <a:r>
                        <a:rPr lang="en-US" sz="1800" b="0" u="none" strike="noStrike">
                          <a:effectLst/>
                          <a:latin typeface="+mn-lt"/>
                        </a:rPr>
                        <a:t>H]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29.95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3915881"/>
                  </a:ext>
                </a:extLst>
              </a:tr>
              <a:tr h="2415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No. of SPC's turns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20.00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041112"/>
                  </a:ext>
                </a:extLst>
              </a:tr>
              <a:tr h="2415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Total </a:t>
                      </a:r>
                      <a:r>
                        <a:rPr lang="en-US" sz="1800" b="0" u="none" strike="noStrike" dirty="0" err="1">
                          <a:effectLst/>
                          <a:latin typeface="+mn-lt"/>
                        </a:rPr>
                        <a:t>total</a:t>
                      </a:r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 length [m]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2.51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893915"/>
                  </a:ext>
                </a:extLst>
              </a:tr>
            </a:tbl>
          </a:graphicData>
        </a:graphic>
      </p:graphicFrame>
      <p:grpSp>
        <p:nvGrpSpPr>
          <p:cNvPr id="9" name="Group 1">
            <a:extLst>
              <a:ext uri="{FF2B5EF4-FFF2-40B4-BE49-F238E27FC236}">
                <a16:creationId xmlns:a16="http://schemas.microsoft.com/office/drawing/2014/main" id="{0A3281F3-0E09-5CEF-614B-AB7150F256D4}"/>
              </a:ext>
            </a:extLst>
          </p:cNvPr>
          <p:cNvGrpSpPr/>
          <p:nvPr/>
        </p:nvGrpSpPr>
        <p:grpSpPr>
          <a:xfrm>
            <a:off x="4401945" y="1752978"/>
            <a:ext cx="2686507" cy="2577690"/>
            <a:chOff x="5025141" y="1063099"/>
            <a:chExt cx="2814994" cy="2700973"/>
          </a:xfrm>
        </p:grpSpPr>
        <p:pic>
          <p:nvPicPr>
            <p:cNvPr id="11" name="Picture 50">
              <a:extLst>
                <a:ext uri="{FF2B5EF4-FFF2-40B4-BE49-F238E27FC236}">
                  <a16:creationId xmlns:a16="http://schemas.microsoft.com/office/drawing/2014/main" id="{99839B3D-5532-C7FC-0FD8-DEB52409E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9" r="7100" b="11174"/>
            <a:stretch/>
          </p:blipFill>
          <p:spPr>
            <a:xfrm rot="5400000">
              <a:off x="5082151" y="1006089"/>
              <a:ext cx="2700973" cy="2814994"/>
            </a:xfrm>
            <a:prstGeom prst="rect">
              <a:avLst/>
            </a:prstGeom>
          </p:spPr>
        </p:pic>
        <p:sp>
          <p:nvSpPr>
            <p:cNvPr id="12" name="Rectangle 60">
              <a:extLst>
                <a:ext uri="{FF2B5EF4-FFF2-40B4-BE49-F238E27FC236}">
                  <a16:creationId xmlns:a16="http://schemas.microsoft.com/office/drawing/2014/main" id="{C04DE9A5-EC71-3F75-274A-5360B24F4753}"/>
                </a:ext>
              </a:extLst>
            </p:cNvPr>
            <p:cNvSpPr/>
            <p:nvPr/>
          </p:nvSpPr>
          <p:spPr>
            <a:xfrm>
              <a:off x="6104637" y="2822368"/>
              <a:ext cx="741208" cy="236146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E8CE11-425E-A6DB-1037-A73AF7E6C868}"/>
                </a:ext>
              </a:extLst>
            </p:cNvPr>
            <p:cNvSpPr txBox="1"/>
            <p:nvPr/>
          </p:nvSpPr>
          <p:spPr>
            <a:xfrm>
              <a:off x="5382637" y="3056014"/>
              <a:ext cx="2185206" cy="612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Strain gauges (top/bottom)</a:t>
              </a:r>
            </a:p>
          </p:txBody>
        </p:sp>
      </p:grpSp>
      <p:pic>
        <p:nvPicPr>
          <p:cNvPr id="16" name="Picture 23">
            <a:extLst>
              <a:ext uri="{FF2B5EF4-FFF2-40B4-BE49-F238E27FC236}">
                <a16:creationId xmlns:a16="http://schemas.microsoft.com/office/drawing/2014/main" id="{46EBA9A9-8262-E2EE-CF18-C2CF06206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7" y="4368801"/>
            <a:ext cx="6765655" cy="20752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43BCF8-C074-F3A4-1A88-80E9B873804E}"/>
              </a:ext>
            </a:extLst>
          </p:cNvPr>
          <p:cNvSpPr txBox="1"/>
          <p:nvPr/>
        </p:nvSpPr>
        <p:spPr>
          <a:xfrm>
            <a:off x="737349" y="5699277"/>
            <a:ext cx="6451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Periodic one-side edge-wave* (maybe due to SCS) observed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8AED977-DE44-FB95-2B16-FB600D0D5DA6}"/>
              </a:ext>
            </a:extLst>
          </p:cNvPr>
          <p:cNvGrpSpPr/>
          <p:nvPr/>
        </p:nvGrpSpPr>
        <p:grpSpPr>
          <a:xfrm>
            <a:off x="7606738" y="1484387"/>
            <a:ext cx="3780538" cy="5023192"/>
            <a:chOff x="7582032" y="882308"/>
            <a:chExt cx="4496912" cy="5975037"/>
          </a:xfrm>
        </p:grpSpPr>
        <p:pic>
          <p:nvPicPr>
            <p:cNvPr id="18" name="Picture 24">
              <a:extLst>
                <a:ext uri="{FF2B5EF4-FFF2-40B4-BE49-F238E27FC236}">
                  <a16:creationId xmlns:a16="http://schemas.microsoft.com/office/drawing/2014/main" id="{F6E8AA13-2521-185A-4217-426932607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2032" y="882308"/>
              <a:ext cx="4496912" cy="59750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382C8A-9D1F-9ADE-2E6F-2166999A655D}"/>
                </a:ext>
              </a:extLst>
            </p:cNvPr>
            <p:cNvSpPr txBox="1"/>
            <p:nvPr/>
          </p:nvSpPr>
          <p:spPr>
            <a:xfrm>
              <a:off x="8949080" y="6194123"/>
              <a:ext cx="1846275" cy="214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FF"/>
                  </a:solidFill>
                </a:rPr>
                <a:t>Overstress &gt;0.4%</a:t>
              </a:r>
            </a:p>
          </p:txBody>
        </p:sp>
        <p:sp>
          <p:nvSpPr>
            <p:cNvPr id="20" name="Rectangle: Rounded Corners 25">
              <a:extLst>
                <a:ext uri="{FF2B5EF4-FFF2-40B4-BE49-F238E27FC236}">
                  <a16:creationId xmlns:a16="http://schemas.microsoft.com/office/drawing/2014/main" id="{11566056-18E5-7227-0CAD-81CC3128014A}"/>
                </a:ext>
              </a:extLst>
            </p:cNvPr>
            <p:cNvSpPr/>
            <p:nvPr/>
          </p:nvSpPr>
          <p:spPr>
            <a:xfrm>
              <a:off x="9620250" y="5048250"/>
              <a:ext cx="295275" cy="24765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7">
              <a:extLst>
                <a:ext uri="{FF2B5EF4-FFF2-40B4-BE49-F238E27FC236}">
                  <a16:creationId xmlns:a16="http://schemas.microsoft.com/office/drawing/2014/main" id="{53D05016-7AE0-DB07-4EED-BB4E1DA1F844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>
              <a:off x="9767889" y="5295899"/>
              <a:ext cx="104329" cy="898224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: Rounded Corners 25">
            <a:extLst>
              <a:ext uri="{FF2B5EF4-FFF2-40B4-BE49-F238E27FC236}">
                <a16:creationId xmlns:a16="http://schemas.microsoft.com/office/drawing/2014/main" id="{42017055-7665-F634-B69C-E4F34DC5A42F}"/>
              </a:ext>
            </a:extLst>
          </p:cNvPr>
          <p:cNvSpPr/>
          <p:nvPr/>
        </p:nvSpPr>
        <p:spPr>
          <a:xfrm>
            <a:off x="9312726" y="3440652"/>
            <a:ext cx="248237" cy="505971"/>
          </a:xfrm>
          <a:prstGeom prst="roundRect">
            <a:avLst/>
          </a:prstGeom>
          <a:noFill/>
          <a:ln w="19050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B1602-3F16-29AC-1652-565D59112BA9}"/>
              </a:ext>
            </a:extLst>
          </p:cNvPr>
          <p:cNvSpPr txBox="1"/>
          <p:nvPr/>
        </p:nvSpPr>
        <p:spPr>
          <a:xfrm>
            <a:off x="9619002" y="3545805"/>
            <a:ext cx="15521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FF00FF"/>
                </a:solidFill>
              </a:rPr>
              <a:t>Flux-flow voltage</a:t>
            </a:r>
          </a:p>
        </p:txBody>
      </p:sp>
    </p:spTree>
    <p:extLst>
      <p:ext uri="{BB962C8B-B14F-4D97-AF65-F5344CB8AC3E}">
        <p14:creationId xmlns:p14="http://schemas.microsoft.com/office/powerpoint/2010/main" val="1286280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2C3BC723-B58E-C86D-354F-7C14540D5E66}"/>
              </a:ext>
            </a:extLst>
          </p:cNvPr>
          <p:cNvSpPr/>
          <p:nvPr/>
        </p:nvSpPr>
        <p:spPr>
          <a:xfrm>
            <a:off x="5369442" y="5691361"/>
            <a:ext cx="6695558" cy="57001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85F2811-A76A-3637-817F-99817B2C8840}"/>
              </a:ext>
            </a:extLst>
          </p:cNvPr>
          <p:cNvSpPr/>
          <p:nvPr/>
        </p:nvSpPr>
        <p:spPr>
          <a:xfrm>
            <a:off x="5369441" y="4178595"/>
            <a:ext cx="6695557" cy="570019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E582D480-08D1-705A-78F2-A24E105A9E3B}"/>
              </a:ext>
            </a:extLst>
          </p:cNvPr>
          <p:cNvSpPr/>
          <p:nvPr/>
        </p:nvSpPr>
        <p:spPr>
          <a:xfrm>
            <a:off x="698500" y="645671"/>
            <a:ext cx="581025" cy="5729729"/>
          </a:xfrm>
          <a:prstGeom prst="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33">
            <a:extLst>
              <a:ext uri="{FF2B5EF4-FFF2-40B4-BE49-F238E27FC236}">
                <a16:creationId xmlns:a16="http://schemas.microsoft.com/office/drawing/2014/main" id="{3D3BDC38-7F71-DC03-2C8D-6001FFC29A55}"/>
              </a:ext>
            </a:extLst>
          </p:cNvPr>
          <p:cNvSpPr/>
          <p:nvPr/>
        </p:nvSpPr>
        <p:spPr>
          <a:xfrm>
            <a:off x="2898775" y="655196"/>
            <a:ext cx="1323976" cy="5729729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34">
            <a:extLst>
              <a:ext uri="{FF2B5EF4-FFF2-40B4-BE49-F238E27FC236}">
                <a16:creationId xmlns:a16="http://schemas.microsoft.com/office/drawing/2014/main" id="{97DDA31B-F0AB-2EF5-42FD-81D028B59D80}"/>
              </a:ext>
            </a:extLst>
          </p:cNvPr>
          <p:cNvSpPr/>
          <p:nvPr/>
        </p:nvSpPr>
        <p:spPr>
          <a:xfrm>
            <a:off x="1279524" y="655196"/>
            <a:ext cx="952501" cy="5729729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35">
            <a:extLst>
              <a:ext uri="{FF2B5EF4-FFF2-40B4-BE49-F238E27FC236}">
                <a16:creationId xmlns:a16="http://schemas.microsoft.com/office/drawing/2014/main" id="{441D8107-3BAA-2314-2D95-5CED0F1EDEB1}"/>
              </a:ext>
            </a:extLst>
          </p:cNvPr>
          <p:cNvSpPr/>
          <p:nvPr/>
        </p:nvSpPr>
        <p:spPr>
          <a:xfrm>
            <a:off x="2232025" y="664721"/>
            <a:ext cx="666749" cy="5729729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49">
            <a:extLst>
              <a:ext uri="{FF2B5EF4-FFF2-40B4-BE49-F238E27FC236}">
                <a16:creationId xmlns:a16="http://schemas.microsoft.com/office/drawing/2014/main" id="{0D50CC3C-C351-24EC-0B78-775E009C2F3D}"/>
              </a:ext>
            </a:extLst>
          </p:cNvPr>
          <p:cNvSpPr/>
          <p:nvPr/>
        </p:nvSpPr>
        <p:spPr>
          <a:xfrm>
            <a:off x="4244095" y="645671"/>
            <a:ext cx="433739" cy="5729729"/>
          </a:xfrm>
          <a:prstGeom prst="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1">
            <a:extLst>
              <a:ext uri="{FF2B5EF4-FFF2-40B4-BE49-F238E27FC236}">
                <a16:creationId xmlns:a16="http://schemas.microsoft.com/office/drawing/2014/main" id="{B32DC563-A951-6453-0652-3BCD6F38D4C6}"/>
              </a:ext>
            </a:extLst>
          </p:cNvPr>
          <p:cNvGrpSpPr/>
          <p:nvPr/>
        </p:nvGrpSpPr>
        <p:grpSpPr>
          <a:xfrm>
            <a:off x="127000" y="355093"/>
            <a:ext cx="4819650" cy="6401814"/>
            <a:chOff x="5153805" y="-171450"/>
            <a:chExt cx="5740342" cy="7985400"/>
          </a:xfrm>
        </p:grpSpPr>
        <p:pic>
          <p:nvPicPr>
            <p:cNvPr id="31" name="Picture 26">
              <a:extLst>
                <a:ext uri="{FF2B5EF4-FFF2-40B4-BE49-F238E27FC236}">
                  <a16:creationId xmlns:a16="http://schemas.microsoft.com/office/drawing/2014/main" id="{15F4A6BF-2608-47C1-E89A-2D2582078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3806" y="-171450"/>
              <a:ext cx="5740341" cy="2880000"/>
            </a:xfrm>
            <a:prstGeom prst="rect">
              <a:avLst/>
            </a:prstGeom>
          </p:spPr>
        </p:pic>
        <p:pic>
          <p:nvPicPr>
            <p:cNvPr id="32" name="Picture 30">
              <a:extLst>
                <a:ext uri="{FF2B5EF4-FFF2-40B4-BE49-F238E27FC236}">
                  <a16:creationId xmlns:a16="http://schemas.microsoft.com/office/drawing/2014/main" id="{0B6E1E3D-C28B-8270-5AF2-AF225E115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06" y="2428875"/>
              <a:ext cx="5740341" cy="2880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320E32D-357F-82B6-2E76-D3E15A240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805" y="4933950"/>
              <a:ext cx="5740341" cy="28800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E394CBB-66EE-ECAA-11C0-865185BD402F}"/>
              </a:ext>
            </a:extLst>
          </p:cNvPr>
          <p:cNvSpPr txBox="1"/>
          <p:nvPr/>
        </p:nvSpPr>
        <p:spPr>
          <a:xfrm>
            <a:off x="643976" y="644561"/>
            <a:ext cx="43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</a:rPr>
              <a:t>①</a:t>
            </a:r>
            <a:endParaRPr lang="ko-KR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CFE9E0-7C86-B811-C884-8A550BB565C3}"/>
              </a:ext>
            </a:extLst>
          </p:cNvPr>
          <p:cNvSpPr txBox="1"/>
          <p:nvPr/>
        </p:nvSpPr>
        <p:spPr>
          <a:xfrm>
            <a:off x="1245797" y="628737"/>
            <a:ext cx="43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</a:rPr>
              <a:t>②</a:t>
            </a:r>
            <a:endParaRPr lang="ko-KR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F8D7B5-72FF-CD64-85CC-53F50444058D}"/>
              </a:ext>
            </a:extLst>
          </p:cNvPr>
          <p:cNvSpPr txBox="1"/>
          <p:nvPr/>
        </p:nvSpPr>
        <p:spPr>
          <a:xfrm>
            <a:off x="2535105" y="624674"/>
            <a:ext cx="43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</a:rPr>
              <a:t>③</a:t>
            </a:r>
            <a:endParaRPr lang="ko-KR" alt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F755DA-F8D4-9EB8-010B-2895A53453BF}"/>
              </a:ext>
            </a:extLst>
          </p:cNvPr>
          <p:cNvSpPr txBox="1"/>
          <p:nvPr/>
        </p:nvSpPr>
        <p:spPr>
          <a:xfrm>
            <a:off x="2851050" y="624674"/>
            <a:ext cx="43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</a:rPr>
              <a:t>④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60400"/>
          </a:xfrm>
        </p:spPr>
        <p:txBody>
          <a:bodyPr anchor="t">
            <a:noAutofit/>
          </a:bodyPr>
          <a:lstStyle/>
          <a:p>
            <a:r>
              <a:rPr lang="en-US" altLang="ko-KR" sz="4000" b="1" dirty="0">
                <a:latin typeface="+mn-lt"/>
              </a:rPr>
              <a:t>Experimental Results of STC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11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2F6B5-CEBC-7775-41A9-CE3F45C6222D}"/>
              </a:ext>
            </a:extLst>
          </p:cNvPr>
          <p:cNvSpPr txBox="1"/>
          <p:nvPr/>
        </p:nvSpPr>
        <p:spPr>
          <a:xfrm>
            <a:off x="4994337" y="486919"/>
            <a:ext cx="7156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</a:rPr>
              <a:t>① Background field test (Time: 0 – 1300 s + 8000 – 9000 s )</a:t>
            </a:r>
            <a:endParaRPr lang="ko-KR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225DE-001A-E0D9-7356-D441F9DDF18D}"/>
              </a:ext>
            </a:extLst>
          </p:cNvPr>
          <p:cNvSpPr txBox="1"/>
          <p:nvPr/>
        </p:nvSpPr>
        <p:spPr>
          <a:xfrm>
            <a:off x="4994337" y="1996664"/>
            <a:ext cx="710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</a:rPr>
              <a:t>② Main test (Time: 1300 – 3500 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9B51DB-CDDD-0E58-57B5-8E55D8270DA1}"/>
              </a:ext>
            </a:extLst>
          </p:cNvPr>
          <p:cNvSpPr txBox="1"/>
          <p:nvPr/>
        </p:nvSpPr>
        <p:spPr>
          <a:xfrm>
            <a:off x="4994337" y="3506409"/>
            <a:ext cx="710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</a:rPr>
              <a:t>③ Over current/stress test (Time: 3500 – 5000 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F35BDD-D583-8132-8588-12BCCC98FA51}"/>
                  </a:ext>
                </a:extLst>
              </p:cNvPr>
              <p:cNvSpPr txBox="1"/>
              <p:nvPr/>
            </p:nvSpPr>
            <p:spPr>
              <a:xfrm>
                <a:off x="4994337" y="5016154"/>
                <a:ext cx="71087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④ Post-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ko-KR" sz="2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ko-KR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 degradation test (Time: 5000 – 8000 s)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F35BDD-D583-8132-8588-12BCCC98F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337" y="5016154"/>
                <a:ext cx="7108762" cy="400110"/>
              </a:xfrm>
              <a:prstGeom prst="rect">
                <a:avLst/>
              </a:prstGeom>
              <a:blipFill>
                <a:blip r:embed="rId5"/>
                <a:stretch>
                  <a:fillRect l="-858" t="-12308" b="-276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4EAF695-801B-BFC4-B42B-E23CC6C7ED8B}"/>
              </a:ext>
            </a:extLst>
          </p:cNvPr>
          <p:cNvSpPr txBox="1"/>
          <p:nvPr/>
        </p:nvSpPr>
        <p:spPr>
          <a:xfrm>
            <a:off x="5109633" y="841682"/>
            <a:ext cx="699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Ox3 magnet was charged only up to 14 T.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Peak strain was 0.15% near the top edge at 14 T.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The measured strain near the bottom edge was negligible.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There was a reasonable agreement with previous STC tests.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0967F-4779-295A-FFAF-3D3D511AC957}"/>
              </a:ext>
            </a:extLst>
          </p:cNvPr>
          <p:cNvSpPr txBox="1"/>
          <p:nvPr/>
        </p:nvSpPr>
        <p:spPr>
          <a:xfrm>
            <a:off x="5109633" y="2351427"/>
            <a:ext cx="699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STC6 was charged up to 350 A.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Coil voltage spikes and inductive voltage degradation were observed.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The reproducibility of coil behavior was confirmed.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Peak strain was over 0.4%, but no flux flow voltage was measured.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46B9C1-3525-5606-B8E5-304BCC526475}"/>
              </a:ext>
            </a:extLst>
          </p:cNvPr>
          <p:cNvSpPr txBox="1"/>
          <p:nvPr/>
        </p:nvSpPr>
        <p:spPr>
          <a:xfrm>
            <a:off x="5109633" y="3861172"/>
            <a:ext cx="699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STC6 is charged up to 400 A.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bg1"/>
                </a:solidFill>
              </a:rPr>
              <a:t>Peak strain is over 0.45%</a:t>
            </a:r>
            <a:r>
              <a:rPr lang="en-US" altLang="ko-KR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altLang="ko-KR" b="1" dirty="0">
                <a:solidFill>
                  <a:schemeClr val="bg1"/>
                </a:solidFill>
              </a:rPr>
              <a:t> flux flow voltage was measured.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bg1"/>
                </a:solidFill>
              </a:rPr>
              <a:t>Critical current degradation occurred by excessive stress.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Notable voltage spikes and degradation were not observed.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5FAFCE-B233-94A3-52CF-3F5057FAA052}"/>
              </a:ext>
            </a:extLst>
          </p:cNvPr>
          <p:cNvSpPr txBox="1"/>
          <p:nvPr/>
        </p:nvSpPr>
        <p:spPr>
          <a:xfrm>
            <a:off x="5109633" y="5370920"/>
            <a:ext cx="699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After critical current degradation, an additional test was performed.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bg1"/>
                </a:solidFill>
              </a:rPr>
              <a:t>Inductive voltage degradation was observed, compared ② and ④.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bg1"/>
                </a:solidFill>
              </a:rPr>
              <a:t>Flux flow voltage  at the coil current of 300 A.</a:t>
            </a:r>
          </a:p>
          <a:p>
            <a:pPr marL="465138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The reproducibility of coil behavior was confirmed.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40FEC-E781-D683-6E9D-F242DAA09018}"/>
              </a:ext>
            </a:extLst>
          </p:cNvPr>
          <p:cNvSpPr txBox="1"/>
          <p:nvPr/>
        </p:nvSpPr>
        <p:spPr>
          <a:xfrm>
            <a:off x="5905005" y="-82391"/>
            <a:ext cx="5772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rgbClr val="C00000"/>
                </a:solidFill>
                <a:latin typeface="+mn-lt"/>
              </a:rPr>
              <a:t>: Correlation Confirmed</a:t>
            </a:r>
            <a:endParaRPr lang="ko-KR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4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82700"/>
          </a:xfrm>
        </p:spPr>
        <p:txBody>
          <a:bodyPr anchor="t">
            <a:noAutofit/>
          </a:bodyPr>
          <a:lstStyle/>
          <a:p>
            <a:r>
              <a:rPr lang="en-US" sz="4000" b="1" dirty="0">
                <a:latin typeface="+mn-lt"/>
              </a:rPr>
              <a:t>Research on Quench Protection: A Customized Electric Heater to Manipulate Local Critical Current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12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602FE-C0E2-3357-10B7-EE86A97B5C8F}"/>
              </a:ext>
            </a:extLst>
          </p:cNvPr>
          <p:cNvSpPr txBox="1"/>
          <p:nvPr/>
        </p:nvSpPr>
        <p:spPr>
          <a:xfrm>
            <a:off x="0" y="1180035"/>
            <a:ext cx="12192000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Key principle: Creation of </a:t>
            </a:r>
            <a:r>
              <a:rPr lang="en-US" sz="2400" b="1" dirty="0">
                <a:solidFill>
                  <a:srgbClr val="0070C0"/>
                </a:solidFill>
              </a:rPr>
              <a:t>Pre-determined T(r)</a:t>
            </a:r>
            <a:r>
              <a:rPr lang="en-US" sz="2400" b="1" dirty="0">
                <a:solidFill>
                  <a:srgbClr val="50448B"/>
                </a:solidFill>
              </a:rPr>
              <a:t> </a:t>
            </a:r>
            <a:r>
              <a:rPr lang="en-US" sz="2400" dirty="0"/>
              <a:t>using </a:t>
            </a:r>
            <a:r>
              <a:rPr lang="en-US" sz="2400" b="1" dirty="0">
                <a:solidFill>
                  <a:srgbClr val="C00000"/>
                </a:solidFill>
              </a:rPr>
              <a:t>Customized Heater (Thermal Eraser)</a:t>
            </a:r>
            <a:r>
              <a:rPr lang="en-US" sz="2400" dirty="0"/>
              <a:t> </a:t>
            </a:r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5E0F3FC1-CAB8-756D-EFE4-BFEC633D2C34}"/>
              </a:ext>
            </a:extLst>
          </p:cNvPr>
          <p:cNvGrpSpPr/>
          <p:nvPr/>
        </p:nvGrpSpPr>
        <p:grpSpPr>
          <a:xfrm>
            <a:off x="177800" y="1757412"/>
            <a:ext cx="11836400" cy="4841355"/>
            <a:chOff x="-319710" y="877918"/>
            <a:chExt cx="12242063" cy="5751035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BEEB9D4A-77EF-23BB-D596-F53E82FCAF8E}"/>
                </a:ext>
              </a:extLst>
            </p:cNvPr>
            <p:cNvGrpSpPr/>
            <p:nvPr/>
          </p:nvGrpSpPr>
          <p:grpSpPr>
            <a:xfrm>
              <a:off x="7711867" y="2808335"/>
              <a:ext cx="3709680" cy="3324855"/>
              <a:chOff x="7711867" y="2808344"/>
              <a:chExt cx="3709680" cy="3314959"/>
            </a:xfrm>
          </p:grpSpPr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AE2717CA-DFA8-F62A-33C5-2AB38BF886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72" t="6990" r="18563" b="10856"/>
              <a:stretch/>
            </p:blipFill>
            <p:spPr>
              <a:xfrm>
                <a:off x="7711867" y="2811596"/>
                <a:ext cx="3690617" cy="331170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DF819C-DD4F-8878-569C-3AC6E64D34AD}"/>
                  </a:ext>
                </a:extLst>
              </p:cNvPr>
              <p:cNvSpPr txBox="1"/>
              <p:nvPr/>
            </p:nvSpPr>
            <p:spPr bwMode="auto">
              <a:xfrm>
                <a:off x="7726704" y="2808344"/>
                <a:ext cx="3694843" cy="5467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>
                  <a:spcBef>
                    <a:spcPct val="20000"/>
                  </a:spcBef>
                  <a:buClr>
                    <a:srgbClr val="9999CC"/>
                  </a:buClr>
                  <a:buSzPct val="80000"/>
                </a:pPr>
                <a:r>
                  <a:rPr lang="en-US" altLang="ko-KR" sz="2400" b="1" kern="0" dirty="0">
                    <a:solidFill>
                      <a:srgbClr val="0070C0"/>
                    </a:solidFill>
                  </a:rPr>
                  <a:t>Target Temperature: T(r)</a:t>
                </a:r>
                <a:endParaRPr lang="ko-KR" altLang="en-US" sz="2400" b="1" kern="0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6367A2F8-F8B7-4E3D-88EA-F866DD55A9D7}"/>
                </a:ext>
              </a:extLst>
            </p:cNvPr>
            <p:cNvCxnSpPr>
              <a:cxnSpLocks/>
              <a:stCxn id="29" idx="3"/>
              <a:endCxn id="37" idx="0"/>
            </p:cNvCxnSpPr>
            <p:nvPr/>
          </p:nvCxnSpPr>
          <p:spPr bwMode="auto">
            <a:xfrm>
              <a:off x="4973276" y="4468803"/>
              <a:ext cx="2202501" cy="81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0FCCE48-433A-1263-F322-F5525DD4C13D}"/>
                </a:ext>
              </a:extLst>
            </p:cNvPr>
            <p:cNvGrpSpPr/>
            <p:nvPr/>
          </p:nvGrpSpPr>
          <p:grpSpPr>
            <a:xfrm>
              <a:off x="792398" y="2827529"/>
              <a:ext cx="4180878" cy="3768831"/>
              <a:chOff x="792398" y="2827529"/>
              <a:chExt cx="4180878" cy="376883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1D1406-4EF7-B84D-2355-1B2430A6DA17}"/>
                  </a:ext>
                </a:extLst>
              </p:cNvPr>
              <p:cNvSpPr txBox="1"/>
              <p:nvPr/>
            </p:nvSpPr>
            <p:spPr bwMode="auto">
              <a:xfrm rot="16200000">
                <a:off x="-618325" y="4250887"/>
                <a:ext cx="3257278" cy="435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>
                  <a:spcBef>
                    <a:spcPct val="20000"/>
                  </a:spcBef>
                  <a:buClr>
                    <a:srgbClr val="9999CC"/>
                  </a:buClr>
                  <a:buSzPct val="80000"/>
                </a:pPr>
                <a:r>
                  <a:rPr lang="en-US" altLang="ko-KR" sz="2000" b="0" kern="0" dirty="0">
                    <a:solidFill>
                      <a:srgbClr val="000000"/>
                    </a:solidFill>
                  </a:rPr>
                  <a:t>Current (A)</a:t>
                </a:r>
                <a:endParaRPr lang="ko-KR" altLang="en-US" sz="2000" b="0" kern="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2123B1D2-6641-4056-2A60-366F986E6EA5}"/>
                  </a:ext>
                </a:extLst>
              </p:cNvPr>
              <p:cNvGrpSpPr/>
              <p:nvPr/>
            </p:nvGrpSpPr>
            <p:grpSpPr>
              <a:xfrm>
                <a:off x="1320154" y="2827529"/>
                <a:ext cx="3653122" cy="3282546"/>
                <a:chOff x="2175328" y="3173185"/>
                <a:chExt cx="3147787" cy="2828473"/>
              </a:xfrm>
            </p:grpSpPr>
            <p:pic>
              <p:nvPicPr>
                <p:cNvPr id="29" name="그림 28">
                  <a:extLst>
                    <a:ext uri="{FF2B5EF4-FFF2-40B4-BE49-F238E27FC236}">
                      <a16:creationId xmlns:a16="http://schemas.microsoft.com/office/drawing/2014/main" id="{317859CD-B3F7-12E6-8BBF-A6BD514593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42" t="6866" r="18331" b="10952"/>
                <a:stretch/>
              </p:blipFill>
              <p:spPr>
                <a:xfrm>
                  <a:off x="2175328" y="3173185"/>
                  <a:ext cx="3147787" cy="2828473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30" name="직사각형 29">
                  <a:extLst>
                    <a:ext uri="{FF2B5EF4-FFF2-40B4-BE49-F238E27FC236}">
                      <a16:creationId xmlns:a16="http://schemas.microsoft.com/office/drawing/2014/main" id="{30F7E392-5EEF-CDBA-66F3-4C0BB927EC02}"/>
                    </a:ext>
                  </a:extLst>
                </p:cNvPr>
                <p:cNvSpPr/>
                <p:nvPr/>
              </p:nvSpPr>
              <p:spPr bwMode="auto">
                <a:xfrm>
                  <a:off x="2191704" y="3194957"/>
                  <a:ext cx="3131411" cy="2806701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z="2200" b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DB2BD6-3C4F-23F1-6F0F-881A2E9062B4}"/>
                  </a:ext>
                </a:extLst>
              </p:cNvPr>
              <p:cNvSpPr txBox="1"/>
              <p:nvPr/>
            </p:nvSpPr>
            <p:spPr bwMode="auto">
              <a:xfrm>
                <a:off x="1268885" y="6121070"/>
                <a:ext cx="3652881" cy="475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>
                  <a:spcBef>
                    <a:spcPct val="20000"/>
                  </a:spcBef>
                  <a:buClr>
                    <a:srgbClr val="9999CC"/>
                  </a:buClr>
                  <a:buSzPct val="80000"/>
                </a:pPr>
                <a:r>
                  <a:rPr lang="en-US" altLang="ko-KR" sz="2000" b="0" kern="0" dirty="0">
                    <a:solidFill>
                      <a:srgbClr val="000000"/>
                    </a:solidFill>
                  </a:rPr>
                  <a:t>Turn (#)</a:t>
                </a:r>
                <a:endParaRPr lang="ko-KR" altLang="en-US" sz="2000" b="0" kern="0" dirty="0">
                  <a:solidFill>
                    <a:srgbClr val="0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3E6B9AA-07E1-962D-3989-477483724BD8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504222" y="2873490"/>
                    <a:ext cx="3317793" cy="54841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>
                      <a:spcBef>
                        <a:spcPct val="20000"/>
                      </a:spcBef>
                      <a:buClr>
                        <a:srgbClr val="9999CC"/>
                      </a:buClr>
                      <a:buSzPct val="80000"/>
                    </a:pPr>
                    <a:r>
                      <a:rPr lang="en-US" altLang="ko-KR" sz="2400" b="1" kern="0" dirty="0">
                        <a:solidFill>
                          <a:srgbClr val="0070C0"/>
                        </a:solidFill>
                      </a:rPr>
                      <a:t>Critical Current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b="1" i="1" kern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1" i="1" kern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ko-KR" sz="2400" b="1" i="1" kern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ko-KR" sz="24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24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altLang="ko-KR" sz="24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ko-KR" altLang="en-US" sz="2400" b="1" kern="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3E6B9AA-07E1-962D-3989-477483724B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04222" y="2873490"/>
                    <a:ext cx="3317793" cy="54841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846" t="-10526" b="-28947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11ECE269-CF4C-51B0-07A6-59876A8FE81A}"/>
                </a:ext>
              </a:extLst>
            </p:cNvPr>
            <p:cNvGrpSpPr/>
            <p:nvPr/>
          </p:nvGrpSpPr>
          <p:grpSpPr>
            <a:xfrm>
              <a:off x="-319710" y="5551682"/>
              <a:ext cx="5292985" cy="767775"/>
              <a:chOff x="444230" y="5542282"/>
              <a:chExt cx="4560809" cy="66156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E1F694-F7F4-86BA-5F19-CA9353886C93}"/>
                  </a:ext>
                </a:extLst>
              </p:cNvPr>
              <p:cNvSpPr txBox="1"/>
              <p:nvPr/>
            </p:nvSpPr>
            <p:spPr bwMode="auto">
              <a:xfrm>
                <a:off x="444230" y="5542282"/>
                <a:ext cx="1108432" cy="661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>
                  <a:spcBef>
                    <a:spcPct val="20000"/>
                  </a:spcBef>
                  <a:buClr>
                    <a:srgbClr val="9999CC"/>
                  </a:buClr>
                  <a:buSzPct val="80000"/>
                </a:pPr>
                <a:r>
                  <a:rPr lang="en-US" altLang="ko-KR" sz="1800" b="0" kern="0" dirty="0">
                    <a:solidFill>
                      <a:srgbClr val="FF0000"/>
                    </a:solidFill>
                  </a:rPr>
                  <a:t>Operating current</a:t>
                </a:r>
                <a:endParaRPr lang="ko-KR" altLang="en-US" sz="1800" b="0" kern="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C106F3A5-50E6-AEE9-FA83-E743D22CB39F}"/>
                  </a:ext>
                </a:extLst>
              </p:cNvPr>
              <p:cNvCxnSpPr/>
              <p:nvPr/>
            </p:nvCxnSpPr>
            <p:spPr bwMode="auto">
              <a:xfrm>
                <a:off x="1675767" y="5924550"/>
                <a:ext cx="332927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" name="아래쪽 화살표 10">
              <a:extLst>
                <a:ext uri="{FF2B5EF4-FFF2-40B4-BE49-F238E27FC236}">
                  <a16:creationId xmlns:a16="http://schemas.microsoft.com/office/drawing/2014/main" id="{14B5C96F-2101-3129-60D6-2E170296DD23}"/>
                </a:ext>
              </a:extLst>
            </p:cNvPr>
            <p:cNvSpPr/>
            <p:nvPr/>
          </p:nvSpPr>
          <p:spPr bwMode="auto">
            <a:xfrm>
              <a:off x="2990481" y="4488749"/>
              <a:ext cx="270938" cy="1476000"/>
            </a:xfrm>
            <a:prstGeom prst="down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ko-KR" altLang="en-US" sz="2200" b="0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BC3D25E9-54F9-187E-D85D-5BFA4D0AE6AB}"/>
                </a:ext>
              </a:extLst>
            </p:cNvPr>
            <p:cNvGrpSpPr/>
            <p:nvPr/>
          </p:nvGrpSpPr>
          <p:grpSpPr>
            <a:xfrm>
              <a:off x="5891318" y="2649861"/>
              <a:ext cx="5524947" cy="3979092"/>
              <a:chOff x="5929110" y="3060700"/>
              <a:chExt cx="4682439" cy="337231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A6AADE5-D944-31C5-8C72-176F707546E1}"/>
                  </a:ext>
                </a:extLst>
              </p:cNvPr>
              <p:cNvSpPr txBox="1"/>
              <p:nvPr/>
            </p:nvSpPr>
            <p:spPr bwMode="auto">
              <a:xfrm>
                <a:off x="7463969" y="6032904"/>
                <a:ext cx="314758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>
                  <a:spcBef>
                    <a:spcPct val="20000"/>
                  </a:spcBef>
                  <a:buClr>
                    <a:srgbClr val="9999CC"/>
                  </a:buClr>
                  <a:buSzPct val="80000"/>
                </a:pPr>
                <a:r>
                  <a:rPr lang="en-US" altLang="ko-KR" sz="2000" b="0" kern="0">
                    <a:solidFill>
                      <a:srgbClr val="000000"/>
                    </a:solidFill>
                  </a:rPr>
                  <a:t>Turn (#)</a:t>
                </a:r>
                <a:endParaRPr lang="ko-KR" altLang="en-US" sz="2000" b="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65EDE7A-9DE7-3BBF-51D1-B34128690E29}"/>
                  </a:ext>
                </a:extLst>
              </p:cNvPr>
              <p:cNvSpPr txBox="1"/>
              <p:nvPr/>
            </p:nvSpPr>
            <p:spPr bwMode="auto">
              <a:xfrm rot="16200000">
                <a:off x="5653892" y="4424508"/>
                <a:ext cx="3096986" cy="369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algn="ctr">
                  <a:spcBef>
                    <a:spcPct val="20000"/>
                  </a:spcBef>
                  <a:buClr>
                    <a:srgbClr val="9999CC"/>
                  </a:buClr>
                  <a:buSzPct val="80000"/>
                </a:pPr>
                <a:r>
                  <a:rPr lang="en-US" altLang="ko-KR" sz="2000" b="0" kern="0" dirty="0">
                    <a:solidFill>
                      <a:srgbClr val="000000"/>
                    </a:solidFill>
                  </a:rPr>
                  <a:t>Temperature (K)</a:t>
                </a:r>
                <a:endParaRPr lang="ko-KR" altLang="en-US" sz="2000" b="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EAD9FCF2-3B53-E9C9-70F3-2BD22FC3FC21}"/>
                  </a:ext>
                </a:extLst>
              </p:cNvPr>
              <p:cNvSpPr/>
              <p:nvPr/>
            </p:nvSpPr>
            <p:spPr bwMode="auto">
              <a:xfrm>
                <a:off x="7480138" y="3206146"/>
                <a:ext cx="3131411" cy="280670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ko-KR" altLang="en-US" sz="2200" b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직선 연결선 38">
                <a:extLst>
                  <a:ext uri="{FF2B5EF4-FFF2-40B4-BE49-F238E27FC236}">
                    <a16:creationId xmlns:a16="http://schemas.microsoft.com/office/drawing/2014/main" id="{67BB4BB9-ED10-DC1C-CF96-17DAB2F6A0D5}"/>
                  </a:ext>
                </a:extLst>
              </p:cNvPr>
              <p:cNvCxnSpPr/>
              <p:nvPr/>
            </p:nvCxnSpPr>
            <p:spPr bwMode="auto">
              <a:xfrm>
                <a:off x="7289798" y="5886450"/>
                <a:ext cx="332175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D226AA-9011-36C4-B3BB-CBE81AF2D101}"/>
                  </a:ext>
                </a:extLst>
              </p:cNvPr>
              <p:cNvSpPr txBox="1"/>
              <p:nvPr/>
            </p:nvSpPr>
            <p:spPr bwMode="auto">
              <a:xfrm>
                <a:off x="5929110" y="5572911"/>
                <a:ext cx="131673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>
                  <a:spcBef>
                    <a:spcPct val="20000"/>
                  </a:spcBef>
                  <a:buClr>
                    <a:srgbClr val="9999CC"/>
                  </a:buClr>
                  <a:buSzPct val="80000"/>
                </a:pPr>
                <a:r>
                  <a:rPr lang="en-US" altLang="ko-KR" sz="1800" b="0" kern="0" dirty="0">
                    <a:solidFill>
                      <a:srgbClr val="FF0000"/>
                    </a:solidFill>
                  </a:rPr>
                  <a:t>Operating temperature</a:t>
                </a:r>
                <a:endParaRPr lang="ko-KR" altLang="en-US" sz="1800" b="0" kern="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4892EE51-DF64-447D-EBF7-5CBBDC8788A8}"/>
                </a:ext>
              </a:extLst>
            </p:cNvPr>
            <p:cNvGrpSpPr/>
            <p:nvPr/>
          </p:nvGrpSpPr>
          <p:grpSpPr>
            <a:xfrm>
              <a:off x="578592" y="1029601"/>
              <a:ext cx="4417941" cy="1648437"/>
              <a:chOff x="578592" y="896251"/>
              <a:chExt cx="4417941" cy="1648437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31E58D58-5E67-B505-C932-62CF9B448E1D}"/>
                  </a:ext>
                </a:extLst>
              </p:cNvPr>
              <p:cNvSpPr/>
              <p:nvPr/>
            </p:nvSpPr>
            <p:spPr bwMode="auto">
              <a:xfrm>
                <a:off x="1320154" y="1325132"/>
                <a:ext cx="3676379" cy="57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ko-KR" altLang="en-US" sz="2200" b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3" name="직선 연결선 42">
                <a:extLst>
                  <a:ext uri="{FF2B5EF4-FFF2-40B4-BE49-F238E27FC236}">
                    <a16:creationId xmlns:a16="http://schemas.microsoft.com/office/drawing/2014/main" id="{BB21D9F8-855F-C5B8-47CB-14F849CC58A3}"/>
                  </a:ext>
                </a:extLst>
              </p:cNvPr>
              <p:cNvCxnSpPr/>
              <p:nvPr/>
            </p:nvCxnSpPr>
            <p:spPr bwMode="auto">
              <a:xfrm flipV="1">
                <a:off x="578592" y="896251"/>
                <a:ext cx="0" cy="1648437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D580BF2-B178-1378-260C-70DFCA078CB0}"/>
                  </a:ext>
                </a:extLst>
              </p:cNvPr>
              <p:cNvSpPr txBox="1"/>
              <p:nvPr/>
            </p:nvSpPr>
            <p:spPr bwMode="auto">
              <a:xfrm>
                <a:off x="1758159" y="1886549"/>
                <a:ext cx="2786692" cy="548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>
                  <a:spcBef>
                    <a:spcPct val="20000"/>
                  </a:spcBef>
                  <a:buClr>
                    <a:srgbClr val="9999CC"/>
                  </a:buClr>
                  <a:buSzPct val="80000"/>
                </a:pPr>
                <a:r>
                  <a:rPr lang="en-US" altLang="ko-KR" sz="2400" b="0" kern="0" dirty="0">
                    <a:solidFill>
                      <a:schemeClr val="tx1"/>
                    </a:solidFill>
                  </a:rPr>
                  <a:t>HTS pancake coil</a:t>
                </a:r>
                <a:endParaRPr lang="ko-KR" altLang="en-US" sz="2400" b="0" kern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24BFFDF2-ECA4-2EEC-8A35-D5533A020818}"/>
                  </a:ext>
                </a:extLst>
              </p:cNvPr>
              <p:cNvCxnSpPr/>
              <p:nvPr/>
            </p:nvCxnSpPr>
            <p:spPr bwMode="auto">
              <a:xfrm>
                <a:off x="1504222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488AD2C1-EEF3-BA62-D950-A9A9F94EB9AD}"/>
                  </a:ext>
                </a:extLst>
              </p:cNvPr>
              <p:cNvCxnSpPr/>
              <p:nvPr/>
            </p:nvCxnSpPr>
            <p:spPr bwMode="auto">
              <a:xfrm>
                <a:off x="1697430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직선 연결선 47">
                <a:extLst>
                  <a:ext uri="{FF2B5EF4-FFF2-40B4-BE49-F238E27FC236}">
                    <a16:creationId xmlns:a16="http://schemas.microsoft.com/office/drawing/2014/main" id="{93E7F6A5-E132-757B-98F2-D535CD7A06F4}"/>
                  </a:ext>
                </a:extLst>
              </p:cNvPr>
              <p:cNvCxnSpPr/>
              <p:nvPr/>
            </p:nvCxnSpPr>
            <p:spPr bwMode="auto">
              <a:xfrm>
                <a:off x="1890638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직선 연결선 48">
                <a:extLst>
                  <a:ext uri="{FF2B5EF4-FFF2-40B4-BE49-F238E27FC236}">
                    <a16:creationId xmlns:a16="http://schemas.microsoft.com/office/drawing/2014/main" id="{B7EE0159-A865-1354-BEED-9C55CB39422E}"/>
                  </a:ext>
                </a:extLst>
              </p:cNvPr>
              <p:cNvCxnSpPr/>
              <p:nvPr/>
            </p:nvCxnSpPr>
            <p:spPr bwMode="auto">
              <a:xfrm>
                <a:off x="2083846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직선 연결선 49">
                <a:extLst>
                  <a:ext uri="{FF2B5EF4-FFF2-40B4-BE49-F238E27FC236}">
                    <a16:creationId xmlns:a16="http://schemas.microsoft.com/office/drawing/2014/main" id="{28DBECED-0FEC-9CC8-1CAF-D53B5957116D}"/>
                  </a:ext>
                </a:extLst>
              </p:cNvPr>
              <p:cNvCxnSpPr/>
              <p:nvPr/>
            </p:nvCxnSpPr>
            <p:spPr bwMode="auto">
              <a:xfrm>
                <a:off x="2277054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직선 연결선 50">
                <a:extLst>
                  <a:ext uri="{FF2B5EF4-FFF2-40B4-BE49-F238E27FC236}">
                    <a16:creationId xmlns:a16="http://schemas.microsoft.com/office/drawing/2014/main" id="{DCC4370C-CEE5-CE37-54D2-F73A499621F5}"/>
                  </a:ext>
                </a:extLst>
              </p:cNvPr>
              <p:cNvCxnSpPr/>
              <p:nvPr/>
            </p:nvCxnSpPr>
            <p:spPr bwMode="auto">
              <a:xfrm>
                <a:off x="2470262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72198782-A260-1C12-0B1C-461DC5311234}"/>
                  </a:ext>
                </a:extLst>
              </p:cNvPr>
              <p:cNvCxnSpPr/>
              <p:nvPr/>
            </p:nvCxnSpPr>
            <p:spPr bwMode="auto">
              <a:xfrm>
                <a:off x="2663470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직선 연결선 52">
                <a:extLst>
                  <a:ext uri="{FF2B5EF4-FFF2-40B4-BE49-F238E27FC236}">
                    <a16:creationId xmlns:a16="http://schemas.microsoft.com/office/drawing/2014/main" id="{B8493484-B2F4-B9CA-4942-D2F70177F5DE}"/>
                  </a:ext>
                </a:extLst>
              </p:cNvPr>
              <p:cNvCxnSpPr/>
              <p:nvPr/>
            </p:nvCxnSpPr>
            <p:spPr bwMode="auto">
              <a:xfrm>
                <a:off x="2856678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직선 연결선 54">
                <a:extLst>
                  <a:ext uri="{FF2B5EF4-FFF2-40B4-BE49-F238E27FC236}">
                    <a16:creationId xmlns:a16="http://schemas.microsoft.com/office/drawing/2014/main" id="{114B4E71-A768-2C36-E673-6572E9B2FC28}"/>
                  </a:ext>
                </a:extLst>
              </p:cNvPr>
              <p:cNvCxnSpPr/>
              <p:nvPr/>
            </p:nvCxnSpPr>
            <p:spPr bwMode="auto">
              <a:xfrm>
                <a:off x="3049886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id="{85C9B6CF-0067-AEEC-5189-92AA7CCF800C}"/>
                  </a:ext>
                </a:extLst>
              </p:cNvPr>
              <p:cNvCxnSpPr/>
              <p:nvPr/>
            </p:nvCxnSpPr>
            <p:spPr bwMode="auto">
              <a:xfrm>
                <a:off x="3243094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직선 연결선 58">
                <a:extLst>
                  <a:ext uri="{FF2B5EF4-FFF2-40B4-BE49-F238E27FC236}">
                    <a16:creationId xmlns:a16="http://schemas.microsoft.com/office/drawing/2014/main" id="{A5488508-D5E0-2C3B-6E5F-6737727FF524}"/>
                  </a:ext>
                </a:extLst>
              </p:cNvPr>
              <p:cNvCxnSpPr/>
              <p:nvPr/>
            </p:nvCxnSpPr>
            <p:spPr bwMode="auto">
              <a:xfrm>
                <a:off x="3436302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직선 연결선 59">
                <a:extLst>
                  <a:ext uri="{FF2B5EF4-FFF2-40B4-BE49-F238E27FC236}">
                    <a16:creationId xmlns:a16="http://schemas.microsoft.com/office/drawing/2014/main" id="{D38F5B12-093E-6D0E-4A06-20E8136CF9E2}"/>
                  </a:ext>
                </a:extLst>
              </p:cNvPr>
              <p:cNvCxnSpPr/>
              <p:nvPr/>
            </p:nvCxnSpPr>
            <p:spPr bwMode="auto">
              <a:xfrm>
                <a:off x="3629507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직선 연결선 60">
                <a:extLst>
                  <a:ext uri="{FF2B5EF4-FFF2-40B4-BE49-F238E27FC236}">
                    <a16:creationId xmlns:a16="http://schemas.microsoft.com/office/drawing/2014/main" id="{41EDACCD-1806-792C-F13D-4D8143E1E651}"/>
                  </a:ext>
                </a:extLst>
              </p:cNvPr>
              <p:cNvCxnSpPr/>
              <p:nvPr/>
            </p:nvCxnSpPr>
            <p:spPr bwMode="auto">
              <a:xfrm>
                <a:off x="4156165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직선 연결선 61">
                <a:extLst>
                  <a:ext uri="{FF2B5EF4-FFF2-40B4-BE49-F238E27FC236}">
                    <a16:creationId xmlns:a16="http://schemas.microsoft.com/office/drawing/2014/main" id="{1AB7C463-FEF6-F400-44C9-63654D4A3B01}"/>
                  </a:ext>
                </a:extLst>
              </p:cNvPr>
              <p:cNvCxnSpPr/>
              <p:nvPr/>
            </p:nvCxnSpPr>
            <p:spPr bwMode="auto">
              <a:xfrm>
                <a:off x="4389199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직선 연결선 62">
                <a:extLst>
                  <a:ext uri="{FF2B5EF4-FFF2-40B4-BE49-F238E27FC236}">
                    <a16:creationId xmlns:a16="http://schemas.microsoft.com/office/drawing/2014/main" id="{6C25B757-24BB-1A71-2A9D-83CB6E909BA4}"/>
                  </a:ext>
                </a:extLst>
              </p:cNvPr>
              <p:cNvCxnSpPr/>
              <p:nvPr/>
            </p:nvCxnSpPr>
            <p:spPr bwMode="auto">
              <a:xfrm>
                <a:off x="4605608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id="{B2245DE7-C9A1-E687-B232-59E088E5575D}"/>
                  </a:ext>
                </a:extLst>
              </p:cNvPr>
              <p:cNvCxnSpPr/>
              <p:nvPr/>
            </p:nvCxnSpPr>
            <p:spPr bwMode="auto">
              <a:xfrm>
                <a:off x="4822016" y="1325132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27CA29D0-E172-421A-4127-BCD25BE6849E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3482036" y="1266003"/>
                    <a:ext cx="820853" cy="6946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9999CC"/>
                      </a:buClr>
                      <a:buSzPct val="80000"/>
                    </a:pPr>
                    <a14:m>
                      <m:oMath xmlns:m="http://schemas.openxmlformats.org/officeDocument/2006/math">
                        <m:r>
                          <a:rPr lang="en-US" altLang="ko-KR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⋅⋅⋅</m:t>
                        </m:r>
                      </m:oMath>
                    </a14:m>
                    <a:r>
                      <a:rPr lang="ko-KR" altLang="en-US" sz="3200" b="0" kern="0" dirty="0">
                        <a:solidFill>
                          <a:srgbClr val="00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27CA29D0-E172-421A-4127-BCD25BE684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482036" y="1266003"/>
                    <a:ext cx="820853" cy="69465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990CD8D3-7853-EEF4-5451-9987A188BF99}"/>
                </a:ext>
              </a:extLst>
            </p:cNvPr>
            <p:cNvGrpSpPr/>
            <p:nvPr/>
          </p:nvGrpSpPr>
          <p:grpSpPr>
            <a:xfrm>
              <a:off x="6951434" y="877918"/>
              <a:ext cx="4970919" cy="1831173"/>
              <a:chOff x="6951434" y="877918"/>
              <a:chExt cx="4970919" cy="1831173"/>
            </a:xfrm>
          </p:grpSpPr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FA9C3D70-8109-A924-B544-F1F3BA10ED99}"/>
                  </a:ext>
                </a:extLst>
              </p:cNvPr>
              <p:cNvSpPr/>
              <p:nvPr/>
            </p:nvSpPr>
            <p:spPr bwMode="auto">
              <a:xfrm>
                <a:off x="7692996" y="1489533"/>
                <a:ext cx="3676379" cy="57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ko-KR" altLang="en-US" sz="2200" b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8" name="직선 연결선 67">
                <a:extLst>
                  <a:ext uri="{FF2B5EF4-FFF2-40B4-BE49-F238E27FC236}">
                    <a16:creationId xmlns:a16="http://schemas.microsoft.com/office/drawing/2014/main" id="{17137AAD-A7D2-7F59-B778-960480792824}"/>
                  </a:ext>
                </a:extLst>
              </p:cNvPr>
              <p:cNvCxnSpPr/>
              <p:nvPr/>
            </p:nvCxnSpPr>
            <p:spPr bwMode="auto">
              <a:xfrm flipV="1">
                <a:off x="6951434" y="1060654"/>
                <a:ext cx="0" cy="1648437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69" name="그룹 68">
                <a:extLst>
                  <a:ext uri="{FF2B5EF4-FFF2-40B4-BE49-F238E27FC236}">
                    <a16:creationId xmlns:a16="http://schemas.microsoft.com/office/drawing/2014/main" id="{65F5EFD8-7DF3-488F-5A96-3C304A913BFC}"/>
                  </a:ext>
                </a:extLst>
              </p:cNvPr>
              <p:cNvGrpSpPr/>
              <p:nvPr/>
            </p:nvGrpSpPr>
            <p:grpSpPr>
              <a:xfrm>
                <a:off x="9135661" y="877918"/>
                <a:ext cx="2786692" cy="581286"/>
                <a:chOff x="5921551" y="771424"/>
                <a:chExt cx="2786692" cy="562076"/>
              </a:xfrm>
            </p:grpSpPr>
            <p:sp>
              <p:nvSpPr>
                <p:cNvPr id="87" name="직사각형 86">
                  <a:extLst>
                    <a:ext uri="{FF2B5EF4-FFF2-40B4-BE49-F238E27FC236}">
                      <a16:creationId xmlns:a16="http://schemas.microsoft.com/office/drawing/2014/main" id="{CE43FC77-BCC3-BDB5-975A-6613A172A714}"/>
                    </a:ext>
                  </a:extLst>
                </p:cNvPr>
                <p:cNvSpPr/>
                <p:nvPr/>
              </p:nvSpPr>
              <p:spPr bwMode="auto">
                <a:xfrm>
                  <a:off x="6559550" y="1250950"/>
                  <a:ext cx="82550" cy="82550"/>
                </a:xfrm>
                <a:prstGeom prst="rect">
                  <a:avLst/>
                </a:prstGeom>
                <a:solidFill>
                  <a:srgbClr val="C00000">
                    <a:alpha val="8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z="2200" b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직사각형 87">
                  <a:extLst>
                    <a:ext uri="{FF2B5EF4-FFF2-40B4-BE49-F238E27FC236}">
                      <a16:creationId xmlns:a16="http://schemas.microsoft.com/office/drawing/2014/main" id="{4DC28143-3F52-D825-F5ED-0AC9089B8F80}"/>
                    </a:ext>
                  </a:extLst>
                </p:cNvPr>
                <p:cNvSpPr/>
                <p:nvPr/>
              </p:nvSpPr>
              <p:spPr bwMode="auto">
                <a:xfrm>
                  <a:off x="6754966" y="1250950"/>
                  <a:ext cx="82550" cy="82550"/>
                </a:xfrm>
                <a:prstGeom prst="rect">
                  <a:avLst/>
                </a:prstGeom>
                <a:solidFill>
                  <a:srgbClr val="C00000">
                    <a:alpha val="8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z="2200" b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" name="직사각형 88">
                  <a:extLst>
                    <a:ext uri="{FF2B5EF4-FFF2-40B4-BE49-F238E27FC236}">
                      <a16:creationId xmlns:a16="http://schemas.microsoft.com/office/drawing/2014/main" id="{9B3990B2-EEC6-34F0-5A04-5BA399EB277C}"/>
                    </a:ext>
                  </a:extLst>
                </p:cNvPr>
                <p:cNvSpPr/>
                <p:nvPr/>
              </p:nvSpPr>
              <p:spPr bwMode="auto">
                <a:xfrm>
                  <a:off x="6950382" y="1250950"/>
                  <a:ext cx="82550" cy="82550"/>
                </a:xfrm>
                <a:prstGeom prst="rect">
                  <a:avLst/>
                </a:prstGeom>
                <a:solidFill>
                  <a:srgbClr val="C00000">
                    <a:alpha val="8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z="2200" b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직사각형 89">
                  <a:extLst>
                    <a:ext uri="{FF2B5EF4-FFF2-40B4-BE49-F238E27FC236}">
                      <a16:creationId xmlns:a16="http://schemas.microsoft.com/office/drawing/2014/main" id="{DE831D38-D9A1-FB28-951D-725A2EB87941}"/>
                    </a:ext>
                  </a:extLst>
                </p:cNvPr>
                <p:cNvSpPr/>
                <p:nvPr/>
              </p:nvSpPr>
              <p:spPr bwMode="auto">
                <a:xfrm>
                  <a:off x="7145798" y="1250950"/>
                  <a:ext cx="82550" cy="82550"/>
                </a:xfrm>
                <a:prstGeom prst="rect">
                  <a:avLst/>
                </a:prstGeom>
                <a:solidFill>
                  <a:srgbClr val="C00000">
                    <a:alpha val="8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z="2200" b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직사각형 90">
                  <a:extLst>
                    <a:ext uri="{FF2B5EF4-FFF2-40B4-BE49-F238E27FC236}">
                      <a16:creationId xmlns:a16="http://schemas.microsoft.com/office/drawing/2014/main" id="{E844C733-6FF9-13A4-992F-DCDE4DF6A8CC}"/>
                    </a:ext>
                  </a:extLst>
                </p:cNvPr>
                <p:cNvSpPr/>
                <p:nvPr/>
              </p:nvSpPr>
              <p:spPr bwMode="auto">
                <a:xfrm>
                  <a:off x="7341214" y="1250950"/>
                  <a:ext cx="82550" cy="82550"/>
                </a:xfrm>
                <a:prstGeom prst="rect">
                  <a:avLst/>
                </a:prstGeom>
                <a:solidFill>
                  <a:srgbClr val="C00000">
                    <a:alpha val="8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z="2200" b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직사각형 91">
                  <a:extLst>
                    <a:ext uri="{FF2B5EF4-FFF2-40B4-BE49-F238E27FC236}">
                      <a16:creationId xmlns:a16="http://schemas.microsoft.com/office/drawing/2014/main" id="{3A787918-DB4F-5B36-F88A-5701E970770D}"/>
                    </a:ext>
                  </a:extLst>
                </p:cNvPr>
                <p:cNvSpPr/>
                <p:nvPr/>
              </p:nvSpPr>
              <p:spPr bwMode="auto">
                <a:xfrm>
                  <a:off x="7536630" y="1250950"/>
                  <a:ext cx="82550" cy="82550"/>
                </a:xfrm>
                <a:prstGeom prst="rect">
                  <a:avLst/>
                </a:prstGeom>
                <a:solidFill>
                  <a:srgbClr val="C00000">
                    <a:alpha val="8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z="2200" b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3" name="직사각형 92">
                  <a:extLst>
                    <a:ext uri="{FF2B5EF4-FFF2-40B4-BE49-F238E27FC236}">
                      <a16:creationId xmlns:a16="http://schemas.microsoft.com/office/drawing/2014/main" id="{DE1A0754-49DA-209D-1BAD-C1B15AEBF64B}"/>
                    </a:ext>
                  </a:extLst>
                </p:cNvPr>
                <p:cNvSpPr/>
                <p:nvPr/>
              </p:nvSpPr>
              <p:spPr bwMode="auto">
                <a:xfrm>
                  <a:off x="7732046" y="1250950"/>
                  <a:ext cx="82550" cy="82550"/>
                </a:xfrm>
                <a:prstGeom prst="rect">
                  <a:avLst/>
                </a:prstGeom>
                <a:solidFill>
                  <a:srgbClr val="C00000">
                    <a:alpha val="8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z="2200" b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직사각형 93">
                  <a:extLst>
                    <a:ext uri="{FF2B5EF4-FFF2-40B4-BE49-F238E27FC236}">
                      <a16:creationId xmlns:a16="http://schemas.microsoft.com/office/drawing/2014/main" id="{7D554433-A7FD-711D-DD36-23F32541A23B}"/>
                    </a:ext>
                  </a:extLst>
                </p:cNvPr>
                <p:cNvSpPr/>
                <p:nvPr/>
              </p:nvSpPr>
              <p:spPr bwMode="auto">
                <a:xfrm>
                  <a:off x="7927462" y="1250950"/>
                  <a:ext cx="82550" cy="82550"/>
                </a:xfrm>
                <a:prstGeom prst="rect">
                  <a:avLst/>
                </a:prstGeom>
                <a:solidFill>
                  <a:srgbClr val="C00000">
                    <a:alpha val="8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ko-KR" altLang="en-US" sz="2200" b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29E67688-7EFE-5350-917B-FAB3A990F2CB}"/>
                    </a:ext>
                  </a:extLst>
                </p:cNvPr>
                <p:cNvSpPr txBox="1"/>
                <p:nvPr/>
              </p:nvSpPr>
              <p:spPr bwMode="auto">
                <a:xfrm>
                  <a:off x="5921551" y="771424"/>
                  <a:ext cx="2786692" cy="5302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>
                    <a:spcBef>
                      <a:spcPct val="20000"/>
                    </a:spcBef>
                    <a:buClr>
                      <a:srgbClr val="9999CC"/>
                    </a:buClr>
                    <a:buSzPct val="80000"/>
                  </a:pPr>
                  <a:r>
                    <a:rPr lang="en-US" altLang="ko-KR" sz="2400" i="1" kern="0" dirty="0">
                      <a:solidFill>
                        <a:srgbClr val="C00000"/>
                      </a:solidFill>
                    </a:rPr>
                    <a:t>Customized Heater</a:t>
                  </a:r>
                  <a:endParaRPr lang="ko-KR" altLang="en-US" sz="2400" i="1" kern="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70" name="직선 연결선 69">
                <a:extLst>
                  <a:ext uri="{FF2B5EF4-FFF2-40B4-BE49-F238E27FC236}">
                    <a16:creationId xmlns:a16="http://schemas.microsoft.com/office/drawing/2014/main" id="{791D8BC3-65D7-4EBC-FE10-87C7EC5A20E1}"/>
                  </a:ext>
                </a:extLst>
              </p:cNvPr>
              <p:cNvCxnSpPr/>
              <p:nvPr/>
            </p:nvCxnSpPr>
            <p:spPr bwMode="auto">
              <a:xfrm>
                <a:off x="7877064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직선 연결선 70">
                <a:extLst>
                  <a:ext uri="{FF2B5EF4-FFF2-40B4-BE49-F238E27FC236}">
                    <a16:creationId xmlns:a16="http://schemas.microsoft.com/office/drawing/2014/main" id="{DCE021E4-E31E-4FB0-EE0F-C5DAD0747BE7}"/>
                  </a:ext>
                </a:extLst>
              </p:cNvPr>
              <p:cNvCxnSpPr/>
              <p:nvPr/>
            </p:nvCxnSpPr>
            <p:spPr bwMode="auto">
              <a:xfrm>
                <a:off x="8070272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직선 연결선 71">
                <a:extLst>
                  <a:ext uri="{FF2B5EF4-FFF2-40B4-BE49-F238E27FC236}">
                    <a16:creationId xmlns:a16="http://schemas.microsoft.com/office/drawing/2014/main" id="{717A9D5D-5BB7-6D73-B750-1B04A8DDD719}"/>
                  </a:ext>
                </a:extLst>
              </p:cNvPr>
              <p:cNvCxnSpPr/>
              <p:nvPr/>
            </p:nvCxnSpPr>
            <p:spPr bwMode="auto">
              <a:xfrm>
                <a:off x="8263480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직선 연결선 72">
                <a:extLst>
                  <a:ext uri="{FF2B5EF4-FFF2-40B4-BE49-F238E27FC236}">
                    <a16:creationId xmlns:a16="http://schemas.microsoft.com/office/drawing/2014/main" id="{5A03F175-5A82-530C-20B4-16562824E64D}"/>
                  </a:ext>
                </a:extLst>
              </p:cNvPr>
              <p:cNvCxnSpPr/>
              <p:nvPr/>
            </p:nvCxnSpPr>
            <p:spPr bwMode="auto">
              <a:xfrm>
                <a:off x="8456688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직선 연결선 73">
                <a:extLst>
                  <a:ext uri="{FF2B5EF4-FFF2-40B4-BE49-F238E27FC236}">
                    <a16:creationId xmlns:a16="http://schemas.microsoft.com/office/drawing/2014/main" id="{9DE5A747-EAA9-CDF8-1E1A-B76E3612A99D}"/>
                  </a:ext>
                </a:extLst>
              </p:cNvPr>
              <p:cNvCxnSpPr/>
              <p:nvPr/>
            </p:nvCxnSpPr>
            <p:spPr bwMode="auto">
              <a:xfrm>
                <a:off x="8649896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직선 연결선 74">
                <a:extLst>
                  <a:ext uri="{FF2B5EF4-FFF2-40B4-BE49-F238E27FC236}">
                    <a16:creationId xmlns:a16="http://schemas.microsoft.com/office/drawing/2014/main" id="{891343F6-79E3-BB5F-5D68-636BEB646361}"/>
                  </a:ext>
                </a:extLst>
              </p:cNvPr>
              <p:cNvCxnSpPr/>
              <p:nvPr/>
            </p:nvCxnSpPr>
            <p:spPr bwMode="auto">
              <a:xfrm>
                <a:off x="8843104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직선 연결선 75">
                <a:extLst>
                  <a:ext uri="{FF2B5EF4-FFF2-40B4-BE49-F238E27FC236}">
                    <a16:creationId xmlns:a16="http://schemas.microsoft.com/office/drawing/2014/main" id="{C409E4DD-E530-8F00-8017-645C7C456F0A}"/>
                  </a:ext>
                </a:extLst>
              </p:cNvPr>
              <p:cNvCxnSpPr/>
              <p:nvPr/>
            </p:nvCxnSpPr>
            <p:spPr bwMode="auto">
              <a:xfrm>
                <a:off x="9036312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직선 연결선 76">
                <a:extLst>
                  <a:ext uri="{FF2B5EF4-FFF2-40B4-BE49-F238E27FC236}">
                    <a16:creationId xmlns:a16="http://schemas.microsoft.com/office/drawing/2014/main" id="{CF788CD7-3DD1-1D3A-C983-DAC18FE0F095}"/>
                  </a:ext>
                </a:extLst>
              </p:cNvPr>
              <p:cNvCxnSpPr/>
              <p:nvPr/>
            </p:nvCxnSpPr>
            <p:spPr bwMode="auto">
              <a:xfrm>
                <a:off x="9229520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직선 연결선 77">
                <a:extLst>
                  <a:ext uri="{FF2B5EF4-FFF2-40B4-BE49-F238E27FC236}">
                    <a16:creationId xmlns:a16="http://schemas.microsoft.com/office/drawing/2014/main" id="{A4E2B34B-4094-94F0-88B4-78E5C2E530E9}"/>
                  </a:ext>
                </a:extLst>
              </p:cNvPr>
              <p:cNvCxnSpPr/>
              <p:nvPr/>
            </p:nvCxnSpPr>
            <p:spPr bwMode="auto">
              <a:xfrm>
                <a:off x="9422728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직선 연결선 78">
                <a:extLst>
                  <a:ext uri="{FF2B5EF4-FFF2-40B4-BE49-F238E27FC236}">
                    <a16:creationId xmlns:a16="http://schemas.microsoft.com/office/drawing/2014/main" id="{2D0B184A-B9A7-2A16-E7EB-7C3726FA7C99}"/>
                  </a:ext>
                </a:extLst>
              </p:cNvPr>
              <p:cNvCxnSpPr/>
              <p:nvPr/>
            </p:nvCxnSpPr>
            <p:spPr bwMode="auto">
              <a:xfrm>
                <a:off x="9615936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직선 연결선 79">
                <a:extLst>
                  <a:ext uri="{FF2B5EF4-FFF2-40B4-BE49-F238E27FC236}">
                    <a16:creationId xmlns:a16="http://schemas.microsoft.com/office/drawing/2014/main" id="{97B85EC9-17BD-0C85-24D3-CB7D1568FB12}"/>
                  </a:ext>
                </a:extLst>
              </p:cNvPr>
              <p:cNvCxnSpPr/>
              <p:nvPr/>
            </p:nvCxnSpPr>
            <p:spPr bwMode="auto">
              <a:xfrm>
                <a:off x="9809144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직선 연결선 80">
                <a:extLst>
                  <a:ext uri="{FF2B5EF4-FFF2-40B4-BE49-F238E27FC236}">
                    <a16:creationId xmlns:a16="http://schemas.microsoft.com/office/drawing/2014/main" id="{009A6022-E9C6-E1DE-281F-E75B65E7838B}"/>
                  </a:ext>
                </a:extLst>
              </p:cNvPr>
              <p:cNvCxnSpPr/>
              <p:nvPr/>
            </p:nvCxnSpPr>
            <p:spPr bwMode="auto">
              <a:xfrm>
                <a:off x="10002349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직선 연결선 81">
                <a:extLst>
                  <a:ext uri="{FF2B5EF4-FFF2-40B4-BE49-F238E27FC236}">
                    <a16:creationId xmlns:a16="http://schemas.microsoft.com/office/drawing/2014/main" id="{34CAEA4D-4132-F1CC-54FB-D145E80CE41A}"/>
                  </a:ext>
                </a:extLst>
              </p:cNvPr>
              <p:cNvCxnSpPr/>
              <p:nvPr/>
            </p:nvCxnSpPr>
            <p:spPr bwMode="auto">
              <a:xfrm>
                <a:off x="10529007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3" name="직선 연결선 82">
                <a:extLst>
                  <a:ext uri="{FF2B5EF4-FFF2-40B4-BE49-F238E27FC236}">
                    <a16:creationId xmlns:a16="http://schemas.microsoft.com/office/drawing/2014/main" id="{4C1FA719-E439-B4E0-A363-B840DCA9FDA8}"/>
                  </a:ext>
                </a:extLst>
              </p:cNvPr>
              <p:cNvCxnSpPr/>
              <p:nvPr/>
            </p:nvCxnSpPr>
            <p:spPr bwMode="auto">
              <a:xfrm>
                <a:off x="10762041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직선 연결선 83">
                <a:extLst>
                  <a:ext uri="{FF2B5EF4-FFF2-40B4-BE49-F238E27FC236}">
                    <a16:creationId xmlns:a16="http://schemas.microsoft.com/office/drawing/2014/main" id="{D6383738-C7AD-959E-936F-B74DB75A800B}"/>
                  </a:ext>
                </a:extLst>
              </p:cNvPr>
              <p:cNvCxnSpPr/>
              <p:nvPr/>
            </p:nvCxnSpPr>
            <p:spPr bwMode="auto">
              <a:xfrm>
                <a:off x="10978450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직선 연결선 84">
                <a:extLst>
                  <a:ext uri="{FF2B5EF4-FFF2-40B4-BE49-F238E27FC236}">
                    <a16:creationId xmlns:a16="http://schemas.microsoft.com/office/drawing/2014/main" id="{6E09289E-06A7-A2CD-EC85-EF6B880780AF}"/>
                  </a:ext>
                </a:extLst>
              </p:cNvPr>
              <p:cNvCxnSpPr/>
              <p:nvPr/>
            </p:nvCxnSpPr>
            <p:spPr bwMode="auto">
              <a:xfrm>
                <a:off x="11194858" y="1489533"/>
                <a:ext cx="0" cy="576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059166A2-93C9-E73F-DE82-37B857898CDB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9997031" y="1144658"/>
                    <a:ext cx="536546" cy="12661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20000"/>
                      </a:spcBef>
                      <a:buClr>
                        <a:srgbClr val="9999CC"/>
                      </a:buClr>
                      <a:buSzPct val="80000"/>
                    </a:pPr>
                    <a14:m>
                      <m:oMath xmlns:m="http://schemas.openxmlformats.org/officeDocument/2006/math">
                        <m:r>
                          <a:rPr lang="en-US" altLang="ko-KR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⋅⋅⋅</m:t>
                        </m:r>
                      </m:oMath>
                    </a14:m>
                    <a:r>
                      <a:rPr lang="ko-KR" altLang="en-US" sz="3200" b="0" kern="0" dirty="0">
                        <a:solidFill>
                          <a:srgbClr val="00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059166A2-93C9-E73F-DE82-37B857898C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997031" y="1144658"/>
                    <a:ext cx="536546" cy="12661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64B14704-505B-3A03-FB7F-0D71815FE539}"/>
                    </a:ext>
                  </a:extLst>
                </p:cNvPr>
                <p:cNvSpPr txBox="1"/>
                <p:nvPr/>
              </p:nvSpPr>
              <p:spPr bwMode="auto">
                <a:xfrm>
                  <a:off x="4258884" y="4839125"/>
                  <a:ext cx="1298830" cy="4752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algn="l">
                    <a:spcBef>
                      <a:spcPct val="20000"/>
                    </a:spcBef>
                    <a:buClr>
                      <a:srgbClr val="9999CC"/>
                    </a:buClr>
                    <a:buSzPct val="80000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r>
                    <a:rPr lang="en-US" sz="2000" kern="0" dirty="0">
                      <a:solidFill>
                        <a:srgbClr val="000000"/>
                      </a:solidFill>
                    </a:rPr>
                    <a:t> margin</a:t>
                  </a: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64B14704-505B-3A03-FB7F-0D71815FE5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58884" y="4839125"/>
                  <a:ext cx="1298830" cy="475290"/>
                </a:xfrm>
                <a:prstGeom prst="rect">
                  <a:avLst/>
                </a:prstGeom>
                <a:blipFill>
                  <a:blip r:embed="rId7"/>
                  <a:stretch>
                    <a:fillRect t="-7576" b="-257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아래쪽 화살표 10">
              <a:extLst>
                <a:ext uri="{FF2B5EF4-FFF2-40B4-BE49-F238E27FC236}">
                  <a16:creationId xmlns:a16="http://schemas.microsoft.com/office/drawing/2014/main" id="{B74AED90-D8D5-9B8E-F738-5AF2D5F43E74}"/>
                </a:ext>
              </a:extLst>
            </p:cNvPr>
            <p:cNvSpPr/>
            <p:nvPr/>
          </p:nvSpPr>
          <p:spPr bwMode="auto">
            <a:xfrm>
              <a:off x="2098513" y="5083985"/>
              <a:ext cx="270938" cy="864000"/>
            </a:xfrm>
            <a:prstGeom prst="down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ko-KR" altLang="en-US" sz="2200" b="0" dirty="0">
                <a:solidFill>
                  <a:schemeClr val="tx1"/>
                </a:solidFill>
              </a:endParaRPr>
            </a:p>
          </p:txBody>
        </p:sp>
        <p:sp>
          <p:nvSpPr>
            <p:cNvPr id="98" name="아래쪽 화살표 10">
              <a:extLst>
                <a:ext uri="{FF2B5EF4-FFF2-40B4-BE49-F238E27FC236}">
                  <a16:creationId xmlns:a16="http://schemas.microsoft.com/office/drawing/2014/main" id="{BB916CCB-BEDD-DB65-583E-00D2E3574FFA}"/>
                </a:ext>
              </a:extLst>
            </p:cNvPr>
            <p:cNvSpPr/>
            <p:nvPr/>
          </p:nvSpPr>
          <p:spPr bwMode="auto">
            <a:xfrm>
              <a:off x="3810854" y="3697717"/>
              <a:ext cx="270938" cy="2268000"/>
            </a:xfrm>
            <a:prstGeom prst="down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ko-KR" altLang="en-US" sz="2200" b="0" dirty="0">
                <a:solidFill>
                  <a:schemeClr val="tx1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8D9331B-C1F3-C894-CBD5-35114FBD21CB}"/>
                </a:ext>
              </a:extLst>
            </p:cNvPr>
            <p:cNvSpPr txBox="1"/>
            <p:nvPr/>
          </p:nvSpPr>
          <p:spPr bwMode="auto">
            <a:xfrm>
              <a:off x="5013839" y="3978867"/>
              <a:ext cx="2317442" cy="475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algn="l">
                <a:spcBef>
                  <a:spcPct val="20000"/>
                </a:spcBef>
                <a:buClr>
                  <a:srgbClr val="9999CC"/>
                </a:buClr>
                <a:buSzPct val="80000"/>
              </a:pPr>
              <a:r>
                <a:rPr lang="en-US" sz="2000" b="0" kern="0" dirty="0">
                  <a:solidFill>
                    <a:srgbClr val="C00000"/>
                  </a:solidFill>
                </a:rPr>
                <a:t>customized heater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570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82700"/>
          </a:xfrm>
        </p:spPr>
        <p:txBody>
          <a:bodyPr anchor="t">
            <a:noAutofit/>
          </a:bodyPr>
          <a:lstStyle/>
          <a:p>
            <a:r>
              <a:rPr lang="en-US" sz="4000" b="1" dirty="0">
                <a:latin typeface="+mn-lt"/>
              </a:rPr>
              <a:t>Instrumentation and Test Apparatus with an In-house Conduction-Cooling System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13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69F2645-5BA3-806C-826D-B702ECB015DD}"/>
              </a:ext>
            </a:extLst>
          </p:cNvPr>
          <p:cNvGrpSpPr/>
          <p:nvPr/>
        </p:nvGrpSpPr>
        <p:grpSpPr>
          <a:xfrm>
            <a:off x="144676" y="1692561"/>
            <a:ext cx="11945364" cy="4666437"/>
            <a:chOff x="144676" y="1883061"/>
            <a:chExt cx="11945364" cy="4666437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0F5DAAEC-A42F-8DFA-F3D7-375B6DF43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006909" y="2466367"/>
              <a:ext cx="4666435" cy="3499827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475F023-D822-D679-6724-1ED5EDCDF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000"/>
            <a:stretch/>
          </p:blipFill>
          <p:spPr>
            <a:xfrm rot="5400000">
              <a:off x="-129820" y="2157559"/>
              <a:ext cx="4666435" cy="4117443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0560A76-0886-C8B9-C46B-0697510A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 flipH="1" flipV="1">
              <a:off x="4092951" y="2466366"/>
              <a:ext cx="4666435" cy="34998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F7E912-3AE0-6CE0-5B60-BF1BDEE98934}"/>
                </a:ext>
              </a:extLst>
            </p:cNvPr>
            <p:cNvSpPr txBox="1"/>
            <p:nvPr/>
          </p:nvSpPr>
          <p:spPr bwMode="auto">
            <a:xfrm>
              <a:off x="845131" y="5828377"/>
              <a:ext cx="1576072" cy="400110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algn="l">
                <a:spcBef>
                  <a:spcPct val="20000"/>
                </a:spcBef>
                <a:buClr>
                  <a:srgbClr val="9999CC"/>
                </a:buClr>
                <a:buSzPct val="80000"/>
              </a:pPr>
              <a:r>
                <a:rPr lang="en-US" altLang="ko-KR" sz="2000" b="0" kern="0" dirty="0">
                  <a:solidFill>
                    <a:schemeClr val="tx1"/>
                  </a:solidFill>
                  <a:latin typeface="Arial Narrow" pitchFamily="34" charset="0"/>
                </a:rPr>
                <a:t>Heater current</a:t>
              </a:r>
              <a:endParaRPr lang="ko-KR" altLang="en-US" sz="2000" b="0" kern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C65087A1-9E6D-89A7-EABB-55D6FC1C2C2A}"/>
                </a:ext>
              </a:extLst>
            </p:cNvPr>
            <p:cNvSpPr/>
            <p:nvPr/>
          </p:nvSpPr>
          <p:spPr bwMode="auto">
            <a:xfrm>
              <a:off x="728002" y="5433184"/>
              <a:ext cx="288000" cy="288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ko-KR" altLang="en-US" sz="2200" b="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9B731046-F1D0-6ABD-D181-5D6BBBD6A9F2}"/>
                </a:ext>
              </a:extLst>
            </p:cNvPr>
            <p:cNvSpPr/>
            <p:nvPr/>
          </p:nvSpPr>
          <p:spPr bwMode="auto">
            <a:xfrm>
              <a:off x="1489167" y="3089796"/>
              <a:ext cx="288000" cy="288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ko-KR" altLang="en-US" sz="2200" b="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A4A8F7-AD7B-9D87-F8CB-EFE392E7F743}"/>
                </a:ext>
              </a:extLst>
            </p:cNvPr>
            <p:cNvSpPr txBox="1"/>
            <p:nvPr/>
          </p:nvSpPr>
          <p:spPr bwMode="auto">
            <a:xfrm>
              <a:off x="164533" y="2624354"/>
              <a:ext cx="1635384" cy="400110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algn="l">
                <a:spcBef>
                  <a:spcPct val="20000"/>
                </a:spcBef>
                <a:buClr>
                  <a:srgbClr val="9999CC"/>
                </a:buClr>
                <a:buSzPct val="80000"/>
              </a:pPr>
              <a:r>
                <a:rPr lang="en-US" altLang="ko-KR" sz="2000" b="0" kern="0" dirty="0">
                  <a:solidFill>
                    <a:schemeClr val="tx1"/>
                  </a:solidFill>
                  <a:latin typeface="Arial Narrow" pitchFamily="34" charset="0"/>
                </a:rPr>
                <a:t>Thermal Eraser</a:t>
              </a:r>
              <a:endParaRPr lang="ko-KR" altLang="en-US" sz="2000" b="0" kern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5FC438-8CFD-F446-F862-724A7D34CCD5}"/>
                </a:ext>
              </a:extLst>
            </p:cNvPr>
            <p:cNvSpPr txBox="1"/>
            <p:nvPr/>
          </p:nvSpPr>
          <p:spPr bwMode="auto">
            <a:xfrm>
              <a:off x="4794667" y="3908456"/>
              <a:ext cx="1237839" cy="400110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algn="l">
                <a:spcBef>
                  <a:spcPct val="20000"/>
                </a:spcBef>
                <a:buClr>
                  <a:srgbClr val="9999CC"/>
                </a:buClr>
                <a:buSzPct val="80000"/>
              </a:pPr>
              <a:r>
                <a:rPr lang="en-US" altLang="ko-KR" sz="2000" b="0" kern="0" dirty="0">
                  <a:solidFill>
                    <a:schemeClr val="tx1"/>
                  </a:solidFill>
                  <a:latin typeface="Arial Narrow" pitchFamily="34" charset="0"/>
                </a:rPr>
                <a:t>Hall sensor</a:t>
              </a:r>
              <a:endParaRPr lang="ko-KR" altLang="en-US" sz="2000" b="0" kern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BDAFA82D-9937-A182-A71D-612D9762A509}"/>
                </a:ext>
              </a:extLst>
            </p:cNvPr>
            <p:cNvSpPr/>
            <p:nvPr/>
          </p:nvSpPr>
          <p:spPr bwMode="auto">
            <a:xfrm>
              <a:off x="6300530" y="3964511"/>
              <a:ext cx="288000" cy="288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ko-KR" altLang="en-US" sz="2200" b="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113ECE-1D14-EBA2-D6A2-5F43EDE67206}"/>
                </a:ext>
              </a:extLst>
            </p:cNvPr>
            <p:cNvSpPr txBox="1"/>
            <p:nvPr/>
          </p:nvSpPr>
          <p:spPr bwMode="auto">
            <a:xfrm>
              <a:off x="6921883" y="4035973"/>
              <a:ext cx="875561" cy="769441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algn="l">
                <a:spcBef>
                  <a:spcPct val="20000"/>
                </a:spcBef>
                <a:buClr>
                  <a:srgbClr val="9999CC"/>
                </a:buClr>
                <a:buSzPct val="80000"/>
              </a:pPr>
              <a:r>
                <a:rPr lang="en-US" altLang="ko-KR" sz="2000" b="0" kern="0" dirty="0">
                  <a:solidFill>
                    <a:schemeClr val="tx1"/>
                  </a:solidFill>
                  <a:latin typeface="Arial Narrow" pitchFamily="34" charset="0"/>
                </a:rPr>
                <a:t>Temp.</a:t>
              </a:r>
            </a:p>
            <a:p>
              <a:pPr marL="0" algn="l">
                <a:spcBef>
                  <a:spcPct val="20000"/>
                </a:spcBef>
                <a:buClr>
                  <a:srgbClr val="9999CC"/>
                </a:buClr>
                <a:buSzPct val="80000"/>
              </a:pPr>
              <a:r>
                <a:rPr lang="en-US" altLang="ko-KR" sz="2000" b="0" kern="0" dirty="0">
                  <a:solidFill>
                    <a:schemeClr val="tx1"/>
                  </a:solidFill>
                  <a:latin typeface="Arial Narrow" pitchFamily="34" charset="0"/>
                </a:rPr>
                <a:t> sensor</a:t>
              </a:r>
              <a:endParaRPr lang="ko-KR" altLang="en-US" sz="2000" b="0" kern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41A61D8E-50B3-065F-BE03-453A5D4D0095}"/>
                </a:ext>
              </a:extLst>
            </p:cNvPr>
            <p:cNvSpPr/>
            <p:nvPr/>
          </p:nvSpPr>
          <p:spPr bwMode="auto">
            <a:xfrm>
              <a:off x="7179509" y="4895945"/>
              <a:ext cx="288000" cy="288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ko-KR" altLang="en-US" sz="2200" b="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009673-0C36-6ED2-2EB8-B1A9DCC71657}"/>
              </a:ext>
            </a:extLst>
          </p:cNvPr>
          <p:cNvSpPr txBox="1"/>
          <p:nvPr/>
        </p:nvSpPr>
        <p:spPr bwMode="auto">
          <a:xfrm>
            <a:off x="144676" y="1251609"/>
            <a:ext cx="4117443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algn="ctr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2200" b="0" kern="0" dirty="0">
                <a:solidFill>
                  <a:srgbClr val="000000"/>
                </a:solidFill>
              </a:rPr>
              <a:t>Test Coil and Thermal Eraser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109B0B-CA21-7B89-716B-6313C7190DC2}"/>
              </a:ext>
            </a:extLst>
          </p:cNvPr>
          <p:cNvSpPr txBox="1"/>
          <p:nvPr/>
        </p:nvSpPr>
        <p:spPr bwMode="auto">
          <a:xfrm>
            <a:off x="4676250" y="1251609"/>
            <a:ext cx="3499833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algn="ctr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2200" b="0" kern="0" dirty="0">
                <a:solidFill>
                  <a:srgbClr val="000000"/>
                </a:solidFill>
              </a:rPr>
              <a:t>Instrumentation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7E98BD-12E5-9312-F35B-3B77BA40F3D8}"/>
              </a:ext>
            </a:extLst>
          </p:cNvPr>
          <p:cNvSpPr txBox="1"/>
          <p:nvPr/>
        </p:nvSpPr>
        <p:spPr bwMode="auto">
          <a:xfrm>
            <a:off x="8590211" y="1251608"/>
            <a:ext cx="3499827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algn="ctr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2200" b="0" kern="0" dirty="0">
                <a:solidFill>
                  <a:srgbClr val="000000"/>
                </a:solidFill>
              </a:rPr>
              <a:t>Final Assembly</a:t>
            </a:r>
          </a:p>
        </p:txBody>
      </p:sp>
    </p:spTree>
    <p:extLst>
      <p:ext uri="{BB962C8B-B14F-4D97-AF65-F5344CB8AC3E}">
        <p14:creationId xmlns:p14="http://schemas.microsoft.com/office/powerpoint/2010/main" val="2743916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82700"/>
          </a:xfrm>
        </p:spPr>
        <p:txBody>
          <a:bodyPr anchor="t">
            <a:noAutofit/>
          </a:bodyPr>
          <a:lstStyle/>
          <a:p>
            <a:r>
              <a:rPr lang="en-US" sz="4000" b="1" dirty="0">
                <a:latin typeface="+mn-lt"/>
              </a:rPr>
              <a:t>Feasibility Demonstration Test: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Reasonable Agreement</a:t>
            </a:r>
            <a:r>
              <a:rPr lang="en-US" sz="4000" b="1" dirty="0">
                <a:latin typeface="+mn-lt"/>
              </a:rPr>
              <a:t> in 𝑻(𝒓) Patterns;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Errors</a:t>
            </a:r>
            <a:r>
              <a:rPr lang="en-US" sz="4000" b="1" dirty="0">
                <a:latin typeface="+mn-lt"/>
              </a:rPr>
              <a:t> in Magnitude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14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4" name="Text Box 35">
            <a:extLst>
              <a:ext uri="{FF2B5EF4-FFF2-40B4-BE49-F238E27FC236}">
                <a16:creationId xmlns:a16="http://schemas.microsoft.com/office/drawing/2014/main" id="{2DC22DE2-2457-D3B0-3C4D-D24817FB0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529" y="6110288"/>
            <a:ext cx="2869276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Turn (#)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5" name="Text Box 35">
            <a:extLst>
              <a:ext uri="{FF2B5EF4-FFF2-40B4-BE49-F238E27FC236}">
                <a16:creationId xmlns:a16="http://schemas.microsoft.com/office/drawing/2014/main" id="{9A828D56-22DB-90DE-B9E1-1DE2F3C0B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1" y="1545606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71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6" name="Text Box 35">
            <a:extLst>
              <a:ext uri="{FF2B5EF4-FFF2-40B4-BE49-F238E27FC236}">
                <a16:creationId xmlns:a16="http://schemas.microsoft.com/office/drawing/2014/main" id="{865F0E1F-F465-FCD8-D02A-8C8089AF9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1" y="2708472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69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" name="Text Box 35">
            <a:extLst>
              <a:ext uri="{FF2B5EF4-FFF2-40B4-BE49-F238E27FC236}">
                <a16:creationId xmlns:a16="http://schemas.microsoft.com/office/drawing/2014/main" id="{E69F1BD5-3409-5AC4-E1E6-1DCB42737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1" y="3289905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68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" name="Text Box 35">
            <a:extLst>
              <a:ext uri="{FF2B5EF4-FFF2-40B4-BE49-F238E27FC236}">
                <a16:creationId xmlns:a16="http://schemas.microsoft.com/office/drawing/2014/main" id="{1DC48311-4A2A-84FF-C7E3-A47CC0D7A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1" y="3871338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67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" name="Text Box 35">
            <a:extLst>
              <a:ext uri="{FF2B5EF4-FFF2-40B4-BE49-F238E27FC236}">
                <a16:creationId xmlns:a16="http://schemas.microsoft.com/office/drawing/2014/main" id="{19F36DB4-28AD-2FC0-C296-3E83FD26D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1" y="2127039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70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0" name="Text Box 35">
            <a:extLst>
              <a:ext uri="{FF2B5EF4-FFF2-40B4-BE49-F238E27FC236}">
                <a16:creationId xmlns:a16="http://schemas.microsoft.com/office/drawing/2014/main" id="{763D9FCD-21D1-CD2D-5B4F-AAEE6A232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20" y="5848876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1" name="Text Box 35">
            <a:extLst>
              <a:ext uri="{FF2B5EF4-FFF2-40B4-BE49-F238E27FC236}">
                <a16:creationId xmlns:a16="http://schemas.microsoft.com/office/drawing/2014/main" id="{1E78EE07-0B01-27C5-58E6-54EBDB992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748" y="5848876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200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2" name="Text Box 35">
            <a:extLst>
              <a:ext uri="{FF2B5EF4-FFF2-40B4-BE49-F238E27FC236}">
                <a16:creationId xmlns:a16="http://schemas.microsoft.com/office/drawing/2014/main" id="{6E478A6E-93FF-8CBE-508C-60F7E938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075" y="5848876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400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3" name="Text Box 35">
            <a:extLst>
              <a:ext uri="{FF2B5EF4-FFF2-40B4-BE49-F238E27FC236}">
                <a16:creationId xmlns:a16="http://schemas.microsoft.com/office/drawing/2014/main" id="{DC9BE66B-BE44-8D95-D3B7-E63B8DFF2C1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437322" y="3310807"/>
            <a:ext cx="3445860" cy="39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Temperature (K)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010898BA-E5C4-3614-0DAE-120914018B58}"/>
              </a:ext>
            </a:extLst>
          </p:cNvPr>
          <p:cNvSpPr/>
          <p:nvPr/>
        </p:nvSpPr>
        <p:spPr bwMode="auto">
          <a:xfrm>
            <a:off x="1011685" y="1675653"/>
            <a:ext cx="5431044" cy="4173223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5" name="Text Box 35">
            <a:extLst>
              <a:ext uri="{FF2B5EF4-FFF2-40B4-BE49-F238E27FC236}">
                <a16:creationId xmlns:a16="http://schemas.microsoft.com/office/drawing/2014/main" id="{C33DCE5A-BD9E-B307-5D5C-0001412C9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84" y="5848876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100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6" name="Text Box 35">
            <a:extLst>
              <a:ext uri="{FF2B5EF4-FFF2-40B4-BE49-F238E27FC236}">
                <a16:creationId xmlns:a16="http://schemas.microsoft.com/office/drawing/2014/main" id="{55A703F7-B3DA-BCF5-0B26-AA1D5B4EB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412" y="5848876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300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239C115A-7229-0FF7-E470-154DF457C4D5}"/>
              </a:ext>
            </a:extLst>
          </p:cNvPr>
          <p:cNvGrpSpPr/>
          <p:nvPr/>
        </p:nvGrpSpPr>
        <p:grpSpPr>
          <a:xfrm>
            <a:off x="1023237" y="1646502"/>
            <a:ext cx="5399555" cy="2490054"/>
            <a:chOff x="8089578" y="584775"/>
            <a:chExt cx="3584918" cy="2171685"/>
          </a:xfrm>
        </p:grpSpPr>
        <p:pic>
          <p:nvPicPr>
            <p:cNvPr id="118" name="그림 117">
              <a:extLst>
                <a:ext uri="{FF2B5EF4-FFF2-40B4-BE49-F238E27FC236}">
                  <a16:creationId xmlns:a16="http://schemas.microsoft.com/office/drawing/2014/main" id="{BA991D19-A53B-75C3-FC8A-D2301A680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" b="1495"/>
            <a:stretch/>
          </p:blipFill>
          <p:spPr>
            <a:xfrm>
              <a:off x="8089578" y="584775"/>
              <a:ext cx="3529626" cy="2169871"/>
            </a:xfrm>
            <a:prstGeom prst="rect">
              <a:avLst/>
            </a:prstGeom>
          </p:spPr>
        </p:pic>
        <p:pic>
          <p:nvPicPr>
            <p:cNvPr id="119" name="그림 118">
              <a:extLst>
                <a:ext uri="{FF2B5EF4-FFF2-40B4-BE49-F238E27FC236}">
                  <a16:creationId xmlns:a16="http://schemas.microsoft.com/office/drawing/2014/main" id="{E01EAC50-51AF-9457-9A64-BBE35B951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13" r="9603" b="1495"/>
            <a:stretch/>
          </p:blipFill>
          <p:spPr>
            <a:xfrm flipH="1">
              <a:off x="11356996" y="586589"/>
              <a:ext cx="317500" cy="2169871"/>
            </a:xfrm>
            <a:prstGeom prst="rect">
              <a:avLst/>
            </a:prstGeom>
          </p:spPr>
        </p:pic>
      </p:grpSp>
      <p:sp>
        <p:nvSpPr>
          <p:cNvPr id="120" name="Text Box 35">
            <a:extLst>
              <a:ext uri="{FF2B5EF4-FFF2-40B4-BE49-F238E27FC236}">
                <a16:creationId xmlns:a16="http://schemas.microsoft.com/office/drawing/2014/main" id="{424F87BF-0073-BCF5-B235-BC575C3D1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1" y="4452771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66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1" name="Text Box 35">
            <a:extLst>
              <a:ext uri="{FF2B5EF4-FFF2-40B4-BE49-F238E27FC236}">
                <a16:creationId xmlns:a16="http://schemas.microsoft.com/office/drawing/2014/main" id="{C5B41B40-4B99-434D-8F7D-FBC96A6E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1" y="5034204"/>
            <a:ext cx="1080377" cy="3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65</a:t>
            </a:r>
            <a:endParaRPr lang="en-US" altLang="ko-K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099F0D76-F78A-DA19-4EC0-1ED2AC308BF5}"/>
              </a:ext>
            </a:extLst>
          </p:cNvPr>
          <p:cNvCxnSpPr/>
          <p:nvPr/>
        </p:nvCxnSpPr>
        <p:spPr bwMode="auto">
          <a:xfrm>
            <a:off x="1237307" y="2048312"/>
            <a:ext cx="439215" cy="0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D74BBD15-965C-BF29-846D-7D96EEB4A80E}"/>
              </a:ext>
            </a:extLst>
          </p:cNvPr>
          <p:cNvSpPr/>
          <p:nvPr/>
        </p:nvSpPr>
        <p:spPr bwMode="auto">
          <a:xfrm>
            <a:off x="1363581" y="1953991"/>
            <a:ext cx="186667" cy="186666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4" name="Text Box 35">
            <a:extLst>
              <a:ext uri="{FF2B5EF4-FFF2-40B4-BE49-F238E27FC236}">
                <a16:creationId xmlns:a16="http://schemas.microsoft.com/office/drawing/2014/main" id="{C2C6EE6C-77DE-D3AF-5F7A-F25733B1D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690" y="1844359"/>
            <a:ext cx="2637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 b="1" dirty="0">
                <a:solidFill>
                  <a:srgbClr val="000000"/>
                </a:solidFill>
                <a:cs typeface="Arial" panose="020B0604020202020204" pitchFamily="34" charset="0"/>
              </a:rPr>
              <a:t>Target temperature</a:t>
            </a:r>
          </a:p>
        </p:txBody>
      </p:sp>
      <p:grpSp>
        <p:nvGrpSpPr>
          <p:cNvPr id="125" name="그룹 124">
            <a:extLst>
              <a:ext uri="{FF2B5EF4-FFF2-40B4-BE49-F238E27FC236}">
                <a16:creationId xmlns:a16="http://schemas.microsoft.com/office/drawing/2014/main" id="{D37B2E36-AD7A-A96F-038F-3019EB1F180A}"/>
              </a:ext>
            </a:extLst>
          </p:cNvPr>
          <p:cNvGrpSpPr/>
          <p:nvPr/>
        </p:nvGrpSpPr>
        <p:grpSpPr>
          <a:xfrm>
            <a:off x="1023237" y="2506184"/>
            <a:ext cx="5431044" cy="3369563"/>
            <a:chOff x="3385437" y="1922802"/>
            <a:chExt cx="5431044" cy="3369563"/>
          </a:xfrm>
        </p:grpSpPr>
        <p:pic>
          <p:nvPicPr>
            <p:cNvPr id="126" name="그림 125">
              <a:extLst>
                <a:ext uri="{FF2B5EF4-FFF2-40B4-BE49-F238E27FC236}">
                  <a16:creationId xmlns:a16="http://schemas.microsoft.com/office/drawing/2014/main" id="{75B01EC0-0D31-C165-16E7-7992608D8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" t="1" b="911"/>
            <a:stretch/>
          </p:blipFill>
          <p:spPr>
            <a:xfrm>
              <a:off x="3385437" y="1922802"/>
              <a:ext cx="5431044" cy="3369563"/>
            </a:xfrm>
            <a:prstGeom prst="rect">
              <a:avLst/>
            </a:prstGeom>
          </p:spPr>
        </p:pic>
        <p:cxnSp>
          <p:nvCxnSpPr>
            <p:cNvPr id="127" name="직선 연결선 126">
              <a:extLst>
                <a:ext uri="{FF2B5EF4-FFF2-40B4-BE49-F238E27FC236}">
                  <a16:creationId xmlns:a16="http://schemas.microsoft.com/office/drawing/2014/main" id="{63EBAB88-5155-29AF-203D-1FEFEB0133F3}"/>
                </a:ext>
              </a:extLst>
            </p:cNvPr>
            <p:cNvCxnSpPr/>
            <p:nvPr/>
          </p:nvCxnSpPr>
          <p:spPr bwMode="auto">
            <a:xfrm>
              <a:off x="4937891" y="5039578"/>
              <a:ext cx="439215" cy="0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8" name="Text Box 35">
              <a:extLst>
                <a:ext uri="{FF2B5EF4-FFF2-40B4-BE49-F238E27FC236}">
                  <a16:creationId xmlns:a16="http://schemas.microsoft.com/office/drawing/2014/main" id="{664F9A15-9F1C-E845-A05E-D6B0097FE1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3693" y="4837718"/>
              <a:ext cx="27538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7D"/>
                </a:buClr>
                <a:buSzPct val="75000"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Measured temperature</a:t>
              </a:r>
            </a:p>
          </p:txBody>
        </p:sp>
        <p:cxnSp>
          <p:nvCxnSpPr>
            <p:cNvPr id="129" name="직선 연결선 128">
              <a:extLst>
                <a:ext uri="{FF2B5EF4-FFF2-40B4-BE49-F238E27FC236}">
                  <a16:creationId xmlns:a16="http://schemas.microsoft.com/office/drawing/2014/main" id="{6C95E51B-D812-87D8-2E76-F9AAC12641B1}"/>
                </a:ext>
              </a:extLst>
            </p:cNvPr>
            <p:cNvCxnSpPr/>
            <p:nvPr/>
          </p:nvCxnSpPr>
          <p:spPr bwMode="auto">
            <a:xfrm rot="7200000">
              <a:off x="5044130" y="5053206"/>
              <a:ext cx="205335" cy="0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D29CC43E-F450-7DC8-E61C-D802F83FC697}"/>
                </a:ext>
              </a:extLst>
            </p:cNvPr>
            <p:cNvCxnSpPr/>
            <p:nvPr/>
          </p:nvCxnSpPr>
          <p:spPr bwMode="auto">
            <a:xfrm rot="3600000">
              <a:off x="5044130" y="5044310"/>
              <a:ext cx="205335" cy="0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1" name="Text Box 35">
            <a:extLst>
              <a:ext uri="{FF2B5EF4-FFF2-40B4-BE49-F238E27FC236}">
                <a16:creationId xmlns:a16="http://schemas.microsoft.com/office/drawing/2014/main" id="{DBF346FF-C4B4-5391-CB78-F8A0AF39B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1" y="5646416"/>
            <a:ext cx="10803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ko-KR" sz="2000">
                <a:solidFill>
                  <a:srgbClr val="000000"/>
                </a:solidFill>
                <a:cs typeface="Arial" panose="020B0604020202020204" pitchFamily="34" charset="0"/>
              </a:rPr>
              <a:t>64</a:t>
            </a:r>
          </a:p>
        </p:txBody>
      </p:sp>
      <p:sp>
        <p:nvSpPr>
          <p:cNvPr id="132" name="Rectangle 3">
            <a:extLst>
              <a:ext uri="{FF2B5EF4-FFF2-40B4-BE49-F238E27FC236}">
                <a16:creationId xmlns:a16="http://schemas.microsoft.com/office/drawing/2014/main" id="{59C14C34-6EE2-4E95-E55D-FD4DE912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911" y="1253191"/>
            <a:ext cx="5344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 eaLnBrk="1" hangingPunct="1">
              <a:buClr>
                <a:srgbClr val="9999CC"/>
              </a:buClr>
              <a:buFont typeface="Wingdings" pitchFamily="2" charset="2"/>
              <a:buNone/>
              <a:defRPr/>
            </a:pPr>
            <a:r>
              <a:rPr lang="en-US" altLang="ko-KR" sz="2400" kern="0" dirty="0">
                <a:solidFill>
                  <a:srgbClr val="000000"/>
                </a:solidFill>
                <a:ea typeface="굴림" pitchFamily="50" charset="-127"/>
                <a:cs typeface="Arial" panose="020B0604020202020204" pitchFamily="34" charset="0"/>
              </a:rPr>
              <a:t>Spatially Distributed Temperatures</a:t>
            </a:r>
          </a:p>
        </p:txBody>
      </p: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7DAE64FF-7A6B-7396-19A9-B53F815E3508}"/>
              </a:ext>
            </a:extLst>
          </p:cNvPr>
          <p:cNvGrpSpPr/>
          <p:nvPr/>
        </p:nvGrpSpPr>
        <p:grpSpPr>
          <a:xfrm>
            <a:off x="6530202" y="1320681"/>
            <a:ext cx="5612062" cy="5146908"/>
            <a:chOff x="6530202" y="1143699"/>
            <a:chExt cx="5612062" cy="5146908"/>
          </a:xfrm>
        </p:grpSpPr>
        <p:grpSp>
          <p:nvGrpSpPr>
            <p:cNvPr id="134" name="그룹 133">
              <a:extLst>
                <a:ext uri="{FF2B5EF4-FFF2-40B4-BE49-F238E27FC236}">
                  <a16:creationId xmlns:a16="http://schemas.microsoft.com/office/drawing/2014/main" id="{4693146D-1803-A439-805B-10086C46DA00}"/>
                </a:ext>
              </a:extLst>
            </p:cNvPr>
            <p:cNvGrpSpPr/>
            <p:nvPr/>
          </p:nvGrpSpPr>
          <p:grpSpPr>
            <a:xfrm>
              <a:off x="6530202" y="1143699"/>
              <a:ext cx="5612062" cy="4602478"/>
              <a:chOff x="6530202" y="1143699"/>
              <a:chExt cx="5612062" cy="4602478"/>
            </a:xfrm>
          </p:grpSpPr>
          <p:grpSp>
            <p:nvGrpSpPr>
              <p:cNvPr id="139" name="그룹 138">
                <a:extLst>
                  <a:ext uri="{FF2B5EF4-FFF2-40B4-BE49-F238E27FC236}">
                    <a16:creationId xmlns:a16="http://schemas.microsoft.com/office/drawing/2014/main" id="{EF012A9D-C124-4C05-8754-D1A3651C98EA}"/>
                  </a:ext>
                </a:extLst>
              </p:cNvPr>
              <p:cNvGrpSpPr/>
              <p:nvPr/>
            </p:nvGrpSpPr>
            <p:grpSpPr>
              <a:xfrm>
                <a:off x="6530202" y="1508455"/>
                <a:ext cx="5535862" cy="4237722"/>
                <a:chOff x="6506138" y="1133114"/>
                <a:chExt cx="5535862" cy="4237722"/>
              </a:xfrm>
            </p:grpSpPr>
            <p:pic>
              <p:nvPicPr>
                <p:cNvPr id="142" name="그림 141">
                  <a:extLst>
                    <a:ext uri="{FF2B5EF4-FFF2-40B4-BE49-F238E27FC236}">
                      <a16:creationId xmlns:a16="http://schemas.microsoft.com/office/drawing/2014/main" id="{B17AA4F0-2D3E-249C-58D8-E55977DA5A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07" t="30248" r="31133" b="32150"/>
                <a:stretch/>
              </p:blipFill>
              <p:spPr>
                <a:xfrm>
                  <a:off x="6506138" y="2347857"/>
                  <a:ext cx="4608983" cy="2311998"/>
                </a:xfrm>
                <a:prstGeom prst="rect">
                  <a:avLst/>
                </a:prstGeom>
              </p:spPr>
            </p:pic>
            <p:pic>
              <p:nvPicPr>
                <p:cNvPr id="143" name="그림 142">
                  <a:extLst>
                    <a:ext uri="{FF2B5EF4-FFF2-40B4-BE49-F238E27FC236}">
                      <a16:creationId xmlns:a16="http://schemas.microsoft.com/office/drawing/2014/main" id="{344C6090-8017-D9B2-0E26-BEAA5A761A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28"/>
                <a:stretch/>
              </p:blipFill>
              <p:spPr>
                <a:xfrm>
                  <a:off x="11101596" y="1133114"/>
                  <a:ext cx="940404" cy="4237722"/>
                </a:xfrm>
                <a:prstGeom prst="rect">
                  <a:avLst/>
                </a:prstGeom>
              </p:spPr>
            </p:pic>
          </p:grpSp>
          <p:sp>
            <p:nvSpPr>
              <p:cNvPr id="140" name="Rectangle 3">
                <a:extLst>
                  <a:ext uri="{FF2B5EF4-FFF2-40B4-BE49-F238E27FC236}">
                    <a16:creationId xmlns:a16="http://schemas.microsoft.com/office/drawing/2014/main" id="{D16873B2-073A-C2DF-4BCF-445E6EFA17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66663" y="1143699"/>
                <a:ext cx="55756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65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Char char="¨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1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굴림" pitchFamily="50" charset="-127"/>
                    <a:cs typeface="Arial" panose="020B0604020202020204" pitchFamily="34" charset="0"/>
                  </a:rPr>
                  <a:t>Final (measured) Temperature in Test Coil</a:t>
                </a:r>
              </a:p>
            </p:txBody>
          </p:sp>
          <p:sp>
            <p:nvSpPr>
              <p:cNvPr id="141" name="Text Box 35">
                <a:extLst>
                  <a:ext uri="{FF2B5EF4-FFF2-40B4-BE49-F238E27FC236}">
                    <a16:creationId xmlns:a16="http://schemas.microsoft.com/office/drawing/2014/main" id="{FA49B748-CE7E-35B7-8007-6F84C9FA3E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0708742" y="3638984"/>
                <a:ext cx="238255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7D"/>
                  </a:buClr>
                  <a:buSzPct val="75000"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Temperature (K)</a:t>
                </a:r>
                <a:endPara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35" name="직선 화살표 연결선 134">
              <a:extLst>
                <a:ext uri="{FF2B5EF4-FFF2-40B4-BE49-F238E27FC236}">
                  <a16:creationId xmlns:a16="http://schemas.microsoft.com/office/drawing/2014/main" id="{3B731E46-2FD1-348F-FE3A-46E5371438CC}"/>
                </a:ext>
              </a:extLst>
            </p:cNvPr>
            <p:cNvCxnSpPr/>
            <p:nvPr/>
          </p:nvCxnSpPr>
          <p:spPr bwMode="auto">
            <a:xfrm flipV="1">
              <a:off x="9243753" y="4296206"/>
              <a:ext cx="0" cy="962822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6" name="직선 화살표 연결선 135">
              <a:extLst>
                <a:ext uri="{FF2B5EF4-FFF2-40B4-BE49-F238E27FC236}">
                  <a16:creationId xmlns:a16="http://schemas.microsoft.com/office/drawing/2014/main" id="{7501C9AE-8CC3-5D11-A9FF-5B9CD6E479D3}"/>
                </a:ext>
              </a:extLst>
            </p:cNvPr>
            <p:cNvCxnSpPr/>
            <p:nvPr/>
          </p:nvCxnSpPr>
          <p:spPr bwMode="auto">
            <a:xfrm flipV="1">
              <a:off x="10144299" y="4897153"/>
              <a:ext cx="0" cy="962822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7" name="Text Box 35">
              <a:extLst>
                <a:ext uri="{FF2B5EF4-FFF2-40B4-BE49-F238E27FC236}">
                  <a16:creationId xmlns:a16="http://schemas.microsoft.com/office/drawing/2014/main" id="{F6CE284F-5294-B294-4DD6-DBAA60062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401" y="5269857"/>
              <a:ext cx="2869276" cy="399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7D"/>
                </a:buClr>
                <a:buSzPct val="75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The first turn</a:t>
              </a:r>
            </a:p>
          </p:txBody>
        </p:sp>
        <p:sp>
          <p:nvSpPr>
            <p:cNvPr id="138" name="Text Box 35">
              <a:extLst>
                <a:ext uri="{FF2B5EF4-FFF2-40B4-BE49-F238E27FC236}">
                  <a16:creationId xmlns:a16="http://schemas.microsoft.com/office/drawing/2014/main" id="{468DEFCA-178D-D5CE-2D76-CA8E04B93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6586" y="5891453"/>
              <a:ext cx="2869276" cy="399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7D"/>
                </a:buClr>
                <a:buSzPct val="75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The last turn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60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44600"/>
          </a:xfrm>
        </p:spPr>
        <p:txBody>
          <a:bodyPr anchor="t">
            <a:noAutofit/>
          </a:bodyPr>
          <a:lstStyle/>
          <a:p>
            <a:r>
              <a:rPr lang="en-US" altLang="ko-KR" sz="4000" b="1" dirty="0">
                <a:latin typeface="+mn-lt"/>
              </a:rPr>
              <a:t>Research on Quench Imitation: Preliminary Study with A Stack of HTS Coils Connected in Parallel</a:t>
            </a:r>
            <a:endParaRPr lang="en-US" sz="4000" b="1" dirty="0">
              <a:latin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</a:rPr>
              <a:pPr algn="r"/>
              <a:t>15</a:t>
            </a:fld>
            <a:r>
              <a:rPr lang="en-US" sz="1400" b="0" dirty="0">
                <a:solidFill>
                  <a:schemeClr val="bg1"/>
                </a:solidFill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53BCCEF-38DF-0BA9-B005-0C30BD3D9F6A}"/>
              </a:ext>
            </a:extLst>
          </p:cNvPr>
          <p:cNvGrpSpPr/>
          <p:nvPr/>
        </p:nvGrpSpPr>
        <p:grpSpPr>
          <a:xfrm>
            <a:off x="0" y="1822514"/>
            <a:ext cx="4151044" cy="3586484"/>
            <a:chOff x="633942" y="2446687"/>
            <a:chExt cx="4151044" cy="3586484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36D807C-2662-47A1-32D8-365D4D6D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6710" y="2446687"/>
              <a:ext cx="3046771" cy="322599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3A534F-1DC4-2AC5-E2EF-872C33FEBA4E}"/>
                </a:ext>
              </a:extLst>
            </p:cNvPr>
            <p:cNvSpPr txBox="1"/>
            <p:nvPr/>
          </p:nvSpPr>
          <p:spPr bwMode="auto">
            <a:xfrm>
              <a:off x="633942" y="2946869"/>
              <a:ext cx="641992" cy="3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rPr>
                <a:t>DP 1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C3DC70-D299-6984-E512-B5D96CDF1A5F}"/>
                </a:ext>
              </a:extLst>
            </p:cNvPr>
            <p:cNvSpPr txBox="1"/>
            <p:nvPr/>
          </p:nvSpPr>
          <p:spPr bwMode="auto">
            <a:xfrm>
              <a:off x="633942" y="4983678"/>
              <a:ext cx="641992" cy="3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rPr>
                <a:t>DP 6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5AD764-2FAC-8BD1-9307-13A94DD02D0D}"/>
                </a:ext>
              </a:extLst>
            </p:cNvPr>
            <p:cNvSpPr txBox="1"/>
            <p:nvPr/>
          </p:nvSpPr>
          <p:spPr bwMode="auto">
            <a:xfrm>
              <a:off x="633942" y="3354231"/>
              <a:ext cx="641992" cy="3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rPr>
                <a:t>DP 2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232D5A-7550-AA6B-C6B0-AD07F9A706FF}"/>
                </a:ext>
              </a:extLst>
            </p:cNvPr>
            <p:cNvSpPr txBox="1"/>
            <p:nvPr/>
          </p:nvSpPr>
          <p:spPr bwMode="auto">
            <a:xfrm>
              <a:off x="633942" y="3761592"/>
              <a:ext cx="641992" cy="3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rPr>
                <a:t>DP 3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61BC9C-7C50-BF2F-CB3F-9113D9F762A8}"/>
                </a:ext>
              </a:extLst>
            </p:cNvPr>
            <p:cNvSpPr txBox="1"/>
            <p:nvPr/>
          </p:nvSpPr>
          <p:spPr bwMode="auto">
            <a:xfrm>
              <a:off x="633942" y="4168954"/>
              <a:ext cx="641992" cy="3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rPr>
                <a:t>DP 4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51491F-6C4A-7F89-D5FD-E984AD7AD5DA}"/>
                </a:ext>
              </a:extLst>
            </p:cNvPr>
            <p:cNvSpPr txBox="1"/>
            <p:nvPr/>
          </p:nvSpPr>
          <p:spPr bwMode="auto">
            <a:xfrm>
              <a:off x="633942" y="4576316"/>
              <a:ext cx="641992" cy="3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rPr>
                <a:t>DP 5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0039E-B4F3-BBA6-A625-D0261B39C4C9}"/>
                </a:ext>
              </a:extLst>
            </p:cNvPr>
            <p:cNvSpPr txBox="1"/>
            <p:nvPr/>
          </p:nvSpPr>
          <p:spPr bwMode="auto">
            <a:xfrm>
              <a:off x="2484927" y="3384503"/>
              <a:ext cx="771872" cy="37708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ea typeface="Osaka" charset="-128"/>
                </a:rPr>
                <a:t>Joint 1</a:t>
              </a:r>
              <a:endPara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130B4C-72AA-4922-51AA-06EEBD4F6D49}"/>
                </a:ext>
              </a:extLst>
            </p:cNvPr>
            <p:cNvSpPr txBox="1"/>
            <p:nvPr/>
          </p:nvSpPr>
          <p:spPr bwMode="auto">
            <a:xfrm>
              <a:off x="2484927" y="3790789"/>
              <a:ext cx="771872" cy="37708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ea typeface="Osaka" charset="-128"/>
                </a:rPr>
                <a:t>Joint 2</a:t>
              </a:r>
              <a:endPara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F5FAE8-EEF0-D502-6F1C-4EC3F1E8B132}"/>
                </a:ext>
              </a:extLst>
            </p:cNvPr>
            <p:cNvSpPr txBox="1"/>
            <p:nvPr/>
          </p:nvSpPr>
          <p:spPr bwMode="auto">
            <a:xfrm>
              <a:off x="2484927" y="4197075"/>
              <a:ext cx="771872" cy="37708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ea typeface="Osaka" charset="-128"/>
                </a:rPr>
                <a:t>Joint 3</a:t>
              </a:r>
              <a:endPara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A9551-D9F0-4957-A814-8F76E76CE338}"/>
                </a:ext>
              </a:extLst>
            </p:cNvPr>
            <p:cNvSpPr txBox="1"/>
            <p:nvPr/>
          </p:nvSpPr>
          <p:spPr bwMode="auto">
            <a:xfrm>
              <a:off x="2484927" y="4603361"/>
              <a:ext cx="771872" cy="37708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ea typeface="Osaka" charset="-128"/>
                </a:rPr>
                <a:t>Joint 4</a:t>
              </a:r>
              <a:endPara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EB88AB-6167-FECB-0261-179B0F8C8F19}"/>
                </a:ext>
              </a:extLst>
            </p:cNvPr>
            <p:cNvSpPr txBox="1"/>
            <p:nvPr/>
          </p:nvSpPr>
          <p:spPr bwMode="auto">
            <a:xfrm>
              <a:off x="2484927" y="5009648"/>
              <a:ext cx="771872" cy="37708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ea typeface="Osaka" charset="-128"/>
                </a:rPr>
                <a:t>Joint 5</a:t>
              </a:r>
              <a:endPara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85D47B-C3E6-F696-E79B-FAE8C27800C3}"/>
                </a:ext>
              </a:extLst>
            </p:cNvPr>
            <p:cNvSpPr txBox="1"/>
            <p:nvPr/>
          </p:nvSpPr>
          <p:spPr bwMode="auto">
            <a:xfrm>
              <a:off x="2891633" y="2618633"/>
              <a:ext cx="1706464" cy="3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rPr>
                <a:t>Current lead (in)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808526-731E-EFFA-57B0-0CF264254851}"/>
                </a:ext>
              </a:extLst>
            </p:cNvPr>
            <p:cNvSpPr txBox="1"/>
            <p:nvPr/>
          </p:nvSpPr>
          <p:spPr bwMode="auto">
            <a:xfrm>
              <a:off x="2563240" y="5656082"/>
              <a:ext cx="2221746" cy="3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rPr>
                <a:t>Current lead (out)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9" name="그룹 408">
            <a:extLst>
              <a:ext uri="{FF2B5EF4-FFF2-40B4-BE49-F238E27FC236}">
                <a16:creationId xmlns:a16="http://schemas.microsoft.com/office/drawing/2014/main" id="{BFAF349C-8340-5978-20B1-B47D1142D007}"/>
              </a:ext>
            </a:extLst>
          </p:cNvPr>
          <p:cNvGrpSpPr/>
          <p:nvPr/>
        </p:nvGrpSpPr>
        <p:grpSpPr>
          <a:xfrm>
            <a:off x="5171915" y="1685547"/>
            <a:ext cx="6946535" cy="3368445"/>
            <a:chOff x="314756" y="2049936"/>
            <a:chExt cx="7737103" cy="38775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B2DF4F5-C51E-3171-4DAE-DFEB554A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756" y="2168706"/>
              <a:ext cx="3544802" cy="3753320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22589BB-681B-569E-C728-419554C03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756" y="2168706"/>
              <a:ext cx="3544802" cy="3758808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22D254ED-9310-0F3A-E6C7-7F8E70BAD457}"/>
                </a:ext>
              </a:extLst>
            </p:cNvPr>
            <p:cNvSpPr/>
            <p:nvPr/>
          </p:nvSpPr>
          <p:spPr bwMode="auto">
            <a:xfrm>
              <a:off x="7204776" y="2736667"/>
              <a:ext cx="527005" cy="324877"/>
            </a:xfrm>
            <a:prstGeom prst="rect">
              <a:avLst/>
            </a:prstGeom>
            <a:pattFill prst="pct25">
              <a:fgClr>
                <a:schemeClr val="tx1"/>
              </a:fgClr>
              <a:bgClr>
                <a:schemeClr val="bg1"/>
              </a:bgClr>
            </a:pattFill>
            <a:ln w="19050" cap="flat" cmpd="sng" algn="ctr">
              <a:solidFill>
                <a:srgbClr val="2F559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7D69197D-3494-EF49-38C4-18081C35FD7B}"/>
                </a:ext>
              </a:extLst>
            </p:cNvPr>
            <p:cNvSpPr/>
            <p:nvPr/>
          </p:nvSpPr>
          <p:spPr bwMode="auto">
            <a:xfrm>
              <a:off x="7204317" y="3321791"/>
              <a:ext cx="527005" cy="324877"/>
            </a:xfrm>
            <a:prstGeom prst="rect">
              <a:avLst/>
            </a:prstGeom>
            <a:pattFill prst="pct25">
              <a:fgClr>
                <a:schemeClr val="tx1"/>
              </a:fgClr>
              <a:bgClr>
                <a:schemeClr val="bg1"/>
              </a:bgClr>
            </a:pattFill>
            <a:ln w="19050" cap="flat" cmpd="sng" algn="ctr">
              <a:solidFill>
                <a:srgbClr val="2F559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71E23DA7-ED35-4364-172B-8ACC0C369447}"/>
                </a:ext>
              </a:extLst>
            </p:cNvPr>
            <p:cNvSpPr/>
            <p:nvPr/>
          </p:nvSpPr>
          <p:spPr bwMode="auto">
            <a:xfrm>
              <a:off x="7216377" y="3894212"/>
              <a:ext cx="527005" cy="324877"/>
            </a:xfrm>
            <a:prstGeom prst="rect">
              <a:avLst/>
            </a:prstGeom>
            <a:pattFill prst="pct25">
              <a:fgClr>
                <a:schemeClr val="tx1"/>
              </a:fgClr>
              <a:bgClr>
                <a:schemeClr val="bg1"/>
              </a:bgClr>
            </a:pattFill>
            <a:ln w="19050" cap="flat" cmpd="sng" algn="ctr">
              <a:solidFill>
                <a:srgbClr val="2F559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997786C-46B8-3B6C-5CC0-AF0A2A3727AE}"/>
                </a:ext>
              </a:extLst>
            </p:cNvPr>
            <p:cNvSpPr/>
            <p:nvPr/>
          </p:nvSpPr>
          <p:spPr bwMode="auto">
            <a:xfrm>
              <a:off x="7194809" y="4512351"/>
              <a:ext cx="527005" cy="324877"/>
            </a:xfrm>
            <a:prstGeom prst="rect">
              <a:avLst/>
            </a:prstGeom>
            <a:pattFill prst="pct25">
              <a:fgClr>
                <a:schemeClr val="tx1"/>
              </a:fgClr>
              <a:bgClr>
                <a:schemeClr val="bg1"/>
              </a:bgClr>
            </a:pattFill>
            <a:ln w="19050" cap="flat" cmpd="sng" algn="ctr">
              <a:solidFill>
                <a:srgbClr val="2F559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37018CCB-168A-5246-FD91-3EC37B8E3113}"/>
                </a:ext>
              </a:extLst>
            </p:cNvPr>
            <p:cNvSpPr/>
            <p:nvPr/>
          </p:nvSpPr>
          <p:spPr bwMode="auto">
            <a:xfrm>
              <a:off x="7194809" y="5107935"/>
              <a:ext cx="527005" cy="324877"/>
            </a:xfrm>
            <a:prstGeom prst="rect">
              <a:avLst/>
            </a:prstGeom>
            <a:pattFill prst="pct25">
              <a:fgClr>
                <a:schemeClr val="tx1"/>
              </a:fgClr>
              <a:bgClr>
                <a:schemeClr val="bg1"/>
              </a:bgClr>
            </a:pattFill>
            <a:ln w="19050" cap="flat" cmpd="sng" algn="ctr">
              <a:solidFill>
                <a:srgbClr val="2F559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AC7C56DD-3E46-DEBE-DF52-0A217E4F1BE0}"/>
                </a:ext>
              </a:extLst>
            </p:cNvPr>
            <p:cNvSpPr/>
            <p:nvPr/>
          </p:nvSpPr>
          <p:spPr bwMode="auto">
            <a:xfrm>
              <a:off x="7203972" y="2175513"/>
              <a:ext cx="527005" cy="324877"/>
            </a:xfrm>
            <a:prstGeom prst="rect">
              <a:avLst/>
            </a:prstGeom>
            <a:pattFill prst="pct25">
              <a:fgClr>
                <a:schemeClr val="tx1"/>
              </a:fgClr>
              <a:bgClr>
                <a:schemeClr val="bg1"/>
              </a:bgClr>
            </a:pattFill>
            <a:ln w="19050" cap="flat" cmpd="sng" algn="ctr">
              <a:solidFill>
                <a:srgbClr val="2F559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3621ADBD-8376-B1DB-18C1-936E5D9309FE}"/>
                </a:ext>
              </a:extLst>
            </p:cNvPr>
            <p:cNvGrpSpPr/>
            <p:nvPr/>
          </p:nvGrpSpPr>
          <p:grpSpPr>
            <a:xfrm>
              <a:off x="4572256" y="2049936"/>
              <a:ext cx="2242820" cy="559583"/>
              <a:chOff x="5723199" y="3008055"/>
              <a:chExt cx="1962703" cy="489694"/>
            </a:xfrm>
          </p:grpSpPr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20ECB0A3-386B-CD10-D10E-131C44927889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91" name="원호 90">
                  <a:extLst>
                    <a:ext uri="{FF2B5EF4-FFF2-40B4-BE49-F238E27FC236}">
                      <a16:creationId xmlns:a16="http://schemas.microsoft.com/office/drawing/2014/main" id="{70848B51-F8CC-0945-05D6-A926316A8BC4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" name="원호 91">
                  <a:extLst>
                    <a:ext uri="{FF2B5EF4-FFF2-40B4-BE49-F238E27FC236}">
                      <a16:creationId xmlns:a16="http://schemas.microsoft.com/office/drawing/2014/main" id="{0AFBE959-C204-676C-7BFA-E84908927CA9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" name="원호 92">
                  <a:extLst>
                    <a:ext uri="{FF2B5EF4-FFF2-40B4-BE49-F238E27FC236}">
                      <a16:creationId xmlns:a16="http://schemas.microsoft.com/office/drawing/2014/main" id="{FAEBF06A-A2DF-7624-6C4D-E1D06C8A4244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" name="원호 93">
                  <a:extLst>
                    <a:ext uri="{FF2B5EF4-FFF2-40B4-BE49-F238E27FC236}">
                      <a16:creationId xmlns:a16="http://schemas.microsoft.com/office/drawing/2014/main" id="{4F459C3F-4EC4-7D52-1A9F-23B541DCC173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" name="원호 94">
                  <a:extLst>
                    <a:ext uri="{FF2B5EF4-FFF2-40B4-BE49-F238E27FC236}">
                      <a16:creationId xmlns:a16="http://schemas.microsoft.com/office/drawing/2014/main" id="{4453EDD9-E758-170C-E1BC-74C8D45223E9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" name="원호 95">
                  <a:extLst>
                    <a:ext uri="{FF2B5EF4-FFF2-40B4-BE49-F238E27FC236}">
                      <a16:creationId xmlns:a16="http://schemas.microsoft.com/office/drawing/2014/main" id="{63A0BE13-257B-8078-D8D1-B972C4B70481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원호 96">
                  <a:extLst>
                    <a:ext uri="{FF2B5EF4-FFF2-40B4-BE49-F238E27FC236}">
                      <a16:creationId xmlns:a16="http://schemas.microsoft.com/office/drawing/2014/main" id="{991786A8-5B28-7F97-2AB5-A8D6E81D13A1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98" name="직선 연결선 97">
                  <a:extLst>
                    <a:ext uri="{FF2B5EF4-FFF2-40B4-BE49-F238E27FC236}">
                      <a16:creationId xmlns:a16="http://schemas.microsoft.com/office/drawing/2014/main" id="{09225567-7B98-DB40-1E57-81FDA51E5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99" name="직선 연결선 98">
                  <a:extLst>
                    <a:ext uri="{FF2B5EF4-FFF2-40B4-BE49-F238E27FC236}">
                      <a16:creationId xmlns:a16="http://schemas.microsoft.com/office/drawing/2014/main" id="{8A1C1E7D-D784-06FF-06CE-CDC3CE12FF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FC73EC35-92A2-1581-E9CB-76E40A773B16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82" name="직선 연결선 81">
                  <a:extLst>
                    <a:ext uri="{FF2B5EF4-FFF2-40B4-BE49-F238E27FC236}">
                      <a16:creationId xmlns:a16="http://schemas.microsoft.com/office/drawing/2014/main" id="{E5E42500-B591-9DD6-B1B4-B66763AF8E65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3" name="직선 연결선 82">
                  <a:extLst>
                    <a:ext uri="{FF2B5EF4-FFF2-40B4-BE49-F238E27FC236}">
                      <a16:creationId xmlns:a16="http://schemas.microsoft.com/office/drawing/2014/main" id="{9F8926A0-BE22-04EA-7DCE-1F60BBBF616E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4" name="직선 연결선 83">
                  <a:extLst>
                    <a:ext uri="{FF2B5EF4-FFF2-40B4-BE49-F238E27FC236}">
                      <a16:creationId xmlns:a16="http://schemas.microsoft.com/office/drawing/2014/main" id="{D1E5C83F-EB27-F153-637C-8295F2580ED9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5" name="직선 연결선 84">
                  <a:extLst>
                    <a:ext uri="{FF2B5EF4-FFF2-40B4-BE49-F238E27FC236}">
                      <a16:creationId xmlns:a16="http://schemas.microsoft.com/office/drawing/2014/main" id="{6C8E499F-7671-D8E2-FBFF-0697408DEA25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6" name="직선 연결선 85">
                  <a:extLst>
                    <a:ext uri="{FF2B5EF4-FFF2-40B4-BE49-F238E27FC236}">
                      <a16:creationId xmlns:a16="http://schemas.microsoft.com/office/drawing/2014/main" id="{B6F31463-37AF-352E-6EAB-846034E2DC11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7" name="직선 연결선 86">
                  <a:extLst>
                    <a:ext uri="{FF2B5EF4-FFF2-40B4-BE49-F238E27FC236}">
                      <a16:creationId xmlns:a16="http://schemas.microsoft.com/office/drawing/2014/main" id="{23C0CF69-C145-D9F9-FA03-F09DAF07F1B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8" name="직선 연결선 87">
                  <a:extLst>
                    <a:ext uri="{FF2B5EF4-FFF2-40B4-BE49-F238E27FC236}">
                      <a16:creationId xmlns:a16="http://schemas.microsoft.com/office/drawing/2014/main" id="{DE8CFE88-5086-A72A-8B5E-30565CB5594C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9" name="직선 연결선 88">
                  <a:extLst>
                    <a:ext uri="{FF2B5EF4-FFF2-40B4-BE49-F238E27FC236}">
                      <a16:creationId xmlns:a16="http://schemas.microsoft.com/office/drawing/2014/main" id="{53FEDD46-C50E-3894-32CC-9EB2C0AC7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90" name="직선 연결선 89">
                  <a:extLst>
                    <a:ext uri="{FF2B5EF4-FFF2-40B4-BE49-F238E27FC236}">
                      <a16:creationId xmlns:a16="http://schemas.microsoft.com/office/drawing/2014/main" id="{D8C865B4-B677-3EF1-A273-A518DCE1FF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B4F64CE1-F21B-E11B-69D2-F72BA42E6C14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73" name="직선 연결선 72">
                  <a:extLst>
                    <a:ext uri="{FF2B5EF4-FFF2-40B4-BE49-F238E27FC236}">
                      <a16:creationId xmlns:a16="http://schemas.microsoft.com/office/drawing/2014/main" id="{C782B84C-28C0-C18F-4757-07E2B67C7D88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4" name="직선 연결선 73">
                  <a:extLst>
                    <a:ext uri="{FF2B5EF4-FFF2-40B4-BE49-F238E27FC236}">
                      <a16:creationId xmlns:a16="http://schemas.microsoft.com/office/drawing/2014/main" id="{9EFD71EE-54E3-4EB5-1389-1B616C767F7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5" name="직선 연결선 74">
                  <a:extLst>
                    <a:ext uri="{FF2B5EF4-FFF2-40B4-BE49-F238E27FC236}">
                      <a16:creationId xmlns:a16="http://schemas.microsoft.com/office/drawing/2014/main" id="{D1A54332-78BA-D29E-FB68-23B9EBE67D55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6" name="직선 연결선 75">
                  <a:extLst>
                    <a:ext uri="{FF2B5EF4-FFF2-40B4-BE49-F238E27FC236}">
                      <a16:creationId xmlns:a16="http://schemas.microsoft.com/office/drawing/2014/main" id="{0073298B-6264-BFBF-659B-495461E7CEE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7" name="직선 연결선 76">
                  <a:extLst>
                    <a:ext uri="{FF2B5EF4-FFF2-40B4-BE49-F238E27FC236}">
                      <a16:creationId xmlns:a16="http://schemas.microsoft.com/office/drawing/2014/main" id="{2157F4C5-A8C0-1EB0-FFF8-F45D65D28F70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8" name="직선 연결선 77">
                  <a:extLst>
                    <a:ext uri="{FF2B5EF4-FFF2-40B4-BE49-F238E27FC236}">
                      <a16:creationId xmlns:a16="http://schemas.microsoft.com/office/drawing/2014/main" id="{508BD2EF-F62D-C639-AF85-CA131A3BCFE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9" name="직선 연결선 78">
                  <a:extLst>
                    <a:ext uri="{FF2B5EF4-FFF2-40B4-BE49-F238E27FC236}">
                      <a16:creationId xmlns:a16="http://schemas.microsoft.com/office/drawing/2014/main" id="{48D8CE71-C399-F7BC-2206-5D1933ADA51F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0" name="직선 연결선 79">
                  <a:extLst>
                    <a:ext uri="{FF2B5EF4-FFF2-40B4-BE49-F238E27FC236}">
                      <a16:creationId xmlns:a16="http://schemas.microsoft.com/office/drawing/2014/main" id="{74ACE21E-3831-A995-8401-6734CD572D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1" name="직선 연결선 80">
                  <a:extLst>
                    <a:ext uri="{FF2B5EF4-FFF2-40B4-BE49-F238E27FC236}">
                      <a16:creationId xmlns:a16="http://schemas.microsoft.com/office/drawing/2014/main" id="{BA81B4A2-8F1C-113C-9884-ED1EC47D6F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5CB5AEC-1AA0-E1E6-9FC5-14CC755F18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46FF0144-9182-F668-45C8-0A940EFEE7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67" name="직선 연결선 66">
                <a:extLst>
                  <a:ext uri="{FF2B5EF4-FFF2-40B4-BE49-F238E27FC236}">
                    <a16:creationId xmlns:a16="http://schemas.microsoft.com/office/drawing/2014/main" id="{C47BDF9D-5923-1282-FF78-09ADA2003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68" name="직선 연결선 67">
                <a:extLst>
                  <a:ext uri="{FF2B5EF4-FFF2-40B4-BE49-F238E27FC236}">
                    <a16:creationId xmlns:a16="http://schemas.microsoft.com/office/drawing/2014/main" id="{0919BB23-128F-2B08-EC42-519FC822E3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70" name="직선 연결선 69">
                <a:extLst>
                  <a:ext uri="{FF2B5EF4-FFF2-40B4-BE49-F238E27FC236}">
                    <a16:creationId xmlns:a16="http://schemas.microsoft.com/office/drawing/2014/main" id="{4F56EA2D-942E-88A4-DA99-B85DF3C3F1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71" name="직선 연결선 70">
                <a:extLst>
                  <a:ext uri="{FF2B5EF4-FFF2-40B4-BE49-F238E27FC236}">
                    <a16:creationId xmlns:a16="http://schemas.microsoft.com/office/drawing/2014/main" id="{9368FF31-B7F1-C510-5F03-4DE34A5166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72" name="직선 연결선 71">
                <a:extLst>
                  <a:ext uri="{FF2B5EF4-FFF2-40B4-BE49-F238E27FC236}">
                    <a16:creationId xmlns:a16="http://schemas.microsoft.com/office/drawing/2014/main" id="{1163C10A-CD46-DD95-7808-36C2448268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100" name="그룹 99">
              <a:extLst>
                <a:ext uri="{FF2B5EF4-FFF2-40B4-BE49-F238E27FC236}">
                  <a16:creationId xmlns:a16="http://schemas.microsoft.com/office/drawing/2014/main" id="{401DAE37-E024-B0E3-A550-C674BE3A2ABF}"/>
                </a:ext>
              </a:extLst>
            </p:cNvPr>
            <p:cNvGrpSpPr/>
            <p:nvPr/>
          </p:nvGrpSpPr>
          <p:grpSpPr>
            <a:xfrm flipH="1">
              <a:off x="4572256" y="2639645"/>
              <a:ext cx="2242820" cy="559583"/>
              <a:chOff x="5723199" y="3008055"/>
              <a:chExt cx="1962703" cy="489694"/>
            </a:xfrm>
          </p:grpSpPr>
          <p:grpSp>
            <p:nvGrpSpPr>
              <p:cNvPr id="101" name="그룹 100">
                <a:extLst>
                  <a:ext uri="{FF2B5EF4-FFF2-40B4-BE49-F238E27FC236}">
                    <a16:creationId xmlns:a16="http://schemas.microsoft.com/office/drawing/2014/main" id="{F2D70988-0FDC-67DD-64C4-D424A3B0FE12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129" name="원호 128">
                  <a:extLst>
                    <a:ext uri="{FF2B5EF4-FFF2-40B4-BE49-F238E27FC236}">
                      <a16:creationId xmlns:a16="http://schemas.microsoft.com/office/drawing/2014/main" id="{18317A7B-7646-86AC-7B9B-E2B50D4F8107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" name="원호 129">
                  <a:extLst>
                    <a:ext uri="{FF2B5EF4-FFF2-40B4-BE49-F238E27FC236}">
                      <a16:creationId xmlns:a16="http://schemas.microsoft.com/office/drawing/2014/main" id="{8079B033-72D4-A5B0-F3BD-D996D901547F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" name="원호 130">
                  <a:extLst>
                    <a:ext uri="{FF2B5EF4-FFF2-40B4-BE49-F238E27FC236}">
                      <a16:creationId xmlns:a16="http://schemas.microsoft.com/office/drawing/2014/main" id="{77DF5A4A-5C1A-F013-FBB1-797E584F6C74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원호 131">
                  <a:extLst>
                    <a:ext uri="{FF2B5EF4-FFF2-40B4-BE49-F238E27FC236}">
                      <a16:creationId xmlns:a16="http://schemas.microsoft.com/office/drawing/2014/main" id="{8F1C619A-4D1C-82BF-F1A9-8C0449A2742F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원호 132">
                  <a:extLst>
                    <a:ext uri="{FF2B5EF4-FFF2-40B4-BE49-F238E27FC236}">
                      <a16:creationId xmlns:a16="http://schemas.microsoft.com/office/drawing/2014/main" id="{53C6A6C9-0E79-D64E-BE7B-16EB7A094FCF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" name="원호 133">
                  <a:extLst>
                    <a:ext uri="{FF2B5EF4-FFF2-40B4-BE49-F238E27FC236}">
                      <a16:creationId xmlns:a16="http://schemas.microsoft.com/office/drawing/2014/main" id="{D95A8C5F-B3DB-3F83-BC86-726AD1CCC351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원호 134">
                  <a:extLst>
                    <a:ext uri="{FF2B5EF4-FFF2-40B4-BE49-F238E27FC236}">
                      <a16:creationId xmlns:a16="http://schemas.microsoft.com/office/drawing/2014/main" id="{5A83FCD6-FB2E-BA86-CD3D-04D0F5987ACC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36" name="직선 연결선 135">
                  <a:extLst>
                    <a:ext uri="{FF2B5EF4-FFF2-40B4-BE49-F238E27FC236}">
                      <a16:creationId xmlns:a16="http://schemas.microsoft.com/office/drawing/2014/main" id="{38637037-8455-4568-1CC7-7FA764969D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37" name="직선 연결선 136">
                  <a:extLst>
                    <a:ext uri="{FF2B5EF4-FFF2-40B4-BE49-F238E27FC236}">
                      <a16:creationId xmlns:a16="http://schemas.microsoft.com/office/drawing/2014/main" id="{79FC0D80-C687-40EE-DCE1-61C5B65CCF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02" name="그룹 101">
                <a:extLst>
                  <a:ext uri="{FF2B5EF4-FFF2-40B4-BE49-F238E27FC236}">
                    <a16:creationId xmlns:a16="http://schemas.microsoft.com/office/drawing/2014/main" id="{ECE10691-74C6-0588-293C-8B9E67DB4437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20" name="직선 연결선 119">
                  <a:extLst>
                    <a:ext uri="{FF2B5EF4-FFF2-40B4-BE49-F238E27FC236}">
                      <a16:creationId xmlns:a16="http://schemas.microsoft.com/office/drawing/2014/main" id="{7F1013A8-F64B-667A-04EF-8A6232AC4442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21" name="직선 연결선 120">
                  <a:extLst>
                    <a:ext uri="{FF2B5EF4-FFF2-40B4-BE49-F238E27FC236}">
                      <a16:creationId xmlns:a16="http://schemas.microsoft.com/office/drawing/2014/main" id="{33946984-351B-3FB2-9274-4D231D044DB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22" name="직선 연결선 121">
                  <a:extLst>
                    <a:ext uri="{FF2B5EF4-FFF2-40B4-BE49-F238E27FC236}">
                      <a16:creationId xmlns:a16="http://schemas.microsoft.com/office/drawing/2014/main" id="{BCB34BA6-5A3F-F426-0D5E-78570FF1959A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23" name="직선 연결선 122">
                  <a:extLst>
                    <a:ext uri="{FF2B5EF4-FFF2-40B4-BE49-F238E27FC236}">
                      <a16:creationId xmlns:a16="http://schemas.microsoft.com/office/drawing/2014/main" id="{F591E024-C83C-8CCF-8E53-ADF4A9DD54B0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24" name="직선 연결선 123">
                  <a:extLst>
                    <a:ext uri="{FF2B5EF4-FFF2-40B4-BE49-F238E27FC236}">
                      <a16:creationId xmlns:a16="http://schemas.microsoft.com/office/drawing/2014/main" id="{53F6461B-F4C3-245F-0C87-0FB6219A7C46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25" name="직선 연결선 124">
                  <a:extLst>
                    <a:ext uri="{FF2B5EF4-FFF2-40B4-BE49-F238E27FC236}">
                      <a16:creationId xmlns:a16="http://schemas.microsoft.com/office/drawing/2014/main" id="{9E74C5A0-B0F5-19BD-D881-70E91CBE6725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26" name="직선 연결선 125">
                  <a:extLst>
                    <a:ext uri="{FF2B5EF4-FFF2-40B4-BE49-F238E27FC236}">
                      <a16:creationId xmlns:a16="http://schemas.microsoft.com/office/drawing/2014/main" id="{87A790DF-C3AD-AA32-C155-0B364E61DA0B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27" name="직선 연결선 126">
                  <a:extLst>
                    <a:ext uri="{FF2B5EF4-FFF2-40B4-BE49-F238E27FC236}">
                      <a16:creationId xmlns:a16="http://schemas.microsoft.com/office/drawing/2014/main" id="{01ACAAFF-06FF-25CA-D656-96449F449E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28" name="직선 연결선 127">
                  <a:extLst>
                    <a:ext uri="{FF2B5EF4-FFF2-40B4-BE49-F238E27FC236}">
                      <a16:creationId xmlns:a16="http://schemas.microsoft.com/office/drawing/2014/main" id="{8EE06611-0BB7-81F3-FB53-C68B2B39E8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03" name="그룹 102">
                <a:extLst>
                  <a:ext uri="{FF2B5EF4-FFF2-40B4-BE49-F238E27FC236}">
                    <a16:creationId xmlns:a16="http://schemas.microsoft.com/office/drawing/2014/main" id="{3804C70A-6763-FAE3-EB4F-856262C14D1D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11" name="직선 연결선 110">
                  <a:extLst>
                    <a:ext uri="{FF2B5EF4-FFF2-40B4-BE49-F238E27FC236}">
                      <a16:creationId xmlns:a16="http://schemas.microsoft.com/office/drawing/2014/main" id="{EA36B852-83A6-354B-47C3-FAC8EE4B0796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2" name="직선 연결선 111">
                  <a:extLst>
                    <a:ext uri="{FF2B5EF4-FFF2-40B4-BE49-F238E27FC236}">
                      <a16:creationId xmlns:a16="http://schemas.microsoft.com/office/drawing/2014/main" id="{25602CBF-C952-D685-634C-B6B1700A9060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3" name="직선 연결선 112">
                  <a:extLst>
                    <a:ext uri="{FF2B5EF4-FFF2-40B4-BE49-F238E27FC236}">
                      <a16:creationId xmlns:a16="http://schemas.microsoft.com/office/drawing/2014/main" id="{FD31FC9E-5BDC-6283-FC27-3B11A17FBD7C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4" name="직선 연결선 113">
                  <a:extLst>
                    <a:ext uri="{FF2B5EF4-FFF2-40B4-BE49-F238E27FC236}">
                      <a16:creationId xmlns:a16="http://schemas.microsoft.com/office/drawing/2014/main" id="{6E01BAD9-40B7-66CF-FAF6-0C8151C4E91F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5" name="직선 연결선 114">
                  <a:extLst>
                    <a:ext uri="{FF2B5EF4-FFF2-40B4-BE49-F238E27FC236}">
                      <a16:creationId xmlns:a16="http://schemas.microsoft.com/office/drawing/2014/main" id="{36075334-5A5E-B2BE-7F2E-58EC2557E111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6" name="직선 연결선 115">
                  <a:extLst>
                    <a:ext uri="{FF2B5EF4-FFF2-40B4-BE49-F238E27FC236}">
                      <a16:creationId xmlns:a16="http://schemas.microsoft.com/office/drawing/2014/main" id="{9BE3CA91-151C-BFF4-7EF7-4A61D6EBC465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7" name="직선 연결선 116">
                  <a:extLst>
                    <a:ext uri="{FF2B5EF4-FFF2-40B4-BE49-F238E27FC236}">
                      <a16:creationId xmlns:a16="http://schemas.microsoft.com/office/drawing/2014/main" id="{6B114B38-E721-D717-097A-3C712DCE800D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8" name="직선 연결선 117">
                  <a:extLst>
                    <a:ext uri="{FF2B5EF4-FFF2-40B4-BE49-F238E27FC236}">
                      <a16:creationId xmlns:a16="http://schemas.microsoft.com/office/drawing/2014/main" id="{485B34BA-7BCF-C962-3EEA-3BDE3BBE1B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9" name="직선 연결선 118">
                  <a:extLst>
                    <a:ext uri="{FF2B5EF4-FFF2-40B4-BE49-F238E27FC236}">
                      <a16:creationId xmlns:a16="http://schemas.microsoft.com/office/drawing/2014/main" id="{181AD3BE-F812-6FC8-8165-07B7F7D33A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104" name="직선 연결선 103">
                <a:extLst>
                  <a:ext uri="{FF2B5EF4-FFF2-40B4-BE49-F238E27FC236}">
                    <a16:creationId xmlns:a16="http://schemas.microsoft.com/office/drawing/2014/main" id="{85BB5490-D6BE-1291-040A-8E11E53C2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05" name="직선 연결선 104">
                <a:extLst>
                  <a:ext uri="{FF2B5EF4-FFF2-40B4-BE49-F238E27FC236}">
                    <a16:creationId xmlns:a16="http://schemas.microsoft.com/office/drawing/2014/main" id="{604AD351-1A4A-1506-7E6E-DCA86CD14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06" name="직선 연결선 105">
                <a:extLst>
                  <a:ext uri="{FF2B5EF4-FFF2-40B4-BE49-F238E27FC236}">
                    <a16:creationId xmlns:a16="http://schemas.microsoft.com/office/drawing/2014/main" id="{56A97961-FCAC-217C-4C58-3ACECB2401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07" name="직선 연결선 106">
                <a:extLst>
                  <a:ext uri="{FF2B5EF4-FFF2-40B4-BE49-F238E27FC236}">
                    <a16:creationId xmlns:a16="http://schemas.microsoft.com/office/drawing/2014/main" id="{E5DA3FC3-B631-AA50-2530-E1B34B02F0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08" name="직선 연결선 107">
                <a:extLst>
                  <a:ext uri="{FF2B5EF4-FFF2-40B4-BE49-F238E27FC236}">
                    <a16:creationId xmlns:a16="http://schemas.microsoft.com/office/drawing/2014/main" id="{FFF56B8E-A997-F2A2-91CB-36FA5CBC56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09" name="직선 연결선 108">
                <a:extLst>
                  <a:ext uri="{FF2B5EF4-FFF2-40B4-BE49-F238E27FC236}">
                    <a16:creationId xmlns:a16="http://schemas.microsoft.com/office/drawing/2014/main" id="{5D10B8E3-8B80-A594-4B41-FE9241C9A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10" name="직선 연결선 109">
                <a:extLst>
                  <a:ext uri="{FF2B5EF4-FFF2-40B4-BE49-F238E27FC236}">
                    <a16:creationId xmlns:a16="http://schemas.microsoft.com/office/drawing/2014/main" id="{75353B98-EC4A-798E-D1C1-A390F9844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138" name="그룹 137">
              <a:extLst>
                <a:ext uri="{FF2B5EF4-FFF2-40B4-BE49-F238E27FC236}">
                  <a16:creationId xmlns:a16="http://schemas.microsoft.com/office/drawing/2014/main" id="{CE21AD5C-53EE-76C9-261D-C86671563640}"/>
                </a:ext>
              </a:extLst>
            </p:cNvPr>
            <p:cNvGrpSpPr/>
            <p:nvPr/>
          </p:nvGrpSpPr>
          <p:grpSpPr>
            <a:xfrm flipH="1">
              <a:off x="4572256" y="3819063"/>
              <a:ext cx="2242820" cy="559583"/>
              <a:chOff x="5723199" y="3008055"/>
              <a:chExt cx="1962703" cy="489694"/>
            </a:xfrm>
          </p:grpSpPr>
          <p:grpSp>
            <p:nvGrpSpPr>
              <p:cNvPr id="139" name="그룹 138">
                <a:extLst>
                  <a:ext uri="{FF2B5EF4-FFF2-40B4-BE49-F238E27FC236}">
                    <a16:creationId xmlns:a16="http://schemas.microsoft.com/office/drawing/2014/main" id="{2DF80DBA-7D36-A70B-9182-BE11FE252CBD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167" name="원호 166">
                  <a:extLst>
                    <a:ext uri="{FF2B5EF4-FFF2-40B4-BE49-F238E27FC236}">
                      <a16:creationId xmlns:a16="http://schemas.microsoft.com/office/drawing/2014/main" id="{E3B62C32-C89A-F521-DA1C-D80949C5097B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원호 167">
                  <a:extLst>
                    <a:ext uri="{FF2B5EF4-FFF2-40B4-BE49-F238E27FC236}">
                      <a16:creationId xmlns:a16="http://schemas.microsoft.com/office/drawing/2014/main" id="{5BE5B656-7B06-C66C-4312-474EB76F9499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원호 168">
                  <a:extLst>
                    <a:ext uri="{FF2B5EF4-FFF2-40B4-BE49-F238E27FC236}">
                      <a16:creationId xmlns:a16="http://schemas.microsoft.com/office/drawing/2014/main" id="{236F0469-9B5E-9FCF-EC09-3CE4DD34C694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원호 169">
                  <a:extLst>
                    <a:ext uri="{FF2B5EF4-FFF2-40B4-BE49-F238E27FC236}">
                      <a16:creationId xmlns:a16="http://schemas.microsoft.com/office/drawing/2014/main" id="{24F24F92-C593-E01A-2646-9B1122CAA210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1" name="원호 170">
                  <a:extLst>
                    <a:ext uri="{FF2B5EF4-FFF2-40B4-BE49-F238E27FC236}">
                      <a16:creationId xmlns:a16="http://schemas.microsoft.com/office/drawing/2014/main" id="{F7F79A15-4F9F-EB5C-E3A6-1B4B08A133CB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원호 171">
                  <a:extLst>
                    <a:ext uri="{FF2B5EF4-FFF2-40B4-BE49-F238E27FC236}">
                      <a16:creationId xmlns:a16="http://schemas.microsoft.com/office/drawing/2014/main" id="{E300B817-B763-8BA2-C076-7EEC5B4AF070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원호 172">
                  <a:extLst>
                    <a:ext uri="{FF2B5EF4-FFF2-40B4-BE49-F238E27FC236}">
                      <a16:creationId xmlns:a16="http://schemas.microsoft.com/office/drawing/2014/main" id="{A10E4398-EE70-7924-3DCF-9E13750D1F1A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74" name="직선 연결선 173">
                  <a:extLst>
                    <a:ext uri="{FF2B5EF4-FFF2-40B4-BE49-F238E27FC236}">
                      <a16:creationId xmlns:a16="http://schemas.microsoft.com/office/drawing/2014/main" id="{F5CED4FB-F3BB-0D3E-D345-DEEA04B55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75" name="직선 연결선 174">
                  <a:extLst>
                    <a:ext uri="{FF2B5EF4-FFF2-40B4-BE49-F238E27FC236}">
                      <a16:creationId xmlns:a16="http://schemas.microsoft.com/office/drawing/2014/main" id="{27F7AFC0-2E0D-BDFB-EAB5-EC6778BC03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3757E2C2-D754-8CD9-E144-BD0CC3FB3138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58" name="직선 연결선 157">
                  <a:extLst>
                    <a:ext uri="{FF2B5EF4-FFF2-40B4-BE49-F238E27FC236}">
                      <a16:creationId xmlns:a16="http://schemas.microsoft.com/office/drawing/2014/main" id="{7930826E-30D6-3D54-0D30-C39BAC8CDDE8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9" name="직선 연결선 158">
                  <a:extLst>
                    <a:ext uri="{FF2B5EF4-FFF2-40B4-BE49-F238E27FC236}">
                      <a16:creationId xmlns:a16="http://schemas.microsoft.com/office/drawing/2014/main" id="{8F268AE0-AFF8-7D57-82B8-23245DD3A18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60" name="직선 연결선 159">
                  <a:extLst>
                    <a:ext uri="{FF2B5EF4-FFF2-40B4-BE49-F238E27FC236}">
                      <a16:creationId xmlns:a16="http://schemas.microsoft.com/office/drawing/2014/main" id="{D584066C-7E04-8CBD-9191-EF7A9E6F8FB3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61" name="직선 연결선 160">
                  <a:extLst>
                    <a:ext uri="{FF2B5EF4-FFF2-40B4-BE49-F238E27FC236}">
                      <a16:creationId xmlns:a16="http://schemas.microsoft.com/office/drawing/2014/main" id="{5510FDA3-A1FB-3487-38D7-C199ECB54E04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62" name="직선 연결선 161">
                  <a:extLst>
                    <a:ext uri="{FF2B5EF4-FFF2-40B4-BE49-F238E27FC236}">
                      <a16:creationId xmlns:a16="http://schemas.microsoft.com/office/drawing/2014/main" id="{31492FC9-9E23-5DEF-EB5D-523C80EEF250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63" name="직선 연결선 162">
                  <a:extLst>
                    <a:ext uri="{FF2B5EF4-FFF2-40B4-BE49-F238E27FC236}">
                      <a16:creationId xmlns:a16="http://schemas.microsoft.com/office/drawing/2014/main" id="{CA50CFFD-19C5-D766-A1B1-2525E4E06BAE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64" name="직선 연결선 163">
                  <a:extLst>
                    <a:ext uri="{FF2B5EF4-FFF2-40B4-BE49-F238E27FC236}">
                      <a16:creationId xmlns:a16="http://schemas.microsoft.com/office/drawing/2014/main" id="{15637FA6-C4F0-FB8D-A628-AA29800A7558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65" name="직선 연결선 164">
                  <a:extLst>
                    <a:ext uri="{FF2B5EF4-FFF2-40B4-BE49-F238E27FC236}">
                      <a16:creationId xmlns:a16="http://schemas.microsoft.com/office/drawing/2014/main" id="{2E9ABF5F-2E59-7F7B-D586-54232AAF9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66" name="직선 연결선 165">
                  <a:extLst>
                    <a:ext uri="{FF2B5EF4-FFF2-40B4-BE49-F238E27FC236}">
                      <a16:creationId xmlns:a16="http://schemas.microsoft.com/office/drawing/2014/main" id="{9F8CEFAC-D071-18B7-2C3F-42357B1D56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41" name="그룹 140">
                <a:extLst>
                  <a:ext uri="{FF2B5EF4-FFF2-40B4-BE49-F238E27FC236}">
                    <a16:creationId xmlns:a16="http://schemas.microsoft.com/office/drawing/2014/main" id="{552C5341-6AE6-6D9C-C5AA-672405317493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49" name="직선 연결선 148">
                  <a:extLst>
                    <a:ext uri="{FF2B5EF4-FFF2-40B4-BE49-F238E27FC236}">
                      <a16:creationId xmlns:a16="http://schemas.microsoft.com/office/drawing/2014/main" id="{35F1C813-32F1-FC31-64BB-4F293CC94F37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0" name="직선 연결선 149">
                  <a:extLst>
                    <a:ext uri="{FF2B5EF4-FFF2-40B4-BE49-F238E27FC236}">
                      <a16:creationId xmlns:a16="http://schemas.microsoft.com/office/drawing/2014/main" id="{C6DD8F28-563B-247A-15D3-61984E7F7944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1" name="직선 연결선 150">
                  <a:extLst>
                    <a:ext uri="{FF2B5EF4-FFF2-40B4-BE49-F238E27FC236}">
                      <a16:creationId xmlns:a16="http://schemas.microsoft.com/office/drawing/2014/main" id="{F81A229D-0582-AA82-2369-00617ABF2AD6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2" name="직선 연결선 151">
                  <a:extLst>
                    <a:ext uri="{FF2B5EF4-FFF2-40B4-BE49-F238E27FC236}">
                      <a16:creationId xmlns:a16="http://schemas.microsoft.com/office/drawing/2014/main" id="{92EF5638-2F18-AA5A-6887-98F9C881C8E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3" name="직선 연결선 152">
                  <a:extLst>
                    <a:ext uri="{FF2B5EF4-FFF2-40B4-BE49-F238E27FC236}">
                      <a16:creationId xmlns:a16="http://schemas.microsoft.com/office/drawing/2014/main" id="{CDF1D37C-1A74-486B-F0E4-49D55D4AA345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4" name="직선 연결선 153">
                  <a:extLst>
                    <a:ext uri="{FF2B5EF4-FFF2-40B4-BE49-F238E27FC236}">
                      <a16:creationId xmlns:a16="http://schemas.microsoft.com/office/drawing/2014/main" id="{CB6972FC-BF92-0FEC-88AA-AAEE961A12E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5" name="직선 연결선 154">
                  <a:extLst>
                    <a:ext uri="{FF2B5EF4-FFF2-40B4-BE49-F238E27FC236}">
                      <a16:creationId xmlns:a16="http://schemas.microsoft.com/office/drawing/2014/main" id="{50003FF0-86D9-08DF-75AC-0A456B0B7052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6" name="직선 연결선 155">
                  <a:extLst>
                    <a:ext uri="{FF2B5EF4-FFF2-40B4-BE49-F238E27FC236}">
                      <a16:creationId xmlns:a16="http://schemas.microsoft.com/office/drawing/2014/main" id="{8DE16AD5-798A-F764-64F7-0B6C2DC41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7" name="직선 연결선 156">
                  <a:extLst>
                    <a:ext uri="{FF2B5EF4-FFF2-40B4-BE49-F238E27FC236}">
                      <a16:creationId xmlns:a16="http://schemas.microsoft.com/office/drawing/2014/main" id="{626BF8D0-9EB7-89AD-E013-FA550B0402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142" name="직선 연결선 141">
                <a:extLst>
                  <a:ext uri="{FF2B5EF4-FFF2-40B4-BE49-F238E27FC236}">
                    <a16:creationId xmlns:a16="http://schemas.microsoft.com/office/drawing/2014/main" id="{16E6D846-046B-F550-0D8B-0D2BE246B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3" name="직선 연결선 142">
                <a:extLst>
                  <a:ext uri="{FF2B5EF4-FFF2-40B4-BE49-F238E27FC236}">
                    <a16:creationId xmlns:a16="http://schemas.microsoft.com/office/drawing/2014/main" id="{A3F27A64-5735-2353-A70F-A64E732E40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4" name="직선 연결선 143">
                <a:extLst>
                  <a:ext uri="{FF2B5EF4-FFF2-40B4-BE49-F238E27FC236}">
                    <a16:creationId xmlns:a16="http://schemas.microsoft.com/office/drawing/2014/main" id="{D1E120C3-8064-3397-A7F2-D48B75FF4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5" name="직선 연결선 144">
                <a:extLst>
                  <a:ext uri="{FF2B5EF4-FFF2-40B4-BE49-F238E27FC236}">
                    <a16:creationId xmlns:a16="http://schemas.microsoft.com/office/drawing/2014/main" id="{2398BABA-07EB-F1A1-EC33-5BFE27F8FC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6" name="직선 연결선 145">
                <a:extLst>
                  <a:ext uri="{FF2B5EF4-FFF2-40B4-BE49-F238E27FC236}">
                    <a16:creationId xmlns:a16="http://schemas.microsoft.com/office/drawing/2014/main" id="{E38CF8A6-CDA6-ACB1-EA98-30BED24466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7" name="직선 연결선 146">
                <a:extLst>
                  <a:ext uri="{FF2B5EF4-FFF2-40B4-BE49-F238E27FC236}">
                    <a16:creationId xmlns:a16="http://schemas.microsoft.com/office/drawing/2014/main" id="{66C55BBE-B5CA-4DDF-89EA-E4BBFC5C72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8" name="직선 연결선 147">
                <a:extLst>
                  <a:ext uri="{FF2B5EF4-FFF2-40B4-BE49-F238E27FC236}">
                    <a16:creationId xmlns:a16="http://schemas.microsoft.com/office/drawing/2014/main" id="{2641695E-F26C-EF0E-0D6C-CB83CE6E0B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ECB5004B-62AE-B9E1-1730-5016A66D0A37}"/>
                </a:ext>
              </a:extLst>
            </p:cNvPr>
            <p:cNvGrpSpPr/>
            <p:nvPr/>
          </p:nvGrpSpPr>
          <p:grpSpPr>
            <a:xfrm>
              <a:off x="4572256" y="4408772"/>
              <a:ext cx="2242820" cy="559583"/>
              <a:chOff x="5723199" y="3008055"/>
              <a:chExt cx="1962703" cy="489694"/>
            </a:xfrm>
          </p:grpSpPr>
          <p:grpSp>
            <p:nvGrpSpPr>
              <p:cNvPr id="177" name="그룹 176">
                <a:extLst>
                  <a:ext uri="{FF2B5EF4-FFF2-40B4-BE49-F238E27FC236}">
                    <a16:creationId xmlns:a16="http://schemas.microsoft.com/office/drawing/2014/main" id="{BAAC7110-6980-BE46-E3D8-7BF86CD1AE31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205" name="원호 204">
                  <a:extLst>
                    <a:ext uri="{FF2B5EF4-FFF2-40B4-BE49-F238E27FC236}">
                      <a16:creationId xmlns:a16="http://schemas.microsoft.com/office/drawing/2014/main" id="{6D9DC71D-995A-E979-657B-3B043FC53ABA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" name="원호 205">
                  <a:extLst>
                    <a:ext uri="{FF2B5EF4-FFF2-40B4-BE49-F238E27FC236}">
                      <a16:creationId xmlns:a16="http://schemas.microsoft.com/office/drawing/2014/main" id="{7BDD936F-84B3-B407-D63C-A3993332530F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" name="원호 206">
                  <a:extLst>
                    <a:ext uri="{FF2B5EF4-FFF2-40B4-BE49-F238E27FC236}">
                      <a16:creationId xmlns:a16="http://schemas.microsoft.com/office/drawing/2014/main" id="{2221C783-8816-26AB-AD4F-E64C99C126F6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" name="원호 207">
                  <a:extLst>
                    <a:ext uri="{FF2B5EF4-FFF2-40B4-BE49-F238E27FC236}">
                      <a16:creationId xmlns:a16="http://schemas.microsoft.com/office/drawing/2014/main" id="{775D37B3-D4DB-E546-6255-2F3717B9DE9F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" name="원호 208">
                  <a:extLst>
                    <a:ext uri="{FF2B5EF4-FFF2-40B4-BE49-F238E27FC236}">
                      <a16:creationId xmlns:a16="http://schemas.microsoft.com/office/drawing/2014/main" id="{45ABDCE3-18E3-8326-C851-C9DF1A94BD18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" name="원호 209">
                  <a:extLst>
                    <a:ext uri="{FF2B5EF4-FFF2-40B4-BE49-F238E27FC236}">
                      <a16:creationId xmlns:a16="http://schemas.microsoft.com/office/drawing/2014/main" id="{FA17F7C6-3E65-5189-1815-FC41CFB2E146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" name="원호 210">
                  <a:extLst>
                    <a:ext uri="{FF2B5EF4-FFF2-40B4-BE49-F238E27FC236}">
                      <a16:creationId xmlns:a16="http://schemas.microsoft.com/office/drawing/2014/main" id="{5CAF43AE-35B5-21B4-477D-D40F6147F401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12" name="직선 연결선 211">
                  <a:extLst>
                    <a:ext uri="{FF2B5EF4-FFF2-40B4-BE49-F238E27FC236}">
                      <a16:creationId xmlns:a16="http://schemas.microsoft.com/office/drawing/2014/main" id="{00CACF27-BF49-7E1B-5102-EDC5D5E4B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13" name="직선 연결선 212">
                  <a:extLst>
                    <a:ext uri="{FF2B5EF4-FFF2-40B4-BE49-F238E27FC236}">
                      <a16:creationId xmlns:a16="http://schemas.microsoft.com/office/drawing/2014/main" id="{FDEF3C9A-9369-1416-0FEB-88A75F031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78" name="그룹 177">
                <a:extLst>
                  <a:ext uri="{FF2B5EF4-FFF2-40B4-BE49-F238E27FC236}">
                    <a16:creationId xmlns:a16="http://schemas.microsoft.com/office/drawing/2014/main" id="{A2163D39-2577-DB9E-22CD-683EF3CA2B60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96" name="직선 연결선 195">
                  <a:extLst>
                    <a:ext uri="{FF2B5EF4-FFF2-40B4-BE49-F238E27FC236}">
                      <a16:creationId xmlns:a16="http://schemas.microsoft.com/office/drawing/2014/main" id="{0AD98556-0948-56FB-7C1D-9380B92C515A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7" name="직선 연결선 196">
                  <a:extLst>
                    <a:ext uri="{FF2B5EF4-FFF2-40B4-BE49-F238E27FC236}">
                      <a16:creationId xmlns:a16="http://schemas.microsoft.com/office/drawing/2014/main" id="{02CBE77C-0486-47DC-F29D-86D8DE50204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8" name="직선 연결선 197">
                  <a:extLst>
                    <a:ext uri="{FF2B5EF4-FFF2-40B4-BE49-F238E27FC236}">
                      <a16:creationId xmlns:a16="http://schemas.microsoft.com/office/drawing/2014/main" id="{4AB5CDB2-D648-B8D9-F663-0EAE0B7B5072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9" name="직선 연결선 198">
                  <a:extLst>
                    <a:ext uri="{FF2B5EF4-FFF2-40B4-BE49-F238E27FC236}">
                      <a16:creationId xmlns:a16="http://schemas.microsoft.com/office/drawing/2014/main" id="{51E8124B-8B84-A3B4-59B7-B75E1B836D30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00" name="직선 연결선 199">
                  <a:extLst>
                    <a:ext uri="{FF2B5EF4-FFF2-40B4-BE49-F238E27FC236}">
                      <a16:creationId xmlns:a16="http://schemas.microsoft.com/office/drawing/2014/main" id="{DD0B21F7-E481-2D53-EBC4-A9FBE3B9FE3E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01" name="직선 연결선 200">
                  <a:extLst>
                    <a:ext uri="{FF2B5EF4-FFF2-40B4-BE49-F238E27FC236}">
                      <a16:creationId xmlns:a16="http://schemas.microsoft.com/office/drawing/2014/main" id="{92BC51E6-7CBE-07B1-9A9C-FFBFBB1D73B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02" name="직선 연결선 201">
                  <a:extLst>
                    <a:ext uri="{FF2B5EF4-FFF2-40B4-BE49-F238E27FC236}">
                      <a16:creationId xmlns:a16="http://schemas.microsoft.com/office/drawing/2014/main" id="{07354C61-70DA-037A-D8F1-A457A8945C13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03" name="직선 연결선 202">
                  <a:extLst>
                    <a:ext uri="{FF2B5EF4-FFF2-40B4-BE49-F238E27FC236}">
                      <a16:creationId xmlns:a16="http://schemas.microsoft.com/office/drawing/2014/main" id="{D1618BEC-0E8B-63B3-95AC-CEB5737F6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04" name="직선 연결선 203">
                  <a:extLst>
                    <a:ext uri="{FF2B5EF4-FFF2-40B4-BE49-F238E27FC236}">
                      <a16:creationId xmlns:a16="http://schemas.microsoft.com/office/drawing/2014/main" id="{40CD6680-F87D-25CA-55CD-FE6CB3CF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79" name="그룹 178">
                <a:extLst>
                  <a:ext uri="{FF2B5EF4-FFF2-40B4-BE49-F238E27FC236}">
                    <a16:creationId xmlns:a16="http://schemas.microsoft.com/office/drawing/2014/main" id="{3D9D4021-6141-0261-0D2D-8CA816BD5E8A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87" name="직선 연결선 186">
                  <a:extLst>
                    <a:ext uri="{FF2B5EF4-FFF2-40B4-BE49-F238E27FC236}">
                      <a16:creationId xmlns:a16="http://schemas.microsoft.com/office/drawing/2014/main" id="{7899193F-6309-618C-EB8F-1FD002A55EBC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8" name="직선 연결선 187">
                  <a:extLst>
                    <a:ext uri="{FF2B5EF4-FFF2-40B4-BE49-F238E27FC236}">
                      <a16:creationId xmlns:a16="http://schemas.microsoft.com/office/drawing/2014/main" id="{C5A31EBE-D06B-33F4-322C-251F9AF20F8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9" name="직선 연결선 188">
                  <a:extLst>
                    <a:ext uri="{FF2B5EF4-FFF2-40B4-BE49-F238E27FC236}">
                      <a16:creationId xmlns:a16="http://schemas.microsoft.com/office/drawing/2014/main" id="{11C46C03-49A1-54A4-4487-B4F64D89F694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0" name="직선 연결선 189">
                  <a:extLst>
                    <a:ext uri="{FF2B5EF4-FFF2-40B4-BE49-F238E27FC236}">
                      <a16:creationId xmlns:a16="http://schemas.microsoft.com/office/drawing/2014/main" id="{49AFE7C7-1546-90F2-6020-38590C99551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1" name="직선 연결선 190">
                  <a:extLst>
                    <a:ext uri="{FF2B5EF4-FFF2-40B4-BE49-F238E27FC236}">
                      <a16:creationId xmlns:a16="http://schemas.microsoft.com/office/drawing/2014/main" id="{666A715B-8156-F5AD-9E5B-3178F7D3FDDB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2" name="직선 연결선 191">
                  <a:extLst>
                    <a:ext uri="{FF2B5EF4-FFF2-40B4-BE49-F238E27FC236}">
                      <a16:creationId xmlns:a16="http://schemas.microsoft.com/office/drawing/2014/main" id="{8D2D2745-0F73-B998-4143-DCCB987C5E45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3" name="직선 연결선 192">
                  <a:extLst>
                    <a:ext uri="{FF2B5EF4-FFF2-40B4-BE49-F238E27FC236}">
                      <a16:creationId xmlns:a16="http://schemas.microsoft.com/office/drawing/2014/main" id="{30B3D9F7-BDFD-7AAF-03C0-EBE511A202EA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4" name="직선 연결선 193">
                  <a:extLst>
                    <a:ext uri="{FF2B5EF4-FFF2-40B4-BE49-F238E27FC236}">
                      <a16:creationId xmlns:a16="http://schemas.microsoft.com/office/drawing/2014/main" id="{6A539536-E383-4BDF-B753-761BE4C124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5" name="직선 연결선 194">
                  <a:extLst>
                    <a:ext uri="{FF2B5EF4-FFF2-40B4-BE49-F238E27FC236}">
                      <a16:creationId xmlns:a16="http://schemas.microsoft.com/office/drawing/2014/main" id="{B0708350-4A39-9A7C-01AD-23B975E77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180" name="직선 연결선 179">
                <a:extLst>
                  <a:ext uri="{FF2B5EF4-FFF2-40B4-BE49-F238E27FC236}">
                    <a16:creationId xmlns:a16="http://schemas.microsoft.com/office/drawing/2014/main" id="{A27490DC-49CE-BAF6-96DC-A0BD9D4C8A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81" name="직선 연결선 180">
                <a:extLst>
                  <a:ext uri="{FF2B5EF4-FFF2-40B4-BE49-F238E27FC236}">
                    <a16:creationId xmlns:a16="http://schemas.microsoft.com/office/drawing/2014/main" id="{90A82CE6-4D50-48B8-12BA-CC8D26C584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82" name="직선 연결선 181">
                <a:extLst>
                  <a:ext uri="{FF2B5EF4-FFF2-40B4-BE49-F238E27FC236}">
                    <a16:creationId xmlns:a16="http://schemas.microsoft.com/office/drawing/2014/main" id="{3CBC9869-2951-5F11-62AC-48302830CD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83" name="직선 연결선 182">
                <a:extLst>
                  <a:ext uri="{FF2B5EF4-FFF2-40B4-BE49-F238E27FC236}">
                    <a16:creationId xmlns:a16="http://schemas.microsoft.com/office/drawing/2014/main" id="{F95F5C76-FEAA-9FAD-A85C-BD6ABCAB0C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84" name="직선 연결선 183">
                <a:extLst>
                  <a:ext uri="{FF2B5EF4-FFF2-40B4-BE49-F238E27FC236}">
                    <a16:creationId xmlns:a16="http://schemas.microsoft.com/office/drawing/2014/main" id="{AD485348-13E8-3211-423D-5A66D8615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85" name="직선 연결선 184">
                <a:extLst>
                  <a:ext uri="{FF2B5EF4-FFF2-40B4-BE49-F238E27FC236}">
                    <a16:creationId xmlns:a16="http://schemas.microsoft.com/office/drawing/2014/main" id="{DC02ED54-2549-199F-6B6C-FB8A0AF39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86" name="직선 연결선 185">
                <a:extLst>
                  <a:ext uri="{FF2B5EF4-FFF2-40B4-BE49-F238E27FC236}">
                    <a16:creationId xmlns:a16="http://schemas.microsoft.com/office/drawing/2014/main" id="{B8609749-4BA6-8B16-4CC9-CEDACD6A5F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214" name="그룹 213">
              <a:extLst>
                <a:ext uri="{FF2B5EF4-FFF2-40B4-BE49-F238E27FC236}">
                  <a16:creationId xmlns:a16="http://schemas.microsoft.com/office/drawing/2014/main" id="{97F7F7C3-7673-9243-FD82-DE2E27296347}"/>
                </a:ext>
              </a:extLst>
            </p:cNvPr>
            <p:cNvGrpSpPr/>
            <p:nvPr/>
          </p:nvGrpSpPr>
          <p:grpSpPr>
            <a:xfrm flipH="1">
              <a:off x="4572256" y="4998482"/>
              <a:ext cx="2242820" cy="559583"/>
              <a:chOff x="5723199" y="3008055"/>
              <a:chExt cx="1962703" cy="489694"/>
            </a:xfrm>
          </p:grpSpPr>
          <p:grpSp>
            <p:nvGrpSpPr>
              <p:cNvPr id="215" name="그룹 214">
                <a:extLst>
                  <a:ext uri="{FF2B5EF4-FFF2-40B4-BE49-F238E27FC236}">
                    <a16:creationId xmlns:a16="http://schemas.microsoft.com/office/drawing/2014/main" id="{7BCCF430-683D-3A2E-65D9-ED3A80EE4B0D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243" name="원호 242">
                  <a:extLst>
                    <a:ext uri="{FF2B5EF4-FFF2-40B4-BE49-F238E27FC236}">
                      <a16:creationId xmlns:a16="http://schemas.microsoft.com/office/drawing/2014/main" id="{8C0198D3-08EC-8626-2E86-863048D01E9B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4" name="원호 243">
                  <a:extLst>
                    <a:ext uri="{FF2B5EF4-FFF2-40B4-BE49-F238E27FC236}">
                      <a16:creationId xmlns:a16="http://schemas.microsoft.com/office/drawing/2014/main" id="{425789AB-4B48-196F-08D0-0052E5524661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5" name="원호 244">
                  <a:extLst>
                    <a:ext uri="{FF2B5EF4-FFF2-40B4-BE49-F238E27FC236}">
                      <a16:creationId xmlns:a16="http://schemas.microsoft.com/office/drawing/2014/main" id="{CF0AC16F-2012-AC0B-CB38-0BB16683124C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6" name="원호 245">
                  <a:extLst>
                    <a:ext uri="{FF2B5EF4-FFF2-40B4-BE49-F238E27FC236}">
                      <a16:creationId xmlns:a16="http://schemas.microsoft.com/office/drawing/2014/main" id="{487A44AA-2213-7C52-145E-7B72F7A81963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7" name="원호 246">
                  <a:extLst>
                    <a:ext uri="{FF2B5EF4-FFF2-40B4-BE49-F238E27FC236}">
                      <a16:creationId xmlns:a16="http://schemas.microsoft.com/office/drawing/2014/main" id="{BBA3F3F0-19B0-8D6D-6410-6E3880C0CCC1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" name="원호 247">
                  <a:extLst>
                    <a:ext uri="{FF2B5EF4-FFF2-40B4-BE49-F238E27FC236}">
                      <a16:creationId xmlns:a16="http://schemas.microsoft.com/office/drawing/2014/main" id="{7D0816D6-4D0A-BD23-53BF-69745774E66D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" name="원호 248">
                  <a:extLst>
                    <a:ext uri="{FF2B5EF4-FFF2-40B4-BE49-F238E27FC236}">
                      <a16:creationId xmlns:a16="http://schemas.microsoft.com/office/drawing/2014/main" id="{2B990687-83AF-B7A0-25AE-CF48FADBE49D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50" name="직선 연결선 249">
                  <a:extLst>
                    <a:ext uri="{FF2B5EF4-FFF2-40B4-BE49-F238E27FC236}">
                      <a16:creationId xmlns:a16="http://schemas.microsoft.com/office/drawing/2014/main" id="{F68290F6-59D3-C22F-5B75-DEA6B78BA9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51" name="직선 연결선 250">
                  <a:extLst>
                    <a:ext uri="{FF2B5EF4-FFF2-40B4-BE49-F238E27FC236}">
                      <a16:creationId xmlns:a16="http://schemas.microsoft.com/office/drawing/2014/main" id="{92420B7E-E642-5D85-975C-13CABB72C0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16" name="그룹 215">
                <a:extLst>
                  <a:ext uri="{FF2B5EF4-FFF2-40B4-BE49-F238E27FC236}">
                    <a16:creationId xmlns:a16="http://schemas.microsoft.com/office/drawing/2014/main" id="{78F70C64-F8FA-EAF9-79AF-99B2620D37AC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234" name="직선 연결선 233">
                  <a:extLst>
                    <a:ext uri="{FF2B5EF4-FFF2-40B4-BE49-F238E27FC236}">
                      <a16:creationId xmlns:a16="http://schemas.microsoft.com/office/drawing/2014/main" id="{30296A88-186E-347C-D737-5AD997719832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5" name="직선 연결선 234">
                  <a:extLst>
                    <a:ext uri="{FF2B5EF4-FFF2-40B4-BE49-F238E27FC236}">
                      <a16:creationId xmlns:a16="http://schemas.microsoft.com/office/drawing/2014/main" id="{8E6BA857-D8D5-081C-510B-4D2EEEB060A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6" name="직선 연결선 235">
                  <a:extLst>
                    <a:ext uri="{FF2B5EF4-FFF2-40B4-BE49-F238E27FC236}">
                      <a16:creationId xmlns:a16="http://schemas.microsoft.com/office/drawing/2014/main" id="{6D548E20-9B08-5F29-402A-71C588844599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7" name="직선 연결선 236">
                  <a:extLst>
                    <a:ext uri="{FF2B5EF4-FFF2-40B4-BE49-F238E27FC236}">
                      <a16:creationId xmlns:a16="http://schemas.microsoft.com/office/drawing/2014/main" id="{73E16507-4461-3C0B-1E3E-A694B9F0DEF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8" name="직선 연결선 237">
                  <a:extLst>
                    <a:ext uri="{FF2B5EF4-FFF2-40B4-BE49-F238E27FC236}">
                      <a16:creationId xmlns:a16="http://schemas.microsoft.com/office/drawing/2014/main" id="{9A498F69-6EB3-7215-C8C0-0438BE4D4E41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9" name="직선 연결선 238">
                  <a:extLst>
                    <a:ext uri="{FF2B5EF4-FFF2-40B4-BE49-F238E27FC236}">
                      <a16:creationId xmlns:a16="http://schemas.microsoft.com/office/drawing/2014/main" id="{B4F383B8-41C5-C5A4-E04F-61D99546543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40" name="직선 연결선 239">
                  <a:extLst>
                    <a:ext uri="{FF2B5EF4-FFF2-40B4-BE49-F238E27FC236}">
                      <a16:creationId xmlns:a16="http://schemas.microsoft.com/office/drawing/2014/main" id="{BD05564F-286A-FB1B-6752-C6D52B840B05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41" name="직선 연결선 240">
                  <a:extLst>
                    <a:ext uri="{FF2B5EF4-FFF2-40B4-BE49-F238E27FC236}">
                      <a16:creationId xmlns:a16="http://schemas.microsoft.com/office/drawing/2014/main" id="{BD9395C2-CF9F-F882-27E9-43B2D0B98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42" name="직선 연결선 241">
                  <a:extLst>
                    <a:ext uri="{FF2B5EF4-FFF2-40B4-BE49-F238E27FC236}">
                      <a16:creationId xmlns:a16="http://schemas.microsoft.com/office/drawing/2014/main" id="{7391AEE2-FF78-DA62-2680-766D48C8D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17" name="그룹 216">
                <a:extLst>
                  <a:ext uri="{FF2B5EF4-FFF2-40B4-BE49-F238E27FC236}">
                    <a16:creationId xmlns:a16="http://schemas.microsoft.com/office/drawing/2014/main" id="{510C4359-03F7-358A-FB1E-56DE777ED59E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225" name="직선 연결선 224">
                  <a:extLst>
                    <a:ext uri="{FF2B5EF4-FFF2-40B4-BE49-F238E27FC236}">
                      <a16:creationId xmlns:a16="http://schemas.microsoft.com/office/drawing/2014/main" id="{8901E85E-5679-2335-1251-FDE13BBCED93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6" name="직선 연결선 225">
                  <a:extLst>
                    <a:ext uri="{FF2B5EF4-FFF2-40B4-BE49-F238E27FC236}">
                      <a16:creationId xmlns:a16="http://schemas.microsoft.com/office/drawing/2014/main" id="{F08DAAF9-8A8C-51BA-557D-1DF7F8AA702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7" name="직선 연결선 226">
                  <a:extLst>
                    <a:ext uri="{FF2B5EF4-FFF2-40B4-BE49-F238E27FC236}">
                      <a16:creationId xmlns:a16="http://schemas.microsoft.com/office/drawing/2014/main" id="{E235800C-E056-E2FC-F3EE-68549BD60671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8" name="직선 연결선 227">
                  <a:extLst>
                    <a:ext uri="{FF2B5EF4-FFF2-40B4-BE49-F238E27FC236}">
                      <a16:creationId xmlns:a16="http://schemas.microsoft.com/office/drawing/2014/main" id="{A60573D3-B7A4-DC87-F676-244BD883B4C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9" name="직선 연결선 228">
                  <a:extLst>
                    <a:ext uri="{FF2B5EF4-FFF2-40B4-BE49-F238E27FC236}">
                      <a16:creationId xmlns:a16="http://schemas.microsoft.com/office/drawing/2014/main" id="{A306CC9B-2ADD-3F45-7FE0-2A4FAF1D205D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0" name="직선 연결선 229">
                  <a:extLst>
                    <a:ext uri="{FF2B5EF4-FFF2-40B4-BE49-F238E27FC236}">
                      <a16:creationId xmlns:a16="http://schemas.microsoft.com/office/drawing/2014/main" id="{2F24F1A6-FDBA-A943-5EF6-97B895B23DCF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1" name="직선 연결선 230">
                  <a:extLst>
                    <a:ext uri="{FF2B5EF4-FFF2-40B4-BE49-F238E27FC236}">
                      <a16:creationId xmlns:a16="http://schemas.microsoft.com/office/drawing/2014/main" id="{BFBB2594-5B35-D8F7-916F-EBA5570EC36B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2" name="직선 연결선 231">
                  <a:extLst>
                    <a:ext uri="{FF2B5EF4-FFF2-40B4-BE49-F238E27FC236}">
                      <a16:creationId xmlns:a16="http://schemas.microsoft.com/office/drawing/2014/main" id="{B1C2E9BD-47E7-0077-2E1A-875CC76813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3" name="직선 연결선 232">
                  <a:extLst>
                    <a:ext uri="{FF2B5EF4-FFF2-40B4-BE49-F238E27FC236}">
                      <a16:creationId xmlns:a16="http://schemas.microsoft.com/office/drawing/2014/main" id="{AF54AEDA-F895-71AA-3DF6-12D09E0767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218" name="직선 연결선 217">
                <a:extLst>
                  <a:ext uri="{FF2B5EF4-FFF2-40B4-BE49-F238E27FC236}">
                    <a16:creationId xmlns:a16="http://schemas.microsoft.com/office/drawing/2014/main" id="{E71F4526-877E-5A82-E855-68D5012594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19" name="직선 연결선 218">
                <a:extLst>
                  <a:ext uri="{FF2B5EF4-FFF2-40B4-BE49-F238E27FC236}">
                    <a16:creationId xmlns:a16="http://schemas.microsoft.com/office/drawing/2014/main" id="{F77169C9-88C9-4270-C185-8D19BE3E9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20" name="직선 연결선 219">
                <a:extLst>
                  <a:ext uri="{FF2B5EF4-FFF2-40B4-BE49-F238E27FC236}">
                    <a16:creationId xmlns:a16="http://schemas.microsoft.com/office/drawing/2014/main" id="{205BE69E-CB51-8DAC-A55D-702CFA78A8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21" name="직선 연결선 220">
                <a:extLst>
                  <a:ext uri="{FF2B5EF4-FFF2-40B4-BE49-F238E27FC236}">
                    <a16:creationId xmlns:a16="http://schemas.microsoft.com/office/drawing/2014/main" id="{FA208567-191D-7EE6-238A-8FBDD904A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22" name="직선 연결선 221">
                <a:extLst>
                  <a:ext uri="{FF2B5EF4-FFF2-40B4-BE49-F238E27FC236}">
                    <a16:creationId xmlns:a16="http://schemas.microsoft.com/office/drawing/2014/main" id="{4AC5F3AB-5BEA-6795-A723-CE7FC79E9C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23" name="직선 연결선 222">
                <a:extLst>
                  <a:ext uri="{FF2B5EF4-FFF2-40B4-BE49-F238E27FC236}">
                    <a16:creationId xmlns:a16="http://schemas.microsoft.com/office/drawing/2014/main" id="{DA166580-3E62-F1EA-0F7C-FA07B731A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24" name="직선 연결선 223">
                <a:extLst>
                  <a:ext uri="{FF2B5EF4-FFF2-40B4-BE49-F238E27FC236}">
                    <a16:creationId xmlns:a16="http://schemas.microsoft.com/office/drawing/2014/main" id="{8A1A3FB3-5AFD-3E16-800D-36303EA43B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252" name="그룹 251">
              <a:extLst>
                <a:ext uri="{FF2B5EF4-FFF2-40B4-BE49-F238E27FC236}">
                  <a16:creationId xmlns:a16="http://schemas.microsoft.com/office/drawing/2014/main" id="{451955EC-3002-9A4F-402B-E4443E2216BE}"/>
                </a:ext>
              </a:extLst>
            </p:cNvPr>
            <p:cNvGrpSpPr/>
            <p:nvPr/>
          </p:nvGrpSpPr>
          <p:grpSpPr>
            <a:xfrm>
              <a:off x="4572256" y="3229354"/>
              <a:ext cx="2242820" cy="559583"/>
              <a:chOff x="5723199" y="3008055"/>
              <a:chExt cx="1962703" cy="489694"/>
            </a:xfrm>
          </p:grpSpPr>
          <p:grpSp>
            <p:nvGrpSpPr>
              <p:cNvPr id="253" name="그룹 252">
                <a:extLst>
                  <a:ext uri="{FF2B5EF4-FFF2-40B4-BE49-F238E27FC236}">
                    <a16:creationId xmlns:a16="http://schemas.microsoft.com/office/drawing/2014/main" id="{F30C027A-3CDE-A9B2-6B48-6CC27C037CF9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281" name="원호 280">
                  <a:extLst>
                    <a:ext uri="{FF2B5EF4-FFF2-40B4-BE49-F238E27FC236}">
                      <a16:creationId xmlns:a16="http://schemas.microsoft.com/office/drawing/2014/main" id="{213BB61F-5170-A7D6-1E23-AF48F46ECDE5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" name="원호 281">
                  <a:extLst>
                    <a:ext uri="{FF2B5EF4-FFF2-40B4-BE49-F238E27FC236}">
                      <a16:creationId xmlns:a16="http://schemas.microsoft.com/office/drawing/2014/main" id="{58580107-19C6-DD11-84CF-C79DB21A64AE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" name="원호 282">
                  <a:extLst>
                    <a:ext uri="{FF2B5EF4-FFF2-40B4-BE49-F238E27FC236}">
                      <a16:creationId xmlns:a16="http://schemas.microsoft.com/office/drawing/2014/main" id="{C139DA02-8C9A-5203-4B23-F59449F473A0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" name="원호 283">
                  <a:extLst>
                    <a:ext uri="{FF2B5EF4-FFF2-40B4-BE49-F238E27FC236}">
                      <a16:creationId xmlns:a16="http://schemas.microsoft.com/office/drawing/2014/main" id="{280457D2-CF7A-B6FA-7A6F-911627DEFA1B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" name="원호 284">
                  <a:extLst>
                    <a:ext uri="{FF2B5EF4-FFF2-40B4-BE49-F238E27FC236}">
                      <a16:creationId xmlns:a16="http://schemas.microsoft.com/office/drawing/2014/main" id="{3867DC7E-C1DC-740A-1D58-7B817A0E2D65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원호 285">
                  <a:extLst>
                    <a:ext uri="{FF2B5EF4-FFF2-40B4-BE49-F238E27FC236}">
                      <a16:creationId xmlns:a16="http://schemas.microsoft.com/office/drawing/2014/main" id="{2690415D-186B-31DD-3223-F3AFE8A0952B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" name="원호 286">
                  <a:extLst>
                    <a:ext uri="{FF2B5EF4-FFF2-40B4-BE49-F238E27FC236}">
                      <a16:creationId xmlns:a16="http://schemas.microsoft.com/office/drawing/2014/main" id="{5EE6CCFA-F488-F1FA-F502-EA6C95C44F64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88" name="직선 연결선 287">
                  <a:extLst>
                    <a:ext uri="{FF2B5EF4-FFF2-40B4-BE49-F238E27FC236}">
                      <a16:creationId xmlns:a16="http://schemas.microsoft.com/office/drawing/2014/main" id="{3EF45174-5809-9774-DE25-9BD3542240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89" name="직선 연결선 288">
                  <a:extLst>
                    <a:ext uri="{FF2B5EF4-FFF2-40B4-BE49-F238E27FC236}">
                      <a16:creationId xmlns:a16="http://schemas.microsoft.com/office/drawing/2014/main" id="{422E1DFC-C85F-5944-1532-50016C82B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54" name="그룹 253">
                <a:extLst>
                  <a:ext uri="{FF2B5EF4-FFF2-40B4-BE49-F238E27FC236}">
                    <a16:creationId xmlns:a16="http://schemas.microsoft.com/office/drawing/2014/main" id="{364EEC1C-C276-D179-8B34-765F28581DF1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272" name="직선 연결선 271">
                  <a:extLst>
                    <a:ext uri="{FF2B5EF4-FFF2-40B4-BE49-F238E27FC236}">
                      <a16:creationId xmlns:a16="http://schemas.microsoft.com/office/drawing/2014/main" id="{EA10CD86-AC0C-AD94-3F78-82A754BFF9E6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3" name="직선 연결선 272">
                  <a:extLst>
                    <a:ext uri="{FF2B5EF4-FFF2-40B4-BE49-F238E27FC236}">
                      <a16:creationId xmlns:a16="http://schemas.microsoft.com/office/drawing/2014/main" id="{32907EBF-4949-5A04-E21E-5D0A90C1C2D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4" name="직선 연결선 273">
                  <a:extLst>
                    <a:ext uri="{FF2B5EF4-FFF2-40B4-BE49-F238E27FC236}">
                      <a16:creationId xmlns:a16="http://schemas.microsoft.com/office/drawing/2014/main" id="{908B629B-72B0-D9FD-C17C-ED8249935384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5" name="직선 연결선 274">
                  <a:extLst>
                    <a:ext uri="{FF2B5EF4-FFF2-40B4-BE49-F238E27FC236}">
                      <a16:creationId xmlns:a16="http://schemas.microsoft.com/office/drawing/2014/main" id="{56874A77-E1BE-51E4-5105-9F9DD5388F6E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6" name="직선 연결선 275">
                  <a:extLst>
                    <a:ext uri="{FF2B5EF4-FFF2-40B4-BE49-F238E27FC236}">
                      <a16:creationId xmlns:a16="http://schemas.microsoft.com/office/drawing/2014/main" id="{6DED4D80-293D-9F3F-11F0-F545039DF1B7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7" name="직선 연결선 276">
                  <a:extLst>
                    <a:ext uri="{FF2B5EF4-FFF2-40B4-BE49-F238E27FC236}">
                      <a16:creationId xmlns:a16="http://schemas.microsoft.com/office/drawing/2014/main" id="{FACD7E39-2EAE-A24C-C7FF-7D2B4705EE3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8" name="직선 연결선 277">
                  <a:extLst>
                    <a:ext uri="{FF2B5EF4-FFF2-40B4-BE49-F238E27FC236}">
                      <a16:creationId xmlns:a16="http://schemas.microsoft.com/office/drawing/2014/main" id="{37CC7EDE-7BED-A64D-69D5-B653FC264FDD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9" name="직선 연결선 278">
                  <a:extLst>
                    <a:ext uri="{FF2B5EF4-FFF2-40B4-BE49-F238E27FC236}">
                      <a16:creationId xmlns:a16="http://schemas.microsoft.com/office/drawing/2014/main" id="{2DE1CE2E-CC63-2D6C-69FE-6E52BF7FB1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80" name="직선 연결선 279">
                  <a:extLst>
                    <a:ext uri="{FF2B5EF4-FFF2-40B4-BE49-F238E27FC236}">
                      <a16:creationId xmlns:a16="http://schemas.microsoft.com/office/drawing/2014/main" id="{DA6FBFD4-90A1-4619-4198-F1B974D4C0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55" name="그룹 254">
                <a:extLst>
                  <a:ext uri="{FF2B5EF4-FFF2-40B4-BE49-F238E27FC236}">
                    <a16:creationId xmlns:a16="http://schemas.microsoft.com/office/drawing/2014/main" id="{1A1A49E3-95E8-7798-E7C7-623BE8ECAF86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263" name="직선 연결선 262">
                  <a:extLst>
                    <a:ext uri="{FF2B5EF4-FFF2-40B4-BE49-F238E27FC236}">
                      <a16:creationId xmlns:a16="http://schemas.microsoft.com/office/drawing/2014/main" id="{CC3DCC53-B889-2756-C132-8F18CF75D496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64" name="직선 연결선 263">
                  <a:extLst>
                    <a:ext uri="{FF2B5EF4-FFF2-40B4-BE49-F238E27FC236}">
                      <a16:creationId xmlns:a16="http://schemas.microsoft.com/office/drawing/2014/main" id="{73D3B166-C459-1D36-ED6C-C6549DB284A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65" name="직선 연결선 264">
                  <a:extLst>
                    <a:ext uri="{FF2B5EF4-FFF2-40B4-BE49-F238E27FC236}">
                      <a16:creationId xmlns:a16="http://schemas.microsoft.com/office/drawing/2014/main" id="{F54B049C-E783-77E7-7EC5-B3B86C6F3C7A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66" name="직선 연결선 265">
                  <a:extLst>
                    <a:ext uri="{FF2B5EF4-FFF2-40B4-BE49-F238E27FC236}">
                      <a16:creationId xmlns:a16="http://schemas.microsoft.com/office/drawing/2014/main" id="{3D3D8761-F9D7-EE02-3442-D1F820100E9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67" name="직선 연결선 266">
                  <a:extLst>
                    <a:ext uri="{FF2B5EF4-FFF2-40B4-BE49-F238E27FC236}">
                      <a16:creationId xmlns:a16="http://schemas.microsoft.com/office/drawing/2014/main" id="{3D868480-E132-B380-3B75-40B28989535C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68" name="직선 연결선 267">
                  <a:extLst>
                    <a:ext uri="{FF2B5EF4-FFF2-40B4-BE49-F238E27FC236}">
                      <a16:creationId xmlns:a16="http://schemas.microsoft.com/office/drawing/2014/main" id="{9308C83E-A3EF-3808-2274-651DBF5C62D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69" name="직선 연결선 268">
                  <a:extLst>
                    <a:ext uri="{FF2B5EF4-FFF2-40B4-BE49-F238E27FC236}">
                      <a16:creationId xmlns:a16="http://schemas.microsoft.com/office/drawing/2014/main" id="{7417E709-54F6-7B51-53C8-127EB2064470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0" name="직선 연결선 269">
                  <a:extLst>
                    <a:ext uri="{FF2B5EF4-FFF2-40B4-BE49-F238E27FC236}">
                      <a16:creationId xmlns:a16="http://schemas.microsoft.com/office/drawing/2014/main" id="{F21B0C7A-5C3A-5647-CF6B-80F306DB7B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1" name="직선 연결선 270">
                  <a:extLst>
                    <a:ext uri="{FF2B5EF4-FFF2-40B4-BE49-F238E27FC236}">
                      <a16:creationId xmlns:a16="http://schemas.microsoft.com/office/drawing/2014/main" id="{4B77BDD8-EA65-9E7C-1D2F-499F59EA26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256" name="직선 연결선 255">
                <a:extLst>
                  <a:ext uri="{FF2B5EF4-FFF2-40B4-BE49-F238E27FC236}">
                    <a16:creationId xmlns:a16="http://schemas.microsoft.com/office/drawing/2014/main" id="{DDBC22F3-B928-2E21-E064-DA1D36AA34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57" name="직선 연결선 256">
                <a:extLst>
                  <a:ext uri="{FF2B5EF4-FFF2-40B4-BE49-F238E27FC236}">
                    <a16:creationId xmlns:a16="http://schemas.microsoft.com/office/drawing/2014/main" id="{FD53DCF1-9385-0F36-9BAC-72D009FFE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58" name="직선 연결선 257">
                <a:extLst>
                  <a:ext uri="{FF2B5EF4-FFF2-40B4-BE49-F238E27FC236}">
                    <a16:creationId xmlns:a16="http://schemas.microsoft.com/office/drawing/2014/main" id="{AEDBC6AF-616D-FDDB-1BC1-488326EBB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59" name="직선 연결선 258">
                <a:extLst>
                  <a:ext uri="{FF2B5EF4-FFF2-40B4-BE49-F238E27FC236}">
                    <a16:creationId xmlns:a16="http://schemas.microsoft.com/office/drawing/2014/main" id="{658579E3-E2AB-F140-4A00-33CBC16A9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60" name="직선 연결선 259">
                <a:extLst>
                  <a:ext uri="{FF2B5EF4-FFF2-40B4-BE49-F238E27FC236}">
                    <a16:creationId xmlns:a16="http://schemas.microsoft.com/office/drawing/2014/main" id="{4B6C9643-538D-7F75-68C4-D7F3261BDE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61" name="직선 연결선 260">
                <a:extLst>
                  <a:ext uri="{FF2B5EF4-FFF2-40B4-BE49-F238E27FC236}">
                    <a16:creationId xmlns:a16="http://schemas.microsoft.com/office/drawing/2014/main" id="{957ED003-06AE-A416-6E77-49A0E3A41C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62" name="직선 연결선 261">
                <a:extLst>
                  <a:ext uri="{FF2B5EF4-FFF2-40B4-BE49-F238E27FC236}">
                    <a16:creationId xmlns:a16="http://schemas.microsoft.com/office/drawing/2014/main" id="{8E556B11-8D9F-27F5-6395-746D420B48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cxnSp>
          <p:nvCxnSpPr>
            <p:cNvPr id="290" name="직선 연결선 289">
              <a:extLst>
                <a:ext uri="{FF2B5EF4-FFF2-40B4-BE49-F238E27FC236}">
                  <a16:creationId xmlns:a16="http://schemas.microsoft.com/office/drawing/2014/main" id="{46675F6A-2B71-B6C5-004B-DB326EFDCEBF}"/>
                </a:ext>
              </a:extLst>
            </p:cNvPr>
            <p:cNvCxnSpPr>
              <a:cxnSpLocks/>
            </p:cNvCxnSpPr>
            <p:nvPr/>
          </p:nvCxnSpPr>
          <p:spPr>
            <a:xfrm>
              <a:off x="6807047" y="2328604"/>
              <a:ext cx="41940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1" name="직선 연결선 290">
              <a:extLst>
                <a:ext uri="{FF2B5EF4-FFF2-40B4-BE49-F238E27FC236}">
                  <a16:creationId xmlns:a16="http://schemas.microsoft.com/office/drawing/2014/main" id="{727ABD7A-126A-0A55-40E4-24B5E07A5213}"/>
                </a:ext>
              </a:extLst>
            </p:cNvPr>
            <p:cNvCxnSpPr>
              <a:cxnSpLocks/>
            </p:cNvCxnSpPr>
            <p:nvPr/>
          </p:nvCxnSpPr>
          <p:spPr>
            <a:xfrm>
              <a:off x="4307368" y="2300010"/>
              <a:ext cx="272917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2" name="직선 연결선 291">
              <a:extLst>
                <a:ext uri="{FF2B5EF4-FFF2-40B4-BE49-F238E27FC236}">
                  <a16:creationId xmlns:a16="http://schemas.microsoft.com/office/drawing/2014/main" id="{2F987FD0-2905-C6B6-E7FA-37DD6EA83E63}"/>
                </a:ext>
              </a:extLst>
            </p:cNvPr>
            <p:cNvCxnSpPr>
              <a:cxnSpLocks/>
            </p:cNvCxnSpPr>
            <p:nvPr/>
          </p:nvCxnSpPr>
          <p:spPr>
            <a:xfrm>
              <a:off x="4299339" y="2898435"/>
              <a:ext cx="290056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3" name="직선 연결선 292">
              <a:extLst>
                <a:ext uri="{FF2B5EF4-FFF2-40B4-BE49-F238E27FC236}">
                  <a16:creationId xmlns:a16="http://schemas.microsoft.com/office/drawing/2014/main" id="{AA65EF04-D349-AC2A-097E-8C8E68AAF828}"/>
                </a:ext>
              </a:extLst>
            </p:cNvPr>
            <p:cNvCxnSpPr>
              <a:cxnSpLocks/>
            </p:cNvCxnSpPr>
            <p:nvPr/>
          </p:nvCxnSpPr>
          <p:spPr>
            <a:xfrm>
              <a:off x="4328174" y="3472851"/>
              <a:ext cx="272917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4" name="직선 연결선 293">
              <a:extLst>
                <a:ext uri="{FF2B5EF4-FFF2-40B4-BE49-F238E27FC236}">
                  <a16:creationId xmlns:a16="http://schemas.microsoft.com/office/drawing/2014/main" id="{60171855-5539-53B0-09C3-EE52E8A2829C}"/>
                </a:ext>
              </a:extLst>
            </p:cNvPr>
            <p:cNvCxnSpPr>
              <a:cxnSpLocks/>
            </p:cNvCxnSpPr>
            <p:nvPr/>
          </p:nvCxnSpPr>
          <p:spPr>
            <a:xfrm>
              <a:off x="4331697" y="4067995"/>
              <a:ext cx="272917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5" name="직선 연결선 294">
              <a:extLst>
                <a:ext uri="{FF2B5EF4-FFF2-40B4-BE49-F238E27FC236}">
                  <a16:creationId xmlns:a16="http://schemas.microsoft.com/office/drawing/2014/main" id="{956FABDE-BAD0-E93D-495D-A12E3209E640}"/>
                </a:ext>
              </a:extLst>
            </p:cNvPr>
            <p:cNvCxnSpPr>
              <a:cxnSpLocks/>
            </p:cNvCxnSpPr>
            <p:nvPr/>
          </p:nvCxnSpPr>
          <p:spPr>
            <a:xfrm>
              <a:off x="4310828" y="4679044"/>
              <a:ext cx="272917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6" name="직선 연결선 295">
              <a:extLst>
                <a:ext uri="{FF2B5EF4-FFF2-40B4-BE49-F238E27FC236}">
                  <a16:creationId xmlns:a16="http://schemas.microsoft.com/office/drawing/2014/main" id="{87352443-E197-D80C-E923-B8D270E79CD9}"/>
                </a:ext>
              </a:extLst>
            </p:cNvPr>
            <p:cNvCxnSpPr>
              <a:cxnSpLocks/>
            </p:cNvCxnSpPr>
            <p:nvPr/>
          </p:nvCxnSpPr>
          <p:spPr>
            <a:xfrm>
              <a:off x="4327786" y="5306404"/>
              <a:ext cx="272917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297" name="그룹 296">
              <a:extLst>
                <a:ext uri="{FF2B5EF4-FFF2-40B4-BE49-F238E27FC236}">
                  <a16:creationId xmlns:a16="http://schemas.microsoft.com/office/drawing/2014/main" id="{2EAEE8EB-81FD-EFAA-FD37-8983A77DF8D9}"/>
                </a:ext>
              </a:extLst>
            </p:cNvPr>
            <p:cNvGrpSpPr/>
            <p:nvPr/>
          </p:nvGrpSpPr>
          <p:grpSpPr>
            <a:xfrm rot="10800000">
              <a:off x="7153237" y="2226616"/>
              <a:ext cx="889407" cy="227127"/>
              <a:chOff x="6511069" y="2949259"/>
              <a:chExt cx="778325" cy="198760"/>
            </a:xfrm>
          </p:grpSpPr>
          <p:cxnSp>
            <p:nvCxnSpPr>
              <p:cNvPr id="298" name="직선 연결선 297">
                <a:extLst>
                  <a:ext uri="{FF2B5EF4-FFF2-40B4-BE49-F238E27FC236}">
                    <a16:creationId xmlns:a16="http://schemas.microsoft.com/office/drawing/2014/main" id="{E9AFE4D4-49DE-CDCE-25E4-A799D5051376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99" name="직선 연결선 298">
                <a:extLst>
                  <a:ext uri="{FF2B5EF4-FFF2-40B4-BE49-F238E27FC236}">
                    <a16:creationId xmlns:a16="http://schemas.microsoft.com/office/drawing/2014/main" id="{89E0D183-8037-E05F-80F2-BC5C0E3D58D2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00" name="직선 연결선 299">
                <a:extLst>
                  <a:ext uri="{FF2B5EF4-FFF2-40B4-BE49-F238E27FC236}">
                    <a16:creationId xmlns:a16="http://schemas.microsoft.com/office/drawing/2014/main" id="{C9B34FBB-E621-F406-2AD8-F1B719654EB8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01" name="직선 연결선 300">
                <a:extLst>
                  <a:ext uri="{FF2B5EF4-FFF2-40B4-BE49-F238E27FC236}">
                    <a16:creationId xmlns:a16="http://schemas.microsoft.com/office/drawing/2014/main" id="{48799124-7A65-7F6C-4423-4BD802E2FAE4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02" name="직선 연결선 301">
                <a:extLst>
                  <a:ext uri="{FF2B5EF4-FFF2-40B4-BE49-F238E27FC236}">
                    <a16:creationId xmlns:a16="http://schemas.microsoft.com/office/drawing/2014/main" id="{877CFAD5-2A2A-71AB-A2BC-20441A570ACE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03" name="직선 연결선 302">
                <a:extLst>
                  <a:ext uri="{FF2B5EF4-FFF2-40B4-BE49-F238E27FC236}">
                    <a16:creationId xmlns:a16="http://schemas.microsoft.com/office/drawing/2014/main" id="{74907212-AA3F-8762-EBFC-6604FF2FDEAA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04" name="직선 연결선 303">
                <a:extLst>
                  <a:ext uri="{FF2B5EF4-FFF2-40B4-BE49-F238E27FC236}">
                    <a16:creationId xmlns:a16="http://schemas.microsoft.com/office/drawing/2014/main" id="{8A591549-E9F5-17F3-A4CF-D4CBB5C4E2EA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05" name="직선 연결선 304">
                <a:extLst>
                  <a:ext uri="{FF2B5EF4-FFF2-40B4-BE49-F238E27FC236}">
                    <a16:creationId xmlns:a16="http://schemas.microsoft.com/office/drawing/2014/main" id="{956C218D-D660-F634-0585-1D93227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06" name="직선 연결선 305">
                <a:extLst>
                  <a:ext uri="{FF2B5EF4-FFF2-40B4-BE49-F238E27FC236}">
                    <a16:creationId xmlns:a16="http://schemas.microsoft.com/office/drawing/2014/main" id="{C511D217-1A46-7D00-0948-575EE7481CB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511069" y="3051761"/>
                <a:ext cx="38288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cxnSp>
          <p:nvCxnSpPr>
            <p:cNvPr id="307" name="직선 연결선 306">
              <a:extLst>
                <a:ext uri="{FF2B5EF4-FFF2-40B4-BE49-F238E27FC236}">
                  <a16:creationId xmlns:a16="http://schemas.microsoft.com/office/drawing/2014/main" id="{8607F348-F6CB-86D6-82CA-8CF66F7A651B}"/>
                </a:ext>
              </a:extLst>
            </p:cNvPr>
            <p:cNvCxnSpPr>
              <a:cxnSpLocks/>
            </p:cNvCxnSpPr>
            <p:nvPr/>
          </p:nvCxnSpPr>
          <p:spPr>
            <a:xfrm>
              <a:off x="6784563" y="2920094"/>
              <a:ext cx="41940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308" name="그룹 307">
              <a:extLst>
                <a:ext uri="{FF2B5EF4-FFF2-40B4-BE49-F238E27FC236}">
                  <a16:creationId xmlns:a16="http://schemas.microsoft.com/office/drawing/2014/main" id="{2618854D-2FB8-6659-8C6F-510F6B585CAC}"/>
                </a:ext>
              </a:extLst>
            </p:cNvPr>
            <p:cNvGrpSpPr/>
            <p:nvPr/>
          </p:nvGrpSpPr>
          <p:grpSpPr>
            <a:xfrm rot="10800000">
              <a:off x="7130748" y="2806657"/>
              <a:ext cx="911891" cy="227127"/>
              <a:chOff x="6491394" y="2949259"/>
              <a:chExt cx="798000" cy="198760"/>
            </a:xfrm>
          </p:grpSpPr>
          <p:cxnSp>
            <p:nvCxnSpPr>
              <p:cNvPr id="309" name="직선 연결선 308">
                <a:extLst>
                  <a:ext uri="{FF2B5EF4-FFF2-40B4-BE49-F238E27FC236}">
                    <a16:creationId xmlns:a16="http://schemas.microsoft.com/office/drawing/2014/main" id="{B90650B3-13FB-3BBE-77D5-46F4CE02B24D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10" name="직선 연결선 309">
                <a:extLst>
                  <a:ext uri="{FF2B5EF4-FFF2-40B4-BE49-F238E27FC236}">
                    <a16:creationId xmlns:a16="http://schemas.microsoft.com/office/drawing/2014/main" id="{D0095A9C-EE23-2F3A-4A0C-33E072B710A8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11" name="직선 연결선 310">
                <a:extLst>
                  <a:ext uri="{FF2B5EF4-FFF2-40B4-BE49-F238E27FC236}">
                    <a16:creationId xmlns:a16="http://schemas.microsoft.com/office/drawing/2014/main" id="{8BF3F28A-0E6A-C038-2FC8-16BCA0A30115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12" name="직선 연결선 311">
                <a:extLst>
                  <a:ext uri="{FF2B5EF4-FFF2-40B4-BE49-F238E27FC236}">
                    <a16:creationId xmlns:a16="http://schemas.microsoft.com/office/drawing/2014/main" id="{19683194-2032-F985-93FC-4D65FF114EBB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13" name="직선 연결선 312">
                <a:extLst>
                  <a:ext uri="{FF2B5EF4-FFF2-40B4-BE49-F238E27FC236}">
                    <a16:creationId xmlns:a16="http://schemas.microsoft.com/office/drawing/2014/main" id="{2B2D8F08-B43C-E276-B4BC-B21E6FB0C64F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14" name="직선 연결선 313">
                <a:extLst>
                  <a:ext uri="{FF2B5EF4-FFF2-40B4-BE49-F238E27FC236}">
                    <a16:creationId xmlns:a16="http://schemas.microsoft.com/office/drawing/2014/main" id="{661F6962-2F0A-E851-97A2-D363055EF324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15" name="직선 연결선 314">
                <a:extLst>
                  <a:ext uri="{FF2B5EF4-FFF2-40B4-BE49-F238E27FC236}">
                    <a16:creationId xmlns:a16="http://schemas.microsoft.com/office/drawing/2014/main" id="{B71587BB-8B0B-370F-81F8-108FD39DE319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16" name="직선 연결선 315">
                <a:extLst>
                  <a:ext uri="{FF2B5EF4-FFF2-40B4-BE49-F238E27FC236}">
                    <a16:creationId xmlns:a16="http://schemas.microsoft.com/office/drawing/2014/main" id="{59400EC3-726F-93A8-3FC6-008F56C0F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17" name="직선 연결선 316">
                <a:extLst>
                  <a:ext uri="{FF2B5EF4-FFF2-40B4-BE49-F238E27FC236}">
                    <a16:creationId xmlns:a16="http://schemas.microsoft.com/office/drawing/2014/main" id="{61C400F8-353F-4598-4DDA-58C5804BF07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491394" y="3051761"/>
                <a:ext cx="40255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cxnSp>
          <p:nvCxnSpPr>
            <p:cNvPr id="318" name="직선 연결선 317">
              <a:extLst>
                <a:ext uri="{FF2B5EF4-FFF2-40B4-BE49-F238E27FC236}">
                  <a16:creationId xmlns:a16="http://schemas.microsoft.com/office/drawing/2014/main" id="{C3112DF5-1E9B-8CDF-6DF4-577AB940895C}"/>
                </a:ext>
              </a:extLst>
            </p:cNvPr>
            <p:cNvCxnSpPr>
              <a:cxnSpLocks/>
            </p:cNvCxnSpPr>
            <p:nvPr/>
          </p:nvCxnSpPr>
          <p:spPr>
            <a:xfrm>
              <a:off x="6792791" y="3503953"/>
              <a:ext cx="41940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319" name="그룹 318">
              <a:extLst>
                <a:ext uri="{FF2B5EF4-FFF2-40B4-BE49-F238E27FC236}">
                  <a16:creationId xmlns:a16="http://schemas.microsoft.com/office/drawing/2014/main" id="{7DD63466-25DD-9235-74C8-434232A54172}"/>
                </a:ext>
              </a:extLst>
            </p:cNvPr>
            <p:cNvGrpSpPr/>
            <p:nvPr/>
          </p:nvGrpSpPr>
          <p:grpSpPr>
            <a:xfrm rot="10800000">
              <a:off x="7138982" y="3384791"/>
              <a:ext cx="903659" cy="227127"/>
              <a:chOff x="6498597" y="2949259"/>
              <a:chExt cx="790797" cy="198760"/>
            </a:xfrm>
          </p:grpSpPr>
          <p:cxnSp>
            <p:nvCxnSpPr>
              <p:cNvPr id="320" name="직선 연결선 319">
                <a:extLst>
                  <a:ext uri="{FF2B5EF4-FFF2-40B4-BE49-F238E27FC236}">
                    <a16:creationId xmlns:a16="http://schemas.microsoft.com/office/drawing/2014/main" id="{A5802833-EB6D-A4C4-E5CD-F6B190A433FC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21" name="직선 연결선 320">
                <a:extLst>
                  <a:ext uri="{FF2B5EF4-FFF2-40B4-BE49-F238E27FC236}">
                    <a16:creationId xmlns:a16="http://schemas.microsoft.com/office/drawing/2014/main" id="{C3988928-289E-12E0-AF13-19847BFCF303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22" name="직선 연결선 321">
                <a:extLst>
                  <a:ext uri="{FF2B5EF4-FFF2-40B4-BE49-F238E27FC236}">
                    <a16:creationId xmlns:a16="http://schemas.microsoft.com/office/drawing/2014/main" id="{8D666194-D99C-ECAF-3830-2E80047ACCC9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23" name="직선 연결선 322">
                <a:extLst>
                  <a:ext uri="{FF2B5EF4-FFF2-40B4-BE49-F238E27FC236}">
                    <a16:creationId xmlns:a16="http://schemas.microsoft.com/office/drawing/2014/main" id="{CE1764E9-D5AE-B98B-5DAE-E8856E663714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24" name="직선 연결선 323">
                <a:extLst>
                  <a:ext uri="{FF2B5EF4-FFF2-40B4-BE49-F238E27FC236}">
                    <a16:creationId xmlns:a16="http://schemas.microsoft.com/office/drawing/2014/main" id="{4DCFBF82-3676-288D-9BF2-6F2C14D9D9D8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25" name="직선 연결선 324">
                <a:extLst>
                  <a:ext uri="{FF2B5EF4-FFF2-40B4-BE49-F238E27FC236}">
                    <a16:creationId xmlns:a16="http://schemas.microsoft.com/office/drawing/2014/main" id="{5DF122EE-3AB2-2F28-1CDB-1AABDE326186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26" name="직선 연결선 325">
                <a:extLst>
                  <a:ext uri="{FF2B5EF4-FFF2-40B4-BE49-F238E27FC236}">
                    <a16:creationId xmlns:a16="http://schemas.microsoft.com/office/drawing/2014/main" id="{2A10D0A8-D686-611E-BBCE-29043996A344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27" name="직선 연결선 326">
                <a:extLst>
                  <a:ext uri="{FF2B5EF4-FFF2-40B4-BE49-F238E27FC236}">
                    <a16:creationId xmlns:a16="http://schemas.microsoft.com/office/drawing/2014/main" id="{E8445437-3C0F-0453-871C-1B8DB1CB5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28" name="직선 연결선 327">
                <a:extLst>
                  <a:ext uri="{FF2B5EF4-FFF2-40B4-BE49-F238E27FC236}">
                    <a16:creationId xmlns:a16="http://schemas.microsoft.com/office/drawing/2014/main" id="{F0F47ED2-A6E9-E1D9-CE25-72ACE1B5887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498597" y="3051761"/>
                <a:ext cx="39535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cxnSp>
          <p:nvCxnSpPr>
            <p:cNvPr id="329" name="직선 연결선 328">
              <a:extLst>
                <a:ext uri="{FF2B5EF4-FFF2-40B4-BE49-F238E27FC236}">
                  <a16:creationId xmlns:a16="http://schemas.microsoft.com/office/drawing/2014/main" id="{BB6E940C-18EE-4320-8FBA-8FECCE9FC936}"/>
                </a:ext>
              </a:extLst>
            </p:cNvPr>
            <p:cNvCxnSpPr>
              <a:cxnSpLocks/>
            </p:cNvCxnSpPr>
            <p:nvPr/>
          </p:nvCxnSpPr>
          <p:spPr>
            <a:xfrm>
              <a:off x="6804646" y="4087386"/>
              <a:ext cx="41940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330" name="그룹 329">
              <a:extLst>
                <a:ext uri="{FF2B5EF4-FFF2-40B4-BE49-F238E27FC236}">
                  <a16:creationId xmlns:a16="http://schemas.microsoft.com/office/drawing/2014/main" id="{7A1CCD48-39C2-AEB8-CA13-25F7031ACE77}"/>
                </a:ext>
              </a:extLst>
            </p:cNvPr>
            <p:cNvGrpSpPr/>
            <p:nvPr/>
          </p:nvGrpSpPr>
          <p:grpSpPr>
            <a:xfrm rot="10800000">
              <a:off x="7150832" y="3968224"/>
              <a:ext cx="901027" cy="227127"/>
              <a:chOff x="6500901" y="2949259"/>
              <a:chExt cx="788493" cy="198760"/>
            </a:xfrm>
          </p:grpSpPr>
          <p:cxnSp>
            <p:nvCxnSpPr>
              <p:cNvPr id="331" name="직선 연결선 330">
                <a:extLst>
                  <a:ext uri="{FF2B5EF4-FFF2-40B4-BE49-F238E27FC236}">
                    <a16:creationId xmlns:a16="http://schemas.microsoft.com/office/drawing/2014/main" id="{A5348505-05CC-D2CB-47CB-B4350F54B2A2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32" name="직선 연결선 331">
                <a:extLst>
                  <a:ext uri="{FF2B5EF4-FFF2-40B4-BE49-F238E27FC236}">
                    <a16:creationId xmlns:a16="http://schemas.microsoft.com/office/drawing/2014/main" id="{38263206-A3A0-95BB-F0D4-7C89C52A2E1B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33" name="직선 연결선 332">
                <a:extLst>
                  <a:ext uri="{FF2B5EF4-FFF2-40B4-BE49-F238E27FC236}">
                    <a16:creationId xmlns:a16="http://schemas.microsoft.com/office/drawing/2014/main" id="{B9BEAAE5-0B7F-2DFE-6797-E2A9B368C58B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34" name="직선 연결선 333">
                <a:extLst>
                  <a:ext uri="{FF2B5EF4-FFF2-40B4-BE49-F238E27FC236}">
                    <a16:creationId xmlns:a16="http://schemas.microsoft.com/office/drawing/2014/main" id="{761B3B88-F101-FBD6-C8F5-9ABC24C96981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35" name="직선 연결선 334">
                <a:extLst>
                  <a:ext uri="{FF2B5EF4-FFF2-40B4-BE49-F238E27FC236}">
                    <a16:creationId xmlns:a16="http://schemas.microsoft.com/office/drawing/2014/main" id="{A46078D4-D732-6415-DD19-0DC994683F01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36" name="직선 연결선 335">
                <a:extLst>
                  <a:ext uri="{FF2B5EF4-FFF2-40B4-BE49-F238E27FC236}">
                    <a16:creationId xmlns:a16="http://schemas.microsoft.com/office/drawing/2014/main" id="{48FED1FD-17EB-8B00-22BE-F5614E3826C6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37" name="직선 연결선 336">
                <a:extLst>
                  <a:ext uri="{FF2B5EF4-FFF2-40B4-BE49-F238E27FC236}">
                    <a16:creationId xmlns:a16="http://schemas.microsoft.com/office/drawing/2014/main" id="{BAA51D16-6F6E-1CD8-4D88-D62EB0D43EB1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38" name="직선 연결선 337">
                <a:extLst>
                  <a:ext uri="{FF2B5EF4-FFF2-40B4-BE49-F238E27FC236}">
                    <a16:creationId xmlns:a16="http://schemas.microsoft.com/office/drawing/2014/main" id="{EC3F9233-D562-BD1F-6153-DA7BFD129A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39" name="직선 연결선 338">
                <a:extLst>
                  <a:ext uri="{FF2B5EF4-FFF2-40B4-BE49-F238E27FC236}">
                    <a16:creationId xmlns:a16="http://schemas.microsoft.com/office/drawing/2014/main" id="{EA8C5063-1564-01DC-6B6A-FE5212C53E8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500901" y="3051761"/>
                <a:ext cx="39305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cxnSp>
          <p:nvCxnSpPr>
            <p:cNvPr id="340" name="직선 연결선 339">
              <a:extLst>
                <a:ext uri="{FF2B5EF4-FFF2-40B4-BE49-F238E27FC236}">
                  <a16:creationId xmlns:a16="http://schemas.microsoft.com/office/drawing/2014/main" id="{D1C6B79E-8248-2CBE-81BA-43AACF986E38}"/>
                </a:ext>
              </a:extLst>
            </p:cNvPr>
            <p:cNvCxnSpPr>
              <a:cxnSpLocks/>
            </p:cNvCxnSpPr>
            <p:nvPr/>
          </p:nvCxnSpPr>
          <p:spPr>
            <a:xfrm>
              <a:off x="6795427" y="4678301"/>
              <a:ext cx="41940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341" name="그룹 340">
              <a:extLst>
                <a:ext uri="{FF2B5EF4-FFF2-40B4-BE49-F238E27FC236}">
                  <a16:creationId xmlns:a16="http://schemas.microsoft.com/office/drawing/2014/main" id="{8730D097-23F5-4E01-45B4-D5812FF75605}"/>
                </a:ext>
              </a:extLst>
            </p:cNvPr>
            <p:cNvGrpSpPr/>
            <p:nvPr/>
          </p:nvGrpSpPr>
          <p:grpSpPr>
            <a:xfrm rot="10800000">
              <a:off x="7141618" y="4564864"/>
              <a:ext cx="894131" cy="227127"/>
              <a:chOff x="6506935" y="2949259"/>
              <a:chExt cx="782459" cy="198760"/>
            </a:xfrm>
          </p:grpSpPr>
          <p:cxnSp>
            <p:nvCxnSpPr>
              <p:cNvPr id="342" name="직선 연결선 341">
                <a:extLst>
                  <a:ext uri="{FF2B5EF4-FFF2-40B4-BE49-F238E27FC236}">
                    <a16:creationId xmlns:a16="http://schemas.microsoft.com/office/drawing/2014/main" id="{7298F206-0A82-286C-B238-61241478F8B5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43" name="직선 연결선 342">
                <a:extLst>
                  <a:ext uri="{FF2B5EF4-FFF2-40B4-BE49-F238E27FC236}">
                    <a16:creationId xmlns:a16="http://schemas.microsoft.com/office/drawing/2014/main" id="{762B0D8F-3255-47B2-2F12-036765CDAFA2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44" name="직선 연결선 343">
                <a:extLst>
                  <a:ext uri="{FF2B5EF4-FFF2-40B4-BE49-F238E27FC236}">
                    <a16:creationId xmlns:a16="http://schemas.microsoft.com/office/drawing/2014/main" id="{0B6F82B2-B1FD-B276-80C2-9B53CC772E06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45" name="직선 연결선 344">
                <a:extLst>
                  <a:ext uri="{FF2B5EF4-FFF2-40B4-BE49-F238E27FC236}">
                    <a16:creationId xmlns:a16="http://schemas.microsoft.com/office/drawing/2014/main" id="{F5182B68-F8A9-4871-389B-19E20B1A52B0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46" name="직선 연결선 345">
                <a:extLst>
                  <a:ext uri="{FF2B5EF4-FFF2-40B4-BE49-F238E27FC236}">
                    <a16:creationId xmlns:a16="http://schemas.microsoft.com/office/drawing/2014/main" id="{19A22C0B-07C9-15AF-010E-E61B27021E95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47" name="직선 연결선 346">
                <a:extLst>
                  <a:ext uri="{FF2B5EF4-FFF2-40B4-BE49-F238E27FC236}">
                    <a16:creationId xmlns:a16="http://schemas.microsoft.com/office/drawing/2014/main" id="{DB6A0639-2E95-E2B8-BEF7-D40B4BF166A0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48" name="직선 연결선 347">
                <a:extLst>
                  <a:ext uri="{FF2B5EF4-FFF2-40B4-BE49-F238E27FC236}">
                    <a16:creationId xmlns:a16="http://schemas.microsoft.com/office/drawing/2014/main" id="{2E1451E2-9A63-BC18-A8D9-2ABB6C259CD9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49" name="직선 연결선 348">
                <a:extLst>
                  <a:ext uri="{FF2B5EF4-FFF2-40B4-BE49-F238E27FC236}">
                    <a16:creationId xmlns:a16="http://schemas.microsoft.com/office/drawing/2014/main" id="{B2FA2EB0-BBA7-4096-8106-9BAED99EA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50" name="직선 연결선 349">
                <a:extLst>
                  <a:ext uri="{FF2B5EF4-FFF2-40B4-BE49-F238E27FC236}">
                    <a16:creationId xmlns:a16="http://schemas.microsoft.com/office/drawing/2014/main" id="{145B8932-4208-D8DF-FDB6-937294C7BD2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506935" y="3051761"/>
                <a:ext cx="38701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cxnSp>
          <p:nvCxnSpPr>
            <p:cNvPr id="351" name="직선 연결선 350">
              <a:extLst>
                <a:ext uri="{FF2B5EF4-FFF2-40B4-BE49-F238E27FC236}">
                  <a16:creationId xmlns:a16="http://schemas.microsoft.com/office/drawing/2014/main" id="{4892AC1B-D50B-FC1A-FFE1-AAA16EE46728}"/>
                </a:ext>
              </a:extLst>
            </p:cNvPr>
            <p:cNvCxnSpPr>
              <a:cxnSpLocks/>
            </p:cNvCxnSpPr>
            <p:nvPr/>
          </p:nvCxnSpPr>
          <p:spPr>
            <a:xfrm>
              <a:off x="6788138" y="5275513"/>
              <a:ext cx="41940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352" name="그룹 351">
              <a:extLst>
                <a:ext uri="{FF2B5EF4-FFF2-40B4-BE49-F238E27FC236}">
                  <a16:creationId xmlns:a16="http://schemas.microsoft.com/office/drawing/2014/main" id="{61B021C6-BBBC-A164-A4D2-86BECA24E4C4}"/>
                </a:ext>
              </a:extLst>
            </p:cNvPr>
            <p:cNvGrpSpPr/>
            <p:nvPr/>
          </p:nvGrpSpPr>
          <p:grpSpPr>
            <a:xfrm rot="10800000">
              <a:off x="7134324" y="5167800"/>
              <a:ext cx="915209" cy="227127"/>
              <a:chOff x="6488490" y="2949259"/>
              <a:chExt cx="800904" cy="198760"/>
            </a:xfrm>
          </p:grpSpPr>
          <p:cxnSp>
            <p:nvCxnSpPr>
              <p:cNvPr id="353" name="직선 연결선 352">
                <a:extLst>
                  <a:ext uri="{FF2B5EF4-FFF2-40B4-BE49-F238E27FC236}">
                    <a16:creationId xmlns:a16="http://schemas.microsoft.com/office/drawing/2014/main" id="{26071E16-2078-CB48-1929-156D175AA40A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54" name="직선 연결선 353">
                <a:extLst>
                  <a:ext uri="{FF2B5EF4-FFF2-40B4-BE49-F238E27FC236}">
                    <a16:creationId xmlns:a16="http://schemas.microsoft.com/office/drawing/2014/main" id="{D4CC6F12-55C2-02D5-9BA7-4382DD769D65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55" name="직선 연결선 354">
                <a:extLst>
                  <a:ext uri="{FF2B5EF4-FFF2-40B4-BE49-F238E27FC236}">
                    <a16:creationId xmlns:a16="http://schemas.microsoft.com/office/drawing/2014/main" id="{C701208B-EFEB-84D0-ABCF-EE3EB8FB2C34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56" name="직선 연결선 355">
                <a:extLst>
                  <a:ext uri="{FF2B5EF4-FFF2-40B4-BE49-F238E27FC236}">
                    <a16:creationId xmlns:a16="http://schemas.microsoft.com/office/drawing/2014/main" id="{AFB1A24B-520B-D8C4-2863-D48E49988483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57" name="직선 연결선 356">
                <a:extLst>
                  <a:ext uri="{FF2B5EF4-FFF2-40B4-BE49-F238E27FC236}">
                    <a16:creationId xmlns:a16="http://schemas.microsoft.com/office/drawing/2014/main" id="{299E6903-61EA-184E-B7CF-E22B8409A331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58" name="직선 연결선 357">
                <a:extLst>
                  <a:ext uri="{FF2B5EF4-FFF2-40B4-BE49-F238E27FC236}">
                    <a16:creationId xmlns:a16="http://schemas.microsoft.com/office/drawing/2014/main" id="{5692C296-75C4-8B2F-5DE4-A1BDBD3E7205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59" name="직선 연결선 358">
                <a:extLst>
                  <a:ext uri="{FF2B5EF4-FFF2-40B4-BE49-F238E27FC236}">
                    <a16:creationId xmlns:a16="http://schemas.microsoft.com/office/drawing/2014/main" id="{517655F6-9832-4EEB-6121-CC711D107966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60" name="직선 연결선 359">
                <a:extLst>
                  <a:ext uri="{FF2B5EF4-FFF2-40B4-BE49-F238E27FC236}">
                    <a16:creationId xmlns:a16="http://schemas.microsoft.com/office/drawing/2014/main" id="{753BD542-A30F-B79B-9456-DD1667EECD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61" name="직선 연결선 360">
                <a:extLst>
                  <a:ext uri="{FF2B5EF4-FFF2-40B4-BE49-F238E27FC236}">
                    <a16:creationId xmlns:a16="http://schemas.microsoft.com/office/drawing/2014/main" id="{9F483043-D669-5B00-4FD6-1A1E3D97B23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488490" y="3051761"/>
                <a:ext cx="405463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cxnSp>
          <p:nvCxnSpPr>
            <p:cNvPr id="362" name="직선 연결선 361">
              <a:extLst>
                <a:ext uri="{FF2B5EF4-FFF2-40B4-BE49-F238E27FC236}">
                  <a16:creationId xmlns:a16="http://schemas.microsoft.com/office/drawing/2014/main" id="{83A5749B-5385-34AF-4D89-9C6EED7B5C32}"/>
                </a:ext>
              </a:extLst>
            </p:cNvPr>
            <p:cNvCxnSpPr>
              <a:cxnSpLocks/>
            </p:cNvCxnSpPr>
            <p:nvPr/>
          </p:nvCxnSpPr>
          <p:spPr>
            <a:xfrm>
              <a:off x="4315953" y="2307261"/>
              <a:ext cx="0" cy="3414981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63" name="직선 연결선 362">
              <a:extLst>
                <a:ext uri="{FF2B5EF4-FFF2-40B4-BE49-F238E27FC236}">
                  <a16:creationId xmlns:a16="http://schemas.microsoft.com/office/drawing/2014/main" id="{5D2DBE2D-0563-7CBA-7ADA-8D68A0421777}"/>
                </a:ext>
              </a:extLst>
            </p:cNvPr>
            <p:cNvCxnSpPr>
              <a:cxnSpLocks/>
            </p:cNvCxnSpPr>
            <p:nvPr/>
          </p:nvCxnSpPr>
          <p:spPr>
            <a:xfrm>
              <a:off x="8042641" y="2314071"/>
              <a:ext cx="0" cy="341482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364" name="타원 363">
              <a:extLst>
                <a:ext uri="{FF2B5EF4-FFF2-40B4-BE49-F238E27FC236}">
                  <a16:creationId xmlns:a16="http://schemas.microsoft.com/office/drawing/2014/main" id="{FFDC02B1-BAB9-DFC7-82D8-823AA26C5628}"/>
                </a:ext>
              </a:extLst>
            </p:cNvPr>
            <p:cNvSpPr/>
            <p:nvPr/>
          </p:nvSpPr>
          <p:spPr bwMode="auto">
            <a:xfrm rot="5400000">
              <a:off x="6050337" y="5559930"/>
              <a:ext cx="334971" cy="334971"/>
            </a:xfrm>
            <a:prstGeom prst="ellips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65" name="직선 화살표 연결선 364">
              <a:extLst>
                <a:ext uri="{FF2B5EF4-FFF2-40B4-BE49-F238E27FC236}">
                  <a16:creationId xmlns:a16="http://schemas.microsoft.com/office/drawing/2014/main" id="{C396A313-19D8-59E9-AF62-0DB80BBFEF80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6207127" y="5600468"/>
              <a:ext cx="0" cy="243549"/>
            </a:xfrm>
            <a:prstGeom prst="straightConnector1">
              <a:avLst/>
            </a:prstGeom>
            <a:solidFill>
              <a:srgbClr val="00CC99"/>
            </a:solidFill>
            <a:ln w="38100" cap="flat" cmpd="sng" algn="ctr">
              <a:solidFill>
                <a:srgbClr val="000000">
                  <a:alpha val="98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6" name="직선 연결선 365">
              <a:extLst>
                <a:ext uri="{FF2B5EF4-FFF2-40B4-BE49-F238E27FC236}">
                  <a16:creationId xmlns:a16="http://schemas.microsoft.com/office/drawing/2014/main" id="{FBD9408F-51A1-03F6-4B2C-91852ECDE0F4}"/>
                </a:ext>
              </a:extLst>
            </p:cNvPr>
            <p:cNvCxnSpPr>
              <a:cxnSpLocks/>
              <a:endCxn id="364" idx="4"/>
            </p:cNvCxnSpPr>
            <p:nvPr/>
          </p:nvCxnSpPr>
          <p:spPr>
            <a:xfrm flipV="1">
              <a:off x="4327786" y="5727416"/>
              <a:ext cx="1722552" cy="148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67" name="직선 연결선 366">
              <a:extLst>
                <a:ext uri="{FF2B5EF4-FFF2-40B4-BE49-F238E27FC236}">
                  <a16:creationId xmlns:a16="http://schemas.microsoft.com/office/drawing/2014/main" id="{F193FC33-B6BA-7CC9-437D-2C48D12C28A4}"/>
                </a:ext>
              </a:extLst>
            </p:cNvPr>
            <p:cNvCxnSpPr>
              <a:cxnSpLocks/>
            </p:cNvCxnSpPr>
            <p:nvPr/>
          </p:nvCxnSpPr>
          <p:spPr>
            <a:xfrm>
              <a:off x="6386285" y="5728897"/>
              <a:ext cx="1656353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368" name="그룹 367">
              <a:extLst>
                <a:ext uri="{FF2B5EF4-FFF2-40B4-BE49-F238E27FC236}">
                  <a16:creationId xmlns:a16="http://schemas.microsoft.com/office/drawing/2014/main" id="{0C14A904-4F9B-8927-3422-421181DEE19F}"/>
                </a:ext>
              </a:extLst>
            </p:cNvPr>
            <p:cNvGrpSpPr/>
            <p:nvPr/>
          </p:nvGrpSpPr>
          <p:grpSpPr>
            <a:xfrm>
              <a:off x="4199140" y="5829018"/>
              <a:ext cx="230821" cy="94389"/>
              <a:chOff x="8419695" y="5941098"/>
              <a:chExt cx="256040" cy="104701"/>
            </a:xfrm>
          </p:grpSpPr>
          <p:cxnSp>
            <p:nvCxnSpPr>
              <p:cNvPr id="369" name="직선 연결선 368">
                <a:extLst>
                  <a:ext uri="{FF2B5EF4-FFF2-40B4-BE49-F238E27FC236}">
                    <a16:creationId xmlns:a16="http://schemas.microsoft.com/office/drawing/2014/main" id="{EE9900C0-2600-CB02-7EAC-6B5701147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9695" y="5941098"/>
                <a:ext cx="2560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70" name="직선 연결선 369">
                <a:extLst>
                  <a:ext uri="{FF2B5EF4-FFF2-40B4-BE49-F238E27FC236}">
                    <a16:creationId xmlns:a16="http://schemas.microsoft.com/office/drawing/2014/main" id="{C718D240-766B-80C9-988E-1B14F1C6DE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5426" y="5994742"/>
                <a:ext cx="16981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71" name="직선 연결선 370">
                <a:extLst>
                  <a:ext uri="{FF2B5EF4-FFF2-40B4-BE49-F238E27FC236}">
                    <a16:creationId xmlns:a16="http://schemas.microsoft.com/office/drawing/2014/main" id="{1538BC6C-DA72-375B-E1B1-5B8BAA5ED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9652" y="6045799"/>
                <a:ext cx="8490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cxnSp>
          <p:nvCxnSpPr>
            <p:cNvPr id="372" name="직선 화살표 연결선 371">
              <a:extLst>
                <a:ext uri="{FF2B5EF4-FFF2-40B4-BE49-F238E27FC236}">
                  <a16:creationId xmlns:a16="http://schemas.microsoft.com/office/drawing/2014/main" id="{A841B37E-82B0-B3D0-CBEF-69F202B8DACA}"/>
                </a:ext>
              </a:extLst>
            </p:cNvPr>
            <p:cNvCxnSpPr/>
            <p:nvPr/>
          </p:nvCxnSpPr>
          <p:spPr bwMode="auto">
            <a:xfrm flipV="1">
              <a:off x="7340628" y="2191401"/>
              <a:ext cx="275687" cy="300618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3" name="직선 화살표 연결선 372">
              <a:extLst>
                <a:ext uri="{FF2B5EF4-FFF2-40B4-BE49-F238E27FC236}">
                  <a16:creationId xmlns:a16="http://schemas.microsoft.com/office/drawing/2014/main" id="{0D1541AE-EA59-6373-ACCC-9F111157DB83}"/>
                </a:ext>
              </a:extLst>
            </p:cNvPr>
            <p:cNvCxnSpPr/>
            <p:nvPr/>
          </p:nvCxnSpPr>
          <p:spPr bwMode="auto">
            <a:xfrm flipV="1">
              <a:off x="7326477" y="2735880"/>
              <a:ext cx="275687" cy="300618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4" name="직선 화살표 연결선 373">
              <a:extLst>
                <a:ext uri="{FF2B5EF4-FFF2-40B4-BE49-F238E27FC236}">
                  <a16:creationId xmlns:a16="http://schemas.microsoft.com/office/drawing/2014/main" id="{B2E1DB76-6890-4E61-1142-2C38053A65FC}"/>
                </a:ext>
              </a:extLst>
            </p:cNvPr>
            <p:cNvCxnSpPr/>
            <p:nvPr/>
          </p:nvCxnSpPr>
          <p:spPr bwMode="auto">
            <a:xfrm flipV="1">
              <a:off x="7313313" y="3333920"/>
              <a:ext cx="275687" cy="300618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5" name="직선 화살표 연결선 374">
              <a:extLst>
                <a:ext uri="{FF2B5EF4-FFF2-40B4-BE49-F238E27FC236}">
                  <a16:creationId xmlns:a16="http://schemas.microsoft.com/office/drawing/2014/main" id="{F608CCB1-61CA-E173-D932-65E792C88DFD}"/>
                </a:ext>
              </a:extLst>
            </p:cNvPr>
            <p:cNvCxnSpPr/>
            <p:nvPr/>
          </p:nvCxnSpPr>
          <p:spPr bwMode="auto">
            <a:xfrm flipV="1">
              <a:off x="7329429" y="3901989"/>
              <a:ext cx="275687" cy="300618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6" name="직선 화살표 연결선 375">
              <a:extLst>
                <a:ext uri="{FF2B5EF4-FFF2-40B4-BE49-F238E27FC236}">
                  <a16:creationId xmlns:a16="http://schemas.microsoft.com/office/drawing/2014/main" id="{B9525D06-1A87-FDA9-6883-0E66E830A933}"/>
                </a:ext>
              </a:extLst>
            </p:cNvPr>
            <p:cNvCxnSpPr/>
            <p:nvPr/>
          </p:nvCxnSpPr>
          <p:spPr bwMode="auto">
            <a:xfrm flipV="1">
              <a:off x="7308075" y="4501019"/>
              <a:ext cx="275687" cy="300618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7" name="직선 화살표 연결선 376">
              <a:extLst>
                <a:ext uri="{FF2B5EF4-FFF2-40B4-BE49-F238E27FC236}">
                  <a16:creationId xmlns:a16="http://schemas.microsoft.com/office/drawing/2014/main" id="{2F6D5924-3983-61D6-D069-146B33F623C7}"/>
                </a:ext>
              </a:extLst>
            </p:cNvPr>
            <p:cNvCxnSpPr/>
            <p:nvPr/>
          </p:nvCxnSpPr>
          <p:spPr bwMode="auto">
            <a:xfrm flipV="1">
              <a:off x="7293843" y="5114947"/>
              <a:ext cx="275687" cy="300618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378" name="그룹 377">
              <a:extLst>
                <a:ext uri="{FF2B5EF4-FFF2-40B4-BE49-F238E27FC236}">
                  <a16:creationId xmlns:a16="http://schemas.microsoft.com/office/drawing/2014/main" id="{4A1AF250-7194-6C26-A53B-0BDC0F7FC826}"/>
                </a:ext>
              </a:extLst>
            </p:cNvPr>
            <p:cNvGrpSpPr/>
            <p:nvPr/>
          </p:nvGrpSpPr>
          <p:grpSpPr>
            <a:xfrm>
              <a:off x="2364832" y="2294203"/>
              <a:ext cx="4736611" cy="1180301"/>
              <a:chOff x="2735113" y="2478761"/>
              <a:chExt cx="4736611" cy="1180301"/>
            </a:xfrm>
          </p:grpSpPr>
          <p:cxnSp>
            <p:nvCxnSpPr>
              <p:cNvPr id="379" name="직선 화살표 연결선 378">
                <a:extLst>
                  <a:ext uri="{FF2B5EF4-FFF2-40B4-BE49-F238E27FC236}">
                    <a16:creationId xmlns:a16="http://schemas.microsoft.com/office/drawing/2014/main" id="{D4C19EF1-DF5B-084B-7F18-EDA29824BF40}"/>
                  </a:ext>
                </a:extLst>
              </p:cNvPr>
              <p:cNvCxnSpPr/>
              <p:nvPr/>
            </p:nvCxnSpPr>
            <p:spPr bwMode="auto">
              <a:xfrm flipV="1">
                <a:off x="2735115" y="3659062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80" name="직선 화살표 연결선 379">
                <a:extLst>
                  <a:ext uri="{FF2B5EF4-FFF2-40B4-BE49-F238E27FC236}">
                    <a16:creationId xmlns:a16="http://schemas.microsoft.com/office/drawing/2014/main" id="{21D0B224-0907-4C2C-2464-FCBADA8CDC2C}"/>
                  </a:ext>
                </a:extLst>
              </p:cNvPr>
              <p:cNvCxnSpPr/>
              <p:nvPr/>
            </p:nvCxnSpPr>
            <p:spPr bwMode="auto">
              <a:xfrm flipH="1" flipV="1">
                <a:off x="2735113" y="2478761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81" name="직선 화살표 연결선 380">
                <a:extLst>
                  <a:ext uri="{FF2B5EF4-FFF2-40B4-BE49-F238E27FC236}">
                    <a16:creationId xmlns:a16="http://schemas.microsoft.com/office/drawing/2014/main" id="{D9080FE2-5BE8-5C9E-5A5B-04E48BDBD6FB}"/>
                  </a:ext>
                </a:extLst>
              </p:cNvPr>
              <p:cNvCxnSpPr/>
              <p:nvPr/>
            </p:nvCxnSpPr>
            <p:spPr bwMode="auto">
              <a:xfrm flipH="1" flipV="1">
                <a:off x="7212090" y="2504525"/>
                <a:ext cx="259634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382" name="그룹 381">
              <a:extLst>
                <a:ext uri="{FF2B5EF4-FFF2-40B4-BE49-F238E27FC236}">
                  <a16:creationId xmlns:a16="http://schemas.microsoft.com/office/drawing/2014/main" id="{47D88C26-D1CF-2799-10CE-AF1224976A8F}"/>
                </a:ext>
              </a:extLst>
            </p:cNvPr>
            <p:cNvGrpSpPr/>
            <p:nvPr/>
          </p:nvGrpSpPr>
          <p:grpSpPr>
            <a:xfrm>
              <a:off x="2364832" y="2776785"/>
              <a:ext cx="4736611" cy="1180301"/>
              <a:chOff x="2735113" y="2961343"/>
              <a:chExt cx="4736611" cy="1180301"/>
            </a:xfrm>
          </p:grpSpPr>
          <p:cxnSp>
            <p:nvCxnSpPr>
              <p:cNvPr id="383" name="직선 화살표 연결선 382">
                <a:extLst>
                  <a:ext uri="{FF2B5EF4-FFF2-40B4-BE49-F238E27FC236}">
                    <a16:creationId xmlns:a16="http://schemas.microsoft.com/office/drawing/2014/main" id="{7B7B281D-0982-D4E6-067F-7307CF73C8F7}"/>
                  </a:ext>
                </a:extLst>
              </p:cNvPr>
              <p:cNvCxnSpPr/>
              <p:nvPr/>
            </p:nvCxnSpPr>
            <p:spPr bwMode="auto">
              <a:xfrm flipV="1">
                <a:off x="2735115" y="4141644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84" name="직선 화살표 연결선 383">
                <a:extLst>
                  <a:ext uri="{FF2B5EF4-FFF2-40B4-BE49-F238E27FC236}">
                    <a16:creationId xmlns:a16="http://schemas.microsoft.com/office/drawing/2014/main" id="{17EEA483-9C0D-95C9-5892-2AEC46FB9FED}"/>
                  </a:ext>
                </a:extLst>
              </p:cNvPr>
              <p:cNvCxnSpPr/>
              <p:nvPr/>
            </p:nvCxnSpPr>
            <p:spPr bwMode="auto">
              <a:xfrm flipH="1" flipV="1">
                <a:off x="2735113" y="2961343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85" name="직선 화살표 연결선 384">
                <a:extLst>
                  <a:ext uri="{FF2B5EF4-FFF2-40B4-BE49-F238E27FC236}">
                    <a16:creationId xmlns:a16="http://schemas.microsoft.com/office/drawing/2014/main" id="{01B5181C-80F7-2576-4B27-6D67A96390B9}"/>
                  </a:ext>
                </a:extLst>
              </p:cNvPr>
              <p:cNvCxnSpPr/>
              <p:nvPr/>
            </p:nvCxnSpPr>
            <p:spPr bwMode="auto">
              <a:xfrm flipH="1" flipV="1">
                <a:off x="7212090" y="3091977"/>
                <a:ext cx="259634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386" name="그룹 385">
              <a:extLst>
                <a:ext uri="{FF2B5EF4-FFF2-40B4-BE49-F238E27FC236}">
                  <a16:creationId xmlns:a16="http://schemas.microsoft.com/office/drawing/2014/main" id="{A3A8EC19-9108-AD76-BAA7-3A7ED0619FB6}"/>
                </a:ext>
              </a:extLst>
            </p:cNvPr>
            <p:cNvGrpSpPr/>
            <p:nvPr/>
          </p:nvGrpSpPr>
          <p:grpSpPr>
            <a:xfrm>
              <a:off x="2364833" y="3237137"/>
              <a:ext cx="4763527" cy="1180301"/>
              <a:chOff x="2735114" y="3421695"/>
              <a:chExt cx="4763527" cy="1180301"/>
            </a:xfrm>
          </p:grpSpPr>
          <p:cxnSp>
            <p:nvCxnSpPr>
              <p:cNvPr id="387" name="직선 화살표 연결선 386">
                <a:extLst>
                  <a:ext uri="{FF2B5EF4-FFF2-40B4-BE49-F238E27FC236}">
                    <a16:creationId xmlns:a16="http://schemas.microsoft.com/office/drawing/2014/main" id="{920E9F2B-EEDD-3935-361F-029173CD9B96}"/>
                  </a:ext>
                </a:extLst>
              </p:cNvPr>
              <p:cNvCxnSpPr/>
              <p:nvPr/>
            </p:nvCxnSpPr>
            <p:spPr bwMode="auto">
              <a:xfrm flipV="1">
                <a:off x="2735114" y="4601996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88" name="직선 화살표 연결선 387">
                <a:extLst>
                  <a:ext uri="{FF2B5EF4-FFF2-40B4-BE49-F238E27FC236}">
                    <a16:creationId xmlns:a16="http://schemas.microsoft.com/office/drawing/2014/main" id="{0984D091-22DD-DAC0-7660-640B8D176532}"/>
                  </a:ext>
                </a:extLst>
              </p:cNvPr>
              <p:cNvCxnSpPr/>
              <p:nvPr/>
            </p:nvCxnSpPr>
            <p:spPr bwMode="auto">
              <a:xfrm flipH="1" flipV="1">
                <a:off x="2735114" y="3421695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89" name="직선 화살표 연결선 388">
                <a:extLst>
                  <a:ext uri="{FF2B5EF4-FFF2-40B4-BE49-F238E27FC236}">
                    <a16:creationId xmlns:a16="http://schemas.microsoft.com/office/drawing/2014/main" id="{59748415-7D45-73FD-544C-4E6697817832}"/>
                  </a:ext>
                </a:extLst>
              </p:cNvPr>
              <p:cNvCxnSpPr/>
              <p:nvPr/>
            </p:nvCxnSpPr>
            <p:spPr bwMode="auto">
              <a:xfrm flipH="1" flipV="1">
                <a:off x="7239007" y="3686849"/>
                <a:ext cx="259634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390" name="그룹 389">
              <a:extLst>
                <a:ext uri="{FF2B5EF4-FFF2-40B4-BE49-F238E27FC236}">
                  <a16:creationId xmlns:a16="http://schemas.microsoft.com/office/drawing/2014/main" id="{01E275A7-BCB4-D0A4-47AD-805740F18283}"/>
                </a:ext>
              </a:extLst>
            </p:cNvPr>
            <p:cNvGrpSpPr/>
            <p:nvPr/>
          </p:nvGrpSpPr>
          <p:grpSpPr>
            <a:xfrm>
              <a:off x="2364833" y="3705247"/>
              <a:ext cx="4777782" cy="1180301"/>
              <a:chOff x="2735114" y="3889805"/>
              <a:chExt cx="4777782" cy="1180301"/>
            </a:xfrm>
          </p:grpSpPr>
          <p:cxnSp>
            <p:nvCxnSpPr>
              <p:cNvPr id="391" name="직선 화살표 연결선 390">
                <a:extLst>
                  <a:ext uri="{FF2B5EF4-FFF2-40B4-BE49-F238E27FC236}">
                    <a16:creationId xmlns:a16="http://schemas.microsoft.com/office/drawing/2014/main" id="{A25201B2-6BD4-0E63-518B-8F30B9D7209A}"/>
                  </a:ext>
                </a:extLst>
              </p:cNvPr>
              <p:cNvCxnSpPr/>
              <p:nvPr/>
            </p:nvCxnSpPr>
            <p:spPr bwMode="auto">
              <a:xfrm flipV="1">
                <a:off x="2735114" y="5070106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92" name="직선 화살표 연결선 391">
                <a:extLst>
                  <a:ext uri="{FF2B5EF4-FFF2-40B4-BE49-F238E27FC236}">
                    <a16:creationId xmlns:a16="http://schemas.microsoft.com/office/drawing/2014/main" id="{BD8183D9-CDBF-1026-B545-9E4359EC3C09}"/>
                  </a:ext>
                </a:extLst>
              </p:cNvPr>
              <p:cNvCxnSpPr/>
              <p:nvPr/>
            </p:nvCxnSpPr>
            <p:spPr bwMode="auto">
              <a:xfrm flipH="1" flipV="1">
                <a:off x="2735114" y="3889805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93" name="직선 화살표 연결선 392">
                <a:extLst>
                  <a:ext uri="{FF2B5EF4-FFF2-40B4-BE49-F238E27FC236}">
                    <a16:creationId xmlns:a16="http://schemas.microsoft.com/office/drawing/2014/main" id="{D47F2E02-2E8A-A9E4-423A-BC9813DF03BE}"/>
                  </a:ext>
                </a:extLst>
              </p:cNvPr>
              <p:cNvCxnSpPr/>
              <p:nvPr/>
            </p:nvCxnSpPr>
            <p:spPr bwMode="auto">
              <a:xfrm flipH="1" flipV="1">
                <a:off x="7253262" y="4271041"/>
                <a:ext cx="259634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394" name="그룹 393">
              <a:extLst>
                <a:ext uri="{FF2B5EF4-FFF2-40B4-BE49-F238E27FC236}">
                  <a16:creationId xmlns:a16="http://schemas.microsoft.com/office/drawing/2014/main" id="{3E5B0A0A-663A-3BCD-0916-23FC22F16D2F}"/>
                </a:ext>
              </a:extLst>
            </p:cNvPr>
            <p:cNvGrpSpPr/>
            <p:nvPr/>
          </p:nvGrpSpPr>
          <p:grpSpPr>
            <a:xfrm>
              <a:off x="2364832" y="4174890"/>
              <a:ext cx="4732777" cy="1180301"/>
              <a:chOff x="2735113" y="4359448"/>
              <a:chExt cx="4732777" cy="1180301"/>
            </a:xfrm>
          </p:grpSpPr>
          <p:cxnSp>
            <p:nvCxnSpPr>
              <p:cNvPr id="395" name="직선 화살표 연결선 394">
                <a:extLst>
                  <a:ext uri="{FF2B5EF4-FFF2-40B4-BE49-F238E27FC236}">
                    <a16:creationId xmlns:a16="http://schemas.microsoft.com/office/drawing/2014/main" id="{CCA47822-36D0-CD2E-3B89-A96409AC647A}"/>
                  </a:ext>
                </a:extLst>
              </p:cNvPr>
              <p:cNvCxnSpPr/>
              <p:nvPr/>
            </p:nvCxnSpPr>
            <p:spPr bwMode="auto">
              <a:xfrm flipV="1">
                <a:off x="2735113" y="5539749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96" name="직선 화살표 연결선 395">
                <a:extLst>
                  <a:ext uri="{FF2B5EF4-FFF2-40B4-BE49-F238E27FC236}">
                    <a16:creationId xmlns:a16="http://schemas.microsoft.com/office/drawing/2014/main" id="{CA6EAC12-0270-816C-816C-8ADA98C52C28}"/>
                  </a:ext>
                </a:extLst>
              </p:cNvPr>
              <p:cNvCxnSpPr/>
              <p:nvPr/>
            </p:nvCxnSpPr>
            <p:spPr bwMode="auto">
              <a:xfrm flipH="1" flipV="1">
                <a:off x="2735115" y="4359448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97" name="직선 화살표 연결선 396">
                <a:extLst>
                  <a:ext uri="{FF2B5EF4-FFF2-40B4-BE49-F238E27FC236}">
                    <a16:creationId xmlns:a16="http://schemas.microsoft.com/office/drawing/2014/main" id="{3454AD26-DFCD-F9C7-CB1D-CF55B683CF87}"/>
                  </a:ext>
                </a:extLst>
              </p:cNvPr>
              <p:cNvCxnSpPr/>
              <p:nvPr/>
            </p:nvCxnSpPr>
            <p:spPr bwMode="auto">
              <a:xfrm flipH="1" flipV="1">
                <a:off x="7208256" y="4858608"/>
                <a:ext cx="259634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398" name="그룹 397">
              <a:extLst>
                <a:ext uri="{FF2B5EF4-FFF2-40B4-BE49-F238E27FC236}">
                  <a16:creationId xmlns:a16="http://schemas.microsoft.com/office/drawing/2014/main" id="{34EFAB7A-33CA-C80F-556C-0E28F21D3FD1}"/>
                </a:ext>
              </a:extLst>
            </p:cNvPr>
            <p:cNvGrpSpPr/>
            <p:nvPr/>
          </p:nvGrpSpPr>
          <p:grpSpPr>
            <a:xfrm>
              <a:off x="2364832" y="4644744"/>
              <a:ext cx="4732777" cy="1180301"/>
              <a:chOff x="2735113" y="4829302"/>
              <a:chExt cx="4732777" cy="1180301"/>
            </a:xfrm>
          </p:grpSpPr>
          <p:cxnSp>
            <p:nvCxnSpPr>
              <p:cNvPr id="399" name="직선 화살표 연결선 398">
                <a:extLst>
                  <a:ext uri="{FF2B5EF4-FFF2-40B4-BE49-F238E27FC236}">
                    <a16:creationId xmlns:a16="http://schemas.microsoft.com/office/drawing/2014/main" id="{DEAAA3B8-3641-7EC6-9044-F17A50507C6C}"/>
                  </a:ext>
                </a:extLst>
              </p:cNvPr>
              <p:cNvCxnSpPr/>
              <p:nvPr/>
            </p:nvCxnSpPr>
            <p:spPr bwMode="auto">
              <a:xfrm flipV="1">
                <a:off x="2735113" y="6009603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00" name="직선 화살표 연결선 399">
                <a:extLst>
                  <a:ext uri="{FF2B5EF4-FFF2-40B4-BE49-F238E27FC236}">
                    <a16:creationId xmlns:a16="http://schemas.microsoft.com/office/drawing/2014/main" id="{94A1BDDC-9B69-53E3-D943-017E1BF6A358}"/>
                  </a:ext>
                </a:extLst>
              </p:cNvPr>
              <p:cNvCxnSpPr/>
              <p:nvPr/>
            </p:nvCxnSpPr>
            <p:spPr bwMode="auto">
              <a:xfrm flipH="1" flipV="1">
                <a:off x="2735115" y="4829302"/>
                <a:ext cx="406401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01" name="직선 화살표 연결선 400">
                <a:extLst>
                  <a:ext uri="{FF2B5EF4-FFF2-40B4-BE49-F238E27FC236}">
                    <a16:creationId xmlns:a16="http://schemas.microsoft.com/office/drawing/2014/main" id="{8DF946A3-F8E5-5CFE-8D9D-9AE94FB626F6}"/>
                  </a:ext>
                </a:extLst>
              </p:cNvPr>
              <p:cNvCxnSpPr/>
              <p:nvPr/>
            </p:nvCxnSpPr>
            <p:spPr bwMode="auto">
              <a:xfrm flipH="1" flipV="1">
                <a:off x="7208256" y="5451311"/>
                <a:ext cx="259634" cy="0"/>
              </a:xfrm>
              <a:prstGeom prst="straightConnector1">
                <a:avLst/>
              </a:prstGeom>
              <a:solidFill>
                <a:srgbClr val="00CC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410" name="TextBox 409">
            <a:extLst>
              <a:ext uri="{FF2B5EF4-FFF2-40B4-BE49-F238E27FC236}">
                <a16:creationId xmlns:a16="http://schemas.microsoft.com/office/drawing/2014/main" id="{C977DEEF-FE15-9BDA-B060-3126E83BE4BE}"/>
              </a:ext>
            </a:extLst>
          </p:cNvPr>
          <p:cNvSpPr txBox="1"/>
          <p:nvPr/>
        </p:nvSpPr>
        <p:spPr>
          <a:xfrm>
            <a:off x="-1" y="1190195"/>
            <a:ext cx="4999195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Conventional coil connection: </a:t>
            </a:r>
            <a:r>
              <a:rPr lang="en-US" sz="2400" b="1" dirty="0">
                <a:solidFill>
                  <a:srgbClr val="C00000"/>
                </a:solidFill>
              </a:rPr>
              <a:t>series</a:t>
            </a: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D14DF826-F299-E6EB-30DF-8D58AE322656}"/>
              </a:ext>
            </a:extLst>
          </p:cNvPr>
          <p:cNvSpPr txBox="1"/>
          <p:nvPr/>
        </p:nvSpPr>
        <p:spPr>
          <a:xfrm>
            <a:off x="5132237" y="1189011"/>
            <a:ext cx="7059761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Proposed coil connection: </a:t>
            </a:r>
            <a:r>
              <a:rPr lang="en-US" sz="2400" b="1" dirty="0">
                <a:solidFill>
                  <a:srgbClr val="0070C0"/>
                </a:solidFill>
              </a:rPr>
              <a:t>parallel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AC1E26C9-A536-B037-454F-9153E266464C}"/>
              </a:ext>
            </a:extLst>
          </p:cNvPr>
          <p:cNvSpPr txBox="1"/>
          <p:nvPr/>
        </p:nvSpPr>
        <p:spPr bwMode="auto">
          <a:xfrm>
            <a:off x="11078046" y="1364020"/>
            <a:ext cx="1071918" cy="377089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Osaka" charset="-128"/>
              </a:rPr>
              <a:t>Ref. Joint</a:t>
            </a:r>
            <a:endParaRPr kumimoji="0" lang="ko-KR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CBD4974D-2575-BF5D-BDC9-DDB0288AAA08}"/>
              </a:ext>
            </a:extLst>
          </p:cNvPr>
          <p:cNvGrpSpPr/>
          <p:nvPr/>
        </p:nvGrpSpPr>
        <p:grpSpPr>
          <a:xfrm>
            <a:off x="153037" y="5519231"/>
            <a:ext cx="12038963" cy="991488"/>
            <a:chOff x="153037" y="5519231"/>
            <a:chExt cx="12038963" cy="991488"/>
          </a:xfrm>
        </p:grpSpPr>
        <p:sp>
          <p:nvSpPr>
            <p:cNvPr id="18" name="화살표: 오른쪽 17">
              <a:extLst>
                <a:ext uri="{FF2B5EF4-FFF2-40B4-BE49-F238E27FC236}">
                  <a16:creationId xmlns:a16="http://schemas.microsoft.com/office/drawing/2014/main" id="{B519995D-075B-01BB-1547-3B5500DB39F1}"/>
                </a:ext>
              </a:extLst>
            </p:cNvPr>
            <p:cNvSpPr/>
            <p:nvPr/>
          </p:nvSpPr>
          <p:spPr>
            <a:xfrm>
              <a:off x="1532102" y="6052329"/>
              <a:ext cx="641992" cy="295275"/>
            </a:xfrm>
            <a:prstGeom prst="rightArrow">
              <a:avLst/>
            </a:prstGeom>
            <a:solidFill>
              <a:srgbClr val="50448B"/>
            </a:solidFill>
            <a:ln>
              <a:solidFill>
                <a:srgbClr val="5044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6A0AC-4145-8102-F696-98E5D36557DF}"/>
                </a:ext>
              </a:extLst>
            </p:cNvPr>
            <p:cNvSpPr txBox="1"/>
            <p:nvPr/>
          </p:nvSpPr>
          <p:spPr bwMode="auto">
            <a:xfrm>
              <a:off x="2362200" y="5895346"/>
              <a:ext cx="9829800" cy="615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rPr>
                <a:t>Current bypassing between coils (like no-insulation feature between winding turns), degree of freedom to manipulate coil current in a given coil stack, and feasibility of quench imitation.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B0843E2-1A9D-B4B7-0804-A71FE9620D30}"/>
                </a:ext>
              </a:extLst>
            </p:cNvPr>
            <p:cNvSpPr txBox="1"/>
            <p:nvPr/>
          </p:nvSpPr>
          <p:spPr bwMode="auto">
            <a:xfrm>
              <a:off x="153037" y="5519231"/>
              <a:ext cx="3690830" cy="3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0448B"/>
                  </a:solidFill>
                  <a:effectLst/>
                  <a:uLnTx/>
                  <a:uFillTx/>
                  <a:ea typeface="Osaka" charset="-128"/>
                </a:rPr>
                <a:t>What can we demonstrate?</a:t>
              </a:r>
              <a:endParaRPr kumimoji="0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0448B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E283065-D2D9-08FC-4649-60A530D41B59}"/>
              </a:ext>
            </a:extLst>
          </p:cNvPr>
          <p:cNvSpPr txBox="1"/>
          <p:nvPr/>
        </p:nvSpPr>
        <p:spPr bwMode="auto">
          <a:xfrm>
            <a:off x="5887558" y="5166317"/>
            <a:ext cx="5934569" cy="37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Tx/>
              <a:buNone/>
              <a:tabLst/>
              <a:defRPr/>
            </a:pPr>
            <a:r>
              <a:rPr kumimoji="0" lang="en-US" altLang="ko-KR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Osaka" charset="-128"/>
              </a:rPr>
              <a:t>A reference joint resistance of each coil should be measured at preliminary tests (to be used for coil current measurement).</a:t>
            </a:r>
            <a:endParaRPr kumimoji="0" lang="ko-KR" altLang="en-US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906B3D0-F8C4-C49A-5DC2-A546A003D8D9}"/>
              </a:ext>
            </a:extLst>
          </p:cNvPr>
          <p:cNvSpPr/>
          <p:nvPr/>
        </p:nvSpPr>
        <p:spPr>
          <a:xfrm>
            <a:off x="7569200" y="2799302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5A5039BA-DE1F-A3BB-0124-3E304BD605D0}"/>
              </a:ext>
            </a:extLst>
          </p:cNvPr>
          <p:cNvSpPr/>
          <p:nvPr/>
        </p:nvSpPr>
        <p:spPr>
          <a:xfrm>
            <a:off x="7570447" y="3216671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7179DF7F-BBEF-25FA-9546-E85704D79189}"/>
              </a:ext>
            </a:extLst>
          </p:cNvPr>
          <p:cNvSpPr/>
          <p:nvPr/>
        </p:nvSpPr>
        <p:spPr>
          <a:xfrm>
            <a:off x="7564869" y="3625148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ACF4926A-F7D7-DD01-842E-52DFF5F18FAC}"/>
              </a:ext>
            </a:extLst>
          </p:cNvPr>
          <p:cNvSpPr/>
          <p:nvPr/>
        </p:nvSpPr>
        <p:spPr>
          <a:xfrm>
            <a:off x="7573897" y="4019140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A27AE5C4-653E-3626-2BB2-D2810D5588F1}"/>
              </a:ext>
            </a:extLst>
          </p:cNvPr>
          <p:cNvSpPr/>
          <p:nvPr/>
        </p:nvSpPr>
        <p:spPr>
          <a:xfrm>
            <a:off x="7578018" y="4430255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5E51E194-5ED3-81EA-9AA9-B36FE80E20D4}"/>
              </a:ext>
            </a:extLst>
          </p:cNvPr>
          <p:cNvSpPr/>
          <p:nvPr/>
        </p:nvSpPr>
        <p:spPr>
          <a:xfrm>
            <a:off x="7587012" y="4871148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ACA0820D-A9EC-7836-7506-0FB2747A6EB5}"/>
              </a:ext>
            </a:extLst>
          </p:cNvPr>
          <p:cNvSpPr/>
          <p:nvPr/>
        </p:nvSpPr>
        <p:spPr>
          <a:xfrm>
            <a:off x="7569079" y="2799302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7F001D70-4F75-3D0D-D28A-811EA6A4AAD4}"/>
              </a:ext>
            </a:extLst>
          </p:cNvPr>
          <p:cNvSpPr/>
          <p:nvPr/>
        </p:nvSpPr>
        <p:spPr>
          <a:xfrm>
            <a:off x="7570326" y="3216671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1717930C-B0B0-54F2-5803-CB63C2A32B81}"/>
              </a:ext>
            </a:extLst>
          </p:cNvPr>
          <p:cNvSpPr/>
          <p:nvPr/>
        </p:nvSpPr>
        <p:spPr>
          <a:xfrm>
            <a:off x="7564748" y="3625148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15D5146E-90AD-C4E9-14BA-78130F308296}"/>
              </a:ext>
            </a:extLst>
          </p:cNvPr>
          <p:cNvSpPr/>
          <p:nvPr/>
        </p:nvSpPr>
        <p:spPr>
          <a:xfrm>
            <a:off x="7573776" y="4019140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45CA8DAF-E4CB-C589-0CA7-E0855AE16702}"/>
              </a:ext>
            </a:extLst>
          </p:cNvPr>
          <p:cNvSpPr/>
          <p:nvPr/>
        </p:nvSpPr>
        <p:spPr>
          <a:xfrm>
            <a:off x="7577897" y="4430255"/>
            <a:ext cx="403482" cy="19960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421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41469"/>
          </a:xfrm>
        </p:spPr>
        <p:txBody>
          <a:bodyPr anchor="t">
            <a:noAutofit/>
          </a:bodyPr>
          <a:lstStyle/>
          <a:p>
            <a:r>
              <a:rPr lang="en-US" altLang="ko-KR" sz="4000" b="1" dirty="0">
                <a:latin typeface="+mn-lt"/>
              </a:rPr>
              <a:t>Experimental Set-up of A Parallel-connected HTS Magnet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16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5BDF03A-C6F6-D540-4AF9-F7C706060ECB}"/>
              </a:ext>
            </a:extLst>
          </p:cNvPr>
          <p:cNvGrpSpPr/>
          <p:nvPr/>
        </p:nvGrpSpPr>
        <p:grpSpPr>
          <a:xfrm>
            <a:off x="101656" y="833305"/>
            <a:ext cx="11988687" cy="5545971"/>
            <a:chOff x="564210" y="1293031"/>
            <a:chExt cx="11063580" cy="5118016"/>
          </a:xfrm>
        </p:grpSpPr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3EC2E648-1F7A-4EF4-0596-75899D34E2F0}"/>
                </a:ext>
              </a:extLst>
            </p:cNvPr>
            <p:cNvGrpSpPr/>
            <p:nvPr/>
          </p:nvGrpSpPr>
          <p:grpSpPr>
            <a:xfrm>
              <a:off x="564210" y="1293031"/>
              <a:ext cx="11063580" cy="5118016"/>
              <a:chOff x="399440" y="1439236"/>
              <a:chExt cx="8602506" cy="3979528"/>
            </a:xfrm>
          </p:grpSpPr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E981E920-6017-2AC0-9FA8-B68FACE98BE6}"/>
                  </a:ext>
                </a:extLst>
              </p:cNvPr>
              <p:cNvGrpSpPr/>
              <p:nvPr/>
            </p:nvGrpSpPr>
            <p:grpSpPr>
              <a:xfrm>
                <a:off x="399440" y="1439236"/>
                <a:ext cx="5300293" cy="3975220"/>
                <a:chOff x="394281" y="1269505"/>
                <a:chExt cx="3908513" cy="2931385"/>
              </a:xfrm>
            </p:grpSpPr>
            <p:pic>
              <p:nvPicPr>
                <p:cNvPr id="35" name="그림 34">
                  <a:extLst>
                    <a:ext uri="{FF2B5EF4-FFF2-40B4-BE49-F238E27FC236}">
                      <a16:creationId xmlns:a16="http://schemas.microsoft.com/office/drawing/2014/main" id="{C849C782-F361-6682-4544-8DC316C007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94281" y="1269505"/>
                  <a:ext cx="3908513" cy="2931385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0F62372-6404-9D9D-748A-C5DDA5BFC442}"/>
                    </a:ext>
                  </a:extLst>
                </p:cNvPr>
                <p:cNvSpPr txBox="1"/>
                <p:nvPr/>
              </p:nvSpPr>
              <p:spPr bwMode="auto">
                <a:xfrm>
                  <a:off x="1095762" y="1833780"/>
                  <a:ext cx="376312" cy="162855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Coil</a:t>
                  </a:r>
                  <a:r>
                    <a:rPr kumimoji="0" lang="ko-KR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1</a:t>
                  </a:r>
                  <a:endPara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8606DAB-2F65-D48E-C381-017688BA932D}"/>
                    </a:ext>
                  </a:extLst>
                </p:cNvPr>
                <p:cNvSpPr txBox="1"/>
                <p:nvPr/>
              </p:nvSpPr>
              <p:spPr bwMode="auto">
                <a:xfrm>
                  <a:off x="1095762" y="1964913"/>
                  <a:ext cx="376312" cy="162855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Coil</a:t>
                  </a:r>
                  <a:r>
                    <a:rPr kumimoji="0" lang="ko-KR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2</a:t>
                  </a:r>
                  <a:endPara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A700485-FB94-9949-7359-A3983BEDF0A6}"/>
                    </a:ext>
                  </a:extLst>
                </p:cNvPr>
                <p:cNvSpPr txBox="1"/>
                <p:nvPr/>
              </p:nvSpPr>
              <p:spPr bwMode="auto">
                <a:xfrm>
                  <a:off x="1095762" y="2096045"/>
                  <a:ext cx="376312" cy="162855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Coil</a:t>
                  </a:r>
                  <a:r>
                    <a:rPr kumimoji="0" lang="ko-KR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3</a:t>
                  </a:r>
                  <a:endPara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1B20271-ECB3-6BCE-26AA-56C30079849C}"/>
                    </a:ext>
                  </a:extLst>
                </p:cNvPr>
                <p:cNvSpPr txBox="1"/>
                <p:nvPr/>
              </p:nvSpPr>
              <p:spPr bwMode="auto">
                <a:xfrm>
                  <a:off x="1095762" y="2227178"/>
                  <a:ext cx="376312" cy="162855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Coil</a:t>
                  </a:r>
                  <a:r>
                    <a:rPr kumimoji="0" lang="ko-KR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4</a:t>
                  </a:r>
                  <a:endPara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86D6763-040B-BFD9-5802-F2002C0CE94C}"/>
                  </a:ext>
                </a:extLst>
              </p:cNvPr>
              <p:cNvSpPr txBox="1"/>
              <p:nvPr/>
            </p:nvSpPr>
            <p:spPr bwMode="auto">
              <a:xfrm>
                <a:off x="3384376" y="4371987"/>
                <a:ext cx="1343127" cy="44169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Superconductor current lead</a:t>
                </a:r>
                <a:r>
                  <a: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(out)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D7EA121-6AC2-2E70-EB01-F8E938C318F6}"/>
                  </a:ext>
                </a:extLst>
              </p:cNvPr>
              <p:cNvSpPr txBox="1"/>
              <p:nvPr/>
            </p:nvSpPr>
            <p:spPr bwMode="auto">
              <a:xfrm>
                <a:off x="4914799" y="2391068"/>
                <a:ext cx="784934" cy="44169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Current Lead (in)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6EE79C-C203-2F73-F081-D42E9CF638D8}"/>
                  </a:ext>
                </a:extLst>
              </p:cNvPr>
              <p:cNvSpPr txBox="1"/>
              <p:nvPr/>
            </p:nvSpPr>
            <p:spPr bwMode="auto">
              <a:xfrm>
                <a:off x="4345542" y="3368217"/>
                <a:ext cx="1343127" cy="662538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Superconductor current lead</a:t>
                </a:r>
                <a:r>
                  <a: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(in/out)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EF3AFFE-FBD9-9772-9286-8A4541D53F0A}"/>
                  </a:ext>
                </a:extLst>
              </p:cNvPr>
              <p:cNvSpPr txBox="1"/>
              <p:nvPr/>
            </p:nvSpPr>
            <p:spPr bwMode="auto">
              <a:xfrm>
                <a:off x="1238930" y="4006923"/>
                <a:ext cx="811744" cy="44169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Current Lead (out)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id="{1836602F-2F5B-A678-7A38-C1DA3961EB17}"/>
                  </a:ext>
                </a:extLst>
              </p:cNvPr>
              <p:cNvSpPr/>
              <p:nvPr/>
            </p:nvSpPr>
            <p:spPr bwMode="auto">
              <a:xfrm>
                <a:off x="2670995" y="2729102"/>
                <a:ext cx="504402" cy="697743"/>
              </a:xfrm>
              <a:prstGeom prst="ellipse">
                <a:avLst/>
              </a:prstGeom>
              <a:noFill/>
              <a:ln w="19050" cap="flat" cmpd="sng" algn="ctr">
                <a:solidFill>
                  <a:srgbClr val="66FFF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ko-KR" altLang="en-US" sz="3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847D7B3-4128-8274-B762-133E72AF9D25}"/>
                  </a:ext>
                </a:extLst>
              </p:cNvPr>
              <p:cNvSpPr txBox="1"/>
              <p:nvPr/>
            </p:nvSpPr>
            <p:spPr bwMode="auto">
              <a:xfrm>
                <a:off x="861405" y="1478252"/>
                <a:ext cx="1714155" cy="48586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Ref. Joints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lang="en-US" altLang="ko-KR" sz="2000" kern="0" dirty="0">
                    <a:solidFill>
                      <a:srgbClr val="000000"/>
                    </a:solidFill>
                    <a:ea typeface="Osaka" charset="-128"/>
                  </a:rPr>
                  <a:t>(intentionally inserted)</a:t>
                </a:r>
                <a:endPara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saka" charset="-128"/>
                </a:endParaRPr>
              </a:p>
            </p:txBody>
          </p:sp>
          <p:cxnSp>
            <p:nvCxnSpPr>
              <p:cNvPr id="46" name="연결선: 꺾임 45">
                <a:extLst>
                  <a:ext uri="{FF2B5EF4-FFF2-40B4-BE49-F238E27FC236}">
                    <a16:creationId xmlns:a16="http://schemas.microsoft.com/office/drawing/2014/main" id="{1E98685F-F783-2E93-3D1B-9695B5D7082B}"/>
                  </a:ext>
                </a:extLst>
              </p:cNvPr>
              <p:cNvCxnSpPr>
                <a:cxnSpLocks/>
                <a:stCxn id="44" idx="0"/>
                <a:endCxn id="45" idx="3"/>
              </p:cNvCxnSpPr>
              <p:nvPr/>
            </p:nvCxnSpPr>
            <p:spPr bwMode="auto">
              <a:xfrm rot="16200000" flipV="1">
                <a:off x="2245419" y="2051324"/>
                <a:ext cx="1007919" cy="347636"/>
              </a:xfrm>
              <a:prstGeom prst="bentConnector2">
                <a:avLst/>
              </a:prstGeom>
              <a:solidFill>
                <a:srgbClr val="00CC99"/>
              </a:solidFill>
              <a:ln w="12700" cap="flat" cmpd="sng" algn="ctr">
                <a:solidFill>
                  <a:srgbClr val="66FF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426E06A3-C839-CB58-994E-C464F3BC04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5519859" y="1936677"/>
                <a:ext cx="3979528" cy="2984646"/>
              </a:xfrm>
              <a:prstGeom prst="rect">
                <a:avLst/>
              </a:prstGeom>
            </p:spPr>
          </p:pic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647B3A4F-C4D5-BCAE-AB50-A5CD3838FCEA}"/>
                  </a:ext>
                </a:extLst>
              </p:cNvPr>
              <p:cNvSpPr/>
              <p:nvPr/>
            </p:nvSpPr>
            <p:spPr bwMode="auto">
              <a:xfrm>
                <a:off x="7281669" y="3018803"/>
                <a:ext cx="674917" cy="543616"/>
              </a:xfrm>
              <a:prstGeom prst="ellipse">
                <a:avLst/>
              </a:prstGeom>
              <a:noFill/>
              <a:ln w="19050" cap="flat" cmpd="sng" algn="ctr">
                <a:solidFill>
                  <a:srgbClr val="66FFF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ko-KR" altLang="en-US" sz="3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15129EE-DE42-9653-05B6-568D280D5801}"/>
                  </a:ext>
                </a:extLst>
              </p:cNvPr>
              <p:cNvSpPr txBox="1"/>
              <p:nvPr/>
            </p:nvSpPr>
            <p:spPr bwMode="auto">
              <a:xfrm>
                <a:off x="7420488" y="1617742"/>
                <a:ext cx="1357752" cy="220846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Ref. Joints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51" name="연결선: 꺾임 50">
                <a:extLst>
                  <a:ext uri="{FF2B5EF4-FFF2-40B4-BE49-F238E27FC236}">
                    <a16:creationId xmlns:a16="http://schemas.microsoft.com/office/drawing/2014/main" id="{C03D8CB5-9727-47CF-6D8B-19CB9B6E7914}"/>
                  </a:ext>
                </a:extLst>
              </p:cNvPr>
              <p:cNvCxnSpPr>
                <a:cxnSpLocks/>
                <a:stCxn id="49" idx="0"/>
                <a:endCxn id="50" idx="2"/>
              </p:cNvCxnSpPr>
              <p:nvPr/>
            </p:nvCxnSpPr>
            <p:spPr bwMode="auto">
              <a:xfrm rot="5400000" flipH="1" flipV="1">
                <a:off x="7269138" y="2188578"/>
                <a:ext cx="1180215" cy="480236"/>
              </a:xfrm>
              <a:prstGeom prst="bentConnector3">
                <a:avLst>
                  <a:gd name="adj1" fmla="val 50000"/>
                </a:avLst>
              </a:prstGeom>
              <a:solidFill>
                <a:srgbClr val="00CC99"/>
              </a:solidFill>
              <a:ln w="12700" cap="flat" cmpd="sng" algn="ctr">
                <a:solidFill>
                  <a:srgbClr val="66FF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2" name="직선 화살표 연결선 51">
                <a:extLst>
                  <a:ext uri="{FF2B5EF4-FFF2-40B4-BE49-F238E27FC236}">
                    <a16:creationId xmlns:a16="http://schemas.microsoft.com/office/drawing/2014/main" id="{1FD6E251-E9ED-E757-CA2A-F3A253DBB329}"/>
                  </a:ext>
                </a:extLst>
              </p:cNvPr>
              <p:cNvCxnSpPr>
                <a:cxnSpLocks/>
                <a:stCxn id="42" idx="1"/>
              </p:cNvCxnSpPr>
              <p:nvPr/>
            </p:nvCxnSpPr>
            <p:spPr bwMode="auto">
              <a:xfrm flipH="1" flipV="1">
                <a:off x="3449034" y="3214496"/>
                <a:ext cx="896508" cy="484990"/>
              </a:xfrm>
              <a:prstGeom prst="straightConnector1">
                <a:avLst/>
              </a:prstGeom>
              <a:solidFill>
                <a:srgbClr val="00CC99"/>
              </a:solidFill>
              <a:ln w="19050" cap="flat" cmpd="sng" algn="ctr">
                <a:solidFill>
                  <a:srgbClr val="66FF99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cxnSp>
            <p:nvCxnSpPr>
              <p:cNvPr id="53" name="직선 화살표 연결선 52">
                <a:extLst>
                  <a:ext uri="{FF2B5EF4-FFF2-40B4-BE49-F238E27FC236}">
                    <a16:creationId xmlns:a16="http://schemas.microsoft.com/office/drawing/2014/main" id="{F4C89A45-8EC2-9925-AAAA-3C03238C20BC}"/>
                  </a:ext>
                </a:extLst>
              </p:cNvPr>
              <p:cNvCxnSpPr>
                <a:cxnSpLocks/>
                <a:stCxn id="42" idx="0"/>
              </p:cNvCxnSpPr>
              <p:nvPr/>
            </p:nvCxnSpPr>
            <p:spPr bwMode="auto">
              <a:xfrm flipH="1" flipV="1">
                <a:off x="4261081" y="2522672"/>
                <a:ext cx="756024" cy="845545"/>
              </a:xfrm>
              <a:prstGeom prst="straightConnector1">
                <a:avLst/>
              </a:prstGeom>
              <a:solidFill>
                <a:srgbClr val="00CC99"/>
              </a:solidFill>
              <a:ln w="19050" cap="flat" cmpd="sng" algn="ctr">
                <a:solidFill>
                  <a:srgbClr val="66FF99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D5544F0-758F-9B7A-F19B-2240D353D0FC}"/>
                  </a:ext>
                </a:extLst>
              </p:cNvPr>
              <p:cNvSpPr txBox="1"/>
              <p:nvPr/>
            </p:nvSpPr>
            <p:spPr bwMode="auto">
              <a:xfrm>
                <a:off x="3070112" y="1880490"/>
                <a:ext cx="1319297" cy="44169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Each coil current lead</a:t>
                </a:r>
                <a:r>
                  <a: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(in)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7567851-E393-56C1-2CE9-2D082B90BA60}"/>
                  </a:ext>
                </a:extLst>
              </p:cNvPr>
              <p:cNvSpPr txBox="1"/>
              <p:nvPr/>
            </p:nvSpPr>
            <p:spPr bwMode="auto">
              <a:xfrm>
                <a:off x="707878" y="3070299"/>
                <a:ext cx="1397573" cy="44169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Each coil current lead</a:t>
                </a:r>
                <a:r>
                  <a: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saka" charset="-128"/>
                  </a:rPr>
                  <a:t>(out)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59" name="직선 화살표 연결선 58">
                <a:extLst>
                  <a:ext uri="{FF2B5EF4-FFF2-40B4-BE49-F238E27FC236}">
                    <a16:creationId xmlns:a16="http://schemas.microsoft.com/office/drawing/2014/main" id="{ECD8E167-DBD5-F10C-397A-F0F268AFE9A2}"/>
                  </a:ext>
                </a:extLst>
              </p:cNvPr>
              <p:cNvCxnSpPr>
                <a:cxnSpLocks/>
                <a:stCxn id="55" idx="2"/>
              </p:cNvCxnSpPr>
              <p:nvPr/>
            </p:nvCxnSpPr>
            <p:spPr bwMode="auto">
              <a:xfrm flipH="1">
                <a:off x="3235743" y="2322182"/>
                <a:ext cx="494017" cy="303862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cxnSp>
            <p:nvCxnSpPr>
              <p:cNvPr id="60" name="직선 화살표 연결선 59">
                <a:extLst>
                  <a:ext uri="{FF2B5EF4-FFF2-40B4-BE49-F238E27FC236}">
                    <a16:creationId xmlns:a16="http://schemas.microsoft.com/office/drawing/2014/main" id="{679C5B35-86D9-281E-4A87-A47881C663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388144" y="2320902"/>
                <a:ext cx="341616" cy="457541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cxnSp>
            <p:nvCxnSpPr>
              <p:cNvPr id="61" name="직선 화살표 연결선 60">
                <a:extLst>
                  <a:ext uri="{FF2B5EF4-FFF2-40B4-BE49-F238E27FC236}">
                    <a16:creationId xmlns:a16="http://schemas.microsoft.com/office/drawing/2014/main" id="{1DF5CE96-B8CF-2BE8-35A7-ED772CD42A1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540544" y="2320902"/>
                <a:ext cx="177192" cy="609941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cxnSp>
            <p:nvCxnSpPr>
              <p:cNvPr id="62" name="직선 화살표 연결선 61">
                <a:extLst>
                  <a:ext uri="{FF2B5EF4-FFF2-40B4-BE49-F238E27FC236}">
                    <a16:creationId xmlns:a16="http://schemas.microsoft.com/office/drawing/2014/main" id="{7AA8B886-3230-5C4E-4A7E-11C689D7A6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695003" y="2320902"/>
                <a:ext cx="33849" cy="751924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cxnSp>
            <p:nvCxnSpPr>
              <p:cNvPr id="63" name="직선 화살표 연결선 62">
                <a:extLst>
                  <a:ext uri="{FF2B5EF4-FFF2-40B4-BE49-F238E27FC236}">
                    <a16:creationId xmlns:a16="http://schemas.microsoft.com/office/drawing/2014/main" id="{33916EFB-8E4F-34E7-AB37-455D04783894}"/>
                  </a:ext>
                </a:extLst>
              </p:cNvPr>
              <p:cNvCxnSpPr>
                <a:cxnSpLocks/>
                <a:stCxn id="58" idx="3"/>
              </p:cNvCxnSpPr>
              <p:nvPr/>
            </p:nvCxnSpPr>
            <p:spPr bwMode="auto">
              <a:xfrm flipV="1">
                <a:off x="2105451" y="2811887"/>
                <a:ext cx="487801" cy="479259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cxnSp>
            <p:nvCxnSpPr>
              <p:cNvPr id="64" name="직선 화살표 연결선 63">
                <a:extLst>
                  <a:ext uri="{FF2B5EF4-FFF2-40B4-BE49-F238E27FC236}">
                    <a16:creationId xmlns:a16="http://schemas.microsoft.com/office/drawing/2014/main" id="{F84785C3-8B17-89CE-1740-D694DA59D8FE}"/>
                  </a:ext>
                </a:extLst>
              </p:cNvPr>
              <p:cNvCxnSpPr>
                <a:cxnSpLocks/>
                <a:stCxn id="58" idx="3"/>
              </p:cNvCxnSpPr>
              <p:nvPr/>
            </p:nvCxnSpPr>
            <p:spPr bwMode="auto">
              <a:xfrm flipV="1">
                <a:off x="2105451" y="2930843"/>
                <a:ext cx="483789" cy="360303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cxnSp>
            <p:nvCxnSpPr>
              <p:cNvPr id="65" name="직선 화살표 연결선 64">
                <a:extLst>
                  <a:ext uri="{FF2B5EF4-FFF2-40B4-BE49-F238E27FC236}">
                    <a16:creationId xmlns:a16="http://schemas.microsoft.com/office/drawing/2014/main" id="{FF0F9E2A-27F0-AE16-4516-861912ECE09A}"/>
                  </a:ext>
                </a:extLst>
              </p:cNvPr>
              <p:cNvCxnSpPr>
                <a:cxnSpLocks/>
                <a:stCxn id="58" idx="3"/>
              </p:cNvCxnSpPr>
              <p:nvPr/>
            </p:nvCxnSpPr>
            <p:spPr bwMode="auto">
              <a:xfrm flipV="1">
                <a:off x="2105451" y="3133975"/>
                <a:ext cx="470108" cy="157171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  <p:cxnSp>
            <p:nvCxnSpPr>
              <p:cNvPr id="66" name="직선 화살표 연결선 65">
                <a:extLst>
                  <a:ext uri="{FF2B5EF4-FFF2-40B4-BE49-F238E27FC236}">
                    <a16:creationId xmlns:a16="http://schemas.microsoft.com/office/drawing/2014/main" id="{F8248AAD-3AC8-E780-23B0-474181C44EF4}"/>
                  </a:ext>
                </a:extLst>
              </p:cNvPr>
              <p:cNvCxnSpPr>
                <a:cxnSpLocks/>
                <a:stCxn id="58" idx="3"/>
              </p:cNvCxnSpPr>
              <p:nvPr/>
            </p:nvCxnSpPr>
            <p:spPr bwMode="auto">
              <a:xfrm flipV="1">
                <a:off x="2105451" y="3018803"/>
                <a:ext cx="498059" cy="272342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oval"/>
              </a:ln>
              <a:effectLst/>
            </p:spPr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4CC2577-231F-EF9C-96BE-61AC86E83B20}"/>
                    </a:ext>
                  </a:extLst>
                </p:cNvPr>
                <p:cNvSpPr txBox="1"/>
                <p:nvPr/>
              </p:nvSpPr>
              <p:spPr bwMode="auto">
                <a:xfrm>
                  <a:off x="7839218" y="1857008"/>
                  <a:ext cx="1746189" cy="284027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Joints (coil</a:t>
                  </a:r>
                  <a14:m>
                    <m:oMath xmlns:m="http://schemas.openxmlformats.org/officeDocument/2006/math">
                      <m:r>
                        <a:rPr kumimoji="0" lang="en-US" altLang="ko-KR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</m:oMath>
                  </a14:m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lead)</a:t>
                  </a:r>
                  <a:endPara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4CC2577-231F-EF9C-96BE-61AC86E83B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839218" y="1857008"/>
                  <a:ext cx="1746189" cy="284027"/>
                </a:xfrm>
                <a:prstGeom prst="rect">
                  <a:avLst/>
                </a:prstGeom>
                <a:blipFill>
                  <a:blip r:embed="rId4"/>
                  <a:stretch>
                    <a:fillRect l="-7097" t="-26000" r="-7097" b="-52000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DF3CA17-EE56-4B2C-812E-A339101F20FD}"/>
                    </a:ext>
                  </a:extLst>
                </p:cNvPr>
                <p:cNvSpPr txBox="1"/>
                <p:nvPr/>
              </p:nvSpPr>
              <p:spPr bwMode="auto">
                <a:xfrm>
                  <a:off x="9092285" y="4798324"/>
                  <a:ext cx="1746189" cy="284027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Joints (coil</a:t>
                  </a:r>
                  <a14:m>
                    <m:oMath xmlns:m="http://schemas.openxmlformats.org/officeDocument/2006/math">
                      <m:r>
                        <a:rPr kumimoji="0" lang="en-US" altLang="ko-KR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</m:oMath>
                  </a14:m>
                  <a:r>
                    <a:rPr kumimoji="0" lang="en-US" altLang="ko-KR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lead)</a:t>
                  </a:r>
                  <a:endParaRPr kumimoji="0" lang="ko-KR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DF3CA17-EE56-4B2C-812E-A339101F20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92285" y="4798324"/>
                  <a:ext cx="1746189" cy="284027"/>
                </a:xfrm>
                <a:prstGeom prst="rect">
                  <a:avLst/>
                </a:prstGeom>
                <a:blipFill>
                  <a:blip r:embed="rId5"/>
                  <a:stretch>
                    <a:fillRect l="-7419" t="-26000" r="-7097" b="-52000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7951F9C4-8618-7F8A-BE7A-265C85292DFD}"/>
                </a:ext>
              </a:extLst>
            </p:cNvPr>
            <p:cNvSpPr/>
            <p:nvPr/>
          </p:nvSpPr>
          <p:spPr bwMode="auto">
            <a:xfrm>
              <a:off x="8072689" y="2247687"/>
              <a:ext cx="868003" cy="699137"/>
            </a:xfrm>
            <a:prstGeom prst="ellipse">
              <a:avLst/>
            </a:prstGeom>
            <a:noFill/>
            <a:ln w="19050" cap="flat" cmpd="sng" algn="ctr">
              <a:solidFill>
                <a:srgbClr val="66FF99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FB3634CB-B323-24F0-D84A-F31AAF6129CD}"/>
                </a:ext>
              </a:extLst>
            </p:cNvPr>
            <p:cNvSpPr/>
            <p:nvPr/>
          </p:nvSpPr>
          <p:spPr bwMode="auto">
            <a:xfrm>
              <a:off x="8278310" y="4204304"/>
              <a:ext cx="868003" cy="699137"/>
            </a:xfrm>
            <a:prstGeom prst="ellipse">
              <a:avLst/>
            </a:prstGeom>
            <a:noFill/>
            <a:ln w="19050" cap="flat" cmpd="sng" algn="ctr">
              <a:solidFill>
                <a:srgbClr val="66FF99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3200" dirty="0">
                <a:solidFill>
                  <a:srgbClr val="000000"/>
                </a:solidFill>
              </a:endParaRPr>
            </a:p>
          </p:txBody>
        </p:sp>
        <p:cxnSp>
          <p:nvCxnSpPr>
            <p:cNvPr id="9" name="연결선: 꺾임 8">
              <a:extLst>
                <a:ext uri="{FF2B5EF4-FFF2-40B4-BE49-F238E27FC236}">
                  <a16:creationId xmlns:a16="http://schemas.microsoft.com/office/drawing/2014/main" id="{68908295-44F0-C1A6-2BC1-615DF94D6DA8}"/>
                </a:ext>
              </a:extLst>
            </p:cNvPr>
            <p:cNvCxnSpPr>
              <a:cxnSpLocks/>
              <a:stCxn id="8" idx="6"/>
              <a:endCxn id="6" idx="0"/>
            </p:cNvCxnSpPr>
            <p:nvPr/>
          </p:nvCxnSpPr>
          <p:spPr bwMode="auto">
            <a:xfrm>
              <a:off x="9146313" y="4553873"/>
              <a:ext cx="819068" cy="244451"/>
            </a:xfrm>
            <a:prstGeom prst="bentConnector2">
              <a:avLst/>
            </a:prstGeom>
            <a:solidFill>
              <a:srgbClr val="00CC99"/>
            </a:solidFill>
            <a:ln w="12700" cap="flat" cmpd="sng" algn="ctr">
              <a:solidFill>
                <a:srgbClr val="66FF9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연결선: 꺾임 11">
              <a:extLst>
                <a:ext uri="{FF2B5EF4-FFF2-40B4-BE49-F238E27FC236}">
                  <a16:creationId xmlns:a16="http://schemas.microsoft.com/office/drawing/2014/main" id="{C42D4ADA-1364-4839-52D2-10B9080261D2}"/>
                </a:ext>
              </a:extLst>
            </p:cNvPr>
            <p:cNvCxnSpPr>
              <a:cxnSpLocks/>
              <a:stCxn id="7" idx="6"/>
            </p:cNvCxnSpPr>
            <p:nvPr/>
          </p:nvCxnSpPr>
          <p:spPr bwMode="auto">
            <a:xfrm flipV="1">
              <a:off x="8940692" y="2087622"/>
              <a:ext cx="115918" cy="509634"/>
            </a:xfrm>
            <a:prstGeom prst="bentConnector2">
              <a:avLst/>
            </a:prstGeom>
            <a:solidFill>
              <a:srgbClr val="00CC99"/>
            </a:solidFill>
            <a:ln w="12700" cap="flat" cmpd="sng" algn="ctr">
              <a:solidFill>
                <a:srgbClr val="66FF9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42332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>
            <a:extLst>
              <a:ext uri="{FF2B5EF4-FFF2-40B4-BE49-F238E27FC236}">
                <a16:creationId xmlns:a16="http://schemas.microsoft.com/office/drawing/2014/main" id="{9946BC38-6030-2EC3-A432-D23B3D09F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6" t="4864" r="5822" b="4981"/>
          <a:stretch/>
        </p:blipFill>
        <p:spPr>
          <a:xfrm>
            <a:off x="83875" y="1297596"/>
            <a:ext cx="5741627" cy="446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82700"/>
          </a:xfrm>
        </p:spPr>
        <p:txBody>
          <a:bodyPr anchor="t">
            <a:noAutofit/>
          </a:bodyPr>
          <a:lstStyle/>
          <a:p>
            <a:r>
              <a:rPr lang="en-US" sz="4000" b="1" dirty="0">
                <a:latin typeface="+mn-lt"/>
              </a:rPr>
              <a:t>Measurement Results: Non-linear Current and Voltage Behaviors of Individual Coils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17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77E93FC-4E71-80D1-22B5-3D0DC3455971}"/>
              </a:ext>
            </a:extLst>
          </p:cNvPr>
          <p:cNvSpPr/>
          <p:nvPr/>
        </p:nvSpPr>
        <p:spPr bwMode="auto">
          <a:xfrm>
            <a:off x="2384591" y="3778240"/>
            <a:ext cx="489346" cy="763275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sz="22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597A9-8997-2084-C642-CF7BC1D8A8B5}"/>
              </a:ext>
            </a:extLst>
          </p:cNvPr>
          <p:cNvSpPr txBox="1"/>
          <p:nvPr/>
        </p:nvSpPr>
        <p:spPr bwMode="auto">
          <a:xfrm>
            <a:off x="1790299" y="2601242"/>
            <a:ext cx="3860487" cy="754804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Tx/>
              <a:buNone/>
              <a:tabLst/>
              <a:defRPr/>
            </a:pPr>
            <a:r>
              <a:rPr kumimoji="0" lang="en-US" altLang="ko-KR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Osaka" charset="-128"/>
              </a:rPr>
              <a:t>Automatic current bypassing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Tx/>
              <a:buNone/>
              <a:tabLst/>
              <a:defRPr/>
            </a:pPr>
            <a:r>
              <a:rPr lang="en-US" altLang="ko-KR" kern="0" dirty="0">
                <a:solidFill>
                  <a:srgbClr val="00B0F0"/>
                </a:solidFill>
                <a:ea typeface="Osaka" charset="-128"/>
              </a:rPr>
              <a:t>(measured by a Ref. joint of each coil)</a:t>
            </a:r>
            <a:endParaRPr kumimoji="0" lang="ko-KR" altLang="en-US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6F98B03A-EE9A-DFD8-75FC-2FC2744F2C24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 bwMode="auto">
          <a:xfrm flipH="1">
            <a:off x="2629264" y="3356046"/>
            <a:ext cx="1091279" cy="42219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그림 29">
            <a:extLst>
              <a:ext uri="{FF2B5EF4-FFF2-40B4-BE49-F238E27FC236}">
                <a16:creationId xmlns:a16="http://schemas.microsoft.com/office/drawing/2014/main" id="{5F55DDF2-25E0-694C-0A33-8B4E6F0F1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" r="-1"/>
          <a:stretch/>
        </p:blipFill>
        <p:spPr>
          <a:xfrm>
            <a:off x="5853203" y="1300418"/>
            <a:ext cx="6290672" cy="4461178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2E0C51-0FBD-4F9C-03D0-DE026FF0CB76}"/>
              </a:ext>
            </a:extLst>
          </p:cNvPr>
          <p:cNvSpPr txBox="1"/>
          <p:nvPr/>
        </p:nvSpPr>
        <p:spPr>
          <a:xfrm>
            <a:off x="7104295" y="740937"/>
            <a:ext cx="5083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[ref] J. Bang et al., “An HTS magnet with individually controllable coil currents energized by a single power source,” </a:t>
            </a:r>
            <a:r>
              <a:rPr lang="en-US" altLang="ko-KR" sz="1200" i="1" dirty="0"/>
              <a:t>IEEE Trans. Appl. </a:t>
            </a:r>
            <a:r>
              <a:rPr lang="en-US" altLang="ko-KR" sz="1200" i="1" dirty="0" err="1"/>
              <a:t>Supercond</a:t>
            </a:r>
            <a:r>
              <a:rPr lang="en-US" altLang="ko-KR" sz="1200" i="1" dirty="0"/>
              <a:t>.</a:t>
            </a:r>
            <a:r>
              <a:rPr lang="en-US" altLang="ko-KR" sz="1200" dirty="0"/>
              <a:t>, vol. 32, no. 4, Jun. 2022, Art. no. 4603005.</a:t>
            </a:r>
            <a:endParaRPr lang="ko-KR" alt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EA0B2-38CE-FFC6-91A6-291934661FB8}"/>
              </a:ext>
            </a:extLst>
          </p:cNvPr>
          <p:cNvSpPr txBox="1"/>
          <p:nvPr/>
        </p:nvSpPr>
        <p:spPr>
          <a:xfrm>
            <a:off x="0" y="6166399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accent1"/>
                </a:solidFill>
              </a:rPr>
              <a:t>Ultimately, we will open a coil in a stack of coils in high fields, and then we will measure I, V, and B.</a:t>
            </a:r>
            <a:endParaRPr lang="ko-KR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8D7C1-28BA-26F6-3D44-1B73C805F115}"/>
              </a:ext>
            </a:extLst>
          </p:cNvPr>
          <p:cNvSpPr txBox="1"/>
          <p:nvPr/>
        </p:nvSpPr>
        <p:spPr>
          <a:xfrm>
            <a:off x="0" y="5783542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C00000"/>
                </a:solidFill>
              </a:rPr>
              <a:t>Feasibility to manipulate coil currents so that to imitate quench confirmed.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2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44600"/>
          </a:xfrm>
        </p:spPr>
        <p:txBody>
          <a:bodyPr anchor="t">
            <a:noAutofit/>
          </a:bodyPr>
          <a:lstStyle/>
          <a:p>
            <a:r>
              <a:rPr lang="en-US" altLang="ko-KR" sz="4000" b="1" dirty="0">
                <a:latin typeface="+mn-lt"/>
              </a:rPr>
              <a:t>Research on Quench Simulation: FEM-based Model Development for LBC Quench Analysis</a:t>
            </a:r>
            <a:endParaRPr lang="en-US" sz="4000" b="1" dirty="0">
              <a:latin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18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EBC22-FF26-CFBA-1150-C063AB5224FC}"/>
              </a:ext>
            </a:extLst>
          </p:cNvPr>
          <p:cNvSpPr txBox="1"/>
          <p:nvPr/>
        </p:nvSpPr>
        <p:spPr>
          <a:xfrm>
            <a:off x="-1" y="1119075"/>
            <a:ext cx="12192000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[Conventional] Circuit simulation: Electromagnetics + Thermodynamics coupled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8577B-42B5-4B5E-350F-8D1A390737D8}"/>
              </a:ext>
            </a:extLst>
          </p:cNvPr>
          <p:cNvSpPr txBox="1"/>
          <p:nvPr/>
        </p:nvSpPr>
        <p:spPr>
          <a:xfrm>
            <a:off x="0" y="4611839"/>
            <a:ext cx="12174207" cy="18355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FEM simulation:</a:t>
            </a:r>
            <a:r>
              <a:rPr lang="en-US" altLang="ko-KR" sz="2400" dirty="0"/>
              <a:t> Electromagnetics + Thermodynamics  + Solid-Mechanics coupled (in progress)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o"/>
            </a:pPr>
            <a:r>
              <a:rPr lang="en-US" sz="2400" dirty="0"/>
              <a:t>Field/strain/temperature-dependent critical current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o"/>
            </a:pPr>
            <a:r>
              <a:rPr lang="en-US" sz="2400" dirty="0"/>
              <a:t>Screening current and the consequent effects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o"/>
            </a:pPr>
            <a:r>
              <a:rPr lang="en-US" sz="2400" dirty="0"/>
              <a:t>Field/temperature-dependent contact resistance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A2D34C4-902A-A277-0666-24E8890F8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1" y="1685452"/>
            <a:ext cx="4045158" cy="282589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2A57223-B70C-DF6A-7140-182699D62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81" y="1653700"/>
            <a:ext cx="3486329" cy="2857647"/>
          </a:xfrm>
          <a:prstGeom prst="rect">
            <a:avLst/>
          </a:prstGeom>
        </p:spPr>
      </p:pic>
      <p:grpSp>
        <p:nvGrpSpPr>
          <p:cNvPr id="312" name="그룹 311">
            <a:extLst>
              <a:ext uri="{FF2B5EF4-FFF2-40B4-BE49-F238E27FC236}">
                <a16:creationId xmlns:a16="http://schemas.microsoft.com/office/drawing/2014/main" id="{2F27D9F1-C5D5-65AB-AC8F-9E7EBEC31594}"/>
              </a:ext>
            </a:extLst>
          </p:cNvPr>
          <p:cNvGrpSpPr/>
          <p:nvPr/>
        </p:nvGrpSpPr>
        <p:grpSpPr>
          <a:xfrm>
            <a:off x="8657950" y="1685452"/>
            <a:ext cx="2505350" cy="2346220"/>
            <a:chOff x="8345530" y="1082780"/>
            <a:chExt cx="3385170" cy="3306939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D552D44B-9408-A06C-FC27-2A89B0F53947}"/>
                </a:ext>
              </a:extLst>
            </p:cNvPr>
            <p:cNvGrpSpPr/>
            <p:nvPr/>
          </p:nvGrpSpPr>
          <p:grpSpPr>
            <a:xfrm>
              <a:off x="8673408" y="1082780"/>
              <a:ext cx="2104125" cy="524979"/>
              <a:chOff x="5723199" y="3008055"/>
              <a:chExt cx="1962703" cy="489694"/>
            </a:xfrm>
          </p:grpSpPr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5E2A50E9-6D9B-7AE2-785A-EC06949C83B1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38" name="원호 37">
                  <a:extLst>
                    <a:ext uri="{FF2B5EF4-FFF2-40B4-BE49-F238E27FC236}">
                      <a16:creationId xmlns:a16="http://schemas.microsoft.com/office/drawing/2014/main" id="{4132B2F0-EA45-D32A-501F-D2A50B59A3B9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39" name="원호 38">
                  <a:extLst>
                    <a:ext uri="{FF2B5EF4-FFF2-40B4-BE49-F238E27FC236}">
                      <a16:creationId xmlns:a16="http://schemas.microsoft.com/office/drawing/2014/main" id="{4E8CD8AD-F8A9-AEF8-C15E-A62B58107554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40" name="원호 39">
                  <a:extLst>
                    <a:ext uri="{FF2B5EF4-FFF2-40B4-BE49-F238E27FC236}">
                      <a16:creationId xmlns:a16="http://schemas.microsoft.com/office/drawing/2014/main" id="{DF70054A-F26B-7FDB-CAF7-79BF60B5665F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41" name="원호 40">
                  <a:extLst>
                    <a:ext uri="{FF2B5EF4-FFF2-40B4-BE49-F238E27FC236}">
                      <a16:creationId xmlns:a16="http://schemas.microsoft.com/office/drawing/2014/main" id="{C68AA306-2933-711C-05E4-EBBD63CD76E2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42" name="원호 41">
                  <a:extLst>
                    <a:ext uri="{FF2B5EF4-FFF2-40B4-BE49-F238E27FC236}">
                      <a16:creationId xmlns:a16="http://schemas.microsoft.com/office/drawing/2014/main" id="{8B43F753-3922-8A94-CBF3-225012F059B3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43" name="원호 42">
                  <a:extLst>
                    <a:ext uri="{FF2B5EF4-FFF2-40B4-BE49-F238E27FC236}">
                      <a16:creationId xmlns:a16="http://schemas.microsoft.com/office/drawing/2014/main" id="{06B3A2E0-3249-530C-A87F-1CA0CCCB9C94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44" name="원호 43">
                  <a:extLst>
                    <a:ext uri="{FF2B5EF4-FFF2-40B4-BE49-F238E27FC236}">
                      <a16:creationId xmlns:a16="http://schemas.microsoft.com/office/drawing/2014/main" id="{570A0B20-571E-4E99-9BD4-71F32FA3A274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cxnSp>
              <p:nvCxnSpPr>
                <p:cNvPr id="45" name="직선 연결선 44">
                  <a:extLst>
                    <a:ext uri="{FF2B5EF4-FFF2-40B4-BE49-F238E27FC236}">
                      <a16:creationId xmlns:a16="http://schemas.microsoft.com/office/drawing/2014/main" id="{E014096A-CD3C-2A4E-644A-3B10C6A788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46" name="직선 연결선 45">
                  <a:extLst>
                    <a:ext uri="{FF2B5EF4-FFF2-40B4-BE49-F238E27FC236}">
                      <a16:creationId xmlns:a16="http://schemas.microsoft.com/office/drawing/2014/main" id="{D7C92A5B-0112-3E91-2959-AEB4871582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3345A9F8-5EF7-E321-6D1E-73267A769B12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29" name="직선 연결선 28">
                  <a:extLst>
                    <a:ext uri="{FF2B5EF4-FFF2-40B4-BE49-F238E27FC236}">
                      <a16:creationId xmlns:a16="http://schemas.microsoft.com/office/drawing/2014/main" id="{DCCD2B81-82F7-68D5-6022-DBCC65B254B1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30" name="직선 연결선 29">
                  <a:extLst>
                    <a:ext uri="{FF2B5EF4-FFF2-40B4-BE49-F238E27FC236}">
                      <a16:creationId xmlns:a16="http://schemas.microsoft.com/office/drawing/2014/main" id="{4105BF92-BB9F-7D0A-6D9E-6B0FEF364A0D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31" name="직선 연결선 30">
                  <a:extLst>
                    <a:ext uri="{FF2B5EF4-FFF2-40B4-BE49-F238E27FC236}">
                      <a16:creationId xmlns:a16="http://schemas.microsoft.com/office/drawing/2014/main" id="{D5475EFC-6D4A-B56D-0927-03F362F2454D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32" name="직선 연결선 31">
                  <a:extLst>
                    <a:ext uri="{FF2B5EF4-FFF2-40B4-BE49-F238E27FC236}">
                      <a16:creationId xmlns:a16="http://schemas.microsoft.com/office/drawing/2014/main" id="{B01980E4-0367-DCE4-160C-7188598DE5F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33" name="직선 연결선 32">
                  <a:extLst>
                    <a:ext uri="{FF2B5EF4-FFF2-40B4-BE49-F238E27FC236}">
                      <a16:creationId xmlns:a16="http://schemas.microsoft.com/office/drawing/2014/main" id="{8BDDA883-0057-8F63-E072-D8B38FFBD391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34" name="직선 연결선 33">
                  <a:extLst>
                    <a:ext uri="{FF2B5EF4-FFF2-40B4-BE49-F238E27FC236}">
                      <a16:creationId xmlns:a16="http://schemas.microsoft.com/office/drawing/2014/main" id="{3B399B9B-07D4-ABBC-573D-05591C5B452B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35" name="직선 연결선 34">
                  <a:extLst>
                    <a:ext uri="{FF2B5EF4-FFF2-40B4-BE49-F238E27FC236}">
                      <a16:creationId xmlns:a16="http://schemas.microsoft.com/office/drawing/2014/main" id="{DBF4BB83-FC6C-76EE-95E2-BC828815552F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36" name="직선 연결선 35">
                  <a:extLst>
                    <a:ext uri="{FF2B5EF4-FFF2-40B4-BE49-F238E27FC236}">
                      <a16:creationId xmlns:a16="http://schemas.microsoft.com/office/drawing/2014/main" id="{EF0B4377-ACAB-88E6-29AD-55D67C0DF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37" name="직선 연결선 36">
                  <a:extLst>
                    <a:ext uri="{FF2B5EF4-FFF2-40B4-BE49-F238E27FC236}">
                      <a16:creationId xmlns:a16="http://schemas.microsoft.com/office/drawing/2014/main" id="{78F63D55-0862-0E7E-AC73-C0BBCB3413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A35E4980-C723-9800-2965-FE8CDB324B16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20" name="직선 연결선 19">
                  <a:extLst>
                    <a:ext uri="{FF2B5EF4-FFF2-40B4-BE49-F238E27FC236}">
                      <a16:creationId xmlns:a16="http://schemas.microsoft.com/office/drawing/2014/main" id="{84DDA00C-D629-191C-D34C-EA240D101099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1" name="직선 연결선 20">
                  <a:extLst>
                    <a:ext uri="{FF2B5EF4-FFF2-40B4-BE49-F238E27FC236}">
                      <a16:creationId xmlns:a16="http://schemas.microsoft.com/office/drawing/2014/main" id="{D97277D2-BCE1-E59D-E93E-CEC08C1BCBEE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" name="직선 연결선 21">
                  <a:extLst>
                    <a:ext uri="{FF2B5EF4-FFF2-40B4-BE49-F238E27FC236}">
                      <a16:creationId xmlns:a16="http://schemas.microsoft.com/office/drawing/2014/main" id="{EED771F3-F9EB-170D-19F1-55650B1E323E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" name="직선 연결선 22">
                  <a:extLst>
                    <a:ext uri="{FF2B5EF4-FFF2-40B4-BE49-F238E27FC236}">
                      <a16:creationId xmlns:a16="http://schemas.microsoft.com/office/drawing/2014/main" id="{11A85E59-FC77-494D-2663-C74E7470203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4" name="직선 연결선 23">
                  <a:extLst>
                    <a:ext uri="{FF2B5EF4-FFF2-40B4-BE49-F238E27FC236}">
                      <a16:creationId xmlns:a16="http://schemas.microsoft.com/office/drawing/2014/main" id="{53994088-337C-CA58-93C1-A9CB89CC53F9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5" name="직선 연결선 24">
                  <a:extLst>
                    <a:ext uri="{FF2B5EF4-FFF2-40B4-BE49-F238E27FC236}">
                      <a16:creationId xmlns:a16="http://schemas.microsoft.com/office/drawing/2014/main" id="{B81A50B7-C192-9339-DF75-154EFDF0985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6" name="직선 연결선 25">
                  <a:extLst>
                    <a:ext uri="{FF2B5EF4-FFF2-40B4-BE49-F238E27FC236}">
                      <a16:creationId xmlns:a16="http://schemas.microsoft.com/office/drawing/2014/main" id="{77CA97C4-1A04-AAD3-AC2D-607F787FC2D9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7" name="직선 연결선 26">
                  <a:extLst>
                    <a:ext uri="{FF2B5EF4-FFF2-40B4-BE49-F238E27FC236}">
                      <a16:creationId xmlns:a16="http://schemas.microsoft.com/office/drawing/2014/main" id="{2C0DB08A-CB1D-2E76-5803-2AA36A701A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8" name="직선 연결선 27">
                  <a:extLst>
                    <a:ext uri="{FF2B5EF4-FFF2-40B4-BE49-F238E27FC236}">
                      <a16:creationId xmlns:a16="http://schemas.microsoft.com/office/drawing/2014/main" id="{ECE395E8-E1B5-F16F-0F03-D71A3C5533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0C0A4FAD-9842-BD14-0811-0C7F757273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7A16C176-769F-8644-3F54-F62428730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3330361-4C35-92BD-FFF4-26C46C097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7876BF05-E5F5-D385-33DA-2F5CDC3A0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828B9D2D-ABE1-0B2B-041B-37A99A33F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9526F011-3667-72BA-11DA-CA6B8D6F57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5523EADC-904C-7225-DE2A-894A3E88F6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4939FA3F-5093-09C5-D1D2-E5B71CFD54CB}"/>
                </a:ext>
              </a:extLst>
            </p:cNvPr>
            <p:cNvGrpSpPr/>
            <p:nvPr/>
          </p:nvGrpSpPr>
          <p:grpSpPr>
            <a:xfrm flipH="1">
              <a:off x="8673408" y="1636021"/>
              <a:ext cx="2104125" cy="524979"/>
              <a:chOff x="5723199" y="3008055"/>
              <a:chExt cx="1962703" cy="489694"/>
            </a:xfrm>
          </p:grpSpPr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91554460-DA69-6613-C40D-FFC79D9C9A21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80" name="원호 79">
                  <a:extLst>
                    <a:ext uri="{FF2B5EF4-FFF2-40B4-BE49-F238E27FC236}">
                      <a16:creationId xmlns:a16="http://schemas.microsoft.com/office/drawing/2014/main" id="{FB01C692-8640-0B19-ACC6-653EBE78F3BB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81" name="원호 80">
                  <a:extLst>
                    <a:ext uri="{FF2B5EF4-FFF2-40B4-BE49-F238E27FC236}">
                      <a16:creationId xmlns:a16="http://schemas.microsoft.com/office/drawing/2014/main" id="{BFCDF079-F465-916D-D77E-355F3B0B7993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82" name="원호 81">
                  <a:extLst>
                    <a:ext uri="{FF2B5EF4-FFF2-40B4-BE49-F238E27FC236}">
                      <a16:creationId xmlns:a16="http://schemas.microsoft.com/office/drawing/2014/main" id="{36F81E18-9D13-77FD-7BA8-CF7F0596AA16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83" name="원호 82">
                  <a:extLst>
                    <a:ext uri="{FF2B5EF4-FFF2-40B4-BE49-F238E27FC236}">
                      <a16:creationId xmlns:a16="http://schemas.microsoft.com/office/drawing/2014/main" id="{D5C27FAB-7583-61E9-5484-C5CBEEE417DE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84" name="원호 83">
                  <a:extLst>
                    <a:ext uri="{FF2B5EF4-FFF2-40B4-BE49-F238E27FC236}">
                      <a16:creationId xmlns:a16="http://schemas.microsoft.com/office/drawing/2014/main" id="{F3D1BB3C-EDFD-2BB8-F8FB-9BAF641ECC63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85" name="원호 84">
                  <a:extLst>
                    <a:ext uri="{FF2B5EF4-FFF2-40B4-BE49-F238E27FC236}">
                      <a16:creationId xmlns:a16="http://schemas.microsoft.com/office/drawing/2014/main" id="{97189A19-653D-A5B4-F0F5-D7DAA2851D89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86" name="원호 85">
                  <a:extLst>
                    <a:ext uri="{FF2B5EF4-FFF2-40B4-BE49-F238E27FC236}">
                      <a16:creationId xmlns:a16="http://schemas.microsoft.com/office/drawing/2014/main" id="{D7CC1059-58BF-7CBF-4A51-8EC8C8A6387D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cxnSp>
              <p:nvCxnSpPr>
                <p:cNvPr id="87" name="직선 연결선 86">
                  <a:extLst>
                    <a:ext uri="{FF2B5EF4-FFF2-40B4-BE49-F238E27FC236}">
                      <a16:creationId xmlns:a16="http://schemas.microsoft.com/office/drawing/2014/main" id="{949849D5-95EB-9012-00C2-2ABD3D872E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88" name="직선 연결선 87">
                  <a:extLst>
                    <a:ext uri="{FF2B5EF4-FFF2-40B4-BE49-F238E27FC236}">
                      <a16:creationId xmlns:a16="http://schemas.microsoft.com/office/drawing/2014/main" id="{4DB2400B-7648-761D-9835-CB4638430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50" name="그룹 49">
                <a:extLst>
                  <a:ext uri="{FF2B5EF4-FFF2-40B4-BE49-F238E27FC236}">
                    <a16:creationId xmlns:a16="http://schemas.microsoft.com/office/drawing/2014/main" id="{6DFD8E58-6301-8F90-42BF-2EDC9AEF9D89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71" name="직선 연결선 70">
                  <a:extLst>
                    <a:ext uri="{FF2B5EF4-FFF2-40B4-BE49-F238E27FC236}">
                      <a16:creationId xmlns:a16="http://schemas.microsoft.com/office/drawing/2014/main" id="{9E62448A-621E-35B2-E8CD-D03997C1CC93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2" name="직선 연결선 71">
                  <a:extLst>
                    <a:ext uri="{FF2B5EF4-FFF2-40B4-BE49-F238E27FC236}">
                      <a16:creationId xmlns:a16="http://schemas.microsoft.com/office/drawing/2014/main" id="{53056D54-668D-8A49-9341-BD9E3AAB58AC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3" name="직선 연결선 72">
                  <a:extLst>
                    <a:ext uri="{FF2B5EF4-FFF2-40B4-BE49-F238E27FC236}">
                      <a16:creationId xmlns:a16="http://schemas.microsoft.com/office/drawing/2014/main" id="{ECEA6ABD-9F5D-5129-0573-5285FC4C1375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4" name="직선 연결선 73">
                  <a:extLst>
                    <a:ext uri="{FF2B5EF4-FFF2-40B4-BE49-F238E27FC236}">
                      <a16:creationId xmlns:a16="http://schemas.microsoft.com/office/drawing/2014/main" id="{9EC73460-F335-0D23-3988-771F4D07EF06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5" name="직선 연결선 74">
                  <a:extLst>
                    <a:ext uri="{FF2B5EF4-FFF2-40B4-BE49-F238E27FC236}">
                      <a16:creationId xmlns:a16="http://schemas.microsoft.com/office/drawing/2014/main" id="{3A0CAE22-0478-0943-879D-E275D295A30F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6" name="직선 연결선 75">
                  <a:extLst>
                    <a:ext uri="{FF2B5EF4-FFF2-40B4-BE49-F238E27FC236}">
                      <a16:creationId xmlns:a16="http://schemas.microsoft.com/office/drawing/2014/main" id="{805854EB-1340-C50F-99BF-02EE5EBC710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7" name="직선 연결선 76">
                  <a:extLst>
                    <a:ext uri="{FF2B5EF4-FFF2-40B4-BE49-F238E27FC236}">
                      <a16:creationId xmlns:a16="http://schemas.microsoft.com/office/drawing/2014/main" id="{AA581938-D723-C166-9EC7-29A51D31600F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8" name="직선 연결선 77">
                  <a:extLst>
                    <a:ext uri="{FF2B5EF4-FFF2-40B4-BE49-F238E27FC236}">
                      <a16:creationId xmlns:a16="http://schemas.microsoft.com/office/drawing/2014/main" id="{144960AF-6E7C-314B-B9CC-1933F81C64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9" name="직선 연결선 78">
                  <a:extLst>
                    <a:ext uri="{FF2B5EF4-FFF2-40B4-BE49-F238E27FC236}">
                      <a16:creationId xmlns:a16="http://schemas.microsoft.com/office/drawing/2014/main" id="{6F281820-B0A8-EA7A-E0AB-A5504586C4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44785843-0BB6-9EB1-1C33-0B4DC372F3A6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62" name="직선 연결선 61">
                  <a:extLst>
                    <a:ext uri="{FF2B5EF4-FFF2-40B4-BE49-F238E27FC236}">
                      <a16:creationId xmlns:a16="http://schemas.microsoft.com/office/drawing/2014/main" id="{B7D3C3BD-708C-C93E-28F6-AF016B52AD09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63" name="직선 연결선 62">
                  <a:extLst>
                    <a:ext uri="{FF2B5EF4-FFF2-40B4-BE49-F238E27FC236}">
                      <a16:creationId xmlns:a16="http://schemas.microsoft.com/office/drawing/2014/main" id="{468A57B4-7393-AA8F-EEAF-14469D14421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64" name="직선 연결선 63">
                  <a:extLst>
                    <a:ext uri="{FF2B5EF4-FFF2-40B4-BE49-F238E27FC236}">
                      <a16:creationId xmlns:a16="http://schemas.microsoft.com/office/drawing/2014/main" id="{C4F88ABB-742F-285F-93FF-929A9EA2B847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65" name="직선 연결선 64">
                  <a:extLst>
                    <a:ext uri="{FF2B5EF4-FFF2-40B4-BE49-F238E27FC236}">
                      <a16:creationId xmlns:a16="http://schemas.microsoft.com/office/drawing/2014/main" id="{DA0711A1-51D9-7B90-9331-09EB1AC7083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66" name="직선 연결선 65">
                  <a:extLst>
                    <a:ext uri="{FF2B5EF4-FFF2-40B4-BE49-F238E27FC236}">
                      <a16:creationId xmlns:a16="http://schemas.microsoft.com/office/drawing/2014/main" id="{8E25423B-8CAD-A716-7EC0-12A3D9EE8727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67" name="직선 연결선 66">
                  <a:extLst>
                    <a:ext uri="{FF2B5EF4-FFF2-40B4-BE49-F238E27FC236}">
                      <a16:creationId xmlns:a16="http://schemas.microsoft.com/office/drawing/2014/main" id="{22372003-6BBE-BCBC-5769-5FCAD96DD90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68" name="직선 연결선 67">
                  <a:extLst>
                    <a:ext uri="{FF2B5EF4-FFF2-40B4-BE49-F238E27FC236}">
                      <a16:creationId xmlns:a16="http://schemas.microsoft.com/office/drawing/2014/main" id="{0FDF54ED-32BF-E586-57B7-57108B5863EC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69" name="직선 연결선 68">
                  <a:extLst>
                    <a:ext uri="{FF2B5EF4-FFF2-40B4-BE49-F238E27FC236}">
                      <a16:creationId xmlns:a16="http://schemas.microsoft.com/office/drawing/2014/main" id="{7BDAD4B5-3E1F-E332-7DAB-3065CF255D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70" name="직선 연결선 69">
                  <a:extLst>
                    <a:ext uri="{FF2B5EF4-FFF2-40B4-BE49-F238E27FC236}">
                      <a16:creationId xmlns:a16="http://schemas.microsoft.com/office/drawing/2014/main" id="{02E79E35-223F-F377-73B3-936765E0D1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A3E0A1BA-A53F-4DD9-A242-18521F051C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3" name="직선 연결선 52">
                <a:extLst>
                  <a:ext uri="{FF2B5EF4-FFF2-40B4-BE49-F238E27FC236}">
                    <a16:creationId xmlns:a16="http://schemas.microsoft.com/office/drawing/2014/main" id="{BBA28624-3AE6-7877-1EF1-DFB603A936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5" name="직선 연결선 54">
                <a:extLst>
                  <a:ext uri="{FF2B5EF4-FFF2-40B4-BE49-F238E27FC236}">
                    <a16:creationId xmlns:a16="http://schemas.microsoft.com/office/drawing/2014/main" id="{BB22E429-5DB1-79BB-48F5-397B2D88D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id="{0349D8FA-E418-B384-8260-23408AD85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9" name="직선 연결선 58">
                <a:extLst>
                  <a:ext uri="{FF2B5EF4-FFF2-40B4-BE49-F238E27FC236}">
                    <a16:creationId xmlns:a16="http://schemas.microsoft.com/office/drawing/2014/main" id="{D561437B-37C2-7842-5141-5EFB47D0F0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60" name="직선 연결선 59">
                <a:extLst>
                  <a:ext uri="{FF2B5EF4-FFF2-40B4-BE49-F238E27FC236}">
                    <a16:creationId xmlns:a16="http://schemas.microsoft.com/office/drawing/2014/main" id="{7086A37D-FF65-82D5-31CE-64F899D7DA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61" name="직선 연결선 60">
                <a:extLst>
                  <a:ext uri="{FF2B5EF4-FFF2-40B4-BE49-F238E27FC236}">
                    <a16:creationId xmlns:a16="http://schemas.microsoft.com/office/drawing/2014/main" id="{1AFF05C6-7C5E-8EB6-8EE6-A0D3491B54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id="{9492A115-122B-6B17-D776-452416F41BCE}"/>
                </a:ext>
              </a:extLst>
            </p:cNvPr>
            <p:cNvGrpSpPr/>
            <p:nvPr/>
          </p:nvGrpSpPr>
          <p:grpSpPr>
            <a:xfrm flipH="1">
              <a:off x="8673408" y="2742504"/>
              <a:ext cx="2104125" cy="524979"/>
              <a:chOff x="5723199" y="3008055"/>
              <a:chExt cx="1962703" cy="489694"/>
            </a:xfrm>
          </p:grpSpPr>
          <p:grpSp>
            <p:nvGrpSpPr>
              <p:cNvPr id="90" name="그룹 89">
                <a:extLst>
                  <a:ext uri="{FF2B5EF4-FFF2-40B4-BE49-F238E27FC236}">
                    <a16:creationId xmlns:a16="http://schemas.microsoft.com/office/drawing/2014/main" id="{6A2F35A4-CA01-A967-8380-150787A74893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118" name="원호 117">
                  <a:extLst>
                    <a:ext uri="{FF2B5EF4-FFF2-40B4-BE49-F238E27FC236}">
                      <a16:creationId xmlns:a16="http://schemas.microsoft.com/office/drawing/2014/main" id="{B2CAE9DA-CECE-5877-48DE-9980C8067AAB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19" name="원호 118">
                  <a:extLst>
                    <a:ext uri="{FF2B5EF4-FFF2-40B4-BE49-F238E27FC236}">
                      <a16:creationId xmlns:a16="http://schemas.microsoft.com/office/drawing/2014/main" id="{312F88BC-2B17-1C72-0FED-5835BC4D79CC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20" name="원호 119">
                  <a:extLst>
                    <a:ext uri="{FF2B5EF4-FFF2-40B4-BE49-F238E27FC236}">
                      <a16:creationId xmlns:a16="http://schemas.microsoft.com/office/drawing/2014/main" id="{333B041A-4BCF-EBDD-D912-18ED632683FF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21" name="원호 120">
                  <a:extLst>
                    <a:ext uri="{FF2B5EF4-FFF2-40B4-BE49-F238E27FC236}">
                      <a16:creationId xmlns:a16="http://schemas.microsoft.com/office/drawing/2014/main" id="{0CEFB0EF-52B3-D971-7866-2B55E7D08C08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22" name="원호 121">
                  <a:extLst>
                    <a:ext uri="{FF2B5EF4-FFF2-40B4-BE49-F238E27FC236}">
                      <a16:creationId xmlns:a16="http://schemas.microsoft.com/office/drawing/2014/main" id="{31007D6D-DE7F-00EC-0DC0-98F947C3C0A8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23" name="원호 122">
                  <a:extLst>
                    <a:ext uri="{FF2B5EF4-FFF2-40B4-BE49-F238E27FC236}">
                      <a16:creationId xmlns:a16="http://schemas.microsoft.com/office/drawing/2014/main" id="{1471C3D6-E786-9CE8-E2D4-A6328A54CCE9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24" name="원호 123">
                  <a:extLst>
                    <a:ext uri="{FF2B5EF4-FFF2-40B4-BE49-F238E27FC236}">
                      <a16:creationId xmlns:a16="http://schemas.microsoft.com/office/drawing/2014/main" id="{2DD9D429-DE2F-F6A1-9ADE-1950302E2E91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cxnSp>
              <p:nvCxnSpPr>
                <p:cNvPr id="125" name="직선 연결선 124">
                  <a:extLst>
                    <a:ext uri="{FF2B5EF4-FFF2-40B4-BE49-F238E27FC236}">
                      <a16:creationId xmlns:a16="http://schemas.microsoft.com/office/drawing/2014/main" id="{75B86A85-003C-C3DE-E9EA-412AAA81C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26" name="직선 연결선 125">
                  <a:extLst>
                    <a:ext uri="{FF2B5EF4-FFF2-40B4-BE49-F238E27FC236}">
                      <a16:creationId xmlns:a16="http://schemas.microsoft.com/office/drawing/2014/main" id="{49E908DB-DD7D-486A-7EF4-533C05338B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91" name="그룹 90">
                <a:extLst>
                  <a:ext uri="{FF2B5EF4-FFF2-40B4-BE49-F238E27FC236}">
                    <a16:creationId xmlns:a16="http://schemas.microsoft.com/office/drawing/2014/main" id="{236DE12B-6AA6-7618-9AA7-A3E344478624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09" name="직선 연결선 108">
                  <a:extLst>
                    <a:ext uri="{FF2B5EF4-FFF2-40B4-BE49-F238E27FC236}">
                      <a16:creationId xmlns:a16="http://schemas.microsoft.com/office/drawing/2014/main" id="{45C650E7-5044-0748-2B26-B69ACBF42352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0" name="직선 연결선 109">
                  <a:extLst>
                    <a:ext uri="{FF2B5EF4-FFF2-40B4-BE49-F238E27FC236}">
                      <a16:creationId xmlns:a16="http://schemas.microsoft.com/office/drawing/2014/main" id="{738E5F24-2FD5-BA7F-AB82-681D1E75B79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1" name="직선 연결선 110">
                  <a:extLst>
                    <a:ext uri="{FF2B5EF4-FFF2-40B4-BE49-F238E27FC236}">
                      <a16:creationId xmlns:a16="http://schemas.microsoft.com/office/drawing/2014/main" id="{915DB159-9BE2-ECFE-C794-C2F2C813A795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2" name="직선 연결선 111">
                  <a:extLst>
                    <a:ext uri="{FF2B5EF4-FFF2-40B4-BE49-F238E27FC236}">
                      <a16:creationId xmlns:a16="http://schemas.microsoft.com/office/drawing/2014/main" id="{8F51924F-A521-6B7E-E91C-CC85DB4CC97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3" name="직선 연결선 112">
                  <a:extLst>
                    <a:ext uri="{FF2B5EF4-FFF2-40B4-BE49-F238E27FC236}">
                      <a16:creationId xmlns:a16="http://schemas.microsoft.com/office/drawing/2014/main" id="{3B8DE863-A31B-C139-D955-B54362568109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4" name="직선 연결선 113">
                  <a:extLst>
                    <a:ext uri="{FF2B5EF4-FFF2-40B4-BE49-F238E27FC236}">
                      <a16:creationId xmlns:a16="http://schemas.microsoft.com/office/drawing/2014/main" id="{570459D3-4959-6BD8-8D6F-F299B6FD9D6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5" name="직선 연결선 114">
                  <a:extLst>
                    <a:ext uri="{FF2B5EF4-FFF2-40B4-BE49-F238E27FC236}">
                      <a16:creationId xmlns:a16="http://schemas.microsoft.com/office/drawing/2014/main" id="{0FCCF099-ABDF-C769-77D6-FF80C1951FEA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6" name="직선 연결선 115">
                  <a:extLst>
                    <a:ext uri="{FF2B5EF4-FFF2-40B4-BE49-F238E27FC236}">
                      <a16:creationId xmlns:a16="http://schemas.microsoft.com/office/drawing/2014/main" id="{EF4CDDAD-8C95-7EDB-10C4-C9A958245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17" name="직선 연결선 116">
                  <a:extLst>
                    <a:ext uri="{FF2B5EF4-FFF2-40B4-BE49-F238E27FC236}">
                      <a16:creationId xmlns:a16="http://schemas.microsoft.com/office/drawing/2014/main" id="{91AEECC6-1E32-50A6-6CEB-0212413C0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92" name="그룹 91">
                <a:extLst>
                  <a:ext uri="{FF2B5EF4-FFF2-40B4-BE49-F238E27FC236}">
                    <a16:creationId xmlns:a16="http://schemas.microsoft.com/office/drawing/2014/main" id="{E5EA5464-800F-4EA4-43C8-CDD77EA29966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00" name="직선 연결선 99">
                  <a:extLst>
                    <a:ext uri="{FF2B5EF4-FFF2-40B4-BE49-F238E27FC236}">
                      <a16:creationId xmlns:a16="http://schemas.microsoft.com/office/drawing/2014/main" id="{60AD3796-244F-CBF2-30BB-AE2CDD4619E3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01" name="직선 연결선 100">
                  <a:extLst>
                    <a:ext uri="{FF2B5EF4-FFF2-40B4-BE49-F238E27FC236}">
                      <a16:creationId xmlns:a16="http://schemas.microsoft.com/office/drawing/2014/main" id="{DF1A838A-7954-D3CC-92DE-C2AD70F8C49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02" name="직선 연결선 101">
                  <a:extLst>
                    <a:ext uri="{FF2B5EF4-FFF2-40B4-BE49-F238E27FC236}">
                      <a16:creationId xmlns:a16="http://schemas.microsoft.com/office/drawing/2014/main" id="{28207A94-A4BF-FC2F-121A-56C7E3DD0AFB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03" name="직선 연결선 102">
                  <a:extLst>
                    <a:ext uri="{FF2B5EF4-FFF2-40B4-BE49-F238E27FC236}">
                      <a16:creationId xmlns:a16="http://schemas.microsoft.com/office/drawing/2014/main" id="{FC8A06AB-FA82-A391-112D-9506A3EBBCF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04" name="직선 연결선 103">
                  <a:extLst>
                    <a:ext uri="{FF2B5EF4-FFF2-40B4-BE49-F238E27FC236}">
                      <a16:creationId xmlns:a16="http://schemas.microsoft.com/office/drawing/2014/main" id="{C0226F76-7A06-053E-E2E4-EA6FD84EF2E8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05" name="직선 연결선 104">
                  <a:extLst>
                    <a:ext uri="{FF2B5EF4-FFF2-40B4-BE49-F238E27FC236}">
                      <a16:creationId xmlns:a16="http://schemas.microsoft.com/office/drawing/2014/main" id="{6CD95919-DAFE-8A89-E7F7-353EBEB9ED6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06" name="직선 연결선 105">
                  <a:extLst>
                    <a:ext uri="{FF2B5EF4-FFF2-40B4-BE49-F238E27FC236}">
                      <a16:creationId xmlns:a16="http://schemas.microsoft.com/office/drawing/2014/main" id="{B25B7140-E909-E28C-BF12-85AB729E7229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07" name="직선 연결선 106">
                  <a:extLst>
                    <a:ext uri="{FF2B5EF4-FFF2-40B4-BE49-F238E27FC236}">
                      <a16:creationId xmlns:a16="http://schemas.microsoft.com/office/drawing/2014/main" id="{1894393F-3DCA-EA17-21BE-BFA5B8AB22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08" name="직선 연결선 107">
                  <a:extLst>
                    <a:ext uri="{FF2B5EF4-FFF2-40B4-BE49-F238E27FC236}">
                      <a16:creationId xmlns:a16="http://schemas.microsoft.com/office/drawing/2014/main" id="{6F3861F3-D830-F24D-505A-33464E6797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93" name="직선 연결선 92">
                <a:extLst>
                  <a:ext uri="{FF2B5EF4-FFF2-40B4-BE49-F238E27FC236}">
                    <a16:creationId xmlns:a16="http://schemas.microsoft.com/office/drawing/2014/main" id="{661008EE-B7F5-9F96-C09A-038637CEC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94" name="직선 연결선 93">
                <a:extLst>
                  <a:ext uri="{FF2B5EF4-FFF2-40B4-BE49-F238E27FC236}">
                    <a16:creationId xmlns:a16="http://schemas.microsoft.com/office/drawing/2014/main" id="{3B0EF4B7-FD7C-D7C3-25EE-1BFEEEB429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95" name="직선 연결선 94">
                <a:extLst>
                  <a:ext uri="{FF2B5EF4-FFF2-40B4-BE49-F238E27FC236}">
                    <a16:creationId xmlns:a16="http://schemas.microsoft.com/office/drawing/2014/main" id="{D1853BD4-B3A2-E396-984D-2757130F8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96" name="직선 연결선 95">
                <a:extLst>
                  <a:ext uri="{FF2B5EF4-FFF2-40B4-BE49-F238E27FC236}">
                    <a16:creationId xmlns:a16="http://schemas.microsoft.com/office/drawing/2014/main" id="{C301BB00-242A-9EB8-D592-D8FF9D5A1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97" name="직선 연결선 96">
                <a:extLst>
                  <a:ext uri="{FF2B5EF4-FFF2-40B4-BE49-F238E27FC236}">
                    <a16:creationId xmlns:a16="http://schemas.microsoft.com/office/drawing/2014/main" id="{C78C8805-B266-8CB8-E60F-06231E8A34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98" name="직선 연결선 97">
                <a:extLst>
                  <a:ext uri="{FF2B5EF4-FFF2-40B4-BE49-F238E27FC236}">
                    <a16:creationId xmlns:a16="http://schemas.microsoft.com/office/drawing/2014/main" id="{839FB91E-5F7A-095E-D1D1-79C6615821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99" name="직선 연결선 98">
                <a:extLst>
                  <a:ext uri="{FF2B5EF4-FFF2-40B4-BE49-F238E27FC236}">
                    <a16:creationId xmlns:a16="http://schemas.microsoft.com/office/drawing/2014/main" id="{8504C045-CD0B-0C56-A613-CADF3D0A6B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127" name="그룹 126">
              <a:extLst>
                <a:ext uri="{FF2B5EF4-FFF2-40B4-BE49-F238E27FC236}">
                  <a16:creationId xmlns:a16="http://schemas.microsoft.com/office/drawing/2014/main" id="{6A4FCC0F-EE11-DE8F-6A86-EE8F5AD208C3}"/>
                </a:ext>
              </a:extLst>
            </p:cNvPr>
            <p:cNvGrpSpPr/>
            <p:nvPr/>
          </p:nvGrpSpPr>
          <p:grpSpPr>
            <a:xfrm>
              <a:off x="8673408" y="3295746"/>
              <a:ext cx="2104125" cy="524979"/>
              <a:chOff x="5723199" y="3008055"/>
              <a:chExt cx="1962703" cy="489694"/>
            </a:xfrm>
          </p:grpSpPr>
          <p:grpSp>
            <p:nvGrpSpPr>
              <p:cNvPr id="128" name="그룹 127">
                <a:extLst>
                  <a:ext uri="{FF2B5EF4-FFF2-40B4-BE49-F238E27FC236}">
                    <a16:creationId xmlns:a16="http://schemas.microsoft.com/office/drawing/2014/main" id="{E7743A02-6F62-0AC0-4CCC-B190E859508C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156" name="원호 155">
                  <a:extLst>
                    <a:ext uri="{FF2B5EF4-FFF2-40B4-BE49-F238E27FC236}">
                      <a16:creationId xmlns:a16="http://schemas.microsoft.com/office/drawing/2014/main" id="{62E6E2A8-42EC-B1FE-3CA4-7CAB89CB8113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57" name="원호 156">
                  <a:extLst>
                    <a:ext uri="{FF2B5EF4-FFF2-40B4-BE49-F238E27FC236}">
                      <a16:creationId xmlns:a16="http://schemas.microsoft.com/office/drawing/2014/main" id="{47982074-1DA1-10C8-6128-A27DE6580079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58" name="원호 157">
                  <a:extLst>
                    <a:ext uri="{FF2B5EF4-FFF2-40B4-BE49-F238E27FC236}">
                      <a16:creationId xmlns:a16="http://schemas.microsoft.com/office/drawing/2014/main" id="{3555D393-2A66-8BCA-44BC-43E5925B6CF6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59" name="원호 158">
                  <a:extLst>
                    <a:ext uri="{FF2B5EF4-FFF2-40B4-BE49-F238E27FC236}">
                      <a16:creationId xmlns:a16="http://schemas.microsoft.com/office/drawing/2014/main" id="{95553342-9DBD-B979-97A9-7015163163AC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60" name="원호 159">
                  <a:extLst>
                    <a:ext uri="{FF2B5EF4-FFF2-40B4-BE49-F238E27FC236}">
                      <a16:creationId xmlns:a16="http://schemas.microsoft.com/office/drawing/2014/main" id="{AB1A5F50-8E99-8FF5-3045-016AAEE4C332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61" name="원호 160">
                  <a:extLst>
                    <a:ext uri="{FF2B5EF4-FFF2-40B4-BE49-F238E27FC236}">
                      <a16:creationId xmlns:a16="http://schemas.microsoft.com/office/drawing/2014/main" id="{ED142CF8-1DFF-13CE-7338-18EB3B34F89C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62" name="원호 161">
                  <a:extLst>
                    <a:ext uri="{FF2B5EF4-FFF2-40B4-BE49-F238E27FC236}">
                      <a16:creationId xmlns:a16="http://schemas.microsoft.com/office/drawing/2014/main" id="{379E849F-B895-98D3-E9CB-2656A9A4170C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cxnSp>
              <p:nvCxnSpPr>
                <p:cNvPr id="163" name="직선 연결선 162">
                  <a:extLst>
                    <a:ext uri="{FF2B5EF4-FFF2-40B4-BE49-F238E27FC236}">
                      <a16:creationId xmlns:a16="http://schemas.microsoft.com/office/drawing/2014/main" id="{20D53E2B-B8C3-29EE-C732-E08634A2E8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64" name="직선 연결선 163">
                  <a:extLst>
                    <a:ext uri="{FF2B5EF4-FFF2-40B4-BE49-F238E27FC236}">
                      <a16:creationId xmlns:a16="http://schemas.microsoft.com/office/drawing/2014/main" id="{B8C65E77-05C7-6BF0-4AC0-C0F211907A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29" name="그룹 128">
                <a:extLst>
                  <a:ext uri="{FF2B5EF4-FFF2-40B4-BE49-F238E27FC236}">
                    <a16:creationId xmlns:a16="http://schemas.microsoft.com/office/drawing/2014/main" id="{36AE95BD-B7C7-C13E-7A0E-9F82E0525C07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47" name="직선 연결선 146">
                  <a:extLst>
                    <a:ext uri="{FF2B5EF4-FFF2-40B4-BE49-F238E27FC236}">
                      <a16:creationId xmlns:a16="http://schemas.microsoft.com/office/drawing/2014/main" id="{A1597E76-51A5-5565-3664-7584284395C5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48" name="직선 연결선 147">
                  <a:extLst>
                    <a:ext uri="{FF2B5EF4-FFF2-40B4-BE49-F238E27FC236}">
                      <a16:creationId xmlns:a16="http://schemas.microsoft.com/office/drawing/2014/main" id="{41704629-4949-3045-F8FF-99CADF6EE38F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49" name="직선 연결선 148">
                  <a:extLst>
                    <a:ext uri="{FF2B5EF4-FFF2-40B4-BE49-F238E27FC236}">
                      <a16:creationId xmlns:a16="http://schemas.microsoft.com/office/drawing/2014/main" id="{F0652255-34B7-C579-6D9B-A54BDC8BCBFE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0" name="직선 연결선 149">
                  <a:extLst>
                    <a:ext uri="{FF2B5EF4-FFF2-40B4-BE49-F238E27FC236}">
                      <a16:creationId xmlns:a16="http://schemas.microsoft.com/office/drawing/2014/main" id="{ACC956DF-2857-8F8F-1BDB-B47192A74D75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1" name="직선 연결선 150">
                  <a:extLst>
                    <a:ext uri="{FF2B5EF4-FFF2-40B4-BE49-F238E27FC236}">
                      <a16:creationId xmlns:a16="http://schemas.microsoft.com/office/drawing/2014/main" id="{854CA02E-DF33-8C5E-B2C2-E20673FEEEB4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2" name="직선 연결선 151">
                  <a:extLst>
                    <a:ext uri="{FF2B5EF4-FFF2-40B4-BE49-F238E27FC236}">
                      <a16:creationId xmlns:a16="http://schemas.microsoft.com/office/drawing/2014/main" id="{618D535E-7A09-7FF7-5C26-C62FB05642E0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3" name="직선 연결선 152">
                  <a:extLst>
                    <a:ext uri="{FF2B5EF4-FFF2-40B4-BE49-F238E27FC236}">
                      <a16:creationId xmlns:a16="http://schemas.microsoft.com/office/drawing/2014/main" id="{394D3708-ADA9-EF9E-8EC8-4FEF4ACA3252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4" name="직선 연결선 153">
                  <a:extLst>
                    <a:ext uri="{FF2B5EF4-FFF2-40B4-BE49-F238E27FC236}">
                      <a16:creationId xmlns:a16="http://schemas.microsoft.com/office/drawing/2014/main" id="{AC6CB104-1145-03DD-94D2-D26EB13C8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55" name="직선 연결선 154">
                  <a:extLst>
                    <a:ext uri="{FF2B5EF4-FFF2-40B4-BE49-F238E27FC236}">
                      <a16:creationId xmlns:a16="http://schemas.microsoft.com/office/drawing/2014/main" id="{48F72D1C-DEB3-D176-FABE-21B576D9B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30" name="그룹 129">
                <a:extLst>
                  <a:ext uri="{FF2B5EF4-FFF2-40B4-BE49-F238E27FC236}">
                    <a16:creationId xmlns:a16="http://schemas.microsoft.com/office/drawing/2014/main" id="{A9C0C92A-6C7E-3D49-84AF-EB8D39DA9F64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38" name="직선 연결선 137">
                  <a:extLst>
                    <a:ext uri="{FF2B5EF4-FFF2-40B4-BE49-F238E27FC236}">
                      <a16:creationId xmlns:a16="http://schemas.microsoft.com/office/drawing/2014/main" id="{A7E85EE1-F8FD-9098-6F4A-F0F6C878A6C8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39" name="직선 연결선 138">
                  <a:extLst>
                    <a:ext uri="{FF2B5EF4-FFF2-40B4-BE49-F238E27FC236}">
                      <a16:creationId xmlns:a16="http://schemas.microsoft.com/office/drawing/2014/main" id="{044454B0-3855-EB92-124C-C20D52BB0EB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40" name="직선 연결선 139">
                  <a:extLst>
                    <a:ext uri="{FF2B5EF4-FFF2-40B4-BE49-F238E27FC236}">
                      <a16:creationId xmlns:a16="http://schemas.microsoft.com/office/drawing/2014/main" id="{F36B2C8B-A2C1-2072-134A-D2BA93285BFD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41" name="직선 연결선 140">
                  <a:extLst>
                    <a:ext uri="{FF2B5EF4-FFF2-40B4-BE49-F238E27FC236}">
                      <a16:creationId xmlns:a16="http://schemas.microsoft.com/office/drawing/2014/main" id="{A602D446-EF96-E073-39DA-68B0206FAE6C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42" name="직선 연결선 141">
                  <a:extLst>
                    <a:ext uri="{FF2B5EF4-FFF2-40B4-BE49-F238E27FC236}">
                      <a16:creationId xmlns:a16="http://schemas.microsoft.com/office/drawing/2014/main" id="{8AE97F34-12C3-E3CD-2300-247E55721D9A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43" name="직선 연결선 142">
                  <a:extLst>
                    <a:ext uri="{FF2B5EF4-FFF2-40B4-BE49-F238E27FC236}">
                      <a16:creationId xmlns:a16="http://schemas.microsoft.com/office/drawing/2014/main" id="{9CF0DF34-8377-3264-7612-7795D26A762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44" name="직선 연결선 143">
                  <a:extLst>
                    <a:ext uri="{FF2B5EF4-FFF2-40B4-BE49-F238E27FC236}">
                      <a16:creationId xmlns:a16="http://schemas.microsoft.com/office/drawing/2014/main" id="{EAAC79D0-AC4D-5916-EE44-C24E3CEDFE83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45" name="직선 연결선 144">
                  <a:extLst>
                    <a:ext uri="{FF2B5EF4-FFF2-40B4-BE49-F238E27FC236}">
                      <a16:creationId xmlns:a16="http://schemas.microsoft.com/office/drawing/2014/main" id="{4CD294E9-DF04-7ABE-7D56-C6E1913149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46" name="직선 연결선 145">
                  <a:extLst>
                    <a:ext uri="{FF2B5EF4-FFF2-40B4-BE49-F238E27FC236}">
                      <a16:creationId xmlns:a16="http://schemas.microsoft.com/office/drawing/2014/main" id="{072E82FB-C424-3A50-54F3-D4B98D57D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131" name="직선 연결선 130">
                <a:extLst>
                  <a:ext uri="{FF2B5EF4-FFF2-40B4-BE49-F238E27FC236}">
                    <a16:creationId xmlns:a16="http://schemas.microsoft.com/office/drawing/2014/main" id="{7C999B16-4E68-DEC3-BC88-9BBAE7978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32" name="직선 연결선 131">
                <a:extLst>
                  <a:ext uri="{FF2B5EF4-FFF2-40B4-BE49-F238E27FC236}">
                    <a16:creationId xmlns:a16="http://schemas.microsoft.com/office/drawing/2014/main" id="{51E54C75-30C7-8BA1-FFA1-7DF73F99F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33" name="직선 연결선 132">
                <a:extLst>
                  <a:ext uri="{FF2B5EF4-FFF2-40B4-BE49-F238E27FC236}">
                    <a16:creationId xmlns:a16="http://schemas.microsoft.com/office/drawing/2014/main" id="{F317B0DA-E393-2670-67E2-0F4086459C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34" name="직선 연결선 133">
                <a:extLst>
                  <a:ext uri="{FF2B5EF4-FFF2-40B4-BE49-F238E27FC236}">
                    <a16:creationId xmlns:a16="http://schemas.microsoft.com/office/drawing/2014/main" id="{A5850063-75DB-6175-D0CE-3E9F17FA43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35" name="직선 연결선 134">
                <a:extLst>
                  <a:ext uri="{FF2B5EF4-FFF2-40B4-BE49-F238E27FC236}">
                    <a16:creationId xmlns:a16="http://schemas.microsoft.com/office/drawing/2014/main" id="{CE50C266-85F6-4288-BE03-7D1957CFB0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36" name="직선 연결선 135">
                <a:extLst>
                  <a:ext uri="{FF2B5EF4-FFF2-40B4-BE49-F238E27FC236}">
                    <a16:creationId xmlns:a16="http://schemas.microsoft.com/office/drawing/2014/main" id="{071DE5C8-502B-C735-3B11-32D76CFF5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37" name="직선 연결선 136">
                <a:extLst>
                  <a:ext uri="{FF2B5EF4-FFF2-40B4-BE49-F238E27FC236}">
                    <a16:creationId xmlns:a16="http://schemas.microsoft.com/office/drawing/2014/main" id="{CCA825CB-8204-8CE6-D1D1-118A326AF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165" name="그룹 164">
              <a:extLst>
                <a:ext uri="{FF2B5EF4-FFF2-40B4-BE49-F238E27FC236}">
                  <a16:creationId xmlns:a16="http://schemas.microsoft.com/office/drawing/2014/main" id="{09CD0BEE-11C7-D720-D6EE-8199AEC18F86}"/>
                </a:ext>
              </a:extLst>
            </p:cNvPr>
            <p:cNvGrpSpPr/>
            <p:nvPr/>
          </p:nvGrpSpPr>
          <p:grpSpPr>
            <a:xfrm flipH="1">
              <a:off x="8673408" y="3848988"/>
              <a:ext cx="2104125" cy="524979"/>
              <a:chOff x="5723199" y="3008055"/>
              <a:chExt cx="1962703" cy="489694"/>
            </a:xfrm>
          </p:grpSpPr>
          <p:grpSp>
            <p:nvGrpSpPr>
              <p:cNvPr id="166" name="그룹 165">
                <a:extLst>
                  <a:ext uri="{FF2B5EF4-FFF2-40B4-BE49-F238E27FC236}">
                    <a16:creationId xmlns:a16="http://schemas.microsoft.com/office/drawing/2014/main" id="{AE2A2B1E-0893-A031-1C72-4CAFC768B753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194" name="원호 193">
                  <a:extLst>
                    <a:ext uri="{FF2B5EF4-FFF2-40B4-BE49-F238E27FC236}">
                      <a16:creationId xmlns:a16="http://schemas.microsoft.com/office/drawing/2014/main" id="{A978D218-4F01-A4BE-22E1-F8A15DDDEF91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95" name="원호 194">
                  <a:extLst>
                    <a:ext uri="{FF2B5EF4-FFF2-40B4-BE49-F238E27FC236}">
                      <a16:creationId xmlns:a16="http://schemas.microsoft.com/office/drawing/2014/main" id="{27CEA350-1F18-1747-CCC7-F53811270D8B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96" name="원호 195">
                  <a:extLst>
                    <a:ext uri="{FF2B5EF4-FFF2-40B4-BE49-F238E27FC236}">
                      <a16:creationId xmlns:a16="http://schemas.microsoft.com/office/drawing/2014/main" id="{3E42EE39-58B6-73BD-D378-89E2295CF62F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97" name="원호 196">
                  <a:extLst>
                    <a:ext uri="{FF2B5EF4-FFF2-40B4-BE49-F238E27FC236}">
                      <a16:creationId xmlns:a16="http://schemas.microsoft.com/office/drawing/2014/main" id="{B968276B-A83A-4BB8-5BD4-24A88E8FA92A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98" name="원호 197">
                  <a:extLst>
                    <a:ext uri="{FF2B5EF4-FFF2-40B4-BE49-F238E27FC236}">
                      <a16:creationId xmlns:a16="http://schemas.microsoft.com/office/drawing/2014/main" id="{124949A5-4F14-DBE6-DFD8-D5CB6DBE8D55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199" name="원호 198">
                  <a:extLst>
                    <a:ext uri="{FF2B5EF4-FFF2-40B4-BE49-F238E27FC236}">
                      <a16:creationId xmlns:a16="http://schemas.microsoft.com/office/drawing/2014/main" id="{312D7B13-BA8C-3BE6-DD2D-BB2F6B570D32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200" name="원호 199">
                  <a:extLst>
                    <a:ext uri="{FF2B5EF4-FFF2-40B4-BE49-F238E27FC236}">
                      <a16:creationId xmlns:a16="http://schemas.microsoft.com/office/drawing/2014/main" id="{1E6395D8-32B6-BDA3-C101-5EE96364979D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cxnSp>
              <p:nvCxnSpPr>
                <p:cNvPr id="201" name="직선 연결선 200">
                  <a:extLst>
                    <a:ext uri="{FF2B5EF4-FFF2-40B4-BE49-F238E27FC236}">
                      <a16:creationId xmlns:a16="http://schemas.microsoft.com/office/drawing/2014/main" id="{31DDD315-3CE3-85A6-4474-63FA9E42AA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02" name="직선 연결선 201">
                  <a:extLst>
                    <a:ext uri="{FF2B5EF4-FFF2-40B4-BE49-F238E27FC236}">
                      <a16:creationId xmlns:a16="http://schemas.microsoft.com/office/drawing/2014/main" id="{E22867B6-8B1E-89ED-B8DC-D070F7EFD6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67" name="그룹 166">
                <a:extLst>
                  <a:ext uri="{FF2B5EF4-FFF2-40B4-BE49-F238E27FC236}">
                    <a16:creationId xmlns:a16="http://schemas.microsoft.com/office/drawing/2014/main" id="{FD6E9BFD-EF14-F69E-327C-088E3074999A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85" name="직선 연결선 184">
                  <a:extLst>
                    <a:ext uri="{FF2B5EF4-FFF2-40B4-BE49-F238E27FC236}">
                      <a16:creationId xmlns:a16="http://schemas.microsoft.com/office/drawing/2014/main" id="{807758E5-0099-DDA4-57D7-EA4FFCB7CB09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6" name="직선 연결선 185">
                  <a:extLst>
                    <a:ext uri="{FF2B5EF4-FFF2-40B4-BE49-F238E27FC236}">
                      <a16:creationId xmlns:a16="http://schemas.microsoft.com/office/drawing/2014/main" id="{B85E25AB-105D-D005-314F-A94CACB7B2C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7" name="직선 연결선 186">
                  <a:extLst>
                    <a:ext uri="{FF2B5EF4-FFF2-40B4-BE49-F238E27FC236}">
                      <a16:creationId xmlns:a16="http://schemas.microsoft.com/office/drawing/2014/main" id="{801034C9-2874-2C4F-BCAF-B6CA283E5EBC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8" name="직선 연결선 187">
                  <a:extLst>
                    <a:ext uri="{FF2B5EF4-FFF2-40B4-BE49-F238E27FC236}">
                      <a16:creationId xmlns:a16="http://schemas.microsoft.com/office/drawing/2014/main" id="{6F839668-7248-4FF2-FB59-5E435F168B1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9" name="직선 연결선 188">
                  <a:extLst>
                    <a:ext uri="{FF2B5EF4-FFF2-40B4-BE49-F238E27FC236}">
                      <a16:creationId xmlns:a16="http://schemas.microsoft.com/office/drawing/2014/main" id="{D4DD3A61-319E-A8D9-B62C-A0EF0834E31D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0" name="직선 연결선 189">
                  <a:extLst>
                    <a:ext uri="{FF2B5EF4-FFF2-40B4-BE49-F238E27FC236}">
                      <a16:creationId xmlns:a16="http://schemas.microsoft.com/office/drawing/2014/main" id="{E774F639-DD24-F56C-8883-470E270C9B05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1" name="직선 연결선 190">
                  <a:extLst>
                    <a:ext uri="{FF2B5EF4-FFF2-40B4-BE49-F238E27FC236}">
                      <a16:creationId xmlns:a16="http://schemas.microsoft.com/office/drawing/2014/main" id="{A4AD26E3-588E-4474-1B4D-86BB9398B1E2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2" name="직선 연결선 191">
                  <a:extLst>
                    <a:ext uri="{FF2B5EF4-FFF2-40B4-BE49-F238E27FC236}">
                      <a16:creationId xmlns:a16="http://schemas.microsoft.com/office/drawing/2014/main" id="{2226B47B-55C1-464E-785B-4C103E231C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93" name="직선 연결선 192">
                  <a:extLst>
                    <a:ext uri="{FF2B5EF4-FFF2-40B4-BE49-F238E27FC236}">
                      <a16:creationId xmlns:a16="http://schemas.microsoft.com/office/drawing/2014/main" id="{956106F7-36CF-49E8-8E7A-99F672AC18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68" name="그룹 167">
                <a:extLst>
                  <a:ext uri="{FF2B5EF4-FFF2-40B4-BE49-F238E27FC236}">
                    <a16:creationId xmlns:a16="http://schemas.microsoft.com/office/drawing/2014/main" id="{717895F1-57AE-D9D0-8939-7A79A90AB1C9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176" name="직선 연결선 175">
                  <a:extLst>
                    <a:ext uri="{FF2B5EF4-FFF2-40B4-BE49-F238E27FC236}">
                      <a16:creationId xmlns:a16="http://schemas.microsoft.com/office/drawing/2014/main" id="{A7DB6CB1-BBD7-2990-BBE6-E022FB016B91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77" name="직선 연결선 176">
                  <a:extLst>
                    <a:ext uri="{FF2B5EF4-FFF2-40B4-BE49-F238E27FC236}">
                      <a16:creationId xmlns:a16="http://schemas.microsoft.com/office/drawing/2014/main" id="{4D6BDC81-967C-072B-B3A8-F06236FD8FB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78" name="직선 연결선 177">
                  <a:extLst>
                    <a:ext uri="{FF2B5EF4-FFF2-40B4-BE49-F238E27FC236}">
                      <a16:creationId xmlns:a16="http://schemas.microsoft.com/office/drawing/2014/main" id="{021053F8-20A2-B34B-6D0D-4E2F70DF8873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79" name="직선 연결선 178">
                  <a:extLst>
                    <a:ext uri="{FF2B5EF4-FFF2-40B4-BE49-F238E27FC236}">
                      <a16:creationId xmlns:a16="http://schemas.microsoft.com/office/drawing/2014/main" id="{233348F4-FE6D-396A-ADB3-2538A3671A2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0" name="직선 연결선 179">
                  <a:extLst>
                    <a:ext uri="{FF2B5EF4-FFF2-40B4-BE49-F238E27FC236}">
                      <a16:creationId xmlns:a16="http://schemas.microsoft.com/office/drawing/2014/main" id="{C98878D7-572B-534B-0C15-0AC570E00A1D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1" name="직선 연결선 180">
                  <a:extLst>
                    <a:ext uri="{FF2B5EF4-FFF2-40B4-BE49-F238E27FC236}">
                      <a16:creationId xmlns:a16="http://schemas.microsoft.com/office/drawing/2014/main" id="{7B8BC5AC-B4E9-8D6D-1D72-30DF49A6C8D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2" name="직선 연결선 181">
                  <a:extLst>
                    <a:ext uri="{FF2B5EF4-FFF2-40B4-BE49-F238E27FC236}">
                      <a16:creationId xmlns:a16="http://schemas.microsoft.com/office/drawing/2014/main" id="{9139BA55-75E3-E528-0F9E-C7570059AF55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3" name="직선 연결선 182">
                  <a:extLst>
                    <a:ext uri="{FF2B5EF4-FFF2-40B4-BE49-F238E27FC236}">
                      <a16:creationId xmlns:a16="http://schemas.microsoft.com/office/drawing/2014/main" id="{1A7D0897-1163-140E-582B-4DA8343BC6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184" name="직선 연결선 183">
                  <a:extLst>
                    <a:ext uri="{FF2B5EF4-FFF2-40B4-BE49-F238E27FC236}">
                      <a16:creationId xmlns:a16="http://schemas.microsoft.com/office/drawing/2014/main" id="{6A15B394-94B4-23CA-5481-3A93735BD6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169" name="직선 연결선 168">
                <a:extLst>
                  <a:ext uri="{FF2B5EF4-FFF2-40B4-BE49-F238E27FC236}">
                    <a16:creationId xmlns:a16="http://schemas.microsoft.com/office/drawing/2014/main" id="{FAA7DC7D-C1DA-8C2B-C0BF-D2379C425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70" name="직선 연결선 169">
                <a:extLst>
                  <a:ext uri="{FF2B5EF4-FFF2-40B4-BE49-F238E27FC236}">
                    <a16:creationId xmlns:a16="http://schemas.microsoft.com/office/drawing/2014/main" id="{0A9DBA42-A23D-69A3-33AC-EFDF3A0CF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71" name="직선 연결선 170">
                <a:extLst>
                  <a:ext uri="{FF2B5EF4-FFF2-40B4-BE49-F238E27FC236}">
                    <a16:creationId xmlns:a16="http://schemas.microsoft.com/office/drawing/2014/main" id="{B85B633D-57BF-CDA8-E37C-2A7689393E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72" name="직선 연결선 171">
                <a:extLst>
                  <a:ext uri="{FF2B5EF4-FFF2-40B4-BE49-F238E27FC236}">
                    <a16:creationId xmlns:a16="http://schemas.microsoft.com/office/drawing/2014/main" id="{560E9AA9-C5DD-7F36-5007-586200A41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73" name="직선 연결선 172">
                <a:extLst>
                  <a:ext uri="{FF2B5EF4-FFF2-40B4-BE49-F238E27FC236}">
                    <a16:creationId xmlns:a16="http://schemas.microsoft.com/office/drawing/2014/main" id="{42DB9D77-9A6A-EEB9-C925-08FEC8C18C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74" name="직선 연결선 173">
                <a:extLst>
                  <a:ext uri="{FF2B5EF4-FFF2-40B4-BE49-F238E27FC236}">
                    <a16:creationId xmlns:a16="http://schemas.microsoft.com/office/drawing/2014/main" id="{A823AB59-AA50-C88B-A0A0-E3129385F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75" name="직선 연결선 174">
                <a:extLst>
                  <a:ext uri="{FF2B5EF4-FFF2-40B4-BE49-F238E27FC236}">
                    <a16:creationId xmlns:a16="http://schemas.microsoft.com/office/drawing/2014/main" id="{44F10E62-B7F2-5409-8B5B-28918C12D8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203" name="그룹 202">
              <a:extLst>
                <a:ext uri="{FF2B5EF4-FFF2-40B4-BE49-F238E27FC236}">
                  <a16:creationId xmlns:a16="http://schemas.microsoft.com/office/drawing/2014/main" id="{DF0C9D67-C224-4462-8B96-06EAB3C19E91}"/>
                </a:ext>
              </a:extLst>
            </p:cNvPr>
            <p:cNvGrpSpPr/>
            <p:nvPr/>
          </p:nvGrpSpPr>
          <p:grpSpPr>
            <a:xfrm>
              <a:off x="8673408" y="2189263"/>
              <a:ext cx="2104125" cy="524979"/>
              <a:chOff x="5723199" y="3008055"/>
              <a:chExt cx="1962703" cy="489694"/>
            </a:xfrm>
          </p:grpSpPr>
          <p:grpSp>
            <p:nvGrpSpPr>
              <p:cNvPr id="204" name="그룹 203">
                <a:extLst>
                  <a:ext uri="{FF2B5EF4-FFF2-40B4-BE49-F238E27FC236}">
                    <a16:creationId xmlns:a16="http://schemas.microsoft.com/office/drawing/2014/main" id="{F51484BC-B3D9-AD37-2967-E076B7BE3690}"/>
                  </a:ext>
                </a:extLst>
              </p:cNvPr>
              <p:cNvGrpSpPr/>
              <p:nvPr/>
            </p:nvGrpSpPr>
            <p:grpSpPr>
              <a:xfrm>
                <a:off x="5886820" y="3037001"/>
                <a:ext cx="578239" cy="219176"/>
                <a:chOff x="5551540" y="2972493"/>
                <a:chExt cx="578239" cy="219176"/>
              </a:xfrm>
            </p:grpSpPr>
            <p:sp>
              <p:nvSpPr>
                <p:cNvPr id="232" name="원호 231">
                  <a:extLst>
                    <a:ext uri="{FF2B5EF4-FFF2-40B4-BE49-F238E27FC236}">
                      <a16:creationId xmlns:a16="http://schemas.microsoft.com/office/drawing/2014/main" id="{5F0599FE-1AB9-1D40-3EA5-7ECF02D1B53C}"/>
                    </a:ext>
                  </a:extLst>
                </p:cNvPr>
                <p:cNvSpPr/>
                <p:nvPr/>
              </p:nvSpPr>
              <p:spPr>
                <a:xfrm rot="16200000">
                  <a:off x="5605497" y="3017722"/>
                  <a:ext cx="219176" cy="128718"/>
                </a:xfrm>
                <a:prstGeom prst="arc">
                  <a:avLst>
                    <a:gd name="adj1" fmla="val 17781420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233" name="원호 232">
                  <a:extLst>
                    <a:ext uri="{FF2B5EF4-FFF2-40B4-BE49-F238E27FC236}">
                      <a16:creationId xmlns:a16="http://schemas.microsoft.com/office/drawing/2014/main" id="{633BCD4D-2D16-4F02-1FF2-CD8D3D9E80C6}"/>
                    </a:ext>
                  </a:extLst>
                </p:cNvPr>
                <p:cNvSpPr/>
                <p:nvPr/>
              </p:nvSpPr>
              <p:spPr>
                <a:xfrm rot="16200000">
                  <a:off x="5691156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234" name="원호 233">
                  <a:extLst>
                    <a:ext uri="{FF2B5EF4-FFF2-40B4-BE49-F238E27FC236}">
                      <a16:creationId xmlns:a16="http://schemas.microsoft.com/office/drawing/2014/main" id="{56721746-5AF2-8914-A72F-DF34C0086E17}"/>
                    </a:ext>
                  </a:extLst>
                </p:cNvPr>
                <p:cNvSpPr/>
                <p:nvPr/>
              </p:nvSpPr>
              <p:spPr>
                <a:xfrm rot="5400000">
                  <a:off x="5709235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235" name="원호 234">
                  <a:extLst>
                    <a:ext uri="{FF2B5EF4-FFF2-40B4-BE49-F238E27FC236}">
                      <a16:creationId xmlns:a16="http://schemas.microsoft.com/office/drawing/2014/main" id="{4D56077F-F61B-D307-C71A-F6D2E069F92B}"/>
                    </a:ext>
                  </a:extLst>
                </p:cNvPr>
                <p:cNvSpPr/>
                <p:nvPr/>
              </p:nvSpPr>
              <p:spPr>
                <a:xfrm rot="16200000">
                  <a:off x="5777372" y="3017722"/>
                  <a:ext cx="219176" cy="128718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236" name="원호 235">
                  <a:extLst>
                    <a:ext uri="{FF2B5EF4-FFF2-40B4-BE49-F238E27FC236}">
                      <a16:creationId xmlns:a16="http://schemas.microsoft.com/office/drawing/2014/main" id="{4C31DFFE-F08C-83A7-D121-6A5540FEC3A8}"/>
                    </a:ext>
                  </a:extLst>
                </p:cNvPr>
                <p:cNvSpPr/>
                <p:nvPr/>
              </p:nvSpPr>
              <p:spPr>
                <a:xfrm rot="5400000">
                  <a:off x="5794893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237" name="원호 236">
                  <a:extLst>
                    <a:ext uri="{FF2B5EF4-FFF2-40B4-BE49-F238E27FC236}">
                      <a16:creationId xmlns:a16="http://schemas.microsoft.com/office/drawing/2014/main" id="{A0660160-23F6-FDAE-A737-71B6903132F4}"/>
                    </a:ext>
                  </a:extLst>
                </p:cNvPr>
                <p:cNvSpPr/>
                <p:nvPr/>
              </p:nvSpPr>
              <p:spPr>
                <a:xfrm rot="16200000">
                  <a:off x="5862800" y="3017722"/>
                  <a:ext cx="219176" cy="128718"/>
                </a:xfrm>
                <a:prstGeom prst="arc">
                  <a:avLst>
                    <a:gd name="adj1" fmla="val 16125935"/>
                    <a:gd name="adj2" fmla="val 392735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238" name="원호 237">
                  <a:extLst>
                    <a:ext uri="{FF2B5EF4-FFF2-40B4-BE49-F238E27FC236}">
                      <a16:creationId xmlns:a16="http://schemas.microsoft.com/office/drawing/2014/main" id="{D0E0A246-61CA-D490-89F6-71C0698E3729}"/>
                    </a:ext>
                  </a:extLst>
                </p:cNvPr>
                <p:cNvSpPr/>
                <p:nvPr/>
              </p:nvSpPr>
              <p:spPr>
                <a:xfrm rot="5400000">
                  <a:off x="5881109" y="3060552"/>
                  <a:ext cx="97360" cy="43060"/>
                </a:xfrm>
                <a:prstGeom prst="arc">
                  <a:avLst>
                    <a:gd name="adj1" fmla="val 16125935"/>
                    <a:gd name="adj2" fmla="val 5502002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cxnSp>
              <p:nvCxnSpPr>
                <p:cNvPr id="239" name="직선 연결선 238">
                  <a:extLst>
                    <a:ext uri="{FF2B5EF4-FFF2-40B4-BE49-F238E27FC236}">
                      <a16:creationId xmlns:a16="http://schemas.microsoft.com/office/drawing/2014/main" id="{1701D020-F76F-21B3-77B6-B503422E87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1540" y="3047439"/>
                  <a:ext cx="11282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40" name="직선 연결선 239">
                  <a:extLst>
                    <a:ext uri="{FF2B5EF4-FFF2-40B4-BE49-F238E27FC236}">
                      <a16:creationId xmlns:a16="http://schemas.microsoft.com/office/drawing/2014/main" id="{5966E9B3-F5A2-18DA-88CD-B5404BD739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2529" y="3047439"/>
                  <a:ext cx="10725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05" name="그룹 204">
                <a:extLst>
                  <a:ext uri="{FF2B5EF4-FFF2-40B4-BE49-F238E27FC236}">
                    <a16:creationId xmlns:a16="http://schemas.microsoft.com/office/drawing/2014/main" id="{C3CA8021-D6A9-4159-1DE7-C6CC2B3612AB}"/>
                  </a:ext>
                </a:extLst>
              </p:cNvPr>
              <p:cNvGrpSpPr/>
              <p:nvPr/>
            </p:nvGrpSpPr>
            <p:grpSpPr>
              <a:xfrm>
                <a:off x="6961566" y="3008055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223" name="직선 연결선 222">
                  <a:extLst>
                    <a:ext uri="{FF2B5EF4-FFF2-40B4-BE49-F238E27FC236}">
                      <a16:creationId xmlns:a16="http://schemas.microsoft.com/office/drawing/2014/main" id="{DFC25ADD-F25D-A568-C620-68ABFFEE966A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4" name="직선 연결선 223">
                  <a:extLst>
                    <a:ext uri="{FF2B5EF4-FFF2-40B4-BE49-F238E27FC236}">
                      <a16:creationId xmlns:a16="http://schemas.microsoft.com/office/drawing/2014/main" id="{3DD0AA2D-6D66-88F1-0E4B-9E50976D4C2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5" name="직선 연결선 224">
                  <a:extLst>
                    <a:ext uri="{FF2B5EF4-FFF2-40B4-BE49-F238E27FC236}">
                      <a16:creationId xmlns:a16="http://schemas.microsoft.com/office/drawing/2014/main" id="{22676507-AF7B-8087-9D91-73255E60E3C4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6" name="직선 연결선 225">
                  <a:extLst>
                    <a:ext uri="{FF2B5EF4-FFF2-40B4-BE49-F238E27FC236}">
                      <a16:creationId xmlns:a16="http://schemas.microsoft.com/office/drawing/2014/main" id="{58DB1029-E469-6D86-E340-93A911545B2C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7" name="직선 연결선 226">
                  <a:extLst>
                    <a:ext uri="{FF2B5EF4-FFF2-40B4-BE49-F238E27FC236}">
                      <a16:creationId xmlns:a16="http://schemas.microsoft.com/office/drawing/2014/main" id="{07EDFFF9-034C-C950-BF94-327D3BF7DA02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8" name="직선 연결선 227">
                  <a:extLst>
                    <a:ext uri="{FF2B5EF4-FFF2-40B4-BE49-F238E27FC236}">
                      <a16:creationId xmlns:a16="http://schemas.microsoft.com/office/drawing/2014/main" id="{9A4054F5-B994-AC06-9D12-B45E2BE43D9D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9" name="직선 연결선 228">
                  <a:extLst>
                    <a:ext uri="{FF2B5EF4-FFF2-40B4-BE49-F238E27FC236}">
                      <a16:creationId xmlns:a16="http://schemas.microsoft.com/office/drawing/2014/main" id="{831B085D-EA12-EA8A-F2DA-DDAE517540CA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0" name="직선 연결선 229">
                  <a:extLst>
                    <a:ext uri="{FF2B5EF4-FFF2-40B4-BE49-F238E27FC236}">
                      <a16:creationId xmlns:a16="http://schemas.microsoft.com/office/drawing/2014/main" id="{5B57131B-2AF8-CC86-C14A-669D73F41F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31" name="직선 연결선 230">
                  <a:extLst>
                    <a:ext uri="{FF2B5EF4-FFF2-40B4-BE49-F238E27FC236}">
                      <a16:creationId xmlns:a16="http://schemas.microsoft.com/office/drawing/2014/main" id="{E07F9A62-5905-6487-389A-361FE0FCC4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06" name="그룹 205">
                <a:extLst>
                  <a:ext uri="{FF2B5EF4-FFF2-40B4-BE49-F238E27FC236}">
                    <a16:creationId xmlns:a16="http://schemas.microsoft.com/office/drawing/2014/main" id="{1BBFD202-0C6C-038E-2908-AB3E17C17D07}"/>
                  </a:ext>
                </a:extLst>
              </p:cNvPr>
              <p:cNvGrpSpPr/>
              <p:nvPr/>
            </p:nvGrpSpPr>
            <p:grpSpPr>
              <a:xfrm>
                <a:off x="6426251" y="3298989"/>
                <a:ext cx="538490" cy="198760"/>
                <a:chOff x="6750904" y="2949259"/>
                <a:chExt cx="538490" cy="198760"/>
              </a:xfrm>
            </p:grpSpPr>
            <p:cxnSp>
              <p:nvCxnSpPr>
                <p:cNvPr id="214" name="직선 연결선 213">
                  <a:extLst>
                    <a:ext uri="{FF2B5EF4-FFF2-40B4-BE49-F238E27FC236}">
                      <a16:creationId xmlns:a16="http://schemas.microsoft.com/office/drawing/2014/main" id="{FD81724F-0ADC-3E2E-8A9C-A4D2E8090D23}"/>
                    </a:ext>
                  </a:extLst>
                </p:cNvPr>
                <p:cNvCxnSpPr/>
                <p:nvPr/>
              </p:nvCxnSpPr>
              <p:spPr>
                <a:xfrm rot="16200000">
                  <a:off x="6844385" y="2986922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15" name="직선 연결선 214">
                  <a:extLst>
                    <a:ext uri="{FF2B5EF4-FFF2-40B4-BE49-F238E27FC236}">
                      <a16:creationId xmlns:a16="http://schemas.microsoft.com/office/drawing/2014/main" id="{8E28C97F-AFE8-71DC-ECB7-AB5625D3A77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832392" y="3024596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16" name="직선 연결선 215">
                  <a:extLst>
                    <a:ext uri="{FF2B5EF4-FFF2-40B4-BE49-F238E27FC236}">
                      <a16:creationId xmlns:a16="http://schemas.microsoft.com/office/drawing/2014/main" id="{63858563-8953-2EA5-FD34-1EAF081F37C2}"/>
                    </a:ext>
                  </a:extLst>
                </p:cNvPr>
                <p:cNvCxnSpPr/>
                <p:nvPr/>
              </p:nvCxnSpPr>
              <p:spPr>
                <a:xfrm rot="16200000">
                  <a:off x="6877244" y="3026145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17" name="직선 연결선 216">
                  <a:extLst>
                    <a:ext uri="{FF2B5EF4-FFF2-40B4-BE49-F238E27FC236}">
                      <a16:creationId xmlns:a16="http://schemas.microsoft.com/office/drawing/2014/main" id="{38CE04D7-971A-59E2-F4D2-BF691FCBE2E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6923796" y="3025203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18" name="직선 연결선 217">
                  <a:extLst>
                    <a:ext uri="{FF2B5EF4-FFF2-40B4-BE49-F238E27FC236}">
                      <a16:creationId xmlns:a16="http://schemas.microsoft.com/office/drawing/2014/main" id="{95F40F12-A11C-EDF6-4500-937C4D23C5EE}"/>
                    </a:ext>
                  </a:extLst>
                </p:cNvPr>
                <p:cNvCxnSpPr/>
                <p:nvPr/>
              </p:nvCxnSpPr>
              <p:spPr>
                <a:xfrm rot="16200000">
                  <a:off x="6969637" y="3026752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19" name="직선 연결선 218">
                  <a:extLst>
                    <a:ext uri="{FF2B5EF4-FFF2-40B4-BE49-F238E27FC236}">
                      <a16:creationId xmlns:a16="http://schemas.microsoft.com/office/drawing/2014/main" id="{8CE8ACD3-6DA0-AA16-CE56-71F7B0D6256B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17477" y="3027830"/>
                  <a:ext cx="195526" cy="448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0" name="직선 연결선 219">
                  <a:extLst>
                    <a:ext uri="{FF2B5EF4-FFF2-40B4-BE49-F238E27FC236}">
                      <a16:creationId xmlns:a16="http://schemas.microsoft.com/office/drawing/2014/main" id="{BE3088E6-8BDA-8D34-825C-6C1192C5C12E}"/>
                    </a:ext>
                  </a:extLst>
                </p:cNvPr>
                <p:cNvCxnSpPr/>
                <p:nvPr/>
              </p:nvCxnSpPr>
              <p:spPr>
                <a:xfrm rot="16200000">
                  <a:off x="7100003" y="3082857"/>
                  <a:ext cx="97752" cy="22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1" name="직선 연결선 220">
                  <a:extLst>
                    <a:ext uri="{FF2B5EF4-FFF2-40B4-BE49-F238E27FC236}">
                      <a16:creationId xmlns:a16="http://schemas.microsoft.com/office/drawing/2014/main" id="{FF2A639E-8C4B-C381-7804-0803890E0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345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222" name="직선 연결선 221">
                  <a:extLst>
                    <a:ext uri="{FF2B5EF4-FFF2-40B4-BE49-F238E27FC236}">
                      <a16:creationId xmlns:a16="http://schemas.microsoft.com/office/drawing/2014/main" id="{7E4D0223-C7F8-3066-70E6-E5E599E97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0904" y="3051761"/>
                  <a:ext cx="1430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207" name="직선 연결선 206">
                <a:extLst>
                  <a:ext uri="{FF2B5EF4-FFF2-40B4-BE49-F238E27FC236}">
                    <a16:creationId xmlns:a16="http://schemas.microsoft.com/office/drawing/2014/main" id="{C75A45AC-CEEE-3219-5DDB-F20BDA9D9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059" y="3111947"/>
                <a:ext cx="49968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08" name="직선 연결선 207">
                <a:extLst>
                  <a:ext uri="{FF2B5EF4-FFF2-40B4-BE49-F238E27FC236}">
                    <a16:creationId xmlns:a16="http://schemas.microsoft.com/office/drawing/2014/main" id="{54A4578E-1B6C-15FA-6C9A-3B38049A20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162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09" name="직선 연결선 208">
                <a:extLst>
                  <a:ext uri="{FF2B5EF4-FFF2-40B4-BE49-F238E27FC236}">
                    <a16:creationId xmlns:a16="http://schemas.microsoft.com/office/drawing/2014/main" id="{5FA4EF3C-AE81-9BBA-F8D0-B598E8F98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875" y="3401491"/>
                <a:ext cx="72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10" name="직선 연결선 209">
                <a:extLst>
                  <a:ext uri="{FF2B5EF4-FFF2-40B4-BE49-F238E27FC236}">
                    <a16:creationId xmlns:a16="http://schemas.microsoft.com/office/drawing/2014/main" id="{DDCBA609-42D9-498C-4F7E-1ABBC54331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0056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11" name="직선 연결선 210">
                <a:extLst>
                  <a:ext uri="{FF2B5EF4-FFF2-40B4-BE49-F238E27FC236}">
                    <a16:creationId xmlns:a16="http://schemas.microsoft.com/office/drawing/2014/main" id="{8BEE5BF3-C687-2729-67D7-EAF081A24E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904" y="31023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12" name="직선 연결선 211">
                <a:extLst>
                  <a:ext uri="{FF2B5EF4-FFF2-40B4-BE49-F238E27FC236}">
                    <a16:creationId xmlns:a16="http://schemas.microsoft.com/office/drawing/2014/main" id="{4AB4A523-C1AF-2B37-58E2-DA1F12BE0E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1791" y="3111947"/>
                <a:ext cx="0" cy="2991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13" name="직선 연결선 212">
                <a:extLst>
                  <a:ext uri="{FF2B5EF4-FFF2-40B4-BE49-F238E27FC236}">
                    <a16:creationId xmlns:a16="http://schemas.microsoft.com/office/drawing/2014/main" id="{901AAFD1-8F61-F15C-6262-D39976F16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3199" y="3111947"/>
                <a:ext cx="18584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cxnSp>
          <p:nvCxnSpPr>
            <p:cNvPr id="241" name="직선 연결선 240">
              <a:extLst>
                <a:ext uri="{FF2B5EF4-FFF2-40B4-BE49-F238E27FC236}">
                  <a16:creationId xmlns:a16="http://schemas.microsoft.com/office/drawing/2014/main" id="{B06CB83D-8D73-926B-6B84-3D40601C00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0000" y="1344216"/>
              <a:ext cx="77188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42" name="직선 연결선 241">
              <a:extLst>
                <a:ext uri="{FF2B5EF4-FFF2-40B4-BE49-F238E27FC236}">
                  <a16:creationId xmlns:a16="http://schemas.microsoft.com/office/drawing/2014/main" id="{AE8D7072-ECE5-7FA5-8A9E-34765E48B407}"/>
                </a:ext>
              </a:extLst>
            </p:cNvPr>
            <p:cNvCxnSpPr>
              <a:cxnSpLocks/>
            </p:cNvCxnSpPr>
            <p:nvPr/>
          </p:nvCxnSpPr>
          <p:spPr>
            <a:xfrm>
              <a:off x="10777534" y="4110424"/>
              <a:ext cx="77188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grpSp>
          <p:nvGrpSpPr>
            <p:cNvPr id="243" name="그룹 242">
              <a:extLst>
                <a:ext uri="{FF2B5EF4-FFF2-40B4-BE49-F238E27FC236}">
                  <a16:creationId xmlns:a16="http://schemas.microsoft.com/office/drawing/2014/main" id="{58DD1F97-6829-23D4-9D86-0CE995D6061B}"/>
                </a:ext>
              </a:extLst>
            </p:cNvPr>
            <p:cNvGrpSpPr/>
            <p:nvPr/>
          </p:nvGrpSpPr>
          <p:grpSpPr>
            <a:xfrm rot="5400000">
              <a:off x="8163425" y="1483620"/>
              <a:ext cx="577291" cy="213082"/>
              <a:chOff x="6750904" y="2949259"/>
              <a:chExt cx="538490" cy="198760"/>
            </a:xfrm>
          </p:grpSpPr>
          <p:cxnSp>
            <p:nvCxnSpPr>
              <p:cNvPr id="244" name="직선 연결선 243">
                <a:extLst>
                  <a:ext uri="{FF2B5EF4-FFF2-40B4-BE49-F238E27FC236}">
                    <a16:creationId xmlns:a16="http://schemas.microsoft.com/office/drawing/2014/main" id="{4AC1C9F0-A710-7F0A-DAB9-2749C8DD19FD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45" name="직선 연결선 244">
                <a:extLst>
                  <a:ext uri="{FF2B5EF4-FFF2-40B4-BE49-F238E27FC236}">
                    <a16:creationId xmlns:a16="http://schemas.microsoft.com/office/drawing/2014/main" id="{FD3FC809-7730-A6CE-0F05-48973DACA8CA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46" name="직선 연결선 245">
                <a:extLst>
                  <a:ext uri="{FF2B5EF4-FFF2-40B4-BE49-F238E27FC236}">
                    <a16:creationId xmlns:a16="http://schemas.microsoft.com/office/drawing/2014/main" id="{F58D021E-4877-308C-257D-A1C2E37E490D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47" name="직선 연결선 246">
                <a:extLst>
                  <a:ext uri="{FF2B5EF4-FFF2-40B4-BE49-F238E27FC236}">
                    <a16:creationId xmlns:a16="http://schemas.microsoft.com/office/drawing/2014/main" id="{DA3C7974-E3EE-569E-1300-49D82CF64CB2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48" name="직선 연결선 247">
                <a:extLst>
                  <a:ext uri="{FF2B5EF4-FFF2-40B4-BE49-F238E27FC236}">
                    <a16:creationId xmlns:a16="http://schemas.microsoft.com/office/drawing/2014/main" id="{6E7506B7-47C4-564D-76CA-D00173971CB6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49" name="직선 연결선 248">
                <a:extLst>
                  <a:ext uri="{FF2B5EF4-FFF2-40B4-BE49-F238E27FC236}">
                    <a16:creationId xmlns:a16="http://schemas.microsoft.com/office/drawing/2014/main" id="{811CEFF6-9EA4-6052-9BCF-984C89F631B7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50" name="직선 연결선 249">
                <a:extLst>
                  <a:ext uri="{FF2B5EF4-FFF2-40B4-BE49-F238E27FC236}">
                    <a16:creationId xmlns:a16="http://schemas.microsoft.com/office/drawing/2014/main" id="{F9EA9A00-0249-E021-0612-21A842174E93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51" name="직선 연결선 250">
                <a:extLst>
                  <a:ext uri="{FF2B5EF4-FFF2-40B4-BE49-F238E27FC236}">
                    <a16:creationId xmlns:a16="http://schemas.microsoft.com/office/drawing/2014/main" id="{4B6E37D3-8AF7-7BA1-8FD2-7038D7E6B5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52" name="직선 연결선 251">
                <a:extLst>
                  <a:ext uri="{FF2B5EF4-FFF2-40B4-BE49-F238E27FC236}">
                    <a16:creationId xmlns:a16="http://schemas.microsoft.com/office/drawing/2014/main" id="{66E0ECBE-A74E-A426-112E-1E1121C62C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0904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</p:grpSp>
        <p:grpSp>
          <p:nvGrpSpPr>
            <p:cNvPr id="253" name="그룹 252">
              <a:extLst>
                <a:ext uri="{FF2B5EF4-FFF2-40B4-BE49-F238E27FC236}">
                  <a16:creationId xmlns:a16="http://schemas.microsoft.com/office/drawing/2014/main" id="{01765879-A6CF-504A-6461-4C88C2138DDD}"/>
                </a:ext>
              </a:extLst>
            </p:cNvPr>
            <p:cNvGrpSpPr/>
            <p:nvPr/>
          </p:nvGrpSpPr>
          <p:grpSpPr>
            <a:xfrm rot="5400000">
              <a:off x="10719071" y="2017417"/>
              <a:ext cx="577291" cy="213082"/>
              <a:chOff x="6750904" y="2949259"/>
              <a:chExt cx="538490" cy="198760"/>
            </a:xfrm>
          </p:grpSpPr>
          <p:cxnSp>
            <p:nvCxnSpPr>
              <p:cNvPr id="254" name="직선 연결선 253">
                <a:extLst>
                  <a:ext uri="{FF2B5EF4-FFF2-40B4-BE49-F238E27FC236}">
                    <a16:creationId xmlns:a16="http://schemas.microsoft.com/office/drawing/2014/main" id="{9CC2B3CA-BBC2-D3B5-9CAE-C2136468E3C7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55" name="직선 연결선 254">
                <a:extLst>
                  <a:ext uri="{FF2B5EF4-FFF2-40B4-BE49-F238E27FC236}">
                    <a16:creationId xmlns:a16="http://schemas.microsoft.com/office/drawing/2014/main" id="{BC96EA10-A8A1-3F8A-7023-19EB9190C504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56" name="직선 연결선 255">
                <a:extLst>
                  <a:ext uri="{FF2B5EF4-FFF2-40B4-BE49-F238E27FC236}">
                    <a16:creationId xmlns:a16="http://schemas.microsoft.com/office/drawing/2014/main" id="{F48A4C9B-5F88-D89B-1BCD-792C486686A5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57" name="직선 연결선 256">
                <a:extLst>
                  <a:ext uri="{FF2B5EF4-FFF2-40B4-BE49-F238E27FC236}">
                    <a16:creationId xmlns:a16="http://schemas.microsoft.com/office/drawing/2014/main" id="{92B4A484-4507-9D3B-7230-3DE45DA38118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58" name="직선 연결선 257">
                <a:extLst>
                  <a:ext uri="{FF2B5EF4-FFF2-40B4-BE49-F238E27FC236}">
                    <a16:creationId xmlns:a16="http://schemas.microsoft.com/office/drawing/2014/main" id="{FF8AE11B-E96C-EE64-9F27-A27D0D1DF0D8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59" name="직선 연결선 258">
                <a:extLst>
                  <a:ext uri="{FF2B5EF4-FFF2-40B4-BE49-F238E27FC236}">
                    <a16:creationId xmlns:a16="http://schemas.microsoft.com/office/drawing/2014/main" id="{1A29E034-216C-3727-4DDA-46E57E6A9F2F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60" name="직선 연결선 259">
                <a:extLst>
                  <a:ext uri="{FF2B5EF4-FFF2-40B4-BE49-F238E27FC236}">
                    <a16:creationId xmlns:a16="http://schemas.microsoft.com/office/drawing/2014/main" id="{470131CA-8056-87A1-CDA6-FE9FFCFA57EA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61" name="직선 연결선 260">
                <a:extLst>
                  <a:ext uri="{FF2B5EF4-FFF2-40B4-BE49-F238E27FC236}">
                    <a16:creationId xmlns:a16="http://schemas.microsoft.com/office/drawing/2014/main" id="{B0A92E5E-5B3B-2A39-58F2-6BEFD8A842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62" name="직선 연결선 261">
                <a:extLst>
                  <a:ext uri="{FF2B5EF4-FFF2-40B4-BE49-F238E27FC236}">
                    <a16:creationId xmlns:a16="http://schemas.microsoft.com/office/drawing/2014/main" id="{D9F4EF55-DDDD-79F1-6C7A-4402C6BE9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0904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</p:grpSp>
        <p:grpSp>
          <p:nvGrpSpPr>
            <p:cNvPr id="263" name="그룹 262">
              <a:extLst>
                <a:ext uri="{FF2B5EF4-FFF2-40B4-BE49-F238E27FC236}">
                  <a16:creationId xmlns:a16="http://schemas.microsoft.com/office/drawing/2014/main" id="{D0294C98-4EDA-014F-076C-1DD5B407A403}"/>
                </a:ext>
              </a:extLst>
            </p:cNvPr>
            <p:cNvGrpSpPr/>
            <p:nvPr/>
          </p:nvGrpSpPr>
          <p:grpSpPr>
            <a:xfrm rot="5400000">
              <a:off x="8163425" y="2587687"/>
              <a:ext cx="577291" cy="213082"/>
              <a:chOff x="6750904" y="2949259"/>
              <a:chExt cx="538490" cy="198760"/>
            </a:xfrm>
          </p:grpSpPr>
          <p:cxnSp>
            <p:nvCxnSpPr>
              <p:cNvPr id="264" name="직선 연결선 263">
                <a:extLst>
                  <a:ext uri="{FF2B5EF4-FFF2-40B4-BE49-F238E27FC236}">
                    <a16:creationId xmlns:a16="http://schemas.microsoft.com/office/drawing/2014/main" id="{CF7E8B0B-062F-33E9-D26F-F29D2791AD2D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65" name="직선 연결선 264">
                <a:extLst>
                  <a:ext uri="{FF2B5EF4-FFF2-40B4-BE49-F238E27FC236}">
                    <a16:creationId xmlns:a16="http://schemas.microsoft.com/office/drawing/2014/main" id="{57479016-9F95-82E6-DBDF-8AEFA5736FAF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66" name="직선 연결선 265">
                <a:extLst>
                  <a:ext uri="{FF2B5EF4-FFF2-40B4-BE49-F238E27FC236}">
                    <a16:creationId xmlns:a16="http://schemas.microsoft.com/office/drawing/2014/main" id="{E70A7DFD-AC66-D3C1-A4D7-169E69802483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67" name="직선 연결선 266">
                <a:extLst>
                  <a:ext uri="{FF2B5EF4-FFF2-40B4-BE49-F238E27FC236}">
                    <a16:creationId xmlns:a16="http://schemas.microsoft.com/office/drawing/2014/main" id="{0842EDC8-C9D9-8DF2-849F-B61DC92086D5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68" name="직선 연결선 267">
                <a:extLst>
                  <a:ext uri="{FF2B5EF4-FFF2-40B4-BE49-F238E27FC236}">
                    <a16:creationId xmlns:a16="http://schemas.microsoft.com/office/drawing/2014/main" id="{7A4A3D93-04FF-598C-DCC5-0676A39E0287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69" name="직선 연결선 268">
                <a:extLst>
                  <a:ext uri="{FF2B5EF4-FFF2-40B4-BE49-F238E27FC236}">
                    <a16:creationId xmlns:a16="http://schemas.microsoft.com/office/drawing/2014/main" id="{F0726844-D1D0-876C-902B-75402C522332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70" name="직선 연결선 269">
                <a:extLst>
                  <a:ext uri="{FF2B5EF4-FFF2-40B4-BE49-F238E27FC236}">
                    <a16:creationId xmlns:a16="http://schemas.microsoft.com/office/drawing/2014/main" id="{915B024E-28C0-72BB-482C-3BD0FE3FED43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71" name="직선 연결선 270">
                <a:extLst>
                  <a:ext uri="{FF2B5EF4-FFF2-40B4-BE49-F238E27FC236}">
                    <a16:creationId xmlns:a16="http://schemas.microsoft.com/office/drawing/2014/main" id="{DBAB3272-1CFD-E3D0-D035-FD7E889D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72" name="직선 연결선 271">
                <a:extLst>
                  <a:ext uri="{FF2B5EF4-FFF2-40B4-BE49-F238E27FC236}">
                    <a16:creationId xmlns:a16="http://schemas.microsoft.com/office/drawing/2014/main" id="{79492B51-16A3-CCC7-C5BE-6F102C339F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0904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</p:grpSp>
        <p:grpSp>
          <p:nvGrpSpPr>
            <p:cNvPr id="273" name="그룹 272">
              <a:extLst>
                <a:ext uri="{FF2B5EF4-FFF2-40B4-BE49-F238E27FC236}">
                  <a16:creationId xmlns:a16="http://schemas.microsoft.com/office/drawing/2014/main" id="{5F8427AE-828C-55B6-1A32-4894D296AAFA}"/>
                </a:ext>
              </a:extLst>
            </p:cNvPr>
            <p:cNvGrpSpPr/>
            <p:nvPr/>
          </p:nvGrpSpPr>
          <p:grpSpPr>
            <a:xfrm rot="5400000">
              <a:off x="10719071" y="3139351"/>
              <a:ext cx="577291" cy="213082"/>
              <a:chOff x="6750904" y="2949259"/>
              <a:chExt cx="538490" cy="198760"/>
            </a:xfrm>
          </p:grpSpPr>
          <p:cxnSp>
            <p:nvCxnSpPr>
              <p:cNvPr id="274" name="직선 연결선 273">
                <a:extLst>
                  <a:ext uri="{FF2B5EF4-FFF2-40B4-BE49-F238E27FC236}">
                    <a16:creationId xmlns:a16="http://schemas.microsoft.com/office/drawing/2014/main" id="{E8D5AA12-FD04-2DEE-F29D-F4B84A6BB81B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75" name="직선 연결선 274">
                <a:extLst>
                  <a:ext uri="{FF2B5EF4-FFF2-40B4-BE49-F238E27FC236}">
                    <a16:creationId xmlns:a16="http://schemas.microsoft.com/office/drawing/2014/main" id="{FCF4305D-D9FD-83F0-6AEA-97920B318F85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76" name="직선 연결선 275">
                <a:extLst>
                  <a:ext uri="{FF2B5EF4-FFF2-40B4-BE49-F238E27FC236}">
                    <a16:creationId xmlns:a16="http://schemas.microsoft.com/office/drawing/2014/main" id="{8051CED7-4D7B-8AAD-62EC-9BB556E3AEFF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77" name="직선 연결선 276">
                <a:extLst>
                  <a:ext uri="{FF2B5EF4-FFF2-40B4-BE49-F238E27FC236}">
                    <a16:creationId xmlns:a16="http://schemas.microsoft.com/office/drawing/2014/main" id="{2A594128-9C28-DA70-2634-85C9DC974B7D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78" name="직선 연결선 277">
                <a:extLst>
                  <a:ext uri="{FF2B5EF4-FFF2-40B4-BE49-F238E27FC236}">
                    <a16:creationId xmlns:a16="http://schemas.microsoft.com/office/drawing/2014/main" id="{8E0D2EC1-6D0C-C138-CCB0-BA562AF85699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79" name="직선 연결선 278">
                <a:extLst>
                  <a:ext uri="{FF2B5EF4-FFF2-40B4-BE49-F238E27FC236}">
                    <a16:creationId xmlns:a16="http://schemas.microsoft.com/office/drawing/2014/main" id="{4C1A939F-718B-9A5B-0609-BD7A5F18474B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80" name="직선 연결선 279">
                <a:extLst>
                  <a:ext uri="{FF2B5EF4-FFF2-40B4-BE49-F238E27FC236}">
                    <a16:creationId xmlns:a16="http://schemas.microsoft.com/office/drawing/2014/main" id="{BC136BC0-2672-081C-8DB9-89CF89615EED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81" name="직선 연결선 280">
                <a:extLst>
                  <a:ext uri="{FF2B5EF4-FFF2-40B4-BE49-F238E27FC236}">
                    <a16:creationId xmlns:a16="http://schemas.microsoft.com/office/drawing/2014/main" id="{43B93487-9F35-9DB0-313A-27A2E6B452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82" name="직선 연결선 281">
                <a:extLst>
                  <a:ext uri="{FF2B5EF4-FFF2-40B4-BE49-F238E27FC236}">
                    <a16:creationId xmlns:a16="http://schemas.microsoft.com/office/drawing/2014/main" id="{CB9D8813-2825-D571-8A46-D2079A4CAF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0904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</p:grpSp>
        <p:grpSp>
          <p:nvGrpSpPr>
            <p:cNvPr id="283" name="그룹 282">
              <a:extLst>
                <a:ext uri="{FF2B5EF4-FFF2-40B4-BE49-F238E27FC236}">
                  <a16:creationId xmlns:a16="http://schemas.microsoft.com/office/drawing/2014/main" id="{0D903714-F5E1-BF25-9E21-20D639FCD957}"/>
                </a:ext>
              </a:extLst>
            </p:cNvPr>
            <p:cNvGrpSpPr/>
            <p:nvPr/>
          </p:nvGrpSpPr>
          <p:grpSpPr>
            <a:xfrm rot="5400000">
              <a:off x="8163425" y="3754029"/>
              <a:ext cx="577291" cy="213082"/>
              <a:chOff x="6750904" y="2949259"/>
              <a:chExt cx="538490" cy="198760"/>
            </a:xfrm>
          </p:grpSpPr>
          <p:cxnSp>
            <p:nvCxnSpPr>
              <p:cNvPr id="284" name="직선 연결선 283">
                <a:extLst>
                  <a:ext uri="{FF2B5EF4-FFF2-40B4-BE49-F238E27FC236}">
                    <a16:creationId xmlns:a16="http://schemas.microsoft.com/office/drawing/2014/main" id="{08E233FE-EF70-9945-EB9E-E15CC84315D8}"/>
                  </a:ext>
                </a:extLst>
              </p:cNvPr>
              <p:cNvCxnSpPr/>
              <p:nvPr/>
            </p:nvCxnSpPr>
            <p:spPr>
              <a:xfrm rot="16200000">
                <a:off x="6844385" y="2986922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85" name="직선 연결선 284">
                <a:extLst>
                  <a:ext uri="{FF2B5EF4-FFF2-40B4-BE49-F238E27FC236}">
                    <a16:creationId xmlns:a16="http://schemas.microsoft.com/office/drawing/2014/main" id="{66F6FFC8-3F94-3C0E-C0B6-2A65117F1577}"/>
                  </a:ext>
                </a:extLst>
              </p:cNvPr>
              <p:cNvCxnSpPr/>
              <p:nvPr/>
            </p:nvCxnSpPr>
            <p:spPr>
              <a:xfrm rot="16200000" flipH="1">
                <a:off x="6832392" y="3024596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86" name="직선 연결선 285">
                <a:extLst>
                  <a:ext uri="{FF2B5EF4-FFF2-40B4-BE49-F238E27FC236}">
                    <a16:creationId xmlns:a16="http://schemas.microsoft.com/office/drawing/2014/main" id="{C03E7CCA-88A2-6BE1-B5DA-90F0950FDCCE}"/>
                  </a:ext>
                </a:extLst>
              </p:cNvPr>
              <p:cNvCxnSpPr/>
              <p:nvPr/>
            </p:nvCxnSpPr>
            <p:spPr>
              <a:xfrm rot="16200000">
                <a:off x="6877244" y="3026145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87" name="직선 연결선 286">
                <a:extLst>
                  <a:ext uri="{FF2B5EF4-FFF2-40B4-BE49-F238E27FC236}">
                    <a16:creationId xmlns:a16="http://schemas.microsoft.com/office/drawing/2014/main" id="{60766286-4153-0E24-8269-E1E008F92B0C}"/>
                  </a:ext>
                </a:extLst>
              </p:cNvPr>
              <p:cNvCxnSpPr/>
              <p:nvPr/>
            </p:nvCxnSpPr>
            <p:spPr>
              <a:xfrm rot="16200000" flipH="1">
                <a:off x="6923796" y="3025203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88" name="직선 연결선 287">
                <a:extLst>
                  <a:ext uri="{FF2B5EF4-FFF2-40B4-BE49-F238E27FC236}">
                    <a16:creationId xmlns:a16="http://schemas.microsoft.com/office/drawing/2014/main" id="{95949372-7FBA-C1C8-C7C7-2C7EFE9F9E01}"/>
                  </a:ext>
                </a:extLst>
              </p:cNvPr>
              <p:cNvCxnSpPr/>
              <p:nvPr/>
            </p:nvCxnSpPr>
            <p:spPr>
              <a:xfrm rot="16200000">
                <a:off x="6969637" y="3026752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89" name="직선 연결선 288">
                <a:extLst>
                  <a:ext uri="{FF2B5EF4-FFF2-40B4-BE49-F238E27FC236}">
                    <a16:creationId xmlns:a16="http://schemas.microsoft.com/office/drawing/2014/main" id="{26ECF974-0038-0F51-C1E4-F13B53BC0FC8}"/>
                  </a:ext>
                </a:extLst>
              </p:cNvPr>
              <p:cNvCxnSpPr/>
              <p:nvPr/>
            </p:nvCxnSpPr>
            <p:spPr>
              <a:xfrm rot="16200000" flipH="1">
                <a:off x="7017477" y="3027830"/>
                <a:ext cx="195526" cy="44852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90" name="직선 연결선 289">
                <a:extLst>
                  <a:ext uri="{FF2B5EF4-FFF2-40B4-BE49-F238E27FC236}">
                    <a16:creationId xmlns:a16="http://schemas.microsoft.com/office/drawing/2014/main" id="{A33BAF29-1B98-B1AF-4BF5-F35ACA2C6D77}"/>
                  </a:ext>
                </a:extLst>
              </p:cNvPr>
              <p:cNvCxnSpPr/>
              <p:nvPr/>
            </p:nvCxnSpPr>
            <p:spPr>
              <a:xfrm rot="16200000">
                <a:off x="7100003" y="3082857"/>
                <a:ext cx="97752" cy="224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91" name="직선 연결선 290">
                <a:extLst>
                  <a:ext uri="{FF2B5EF4-FFF2-40B4-BE49-F238E27FC236}">
                    <a16:creationId xmlns:a16="http://schemas.microsoft.com/office/drawing/2014/main" id="{A3055969-9DB5-0F1E-A917-DE47B90425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345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  <p:cxnSp>
            <p:nvCxnSpPr>
              <p:cNvPr id="292" name="직선 연결선 291">
                <a:extLst>
                  <a:ext uri="{FF2B5EF4-FFF2-40B4-BE49-F238E27FC236}">
                    <a16:creationId xmlns:a16="http://schemas.microsoft.com/office/drawing/2014/main" id="{991B9D43-8C56-2E11-10E7-1CC774A225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0904" y="3051761"/>
                <a:ext cx="1430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9973"/>
                </a:solidFill>
                <a:prstDash val="solid"/>
              </a:ln>
              <a:effectLst/>
            </p:spPr>
          </p:cxnSp>
        </p:grpSp>
        <p:cxnSp>
          <p:nvCxnSpPr>
            <p:cNvPr id="293" name="직선 연결선 292">
              <a:extLst>
                <a:ext uri="{FF2B5EF4-FFF2-40B4-BE49-F238E27FC236}">
                  <a16:creationId xmlns:a16="http://schemas.microsoft.com/office/drawing/2014/main" id="{693F9BED-68EC-E438-4440-31DB00DBBFAC}"/>
                </a:ext>
              </a:extLst>
            </p:cNvPr>
            <p:cNvCxnSpPr>
              <a:cxnSpLocks/>
            </p:cNvCxnSpPr>
            <p:nvPr/>
          </p:nvCxnSpPr>
          <p:spPr>
            <a:xfrm>
              <a:off x="8424902" y="1317390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4" name="직선 연결선 293">
              <a:extLst>
                <a:ext uri="{FF2B5EF4-FFF2-40B4-BE49-F238E27FC236}">
                  <a16:creationId xmlns:a16="http://schemas.microsoft.com/office/drawing/2014/main" id="{FCCCAAEC-883A-3974-A6A3-C8ED8FA198BA}"/>
                </a:ext>
              </a:extLst>
            </p:cNvPr>
            <p:cNvCxnSpPr>
              <a:cxnSpLocks/>
            </p:cNvCxnSpPr>
            <p:nvPr/>
          </p:nvCxnSpPr>
          <p:spPr>
            <a:xfrm>
              <a:off x="8417368" y="1878808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5" name="직선 연결선 294">
              <a:extLst>
                <a:ext uri="{FF2B5EF4-FFF2-40B4-BE49-F238E27FC236}">
                  <a16:creationId xmlns:a16="http://schemas.microsoft.com/office/drawing/2014/main" id="{26605DC7-381E-7A20-6982-5C5744E9A22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8440" y="1835312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6" name="직선 연결선 295">
              <a:extLst>
                <a:ext uri="{FF2B5EF4-FFF2-40B4-BE49-F238E27FC236}">
                  <a16:creationId xmlns:a16="http://schemas.microsoft.com/office/drawing/2014/main" id="{11E63550-8D9C-91A7-63BC-A13C493EEF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76105" y="2412604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7" name="직선 연결선 296">
              <a:extLst>
                <a:ext uri="{FF2B5EF4-FFF2-40B4-BE49-F238E27FC236}">
                  <a16:creationId xmlns:a16="http://schemas.microsoft.com/office/drawing/2014/main" id="{11BFB6F2-6D8C-0D2C-6716-59B4826C6756}"/>
                </a:ext>
              </a:extLst>
            </p:cNvPr>
            <p:cNvCxnSpPr>
              <a:cxnSpLocks/>
            </p:cNvCxnSpPr>
            <p:nvPr/>
          </p:nvCxnSpPr>
          <p:spPr>
            <a:xfrm>
              <a:off x="8444421" y="2417703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8" name="직선 연결선 297">
              <a:extLst>
                <a:ext uri="{FF2B5EF4-FFF2-40B4-BE49-F238E27FC236}">
                  <a16:creationId xmlns:a16="http://schemas.microsoft.com/office/drawing/2014/main" id="{D069BED6-22D9-E3AA-8754-76F1DF2FD265}"/>
                </a:ext>
              </a:extLst>
            </p:cNvPr>
            <p:cNvCxnSpPr>
              <a:cxnSpLocks/>
            </p:cNvCxnSpPr>
            <p:nvPr/>
          </p:nvCxnSpPr>
          <p:spPr>
            <a:xfrm>
              <a:off x="8447726" y="2976043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9" name="직선 연결선 298">
              <a:extLst>
                <a:ext uri="{FF2B5EF4-FFF2-40B4-BE49-F238E27FC236}">
                  <a16:creationId xmlns:a16="http://schemas.microsoft.com/office/drawing/2014/main" id="{241273FF-0DD7-A8F8-D6AB-8AE27A514D3C}"/>
                </a:ext>
              </a:extLst>
            </p:cNvPr>
            <p:cNvCxnSpPr>
              <a:cxnSpLocks/>
            </p:cNvCxnSpPr>
            <p:nvPr/>
          </p:nvCxnSpPr>
          <p:spPr>
            <a:xfrm>
              <a:off x="8428147" y="3549305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00" name="직선 연결선 299">
              <a:extLst>
                <a:ext uri="{FF2B5EF4-FFF2-40B4-BE49-F238E27FC236}">
                  <a16:creationId xmlns:a16="http://schemas.microsoft.com/office/drawing/2014/main" id="{30FB1892-D188-A9FD-004C-A27D0E766575}"/>
                </a:ext>
              </a:extLst>
            </p:cNvPr>
            <p:cNvCxnSpPr>
              <a:cxnSpLocks/>
            </p:cNvCxnSpPr>
            <p:nvPr/>
          </p:nvCxnSpPr>
          <p:spPr>
            <a:xfrm>
              <a:off x="8444056" y="4137869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01" name="직선 연결선 300">
              <a:extLst>
                <a:ext uri="{FF2B5EF4-FFF2-40B4-BE49-F238E27FC236}">
                  <a16:creationId xmlns:a16="http://schemas.microsoft.com/office/drawing/2014/main" id="{804013B7-59F1-3659-BC46-C2E2923B7859}"/>
                </a:ext>
              </a:extLst>
            </p:cNvPr>
            <p:cNvCxnSpPr>
              <a:cxnSpLocks/>
            </p:cNvCxnSpPr>
            <p:nvPr/>
          </p:nvCxnSpPr>
          <p:spPr>
            <a:xfrm>
              <a:off x="10755304" y="2966701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02" name="직선 연결선 301">
              <a:extLst>
                <a:ext uri="{FF2B5EF4-FFF2-40B4-BE49-F238E27FC236}">
                  <a16:creationId xmlns:a16="http://schemas.microsoft.com/office/drawing/2014/main" id="{8636F5E8-EA12-A463-7582-B107F1D4B179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969" y="3543993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05" name="직선 연결선 304">
              <a:extLst>
                <a:ext uri="{FF2B5EF4-FFF2-40B4-BE49-F238E27FC236}">
                  <a16:creationId xmlns:a16="http://schemas.microsoft.com/office/drawing/2014/main" id="{C73333F5-860F-F24B-1665-FFA1B1A3BBE4}"/>
                </a:ext>
              </a:extLst>
            </p:cNvPr>
            <p:cNvCxnSpPr>
              <a:cxnSpLocks/>
              <a:stCxn id="306" idx="4"/>
            </p:cNvCxnSpPr>
            <p:nvPr/>
          </p:nvCxnSpPr>
          <p:spPr>
            <a:xfrm flipH="1">
              <a:off x="11540570" y="2864790"/>
              <a:ext cx="4346" cy="1416275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306" name="타원 305">
              <a:extLst>
                <a:ext uri="{FF2B5EF4-FFF2-40B4-BE49-F238E27FC236}">
                  <a16:creationId xmlns:a16="http://schemas.microsoft.com/office/drawing/2014/main" id="{4B17324F-BA41-23F4-5E60-DB50B21753BE}"/>
                </a:ext>
              </a:extLst>
            </p:cNvPr>
            <p:cNvSpPr/>
            <p:nvPr/>
          </p:nvSpPr>
          <p:spPr bwMode="auto">
            <a:xfrm>
              <a:off x="11359131" y="2493222"/>
              <a:ext cx="371569" cy="371569"/>
            </a:xfrm>
            <a:prstGeom prst="ellips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cxnSp>
          <p:nvCxnSpPr>
            <p:cNvPr id="307" name="직선 화살표 연결선 306">
              <a:extLst>
                <a:ext uri="{FF2B5EF4-FFF2-40B4-BE49-F238E27FC236}">
                  <a16:creationId xmlns:a16="http://schemas.microsoft.com/office/drawing/2014/main" id="{6042BA74-8551-6CEC-FD07-A5C244ACB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560507" y="2538189"/>
              <a:ext cx="0" cy="270158"/>
            </a:xfrm>
            <a:prstGeom prst="straightConnector1">
              <a:avLst/>
            </a:prstGeom>
            <a:solidFill>
              <a:srgbClr val="00CC99"/>
            </a:solidFill>
            <a:ln w="38100" cap="flat" cmpd="sng" algn="ctr">
              <a:solidFill>
                <a:srgbClr val="000000">
                  <a:alpha val="98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8" name="직선 연결선 307">
              <a:extLst>
                <a:ext uri="{FF2B5EF4-FFF2-40B4-BE49-F238E27FC236}">
                  <a16:creationId xmlns:a16="http://schemas.microsoft.com/office/drawing/2014/main" id="{7A2B9476-4158-6E45-4E67-90A2118ADBC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6895" y="4285018"/>
              <a:ext cx="25604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09" name="직선 연결선 308">
              <a:extLst>
                <a:ext uri="{FF2B5EF4-FFF2-40B4-BE49-F238E27FC236}">
                  <a16:creationId xmlns:a16="http://schemas.microsoft.com/office/drawing/2014/main" id="{7DBA3EFC-A282-E53A-41D8-32762023F1DD}"/>
                </a:ext>
              </a:extLst>
            </p:cNvPr>
            <p:cNvCxnSpPr>
              <a:cxnSpLocks/>
            </p:cNvCxnSpPr>
            <p:nvPr/>
          </p:nvCxnSpPr>
          <p:spPr>
            <a:xfrm>
              <a:off x="11462626" y="4338662"/>
              <a:ext cx="169814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10" name="직선 연결선 309">
              <a:extLst>
                <a:ext uri="{FF2B5EF4-FFF2-40B4-BE49-F238E27FC236}">
                  <a16:creationId xmlns:a16="http://schemas.microsoft.com/office/drawing/2014/main" id="{ADA472A9-EDFC-984A-3BE8-304DB53FA7C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6852" y="4389719"/>
              <a:ext cx="84907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11" name="직선 연결선 310">
              <a:extLst>
                <a:ext uri="{FF2B5EF4-FFF2-40B4-BE49-F238E27FC236}">
                  <a16:creationId xmlns:a16="http://schemas.microsoft.com/office/drawing/2014/main" id="{340F02A2-6DDA-7C93-BD96-5EBB9BCC778F}"/>
                </a:ext>
              </a:extLst>
            </p:cNvPr>
            <p:cNvCxnSpPr>
              <a:cxnSpLocks/>
            </p:cNvCxnSpPr>
            <p:nvPr/>
          </p:nvCxnSpPr>
          <p:spPr>
            <a:xfrm>
              <a:off x="11550972" y="1348780"/>
              <a:ext cx="0" cy="1165848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313" name="TextBox 312">
            <a:extLst>
              <a:ext uri="{FF2B5EF4-FFF2-40B4-BE49-F238E27FC236}">
                <a16:creationId xmlns:a16="http://schemas.microsoft.com/office/drawing/2014/main" id="{1CE30263-46DB-D10B-5443-3F5399603258}"/>
              </a:ext>
            </a:extLst>
          </p:cNvPr>
          <p:cNvSpPr txBox="1"/>
          <p:nvPr/>
        </p:nvSpPr>
        <p:spPr bwMode="auto">
          <a:xfrm>
            <a:off x="3051825" y="3109475"/>
            <a:ext cx="716863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algn="l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2000" b="0" kern="0" dirty="0" err="1"/>
              <a:t>Mea</a:t>
            </a:r>
            <a:r>
              <a:rPr lang="en-US" sz="2000" b="0" kern="0" dirty="0"/>
              <a:t>.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C629A881-329C-1472-1759-9BA8EDD05029}"/>
              </a:ext>
            </a:extLst>
          </p:cNvPr>
          <p:cNvSpPr txBox="1"/>
          <p:nvPr/>
        </p:nvSpPr>
        <p:spPr bwMode="auto">
          <a:xfrm>
            <a:off x="7064811" y="3259500"/>
            <a:ext cx="567784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algn="l">
              <a:spcBef>
                <a:spcPct val="20000"/>
              </a:spcBef>
              <a:buClr>
                <a:srgbClr val="9999CC"/>
              </a:buClr>
              <a:buSzPct val="80000"/>
            </a:pPr>
            <a:r>
              <a:rPr lang="en-US" sz="2000" b="0" kern="0" dirty="0"/>
              <a:t>Cal.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0A82F-318A-D53E-628B-E02232DF9E50}"/>
              </a:ext>
            </a:extLst>
          </p:cNvPr>
          <p:cNvSpPr txBox="1"/>
          <p:nvPr/>
        </p:nvSpPr>
        <p:spPr>
          <a:xfrm>
            <a:off x="8442960" y="4085031"/>
            <a:ext cx="374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[ref] S. Hahn et al., “45.5-Tesla direct-current magnetic field generated with a high-temperature superconducting magnet,” </a:t>
            </a:r>
            <a:r>
              <a:rPr lang="en-US" altLang="ko-KR" sz="1200" i="1" dirty="0"/>
              <a:t>Nature</a:t>
            </a:r>
            <a:r>
              <a:rPr lang="en-US" altLang="ko-KR" sz="1200" dirty="0"/>
              <a:t>, vol. 570, no. 7762, pp. 496–499, 2019</a:t>
            </a:r>
            <a:endParaRPr lang="ko-KR" altLang="en-US" sz="1200" dirty="0"/>
          </a:p>
        </p:txBody>
      </p:sp>
      <p:sp>
        <p:nvSpPr>
          <p:cNvPr id="303" name="직사각형 302">
            <a:extLst>
              <a:ext uri="{FF2B5EF4-FFF2-40B4-BE49-F238E27FC236}">
                <a16:creationId xmlns:a16="http://schemas.microsoft.com/office/drawing/2014/main" id="{A444CA9D-069D-5EB4-46BC-1629F143F14D}"/>
              </a:ext>
            </a:extLst>
          </p:cNvPr>
          <p:cNvSpPr/>
          <p:nvPr/>
        </p:nvSpPr>
        <p:spPr>
          <a:xfrm>
            <a:off x="7421079" y="5205245"/>
            <a:ext cx="4675314" cy="1167870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To be presented at MT28 Conference in detail:</a:t>
            </a:r>
          </a:p>
          <a:p>
            <a:pPr algn="ctr"/>
            <a:r>
              <a:rPr lang="en-US" altLang="ko-KR" b="1" dirty="0"/>
              <a:t>High Field Magnets - HTS Magnets (3PoA06) session,3PoA06-02, 2023-09-13 14:30 ~ 16:30.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1669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4633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Discussion and Conclusion: What We Need More?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19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7193E9-A4E9-768A-FA9E-E59E49CA65A4}"/>
                  </a:ext>
                </a:extLst>
              </p:cNvPr>
              <p:cNvSpPr txBox="1"/>
              <p:nvPr/>
            </p:nvSpPr>
            <p:spPr>
              <a:xfrm>
                <a:off x="-1" y="804115"/>
                <a:ext cx="12192000" cy="94917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Clr>
                    <a:srgbClr val="50448B"/>
                  </a:buClr>
                  <a:buFont typeface="Wingdings" panose="05000000000000000000" pitchFamily="2" charset="2"/>
                  <a:buChar char="n"/>
                </a:pPr>
                <a:r>
                  <a:rPr lang="en-US" sz="2400" dirty="0"/>
                  <a:t>Can we define what quench is or when the quench starts in terms of “voltage”?</a:t>
                </a:r>
              </a:p>
              <a:p>
                <a:pPr lvl="1">
                  <a:lnSpc>
                    <a:spcPct val="120000"/>
                  </a:lnSpc>
                  <a:buClr>
                    <a:srgbClr val="50448B"/>
                  </a:buClr>
                </a:pPr>
                <a:r>
                  <a:rPr lang="en-US" sz="2400" dirty="0">
                    <a:sym typeface="Wingdings" panose="05000000000000000000" pitchFamily="2" charset="2"/>
                  </a:rPr>
                  <a:t> Is the critical electric field of 0.1 or 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μV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cm</m:t>
                    </m:r>
                  </m:oMath>
                </a14:m>
                <a:r>
                  <a:rPr lang="en-US" sz="2400" dirty="0"/>
                  <a:t> indeed “practical” for discussion on quench?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7193E9-A4E9-768A-FA9E-E59E49CA6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804115"/>
                <a:ext cx="12192000" cy="949171"/>
              </a:xfrm>
              <a:prstGeom prst="rect">
                <a:avLst/>
              </a:prstGeom>
              <a:blipFill>
                <a:blip r:embed="rId2"/>
                <a:stretch>
                  <a:fillRect l="-650" t="-641" b="-134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그룹 4">
            <a:extLst>
              <a:ext uri="{FF2B5EF4-FFF2-40B4-BE49-F238E27FC236}">
                <a16:creationId xmlns:a16="http://schemas.microsoft.com/office/drawing/2014/main" id="{4071A551-59A6-DC43-98CF-0A8FD76D69B5}"/>
              </a:ext>
            </a:extLst>
          </p:cNvPr>
          <p:cNvGrpSpPr/>
          <p:nvPr/>
        </p:nvGrpSpPr>
        <p:grpSpPr>
          <a:xfrm>
            <a:off x="0" y="1893451"/>
            <a:ext cx="12192000" cy="2206271"/>
            <a:chOff x="0" y="1893451"/>
            <a:chExt cx="12192000" cy="22062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DDD314-94EF-75EB-9018-19A6F04B9E09}"/>
                </a:ext>
              </a:extLst>
            </p:cNvPr>
            <p:cNvSpPr txBox="1"/>
            <p:nvPr/>
          </p:nvSpPr>
          <p:spPr>
            <a:xfrm>
              <a:off x="0" y="1893451"/>
              <a:ext cx="12192000" cy="9491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>
                <a:lnSpc>
                  <a:spcPct val="120000"/>
                </a:lnSpc>
                <a:buClr>
                  <a:srgbClr val="50448B"/>
                </a:buClr>
                <a:buFont typeface="Wingdings" panose="05000000000000000000" pitchFamily="2" charset="2"/>
                <a:buChar char="n"/>
              </a:pPr>
              <a:r>
                <a:rPr lang="en-US" sz="2400" dirty="0"/>
                <a:t>Can we measure local voltages or temperatures without using voltage taps insertion?</a:t>
              </a:r>
            </a:p>
            <a:p>
              <a:pPr lvl="1">
                <a:lnSpc>
                  <a:spcPct val="120000"/>
                </a:lnSpc>
                <a:buClr>
                  <a:srgbClr val="50448B"/>
                </a:buClr>
              </a:pPr>
              <a:r>
                <a:rPr lang="en-US" sz="2400" dirty="0">
                  <a:sym typeface="Wingdings" panose="05000000000000000000" pitchFamily="2" charset="2"/>
                </a:rPr>
                <a:t>Voltage taps can cause “kinks” in HTS coil exposed to high fields. </a:t>
              </a:r>
              <a:endParaRPr lang="en-US" sz="2400" dirty="0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4019248-DAA8-1ED0-2001-479462D5260A}"/>
                </a:ext>
              </a:extLst>
            </p:cNvPr>
            <p:cNvGrpSpPr/>
            <p:nvPr/>
          </p:nvGrpSpPr>
          <p:grpSpPr>
            <a:xfrm>
              <a:off x="9713471" y="2383514"/>
              <a:ext cx="2397085" cy="1716208"/>
              <a:chOff x="9713471" y="2535914"/>
              <a:chExt cx="2397085" cy="1716208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A327AF82-CD1A-83E9-2D97-2092D28B55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959" r="31709"/>
              <a:stretch/>
            </p:blipFill>
            <p:spPr>
              <a:xfrm rot="5400000">
                <a:off x="9977910" y="2271475"/>
                <a:ext cx="1716208" cy="2245085"/>
              </a:xfrm>
              <a:prstGeom prst="rect">
                <a:avLst/>
              </a:prstGeom>
            </p:spPr>
          </p:pic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B8149307-D940-D16E-DE92-4861F1FCA01C}"/>
                  </a:ext>
                </a:extLst>
              </p:cNvPr>
              <p:cNvSpPr/>
              <p:nvPr/>
            </p:nvSpPr>
            <p:spPr>
              <a:xfrm>
                <a:off x="10626290" y="2901912"/>
                <a:ext cx="625642" cy="1183908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E2D8B9-60AA-383E-0632-40D52CCB5BE2}"/>
                  </a:ext>
                </a:extLst>
              </p:cNvPr>
              <p:cNvSpPr txBox="1"/>
              <p:nvPr/>
            </p:nvSpPr>
            <p:spPr>
              <a:xfrm>
                <a:off x="11170489" y="3485084"/>
                <a:ext cx="940067" cy="50597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50448B"/>
                  </a:buClr>
                </a:pPr>
                <a:r>
                  <a:rPr lang="en-US" sz="2400" dirty="0">
                    <a:solidFill>
                      <a:srgbClr val="FFFF00"/>
                    </a:solidFill>
                  </a:rPr>
                  <a:t>Kinks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1C048B-75AE-C650-DC7C-DE6BBB5E4C0A}"/>
              </a:ext>
            </a:extLst>
          </p:cNvPr>
          <p:cNvSpPr txBox="1"/>
          <p:nvPr/>
        </p:nvSpPr>
        <p:spPr>
          <a:xfrm>
            <a:off x="0" y="2982787"/>
            <a:ext cx="9713473" cy="9491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Can we detect quench with acoustic sensors and waveguides?</a:t>
            </a:r>
          </a:p>
          <a:p>
            <a:pPr lvl="1">
              <a:lnSpc>
                <a:spcPct val="120000"/>
              </a:lnSpc>
              <a:buClr>
                <a:srgbClr val="50448B"/>
              </a:buClr>
            </a:pPr>
            <a:r>
              <a:rPr lang="en-US" sz="2400" dirty="0">
                <a:sym typeface="Wingdings" panose="05000000000000000000" pitchFamily="2" charset="2"/>
              </a:rPr>
              <a:t>Is it possible to attach the sensors on coils in a limited (small) bore?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97D0E6-9CD1-A397-764E-C814F7EEF689}"/>
              </a:ext>
            </a:extLst>
          </p:cNvPr>
          <p:cNvSpPr txBox="1"/>
          <p:nvPr/>
        </p:nvSpPr>
        <p:spPr>
          <a:xfrm>
            <a:off x="-2" y="5604656"/>
            <a:ext cx="12192002" cy="9467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b="1" dirty="0">
                <a:solidFill>
                  <a:srgbClr val="C00000"/>
                </a:solidFill>
              </a:rPr>
              <a:t>Can we do reach 50 T with a superconducting magnet?</a:t>
            </a:r>
          </a:p>
          <a:p>
            <a:pPr lvl="1">
              <a:lnSpc>
                <a:spcPct val="120000"/>
              </a:lnSpc>
              <a:buClr>
                <a:srgbClr val="50448B"/>
              </a:buClr>
            </a:pP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We can do it based on NI HTS and instrumentation/diagnostics technologies!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B74A9D9-F0ED-CDA0-A801-0CE7612EDB37}"/>
              </a:ext>
            </a:extLst>
          </p:cNvPr>
          <p:cNvGrpSpPr/>
          <p:nvPr/>
        </p:nvGrpSpPr>
        <p:grpSpPr>
          <a:xfrm>
            <a:off x="-1" y="4072123"/>
            <a:ext cx="12110556" cy="1747579"/>
            <a:chOff x="-1" y="4072123"/>
            <a:chExt cx="12110556" cy="17475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9468F9-E463-039F-93A7-80DAFB9136AA}"/>
                </a:ext>
              </a:extLst>
            </p:cNvPr>
            <p:cNvSpPr txBox="1"/>
            <p:nvPr/>
          </p:nvSpPr>
          <p:spPr>
            <a:xfrm>
              <a:off x="-1" y="4072123"/>
              <a:ext cx="11958558" cy="13923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>
                <a:lnSpc>
                  <a:spcPct val="120000"/>
                </a:lnSpc>
                <a:buClr>
                  <a:srgbClr val="50448B"/>
                </a:buClr>
                <a:buFont typeface="Wingdings" panose="05000000000000000000" pitchFamily="2" charset="2"/>
                <a:buChar char="n"/>
              </a:pPr>
              <a:r>
                <a:rPr lang="en-US" sz="2400" dirty="0"/>
                <a:t>Can we make an instrument to address/measure local heat dissipation in high fields?</a:t>
              </a:r>
            </a:p>
            <a:p>
              <a:pPr lvl="1">
                <a:lnSpc>
                  <a:spcPct val="120000"/>
                </a:lnSpc>
                <a:buClr>
                  <a:srgbClr val="50448B"/>
                </a:buClr>
              </a:pPr>
              <a:r>
                <a:rPr lang="en-US" sz="2400" dirty="0">
                  <a:sym typeface="Wingdings" panose="05000000000000000000" pitchFamily="2" charset="2"/>
                </a:rPr>
                <a:t>Helium gas bubbles trapped in liquid helium in a high magnetic field can accelerate local temperature rise, thermal runaway, and the consequent quench.</a:t>
              </a:r>
              <a:endParaRPr lang="en-US" sz="24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51A736-0252-AF8B-590E-9501F14DEF0E}"/>
                </a:ext>
              </a:extLst>
            </p:cNvPr>
            <p:cNvSpPr txBox="1"/>
            <p:nvPr/>
          </p:nvSpPr>
          <p:spPr>
            <a:xfrm>
              <a:off x="8940800" y="5050261"/>
              <a:ext cx="31697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100" dirty="0"/>
                <a:t> [ref] H. Bai, S. T. Hannahs, W. D. Markiewicz, and H. W. </a:t>
              </a:r>
              <a:r>
                <a:rPr lang="en-US" altLang="ko-KR" sz="1100" dirty="0" err="1"/>
                <a:t>Weijers</a:t>
              </a:r>
              <a:r>
                <a:rPr lang="en-US" altLang="ko-KR" sz="1100" dirty="0"/>
                <a:t>, “Helium gas bubble trapped in liquid helium in high magnetic field,” </a:t>
              </a:r>
              <a:r>
                <a:rPr lang="en-US" altLang="ko-KR" sz="1100" i="1" dirty="0"/>
                <a:t>Appl. Phys. Lett.</a:t>
              </a:r>
              <a:r>
                <a:rPr lang="en-US" altLang="ko-KR" sz="1100" dirty="0"/>
                <a:t>, vol. 104, no. 13, Mar. 2014, Art. no. 133511.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443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2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50090C-C67F-E3ED-BD66-5D88E319CAE8}"/>
              </a:ext>
            </a:extLst>
          </p:cNvPr>
          <p:cNvSpPr txBox="1"/>
          <p:nvPr/>
        </p:nvSpPr>
        <p:spPr>
          <a:xfrm>
            <a:off x="3691890" y="3538220"/>
            <a:ext cx="7985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000" b="1" dirty="0"/>
              <a:t>Part I. Introduction:</a:t>
            </a:r>
          </a:p>
          <a:p>
            <a:pPr algn="r"/>
            <a:r>
              <a:rPr lang="en-US" altLang="ko-KR" sz="4800" dirty="0"/>
              <a:t>‘Little Big Coil’ Project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803100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20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6D29B-E183-04EB-522A-69E8B2DFE5FA}"/>
              </a:ext>
            </a:extLst>
          </p:cNvPr>
          <p:cNvSpPr txBox="1"/>
          <p:nvPr/>
        </p:nvSpPr>
        <p:spPr>
          <a:xfrm>
            <a:off x="0" y="1810291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8800" dirty="0"/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50B87-ED14-5CB6-D90E-9485B015244C}"/>
              </a:ext>
            </a:extLst>
          </p:cNvPr>
          <p:cNvSpPr txBox="1"/>
          <p:nvPr/>
        </p:nvSpPr>
        <p:spPr>
          <a:xfrm>
            <a:off x="0" y="354114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71054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4633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Dream to Reality: High Fields &gt;40 T with NI HTS Magnet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3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9807D-DE1D-8E5B-7919-FFB1ACD531BF}"/>
              </a:ext>
            </a:extLst>
          </p:cNvPr>
          <p:cNvSpPr txBox="1"/>
          <p:nvPr/>
        </p:nvSpPr>
        <p:spPr>
          <a:xfrm>
            <a:off x="0" y="618695"/>
            <a:ext cx="12192000" cy="18355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‘Little Big Coil (LBC)’ framework to explore high fields beyond 40 T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"/>
            </a:pPr>
            <a:r>
              <a:rPr lang="en-US" sz="2400" dirty="0"/>
              <a:t>A stack of 12 double pancake module coils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"/>
            </a:pPr>
            <a:r>
              <a:rPr lang="en-US" sz="2400" dirty="0"/>
              <a:t>Background magnetic field: 31.1 T 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"/>
            </a:pPr>
            <a:r>
              <a:rPr lang="en-US" sz="2400" dirty="0"/>
              <a:t>Bore size: 40 mm / cooling mechanism: </a:t>
            </a:r>
            <a:r>
              <a:rPr lang="en-US" sz="2400" dirty="0" err="1"/>
              <a:t>LHe</a:t>
            </a:r>
            <a:endParaRPr lang="en-US" sz="24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20A7FDF-B131-6E9D-C7B2-D4AB7FD47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/>
          <a:stretch/>
        </p:blipFill>
        <p:spPr bwMode="auto">
          <a:xfrm rot="16200000">
            <a:off x="937473" y="1954608"/>
            <a:ext cx="1002531" cy="259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F8FF9034-C39B-AC78-558A-1D08957AD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1491" r="6437" b="39320"/>
          <a:stretch/>
        </p:blipFill>
        <p:spPr bwMode="auto">
          <a:xfrm>
            <a:off x="2898553" y="2773538"/>
            <a:ext cx="2996200" cy="95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kkim\Documents\NHMFL\Projects\[11] Aug Magnet Time\Pictures\IMG_6082.JPG">
            <a:extLst>
              <a:ext uri="{FF2B5EF4-FFF2-40B4-BE49-F238E27FC236}">
                <a16:creationId xmlns:a16="http://schemas.microsoft.com/office/drawing/2014/main" id="{2A91043C-EDB2-4A02-436E-0DD5B78C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33664" r="7143" b="33168"/>
          <a:stretch/>
        </p:blipFill>
        <p:spPr bwMode="auto">
          <a:xfrm>
            <a:off x="5976233" y="2773538"/>
            <a:ext cx="2996201" cy="9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034C524-0D39-DC18-BCC5-9EC121955E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58" t="34018" r="4389" b="32399"/>
          <a:stretch/>
        </p:blipFill>
        <p:spPr>
          <a:xfrm>
            <a:off x="9053914" y="2750196"/>
            <a:ext cx="2996202" cy="9558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71223A-50CD-9D31-7773-FD865FCD49FD}"/>
              </a:ext>
            </a:extLst>
          </p:cNvPr>
          <p:cNvSpPr txBox="1"/>
          <p:nvPr/>
        </p:nvSpPr>
        <p:spPr>
          <a:xfrm>
            <a:off x="141884" y="2329184"/>
            <a:ext cx="2593710" cy="4370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buClr>
                <a:srgbClr val="50448B"/>
              </a:buClr>
            </a:pPr>
            <a:r>
              <a:rPr lang="en-US" sz="2000" dirty="0"/>
              <a:t>LBC1 (40.2 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FFF8B3-B77C-3469-20A6-720C8F21EBB7}"/>
              </a:ext>
            </a:extLst>
          </p:cNvPr>
          <p:cNvSpPr txBox="1"/>
          <p:nvPr/>
        </p:nvSpPr>
        <p:spPr>
          <a:xfrm>
            <a:off x="2895600" y="2352526"/>
            <a:ext cx="2996200" cy="4370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buClr>
                <a:srgbClr val="50448B"/>
              </a:buClr>
            </a:pPr>
            <a:r>
              <a:rPr lang="en-US" sz="2000" dirty="0"/>
              <a:t>LBC2 (42.5 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5DEC80-93CF-C9CB-3FAB-19E05DDF473D}"/>
              </a:ext>
            </a:extLst>
          </p:cNvPr>
          <p:cNvSpPr txBox="1"/>
          <p:nvPr/>
        </p:nvSpPr>
        <p:spPr>
          <a:xfrm>
            <a:off x="5973280" y="2364780"/>
            <a:ext cx="2996200" cy="4370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buClr>
                <a:srgbClr val="50448B"/>
              </a:buClr>
            </a:pPr>
            <a:r>
              <a:rPr lang="en-US" sz="2000" dirty="0"/>
              <a:t>LBC3 (45.5 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C44C75-4F2D-A751-746B-0BB4FD520B1C}"/>
              </a:ext>
            </a:extLst>
          </p:cNvPr>
          <p:cNvSpPr txBox="1"/>
          <p:nvPr/>
        </p:nvSpPr>
        <p:spPr>
          <a:xfrm>
            <a:off x="9053916" y="2329184"/>
            <a:ext cx="2996200" cy="4370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buClr>
                <a:srgbClr val="50448B"/>
              </a:buClr>
            </a:pPr>
            <a:r>
              <a:rPr lang="en-US" sz="2000" dirty="0"/>
              <a:t>LBC4 (44.0 T)—Last 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07575F-C83E-59D3-3540-ED1046184B48}"/>
              </a:ext>
            </a:extLst>
          </p:cNvPr>
          <p:cNvSpPr txBox="1"/>
          <p:nvPr/>
        </p:nvSpPr>
        <p:spPr>
          <a:xfrm>
            <a:off x="0" y="3864224"/>
            <a:ext cx="12192000" cy="2278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Lessons learned from the LBC framework 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o"/>
            </a:pPr>
            <a:r>
              <a:rPr lang="en-US" sz="2400" dirty="0"/>
              <a:t>Excessive/non-uniform mechanical stress is applied to REBCO CC due to </a:t>
            </a:r>
            <a:r>
              <a:rPr lang="en-US" sz="2400" b="1" dirty="0">
                <a:solidFill>
                  <a:srgbClr val="C00000"/>
                </a:solidFill>
              </a:rPr>
              <a:t>screening current</a:t>
            </a:r>
            <a:r>
              <a:rPr lang="en-US" sz="2400" dirty="0"/>
              <a:t>.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o"/>
            </a:pPr>
            <a:r>
              <a:rPr lang="en-US" sz="2400" dirty="0"/>
              <a:t>SCS can induce </a:t>
            </a:r>
            <a:r>
              <a:rPr lang="en-US" sz="2400" b="1" dirty="0">
                <a:solidFill>
                  <a:srgbClr val="C00000"/>
                </a:solidFill>
              </a:rPr>
              <a:t>plastic deformation</a:t>
            </a:r>
            <a:r>
              <a:rPr lang="en-US" sz="2400" dirty="0"/>
              <a:t> and the consequent magnet quench.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o"/>
            </a:pPr>
            <a:r>
              <a:rPr lang="en-US" sz="2400" b="1" dirty="0">
                <a:solidFill>
                  <a:srgbClr val="C00000"/>
                </a:solidFill>
              </a:rPr>
              <a:t>Slit-edge</a:t>
            </a:r>
            <a:r>
              <a:rPr lang="en-US" sz="2400" dirty="0"/>
              <a:t> side and plastic deformation on REBCO CC have a correlation.</a:t>
            </a:r>
          </a:p>
          <a:p>
            <a:pPr marL="800100" lvl="1" indent="-34290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o"/>
            </a:pPr>
            <a:r>
              <a:rPr lang="en-US" sz="2400" dirty="0"/>
              <a:t>Instrumentation to </a:t>
            </a:r>
            <a:r>
              <a:rPr lang="en-US" sz="2400" b="1" dirty="0">
                <a:solidFill>
                  <a:srgbClr val="C00000"/>
                </a:solidFill>
              </a:rPr>
              <a:t>measure local temperature/voltage/strain</a:t>
            </a:r>
            <a:r>
              <a:rPr lang="en-US" sz="2400" dirty="0"/>
              <a:t> is needed.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D5D467-F309-BE20-C9FB-657162D0010A}"/>
              </a:ext>
            </a:extLst>
          </p:cNvPr>
          <p:cNvSpPr txBox="1"/>
          <p:nvPr/>
        </p:nvSpPr>
        <p:spPr>
          <a:xfrm>
            <a:off x="2072640" y="6105439"/>
            <a:ext cx="804672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</a:rPr>
              <a:t>Now, we are aiming to reach </a:t>
            </a:r>
            <a:r>
              <a:rPr lang="en-US" altLang="ko-KR" sz="2400" b="1" dirty="0">
                <a:solidFill>
                  <a:srgbClr val="00B0F0"/>
                </a:solidFill>
              </a:rPr>
              <a:t>50 T</a:t>
            </a:r>
            <a:r>
              <a:rPr lang="en-US" altLang="ko-KR" sz="2400" b="1" dirty="0">
                <a:solidFill>
                  <a:schemeClr val="bg1"/>
                </a:solidFill>
              </a:rPr>
              <a:t> through the LBC framework! 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C7E50-FD1D-6077-17F2-70E827C0C166}"/>
              </a:ext>
            </a:extLst>
          </p:cNvPr>
          <p:cNvSpPr txBox="1"/>
          <p:nvPr/>
        </p:nvSpPr>
        <p:spPr>
          <a:xfrm>
            <a:off x="8301076" y="1666183"/>
            <a:ext cx="374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[ref] S. Hahn et al., “45.5-Tesla direct-current magnetic field generated with a high-temperature superconducting magnet,” </a:t>
            </a:r>
            <a:r>
              <a:rPr lang="en-US" altLang="ko-KR" sz="1200" i="1" dirty="0"/>
              <a:t>Nature</a:t>
            </a:r>
            <a:r>
              <a:rPr lang="en-US" altLang="ko-KR" sz="1200" dirty="0"/>
              <a:t>, vol. 570, no. 7762, pp. 496–499, 2019</a:t>
            </a:r>
            <a:endParaRPr lang="ko-KR" alt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05CD9-2974-27AE-12D1-70081A7CC383}"/>
              </a:ext>
            </a:extLst>
          </p:cNvPr>
          <p:cNvSpPr txBox="1"/>
          <p:nvPr/>
        </p:nvSpPr>
        <p:spPr>
          <a:xfrm>
            <a:off x="5973280" y="3620162"/>
            <a:ext cx="2996200" cy="3680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buClr>
                <a:srgbClr val="50448B"/>
              </a:buClr>
            </a:pPr>
            <a:r>
              <a:rPr lang="en-US" sz="1600" dirty="0"/>
              <a:t>World-record DC field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56FC4-9966-3ABF-C84C-1F1CBAADBBC5}"/>
              </a:ext>
            </a:extLst>
          </p:cNvPr>
          <p:cNvSpPr txBox="1"/>
          <p:nvPr/>
        </p:nvSpPr>
        <p:spPr>
          <a:xfrm>
            <a:off x="9048007" y="3600923"/>
            <a:ext cx="2996200" cy="3680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buClr>
                <a:srgbClr val="50448B"/>
              </a:buClr>
            </a:pPr>
            <a:r>
              <a:rPr lang="en-US" sz="1600" dirty="0"/>
              <a:t>Slit-edge effect demonstration</a:t>
            </a:r>
          </a:p>
        </p:txBody>
      </p:sp>
    </p:spTree>
    <p:extLst>
      <p:ext uri="{BB962C8B-B14F-4D97-AF65-F5344CB8AC3E}">
        <p14:creationId xmlns:p14="http://schemas.microsoft.com/office/powerpoint/2010/main" val="41267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4633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Practical Challenge in Exploring &gt;40 T: LBC1—3 Quench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</a:rPr>
              <a:pPr algn="r"/>
              <a:t>4</a:t>
            </a:fld>
            <a:r>
              <a:rPr lang="en-US" sz="1400" b="0" dirty="0">
                <a:solidFill>
                  <a:schemeClr val="bg1"/>
                </a:solidFill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A363370-7E21-7752-F619-3780B33B2D4D}"/>
              </a:ext>
            </a:extLst>
          </p:cNvPr>
          <p:cNvSpPr/>
          <p:nvPr/>
        </p:nvSpPr>
        <p:spPr>
          <a:xfrm>
            <a:off x="9169400" y="1580194"/>
            <a:ext cx="2862214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9183B8B2-AD50-6BE1-B13F-C03FDE4EF5E1}"/>
              </a:ext>
            </a:extLst>
          </p:cNvPr>
          <p:cNvSpPr/>
          <p:nvPr/>
        </p:nvSpPr>
        <p:spPr>
          <a:xfrm rot="5400000">
            <a:off x="10288659" y="3300515"/>
            <a:ext cx="3251983" cy="518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9EEF8-97AA-462B-A4AA-8A7D3C955CF9}"/>
              </a:ext>
            </a:extLst>
          </p:cNvPr>
          <p:cNvSpPr txBox="1"/>
          <p:nvPr/>
        </p:nvSpPr>
        <p:spPr>
          <a:xfrm>
            <a:off x="0" y="6203154"/>
            <a:ext cx="34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C00000"/>
                </a:solidFill>
              </a:rPr>
              <a:t>Quench @ 40 T (160 A)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updragon\Desktop\temp.png">
            <a:extLst>
              <a:ext uri="{FF2B5EF4-FFF2-40B4-BE49-F238E27FC236}">
                <a16:creationId xmlns:a16="http://schemas.microsoft.com/office/drawing/2014/main" id="{5A4EEAD2-3168-DAF1-A21F-48E85A7C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" y="991771"/>
            <a:ext cx="4214940" cy="272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B056A-5BBB-245D-CFC9-D71E5ACF0C40}"/>
              </a:ext>
            </a:extLst>
          </p:cNvPr>
          <p:cNvSpPr txBox="1"/>
          <p:nvPr/>
        </p:nvSpPr>
        <p:spPr>
          <a:xfrm>
            <a:off x="0" y="537415"/>
            <a:ext cx="4402993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Test results of LBC1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CC1D27-DF6F-C0B3-7016-EA663F7C45CA}"/>
              </a:ext>
            </a:extLst>
          </p:cNvPr>
          <p:cNvSpPr txBox="1"/>
          <p:nvPr/>
        </p:nvSpPr>
        <p:spPr>
          <a:xfrm>
            <a:off x="4318677" y="537415"/>
            <a:ext cx="4492390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Test results of LBC2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71C094-194F-5EF2-7FBE-531B5FF96881}"/>
              </a:ext>
            </a:extLst>
          </p:cNvPr>
          <p:cNvSpPr txBox="1"/>
          <p:nvPr/>
        </p:nvSpPr>
        <p:spPr>
          <a:xfrm>
            <a:off x="8289575" y="537415"/>
            <a:ext cx="3891488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Test results of LBC3</a:t>
            </a:r>
          </a:p>
        </p:txBody>
      </p:sp>
      <p:pic>
        <p:nvPicPr>
          <p:cNvPr id="19" name="Picture 2" descr="C:\Users\kkim\Documents\NHMFL\Projects\[7] Over the 40 T Insert\Graphs\Main2.png">
            <a:extLst>
              <a:ext uri="{FF2B5EF4-FFF2-40B4-BE49-F238E27FC236}">
                <a16:creationId xmlns:a16="http://schemas.microsoft.com/office/drawing/2014/main" id="{D0B6C758-4A31-9A56-E73B-63FCE28CA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5998"/>
          <a:stretch/>
        </p:blipFill>
        <p:spPr bwMode="auto">
          <a:xfrm>
            <a:off x="4310568" y="989302"/>
            <a:ext cx="3935247" cy="26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kkim\Documents\NHMFL\Projects\[11] Aug Magnet Time\Graphs\Main_Individual_Voltages.png">
            <a:extLst>
              <a:ext uri="{FF2B5EF4-FFF2-40B4-BE49-F238E27FC236}">
                <a16:creationId xmlns:a16="http://schemas.microsoft.com/office/drawing/2014/main" id="{77D8ED0E-28AF-B310-E21B-A8E63CC42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9"/>
          <a:stretch/>
        </p:blipFill>
        <p:spPr bwMode="auto">
          <a:xfrm>
            <a:off x="4264574" y="3582158"/>
            <a:ext cx="3260176" cy="26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A6C147-A68F-6909-CB24-F6260185B595}"/>
              </a:ext>
            </a:extLst>
          </p:cNvPr>
          <p:cNvSpPr txBox="1"/>
          <p:nvPr/>
        </p:nvSpPr>
        <p:spPr>
          <a:xfrm>
            <a:off x="4446753" y="6203154"/>
            <a:ext cx="34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C00000"/>
                </a:solidFill>
              </a:rPr>
              <a:t>Quench @ 42.5 T (200 A)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D8B2607E-082B-43B9-428B-C44142636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"/>
          <a:stretch/>
        </p:blipFill>
        <p:spPr bwMode="auto">
          <a:xfrm>
            <a:off x="8245814" y="3666700"/>
            <a:ext cx="3377671" cy="243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8D2BFDA6-18FA-D3AC-047E-D74A8FA7C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815" y="959199"/>
            <a:ext cx="3960000" cy="2649522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1F18F91A-BE4C-4CCF-0DC2-5BCD8FDC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" y="3717628"/>
            <a:ext cx="3348000" cy="250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DF621D2-ECDD-0CA9-40CF-9AA50B5A11B6}"/>
              </a:ext>
            </a:extLst>
          </p:cNvPr>
          <p:cNvSpPr txBox="1"/>
          <p:nvPr/>
        </p:nvSpPr>
        <p:spPr>
          <a:xfrm>
            <a:off x="8377419" y="6203154"/>
            <a:ext cx="34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C00000"/>
                </a:solidFill>
              </a:rPr>
              <a:t>Quench @ 45.5 T (245 A)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000FAB3-B71E-734F-EFEA-1467EFD26D20}"/>
              </a:ext>
            </a:extLst>
          </p:cNvPr>
          <p:cNvSpPr/>
          <p:nvPr/>
        </p:nvSpPr>
        <p:spPr>
          <a:xfrm>
            <a:off x="2296160" y="2760872"/>
            <a:ext cx="7599680" cy="1336257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/>
              <a:t>LBC4 also experienced quench at 44 T (not analyzed yet).</a:t>
            </a:r>
          </a:p>
          <a:p>
            <a:pPr algn="ctr"/>
            <a:r>
              <a:rPr lang="en-US" altLang="ko-KR" sz="2400" b="1" dirty="0"/>
              <a:t>We are being trained by LBC1—4 quench data!</a:t>
            </a:r>
          </a:p>
        </p:txBody>
      </p:sp>
    </p:spTree>
    <p:extLst>
      <p:ext uri="{BB962C8B-B14F-4D97-AF65-F5344CB8AC3E}">
        <p14:creationId xmlns:p14="http://schemas.microsoft.com/office/powerpoint/2010/main" val="395820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5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FA963-33E0-6AAD-323D-63348DC5C75B}"/>
              </a:ext>
            </a:extLst>
          </p:cNvPr>
          <p:cNvSpPr txBox="1"/>
          <p:nvPr/>
        </p:nvSpPr>
        <p:spPr>
          <a:xfrm>
            <a:off x="1879600" y="3545840"/>
            <a:ext cx="979805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000" b="1" dirty="0"/>
              <a:t>Part II. Research on Quench:</a:t>
            </a:r>
          </a:p>
          <a:p>
            <a:pPr algn="r"/>
            <a:r>
              <a:rPr lang="en-US" altLang="ko-KR" sz="4800" dirty="0"/>
              <a:t>what we have done and</a:t>
            </a:r>
          </a:p>
          <a:p>
            <a:pPr algn="r"/>
            <a:r>
              <a:rPr lang="en-US" altLang="ko-KR" sz="4800" dirty="0"/>
              <a:t>what we are going to do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14348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4633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Core Component Technologies to Address Quench Issue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6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637C056B-908C-C19C-75AC-0D361C9A7C32}"/>
              </a:ext>
            </a:extLst>
          </p:cNvPr>
          <p:cNvGrpSpPr/>
          <p:nvPr/>
        </p:nvGrpSpPr>
        <p:grpSpPr>
          <a:xfrm>
            <a:off x="333909" y="645043"/>
            <a:ext cx="1928104" cy="471539"/>
            <a:chOff x="333909" y="645043"/>
            <a:chExt cx="1928104" cy="4715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9BBA8A-2E64-124A-5100-5BF35544C1A2}"/>
                </a:ext>
              </a:extLst>
            </p:cNvPr>
            <p:cNvSpPr txBox="1"/>
            <p:nvPr/>
          </p:nvSpPr>
          <p:spPr>
            <a:xfrm>
              <a:off x="750013" y="645043"/>
              <a:ext cx="1512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Detection</a:t>
              </a:r>
            </a:p>
          </p:txBody>
        </p:sp>
        <p:cxnSp>
          <p:nvCxnSpPr>
            <p:cNvPr id="9" name="연결선: 꺾임 8">
              <a:extLst>
                <a:ext uri="{FF2B5EF4-FFF2-40B4-BE49-F238E27FC236}">
                  <a16:creationId xmlns:a16="http://schemas.microsoft.com/office/drawing/2014/main" id="{6FB664F0-63A7-BC97-4C2A-6A1582068CDD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 rot="16200000" flipH="1">
              <a:off x="424720" y="555520"/>
              <a:ext cx="234482" cy="416103"/>
            </a:xfrm>
            <a:prstGeom prst="bentConnector2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D6E0179C-417B-6B9C-9663-37713DB45E69}"/>
              </a:ext>
            </a:extLst>
          </p:cNvPr>
          <p:cNvGrpSpPr/>
          <p:nvPr/>
        </p:nvGrpSpPr>
        <p:grpSpPr>
          <a:xfrm>
            <a:off x="333909" y="646331"/>
            <a:ext cx="1928104" cy="2720181"/>
            <a:chOff x="333909" y="646331"/>
            <a:chExt cx="1928104" cy="2720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2958F6-19B9-0276-FF8E-3F4471D515AE}"/>
                </a:ext>
              </a:extLst>
            </p:cNvPr>
            <p:cNvSpPr txBox="1"/>
            <p:nvPr/>
          </p:nvSpPr>
          <p:spPr>
            <a:xfrm>
              <a:off x="750013" y="2894973"/>
              <a:ext cx="1512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Protection</a:t>
              </a:r>
            </a:p>
          </p:txBody>
        </p:sp>
        <p:cxnSp>
          <p:nvCxnSpPr>
            <p:cNvPr id="10" name="연결선: 꺾임 9">
              <a:extLst>
                <a:ext uri="{FF2B5EF4-FFF2-40B4-BE49-F238E27FC236}">
                  <a16:creationId xmlns:a16="http://schemas.microsoft.com/office/drawing/2014/main" id="{7D6354F0-1E8A-CF38-16D5-69E4D76F4541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rot="16200000" flipH="1">
              <a:off x="-700245" y="1680485"/>
              <a:ext cx="2484412" cy="416103"/>
            </a:xfrm>
            <a:prstGeom prst="bentConnector2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1A9401F4-2FB2-9657-E86B-001CD480E898}"/>
              </a:ext>
            </a:extLst>
          </p:cNvPr>
          <p:cNvGrpSpPr/>
          <p:nvPr/>
        </p:nvGrpSpPr>
        <p:grpSpPr>
          <a:xfrm>
            <a:off x="333909" y="646331"/>
            <a:ext cx="1928104" cy="4070139"/>
            <a:chOff x="333909" y="646331"/>
            <a:chExt cx="1928104" cy="40701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A33B1D-5328-18FD-3D93-05349AA3897E}"/>
                </a:ext>
              </a:extLst>
            </p:cNvPr>
            <p:cNvSpPr txBox="1"/>
            <p:nvPr/>
          </p:nvSpPr>
          <p:spPr>
            <a:xfrm>
              <a:off x="750013" y="4244931"/>
              <a:ext cx="1512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Imitation</a:t>
              </a:r>
            </a:p>
          </p:txBody>
        </p:sp>
        <p:cxnSp>
          <p:nvCxnSpPr>
            <p:cNvPr id="13" name="연결선: 꺾임 12">
              <a:extLst>
                <a:ext uri="{FF2B5EF4-FFF2-40B4-BE49-F238E27FC236}">
                  <a16:creationId xmlns:a16="http://schemas.microsoft.com/office/drawing/2014/main" id="{FE345B21-092A-90D8-7DAD-47750CB3A376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rot="16200000" flipH="1">
              <a:off x="-1375224" y="2355464"/>
              <a:ext cx="3834370" cy="416103"/>
            </a:xfrm>
            <a:prstGeom prst="bentConnector2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AEE7DB95-8153-4AF8-FEB3-08727D7DF04A}"/>
              </a:ext>
            </a:extLst>
          </p:cNvPr>
          <p:cNvGrpSpPr/>
          <p:nvPr/>
        </p:nvGrpSpPr>
        <p:grpSpPr>
          <a:xfrm>
            <a:off x="333909" y="646331"/>
            <a:ext cx="1928104" cy="4970111"/>
            <a:chOff x="333909" y="646331"/>
            <a:chExt cx="1928104" cy="49701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0FE9B1-F001-D035-E71C-ECE0B4D4332E}"/>
                </a:ext>
              </a:extLst>
            </p:cNvPr>
            <p:cNvSpPr txBox="1"/>
            <p:nvPr/>
          </p:nvSpPr>
          <p:spPr>
            <a:xfrm>
              <a:off x="750013" y="5144903"/>
              <a:ext cx="1512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Simulation</a:t>
              </a:r>
            </a:p>
          </p:txBody>
        </p:sp>
        <p:cxnSp>
          <p:nvCxnSpPr>
            <p:cNvPr id="16" name="연결선: 꺾임 15">
              <a:extLst>
                <a:ext uri="{FF2B5EF4-FFF2-40B4-BE49-F238E27FC236}">
                  <a16:creationId xmlns:a16="http://schemas.microsoft.com/office/drawing/2014/main" id="{0CD03772-2A91-9B11-CA68-0DAB1E9BB7C8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rot="16200000" flipH="1">
              <a:off x="-1825210" y="2805450"/>
              <a:ext cx="4734342" cy="416103"/>
            </a:xfrm>
            <a:prstGeom prst="bentConnector2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B299BEB0-F5B4-0A13-C3D2-98C6B91C15E4}"/>
              </a:ext>
            </a:extLst>
          </p:cNvPr>
          <p:cNvGrpSpPr/>
          <p:nvPr/>
        </p:nvGrpSpPr>
        <p:grpSpPr>
          <a:xfrm>
            <a:off x="2262013" y="645043"/>
            <a:ext cx="3319399" cy="2271483"/>
            <a:chOff x="2262013" y="645043"/>
            <a:chExt cx="3319399" cy="227148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63BC-2491-5BA0-968C-5728DAE89AAD}"/>
                </a:ext>
              </a:extLst>
            </p:cNvPr>
            <p:cNvSpPr txBox="1"/>
            <p:nvPr/>
          </p:nvSpPr>
          <p:spPr>
            <a:xfrm>
              <a:off x="3061407" y="645043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Voltages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F49494-DAE6-991B-8C4D-F47C5712AAF5}"/>
                </a:ext>
              </a:extLst>
            </p:cNvPr>
            <p:cNvSpPr txBox="1"/>
            <p:nvPr/>
          </p:nvSpPr>
          <p:spPr>
            <a:xfrm>
              <a:off x="3061412" y="1095029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Strains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E231D9-AE9E-AAF5-899A-0C9479F4C583}"/>
                </a:ext>
              </a:extLst>
            </p:cNvPr>
            <p:cNvSpPr txBox="1"/>
            <p:nvPr/>
          </p:nvSpPr>
          <p:spPr>
            <a:xfrm>
              <a:off x="3061412" y="1545015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Temperatures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E48BD1-C205-50E9-6DDB-332AC899E626}"/>
                </a:ext>
              </a:extLst>
            </p:cNvPr>
            <p:cNvSpPr txBox="1"/>
            <p:nvPr/>
          </p:nvSpPr>
          <p:spPr>
            <a:xfrm>
              <a:off x="3061411" y="1995001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altLang="ko-KR" sz="2200" dirty="0"/>
                <a:t>Vibration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A57358-C980-1490-C584-383FC9442F6B}"/>
                </a:ext>
              </a:extLst>
            </p:cNvPr>
            <p:cNvSpPr txBox="1"/>
            <p:nvPr/>
          </p:nvSpPr>
          <p:spPr>
            <a:xfrm>
              <a:off x="3061407" y="2444987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Fields and others</a:t>
              </a:r>
            </a:p>
          </p:txBody>
        </p: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59E47D28-2BFD-9F5E-0FCB-84BC187DD35B}"/>
                </a:ext>
              </a:extLst>
            </p:cNvPr>
            <p:cNvCxnSpPr>
              <a:stCxn id="3" idx="3"/>
              <a:endCxn id="19" idx="1"/>
            </p:cNvCxnSpPr>
            <p:nvPr/>
          </p:nvCxnSpPr>
          <p:spPr>
            <a:xfrm>
              <a:off x="2262013" y="880813"/>
              <a:ext cx="799394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연결선: 꺾임 57">
              <a:extLst>
                <a:ext uri="{FF2B5EF4-FFF2-40B4-BE49-F238E27FC236}">
                  <a16:creationId xmlns:a16="http://schemas.microsoft.com/office/drawing/2014/main" id="{F7428053-1B13-86B5-E87E-43089933D22F}"/>
                </a:ext>
              </a:extLst>
            </p:cNvPr>
            <p:cNvCxnSpPr>
              <a:cxnSpLocks/>
              <a:stCxn id="3" idx="3"/>
              <a:endCxn id="25" idx="1"/>
            </p:cNvCxnSpPr>
            <p:nvPr/>
          </p:nvCxnSpPr>
          <p:spPr>
            <a:xfrm>
              <a:off x="2262013" y="880813"/>
              <a:ext cx="799399" cy="44998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연결선: 꺾임 60">
              <a:extLst>
                <a:ext uri="{FF2B5EF4-FFF2-40B4-BE49-F238E27FC236}">
                  <a16:creationId xmlns:a16="http://schemas.microsoft.com/office/drawing/2014/main" id="{C2C36C32-DF73-01A2-3F8A-EF48A1ACC0F2}"/>
                </a:ext>
              </a:extLst>
            </p:cNvPr>
            <p:cNvCxnSpPr>
              <a:cxnSpLocks/>
              <a:stCxn id="3" idx="3"/>
              <a:endCxn id="26" idx="1"/>
            </p:cNvCxnSpPr>
            <p:nvPr/>
          </p:nvCxnSpPr>
          <p:spPr>
            <a:xfrm>
              <a:off x="2262013" y="880813"/>
              <a:ext cx="799399" cy="89997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연결선: 꺾임 63">
              <a:extLst>
                <a:ext uri="{FF2B5EF4-FFF2-40B4-BE49-F238E27FC236}">
                  <a16:creationId xmlns:a16="http://schemas.microsoft.com/office/drawing/2014/main" id="{8769CD40-4C5D-6493-EE76-DACC234926A2}"/>
                </a:ext>
              </a:extLst>
            </p:cNvPr>
            <p:cNvCxnSpPr>
              <a:cxnSpLocks/>
              <a:stCxn id="3" idx="3"/>
              <a:endCxn id="27" idx="1"/>
            </p:cNvCxnSpPr>
            <p:nvPr/>
          </p:nvCxnSpPr>
          <p:spPr>
            <a:xfrm>
              <a:off x="2262013" y="880813"/>
              <a:ext cx="799398" cy="1349958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연결선: 꺾임 67">
              <a:extLst>
                <a:ext uri="{FF2B5EF4-FFF2-40B4-BE49-F238E27FC236}">
                  <a16:creationId xmlns:a16="http://schemas.microsoft.com/office/drawing/2014/main" id="{68DD9BF7-A149-D833-E971-A73AF7E95352}"/>
                </a:ext>
              </a:extLst>
            </p:cNvPr>
            <p:cNvCxnSpPr>
              <a:cxnSpLocks/>
              <a:stCxn id="3" idx="3"/>
              <a:endCxn id="37" idx="1"/>
            </p:cNvCxnSpPr>
            <p:nvPr/>
          </p:nvCxnSpPr>
          <p:spPr>
            <a:xfrm>
              <a:off x="2262013" y="880813"/>
              <a:ext cx="799394" cy="179994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27DAF988-1E95-8EE2-78EE-653478092631}"/>
              </a:ext>
            </a:extLst>
          </p:cNvPr>
          <p:cNvGrpSpPr/>
          <p:nvPr/>
        </p:nvGrpSpPr>
        <p:grpSpPr>
          <a:xfrm>
            <a:off x="2262013" y="2894973"/>
            <a:ext cx="3319398" cy="1371511"/>
            <a:chOff x="2262013" y="2894973"/>
            <a:chExt cx="3319398" cy="137151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AD9802-A991-27C8-B065-D900C058539E}"/>
                </a:ext>
              </a:extLst>
            </p:cNvPr>
            <p:cNvSpPr txBox="1"/>
            <p:nvPr/>
          </p:nvSpPr>
          <p:spPr>
            <a:xfrm>
              <a:off x="3061411" y="2894973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Full-quench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43C616-8771-C29D-5CDF-C4FA9F72EA74}"/>
                </a:ext>
              </a:extLst>
            </p:cNvPr>
            <p:cNvSpPr txBox="1"/>
            <p:nvPr/>
          </p:nvSpPr>
          <p:spPr>
            <a:xfrm>
              <a:off x="3061409" y="3344959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Optimal-quench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A734322-05AF-9E40-99D0-67084F0D20D6}"/>
                </a:ext>
              </a:extLst>
            </p:cNvPr>
            <p:cNvSpPr txBox="1"/>
            <p:nvPr/>
          </p:nvSpPr>
          <p:spPr>
            <a:xfrm>
              <a:off x="3061407" y="3794945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Energy transfer</a:t>
              </a:r>
            </a:p>
          </p:txBody>
        </p:sp>
        <p:cxnSp>
          <p:nvCxnSpPr>
            <p:cNvPr id="45" name="직선 화살표 연결선 44">
              <a:extLst>
                <a:ext uri="{FF2B5EF4-FFF2-40B4-BE49-F238E27FC236}">
                  <a16:creationId xmlns:a16="http://schemas.microsoft.com/office/drawing/2014/main" id="{AC24CB28-CB98-5F2B-6724-F38BDE4684B1}"/>
                </a:ext>
              </a:extLst>
            </p:cNvPr>
            <p:cNvCxnSpPr>
              <a:cxnSpLocks/>
              <a:stCxn id="4" idx="3"/>
              <a:endCxn id="29" idx="1"/>
            </p:cNvCxnSpPr>
            <p:nvPr/>
          </p:nvCxnSpPr>
          <p:spPr>
            <a:xfrm>
              <a:off x="2262013" y="3130743"/>
              <a:ext cx="799398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연결선: 꺾임 70">
              <a:extLst>
                <a:ext uri="{FF2B5EF4-FFF2-40B4-BE49-F238E27FC236}">
                  <a16:creationId xmlns:a16="http://schemas.microsoft.com/office/drawing/2014/main" id="{FCFCFAD3-5C6C-D2E3-7373-8C930539CE77}"/>
                </a:ext>
              </a:extLst>
            </p:cNvPr>
            <p:cNvCxnSpPr>
              <a:cxnSpLocks/>
              <a:stCxn id="4" idx="3"/>
              <a:endCxn id="30" idx="1"/>
            </p:cNvCxnSpPr>
            <p:nvPr/>
          </p:nvCxnSpPr>
          <p:spPr>
            <a:xfrm>
              <a:off x="2262013" y="3130743"/>
              <a:ext cx="799396" cy="44998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연결선: 꺾임 73">
              <a:extLst>
                <a:ext uri="{FF2B5EF4-FFF2-40B4-BE49-F238E27FC236}">
                  <a16:creationId xmlns:a16="http://schemas.microsoft.com/office/drawing/2014/main" id="{3897EBF1-A0FE-A124-DA1A-187F078B3A42}"/>
                </a:ext>
              </a:extLst>
            </p:cNvPr>
            <p:cNvCxnSpPr>
              <a:cxnSpLocks/>
              <a:stCxn id="4" idx="3"/>
              <a:endCxn id="36" idx="1"/>
            </p:cNvCxnSpPr>
            <p:nvPr/>
          </p:nvCxnSpPr>
          <p:spPr>
            <a:xfrm>
              <a:off x="2262013" y="3130743"/>
              <a:ext cx="799394" cy="89997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627ED381-A580-B119-1A64-9BE2DBA7B0FA}"/>
              </a:ext>
            </a:extLst>
          </p:cNvPr>
          <p:cNvGrpSpPr/>
          <p:nvPr/>
        </p:nvGrpSpPr>
        <p:grpSpPr>
          <a:xfrm>
            <a:off x="2262013" y="4244931"/>
            <a:ext cx="3319396" cy="921525"/>
            <a:chOff x="2262013" y="4244931"/>
            <a:chExt cx="3319396" cy="92152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311504-664A-216D-4ED7-4DF09120A032}"/>
                </a:ext>
              </a:extLst>
            </p:cNvPr>
            <p:cNvSpPr txBox="1"/>
            <p:nvPr/>
          </p:nvSpPr>
          <p:spPr>
            <a:xfrm>
              <a:off x="3061409" y="4244931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altLang="ko-KR" sz="2200" dirty="0"/>
                <a:t>Series-connection</a:t>
              </a:r>
            </a:p>
          </p:txBody>
        </p:sp>
        <p:cxnSp>
          <p:nvCxnSpPr>
            <p:cNvPr id="49" name="직선 화살표 연결선 48">
              <a:extLst>
                <a:ext uri="{FF2B5EF4-FFF2-40B4-BE49-F238E27FC236}">
                  <a16:creationId xmlns:a16="http://schemas.microsoft.com/office/drawing/2014/main" id="{8A225FE3-5F17-5A91-4E7B-84FA20C65635}"/>
                </a:ext>
              </a:extLst>
            </p:cNvPr>
            <p:cNvCxnSpPr>
              <a:cxnSpLocks/>
              <a:stCxn id="5" idx="3"/>
              <a:endCxn id="21" idx="1"/>
            </p:cNvCxnSpPr>
            <p:nvPr/>
          </p:nvCxnSpPr>
          <p:spPr>
            <a:xfrm>
              <a:off x="2262013" y="4480701"/>
              <a:ext cx="799396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37D5D43-1B43-4C14-999A-F683935FDE1A}"/>
                </a:ext>
              </a:extLst>
            </p:cNvPr>
            <p:cNvSpPr txBox="1"/>
            <p:nvPr/>
          </p:nvSpPr>
          <p:spPr>
            <a:xfrm>
              <a:off x="3061407" y="4694917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Parallel-connection</a:t>
              </a:r>
            </a:p>
          </p:txBody>
        </p:sp>
        <p:cxnSp>
          <p:nvCxnSpPr>
            <p:cNvPr id="77" name="연결선: 꺾임 76">
              <a:extLst>
                <a:ext uri="{FF2B5EF4-FFF2-40B4-BE49-F238E27FC236}">
                  <a16:creationId xmlns:a16="http://schemas.microsoft.com/office/drawing/2014/main" id="{4BBCEACE-A697-4733-EE15-84D22218553F}"/>
                </a:ext>
              </a:extLst>
            </p:cNvPr>
            <p:cNvCxnSpPr>
              <a:cxnSpLocks/>
              <a:stCxn id="5" idx="3"/>
              <a:endCxn id="55" idx="1"/>
            </p:cNvCxnSpPr>
            <p:nvPr/>
          </p:nvCxnSpPr>
          <p:spPr>
            <a:xfrm>
              <a:off x="2262013" y="4480701"/>
              <a:ext cx="799394" cy="44998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그룹 94">
            <a:extLst>
              <a:ext uri="{FF2B5EF4-FFF2-40B4-BE49-F238E27FC236}">
                <a16:creationId xmlns:a16="http://schemas.microsoft.com/office/drawing/2014/main" id="{43489129-238B-3685-3B59-62AB92056C09}"/>
              </a:ext>
            </a:extLst>
          </p:cNvPr>
          <p:cNvGrpSpPr/>
          <p:nvPr/>
        </p:nvGrpSpPr>
        <p:grpSpPr>
          <a:xfrm>
            <a:off x="2262013" y="5144903"/>
            <a:ext cx="3319400" cy="1371507"/>
            <a:chOff x="2262013" y="5144903"/>
            <a:chExt cx="3319400" cy="137150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B87407-DC7A-9BE3-A5AC-27DD7FCB3B8D}"/>
                </a:ext>
              </a:extLst>
            </p:cNvPr>
            <p:cNvSpPr txBox="1"/>
            <p:nvPr/>
          </p:nvSpPr>
          <p:spPr>
            <a:xfrm>
              <a:off x="3061412" y="5144903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Electromagnetics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39C8B8-4F70-7CB3-42CC-89B5A151053C}"/>
                </a:ext>
              </a:extLst>
            </p:cNvPr>
            <p:cNvSpPr txBox="1"/>
            <p:nvPr/>
          </p:nvSpPr>
          <p:spPr>
            <a:xfrm>
              <a:off x="3061413" y="5594889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Mechanics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7E31FD-705B-C353-6AD6-7DCE938BC121}"/>
                </a:ext>
              </a:extLst>
            </p:cNvPr>
            <p:cNvSpPr txBox="1"/>
            <p:nvPr/>
          </p:nvSpPr>
          <p:spPr>
            <a:xfrm>
              <a:off x="3061413" y="6044871"/>
              <a:ext cx="2520000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Thermodynamics</a:t>
              </a:r>
            </a:p>
          </p:txBody>
        </p:sp>
        <p:cxnSp>
          <p:nvCxnSpPr>
            <p:cNvPr id="80" name="연결선: 꺾임 79">
              <a:extLst>
                <a:ext uri="{FF2B5EF4-FFF2-40B4-BE49-F238E27FC236}">
                  <a16:creationId xmlns:a16="http://schemas.microsoft.com/office/drawing/2014/main" id="{E5F6F120-51F9-4B34-5614-342F849B0783}"/>
                </a:ext>
              </a:extLst>
            </p:cNvPr>
            <p:cNvCxnSpPr>
              <a:cxnSpLocks/>
              <a:stCxn id="6" idx="3"/>
              <a:endCxn id="23" idx="1"/>
            </p:cNvCxnSpPr>
            <p:nvPr/>
          </p:nvCxnSpPr>
          <p:spPr>
            <a:xfrm>
              <a:off x="2262013" y="5380673"/>
              <a:ext cx="799400" cy="44998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화살표 연결선 83">
              <a:extLst>
                <a:ext uri="{FF2B5EF4-FFF2-40B4-BE49-F238E27FC236}">
                  <a16:creationId xmlns:a16="http://schemas.microsoft.com/office/drawing/2014/main" id="{EB21C45B-61DF-AC9F-B34F-655E3CA947BD}"/>
                </a:ext>
              </a:extLst>
            </p:cNvPr>
            <p:cNvCxnSpPr>
              <a:cxnSpLocks/>
              <a:stCxn id="6" idx="3"/>
              <a:endCxn id="22" idx="1"/>
            </p:cNvCxnSpPr>
            <p:nvPr/>
          </p:nvCxnSpPr>
          <p:spPr>
            <a:xfrm>
              <a:off x="2262013" y="5380673"/>
              <a:ext cx="799399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연결선: 꺾임 87">
              <a:extLst>
                <a:ext uri="{FF2B5EF4-FFF2-40B4-BE49-F238E27FC236}">
                  <a16:creationId xmlns:a16="http://schemas.microsoft.com/office/drawing/2014/main" id="{0C4CB582-3F5A-4FDD-56FD-825FFB194550}"/>
                </a:ext>
              </a:extLst>
            </p:cNvPr>
            <p:cNvCxnSpPr>
              <a:cxnSpLocks/>
              <a:stCxn id="6" idx="3"/>
              <a:endCxn id="24" idx="1"/>
            </p:cNvCxnSpPr>
            <p:nvPr/>
          </p:nvCxnSpPr>
          <p:spPr>
            <a:xfrm>
              <a:off x="2262013" y="5380673"/>
              <a:ext cx="799400" cy="899968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그룹 211">
            <a:extLst>
              <a:ext uri="{FF2B5EF4-FFF2-40B4-BE49-F238E27FC236}">
                <a16:creationId xmlns:a16="http://schemas.microsoft.com/office/drawing/2014/main" id="{DE74B350-7276-01EF-FC9E-38072F50FA3F}"/>
              </a:ext>
            </a:extLst>
          </p:cNvPr>
          <p:cNvGrpSpPr/>
          <p:nvPr/>
        </p:nvGrpSpPr>
        <p:grpSpPr>
          <a:xfrm>
            <a:off x="5581407" y="645043"/>
            <a:ext cx="5787634" cy="2271483"/>
            <a:chOff x="5581407" y="645043"/>
            <a:chExt cx="5787634" cy="2271483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317B6B7-A365-9609-CA0F-62C5437D547F}"/>
                </a:ext>
              </a:extLst>
            </p:cNvPr>
            <p:cNvSpPr txBox="1"/>
            <p:nvPr/>
          </p:nvSpPr>
          <p:spPr>
            <a:xfrm>
              <a:off x="6072434" y="645043"/>
              <a:ext cx="5296602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Voltage taps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8E5CBEE-76D0-153F-36AF-9BE05D13043F}"/>
                </a:ext>
              </a:extLst>
            </p:cNvPr>
            <p:cNvSpPr txBox="1"/>
            <p:nvPr/>
          </p:nvSpPr>
          <p:spPr>
            <a:xfrm>
              <a:off x="6072439" y="1095029"/>
              <a:ext cx="5296602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Strain gauges and others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BEECC6A-DCDE-6800-390A-F8DD55584619}"/>
                </a:ext>
              </a:extLst>
            </p:cNvPr>
            <p:cNvSpPr txBox="1"/>
            <p:nvPr/>
          </p:nvSpPr>
          <p:spPr>
            <a:xfrm>
              <a:off x="6072439" y="1545015"/>
              <a:ext cx="5296602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Thermocouple wires &amp; temperature sensors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D4C3EA8-640B-5308-63E4-1BFE171D9A0B}"/>
                </a:ext>
              </a:extLst>
            </p:cNvPr>
            <p:cNvSpPr txBox="1"/>
            <p:nvPr/>
          </p:nvSpPr>
          <p:spPr>
            <a:xfrm>
              <a:off x="6072438" y="1995001"/>
              <a:ext cx="5296602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Acoustic sensors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21321DC-3F52-9653-3B95-9C42FA933313}"/>
                </a:ext>
              </a:extLst>
            </p:cNvPr>
            <p:cNvSpPr txBox="1"/>
            <p:nvPr/>
          </p:nvSpPr>
          <p:spPr>
            <a:xfrm>
              <a:off x="6072434" y="2444987"/>
              <a:ext cx="5296602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altLang="ko-KR" sz="2200" dirty="0"/>
                <a:t>Hall sensors &amp; waveguides &amp; optics sensors</a:t>
              </a:r>
            </a:p>
          </p:txBody>
        </p:sp>
        <p:cxnSp>
          <p:nvCxnSpPr>
            <p:cNvPr id="116" name="직선 화살표 연결선 115">
              <a:extLst>
                <a:ext uri="{FF2B5EF4-FFF2-40B4-BE49-F238E27FC236}">
                  <a16:creationId xmlns:a16="http://schemas.microsoft.com/office/drawing/2014/main" id="{907E826A-6F07-323A-70A0-C48C17D5AF02}"/>
                </a:ext>
              </a:extLst>
            </p:cNvPr>
            <p:cNvCxnSpPr>
              <a:cxnSpLocks/>
              <a:stCxn id="19" idx="3"/>
              <a:endCxn id="111" idx="1"/>
            </p:cNvCxnSpPr>
            <p:nvPr/>
          </p:nvCxnSpPr>
          <p:spPr>
            <a:xfrm>
              <a:off x="5581407" y="880813"/>
              <a:ext cx="491027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직선 화살표 연결선 141">
              <a:extLst>
                <a:ext uri="{FF2B5EF4-FFF2-40B4-BE49-F238E27FC236}">
                  <a16:creationId xmlns:a16="http://schemas.microsoft.com/office/drawing/2014/main" id="{15BC3EF7-9AED-0580-709E-ACD9D039FFD2}"/>
                </a:ext>
              </a:extLst>
            </p:cNvPr>
            <p:cNvCxnSpPr>
              <a:cxnSpLocks/>
              <a:stCxn id="25" idx="3"/>
              <a:endCxn id="112" idx="1"/>
            </p:cNvCxnSpPr>
            <p:nvPr/>
          </p:nvCxnSpPr>
          <p:spPr>
            <a:xfrm>
              <a:off x="5581412" y="1330799"/>
              <a:ext cx="491027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직선 화살표 연결선 144">
              <a:extLst>
                <a:ext uri="{FF2B5EF4-FFF2-40B4-BE49-F238E27FC236}">
                  <a16:creationId xmlns:a16="http://schemas.microsoft.com/office/drawing/2014/main" id="{216CA4D5-31F2-3B1E-F79F-88F27D46A98D}"/>
                </a:ext>
              </a:extLst>
            </p:cNvPr>
            <p:cNvCxnSpPr>
              <a:cxnSpLocks/>
              <a:stCxn id="26" idx="3"/>
              <a:endCxn id="113" idx="1"/>
            </p:cNvCxnSpPr>
            <p:nvPr/>
          </p:nvCxnSpPr>
          <p:spPr>
            <a:xfrm>
              <a:off x="5581412" y="1780785"/>
              <a:ext cx="491027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직선 화살표 연결선 147">
              <a:extLst>
                <a:ext uri="{FF2B5EF4-FFF2-40B4-BE49-F238E27FC236}">
                  <a16:creationId xmlns:a16="http://schemas.microsoft.com/office/drawing/2014/main" id="{83633FA4-AF29-6691-F999-7901CC575571}"/>
                </a:ext>
              </a:extLst>
            </p:cNvPr>
            <p:cNvCxnSpPr>
              <a:cxnSpLocks/>
              <a:stCxn id="27" idx="3"/>
              <a:endCxn id="114" idx="1"/>
            </p:cNvCxnSpPr>
            <p:nvPr/>
          </p:nvCxnSpPr>
          <p:spPr>
            <a:xfrm>
              <a:off x="5581411" y="2230771"/>
              <a:ext cx="491027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화살표 연결선 150">
              <a:extLst>
                <a:ext uri="{FF2B5EF4-FFF2-40B4-BE49-F238E27FC236}">
                  <a16:creationId xmlns:a16="http://schemas.microsoft.com/office/drawing/2014/main" id="{9E1D34BF-C042-4B53-00CA-4727C24D694D}"/>
                </a:ext>
              </a:extLst>
            </p:cNvPr>
            <p:cNvCxnSpPr>
              <a:cxnSpLocks/>
              <a:stCxn id="37" idx="3"/>
              <a:endCxn id="115" idx="1"/>
            </p:cNvCxnSpPr>
            <p:nvPr/>
          </p:nvCxnSpPr>
          <p:spPr>
            <a:xfrm>
              <a:off x="5581407" y="2680757"/>
              <a:ext cx="491027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그룹 216">
            <a:extLst>
              <a:ext uri="{FF2B5EF4-FFF2-40B4-BE49-F238E27FC236}">
                <a16:creationId xmlns:a16="http://schemas.microsoft.com/office/drawing/2014/main" id="{84E2150B-F674-81F7-4C36-C2806516B820}"/>
              </a:ext>
            </a:extLst>
          </p:cNvPr>
          <p:cNvGrpSpPr/>
          <p:nvPr/>
        </p:nvGrpSpPr>
        <p:grpSpPr>
          <a:xfrm>
            <a:off x="5581407" y="2894973"/>
            <a:ext cx="5787633" cy="1371511"/>
            <a:chOff x="5581407" y="2894973"/>
            <a:chExt cx="5787633" cy="1371511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E8E991C-AEC2-ADC8-DA66-D3A59913BB2D}"/>
                </a:ext>
              </a:extLst>
            </p:cNvPr>
            <p:cNvSpPr txBox="1"/>
            <p:nvPr/>
          </p:nvSpPr>
          <p:spPr>
            <a:xfrm>
              <a:off x="6072438" y="2894973"/>
              <a:ext cx="5296602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altLang="ko-KR" sz="2200" dirty="0"/>
                <a:t>Electric heater</a:t>
              </a:r>
              <a:endParaRPr lang="en-US" sz="2200" dirty="0"/>
            </a:p>
          </p:txBody>
        </p:sp>
        <p:grpSp>
          <p:nvGrpSpPr>
            <p:cNvPr id="215" name="그룹 214">
              <a:extLst>
                <a:ext uri="{FF2B5EF4-FFF2-40B4-BE49-F238E27FC236}">
                  <a16:creationId xmlns:a16="http://schemas.microsoft.com/office/drawing/2014/main" id="{FA6A48E3-5874-5B9A-1AB1-6625112180B9}"/>
                </a:ext>
              </a:extLst>
            </p:cNvPr>
            <p:cNvGrpSpPr/>
            <p:nvPr/>
          </p:nvGrpSpPr>
          <p:grpSpPr>
            <a:xfrm>
              <a:off x="5581407" y="3130743"/>
              <a:ext cx="5787631" cy="1135741"/>
              <a:chOff x="5581407" y="3130743"/>
              <a:chExt cx="5787631" cy="1135741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F7DAEE7-ECB5-31C9-0292-757E62B17E93}"/>
                  </a:ext>
                </a:extLst>
              </p:cNvPr>
              <p:cNvSpPr txBox="1"/>
              <p:nvPr/>
            </p:nvSpPr>
            <p:spPr>
              <a:xfrm>
                <a:off x="6072436" y="3344959"/>
                <a:ext cx="5296602" cy="4715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50448B"/>
                  </a:buClr>
                </a:pPr>
                <a:r>
                  <a:rPr lang="en-US" sz="2200" dirty="0"/>
                  <a:t>Optimized electric heater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C4B2881-EDC7-68A4-B95E-BF5C74662669}"/>
                  </a:ext>
                </a:extLst>
              </p:cNvPr>
              <p:cNvSpPr txBox="1"/>
              <p:nvPr/>
            </p:nvSpPr>
            <p:spPr>
              <a:xfrm>
                <a:off x="6072434" y="3794945"/>
                <a:ext cx="5296602" cy="4715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50448B"/>
                  </a:buClr>
                </a:pPr>
                <a:r>
                  <a:rPr lang="en-US" sz="2200" dirty="0"/>
                  <a:t>Dump resistor &amp; magnetic dam</a:t>
                </a:r>
              </a:p>
            </p:txBody>
          </p:sp>
          <p:cxnSp>
            <p:nvCxnSpPr>
              <p:cNvPr id="154" name="직선 화살표 연결선 153">
                <a:extLst>
                  <a:ext uri="{FF2B5EF4-FFF2-40B4-BE49-F238E27FC236}">
                    <a16:creationId xmlns:a16="http://schemas.microsoft.com/office/drawing/2014/main" id="{6BB934DC-D736-AB0F-C3A6-EC1156749B7A}"/>
                  </a:ext>
                </a:extLst>
              </p:cNvPr>
              <p:cNvCxnSpPr>
                <a:cxnSpLocks/>
                <a:stCxn id="29" idx="3"/>
                <a:endCxn id="122" idx="1"/>
              </p:cNvCxnSpPr>
              <p:nvPr/>
            </p:nvCxnSpPr>
            <p:spPr>
              <a:xfrm>
                <a:off x="5581411" y="3130743"/>
                <a:ext cx="491027" cy="0"/>
              </a:xfrm>
              <a:prstGeom prst="straightConnector1">
                <a:avLst/>
              </a:prstGeom>
              <a:ln w="28575">
                <a:solidFill>
                  <a:srgbClr val="50448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직선 화살표 연결선 156">
                <a:extLst>
                  <a:ext uri="{FF2B5EF4-FFF2-40B4-BE49-F238E27FC236}">
                    <a16:creationId xmlns:a16="http://schemas.microsoft.com/office/drawing/2014/main" id="{CF3AF16C-5FF1-CAAC-84A2-3CCBB22E79F4}"/>
                  </a:ext>
                </a:extLst>
              </p:cNvPr>
              <p:cNvCxnSpPr>
                <a:cxnSpLocks/>
                <a:stCxn id="30" idx="3"/>
                <a:endCxn id="123" idx="1"/>
              </p:cNvCxnSpPr>
              <p:nvPr/>
            </p:nvCxnSpPr>
            <p:spPr>
              <a:xfrm>
                <a:off x="5581409" y="3580729"/>
                <a:ext cx="491027" cy="0"/>
              </a:xfrm>
              <a:prstGeom prst="straightConnector1">
                <a:avLst/>
              </a:prstGeom>
              <a:ln w="28575">
                <a:solidFill>
                  <a:srgbClr val="50448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직선 화살표 연결선 159">
                <a:extLst>
                  <a:ext uri="{FF2B5EF4-FFF2-40B4-BE49-F238E27FC236}">
                    <a16:creationId xmlns:a16="http://schemas.microsoft.com/office/drawing/2014/main" id="{AE175864-DB51-5BA6-AAC2-37A080412414}"/>
                  </a:ext>
                </a:extLst>
              </p:cNvPr>
              <p:cNvCxnSpPr>
                <a:cxnSpLocks/>
                <a:stCxn id="36" idx="3"/>
                <a:endCxn id="124" idx="1"/>
              </p:cNvCxnSpPr>
              <p:nvPr/>
            </p:nvCxnSpPr>
            <p:spPr>
              <a:xfrm>
                <a:off x="5581407" y="4030715"/>
                <a:ext cx="491027" cy="0"/>
              </a:xfrm>
              <a:prstGeom prst="straightConnector1">
                <a:avLst/>
              </a:prstGeom>
              <a:ln w="28575">
                <a:solidFill>
                  <a:srgbClr val="50448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6" name="그룹 215">
            <a:extLst>
              <a:ext uri="{FF2B5EF4-FFF2-40B4-BE49-F238E27FC236}">
                <a16:creationId xmlns:a16="http://schemas.microsoft.com/office/drawing/2014/main" id="{5C7DBFD7-66B7-AB0E-47DA-B2D590016BD5}"/>
              </a:ext>
            </a:extLst>
          </p:cNvPr>
          <p:cNvGrpSpPr/>
          <p:nvPr/>
        </p:nvGrpSpPr>
        <p:grpSpPr>
          <a:xfrm>
            <a:off x="5581407" y="4244931"/>
            <a:ext cx="5787631" cy="921525"/>
            <a:chOff x="5581407" y="4244931"/>
            <a:chExt cx="5787631" cy="921525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DEBBC1E-E709-D5CA-7187-FA8132B82799}"/>
                </a:ext>
              </a:extLst>
            </p:cNvPr>
            <p:cNvSpPr txBox="1"/>
            <p:nvPr/>
          </p:nvSpPr>
          <p:spPr>
            <a:xfrm>
              <a:off x="6072436" y="4244931"/>
              <a:ext cx="5296602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Local defects &amp; heat source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09A5E85-64EA-2672-7AFC-3F2A06C54BB2}"/>
                </a:ext>
              </a:extLst>
            </p:cNvPr>
            <p:cNvSpPr txBox="1"/>
            <p:nvPr/>
          </p:nvSpPr>
          <p:spPr>
            <a:xfrm>
              <a:off x="6072434" y="4694917"/>
              <a:ext cx="5296602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altLang="ko-KR" sz="2200" dirty="0"/>
                <a:t>Selected coil quench or open</a:t>
              </a:r>
            </a:p>
          </p:txBody>
        </p:sp>
        <p:cxnSp>
          <p:nvCxnSpPr>
            <p:cNvPr id="163" name="직선 화살표 연결선 162">
              <a:extLst>
                <a:ext uri="{FF2B5EF4-FFF2-40B4-BE49-F238E27FC236}">
                  <a16:creationId xmlns:a16="http://schemas.microsoft.com/office/drawing/2014/main" id="{2E565033-77C0-AF71-2F2B-50248A4CA6FE}"/>
                </a:ext>
              </a:extLst>
            </p:cNvPr>
            <p:cNvCxnSpPr>
              <a:cxnSpLocks/>
              <a:stCxn id="21" idx="3"/>
              <a:endCxn id="129" idx="1"/>
            </p:cNvCxnSpPr>
            <p:nvPr/>
          </p:nvCxnSpPr>
          <p:spPr>
            <a:xfrm>
              <a:off x="5581409" y="4480701"/>
              <a:ext cx="491027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직선 화살표 연결선 165">
              <a:extLst>
                <a:ext uri="{FF2B5EF4-FFF2-40B4-BE49-F238E27FC236}">
                  <a16:creationId xmlns:a16="http://schemas.microsoft.com/office/drawing/2014/main" id="{57B9829D-375B-97A6-BBD6-822404F2A4B9}"/>
                </a:ext>
              </a:extLst>
            </p:cNvPr>
            <p:cNvCxnSpPr>
              <a:cxnSpLocks/>
              <a:stCxn id="55" idx="3"/>
              <a:endCxn id="131" idx="1"/>
            </p:cNvCxnSpPr>
            <p:nvPr/>
          </p:nvCxnSpPr>
          <p:spPr>
            <a:xfrm>
              <a:off x="5581407" y="4930687"/>
              <a:ext cx="491027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그룹 213">
            <a:extLst>
              <a:ext uri="{FF2B5EF4-FFF2-40B4-BE49-F238E27FC236}">
                <a16:creationId xmlns:a16="http://schemas.microsoft.com/office/drawing/2014/main" id="{428B7929-D030-B063-6EC4-6E0BFAE89397}"/>
              </a:ext>
            </a:extLst>
          </p:cNvPr>
          <p:cNvGrpSpPr/>
          <p:nvPr/>
        </p:nvGrpSpPr>
        <p:grpSpPr>
          <a:xfrm>
            <a:off x="5581412" y="5380673"/>
            <a:ext cx="5787630" cy="899968"/>
            <a:chOff x="5581412" y="5380673"/>
            <a:chExt cx="5787630" cy="899968"/>
          </a:xfrm>
        </p:grpSpPr>
        <p:cxnSp>
          <p:nvCxnSpPr>
            <p:cNvPr id="172" name="직선 화살표 연결선 171">
              <a:extLst>
                <a:ext uri="{FF2B5EF4-FFF2-40B4-BE49-F238E27FC236}">
                  <a16:creationId xmlns:a16="http://schemas.microsoft.com/office/drawing/2014/main" id="{F1291C27-DF16-9DE0-F939-CFE1B23115BA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5581413" y="5830659"/>
              <a:ext cx="491027" cy="0"/>
            </a:xfrm>
            <a:prstGeom prst="straightConnector1">
              <a:avLst/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연결선: 꺾임 191">
              <a:extLst>
                <a:ext uri="{FF2B5EF4-FFF2-40B4-BE49-F238E27FC236}">
                  <a16:creationId xmlns:a16="http://schemas.microsoft.com/office/drawing/2014/main" id="{F7C47A40-F4A5-5306-0618-A129AA7368DA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5581412" y="5380673"/>
              <a:ext cx="491028" cy="44998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연결선: 꺾임 198">
              <a:extLst>
                <a:ext uri="{FF2B5EF4-FFF2-40B4-BE49-F238E27FC236}">
                  <a16:creationId xmlns:a16="http://schemas.microsoft.com/office/drawing/2014/main" id="{5EA531CC-4AC2-60B0-372C-13C7B3C1FA4C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5581413" y="5830659"/>
              <a:ext cx="491027" cy="4499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5044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34539128-3CDD-9BAF-8D97-3F490C70959D}"/>
                </a:ext>
              </a:extLst>
            </p:cNvPr>
            <p:cNvSpPr txBox="1"/>
            <p:nvPr/>
          </p:nvSpPr>
          <p:spPr>
            <a:xfrm>
              <a:off x="6072440" y="5594889"/>
              <a:ext cx="5296602" cy="471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50448B"/>
                </a:buClr>
              </a:pPr>
              <a:r>
                <a:rPr lang="en-US" sz="2200" dirty="0"/>
                <a:t>Fully-coupled Multiphysics Simulation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9886D46-8A82-4235-9B22-0C69B90CDF12}"/>
              </a:ext>
            </a:extLst>
          </p:cNvPr>
          <p:cNvGrpSpPr/>
          <p:nvPr/>
        </p:nvGrpSpPr>
        <p:grpSpPr>
          <a:xfrm>
            <a:off x="6072429" y="708841"/>
            <a:ext cx="4500000" cy="5302162"/>
            <a:chOff x="6072429" y="708841"/>
            <a:chExt cx="4500000" cy="5302162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3AB58209-617A-8060-BC13-EF6AD7308822}"/>
                </a:ext>
              </a:extLst>
            </p:cNvPr>
            <p:cNvSpPr/>
            <p:nvPr/>
          </p:nvSpPr>
          <p:spPr>
            <a:xfrm>
              <a:off x="6096000" y="708841"/>
              <a:ext cx="1633870" cy="360000"/>
            </a:xfrm>
            <a:prstGeom prst="rect">
              <a:avLst/>
            </a:prstGeom>
            <a:noFill/>
            <a:ln w="28575">
              <a:solidFill>
                <a:srgbClr val="5044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ED106AE5-C88C-5C12-17B8-D031BA98B23D}"/>
                </a:ext>
              </a:extLst>
            </p:cNvPr>
            <p:cNvSpPr/>
            <p:nvPr/>
          </p:nvSpPr>
          <p:spPr>
            <a:xfrm>
              <a:off x="6072434" y="1171139"/>
              <a:ext cx="1633870" cy="360000"/>
            </a:xfrm>
            <a:prstGeom prst="rect">
              <a:avLst/>
            </a:prstGeom>
            <a:noFill/>
            <a:ln w="28575">
              <a:solidFill>
                <a:srgbClr val="5044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1D1646D-A325-E84E-1620-B032EDDCDBCB}"/>
                </a:ext>
              </a:extLst>
            </p:cNvPr>
            <p:cNvSpPr/>
            <p:nvPr/>
          </p:nvSpPr>
          <p:spPr>
            <a:xfrm>
              <a:off x="6072434" y="1611558"/>
              <a:ext cx="2449266" cy="360000"/>
            </a:xfrm>
            <a:prstGeom prst="rect">
              <a:avLst/>
            </a:prstGeom>
            <a:noFill/>
            <a:ln w="28575">
              <a:solidFill>
                <a:srgbClr val="5044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A645F6A-7902-5672-9C7B-7CA19F5A7D27}"/>
                </a:ext>
              </a:extLst>
            </p:cNvPr>
            <p:cNvSpPr/>
            <p:nvPr/>
          </p:nvSpPr>
          <p:spPr>
            <a:xfrm>
              <a:off x="6072434" y="2522654"/>
              <a:ext cx="1476000" cy="360000"/>
            </a:xfrm>
            <a:prstGeom prst="rect">
              <a:avLst/>
            </a:prstGeom>
            <a:noFill/>
            <a:ln w="28575">
              <a:solidFill>
                <a:srgbClr val="5044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53932697-D6D7-2A5C-BACC-8112857462F6}"/>
                </a:ext>
              </a:extLst>
            </p:cNvPr>
            <p:cNvSpPr/>
            <p:nvPr/>
          </p:nvSpPr>
          <p:spPr>
            <a:xfrm>
              <a:off x="6096000" y="3407031"/>
              <a:ext cx="3060000" cy="360000"/>
            </a:xfrm>
            <a:prstGeom prst="rect">
              <a:avLst/>
            </a:prstGeom>
            <a:noFill/>
            <a:ln w="28575">
              <a:solidFill>
                <a:srgbClr val="5044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EB2276E7-67CC-31E6-3ACF-255D74201FB6}"/>
                </a:ext>
              </a:extLst>
            </p:cNvPr>
            <p:cNvSpPr/>
            <p:nvPr/>
          </p:nvSpPr>
          <p:spPr>
            <a:xfrm>
              <a:off x="6072429" y="4768331"/>
              <a:ext cx="3456000" cy="360000"/>
            </a:xfrm>
            <a:prstGeom prst="rect">
              <a:avLst/>
            </a:prstGeom>
            <a:noFill/>
            <a:ln w="28575">
              <a:solidFill>
                <a:srgbClr val="5044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60C827A-06A8-0156-262A-FF643DB5F16D}"/>
                </a:ext>
              </a:extLst>
            </p:cNvPr>
            <p:cNvSpPr/>
            <p:nvPr/>
          </p:nvSpPr>
          <p:spPr>
            <a:xfrm>
              <a:off x="6072429" y="5651003"/>
              <a:ext cx="4500000" cy="360000"/>
            </a:xfrm>
            <a:prstGeom prst="rect">
              <a:avLst/>
            </a:prstGeom>
            <a:noFill/>
            <a:ln w="28575">
              <a:solidFill>
                <a:srgbClr val="5044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325E0007-5A01-BF5D-2464-568E7CAC248D}"/>
              </a:ext>
            </a:extLst>
          </p:cNvPr>
          <p:cNvSpPr/>
          <p:nvPr/>
        </p:nvSpPr>
        <p:spPr>
          <a:xfrm>
            <a:off x="333911" y="2363423"/>
            <a:ext cx="11524180" cy="2131154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b="1" dirty="0"/>
              <a:t>Ultimate goal: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800" b="1" dirty="0"/>
              <a:t>Definition of quench initiation criteria (when, where, why starts?)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800" b="1" dirty="0"/>
              <a:t>Development of magnet design/analysis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800" b="1" dirty="0"/>
              <a:t>Investigation of REBCO CC performance limit</a:t>
            </a:r>
          </a:p>
        </p:txBody>
      </p:sp>
    </p:spTree>
    <p:extLst>
      <p:ext uri="{BB962C8B-B14F-4D97-AF65-F5344CB8AC3E}">
        <p14:creationId xmlns:p14="http://schemas.microsoft.com/office/powerpoint/2010/main" val="164845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82700"/>
          </a:xfrm>
        </p:spPr>
        <p:txBody>
          <a:bodyPr anchor="t">
            <a:noAutofit/>
          </a:bodyPr>
          <a:lstStyle/>
          <a:p>
            <a:r>
              <a:rPr lang="en-US" altLang="ko-KR" sz="4000" b="1" dirty="0">
                <a:solidFill>
                  <a:prstClr val="black"/>
                </a:solidFill>
                <a:latin typeface="Calibri" panose="020F0502020204030204"/>
              </a:rPr>
              <a:t>Research on Quench Detection I: Measurement of Local Voltages, Magnetic Fields, and Temperatures</a:t>
            </a:r>
            <a:endParaRPr lang="en-US" sz="4000" b="1" dirty="0">
              <a:latin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7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03" name="그룹 202">
            <a:extLst>
              <a:ext uri="{FF2B5EF4-FFF2-40B4-BE49-F238E27FC236}">
                <a16:creationId xmlns:a16="http://schemas.microsoft.com/office/drawing/2014/main" id="{AB61C1EE-D010-792A-1BC8-A28FB061A709}"/>
              </a:ext>
            </a:extLst>
          </p:cNvPr>
          <p:cNvGrpSpPr/>
          <p:nvPr/>
        </p:nvGrpSpPr>
        <p:grpSpPr>
          <a:xfrm>
            <a:off x="-27039" y="414691"/>
            <a:ext cx="5544766" cy="6604793"/>
            <a:chOff x="1387447" y="506527"/>
            <a:chExt cx="6246217" cy="7037824"/>
          </a:xfrm>
        </p:grpSpPr>
        <p:sp>
          <p:nvSpPr>
            <p:cNvPr id="4" name="막힌 원호 3">
              <a:extLst>
                <a:ext uri="{FF2B5EF4-FFF2-40B4-BE49-F238E27FC236}">
                  <a16:creationId xmlns:a16="http://schemas.microsoft.com/office/drawing/2014/main" id="{3342E652-6191-119A-E243-D875323CB763}"/>
                </a:ext>
              </a:extLst>
            </p:cNvPr>
            <p:cNvSpPr/>
            <p:nvPr/>
          </p:nvSpPr>
          <p:spPr bwMode="auto">
            <a:xfrm>
              <a:off x="1599799" y="1568351"/>
              <a:ext cx="5976000" cy="5976000"/>
            </a:xfrm>
            <a:prstGeom prst="blockArc">
              <a:avLst>
                <a:gd name="adj1" fmla="val 10800000"/>
                <a:gd name="adj2" fmla="val 21588112"/>
                <a:gd name="adj3" fmla="val 37709"/>
              </a:avLst>
            </a:prstGeom>
            <a:solidFill>
              <a:srgbClr val="000000">
                <a:lumMod val="65000"/>
                <a:lumOff val="35000"/>
                <a:alpha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8600000" lon="0" rev="0"/>
              </a:camera>
              <a:lightRig rig="threePt" dir="t"/>
            </a:scene3d>
            <a:sp3d>
              <a:bevelT w="0" h="2540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원형: 비어 있음 4">
              <a:extLst>
                <a:ext uri="{FF2B5EF4-FFF2-40B4-BE49-F238E27FC236}">
                  <a16:creationId xmlns:a16="http://schemas.microsoft.com/office/drawing/2014/main" id="{43B22041-D2AE-B362-54B5-48978A0AD003}"/>
                </a:ext>
              </a:extLst>
            </p:cNvPr>
            <p:cNvSpPr/>
            <p:nvPr/>
          </p:nvSpPr>
          <p:spPr bwMode="auto">
            <a:xfrm>
              <a:off x="3863066" y="2698520"/>
              <a:ext cx="1440000" cy="1440000"/>
            </a:xfrm>
            <a:prstGeom prst="donut">
              <a:avLst>
                <a:gd name="adj" fmla="val 12430"/>
              </a:avLst>
            </a:prstGeom>
            <a:solidFill>
              <a:srgbClr val="E07240">
                <a:alpha val="90000"/>
              </a:srgbClr>
            </a:solidFill>
            <a:ln w="9525" cap="flat" cmpd="sng" algn="ctr">
              <a:solidFill>
                <a:srgbClr val="E0724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8600000" lon="0" rev="0"/>
              </a:camera>
              <a:lightRig rig="threePt" dir="t"/>
            </a:scene3d>
            <a:sp3d>
              <a:bevelT w="0" h="10160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6" name="막힌 원호 5">
              <a:extLst>
                <a:ext uri="{FF2B5EF4-FFF2-40B4-BE49-F238E27FC236}">
                  <a16:creationId xmlns:a16="http://schemas.microsoft.com/office/drawing/2014/main" id="{B52FB311-9ECC-B38D-B562-F1056902A5B1}"/>
                </a:ext>
              </a:extLst>
            </p:cNvPr>
            <p:cNvSpPr/>
            <p:nvPr/>
          </p:nvSpPr>
          <p:spPr bwMode="auto">
            <a:xfrm flipV="1">
              <a:off x="1594719" y="506527"/>
              <a:ext cx="5976000" cy="5976000"/>
            </a:xfrm>
            <a:prstGeom prst="blockArc">
              <a:avLst>
                <a:gd name="adj1" fmla="val 10800000"/>
                <a:gd name="adj2" fmla="val 21588112"/>
                <a:gd name="adj3" fmla="val 37709"/>
              </a:avLst>
            </a:prstGeom>
            <a:solidFill>
              <a:srgbClr val="000000">
                <a:lumMod val="65000"/>
                <a:lumOff val="35000"/>
                <a:alpha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8600000" lon="0" rev="0"/>
              </a:camera>
              <a:lightRig rig="threePt" dir="t"/>
            </a:scene3d>
            <a:sp3d>
              <a:bevelT w="0" h="2540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BFBB63-27CD-DAC5-80D9-5A3F87B74ED9}"/>
                </a:ext>
              </a:extLst>
            </p:cNvPr>
            <p:cNvSpPr txBox="1"/>
            <p:nvPr/>
          </p:nvSpPr>
          <p:spPr bwMode="auto">
            <a:xfrm>
              <a:off x="3747483" y="3865922"/>
              <a:ext cx="16921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</a:pPr>
              <a:r>
                <a:rPr lang="en-US" altLang="ko-KR" sz="2000" b="1" kern="0" dirty="0">
                  <a:solidFill>
                    <a:srgbClr val="FFFFFF"/>
                  </a:solidFill>
                  <a:ea typeface="Osaka" charset="-128"/>
                </a:rPr>
                <a:t>Coil mandrel</a:t>
              </a:r>
              <a:endParaRPr lang="ko-KR" altLang="en-US" sz="2000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8" name="원호 7">
              <a:extLst>
                <a:ext uri="{FF2B5EF4-FFF2-40B4-BE49-F238E27FC236}">
                  <a16:creationId xmlns:a16="http://schemas.microsoft.com/office/drawing/2014/main" id="{CABFD42A-4445-B0C1-E4BD-3ED7BA402A99}"/>
                </a:ext>
              </a:extLst>
            </p:cNvPr>
            <p:cNvSpPr/>
            <p:nvPr/>
          </p:nvSpPr>
          <p:spPr bwMode="auto">
            <a:xfrm>
              <a:off x="2455001" y="1761594"/>
              <a:ext cx="4320000" cy="4320000"/>
            </a:xfrm>
            <a:prstGeom prst="arc">
              <a:avLst>
                <a:gd name="adj1" fmla="val 16177410"/>
                <a:gd name="adj2" fmla="val 15390881"/>
              </a:avLst>
            </a:prstGeom>
            <a:noFill/>
            <a:ln w="1270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>
                <a:rot lat="18600000" lon="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1400" b="1" dirty="0">
                <a:solidFill>
                  <a:srgbClr val="187534"/>
                </a:solidFill>
                <a:ea typeface="Osaka" charset="-128"/>
                <a:cs typeface="Osaka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61D7DC-9F68-6A83-2A2B-7CB77A203355}"/>
                </a:ext>
              </a:extLst>
            </p:cNvPr>
            <p:cNvSpPr txBox="1"/>
            <p:nvPr/>
          </p:nvSpPr>
          <p:spPr bwMode="auto">
            <a:xfrm>
              <a:off x="2884625" y="5352071"/>
              <a:ext cx="3529470" cy="426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</a:pPr>
              <a:r>
                <a:rPr lang="en-US" altLang="ko-KR" sz="2000" b="1" kern="0" dirty="0">
                  <a:solidFill>
                    <a:srgbClr val="FFFFFF"/>
                  </a:solidFill>
                  <a:ea typeface="Osaka" charset="-128"/>
                </a:rPr>
                <a:t>NI HTS coil (single pancake)</a:t>
              </a:r>
              <a:endParaRPr lang="ko-KR" altLang="en-US" sz="2000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E797EE-6E89-F675-8234-DC7E1231F2DF}"/>
                </a:ext>
              </a:extLst>
            </p:cNvPr>
            <p:cNvSpPr txBox="1"/>
            <p:nvPr/>
          </p:nvSpPr>
          <p:spPr bwMode="auto">
            <a:xfrm>
              <a:off x="3103755" y="2081672"/>
              <a:ext cx="29614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</a:pPr>
              <a:r>
                <a:rPr lang="en-US" altLang="ko-KR" sz="2000" b="1" kern="0" dirty="0">
                  <a:solidFill>
                    <a:srgbClr val="FFFFFF"/>
                  </a:solidFill>
                  <a:ea typeface="Osaka" charset="-128"/>
                </a:rPr>
                <a:t>Azimuthal current</a:t>
              </a:r>
              <a:endParaRPr lang="ko-KR" altLang="en-US" sz="2000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9120525-FA19-160A-5CC0-97A3FEBC5676}"/>
                </a:ext>
              </a:extLst>
            </p:cNvPr>
            <p:cNvSpPr/>
            <p:nvPr/>
          </p:nvSpPr>
          <p:spPr bwMode="auto">
            <a:xfrm flipH="1" flipV="1">
              <a:off x="5382784" y="3899019"/>
              <a:ext cx="216000" cy="576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9101517" lon="19965812" rev="1132913"/>
              </a:camera>
              <a:lightRig rig="threePt" dir="t"/>
            </a:scene3d>
            <a:sp3d>
              <a:bevelT w="0" h="1016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FF7FFBC-9918-D125-AD97-F90B768CC123}"/>
                </a:ext>
              </a:extLst>
            </p:cNvPr>
            <p:cNvSpPr/>
            <p:nvPr/>
          </p:nvSpPr>
          <p:spPr bwMode="auto">
            <a:xfrm flipH="1" flipV="1">
              <a:off x="5717527" y="3899019"/>
              <a:ext cx="216000" cy="576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9101517" lon="19965812" rev="1132913"/>
              </a:camera>
              <a:lightRig rig="threePt" dir="t"/>
            </a:scene3d>
            <a:sp3d>
              <a:bevelT w="0" h="1016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A74F0DE4-DD2A-825A-0702-B6AB5AF02903}"/>
                </a:ext>
              </a:extLst>
            </p:cNvPr>
            <p:cNvSpPr/>
            <p:nvPr/>
          </p:nvSpPr>
          <p:spPr bwMode="auto">
            <a:xfrm flipH="1" flipV="1">
              <a:off x="6052270" y="3899019"/>
              <a:ext cx="216000" cy="576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9101517" lon="19965812" rev="1132913"/>
              </a:camera>
              <a:lightRig rig="threePt" dir="t"/>
            </a:scene3d>
            <a:sp3d>
              <a:bevelT w="0" h="1016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8A24CC9F-E64D-77F1-3325-941FEE37BC1E}"/>
                </a:ext>
              </a:extLst>
            </p:cNvPr>
            <p:cNvSpPr/>
            <p:nvPr/>
          </p:nvSpPr>
          <p:spPr bwMode="auto">
            <a:xfrm flipH="1" flipV="1">
              <a:off x="6387013" y="3899019"/>
              <a:ext cx="216000" cy="576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9101517" lon="19965812" rev="1132913"/>
              </a:camera>
              <a:lightRig rig="threePt" dir="t"/>
            </a:scene3d>
            <a:sp3d>
              <a:bevelT w="0" h="1016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80D410D3-6C45-E159-71A1-4CF15EA74380}"/>
                </a:ext>
              </a:extLst>
            </p:cNvPr>
            <p:cNvSpPr/>
            <p:nvPr/>
          </p:nvSpPr>
          <p:spPr bwMode="auto">
            <a:xfrm flipH="1" flipV="1">
              <a:off x="6721756" y="3899019"/>
              <a:ext cx="216000" cy="576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9101517" lon="19965812" rev="1132913"/>
              </a:camera>
              <a:lightRig rig="threePt" dir="t"/>
            </a:scene3d>
            <a:sp3d>
              <a:bevelT w="0" h="1016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7C778149-FB9A-1D14-DAFA-74E1BBE0E914}"/>
                </a:ext>
              </a:extLst>
            </p:cNvPr>
            <p:cNvSpPr/>
            <p:nvPr/>
          </p:nvSpPr>
          <p:spPr bwMode="auto">
            <a:xfrm flipH="1" flipV="1">
              <a:off x="7056499" y="3899019"/>
              <a:ext cx="216000" cy="576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9101517" lon="19965812" rev="1132913"/>
              </a:camera>
              <a:lightRig rig="threePt" dir="t"/>
            </a:scene3d>
            <a:sp3d>
              <a:bevelT w="0" h="1016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EA4C227B-262B-0FEA-9EB0-6254FDBDD5ED}"/>
                </a:ext>
              </a:extLst>
            </p:cNvPr>
            <p:cNvSpPr/>
            <p:nvPr/>
          </p:nvSpPr>
          <p:spPr bwMode="auto">
            <a:xfrm flipH="1" flipV="1">
              <a:off x="7391242" y="3899019"/>
              <a:ext cx="216000" cy="576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9101517" lon="19965812" rev="1132913"/>
              </a:camera>
              <a:lightRig rig="threePt" dir="t"/>
            </a:scene3d>
            <a:sp3d>
              <a:bevelT w="0" h="1016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화살표: 위쪽 17">
              <a:extLst>
                <a:ext uri="{FF2B5EF4-FFF2-40B4-BE49-F238E27FC236}">
                  <a16:creationId xmlns:a16="http://schemas.microsoft.com/office/drawing/2014/main" id="{712A1D06-2C8D-F626-5F56-4AA00952D2BF}"/>
                </a:ext>
              </a:extLst>
            </p:cNvPr>
            <p:cNvSpPr/>
            <p:nvPr/>
          </p:nvSpPr>
          <p:spPr bwMode="auto">
            <a:xfrm flipV="1">
              <a:off x="5383931" y="3528462"/>
              <a:ext cx="144000" cy="576000"/>
            </a:xfrm>
            <a:prstGeom prst="upArrow">
              <a:avLst/>
            </a:prstGeom>
            <a:solidFill>
              <a:srgbClr val="FFFF99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9799991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화살표: 위쪽 18">
              <a:extLst>
                <a:ext uri="{FF2B5EF4-FFF2-40B4-BE49-F238E27FC236}">
                  <a16:creationId xmlns:a16="http://schemas.microsoft.com/office/drawing/2014/main" id="{C401AA19-A826-793E-8F58-703A55EC3EB4}"/>
                </a:ext>
              </a:extLst>
            </p:cNvPr>
            <p:cNvSpPr/>
            <p:nvPr/>
          </p:nvSpPr>
          <p:spPr bwMode="auto">
            <a:xfrm flipV="1">
              <a:off x="5721081" y="3672462"/>
              <a:ext cx="144000" cy="432000"/>
            </a:xfrm>
            <a:prstGeom prst="upArrow">
              <a:avLst/>
            </a:prstGeom>
            <a:solidFill>
              <a:srgbClr val="FFFF99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9799991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화살표: 위쪽 19">
              <a:extLst>
                <a:ext uri="{FF2B5EF4-FFF2-40B4-BE49-F238E27FC236}">
                  <a16:creationId xmlns:a16="http://schemas.microsoft.com/office/drawing/2014/main" id="{32AE956C-14F1-D3F9-1485-3B27B5FAFE8D}"/>
                </a:ext>
              </a:extLst>
            </p:cNvPr>
            <p:cNvSpPr/>
            <p:nvPr/>
          </p:nvSpPr>
          <p:spPr bwMode="auto">
            <a:xfrm flipV="1">
              <a:off x="6395381" y="3888462"/>
              <a:ext cx="144000" cy="216000"/>
            </a:xfrm>
            <a:prstGeom prst="upArrow">
              <a:avLst/>
            </a:prstGeom>
            <a:solidFill>
              <a:srgbClr val="FFFF99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9799991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화살표: 위쪽 20">
              <a:extLst>
                <a:ext uri="{FF2B5EF4-FFF2-40B4-BE49-F238E27FC236}">
                  <a16:creationId xmlns:a16="http://schemas.microsoft.com/office/drawing/2014/main" id="{B918F979-6478-778F-C6AA-D762FF49BAF1}"/>
                </a:ext>
              </a:extLst>
            </p:cNvPr>
            <p:cNvSpPr/>
            <p:nvPr/>
          </p:nvSpPr>
          <p:spPr bwMode="auto">
            <a:xfrm flipV="1">
              <a:off x="6058231" y="3816462"/>
              <a:ext cx="144000" cy="288000"/>
            </a:xfrm>
            <a:prstGeom prst="upArrow">
              <a:avLst/>
            </a:prstGeom>
            <a:solidFill>
              <a:srgbClr val="FFFF99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9799991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화살표: 위쪽 21">
              <a:extLst>
                <a:ext uri="{FF2B5EF4-FFF2-40B4-BE49-F238E27FC236}">
                  <a16:creationId xmlns:a16="http://schemas.microsoft.com/office/drawing/2014/main" id="{812A7A94-EC2E-35C8-282C-BBA1B7C2E320}"/>
                </a:ext>
              </a:extLst>
            </p:cNvPr>
            <p:cNvSpPr/>
            <p:nvPr/>
          </p:nvSpPr>
          <p:spPr bwMode="auto">
            <a:xfrm flipV="1">
              <a:off x="6732531" y="3996462"/>
              <a:ext cx="144000" cy="108000"/>
            </a:xfrm>
            <a:prstGeom prst="upArrow">
              <a:avLst/>
            </a:prstGeom>
            <a:solidFill>
              <a:srgbClr val="FFFF99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9799991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화살표: 위쪽 22">
              <a:extLst>
                <a:ext uri="{FF2B5EF4-FFF2-40B4-BE49-F238E27FC236}">
                  <a16:creationId xmlns:a16="http://schemas.microsoft.com/office/drawing/2014/main" id="{D664BECA-8379-4C7A-5E3E-687496E128E6}"/>
                </a:ext>
              </a:extLst>
            </p:cNvPr>
            <p:cNvSpPr/>
            <p:nvPr/>
          </p:nvSpPr>
          <p:spPr bwMode="auto">
            <a:xfrm flipV="1">
              <a:off x="7069681" y="4068462"/>
              <a:ext cx="144000" cy="36000"/>
            </a:xfrm>
            <a:prstGeom prst="upArrow">
              <a:avLst/>
            </a:prstGeom>
            <a:solidFill>
              <a:srgbClr val="FFFF99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9799991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화살표: 위쪽 23">
              <a:extLst>
                <a:ext uri="{FF2B5EF4-FFF2-40B4-BE49-F238E27FC236}">
                  <a16:creationId xmlns:a16="http://schemas.microsoft.com/office/drawing/2014/main" id="{491D6DBF-6A12-F0F8-E7B3-0B1577B19356}"/>
                </a:ext>
              </a:extLst>
            </p:cNvPr>
            <p:cNvSpPr/>
            <p:nvPr/>
          </p:nvSpPr>
          <p:spPr bwMode="auto">
            <a:xfrm>
              <a:off x="7406828" y="3960468"/>
              <a:ext cx="144000" cy="144000"/>
            </a:xfrm>
            <a:prstGeom prst="upArrow">
              <a:avLst/>
            </a:prstGeom>
            <a:solidFill>
              <a:srgbClr val="FFFF99">
                <a:alpha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9799991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F817A3-86C6-EDBA-029C-BD93CA453C7C}"/>
                </a:ext>
              </a:extLst>
            </p:cNvPr>
            <p:cNvSpPr txBox="1"/>
            <p:nvPr/>
          </p:nvSpPr>
          <p:spPr bwMode="auto">
            <a:xfrm>
              <a:off x="5405795" y="4483687"/>
              <a:ext cx="222786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</a:pPr>
              <a:r>
                <a:rPr lang="en-US" altLang="ko-KR" sz="2000" b="1" kern="0" dirty="0">
                  <a:solidFill>
                    <a:srgbClr val="FFFFFF"/>
                  </a:solidFill>
                  <a:ea typeface="Osaka" charset="-128"/>
                </a:rPr>
                <a:t>Hall sensors</a:t>
              </a:r>
            </a:p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</a:pPr>
              <a:r>
                <a:rPr lang="en-US" altLang="ko-KR" sz="2000" b="1" kern="0" dirty="0">
                  <a:solidFill>
                    <a:srgbClr val="FFFFFF"/>
                  </a:solidFill>
                  <a:ea typeface="Osaka" charset="-128"/>
                </a:rPr>
                <a:t>(calibrated)</a:t>
              </a:r>
              <a:endParaRPr lang="ko-KR" altLang="en-US" sz="2000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26" name="정육면체 25">
              <a:extLst>
                <a:ext uri="{FF2B5EF4-FFF2-40B4-BE49-F238E27FC236}">
                  <a16:creationId xmlns:a16="http://schemas.microsoft.com/office/drawing/2014/main" id="{B3F011A5-11B9-E723-973E-BD721EF7506A}"/>
                </a:ext>
              </a:extLst>
            </p:cNvPr>
            <p:cNvSpPr/>
            <p:nvPr/>
          </p:nvSpPr>
          <p:spPr bwMode="auto">
            <a:xfrm flipH="1">
              <a:off x="3655635" y="3412169"/>
              <a:ext cx="259093" cy="791478"/>
            </a:xfrm>
            <a:prstGeom prst="cube">
              <a:avLst>
                <a:gd name="adj" fmla="val 58278"/>
              </a:avLst>
            </a:prstGeom>
            <a:solidFill>
              <a:srgbClr val="FF99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33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7" name="정육면체 26">
              <a:extLst>
                <a:ext uri="{FF2B5EF4-FFF2-40B4-BE49-F238E27FC236}">
                  <a16:creationId xmlns:a16="http://schemas.microsoft.com/office/drawing/2014/main" id="{805959A7-615C-DD46-C577-E6AADBCE1072}"/>
                </a:ext>
              </a:extLst>
            </p:cNvPr>
            <p:cNvSpPr/>
            <p:nvPr/>
          </p:nvSpPr>
          <p:spPr bwMode="auto">
            <a:xfrm flipH="1">
              <a:off x="3132347" y="3418520"/>
              <a:ext cx="259093" cy="791478"/>
            </a:xfrm>
            <a:prstGeom prst="cube">
              <a:avLst>
                <a:gd name="adj" fmla="val 58278"/>
              </a:avLst>
            </a:prstGeom>
            <a:solidFill>
              <a:srgbClr val="FF99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33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8" name="정육면체 27">
              <a:extLst>
                <a:ext uri="{FF2B5EF4-FFF2-40B4-BE49-F238E27FC236}">
                  <a16:creationId xmlns:a16="http://schemas.microsoft.com/office/drawing/2014/main" id="{913054B4-CD2F-6D38-5670-199C96FBF573}"/>
                </a:ext>
              </a:extLst>
            </p:cNvPr>
            <p:cNvSpPr/>
            <p:nvPr/>
          </p:nvSpPr>
          <p:spPr bwMode="auto">
            <a:xfrm flipH="1">
              <a:off x="2609060" y="3415184"/>
              <a:ext cx="259093" cy="791478"/>
            </a:xfrm>
            <a:prstGeom prst="cube">
              <a:avLst>
                <a:gd name="adj" fmla="val 58278"/>
              </a:avLst>
            </a:prstGeom>
            <a:solidFill>
              <a:srgbClr val="FF99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33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9" name="정육면체 28">
              <a:extLst>
                <a:ext uri="{FF2B5EF4-FFF2-40B4-BE49-F238E27FC236}">
                  <a16:creationId xmlns:a16="http://schemas.microsoft.com/office/drawing/2014/main" id="{B88E4227-3624-CA44-0B0B-984835B82B8F}"/>
                </a:ext>
              </a:extLst>
            </p:cNvPr>
            <p:cNvSpPr/>
            <p:nvPr/>
          </p:nvSpPr>
          <p:spPr bwMode="auto">
            <a:xfrm flipH="1">
              <a:off x="2085773" y="3412169"/>
              <a:ext cx="259093" cy="791478"/>
            </a:xfrm>
            <a:prstGeom prst="cube">
              <a:avLst>
                <a:gd name="adj" fmla="val 58278"/>
              </a:avLst>
            </a:prstGeom>
            <a:solidFill>
              <a:srgbClr val="FF99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33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30" name="정육면체 29">
              <a:extLst>
                <a:ext uri="{FF2B5EF4-FFF2-40B4-BE49-F238E27FC236}">
                  <a16:creationId xmlns:a16="http://schemas.microsoft.com/office/drawing/2014/main" id="{0F13B3B8-1848-5509-EF7D-F670ED2B120E}"/>
                </a:ext>
              </a:extLst>
            </p:cNvPr>
            <p:cNvSpPr/>
            <p:nvPr/>
          </p:nvSpPr>
          <p:spPr bwMode="auto">
            <a:xfrm flipH="1">
              <a:off x="1562486" y="3412169"/>
              <a:ext cx="259093" cy="791478"/>
            </a:xfrm>
            <a:prstGeom prst="cube">
              <a:avLst>
                <a:gd name="adj" fmla="val 58278"/>
              </a:avLst>
            </a:prstGeom>
            <a:solidFill>
              <a:srgbClr val="FF99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33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sz="2200" dirty="0">
                <a:solidFill>
                  <a:srgbClr val="000000"/>
                </a:solidFill>
              </a:endParaRPr>
            </a:p>
          </p:txBody>
        </p:sp>
        <p:cxnSp>
          <p:nvCxnSpPr>
            <p:cNvPr id="31" name="직선 화살표 연결선 30">
              <a:extLst>
                <a:ext uri="{FF2B5EF4-FFF2-40B4-BE49-F238E27FC236}">
                  <a16:creationId xmlns:a16="http://schemas.microsoft.com/office/drawing/2014/main" id="{4679D274-21E6-656E-7CA8-E00D69BD951E}"/>
                </a:ext>
              </a:extLst>
            </p:cNvPr>
            <p:cNvCxnSpPr/>
            <p:nvPr/>
          </p:nvCxnSpPr>
          <p:spPr bwMode="auto">
            <a:xfrm flipH="1">
              <a:off x="1743068" y="4104462"/>
              <a:ext cx="2004415" cy="0"/>
            </a:xfrm>
            <a:prstGeom prst="straightConnector1">
              <a:avLst/>
            </a:prstGeom>
            <a:solidFill>
              <a:srgbClr val="00CC99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AF9C3E-2931-CB54-6414-670F08F8C37E}"/>
                </a:ext>
              </a:extLst>
            </p:cNvPr>
            <p:cNvSpPr txBox="1"/>
            <p:nvPr/>
          </p:nvSpPr>
          <p:spPr bwMode="auto">
            <a:xfrm>
              <a:off x="1387447" y="4146645"/>
              <a:ext cx="29614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</a:pPr>
              <a:r>
                <a:rPr lang="en-US" altLang="ko-KR" sz="2000" b="1" kern="0" dirty="0">
                  <a:solidFill>
                    <a:srgbClr val="FFFFFF"/>
                  </a:solidFill>
                  <a:ea typeface="Osaka" charset="-128"/>
                </a:rPr>
                <a:t>Radial current</a:t>
              </a:r>
              <a:endParaRPr lang="ko-KR" altLang="en-US" sz="2000" b="1" kern="0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482766-F9B1-8A65-1A0B-927362CA6A0B}"/>
                </a:ext>
              </a:extLst>
            </p:cNvPr>
            <p:cNvSpPr txBox="1"/>
            <p:nvPr/>
          </p:nvSpPr>
          <p:spPr bwMode="auto">
            <a:xfrm>
              <a:off x="1623592" y="3012059"/>
              <a:ext cx="22278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</a:pPr>
              <a:r>
                <a:rPr lang="en-US" altLang="ko-KR" sz="2000" b="1" kern="0" dirty="0">
                  <a:solidFill>
                    <a:srgbClr val="FFFFFF"/>
                  </a:solidFill>
                  <a:ea typeface="Osaka" charset="-128"/>
                </a:rPr>
                <a:t>Voltage taps</a:t>
              </a:r>
              <a:endParaRPr lang="ko-KR" altLang="en-US" sz="2000" b="1" kern="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4" name="그림 203">
            <a:extLst>
              <a:ext uri="{FF2B5EF4-FFF2-40B4-BE49-F238E27FC236}">
                <a16:creationId xmlns:a16="http://schemas.microsoft.com/office/drawing/2014/main" id="{EA4AD2FB-4B07-1A36-2348-9910649A1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769308" y="1669269"/>
            <a:ext cx="6269506" cy="4598283"/>
          </a:xfrm>
          <a:prstGeom prst="rect">
            <a:avLst/>
          </a:prstGeom>
        </p:spPr>
      </p:pic>
      <p:grpSp>
        <p:nvGrpSpPr>
          <p:cNvPr id="205" name="그룹 204">
            <a:extLst>
              <a:ext uri="{FF2B5EF4-FFF2-40B4-BE49-F238E27FC236}">
                <a16:creationId xmlns:a16="http://schemas.microsoft.com/office/drawing/2014/main" id="{13EA3301-CA10-B300-E80A-AE0F2A98A162}"/>
              </a:ext>
            </a:extLst>
          </p:cNvPr>
          <p:cNvGrpSpPr/>
          <p:nvPr/>
        </p:nvGrpSpPr>
        <p:grpSpPr>
          <a:xfrm>
            <a:off x="8834881" y="3809119"/>
            <a:ext cx="3298409" cy="2445182"/>
            <a:chOff x="4486375" y="3301786"/>
            <a:chExt cx="4082495" cy="3094791"/>
          </a:xfrm>
        </p:grpSpPr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5C18B8F1-CA77-DE1C-595E-54E35F010F93}"/>
                </a:ext>
              </a:extLst>
            </p:cNvPr>
            <p:cNvSpPr/>
            <p:nvPr/>
          </p:nvSpPr>
          <p:spPr bwMode="auto">
            <a:xfrm rot="5400000">
              <a:off x="5245727" y="2542434"/>
              <a:ext cx="538696" cy="2057400"/>
            </a:xfrm>
            <a:prstGeom prst="rect">
              <a:avLst/>
            </a:prstGeom>
            <a:noFill/>
            <a:ln w="28575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grpSp>
          <p:nvGrpSpPr>
            <p:cNvPr id="207" name="그룹 206">
              <a:extLst>
                <a:ext uri="{FF2B5EF4-FFF2-40B4-BE49-F238E27FC236}">
                  <a16:creationId xmlns:a16="http://schemas.microsoft.com/office/drawing/2014/main" id="{AC58AADF-2788-B949-1096-9F9B17D9BE7B}"/>
                </a:ext>
              </a:extLst>
            </p:cNvPr>
            <p:cNvGrpSpPr/>
            <p:nvPr/>
          </p:nvGrpSpPr>
          <p:grpSpPr>
            <a:xfrm>
              <a:off x="5576315" y="4100158"/>
              <a:ext cx="2871625" cy="2296419"/>
              <a:chOff x="5582484" y="576099"/>
              <a:chExt cx="2871625" cy="2296419"/>
            </a:xfrm>
          </p:grpSpPr>
          <p:sp>
            <p:nvSpPr>
              <p:cNvPr id="232" name="직사각형 231">
                <a:extLst>
                  <a:ext uri="{FF2B5EF4-FFF2-40B4-BE49-F238E27FC236}">
                    <a16:creationId xmlns:a16="http://schemas.microsoft.com/office/drawing/2014/main" id="{630DF518-73C7-4C27-FDB6-B6ABF0745FD3}"/>
                  </a:ext>
                </a:extLst>
              </p:cNvPr>
              <p:cNvSpPr/>
              <p:nvPr/>
            </p:nvSpPr>
            <p:spPr bwMode="auto">
              <a:xfrm>
                <a:off x="5582484" y="576099"/>
                <a:ext cx="2860761" cy="2296419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233" name="직선 연결선 232">
                <a:extLst>
                  <a:ext uri="{FF2B5EF4-FFF2-40B4-BE49-F238E27FC236}">
                    <a16:creationId xmlns:a16="http://schemas.microsoft.com/office/drawing/2014/main" id="{1EF0D0DA-267F-956C-5443-C2DEBC1165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72163" y="1750704"/>
                <a:ext cx="0" cy="744789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dash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234" name="직사각형 233">
                <a:extLst>
                  <a:ext uri="{FF2B5EF4-FFF2-40B4-BE49-F238E27FC236}">
                    <a16:creationId xmlns:a16="http://schemas.microsoft.com/office/drawing/2014/main" id="{A4384365-BB0F-E0FC-B77D-2F45AC94F905}"/>
                  </a:ext>
                </a:extLst>
              </p:cNvPr>
              <p:cNvSpPr/>
              <p:nvPr/>
            </p:nvSpPr>
            <p:spPr bwMode="auto">
              <a:xfrm>
                <a:off x="6140116" y="1943098"/>
                <a:ext cx="2160000" cy="360000"/>
              </a:xfrm>
              <a:prstGeom prst="rect">
                <a:avLst/>
              </a:prstGeom>
              <a:solidFill>
                <a:srgbClr val="A78E79">
                  <a:alpha val="8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12E92BCD-6AA6-E637-C8D7-12798B5086D9}"/>
                  </a:ext>
                </a:extLst>
              </p:cNvPr>
              <p:cNvSpPr txBox="1"/>
              <p:nvPr/>
            </p:nvSpPr>
            <p:spPr bwMode="auto">
              <a:xfrm>
                <a:off x="5593348" y="583714"/>
                <a:ext cx="286076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Six terminals for local voltage measurement</a:t>
                </a:r>
                <a:endParaRPr kumimoji="0" lang="ko-KR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236" name="직사각형 235">
                <a:extLst>
                  <a:ext uri="{FF2B5EF4-FFF2-40B4-BE49-F238E27FC236}">
                    <a16:creationId xmlns:a16="http://schemas.microsoft.com/office/drawing/2014/main" id="{893DEBBC-4DDE-5C86-158C-C860EB2F7A2A}"/>
                  </a:ext>
                </a:extLst>
              </p:cNvPr>
              <p:cNvSpPr/>
              <p:nvPr/>
            </p:nvSpPr>
            <p:spPr bwMode="auto">
              <a:xfrm>
                <a:off x="6023226" y="1660891"/>
                <a:ext cx="104775" cy="648000"/>
              </a:xfrm>
              <a:prstGeom prst="rect">
                <a:avLst/>
              </a:prstGeom>
              <a:solidFill>
                <a:srgbClr val="898F78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08" name="그룹 207">
              <a:extLst>
                <a:ext uri="{FF2B5EF4-FFF2-40B4-BE49-F238E27FC236}">
                  <a16:creationId xmlns:a16="http://schemas.microsoft.com/office/drawing/2014/main" id="{51C04930-6D46-006F-E52C-78BDCB54F667}"/>
                </a:ext>
              </a:extLst>
            </p:cNvPr>
            <p:cNvGrpSpPr/>
            <p:nvPr/>
          </p:nvGrpSpPr>
          <p:grpSpPr>
            <a:xfrm>
              <a:off x="6163744" y="4657534"/>
              <a:ext cx="2087017" cy="1399894"/>
              <a:chOff x="6163744" y="1126934"/>
              <a:chExt cx="2087017" cy="1399894"/>
            </a:xfrm>
          </p:grpSpPr>
          <p:cxnSp>
            <p:nvCxnSpPr>
              <p:cNvPr id="229" name="직선 연결선 228">
                <a:extLst>
                  <a:ext uri="{FF2B5EF4-FFF2-40B4-BE49-F238E27FC236}">
                    <a16:creationId xmlns:a16="http://schemas.microsoft.com/office/drawing/2014/main" id="{21488231-EBD3-98D1-62BF-C74B1CE50074}"/>
                  </a:ext>
                </a:extLst>
              </p:cNvPr>
              <p:cNvCxnSpPr/>
              <p:nvPr/>
            </p:nvCxnSpPr>
            <p:spPr bwMode="auto">
              <a:xfrm>
                <a:off x="6600204" y="1743714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0" name="자유형: 도형 229">
                <a:extLst>
                  <a:ext uri="{FF2B5EF4-FFF2-40B4-BE49-F238E27FC236}">
                    <a16:creationId xmlns:a16="http://schemas.microsoft.com/office/drawing/2014/main" id="{51660533-0BF8-F7B4-B146-86D73ACF461D}"/>
                  </a:ext>
                </a:extLst>
              </p:cNvPr>
              <p:cNvSpPr/>
              <p:nvPr/>
            </p:nvSpPr>
            <p:spPr bwMode="auto">
              <a:xfrm>
                <a:off x="6586267" y="1126934"/>
                <a:ext cx="1664494" cy="645319"/>
              </a:xfrm>
              <a:custGeom>
                <a:avLst/>
                <a:gdLst>
                  <a:gd name="connsiteX0" fmla="*/ 0 w 1664494"/>
                  <a:gd name="connsiteY0" fmla="*/ 645319 h 645319"/>
                  <a:gd name="connsiteX1" fmla="*/ 347663 w 1664494"/>
                  <a:gd name="connsiteY1" fmla="*/ 381000 h 645319"/>
                  <a:gd name="connsiteX2" fmla="*/ 688181 w 1664494"/>
                  <a:gd name="connsiteY2" fmla="*/ 326231 h 645319"/>
                  <a:gd name="connsiteX3" fmla="*/ 838200 w 1664494"/>
                  <a:gd name="connsiteY3" fmla="*/ 202406 h 645319"/>
                  <a:gd name="connsiteX4" fmla="*/ 1183481 w 1664494"/>
                  <a:gd name="connsiteY4" fmla="*/ 140494 h 645319"/>
                  <a:gd name="connsiteX5" fmla="*/ 1359694 w 1664494"/>
                  <a:gd name="connsiteY5" fmla="*/ 66675 h 645319"/>
                  <a:gd name="connsiteX6" fmla="*/ 1590675 w 1664494"/>
                  <a:gd name="connsiteY6" fmla="*/ 35719 h 645319"/>
                  <a:gd name="connsiteX7" fmla="*/ 1664494 w 1664494"/>
                  <a:gd name="connsiteY7" fmla="*/ 0 h 64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494" h="645319">
                    <a:moveTo>
                      <a:pt x="0" y="645319"/>
                    </a:moveTo>
                    <a:cubicBezTo>
                      <a:pt x="116483" y="539750"/>
                      <a:pt x="232966" y="434181"/>
                      <a:pt x="347663" y="381000"/>
                    </a:cubicBezTo>
                    <a:cubicBezTo>
                      <a:pt x="462360" y="327819"/>
                      <a:pt x="606425" y="355997"/>
                      <a:pt x="688181" y="326231"/>
                    </a:cubicBezTo>
                    <a:cubicBezTo>
                      <a:pt x="769937" y="296465"/>
                      <a:pt x="755650" y="233362"/>
                      <a:pt x="838200" y="202406"/>
                    </a:cubicBezTo>
                    <a:cubicBezTo>
                      <a:pt x="920750" y="171450"/>
                      <a:pt x="1096565" y="163116"/>
                      <a:pt x="1183481" y="140494"/>
                    </a:cubicBezTo>
                    <a:cubicBezTo>
                      <a:pt x="1270397" y="117872"/>
                      <a:pt x="1291828" y="84138"/>
                      <a:pt x="1359694" y="66675"/>
                    </a:cubicBezTo>
                    <a:cubicBezTo>
                      <a:pt x="1427560" y="49212"/>
                      <a:pt x="1539875" y="46831"/>
                      <a:pt x="1590675" y="35719"/>
                    </a:cubicBezTo>
                    <a:cubicBezTo>
                      <a:pt x="1641475" y="24606"/>
                      <a:pt x="1652984" y="12303"/>
                      <a:pt x="1664494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0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87534"/>
                  </a:solidFill>
                  <a:effectLst/>
                  <a:uLnTx/>
                  <a:uFillTx/>
                  <a:latin typeface="Arial" charset="0"/>
                  <a:ea typeface="Osaka" charset="-128"/>
                  <a:cs typeface="Osaka" charset="-128"/>
                </a:endParaRP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263F99DE-D879-5F6E-576F-A7DA67CF063F}"/>
                  </a:ext>
                </a:extLst>
              </p:cNvPr>
              <p:cNvSpPr txBox="1"/>
              <p:nvPr/>
            </p:nvSpPr>
            <p:spPr bwMode="auto">
              <a:xfrm>
                <a:off x="6163744" y="2265218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100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grpSp>
          <p:nvGrpSpPr>
            <p:cNvPr id="209" name="그룹 208">
              <a:extLst>
                <a:ext uri="{FF2B5EF4-FFF2-40B4-BE49-F238E27FC236}">
                  <a16:creationId xmlns:a16="http://schemas.microsoft.com/office/drawing/2014/main" id="{26859BBA-4BC4-04E5-37DE-4D5C5F333AEF}"/>
                </a:ext>
              </a:extLst>
            </p:cNvPr>
            <p:cNvGrpSpPr/>
            <p:nvPr/>
          </p:nvGrpSpPr>
          <p:grpSpPr>
            <a:xfrm>
              <a:off x="6633327" y="4755348"/>
              <a:ext cx="1620248" cy="1332335"/>
              <a:chOff x="6633327" y="1224748"/>
              <a:chExt cx="1620248" cy="1332335"/>
            </a:xfrm>
          </p:grpSpPr>
          <p:cxnSp>
            <p:nvCxnSpPr>
              <p:cNvPr id="226" name="직선 연결선 225">
                <a:extLst>
                  <a:ext uri="{FF2B5EF4-FFF2-40B4-BE49-F238E27FC236}">
                    <a16:creationId xmlns:a16="http://schemas.microsoft.com/office/drawing/2014/main" id="{22C48953-605B-A906-7689-1A6638D6DE17}"/>
                  </a:ext>
                </a:extLst>
              </p:cNvPr>
              <p:cNvCxnSpPr/>
              <p:nvPr/>
            </p:nvCxnSpPr>
            <p:spPr bwMode="auto">
              <a:xfrm>
                <a:off x="7074850" y="1743714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7" name="자유형: 도형 226">
                <a:extLst>
                  <a:ext uri="{FF2B5EF4-FFF2-40B4-BE49-F238E27FC236}">
                    <a16:creationId xmlns:a16="http://schemas.microsoft.com/office/drawing/2014/main" id="{D3661822-FCA8-6D70-33E8-8A4CB769464F}"/>
                  </a:ext>
                </a:extLst>
              </p:cNvPr>
              <p:cNvSpPr/>
              <p:nvPr/>
            </p:nvSpPr>
            <p:spPr bwMode="auto">
              <a:xfrm>
                <a:off x="7062633" y="1224748"/>
                <a:ext cx="1190942" cy="577760"/>
              </a:xfrm>
              <a:custGeom>
                <a:avLst/>
                <a:gdLst>
                  <a:gd name="connsiteX0" fmla="*/ 0 w 1752600"/>
                  <a:gd name="connsiteY0" fmla="*/ 638175 h 638175"/>
                  <a:gd name="connsiteX1" fmla="*/ 276225 w 1752600"/>
                  <a:gd name="connsiteY1" fmla="*/ 371475 h 638175"/>
                  <a:gd name="connsiteX2" fmla="*/ 590550 w 1752600"/>
                  <a:gd name="connsiteY2" fmla="*/ 333375 h 638175"/>
                  <a:gd name="connsiteX3" fmla="*/ 895350 w 1752600"/>
                  <a:gd name="connsiteY3" fmla="*/ 104775 h 638175"/>
                  <a:gd name="connsiteX4" fmla="*/ 1123950 w 1752600"/>
                  <a:gd name="connsiteY4" fmla="*/ 190500 h 638175"/>
                  <a:gd name="connsiteX5" fmla="*/ 1476375 w 1752600"/>
                  <a:gd name="connsiteY5" fmla="*/ 28575 h 638175"/>
                  <a:gd name="connsiteX6" fmla="*/ 1609725 w 1752600"/>
                  <a:gd name="connsiteY6" fmla="*/ 57150 h 638175"/>
                  <a:gd name="connsiteX7" fmla="*/ 1752600 w 1752600"/>
                  <a:gd name="connsiteY7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2600" h="638175">
                    <a:moveTo>
                      <a:pt x="0" y="638175"/>
                    </a:moveTo>
                    <a:cubicBezTo>
                      <a:pt x="88900" y="530225"/>
                      <a:pt x="177800" y="422275"/>
                      <a:pt x="276225" y="371475"/>
                    </a:cubicBezTo>
                    <a:cubicBezTo>
                      <a:pt x="374650" y="320675"/>
                      <a:pt x="487363" y="377825"/>
                      <a:pt x="590550" y="333375"/>
                    </a:cubicBezTo>
                    <a:cubicBezTo>
                      <a:pt x="693737" y="288925"/>
                      <a:pt x="806450" y="128587"/>
                      <a:pt x="895350" y="104775"/>
                    </a:cubicBezTo>
                    <a:cubicBezTo>
                      <a:pt x="984250" y="80962"/>
                      <a:pt x="1027113" y="203200"/>
                      <a:pt x="1123950" y="190500"/>
                    </a:cubicBezTo>
                    <a:cubicBezTo>
                      <a:pt x="1220788" y="177800"/>
                      <a:pt x="1395413" y="50800"/>
                      <a:pt x="1476375" y="28575"/>
                    </a:cubicBezTo>
                    <a:cubicBezTo>
                      <a:pt x="1557338" y="6350"/>
                      <a:pt x="1563688" y="61912"/>
                      <a:pt x="1609725" y="57150"/>
                    </a:cubicBezTo>
                    <a:cubicBezTo>
                      <a:pt x="1655763" y="52387"/>
                      <a:pt x="1704181" y="26193"/>
                      <a:pt x="1752600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87534"/>
                  </a:solidFill>
                  <a:effectLst/>
                  <a:uLnTx/>
                  <a:uFillTx/>
                  <a:latin typeface="Arial" charset="0"/>
                  <a:ea typeface="Osaka" charset="-128"/>
                  <a:cs typeface="Osaka" charset="-128"/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D6BD37E8-6463-2D31-B9C5-CA80B505CF57}"/>
                  </a:ext>
                </a:extLst>
              </p:cNvPr>
              <p:cNvSpPr txBox="1"/>
              <p:nvPr/>
            </p:nvSpPr>
            <p:spPr bwMode="auto">
              <a:xfrm>
                <a:off x="6633327" y="2295473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200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grpSp>
          <p:nvGrpSpPr>
            <p:cNvPr id="210" name="그룹 209">
              <a:extLst>
                <a:ext uri="{FF2B5EF4-FFF2-40B4-BE49-F238E27FC236}">
                  <a16:creationId xmlns:a16="http://schemas.microsoft.com/office/drawing/2014/main" id="{5635D55F-A8F5-EA15-62E0-4D45C103FD3A}"/>
                </a:ext>
              </a:extLst>
            </p:cNvPr>
            <p:cNvGrpSpPr/>
            <p:nvPr/>
          </p:nvGrpSpPr>
          <p:grpSpPr>
            <a:xfrm>
              <a:off x="7108153" y="4866296"/>
              <a:ext cx="1154112" cy="1214306"/>
              <a:chOff x="7108153" y="1335696"/>
              <a:chExt cx="1154112" cy="1214306"/>
            </a:xfrm>
          </p:grpSpPr>
          <p:cxnSp>
            <p:nvCxnSpPr>
              <p:cNvPr id="223" name="직선 연결선 222">
                <a:extLst>
                  <a:ext uri="{FF2B5EF4-FFF2-40B4-BE49-F238E27FC236}">
                    <a16:creationId xmlns:a16="http://schemas.microsoft.com/office/drawing/2014/main" id="{D4CED3E9-72F8-D6EA-BE39-AA2A613F9E99}"/>
                  </a:ext>
                </a:extLst>
              </p:cNvPr>
              <p:cNvCxnSpPr/>
              <p:nvPr/>
            </p:nvCxnSpPr>
            <p:spPr bwMode="auto">
              <a:xfrm>
                <a:off x="7549496" y="1743714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4" name="자유형: 도형 223">
                <a:extLst>
                  <a:ext uri="{FF2B5EF4-FFF2-40B4-BE49-F238E27FC236}">
                    <a16:creationId xmlns:a16="http://schemas.microsoft.com/office/drawing/2014/main" id="{570069F5-6EB0-51C2-06F9-F3E3521993C2}"/>
                  </a:ext>
                </a:extLst>
              </p:cNvPr>
              <p:cNvSpPr/>
              <p:nvPr/>
            </p:nvSpPr>
            <p:spPr bwMode="auto">
              <a:xfrm>
                <a:off x="7539298" y="1335696"/>
                <a:ext cx="722967" cy="466812"/>
              </a:xfrm>
              <a:custGeom>
                <a:avLst/>
                <a:gdLst>
                  <a:gd name="connsiteX0" fmla="*/ 0 w 1752600"/>
                  <a:gd name="connsiteY0" fmla="*/ 638175 h 638175"/>
                  <a:gd name="connsiteX1" fmla="*/ 276225 w 1752600"/>
                  <a:gd name="connsiteY1" fmla="*/ 371475 h 638175"/>
                  <a:gd name="connsiteX2" fmla="*/ 590550 w 1752600"/>
                  <a:gd name="connsiteY2" fmla="*/ 333375 h 638175"/>
                  <a:gd name="connsiteX3" fmla="*/ 895350 w 1752600"/>
                  <a:gd name="connsiteY3" fmla="*/ 104775 h 638175"/>
                  <a:gd name="connsiteX4" fmla="*/ 1123950 w 1752600"/>
                  <a:gd name="connsiteY4" fmla="*/ 190500 h 638175"/>
                  <a:gd name="connsiteX5" fmla="*/ 1476375 w 1752600"/>
                  <a:gd name="connsiteY5" fmla="*/ 28575 h 638175"/>
                  <a:gd name="connsiteX6" fmla="*/ 1609725 w 1752600"/>
                  <a:gd name="connsiteY6" fmla="*/ 57150 h 638175"/>
                  <a:gd name="connsiteX7" fmla="*/ 1752600 w 1752600"/>
                  <a:gd name="connsiteY7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2600" h="638175">
                    <a:moveTo>
                      <a:pt x="0" y="638175"/>
                    </a:moveTo>
                    <a:cubicBezTo>
                      <a:pt x="88900" y="530225"/>
                      <a:pt x="177800" y="422275"/>
                      <a:pt x="276225" y="371475"/>
                    </a:cubicBezTo>
                    <a:cubicBezTo>
                      <a:pt x="374650" y="320675"/>
                      <a:pt x="487363" y="377825"/>
                      <a:pt x="590550" y="333375"/>
                    </a:cubicBezTo>
                    <a:cubicBezTo>
                      <a:pt x="693737" y="288925"/>
                      <a:pt x="806450" y="128587"/>
                      <a:pt x="895350" y="104775"/>
                    </a:cubicBezTo>
                    <a:cubicBezTo>
                      <a:pt x="984250" y="80962"/>
                      <a:pt x="1027113" y="203200"/>
                      <a:pt x="1123950" y="190500"/>
                    </a:cubicBezTo>
                    <a:cubicBezTo>
                      <a:pt x="1220788" y="177800"/>
                      <a:pt x="1395413" y="50800"/>
                      <a:pt x="1476375" y="28575"/>
                    </a:cubicBezTo>
                    <a:cubicBezTo>
                      <a:pt x="1557338" y="6350"/>
                      <a:pt x="1563688" y="61912"/>
                      <a:pt x="1609725" y="57150"/>
                    </a:cubicBezTo>
                    <a:cubicBezTo>
                      <a:pt x="1655763" y="52387"/>
                      <a:pt x="1704181" y="26193"/>
                      <a:pt x="1752600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0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187534"/>
                  </a:solidFill>
                  <a:effectLst/>
                  <a:uLnTx/>
                  <a:uFillTx/>
                  <a:latin typeface="Arial" charset="0"/>
                  <a:ea typeface="Osaka" charset="-128"/>
                  <a:cs typeface="Osaka" charset="-128"/>
                </a:endParaRP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0696C3BF-757B-362F-8518-BA46D3BBCF51}"/>
                  </a:ext>
                </a:extLst>
              </p:cNvPr>
              <p:cNvSpPr txBox="1"/>
              <p:nvPr/>
            </p:nvSpPr>
            <p:spPr bwMode="auto">
              <a:xfrm>
                <a:off x="7108153" y="2288392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300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grpSp>
          <p:nvGrpSpPr>
            <p:cNvPr id="211" name="그룹 210">
              <a:extLst>
                <a:ext uri="{FF2B5EF4-FFF2-40B4-BE49-F238E27FC236}">
                  <a16:creationId xmlns:a16="http://schemas.microsoft.com/office/drawing/2014/main" id="{9A5DF7FA-80A8-4F2A-A274-224E789FA615}"/>
                </a:ext>
              </a:extLst>
            </p:cNvPr>
            <p:cNvGrpSpPr/>
            <p:nvPr/>
          </p:nvGrpSpPr>
          <p:grpSpPr>
            <a:xfrm>
              <a:off x="7539932" y="4954099"/>
              <a:ext cx="722334" cy="1139786"/>
              <a:chOff x="7539932" y="1423499"/>
              <a:chExt cx="722334" cy="1139786"/>
            </a:xfrm>
          </p:grpSpPr>
          <p:cxnSp>
            <p:nvCxnSpPr>
              <p:cNvPr id="220" name="직선 연결선 219">
                <a:extLst>
                  <a:ext uri="{FF2B5EF4-FFF2-40B4-BE49-F238E27FC236}">
                    <a16:creationId xmlns:a16="http://schemas.microsoft.com/office/drawing/2014/main" id="{1BD061B8-0306-AD89-0A59-03F5017D4A85}"/>
                  </a:ext>
                </a:extLst>
              </p:cNvPr>
              <p:cNvCxnSpPr/>
              <p:nvPr/>
            </p:nvCxnSpPr>
            <p:spPr bwMode="auto">
              <a:xfrm>
                <a:off x="8024141" y="1743714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1" name="자유형: 도형 220">
                <a:extLst>
                  <a:ext uri="{FF2B5EF4-FFF2-40B4-BE49-F238E27FC236}">
                    <a16:creationId xmlns:a16="http://schemas.microsoft.com/office/drawing/2014/main" id="{C359D105-86DA-55F5-6B89-03BA415D480A}"/>
                  </a:ext>
                </a:extLst>
              </p:cNvPr>
              <p:cNvSpPr/>
              <p:nvPr/>
            </p:nvSpPr>
            <p:spPr bwMode="auto">
              <a:xfrm>
                <a:off x="8013944" y="1423499"/>
                <a:ext cx="248322" cy="376108"/>
              </a:xfrm>
              <a:custGeom>
                <a:avLst/>
                <a:gdLst>
                  <a:gd name="connsiteX0" fmla="*/ 0 w 1752600"/>
                  <a:gd name="connsiteY0" fmla="*/ 638175 h 638175"/>
                  <a:gd name="connsiteX1" fmla="*/ 276225 w 1752600"/>
                  <a:gd name="connsiteY1" fmla="*/ 371475 h 638175"/>
                  <a:gd name="connsiteX2" fmla="*/ 590550 w 1752600"/>
                  <a:gd name="connsiteY2" fmla="*/ 333375 h 638175"/>
                  <a:gd name="connsiteX3" fmla="*/ 895350 w 1752600"/>
                  <a:gd name="connsiteY3" fmla="*/ 104775 h 638175"/>
                  <a:gd name="connsiteX4" fmla="*/ 1123950 w 1752600"/>
                  <a:gd name="connsiteY4" fmla="*/ 190500 h 638175"/>
                  <a:gd name="connsiteX5" fmla="*/ 1476375 w 1752600"/>
                  <a:gd name="connsiteY5" fmla="*/ 28575 h 638175"/>
                  <a:gd name="connsiteX6" fmla="*/ 1609725 w 1752600"/>
                  <a:gd name="connsiteY6" fmla="*/ 57150 h 638175"/>
                  <a:gd name="connsiteX7" fmla="*/ 1752600 w 1752600"/>
                  <a:gd name="connsiteY7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2600" h="638175">
                    <a:moveTo>
                      <a:pt x="0" y="638175"/>
                    </a:moveTo>
                    <a:cubicBezTo>
                      <a:pt x="88900" y="530225"/>
                      <a:pt x="177800" y="422275"/>
                      <a:pt x="276225" y="371475"/>
                    </a:cubicBezTo>
                    <a:cubicBezTo>
                      <a:pt x="374650" y="320675"/>
                      <a:pt x="487363" y="377825"/>
                      <a:pt x="590550" y="333375"/>
                    </a:cubicBezTo>
                    <a:cubicBezTo>
                      <a:pt x="693737" y="288925"/>
                      <a:pt x="806450" y="128587"/>
                      <a:pt x="895350" y="104775"/>
                    </a:cubicBezTo>
                    <a:cubicBezTo>
                      <a:pt x="984250" y="80962"/>
                      <a:pt x="1027113" y="203200"/>
                      <a:pt x="1123950" y="190500"/>
                    </a:cubicBezTo>
                    <a:cubicBezTo>
                      <a:pt x="1220788" y="177800"/>
                      <a:pt x="1395413" y="50800"/>
                      <a:pt x="1476375" y="28575"/>
                    </a:cubicBezTo>
                    <a:cubicBezTo>
                      <a:pt x="1557338" y="6350"/>
                      <a:pt x="1563688" y="61912"/>
                      <a:pt x="1609725" y="57150"/>
                    </a:cubicBezTo>
                    <a:cubicBezTo>
                      <a:pt x="1655763" y="52387"/>
                      <a:pt x="1704181" y="26193"/>
                      <a:pt x="1752600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187534"/>
                  </a:solidFill>
                  <a:effectLst/>
                  <a:uLnTx/>
                  <a:uFillTx/>
                  <a:latin typeface="Arial" charset="0"/>
                  <a:ea typeface="Osaka" charset="-128"/>
                  <a:cs typeface="Osaka" charset="-128"/>
                </a:endParaRP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566C0869-E63A-B4CC-B2D2-E826F1E712EA}"/>
                  </a:ext>
                </a:extLst>
              </p:cNvPr>
              <p:cNvSpPr txBox="1"/>
              <p:nvPr/>
            </p:nvSpPr>
            <p:spPr bwMode="auto">
              <a:xfrm>
                <a:off x="7539932" y="2301675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400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grpSp>
          <p:nvGrpSpPr>
            <p:cNvPr id="212" name="그룹 211">
              <a:extLst>
                <a:ext uri="{FF2B5EF4-FFF2-40B4-BE49-F238E27FC236}">
                  <a16:creationId xmlns:a16="http://schemas.microsoft.com/office/drawing/2014/main" id="{A1C17006-EFFD-248E-008F-3444B7A09C12}"/>
                </a:ext>
              </a:extLst>
            </p:cNvPr>
            <p:cNvGrpSpPr/>
            <p:nvPr/>
          </p:nvGrpSpPr>
          <p:grpSpPr>
            <a:xfrm>
              <a:off x="5854084" y="4560445"/>
              <a:ext cx="2384888" cy="1509050"/>
              <a:chOff x="5854084" y="1029845"/>
              <a:chExt cx="2384888" cy="1509050"/>
            </a:xfrm>
          </p:grpSpPr>
          <p:cxnSp>
            <p:nvCxnSpPr>
              <p:cNvPr id="217" name="직선 연결선 216">
                <a:extLst>
                  <a:ext uri="{FF2B5EF4-FFF2-40B4-BE49-F238E27FC236}">
                    <a16:creationId xmlns:a16="http://schemas.microsoft.com/office/drawing/2014/main" id="{B572CEEF-55CD-86D9-4F21-06D106D77147}"/>
                  </a:ext>
                </a:extLst>
              </p:cNvPr>
              <p:cNvCxnSpPr/>
              <p:nvPr/>
            </p:nvCxnSpPr>
            <p:spPr bwMode="auto">
              <a:xfrm>
                <a:off x="6125558" y="1746095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8" name="자유형: 도형 217">
                <a:extLst>
                  <a:ext uri="{FF2B5EF4-FFF2-40B4-BE49-F238E27FC236}">
                    <a16:creationId xmlns:a16="http://schemas.microsoft.com/office/drawing/2014/main" id="{8417C295-84D9-2630-A761-EEED71B5BD50}"/>
                  </a:ext>
                </a:extLst>
              </p:cNvPr>
              <p:cNvSpPr/>
              <p:nvPr/>
            </p:nvSpPr>
            <p:spPr bwMode="auto">
              <a:xfrm>
                <a:off x="6122970" y="1029845"/>
                <a:ext cx="2116002" cy="748165"/>
              </a:xfrm>
              <a:custGeom>
                <a:avLst/>
                <a:gdLst>
                  <a:gd name="connsiteX0" fmla="*/ 0 w 1752600"/>
                  <a:gd name="connsiteY0" fmla="*/ 638175 h 638175"/>
                  <a:gd name="connsiteX1" fmla="*/ 276225 w 1752600"/>
                  <a:gd name="connsiteY1" fmla="*/ 371475 h 638175"/>
                  <a:gd name="connsiteX2" fmla="*/ 590550 w 1752600"/>
                  <a:gd name="connsiteY2" fmla="*/ 333375 h 638175"/>
                  <a:gd name="connsiteX3" fmla="*/ 895350 w 1752600"/>
                  <a:gd name="connsiteY3" fmla="*/ 104775 h 638175"/>
                  <a:gd name="connsiteX4" fmla="*/ 1123950 w 1752600"/>
                  <a:gd name="connsiteY4" fmla="*/ 190500 h 638175"/>
                  <a:gd name="connsiteX5" fmla="*/ 1476375 w 1752600"/>
                  <a:gd name="connsiteY5" fmla="*/ 28575 h 638175"/>
                  <a:gd name="connsiteX6" fmla="*/ 1609725 w 1752600"/>
                  <a:gd name="connsiteY6" fmla="*/ 57150 h 638175"/>
                  <a:gd name="connsiteX7" fmla="*/ 1752600 w 1752600"/>
                  <a:gd name="connsiteY7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2600" h="638175">
                    <a:moveTo>
                      <a:pt x="0" y="638175"/>
                    </a:moveTo>
                    <a:cubicBezTo>
                      <a:pt x="88900" y="530225"/>
                      <a:pt x="177800" y="422275"/>
                      <a:pt x="276225" y="371475"/>
                    </a:cubicBezTo>
                    <a:cubicBezTo>
                      <a:pt x="374650" y="320675"/>
                      <a:pt x="487363" y="377825"/>
                      <a:pt x="590550" y="333375"/>
                    </a:cubicBezTo>
                    <a:cubicBezTo>
                      <a:pt x="693737" y="288925"/>
                      <a:pt x="806450" y="128587"/>
                      <a:pt x="895350" y="104775"/>
                    </a:cubicBezTo>
                    <a:cubicBezTo>
                      <a:pt x="984250" y="80962"/>
                      <a:pt x="1027113" y="203200"/>
                      <a:pt x="1123950" y="190500"/>
                    </a:cubicBezTo>
                    <a:cubicBezTo>
                      <a:pt x="1220788" y="177800"/>
                      <a:pt x="1395413" y="50800"/>
                      <a:pt x="1476375" y="28575"/>
                    </a:cubicBezTo>
                    <a:cubicBezTo>
                      <a:pt x="1557338" y="6350"/>
                      <a:pt x="1563688" y="61912"/>
                      <a:pt x="1609725" y="57150"/>
                    </a:cubicBezTo>
                    <a:cubicBezTo>
                      <a:pt x="1655763" y="52387"/>
                      <a:pt x="1704181" y="26193"/>
                      <a:pt x="1752600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187534"/>
                  </a:solidFill>
                  <a:effectLst/>
                  <a:uLnTx/>
                  <a:uFillTx/>
                  <a:latin typeface="Arial" charset="0"/>
                  <a:ea typeface="Osaka" charset="-128"/>
                  <a:cs typeface="Osaka" charset="-128"/>
                </a:endParaRP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1698E24-F396-F765-7827-02BE2E47F371}"/>
                  </a:ext>
                </a:extLst>
              </p:cNvPr>
              <p:cNvSpPr txBox="1"/>
              <p:nvPr/>
            </p:nvSpPr>
            <p:spPr bwMode="auto">
              <a:xfrm>
                <a:off x="5854084" y="2277285"/>
                <a:ext cx="552446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1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st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grpSp>
          <p:nvGrpSpPr>
            <p:cNvPr id="213" name="그룹 212">
              <a:extLst>
                <a:ext uri="{FF2B5EF4-FFF2-40B4-BE49-F238E27FC236}">
                  <a16:creationId xmlns:a16="http://schemas.microsoft.com/office/drawing/2014/main" id="{090C3CE2-2AD0-F4E5-D88E-19FBF4E07596}"/>
                </a:ext>
              </a:extLst>
            </p:cNvPr>
            <p:cNvGrpSpPr/>
            <p:nvPr/>
          </p:nvGrpSpPr>
          <p:grpSpPr>
            <a:xfrm>
              <a:off x="7891633" y="5033837"/>
              <a:ext cx="677237" cy="1040943"/>
              <a:chOff x="7891633" y="1503237"/>
              <a:chExt cx="677237" cy="1040943"/>
            </a:xfrm>
          </p:grpSpPr>
          <p:cxnSp>
            <p:nvCxnSpPr>
              <p:cNvPr id="214" name="직선 연결선 213">
                <a:extLst>
                  <a:ext uri="{FF2B5EF4-FFF2-40B4-BE49-F238E27FC236}">
                    <a16:creationId xmlns:a16="http://schemas.microsoft.com/office/drawing/2014/main" id="{15E10426-1C77-C7F0-DBDE-CE3FC2FA4DF8}"/>
                  </a:ext>
                </a:extLst>
              </p:cNvPr>
              <p:cNvCxnSpPr/>
              <p:nvPr/>
            </p:nvCxnSpPr>
            <p:spPr bwMode="auto">
              <a:xfrm>
                <a:off x="8269409" y="1743705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직선 연결선 214">
                <a:extLst>
                  <a:ext uri="{FF2B5EF4-FFF2-40B4-BE49-F238E27FC236}">
                    <a16:creationId xmlns:a16="http://schemas.microsoft.com/office/drawing/2014/main" id="{DC6967D3-69ED-339D-1BD0-014ADC40C3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260958" y="1503237"/>
                <a:ext cx="24600" cy="269016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465FA359-F4C2-862C-32B6-13855FCC1745}"/>
                  </a:ext>
                </a:extLst>
              </p:cNvPr>
              <p:cNvSpPr txBox="1"/>
              <p:nvPr/>
            </p:nvSpPr>
            <p:spPr bwMode="auto">
              <a:xfrm>
                <a:off x="7891633" y="2282570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450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</p:grpSp>
      <p:grpSp>
        <p:nvGrpSpPr>
          <p:cNvPr id="237" name="그룹 236">
            <a:extLst>
              <a:ext uri="{FF2B5EF4-FFF2-40B4-BE49-F238E27FC236}">
                <a16:creationId xmlns:a16="http://schemas.microsoft.com/office/drawing/2014/main" id="{1ED9B149-4451-431F-9700-B51C34C2FA6D}"/>
              </a:ext>
            </a:extLst>
          </p:cNvPr>
          <p:cNvGrpSpPr/>
          <p:nvPr/>
        </p:nvGrpSpPr>
        <p:grpSpPr>
          <a:xfrm>
            <a:off x="5769287" y="1662277"/>
            <a:ext cx="2446718" cy="2534364"/>
            <a:chOff x="692038" y="584594"/>
            <a:chExt cx="3028343" cy="3207667"/>
          </a:xfrm>
        </p:grpSpPr>
        <p:sp>
          <p:nvSpPr>
            <p:cNvPr id="238" name="직사각형 237">
              <a:extLst>
                <a:ext uri="{FF2B5EF4-FFF2-40B4-BE49-F238E27FC236}">
                  <a16:creationId xmlns:a16="http://schemas.microsoft.com/office/drawing/2014/main" id="{811EE4FC-9E22-434A-07B6-D7D281B08625}"/>
                </a:ext>
              </a:extLst>
            </p:cNvPr>
            <p:cNvSpPr/>
            <p:nvPr/>
          </p:nvSpPr>
          <p:spPr bwMode="auto">
            <a:xfrm rot="5400000">
              <a:off x="2102208" y="2599695"/>
              <a:ext cx="538695" cy="1846438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grpSp>
          <p:nvGrpSpPr>
            <p:cNvPr id="239" name="그룹 238">
              <a:extLst>
                <a:ext uri="{FF2B5EF4-FFF2-40B4-BE49-F238E27FC236}">
                  <a16:creationId xmlns:a16="http://schemas.microsoft.com/office/drawing/2014/main" id="{334CA9DD-D4F7-736E-C4CD-ACF85547C4ED}"/>
                </a:ext>
              </a:extLst>
            </p:cNvPr>
            <p:cNvGrpSpPr/>
            <p:nvPr/>
          </p:nvGrpSpPr>
          <p:grpSpPr>
            <a:xfrm>
              <a:off x="692038" y="584594"/>
              <a:ext cx="2878603" cy="2296425"/>
              <a:chOff x="692038" y="4102494"/>
              <a:chExt cx="2878603" cy="2296425"/>
            </a:xfrm>
          </p:grpSpPr>
          <p:sp>
            <p:nvSpPr>
              <p:cNvPr id="269" name="직사각형 268">
                <a:extLst>
                  <a:ext uri="{FF2B5EF4-FFF2-40B4-BE49-F238E27FC236}">
                    <a16:creationId xmlns:a16="http://schemas.microsoft.com/office/drawing/2014/main" id="{308CA694-A98B-7E6A-AAFF-31230343D29F}"/>
                  </a:ext>
                </a:extLst>
              </p:cNvPr>
              <p:cNvSpPr/>
              <p:nvPr/>
            </p:nvSpPr>
            <p:spPr bwMode="auto">
              <a:xfrm>
                <a:off x="692038" y="4102500"/>
                <a:ext cx="2860761" cy="2296419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53CEDF65-676A-75FE-0001-11998BF772E4}"/>
                  </a:ext>
                </a:extLst>
              </p:cNvPr>
              <p:cNvSpPr txBox="1"/>
              <p:nvPr/>
            </p:nvSpPr>
            <p:spPr bwMode="auto">
              <a:xfrm>
                <a:off x="709880" y="4102494"/>
                <a:ext cx="286076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Five terminals for local temperature measurement</a:t>
                </a:r>
                <a:endParaRPr kumimoji="0" lang="ko-KR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cxnSp>
            <p:nvCxnSpPr>
              <p:cNvPr id="271" name="직선 연결선 270">
                <a:extLst>
                  <a:ext uri="{FF2B5EF4-FFF2-40B4-BE49-F238E27FC236}">
                    <a16:creationId xmlns:a16="http://schemas.microsoft.com/office/drawing/2014/main" id="{DA4A86D2-444A-DA87-4B8B-E5973D8AC7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9518" y="4920096"/>
                <a:ext cx="0" cy="1442604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dash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272" name="직사각형 271">
                <a:extLst>
                  <a:ext uri="{FF2B5EF4-FFF2-40B4-BE49-F238E27FC236}">
                    <a16:creationId xmlns:a16="http://schemas.microsoft.com/office/drawing/2014/main" id="{A4DCB9DB-8F2F-2B29-64CF-6CC3A5EA23DE}"/>
                  </a:ext>
                </a:extLst>
              </p:cNvPr>
              <p:cNvSpPr/>
              <p:nvPr/>
            </p:nvSpPr>
            <p:spPr bwMode="auto">
              <a:xfrm>
                <a:off x="1257471" y="5483711"/>
                <a:ext cx="2160000" cy="360000"/>
              </a:xfrm>
              <a:prstGeom prst="rect">
                <a:avLst/>
              </a:prstGeom>
              <a:solidFill>
                <a:srgbClr val="A78E79">
                  <a:alpha val="8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273" name="직사각형 272">
                <a:extLst>
                  <a:ext uri="{FF2B5EF4-FFF2-40B4-BE49-F238E27FC236}">
                    <a16:creationId xmlns:a16="http://schemas.microsoft.com/office/drawing/2014/main" id="{C651389F-1986-FF68-E9BB-2053C6507007}"/>
                  </a:ext>
                </a:extLst>
              </p:cNvPr>
              <p:cNvSpPr/>
              <p:nvPr/>
            </p:nvSpPr>
            <p:spPr bwMode="auto">
              <a:xfrm>
                <a:off x="1150107" y="5202772"/>
                <a:ext cx="104775" cy="648000"/>
              </a:xfrm>
              <a:prstGeom prst="rect">
                <a:avLst/>
              </a:prstGeom>
              <a:solidFill>
                <a:srgbClr val="898F78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40" name="그룹 239">
              <a:extLst>
                <a:ext uri="{FF2B5EF4-FFF2-40B4-BE49-F238E27FC236}">
                  <a16:creationId xmlns:a16="http://schemas.microsoft.com/office/drawing/2014/main" id="{FCCCEBDA-9ADB-1E97-CE5F-5B03EBA50D5C}"/>
                </a:ext>
              </a:extLst>
            </p:cNvPr>
            <p:cNvGrpSpPr/>
            <p:nvPr/>
          </p:nvGrpSpPr>
          <p:grpSpPr>
            <a:xfrm>
              <a:off x="1246127" y="1253579"/>
              <a:ext cx="789641" cy="1302503"/>
              <a:chOff x="1246127" y="4771479"/>
              <a:chExt cx="789641" cy="1302503"/>
            </a:xfrm>
          </p:grpSpPr>
          <p:cxnSp>
            <p:nvCxnSpPr>
              <p:cNvPr id="265" name="직선 연결선 264">
                <a:extLst>
                  <a:ext uri="{FF2B5EF4-FFF2-40B4-BE49-F238E27FC236}">
                    <a16:creationId xmlns:a16="http://schemas.microsoft.com/office/drawing/2014/main" id="{C8F9A869-FA80-9C12-25D2-8977FEEB888B}"/>
                  </a:ext>
                </a:extLst>
              </p:cNvPr>
              <p:cNvCxnSpPr/>
              <p:nvPr/>
            </p:nvCxnSpPr>
            <p:spPr bwMode="auto">
              <a:xfrm>
                <a:off x="1732117" y="5290868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591143E7-0921-6850-FAED-E9D7C8572201}"/>
                  </a:ext>
                </a:extLst>
              </p:cNvPr>
              <p:cNvSpPr txBox="1"/>
              <p:nvPr/>
            </p:nvSpPr>
            <p:spPr bwMode="auto">
              <a:xfrm>
                <a:off x="1246127" y="5812372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100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cxnSp>
            <p:nvCxnSpPr>
              <p:cNvPr id="267" name="직선 연결선 266">
                <a:extLst>
                  <a:ext uri="{FF2B5EF4-FFF2-40B4-BE49-F238E27FC236}">
                    <a16:creationId xmlns:a16="http://schemas.microsoft.com/office/drawing/2014/main" id="{74B71B19-E8BB-1192-2E47-8ACDF94877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732012" y="4771479"/>
                <a:ext cx="195369" cy="611400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FF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8" name="직선 연결선 267">
                <a:extLst>
                  <a:ext uri="{FF2B5EF4-FFF2-40B4-BE49-F238E27FC236}">
                    <a16:creationId xmlns:a16="http://schemas.microsoft.com/office/drawing/2014/main" id="{DDC5923A-A6AF-3E8A-7878-D8C37DAAF0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730608" y="4833298"/>
                <a:ext cx="305160" cy="557689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E0724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1" name="그룹 240">
              <a:extLst>
                <a:ext uri="{FF2B5EF4-FFF2-40B4-BE49-F238E27FC236}">
                  <a16:creationId xmlns:a16="http://schemas.microsoft.com/office/drawing/2014/main" id="{2552FF57-A355-3DD2-7315-E414338E97DC}"/>
                </a:ext>
              </a:extLst>
            </p:cNvPr>
            <p:cNvGrpSpPr/>
            <p:nvPr/>
          </p:nvGrpSpPr>
          <p:grpSpPr>
            <a:xfrm>
              <a:off x="1715710" y="1266272"/>
              <a:ext cx="791091" cy="1320065"/>
              <a:chOff x="1715710" y="4784172"/>
              <a:chExt cx="791091" cy="1320065"/>
            </a:xfrm>
          </p:grpSpPr>
          <p:cxnSp>
            <p:nvCxnSpPr>
              <p:cNvPr id="261" name="직선 연결선 260">
                <a:extLst>
                  <a:ext uri="{FF2B5EF4-FFF2-40B4-BE49-F238E27FC236}">
                    <a16:creationId xmlns:a16="http://schemas.microsoft.com/office/drawing/2014/main" id="{070AAAC2-4834-4807-0D15-D09AE7E4B890}"/>
                  </a:ext>
                </a:extLst>
              </p:cNvPr>
              <p:cNvCxnSpPr/>
              <p:nvPr/>
            </p:nvCxnSpPr>
            <p:spPr bwMode="auto">
              <a:xfrm>
                <a:off x="2206763" y="5290868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F6BA910F-FCF1-0807-285A-DBD496CF1199}"/>
                  </a:ext>
                </a:extLst>
              </p:cNvPr>
              <p:cNvSpPr txBox="1"/>
              <p:nvPr/>
            </p:nvSpPr>
            <p:spPr bwMode="auto">
              <a:xfrm>
                <a:off x="1715710" y="5842627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200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cxnSp>
            <p:nvCxnSpPr>
              <p:cNvPr id="263" name="직선 연결선 262">
                <a:extLst>
                  <a:ext uri="{FF2B5EF4-FFF2-40B4-BE49-F238E27FC236}">
                    <a16:creationId xmlns:a16="http://schemas.microsoft.com/office/drawing/2014/main" id="{784DE567-1846-AA3D-5F0D-CA0E084D99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201785" y="4784172"/>
                <a:ext cx="195369" cy="611400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FF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4" name="직선 연결선 263">
                <a:extLst>
                  <a:ext uri="{FF2B5EF4-FFF2-40B4-BE49-F238E27FC236}">
                    <a16:creationId xmlns:a16="http://schemas.microsoft.com/office/drawing/2014/main" id="{0A46F732-2BD7-CBB0-09F2-8DFDE47F81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201641" y="4841549"/>
                <a:ext cx="305160" cy="557689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E0724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2" name="그룹 241">
              <a:extLst>
                <a:ext uri="{FF2B5EF4-FFF2-40B4-BE49-F238E27FC236}">
                  <a16:creationId xmlns:a16="http://schemas.microsoft.com/office/drawing/2014/main" id="{01CCD00C-9B4A-501C-B40E-2EE76F1CCCDB}"/>
                </a:ext>
              </a:extLst>
            </p:cNvPr>
            <p:cNvGrpSpPr/>
            <p:nvPr/>
          </p:nvGrpSpPr>
          <p:grpSpPr>
            <a:xfrm>
              <a:off x="2200061" y="1274956"/>
              <a:ext cx="777967" cy="1304300"/>
              <a:chOff x="2200061" y="4792856"/>
              <a:chExt cx="777967" cy="1304300"/>
            </a:xfrm>
          </p:grpSpPr>
          <p:cxnSp>
            <p:nvCxnSpPr>
              <p:cNvPr id="257" name="직선 연결선 256">
                <a:extLst>
                  <a:ext uri="{FF2B5EF4-FFF2-40B4-BE49-F238E27FC236}">
                    <a16:creationId xmlns:a16="http://schemas.microsoft.com/office/drawing/2014/main" id="{93870DEA-E537-7EC6-87E3-B4FA2CCC1648}"/>
                  </a:ext>
                </a:extLst>
              </p:cNvPr>
              <p:cNvCxnSpPr/>
              <p:nvPr/>
            </p:nvCxnSpPr>
            <p:spPr bwMode="auto">
              <a:xfrm>
                <a:off x="2681409" y="5290868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879C0E2E-A43A-C4B8-4A19-B68CDBE602EC}"/>
                  </a:ext>
                </a:extLst>
              </p:cNvPr>
              <p:cNvSpPr txBox="1"/>
              <p:nvPr/>
            </p:nvSpPr>
            <p:spPr bwMode="auto">
              <a:xfrm>
                <a:off x="2200061" y="5835546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300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cxnSp>
            <p:nvCxnSpPr>
              <p:cNvPr id="259" name="직선 연결선 258">
                <a:extLst>
                  <a:ext uri="{FF2B5EF4-FFF2-40B4-BE49-F238E27FC236}">
                    <a16:creationId xmlns:a16="http://schemas.microsoft.com/office/drawing/2014/main" id="{AAF1C49A-EA83-C7C5-6234-13419FFADA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675137" y="4792856"/>
                <a:ext cx="195369" cy="611400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FF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0" name="직선 연결선 259">
                <a:extLst>
                  <a:ext uri="{FF2B5EF4-FFF2-40B4-BE49-F238E27FC236}">
                    <a16:creationId xmlns:a16="http://schemas.microsoft.com/office/drawing/2014/main" id="{32318F72-97BB-001B-27B9-B57629861F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672868" y="4840687"/>
                <a:ext cx="305160" cy="557689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E0724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3" name="그룹 242">
              <a:extLst>
                <a:ext uri="{FF2B5EF4-FFF2-40B4-BE49-F238E27FC236}">
                  <a16:creationId xmlns:a16="http://schemas.microsoft.com/office/drawing/2014/main" id="{ACE07757-FB0F-80E1-8520-EE5F6691B1BF}"/>
                </a:ext>
              </a:extLst>
            </p:cNvPr>
            <p:cNvGrpSpPr/>
            <p:nvPr/>
          </p:nvGrpSpPr>
          <p:grpSpPr>
            <a:xfrm>
              <a:off x="2669940" y="1244588"/>
              <a:ext cx="783709" cy="1347951"/>
              <a:chOff x="2669940" y="4762488"/>
              <a:chExt cx="783709" cy="1347951"/>
            </a:xfrm>
          </p:grpSpPr>
          <p:cxnSp>
            <p:nvCxnSpPr>
              <p:cNvPr id="253" name="직선 연결선 252">
                <a:extLst>
                  <a:ext uri="{FF2B5EF4-FFF2-40B4-BE49-F238E27FC236}">
                    <a16:creationId xmlns:a16="http://schemas.microsoft.com/office/drawing/2014/main" id="{6D9E4453-00D1-5FBD-08B0-8FCC349933AE}"/>
                  </a:ext>
                </a:extLst>
              </p:cNvPr>
              <p:cNvCxnSpPr/>
              <p:nvPr/>
            </p:nvCxnSpPr>
            <p:spPr bwMode="auto">
              <a:xfrm>
                <a:off x="3156054" y="5290868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D3DD5752-7E32-6E6D-4E4E-B92D19239A3E}"/>
                  </a:ext>
                </a:extLst>
              </p:cNvPr>
              <p:cNvSpPr txBox="1"/>
              <p:nvPr/>
            </p:nvSpPr>
            <p:spPr bwMode="auto">
              <a:xfrm>
                <a:off x="2669940" y="5848829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400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cxnSp>
            <p:nvCxnSpPr>
              <p:cNvPr id="255" name="직선 연결선 254">
                <a:extLst>
                  <a:ext uri="{FF2B5EF4-FFF2-40B4-BE49-F238E27FC236}">
                    <a16:creationId xmlns:a16="http://schemas.microsoft.com/office/drawing/2014/main" id="{77A123CE-9046-FE93-15C2-8DF8A35A1A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141038" y="4762488"/>
                <a:ext cx="195369" cy="611400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FF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6" name="직선 연결선 255">
                <a:extLst>
                  <a:ext uri="{FF2B5EF4-FFF2-40B4-BE49-F238E27FC236}">
                    <a16:creationId xmlns:a16="http://schemas.microsoft.com/office/drawing/2014/main" id="{8320B56A-56DD-6B13-BC79-8F9B7273DE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148489" y="4815049"/>
                <a:ext cx="305160" cy="557689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E0724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4" name="그룹 243">
              <a:extLst>
                <a:ext uri="{FF2B5EF4-FFF2-40B4-BE49-F238E27FC236}">
                  <a16:creationId xmlns:a16="http://schemas.microsoft.com/office/drawing/2014/main" id="{272EAE8D-D4CE-2B5A-62B5-7B29E83DBE6D}"/>
                </a:ext>
              </a:extLst>
            </p:cNvPr>
            <p:cNvGrpSpPr/>
            <p:nvPr/>
          </p:nvGrpSpPr>
          <p:grpSpPr>
            <a:xfrm>
              <a:off x="3043144" y="1240065"/>
              <a:ext cx="677237" cy="1344873"/>
              <a:chOff x="3043144" y="4757965"/>
              <a:chExt cx="677237" cy="1344873"/>
            </a:xfrm>
          </p:grpSpPr>
          <p:cxnSp>
            <p:nvCxnSpPr>
              <p:cNvPr id="249" name="직선 연결선 248">
                <a:extLst>
                  <a:ext uri="{FF2B5EF4-FFF2-40B4-BE49-F238E27FC236}">
                    <a16:creationId xmlns:a16="http://schemas.microsoft.com/office/drawing/2014/main" id="{E530AD8F-C791-7AEB-502B-7695F4AD36AA}"/>
                  </a:ext>
                </a:extLst>
              </p:cNvPr>
              <p:cNvCxnSpPr/>
              <p:nvPr/>
            </p:nvCxnSpPr>
            <p:spPr bwMode="auto">
              <a:xfrm>
                <a:off x="3394179" y="5283716"/>
                <a:ext cx="0" cy="552394"/>
              </a:xfrm>
              <a:prstGeom prst="line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0B1F33F6-5329-0244-AD87-2D42EA01A8B9}"/>
                  </a:ext>
                </a:extLst>
              </p:cNvPr>
              <p:cNvSpPr txBox="1"/>
              <p:nvPr/>
            </p:nvSpPr>
            <p:spPr bwMode="auto">
              <a:xfrm>
                <a:off x="3043144" y="5841228"/>
                <a:ext cx="67723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450</a:t>
                </a:r>
                <a:r>
                  <a:rPr kumimoji="0" lang="en-US" altLang="ko-KR" sz="105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</a:t>
                </a: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 turn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cxnSp>
            <p:nvCxnSpPr>
              <p:cNvPr id="251" name="직선 연결선 250">
                <a:extLst>
                  <a:ext uri="{FF2B5EF4-FFF2-40B4-BE49-F238E27FC236}">
                    <a16:creationId xmlns:a16="http://schemas.microsoft.com/office/drawing/2014/main" id="{C37A9577-8E2B-8972-9EC9-4A9C58DE8A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83936" y="4757965"/>
                <a:ext cx="195369" cy="611400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FFFFFF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2" name="직선 연결선 251">
                <a:extLst>
                  <a:ext uri="{FF2B5EF4-FFF2-40B4-BE49-F238E27FC236}">
                    <a16:creationId xmlns:a16="http://schemas.microsoft.com/office/drawing/2014/main" id="{356E3093-D0FD-CF61-8D37-2503BBE13E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76971" y="4822310"/>
                <a:ext cx="305160" cy="557689"/>
              </a:xfrm>
              <a:prstGeom prst="line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E0724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5" name="그룹 244">
              <a:extLst>
                <a:ext uri="{FF2B5EF4-FFF2-40B4-BE49-F238E27FC236}">
                  <a16:creationId xmlns:a16="http://schemas.microsoft.com/office/drawing/2014/main" id="{D789B7EC-F242-6CC5-FF85-B992EA0C319B}"/>
                </a:ext>
              </a:extLst>
            </p:cNvPr>
            <p:cNvGrpSpPr/>
            <p:nvPr/>
          </p:nvGrpSpPr>
          <p:grpSpPr>
            <a:xfrm>
              <a:off x="1007335" y="1122848"/>
              <a:ext cx="935714" cy="732874"/>
              <a:chOff x="1007335" y="4640748"/>
              <a:chExt cx="935714" cy="732874"/>
            </a:xfrm>
          </p:grpSpPr>
          <p:sp>
            <p:nvSpPr>
              <p:cNvPr id="247" name="직사각형 246">
                <a:extLst>
                  <a:ext uri="{FF2B5EF4-FFF2-40B4-BE49-F238E27FC236}">
                    <a16:creationId xmlns:a16="http://schemas.microsoft.com/office/drawing/2014/main" id="{1B7FCF9A-3187-ACA5-0D67-BB629F133803}"/>
                  </a:ext>
                </a:extLst>
              </p:cNvPr>
              <p:cNvSpPr/>
              <p:nvPr/>
            </p:nvSpPr>
            <p:spPr bwMode="auto">
              <a:xfrm>
                <a:off x="1254882" y="5218647"/>
                <a:ext cx="72493" cy="154975"/>
              </a:xfrm>
              <a:prstGeom prst="rect">
                <a:avLst/>
              </a:prstGeom>
              <a:solidFill>
                <a:srgbClr val="FFC000">
                  <a:alpha val="8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273C82D1-B834-F967-8C52-C61AFA658BE4}"/>
                  </a:ext>
                </a:extLst>
              </p:cNvPr>
              <p:cNvSpPr txBox="1"/>
              <p:nvPr/>
            </p:nvSpPr>
            <p:spPr bwMode="auto">
              <a:xfrm>
                <a:off x="1007335" y="4640748"/>
                <a:ext cx="935714" cy="464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LakeShore</a:t>
                </a:r>
                <a:endParaRPr kumimoji="0" lang="en-US" altLang="ko-K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Osaka" charset="-128"/>
                </a:endParaRP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DT-670</a:t>
                </a:r>
                <a:endParaRPr kumimoji="0" lang="ko-KR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FEE64838-AE4F-6990-0350-AC92FE9695B3}"/>
                </a:ext>
              </a:extLst>
            </p:cNvPr>
            <p:cNvSpPr txBox="1"/>
            <p:nvPr/>
          </p:nvSpPr>
          <p:spPr bwMode="auto">
            <a:xfrm>
              <a:off x="2222157" y="1072776"/>
              <a:ext cx="144847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Osaka" charset="-128"/>
                </a:rPr>
                <a:t>Thermocouple wires</a:t>
              </a:r>
              <a:endParaRPr kumimoji="0" lang="ko-KR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</p:grpSp>
      <p:grpSp>
        <p:nvGrpSpPr>
          <p:cNvPr id="274" name="그룹 273">
            <a:extLst>
              <a:ext uri="{FF2B5EF4-FFF2-40B4-BE49-F238E27FC236}">
                <a16:creationId xmlns:a16="http://schemas.microsoft.com/office/drawing/2014/main" id="{F4259AB8-7582-4C3A-7439-145E75E3ABFF}"/>
              </a:ext>
            </a:extLst>
          </p:cNvPr>
          <p:cNvGrpSpPr/>
          <p:nvPr/>
        </p:nvGrpSpPr>
        <p:grpSpPr>
          <a:xfrm>
            <a:off x="5770554" y="4388051"/>
            <a:ext cx="3056551" cy="1866110"/>
            <a:chOff x="693606" y="4034522"/>
            <a:chExt cx="3783144" cy="2361878"/>
          </a:xfrm>
        </p:grpSpPr>
        <p:sp>
          <p:nvSpPr>
            <p:cNvPr id="275" name="직사각형 274">
              <a:extLst>
                <a:ext uri="{FF2B5EF4-FFF2-40B4-BE49-F238E27FC236}">
                  <a16:creationId xmlns:a16="http://schemas.microsoft.com/office/drawing/2014/main" id="{0FF1F30D-EA76-A939-5A67-65267F6F4374}"/>
                </a:ext>
              </a:extLst>
            </p:cNvPr>
            <p:cNvSpPr/>
            <p:nvPr/>
          </p:nvSpPr>
          <p:spPr bwMode="auto">
            <a:xfrm>
              <a:off x="3743325" y="4034522"/>
              <a:ext cx="733425" cy="1898650"/>
            </a:xfrm>
            <a:prstGeom prst="rect">
              <a:avLst/>
            </a:prstGeom>
            <a:noFill/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grpSp>
          <p:nvGrpSpPr>
            <p:cNvPr id="276" name="그룹 275">
              <a:extLst>
                <a:ext uri="{FF2B5EF4-FFF2-40B4-BE49-F238E27FC236}">
                  <a16:creationId xmlns:a16="http://schemas.microsoft.com/office/drawing/2014/main" id="{B934CF75-CE4F-3E83-F6AE-F9645282C384}"/>
                </a:ext>
              </a:extLst>
            </p:cNvPr>
            <p:cNvGrpSpPr/>
            <p:nvPr/>
          </p:nvGrpSpPr>
          <p:grpSpPr>
            <a:xfrm>
              <a:off x="693606" y="4098743"/>
              <a:ext cx="2881082" cy="2297657"/>
              <a:chOff x="693606" y="568143"/>
              <a:chExt cx="2881082" cy="2297657"/>
            </a:xfrm>
          </p:grpSpPr>
          <p:grpSp>
            <p:nvGrpSpPr>
              <p:cNvPr id="287" name="그룹 286">
                <a:extLst>
                  <a:ext uri="{FF2B5EF4-FFF2-40B4-BE49-F238E27FC236}">
                    <a16:creationId xmlns:a16="http://schemas.microsoft.com/office/drawing/2014/main" id="{059F65C9-9420-A7D1-3C97-DAB7C1D35E1A}"/>
                  </a:ext>
                </a:extLst>
              </p:cNvPr>
              <p:cNvGrpSpPr/>
              <p:nvPr/>
            </p:nvGrpSpPr>
            <p:grpSpPr>
              <a:xfrm>
                <a:off x="693606" y="568143"/>
                <a:ext cx="2881082" cy="2297657"/>
                <a:chOff x="693606" y="568143"/>
                <a:chExt cx="2881082" cy="2297657"/>
              </a:xfrm>
            </p:grpSpPr>
            <p:grpSp>
              <p:nvGrpSpPr>
                <p:cNvPr id="293" name="그룹 292">
                  <a:extLst>
                    <a:ext uri="{FF2B5EF4-FFF2-40B4-BE49-F238E27FC236}">
                      <a16:creationId xmlns:a16="http://schemas.microsoft.com/office/drawing/2014/main" id="{383AD384-6EB5-33FC-30D9-8798271E86EC}"/>
                    </a:ext>
                  </a:extLst>
                </p:cNvPr>
                <p:cNvGrpSpPr/>
                <p:nvPr/>
              </p:nvGrpSpPr>
              <p:grpSpPr>
                <a:xfrm>
                  <a:off x="693606" y="568143"/>
                  <a:ext cx="2881082" cy="2297657"/>
                  <a:chOff x="693606" y="568143"/>
                  <a:chExt cx="2881082" cy="2297657"/>
                </a:xfrm>
              </p:grpSpPr>
              <p:sp>
                <p:nvSpPr>
                  <p:cNvPr id="295" name="직사각형 294">
                    <a:extLst>
                      <a:ext uri="{FF2B5EF4-FFF2-40B4-BE49-F238E27FC236}">
                        <a16:creationId xmlns:a16="http://schemas.microsoft.com/office/drawing/2014/main" id="{4E2FFDA5-AFAE-6A16-C707-E62AA8F7CE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3606" y="569381"/>
                    <a:ext cx="2860761" cy="2296419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 cap="flat" cmpd="sng" algn="ctr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endParaRPr>
                  </a:p>
                </p:txBody>
              </p:sp>
              <p:cxnSp>
                <p:nvCxnSpPr>
                  <p:cNvPr id="296" name="직선 연결선 295">
                    <a:extLst>
                      <a:ext uri="{FF2B5EF4-FFF2-40B4-BE49-F238E27FC236}">
                        <a16:creationId xmlns:a16="http://schemas.microsoft.com/office/drawing/2014/main" id="{F8CD8429-7D34-05DC-2319-05C899FC8B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885825" y="1281663"/>
                    <a:ext cx="0" cy="744789"/>
                  </a:xfrm>
                  <a:prstGeom prst="line">
                    <a:avLst/>
                  </a:prstGeom>
                  <a:solidFill>
                    <a:srgbClr val="00CC99"/>
                  </a:solidFill>
                  <a:ln w="9525" cap="flat" cmpd="sng" algn="ctr">
                    <a:solidFill>
                      <a:srgbClr val="000000"/>
                    </a:solidFill>
                    <a:prstDash val="dash"/>
                    <a:round/>
                    <a:headEnd type="triangle" w="med" len="med"/>
                    <a:tailEnd type="none" w="med" len="med"/>
                  </a:ln>
                  <a:effectLst/>
                </p:spPr>
              </p:cxnSp>
              <p:sp>
                <p:nvSpPr>
                  <p:cNvPr id="297" name="직사각형 296">
                    <a:extLst>
                      <a:ext uri="{FF2B5EF4-FFF2-40B4-BE49-F238E27FC236}">
                        <a16:creationId xmlns:a16="http://schemas.microsoft.com/office/drawing/2014/main" id="{6B90419E-548B-4C81-9CD4-86F44A97A2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32625" y="1509778"/>
                    <a:ext cx="180000" cy="36000"/>
                  </a:xfrm>
                  <a:prstGeom prst="rect">
                    <a:avLst/>
                  </a:prstGeom>
                  <a:solidFill>
                    <a:srgbClr val="000000">
                      <a:alpha val="80000"/>
                    </a:srgb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298" name="직사각형 297">
                    <a:extLst>
                      <a:ext uri="{FF2B5EF4-FFF2-40B4-BE49-F238E27FC236}">
                        <a16:creationId xmlns:a16="http://schemas.microsoft.com/office/drawing/2014/main" id="{0E536CFF-D3A8-024F-1745-A9455C86C7F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49756" y="1548462"/>
                    <a:ext cx="2160000" cy="360000"/>
                  </a:xfrm>
                  <a:prstGeom prst="rect">
                    <a:avLst/>
                  </a:prstGeom>
                  <a:solidFill>
                    <a:srgbClr val="A78E79">
                      <a:alpha val="80000"/>
                    </a:srgb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299" name="직사각형 298">
                    <a:extLst>
                      <a:ext uri="{FF2B5EF4-FFF2-40B4-BE49-F238E27FC236}">
                        <a16:creationId xmlns:a16="http://schemas.microsoft.com/office/drawing/2014/main" id="{F8759465-D0D3-327D-EC5B-77F5F54B1C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47375" y="1509778"/>
                    <a:ext cx="180000" cy="36000"/>
                  </a:xfrm>
                  <a:prstGeom prst="rect">
                    <a:avLst/>
                  </a:prstGeom>
                  <a:solidFill>
                    <a:srgbClr val="000000">
                      <a:alpha val="80000"/>
                    </a:srgb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300" name="직사각형 299">
                    <a:extLst>
                      <a:ext uri="{FF2B5EF4-FFF2-40B4-BE49-F238E27FC236}">
                        <a16:creationId xmlns:a16="http://schemas.microsoft.com/office/drawing/2014/main" id="{5D5B4B3C-561C-5020-37CD-599855C780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69683" y="1509778"/>
                    <a:ext cx="180000" cy="36000"/>
                  </a:xfrm>
                  <a:prstGeom prst="rect">
                    <a:avLst/>
                  </a:prstGeom>
                  <a:solidFill>
                    <a:srgbClr val="000000">
                      <a:alpha val="80000"/>
                    </a:srgb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301" name="직사각형 300">
                    <a:extLst>
                      <a:ext uri="{FF2B5EF4-FFF2-40B4-BE49-F238E27FC236}">
                        <a16:creationId xmlns:a16="http://schemas.microsoft.com/office/drawing/2014/main" id="{4A634B33-72D0-B2DE-3074-DCB2204B0C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30837" y="1509778"/>
                    <a:ext cx="180000" cy="36000"/>
                  </a:xfrm>
                  <a:prstGeom prst="rect">
                    <a:avLst/>
                  </a:prstGeom>
                  <a:solidFill>
                    <a:srgbClr val="000000">
                      <a:alpha val="80000"/>
                    </a:srgb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302" name="직사각형 301">
                    <a:extLst>
                      <a:ext uri="{FF2B5EF4-FFF2-40B4-BE49-F238E27FC236}">
                        <a16:creationId xmlns:a16="http://schemas.microsoft.com/office/drawing/2014/main" id="{6627F614-6FFC-492E-FC50-040A277C76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91991" y="1509778"/>
                    <a:ext cx="180000" cy="36000"/>
                  </a:xfrm>
                  <a:prstGeom prst="rect">
                    <a:avLst/>
                  </a:prstGeom>
                  <a:solidFill>
                    <a:srgbClr val="000000">
                      <a:alpha val="80000"/>
                    </a:srgb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303" name="직사각형 302">
                    <a:extLst>
                      <a:ext uri="{FF2B5EF4-FFF2-40B4-BE49-F238E27FC236}">
                        <a16:creationId xmlns:a16="http://schemas.microsoft.com/office/drawing/2014/main" id="{1F3C0104-0833-453A-82E3-F9056A2DB4F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53144" y="1509778"/>
                    <a:ext cx="180000" cy="36000"/>
                  </a:xfrm>
                  <a:prstGeom prst="rect">
                    <a:avLst/>
                  </a:prstGeom>
                  <a:solidFill>
                    <a:srgbClr val="000000">
                      <a:alpha val="80000"/>
                    </a:srgb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304" name="직사각형 303">
                    <a:extLst>
                      <a:ext uri="{FF2B5EF4-FFF2-40B4-BE49-F238E27FC236}">
                        <a16:creationId xmlns:a16="http://schemas.microsoft.com/office/drawing/2014/main" id="{8CD515A5-73C8-227B-395B-8FFC22A689E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08529" y="1509778"/>
                    <a:ext cx="180000" cy="36000"/>
                  </a:xfrm>
                  <a:prstGeom prst="rect">
                    <a:avLst/>
                  </a:prstGeom>
                  <a:solidFill>
                    <a:srgbClr val="000000">
                      <a:alpha val="80000"/>
                    </a:srgb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endParaRPr>
                  </a:p>
                </p:txBody>
              </p:sp>
              <p:cxnSp>
                <p:nvCxnSpPr>
                  <p:cNvPr id="305" name="직선 화살표 연결선 304">
                    <a:extLst>
                      <a:ext uri="{FF2B5EF4-FFF2-40B4-BE49-F238E27FC236}">
                        <a16:creationId xmlns:a16="http://schemas.microsoft.com/office/drawing/2014/main" id="{2858BD89-CCF4-4EA7-1557-00996EF672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043144" y="1463795"/>
                    <a:ext cx="179481" cy="0"/>
                  </a:xfrm>
                  <a:prstGeom prst="straightConnector1">
                    <a:avLst/>
                  </a:prstGeom>
                  <a:solidFill>
                    <a:srgbClr val="00CC99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306" name="직선 화살표 연결선 305">
                    <a:extLst>
                      <a:ext uri="{FF2B5EF4-FFF2-40B4-BE49-F238E27FC236}">
                        <a16:creationId xmlns:a16="http://schemas.microsoft.com/office/drawing/2014/main" id="{30630485-2711-0614-74F9-D7B4EE6E92CB}"/>
                      </a:ext>
                    </a:extLst>
                  </p:cNvPr>
                  <p:cNvCxnSpPr>
                    <a:cxnSpLocks/>
                    <a:stCxn id="312" idx="2"/>
                  </p:cNvCxnSpPr>
                  <p:nvPr/>
                </p:nvCxnSpPr>
                <p:spPr bwMode="auto">
                  <a:xfrm flipH="1">
                    <a:off x="1403350" y="1176219"/>
                    <a:ext cx="641257" cy="247280"/>
                  </a:xfrm>
                  <a:prstGeom prst="straightConnector1">
                    <a:avLst/>
                  </a:prstGeom>
                  <a:solidFill>
                    <a:srgbClr val="00CC99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307" name="직선 화살표 연결선 306">
                    <a:extLst>
                      <a:ext uri="{FF2B5EF4-FFF2-40B4-BE49-F238E27FC236}">
                        <a16:creationId xmlns:a16="http://schemas.microsoft.com/office/drawing/2014/main" id="{D1E7CE64-73D5-255F-998A-22631D0759B9}"/>
                      </a:ext>
                    </a:extLst>
                  </p:cNvPr>
                  <p:cNvCxnSpPr>
                    <a:cxnSpLocks/>
                    <a:stCxn id="312" idx="2"/>
                  </p:cNvCxnSpPr>
                  <p:nvPr/>
                </p:nvCxnSpPr>
                <p:spPr bwMode="auto">
                  <a:xfrm flipH="1">
                    <a:off x="1799835" y="1176219"/>
                    <a:ext cx="244772" cy="247280"/>
                  </a:xfrm>
                  <a:prstGeom prst="straightConnector1">
                    <a:avLst/>
                  </a:prstGeom>
                  <a:solidFill>
                    <a:srgbClr val="00CC99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308" name="직선 화살표 연결선 307">
                    <a:extLst>
                      <a:ext uri="{FF2B5EF4-FFF2-40B4-BE49-F238E27FC236}">
                        <a16:creationId xmlns:a16="http://schemas.microsoft.com/office/drawing/2014/main" id="{722619EF-E8C1-ED18-F82E-053AC53C737F}"/>
                      </a:ext>
                    </a:extLst>
                  </p:cNvPr>
                  <p:cNvCxnSpPr>
                    <a:cxnSpLocks/>
                    <a:stCxn id="312" idx="2"/>
                  </p:cNvCxnSpPr>
                  <p:nvPr/>
                </p:nvCxnSpPr>
                <p:spPr bwMode="auto">
                  <a:xfrm>
                    <a:off x="2044607" y="1176219"/>
                    <a:ext cx="63593" cy="270436"/>
                  </a:xfrm>
                  <a:prstGeom prst="straightConnector1">
                    <a:avLst/>
                  </a:prstGeom>
                  <a:solidFill>
                    <a:srgbClr val="00CC99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309" name="직선 화살표 연결선 308">
                    <a:extLst>
                      <a:ext uri="{FF2B5EF4-FFF2-40B4-BE49-F238E27FC236}">
                        <a16:creationId xmlns:a16="http://schemas.microsoft.com/office/drawing/2014/main" id="{71602559-0C6E-DB10-3929-B62CE0419F32}"/>
                      </a:ext>
                    </a:extLst>
                  </p:cNvPr>
                  <p:cNvCxnSpPr>
                    <a:cxnSpLocks/>
                    <a:stCxn id="312" idx="2"/>
                  </p:cNvCxnSpPr>
                  <p:nvPr/>
                </p:nvCxnSpPr>
                <p:spPr bwMode="auto">
                  <a:xfrm>
                    <a:off x="2044607" y="1176219"/>
                    <a:ext cx="462194" cy="270436"/>
                  </a:xfrm>
                  <a:prstGeom prst="straightConnector1">
                    <a:avLst/>
                  </a:prstGeom>
                  <a:solidFill>
                    <a:srgbClr val="00CC99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310" name="직선 화살표 연결선 309">
                    <a:extLst>
                      <a:ext uri="{FF2B5EF4-FFF2-40B4-BE49-F238E27FC236}">
                        <a16:creationId xmlns:a16="http://schemas.microsoft.com/office/drawing/2014/main" id="{8422A9ED-A46F-1941-664C-CE388AAE1676}"/>
                      </a:ext>
                    </a:extLst>
                  </p:cNvPr>
                  <p:cNvCxnSpPr>
                    <a:cxnSpLocks/>
                    <a:stCxn id="312" idx="2"/>
                  </p:cNvCxnSpPr>
                  <p:nvPr/>
                </p:nvCxnSpPr>
                <p:spPr bwMode="auto">
                  <a:xfrm>
                    <a:off x="2044607" y="1176219"/>
                    <a:ext cx="825899" cy="247280"/>
                  </a:xfrm>
                  <a:prstGeom prst="straightConnector1">
                    <a:avLst/>
                  </a:prstGeom>
                  <a:solidFill>
                    <a:srgbClr val="00CC99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311" name="직선 화살표 연결선 310">
                    <a:extLst>
                      <a:ext uri="{FF2B5EF4-FFF2-40B4-BE49-F238E27FC236}">
                        <a16:creationId xmlns:a16="http://schemas.microsoft.com/office/drawing/2014/main" id="{3878C863-C8C6-4A56-905B-EBBE42E49523}"/>
                      </a:ext>
                    </a:extLst>
                  </p:cNvPr>
                  <p:cNvCxnSpPr>
                    <a:cxnSpLocks/>
                    <a:stCxn id="313" idx="2"/>
                  </p:cNvCxnSpPr>
                  <p:nvPr/>
                </p:nvCxnSpPr>
                <p:spPr bwMode="auto">
                  <a:xfrm>
                    <a:off x="3101563" y="1164309"/>
                    <a:ext cx="26033" cy="243364"/>
                  </a:xfrm>
                  <a:prstGeom prst="straightConnector1">
                    <a:avLst/>
                  </a:prstGeom>
                  <a:solidFill>
                    <a:srgbClr val="00CC99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312" name="TextBox 311">
                    <a:extLst>
                      <a:ext uri="{FF2B5EF4-FFF2-40B4-BE49-F238E27FC236}">
                        <a16:creationId xmlns:a16="http://schemas.microsoft.com/office/drawing/2014/main" id="{863BF717-DBD3-2EF8-2E96-D34BA678321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648003" y="868442"/>
                    <a:ext cx="793207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9999CC"/>
                      </a:buClr>
                      <a:buSzPct val="80000"/>
                      <a:buFontTx/>
                      <a:buNone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Osaka" charset="-128"/>
                      </a:rPr>
                      <a:t>10 mm</a:t>
                    </a:r>
                    <a:endParaRPr kumimoji="0" lang="ko-KR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itchFamily="34" charset="0"/>
                    </a:endParaRPr>
                  </a:p>
                </p:txBody>
              </p:sp>
              <p:sp>
                <p:nvSpPr>
                  <p:cNvPr id="313" name="TextBox 312">
                    <a:extLst>
                      <a:ext uri="{FF2B5EF4-FFF2-40B4-BE49-F238E27FC236}">
                        <a16:creationId xmlns:a16="http://schemas.microsoft.com/office/drawing/2014/main" id="{7A0A8A98-D8AC-96E5-67A5-39C9E31DF24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742185" y="856532"/>
                    <a:ext cx="718756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9999CC"/>
                      </a:buClr>
                      <a:buSzPct val="80000"/>
                      <a:buFontTx/>
                      <a:buNone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Osaka" charset="-128"/>
                      </a:rPr>
                      <a:t>6 mm</a:t>
                    </a:r>
                    <a:endParaRPr kumimoji="0" lang="ko-KR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itchFamily="34" charset="0"/>
                    </a:endParaRPr>
                  </a:p>
                </p:txBody>
              </p:sp>
              <p:sp>
                <p:nvSpPr>
                  <p:cNvPr id="314" name="TextBox 313">
                    <a:extLst>
                      <a:ext uri="{FF2B5EF4-FFF2-40B4-BE49-F238E27FC236}">
                        <a16:creationId xmlns:a16="http://schemas.microsoft.com/office/drawing/2014/main" id="{28C29FAF-0D29-B754-9C89-52174AC9CDDB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713927" y="568143"/>
                    <a:ext cx="2860761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9999CC"/>
                      </a:buClr>
                      <a:buSzPct val="80000"/>
                      <a:buFontTx/>
                      <a:buNone/>
                      <a:tabLst/>
                      <a:defRPr/>
                    </a:pPr>
                    <a:r>
                      <a:rPr kumimoji="0" lang="en-US" altLang="ko-KR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Osaka" charset="-128"/>
                      </a:rPr>
                      <a:t>Seven transverse Hall sensors</a:t>
                    </a:r>
                    <a:endParaRPr kumimoji="0" lang="ko-KR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itchFamily="34" charset="0"/>
                    </a:endParaRPr>
                  </a:p>
                </p:txBody>
              </p:sp>
            </p:grpSp>
            <p:sp>
              <p:nvSpPr>
                <p:cNvPr id="294" name="직사각형 293">
                  <a:extLst>
                    <a:ext uri="{FF2B5EF4-FFF2-40B4-BE49-F238E27FC236}">
                      <a16:creationId xmlns:a16="http://schemas.microsoft.com/office/drawing/2014/main" id="{76384D63-57C4-3076-033A-A7F5BBC23F55}"/>
                    </a:ext>
                  </a:extLst>
                </p:cNvPr>
                <p:cNvSpPr/>
                <p:nvPr/>
              </p:nvSpPr>
              <p:spPr bwMode="auto">
                <a:xfrm>
                  <a:off x="1041666" y="1247652"/>
                  <a:ext cx="104775" cy="648000"/>
                </a:xfrm>
                <a:prstGeom prst="rect">
                  <a:avLst/>
                </a:prstGeom>
                <a:solidFill>
                  <a:srgbClr val="898F78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</a:endParaRPr>
                </a:p>
              </p:txBody>
            </p:sp>
          </p:grpSp>
          <p:cxnSp>
            <p:nvCxnSpPr>
              <p:cNvPr id="288" name="직선 화살표 연결선 287">
                <a:extLst>
                  <a:ext uri="{FF2B5EF4-FFF2-40B4-BE49-F238E27FC236}">
                    <a16:creationId xmlns:a16="http://schemas.microsoft.com/office/drawing/2014/main" id="{4FFBBCED-DA11-7883-BECD-6739180541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37375" y="1459469"/>
                <a:ext cx="361154" cy="0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289" name="직선 화살표 연결선 288">
                <a:extLst>
                  <a:ext uri="{FF2B5EF4-FFF2-40B4-BE49-F238E27FC236}">
                    <a16:creationId xmlns:a16="http://schemas.microsoft.com/office/drawing/2014/main" id="{9A23AD78-EF98-FE46-4138-F978E99E9F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98529" y="1459469"/>
                <a:ext cx="361154" cy="0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290" name="직선 화살표 연결선 289">
                <a:extLst>
                  <a:ext uri="{FF2B5EF4-FFF2-40B4-BE49-F238E27FC236}">
                    <a16:creationId xmlns:a16="http://schemas.microsoft.com/office/drawing/2014/main" id="{4D51F000-C0FD-E672-664D-A64873E979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59683" y="1459469"/>
                <a:ext cx="361154" cy="0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291" name="직선 화살표 연결선 290">
                <a:extLst>
                  <a:ext uri="{FF2B5EF4-FFF2-40B4-BE49-F238E27FC236}">
                    <a16:creationId xmlns:a16="http://schemas.microsoft.com/office/drawing/2014/main" id="{7524B02C-74AB-8F8C-9A35-835433F32D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20255" y="1459469"/>
                <a:ext cx="361154" cy="0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292" name="직선 화살표 연결선 291">
                <a:extLst>
                  <a:ext uri="{FF2B5EF4-FFF2-40B4-BE49-F238E27FC236}">
                    <a16:creationId xmlns:a16="http://schemas.microsoft.com/office/drawing/2014/main" id="{7B92B62B-8F4C-46E8-FBF8-4E9945B8CE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83089" y="1459420"/>
                <a:ext cx="361154" cy="0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</p:grpSp>
        <p:pic>
          <p:nvPicPr>
            <p:cNvPr id="277" name="그림 276">
              <a:extLst>
                <a:ext uri="{FF2B5EF4-FFF2-40B4-BE49-F238E27FC236}">
                  <a16:creationId xmlns:a16="http://schemas.microsoft.com/office/drawing/2014/main" id="{7990886D-1EFE-C77B-99F4-20018B8C9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927" y="5529788"/>
              <a:ext cx="2817468" cy="849190"/>
            </a:xfrm>
            <a:prstGeom prst="rect">
              <a:avLst/>
            </a:prstGeom>
          </p:spPr>
        </p:pic>
        <p:grpSp>
          <p:nvGrpSpPr>
            <p:cNvPr id="278" name="그룹 277">
              <a:extLst>
                <a:ext uri="{FF2B5EF4-FFF2-40B4-BE49-F238E27FC236}">
                  <a16:creationId xmlns:a16="http://schemas.microsoft.com/office/drawing/2014/main" id="{B6E79F9D-0DD4-1499-CB78-75FCD1E1A028}"/>
                </a:ext>
              </a:extLst>
            </p:cNvPr>
            <p:cNvGrpSpPr/>
            <p:nvPr/>
          </p:nvGrpSpPr>
          <p:grpSpPr>
            <a:xfrm>
              <a:off x="1038438" y="5086516"/>
              <a:ext cx="2394810" cy="261610"/>
              <a:chOff x="1038438" y="1555916"/>
              <a:chExt cx="2394810" cy="261610"/>
            </a:xfrm>
          </p:grpSpPr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E57B59E7-5299-11B6-DFB1-95713E9C5E2F}"/>
                  </a:ext>
                </a:extLst>
              </p:cNvPr>
              <p:cNvSpPr txBox="1"/>
              <p:nvPr/>
            </p:nvSpPr>
            <p:spPr bwMode="auto">
              <a:xfrm>
                <a:off x="1038438" y="1555916"/>
                <a:ext cx="4173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1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5567AE9E-D465-47D8-89F0-88CBC80A7939}"/>
                  </a:ext>
                </a:extLst>
              </p:cNvPr>
              <p:cNvSpPr txBox="1"/>
              <p:nvPr/>
            </p:nvSpPr>
            <p:spPr bwMode="auto">
              <a:xfrm>
                <a:off x="1398110" y="1555916"/>
                <a:ext cx="4173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2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73DE1CD8-818B-E8F8-FCCE-501E974BC1C9}"/>
                  </a:ext>
                </a:extLst>
              </p:cNvPr>
              <p:cNvSpPr txBox="1"/>
              <p:nvPr/>
            </p:nvSpPr>
            <p:spPr bwMode="auto">
              <a:xfrm>
                <a:off x="1757782" y="1555916"/>
                <a:ext cx="4173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3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FB43DFB1-C9C1-8DEC-C07E-7A5778F6D5B8}"/>
                  </a:ext>
                </a:extLst>
              </p:cNvPr>
              <p:cNvSpPr txBox="1"/>
              <p:nvPr/>
            </p:nvSpPr>
            <p:spPr bwMode="auto">
              <a:xfrm>
                <a:off x="2117454" y="1555916"/>
                <a:ext cx="4173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4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7296A257-C49D-AFFB-BE61-BB8AA07A5986}"/>
                  </a:ext>
                </a:extLst>
              </p:cNvPr>
              <p:cNvSpPr txBox="1"/>
              <p:nvPr/>
            </p:nvSpPr>
            <p:spPr bwMode="auto">
              <a:xfrm>
                <a:off x="2477126" y="1555916"/>
                <a:ext cx="4173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5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54667A24-674E-73D6-B777-54C492FE9862}"/>
                  </a:ext>
                </a:extLst>
              </p:cNvPr>
              <p:cNvSpPr txBox="1"/>
              <p:nvPr/>
            </p:nvSpPr>
            <p:spPr bwMode="auto">
              <a:xfrm>
                <a:off x="2836800" y="1555916"/>
                <a:ext cx="4173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6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09CB4DBE-D83F-1472-50C8-1CC43D6572E1}"/>
                  </a:ext>
                </a:extLst>
              </p:cNvPr>
              <p:cNvSpPr txBox="1"/>
              <p:nvPr/>
            </p:nvSpPr>
            <p:spPr bwMode="auto">
              <a:xfrm>
                <a:off x="3015898" y="1555916"/>
                <a:ext cx="4173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7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A4D23F6F-C2E1-8DBC-58EA-904EAE3D04FE}"/>
                </a:ext>
              </a:extLst>
            </p:cNvPr>
            <p:cNvSpPr txBox="1"/>
            <p:nvPr/>
          </p:nvSpPr>
          <p:spPr bwMode="auto">
            <a:xfrm>
              <a:off x="1175505" y="5434040"/>
              <a:ext cx="1566681" cy="321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Narrow" pitchFamily="34" charset="0"/>
                  <a:ea typeface="Osaka" charset="-128"/>
                </a:rPr>
                <a:t>(&gt;$1000 per each)</a:t>
              </a:r>
              <a:endParaRPr kumimoji="0" lang="ko-KR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</p:grpSp>
      <p:grpSp>
        <p:nvGrpSpPr>
          <p:cNvPr id="315" name="그룹 314">
            <a:extLst>
              <a:ext uri="{FF2B5EF4-FFF2-40B4-BE49-F238E27FC236}">
                <a16:creationId xmlns:a16="http://schemas.microsoft.com/office/drawing/2014/main" id="{FA7A371B-8DC1-96DB-0371-FFE819E240FA}"/>
              </a:ext>
            </a:extLst>
          </p:cNvPr>
          <p:cNvGrpSpPr/>
          <p:nvPr/>
        </p:nvGrpSpPr>
        <p:grpSpPr>
          <a:xfrm>
            <a:off x="7957500" y="1647016"/>
            <a:ext cx="4074559" cy="2642034"/>
            <a:chOff x="3400425" y="565279"/>
            <a:chExt cx="5043149" cy="3343941"/>
          </a:xfrm>
        </p:grpSpPr>
        <p:sp>
          <p:nvSpPr>
            <p:cNvPr id="316" name="타원 315">
              <a:extLst>
                <a:ext uri="{FF2B5EF4-FFF2-40B4-BE49-F238E27FC236}">
                  <a16:creationId xmlns:a16="http://schemas.microsoft.com/office/drawing/2014/main" id="{B2EFCDE2-D047-B142-E27A-AE4F1729F0EA}"/>
                </a:ext>
              </a:extLst>
            </p:cNvPr>
            <p:cNvSpPr/>
            <p:nvPr/>
          </p:nvSpPr>
          <p:spPr bwMode="auto">
            <a:xfrm>
              <a:off x="3400425" y="3051970"/>
              <a:ext cx="857250" cy="857250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grpSp>
          <p:nvGrpSpPr>
            <p:cNvPr id="317" name="그룹 316">
              <a:extLst>
                <a:ext uri="{FF2B5EF4-FFF2-40B4-BE49-F238E27FC236}">
                  <a16:creationId xmlns:a16="http://schemas.microsoft.com/office/drawing/2014/main" id="{B720A5F0-034B-AFAA-ED9E-662689C70879}"/>
                </a:ext>
              </a:extLst>
            </p:cNvPr>
            <p:cNvGrpSpPr/>
            <p:nvPr/>
          </p:nvGrpSpPr>
          <p:grpSpPr>
            <a:xfrm>
              <a:off x="5582786" y="565279"/>
              <a:ext cx="2860788" cy="2302222"/>
              <a:chOff x="5591175" y="4108579"/>
              <a:chExt cx="2860788" cy="2302222"/>
            </a:xfrm>
          </p:grpSpPr>
          <p:sp>
            <p:nvSpPr>
              <p:cNvPr id="324" name="직사각형 323">
                <a:extLst>
                  <a:ext uri="{FF2B5EF4-FFF2-40B4-BE49-F238E27FC236}">
                    <a16:creationId xmlns:a16="http://schemas.microsoft.com/office/drawing/2014/main" id="{44616931-8E9C-E002-80F2-9A35198E71DD}"/>
                  </a:ext>
                </a:extLst>
              </p:cNvPr>
              <p:cNvSpPr/>
              <p:nvPr/>
            </p:nvSpPr>
            <p:spPr bwMode="auto">
              <a:xfrm>
                <a:off x="5591175" y="4114382"/>
                <a:ext cx="2860761" cy="2296419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325" name="직사각형 324">
                <a:extLst>
                  <a:ext uri="{FF2B5EF4-FFF2-40B4-BE49-F238E27FC236}">
                    <a16:creationId xmlns:a16="http://schemas.microsoft.com/office/drawing/2014/main" id="{9A97BA3E-5E87-901D-5D58-4FC0D6779557}"/>
                  </a:ext>
                </a:extLst>
              </p:cNvPr>
              <p:cNvSpPr/>
              <p:nvPr/>
            </p:nvSpPr>
            <p:spPr bwMode="auto">
              <a:xfrm>
                <a:off x="5826931" y="5066410"/>
                <a:ext cx="926694" cy="156159"/>
              </a:xfrm>
              <a:prstGeom prst="rect">
                <a:avLst/>
              </a:prstGeom>
              <a:solidFill>
                <a:srgbClr val="A78E79">
                  <a:alpha val="8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326" name="직사각형 325">
                <a:extLst>
                  <a:ext uri="{FF2B5EF4-FFF2-40B4-BE49-F238E27FC236}">
                    <a16:creationId xmlns:a16="http://schemas.microsoft.com/office/drawing/2014/main" id="{D21C5F01-92B6-451C-0A81-79E9E073C24A}"/>
                  </a:ext>
                </a:extLst>
              </p:cNvPr>
              <p:cNvSpPr/>
              <p:nvPr/>
            </p:nvSpPr>
            <p:spPr bwMode="auto">
              <a:xfrm>
                <a:off x="7293781" y="5066410"/>
                <a:ext cx="926694" cy="156159"/>
              </a:xfrm>
              <a:prstGeom prst="rect">
                <a:avLst/>
              </a:prstGeom>
              <a:solidFill>
                <a:srgbClr val="A78E79">
                  <a:alpha val="8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327" name="직사각형 326">
                <a:extLst>
                  <a:ext uri="{FF2B5EF4-FFF2-40B4-BE49-F238E27FC236}">
                    <a16:creationId xmlns:a16="http://schemas.microsoft.com/office/drawing/2014/main" id="{B7E443DA-20FD-8C6F-7919-0AFDD251A246}"/>
                  </a:ext>
                </a:extLst>
              </p:cNvPr>
              <p:cNvSpPr/>
              <p:nvPr/>
            </p:nvSpPr>
            <p:spPr bwMode="auto">
              <a:xfrm>
                <a:off x="6753625" y="4756283"/>
                <a:ext cx="104775" cy="465846"/>
              </a:xfrm>
              <a:prstGeom prst="rect">
                <a:avLst/>
              </a:prstGeom>
              <a:solidFill>
                <a:srgbClr val="898F78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328" name="직사각형 327">
                <a:extLst>
                  <a:ext uri="{FF2B5EF4-FFF2-40B4-BE49-F238E27FC236}">
                    <a16:creationId xmlns:a16="http://schemas.microsoft.com/office/drawing/2014/main" id="{BEAFC7FA-3CA7-AA5B-366F-D78C1088DE52}"/>
                  </a:ext>
                </a:extLst>
              </p:cNvPr>
              <p:cNvSpPr/>
              <p:nvPr/>
            </p:nvSpPr>
            <p:spPr bwMode="auto">
              <a:xfrm>
                <a:off x="7189006" y="4756283"/>
                <a:ext cx="104775" cy="465846"/>
              </a:xfrm>
              <a:prstGeom prst="rect">
                <a:avLst/>
              </a:prstGeom>
              <a:solidFill>
                <a:srgbClr val="898F78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329" name="직사각형 328">
                <a:extLst>
                  <a:ext uri="{FF2B5EF4-FFF2-40B4-BE49-F238E27FC236}">
                    <a16:creationId xmlns:a16="http://schemas.microsoft.com/office/drawing/2014/main" id="{AE2EB1D8-17D3-7E96-EB2B-6E1F0BDFDE24}"/>
                  </a:ext>
                </a:extLst>
              </p:cNvPr>
              <p:cNvSpPr/>
              <p:nvPr/>
            </p:nvSpPr>
            <p:spPr bwMode="auto">
              <a:xfrm>
                <a:off x="6933703" y="5145541"/>
                <a:ext cx="180000" cy="36000"/>
              </a:xfrm>
              <a:prstGeom prst="rect">
                <a:avLst/>
              </a:prstGeom>
              <a:solidFill>
                <a:srgbClr val="000000">
                  <a:alpha val="8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330" name="직사각형 329">
                <a:extLst>
                  <a:ext uri="{FF2B5EF4-FFF2-40B4-BE49-F238E27FC236}">
                    <a16:creationId xmlns:a16="http://schemas.microsoft.com/office/drawing/2014/main" id="{C32F0E7F-F267-49CE-7CB1-D0BF3142EA1D}"/>
                  </a:ext>
                </a:extLst>
              </p:cNvPr>
              <p:cNvSpPr/>
              <p:nvPr/>
            </p:nvSpPr>
            <p:spPr bwMode="auto">
              <a:xfrm>
                <a:off x="6933703" y="4966142"/>
                <a:ext cx="180000" cy="36000"/>
              </a:xfrm>
              <a:prstGeom prst="rect">
                <a:avLst/>
              </a:prstGeom>
              <a:solidFill>
                <a:srgbClr val="000000">
                  <a:alpha val="8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331" name="직사각형 330">
                <a:extLst>
                  <a:ext uri="{FF2B5EF4-FFF2-40B4-BE49-F238E27FC236}">
                    <a16:creationId xmlns:a16="http://schemas.microsoft.com/office/drawing/2014/main" id="{F62E3377-3A8A-A869-B84B-D68A2AC59E49}"/>
                  </a:ext>
                </a:extLst>
              </p:cNvPr>
              <p:cNvSpPr/>
              <p:nvPr/>
            </p:nvSpPr>
            <p:spPr bwMode="auto">
              <a:xfrm>
                <a:off x="6933703" y="4805796"/>
                <a:ext cx="180000" cy="36000"/>
              </a:xfrm>
              <a:prstGeom prst="rect">
                <a:avLst/>
              </a:prstGeom>
              <a:solidFill>
                <a:srgbClr val="000000">
                  <a:alpha val="8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332" name="직선 화살표 연결선 331">
                <a:extLst>
                  <a:ext uri="{FF2B5EF4-FFF2-40B4-BE49-F238E27FC236}">
                    <a16:creationId xmlns:a16="http://schemas.microsoft.com/office/drawing/2014/main" id="{070B74A6-0D07-1D4E-7258-0E034E1EF0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6936366" y="4912402"/>
                <a:ext cx="179481" cy="0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333" name="직선 화살표 연결선 332">
                <a:extLst>
                  <a:ext uri="{FF2B5EF4-FFF2-40B4-BE49-F238E27FC236}">
                    <a16:creationId xmlns:a16="http://schemas.microsoft.com/office/drawing/2014/main" id="{7DDB0457-F4F5-95D2-00F9-B3537B1E8A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6931558" y="5072749"/>
                <a:ext cx="179481" cy="0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DB3D4C0C-F69C-47A1-FA95-3EC5B12AACF7}"/>
                  </a:ext>
                </a:extLst>
              </p:cNvPr>
              <p:cNvSpPr txBox="1"/>
              <p:nvPr/>
            </p:nvSpPr>
            <p:spPr bwMode="auto">
              <a:xfrm>
                <a:off x="7194478" y="4407958"/>
                <a:ext cx="7187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6 mm</a:t>
                </a:r>
                <a:endParaRPr kumimoji="0" lang="ko-KR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cxnSp>
            <p:nvCxnSpPr>
              <p:cNvPr id="335" name="직선 화살표 연결선 334">
                <a:extLst>
                  <a:ext uri="{FF2B5EF4-FFF2-40B4-BE49-F238E27FC236}">
                    <a16:creationId xmlns:a16="http://schemas.microsoft.com/office/drawing/2014/main" id="{05B3A461-019A-7CAF-FDD3-5D0C48F1EA17}"/>
                  </a:ext>
                </a:extLst>
              </p:cNvPr>
              <p:cNvCxnSpPr>
                <a:cxnSpLocks/>
                <a:stCxn id="334" idx="2"/>
              </p:cNvCxnSpPr>
              <p:nvPr/>
            </p:nvCxnSpPr>
            <p:spPr bwMode="auto">
              <a:xfrm flipH="1">
                <a:off x="7060055" y="4715735"/>
                <a:ext cx="493801" cy="193139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36" name="직선 화살표 연결선 335">
                <a:extLst>
                  <a:ext uri="{FF2B5EF4-FFF2-40B4-BE49-F238E27FC236}">
                    <a16:creationId xmlns:a16="http://schemas.microsoft.com/office/drawing/2014/main" id="{8F6D2534-EAEA-3E3B-081F-7C68E848C85A}"/>
                  </a:ext>
                </a:extLst>
              </p:cNvPr>
              <p:cNvCxnSpPr>
                <a:cxnSpLocks/>
                <a:stCxn id="334" idx="2"/>
              </p:cNvCxnSpPr>
              <p:nvPr/>
            </p:nvCxnSpPr>
            <p:spPr bwMode="auto">
              <a:xfrm flipH="1">
                <a:off x="7060056" y="4715735"/>
                <a:ext cx="493800" cy="367523"/>
              </a:xfrm>
              <a:prstGeom prst="straightConnector1">
                <a:avLst/>
              </a:prstGeom>
              <a:solidFill>
                <a:srgbClr val="00CC9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54E7FF80-746A-55F5-6E25-B2DBE46711E4}"/>
                  </a:ext>
                </a:extLst>
              </p:cNvPr>
              <p:cNvSpPr txBox="1"/>
              <p:nvPr/>
            </p:nvSpPr>
            <p:spPr bwMode="auto">
              <a:xfrm>
                <a:off x="5591202" y="4108579"/>
                <a:ext cx="286076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Three axial Hall sensors</a:t>
                </a:r>
                <a:endParaRPr kumimoji="0" lang="ko-KR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pic>
          <p:nvPicPr>
            <p:cNvPr id="318" name="그림 317">
              <a:extLst>
                <a:ext uri="{FF2B5EF4-FFF2-40B4-BE49-F238E27FC236}">
                  <a16:creationId xmlns:a16="http://schemas.microsoft.com/office/drawing/2014/main" id="{F5CE983A-05E9-500C-CE1A-40415BC31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385"/>
            <a:stretch/>
          </p:blipFill>
          <p:spPr>
            <a:xfrm>
              <a:off x="5637262" y="1791461"/>
              <a:ext cx="2775694" cy="1058731"/>
            </a:xfrm>
            <a:prstGeom prst="rect">
              <a:avLst/>
            </a:prstGeom>
          </p:spPr>
        </p:pic>
        <p:grpSp>
          <p:nvGrpSpPr>
            <p:cNvPr id="319" name="그룹 318">
              <a:extLst>
                <a:ext uri="{FF2B5EF4-FFF2-40B4-BE49-F238E27FC236}">
                  <a16:creationId xmlns:a16="http://schemas.microsoft.com/office/drawing/2014/main" id="{279D4FB6-2497-C477-769B-9B88885A4E27}"/>
                </a:ext>
              </a:extLst>
            </p:cNvPr>
            <p:cNvGrpSpPr/>
            <p:nvPr/>
          </p:nvGrpSpPr>
          <p:grpSpPr>
            <a:xfrm>
              <a:off x="6287830" y="764126"/>
              <a:ext cx="560606" cy="716672"/>
              <a:chOff x="6287830" y="4307426"/>
              <a:chExt cx="560606" cy="716672"/>
            </a:xfrm>
          </p:grpSpPr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C3D3FD01-BF26-64B3-2F6A-9F65A9E70EB8}"/>
                  </a:ext>
                </a:extLst>
              </p:cNvPr>
              <p:cNvSpPr txBox="1"/>
              <p:nvPr/>
            </p:nvSpPr>
            <p:spPr bwMode="auto">
              <a:xfrm>
                <a:off x="6287830" y="4762488"/>
                <a:ext cx="560606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cen,1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0FDA861A-F227-996E-B1BA-799E20385994}"/>
                  </a:ext>
                </a:extLst>
              </p:cNvPr>
              <p:cNvSpPr txBox="1"/>
              <p:nvPr/>
            </p:nvSpPr>
            <p:spPr bwMode="auto">
              <a:xfrm>
                <a:off x="6287830" y="4534957"/>
                <a:ext cx="560606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cen,2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003715C0-6070-A22B-0252-012119297EE3}"/>
                  </a:ext>
                </a:extLst>
              </p:cNvPr>
              <p:cNvSpPr txBox="1"/>
              <p:nvPr/>
            </p:nvSpPr>
            <p:spPr bwMode="auto">
              <a:xfrm>
                <a:off x="6287830" y="4307426"/>
                <a:ext cx="560606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9999CC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altLang="ko-K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B</a:t>
                </a:r>
                <a:r>
                  <a:rPr kumimoji="0" lang="en-US" altLang="ko-KR" sz="11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  <a:ea typeface="Osaka" charset="-128"/>
                  </a:rPr>
                  <a:t>cen,3</a:t>
                </a:r>
                <a:endParaRPr kumimoji="0" lang="ko-KR" alt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396948ED-1FEF-7D51-5CBA-D74B53E2CE5F}"/>
                </a:ext>
              </a:extLst>
            </p:cNvPr>
            <p:cNvSpPr txBox="1"/>
            <p:nvPr/>
          </p:nvSpPr>
          <p:spPr bwMode="auto">
            <a:xfrm>
              <a:off x="6355916" y="1737049"/>
              <a:ext cx="1658026" cy="321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99CC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Narrow" pitchFamily="34" charset="0"/>
                  <a:ea typeface="Osaka" charset="-128"/>
                </a:rPr>
                <a:t>(&gt;$1000 per each)</a:t>
              </a:r>
              <a:endParaRPr kumimoji="0" lang="ko-KR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41DAA80F-7649-D823-0E03-E1A1A6A71FA2}"/>
              </a:ext>
            </a:extLst>
          </p:cNvPr>
          <p:cNvSpPr txBox="1"/>
          <p:nvPr/>
        </p:nvSpPr>
        <p:spPr>
          <a:xfrm>
            <a:off x="0" y="1108915"/>
            <a:ext cx="12192000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“Real-time” Monitoring of magnetic fields, temperatures, and voltages in LN2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9A1FF-4978-47F1-8D87-A6EFF589A641}"/>
              </a:ext>
            </a:extLst>
          </p:cNvPr>
          <p:cNvSpPr txBox="1"/>
          <p:nvPr/>
        </p:nvSpPr>
        <p:spPr>
          <a:xfrm>
            <a:off x="66697" y="5922537"/>
            <a:ext cx="5707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[ref] J. Bang, S. H. Park, J. Park, G. Kim, J. T. Lee, K. Kim, S. Hahn, and D. C. Larbalestier, “A real-time monitoring system for investigating electromagnetic behaviors of an HTS coil,” </a:t>
            </a:r>
            <a:r>
              <a:rPr lang="en-US" altLang="ko-KR" sz="1200" i="1" dirty="0"/>
              <a:t>IEEE Trans. Appl. </a:t>
            </a:r>
            <a:r>
              <a:rPr lang="en-US" altLang="ko-KR" sz="1200" i="1" dirty="0" err="1"/>
              <a:t>Supercond</a:t>
            </a:r>
            <a:r>
              <a:rPr lang="en-US" altLang="ko-KR" sz="1200" i="1" dirty="0"/>
              <a:t>. </a:t>
            </a:r>
            <a:r>
              <a:rPr lang="en-US" altLang="ko-KR" sz="1200" dirty="0"/>
              <a:t>, vol. 32, no. 6, pp. 1–5, 2022. 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6721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63774"/>
          </a:xfrm>
        </p:spPr>
        <p:txBody>
          <a:bodyPr anchor="t">
            <a:noAutofit/>
          </a:bodyPr>
          <a:lstStyle/>
          <a:p>
            <a:r>
              <a:rPr lang="en-US" altLang="ko-KR" sz="4000" b="1" dirty="0">
                <a:latin typeface="+mn-lt"/>
              </a:rPr>
              <a:t>LN2 Test: Measurement of Local Voltages and Fields</a:t>
            </a:r>
            <a:endParaRPr lang="en-US" sz="4000" b="1" dirty="0">
              <a:latin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2" name="그림 91">
            <a:extLst>
              <a:ext uri="{FF2B5EF4-FFF2-40B4-BE49-F238E27FC236}">
                <a16:creationId xmlns:a16="http://schemas.microsoft.com/office/drawing/2014/main" id="{E7473AF8-0D1B-445A-4977-B399EA784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7"/>
          <a:stretch/>
        </p:blipFill>
        <p:spPr>
          <a:xfrm>
            <a:off x="6792650" y="1033781"/>
            <a:ext cx="5279928" cy="5163200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A93AAF65-9269-4FEE-651B-9B688783D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8" t="9709" r="10712" b="11890"/>
          <a:stretch/>
        </p:blipFill>
        <p:spPr>
          <a:xfrm>
            <a:off x="119422" y="1101404"/>
            <a:ext cx="6786738" cy="4923109"/>
          </a:xfrm>
          <a:prstGeom prst="rect">
            <a:avLst/>
          </a:prstGeom>
        </p:spPr>
      </p:pic>
      <p:pic>
        <p:nvPicPr>
          <p:cNvPr id="96" name="그림 95">
            <a:extLst>
              <a:ext uri="{FF2B5EF4-FFF2-40B4-BE49-F238E27FC236}">
                <a16:creationId xmlns:a16="http://schemas.microsoft.com/office/drawing/2014/main" id="{97CB49DA-BFC6-F47B-EC7E-E391499A8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20" t="89556" r="41818" b="4448"/>
          <a:stretch/>
        </p:blipFill>
        <p:spPr>
          <a:xfrm>
            <a:off x="3618555" y="5965962"/>
            <a:ext cx="864041" cy="320231"/>
          </a:xfrm>
          <a:prstGeom prst="rect">
            <a:avLst/>
          </a:prstGeom>
        </p:spPr>
      </p:pic>
      <p:cxnSp>
        <p:nvCxnSpPr>
          <p:cNvPr id="97" name="직선 화살표 연결선 96">
            <a:extLst>
              <a:ext uri="{FF2B5EF4-FFF2-40B4-BE49-F238E27FC236}">
                <a16:creationId xmlns:a16="http://schemas.microsoft.com/office/drawing/2014/main" id="{88FCD64B-8DE5-A924-4FBC-B7038A641647}"/>
              </a:ext>
            </a:extLst>
          </p:cNvPr>
          <p:cNvCxnSpPr/>
          <p:nvPr/>
        </p:nvCxnSpPr>
        <p:spPr bwMode="auto">
          <a:xfrm>
            <a:off x="1587327" y="2457879"/>
            <a:ext cx="0" cy="549006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C938EAF4-BF3D-A855-B77A-4B452D137EE0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909376" y="1190235"/>
            <a:ext cx="0" cy="541810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A15DF1A6-A90F-7B5E-5F92-82E0AF82C2F5}"/>
              </a:ext>
            </a:extLst>
          </p:cNvPr>
          <p:cNvSpPr txBox="1"/>
          <p:nvPr/>
        </p:nvSpPr>
        <p:spPr bwMode="auto">
          <a:xfrm>
            <a:off x="1177979" y="1946256"/>
            <a:ext cx="818696" cy="5354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saka" charset="-128"/>
              </a:rPr>
              <a:t>Charge start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C4F1B55-6338-686C-8FDD-8EC8ACEDA068}"/>
              </a:ext>
            </a:extLst>
          </p:cNvPr>
          <p:cNvSpPr txBox="1"/>
          <p:nvPr/>
        </p:nvSpPr>
        <p:spPr bwMode="auto">
          <a:xfrm>
            <a:off x="2793914" y="1234231"/>
            <a:ext cx="818696" cy="5354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saka" charset="-128"/>
              </a:rPr>
              <a:t>Charge end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646AF-8BB9-AA1F-3ACF-4396AEA36675}"/>
              </a:ext>
            </a:extLst>
          </p:cNvPr>
          <p:cNvSpPr txBox="1"/>
          <p:nvPr/>
        </p:nvSpPr>
        <p:spPr>
          <a:xfrm>
            <a:off x="0" y="560275"/>
            <a:ext cx="12192000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50448B"/>
              </a:buClr>
              <a:buFont typeface="Wingdings" panose="05000000000000000000" pitchFamily="2" charset="2"/>
              <a:buChar char="n"/>
            </a:pPr>
            <a:r>
              <a:rPr lang="en-US" sz="2400" dirty="0"/>
              <a:t>The coil was charged up to 100 A with 0.05 A/s, where coil </a:t>
            </a:r>
            <a:r>
              <a:rPr lang="en-US" sz="2400" dirty="0" err="1"/>
              <a:t>Ic</a:t>
            </a:r>
            <a:r>
              <a:rPr lang="en-US" sz="2400" dirty="0"/>
              <a:t> was ~70 A (estimated). 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6E2E9EA6-86B9-A813-1031-8DF96CB74B15}"/>
              </a:ext>
            </a:extLst>
          </p:cNvPr>
          <p:cNvGrpSpPr/>
          <p:nvPr/>
        </p:nvGrpSpPr>
        <p:grpSpPr>
          <a:xfrm>
            <a:off x="1214696" y="1219200"/>
            <a:ext cx="8904664" cy="5436804"/>
            <a:chOff x="1214696" y="1219200"/>
            <a:chExt cx="8904664" cy="5436804"/>
          </a:xfrm>
        </p:grpSpPr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54C550C2-A17E-F387-E487-C8875C8A9A7B}"/>
                </a:ext>
              </a:extLst>
            </p:cNvPr>
            <p:cNvGrpSpPr/>
            <p:nvPr/>
          </p:nvGrpSpPr>
          <p:grpSpPr>
            <a:xfrm>
              <a:off x="1214696" y="2095758"/>
              <a:ext cx="3135279" cy="3562780"/>
              <a:chOff x="2028825" y="2000996"/>
              <a:chExt cx="3469641" cy="3891052"/>
            </a:xfrm>
          </p:grpSpPr>
          <p:sp>
            <p:nvSpPr>
              <p:cNvPr id="101" name="직사각형 100">
                <a:extLst>
                  <a:ext uri="{FF2B5EF4-FFF2-40B4-BE49-F238E27FC236}">
                    <a16:creationId xmlns:a16="http://schemas.microsoft.com/office/drawing/2014/main" id="{6B494740-7553-1F91-1412-5C0C2A289466}"/>
                  </a:ext>
                </a:extLst>
              </p:cNvPr>
              <p:cNvSpPr/>
              <p:nvPr/>
            </p:nvSpPr>
            <p:spPr bwMode="auto">
              <a:xfrm>
                <a:off x="3859732" y="2000996"/>
                <a:ext cx="1434164" cy="995077"/>
              </a:xfrm>
              <a:prstGeom prst="rec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02" name="그림 101">
                <a:extLst>
                  <a:ext uri="{FF2B5EF4-FFF2-40B4-BE49-F238E27FC236}">
                    <a16:creationId xmlns:a16="http://schemas.microsoft.com/office/drawing/2014/main" id="{E1FAA6A0-D329-059D-E8DB-692B42FA9B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615" t="8285" r="12598" b="9385"/>
              <a:stretch/>
            </p:blipFill>
            <p:spPr>
              <a:xfrm>
                <a:off x="2028825" y="3069599"/>
                <a:ext cx="3469641" cy="2822449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C00000"/>
                </a:solidFill>
                <a:prstDash val="sysDot"/>
              </a:ln>
            </p:spPr>
          </p:pic>
          <p:grpSp>
            <p:nvGrpSpPr>
              <p:cNvPr id="103" name="그룹 102">
                <a:extLst>
                  <a:ext uri="{FF2B5EF4-FFF2-40B4-BE49-F238E27FC236}">
                    <a16:creationId xmlns:a16="http://schemas.microsoft.com/office/drawing/2014/main" id="{11357F50-E403-F310-70AE-CE300DEB837A}"/>
                  </a:ext>
                </a:extLst>
              </p:cNvPr>
              <p:cNvGrpSpPr/>
              <p:nvPr/>
            </p:nvGrpSpPr>
            <p:grpSpPr>
              <a:xfrm>
                <a:off x="2725379" y="3644374"/>
                <a:ext cx="612923" cy="1734612"/>
                <a:chOff x="2725379" y="3375926"/>
                <a:chExt cx="612923" cy="1734612"/>
              </a:xfrm>
            </p:grpSpPr>
            <p:cxnSp>
              <p:nvCxnSpPr>
                <p:cNvPr id="120" name="직선 연결선 119">
                  <a:extLst>
                    <a:ext uri="{FF2B5EF4-FFF2-40B4-BE49-F238E27FC236}">
                      <a16:creationId xmlns:a16="http://schemas.microsoft.com/office/drawing/2014/main" id="{9B5D71D5-43A2-ACEC-99B7-480A784DC0B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273959" y="3636038"/>
                  <a:ext cx="0" cy="1377572"/>
                </a:xfrm>
                <a:prstGeom prst="line">
                  <a:avLst/>
                </a:prstGeom>
                <a:solidFill>
                  <a:srgbClr val="00CC99"/>
                </a:solidFill>
                <a:ln w="28575" cap="flat" cmpd="sng" algn="ctr">
                  <a:solidFill>
                    <a:srgbClr val="515151"/>
                  </a:solidFill>
                  <a:prstDash val="sysDash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121" name="타원 120">
                  <a:extLst>
                    <a:ext uri="{FF2B5EF4-FFF2-40B4-BE49-F238E27FC236}">
                      <a16:creationId xmlns:a16="http://schemas.microsoft.com/office/drawing/2014/main" id="{C6B91AF8-D460-DC65-AE1B-FDC825BE2454}"/>
                    </a:ext>
                  </a:extLst>
                </p:cNvPr>
                <p:cNvSpPr/>
                <p:nvPr/>
              </p:nvSpPr>
              <p:spPr bwMode="auto">
                <a:xfrm>
                  <a:off x="3209617" y="4983143"/>
                  <a:ext cx="128685" cy="127395"/>
                </a:xfrm>
                <a:prstGeom prst="ellipse">
                  <a:avLst/>
                </a:prstGeom>
                <a:solidFill>
                  <a:srgbClr val="515151">
                    <a:alpha val="8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5868E373-10A2-54EA-4605-7DD4DE827997}"/>
                    </a:ext>
                  </a:extLst>
                </p:cNvPr>
                <p:cNvSpPr txBox="1"/>
                <p:nvPr/>
              </p:nvSpPr>
              <p:spPr bwMode="auto">
                <a:xfrm>
                  <a:off x="2725379" y="3375926"/>
                  <a:ext cx="596880" cy="2924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Osaka" charset="-128"/>
                    </a:rPr>
                    <a:t>65 A</a:t>
                  </a: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04" name="그룹 103">
                <a:extLst>
                  <a:ext uri="{FF2B5EF4-FFF2-40B4-BE49-F238E27FC236}">
                    <a16:creationId xmlns:a16="http://schemas.microsoft.com/office/drawing/2014/main" id="{5F6E0D94-CA8C-4281-545A-BFB3CF7DB4E1}"/>
                  </a:ext>
                </a:extLst>
              </p:cNvPr>
              <p:cNvGrpSpPr/>
              <p:nvPr/>
            </p:nvGrpSpPr>
            <p:grpSpPr>
              <a:xfrm>
                <a:off x="3308439" y="3644374"/>
                <a:ext cx="596880" cy="1635782"/>
                <a:chOff x="3308439" y="3375926"/>
                <a:chExt cx="596880" cy="1635782"/>
              </a:xfrm>
            </p:grpSpPr>
            <p:cxnSp>
              <p:nvCxnSpPr>
                <p:cNvPr id="117" name="직선 연결선 116">
                  <a:extLst>
                    <a:ext uri="{FF2B5EF4-FFF2-40B4-BE49-F238E27FC236}">
                      <a16:creationId xmlns:a16="http://schemas.microsoft.com/office/drawing/2014/main" id="{0977FC86-8919-4AB4-3657-A2CDCF44389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16313" y="3636038"/>
                  <a:ext cx="0" cy="1335646"/>
                </a:xfrm>
                <a:prstGeom prst="line">
                  <a:avLst/>
                </a:prstGeom>
                <a:solidFill>
                  <a:srgbClr val="00CC99"/>
                </a:solidFill>
                <a:ln w="28575" cap="flat" cmpd="sng" algn="ctr">
                  <a:solidFill>
                    <a:srgbClr val="F14040"/>
                  </a:solidFill>
                  <a:prstDash val="sysDash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118" name="타원 117">
                  <a:extLst>
                    <a:ext uri="{FF2B5EF4-FFF2-40B4-BE49-F238E27FC236}">
                      <a16:creationId xmlns:a16="http://schemas.microsoft.com/office/drawing/2014/main" id="{9D26AFF1-9D54-186A-D109-290AC966F8F5}"/>
                    </a:ext>
                  </a:extLst>
                </p:cNvPr>
                <p:cNvSpPr/>
                <p:nvPr/>
              </p:nvSpPr>
              <p:spPr bwMode="auto">
                <a:xfrm>
                  <a:off x="3651971" y="4884313"/>
                  <a:ext cx="128685" cy="127395"/>
                </a:xfrm>
                <a:prstGeom prst="ellipse">
                  <a:avLst/>
                </a:prstGeom>
                <a:solidFill>
                  <a:srgbClr val="F14040">
                    <a:alpha val="8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B824C42A-6DD0-CEDE-618E-D16E4D736F28}"/>
                    </a:ext>
                  </a:extLst>
                </p:cNvPr>
                <p:cNvSpPr txBox="1"/>
                <p:nvPr/>
              </p:nvSpPr>
              <p:spPr bwMode="auto">
                <a:xfrm>
                  <a:off x="3308439" y="3375926"/>
                  <a:ext cx="596880" cy="2924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14040"/>
                      </a:solidFill>
                      <a:effectLst/>
                      <a:uLnTx/>
                      <a:uFillTx/>
                      <a:ea typeface="Osaka" charset="-128"/>
                    </a:rPr>
                    <a:t>73 A</a:t>
                  </a: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1404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05" name="그룹 104">
                <a:extLst>
                  <a:ext uri="{FF2B5EF4-FFF2-40B4-BE49-F238E27FC236}">
                    <a16:creationId xmlns:a16="http://schemas.microsoft.com/office/drawing/2014/main" id="{7A6F1D7B-AA66-0D1B-5F40-655C734615EB}"/>
                  </a:ext>
                </a:extLst>
              </p:cNvPr>
              <p:cNvGrpSpPr/>
              <p:nvPr/>
            </p:nvGrpSpPr>
            <p:grpSpPr>
              <a:xfrm>
                <a:off x="3820790" y="3632098"/>
                <a:ext cx="596880" cy="1738206"/>
                <a:chOff x="3820790" y="3363650"/>
                <a:chExt cx="596880" cy="1738206"/>
              </a:xfrm>
            </p:grpSpPr>
            <p:cxnSp>
              <p:nvCxnSpPr>
                <p:cNvPr id="114" name="직선 연결선 113">
                  <a:extLst>
                    <a:ext uri="{FF2B5EF4-FFF2-40B4-BE49-F238E27FC236}">
                      <a16:creationId xmlns:a16="http://schemas.microsoft.com/office/drawing/2014/main" id="{A063AFC9-9911-C432-D016-1A542343DED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190839" y="3636038"/>
                  <a:ext cx="0" cy="1407519"/>
                </a:xfrm>
                <a:prstGeom prst="line">
                  <a:avLst/>
                </a:prstGeom>
                <a:solidFill>
                  <a:srgbClr val="00CC99"/>
                </a:solidFill>
                <a:ln w="28575" cap="flat" cmpd="sng" algn="ctr">
                  <a:solidFill>
                    <a:srgbClr val="B177DE"/>
                  </a:solidFill>
                  <a:prstDash val="sysDash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115" name="타원 114">
                  <a:extLst>
                    <a:ext uri="{FF2B5EF4-FFF2-40B4-BE49-F238E27FC236}">
                      <a16:creationId xmlns:a16="http://schemas.microsoft.com/office/drawing/2014/main" id="{12AC4558-2BBB-100C-B8BE-089D7CF30F1B}"/>
                    </a:ext>
                  </a:extLst>
                </p:cNvPr>
                <p:cNvSpPr/>
                <p:nvPr/>
              </p:nvSpPr>
              <p:spPr bwMode="auto">
                <a:xfrm>
                  <a:off x="4126496" y="4974461"/>
                  <a:ext cx="128685" cy="127395"/>
                </a:xfrm>
                <a:prstGeom prst="ellipse">
                  <a:avLst/>
                </a:prstGeom>
                <a:solidFill>
                  <a:srgbClr val="B177DE">
                    <a:alpha val="8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FB17B4F7-0367-EDB4-5EEC-9B87201D43F8}"/>
                    </a:ext>
                  </a:extLst>
                </p:cNvPr>
                <p:cNvSpPr txBox="1"/>
                <p:nvPr/>
              </p:nvSpPr>
              <p:spPr bwMode="auto">
                <a:xfrm>
                  <a:off x="3820790" y="3363650"/>
                  <a:ext cx="596880" cy="2924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177DE"/>
                      </a:solidFill>
                      <a:effectLst/>
                      <a:uLnTx/>
                      <a:uFillTx/>
                      <a:ea typeface="Osaka" charset="-128"/>
                    </a:rPr>
                    <a:t>81 A</a:t>
                  </a: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B177D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06" name="그룹 105">
                <a:extLst>
                  <a:ext uri="{FF2B5EF4-FFF2-40B4-BE49-F238E27FC236}">
                    <a16:creationId xmlns:a16="http://schemas.microsoft.com/office/drawing/2014/main" id="{35EF96C6-961A-5A72-3CF0-F80718E1D76D}"/>
                  </a:ext>
                </a:extLst>
              </p:cNvPr>
              <p:cNvGrpSpPr/>
              <p:nvPr/>
            </p:nvGrpSpPr>
            <p:grpSpPr>
              <a:xfrm>
                <a:off x="4511852" y="3577844"/>
                <a:ext cx="596880" cy="1524530"/>
                <a:chOff x="4511852" y="3309396"/>
                <a:chExt cx="596880" cy="1524530"/>
              </a:xfrm>
            </p:grpSpPr>
            <p:cxnSp>
              <p:nvCxnSpPr>
                <p:cNvPr id="111" name="직선 연결선 110">
                  <a:extLst>
                    <a:ext uri="{FF2B5EF4-FFF2-40B4-BE49-F238E27FC236}">
                      <a16:creationId xmlns:a16="http://schemas.microsoft.com/office/drawing/2014/main" id="{388E2B37-1713-88B1-52A7-EAB34CD1743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810135" y="3612080"/>
                  <a:ext cx="0" cy="1221846"/>
                </a:xfrm>
                <a:prstGeom prst="line">
                  <a:avLst/>
                </a:prstGeom>
                <a:solidFill>
                  <a:srgbClr val="00CC99"/>
                </a:solidFill>
                <a:ln w="28575" cap="flat" cmpd="sng" algn="ctr">
                  <a:solidFill>
                    <a:srgbClr val="37AD6B"/>
                  </a:solidFill>
                  <a:prstDash val="sysDash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112" name="타원 111">
                  <a:extLst>
                    <a:ext uri="{FF2B5EF4-FFF2-40B4-BE49-F238E27FC236}">
                      <a16:creationId xmlns:a16="http://schemas.microsoft.com/office/drawing/2014/main" id="{D9DCFC13-E466-8BDE-2F1B-EF6981CE403F}"/>
                    </a:ext>
                  </a:extLst>
                </p:cNvPr>
                <p:cNvSpPr/>
                <p:nvPr/>
              </p:nvSpPr>
              <p:spPr bwMode="auto">
                <a:xfrm>
                  <a:off x="4748780" y="4701183"/>
                  <a:ext cx="128685" cy="127395"/>
                </a:xfrm>
                <a:prstGeom prst="ellipse">
                  <a:avLst/>
                </a:prstGeom>
                <a:solidFill>
                  <a:srgbClr val="37AD6B">
                    <a:alpha val="8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2BF53CF7-C34A-0507-61B7-C9A6EE2EAB57}"/>
                    </a:ext>
                  </a:extLst>
                </p:cNvPr>
                <p:cNvSpPr txBox="1"/>
                <p:nvPr/>
              </p:nvSpPr>
              <p:spPr bwMode="auto">
                <a:xfrm>
                  <a:off x="4511852" y="3309396"/>
                  <a:ext cx="596880" cy="2924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7AD6B"/>
                      </a:solidFill>
                      <a:effectLst/>
                      <a:uLnTx/>
                      <a:uFillTx/>
                      <a:ea typeface="Osaka" charset="-128"/>
                    </a:rPr>
                    <a:t>91 A</a:t>
                  </a: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7AD6B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07" name="그룹 106">
                <a:extLst>
                  <a:ext uri="{FF2B5EF4-FFF2-40B4-BE49-F238E27FC236}">
                    <a16:creationId xmlns:a16="http://schemas.microsoft.com/office/drawing/2014/main" id="{3DC82ECF-ADB9-33FA-B186-B3A48D43BE93}"/>
                  </a:ext>
                </a:extLst>
              </p:cNvPr>
              <p:cNvGrpSpPr/>
              <p:nvPr/>
            </p:nvGrpSpPr>
            <p:grpSpPr>
              <a:xfrm>
                <a:off x="4077383" y="3222016"/>
                <a:ext cx="596880" cy="1906859"/>
                <a:chOff x="4077383" y="2953568"/>
                <a:chExt cx="596880" cy="1906859"/>
              </a:xfrm>
            </p:grpSpPr>
            <p:cxnSp>
              <p:nvCxnSpPr>
                <p:cNvPr id="108" name="직선 연결선 107">
                  <a:extLst>
                    <a:ext uri="{FF2B5EF4-FFF2-40B4-BE49-F238E27FC236}">
                      <a16:creationId xmlns:a16="http://schemas.microsoft.com/office/drawing/2014/main" id="{DD996305-57A6-9D8E-54CA-C579E8D8C7C8}"/>
                    </a:ext>
                  </a:extLst>
                </p:cNvPr>
                <p:cNvCxnSpPr>
                  <a:cxnSpLocks/>
                  <a:stCxn id="110" idx="2"/>
                </p:cNvCxnSpPr>
                <p:nvPr/>
              </p:nvCxnSpPr>
              <p:spPr bwMode="auto">
                <a:xfrm>
                  <a:off x="4375823" y="3245982"/>
                  <a:ext cx="0" cy="1611902"/>
                </a:xfrm>
                <a:prstGeom prst="line">
                  <a:avLst/>
                </a:prstGeom>
                <a:solidFill>
                  <a:srgbClr val="00CC99"/>
                </a:solidFill>
                <a:ln w="28575" cap="flat" cmpd="sng" algn="ctr">
                  <a:solidFill>
                    <a:srgbClr val="1A6FDF"/>
                  </a:solidFill>
                  <a:prstDash val="sysDash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id="{8771FAF7-E215-819C-1947-54841C5B84FF}"/>
                    </a:ext>
                  </a:extLst>
                </p:cNvPr>
                <p:cNvSpPr/>
                <p:nvPr/>
              </p:nvSpPr>
              <p:spPr bwMode="auto">
                <a:xfrm>
                  <a:off x="4314760" y="4733032"/>
                  <a:ext cx="128685" cy="127395"/>
                </a:xfrm>
                <a:prstGeom prst="ellipse">
                  <a:avLst/>
                </a:prstGeom>
                <a:solidFill>
                  <a:srgbClr val="1A6FDF">
                    <a:alpha val="8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24690C0-7C2D-689D-4F4F-82CE34C7DBDF}"/>
                    </a:ext>
                  </a:extLst>
                </p:cNvPr>
                <p:cNvSpPr txBox="1"/>
                <p:nvPr/>
              </p:nvSpPr>
              <p:spPr bwMode="auto">
                <a:xfrm>
                  <a:off x="4077383" y="2953568"/>
                  <a:ext cx="596880" cy="2924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9999CC"/>
                    </a:buClr>
                    <a:buSzPct val="80000"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A6FDF"/>
                      </a:solidFill>
                      <a:effectLst/>
                      <a:uLnTx/>
                      <a:uFillTx/>
                      <a:ea typeface="Osaka" charset="-128"/>
                    </a:rPr>
                    <a:t>83 A</a:t>
                  </a: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A6FDF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576FA98-117C-5956-0810-8835FAA0F765}"/>
                </a:ext>
              </a:extLst>
            </p:cNvPr>
            <p:cNvGrpSpPr/>
            <p:nvPr/>
          </p:nvGrpSpPr>
          <p:grpSpPr>
            <a:xfrm>
              <a:off x="2072640" y="1219200"/>
              <a:ext cx="8046720" cy="5436804"/>
              <a:chOff x="2072640" y="1219200"/>
              <a:chExt cx="8046720" cy="5436804"/>
            </a:xfrm>
          </p:grpSpPr>
          <p:sp>
            <p:nvSpPr>
              <p:cNvPr id="3" name="타원 2">
                <a:extLst>
                  <a:ext uri="{FF2B5EF4-FFF2-40B4-BE49-F238E27FC236}">
                    <a16:creationId xmlns:a16="http://schemas.microsoft.com/office/drawing/2014/main" id="{FEAEAFA5-D76D-4565-6C1A-E1333F4785A4}"/>
                  </a:ext>
                </a:extLst>
              </p:cNvPr>
              <p:cNvSpPr/>
              <p:nvPr/>
            </p:nvSpPr>
            <p:spPr>
              <a:xfrm>
                <a:off x="9026983" y="1219200"/>
                <a:ext cx="825178" cy="251695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EF66F9-E5B4-BA78-7FC7-ACF1D85E4850}"/>
                  </a:ext>
                </a:extLst>
              </p:cNvPr>
              <p:cNvSpPr txBox="1"/>
              <p:nvPr/>
            </p:nvSpPr>
            <p:spPr>
              <a:xfrm>
                <a:off x="2072640" y="6194339"/>
                <a:ext cx="80467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rgbClr val="C00000"/>
                    </a:solidFill>
                  </a:rPr>
                  <a:t>Discernible non-linear behaviors were observed.</a:t>
                </a:r>
                <a:endParaRPr lang="ko-KR" altLang="en-US" sz="2400" b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178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195E-525E-4707-BCDF-3FFAF1B88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82700"/>
          </a:xfrm>
        </p:spPr>
        <p:txBody>
          <a:bodyPr anchor="t">
            <a:noAutofit/>
          </a:bodyPr>
          <a:lstStyle/>
          <a:p>
            <a:r>
              <a:rPr lang="en-US" altLang="ko-KR" sz="4000" b="1" dirty="0">
                <a:latin typeface="+mn-lt"/>
              </a:rPr>
              <a:t>Conduction Cooling Test to</a:t>
            </a:r>
            <a:r>
              <a:rPr lang="ko-KR" altLang="en-US" sz="4000" b="1" dirty="0">
                <a:latin typeface="+mn-lt"/>
              </a:rPr>
              <a:t> </a:t>
            </a:r>
            <a:r>
              <a:rPr lang="en-US" altLang="ko-KR" sz="4000" b="1" dirty="0">
                <a:latin typeface="+mn-lt"/>
              </a:rPr>
              <a:t>measure</a:t>
            </a:r>
            <a:r>
              <a:rPr lang="ko-KR" altLang="en-US" sz="4000" b="1" dirty="0">
                <a:latin typeface="+mn-lt"/>
              </a:rPr>
              <a:t> </a:t>
            </a:r>
            <a:r>
              <a:rPr lang="en-US" altLang="ko-KR" sz="4000" b="1" dirty="0">
                <a:latin typeface="+mn-lt"/>
              </a:rPr>
              <a:t>Local Temperatures</a:t>
            </a:r>
            <a:endParaRPr lang="en-US" sz="4000" b="1" dirty="0">
              <a:latin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F8AE18-0ADF-4282-AAE6-5B4B2F142CDC}"/>
              </a:ext>
            </a:extLst>
          </p:cNvPr>
          <p:cNvSpPr/>
          <p:nvPr/>
        </p:nvSpPr>
        <p:spPr>
          <a:xfrm>
            <a:off x="0" y="6571112"/>
            <a:ext cx="12192000" cy="295275"/>
          </a:xfrm>
          <a:prstGeom prst="rect">
            <a:avLst/>
          </a:prstGeom>
          <a:solidFill>
            <a:srgbClr val="504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Slide Number Placeholder 10">
            <a:extLst>
              <a:ext uri="{FF2B5EF4-FFF2-40B4-BE49-F238E27FC236}">
                <a16:creationId xmlns:a16="http://schemas.microsoft.com/office/drawing/2014/main" id="{EEAEB065-0D68-4838-8BD7-EC7B3EE578B1}"/>
              </a:ext>
            </a:extLst>
          </p:cNvPr>
          <p:cNvSpPr txBox="1">
            <a:spLocks/>
          </p:cNvSpPr>
          <p:nvPr/>
        </p:nvSpPr>
        <p:spPr>
          <a:xfrm>
            <a:off x="11163300" y="6571114"/>
            <a:ext cx="10287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45A93-FE32-2945-8767-7A7088BDD0C8}" type="slidenum">
              <a:rPr lang="en-US" sz="1400" b="0" smtClean="0">
                <a:solidFill>
                  <a:schemeClr val="bg1"/>
                </a:solidFill>
                <a:latin typeface="+mn-lt"/>
              </a:rPr>
              <a:pPr algn="r"/>
              <a:t>9</a:t>
            </a:fld>
            <a:r>
              <a:rPr lang="en-US" sz="1400" b="0" dirty="0">
                <a:solidFill>
                  <a:schemeClr val="bg1"/>
                </a:solidFill>
                <a:latin typeface="+mn-lt"/>
              </a:rPr>
              <a:t>/20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4D1996FE-2F6B-4139-99FA-D345244C6008}"/>
              </a:ext>
            </a:extLst>
          </p:cNvPr>
          <p:cNvSpPr txBox="1">
            <a:spLocks/>
          </p:cNvSpPr>
          <p:nvPr/>
        </p:nvSpPr>
        <p:spPr>
          <a:xfrm>
            <a:off x="0" y="6571113"/>
            <a:ext cx="28956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J. Bang (jbang@asc.magnet.fsu.edu)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8B0D118A-F892-4B33-A1A0-A37C6471FF6C}"/>
              </a:ext>
            </a:extLst>
          </p:cNvPr>
          <p:cNvSpPr txBox="1">
            <a:spLocks/>
          </p:cNvSpPr>
          <p:nvPr/>
        </p:nvSpPr>
        <p:spPr>
          <a:xfrm>
            <a:off x="0" y="6571112"/>
            <a:ext cx="12192000" cy="295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bg1"/>
                </a:solidFill>
                <a:latin typeface="+mn-lt"/>
              </a:rPr>
              <a:t>ISDM02-2023, Novel quench detection and localization methods, Friday, April 28</a:t>
            </a:r>
            <a:endParaRPr lang="en-US" sz="1400" b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6F0202B-3B43-5C90-AA9D-D85AF679355D}"/>
              </a:ext>
            </a:extLst>
          </p:cNvPr>
          <p:cNvGrpSpPr/>
          <p:nvPr/>
        </p:nvGrpSpPr>
        <p:grpSpPr>
          <a:xfrm>
            <a:off x="153681" y="1038421"/>
            <a:ext cx="11884638" cy="4908158"/>
            <a:chOff x="95190" y="1592387"/>
            <a:chExt cx="12135931" cy="501193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9833C4F-6E78-6B38-C2CB-8AEDB77AE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190" y="1650302"/>
              <a:ext cx="3473510" cy="4954023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D8DB42F2-15B3-D9C9-E3E3-7F630D6D3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301"/>
            <a:stretch/>
          </p:blipFill>
          <p:spPr>
            <a:xfrm>
              <a:off x="3562330" y="1592387"/>
              <a:ext cx="4591859" cy="5010407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27FCA30D-974F-1EEE-D810-71DF628B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4190" y="2379114"/>
              <a:ext cx="4076931" cy="291505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21F1C91-7499-B448-FF31-D177361FAB34}"/>
              </a:ext>
            </a:extLst>
          </p:cNvPr>
          <p:cNvSpPr txBox="1"/>
          <p:nvPr/>
        </p:nvSpPr>
        <p:spPr>
          <a:xfrm>
            <a:off x="25402" y="6092660"/>
            <a:ext cx="8020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[ref] J. Bang et al., “A customized electric heater to mitigate screening current by optimal control on temperature distribution in a high-temperature superconductor coil,” </a:t>
            </a:r>
            <a:r>
              <a:rPr lang="en-US" altLang="ko-KR" sz="1200" i="1" dirty="0"/>
              <a:t>J. Appl. Phys.</a:t>
            </a:r>
            <a:r>
              <a:rPr lang="en-US" altLang="ko-KR" sz="1200" dirty="0"/>
              <a:t>, vol. 132, no. 18, 2022, Art. no. 183911.</a:t>
            </a:r>
            <a:endParaRPr lang="ko-KR" altLang="en-US" sz="12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2FF78CC-D8F2-5398-E05A-A06743912957}"/>
              </a:ext>
            </a:extLst>
          </p:cNvPr>
          <p:cNvSpPr/>
          <p:nvPr/>
        </p:nvSpPr>
        <p:spPr>
          <a:xfrm>
            <a:off x="3601009" y="1019989"/>
            <a:ext cx="252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B3C98F-7C22-508C-6EF0-D1C264467281}"/>
              </a:ext>
            </a:extLst>
          </p:cNvPr>
          <p:cNvSpPr/>
          <p:nvPr/>
        </p:nvSpPr>
        <p:spPr>
          <a:xfrm>
            <a:off x="1785048" y="1128684"/>
            <a:ext cx="180000" cy="183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6FA303A-3ED0-E4C9-5DFE-BEACD53E5FC3}"/>
              </a:ext>
            </a:extLst>
          </p:cNvPr>
          <p:cNvSpPr/>
          <p:nvPr/>
        </p:nvSpPr>
        <p:spPr>
          <a:xfrm>
            <a:off x="3601009" y="3332253"/>
            <a:ext cx="252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0400E5A-694E-920C-16E1-98A3EC77675A}"/>
              </a:ext>
            </a:extLst>
          </p:cNvPr>
          <p:cNvSpPr/>
          <p:nvPr/>
        </p:nvSpPr>
        <p:spPr>
          <a:xfrm>
            <a:off x="25401" y="1106136"/>
            <a:ext cx="252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CAD71E3-D92A-19F8-811C-43697BC710FE}"/>
              </a:ext>
            </a:extLst>
          </p:cNvPr>
          <p:cNvSpPr/>
          <p:nvPr/>
        </p:nvSpPr>
        <p:spPr>
          <a:xfrm>
            <a:off x="25401" y="2858736"/>
            <a:ext cx="252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60739C8-D5C7-E78C-54B2-AD4526CF1B1B}"/>
              </a:ext>
            </a:extLst>
          </p:cNvPr>
          <p:cNvSpPr/>
          <p:nvPr/>
        </p:nvSpPr>
        <p:spPr>
          <a:xfrm>
            <a:off x="31869" y="4489243"/>
            <a:ext cx="252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F9B14BB-5C4C-A4B7-58C8-408ACDE32A31}"/>
              </a:ext>
            </a:extLst>
          </p:cNvPr>
          <p:cNvSpPr/>
          <p:nvPr/>
        </p:nvSpPr>
        <p:spPr>
          <a:xfrm>
            <a:off x="1785048" y="4444269"/>
            <a:ext cx="180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7467A46-ACB0-4F9D-7AD9-E598C5333797}"/>
              </a:ext>
            </a:extLst>
          </p:cNvPr>
          <p:cNvSpPr/>
          <p:nvPr/>
        </p:nvSpPr>
        <p:spPr>
          <a:xfrm>
            <a:off x="1783796" y="2875579"/>
            <a:ext cx="180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10CB0BA-7372-D357-0352-70A2FD6FDFE5}"/>
              </a:ext>
            </a:extLst>
          </p:cNvPr>
          <p:cNvSpPr/>
          <p:nvPr/>
        </p:nvSpPr>
        <p:spPr>
          <a:xfrm>
            <a:off x="1791011" y="1106136"/>
            <a:ext cx="180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A37F8-9AC7-EE9E-7496-E441A1DEF72A}"/>
              </a:ext>
            </a:extLst>
          </p:cNvPr>
          <p:cNvSpPr txBox="1"/>
          <p:nvPr/>
        </p:nvSpPr>
        <p:spPr>
          <a:xfrm>
            <a:off x="3081" y="690576"/>
            <a:ext cx="360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/>
              <a:t>Design, construction, and test</a:t>
            </a:r>
            <a:endParaRPr lang="ko-KR" alt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0AA091-B94B-3B7D-8273-0791D81F9254}"/>
              </a:ext>
            </a:extLst>
          </p:cNvPr>
          <p:cNvSpPr txBox="1"/>
          <p:nvPr/>
        </p:nvSpPr>
        <p:spPr>
          <a:xfrm>
            <a:off x="3464138" y="690576"/>
            <a:ext cx="4318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/>
              <a:t>Instrumentation and measurement</a:t>
            </a:r>
            <a:endParaRPr lang="ko-KR" alt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CA9003-4E9E-6DE5-62EA-1F3661A0BF09}"/>
              </a:ext>
            </a:extLst>
          </p:cNvPr>
          <p:cNvSpPr txBox="1"/>
          <p:nvPr/>
        </p:nvSpPr>
        <p:spPr>
          <a:xfrm>
            <a:off x="8479856" y="1215460"/>
            <a:ext cx="3457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/>
              <a:t>Voltage </a:t>
            </a:r>
            <a:r>
              <a:rPr lang="en-US" altLang="ko-KR" sz="2000" dirty="0">
                <a:sym typeface="Wingdings" panose="05000000000000000000" pitchFamily="2" charset="2"/>
              </a:rPr>
              <a:t> Temperature</a:t>
            </a:r>
          </a:p>
          <a:p>
            <a:pPr algn="ctr"/>
            <a:r>
              <a:rPr lang="en-US" altLang="ko-KR" sz="1600" dirty="0">
                <a:sym typeface="Wingdings" panose="05000000000000000000" pitchFamily="2" charset="2"/>
              </a:rPr>
              <a:t>(</a:t>
            </a:r>
            <a:r>
              <a:rPr lang="en-US" altLang="ko-KR" sz="1600" dirty="0" err="1">
                <a:sym typeface="Wingdings" panose="05000000000000000000" pitchFamily="2" charset="2"/>
              </a:rPr>
              <a:t>LakeShore</a:t>
            </a:r>
            <a:r>
              <a:rPr lang="en-US" altLang="ko-KR" sz="1600" dirty="0">
                <a:sym typeface="Wingdings" panose="05000000000000000000" pitchFamily="2" charset="2"/>
              </a:rPr>
              <a:t> E-type Thermocouple wire)</a:t>
            </a:r>
            <a:endParaRPr lang="ko-KR" alt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124A6A-FCA0-2E96-DE73-01A219C0E020}"/>
              </a:ext>
            </a:extLst>
          </p:cNvPr>
          <p:cNvSpPr txBox="1"/>
          <p:nvPr/>
        </p:nvSpPr>
        <p:spPr>
          <a:xfrm>
            <a:off x="8045807" y="4689743"/>
            <a:ext cx="4141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C00000"/>
                </a:solidFill>
              </a:rPr>
              <a:t>Feasibility to measure local temperatures confirmed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CAE34-63F5-33CF-DC62-9A7111513091}"/>
              </a:ext>
            </a:extLst>
          </p:cNvPr>
          <p:cNvSpPr txBox="1"/>
          <p:nvPr/>
        </p:nvSpPr>
        <p:spPr>
          <a:xfrm>
            <a:off x="8045807" y="5566527"/>
            <a:ext cx="4146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</a:rPr>
              <a:t>Not yet proven during the coil/magnet quench</a:t>
            </a:r>
            <a:endParaRPr lang="ko-KR" altLang="en-US" sz="2400" dirty="0">
              <a:solidFill>
                <a:schemeClr val="accent1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402B46FC-8750-A1BA-7F45-FCA5561EDAFC}"/>
              </a:ext>
            </a:extLst>
          </p:cNvPr>
          <p:cNvSpPr/>
          <p:nvPr/>
        </p:nvSpPr>
        <p:spPr>
          <a:xfrm>
            <a:off x="8676640" y="2082800"/>
            <a:ext cx="213360" cy="166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88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5778</TotalTime>
  <Words>2555</Words>
  <Application>Microsoft Office PowerPoint</Application>
  <PresentationFormat>와이드스크린</PresentationFormat>
  <Paragraphs>358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Cambria Math</vt:lpstr>
      <vt:lpstr>Times</vt:lpstr>
      <vt:lpstr>Wingdings</vt:lpstr>
      <vt:lpstr>Office Theme</vt:lpstr>
      <vt:lpstr>Research on NI HTS Magnet for Quench Simulation, Imitation, Protection, and Detection</vt:lpstr>
      <vt:lpstr>PowerPoint 프레젠테이션</vt:lpstr>
      <vt:lpstr>Dream to Reality: High Fields &gt;40 T with NI HTS Magnet</vt:lpstr>
      <vt:lpstr>Practical Challenge in Exploring &gt;40 T: LBC1—3 Quench </vt:lpstr>
      <vt:lpstr>PowerPoint 프레젠테이션</vt:lpstr>
      <vt:lpstr>Core Component Technologies to Address Quench Issue</vt:lpstr>
      <vt:lpstr>Research on Quench Detection I: Measurement of Local Voltages, Magnetic Fields, and Temperatures</vt:lpstr>
      <vt:lpstr>LN2 Test: Measurement of Local Voltages and Fields</vt:lpstr>
      <vt:lpstr>Conduction Cooling Test to measure Local Temperatures</vt:lpstr>
      <vt:lpstr>Research on Quench Detection II: Measurement of Strains at the Outermost Turn of NI HTS Coil</vt:lpstr>
      <vt:lpstr>Experimental Results of STC</vt:lpstr>
      <vt:lpstr>Research on Quench Protection: A Customized Electric Heater to Manipulate Local Critical Current</vt:lpstr>
      <vt:lpstr>Instrumentation and Test Apparatus with an In-house Conduction-Cooling System</vt:lpstr>
      <vt:lpstr>Feasibility Demonstration Test: Reasonable Agreement in 𝑻(𝒓) Patterns; Errors in Magnitude</vt:lpstr>
      <vt:lpstr>Research on Quench Imitation: Preliminary Study with A Stack of HTS Coils Connected in Parallel</vt:lpstr>
      <vt:lpstr>Experimental Set-up of A Parallel-connected HTS Magnet</vt:lpstr>
      <vt:lpstr>Measurement Results: Non-linear Current and Voltage Behaviors of Individual Coils</vt:lpstr>
      <vt:lpstr>Research on Quench Simulation: FEM-based Model Development for LBC Quench Analysis</vt:lpstr>
      <vt:lpstr>Discussion and Conclusion: What We Need More?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Jeseok Bang</dc:creator>
  <cp:lastModifiedBy>Jeseok Bang</cp:lastModifiedBy>
  <cp:revision>182</cp:revision>
  <dcterms:created xsi:type="dcterms:W3CDTF">2023-02-17T18:11:11Z</dcterms:created>
  <dcterms:modified xsi:type="dcterms:W3CDTF">2023-04-27T23:37:53Z</dcterms:modified>
</cp:coreProperties>
</file>