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68" r:id="rId5"/>
    <p:sldId id="272" r:id="rId6"/>
    <p:sldId id="287" r:id="rId7"/>
    <p:sldId id="273" r:id="rId8"/>
    <p:sldId id="276" r:id="rId9"/>
    <p:sldId id="258" r:id="rId10"/>
    <p:sldId id="288" r:id="rId11"/>
    <p:sldId id="261" r:id="rId12"/>
    <p:sldId id="282" r:id="rId13"/>
    <p:sldId id="284" r:id="rId14"/>
    <p:sldId id="285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1" autoAdjust="0"/>
    <p:restoredTop sz="94660"/>
  </p:normalViewPr>
  <p:slideViewPr>
    <p:cSldViewPr snapToGrid="0">
      <p:cViewPr>
        <p:scale>
          <a:sx n="107" d="100"/>
          <a:sy n="107" d="100"/>
        </p:scale>
        <p:origin x="101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22:00:08.6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84 280 24575,'75'9'0,"-41"-2"0,23-7 0,8-5 0,-10-1 0,-40 4 0,54-9 0,-105 11 0,-15 0 0,21 3 0,10-2 0,-10 3 0,17-4 0,-5 0 0,4 0 0,-2 0 0,5 0 0,3 0 0,0 0 0,0 0 0,0 0 0,0 0 0,0 0 0,0 0 0,42 6 0,-15-4 0,48 10 0,5-6 0,-20 6-672,17-6 672,-39-2 0,51 7 0,-27-2 0,1-3 0,-1 0 0,-6 1 0,22-4 0,-43-2 0,9 2 0,-23-3 0,-2-3 0,-3-2 672,0-3-672,0 4 0,0-3 0,7 2 0,-6-3 0,-1 4 0,-13 0 0,-13 4 0,-6 0 0,-7 0 0,-25 0 0,8 0 0,-35 0 0,-5 0-868,6 0 868,-5 1 0,3-2 0,24-5 0,1 1 0,23-2 0,9 3 0,14 4 0,-2 0 0,7-4 868,0 4-868,0-4 0,0 4 0,0 0 0,0 0 0,0 0 0,3-4 0,2 0 0,6 0 0,9-7 0,-3 6 0,24-11 0,-17 11 0,68-6 0,-37 10-2150,45-2 2150,-23 3-3036,-15 0 0,1 0 3036,26 0-2030,-21 0 0,-4 0 2030,-9 0-232,21 0 232,-39 0 934,21 0-934,-35 0 4408,11 0-4408,-18 0 6592,4 7-6592,-4-5 580,3 12-580,-2-9 0,6 3 0,-3-1 0,11-3 0,-5 1 0,26 5 0,-23-8 0,27 15 0,-33-14 0,10 11 0,-16-13 0,6 9 0,-17-8 0,0 5 0,-20-7 0,-28 0 0,2 0 0,-22-5 0,-3 0 0,10 3-894,-3-3 0,5 0 894,28 0 0,-20 4 0,30-7 0,-17 7 0,30-2 0,-16-1 0,16 3 1788,-5-2-1788,7 3 0,0 0 0,0 0 0,0 0 0,-4 0 0,-15 0 0,11 0 0,-24 0 0,25-4 0,-8 0 0,11-1 0,-3 2 0,5-1 0,-5 3 0,7-2 0,0 3 0,-3 0 0,2 0 0,-3 0 0,4 0 0,0 0 0,0 0 0,0 0 0,-3 0 0,2 0 0,-3 0 0,4 0 0,0 0 0,-7 7 0,5-6 0,-5 6 0,3-7 0,0 0 0,-4 0 0,0 0 0,0-3 0,-4-2 0,10-3 0,0 0 0,13 0 0,1 0 0,4 4 0,4-3 0,34 1 0,-16 2 0,54-1 0,-47 5 0,48 0 0,-48 0 0,35 7 0,-48-5 0,12 5 0,-27-4 0,-1 2 0,-5 3 0,-3 3 0,0-2 0,-7 9 0,2-8 0,-10 8 0,6-9 0,-17 9 0,14-12 0,-17 5 0,19-11 0,-12 0 0,8 0 0,-5 0 0,3-4 0,-4 3 0,3-9 0,-20-1 0,17-2 0,-17-4 0,24 8 0,-2-3 0,11 4 0,0 0 0,4 0 0,3 4 0,-2-3 0,6 2 0,1-3 0,1 0 0,9 4 0,-8-3 0,8 6 0,-9-3 0,13 1 0,-11 2 0,7-3 0,-10 4 0,-4 4 0,0 0 0,-8 4 0,0-4 0,-8 0 0,3-4 0,-17 0 0,11 0 0,-26 0 0,22 0 0,-22-4 0,26 0 0,-8-4 0,15 0 0,0 0 0,0 0 0,0 0 0,0 0 0,0 0 0,0 3 0,-3-2 0,2 6 0,-7-2 0,8 3 0,-4 0 0,4 0 0,3 3 0,2 2 0,3 2 0,0 5 0,0-3 0,-4 12 0,3-10 0,-2 14 0,3-15 0,0 5 0,-4-7 0,0-4 0,-1 3 0,-2-6 0,3 6 0,-8-2 0,3-1 0,-2-1 0,6 1 0,-2-3 0,3 2 0,-4-3 0,0 0 0,0 0 0,0-3 0,0-2 0,0 1 0,7 0 0,1 4 0,8 0 0,7 0 0,-2 7 0,3-5 0,-4 9 0,-1-11 0,-2 4 0,6-4 0,-6 0 0,6 0 0,43-14 0,-31 7 0,42-12 0,-51 14 0,19-2 0,-21 3 0,23-4 0,-24 3 0,12-2 0,-15 6 0,6-2 0,-8-1 0,5 3 0,-7-2 0,0 3 0,3 0 0,-2 0 0,6 0 0,-6 0 0,54-11 0,-39 8 0,47-7 0,-57 10 0,5 0 0,-11-4 0,-1 3 0,1-2 0,0-1 0,0 3 0,0-6 0,0 3 0,10-4 0,-4 0 0,16 0 0,-12 3 0,1-2 0,-4 3 0,-2-5 0,-1 1 0,3 0 0,-6 0 0,2 0 0,-3 0 0,3-10 0,-5 7 0,1-11 0,-7 13 0,0-3 0,0 4 0,0 0 0,0 0 0,-4 4 0,0 0 0,-5 4 0,1 0 0,0 4 0,-7 4 0,6 0 0,-14 11 0,13-10 0,-8 10 0,9-11 0,-6 7 0,6-9 0,-3 4 0,4-9 0,-3 6 0,2-6 0,-6 6 0,6-3 0,-3 4 0,4-3 0,-11 9 0,9-12 0,-9 16 0,14-13 0,2 6 0,3-3 0,-4 0 0,0-4 0,-1 3 0,2-2 0,3 3 0,0 0 0,0 0 0,-4-1 0,0-2 0,-4 2 0,0 1 0,3 0 0,-2 4 0,3-4 0,-4 3 0,3-2 0,-2 2 0,3-3 0,-1 0 0,5 0 0,5-4 0,2 0 0,12-1 0,-5-2 0,23 10 0,-18-10 0,-4 3 0</inkml:trace>
  <inkml:trace contextRef="#ctx0" brushRef="#br0" timeOffset="2.14748E7">1133 379 24575,'2'-5'0,"2"-3"0,-4 0 0,0 0 0,-4 0 0,0 0 0,-4 0 0,0 0 0,0 0 0,0 3 0,-4-2 0,3 6 0,-6-6 0,-5 3 0,6-1 0,-8-2 0,13 6 0,-13-2 0,11 3 0,-18 0 0,18 0 0,-19 0 0,20 0 0,-16 0 0,16 0 0,-9 0 0,7 0 0,7 0 0,2 0 0,14 0 0,2 0 0,2 0 0,62 0 0,-46 0 0,28 0 0,0 0 0,-27 0 0,47 0 0,-46 0 0,20 0 0,1 0 0,-8 0 0,20 0 0,-2 0 0,-24 0-3392,20 0 0,0 0 3392,-18 0-413,13 0 0,-3 0 413,-22 0 0,18 0 0,-35 0 0,2 0 0,-7 0 6375,4 0-6375,-1 0 1235,-2 0-1235,2 0 0,4 0 0,-1 0 0,16 0 0,-12 0 0,26 0 0,-28 0 0,13 0 0,-29 0 0,-1 0 0,-10 0 0,-8 0 0,-19 0 0,11 0 0,-26 0 0,-4 0 0,4 0-603,2 0 0,1 0 603,8 0 0,-27 4 0,17 4 0,-9-5 0,0 0 0,6 3 0,-6-5 0,3-2 0,17 1 0,-48 0 0,59 0 0,-33 0 0,41 0 0,-28 0 0,30 0 0,-18 0 0,21 0 0,-17 0 0,15 0 1206,-22 0-1206,25 0 0,-13 0 0,20 0 0,-3 0 0,4 0 0,-3 0 0,2 0 0,-3 0 0,1 0 0,-6-4 0,4 4 0,-2-8 0,7 8 0,0-4 0,0 4 0,0 0 0,0 0 0,0 0 0,0 0 0,7 0 0,5 0 0,9 0 0,30 0 0,-20 0 0,33 0 0,3 0 0,-25 0-544,60 0 544,-70 0 0,32 0 0,-20 0 0,47 0 0,-53 0 0,47 0 0,-55 0 0,42 0 0,-42 0 0,25 0 0,-32 0 0,21 0 0,-21 0 0,22 0 0,-22 0 0,18 0 0,-19 0 0,16 0 0,-16 0 0,4 0 0,-10 0 544,0 0-544,0 0 0,0 0 0,10 0 0,-3 0 0,29 0 0,-17 0 0,33 0 0,-32 0 0,16 0 0,-26 0 0,1 0 0,-8 0 0,-3 0 0,0 0 0,4 0 0,-4 0 0,4 0 0,-4 0 0,3 0 0,1 0 0,11 0 0,-9 0 0,12 0 0,-17 0 0,24 0 0,-17 0 0,17 0 0,-20 0 0,2 0 0,-7 0 0,0 0 0,0 0 0,0 0 0,-7 0 0,-6 0 0,-7 0 0,-24 0 0,15 0 0,-30 0 0,25 0 0,-60 0 0,43 4 0,-11-1 0,1 0 0,16 3 0,-22-2 0,35-4 0,1 0 0,7 0 0,0 4 0,0 0 0,-8 0 0,10 0 0,-19-4 0,22 0 0,-22 0 0,22 0 0,-8 0 0,11 0 0,-7 3 0,5-2 0,-19 6 0,17-6 0,-14 3 0,18-4 0,-4 0 0,4 0 0,0 0 0,0 0 0,-4 0 0,3 0 0,-2 0 0,3 0 0,0 0 0,0 0 0,7 0 0,5 0 0,9 0 0,6 0 0,4 0 0,53 0 0,-40 0 0,50 0 0,-67 0 0,25 0 0,-28 0 0,20 0 0,-25 0 0,11 0 0,-13 0 0,2 0 0,-3 0 0,0 0 0,0 0 0,3 0 0,-2 0 0,16 0 0,-13 0 0,13 0 0,-13 0 0,1 0 0,-2 0 0,-3 0 0,0 0 0,3 0 0,-2 0 0,13 0 0,-11 0 0,18 0 0,-19 0 0,9 0 0,-12 0 0,1 0 0,4 0 0,-4 0 0,7 0 0,-2 0 0,-1 0 0,0 0 0,-1 0 0,-2 0 0,6 0 0,-3 0 0,4 0 0,3 0 0,-6 0 0,2 0 0,-7 0 0,0 0 0,0 0 0,0-4 0,0 3 0,0-2 0,-1 3 0,-6 0 0,-19 3 0,1-2 0,-13 2 0,-34 10 0,36-10 0,-65 16 0,69-17 0,-18 6 0</inkml:trace>
  <inkml:trace contextRef="#ctx0" brushRef="#br0" timeOffset="2.14748E7">1963 375 24575,'34'-6'0,"-15"6"0,32-8 0,-24 7 0,25-6 0,-19 6 0,19-6 0,-25 6 0,37-2 0,-35 3 0,36 0 0,-38 0 0,24 0 0,-36 0 0,25-4 0,-25 3 0,15-2 0,-17 3 0,9-7 0,-12 5 0,5-9 0,-7 10 0,3-2 0,-2 3 0,9-7 0,-8 1 0,8-5 0,-9 6 0,6-2 0,-7 6 0,28-6 0,-19 6 0,34-2 0,-35 3 0,16-4 0,-18 3 0,1-2 0,-3-1 0,-4 3 0,-7-2 0,-6 3 0,-21 0 0,7 0 0,-11 0 0,-34 0 0,30 0 0,-38 0 0,42 0 0,-14 0 0,-2 0 0,-28 0 0,25 0 0,-37 0 0,49 0 0,-35 0 0,45 0 0,-31 0 0,36 0 0,-29 0 0,31 0 0,-28 0 0,27 0 0,-16 0 0,24 0 0,-13 0 0,15 0 0,-18 0 0,18 0 0,-8 0 0,18 3 0,2-2 0,7 3 0,10 0 0,2-3 0,65 8 0,-41-8 0,20 2 0,-3-1 0,-27-2 0,43 0 0,-51 0 0,26 0 0,-24 0 0,18 0 0,-31 0 0,11 0 0,-17 0 0,6 0 0,-7 0 0,7 0 0,-6 0 0,2 0 0,-3 0 0,0 0 0,0 0 0,0 0 0,0 0 0,0 0 0,0 0 0,-1 0 0,1 0 0,4-4 0,-3 3 0,2-2 0,-3 3 0,3-4 0,-2 3 0,34-2 0,-24 3 0,31 0 0,-36 0 0,15 0 0,-14 0 0,11 0 0,-13 0 0,2 0 0,-7 0 0,0 0 0,0 0 0,0 0 0,0 0 0,-1 0 0,1 0 0,0 0 0,4 0 0,-4 0 0,18 0 0,-11 0 0,22 0 0,-22 0 0,18 0 0,-23 0 0,9 0 0,-12 0 0,11 0 0,-4 0 0,16 0 0,-16 0 0,8 0 0,-13 0 0,2 0 0,-3 0 0,3 0 0,2 0 0,-1 0 0,17 0 0,1 0 0,21 0 0,-20 0 0,1 0 0,-23 0 0,-4 0 0,-27 0 0,5 0 0,-22 0 0,14 0 0,-6 0 0,-20 0 0,-2 0 0,11 0 0,-28 0 0,3 0 0,41 0 0,-32 0 0,42 0 0,-3 0 0,5 0 0,-11 0 0,14 0 0,-11 0 0,13 0 0,-14 0 0,13 0 0,-16 0 0,16 0 0,-9 0 0,11 0 0,-4 0 0,4 0 0,0 0 0,-4 0 0,0 0 0,-1 0 0,-2 0 0,6 0 0,-2 0 0,3 0 0,-4 0 0,3 0 0,-2 0 0,3 0 0,-4 0 0,3 0 0,-13 0 0,11 0 0,-11 0 0,13 0 0,-6 0 0,2 0 0,1 0 0,0 0 0,1 0 0,2 0 0,-3 0 0,4 0 0,-25 0 0,19 0 0,-23 0 0,25 0 0,-1 0 0,2 0 0,3 0 0,0 0 0,3 3 0,-5-2 0,4 10 0,-5-6 0,3 3 0,3-1 0,5-3 0,8 0 0,1 0 0,48-4 0,-37 0 0,37 0 0,-44 0 0,17 0 0,-11 0 0,18 0 0,-23 0 0,5 0 0,-8 0 0,-2 0 0,2 0 0,-3 0 0,0 0 0,0 0 0,0 0 0,0 0 0,0 0 0,-1 0 0,1 0 0,0 0 0,0 0 0,0 0 0,0 0 0,0 0 0,0 0 0,0 0 0,-1 0 0,1 0 0,0 0 0,0 0 0,0 0 0,0 0 0,0 0 0,0 0 0,-1 0 0,1 0 0,0 0 0,0 0 0,0 0 0,0-4 0,0 3 0,0-2 0,0 3 0,-1 0 0,1 0 0,0-4 0,0 3 0,0-6 0,0 6 0,0-2 0,0 3 0,-1 0 0,1 0 0,0 0 0,0 0 0,0-4 0,0 3 0,0-2 0,3-1 0,2 3 0,-1-2 0,-1 3 0,-3-4 0,0 0 0,0-1 0,0 2 0,0 3 0,0 0 0,0 0 0,-1 0 0,-2-4 0,5 3 0,-1-2 0,7 3 0,0 0 0,0 0 0,0 0 0,-4 0 0,-8 0 0,-5 0 0,-7 0 0,-17 0 0,9 0 0,-61 0 0,53 0 0,-48 0 0,60 0 0,-10 0 0,14 0 0,-7 0 0,5 0 0,-5 0 0,7 0 0,-7 0 0,5 0 0,-16 0 0,15 0 0,-11 3 0,13-2 0,-3 3 0,4-4 0,0 0 0,0 0 0,0 3 0,4 2 0,4-1 0,4-1 0,4-3 0,0 0 0,0 0 0,35 0 0,-26 0 0,29 0 0,-37 0 0,3 0 0,-5 0 0,1 0 0,0 0 0,4 0 0,-4 0 0,4 0 0,-4 0 0,0 0 0,0 0 0,-1 0 0,1 0 0,4 0 0,-4 0 0,4 0 0,-4 0 0,0 0 0,-1 0 0,1 0 0,0 0 0,0 0 0,0 0 0,3 0 0,-2 0 0,12 0 0,-7 0 0,16 0 0,-16 0 0,4 0 0,-10 0 0,0 0 0,-7 4 0,-6 0 0,-7 4 0,-11 0 0,5-4 0,-5 0 0,7-4 0,0 0 0,3 0 0,-5 0 0,8 0 0,-5 0 0,3 0 0,3 0 0,-2 0 0,3 0 0,0 0 0,-8 0 0,7 0 0,-10 0 0,10 0 0,-10 0 0,13 3 0,-1-2 0,11 3 0,4-4 0,7 0 0,-5 0 0,19 3 0,-14-2 0,18 3 0,-19-4 0,12 0 0,-16 0 0,8 0 0,-9 0 0,6 0 0,-7 0 0,11 0 0,-10 0 0,13 0 0,-12 0 0,5 0 0,-7 0 0,0 0 0,0 0 0,-1 0 0,1 0 0,0 0 0,0 0 0,0 0 0,0 0 0,0 0 0,0 0 0,0 0 0,3-4 0,-2 3 0,6-2 0,-7 3 0,18 0 0,-15 0 0,22 0 0,-23 0 0,9-4 0,-4 3 0,-6-2 0,6 3 0,-3 0 0,-3 0 0,2 0 0,-3 0 0,0 0 0,0 0 0,0 0 0,0 0 0,17 0 0,-9 0 0,14 0 0,-14 0 0,3 0 0,-2 0 0,6 0 0,-6 0 0,2 0 0,-6 0 0,-2-4 0,0 0 0,2-4 0,3 3 0,14 2 0,-15 3 0,18 0 0,-23 0 0,5 0 0,-7 0 0,-1 0 0,1 0 0,11 0 0,-5 0 0,9 0 0,0 0 0,-5 0 0,8 0 0,-9 0 0,13 0 0,-15 0 0,7 0 0,-22 0 0,-4 0 0,-9 0 0,-3 0 0,0 0 0,-27 0 0,20 0 0,-35 0 0,39 0 0,-38 0 0,34 0 0,-34 0 0,41 0 0,-17 0 0,23 0 0,-5 0 0,7 0 0,-4 0 0,4 0 0,-4 0 0,0 0 0,-11 0 0,8 0 0,-14 0 0,15 0 0,-16 0 0,15 0 0,-18 0 0,22 0 0,-22 0 0,18 0 0,-22 0 0,22 0 0,-15 0 0,20 0 0,2 0 0,9 0 0,7 0 0,0 0 0,0 3 0,0 2 0,10-1 0,-7-1 0,18-3 0,-15 0 0,12 0 0,-9 0 0,13 0 0,-12 0 0,19 0 0,-18 4 0,18-3 0,-22 2 0,14-3 0,-20 0 0,6 0 0,-7 0 0,0 0 0,0 0 0,0 0 0,0 0 0,-1 0 0,1 0 0,0 0 0,0 0 0,4 0 0,-4 0 0,4 0 0,-1 0 0,-2 0 0,2 0 0,-3 0 0,0 0 0,0 0 0,0 0 0,0 0 0,0 0 0,-1 0 0,1 0 0,0 0 0,22 7 0,-7-6 0,13 5 0,-14-6 0,8 4 0,-11-3 0,8 2 0,-16-3 0,1 0 0,11 0 0,-8 0 0,6 0 0,-2 0 0,-9 0 0,9 0 0,-11 0 0,0 0 0,3 0 0,1 0 0,1 0 0,23 0 0,-12 0 0,49 0 0,-43 0 0,34 0 0,-45 0 0,18 0 0,-23 0 0,5 0 0,-11 0 0,0 0 0,0 0 0,6 0 0,-4 0 0,5 0 0,-7 0 0,0 0 0,0 0 0,3 0 0,1 0 0,1 0 0,-2 0 0,-14 0 0,-8 0 0,-7 0 0,-5 0 0,1 0 0,-49 0 0,39 0 0,-33 0 0,57 0 0,0-3 0,0 2 0,0-3 0,-8 1 0,7 2 0,-21-6 0,19 6 0,-12-3 0,15 4 0,-3 0 0,-2 0 0,-3 0 0,4 0 0,0 0 0,4 0 0,0 0 0,0 0 0,0 0 0,0 0 0,0 0 0,-10 0 0,-2 0 0,-4 0 0,1 0 0,7 0 0,4 0 0,-7 0 0,9 0 0,-5 0 0,14 0 0,2 0 0,7 0 0,0 0 0,-1 0 0,26-3 0,-19 2 0,19-3 0,-25 4 0,7-3 0,-2 2 0,9-3 0,-8 4 0,11 0 0,-14 0 0,11 0 0,-14 0 0,11 0 0,-9 0 0,19 0 0,-18 0 0,14 0 0,-16 0 0,3 0 0,-5 0 0,1 0 0,0 0 0,11 0 0,-9 0 0,9 0 0,-8 0 0,-2 0 0,6 0 0,11 0 0,-10 0 0,20 0 0,-22 0 0,6 0 0,-9 0 0,7 0 0,-7 0 0,11 0 0,-13 0 0,16 0 0,-14 0 0,11 0 0,-10 0 0,0 0 0,0 0 0,3 0 0,-6 0 0,13 0 0,-12 0 0,9 0 0,-11 0 0,-1 0 0,1 0 0,0 0 0,18 0 0,-7 0 0,8 0 0,-12 0 0,-7 0 0,0 0 0,0 0 0,7 0 0,-6 0 0,45 0 0,-37 0 0,30 0 0,-36 0 0,-2 0 0,3 0 0,6 0 0,-7 0 0,21 0 0,-20 0 0,10 0 0,-22 0 0,-1 0 0,-7 0 0,-3 0 0,2 0 0,-20 4 0,16-3 0,-13 2 0,18-3 0,0 0 0,0 0 0,0 0 0,0 0 0,-14 0 0,7 0 0,-8 0 0,11 0 0,-7 0 0,9 0 0,-16 0 0,12 0 0,-2 0 0,5 0 0,3 0 0,0 0 0,-4 0 0,3 0 0,-12 0 0,7 0 0,-16 0 0,12 0 0,-9 0 0,14 0 0,-2 0 0,7 0 0,0 0 0,0 0 0,-4 0 0,3 0 0,-20 0 0,17 0 0,-21 0 0,23 0 0,-9 0 0,10 0 0,5 0 0,11 0 0,3 0 0,9 0 0,-11 0 0,7 0 0,1 0 0,1 0 0,-1 0 0,-5 0 0,-3 0 0,3 0 0,-2 0 0,6 0 0,-3 0 0,1 0 0,2 0 0,-7 0 0,4 0 0,-1 0 0,-2 0 0,2 0 0,-3 4 0,0-4 0,4 4 0,-4-4 0,7 0 0,-6 0 0,2 0 0,1 0 0,-3 0 0,2 0 0,-3 0 0,7 0 0,-5 0 0,4 0 0,-6 0 0,0 0 0,0 0 0,0 0 0,34 0 0,-26 0 0,26 0 0,-34 0 0,0 0 0,0 0 0,3 0 0,-2 0 0,2 0 0,-3 0 0,0 0 0,0 0 0,0 0 0,0 0 0,10 0 0,-4 0 0,23 0 0,-21 0 0,10 0 0,-18 0 0,3 0 0,-2 0 0,2 0 0,-3 0 0,0 0 0,0 0 0,0 0 0,-1 0 0,5 0 0,7 0 0,-2 0 0,16 0 0,-18 0 0,11 0 0,-18 0 0,4 0 0,-4 0 0,-1 0 0,1 0 0,0 0 0,0 0 0,0 0 0,3 0 0,-2 0 0,10 0 0,-10 0 0,6 0 0,-7 0 0,0 0 0,0 0 0,0 0 0,-1 0 0,1 0 0,-6 0 0</inkml:trace>
  <inkml:trace contextRef="#ctx0" brushRef="#br0" timeOffset="9475">5936 292 24575,'20'0'0,"-3"0"0,-1 0 0,-5 0-6784,14 0 6784,-3 0-816,9 0 816,-8 0 0,-11 0 0,0 0 0,-5 0 0,1 0 6380,0 0-6380,0 0 1220,0 0-1220,0 0 0,3 0 0,-2 0 0,9 0 0,-8 0 0,5 0 0,-7 0 0,3 0 0,-2 0 0,6 0 0,-6 0 0,6 0 0,1 0 0,0 0 0,0 0 0,-4 0 0,-4 0 0,-1 0 0,1 0 0,4 0 0,-4 0 0,7 0 0,-6 0 0,3 0 0,-5 0 0,5 0 0,0 0 0,8 0 0,-7 0 0,5 0 0,-9 0 0,2 0 0,-3 0 0,4 0 0,-4 0 0,18 0 0,-15 0 0,18 0 0,-19 0 0,8 0 0,-9 0 0,6 0 0,-6 0 0,2 0 0,1 0 0,7 0 0,-1 0 0,1 0 0,-4 0 0,-6 0 0,6 0 0,-7 0 0,7 0 0,-6 0 0,-1 3 0,-8-2 0,-4 6 0,-12-2 0,7 3 0,-24-4 0,20-1 0,-13-3 0,18 0 0,-7 0 0,5 0 0,-8 0 0,9 0 0,-10 0 0,9 0 0,-12 0 0,12 0 0,-9-3 0,10 2 0,-6-3 0,6 4 0,-13 0 0,8 0 0,-13-3 0,14 2 0,-13-3 0,15 4 0,-18-3 0,18 2 0,-18-3 0,15 4 0,-17 0 0,13 0 0,-15 0 0,14 0 0,-15 0 0,16 0 0,-9 0 0,14 0 0,-2 0 0,7 0 0,0 0 0,0 0 0,0 0 0,0 0 0,0 0 0,0 0 0,0 0 0,0 0 0,0 0 0,0 0 0,-4 0 0,3 0 0,-9 0 0,4 0 0,-5 0 0,6 0 0,-2 0 0,6 0 0,-6 0 0,6 0 0,-3 0 0,3 0 0</inkml:trace>
  <inkml:trace contextRef="#ctx0" brushRef="#br0" timeOffset="9471">5936 225 24575,'9'-8'0,"6"0"0,-7 0 0,0 4 0,0 0 0,0 4 0,0 0 0,0 0 0,0 0 0,-1 0 0,1 0 0,0 0 0,0 0 0,0 4 0,0 0 0,0 0 0,-4 3 0,3-6 0,-6 6 0,2-2 0,-3 2 0,0 1 0,0 0 0,0 0 0,-3 0 0,2 0 0,-6 0 0,2-4 0,-3 3 0,0-6 0,0 2 0,0-3 0,0 0 0,0 0 0,0 0 0,0 0 0,0 0 0,0 0 0,0 0 0,0 0 0,0 0 0,0 0 0,0 0 0,0 0 0,2 0 0</inkml:trace>
  <inkml:trace contextRef="#ctx0" brushRef="#br0" timeOffset="9469">5780 295 24575,'-2'0'0,"-7"0"0,-9 0 0,8 0 0,-5 0 0,7 0 0,0 0 0,0 0 0,0 0 0,-4 0 0,3 0 0,-3 0 0,4 0 0,0 0 0,0 0 0,0 0 0,0 0 0,0 0 0,0 0 0,0 0 0,-3 0 0,2 0 0,-13 0 0,11 0 0,-11 0 0,13 0 0,-3 0 0,0 0 0,0 0 0,-11 0 0,12 0 0,-3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2T03:05:09.3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 0 24575,'-11'0'0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2T03:05:08.7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2T03:05:09.3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 0 24575,'-11'0'0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2T03:05:08.7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2T03:05:09.3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 0 24575,'-11'0'0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2T03:05:08.7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9:20:46.37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646 122 24575,'8'0'0,"0"0"0,0 0 0,0-4 0,0 0 0,-1-4 0,1 0 0,0 0 0,0 4 0,0 0 0,10-3 0,-7 5 0,11-9 0,-13 10 0,12-6 0,-10 6 0,7-2 0,-10 3 0,0 0 0,0 0 0,0 0 0,0 0 0,0 0 0,0 0 0,-1 0 0,1-4 0,0 3 0,0-2 0,0 3 0,0 0 0,0 0 0,3 0 0,-2 0 0,6 0 0,-6 0 0,2 0 0,-10 0 0,-9 0 0,-2 0 0,-5 0 0,7 0 0,-11 7 0,9-5 0,-16 8 0,16-5 0,-5 2 0,3-2 0,3-2 0,-2 1 0,-8 0 0,8 1 0,-18-2 0,18-3 0,-8 0 0,15 4 0,0 0 0,18 0 0,-4 0 0,13-4 0,7 0 0,-14 0 0,13 0 0,-17 0 0,11 0 0,-9 0 0,8 0 0,-13 0 0,2 0 0,-10-4 0,-2 0 0,-7-1 0,-4-2 0,4 6 0,-26-2 0,-10 3 0,-4 0 0,3 0 0,22 0 0,-13 0 0,8 0 0,-31 0 0,25 0 0,-31 0 0,35 0 0,-33 0 0,41 0 0,-18-4 0,27 3 0,-2-2 0,7 3 0,0 0 0,0 0 0,-10 0 0,-3 0 0,-23 0 0,17-4 0,-20 3 0,22-2 0,-18 3 0,17 0 0,-4 0 0,18 0 0,0 0 0,8-4 0,0 0 0,4-4 0,0-4 0,0 3 0,4-2 0,0 6 0,4-2 0,0 6 0,0-2 0,3-1 0,-2 3 0,6-2 0,-6 3 0,2 0 0,11 0 0,-7 0 0,22 0 0,-18 0 0,7 0 0,-14 0 0,3 0 0,-6 0 0,-1 0 0,-5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9:20:56.01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128 244 24575,'17'0'0,"8"0"0,1 0 0,9 0 0,31 0 0,-22 0 0,69 0 0,-67 0 0,42 0 0,-57 0 0,17 0 0,-28 0 0,28 0 0,-25-7 0,16-1 0,-19-1 0,13-12 0,-15 11 0,8-5 0,-8 9 0,6 6 0,-4 0 0,4 0 0,-6 0 0,-1 0 0,1 0 0,-1 0 0,1 0 0,0 0 0,6 0 0,2 0 0,3 0 0,-5 0 0,3 0 0,-10 0 0,16 0 0,-13 0 0,4 0 0,-6 0 0,8 0 0,-8 0 0,30 0 0,-23 0 0,38 0 0,-38 0 0,14 0 0,-21 0 0,0 0 0,-1 0 0,-23 0 0,-47 0 0,-57 0 0,-47-15 0,-26-2 0,23 1 0,-3 1 0,-29-2-3392,7 9 0,13 4 3392,71 4 0,-31 0 0,121 0 0,13 0 0,25 0 0,-10 0 0,16 0 0,3 0 0,1 0 6784,5 0-6784,-7 0 0,9 0 0,-15 0 0,26 0 0,-22 0 0,9 0 0,-18 0 0,2 0 0,-6 0 0,4 0 0,3 0 0,-1 0 0,9 0 0,31 0 0,-30 0 0,34 0 0,-48 0 0,11 0 0,-9 0 0,-4-5 0,4 3 0,18-12 0,-20 12 0,51-5 0,-49 7 0,40-8 0,-42 8 0,27-15 0,-27 15 0,11-8 0,-18 8 0,11 0 0,-6-7 0,4 7 0,-6-8 0,0 8 0,6 0 0,20 0 0,-13 0 0,33 0 0,-42 0 0,26 0 0,-28 0 0,4 0 0,-6 0 0,8 0 0,-8 0 0,15 0 0,2 0 0,-6 0 0,52 0 0,-52 0 0,35 0 0,-47 0 0,-1 0 0,1 0 0,1 0 0,0 0 0,-1 0 0,1 0 0,-1 0 0,1 0 0,0 0 0,-3 0 0,27 0 0,-20 0 0,42 0 0,-55 0 0,10 0 0,-43 0 0,-4 0 0,1 8 0,-6-8 0,13 7 0,-61-1 0,41-4 0,-33 6 0,38-8 0,18 0 0,-19 0 0,1 0 0,-2 0 0,-14 0 0,14 0 0,-14 0 0,22 0 0,-28 0 0,26 0 0,-37 0 0,31 0 0,-32 0 0,39 0 0,-19 0 0,29 0 0,-6 0 0,32 0 0,5 0 0,25 0 0,39 0 0,-31 0 0,61 0 0,-63 0 0,101 0 0,-88 0 0,97 0 0,-114 0 0,41 0 0,-59 0 0,13 0 0,-16 0 0,1 0 0,8 0 0,-8 0 0,15 0 0,-13 0 0,4 0 0,-6 0 0,-1 0 0,8 0 0,-6 0 0,30 0 0,-3 0 0,7 5 0,4-3 0,-28 6 0,19-2 0,-26-5 0,18 13 0,-20-12 0,13 11 0,-13-11 0,43 4 0,-36-6 0,61 7 0,-64-5 0,25 4 0,-16-6 0,-11 0 0,11 0 0,61 8 0,-58-6 0,76 3 0,-108-5 0,10 0 0,-32 0 0,-6 0 0,-51 0 0,-13 0 0,-130 0 0,97 0-3392,0 0 0,4 0 3392,51 0-240,-106 0 240,130 0 0,-53 0 0,69 0 0,-3 0 0,3 0 6666,8 0-6666,1 0 358,-1 0-358,1 0 0,-32 0 0,16 0 0,-26 0 0,23 0 0,-30 0 0,22 0 0,-46 0 0,57 0 0,-40 0 0,58 8 0,-9 0 0,35 7 0,6-8 0,8 7 0,148 9 0,-89-12 0,101 1 0,11-3 0,-57-9-469,2 0 0,-2 0 469,-16 0 0,-24 0 0,20 0 0,39 0 0,-45 0 0,69 0 0,-129 0 0,18 0 0,-54 0 0,10 0 0,-10 0 0,16 0 0,-4 0 0,37 0 0,-24 0 938,70 0-938,-72 0 0,39 0 0,-59 0 0,4 0 0,-6 0 0,-1 0 0,32 0 0,-16 0 0,48 0 0,-48 0 0,25 0 0,-38 0 0,4 0 0,-7 0 0,8 0 0,3 0 0,74 0 0,-36 0 0,70 0 0,-79 0 0,31 0 0,-55 0 0,16 0 0,-23 0 0,10 0 0,-1 0 0,9 0 0,7 0 0,1 0 0,34 0 0,-31 0 0,20 0 0,-46 0 0,4 0 0,-16 0 0,8 0 0,-6 0 0,15 0 0,-8 0 0,25 0 0,-12 0 0,3 0 0,-16 0 0,-23 0 0,-36 0 0,-14 0 0,-27 0 0,21 0 0,-97 0 0,-15 0 0,22 0-2262,-51 0 1,-55 0 0,42 0 2261,9 0-1513,50 0 1,-17 0 0,33 0 1512,29 0-1686,-27 0 1686,72 0 0,-23 0 0,41 0 0,-43 0 0,41 0 3702,-49 0-3702,50 0 0,-50 0 0,34 0 0,-57 0 0,52 0 5535,-66 0-5535,89 0 3770,-50 0-3770,67 0 0,-11 0 0,16 0 0,-1 0 0,-8 0 0,6 0 0,-13 0 0,6 0 0,-1 0 0,-12 0 0,18 0 0,-11 0 0,31 0 0,26 0 0,22 0 0,78 0 0,8 0-2262,29 0 1,39 0 0,-17 0 2261,-51 0 0,7 0-931,30 2 1,38 2-1,-4 0 1,-42-2 930,46 2-47,-38-1 0,-15 5 47,-61 0 0,-40-5 0,10 5 0,37-2 0,-37 3 0,47-1 0,-70 0 4893,17-8-4893,-26 0 5513,9 0-5513,-14 0 0,56 0 0,-34 5 97,60 9 0,13 1-97,-8 4 0,87 8 0,-132-20 0,-37-7 0,-13 0 0,-1 0 0,10 0 0,-10 0 0,10 0 0,-10 0 0,8 0 0,3 0 0,-1 0 0,-3 0 0,-73 0-6784,-14 0 6784,-41 0 0,-39 0-1501,0 0 0,-7 0 1501,29 0 0,-7 0 0,-52 0 0,-27 0 0,28 0 0,63-1 0,-3 2 0,-51 3 0,-22 2 0,27-2 0,-24 0-1771,-5 9 0,9-2 1771,53-7 0,-53 8 0,152-12 3542,-15 0-3542,30 0 3002,0 0-3002,1 0 6784,-10 0-6784,1 0 0,-34 0 0,19 0 0,-41 0 0,49 0 0,-24 0 0,37 0 0,2-6 0,25 4 0,6-11 0,36-3 0,-18-1 0,79 2 0,-22-4 0,116-2 0,-91 6 0,85-20 0,-134 31 0,31-11 0,-69 15 0,-2 0 0,3 0 0,14 0 0,12 0 0,16 0 0,30 0 0,-40 0 0,38 0 0,-66 0 0,8 0 0,-21 0 0,0 0 0,-1 0 0,1 0 0,-3 0 0,3 0 0,0 0 0,8 0 0,-8 0 0,8 0 0,14 0 0,-16 0 0,46 0 0,29 0 0,56 0 0,-21 0 0,-17 0 0,-69 0 0,49 0 0,-46 0 0,85 0 0,-98 0 0,41 0 0,-57 0 0,11 0 0,-9-6 0,-4 5 0,4-7 0,-22 8 0,-32-8 0,3 6 0,-35-13 0,40 13 0,-66-5 0,55 7 0,-77 0 0,75 0 0,-49 0 0,45 0 0,-19 0 0,28 0 0,-3 0 0,15 0 0,-15 0 0,11 0 0,-20 0 0,-24 7 0,-11-7 0,-5 8 0,23-8 0,35 0 0,-16 0 0,-8 0 0,-5 0 0,2 0 0,7 0 0,7 0 0,-29 0 0,33 0 0,-16 0 0,32 0 0,-1 0 0,-8 0 0,-16 0 0,2 0 0,-35 0 0,42 0 0,-48 0 0,56 0 0,-47 0 0,48 0 0,-25 0 0,20 0 0,3 0 0,0 0 0,1 0 0,6 0 0,-8 0 0,10 0 0,8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9:21:05.1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51 59 24575,'24'0'0,"-3"0"0,4 0 0,-6 0 0,-1 0 0,2 0 0,5 0 0,-5 0 0,9 0 0,-8 0 0,21 0 0,-13 0 0,18 0 0,-19 0 0,63 0 0,-42 0 0,77 0 0,-80 0 0,39 0 0,-61 0 0,28 0 0,-35 0 0,12 0 0,-16 0 0,0 0 0,-1 0 0,1 0 0,15 0 0,39 0 0,-21 0 0,18 0 0,-46 0 0,0 0 0,-4 0 0,5 0 0,22 0 0,-16 0 0,34 0 0,-37 0 0,19 0 0,-26 0 0,20 0 0,-13 0 0,3 0 0,-1 0 0,-10 0 0,4 0 0,-6 0 0,1 0 0,-12 3 0,-2 2 0,-28 6 0,-4-6 0,-34-1 0,-41 2 0,38-5 0,-66 4 0,99-5 0,-34 0 0,51 0 0,-10 0 0,14 0 0,-19 0 0,19 0 0,-25 0 0,18 0 0,-14 0 0,12 0 0,-35 0 0,26 0 0,-49 0 0,52 0 0,-52 0 0,49 0 0,-37 0 0,48 0 0,-35 0 0,33 0 0,-24 0 0,29 0 0,2 0 0,5 0 0,0 0 0,0 0 0,1 0 0,-7 0 0,-1 0 0,-5 0 0,5 0 0,1 0 0,6 0 0,1 4 0,-1-3 0,0 7 0,0-6 0,0 1 0,1-3 0,10 0 0,9 0 0,13 0 0,34 0 0,-11 0-3392,36 0 0,8 0 3392,4 0-667,13 0 1,-2 0 666,-21 0-190,23 0 190,-66 0 0,16 0 0,-30 0 6029,16 0-6029,-20 0 1963,0 0-1963,-2 0 315,-5 0-315,-1 0 0,6 0 0,-4 0 0,10 0 0,-10 0 0,27 0 0,-23 0 0,34 0 0,-35 0 0,30 0 0,-30 0 0,23 0 0,-24 0 0,13 0 0,-15 0 0,10 0 0,-4 0 0,10 0 0,-8 0 0,24 0 0,-22 0 0,24 0 0,-27 0 0,3 0 0,-12 0 0,7 0 0,-5 0 0,4 0 0,0 0 0,-4 0 0,4 0 0,0 0 0,2 0 0,11 0 0,-10 0 0,3 0 0,-12 0 0,7 0 0,-5 0 0,10 0 0,28 0 0,-18 0 0,46-8 0,-49 6 0,23-6 0,-33 8 0,3 0 0,-12 0 0,12 0 0,-8 0 0,7 0 0,-21 0 0,-21 0 0,-4 0 0,-35 0 0,17 0 0,-54 0 0,38 0 0,-37 0 0,53 0 0,-29 0 0,44 0 0,-15-3 0,34-2 0,1-4 0,12 4 0,1-3 0,6 3 0,-1 0 0,1 1 0,22 4 0,-17 0 0,39 0 0,-38 0 0,16 0 0,-23 0 0,12 0 0,-9 0 0,9 0 0,-11 0 0,-1 0 0,1 0 0,0 0 0,-1 0 0,6 0 0,-4 0 0,21 0 0,-18 0 0,13 0 0,-12 0 0,-4 0 0,20 5 0,-1-4 0,48 5 0,-35-6 0,55 4 0,-67-3 0,46 2 0,-54-3 0,26 0 0,-37 0 0,9 0 0,-11 5 0,-1-5 0,1 5 0,22-1 0,-17-3 0,28 3 0,-30-4 0,19 0 0,-14 0 0,10 0 0,-11 0 0,3 4 0,-9-3 0,5 3 0,-7-1 0,1-1 0,-1 2 0,1-4 0,-1 0 0,1 0 0,0 0 0,-1 0 0,1 0 0,-1 0 0,1 0 0,5 0 0,-4 0 0,5 0 0,-7 0 0,6 0 0,-4 0 0,33 0 0,-22 0 0,40 0 0,-36 0 0,47 0 0,-42 0 0,42 0 0,-46 0 0,29-4 0,-35 3 0,17-3 0,-39 4 0,-3 0 0,-19 0 0,-78 0 0,45 0-6784,-101 0 6784,95 0-1115,-53 0 1,-7 0 1114,17 0 0,-28 0 0,5 0 0,53 0-638,-48 0 638,88 0 0,-49 0 0,47 0 0,-59 0 0,59 0 0,-31 0 0,38 0 0,-22 0 0,20 0 5365,-25 0-5365,31 0 3147,-18 0-3147,25 0 1139,-14 0-1139,33 0 0,83 0 0,7 0-1110,-10 0 0,2 0 1110,29 0 0,-13 0 0,2 0 0,30 0 0,13 0 0,0 0 0,-11 0 0,-5 0 0,-7 0 0,-36 0 0,11 0 0,-6 0 0,-38 0 0,66 0 0,-89 0 0,61-5 0,-61 4 0,36-4 0,-53 5 0,5 0 0,-24 0 2220,-3 0-2220,-47 0 0,-6 0 0,-30 0 0,-26 0 0,-11 0-649,42 0 0,-13 0 649,-27 0 0,-35 0 0,-14 0 0,6 0 0,24 0-2118,22 0 0,16 0 0,-13 0 2118,-2 0 0,-18 0 0,-2 0 0,10 0 0,24 0 0,6 0 0,16 0 0,-3 0 0,10 0 0,2 0 0,-6 0 0,103 0 0,131-14 0,-9 10 0,-17-2 0,36-2 0,5 0 0,-24 2 0,-5 4 0,-5 0 289,27-3 0,12 0 1,-46 1-290,-64 4 6784,-68 0-6784,-7 0 0,-10 0 0,4 0 0,-72 0 0,40 0 0,-42 0 0,58 0 0,-1-4 0,9 3 0,8-3 0,21 4 0,19 0 0,58 0 0,-29 0 0,67 6 0,17 1 0,-56-6 0,8 1-1696,33 3 0,27 1 0,6 0 0,-17-1 1696,22-3 0,4-1 0,-35 0 0,19 2 0,7-1 0,-8 0 0,-21 0-265,27-1 1,-10-2 264,-1 1 0,6 0 0,-27 0 0,-10 0 0,-9 0 0,-87 0 0,5 0 0,-35 0 6522,-32 0-6522,17 0 0,-95 0 0,56 0-2997,-48 0 1,-9 0 2996,-9 0 0,31 0 0,-17 0 0,10 0-247,17 0 1,-4 0 246,-47 0 0,-24 0 0,23 0 0,46 0 0,3 0 0,-23 0 0,-11 0 0,28 0 0,24 0 0,-28 0 0,95 0 0,7 0 0,56 0 6540,-6 0-6540,19 0 0,47 0 0,-7 0 0,-1 0 0,21 0 0,-12 0 54,-22 0 0,3 0-54,52 0 0,21 0 0,-23 0 0,-55 0 0,-2 0 0,25 0 0,13 0 0,-17 0 0,25 0 0,-36 0 0,-9 0 0,-26 0 0,-18 0 0,-40 0 0,-39 0 0,4 0 629,-24 0-629,-10 0 0,16 0 0,-97 0 0,83 0 0,-15 0 0,4 0 0,32 0 0,-5 0 0,54 0 0,28 0 0,66 0 0,23 0-2253,-13 0 0,21 0 0,-10 0 2253,-11 0 0,5 0 0,13 0 0,22 0 0,0 0 0,-22 0 0,-12 0 0,-2 0 0,34 1 0,18-1 0,-22-1 0,-52-3 0,-1-1 0,30 0 0,15-1 0,-14 0 0,-26-1 0,0 1 0,28 0 0,12 0 0,-20 2 0,14 4 0,16 0 0,-155 0 0,-69 0 0,23 0 0,-33 0 0,54 0 0,-8 0 0,-26 0 0,26 0-4545,-76-5 4545,72 4 2253,-106-4-2253,101 5 0,-78 0 0,99 0 0,-25 0 0,51 0 0,3 0 0,24 0 5661,34 0-5661,-19 0 3390,53 4-3390,-71-3 0,16 3 0,-45-4 0,-5 0 0,3 0 0,-43 0 0,30 0 0,-101 0 0,39 0 0,-25 0 0,-5 0 0,-14 0 0,23 0 0,8 0 0,36 0 0,-66 0 0,94 0 0,-40 0 0,59 0 0,2 0 0,-1 4 0,5-3 0,-10 7 0,-7 5 0,8-6 0,-30 13 0,35-18 0,-18 6 0,18-4 0,-8 5 0,5-3 0,14 2 0,15-8 0,49 0 0,-13 0 0,26 0 0,64 0 0,-46 0-3392,15 1 0,-2-2 3392,-18-4-2374,73-1 2374,-107-1-505,94-7 505,-102 12-257,82-12 257,-89 13 0,24-4 5231,-39 5-5231,0 0 3311,-7 0-3311,1 0 892,-1 0-892,-10 0 486,-9 0-486,-13 0 0,-78 0 0,44 0 0,-63 0 0,-47 0 0,4 0 0,35 0 0,3 0 0,-13 0-1357,-1 0 0,-17 0 0,-5 0 1,5 0-1,16 0 1357,-2 0 0,13 0 0,0 0 0,-15 0 0,0 0 0,37 0-180,43 0 180,-6 0 0,54 0 0,0 0 0,1-4 0,-7 3 0,32-3 0,3 4 6695,32 0-6695,76 10 0,16 4 0,0 0-2172,-9-5 0,25 0 1,-17-2 2171,-42-2 0,4-2 0,25-1 0,25-3 0,4 0 0,-22 1-1925,4 0 0,-6 0 1925,10 0 0,9 0 0,-31 0-183,-22 0 183,-67 0 0,-23 0 0,-15 0 4787,-11 0-4787,-50 0 5650,22 0-5650,-75 0 0,-30 0-2135,21 0 0,-25 0 1,8 0 2134,-7 0 0,-7 0 0,43 0 0,-18 0 0,-4 0 0,7 0 0,22 0-277,-10 0 1,3 0 276,-8 0 0,-22 0 0,4 0 0,28 0 0,33 0 0,5 0 0,-88 0 0,16 0 0,86 0 0,-4 0 0,60 0 0,5 0 0,28 5 0,-9-5 6511,9 8-6511,11-7 826,0 3-826,16-4 0,-13 0 0,15 0 0,-22 0 0,60 0 0,-45 0 0,25 0 0,-35 0 0,1 0 0,1 0-3392,85 0 0,20 0 3392,-4 0 0,8 0 0,-1 0 0,-19 0 0,-28 0 0,-1 0 0,18 0 0,-23 0 0,-11 0 0,-48 0 0,1 0 0,-22 0 6784,-1 0-6784,17 0 0,3 0 0,60 0 0,-43 0 0,62 0 0,-77 0 0,34 0 0,-40 0 0,29 0 0,-16 0 0,42 0 0,-39-4 0,38 3 0,-57-2 0,27 3 0,-36 0 0,19 0 0,-20 0 0,15 0 0,1 0 0,-3 0 0,20 0 0,-26 0 0,13 0 0,-15 0 0,11 0 0,-5 0 0,39 0 0,-37 0 0,30 0 0,-33 0 0,-3-5 0,7 5 0,13-5 0,-16 5 0,14 0 0,-27 0 0,5 0 0,-4 0 0,10 0 0,-10 0 0,4 0 0,-5 0 0,10 0 0,9 0 0,40 0 0,-33 0 0,18 0 0,-45 0 0,1 0 0,-1 0 0,1 0 0,5 0 0,8 0 0,0 0 0,48 0 0,-27 0 0,77 0 0,-65 0 0,22 0 0,-45 0 0,-11 0 0,-5 0 0,4 0 0,-5 0 0,12 0 0,-10 0 0,9 0 0,-16 0 0,4 0 0,-6 0 0,6 0 0,2 0 0,5 0 0,6 0 0,-4 0 0,27 0 0,-29 0 0,16 0 0,-29 0 0,1 0 0,5 0 0,2 0 0,5 0 0,1 0 0,16 0 0,-18 0 0,11 0 0,-23 0 0,7 0 0,6 0 0,-10 0 0,2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4T19:31:18.3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6T22:00:32.16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2513 164 24575,'-8'0'0,"0"0"0,0 0 0,-2 0 0,1 0 0,2 0 0,4 0 0,0 0 0,-2 0 0,-3 0 0,-5 1 0,-2 1 0,2 0 0,2 1 0,3-1 0,4-1 0,1 0 0,-1-1 0,-1 0 0,0 0 0,0 0 0,0 0 0,0 2 0,1 2 0,-1 1 0,2-1 0,1-1 0,2-2 0,1 0 0,3-1 0,1 0 0,2 0 0,3-1 0,2 0 0,3-2 0,1-1 0,-3-1 0,1 0 0,-3-1 0,0 0 0,-1 0 0,0 0 0,-1 0 0,0 1 0,-1 0 0,0 2 0,-1 0 0,-2 0 0,-1 1 0,1 0 0,0-1 0,1 0 0,-2 0 0,-1 1 0,-4 2 0,-3 0 0,-3 0 0,-7 0 0,-4 0 0,-1 0 0,-1 0 0,5 0 0,2 0 0,3 0 0,3 0 0,3 0 0,3 0 0,0 1 0,0 0 0,0 0 0,-1-1 0,-3 1 0,-3 1 0,-3 1 0,-6 0 0,-1-1 0,-5 0 0,-3-1 0,-3-1 0,-3 0 0,-1 0 0,-2 0 0,0-2 0,0-3 0,4-2 0,1 0 0,7 3 0,4 2 0,4 0 0,2 2 0,2 0 0,1 0 0,2 0 0,3 0 0,1 0 0,1 0 0,-1 0 0,-1 0 0,-3 0 0,-2 0 0,-2 0 0,1 0 0,3 0 0,3 0 0,2 0 0,-1-1 0,-3-1 0,-4-1 0,-2 0 0,0 0 0,2-1 0,1 2 0,2-1 0,0 1 0,0 0 0,1 1 0,1 1 0,1 0 0,0 0 0,0 0 0,-2 0 0,-1 0 0,0 0 0,1-1 0,0 0 0,1 0 0,0 1 0,1 0 0,-1 0 0,2-1 0,1-1 0,1 1 0,-1-2 0,0 0 0,-2-1 0,0 0 0,0 0 0,1 0 0,0 0 0,2 0 0,7 5 0,7 6 0,6 4 0,8 5 0,-2-1 0,-3-4 0,-4-2 0,-7-6 0,-2-2 0,-2 0 0,0-1 0,-1 0 0,1 0 0,1 0 0,1 0 0,2 0 0,0 0 0,1 0 0,1 0 0,1 0 0,-1 0 0,0 1 0,-2 0 0,0 0 0,0 0 0,0-1 0,-1 0 0,0 0 0,-4 0 0,-3 0 0,-6 2 0,-6 2 0,-6 3 0,-9 3 0,-3-3 0,2-3 0,3-1 0,6-3 0,3 0 0,1 0 0,0 0 0,1 0 0,0 0 0,0 0 0,1 0 0,0 0 0,0 0 0,1 0 0,1 0 0,0 0 0,1 0 0,-2-1 0,1 0 0,0-1 0,2 0 0,1 0 0,1 0 0,1 1 0,-2-2 0,0 1 0,-1 0 0,-2 0 0,0-1 0,-1-1 0,0 1 0,0 0 0,1 0 0,-1-1 0,0 0 0,3 0 0,-1 1 0,1-1 0,-1 1 0,0-1 0,-2 0 0,1 1 0,-1-1 0,0 1 0,2-1 0,1 1 0,0 1 0,1 0 0,1 0 0,0 0 0,0 1 0,-1 0 0,0-1 0,0 1 0,0-1 0,0 0 0,-2 1 0,1-1 0,0 0 0,0 1 0,2 0 0,0 1 0,1 0 0,4 0 0,8 0 0,12 2 0,9 3 0,6 2 0,3 0 0,-2-2 0,-6-2 0,-7-2 0,-8-1 0,-2 0 0,-2 0 0,-1 0 0,-2 0 0,-1 0 0,-4 0 0,-2 2 0,-4 1 0,-2 2 0,-8 4 0,-5 1 0,-6 1 0,-1-2 0,2-5 0,2-1 0,0-1 0,3 0 0,2-1 0,1 1 0,2 0 0,-1 0 0,1 0 0,0-1 0,1 0 0,1 1 0,2-1 0,-1 0 0,3 0 0,1-1 0,1 0 0,5 0 0,10 0 0,7 0 0,22 0 0,6 1 0,0 0 0,-3 0 0,-13 1 0,0-2 0,0 0 0,0 0 0,-1 0 0,-1 0 0,-5 0 0,-1 0 0,-1 0 0,-1 0 0,1 0 0,-1 0 0,-4 0 0,-2 0 0,-2 0 0,-2 0 0,1 0 0,-2 0 0,1 0 0,1-1 0,0 0 0,0-1 0,0 0 0,0 0 0,1 0 0,-1-1 0,1 1 0,2 0 0,-1 0 0,-1 0 0,-1 0 0,0 1 0,-2 0 0,0 1 0,-1 0 0,0 0 0,0 0 0,0 0 0,-1 0 0,-1 0 0,-2 0 0,-3 0 0,-6 0 0,-16 0 0,-20 0 0,-24-1 0,-33-7 0,45 1 0,-1 1 0,2-2 0,0 1 0,-41-8 0,25 9 0,8 1 0,3 2 0,5 2 0,1-1 0,3 3 0,5 2 0,4 3 0,5 1 0,2 1 0,3-3 0,3-2 0,1-2 0,1 0 0,0-1 0,-1 0 0,-1 0 0,-4-1 0,-2-2 0,-4-4 0,-2-5 0,2-1 0,2-1 0,4 2 0,4 2 0,4 3 0,4 3 0,4 2 0,3 1 0,3 1 0,-2 0 0,-1 0 0,-1 0 0,0 0 0,3 0 0,1 0 0,2 0 0,-1 0 0,0 0 0,1 0 0,2 0 0,2 0 0,0-1 0,0 0 0,-1-1 0,0 0 0,0 0 0,0 0 0,0 1 0,1 0 0,0 1 0,-1 0 0,-1 0 0,-3 1 0,-4 5 0,-3 4 0,-2 6 0,-1 3 0,3 2 0,1-2 0,3-3 0,4-4 0,3-3 0,3-4 0,7 0 0,5-2 0,8-1 0,5 1 0,3-1 0,-1-1 0,-3-1 0,-2 0 0,-5 0 0,-3 0 0,-2 0 0,-2 0 0,0 0 0,0 0 0,1 0 0,1 0 0,0 0 0,0 0 0,1 0 0,0 0 0,1 0 0,0 0 0,-1 0 0,-1 0 0,1 0 0,0 0 0,2 0 0,1 0 0,1 0 0,-3 0 0,-1 0 0,-3 0 0,0 0 0,-2 0 0,-4 0 0,-18 0 0,-7 0 0,-21 0 0,-4 0 0,-7 0 0,2 0 0,8 0 0,9 0 0,10 1 0,3 0 0,6 1 0,2 0 0,4-1 0,2 0 0,-1-1 0,1 0 0,0 0 0,-1 0 0,1 0 0,-2 0 0,-1 0 0,-1 0 0,0 0 0,1 0 0,2 0 0,0-1 0,1 0 0,2-1 0,1 0 0,1 1 0,1 0 0,0 1 0,0 0 0,-2 0 0,0 0 0,-2 0 0,1 0 0,0-1 0,0 0 0,1 0 0,1 0 0,0 1 0,-1 0 0,1 0 0,-1-1 0,0 0 0,2 0 0,-1 0 0,2 0 0,-1 0 0,1-1 0,1 0 0,0 1 0,-1 0 0,0-1 0,-1 1 0,0-1 0,-1 0 0,0 0 0,0-1 0,0 1 0,1 0 0,2 1 0,-1 0 0,1 0 0,0 0 0,-2 1 0,1-1 0,-1 0 0,0-1 0,0 0 0,2 1 0,10 1 0,5 3 0,-2-1 0,-1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7T20:10:45.1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25 24575,'11'0'0,"0"0"0,0 0 0,0 0 0,0 0 0,-1 0 0,2 0 0,1 0 0,0 0 0,-2 0 0,-3 0 0,-3 0 0,-1 0 0,-1 0 0,0 0 0,3 0 0,3 0 0,5 0 0,3 0 0,1 0 0,2 0 0,1 1 0,0 0 0,-1 0 0,-1 0 0,-2 0 0,4 0 0,5 0 0,8 0 0,5 1 0,2-1 0,6 1 0,3 0 0,4 0 0,0 0 0,-11 1 0,-7 0 0,-9 0 0,-5-1 0,-1 1 0,-2 0 0,-1-1 0,0 0 0,1 0 0,3-1 0,2 0 0,0 0 0,1 0 0,-2 1 0,0 0 0,-1 2 0,-3 0 0,-1 1 0,-3 0 0,-3-2 0,-2-1 0,-2-1 0,-3-1 0,-1 0 0,0 1 0,1 0 0,0 0 0,2 0 0,-1-1 0,-1 0 0,-2 0 0,-2 0 0,2 0 0,2-1 0,2 0 0,1-1 0,-1-1 0,-2 1 0,-1 1 0,-2-1 0,2-1 0,4-1 0,2-2 0,1-1 0,-2 2 0,-2 0 0,-3 2 0,-1 0 0,-3 0 0,0 1 0,0 0 0,0 0 0,0 0 0,0 0 0,0 0 0,0 0 0,2 1 0,3-2 0,6 0 0,7-2 0,1 0 0,-2 2 0,-3 1 0,-4 2 0,-2 0 0,0 0 0,-3 0 0,-1 0 0,-1 0 0,1 0 0,6 0 0,6 0 0,3 0 0,0 0 0,-5 0 0,-4 0 0,-5 0 0,-1 0 0,0 0 0,2 0 0,5 0 0,6 0 0,1 0 0,-1 0 0,-4 0 0,-7 0 0,-1 0 0,-3 0 0,0 0 0,1 0 0,4 0 0,3-1 0,2 0 0,-1 0 0,-3 0 0,-3 1 0,-1 0 0,2 0 0,4 0 0,4 0 0,0 0 0,-3 0 0,-4 0 0,-3 0 0,5 0 0,5 0 0,3 0 0,0 0 0,-3 0 0,-5 0 0,-4 0 0,-2 0 0,-2 0 0,1 0 0,10 0 0,6 0 0,5 0 0,0 0 0,-8 0 0,-2 0 0,-1 0 0,-1 0 0,1 0 0,1 1 0,1 1 0,4 0 0,2 0 0,1 1 0,-3 0 0,-5 0 0,-3-1 0,-3-1 0,-1-1 0,4 0 0,4 1 0,4 0 0,6 1 0,-1 0 0,-2 0 0,0 0 0,-5-1 0,-1 0 0,-4-1 0,-4 0 0,-5 0 0,-10-1 0,-13-1 0,-15 1 0,-26-2 0,-12 0 0,-4-3 0,2 0 0,17 1 0,9 2 0,11 2 0,13 1 0,9 0 0,7 0 0,4 0 0,3 0 0,0 0 0,0 0 0,-5 0 0,-6 0 0,-4 0 0,-2 0 0,1 0 0,4 0 0,5 0 0,4 0 0,3 0 0,1 0 0,0 0 0,-1 0 0,-5 0 0,-5 0 0,-5-1 0,-1-1 0,3-1 0,4 0 0,5 2 0,3 0 0,3 0 0,8 1 0,3 1 0,9 2 0,10 4 0,2 1 0,-1 1 0,-7-3 0,-12-3 0,-4-1 0,-3 0 0,-2 0 0,-1-1 0,1 1 0,0-1 0,1 1 0,2 0 0,3 0 0,1 0 0,-2 0 0,-3-1 0,1 0 0,-1-1 0,3 1 0,2 0 0,-1 1 0,0-1 0,-3 0 0,-1 0 0,1-1 0,0 0 0,2 0 0,-2 0 0,-1 0 0,-1 0 0,-1 0 0,0 0 0,2 0 0,5 0 0,3 0 0,0 0 0,-1 0 0,-5 0 0,1 0 0,2 0 0,1 0 0,1 0 0,-2 0 0,2 0 0,3 0 0,5 0-1696,2 0 0,-8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2T03:05:09.3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 0 24575,'-11'0'0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2T03:05:08.77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36CE2-BAC4-4B0A-90D1-656990950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38545-DE96-4FA5-880E-061D1C7FC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0088-F509-460A-8184-C35663FD6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4D168-9040-4C8E-9231-25D5A14F1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1B6B4-7798-48B2-8E68-2065A7DE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1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FEC3-BC22-4DC4-BEF8-9024264D4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3D1535-48EB-47CF-AA38-1AF05CDF68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FAAE5-9101-406C-967D-C217269AE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CAA7C-5496-4250-B6CE-7FBF62DAC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0EAA8-4159-41B0-A14A-0094F6FE7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7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0B6A45-F809-4CDF-B963-2A05C8304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212B4C-C13E-4E17-8C55-AD2E95418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213B8-EB2A-4720-9ABB-00D5CEBB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E9067-8148-4DEF-A0AB-EA76FB208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72B5-F463-4154-9F39-B06BAAD55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8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37C18-D8B4-4768-860E-4BBB1919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46535-DAE9-416E-894B-DF9AB7DF8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EBC9-D2F6-49D6-8A0F-3634BA516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3FA8C-27FF-4267-851D-47D82F87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FB515-1373-4477-BB3F-4118CFDF6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30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A92BF-DAD1-438E-953E-8259AD8E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57380-6BB2-4347-96BC-45AD21F29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C33EF-679A-4D44-BDFE-2448CA65F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B5D98-8C93-42B7-BD53-2A17B394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9C2AA-3C77-444E-94EC-A89FDB87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58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C5D69-D952-4F6B-A99E-D5E519D2F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AAE95-4BF3-48CC-95C8-03228E6FE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98B3F-4A1B-4132-AF83-FE252D294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2D472-1B56-42B3-B4A2-56057733D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94556-73DA-442A-9F59-569A1594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E8CAEB-8D3F-4548-9900-29450D0B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8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91070-FE4E-49D5-84A6-7A3BB6F1B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35ADE-37CF-4D08-85F2-84B2302B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32483-9712-4E61-8163-5A6A480E2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8FF351-1B22-47C3-9A7F-611ADAF62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C5BB0-0C10-409C-B18A-0EB2CE75B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50FC92-FDC5-43AE-A9F1-4B8CCB2D3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A4B19-51F4-4A2C-8F79-7B0160B9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A8FF6-303A-4E58-A99F-D7EC1E741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4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EA9D-7EDE-4F7B-983D-DED705785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63ACB4-C649-43A4-AD74-C2E874306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E01499-8F84-4216-A154-4F62C09D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8B5DC-56A2-4AF5-985D-CDB256B3D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6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834621-FB20-4428-8841-5DF4785C4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3201C-991A-4C9E-92A8-7CC92D3F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1FDEC-C2A0-4195-A60F-11E38138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8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C793-79DB-421F-9E5C-4B9DBFDDE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C6C4F-D733-45F5-B777-032A8E040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25C47-8F92-48D4-B717-B2062DD17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51941-8068-4F4E-B678-D53D5596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A6E235-4A9E-46EA-8CE0-3B84B3FA9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D6AC1D-8DC4-4336-B3CE-3688AB8EB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7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AA4C2-7C46-404F-9B87-A96FF4F94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591EC-811F-41C2-890E-390F38C1E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BA991-47E2-4273-898D-16C418794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402C7-D71B-45D0-9BA9-0E907D54D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15210-BB8D-469B-A1C0-9D271EF3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7A26D-85EF-4E01-9194-AE664FF0B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1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B3057-72A4-4C1E-9A80-16115EB8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BBCEE-2AF1-4DE0-914C-005401034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75865-578C-4229-8EE9-11BA185E0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9A4B8-775C-4659-A28E-2F3C5EC95719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56CA7-93C0-4A9D-ADC3-14545A878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6374A-6497-47CD-B3E5-CC04D4D32F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829F9-306F-4572-B314-184659854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4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8.jpe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5.png"/><Relationship Id="rId4" Type="http://schemas.openxmlformats.org/officeDocument/2006/relationships/customXml" Target="../ink/ink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40.jpe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5.png"/><Relationship Id="rId4" Type="http://schemas.openxmlformats.org/officeDocument/2006/relationships/customXml" Target="../ink/ink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42.jpe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35.png"/><Relationship Id="rId4" Type="http://schemas.openxmlformats.org/officeDocument/2006/relationships/customXml" Target="../ink/ink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customXml" Target="../ink/ink5.xml"/><Relationship Id="rId1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customXml" Target="../ink/ink2.xml"/><Relationship Id="rId12" Type="http://schemas.openxmlformats.org/officeDocument/2006/relationships/image" Target="../media/image12.png"/><Relationship Id="rId17" Type="http://schemas.openxmlformats.org/officeDocument/2006/relationships/customXml" Target="../ink/ink7.xml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customXml" Target="../ink/ink3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jpeg"/><Relationship Id="rId7" Type="http://schemas.openxmlformats.org/officeDocument/2006/relationships/image" Target="../media/image2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87B1-EC00-4A6B-A79F-D44F2A180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8651"/>
            <a:ext cx="9144000" cy="1809490"/>
          </a:xfrm>
        </p:spPr>
        <p:txBody>
          <a:bodyPr>
            <a:normAutofit fontScale="90000"/>
          </a:bodyPr>
          <a:lstStyle/>
          <a:p>
            <a:r>
              <a:rPr lang="en-US" dirty="0"/>
              <a:t>MEMS Microphones for Quench Detection in Fusion Cables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60CE5D-6B58-4052-B56D-57ECAFDC4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282" y="2379350"/>
            <a:ext cx="10253272" cy="276227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Peter Moore</a:t>
            </a:r>
          </a:p>
          <a:p>
            <a:r>
              <a:rPr lang="en-US" dirty="0"/>
              <a:t>M. Takayasu, L. Chiesa, R. White, M. </a:t>
            </a:r>
            <a:r>
              <a:rPr lang="en-US" dirty="0" err="1"/>
              <a:t>Emerling</a:t>
            </a:r>
            <a:r>
              <a:rPr lang="en-US" dirty="0"/>
              <a:t>, A. Desai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500" b="1" dirty="0"/>
              <a:t>2</a:t>
            </a:r>
            <a:r>
              <a:rPr lang="en-US" sz="3500" b="1" baseline="30000" dirty="0"/>
              <a:t>nd</a:t>
            </a:r>
            <a:r>
              <a:rPr lang="en-US" sz="3500" b="1" dirty="0"/>
              <a:t> Workshop on Instrumentation &amp; Diagnostics </a:t>
            </a:r>
          </a:p>
          <a:p>
            <a:r>
              <a:rPr lang="en-US" sz="3500" b="1" dirty="0"/>
              <a:t>for Superconducting Magnets</a:t>
            </a:r>
          </a:p>
          <a:p>
            <a:r>
              <a:rPr lang="en-US" sz="2800" dirty="0"/>
              <a:t>April 28,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EB602-D842-4EDE-8881-FACFB8EDD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51" y="5984841"/>
            <a:ext cx="3821354" cy="707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CF84C-70E0-4C03-B264-E51C9E1F0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99" y="6100125"/>
            <a:ext cx="5515102" cy="477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72C05-FCB7-C873-7D7F-11F93FEC3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395" y="5896105"/>
            <a:ext cx="1895605" cy="8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7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9946" y="275189"/>
            <a:ext cx="10646991" cy="7549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Challenges with He gas testing at 30 K - 50 K </a:t>
            </a:r>
            <a:endParaRPr lang="en-US" sz="36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Google Shape;164;p4">
            <a:extLst>
              <a:ext uri="{FF2B5EF4-FFF2-40B4-BE49-F238E27FC236}">
                <a16:creationId xmlns:a16="http://schemas.microsoft.com/office/drawing/2014/main" id="{390BF0FC-5BEF-4690-A7E0-51A9A8CDED10}"/>
              </a:ext>
            </a:extLst>
          </p:cNvPr>
          <p:cNvSpPr txBox="1">
            <a:spLocks/>
          </p:cNvSpPr>
          <p:nvPr/>
        </p:nvSpPr>
        <p:spPr>
          <a:xfrm>
            <a:off x="138212" y="1030130"/>
            <a:ext cx="11068725" cy="35692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Temperature distribution: copper current leads conduct heat into cryochamber setting up temperature gradient and leading to issues with upper HTS current lead burning 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 temperature → high critical current → small sample (2 mm width) necessary due to power supply limits but small sample burns very easily ending the test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Current ramps must be quick because cryocooler is turned off reducing noise and current leads heat up quickly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Noise in MEMS signals: isolating sources of noise and grounding the necessary components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B6D6B-6B54-994F-A4E8-726C70A9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133F068-DB07-058E-4487-8A318B687C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/>
          <a:stretch/>
        </p:blipFill>
        <p:spPr>
          <a:xfrm>
            <a:off x="2141624" y="4895295"/>
            <a:ext cx="2664754" cy="1925934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90A50F2-0744-9DE9-9A9B-A52E653CFA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2" r="5082"/>
          <a:stretch/>
        </p:blipFill>
        <p:spPr>
          <a:xfrm>
            <a:off x="5672574" y="4855506"/>
            <a:ext cx="2664754" cy="1965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1A0AB-46EE-2973-1D40-F05ACAD8418D}"/>
              </a:ext>
            </a:extLst>
          </p:cNvPr>
          <p:cNvSpPr txBox="1"/>
          <p:nvPr/>
        </p:nvSpPr>
        <p:spPr>
          <a:xfrm>
            <a:off x="2631602" y="4604824"/>
            <a:ext cx="168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 rods floating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CC1DE4-B047-737B-8585-DA46EA1FD215}"/>
              </a:ext>
            </a:extLst>
          </p:cNvPr>
          <p:cNvSpPr txBox="1"/>
          <p:nvPr/>
        </p:nvSpPr>
        <p:spPr>
          <a:xfrm>
            <a:off x="6155212" y="4564947"/>
            <a:ext cx="218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 rods grounded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FA9BD0-B299-307D-3033-C9E135CB1FE4}"/>
              </a:ext>
            </a:extLst>
          </p:cNvPr>
          <p:cNvSpPr txBox="1"/>
          <p:nvPr/>
        </p:nvSpPr>
        <p:spPr>
          <a:xfrm>
            <a:off x="8610600" y="6136700"/>
            <a:ext cx="232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Grounding connection was broken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7E9C45-F829-CA89-70AD-28C810C88179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8218582" y="6136700"/>
            <a:ext cx="392018" cy="292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2C7BCA-A1C5-7C8C-D7F3-558CA22A4B8C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7004951" y="5880536"/>
            <a:ext cx="1605649" cy="54855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oogle Shape;164;p4">
            <a:extLst>
              <a:ext uri="{FF2B5EF4-FFF2-40B4-BE49-F238E27FC236}">
                <a16:creationId xmlns:a16="http://schemas.microsoft.com/office/drawing/2014/main" id="{7F9EB8E2-D8E6-97BD-3496-B8E0782637ED}"/>
              </a:ext>
            </a:extLst>
          </p:cNvPr>
          <p:cNvSpPr txBox="1">
            <a:spLocks/>
          </p:cNvSpPr>
          <p:nvPr/>
        </p:nvSpPr>
        <p:spPr>
          <a:xfrm>
            <a:off x="8610601" y="4855506"/>
            <a:ext cx="3581400" cy="10232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 = 37 K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Sampling frequency: 15</a:t>
            </a:r>
            <a:r>
              <a:rPr lang="en-US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 kHz</a:t>
            </a:r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815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CF23D-BF6B-899A-0220-B1FE7576F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" y="1872603"/>
            <a:ext cx="6054330" cy="4571637"/>
          </a:xfrm>
          <a:prstGeom prst="rect">
            <a:avLst/>
          </a:prstGeom>
        </p:spPr>
      </p:pic>
      <p:pic>
        <p:nvPicPr>
          <p:cNvPr id="6" name="Picture 5" descr="Chart, line chart, box and whisker chart&#10;&#10;Description automatically generated">
            <a:extLst>
              <a:ext uri="{FF2B5EF4-FFF2-40B4-BE49-F238E27FC236}">
                <a16:creationId xmlns:a16="http://schemas.microsoft.com/office/drawing/2014/main" id="{3F303402-40CF-741F-23EA-F81057324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043" y="1878886"/>
            <a:ext cx="5671341" cy="4609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7D4829-4B83-4784-8A88-22A8855DB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70" y="261556"/>
            <a:ext cx="11760245" cy="778734"/>
          </a:xfrm>
        </p:spPr>
        <p:txBody>
          <a:bodyPr>
            <a:normAutofit/>
          </a:bodyPr>
          <a:lstStyle/>
          <a:p>
            <a:r>
              <a:rPr lang="en-US" sz="3600" dirty="0"/>
              <a:t>He pressure pulse sensitivity testing: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96612F-E221-4E80-A3B4-13F07DE990AF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1162003" y="4240404"/>
            <a:ext cx="1062438" cy="19772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2A94DC-711C-4E5E-8328-E325F1AAA10A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1162003" y="4240404"/>
            <a:ext cx="1860183" cy="19772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BC7F5F-EA05-4AC1-A6CE-6E2C2F52CA5B}"/>
              </a:ext>
            </a:extLst>
          </p:cNvPr>
          <p:cNvCxnSpPr>
            <a:cxnSpLocks/>
          </p:cNvCxnSpPr>
          <p:nvPr/>
        </p:nvCxnSpPr>
        <p:spPr>
          <a:xfrm flipV="1">
            <a:off x="1150097" y="4240404"/>
            <a:ext cx="2541305" cy="19772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1489DD-71AB-4491-ACE0-D0A02FBC1D3D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7631089" y="5183657"/>
            <a:ext cx="106142" cy="9468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82361EE-488F-4E68-95EA-84F17363D695}"/>
              </a:ext>
            </a:extLst>
          </p:cNvPr>
          <p:cNvCxnSpPr>
            <a:cxnSpLocks/>
          </p:cNvCxnSpPr>
          <p:nvPr/>
        </p:nvCxnSpPr>
        <p:spPr>
          <a:xfrm flipV="1">
            <a:off x="7631088" y="5183657"/>
            <a:ext cx="698996" cy="9468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E59313A-A736-4B90-88AA-14A410E3FFAD}"/>
              </a:ext>
            </a:extLst>
          </p:cNvPr>
          <p:cNvCxnSpPr>
            <a:cxnSpLocks/>
          </p:cNvCxnSpPr>
          <p:nvPr/>
        </p:nvCxnSpPr>
        <p:spPr>
          <a:xfrm flipV="1">
            <a:off x="7631087" y="5183657"/>
            <a:ext cx="1337049" cy="9468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87D2D53-A909-48C7-A587-24F0C75D8303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7631089" y="5335675"/>
            <a:ext cx="1985184" cy="7948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DF5FC94-54C3-4186-B40C-F05273D16DFB}"/>
              </a:ext>
            </a:extLst>
          </p:cNvPr>
          <p:cNvSpPr txBox="1"/>
          <p:nvPr/>
        </p:nvSpPr>
        <p:spPr>
          <a:xfrm>
            <a:off x="99564" y="6217687"/>
            <a:ext cx="21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Controlled He pulses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C266BE-F9CB-4742-A2F2-0BF6FA5D15D1}"/>
              </a:ext>
            </a:extLst>
          </p:cNvPr>
          <p:cNvSpPr txBox="1"/>
          <p:nvPr/>
        </p:nvSpPr>
        <p:spPr>
          <a:xfrm>
            <a:off x="6568650" y="6130491"/>
            <a:ext cx="21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Controlled He pulses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0B6F9A-19C4-4BF5-866B-F6DF07B922EE}"/>
              </a:ext>
            </a:extLst>
          </p:cNvPr>
          <p:cNvSpPr txBox="1"/>
          <p:nvPr/>
        </p:nvSpPr>
        <p:spPr>
          <a:xfrm>
            <a:off x="3696514" y="6488668"/>
            <a:ext cx="384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other spikes are of unknown origin</a:t>
            </a:r>
          </a:p>
        </p:txBody>
      </p:sp>
      <p:sp>
        <p:nvSpPr>
          <p:cNvPr id="3" name="Google Shape;164;p4">
            <a:extLst>
              <a:ext uri="{FF2B5EF4-FFF2-40B4-BE49-F238E27FC236}">
                <a16:creationId xmlns:a16="http://schemas.microsoft.com/office/drawing/2014/main" id="{944D2C1B-0F19-9B14-7CC6-0708AD160826}"/>
              </a:ext>
            </a:extLst>
          </p:cNvPr>
          <p:cNvSpPr txBox="1">
            <a:spLocks/>
          </p:cNvSpPr>
          <p:nvPr/>
        </p:nvSpPr>
        <p:spPr>
          <a:xfrm>
            <a:off x="21084" y="1098009"/>
            <a:ext cx="9160144" cy="69858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Routed tube </a:t>
            </a: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 He </a:t>
            </a: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tank directly into sample tube between MEMS #1 and MEMS#2 to test response to pressure pulses. Pressure inside cryostat was at 120 </a:t>
            </a: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</a:t>
            </a:r>
          </a:p>
        </p:txBody>
      </p:sp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F093EDAE-A9C9-D0EB-E668-379F04821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45" y="289687"/>
            <a:ext cx="2871271" cy="16349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1119CA5-4BBD-0CB6-4B2F-34DB8DD80693}"/>
              </a:ext>
            </a:extLst>
          </p:cNvPr>
          <p:cNvSpPr txBox="1"/>
          <p:nvPr/>
        </p:nvSpPr>
        <p:spPr>
          <a:xfrm>
            <a:off x="10969036" y="1824975"/>
            <a:ext cx="13324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effectLst/>
              </a:rPr>
              <a:t>M. Takayasu,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C71789-1817-00BB-5C18-5F3CB8DEA6F8}"/>
              </a:ext>
            </a:extLst>
          </p:cNvPr>
          <p:cNvSpPr txBox="1"/>
          <p:nvPr/>
        </p:nvSpPr>
        <p:spPr>
          <a:xfrm>
            <a:off x="9681003" y="0"/>
            <a:ext cx="251099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Coolant pressure vs time for 20 kA quench of REBCO cable: analytical model</a:t>
            </a:r>
            <a:endParaRPr lang="en-US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8079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7625" y="294563"/>
            <a:ext cx="6119660" cy="64633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Quench test: non-destructive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2028FB-F9E1-4737-B46A-6101A7FD7533}"/>
                  </a:ext>
                </a:extLst>
              </p14:cNvPr>
              <p14:cNvContentPartPr/>
              <p14:nvPr/>
            </p14:nvContentPartPr>
            <p14:xfrm>
              <a:off x="8805319" y="5210596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2028FB-F9E1-4737-B46A-6101A7FD753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42319" y="514759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34397FB-494D-489E-9148-443899192AE2}"/>
                  </a:ext>
                </a:extLst>
              </p14:cNvPr>
              <p14:cNvContentPartPr/>
              <p14:nvPr/>
            </p14:nvContentPartPr>
            <p14:xfrm>
              <a:off x="4630039" y="5348476"/>
              <a:ext cx="46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34397FB-494D-489E-9148-443899192A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61789" y="5285476"/>
                <a:ext cx="14079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A58B1-815B-0C21-EECA-69044CDF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12</a:t>
            </a:fld>
            <a:endParaRPr lang="en-US"/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F9E28CDF-8C87-4F4D-ED59-EB953240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" b="3439"/>
          <a:stretch/>
        </p:blipFill>
        <p:spPr>
          <a:xfrm>
            <a:off x="6189279" y="1348057"/>
            <a:ext cx="5971542" cy="4630983"/>
          </a:xfrm>
          <a:prstGeom prst="rect">
            <a:avLst/>
          </a:prstGeom>
        </p:spPr>
      </p:pic>
      <p:sp>
        <p:nvSpPr>
          <p:cNvPr id="14" name="Google Shape;164;p4">
            <a:extLst>
              <a:ext uri="{FF2B5EF4-FFF2-40B4-BE49-F238E27FC236}">
                <a16:creationId xmlns:a16="http://schemas.microsoft.com/office/drawing/2014/main" id="{B529AA7C-33C9-9411-826B-A4EF4E5F936A}"/>
              </a:ext>
            </a:extLst>
          </p:cNvPr>
          <p:cNvSpPr txBox="1">
            <a:spLocks/>
          </p:cNvSpPr>
          <p:nvPr/>
        </p:nvSpPr>
        <p:spPr>
          <a:xfrm>
            <a:off x="7971609" y="44332"/>
            <a:ext cx="4479953" cy="11147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E</a:t>
            </a:r>
            <a:r>
              <a:rPr lang="en-US" sz="2400" baseline="-25000" dirty="0">
                <a:solidFill>
                  <a:schemeClr val="tx1"/>
                </a:solidFill>
                <a:cs typeface="Calibri Light" panose="020F0302020204030204" pitchFamily="34" charset="0"/>
              </a:rPr>
              <a:t>c1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 = 1 </a:t>
            </a:r>
            <a:r>
              <a:rPr lang="el-GR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μ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V/cm → V</a:t>
            </a:r>
            <a:r>
              <a:rPr lang="en-US" sz="2400" i="0" baseline="-250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c1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10 </a:t>
            </a:r>
            <a:r>
              <a:rPr lang="el-GR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μ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V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E</a:t>
            </a:r>
            <a:r>
              <a:rPr lang="en-US" sz="2400" baseline="-25000" dirty="0">
                <a:solidFill>
                  <a:schemeClr val="tx1"/>
                </a:solidFill>
                <a:cs typeface="Calibri Light" panose="020F0302020204030204" pitchFamily="34" charset="0"/>
              </a:rPr>
              <a:t>c2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 = 10 </a:t>
            </a:r>
            <a:r>
              <a:rPr lang="el-GR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μ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V/cm → V</a:t>
            </a:r>
            <a:r>
              <a:rPr lang="en-US" sz="2400" i="0" baseline="-250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c2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100 </a:t>
            </a:r>
            <a:r>
              <a:rPr lang="el-GR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μ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V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 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16" name="Google Shape;164;p4">
            <a:extLst>
              <a:ext uri="{FF2B5EF4-FFF2-40B4-BE49-F238E27FC236}">
                <a16:creationId xmlns:a16="http://schemas.microsoft.com/office/drawing/2014/main" id="{B01177DD-345F-D3DA-BDBF-A95EF662E692}"/>
              </a:ext>
            </a:extLst>
          </p:cNvPr>
          <p:cNvSpPr txBox="1">
            <a:spLocks/>
          </p:cNvSpPr>
          <p:nvPr/>
        </p:nvSpPr>
        <p:spPr>
          <a:xfrm>
            <a:off x="5599643" y="5995557"/>
            <a:ext cx="5754157" cy="8805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The MEMS response seems delayed. Nearly simultaneous with current dump. 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ADFE90D6-4921-D413-B3D0-090366264E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3739" r="3821" b="6233"/>
          <a:stretch/>
        </p:blipFill>
        <p:spPr>
          <a:xfrm>
            <a:off x="31180" y="1555143"/>
            <a:ext cx="6119660" cy="4359078"/>
          </a:xfrm>
          <a:prstGeom prst="rect">
            <a:avLst/>
          </a:prstGeom>
        </p:spPr>
      </p:pic>
      <p:sp>
        <p:nvSpPr>
          <p:cNvPr id="6" name="Google Shape;164;p4">
            <a:extLst>
              <a:ext uri="{FF2B5EF4-FFF2-40B4-BE49-F238E27FC236}">
                <a16:creationId xmlns:a16="http://schemas.microsoft.com/office/drawing/2014/main" id="{AB855C0F-81FE-BE2B-6593-4B87114A5E67}"/>
              </a:ext>
            </a:extLst>
          </p:cNvPr>
          <p:cNvSpPr txBox="1">
            <a:spLocks/>
          </p:cNvSpPr>
          <p:nvPr/>
        </p:nvSpPr>
        <p:spPr>
          <a:xfrm>
            <a:off x="-84340" y="5983115"/>
            <a:ext cx="3443540" cy="4985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Heating energy: 7.6 </a:t>
            </a:r>
            <a:r>
              <a:rPr lang="en-US" sz="2400" dirty="0" err="1">
                <a:solidFill>
                  <a:schemeClr val="tx1"/>
                </a:solidFill>
                <a:cs typeface="Calibri Light" panose="020F0302020204030204" pitchFamily="34" charset="0"/>
              </a:rPr>
              <a:t>mJ</a:t>
            </a:r>
            <a:endParaRPr lang="en-US" sz="2400" dirty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4" name="Google Shape;164;p4">
            <a:extLst>
              <a:ext uri="{FF2B5EF4-FFF2-40B4-BE49-F238E27FC236}">
                <a16:creationId xmlns:a16="http://schemas.microsoft.com/office/drawing/2014/main" id="{B12A79E3-A681-A4AD-4CB8-59C78C7A032C}"/>
              </a:ext>
            </a:extLst>
          </p:cNvPr>
          <p:cNvSpPr txBox="1">
            <a:spLocks/>
          </p:cNvSpPr>
          <p:nvPr/>
        </p:nvSpPr>
        <p:spPr>
          <a:xfrm>
            <a:off x="1255359" y="967450"/>
            <a:ext cx="2701102" cy="7612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 = 45 K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 = 120 kPa</a:t>
            </a:r>
          </a:p>
        </p:txBody>
      </p:sp>
    </p:spTree>
    <p:extLst>
      <p:ext uri="{BB962C8B-B14F-4D97-AF65-F5344CB8AC3E}">
        <p14:creationId xmlns:p14="http://schemas.microsoft.com/office/powerpoint/2010/main" val="278375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9210" y="191560"/>
            <a:ext cx="6119660" cy="85233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Quench test: destructive</a:t>
            </a:r>
            <a:endParaRPr lang="en-US" sz="36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2028FB-F9E1-4737-B46A-6101A7FD7533}"/>
                  </a:ext>
                </a:extLst>
              </p14:cNvPr>
              <p14:cNvContentPartPr/>
              <p14:nvPr/>
            </p14:nvContentPartPr>
            <p14:xfrm>
              <a:off x="8805319" y="5210596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2028FB-F9E1-4737-B46A-6101A7FD753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42319" y="514759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34397FB-494D-489E-9148-443899192AE2}"/>
                  </a:ext>
                </a:extLst>
              </p14:cNvPr>
              <p14:cNvContentPartPr/>
              <p14:nvPr/>
            </p14:nvContentPartPr>
            <p14:xfrm>
              <a:off x="4630039" y="5348476"/>
              <a:ext cx="46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34397FB-494D-489E-9148-443899192A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61789" y="5285476"/>
                <a:ext cx="14079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A58B1-815B-0C21-EECA-69044CDF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 descr="Chart&#10;&#10;Description automatically generated with low confidence">
            <a:extLst>
              <a:ext uri="{FF2B5EF4-FFF2-40B4-BE49-F238E27FC236}">
                <a16:creationId xmlns:a16="http://schemas.microsoft.com/office/drawing/2014/main" id="{31340EE0-D992-28DF-E675-45676A7CDA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r="2839"/>
          <a:stretch/>
        </p:blipFill>
        <p:spPr>
          <a:xfrm>
            <a:off x="68462" y="1437540"/>
            <a:ext cx="6119660" cy="4740577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65C9F23F-833D-0EA9-8657-BFA31A7505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/>
          <a:stretch/>
        </p:blipFill>
        <p:spPr>
          <a:xfrm>
            <a:off x="6296234" y="863457"/>
            <a:ext cx="5895766" cy="4823274"/>
          </a:xfrm>
          <a:prstGeom prst="rect">
            <a:avLst/>
          </a:prstGeom>
        </p:spPr>
      </p:pic>
      <p:sp>
        <p:nvSpPr>
          <p:cNvPr id="4" name="Google Shape;164;p4">
            <a:extLst>
              <a:ext uri="{FF2B5EF4-FFF2-40B4-BE49-F238E27FC236}">
                <a16:creationId xmlns:a16="http://schemas.microsoft.com/office/drawing/2014/main" id="{063DC343-2337-2FC1-8A64-E32E911C6F36}"/>
              </a:ext>
            </a:extLst>
          </p:cNvPr>
          <p:cNvSpPr txBox="1">
            <a:spLocks/>
          </p:cNvSpPr>
          <p:nvPr/>
        </p:nvSpPr>
        <p:spPr>
          <a:xfrm>
            <a:off x="7987937" y="60373"/>
            <a:ext cx="4479953" cy="11147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E</a:t>
            </a:r>
            <a:r>
              <a:rPr lang="en-US" sz="2400" baseline="-25000" dirty="0">
                <a:solidFill>
                  <a:schemeClr val="tx1"/>
                </a:solidFill>
                <a:cs typeface="Calibri Light" panose="020F0302020204030204" pitchFamily="34" charset="0"/>
              </a:rPr>
              <a:t>c1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 = 1 </a:t>
            </a:r>
            <a:r>
              <a:rPr lang="el-GR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μ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V/cm → V</a:t>
            </a:r>
            <a:r>
              <a:rPr lang="en-US" sz="2400" i="0" baseline="-250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c1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10 </a:t>
            </a:r>
            <a:r>
              <a:rPr lang="el-GR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μ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V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E</a:t>
            </a:r>
            <a:r>
              <a:rPr lang="en-US" sz="2400" baseline="-25000" dirty="0">
                <a:solidFill>
                  <a:schemeClr val="tx1"/>
                </a:solidFill>
                <a:cs typeface="Calibri Light" panose="020F0302020204030204" pitchFamily="34" charset="0"/>
              </a:rPr>
              <a:t>c2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 = 10 </a:t>
            </a:r>
            <a:r>
              <a:rPr lang="el-GR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μ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V/cm → V</a:t>
            </a:r>
            <a:r>
              <a:rPr lang="en-US" sz="2400" i="0" baseline="-250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c2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100 </a:t>
            </a:r>
            <a:r>
              <a:rPr lang="el-GR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μ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V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 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5" name="Google Shape;164;p4">
            <a:extLst>
              <a:ext uri="{FF2B5EF4-FFF2-40B4-BE49-F238E27FC236}">
                <a16:creationId xmlns:a16="http://schemas.microsoft.com/office/drawing/2014/main" id="{C40CFB45-204F-61C4-CDAF-E32352506F5D}"/>
              </a:ext>
            </a:extLst>
          </p:cNvPr>
          <p:cNvSpPr txBox="1">
            <a:spLocks/>
          </p:cNvSpPr>
          <p:nvPr/>
        </p:nvSpPr>
        <p:spPr>
          <a:xfrm>
            <a:off x="-97591" y="5948936"/>
            <a:ext cx="3225883" cy="6228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Heating energy: 22 J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6" name="Google Shape;164;p4">
            <a:extLst>
              <a:ext uri="{FF2B5EF4-FFF2-40B4-BE49-F238E27FC236}">
                <a16:creationId xmlns:a16="http://schemas.microsoft.com/office/drawing/2014/main" id="{C9F1498B-0A72-28C0-0A99-D0BB5C599053}"/>
              </a:ext>
            </a:extLst>
          </p:cNvPr>
          <p:cNvSpPr txBox="1">
            <a:spLocks/>
          </p:cNvSpPr>
          <p:nvPr/>
        </p:nvSpPr>
        <p:spPr>
          <a:xfrm>
            <a:off x="6072340" y="5475829"/>
            <a:ext cx="6119660" cy="11888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Signal is even more delayed when compared to non-destructive quench at 20 </a:t>
            </a:r>
            <a:r>
              <a:rPr lang="el-GR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μ</a:t>
            </a:r>
            <a:r>
              <a:rPr lang="en-US" sz="2400" i="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V. Not larger in magnitude but in duration.</a:t>
            </a:r>
            <a:r>
              <a:rPr lang="en-US" sz="2400" dirty="0">
                <a:solidFill>
                  <a:schemeClr val="tx1"/>
                </a:solidFill>
                <a:cs typeface="Calibri Light" panose="020F0302020204030204" pitchFamily="34" charset="0"/>
              </a:rPr>
              <a:t>   </a:t>
            </a:r>
          </a:p>
        </p:txBody>
      </p:sp>
      <p:sp>
        <p:nvSpPr>
          <p:cNvPr id="7" name="Google Shape;164;p4">
            <a:extLst>
              <a:ext uri="{FF2B5EF4-FFF2-40B4-BE49-F238E27FC236}">
                <a16:creationId xmlns:a16="http://schemas.microsoft.com/office/drawing/2014/main" id="{9903959E-4A02-C63C-C599-539A053620AB}"/>
              </a:ext>
            </a:extLst>
          </p:cNvPr>
          <p:cNvSpPr txBox="1">
            <a:spLocks/>
          </p:cNvSpPr>
          <p:nvPr/>
        </p:nvSpPr>
        <p:spPr>
          <a:xfrm>
            <a:off x="1255359" y="967450"/>
            <a:ext cx="2701102" cy="7612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 = 47 K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 = 120 kPa</a:t>
            </a:r>
          </a:p>
        </p:txBody>
      </p:sp>
    </p:spTree>
    <p:extLst>
      <p:ext uri="{BB962C8B-B14F-4D97-AF65-F5344CB8AC3E}">
        <p14:creationId xmlns:p14="http://schemas.microsoft.com/office/powerpoint/2010/main" val="4112492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5751" y="414878"/>
            <a:ext cx="6119660" cy="95254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Results from control test with copper cable (no REBCO)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Google Shape;164;p4">
            <a:extLst>
              <a:ext uri="{FF2B5EF4-FFF2-40B4-BE49-F238E27FC236}">
                <a16:creationId xmlns:a16="http://schemas.microsoft.com/office/drawing/2014/main" id="{04144227-585B-4FC9-9FC2-329878C9BD1B}"/>
              </a:ext>
            </a:extLst>
          </p:cNvPr>
          <p:cNvSpPr txBox="1">
            <a:spLocks/>
          </p:cNvSpPr>
          <p:nvPr/>
        </p:nvSpPr>
        <p:spPr>
          <a:xfrm>
            <a:off x="748758" y="5666076"/>
            <a:ext cx="6045581" cy="119192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None of these 27 tests showed any MEMS signals correlating with high-current or current dump. Black plastic insulation would not block EM fields.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2028FB-F9E1-4737-B46A-6101A7FD7533}"/>
                  </a:ext>
                </a:extLst>
              </p14:cNvPr>
              <p14:cNvContentPartPr/>
              <p14:nvPr/>
            </p14:nvContentPartPr>
            <p14:xfrm>
              <a:off x="8805319" y="5210596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2028FB-F9E1-4737-B46A-6101A7FD753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42319" y="514759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34397FB-494D-489E-9148-443899192AE2}"/>
                  </a:ext>
                </a:extLst>
              </p14:cNvPr>
              <p14:cNvContentPartPr/>
              <p14:nvPr/>
            </p14:nvContentPartPr>
            <p14:xfrm>
              <a:off x="4630039" y="5348476"/>
              <a:ext cx="46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34397FB-494D-489E-9148-443899192A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61789" y="5285476"/>
                <a:ext cx="14079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A58B1-815B-0C21-EECA-69044CDF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3AC507A-B502-83A6-1B02-373B9ECC9B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3641" r="6758" b="5602"/>
          <a:stretch/>
        </p:blipFill>
        <p:spPr>
          <a:xfrm>
            <a:off x="575751" y="1390173"/>
            <a:ext cx="5722605" cy="4253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26918D-F377-E0E9-B7DA-C2E0F2DAC6F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3"/>
          <a:stretch/>
        </p:blipFill>
        <p:spPr>
          <a:xfrm rot="5400000">
            <a:off x="6804949" y="1470949"/>
            <a:ext cx="6858000" cy="3916101"/>
          </a:xfrm>
          <a:prstGeom prst="rect">
            <a:avLst/>
          </a:prstGeom>
        </p:spPr>
      </p:pic>
      <p:sp>
        <p:nvSpPr>
          <p:cNvPr id="4" name="Google Shape;164;p4">
            <a:extLst>
              <a:ext uri="{FF2B5EF4-FFF2-40B4-BE49-F238E27FC236}">
                <a16:creationId xmlns:a16="http://schemas.microsoft.com/office/drawing/2014/main" id="{8B3AAD10-31E3-71E9-119C-D850E00A4DEB}"/>
              </a:ext>
            </a:extLst>
          </p:cNvPr>
          <p:cNvSpPr txBox="1">
            <a:spLocks/>
          </p:cNvSpPr>
          <p:nvPr/>
        </p:nvSpPr>
        <p:spPr>
          <a:xfrm>
            <a:off x="6096000" y="1636464"/>
            <a:ext cx="2457214" cy="76121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 = 57 K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 = 18.6 kPa</a:t>
            </a:r>
          </a:p>
        </p:txBody>
      </p:sp>
    </p:spTree>
    <p:extLst>
      <p:ext uri="{BB962C8B-B14F-4D97-AF65-F5344CB8AC3E}">
        <p14:creationId xmlns:p14="http://schemas.microsoft.com/office/powerpoint/2010/main" val="4149593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7625" y="302584"/>
            <a:ext cx="6119660" cy="64633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Conclusion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Google Shape;164;p4">
            <a:extLst>
              <a:ext uri="{FF2B5EF4-FFF2-40B4-BE49-F238E27FC236}">
                <a16:creationId xmlns:a16="http://schemas.microsoft.com/office/drawing/2014/main" id="{04144227-585B-4FC9-9FC2-329878C9BD1B}"/>
              </a:ext>
            </a:extLst>
          </p:cNvPr>
          <p:cNvSpPr txBox="1">
            <a:spLocks/>
          </p:cNvSpPr>
          <p:nvPr/>
        </p:nvSpPr>
        <p:spPr>
          <a:xfrm>
            <a:off x="55956" y="1041103"/>
            <a:ext cx="11461794" cy="56803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Our hope is that MEMS sensor arrays can provide low complexity, fast, and sensitive quench detection for HTS magnets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Further development and testing of MEMS sensors is necessary to:</a:t>
            </a:r>
          </a:p>
          <a:p>
            <a:pPr marL="1069848" lvl="2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Demonstrate repeatable and unambiguous response to HTS quench onset before damage </a:t>
            </a:r>
          </a:p>
          <a:p>
            <a:pPr marL="1069848" lvl="2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Obtain appropriate sensitivity and optimized frequency responses in various mediums for reliable quench detections</a:t>
            </a:r>
          </a:p>
          <a:p>
            <a:pPr marL="1069848" lvl="2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Calibrate for signals produced by quench and filter out false signals and noise</a:t>
            </a:r>
          </a:p>
          <a:p>
            <a:pPr marL="1069848" lvl="2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Reduce size of MEMS boards to reduce coolant obstruction</a:t>
            </a:r>
          </a:p>
          <a:p>
            <a:pPr marL="1069848" lvl="2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Determine requirements for electromagnetic shielding of boards and connectors</a:t>
            </a:r>
          </a:p>
          <a:p>
            <a:pPr marL="726948" lvl="2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Next steps:</a:t>
            </a:r>
          </a:p>
          <a:p>
            <a:pPr marL="1069848" lvl="2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Maintain constant current at the transition hopefully without damaging sample</a:t>
            </a:r>
          </a:p>
          <a:p>
            <a:pPr marL="1069848" lvl="2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More testing of MEMS sensitivity using controlled energy and pressure pulses </a:t>
            </a:r>
          </a:p>
          <a:p>
            <a:pPr marL="1069848" lvl="2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Use those results in combination with quench analytical models or FEA simulations to predict the response time in different cases   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6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62028FB-F9E1-4737-B46A-6101A7FD7533}"/>
                  </a:ext>
                </a:extLst>
              </p14:cNvPr>
              <p14:cNvContentPartPr/>
              <p14:nvPr/>
            </p14:nvContentPartPr>
            <p14:xfrm>
              <a:off x="8805319" y="5210596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62028FB-F9E1-4737-B46A-6101A7FD75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42319" y="5147596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A58B1-815B-0C21-EECA-69044CDF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24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6371" y="383248"/>
            <a:ext cx="9737939" cy="60029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Acoustic Quench Detection for HTS and fusion – why?</a:t>
            </a:r>
            <a:endParaRPr lang="en-US" sz="36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Google Shape;164;p4">
            <a:extLst>
              <a:ext uri="{FF2B5EF4-FFF2-40B4-BE49-F238E27FC236}">
                <a16:creationId xmlns:a16="http://schemas.microsoft.com/office/drawing/2014/main" id="{390BF0FC-5BEF-4690-A7E0-51A9A8CDED10}"/>
              </a:ext>
            </a:extLst>
          </p:cNvPr>
          <p:cNvSpPr txBox="1">
            <a:spLocks/>
          </p:cNvSpPr>
          <p:nvPr/>
        </p:nvSpPr>
        <p:spPr>
          <a:xfrm>
            <a:off x="48405" y="1122053"/>
            <a:ext cx="11827219" cy="546394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HTS has much lower normal zone propagation velocity than LTS: quenches involve localized temperature excursions 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Challenges for voltage detection: small normal zone → small voltage signal and localized heating, in magnetic fusion reactors inductive voltages in conductors give false signals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Voltage taps &amp; other diagnostic systems can also dramatically increase complexity and be sources of damaging events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Fiber optic sensors are sensitive to temperature excursions, but also sensitive to changes in strain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Thermal stress-induced acoustic emission may not be easily applied to cables and non-impregnated coils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Redundant quench detection systems based on different physics is desirable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C1F3E3-81E7-0E69-C5F4-7DED300CD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33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6372" y="383248"/>
            <a:ext cx="9385708" cy="60029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Our approach</a:t>
            </a:r>
            <a:endParaRPr lang="en-US" sz="36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Google Shape;164;p4">
            <a:extLst>
              <a:ext uri="{FF2B5EF4-FFF2-40B4-BE49-F238E27FC236}">
                <a16:creationId xmlns:a16="http://schemas.microsoft.com/office/drawing/2014/main" id="{390BF0FC-5BEF-4690-A7E0-51A9A8CDED10}"/>
              </a:ext>
            </a:extLst>
          </p:cNvPr>
          <p:cNvSpPr txBox="1">
            <a:spLocks/>
          </p:cNvSpPr>
          <p:nvPr/>
        </p:nvSpPr>
        <p:spPr>
          <a:xfrm>
            <a:off x="54861" y="950488"/>
            <a:ext cx="11483993" cy="41000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Heat created by a quench vaporizes liquid coolant and expands gaseous coolant, creating pressure waves that can be picked up by microphone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Acoustic waves travel very quickly through coolant (~3 orders of magnitude faster than quench)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OUR APPROACH: use of a linear array of inexpensive MEMS (Micro-Electro-Mechanical System) microphones inside the coolant channel of a Cable-in-Conduit Conductor (CICC) to detect and localize quench through the detection of acoustic pressure waves 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Sensors must operate at desired temperatures ~20 K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7488A7-4FA5-4365-ADC0-841122564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651" y="4527111"/>
            <a:ext cx="2278294" cy="1675217"/>
          </a:xfrm>
          <a:prstGeom prst="rect">
            <a:avLst/>
          </a:prstGeom>
        </p:spPr>
      </p:pic>
      <p:sp>
        <p:nvSpPr>
          <p:cNvPr id="12" name="Google Shape;238;p5">
            <a:extLst>
              <a:ext uri="{FF2B5EF4-FFF2-40B4-BE49-F238E27FC236}">
                <a16:creationId xmlns:a16="http://schemas.microsoft.com/office/drawing/2014/main" id="{1588AA5C-893A-480C-8E0D-44EED65803FB}"/>
              </a:ext>
            </a:extLst>
          </p:cNvPr>
          <p:cNvSpPr txBox="1"/>
          <p:nvPr/>
        </p:nvSpPr>
        <p:spPr>
          <a:xfrm>
            <a:off x="9280104" y="4120921"/>
            <a:ext cx="144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MEMS Mic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3" name="Google Shape;238;p5">
            <a:extLst>
              <a:ext uri="{FF2B5EF4-FFF2-40B4-BE49-F238E27FC236}">
                <a16:creationId xmlns:a16="http://schemas.microsoft.com/office/drawing/2014/main" id="{E535F06C-16B9-4FDC-9F74-DAF5119DBD18}"/>
              </a:ext>
            </a:extLst>
          </p:cNvPr>
          <p:cNvSpPr txBox="1"/>
          <p:nvPr/>
        </p:nvSpPr>
        <p:spPr>
          <a:xfrm>
            <a:off x="10629462" y="4143508"/>
            <a:ext cx="144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US" sz="1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ASIC Preamp</a:t>
            </a:r>
            <a:endParaRPr dirty="0">
              <a:solidFill>
                <a:srgbClr val="C00000"/>
              </a:solidFill>
            </a:endParaRPr>
          </a:p>
        </p:txBody>
      </p:sp>
      <p:cxnSp>
        <p:nvCxnSpPr>
          <p:cNvPr id="14" name="Google Shape;241;p5">
            <a:extLst>
              <a:ext uri="{FF2B5EF4-FFF2-40B4-BE49-F238E27FC236}">
                <a16:creationId xmlns:a16="http://schemas.microsoft.com/office/drawing/2014/main" id="{F5529233-BF81-4EC7-9C15-8A53CAE0C4CE}"/>
              </a:ext>
            </a:extLst>
          </p:cNvPr>
          <p:cNvCxnSpPr>
            <a:cxnSpLocks/>
          </p:cNvCxnSpPr>
          <p:nvPr/>
        </p:nvCxnSpPr>
        <p:spPr>
          <a:xfrm>
            <a:off x="10009109" y="4455977"/>
            <a:ext cx="202907" cy="78489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6" name="Google Shape;240;p5">
            <a:extLst>
              <a:ext uri="{FF2B5EF4-FFF2-40B4-BE49-F238E27FC236}">
                <a16:creationId xmlns:a16="http://schemas.microsoft.com/office/drawing/2014/main" id="{EDD404E9-79C7-4310-910D-D0237481EDCC}"/>
              </a:ext>
            </a:extLst>
          </p:cNvPr>
          <p:cNvCxnSpPr>
            <a:cxnSpLocks/>
          </p:cNvCxnSpPr>
          <p:nvPr/>
        </p:nvCxnSpPr>
        <p:spPr>
          <a:xfrm flipH="1">
            <a:off x="11001406" y="4490221"/>
            <a:ext cx="246991" cy="75065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5" name="Google Shape;245;p5">
            <a:extLst>
              <a:ext uri="{FF2B5EF4-FFF2-40B4-BE49-F238E27FC236}">
                <a16:creationId xmlns:a16="http://schemas.microsoft.com/office/drawing/2014/main" id="{ED6DA97D-7354-450C-A8F7-0F3A5ABDDA13}"/>
              </a:ext>
            </a:extLst>
          </p:cNvPr>
          <p:cNvSpPr txBox="1"/>
          <p:nvPr/>
        </p:nvSpPr>
        <p:spPr>
          <a:xfrm>
            <a:off x="9280104" y="5806440"/>
            <a:ext cx="121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 mm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244;p5">
            <a:extLst>
              <a:ext uri="{FF2B5EF4-FFF2-40B4-BE49-F238E27FC236}">
                <a16:creationId xmlns:a16="http://schemas.microsoft.com/office/drawing/2014/main" id="{4136BF01-2805-46E5-AA5D-04B402615ED7}"/>
              </a:ext>
            </a:extLst>
          </p:cNvPr>
          <p:cNvCxnSpPr>
            <a:cxnSpLocks/>
          </p:cNvCxnSpPr>
          <p:nvPr/>
        </p:nvCxnSpPr>
        <p:spPr>
          <a:xfrm>
            <a:off x="9383651" y="6114586"/>
            <a:ext cx="590591" cy="9609"/>
          </a:xfrm>
          <a:prstGeom prst="straightConnector1">
            <a:avLst/>
          </a:prstGeom>
          <a:noFill/>
          <a:ln w="444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" name="Google Shape;166;p4" descr="Nb 3 Sn cable-in-conduit type conductor with central spiral for ITER toroidal field coils.">
            <a:extLst>
              <a:ext uri="{FF2B5EF4-FFF2-40B4-BE49-F238E27FC236}">
                <a16:creationId xmlns:a16="http://schemas.microsoft.com/office/drawing/2014/main" id="{81F1D359-5223-44C0-8FB2-9760582B89A9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2" t="11765" r="69765"/>
          <a:stretch/>
        </p:blipFill>
        <p:spPr>
          <a:xfrm>
            <a:off x="7032812" y="4224688"/>
            <a:ext cx="1945605" cy="20323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64;p4">
            <a:extLst>
              <a:ext uri="{FF2B5EF4-FFF2-40B4-BE49-F238E27FC236}">
                <a16:creationId xmlns:a16="http://schemas.microsoft.com/office/drawing/2014/main" id="{C5038A5F-6EC5-4FF3-A27B-A979EE877607}"/>
              </a:ext>
            </a:extLst>
          </p:cNvPr>
          <p:cNvSpPr txBox="1">
            <a:spLocks/>
          </p:cNvSpPr>
          <p:nvPr/>
        </p:nvSpPr>
        <p:spPr>
          <a:xfrm>
            <a:off x="256963" y="6172925"/>
            <a:ext cx="5745157" cy="6850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 = 1 m   →   t &lt; 2 </a:t>
            </a:r>
            <a:r>
              <a:rPr lang="en-US" sz="18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r>
              <a:rPr 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(He gas)</a:t>
            </a:r>
          </a:p>
          <a:p>
            <a:pPr marL="251460" indent="0"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          t &lt; 0.5 </a:t>
            </a:r>
            <a:r>
              <a:rPr lang="en-US" sz="18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ms</a:t>
            </a:r>
            <a:r>
              <a:rPr 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(LN</a:t>
            </a:r>
            <a:r>
              <a:rPr lang="en-US" sz="1800" baseline="-25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1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C1F3E3-81E7-0E69-C5F4-7DED300CD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253B2-CA47-A5F0-C0BB-CBD5999E4639}"/>
              </a:ext>
            </a:extLst>
          </p:cNvPr>
          <p:cNvSpPr txBox="1"/>
          <p:nvPr/>
        </p:nvSpPr>
        <p:spPr>
          <a:xfrm>
            <a:off x="5130653" y="6257057"/>
            <a:ext cx="13324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effectLst/>
              </a:rPr>
              <a:t>M. Takayasu, 2020</a:t>
            </a:r>
          </a:p>
        </p:txBody>
      </p:sp>
      <p:pic>
        <p:nvPicPr>
          <p:cNvPr id="8" name="Picture 7" descr="A picture containing text, music, device&#10;&#10;Description automatically generated">
            <a:extLst>
              <a:ext uri="{FF2B5EF4-FFF2-40B4-BE49-F238E27FC236}">
                <a16:creationId xmlns:a16="http://schemas.microsoft.com/office/drawing/2014/main" id="{E798C20E-51D2-A9C7-0B30-A67951AE6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5" y="4696090"/>
            <a:ext cx="5464588" cy="1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2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A69E533E-D67F-44EA-9805-7B38CA44B2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5340" r="6946" b="2306"/>
          <a:stretch/>
        </p:blipFill>
        <p:spPr>
          <a:xfrm>
            <a:off x="3468904" y="4471494"/>
            <a:ext cx="3478065" cy="2386506"/>
          </a:xfrm>
          <a:prstGeom prst="rect">
            <a:avLst/>
          </a:prstGeom>
        </p:spPr>
      </p:pic>
      <p:pic>
        <p:nvPicPr>
          <p:cNvPr id="4" name="Google Shape;153;p7">
            <a:extLst>
              <a:ext uri="{FF2B5EF4-FFF2-40B4-BE49-F238E27FC236}">
                <a16:creationId xmlns:a16="http://schemas.microsoft.com/office/drawing/2014/main" id="{03318F86-E76D-4848-8F75-800EA335C7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5021"/>
          <a:stretch/>
        </p:blipFill>
        <p:spPr>
          <a:xfrm>
            <a:off x="157362" y="4444231"/>
            <a:ext cx="3478065" cy="23660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094" y="209363"/>
            <a:ext cx="8161632" cy="95685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MEMS microphones at low temperature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Google Shape;164;p4">
            <a:extLst>
              <a:ext uri="{FF2B5EF4-FFF2-40B4-BE49-F238E27FC236}">
                <a16:creationId xmlns:a16="http://schemas.microsoft.com/office/drawing/2014/main" id="{390BF0FC-5BEF-4690-A7E0-51A9A8CDED10}"/>
              </a:ext>
            </a:extLst>
          </p:cNvPr>
          <p:cNvSpPr txBox="1">
            <a:spLocks/>
          </p:cNvSpPr>
          <p:nvPr/>
        </p:nvSpPr>
        <p:spPr>
          <a:xfrm>
            <a:off x="11866" y="1072106"/>
            <a:ext cx="7765914" cy="3049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342900">
              <a:lnSpc>
                <a:spcPts val="27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MEMS microphones like Vesper VM1000 typically include an ASIC (application specific integrated circuit) for amplification.</a:t>
            </a:r>
          </a:p>
          <a:p>
            <a:pPr marL="594360" indent="-342900">
              <a:lnSpc>
                <a:spcPts val="27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high input-impedance preamplifier is needed near MEMS sensor to boost the small charge signal </a:t>
            </a:r>
          </a:p>
          <a:p>
            <a:pPr marL="594360" indent="-342900">
              <a:lnSpc>
                <a:spcPts val="27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After testing different compact preamps, we settled on AD8591 op-amp and integrated into custom PCB</a:t>
            </a:r>
          </a:p>
          <a:p>
            <a:pPr marL="594360" indent="-342900">
              <a:lnSpc>
                <a:spcPts val="27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U-Sound UT-P2017 MEMS speaker was also used successfully as a low-temperature microphone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18" name="Google Shape;268;gfb0061f0fc_0_13">
            <a:extLst>
              <a:ext uri="{FF2B5EF4-FFF2-40B4-BE49-F238E27FC236}">
                <a16:creationId xmlns:a16="http://schemas.microsoft.com/office/drawing/2014/main" id="{79D55B72-7ADF-46B1-812A-9F6E566A5D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074742"/>
              </p:ext>
            </p:extLst>
          </p:nvPr>
        </p:nvGraphicFramePr>
        <p:xfrm>
          <a:off x="7673548" y="1574392"/>
          <a:ext cx="4506586" cy="478195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16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9339">
                  <a:extLst>
                    <a:ext uri="{9D8B030D-6E8A-4147-A177-3AD203B41FA5}">
                      <a16:colId xmlns:a16="http://schemas.microsoft.com/office/drawing/2014/main" val="2621760846"/>
                    </a:ext>
                  </a:extLst>
                </a:gridCol>
                <a:gridCol w="1710280">
                  <a:extLst>
                    <a:ext uri="{9D8B030D-6E8A-4147-A177-3AD203B41FA5}">
                      <a16:colId xmlns:a16="http://schemas.microsoft.com/office/drawing/2014/main" val="1658884196"/>
                    </a:ext>
                  </a:extLst>
                </a:gridCol>
              </a:tblGrid>
              <a:tr h="390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Amplifier</a:t>
                      </a:r>
                      <a:endParaRPr sz="15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Test Temperature</a:t>
                      </a:r>
                      <a:endParaRPr sz="15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Result</a:t>
                      </a:r>
                      <a:endParaRPr sz="15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116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sng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Input Impedance:</a:t>
                      </a:r>
                      <a:endParaRPr sz="1500" u="sng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OPA344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Fails below 230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LMH6629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OK down to &lt; 60 K</a:t>
                      </a:r>
                      <a:endParaRPr sz="150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116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sng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Input Impedance:</a:t>
                      </a:r>
                      <a:endParaRPr sz="1500" u="sng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LT1464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18.7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Fails below ~90 K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8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AD8591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8.6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OK down to &lt; 8.6 K</a:t>
                      </a:r>
                      <a:endParaRPr sz="150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0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AD8057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14.4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Fails below ~55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85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AD8628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14.4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OK down to &lt; 14.4 K</a:t>
                      </a:r>
                      <a:endParaRPr sz="150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AD8065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17.7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Fails below ~80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1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Vesper ASIC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9.6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Fails below ~110 K</a:t>
                      </a:r>
                      <a:endParaRPr sz="15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10BC23D-B08C-49A4-B6DF-F5720A456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525" y="100167"/>
            <a:ext cx="3902439" cy="14297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50DDB-E5CF-88D3-59DF-F1A2661C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711BDA5-71C8-034A-1387-E26A28F87CA2}"/>
                  </a:ext>
                </a:extLst>
              </p14:cNvPr>
              <p14:cNvContentPartPr/>
              <p14:nvPr/>
            </p14:nvContentPartPr>
            <p14:xfrm>
              <a:off x="807937" y="4354623"/>
              <a:ext cx="2468160" cy="138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711BDA5-71C8-034A-1387-E26A28F87CA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8937" y="4345623"/>
                <a:ext cx="248580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C10ABA6-CC4E-3DA9-8BA5-61299EB86DA6}"/>
                  </a:ext>
                </a:extLst>
              </p14:cNvPr>
              <p14:cNvContentPartPr/>
              <p14:nvPr/>
            </p14:nvContentPartPr>
            <p14:xfrm>
              <a:off x="2466730" y="4092929"/>
              <a:ext cx="360720" cy="44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C10ABA6-CC4E-3DA9-8BA5-61299EB86D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58090" y="4084289"/>
                <a:ext cx="37836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3AAD817-017A-E5E8-9FF0-6969C3808E3D}"/>
                  </a:ext>
                </a:extLst>
              </p14:cNvPr>
              <p14:cNvContentPartPr/>
              <p14:nvPr/>
            </p14:nvContentPartPr>
            <p14:xfrm>
              <a:off x="4123047" y="4278094"/>
              <a:ext cx="2298965" cy="162238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3AAD817-017A-E5E8-9FF0-6969C3808E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14046" y="4269081"/>
                <a:ext cx="2316608" cy="1799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FEC60F2-5FCC-43C9-B83F-6E8ED0ED6BA0}"/>
                  </a:ext>
                </a:extLst>
              </p14:cNvPr>
              <p14:cNvContentPartPr/>
              <p14:nvPr/>
            </p14:nvContentPartPr>
            <p14:xfrm flipV="1">
              <a:off x="3890253" y="4457752"/>
              <a:ext cx="3094001" cy="45719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FEC60F2-5FCC-43C9-B83F-6E8ED0ED6BA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flipV="1">
                <a:off x="3881251" y="4449044"/>
                <a:ext cx="3111644" cy="63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136BAB9-24D0-7859-9982-F5F3260D76A3}"/>
                  </a:ext>
                </a:extLst>
              </p14:cNvPr>
              <p14:cNvContentPartPr/>
              <p14:nvPr/>
            </p14:nvContentPartPr>
            <p14:xfrm>
              <a:off x="5382730" y="4139369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136BAB9-24D0-7859-9982-F5F3260D76A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73730" y="413036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05A78A7-11BA-4494-9478-1E80AA8B2163}"/>
              </a:ext>
            </a:extLst>
          </p:cNvPr>
          <p:cNvSpPr txBox="1"/>
          <p:nvPr/>
        </p:nvSpPr>
        <p:spPr>
          <a:xfrm>
            <a:off x="3828234" y="4254466"/>
            <a:ext cx="3264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AD8591 Preamp frequency response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FA980FD-92F3-FC81-7E7D-74B66DC1D331}"/>
                  </a:ext>
                </a:extLst>
              </p14:cNvPr>
              <p14:cNvContentPartPr/>
              <p14:nvPr/>
            </p14:nvContentPartPr>
            <p14:xfrm>
              <a:off x="1965880" y="4140400"/>
              <a:ext cx="916560" cy="70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FA980FD-92F3-FC81-7E7D-74B66DC1D3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56880" y="4131760"/>
                <a:ext cx="934200" cy="88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43544AA-B842-4C2F-997B-717B308AD1BB}"/>
              </a:ext>
            </a:extLst>
          </p:cNvPr>
          <p:cNvSpPr txBox="1"/>
          <p:nvPr/>
        </p:nvSpPr>
        <p:spPr>
          <a:xfrm>
            <a:off x="553111" y="4191952"/>
            <a:ext cx="2915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Vesper ASIC gain vs temperature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75BC92B-9985-1F85-07B2-1BAB00CBE01A}"/>
                  </a:ext>
                </a:extLst>
              </p14:cNvPr>
              <p14:cNvContentPartPr/>
              <p14:nvPr/>
            </p14:nvContentPartPr>
            <p14:xfrm>
              <a:off x="2282470" y="4439032"/>
              <a:ext cx="828000" cy="37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75BC92B-9985-1F85-07B2-1BAB00CBE01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73470" y="4430032"/>
                <a:ext cx="845640" cy="5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1266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78" y="1907431"/>
            <a:ext cx="7108398" cy="646332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Custom MEMS boards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865F7E-2E02-4DAB-9DE7-FDB62ED28CCE}"/>
              </a:ext>
            </a:extLst>
          </p:cNvPr>
          <p:cNvGrpSpPr/>
          <p:nvPr/>
        </p:nvGrpSpPr>
        <p:grpSpPr>
          <a:xfrm>
            <a:off x="5488581" y="2810277"/>
            <a:ext cx="6545797" cy="1906821"/>
            <a:chOff x="3292994" y="1395642"/>
            <a:chExt cx="8699617" cy="2504527"/>
          </a:xfrm>
        </p:grpSpPr>
        <p:pic>
          <p:nvPicPr>
            <p:cNvPr id="6" name="Picture 5" descr="A picture containing ground, outdoor&#10;&#10;Description automatically generated">
              <a:extLst>
                <a:ext uri="{FF2B5EF4-FFF2-40B4-BE49-F238E27FC236}">
                  <a16:creationId xmlns:a16="http://schemas.microsoft.com/office/drawing/2014/main" id="{9532E788-1C69-47EC-B34C-65851F339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325"/>
            <a:stretch/>
          </p:blipFill>
          <p:spPr>
            <a:xfrm>
              <a:off x="3292994" y="2370709"/>
              <a:ext cx="8699617" cy="152946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F2BF54D-7CB5-478B-9E57-DFA130E113CC}"/>
                </a:ext>
              </a:extLst>
            </p:cNvPr>
            <p:cNvCxnSpPr>
              <a:cxnSpLocks/>
            </p:cNvCxnSpPr>
            <p:nvPr/>
          </p:nvCxnSpPr>
          <p:spPr>
            <a:xfrm>
              <a:off x="10202945" y="2457584"/>
              <a:ext cx="664210" cy="43700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79E363-FB32-4C9B-828C-715A5085E483}"/>
                </a:ext>
              </a:extLst>
            </p:cNvPr>
            <p:cNvSpPr txBox="1"/>
            <p:nvPr/>
          </p:nvSpPr>
          <p:spPr>
            <a:xfrm>
              <a:off x="9375459" y="1540960"/>
              <a:ext cx="1593667" cy="687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FFC connector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0B32207-A89E-424A-9855-20692E559E26}"/>
                </a:ext>
              </a:extLst>
            </p:cNvPr>
            <p:cNvCxnSpPr>
              <a:cxnSpLocks/>
            </p:cNvCxnSpPr>
            <p:nvPr/>
          </p:nvCxnSpPr>
          <p:spPr>
            <a:xfrm>
              <a:off x="5541986" y="2228187"/>
              <a:ext cx="0" cy="7140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2E3DFD-EB05-4590-820F-1B38299578F0}"/>
                </a:ext>
              </a:extLst>
            </p:cNvPr>
            <p:cNvSpPr txBox="1"/>
            <p:nvPr/>
          </p:nvSpPr>
          <p:spPr>
            <a:xfrm>
              <a:off x="4755585" y="1395642"/>
              <a:ext cx="2061675" cy="848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Vesper MEMS (no ASIC)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4DBD78C-2109-4D54-A63B-17B198909C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8746" y="2228187"/>
              <a:ext cx="909228" cy="7140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8AC293-BC95-438B-B29F-706301B401A6}"/>
                </a:ext>
              </a:extLst>
            </p:cNvPr>
            <p:cNvSpPr txBox="1"/>
            <p:nvPr/>
          </p:nvSpPr>
          <p:spPr>
            <a:xfrm>
              <a:off x="7506419" y="1415855"/>
              <a:ext cx="2191161" cy="40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AD8591 </a:t>
              </a:r>
              <a:r>
                <a:rPr lang="en-US" dirty="0" err="1"/>
                <a:t>opamps</a:t>
              </a:r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7ED8DDD-8276-48EC-B5BD-7AA9BBEE8D38}"/>
                </a:ext>
              </a:extLst>
            </p:cNvPr>
            <p:cNvCxnSpPr>
              <a:cxnSpLocks/>
            </p:cNvCxnSpPr>
            <p:nvPr/>
          </p:nvCxnSpPr>
          <p:spPr>
            <a:xfrm>
              <a:off x="5022580" y="2894593"/>
              <a:ext cx="0" cy="57024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72FAD1-1922-4818-BA19-5E10A5B10306}"/>
                </a:ext>
              </a:extLst>
            </p:cNvPr>
            <p:cNvSpPr txBox="1"/>
            <p:nvPr/>
          </p:nvSpPr>
          <p:spPr>
            <a:xfrm>
              <a:off x="4300989" y="2795172"/>
              <a:ext cx="909191" cy="76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2.95 mm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B80B34F-ABF4-4071-AE75-7D9E52C4330D}"/>
                </a:ext>
              </a:extLst>
            </p:cNvPr>
            <p:cNvCxnSpPr>
              <a:cxnSpLocks/>
            </p:cNvCxnSpPr>
            <p:nvPr/>
          </p:nvCxnSpPr>
          <p:spPr>
            <a:xfrm>
              <a:off x="8246637" y="2215450"/>
              <a:ext cx="306094" cy="6926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99AABA-DECF-44F3-A731-2D2D47856EFE}"/>
              </a:ext>
            </a:extLst>
          </p:cNvPr>
          <p:cNvGrpSpPr/>
          <p:nvPr/>
        </p:nvGrpSpPr>
        <p:grpSpPr>
          <a:xfrm>
            <a:off x="5488582" y="4716706"/>
            <a:ext cx="6633473" cy="1334574"/>
            <a:chOff x="116748" y="1019523"/>
            <a:chExt cx="11958410" cy="251607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436B5BF-CF2F-4645-8723-8FDD6B925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92"/>
            <a:stretch/>
          </p:blipFill>
          <p:spPr>
            <a:xfrm rot="16200000">
              <a:off x="4816579" y="-3564927"/>
              <a:ext cx="2400689" cy="11800352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AF4E30E-6F13-4BA0-B6FD-30A6978EB3B1}"/>
                </a:ext>
              </a:extLst>
            </p:cNvPr>
            <p:cNvCxnSpPr>
              <a:cxnSpLocks/>
            </p:cNvCxnSpPr>
            <p:nvPr/>
          </p:nvCxnSpPr>
          <p:spPr>
            <a:xfrm>
              <a:off x="666750" y="1623489"/>
              <a:ext cx="1059261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E3358B-0296-4EBD-A443-A43F062318CA}"/>
                </a:ext>
              </a:extLst>
            </p:cNvPr>
            <p:cNvSpPr txBox="1"/>
            <p:nvPr/>
          </p:nvSpPr>
          <p:spPr>
            <a:xfrm>
              <a:off x="4897139" y="1019523"/>
              <a:ext cx="2996824" cy="638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42.9 mm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2CA3A9B-1068-4C9E-8D21-87300677B7A5}"/>
                </a:ext>
              </a:extLst>
            </p:cNvPr>
            <p:cNvCxnSpPr>
              <a:cxnSpLocks/>
            </p:cNvCxnSpPr>
            <p:nvPr/>
          </p:nvCxnSpPr>
          <p:spPr>
            <a:xfrm>
              <a:off x="11464834" y="1781175"/>
              <a:ext cx="0" cy="1383574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3116B1-4BE9-4A80-93BC-335565E32489}"/>
                </a:ext>
              </a:extLst>
            </p:cNvPr>
            <p:cNvSpPr txBox="1"/>
            <p:nvPr/>
          </p:nvSpPr>
          <p:spPr>
            <a:xfrm rot="5400000">
              <a:off x="10895966" y="2167798"/>
              <a:ext cx="1748060" cy="610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5.52 mm</a:t>
              </a:r>
            </a:p>
          </p:txBody>
        </p:sp>
      </p:grpSp>
      <p:sp>
        <p:nvSpPr>
          <p:cNvPr id="23" name="Google Shape;164;p4">
            <a:extLst>
              <a:ext uri="{FF2B5EF4-FFF2-40B4-BE49-F238E27FC236}">
                <a16:creationId xmlns:a16="http://schemas.microsoft.com/office/drawing/2014/main" id="{04144227-585B-4FC9-9FC2-329878C9BD1B}"/>
              </a:ext>
            </a:extLst>
          </p:cNvPr>
          <p:cNvSpPr txBox="1">
            <a:spLocks/>
          </p:cNvSpPr>
          <p:nvPr/>
        </p:nvSpPr>
        <p:spPr>
          <a:xfrm>
            <a:off x="59854" y="2495465"/>
            <a:ext cx="5210062" cy="422601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Vesper provided MEMS microphone with the built-in preamp removed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Custom boards with two AD8591 </a:t>
            </a:r>
            <a:b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op-amps that were tested down to 9 K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Each board can be daisy-chained into a linear array using flex cables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 independent analog channels available.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the final application, these can be used with a resistive ladder configuration to provide unambiguous signaling from 2</a:t>
            </a:r>
            <a:r>
              <a:rPr lang="en-US" sz="2200" baseline="30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-1 = 63 elements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34397FB-494D-489E-9148-443899192AE2}"/>
                  </a:ext>
                </a:extLst>
              </p14:cNvPr>
              <p14:cNvContentPartPr/>
              <p14:nvPr/>
            </p14:nvContentPartPr>
            <p14:xfrm>
              <a:off x="4630039" y="5348476"/>
              <a:ext cx="468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34397FB-494D-489E-9148-443899192A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67399" y="5285476"/>
                <a:ext cx="13032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A58B1-815B-0C21-EECA-69044CDF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C2FF4E-BEB3-CEB0-8318-91935DA004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341296" cy="806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U-Sound UT-P2017 MEMS Microphone 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Google Shape;164;p4">
            <a:extLst>
              <a:ext uri="{FF2B5EF4-FFF2-40B4-BE49-F238E27FC236}">
                <a16:creationId xmlns:a16="http://schemas.microsoft.com/office/drawing/2014/main" id="{4EC03561-B44C-0436-1F66-C277129057BE}"/>
              </a:ext>
            </a:extLst>
          </p:cNvPr>
          <p:cNvSpPr txBox="1">
            <a:spLocks/>
          </p:cNvSpPr>
          <p:nvPr/>
        </p:nvSpPr>
        <p:spPr>
          <a:xfrm>
            <a:off x="59853" y="776564"/>
            <a:ext cx="8745465" cy="111267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Tested as a MEMS piezo-sensor microphone without preamplifier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Not as sensitive to small pressure pulses as VM1000 with preamps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Inexpensive and robust</a:t>
            </a:r>
          </a:p>
        </p:txBody>
      </p:sp>
      <p:pic>
        <p:nvPicPr>
          <p:cNvPr id="26" name="Picture 25" descr="A picture containing indoor, blue&#10;&#10;Description automatically generated">
            <a:extLst>
              <a:ext uri="{FF2B5EF4-FFF2-40B4-BE49-F238E27FC236}">
                <a16:creationId xmlns:a16="http://schemas.microsoft.com/office/drawing/2014/main" id="{868FF2F4-1AB3-A349-F006-ED7FEEBAA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59" y="99182"/>
            <a:ext cx="3054163" cy="20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0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6477" y="383248"/>
            <a:ext cx="4007557" cy="60029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Testing overview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C1F3E3-81E7-0E69-C5F4-7DED300CD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6</a:t>
            </a:fld>
            <a:endParaRPr lang="en-US"/>
          </a:p>
        </p:txBody>
      </p:sp>
      <p:sp>
        <p:nvSpPr>
          <p:cNvPr id="4" name="Google Shape;164;p4">
            <a:extLst>
              <a:ext uri="{FF2B5EF4-FFF2-40B4-BE49-F238E27FC236}">
                <a16:creationId xmlns:a16="http://schemas.microsoft.com/office/drawing/2014/main" id="{B1FAE31A-D91E-0230-ECB2-EFF8B49F1653}"/>
              </a:ext>
            </a:extLst>
          </p:cNvPr>
          <p:cNvSpPr txBox="1">
            <a:spLocks/>
          </p:cNvSpPr>
          <p:nvPr/>
        </p:nvSpPr>
        <p:spPr>
          <a:xfrm>
            <a:off x="97424" y="1103610"/>
            <a:ext cx="5210062" cy="537114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1. Quench testing a single REBCO tape in LN</a:t>
            </a:r>
            <a:r>
              <a:rPr lang="en-US" sz="2200" baseline="-25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using U-Sound MEMS speaker as microphone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Quench testing stacked-tape cable in stagnant and flowing subcooled LN</a:t>
            </a:r>
            <a:r>
              <a:rPr lang="en-US" sz="2200" baseline="-25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using custom MEMS boards </a:t>
            </a: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5146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3. Quench testing single REBCO tape in He gas between 30 K and 60 K using custom MEMS boards</a:t>
            </a:r>
          </a:p>
          <a:p>
            <a:pPr marL="886968" lvl="1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 pressure pulses</a:t>
            </a:r>
          </a:p>
          <a:p>
            <a:pPr marL="886968" lvl="1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Non-destructive quench</a:t>
            </a:r>
          </a:p>
          <a:p>
            <a:pPr marL="886968" lvl="1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Destructive quench</a:t>
            </a:r>
          </a:p>
          <a:p>
            <a:pPr marL="886968" lvl="1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Copper cable control test</a:t>
            </a:r>
          </a:p>
          <a:p>
            <a:pPr marL="886968" lvl="1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45F2D80-C76E-5E45-0233-0D5437A05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8" t="12937" r="3372" b="33982"/>
          <a:stretch/>
        </p:blipFill>
        <p:spPr>
          <a:xfrm>
            <a:off x="5792760" y="136525"/>
            <a:ext cx="6301816" cy="2702502"/>
          </a:xfrm>
          <a:prstGeom prst="rect">
            <a:avLst/>
          </a:prstGeom>
        </p:spPr>
      </p:pic>
      <p:pic>
        <p:nvPicPr>
          <p:cNvPr id="6" name="Picture 5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C43BE334-EFA5-6D7F-BA78-948ECC22D3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4"/>
          <a:stretch/>
        </p:blipFill>
        <p:spPr>
          <a:xfrm>
            <a:off x="5734595" y="3137281"/>
            <a:ext cx="6359981" cy="1546580"/>
          </a:xfrm>
          <a:prstGeom prst="rect">
            <a:avLst/>
          </a:prstGeom>
        </p:spPr>
      </p:pic>
      <p:pic>
        <p:nvPicPr>
          <p:cNvPr id="8" name="Picture 7" descr="A group of tools on a table&#10;&#10;Description automatically generated with low confidence">
            <a:extLst>
              <a:ext uri="{FF2B5EF4-FFF2-40B4-BE49-F238E27FC236}">
                <a16:creationId xmlns:a16="http://schemas.microsoft.com/office/drawing/2014/main" id="{1037F32E-209A-0522-13C2-A3989BD83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1" b="25490"/>
          <a:stretch/>
        </p:blipFill>
        <p:spPr>
          <a:xfrm>
            <a:off x="5800064" y="4982115"/>
            <a:ext cx="6317837" cy="18758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BDDDD50-A163-F682-F196-26D67390E443}"/>
              </a:ext>
            </a:extLst>
          </p:cNvPr>
          <p:cNvSpPr txBox="1">
            <a:spLocks/>
          </p:cNvSpPr>
          <p:nvPr/>
        </p:nvSpPr>
        <p:spPr>
          <a:xfrm>
            <a:off x="5387248" y="83102"/>
            <a:ext cx="429616" cy="600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1.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75F6057-B3AB-63D4-E59F-C0DE5B49AE7E}"/>
              </a:ext>
            </a:extLst>
          </p:cNvPr>
          <p:cNvSpPr txBox="1">
            <a:spLocks/>
          </p:cNvSpPr>
          <p:nvPr/>
        </p:nvSpPr>
        <p:spPr>
          <a:xfrm>
            <a:off x="5387248" y="2858019"/>
            <a:ext cx="429616" cy="600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2.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62BF2A3-13CC-057E-E0E0-BF26498BB35D}"/>
              </a:ext>
            </a:extLst>
          </p:cNvPr>
          <p:cNvSpPr txBox="1">
            <a:spLocks/>
          </p:cNvSpPr>
          <p:nvPr/>
        </p:nvSpPr>
        <p:spPr>
          <a:xfrm>
            <a:off x="5387248" y="4862657"/>
            <a:ext cx="429616" cy="600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3.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914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able, Excel&#10;&#10;Description automatically generated">
            <a:extLst>
              <a:ext uri="{FF2B5EF4-FFF2-40B4-BE49-F238E27FC236}">
                <a16:creationId xmlns:a16="http://schemas.microsoft.com/office/drawing/2014/main" id="{042AD8C9-3C04-58A9-488B-C9ACF8913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"/>
          <a:stretch/>
        </p:blipFill>
        <p:spPr>
          <a:xfrm>
            <a:off x="8714342" y="582568"/>
            <a:ext cx="3362912" cy="2575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0330" y="383248"/>
            <a:ext cx="9385708" cy="60029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1. Quench test on single REBCO tape in LN</a:t>
            </a:r>
            <a:r>
              <a:rPr lang="en-US" sz="3600" baseline="-250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2</a:t>
            </a:r>
            <a:endParaRPr lang="en-US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C1F3E3-81E7-0E69-C5F4-7DED300CD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00855F8C-6868-63B9-C1B3-DD413CDB7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"/>
          <a:stretch/>
        </p:blipFill>
        <p:spPr>
          <a:xfrm>
            <a:off x="114744" y="1021798"/>
            <a:ext cx="6944081" cy="213313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86BB1244-2EA5-FF59-6822-CB776E088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" y="3429000"/>
            <a:ext cx="5676681" cy="3292475"/>
          </a:xfrm>
          <a:prstGeom prst="rect">
            <a:avLst/>
          </a:prstGeom>
        </p:spPr>
      </p:pic>
      <p:pic>
        <p:nvPicPr>
          <p:cNvPr id="24" name="Picture 23" descr="Chart&#10;&#10;Description automatically generated with medium confidence">
            <a:extLst>
              <a:ext uri="{FF2B5EF4-FFF2-40B4-BE49-F238E27FC236}">
                <a16:creationId xmlns:a16="http://schemas.microsoft.com/office/drawing/2014/main" id="{8BDA7C98-DD9F-2B82-E740-715B94094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99" y="3154928"/>
            <a:ext cx="5037991" cy="35665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BBBD49-78FA-1D09-7714-FF29A6DF96C0}"/>
              </a:ext>
            </a:extLst>
          </p:cNvPr>
          <p:cNvSpPr txBox="1"/>
          <p:nvPr/>
        </p:nvSpPr>
        <p:spPr>
          <a:xfrm>
            <a:off x="10278127" y="27969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Ec1 = 1 </a:t>
            </a:r>
            <a:r>
              <a:rPr lang="el-GR" b="1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V/cm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Ec2 = 10 </a:t>
            </a:r>
            <a:r>
              <a:rPr lang="el-GR" b="1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V/cm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83735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0330" y="383248"/>
            <a:ext cx="11292324" cy="62397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2. Quench test on REBCO stacked-tape Cable in LN</a:t>
            </a:r>
            <a:r>
              <a:rPr lang="en-US" sz="3600" baseline="-25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2</a:t>
            </a:r>
            <a:endParaRPr lang="en-US" sz="36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C1F3E3-81E7-0E69-C5F4-7DED300CD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5456BB1-3AE1-A19C-5179-D27177D9F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" y="2915857"/>
            <a:ext cx="5639269" cy="3942143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1CFCEF4-E53A-1179-2EE8-B17AD1D1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928770"/>
            <a:ext cx="5508172" cy="3860967"/>
          </a:xfrm>
          <a:prstGeom prst="rect">
            <a:avLst/>
          </a:prstGeom>
        </p:spPr>
      </p:pic>
      <p:pic>
        <p:nvPicPr>
          <p:cNvPr id="11" name="Picture 10" descr="Diagram, timeline&#10;&#10;Description automatically generated with medium confidence">
            <a:extLst>
              <a:ext uri="{FF2B5EF4-FFF2-40B4-BE49-F238E27FC236}">
                <a16:creationId xmlns:a16="http://schemas.microsoft.com/office/drawing/2014/main" id="{1367B2E3-E389-6007-A3C4-989AD9BE8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12" y="1007220"/>
            <a:ext cx="5998575" cy="1908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F7166A-07B1-3556-F3BB-80D47FD0B2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92"/>
          <a:stretch/>
        </p:blipFill>
        <p:spPr>
          <a:xfrm rot="16200000">
            <a:off x="10352706" y="724157"/>
            <a:ext cx="516705" cy="2675019"/>
          </a:xfrm>
          <a:prstGeom prst="rect">
            <a:avLst/>
          </a:prstGeom>
        </p:spPr>
      </p:pic>
      <p:sp>
        <p:nvSpPr>
          <p:cNvPr id="14" name="Google Shape;164;p4">
            <a:extLst>
              <a:ext uri="{FF2B5EF4-FFF2-40B4-BE49-F238E27FC236}">
                <a16:creationId xmlns:a16="http://schemas.microsoft.com/office/drawing/2014/main" id="{E0B6B65B-16AE-DFD9-F1CB-4D593232F8DB}"/>
              </a:ext>
            </a:extLst>
          </p:cNvPr>
          <p:cNvSpPr txBox="1">
            <a:spLocks/>
          </p:cNvSpPr>
          <p:nvPr/>
        </p:nvSpPr>
        <p:spPr>
          <a:xfrm>
            <a:off x="-128723" y="1138673"/>
            <a:ext cx="4145746" cy="12264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32 tapes – 4 mm </a:t>
            </a:r>
            <a:r>
              <a:rPr lang="en-US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SuperPower</a:t>
            </a:r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m long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Voltage tap: 1.68 m </a:t>
            </a:r>
          </a:p>
        </p:txBody>
      </p:sp>
    </p:spTree>
    <p:extLst>
      <p:ext uri="{BB962C8B-B14F-4D97-AF65-F5344CB8AC3E}">
        <p14:creationId xmlns:p14="http://schemas.microsoft.com/office/powerpoint/2010/main" val="3678212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CB58-F61A-490E-980E-77F5D2710B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9946" y="275189"/>
            <a:ext cx="9775503" cy="7549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3. </a:t>
            </a:r>
            <a:r>
              <a:rPr lang="en-US" sz="36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Q</a:t>
            </a:r>
            <a:r>
              <a:rPr lang="en-US" sz="36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uench test probe in He gas (27 K – 60 K)</a:t>
            </a:r>
            <a:endParaRPr lang="en-US" sz="36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Google Shape;164;p4">
            <a:extLst>
              <a:ext uri="{FF2B5EF4-FFF2-40B4-BE49-F238E27FC236}">
                <a16:creationId xmlns:a16="http://schemas.microsoft.com/office/drawing/2014/main" id="{390BF0FC-5BEF-4690-A7E0-51A9A8CDED10}"/>
              </a:ext>
            </a:extLst>
          </p:cNvPr>
          <p:cNvSpPr txBox="1">
            <a:spLocks/>
          </p:cNvSpPr>
          <p:nvPr/>
        </p:nvSpPr>
        <p:spPr>
          <a:xfrm>
            <a:off x="35272" y="1093607"/>
            <a:ext cx="5022817" cy="41183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Sample is a 2 mm wide REBCO tape (</a:t>
            </a:r>
            <a:r>
              <a:rPr lang="en-US" sz="2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SuperPower</a:t>
            </a: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). Voltage monitored over 10 cm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Sample is mounted inside a G10 tube on which 6 MEMS sensors are mounted</a:t>
            </a:r>
          </a:p>
          <a:p>
            <a:pPr marL="594360" indent="-3429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MEMS connected together with non-shielded ribbon cables and consumed ~7 </a:t>
            </a:r>
            <a:r>
              <a:rPr lang="en-US" sz="22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mW</a:t>
            </a:r>
            <a:r>
              <a:rPr lang="en-US" sz="2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of power each from external supply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B9B3444-C7A3-4EAE-AEDA-A4D7F727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3" y="1064449"/>
            <a:ext cx="2369153" cy="472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0A3B1F8B-0DFF-4427-8435-775D434DD6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3" t="3055" r="26466" b="6831"/>
          <a:stretch/>
        </p:blipFill>
        <p:spPr>
          <a:xfrm>
            <a:off x="7896030" y="1064449"/>
            <a:ext cx="1917972" cy="47058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B9D561-7F1A-43B0-A807-EE6D655393E7}"/>
              </a:ext>
            </a:extLst>
          </p:cNvPr>
          <p:cNvSpPr txBox="1"/>
          <p:nvPr/>
        </p:nvSpPr>
        <p:spPr>
          <a:xfrm>
            <a:off x="5126287" y="5798247"/>
            <a:ext cx="2769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Two-stage Gifford- McMahon cryocooler filled with gaseous helium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F2B4F6-E2E3-4009-AD0D-77E7E107C218}"/>
              </a:ext>
            </a:extLst>
          </p:cNvPr>
          <p:cNvSpPr txBox="1"/>
          <p:nvPr/>
        </p:nvSpPr>
        <p:spPr>
          <a:xfrm>
            <a:off x="7845599" y="5791214"/>
            <a:ext cx="2258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Custom probe designed for measuring HTS quench acoustics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38190-9693-6162-9247-5526B10AEB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459" r="34577"/>
          <a:stretch/>
        </p:blipFill>
        <p:spPr>
          <a:xfrm>
            <a:off x="10706373" y="240017"/>
            <a:ext cx="1078913" cy="3691901"/>
          </a:xfrm>
          <a:prstGeom prst="rect">
            <a:avLst/>
          </a:prstGeom>
          <a:ln w="28575">
            <a:solidFill>
              <a:schemeClr val="accent1"/>
            </a:solidFill>
            <a:prstDash val="dash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BCD410-348E-81F3-B1E5-1D98BD6D2428}"/>
              </a:ext>
            </a:extLst>
          </p:cNvPr>
          <p:cNvSpPr>
            <a:spLocks noChangeAspect="1"/>
          </p:cNvSpPr>
          <p:nvPr/>
        </p:nvSpPr>
        <p:spPr>
          <a:xfrm>
            <a:off x="8392778" y="3887049"/>
            <a:ext cx="791671" cy="1763921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6AD8FF9-9E15-5965-3550-15B400E8379E}"/>
              </a:ext>
            </a:extLst>
          </p:cNvPr>
          <p:cNvCxnSpPr>
            <a:cxnSpLocks/>
          </p:cNvCxnSpPr>
          <p:nvPr/>
        </p:nvCxnSpPr>
        <p:spPr>
          <a:xfrm flipV="1">
            <a:off x="9184449" y="2680117"/>
            <a:ext cx="1380137" cy="2080142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71C8C97-141D-48FB-9370-D6FF1E9AD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5449" y="4144439"/>
            <a:ext cx="1742977" cy="2108440"/>
          </a:xfrm>
          <a:prstGeom prst="rect">
            <a:avLst/>
          </a:prstGeom>
          <a:ln w="28575">
            <a:solidFill>
              <a:schemeClr val="accent1"/>
            </a:solidFill>
            <a:prstDash val="dash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E94BC88-79CC-4D79-A3A4-8CC9C764EF3D}"/>
              </a:ext>
            </a:extLst>
          </p:cNvPr>
          <p:cNvSpPr>
            <a:spLocks noChangeAspect="1"/>
          </p:cNvSpPr>
          <p:nvPr/>
        </p:nvSpPr>
        <p:spPr>
          <a:xfrm>
            <a:off x="8567524" y="4652387"/>
            <a:ext cx="455311" cy="546272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4DC435-2FE2-4A1A-9425-D6768CB8533F}"/>
              </a:ext>
            </a:extLst>
          </p:cNvPr>
          <p:cNvCxnSpPr>
            <a:cxnSpLocks/>
          </p:cNvCxnSpPr>
          <p:nvPr/>
        </p:nvCxnSpPr>
        <p:spPr>
          <a:xfrm>
            <a:off x="9022835" y="4951141"/>
            <a:ext cx="1180531" cy="247518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B6D6B-6B54-994F-A4E8-726C70A9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7E278-5F41-4774-9660-228B1AC4FEEA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21B3DF-36AE-433E-C80F-3EEEA09062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912"/>
          <a:stretch/>
        </p:blipFill>
        <p:spPr>
          <a:xfrm>
            <a:off x="343362" y="4730097"/>
            <a:ext cx="4671962" cy="19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7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3266</TotalTime>
  <Words>1237</Words>
  <Application>Microsoft Macintosh PowerPoint</Application>
  <PresentationFormat>Widescreen</PresentationFormat>
  <Paragraphs>181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MEMS Microphones for Quench Detection in Fusion Cables</vt:lpstr>
      <vt:lpstr>Acoustic Quench Detection for HTS and fusion – why?</vt:lpstr>
      <vt:lpstr>Our approach</vt:lpstr>
      <vt:lpstr>MEMS microphones at low temperature</vt:lpstr>
      <vt:lpstr>Custom MEMS boards</vt:lpstr>
      <vt:lpstr>Testing overview</vt:lpstr>
      <vt:lpstr>1. Quench test on single REBCO tape in LN2</vt:lpstr>
      <vt:lpstr>2. Quench test on REBCO stacked-tape Cable in LN2</vt:lpstr>
      <vt:lpstr>3. Quench test probe in He gas (27 K – 60 K)</vt:lpstr>
      <vt:lpstr>Challenges with He gas testing at 30 K - 50 K </vt:lpstr>
      <vt:lpstr>He pressure pulse sensitivity testing:</vt:lpstr>
      <vt:lpstr>Quench test: non-destructive</vt:lpstr>
      <vt:lpstr>Quench test: destructive</vt:lpstr>
      <vt:lpstr>Results from control test with copper cable (no REBCO)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Moore, Peter S.</dc:creator>
  <cp:lastModifiedBy>Moore, Peter S.</cp:lastModifiedBy>
  <cp:revision>239</cp:revision>
  <dcterms:created xsi:type="dcterms:W3CDTF">2023-04-24T07:23:05Z</dcterms:created>
  <dcterms:modified xsi:type="dcterms:W3CDTF">2023-04-28T07:09:14Z</dcterms:modified>
</cp:coreProperties>
</file>