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18"/>
  </p:notesMasterIdLst>
  <p:handoutMasterIdLst>
    <p:handoutMasterId r:id="rId19"/>
  </p:handoutMasterIdLst>
  <p:sldIdLst>
    <p:sldId id="256" r:id="rId5"/>
    <p:sldId id="434" r:id="rId6"/>
    <p:sldId id="449" r:id="rId7"/>
    <p:sldId id="450" r:id="rId8"/>
    <p:sldId id="436" r:id="rId9"/>
    <p:sldId id="437" r:id="rId10"/>
    <p:sldId id="453" r:id="rId11"/>
    <p:sldId id="460" r:id="rId12"/>
    <p:sldId id="456" r:id="rId13"/>
    <p:sldId id="458" r:id="rId14"/>
    <p:sldId id="459" r:id="rId15"/>
    <p:sldId id="461" r:id="rId16"/>
    <p:sldId id="457" r:id="rId17"/>
  </p:sldIdLst>
  <p:sldSz cx="9144000" cy="5143500" type="screen16x9"/>
  <p:notesSz cx="6794500" cy="9931400"/>
  <p:defaultTextStyle>
    <a:defPPr>
      <a:defRPr lang="fr-FR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D95117"/>
    <a:srgbClr val="EDB325"/>
    <a:srgbClr val="0470BC"/>
    <a:srgbClr val="803290"/>
    <a:srgbClr val="0072BD"/>
    <a:srgbClr val="D95116"/>
    <a:srgbClr val="E3E3E3"/>
    <a:srgbClr val="FFF2CC"/>
    <a:srgbClr val="E3FB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24" autoAdjust="0"/>
    <p:restoredTop sz="96837" autoAdjust="0"/>
  </p:normalViewPr>
  <p:slideViewPr>
    <p:cSldViewPr snapToGrid="0" snapToObjects="1" showGuides="1">
      <p:cViewPr>
        <p:scale>
          <a:sx n="100" d="100"/>
          <a:sy n="100" d="100"/>
        </p:scale>
        <p:origin x="588" y="-5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92" d="100"/>
          <a:sy n="92" d="100"/>
        </p:scale>
        <p:origin x="375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79B33-A94D-4C8C-88C2-619932967EF3}" type="datetimeFigureOut">
              <a:rPr lang="fr-CH" smtClean="0">
                <a:latin typeface="Arial" panose="020B0604020202020204" pitchFamily="34" charset="0"/>
              </a:rPr>
              <a:t>25.04.2023</a:t>
            </a:fld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F4AF0-8439-436D-BEF0-52070F19E1B6}" type="slidenum">
              <a:rPr lang="fr-CH" smtClean="0">
                <a:latin typeface="Arial" panose="020B0604020202020204" pitchFamily="34" charset="0"/>
              </a:rPr>
              <a:t>‹#›</a:t>
            </a:fld>
            <a:endParaRPr lang="fr-CH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9056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F8103E42-5239-1A40-AD33-3EE7E9DDF5FD}" type="datetimeFigureOut">
              <a:rPr lang="fr-FR" smtClean="0"/>
              <a:pPr/>
              <a:t>25/04/2023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CF50783-AAED-1941-8BCC-9F6140F0A6B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6742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4361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47" y="4549654"/>
            <a:ext cx="679837" cy="411480"/>
          </a:xfrm>
          <a:prstGeom prst="rect">
            <a:avLst/>
          </a:prstGeom>
        </p:spPr>
      </p:pic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4CF6F629-51E7-9F40-939D-F50AE3925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1913" y="0"/>
            <a:ext cx="7812087" cy="4948238"/>
          </a:xfrm>
        </p:spPr>
        <p:txBody>
          <a:bodyPr/>
          <a:lstStyle/>
          <a:p>
            <a:r>
              <a:rPr lang="fr-FR" dirty="0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5563" y="786535"/>
            <a:ext cx="2738437" cy="2338387"/>
          </a:xfrm>
          <a:solidFill>
            <a:schemeClr val="accent1"/>
          </a:solidFill>
        </p:spPr>
        <p:txBody>
          <a:bodyPr lIns="216000" anchor="ctr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6763" y="3124922"/>
            <a:ext cx="1828800" cy="1568450"/>
          </a:xfrm>
          <a:solidFill>
            <a:schemeClr val="tx1"/>
          </a:solidFill>
        </p:spPr>
        <p:txBody>
          <a:bodyPr lIns="90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535A482-EC85-1C41-A1E4-7882A0E39F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647" y="80283"/>
            <a:ext cx="1175301" cy="508655"/>
          </a:xfrm>
          <a:prstGeom prst="rect">
            <a:avLst/>
          </a:prstGeom>
        </p:spPr>
      </p:pic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01960462-6F28-0740-916D-499D3BEDB2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0800" y="4683125"/>
            <a:ext cx="1828800" cy="460375"/>
          </a:xfrm>
          <a:solidFill>
            <a:schemeClr val="bg1"/>
          </a:solidFill>
        </p:spPr>
        <p:txBody>
          <a:bodyPr lIns="90000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577880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26" userDrawn="1">
          <p15:clr>
            <a:srgbClr val="FBAE40"/>
          </p15:clr>
        </p15:guide>
        <p15:guide id="5" orient="horz" pos="123" userDrawn="1">
          <p15:clr>
            <a:srgbClr val="FBAE40"/>
          </p15:clr>
        </p15:guide>
        <p15:guide id="6" orient="horz" pos="3117" userDrawn="1">
          <p15:clr>
            <a:srgbClr val="FBAE40"/>
          </p15:clr>
        </p15:guide>
        <p15:guide id="7" pos="83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 txBox="1">
            <a:spLocks/>
          </p:cNvSpPr>
          <p:nvPr userDrawn="1"/>
        </p:nvSpPr>
        <p:spPr>
          <a:xfrm rot="16200000">
            <a:off x="-2171307" y="2465806"/>
            <a:ext cx="4603591" cy="274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685800" rtl="0" eaLnBrk="1" latinLnBrk="0" hangingPunct="1">
              <a:defRPr sz="7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/>
              <a:t>Quench detection by superconducting wires and thermocouple chains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BFFD8D9-6AAA-B44F-8BD5-98D7A6546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92121"/>
            <a:ext cx="7844420" cy="533388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5" name="Espace réservé du pied de page 7">
            <a:extLst>
              <a:ext uri="{FF2B5EF4-FFF2-40B4-BE49-F238E27FC236}">
                <a16:creationId xmlns:a16="http://schemas.microsoft.com/office/drawing/2014/main" id="{A948AF20-C2DF-3542-BB6A-8354A9817325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7274529" y="2027296"/>
            <a:ext cx="3543260" cy="2062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685800" rtl="0" eaLnBrk="1" latinLnBrk="0" hangingPunct="1">
              <a:defRPr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900" dirty="0"/>
              <a:t>Nikolay Bykovskiy</a:t>
            </a:r>
          </a:p>
        </p:txBody>
      </p:sp>
      <p:sp>
        <p:nvSpPr>
          <p:cNvPr id="16" name="Espace réservé du numéro de diapositive 8">
            <a:extLst>
              <a:ext uri="{FF2B5EF4-FFF2-40B4-BE49-F238E27FC236}">
                <a16:creationId xmlns:a16="http://schemas.microsoft.com/office/drawing/2014/main" id="{71083942-1443-BC45-9F95-32C82A8DCDEF}"/>
              </a:ext>
            </a:extLst>
          </p:cNvPr>
          <p:cNvSpPr txBox="1">
            <a:spLocks/>
          </p:cNvSpPr>
          <p:nvPr userDrawn="1"/>
        </p:nvSpPr>
        <p:spPr>
          <a:xfrm>
            <a:off x="8943010" y="199940"/>
            <a:ext cx="206298" cy="163552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fr-FR"/>
            </a:defPPr>
            <a:lvl1pPr marL="0" algn="ctr" defTabSz="685800" rtl="0" eaLnBrk="1" latinLnBrk="0" hangingPunct="1">
              <a:defRPr sz="7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4039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4875" y="131032"/>
            <a:ext cx="3667125" cy="1072753"/>
          </a:xfrm>
          <a:prstGeom prst="rect">
            <a:avLst/>
          </a:prstGeom>
        </p:spPr>
        <p:txBody>
          <a:bodyPr vert="horz" lIns="180000" tIns="0" rIns="72000" bIns="46800" rtlCol="0" anchor="t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4875" y="1563688"/>
            <a:ext cx="7726363" cy="3386772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540036" y="3097075"/>
            <a:ext cx="3341052" cy="274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CH" dirty="0"/>
              <a:t>WPMAG final meeting / New task proposals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269221" y="2027296"/>
            <a:ext cx="3543260" cy="2062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/>
              <a:t>Speaker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37702" y="195263"/>
            <a:ext cx="206298" cy="16355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ctr">
              <a:defRPr sz="700" b="1">
                <a:solidFill>
                  <a:schemeClr val="tx1"/>
                </a:solidFill>
                <a:latin typeface="+mj-lt"/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17E6E68-87EB-C34E-85D5-C26372DFEC9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0273" y="132334"/>
            <a:ext cx="653952" cy="2830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5D7A1C0-94CD-D94F-A99F-21847E542637}"/>
              </a:ext>
            </a:extLst>
          </p:cNvPr>
          <p:cNvSpPr/>
          <p:nvPr userDrawn="1"/>
        </p:nvSpPr>
        <p:spPr>
          <a:xfrm rot="16200000">
            <a:off x="107414" y="4897709"/>
            <a:ext cx="45719" cy="597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48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000" spc="-70" baseline="0">
          <a:solidFill>
            <a:schemeClr val="tx1"/>
          </a:solidFill>
          <a:latin typeface="Franklin Gothic Demi Cond" panose="020B0706030402020204" pitchFamily="34" charset="0"/>
          <a:ea typeface="Roboto Black" panose="02000000000000000000" pitchFamily="2" charset="0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SzPct val="90000"/>
        <a:buFont typeface="Wingdings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SzPct val="90000"/>
        <a:buFont typeface="Wingdings" pitchFamily="2" charset="2"/>
        <a:buChar char="§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126" userDrawn="1">
          <p15:clr>
            <a:srgbClr val="F26B43"/>
          </p15:clr>
        </p15:guide>
        <p15:guide id="3" pos="5602" userDrawn="1">
          <p15:clr>
            <a:srgbClr val="F26B43"/>
          </p15:clr>
        </p15:guide>
        <p15:guide id="4" pos="2880" userDrawn="1">
          <p15:clr>
            <a:srgbClr val="F26B43"/>
          </p15:clr>
        </p15:guide>
        <p15:guide id="5" orient="horz" pos="123" userDrawn="1">
          <p15:clr>
            <a:srgbClr val="F26B43"/>
          </p15:clr>
        </p15:guide>
        <p15:guide id="6" orient="horz" pos="3117" userDrawn="1">
          <p15:clr>
            <a:srgbClr val="F26B43"/>
          </p15:clr>
        </p15:guide>
        <p15:guide id="7" pos="570" userDrawn="1">
          <p15:clr>
            <a:srgbClr val="F26B43"/>
          </p15:clr>
        </p15:guide>
        <p15:guide id="8" pos="1155" userDrawn="1">
          <p15:clr>
            <a:srgbClr val="F26B43"/>
          </p15:clr>
        </p15:guide>
        <p15:guide id="9" pos="1728" userDrawn="1">
          <p15:clr>
            <a:srgbClr val="F26B43"/>
          </p15:clr>
        </p15:guide>
        <p15:guide id="10" pos="2304" userDrawn="1">
          <p15:clr>
            <a:srgbClr val="F26B43"/>
          </p15:clr>
        </p15:guide>
        <p15:guide id="11" pos="3456" userDrawn="1">
          <p15:clr>
            <a:srgbClr val="F26B43"/>
          </p15:clr>
        </p15:guide>
        <p15:guide id="12" pos="4035" userDrawn="1">
          <p15:clr>
            <a:srgbClr val="F26B43"/>
          </p15:clr>
        </p15:guide>
        <p15:guide id="13" pos="4608" userDrawn="1">
          <p15:clr>
            <a:srgbClr val="F26B43"/>
          </p15:clr>
        </p15:guide>
        <p15:guide id="14" pos="5180" userDrawn="1">
          <p15:clr>
            <a:srgbClr val="F26B43"/>
          </p15:clr>
        </p15:guide>
        <p15:guide id="15" orient="horz" pos="490" userDrawn="1">
          <p15:clr>
            <a:srgbClr val="F26B43"/>
          </p15:clr>
        </p15:guide>
        <p15:guide id="16" orient="horz" pos="985" userDrawn="1">
          <p15:clr>
            <a:srgbClr val="F26B43"/>
          </p15:clr>
        </p15:guide>
        <p15:guide id="17" orient="horz" pos="1475" userDrawn="1">
          <p15:clr>
            <a:srgbClr val="F26B43"/>
          </p15:clr>
        </p15:guide>
        <p15:guide id="18" orient="horz" pos="1962" userDrawn="1">
          <p15:clr>
            <a:srgbClr val="F26B43"/>
          </p15:clr>
        </p15:guide>
        <p15:guide id="19" orient="horz" pos="2458" userDrawn="1">
          <p15:clr>
            <a:srgbClr val="F26B43"/>
          </p15:clr>
        </p15:guide>
        <p15:guide id="20" orient="horz" pos="2950" userDrawn="1">
          <p15:clr>
            <a:srgbClr val="F26B43"/>
          </p15:clr>
        </p15:guide>
        <p15:guide id="21" pos="5437" userDrawn="1">
          <p15:clr>
            <a:srgbClr val="F26B43"/>
          </p15:clr>
        </p15:guide>
        <p15:guide id="22" orient="horz" userDrawn="1">
          <p15:clr>
            <a:srgbClr val="F26B43"/>
          </p15:clr>
        </p15:guide>
        <p15:guide id="23" pos="5760" userDrawn="1">
          <p15:clr>
            <a:srgbClr val="F26B43"/>
          </p15:clr>
        </p15:guide>
        <p15:guide id="24" orient="horz" pos="3240" userDrawn="1">
          <p15:clr>
            <a:srgbClr val="F26B43"/>
          </p15:clr>
        </p15:guide>
        <p15:guide id="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Thermocouple" TargetMode="External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9/TPS.2022.3212554" TargetMode="External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09/TASC.2013.2286813" TargetMode="External"/><Relationship Id="rId13" Type="http://schemas.openxmlformats.org/officeDocument/2006/relationships/hyperlink" Target="https://doi.org/10.1109/TASC.2022.3171185" TargetMode="External"/><Relationship Id="rId18" Type="http://schemas.openxmlformats.org/officeDocument/2006/relationships/image" Target="../media/image17.png"/><Relationship Id="rId3" Type="http://schemas.openxmlformats.org/officeDocument/2006/relationships/image" Target="../media/image11.png"/><Relationship Id="rId21" Type="http://schemas.openxmlformats.org/officeDocument/2006/relationships/image" Target="../media/image20.png"/><Relationship Id="rId7" Type="http://schemas.openxmlformats.org/officeDocument/2006/relationships/hyperlink" Target="https://doi.org/10.1109/77.828253" TargetMode="External"/><Relationship Id="rId12" Type="http://schemas.openxmlformats.org/officeDocument/2006/relationships/hyperlink" Target="https://doi.org/10.1109/TASC.2021.3059602" TargetMode="External"/><Relationship Id="rId17" Type="http://schemas.openxmlformats.org/officeDocument/2006/relationships/image" Target="../media/image16.png"/><Relationship Id="rId2" Type="http://schemas.openxmlformats.org/officeDocument/2006/relationships/image" Target="../media/image10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hyperlink" Target="https://doi.org/10.1109/TASC.2019.2900633" TargetMode="External"/><Relationship Id="rId5" Type="http://schemas.openxmlformats.org/officeDocument/2006/relationships/image" Target="../media/image13.png"/><Relationship Id="rId15" Type="http://schemas.openxmlformats.org/officeDocument/2006/relationships/hyperlink" Target="https://iopscience.iop.org/article/10.1088/1361-6668/acb17b" TargetMode="External"/><Relationship Id="rId10" Type="http://schemas.openxmlformats.org/officeDocument/2006/relationships/hyperlink" Target="https://patents.google.com/patent/WO2021173216A1" TargetMode="External"/><Relationship Id="rId19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hyperlink" Target="https://cds.cern.ch/record/2228249/files/CERN-THESIS-2016-142.pdf" TargetMode="External"/><Relationship Id="rId14" Type="http://schemas.openxmlformats.org/officeDocument/2006/relationships/hyperlink" Target="https://doi.org/10.1109/TASC.2022.3140706" TargetMode="External"/><Relationship Id="rId22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0.pn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8.jpg"/><Relationship Id="rId5" Type="http://schemas.openxmlformats.org/officeDocument/2006/relationships/image" Target="../media/image23.png"/><Relationship Id="rId10" Type="http://schemas.openxmlformats.org/officeDocument/2006/relationships/hyperlink" Target="https://doi.org/10.1109/TASC.2021.3063997" TargetMode="External"/><Relationship Id="rId4" Type="http://schemas.openxmlformats.org/officeDocument/2006/relationships/image" Target="../media/image20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hyperlink" Target="https://doi.org/10.1088/1361-6668/acb17b" TargetMode="External"/><Relationship Id="rId12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18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180" y="0"/>
            <a:ext cx="7731820" cy="5144400"/>
          </a:xfrm>
          <a:prstGeom prst="rect">
            <a:avLst/>
          </a:prstGeo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6AF2DA65-CF00-774A-9D7C-EEFA627B21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0791" y="968399"/>
            <a:ext cx="4823208" cy="1761349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</a:pPr>
            <a:r>
              <a:rPr lang="en-US" sz="3200" dirty="0"/>
              <a:t>Temperature-based quench detection methods via</a:t>
            </a:r>
            <a:br>
              <a:rPr lang="en-US" sz="3200" dirty="0"/>
            </a:br>
            <a:r>
              <a:rPr lang="en-US" sz="3200" dirty="0"/>
              <a:t>integrated superconducting wires and thermocouple chains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EAE5AA54-9807-4542-B338-330D2FC673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20791" y="4136400"/>
            <a:ext cx="1440000" cy="1007999"/>
          </a:xfrm>
        </p:spPr>
        <p:txBody>
          <a:bodyPr lIns="90000"/>
          <a:lstStyle/>
          <a:p>
            <a:pPr>
              <a:spcBef>
                <a:spcPts val="1200"/>
              </a:spcBef>
            </a:pPr>
            <a:r>
              <a:rPr lang="en-US" sz="1400" b="1" dirty="0"/>
              <a:t>IDSM workshop</a:t>
            </a:r>
          </a:p>
          <a:p>
            <a:pPr>
              <a:spcBef>
                <a:spcPts val="1200"/>
              </a:spcBef>
            </a:pPr>
            <a:r>
              <a:rPr lang="en-US" sz="1400" b="1" dirty="0"/>
              <a:t>April 2023</a:t>
            </a:r>
            <a:endParaRPr lang="fr-FR" sz="1400" b="1" dirty="0"/>
          </a:p>
        </p:txBody>
      </p:sp>
      <p:sp>
        <p:nvSpPr>
          <p:cNvPr id="6" name="Sous-titre 9">
            <a:extLst>
              <a:ext uri="{FF2B5EF4-FFF2-40B4-BE49-F238E27FC236}">
                <a16:creationId xmlns:a16="http://schemas.microsoft.com/office/drawing/2014/main" id="{2F4A7CFE-65FA-E249-9125-D938BCA44079}"/>
              </a:ext>
            </a:extLst>
          </p:cNvPr>
          <p:cNvSpPr txBox="1">
            <a:spLocks/>
          </p:cNvSpPr>
          <p:nvPr/>
        </p:nvSpPr>
        <p:spPr>
          <a:xfrm>
            <a:off x="2880791" y="2729749"/>
            <a:ext cx="1440000" cy="1406650"/>
          </a:xfrm>
          <a:prstGeom prst="rect">
            <a:avLst/>
          </a:prstGeom>
          <a:solidFill>
            <a:schemeClr val="tx1"/>
          </a:solidFill>
        </p:spPr>
        <p:txBody>
          <a:bodyPr vert="horz" lIns="90000" tIns="45720" rIns="91440" bIns="45720" rtlCol="0" anchor="ctr" anchorCtr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None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</a:pPr>
            <a:r>
              <a:rPr lang="en-US" sz="1400" b="1" dirty="0"/>
              <a:t>N. Bykovskiy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</a:pPr>
            <a:r>
              <a:rPr lang="en-US" sz="1400" b="1" dirty="0"/>
              <a:t>H. Bajas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</a:pPr>
            <a:r>
              <a:rPr lang="en-US" sz="1400" b="1" dirty="0"/>
              <a:t>D. Uglietti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</a:pPr>
            <a:r>
              <a:rPr lang="en-US" sz="1400" b="1" dirty="0"/>
              <a:t>P. Bruzzone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</a:pPr>
            <a:r>
              <a:rPr lang="en-US" sz="1400" b="1" dirty="0"/>
              <a:t>K. Sedlak</a:t>
            </a:r>
            <a:endParaRPr lang="fr-FR" sz="1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180" y="0"/>
            <a:ext cx="7731820" cy="4046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E26D2B-39FD-9D07-1268-CED3009EE347}"/>
              </a:ext>
            </a:extLst>
          </p:cNvPr>
          <p:cNvSpPr txBox="1"/>
          <p:nvPr/>
        </p:nvSpPr>
        <p:spPr>
          <a:xfrm>
            <a:off x="3204641" y="40868"/>
            <a:ext cx="4637609" cy="332014"/>
          </a:xfrm>
          <a:prstGeom prst="rect">
            <a:avLst/>
          </a:prstGeom>
          <a:solidFill>
            <a:srgbClr val="E3E3E3"/>
          </a:solidFill>
        </p:spPr>
        <p:txBody>
          <a:bodyPr wrap="square" tIns="0" bIns="0">
            <a:spAutoFit/>
          </a:bodyPr>
          <a:lstStyle/>
          <a:p>
            <a:pPr algn="ctr" latinLnBrk="1">
              <a:lnSpc>
                <a:spcPct val="110000"/>
              </a:lnSpc>
            </a:pPr>
            <a:r>
              <a:rPr lang="en-US" sz="500" b="1" kern="100" dirty="0"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  <a:t>This work has been carried out within the framework of the </a:t>
            </a:r>
            <a:r>
              <a:rPr lang="en-US" sz="500" b="1" kern="100" dirty="0" err="1"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  <a:t>EUROfusion</a:t>
            </a:r>
            <a:r>
              <a:rPr lang="en-US" sz="500" b="1" kern="100" dirty="0"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  <a:t> Consortium, via the Euratom Research and Training </a:t>
            </a:r>
            <a:r>
              <a:rPr lang="en-US" sz="500" b="1" kern="100" dirty="0" err="1"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  <a:t>Programme</a:t>
            </a:r>
            <a:br>
              <a:rPr lang="en-US" sz="500" b="1" kern="100" dirty="0"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en-US" sz="500" b="1" kern="100" dirty="0"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  <a:t> (Grant Agreement No 101052200 — </a:t>
            </a:r>
            <a:r>
              <a:rPr lang="en-US" sz="500" b="1" kern="100" dirty="0" err="1"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  <a:t>EUROfusion</a:t>
            </a:r>
            <a:r>
              <a:rPr lang="en-US" sz="500" b="1" kern="100" dirty="0"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  <a:t>) and funded by the Swiss State Secretariat for Education, Research and Innovation (SERI). </a:t>
            </a:r>
            <a:br>
              <a:rPr lang="en-US" sz="500" b="1" kern="100" dirty="0"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en-US" sz="500" b="1" kern="100" dirty="0"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  <a:t>Views and opinions expressed are however those of the author(s) only and do not necessarily reflect those of the European Union, </a:t>
            </a:r>
            <a:br>
              <a:rPr lang="en-US" sz="500" b="1" kern="100" dirty="0"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en-US" sz="500" b="1" kern="100" dirty="0"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  <a:t>the European Commission, or SERI. Neither the European Union nor the European Commission nor SERI can be held responsible for them.</a:t>
            </a:r>
            <a:endParaRPr lang="de-CH" sz="200" b="1" kern="100" dirty="0">
              <a:effectLst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17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78E27-73B9-5C22-0D33-3B56C571A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Thermocouple materials</a:t>
            </a:r>
          </a:p>
        </p:txBody>
      </p:sp>
      <p:pic>
        <p:nvPicPr>
          <p:cNvPr id="3" name="Picture 2" descr="https://upload.wikimedia.org/wikipedia/commons/thumb/f/f8/Low_temperature_thermocouples_reference_functions.svg/1024px-Low_temperature_thermocouples_reference_functions.svg.png">
            <a:extLst>
              <a:ext uri="{FF2B5EF4-FFF2-40B4-BE49-F238E27FC236}">
                <a16:creationId xmlns:a16="http://schemas.microsoft.com/office/drawing/2014/main" id="{7EBD50B5-5D0F-8A6F-D413-F12BE8063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471" y="620537"/>
            <a:ext cx="2822752" cy="282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A9736F-134E-5FA6-BD4B-8AAF5B84639D}"/>
              </a:ext>
            </a:extLst>
          </p:cNvPr>
          <p:cNvSpPr/>
          <p:nvPr/>
        </p:nvSpPr>
        <p:spPr>
          <a:xfrm>
            <a:off x="5757779" y="3508423"/>
            <a:ext cx="3276262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Type K further studied: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+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Chromel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Ni</a:t>
            </a:r>
            <a:r>
              <a:rPr lang="en-US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90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Cr</a:t>
            </a:r>
            <a:r>
              <a:rPr lang="en-US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10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b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–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Alumel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Ni</a:t>
            </a:r>
            <a:r>
              <a:rPr lang="en-US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95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Al</a:t>
            </a:r>
            <a:r>
              <a:rPr lang="en-US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Mn</a:t>
            </a:r>
            <a:r>
              <a:rPr lang="en-US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Si</a:t>
            </a:r>
            <a:r>
              <a:rPr lang="en-US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OD 0.2 mm,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20 m length procured (10 $/m by a Swiss company, but down to ~0.1 $/m for a km-long order in China)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7306FBA-939C-092E-D012-E9AD23DD2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479038" y="651399"/>
            <a:ext cx="4871677" cy="422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7510A7-402F-BC65-A867-9B85AF0358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595" y="277943"/>
            <a:ext cx="2144306" cy="3736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31040F-FC7E-B325-138F-BFDB6D8C4616}"/>
              </a:ext>
            </a:extLst>
          </p:cNvPr>
          <p:cNvSpPr txBox="1"/>
          <p:nvPr/>
        </p:nvSpPr>
        <p:spPr>
          <a:xfrm>
            <a:off x="479038" y="4871499"/>
            <a:ext cx="45979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5"/>
              </a:rPr>
              <a:t>https://en.wikipedia.org/wiki/Thermocouple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836537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E2F83-FE69-0FCD-E4B0-B617F733B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samples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EE6AC6D-D016-3AF9-638B-7ACD255A75CD}"/>
              </a:ext>
            </a:extLst>
          </p:cNvPr>
          <p:cNvGrpSpPr/>
          <p:nvPr/>
        </p:nvGrpSpPr>
        <p:grpSpPr>
          <a:xfrm>
            <a:off x="3122427" y="557828"/>
            <a:ext cx="2728167" cy="4429155"/>
            <a:chOff x="3150304" y="557828"/>
            <a:chExt cx="2728167" cy="442915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395CBC4-CFC4-4ED8-D257-D2737E10D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55615" y="1678765"/>
              <a:ext cx="1547805" cy="201637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BC215B0-9ED4-21AF-C29D-97680D37F608}"/>
                </a:ext>
              </a:extLst>
            </p:cNvPr>
            <p:cNvSpPr txBox="1"/>
            <p:nvPr/>
          </p:nvSpPr>
          <p:spPr>
            <a:xfrm>
              <a:off x="3150304" y="557828"/>
              <a:ext cx="2563326" cy="1066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en-US" sz="1200" dirty="0">
                  <a:solidFill>
                    <a:schemeClr val="accent4"/>
                  </a:solidFill>
                </a:rPr>
                <a:t>Sample 2:</a:t>
              </a:r>
            </a:p>
            <a:p>
              <a:pPr marL="171450" indent="-171450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en-US" sz="1200" dirty="0"/>
                <a:t>6-around-1 return wire wrapping</a:t>
              </a:r>
              <a:br>
                <a:rPr lang="en-US" sz="1200" dirty="0"/>
              </a:br>
              <a:r>
                <a:rPr lang="ru-RU" sz="1200" dirty="0"/>
                <a:t>(</a:t>
              </a:r>
              <a:r>
                <a:rPr lang="en-GB" sz="1200" dirty="0"/>
                <a:t>semi</a:t>
              </a:r>
              <a:r>
                <a:rPr lang="en-US" sz="1200" dirty="0"/>
                <a:t>-automated)</a:t>
              </a:r>
            </a:p>
            <a:p>
              <a:pPr marL="171450" indent="-171450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en-US" sz="1200" dirty="0"/>
                <a:t>7 TC joints at 5 cm distance, ~40 cm length in spiral shape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BE2E6178-917D-C888-0A3F-333D42A3891B}"/>
                </a:ext>
              </a:extLst>
            </p:cNvPr>
            <p:cNvGrpSpPr/>
            <p:nvPr/>
          </p:nvGrpSpPr>
          <p:grpSpPr>
            <a:xfrm>
              <a:off x="4288333" y="3307935"/>
              <a:ext cx="1590138" cy="1679048"/>
              <a:chOff x="4264014" y="691885"/>
              <a:chExt cx="1780321" cy="1879865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12F9ECA8-8C7D-0C18-9AEE-597D0B5238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64014" y="691885"/>
                <a:ext cx="1780321" cy="1879865"/>
              </a:xfrm>
              <a:prstGeom prst="rect">
                <a:avLst/>
              </a:prstGeom>
            </p:spPr>
          </p:pic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301513F3-D428-1C4B-58DA-54E5334612B5}"/>
                  </a:ext>
                </a:extLst>
              </p:cNvPr>
              <p:cNvSpPr/>
              <p:nvPr/>
            </p:nvSpPr>
            <p:spPr>
              <a:xfrm>
                <a:off x="4353733" y="1659837"/>
                <a:ext cx="90883" cy="90883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FF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AFDFC223-6C8F-F941-9018-0C5B32E6D156}"/>
                  </a:ext>
                </a:extLst>
              </p:cNvPr>
              <p:cNvSpPr/>
              <p:nvPr/>
            </p:nvSpPr>
            <p:spPr>
              <a:xfrm>
                <a:off x="5108731" y="1459057"/>
                <a:ext cx="90883" cy="90883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FF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4A33BB56-5124-1282-5FE3-F2FFF7DCCA96}"/>
                  </a:ext>
                </a:extLst>
              </p:cNvPr>
              <p:cNvSpPr/>
              <p:nvPr/>
            </p:nvSpPr>
            <p:spPr>
              <a:xfrm>
                <a:off x="5151799" y="1883201"/>
                <a:ext cx="90883" cy="90883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FF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7EBBF43-2130-7C8C-47F3-FDA487A2E9E6}"/>
                  </a:ext>
                </a:extLst>
              </p:cNvPr>
              <p:cNvSpPr/>
              <p:nvPr/>
            </p:nvSpPr>
            <p:spPr>
              <a:xfrm>
                <a:off x="5046561" y="1239770"/>
                <a:ext cx="90883" cy="90883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FF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89BE60CA-10A9-70C9-7E16-0DCCE9574AF1}"/>
                  </a:ext>
                </a:extLst>
              </p:cNvPr>
              <p:cNvSpPr/>
              <p:nvPr/>
            </p:nvSpPr>
            <p:spPr>
              <a:xfrm>
                <a:off x="4610673" y="1837759"/>
                <a:ext cx="90883" cy="90883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FF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664C0C47-F5B1-35EB-22B8-011C77C6222F}"/>
                  </a:ext>
                </a:extLst>
              </p:cNvPr>
              <p:cNvSpPr/>
              <p:nvPr/>
            </p:nvSpPr>
            <p:spPr>
              <a:xfrm>
                <a:off x="5428487" y="1837759"/>
                <a:ext cx="90883" cy="90883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FF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B48642A4-CDE3-02D6-89C8-4CBF0C303C9B}"/>
                  </a:ext>
                </a:extLst>
              </p:cNvPr>
              <p:cNvSpPr/>
              <p:nvPr/>
            </p:nvSpPr>
            <p:spPr>
              <a:xfrm>
                <a:off x="5092002" y="1082907"/>
                <a:ext cx="90883" cy="90883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FF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45923B71-05A7-D818-D9BD-E65E1C87288A}"/>
                </a:ext>
              </a:extLst>
            </p:cNvPr>
            <p:cNvSpPr txBox="1"/>
            <p:nvPr/>
          </p:nvSpPr>
          <p:spPr>
            <a:xfrm>
              <a:off x="4960850" y="3413311"/>
              <a:ext cx="8202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en-US" sz="1200" dirty="0">
                  <a:solidFill>
                    <a:srgbClr val="FFFF00"/>
                  </a:solidFill>
                </a:rPr>
                <a:t>TC joints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907521EC-1F4A-03F7-FC10-3BC6263EC6E0}"/>
              </a:ext>
            </a:extLst>
          </p:cNvPr>
          <p:cNvGrpSpPr/>
          <p:nvPr/>
        </p:nvGrpSpPr>
        <p:grpSpPr>
          <a:xfrm>
            <a:off x="340098" y="557828"/>
            <a:ext cx="2984657" cy="4482950"/>
            <a:chOff x="340098" y="557828"/>
            <a:chExt cx="2984657" cy="4482950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A2A969C-D11B-950E-17AB-B737DFFF688F}"/>
                </a:ext>
              </a:extLst>
            </p:cNvPr>
            <p:cNvSpPr txBox="1"/>
            <p:nvPr/>
          </p:nvSpPr>
          <p:spPr>
            <a:xfrm>
              <a:off x="340098" y="557828"/>
              <a:ext cx="2735845" cy="127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en-US" sz="1200" dirty="0">
                  <a:solidFill>
                    <a:schemeClr val="accent4"/>
                  </a:solidFill>
                </a:rPr>
                <a:t>Sample 1:</a:t>
              </a:r>
            </a:p>
            <a:p>
              <a:pPr marL="171450" indent="-171450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en-US" sz="1200" dirty="0"/>
                <a:t>Manual wire twisting</a:t>
              </a:r>
            </a:p>
            <a:p>
              <a:pPr marL="171450" indent="-171450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en-US" sz="1200" dirty="0"/>
                <a:t>9 TC joints at ~2.5 cm distance, ~25 cm length in spiral shape</a:t>
              </a:r>
            </a:p>
            <a:p>
              <a:pPr marL="171450" indent="-171450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en-US" sz="1200" dirty="0"/>
                <a:t>Heaters and temperature sensors at 3 locations along the length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11E565F0-42C2-7A72-0B0A-7A43F97F5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0950" y="1941997"/>
              <a:ext cx="1678174" cy="1516972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786B28EA-5480-3E2B-B7AA-B9CC955C7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9708" y="3771019"/>
              <a:ext cx="1360083" cy="1225991"/>
            </a:xfrm>
            <a:prstGeom prst="rect">
              <a:avLst/>
            </a:prstGeom>
          </p:spPr>
        </p:pic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D0981D98-CA69-0D20-3526-2C12BB47E8C7}"/>
                </a:ext>
              </a:extLst>
            </p:cNvPr>
            <p:cNvSpPr txBox="1"/>
            <p:nvPr/>
          </p:nvSpPr>
          <p:spPr>
            <a:xfrm>
              <a:off x="1855568" y="3701217"/>
              <a:ext cx="97272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en-US" sz="1100" dirty="0"/>
                <a:t>TC joints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768E957F-A6AC-7523-81CA-4F43F09F141C}"/>
                </a:ext>
              </a:extLst>
            </p:cNvPr>
            <p:cNvSpPr txBox="1"/>
            <p:nvPr/>
          </p:nvSpPr>
          <p:spPr>
            <a:xfrm>
              <a:off x="390809" y="3501210"/>
              <a:ext cx="136008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en-US" sz="1100" dirty="0"/>
                <a:t>Heater + CERNOX at each </a:t>
              </a:r>
              <a:br>
                <a:rPr lang="en-US" sz="1100" dirty="0"/>
              </a:br>
              <a:r>
                <a:rPr lang="en-US" sz="1100" dirty="0"/>
                <a:t>position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D27FC410-60A1-7D6A-EA40-D519EB337FDB}"/>
                </a:ext>
              </a:extLst>
            </p:cNvPr>
            <p:cNvSpPr txBox="1"/>
            <p:nvPr/>
          </p:nvSpPr>
          <p:spPr>
            <a:xfrm>
              <a:off x="2136796" y="4609891"/>
              <a:ext cx="118795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en-US" sz="1100" dirty="0"/>
                <a:t>‘blind spot’ ?</a:t>
              </a:r>
              <a:br>
                <a:rPr lang="en-US" sz="1100" dirty="0"/>
              </a:br>
              <a:r>
                <a:rPr lang="en-US" sz="1100" dirty="0"/>
                <a:t>(by symmetry)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31D4E6B-14AB-4062-3A44-79AB82E248CC}"/>
                </a:ext>
              </a:extLst>
            </p:cNvPr>
            <p:cNvSpPr txBox="1"/>
            <p:nvPr/>
          </p:nvSpPr>
          <p:spPr>
            <a:xfrm>
              <a:off x="2024108" y="4583608"/>
              <a:ext cx="21092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en-US" sz="700" b="1" dirty="0"/>
                <a:t>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778A02B-BD3E-F8E2-D02C-2A4818C857CB}"/>
                </a:ext>
              </a:extLst>
            </p:cNvPr>
            <p:cNvSpPr txBox="1"/>
            <p:nvPr/>
          </p:nvSpPr>
          <p:spPr>
            <a:xfrm>
              <a:off x="1152864" y="3968088"/>
              <a:ext cx="49019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en-US" sz="700" b="1" dirty="0"/>
                <a:t>pos  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1A780D-7677-4ABE-EFEF-C86EA6F06E36}"/>
                </a:ext>
              </a:extLst>
            </p:cNvPr>
            <p:cNvSpPr txBox="1"/>
            <p:nvPr/>
          </p:nvSpPr>
          <p:spPr>
            <a:xfrm>
              <a:off x="1164722" y="3811742"/>
              <a:ext cx="24880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en-US" sz="700" b="1" dirty="0"/>
                <a:t>3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48012379-264F-B6D2-F6A6-495DE6CDDD56}"/>
              </a:ext>
            </a:extLst>
          </p:cNvPr>
          <p:cNvGrpSpPr/>
          <p:nvPr/>
        </p:nvGrpSpPr>
        <p:grpSpPr>
          <a:xfrm>
            <a:off x="1393585" y="557828"/>
            <a:ext cx="7604139" cy="4456323"/>
            <a:chOff x="1393585" y="557828"/>
            <a:chExt cx="7604139" cy="44563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C8FD71F-7762-CA2F-D425-5FF3C6041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13724" y="3178982"/>
              <a:ext cx="1584000" cy="1835169"/>
            </a:xfrm>
            <a:prstGeom prst="rect">
              <a:avLst/>
            </a:prstGeom>
          </p:spPr>
        </p:pic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4AD5539E-C0BB-26E9-0BE1-137908A4698D}"/>
                </a:ext>
              </a:extLst>
            </p:cNvPr>
            <p:cNvGrpSpPr/>
            <p:nvPr/>
          </p:nvGrpSpPr>
          <p:grpSpPr>
            <a:xfrm>
              <a:off x="6063743" y="1610379"/>
              <a:ext cx="1809246" cy="1532151"/>
              <a:chOff x="6063743" y="1615899"/>
              <a:chExt cx="1636652" cy="1385991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B3CB064-6505-F876-B122-9B606768A9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63743" y="1615899"/>
                <a:ext cx="1636652" cy="1385991"/>
              </a:xfrm>
              <a:prstGeom prst="rect">
                <a:avLst/>
              </a:prstGeom>
            </p:spPr>
          </p:pic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DD071E67-49D5-CAED-C4F2-F868E4FF980D}"/>
                  </a:ext>
                </a:extLst>
              </p:cNvPr>
              <p:cNvSpPr/>
              <p:nvPr/>
            </p:nvSpPr>
            <p:spPr>
              <a:xfrm>
                <a:off x="6746125" y="1615899"/>
                <a:ext cx="294909" cy="802472"/>
              </a:xfrm>
              <a:prstGeom prst="ellipse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8E78B9F-1D2E-55DE-C886-C3950AE8D503}"/>
                </a:ext>
              </a:extLst>
            </p:cNvPr>
            <p:cNvSpPr/>
            <p:nvPr/>
          </p:nvSpPr>
          <p:spPr>
            <a:xfrm flipH="1">
              <a:off x="6447233" y="2940209"/>
              <a:ext cx="1283244" cy="1640542"/>
            </a:xfrm>
            <a:custGeom>
              <a:avLst/>
              <a:gdLst>
                <a:gd name="connsiteX0" fmla="*/ 0 w 2812648"/>
                <a:gd name="connsiteY0" fmla="*/ 1151681 h 1151681"/>
                <a:gd name="connsiteX1" fmla="*/ 2812648 w 2812648"/>
                <a:gd name="connsiteY1" fmla="*/ 0 h 1151681"/>
                <a:gd name="connsiteX0" fmla="*/ 0 w 2812648"/>
                <a:gd name="connsiteY0" fmla="*/ 1151681 h 1151681"/>
                <a:gd name="connsiteX1" fmla="*/ 2812648 w 2812648"/>
                <a:gd name="connsiteY1" fmla="*/ 0 h 1151681"/>
                <a:gd name="connsiteX0" fmla="*/ 0 w 2812648"/>
                <a:gd name="connsiteY0" fmla="*/ 1151706 h 1151706"/>
                <a:gd name="connsiteX1" fmla="*/ 2812648 w 2812648"/>
                <a:gd name="connsiteY1" fmla="*/ 25 h 1151706"/>
                <a:gd name="connsiteX0" fmla="*/ 0 w 1733459"/>
                <a:gd name="connsiteY0" fmla="*/ 1114732 h 1114732"/>
                <a:gd name="connsiteX1" fmla="*/ 1733459 w 1733459"/>
                <a:gd name="connsiteY1" fmla="*/ 31 h 1114732"/>
                <a:gd name="connsiteX0" fmla="*/ 0 w 1733459"/>
                <a:gd name="connsiteY0" fmla="*/ 1114701 h 1114701"/>
                <a:gd name="connsiteX1" fmla="*/ 1733459 w 1733459"/>
                <a:gd name="connsiteY1" fmla="*/ 0 h 1114701"/>
                <a:gd name="connsiteX0" fmla="*/ 0 w 1159154"/>
                <a:gd name="connsiteY0" fmla="*/ 800369 h 800369"/>
                <a:gd name="connsiteX1" fmla="*/ 1159154 w 1159154"/>
                <a:gd name="connsiteY1" fmla="*/ 0 h 800369"/>
                <a:gd name="connsiteX0" fmla="*/ 0 w 1159154"/>
                <a:gd name="connsiteY0" fmla="*/ 800369 h 800369"/>
                <a:gd name="connsiteX1" fmla="*/ 1159154 w 1159154"/>
                <a:gd name="connsiteY1" fmla="*/ 0 h 800369"/>
                <a:gd name="connsiteX0" fmla="*/ 0 w 1159154"/>
                <a:gd name="connsiteY0" fmla="*/ 800369 h 800369"/>
                <a:gd name="connsiteX1" fmla="*/ 1159154 w 1159154"/>
                <a:gd name="connsiteY1" fmla="*/ 0 h 80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9154" h="800369">
                  <a:moveTo>
                    <a:pt x="0" y="800369"/>
                  </a:moveTo>
                  <a:cubicBezTo>
                    <a:pt x="457241" y="728903"/>
                    <a:pt x="850333" y="668914"/>
                    <a:pt x="1159154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FFFF00"/>
                </a:highlight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72C9B4-EB55-86F4-B11F-903D2699F45D}"/>
                </a:ext>
              </a:extLst>
            </p:cNvPr>
            <p:cNvSpPr txBox="1"/>
            <p:nvPr/>
          </p:nvSpPr>
          <p:spPr>
            <a:xfrm>
              <a:off x="7767672" y="3220959"/>
              <a:ext cx="5127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</a:rPr>
                <a:t>Filling port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2AC7491-3595-D0FC-E2A5-16E70D7F4232}"/>
                </a:ext>
              </a:extLst>
            </p:cNvPr>
            <p:cNvSpPr txBox="1"/>
            <p:nvPr/>
          </p:nvSpPr>
          <p:spPr>
            <a:xfrm>
              <a:off x="5968141" y="557828"/>
              <a:ext cx="2835762" cy="8822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en-US" sz="1200" dirty="0">
                  <a:solidFill>
                    <a:schemeClr val="accent4"/>
                  </a:solidFill>
                </a:rPr>
                <a:t>Test insert:</a:t>
              </a:r>
            </a:p>
            <a:p>
              <a:pPr marL="171450" indent="-171450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en-US" sz="1200" dirty="0"/>
                <a:t>Central cartridge heater</a:t>
              </a:r>
            </a:p>
            <a:p>
              <a:pPr marL="171450" indent="-171450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en-US" sz="1200" dirty="0"/>
                <a:t>Impregnation by 62% aqueous glycerol in a steel container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202149E-B93E-2172-930F-520B1340D38F}"/>
                </a:ext>
              </a:extLst>
            </p:cNvPr>
            <p:cNvSpPr/>
            <p:nvPr/>
          </p:nvSpPr>
          <p:spPr>
            <a:xfrm>
              <a:off x="4882501" y="2385993"/>
              <a:ext cx="1989535" cy="1751192"/>
            </a:xfrm>
            <a:custGeom>
              <a:avLst/>
              <a:gdLst>
                <a:gd name="connsiteX0" fmla="*/ 0 w 2812648"/>
                <a:gd name="connsiteY0" fmla="*/ 1151681 h 1151681"/>
                <a:gd name="connsiteX1" fmla="*/ 2812648 w 2812648"/>
                <a:gd name="connsiteY1" fmla="*/ 0 h 1151681"/>
                <a:gd name="connsiteX0" fmla="*/ 0 w 2812648"/>
                <a:gd name="connsiteY0" fmla="*/ 1151681 h 1151681"/>
                <a:gd name="connsiteX1" fmla="*/ 2812648 w 2812648"/>
                <a:gd name="connsiteY1" fmla="*/ 0 h 1151681"/>
                <a:gd name="connsiteX0" fmla="*/ 0 w 2812648"/>
                <a:gd name="connsiteY0" fmla="*/ 1151706 h 1151706"/>
                <a:gd name="connsiteX1" fmla="*/ 2812648 w 2812648"/>
                <a:gd name="connsiteY1" fmla="*/ 25 h 1151706"/>
                <a:gd name="connsiteX0" fmla="*/ 0 w 1733459"/>
                <a:gd name="connsiteY0" fmla="*/ 1114732 h 1114732"/>
                <a:gd name="connsiteX1" fmla="*/ 1733459 w 1733459"/>
                <a:gd name="connsiteY1" fmla="*/ 31 h 1114732"/>
                <a:gd name="connsiteX0" fmla="*/ 0 w 1733459"/>
                <a:gd name="connsiteY0" fmla="*/ 1114701 h 1114701"/>
                <a:gd name="connsiteX1" fmla="*/ 1733459 w 1733459"/>
                <a:gd name="connsiteY1" fmla="*/ 0 h 1114701"/>
                <a:gd name="connsiteX0" fmla="*/ 0 w 1159154"/>
                <a:gd name="connsiteY0" fmla="*/ 800369 h 800369"/>
                <a:gd name="connsiteX1" fmla="*/ 1159154 w 1159154"/>
                <a:gd name="connsiteY1" fmla="*/ 0 h 800369"/>
                <a:gd name="connsiteX0" fmla="*/ 0 w 1159154"/>
                <a:gd name="connsiteY0" fmla="*/ 800369 h 800369"/>
                <a:gd name="connsiteX1" fmla="*/ 1159154 w 1159154"/>
                <a:gd name="connsiteY1" fmla="*/ 0 h 800369"/>
                <a:gd name="connsiteX0" fmla="*/ 0 w 1159154"/>
                <a:gd name="connsiteY0" fmla="*/ 800369 h 800369"/>
                <a:gd name="connsiteX1" fmla="*/ 1159154 w 1159154"/>
                <a:gd name="connsiteY1" fmla="*/ 0 h 800369"/>
                <a:gd name="connsiteX0" fmla="*/ 36276 w 1195430"/>
                <a:gd name="connsiteY0" fmla="*/ 800369 h 800369"/>
                <a:gd name="connsiteX1" fmla="*/ 1195430 w 1195430"/>
                <a:gd name="connsiteY1" fmla="*/ 0 h 800369"/>
                <a:gd name="connsiteX0" fmla="*/ 68115 w 1227269"/>
                <a:gd name="connsiteY0" fmla="*/ 800369 h 800369"/>
                <a:gd name="connsiteX1" fmla="*/ 1227269 w 1227269"/>
                <a:gd name="connsiteY1" fmla="*/ 0 h 800369"/>
                <a:gd name="connsiteX0" fmla="*/ 67257 w 1236146"/>
                <a:gd name="connsiteY0" fmla="*/ 828014 h 828014"/>
                <a:gd name="connsiteX1" fmla="*/ 1236146 w 1236146"/>
                <a:gd name="connsiteY1" fmla="*/ 0 h 828014"/>
                <a:gd name="connsiteX0" fmla="*/ 72280 w 1241169"/>
                <a:gd name="connsiteY0" fmla="*/ 828014 h 828014"/>
                <a:gd name="connsiteX1" fmla="*/ 1241169 w 1241169"/>
                <a:gd name="connsiteY1" fmla="*/ 0 h 828014"/>
                <a:gd name="connsiteX0" fmla="*/ 70523 w 1257665"/>
                <a:gd name="connsiteY0" fmla="*/ 815535 h 815535"/>
                <a:gd name="connsiteX1" fmla="*/ 1257665 w 1257665"/>
                <a:gd name="connsiteY1" fmla="*/ 0 h 815535"/>
                <a:gd name="connsiteX0" fmla="*/ 67863 w 1284210"/>
                <a:gd name="connsiteY0" fmla="*/ 704955 h 704955"/>
                <a:gd name="connsiteX1" fmla="*/ 1284210 w 1284210"/>
                <a:gd name="connsiteY1" fmla="*/ 0 h 704955"/>
                <a:gd name="connsiteX0" fmla="*/ 41309 w 1257656"/>
                <a:gd name="connsiteY0" fmla="*/ 704955 h 704955"/>
                <a:gd name="connsiteX1" fmla="*/ 1257656 w 1257656"/>
                <a:gd name="connsiteY1" fmla="*/ 0 h 704955"/>
                <a:gd name="connsiteX0" fmla="*/ 40822 w 1270859"/>
                <a:gd name="connsiteY0" fmla="*/ 705915 h 705915"/>
                <a:gd name="connsiteX1" fmla="*/ 1270859 w 1270859"/>
                <a:gd name="connsiteY1" fmla="*/ 0 h 705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0859" h="705915">
                  <a:moveTo>
                    <a:pt x="40822" y="705915"/>
                  </a:moveTo>
                  <a:cubicBezTo>
                    <a:pt x="-207717" y="259706"/>
                    <a:pt x="738134" y="45366"/>
                    <a:pt x="1270859" y="0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FFFF00"/>
                </a:highlight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54E95DD-4927-5837-8E51-DC4C8296C83F}"/>
                </a:ext>
              </a:extLst>
            </p:cNvPr>
            <p:cNvSpPr/>
            <p:nvPr/>
          </p:nvSpPr>
          <p:spPr>
            <a:xfrm>
              <a:off x="1393585" y="2381895"/>
              <a:ext cx="5478452" cy="421500"/>
            </a:xfrm>
            <a:custGeom>
              <a:avLst/>
              <a:gdLst>
                <a:gd name="connsiteX0" fmla="*/ 0 w 2812648"/>
                <a:gd name="connsiteY0" fmla="*/ 1151681 h 1151681"/>
                <a:gd name="connsiteX1" fmla="*/ 2812648 w 2812648"/>
                <a:gd name="connsiteY1" fmla="*/ 0 h 1151681"/>
                <a:gd name="connsiteX0" fmla="*/ 0 w 2812648"/>
                <a:gd name="connsiteY0" fmla="*/ 1151681 h 1151681"/>
                <a:gd name="connsiteX1" fmla="*/ 2812648 w 2812648"/>
                <a:gd name="connsiteY1" fmla="*/ 0 h 1151681"/>
                <a:gd name="connsiteX0" fmla="*/ 0 w 2812648"/>
                <a:gd name="connsiteY0" fmla="*/ 1151706 h 1151706"/>
                <a:gd name="connsiteX1" fmla="*/ 2812648 w 2812648"/>
                <a:gd name="connsiteY1" fmla="*/ 25 h 1151706"/>
                <a:gd name="connsiteX0" fmla="*/ 0 w 1733459"/>
                <a:gd name="connsiteY0" fmla="*/ 1114732 h 1114732"/>
                <a:gd name="connsiteX1" fmla="*/ 1733459 w 1733459"/>
                <a:gd name="connsiteY1" fmla="*/ 31 h 1114732"/>
                <a:gd name="connsiteX0" fmla="*/ 0 w 1733459"/>
                <a:gd name="connsiteY0" fmla="*/ 1114701 h 1114701"/>
                <a:gd name="connsiteX1" fmla="*/ 1733459 w 1733459"/>
                <a:gd name="connsiteY1" fmla="*/ 0 h 1114701"/>
                <a:gd name="connsiteX0" fmla="*/ 0 w 1159154"/>
                <a:gd name="connsiteY0" fmla="*/ 800369 h 800369"/>
                <a:gd name="connsiteX1" fmla="*/ 1159154 w 1159154"/>
                <a:gd name="connsiteY1" fmla="*/ 0 h 800369"/>
                <a:gd name="connsiteX0" fmla="*/ 0 w 1159154"/>
                <a:gd name="connsiteY0" fmla="*/ 800369 h 800369"/>
                <a:gd name="connsiteX1" fmla="*/ 1159154 w 1159154"/>
                <a:gd name="connsiteY1" fmla="*/ 0 h 800369"/>
                <a:gd name="connsiteX0" fmla="*/ 0 w 1159154"/>
                <a:gd name="connsiteY0" fmla="*/ 800369 h 800369"/>
                <a:gd name="connsiteX1" fmla="*/ 1159154 w 1159154"/>
                <a:gd name="connsiteY1" fmla="*/ 0 h 800369"/>
                <a:gd name="connsiteX0" fmla="*/ 36276 w 1195430"/>
                <a:gd name="connsiteY0" fmla="*/ 800369 h 800369"/>
                <a:gd name="connsiteX1" fmla="*/ 1195430 w 1195430"/>
                <a:gd name="connsiteY1" fmla="*/ 0 h 800369"/>
                <a:gd name="connsiteX0" fmla="*/ 68115 w 1227269"/>
                <a:gd name="connsiteY0" fmla="*/ 800369 h 800369"/>
                <a:gd name="connsiteX1" fmla="*/ 1227269 w 1227269"/>
                <a:gd name="connsiteY1" fmla="*/ 0 h 800369"/>
                <a:gd name="connsiteX0" fmla="*/ 67257 w 1236146"/>
                <a:gd name="connsiteY0" fmla="*/ 828014 h 828014"/>
                <a:gd name="connsiteX1" fmla="*/ 1236146 w 1236146"/>
                <a:gd name="connsiteY1" fmla="*/ 0 h 828014"/>
                <a:gd name="connsiteX0" fmla="*/ 72280 w 1241169"/>
                <a:gd name="connsiteY0" fmla="*/ 828014 h 828014"/>
                <a:gd name="connsiteX1" fmla="*/ 1241169 w 1241169"/>
                <a:gd name="connsiteY1" fmla="*/ 0 h 828014"/>
                <a:gd name="connsiteX0" fmla="*/ 70523 w 1257665"/>
                <a:gd name="connsiteY0" fmla="*/ 815535 h 815535"/>
                <a:gd name="connsiteX1" fmla="*/ 1257665 w 1257665"/>
                <a:gd name="connsiteY1" fmla="*/ 0 h 815535"/>
                <a:gd name="connsiteX0" fmla="*/ 67863 w 1284210"/>
                <a:gd name="connsiteY0" fmla="*/ 704955 h 704955"/>
                <a:gd name="connsiteX1" fmla="*/ 1284210 w 1284210"/>
                <a:gd name="connsiteY1" fmla="*/ 0 h 704955"/>
                <a:gd name="connsiteX0" fmla="*/ 41309 w 1257656"/>
                <a:gd name="connsiteY0" fmla="*/ 704955 h 704955"/>
                <a:gd name="connsiteX1" fmla="*/ 1257656 w 1257656"/>
                <a:gd name="connsiteY1" fmla="*/ 0 h 704955"/>
                <a:gd name="connsiteX0" fmla="*/ 40822 w 1270859"/>
                <a:gd name="connsiteY0" fmla="*/ 705915 h 705915"/>
                <a:gd name="connsiteX1" fmla="*/ 1270859 w 1270859"/>
                <a:gd name="connsiteY1" fmla="*/ 0 h 705915"/>
                <a:gd name="connsiteX0" fmla="*/ 13600 w 3531335"/>
                <a:gd name="connsiteY0" fmla="*/ 242942 h 242942"/>
                <a:gd name="connsiteX1" fmla="*/ 3531335 w 3531335"/>
                <a:gd name="connsiteY1" fmla="*/ 65353 h 242942"/>
                <a:gd name="connsiteX0" fmla="*/ 0 w 3517735"/>
                <a:gd name="connsiteY0" fmla="*/ 177589 h 177589"/>
                <a:gd name="connsiteX1" fmla="*/ 3517735 w 3517735"/>
                <a:gd name="connsiteY1" fmla="*/ 0 h 177589"/>
                <a:gd name="connsiteX0" fmla="*/ 0 w 3505566"/>
                <a:gd name="connsiteY0" fmla="*/ 164150 h 164150"/>
                <a:gd name="connsiteX1" fmla="*/ 3505566 w 3505566"/>
                <a:gd name="connsiteY1" fmla="*/ 0 h 164150"/>
                <a:gd name="connsiteX0" fmla="*/ 0 w 3499482"/>
                <a:gd name="connsiteY0" fmla="*/ 169909 h 169909"/>
                <a:gd name="connsiteX1" fmla="*/ 3499482 w 3499482"/>
                <a:gd name="connsiteY1" fmla="*/ 0 h 16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99482" h="169909">
                  <a:moveTo>
                    <a:pt x="0" y="169909"/>
                  </a:moveTo>
                  <a:cubicBezTo>
                    <a:pt x="612998" y="-58212"/>
                    <a:pt x="2966757" y="45366"/>
                    <a:pt x="3499482" y="0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FFFF00"/>
                </a:highligh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713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A754B-C6AD-B452-A203-AA82D18F1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Voltage response at 77 K and 4.2 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4C7B8F-2D7A-2FD0-6377-765806E4F438}"/>
              </a:ext>
            </a:extLst>
          </p:cNvPr>
          <p:cNvSpPr txBox="1"/>
          <p:nvPr/>
        </p:nvSpPr>
        <p:spPr>
          <a:xfrm>
            <a:off x="4130542" y="2752749"/>
            <a:ext cx="453727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Voltage response rate (V/K) varies along the length periodically with altering polarity.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Symmetric temperature distribution centered at a blind spot of a symmetric thermocouple chain cannot be detected.</a:t>
            </a:r>
            <a:br>
              <a:rPr lang="en-US" sz="1200" dirty="0"/>
            </a:br>
            <a:r>
              <a:rPr lang="en-US" sz="1200" dirty="0"/>
              <a:t>In real cases, detection signal is determined by the hottest joint (e.g. see response on the central heater).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Inductive voltage not observed on S2 at ~12 </a:t>
            </a:r>
            <a:r>
              <a:rPr lang="en-US" sz="1200" dirty="0" err="1"/>
              <a:t>mT</a:t>
            </a:r>
            <a:r>
              <a:rPr lang="en-US" sz="1200" dirty="0"/>
              <a:t>/s also </a:t>
            </a:r>
            <a:br>
              <a:rPr lang="en-US" sz="1200" dirty="0"/>
            </a:br>
            <a:r>
              <a:rPr lang="en-US" sz="1200" dirty="0"/>
              <a:t>using longer integration time (0.1 </a:t>
            </a:r>
            <a:r>
              <a:rPr lang="en-US" sz="1200" dirty="0" err="1"/>
              <a:t>uV</a:t>
            </a:r>
            <a:r>
              <a:rPr lang="en-US" sz="1200" dirty="0"/>
              <a:t> voltage resolution).</a:t>
            </a:r>
            <a:br>
              <a:rPr lang="en-US" sz="1200" dirty="0"/>
            </a:br>
            <a:r>
              <a:rPr lang="en-US" sz="1200" dirty="0"/>
              <a:t>Assuming negligible inductive contribution, absolute response can be arbitrarily amplified for the desired sensitivity.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68AEDE-828E-F5C3-0CFD-808780AA4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385" y="989210"/>
            <a:ext cx="2163260" cy="14167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FCBA95-F431-CA28-35F1-99DC2B2F7CB0}"/>
              </a:ext>
            </a:extLst>
          </p:cNvPr>
          <p:cNvSpPr txBox="1"/>
          <p:nvPr/>
        </p:nvSpPr>
        <p:spPr>
          <a:xfrm>
            <a:off x="5596221" y="605640"/>
            <a:ext cx="24924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Central heater on S1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149AE8-B187-DBE9-0C04-739D896B9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649" y="979379"/>
            <a:ext cx="2163260" cy="1413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287BAC-CA05-30AD-20DE-54953F6D5708}"/>
              </a:ext>
            </a:extLst>
          </p:cNvPr>
          <p:cNvSpPr txBox="1"/>
          <p:nvPr/>
        </p:nvSpPr>
        <p:spPr>
          <a:xfrm>
            <a:off x="1006117" y="1857311"/>
            <a:ext cx="86231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LN2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DE85CE-3A66-984A-9C73-066F46279867}"/>
              </a:ext>
            </a:extLst>
          </p:cNvPr>
          <p:cNvSpPr txBox="1"/>
          <p:nvPr/>
        </p:nvSpPr>
        <p:spPr>
          <a:xfrm>
            <a:off x="3337206" y="1857311"/>
            <a:ext cx="86231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LHe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2B60D3-A89E-1165-6670-86BBE05AE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6221" y="941052"/>
            <a:ext cx="2492433" cy="14648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75AC1CD-EC47-5A8A-497C-5397E2619428}"/>
              </a:ext>
            </a:extLst>
          </p:cNvPr>
          <p:cNvSpPr txBox="1"/>
          <p:nvPr/>
        </p:nvSpPr>
        <p:spPr>
          <a:xfrm>
            <a:off x="6858001" y="1741111"/>
            <a:ext cx="5915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@ LHe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2BA0A9-F2AB-13CD-D576-4AA254D18436}"/>
              </a:ext>
            </a:extLst>
          </p:cNvPr>
          <p:cNvSpPr txBox="1"/>
          <p:nvPr/>
        </p:nvSpPr>
        <p:spPr>
          <a:xfrm>
            <a:off x="7312708" y="1173020"/>
            <a:ext cx="5915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@ LN2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040E0E-1D58-29C7-13E8-074A0B75FAD5}"/>
              </a:ext>
            </a:extLst>
          </p:cNvPr>
          <p:cNvSpPr txBox="1"/>
          <p:nvPr/>
        </p:nvSpPr>
        <p:spPr>
          <a:xfrm>
            <a:off x="790773" y="603187"/>
            <a:ext cx="44690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Local heaters on S1 (fired separately)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A62A58A-C4B2-B6B4-C89B-9B5D8FB9A2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249" y="3025494"/>
            <a:ext cx="3005137" cy="196691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F4BB1F8-B5CB-68DF-5152-350DF0D237E0}"/>
              </a:ext>
            </a:extLst>
          </p:cNvPr>
          <p:cNvSpPr txBox="1"/>
          <p:nvPr/>
        </p:nvSpPr>
        <p:spPr>
          <a:xfrm>
            <a:off x="1125405" y="3086498"/>
            <a:ext cx="7250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+12 </a:t>
            </a:r>
            <a:r>
              <a:rPr lang="en-US" sz="1000" dirty="0" err="1"/>
              <a:t>mT</a:t>
            </a:r>
            <a:r>
              <a:rPr lang="en-US" sz="1000" dirty="0"/>
              <a:t>/s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1F9BC8-4CD7-DC33-EBEB-3FFD6B60D6AE}"/>
              </a:ext>
            </a:extLst>
          </p:cNvPr>
          <p:cNvSpPr txBox="1"/>
          <p:nvPr/>
        </p:nvSpPr>
        <p:spPr>
          <a:xfrm>
            <a:off x="2609466" y="3084735"/>
            <a:ext cx="7870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-12 </a:t>
            </a:r>
            <a:r>
              <a:rPr lang="en-US" sz="1000" dirty="0" err="1"/>
              <a:t>mT</a:t>
            </a:r>
            <a:r>
              <a:rPr lang="en-US" sz="1000" dirty="0"/>
              <a:t>/s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7DE00F-13D9-F438-D60D-B9A80CC7ED0B}"/>
              </a:ext>
            </a:extLst>
          </p:cNvPr>
          <p:cNvSpPr txBox="1"/>
          <p:nvPr/>
        </p:nvSpPr>
        <p:spPr>
          <a:xfrm>
            <a:off x="2913839" y="4228073"/>
            <a:ext cx="4171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sz="1400" dirty="0">
                <a:solidFill>
                  <a:srgbClr val="0072BD"/>
                </a:solidFill>
              </a:rPr>
              <a:t>S2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6FC8628-D7D3-A508-CE0B-73CE6FF22112}"/>
              </a:ext>
            </a:extLst>
          </p:cNvPr>
          <p:cNvSpPr txBox="1"/>
          <p:nvPr/>
        </p:nvSpPr>
        <p:spPr>
          <a:xfrm>
            <a:off x="1190891" y="3393048"/>
            <a:ext cx="4652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sz="1400" dirty="0">
                <a:solidFill>
                  <a:srgbClr val="D95116"/>
                </a:solidFill>
              </a:rPr>
              <a:t>S1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F28B3D-2D30-2FFC-6776-02FC4CF4B858}"/>
              </a:ext>
            </a:extLst>
          </p:cNvPr>
          <p:cNvSpPr txBox="1"/>
          <p:nvPr/>
        </p:nvSpPr>
        <p:spPr>
          <a:xfrm>
            <a:off x="911272" y="2705158"/>
            <a:ext cx="27427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Magnet ramp, operation at 4.2 K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643F054-A68B-99AD-C1D4-B79822F024F6}"/>
              </a:ext>
            </a:extLst>
          </p:cNvPr>
          <p:cNvSpPr txBox="1"/>
          <p:nvPr/>
        </p:nvSpPr>
        <p:spPr>
          <a:xfrm>
            <a:off x="6614572" y="1271111"/>
            <a:ext cx="31482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03290"/>
                </a:solidFill>
              </a:rPr>
              <a:t>V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3239D1F-3979-2DA7-4D7F-031737825096}"/>
              </a:ext>
            </a:extLst>
          </p:cNvPr>
          <p:cNvSpPr txBox="1"/>
          <p:nvPr/>
        </p:nvSpPr>
        <p:spPr>
          <a:xfrm>
            <a:off x="5787759" y="996139"/>
            <a:ext cx="379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470BC"/>
                </a:solidFill>
              </a:rPr>
              <a:t>T</a:t>
            </a:r>
            <a:r>
              <a:rPr lang="en-US" sz="1200" baseline="-25000" dirty="0">
                <a:solidFill>
                  <a:srgbClr val="0470BC"/>
                </a:solidFill>
              </a:rPr>
              <a:t>1</a:t>
            </a:r>
          </a:p>
          <a:p>
            <a:r>
              <a:rPr lang="en-US" sz="1200" dirty="0">
                <a:solidFill>
                  <a:srgbClr val="D95117"/>
                </a:solidFill>
              </a:rPr>
              <a:t>T</a:t>
            </a:r>
            <a:r>
              <a:rPr lang="en-US" sz="1200" baseline="-25000" dirty="0">
                <a:solidFill>
                  <a:srgbClr val="D95117"/>
                </a:solidFill>
              </a:rPr>
              <a:t>2</a:t>
            </a:r>
          </a:p>
          <a:p>
            <a:r>
              <a:rPr lang="en-US" sz="1200" dirty="0">
                <a:solidFill>
                  <a:srgbClr val="EDB325"/>
                </a:solidFill>
              </a:rPr>
              <a:t>T</a:t>
            </a:r>
            <a:r>
              <a:rPr lang="en-US" sz="1200" baseline="-25000" dirty="0">
                <a:solidFill>
                  <a:srgbClr val="EDB325"/>
                </a:solidFill>
              </a:rPr>
              <a:t>3</a:t>
            </a:r>
            <a:endParaRPr lang="en-US" sz="1200" baseline="-25000" dirty="0">
              <a:solidFill>
                <a:srgbClr val="D951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099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D30D5-06EB-86B3-D8CC-D797922FD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8B0096-A2D0-AD89-5843-CA754B576F1C}"/>
              </a:ext>
            </a:extLst>
          </p:cNvPr>
          <p:cNvSpPr/>
          <p:nvPr/>
        </p:nvSpPr>
        <p:spPr>
          <a:xfrm>
            <a:off x="789474" y="730137"/>
            <a:ext cx="5409636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ym typeface="Wingdings" panose="05000000000000000000" pitchFamily="2" charset="2"/>
              </a:rPr>
              <a:t>Temperature-based quench detection, nearly immune to mechanical strain and EM noise, is being developed at SPC using superconducting wires and thermocouple chains.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ym typeface="Wingdings" panose="05000000000000000000" pitchFamily="2" charset="2"/>
              </a:rPr>
              <a:t>SQD wires can be tuned to a large extent for specific application requirements. Ultimately, one can always use the same </a:t>
            </a:r>
            <a:r>
              <a:rPr lang="en-US" sz="1400" dirty="0" err="1">
                <a:sym typeface="Wingdings" panose="05000000000000000000" pitchFamily="2" charset="2"/>
              </a:rPr>
              <a:t>sc</a:t>
            </a:r>
            <a:r>
              <a:rPr lang="en-US" sz="1400" dirty="0">
                <a:sym typeface="Wingdings" panose="05000000000000000000" pitchFamily="2" charset="2"/>
              </a:rPr>
              <a:t> material for SQD as in the main winding and increase the voltage response by higher current and elimination of low resistivity protection material.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ym typeface="Wingdings" panose="05000000000000000000" pitchFamily="2" charset="2"/>
              </a:rPr>
              <a:t>Thermocouple chains offer continuous response on temperature, but long-length manufacturing of a short-segment chain of joints requires further development.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ym typeface="Wingdings" panose="05000000000000000000" pitchFamily="2" charset="2"/>
              </a:rPr>
              <a:t>Both can be used in a twisted-pair configuration to exclude electrical contact with the main winding, enhance noise cancellation and allow signal amplification.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sym typeface="Wingdings" panose="05000000000000000000" pitchFamily="2" charset="2"/>
            </a:endParaRPr>
          </a:p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chemeClr val="accent2"/>
                </a:solidFill>
                <a:sym typeface="Wingdings" panose="05000000000000000000" pitchFamily="2" charset="2"/>
              </a:rPr>
              <a:t>THANK YOU FOR YOUR ATTENTION!</a:t>
            </a:r>
            <a:endParaRPr lang="en-US" sz="1400" dirty="0">
              <a:solidFill>
                <a:schemeClr val="accent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CF56BC-267F-7A32-0877-2A71424F7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8381" y="327959"/>
            <a:ext cx="1621442" cy="13074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9E6EED-21CA-B460-85B5-B2DD0C8A35D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796498" y="2515919"/>
            <a:ext cx="1765207" cy="8495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B08424-3CD8-20CB-AD1C-848286FC4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5307" y="3602202"/>
            <a:ext cx="1307588" cy="1380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BC672A-3778-12F0-51C7-41DBA46476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7265" y="1827609"/>
            <a:ext cx="1943672" cy="65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239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4875" y="1209309"/>
            <a:ext cx="705946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/>
              <a:t>Superconducting quench detection wires (SQD)</a:t>
            </a:r>
          </a:p>
          <a:p>
            <a:pPr marL="6858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State of the art</a:t>
            </a:r>
          </a:p>
          <a:p>
            <a:pPr marL="6858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Candidate materials</a:t>
            </a:r>
          </a:p>
          <a:p>
            <a:pPr marL="6858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Experimental demonstration in SULTAN</a:t>
            </a:r>
          </a:p>
          <a:p>
            <a:pPr marL="6858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Further development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/>
              <a:t>Thermocouple chain</a:t>
            </a:r>
          </a:p>
          <a:p>
            <a:pPr marL="6858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Detection concept</a:t>
            </a:r>
          </a:p>
          <a:p>
            <a:pPr marL="6858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First test results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1038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EA775A5-4E4B-8F8A-1C25-AE9396B2D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92121"/>
            <a:ext cx="7844420" cy="533388"/>
          </a:xfrm>
        </p:spPr>
        <p:txBody>
          <a:bodyPr/>
          <a:lstStyle/>
          <a:p>
            <a:r>
              <a:rPr lang="en-US" dirty="0"/>
              <a:t>Superconducting quench detection wires (SQD)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B5995C-7605-D488-445E-D05595DB1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552" y="1374164"/>
            <a:ext cx="2007457" cy="21260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7142E-105A-378A-7B11-D83788E235D5}"/>
              </a:ext>
            </a:extLst>
          </p:cNvPr>
          <p:cNvSpPr txBox="1"/>
          <p:nvPr/>
        </p:nvSpPr>
        <p:spPr>
          <a:xfrm>
            <a:off x="972551" y="913021"/>
            <a:ext cx="25924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3"/>
              </a:rPr>
              <a:t>https://doi.org/10.1109/TPS.2022.3212554</a:t>
            </a:r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79B467-BDE5-26ED-4C17-C52B6FD79512}"/>
                  </a:ext>
                </a:extLst>
              </p:cNvPr>
              <p:cNvSpPr txBox="1"/>
              <p:nvPr/>
            </p:nvSpPr>
            <p:spPr>
              <a:xfrm>
                <a:off x="1442880" y="1752304"/>
                <a:ext cx="342712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dirty="0">
                  <a:ln>
                    <a:noFill/>
                  </a:ln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79B467-BDE5-26ED-4C17-C52B6FD795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2880" y="1752304"/>
                <a:ext cx="342712" cy="3000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7A0F5E5-2B66-8AA8-E023-C9B1D68BED95}"/>
              </a:ext>
            </a:extLst>
          </p:cNvPr>
          <p:cNvCxnSpPr/>
          <p:nvPr/>
        </p:nvCxnSpPr>
        <p:spPr>
          <a:xfrm flipV="1">
            <a:off x="1720516" y="1584216"/>
            <a:ext cx="433137" cy="20754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CEB47B3-FE23-24F0-D715-22AE7019E4C5}"/>
                  </a:ext>
                </a:extLst>
              </p:cNvPr>
              <p:cNvSpPr txBox="1"/>
              <p:nvPr/>
            </p:nvSpPr>
            <p:spPr>
              <a:xfrm>
                <a:off x="492370" y="3578820"/>
                <a:ext cx="3567164" cy="319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CEB47B3-FE23-24F0-D715-22AE7019E4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370" y="3578820"/>
                <a:ext cx="3567164" cy="3191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F9E1E89-1A98-35C6-BFAF-994F58D0631A}"/>
              </a:ext>
            </a:extLst>
          </p:cNvPr>
          <p:cNvSpPr txBox="1"/>
          <p:nvPr/>
        </p:nvSpPr>
        <p:spPr>
          <a:xfrm>
            <a:off x="492370" y="4030201"/>
            <a:ext cx="3567164" cy="8694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Inductive compensation is not perfect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Slow rise of resistive component in HTS</a:t>
            </a:r>
          </a:p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accent2"/>
                </a:solidFill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chemeClr val="accent2"/>
                </a:solidFill>
              </a:rPr>
              <a:t>How to improve detection sensitivity?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3B02EA-F44E-DF9D-D6E1-4C9024D70D4C}"/>
              </a:ext>
            </a:extLst>
          </p:cNvPr>
          <p:cNvSpPr/>
          <p:nvPr/>
        </p:nvSpPr>
        <p:spPr>
          <a:xfrm>
            <a:off x="2346510" y="2442730"/>
            <a:ext cx="1266997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i="1" dirty="0">
                <a:ea typeface="Calibri" panose="020F0502020204030204" pitchFamily="34" charset="0"/>
              </a:rPr>
              <a:t>electrically insulated from the main conductor</a:t>
            </a:r>
            <a:endParaRPr lang="en-US" sz="1050" i="1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3D502F1-3C9B-095B-AF69-23873C80157B}"/>
              </a:ext>
            </a:extLst>
          </p:cNvPr>
          <p:cNvGrpSpPr/>
          <p:nvPr/>
        </p:nvGrpSpPr>
        <p:grpSpPr>
          <a:xfrm>
            <a:off x="4271980" y="742934"/>
            <a:ext cx="4777516" cy="4156736"/>
            <a:chOff x="4271980" y="618608"/>
            <a:chExt cx="4777516" cy="415673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F1888F4-B5C0-C50F-49DF-B7AC19412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73781" y="618608"/>
              <a:ext cx="3275264" cy="174680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B5D2A0-DD41-1474-F5AF-E837F7F49856}"/>
                </a:ext>
              </a:extLst>
            </p:cNvPr>
            <p:cNvSpPr txBox="1"/>
            <p:nvPr/>
          </p:nvSpPr>
          <p:spPr>
            <a:xfrm>
              <a:off x="4419858" y="3410954"/>
              <a:ext cx="446288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9A9B6E6A-740A-3E3D-5D6A-2F82ADB9D3E4}"/>
                    </a:ext>
                  </a:extLst>
                </p:cNvPr>
                <p:cNvSpPr/>
                <p:nvPr/>
              </p:nvSpPr>
              <p:spPr>
                <a:xfrm>
                  <a:off x="4271980" y="2617189"/>
                  <a:ext cx="4777516" cy="215815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171450" indent="-171450">
                    <a:spcAft>
                      <a:spcPts val="600"/>
                    </a:spcAft>
                    <a:buFont typeface="Arial" panose="020B0604020202020204" pitchFamily="34" charset="0"/>
                    <a:buChar char="•"/>
                  </a:pPr>
                  <a:r>
                    <a:rPr lang="en-US" dirty="0">
                      <a:ea typeface="Calibri" panose="020F0502020204030204" pitchFamily="34" charset="0"/>
                    </a:rPr>
                    <a:t>Electrically insulated from the main conductor, </a:t>
                  </a:r>
                  <a:br>
                    <a:rPr lang="en-US" dirty="0">
                      <a:ea typeface="Calibri" panose="020F0502020204030204" pitchFamily="34" charset="0"/>
                    </a:rPr>
                  </a:br>
                  <a:r>
                    <a:rPr lang="en-US" dirty="0">
                      <a:ea typeface="Calibri" panose="020F0502020204030204" pitchFamily="34" charset="0"/>
                    </a:rPr>
                    <a:t>thus operated independently at current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𝐼</m:t>
                          </m:r>
                        </m:e>
                        <m:sub>
                          <m:r>
                            <a:rPr lang="en-US" i="1" dirty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sub>
                      </m:sSub>
                    </m:oMath>
                  </a14:m>
                  <a:r>
                    <a:rPr lang="en-US" dirty="0">
                      <a:ea typeface="Calibri" panose="020F0502020204030204" pitchFamily="34" charset="0"/>
                    </a:rPr>
                    <a:t>,</a:t>
                  </a:r>
                </a:p>
                <a:p>
                  <a:pPr marL="171450" indent="-171450">
                    <a:spcAft>
                      <a:spcPts val="1200"/>
                    </a:spcAft>
                    <a:buFont typeface="Arial" panose="020B0604020202020204" pitchFamily="34" charset="0"/>
                    <a:buChar char="•"/>
                  </a:pPr>
                  <a:r>
                    <a:rPr lang="en-US" dirty="0">
                      <a:ea typeface="Calibri" panose="020F0502020204030204" pitchFamily="34" charset="0"/>
                    </a:rPr>
                    <a:t>In thermal contact with the main conductor: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𝑇</m:t>
                          </m:r>
                        </m:e>
                        <m:sub>
                          <m:r>
                            <a:rPr lang="en-US" i="1" dirty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(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)≈</m:t>
                      </m:r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𝑇</m:t>
                          </m:r>
                        </m:e>
                        <m:sub>
                          <m:r>
                            <a:rPr lang="en-US" i="1" dirty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 dirty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𝑥</m:t>
                          </m:r>
                        </m:e>
                      </m:d>
                    </m:oMath>
                  </a14:m>
                  <a:endParaRPr lang="en-US" dirty="0">
                    <a:ea typeface="Calibri" panose="020F0502020204030204" pitchFamily="34" charset="0"/>
                  </a:endParaRPr>
                </a:p>
                <a:p>
                  <a:pPr>
                    <a:spcAft>
                      <a:spcPts val="600"/>
                    </a:spcAft>
                  </a:pPr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sub>
                          </m:sSub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dirty="0"/>
                    <a:t>, assuming</a:t>
                  </a:r>
                </a:p>
                <a:p>
                  <a:pPr marL="285750" indent="-285750">
                    <a:spcAft>
                      <a:spcPts val="600"/>
                    </a:spcAft>
                    <a:buFont typeface="Wingdings" panose="05000000000000000000" pitchFamily="2" charset="2"/>
                    <a:buChar char="v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dirty="0"/>
                    <a:t> of detection wire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&gt;</m:t>
                      </m:r>
                    </m:oMath>
                  </a14:m>
                  <a:r>
                    <a:rPr lang="en-US" dirty="0"/>
                    <a:t> T quench,</a:t>
                  </a:r>
                </a:p>
                <a:p>
                  <a:pPr marL="285750" indent="-285750">
                    <a:spcAft>
                      <a:spcPts val="600"/>
                    </a:spcAft>
                    <a:buFont typeface="Wingdings" panose="05000000000000000000" pitchFamily="2" charset="2"/>
                    <a:buChar char="v"/>
                  </a:pPr>
                  <a:r>
                    <a:rPr lang="en-US" dirty="0"/>
                    <a:t>High voltage along normal zone of the wire due to the absence of low resistivity protection material (copper or silver), and eventually higher operating current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r>
                    <a:rPr lang="en-US" dirty="0"/>
                    <a:t>).</a:t>
                  </a: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9A9B6E6A-740A-3E3D-5D6A-2F82ADB9D3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1980" y="2617189"/>
                  <a:ext cx="4777516" cy="2158155"/>
                </a:xfrm>
                <a:prstGeom prst="rect">
                  <a:avLst/>
                </a:prstGeom>
                <a:blipFill>
                  <a:blip r:embed="rId7"/>
                  <a:stretch>
                    <a:fillRect l="-128" t="-565" b="-19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4359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23DB0-A1B2-11DA-5FC4-3977EDE74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4018C8A-86EA-32FF-7535-03809E7F837D}"/>
              </a:ext>
            </a:extLst>
          </p:cNvPr>
          <p:cNvGrpSpPr/>
          <p:nvPr/>
        </p:nvGrpSpPr>
        <p:grpSpPr>
          <a:xfrm>
            <a:off x="6319784" y="139640"/>
            <a:ext cx="2497059" cy="2652367"/>
            <a:chOff x="6202190" y="92119"/>
            <a:chExt cx="2609073" cy="27713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A7B5DC8-3050-CE99-83DC-F03150D72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02190" y="300646"/>
              <a:ext cx="1887249" cy="122160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A47A2B8-16A4-E00E-DB49-BB77FD6C7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7669660" y="588980"/>
              <a:ext cx="1591056" cy="59733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AD53C54-C972-BEE6-E3AA-910DC820A7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5339"/>
            <a:stretch/>
          </p:blipFill>
          <p:spPr>
            <a:xfrm>
              <a:off x="6386367" y="1735302"/>
              <a:ext cx="2424896" cy="47434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8C4E1E0-4FD5-541C-1A3E-67028C7252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9142" t="45040" r="31047"/>
            <a:stretch/>
          </p:blipFill>
          <p:spPr>
            <a:xfrm>
              <a:off x="6627679" y="2279726"/>
              <a:ext cx="965372" cy="583741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35487A1-B2C8-4F10-0CE4-894A21E94F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625" y="3530836"/>
            <a:ext cx="1842479" cy="14324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51B5CD8-5B70-0F9B-80C3-169E9184E0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0107" y="3496472"/>
            <a:ext cx="2281494" cy="853789"/>
          </a:xfrm>
          <a:prstGeom prst="rect">
            <a:avLst/>
          </a:prstGeom>
        </p:spPr>
      </p:pic>
      <p:graphicFrame>
        <p:nvGraphicFramePr>
          <p:cNvPr id="22" name="Table 22">
            <a:extLst>
              <a:ext uri="{FF2B5EF4-FFF2-40B4-BE49-F238E27FC236}">
                <a16:creationId xmlns:a16="http://schemas.microsoft.com/office/drawing/2014/main" id="{2761FEEB-75E7-1A74-611F-AC84C7EB29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9642616"/>
              </p:ext>
            </p:extLst>
          </p:nvPr>
        </p:nvGraphicFramePr>
        <p:xfrm>
          <a:off x="435626" y="614410"/>
          <a:ext cx="5760000" cy="2766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000">
                  <a:extLst>
                    <a:ext uri="{9D8B030D-6E8A-4147-A177-3AD203B41FA5}">
                      <a16:colId xmlns:a16="http://schemas.microsoft.com/office/drawing/2014/main" val="671418216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216752608"/>
                    </a:ext>
                  </a:extLst>
                </a:gridCol>
                <a:gridCol w="2016000">
                  <a:extLst>
                    <a:ext uri="{9D8B030D-6E8A-4147-A177-3AD203B41FA5}">
                      <a16:colId xmlns:a16="http://schemas.microsoft.com/office/drawing/2014/main" val="13436039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Year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Application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SQD type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7407141"/>
                  </a:ext>
                </a:extLst>
              </a:tr>
              <a:tr h="117872">
                <a:tc>
                  <a:txBody>
                    <a:bodyPr/>
                    <a:lstStyle/>
                    <a:p>
                      <a:r>
                        <a:rPr lang="en-US" dirty="0"/>
                        <a:t>2000, 2014</a:t>
                      </a:r>
                    </a:p>
                    <a:p>
                      <a:r>
                        <a:rPr lang="en-US" sz="500" u="sng" dirty="0">
                          <a:hlinkClick r:id="rId7"/>
                        </a:rPr>
                        <a:t>10.1109/77.828253</a:t>
                      </a:r>
                      <a:endParaRPr lang="en-US" sz="500" u="sng" dirty="0"/>
                    </a:p>
                    <a:p>
                      <a:r>
                        <a:rPr lang="en-US" sz="500" u="sng" dirty="0">
                          <a:hlinkClick r:id="rId8"/>
                        </a:rPr>
                        <a:t>10.1109/TASC.2013.2286813</a:t>
                      </a:r>
                      <a:endParaRPr lang="en-US" sz="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Detector magnets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Nb-</a:t>
                      </a:r>
                      <a:r>
                        <a:rPr lang="en-US" dirty="0" err="1"/>
                        <a:t>Ti</a:t>
                      </a:r>
                      <a:r>
                        <a:rPr lang="en-US" dirty="0"/>
                        <a:t> wire or foil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50852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2016, 2021</a:t>
                      </a:r>
                    </a:p>
                    <a:p>
                      <a:r>
                        <a:rPr lang="en-US" sz="500" dirty="0">
                          <a:hlinkClick r:id="rId9"/>
                        </a:rPr>
                        <a:t>https://cds.cern.ch/record/2228249/files/CERN-THESIS-2016-142.pdf</a:t>
                      </a:r>
                      <a:br>
                        <a:rPr lang="en-US" sz="500" dirty="0"/>
                      </a:br>
                      <a:r>
                        <a:rPr lang="en-US" sz="500" dirty="0">
                          <a:hlinkClick r:id="rId10"/>
                        </a:rPr>
                        <a:t>https://patents.google.com/patent/WO2021173216A1</a:t>
                      </a:r>
                      <a:endParaRPr lang="en-US" sz="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HTS cables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LTS wires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551111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2019</a:t>
                      </a:r>
                    </a:p>
                    <a:p>
                      <a:r>
                        <a:rPr lang="en-US" sz="500" u="sng" dirty="0">
                          <a:hlinkClick r:id="rId11"/>
                        </a:rPr>
                        <a:t>10.1109/TASC.2019.2900633</a:t>
                      </a:r>
                      <a:endParaRPr lang="en-US" sz="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HTS pancakes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Nb-</a:t>
                      </a:r>
                      <a:r>
                        <a:rPr lang="en-US" dirty="0" err="1"/>
                        <a:t>Ti</a:t>
                      </a:r>
                      <a:r>
                        <a:rPr lang="en-US" dirty="0"/>
                        <a:t> wire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761242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2021</a:t>
                      </a:r>
                    </a:p>
                    <a:p>
                      <a:r>
                        <a:rPr lang="en-US" sz="500" u="sng" dirty="0">
                          <a:hlinkClick r:id="rId12"/>
                        </a:rPr>
                        <a:t>10.1109/TASC.2021.3059602</a:t>
                      </a:r>
                      <a:endParaRPr lang="en-US" sz="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CCT coils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Nb</a:t>
                      </a:r>
                      <a:r>
                        <a:rPr lang="en-US" baseline="-25000" dirty="0"/>
                        <a:t>3</a:t>
                      </a:r>
                      <a:r>
                        <a:rPr lang="en-US" dirty="0"/>
                        <a:t>Sn wire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0685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2022</a:t>
                      </a:r>
                    </a:p>
                    <a:p>
                      <a:r>
                        <a:rPr lang="en-US" sz="500" dirty="0">
                          <a:hlinkClick r:id="rId13"/>
                        </a:rPr>
                        <a:t>https://doi.org/10.1109/TASC.2022.3171185</a:t>
                      </a:r>
                      <a:endParaRPr lang="en-US" sz="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General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LTS wires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0316325"/>
                  </a:ext>
                </a:extLst>
              </a:tr>
              <a:tr h="117872">
                <a:tc>
                  <a:txBody>
                    <a:bodyPr/>
                    <a:lstStyle/>
                    <a:p>
                      <a:r>
                        <a:rPr lang="en-US" dirty="0"/>
                        <a:t>2022, 2023 (this work)</a:t>
                      </a:r>
                    </a:p>
                    <a:p>
                      <a:r>
                        <a:rPr lang="en-US" sz="500" dirty="0">
                          <a:hlinkClick r:id="rId14"/>
                        </a:rPr>
                        <a:t>https://doi.org/10.1109/TASC.2022.3140706</a:t>
                      </a:r>
                      <a:endParaRPr lang="en-US" sz="500" dirty="0"/>
                    </a:p>
                    <a:p>
                      <a:r>
                        <a:rPr lang="en-US" sz="500" dirty="0">
                          <a:hlinkClick r:id="rId15"/>
                        </a:rPr>
                        <a:t>https://iopscience.iop.org/article/10.1088/1361-6668/acb17b</a:t>
                      </a:r>
                      <a:endParaRPr lang="en-US" sz="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Fusion conductors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Nb</a:t>
                      </a:r>
                      <a:r>
                        <a:rPr lang="en-US" baseline="-25000" dirty="0"/>
                        <a:t>3</a:t>
                      </a:r>
                      <a:r>
                        <a:rPr lang="en-US" dirty="0"/>
                        <a:t>Sn, MgB</a:t>
                      </a:r>
                      <a:r>
                        <a:rPr lang="en-US" baseline="-25000" dirty="0"/>
                        <a:t>2</a:t>
                      </a:r>
                      <a:r>
                        <a:rPr lang="en-US" baseline="0" dirty="0"/>
                        <a:t>, IBS w</a:t>
                      </a:r>
                      <a:r>
                        <a:rPr lang="en-US" dirty="0"/>
                        <a:t>ires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8393508"/>
                  </a:ext>
                </a:extLst>
              </a:tr>
            </a:tbl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4492E21A-55BB-BA13-1953-9A132FFB3D0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16109" y="3074698"/>
            <a:ext cx="2424896" cy="3218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73523A0-5DB0-48B2-B4B0-55C0506EFA0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45032" y="4448072"/>
            <a:ext cx="2296569" cy="522289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AF77AE5C-E522-2A91-6B6E-384E9A200113}"/>
              </a:ext>
            </a:extLst>
          </p:cNvPr>
          <p:cNvGrpSpPr/>
          <p:nvPr/>
        </p:nvGrpSpPr>
        <p:grpSpPr>
          <a:xfrm>
            <a:off x="4931594" y="3469871"/>
            <a:ext cx="4009411" cy="1526804"/>
            <a:chOff x="4782015" y="3461652"/>
            <a:chExt cx="4216085" cy="160550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E8A067B-383A-0C2D-AE39-4E2DCF9A1AF1}"/>
                </a:ext>
              </a:extLst>
            </p:cNvPr>
            <p:cNvPicPr/>
            <p:nvPr/>
          </p:nvPicPr>
          <p:blipFill rotWithShape="1">
            <a:blip r:embed="rId18"/>
            <a:srcRect l="37993" b="21979"/>
            <a:stretch/>
          </p:blipFill>
          <p:spPr>
            <a:xfrm rot="5400000">
              <a:off x="7374583" y="3443641"/>
              <a:ext cx="954074" cy="229296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9760666-5C9C-1EB7-80E2-D778CEA73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flipH="1">
              <a:off x="6716606" y="3496310"/>
              <a:ext cx="2281494" cy="512728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5A61495-6A1D-9AD5-20A6-BB94CFC42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849007" y="4457632"/>
              <a:ext cx="1812354" cy="609526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D79693F-9EAD-FE22-20A1-7807611F5325}"/>
                </a:ext>
              </a:extLst>
            </p:cNvPr>
            <p:cNvPicPr/>
            <p:nvPr/>
          </p:nvPicPr>
          <p:blipFill>
            <a:blip r:embed="rId21"/>
            <a:stretch>
              <a:fillRect/>
            </a:stretch>
          </p:blipFill>
          <p:spPr>
            <a:xfrm>
              <a:off x="4782015" y="3461652"/>
              <a:ext cx="1856198" cy="89329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952BFEF-3FFD-5F59-047B-CF4B260AE02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010698" y="2242312"/>
            <a:ext cx="758693" cy="78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2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SQD wires: material selection for fusion conductors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84" y="620702"/>
            <a:ext cx="3270174" cy="21622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953436" y="1980579"/>
                <a:ext cx="4838525" cy="7925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T quench ~15 to 25 K for HTS fusion conductors, thus </a:t>
                </a:r>
                <a:r>
                  <a:rPr lang="en-US" dirty="0">
                    <a:sym typeface="Wingdings" panose="05000000000000000000" pitchFamily="2" charset="2"/>
                  </a:rPr>
                  <a:t>b</a:t>
                </a:r>
                <a:r>
                  <a:rPr lang="en-US" dirty="0"/>
                  <a:t>road, but still limited choice to fulfill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target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V </a:t>
                </a:r>
                <a:r>
                  <a:rPr lang="en-US" dirty="0" err="1"/>
                  <a:t>sqd</a:t>
                </a:r>
                <a:r>
                  <a:rPr lang="en-US" dirty="0"/>
                  <a:t> ~ 1 V/m in order to ensure superior performance </a:t>
                </a: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3436" y="1980579"/>
                <a:ext cx="4838525" cy="792525"/>
              </a:xfrm>
              <a:prstGeom prst="rect">
                <a:avLst/>
              </a:prstGeom>
              <a:blipFill>
                <a:blip r:embed="rId3"/>
                <a:stretch>
                  <a:fillRect l="-126" t="-1538" b="-69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61AE11B9-8F82-B70B-9DB8-45A80ACA4BE6}"/>
              </a:ext>
            </a:extLst>
          </p:cNvPr>
          <p:cNvGrpSpPr/>
          <p:nvPr/>
        </p:nvGrpSpPr>
        <p:grpSpPr>
          <a:xfrm>
            <a:off x="4026331" y="550817"/>
            <a:ext cx="4906483" cy="1378000"/>
            <a:chOff x="3842812" y="639042"/>
            <a:chExt cx="4906483" cy="137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42812" y="892958"/>
              <a:ext cx="1742137" cy="83832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853264" y="639042"/>
              <a:ext cx="173168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050" b="1" dirty="0"/>
                <a:t>MgB2 wires (</a:t>
              </a:r>
              <a:r>
                <a:rPr lang="en-US" sz="1050" b="1" u="sng" dirty="0"/>
                <a:t>not doped</a:t>
              </a:r>
              <a:r>
                <a:rPr lang="en-US" sz="1050" b="1" dirty="0"/>
                <a:t>)</a:t>
              </a:r>
              <a:endParaRPr lang="en-US" sz="105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921287" y="1677205"/>
              <a:ext cx="647934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dirty="0"/>
                <a:t>~2 </a:t>
              </a:r>
              <a:r>
                <a:rPr lang="el-GR" sz="1050" dirty="0"/>
                <a:t>Ω</a:t>
              </a:r>
              <a:r>
                <a:rPr lang="en-US" sz="1050" dirty="0"/>
                <a:t>/m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765040" y="1677205"/>
              <a:ext cx="704039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dirty="0"/>
                <a:t>~14 </a:t>
              </a:r>
              <a:r>
                <a:rPr lang="el-GR" sz="1050" dirty="0"/>
                <a:t>Ω</a:t>
              </a:r>
              <a:r>
                <a:rPr lang="en-US" sz="1050" dirty="0"/>
                <a:t>/m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897613" y="880789"/>
              <a:ext cx="68320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</a:rPr>
                <a:t>Cu-Ni matrix</a:t>
              </a:r>
            </a:p>
            <a:p>
              <a:r>
                <a:rPr lang="en-US" sz="700" b="1" dirty="0">
                  <a:solidFill>
                    <a:schemeClr val="bg1"/>
                  </a:solidFill>
                </a:rPr>
                <a:t>0.5 mm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719133" y="639042"/>
              <a:ext cx="143441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Nb3Sn wires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475F36C-1747-7670-A216-FC01E2E2E015}"/>
                </a:ext>
              </a:extLst>
            </p:cNvPr>
            <p:cNvSpPr/>
            <p:nvPr/>
          </p:nvSpPr>
          <p:spPr>
            <a:xfrm>
              <a:off x="4840626" y="887523"/>
              <a:ext cx="58489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</a:rPr>
                <a:t>SS matrix</a:t>
              </a:r>
            </a:p>
            <a:p>
              <a:r>
                <a:rPr lang="en-US" sz="700" b="1" dirty="0">
                  <a:solidFill>
                    <a:schemeClr val="bg1"/>
                  </a:solidFill>
                </a:rPr>
                <a:t>0.3 mm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19133" y="925846"/>
              <a:ext cx="619822" cy="62187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29617" y="925868"/>
              <a:ext cx="623928" cy="621856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8C32EA8-0987-C281-7E83-EC6107D94417}"/>
                </a:ext>
              </a:extLst>
            </p:cNvPr>
            <p:cNvSpPr/>
            <p:nvPr/>
          </p:nvSpPr>
          <p:spPr>
            <a:xfrm>
              <a:off x="5655194" y="1593972"/>
              <a:ext cx="740908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dirty="0"/>
                <a:t>~0.5 </a:t>
              </a:r>
              <a:r>
                <a:rPr lang="el-GR" sz="1050" dirty="0"/>
                <a:t>Ω</a:t>
              </a:r>
              <a:r>
                <a:rPr lang="en-US" sz="1050" dirty="0"/>
                <a:t>/m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A8CDADC-0D2C-434C-41A7-F04DDFCAA32E}"/>
                </a:ext>
              </a:extLst>
            </p:cNvPr>
            <p:cNvSpPr/>
            <p:nvPr/>
          </p:nvSpPr>
          <p:spPr>
            <a:xfrm>
              <a:off x="6479573" y="1593972"/>
              <a:ext cx="751377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/>
                <a:t>~0.3 </a:t>
              </a:r>
              <a:r>
                <a:rPr lang="el-GR" sz="1050" dirty="0"/>
                <a:t>Ω</a:t>
              </a:r>
              <a:r>
                <a:rPr lang="en-US" sz="1050" dirty="0"/>
                <a:t>/m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A04BA27-C346-BFFC-F265-F807489B65B5}"/>
                </a:ext>
              </a:extLst>
            </p:cNvPr>
            <p:cNvSpPr/>
            <p:nvPr/>
          </p:nvSpPr>
          <p:spPr>
            <a:xfrm>
              <a:off x="5719133" y="1752063"/>
              <a:ext cx="1371199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/>
                <a:t>(after etching)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250F75E-536C-4A86-1D7D-F53A2712A080}"/>
                </a:ext>
              </a:extLst>
            </p:cNvPr>
            <p:cNvSpPr txBox="1"/>
            <p:nvPr/>
          </p:nvSpPr>
          <p:spPr>
            <a:xfrm>
              <a:off x="5751481" y="938863"/>
              <a:ext cx="435422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</a:rPr>
                <a:t>Internal tin </a:t>
              </a:r>
              <a:r>
                <a:rPr lang="en-US" sz="700" b="1" dirty="0">
                  <a:solidFill>
                    <a:schemeClr val="bg1"/>
                  </a:solidFill>
                </a:rPr>
                <a:t>1.0 mm</a:t>
              </a:r>
              <a:r>
                <a:rPr lang="en-US" sz="700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DDD03D7-E612-7924-C332-0F17ACE40489}"/>
                </a:ext>
              </a:extLst>
            </p:cNvPr>
            <p:cNvSpPr txBox="1"/>
            <p:nvPr/>
          </p:nvSpPr>
          <p:spPr>
            <a:xfrm>
              <a:off x="6564462" y="938863"/>
              <a:ext cx="582152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</a:rPr>
                <a:t>Bronze route 0</a:t>
              </a:r>
              <a:r>
                <a:rPr lang="en-US" sz="700" b="1" dirty="0">
                  <a:solidFill>
                    <a:schemeClr val="bg1"/>
                  </a:solidFill>
                </a:rPr>
                <a:t>.8 mm</a:t>
              </a:r>
              <a:r>
                <a:rPr lang="en-US" sz="700" dirty="0">
                  <a:solidFill>
                    <a:schemeClr val="bg1"/>
                  </a:solidFill>
                </a:rPr>
                <a:t> 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1587AF3-EBB6-8AFA-9ED3-3D4183620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35460" y="925846"/>
              <a:ext cx="804649" cy="655080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88885A9-1462-8AD4-3226-5EBB8E501724}"/>
                </a:ext>
              </a:extLst>
            </p:cNvPr>
            <p:cNvSpPr/>
            <p:nvPr/>
          </p:nvSpPr>
          <p:spPr>
            <a:xfrm>
              <a:off x="7899604" y="1341511"/>
              <a:ext cx="506679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700" b="1" dirty="0">
                  <a:solidFill>
                    <a:schemeClr val="bg1"/>
                  </a:solidFill>
                </a:rPr>
                <a:t>0.5 mm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0F5584B-9BBF-64AE-D9D8-01DAEC734F0E}"/>
                </a:ext>
              </a:extLst>
            </p:cNvPr>
            <p:cNvSpPr/>
            <p:nvPr/>
          </p:nvSpPr>
          <p:spPr>
            <a:xfrm>
              <a:off x="7261417" y="639042"/>
              <a:ext cx="1487878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50" b="1" dirty="0"/>
                <a:t>Iron-based SC wires </a:t>
              </a:r>
              <a:endParaRPr lang="en-US" sz="105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B56439A-574D-4F84-9DDB-66FCD810232F}"/>
                </a:ext>
              </a:extLst>
            </p:cNvPr>
            <p:cNvSpPr/>
            <p:nvPr/>
          </p:nvSpPr>
          <p:spPr>
            <a:xfrm>
              <a:off x="7469284" y="1601544"/>
              <a:ext cx="93700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/>
                <a:t>~&lt; m</a:t>
              </a:r>
              <a:r>
                <a:rPr lang="el-GR" sz="1050" dirty="0"/>
                <a:t>Ω</a:t>
              </a:r>
              <a:r>
                <a:rPr lang="en-US" sz="1050" dirty="0"/>
                <a:t>/m</a:t>
              </a:r>
              <a:br>
                <a:rPr lang="en-US" sz="1050" dirty="0"/>
              </a:br>
              <a:r>
                <a:rPr lang="en-US" sz="1050" dirty="0"/>
                <a:t>(Ag and Cu)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42EAD5D2-D568-AC4F-8432-7B0DD3168F43}"/>
              </a:ext>
            </a:extLst>
          </p:cNvPr>
          <p:cNvSpPr txBox="1"/>
          <p:nvPr/>
        </p:nvSpPr>
        <p:spPr>
          <a:xfrm>
            <a:off x="2140688" y="743521"/>
            <a:ext cx="15585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50" b="1" dirty="0"/>
              <a:t>Measurements in</a:t>
            </a:r>
            <a:br>
              <a:rPr lang="en-US" sz="1050" b="1" dirty="0"/>
            </a:br>
            <a:r>
              <a:rPr lang="en-US" sz="1050" b="1" dirty="0"/>
              <a:t>VTI insert :</a:t>
            </a:r>
            <a:endParaRPr lang="en-US" sz="1050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BC89330-6915-817E-6CF7-1A9FBE97E581}"/>
              </a:ext>
            </a:extLst>
          </p:cNvPr>
          <p:cNvGrpSpPr/>
          <p:nvPr/>
        </p:nvGrpSpPr>
        <p:grpSpPr>
          <a:xfrm>
            <a:off x="638229" y="2881767"/>
            <a:ext cx="8153732" cy="2243903"/>
            <a:chOff x="638229" y="2881767"/>
            <a:chExt cx="8153732" cy="2243903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9746B0D-EFA6-3D8F-0F47-6983AC76115F}"/>
                </a:ext>
              </a:extLst>
            </p:cNvPr>
            <p:cNvSpPr/>
            <p:nvPr/>
          </p:nvSpPr>
          <p:spPr>
            <a:xfrm>
              <a:off x="638229" y="2881767"/>
              <a:ext cx="8153732" cy="22439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13FA404-2D3A-602F-499E-922DC7B25587}"/>
                </a:ext>
              </a:extLst>
            </p:cNvPr>
            <p:cNvSpPr/>
            <p:nvPr/>
          </p:nvSpPr>
          <p:spPr>
            <a:xfrm>
              <a:off x="3311851" y="2906168"/>
              <a:ext cx="5387352" cy="13747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400"/>
                </a:spcAft>
              </a:pPr>
              <a:r>
                <a:rPr lang="en-US" sz="1400" dirty="0">
                  <a:sym typeface="Wingdings" panose="05000000000000000000" pitchFamily="2" charset="2"/>
                </a:rPr>
                <a:t> New t</a:t>
              </a:r>
              <a:r>
                <a:rPr lang="en-US" sz="1400" dirty="0"/>
                <a:t>ool – ‘quench experiment’ in the SULTAN test facility, i.e. </a:t>
              </a:r>
            </a:p>
            <a:p>
              <a:pPr marL="285750" indent="-285750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US" sz="1400" dirty="0"/>
                <a:t>Direct current drive up to 15 kA / 10 V </a:t>
              </a:r>
            </a:p>
            <a:p>
              <a:pPr marL="285750" indent="-285750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US" sz="1400" dirty="0"/>
                <a:t>Temperature from ~5 K up to ~300 K</a:t>
              </a:r>
            </a:p>
            <a:p>
              <a:pPr marL="285750" indent="-285750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US" sz="1400" dirty="0"/>
                <a:t>Helium cooling 1 – 10 g/s at ~10 bar</a:t>
              </a:r>
            </a:p>
            <a:p>
              <a:pPr marL="285750" indent="-285750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US" sz="1400" dirty="0"/>
                <a:t>A pair of 3.6 m-long straight conductors:</a:t>
              </a:r>
            </a:p>
          </p:txBody>
        </p:sp>
        <p:pic>
          <p:nvPicPr>
            <p:cNvPr id="53" name="Picture 9" descr="SULTAN_EDIPO.jpg">
              <a:extLst>
                <a:ext uri="{FF2B5EF4-FFF2-40B4-BE49-F238E27FC236}">
                  <a16:creationId xmlns:a16="http://schemas.microsoft.com/office/drawing/2014/main" id="{F86E22B7-7FC5-9189-F4AB-ACB31E745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0773" t="10416" r="13900" b="5048"/>
            <a:stretch/>
          </p:blipFill>
          <p:spPr bwMode="auto">
            <a:xfrm>
              <a:off x="777790" y="2999253"/>
              <a:ext cx="1027197" cy="2039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943C7C64-5B0F-AFBD-BE0B-BAC2F697A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75646" y="2957513"/>
              <a:ext cx="715534" cy="2131569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1AF10ECF-D143-1908-2AA8-12E67932ED8C}"/>
                </a:ext>
              </a:extLst>
            </p:cNvPr>
            <p:cNvSpPr/>
            <p:nvPr/>
          </p:nvSpPr>
          <p:spPr>
            <a:xfrm>
              <a:off x="7801108" y="3499859"/>
              <a:ext cx="877680" cy="461665"/>
            </a:xfrm>
            <a:prstGeom prst="rect">
              <a:avLst/>
            </a:prstGeom>
            <a:solidFill>
              <a:srgbClr val="E3FBE4"/>
            </a:solidFill>
          </p:spPr>
          <p:txBody>
            <a:bodyPr wrap="square">
              <a:spAutoFit/>
            </a:bodyPr>
            <a:lstStyle/>
            <a:p>
              <a:r>
                <a:rPr lang="en-US" sz="800" dirty="0">
                  <a:hlinkClick r:id="rId10"/>
                </a:rPr>
                <a:t>https://doi.org/10.1109/TASC.2021.3063997</a:t>
              </a:r>
              <a:endParaRPr lang="en-US" sz="800" dirty="0"/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5C3AEB3-0F5B-02C8-2DA2-DC0C5A4F5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38890" y="4292862"/>
              <a:ext cx="5039898" cy="772476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3C4A9BB-29B9-24C6-2006-067AB1083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6200000">
              <a:off x="6909999" y="3742831"/>
              <a:ext cx="917500" cy="559142"/>
            </a:xfrm>
            <a:prstGeom prst="rect">
              <a:avLst/>
            </a:prstGeom>
          </p:spPr>
        </p:pic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BC4D7AB-78DA-BB23-3238-F48F04053563}"/>
                </a:ext>
              </a:extLst>
            </p:cNvPr>
            <p:cNvSpPr/>
            <p:nvPr/>
          </p:nvSpPr>
          <p:spPr>
            <a:xfrm>
              <a:off x="7089178" y="3247595"/>
              <a:ext cx="559142" cy="338554"/>
            </a:xfrm>
            <a:prstGeom prst="rect">
              <a:avLst/>
            </a:prstGeom>
            <a:noFill/>
          </p:spPr>
          <p:txBody>
            <a:bodyPr wrap="square" lIns="36000" rIns="36000">
              <a:spAutoFit/>
            </a:bodyPr>
            <a:lstStyle/>
            <a:p>
              <a:pPr algn="ctr"/>
              <a:r>
                <a:rPr lang="en-US" sz="800" dirty="0"/>
                <a:t>internal CERNOX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036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SQD wires: expected &amp; measured performance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661" y="830715"/>
            <a:ext cx="3544124" cy="185938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622525" y="898247"/>
            <a:ext cx="2369534" cy="2214413"/>
            <a:chOff x="2723434" y="1503524"/>
            <a:chExt cx="2369534" cy="221441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73251" y="2373027"/>
              <a:ext cx="1469901" cy="1344910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 flipH="1" flipV="1">
              <a:off x="3397480" y="2138662"/>
              <a:ext cx="290892" cy="192985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4095325" y="2138662"/>
              <a:ext cx="312528" cy="192985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23434" y="1503524"/>
              <a:ext cx="2369534" cy="532514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142" y="1629877"/>
            <a:ext cx="1508334" cy="1479086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673576" y="2831964"/>
            <a:ext cx="3046393" cy="2225881"/>
            <a:chOff x="272676" y="516060"/>
            <a:chExt cx="3046393" cy="2225881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2676" y="774867"/>
              <a:ext cx="3046393" cy="1967074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569323" y="516060"/>
              <a:ext cx="24530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ASTRA2 @12 kA, 10.9 T</a:t>
              </a:r>
              <a:endParaRPr 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800101" y="3190559"/>
            <a:ext cx="40269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kern="0" dirty="0"/>
              <a:t>SQD integration in the conductor jacket </a:t>
            </a:r>
            <a:r>
              <a:rPr lang="en-US" sz="1400" kern="0" dirty="0">
                <a:sym typeface="Wingdings" panose="05000000000000000000" pitchFamily="2" charset="2"/>
              </a:rPr>
              <a:t></a:t>
            </a:r>
            <a:br>
              <a:rPr lang="en-US" sz="1400" kern="0" dirty="0">
                <a:sym typeface="Wingdings" panose="05000000000000000000" pitchFamily="2" charset="2"/>
              </a:rPr>
            </a:br>
            <a:r>
              <a:rPr lang="en-US" sz="1400" kern="0" dirty="0"/>
              <a:t>simple, robust and eventually sufficiently sensitive for the SQD operation at 0.1 A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03250" y="671676"/>
            <a:ext cx="2124450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kern="0" dirty="0"/>
              <a:t>Conductors for quench experiment in SULTAN:</a:t>
            </a:r>
          </a:p>
          <a:p>
            <a:pPr>
              <a:spcAft>
                <a:spcPts val="600"/>
              </a:spcAft>
            </a:pPr>
            <a:r>
              <a:rPr lang="en-US" sz="1400" u="sng" kern="0" dirty="0"/>
              <a:t>2 m-long SQD wires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A86FE0D-3C47-0C94-FB6D-29A3B3B128D3}"/>
              </a:ext>
            </a:extLst>
          </p:cNvPr>
          <p:cNvGrpSpPr/>
          <p:nvPr/>
        </p:nvGrpSpPr>
        <p:grpSpPr>
          <a:xfrm>
            <a:off x="339588" y="4052334"/>
            <a:ext cx="4948009" cy="1091166"/>
            <a:chOff x="333642" y="4052334"/>
            <a:chExt cx="4948009" cy="109116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95EF610-D2B8-E318-762A-8705E5E7ECBA}"/>
                </a:ext>
              </a:extLst>
            </p:cNvPr>
            <p:cNvSpPr/>
            <p:nvPr/>
          </p:nvSpPr>
          <p:spPr>
            <a:xfrm>
              <a:off x="333642" y="4773992"/>
              <a:ext cx="494800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kern="0" dirty="0">
                  <a:sym typeface="Wingdings" panose="05000000000000000000" pitchFamily="2" charset="2"/>
                </a:rPr>
                <a:t> </a:t>
              </a:r>
              <a:r>
                <a:rPr lang="en-US" sz="1400" kern="0" dirty="0"/>
                <a:t>Summary on conductor stability and quench propagation </a:t>
              </a:r>
              <a:endParaRPr lang="en-US" sz="1400" u="sng" kern="0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2EAC1B4-BE16-2024-A7B4-DE1F6CC63979}"/>
                </a:ext>
              </a:extLst>
            </p:cNvPr>
            <p:cNvSpPr/>
            <p:nvPr/>
          </p:nvSpPr>
          <p:spPr>
            <a:xfrm>
              <a:off x="3907327" y="4282049"/>
              <a:ext cx="1269831" cy="338554"/>
            </a:xfrm>
            <a:prstGeom prst="rect">
              <a:avLst/>
            </a:prstGeom>
            <a:solidFill>
              <a:srgbClr val="E3FBE4"/>
            </a:solidFill>
          </p:spPr>
          <p:txBody>
            <a:bodyPr wrap="square">
              <a:spAutoFit/>
            </a:bodyPr>
            <a:lstStyle/>
            <a:p>
              <a:r>
                <a:rPr lang="en-US" sz="800" dirty="0">
                  <a:hlinkClick r:id="rId7"/>
                </a:rPr>
                <a:t>https://doi.org/10.1088/1361-6668/acb17b</a:t>
              </a:r>
              <a:endParaRPr lang="en-US" sz="800" dirty="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928C9B5-1801-C550-BE32-0DC984901362}"/>
                </a:ext>
              </a:extLst>
            </p:cNvPr>
            <p:cNvGrpSpPr/>
            <p:nvPr/>
          </p:nvGrpSpPr>
          <p:grpSpPr>
            <a:xfrm>
              <a:off x="418085" y="4151745"/>
              <a:ext cx="3389207" cy="599163"/>
              <a:chOff x="605209" y="4278225"/>
              <a:chExt cx="4373400" cy="773154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55D5FA2F-6726-92D3-D48B-D4D1BE52A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55913" y="4425233"/>
                <a:ext cx="522696" cy="479138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9FA212A7-0CFE-C6E0-6CF9-24C09A2564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90453" y="4283329"/>
                <a:ext cx="653369" cy="762947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DA387230-66D6-F468-F286-1CD788BC37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97831" y="4278225"/>
                <a:ext cx="773154" cy="773154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FD3894B8-3C16-5862-5111-426464C64C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5209" y="4278225"/>
                <a:ext cx="773154" cy="773154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95EA0EA3-22A5-13F2-5A6A-6C67C8619E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63290" y="4278225"/>
                <a:ext cx="773154" cy="773154"/>
              </a:xfrm>
              <a:prstGeom prst="rect">
                <a:avLst/>
              </a:prstGeom>
            </p:spPr>
          </p:pic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BA6E1B1-9A4C-2A0D-334B-7B054A798D5E}"/>
                </a:ext>
              </a:extLst>
            </p:cNvPr>
            <p:cNvSpPr/>
            <p:nvPr/>
          </p:nvSpPr>
          <p:spPr>
            <a:xfrm>
              <a:off x="333643" y="4052334"/>
              <a:ext cx="4948008" cy="1091166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188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2B773-2015-9114-999F-7BD1374B0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Quench experiment on long lengths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563E55A8-2B3C-9541-2FB6-848E0E1A5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5073" y="1039422"/>
            <a:ext cx="4538884" cy="845281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C84CEEFD-5376-E570-D124-13B3A34D4BE1}"/>
              </a:ext>
            </a:extLst>
          </p:cNvPr>
          <p:cNvSpPr/>
          <p:nvPr/>
        </p:nvSpPr>
        <p:spPr>
          <a:xfrm>
            <a:off x="4271406" y="670241"/>
            <a:ext cx="46041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kern="0" dirty="0">
                <a:solidFill>
                  <a:schemeClr val="accent4"/>
                </a:solidFill>
              </a:rPr>
              <a:t>Laminated stacked-tape soldered conductor (LASSO)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669E823-F16F-8AE6-FBF1-51093372B90A}"/>
              </a:ext>
            </a:extLst>
          </p:cNvPr>
          <p:cNvSpPr/>
          <p:nvPr/>
        </p:nvSpPr>
        <p:spPr>
          <a:xfrm>
            <a:off x="487424" y="702264"/>
            <a:ext cx="3367603" cy="11849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kern="0" dirty="0"/>
              <a:t>Task challenges: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0" dirty="0"/>
              <a:t>HTS conductor development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0" dirty="0"/>
              <a:t>Ultra-thin SQD wires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0" dirty="0"/>
              <a:t>Embedded optical fibers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4343B4-1D24-766E-C891-7E4BA3F30784}"/>
              </a:ext>
            </a:extLst>
          </p:cNvPr>
          <p:cNvGrpSpPr/>
          <p:nvPr/>
        </p:nvGrpSpPr>
        <p:grpSpPr>
          <a:xfrm>
            <a:off x="341952" y="2000678"/>
            <a:ext cx="3743121" cy="2876617"/>
            <a:chOff x="341952" y="2000678"/>
            <a:chExt cx="3743121" cy="2876617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09197F4-8637-7081-4E5A-083F53E2F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952" y="4632456"/>
              <a:ext cx="3743121" cy="244839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BF3DDD20-C51E-CC63-8AE6-E8CB198946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906" t="5472" r="9539" b="11963"/>
            <a:stretch/>
          </p:blipFill>
          <p:spPr>
            <a:xfrm>
              <a:off x="571997" y="2361384"/>
              <a:ext cx="3283030" cy="2101506"/>
            </a:xfrm>
            <a:prstGeom prst="rect">
              <a:avLst/>
            </a:prstGeom>
          </p:spPr>
        </p:pic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CE0573E9-82CD-78F9-29DF-DD005A70A135}"/>
                </a:ext>
              </a:extLst>
            </p:cNvPr>
            <p:cNvSpPr/>
            <p:nvPr/>
          </p:nvSpPr>
          <p:spPr>
            <a:xfrm>
              <a:off x="529711" y="2000678"/>
              <a:ext cx="336760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kern="0" dirty="0">
                  <a:solidFill>
                    <a:schemeClr val="accent4"/>
                  </a:solidFill>
                </a:rPr>
                <a:t>Copper pre-tinning &amp; Cable soldering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0534E82-38CA-1454-54E6-FF7D7B8F7986}"/>
              </a:ext>
            </a:extLst>
          </p:cNvPr>
          <p:cNvGrpSpPr/>
          <p:nvPr/>
        </p:nvGrpSpPr>
        <p:grpSpPr>
          <a:xfrm>
            <a:off x="4271404" y="2000678"/>
            <a:ext cx="4802260" cy="3075753"/>
            <a:chOff x="4271404" y="2000678"/>
            <a:chExt cx="4802260" cy="30757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3D4F50-CB58-B3D4-78D8-8159AEA78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18000" y="2398029"/>
              <a:ext cx="2483014" cy="17550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17FD40D-7C93-A993-50B9-6EE7E546208F}"/>
                </a:ext>
              </a:extLst>
            </p:cNvPr>
            <p:cNvSpPr txBox="1"/>
            <p:nvPr/>
          </p:nvSpPr>
          <p:spPr>
            <a:xfrm>
              <a:off x="4271406" y="4206962"/>
              <a:ext cx="4724699" cy="869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dirty="0"/>
                <a:t>Initial </a:t>
              </a:r>
              <a:r>
                <a:rPr lang="en-US" dirty="0" err="1"/>
                <a:t>Ic</a:t>
              </a:r>
              <a:r>
                <a:rPr lang="en-US" dirty="0"/>
                <a:t> reduction ~12% due to self-field effect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dirty="0"/>
                <a:t>By mistake, hard-way deformation at R40 </a:t>
              </a:r>
              <a:r>
                <a:rPr lang="en-US" dirty="0">
                  <a:sym typeface="Wingdings" panose="05000000000000000000" pitchFamily="2" charset="2"/>
                </a:rPr>
                <a:t> </a:t>
              </a:r>
              <a:r>
                <a:rPr lang="en-US" dirty="0"/>
                <a:t>15% </a:t>
              </a:r>
              <a:r>
                <a:rPr lang="en-US" dirty="0" err="1"/>
                <a:t>Ic</a:t>
              </a:r>
              <a:r>
                <a:rPr lang="en-US" dirty="0"/>
                <a:t> drop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dirty="0"/>
                <a:t>Annealed copper to reduce shear stress on </a:t>
              </a:r>
              <a:r>
                <a:rPr lang="en-US" dirty="0" err="1"/>
                <a:t>ReBCO</a:t>
              </a:r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6D4BC51-9E4B-B996-188A-87D5D5FA960C}"/>
                </a:ext>
              </a:extLst>
            </p:cNvPr>
            <p:cNvSpPr/>
            <p:nvPr/>
          </p:nvSpPr>
          <p:spPr>
            <a:xfrm>
              <a:off x="4271404" y="2000678"/>
              <a:ext cx="460412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dirty="0" err="1">
                  <a:solidFill>
                    <a:schemeClr val="accent4"/>
                  </a:solidFill>
                </a:rPr>
                <a:t>Ic</a:t>
              </a:r>
              <a:r>
                <a:rPr lang="en-US" sz="1400" dirty="0">
                  <a:solidFill>
                    <a:schemeClr val="accent4"/>
                  </a:solidFill>
                </a:rPr>
                <a:t> bending test at 77 K, self-field</a:t>
              </a:r>
              <a:endParaRPr lang="en-US" sz="1400" kern="0" dirty="0">
                <a:solidFill>
                  <a:schemeClr val="accent4"/>
                </a:solidFill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0C5AA5-31D1-CC46-4818-6DF7788F8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298914" y="2167849"/>
              <a:ext cx="1429393" cy="21201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730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1EF67-490B-79BA-5E04-B384ED0E9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Quench experiment on long lengths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D002090-E20E-B6E8-381C-7B9531E8ABFA}"/>
              </a:ext>
            </a:extLst>
          </p:cNvPr>
          <p:cNvGrpSpPr/>
          <p:nvPr/>
        </p:nvGrpSpPr>
        <p:grpSpPr>
          <a:xfrm>
            <a:off x="281199" y="2975570"/>
            <a:ext cx="1310625" cy="2051638"/>
            <a:chOff x="73056" y="3025810"/>
            <a:chExt cx="1310625" cy="205163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62E4BAF-50AB-9383-999D-9F4C20B37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056" y="3328048"/>
              <a:ext cx="1310625" cy="17494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9CDFC5B-1834-547E-2637-FA1065F63301}"/>
                </a:ext>
              </a:extLst>
            </p:cNvPr>
            <p:cNvSpPr/>
            <p:nvPr/>
          </p:nvSpPr>
          <p:spPr>
            <a:xfrm>
              <a:off x="73056" y="3025810"/>
              <a:ext cx="131062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kern="0" dirty="0">
                  <a:solidFill>
                    <a:schemeClr val="accent4"/>
                  </a:solidFill>
                </a:rPr>
                <a:t>15 T insert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3BDA355-B6A8-9229-5B53-86EDBBF83C7C}"/>
                </a:ext>
              </a:extLst>
            </p:cNvPr>
            <p:cNvSpPr/>
            <p:nvPr/>
          </p:nvSpPr>
          <p:spPr>
            <a:xfrm>
              <a:off x="857620" y="3389043"/>
              <a:ext cx="495450" cy="30777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 lIns="0" rIns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kern="0" dirty="0"/>
                <a:t>~1 m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4E1D467-52C3-E084-9764-B99D5DF1CF01}"/>
              </a:ext>
            </a:extLst>
          </p:cNvPr>
          <p:cNvGrpSpPr/>
          <p:nvPr/>
        </p:nvGrpSpPr>
        <p:grpSpPr>
          <a:xfrm>
            <a:off x="6411040" y="2970029"/>
            <a:ext cx="2732960" cy="2057178"/>
            <a:chOff x="6337984" y="3020269"/>
            <a:chExt cx="2732960" cy="205717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D60EE49-17C9-08D6-6462-608C5104F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37985" y="3328046"/>
              <a:ext cx="2732959" cy="174940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C93875B-AEE9-1556-4423-494E91EAC71A}"/>
                </a:ext>
              </a:extLst>
            </p:cNvPr>
            <p:cNvSpPr/>
            <p:nvPr/>
          </p:nvSpPr>
          <p:spPr>
            <a:xfrm>
              <a:off x="6337984" y="3020269"/>
              <a:ext cx="273295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kern="0" dirty="0">
                  <a:solidFill>
                    <a:schemeClr val="accent4"/>
                  </a:solidFill>
                </a:rPr>
                <a:t>JORDI stand: x-coil dipole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BB941B8-076D-3C65-13A0-B43EF0F01299}"/>
                </a:ext>
              </a:extLst>
            </p:cNvPr>
            <p:cNvSpPr/>
            <p:nvPr/>
          </p:nvSpPr>
          <p:spPr>
            <a:xfrm>
              <a:off x="6364639" y="3389044"/>
              <a:ext cx="617409" cy="30777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 lIns="36000" rIns="3600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kern="0" dirty="0"/>
                <a:t>~50 m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53C918-985F-6780-D81A-9AFD06320B31}"/>
              </a:ext>
            </a:extLst>
          </p:cNvPr>
          <p:cNvGrpSpPr/>
          <p:nvPr/>
        </p:nvGrpSpPr>
        <p:grpSpPr>
          <a:xfrm>
            <a:off x="1614538" y="2970029"/>
            <a:ext cx="4773787" cy="2057179"/>
            <a:chOff x="1473939" y="3020269"/>
            <a:chExt cx="4773787" cy="20571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A7E1345-F2BD-578D-B22C-463E2B355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73939" y="3328048"/>
              <a:ext cx="4773787" cy="174940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5CDAB2B-4C3D-4EFE-945C-9CCEF3F303CD}"/>
                </a:ext>
              </a:extLst>
            </p:cNvPr>
            <p:cNvSpPr/>
            <p:nvPr/>
          </p:nvSpPr>
          <p:spPr>
            <a:xfrm>
              <a:off x="1473939" y="3020269"/>
              <a:ext cx="477378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kern="0" dirty="0">
                  <a:solidFill>
                    <a:schemeClr val="accent4"/>
                  </a:solidFill>
                </a:rPr>
                <a:t>SULTAN QE insert: pancake coils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0F6177D-A814-E213-8A8A-81E65EAF2A29}"/>
                </a:ext>
              </a:extLst>
            </p:cNvPr>
            <p:cNvSpPr/>
            <p:nvPr/>
          </p:nvSpPr>
          <p:spPr>
            <a:xfrm>
              <a:off x="4040372" y="3389044"/>
              <a:ext cx="2151772" cy="30777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kern="0" dirty="0"/>
                <a:t>~20 m conductor per coil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B10C9F8-D285-673E-FED1-659399F5B5E2}"/>
                </a:ext>
              </a:extLst>
            </p:cNvPr>
            <p:cNvSpPr/>
            <p:nvPr/>
          </p:nvSpPr>
          <p:spPr>
            <a:xfrm>
              <a:off x="1473940" y="4769670"/>
              <a:ext cx="176857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kern="0" dirty="0"/>
                <a:t>* </a:t>
              </a:r>
              <a:r>
                <a:rPr lang="en-US" sz="1400" u="sng" kern="0" dirty="0"/>
                <a:t>insulated windings</a:t>
              </a:r>
            </a:p>
          </p:txBody>
        </p:sp>
      </p:grp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25933B6C-4994-C7C1-F439-A9026FADBD6F}"/>
              </a:ext>
            </a:extLst>
          </p:cNvPr>
          <p:cNvSpPr/>
          <p:nvPr/>
        </p:nvSpPr>
        <p:spPr>
          <a:xfrm>
            <a:off x="1473938" y="4309289"/>
            <a:ext cx="312331" cy="24100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097462F1-306B-8BD2-C6C7-A64FCA607698}"/>
              </a:ext>
            </a:extLst>
          </p:cNvPr>
          <p:cNvSpPr/>
          <p:nvPr/>
        </p:nvSpPr>
        <p:spPr>
          <a:xfrm>
            <a:off x="6254875" y="4309289"/>
            <a:ext cx="312331" cy="24100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C1743CF-CFB9-0E31-A6A2-9C5B413E61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6916" y="808954"/>
            <a:ext cx="3552284" cy="190662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77D0235-D497-73FB-7BA9-7AC17771AB81}"/>
              </a:ext>
            </a:extLst>
          </p:cNvPr>
          <p:cNvSpPr/>
          <p:nvPr/>
        </p:nvSpPr>
        <p:spPr>
          <a:xfrm>
            <a:off x="505844" y="700437"/>
            <a:ext cx="406615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kern="0" dirty="0"/>
              <a:t>Ultra-thin Nb</a:t>
            </a:r>
            <a:r>
              <a:rPr lang="en-US" sz="1400" kern="0" baseline="-25000" dirty="0"/>
              <a:t>3</a:t>
            </a:r>
            <a:r>
              <a:rPr lang="en-US" sz="1400" kern="0" dirty="0"/>
              <a:t>Sn SQD wires: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LcParenR"/>
            </a:pPr>
            <a:r>
              <a:rPr lang="en-US" sz="1400" kern="0" dirty="0"/>
              <a:t>Bronze-route ‘1</a:t>
            </a:r>
            <a:r>
              <a:rPr lang="en-US" sz="1400" kern="0" baseline="30000" dirty="0"/>
              <a:t>st</a:t>
            </a:r>
            <a:r>
              <a:rPr lang="en-US" sz="1400" kern="0" dirty="0"/>
              <a:t> stack’ (19 Nb rods in bronze matrix) OD 3.6 mm by </a:t>
            </a:r>
            <a:r>
              <a:rPr lang="en-US" sz="1400" b="1" kern="0" dirty="0"/>
              <a:t>JASTEC</a:t>
            </a:r>
            <a:endParaRPr lang="en-US" sz="1400" kern="0" dirty="0"/>
          </a:p>
          <a:p>
            <a:pPr marL="628650" lvl="1" indent="-285750"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en-US" sz="1400" kern="0" dirty="0"/>
              <a:t>Wire </a:t>
            </a:r>
            <a:r>
              <a:rPr lang="en-US" sz="1400" kern="0"/>
              <a:t>drawing down to </a:t>
            </a:r>
            <a:r>
              <a:rPr lang="en-US" sz="1400" kern="0" dirty="0"/>
              <a:t>OD 0.2 mm by external company and also at EPFL-SPC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LcParenR"/>
            </a:pPr>
            <a:r>
              <a:rPr lang="en-US" sz="1400" kern="0" dirty="0"/>
              <a:t>Internal-tin etched wire (3000 filaments) </a:t>
            </a:r>
            <a:br>
              <a:rPr lang="en-US" sz="1400" kern="0" dirty="0"/>
            </a:br>
            <a:r>
              <a:rPr lang="en-US" sz="1400" kern="0" dirty="0"/>
              <a:t>OD 0.25 – 0.30 mm by </a:t>
            </a:r>
            <a:r>
              <a:rPr lang="en-US" sz="1400" b="1" kern="0" dirty="0"/>
              <a:t>WST</a:t>
            </a:r>
          </a:p>
          <a:p>
            <a:pPr>
              <a:spcAft>
                <a:spcPts val="600"/>
              </a:spcAft>
            </a:pPr>
            <a:r>
              <a:rPr lang="en-US" sz="1400" kern="0" dirty="0"/>
              <a:t>Embedded optical fibers</a:t>
            </a:r>
            <a:r>
              <a:rPr lang="en-US" sz="1400" b="1" kern="0" dirty="0"/>
              <a:t>…</a:t>
            </a:r>
            <a:endParaRPr lang="en-US" sz="1400" kern="0" dirty="0"/>
          </a:p>
        </p:txBody>
      </p:sp>
    </p:spTree>
    <p:extLst>
      <p:ext uri="{BB962C8B-B14F-4D97-AF65-F5344CB8AC3E}">
        <p14:creationId xmlns:p14="http://schemas.microsoft.com/office/powerpoint/2010/main" val="227886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 by a twisted pair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653" y="1057213"/>
            <a:ext cx="2070102" cy="1104054"/>
          </a:xfrm>
          <a:prstGeom prst="rect">
            <a:avLst/>
          </a:prstGeom>
        </p:spPr>
      </p:pic>
      <p:sp>
        <p:nvSpPr>
          <p:cNvPr id="38" name="Right Arrow 37"/>
          <p:cNvSpPr/>
          <p:nvPr/>
        </p:nvSpPr>
        <p:spPr>
          <a:xfrm>
            <a:off x="2693084" y="1535304"/>
            <a:ext cx="307463" cy="206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091" y="2221029"/>
            <a:ext cx="2871081" cy="180746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393139" y="845208"/>
            <a:ext cx="354899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u="sng" dirty="0">
                <a:cs typeface="Calibri" panose="020F0502020204030204" pitchFamily="34" charset="0"/>
              </a:rPr>
              <a:t>Twisted-pair</a:t>
            </a:r>
            <a:r>
              <a:rPr lang="en-US" sz="1400" dirty="0">
                <a:cs typeface="Calibri" panose="020F0502020204030204" pitchFamily="34" charset="0"/>
              </a:rPr>
              <a:t> SQD wires in order to enhance cancellation of inductive signal + </a:t>
            </a:r>
            <a:r>
              <a:rPr lang="en-US" sz="1400" b="1" dirty="0">
                <a:cs typeface="Calibri" panose="020F0502020204030204" pitchFamily="34" charset="0"/>
              </a:rPr>
              <a:t>complete electrical insulation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2"/>
                </a:solidFill>
                <a:cs typeface="Calibri" panose="020F0502020204030204" pitchFamily="34" charset="0"/>
              </a:rPr>
              <a:t>As an alternative, twisted-pair made of distributed thermocouples?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590509" y="2739845"/>
            <a:ext cx="3288811" cy="2097732"/>
            <a:chOff x="380972" y="2734618"/>
            <a:chExt cx="3288811" cy="2097732"/>
          </a:xfrm>
        </p:grpSpPr>
        <p:sp>
          <p:nvSpPr>
            <p:cNvPr id="74" name="Rounded Rectangle 73"/>
            <p:cNvSpPr/>
            <p:nvPr/>
          </p:nvSpPr>
          <p:spPr>
            <a:xfrm>
              <a:off x="380972" y="2734618"/>
              <a:ext cx="3288811" cy="2097732"/>
            </a:xfrm>
            <a:prstGeom prst="roundRect">
              <a:avLst>
                <a:gd name="adj" fmla="val 6678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51905" y="2791071"/>
              <a:ext cx="294694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ea typeface="Calibri" panose="020F0502020204030204" pitchFamily="34" charset="0"/>
                </a:rPr>
                <a:t>Conventional thermocouple: response on </a:t>
              </a:r>
              <a:r>
                <a:rPr lang="el-GR" sz="1400" dirty="0">
                  <a:ea typeface="Calibri" panose="020F0502020204030204" pitchFamily="34" charset="0"/>
                </a:rPr>
                <a:t>Δ</a:t>
              </a:r>
              <a:r>
                <a:rPr lang="en-US" sz="1400" dirty="0">
                  <a:ea typeface="Calibri" panose="020F0502020204030204" pitchFamily="34" charset="0"/>
                </a:rPr>
                <a:t>T </a:t>
              </a:r>
              <a:r>
                <a:rPr lang="en-US" sz="1400" b="1" dirty="0">
                  <a:ea typeface="Calibri" panose="020F0502020204030204" pitchFamily="34" charset="0"/>
                </a:rPr>
                <a:t>only at the ends</a:t>
              </a:r>
              <a:endParaRPr lang="en-US" sz="1400" b="1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24525" y="3850479"/>
              <a:ext cx="314525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ea typeface="Calibri" panose="020F0502020204030204" pitchFamily="34" charset="0"/>
                  <a:sym typeface="Wingdings" panose="05000000000000000000" pitchFamily="2" charset="2"/>
                </a:rPr>
                <a:t> Multiple TC connected in </a:t>
              </a:r>
              <a:r>
                <a:rPr lang="en-US" sz="1400" dirty="0">
                  <a:ea typeface="Calibri" panose="020F0502020204030204" pitchFamily="34" charset="0"/>
                </a:rPr>
                <a:t>series: </a:t>
              </a:r>
              <a:br>
                <a:rPr lang="en-US" sz="1400" dirty="0">
                  <a:ea typeface="Calibri" panose="020F0502020204030204" pitchFamily="34" charset="0"/>
                </a:rPr>
              </a:br>
              <a:r>
                <a:rPr lang="en-US" sz="1400" dirty="0">
                  <a:ea typeface="Calibri" panose="020F0502020204030204" pitchFamily="34" charset="0"/>
                </a:rPr>
                <a:t>response on </a:t>
              </a:r>
              <a:r>
                <a:rPr lang="el-GR" sz="1400" dirty="0">
                  <a:ea typeface="Calibri" panose="020F0502020204030204" pitchFamily="34" charset="0"/>
                </a:rPr>
                <a:t>Δ</a:t>
              </a:r>
              <a:r>
                <a:rPr lang="en-US" sz="1400" dirty="0">
                  <a:ea typeface="Calibri" panose="020F0502020204030204" pitchFamily="34" charset="0"/>
                </a:rPr>
                <a:t>T </a:t>
              </a:r>
              <a:r>
                <a:rPr lang="en-US" sz="1400" b="1" dirty="0">
                  <a:ea typeface="Calibri" panose="020F0502020204030204" pitchFamily="34" charset="0"/>
                </a:rPr>
                <a:t>along the length</a:t>
              </a:r>
              <a:endParaRPr lang="en-US" sz="1400" b="1" dirty="0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731881" y="3425299"/>
              <a:ext cx="2586992" cy="145188"/>
              <a:chOff x="612775" y="5788879"/>
              <a:chExt cx="4480560" cy="251460"/>
            </a:xfrm>
          </p:grpSpPr>
          <p:cxnSp>
            <p:nvCxnSpPr>
              <p:cNvPr id="47" name="Straight Connector 46"/>
              <p:cNvCxnSpPr/>
              <p:nvPr/>
            </p:nvCxnSpPr>
            <p:spPr>
              <a:xfrm flipV="1">
                <a:off x="5093335" y="5788879"/>
                <a:ext cx="0" cy="251460"/>
              </a:xfrm>
              <a:prstGeom prst="line">
                <a:avLst/>
              </a:prstGeom>
              <a:ln w="25400">
                <a:solidFill>
                  <a:schemeClr val="tx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612775" y="6040339"/>
                <a:ext cx="1143000" cy="0"/>
              </a:xfrm>
              <a:prstGeom prst="line">
                <a:avLst/>
              </a:prstGeom>
              <a:ln w="25400">
                <a:solidFill>
                  <a:schemeClr val="bg1">
                    <a:lumMod val="50000"/>
                  </a:schemeClr>
                </a:solidFill>
                <a:headEnd type="oval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612775" y="5788879"/>
                <a:ext cx="1143000" cy="0"/>
              </a:xfrm>
              <a:prstGeom prst="line">
                <a:avLst/>
              </a:prstGeom>
              <a:ln w="25400">
                <a:solidFill>
                  <a:schemeClr val="bg1">
                    <a:lumMod val="50000"/>
                  </a:schemeClr>
                </a:solidFill>
                <a:headEnd type="oval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1755775" y="5788879"/>
                <a:ext cx="3337560" cy="0"/>
              </a:xfrm>
              <a:prstGeom prst="line">
                <a:avLst/>
              </a:prstGeom>
              <a:ln w="25400">
                <a:solidFill>
                  <a:srgbClr val="FF0000"/>
                </a:solidFill>
                <a:headEnd type="diamond"/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1755775" y="6040339"/>
                <a:ext cx="3337560" cy="0"/>
              </a:xfrm>
              <a:prstGeom prst="line">
                <a:avLst/>
              </a:prstGeom>
              <a:ln w="25400">
                <a:solidFill>
                  <a:srgbClr val="00B050"/>
                </a:solidFill>
                <a:headEnd type="diamond"/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51"/>
            <p:cNvGrpSpPr/>
            <p:nvPr/>
          </p:nvGrpSpPr>
          <p:grpSpPr>
            <a:xfrm>
              <a:off x="721081" y="4478398"/>
              <a:ext cx="2608592" cy="145781"/>
              <a:chOff x="336550" y="5421630"/>
              <a:chExt cx="4499610" cy="251460"/>
            </a:xfrm>
          </p:grpSpPr>
          <p:cxnSp>
            <p:nvCxnSpPr>
              <p:cNvPr id="53" name="Straight Connector 52"/>
              <p:cNvCxnSpPr/>
              <p:nvPr/>
            </p:nvCxnSpPr>
            <p:spPr>
              <a:xfrm>
                <a:off x="336550" y="5673090"/>
                <a:ext cx="1143000" cy="0"/>
              </a:xfrm>
              <a:prstGeom prst="line">
                <a:avLst/>
              </a:prstGeom>
              <a:ln w="25400">
                <a:solidFill>
                  <a:schemeClr val="bg1">
                    <a:lumMod val="50000"/>
                  </a:schemeClr>
                </a:solidFill>
                <a:headEnd type="oval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336550" y="5421630"/>
                <a:ext cx="1143000" cy="0"/>
              </a:xfrm>
              <a:prstGeom prst="line">
                <a:avLst/>
              </a:prstGeom>
              <a:ln w="25400">
                <a:solidFill>
                  <a:schemeClr val="bg1">
                    <a:lumMod val="50000"/>
                  </a:schemeClr>
                </a:solidFill>
                <a:headEnd type="oval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479550" y="5421630"/>
                <a:ext cx="708660" cy="0"/>
              </a:xfrm>
              <a:prstGeom prst="line">
                <a:avLst/>
              </a:prstGeom>
              <a:ln w="25400">
                <a:solidFill>
                  <a:srgbClr val="FF0000"/>
                </a:solidFill>
                <a:headEnd type="diamon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2188210" y="5421630"/>
                <a:ext cx="708660" cy="0"/>
              </a:xfrm>
              <a:prstGeom prst="line">
                <a:avLst/>
              </a:prstGeom>
              <a:ln w="25400">
                <a:solidFill>
                  <a:srgbClr val="00B050"/>
                </a:solidFill>
                <a:headEnd type="diamon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2895600" y="5421630"/>
                <a:ext cx="708660" cy="0"/>
              </a:xfrm>
              <a:prstGeom prst="line">
                <a:avLst/>
              </a:prstGeom>
              <a:ln w="25400">
                <a:solidFill>
                  <a:srgbClr val="FF0000"/>
                </a:solidFill>
                <a:headEnd type="diamon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3604260" y="5421630"/>
                <a:ext cx="708660" cy="0"/>
              </a:xfrm>
              <a:prstGeom prst="line">
                <a:avLst/>
              </a:prstGeom>
              <a:ln w="25400">
                <a:solidFill>
                  <a:srgbClr val="00B050"/>
                </a:solidFill>
                <a:headEnd type="diamon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4648200" y="5673090"/>
                <a:ext cx="187960" cy="0"/>
              </a:xfrm>
              <a:prstGeom prst="line">
                <a:avLst/>
              </a:prstGeom>
              <a:ln w="25400">
                <a:solidFill>
                  <a:srgbClr val="FF0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4312919" y="5421636"/>
                <a:ext cx="523241" cy="0"/>
              </a:xfrm>
              <a:prstGeom prst="line">
                <a:avLst/>
              </a:prstGeom>
              <a:ln w="25400">
                <a:solidFill>
                  <a:srgbClr val="FF0000"/>
                </a:solidFill>
                <a:headEnd type="diamon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flipV="1">
                <a:off x="4817110" y="5421630"/>
                <a:ext cx="0" cy="251460"/>
              </a:xfrm>
              <a:prstGeom prst="line">
                <a:avLst/>
              </a:prstGeom>
              <a:ln w="25400">
                <a:solidFill>
                  <a:srgbClr val="FF0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3939540" y="5673090"/>
                <a:ext cx="708660" cy="0"/>
              </a:xfrm>
              <a:prstGeom prst="line">
                <a:avLst/>
              </a:prstGeom>
              <a:ln w="25400">
                <a:solidFill>
                  <a:srgbClr val="00B050"/>
                </a:solidFill>
                <a:headEnd type="none"/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3230880" y="5673090"/>
                <a:ext cx="708660" cy="0"/>
              </a:xfrm>
              <a:prstGeom prst="line">
                <a:avLst/>
              </a:prstGeom>
              <a:ln w="25400">
                <a:solidFill>
                  <a:srgbClr val="FF0000"/>
                </a:solidFill>
                <a:headEnd type="none"/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2523490" y="5673090"/>
                <a:ext cx="708660" cy="0"/>
              </a:xfrm>
              <a:prstGeom prst="line">
                <a:avLst/>
              </a:prstGeom>
              <a:ln w="25400">
                <a:solidFill>
                  <a:srgbClr val="00B050"/>
                </a:solidFill>
                <a:headEnd type="none"/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1814830" y="5673090"/>
                <a:ext cx="708660" cy="0"/>
              </a:xfrm>
              <a:prstGeom prst="line">
                <a:avLst/>
              </a:prstGeom>
              <a:ln w="25400">
                <a:solidFill>
                  <a:srgbClr val="FF0000"/>
                </a:solidFill>
                <a:headEnd type="none"/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1479550" y="5673090"/>
                <a:ext cx="335280" cy="0"/>
              </a:xfrm>
              <a:prstGeom prst="line">
                <a:avLst/>
              </a:prstGeom>
              <a:ln w="25400">
                <a:solidFill>
                  <a:srgbClr val="00B050"/>
                </a:solidFill>
                <a:headEnd type="diamond"/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3" name="Rectangle 72"/>
          <p:cNvSpPr/>
          <p:nvPr/>
        </p:nvSpPr>
        <p:spPr>
          <a:xfrm>
            <a:off x="4334238" y="3173157"/>
            <a:ext cx="4607891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Welded or soldered joints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Continuous response on temperature rise, but discrete sensing locations (i.e. opposite to SQD with continuous spatial sensing at a certain T threshold)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198876" y="859618"/>
            <a:ext cx="2067000" cy="1612483"/>
            <a:chOff x="3396809" y="859618"/>
            <a:chExt cx="2067000" cy="161248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75614" y="1097048"/>
              <a:ext cx="1782200" cy="79468"/>
            </a:xfrm>
            <a:prstGeom prst="rect">
              <a:avLst/>
            </a:prstGeom>
          </p:spPr>
        </p:pic>
        <p:grpSp>
          <p:nvGrpSpPr>
            <p:cNvPr id="21" name="Group 20"/>
            <p:cNvGrpSpPr/>
            <p:nvPr/>
          </p:nvGrpSpPr>
          <p:grpSpPr>
            <a:xfrm rot="16200000" flipV="1">
              <a:off x="4282553" y="515862"/>
              <a:ext cx="133700" cy="1905187"/>
              <a:chOff x="7218604" y="-733354"/>
              <a:chExt cx="222604" cy="3172038"/>
            </a:xfrm>
          </p:grpSpPr>
          <p:sp>
            <p:nvSpPr>
              <p:cNvPr id="22" name="Freeform 21"/>
              <p:cNvSpPr/>
              <p:nvPr/>
            </p:nvSpPr>
            <p:spPr>
              <a:xfrm rot="5400000">
                <a:off x="7162306" y="930881"/>
                <a:ext cx="335200" cy="222604"/>
              </a:xfrm>
              <a:custGeom>
                <a:avLst/>
                <a:gdLst>
                  <a:gd name="connsiteX0" fmla="*/ 852027 w 1704054"/>
                  <a:gd name="connsiteY0" fmla="*/ 0 h 852027"/>
                  <a:gd name="connsiteX1" fmla="*/ 1704054 w 1704054"/>
                  <a:gd name="connsiteY1" fmla="*/ 852027 h 852027"/>
                  <a:gd name="connsiteX2" fmla="*/ 1671745 w 1704054"/>
                  <a:gd name="connsiteY2" fmla="*/ 852027 h 852027"/>
                  <a:gd name="connsiteX3" fmla="*/ 852027 w 1704054"/>
                  <a:gd name="connsiteY3" fmla="*/ 32309 h 852027"/>
                  <a:gd name="connsiteX4" fmla="*/ 32309 w 1704054"/>
                  <a:gd name="connsiteY4" fmla="*/ 852027 h 852027"/>
                  <a:gd name="connsiteX5" fmla="*/ 0 w 1704054"/>
                  <a:gd name="connsiteY5" fmla="*/ 852027 h 852027"/>
                  <a:gd name="connsiteX6" fmla="*/ 852027 w 1704054"/>
                  <a:gd name="connsiteY6" fmla="*/ 0 h 85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04054" h="852027">
                    <a:moveTo>
                      <a:pt x="852027" y="0"/>
                    </a:moveTo>
                    <a:cubicBezTo>
                      <a:pt x="1322589" y="0"/>
                      <a:pt x="1704054" y="381465"/>
                      <a:pt x="1704054" y="852027"/>
                    </a:cubicBezTo>
                    <a:lnTo>
                      <a:pt x="1671745" y="852027"/>
                    </a:lnTo>
                    <a:cubicBezTo>
                      <a:pt x="1671745" y="399309"/>
                      <a:pt x="1304745" y="32309"/>
                      <a:pt x="852027" y="32309"/>
                    </a:cubicBezTo>
                    <a:cubicBezTo>
                      <a:pt x="399309" y="32309"/>
                      <a:pt x="32309" y="399309"/>
                      <a:pt x="32309" y="852027"/>
                    </a:cubicBezTo>
                    <a:lnTo>
                      <a:pt x="0" y="852027"/>
                    </a:lnTo>
                    <a:cubicBezTo>
                      <a:pt x="0" y="381465"/>
                      <a:pt x="381465" y="0"/>
                      <a:pt x="852027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 rot="16200000" flipH="1" flipV="1">
                <a:off x="6411592" y="73658"/>
                <a:ext cx="1614024" cy="0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24" name="Freeform 23"/>
              <p:cNvSpPr/>
              <p:nvPr/>
            </p:nvSpPr>
            <p:spPr>
              <a:xfrm rot="5400000">
                <a:off x="7162306" y="1259992"/>
                <a:ext cx="335200" cy="222604"/>
              </a:xfrm>
              <a:custGeom>
                <a:avLst/>
                <a:gdLst>
                  <a:gd name="connsiteX0" fmla="*/ 852027 w 1704054"/>
                  <a:gd name="connsiteY0" fmla="*/ 0 h 852027"/>
                  <a:gd name="connsiteX1" fmla="*/ 1704054 w 1704054"/>
                  <a:gd name="connsiteY1" fmla="*/ 852027 h 852027"/>
                  <a:gd name="connsiteX2" fmla="*/ 1671745 w 1704054"/>
                  <a:gd name="connsiteY2" fmla="*/ 852027 h 852027"/>
                  <a:gd name="connsiteX3" fmla="*/ 852027 w 1704054"/>
                  <a:gd name="connsiteY3" fmla="*/ 32309 h 852027"/>
                  <a:gd name="connsiteX4" fmla="*/ 32309 w 1704054"/>
                  <a:gd name="connsiteY4" fmla="*/ 852027 h 852027"/>
                  <a:gd name="connsiteX5" fmla="*/ 0 w 1704054"/>
                  <a:gd name="connsiteY5" fmla="*/ 852027 h 852027"/>
                  <a:gd name="connsiteX6" fmla="*/ 852027 w 1704054"/>
                  <a:gd name="connsiteY6" fmla="*/ 0 h 85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04054" h="852027">
                    <a:moveTo>
                      <a:pt x="852027" y="0"/>
                    </a:moveTo>
                    <a:cubicBezTo>
                      <a:pt x="1322589" y="0"/>
                      <a:pt x="1704054" y="381465"/>
                      <a:pt x="1704054" y="852027"/>
                    </a:cubicBezTo>
                    <a:lnTo>
                      <a:pt x="1671745" y="852027"/>
                    </a:lnTo>
                    <a:cubicBezTo>
                      <a:pt x="1671745" y="399309"/>
                      <a:pt x="1304745" y="32309"/>
                      <a:pt x="852027" y="32309"/>
                    </a:cubicBezTo>
                    <a:cubicBezTo>
                      <a:pt x="399309" y="32309"/>
                      <a:pt x="32309" y="399309"/>
                      <a:pt x="32309" y="852027"/>
                    </a:cubicBezTo>
                    <a:lnTo>
                      <a:pt x="0" y="852027"/>
                    </a:lnTo>
                    <a:cubicBezTo>
                      <a:pt x="0" y="381465"/>
                      <a:pt x="381465" y="0"/>
                      <a:pt x="852027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24"/>
              <p:cNvSpPr/>
              <p:nvPr/>
            </p:nvSpPr>
            <p:spPr>
              <a:xfrm rot="5400000">
                <a:off x="7162306" y="1589103"/>
                <a:ext cx="335200" cy="222604"/>
              </a:xfrm>
              <a:custGeom>
                <a:avLst/>
                <a:gdLst>
                  <a:gd name="connsiteX0" fmla="*/ 852027 w 1704054"/>
                  <a:gd name="connsiteY0" fmla="*/ 0 h 852027"/>
                  <a:gd name="connsiteX1" fmla="*/ 1704054 w 1704054"/>
                  <a:gd name="connsiteY1" fmla="*/ 852027 h 852027"/>
                  <a:gd name="connsiteX2" fmla="*/ 1671745 w 1704054"/>
                  <a:gd name="connsiteY2" fmla="*/ 852027 h 852027"/>
                  <a:gd name="connsiteX3" fmla="*/ 852027 w 1704054"/>
                  <a:gd name="connsiteY3" fmla="*/ 32309 h 852027"/>
                  <a:gd name="connsiteX4" fmla="*/ 32309 w 1704054"/>
                  <a:gd name="connsiteY4" fmla="*/ 852027 h 852027"/>
                  <a:gd name="connsiteX5" fmla="*/ 0 w 1704054"/>
                  <a:gd name="connsiteY5" fmla="*/ 852027 h 852027"/>
                  <a:gd name="connsiteX6" fmla="*/ 852027 w 1704054"/>
                  <a:gd name="connsiteY6" fmla="*/ 0 h 85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04054" h="852027">
                    <a:moveTo>
                      <a:pt x="852027" y="0"/>
                    </a:moveTo>
                    <a:cubicBezTo>
                      <a:pt x="1322589" y="0"/>
                      <a:pt x="1704054" y="381465"/>
                      <a:pt x="1704054" y="852027"/>
                    </a:cubicBezTo>
                    <a:lnTo>
                      <a:pt x="1671745" y="852027"/>
                    </a:lnTo>
                    <a:cubicBezTo>
                      <a:pt x="1671745" y="399309"/>
                      <a:pt x="1304745" y="32309"/>
                      <a:pt x="852027" y="32309"/>
                    </a:cubicBezTo>
                    <a:cubicBezTo>
                      <a:pt x="399309" y="32309"/>
                      <a:pt x="32309" y="399309"/>
                      <a:pt x="32309" y="852027"/>
                    </a:cubicBezTo>
                    <a:lnTo>
                      <a:pt x="0" y="852027"/>
                    </a:lnTo>
                    <a:cubicBezTo>
                      <a:pt x="0" y="381465"/>
                      <a:pt x="381465" y="0"/>
                      <a:pt x="852027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 rot="16200000" flipH="1" flipV="1">
                <a:off x="6929985" y="2150065"/>
                <a:ext cx="577238" cy="0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27" name="Straight Connector 26"/>
            <p:cNvCxnSpPr>
              <a:stCxn id="28" idx="2"/>
            </p:cNvCxnSpPr>
            <p:nvPr/>
          </p:nvCxnSpPr>
          <p:spPr>
            <a:xfrm flipH="1">
              <a:off x="3406232" y="2237671"/>
              <a:ext cx="737726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8" name="Oval 27"/>
            <p:cNvSpPr/>
            <p:nvPr/>
          </p:nvSpPr>
          <p:spPr>
            <a:xfrm>
              <a:off x="4143958" y="2003241"/>
              <a:ext cx="468860" cy="468860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 rot="16200000">
              <a:off x="4651832" y="1333923"/>
              <a:ext cx="364982" cy="342372"/>
              <a:chOff x="8128678" y="1914860"/>
              <a:chExt cx="364982" cy="342372"/>
            </a:xfrm>
          </p:grpSpPr>
          <p:sp>
            <p:nvSpPr>
              <p:cNvPr id="30" name="Rectangle 29"/>
              <p:cNvSpPr/>
              <p:nvPr/>
            </p:nvSpPr>
            <p:spPr>
              <a:xfrm rot="10800000">
                <a:off x="8191246" y="1914860"/>
                <a:ext cx="179452" cy="341750"/>
              </a:xfrm>
              <a:prstGeom prst="rect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1" name="Straight Arrow Connector 30"/>
              <p:cNvCxnSpPr/>
              <p:nvPr/>
            </p:nvCxnSpPr>
            <p:spPr>
              <a:xfrm>
                <a:off x="8128678" y="1940941"/>
                <a:ext cx="364982" cy="316291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cxnSp>
          <p:nvCxnSpPr>
            <p:cNvPr id="32" name="Straight Arrow Connector 31"/>
            <p:cNvCxnSpPr/>
            <p:nvPr/>
          </p:nvCxnSpPr>
          <p:spPr>
            <a:xfrm flipH="1">
              <a:off x="4192603" y="2237671"/>
              <a:ext cx="360000" cy="0"/>
            </a:xfrm>
            <a:prstGeom prst="straightConnector1">
              <a:avLst/>
            </a:prstGeom>
            <a:noFill/>
            <a:ln w="508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3" name="Straight Connector 32"/>
            <p:cNvCxnSpPr>
              <a:endCxn id="28" idx="6"/>
            </p:cNvCxnSpPr>
            <p:nvPr/>
          </p:nvCxnSpPr>
          <p:spPr>
            <a:xfrm flipH="1">
              <a:off x="4612818" y="2237671"/>
              <a:ext cx="689180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>
            <a:xfrm>
              <a:off x="5301996" y="1535306"/>
              <a:ext cx="0" cy="702365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>
            <a:xfrm>
              <a:off x="3406230" y="1535306"/>
              <a:ext cx="0" cy="702365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6" name="Rectangle 35"/>
            <p:cNvSpPr/>
            <p:nvPr/>
          </p:nvSpPr>
          <p:spPr>
            <a:xfrm rot="5400000">
              <a:off x="3885405" y="492949"/>
              <a:ext cx="937415" cy="1698424"/>
            </a:xfrm>
            <a:prstGeom prst="rect">
              <a:avLst/>
            </a:prstGeom>
            <a:solidFill>
              <a:srgbClr val="ED7D31">
                <a:alpha val="24000"/>
              </a:srgbClr>
            </a:solidFill>
            <a:ln w="12700" cap="flat" cmpd="sng" algn="ctr">
              <a:solidFill>
                <a:srgbClr val="ED7D3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504899" y="1158761"/>
              <a:ext cx="169842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05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Thermal coupling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225938" y="875607"/>
              <a:ext cx="23787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05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5330588" y="1085948"/>
              <a:ext cx="45719" cy="457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330588" y="1142767"/>
              <a:ext cx="45719" cy="457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504899" y="859618"/>
              <a:ext cx="169842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050" b="1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Twisted pair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305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theme/theme1.xml><?xml version="1.0" encoding="utf-8"?>
<a:theme xmlns:a="http://schemas.openxmlformats.org/drawingml/2006/main" name="Thème Office">
  <a:themeElements>
    <a:clrScheme name="Custom 1">
      <a:dk1>
        <a:srgbClr val="413C3A"/>
      </a:dk1>
      <a:lt1>
        <a:srgbClr val="FFFFFF"/>
      </a:lt1>
      <a:dk2>
        <a:srgbClr val="413C3A"/>
      </a:dk2>
      <a:lt2>
        <a:srgbClr val="CAC7C7"/>
      </a:lt2>
      <a:accent1>
        <a:srgbClr val="E30613"/>
      </a:accent1>
      <a:accent2>
        <a:srgbClr val="00A79F"/>
      </a:accent2>
      <a:accent3>
        <a:srgbClr val="413C3A"/>
      </a:accent3>
      <a:accent4>
        <a:srgbClr val="007480"/>
      </a:accent4>
      <a:accent5>
        <a:srgbClr val="F39869"/>
      </a:accent5>
      <a:accent6>
        <a:srgbClr val="B51F1F"/>
      </a:accent6>
      <a:hlink>
        <a:srgbClr val="0070C0"/>
      </a:hlink>
      <a:folHlink>
        <a:srgbClr val="4F8FCC"/>
      </a:folHlink>
    </a:clrScheme>
    <a:fontScheme name="EPFL_Beta2">
      <a:majorFont>
        <a:latin typeface="Franklin Gothic Demi Cond"/>
        <a:ea typeface=""/>
        <a:cs typeface=""/>
      </a:majorFont>
      <a:minorFont>
        <a:latin typeface="Arial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>
        <a:norm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_EPFL_Beta2" id="{6A525B41-3E68-491F-A6C9-0B15EA1321FE}" vid="{993E2952-EB5D-4425-8012-1B04381EBC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FC127AB4946248A5685C1F92D54FFE" ma:contentTypeVersion="0" ma:contentTypeDescription="Crée un document." ma:contentTypeScope="" ma:versionID="ef3ff242486930b75c69099c0dd02c5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b09c1ba23edfaa45a5e9d385267c9b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CADDCDA-3DFF-476E-AE9E-38C4DA62B471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9A7CB31-E4DC-4063-BDCD-36DC5F1DA1C8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6EC99A6-5E64-4A2A-9ABF-C3A21F434FE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0</TotalTime>
  <Words>1362</Words>
  <Application>Microsoft Office PowerPoint</Application>
  <PresentationFormat>On-screen Show (16:9)</PresentationFormat>
  <Paragraphs>181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Cambria Math</vt:lpstr>
      <vt:lpstr>Franklin Gothic Demi Cond</vt:lpstr>
      <vt:lpstr>Wingdings</vt:lpstr>
      <vt:lpstr>Thème Office</vt:lpstr>
      <vt:lpstr>Temperature-based quench detection methods via integrated superconducting wires and thermocouple chains</vt:lpstr>
      <vt:lpstr>Outline</vt:lpstr>
      <vt:lpstr>Superconducting quench detection wires (SQD)</vt:lpstr>
      <vt:lpstr>Background</vt:lpstr>
      <vt:lpstr>SQD wires: material selection for fusion conductors</vt:lpstr>
      <vt:lpstr>SQD wires: expected &amp; measured performance</vt:lpstr>
      <vt:lpstr>Quench experiment on long lengths</vt:lpstr>
      <vt:lpstr>Quench experiment on long lengths</vt:lpstr>
      <vt:lpstr>Detection by a twisted pair</vt:lpstr>
      <vt:lpstr>Thermocouple materials</vt:lpstr>
      <vt:lpstr>Test samples</vt:lpstr>
      <vt:lpstr>Voltage response at 77 K and 4.2 K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EPFL</dc:title>
  <dc:creator>Utilisateur Microsoft Office</dc:creator>
  <cp:lastModifiedBy>Bykovskiy Nikolay</cp:lastModifiedBy>
  <cp:revision>2197</cp:revision>
  <cp:lastPrinted>2021-04-12T14:51:18Z</cp:lastPrinted>
  <dcterms:created xsi:type="dcterms:W3CDTF">2019-04-02T06:24:35Z</dcterms:created>
  <dcterms:modified xsi:type="dcterms:W3CDTF">2023-04-25T07:37:59Z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0x0101001BFC127AB4946248A5685C1F92D54FFE</vt:lpwstr>
  </property>
  <property fmtid="{D5CDD505-2E9C-101B-9397-08002B2CF9AE}" pid="3" name="EPFLUsage">
    <vt:lpwstr>1;#Public|bed90794-060d-40e3-8efd-fc84c2f09e8f</vt:lpwstr>
  </property>
</Properties>
</file>