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1"/>
  </p:notesMasterIdLst>
  <p:handoutMasterIdLst>
    <p:handoutMasterId r:id="rId22"/>
  </p:handoutMasterIdLst>
  <p:sldIdLst>
    <p:sldId id="294" r:id="rId2"/>
    <p:sldId id="275" r:id="rId3"/>
    <p:sldId id="333" r:id="rId4"/>
    <p:sldId id="329" r:id="rId5"/>
    <p:sldId id="336" r:id="rId6"/>
    <p:sldId id="328" r:id="rId7"/>
    <p:sldId id="335" r:id="rId8"/>
    <p:sldId id="334" r:id="rId9"/>
    <p:sldId id="345" r:id="rId10"/>
    <p:sldId id="332" r:id="rId11"/>
    <p:sldId id="337" r:id="rId12"/>
    <p:sldId id="338" r:id="rId13"/>
    <p:sldId id="342" r:id="rId14"/>
    <p:sldId id="340" r:id="rId15"/>
    <p:sldId id="339" r:id="rId16"/>
    <p:sldId id="331" r:id="rId17"/>
    <p:sldId id="330" r:id="rId18"/>
    <p:sldId id="344" r:id="rId19"/>
    <p:sldId id="343" r:id="rId20"/>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8D7EB"/>
    <a:srgbClr val="99D6EA"/>
    <a:srgbClr val="97D7EB"/>
    <a:srgbClr val="98D7EA"/>
    <a:srgbClr val="50504E"/>
    <a:srgbClr val="4E4E4E"/>
    <a:srgbClr val="404040"/>
    <a:srgbClr val="004C97"/>
    <a:srgbClr val="63666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7" autoAdjust="0"/>
    <p:restoredTop sz="94663"/>
  </p:normalViewPr>
  <p:slideViewPr>
    <p:cSldViewPr snapToGrid="0" snapToObjects="1" showGuides="1">
      <p:cViewPr varScale="1">
        <p:scale>
          <a:sx n="88" d="100"/>
          <a:sy n="88" d="100"/>
        </p:scale>
        <p:origin x="644" y="6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4/27/2023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4/27/2023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4/28/2023</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4/28/2023</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4/28/2023</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4/28/2023</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4/28/2023</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4/28/2023</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4/28/2023</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sldNum="0"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pPr algn="ctr"/>
            <a:r>
              <a:rPr lang="en-US" sz="1800" dirty="0"/>
              <a:t>Quench conditioning device. Vibrational quench conditioning </a:t>
            </a:r>
          </a:p>
        </p:txBody>
      </p:sp>
      <p:sp>
        <p:nvSpPr>
          <p:cNvPr id="4" name="Text Placeholder 3"/>
          <p:cNvSpPr>
            <a:spLocks noGrp="1"/>
          </p:cNvSpPr>
          <p:nvPr>
            <p:ph type="body" sz="quarter" idx="10"/>
          </p:nvPr>
        </p:nvSpPr>
        <p:spPr>
          <a:xfrm>
            <a:off x="393964" y="3849336"/>
            <a:ext cx="8499231" cy="935794"/>
          </a:xfrm>
        </p:spPr>
        <p:txBody>
          <a:bodyPr/>
          <a:lstStyle/>
          <a:p>
            <a:r>
              <a:rPr lang="en-US" sz="1400" dirty="0"/>
              <a:t>Stoyan Stoynev et al.  (many people contributed to the first topic)</a:t>
            </a:r>
          </a:p>
          <a:p>
            <a:r>
              <a:rPr lang="en-US" sz="1400" dirty="0"/>
              <a:t>2</a:t>
            </a:r>
            <a:r>
              <a:rPr lang="en-US" sz="1400" baseline="30000" dirty="0"/>
              <a:t>nd</a:t>
            </a:r>
            <a:r>
              <a:rPr lang="en-US" sz="1400" dirty="0"/>
              <a:t> IDSM</a:t>
            </a:r>
          </a:p>
          <a:p>
            <a:r>
              <a:rPr lang="en-US" sz="1400" dirty="0"/>
              <a:t>28 April 2023</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12326" y="250807"/>
            <a:ext cx="3303614"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Vibrations</a:t>
            </a:r>
          </a:p>
        </p:txBody>
      </p:sp>
      <p:sp>
        <p:nvSpPr>
          <p:cNvPr id="3" name="Date Placeholder 2"/>
          <p:cNvSpPr>
            <a:spLocks noGrp="1"/>
          </p:cNvSpPr>
          <p:nvPr>
            <p:ph type="dt" sz="half" idx="2"/>
          </p:nvPr>
        </p:nvSpPr>
        <p:spPr/>
        <p:txBody>
          <a:bodyPr/>
          <a:lstStyle/>
          <a:p>
            <a:pPr>
              <a:defRPr/>
            </a:pPr>
            <a:r>
              <a:rPr lang="en-US"/>
              <a:t>4/28/2023</a:t>
            </a:r>
            <a:endParaRPr lang="en-US" dirty="0"/>
          </a:p>
        </p:txBody>
      </p:sp>
      <p:sp>
        <p:nvSpPr>
          <p:cNvPr id="2" name="TextBox 1">
            <a:extLst>
              <a:ext uri="{FF2B5EF4-FFF2-40B4-BE49-F238E27FC236}">
                <a16:creationId xmlns:a16="http://schemas.microsoft.com/office/drawing/2014/main" id="{6F1A8AF0-BBD7-F0B0-2C35-6974E326E3A0}"/>
              </a:ext>
            </a:extLst>
          </p:cNvPr>
          <p:cNvSpPr txBox="1"/>
          <p:nvPr/>
        </p:nvSpPr>
        <p:spPr>
          <a:xfrm>
            <a:off x="3345873" y="180428"/>
            <a:ext cx="1634102" cy="461665"/>
          </a:xfrm>
          <a:prstGeom prst="rect">
            <a:avLst/>
          </a:prstGeom>
          <a:noFill/>
        </p:spPr>
        <p:txBody>
          <a:bodyPr wrap="none" rtlCol="0">
            <a:spAutoFit/>
          </a:bodyPr>
          <a:lstStyle/>
          <a:p>
            <a:r>
              <a:rPr lang="en-US" dirty="0">
                <a:solidFill>
                  <a:srgbClr val="C00000"/>
                </a:solidFill>
              </a:rPr>
              <a:t>(New topic)</a:t>
            </a:r>
          </a:p>
        </p:txBody>
      </p:sp>
      <p:pic>
        <p:nvPicPr>
          <p:cNvPr id="6" name="Picture 5">
            <a:extLst>
              <a:ext uri="{FF2B5EF4-FFF2-40B4-BE49-F238E27FC236}">
                <a16:creationId xmlns:a16="http://schemas.microsoft.com/office/drawing/2014/main" id="{26933807-1EAD-4174-8AC4-9050E43A49A8}"/>
              </a:ext>
            </a:extLst>
          </p:cNvPr>
          <p:cNvPicPr>
            <a:picLocks noChangeAspect="1"/>
          </p:cNvPicPr>
          <p:nvPr/>
        </p:nvPicPr>
        <p:blipFill>
          <a:blip r:embed="rId2"/>
          <a:stretch>
            <a:fillRect/>
          </a:stretch>
        </p:blipFill>
        <p:spPr>
          <a:xfrm>
            <a:off x="6761015" y="203441"/>
            <a:ext cx="2069523" cy="1123226"/>
          </a:xfrm>
          <a:prstGeom prst="rect">
            <a:avLst/>
          </a:prstGeom>
        </p:spPr>
      </p:pic>
      <p:sp>
        <p:nvSpPr>
          <p:cNvPr id="8" name="TextBox 7">
            <a:extLst>
              <a:ext uri="{FF2B5EF4-FFF2-40B4-BE49-F238E27FC236}">
                <a16:creationId xmlns:a16="http://schemas.microsoft.com/office/drawing/2014/main" id="{D0076EE2-6E5D-C8C3-C1B7-D808114DF4ED}"/>
              </a:ext>
            </a:extLst>
          </p:cNvPr>
          <p:cNvSpPr txBox="1"/>
          <p:nvPr/>
        </p:nvSpPr>
        <p:spPr>
          <a:xfrm>
            <a:off x="7298754" y="72706"/>
            <a:ext cx="413896" cy="338554"/>
          </a:xfrm>
          <a:prstGeom prst="rect">
            <a:avLst/>
          </a:prstGeom>
          <a:noFill/>
        </p:spPr>
        <p:txBody>
          <a:bodyPr wrap="none" rtlCol="0">
            <a:spAutoFit/>
          </a:bodyPr>
          <a:lstStyle/>
          <a:p>
            <a:r>
              <a:rPr lang="en-US" sz="1600" dirty="0"/>
              <a:t>[4]</a:t>
            </a:r>
          </a:p>
        </p:txBody>
      </p:sp>
      <p:sp>
        <p:nvSpPr>
          <p:cNvPr id="9" name="Content Placeholder 5">
            <a:extLst>
              <a:ext uri="{FF2B5EF4-FFF2-40B4-BE49-F238E27FC236}">
                <a16:creationId xmlns:a16="http://schemas.microsoft.com/office/drawing/2014/main" id="{FD7E70DC-850A-03F9-855F-54902304084D}"/>
              </a:ext>
            </a:extLst>
          </p:cNvPr>
          <p:cNvSpPr>
            <a:spLocks noGrp="1"/>
          </p:cNvSpPr>
          <p:nvPr>
            <p:ph idx="1"/>
          </p:nvPr>
        </p:nvSpPr>
        <p:spPr>
          <a:xfrm>
            <a:off x="176068" y="710707"/>
            <a:ext cx="8772963" cy="3794522"/>
          </a:xfrm>
        </p:spPr>
        <p:txBody>
          <a:bodyPr/>
          <a:lstStyle/>
          <a:p>
            <a:pPr>
              <a:buFont typeface="Wingdings" panose="05000000000000000000" pitchFamily="2" charset="2"/>
              <a:buChar char="§"/>
            </a:pPr>
            <a:r>
              <a:rPr lang="en-US" sz="1600" dirty="0"/>
              <a:t>Mechanical vibrations are currently used for magnet monitoring and 						                     possibly even for quench detection (Maxim covers those topics)</a:t>
            </a:r>
          </a:p>
          <a:p>
            <a:pPr>
              <a:buFont typeface="Wingdings" panose="05000000000000000000" pitchFamily="2" charset="2"/>
              <a:buChar char="§"/>
            </a:pPr>
            <a:r>
              <a:rPr lang="en-US" sz="1600" dirty="0"/>
              <a:t>There are not yet active developments to affect magnet operations					 through mechanical vibrations </a:t>
            </a:r>
          </a:p>
          <a:p>
            <a:pPr>
              <a:buFont typeface="Wingdings" panose="05000000000000000000" pitchFamily="2" charset="2"/>
              <a:buChar char="§"/>
            </a:pPr>
            <a:r>
              <a:rPr lang="en-US" sz="1600" dirty="0"/>
              <a:t>How does this may look like (see [4] for details)?</a:t>
            </a:r>
          </a:p>
          <a:p>
            <a:pPr marL="1828800" lvl="4" indent="0">
              <a:buNone/>
            </a:pPr>
            <a:endParaRPr lang="en-US" dirty="0"/>
          </a:p>
        </p:txBody>
      </p:sp>
      <p:sp>
        <p:nvSpPr>
          <p:cNvPr id="10" name="TextBox 9">
            <a:extLst>
              <a:ext uri="{FF2B5EF4-FFF2-40B4-BE49-F238E27FC236}">
                <a16:creationId xmlns:a16="http://schemas.microsoft.com/office/drawing/2014/main" id="{BAC9F0C4-4037-6A5F-6E9E-13A9BD8748D8}"/>
              </a:ext>
            </a:extLst>
          </p:cNvPr>
          <p:cNvSpPr txBox="1"/>
          <p:nvPr/>
        </p:nvSpPr>
        <p:spPr>
          <a:xfrm>
            <a:off x="666631" y="2668729"/>
            <a:ext cx="7829451" cy="1200329"/>
          </a:xfrm>
          <a:prstGeom prst="rect">
            <a:avLst/>
          </a:prstGeom>
          <a:noFill/>
        </p:spPr>
        <p:txBody>
          <a:bodyPr wrap="none" rtlCol="0">
            <a:spAutoFit/>
          </a:bodyPr>
          <a:lstStyle/>
          <a:p>
            <a:r>
              <a:rPr lang="en-US" dirty="0"/>
              <a:t>I: Exploring mechanical vibrations to affect SC magnet training</a:t>
            </a:r>
          </a:p>
          <a:p>
            <a:endParaRPr lang="en-US" dirty="0"/>
          </a:p>
          <a:p>
            <a:r>
              <a:rPr lang="en-US" dirty="0"/>
              <a:t>II: Exploring mechanical vibrations for SC magnet protection</a:t>
            </a:r>
          </a:p>
        </p:txBody>
      </p:sp>
    </p:spTree>
    <p:extLst>
      <p:ext uri="{BB962C8B-B14F-4D97-AF65-F5344CB8AC3E}">
        <p14:creationId xmlns:p14="http://schemas.microsoft.com/office/powerpoint/2010/main" val="113522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88524" y="250807"/>
            <a:ext cx="5289471"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(I) Friction and magnet training</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2" name="Picture 1">
            <a:extLst>
              <a:ext uri="{FF2B5EF4-FFF2-40B4-BE49-F238E27FC236}">
                <a16:creationId xmlns:a16="http://schemas.microsoft.com/office/drawing/2014/main" id="{17D0916D-8CB5-948D-C58A-FEF167EC0A55}"/>
              </a:ext>
            </a:extLst>
          </p:cNvPr>
          <p:cNvPicPr>
            <a:picLocks noChangeAspect="1"/>
          </p:cNvPicPr>
          <p:nvPr/>
        </p:nvPicPr>
        <p:blipFill>
          <a:blip r:embed="rId2"/>
          <a:stretch>
            <a:fillRect/>
          </a:stretch>
        </p:blipFill>
        <p:spPr>
          <a:xfrm>
            <a:off x="6142256" y="1079571"/>
            <a:ext cx="2552700" cy="1404938"/>
          </a:xfrm>
          <a:prstGeom prst="rect">
            <a:avLst/>
          </a:prstGeom>
        </p:spPr>
      </p:pic>
      <p:sp>
        <p:nvSpPr>
          <p:cNvPr id="4" name="Content Placeholder 5">
            <a:extLst>
              <a:ext uri="{FF2B5EF4-FFF2-40B4-BE49-F238E27FC236}">
                <a16:creationId xmlns:a16="http://schemas.microsoft.com/office/drawing/2014/main" id="{A534A4AD-F05C-C1BD-6A6E-5F9FAAB577D5}"/>
              </a:ext>
            </a:extLst>
          </p:cNvPr>
          <p:cNvSpPr>
            <a:spLocks noGrp="1"/>
          </p:cNvSpPr>
          <p:nvPr>
            <p:ph idx="1"/>
          </p:nvPr>
        </p:nvSpPr>
        <p:spPr>
          <a:xfrm>
            <a:off x="176068" y="710707"/>
            <a:ext cx="8772963" cy="3794522"/>
          </a:xfrm>
        </p:spPr>
        <p:txBody>
          <a:bodyPr/>
          <a:lstStyle/>
          <a:p>
            <a:pPr>
              <a:buFont typeface="Wingdings" panose="05000000000000000000" pitchFamily="2" charset="2"/>
              <a:buChar char="§"/>
            </a:pPr>
            <a:r>
              <a:rPr lang="en-US" sz="1600" dirty="0">
                <a:solidFill>
                  <a:srgbClr val="C00000"/>
                </a:solidFill>
              </a:rPr>
              <a:t>There are reasons to think that SC magnet training relates to (static) friction</a:t>
            </a:r>
          </a:p>
          <a:p>
            <a:pPr>
              <a:buFont typeface="Wingdings" panose="05000000000000000000" pitchFamily="2" charset="2"/>
              <a:buChar char="§"/>
            </a:pPr>
            <a:r>
              <a:rPr lang="en-US" sz="1600" dirty="0"/>
              <a:t>According to [</a:t>
            </a:r>
            <a:r>
              <a:rPr lang="en-US" sz="1600" dirty="0" err="1"/>
              <a:t>Ia</a:t>
            </a:r>
            <a:r>
              <a:rPr lang="en-US" sz="1600" dirty="0"/>
              <a:t>] (LHC data):   </a:t>
            </a:r>
          </a:p>
          <a:p>
            <a:pPr marL="0" indent="0">
              <a:buNone/>
            </a:pPr>
            <a:endParaRPr lang="en-US" sz="1600" dirty="0"/>
          </a:p>
          <a:p>
            <a:pPr marL="0" indent="0">
              <a:buNone/>
            </a:pPr>
            <a:r>
              <a:rPr lang="en-US" sz="1200" dirty="0"/>
              <a:t>  frictional energy = α (I-In) and energy margin = β (ISS - In), n – quench number							                             ( more realistic models do not change the narrative)</a:t>
            </a:r>
            <a:endParaRPr lang="en-US" sz="1600" dirty="0"/>
          </a:p>
          <a:p>
            <a:pPr marL="0" indent="0">
              <a:buNone/>
            </a:pPr>
            <a:endParaRPr lang="en-US" sz="1600" dirty="0"/>
          </a:p>
          <a:p>
            <a:pPr>
              <a:buFont typeface="Wingdings" panose="05000000000000000000" pitchFamily="2" charset="2"/>
              <a:buChar char="§"/>
            </a:pPr>
            <a:endParaRPr lang="en-US" sz="1600" dirty="0"/>
          </a:p>
          <a:p>
            <a:pPr>
              <a:buFont typeface="Wingdings" panose="05000000000000000000" pitchFamily="2" charset="2"/>
              <a:buChar char="§"/>
            </a:pPr>
            <a:r>
              <a:rPr lang="en-US" sz="1600" b="1" dirty="0"/>
              <a:t>Friction can be changed by (proper) mechanical vibrations </a:t>
            </a:r>
            <a:r>
              <a:rPr lang="en-US" sz="1600" dirty="0"/>
              <a:t>– there is well developed science and descriptions for earthquakes</a:t>
            </a:r>
            <a:r>
              <a:rPr lang="en-US" sz="1600" dirty="0">
                <a:solidFill>
                  <a:srgbClr val="00B050"/>
                </a:solidFill>
              </a:rPr>
              <a:t>*</a:t>
            </a:r>
            <a:r>
              <a:rPr lang="en-US" sz="1600" dirty="0"/>
              <a:t>, for instance:</a:t>
            </a:r>
          </a:p>
          <a:p>
            <a:pPr marL="0" indent="0">
              <a:buNone/>
            </a:pPr>
            <a:endParaRPr lang="en-US" sz="16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BDAC28E-D762-8FB0-2909-FD55B645A87A}"/>
                  </a:ext>
                </a:extLst>
              </p:cNvPr>
              <p:cNvSpPr txBox="1"/>
              <p:nvPr/>
            </p:nvSpPr>
            <p:spPr>
              <a:xfrm>
                <a:off x="194969" y="1375650"/>
                <a:ext cx="5693213" cy="485454"/>
              </a:xfrm>
              <a:prstGeom prst="rect">
                <a:avLst/>
              </a:prstGeom>
              <a:noFill/>
            </p:spPr>
            <p:txBody>
              <a:bodyPr wrap="square">
                <a:spAutoFit/>
              </a:bodyPr>
              <a:lstStyle/>
              <a:p>
                <a14:m>
                  <m:oMath xmlns:m="http://schemas.openxmlformats.org/officeDocument/2006/math">
                    <m:func>
                      <m:funcPr>
                        <m:ctrlPr>
                          <a:rPr lang="en-US" sz="1600" i="1" smtClean="0">
                            <a:effectLst/>
                            <a:latin typeface="Cambria Math" panose="02040503050406030204" pitchFamily="18" charset="0"/>
                          </a:rPr>
                        </m:ctrlPr>
                      </m:funcPr>
                      <m:fName>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ln</m:t>
                        </m:r>
                      </m:fName>
                      <m:e>
                        <m:d>
                          <m:dPr>
                            <m:ctrlPr>
                              <a:rPr lang="en-US" sz="1600" i="1">
                                <a:effectLst/>
                                <a:latin typeface="Cambria Math" panose="020405030504060302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1600" i="1">
                                    <a:effectLst/>
                                    <a:latin typeface="Cambria Math" panose="02040503050406030204" pitchFamily="18" charset="0"/>
                                  </a:rPr>
                                </m:ctrlPr>
                              </m:fPr>
                              <m:num>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𝐼</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𝐼</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𝑆𝑆</m:t>
                                    </m:r>
                                  </m:sub>
                                </m:sSub>
                              </m:den>
                            </m:f>
                          </m:e>
                        </m:d>
                      </m:e>
                    </m:fun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600" i="1">
                            <a:effectLst/>
                            <a:latin typeface="Cambria Math" panose="02040503050406030204" pitchFamily="18" charset="0"/>
                          </a:rPr>
                        </m:ctrlPr>
                      </m:funcPr>
                      <m:fName>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ln</m:t>
                        </m:r>
                      </m:fName>
                      <m:e>
                        <m:d>
                          <m:dPr>
                            <m:ctrlPr>
                              <a:rPr lang="en-US" sz="1600" i="1">
                                <a:effectLst/>
                                <a:latin typeface="Cambria Math" panose="020405030504060302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1600" i="1">
                                    <a:effectLst/>
                                    <a:latin typeface="Cambria Math" panose="02040503050406030204" pitchFamily="18" charset="0"/>
                                  </a:rPr>
                                </m:ctrlPr>
                              </m:fPr>
                              <m:num>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𝐼</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𝐼</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𝑆𝑆</m:t>
                                    </m:r>
                                  </m:sub>
                                </m:sSub>
                              </m:den>
                            </m:f>
                          </m:e>
                        </m:d>
                      </m:e>
                    </m:fun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func>
                      <m:funcPr>
                        <m:ctrlPr>
                          <a:rPr lang="en-US" sz="1600" i="1">
                            <a:effectLst/>
                            <a:latin typeface="Cambria Math" panose="02040503050406030204" pitchFamily="18" charset="0"/>
                          </a:rPr>
                        </m:ctrlPr>
                      </m:funcPr>
                      <m:fName>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ln</m:t>
                        </m:r>
                      </m:fName>
                      <m:e>
                        <m:d>
                          <m:dPr>
                            <m:ctrlPr>
                              <a:rPr lang="en-US" sz="1600" i="1">
                                <a:effectLst/>
                                <a:latin typeface="Cambria Math" panose="020405030504060302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1600" i="1">
                                    <a:effectLst/>
                                    <a:latin typeface="Cambria Math" panose="020405030504060302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𝛽</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𝛼</m:t>
                                </m:r>
                              </m:den>
                            </m:f>
                          </m:e>
                        </m:d>
                        <m:r>
                          <a:rPr lang="en-US" sz="1600" i="1">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𝑠𝑙𝑜𝑝𝑒</m:t>
                        </m:r>
                        <m:r>
                          <a:rPr lang="en-US" sz="16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e>
                    </m:func>
                    <m:r>
                      <a:rPr lang="en-US" sz="16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6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ln</m:t>
                    </m:r>
                    <m:r>
                      <a:rPr lang="en-US" sz="16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1600" i="1">
                            <a:solidFill>
                              <a:srgbClr val="FF0000"/>
                            </a:solidFill>
                            <a:effectLst/>
                            <a:latin typeface="Cambria Math" panose="02040503050406030204" pitchFamily="18" charset="0"/>
                          </a:rPr>
                        </m:ctrlPr>
                      </m:fPr>
                      <m:num>
                        <m:r>
                          <a:rPr lang="en-US" sz="16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𝛽</m:t>
                        </m:r>
                      </m:num>
                      <m:den>
                        <m:r>
                          <a:rPr lang="en-US" sz="16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𝛼</m:t>
                        </m:r>
                      </m:den>
                    </m:f>
                    <m:r>
                      <a:rPr lang="en-US" sz="16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p>
            </p:txBody>
          </p:sp>
        </mc:Choice>
        <mc:Fallback xmlns="">
          <p:sp>
            <p:nvSpPr>
              <p:cNvPr id="8" name="TextBox 7">
                <a:extLst>
                  <a:ext uri="{FF2B5EF4-FFF2-40B4-BE49-F238E27FC236}">
                    <a16:creationId xmlns:a16="http://schemas.microsoft.com/office/drawing/2014/main" id="{BBDAC28E-D762-8FB0-2909-FD55B645A87A}"/>
                  </a:ext>
                </a:extLst>
              </p:cNvPr>
              <p:cNvSpPr txBox="1">
                <a:spLocks noRot="1" noChangeAspect="1" noMove="1" noResize="1" noEditPoints="1" noAdjustHandles="1" noChangeArrowheads="1" noChangeShapeType="1" noTextEdit="1"/>
              </p:cNvSpPr>
              <p:nvPr/>
            </p:nvSpPr>
            <p:spPr>
              <a:xfrm>
                <a:off x="194969" y="1375650"/>
                <a:ext cx="5693213" cy="485454"/>
              </a:xfrm>
              <a:prstGeom prst="rect">
                <a:avLst/>
              </a:prstGeom>
              <a:blipFill>
                <a:blip r:embed="rId3"/>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AA5AAD98-B7C3-899C-B0CF-BB76DC53873E}"/>
              </a:ext>
            </a:extLst>
          </p:cNvPr>
          <p:cNvSpPr txBox="1"/>
          <p:nvPr/>
        </p:nvSpPr>
        <p:spPr>
          <a:xfrm>
            <a:off x="90248" y="2202034"/>
            <a:ext cx="6565708" cy="523220"/>
          </a:xfrm>
          <a:prstGeom prst="rect">
            <a:avLst/>
          </a:prstGeom>
          <a:noFill/>
        </p:spPr>
        <p:txBody>
          <a:bodyPr wrap="none" rtlCol="0">
            <a:spAutoFit/>
          </a:bodyPr>
          <a:lstStyle/>
          <a:p>
            <a:r>
              <a:rPr lang="en-US" sz="1400" dirty="0"/>
              <a:t>The equation is an example, not a prerequisite; </a:t>
            </a:r>
          </a:p>
          <a:p>
            <a:r>
              <a:rPr lang="en-US" sz="1400" dirty="0"/>
              <a:t>some relation between training and friction is what is needed for the current discussion</a:t>
            </a:r>
          </a:p>
        </p:txBody>
      </p:sp>
      <p:sp>
        <p:nvSpPr>
          <p:cNvPr id="12" name="TextBox 11">
            <a:extLst>
              <a:ext uri="{FF2B5EF4-FFF2-40B4-BE49-F238E27FC236}">
                <a16:creationId xmlns:a16="http://schemas.microsoft.com/office/drawing/2014/main" id="{68666A7C-3DD8-FB9E-7E94-A4D62A541640}"/>
              </a:ext>
            </a:extLst>
          </p:cNvPr>
          <p:cNvSpPr txBox="1"/>
          <p:nvPr/>
        </p:nvSpPr>
        <p:spPr>
          <a:xfrm>
            <a:off x="4014354" y="178181"/>
            <a:ext cx="5129644" cy="400110"/>
          </a:xfrm>
          <a:prstGeom prst="rect">
            <a:avLst/>
          </a:prstGeom>
          <a:noFill/>
        </p:spPr>
        <p:txBody>
          <a:bodyPr wrap="square">
            <a:spAutoFit/>
          </a:body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[1a] P. P.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Granieri</a:t>
            </a:r>
            <a:r>
              <a:rPr lang="en-US" sz="1000" dirty="0">
                <a:effectLst/>
                <a:latin typeface="Calibri" panose="020F0502020204030204" pitchFamily="34" charset="0"/>
                <a:ea typeface="Calibri" panose="020F0502020204030204" pitchFamily="34" charset="0"/>
                <a:cs typeface="Times New Roman" panose="02020603050405020304" pitchFamily="18" charset="0"/>
              </a:rPr>
              <a:t> et al., “Slip-Stick Mechanism in Training the Superconducting Magnets in the Large Hadron Collider”, IEEE Trans. Of Appl.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Supercond</a:t>
            </a:r>
            <a:r>
              <a:rPr lang="en-US" sz="1000" dirty="0">
                <a:effectLst/>
                <a:latin typeface="Calibri" panose="020F0502020204030204" pitchFamily="34" charset="0"/>
                <a:ea typeface="Calibri" panose="020F0502020204030204" pitchFamily="34" charset="0"/>
                <a:cs typeface="Times New Roman" panose="02020603050405020304" pitchFamily="18" charset="0"/>
              </a:rPr>
              <a:t>., Vol 21, No. 5 (2011).</a:t>
            </a:r>
            <a:endParaRPr lang="en-US" sz="1000" dirty="0"/>
          </a:p>
        </p:txBody>
      </p:sp>
      <p:sp>
        <p:nvSpPr>
          <p:cNvPr id="14" name="TextBox 13">
            <a:extLst>
              <a:ext uri="{FF2B5EF4-FFF2-40B4-BE49-F238E27FC236}">
                <a16:creationId xmlns:a16="http://schemas.microsoft.com/office/drawing/2014/main" id="{9B2CB828-647A-0973-7165-1EE0489F2D8F}"/>
              </a:ext>
            </a:extLst>
          </p:cNvPr>
          <p:cNvSpPr txBox="1"/>
          <p:nvPr/>
        </p:nvSpPr>
        <p:spPr>
          <a:xfrm>
            <a:off x="1178420" y="3645020"/>
            <a:ext cx="6541839" cy="281231"/>
          </a:xfrm>
          <a:prstGeom prst="rect">
            <a:avLst/>
          </a:prstGeom>
          <a:noFill/>
        </p:spPr>
        <p:txBody>
          <a:bodyPr wrap="square">
            <a:spAutoFit/>
          </a:bodyPr>
          <a:lstStyle/>
          <a:p>
            <a:pPr marL="0" marR="0" algn="just">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Ib</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Capozza</a:t>
            </a:r>
            <a:r>
              <a:rPr lang="en-US" sz="1200" dirty="0">
                <a:effectLst/>
                <a:latin typeface="Calibri" panose="020F0502020204030204" pitchFamily="34" charset="0"/>
                <a:ea typeface="Calibri" panose="020F0502020204030204" pitchFamily="34" charset="0"/>
                <a:cs typeface="Times New Roman" panose="02020603050405020304" pitchFamily="18" charset="0"/>
              </a:rPr>
              <a:t> et al.,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Suppression of Friction by Mechanical Vibrations</a:t>
            </a:r>
            <a:r>
              <a:rPr lang="en-US" sz="1200" dirty="0">
                <a:effectLst/>
                <a:latin typeface="Calibri" panose="020F0502020204030204" pitchFamily="34" charset="0"/>
                <a:ea typeface="Calibri" panose="020F0502020204030204" pitchFamily="34" charset="0"/>
                <a:cs typeface="Times New Roman" panose="02020603050405020304" pitchFamily="18" charset="0"/>
              </a:rPr>
              <a:t>”, PRL 103, 085502 (2009).</a:t>
            </a:r>
          </a:p>
        </p:txBody>
      </p:sp>
      <p:sp>
        <p:nvSpPr>
          <p:cNvPr id="16" name="TextBox 15">
            <a:extLst>
              <a:ext uri="{FF2B5EF4-FFF2-40B4-BE49-F238E27FC236}">
                <a16:creationId xmlns:a16="http://schemas.microsoft.com/office/drawing/2014/main" id="{C5634360-C939-71C0-F090-3F5A1EC89146}"/>
              </a:ext>
            </a:extLst>
          </p:cNvPr>
          <p:cNvSpPr txBox="1"/>
          <p:nvPr/>
        </p:nvSpPr>
        <p:spPr>
          <a:xfrm>
            <a:off x="601594" y="4032452"/>
            <a:ext cx="7940812" cy="461665"/>
          </a:xfrm>
          <a:prstGeom prst="rect">
            <a:avLst/>
          </a:prstGeom>
          <a:noFill/>
        </p:spPr>
        <p:txBody>
          <a:bodyPr wrap="square">
            <a:spAutoFit/>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Ic</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Lastakowski</a:t>
            </a:r>
            <a:r>
              <a:rPr lang="en-US" sz="1200" dirty="0">
                <a:effectLst/>
                <a:latin typeface="Calibri" panose="020F0502020204030204" pitchFamily="34" charset="0"/>
                <a:ea typeface="Calibri" panose="020F0502020204030204" pitchFamily="34" charset="0"/>
                <a:cs typeface="Times New Roman" panose="02020603050405020304" pitchFamily="18" charset="0"/>
              </a:rPr>
              <a:t> et al.,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Granular friction: Triggering large events with small vibrations</a:t>
            </a:r>
            <a:r>
              <a:rPr lang="en-US" sz="1200" dirty="0">
                <a:effectLst/>
                <a:latin typeface="Calibri" panose="020F0502020204030204" pitchFamily="34" charset="0"/>
                <a:ea typeface="Calibri" panose="020F0502020204030204" pitchFamily="34" charset="0"/>
                <a:cs typeface="Times New Roman" panose="02020603050405020304" pitchFamily="18" charset="0"/>
              </a:rPr>
              <a:t>”, Sci Rep 5, 13455 (2015).                     </a:t>
            </a:r>
          </a:p>
          <a:p>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https://doi.org/10.1038/srep13455</a:t>
            </a:r>
            <a:endParaRPr lang="en-US" sz="1200" dirty="0"/>
          </a:p>
        </p:txBody>
      </p:sp>
      <p:sp>
        <p:nvSpPr>
          <p:cNvPr id="18" name="TextBox 17">
            <a:extLst>
              <a:ext uri="{FF2B5EF4-FFF2-40B4-BE49-F238E27FC236}">
                <a16:creationId xmlns:a16="http://schemas.microsoft.com/office/drawing/2014/main" id="{136F599C-159E-F6E5-0B16-7A540BE25F02}"/>
              </a:ext>
            </a:extLst>
          </p:cNvPr>
          <p:cNvSpPr txBox="1"/>
          <p:nvPr/>
        </p:nvSpPr>
        <p:spPr>
          <a:xfrm>
            <a:off x="4449339" y="4487102"/>
            <a:ext cx="3430880" cy="276999"/>
          </a:xfrm>
          <a:prstGeom prst="rect">
            <a:avLst/>
          </a:prstGeom>
          <a:noFill/>
        </p:spPr>
        <p:txBody>
          <a:bodyPr wrap="square">
            <a:spAutoFit/>
          </a:bodyPr>
          <a:lstStyle/>
          <a:p>
            <a:r>
              <a:rPr lang="en-US" sz="1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*Context: pressure gradient in rocks is ~ 25 MPa/km</a:t>
            </a:r>
            <a:endParaRPr lang="en-US" sz="1200" dirty="0">
              <a:solidFill>
                <a:srgbClr val="00B050"/>
              </a:solidFill>
            </a:endParaRPr>
          </a:p>
        </p:txBody>
      </p:sp>
    </p:spTree>
    <p:extLst>
      <p:ext uri="{BB962C8B-B14F-4D97-AF65-F5344CB8AC3E}">
        <p14:creationId xmlns:p14="http://schemas.microsoft.com/office/powerpoint/2010/main" val="2452781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12326" y="250807"/>
            <a:ext cx="3829050"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(I) Affecting friction</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2" name="Picture 1">
            <a:extLst>
              <a:ext uri="{FF2B5EF4-FFF2-40B4-BE49-F238E27FC236}">
                <a16:creationId xmlns:a16="http://schemas.microsoft.com/office/drawing/2014/main" id="{C1FBD6BF-AB46-56F0-4402-C04218C215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035194"/>
            <a:ext cx="3829050" cy="1285875"/>
          </a:xfrm>
          <a:prstGeom prst="rect">
            <a:avLst/>
          </a:prstGeom>
          <a:noFill/>
          <a:ln>
            <a:noFill/>
          </a:ln>
        </p:spPr>
      </p:pic>
      <p:sp>
        <p:nvSpPr>
          <p:cNvPr id="6" name="TextBox 5">
            <a:extLst>
              <a:ext uri="{FF2B5EF4-FFF2-40B4-BE49-F238E27FC236}">
                <a16:creationId xmlns:a16="http://schemas.microsoft.com/office/drawing/2014/main" id="{FE01F790-8D68-BBF9-1586-93E468F3BF94}"/>
              </a:ext>
            </a:extLst>
          </p:cNvPr>
          <p:cNvSpPr txBox="1"/>
          <p:nvPr/>
        </p:nvSpPr>
        <p:spPr>
          <a:xfrm>
            <a:off x="285750" y="804796"/>
            <a:ext cx="5129644" cy="307777"/>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Visualization of friction processes from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Ib</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p:txBody>
      </p:sp>
      <p:sp>
        <p:nvSpPr>
          <p:cNvPr id="14" name="TextBox 13">
            <a:extLst>
              <a:ext uri="{FF2B5EF4-FFF2-40B4-BE49-F238E27FC236}">
                <a16:creationId xmlns:a16="http://schemas.microsoft.com/office/drawing/2014/main" id="{368E58DF-7399-CBE2-D1DC-88B4FADC6A86}"/>
              </a:ext>
            </a:extLst>
          </p:cNvPr>
          <p:cNvSpPr txBox="1"/>
          <p:nvPr/>
        </p:nvSpPr>
        <p:spPr>
          <a:xfrm>
            <a:off x="3799608" y="777804"/>
            <a:ext cx="5462649" cy="2462213"/>
          </a:xfrm>
          <a:prstGeom prst="rect">
            <a:avLst/>
          </a:prstGeom>
          <a:noFill/>
        </p:spPr>
        <p:txBody>
          <a:bodyPr wrap="none" rtlCol="0">
            <a:spAutoFit/>
          </a:bodyPr>
          <a:lstStyle/>
          <a:p>
            <a:r>
              <a:rPr lang="en-US" sz="1400" dirty="0">
                <a:solidFill>
                  <a:srgbClr val="C00000"/>
                </a:solidFill>
              </a:rPr>
              <a:t>It can be shown [</a:t>
            </a:r>
            <a:r>
              <a:rPr lang="en-US" sz="1400" dirty="0" err="1">
                <a:solidFill>
                  <a:srgbClr val="C00000"/>
                </a:solidFill>
              </a:rPr>
              <a:t>Ib</a:t>
            </a:r>
            <a:r>
              <a:rPr lang="en-US" sz="1400" dirty="0">
                <a:solidFill>
                  <a:srgbClr val="C00000"/>
                </a:solidFill>
              </a:rPr>
              <a:t>] that friction is suppressed for frequencies ω</a:t>
            </a:r>
            <a:r>
              <a:rPr lang="en-US" sz="1400" baseline="-25000" dirty="0">
                <a:solidFill>
                  <a:srgbClr val="C00000"/>
                </a:solidFill>
              </a:rPr>
              <a:t>0</a:t>
            </a:r>
            <a:r>
              <a:rPr lang="en-US" sz="1400" dirty="0">
                <a:solidFill>
                  <a:srgbClr val="C00000"/>
                </a:solidFill>
              </a:rPr>
              <a:t> </a:t>
            </a:r>
          </a:p>
          <a:p>
            <a:r>
              <a:rPr lang="en-US" sz="1400" dirty="0">
                <a:solidFill>
                  <a:srgbClr val="C00000"/>
                </a:solidFill>
              </a:rPr>
              <a:t>such that </a:t>
            </a:r>
            <a:r>
              <a:rPr lang="en-US" sz="1400" b="1" dirty="0">
                <a:solidFill>
                  <a:srgbClr val="C00000"/>
                </a:solidFill>
                <a:highlight>
                  <a:srgbClr val="FFFF00"/>
                </a:highlight>
              </a:rPr>
              <a:t>ω</a:t>
            </a:r>
            <a:r>
              <a:rPr lang="en-US" sz="1400" b="1" baseline="-25000" dirty="0">
                <a:solidFill>
                  <a:srgbClr val="C00000"/>
                </a:solidFill>
                <a:highlight>
                  <a:srgbClr val="FFFF00"/>
                </a:highlight>
              </a:rPr>
              <a:t>1</a:t>
            </a:r>
            <a:r>
              <a:rPr lang="en-US" sz="1400" b="1" dirty="0">
                <a:solidFill>
                  <a:srgbClr val="C00000"/>
                </a:solidFill>
                <a:highlight>
                  <a:srgbClr val="FFFF00"/>
                </a:highlight>
              </a:rPr>
              <a:t>&lt;ω</a:t>
            </a:r>
            <a:r>
              <a:rPr lang="en-US" sz="1400" b="1" baseline="-25000" dirty="0">
                <a:solidFill>
                  <a:srgbClr val="C00000"/>
                </a:solidFill>
                <a:highlight>
                  <a:srgbClr val="FFFF00"/>
                </a:highlight>
              </a:rPr>
              <a:t>0</a:t>
            </a:r>
            <a:r>
              <a:rPr lang="en-US" sz="1400" b="1" dirty="0">
                <a:solidFill>
                  <a:srgbClr val="C00000"/>
                </a:solidFill>
                <a:highlight>
                  <a:srgbClr val="FFFF00"/>
                </a:highlight>
              </a:rPr>
              <a:t>&lt;ω</a:t>
            </a:r>
            <a:r>
              <a:rPr lang="en-US" sz="1400" b="1" baseline="-25000" dirty="0">
                <a:solidFill>
                  <a:srgbClr val="C00000"/>
                </a:solidFill>
                <a:highlight>
                  <a:srgbClr val="FFFF00"/>
                </a:highlight>
              </a:rPr>
              <a:t>2 </a:t>
            </a:r>
            <a:r>
              <a:rPr lang="en-US" sz="1400" dirty="0">
                <a:solidFill>
                  <a:srgbClr val="C00000"/>
                </a:solidFill>
              </a:rPr>
              <a:t>with limiting frequencies described by equations.  </a:t>
            </a:r>
          </a:p>
          <a:p>
            <a:r>
              <a:rPr lang="en-US" sz="1400" dirty="0"/>
              <a:t>Now imagine the top plate is cable, the “substrate” is pole/wedge/cable </a:t>
            </a:r>
          </a:p>
          <a:p>
            <a:r>
              <a:rPr lang="en-US" sz="1400" dirty="0"/>
              <a:t>and there is non-rigid material (damaged insulation) in between.</a:t>
            </a:r>
          </a:p>
          <a:p>
            <a:r>
              <a:rPr lang="en-US" sz="1400" dirty="0"/>
              <a:t>In [4] I argue that for magnets </a:t>
            </a:r>
            <a:r>
              <a:rPr lang="en-US" sz="1400" b="1" dirty="0">
                <a:effectLst/>
                <a:latin typeface="Calibri" panose="020F0502020204030204" pitchFamily="34" charset="0"/>
                <a:ea typeface="Calibri" panose="020F0502020204030204" pitchFamily="34" charset="0"/>
              </a:rPr>
              <a:t>ω</a:t>
            </a:r>
            <a:r>
              <a:rPr lang="en-US" sz="1400" b="1" baseline="-25000" dirty="0">
                <a:effectLst/>
                <a:latin typeface="Calibri" panose="020F0502020204030204" pitchFamily="34" charset="0"/>
                <a:ea typeface="Calibri" panose="020F0502020204030204" pitchFamily="34" charset="0"/>
                <a:cs typeface="Times New Roman" panose="02020603050405020304" pitchFamily="18" charset="0"/>
              </a:rPr>
              <a:t>1</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 sqrt[F</a:t>
            </a:r>
            <a:r>
              <a:rPr lang="en-US" sz="1400" b="1" baseline="-25000" dirty="0">
                <a:effectLst/>
                <a:latin typeface="Calibri" panose="020F0502020204030204" pitchFamily="34" charset="0"/>
                <a:ea typeface="Calibri" panose="020F0502020204030204" pitchFamily="34" charset="0"/>
                <a:cs typeface="Times New Roman" panose="02020603050405020304" pitchFamily="18" charset="0"/>
              </a:rPr>
              <a:t>N</a:t>
            </a:r>
            <a:r>
              <a:rPr lang="en-US" sz="1400" b="1" dirty="0">
                <a:effectLst/>
                <a:latin typeface="Calibri" panose="020F0502020204030204" pitchFamily="34" charset="0"/>
                <a:ea typeface="Calibri" panose="020F0502020204030204" pitchFamily="34" charset="0"/>
                <a:cs typeface="Times New Roman" panose="02020603050405020304" pitchFamily="18" charset="0"/>
              </a:rPr>
              <a:t>/(MA)] and </a:t>
            </a:r>
            <a:r>
              <a:rPr lang="en-US" sz="1400" b="1" dirty="0">
                <a:effectLst/>
                <a:latin typeface="Calibri" panose="020F0502020204030204" pitchFamily="34" charset="0"/>
                <a:ea typeface="Calibri" panose="020F0502020204030204" pitchFamily="34" charset="0"/>
              </a:rPr>
              <a:t>ω</a:t>
            </a:r>
            <a:r>
              <a:rPr lang="en-US" sz="1400" b="1"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 sqrt(2</a:t>
            </a:r>
            <a:r>
              <a:rPr lang="en-US" sz="1400" b="1" dirty="0">
                <a:effectLst/>
                <a:latin typeface="Calibri" panose="020F0502020204030204" pitchFamily="34" charset="0"/>
                <a:ea typeface="Calibri" panose="020F0502020204030204" pitchFamily="34" charset="0"/>
              </a:rPr>
              <a:t>π</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latin typeface="Calibri" panose="020F0502020204030204" pitchFamily="34" charset="0"/>
                <a:ea typeface="Calibri" panose="020F0502020204030204" pitchFamily="34" charset="0"/>
              </a:rPr>
              <a:t>ω</a:t>
            </a:r>
            <a:r>
              <a:rPr lang="en-US" sz="1400" b="1" baseline="-25000" dirty="0">
                <a:effectLst/>
                <a:latin typeface="Calibri" panose="020F0502020204030204" pitchFamily="34" charset="0"/>
                <a:ea typeface="Calibri" panose="020F0502020204030204" pitchFamily="34" charset="0"/>
                <a:cs typeface="Times New Roman" panose="02020603050405020304" pitchFamily="18" charset="0"/>
              </a:rPr>
              <a:t>1</a:t>
            </a:r>
            <a:endParaRPr lang="en-US" sz="1400" b="1" dirty="0"/>
          </a:p>
          <a:p>
            <a:r>
              <a:rPr lang="en-US" sz="1400" dirty="0"/>
              <a:t>(the latter comes directly from [</a:t>
            </a:r>
            <a:r>
              <a:rPr lang="en-US" sz="1400" dirty="0" err="1"/>
              <a:t>Ib</a:t>
            </a:r>
            <a:r>
              <a:rPr lang="en-US" sz="1400" dirty="0"/>
              <a:t>]). M is the mass of the top plate </a:t>
            </a:r>
          </a:p>
          <a:p>
            <a:r>
              <a:rPr lang="en-US" sz="1400" dirty="0"/>
              <a:t>(coil section), A is oscillation amplitude, F</a:t>
            </a:r>
            <a:r>
              <a:rPr lang="en-US" sz="1400" baseline="-25000" dirty="0"/>
              <a:t>N</a:t>
            </a:r>
            <a:r>
              <a:rPr lang="en-US" sz="1400" dirty="0"/>
              <a:t> relates to Lorentz force. </a:t>
            </a:r>
          </a:p>
          <a:p>
            <a:r>
              <a:rPr lang="en-US" sz="1400" b="1" dirty="0"/>
              <a:t>Realistically one can get the range in the tens of kHz </a:t>
            </a:r>
          </a:p>
          <a:p>
            <a:r>
              <a:rPr lang="en-US" sz="1400" dirty="0"/>
              <a:t>(P~100 MPa leading to F~100 kHz and M~ few kg; A ~0.5 </a:t>
            </a:r>
            <a:r>
              <a:rPr lang="en-US" sz="1400" dirty="0">
                <a:sym typeface="Symbol" panose="05050102010706020507" pitchFamily="18" charset="2"/>
              </a:rPr>
              <a:t></a:t>
            </a:r>
            <a:r>
              <a:rPr lang="en-US" sz="1400" dirty="0"/>
              <a:t>m). </a:t>
            </a:r>
          </a:p>
          <a:p>
            <a:endParaRPr lang="en-US" sz="1400" dirty="0"/>
          </a:p>
          <a:p>
            <a:endParaRPr lang="en-US" sz="1400" dirty="0"/>
          </a:p>
        </p:txBody>
      </p:sp>
      <p:sp>
        <p:nvSpPr>
          <p:cNvPr id="15" name="TextBox 14">
            <a:extLst>
              <a:ext uri="{FF2B5EF4-FFF2-40B4-BE49-F238E27FC236}">
                <a16:creationId xmlns:a16="http://schemas.microsoft.com/office/drawing/2014/main" id="{9A374204-E9EB-1E6E-8B2C-8FA09C28C139}"/>
              </a:ext>
            </a:extLst>
          </p:cNvPr>
          <p:cNvSpPr txBox="1"/>
          <p:nvPr/>
        </p:nvSpPr>
        <p:spPr>
          <a:xfrm>
            <a:off x="232638" y="2820685"/>
            <a:ext cx="7823779" cy="307777"/>
          </a:xfrm>
          <a:prstGeom prst="rect">
            <a:avLst/>
          </a:prstGeom>
          <a:noFill/>
        </p:spPr>
        <p:txBody>
          <a:bodyPr wrap="square">
            <a:spAutoFit/>
          </a:bodyPr>
          <a:lstStyle/>
          <a:p>
            <a:r>
              <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 [</a:t>
            </a:r>
            <a:r>
              <a:rPr lang="en-US" sz="14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Ic</a:t>
            </a:r>
            <a:r>
              <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there are only two granular (hard) surfaces pressing against each other and the main equation is</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p:txBody>
      </p:sp>
      <p:pic>
        <p:nvPicPr>
          <p:cNvPr id="16" name="Picture 15">
            <a:extLst>
              <a:ext uri="{FF2B5EF4-FFF2-40B4-BE49-F238E27FC236}">
                <a16:creationId xmlns:a16="http://schemas.microsoft.com/office/drawing/2014/main" id="{3FF924B2-8779-87D7-732D-4D7BA1F188CE}"/>
              </a:ext>
            </a:extLst>
          </p:cNvPr>
          <p:cNvPicPr>
            <a:picLocks noChangeAspect="1"/>
          </p:cNvPicPr>
          <p:nvPr/>
        </p:nvPicPr>
        <p:blipFill>
          <a:blip r:embed="rId3"/>
          <a:stretch>
            <a:fillRect/>
          </a:stretch>
        </p:blipFill>
        <p:spPr>
          <a:xfrm>
            <a:off x="1174172" y="3107682"/>
            <a:ext cx="3352800" cy="502920"/>
          </a:xfrm>
          <a:prstGeom prst="rect">
            <a:avLst/>
          </a:prstGeom>
        </p:spPr>
      </p:pic>
      <p:sp>
        <p:nvSpPr>
          <p:cNvPr id="17" name="TextBox 16">
            <a:extLst>
              <a:ext uri="{FF2B5EF4-FFF2-40B4-BE49-F238E27FC236}">
                <a16:creationId xmlns:a16="http://schemas.microsoft.com/office/drawing/2014/main" id="{929E896D-AFD0-09F1-5DFF-2995273CEA64}"/>
              </a:ext>
            </a:extLst>
          </p:cNvPr>
          <p:cNvSpPr txBox="1"/>
          <p:nvPr/>
        </p:nvSpPr>
        <p:spPr>
          <a:xfrm>
            <a:off x="246424" y="3642653"/>
            <a:ext cx="8625631" cy="1231106"/>
          </a:xfrm>
          <a:prstGeom prst="rect">
            <a:avLst/>
          </a:prstGeom>
          <a:noFill/>
        </p:spPr>
        <p:txBody>
          <a:bodyPr wrap="none" rtlCol="0">
            <a:spAutoFit/>
          </a:bodyPr>
          <a:lstStyle/>
          <a:p>
            <a:r>
              <a:rPr lang="en-US" sz="1400" dirty="0"/>
              <a:t>Above some critical frequency </a:t>
            </a:r>
            <a:r>
              <a:rPr lang="el-GR" sz="1400" dirty="0"/>
              <a:t>ω</a:t>
            </a:r>
            <a:r>
              <a:rPr lang="en-US" sz="1400" baseline="-25000" dirty="0"/>
              <a:t>c</a:t>
            </a:r>
            <a:r>
              <a:rPr lang="en-US" sz="1400" dirty="0"/>
              <a:t>, slip-stick behavior transforms into continuous sliding, i.e. granular barriers of size </a:t>
            </a:r>
          </a:p>
          <a:p>
            <a:r>
              <a:rPr lang="el-GR" sz="1400" dirty="0"/>
              <a:t>ξ</a:t>
            </a:r>
            <a:r>
              <a:rPr lang="en-US" sz="1400" baseline="-25000" dirty="0"/>
              <a:t>c</a:t>
            </a:r>
            <a:r>
              <a:rPr lang="en-US" sz="1400" dirty="0"/>
              <a:t> are overcome and movement is “unstuck”.  </a:t>
            </a:r>
          </a:p>
          <a:p>
            <a:r>
              <a:rPr lang="en-US" sz="1400" dirty="0"/>
              <a:t>For magnets A</a:t>
            </a:r>
            <a:r>
              <a:rPr lang="el-GR" sz="1400" dirty="0"/>
              <a:t>ω</a:t>
            </a:r>
            <a:r>
              <a:rPr lang="en-US" sz="1400" dirty="0"/>
              <a:t> ~ 0.5 m/s is reasonable to achieve and </a:t>
            </a:r>
            <a:r>
              <a:rPr lang="en-US" sz="1400" b="1" dirty="0" err="1">
                <a:effectLst/>
                <a:latin typeface="Calibri" panose="020F0502020204030204" pitchFamily="34" charset="0"/>
                <a:ea typeface="Calibri" panose="020F0502020204030204" pitchFamily="34" charset="0"/>
              </a:rPr>
              <a:t>ξ</a:t>
            </a:r>
            <a:r>
              <a:rPr lang="en-US" sz="1400" b="1" baseline="-25000" dirty="0" err="1">
                <a:effectLst/>
                <a:latin typeface="Calibri" panose="020F0502020204030204" pitchFamily="34" charset="0"/>
                <a:ea typeface="Calibri" panose="020F0502020204030204" pitchFamily="34" charset="0"/>
                <a:cs typeface="Times New Roman" panose="02020603050405020304" pitchFamily="18" charset="0"/>
              </a:rPr>
              <a:t>c</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&lt;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A</a:t>
            </a:r>
            <a:r>
              <a:rPr lang="en-US" sz="1400" b="1" dirty="0" err="1">
                <a:effectLst/>
                <a:latin typeface="Calibri" panose="020F0502020204030204" pitchFamily="34" charset="0"/>
                <a:ea typeface="Calibri" panose="020F0502020204030204" pitchFamily="34" charset="0"/>
              </a:rPr>
              <a:t>ω</a:t>
            </a:r>
            <a:r>
              <a:rPr lang="en-US" sz="1400" b="1" dirty="0">
                <a:effectLst/>
                <a:latin typeface="Calibri" panose="020F0502020204030204" pitchFamily="34" charset="0"/>
                <a:ea typeface="Calibri" panose="020F0502020204030204" pitchFamily="34" charset="0"/>
              </a:rPr>
              <a:t>)</a:t>
            </a:r>
            <a:r>
              <a:rPr lang="en-US" sz="1400" b="1" baseline="30000" dirty="0">
                <a:effectLst/>
                <a:latin typeface="Calibri" panose="020F0502020204030204" pitchFamily="34" charset="0"/>
                <a:ea typeface="Calibri" panose="020F0502020204030204" pitchFamily="34" charset="0"/>
              </a:rPr>
              <a:t>2</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x M/F</a:t>
            </a:r>
            <a:r>
              <a:rPr lang="en-US" sz="1400" b="1" baseline="-25000" dirty="0">
                <a:effectLst/>
                <a:latin typeface="Calibri" panose="020F0502020204030204" pitchFamily="34" charset="0"/>
                <a:ea typeface="Calibri" panose="020F0502020204030204" pitchFamily="34" charset="0"/>
                <a:cs typeface="Times New Roman" panose="02020603050405020304" pitchFamily="18" charset="0"/>
              </a:rPr>
              <a:t>N</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10 </a:t>
            </a:r>
            <a:r>
              <a:rPr lang="en-US" sz="1400" b="1"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4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m</a:t>
            </a:r>
            <a:r>
              <a:rPr lang="en-US" sz="14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cs typeface="Times New Roman" panose="02020603050405020304" pitchFamily="18" charset="0"/>
              </a:rPr>
              <a:t>In all cases friction is reduced even if the movement is not “unstuck”.</a:t>
            </a:r>
            <a:endParaRPr lang="en-US" sz="1400" dirty="0"/>
          </a:p>
          <a:p>
            <a:endParaRPr lang="en-US" sz="1400" dirty="0"/>
          </a:p>
        </p:txBody>
      </p:sp>
      <p:sp>
        <p:nvSpPr>
          <p:cNvPr id="19" name="TextBox 18">
            <a:extLst>
              <a:ext uri="{FF2B5EF4-FFF2-40B4-BE49-F238E27FC236}">
                <a16:creationId xmlns:a16="http://schemas.microsoft.com/office/drawing/2014/main" id="{9BA88F00-7EFD-8E87-A4DA-162A1F7D45C2}"/>
              </a:ext>
            </a:extLst>
          </p:cNvPr>
          <p:cNvSpPr txBox="1"/>
          <p:nvPr/>
        </p:nvSpPr>
        <p:spPr>
          <a:xfrm>
            <a:off x="7081052" y="4018942"/>
            <a:ext cx="1304781" cy="584775"/>
          </a:xfrm>
          <a:prstGeom prst="rect">
            <a:avLst/>
          </a:prstGeom>
          <a:solidFill>
            <a:srgbClr val="FFFF00"/>
          </a:solidFill>
        </p:spPr>
        <p:txBody>
          <a:bodyPr wrap="none" rtlCol="0">
            <a:spAutoFit/>
          </a:bodyPr>
          <a:lstStyle/>
          <a:p>
            <a:r>
              <a:rPr lang="en-US" sz="1600" dirty="0">
                <a:solidFill>
                  <a:schemeClr val="accent6">
                    <a:lumMod val="50000"/>
                  </a:schemeClr>
                </a:solidFill>
              </a:rPr>
              <a:t>Much more </a:t>
            </a:r>
          </a:p>
          <a:p>
            <a:r>
              <a:rPr lang="en-US" sz="1600" dirty="0">
                <a:solidFill>
                  <a:schemeClr val="accent6">
                    <a:lumMod val="50000"/>
                  </a:schemeClr>
                </a:solidFill>
              </a:rPr>
              <a:t>details in [4]. </a:t>
            </a:r>
          </a:p>
        </p:txBody>
      </p:sp>
    </p:spTree>
    <p:extLst>
      <p:ext uri="{BB962C8B-B14F-4D97-AF65-F5344CB8AC3E}">
        <p14:creationId xmlns:p14="http://schemas.microsoft.com/office/powerpoint/2010/main" val="1742559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1868" y="250807"/>
            <a:ext cx="6675305"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Training with less friction (model dependent)</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8" name="Picture 7">
            <a:extLst>
              <a:ext uri="{FF2B5EF4-FFF2-40B4-BE49-F238E27FC236}">
                <a16:creationId xmlns:a16="http://schemas.microsoft.com/office/drawing/2014/main" id="{452C6DC1-1817-0FF0-F622-CDF10D3C54F5}"/>
              </a:ext>
            </a:extLst>
          </p:cNvPr>
          <p:cNvPicPr>
            <a:picLocks noChangeAspect="1"/>
          </p:cNvPicPr>
          <p:nvPr/>
        </p:nvPicPr>
        <p:blipFill>
          <a:blip r:embed="rId2"/>
          <a:stretch>
            <a:fillRect/>
          </a:stretch>
        </p:blipFill>
        <p:spPr>
          <a:xfrm>
            <a:off x="429419" y="645462"/>
            <a:ext cx="7557156" cy="3211082"/>
          </a:xfrm>
          <a:prstGeom prst="rect">
            <a:avLst/>
          </a:prstGeom>
        </p:spPr>
      </p:pic>
      <p:sp>
        <p:nvSpPr>
          <p:cNvPr id="11" name="TextBox 10">
            <a:extLst>
              <a:ext uri="{FF2B5EF4-FFF2-40B4-BE49-F238E27FC236}">
                <a16:creationId xmlns:a16="http://schemas.microsoft.com/office/drawing/2014/main" id="{6E58CBBA-17CD-4A1D-517F-F78C205BDD7A}"/>
              </a:ext>
            </a:extLst>
          </p:cNvPr>
          <p:cNvSpPr txBox="1"/>
          <p:nvPr/>
        </p:nvSpPr>
        <p:spPr>
          <a:xfrm>
            <a:off x="5392884" y="3932565"/>
            <a:ext cx="1842616" cy="446597"/>
          </a:xfrm>
          <a:prstGeom prst="rect">
            <a:avLst/>
          </a:prstGeom>
          <a:noFill/>
        </p:spPr>
        <p:txBody>
          <a:bodyPr wrap="square">
            <a:spAutoFit/>
          </a:bodyPr>
          <a:lstStyle/>
          <a:p>
            <a:pPr marL="0" marR="0" algn="just">
              <a:lnSpc>
                <a:spcPct val="107000"/>
              </a:lnSpc>
              <a:spcBef>
                <a:spcPts val="0"/>
              </a:spcBef>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A</a:t>
            </a:r>
            <a:r>
              <a:rPr lang="en-US" sz="1100" dirty="0">
                <a:effectLst/>
                <a:latin typeface="Calibri" panose="020F0502020204030204" pitchFamily="34" charset="0"/>
                <a:ea typeface="Calibri" panose="020F0502020204030204" pitchFamily="34" charset="0"/>
                <a:cs typeface="Times New Roman" panose="02020603050405020304" pitchFamily="18" charset="0"/>
              </a:rPr>
              <a:t>lternative slopes are shown – 2 x m</a:t>
            </a:r>
            <a:r>
              <a:rPr lang="en-US"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10 x m</a:t>
            </a:r>
            <a:r>
              <a:rPr lang="en-US" sz="1100" baseline="-25000" dirty="0">
                <a:effectLst/>
                <a:latin typeface="Calibri" panose="020F0502020204030204" pitchFamily="34" charset="0"/>
                <a:ea typeface="Calibri" panose="020F0502020204030204" pitchFamily="34" charset="0"/>
                <a:cs typeface="Times New Roman" panose="02020603050405020304" pitchFamily="18"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DDA60D0-03C0-B212-3981-C718B69EDECF}"/>
              </a:ext>
            </a:extLst>
          </p:cNvPr>
          <p:cNvSpPr txBox="1"/>
          <p:nvPr/>
        </p:nvSpPr>
        <p:spPr>
          <a:xfrm>
            <a:off x="6847840" y="3449892"/>
            <a:ext cx="1938864" cy="523220"/>
          </a:xfrm>
          <a:prstGeom prst="rect">
            <a:avLst/>
          </a:prstGeom>
          <a:noFill/>
        </p:spPr>
        <p:txBody>
          <a:bodyPr wrap="none" rtlCol="0">
            <a:spAutoFit/>
          </a:bodyPr>
          <a:lstStyle/>
          <a:p>
            <a:r>
              <a:rPr lang="en-US" sz="1400" dirty="0"/>
              <a:t>Different training slopes</a:t>
            </a:r>
          </a:p>
          <a:p>
            <a:r>
              <a:rPr lang="en-US" sz="1400" dirty="0"/>
              <a:t>for different friction</a:t>
            </a:r>
          </a:p>
        </p:txBody>
      </p:sp>
      <p:sp>
        <p:nvSpPr>
          <p:cNvPr id="6" name="TextBox 5">
            <a:extLst>
              <a:ext uri="{FF2B5EF4-FFF2-40B4-BE49-F238E27FC236}">
                <a16:creationId xmlns:a16="http://schemas.microsoft.com/office/drawing/2014/main" id="{3D548B0D-BAF3-3732-37E7-B2D6FA001776}"/>
              </a:ext>
            </a:extLst>
          </p:cNvPr>
          <p:cNvSpPr txBox="1"/>
          <p:nvPr/>
        </p:nvSpPr>
        <p:spPr>
          <a:xfrm>
            <a:off x="128452" y="1587844"/>
            <a:ext cx="4835434" cy="2123658"/>
          </a:xfrm>
          <a:prstGeom prst="rect">
            <a:avLst/>
          </a:prstGeom>
          <a:solidFill>
            <a:schemeClr val="bg1"/>
          </a:solidFill>
        </p:spPr>
        <p:txBody>
          <a:bodyPr wrap="square" rtlCol="0">
            <a:spAutoFit/>
          </a:bodyPr>
          <a:lstStyle/>
          <a:p>
            <a:endParaRPr lang="en-US" sz="3200" dirty="0"/>
          </a:p>
          <a:p>
            <a:endParaRPr lang="en-US" sz="3200" dirty="0"/>
          </a:p>
          <a:p>
            <a:endParaRPr lang="en-US" sz="3200" dirty="0"/>
          </a:p>
          <a:p>
            <a:endParaRPr lang="en-US" sz="3600" dirty="0"/>
          </a:p>
        </p:txBody>
      </p:sp>
      <p:pic>
        <p:nvPicPr>
          <p:cNvPr id="13" name="Picture 12">
            <a:extLst>
              <a:ext uri="{FF2B5EF4-FFF2-40B4-BE49-F238E27FC236}">
                <a16:creationId xmlns:a16="http://schemas.microsoft.com/office/drawing/2014/main" id="{DA8A99B7-3382-40C7-825F-D7B0E70F1B79}"/>
              </a:ext>
            </a:extLst>
          </p:cNvPr>
          <p:cNvPicPr>
            <a:picLocks noChangeAspect="1"/>
          </p:cNvPicPr>
          <p:nvPr/>
        </p:nvPicPr>
        <p:blipFill rotWithShape="1">
          <a:blip r:embed="rId3"/>
          <a:srcRect r="51368"/>
          <a:stretch/>
        </p:blipFill>
        <p:spPr>
          <a:xfrm>
            <a:off x="512306" y="1587844"/>
            <a:ext cx="3090262" cy="2139150"/>
          </a:xfrm>
          <a:prstGeom prst="rect">
            <a:avLst/>
          </a:prstGeom>
        </p:spPr>
      </p:pic>
      <p:sp>
        <p:nvSpPr>
          <p:cNvPr id="14" name="TextBox 13">
            <a:extLst>
              <a:ext uri="{FF2B5EF4-FFF2-40B4-BE49-F238E27FC236}">
                <a16:creationId xmlns:a16="http://schemas.microsoft.com/office/drawing/2014/main" id="{BC632406-4464-279C-2372-5B132F6A33EA}"/>
              </a:ext>
            </a:extLst>
          </p:cNvPr>
          <p:cNvSpPr txBox="1"/>
          <p:nvPr/>
        </p:nvSpPr>
        <p:spPr>
          <a:xfrm>
            <a:off x="3628600" y="2563049"/>
            <a:ext cx="1369286" cy="461665"/>
          </a:xfrm>
          <a:prstGeom prst="rect">
            <a:avLst/>
          </a:prstGeom>
          <a:noFill/>
        </p:spPr>
        <p:txBody>
          <a:bodyPr wrap="none" rtlCol="0">
            <a:spAutoFit/>
          </a:bodyPr>
          <a:lstStyle/>
          <a:p>
            <a:r>
              <a:rPr lang="en-US" dirty="0"/>
              <a:t>m</a:t>
            </a:r>
            <a:r>
              <a:rPr lang="en-US" baseline="-25000" dirty="0"/>
              <a:t>0</a:t>
            </a:r>
            <a:r>
              <a:rPr lang="en-US" dirty="0"/>
              <a:t> = 0.05</a:t>
            </a:r>
          </a:p>
        </p:txBody>
      </p:sp>
      <p:sp>
        <p:nvSpPr>
          <p:cNvPr id="15" name="Arrow: Right 14">
            <a:extLst>
              <a:ext uri="{FF2B5EF4-FFF2-40B4-BE49-F238E27FC236}">
                <a16:creationId xmlns:a16="http://schemas.microsoft.com/office/drawing/2014/main" id="{7CA7AF66-0FF9-17F8-DBC1-6CD6A88555B5}"/>
              </a:ext>
            </a:extLst>
          </p:cNvPr>
          <p:cNvSpPr/>
          <p:nvPr/>
        </p:nvSpPr>
        <p:spPr>
          <a:xfrm>
            <a:off x="3742124" y="2251003"/>
            <a:ext cx="1255762" cy="2155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D35D0D-7416-A875-29CF-C052188D72E9}"/>
              </a:ext>
            </a:extLst>
          </p:cNvPr>
          <p:cNvSpPr txBox="1"/>
          <p:nvPr/>
        </p:nvSpPr>
        <p:spPr>
          <a:xfrm rot="1463943">
            <a:off x="6966863" y="2453770"/>
            <a:ext cx="348172" cy="235962"/>
          </a:xfrm>
          <a:prstGeom prst="rect">
            <a:avLst/>
          </a:prstGeom>
          <a:solidFill>
            <a:schemeClr val="bg1"/>
          </a:solidFill>
        </p:spPr>
        <p:txBody>
          <a:bodyPr wrap="none" rtlCol="0">
            <a:spAutoFit/>
          </a:bodyPr>
          <a:lstStyle/>
          <a:p>
            <a:r>
              <a:rPr lang="en-US" sz="1400" baseline="-25000" dirty="0">
                <a:solidFill>
                  <a:srgbClr val="C00000"/>
                </a:solidFill>
              </a:rPr>
              <a:t>      </a:t>
            </a:r>
          </a:p>
        </p:txBody>
      </p:sp>
      <p:sp>
        <p:nvSpPr>
          <p:cNvPr id="4" name="TextBox 3">
            <a:extLst>
              <a:ext uri="{FF2B5EF4-FFF2-40B4-BE49-F238E27FC236}">
                <a16:creationId xmlns:a16="http://schemas.microsoft.com/office/drawing/2014/main" id="{D6AFA4F2-4220-6B00-C2BD-ABCF8B476F90}"/>
              </a:ext>
            </a:extLst>
          </p:cNvPr>
          <p:cNvSpPr txBox="1"/>
          <p:nvPr/>
        </p:nvSpPr>
        <p:spPr>
          <a:xfrm>
            <a:off x="7235500" y="2428275"/>
            <a:ext cx="638316" cy="307777"/>
          </a:xfrm>
          <a:prstGeom prst="rect">
            <a:avLst/>
          </a:prstGeom>
          <a:solidFill>
            <a:schemeClr val="bg1"/>
          </a:solidFill>
        </p:spPr>
        <p:txBody>
          <a:bodyPr wrap="none" rtlCol="0">
            <a:spAutoFit/>
          </a:bodyPr>
          <a:lstStyle/>
          <a:p>
            <a:r>
              <a:rPr lang="en-US" sz="1400" dirty="0">
                <a:solidFill>
                  <a:srgbClr val="C00000"/>
                </a:solidFill>
              </a:rPr>
              <a:t>2 x m</a:t>
            </a:r>
            <a:r>
              <a:rPr lang="en-US" sz="1400" baseline="-25000" dirty="0">
                <a:solidFill>
                  <a:srgbClr val="C00000"/>
                </a:solidFill>
              </a:rPr>
              <a:t>0</a:t>
            </a:r>
          </a:p>
        </p:txBody>
      </p:sp>
      <p:sp>
        <p:nvSpPr>
          <p:cNvPr id="9" name="TextBox 8">
            <a:extLst>
              <a:ext uri="{FF2B5EF4-FFF2-40B4-BE49-F238E27FC236}">
                <a16:creationId xmlns:a16="http://schemas.microsoft.com/office/drawing/2014/main" id="{140A8A82-5DBB-1849-7801-33223D77D53E}"/>
              </a:ext>
            </a:extLst>
          </p:cNvPr>
          <p:cNvSpPr txBox="1"/>
          <p:nvPr/>
        </p:nvSpPr>
        <p:spPr>
          <a:xfrm>
            <a:off x="5664981" y="2503530"/>
            <a:ext cx="729687" cy="307777"/>
          </a:xfrm>
          <a:prstGeom prst="rect">
            <a:avLst/>
          </a:prstGeom>
          <a:solidFill>
            <a:schemeClr val="bg1"/>
          </a:solidFill>
        </p:spPr>
        <p:txBody>
          <a:bodyPr wrap="none" rtlCol="0">
            <a:spAutoFit/>
          </a:bodyPr>
          <a:lstStyle/>
          <a:p>
            <a:r>
              <a:rPr lang="en-US" sz="1400" dirty="0">
                <a:solidFill>
                  <a:srgbClr val="00B050"/>
                </a:solidFill>
              </a:rPr>
              <a:t>10 x m</a:t>
            </a:r>
            <a:r>
              <a:rPr lang="en-US" sz="1400" baseline="-25000" dirty="0">
                <a:solidFill>
                  <a:srgbClr val="00B050"/>
                </a:solidFill>
              </a:rPr>
              <a:t>0</a:t>
            </a:r>
          </a:p>
        </p:txBody>
      </p:sp>
    </p:spTree>
    <p:extLst>
      <p:ext uri="{BB962C8B-B14F-4D97-AF65-F5344CB8AC3E}">
        <p14:creationId xmlns:p14="http://schemas.microsoft.com/office/powerpoint/2010/main" val="2983387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12327" y="250807"/>
            <a:ext cx="5351767"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(II) Vibrations in magnetic field</a:t>
            </a:r>
          </a:p>
        </p:txBody>
      </p:sp>
      <p:sp>
        <p:nvSpPr>
          <p:cNvPr id="3" name="Date Placeholder 2"/>
          <p:cNvSpPr>
            <a:spLocks noGrp="1"/>
          </p:cNvSpPr>
          <p:nvPr>
            <p:ph type="dt" sz="half" idx="2"/>
          </p:nvPr>
        </p:nvSpPr>
        <p:spPr/>
        <p:txBody>
          <a:bodyPr/>
          <a:lstStyle/>
          <a:p>
            <a:pPr>
              <a:defRPr/>
            </a:pPr>
            <a:r>
              <a:rPr lang="en-US"/>
              <a:t>4/28/2023</a:t>
            </a:r>
            <a:endParaRPr lang="en-US" dirty="0"/>
          </a:p>
        </p:txBody>
      </p:sp>
      <p:sp>
        <p:nvSpPr>
          <p:cNvPr id="2" name="Content Placeholder 5">
            <a:extLst>
              <a:ext uri="{FF2B5EF4-FFF2-40B4-BE49-F238E27FC236}">
                <a16:creationId xmlns:a16="http://schemas.microsoft.com/office/drawing/2014/main" id="{703C6F5C-2099-917E-5CAB-C1FF44820177}"/>
              </a:ext>
            </a:extLst>
          </p:cNvPr>
          <p:cNvSpPr>
            <a:spLocks noGrp="1"/>
          </p:cNvSpPr>
          <p:nvPr>
            <p:ph idx="1"/>
          </p:nvPr>
        </p:nvSpPr>
        <p:spPr>
          <a:xfrm>
            <a:off x="176068" y="710706"/>
            <a:ext cx="8772963" cy="4095019"/>
          </a:xfrm>
        </p:spPr>
        <p:txBody>
          <a:bodyPr/>
          <a:lstStyle/>
          <a:p>
            <a:pPr>
              <a:buFont typeface="Wingdings" panose="05000000000000000000" pitchFamily="2" charset="2"/>
              <a:buChar char="§"/>
            </a:pPr>
            <a:r>
              <a:rPr lang="en-US" sz="1600" dirty="0">
                <a:solidFill>
                  <a:srgbClr val="C00000"/>
                </a:solidFill>
              </a:rPr>
              <a:t>Can we transform mechanical energy to heat for magnet protection?</a:t>
            </a:r>
          </a:p>
          <a:p>
            <a:pPr>
              <a:buFont typeface="Wingdings" panose="05000000000000000000" pitchFamily="2" charset="2"/>
              <a:buChar char="§"/>
            </a:pPr>
            <a:endParaRPr lang="en-US" sz="1600" dirty="0"/>
          </a:p>
          <a:p>
            <a:pPr marL="0" indent="0">
              <a:buNone/>
            </a:pPr>
            <a:endParaRPr lang="en-US" sz="1600" dirty="0"/>
          </a:p>
          <a:p>
            <a:pPr>
              <a:buFont typeface="Wingdings" panose="05000000000000000000" pitchFamily="2" charset="2"/>
              <a:buChar char="§"/>
            </a:pPr>
            <a:r>
              <a:rPr lang="en-US" sz="1600" dirty="0"/>
              <a:t>Using “thin” wire approximation for eddy-current density: </a:t>
            </a:r>
          </a:p>
          <a:p>
            <a:pPr marL="0" indent="0">
              <a:buNone/>
            </a:pPr>
            <a:r>
              <a:rPr lang="en-US" sz="1600" dirty="0"/>
              <a:t>                           to calculate power losses</a:t>
            </a:r>
          </a:p>
          <a:p>
            <a:pPr marL="0" indent="0">
              <a:buNone/>
            </a:pPr>
            <a:endParaRPr lang="en-US" sz="1600" dirty="0"/>
          </a:p>
          <a:p>
            <a:pPr>
              <a:buFont typeface="Wingdings" panose="05000000000000000000" pitchFamily="2" charset="2"/>
              <a:buChar char="§"/>
            </a:pPr>
            <a:r>
              <a:rPr lang="en-US" sz="1600" dirty="0"/>
              <a:t>This is obviously too simplistic for a magnet but we’ll notice few things: </a:t>
            </a:r>
          </a:p>
          <a:p>
            <a:pPr lvl="1"/>
            <a:r>
              <a:rPr lang="en-US" sz="1400" dirty="0"/>
              <a:t>Calculating power goes through flux changes and we end up with “</a:t>
            </a:r>
            <a:r>
              <a:rPr lang="en-US" sz="1400" dirty="0">
                <a:latin typeface="Cambria Math" panose="02040503050406030204" pitchFamily="18" charset="0"/>
                <a:ea typeface="Cambria Math" panose="02040503050406030204" pitchFamily="18" charset="0"/>
              </a:rPr>
              <a:t>𝜕</a:t>
            </a:r>
            <a:r>
              <a:rPr lang="en-US" sz="1400" dirty="0"/>
              <a:t>B/</a:t>
            </a:r>
            <a:r>
              <a:rPr lang="en-US" sz="1400" dirty="0">
                <a:latin typeface="Cambria Math" panose="02040503050406030204" pitchFamily="18" charset="0"/>
                <a:ea typeface="Cambria Math" panose="02040503050406030204" pitchFamily="18" charset="0"/>
              </a:rPr>
              <a:t>𝜕</a:t>
            </a:r>
            <a:r>
              <a:rPr lang="en-US" sz="1400" dirty="0"/>
              <a:t>t”;   				          however the change doesn’t have to come from B, it could be coming from “A” (“exposed surface area”);      if we have sin(</a:t>
            </a:r>
            <a:r>
              <a:rPr lang="el-GR" sz="1400" dirty="0"/>
              <a:t>ω</a:t>
            </a:r>
            <a:r>
              <a:rPr lang="en-US" sz="1400" dirty="0"/>
              <a:t>t) dependence of flux change it will be described in the same way coming from B or A </a:t>
            </a:r>
            <a:endParaRPr lang="en-US" dirty="0"/>
          </a:p>
          <a:p>
            <a:pPr>
              <a:buFont typeface="Wingdings" panose="05000000000000000000" pitchFamily="2" charset="2"/>
              <a:buChar char="§"/>
            </a:pPr>
            <a:r>
              <a:rPr lang="en-US" sz="1600" dirty="0"/>
              <a:t>If our description is too simplistic, what is already used for quench protection and explores oscillations of some kind?                </a:t>
            </a:r>
            <a:r>
              <a:rPr lang="en-US" sz="1800" b="1" dirty="0">
                <a:solidFill>
                  <a:schemeClr val="accent6">
                    <a:lumMod val="50000"/>
                  </a:schemeClr>
                </a:solidFill>
              </a:rPr>
              <a:t>CLIQ</a:t>
            </a:r>
          </a:p>
        </p:txBody>
      </p:sp>
      <p:pic>
        <p:nvPicPr>
          <p:cNvPr id="4" name="Picture 3">
            <a:extLst>
              <a:ext uri="{FF2B5EF4-FFF2-40B4-BE49-F238E27FC236}">
                <a16:creationId xmlns:a16="http://schemas.microsoft.com/office/drawing/2014/main" id="{314EC67D-4788-629B-24FD-383842ED7249}"/>
              </a:ext>
            </a:extLst>
          </p:cNvPr>
          <p:cNvPicPr>
            <a:picLocks noChangeAspect="1"/>
          </p:cNvPicPr>
          <p:nvPr/>
        </p:nvPicPr>
        <p:blipFill>
          <a:blip r:embed="rId2"/>
          <a:stretch>
            <a:fillRect/>
          </a:stretch>
        </p:blipFill>
        <p:spPr>
          <a:xfrm>
            <a:off x="6754686" y="337775"/>
            <a:ext cx="2274570" cy="2048510"/>
          </a:xfrm>
          <a:prstGeom prst="rect">
            <a:avLst/>
          </a:prstGeom>
        </p:spPr>
      </p:pic>
      <p:sp>
        <p:nvSpPr>
          <p:cNvPr id="6" name="TextBox 5">
            <a:extLst>
              <a:ext uri="{FF2B5EF4-FFF2-40B4-BE49-F238E27FC236}">
                <a16:creationId xmlns:a16="http://schemas.microsoft.com/office/drawing/2014/main" id="{2AD9E581-5598-A41E-0146-359A7140D67F}"/>
              </a:ext>
            </a:extLst>
          </p:cNvPr>
          <p:cNvSpPr txBox="1"/>
          <p:nvPr/>
        </p:nvSpPr>
        <p:spPr>
          <a:xfrm>
            <a:off x="2509036" y="1192753"/>
            <a:ext cx="1852110" cy="338554"/>
          </a:xfrm>
          <a:prstGeom prst="rect">
            <a:avLst/>
          </a:prstGeom>
          <a:noFill/>
        </p:spPr>
        <p:txBody>
          <a:bodyPr wrap="none" rtlCol="0">
            <a:spAutoFit/>
          </a:bodyPr>
          <a:lstStyle/>
          <a:p>
            <a:r>
              <a:rPr lang="en-US" sz="1600" dirty="0"/>
              <a:t>Something like this?</a:t>
            </a:r>
          </a:p>
        </p:txBody>
      </p:sp>
      <p:cxnSp>
        <p:nvCxnSpPr>
          <p:cNvPr id="9" name="Straight Arrow Connector 8">
            <a:extLst>
              <a:ext uri="{FF2B5EF4-FFF2-40B4-BE49-F238E27FC236}">
                <a16:creationId xmlns:a16="http://schemas.microsoft.com/office/drawing/2014/main" id="{27956D0D-BA2C-C884-279F-34CD82ED399B}"/>
              </a:ext>
            </a:extLst>
          </p:cNvPr>
          <p:cNvCxnSpPr>
            <a:cxnSpLocks/>
          </p:cNvCxnSpPr>
          <p:nvPr/>
        </p:nvCxnSpPr>
        <p:spPr>
          <a:xfrm>
            <a:off x="4441371" y="1362030"/>
            <a:ext cx="20726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3B480AA6-63AF-1F79-F242-84D05F7990EE}"/>
              </a:ext>
            </a:extLst>
          </p:cNvPr>
          <p:cNvPicPr>
            <a:picLocks noChangeAspect="1"/>
          </p:cNvPicPr>
          <p:nvPr/>
        </p:nvPicPr>
        <p:blipFill rotWithShape="1">
          <a:blip r:embed="rId3"/>
          <a:srcRect t="-10843" r="34868"/>
          <a:stretch/>
        </p:blipFill>
        <p:spPr>
          <a:xfrm>
            <a:off x="1316287" y="2503961"/>
            <a:ext cx="3867213" cy="466230"/>
          </a:xfrm>
          <a:prstGeom prst="rect">
            <a:avLst/>
          </a:prstGeom>
        </p:spPr>
      </p:pic>
      <p:pic>
        <p:nvPicPr>
          <p:cNvPr id="28" name="Picture 27">
            <a:extLst>
              <a:ext uri="{FF2B5EF4-FFF2-40B4-BE49-F238E27FC236}">
                <a16:creationId xmlns:a16="http://schemas.microsoft.com/office/drawing/2014/main" id="{D853E996-0F9F-18D5-25B3-781A7BF6295F}"/>
              </a:ext>
            </a:extLst>
          </p:cNvPr>
          <p:cNvPicPr>
            <a:picLocks noChangeAspect="1"/>
          </p:cNvPicPr>
          <p:nvPr/>
        </p:nvPicPr>
        <p:blipFill rotWithShape="1">
          <a:blip r:embed="rId4"/>
          <a:srcRect l="31519" t="-6827" r="30173" b="6193"/>
          <a:stretch/>
        </p:blipFill>
        <p:spPr>
          <a:xfrm>
            <a:off x="4239441" y="2089359"/>
            <a:ext cx="2274570" cy="466230"/>
          </a:xfrm>
          <a:prstGeom prst="rect">
            <a:avLst/>
          </a:prstGeom>
        </p:spPr>
      </p:pic>
      <p:pic>
        <p:nvPicPr>
          <p:cNvPr id="34" name="Picture 33">
            <a:extLst>
              <a:ext uri="{FF2B5EF4-FFF2-40B4-BE49-F238E27FC236}">
                <a16:creationId xmlns:a16="http://schemas.microsoft.com/office/drawing/2014/main" id="{A3A8420E-3F65-1FF9-8F2A-F2F0DF6EC094}"/>
              </a:ext>
            </a:extLst>
          </p:cNvPr>
          <p:cNvPicPr>
            <a:picLocks noChangeAspect="1"/>
          </p:cNvPicPr>
          <p:nvPr/>
        </p:nvPicPr>
        <p:blipFill rotWithShape="1">
          <a:blip r:embed="rId5"/>
          <a:srcRect l="40080" t="-11557" r="41011"/>
          <a:stretch/>
        </p:blipFill>
        <p:spPr>
          <a:xfrm>
            <a:off x="362092" y="2104370"/>
            <a:ext cx="1122691" cy="561047"/>
          </a:xfrm>
          <a:prstGeom prst="rect">
            <a:avLst/>
          </a:prstGeom>
        </p:spPr>
      </p:pic>
      <p:pic>
        <p:nvPicPr>
          <p:cNvPr id="38" name="Picture 37">
            <a:extLst>
              <a:ext uri="{FF2B5EF4-FFF2-40B4-BE49-F238E27FC236}">
                <a16:creationId xmlns:a16="http://schemas.microsoft.com/office/drawing/2014/main" id="{71866A29-15C4-6964-1B9C-7AEDFE697E82}"/>
              </a:ext>
            </a:extLst>
          </p:cNvPr>
          <p:cNvPicPr>
            <a:picLocks noChangeAspect="1"/>
          </p:cNvPicPr>
          <p:nvPr/>
        </p:nvPicPr>
        <p:blipFill rotWithShape="1">
          <a:blip r:embed="rId6"/>
          <a:srcRect l="40277" r="40301" b="9221"/>
          <a:stretch/>
        </p:blipFill>
        <p:spPr>
          <a:xfrm>
            <a:off x="6323719" y="2409296"/>
            <a:ext cx="1153171" cy="466230"/>
          </a:xfrm>
          <a:prstGeom prst="rect">
            <a:avLst/>
          </a:prstGeom>
          <a:ln>
            <a:solidFill>
              <a:srgbClr val="FF0000"/>
            </a:solidFill>
          </a:ln>
        </p:spPr>
      </p:pic>
      <p:cxnSp>
        <p:nvCxnSpPr>
          <p:cNvPr id="40" name="Straight Arrow Connector 39">
            <a:extLst>
              <a:ext uri="{FF2B5EF4-FFF2-40B4-BE49-F238E27FC236}">
                <a16:creationId xmlns:a16="http://schemas.microsoft.com/office/drawing/2014/main" id="{0DC7022B-6AC8-ADE6-216E-7C9D5BE012B5}"/>
              </a:ext>
            </a:extLst>
          </p:cNvPr>
          <p:cNvCxnSpPr/>
          <p:nvPr/>
        </p:nvCxnSpPr>
        <p:spPr>
          <a:xfrm>
            <a:off x="2894293" y="4460240"/>
            <a:ext cx="5994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3A5C2E7-E7FD-3A43-2241-42DAFD7022AE}"/>
              </a:ext>
            </a:extLst>
          </p:cNvPr>
          <p:cNvSpPr txBox="1"/>
          <p:nvPr/>
        </p:nvSpPr>
        <p:spPr>
          <a:xfrm>
            <a:off x="3348" y="2534612"/>
            <a:ext cx="925253" cy="261610"/>
          </a:xfrm>
          <a:prstGeom prst="rect">
            <a:avLst/>
          </a:prstGeom>
          <a:noFill/>
        </p:spPr>
        <p:txBody>
          <a:bodyPr wrap="none" rtlCol="0">
            <a:spAutoFit/>
          </a:bodyPr>
          <a:lstStyle/>
          <a:p>
            <a:r>
              <a:rPr lang="en-US" sz="1100" dirty="0">
                <a:solidFill>
                  <a:srgbClr val="FF0000"/>
                </a:solidFill>
              </a:rPr>
              <a:t>Different “</a:t>
            </a:r>
            <a:r>
              <a:rPr lang="en-US" sz="1100" dirty="0">
                <a:solidFill>
                  <a:srgbClr val="FF0000"/>
                </a:solidFill>
                <a:sym typeface="Symbol" panose="05050102010706020507" pitchFamily="18" charset="2"/>
              </a:rPr>
              <a:t></a:t>
            </a:r>
            <a:r>
              <a:rPr lang="en-US" sz="1100" dirty="0">
                <a:solidFill>
                  <a:srgbClr val="FF0000"/>
                </a:solidFill>
              </a:rPr>
              <a:t>”</a:t>
            </a:r>
          </a:p>
        </p:txBody>
      </p:sp>
      <p:sp>
        <p:nvSpPr>
          <p:cNvPr id="8" name="TextBox 7">
            <a:extLst>
              <a:ext uri="{FF2B5EF4-FFF2-40B4-BE49-F238E27FC236}">
                <a16:creationId xmlns:a16="http://schemas.microsoft.com/office/drawing/2014/main" id="{80EA5608-E256-26F8-382C-DEBD44083972}"/>
              </a:ext>
            </a:extLst>
          </p:cNvPr>
          <p:cNvSpPr txBox="1"/>
          <p:nvPr/>
        </p:nvSpPr>
        <p:spPr>
          <a:xfrm>
            <a:off x="7807800" y="2970191"/>
            <a:ext cx="1188018" cy="523220"/>
          </a:xfrm>
          <a:prstGeom prst="rect">
            <a:avLst/>
          </a:prstGeom>
          <a:noFill/>
        </p:spPr>
        <p:txBody>
          <a:bodyPr wrap="none" rtlCol="0">
            <a:spAutoFit/>
          </a:bodyPr>
          <a:lstStyle/>
          <a:p>
            <a:r>
              <a:rPr lang="el-GR" sz="1400" dirty="0">
                <a:solidFill>
                  <a:srgbClr val="00B050"/>
                </a:solidFill>
              </a:rPr>
              <a:t>ξ</a:t>
            </a:r>
            <a:r>
              <a:rPr lang="en-US" sz="1400" dirty="0">
                <a:solidFill>
                  <a:srgbClr val="00B050"/>
                </a:solidFill>
              </a:rPr>
              <a:t> = - d</a:t>
            </a:r>
            <a:r>
              <a:rPr lang="el-GR" sz="1400" dirty="0">
                <a:solidFill>
                  <a:srgbClr val="00B050"/>
                </a:solidFill>
              </a:rPr>
              <a:t>Φ</a:t>
            </a:r>
            <a:r>
              <a:rPr lang="en-US" sz="1400" dirty="0">
                <a:solidFill>
                  <a:srgbClr val="00B050"/>
                </a:solidFill>
              </a:rPr>
              <a:t>/dt = </a:t>
            </a:r>
          </a:p>
          <a:p>
            <a:r>
              <a:rPr lang="en-US" sz="1400" dirty="0">
                <a:solidFill>
                  <a:srgbClr val="00B050"/>
                </a:solidFill>
              </a:rPr>
              <a:t>       -d(BA)/dt </a:t>
            </a:r>
          </a:p>
        </p:txBody>
      </p:sp>
      <p:sp>
        <p:nvSpPr>
          <p:cNvPr id="10" name="TextBox 9">
            <a:extLst>
              <a:ext uri="{FF2B5EF4-FFF2-40B4-BE49-F238E27FC236}">
                <a16:creationId xmlns:a16="http://schemas.microsoft.com/office/drawing/2014/main" id="{3FD4AFCC-926B-043D-747D-81F537F2636F}"/>
              </a:ext>
            </a:extLst>
          </p:cNvPr>
          <p:cNvSpPr txBox="1"/>
          <p:nvPr/>
        </p:nvSpPr>
        <p:spPr>
          <a:xfrm>
            <a:off x="7685203" y="2752990"/>
            <a:ext cx="1433213" cy="307777"/>
          </a:xfrm>
          <a:prstGeom prst="rect">
            <a:avLst/>
          </a:prstGeom>
          <a:noFill/>
        </p:spPr>
        <p:txBody>
          <a:bodyPr wrap="none" rtlCol="0">
            <a:spAutoFit/>
          </a:bodyPr>
          <a:lstStyle/>
          <a:p>
            <a:r>
              <a:rPr lang="en-US" sz="1400" dirty="0">
                <a:solidFill>
                  <a:srgbClr val="00B050"/>
                </a:solidFill>
              </a:rPr>
              <a:t>Faraday-Lenz law</a:t>
            </a:r>
          </a:p>
        </p:txBody>
      </p:sp>
    </p:spTree>
    <p:extLst>
      <p:ext uri="{BB962C8B-B14F-4D97-AF65-F5344CB8AC3E}">
        <p14:creationId xmlns:p14="http://schemas.microsoft.com/office/powerpoint/2010/main" val="4289807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12327" y="250806"/>
            <a:ext cx="7635755" cy="32727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(II) Inter-filament power loss from mechanical wave </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4" name="Picture 3">
            <a:extLst>
              <a:ext uri="{FF2B5EF4-FFF2-40B4-BE49-F238E27FC236}">
                <a16:creationId xmlns:a16="http://schemas.microsoft.com/office/drawing/2014/main" id="{B274E45A-F912-E2CA-0F14-B4D70B0B0339}"/>
              </a:ext>
            </a:extLst>
          </p:cNvPr>
          <p:cNvPicPr>
            <a:picLocks noChangeAspect="1"/>
          </p:cNvPicPr>
          <p:nvPr/>
        </p:nvPicPr>
        <p:blipFill rotWithShape="1">
          <a:blip r:embed="rId2"/>
          <a:srcRect l="34942" r="34429"/>
          <a:stretch/>
        </p:blipFill>
        <p:spPr>
          <a:xfrm>
            <a:off x="4704789" y="679732"/>
            <a:ext cx="1818640" cy="565404"/>
          </a:xfrm>
          <a:prstGeom prst="rect">
            <a:avLst/>
          </a:prstGeom>
          <a:noFill/>
          <a:ln>
            <a:solidFill>
              <a:srgbClr val="FF0000"/>
            </a:solidFill>
          </a:ln>
        </p:spPr>
      </p:pic>
      <p:sp>
        <p:nvSpPr>
          <p:cNvPr id="6" name="Content Placeholder 5">
            <a:extLst>
              <a:ext uri="{FF2B5EF4-FFF2-40B4-BE49-F238E27FC236}">
                <a16:creationId xmlns:a16="http://schemas.microsoft.com/office/drawing/2014/main" id="{5279100C-6F33-451B-4FEA-F7F3EEA8F3D4}"/>
              </a:ext>
            </a:extLst>
          </p:cNvPr>
          <p:cNvSpPr>
            <a:spLocks noGrp="1"/>
          </p:cNvSpPr>
          <p:nvPr>
            <p:ph idx="1"/>
          </p:nvPr>
        </p:nvSpPr>
        <p:spPr>
          <a:xfrm>
            <a:off x="176068" y="710706"/>
            <a:ext cx="8772963" cy="4095019"/>
          </a:xfrm>
        </p:spPr>
        <p:txBody>
          <a:bodyPr/>
          <a:lstStyle/>
          <a:p>
            <a:pPr>
              <a:buFont typeface="Wingdings" panose="05000000000000000000" pitchFamily="2" charset="2"/>
              <a:buChar char="§"/>
            </a:pPr>
            <a:r>
              <a:rPr lang="en-US" sz="1600" dirty="0"/>
              <a:t>According to [</a:t>
            </a:r>
            <a:r>
              <a:rPr lang="en-US" sz="1600" dirty="0" err="1"/>
              <a:t>IIa</a:t>
            </a:r>
            <a:r>
              <a:rPr lang="en-US" sz="1600" dirty="0"/>
              <a:t>], inter-filament losses are:</a:t>
            </a:r>
          </a:p>
          <a:p>
            <a:pPr>
              <a:buFont typeface="Wingdings" panose="05000000000000000000" pitchFamily="2" charset="2"/>
              <a:buChar char="§"/>
            </a:pPr>
            <a:endParaRPr lang="en-US" sz="1600" b="1" dirty="0">
              <a:solidFill>
                <a:schemeClr val="accent6">
                  <a:lumMod val="50000"/>
                </a:schemeClr>
              </a:solidFill>
            </a:endParaRPr>
          </a:p>
          <a:p>
            <a:pPr>
              <a:buFont typeface="Wingdings" panose="05000000000000000000" pitchFamily="2" charset="2"/>
              <a:buChar char="§"/>
            </a:pPr>
            <a:r>
              <a:rPr lang="en-US" sz="1600" dirty="0">
                <a:solidFill>
                  <a:schemeClr val="accent6">
                    <a:lumMod val="50000"/>
                  </a:schemeClr>
                </a:solidFill>
              </a:rPr>
              <a:t>I want to keep </a:t>
            </a:r>
            <a:r>
              <a:rPr lang="en-US" sz="1600" i="1" dirty="0">
                <a:solidFill>
                  <a:schemeClr val="accent6">
                    <a:lumMod val="50000"/>
                  </a:schemeClr>
                </a:solidFill>
              </a:rPr>
              <a:t>B = const </a:t>
            </a:r>
            <a:r>
              <a:rPr lang="en-US" sz="1600" dirty="0">
                <a:solidFill>
                  <a:schemeClr val="accent6">
                    <a:lumMod val="50000"/>
                  </a:schemeClr>
                </a:solidFill>
              </a:rPr>
              <a:t>for the argument and vary “A” (surface); as I argued, nothing changes, the equation is really about time-dependency which we’ll parametrize as sin(</a:t>
            </a:r>
            <a:r>
              <a:rPr lang="el-GR" sz="1600" dirty="0">
                <a:solidFill>
                  <a:schemeClr val="accent6">
                    <a:lumMod val="50000"/>
                  </a:schemeClr>
                </a:solidFill>
              </a:rPr>
              <a:t>ω</a:t>
            </a:r>
            <a:r>
              <a:rPr lang="en-US" sz="1600" dirty="0">
                <a:solidFill>
                  <a:schemeClr val="accent6">
                    <a:lumMod val="50000"/>
                  </a:schemeClr>
                </a:solidFill>
              </a:rPr>
              <a:t>t):               </a:t>
            </a:r>
          </a:p>
          <a:p>
            <a:pPr marL="0" indent="0">
              <a:buNone/>
            </a:pPr>
            <a:endParaRPr lang="en-US" sz="1600" dirty="0">
              <a:solidFill>
                <a:schemeClr val="accent6">
                  <a:lumMod val="50000"/>
                </a:schemeClr>
              </a:solidFill>
            </a:endParaRPr>
          </a:p>
          <a:p>
            <a:pPr marL="0" indent="0">
              <a:buNone/>
            </a:pPr>
            <a:r>
              <a:rPr lang="en-US" sz="1600" dirty="0">
                <a:solidFill>
                  <a:schemeClr val="accent6">
                    <a:lumMod val="50000"/>
                  </a:schemeClr>
                </a:solidFill>
              </a:rPr>
              <a:t>   </a:t>
            </a:r>
            <a:r>
              <a:rPr lang="en-US" sz="1600" i="1" dirty="0">
                <a:solidFill>
                  <a:schemeClr val="accent6">
                    <a:lumMod val="50000"/>
                  </a:schemeClr>
                </a:solidFill>
              </a:rPr>
              <a:t>C</a:t>
            </a:r>
            <a:r>
              <a:rPr lang="en-US" sz="1600" dirty="0">
                <a:solidFill>
                  <a:schemeClr val="accent6">
                    <a:lumMod val="50000"/>
                  </a:schemeClr>
                </a:solidFill>
              </a:rPr>
              <a:t> would be a normalization coefficient which 								          depends on the concrete type of vibration and is								    ultimately related to some “maximum angle” 										     (see figure on the previous slide). In [4] I make 								     simplistic estimates and arrive at </a:t>
            </a:r>
            <a:r>
              <a:rPr lang="en-US" sz="1600" i="1" dirty="0">
                <a:solidFill>
                  <a:schemeClr val="accent6">
                    <a:lumMod val="50000"/>
                  </a:schemeClr>
                </a:solidFill>
              </a:rPr>
              <a:t>C~16 </a:t>
            </a:r>
            <a:r>
              <a:rPr lang="en-US" sz="1600" dirty="0">
                <a:solidFill>
                  <a:schemeClr val="accent6">
                    <a:lumMod val="50000"/>
                  </a:schemeClr>
                </a:solidFill>
                <a:sym typeface="Symbol" panose="05050102010706020507" pitchFamily="18" charset="2"/>
              </a:rPr>
              <a:t></a:t>
            </a:r>
            <a:r>
              <a:rPr lang="en-US" sz="1600" dirty="0">
                <a:solidFill>
                  <a:schemeClr val="accent6">
                    <a:lumMod val="50000"/>
                  </a:schemeClr>
                </a:solidFill>
              </a:rPr>
              <a:t>rad 										    (i.e. this is achievable magnitude).</a:t>
            </a:r>
          </a:p>
          <a:p>
            <a:pPr marL="0" indent="0">
              <a:buNone/>
            </a:pPr>
            <a:r>
              <a:rPr lang="en-US" sz="1600" dirty="0">
                <a:solidFill>
                  <a:srgbClr val="C00000"/>
                </a:solidFill>
              </a:rPr>
              <a:t>Then, within a factor of two, I get this with 								         parameters mostly based on Fresca-2 cable </a:t>
            </a:r>
            <a:endParaRPr lang="en-US" sz="1800" dirty="0">
              <a:solidFill>
                <a:srgbClr val="C00000"/>
              </a:solidFill>
            </a:endParaRPr>
          </a:p>
        </p:txBody>
      </p:sp>
      <p:pic>
        <p:nvPicPr>
          <p:cNvPr id="11" name="Picture 10">
            <a:extLst>
              <a:ext uri="{FF2B5EF4-FFF2-40B4-BE49-F238E27FC236}">
                <a16:creationId xmlns:a16="http://schemas.microsoft.com/office/drawing/2014/main" id="{E93BBFA5-097C-62EF-A4BF-8E720F2F2837}"/>
              </a:ext>
            </a:extLst>
          </p:cNvPr>
          <p:cNvPicPr>
            <a:picLocks noChangeAspect="1"/>
          </p:cNvPicPr>
          <p:nvPr/>
        </p:nvPicPr>
        <p:blipFill rotWithShape="1">
          <a:blip r:embed="rId3"/>
          <a:srcRect l="27241" r="27242"/>
          <a:stretch/>
        </p:blipFill>
        <p:spPr>
          <a:xfrm>
            <a:off x="2366344" y="1923288"/>
            <a:ext cx="2702560" cy="565404"/>
          </a:xfrm>
          <a:prstGeom prst="rect">
            <a:avLst/>
          </a:prstGeom>
          <a:solidFill>
            <a:srgbClr val="FFFF00"/>
          </a:solidFill>
        </p:spPr>
      </p:pic>
      <p:pic>
        <p:nvPicPr>
          <p:cNvPr id="12" name="Picture 11">
            <a:extLst>
              <a:ext uri="{FF2B5EF4-FFF2-40B4-BE49-F238E27FC236}">
                <a16:creationId xmlns:a16="http://schemas.microsoft.com/office/drawing/2014/main" id="{ABFA38FE-FF48-25AB-5DB3-3ADEFA31B0BB}"/>
              </a:ext>
            </a:extLst>
          </p:cNvPr>
          <p:cNvPicPr>
            <a:picLocks noChangeAspect="1"/>
          </p:cNvPicPr>
          <p:nvPr/>
        </p:nvPicPr>
        <p:blipFill>
          <a:blip r:embed="rId4"/>
          <a:stretch>
            <a:fillRect/>
          </a:stretch>
        </p:blipFill>
        <p:spPr>
          <a:xfrm>
            <a:off x="4704782" y="2654808"/>
            <a:ext cx="4263150" cy="2049271"/>
          </a:xfrm>
          <a:prstGeom prst="rect">
            <a:avLst/>
          </a:prstGeom>
        </p:spPr>
      </p:pic>
      <p:cxnSp>
        <p:nvCxnSpPr>
          <p:cNvPr id="14" name="Straight Arrow Connector 13">
            <a:extLst>
              <a:ext uri="{FF2B5EF4-FFF2-40B4-BE49-F238E27FC236}">
                <a16:creationId xmlns:a16="http://schemas.microsoft.com/office/drawing/2014/main" id="{50A92773-E107-3A91-F049-3E50B42AA2B0}"/>
              </a:ext>
            </a:extLst>
          </p:cNvPr>
          <p:cNvCxnSpPr/>
          <p:nvPr/>
        </p:nvCxnSpPr>
        <p:spPr>
          <a:xfrm flipV="1">
            <a:off x="4124960" y="4043680"/>
            <a:ext cx="680720" cy="1117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AFF0481-E696-515F-2216-4189D70BC467}"/>
              </a:ext>
            </a:extLst>
          </p:cNvPr>
          <p:cNvSpPr txBox="1"/>
          <p:nvPr/>
        </p:nvSpPr>
        <p:spPr>
          <a:xfrm>
            <a:off x="5000649" y="2247425"/>
            <a:ext cx="4143351" cy="523220"/>
          </a:xfrm>
          <a:prstGeom prst="rect">
            <a:avLst/>
          </a:prstGeom>
          <a:noFill/>
        </p:spPr>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P</a:t>
            </a:r>
            <a:r>
              <a:rPr lang="en-US" sz="1400" dirty="0">
                <a:effectLst/>
                <a:latin typeface="Calibri" panose="020F0502020204030204" pitchFamily="34" charset="0"/>
                <a:ea typeface="Calibri" panose="020F0502020204030204" pitchFamily="34" charset="0"/>
                <a:cs typeface="Times New Roman" panose="02020603050405020304" pitchFamily="18" charset="0"/>
              </a:rPr>
              <a:t>ower loss in a strand over one wavelength (20 cm)</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 averaged over one wave period</a:t>
            </a:r>
            <a:endParaRPr lang="en-US" sz="1400" dirty="0"/>
          </a:p>
        </p:txBody>
      </p:sp>
      <p:sp>
        <p:nvSpPr>
          <p:cNvPr id="18" name="TextBox 17">
            <a:extLst>
              <a:ext uri="{FF2B5EF4-FFF2-40B4-BE49-F238E27FC236}">
                <a16:creationId xmlns:a16="http://schemas.microsoft.com/office/drawing/2014/main" id="{EA4F943F-7793-B8A7-4386-C6F3A0DC8CAF}"/>
              </a:ext>
            </a:extLst>
          </p:cNvPr>
          <p:cNvSpPr txBox="1"/>
          <p:nvPr/>
        </p:nvSpPr>
        <p:spPr>
          <a:xfrm>
            <a:off x="6836357" y="64081"/>
            <a:ext cx="2395220" cy="1277273"/>
          </a:xfrm>
          <a:prstGeom prst="rect">
            <a:avLst/>
          </a:prstGeom>
          <a:noFill/>
        </p:spPr>
        <p:txBody>
          <a:bodyPr wrap="square">
            <a:spAutoFit/>
          </a:bodyPr>
          <a:lstStyle/>
          <a:p>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IIa</a:t>
            </a:r>
            <a:r>
              <a:rPr lang="en-US" sz="1100" dirty="0">
                <a:effectLst/>
                <a:latin typeface="Calibri" panose="020F0502020204030204" pitchFamily="34" charset="0"/>
                <a:ea typeface="Calibri" panose="020F0502020204030204" pitchFamily="34" charset="0"/>
                <a:cs typeface="Times New Roman" panose="02020603050405020304" pitchFamily="18" charset="0"/>
              </a:rPr>
              <a:t>] 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Ravaioli</a:t>
            </a:r>
            <a:r>
              <a:rPr lang="en-US" sz="1100" dirty="0">
                <a:effectLst/>
                <a:latin typeface="Calibri" panose="020F0502020204030204" pitchFamily="34" charset="0"/>
                <a:ea typeface="Calibri" panose="020F0502020204030204" pitchFamily="34" charset="0"/>
                <a:cs typeface="Times New Roman" panose="02020603050405020304" pitchFamily="18" charset="0"/>
              </a:rPr>
              <a:t>, “CLIQ: A new quench protection technology for superconducting magnets”,  PhD Thesis. University of Twente (Universiteit Twente), 2015,  https://doi.org/10.3990/1.9789036539081</a:t>
            </a:r>
            <a:endParaRPr lang="en-US" sz="1100" dirty="0"/>
          </a:p>
        </p:txBody>
      </p:sp>
    </p:spTree>
    <p:extLst>
      <p:ext uri="{BB962C8B-B14F-4D97-AF65-F5344CB8AC3E}">
        <p14:creationId xmlns:p14="http://schemas.microsoft.com/office/powerpoint/2010/main" val="1783535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pPr>
              <a:buFont typeface="Wingdings" panose="05000000000000000000" pitchFamily="2" charset="2"/>
              <a:buChar char="§"/>
            </a:pPr>
            <a:r>
              <a:rPr lang="en-US" sz="1600" dirty="0"/>
              <a:t>Could this work for magnets?</a:t>
            </a:r>
          </a:p>
          <a:p>
            <a:pPr lvl="1">
              <a:buFont typeface="Wingdings" panose="05000000000000000000" pitchFamily="2" charset="2"/>
              <a:buChar char="§"/>
            </a:pPr>
            <a:r>
              <a:rPr lang="en-US" sz="1400" dirty="0"/>
              <a:t> At 10 T, each one cm of strand would lose about 23 </a:t>
            </a:r>
            <a:r>
              <a:rPr lang="en-US" sz="1400" dirty="0" err="1"/>
              <a:t>mW</a:t>
            </a:r>
            <a:r>
              <a:rPr lang="en-US" sz="1400" dirty="0"/>
              <a:t> of power due to eddy currents. Adiabatic approximations (all energy heats the strand) are valid within at least tens of </a:t>
            </a:r>
            <a:r>
              <a:rPr lang="en-US" sz="1400" dirty="0" err="1"/>
              <a:t>ms</a:t>
            </a:r>
            <a:r>
              <a:rPr lang="en-US" sz="1400" dirty="0"/>
              <a:t> and we can rewrite the loss as </a:t>
            </a:r>
            <a:r>
              <a:rPr lang="en-US" sz="1400" b="1" dirty="0"/>
              <a:t>230 </a:t>
            </a:r>
            <a:r>
              <a:rPr lang="en-US" sz="1400" b="1" dirty="0" err="1"/>
              <a:t>mJ</a:t>
            </a:r>
            <a:r>
              <a:rPr lang="en-US" sz="1400" b="1" dirty="0"/>
              <a:t> / 10 </a:t>
            </a:r>
            <a:r>
              <a:rPr lang="en-US" sz="1400" b="1" dirty="0" err="1"/>
              <a:t>ms</a:t>
            </a:r>
            <a:r>
              <a:rPr lang="en-US" sz="1400" b="1" dirty="0"/>
              <a:t> / 1 cm </a:t>
            </a:r>
            <a:r>
              <a:rPr lang="en-US" sz="1400" dirty="0"/>
              <a:t>(multiply by 20-40 for a cable)</a:t>
            </a:r>
            <a:endParaRPr lang="en-US" sz="1400" b="1" dirty="0"/>
          </a:p>
          <a:p>
            <a:pPr lvl="1">
              <a:buFont typeface="Wingdings" panose="05000000000000000000" pitchFamily="2" charset="2"/>
              <a:buChar char="§"/>
            </a:pPr>
            <a:r>
              <a:rPr lang="en-US" sz="1400" b="1" dirty="0"/>
              <a:t> </a:t>
            </a:r>
            <a:r>
              <a:rPr lang="en-US" sz="1400" dirty="0"/>
              <a:t>In Nb</a:t>
            </a:r>
            <a:r>
              <a:rPr lang="en-US" sz="1400" baseline="-25000" dirty="0"/>
              <a:t>3</a:t>
            </a:r>
            <a:r>
              <a:rPr lang="en-US" sz="1400" dirty="0"/>
              <a:t>Sn strands, minimum quench propagation zone is typically several mm to cm at nominal magnet currents/high fields and minimum quench energy is typically of the order of </a:t>
            </a:r>
            <a:r>
              <a:rPr lang="en-US" sz="1400" b="1" dirty="0"/>
              <a:t>few hundreds </a:t>
            </a:r>
            <a:r>
              <a:rPr lang="en-US" sz="1400" b="1" dirty="0">
                <a:sym typeface="Symbol" panose="05050102010706020507" pitchFamily="18" charset="2"/>
              </a:rPr>
              <a:t></a:t>
            </a:r>
            <a:r>
              <a:rPr lang="en-US" sz="1400" b="1" dirty="0"/>
              <a:t>J 		     </a:t>
            </a:r>
            <a:endParaRPr lang="en-US" sz="1400" dirty="0"/>
          </a:p>
          <a:p>
            <a:pPr lvl="1"/>
            <a:r>
              <a:rPr lang="en-US" sz="1400" dirty="0"/>
              <a:t>Proper vibrational (possibly ultrasonic) machine can deliver at least 1 kW (1000 </a:t>
            </a:r>
            <a:r>
              <a:rPr lang="en-US" sz="1400" dirty="0" err="1"/>
              <a:t>mJ</a:t>
            </a:r>
            <a:r>
              <a:rPr lang="en-US" sz="1400" dirty="0"/>
              <a:t>/</a:t>
            </a:r>
            <a:r>
              <a:rPr lang="en-US" sz="1400" dirty="0" err="1"/>
              <a:t>ms</a:t>
            </a:r>
            <a:r>
              <a:rPr lang="en-US" sz="1400" dirty="0"/>
              <a:t>)</a:t>
            </a:r>
          </a:p>
          <a:p>
            <a:pPr lvl="1">
              <a:buFont typeface="Wingdings" panose="05000000000000000000" pitchFamily="2" charset="2"/>
              <a:buChar char="§"/>
            </a:pPr>
            <a:r>
              <a:rPr lang="en-US" sz="1400" dirty="0"/>
              <a:t> It is very unlikely that all sections of the cable/strands and coil will act in the same way, and the magnetic field vector (and stress on conductor, etc.) changes significantly through the coil. Regardless, there is plenty of (mechanical) energy to transform to heat and observe quenching; better modeling will help optimizing (quench distribution within the coil will depend on magnet design)</a:t>
            </a:r>
          </a:p>
          <a:p>
            <a:pPr lvl="1">
              <a:buFont typeface="Wingdings" panose="05000000000000000000" pitchFamily="2" charset="2"/>
              <a:buChar char="§"/>
            </a:pPr>
            <a:endParaRPr lang="en-US" dirty="0"/>
          </a:p>
        </p:txBody>
      </p:sp>
      <p:sp>
        <p:nvSpPr>
          <p:cNvPr id="7" name="Title 6"/>
          <p:cNvSpPr>
            <a:spLocks noGrp="1"/>
          </p:cNvSpPr>
          <p:nvPr>
            <p:ph type="title"/>
          </p:nvPr>
        </p:nvSpPr>
        <p:spPr>
          <a:xfrm>
            <a:off x="-21974" y="250806"/>
            <a:ext cx="7103026" cy="36326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(II) Mechanical energy higher than eddy-current losses  </a:t>
            </a:r>
          </a:p>
        </p:txBody>
      </p:sp>
      <p:sp>
        <p:nvSpPr>
          <p:cNvPr id="3" name="Date Placeholder 2"/>
          <p:cNvSpPr>
            <a:spLocks noGrp="1"/>
          </p:cNvSpPr>
          <p:nvPr>
            <p:ph type="dt" sz="half" idx="2"/>
          </p:nvPr>
        </p:nvSpPr>
        <p:spPr/>
        <p:txBody>
          <a:bodyPr/>
          <a:lstStyle/>
          <a:p>
            <a:pPr>
              <a:defRPr/>
            </a:pPr>
            <a:r>
              <a:rPr lang="en-US"/>
              <a:t>4/28/2023</a:t>
            </a:r>
            <a:endParaRPr lang="en-US" dirty="0"/>
          </a:p>
        </p:txBody>
      </p:sp>
      <p:sp>
        <p:nvSpPr>
          <p:cNvPr id="2" name="TextBox 1">
            <a:extLst>
              <a:ext uri="{FF2B5EF4-FFF2-40B4-BE49-F238E27FC236}">
                <a16:creationId xmlns:a16="http://schemas.microsoft.com/office/drawing/2014/main" id="{C31F9C19-22E3-E599-4683-107BB3710569}"/>
              </a:ext>
            </a:extLst>
          </p:cNvPr>
          <p:cNvSpPr txBox="1"/>
          <p:nvPr/>
        </p:nvSpPr>
        <p:spPr>
          <a:xfrm>
            <a:off x="7081052" y="4018942"/>
            <a:ext cx="1304781" cy="584775"/>
          </a:xfrm>
          <a:prstGeom prst="rect">
            <a:avLst/>
          </a:prstGeom>
          <a:solidFill>
            <a:srgbClr val="FFFF00"/>
          </a:solidFill>
        </p:spPr>
        <p:txBody>
          <a:bodyPr wrap="none" rtlCol="0">
            <a:spAutoFit/>
          </a:bodyPr>
          <a:lstStyle/>
          <a:p>
            <a:r>
              <a:rPr lang="en-US" sz="1600" dirty="0">
                <a:solidFill>
                  <a:schemeClr val="accent6">
                    <a:lumMod val="50000"/>
                  </a:schemeClr>
                </a:solidFill>
              </a:rPr>
              <a:t>Much more </a:t>
            </a:r>
          </a:p>
          <a:p>
            <a:r>
              <a:rPr lang="en-US" sz="1600" dirty="0">
                <a:solidFill>
                  <a:schemeClr val="accent6">
                    <a:lumMod val="50000"/>
                  </a:schemeClr>
                </a:solidFill>
              </a:rPr>
              <a:t>details in [4]. </a:t>
            </a:r>
          </a:p>
        </p:txBody>
      </p:sp>
      <p:sp>
        <p:nvSpPr>
          <p:cNvPr id="4" name="TextBox 3">
            <a:extLst>
              <a:ext uri="{FF2B5EF4-FFF2-40B4-BE49-F238E27FC236}">
                <a16:creationId xmlns:a16="http://schemas.microsoft.com/office/drawing/2014/main" id="{566D6ECE-884B-DFAD-F943-71222AA2624B}"/>
              </a:ext>
            </a:extLst>
          </p:cNvPr>
          <p:cNvSpPr txBox="1"/>
          <p:nvPr/>
        </p:nvSpPr>
        <p:spPr>
          <a:xfrm>
            <a:off x="1231140" y="4039262"/>
            <a:ext cx="5100755" cy="369332"/>
          </a:xfrm>
          <a:prstGeom prst="rect">
            <a:avLst/>
          </a:prstGeom>
          <a:noFill/>
        </p:spPr>
        <p:txBody>
          <a:bodyPr wrap="none" rtlCol="0">
            <a:spAutoFit/>
          </a:bodyPr>
          <a:lstStyle/>
          <a:p>
            <a:r>
              <a:rPr lang="en-US" sz="1800" dirty="0"/>
              <a:t>There are good indications this can be made to work</a:t>
            </a:r>
          </a:p>
        </p:txBody>
      </p:sp>
      <p:sp>
        <p:nvSpPr>
          <p:cNvPr id="8" name="TextBox 7">
            <a:extLst>
              <a:ext uri="{FF2B5EF4-FFF2-40B4-BE49-F238E27FC236}">
                <a16:creationId xmlns:a16="http://schemas.microsoft.com/office/drawing/2014/main" id="{DF5370E7-626D-A8DA-5AAC-CE40D043A510}"/>
              </a:ext>
            </a:extLst>
          </p:cNvPr>
          <p:cNvSpPr txBox="1"/>
          <p:nvPr/>
        </p:nvSpPr>
        <p:spPr>
          <a:xfrm>
            <a:off x="5791200" y="558321"/>
            <a:ext cx="1198661" cy="276999"/>
          </a:xfrm>
          <a:prstGeom prst="rect">
            <a:avLst/>
          </a:prstGeom>
          <a:noFill/>
        </p:spPr>
        <p:txBody>
          <a:bodyPr wrap="none" rtlCol="0">
            <a:spAutoFit/>
          </a:bodyPr>
          <a:lstStyle/>
          <a:p>
            <a:r>
              <a:rPr lang="en-US" sz="1200" dirty="0"/>
              <a:t>(per unit length)</a:t>
            </a:r>
          </a:p>
        </p:txBody>
      </p:sp>
    </p:spTree>
    <p:extLst>
      <p:ext uri="{BB962C8B-B14F-4D97-AF65-F5344CB8AC3E}">
        <p14:creationId xmlns:p14="http://schemas.microsoft.com/office/powerpoint/2010/main" val="348447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64530"/>
            <a:ext cx="8672513" cy="3794522"/>
          </a:xfrm>
        </p:spPr>
        <p:txBody>
          <a:bodyPr/>
          <a:lstStyle/>
          <a:p>
            <a:pPr>
              <a:buFont typeface="Wingdings" panose="05000000000000000000" pitchFamily="2" charset="2"/>
              <a:buChar char="§"/>
            </a:pPr>
            <a:r>
              <a:rPr lang="en-US" sz="1600" b="1" dirty="0"/>
              <a:t>Attenuation - workable</a:t>
            </a:r>
          </a:p>
          <a:p>
            <a:pPr marL="0" indent="0">
              <a:buNone/>
            </a:pPr>
            <a:r>
              <a:rPr lang="en-US" sz="1400" dirty="0"/>
              <a:t>For magnets (copper/steel) we verified the validity at kHz range of : </a:t>
            </a:r>
          </a:p>
          <a:p>
            <a:pPr marL="0" indent="0">
              <a:buNone/>
            </a:pPr>
            <a:r>
              <a:rPr lang="el-GR" sz="1400" dirty="0"/>
              <a:t>α  = </a:t>
            </a:r>
            <a:r>
              <a:rPr lang="en-US" sz="1400" dirty="0"/>
              <a:t>C</a:t>
            </a:r>
            <a:r>
              <a:rPr lang="en-US" sz="1400" baseline="-25000" dirty="0"/>
              <a:t>d</a:t>
            </a:r>
            <a:r>
              <a:rPr lang="en-US" sz="1400" dirty="0"/>
              <a:t> x f and C</a:t>
            </a:r>
            <a:r>
              <a:rPr lang="en-US" sz="1400" baseline="-25000" dirty="0"/>
              <a:t>d</a:t>
            </a:r>
            <a:r>
              <a:rPr lang="en-US" sz="1400" dirty="0"/>
              <a:t>~30 dB/m/MHz   (~0.1 dB/m at 3.3 kHz),                                                                                   	   </a:t>
            </a:r>
            <a:r>
              <a:rPr lang="pt-BR" sz="1400" dirty="0"/>
              <a:t>A(x) = A</a:t>
            </a:r>
            <a:r>
              <a:rPr lang="pt-BR" sz="1400" baseline="-25000" dirty="0"/>
              <a:t>0</a:t>
            </a:r>
            <a:r>
              <a:rPr lang="pt-BR" sz="1400" dirty="0"/>
              <a:t> exp (-</a:t>
            </a:r>
            <a:r>
              <a:rPr lang="el-GR" sz="1400" dirty="0"/>
              <a:t>α</a:t>
            </a:r>
            <a:r>
              <a:rPr lang="pt-BR" sz="1400" dirty="0"/>
              <a:t>x) </a:t>
            </a:r>
            <a:r>
              <a:rPr lang="en-US" sz="1400" dirty="0"/>
              <a:t>      </a:t>
            </a:r>
          </a:p>
          <a:p>
            <a:pPr marL="0" indent="0">
              <a:buNone/>
            </a:pPr>
            <a:r>
              <a:rPr lang="en-US" sz="1400" dirty="0"/>
              <a:t>Moreover, superconductors attenuate much less [k]</a:t>
            </a:r>
          </a:p>
          <a:p>
            <a:pPr>
              <a:buFont typeface="Wingdings" panose="05000000000000000000" pitchFamily="2" charset="2"/>
              <a:buChar char="§"/>
            </a:pPr>
            <a:r>
              <a:rPr lang="en-US" sz="1600" u="sng" dirty="0"/>
              <a:t>Bundles of “rods” are very good ultrasonic waveguides </a:t>
            </a:r>
            <a:r>
              <a:rPr lang="en-US" sz="1600" dirty="0"/>
              <a:t>							  (little dispersion) for radius/wavelength ratio &lt;&lt;1, and 							    the explored “rods” in [l], [m] and in other references	 						      therein were at ~ 1 mm (similar to strand diameters)</a:t>
            </a:r>
          </a:p>
          <a:p>
            <a:pPr>
              <a:buFont typeface="Wingdings" panose="05000000000000000000" pitchFamily="2" charset="2"/>
              <a:buChar char="§"/>
            </a:pPr>
            <a:r>
              <a:rPr lang="en-US" sz="1600" u="sng" dirty="0"/>
              <a:t>Acoustic impedances </a:t>
            </a:r>
            <a:r>
              <a:rPr lang="en-US" sz="1600" dirty="0"/>
              <a:t>between conductor and magnet insulation are very different</a:t>
            </a:r>
          </a:p>
          <a:p>
            <a:pPr>
              <a:buFont typeface="Wingdings" panose="05000000000000000000" pitchFamily="2" charset="2"/>
              <a:buChar char="§"/>
            </a:pPr>
            <a:r>
              <a:rPr lang="en-US" sz="1600" dirty="0"/>
              <a:t>Combining all this, it may be possible to use </a:t>
            </a:r>
            <a:r>
              <a:rPr lang="en-US" sz="1600" b="1" dirty="0"/>
              <a:t>cables as wave guides</a:t>
            </a:r>
            <a:r>
              <a:rPr lang="en-US" sz="1600" dirty="0"/>
              <a:t>, and even filaments as long-range sources of vibrations along the cable (input power at the leads)</a:t>
            </a:r>
          </a:p>
          <a:p>
            <a:pPr>
              <a:buFont typeface="Wingdings" panose="05000000000000000000" pitchFamily="2" charset="2"/>
              <a:buChar char="§"/>
            </a:pPr>
            <a:r>
              <a:rPr lang="en-US" sz="1600" u="sng" dirty="0"/>
              <a:t>If not</a:t>
            </a:r>
            <a:r>
              <a:rPr lang="en-US" sz="1600" dirty="0"/>
              <a:t>, the </a:t>
            </a:r>
            <a:r>
              <a:rPr lang="en-US" sz="1600" b="1" dirty="0"/>
              <a:t>pole area </a:t>
            </a:r>
            <a:r>
              <a:rPr lang="en-US" sz="1600" dirty="0"/>
              <a:t>may be possible to use </a:t>
            </a:r>
            <a:r>
              <a:rPr lang="en-US" sz="1600" b="1" dirty="0"/>
              <a:t>as</a:t>
            </a:r>
            <a:r>
              <a:rPr lang="en-US" sz="1600" dirty="0"/>
              <a:t> the core </a:t>
            </a:r>
            <a:r>
              <a:rPr lang="en-US" sz="1600" b="1" dirty="0"/>
              <a:t>source</a:t>
            </a:r>
            <a:r>
              <a:rPr lang="en-US" sz="1600" dirty="0"/>
              <a:t> of ultrasonic power</a:t>
            </a:r>
          </a:p>
          <a:p>
            <a:pPr marL="1828800" lvl="4" indent="0">
              <a:buNone/>
            </a:pPr>
            <a:endParaRPr lang="en-US" dirty="0"/>
          </a:p>
        </p:txBody>
      </p:sp>
      <p:sp>
        <p:nvSpPr>
          <p:cNvPr id="7" name="Title 6"/>
          <p:cNvSpPr>
            <a:spLocks noGrp="1"/>
          </p:cNvSpPr>
          <p:nvPr>
            <p:ph type="title"/>
          </p:nvPr>
        </p:nvSpPr>
        <p:spPr>
          <a:xfrm>
            <a:off x="-25206" y="250807"/>
            <a:ext cx="3303614"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Practical considerations</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2" name="Picture 1">
            <a:extLst>
              <a:ext uri="{FF2B5EF4-FFF2-40B4-BE49-F238E27FC236}">
                <a16:creationId xmlns:a16="http://schemas.microsoft.com/office/drawing/2014/main" id="{13E67A7C-5E68-BC15-3861-2876E8FEC9DC}"/>
              </a:ext>
            </a:extLst>
          </p:cNvPr>
          <p:cNvPicPr>
            <a:picLocks noChangeAspect="1"/>
          </p:cNvPicPr>
          <p:nvPr/>
        </p:nvPicPr>
        <p:blipFill>
          <a:blip r:embed="rId2"/>
          <a:stretch>
            <a:fillRect/>
          </a:stretch>
        </p:blipFill>
        <p:spPr>
          <a:xfrm>
            <a:off x="6376018" y="511492"/>
            <a:ext cx="2520270" cy="1885626"/>
          </a:xfrm>
          <a:prstGeom prst="rect">
            <a:avLst/>
          </a:prstGeom>
        </p:spPr>
      </p:pic>
      <p:sp>
        <p:nvSpPr>
          <p:cNvPr id="8" name="TextBox 7">
            <a:extLst>
              <a:ext uri="{FF2B5EF4-FFF2-40B4-BE49-F238E27FC236}">
                <a16:creationId xmlns:a16="http://schemas.microsoft.com/office/drawing/2014/main" id="{FD727790-E3DA-D9F3-1ACC-9C01072DA8C4}"/>
              </a:ext>
            </a:extLst>
          </p:cNvPr>
          <p:cNvSpPr txBox="1"/>
          <p:nvPr/>
        </p:nvSpPr>
        <p:spPr>
          <a:xfrm>
            <a:off x="4549928" y="140828"/>
            <a:ext cx="4585062" cy="430887"/>
          </a:xfrm>
          <a:prstGeom prst="rect">
            <a:avLst/>
          </a:prstGeom>
          <a:noFill/>
        </p:spPr>
        <p:txBody>
          <a:bodyPr wrap="square">
            <a:spAutoFit/>
          </a:bodyPr>
          <a:lstStyle/>
          <a:p>
            <a:r>
              <a:rPr lang="en-US" sz="1100" dirty="0"/>
              <a:t>[k] W. P. Mason, “Physical Acoustics and the Properties of Solids”, The Journal of the Acoustical Society of America 28, 1197 (1956).</a:t>
            </a:r>
          </a:p>
        </p:txBody>
      </p:sp>
      <p:cxnSp>
        <p:nvCxnSpPr>
          <p:cNvPr id="10" name="Straight Arrow Connector 9">
            <a:extLst>
              <a:ext uri="{FF2B5EF4-FFF2-40B4-BE49-F238E27FC236}">
                <a16:creationId xmlns:a16="http://schemas.microsoft.com/office/drawing/2014/main" id="{D8EA2596-DB85-83C3-947A-65F72933B90E}"/>
              </a:ext>
            </a:extLst>
          </p:cNvPr>
          <p:cNvCxnSpPr>
            <a:cxnSpLocks/>
            <a:endCxn id="2" idx="1"/>
          </p:cNvCxnSpPr>
          <p:nvPr/>
        </p:nvCxnSpPr>
        <p:spPr>
          <a:xfrm flipV="1">
            <a:off x="4685492" y="1454305"/>
            <a:ext cx="1690526" cy="6444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2071412-89E7-AC19-8897-544EC320B3C7}"/>
              </a:ext>
            </a:extLst>
          </p:cNvPr>
          <p:cNvSpPr txBox="1"/>
          <p:nvPr/>
        </p:nvSpPr>
        <p:spPr>
          <a:xfrm>
            <a:off x="5594956" y="2397118"/>
            <a:ext cx="3549044" cy="1107996"/>
          </a:xfrm>
          <a:prstGeom prst="rect">
            <a:avLst/>
          </a:prstGeom>
          <a:noFill/>
        </p:spPr>
        <p:txBody>
          <a:bodyPr wrap="square">
            <a:spAutoFit/>
          </a:bodyPr>
          <a:lstStyle/>
          <a:p>
            <a:r>
              <a:rPr lang="en-US" sz="1100" dirty="0"/>
              <a:t>[l] L. C. </a:t>
            </a:r>
            <a:r>
              <a:rPr lang="en-US" sz="1100" dirty="0" err="1"/>
              <a:t>Lynnworth</a:t>
            </a:r>
            <a:r>
              <a:rPr lang="en-US" sz="1100" dirty="0"/>
              <a:t> et al., “Extensional Bundle Waveguide Techniques for Measuring Flow of Hot Fluids”, IEEE Transactions on </a:t>
            </a:r>
            <a:r>
              <a:rPr lang="en-US" sz="1100" dirty="0" err="1"/>
              <a:t>Ultasonics</a:t>
            </a:r>
            <a:r>
              <a:rPr lang="en-US" sz="1100" dirty="0"/>
              <a:t>, Ferroelectrics, and Frequency Control”, Vol. 52, No 4 (2005) 			</a:t>
            </a:r>
          </a:p>
          <a:p>
            <a:r>
              <a:rPr lang="en-US" sz="1100" dirty="0"/>
              <a:t>[m] Y. Liu et al., “Buffer waveguides for flow measurement in hot fluids”, Ultrasonics 36, 305-315 (1998)</a:t>
            </a:r>
          </a:p>
        </p:txBody>
      </p:sp>
    </p:spTree>
    <p:extLst>
      <p:ext uri="{BB962C8B-B14F-4D97-AF65-F5344CB8AC3E}">
        <p14:creationId xmlns:p14="http://schemas.microsoft.com/office/powerpoint/2010/main" val="2470848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2406" y="250807"/>
            <a:ext cx="3303614"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Thanks</a:t>
            </a:r>
          </a:p>
        </p:txBody>
      </p:sp>
      <p:sp>
        <p:nvSpPr>
          <p:cNvPr id="3" name="Date Placeholder 2"/>
          <p:cNvSpPr>
            <a:spLocks noGrp="1"/>
          </p:cNvSpPr>
          <p:nvPr>
            <p:ph type="dt" sz="half" idx="2"/>
          </p:nvPr>
        </p:nvSpPr>
        <p:spPr/>
        <p:txBody>
          <a:bodyPr/>
          <a:lstStyle/>
          <a:p>
            <a:pPr>
              <a:defRPr/>
            </a:pPr>
            <a:r>
              <a:rPr lang="en-US"/>
              <a:t>4/28/2023</a:t>
            </a:r>
            <a:endParaRPr lang="en-US" dirty="0"/>
          </a:p>
        </p:txBody>
      </p:sp>
    </p:spTree>
    <p:extLst>
      <p:ext uri="{BB962C8B-B14F-4D97-AF65-F5344CB8AC3E}">
        <p14:creationId xmlns:p14="http://schemas.microsoft.com/office/powerpoint/2010/main" val="3509872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2406" y="250807"/>
            <a:ext cx="3682806"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Example training behavior</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8" name="Picture 7">
            <a:extLst>
              <a:ext uri="{FF2B5EF4-FFF2-40B4-BE49-F238E27FC236}">
                <a16:creationId xmlns:a16="http://schemas.microsoft.com/office/drawing/2014/main" id="{452C6DC1-1817-0FF0-F622-CDF10D3C54F5}"/>
              </a:ext>
            </a:extLst>
          </p:cNvPr>
          <p:cNvPicPr>
            <a:picLocks noChangeAspect="1"/>
          </p:cNvPicPr>
          <p:nvPr/>
        </p:nvPicPr>
        <p:blipFill>
          <a:blip r:embed="rId2"/>
          <a:stretch>
            <a:fillRect/>
          </a:stretch>
        </p:blipFill>
        <p:spPr>
          <a:xfrm>
            <a:off x="429419" y="2053322"/>
            <a:ext cx="6088380" cy="2586990"/>
          </a:xfrm>
          <a:prstGeom prst="rect">
            <a:avLst/>
          </a:prstGeom>
        </p:spPr>
      </p:pic>
      <p:pic>
        <p:nvPicPr>
          <p:cNvPr id="9" name="Picture 8">
            <a:extLst>
              <a:ext uri="{FF2B5EF4-FFF2-40B4-BE49-F238E27FC236}">
                <a16:creationId xmlns:a16="http://schemas.microsoft.com/office/drawing/2014/main" id="{D4B6F85E-32F1-B90A-71FD-23613EB7010E}"/>
              </a:ext>
            </a:extLst>
          </p:cNvPr>
          <p:cNvPicPr>
            <a:picLocks noChangeAspect="1"/>
          </p:cNvPicPr>
          <p:nvPr/>
        </p:nvPicPr>
        <p:blipFill>
          <a:blip r:embed="rId3"/>
          <a:stretch>
            <a:fillRect/>
          </a:stretch>
        </p:blipFill>
        <p:spPr>
          <a:xfrm>
            <a:off x="3183708" y="29212"/>
            <a:ext cx="5943600" cy="2000885"/>
          </a:xfrm>
          <a:prstGeom prst="rect">
            <a:avLst/>
          </a:prstGeom>
        </p:spPr>
      </p:pic>
      <p:sp>
        <p:nvSpPr>
          <p:cNvPr id="11" name="TextBox 10">
            <a:extLst>
              <a:ext uri="{FF2B5EF4-FFF2-40B4-BE49-F238E27FC236}">
                <a16:creationId xmlns:a16="http://schemas.microsoft.com/office/drawing/2014/main" id="{6E58CBBA-17CD-4A1D-517F-F78C205BDD7A}"/>
              </a:ext>
            </a:extLst>
          </p:cNvPr>
          <p:cNvSpPr txBox="1"/>
          <p:nvPr/>
        </p:nvSpPr>
        <p:spPr>
          <a:xfrm>
            <a:off x="6263640" y="3507689"/>
            <a:ext cx="2549434" cy="808876"/>
          </a:xfrm>
          <a:prstGeom prst="rect">
            <a:avLst/>
          </a:prstGeom>
          <a:noFill/>
        </p:spPr>
        <p:txBody>
          <a:bodyPr wrap="square">
            <a:spAutoFit/>
          </a:bodyPr>
          <a:lstStyle/>
          <a:p>
            <a:pPr marL="0" marR="0" algn="just">
              <a:lnSpc>
                <a:spcPct val="107000"/>
              </a:lnSpc>
              <a:spcBef>
                <a:spcPts val="0"/>
              </a:spcBef>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A</a:t>
            </a:r>
            <a:r>
              <a:rPr lang="en-US" sz="1100" dirty="0">
                <a:effectLst/>
                <a:latin typeface="Calibri" panose="020F0502020204030204" pitchFamily="34" charset="0"/>
                <a:ea typeface="Calibri" panose="020F0502020204030204" pitchFamily="34" charset="0"/>
                <a:cs typeface="Times New Roman" panose="02020603050405020304" pitchFamily="18" charset="0"/>
              </a:rPr>
              <a:t>lternative slopes are shown – 2 x m</a:t>
            </a:r>
            <a:r>
              <a:rPr lang="en-US"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10 x m</a:t>
            </a:r>
            <a:r>
              <a:rPr lang="en-US"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NOTE: the figure wrongly indicates division instead of multiplication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F2686E6B-4849-BB4F-10F2-00574CA24094}"/>
              </a:ext>
            </a:extLst>
          </p:cNvPr>
          <p:cNvSpPr txBox="1"/>
          <p:nvPr/>
        </p:nvSpPr>
        <p:spPr>
          <a:xfrm>
            <a:off x="128452" y="571715"/>
            <a:ext cx="2757358" cy="276999"/>
          </a:xfrm>
          <a:prstGeom prst="rect">
            <a:avLst/>
          </a:prstGeom>
          <a:noFill/>
        </p:spPr>
        <p:txBody>
          <a:bodyPr wrap="none" rtlCol="0">
            <a:spAutoFit/>
          </a:bodyPr>
          <a:lstStyle/>
          <a:p>
            <a:r>
              <a:rPr lang="en-US" sz="1200" dirty="0"/>
              <a:t>(IF the model described earlier is correct)</a:t>
            </a:r>
          </a:p>
        </p:txBody>
      </p:sp>
      <p:sp>
        <p:nvSpPr>
          <p:cNvPr id="4" name="TextBox 3">
            <a:extLst>
              <a:ext uri="{FF2B5EF4-FFF2-40B4-BE49-F238E27FC236}">
                <a16:creationId xmlns:a16="http://schemas.microsoft.com/office/drawing/2014/main" id="{6E679709-79B5-FCC1-223C-D12C334E6BB3}"/>
              </a:ext>
            </a:extLst>
          </p:cNvPr>
          <p:cNvSpPr txBox="1"/>
          <p:nvPr/>
        </p:nvSpPr>
        <p:spPr>
          <a:xfrm>
            <a:off x="1960880" y="1022988"/>
            <a:ext cx="1369286" cy="461665"/>
          </a:xfrm>
          <a:prstGeom prst="rect">
            <a:avLst/>
          </a:prstGeom>
          <a:noFill/>
        </p:spPr>
        <p:txBody>
          <a:bodyPr wrap="none" rtlCol="0">
            <a:spAutoFit/>
          </a:bodyPr>
          <a:lstStyle/>
          <a:p>
            <a:r>
              <a:rPr lang="en-US" dirty="0"/>
              <a:t>m</a:t>
            </a:r>
            <a:r>
              <a:rPr lang="en-US" baseline="-25000" dirty="0"/>
              <a:t>0</a:t>
            </a:r>
            <a:r>
              <a:rPr lang="en-US" dirty="0"/>
              <a:t> = 0.05</a:t>
            </a:r>
          </a:p>
        </p:txBody>
      </p:sp>
      <p:cxnSp>
        <p:nvCxnSpPr>
          <p:cNvPr id="10" name="Straight Arrow Connector 9">
            <a:extLst>
              <a:ext uri="{FF2B5EF4-FFF2-40B4-BE49-F238E27FC236}">
                <a16:creationId xmlns:a16="http://schemas.microsoft.com/office/drawing/2014/main" id="{ABDD6421-2295-4612-F6CE-3C6DB304D7E7}"/>
              </a:ext>
            </a:extLst>
          </p:cNvPr>
          <p:cNvCxnSpPr/>
          <p:nvPr/>
        </p:nvCxnSpPr>
        <p:spPr>
          <a:xfrm flipV="1">
            <a:off x="6263640" y="2794000"/>
            <a:ext cx="584200" cy="552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DDA60D0-03C0-B212-3981-C718B69EDECF}"/>
              </a:ext>
            </a:extLst>
          </p:cNvPr>
          <p:cNvSpPr txBox="1"/>
          <p:nvPr/>
        </p:nvSpPr>
        <p:spPr>
          <a:xfrm>
            <a:off x="6775717" y="2310140"/>
            <a:ext cx="1938864" cy="523220"/>
          </a:xfrm>
          <a:prstGeom prst="rect">
            <a:avLst/>
          </a:prstGeom>
          <a:noFill/>
        </p:spPr>
        <p:txBody>
          <a:bodyPr wrap="none" rtlCol="0">
            <a:spAutoFit/>
          </a:bodyPr>
          <a:lstStyle/>
          <a:p>
            <a:r>
              <a:rPr lang="en-US" sz="1400" dirty="0"/>
              <a:t>Different training slopes</a:t>
            </a:r>
          </a:p>
          <a:p>
            <a:r>
              <a:rPr lang="en-US" sz="1400" dirty="0"/>
              <a:t>for different friction</a:t>
            </a:r>
          </a:p>
        </p:txBody>
      </p:sp>
    </p:spTree>
    <p:extLst>
      <p:ext uri="{BB962C8B-B14F-4D97-AF65-F5344CB8AC3E}">
        <p14:creationId xmlns:p14="http://schemas.microsoft.com/office/powerpoint/2010/main" val="1250937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pPr>
              <a:spcBef>
                <a:spcPts val="300"/>
              </a:spcBef>
              <a:buFont typeface="Wingdings" panose="05000000000000000000" pitchFamily="2" charset="2"/>
              <a:buChar char="§"/>
            </a:pPr>
            <a:r>
              <a:rPr lang="en-US" sz="1600" dirty="0"/>
              <a:t>QCD is a capacitor-based device (</a:t>
            </a:r>
            <a:r>
              <a:rPr lang="en-US" sz="1600" b="1" dirty="0"/>
              <a:t>0.4 F, up to 1 kV</a:t>
            </a:r>
            <a:r>
              <a:rPr lang="en-US" sz="1600" dirty="0"/>
              <a:t>)</a:t>
            </a:r>
          </a:p>
          <a:p>
            <a:pPr marL="0" indent="0">
              <a:spcBef>
                <a:spcPts val="300"/>
              </a:spcBef>
              <a:buNone/>
            </a:pPr>
            <a:r>
              <a:rPr lang="en-US" sz="1600" dirty="0"/>
              <a:t>    intended for providing “over-current” to a magnet</a:t>
            </a:r>
          </a:p>
          <a:p>
            <a:pPr marL="0" indent="0">
              <a:spcBef>
                <a:spcPts val="300"/>
              </a:spcBef>
              <a:buNone/>
            </a:pPr>
            <a:r>
              <a:rPr lang="en-US" sz="1600" dirty="0"/>
              <a:t>    during powering (</a:t>
            </a:r>
            <a:r>
              <a:rPr lang="en-US" sz="1600" dirty="0">
                <a:solidFill>
                  <a:srgbClr val="FF0000"/>
                </a:solidFill>
              </a:rPr>
              <a:t>relevant for SC magnet training</a:t>
            </a:r>
            <a:r>
              <a:rPr lang="en-US" sz="1600" dirty="0"/>
              <a:t>)</a:t>
            </a:r>
          </a:p>
          <a:p>
            <a:pPr marL="0" indent="0">
              <a:spcBef>
                <a:spcPts val="300"/>
              </a:spcBef>
              <a:buNone/>
            </a:pPr>
            <a:endParaRPr lang="en-US" sz="1600" dirty="0"/>
          </a:p>
          <a:p>
            <a:pPr>
              <a:spcBef>
                <a:spcPts val="300"/>
              </a:spcBef>
              <a:buFont typeface="Wingdings" panose="05000000000000000000" pitchFamily="2" charset="2"/>
              <a:buChar char="§"/>
            </a:pPr>
            <a:r>
              <a:rPr lang="en-US" sz="1600" dirty="0"/>
              <a:t>It is integrated into an existing 30 kA power supply </a:t>
            </a:r>
          </a:p>
          <a:p>
            <a:pPr marL="0" indent="0">
              <a:spcBef>
                <a:spcPts val="300"/>
              </a:spcBef>
              <a:buNone/>
            </a:pPr>
            <a:r>
              <a:rPr lang="en-US" sz="1600" dirty="0"/>
              <a:t>    at FNAL</a:t>
            </a:r>
          </a:p>
          <a:p>
            <a:pPr marL="0" indent="0">
              <a:spcBef>
                <a:spcPts val="300"/>
              </a:spcBef>
              <a:buNone/>
            </a:pPr>
            <a:endParaRPr lang="en-US" sz="1600" dirty="0"/>
          </a:p>
          <a:p>
            <a:pPr>
              <a:spcBef>
                <a:spcPts val="300"/>
              </a:spcBef>
              <a:buFont typeface="Wingdings" panose="05000000000000000000" pitchFamily="2" charset="2"/>
              <a:buChar char="§"/>
            </a:pPr>
            <a:r>
              <a:rPr lang="en-US" sz="1600" dirty="0"/>
              <a:t>Here I am discussing the “instrumentation” aspects </a:t>
            </a:r>
          </a:p>
          <a:p>
            <a:pPr marL="0" indent="0">
              <a:spcBef>
                <a:spcPts val="300"/>
              </a:spcBef>
              <a:buNone/>
            </a:pPr>
            <a:r>
              <a:rPr lang="en-US" sz="1600" dirty="0"/>
              <a:t>    of this device and technique</a:t>
            </a:r>
          </a:p>
          <a:p>
            <a:pPr marL="0" indent="0">
              <a:spcBef>
                <a:spcPts val="300"/>
              </a:spcBef>
              <a:buNone/>
            </a:pPr>
            <a:endParaRPr lang="en-US" sz="1600" dirty="0"/>
          </a:p>
          <a:p>
            <a:pPr>
              <a:spcBef>
                <a:spcPts val="300"/>
              </a:spcBef>
              <a:buFont typeface="Wingdings" panose="05000000000000000000" pitchFamily="2" charset="2"/>
              <a:buChar char="§"/>
            </a:pPr>
            <a:r>
              <a:rPr lang="en-US" sz="1600" dirty="0"/>
              <a:t>The material in this presentation is mostly from </a:t>
            </a:r>
          </a:p>
          <a:p>
            <a:pPr marL="0" indent="0">
              <a:spcBef>
                <a:spcPts val="300"/>
              </a:spcBef>
              <a:buNone/>
            </a:pPr>
            <a:r>
              <a:rPr lang="en-US" sz="1600" dirty="0"/>
              <a:t>     [1], [2] (basic principles of operation) and [3] (results from testing)</a:t>
            </a:r>
          </a:p>
          <a:p>
            <a:pPr>
              <a:buFont typeface="Wingdings" panose="05000000000000000000" pitchFamily="2" charset="2"/>
              <a:buChar char="§"/>
            </a:pPr>
            <a:endParaRPr lang="en-US" sz="1600" dirty="0"/>
          </a:p>
          <a:p>
            <a:pPr marL="1828800" lvl="4" indent="0">
              <a:buNone/>
            </a:pPr>
            <a:endParaRPr lang="en-US" dirty="0"/>
          </a:p>
        </p:txBody>
      </p:sp>
      <p:sp>
        <p:nvSpPr>
          <p:cNvPr id="7" name="Title 6"/>
          <p:cNvSpPr>
            <a:spLocks noGrp="1"/>
          </p:cNvSpPr>
          <p:nvPr>
            <p:ph type="title"/>
          </p:nvPr>
        </p:nvSpPr>
        <p:spPr>
          <a:xfrm>
            <a:off x="-648662" y="250807"/>
            <a:ext cx="5982661"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Quench Current-boosting Device (QCD)</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9" name="Picture 8">
            <a:extLst>
              <a:ext uri="{FF2B5EF4-FFF2-40B4-BE49-F238E27FC236}">
                <a16:creationId xmlns:a16="http://schemas.microsoft.com/office/drawing/2014/main" id="{E7C304CE-EDE8-7E64-8705-0F5551256305}"/>
              </a:ext>
            </a:extLst>
          </p:cNvPr>
          <p:cNvPicPr>
            <a:picLocks noChangeAspect="1"/>
          </p:cNvPicPr>
          <p:nvPr/>
        </p:nvPicPr>
        <p:blipFill>
          <a:blip r:embed="rId2"/>
          <a:stretch>
            <a:fillRect/>
          </a:stretch>
        </p:blipFill>
        <p:spPr>
          <a:xfrm>
            <a:off x="5563828" y="468241"/>
            <a:ext cx="3475284" cy="850137"/>
          </a:xfrm>
          <a:prstGeom prst="rect">
            <a:avLst/>
          </a:prstGeom>
          <a:noFill/>
          <a:ln>
            <a:solidFill>
              <a:srgbClr val="C00000"/>
            </a:solidFill>
          </a:ln>
        </p:spPr>
      </p:pic>
      <p:sp>
        <p:nvSpPr>
          <p:cNvPr id="17" name="TextBox 16">
            <a:extLst>
              <a:ext uri="{FF2B5EF4-FFF2-40B4-BE49-F238E27FC236}">
                <a16:creationId xmlns:a16="http://schemas.microsoft.com/office/drawing/2014/main" id="{F012E87F-F058-6C5D-A55F-AC7081FA5E98}"/>
              </a:ext>
            </a:extLst>
          </p:cNvPr>
          <p:cNvSpPr txBox="1"/>
          <p:nvPr/>
        </p:nvSpPr>
        <p:spPr>
          <a:xfrm>
            <a:off x="7115070" y="124961"/>
            <a:ext cx="413896" cy="338554"/>
          </a:xfrm>
          <a:prstGeom prst="rect">
            <a:avLst/>
          </a:prstGeom>
          <a:noFill/>
        </p:spPr>
        <p:txBody>
          <a:bodyPr wrap="none" rtlCol="0">
            <a:spAutoFit/>
          </a:bodyPr>
          <a:lstStyle/>
          <a:p>
            <a:r>
              <a:rPr lang="en-US" sz="1600" dirty="0"/>
              <a:t>[1]</a:t>
            </a:r>
          </a:p>
        </p:txBody>
      </p:sp>
      <p:sp>
        <p:nvSpPr>
          <p:cNvPr id="19" name="TextBox 18">
            <a:extLst>
              <a:ext uri="{FF2B5EF4-FFF2-40B4-BE49-F238E27FC236}">
                <a16:creationId xmlns:a16="http://schemas.microsoft.com/office/drawing/2014/main" id="{41BF7716-7482-232D-8C99-66AD562888F7}"/>
              </a:ext>
            </a:extLst>
          </p:cNvPr>
          <p:cNvSpPr txBox="1"/>
          <p:nvPr/>
        </p:nvSpPr>
        <p:spPr>
          <a:xfrm>
            <a:off x="7125475" y="1366164"/>
            <a:ext cx="413896" cy="338554"/>
          </a:xfrm>
          <a:prstGeom prst="rect">
            <a:avLst/>
          </a:prstGeom>
          <a:noFill/>
        </p:spPr>
        <p:txBody>
          <a:bodyPr wrap="none" rtlCol="0">
            <a:spAutoFit/>
          </a:bodyPr>
          <a:lstStyle/>
          <a:p>
            <a:r>
              <a:rPr lang="en-US" sz="1600" dirty="0"/>
              <a:t>[2]</a:t>
            </a:r>
          </a:p>
        </p:txBody>
      </p:sp>
      <p:pic>
        <p:nvPicPr>
          <p:cNvPr id="21" name="Picture 20">
            <a:extLst>
              <a:ext uri="{FF2B5EF4-FFF2-40B4-BE49-F238E27FC236}">
                <a16:creationId xmlns:a16="http://schemas.microsoft.com/office/drawing/2014/main" id="{42F53028-2ABB-FC2E-2341-7A191086314B}"/>
              </a:ext>
            </a:extLst>
          </p:cNvPr>
          <p:cNvPicPr>
            <a:picLocks noChangeAspect="1"/>
          </p:cNvPicPr>
          <p:nvPr/>
        </p:nvPicPr>
        <p:blipFill>
          <a:blip r:embed="rId3"/>
          <a:stretch>
            <a:fillRect/>
          </a:stretch>
        </p:blipFill>
        <p:spPr>
          <a:xfrm>
            <a:off x="5563828" y="1715225"/>
            <a:ext cx="3537190" cy="513931"/>
          </a:xfrm>
          <a:prstGeom prst="rect">
            <a:avLst/>
          </a:prstGeom>
        </p:spPr>
      </p:pic>
      <p:sp>
        <p:nvSpPr>
          <p:cNvPr id="23" name="TextBox 22">
            <a:extLst>
              <a:ext uri="{FF2B5EF4-FFF2-40B4-BE49-F238E27FC236}">
                <a16:creationId xmlns:a16="http://schemas.microsoft.com/office/drawing/2014/main" id="{2057B3FA-34D6-DFCB-CD5F-0A33522F4DBB}"/>
              </a:ext>
            </a:extLst>
          </p:cNvPr>
          <p:cNvSpPr txBox="1"/>
          <p:nvPr/>
        </p:nvSpPr>
        <p:spPr>
          <a:xfrm>
            <a:off x="7094522" y="2568364"/>
            <a:ext cx="413896" cy="338554"/>
          </a:xfrm>
          <a:prstGeom prst="rect">
            <a:avLst/>
          </a:prstGeom>
          <a:noFill/>
        </p:spPr>
        <p:txBody>
          <a:bodyPr wrap="none" rtlCol="0">
            <a:spAutoFit/>
          </a:bodyPr>
          <a:lstStyle/>
          <a:p>
            <a:r>
              <a:rPr lang="en-US" sz="1600" dirty="0"/>
              <a:t>[3]</a:t>
            </a:r>
          </a:p>
        </p:txBody>
      </p:sp>
      <p:pic>
        <p:nvPicPr>
          <p:cNvPr id="4" name="Picture 3">
            <a:extLst>
              <a:ext uri="{FF2B5EF4-FFF2-40B4-BE49-F238E27FC236}">
                <a16:creationId xmlns:a16="http://schemas.microsoft.com/office/drawing/2014/main" id="{5AB21AB3-4FEA-6CC6-FEAB-328164CB99A4}"/>
              </a:ext>
            </a:extLst>
          </p:cNvPr>
          <p:cNvPicPr>
            <a:picLocks noChangeAspect="1"/>
          </p:cNvPicPr>
          <p:nvPr/>
        </p:nvPicPr>
        <p:blipFill>
          <a:blip r:embed="rId4"/>
          <a:stretch>
            <a:fillRect/>
          </a:stretch>
        </p:blipFill>
        <p:spPr>
          <a:xfrm>
            <a:off x="5438596" y="2914343"/>
            <a:ext cx="3573946" cy="901775"/>
          </a:xfrm>
          <a:prstGeom prst="rect">
            <a:avLst/>
          </a:prstGeom>
          <a:ln>
            <a:solidFill>
              <a:srgbClr val="C00000"/>
            </a:solidFill>
          </a:ln>
        </p:spPr>
      </p:pic>
      <p:sp>
        <p:nvSpPr>
          <p:cNvPr id="2" name="TextBox 1">
            <a:extLst>
              <a:ext uri="{FF2B5EF4-FFF2-40B4-BE49-F238E27FC236}">
                <a16:creationId xmlns:a16="http://schemas.microsoft.com/office/drawing/2014/main" id="{A117A0DD-B367-AC40-7662-A6EA739A0B75}"/>
              </a:ext>
            </a:extLst>
          </p:cNvPr>
          <p:cNvSpPr txBox="1"/>
          <p:nvPr/>
        </p:nvSpPr>
        <p:spPr>
          <a:xfrm>
            <a:off x="7819898" y="3798101"/>
            <a:ext cx="1281120" cy="600164"/>
          </a:xfrm>
          <a:prstGeom prst="rect">
            <a:avLst/>
          </a:prstGeom>
          <a:noFill/>
        </p:spPr>
        <p:txBody>
          <a:bodyPr wrap="none" rtlCol="0">
            <a:spAutoFit/>
          </a:bodyPr>
          <a:lstStyle/>
          <a:p>
            <a:r>
              <a:rPr lang="en-US" sz="1100" dirty="0"/>
              <a:t>Many contributors </a:t>
            </a:r>
          </a:p>
          <a:p>
            <a:r>
              <a:rPr lang="en-US" sz="1100" dirty="0"/>
              <a:t>acknowledged</a:t>
            </a:r>
          </a:p>
          <a:p>
            <a:r>
              <a:rPr lang="en-US" sz="1100" dirty="0"/>
              <a:t>in the paper</a:t>
            </a:r>
          </a:p>
        </p:txBody>
      </p:sp>
    </p:spTree>
    <p:extLst>
      <p:ext uri="{BB962C8B-B14F-4D97-AF65-F5344CB8AC3E}">
        <p14:creationId xmlns:p14="http://schemas.microsoft.com/office/powerpoint/2010/main" val="378468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2406" y="250807"/>
            <a:ext cx="3303614"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QCD operation</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8" name="Picture 7" descr="Diagram&#10;&#10;Description automatically generated">
            <a:extLst>
              <a:ext uri="{FF2B5EF4-FFF2-40B4-BE49-F238E27FC236}">
                <a16:creationId xmlns:a16="http://schemas.microsoft.com/office/drawing/2014/main" id="{E3CF93FF-93BB-EEB9-EAC6-6765D99A2171}"/>
              </a:ext>
            </a:extLst>
          </p:cNvPr>
          <p:cNvPicPr>
            <a:picLocks noChangeAspect="1"/>
          </p:cNvPicPr>
          <p:nvPr/>
        </p:nvPicPr>
        <p:blipFill>
          <a:blip r:embed="rId2"/>
          <a:stretch>
            <a:fillRect/>
          </a:stretch>
        </p:blipFill>
        <p:spPr>
          <a:xfrm>
            <a:off x="1133313" y="2970440"/>
            <a:ext cx="4612169" cy="1634233"/>
          </a:xfrm>
          <a:prstGeom prst="rect">
            <a:avLst/>
          </a:prstGeom>
        </p:spPr>
      </p:pic>
      <p:pic>
        <p:nvPicPr>
          <p:cNvPr id="9" name="Picture 8" descr="Chart, line chart&#10;&#10;Description automatically generated">
            <a:extLst>
              <a:ext uri="{FF2B5EF4-FFF2-40B4-BE49-F238E27FC236}">
                <a16:creationId xmlns:a16="http://schemas.microsoft.com/office/drawing/2014/main" id="{A318CBE2-A372-0B73-75D1-803F2F52B091}"/>
              </a:ext>
            </a:extLst>
          </p:cNvPr>
          <p:cNvPicPr>
            <a:picLocks noChangeAspect="1"/>
          </p:cNvPicPr>
          <p:nvPr/>
        </p:nvPicPr>
        <p:blipFill>
          <a:blip r:embed="rId3"/>
          <a:stretch>
            <a:fillRect/>
          </a:stretch>
        </p:blipFill>
        <p:spPr>
          <a:xfrm>
            <a:off x="6471444" y="2293723"/>
            <a:ext cx="2403345" cy="2377127"/>
          </a:xfrm>
          <a:prstGeom prst="rect">
            <a:avLst/>
          </a:prstGeom>
        </p:spPr>
      </p:pic>
      <p:sp>
        <p:nvSpPr>
          <p:cNvPr id="10" name="Text Placeholder 17">
            <a:extLst>
              <a:ext uri="{FF2B5EF4-FFF2-40B4-BE49-F238E27FC236}">
                <a16:creationId xmlns:a16="http://schemas.microsoft.com/office/drawing/2014/main" id="{0A3704AE-0EFD-185B-5DE7-159BAB883CFC}"/>
              </a:ext>
            </a:extLst>
          </p:cNvPr>
          <p:cNvSpPr txBox="1">
            <a:spLocks/>
          </p:cNvSpPr>
          <p:nvPr/>
        </p:nvSpPr>
        <p:spPr>
          <a:xfrm>
            <a:off x="1082962" y="2622550"/>
            <a:ext cx="4798140" cy="177964"/>
          </a:xfrm>
          <a:prstGeom prst="rect">
            <a:avLst/>
          </a:prstGeom>
          <a:noFill/>
        </p:spPr>
        <p:txBody>
          <a:bodyPr vert="horz" lIns="0" tIns="308967" rIns="308967" bIns="308967"/>
          <a:lstStyle>
            <a:lvl1pPr marL="0" indent="0" algn="l" defTabSz="514944" rtl="0" eaLnBrk="1" latinLnBrk="0" hangingPunct="1">
              <a:spcBef>
                <a:spcPct val="20000"/>
              </a:spcBef>
              <a:buFontTx/>
              <a:buNone/>
              <a:defRPr sz="2700" b="1" i="0" kern="1200" baseline="0">
                <a:solidFill>
                  <a:srgbClr val="004C97"/>
                </a:solidFill>
                <a:latin typeface="Helvetica"/>
                <a:ea typeface="+mn-ea"/>
                <a:cs typeface="+mn-cs"/>
              </a:defRPr>
            </a:lvl1pPr>
            <a:lvl2pPr marL="514944" indent="0" algn="l" defTabSz="514944" rtl="0" eaLnBrk="1" latinLnBrk="0" hangingPunct="1">
              <a:spcBef>
                <a:spcPct val="20000"/>
              </a:spcBef>
              <a:buFontTx/>
              <a:buNone/>
              <a:defRPr sz="2700" b="1" i="0" kern="1200" baseline="0">
                <a:solidFill>
                  <a:schemeClr val="bg1"/>
                </a:solidFill>
                <a:latin typeface="Helvetica"/>
                <a:ea typeface="+mn-ea"/>
                <a:cs typeface="+mn-cs"/>
              </a:defRPr>
            </a:lvl2pPr>
            <a:lvl3pPr marL="1029889" indent="0" algn="l" defTabSz="514944" rtl="0" eaLnBrk="1" latinLnBrk="0" hangingPunct="1">
              <a:spcBef>
                <a:spcPct val="20000"/>
              </a:spcBef>
              <a:buFontTx/>
              <a:buNone/>
              <a:defRPr sz="2700" b="1" i="0" kern="1200" baseline="0">
                <a:solidFill>
                  <a:schemeClr val="bg1"/>
                </a:solidFill>
                <a:latin typeface="Helvetica"/>
                <a:ea typeface="+mn-ea"/>
                <a:cs typeface="+mn-cs"/>
              </a:defRPr>
            </a:lvl3pPr>
            <a:lvl4pPr marL="1544833" indent="0" algn="l" defTabSz="514944" rtl="0" eaLnBrk="1" latinLnBrk="0" hangingPunct="1">
              <a:spcBef>
                <a:spcPct val="20000"/>
              </a:spcBef>
              <a:buFontTx/>
              <a:buNone/>
              <a:defRPr sz="2700" b="1" i="0" kern="1200" baseline="0">
                <a:solidFill>
                  <a:schemeClr val="bg1"/>
                </a:solidFill>
                <a:latin typeface="Helvetica"/>
                <a:ea typeface="+mn-ea"/>
                <a:cs typeface="+mn-cs"/>
              </a:defRPr>
            </a:lvl4pPr>
            <a:lvl5pPr marL="2059777" indent="0" algn="l" defTabSz="514944" rtl="0" eaLnBrk="1" latinLnBrk="0" hangingPunct="1">
              <a:spcBef>
                <a:spcPct val="20000"/>
              </a:spcBef>
              <a:buFontTx/>
              <a:buNone/>
              <a:defRPr sz="2700" b="1" i="0" kern="1200" baseline="0">
                <a:solidFill>
                  <a:schemeClr val="bg1"/>
                </a:solidFill>
                <a:latin typeface="Helvetica"/>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fontAlgn="auto">
              <a:spcAft>
                <a:spcPts val="0"/>
              </a:spcAft>
            </a:pPr>
            <a:r>
              <a:rPr lang="en-US" sz="1100" dirty="0"/>
              <a:t>Simplified Schematic of SC Magnet Power Supply with QCD Circuit</a:t>
            </a:r>
          </a:p>
          <a:p>
            <a:pPr fontAlgn="auto">
              <a:spcAft>
                <a:spcPts val="0"/>
              </a:spcAft>
            </a:pPr>
            <a:endParaRPr lang="en-US" dirty="0"/>
          </a:p>
        </p:txBody>
      </p:sp>
      <p:sp>
        <p:nvSpPr>
          <p:cNvPr id="11" name="Text Placeholder 17">
            <a:extLst>
              <a:ext uri="{FF2B5EF4-FFF2-40B4-BE49-F238E27FC236}">
                <a16:creationId xmlns:a16="http://schemas.microsoft.com/office/drawing/2014/main" id="{7BEA2136-DFBA-B866-AB3A-0CC5D418834B}"/>
              </a:ext>
            </a:extLst>
          </p:cNvPr>
          <p:cNvSpPr txBox="1">
            <a:spLocks/>
          </p:cNvSpPr>
          <p:nvPr/>
        </p:nvSpPr>
        <p:spPr>
          <a:xfrm>
            <a:off x="6703718" y="2064407"/>
            <a:ext cx="2403345" cy="94032"/>
          </a:xfrm>
          <a:prstGeom prst="rect">
            <a:avLst/>
          </a:prstGeom>
          <a:noFill/>
        </p:spPr>
        <p:txBody>
          <a:bodyPr vert="horz" lIns="0" tIns="308967" rIns="308967" bIns="308967"/>
          <a:lstStyle>
            <a:lvl1pPr marL="0" indent="0" algn="l" defTabSz="514944" rtl="0" eaLnBrk="1" latinLnBrk="0" hangingPunct="1">
              <a:spcBef>
                <a:spcPct val="20000"/>
              </a:spcBef>
              <a:buFontTx/>
              <a:buNone/>
              <a:defRPr sz="2700" b="1" i="0" kern="1200" baseline="0">
                <a:solidFill>
                  <a:srgbClr val="004C97"/>
                </a:solidFill>
                <a:latin typeface="Helvetica"/>
                <a:ea typeface="+mn-ea"/>
                <a:cs typeface="+mn-cs"/>
              </a:defRPr>
            </a:lvl1pPr>
            <a:lvl2pPr marL="514944" indent="0" algn="l" defTabSz="514944" rtl="0" eaLnBrk="1" latinLnBrk="0" hangingPunct="1">
              <a:spcBef>
                <a:spcPct val="20000"/>
              </a:spcBef>
              <a:buFontTx/>
              <a:buNone/>
              <a:defRPr sz="2700" b="1" i="0" kern="1200" baseline="0">
                <a:solidFill>
                  <a:schemeClr val="bg1"/>
                </a:solidFill>
                <a:latin typeface="Helvetica"/>
                <a:ea typeface="+mn-ea"/>
                <a:cs typeface="+mn-cs"/>
              </a:defRPr>
            </a:lvl2pPr>
            <a:lvl3pPr marL="1029889" indent="0" algn="l" defTabSz="514944" rtl="0" eaLnBrk="1" latinLnBrk="0" hangingPunct="1">
              <a:spcBef>
                <a:spcPct val="20000"/>
              </a:spcBef>
              <a:buFontTx/>
              <a:buNone/>
              <a:defRPr sz="2700" b="1" i="0" kern="1200" baseline="0">
                <a:solidFill>
                  <a:schemeClr val="bg1"/>
                </a:solidFill>
                <a:latin typeface="Helvetica"/>
                <a:ea typeface="+mn-ea"/>
                <a:cs typeface="+mn-cs"/>
              </a:defRPr>
            </a:lvl3pPr>
            <a:lvl4pPr marL="1544833" indent="0" algn="l" defTabSz="514944" rtl="0" eaLnBrk="1" latinLnBrk="0" hangingPunct="1">
              <a:spcBef>
                <a:spcPct val="20000"/>
              </a:spcBef>
              <a:buFontTx/>
              <a:buNone/>
              <a:defRPr sz="2700" b="1" i="0" kern="1200" baseline="0">
                <a:solidFill>
                  <a:schemeClr val="bg1"/>
                </a:solidFill>
                <a:latin typeface="Helvetica"/>
                <a:ea typeface="+mn-ea"/>
                <a:cs typeface="+mn-cs"/>
              </a:defRPr>
            </a:lvl4pPr>
            <a:lvl5pPr marL="2059777" indent="0" algn="l" defTabSz="514944" rtl="0" eaLnBrk="1" latinLnBrk="0" hangingPunct="1">
              <a:spcBef>
                <a:spcPct val="20000"/>
              </a:spcBef>
              <a:buFontTx/>
              <a:buNone/>
              <a:defRPr sz="2700" b="1" i="0" kern="1200" baseline="0">
                <a:solidFill>
                  <a:schemeClr val="bg1"/>
                </a:solidFill>
                <a:latin typeface="Helvetica"/>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fontAlgn="auto">
              <a:spcAft>
                <a:spcPts val="0"/>
              </a:spcAft>
            </a:pPr>
            <a:r>
              <a:rPr lang="en-US" sz="1100" dirty="0"/>
              <a:t>Measured SC Magnet Current</a:t>
            </a:r>
          </a:p>
          <a:p>
            <a:pPr fontAlgn="auto">
              <a:spcAft>
                <a:spcPts val="0"/>
              </a:spcAft>
            </a:pPr>
            <a:endParaRPr lang="en-US" dirty="0"/>
          </a:p>
        </p:txBody>
      </p:sp>
      <p:sp>
        <p:nvSpPr>
          <p:cNvPr id="2" name="TextBox 1">
            <a:extLst>
              <a:ext uri="{FF2B5EF4-FFF2-40B4-BE49-F238E27FC236}">
                <a16:creationId xmlns:a16="http://schemas.microsoft.com/office/drawing/2014/main" id="{76746F7B-5683-1D87-F4BD-8E5B645B1658}"/>
              </a:ext>
            </a:extLst>
          </p:cNvPr>
          <p:cNvSpPr txBox="1"/>
          <p:nvPr/>
        </p:nvSpPr>
        <p:spPr>
          <a:xfrm>
            <a:off x="7916647" y="2415655"/>
            <a:ext cx="817853" cy="261610"/>
          </a:xfrm>
          <a:prstGeom prst="rect">
            <a:avLst/>
          </a:prstGeom>
          <a:noFill/>
        </p:spPr>
        <p:txBody>
          <a:bodyPr wrap="none" rtlCol="0">
            <a:spAutoFit/>
          </a:bodyPr>
          <a:lstStyle/>
          <a:p>
            <a:r>
              <a:rPr lang="en-US" sz="1100" dirty="0"/>
              <a:t>actual data</a:t>
            </a:r>
          </a:p>
        </p:txBody>
      </p:sp>
      <p:sp>
        <p:nvSpPr>
          <p:cNvPr id="4" name="Content Placeholder 5">
            <a:extLst>
              <a:ext uri="{FF2B5EF4-FFF2-40B4-BE49-F238E27FC236}">
                <a16:creationId xmlns:a16="http://schemas.microsoft.com/office/drawing/2014/main" id="{ECB821CE-1A6B-3835-B779-7670609178FD}"/>
              </a:ext>
            </a:extLst>
          </p:cNvPr>
          <p:cNvSpPr>
            <a:spLocks noGrp="1"/>
          </p:cNvSpPr>
          <p:nvPr>
            <p:ph idx="1"/>
          </p:nvPr>
        </p:nvSpPr>
        <p:spPr>
          <a:xfrm>
            <a:off x="117037" y="658577"/>
            <a:ext cx="8672513" cy="3794522"/>
          </a:xfrm>
        </p:spPr>
        <p:txBody>
          <a:bodyPr/>
          <a:lstStyle/>
          <a:p>
            <a:pPr>
              <a:buFont typeface="Wingdings" panose="05000000000000000000" pitchFamily="2" charset="2"/>
              <a:buChar char="§"/>
            </a:pPr>
            <a:r>
              <a:rPr lang="en-US" sz="1600" dirty="0"/>
              <a:t>Phase I – The regular power supply (PS) ramps the magnet current up, 			          main current flows through the QCD bypass diode</a:t>
            </a:r>
          </a:p>
          <a:p>
            <a:pPr>
              <a:buFont typeface="Wingdings" panose="05000000000000000000" pitchFamily="2" charset="2"/>
              <a:buChar char="§"/>
            </a:pPr>
            <a:r>
              <a:rPr lang="en-US" sz="1600" dirty="0"/>
              <a:t>Phase II – The QCD capacitor is switched into the circuit (by QCD switch) while                    the main current transfers through the PS bypass diode (PS is “ramped down”, “phase-back”)</a:t>
            </a:r>
          </a:p>
          <a:p>
            <a:pPr>
              <a:buFont typeface="Wingdings" panose="05000000000000000000" pitchFamily="2" charset="2"/>
              <a:buChar char="§"/>
            </a:pPr>
            <a:r>
              <a:rPr lang="en-US" sz="1600" dirty="0"/>
              <a:t>Phase III – The dump switch is opened, QCD is already discharged, current flows through the QCD bypass diode, QCD switch opens (no need to synch) </a:t>
            </a:r>
          </a:p>
          <a:p>
            <a:pPr marL="1828800" lvl="4" indent="0">
              <a:buNone/>
            </a:pPr>
            <a:endParaRPr lang="en-US" dirty="0"/>
          </a:p>
        </p:txBody>
      </p:sp>
      <p:cxnSp>
        <p:nvCxnSpPr>
          <p:cNvPr id="12" name="Straight Connector 11">
            <a:extLst>
              <a:ext uri="{FF2B5EF4-FFF2-40B4-BE49-F238E27FC236}">
                <a16:creationId xmlns:a16="http://schemas.microsoft.com/office/drawing/2014/main" id="{424376B9-AA8B-35F4-0481-E63A3344379B}"/>
              </a:ext>
            </a:extLst>
          </p:cNvPr>
          <p:cNvCxnSpPr/>
          <p:nvPr/>
        </p:nvCxnSpPr>
        <p:spPr>
          <a:xfrm>
            <a:off x="4276041" y="4331856"/>
            <a:ext cx="540327" cy="0"/>
          </a:xfrm>
          <a:prstGeom prst="line">
            <a:avLst/>
          </a:prstGeom>
          <a:ln w="15875">
            <a:solidFill>
              <a:srgbClr val="FF0000"/>
            </a:solidFill>
          </a:ln>
        </p:spPr>
        <p:style>
          <a:lnRef idx="2">
            <a:schemeClr val="accent4"/>
          </a:lnRef>
          <a:fillRef idx="0">
            <a:schemeClr val="accent4"/>
          </a:fillRef>
          <a:effectRef idx="1">
            <a:schemeClr val="accent4"/>
          </a:effectRef>
          <a:fontRef idx="minor">
            <a:schemeClr val="tx1"/>
          </a:fontRef>
        </p:style>
      </p:cxnSp>
      <p:cxnSp>
        <p:nvCxnSpPr>
          <p:cNvPr id="13" name="Straight Connector 12">
            <a:extLst>
              <a:ext uri="{FF2B5EF4-FFF2-40B4-BE49-F238E27FC236}">
                <a16:creationId xmlns:a16="http://schemas.microsoft.com/office/drawing/2014/main" id="{83E3CF79-C3D3-9BFF-72E0-6A11A0A2E175}"/>
              </a:ext>
            </a:extLst>
          </p:cNvPr>
          <p:cNvCxnSpPr>
            <a:cxnSpLocks/>
          </p:cNvCxnSpPr>
          <p:nvPr/>
        </p:nvCxnSpPr>
        <p:spPr>
          <a:xfrm>
            <a:off x="4232496" y="4144621"/>
            <a:ext cx="621079" cy="0"/>
          </a:xfrm>
          <a:prstGeom prst="line">
            <a:avLst/>
          </a:prstGeom>
          <a:ln w="15875">
            <a:solidFill>
              <a:srgbClr val="FF0000"/>
            </a:solidFill>
          </a:ln>
        </p:spPr>
        <p:style>
          <a:lnRef idx="2">
            <a:schemeClr val="accent4"/>
          </a:lnRef>
          <a:fillRef idx="0">
            <a:schemeClr val="accent4"/>
          </a:fillRef>
          <a:effectRef idx="1">
            <a:schemeClr val="accent4"/>
          </a:effectRef>
          <a:fontRef idx="minor">
            <a:schemeClr val="tx1"/>
          </a:fontRef>
        </p:style>
      </p:cxnSp>
      <p:cxnSp>
        <p:nvCxnSpPr>
          <p:cNvPr id="18" name="Straight Connector 17">
            <a:extLst>
              <a:ext uri="{FF2B5EF4-FFF2-40B4-BE49-F238E27FC236}">
                <a16:creationId xmlns:a16="http://schemas.microsoft.com/office/drawing/2014/main" id="{A041A31A-BF96-85AB-A314-5CFF3CB9C0FF}"/>
              </a:ext>
            </a:extLst>
          </p:cNvPr>
          <p:cNvCxnSpPr/>
          <p:nvPr/>
        </p:nvCxnSpPr>
        <p:spPr>
          <a:xfrm>
            <a:off x="2904441" y="3092333"/>
            <a:ext cx="540327" cy="0"/>
          </a:xfrm>
          <a:prstGeom prst="line">
            <a:avLst/>
          </a:prstGeom>
          <a:ln w="15875">
            <a:solidFill>
              <a:srgbClr val="FF0000"/>
            </a:solidFill>
          </a:ln>
        </p:spPr>
        <p:style>
          <a:lnRef idx="2">
            <a:schemeClr val="accent4"/>
          </a:lnRef>
          <a:fillRef idx="0">
            <a:schemeClr val="accent4"/>
          </a:fillRef>
          <a:effectRef idx="1">
            <a:schemeClr val="accent4"/>
          </a:effectRef>
          <a:fontRef idx="minor">
            <a:schemeClr val="tx1"/>
          </a:fontRef>
        </p:style>
      </p:cxnSp>
      <p:cxnSp>
        <p:nvCxnSpPr>
          <p:cNvPr id="19" name="Straight Connector 18">
            <a:extLst>
              <a:ext uri="{FF2B5EF4-FFF2-40B4-BE49-F238E27FC236}">
                <a16:creationId xmlns:a16="http://schemas.microsoft.com/office/drawing/2014/main" id="{976D96FD-1CED-4553-E462-9DC2974367CA}"/>
              </a:ext>
            </a:extLst>
          </p:cNvPr>
          <p:cNvCxnSpPr>
            <a:cxnSpLocks/>
          </p:cNvCxnSpPr>
          <p:nvPr/>
        </p:nvCxnSpPr>
        <p:spPr>
          <a:xfrm>
            <a:off x="4075745" y="3087316"/>
            <a:ext cx="864917" cy="0"/>
          </a:xfrm>
          <a:prstGeom prst="line">
            <a:avLst/>
          </a:prstGeom>
          <a:ln w="15875">
            <a:solidFill>
              <a:srgbClr val="FF0000"/>
            </a:solidFill>
          </a:ln>
        </p:spPr>
        <p:style>
          <a:lnRef idx="2">
            <a:schemeClr val="accent4"/>
          </a:lnRef>
          <a:fillRef idx="0">
            <a:schemeClr val="accent4"/>
          </a:fillRef>
          <a:effectRef idx="1">
            <a:schemeClr val="accent4"/>
          </a:effectRef>
          <a:fontRef idx="minor">
            <a:schemeClr val="tx1"/>
          </a:fontRef>
        </p:style>
      </p:cxnSp>
      <p:cxnSp>
        <p:nvCxnSpPr>
          <p:cNvPr id="22" name="Straight Connector 21">
            <a:extLst>
              <a:ext uri="{FF2B5EF4-FFF2-40B4-BE49-F238E27FC236}">
                <a16:creationId xmlns:a16="http://schemas.microsoft.com/office/drawing/2014/main" id="{EA29391D-7CD3-2682-26D2-4E19C2E1A92B}"/>
              </a:ext>
            </a:extLst>
          </p:cNvPr>
          <p:cNvCxnSpPr/>
          <p:nvPr/>
        </p:nvCxnSpPr>
        <p:spPr>
          <a:xfrm>
            <a:off x="1368329" y="3987867"/>
            <a:ext cx="540327" cy="0"/>
          </a:xfrm>
          <a:prstGeom prst="line">
            <a:avLst/>
          </a:prstGeom>
          <a:ln w="15875">
            <a:solidFill>
              <a:srgbClr val="FF0000"/>
            </a:solidFill>
          </a:ln>
        </p:spPr>
        <p:style>
          <a:lnRef idx="2">
            <a:schemeClr val="accent4"/>
          </a:lnRef>
          <a:fillRef idx="0">
            <a:schemeClr val="accent4"/>
          </a:fillRef>
          <a:effectRef idx="1">
            <a:schemeClr val="accent4"/>
          </a:effectRef>
          <a:fontRef idx="minor">
            <a:schemeClr val="tx1"/>
          </a:fontRef>
        </p:style>
      </p:cxnSp>
      <p:cxnSp>
        <p:nvCxnSpPr>
          <p:cNvPr id="23" name="Straight Connector 22">
            <a:extLst>
              <a:ext uri="{FF2B5EF4-FFF2-40B4-BE49-F238E27FC236}">
                <a16:creationId xmlns:a16="http://schemas.microsoft.com/office/drawing/2014/main" id="{8E4456A8-0A49-2977-A540-CA3C675E5B34}"/>
              </a:ext>
            </a:extLst>
          </p:cNvPr>
          <p:cNvCxnSpPr>
            <a:cxnSpLocks/>
          </p:cNvCxnSpPr>
          <p:nvPr/>
        </p:nvCxnSpPr>
        <p:spPr>
          <a:xfrm>
            <a:off x="2188754" y="4253479"/>
            <a:ext cx="342564" cy="0"/>
          </a:xfrm>
          <a:prstGeom prst="line">
            <a:avLst/>
          </a:prstGeom>
          <a:ln w="15875">
            <a:solidFill>
              <a:srgbClr val="FF0000"/>
            </a:solidFill>
          </a:ln>
        </p:spPr>
        <p:style>
          <a:lnRef idx="2">
            <a:schemeClr val="accent4"/>
          </a:lnRef>
          <a:fillRef idx="0">
            <a:schemeClr val="accent4"/>
          </a:fillRef>
          <a:effectRef idx="1">
            <a:schemeClr val="accent4"/>
          </a:effectRef>
          <a:fontRef idx="minor">
            <a:schemeClr val="tx1"/>
          </a:fontRef>
        </p:style>
      </p:cxnSp>
      <p:cxnSp>
        <p:nvCxnSpPr>
          <p:cNvPr id="25" name="Straight Connector 24">
            <a:extLst>
              <a:ext uri="{FF2B5EF4-FFF2-40B4-BE49-F238E27FC236}">
                <a16:creationId xmlns:a16="http://schemas.microsoft.com/office/drawing/2014/main" id="{DF356C60-8982-8A43-C551-AB493F4B034B}"/>
              </a:ext>
            </a:extLst>
          </p:cNvPr>
          <p:cNvCxnSpPr>
            <a:cxnSpLocks/>
          </p:cNvCxnSpPr>
          <p:nvPr/>
        </p:nvCxnSpPr>
        <p:spPr>
          <a:xfrm>
            <a:off x="5188857" y="4057536"/>
            <a:ext cx="248194" cy="0"/>
          </a:xfrm>
          <a:prstGeom prst="line">
            <a:avLst/>
          </a:prstGeom>
          <a:ln w="15875">
            <a:solidFill>
              <a:srgbClr val="FF0000"/>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584130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0132" y="250807"/>
            <a:ext cx="4920711"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QCD elements and their protection</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28" name="Picture 27" descr="Diagram&#10;&#10;Description automatically generated">
            <a:extLst>
              <a:ext uri="{FF2B5EF4-FFF2-40B4-BE49-F238E27FC236}">
                <a16:creationId xmlns:a16="http://schemas.microsoft.com/office/drawing/2014/main" id="{77BFB102-30AC-F53A-A318-4D0E3140AAFB}"/>
              </a:ext>
            </a:extLst>
          </p:cNvPr>
          <p:cNvPicPr>
            <a:picLocks noChangeAspect="1"/>
          </p:cNvPicPr>
          <p:nvPr/>
        </p:nvPicPr>
        <p:blipFill>
          <a:blip r:embed="rId2"/>
          <a:stretch>
            <a:fillRect/>
          </a:stretch>
        </p:blipFill>
        <p:spPr>
          <a:xfrm>
            <a:off x="4232496" y="3097480"/>
            <a:ext cx="4612169" cy="1634233"/>
          </a:xfrm>
          <a:prstGeom prst="rect">
            <a:avLst/>
          </a:prstGeom>
        </p:spPr>
      </p:pic>
      <p:sp>
        <p:nvSpPr>
          <p:cNvPr id="36" name="Content Placeholder 5">
            <a:extLst>
              <a:ext uri="{FF2B5EF4-FFF2-40B4-BE49-F238E27FC236}">
                <a16:creationId xmlns:a16="http://schemas.microsoft.com/office/drawing/2014/main" id="{F2012042-99D5-9A87-451C-E3FB6876F24D}"/>
              </a:ext>
            </a:extLst>
          </p:cNvPr>
          <p:cNvSpPr>
            <a:spLocks noGrp="1"/>
          </p:cNvSpPr>
          <p:nvPr>
            <p:ph idx="1"/>
          </p:nvPr>
        </p:nvSpPr>
        <p:spPr>
          <a:xfrm>
            <a:off x="117037" y="658577"/>
            <a:ext cx="8772963" cy="3794522"/>
          </a:xfrm>
        </p:spPr>
        <p:txBody>
          <a:bodyPr/>
          <a:lstStyle/>
          <a:p>
            <a:pPr>
              <a:buFont typeface="Wingdings" panose="05000000000000000000" pitchFamily="2" charset="2"/>
              <a:buChar char="§"/>
            </a:pPr>
            <a:r>
              <a:rPr lang="en-US" sz="1600" b="1" dirty="0"/>
              <a:t>Capacitor and capacitor protection </a:t>
            </a:r>
            <a:r>
              <a:rPr lang="en-US" sz="1600" dirty="0"/>
              <a:t>– the QCD is based on 24 16.7 mF/1.2 kV capacitors, a series resistor (0.12 </a:t>
            </a:r>
            <a:r>
              <a:rPr lang="en-US" sz="1600" dirty="0">
                <a:sym typeface="Symbol" panose="05050102010706020507" pitchFamily="18" charset="2"/>
              </a:rPr>
              <a:t>, 1kV/10 kJ</a:t>
            </a:r>
            <a:r>
              <a:rPr lang="en-US" sz="1600" dirty="0"/>
              <a:t>) limits the peak capacitor fault current; there are 100 k</a:t>
            </a:r>
            <a:r>
              <a:rPr lang="en-US" sz="1600" dirty="0">
                <a:sym typeface="Symbol" panose="05050102010706020507" pitchFamily="18" charset="2"/>
              </a:rPr>
              <a:t></a:t>
            </a:r>
            <a:r>
              <a:rPr lang="en-US" sz="1600" dirty="0"/>
              <a:t> bleeder resistors as a backup/safe discharge </a:t>
            </a:r>
          </a:p>
          <a:p>
            <a:pPr>
              <a:buFont typeface="Wingdings" panose="05000000000000000000" pitchFamily="2" charset="2"/>
              <a:buChar char="§"/>
            </a:pPr>
            <a:r>
              <a:rPr lang="en-US" sz="1600" b="1" dirty="0"/>
              <a:t>Switch and switch protection </a:t>
            </a:r>
            <a:r>
              <a:rPr lang="en-US" sz="1600" dirty="0"/>
              <a:t>– parallel circuit of eight IGBT switches (2.5 kA max) with a commercial gate driver; inductor L limit (40 </a:t>
            </a:r>
            <a:r>
              <a:rPr lang="en-US" sz="1600" dirty="0">
                <a:sym typeface="Symbol" panose="05050102010706020507" pitchFamily="18" charset="2"/>
              </a:rPr>
              <a:t></a:t>
            </a:r>
            <a:r>
              <a:rPr lang="en-US" sz="1600" dirty="0"/>
              <a:t>H) with max rise in current 100 A/</a:t>
            </a:r>
            <a:r>
              <a:rPr lang="en-US" sz="1600" dirty="0">
                <a:sym typeface="Symbol" panose="05050102010706020507" pitchFamily="18" charset="2"/>
              </a:rPr>
              <a:t></a:t>
            </a:r>
            <a:r>
              <a:rPr lang="en-US" sz="1600" dirty="0"/>
              <a:t>s; a snubber network (i.e. surge protector; 30 </a:t>
            </a:r>
            <a:r>
              <a:rPr lang="en-US" sz="1600" dirty="0">
                <a:sym typeface="Symbol" panose="05050102010706020507" pitchFamily="18" charset="2"/>
              </a:rPr>
              <a:t></a:t>
            </a:r>
            <a:r>
              <a:rPr lang="en-US" sz="1600" dirty="0"/>
              <a:t>F in series with 0.4 </a:t>
            </a:r>
            <a:r>
              <a:rPr lang="en-US" sz="1600" dirty="0">
                <a:sym typeface="Symbol" panose="05050102010706020507" pitchFamily="18" charset="2"/>
              </a:rPr>
              <a:t></a:t>
            </a:r>
            <a:r>
              <a:rPr lang="en-US" sz="1600" dirty="0"/>
              <a:t>) protects each IGBT   </a:t>
            </a:r>
          </a:p>
          <a:p>
            <a:pPr>
              <a:buFont typeface="Wingdings" panose="05000000000000000000" pitchFamily="2" charset="2"/>
              <a:buChar char="§"/>
            </a:pPr>
            <a:r>
              <a:rPr lang="en-US" sz="1600" b="1" dirty="0"/>
              <a:t>QCD bypass diode and diode protection</a:t>
            </a:r>
            <a:r>
              <a:rPr lang="en-US" sz="1600" dirty="0"/>
              <a:t> – two groups of four water cooled diodes protected by a snubber capacitor of 3 x 5.6 </a:t>
            </a:r>
            <a:r>
              <a:rPr lang="en-US" sz="1600" dirty="0">
                <a:sym typeface="Symbol" panose="05050102010706020507" pitchFamily="18" charset="2"/>
              </a:rPr>
              <a:t></a:t>
            </a:r>
            <a:r>
              <a:rPr lang="en-US" sz="1600" dirty="0"/>
              <a:t>F, 1.5 kV and resistor of 1.8 </a:t>
            </a:r>
            <a:r>
              <a:rPr lang="en-US" sz="1600" dirty="0">
                <a:sym typeface="Symbol" panose="05050102010706020507" pitchFamily="18" charset="2"/>
              </a:rPr>
              <a:t></a:t>
            </a:r>
            <a:r>
              <a:rPr lang="en-US" sz="1600" dirty="0"/>
              <a:t> in parallel with each set </a:t>
            </a:r>
          </a:p>
          <a:p>
            <a:pPr>
              <a:buFont typeface="Wingdings" panose="05000000000000000000" pitchFamily="2" charset="2"/>
              <a:buChar char="§"/>
            </a:pPr>
            <a:r>
              <a:rPr lang="en-US" sz="1600" b="1" dirty="0"/>
              <a:t>Charging supply </a:t>
            </a:r>
            <a:r>
              <a:rPr lang="en-US" sz="1600" dirty="0"/>
              <a:t>– 1.5 kVA, through 										          isolation transformer (rated at 2.5 kV),	 			           				    resistors/diodes used for fault current 										   protection</a:t>
            </a:r>
          </a:p>
          <a:p>
            <a:pPr marL="1828800" lvl="4" indent="0">
              <a:buNone/>
            </a:pPr>
            <a:endParaRPr lang="en-US" dirty="0"/>
          </a:p>
        </p:txBody>
      </p:sp>
      <p:sp>
        <p:nvSpPr>
          <p:cNvPr id="2" name="TextBox 1">
            <a:extLst>
              <a:ext uri="{FF2B5EF4-FFF2-40B4-BE49-F238E27FC236}">
                <a16:creationId xmlns:a16="http://schemas.microsoft.com/office/drawing/2014/main" id="{2D501133-B8CE-1E73-B958-F1C995021D3F}"/>
              </a:ext>
            </a:extLst>
          </p:cNvPr>
          <p:cNvSpPr txBox="1"/>
          <p:nvPr/>
        </p:nvSpPr>
        <p:spPr>
          <a:xfrm>
            <a:off x="561128" y="4142410"/>
            <a:ext cx="3815981" cy="523220"/>
          </a:xfrm>
          <a:prstGeom prst="rect">
            <a:avLst/>
          </a:prstGeom>
          <a:noFill/>
        </p:spPr>
        <p:txBody>
          <a:bodyPr wrap="none" rtlCol="0">
            <a:spAutoFit/>
          </a:bodyPr>
          <a:lstStyle/>
          <a:p>
            <a:r>
              <a:rPr lang="en-US" sz="1400" dirty="0" err="1"/>
              <a:t>cRio</a:t>
            </a:r>
            <a:r>
              <a:rPr lang="en-US" sz="1400" dirty="0"/>
              <a:t> control system plays a major role in real-time</a:t>
            </a:r>
          </a:p>
          <a:p>
            <a:r>
              <a:rPr lang="en-US" sz="1400" dirty="0"/>
              <a:t>monitoring, fault detection and reaction.   </a:t>
            </a:r>
          </a:p>
        </p:txBody>
      </p:sp>
      <p:sp>
        <p:nvSpPr>
          <p:cNvPr id="4" name="TextBox 3">
            <a:extLst>
              <a:ext uri="{FF2B5EF4-FFF2-40B4-BE49-F238E27FC236}">
                <a16:creationId xmlns:a16="http://schemas.microsoft.com/office/drawing/2014/main" id="{4D984D7E-6D3C-578A-728A-95F24FCA8D57}"/>
              </a:ext>
            </a:extLst>
          </p:cNvPr>
          <p:cNvSpPr txBox="1"/>
          <p:nvPr/>
        </p:nvSpPr>
        <p:spPr>
          <a:xfrm>
            <a:off x="5907314" y="200668"/>
            <a:ext cx="3123034" cy="338554"/>
          </a:xfrm>
          <a:prstGeom prst="rect">
            <a:avLst/>
          </a:prstGeom>
          <a:noFill/>
        </p:spPr>
        <p:txBody>
          <a:bodyPr wrap="none" rtlCol="0">
            <a:spAutoFit/>
          </a:bodyPr>
          <a:lstStyle/>
          <a:p>
            <a:r>
              <a:rPr lang="en-US" sz="1600" u="sng" dirty="0"/>
              <a:t>Exact specifications are found in [1]</a:t>
            </a:r>
          </a:p>
        </p:txBody>
      </p:sp>
    </p:spTree>
    <p:extLst>
      <p:ext uri="{BB962C8B-B14F-4D97-AF65-F5344CB8AC3E}">
        <p14:creationId xmlns:p14="http://schemas.microsoft.com/office/powerpoint/2010/main" val="2326487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86172" y="250807"/>
            <a:ext cx="4920711"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QCD photos</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6" name="Picture 5">
            <a:extLst>
              <a:ext uri="{FF2B5EF4-FFF2-40B4-BE49-F238E27FC236}">
                <a16:creationId xmlns:a16="http://schemas.microsoft.com/office/drawing/2014/main" id="{F89731A2-E774-E9E2-8BF2-CDAC769CDB82}"/>
              </a:ext>
            </a:extLst>
          </p:cNvPr>
          <p:cNvPicPr>
            <a:picLocks noChangeAspect="1"/>
          </p:cNvPicPr>
          <p:nvPr/>
        </p:nvPicPr>
        <p:blipFill rotWithShape="1">
          <a:blip r:embed="rId2"/>
          <a:srcRect l="15684"/>
          <a:stretch/>
        </p:blipFill>
        <p:spPr>
          <a:xfrm>
            <a:off x="2485611" y="1866952"/>
            <a:ext cx="2520061" cy="2689085"/>
          </a:xfrm>
          <a:prstGeom prst="rect">
            <a:avLst/>
          </a:prstGeom>
        </p:spPr>
      </p:pic>
      <p:pic>
        <p:nvPicPr>
          <p:cNvPr id="8" name="Picture 7">
            <a:extLst>
              <a:ext uri="{FF2B5EF4-FFF2-40B4-BE49-F238E27FC236}">
                <a16:creationId xmlns:a16="http://schemas.microsoft.com/office/drawing/2014/main" id="{92B0C292-8CEB-5890-B52E-4EBE07F63DFB}"/>
              </a:ext>
            </a:extLst>
          </p:cNvPr>
          <p:cNvPicPr>
            <a:picLocks noChangeAspect="1"/>
          </p:cNvPicPr>
          <p:nvPr/>
        </p:nvPicPr>
        <p:blipFill>
          <a:blip r:embed="rId3"/>
          <a:stretch>
            <a:fillRect/>
          </a:stretch>
        </p:blipFill>
        <p:spPr>
          <a:xfrm>
            <a:off x="62399" y="1012187"/>
            <a:ext cx="2260603" cy="3010917"/>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E45EB213-6929-5AC4-C36C-93F1B77F8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270" y="2392939"/>
            <a:ext cx="2325331" cy="1743998"/>
          </a:xfrm>
          <a:prstGeom prst="rect">
            <a:avLst/>
          </a:prstGeom>
        </p:spPr>
      </p:pic>
      <p:pic>
        <p:nvPicPr>
          <p:cNvPr id="10" name="Picture 9" descr="A picture containing text, indoor, cluttered&#10;&#10;Description automatically generated">
            <a:extLst>
              <a:ext uri="{FF2B5EF4-FFF2-40B4-BE49-F238E27FC236}">
                <a16:creationId xmlns:a16="http://schemas.microsoft.com/office/drawing/2014/main" id="{D7537476-D700-A1F4-B988-1069A6420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779453" y="623459"/>
            <a:ext cx="2371614" cy="1778710"/>
          </a:xfrm>
          <a:prstGeom prst="rect">
            <a:avLst/>
          </a:prstGeom>
        </p:spPr>
      </p:pic>
      <p:sp>
        <p:nvSpPr>
          <p:cNvPr id="12" name="TextBox 11">
            <a:extLst>
              <a:ext uri="{FF2B5EF4-FFF2-40B4-BE49-F238E27FC236}">
                <a16:creationId xmlns:a16="http://schemas.microsoft.com/office/drawing/2014/main" id="{9A6DECD4-5D98-0C03-CD49-47A5FF298B76}"/>
              </a:ext>
            </a:extLst>
          </p:cNvPr>
          <p:cNvSpPr txBox="1"/>
          <p:nvPr/>
        </p:nvSpPr>
        <p:spPr>
          <a:xfrm>
            <a:off x="2485611" y="1512814"/>
            <a:ext cx="6015990" cy="338554"/>
          </a:xfrm>
          <a:prstGeom prst="rect">
            <a:avLst/>
          </a:prstGeom>
          <a:noFill/>
        </p:spPr>
        <p:txBody>
          <a:bodyPr wrap="square">
            <a:spAutoFit/>
          </a:bodyPr>
          <a:lstStyle/>
          <a:p>
            <a:pPr fontAlgn="auto">
              <a:spcAft>
                <a:spcPts val="0"/>
              </a:spcAft>
            </a:pPr>
            <a:r>
              <a:rPr lang="en-US" sz="1600" dirty="0"/>
              <a:t>Full QCD Circuit, Front View</a:t>
            </a:r>
          </a:p>
        </p:txBody>
      </p:sp>
      <p:sp>
        <p:nvSpPr>
          <p:cNvPr id="13" name="TextBox 12">
            <a:extLst>
              <a:ext uri="{FF2B5EF4-FFF2-40B4-BE49-F238E27FC236}">
                <a16:creationId xmlns:a16="http://schemas.microsoft.com/office/drawing/2014/main" id="{E1DCD5CF-BA69-697F-1076-F5D0D2241760}"/>
              </a:ext>
            </a:extLst>
          </p:cNvPr>
          <p:cNvSpPr txBox="1"/>
          <p:nvPr/>
        </p:nvSpPr>
        <p:spPr>
          <a:xfrm>
            <a:off x="6938600" y="1764307"/>
            <a:ext cx="1563001" cy="584775"/>
          </a:xfrm>
          <a:prstGeom prst="rect">
            <a:avLst/>
          </a:prstGeom>
          <a:noFill/>
        </p:spPr>
        <p:txBody>
          <a:bodyPr wrap="square">
            <a:spAutoFit/>
          </a:bodyPr>
          <a:lstStyle/>
          <a:p>
            <a:pPr fontAlgn="auto">
              <a:spcAft>
                <a:spcPts val="0"/>
              </a:spcAft>
            </a:pPr>
            <a:r>
              <a:rPr lang="en-US" sz="1600" dirty="0"/>
              <a:t>QCD controls </a:t>
            </a:r>
          </a:p>
          <a:p>
            <a:pPr fontAlgn="auto">
              <a:spcAft>
                <a:spcPts val="0"/>
              </a:spcAft>
            </a:pPr>
            <a:r>
              <a:rPr lang="en-US" sz="1600" dirty="0"/>
              <a:t>(</a:t>
            </a:r>
            <a:r>
              <a:rPr lang="en-US" sz="1600" dirty="0" err="1"/>
              <a:t>cRio</a:t>
            </a:r>
            <a:r>
              <a:rPr lang="en-US" sz="1600" dirty="0"/>
              <a:t> based)</a:t>
            </a:r>
          </a:p>
        </p:txBody>
      </p:sp>
      <p:sp>
        <p:nvSpPr>
          <p:cNvPr id="14" name="TextBox 13">
            <a:extLst>
              <a:ext uri="{FF2B5EF4-FFF2-40B4-BE49-F238E27FC236}">
                <a16:creationId xmlns:a16="http://schemas.microsoft.com/office/drawing/2014/main" id="{A0DE94F0-5816-8EED-262B-A3DB622F5597}"/>
              </a:ext>
            </a:extLst>
          </p:cNvPr>
          <p:cNvSpPr txBox="1"/>
          <p:nvPr/>
        </p:nvSpPr>
        <p:spPr>
          <a:xfrm>
            <a:off x="572426" y="645506"/>
            <a:ext cx="2574069" cy="338554"/>
          </a:xfrm>
          <a:prstGeom prst="rect">
            <a:avLst/>
          </a:prstGeom>
          <a:noFill/>
        </p:spPr>
        <p:txBody>
          <a:bodyPr wrap="square">
            <a:spAutoFit/>
          </a:bodyPr>
          <a:lstStyle/>
          <a:p>
            <a:pPr fontAlgn="auto">
              <a:spcAft>
                <a:spcPts val="0"/>
              </a:spcAft>
            </a:pPr>
            <a:r>
              <a:rPr lang="en-US" sz="1600" dirty="0"/>
              <a:t>QCD cabinet</a:t>
            </a:r>
          </a:p>
        </p:txBody>
      </p:sp>
    </p:spTree>
    <p:extLst>
      <p:ext uri="{BB962C8B-B14F-4D97-AF65-F5344CB8AC3E}">
        <p14:creationId xmlns:p14="http://schemas.microsoft.com/office/powerpoint/2010/main" val="2439251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69257" y="250807"/>
            <a:ext cx="3303614"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QCD Simulation </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1026" name="Picture 1">
            <a:extLst>
              <a:ext uri="{FF2B5EF4-FFF2-40B4-BE49-F238E27FC236}">
                <a16:creationId xmlns:a16="http://schemas.microsoft.com/office/drawing/2014/main" id="{97C4C1C4-9833-7AF6-3420-884AF23A1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516155"/>
            <a:ext cx="319246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7">
            <a:extLst>
              <a:ext uri="{FF2B5EF4-FFF2-40B4-BE49-F238E27FC236}">
                <a16:creationId xmlns:a16="http://schemas.microsoft.com/office/drawing/2014/main" id="{09F33F83-AA66-0A6F-C13F-1D5C982CFE5C}"/>
              </a:ext>
            </a:extLst>
          </p:cNvPr>
          <p:cNvSpPr txBox="1">
            <a:spLocks/>
          </p:cNvSpPr>
          <p:nvPr/>
        </p:nvSpPr>
        <p:spPr>
          <a:xfrm>
            <a:off x="315151" y="2221528"/>
            <a:ext cx="3752274" cy="177964"/>
          </a:xfrm>
          <a:prstGeom prst="rect">
            <a:avLst/>
          </a:prstGeom>
          <a:noFill/>
        </p:spPr>
        <p:txBody>
          <a:bodyPr vert="horz" lIns="0" tIns="308967" rIns="308967" bIns="308967"/>
          <a:lstStyle>
            <a:lvl1pPr marL="0" indent="0" algn="l" defTabSz="514944" rtl="0" eaLnBrk="1" latinLnBrk="0" hangingPunct="1">
              <a:spcBef>
                <a:spcPct val="20000"/>
              </a:spcBef>
              <a:buFontTx/>
              <a:buNone/>
              <a:defRPr sz="2700" b="1" i="0" kern="1200" baseline="0">
                <a:solidFill>
                  <a:srgbClr val="004C97"/>
                </a:solidFill>
                <a:latin typeface="Helvetica"/>
                <a:ea typeface="+mn-ea"/>
                <a:cs typeface="+mn-cs"/>
              </a:defRPr>
            </a:lvl1pPr>
            <a:lvl2pPr marL="514944" indent="0" algn="l" defTabSz="514944" rtl="0" eaLnBrk="1" latinLnBrk="0" hangingPunct="1">
              <a:spcBef>
                <a:spcPct val="20000"/>
              </a:spcBef>
              <a:buFontTx/>
              <a:buNone/>
              <a:defRPr sz="2700" b="1" i="0" kern="1200" baseline="0">
                <a:solidFill>
                  <a:schemeClr val="bg1"/>
                </a:solidFill>
                <a:latin typeface="Helvetica"/>
                <a:ea typeface="+mn-ea"/>
                <a:cs typeface="+mn-cs"/>
              </a:defRPr>
            </a:lvl2pPr>
            <a:lvl3pPr marL="1029889" indent="0" algn="l" defTabSz="514944" rtl="0" eaLnBrk="1" latinLnBrk="0" hangingPunct="1">
              <a:spcBef>
                <a:spcPct val="20000"/>
              </a:spcBef>
              <a:buFontTx/>
              <a:buNone/>
              <a:defRPr sz="2700" b="1" i="0" kern="1200" baseline="0">
                <a:solidFill>
                  <a:schemeClr val="bg1"/>
                </a:solidFill>
                <a:latin typeface="Helvetica"/>
                <a:ea typeface="+mn-ea"/>
                <a:cs typeface="+mn-cs"/>
              </a:defRPr>
            </a:lvl3pPr>
            <a:lvl4pPr marL="1544833" indent="0" algn="l" defTabSz="514944" rtl="0" eaLnBrk="1" latinLnBrk="0" hangingPunct="1">
              <a:spcBef>
                <a:spcPct val="20000"/>
              </a:spcBef>
              <a:buFontTx/>
              <a:buNone/>
              <a:defRPr sz="2700" b="1" i="0" kern="1200" baseline="0">
                <a:solidFill>
                  <a:schemeClr val="bg1"/>
                </a:solidFill>
                <a:latin typeface="Helvetica"/>
                <a:ea typeface="+mn-ea"/>
                <a:cs typeface="+mn-cs"/>
              </a:defRPr>
            </a:lvl4pPr>
            <a:lvl5pPr marL="2059777" indent="0" algn="l" defTabSz="514944" rtl="0" eaLnBrk="1" latinLnBrk="0" hangingPunct="1">
              <a:spcBef>
                <a:spcPct val="20000"/>
              </a:spcBef>
              <a:buFontTx/>
              <a:buNone/>
              <a:defRPr sz="2700" b="1" i="0" kern="1200" baseline="0">
                <a:solidFill>
                  <a:schemeClr val="bg1"/>
                </a:solidFill>
                <a:latin typeface="Helvetica"/>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fontAlgn="auto">
              <a:spcAft>
                <a:spcPts val="0"/>
              </a:spcAft>
            </a:pPr>
            <a:r>
              <a:rPr lang="en-US" sz="1100" dirty="0"/>
              <a:t>Magnet current development after quench detection</a:t>
            </a:r>
          </a:p>
          <a:p>
            <a:pPr fontAlgn="auto">
              <a:spcAft>
                <a:spcPts val="0"/>
              </a:spcAft>
            </a:pPr>
            <a:endParaRPr lang="en-US" dirty="0"/>
          </a:p>
        </p:txBody>
      </p:sp>
      <p:sp>
        <p:nvSpPr>
          <p:cNvPr id="4" name="Content Placeholder 5">
            <a:extLst>
              <a:ext uri="{FF2B5EF4-FFF2-40B4-BE49-F238E27FC236}">
                <a16:creationId xmlns:a16="http://schemas.microsoft.com/office/drawing/2014/main" id="{4615D76F-1B89-3524-B2C5-A03717105FF5}"/>
              </a:ext>
            </a:extLst>
          </p:cNvPr>
          <p:cNvSpPr>
            <a:spLocks noGrp="1"/>
          </p:cNvSpPr>
          <p:nvPr>
            <p:ph idx="1"/>
          </p:nvPr>
        </p:nvSpPr>
        <p:spPr>
          <a:xfrm>
            <a:off x="117037" y="658577"/>
            <a:ext cx="8772963" cy="3794522"/>
          </a:xfrm>
        </p:spPr>
        <p:txBody>
          <a:bodyPr/>
          <a:lstStyle/>
          <a:p>
            <a:pPr>
              <a:buFont typeface="Wingdings" panose="05000000000000000000" pitchFamily="2" charset="2"/>
              <a:buChar char="§"/>
            </a:pPr>
            <a:r>
              <a:rPr lang="en-US" sz="1600" dirty="0"/>
              <a:t>The QCD circuit was simulated by </a:t>
            </a:r>
            <a:r>
              <a:rPr lang="en-US" sz="1600" dirty="0" err="1"/>
              <a:t>LTspice</a:t>
            </a:r>
            <a:r>
              <a:rPr lang="en-US" sz="1600" dirty="0"/>
              <a:t> with </a:t>
            </a:r>
            <a:r>
              <a:rPr lang="en-US" sz="1600" u="sng" dirty="0"/>
              <a:t>fixed inductance </a:t>
            </a:r>
            <a:r>
              <a:rPr lang="en-US" sz="1600" dirty="0"/>
              <a:t>of 1.4 </a:t>
            </a:r>
            <a:r>
              <a:rPr lang="en-US" sz="1600" dirty="0" err="1"/>
              <a:t>mH</a:t>
            </a:r>
            <a:r>
              <a:rPr lang="en-US" sz="1600" dirty="0"/>
              <a:t>, reflecting the test object (a small “mirror” magnet) at high current, but </a:t>
            </a:r>
            <a:r>
              <a:rPr lang="en-US" sz="1600" u="sng" dirty="0"/>
              <a:t>time dependent resistance</a:t>
            </a:r>
          </a:p>
          <a:p>
            <a:pPr>
              <a:buFont typeface="Wingdings" panose="05000000000000000000" pitchFamily="2" charset="2"/>
              <a:buChar char="§"/>
            </a:pPr>
            <a:r>
              <a:rPr lang="en-US" sz="1600" dirty="0"/>
              <a:t>Resistance was extracted from recorded quench data (voltage development) and approximately followed linear trends:  0-35 m</a:t>
            </a:r>
            <a:r>
              <a:rPr lang="en-US" sz="1600" dirty="0">
                <a:sym typeface="Symbol" panose="05050102010706020507" pitchFamily="18" charset="2"/>
              </a:rPr>
              <a:t></a:t>
            </a:r>
            <a:r>
              <a:rPr lang="en-US" sz="1600" dirty="0"/>
              <a:t> from 5 to 22 </a:t>
            </a:r>
            <a:r>
              <a:rPr lang="en-US" sz="1600" dirty="0" err="1"/>
              <a:t>ms</a:t>
            </a:r>
            <a:r>
              <a:rPr lang="en-US" sz="1600" dirty="0"/>
              <a:t> after quench detection and 35-50 m</a:t>
            </a:r>
            <a:r>
              <a:rPr lang="en-US" sz="1600" dirty="0">
                <a:sym typeface="Symbol" panose="05050102010706020507" pitchFamily="18" charset="2"/>
              </a:rPr>
              <a:t></a:t>
            </a:r>
            <a:r>
              <a:rPr lang="en-US" sz="1600" dirty="0"/>
              <a:t> from 22 to 42 </a:t>
            </a:r>
            <a:r>
              <a:rPr lang="en-US" sz="1600" dirty="0" err="1"/>
              <a:t>ms</a:t>
            </a:r>
            <a:r>
              <a:rPr lang="en-US" sz="1600" dirty="0"/>
              <a:t> after detection</a:t>
            </a:r>
          </a:p>
          <a:p>
            <a:pPr marL="1828800" lvl="4" indent="0">
              <a:buNone/>
            </a:pPr>
            <a:endParaRPr lang="en-US" dirty="0"/>
          </a:p>
        </p:txBody>
      </p:sp>
      <p:cxnSp>
        <p:nvCxnSpPr>
          <p:cNvPr id="8" name="Straight Arrow Connector 7">
            <a:extLst>
              <a:ext uri="{FF2B5EF4-FFF2-40B4-BE49-F238E27FC236}">
                <a16:creationId xmlns:a16="http://schemas.microsoft.com/office/drawing/2014/main" id="{EBD29FC0-3402-0011-BC71-7F14F352C9B8}"/>
              </a:ext>
            </a:extLst>
          </p:cNvPr>
          <p:cNvCxnSpPr/>
          <p:nvPr/>
        </p:nvCxnSpPr>
        <p:spPr>
          <a:xfrm flipV="1">
            <a:off x="2258291" y="2722418"/>
            <a:ext cx="1717964" cy="2078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631C79F-A901-FB2B-1BCB-CD00200B8EC1}"/>
              </a:ext>
            </a:extLst>
          </p:cNvPr>
          <p:cNvSpPr txBox="1"/>
          <p:nvPr/>
        </p:nvSpPr>
        <p:spPr>
          <a:xfrm>
            <a:off x="4135582" y="2362266"/>
            <a:ext cx="4528547" cy="738664"/>
          </a:xfrm>
          <a:prstGeom prst="rect">
            <a:avLst/>
          </a:prstGeom>
          <a:noFill/>
        </p:spPr>
        <p:txBody>
          <a:bodyPr wrap="none" rtlCol="0">
            <a:spAutoFit/>
          </a:bodyPr>
          <a:lstStyle/>
          <a:p>
            <a:r>
              <a:rPr lang="en-US" sz="1400" dirty="0"/>
              <a:t>The current decays because of resistance in the circuit.</a:t>
            </a:r>
          </a:p>
          <a:p>
            <a:r>
              <a:rPr lang="en-US" sz="1400" dirty="0"/>
              <a:t>If only the initial quench was responsible for resistance rise </a:t>
            </a:r>
          </a:p>
          <a:p>
            <a:r>
              <a:rPr lang="en-US" sz="1400" dirty="0"/>
              <a:t>the current would be nearly flat for tens of </a:t>
            </a:r>
            <a:r>
              <a:rPr lang="en-US" sz="1400" dirty="0" err="1"/>
              <a:t>ms.</a:t>
            </a:r>
            <a:endParaRPr lang="en-US" sz="1400" dirty="0"/>
          </a:p>
        </p:txBody>
      </p:sp>
      <p:cxnSp>
        <p:nvCxnSpPr>
          <p:cNvPr id="10" name="Straight Arrow Connector 9">
            <a:extLst>
              <a:ext uri="{FF2B5EF4-FFF2-40B4-BE49-F238E27FC236}">
                <a16:creationId xmlns:a16="http://schemas.microsoft.com/office/drawing/2014/main" id="{4B0F2CDC-9D2E-6077-F842-58AFD07DE81F}"/>
              </a:ext>
            </a:extLst>
          </p:cNvPr>
          <p:cNvCxnSpPr>
            <a:cxnSpLocks/>
          </p:cNvCxnSpPr>
          <p:nvPr/>
        </p:nvCxnSpPr>
        <p:spPr>
          <a:xfrm>
            <a:off x="2964873" y="3264832"/>
            <a:ext cx="1102552" cy="575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20059CC-1BC5-DE02-B070-424BADF453C8}"/>
              </a:ext>
            </a:extLst>
          </p:cNvPr>
          <p:cNvSpPr txBox="1"/>
          <p:nvPr/>
        </p:nvSpPr>
        <p:spPr>
          <a:xfrm>
            <a:off x="4067425" y="3187792"/>
            <a:ext cx="3738396" cy="307777"/>
          </a:xfrm>
          <a:prstGeom prst="rect">
            <a:avLst/>
          </a:prstGeom>
          <a:noFill/>
        </p:spPr>
        <p:txBody>
          <a:bodyPr wrap="none" rtlCol="0">
            <a:spAutoFit/>
          </a:bodyPr>
          <a:lstStyle/>
          <a:p>
            <a:r>
              <a:rPr lang="en-US" sz="1400" dirty="0"/>
              <a:t>Dump resistor firing is also simulated (at 50 </a:t>
            </a:r>
            <a:r>
              <a:rPr lang="en-US" sz="1400" dirty="0" err="1"/>
              <a:t>ms</a:t>
            </a:r>
            <a:r>
              <a:rPr lang="en-US" sz="1400" dirty="0"/>
              <a:t> ).</a:t>
            </a:r>
          </a:p>
        </p:txBody>
      </p:sp>
      <p:sp>
        <p:nvSpPr>
          <p:cNvPr id="13" name="TextBox 12">
            <a:extLst>
              <a:ext uri="{FF2B5EF4-FFF2-40B4-BE49-F238E27FC236}">
                <a16:creationId xmlns:a16="http://schemas.microsoft.com/office/drawing/2014/main" id="{216AD69C-FCCF-C312-B907-E3FCA6B870B4}"/>
              </a:ext>
            </a:extLst>
          </p:cNvPr>
          <p:cNvSpPr txBox="1"/>
          <p:nvPr/>
        </p:nvSpPr>
        <p:spPr>
          <a:xfrm>
            <a:off x="4052355" y="3624373"/>
            <a:ext cx="4890762" cy="738664"/>
          </a:xfrm>
          <a:prstGeom prst="rect">
            <a:avLst/>
          </a:prstGeom>
          <a:noFill/>
        </p:spPr>
        <p:txBody>
          <a:bodyPr wrap="none" rtlCol="0">
            <a:spAutoFit/>
          </a:bodyPr>
          <a:lstStyle/>
          <a:p>
            <a:r>
              <a:rPr lang="en-US" sz="1400" dirty="0"/>
              <a:t>Protection heaters are fired in data at 30 </a:t>
            </a:r>
            <a:r>
              <a:rPr lang="en-US" sz="1400" dirty="0" err="1"/>
              <a:t>ms</a:t>
            </a:r>
            <a:r>
              <a:rPr lang="en-US" sz="1400" dirty="0"/>
              <a:t> but there is natural </a:t>
            </a:r>
          </a:p>
          <a:p>
            <a:r>
              <a:rPr lang="en-US" sz="1400" dirty="0"/>
              <a:t>delay of the effect of them + the coil is largely quenched already.</a:t>
            </a:r>
          </a:p>
          <a:p>
            <a:r>
              <a:rPr lang="en-US" sz="1400" dirty="0"/>
              <a:t>There is no simulation of heater firing </a:t>
            </a:r>
          </a:p>
        </p:txBody>
      </p:sp>
      <p:sp>
        <p:nvSpPr>
          <p:cNvPr id="14" name="TextBox 13">
            <a:extLst>
              <a:ext uri="{FF2B5EF4-FFF2-40B4-BE49-F238E27FC236}">
                <a16:creationId xmlns:a16="http://schemas.microsoft.com/office/drawing/2014/main" id="{D29E30E9-2F86-A2CB-B3F4-C664F434F1A1}"/>
              </a:ext>
            </a:extLst>
          </p:cNvPr>
          <p:cNvSpPr txBox="1"/>
          <p:nvPr/>
        </p:nvSpPr>
        <p:spPr>
          <a:xfrm>
            <a:off x="7684946" y="76696"/>
            <a:ext cx="1459054" cy="430887"/>
          </a:xfrm>
          <a:prstGeom prst="rect">
            <a:avLst/>
          </a:prstGeom>
          <a:noFill/>
        </p:spPr>
        <p:txBody>
          <a:bodyPr wrap="none" rtlCol="0">
            <a:spAutoFit/>
          </a:bodyPr>
          <a:lstStyle/>
          <a:p>
            <a:r>
              <a:rPr lang="en-US" sz="1100" dirty="0">
                <a:solidFill>
                  <a:schemeClr val="accent6">
                    <a:lumMod val="60000"/>
                    <a:lumOff val="40000"/>
                  </a:schemeClr>
                </a:solidFill>
              </a:rPr>
              <a:t>Simulation developed </a:t>
            </a:r>
          </a:p>
          <a:p>
            <a:r>
              <a:rPr lang="en-US" sz="1100" dirty="0">
                <a:solidFill>
                  <a:schemeClr val="accent6">
                    <a:lumMod val="60000"/>
                    <a:lumOff val="40000"/>
                  </a:schemeClr>
                </a:solidFill>
              </a:rPr>
              <a:t>by Matt </a:t>
            </a:r>
            <a:r>
              <a:rPr lang="en-US" sz="1100" dirty="0" err="1">
                <a:solidFill>
                  <a:schemeClr val="accent6">
                    <a:lumMod val="60000"/>
                    <a:lumOff val="40000"/>
                  </a:schemeClr>
                </a:solidFill>
              </a:rPr>
              <a:t>Kufer</a:t>
            </a:r>
            <a:endParaRPr lang="en-US" sz="1100" dirty="0">
              <a:solidFill>
                <a:schemeClr val="accent6">
                  <a:lumMod val="60000"/>
                  <a:lumOff val="40000"/>
                </a:schemeClr>
              </a:solidFill>
            </a:endParaRPr>
          </a:p>
        </p:txBody>
      </p:sp>
    </p:spTree>
    <p:extLst>
      <p:ext uri="{BB962C8B-B14F-4D97-AF65-F5344CB8AC3E}">
        <p14:creationId xmlns:p14="http://schemas.microsoft.com/office/powerpoint/2010/main" val="25610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591" y="250807"/>
            <a:ext cx="4049490"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QCD Simulation – what if</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4" name="Picture 3">
            <a:extLst>
              <a:ext uri="{FF2B5EF4-FFF2-40B4-BE49-F238E27FC236}">
                <a16:creationId xmlns:a16="http://schemas.microsoft.com/office/drawing/2014/main" id="{100CC0BD-4309-8B68-C7B3-F19AB9D6D491}"/>
              </a:ext>
            </a:extLst>
          </p:cNvPr>
          <p:cNvPicPr>
            <a:picLocks noChangeAspect="1"/>
          </p:cNvPicPr>
          <p:nvPr/>
        </p:nvPicPr>
        <p:blipFill>
          <a:blip r:embed="rId2"/>
          <a:stretch>
            <a:fillRect/>
          </a:stretch>
        </p:blipFill>
        <p:spPr>
          <a:xfrm>
            <a:off x="360839" y="1556278"/>
            <a:ext cx="6407727" cy="1301000"/>
          </a:xfrm>
          <a:prstGeom prst="rect">
            <a:avLst/>
          </a:prstGeom>
        </p:spPr>
      </p:pic>
      <p:sp>
        <p:nvSpPr>
          <p:cNvPr id="6" name="Content Placeholder 5">
            <a:extLst>
              <a:ext uri="{FF2B5EF4-FFF2-40B4-BE49-F238E27FC236}">
                <a16:creationId xmlns:a16="http://schemas.microsoft.com/office/drawing/2014/main" id="{6B6DC21C-9538-474E-4320-D9EFE62DB7B5}"/>
              </a:ext>
            </a:extLst>
          </p:cNvPr>
          <p:cNvSpPr>
            <a:spLocks noGrp="1"/>
          </p:cNvSpPr>
          <p:nvPr>
            <p:ph idx="1"/>
          </p:nvPr>
        </p:nvSpPr>
        <p:spPr>
          <a:xfrm>
            <a:off x="117037" y="658577"/>
            <a:ext cx="8772963" cy="3794522"/>
          </a:xfrm>
        </p:spPr>
        <p:txBody>
          <a:bodyPr/>
          <a:lstStyle/>
          <a:p>
            <a:pPr>
              <a:buFont typeface="Wingdings" panose="05000000000000000000" pitchFamily="2" charset="2"/>
              <a:buChar char="§"/>
            </a:pPr>
            <a:r>
              <a:rPr lang="en-US" sz="1600" dirty="0"/>
              <a:t>QCD doesn’t need a quench to operate (could be discharged at any time)</a:t>
            </a:r>
          </a:p>
          <a:p>
            <a:pPr>
              <a:buFont typeface="Wingdings" panose="05000000000000000000" pitchFamily="2" charset="2"/>
              <a:buChar char="§"/>
            </a:pPr>
            <a:r>
              <a:rPr lang="en-US" sz="1600" dirty="0"/>
              <a:t>QCD doesn’t need current through the magnet either</a:t>
            </a:r>
          </a:p>
          <a:p>
            <a:pPr>
              <a:buFont typeface="Wingdings" panose="05000000000000000000" pitchFamily="2" charset="2"/>
              <a:buChar char="§"/>
            </a:pPr>
            <a:endParaRPr lang="en-US" sz="1600" dirty="0"/>
          </a:p>
          <a:p>
            <a:pPr>
              <a:buFont typeface="Wingdings" panose="05000000000000000000" pitchFamily="2" charset="2"/>
              <a:buChar char="§"/>
            </a:pPr>
            <a:endParaRPr lang="en-US" sz="1600" dirty="0"/>
          </a:p>
          <a:p>
            <a:pPr>
              <a:buFont typeface="Wingdings" panose="05000000000000000000" pitchFamily="2" charset="2"/>
              <a:buChar char="§"/>
            </a:pPr>
            <a:endParaRPr lang="en-US" sz="1600" dirty="0"/>
          </a:p>
          <a:p>
            <a:pPr marL="0" indent="0">
              <a:buNone/>
            </a:pPr>
            <a:endParaRPr lang="en-US" sz="1600" dirty="0"/>
          </a:p>
          <a:p>
            <a:pPr>
              <a:buFont typeface="Wingdings" panose="05000000000000000000" pitchFamily="2" charset="2"/>
              <a:buChar char="§"/>
            </a:pPr>
            <a:r>
              <a:rPr lang="en-US" sz="1600" dirty="0"/>
              <a:t>QCD is currently limited to 0.4 F and 1 kV. 										      We explored what could be achieved 											    with 0.4 F and 2 kV as well</a:t>
            </a:r>
            <a:endParaRPr lang="en-US" dirty="0"/>
          </a:p>
        </p:txBody>
      </p:sp>
      <p:sp>
        <p:nvSpPr>
          <p:cNvPr id="8" name="Text Placeholder 17">
            <a:extLst>
              <a:ext uri="{FF2B5EF4-FFF2-40B4-BE49-F238E27FC236}">
                <a16:creationId xmlns:a16="http://schemas.microsoft.com/office/drawing/2014/main" id="{22D381A6-8149-63D2-2D17-2278A502D9E6}"/>
              </a:ext>
            </a:extLst>
          </p:cNvPr>
          <p:cNvSpPr txBox="1">
            <a:spLocks/>
          </p:cNvSpPr>
          <p:nvPr/>
        </p:nvSpPr>
        <p:spPr>
          <a:xfrm>
            <a:off x="320040" y="1268592"/>
            <a:ext cx="7185660" cy="200824"/>
          </a:xfrm>
          <a:prstGeom prst="rect">
            <a:avLst/>
          </a:prstGeom>
          <a:noFill/>
        </p:spPr>
        <p:txBody>
          <a:bodyPr vert="horz" lIns="0" tIns="308967" rIns="308967" bIns="308967"/>
          <a:lstStyle>
            <a:lvl1pPr marL="0" indent="0" algn="l" defTabSz="514944" rtl="0" eaLnBrk="1" latinLnBrk="0" hangingPunct="1">
              <a:spcBef>
                <a:spcPct val="20000"/>
              </a:spcBef>
              <a:buFontTx/>
              <a:buNone/>
              <a:defRPr sz="2700" b="1" i="0" kern="1200" baseline="0">
                <a:solidFill>
                  <a:srgbClr val="004C97"/>
                </a:solidFill>
                <a:latin typeface="Helvetica"/>
                <a:ea typeface="+mn-ea"/>
                <a:cs typeface="+mn-cs"/>
              </a:defRPr>
            </a:lvl1pPr>
            <a:lvl2pPr marL="514944" indent="0" algn="l" defTabSz="514944" rtl="0" eaLnBrk="1" latinLnBrk="0" hangingPunct="1">
              <a:spcBef>
                <a:spcPct val="20000"/>
              </a:spcBef>
              <a:buFontTx/>
              <a:buNone/>
              <a:defRPr sz="2700" b="1" i="0" kern="1200" baseline="0">
                <a:solidFill>
                  <a:schemeClr val="bg1"/>
                </a:solidFill>
                <a:latin typeface="Helvetica"/>
                <a:ea typeface="+mn-ea"/>
                <a:cs typeface="+mn-cs"/>
              </a:defRPr>
            </a:lvl2pPr>
            <a:lvl3pPr marL="1029889" indent="0" algn="l" defTabSz="514944" rtl="0" eaLnBrk="1" latinLnBrk="0" hangingPunct="1">
              <a:spcBef>
                <a:spcPct val="20000"/>
              </a:spcBef>
              <a:buFontTx/>
              <a:buNone/>
              <a:defRPr sz="2700" b="1" i="0" kern="1200" baseline="0">
                <a:solidFill>
                  <a:schemeClr val="bg1"/>
                </a:solidFill>
                <a:latin typeface="Helvetica"/>
                <a:ea typeface="+mn-ea"/>
                <a:cs typeface="+mn-cs"/>
              </a:defRPr>
            </a:lvl3pPr>
            <a:lvl4pPr marL="1544833" indent="0" algn="l" defTabSz="514944" rtl="0" eaLnBrk="1" latinLnBrk="0" hangingPunct="1">
              <a:spcBef>
                <a:spcPct val="20000"/>
              </a:spcBef>
              <a:buFontTx/>
              <a:buNone/>
              <a:defRPr sz="2700" b="1" i="0" kern="1200" baseline="0">
                <a:solidFill>
                  <a:schemeClr val="bg1"/>
                </a:solidFill>
                <a:latin typeface="Helvetica"/>
                <a:ea typeface="+mn-ea"/>
                <a:cs typeface="+mn-cs"/>
              </a:defRPr>
            </a:lvl4pPr>
            <a:lvl5pPr marL="2059777" indent="0" algn="l" defTabSz="514944" rtl="0" eaLnBrk="1" latinLnBrk="0" hangingPunct="1">
              <a:spcBef>
                <a:spcPct val="20000"/>
              </a:spcBef>
              <a:buFontTx/>
              <a:buNone/>
              <a:defRPr sz="2700" b="1" i="0" kern="1200" baseline="0">
                <a:solidFill>
                  <a:schemeClr val="bg1"/>
                </a:solidFill>
                <a:latin typeface="Helvetica"/>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fontAlgn="auto">
              <a:spcAft>
                <a:spcPts val="0"/>
              </a:spcAft>
            </a:pPr>
            <a:r>
              <a:rPr lang="en-US" sz="1100" b="0" dirty="0"/>
              <a:t>Magnet current - </a:t>
            </a:r>
            <a:r>
              <a:rPr lang="en-US" sz="1100" b="0" dirty="0" err="1"/>
              <a:t>LTspice</a:t>
            </a:r>
            <a:r>
              <a:rPr lang="en-US" sz="1100" b="0" dirty="0"/>
              <a:t> simulation with </a:t>
            </a:r>
            <a:r>
              <a:rPr lang="en-US" sz="1100" dirty="0"/>
              <a:t>0.5 </a:t>
            </a:r>
            <a:r>
              <a:rPr lang="en-US" sz="1100" dirty="0" err="1"/>
              <a:t>mH</a:t>
            </a:r>
            <a:r>
              <a:rPr lang="en-US" sz="1100" dirty="0"/>
              <a:t> magnet </a:t>
            </a:r>
            <a:r>
              <a:rPr lang="en-US" sz="1100" b="0" dirty="0"/>
              <a:t>(no magnet resistance), QCD with 0.4 F/1 kV</a:t>
            </a:r>
          </a:p>
          <a:p>
            <a:pPr fontAlgn="auto">
              <a:spcAft>
                <a:spcPts val="0"/>
              </a:spcAft>
            </a:pPr>
            <a:endParaRPr lang="en-US" dirty="0"/>
          </a:p>
        </p:txBody>
      </p:sp>
      <p:cxnSp>
        <p:nvCxnSpPr>
          <p:cNvPr id="10" name="Straight Arrow Connector 9">
            <a:extLst>
              <a:ext uri="{FF2B5EF4-FFF2-40B4-BE49-F238E27FC236}">
                <a16:creationId xmlns:a16="http://schemas.microsoft.com/office/drawing/2014/main" id="{2255607E-CB45-8BC8-9983-4B3183BD3691}"/>
              </a:ext>
            </a:extLst>
          </p:cNvPr>
          <p:cNvCxnSpPr/>
          <p:nvPr/>
        </p:nvCxnSpPr>
        <p:spPr>
          <a:xfrm flipH="1">
            <a:off x="1013460" y="2421820"/>
            <a:ext cx="662940" cy="175260"/>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8A88734-BDB8-00E0-91DB-95FF477B6F1C}"/>
              </a:ext>
            </a:extLst>
          </p:cNvPr>
          <p:cNvSpPr txBox="1"/>
          <p:nvPr/>
        </p:nvSpPr>
        <p:spPr>
          <a:xfrm>
            <a:off x="1734661" y="2179899"/>
            <a:ext cx="2496709" cy="276999"/>
          </a:xfrm>
          <a:prstGeom prst="rect">
            <a:avLst/>
          </a:prstGeom>
          <a:noFill/>
        </p:spPr>
        <p:txBody>
          <a:bodyPr wrap="none" rtlCol="0">
            <a:spAutoFit/>
          </a:bodyPr>
          <a:lstStyle/>
          <a:p>
            <a:r>
              <a:rPr lang="en-US" sz="1200" dirty="0"/>
              <a:t>QCD discharge at 0 A magnet current</a:t>
            </a:r>
          </a:p>
        </p:txBody>
      </p:sp>
      <p:pic>
        <p:nvPicPr>
          <p:cNvPr id="2050" name="Picture 2">
            <a:extLst>
              <a:ext uri="{FF2B5EF4-FFF2-40B4-BE49-F238E27FC236}">
                <a16:creationId xmlns:a16="http://schemas.microsoft.com/office/drawing/2014/main" id="{E2AB93C2-CC01-8D2A-E5AB-A05B651D6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8883" y="2555838"/>
            <a:ext cx="3200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30CC0AC-324C-2CD2-E242-6A1219C19BCB}"/>
              </a:ext>
            </a:extLst>
          </p:cNvPr>
          <p:cNvSpPr txBox="1"/>
          <p:nvPr/>
        </p:nvSpPr>
        <p:spPr>
          <a:xfrm>
            <a:off x="5410095" y="1685270"/>
            <a:ext cx="1423338" cy="276999"/>
          </a:xfrm>
          <a:prstGeom prst="rect">
            <a:avLst/>
          </a:prstGeom>
          <a:noFill/>
        </p:spPr>
        <p:txBody>
          <a:bodyPr wrap="none" rtlCol="0">
            <a:spAutoFit/>
          </a:bodyPr>
          <a:lstStyle/>
          <a:p>
            <a:r>
              <a:rPr lang="en-US" sz="1200" dirty="0"/>
              <a:t>Dump resistor firing</a:t>
            </a:r>
          </a:p>
        </p:txBody>
      </p:sp>
      <p:cxnSp>
        <p:nvCxnSpPr>
          <p:cNvPr id="13" name="Straight Arrow Connector 12">
            <a:extLst>
              <a:ext uri="{FF2B5EF4-FFF2-40B4-BE49-F238E27FC236}">
                <a16:creationId xmlns:a16="http://schemas.microsoft.com/office/drawing/2014/main" id="{E4BD9F08-8429-454A-6B72-76312CCF7411}"/>
              </a:ext>
            </a:extLst>
          </p:cNvPr>
          <p:cNvCxnSpPr>
            <a:cxnSpLocks/>
          </p:cNvCxnSpPr>
          <p:nvPr/>
        </p:nvCxnSpPr>
        <p:spPr>
          <a:xfrm flipH="1" flipV="1">
            <a:off x="4114800" y="1744980"/>
            <a:ext cx="1295295" cy="78789"/>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02AA0C1-F1E4-2B33-C679-444A14F19A76}"/>
              </a:ext>
            </a:extLst>
          </p:cNvPr>
          <p:cNvCxnSpPr>
            <a:cxnSpLocks/>
          </p:cNvCxnSpPr>
          <p:nvPr/>
        </p:nvCxnSpPr>
        <p:spPr>
          <a:xfrm>
            <a:off x="3956805" y="3256177"/>
            <a:ext cx="558313" cy="269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8BF49EF-F43E-63BC-68A1-467334EAC19B}"/>
              </a:ext>
            </a:extLst>
          </p:cNvPr>
          <p:cNvSpPr txBox="1"/>
          <p:nvPr/>
        </p:nvSpPr>
        <p:spPr>
          <a:xfrm>
            <a:off x="103335" y="3683502"/>
            <a:ext cx="4520198" cy="1015663"/>
          </a:xfrm>
          <a:prstGeom prst="rect">
            <a:avLst/>
          </a:prstGeom>
          <a:noFill/>
        </p:spPr>
        <p:txBody>
          <a:bodyPr wrap="square" rtlCol="0">
            <a:spAutoFit/>
          </a:bodyPr>
          <a:lstStyle/>
          <a:p>
            <a:r>
              <a:rPr lang="en-US" sz="1200" dirty="0"/>
              <a:t>Our </a:t>
            </a:r>
            <a:r>
              <a:rPr lang="en-US" sz="1200" b="1" dirty="0"/>
              <a:t>“test object” was a 35 </a:t>
            </a:r>
            <a:r>
              <a:rPr lang="en-US" sz="1200" b="1" dirty="0" err="1"/>
              <a:t>mH</a:t>
            </a:r>
            <a:r>
              <a:rPr lang="en-US" sz="1200" b="1" dirty="0"/>
              <a:t> magnet </a:t>
            </a:r>
            <a:r>
              <a:rPr lang="en-US" sz="1200" dirty="0"/>
              <a:t>(like a HL-LHC quad) and </a:t>
            </a:r>
          </a:p>
          <a:p>
            <a:r>
              <a:rPr lang="en-US" sz="1200" dirty="0"/>
              <a:t>resistance R was modeled after our only test so far taking into account proper RRR dependencies and 300 K resistances </a:t>
            </a:r>
          </a:p>
          <a:p>
            <a:r>
              <a:rPr lang="en-US" sz="1200" dirty="0"/>
              <a:t>(resulting in a factor of 5-10 higher R for the “test object” </a:t>
            </a:r>
          </a:p>
          <a:p>
            <a:r>
              <a:rPr lang="en-US" sz="1200" dirty="0"/>
              <a:t>including some margin)  </a:t>
            </a:r>
          </a:p>
        </p:txBody>
      </p:sp>
      <p:sp>
        <p:nvSpPr>
          <p:cNvPr id="2" name="TextBox 1">
            <a:extLst>
              <a:ext uri="{FF2B5EF4-FFF2-40B4-BE49-F238E27FC236}">
                <a16:creationId xmlns:a16="http://schemas.microsoft.com/office/drawing/2014/main" id="{6643E892-9D47-346F-6224-463A0C21C300}"/>
              </a:ext>
            </a:extLst>
          </p:cNvPr>
          <p:cNvSpPr txBox="1"/>
          <p:nvPr/>
        </p:nvSpPr>
        <p:spPr>
          <a:xfrm>
            <a:off x="1300677" y="1489788"/>
            <a:ext cx="537327" cy="276999"/>
          </a:xfrm>
          <a:prstGeom prst="rect">
            <a:avLst/>
          </a:prstGeom>
          <a:noFill/>
        </p:spPr>
        <p:txBody>
          <a:bodyPr wrap="none" rtlCol="0">
            <a:spAutoFit/>
          </a:bodyPr>
          <a:lstStyle/>
          <a:p>
            <a:r>
              <a:rPr lang="en-US" sz="1200" dirty="0"/>
              <a:t>10 kA</a:t>
            </a:r>
          </a:p>
        </p:txBody>
      </p:sp>
      <p:cxnSp>
        <p:nvCxnSpPr>
          <p:cNvPr id="14" name="Straight Connector 13">
            <a:extLst>
              <a:ext uri="{FF2B5EF4-FFF2-40B4-BE49-F238E27FC236}">
                <a16:creationId xmlns:a16="http://schemas.microsoft.com/office/drawing/2014/main" id="{30C2F9E9-1E68-4E76-50A2-F52ECE711B64}"/>
              </a:ext>
            </a:extLst>
          </p:cNvPr>
          <p:cNvCxnSpPr/>
          <p:nvPr/>
        </p:nvCxnSpPr>
        <p:spPr>
          <a:xfrm>
            <a:off x="1346309" y="1724025"/>
            <a:ext cx="695181"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4973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12327" y="250807"/>
            <a:ext cx="8145587"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Comparative behavior and QCD combined operations  </a:t>
            </a:r>
          </a:p>
        </p:txBody>
      </p:sp>
      <p:sp>
        <p:nvSpPr>
          <p:cNvPr id="3" name="Date Placeholder 2"/>
          <p:cNvSpPr>
            <a:spLocks noGrp="1"/>
          </p:cNvSpPr>
          <p:nvPr>
            <p:ph type="dt" sz="half" idx="2"/>
          </p:nvPr>
        </p:nvSpPr>
        <p:spPr/>
        <p:txBody>
          <a:bodyPr/>
          <a:lstStyle/>
          <a:p>
            <a:pPr>
              <a:defRPr/>
            </a:pPr>
            <a:r>
              <a:rPr lang="en-US"/>
              <a:t>4/28/2023</a:t>
            </a:r>
            <a:endParaRPr lang="en-US" dirty="0"/>
          </a:p>
        </p:txBody>
      </p:sp>
      <p:sp>
        <p:nvSpPr>
          <p:cNvPr id="2" name="Content Placeholder 5">
            <a:extLst>
              <a:ext uri="{FF2B5EF4-FFF2-40B4-BE49-F238E27FC236}">
                <a16:creationId xmlns:a16="http://schemas.microsoft.com/office/drawing/2014/main" id="{C2D3BEF1-5FFB-A24D-4CFA-14B4BF2C87FE}"/>
              </a:ext>
            </a:extLst>
          </p:cNvPr>
          <p:cNvSpPr>
            <a:spLocks noGrp="1"/>
          </p:cNvSpPr>
          <p:nvPr>
            <p:ph idx="1"/>
          </p:nvPr>
        </p:nvSpPr>
        <p:spPr>
          <a:xfrm>
            <a:off x="117037" y="658577"/>
            <a:ext cx="8772963" cy="3794522"/>
          </a:xfrm>
        </p:spPr>
        <p:txBody>
          <a:bodyPr/>
          <a:lstStyle/>
          <a:p>
            <a:pPr>
              <a:buFont typeface="Wingdings" panose="05000000000000000000" pitchFamily="2" charset="2"/>
              <a:buChar char="§"/>
            </a:pPr>
            <a:r>
              <a:rPr lang="en-US" sz="1600" dirty="0"/>
              <a:t>With the highest over-current reached in testing (~ + 5kA) QCD drove the rise at     		    </a:t>
            </a:r>
            <a:r>
              <a:rPr lang="en-US" sz="1600" u="sng" dirty="0" err="1"/>
              <a:t>dI</a:t>
            </a:r>
            <a:r>
              <a:rPr lang="en-US" sz="1600" u="sng" dirty="0"/>
              <a:t>/dt ~ 1 MA/s in the first 2 </a:t>
            </a:r>
            <a:r>
              <a:rPr lang="en-US" sz="1600" u="sng" dirty="0" err="1"/>
              <a:t>ms</a:t>
            </a:r>
            <a:r>
              <a:rPr lang="en-US" sz="1600" u="sng" dirty="0"/>
              <a:t> and ~ 0.5 MA/s in the next 2 </a:t>
            </a:r>
            <a:r>
              <a:rPr lang="en-US" sz="1600" u="sng" dirty="0" err="1"/>
              <a:t>ms</a:t>
            </a:r>
            <a:r>
              <a:rPr lang="en-US" sz="1600" u="sng" dirty="0"/>
              <a:t> </a:t>
            </a:r>
            <a:r>
              <a:rPr lang="en-US" sz="1600" dirty="0"/>
              <a:t>(much less thereafter );  	      the </a:t>
            </a:r>
            <a:r>
              <a:rPr lang="en-US" sz="1600" b="1" dirty="0"/>
              <a:t>average increase to peak was 0.3 MA/s </a:t>
            </a:r>
          </a:p>
          <a:p>
            <a:pPr>
              <a:buFont typeface="Wingdings" panose="05000000000000000000" pitchFamily="2" charset="2"/>
              <a:buChar char="§"/>
            </a:pPr>
            <a:r>
              <a:rPr lang="en-US" sz="1600" dirty="0"/>
              <a:t>CLIQ discharges typical for HL-LHC magnets have </a:t>
            </a:r>
            <a:r>
              <a:rPr lang="en-US" sz="1600" b="1" dirty="0"/>
              <a:t>average increase of 0.15 MA/s </a:t>
            </a:r>
            <a:r>
              <a:rPr lang="en-US" sz="1600" dirty="0"/>
              <a:t>and overall similar </a:t>
            </a:r>
            <a:r>
              <a:rPr lang="en-US" sz="1600" dirty="0" err="1"/>
              <a:t>dI</a:t>
            </a:r>
            <a:r>
              <a:rPr lang="en-US" sz="1600" dirty="0"/>
              <a:t>/dt characteristics within first ~ 10-15 </a:t>
            </a:r>
            <a:r>
              <a:rPr lang="en-US" sz="1600" dirty="0" err="1"/>
              <a:t>ms</a:t>
            </a:r>
            <a:endParaRPr lang="en-US" sz="1600" dirty="0"/>
          </a:p>
          <a:p>
            <a:pPr>
              <a:buFont typeface="Wingdings" panose="05000000000000000000" pitchFamily="2" charset="2"/>
              <a:buChar char="§"/>
            </a:pPr>
            <a:r>
              <a:rPr lang="en-US" sz="1600" dirty="0"/>
              <a:t>Quench protection for small magnets gives </a:t>
            </a:r>
            <a:r>
              <a:rPr lang="en-US" sz="1600" u="sng" dirty="0" err="1"/>
              <a:t>dI</a:t>
            </a:r>
            <a:r>
              <a:rPr lang="en-US" sz="1600" u="sng" dirty="0"/>
              <a:t>/dt ~ 0.5 MA/s in the first 5 </a:t>
            </a:r>
            <a:r>
              <a:rPr lang="en-US" sz="1600" u="sng" dirty="0" err="1"/>
              <a:t>ms</a:t>
            </a:r>
            <a:r>
              <a:rPr lang="en-US" sz="1600" u="sng" dirty="0"/>
              <a:t> </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When the dump resistor is fired it induces negative voltage on the magnet 		       (driving the current down)</a:t>
            </a:r>
          </a:p>
          <a:p>
            <a:pPr>
              <a:buFont typeface="Wingdings" panose="05000000000000000000" pitchFamily="2" charset="2"/>
              <a:buChar char="§"/>
            </a:pPr>
            <a:r>
              <a:rPr lang="en-US" sz="1600" dirty="0"/>
              <a:t>When QCD is applied the voltage on the magnet is positive (boosting the current) – 		  </a:t>
            </a:r>
            <a:r>
              <a:rPr lang="en-US" sz="1600" dirty="0">
                <a:solidFill>
                  <a:srgbClr val="C00000"/>
                </a:solidFill>
              </a:rPr>
              <a:t>QCD voltage and dump resistor voltage don’t add up, no higher voltage develops </a:t>
            </a:r>
          </a:p>
          <a:p>
            <a:pPr>
              <a:buFont typeface="Wingdings" panose="05000000000000000000" pitchFamily="2" charset="2"/>
              <a:buChar char="§"/>
            </a:pPr>
            <a:r>
              <a:rPr lang="en-US" sz="1600" dirty="0"/>
              <a:t>The QCD capacitors are discharged in ~20 </a:t>
            </a:r>
            <a:r>
              <a:rPr lang="en-US" sz="1600" dirty="0" err="1"/>
              <a:t>ms</a:t>
            </a:r>
            <a:r>
              <a:rPr lang="en-US" sz="1600" dirty="0"/>
              <a:t>, corresponding voltage on the magnet drops - </a:t>
            </a:r>
            <a:r>
              <a:rPr lang="en-US" sz="1600" dirty="0">
                <a:solidFill>
                  <a:srgbClr val="C00000"/>
                </a:solidFill>
              </a:rPr>
              <a:t>protection heaters applied with some delay would not interfere with voltage development  </a:t>
            </a:r>
          </a:p>
          <a:p>
            <a:pPr>
              <a:buFont typeface="Wingdings" panose="05000000000000000000" pitchFamily="2" charset="2"/>
              <a:buChar char="§"/>
            </a:pPr>
            <a:endParaRPr lang="en-US" sz="1600" dirty="0"/>
          </a:p>
          <a:p>
            <a:pPr>
              <a:buFont typeface="Wingdings" panose="05000000000000000000" pitchFamily="2" charset="2"/>
              <a:buChar char="§"/>
            </a:pPr>
            <a:endParaRPr lang="en-US" sz="1600" dirty="0"/>
          </a:p>
          <a:p>
            <a:pPr marL="0" indent="0">
              <a:buNone/>
            </a:pPr>
            <a:endParaRPr lang="en-US" sz="1600" dirty="0"/>
          </a:p>
          <a:p>
            <a:pPr>
              <a:buFont typeface="Wingdings" panose="05000000000000000000" pitchFamily="2" charset="2"/>
              <a:buChar char="§"/>
            </a:pPr>
            <a:r>
              <a:rPr lang="en-US" sz="1600" dirty="0"/>
              <a:t> </a:t>
            </a:r>
          </a:p>
          <a:p>
            <a:pPr marL="1828800" lvl="4" indent="0">
              <a:buNone/>
            </a:pPr>
            <a:endParaRPr lang="en-US" dirty="0"/>
          </a:p>
        </p:txBody>
      </p:sp>
      <p:sp>
        <p:nvSpPr>
          <p:cNvPr id="4" name="TextBox 3">
            <a:extLst>
              <a:ext uri="{FF2B5EF4-FFF2-40B4-BE49-F238E27FC236}">
                <a16:creationId xmlns:a16="http://schemas.microsoft.com/office/drawing/2014/main" id="{9E2C769B-6FED-20A1-5763-18B63A1CD8BC}"/>
              </a:ext>
            </a:extLst>
          </p:cNvPr>
          <p:cNvSpPr txBox="1"/>
          <p:nvPr/>
        </p:nvSpPr>
        <p:spPr>
          <a:xfrm>
            <a:off x="891540" y="2386561"/>
            <a:ext cx="7782130" cy="369332"/>
          </a:xfrm>
          <a:prstGeom prst="rect">
            <a:avLst/>
          </a:prstGeom>
          <a:noFill/>
        </p:spPr>
        <p:txBody>
          <a:bodyPr wrap="none" rtlCol="0">
            <a:spAutoFit/>
          </a:bodyPr>
          <a:lstStyle/>
          <a:p>
            <a:r>
              <a:rPr lang="en-US" sz="1800" dirty="0">
                <a:solidFill>
                  <a:srgbClr val="C00000"/>
                </a:solidFill>
              </a:rPr>
              <a:t>QCD does not put the magnet in drastically different conditions than known ones</a:t>
            </a:r>
          </a:p>
        </p:txBody>
      </p:sp>
    </p:spTree>
    <p:extLst>
      <p:ext uri="{BB962C8B-B14F-4D97-AF65-F5344CB8AC3E}">
        <p14:creationId xmlns:p14="http://schemas.microsoft.com/office/powerpoint/2010/main" val="49165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12327" y="250807"/>
            <a:ext cx="8145587" cy="3209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1950" dirty="0"/>
              <a:t>                  QCD used multiple times on a test object (SC magnet)</a:t>
            </a:r>
          </a:p>
        </p:txBody>
      </p:sp>
      <p:sp>
        <p:nvSpPr>
          <p:cNvPr id="3" name="Date Placeholder 2"/>
          <p:cNvSpPr>
            <a:spLocks noGrp="1"/>
          </p:cNvSpPr>
          <p:nvPr>
            <p:ph type="dt" sz="half" idx="2"/>
          </p:nvPr>
        </p:nvSpPr>
        <p:spPr/>
        <p:txBody>
          <a:bodyPr/>
          <a:lstStyle/>
          <a:p>
            <a:pPr>
              <a:defRPr/>
            </a:pPr>
            <a:r>
              <a:rPr lang="en-US"/>
              <a:t>4/28/2023</a:t>
            </a:r>
            <a:endParaRPr lang="en-US" dirty="0"/>
          </a:p>
        </p:txBody>
      </p:sp>
      <p:pic>
        <p:nvPicPr>
          <p:cNvPr id="10" name="Picture 9">
            <a:extLst>
              <a:ext uri="{FF2B5EF4-FFF2-40B4-BE49-F238E27FC236}">
                <a16:creationId xmlns:a16="http://schemas.microsoft.com/office/drawing/2014/main" id="{A19EC654-492F-AB08-3384-3CB4CA3C7458}"/>
              </a:ext>
            </a:extLst>
          </p:cNvPr>
          <p:cNvPicPr>
            <a:picLocks noChangeAspect="1"/>
          </p:cNvPicPr>
          <p:nvPr/>
        </p:nvPicPr>
        <p:blipFill>
          <a:blip r:embed="rId2"/>
          <a:stretch>
            <a:fillRect/>
          </a:stretch>
        </p:blipFill>
        <p:spPr>
          <a:xfrm>
            <a:off x="134938" y="553799"/>
            <a:ext cx="6206266" cy="4035902"/>
          </a:xfrm>
          <a:prstGeom prst="rect">
            <a:avLst/>
          </a:prstGeom>
        </p:spPr>
      </p:pic>
      <p:sp>
        <p:nvSpPr>
          <p:cNvPr id="11" name="TextBox 10">
            <a:extLst>
              <a:ext uri="{FF2B5EF4-FFF2-40B4-BE49-F238E27FC236}">
                <a16:creationId xmlns:a16="http://schemas.microsoft.com/office/drawing/2014/main" id="{9E85C6D3-233B-9FE6-97CA-84E0078FAC3E}"/>
              </a:ext>
            </a:extLst>
          </p:cNvPr>
          <p:cNvSpPr txBox="1"/>
          <p:nvPr/>
        </p:nvSpPr>
        <p:spPr>
          <a:xfrm>
            <a:off x="6341204" y="1184527"/>
            <a:ext cx="2882905" cy="646331"/>
          </a:xfrm>
          <a:prstGeom prst="rect">
            <a:avLst/>
          </a:prstGeom>
          <a:noFill/>
        </p:spPr>
        <p:txBody>
          <a:bodyPr wrap="none" rtlCol="0">
            <a:spAutoFit/>
          </a:bodyPr>
          <a:lstStyle/>
          <a:p>
            <a:r>
              <a:rPr lang="en-US" sz="1200" dirty="0"/>
              <a:t>Peak magnet current reached, including </a:t>
            </a:r>
          </a:p>
          <a:p>
            <a:r>
              <a:rPr lang="en-US" sz="1200" dirty="0"/>
              <a:t>QCD boost, is denoted by red marks (lines).</a:t>
            </a:r>
          </a:p>
          <a:p>
            <a:r>
              <a:rPr lang="en-US" sz="1200" dirty="0"/>
              <a:t>Quench current is denoted by blue marks. </a:t>
            </a:r>
          </a:p>
        </p:txBody>
      </p:sp>
      <p:sp>
        <p:nvSpPr>
          <p:cNvPr id="12" name="TextBox 11">
            <a:extLst>
              <a:ext uri="{FF2B5EF4-FFF2-40B4-BE49-F238E27FC236}">
                <a16:creationId xmlns:a16="http://schemas.microsoft.com/office/drawing/2014/main" id="{80C05C84-01D5-DC86-5175-FE6FAD5AC7A4}"/>
              </a:ext>
            </a:extLst>
          </p:cNvPr>
          <p:cNvSpPr txBox="1"/>
          <p:nvPr/>
        </p:nvSpPr>
        <p:spPr>
          <a:xfrm>
            <a:off x="7081052" y="4018942"/>
            <a:ext cx="1304781" cy="584775"/>
          </a:xfrm>
          <a:prstGeom prst="rect">
            <a:avLst/>
          </a:prstGeom>
          <a:solidFill>
            <a:srgbClr val="FFFF00"/>
          </a:solidFill>
        </p:spPr>
        <p:txBody>
          <a:bodyPr wrap="none" rtlCol="0">
            <a:spAutoFit/>
          </a:bodyPr>
          <a:lstStyle/>
          <a:p>
            <a:r>
              <a:rPr lang="en-US" sz="1600" dirty="0">
                <a:solidFill>
                  <a:schemeClr val="accent6">
                    <a:lumMod val="50000"/>
                  </a:schemeClr>
                </a:solidFill>
              </a:rPr>
              <a:t>Much more </a:t>
            </a:r>
          </a:p>
          <a:p>
            <a:r>
              <a:rPr lang="en-US" sz="1600" dirty="0">
                <a:solidFill>
                  <a:schemeClr val="accent6">
                    <a:lumMod val="50000"/>
                  </a:schemeClr>
                </a:solidFill>
              </a:rPr>
              <a:t>details in [3]. </a:t>
            </a:r>
          </a:p>
        </p:txBody>
      </p:sp>
    </p:spTree>
    <p:extLst>
      <p:ext uri="{BB962C8B-B14F-4D97-AF65-F5344CB8AC3E}">
        <p14:creationId xmlns:p14="http://schemas.microsoft.com/office/powerpoint/2010/main" val="3597187323"/>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QA_ASC2022</Template>
  <TotalTime>4914</TotalTime>
  <Words>2767</Words>
  <Application>Microsoft Office PowerPoint</Application>
  <PresentationFormat>On-screen Show (16:9)</PresentationFormat>
  <Paragraphs>216</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Cambria Math</vt:lpstr>
      <vt:lpstr>Helvetica</vt:lpstr>
      <vt:lpstr>Wingdings</vt:lpstr>
      <vt:lpstr>Fermilab_PPT_090915</vt:lpstr>
      <vt:lpstr>PowerPoint Presentation</vt:lpstr>
      <vt:lpstr>            Quench Current-boosting Device (QCD)</vt:lpstr>
      <vt:lpstr>QCD operation</vt:lpstr>
      <vt:lpstr>     QCD elements and their protection</vt:lpstr>
      <vt:lpstr>              QCD photos</vt:lpstr>
      <vt:lpstr>               QCD Simulation </vt:lpstr>
      <vt:lpstr>         QCD Simulation – what if</vt:lpstr>
      <vt:lpstr>                  Comparative behavior and QCD combined operations  </vt:lpstr>
      <vt:lpstr>                  QCD used multiple times on a test object (SC magnet)</vt:lpstr>
      <vt:lpstr>                  Vibrations</vt:lpstr>
      <vt:lpstr>                 (I) Friction and magnet training</vt:lpstr>
      <vt:lpstr>                 (I) Affecting friction</vt:lpstr>
      <vt:lpstr>          Training with less friction (model dependent)</vt:lpstr>
      <vt:lpstr>                   (II) Vibrations in magnetic field</vt:lpstr>
      <vt:lpstr>                  (II) Inter-filament power loss from mechanical wave </vt:lpstr>
      <vt:lpstr>     (II) Mechanical energy higher than eddy-current losses  </vt:lpstr>
      <vt:lpstr>Practical considerations</vt:lpstr>
      <vt:lpstr>Thanks</vt:lpstr>
      <vt:lpstr>       Example training behavior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Stoyan Emilov Stoynev</dc:creator>
  <cp:lastModifiedBy>Stoyan Emilov Stoynev</cp:lastModifiedBy>
  <cp:revision>229</cp:revision>
  <cp:lastPrinted>2014-01-20T19:40:21Z</cp:lastPrinted>
  <dcterms:created xsi:type="dcterms:W3CDTF">2022-09-13T13:34:15Z</dcterms:created>
  <dcterms:modified xsi:type="dcterms:W3CDTF">2023-04-27T19:39:42Z</dcterms:modified>
</cp:coreProperties>
</file>