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601" r:id="rId4"/>
    <p:sldId id="624" r:id="rId5"/>
    <p:sldId id="266" r:id="rId6"/>
    <p:sldId id="596" r:id="rId7"/>
    <p:sldId id="270" r:id="rId8"/>
    <p:sldId id="281" r:id="rId9"/>
    <p:sldId id="323" r:id="rId10"/>
    <p:sldId id="311" r:id="rId11"/>
    <p:sldId id="345" r:id="rId12"/>
    <p:sldId id="577" r:id="rId13"/>
    <p:sldId id="579" r:id="rId14"/>
    <p:sldId id="594" r:id="rId15"/>
    <p:sldId id="595" r:id="rId16"/>
    <p:sldId id="604" r:id="rId17"/>
    <p:sldId id="610" r:id="rId18"/>
    <p:sldId id="602" r:id="rId19"/>
    <p:sldId id="603" r:id="rId20"/>
    <p:sldId id="582" r:id="rId21"/>
    <p:sldId id="307" r:id="rId22"/>
    <p:sldId id="593" r:id="rId23"/>
    <p:sldId id="583" r:id="rId24"/>
    <p:sldId id="605" r:id="rId25"/>
    <p:sldId id="606" r:id="rId26"/>
    <p:sldId id="607" r:id="rId27"/>
    <p:sldId id="587" r:id="rId28"/>
    <p:sldId id="584" r:id="rId29"/>
    <p:sldId id="609" r:id="rId30"/>
    <p:sldId id="588" r:id="rId31"/>
    <p:sldId id="625" r:id="rId32"/>
    <p:sldId id="623" r:id="rId33"/>
    <p:sldId id="628" r:id="rId34"/>
    <p:sldId id="622" r:id="rId35"/>
    <p:sldId id="612" r:id="rId36"/>
    <p:sldId id="614" r:id="rId37"/>
    <p:sldId id="272" r:id="rId38"/>
    <p:sldId id="273" r:id="rId39"/>
    <p:sldId id="62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1" autoAdjust="0"/>
    <p:restoredTop sz="94660"/>
  </p:normalViewPr>
  <p:slideViewPr>
    <p:cSldViewPr snapToGrid="0">
      <p:cViewPr>
        <p:scale>
          <a:sx n="83" d="100"/>
          <a:sy n="83" d="100"/>
        </p:scale>
        <p:origin x="307" y="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9B700-12FD-4A27-8CC0-C7C9966ED89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327395-CE06-4DBD-8AA4-ECDA314B3B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D74F3A-222D-497B-9D77-B7C2C3466C2D}"/>
              </a:ext>
            </a:extLst>
          </p:cNvPr>
          <p:cNvSpPr>
            <a:spLocks noGrp="1"/>
          </p:cNvSpPr>
          <p:nvPr>
            <p:ph type="dt" sz="half" idx="10"/>
          </p:nvPr>
        </p:nvSpPr>
        <p:spPr/>
        <p:txBody>
          <a:bodyPr/>
          <a:lstStyle/>
          <a:p>
            <a:fld id="{0721DF19-5E0D-492D-B2EE-547774867B76}" type="datetimeFigureOut">
              <a:rPr lang="en-US" smtClean="0"/>
              <a:t>4/27/2023</a:t>
            </a:fld>
            <a:endParaRPr lang="en-US"/>
          </a:p>
        </p:txBody>
      </p:sp>
      <p:sp>
        <p:nvSpPr>
          <p:cNvPr id="5" name="Footer Placeholder 4">
            <a:extLst>
              <a:ext uri="{FF2B5EF4-FFF2-40B4-BE49-F238E27FC236}">
                <a16:creationId xmlns:a16="http://schemas.microsoft.com/office/drawing/2014/main" id="{030DBBB0-09B5-42E1-B0FF-A3235A4353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3F24C1-889D-4CCF-9299-BD26387ACB71}"/>
              </a:ext>
            </a:extLst>
          </p:cNvPr>
          <p:cNvSpPr>
            <a:spLocks noGrp="1"/>
          </p:cNvSpPr>
          <p:nvPr>
            <p:ph type="sldNum" sz="quarter" idx="12"/>
          </p:nvPr>
        </p:nvSpPr>
        <p:spPr/>
        <p:txBody>
          <a:bodyPr/>
          <a:lstStyle/>
          <a:p>
            <a:fld id="{2484B8EB-8F57-4138-A7AA-9263C2323D98}" type="slidenum">
              <a:rPr lang="en-US" smtClean="0"/>
              <a:t>‹#›</a:t>
            </a:fld>
            <a:endParaRPr lang="en-US"/>
          </a:p>
        </p:txBody>
      </p:sp>
    </p:spTree>
    <p:extLst>
      <p:ext uri="{BB962C8B-B14F-4D97-AF65-F5344CB8AC3E}">
        <p14:creationId xmlns:p14="http://schemas.microsoft.com/office/powerpoint/2010/main" val="1444857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50B13-8271-4099-9C0C-BDF3E17530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C41F98-CDE8-481D-BE80-D526070EA9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78B1F-80EB-405D-8CB8-12911CE9510F}"/>
              </a:ext>
            </a:extLst>
          </p:cNvPr>
          <p:cNvSpPr>
            <a:spLocks noGrp="1"/>
          </p:cNvSpPr>
          <p:nvPr>
            <p:ph type="dt" sz="half" idx="10"/>
          </p:nvPr>
        </p:nvSpPr>
        <p:spPr/>
        <p:txBody>
          <a:bodyPr/>
          <a:lstStyle/>
          <a:p>
            <a:fld id="{0721DF19-5E0D-492D-B2EE-547774867B76}" type="datetimeFigureOut">
              <a:rPr lang="en-US" smtClean="0"/>
              <a:t>4/27/2023</a:t>
            </a:fld>
            <a:endParaRPr lang="en-US"/>
          </a:p>
        </p:txBody>
      </p:sp>
      <p:sp>
        <p:nvSpPr>
          <p:cNvPr id="5" name="Footer Placeholder 4">
            <a:extLst>
              <a:ext uri="{FF2B5EF4-FFF2-40B4-BE49-F238E27FC236}">
                <a16:creationId xmlns:a16="http://schemas.microsoft.com/office/drawing/2014/main" id="{F2E6CD9B-70E6-4C17-93DA-5CFD71CBD0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B92820-5C71-4002-B521-A20FC3AA8A6D}"/>
              </a:ext>
            </a:extLst>
          </p:cNvPr>
          <p:cNvSpPr>
            <a:spLocks noGrp="1"/>
          </p:cNvSpPr>
          <p:nvPr>
            <p:ph type="sldNum" sz="quarter" idx="12"/>
          </p:nvPr>
        </p:nvSpPr>
        <p:spPr/>
        <p:txBody>
          <a:bodyPr/>
          <a:lstStyle/>
          <a:p>
            <a:fld id="{2484B8EB-8F57-4138-A7AA-9263C2323D98}" type="slidenum">
              <a:rPr lang="en-US" smtClean="0"/>
              <a:t>‹#›</a:t>
            </a:fld>
            <a:endParaRPr lang="en-US"/>
          </a:p>
        </p:txBody>
      </p:sp>
    </p:spTree>
    <p:extLst>
      <p:ext uri="{BB962C8B-B14F-4D97-AF65-F5344CB8AC3E}">
        <p14:creationId xmlns:p14="http://schemas.microsoft.com/office/powerpoint/2010/main" val="87221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F7C90D-340A-4973-AAD8-F6CC8139E8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261F96-04AC-4546-832D-C3AC50EF04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CD325-C3B3-48CA-83C7-B326F8F1C8EC}"/>
              </a:ext>
            </a:extLst>
          </p:cNvPr>
          <p:cNvSpPr>
            <a:spLocks noGrp="1"/>
          </p:cNvSpPr>
          <p:nvPr>
            <p:ph type="dt" sz="half" idx="10"/>
          </p:nvPr>
        </p:nvSpPr>
        <p:spPr/>
        <p:txBody>
          <a:bodyPr/>
          <a:lstStyle/>
          <a:p>
            <a:fld id="{0721DF19-5E0D-492D-B2EE-547774867B76}" type="datetimeFigureOut">
              <a:rPr lang="en-US" smtClean="0"/>
              <a:t>4/27/2023</a:t>
            </a:fld>
            <a:endParaRPr lang="en-US"/>
          </a:p>
        </p:txBody>
      </p:sp>
      <p:sp>
        <p:nvSpPr>
          <p:cNvPr id="5" name="Footer Placeholder 4">
            <a:extLst>
              <a:ext uri="{FF2B5EF4-FFF2-40B4-BE49-F238E27FC236}">
                <a16:creationId xmlns:a16="http://schemas.microsoft.com/office/drawing/2014/main" id="{BBA9CB94-C5B2-4C1D-91F3-886CFD112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08721E-9BA6-40CB-BD30-F7EFDE1788EE}"/>
              </a:ext>
            </a:extLst>
          </p:cNvPr>
          <p:cNvSpPr>
            <a:spLocks noGrp="1"/>
          </p:cNvSpPr>
          <p:nvPr>
            <p:ph type="sldNum" sz="quarter" idx="12"/>
          </p:nvPr>
        </p:nvSpPr>
        <p:spPr/>
        <p:txBody>
          <a:bodyPr/>
          <a:lstStyle/>
          <a:p>
            <a:fld id="{2484B8EB-8F57-4138-A7AA-9263C2323D98}" type="slidenum">
              <a:rPr lang="en-US" smtClean="0"/>
              <a:t>‹#›</a:t>
            </a:fld>
            <a:endParaRPr lang="en-US"/>
          </a:p>
        </p:txBody>
      </p:sp>
    </p:spTree>
    <p:extLst>
      <p:ext uri="{BB962C8B-B14F-4D97-AF65-F5344CB8AC3E}">
        <p14:creationId xmlns:p14="http://schemas.microsoft.com/office/powerpoint/2010/main" val="929563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04805" y="971552"/>
            <a:ext cx="11563351" cy="5059363"/>
          </a:xfrm>
          <a:prstGeom prst="rect">
            <a:avLst/>
          </a:prstGeom>
        </p:spPr>
        <p:txBody>
          <a:bodyPr lIns="0" tIns="0" rIns="0" bIns="0"/>
          <a:lstStyle>
            <a:lvl1pPr marL="306910" indent="-306910">
              <a:spcBef>
                <a:spcPts val="1312"/>
              </a:spcBef>
              <a:defRPr sz="2400">
                <a:solidFill>
                  <a:srgbClr val="505050"/>
                </a:solidFill>
              </a:defRPr>
            </a:lvl1pPr>
            <a:lvl2pPr marL="376757" marR="0" indent="0" algn="l" defTabSz="609585" rtl="0" eaLnBrk="1" fontAlgn="base" latinLnBrk="0" hangingPunct="1">
              <a:lnSpc>
                <a:spcPct val="100000"/>
              </a:lnSpc>
              <a:spcBef>
                <a:spcPts val="1312"/>
              </a:spcBef>
              <a:spcAft>
                <a:spcPct val="0"/>
              </a:spcAft>
              <a:buClrTx/>
              <a:buSzTx/>
              <a:buFont typeface="Arial" charset="0"/>
              <a:buNone/>
              <a:tabLst/>
              <a:defRPr sz="2133">
                <a:solidFill>
                  <a:srgbClr val="505050"/>
                </a:solidFill>
              </a:defRPr>
            </a:lvl2pPr>
            <a:lvl3pPr marL="764097" marR="0" indent="0" algn="l" defTabSz="609585" rtl="0" eaLnBrk="1" fontAlgn="base" latinLnBrk="0" hangingPunct="1">
              <a:lnSpc>
                <a:spcPct val="100000"/>
              </a:lnSpc>
              <a:spcBef>
                <a:spcPts val="1312"/>
              </a:spcBef>
              <a:spcAft>
                <a:spcPct val="0"/>
              </a:spcAft>
              <a:buClrTx/>
              <a:buSzTx/>
              <a:buFont typeface="Arial" charset="0"/>
              <a:buNone/>
              <a:tabLst/>
              <a:defRPr sz="2000">
                <a:solidFill>
                  <a:srgbClr val="505050"/>
                </a:solidFill>
              </a:defRPr>
            </a:lvl3pPr>
            <a:lvl4pPr marL="1142971" marR="0" indent="0" algn="l" defTabSz="609585" rtl="0" eaLnBrk="1" fontAlgn="base" latinLnBrk="0" hangingPunct="1">
              <a:lnSpc>
                <a:spcPct val="100000"/>
              </a:lnSpc>
              <a:spcBef>
                <a:spcPts val="1312"/>
              </a:spcBef>
              <a:spcAft>
                <a:spcPct val="0"/>
              </a:spcAft>
              <a:buClrTx/>
              <a:buSzTx/>
              <a:buFont typeface="Arial" charset="0"/>
              <a:buNone/>
              <a:tabLst/>
              <a:defRPr sz="1867">
                <a:solidFill>
                  <a:srgbClr val="505050"/>
                </a:solidFill>
              </a:defRPr>
            </a:lvl4pPr>
            <a:lvl5pPr marL="1519729" marR="0" indent="0" algn="l" defTabSz="609585" rtl="0" eaLnBrk="1" fontAlgn="base" latinLnBrk="0" hangingPunct="1">
              <a:lnSpc>
                <a:spcPct val="100000"/>
              </a:lnSpc>
              <a:spcBef>
                <a:spcPts val="1312"/>
              </a:spcBef>
              <a:spcAft>
                <a:spcPct val="0"/>
              </a:spcAft>
              <a:buClrTx/>
              <a:buSzTx/>
              <a:buFont typeface="Arial"/>
              <a:buNone/>
              <a:tabLst/>
              <a:defRPr sz="1867">
                <a:solidFill>
                  <a:srgbClr val="505050"/>
                </a:solidFill>
              </a:defRPr>
            </a:lvl5pPr>
          </a:lstStyle>
          <a:p>
            <a:pPr lvl="0"/>
            <a:r>
              <a:rPr lang="en-US" dirty="0"/>
              <a:t>Click to edit Master text styles.</a:t>
            </a:r>
          </a:p>
          <a:p>
            <a:pPr marL="683667" marR="0" lvl="1"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dirty="0"/>
              <a:t>Second level</a:t>
            </a:r>
          </a:p>
          <a:p>
            <a:pPr marL="1071007" marR="0" lvl="2" indent="-306910" algn="l" defTabSz="609585" rtl="0" eaLnBrk="1" fontAlgn="base" latinLnBrk="0" hangingPunct="1">
              <a:lnSpc>
                <a:spcPct val="100000"/>
              </a:lnSpc>
              <a:spcBef>
                <a:spcPts val="1312"/>
              </a:spcBef>
              <a:spcAft>
                <a:spcPct val="0"/>
              </a:spcAft>
              <a:buClrTx/>
              <a:buSzTx/>
              <a:buFont typeface="Arial" charset="0"/>
              <a:buChar char="•"/>
              <a:tabLst/>
              <a:defRPr/>
            </a:pPr>
            <a:r>
              <a:rPr lang="en-US" dirty="0"/>
              <a:t>Third level</a:t>
            </a:r>
          </a:p>
          <a:p>
            <a:pPr marL="1447764" marR="0" lvl="3" indent="-304792" algn="l" defTabSz="609585" rtl="0" eaLnBrk="1" fontAlgn="base" latinLnBrk="0" hangingPunct="1">
              <a:lnSpc>
                <a:spcPct val="100000"/>
              </a:lnSpc>
              <a:spcBef>
                <a:spcPts val="1312"/>
              </a:spcBef>
              <a:spcAft>
                <a:spcPct val="0"/>
              </a:spcAft>
              <a:buClrTx/>
              <a:buSzTx/>
              <a:buFont typeface="Arial" charset="0"/>
              <a:buChar char="–"/>
              <a:tabLst/>
              <a:defRPr/>
            </a:pPr>
            <a:r>
              <a:rPr lang="en-US" dirty="0"/>
              <a:t>Fourth level</a:t>
            </a:r>
          </a:p>
          <a:p>
            <a:pPr marL="1826638" marR="0" lvl="4" indent="-306910" algn="l" defTabSz="609585" rtl="0" eaLnBrk="1" fontAlgn="base" latinLnBrk="0" hangingPunct="1">
              <a:lnSpc>
                <a:spcPct val="100000"/>
              </a:lnSpc>
              <a:spcBef>
                <a:spcPts val="1312"/>
              </a:spcBef>
              <a:spcAft>
                <a:spcPct val="0"/>
              </a:spcAft>
              <a:buClrTx/>
              <a:buSzTx/>
              <a:buFont typeface="Arial"/>
              <a:buChar char="•"/>
              <a:tabLst/>
              <a:defRPr/>
            </a:pPr>
            <a:r>
              <a:rPr lang="en-US" dirty="0"/>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10/25/2022</a:t>
            </a:r>
            <a:endParaRPr lang="en-US" dirty="0"/>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Flex-QA | Stoyan Stoynev and Joe Dimarco</a:t>
            </a:r>
            <a:endParaRPr lang="en-US" b="1" dirty="0"/>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63342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1D7C7-4F97-4963-B1EF-2F7FF53A3A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F4E05C-B973-4BA3-8BFB-4CAF058C47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9BBBAA-1846-4A28-92CB-ED2D007979D6}"/>
              </a:ext>
            </a:extLst>
          </p:cNvPr>
          <p:cNvSpPr>
            <a:spLocks noGrp="1"/>
          </p:cNvSpPr>
          <p:nvPr>
            <p:ph type="dt" sz="half" idx="10"/>
          </p:nvPr>
        </p:nvSpPr>
        <p:spPr/>
        <p:txBody>
          <a:bodyPr/>
          <a:lstStyle/>
          <a:p>
            <a:fld id="{0721DF19-5E0D-492D-B2EE-547774867B76}" type="datetimeFigureOut">
              <a:rPr lang="en-US" smtClean="0"/>
              <a:t>4/27/2023</a:t>
            </a:fld>
            <a:endParaRPr lang="en-US"/>
          </a:p>
        </p:txBody>
      </p:sp>
      <p:sp>
        <p:nvSpPr>
          <p:cNvPr id="5" name="Footer Placeholder 4">
            <a:extLst>
              <a:ext uri="{FF2B5EF4-FFF2-40B4-BE49-F238E27FC236}">
                <a16:creationId xmlns:a16="http://schemas.microsoft.com/office/drawing/2014/main" id="{A8A09C29-6839-48FC-B7FA-073F33781A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A20548-7B92-4F27-A158-CCC98C695B60}"/>
              </a:ext>
            </a:extLst>
          </p:cNvPr>
          <p:cNvSpPr>
            <a:spLocks noGrp="1"/>
          </p:cNvSpPr>
          <p:nvPr>
            <p:ph type="sldNum" sz="quarter" idx="12"/>
          </p:nvPr>
        </p:nvSpPr>
        <p:spPr/>
        <p:txBody>
          <a:bodyPr/>
          <a:lstStyle/>
          <a:p>
            <a:fld id="{2484B8EB-8F57-4138-A7AA-9263C2323D98}" type="slidenum">
              <a:rPr lang="en-US" smtClean="0"/>
              <a:t>‹#›</a:t>
            </a:fld>
            <a:endParaRPr lang="en-US"/>
          </a:p>
        </p:txBody>
      </p:sp>
    </p:spTree>
    <p:extLst>
      <p:ext uri="{BB962C8B-B14F-4D97-AF65-F5344CB8AC3E}">
        <p14:creationId xmlns:p14="http://schemas.microsoft.com/office/powerpoint/2010/main" val="3795935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F6A34-2504-41AA-A7B0-7B6457878E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38ACF3-2437-4462-8E42-456F29D7F6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07D38E-0198-4324-98B2-FD605F56CA1B}"/>
              </a:ext>
            </a:extLst>
          </p:cNvPr>
          <p:cNvSpPr>
            <a:spLocks noGrp="1"/>
          </p:cNvSpPr>
          <p:nvPr>
            <p:ph type="dt" sz="half" idx="10"/>
          </p:nvPr>
        </p:nvSpPr>
        <p:spPr/>
        <p:txBody>
          <a:bodyPr/>
          <a:lstStyle/>
          <a:p>
            <a:fld id="{0721DF19-5E0D-492D-B2EE-547774867B76}" type="datetimeFigureOut">
              <a:rPr lang="en-US" smtClean="0"/>
              <a:t>4/27/2023</a:t>
            </a:fld>
            <a:endParaRPr lang="en-US"/>
          </a:p>
        </p:txBody>
      </p:sp>
      <p:sp>
        <p:nvSpPr>
          <p:cNvPr id="5" name="Footer Placeholder 4">
            <a:extLst>
              <a:ext uri="{FF2B5EF4-FFF2-40B4-BE49-F238E27FC236}">
                <a16:creationId xmlns:a16="http://schemas.microsoft.com/office/drawing/2014/main" id="{E92D6145-A964-4AC9-A34C-316C1C566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91E884-33D9-4300-BB87-C8AA5B14A381}"/>
              </a:ext>
            </a:extLst>
          </p:cNvPr>
          <p:cNvSpPr>
            <a:spLocks noGrp="1"/>
          </p:cNvSpPr>
          <p:nvPr>
            <p:ph type="sldNum" sz="quarter" idx="12"/>
          </p:nvPr>
        </p:nvSpPr>
        <p:spPr/>
        <p:txBody>
          <a:bodyPr/>
          <a:lstStyle/>
          <a:p>
            <a:fld id="{2484B8EB-8F57-4138-A7AA-9263C2323D98}" type="slidenum">
              <a:rPr lang="en-US" smtClean="0"/>
              <a:t>‹#›</a:t>
            </a:fld>
            <a:endParaRPr lang="en-US"/>
          </a:p>
        </p:txBody>
      </p:sp>
    </p:spTree>
    <p:extLst>
      <p:ext uri="{BB962C8B-B14F-4D97-AF65-F5344CB8AC3E}">
        <p14:creationId xmlns:p14="http://schemas.microsoft.com/office/powerpoint/2010/main" val="2606722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BD14-312B-49FF-83D1-51D45701E5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F87A2D-8B99-4775-9AC2-F20E112A8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3D9FAC-2E50-4B99-B754-902A1C94F9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DE7EF6-FC77-41C1-AD80-18B13EAF1662}"/>
              </a:ext>
            </a:extLst>
          </p:cNvPr>
          <p:cNvSpPr>
            <a:spLocks noGrp="1"/>
          </p:cNvSpPr>
          <p:nvPr>
            <p:ph type="dt" sz="half" idx="10"/>
          </p:nvPr>
        </p:nvSpPr>
        <p:spPr/>
        <p:txBody>
          <a:bodyPr/>
          <a:lstStyle/>
          <a:p>
            <a:fld id="{0721DF19-5E0D-492D-B2EE-547774867B76}" type="datetimeFigureOut">
              <a:rPr lang="en-US" smtClean="0"/>
              <a:t>4/27/2023</a:t>
            </a:fld>
            <a:endParaRPr lang="en-US"/>
          </a:p>
        </p:txBody>
      </p:sp>
      <p:sp>
        <p:nvSpPr>
          <p:cNvPr id="6" name="Footer Placeholder 5">
            <a:extLst>
              <a:ext uri="{FF2B5EF4-FFF2-40B4-BE49-F238E27FC236}">
                <a16:creationId xmlns:a16="http://schemas.microsoft.com/office/drawing/2014/main" id="{E1189909-D472-4B91-8336-A3700E3CD0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6A97A-263F-42CD-A1A5-BE030CDA3856}"/>
              </a:ext>
            </a:extLst>
          </p:cNvPr>
          <p:cNvSpPr>
            <a:spLocks noGrp="1"/>
          </p:cNvSpPr>
          <p:nvPr>
            <p:ph type="sldNum" sz="quarter" idx="12"/>
          </p:nvPr>
        </p:nvSpPr>
        <p:spPr/>
        <p:txBody>
          <a:bodyPr/>
          <a:lstStyle/>
          <a:p>
            <a:fld id="{2484B8EB-8F57-4138-A7AA-9263C2323D98}" type="slidenum">
              <a:rPr lang="en-US" smtClean="0"/>
              <a:t>‹#›</a:t>
            </a:fld>
            <a:endParaRPr lang="en-US"/>
          </a:p>
        </p:txBody>
      </p:sp>
    </p:spTree>
    <p:extLst>
      <p:ext uri="{BB962C8B-B14F-4D97-AF65-F5344CB8AC3E}">
        <p14:creationId xmlns:p14="http://schemas.microsoft.com/office/powerpoint/2010/main" val="279864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531FB-733A-4AD3-932A-D235AC1E31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35C1C2-3D3D-4404-8113-13E389C183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E64704-B45B-4566-9DBE-CB52036187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DDE3F6-797E-4807-BBA7-E90F85D144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E53F71-9C38-45E0-AB94-D3EBD420A9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4D5D251-CDE1-49F6-879D-99FB12570357}"/>
              </a:ext>
            </a:extLst>
          </p:cNvPr>
          <p:cNvSpPr>
            <a:spLocks noGrp="1"/>
          </p:cNvSpPr>
          <p:nvPr>
            <p:ph type="dt" sz="half" idx="10"/>
          </p:nvPr>
        </p:nvSpPr>
        <p:spPr/>
        <p:txBody>
          <a:bodyPr/>
          <a:lstStyle/>
          <a:p>
            <a:fld id="{0721DF19-5E0D-492D-B2EE-547774867B76}" type="datetimeFigureOut">
              <a:rPr lang="en-US" smtClean="0"/>
              <a:t>4/27/2023</a:t>
            </a:fld>
            <a:endParaRPr lang="en-US"/>
          </a:p>
        </p:txBody>
      </p:sp>
      <p:sp>
        <p:nvSpPr>
          <p:cNvPr id="8" name="Footer Placeholder 7">
            <a:extLst>
              <a:ext uri="{FF2B5EF4-FFF2-40B4-BE49-F238E27FC236}">
                <a16:creationId xmlns:a16="http://schemas.microsoft.com/office/drawing/2014/main" id="{9B1A1586-36E4-49AB-91AB-87C1CFE167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C76BBB-83C7-4835-8272-60125CD3E9BB}"/>
              </a:ext>
            </a:extLst>
          </p:cNvPr>
          <p:cNvSpPr>
            <a:spLocks noGrp="1"/>
          </p:cNvSpPr>
          <p:nvPr>
            <p:ph type="sldNum" sz="quarter" idx="12"/>
          </p:nvPr>
        </p:nvSpPr>
        <p:spPr/>
        <p:txBody>
          <a:bodyPr/>
          <a:lstStyle/>
          <a:p>
            <a:fld id="{2484B8EB-8F57-4138-A7AA-9263C2323D98}" type="slidenum">
              <a:rPr lang="en-US" smtClean="0"/>
              <a:t>‹#›</a:t>
            </a:fld>
            <a:endParaRPr lang="en-US"/>
          </a:p>
        </p:txBody>
      </p:sp>
    </p:spTree>
    <p:extLst>
      <p:ext uri="{BB962C8B-B14F-4D97-AF65-F5344CB8AC3E}">
        <p14:creationId xmlns:p14="http://schemas.microsoft.com/office/powerpoint/2010/main" val="2365812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75A8E-894E-4562-89C9-7E3BE0E95D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7BC7BD-5E04-43BE-B677-8E94DC6B5579}"/>
              </a:ext>
            </a:extLst>
          </p:cNvPr>
          <p:cNvSpPr>
            <a:spLocks noGrp="1"/>
          </p:cNvSpPr>
          <p:nvPr>
            <p:ph type="dt" sz="half" idx="10"/>
          </p:nvPr>
        </p:nvSpPr>
        <p:spPr/>
        <p:txBody>
          <a:bodyPr/>
          <a:lstStyle/>
          <a:p>
            <a:fld id="{0721DF19-5E0D-492D-B2EE-547774867B76}" type="datetimeFigureOut">
              <a:rPr lang="en-US" smtClean="0"/>
              <a:t>4/27/2023</a:t>
            </a:fld>
            <a:endParaRPr lang="en-US"/>
          </a:p>
        </p:txBody>
      </p:sp>
      <p:sp>
        <p:nvSpPr>
          <p:cNvPr id="4" name="Footer Placeholder 3">
            <a:extLst>
              <a:ext uri="{FF2B5EF4-FFF2-40B4-BE49-F238E27FC236}">
                <a16:creationId xmlns:a16="http://schemas.microsoft.com/office/drawing/2014/main" id="{D90121B5-C046-4F4E-BB47-19E85E8479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C284B3-1475-4E1C-B573-3CF2D3262C6B}"/>
              </a:ext>
            </a:extLst>
          </p:cNvPr>
          <p:cNvSpPr>
            <a:spLocks noGrp="1"/>
          </p:cNvSpPr>
          <p:nvPr>
            <p:ph type="sldNum" sz="quarter" idx="12"/>
          </p:nvPr>
        </p:nvSpPr>
        <p:spPr/>
        <p:txBody>
          <a:bodyPr/>
          <a:lstStyle/>
          <a:p>
            <a:fld id="{2484B8EB-8F57-4138-A7AA-9263C2323D98}" type="slidenum">
              <a:rPr lang="en-US" smtClean="0"/>
              <a:t>‹#›</a:t>
            </a:fld>
            <a:endParaRPr lang="en-US"/>
          </a:p>
        </p:txBody>
      </p:sp>
    </p:spTree>
    <p:extLst>
      <p:ext uri="{BB962C8B-B14F-4D97-AF65-F5344CB8AC3E}">
        <p14:creationId xmlns:p14="http://schemas.microsoft.com/office/powerpoint/2010/main" val="4213213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198FEF-19BD-4548-9550-F2D51B237B4F}"/>
              </a:ext>
            </a:extLst>
          </p:cNvPr>
          <p:cNvSpPr>
            <a:spLocks noGrp="1"/>
          </p:cNvSpPr>
          <p:nvPr>
            <p:ph type="dt" sz="half" idx="10"/>
          </p:nvPr>
        </p:nvSpPr>
        <p:spPr/>
        <p:txBody>
          <a:bodyPr/>
          <a:lstStyle/>
          <a:p>
            <a:fld id="{0721DF19-5E0D-492D-B2EE-547774867B76}" type="datetimeFigureOut">
              <a:rPr lang="en-US" smtClean="0"/>
              <a:t>4/27/2023</a:t>
            </a:fld>
            <a:endParaRPr lang="en-US"/>
          </a:p>
        </p:txBody>
      </p:sp>
      <p:sp>
        <p:nvSpPr>
          <p:cNvPr id="3" name="Footer Placeholder 2">
            <a:extLst>
              <a:ext uri="{FF2B5EF4-FFF2-40B4-BE49-F238E27FC236}">
                <a16:creationId xmlns:a16="http://schemas.microsoft.com/office/drawing/2014/main" id="{1D424EA7-46FA-4DCE-91C5-4982C771D1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3DD49FA-CAC2-4005-93F8-9629A7E52609}"/>
              </a:ext>
            </a:extLst>
          </p:cNvPr>
          <p:cNvSpPr>
            <a:spLocks noGrp="1"/>
          </p:cNvSpPr>
          <p:nvPr>
            <p:ph type="sldNum" sz="quarter" idx="12"/>
          </p:nvPr>
        </p:nvSpPr>
        <p:spPr/>
        <p:txBody>
          <a:bodyPr/>
          <a:lstStyle/>
          <a:p>
            <a:fld id="{2484B8EB-8F57-4138-A7AA-9263C2323D98}" type="slidenum">
              <a:rPr lang="en-US" smtClean="0"/>
              <a:t>‹#›</a:t>
            </a:fld>
            <a:endParaRPr lang="en-US"/>
          </a:p>
        </p:txBody>
      </p:sp>
    </p:spTree>
    <p:extLst>
      <p:ext uri="{BB962C8B-B14F-4D97-AF65-F5344CB8AC3E}">
        <p14:creationId xmlns:p14="http://schemas.microsoft.com/office/powerpoint/2010/main" val="1705911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7C79-8B2E-4E17-B23D-46D0774393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AB9EE5-664F-43A6-B0BE-34142EF1C2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964990-AA3E-4919-B57B-9A3207B88A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C3C5C1-DC18-403F-9687-E29A409E5EC9}"/>
              </a:ext>
            </a:extLst>
          </p:cNvPr>
          <p:cNvSpPr>
            <a:spLocks noGrp="1"/>
          </p:cNvSpPr>
          <p:nvPr>
            <p:ph type="dt" sz="half" idx="10"/>
          </p:nvPr>
        </p:nvSpPr>
        <p:spPr/>
        <p:txBody>
          <a:bodyPr/>
          <a:lstStyle/>
          <a:p>
            <a:fld id="{0721DF19-5E0D-492D-B2EE-547774867B76}" type="datetimeFigureOut">
              <a:rPr lang="en-US" smtClean="0"/>
              <a:t>4/27/2023</a:t>
            </a:fld>
            <a:endParaRPr lang="en-US"/>
          </a:p>
        </p:txBody>
      </p:sp>
      <p:sp>
        <p:nvSpPr>
          <p:cNvPr id="6" name="Footer Placeholder 5">
            <a:extLst>
              <a:ext uri="{FF2B5EF4-FFF2-40B4-BE49-F238E27FC236}">
                <a16:creationId xmlns:a16="http://schemas.microsoft.com/office/drawing/2014/main" id="{FBAB48C5-784A-42EA-B318-A8D55EBE8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AEB737-3AA2-446B-9789-BDF25F62A1DB}"/>
              </a:ext>
            </a:extLst>
          </p:cNvPr>
          <p:cNvSpPr>
            <a:spLocks noGrp="1"/>
          </p:cNvSpPr>
          <p:nvPr>
            <p:ph type="sldNum" sz="quarter" idx="12"/>
          </p:nvPr>
        </p:nvSpPr>
        <p:spPr/>
        <p:txBody>
          <a:bodyPr/>
          <a:lstStyle/>
          <a:p>
            <a:fld id="{2484B8EB-8F57-4138-A7AA-9263C2323D98}" type="slidenum">
              <a:rPr lang="en-US" smtClean="0"/>
              <a:t>‹#›</a:t>
            </a:fld>
            <a:endParaRPr lang="en-US"/>
          </a:p>
        </p:txBody>
      </p:sp>
    </p:spTree>
    <p:extLst>
      <p:ext uri="{BB962C8B-B14F-4D97-AF65-F5344CB8AC3E}">
        <p14:creationId xmlns:p14="http://schemas.microsoft.com/office/powerpoint/2010/main" val="95057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CC1E9-3EC4-47FA-A032-7D3C42A05C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61EA9-FD29-42CC-B828-948F4A3126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8BF1EE-663A-4E43-9DA1-64E24EFFC3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9E6C8C-9AE7-41CB-BDE4-C7F1957BFB98}"/>
              </a:ext>
            </a:extLst>
          </p:cNvPr>
          <p:cNvSpPr>
            <a:spLocks noGrp="1"/>
          </p:cNvSpPr>
          <p:nvPr>
            <p:ph type="dt" sz="half" idx="10"/>
          </p:nvPr>
        </p:nvSpPr>
        <p:spPr/>
        <p:txBody>
          <a:bodyPr/>
          <a:lstStyle/>
          <a:p>
            <a:fld id="{0721DF19-5E0D-492D-B2EE-547774867B76}" type="datetimeFigureOut">
              <a:rPr lang="en-US" smtClean="0"/>
              <a:t>4/27/2023</a:t>
            </a:fld>
            <a:endParaRPr lang="en-US"/>
          </a:p>
        </p:txBody>
      </p:sp>
      <p:sp>
        <p:nvSpPr>
          <p:cNvPr id="6" name="Footer Placeholder 5">
            <a:extLst>
              <a:ext uri="{FF2B5EF4-FFF2-40B4-BE49-F238E27FC236}">
                <a16:creationId xmlns:a16="http://schemas.microsoft.com/office/drawing/2014/main" id="{DFF50339-8E86-466F-8EDA-487F9C86CA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49798A-6F07-427E-AE49-78D3B0F64C4D}"/>
              </a:ext>
            </a:extLst>
          </p:cNvPr>
          <p:cNvSpPr>
            <a:spLocks noGrp="1"/>
          </p:cNvSpPr>
          <p:nvPr>
            <p:ph type="sldNum" sz="quarter" idx="12"/>
          </p:nvPr>
        </p:nvSpPr>
        <p:spPr/>
        <p:txBody>
          <a:bodyPr/>
          <a:lstStyle/>
          <a:p>
            <a:fld id="{2484B8EB-8F57-4138-A7AA-9263C2323D98}" type="slidenum">
              <a:rPr lang="en-US" smtClean="0"/>
              <a:t>‹#›</a:t>
            </a:fld>
            <a:endParaRPr lang="en-US"/>
          </a:p>
        </p:txBody>
      </p:sp>
    </p:spTree>
    <p:extLst>
      <p:ext uri="{BB962C8B-B14F-4D97-AF65-F5344CB8AC3E}">
        <p14:creationId xmlns:p14="http://schemas.microsoft.com/office/powerpoint/2010/main" val="1070499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B552E2-9577-4396-8C21-CD82ADE4B8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4A5924-FFC7-4243-9A99-E8C5808625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F4FCE-A08C-42CA-9C21-6DC41B8E7A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21DF19-5E0D-492D-B2EE-547774867B76}" type="datetimeFigureOut">
              <a:rPr lang="en-US" smtClean="0"/>
              <a:t>4/27/2023</a:t>
            </a:fld>
            <a:endParaRPr lang="en-US"/>
          </a:p>
        </p:txBody>
      </p:sp>
      <p:sp>
        <p:nvSpPr>
          <p:cNvPr id="5" name="Footer Placeholder 4">
            <a:extLst>
              <a:ext uri="{FF2B5EF4-FFF2-40B4-BE49-F238E27FC236}">
                <a16:creationId xmlns:a16="http://schemas.microsoft.com/office/drawing/2014/main" id="{0E02F9FA-4860-4C8C-8B41-EDBA4D417D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541228-CA20-41D5-BF6B-660D707693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4B8EB-8F57-4138-A7AA-9263C2323D98}" type="slidenum">
              <a:rPr lang="en-US" smtClean="0"/>
              <a:t>‹#›</a:t>
            </a:fld>
            <a:endParaRPr lang="en-US"/>
          </a:p>
        </p:txBody>
      </p:sp>
    </p:spTree>
    <p:extLst>
      <p:ext uri="{BB962C8B-B14F-4D97-AF65-F5344CB8AC3E}">
        <p14:creationId xmlns:p14="http://schemas.microsoft.com/office/powerpoint/2010/main" val="327585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2.w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E16DA31-D907-42CF-9A90-BB3F11BBDDD9}"/>
              </a:ext>
            </a:extLst>
          </p:cNvPr>
          <p:cNvSpPr txBox="1"/>
          <p:nvPr/>
        </p:nvSpPr>
        <p:spPr>
          <a:xfrm>
            <a:off x="1623777" y="3558184"/>
            <a:ext cx="8283625" cy="2123658"/>
          </a:xfrm>
          <a:prstGeom prst="rect">
            <a:avLst/>
          </a:prstGeom>
          <a:noFill/>
          <a:ln>
            <a:noFill/>
          </a:ln>
        </p:spPr>
        <p:txBody>
          <a:bodyPr wrap="square" rtlCol="0">
            <a:spAutoFit/>
          </a:bodyPr>
          <a:lstStyle/>
          <a:p>
            <a:pPr algn="ctr"/>
            <a:r>
              <a:rPr lang="en-US" sz="2000" dirty="0"/>
              <a:t>(part I)</a:t>
            </a:r>
          </a:p>
          <a:p>
            <a:pPr algn="ctr"/>
            <a:endParaRPr lang="en-US" sz="2000" dirty="0"/>
          </a:p>
          <a:p>
            <a:pPr algn="ctr"/>
            <a:r>
              <a:rPr lang="en-US" sz="2400" dirty="0"/>
              <a:t>Quench Antennas at FNAL</a:t>
            </a:r>
          </a:p>
          <a:p>
            <a:pPr algn="ctr"/>
            <a:endParaRPr lang="en-US" sz="2800" dirty="0"/>
          </a:p>
          <a:p>
            <a:pPr algn="ctr"/>
            <a:r>
              <a:rPr lang="en-US" dirty="0"/>
              <a:t>28Apr2023</a:t>
            </a:r>
          </a:p>
          <a:p>
            <a:pPr algn="ctr"/>
            <a:r>
              <a:rPr lang="en-US" dirty="0"/>
              <a:t>J. DiMarco, S. Stoynev</a:t>
            </a:r>
          </a:p>
        </p:txBody>
      </p:sp>
      <p:sp>
        <p:nvSpPr>
          <p:cNvPr id="2" name="TextBox 1">
            <a:extLst>
              <a:ext uri="{FF2B5EF4-FFF2-40B4-BE49-F238E27FC236}">
                <a16:creationId xmlns:a16="http://schemas.microsoft.com/office/drawing/2014/main" id="{642051C5-F906-A329-4802-7E81D219DC3F}"/>
              </a:ext>
            </a:extLst>
          </p:cNvPr>
          <p:cNvSpPr txBox="1"/>
          <p:nvPr/>
        </p:nvSpPr>
        <p:spPr>
          <a:xfrm>
            <a:off x="1764454" y="2070464"/>
            <a:ext cx="8289705" cy="523220"/>
          </a:xfrm>
          <a:prstGeom prst="rect">
            <a:avLst/>
          </a:prstGeom>
          <a:noFill/>
        </p:spPr>
        <p:txBody>
          <a:bodyPr wrap="none" rtlCol="0">
            <a:spAutoFit/>
          </a:bodyPr>
          <a:lstStyle/>
          <a:p>
            <a:r>
              <a:rPr lang="en-US" sz="2800" dirty="0"/>
              <a:t>Quench Antenna and Non-Rotating Probe Development</a:t>
            </a:r>
          </a:p>
        </p:txBody>
      </p:sp>
      <p:pic>
        <p:nvPicPr>
          <p:cNvPr id="4" name="Picture 3">
            <a:extLst>
              <a:ext uri="{FF2B5EF4-FFF2-40B4-BE49-F238E27FC236}">
                <a16:creationId xmlns:a16="http://schemas.microsoft.com/office/drawing/2014/main" id="{307D7520-5854-F71E-1BD9-B53D687A6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1531" y="120580"/>
            <a:ext cx="2254913" cy="1504868"/>
          </a:xfrm>
          <a:prstGeom prst="rect">
            <a:avLst/>
          </a:prstGeom>
        </p:spPr>
      </p:pic>
      <p:pic>
        <p:nvPicPr>
          <p:cNvPr id="6" name="Picture 5">
            <a:extLst>
              <a:ext uri="{FF2B5EF4-FFF2-40B4-BE49-F238E27FC236}">
                <a16:creationId xmlns:a16="http://schemas.microsoft.com/office/drawing/2014/main" id="{9312E3C8-CD82-F100-A33B-D7823669372D}"/>
              </a:ext>
            </a:extLst>
          </p:cNvPr>
          <p:cNvPicPr>
            <a:picLocks noChangeAspect="1"/>
          </p:cNvPicPr>
          <p:nvPr/>
        </p:nvPicPr>
        <p:blipFill>
          <a:blip r:embed="rId3"/>
          <a:stretch>
            <a:fillRect/>
          </a:stretch>
        </p:blipFill>
        <p:spPr>
          <a:xfrm>
            <a:off x="205991" y="5340295"/>
            <a:ext cx="1500981" cy="1462439"/>
          </a:xfrm>
          <a:prstGeom prst="rect">
            <a:avLst/>
          </a:prstGeom>
        </p:spPr>
      </p:pic>
    </p:spTree>
    <p:extLst>
      <p:ext uri="{BB962C8B-B14F-4D97-AF65-F5344CB8AC3E}">
        <p14:creationId xmlns:p14="http://schemas.microsoft.com/office/powerpoint/2010/main" val="1693869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1212" y="336522"/>
            <a:ext cx="5132832" cy="42787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2600" dirty="0"/>
              <a:t>Quench localization</a:t>
            </a:r>
          </a:p>
        </p:txBody>
      </p:sp>
      <p:pic>
        <p:nvPicPr>
          <p:cNvPr id="2053" name="Picture 5">
            <a:extLst>
              <a:ext uri="{FF2B5EF4-FFF2-40B4-BE49-F238E27FC236}">
                <a16:creationId xmlns:a16="http://schemas.microsoft.com/office/drawing/2014/main" id="{4E4B3F74-867C-43EA-953D-C262A026B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4359"/>
          <a:stretch>
            <a:fillRect/>
          </a:stretch>
        </p:blipFill>
        <p:spPr bwMode="auto">
          <a:xfrm>
            <a:off x="1251149" y="2826074"/>
            <a:ext cx="8647495" cy="1952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0A54768C-14D6-4F9E-9757-845E6710432B}"/>
                  </a:ext>
                </a:extLst>
              </p:cNvPr>
              <p:cNvSpPr txBox="1"/>
              <p:nvPr/>
            </p:nvSpPr>
            <p:spPr>
              <a:xfrm>
                <a:off x="1737137" y="1645987"/>
                <a:ext cx="9326097" cy="465064"/>
              </a:xfrm>
              <a:prstGeom prst="rect">
                <a:avLst/>
              </a:prstGeom>
              <a:noFill/>
            </p:spPr>
            <p:txBody>
              <a:bodyPr wrap="square">
                <a:spAutoFit/>
              </a:bodyPr>
              <a:lstStyle/>
              <a:p>
                <a:r>
                  <a:rPr lang="en-US" sz="1867" dirty="0">
                    <a:latin typeface="Times New Roman" panose="02020603050405020304" pitchFamily="18" charset="0"/>
                    <a:ea typeface="Times New Roman" panose="02020603050405020304" pitchFamily="18" charset="0"/>
                  </a:rPr>
                  <a:t>Sensitivity </a:t>
                </a:r>
                <a14:m>
                  <m:oMath xmlns:m="http://schemas.openxmlformats.org/officeDocument/2006/math">
                    <m:r>
                      <a:rPr lang="en-US" sz="2000" i="1" smtClean="0">
                        <a:latin typeface="Cambria Math" panose="02040503050406030204" pitchFamily="18" charset="0"/>
                      </a:rPr>
                      <m:t>𝑠</m:t>
                    </m:r>
                    <m:r>
                      <a:rPr lang="en-US" sz="2000" b="0" i="1" smtClean="0">
                        <a:latin typeface="Cambria Math" panose="02040503050406030204" pitchFamily="18" charset="0"/>
                      </a:rPr>
                      <m:t>=</m:t>
                    </m:r>
                    <m:rad>
                      <m:radPr>
                        <m:degHide m:val="on"/>
                        <m:ctrlPr>
                          <a:rPr lang="en-US" sz="2000" b="0" i="1" smtClean="0">
                            <a:latin typeface="Cambria Math" panose="02040503050406030204" pitchFamily="18" charset="0"/>
                          </a:rPr>
                        </m:ctrlPr>
                      </m:radPr>
                      <m:deg/>
                      <m:e>
                        <m:d>
                          <m:dPr>
                            <m:ctrlPr>
                              <a:rPr lang="en-US" sz="2000" b="0" i="1" smtClean="0">
                                <a:latin typeface="Cambria Math" panose="02040503050406030204" pitchFamily="18" charset="0"/>
                              </a:rPr>
                            </m:ctrlPr>
                          </m:dPr>
                          <m:e>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1</m:t>
                                    </m:r>
                                  </m:sub>
                                </m:sSub>
                              </m:e>
                            </m:d>
                            <m:r>
                              <a:rPr lang="en-US" sz="2000" b="0" i="1" smtClean="0">
                                <a:latin typeface="Cambria Math" panose="02040503050406030204" pitchFamily="18" charset="0"/>
                              </a:rPr>
                              <m:t>∗</m:t>
                            </m:r>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𝑀</m:t>
                                    </m:r>
                                  </m:e>
                                  <m:sub>
                                    <m:r>
                                      <a:rPr lang="en-US" sz="2000" b="0" i="1" smtClean="0">
                                        <a:latin typeface="Cambria Math" panose="02040503050406030204" pitchFamily="18" charset="0"/>
                                      </a:rPr>
                                      <m:t>2</m:t>
                                    </m:r>
                                  </m:sub>
                                </m:sSub>
                              </m:e>
                            </m:d>
                          </m:e>
                        </m:d>
                      </m:e>
                    </m:rad>
                    <m:r>
                      <a:rPr lang="en-US" sz="2000" b="0" i="1" smtClean="0">
                        <a:latin typeface="Cambria Math" panose="02040503050406030204" pitchFamily="18" charset="0"/>
                      </a:rPr>
                      <m:t> </m:t>
                    </m:r>
                  </m:oMath>
                </a14:m>
                <a:r>
                  <a:rPr lang="en-US" sz="1867" dirty="0">
                    <a:latin typeface="Times New Roman" panose="02020603050405020304" pitchFamily="18" charset="0"/>
                    <a:ea typeface="Times New Roman" panose="02020603050405020304" pitchFamily="18" charset="0"/>
                  </a:rPr>
                  <a:t>where M’s are from crossed QA signals given below (right).</a:t>
                </a:r>
              </a:p>
            </p:txBody>
          </p:sp>
        </mc:Choice>
        <mc:Fallback xmlns="">
          <p:sp>
            <p:nvSpPr>
              <p:cNvPr id="42" name="TextBox 41">
                <a:extLst>
                  <a:ext uri="{FF2B5EF4-FFF2-40B4-BE49-F238E27FC236}">
                    <a16:creationId xmlns:a16="http://schemas.microsoft.com/office/drawing/2014/main" id="{0A54768C-14D6-4F9E-9757-845E6710432B}"/>
                  </a:ext>
                </a:extLst>
              </p:cNvPr>
              <p:cNvSpPr txBox="1">
                <a:spLocks noRot="1" noChangeAspect="1" noMove="1" noResize="1" noEditPoints="1" noAdjustHandles="1" noChangeArrowheads="1" noChangeShapeType="1" noTextEdit="1"/>
              </p:cNvSpPr>
              <p:nvPr/>
            </p:nvSpPr>
            <p:spPr>
              <a:xfrm>
                <a:off x="1737137" y="1645987"/>
                <a:ext cx="9326097" cy="465064"/>
              </a:xfrm>
              <a:prstGeom prst="rect">
                <a:avLst/>
              </a:prstGeom>
              <a:blipFill>
                <a:blip r:embed="rId3"/>
                <a:stretch>
                  <a:fillRect l="-588" b="-18421"/>
                </a:stretch>
              </a:blipFill>
            </p:spPr>
            <p:txBody>
              <a:bodyPr/>
              <a:lstStyle/>
              <a:p>
                <a:r>
                  <a:rPr lang="en-US">
                    <a:noFill/>
                  </a:rPr>
                  <a:t> </a:t>
                </a:r>
              </a:p>
            </p:txBody>
          </p:sp>
        </mc:Fallback>
      </mc:AlternateContent>
      <p:sp>
        <p:nvSpPr>
          <p:cNvPr id="45" name="TextBox 44">
            <a:extLst>
              <a:ext uri="{FF2B5EF4-FFF2-40B4-BE49-F238E27FC236}">
                <a16:creationId xmlns:a16="http://schemas.microsoft.com/office/drawing/2014/main" id="{C573B824-1F0C-409A-AE11-B892F29BE7D7}"/>
              </a:ext>
            </a:extLst>
          </p:cNvPr>
          <p:cNvSpPr txBox="1"/>
          <p:nvPr/>
        </p:nvSpPr>
        <p:spPr>
          <a:xfrm>
            <a:off x="341644" y="911238"/>
            <a:ext cx="10987872" cy="646331"/>
          </a:xfrm>
          <a:prstGeom prst="rect">
            <a:avLst/>
          </a:prstGeom>
          <a:noFill/>
        </p:spPr>
        <p:txBody>
          <a:bodyPr wrap="square">
            <a:spAutoFit/>
          </a:bodyPr>
          <a:lstStyle/>
          <a:p>
            <a:r>
              <a:rPr lang="en-US" dirty="0"/>
              <a:t>To visualize the quench location, can plot the channels with emphasis on the intersection of channels that both have high magnitude.</a:t>
            </a:r>
          </a:p>
        </p:txBody>
      </p:sp>
      <p:sp>
        <p:nvSpPr>
          <p:cNvPr id="39" name="TextBox 38">
            <a:extLst>
              <a:ext uri="{FF2B5EF4-FFF2-40B4-BE49-F238E27FC236}">
                <a16:creationId xmlns:a16="http://schemas.microsoft.com/office/drawing/2014/main" id="{0CB6C1F3-4892-461A-AEAB-6892CBA5F9CD}"/>
              </a:ext>
            </a:extLst>
          </p:cNvPr>
          <p:cNvSpPr txBox="1"/>
          <p:nvPr/>
        </p:nvSpPr>
        <p:spPr>
          <a:xfrm>
            <a:off x="739717" y="5321325"/>
            <a:ext cx="9158927" cy="954300"/>
          </a:xfrm>
          <a:prstGeom prst="rect">
            <a:avLst/>
          </a:prstGeom>
          <a:noFill/>
        </p:spPr>
        <p:txBody>
          <a:bodyPr wrap="square">
            <a:spAutoFit/>
          </a:bodyPr>
          <a:lstStyle/>
          <a:p>
            <a:pPr defTabSz="609585" fontAlgn="base">
              <a:spcBef>
                <a:spcPts val="1312"/>
              </a:spcBef>
              <a:spcAft>
                <a:spcPct val="0"/>
              </a:spcAft>
              <a:defRPr/>
            </a:pPr>
            <a:r>
              <a:rPr lang="en-US" sz="1867" dirty="0">
                <a:solidFill>
                  <a:srgbClr val="505050"/>
                </a:solidFill>
                <a:latin typeface="Helvetica"/>
              </a:rPr>
              <a:t>In addition to quench events, there are many other QA events during current ramps; indications are that we might be able to discriminate between them and the quench event (machine learning techniques in mind) </a:t>
            </a:r>
          </a:p>
        </p:txBody>
      </p:sp>
      <p:sp>
        <p:nvSpPr>
          <p:cNvPr id="6" name="TextBox 5">
            <a:extLst>
              <a:ext uri="{FF2B5EF4-FFF2-40B4-BE49-F238E27FC236}">
                <a16:creationId xmlns:a16="http://schemas.microsoft.com/office/drawing/2014/main" id="{6842C553-9EAD-4640-A77C-49D2DA5775A3}"/>
              </a:ext>
            </a:extLst>
          </p:cNvPr>
          <p:cNvSpPr txBox="1"/>
          <p:nvPr/>
        </p:nvSpPr>
        <p:spPr>
          <a:xfrm>
            <a:off x="9655" y="2328436"/>
            <a:ext cx="9888989" cy="420564"/>
          </a:xfrm>
          <a:prstGeom prst="rect">
            <a:avLst/>
          </a:prstGeom>
          <a:noFill/>
        </p:spPr>
        <p:txBody>
          <a:bodyPr wrap="none" rtlCol="0">
            <a:spAutoFit/>
          </a:bodyPr>
          <a:lstStyle/>
          <a:p>
            <a:r>
              <a:rPr lang="en-US" sz="2133" dirty="0">
                <a:solidFill>
                  <a:srgbClr val="C00000"/>
                </a:solidFill>
              </a:rPr>
              <a:t>Data here are for an Outer Layer (OL) quench (</a:t>
            </a:r>
            <a:r>
              <a:rPr lang="en-US" sz="2133" b="1" dirty="0">
                <a:solidFill>
                  <a:srgbClr val="C00000"/>
                </a:solidFill>
              </a:rPr>
              <a:t>QA saw </a:t>
            </a:r>
            <a:r>
              <a:rPr lang="en-US" sz="2133" b="1" u="sng" dirty="0">
                <a:solidFill>
                  <a:srgbClr val="C00000"/>
                </a:solidFill>
              </a:rPr>
              <a:t>all</a:t>
            </a:r>
            <a:r>
              <a:rPr lang="en-US" sz="2133" b="1" dirty="0">
                <a:solidFill>
                  <a:srgbClr val="C00000"/>
                </a:solidFill>
              </a:rPr>
              <a:t> quenches including OL ones</a:t>
            </a:r>
            <a:r>
              <a:rPr lang="en-US" sz="2133" dirty="0">
                <a:solidFill>
                  <a:srgbClr val="C00000"/>
                </a:solidFill>
              </a:rPr>
              <a:t>) </a:t>
            </a:r>
          </a:p>
        </p:txBody>
      </p:sp>
      <p:sp>
        <p:nvSpPr>
          <p:cNvPr id="25" name="TextBox 24">
            <a:extLst>
              <a:ext uri="{FF2B5EF4-FFF2-40B4-BE49-F238E27FC236}">
                <a16:creationId xmlns:a16="http://schemas.microsoft.com/office/drawing/2014/main" id="{56FED72F-AB3D-4CBB-A389-559592BDB704}"/>
              </a:ext>
            </a:extLst>
          </p:cNvPr>
          <p:cNvSpPr txBox="1"/>
          <p:nvPr/>
        </p:nvSpPr>
        <p:spPr>
          <a:xfrm>
            <a:off x="2824481" y="4743048"/>
            <a:ext cx="6127505" cy="297454"/>
          </a:xfrm>
          <a:prstGeom prst="rect">
            <a:avLst/>
          </a:prstGeom>
          <a:noFill/>
        </p:spPr>
        <p:txBody>
          <a:bodyPr wrap="square">
            <a:spAutoFit/>
          </a:bodyPr>
          <a:lstStyle/>
          <a:p>
            <a:pPr defTabSz="609585" fontAlgn="base">
              <a:spcBef>
                <a:spcPts val="1312"/>
              </a:spcBef>
              <a:spcAft>
                <a:spcPct val="0"/>
              </a:spcAft>
              <a:defRPr/>
            </a:pPr>
            <a:r>
              <a:rPr lang="en-US" sz="1333" dirty="0">
                <a:solidFill>
                  <a:srgbClr val="505050"/>
                </a:solidFill>
                <a:latin typeface="Helvetica"/>
              </a:rPr>
              <a:t>This is a single time slice of data (some micro-seconds worth of data) </a:t>
            </a:r>
          </a:p>
        </p:txBody>
      </p:sp>
      <p:sp>
        <p:nvSpPr>
          <p:cNvPr id="15" name="TextBox 14">
            <a:extLst>
              <a:ext uri="{FF2B5EF4-FFF2-40B4-BE49-F238E27FC236}">
                <a16:creationId xmlns:a16="http://schemas.microsoft.com/office/drawing/2014/main" id="{CAC334A7-06A3-4D76-8B21-BF1296B7F82D}"/>
              </a:ext>
            </a:extLst>
          </p:cNvPr>
          <p:cNvSpPr txBox="1"/>
          <p:nvPr/>
        </p:nvSpPr>
        <p:spPr>
          <a:xfrm>
            <a:off x="10061203" y="4104960"/>
            <a:ext cx="2232872" cy="1938416"/>
          </a:xfrm>
          <a:prstGeom prst="rect">
            <a:avLst/>
          </a:prstGeom>
          <a:noFill/>
        </p:spPr>
        <p:txBody>
          <a:bodyPr wrap="square" rtlCol="0">
            <a:spAutoFit/>
          </a:bodyPr>
          <a:lstStyle/>
          <a:p>
            <a:r>
              <a:rPr lang="en-US" sz="1333" b="1" u="sng" dirty="0">
                <a:highlight>
                  <a:srgbClr val="FFFF00"/>
                </a:highlight>
              </a:rPr>
              <a:t>M:</a:t>
            </a:r>
          </a:p>
          <a:p>
            <a:r>
              <a:rPr lang="en-US" sz="1333" dirty="0">
                <a:highlight>
                  <a:srgbClr val="FFFF00"/>
                </a:highlight>
              </a:rPr>
              <a:t>Running average over 1 </a:t>
            </a:r>
            <a:r>
              <a:rPr lang="en-US" sz="1333" dirty="0" err="1">
                <a:highlight>
                  <a:srgbClr val="FFFF00"/>
                </a:highlight>
              </a:rPr>
              <a:t>ms</a:t>
            </a:r>
            <a:r>
              <a:rPr lang="en-US" sz="1333" dirty="0">
                <a:highlight>
                  <a:srgbClr val="FFFF00"/>
                </a:highlight>
              </a:rPr>
              <a:t>, followed by average and std. dev.</a:t>
            </a:r>
            <a:r>
              <a:rPr lang="en-US" sz="1333" dirty="0"/>
              <a:t> computation “pre-quench” ([-0.2, -0.1] s) which is used as the </a:t>
            </a:r>
            <a:r>
              <a:rPr lang="en-US" sz="1333" dirty="0">
                <a:highlight>
                  <a:srgbClr val="FFFF00"/>
                </a:highlight>
              </a:rPr>
              <a:t>normalization</a:t>
            </a:r>
            <a:r>
              <a:rPr lang="en-US" sz="1333" dirty="0"/>
              <a:t> factor for each measurement point; resulting in “M”</a:t>
            </a:r>
          </a:p>
          <a:p>
            <a:r>
              <a:rPr lang="en-US" sz="1333" dirty="0"/>
              <a:t>  </a:t>
            </a:r>
          </a:p>
        </p:txBody>
      </p:sp>
      <p:sp>
        <p:nvSpPr>
          <p:cNvPr id="8" name="TextBox 7">
            <a:extLst>
              <a:ext uri="{FF2B5EF4-FFF2-40B4-BE49-F238E27FC236}">
                <a16:creationId xmlns:a16="http://schemas.microsoft.com/office/drawing/2014/main" id="{DB9BD0AC-A6EC-422E-8D85-9C8075594586}"/>
              </a:ext>
            </a:extLst>
          </p:cNvPr>
          <p:cNvSpPr txBox="1"/>
          <p:nvPr/>
        </p:nvSpPr>
        <p:spPr>
          <a:xfrm rot="16200000">
            <a:off x="8734798" y="3594590"/>
            <a:ext cx="1958359" cy="338554"/>
          </a:xfrm>
          <a:prstGeom prst="rect">
            <a:avLst/>
          </a:prstGeom>
          <a:solidFill>
            <a:schemeClr val="bg1"/>
          </a:solidFill>
        </p:spPr>
        <p:txBody>
          <a:bodyPr wrap="square" rtlCol="0">
            <a:spAutoFit/>
          </a:bodyPr>
          <a:lstStyle/>
          <a:p>
            <a:r>
              <a:rPr lang="en-US" sz="1600" dirty="0"/>
              <a:t>           Sensitivity</a:t>
            </a:r>
          </a:p>
        </p:txBody>
      </p:sp>
      <p:sp>
        <p:nvSpPr>
          <p:cNvPr id="21" name="TextBox 20">
            <a:extLst>
              <a:ext uri="{FF2B5EF4-FFF2-40B4-BE49-F238E27FC236}">
                <a16:creationId xmlns:a16="http://schemas.microsoft.com/office/drawing/2014/main" id="{72102009-7D64-457C-8779-F6D35FCFFE0B}"/>
              </a:ext>
            </a:extLst>
          </p:cNvPr>
          <p:cNvSpPr txBox="1"/>
          <p:nvPr/>
        </p:nvSpPr>
        <p:spPr>
          <a:xfrm>
            <a:off x="9793344" y="2451534"/>
            <a:ext cx="2038590" cy="707694"/>
          </a:xfrm>
          <a:prstGeom prst="rect">
            <a:avLst/>
          </a:prstGeom>
          <a:noFill/>
        </p:spPr>
        <p:txBody>
          <a:bodyPr wrap="square" rtlCol="0">
            <a:spAutoFit/>
          </a:bodyPr>
          <a:lstStyle/>
          <a:p>
            <a:r>
              <a:rPr lang="en-US" sz="1333" dirty="0"/>
              <a:t>We can visually see where a quench starts and how it develops over time</a:t>
            </a:r>
          </a:p>
        </p:txBody>
      </p:sp>
      <p:cxnSp>
        <p:nvCxnSpPr>
          <p:cNvPr id="23" name="Straight Arrow Connector 22">
            <a:extLst>
              <a:ext uri="{FF2B5EF4-FFF2-40B4-BE49-F238E27FC236}">
                <a16:creationId xmlns:a16="http://schemas.microsoft.com/office/drawing/2014/main" id="{D3700634-6D8E-4FA3-A81C-18B6221506C3}"/>
              </a:ext>
            </a:extLst>
          </p:cNvPr>
          <p:cNvCxnSpPr>
            <a:cxnSpLocks/>
            <a:stCxn id="21" idx="1"/>
          </p:cNvCxnSpPr>
          <p:nvPr/>
        </p:nvCxnSpPr>
        <p:spPr>
          <a:xfrm flipH="1">
            <a:off x="8769859" y="2805381"/>
            <a:ext cx="1023485" cy="26687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1FD43368-C042-118B-2D10-51976CB2CB91}"/>
              </a:ext>
            </a:extLst>
          </p:cNvPr>
          <p:cNvSpPr txBox="1"/>
          <p:nvPr/>
        </p:nvSpPr>
        <p:spPr>
          <a:xfrm>
            <a:off x="133881" y="3515770"/>
            <a:ext cx="1211671" cy="400110"/>
          </a:xfrm>
          <a:prstGeom prst="rect">
            <a:avLst/>
          </a:prstGeom>
          <a:solidFill>
            <a:schemeClr val="accent4">
              <a:lumMod val="20000"/>
              <a:lumOff val="80000"/>
            </a:schemeClr>
          </a:solidFill>
          <a:ln>
            <a:solidFill>
              <a:schemeClr val="tx1"/>
            </a:solidFill>
          </a:ln>
        </p:spPr>
        <p:txBody>
          <a:bodyPr wrap="square" rtlCol="0">
            <a:spAutoFit/>
          </a:bodyPr>
          <a:lstStyle/>
          <a:p>
            <a:r>
              <a:rPr lang="en-US" sz="2000" dirty="0"/>
              <a:t>Quench 6</a:t>
            </a:r>
          </a:p>
        </p:txBody>
      </p:sp>
    </p:spTree>
    <p:extLst>
      <p:ext uri="{BB962C8B-B14F-4D97-AF65-F5344CB8AC3E}">
        <p14:creationId xmlns:p14="http://schemas.microsoft.com/office/powerpoint/2010/main" val="14068854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BHSM03_20220302_001-Q1_4_QA_StdNorm_QAZSurfVoltages2_9090">
            <a:extLst>
              <a:ext uri="{FF2B5EF4-FFF2-40B4-BE49-F238E27FC236}">
                <a16:creationId xmlns:a16="http://schemas.microsoft.com/office/drawing/2014/main" id="{DEC86384-68C2-4E83-B8E8-6AD2FD4AC61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073275"/>
            <a:ext cx="12192000" cy="2709863"/>
          </a:xfrm>
          <a:prstGeom prst="rect">
            <a:avLst/>
          </a:prstGeom>
        </p:spPr>
      </p:pic>
      <p:sp>
        <p:nvSpPr>
          <p:cNvPr id="8" name="TextBox 7">
            <a:extLst>
              <a:ext uri="{FF2B5EF4-FFF2-40B4-BE49-F238E27FC236}">
                <a16:creationId xmlns:a16="http://schemas.microsoft.com/office/drawing/2014/main" id="{0E91C176-6345-4192-88A9-750142F0F01A}"/>
              </a:ext>
            </a:extLst>
          </p:cNvPr>
          <p:cNvSpPr txBox="1"/>
          <p:nvPr/>
        </p:nvSpPr>
        <p:spPr>
          <a:xfrm>
            <a:off x="1981834" y="887641"/>
            <a:ext cx="3575536" cy="369332"/>
          </a:xfrm>
          <a:prstGeom prst="rect">
            <a:avLst/>
          </a:prstGeom>
          <a:solidFill>
            <a:schemeClr val="accent4">
              <a:lumMod val="20000"/>
              <a:lumOff val="80000"/>
            </a:schemeClr>
          </a:solidFill>
          <a:ln>
            <a:solidFill>
              <a:schemeClr val="tx1"/>
            </a:solidFill>
          </a:ln>
        </p:spPr>
        <p:txBody>
          <a:bodyPr wrap="square" rtlCol="0">
            <a:spAutoFit/>
          </a:bodyPr>
          <a:lstStyle/>
          <a:p>
            <a:r>
              <a:rPr lang="en-US" dirty="0"/>
              <a:t>This can be done for each time slice </a:t>
            </a:r>
          </a:p>
        </p:txBody>
      </p:sp>
      <p:sp>
        <p:nvSpPr>
          <p:cNvPr id="9" name="TextBox 8">
            <a:extLst>
              <a:ext uri="{FF2B5EF4-FFF2-40B4-BE49-F238E27FC236}">
                <a16:creationId xmlns:a16="http://schemas.microsoft.com/office/drawing/2014/main" id="{1AB04829-FA14-4771-9E64-334C74DA9C5B}"/>
              </a:ext>
            </a:extLst>
          </p:cNvPr>
          <p:cNvSpPr txBox="1"/>
          <p:nvPr/>
        </p:nvSpPr>
        <p:spPr>
          <a:xfrm>
            <a:off x="2167729" y="1250995"/>
            <a:ext cx="3224479" cy="369332"/>
          </a:xfrm>
          <a:prstGeom prst="rect">
            <a:avLst/>
          </a:prstGeom>
          <a:solidFill>
            <a:schemeClr val="accent4">
              <a:lumMod val="20000"/>
              <a:lumOff val="80000"/>
            </a:schemeClr>
          </a:solidFill>
          <a:ln>
            <a:solidFill>
              <a:schemeClr val="tx1"/>
            </a:solidFill>
          </a:ln>
        </p:spPr>
        <p:txBody>
          <a:bodyPr wrap="square" rtlCol="0">
            <a:spAutoFit/>
          </a:bodyPr>
          <a:lstStyle/>
          <a:p>
            <a:r>
              <a:rPr lang="en-US" dirty="0"/>
              <a:t>Time stamp of slice shown here</a:t>
            </a:r>
          </a:p>
        </p:txBody>
      </p:sp>
      <p:cxnSp>
        <p:nvCxnSpPr>
          <p:cNvPr id="5" name="Straight Arrow Connector 4">
            <a:extLst>
              <a:ext uri="{FF2B5EF4-FFF2-40B4-BE49-F238E27FC236}">
                <a16:creationId xmlns:a16="http://schemas.microsoft.com/office/drawing/2014/main" id="{C5C4F318-8E09-4EEB-8B41-023684A58C40}"/>
              </a:ext>
            </a:extLst>
          </p:cNvPr>
          <p:cNvCxnSpPr>
            <a:cxnSpLocks/>
          </p:cNvCxnSpPr>
          <p:nvPr/>
        </p:nvCxnSpPr>
        <p:spPr>
          <a:xfrm flipH="1">
            <a:off x="3114989" y="1620327"/>
            <a:ext cx="816225" cy="4529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CB4964C5-0DC1-4A96-A00C-97DDFA6DDB20}"/>
              </a:ext>
            </a:extLst>
          </p:cNvPr>
          <p:cNvPicPr>
            <a:picLocks noChangeAspect="1"/>
          </p:cNvPicPr>
          <p:nvPr/>
        </p:nvPicPr>
        <p:blipFill>
          <a:blip r:embed="rId3"/>
          <a:stretch>
            <a:fillRect/>
          </a:stretch>
        </p:blipFill>
        <p:spPr>
          <a:xfrm>
            <a:off x="9537100" y="854081"/>
            <a:ext cx="1177290" cy="2097405"/>
          </a:xfrm>
          <a:prstGeom prst="rect">
            <a:avLst/>
          </a:prstGeom>
          <a:ln>
            <a:solidFill>
              <a:schemeClr val="tx1"/>
            </a:solidFill>
          </a:ln>
        </p:spPr>
      </p:pic>
      <p:pic>
        <p:nvPicPr>
          <p:cNvPr id="13" name="Picture 12">
            <a:extLst>
              <a:ext uri="{FF2B5EF4-FFF2-40B4-BE49-F238E27FC236}">
                <a16:creationId xmlns:a16="http://schemas.microsoft.com/office/drawing/2014/main" id="{5BB9349D-96E2-459B-A09A-A0B386D38DDD}"/>
              </a:ext>
            </a:extLst>
          </p:cNvPr>
          <p:cNvPicPr>
            <a:picLocks noChangeAspect="1"/>
          </p:cNvPicPr>
          <p:nvPr/>
        </p:nvPicPr>
        <p:blipFill>
          <a:blip r:embed="rId4"/>
          <a:stretch>
            <a:fillRect/>
          </a:stretch>
        </p:blipFill>
        <p:spPr>
          <a:xfrm>
            <a:off x="7466075" y="3769143"/>
            <a:ext cx="982980" cy="1857375"/>
          </a:xfrm>
          <a:prstGeom prst="rect">
            <a:avLst/>
          </a:prstGeom>
          <a:ln>
            <a:solidFill>
              <a:schemeClr val="tx1"/>
            </a:solidFill>
          </a:ln>
        </p:spPr>
      </p:pic>
      <p:sp>
        <p:nvSpPr>
          <p:cNvPr id="10" name="TextBox 9">
            <a:extLst>
              <a:ext uri="{FF2B5EF4-FFF2-40B4-BE49-F238E27FC236}">
                <a16:creationId xmlns:a16="http://schemas.microsoft.com/office/drawing/2014/main" id="{DAA6F0D4-230F-41C0-9E89-EF3FB2630C6C}"/>
              </a:ext>
            </a:extLst>
          </p:cNvPr>
          <p:cNvSpPr txBox="1"/>
          <p:nvPr/>
        </p:nvSpPr>
        <p:spPr>
          <a:xfrm>
            <a:off x="9350878" y="5096104"/>
            <a:ext cx="1851891" cy="369332"/>
          </a:xfrm>
          <a:prstGeom prst="rect">
            <a:avLst/>
          </a:prstGeom>
          <a:solidFill>
            <a:schemeClr val="accent4">
              <a:lumMod val="20000"/>
              <a:lumOff val="80000"/>
            </a:schemeClr>
          </a:solidFill>
          <a:ln>
            <a:solidFill>
              <a:schemeClr val="tx1"/>
            </a:solidFill>
          </a:ln>
        </p:spPr>
        <p:txBody>
          <a:bodyPr wrap="square" rtlCol="0">
            <a:spAutoFit/>
          </a:bodyPr>
          <a:lstStyle/>
          <a:p>
            <a:r>
              <a:rPr lang="en-US" dirty="0"/>
              <a:t>Quench location</a:t>
            </a:r>
          </a:p>
        </p:txBody>
      </p:sp>
      <p:cxnSp>
        <p:nvCxnSpPr>
          <p:cNvPr id="11" name="Straight Arrow Connector 10">
            <a:extLst>
              <a:ext uri="{FF2B5EF4-FFF2-40B4-BE49-F238E27FC236}">
                <a16:creationId xmlns:a16="http://schemas.microsoft.com/office/drawing/2014/main" id="{B9E0CBEA-068C-4BBC-9927-C4428C5CD2BA}"/>
              </a:ext>
            </a:extLst>
          </p:cNvPr>
          <p:cNvCxnSpPr>
            <a:cxnSpLocks/>
            <a:stCxn id="10" idx="0"/>
          </p:cNvCxnSpPr>
          <p:nvPr/>
        </p:nvCxnSpPr>
        <p:spPr>
          <a:xfrm flipH="1" flipV="1">
            <a:off x="9034491" y="3564517"/>
            <a:ext cx="1242333" cy="15315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528FABD-B91D-6903-AB62-DFF389D1A6FA}"/>
              </a:ext>
            </a:extLst>
          </p:cNvPr>
          <p:cNvSpPr txBox="1"/>
          <p:nvPr/>
        </p:nvSpPr>
        <p:spPr>
          <a:xfrm>
            <a:off x="368032" y="71339"/>
            <a:ext cx="1400478" cy="461665"/>
          </a:xfrm>
          <a:prstGeom prst="rect">
            <a:avLst/>
          </a:prstGeom>
          <a:solidFill>
            <a:schemeClr val="accent4">
              <a:lumMod val="20000"/>
              <a:lumOff val="80000"/>
            </a:schemeClr>
          </a:solidFill>
          <a:ln>
            <a:solidFill>
              <a:schemeClr val="tx1"/>
            </a:solidFill>
          </a:ln>
        </p:spPr>
        <p:txBody>
          <a:bodyPr wrap="square" rtlCol="0">
            <a:spAutoFit/>
          </a:bodyPr>
          <a:lstStyle/>
          <a:p>
            <a:r>
              <a:rPr lang="en-US" sz="2400" dirty="0"/>
              <a:t>Quench 1</a:t>
            </a:r>
          </a:p>
        </p:txBody>
      </p:sp>
    </p:spTree>
    <p:extLst>
      <p:ext uri="{BB962C8B-B14F-4D97-AF65-F5344CB8AC3E}">
        <p14:creationId xmlns:p14="http://schemas.microsoft.com/office/powerpoint/2010/main" val="11706861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BHSM03_20220302_001-Q1_4_QA_StdNorm_QAZSurfVoltages2_9090">
            <a:extLst>
              <a:ext uri="{FF2B5EF4-FFF2-40B4-BE49-F238E27FC236}">
                <a16:creationId xmlns:a16="http://schemas.microsoft.com/office/drawing/2014/main" id="{DEC86384-68C2-4E83-B8E8-6AD2FD4AC61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2073275"/>
            <a:ext cx="12192000" cy="2709863"/>
          </a:xfrm>
          <a:prstGeom prst="rect">
            <a:avLst/>
          </a:prstGeom>
        </p:spPr>
      </p:pic>
      <p:grpSp>
        <p:nvGrpSpPr>
          <p:cNvPr id="4" name="Group 3">
            <a:extLst>
              <a:ext uri="{FF2B5EF4-FFF2-40B4-BE49-F238E27FC236}">
                <a16:creationId xmlns:a16="http://schemas.microsoft.com/office/drawing/2014/main" id="{685CCB27-264C-4220-B3E0-E3B02F5859A0}"/>
              </a:ext>
            </a:extLst>
          </p:cNvPr>
          <p:cNvGrpSpPr/>
          <p:nvPr/>
        </p:nvGrpSpPr>
        <p:grpSpPr>
          <a:xfrm>
            <a:off x="7603084" y="2485531"/>
            <a:ext cx="2832082" cy="1681068"/>
            <a:chOff x="7789967" y="2485531"/>
            <a:chExt cx="2832082" cy="1681068"/>
          </a:xfrm>
        </p:grpSpPr>
        <p:pic>
          <p:nvPicPr>
            <p:cNvPr id="5" name="Picture 4">
              <a:extLst>
                <a:ext uri="{FF2B5EF4-FFF2-40B4-BE49-F238E27FC236}">
                  <a16:creationId xmlns:a16="http://schemas.microsoft.com/office/drawing/2014/main" id="{9F3C0142-0DB1-404C-981D-136B832356E6}"/>
                </a:ext>
              </a:extLst>
            </p:cNvPr>
            <p:cNvPicPr>
              <a:picLocks noChangeAspect="1"/>
            </p:cNvPicPr>
            <p:nvPr/>
          </p:nvPicPr>
          <p:blipFill rotWithShape="1">
            <a:blip r:embed="rId3">
              <a:alphaModFix amt="69000"/>
            </a:blip>
            <a:srcRect t="30001" r="-3950" b="39555"/>
            <a:stretch/>
          </p:blipFill>
          <p:spPr>
            <a:xfrm>
              <a:off x="7789967" y="2485532"/>
              <a:ext cx="2647812" cy="1681067"/>
            </a:xfrm>
            <a:prstGeom prst="rect">
              <a:avLst/>
            </a:prstGeom>
          </p:spPr>
        </p:pic>
        <p:sp>
          <p:nvSpPr>
            <p:cNvPr id="2" name="Rectangle 1">
              <a:extLst>
                <a:ext uri="{FF2B5EF4-FFF2-40B4-BE49-F238E27FC236}">
                  <a16:creationId xmlns:a16="http://schemas.microsoft.com/office/drawing/2014/main" id="{37E156D5-430F-4C18-86A2-4B0009161169}"/>
                </a:ext>
              </a:extLst>
            </p:cNvPr>
            <p:cNvSpPr/>
            <p:nvPr/>
          </p:nvSpPr>
          <p:spPr>
            <a:xfrm>
              <a:off x="10338416" y="2485531"/>
              <a:ext cx="283633" cy="168106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noFill/>
              </a:endParaRPr>
            </a:p>
          </p:txBody>
        </p:sp>
      </p:grpSp>
      <p:sp>
        <p:nvSpPr>
          <p:cNvPr id="7" name="TextBox 6">
            <a:extLst>
              <a:ext uri="{FF2B5EF4-FFF2-40B4-BE49-F238E27FC236}">
                <a16:creationId xmlns:a16="http://schemas.microsoft.com/office/drawing/2014/main" id="{6FD41AEF-43DF-4884-9704-F33C29A6E66C}"/>
              </a:ext>
            </a:extLst>
          </p:cNvPr>
          <p:cNvSpPr txBox="1"/>
          <p:nvPr/>
        </p:nvSpPr>
        <p:spPr>
          <a:xfrm>
            <a:off x="316520" y="295869"/>
            <a:ext cx="5060697" cy="369332"/>
          </a:xfrm>
          <a:prstGeom prst="rect">
            <a:avLst/>
          </a:prstGeom>
          <a:solidFill>
            <a:schemeClr val="accent4">
              <a:lumMod val="20000"/>
              <a:lumOff val="80000"/>
            </a:schemeClr>
          </a:solidFill>
          <a:ln>
            <a:solidFill>
              <a:schemeClr val="tx1"/>
            </a:solidFill>
          </a:ln>
        </p:spPr>
        <p:txBody>
          <a:bodyPr wrap="square" rtlCol="0">
            <a:spAutoFit/>
          </a:bodyPr>
          <a:lstStyle/>
          <a:p>
            <a:r>
              <a:rPr lang="en-US" dirty="0"/>
              <a:t>Overlay with coil photo to show location in end pack</a:t>
            </a:r>
          </a:p>
        </p:txBody>
      </p:sp>
    </p:spTree>
    <p:extLst>
      <p:ext uri="{BB962C8B-B14F-4D97-AF65-F5344CB8AC3E}">
        <p14:creationId xmlns:p14="http://schemas.microsoft.com/office/powerpoint/2010/main" val="681984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BHSM03_Q1_flux_35ms_8ms_0p1ms_slice">
            <a:hlinkClick r:id="" action="ppaction://media"/>
            <a:extLst>
              <a:ext uri="{FF2B5EF4-FFF2-40B4-BE49-F238E27FC236}">
                <a16:creationId xmlns:a16="http://schemas.microsoft.com/office/drawing/2014/main" id="{A2AE6E84-1C77-499A-A163-1D1E3CC809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4835"/>
            <a:ext cx="12192000" cy="6858000"/>
          </a:xfrm>
          <a:prstGeom prst="rect">
            <a:avLst/>
          </a:prstGeom>
        </p:spPr>
      </p:pic>
      <p:sp>
        <p:nvSpPr>
          <p:cNvPr id="3" name="TextBox 2">
            <a:extLst>
              <a:ext uri="{FF2B5EF4-FFF2-40B4-BE49-F238E27FC236}">
                <a16:creationId xmlns:a16="http://schemas.microsoft.com/office/drawing/2014/main" id="{668B2FDE-0884-47C8-A4E0-407E5CA6ED9F}"/>
              </a:ext>
            </a:extLst>
          </p:cNvPr>
          <p:cNvSpPr txBox="1"/>
          <p:nvPr/>
        </p:nvSpPr>
        <p:spPr>
          <a:xfrm>
            <a:off x="935119" y="1055076"/>
            <a:ext cx="6963894" cy="369332"/>
          </a:xfrm>
          <a:prstGeom prst="rect">
            <a:avLst/>
          </a:prstGeom>
          <a:solidFill>
            <a:schemeClr val="accent4">
              <a:lumMod val="20000"/>
              <a:lumOff val="80000"/>
            </a:schemeClr>
          </a:solidFill>
          <a:ln>
            <a:solidFill>
              <a:schemeClr val="tx1"/>
            </a:solidFill>
          </a:ln>
        </p:spPr>
        <p:txBody>
          <a:bodyPr wrap="none" rtlCol="0">
            <a:spAutoFit/>
          </a:bodyPr>
          <a:lstStyle/>
          <a:p>
            <a:r>
              <a:rPr lang="en-US" dirty="0"/>
              <a:t>Here look at flux change over first 8ms of quench (sampled every 0.1ms)</a:t>
            </a:r>
          </a:p>
        </p:txBody>
      </p:sp>
      <p:grpSp>
        <p:nvGrpSpPr>
          <p:cNvPr id="4" name="Group 3">
            <a:extLst>
              <a:ext uri="{FF2B5EF4-FFF2-40B4-BE49-F238E27FC236}">
                <a16:creationId xmlns:a16="http://schemas.microsoft.com/office/drawing/2014/main" id="{34F8B18E-058B-74EC-DCA7-3E8B2C78F9A3}"/>
              </a:ext>
            </a:extLst>
          </p:cNvPr>
          <p:cNvGrpSpPr/>
          <p:nvPr/>
        </p:nvGrpSpPr>
        <p:grpSpPr>
          <a:xfrm>
            <a:off x="7603084" y="2485531"/>
            <a:ext cx="2832082" cy="1681068"/>
            <a:chOff x="7789967" y="2485531"/>
            <a:chExt cx="2832082" cy="1681068"/>
          </a:xfrm>
        </p:grpSpPr>
        <p:pic>
          <p:nvPicPr>
            <p:cNvPr id="5" name="Picture 4">
              <a:extLst>
                <a:ext uri="{FF2B5EF4-FFF2-40B4-BE49-F238E27FC236}">
                  <a16:creationId xmlns:a16="http://schemas.microsoft.com/office/drawing/2014/main" id="{CB9E8A86-51BB-9510-2F19-2F500F2E1430}"/>
                </a:ext>
              </a:extLst>
            </p:cNvPr>
            <p:cNvPicPr>
              <a:picLocks noChangeAspect="1"/>
            </p:cNvPicPr>
            <p:nvPr/>
          </p:nvPicPr>
          <p:blipFill rotWithShape="1">
            <a:blip r:embed="rId5">
              <a:alphaModFix amt="46000"/>
            </a:blip>
            <a:srcRect t="30001" r="-3950" b="39555"/>
            <a:stretch/>
          </p:blipFill>
          <p:spPr>
            <a:xfrm>
              <a:off x="7789967" y="2485532"/>
              <a:ext cx="2647812" cy="1681067"/>
            </a:xfrm>
            <a:prstGeom prst="rect">
              <a:avLst/>
            </a:prstGeom>
          </p:spPr>
        </p:pic>
        <p:sp>
          <p:nvSpPr>
            <p:cNvPr id="6" name="Rectangle 5">
              <a:extLst>
                <a:ext uri="{FF2B5EF4-FFF2-40B4-BE49-F238E27FC236}">
                  <a16:creationId xmlns:a16="http://schemas.microsoft.com/office/drawing/2014/main" id="{82D13B0A-DB36-EE6D-DB24-C1420A7D223E}"/>
                </a:ext>
              </a:extLst>
            </p:cNvPr>
            <p:cNvSpPr/>
            <p:nvPr/>
          </p:nvSpPr>
          <p:spPr>
            <a:xfrm>
              <a:off x="10338416" y="2485531"/>
              <a:ext cx="283633" cy="168106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noFill/>
              </a:endParaRPr>
            </a:p>
          </p:txBody>
        </p:sp>
      </p:grpSp>
      <p:sp>
        <p:nvSpPr>
          <p:cNvPr id="7" name="TextBox 6">
            <a:extLst>
              <a:ext uri="{FF2B5EF4-FFF2-40B4-BE49-F238E27FC236}">
                <a16:creationId xmlns:a16="http://schemas.microsoft.com/office/drawing/2014/main" id="{4E7043F4-911E-CA94-3164-982B78E5FFDB}"/>
              </a:ext>
            </a:extLst>
          </p:cNvPr>
          <p:cNvSpPr txBox="1"/>
          <p:nvPr/>
        </p:nvSpPr>
        <p:spPr>
          <a:xfrm>
            <a:off x="679938" y="527538"/>
            <a:ext cx="6150530" cy="369332"/>
          </a:xfrm>
          <a:prstGeom prst="rect">
            <a:avLst/>
          </a:prstGeom>
          <a:solidFill>
            <a:schemeClr val="accent4">
              <a:lumMod val="20000"/>
              <a:lumOff val="80000"/>
            </a:schemeClr>
          </a:solidFill>
          <a:ln>
            <a:solidFill>
              <a:schemeClr val="tx1"/>
            </a:solidFill>
          </a:ln>
        </p:spPr>
        <p:txBody>
          <a:bodyPr wrap="none" rtlCol="0">
            <a:spAutoFit/>
          </a:bodyPr>
          <a:lstStyle/>
          <a:p>
            <a:r>
              <a:rPr lang="en-US" dirty="0"/>
              <a:t>Can try to look at quench activity across sequence of time slices</a:t>
            </a:r>
          </a:p>
        </p:txBody>
      </p:sp>
    </p:spTree>
    <p:extLst>
      <p:ext uri="{BB962C8B-B14F-4D97-AF65-F5344CB8AC3E}">
        <p14:creationId xmlns:p14="http://schemas.microsoft.com/office/powerpoint/2010/main" val="3270065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5B727D8-D132-425E-B08F-568849838E29}"/>
              </a:ext>
            </a:extLst>
          </p:cNvPr>
          <p:cNvGrpSpPr/>
          <p:nvPr/>
        </p:nvGrpSpPr>
        <p:grpSpPr>
          <a:xfrm>
            <a:off x="266700" y="414337"/>
            <a:ext cx="11658600" cy="5114925"/>
            <a:chOff x="266700" y="414337"/>
            <a:chExt cx="11658600" cy="5114925"/>
          </a:xfrm>
        </p:grpSpPr>
        <p:pic>
          <p:nvPicPr>
            <p:cNvPr id="3" name="Picture 2">
              <a:extLst>
                <a:ext uri="{FF2B5EF4-FFF2-40B4-BE49-F238E27FC236}">
                  <a16:creationId xmlns:a16="http://schemas.microsoft.com/office/drawing/2014/main" id="{F471E3F9-7565-4EF9-BB1D-31CABE89E348}"/>
                </a:ext>
              </a:extLst>
            </p:cNvPr>
            <p:cNvPicPr>
              <a:picLocks noChangeAspect="1"/>
            </p:cNvPicPr>
            <p:nvPr/>
          </p:nvPicPr>
          <p:blipFill>
            <a:blip r:embed="rId2"/>
            <a:stretch>
              <a:fillRect/>
            </a:stretch>
          </p:blipFill>
          <p:spPr>
            <a:xfrm>
              <a:off x="266700" y="414337"/>
              <a:ext cx="11658600" cy="5114925"/>
            </a:xfrm>
            <a:prstGeom prst="rect">
              <a:avLst/>
            </a:prstGeom>
          </p:spPr>
        </p:pic>
        <p:sp>
          <p:nvSpPr>
            <p:cNvPr id="25" name="Rectangle 24">
              <a:extLst>
                <a:ext uri="{FF2B5EF4-FFF2-40B4-BE49-F238E27FC236}">
                  <a16:creationId xmlns:a16="http://schemas.microsoft.com/office/drawing/2014/main" id="{7E324778-D234-4092-A2B8-AC9B4CFC1C1D}"/>
                </a:ext>
              </a:extLst>
            </p:cNvPr>
            <p:cNvSpPr/>
            <p:nvPr/>
          </p:nvSpPr>
          <p:spPr>
            <a:xfrm>
              <a:off x="400050" y="495300"/>
              <a:ext cx="7915275" cy="8667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E473CADA-FE28-4D63-A6D6-7DEFA2CAE49B}"/>
              </a:ext>
            </a:extLst>
          </p:cNvPr>
          <p:cNvSpPr txBox="1"/>
          <p:nvPr/>
        </p:nvSpPr>
        <p:spPr>
          <a:xfrm>
            <a:off x="3128230" y="4828697"/>
            <a:ext cx="5477607" cy="1477328"/>
          </a:xfrm>
          <a:prstGeom prst="rect">
            <a:avLst/>
          </a:prstGeom>
          <a:solidFill>
            <a:schemeClr val="accent4">
              <a:lumMod val="20000"/>
              <a:lumOff val="80000"/>
            </a:schemeClr>
          </a:solidFill>
          <a:ln>
            <a:solidFill>
              <a:schemeClr val="tx1"/>
            </a:solidFill>
          </a:ln>
        </p:spPr>
        <p:txBody>
          <a:bodyPr wrap="square" rtlCol="0">
            <a:spAutoFit/>
          </a:bodyPr>
          <a:lstStyle/>
          <a:p>
            <a:r>
              <a:rPr lang="en-US" dirty="0"/>
              <a:t>Note that this kind of analysis has the ability to produce spurious results; </a:t>
            </a:r>
            <a:r>
              <a:rPr lang="en-US" dirty="0" err="1"/>
              <a:t>e.g</a:t>
            </a:r>
            <a:r>
              <a:rPr lang="en-US" dirty="0"/>
              <a:t> the two ‘hot’ regions nearer the edges are each formed by two active intersecting lines – which then form other intersections.</a:t>
            </a:r>
          </a:p>
          <a:p>
            <a:r>
              <a:rPr lang="en-US" dirty="0">
                <a:sym typeface="Wingdings" panose="05000000000000000000" pitchFamily="2" charset="2"/>
              </a:rPr>
              <a:t></a:t>
            </a:r>
            <a:r>
              <a:rPr lang="en-US" dirty="0"/>
              <a:t> Limits to how much can track quench development</a:t>
            </a:r>
          </a:p>
        </p:txBody>
      </p:sp>
      <p:cxnSp>
        <p:nvCxnSpPr>
          <p:cNvPr id="6" name="Straight Arrow Connector 5">
            <a:extLst>
              <a:ext uri="{FF2B5EF4-FFF2-40B4-BE49-F238E27FC236}">
                <a16:creationId xmlns:a16="http://schemas.microsoft.com/office/drawing/2014/main" id="{B633BD56-EE2F-4EC8-B192-7FD55DA0CFBA}"/>
              </a:ext>
            </a:extLst>
          </p:cNvPr>
          <p:cNvCxnSpPr>
            <a:cxnSpLocks/>
          </p:cNvCxnSpPr>
          <p:nvPr/>
        </p:nvCxnSpPr>
        <p:spPr>
          <a:xfrm flipV="1">
            <a:off x="6038850" y="3600451"/>
            <a:ext cx="914400" cy="523875"/>
          </a:xfrm>
          <a:prstGeom prst="straightConnector1">
            <a:avLst/>
          </a:prstGeom>
          <a:ln w="38100">
            <a:solidFill>
              <a:schemeClr val="accent4">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B47639-5D96-4302-A50C-1DE3616051FE}"/>
              </a:ext>
            </a:extLst>
          </p:cNvPr>
          <p:cNvCxnSpPr>
            <a:cxnSpLocks/>
          </p:cNvCxnSpPr>
          <p:nvPr/>
        </p:nvCxnSpPr>
        <p:spPr>
          <a:xfrm flipV="1">
            <a:off x="7848600" y="3257550"/>
            <a:ext cx="2266950" cy="866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18B38D-CC2B-404B-A1F9-B2E0A74370B2}"/>
              </a:ext>
            </a:extLst>
          </p:cNvPr>
          <p:cNvCxnSpPr>
            <a:cxnSpLocks/>
          </p:cNvCxnSpPr>
          <p:nvPr/>
        </p:nvCxnSpPr>
        <p:spPr>
          <a:xfrm flipV="1">
            <a:off x="6781800" y="2695576"/>
            <a:ext cx="2266950" cy="86677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9ECD92-A1E7-4395-8CE1-536547B8E4E2}"/>
              </a:ext>
            </a:extLst>
          </p:cNvPr>
          <p:cNvCxnSpPr>
            <a:cxnSpLocks/>
          </p:cNvCxnSpPr>
          <p:nvPr/>
        </p:nvCxnSpPr>
        <p:spPr>
          <a:xfrm>
            <a:off x="6743701" y="3328307"/>
            <a:ext cx="2143124" cy="87290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965B4E-8411-4E5E-A544-C2808F65309A}"/>
              </a:ext>
            </a:extLst>
          </p:cNvPr>
          <p:cNvCxnSpPr>
            <a:cxnSpLocks/>
          </p:cNvCxnSpPr>
          <p:nvPr/>
        </p:nvCxnSpPr>
        <p:spPr>
          <a:xfrm>
            <a:off x="7810500" y="2752728"/>
            <a:ext cx="1590675" cy="63885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BC5976B-AF33-47FF-BAF6-7B157AEEBE2B}"/>
              </a:ext>
            </a:extLst>
          </p:cNvPr>
          <p:cNvCxnSpPr>
            <a:cxnSpLocks/>
          </p:cNvCxnSpPr>
          <p:nvPr/>
        </p:nvCxnSpPr>
        <p:spPr>
          <a:xfrm flipV="1">
            <a:off x="6471138" y="3192234"/>
            <a:ext cx="1844187" cy="1992715"/>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A53FBFA-D3C0-430F-AA5E-C54AE4C08E55}"/>
              </a:ext>
            </a:extLst>
          </p:cNvPr>
          <p:cNvCxnSpPr>
            <a:cxnSpLocks/>
          </p:cNvCxnSpPr>
          <p:nvPr/>
        </p:nvCxnSpPr>
        <p:spPr>
          <a:xfrm flipV="1">
            <a:off x="6471138" y="4145687"/>
            <a:ext cx="1739412" cy="989021"/>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424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E52627A-B653-42ED-9E19-2AA1DAB8C3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451" y="1507253"/>
            <a:ext cx="11103395" cy="3238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0D0A1A4-D5BB-E530-8CBD-2E430CAFAD37}"/>
              </a:ext>
            </a:extLst>
          </p:cNvPr>
          <p:cNvSpPr txBox="1"/>
          <p:nvPr/>
        </p:nvSpPr>
        <p:spPr>
          <a:xfrm>
            <a:off x="135652" y="275212"/>
            <a:ext cx="7169500" cy="646331"/>
          </a:xfrm>
          <a:prstGeom prst="rect">
            <a:avLst/>
          </a:prstGeom>
          <a:solidFill>
            <a:schemeClr val="accent4">
              <a:lumMod val="20000"/>
              <a:lumOff val="80000"/>
            </a:schemeClr>
          </a:solidFill>
          <a:ln>
            <a:solidFill>
              <a:schemeClr val="tx1"/>
            </a:solidFill>
          </a:ln>
        </p:spPr>
        <p:txBody>
          <a:bodyPr wrap="square" rtlCol="0">
            <a:spAutoFit/>
          </a:bodyPr>
          <a:lstStyle/>
          <a:p>
            <a:r>
              <a:rPr lang="en-US" dirty="0"/>
              <a:t>After cold test disassembly showed that the coil had non-planarity and cracks in the area of the outer coil quenches </a:t>
            </a:r>
          </a:p>
        </p:txBody>
      </p:sp>
      <p:sp>
        <p:nvSpPr>
          <p:cNvPr id="4" name="TextBox 3">
            <a:extLst>
              <a:ext uri="{FF2B5EF4-FFF2-40B4-BE49-F238E27FC236}">
                <a16:creationId xmlns:a16="http://schemas.microsoft.com/office/drawing/2014/main" id="{57BA6C20-0B1D-1FB1-FC84-A4EBAA504501}"/>
              </a:ext>
            </a:extLst>
          </p:cNvPr>
          <p:cNvSpPr txBox="1"/>
          <p:nvPr/>
        </p:nvSpPr>
        <p:spPr>
          <a:xfrm>
            <a:off x="214784" y="5977784"/>
            <a:ext cx="8125348" cy="584775"/>
          </a:xfrm>
          <a:prstGeom prst="rect">
            <a:avLst/>
          </a:prstGeom>
          <a:noFill/>
        </p:spPr>
        <p:txBody>
          <a:bodyPr wrap="square">
            <a:spAutoFit/>
          </a:bodyPr>
          <a:lstStyle/>
          <a:p>
            <a:r>
              <a:rPr lang="en-US" sz="1600" dirty="0">
                <a:effectLst/>
                <a:latin typeface="Times New Roman" panose="02020603050405020304" pitchFamily="18" charset="0"/>
                <a:ea typeface="Times New Roman" panose="02020603050405020304" pitchFamily="18" charset="0"/>
              </a:rPr>
              <a:t>S. </a:t>
            </a:r>
            <a:r>
              <a:rPr lang="en-US" sz="1600" dirty="0">
                <a:latin typeface="Times New Roman" panose="02020603050405020304" pitchFamily="18" charset="0"/>
              </a:rPr>
              <a:t>Stoynev et al., “Commissioning, Performance, and Effect of the Quench Current-boosting Device </a:t>
            </a:r>
            <a:r>
              <a:rPr lang="en-US" sz="1600" dirty="0">
                <a:effectLst/>
                <a:latin typeface="Times New Roman" panose="02020603050405020304" pitchFamily="18" charset="0"/>
                <a:ea typeface="Times New Roman" panose="02020603050405020304" pitchFamily="18" charset="0"/>
              </a:rPr>
              <a:t>on a Dedicated Superconducting Magnet”, </a:t>
            </a:r>
            <a:r>
              <a:rPr lang="en-US" sz="1600" i="1" dirty="0">
                <a:effectLst/>
                <a:latin typeface="Times New Roman" panose="02020603050405020304" pitchFamily="18" charset="0"/>
                <a:ea typeface="Times New Roman" panose="02020603050405020304" pitchFamily="18" charset="0"/>
              </a:rPr>
              <a:t>Proceedings of ASC2022.</a:t>
            </a:r>
            <a:endParaRPr lang="en-US" sz="1600" dirty="0"/>
          </a:p>
        </p:txBody>
      </p:sp>
    </p:spTree>
    <p:extLst>
      <p:ext uri="{BB962C8B-B14F-4D97-AF65-F5344CB8AC3E}">
        <p14:creationId xmlns:p14="http://schemas.microsoft.com/office/powerpoint/2010/main" val="4597219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98F59-457F-01E6-4F88-9012664105D4}"/>
              </a:ext>
            </a:extLst>
          </p:cNvPr>
          <p:cNvSpPr txBox="1"/>
          <p:nvPr/>
        </p:nvSpPr>
        <p:spPr>
          <a:xfrm>
            <a:off x="2941581" y="2629070"/>
            <a:ext cx="6478748" cy="461665"/>
          </a:xfrm>
          <a:prstGeom prst="rect">
            <a:avLst/>
          </a:prstGeom>
          <a:noFill/>
        </p:spPr>
        <p:txBody>
          <a:bodyPr wrap="square" rtlCol="0">
            <a:spAutoFit/>
          </a:bodyPr>
          <a:lstStyle/>
          <a:p>
            <a:r>
              <a:rPr lang="en-US" sz="2400" dirty="0"/>
              <a:t>Other asymmetric QA designs to be tested shortly</a:t>
            </a:r>
          </a:p>
        </p:txBody>
      </p:sp>
    </p:spTree>
    <p:extLst>
      <p:ext uri="{BB962C8B-B14F-4D97-AF65-F5344CB8AC3E}">
        <p14:creationId xmlns:p14="http://schemas.microsoft.com/office/powerpoint/2010/main" val="168720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87975A-98E5-480C-90CB-06781A5B60A7}"/>
              </a:ext>
            </a:extLst>
          </p:cNvPr>
          <p:cNvSpPr txBox="1"/>
          <p:nvPr/>
        </p:nvSpPr>
        <p:spPr>
          <a:xfrm>
            <a:off x="0" y="142152"/>
            <a:ext cx="7597144" cy="461665"/>
          </a:xfrm>
          <a:prstGeom prst="rect">
            <a:avLst/>
          </a:prstGeom>
          <a:noFill/>
        </p:spPr>
        <p:txBody>
          <a:bodyPr wrap="none" rtlCol="0">
            <a:spAutoFit/>
          </a:bodyPr>
          <a:lstStyle/>
          <a:p>
            <a:r>
              <a:rPr lang="en-US" sz="2400" dirty="0"/>
              <a:t>Triangle-pair array for detecting quenches in axial direction </a:t>
            </a:r>
          </a:p>
        </p:txBody>
      </p:sp>
      <p:pic>
        <p:nvPicPr>
          <p:cNvPr id="7" name="Picture 6">
            <a:extLst>
              <a:ext uri="{FF2B5EF4-FFF2-40B4-BE49-F238E27FC236}">
                <a16:creationId xmlns:a16="http://schemas.microsoft.com/office/drawing/2014/main" id="{CB70463C-719F-4E1B-824A-2DA6702FBC16}"/>
              </a:ext>
            </a:extLst>
          </p:cNvPr>
          <p:cNvPicPr>
            <a:picLocks noChangeAspect="1"/>
          </p:cNvPicPr>
          <p:nvPr/>
        </p:nvPicPr>
        <p:blipFill>
          <a:blip r:embed="rId2"/>
          <a:stretch>
            <a:fillRect/>
          </a:stretch>
        </p:blipFill>
        <p:spPr>
          <a:xfrm>
            <a:off x="0" y="1315533"/>
            <a:ext cx="12192000" cy="2803172"/>
          </a:xfrm>
          <a:prstGeom prst="rect">
            <a:avLst/>
          </a:prstGeom>
        </p:spPr>
      </p:pic>
      <p:pic>
        <p:nvPicPr>
          <p:cNvPr id="10" name="Picture 9">
            <a:extLst>
              <a:ext uri="{FF2B5EF4-FFF2-40B4-BE49-F238E27FC236}">
                <a16:creationId xmlns:a16="http://schemas.microsoft.com/office/drawing/2014/main" id="{7EF55417-3517-4612-B5B6-372DADCD0405}"/>
              </a:ext>
            </a:extLst>
          </p:cNvPr>
          <p:cNvPicPr>
            <a:picLocks noChangeAspect="1"/>
          </p:cNvPicPr>
          <p:nvPr/>
        </p:nvPicPr>
        <p:blipFill>
          <a:blip r:embed="rId3"/>
          <a:stretch>
            <a:fillRect/>
          </a:stretch>
        </p:blipFill>
        <p:spPr>
          <a:xfrm>
            <a:off x="7781415" y="44694"/>
            <a:ext cx="3002768" cy="6667727"/>
          </a:xfrm>
          <a:prstGeom prst="rect">
            <a:avLst/>
          </a:prstGeom>
        </p:spPr>
      </p:pic>
      <p:cxnSp>
        <p:nvCxnSpPr>
          <p:cNvPr id="12" name="Straight Connector 11">
            <a:extLst>
              <a:ext uri="{FF2B5EF4-FFF2-40B4-BE49-F238E27FC236}">
                <a16:creationId xmlns:a16="http://schemas.microsoft.com/office/drawing/2014/main" id="{6809609B-3D55-4D29-95E6-C628634C221D}"/>
              </a:ext>
            </a:extLst>
          </p:cNvPr>
          <p:cNvCxnSpPr>
            <a:cxnSpLocks/>
          </p:cNvCxnSpPr>
          <p:nvPr/>
        </p:nvCxnSpPr>
        <p:spPr>
          <a:xfrm flipH="1">
            <a:off x="6735820" y="445991"/>
            <a:ext cx="904636" cy="36821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105216-C4CE-4F6B-90E1-B3E62900E2AA}"/>
              </a:ext>
            </a:extLst>
          </p:cNvPr>
          <p:cNvCxnSpPr>
            <a:cxnSpLocks/>
          </p:cNvCxnSpPr>
          <p:nvPr/>
        </p:nvCxnSpPr>
        <p:spPr>
          <a:xfrm flipH="1" flipV="1">
            <a:off x="6735820" y="4499938"/>
            <a:ext cx="904637" cy="170448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313FADB-690B-4964-87DE-27B465A3C403}"/>
              </a:ext>
            </a:extLst>
          </p:cNvPr>
          <p:cNvSpPr/>
          <p:nvPr/>
        </p:nvSpPr>
        <p:spPr>
          <a:xfrm>
            <a:off x="5849596" y="883715"/>
            <a:ext cx="1686533" cy="34612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79F25E4-4A54-4CDB-B021-24B3CFFDB76E}"/>
              </a:ext>
            </a:extLst>
          </p:cNvPr>
          <p:cNvSpPr txBox="1"/>
          <p:nvPr/>
        </p:nvSpPr>
        <p:spPr>
          <a:xfrm>
            <a:off x="799821" y="673327"/>
            <a:ext cx="5690713" cy="923330"/>
          </a:xfrm>
          <a:prstGeom prst="rect">
            <a:avLst/>
          </a:prstGeom>
          <a:noFill/>
        </p:spPr>
        <p:txBody>
          <a:bodyPr wrap="square" rtlCol="0">
            <a:spAutoFit/>
          </a:bodyPr>
          <a:lstStyle/>
          <a:p>
            <a:r>
              <a:rPr lang="en-US" dirty="0"/>
              <a:t>85mm x 400mm</a:t>
            </a:r>
            <a:br>
              <a:rPr lang="en-US" dirty="0"/>
            </a:br>
            <a:r>
              <a:rPr lang="en-US" dirty="0"/>
              <a:t>comprised of </a:t>
            </a:r>
            <a:r>
              <a:rPr lang="en-US" b="1" dirty="0">
                <a:solidFill>
                  <a:srgbClr val="0000FF"/>
                </a:solidFill>
              </a:rPr>
              <a:t>10 triangle pair QA, each 85mm x 40mm.</a:t>
            </a:r>
          </a:p>
          <a:p>
            <a:endParaRPr lang="en-US" dirty="0"/>
          </a:p>
        </p:txBody>
      </p:sp>
      <p:sp>
        <p:nvSpPr>
          <p:cNvPr id="4" name="TextBox 3">
            <a:extLst>
              <a:ext uri="{FF2B5EF4-FFF2-40B4-BE49-F238E27FC236}">
                <a16:creationId xmlns:a16="http://schemas.microsoft.com/office/drawing/2014/main" id="{A458888E-862F-862A-0F31-7FC64394925E}"/>
              </a:ext>
            </a:extLst>
          </p:cNvPr>
          <p:cNvSpPr txBox="1"/>
          <p:nvPr/>
        </p:nvSpPr>
        <p:spPr>
          <a:xfrm>
            <a:off x="378973" y="4727093"/>
            <a:ext cx="5639293" cy="1477328"/>
          </a:xfrm>
          <a:prstGeom prst="rect">
            <a:avLst/>
          </a:prstGeom>
          <a:noFill/>
        </p:spPr>
        <p:txBody>
          <a:bodyPr wrap="square">
            <a:spAutoFit/>
          </a:bodyPr>
          <a:lstStyle/>
          <a:p>
            <a:r>
              <a:rPr lang="en-US" dirty="0"/>
              <a:t>Triangle asymmetry avoids ‘dead zones’. </a:t>
            </a:r>
          </a:p>
          <a:p>
            <a:r>
              <a:rPr lang="en-US" dirty="0"/>
              <a:t>T</a:t>
            </a:r>
            <a:r>
              <a:rPr lang="en-US" sz="1800" dirty="0"/>
              <a:t>he triangle pair QA </a:t>
            </a:r>
            <a:r>
              <a:rPr lang="en-US" sz="1800" dirty="0">
                <a:solidFill>
                  <a:srgbClr val="0000FF"/>
                </a:solidFill>
              </a:rPr>
              <a:t>does</a:t>
            </a:r>
            <a:r>
              <a:rPr lang="en-US" sz="1800" dirty="0"/>
              <a:t> have areas of low sensitivity, but as quench propagates axially, the triangle pair antenna’s sensitivity varies repeatedly from minimum to maximum </a:t>
            </a:r>
            <a:r>
              <a:rPr lang="en-US" sz="1800" dirty="0">
                <a:sym typeface="Wingdings" panose="05000000000000000000" pitchFamily="2" charset="2"/>
              </a:rPr>
              <a:t></a:t>
            </a:r>
            <a:r>
              <a:rPr lang="en-US" sz="1800" dirty="0"/>
              <a:t> </a:t>
            </a:r>
            <a:r>
              <a:rPr lang="en-US" sz="1800" dirty="0">
                <a:solidFill>
                  <a:srgbClr val="0000FF"/>
                </a:solidFill>
              </a:rPr>
              <a:t>areas of insensitivities have limited axial scope. </a:t>
            </a:r>
            <a:endParaRPr lang="en-US" dirty="0">
              <a:solidFill>
                <a:srgbClr val="0000FF"/>
              </a:solidFill>
            </a:endParaRPr>
          </a:p>
        </p:txBody>
      </p:sp>
    </p:spTree>
    <p:extLst>
      <p:ext uri="{BB962C8B-B14F-4D97-AF65-F5344CB8AC3E}">
        <p14:creationId xmlns:p14="http://schemas.microsoft.com/office/powerpoint/2010/main" val="623456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A15DCD-F857-4523-9FA2-7F99EB8E2949}"/>
              </a:ext>
            </a:extLst>
          </p:cNvPr>
          <p:cNvSpPr txBox="1"/>
          <p:nvPr/>
        </p:nvSpPr>
        <p:spPr>
          <a:xfrm>
            <a:off x="310961" y="38910"/>
            <a:ext cx="3512491" cy="3016210"/>
          </a:xfrm>
          <a:prstGeom prst="rect">
            <a:avLst/>
          </a:prstGeom>
          <a:noFill/>
        </p:spPr>
        <p:txBody>
          <a:bodyPr wrap="square" rtlCol="0">
            <a:spAutoFit/>
          </a:bodyPr>
          <a:lstStyle/>
          <a:p>
            <a:r>
              <a:rPr lang="en-US" sz="2400" dirty="0"/>
              <a:t>5x5 pixel antenna</a:t>
            </a:r>
          </a:p>
          <a:p>
            <a:endParaRPr lang="en-US" dirty="0"/>
          </a:p>
          <a:p>
            <a:r>
              <a:rPr lang="en-US" dirty="0"/>
              <a:t>Small sensor array that could give fine resolution. Number of turns is 14 and loops are small but could be used interlayer and have sufficient sensitivity from proximity.</a:t>
            </a:r>
          </a:p>
          <a:p>
            <a:endParaRPr lang="en-US" dirty="0"/>
          </a:p>
          <a:p>
            <a:r>
              <a:rPr lang="en-US" sz="2000" dirty="0">
                <a:solidFill>
                  <a:srgbClr val="0000FF"/>
                </a:solidFill>
              </a:rPr>
              <a:t>Very channel intensive!</a:t>
            </a:r>
            <a:br>
              <a:rPr lang="en-US" sz="2000" dirty="0">
                <a:solidFill>
                  <a:srgbClr val="0000FF"/>
                </a:solidFill>
              </a:rPr>
            </a:br>
            <a:r>
              <a:rPr lang="en-US" sz="2000" dirty="0">
                <a:solidFill>
                  <a:srgbClr val="0000FF"/>
                </a:solidFill>
              </a:rPr>
              <a:t>25 channels for 50mm x 100mm</a:t>
            </a:r>
          </a:p>
        </p:txBody>
      </p:sp>
      <p:pic>
        <p:nvPicPr>
          <p:cNvPr id="8" name="Picture 7" descr="A picture containing text, case&#10;&#10;Description automatically generated">
            <a:extLst>
              <a:ext uri="{FF2B5EF4-FFF2-40B4-BE49-F238E27FC236}">
                <a16:creationId xmlns:a16="http://schemas.microsoft.com/office/drawing/2014/main" id="{51E59F50-0760-4C16-96C7-971B33AD1358}"/>
              </a:ext>
            </a:extLst>
          </p:cNvPr>
          <p:cNvPicPr>
            <a:picLocks noChangeAspect="1"/>
          </p:cNvPicPr>
          <p:nvPr/>
        </p:nvPicPr>
        <p:blipFill rotWithShape="1">
          <a:blip r:embed="rId2">
            <a:extLst>
              <a:ext uri="{28A0092B-C50C-407E-A947-70E740481C1C}">
                <a14:useLocalDpi xmlns:a14="http://schemas.microsoft.com/office/drawing/2010/main" val="0"/>
              </a:ext>
            </a:extLst>
          </a:blip>
          <a:srcRect l="17994" t="24079" r="33201" b="6239"/>
          <a:stretch/>
        </p:blipFill>
        <p:spPr>
          <a:xfrm>
            <a:off x="7718811" y="858107"/>
            <a:ext cx="2839671" cy="5403839"/>
          </a:xfrm>
          <a:prstGeom prst="rect">
            <a:avLst/>
          </a:prstGeom>
        </p:spPr>
      </p:pic>
      <p:pic>
        <p:nvPicPr>
          <p:cNvPr id="9" name="Picture 8">
            <a:extLst>
              <a:ext uri="{FF2B5EF4-FFF2-40B4-BE49-F238E27FC236}">
                <a16:creationId xmlns:a16="http://schemas.microsoft.com/office/drawing/2014/main" id="{BA8AC7E7-F5C3-4663-8706-358C063F383C}"/>
              </a:ext>
            </a:extLst>
          </p:cNvPr>
          <p:cNvPicPr>
            <a:picLocks noChangeAspect="1"/>
          </p:cNvPicPr>
          <p:nvPr/>
        </p:nvPicPr>
        <p:blipFill>
          <a:blip r:embed="rId3"/>
          <a:stretch>
            <a:fillRect/>
          </a:stretch>
        </p:blipFill>
        <p:spPr>
          <a:xfrm>
            <a:off x="4799329" y="2849938"/>
            <a:ext cx="1013153" cy="2378707"/>
          </a:xfrm>
          <a:prstGeom prst="rect">
            <a:avLst/>
          </a:prstGeom>
        </p:spPr>
      </p:pic>
      <p:cxnSp>
        <p:nvCxnSpPr>
          <p:cNvPr id="11" name="Straight Arrow Connector 10">
            <a:extLst>
              <a:ext uri="{FF2B5EF4-FFF2-40B4-BE49-F238E27FC236}">
                <a16:creationId xmlns:a16="http://schemas.microsoft.com/office/drawing/2014/main" id="{541B1131-02B0-4DD5-9917-568CD650FD0C}"/>
              </a:ext>
            </a:extLst>
          </p:cNvPr>
          <p:cNvCxnSpPr>
            <a:cxnSpLocks/>
            <a:endCxn id="17" idx="0"/>
          </p:cNvCxnSpPr>
          <p:nvPr/>
        </p:nvCxnSpPr>
        <p:spPr>
          <a:xfrm flipV="1">
            <a:off x="5829154" y="1246627"/>
            <a:ext cx="2502192" cy="16033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BAF68FA7-D08A-4266-8F73-B07DD9B4792D}"/>
              </a:ext>
            </a:extLst>
          </p:cNvPr>
          <p:cNvSpPr txBox="1"/>
          <p:nvPr/>
        </p:nvSpPr>
        <p:spPr>
          <a:xfrm>
            <a:off x="2513531" y="3541239"/>
            <a:ext cx="1651782" cy="1477328"/>
          </a:xfrm>
          <a:prstGeom prst="rect">
            <a:avLst/>
          </a:prstGeom>
          <a:noFill/>
        </p:spPr>
        <p:txBody>
          <a:bodyPr wrap="square" rtlCol="0">
            <a:spAutoFit/>
          </a:bodyPr>
          <a:lstStyle/>
          <a:p>
            <a:r>
              <a:rPr lang="en-US" dirty="0"/>
              <a:t>The two triangles have opposite chirality to buck local field</a:t>
            </a:r>
          </a:p>
        </p:txBody>
      </p:sp>
      <p:cxnSp>
        <p:nvCxnSpPr>
          <p:cNvPr id="41" name="Straight Arrow Connector 40">
            <a:extLst>
              <a:ext uri="{FF2B5EF4-FFF2-40B4-BE49-F238E27FC236}">
                <a16:creationId xmlns:a16="http://schemas.microsoft.com/office/drawing/2014/main" id="{177C0652-5148-44BA-9701-4AC63E2E438B}"/>
              </a:ext>
            </a:extLst>
          </p:cNvPr>
          <p:cNvCxnSpPr>
            <a:cxnSpLocks/>
            <a:stCxn id="40" idx="3"/>
          </p:cNvCxnSpPr>
          <p:nvPr/>
        </p:nvCxnSpPr>
        <p:spPr>
          <a:xfrm flipV="1">
            <a:off x="4165313" y="3834143"/>
            <a:ext cx="580363" cy="4457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673C893-393C-4499-A344-DE99F59464A2}"/>
              </a:ext>
            </a:extLst>
          </p:cNvPr>
          <p:cNvCxnSpPr>
            <a:cxnSpLocks/>
          </p:cNvCxnSpPr>
          <p:nvPr/>
        </p:nvCxnSpPr>
        <p:spPr>
          <a:xfrm>
            <a:off x="4173276" y="4282435"/>
            <a:ext cx="1066806" cy="2903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D5AD371B-2A36-4E2B-BB69-0DF735DC50A0}"/>
              </a:ext>
            </a:extLst>
          </p:cNvPr>
          <p:cNvGrpSpPr/>
          <p:nvPr/>
        </p:nvGrpSpPr>
        <p:grpSpPr>
          <a:xfrm>
            <a:off x="8220382" y="537532"/>
            <a:ext cx="1914717" cy="369332"/>
            <a:chOff x="5185691" y="719116"/>
            <a:chExt cx="1914717" cy="369332"/>
          </a:xfrm>
        </p:grpSpPr>
        <p:sp>
          <p:nvSpPr>
            <p:cNvPr id="49" name="TextBox 48">
              <a:extLst>
                <a:ext uri="{FF2B5EF4-FFF2-40B4-BE49-F238E27FC236}">
                  <a16:creationId xmlns:a16="http://schemas.microsoft.com/office/drawing/2014/main" id="{5132E1BD-43DA-4966-B4EA-775C79166B1F}"/>
                </a:ext>
              </a:extLst>
            </p:cNvPr>
            <p:cNvSpPr txBox="1"/>
            <p:nvPr/>
          </p:nvSpPr>
          <p:spPr>
            <a:xfrm>
              <a:off x="5703076" y="719116"/>
              <a:ext cx="787395" cy="369332"/>
            </a:xfrm>
            <a:prstGeom prst="rect">
              <a:avLst/>
            </a:prstGeom>
            <a:solidFill>
              <a:schemeClr val="accent4">
                <a:lumMod val="20000"/>
                <a:lumOff val="80000"/>
              </a:schemeClr>
            </a:solidFill>
          </p:spPr>
          <p:txBody>
            <a:bodyPr wrap="none" rtlCol="0">
              <a:spAutoFit/>
            </a:bodyPr>
            <a:lstStyle/>
            <a:p>
              <a:r>
                <a:rPr lang="en-US" dirty="0"/>
                <a:t>50mm</a:t>
              </a:r>
            </a:p>
          </p:txBody>
        </p:sp>
        <p:cxnSp>
          <p:nvCxnSpPr>
            <p:cNvPr id="51" name="Straight Arrow Connector 50">
              <a:extLst>
                <a:ext uri="{FF2B5EF4-FFF2-40B4-BE49-F238E27FC236}">
                  <a16:creationId xmlns:a16="http://schemas.microsoft.com/office/drawing/2014/main" id="{0EEEC569-C02D-4A9A-89D6-1204DB5C159E}"/>
                </a:ext>
              </a:extLst>
            </p:cNvPr>
            <p:cNvCxnSpPr>
              <a:cxnSpLocks/>
              <a:stCxn id="49" idx="3"/>
            </p:cNvCxnSpPr>
            <p:nvPr/>
          </p:nvCxnSpPr>
          <p:spPr>
            <a:xfrm>
              <a:off x="6490471" y="903782"/>
              <a:ext cx="60993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5B0EE380-D2FE-42DB-A4E9-A9DE545A3DD9}"/>
                </a:ext>
              </a:extLst>
            </p:cNvPr>
            <p:cNvCxnSpPr>
              <a:cxnSpLocks/>
              <a:stCxn id="49" idx="1"/>
            </p:cNvCxnSpPr>
            <p:nvPr/>
          </p:nvCxnSpPr>
          <p:spPr>
            <a:xfrm flipH="1">
              <a:off x="5185691" y="903782"/>
              <a:ext cx="51738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719618C6-C98E-49A6-8B3A-366FB1E2C8C5}"/>
              </a:ext>
            </a:extLst>
          </p:cNvPr>
          <p:cNvGrpSpPr/>
          <p:nvPr/>
        </p:nvGrpSpPr>
        <p:grpSpPr>
          <a:xfrm rot="5400000">
            <a:off x="7959279" y="3514808"/>
            <a:ext cx="4737698" cy="369332"/>
            <a:chOff x="5187554" y="800301"/>
            <a:chExt cx="3050131" cy="369332"/>
          </a:xfrm>
        </p:grpSpPr>
        <p:sp>
          <p:nvSpPr>
            <p:cNvPr id="61" name="TextBox 60">
              <a:extLst>
                <a:ext uri="{FF2B5EF4-FFF2-40B4-BE49-F238E27FC236}">
                  <a16:creationId xmlns:a16="http://schemas.microsoft.com/office/drawing/2014/main" id="{EFE9F35F-8AFC-4D49-9FB3-169F59EDF152}"/>
                </a:ext>
              </a:extLst>
            </p:cNvPr>
            <p:cNvSpPr txBox="1"/>
            <p:nvPr/>
          </p:nvSpPr>
          <p:spPr>
            <a:xfrm>
              <a:off x="5704940" y="800301"/>
              <a:ext cx="618621" cy="369332"/>
            </a:xfrm>
            <a:prstGeom prst="rect">
              <a:avLst/>
            </a:prstGeom>
            <a:solidFill>
              <a:schemeClr val="accent4">
                <a:lumMod val="20000"/>
                <a:lumOff val="80000"/>
              </a:schemeClr>
            </a:solidFill>
          </p:spPr>
          <p:txBody>
            <a:bodyPr wrap="square" rtlCol="0">
              <a:spAutoFit/>
            </a:bodyPr>
            <a:lstStyle/>
            <a:p>
              <a:r>
                <a:rPr lang="en-US" dirty="0"/>
                <a:t>100mm</a:t>
              </a:r>
            </a:p>
          </p:txBody>
        </p:sp>
        <p:cxnSp>
          <p:nvCxnSpPr>
            <p:cNvPr id="62" name="Straight Arrow Connector 61">
              <a:extLst>
                <a:ext uri="{FF2B5EF4-FFF2-40B4-BE49-F238E27FC236}">
                  <a16:creationId xmlns:a16="http://schemas.microsoft.com/office/drawing/2014/main" id="{572D1979-D993-4716-AA47-464375F348A1}"/>
                </a:ext>
              </a:extLst>
            </p:cNvPr>
            <p:cNvCxnSpPr>
              <a:cxnSpLocks/>
              <a:stCxn id="61" idx="3"/>
            </p:cNvCxnSpPr>
            <p:nvPr/>
          </p:nvCxnSpPr>
          <p:spPr>
            <a:xfrm rot="16200000">
              <a:off x="7280622" y="27904"/>
              <a:ext cx="2" cy="191412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C72901B-93D3-4407-92A3-FFFEA4C003D9}"/>
                </a:ext>
              </a:extLst>
            </p:cNvPr>
            <p:cNvCxnSpPr>
              <a:cxnSpLocks/>
              <a:stCxn id="61" idx="1"/>
            </p:cNvCxnSpPr>
            <p:nvPr/>
          </p:nvCxnSpPr>
          <p:spPr>
            <a:xfrm rot="16200000" flipV="1">
              <a:off x="5446247" y="726275"/>
              <a:ext cx="0" cy="51738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 name="Straight Arrow Connector 6">
            <a:extLst>
              <a:ext uri="{FF2B5EF4-FFF2-40B4-BE49-F238E27FC236}">
                <a16:creationId xmlns:a16="http://schemas.microsoft.com/office/drawing/2014/main" id="{A623A27A-E90D-FE1E-511F-689A7A1301C0}"/>
              </a:ext>
            </a:extLst>
          </p:cNvPr>
          <p:cNvCxnSpPr>
            <a:cxnSpLocks/>
          </p:cNvCxnSpPr>
          <p:nvPr/>
        </p:nvCxnSpPr>
        <p:spPr>
          <a:xfrm flipV="1">
            <a:off x="5819254" y="2367233"/>
            <a:ext cx="2479818" cy="28614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6949C752-3105-6EE6-9689-DD4FB49663EA}"/>
              </a:ext>
            </a:extLst>
          </p:cNvPr>
          <p:cNvSpPr/>
          <p:nvPr/>
        </p:nvSpPr>
        <p:spPr>
          <a:xfrm>
            <a:off x="8068718" y="1246627"/>
            <a:ext cx="525256" cy="1120606"/>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D1405B-F0ED-8B41-C1C5-211ED2B0BE21}"/>
              </a:ext>
            </a:extLst>
          </p:cNvPr>
          <p:cNvSpPr txBox="1"/>
          <p:nvPr/>
        </p:nvSpPr>
        <p:spPr>
          <a:xfrm>
            <a:off x="4925714" y="2517111"/>
            <a:ext cx="787395" cy="369332"/>
          </a:xfrm>
          <a:prstGeom prst="rect">
            <a:avLst/>
          </a:prstGeom>
          <a:noFill/>
        </p:spPr>
        <p:txBody>
          <a:bodyPr wrap="none" rtlCol="0">
            <a:spAutoFit/>
          </a:bodyPr>
          <a:lstStyle/>
          <a:p>
            <a:r>
              <a:rPr lang="en-US" dirty="0"/>
              <a:t>10mm</a:t>
            </a:r>
          </a:p>
        </p:txBody>
      </p:sp>
      <p:sp>
        <p:nvSpPr>
          <p:cNvPr id="10" name="TextBox 9">
            <a:extLst>
              <a:ext uri="{FF2B5EF4-FFF2-40B4-BE49-F238E27FC236}">
                <a16:creationId xmlns:a16="http://schemas.microsoft.com/office/drawing/2014/main" id="{4569CD78-2AE7-7520-545C-720496D9AEFB}"/>
              </a:ext>
            </a:extLst>
          </p:cNvPr>
          <p:cNvSpPr txBox="1"/>
          <p:nvPr/>
        </p:nvSpPr>
        <p:spPr>
          <a:xfrm rot="16200000">
            <a:off x="5533961" y="3672395"/>
            <a:ext cx="787395" cy="369332"/>
          </a:xfrm>
          <a:prstGeom prst="rect">
            <a:avLst/>
          </a:prstGeom>
          <a:noFill/>
        </p:spPr>
        <p:txBody>
          <a:bodyPr wrap="none" rtlCol="0">
            <a:spAutoFit/>
          </a:bodyPr>
          <a:lstStyle/>
          <a:p>
            <a:r>
              <a:rPr lang="en-US" dirty="0"/>
              <a:t>20mm</a:t>
            </a:r>
          </a:p>
        </p:txBody>
      </p:sp>
    </p:spTree>
    <p:extLst>
      <p:ext uri="{BB962C8B-B14F-4D97-AF65-F5344CB8AC3E}">
        <p14:creationId xmlns:p14="http://schemas.microsoft.com/office/powerpoint/2010/main" val="3960726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823D7FAD-4F11-4C5F-8C62-7142FDE9BDCB}"/>
              </a:ext>
            </a:extLst>
          </p:cNvPr>
          <p:cNvPicPr>
            <a:picLocks noChangeAspect="1"/>
          </p:cNvPicPr>
          <p:nvPr/>
        </p:nvPicPr>
        <p:blipFill rotWithShape="1">
          <a:blip r:embed="rId2">
            <a:extLst>
              <a:ext uri="{28A0092B-C50C-407E-A947-70E740481C1C}">
                <a14:useLocalDpi xmlns:a14="http://schemas.microsoft.com/office/drawing/2010/main" val="0"/>
              </a:ext>
            </a:extLst>
          </a:blip>
          <a:srcRect l="2447" t="40599" r="7373" b="40495"/>
          <a:stretch/>
        </p:blipFill>
        <p:spPr>
          <a:xfrm rot="16200000">
            <a:off x="2991277" y="2952391"/>
            <a:ext cx="6749607" cy="1061611"/>
          </a:xfrm>
          <a:prstGeom prst="rect">
            <a:avLst/>
          </a:prstGeom>
        </p:spPr>
      </p:pic>
      <p:sp>
        <p:nvSpPr>
          <p:cNvPr id="14" name="TextBox 13">
            <a:extLst>
              <a:ext uri="{FF2B5EF4-FFF2-40B4-BE49-F238E27FC236}">
                <a16:creationId xmlns:a16="http://schemas.microsoft.com/office/drawing/2014/main" id="{871FF76C-4953-410B-8741-B99CEA78AA8F}"/>
              </a:ext>
            </a:extLst>
          </p:cNvPr>
          <p:cNvSpPr txBox="1"/>
          <p:nvPr/>
        </p:nvSpPr>
        <p:spPr>
          <a:xfrm>
            <a:off x="1308284" y="889843"/>
            <a:ext cx="3598527" cy="5078313"/>
          </a:xfrm>
          <a:prstGeom prst="rect">
            <a:avLst/>
          </a:prstGeom>
          <a:noFill/>
        </p:spPr>
        <p:txBody>
          <a:bodyPr wrap="square" rtlCol="0">
            <a:spAutoFit/>
          </a:bodyPr>
          <a:lstStyle/>
          <a:p>
            <a:r>
              <a:rPr lang="en-US" u="sng" dirty="0">
                <a:solidFill>
                  <a:srgbClr val="0000FF"/>
                </a:solidFill>
              </a:rPr>
              <a:t>Wiring panels </a:t>
            </a:r>
            <a:r>
              <a:rPr lang="en-US" dirty="0"/>
              <a:t>have been fabricated which have 50 wires (25 pair) and are  0.5m long, to transfer signals from 5x5 pixel QA. </a:t>
            </a:r>
          </a:p>
          <a:p>
            <a:endParaRPr lang="en-US" dirty="0"/>
          </a:p>
          <a:p>
            <a:r>
              <a:rPr lang="en-US" dirty="0"/>
              <a:t>The wire pairs travel front/back of the panel to be low noise.</a:t>
            </a:r>
          </a:p>
          <a:p>
            <a:endParaRPr lang="en-US" dirty="0"/>
          </a:p>
          <a:p>
            <a:r>
              <a:rPr lang="en-US" dirty="0"/>
              <a:t>The 5x5 QA is aligned using the matching holes on both flex circuits and soldered after tinning the surfaces.</a:t>
            </a:r>
          </a:p>
          <a:p>
            <a:endParaRPr lang="en-US" dirty="0"/>
          </a:p>
          <a:p>
            <a:r>
              <a:rPr lang="en-US" dirty="0"/>
              <a:t>Could be very useful to get signals out from between coils, </a:t>
            </a:r>
            <a:r>
              <a:rPr lang="en-US" dirty="0" err="1"/>
              <a:t>anticryostat</a:t>
            </a:r>
            <a:r>
              <a:rPr lang="en-US" dirty="0"/>
              <a:t>, </a:t>
            </a:r>
            <a:r>
              <a:rPr lang="en-US" dirty="0" err="1"/>
              <a:t>etc</a:t>
            </a:r>
            <a:r>
              <a:rPr lang="en-US" dirty="0"/>
              <a:t>…</a:t>
            </a:r>
          </a:p>
          <a:p>
            <a:endParaRPr lang="en-US" dirty="0"/>
          </a:p>
          <a:p>
            <a:endParaRPr lang="en-US" dirty="0"/>
          </a:p>
        </p:txBody>
      </p:sp>
      <p:cxnSp>
        <p:nvCxnSpPr>
          <p:cNvPr id="15" name="Straight Arrow Connector 14">
            <a:extLst>
              <a:ext uri="{FF2B5EF4-FFF2-40B4-BE49-F238E27FC236}">
                <a16:creationId xmlns:a16="http://schemas.microsoft.com/office/drawing/2014/main" id="{FF8F5FBA-8A5F-4E01-82E7-7A4A9A31F477}"/>
              </a:ext>
            </a:extLst>
          </p:cNvPr>
          <p:cNvCxnSpPr>
            <a:cxnSpLocks/>
          </p:cNvCxnSpPr>
          <p:nvPr/>
        </p:nvCxnSpPr>
        <p:spPr>
          <a:xfrm>
            <a:off x="4667402" y="3641464"/>
            <a:ext cx="1608506" cy="16566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5840E20-A7E4-4AF4-A70D-42E6FB7D7BE4}"/>
              </a:ext>
            </a:extLst>
          </p:cNvPr>
          <p:cNvCxnSpPr>
            <a:cxnSpLocks/>
          </p:cNvCxnSpPr>
          <p:nvPr/>
        </p:nvCxnSpPr>
        <p:spPr>
          <a:xfrm>
            <a:off x="4638882" y="3703637"/>
            <a:ext cx="1357432" cy="14152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3A4E7E70-BE34-42F3-845D-1099DA626E5F}"/>
              </a:ext>
            </a:extLst>
          </p:cNvPr>
          <p:cNvSpPr/>
          <p:nvPr/>
        </p:nvSpPr>
        <p:spPr>
          <a:xfrm>
            <a:off x="5690302" y="50395"/>
            <a:ext cx="845622" cy="4194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2ADBEDA-7530-4E41-86D2-8D4E82CB8BD8}"/>
              </a:ext>
            </a:extLst>
          </p:cNvPr>
          <p:cNvSpPr txBox="1"/>
          <p:nvPr/>
        </p:nvSpPr>
        <p:spPr>
          <a:xfrm>
            <a:off x="7237936" y="978095"/>
            <a:ext cx="1307636" cy="3046988"/>
          </a:xfrm>
          <a:prstGeom prst="rect">
            <a:avLst/>
          </a:prstGeom>
          <a:solidFill>
            <a:schemeClr val="accent4">
              <a:lumMod val="20000"/>
              <a:lumOff val="80000"/>
            </a:schemeClr>
          </a:solidFill>
        </p:spPr>
        <p:txBody>
          <a:bodyPr wrap="square" rtlCol="0">
            <a:spAutoFit/>
          </a:bodyPr>
          <a:lstStyle/>
          <a:p>
            <a:r>
              <a:rPr lang="en-US" sz="1600" dirty="0"/>
              <a:t>The wiring panels can be chained to extend the signals as needed; or truncated to simply provide easier wiring to the 25 circuits.</a:t>
            </a:r>
          </a:p>
        </p:txBody>
      </p:sp>
      <p:cxnSp>
        <p:nvCxnSpPr>
          <p:cNvPr id="22" name="Straight Arrow Connector 21">
            <a:extLst>
              <a:ext uri="{FF2B5EF4-FFF2-40B4-BE49-F238E27FC236}">
                <a16:creationId xmlns:a16="http://schemas.microsoft.com/office/drawing/2014/main" id="{3BA6AC71-CEAC-4B19-A3C6-1268E16BC715}"/>
              </a:ext>
            </a:extLst>
          </p:cNvPr>
          <p:cNvCxnSpPr>
            <a:cxnSpLocks/>
            <a:stCxn id="21" idx="0"/>
            <a:endCxn id="20" idx="6"/>
          </p:cNvCxnSpPr>
          <p:nvPr/>
        </p:nvCxnSpPr>
        <p:spPr>
          <a:xfrm flipH="1" flipV="1">
            <a:off x="6535924" y="260140"/>
            <a:ext cx="1355830" cy="71795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FF64875E-E010-48E0-A0D6-C19A51FA2DFF}"/>
              </a:ext>
            </a:extLst>
          </p:cNvPr>
          <p:cNvSpPr/>
          <p:nvPr/>
        </p:nvSpPr>
        <p:spPr>
          <a:xfrm>
            <a:off x="5897684" y="4411277"/>
            <a:ext cx="606821" cy="3142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F0866DDB-FBCF-4F4D-8F98-430448C71F6F}"/>
              </a:ext>
            </a:extLst>
          </p:cNvPr>
          <p:cNvCxnSpPr>
            <a:cxnSpLocks/>
            <a:stCxn id="21" idx="2"/>
            <a:endCxn id="31" idx="7"/>
          </p:cNvCxnSpPr>
          <p:nvPr/>
        </p:nvCxnSpPr>
        <p:spPr>
          <a:xfrm flipH="1">
            <a:off x="6415638" y="4025083"/>
            <a:ext cx="1476116" cy="43221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090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D80C54-1C2B-BA7A-A312-E9BB34C806C0}"/>
              </a:ext>
            </a:extLst>
          </p:cNvPr>
          <p:cNvSpPr txBox="1"/>
          <p:nvPr/>
        </p:nvSpPr>
        <p:spPr>
          <a:xfrm>
            <a:off x="455789" y="622711"/>
            <a:ext cx="10708767" cy="4062651"/>
          </a:xfrm>
          <a:prstGeom prst="rect">
            <a:avLst/>
          </a:prstGeom>
          <a:noFill/>
        </p:spPr>
        <p:txBody>
          <a:bodyPr wrap="square" rtlCol="0">
            <a:spAutoFit/>
          </a:bodyPr>
          <a:lstStyle/>
          <a:p>
            <a:r>
              <a:rPr lang="en-US" sz="2400" dirty="0"/>
              <a:t>Quench Antennas (QA) highlights :</a:t>
            </a:r>
          </a:p>
          <a:p>
            <a:endParaRPr lang="en-US" dirty="0"/>
          </a:p>
          <a:p>
            <a:pPr marL="742950" lvl="1" indent="-285750">
              <a:buFont typeface="Arial" panose="020B0604020202020204" pitchFamily="34" charset="0"/>
              <a:buChar char="•"/>
            </a:pPr>
            <a:r>
              <a:rPr lang="en-US" dirty="0"/>
              <a:t>Cold test of ‘slant antennas’ in mirror magnet (single coil test) MBHSM03</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Other non-symmetric (minimal dead-zone) antennas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Use of new Warm Test Stand (WTS) to test QA designs without cold magnet, and comparison to simulation</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Development of ‘binary-coded’ QA to attempt to reduce number of channels </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Preparation for test of additional antennas in coming mirror magnet test</a:t>
            </a:r>
          </a:p>
          <a:p>
            <a:pPr lvl="1"/>
            <a:endParaRPr lang="en-US" dirty="0"/>
          </a:p>
          <a:p>
            <a:pPr marL="742950" lvl="1" indent="-285750">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BDC775A3-B4D9-029F-B096-44EA9EC853BE}"/>
              </a:ext>
            </a:extLst>
          </p:cNvPr>
          <p:cNvSpPr txBox="1"/>
          <p:nvPr/>
        </p:nvSpPr>
        <p:spPr>
          <a:xfrm>
            <a:off x="154493" y="5958960"/>
            <a:ext cx="8215783" cy="584775"/>
          </a:xfrm>
          <a:prstGeom prst="rect">
            <a:avLst/>
          </a:prstGeom>
          <a:noFill/>
        </p:spPr>
        <p:txBody>
          <a:bodyPr wrap="square">
            <a:spAutoFit/>
          </a:bodyPr>
          <a:lstStyle/>
          <a:p>
            <a:r>
              <a:rPr lang="en-US" sz="1600" dirty="0">
                <a:effectLst/>
                <a:latin typeface="Times New Roman" panose="02020603050405020304" pitchFamily="18" charset="0"/>
                <a:ea typeface="Times New Roman" panose="02020603050405020304" pitchFamily="18" charset="0"/>
              </a:rPr>
              <a:t>S. Stoynev and J. DiMarco, “Assessment and Performance of Flexible Quench Antenna Array Diagnostics for Superconducting Magnets”, </a:t>
            </a:r>
            <a:r>
              <a:rPr lang="en-US" sz="1600" i="1" dirty="0">
                <a:effectLst/>
                <a:latin typeface="Times New Roman" panose="02020603050405020304" pitchFamily="18" charset="0"/>
                <a:ea typeface="Times New Roman" panose="02020603050405020304" pitchFamily="18" charset="0"/>
              </a:rPr>
              <a:t>Proceedings of ASC2022.</a:t>
            </a:r>
            <a:endParaRPr lang="en-US" sz="1600" dirty="0"/>
          </a:p>
        </p:txBody>
      </p:sp>
    </p:spTree>
    <p:extLst>
      <p:ext uri="{BB962C8B-B14F-4D97-AF65-F5344CB8AC3E}">
        <p14:creationId xmlns:p14="http://schemas.microsoft.com/office/powerpoint/2010/main" val="910869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98F59-457F-01E6-4F88-9012664105D4}"/>
              </a:ext>
            </a:extLst>
          </p:cNvPr>
          <p:cNvSpPr txBox="1"/>
          <p:nvPr/>
        </p:nvSpPr>
        <p:spPr>
          <a:xfrm>
            <a:off x="4486938" y="2881423"/>
            <a:ext cx="3275414" cy="461665"/>
          </a:xfrm>
          <a:prstGeom prst="rect">
            <a:avLst/>
          </a:prstGeom>
          <a:noFill/>
        </p:spPr>
        <p:txBody>
          <a:bodyPr wrap="square" rtlCol="0">
            <a:spAutoFit/>
          </a:bodyPr>
          <a:lstStyle/>
          <a:p>
            <a:r>
              <a:rPr lang="en-US" sz="2400" dirty="0"/>
              <a:t>Warm Test Stand for QA</a:t>
            </a:r>
          </a:p>
        </p:txBody>
      </p:sp>
    </p:spTree>
    <p:extLst>
      <p:ext uri="{BB962C8B-B14F-4D97-AF65-F5344CB8AC3E}">
        <p14:creationId xmlns:p14="http://schemas.microsoft.com/office/powerpoint/2010/main" val="41248383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39125" y="336522"/>
            <a:ext cx="7815072" cy="42787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2600" dirty="0"/>
              <a:t>Warm test stand (WTS) measurements</a:t>
            </a:r>
          </a:p>
        </p:txBody>
      </p:sp>
      <p:pic>
        <p:nvPicPr>
          <p:cNvPr id="3074" name="Picture 2">
            <a:extLst>
              <a:ext uri="{FF2B5EF4-FFF2-40B4-BE49-F238E27FC236}">
                <a16:creationId xmlns:a16="http://schemas.microsoft.com/office/drawing/2014/main" id="{EDAEA596-51EF-41E7-AB71-E62BF4906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8066" y="3931785"/>
            <a:ext cx="2961965" cy="216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indoor, cluttered, worktable&#10;&#10;Description automatically generated">
            <a:extLst>
              <a:ext uri="{FF2B5EF4-FFF2-40B4-BE49-F238E27FC236}">
                <a16:creationId xmlns:a16="http://schemas.microsoft.com/office/drawing/2014/main" id="{34B2DC84-28F8-4D31-A3B7-B410A0329A7A}"/>
              </a:ext>
            </a:extLst>
          </p:cNvPr>
          <p:cNvPicPr>
            <a:picLocks noChangeAspect="1"/>
          </p:cNvPicPr>
          <p:nvPr/>
        </p:nvPicPr>
        <p:blipFill rotWithShape="1">
          <a:blip r:embed="rId3">
            <a:extLst>
              <a:ext uri="{28A0092B-C50C-407E-A947-70E740481C1C}">
                <a14:useLocalDpi xmlns:a14="http://schemas.microsoft.com/office/drawing/2010/main" val="0"/>
              </a:ext>
            </a:extLst>
          </a:blip>
          <a:srcRect l="5533"/>
          <a:stretch/>
        </p:blipFill>
        <p:spPr>
          <a:xfrm>
            <a:off x="3264075" y="1912489"/>
            <a:ext cx="5398368" cy="4285931"/>
          </a:xfrm>
          <a:prstGeom prst="rect">
            <a:avLst/>
          </a:prstGeom>
        </p:spPr>
      </p:pic>
      <p:sp>
        <p:nvSpPr>
          <p:cNvPr id="11" name="TextBox 10">
            <a:extLst>
              <a:ext uri="{FF2B5EF4-FFF2-40B4-BE49-F238E27FC236}">
                <a16:creationId xmlns:a16="http://schemas.microsoft.com/office/drawing/2014/main" id="{715669B7-0C3F-4C95-82F2-FC2EF911AA9F}"/>
              </a:ext>
            </a:extLst>
          </p:cNvPr>
          <p:cNvSpPr txBox="1"/>
          <p:nvPr/>
        </p:nvSpPr>
        <p:spPr>
          <a:xfrm>
            <a:off x="121950" y="1801771"/>
            <a:ext cx="3087759" cy="748795"/>
          </a:xfrm>
          <a:prstGeom prst="rect">
            <a:avLst/>
          </a:prstGeom>
          <a:noFill/>
        </p:spPr>
        <p:txBody>
          <a:bodyPr wrap="square" rtlCol="0">
            <a:spAutoFit/>
          </a:bodyPr>
          <a:lstStyle/>
          <a:p>
            <a:r>
              <a:rPr lang="en-US" sz="2133" dirty="0"/>
              <a:t>WTS  (positioning system)</a:t>
            </a:r>
          </a:p>
          <a:p>
            <a:r>
              <a:rPr lang="en-US" sz="2133" dirty="0"/>
              <a:t>frame</a:t>
            </a:r>
          </a:p>
        </p:txBody>
      </p:sp>
      <p:sp>
        <p:nvSpPr>
          <p:cNvPr id="12" name="TextBox 11">
            <a:extLst>
              <a:ext uri="{FF2B5EF4-FFF2-40B4-BE49-F238E27FC236}">
                <a16:creationId xmlns:a16="http://schemas.microsoft.com/office/drawing/2014/main" id="{7AD2C7EB-70B4-4825-BEFA-11E4DAD970D0}"/>
              </a:ext>
            </a:extLst>
          </p:cNvPr>
          <p:cNvSpPr txBox="1"/>
          <p:nvPr/>
        </p:nvSpPr>
        <p:spPr>
          <a:xfrm>
            <a:off x="140064" y="4567575"/>
            <a:ext cx="2242922" cy="420564"/>
          </a:xfrm>
          <a:prstGeom prst="rect">
            <a:avLst/>
          </a:prstGeom>
          <a:noFill/>
        </p:spPr>
        <p:txBody>
          <a:bodyPr wrap="none" rtlCol="0">
            <a:spAutoFit/>
          </a:bodyPr>
          <a:lstStyle/>
          <a:p>
            <a:r>
              <a:rPr lang="en-US" sz="2133" dirty="0"/>
              <a:t>Current generator </a:t>
            </a:r>
          </a:p>
        </p:txBody>
      </p:sp>
      <p:sp>
        <p:nvSpPr>
          <p:cNvPr id="13" name="TextBox 12">
            <a:extLst>
              <a:ext uri="{FF2B5EF4-FFF2-40B4-BE49-F238E27FC236}">
                <a16:creationId xmlns:a16="http://schemas.microsoft.com/office/drawing/2014/main" id="{30AE5274-3E7F-4592-A249-4F795EB1E7E5}"/>
              </a:ext>
            </a:extLst>
          </p:cNvPr>
          <p:cNvSpPr txBox="1"/>
          <p:nvPr/>
        </p:nvSpPr>
        <p:spPr>
          <a:xfrm>
            <a:off x="7481994" y="390592"/>
            <a:ext cx="2285671" cy="1077026"/>
          </a:xfrm>
          <a:prstGeom prst="rect">
            <a:avLst/>
          </a:prstGeom>
          <a:noFill/>
        </p:spPr>
        <p:txBody>
          <a:bodyPr wrap="square" rtlCol="0">
            <a:spAutoFit/>
          </a:bodyPr>
          <a:lstStyle/>
          <a:p>
            <a:r>
              <a:rPr lang="en-US" sz="2133" dirty="0"/>
              <a:t>Flux variation</a:t>
            </a:r>
          </a:p>
          <a:p>
            <a:r>
              <a:rPr lang="en-US" sz="2133" dirty="0"/>
              <a:t>source positioning </a:t>
            </a:r>
          </a:p>
          <a:p>
            <a:r>
              <a:rPr lang="en-US" sz="2133" dirty="0"/>
              <a:t>(loop holder)</a:t>
            </a:r>
          </a:p>
        </p:txBody>
      </p:sp>
      <p:sp>
        <p:nvSpPr>
          <p:cNvPr id="14" name="TextBox 13">
            <a:extLst>
              <a:ext uri="{FF2B5EF4-FFF2-40B4-BE49-F238E27FC236}">
                <a16:creationId xmlns:a16="http://schemas.microsoft.com/office/drawing/2014/main" id="{867852FE-129D-4BFB-9336-4556B5DE42E0}"/>
              </a:ext>
            </a:extLst>
          </p:cNvPr>
          <p:cNvSpPr txBox="1"/>
          <p:nvPr/>
        </p:nvSpPr>
        <p:spPr>
          <a:xfrm>
            <a:off x="1290855" y="3453044"/>
            <a:ext cx="688971" cy="420564"/>
          </a:xfrm>
          <a:prstGeom prst="rect">
            <a:avLst/>
          </a:prstGeom>
          <a:noFill/>
        </p:spPr>
        <p:txBody>
          <a:bodyPr wrap="none" rtlCol="0">
            <a:spAutoFit/>
          </a:bodyPr>
          <a:lstStyle/>
          <a:p>
            <a:r>
              <a:rPr lang="en-US" sz="2133" dirty="0"/>
              <a:t>DAQ</a:t>
            </a:r>
          </a:p>
        </p:txBody>
      </p:sp>
      <p:sp>
        <p:nvSpPr>
          <p:cNvPr id="15" name="TextBox 14">
            <a:extLst>
              <a:ext uri="{FF2B5EF4-FFF2-40B4-BE49-F238E27FC236}">
                <a16:creationId xmlns:a16="http://schemas.microsoft.com/office/drawing/2014/main" id="{A344C2FF-EE28-4D1E-B2DE-7DDACF5BFC87}"/>
              </a:ext>
            </a:extLst>
          </p:cNvPr>
          <p:cNvSpPr txBox="1"/>
          <p:nvPr/>
        </p:nvSpPr>
        <p:spPr>
          <a:xfrm>
            <a:off x="8885542" y="2933811"/>
            <a:ext cx="1049326" cy="420564"/>
          </a:xfrm>
          <a:prstGeom prst="rect">
            <a:avLst/>
          </a:prstGeom>
          <a:noFill/>
        </p:spPr>
        <p:txBody>
          <a:bodyPr wrap="none" rtlCol="0">
            <a:spAutoFit/>
          </a:bodyPr>
          <a:lstStyle/>
          <a:p>
            <a:r>
              <a:rPr lang="en-US" sz="2133" dirty="0"/>
              <a:t>Flex-QA</a:t>
            </a:r>
          </a:p>
        </p:txBody>
      </p:sp>
      <p:cxnSp>
        <p:nvCxnSpPr>
          <p:cNvPr id="16" name="Straight Arrow Connector 15">
            <a:extLst>
              <a:ext uri="{FF2B5EF4-FFF2-40B4-BE49-F238E27FC236}">
                <a16:creationId xmlns:a16="http://schemas.microsoft.com/office/drawing/2014/main" id="{47DE0E50-4170-4DC6-8FF6-C265D56CBD2E}"/>
              </a:ext>
            </a:extLst>
          </p:cNvPr>
          <p:cNvCxnSpPr>
            <a:cxnSpLocks/>
            <a:stCxn id="14" idx="3"/>
          </p:cNvCxnSpPr>
          <p:nvPr/>
        </p:nvCxnSpPr>
        <p:spPr>
          <a:xfrm flipV="1">
            <a:off x="1979826" y="2932607"/>
            <a:ext cx="2843814" cy="730719"/>
          </a:xfrm>
          <a:prstGeom prst="straightConnector1">
            <a:avLst/>
          </a:prstGeom>
          <a:ln w="22225">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a:extLst>
              <a:ext uri="{FF2B5EF4-FFF2-40B4-BE49-F238E27FC236}">
                <a16:creationId xmlns:a16="http://schemas.microsoft.com/office/drawing/2014/main" id="{1BEF8A74-4C66-4E7F-B2AF-900E42141B58}"/>
              </a:ext>
            </a:extLst>
          </p:cNvPr>
          <p:cNvCxnSpPr>
            <a:cxnSpLocks/>
          </p:cNvCxnSpPr>
          <p:nvPr/>
        </p:nvCxnSpPr>
        <p:spPr>
          <a:xfrm flipV="1">
            <a:off x="1124570" y="2172770"/>
            <a:ext cx="2754437" cy="147949"/>
          </a:xfrm>
          <a:prstGeom prst="straightConnector1">
            <a:avLst/>
          </a:prstGeom>
          <a:ln w="22225">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a:extLst>
              <a:ext uri="{FF2B5EF4-FFF2-40B4-BE49-F238E27FC236}">
                <a16:creationId xmlns:a16="http://schemas.microsoft.com/office/drawing/2014/main" id="{75481B90-D106-493A-AEE3-F83A51B8FAA0}"/>
              </a:ext>
            </a:extLst>
          </p:cNvPr>
          <p:cNvCxnSpPr>
            <a:cxnSpLocks/>
          </p:cNvCxnSpPr>
          <p:nvPr/>
        </p:nvCxnSpPr>
        <p:spPr>
          <a:xfrm flipV="1">
            <a:off x="2587414" y="4273703"/>
            <a:ext cx="3776535" cy="454084"/>
          </a:xfrm>
          <a:prstGeom prst="straightConnector1">
            <a:avLst/>
          </a:prstGeom>
          <a:ln w="22225">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a:extLst>
              <a:ext uri="{FF2B5EF4-FFF2-40B4-BE49-F238E27FC236}">
                <a16:creationId xmlns:a16="http://schemas.microsoft.com/office/drawing/2014/main" id="{D8B5FD2D-08EB-41F4-A43E-89586374D0A2}"/>
              </a:ext>
            </a:extLst>
          </p:cNvPr>
          <p:cNvCxnSpPr>
            <a:cxnSpLocks/>
            <a:stCxn id="13" idx="2"/>
          </p:cNvCxnSpPr>
          <p:nvPr/>
        </p:nvCxnSpPr>
        <p:spPr>
          <a:xfrm flipH="1">
            <a:off x="8261021" y="1467618"/>
            <a:ext cx="363809" cy="1018291"/>
          </a:xfrm>
          <a:prstGeom prst="straightConnector1">
            <a:avLst/>
          </a:prstGeom>
          <a:ln w="22225">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a:extLst>
              <a:ext uri="{FF2B5EF4-FFF2-40B4-BE49-F238E27FC236}">
                <a16:creationId xmlns:a16="http://schemas.microsoft.com/office/drawing/2014/main" id="{8AAB32D6-605A-4C51-BA62-9BF822319452}"/>
              </a:ext>
            </a:extLst>
          </p:cNvPr>
          <p:cNvCxnSpPr>
            <a:cxnSpLocks/>
            <a:stCxn id="15" idx="1"/>
          </p:cNvCxnSpPr>
          <p:nvPr/>
        </p:nvCxnSpPr>
        <p:spPr>
          <a:xfrm flipH="1">
            <a:off x="6878320" y="3144093"/>
            <a:ext cx="2007222" cy="321097"/>
          </a:xfrm>
          <a:prstGeom prst="straightConnector1">
            <a:avLst/>
          </a:prstGeom>
          <a:ln w="22225">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4ED0E6AF-D0F1-4BAD-8F14-F98A8C3BFA9A}"/>
              </a:ext>
            </a:extLst>
          </p:cNvPr>
          <p:cNvSpPr txBox="1"/>
          <p:nvPr/>
        </p:nvSpPr>
        <p:spPr>
          <a:xfrm>
            <a:off x="1124569" y="3739331"/>
            <a:ext cx="1101584" cy="379656"/>
          </a:xfrm>
          <a:prstGeom prst="rect">
            <a:avLst/>
          </a:prstGeom>
          <a:noFill/>
        </p:spPr>
        <p:txBody>
          <a:bodyPr wrap="none" rtlCol="0">
            <a:spAutoFit/>
          </a:bodyPr>
          <a:lstStyle/>
          <a:p>
            <a:r>
              <a:rPr lang="en-US" sz="1867" dirty="0">
                <a:solidFill>
                  <a:srgbClr val="C00000"/>
                </a:solidFill>
              </a:rPr>
              <a:t>(100 kHz)</a:t>
            </a:r>
          </a:p>
        </p:txBody>
      </p:sp>
      <p:sp>
        <p:nvSpPr>
          <p:cNvPr id="22" name="TextBox 21">
            <a:extLst>
              <a:ext uri="{FF2B5EF4-FFF2-40B4-BE49-F238E27FC236}">
                <a16:creationId xmlns:a16="http://schemas.microsoft.com/office/drawing/2014/main" id="{1AACAC6E-4CEF-4B36-9147-5C780CB5FCDD}"/>
              </a:ext>
            </a:extLst>
          </p:cNvPr>
          <p:cNvSpPr txBox="1"/>
          <p:nvPr/>
        </p:nvSpPr>
        <p:spPr>
          <a:xfrm>
            <a:off x="272396" y="2491219"/>
            <a:ext cx="2675028" cy="666977"/>
          </a:xfrm>
          <a:prstGeom prst="rect">
            <a:avLst/>
          </a:prstGeom>
          <a:noFill/>
        </p:spPr>
        <p:txBody>
          <a:bodyPr wrap="none" rtlCol="0">
            <a:spAutoFit/>
          </a:bodyPr>
          <a:lstStyle/>
          <a:p>
            <a:r>
              <a:rPr lang="en-US" sz="1867" dirty="0">
                <a:solidFill>
                  <a:srgbClr val="C00000"/>
                </a:solidFill>
              </a:rPr>
              <a:t>(positioning </a:t>
            </a:r>
          </a:p>
          <a:p>
            <a:r>
              <a:rPr lang="en-US" sz="1867" dirty="0">
                <a:solidFill>
                  <a:srgbClr val="C00000"/>
                </a:solidFill>
              </a:rPr>
              <a:t>to within tens of microns)</a:t>
            </a:r>
          </a:p>
        </p:txBody>
      </p:sp>
      <p:sp>
        <p:nvSpPr>
          <p:cNvPr id="24" name="TextBox 23">
            <a:extLst>
              <a:ext uri="{FF2B5EF4-FFF2-40B4-BE49-F238E27FC236}">
                <a16:creationId xmlns:a16="http://schemas.microsoft.com/office/drawing/2014/main" id="{7A37C79C-AA04-4053-BFE2-969B9F840D7D}"/>
              </a:ext>
            </a:extLst>
          </p:cNvPr>
          <p:cNvSpPr txBox="1"/>
          <p:nvPr/>
        </p:nvSpPr>
        <p:spPr>
          <a:xfrm>
            <a:off x="9995417" y="828783"/>
            <a:ext cx="2221442" cy="379656"/>
          </a:xfrm>
          <a:prstGeom prst="rect">
            <a:avLst/>
          </a:prstGeom>
          <a:noFill/>
        </p:spPr>
        <p:txBody>
          <a:bodyPr wrap="none" rtlCol="0">
            <a:spAutoFit/>
          </a:bodyPr>
          <a:lstStyle/>
          <a:p>
            <a:r>
              <a:rPr lang="en-US" sz="1867" dirty="0">
                <a:solidFill>
                  <a:srgbClr val="C00000"/>
                </a:solidFill>
              </a:rPr>
              <a:t>(2 cm diameter loop)</a:t>
            </a:r>
          </a:p>
        </p:txBody>
      </p:sp>
      <p:sp>
        <p:nvSpPr>
          <p:cNvPr id="25" name="TextBox 24">
            <a:extLst>
              <a:ext uri="{FF2B5EF4-FFF2-40B4-BE49-F238E27FC236}">
                <a16:creationId xmlns:a16="http://schemas.microsoft.com/office/drawing/2014/main" id="{71FEEC06-7147-4C8B-A122-411497DC6F28}"/>
              </a:ext>
            </a:extLst>
          </p:cNvPr>
          <p:cNvSpPr txBox="1"/>
          <p:nvPr/>
        </p:nvSpPr>
        <p:spPr>
          <a:xfrm>
            <a:off x="9831529" y="2710167"/>
            <a:ext cx="1735603" cy="666977"/>
          </a:xfrm>
          <a:prstGeom prst="rect">
            <a:avLst/>
          </a:prstGeom>
          <a:noFill/>
        </p:spPr>
        <p:txBody>
          <a:bodyPr wrap="none" rtlCol="0">
            <a:spAutoFit/>
          </a:bodyPr>
          <a:lstStyle/>
          <a:p>
            <a:r>
              <a:rPr lang="en-US" sz="1867" dirty="0">
                <a:solidFill>
                  <a:srgbClr val="C00000"/>
                </a:solidFill>
              </a:rPr>
              <a:t>(over grounded </a:t>
            </a:r>
          </a:p>
          <a:p>
            <a:r>
              <a:rPr lang="en-US" sz="1867" dirty="0">
                <a:solidFill>
                  <a:srgbClr val="C00000"/>
                </a:solidFill>
              </a:rPr>
              <a:t>  aluminum foil)</a:t>
            </a:r>
          </a:p>
        </p:txBody>
      </p:sp>
      <p:sp>
        <p:nvSpPr>
          <p:cNvPr id="26" name="TextBox 25">
            <a:extLst>
              <a:ext uri="{FF2B5EF4-FFF2-40B4-BE49-F238E27FC236}">
                <a16:creationId xmlns:a16="http://schemas.microsoft.com/office/drawing/2014/main" id="{ED55E7B5-BFB6-49EC-8CC0-14BD0174B34B}"/>
              </a:ext>
            </a:extLst>
          </p:cNvPr>
          <p:cNvSpPr txBox="1"/>
          <p:nvPr/>
        </p:nvSpPr>
        <p:spPr>
          <a:xfrm>
            <a:off x="361969" y="5038529"/>
            <a:ext cx="1624868" cy="666977"/>
          </a:xfrm>
          <a:prstGeom prst="rect">
            <a:avLst/>
          </a:prstGeom>
          <a:noFill/>
        </p:spPr>
        <p:txBody>
          <a:bodyPr wrap="none" rtlCol="0">
            <a:spAutoFit/>
          </a:bodyPr>
          <a:lstStyle/>
          <a:p>
            <a:r>
              <a:rPr lang="en-US" sz="1867" dirty="0">
                <a:solidFill>
                  <a:srgbClr val="C00000"/>
                </a:solidFill>
              </a:rPr>
              <a:t>(square waves,</a:t>
            </a:r>
          </a:p>
          <a:p>
            <a:r>
              <a:rPr lang="en-US" sz="1867" dirty="0">
                <a:solidFill>
                  <a:srgbClr val="C00000"/>
                </a:solidFill>
              </a:rPr>
              <a:t>100 Hz, </a:t>
            </a:r>
            <a:r>
              <a:rPr lang="en-US" sz="1867" dirty="0">
                <a:solidFill>
                  <a:srgbClr val="C00000"/>
                </a:solidFill>
                <a:sym typeface="Symbol" panose="05050102010706020507" pitchFamily="18" charset="2"/>
              </a:rPr>
              <a:t></a:t>
            </a:r>
            <a:r>
              <a:rPr lang="en-US" sz="1867" dirty="0">
                <a:solidFill>
                  <a:srgbClr val="C00000"/>
                </a:solidFill>
              </a:rPr>
              <a:t>12 A)</a:t>
            </a:r>
          </a:p>
        </p:txBody>
      </p:sp>
      <p:sp>
        <p:nvSpPr>
          <p:cNvPr id="23" name="TextBox 22">
            <a:extLst>
              <a:ext uri="{FF2B5EF4-FFF2-40B4-BE49-F238E27FC236}">
                <a16:creationId xmlns:a16="http://schemas.microsoft.com/office/drawing/2014/main" id="{55262248-F2BD-4285-AC64-3FE47C6386E3}"/>
              </a:ext>
            </a:extLst>
          </p:cNvPr>
          <p:cNvSpPr txBox="1"/>
          <p:nvPr/>
        </p:nvSpPr>
        <p:spPr>
          <a:xfrm>
            <a:off x="9062731" y="3472784"/>
            <a:ext cx="2747996" cy="420564"/>
          </a:xfrm>
          <a:prstGeom prst="rect">
            <a:avLst/>
          </a:prstGeom>
          <a:noFill/>
        </p:spPr>
        <p:txBody>
          <a:bodyPr wrap="none" rtlCol="0">
            <a:spAutoFit/>
          </a:bodyPr>
          <a:lstStyle/>
          <a:p>
            <a:r>
              <a:rPr lang="en-US" sz="2133" dirty="0"/>
              <a:t>QA response to a pulse</a:t>
            </a:r>
          </a:p>
        </p:txBody>
      </p:sp>
      <p:sp>
        <p:nvSpPr>
          <p:cNvPr id="27" name="TextBox 26">
            <a:extLst>
              <a:ext uri="{FF2B5EF4-FFF2-40B4-BE49-F238E27FC236}">
                <a16:creationId xmlns:a16="http://schemas.microsoft.com/office/drawing/2014/main" id="{F82C4556-EDC9-401E-BA9A-6E70749AEC1D}"/>
              </a:ext>
            </a:extLst>
          </p:cNvPr>
          <p:cNvSpPr txBox="1"/>
          <p:nvPr/>
        </p:nvSpPr>
        <p:spPr>
          <a:xfrm>
            <a:off x="10035758" y="4499224"/>
            <a:ext cx="1173719" cy="420564"/>
          </a:xfrm>
          <a:prstGeom prst="rect">
            <a:avLst/>
          </a:prstGeom>
          <a:noFill/>
        </p:spPr>
        <p:txBody>
          <a:bodyPr wrap="none" rtlCol="0">
            <a:spAutoFit/>
          </a:bodyPr>
          <a:lstStyle/>
          <a:p>
            <a:r>
              <a:rPr lang="en-US" sz="2133" dirty="0">
                <a:solidFill>
                  <a:srgbClr val="C00000"/>
                </a:solidFill>
                <a:sym typeface="Symbol" panose="05050102010706020507" pitchFamily="18" charset="2"/>
              </a:rPr>
              <a:t></a:t>
            </a:r>
            <a:r>
              <a:rPr lang="en-US" sz="2133" dirty="0">
                <a:solidFill>
                  <a:srgbClr val="C00000"/>
                </a:solidFill>
              </a:rPr>
              <a:t>~0.2 </a:t>
            </a:r>
            <a:r>
              <a:rPr lang="en-US" sz="2133" dirty="0" err="1">
                <a:solidFill>
                  <a:srgbClr val="C00000"/>
                </a:solidFill>
              </a:rPr>
              <a:t>ms</a:t>
            </a:r>
            <a:endParaRPr lang="en-US" sz="2133" dirty="0">
              <a:solidFill>
                <a:srgbClr val="C00000"/>
              </a:solidFill>
            </a:endParaRPr>
          </a:p>
        </p:txBody>
      </p:sp>
      <p:sp>
        <p:nvSpPr>
          <p:cNvPr id="29" name="TextBox 28">
            <a:extLst>
              <a:ext uri="{FF2B5EF4-FFF2-40B4-BE49-F238E27FC236}">
                <a16:creationId xmlns:a16="http://schemas.microsoft.com/office/drawing/2014/main" id="{66F6D8EF-A0B1-4F8C-8A32-1377175A2442}"/>
              </a:ext>
            </a:extLst>
          </p:cNvPr>
          <p:cNvSpPr txBox="1"/>
          <p:nvPr/>
        </p:nvSpPr>
        <p:spPr>
          <a:xfrm>
            <a:off x="8946079" y="1326720"/>
            <a:ext cx="3326552" cy="954300"/>
          </a:xfrm>
          <a:prstGeom prst="rect">
            <a:avLst/>
          </a:prstGeom>
          <a:noFill/>
        </p:spPr>
        <p:txBody>
          <a:bodyPr wrap="none" rtlCol="0">
            <a:spAutoFit/>
          </a:bodyPr>
          <a:lstStyle/>
          <a:p>
            <a:r>
              <a:rPr lang="en-US" sz="1867" dirty="0">
                <a:solidFill>
                  <a:srgbClr val="C00000"/>
                </a:solidFill>
              </a:rPr>
              <a:t>(the loop plane is perpendicular </a:t>
            </a:r>
          </a:p>
          <a:p>
            <a:r>
              <a:rPr lang="en-US" sz="1867" dirty="0">
                <a:solidFill>
                  <a:srgbClr val="C00000"/>
                </a:solidFill>
              </a:rPr>
              <a:t>to the QA board plane and </a:t>
            </a:r>
          </a:p>
          <a:p>
            <a:r>
              <a:rPr lang="en-US" sz="1867" dirty="0">
                <a:solidFill>
                  <a:srgbClr val="C00000"/>
                </a:solidFill>
              </a:rPr>
              <a:t>along the QA’s length)</a:t>
            </a:r>
          </a:p>
        </p:txBody>
      </p:sp>
      <p:pic>
        <p:nvPicPr>
          <p:cNvPr id="28" name="Picture 27" descr="A picture containing text&#10;&#10;Description automatically generated">
            <a:extLst>
              <a:ext uri="{FF2B5EF4-FFF2-40B4-BE49-F238E27FC236}">
                <a16:creationId xmlns:a16="http://schemas.microsoft.com/office/drawing/2014/main" id="{25B0EBF5-CC87-4F64-86E5-CB041DE29A58}"/>
              </a:ext>
            </a:extLst>
          </p:cNvPr>
          <p:cNvPicPr>
            <a:picLocks noChangeAspect="1"/>
          </p:cNvPicPr>
          <p:nvPr/>
        </p:nvPicPr>
        <p:blipFill rotWithShape="1">
          <a:blip r:embed="rId4">
            <a:extLst>
              <a:ext uri="{28A0092B-C50C-407E-A947-70E740481C1C}">
                <a14:useLocalDpi xmlns:a14="http://schemas.microsoft.com/office/drawing/2010/main" val="0"/>
              </a:ext>
            </a:extLst>
          </a:blip>
          <a:srcRect l="32444" t="45778" r="30112" b="29482"/>
          <a:stretch/>
        </p:blipFill>
        <p:spPr>
          <a:xfrm>
            <a:off x="10349048" y="182332"/>
            <a:ext cx="1356201" cy="672064"/>
          </a:xfrm>
          <a:prstGeom prst="rect">
            <a:avLst/>
          </a:prstGeom>
        </p:spPr>
      </p:pic>
      <p:cxnSp>
        <p:nvCxnSpPr>
          <p:cNvPr id="30" name="Straight Arrow Connector 29">
            <a:extLst>
              <a:ext uri="{FF2B5EF4-FFF2-40B4-BE49-F238E27FC236}">
                <a16:creationId xmlns:a16="http://schemas.microsoft.com/office/drawing/2014/main" id="{E7B55870-2B5F-4E52-A21A-63ED061BD85B}"/>
              </a:ext>
            </a:extLst>
          </p:cNvPr>
          <p:cNvCxnSpPr>
            <a:cxnSpLocks/>
          </p:cNvCxnSpPr>
          <p:nvPr/>
        </p:nvCxnSpPr>
        <p:spPr>
          <a:xfrm flipV="1">
            <a:off x="9699677" y="764399"/>
            <a:ext cx="649372" cy="176187"/>
          </a:xfrm>
          <a:prstGeom prst="straightConnector1">
            <a:avLst/>
          </a:prstGeom>
          <a:ln w="22225">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3072" name="TextBox 3071">
            <a:extLst>
              <a:ext uri="{FF2B5EF4-FFF2-40B4-BE49-F238E27FC236}">
                <a16:creationId xmlns:a16="http://schemas.microsoft.com/office/drawing/2014/main" id="{41392728-D923-49A2-B10D-101D80571F24}"/>
              </a:ext>
            </a:extLst>
          </p:cNvPr>
          <p:cNvSpPr txBox="1"/>
          <p:nvPr/>
        </p:nvSpPr>
        <p:spPr>
          <a:xfrm>
            <a:off x="572472" y="834121"/>
            <a:ext cx="6603474" cy="748795"/>
          </a:xfrm>
          <a:prstGeom prst="rect">
            <a:avLst/>
          </a:prstGeom>
          <a:noFill/>
        </p:spPr>
        <p:txBody>
          <a:bodyPr wrap="none" rtlCol="0">
            <a:spAutoFit/>
          </a:bodyPr>
          <a:lstStyle/>
          <a:p>
            <a:r>
              <a:rPr lang="en-US" sz="2133" dirty="0">
                <a:solidFill>
                  <a:schemeClr val="accent6">
                    <a:lumMod val="50000"/>
                  </a:schemeClr>
                </a:solidFill>
              </a:rPr>
              <a:t>Investigating QA designs/boards pre- or post- “cold” tests.</a:t>
            </a:r>
          </a:p>
          <a:p>
            <a:r>
              <a:rPr lang="en-US" sz="2133" dirty="0">
                <a:solidFill>
                  <a:schemeClr val="accent6">
                    <a:lumMod val="50000"/>
                  </a:schemeClr>
                </a:solidFill>
              </a:rPr>
              <a:t>On the long path to reproduce/emulate “cold” data… </a:t>
            </a:r>
          </a:p>
        </p:txBody>
      </p:sp>
    </p:spTree>
    <p:extLst>
      <p:ext uri="{BB962C8B-B14F-4D97-AF65-F5344CB8AC3E}">
        <p14:creationId xmlns:p14="http://schemas.microsoft.com/office/powerpoint/2010/main" val="20668763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a:extLst>
              <a:ext uri="{FF2B5EF4-FFF2-40B4-BE49-F238E27FC236}">
                <a16:creationId xmlns:a16="http://schemas.microsoft.com/office/drawing/2014/main" id="{38DF7479-B868-6DEE-DEB6-590090A00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42" y="1448629"/>
            <a:ext cx="6247523" cy="380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a:xfrm>
            <a:off x="-511136" y="336522"/>
            <a:ext cx="3791712" cy="427877"/>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en-US" sz="2600" dirty="0"/>
              <a:t>Simulations</a:t>
            </a:r>
          </a:p>
        </p:txBody>
      </p:sp>
      <p:pic>
        <p:nvPicPr>
          <p:cNvPr id="20" name="Picture 19">
            <a:extLst>
              <a:ext uri="{FF2B5EF4-FFF2-40B4-BE49-F238E27FC236}">
                <a16:creationId xmlns:a16="http://schemas.microsoft.com/office/drawing/2014/main" id="{95D3AFB1-C0DA-45FE-AB26-5FE18DECB73B}"/>
              </a:ext>
            </a:extLst>
          </p:cNvPr>
          <p:cNvPicPr>
            <a:picLocks noChangeAspect="1"/>
          </p:cNvPicPr>
          <p:nvPr/>
        </p:nvPicPr>
        <p:blipFill rotWithShape="1">
          <a:blip r:embed="rId3"/>
          <a:srcRect l="17022" t="29051" r="51384" b="53520"/>
          <a:stretch/>
        </p:blipFill>
        <p:spPr>
          <a:xfrm>
            <a:off x="5596025" y="2201938"/>
            <a:ext cx="1115659" cy="717973"/>
          </a:xfrm>
          <a:prstGeom prst="rect">
            <a:avLst/>
          </a:prstGeom>
        </p:spPr>
      </p:pic>
      <p:pic>
        <p:nvPicPr>
          <p:cNvPr id="21" name="Picture 20">
            <a:extLst>
              <a:ext uri="{FF2B5EF4-FFF2-40B4-BE49-F238E27FC236}">
                <a16:creationId xmlns:a16="http://schemas.microsoft.com/office/drawing/2014/main" id="{3577E29D-66B8-4049-BB24-ED3D578BEC54}"/>
              </a:ext>
            </a:extLst>
          </p:cNvPr>
          <p:cNvPicPr>
            <a:picLocks noChangeAspect="1"/>
          </p:cNvPicPr>
          <p:nvPr/>
        </p:nvPicPr>
        <p:blipFill rotWithShape="1">
          <a:blip r:embed="rId4"/>
          <a:srcRect l="7464" t="26432" r="54314" b="50729"/>
          <a:stretch/>
        </p:blipFill>
        <p:spPr>
          <a:xfrm>
            <a:off x="5506312" y="2944901"/>
            <a:ext cx="1273011" cy="717972"/>
          </a:xfrm>
          <a:prstGeom prst="rect">
            <a:avLst/>
          </a:prstGeom>
        </p:spPr>
      </p:pic>
      <p:pic>
        <p:nvPicPr>
          <p:cNvPr id="22" name="Picture 21">
            <a:extLst>
              <a:ext uri="{FF2B5EF4-FFF2-40B4-BE49-F238E27FC236}">
                <a16:creationId xmlns:a16="http://schemas.microsoft.com/office/drawing/2014/main" id="{262D190B-C59D-45D5-910C-5DE9166D02B9}"/>
              </a:ext>
            </a:extLst>
          </p:cNvPr>
          <p:cNvPicPr>
            <a:picLocks noChangeAspect="1"/>
          </p:cNvPicPr>
          <p:nvPr/>
        </p:nvPicPr>
        <p:blipFill rotWithShape="1">
          <a:blip r:embed="rId5"/>
          <a:srcRect l="7915" t="23475" r="55287" b="51913"/>
          <a:stretch/>
        </p:blipFill>
        <p:spPr>
          <a:xfrm>
            <a:off x="5506312" y="3642551"/>
            <a:ext cx="1295085" cy="772160"/>
          </a:xfrm>
          <a:prstGeom prst="rect">
            <a:avLst/>
          </a:prstGeom>
        </p:spPr>
      </p:pic>
      <p:sp>
        <p:nvSpPr>
          <p:cNvPr id="8" name="TextBox 7">
            <a:extLst>
              <a:ext uri="{FF2B5EF4-FFF2-40B4-BE49-F238E27FC236}">
                <a16:creationId xmlns:a16="http://schemas.microsoft.com/office/drawing/2014/main" id="{E4744650-C13D-40B3-B243-0155B8FCA39F}"/>
              </a:ext>
            </a:extLst>
          </p:cNvPr>
          <p:cNvSpPr txBox="1"/>
          <p:nvPr/>
        </p:nvSpPr>
        <p:spPr>
          <a:xfrm>
            <a:off x="5498986" y="1448630"/>
            <a:ext cx="1362489" cy="666977"/>
          </a:xfrm>
          <a:prstGeom prst="rect">
            <a:avLst/>
          </a:prstGeom>
          <a:noFill/>
        </p:spPr>
        <p:txBody>
          <a:bodyPr wrap="none" rtlCol="0">
            <a:spAutoFit/>
          </a:bodyPr>
          <a:lstStyle/>
          <a:p>
            <a:r>
              <a:rPr lang="en-US" sz="1867" dirty="0">
                <a:solidFill>
                  <a:srgbClr val="00B050"/>
                </a:solidFill>
              </a:rPr>
              <a:t>Data shapes</a:t>
            </a:r>
          </a:p>
          <a:p>
            <a:r>
              <a:rPr lang="en-US" sz="1867" dirty="0">
                <a:solidFill>
                  <a:srgbClr val="00B050"/>
                </a:solidFill>
              </a:rPr>
              <a:t>from WTS:</a:t>
            </a:r>
          </a:p>
        </p:txBody>
      </p:sp>
      <p:cxnSp>
        <p:nvCxnSpPr>
          <p:cNvPr id="23" name="Straight Arrow Connector 22">
            <a:extLst>
              <a:ext uri="{FF2B5EF4-FFF2-40B4-BE49-F238E27FC236}">
                <a16:creationId xmlns:a16="http://schemas.microsoft.com/office/drawing/2014/main" id="{E1447059-E66E-424D-89C8-B9DD5EB2D937}"/>
              </a:ext>
            </a:extLst>
          </p:cNvPr>
          <p:cNvCxnSpPr>
            <a:cxnSpLocks/>
          </p:cNvCxnSpPr>
          <p:nvPr/>
        </p:nvCxnSpPr>
        <p:spPr>
          <a:xfrm>
            <a:off x="3774558" y="1918571"/>
            <a:ext cx="1692099" cy="4900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A489494A-6B8C-4831-BB42-BECCF0716EF4}"/>
              </a:ext>
            </a:extLst>
          </p:cNvPr>
          <p:cNvCxnSpPr>
            <a:cxnSpLocks/>
          </p:cNvCxnSpPr>
          <p:nvPr/>
        </p:nvCxnSpPr>
        <p:spPr>
          <a:xfrm>
            <a:off x="3774558" y="2166659"/>
            <a:ext cx="1690597" cy="9261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B3B80093-49CA-42BA-96D1-7E6DEA336B7B}"/>
              </a:ext>
            </a:extLst>
          </p:cNvPr>
          <p:cNvCxnSpPr>
            <a:cxnSpLocks/>
          </p:cNvCxnSpPr>
          <p:nvPr/>
        </p:nvCxnSpPr>
        <p:spPr>
          <a:xfrm>
            <a:off x="3692807" y="2439711"/>
            <a:ext cx="1772348" cy="135450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E6280DDA-140D-4421-BCAD-9CBCA78E77CB}"/>
              </a:ext>
            </a:extLst>
          </p:cNvPr>
          <p:cNvSpPr txBox="1"/>
          <p:nvPr/>
        </p:nvSpPr>
        <p:spPr>
          <a:xfrm>
            <a:off x="2538020" y="1468432"/>
            <a:ext cx="1824089" cy="338554"/>
          </a:xfrm>
          <a:prstGeom prst="rect">
            <a:avLst/>
          </a:prstGeom>
          <a:noFill/>
        </p:spPr>
        <p:txBody>
          <a:bodyPr wrap="none" rtlCol="0">
            <a:spAutoFit/>
          </a:bodyPr>
          <a:lstStyle/>
          <a:p>
            <a:r>
              <a:rPr lang="en-US" sz="1600" dirty="0"/>
              <a:t>Current element at:</a:t>
            </a:r>
          </a:p>
        </p:txBody>
      </p:sp>
      <p:sp>
        <p:nvSpPr>
          <p:cNvPr id="29" name="TextBox 28">
            <a:extLst>
              <a:ext uri="{FF2B5EF4-FFF2-40B4-BE49-F238E27FC236}">
                <a16:creationId xmlns:a16="http://schemas.microsoft.com/office/drawing/2014/main" id="{04FEDBF2-51E4-4672-9B6C-714EAF6E3D6B}"/>
              </a:ext>
            </a:extLst>
          </p:cNvPr>
          <p:cNvSpPr txBox="1"/>
          <p:nvPr/>
        </p:nvSpPr>
        <p:spPr>
          <a:xfrm>
            <a:off x="3111146" y="2483236"/>
            <a:ext cx="797013" cy="461665"/>
          </a:xfrm>
          <a:prstGeom prst="rect">
            <a:avLst/>
          </a:prstGeom>
          <a:noFill/>
        </p:spPr>
        <p:txBody>
          <a:bodyPr wrap="none" rtlCol="0">
            <a:spAutoFit/>
          </a:bodyPr>
          <a:lstStyle/>
          <a:p>
            <a:r>
              <a:rPr lang="en-US" sz="1200" dirty="0"/>
              <a:t>of sensor </a:t>
            </a:r>
          </a:p>
          <a:p>
            <a:r>
              <a:rPr lang="en-US" sz="1200" dirty="0"/>
              <a:t>length</a:t>
            </a:r>
          </a:p>
        </p:txBody>
      </p:sp>
      <p:sp>
        <p:nvSpPr>
          <p:cNvPr id="30" name="TextBox 3">
            <a:extLst>
              <a:ext uri="{FF2B5EF4-FFF2-40B4-BE49-F238E27FC236}">
                <a16:creationId xmlns:a16="http://schemas.microsoft.com/office/drawing/2014/main" id="{BB809EF4-1084-432E-8DCF-569A54275B2C}"/>
              </a:ext>
            </a:extLst>
          </p:cNvPr>
          <p:cNvSpPr txBox="1"/>
          <p:nvPr/>
        </p:nvSpPr>
        <p:spPr>
          <a:xfrm>
            <a:off x="6910193" y="697826"/>
            <a:ext cx="5059279" cy="4359335"/>
          </a:xfrm>
          <a:prstGeom prst="rect">
            <a:avLst/>
          </a:prstGeom>
          <a:solidFill>
            <a:schemeClr val="accent2">
              <a:lumMod val="20000"/>
              <a:lumOff val="80000"/>
            </a:schemeClr>
          </a:solidFill>
          <a:ln>
            <a:solidFill>
              <a:schemeClr val="tx1"/>
            </a:solidFill>
          </a:ln>
        </p:spPr>
        <p:txBody>
          <a:bodyPr wrap="square" rtlCol="0">
            <a:spAutoFit/>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133" dirty="0"/>
          </a:p>
          <a:p>
            <a:r>
              <a:rPr lang="en-US" sz="2133" dirty="0">
                <a:sym typeface="Wingdings" panose="05000000000000000000" pitchFamily="2" charset="2"/>
              </a:rPr>
              <a:t></a:t>
            </a:r>
            <a:r>
              <a:rPr lang="en-US" sz="2133" dirty="0"/>
              <a:t> Emulating current redistribution at quench time by a current element of 1/5 of channel length; at five positions along the QA, covering the length.</a:t>
            </a:r>
          </a:p>
          <a:p>
            <a:endParaRPr lang="en-US" sz="2133" dirty="0"/>
          </a:p>
          <a:p>
            <a:r>
              <a:rPr lang="en-US" sz="2133" dirty="0"/>
              <a:t>Not all relative geometry is exactly simulated yet.</a:t>
            </a:r>
          </a:p>
          <a:p>
            <a:endParaRPr lang="en-US" sz="2133" dirty="0"/>
          </a:p>
          <a:p>
            <a:r>
              <a:rPr lang="en-US" sz="2133" dirty="0"/>
              <a:t>The dependence shows sensitivity to current redistribution at various axial positions as the source moves across the sensor.</a:t>
            </a:r>
          </a:p>
        </p:txBody>
      </p:sp>
      <p:sp>
        <p:nvSpPr>
          <p:cNvPr id="31" name="TextBox 30">
            <a:extLst>
              <a:ext uri="{FF2B5EF4-FFF2-40B4-BE49-F238E27FC236}">
                <a16:creationId xmlns:a16="http://schemas.microsoft.com/office/drawing/2014/main" id="{8F20D4E7-B275-44A3-BE1E-FC01547C788B}"/>
              </a:ext>
            </a:extLst>
          </p:cNvPr>
          <p:cNvSpPr txBox="1"/>
          <p:nvPr/>
        </p:nvSpPr>
        <p:spPr>
          <a:xfrm>
            <a:off x="3891000" y="4979006"/>
            <a:ext cx="580608" cy="318100"/>
          </a:xfrm>
          <a:prstGeom prst="rect">
            <a:avLst/>
          </a:prstGeom>
          <a:noFill/>
        </p:spPr>
        <p:txBody>
          <a:bodyPr wrap="none" rtlCol="0">
            <a:spAutoFit/>
          </a:bodyPr>
          <a:lstStyle/>
          <a:p>
            <a:r>
              <a:rPr lang="en-US" sz="1467" dirty="0">
                <a:solidFill>
                  <a:schemeClr val="accent6">
                    <a:lumMod val="50000"/>
                  </a:schemeClr>
                </a:solidFill>
              </a:rPr>
              <a:t>(deg)</a:t>
            </a:r>
          </a:p>
        </p:txBody>
      </p:sp>
      <p:sp>
        <p:nvSpPr>
          <p:cNvPr id="32" name="TextBox 31">
            <a:extLst>
              <a:ext uri="{FF2B5EF4-FFF2-40B4-BE49-F238E27FC236}">
                <a16:creationId xmlns:a16="http://schemas.microsoft.com/office/drawing/2014/main" id="{2EC779A8-867B-437B-A071-BDA23A4048FA}"/>
              </a:ext>
            </a:extLst>
          </p:cNvPr>
          <p:cNvSpPr txBox="1"/>
          <p:nvPr/>
        </p:nvSpPr>
        <p:spPr>
          <a:xfrm>
            <a:off x="374891" y="5457298"/>
            <a:ext cx="11996297" cy="830997"/>
          </a:xfrm>
          <a:prstGeom prst="rect">
            <a:avLst/>
          </a:prstGeom>
          <a:noFill/>
        </p:spPr>
        <p:txBody>
          <a:bodyPr wrap="none" rtlCol="0">
            <a:spAutoFit/>
          </a:bodyPr>
          <a:lstStyle/>
          <a:p>
            <a:r>
              <a:rPr lang="en-US" sz="2400" dirty="0">
                <a:solidFill>
                  <a:schemeClr val="accent6">
                    <a:lumMod val="50000"/>
                  </a:schemeClr>
                </a:solidFill>
              </a:rPr>
              <a:t>Simulations and WTS data agree well about data features. The ultimate goal is to be able to </a:t>
            </a:r>
          </a:p>
          <a:p>
            <a:r>
              <a:rPr lang="en-US" sz="2400" dirty="0">
                <a:solidFill>
                  <a:schemeClr val="accent6">
                    <a:lumMod val="50000"/>
                  </a:schemeClr>
                </a:solidFill>
              </a:rPr>
              <a:t>emulate real quench data at WTS, for elaborate QA designs, and be able to simulate it as well.  </a:t>
            </a:r>
          </a:p>
        </p:txBody>
      </p:sp>
      <p:sp>
        <p:nvSpPr>
          <p:cNvPr id="2" name="TextBox 1">
            <a:extLst>
              <a:ext uri="{FF2B5EF4-FFF2-40B4-BE49-F238E27FC236}">
                <a16:creationId xmlns:a16="http://schemas.microsoft.com/office/drawing/2014/main" id="{AD86BC5C-5754-4E01-BDAF-E9DEC30C61CA}"/>
              </a:ext>
            </a:extLst>
          </p:cNvPr>
          <p:cNvSpPr txBox="1"/>
          <p:nvPr/>
        </p:nvSpPr>
        <p:spPr>
          <a:xfrm>
            <a:off x="1115265" y="1112877"/>
            <a:ext cx="1376659" cy="379656"/>
          </a:xfrm>
          <a:prstGeom prst="rect">
            <a:avLst/>
          </a:prstGeom>
          <a:noFill/>
        </p:spPr>
        <p:txBody>
          <a:bodyPr wrap="none" rtlCol="0">
            <a:spAutoFit/>
          </a:bodyPr>
          <a:lstStyle/>
          <a:p>
            <a:r>
              <a:rPr lang="en-US" sz="1867" dirty="0"/>
              <a:t>Simulations:</a:t>
            </a:r>
          </a:p>
        </p:txBody>
      </p:sp>
      <p:sp>
        <p:nvSpPr>
          <p:cNvPr id="6" name="TextBox 5">
            <a:extLst>
              <a:ext uri="{FF2B5EF4-FFF2-40B4-BE49-F238E27FC236}">
                <a16:creationId xmlns:a16="http://schemas.microsoft.com/office/drawing/2014/main" id="{D6449D5C-DA7B-49C2-AC9C-E31A90D18F73}"/>
              </a:ext>
            </a:extLst>
          </p:cNvPr>
          <p:cNvSpPr txBox="1"/>
          <p:nvPr/>
        </p:nvSpPr>
        <p:spPr>
          <a:xfrm>
            <a:off x="491100" y="4954667"/>
            <a:ext cx="5917931" cy="379656"/>
          </a:xfrm>
          <a:prstGeom prst="rect">
            <a:avLst/>
          </a:prstGeom>
          <a:solidFill>
            <a:schemeClr val="bg1"/>
          </a:solidFill>
        </p:spPr>
        <p:txBody>
          <a:bodyPr wrap="square" rtlCol="0">
            <a:spAutoFit/>
          </a:bodyPr>
          <a:lstStyle/>
          <a:p>
            <a:r>
              <a:rPr lang="en-US" sz="1867" dirty="0"/>
              <a:t>Location along channel width at fixed axial location</a:t>
            </a:r>
          </a:p>
        </p:txBody>
      </p:sp>
      <p:sp>
        <p:nvSpPr>
          <p:cNvPr id="25" name="TextBox 24">
            <a:extLst>
              <a:ext uri="{FF2B5EF4-FFF2-40B4-BE49-F238E27FC236}">
                <a16:creationId xmlns:a16="http://schemas.microsoft.com/office/drawing/2014/main" id="{A22BB09C-E599-4EFE-AD16-F9165680269E}"/>
              </a:ext>
            </a:extLst>
          </p:cNvPr>
          <p:cNvSpPr txBox="1"/>
          <p:nvPr/>
        </p:nvSpPr>
        <p:spPr>
          <a:xfrm>
            <a:off x="5273636" y="4584999"/>
            <a:ext cx="1438049" cy="338554"/>
          </a:xfrm>
          <a:prstGeom prst="rect">
            <a:avLst/>
          </a:prstGeom>
          <a:solidFill>
            <a:schemeClr val="bg1"/>
          </a:solidFill>
        </p:spPr>
        <p:txBody>
          <a:bodyPr wrap="square" rtlCol="0">
            <a:spAutoFit/>
          </a:bodyPr>
          <a:lstStyle/>
          <a:p>
            <a:endParaRPr lang="en-US" sz="1600" dirty="0"/>
          </a:p>
        </p:txBody>
      </p:sp>
      <p:sp>
        <p:nvSpPr>
          <p:cNvPr id="27" name="TextBox 26">
            <a:extLst>
              <a:ext uri="{FF2B5EF4-FFF2-40B4-BE49-F238E27FC236}">
                <a16:creationId xmlns:a16="http://schemas.microsoft.com/office/drawing/2014/main" id="{C213B1E1-8EF2-43AF-9F83-DC1D19FEE131}"/>
              </a:ext>
            </a:extLst>
          </p:cNvPr>
          <p:cNvSpPr txBox="1"/>
          <p:nvPr/>
        </p:nvSpPr>
        <p:spPr>
          <a:xfrm>
            <a:off x="4160169" y="895787"/>
            <a:ext cx="2021569" cy="338554"/>
          </a:xfrm>
          <a:prstGeom prst="rect">
            <a:avLst/>
          </a:prstGeom>
          <a:solidFill>
            <a:schemeClr val="bg1"/>
          </a:solidFill>
        </p:spPr>
        <p:txBody>
          <a:bodyPr wrap="square" rtlCol="0">
            <a:spAutoFit/>
          </a:bodyPr>
          <a:lstStyle/>
          <a:p>
            <a:endParaRPr lang="en-US" sz="1600" dirty="0"/>
          </a:p>
        </p:txBody>
      </p:sp>
    </p:spTree>
    <p:extLst>
      <p:ext uri="{BB962C8B-B14F-4D97-AF65-F5344CB8AC3E}">
        <p14:creationId xmlns:p14="http://schemas.microsoft.com/office/powerpoint/2010/main" val="2582189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8D7BA8-97C3-65C1-B1EC-15391F7BE182}"/>
              </a:ext>
            </a:extLst>
          </p:cNvPr>
          <p:cNvSpPr txBox="1"/>
          <p:nvPr/>
        </p:nvSpPr>
        <p:spPr>
          <a:xfrm>
            <a:off x="3713649" y="2416476"/>
            <a:ext cx="4764702" cy="461665"/>
          </a:xfrm>
          <a:prstGeom prst="rect">
            <a:avLst/>
          </a:prstGeom>
          <a:noFill/>
        </p:spPr>
        <p:txBody>
          <a:bodyPr wrap="none" rtlCol="0">
            <a:spAutoFit/>
          </a:bodyPr>
          <a:lstStyle/>
          <a:p>
            <a:r>
              <a:rPr lang="en-US" sz="2400" dirty="0"/>
              <a:t>Binary-coded quench antenna arrays</a:t>
            </a:r>
          </a:p>
        </p:txBody>
      </p:sp>
    </p:spTree>
    <p:extLst>
      <p:ext uri="{BB962C8B-B14F-4D97-AF65-F5344CB8AC3E}">
        <p14:creationId xmlns:p14="http://schemas.microsoft.com/office/powerpoint/2010/main" val="1024692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A15DCD-F857-4523-9FA2-7F99EB8E2949}"/>
              </a:ext>
            </a:extLst>
          </p:cNvPr>
          <p:cNvSpPr txBox="1"/>
          <p:nvPr/>
        </p:nvSpPr>
        <p:spPr>
          <a:xfrm>
            <a:off x="26099" y="11308"/>
            <a:ext cx="12165901" cy="1846659"/>
          </a:xfrm>
          <a:prstGeom prst="rect">
            <a:avLst/>
          </a:prstGeom>
          <a:noFill/>
        </p:spPr>
        <p:txBody>
          <a:bodyPr wrap="square" rtlCol="0">
            <a:spAutoFit/>
          </a:bodyPr>
          <a:lstStyle/>
          <a:p>
            <a:r>
              <a:rPr lang="en-US" sz="2400" dirty="0"/>
              <a:t>Binary-coded antenna arrays</a:t>
            </a:r>
            <a:endParaRPr lang="en-US" sz="1000" dirty="0"/>
          </a:p>
          <a:p>
            <a:endParaRPr lang="en-US" sz="1000" dirty="0"/>
          </a:p>
          <a:p>
            <a:r>
              <a:rPr lang="en-US" sz="1600" dirty="0"/>
              <a:t>If try to monitor long magnets completely with QA arrays, end up having large number (100’s) of channels/wires – becomes difficult to implement and maintain.</a:t>
            </a:r>
          </a:p>
          <a:p>
            <a:endParaRPr lang="en-US" sz="1600" dirty="0"/>
          </a:p>
          <a:p>
            <a:r>
              <a:rPr lang="en-US" sz="1600" dirty="0"/>
              <a:t>Try to explore mitigating this by having a pattern of active </a:t>
            </a:r>
            <a:r>
              <a:rPr lang="en-US" sz="1600" dirty="0">
                <a:highlight>
                  <a:srgbClr val="FFFF00"/>
                </a:highlight>
              </a:rPr>
              <a:t>antennas connected in series.</a:t>
            </a:r>
            <a:r>
              <a:rPr lang="en-US" sz="1600" dirty="0"/>
              <a:t> There are multiple layers of these series arrays </a:t>
            </a:r>
            <a:r>
              <a:rPr lang="en-US" sz="1600" dirty="0">
                <a:highlight>
                  <a:srgbClr val="FFFF00"/>
                </a:highlight>
              </a:rPr>
              <a:t>stacked on top of each other</a:t>
            </a:r>
            <a:r>
              <a:rPr lang="en-US" sz="1600" dirty="0"/>
              <a:t>, sampling the same area but with </a:t>
            </a:r>
            <a:r>
              <a:rPr lang="en-US" sz="1600" dirty="0">
                <a:highlight>
                  <a:srgbClr val="FFFF00"/>
                </a:highlight>
              </a:rPr>
              <a:t>different pattern variations</a:t>
            </a:r>
            <a:r>
              <a:rPr lang="en-US" sz="1600" dirty="0"/>
              <a:t>. Their response provides a binary code for location of activity.</a:t>
            </a:r>
          </a:p>
        </p:txBody>
      </p:sp>
      <p:sp>
        <p:nvSpPr>
          <p:cNvPr id="89" name="TextBox 88">
            <a:extLst>
              <a:ext uri="{FF2B5EF4-FFF2-40B4-BE49-F238E27FC236}">
                <a16:creationId xmlns:a16="http://schemas.microsoft.com/office/drawing/2014/main" id="{37E9C617-FC3B-DCC9-5196-58DA1396FE10}"/>
              </a:ext>
            </a:extLst>
          </p:cNvPr>
          <p:cNvSpPr txBox="1"/>
          <p:nvPr/>
        </p:nvSpPr>
        <p:spPr>
          <a:xfrm>
            <a:off x="219253" y="5719270"/>
            <a:ext cx="6117691" cy="1015663"/>
          </a:xfrm>
          <a:prstGeom prst="rect">
            <a:avLst/>
          </a:prstGeom>
          <a:solidFill>
            <a:schemeClr val="accent4">
              <a:lumMod val="20000"/>
              <a:lumOff val="80000"/>
            </a:schemeClr>
          </a:solidFill>
          <a:ln>
            <a:solidFill>
              <a:schemeClr val="tx1"/>
            </a:solidFill>
          </a:ln>
        </p:spPr>
        <p:txBody>
          <a:bodyPr wrap="square" rtlCol="0">
            <a:spAutoFit/>
          </a:bodyPr>
          <a:lstStyle/>
          <a:p>
            <a:pPr marL="285750" indent="-285750">
              <a:buFont typeface="Wingdings" panose="05000000000000000000" pitchFamily="2" charset="2"/>
              <a:buChar char="è"/>
            </a:pPr>
            <a:r>
              <a:rPr lang="en-US" sz="2000" dirty="0">
                <a:solidFill>
                  <a:srgbClr val="0000FF"/>
                </a:solidFill>
              </a:rPr>
              <a:t>Uses only 5 signals to resolve 30 locations of activity.</a:t>
            </a:r>
          </a:p>
          <a:p>
            <a:r>
              <a:rPr lang="en-US" sz="2000" dirty="0">
                <a:solidFill>
                  <a:srgbClr val="0000FF"/>
                </a:solidFill>
              </a:rPr>
              <a:t>(e.g., if each QA is 100mm long, monitor 3m of magnet at that resolution while using only 5 channels)</a:t>
            </a:r>
          </a:p>
        </p:txBody>
      </p:sp>
      <p:sp>
        <p:nvSpPr>
          <p:cNvPr id="225" name="TextBox 224">
            <a:extLst>
              <a:ext uri="{FF2B5EF4-FFF2-40B4-BE49-F238E27FC236}">
                <a16:creationId xmlns:a16="http://schemas.microsoft.com/office/drawing/2014/main" id="{FED4CA36-A3EA-01D9-9E8C-6CC3134B378A}"/>
              </a:ext>
            </a:extLst>
          </p:cNvPr>
          <p:cNvSpPr txBox="1"/>
          <p:nvPr/>
        </p:nvSpPr>
        <p:spPr>
          <a:xfrm>
            <a:off x="7515895" y="5586256"/>
            <a:ext cx="4392819" cy="1015663"/>
          </a:xfrm>
          <a:prstGeom prst="rect">
            <a:avLst/>
          </a:prstGeom>
          <a:noFill/>
          <a:ln>
            <a:noFill/>
          </a:ln>
        </p:spPr>
        <p:txBody>
          <a:bodyPr wrap="square" rtlCol="0">
            <a:spAutoFit/>
          </a:bodyPr>
          <a:lstStyle/>
          <a:p>
            <a:r>
              <a:rPr lang="en-US" sz="2000" dirty="0"/>
              <a:t>e.g. if only channels 1, 3, 5 show voltage above threshold, then the quench must have occurred at this location</a:t>
            </a:r>
          </a:p>
        </p:txBody>
      </p:sp>
      <p:grpSp>
        <p:nvGrpSpPr>
          <p:cNvPr id="227" name="Group 226">
            <a:extLst>
              <a:ext uri="{FF2B5EF4-FFF2-40B4-BE49-F238E27FC236}">
                <a16:creationId xmlns:a16="http://schemas.microsoft.com/office/drawing/2014/main" id="{D92223C7-79EE-CDDF-96DC-1DA5AA49AD2C}"/>
              </a:ext>
            </a:extLst>
          </p:cNvPr>
          <p:cNvGrpSpPr/>
          <p:nvPr/>
        </p:nvGrpSpPr>
        <p:grpSpPr>
          <a:xfrm>
            <a:off x="1116211" y="2288855"/>
            <a:ext cx="10393966" cy="3699144"/>
            <a:chOff x="1039638" y="2562971"/>
            <a:chExt cx="10393966" cy="3699144"/>
          </a:xfrm>
        </p:grpSpPr>
        <p:sp>
          <p:nvSpPr>
            <p:cNvPr id="64" name="TextBox 63">
              <a:extLst>
                <a:ext uri="{FF2B5EF4-FFF2-40B4-BE49-F238E27FC236}">
                  <a16:creationId xmlns:a16="http://schemas.microsoft.com/office/drawing/2014/main" id="{636521F9-3D0C-4DC1-95B8-C33B27135B49}"/>
                </a:ext>
              </a:extLst>
            </p:cNvPr>
            <p:cNvSpPr txBox="1"/>
            <p:nvPr/>
          </p:nvSpPr>
          <p:spPr>
            <a:xfrm>
              <a:off x="1039638" y="2562971"/>
              <a:ext cx="1122423" cy="369332"/>
            </a:xfrm>
            <a:prstGeom prst="rect">
              <a:avLst/>
            </a:prstGeom>
            <a:noFill/>
          </p:spPr>
          <p:txBody>
            <a:bodyPr wrap="none" rtlCol="0">
              <a:spAutoFit/>
            </a:bodyPr>
            <a:lstStyle/>
            <a:p>
              <a:r>
                <a:rPr lang="en-US" dirty="0"/>
                <a:t>Channel 1</a:t>
              </a:r>
            </a:p>
          </p:txBody>
        </p:sp>
        <p:grpSp>
          <p:nvGrpSpPr>
            <p:cNvPr id="221" name="Group 220">
              <a:extLst>
                <a:ext uri="{FF2B5EF4-FFF2-40B4-BE49-F238E27FC236}">
                  <a16:creationId xmlns:a16="http://schemas.microsoft.com/office/drawing/2014/main" id="{C4AE2298-B7CA-2A5B-FDFD-43BBDA5DEA9C}"/>
                </a:ext>
              </a:extLst>
            </p:cNvPr>
            <p:cNvGrpSpPr/>
            <p:nvPr/>
          </p:nvGrpSpPr>
          <p:grpSpPr>
            <a:xfrm>
              <a:off x="10419592" y="2567444"/>
              <a:ext cx="1014012" cy="812101"/>
              <a:chOff x="9693451" y="2580083"/>
              <a:chExt cx="1014012" cy="812101"/>
            </a:xfrm>
          </p:grpSpPr>
          <p:sp>
            <p:nvSpPr>
              <p:cNvPr id="28" name="Rectangle 27">
                <a:extLst>
                  <a:ext uri="{FF2B5EF4-FFF2-40B4-BE49-F238E27FC236}">
                    <a16:creationId xmlns:a16="http://schemas.microsoft.com/office/drawing/2014/main" id="{740141CC-19F0-FEE9-832E-2E3770F540AA}"/>
                  </a:ext>
                </a:extLst>
              </p:cNvPr>
              <p:cNvSpPr/>
              <p:nvPr/>
            </p:nvSpPr>
            <p:spPr>
              <a:xfrm>
                <a:off x="9693452" y="2580083"/>
                <a:ext cx="1014011" cy="35222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QA active</a:t>
                </a:r>
              </a:p>
            </p:txBody>
          </p:sp>
          <p:sp>
            <p:nvSpPr>
              <p:cNvPr id="66" name="Rectangle 65">
                <a:extLst>
                  <a:ext uri="{FF2B5EF4-FFF2-40B4-BE49-F238E27FC236}">
                    <a16:creationId xmlns:a16="http://schemas.microsoft.com/office/drawing/2014/main" id="{A03E4E8D-051C-A8CD-4E19-890B464855C5}"/>
                  </a:ext>
                </a:extLst>
              </p:cNvPr>
              <p:cNvSpPr/>
              <p:nvPr/>
            </p:nvSpPr>
            <p:spPr>
              <a:xfrm>
                <a:off x="9693451" y="3039964"/>
                <a:ext cx="1014011" cy="352220"/>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400" dirty="0"/>
                  <a:t>QA shorted</a:t>
                </a:r>
              </a:p>
            </p:txBody>
          </p:sp>
        </p:grpSp>
        <p:grpSp>
          <p:nvGrpSpPr>
            <p:cNvPr id="74" name="Group 73">
              <a:extLst>
                <a:ext uri="{FF2B5EF4-FFF2-40B4-BE49-F238E27FC236}">
                  <a16:creationId xmlns:a16="http://schemas.microsoft.com/office/drawing/2014/main" id="{418D069C-3EA4-24A3-4C5B-8C35EFE3F9D8}"/>
                </a:ext>
              </a:extLst>
            </p:cNvPr>
            <p:cNvGrpSpPr/>
            <p:nvPr/>
          </p:nvGrpSpPr>
          <p:grpSpPr>
            <a:xfrm>
              <a:off x="1484537" y="2865532"/>
              <a:ext cx="8032817" cy="269260"/>
              <a:chOff x="1484537" y="2865532"/>
              <a:chExt cx="8032817" cy="269260"/>
            </a:xfrm>
          </p:grpSpPr>
          <p:grpSp>
            <p:nvGrpSpPr>
              <p:cNvPr id="73" name="Group 72">
                <a:extLst>
                  <a:ext uri="{FF2B5EF4-FFF2-40B4-BE49-F238E27FC236}">
                    <a16:creationId xmlns:a16="http://schemas.microsoft.com/office/drawing/2014/main" id="{051A2768-F9BE-E310-83CF-95BB67231646}"/>
                  </a:ext>
                </a:extLst>
              </p:cNvPr>
              <p:cNvGrpSpPr/>
              <p:nvPr/>
            </p:nvGrpSpPr>
            <p:grpSpPr>
              <a:xfrm>
                <a:off x="1484537" y="2865532"/>
                <a:ext cx="416482" cy="203569"/>
                <a:chOff x="1484537" y="2865532"/>
                <a:chExt cx="416482" cy="203569"/>
              </a:xfrm>
            </p:grpSpPr>
            <p:sp>
              <p:nvSpPr>
                <p:cNvPr id="30" name="Freeform: Shape 29">
                  <a:extLst>
                    <a:ext uri="{FF2B5EF4-FFF2-40B4-BE49-F238E27FC236}">
                      <a16:creationId xmlns:a16="http://schemas.microsoft.com/office/drawing/2014/main" id="{2718091F-5A52-E108-D52C-B1BA591730BF}"/>
                    </a:ext>
                  </a:extLst>
                </p:cNvPr>
                <p:cNvSpPr/>
                <p:nvPr/>
              </p:nvSpPr>
              <p:spPr>
                <a:xfrm>
                  <a:off x="1521735" y="2865532"/>
                  <a:ext cx="379284" cy="185626"/>
                </a:xfrm>
                <a:custGeom>
                  <a:avLst/>
                  <a:gdLst>
                    <a:gd name="connsiteX0" fmla="*/ 19892 w 377244"/>
                    <a:gd name="connsiteY0" fmla="*/ 0 h 158127"/>
                    <a:gd name="connsiteX1" fmla="*/ 9382 w 377244"/>
                    <a:gd name="connsiteY1" fmla="*/ 84083 h 158127"/>
                    <a:gd name="connsiteX2" fmla="*/ 209078 w 377244"/>
                    <a:gd name="connsiteY2" fmla="*/ 31531 h 158127"/>
                    <a:gd name="connsiteX3" fmla="*/ 188058 w 377244"/>
                    <a:gd name="connsiteY3" fmla="*/ 136635 h 158127"/>
                    <a:gd name="connsiteX4" fmla="*/ 377244 w 377244"/>
                    <a:gd name="connsiteY4" fmla="*/ 157655 h 1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44" h="158127">
                      <a:moveTo>
                        <a:pt x="19892" y="0"/>
                      </a:moveTo>
                      <a:cubicBezTo>
                        <a:pt x="16389" y="28028"/>
                        <a:pt x="-15415" y="70557"/>
                        <a:pt x="9382" y="84083"/>
                      </a:cubicBezTo>
                      <a:cubicBezTo>
                        <a:pt x="50372" y="106441"/>
                        <a:pt x="166101" y="49950"/>
                        <a:pt x="209078" y="31531"/>
                      </a:cubicBezTo>
                      <a:cubicBezTo>
                        <a:pt x="202071" y="66566"/>
                        <a:pt x="168239" y="106907"/>
                        <a:pt x="188058" y="136635"/>
                      </a:cubicBezTo>
                      <a:cubicBezTo>
                        <a:pt x="205736" y="163152"/>
                        <a:pt x="347575" y="157655"/>
                        <a:pt x="377244" y="1576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39B02766-58D6-6B00-9EA3-C59D02429E83}"/>
                    </a:ext>
                  </a:extLst>
                </p:cNvPr>
                <p:cNvSpPr/>
                <p:nvPr/>
              </p:nvSpPr>
              <p:spPr>
                <a:xfrm>
                  <a:off x="1484537" y="2915192"/>
                  <a:ext cx="416482" cy="153909"/>
                </a:xfrm>
                <a:custGeom>
                  <a:avLst/>
                  <a:gdLst>
                    <a:gd name="connsiteX0" fmla="*/ 19892 w 377244"/>
                    <a:gd name="connsiteY0" fmla="*/ 0 h 158127"/>
                    <a:gd name="connsiteX1" fmla="*/ 9382 w 377244"/>
                    <a:gd name="connsiteY1" fmla="*/ 84083 h 158127"/>
                    <a:gd name="connsiteX2" fmla="*/ 209078 w 377244"/>
                    <a:gd name="connsiteY2" fmla="*/ 31531 h 158127"/>
                    <a:gd name="connsiteX3" fmla="*/ 188058 w 377244"/>
                    <a:gd name="connsiteY3" fmla="*/ 136635 h 158127"/>
                    <a:gd name="connsiteX4" fmla="*/ 377244 w 377244"/>
                    <a:gd name="connsiteY4" fmla="*/ 157655 h 1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44" h="158127">
                      <a:moveTo>
                        <a:pt x="19892" y="0"/>
                      </a:moveTo>
                      <a:cubicBezTo>
                        <a:pt x="16389" y="28028"/>
                        <a:pt x="-15415" y="70557"/>
                        <a:pt x="9382" y="84083"/>
                      </a:cubicBezTo>
                      <a:cubicBezTo>
                        <a:pt x="50372" y="106441"/>
                        <a:pt x="166101" y="49950"/>
                        <a:pt x="209078" y="31531"/>
                      </a:cubicBezTo>
                      <a:cubicBezTo>
                        <a:pt x="202071" y="66566"/>
                        <a:pt x="168239" y="106907"/>
                        <a:pt x="188058" y="136635"/>
                      </a:cubicBezTo>
                      <a:cubicBezTo>
                        <a:pt x="205736" y="163152"/>
                        <a:pt x="347575" y="157655"/>
                        <a:pt x="377244" y="1576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FAA168FD-8390-D9CD-CC45-D54B181A4B4D}"/>
                  </a:ext>
                </a:extLst>
              </p:cNvPr>
              <p:cNvGrpSpPr/>
              <p:nvPr/>
            </p:nvGrpSpPr>
            <p:grpSpPr>
              <a:xfrm>
                <a:off x="1901019" y="2980859"/>
                <a:ext cx="7616335" cy="153933"/>
                <a:chOff x="1901019" y="2980859"/>
                <a:chExt cx="7616335" cy="153933"/>
              </a:xfrm>
            </p:grpSpPr>
            <p:sp>
              <p:nvSpPr>
                <p:cNvPr id="2" name="Rectangle 1">
                  <a:extLst>
                    <a:ext uri="{FF2B5EF4-FFF2-40B4-BE49-F238E27FC236}">
                      <a16:creationId xmlns:a16="http://schemas.microsoft.com/office/drawing/2014/main" id="{01F8C96C-1E1E-8E40-53E2-CA377BCE438E}"/>
                    </a:ext>
                  </a:extLst>
                </p:cNvPr>
                <p:cNvSpPr/>
                <p:nvPr/>
              </p:nvSpPr>
              <p:spPr>
                <a:xfrm>
                  <a:off x="1901019" y="2980883"/>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5F387DB-6A95-C0E3-E92F-30427D216D87}"/>
                    </a:ext>
                  </a:extLst>
                </p:cNvPr>
                <p:cNvSpPr/>
                <p:nvPr/>
              </p:nvSpPr>
              <p:spPr>
                <a:xfrm>
                  <a:off x="2162061" y="2980882"/>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BF5AA2A-F604-4CDB-CA35-F1815C0A9122}"/>
                    </a:ext>
                  </a:extLst>
                </p:cNvPr>
                <p:cNvSpPr/>
                <p:nvPr/>
              </p:nvSpPr>
              <p:spPr>
                <a:xfrm>
                  <a:off x="2423103" y="2980881"/>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6294EE5-0ACF-8EAA-E39F-591EFAE2974C}"/>
                    </a:ext>
                  </a:extLst>
                </p:cNvPr>
                <p:cNvSpPr/>
                <p:nvPr/>
              </p:nvSpPr>
              <p:spPr>
                <a:xfrm>
                  <a:off x="2676600" y="2980880"/>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9E2CDFB-2610-8791-48DA-8CCEF36AD121}"/>
                    </a:ext>
                  </a:extLst>
                </p:cNvPr>
                <p:cNvSpPr/>
                <p:nvPr/>
              </p:nvSpPr>
              <p:spPr>
                <a:xfrm>
                  <a:off x="2930097" y="298087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3DFD265-EC25-49F8-B0A5-5E030EF3DA6B}"/>
                    </a:ext>
                  </a:extLst>
                </p:cNvPr>
                <p:cNvSpPr/>
                <p:nvPr/>
              </p:nvSpPr>
              <p:spPr>
                <a:xfrm>
                  <a:off x="3183594" y="2980878"/>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E32CEFB1-3773-1CC0-53DB-5C557BA95955}"/>
                    </a:ext>
                  </a:extLst>
                </p:cNvPr>
                <p:cNvSpPr/>
                <p:nvPr/>
              </p:nvSpPr>
              <p:spPr>
                <a:xfrm>
                  <a:off x="3437091" y="2980877"/>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E716BED-B7B6-051D-A32D-A2A48F2501E0}"/>
                    </a:ext>
                  </a:extLst>
                </p:cNvPr>
                <p:cNvSpPr/>
                <p:nvPr/>
              </p:nvSpPr>
              <p:spPr>
                <a:xfrm>
                  <a:off x="3690588" y="2980876"/>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7BB73C-A065-9EBC-9969-1F53C8ABD334}"/>
                    </a:ext>
                  </a:extLst>
                </p:cNvPr>
                <p:cNvSpPr/>
                <p:nvPr/>
              </p:nvSpPr>
              <p:spPr>
                <a:xfrm>
                  <a:off x="3944085" y="2980875"/>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31D6FD9-66C3-FE85-1B10-49DEA7EB4EBB}"/>
                    </a:ext>
                  </a:extLst>
                </p:cNvPr>
                <p:cNvSpPr/>
                <p:nvPr/>
              </p:nvSpPr>
              <p:spPr>
                <a:xfrm>
                  <a:off x="4197582" y="2980874"/>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FEC52EB-BA93-D4B6-516F-FF49C357C247}"/>
                    </a:ext>
                  </a:extLst>
                </p:cNvPr>
                <p:cNvSpPr/>
                <p:nvPr/>
              </p:nvSpPr>
              <p:spPr>
                <a:xfrm>
                  <a:off x="4451079" y="2980873"/>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8E94289-F5FA-F37E-9514-882602C9B619}"/>
                    </a:ext>
                  </a:extLst>
                </p:cNvPr>
                <p:cNvSpPr/>
                <p:nvPr/>
              </p:nvSpPr>
              <p:spPr>
                <a:xfrm>
                  <a:off x="4704576" y="2980872"/>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75096B7-76BE-F0E2-7311-12AF9024CFA7}"/>
                    </a:ext>
                  </a:extLst>
                </p:cNvPr>
                <p:cNvSpPr/>
                <p:nvPr/>
              </p:nvSpPr>
              <p:spPr>
                <a:xfrm>
                  <a:off x="4958073" y="2980871"/>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95DE0D7-435B-792A-A812-7BFC6730AECD}"/>
                    </a:ext>
                  </a:extLst>
                </p:cNvPr>
                <p:cNvSpPr/>
                <p:nvPr/>
              </p:nvSpPr>
              <p:spPr>
                <a:xfrm>
                  <a:off x="5211570" y="2980870"/>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CDB123D-0BCC-1E70-4F1D-AE6A785BF05C}"/>
                    </a:ext>
                  </a:extLst>
                </p:cNvPr>
                <p:cNvSpPr/>
                <p:nvPr/>
              </p:nvSpPr>
              <p:spPr>
                <a:xfrm>
                  <a:off x="5465067" y="298086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F701A01-CD08-210D-778B-871F0DD5EDC7}"/>
                    </a:ext>
                  </a:extLst>
                </p:cNvPr>
                <p:cNvSpPr/>
                <p:nvPr/>
              </p:nvSpPr>
              <p:spPr>
                <a:xfrm>
                  <a:off x="5718564" y="2980868"/>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B60E54-06C5-AF33-2A65-C6DA94F6B8ED}"/>
                    </a:ext>
                  </a:extLst>
                </p:cNvPr>
                <p:cNvSpPr/>
                <p:nvPr/>
              </p:nvSpPr>
              <p:spPr>
                <a:xfrm>
                  <a:off x="5972061" y="2980867"/>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85DED1B-75AE-B647-BB1D-AFF0D3EF8AA8}"/>
                    </a:ext>
                  </a:extLst>
                </p:cNvPr>
                <p:cNvSpPr/>
                <p:nvPr/>
              </p:nvSpPr>
              <p:spPr>
                <a:xfrm>
                  <a:off x="6225558" y="2980866"/>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89770A8-55B9-A191-761C-6A322C323905}"/>
                    </a:ext>
                  </a:extLst>
                </p:cNvPr>
                <p:cNvSpPr/>
                <p:nvPr/>
              </p:nvSpPr>
              <p:spPr>
                <a:xfrm>
                  <a:off x="6479055" y="2980865"/>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C4D93B9-382E-3BE2-2B51-E7149FADB7D8}"/>
                    </a:ext>
                  </a:extLst>
                </p:cNvPr>
                <p:cNvSpPr/>
                <p:nvPr/>
              </p:nvSpPr>
              <p:spPr>
                <a:xfrm>
                  <a:off x="6732552" y="2980864"/>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E36976-64AE-7B6B-1BD8-BEC39878DFAB}"/>
                    </a:ext>
                  </a:extLst>
                </p:cNvPr>
                <p:cNvSpPr/>
                <p:nvPr/>
              </p:nvSpPr>
              <p:spPr>
                <a:xfrm>
                  <a:off x="6986049" y="2980863"/>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B0AFC8-E933-8BFA-B02A-FC243614F933}"/>
                    </a:ext>
                  </a:extLst>
                </p:cNvPr>
                <p:cNvSpPr/>
                <p:nvPr/>
              </p:nvSpPr>
              <p:spPr>
                <a:xfrm>
                  <a:off x="7239546" y="2980862"/>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CA584E4-C4DB-BB5F-35B2-F83072AA6528}"/>
                    </a:ext>
                  </a:extLst>
                </p:cNvPr>
                <p:cNvSpPr/>
                <p:nvPr/>
              </p:nvSpPr>
              <p:spPr>
                <a:xfrm>
                  <a:off x="7493043" y="2980861"/>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40DB8F2-67CA-7D51-BC32-D9BCB024C09F}"/>
                    </a:ext>
                  </a:extLst>
                </p:cNvPr>
                <p:cNvSpPr/>
                <p:nvPr/>
              </p:nvSpPr>
              <p:spPr>
                <a:xfrm>
                  <a:off x="7746540" y="2980860"/>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D791C96-1AC9-3FFE-A1C9-2CB156016CB0}"/>
                    </a:ext>
                  </a:extLst>
                </p:cNvPr>
                <p:cNvSpPr/>
                <p:nvPr/>
              </p:nvSpPr>
              <p:spPr>
                <a:xfrm>
                  <a:off x="8000037"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E4C9815-4E42-62C2-61B4-D0508F460408}"/>
                    </a:ext>
                  </a:extLst>
                </p:cNvPr>
                <p:cNvSpPr/>
                <p:nvPr/>
              </p:nvSpPr>
              <p:spPr>
                <a:xfrm>
                  <a:off x="8252801" y="2980859"/>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6DC5C750-46DC-648E-0B5D-3150246FEF53}"/>
                    </a:ext>
                  </a:extLst>
                </p:cNvPr>
                <p:cNvSpPr/>
                <p:nvPr/>
              </p:nvSpPr>
              <p:spPr>
                <a:xfrm>
                  <a:off x="8505565"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C11D1EA-53D3-51F6-988F-CFEB8D161CD6}"/>
                    </a:ext>
                  </a:extLst>
                </p:cNvPr>
                <p:cNvSpPr/>
                <p:nvPr/>
              </p:nvSpPr>
              <p:spPr>
                <a:xfrm>
                  <a:off x="8758329" y="2980859"/>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08FC69D-0A6B-BB4E-AF1C-5C85AA8CC1F6}"/>
                    </a:ext>
                  </a:extLst>
                </p:cNvPr>
                <p:cNvSpPr/>
                <p:nvPr/>
              </p:nvSpPr>
              <p:spPr>
                <a:xfrm>
                  <a:off x="9011093"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25B839E0-2521-DC64-3247-E48AE1AF8FCC}"/>
                    </a:ext>
                  </a:extLst>
                </p:cNvPr>
                <p:cNvSpPr/>
                <p:nvPr/>
              </p:nvSpPr>
              <p:spPr>
                <a:xfrm>
                  <a:off x="9263857" y="2980859"/>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sp>
          <p:nvSpPr>
            <p:cNvPr id="75" name="TextBox 74">
              <a:extLst>
                <a:ext uri="{FF2B5EF4-FFF2-40B4-BE49-F238E27FC236}">
                  <a16:creationId xmlns:a16="http://schemas.microsoft.com/office/drawing/2014/main" id="{8424689E-1783-EAD7-9F31-09AA32CB23EB}"/>
                </a:ext>
              </a:extLst>
            </p:cNvPr>
            <p:cNvSpPr txBox="1"/>
            <p:nvPr/>
          </p:nvSpPr>
          <p:spPr>
            <a:xfrm>
              <a:off x="1044121" y="3118781"/>
              <a:ext cx="1122423" cy="369332"/>
            </a:xfrm>
            <a:prstGeom prst="rect">
              <a:avLst/>
            </a:prstGeom>
            <a:noFill/>
          </p:spPr>
          <p:txBody>
            <a:bodyPr wrap="none" rtlCol="0">
              <a:spAutoFit/>
            </a:bodyPr>
            <a:lstStyle/>
            <a:p>
              <a:r>
                <a:rPr lang="en-US" dirty="0"/>
                <a:t>Channel 2</a:t>
              </a:r>
            </a:p>
          </p:txBody>
        </p:sp>
        <p:grpSp>
          <p:nvGrpSpPr>
            <p:cNvPr id="76" name="Group 75">
              <a:extLst>
                <a:ext uri="{FF2B5EF4-FFF2-40B4-BE49-F238E27FC236}">
                  <a16:creationId xmlns:a16="http://schemas.microsoft.com/office/drawing/2014/main" id="{FCF2E98E-89D3-74DD-91FE-92C47A5922FB}"/>
                </a:ext>
              </a:extLst>
            </p:cNvPr>
            <p:cNvGrpSpPr/>
            <p:nvPr/>
          </p:nvGrpSpPr>
          <p:grpSpPr>
            <a:xfrm>
              <a:off x="1489020" y="3421342"/>
              <a:ext cx="8032817" cy="269260"/>
              <a:chOff x="1484537" y="2865532"/>
              <a:chExt cx="8032817" cy="269260"/>
            </a:xfrm>
          </p:grpSpPr>
          <p:grpSp>
            <p:nvGrpSpPr>
              <p:cNvPr id="77" name="Group 76">
                <a:extLst>
                  <a:ext uri="{FF2B5EF4-FFF2-40B4-BE49-F238E27FC236}">
                    <a16:creationId xmlns:a16="http://schemas.microsoft.com/office/drawing/2014/main" id="{EA710816-F36F-4049-F0CD-9396048926CF}"/>
                  </a:ext>
                </a:extLst>
              </p:cNvPr>
              <p:cNvGrpSpPr/>
              <p:nvPr/>
            </p:nvGrpSpPr>
            <p:grpSpPr>
              <a:xfrm>
                <a:off x="1484537" y="2865532"/>
                <a:ext cx="416482" cy="203569"/>
                <a:chOff x="1484537" y="2865532"/>
                <a:chExt cx="416482" cy="203569"/>
              </a:xfrm>
            </p:grpSpPr>
            <p:sp>
              <p:nvSpPr>
                <p:cNvPr id="111" name="Freeform: Shape 110">
                  <a:extLst>
                    <a:ext uri="{FF2B5EF4-FFF2-40B4-BE49-F238E27FC236}">
                      <a16:creationId xmlns:a16="http://schemas.microsoft.com/office/drawing/2014/main" id="{D38B952C-2D43-40A9-C708-E8E6E60C40BE}"/>
                    </a:ext>
                  </a:extLst>
                </p:cNvPr>
                <p:cNvSpPr/>
                <p:nvPr/>
              </p:nvSpPr>
              <p:spPr>
                <a:xfrm>
                  <a:off x="1521735" y="2865532"/>
                  <a:ext cx="379284" cy="185626"/>
                </a:xfrm>
                <a:custGeom>
                  <a:avLst/>
                  <a:gdLst>
                    <a:gd name="connsiteX0" fmla="*/ 19892 w 377244"/>
                    <a:gd name="connsiteY0" fmla="*/ 0 h 158127"/>
                    <a:gd name="connsiteX1" fmla="*/ 9382 w 377244"/>
                    <a:gd name="connsiteY1" fmla="*/ 84083 h 158127"/>
                    <a:gd name="connsiteX2" fmla="*/ 209078 w 377244"/>
                    <a:gd name="connsiteY2" fmla="*/ 31531 h 158127"/>
                    <a:gd name="connsiteX3" fmla="*/ 188058 w 377244"/>
                    <a:gd name="connsiteY3" fmla="*/ 136635 h 158127"/>
                    <a:gd name="connsiteX4" fmla="*/ 377244 w 377244"/>
                    <a:gd name="connsiteY4" fmla="*/ 157655 h 1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44" h="158127">
                      <a:moveTo>
                        <a:pt x="19892" y="0"/>
                      </a:moveTo>
                      <a:cubicBezTo>
                        <a:pt x="16389" y="28028"/>
                        <a:pt x="-15415" y="70557"/>
                        <a:pt x="9382" y="84083"/>
                      </a:cubicBezTo>
                      <a:cubicBezTo>
                        <a:pt x="50372" y="106441"/>
                        <a:pt x="166101" y="49950"/>
                        <a:pt x="209078" y="31531"/>
                      </a:cubicBezTo>
                      <a:cubicBezTo>
                        <a:pt x="202071" y="66566"/>
                        <a:pt x="168239" y="106907"/>
                        <a:pt x="188058" y="136635"/>
                      </a:cubicBezTo>
                      <a:cubicBezTo>
                        <a:pt x="205736" y="163152"/>
                        <a:pt x="347575" y="157655"/>
                        <a:pt x="377244" y="1576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reeform: Shape 111">
                  <a:extLst>
                    <a:ext uri="{FF2B5EF4-FFF2-40B4-BE49-F238E27FC236}">
                      <a16:creationId xmlns:a16="http://schemas.microsoft.com/office/drawing/2014/main" id="{041BCB24-FB8F-7BCE-65C2-6A438995E078}"/>
                    </a:ext>
                  </a:extLst>
                </p:cNvPr>
                <p:cNvSpPr/>
                <p:nvPr/>
              </p:nvSpPr>
              <p:spPr>
                <a:xfrm>
                  <a:off x="1484537" y="2915192"/>
                  <a:ext cx="416482" cy="153909"/>
                </a:xfrm>
                <a:custGeom>
                  <a:avLst/>
                  <a:gdLst>
                    <a:gd name="connsiteX0" fmla="*/ 19892 w 377244"/>
                    <a:gd name="connsiteY0" fmla="*/ 0 h 158127"/>
                    <a:gd name="connsiteX1" fmla="*/ 9382 w 377244"/>
                    <a:gd name="connsiteY1" fmla="*/ 84083 h 158127"/>
                    <a:gd name="connsiteX2" fmla="*/ 209078 w 377244"/>
                    <a:gd name="connsiteY2" fmla="*/ 31531 h 158127"/>
                    <a:gd name="connsiteX3" fmla="*/ 188058 w 377244"/>
                    <a:gd name="connsiteY3" fmla="*/ 136635 h 158127"/>
                    <a:gd name="connsiteX4" fmla="*/ 377244 w 377244"/>
                    <a:gd name="connsiteY4" fmla="*/ 157655 h 1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44" h="158127">
                      <a:moveTo>
                        <a:pt x="19892" y="0"/>
                      </a:moveTo>
                      <a:cubicBezTo>
                        <a:pt x="16389" y="28028"/>
                        <a:pt x="-15415" y="70557"/>
                        <a:pt x="9382" y="84083"/>
                      </a:cubicBezTo>
                      <a:cubicBezTo>
                        <a:pt x="50372" y="106441"/>
                        <a:pt x="166101" y="49950"/>
                        <a:pt x="209078" y="31531"/>
                      </a:cubicBezTo>
                      <a:cubicBezTo>
                        <a:pt x="202071" y="66566"/>
                        <a:pt x="168239" y="106907"/>
                        <a:pt x="188058" y="136635"/>
                      </a:cubicBezTo>
                      <a:cubicBezTo>
                        <a:pt x="205736" y="163152"/>
                        <a:pt x="347575" y="157655"/>
                        <a:pt x="377244" y="1576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8" name="Group 77">
                <a:extLst>
                  <a:ext uri="{FF2B5EF4-FFF2-40B4-BE49-F238E27FC236}">
                    <a16:creationId xmlns:a16="http://schemas.microsoft.com/office/drawing/2014/main" id="{9EFF8958-5402-A1A8-A532-595C32FBED1A}"/>
                  </a:ext>
                </a:extLst>
              </p:cNvPr>
              <p:cNvGrpSpPr/>
              <p:nvPr/>
            </p:nvGrpSpPr>
            <p:grpSpPr>
              <a:xfrm>
                <a:off x="1901019" y="2980859"/>
                <a:ext cx="7616335" cy="153933"/>
                <a:chOff x="1901019" y="2980859"/>
                <a:chExt cx="7616335" cy="153933"/>
              </a:xfrm>
            </p:grpSpPr>
            <p:sp>
              <p:nvSpPr>
                <p:cNvPr id="79" name="Rectangle 78">
                  <a:extLst>
                    <a:ext uri="{FF2B5EF4-FFF2-40B4-BE49-F238E27FC236}">
                      <a16:creationId xmlns:a16="http://schemas.microsoft.com/office/drawing/2014/main" id="{F2C85831-980E-6362-C254-9169E20AD9E2}"/>
                    </a:ext>
                  </a:extLst>
                </p:cNvPr>
                <p:cNvSpPr/>
                <p:nvPr/>
              </p:nvSpPr>
              <p:spPr>
                <a:xfrm>
                  <a:off x="1901019" y="2980883"/>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7E835DC7-46BA-901B-CC9F-C96658862B8B}"/>
                    </a:ext>
                  </a:extLst>
                </p:cNvPr>
                <p:cNvSpPr/>
                <p:nvPr/>
              </p:nvSpPr>
              <p:spPr>
                <a:xfrm>
                  <a:off x="2162061" y="2980882"/>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B3B1237-29E7-7CAF-34F1-395FB5C327D4}"/>
                    </a:ext>
                  </a:extLst>
                </p:cNvPr>
                <p:cNvSpPr/>
                <p:nvPr/>
              </p:nvSpPr>
              <p:spPr>
                <a:xfrm>
                  <a:off x="2423103" y="2980881"/>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80889F03-FC87-A7CC-F9F4-6332C6DA7E97}"/>
                    </a:ext>
                  </a:extLst>
                </p:cNvPr>
                <p:cNvSpPr/>
                <p:nvPr/>
              </p:nvSpPr>
              <p:spPr>
                <a:xfrm>
                  <a:off x="2676600" y="2980880"/>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9888D5F0-2974-225F-ACE6-5E850D9145BB}"/>
                    </a:ext>
                  </a:extLst>
                </p:cNvPr>
                <p:cNvSpPr/>
                <p:nvPr/>
              </p:nvSpPr>
              <p:spPr>
                <a:xfrm>
                  <a:off x="2930097" y="2980879"/>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278B8B95-5C51-5E5C-A3A1-306FBF62E7F3}"/>
                    </a:ext>
                  </a:extLst>
                </p:cNvPr>
                <p:cNvSpPr/>
                <p:nvPr/>
              </p:nvSpPr>
              <p:spPr>
                <a:xfrm>
                  <a:off x="3183594" y="2980878"/>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17107B6-7814-CF5F-DCA1-28C1865A718A}"/>
                    </a:ext>
                  </a:extLst>
                </p:cNvPr>
                <p:cNvSpPr/>
                <p:nvPr/>
              </p:nvSpPr>
              <p:spPr>
                <a:xfrm>
                  <a:off x="3437091" y="2980877"/>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34C91616-4A0C-55B8-4800-2029D09E2E06}"/>
                    </a:ext>
                  </a:extLst>
                </p:cNvPr>
                <p:cNvSpPr/>
                <p:nvPr/>
              </p:nvSpPr>
              <p:spPr>
                <a:xfrm>
                  <a:off x="3690588" y="2980876"/>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12A8A664-FDBC-C805-0CC0-B7B11C7B456B}"/>
                    </a:ext>
                  </a:extLst>
                </p:cNvPr>
                <p:cNvSpPr/>
                <p:nvPr/>
              </p:nvSpPr>
              <p:spPr>
                <a:xfrm>
                  <a:off x="3944085" y="2980875"/>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48A19D2B-EC12-7ADC-4ECC-D6B3664B148D}"/>
                    </a:ext>
                  </a:extLst>
                </p:cNvPr>
                <p:cNvSpPr/>
                <p:nvPr/>
              </p:nvSpPr>
              <p:spPr>
                <a:xfrm>
                  <a:off x="4197582" y="2980874"/>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70111D39-D466-FC87-EAD2-987704748CF8}"/>
                    </a:ext>
                  </a:extLst>
                </p:cNvPr>
                <p:cNvSpPr/>
                <p:nvPr/>
              </p:nvSpPr>
              <p:spPr>
                <a:xfrm>
                  <a:off x="4451079" y="2980873"/>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764CE933-1035-90A6-89D5-C433830A913F}"/>
                    </a:ext>
                  </a:extLst>
                </p:cNvPr>
                <p:cNvSpPr/>
                <p:nvPr/>
              </p:nvSpPr>
              <p:spPr>
                <a:xfrm>
                  <a:off x="4704576" y="2980872"/>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CF630864-3B46-406A-8B7F-191CA5F4D034}"/>
                    </a:ext>
                  </a:extLst>
                </p:cNvPr>
                <p:cNvSpPr/>
                <p:nvPr/>
              </p:nvSpPr>
              <p:spPr>
                <a:xfrm>
                  <a:off x="4958073" y="2980871"/>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3890DD4F-5852-C1EB-172A-8D755ACB3CB0}"/>
                    </a:ext>
                  </a:extLst>
                </p:cNvPr>
                <p:cNvSpPr/>
                <p:nvPr/>
              </p:nvSpPr>
              <p:spPr>
                <a:xfrm>
                  <a:off x="5211570" y="2980870"/>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8D57F5B8-5281-27DE-0375-83A6CFAF795C}"/>
                    </a:ext>
                  </a:extLst>
                </p:cNvPr>
                <p:cNvSpPr/>
                <p:nvPr/>
              </p:nvSpPr>
              <p:spPr>
                <a:xfrm>
                  <a:off x="5465067" y="298086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81807AEA-8DD2-028A-1A31-7F2312354682}"/>
                    </a:ext>
                  </a:extLst>
                </p:cNvPr>
                <p:cNvSpPr/>
                <p:nvPr/>
              </p:nvSpPr>
              <p:spPr>
                <a:xfrm>
                  <a:off x="5718564" y="2980868"/>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2D12BF33-F319-D49F-7C6A-D1D15412695A}"/>
                    </a:ext>
                  </a:extLst>
                </p:cNvPr>
                <p:cNvSpPr/>
                <p:nvPr/>
              </p:nvSpPr>
              <p:spPr>
                <a:xfrm>
                  <a:off x="5972061" y="2980867"/>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FA47A799-06A6-6EE0-D2A9-34AD110889B9}"/>
                    </a:ext>
                  </a:extLst>
                </p:cNvPr>
                <p:cNvSpPr/>
                <p:nvPr/>
              </p:nvSpPr>
              <p:spPr>
                <a:xfrm>
                  <a:off x="6225558" y="2980866"/>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C54FC97E-46A4-36AF-915E-580CBCD62144}"/>
                    </a:ext>
                  </a:extLst>
                </p:cNvPr>
                <p:cNvSpPr/>
                <p:nvPr/>
              </p:nvSpPr>
              <p:spPr>
                <a:xfrm>
                  <a:off x="6479055" y="2980865"/>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3167D834-B5A4-6D6B-D5C7-202547CE7814}"/>
                    </a:ext>
                  </a:extLst>
                </p:cNvPr>
                <p:cNvSpPr/>
                <p:nvPr/>
              </p:nvSpPr>
              <p:spPr>
                <a:xfrm>
                  <a:off x="6732552" y="2980864"/>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EA88AB47-DC3F-E454-87FD-F36ED4AA308D}"/>
                    </a:ext>
                  </a:extLst>
                </p:cNvPr>
                <p:cNvSpPr/>
                <p:nvPr/>
              </p:nvSpPr>
              <p:spPr>
                <a:xfrm>
                  <a:off x="6986049" y="2980863"/>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D4831CAA-DAB4-9906-1807-7A6E980AD27B}"/>
                    </a:ext>
                  </a:extLst>
                </p:cNvPr>
                <p:cNvSpPr/>
                <p:nvPr/>
              </p:nvSpPr>
              <p:spPr>
                <a:xfrm>
                  <a:off x="7239546" y="2980862"/>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639DD766-0404-F1D9-73A6-C6A89EB574E0}"/>
                    </a:ext>
                  </a:extLst>
                </p:cNvPr>
                <p:cNvSpPr/>
                <p:nvPr/>
              </p:nvSpPr>
              <p:spPr>
                <a:xfrm>
                  <a:off x="7493043" y="2980861"/>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F0F89F-67DE-1A69-33AF-7E520CD89FAC}"/>
                    </a:ext>
                  </a:extLst>
                </p:cNvPr>
                <p:cNvSpPr/>
                <p:nvPr/>
              </p:nvSpPr>
              <p:spPr>
                <a:xfrm>
                  <a:off x="7746540" y="2980860"/>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D17DB3BF-13E5-C020-7BF5-6E359F021079}"/>
                    </a:ext>
                  </a:extLst>
                </p:cNvPr>
                <p:cNvSpPr/>
                <p:nvPr/>
              </p:nvSpPr>
              <p:spPr>
                <a:xfrm>
                  <a:off x="8000037" y="2980859"/>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BE53620D-FEFF-5825-E584-4AD2FC01CE97}"/>
                    </a:ext>
                  </a:extLst>
                </p:cNvPr>
                <p:cNvSpPr/>
                <p:nvPr/>
              </p:nvSpPr>
              <p:spPr>
                <a:xfrm>
                  <a:off x="8252801"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6FA699E-E292-40DB-EDFE-EBCC809FA3C6}"/>
                    </a:ext>
                  </a:extLst>
                </p:cNvPr>
                <p:cNvSpPr/>
                <p:nvPr/>
              </p:nvSpPr>
              <p:spPr>
                <a:xfrm>
                  <a:off x="8505565"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8AF55A2D-6C13-37E2-58D8-4688B45F40B2}"/>
                    </a:ext>
                  </a:extLst>
                </p:cNvPr>
                <p:cNvSpPr/>
                <p:nvPr/>
              </p:nvSpPr>
              <p:spPr>
                <a:xfrm>
                  <a:off x="8758329" y="2980859"/>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C2B2AB2A-0458-0E63-EB11-BF0E2239168B}"/>
                    </a:ext>
                  </a:extLst>
                </p:cNvPr>
                <p:cNvSpPr/>
                <p:nvPr/>
              </p:nvSpPr>
              <p:spPr>
                <a:xfrm>
                  <a:off x="9011093" y="2980859"/>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B1C40B56-BD7C-3C53-BF5B-6B80AD71AE62}"/>
                    </a:ext>
                  </a:extLst>
                </p:cNvPr>
                <p:cNvSpPr/>
                <p:nvPr/>
              </p:nvSpPr>
              <p:spPr>
                <a:xfrm>
                  <a:off x="9263857"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sp>
          <p:nvSpPr>
            <p:cNvPr id="113" name="TextBox 112">
              <a:extLst>
                <a:ext uri="{FF2B5EF4-FFF2-40B4-BE49-F238E27FC236}">
                  <a16:creationId xmlns:a16="http://schemas.microsoft.com/office/drawing/2014/main" id="{6FB01126-A104-E2C2-CD32-F7562AD17D33}"/>
                </a:ext>
              </a:extLst>
            </p:cNvPr>
            <p:cNvSpPr txBox="1"/>
            <p:nvPr/>
          </p:nvSpPr>
          <p:spPr>
            <a:xfrm>
              <a:off x="1048604" y="3674591"/>
              <a:ext cx="1122423" cy="369332"/>
            </a:xfrm>
            <a:prstGeom prst="rect">
              <a:avLst/>
            </a:prstGeom>
            <a:noFill/>
          </p:spPr>
          <p:txBody>
            <a:bodyPr wrap="none" rtlCol="0">
              <a:spAutoFit/>
            </a:bodyPr>
            <a:lstStyle/>
            <a:p>
              <a:r>
                <a:rPr lang="en-US" dirty="0"/>
                <a:t>Channel 3</a:t>
              </a:r>
            </a:p>
          </p:txBody>
        </p:sp>
        <p:grpSp>
          <p:nvGrpSpPr>
            <p:cNvPr id="114" name="Group 113">
              <a:extLst>
                <a:ext uri="{FF2B5EF4-FFF2-40B4-BE49-F238E27FC236}">
                  <a16:creationId xmlns:a16="http://schemas.microsoft.com/office/drawing/2014/main" id="{BC7DC05C-2CD4-A91F-830E-6530F0DCE71A}"/>
                </a:ext>
              </a:extLst>
            </p:cNvPr>
            <p:cNvGrpSpPr/>
            <p:nvPr/>
          </p:nvGrpSpPr>
          <p:grpSpPr>
            <a:xfrm>
              <a:off x="1493503" y="3977152"/>
              <a:ext cx="8032817" cy="269260"/>
              <a:chOff x="1484537" y="2865532"/>
              <a:chExt cx="8032817" cy="269260"/>
            </a:xfrm>
          </p:grpSpPr>
          <p:grpSp>
            <p:nvGrpSpPr>
              <p:cNvPr id="115" name="Group 114">
                <a:extLst>
                  <a:ext uri="{FF2B5EF4-FFF2-40B4-BE49-F238E27FC236}">
                    <a16:creationId xmlns:a16="http://schemas.microsoft.com/office/drawing/2014/main" id="{5D383F30-4DB4-9FB4-2181-4CD16D2AF242}"/>
                  </a:ext>
                </a:extLst>
              </p:cNvPr>
              <p:cNvGrpSpPr/>
              <p:nvPr/>
            </p:nvGrpSpPr>
            <p:grpSpPr>
              <a:xfrm>
                <a:off x="1484537" y="2865532"/>
                <a:ext cx="416482" cy="203569"/>
                <a:chOff x="1484537" y="2865532"/>
                <a:chExt cx="416482" cy="203569"/>
              </a:xfrm>
            </p:grpSpPr>
            <p:sp>
              <p:nvSpPr>
                <p:cNvPr id="147" name="Freeform: Shape 146">
                  <a:extLst>
                    <a:ext uri="{FF2B5EF4-FFF2-40B4-BE49-F238E27FC236}">
                      <a16:creationId xmlns:a16="http://schemas.microsoft.com/office/drawing/2014/main" id="{119320B2-D834-3C16-70A4-E2012B402098}"/>
                    </a:ext>
                  </a:extLst>
                </p:cNvPr>
                <p:cNvSpPr/>
                <p:nvPr/>
              </p:nvSpPr>
              <p:spPr>
                <a:xfrm>
                  <a:off x="1521735" y="2865532"/>
                  <a:ext cx="379284" cy="185626"/>
                </a:xfrm>
                <a:custGeom>
                  <a:avLst/>
                  <a:gdLst>
                    <a:gd name="connsiteX0" fmla="*/ 19892 w 377244"/>
                    <a:gd name="connsiteY0" fmla="*/ 0 h 158127"/>
                    <a:gd name="connsiteX1" fmla="*/ 9382 w 377244"/>
                    <a:gd name="connsiteY1" fmla="*/ 84083 h 158127"/>
                    <a:gd name="connsiteX2" fmla="*/ 209078 w 377244"/>
                    <a:gd name="connsiteY2" fmla="*/ 31531 h 158127"/>
                    <a:gd name="connsiteX3" fmla="*/ 188058 w 377244"/>
                    <a:gd name="connsiteY3" fmla="*/ 136635 h 158127"/>
                    <a:gd name="connsiteX4" fmla="*/ 377244 w 377244"/>
                    <a:gd name="connsiteY4" fmla="*/ 157655 h 1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44" h="158127">
                      <a:moveTo>
                        <a:pt x="19892" y="0"/>
                      </a:moveTo>
                      <a:cubicBezTo>
                        <a:pt x="16389" y="28028"/>
                        <a:pt x="-15415" y="70557"/>
                        <a:pt x="9382" y="84083"/>
                      </a:cubicBezTo>
                      <a:cubicBezTo>
                        <a:pt x="50372" y="106441"/>
                        <a:pt x="166101" y="49950"/>
                        <a:pt x="209078" y="31531"/>
                      </a:cubicBezTo>
                      <a:cubicBezTo>
                        <a:pt x="202071" y="66566"/>
                        <a:pt x="168239" y="106907"/>
                        <a:pt x="188058" y="136635"/>
                      </a:cubicBezTo>
                      <a:cubicBezTo>
                        <a:pt x="205736" y="163152"/>
                        <a:pt x="347575" y="157655"/>
                        <a:pt x="377244" y="1576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eeform: Shape 147">
                  <a:extLst>
                    <a:ext uri="{FF2B5EF4-FFF2-40B4-BE49-F238E27FC236}">
                      <a16:creationId xmlns:a16="http://schemas.microsoft.com/office/drawing/2014/main" id="{A8B1BB76-D9A2-8079-6BEA-E76CD4168E11}"/>
                    </a:ext>
                  </a:extLst>
                </p:cNvPr>
                <p:cNvSpPr/>
                <p:nvPr/>
              </p:nvSpPr>
              <p:spPr>
                <a:xfrm>
                  <a:off x="1484537" y="2915192"/>
                  <a:ext cx="416482" cy="153909"/>
                </a:xfrm>
                <a:custGeom>
                  <a:avLst/>
                  <a:gdLst>
                    <a:gd name="connsiteX0" fmla="*/ 19892 w 377244"/>
                    <a:gd name="connsiteY0" fmla="*/ 0 h 158127"/>
                    <a:gd name="connsiteX1" fmla="*/ 9382 w 377244"/>
                    <a:gd name="connsiteY1" fmla="*/ 84083 h 158127"/>
                    <a:gd name="connsiteX2" fmla="*/ 209078 w 377244"/>
                    <a:gd name="connsiteY2" fmla="*/ 31531 h 158127"/>
                    <a:gd name="connsiteX3" fmla="*/ 188058 w 377244"/>
                    <a:gd name="connsiteY3" fmla="*/ 136635 h 158127"/>
                    <a:gd name="connsiteX4" fmla="*/ 377244 w 377244"/>
                    <a:gd name="connsiteY4" fmla="*/ 157655 h 1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44" h="158127">
                      <a:moveTo>
                        <a:pt x="19892" y="0"/>
                      </a:moveTo>
                      <a:cubicBezTo>
                        <a:pt x="16389" y="28028"/>
                        <a:pt x="-15415" y="70557"/>
                        <a:pt x="9382" y="84083"/>
                      </a:cubicBezTo>
                      <a:cubicBezTo>
                        <a:pt x="50372" y="106441"/>
                        <a:pt x="166101" y="49950"/>
                        <a:pt x="209078" y="31531"/>
                      </a:cubicBezTo>
                      <a:cubicBezTo>
                        <a:pt x="202071" y="66566"/>
                        <a:pt x="168239" y="106907"/>
                        <a:pt x="188058" y="136635"/>
                      </a:cubicBezTo>
                      <a:cubicBezTo>
                        <a:pt x="205736" y="163152"/>
                        <a:pt x="347575" y="157655"/>
                        <a:pt x="377244" y="1576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36188EFC-7224-E797-7E49-F89A0ED36146}"/>
                  </a:ext>
                </a:extLst>
              </p:cNvPr>
              <p:cNvGrpSpPr/>
              <p:nvPr/>
            </p:nvGrpSpPr>
            <p:grpSpPr>
              <a:xfrm>
                <a:off x="1901019" y="2980859"/>
                <a:ext cx="7616335" cy="153933"/>
                <a:chOff x="1901019" y="2980859"/>
                <a:chExt cx="7616335" cy="153933"/>
              </a:xfrm>
            </p:grpSpPr>
            <p:sp>
              <p:nvSpPr>
                <p:cNvPr id="117" name="Rectangle 116">
                  <a:extLst>
                    <a:ext uri="{FF2B5EF4-FFF2-40B4-BE49-F238E27FC236}">
                      <a16:creationId xmlns:a16="http://schemas.microsoft.com/office/drawing/2014/main" id="{2FC3FC77-07B1-DB52-9CA5-3CDAFF9CE6C2}"/>
                    </a:ext>
                  </a:extLst>
                </p:cNvPr>
                <p:cNvSpPr/>
                <p:nvPr/>
              </p:nvSpPr>
              <p:spPr>
                <a:xfrm>
                  <a:off x="1901019" y="2980883"/>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73B1C958-22DA-FEC8-F5F1-933AD47A3D77}"/>
                    </a:ext>
                  </a:extLst>
                </p:cNvPr>
                <p:cNvSpPr/>
                <p:nvPr/>
              </p:nvSpPr>
              <p:spPr>
                <a:xfrm>
                  <a:off x="2162061" y="2980882"/>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66F12867-C657-511C-9675-246478C60430}"/>
                    </a:ext>
                  </a:extLst>
                </p:cNvPr>
                <p:cNvSpPr/>
                <p:nvPr/>
              </p:nvSpPr>
              <p:spPr>
                <a:xfrm>
                  <a:off x="2423103" y="2980881"/>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0" name="Rectangle 119">
                  <a:extLst>
                    <a:ext uri="{FF2B5EF4-FFF2-40B4-BE49-F238E27FC236}">
                      <a16:creationId xmlns:a16="http://schemas.microsoft.com/office/drawing/2014/main" id="{3C2E9E6C-0EA4-437B-4C59-FA1E5ED2302A}"/>
                    </a:ext>
                  </a:extLst>
                </p:cNvPr>
                <p:cNvSpPr/>
                <p:nvPr/>
              </p:nvSpPr>
              <p:spPr>
                <a:xfrm>
                  <a:off x="2676600" y="2980880"/>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E8010243-041D-7E24-1214-659CFB208054}"/>
                    </a:ext>
                  </a:extLst>
                </p:cNvPr>
                <p:cNvSpPr/>
                <p:nvPr/>
              </p:nvSpPr>
              <p:spPr>
                <a:xfrm>
                  <a:off x="2930097" y="298087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22" name="Rectangle 121">
                  <a:extLst>
                    <a:ext uri="{FF2B5EF4-FFF2-40B4-BE49-F238E27FC236}">
                      <a16:creationId xmlns:a16="http://schemas.microsoft.com/office/drawing/2014/main" id="{EE279DBD-3377-412F-A790-851F7E9D0E73}"/>
                    </a:ext>
                  </a:extLst>
                </p:cNvPr>
                <p:cNvSpPr/>
                <p:nvPr/>
              </p:nvSpPr>
              <p:spPr>
                <a:xfrm>
                  <a:off x="3183594" y="2980878"/>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76E137EB-6292-EF52-C16E-2687A6C1F476}"/>
                    </a:ext>
                  </a:extLst>
                </p:cNvPr>
                <p:cNvSpPr/>
                <p:nvPr/>
              </p:nvSpPr>
              <p:spPr>
                <a:xfrm>
                  <a:off x="3437091" y="2980877"/>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66EDF026-1551-D275-A2C9-3387EE1C0C5D}"/>
                    </a:ext>
                  </a:extLst>
                </p:cNvPr>
                <p:cNvSpPr/>
                <p:nvPr/>
              </p:nvSpPr>
              <p:spPr>
                <a:xfrm>
                  <a:off x="3690588" y="2980876"/>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3F93DAF2-B87C-72BB-3C63-E34ED2BC8551}"/>
                    </a:ext>
                  </a:extLst>
                </p:cNvPr>
                <p:cNvSpPr/>
                <p:nvPr/>
              </p:nvSpPr>
              <p:spPr>
                <a:xfrm>
                  <a:off x="3944085" y="2980875"/>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A6D9415C-43A8-165C-C44C-E022C4919D94}"/>
                    </a:ext>
                  </a:extLst>
                </p:cNvPr>
                <p:cNvSpPr/>
                <p:nvPr/>
              </p:nvSpPr>
              <p:spPr>
                <a:xfrm>
                  <a:off x="4197582" y="2980874"/>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650FC478-8E99-AA33-EF97-B9B0384D8764}"/>
                    </a:ext>
                  </a:extLst>
                </p:cNvPr>
                <p:cNvSpPr/>
                <p:nvPr/>
              </p:nvSpPr>
              <p:spPr>
                <a:xfrm>
                  <a:off x="4451079" y="2980873"/>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41B5B3E9-BF71-78B0-53ED-6CFB62CDF472}"/>
                    </a:ext>
                  </a:extLst>
                </p:cNvPr>
                <p:cNvSpPr/>
                <p:nvPr/>
              </p:nvSpPr>
              <p:spPr>
                <a:xfrm>
                  <a:off x="4704576" y="2980872"/>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A8782A23-79B0-CE87-3194-965D65E26F99}"/>
                    </a:ext>
                  </a:extLst>
                </p:cNvPr>
                <p:cNvSpPr/>
                <p:nvPr/>
              </p:nvSpPr>
              <p:spPr>
                <a:xfrm>
                  <a:off x="4958073" y="2980871"/>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0E476DB1-8E59-468B-B730-F214664077C8}"/>
                    </a:ext>
                  </a:extLst>
                </p:cNvPr>
                <p:cNvSpPr/>
                <p:nvPr/>
              </p:nvSpPr>
              <p:spPr>
                <a:xfrm>
                  <a:off x="5211570" y="2980870"/>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ABC445DE-4CE2-F134-4B79-4443AD96A755}"/>
                    </a:ext>
                  </a:extLst>
                </p:cNvPr>
                <p:cNvSpPr/>
                <p:nvPr/>
              </p:nvSpPr>
              <p:spPr>
                <a:xfrm>
                  <a:off x="5465067" y="298086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76750643-79FA-E1AB-3861-2C0ED0FACED3}"/>
                    </a:ext>
                  </a:extLst>
                </p:cNvPr>
                <p:cNvSpPr/>
                <p:nvPr/>
              </p:nvSpPr>
              <p:spPr>
                <a:xfrm>
                  <a:off x="5718564" y="2980868"/>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31587A6F-3951-F8A8-9BBA-83B716A3DCA7}"/>
                    </a:ext>
                  </a:extLst>
                </p:cNvPr>
                <p:cNvSpPr/>
                <p:nvPr/>
              </p:nvSpPr>
              <p:spPr>
                <a:xfrm>
                  <a:off x="5972061" y="2980867"/>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F24B1555-2B3E-15B7-DA73-4F2713D87960}"/>
                    </a:ext>
                  </a:extLst>
                </p:cNvPr>
                <p:cNvSpPr/>
                <p:nvPr/>
              </p:nvSpPr>
              <p:spPr>
                <a:xfrm>
                  <a:off x="6225558" y="2980866"/>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CF371953-F673-B10A-71D6-05CB7EF32F7F}"/>
                    </a:ext>
                  </a:extLst>
                </p:cNvPr>
                <p:cNvSpPr/>
                <p:nvPr/>
              </p:nvSpPr>
              <p:spPr>
                <a:xfrm>
                  <a:off x="6479055" y="2980865"/>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F667DD74-F289-1E9A-B6D3-E4D46BF1D0EB}"/>
                    </a:ext>
                  </a:extLst>
                </p:cNvPr>
                <p:cNvSpPr/>
                <p:nvPr/>
              </p:nvSpPr>
              <p:spPr>
                <a:xfrm>
                  <a:off x="6732552" y="2980864"/>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01CFCE57-2288-A6FA-DD38-D14AA0848102}"/>
                    </a:ext>
                  </a:extLst>
                </p:cNvPr>
                <p:cNvSpPr/>
                <p:nvPr/>
              </p:nvSpPr>
              <p:spPr>
                <a:xfrm>
                  <a:off x="6986049" y="2980863"/>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946B3F82-6CBF-B741-2DD0-E9BF5D29C8D3}"/>
                    </a:ext>
                  </a:extLst>
                </p:cNvPr>
                <p:cNvSpPr/>
                <p:nvPr/>
              </p:nvSpPr>
              <p:spPr>
                <a:xfrm>
                  <a:off x="7239546" y="2980862"/>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CC111489-CD9C-0615-5A17-0A30D918AAB4}"/>
                    </a:ext>
                  </a:extLst>
                </p:cNvPr>
                <p:cNvSpPr/>
                <p:nvPr/>
              </p:nvSpPr>
              <p:spPr>
                <a:xfrm>
                  <a:off x="7493043" y="2980861"/>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7E96B274-1BE6-9386-59E3-53B72A0C9C16}"/>
                    </a:ext>
                  </a:extLst>
                </p:cNvPr>
                <p:cNvSpPr/>
                <p:nvPr/>
              </p:nvSpPr>
              <p:spPr>
                <a:xfrm>
                  <a:off x="7746540" y="2980860"/>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E98B35C1-2414-A69A-2386-0B3C71609A1F}"/>
                    </a:ext>
                  </a:extLst>
                </p:cNvPr>
                <p:cNvSpPr/>
                <p:nvPr/>
              </p:nvSpPr>
              <p:spPr>
                <a:xfrm>
                  <a:off x="8000037" y="2980859"/>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4CAB95F0-B552-13F6-D7DF-26A013130041}"/>
                    </a:ext>
                  </a:extLst>
                </p:cNvPr>
                <p:cNvSpPr/>
                <p:nvPr/>
              </p:nvSpPr>
              <p:spPr>
                <a:xfrm>
                  <a:off x="8252801" y="2980859"/>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A4DFB003-82FA-9FCD-D084-01450831ADBA}"/>
                    </a:ext>
                  </a:extLst>
                </p:cNvPr>
                <p:cNvSpPr/>
                <p:nvPr/>
              </p:nvSpPr>
              <p:spPr>
                <a:xfrm>
                  <a:off x="8505565" y="2980859"/>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4F25C241-6ACC-C116-1F9F-939C921A7F2F}"/>
                    </a:ext>
                  </a:extLst>
                </p:cNvPr>
                <p:cNvSpPr/>
                <p:nvPr/>
              </p:nvSpPr>
              <p:spPr>
                <a:xfrm>
                  <a:off x="8758329"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8EA3EC57-462C-94E9-64D7-EBE99C73EEA6}"/>
                    </a:ext>
                  </a:extLst>
                </p:cNvPr>
                <p:cNvSpPr/>
                <p:nvPr/>
              </p:nvSpPr>
              <p:spPr>
                <a:xfrm>
                  <a:off x="9011093"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D25396AE-5291-84DF-DD0B-E19DECD9DD73}"/>
                    </a:ext>
                  </a:extLst>
                </p:cNvPr>
                <p:cNvSpPr/>
                <p:nvPr/>
              </p:nvSpPr>
              <p:spPr>
                <a:xfrm>
                  <a:off x="9263857"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sp>
          <p:nvSpPr>
            <p:cNvPr id="149" name="TextBox 148">
              <a:extLst>
                <a:ext uri="{FF2B5EF4-FFF2-40B4-BE49-F238E27FC236}">
                  <a16:creationId xmlns:a16="http://schemas.microsoft.com/office/drawing/2014/main" id="{C3E4CDA0-8D92-76B6-6AB1-442CBC71B0F1}"/>
                </a:ext>
              </a:extLst>
            </p:cNvPr>
            <p:cNvSpPr txBox="1"/>
            <p:nvPr/>
          </p:nvSpPr>
          <p:spPr>
            <a:xfrm>
              <a:off x="1053087" y="4230401"/>
              <a:ext cx="1122423" cy="369332"/>
            </a:xfrm>
            <a:prstGeom prst="rect">
              <a:avLst/>
            </a:prstGeom>
            <a:noFill/>
          </p:spPr>
          <p:txBody>
            <a:bodyPr wrap="none" rtlCol="0">
              <a:spAutoFit/>
            </a:bodyPr>
            <a:lstStyle/>
            <a:p>
              <a:r>
                <a:rPr lang="en-US" dirty="0"/>
                <a:t>Channel 4</a:t>
              </a:r>
            </a:p>
          </p:txBody>
        </p:sp>
        <p:grpSp>
          <p:nvGrpSpPr>
            <p:cNvPr id="150" name="Group 149">
              <a:extLst>
                <a:ext uri="{FF2B5EF4-FFF2-40B4-BE49-F238E27FC236}">
                  <a16:creationId xmlns:a16="http://schemas.microsoft.com/office/drawing/2014/main" id="{9C1ED827-634A-8EFB-D08B-611F0319A5E4}"/>
                </a:ext>
              </a:extLst>
            </p:cNvPr>
            <p:cNvGrpSpPr/>
            <p:nvPr/>
          </p:nvGrpSpPr>
          <p:grpSpPr>
            <a:xfrm>
              <a:off x="1497986" y="4532962"/>
              <a:ext cx="8032817" cy="269260"/>
              <a:chOff x="1484537" y="2865532"/>
              <a:chExt cx="8032817" cy="269260"/>
            </a:xfrm>
          </p:grpSpPr>
          <p:grpSp>
            <p:nvGrpSpPr>
              <p:cNvPr id="151" name="Group 150">
                <a:extLst>
                  <a:ext uri="{FF2B5EF4-FFF2-40B4-BE49-F238E27FC236}">
                    <a16:creationId xmlns:a16="http://schemas.microsoft.com/office/drawing/2014/main" id="{397079EA-C7B6-71BA-3762-BD07FA77D654}"/>
                  </a:ext>
                </a:extLst>
              </p:cNvPr>
              <p:cNvGrpSpPr/>
              <p:nvPr/>
            </p:nvGrpSpPr>
            <p:grpSpPr>
              <a:xfrm>
                <a:off x="1484537" y="2865532"/>
                <a:ext cx="416482" cy="203569"/>
                <a:chOff x="1484537" y="2865532"/>
                <a:chExt cx="416482" cy="203569"/>
              </a:xfrm>
            </p:grpSpPr>
            <p:sp>
              <p:nvSpPr>
                <p:cNvPr id="183" name="Freeform: Shape 182">
                  <a:extLst>
                    <a:ext uri="{FF2B5EF4-FFF2-40B4-BE49-F238E27FC236}">
                      <a16:creationId xmlns:a16="http://schemas.microsoft.com/office/drawing/2014/main" id="{EEF160AB-9030-8083-F0DC-2F36B84764A4}"/>
                    </a:ext>
                  </a:extLst>
                </p:cNvPr>
                <p:cNvSpPr/>
                <p:nvPr/>
              </p:nvSpPr>
              <p:spPr>
                <a:xfrm>
                  <a:off x="1521735" y="2865532"/>
                  <a:ext cx="379284" cy="185626"/>
                </a:xfrm>
                <a:custGeom>
                  <a:avLst/>
                  <a:gdLst>
                    <a:gd name="connsiteX0" fmla="*/ 19892 w 377244"/>
                    <a:gd name="connsiteY0" fmla="*/ 0 h 158127"/>
                    <a:gd name="connsiteX1" fmla="*/ 9382 w 377244"/>
                    <a:gd name="connsiteY1" fmla="*/ 84083 h 158127"/>
                    <a:gd name="connsiteX2" fmla="*/ 209078 w 377244"/>
                    <a:gd name="connsiteY2" fmla="*/ 31531 h 158127"/>
                    <a:gd name="connsiteX3" fmla="*/ 188058 w 377244"/>
                    <a:gd name="connsiteY3" fmla="*/ 136635 h 158127"/>
                    <a:gd name="connsiteX4" fmla="*/ 377244 w 377244"/>
                    <a:gd name="connsiteY4" fmla="*/ 157655 h 1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44" h="158127">
                      <a:moveTo>
                        <a:pt x="19892" y="0"/>
                      </a:moveTo>
                      <a:cubicBezTo>
                        <a:pt x="16389" y="28028"/>
                        <a:pt x="-15415" y="70557"/>
                        <a:pt x="9382" y="84083"/>
                      </a:cubicBezTo>
                      <a:cubicBezTo>
                        <a:pt x="50372" y="106441"/>
                        <a:pt x="166101" y="49950"/>
                        <a:pt x="209078" y="31531"/>
                      </a:cubicBezTo>
                      <a:cubicBezTo>
                        <a:pt x="202071" y="66566"/>
                        <a:pt x="168239" y="106907"/>
                        <a:pt x="188058" y="136635"/>
                      </a:cubicBezTo>
                      <a:cubicBezTo>
                        <a:pt x="205736" y="163152"/>
                        <a:pt x="347575" y="157655"/>
                        <a:pt x="377244" y="1576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reeform: Shape 183">
                  <a:extLst>
                    <a:ext uri="{FF2B5EF4-FFF2-40B4-BE49-F238E27FC236}">
                      <a16:creationId xmlns:a16="http://schemas.microsoft.com/office/drawing/2014/main" id="{1FA4BF49-1B3B-FE07-9874-8790578F4A4F}"/>
                    </a:ext>
                  </a:extLst>
                </p:cNvPr>
                <p:cNvSpPr/>
                <p:nvPr/>
              </p:nvSpPr>
              <p:spPr>
                <a:xfrm>
                  <a:off x="1484537" y="2915192"/>
                  <a:ext cx="416482" cy="153909"/>
                </a:xfrm>
                <a:custGeom>
                  <a:avLst/>
                  <a:gdLst>
                    <a:gd name="connsiteX0" fmla="*/ 19892 w 377244"/>
                    <a:gd name="connsiteY0" fmla="*/ 0 h 158127"/>
                    <a:gd name="connsiteX1" fmla="*/ 9382 w 377244"/>
                    <a:gd name="connsiteY1" fmla="*/ 84083 h 158127"/>
                    <a:gd name="connsiteX2" fmla="*/ 209078 w 377244"/>
                    <a:gd name="connsiteY2" fmla="*/ 31531 h 158127"/>
                    <a:gd name="connsiteX3" fmla="*/ 188058 w 377244"/>
                    <a:gd name="connsiteY3" fmla="*/ 136635 h 158127"/>
                    <a:gd name="connsiteX4" fmla="*/ 377244 w 377244"/>
                    <a:gd name="connsiteY4" fmla="*/ 157655 h 1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44" h="158127">
                      <a:moveTo>
                        <a:pt x="19892" y="0"/>
                      </a:moveTo>
                      <a:cubicBezTo>
                        <a:pt x="16389" y="28028"/>
                        <a:pt x="-15415" y="70557"/>
                        <a:pt x="9382" y="84083"/>
                      </a:cubicBezTo>
                      <a:cubicBezTo>
                        <a:pt x="50372" y="106441"/>
                        <a:pt x="166101" y="49950"/>
                        <a:pt x="209078" y="31531"/>
                      </a:cubicBezTo>
                      <a:cubicBezTo>
                        <a:pt x="202071" y="66566"/>
                        <a:pt x="168239" y="106907"/>
                        <a:pt x="188058" y="136635"/>
                      </a:cubicBezTo>
                      <a:cubicBezTo>
                        <a:pt x="205736" y="163152"/>
                        <a:pt x="347575" y="157655"/>
                        <a:pt x="377244" y="1576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51">
                <a:extLst>
                  <a:ext uri="{FF2B5EF4-FFF2-40B4-BE49-F238E27FC236}">
                    <a16:creationId xmlns:a16="http://schemas.microsoft.com/office/drawing/2014/main" id="{A74D4046-C7E0-0002-F3F3-A62473B8024D}"/>
                  </a:ext>
                </a:extLst>
              </p:cNvPr>
              <p:cNvGrpSpPr/>
              <p:nvPr/>
            </p:nvGrpSpPr>
            <p:grpSpPr>
              <a:xfrm>
                <a:off x="1901019" y="2980859"/>
                <a:ext cx="7616335" cy="153933"/>
                <a:chOff x="1901019" y="2980859"/>
                <a:chExt cx="7616335" cy="153933"/>
              </a:xfrm>
            </p:grpSpPr>
            <p:sp>
              <p:nvSpPr>
                <p:cNvPr id="153" name="Rectangle 152">
                  <a:extLst>
                    <a:ext uri="{FF2B5EF4-FFF2-40B4-BE49-F238E27FC236}">
                      <a16:creationId xmlns:a16="http://schemas.microsoft.com/office/drawing/2014/main" id="{BB035584-970B-2A13-4D21-CD7F55E8B470}"/>
                    </a:ext>
                  </a:extLst>
                </p:cNvPr>
                <p:cNvSpPr/>
                <p:nvPr/>
              </p:nvSpPr>
              <p:spPr>
                <a:xfrm>
                  <a:off x="1901019" y="2980883"/>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BDF9F37F-4101-6150-4C30-C4478285FC10}"/>
                    </a:ext>
                  </a:extLst>
                </p:cNvPr>
                <p:cNvSpPr/>
                <p:nvPr/>
              </p:nvSpPr>
              <p:spPr>
                <a:xfrm>
                  <a:off x="2162061" y="2980882"/>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59BC91B6-D74D-8B32-0E78-6B9466C50603}"/>
                    </a:ext>
                  </a:extLst>
                </p:cNvPr>
                <p:cNvSpPr/>
                <p:nvPr/>
              </p:nvSpPr>
              <p:spPr>
                <a:xfrm>
                  <a:off x="2423103" y="2980881"/>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11968962-3F4A-2C89-DD18-D9BA9FBA50E8}"/>
                    </a:ext>
                  </a:extLst>
                </p:cNvPr>
                <p:cNvSpPr/>
                <p:nvPr/>
              </p:nvSpPr>
              <p:spPr>
                <a:xfrm>
                  <a:off x="2676600" y="2980880"/>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343CC73E-C567-6CF0-372F-C15C98E57FB3}"/>
                    </a:ext>
                  </a:extLst>
                </p:cNvPr>
                <p:cNvSpPr/>
                <p:nvPr/>
              </p:nvSpPr>
              <p:spPr>
                <a:xfrm>
                  <a:off x="2930097" y="2980879"/>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EA22D76B-C3AE-EEFD-D7E7-7C65BE50287D}"/>
                    </a:ext>
                  </a:extLst>
                </p:cNvPr>
                <p:cNvSpPr/>
                <p:nvPr/>
              </p:nvSpPr>
              <p:spPr>
                <a:xfrm>
                  <a:off x="3183594" y="2980878"/>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EA98891B-F5FE-F1E4-B08B-9A5B8529C129}"/>
                    </a:ext>
                  </a:extLst>
                </p:cNvPr>
                <p:cNvSpPr/>
                <p:nvPr/>
              </p:nvSpPr>
              <p:spPr>
                <a:xfrm>
                  <a:off x="3437091" y="2980877"/>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0" name="Rectangle 159">
                  <a:extLst>
                    <a:ext uri="{FF2B5EF4-FFF2-40B4-BE49-F238E27FC236}">
                      <a16:creationId xmlns:a16="http://schemas.microsoft.com/office/drawing/2014/main" id="{27F77EB0-C53E-C18A-4EE4-BA708A225DB5}"/>
                    </a:ext>
                  </a:extLst>
                </p:cNvPr>
                <p:cNvSpPr/>
                <p:nvPr/>
              </p:nvSpPr>
              <p:spPr>
                <a:xfrm>
                  <a:off x="3690588" y="2980876"/>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1" name="Rectangle 160">
                  <a:extLst>
                    <a:ext uri="{FF2B5EF4-FFF2-40B4-BE49-F238E27FC236}">
                      <a16:creationId xmlns:a16="http://schemas.microsoft.com/office/drawing/2014/main" id="{875247E4-F0E9-3893-973D-9C6F76A1486C}"/>
                    </a:ext>
                  </a:extLst>
                </p:cNvPr>
                <p:cNvSpPr/>
                <p:nvPr/>
              </p:nvSpPr>
              <p:spPr>
                <a:xfrm>
                  <a:off x="3944085" y="2980875"/>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2" name="Rectangle 161">
                  <a:extLst>
                    <a:ext uri="{FF2B5EF4-FFF2-40B4-BE49-F238E27FC236}">
                      <a16:creationId xmlns:a16="http://schemas.microsoft.com/office/drawing/2014/main" id="{FC6B79C9-BFF7-F5C9-546E-9C3CD124F909}"/>
                    </a:ext>
                  </a:extLst>
                </p:cNvPr>
                <p:cNvSpPr/>
                <p:nvPr/>
              </p:nvSpPr>
              <p:spPr>
                <a:xfrm>
                  <a:off x="4197582" y="2980874"/>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3" name="Rectangle 162">
                  <a:extLst>
                    <a:ext uri="{FF2B5EF4-FFF2-40B4-BE49-F238E27FC236}">
                      <a16:creationId xmlns:a16="http://schemas.microsoft.com/office/drawing/2014/main" id="{784484D7-82CB-2EEB-69EF-E972BBDF914E}"/>
                    </a:ext>
                  </a:extLst>
                </p:cNvPr>
                <p:cNvSpPr/>
                <p:nvPr/>
              </p:nvSpPr>
              <p:spPr>
                <a:xfrm>
                  <a:off x="4451079" y="2980873"/>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039A84AE-EECB-C366-D49B-B6CAEFD84113}"/>
                    </a:ext>
                  </a:extLst>
                </p:cNvPr>
                <p:cNvSpPr/>
                <p:nvPr/>
              </p:nvSpPr>
              <p:spPr>
                <a:xfrm>
                  <a:off x="4704576" y="2980872"/>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5" name="Rectangle 164">
                  <a:extLst>
                    <a:ext uri="{FF2B5EF4-FFF2-40B4-BE49-F238E27FC236}">
                      <a16:creationId xmlns:a16="http://schemas.microsoft.com/office/drawing/2014/main" id="{FB403864-F85B-07A4-211C-10158FF9C428}"/>
                    </a:ext>
                  </a:extLst>
                </p:cNvPr>
                <p:cNvSpPr/>
                <p:nvPr/>
              </p:nvSpPr>
              <p:spPr>
                <a:xfrm>
                  <a:off x="4958073" y="2980871"/>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EBF92734-7B11-49BF-A73F-93DFD866A1B9}"/>
                    </a:ext>
                  </a:extLst>
                </p:cNvPr>
                <p:cNvSpPr/>
                <p:nvPr/>
              </p:nvSpPr>
              <p:spPr>
                <a:xfrm>
                  <a:off x="5211570" y="2980870"/>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7" name="Rectangle 166">
                  <a:extLst>
                    <a:ext uri="{FF2B5EF4-FFF2-40B4-BE49-F238E27FC236}">
                      <a16:creationId xmlns:a16="http://schemas.microsoft.com/office/drawing/2014/main" id="{4AA720DA-157D-8469-4735-F1C74FDBF68C}"/>
                    </a:ext>
                  </a:extLst>
                </p:cNvPr>
                <p:cNvSpPr/>
                <p:nvPr/>
              </p:nvSpPr>
              <p:spPr>
                <a:xfrm>
                  <a:off x="5465067" y="298086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8F43D96B-CA1F-C229-79A4-166DC084ACDD}"/>
                    </a:ext>
                  </a:extLst>
                </p:cNvPr>
                <p:cNvSpPr/>
                <p:nvPr/>
              </p:nvSpPr>
              <p:spPr>
                <a:xfrm>
                  <a:off x="5718564" y="2980868"/>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AD310CB7-C821-AED0-3A4A-6CE2B798AA29}"/>
                    </a:ext>
                  </a:extLst>
                </p:cNvPr>
                <p:cNvSpPr/>
                <p:nvPr/>
              </p:nvSpPr>
              <p:spPr>
                <a:xfrm>
                  <a:off x="5972061" y="2980867"/>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5FD93B3E-B5CC-F6FA-5B42-8D6F6D4EC9E9}"/>
                    </a:ext>
                  </a:extLst>
                </p:cNvPr>
                <p:cNvSpPr/>
                <p:nvPr/>
              </p:nvSpPr>
              <p:spPr>
                <a:xfrm>
                  <a:off x="6225558" y="2980866"/>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F62DA305-CDA9-9771-4607-69A40AE0F83D}"/>
                    </a:ext>
                  </a:extLst>
                </p:cNvPr>
                <p:cNvSpPr/>
                <p:nvPr/>
              </p:nvSpPr>
              <p:spPr>
                <a:xfrm>
                  <a:off x="6479055" y="2980865"/>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829ECF8F-CAFC-E0A5-A8B5-F12FF1EFCC38}"/>
                    </a:ext>
                  </a:extLst>
                </p:cNvPr>
                <p:cNvSpPr/>
                <p:nvPr/>
              </p:nvSpPr>
              <p:spPr>
                <a:xfrm>
                  <a:off x="6732552" y="2980864"/>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id="{04E926CA-A501-FCD7-5A25-9D5A48D0FBE1}"/>
                    </a:ext>
                  </a:extLst>
                </p:cNvPr>
                <p:cNvSpPr/>
                <p:nvPr/>
              </p:nvSpPr>
              <p:spPr>
                <a:xfrm>
                  <a:off x="6986049" y="2980863"/>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id="{DD726B72-0647-BC4F-DE86-50362F92CEA2}"/>
                    </a:ext>
                  </a:extLst>
                </p:cNvPr>
                <p:cNvSpPr/>
                <p:nvPr/>
              </p:nvSpPr>
              <p:spPr>
                <a:xfrm>
                  <a:off x="7239546" y="2980862"/>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id="{39DACB72-E0B4-276E-5C5C-17BED74618C0}"/>
                    </a:ext>
                  </a:extLst>
                </p:cNvPr>
                <p:cNvSpPr/>
                <p:nvPr/>
              </p:nvSpPr>
              <p:spPr>
                <a:xfrm>
                  <a:off x="7493043" y="2980861"/>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id="{280111FF-57EF-CDDA-4D32-C98DC6BB78AC}"/>
                    </a:ext>
                  </a:extLst>
                </p:cNvPr>
                <p:cNvSpPr/>
                <p:nvPr/>
              </p:nvSpPr>
              <p:spPr>
                <a:xfrm>
                  <a:off x="7746540" y="2980860"/>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00C4D543-51D3-26EE-5CCA-57853992F94B}"/>
                    </a:ext>
                  </a:extLst>
                </p:cNvPr>
                <p:cNvSpPr/>
                <p:nvPr/>
              </p:nvSpPr>
              <p:spPr>
                <a:xfrm>
                  <a:off x="8000037"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id="{F29C9993-7E64-67BF-84D5-B7325B06713E}"/>
                    </a:ext>
                  </a:extLst>
                </p:cNvPr>
                <p:cNvSpPr/>
                <p:nvPr/>
              </p:nvSpPr>
              <p:spPr>
                <a:xfrm>
                  <a:off x="8252801"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3CC723A2-560C-FD29-F919-5ED6058C25A7}"/>
                    </a:ext>
                  </a:extLst>
                </p:cNvPr>
                <p:cNvSpPr/>
                <p:nvPr/>
              </p:nvSpPr>
              <p:spPr>
                <a:xfrm>
                  <a:off x="8505565"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5710FF06-DB7E-5F8F-25C5-5EC1CE7C0B8F}"/>
                    </a:ext>
                  </a:extLst>
                </p:cNvPr>
                <p:cNvSpPr/>
                <p:nvPr/>
              </p:nvSpPr>
              <p:spPr>
                <a:xfrm>
                  <a:off x="8758329"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380C15EE-CB07-5F94-E25C-7F1EC10E8E91}"/>
                    </a:ext>
                  </a:extLst>
                </p:cNvPr>
                <p:cNvSpPr/>
                <p:nvPr/>
              </p:nvSpPr>
              <p:spPr>
                <a:xfrm>
                  <a:off x="9011093"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3E46A2FA-F6DD-C27E-2C5F-E0E456D5DC5D}"/>
                    </a:ext>
                  </a:extLst>
                </p:cNvPr>
                <p:cNvSpPr/>
                <p:nvPr/>
              </p:nvSpPr>
              <p:spPr>
                <a:xfrm>
                  <a:off x="9263857"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sp>
          <p:nvSpPr>
            <p:cNvPr id="185" name="TextBox 184">
              <a:extLst>
                <a:ext uri="{FF2B5EF4-FFF2-40B4-BE49-F238E27FC236}">
                  <a16:creationId xmlns:a16="http://schemas.microsoft.com/office/drawing/2014/main" id="{96000B4B-F086-A600-AEA2-68D83A742FF7}"/>
                </a:ext>
              </a:extLst>
            </p:cNvPr>
            <p:cNvSpPr txBox="1"/>
            <p:nvPr/>
          </p:nvSpPr>
          <p:spPr>
            <a:xfrm>
              <a:off x="1057570" y="4786211"/>
              <a:ext cx="1122423" cy="369332"/>
            </a:xfrm>
            <a:prstGeom prst="rect">
              <a:avLst/>
            </a:prstGeom>
            <a:noFill/>
          </p:spPr>
          <p:txBody>
            <a:bodyPr wrap="none" rtlCol="0">
              <a:spAutoFit/>
            </a:bodyPr>
            <a:lstStyle/>
            <a:p>
              <a:r>
                <a:rPr lang="en-US" dirty="0"/>
                <a:t>Channel 5</a:t>
              </a:r>
            </a:p>
          </p:txBody>
        </p:sp>
        <p:grpSp>
          <p:nvGrpSpPr>
            <p:cNvPr id="186" name="Group 185">
              <a:extLst>
                <a:ext uri="{FF2B5EF4-FFF2-40B4-BE49-F238E27FC236}">
                  <a16:creationId xmlns:a16="http://schemas.microsoft.com/office/drawing/2014/main" id="{472787A8-AA62-907E-C267-F1D119B60BA7}"/>
                </a:ext>
              </a:extLst>
            </p:cNvPr>
            <p:cNvGrpSpPr/>
            <p:nvPr/>
          </p:nvGrpSpPr>
          <p:grpSpPr>
            <a:xfrm>
              <a:off x="1502469" y="5088772"/>
              <a:ext cx="8032817" cy="269260"/>
              <a:chOff x="1484537" y="2865532"/>
              <a:chExt cx="8032817" cy="269260"/>
            </a:xfrm>
          </p:grpSpPr>
          <p:grpSp>
            <p:nvGrpSpPr>
              <p:cNvPr id="187" name="Group 186">
                <a:extLst>
                  <a:ext uri="{FF2B5EF4-FFF2-40B4-BE49-F238E27FC236}">
                    <a16:creationId xmlns:a16="http://schemas.microsoft.com/office/drawing/2014/main" id="{C3BDE642-7DFA-1874-431B-B8D711697920}"/>
                  </a:ext>
                </a:extLst>
              </p:cNvPr>
              <p:cNvGrpSpPr/>
              <p:nvPr/>
            </p:nvGrpSpPr>
            <p:grpSpPr>
              <a:xfrm>
                <a:off x="1484537" y="2865532"/>
                <a:ext cx="416482" cy="203569"/>
                <a:chOff x="1484537" y="2865532"/>
                <a:chExt cx="416482" cy="203569"/>
              </a:xfrm>
            </p:grpSpPr>
            <p:sp>
              <p:nvSpPr>
                <p:cNvPr id="219" name="Freeform: Shape 218">
                  <a:extLst>
                    <a:ext uri="{FF2B5EF4-FFF2-40B4-BE49-F238E27FC236}">
                      <a16:creationId xmlns:a16="http://schemas.microsoft.com/office/drawing/2014/main" id="{90EB60CE-3B9A-091B-450E-590A6BE0BB41}"/>
                    </a:ext>
                  </a:extLst>
                </p:cNvPr>
                <p:cNvSpPr/>
                <p:nvPr/>
              </p:nvSpPr>
              <p:spPr>
                <a:xfrm>
                  <a:off x="1521735" y="2865532"/>
                  <a:ext cx="379284" cy="185626"/>
                </a:xfrm>
                <a:custGeom>
                  <a:avLst/>
                  <a:gdLst>
                    <a:gd name="connsiteX0" fmla="*/ 19892 w 377244"/>
                    <a:gd name="connsiteY0" fmla="*/ 0 h 158127"/>
                    <a:gd name="connsiteX1" fmla="*/ 9382 w 377244"/>
                    <a:gd name="connsiteY1" fmla="*/ 84083 h 158127"/>
                    <a:gd name="connsiteX2" fmla="*/ 209078 w 377244"/>
                    <a:gd name="connsiteY2" fmla="*/ 31531 h 158127"/>
                    <a:gd name="connsiteX3" fmla="*/ 188058 w 377244"/>
                    <a:gd name="connsiteY3" fmla="*/ 136635 h 158127"/>
                    <a:gd name="connsiteX4" fmla="*/ 377244 w 377244"/>
                    <a:gd name="connsiteY4" fmla="*/ 157655 h 1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44" h="158127">
                      <a:moveTo>
                        <a:pt x="19892" y="0"/>
                      </a:moveTo>
                      <a:cubicBezTo>
                        <a:pt x="16389" y="28028"/>
                        <a:pt x="-15415" y="70557"/>
                        <a:pt x="9382" y="84083"/>
                      </a:cubicBezTo>
                      <a:cubicBezTo>
                        <a:pt x="50372" y="106441"/>
                        <a:pt x="166101" y="49950"/>
                        <a:pt x="209078" y="31531"/>
                      </a:cubicBezTo>
                      <a:cubicBezTo>
                        <a:pt x="202071" y="66566"/>
                        <a:pt x="168239" y="106907"/>
                        <a:pt x="188058" y="136635"/>
                      </a:cubicBezTo>
                      <a:cubicBezTo>
                        <a:pt x="205736" y="163152"/>
                        <a:pt x="347575" y="157655"/>
                        <a:pt x="377244" y="1576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Freeform: Shape 219">
                  <a:extLst>
                    <a:ext uri="{FF2B5EF4-FFF2-40B4-BE49-F238E27FC236}">
                      <a16:creationId xmlns:a16="http://schemas.microsoft.com/office/drawing/2014/main" id="{4D562ED5-AF7E-443F-859C-9FE0C3A609CE}"/>
                    </a:ext>
                  </a:extLst>
                </p:cNvPr>
                <p:cNvSpPr/>
                <p:nvPr/>
              </p:nvSpPr>
              <p:spPr>
                <a:xfrm>
                  <a:off x="1484537" y="2915192"/>
                  <a:ext cx="416482" cy="153909"/>
                </a:xfrm>
                <a:custGeom>
                  <a:avLst/>
                  <a:gdLst>
                    <a:gd name="connsiteX0" fmla="*/ 19892 w 377244"/>
                    <a:gd name="connsiteY0" fmla="*/ 0 h 158127"/>
                    <a:gd name="connsiteX1" fmla="*/ 9382 w 377244"/>
                    <a:gd name="connsiteY1" fmla="*/ 84083 h 158127"/>
                    <a:gd name="connsiteX2" fmla="*/ 209078 w 377244"/>
                    <a:gd name="connsiteY2" fmla="*/ 31531 h 158127"/>
                    <a:gd name="connsiteX3" fmla="*/ 188058 w 377244"/>
                    <a:gd name="connsiteY3" fmla="*/ 136635 h 158127"/>
                    <a:gd name="connsiteX4" fmla="*/ 377244 w 377244"/>
                    <a:gd name="connsiteY4" fmla="*/ 157655 h 1581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244" h="158127">
                      <a:moveTo>
                        <a:pt x="19892" y="0"/>
                      </a:moveTo>
                      <a:cubicBezTo>
                        <a:pt x="16389" y="28028"/>
                        <a:pt x="-15415" y="70557"/>
                        <a:pt x="9382" y="84083"/>
                      </a:cubicBezTo>
                      <a:cubicBezTo>
                        <a:pt x="50372" y="106441"/>
                        <a:pt x="166101" y="49950"/>
                        <a:pt x="209078" y="31531"/>
                      </a:cubicBezTo>
                      <a:cubicBezTo>
                        <a:pt x="202071" y="66566"/>
                        <a:pt x="168239" y="106907"/>
                        <a:pt x="188058" y="136635"/>
                      </a:cubicBezTo>
                      <a:cubicBezTo>
                        <a:pt x="205736" y="163152"/>
                        <a:pt x="347575" y="157655"/>
                        <a:pt x="377244" y="1576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4ECE4689-C96F-0298-B0F7-D840CE636009}"/>
                  </a:ext>
                </a:extLst>
              </p:cNvPr>
              <p:cNvGrpSpPr/>
              <p:nvPr/>
            </p:nvGrpSpPr>
            <p:grpSpPr>
              <a:xfrm>
                <a:off x="1901019" y="2980859"/>
                <a:ext cx="7616335" cy="153933"/>
                <a:chOff x="1901019" y="2980859"/>
                <a:chExt cx="7616335" cy="153933"/>
              </a:xfrm>
            </p:grpSpPr>
            <p:sp>
              <p:nvSpPr>
                <p:cNvPr id="189" name="Rectangle 188">
                  <a:extLst>
                    <a:ext uri="{FF2B5EF4-FFF2-40B4-BE49-F238E27FC236}">
                      <a16:creationId xmlns:a16="http://schemas.microsoft.com/office/drawing/2014/main" id="{990E1AC7-E65F-753D-00FE-1ACA1A448DA8}"/>
                    </a:ext>
                  </a:extLst>
                </p:cNvPr>
                <p:cNvSpPr/>
                <p:nvPr/>
              </p:nvSpPr>
              <p:spPr>
                <a:xfrm>
                  <a:off x="1901019" y="2980883"/>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AE85FF24-FB0F-4457-BDAD-5A1744733863}"/>
                    </a:ext>
                  </a:extLst>
                </p:cNvPr>
                <p:cNvSpPr/>
                <p:nvPr/>
              </p:nvSpPr>
              <p:spPr>
                <a:xfrm>
                  <a:off x="2162061" y="2980882"/>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EC1FC3DC-8EAE-C5AF-7849-1BD533C312A6}"/>
                    </a:ext>
                  </a:extLst>
                </p:cNvPr>
                <p:cNvSpPr/>
                <p:nvPr/>
              </p:nvSpPr>
              <p:spPr>
                <a:xfrm>
                  <a:off x="2423103" y="2980881"/>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258EE447-130C-42CF-A0F2-50D7C5D798CB}"/>
                    </a:ext>
                  </a:extLst>
                </p:cNvPr>
                <p:cNvSpPr/>
                <p:nvPr/>
              </p:nvSpPr>
              <p:spPr>
                <a:xfrm>
                  <a:off x="2676600" y="2980880"/>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4B473FB0-BD1D-61BB-71B1-1D46B93AFDEC}"/>
                    </a:ext>
                  </a:extLst>
                </p:cNvPr>
                <p:cNvSpPr/>
                <p:nvPr/>
              </p:nvSpPr>
              <p:spPr>
                <a:xfrm>
                  <a:off x="2930097" y="2980879"/>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AA08E87B-7B3D-D80B-AEF6-C405FCBE5A59}"/>
                    </a:ext>
                  </a:extLst>
                </p:cNvPr>
                <p:cNvSpPr/>
                <p:nvPr/>
              </p:nvSpPr>
              <p:spPr>
                <a:xfrm>
                  <a:off x="3183594" y="2980878"/>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id="{21B64240-7653-22F5-F965-C5018D804DA7}"/>
                    </a:ext>
                  </a:extLst>
                </p:cNvPr>
                <p:cNvSpPr/>
                <p:nvPr/>
              </p:nvSpPr>
              <p:spPr>
                <a:xfrm>
                  <a:off x="3437091" y="2980877"/>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0D208647-A729-D7AF-3D3B-7F89E2D1BE04}"/>
                    </a:ext>
                  </a:extLst>
                </p:cNvPr>
                <p:cNvSpPr/>
                <p:nvPr/>
              </p:nvSpPr>
              <p:spPr>
                <a:xfrm>
                  <a:off x="3690588" y="2980876"/>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69959696-4EE0-332B-24EC-9D2557E5FE8D}"/>
                    </a:ext>
                  </a:extLst>
                </p:cNvPr>
                <p:cNvSpPr/>
                <p:nvPr/>
              </p:nvSpPr>
              <p:spPr>
                <a:xfrm>
                  <a:off x="3944085" y="2980875"/>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id="{2824B614-D50B-5A2F-52D9-88F86D2DCDB3}"/>
                    </a:ext>
                  </a:extLst>
                </p:cNvPr>
                <p:cNvSpPr/>
                <p:nvPr/>
              </p:nvSpPr>
              <p:spPr>
                <a:xfrm>
                  <a:off x="4197582" y="2980874"/>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70B26364-BB80-2B7E-7C57-31497A870ECA}"/>
                    </a:ext>
                  </a:extLst>
                </p:cNvPr>
                <p:cNvSpPr/>
                <p:nvPr/>
              </p:nvSpPr>
              <p:spPr>
                <a:xfrm>
                  <a:off x="4451079" y="2980873"/>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id="{2634BA61-AD7D-DD1B-5593-E0F74006FF59}"/>
                    </a:ext>
                  </a:extLst>
                </p:cNvPr>
                <p:cNvSpPr/>
                <p:nvPr/>
              </p:nvSpPr>
              <p:spPr>
                <a:xfrm>
                  <a:off x="4704576" y="2980872"/>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300FF242-8FAA-2959-F09F-32200DF87C5F}"/>
                    </a:ext>
                  </a:extLst>
                </p:cNvPr>
                <p:cNvSpPr/>
                <p:nvPr/>
              </p:nvSpPr>
              <p:spPr>
                <a:xfrm>
                  <a:off x="4958073" y="2980871"/>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D4E26B30-E10E-4E60-641B-FD4CC07FD342}"/>
                    </a:ext>
                  </a:extLst>
                </p:cNvPr>
                <p:cNvSpPr/>
                <p:nvPr/>
              </p:nvSpPr>
              <p:spPr>
                <a:xfrm>
                  <a:off x="5211570" y="2980870"/>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id="{695CBA8E-F605-5F8C-5DCD-69714A38936C}"/>
                    </a:ext>
                  </a:extLst>
                </p:cNvPr>
                <p:cNvSpPr/>
                <p:nvPr/>
              </p:nvSpPr>
              <p:spPr>
                <a:xfrm>
                  <a:off x="5465067" y="2980869"/>
                  <a:ext cx="253497" cy="153909"/>
                </a:xfrm>
                <a:prstGeom prst="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38186E95-DD3C-8817-A77C-111447EE3B45}"/>
                    </a:ext>
                  </a:extLst>
                </p:cNvPr>
                <p:cNvSpPr/>
                <p:nvPr/>
              </p:nvSpPr>
              <p:spPr>
                <a:xfrm>
                  <a:off x="5718564" y="2980868"/>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id="{1635ED68-3F18-1E7E-4633-2E36DDA35D7C}"/>
                    </a:ext>
                  </a:extLst>
                </p:cNvPr>
                <p:cNvSpPr/>
                <p:nvPr/>
              </p:nvSpPr>
              <p:spPr>
                <a:xfrm>
                  <a:off x="5972061" y="2980867"/>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id="{2DF3CF8A-EDB3-B948-1438-26D39CF5E7D6}"/>
                    </a:ext>
                  </a:extLst>
                </p:cNvPr>
                <p:cNvSpPr/>
                <p:nvPr/>
              </p:nvSpPr>
              <p:spPr>
                <a:xfrm>
                  <a:off x="6225558" y="2980866"/>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id="{7AED6358-DB6C-B094-EB4E-58A4C09170CB}"/>
                    </a:ext>
                  </a:extLst>
                </p:cNvPr>
                <p:cNvSpPr/>
                <p:nvPr/>
              </p:nvSpPr>
              <p:spPr>
                <a:xfrm>
                  <a:off x="6479055" y="2980865"/>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id="{321F229A-B831-6EBB-49B4-5A848BAEE545}"/>
                    </a:ext>
                  </a:extLst>
                </p:cNvPr>
                <p:cNvSpPr/>
                <p:nvPr/>
              </p:nvSpPr>
              <p:spPr>
                <a:xfrm>
                  <a:off x="6732552" y="2980864"/>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id="{5C36FB60-A47B-C68F-39FC-86B03A3C5B44}"/>
                    </a:ext>
                  </a:extLst>
                </p:cNvPr>
                <p:cNvSpPr/>
                <p:nvPr/>
              </p:nvSpPr>
              <p:spPr>
                <a:xfrm>
                  <a:off x="6986049" y="2980863"/>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9F6490E3-A6D3-A41B-5DB1-205C7CD1F9F6}"/>
                    </a:ext>
                  </a:extLst>
                </p:cNvPr>
                <p:cNvSpPr/>
                <p:nvPr/>
              </p:nvSpPr>
              <p:spPr>
                <a:xfrm>
                  <a:off x="7239546" y="2980862"/>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CA9A7C7D-1A3A-098E-180C-636A2AB5E8DE}"/>
                    </a:ext>
                  </a:extLst>
                </p:cNvPr>
                <p:cNvSpPr/>
                <p:nvPr/>
              </p:nvSpPr>
              <p:spPr>
                <a:xfrm>
                  <a:off x="7493043" y="2980861"/>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2" name="Rectangle 211">
                  <a:extLst>
                    <a:ext uri="{FF2B5EF4-FFF2-40B4-BE49-F238E27FC236}">
                      <a16:creationId xmlns:a16="http://schemas.microsoft.com/office/drawing/2014/main" id="{FBB9F48D-0BB3-E128-83AA-A030140E2B00}"/>
                    </a:ext>
                  </a:extLst>
                </p:cNvPr>
                <p:cNvSpPr/>
                <p:nvPr/>
              </p:nvSpPr>
              <p:spPr>
                <a:xfrm>
                  <a:off x="7746540" y="2980860"/>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F29F3507-A5E4-05BB-9F47-92BF2B57E6E0}"/>
                    </a:ext>
                  </a:extLst>
                </p:cNvPr>
                <p:cNvSpPr/>
                <p:nvPr/>
              </p:nvSpPr>
              <p:spPr>
                <a:xfrm>
                  <a:off x="8000037"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id="{38A5E6D5-987A-9576-F851-8352906A317E}"/>
                    </a:ext>
                  </a:extLst>
                </p:cNvPr>
                <p:cNvSpPr/>
                <p:nvPr/>
              </p:nvSpPr>
              <p:spPr>
                <a:xfrm>
                  <a:off x="8252801"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id="{A50AF981-517B-4EEB-E259-F90ACDF32FC2}"/>
                    </a:ext>
                  </a:extLst>
                </p:cNvPr>
                <p:cNvSpPr/>
                <p:nvPr/>
              </p:nvSpPr>
              <p:spPr>
                <a:xfrm>
                  <a:off x="8505565"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861BAED8-DAB2-980A-1501-F25629FE921F}"/>
                    </a:ext>
                  </a:extLst>
                </p:cNvPr>
                <p:cNvSpPr/>
                <p:nvPr/>
              </p:nvSpPr>
              <p:spPr>
                <a:xfrm>
                  <a:off x="8758329"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id="{41E94D9C-D987-28AE-0728-FBCBC591DA47}"/>
                    </a:ext>
                  </a:extLst>
                </p:cNvPr>
                <p:cNvSpPr/>
                <p:nvPr/>
              </p:nvSpPr>
              <p:spPr>
                <a:xfrm>
                  <a:off x="9011093"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id="{B95DEBCA-1BD8-35D5-255B-397849DDDE5D}"/>
                    </a:ext>
                  </a:extLst>
                </p:cNvPr>
                <p:cNvSpPr/>
                <p:nvPr/>
              </p:nvSpPr>
              <p:spPr>
                <a:xfrm>
                  <a:off x="9263857" y="2980859"/>
                  <a:ext cx="253497" cy="15390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sp>
          <p:nvSpPr>
            <p:cNvPr id="223" name="Arrow: Down 222">
              <a:extLst>
                <a:ext uri="{FF2B5EF4-FFF2-40B4-BE49-F238E27FC236}">
                  <a16:creationId xmlns:a16="http://schemas.microsoft.com/office/drawing/2014/main" id="{EC6DE66D-A119-1FCE-DC09-FDC15A5BD392}"/>
                </a:ext>
              </a:extLst>
            </p:cNvPr>
            <p:cNvSpPr/>
            <p:nvPr/>
          </p:nvSpPr>
          <p:spPr>
            <a:xfrm rot="10800000">
              <a:off x="7004853" y="5675706"/>
              <a:ext cx="253497" cy="586409"/>
            </a:xfrm>
            <a:prstGeom prst="down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id="{B0D86A8D-D0E6-C384-CFD2-F3922ADD2F5E}"/>
                </a:ext>
              </a:extLst>
            </p:cNvPr>
            <p:cNvSpPr/>
            <p:nvPr/>
          </p:nvSpPr>
          <p:spPr>
            <a:xfrm>
              <a:off x="7045207" y="2712800"/>
              <a:ext cx="138972" cy="2800566"/>
            </a:xfrm>
            <a:prstGeom prst="rect">
              <a:avLst/>
            </a:prstGeom>
            <a:noFill/>
            <a:ln w="381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Box 225">
              <a:extLst>
                <a:ext uri="{FF2B5EF4-FFF2-40B4-BE49-F238E27FC236}">
                  <a16:creationId xmlns:a16="http://schemas.microsoft.com/office/drawing/2014/main" id="{AB708B4F-54AC-DE28-1C88-AB9649E0E2C3}"/>
                </a:ext>
              </a:extLst>
            </p:cNvPr>
            <p:cNvSpPr txBox="1"/>
            <p:nvPr/>
          </p:nvSpPr>
          <p:spPr>
            <a:xfrm>
              <a:off x="3697738" y="5491040"/>
              <a:ext cx="2391552" cy="369332"/>
            </a:xfrm>
            <a:prstGeom prst="rect">
              <a:avLst/>
            </a:prstGeom>
            <a:noFill/>
          </p:spPr>
          <p:txBody>
            <a:bodyPr wrap="none" rtlCol="0">
              <a:spAutoFit/>
            </a:bodyPr>
            <a:lstStyle/>
            <a:p>
              <a:r>
                <a:rPr lang="en-US" dirty="0">
                  <a:sym typeface="Wingdings" panose="05000000000000000000" pitchFamily="2" charset="2"/>
                </a:rPr>
                <a:t></a:t>
              </a:r>
              <a:r>
                <a:rPr lang="en-US" dirty="0"/>
                <a:t>Magnet Z-location</a:t>
              </a:r>
              <a:r>
                <a:rPr lang="en-US" dirty="0">
                  <a:sym typeface="Wingdings" panose="05000000000000000000" pitchFamily="2" charset="2"/>
                </a:rPr>
                <a:t></a:t>
              </a:r>
              <a:endParaRPr lang="en-US" dirty="0"/>
            </a:p>
          </p:txBody>
        </p:sp>
      </p:grpSp>
      <p:sp>
        <p:nvSpPr>
          <p:cNvPr id="29" name="TextBox 28">
            <a:extLst>
              <a:ext uri="{FF2B5EF4-FFF2-40B4-BE49-F238E27FC236}">
                <a16:creationId xmlns:a16="http://schemas.microsoft.com/office/drawing/2014/main" id="{2CBF29B5-5A0C-6DD9-C3D0-F375A0ED1D69}"/>
              </a:ext>
            </a:extLst>
          </p:cNvPr>
          <p:cNvSpPr txBox="1"/>
          <p:nvPr/>
        </p:nvSpPr>
        <p:spPr>
          <a:xfrm>
            <a:off x="3226371" y="2166650"/>
            <a:ext cx="3194849" cy="369332"/>
          </a:xfrm>
          <a:prstGeom prst="rect">
            <a:avLst/>
          </a:prstGeom>
          <a:noFill/>
        </p:spPr>
        <p:txBody>
          <a:bodyPr wrap="none" rtlCol="0">
            <a:spAutoFit/>
          </a:bodyPr>
          <a:lstStyle/>
          <a:p>
            <a:r>
              <a:rPr lang="en-US" dirty="0"/>
              <a:t>Up to 30 QA connected in series</a:t>
            </a:r>
          </a:p>
        </p:txBody>
      </p:sp>
      <p:sp>
        <p:nvSpPr>
          <p:cNvPr id="228" name="TextBox 227">
            <a:extLst>
              <a:ext uri="{FF2B5EF4-FFF2-40B4-BE49-F238E27FC236}">
                <a16:creationId xmlns:a16="http://schemas.microsoft.com/office/drawing/2014/main" id="{50FECCFC-D91B-F2E4-0777-96DF62267E3D}"/>
              </a:ext>
            </a:extLst>
          </p:cNvPr>
          <p:cNvSpPr txBox="1"/>
          <p:nvPr/>
        </p:nvSpPr>
        <p:spPr>
          <a:xfrm>
            <a:off x="49102" y="1963659"/>
            <a:ext cx="1039708" cy="369332"/>
          </a:xfrm>
          <a:prstGeom prst="rect">
            <a:avLst/>
          </a:prstGeom>
          <a:noFill/>
        </p:spPr>
        <p:txBody>
          <a:bodyPr wrap="none" rtlCol="0">
            <a:spAutoFit/>
          </a:bodyPr>
          <a:lstStyle/>
          <a:p>
            <a:r>
              <a:rPr lang="en-US" dirty="0"/>
              <a:t>Example:</a:t>
            </a:r>
          </a:p>
        </p:txBody>
      </p:sp>
    </p:spTree>
    <p:extLst>
      <p:ext uri="{BB962C8B-B14F-4D97-AF65-F5344CB8AC3E}">
        <p14:creationId xmlns:p14="http://schemas.microsoft.com/office/powerpoint/2010/main" val="1924984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EDB2E-6AC3-FE27-3927-67B746850A11}"/>
              </a:ext>
            </a:extLst>
          </p:cNvPr>
          <p:cNvSpPr txBox="1"/>
          <p:nvPr/>
        </p:nvSpPr>
        <p:spPr>
          <a:xfrm>
            <a:off x="429839" y="-1"/>
            <a:ext cx="7583557" cy="6832640"/>
          </a:xfrm>
          <a:prstGeom prst="rect">
            <a:avLst/>
          </a:prstGeom>
          <a:noFill/>
        </p:spPr>
        <p:txBody>
          <a:bodyPr wrap="square" rtlCol="0">
            <a:spAutoFit/>
          </a:bodyPr>
          <a:lstStyle/>
          <a:p>
            <a:r>
              <a:rPr lang="en-US" sz="2400" dirty="0"/>
              <a:t>Simulation to test binary-coded QA (BQA) concept</a:t>
            </a:r>
          </a:p>
          <a:p>
            <a:endParaRPr lang="en-US" dirty="0"/>
          </a:p>
          <a:p>
            <a:pPr lvl="1"/>
            <a:r>
              <a:rPr lang="en-US" dirty="0"/>
              <a:t>Have previously built a full length (4.8m) quench antenna array for monitoring quench events in LHC Hi-</a:t>
            </a:r>
            <a:r>
              <a:rPr lang="en-US" dirty="0" err="1"/>
              <a:t>Lumi</a:t>
            </a:r>
            <a:r>
              <a:rPr lang="en-US" dirty="0"/>
              <a:t> AUP production quadrupoles.</a:t>
            </a:r>
          </a:p>
          <a:p>
            <a:pPr lvl="1"/>
            <a:endParaRPr lang="en-US" dirty="0"/>
          </a:p>
          <a:p>
            <a:pPr lvl="1"/>
            <a:r>
              <a:rPr lang="en-US" dirty="0"/>
              <a:t>Each antenna is 100mm long, ~110 channels of simultaneously monitored data with 50mm overlap.</a:t>
            </a:r>
          </a:p>
          <a:p>
            <a:pPr lvl="1"/>
            <a:endParaRPr lang="en-US" dirty="0"/>
          </a:p>
          <a:p>
            <a:pPr lvl="1"/>
            <a:r>
              <a:rPr lang="en-US" dirty="0"/>
              <a:t>Use data from the AUP quad antenna array to simulate BQA response.</a:t>
            </a:r>
          </a:p>
          <a:p>
            <a:pPr lvl="1"/>
            <a:endParaRPr lang="en-US" dirty="0"/>
          </a:p>
          <a:p>
            <a:pPr marL="742950" lvl="1" indent="-285750">
              <a:buFont typeface="Arial" panose="020B0604020202020204" pitchFamily="34" charset="0"/>
              <a:buChar char="•"/>
            </a:pPr>
            <a:r>
              <a:rPr lang="en-US" dirty="0">
                <a:solidFill>
                  <a:srgbClr val="0000FF"/>
                </a:solidFill>
              </a:rPr>
              <a:t>In the region of a quench, sum up the individual raw voltage channels that would represent the digital pattern of a BQA antenna</a:t>
            </a:r>
          </a:p>
          <a:p>
            <a:pPr marL="742950" lvl="1" indent="-285750">
              <a:buFont typeface="Arial" panose="020B0604020202020204" pitchFamily="34" charset="0"/>
              <a:buChar char="•"/>
            </a:pPr>
            <a:endParaRPr lang="en-US" dirty="0">
              <a:solidFill>
                <a:srgbClr val="0000FF"/>
              </a:solidFill>
            </a:endParaRPr>
          </a:p>
          <a:p>
            <a:pPr marL="742950" lvl="1" indent="-285750">
              <a:buFont typeface="Arial" panose="020B0604020202020204" pitchFamily="34" charset="0"/>
              <a:buChar char="•"/>
            </a:pPr>
            <a:r>
              <a:rPr lang="en-US" dirty="0">
                <a:solidFill>
                  <a:srgbClr val="0000FF"/>
                </a:solidFill>
              </a:rPr>
              <a:t>Do this for 4 different patterns, thereby creating 4 ‘encoded’ channels of voltage data from the original 15 channels of actual data</a:t>
            </a:r>
          </a:p>
          <a:p>
            <a:pPr marL="742950" lvl="1" indent="-285750">
              <a:buFont typeface="Arial" panose="020B0604020202020204" pitchFamily="34" charset="0"/>
              <a:buChar char="•"/>
            </a:pPr>
            <a:endParaRPr lang="en-US" dirty="0">
              <a:solidFill>
                <a:srgbClr val="0000FF"/>
              </a:solidFill>
            </a:endParaRPr>
          </a:p>
          <a:p>
            <a:pPr marL="742950" lvl="1" indent="-285750">
              <a:buFont typeface="Arial" panose="020B0604020202020204" pitchFamily="34" charset="0"/>
              <a:buChar char="•"/>
            </a:pPr>
            <a:r>
              <a:rPr lang="en-US" dirty="0">
                <a:solidFill>
                  <a:srgbClr val="0000FF"/>
                </a:solidFill>
              </a:rPr>
              <a:t>Try to ‘decode’ the 4-channel BQA data to determine quench location</a:t>
            </a:r>
          </a:p>
          <a:p>
            <a:pPr marL="742950" lvl="1" indent="-285750">
              <a:buFont typeface="Arial" panose="020B0604020202020204" pitchFamily="34" charset="0"/>
              <a:buChar char="•"/>
            </a:pPr>
            <a:endParaRPr lang="en-US" dirty="0">
              <a:solidFill>
                <a:srgbClr val="0000FF"/>
              </a:solidFill>
            </a:endParaRPr>
          </a:p>
          <a:p>
            <a:pPr marL="742950" lvl="1" indent="-285750">
              <a:buFont typeface="Arial" panose="020B0604020202020204" pitchFamily="34" charset="0"/>
              <a:buChar char="•"/>
            </a:pPr>
            <a:r>
              <a:rPr lang="en-US" dirty="0">
                <a:solidFill>
                  <a:srgbClr val="0000FF"/>
                </a:solidFill>
              </a:rPr>
              <a:t>Compare to the quench location determined by the original 15 channels</a:t>
            </a:r>
          </a:p>
          <a:p>
            <a:pPr marL="742950" lvl="1" indent="-285750">
              <a:buFont typeface="Arial" panose="020B0604020202020204" pitchFamily="34" charset="0"/>
              <a:buChar char="•"/>
            </a:pPr>
            <a:endParaRPr lang="en-US" dirty="0">
              <a:solidFill>
                <a:srgbClr val="0000FF"/>
              </a:solidFill>
            </a:endParaRPr>
          </a:p>
          <a:p>
            <a:pPr marL="742950" lvl="1" indent="-285750">
              <a:buFont typeface="Arial" panose="020B0604020202020204" pitchFamily="34" charset="0"/>
              <a:buChar char="•"/>
            </a:pPr>
            <a:endParaRPr lang="en-US" dirty="0">
              <a:solidFill>
                <a:srgbClr val="0000FF"/>
              </a:solidFill>
            </a:endParaRPr>
          </a:p>
          <a:p>
            <a:pPr lvl="1"/>
            <a:endParaRPr lang="en-US" dirty="0">
              <a:solidFill>
                <a:srgbClr val="0000FF"/>
              </a:solidFill>
            </a:endParaRPr>
          </a:p>
          <a:p>
            <a:endParaRPr lang="en-US" dirty="0"/>
          </a:p>
        </p:txBody>
      </p:sp>
      <p:pic>
        <p:nvPicPr>
          <p:cNvPr id="3" name="Picture 2" descr="A picture containing indoor, table, sitting, cutting&#10;&#10;Description automatically generated">
            <a:extLst>
              <a:ext uri="{FF2B5EF4-FFF2-40B4-BE49-F238E27FC236}">
                <a16:creationId xmlns:a16="http://schemas.microsoft.com/office/drawing/2014/main" id="{D190A1BE-3A2E-F9F5-0C4B-7A6EB8A38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834188" y="1500187"/>
            <a:ext cx="6858000" cy="3857625"/>
          </a:xfrm>
          <a:prstGeom prst="rect">
            <a:avLst/>
          </a:prstGeom>
        </p:spPr>
      </p:pic>
      <p:sp>
        <p:nvSpPr>
          <p:cNvPr id="4" name="TextBox 3">
            <a:extLst>
              <a:ext uri="{FF2B5EF4-FFF2-40B4-BE49-F238E27FC236}">
                <a16:creationId xmlns:a16="http://schemas.microsoft.com/office/drawing/2014/main" id="{9894EA44-F3AC-4FA0-0B76-643889CFAD0E}"/>
              </a:ext>
            </a:extLst>
          </p:cNvPr>
          <p:cNvSpPr txBox="1"/>
          <p:nvPr/>
        </p:nvSpPr>
        <p:spPr>
          <a:xfrm>
            <a:off x="31297" y="6502243"/>
            <a:ext cx="8130988" cy="276999"/>
          </a:xfrm>
          <a:prstGeom prst="rect">
            <a:avLst/>
          </a:prstGeom>
          <a:noFill/>
        </p:spPr>
        <p:txBody>
          <a:bodyPr wrap="square" rtlCol="0">
            <a:spAutoFit/>
          </a:bodyPr>
          <a:lstStyle/>
          <a:p>
            <a:r>
              <a:rPr lang="en-US" sz="1200" dirty="0"/>
              <a:t>(note because of the overlap and sensitivity gaps, the ‘encoded’ signals will not necessarily yield a fair comparison)</a:t>
            </a:r>
          </a:p>
        </p:txBody>
      </p:sp>
      <p:sp>
        <p:nvSpPr>
          <p:cNvPr id="5" name="TextBox 4">
            <a:extLst>
              <a:ext uri="{FF2B5EF4-FFF2-40B4-BE49-F238E27FC236}">
                <a16:creationId xmlns:a16="http://schemas.microsoft.com/office/drawing/2014/main" id="{8C4272F5-1B43-6963-CC13-1B227C7BECEE}"/>
              </a:ext>
            </a:extLst>
          </p:cNvPr>
          <p:cNvSpPr txBox="1"/>
          <p:nvPr/>
        </p:nvSpPr>
        <p:spPr>
          <a:xfrm>
            <a:off x="788016" y="5943600"/>
            <a:ext cx="6867201" cy="369332"/>
          </a:xfrm>
          <a:prstGeom prst="rect">
            <a:avLst/>
          </a:prstGeom>
          <a:solidFill>
            <a:schemeClr val="accent4">
              <a:lumMod val="20000"/>
              <a:lumOff val="80000"/>
            </a:schemeClr>
          </a:solidFill>
          <a:ln>
            <a:solidFill>
              <a:schemeClr val="tx1"/>
            </a:solidFill>
          </a:ln>
        </p:spPr>
        <p:txBody>
          <a:bodyPr wrap="none" rtlCol="0">
            <a:spAutoFit/>
          </a:bodyPr>
          <a:lstStyle/>
          <a:p>
            <a:r>
              <a:rPr lang="en-US" dirty="0"/>
              <a:t>Digitally make binary-encoded QAs and compare to individual response</a:t>
            </a:r>
          </a:p>
        </p:txBody>
      </p:sp>
    </p:spTree>
    <p:extLst>
      <p:ext uri="{BB962C8B-B14F-4D97-AF65-F5344CB8AC3E}">
        <p14:creationId xmlns:p14="http://schemas.microsoft.com/office/powerpoint/2010/main" val="34817381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A15DCD-F857-4523-9FA2-7F99EB8E2949}"/>
              </a:ext>
            </a:extLst>
          </p:cNvPr>
          <p:cNvSpPr txBox="1"/>
          <p:nvPr/>
        </p:nvSpPr>
        <p:spPr>
          <a:xfrm>
            <a:off x="71090" y="27076"/>
            <a:ext cx="11741476" cy="738664"/>
          </a:xfrm>
          <a:prstGeom prst="rect">
            <a:avLst/>
          </a:prstGeom>
          <a:noFill/>
        </p:spPr>
        <p:txBody>
          <a:bodyPr wrap="square" rtlCol="0">
            <a:spAutoFit/>
          </a:bodyPr>
          <a:lstStyle/>
          <a:p>
            <a:r>
              <a:rPr lang="en-US" sz="2400" dirty="0"/>
              <a:t>Binary-encoded QA simulation preliminary results:</a:t>
            </a:r>
          </a:p>
          <a:p>
            <a:pPr marL="285750" indent="-285750">
              <a:buFont typeface="Arial" panose="020B0604020202020204" pitchFamily="34" charset="0"/>
              <a:buChar char="•"/>
            </a:pPr>
            <a:endParaRPr lang="en-US" dirty="0"/>
          </a:p>
        </p:txBody>
      </p:sp>
      <p:pic>
        <p:nvPicPr>
          <p:cNvPr id="4" name="Picture 3">
            <a:extLst>
              <a:ext uri="{FF2B5EF4-FFF2-40B4-BE49-F238E27FC236}">
                <a16:creationId xmlns:a16="http://schemas.microsoft.com/office/drawing/2014/main" id="{CCDAE61D-0B24-DA06-47F1-AE68AA736A85}"/>
              </a:ext>
            </a:extLst>
          </p:cNvPr>
          <p:cNvPicPr>
            <a:picLocks noChangeAspect="1"/>
          </p:cNvPicPr>
          <p:nvPr/>
        </p:nvPicPr>
        <p:blipFill>
          <a:blip r:embed="rId2"/>
          <a:stretch>
            <a:fillRect/>
          </a:stretch>
        </p:blipFill>
        <p:spPr>
          <a:xfrm>
            <a:off x="487017" y="780883"/>
            <a:ext cx="4886325" cy="2954655"/>
          </a:xfrm>
          <a:prstGeom prst="rect">
            <a:avLst/>
          </a:prstGeom>
        </p:spPr>
      </p:pic>
      <p:pic>
        <p:nvPicPr>
          <p:cNvPr id="10" name="Picture 9">
            <a:extLst>
              <a:ext uri="{FF2B5EF4-FFF2-40B4-BE49-F238E27FC236}">
                <a16:creationId xmlns:a16="http://schemas.microsoft.com/office/drawing/2014/main" id="{DE70553E-FC9B-2AEB-677E-7DC487593669}"/>
              </a:ext>
            </a:extLst>
          </p:cNvPr>
          <p:cNvPicPr>
            <a:picLocks noChangeAspect="1"/>
          </p:cNvPicPr>
          <p:nvPr/>
        </p:nvPicPr>
        <p:blipFill>
          <a:blip r:embed="rId3"/>
          <a:stretch>
            <a:fillRect/>
          </a:stretch>
        </p:blipFill>
        <p:spPr>
          <a:xfrm>
            <a:off x="6118700" y="800885"/>
            <a:ext cx="4963478" cy="2934653"/>
          </a:xfrm>
          <a:prstGeom prst="rect">
            <a:avLst/>
          </a:prstGeom>
        </p:spPr>
      </p:pic>
      <p:sp>
        <p:nvSpPr>
          <p:cNvPr id="12" name="TextBox 11">
            <a:extLst>
              <a:ext uri="{FF2B5EF4-FFF2-40B4-BE49-F238E27FC236}">
                <a16:creationId xmlns:a16="http://schemas.microsoft.com/office/drawing/2014/main" id="{43F00CB9-8526-50C8-80B7-F7E353B1F60A}"/>
              </a:ext>
            </a:extLst>
          </p:cNvPr>
          <p:cNvSpPr txBox="1"/>
          <p:nvPr/>
        </p:nvSpPr>
        <p:spPr>
          <a:xfrm>
            <a:off x="1897602" y="4322791"/>
            <a:ext cx="8566082" cy="1754326"/>
          </a:xfrm>
          <a:prstGeom prst="rect">
            <a:avLst/>
          </a:prstGeom>
          <a:noFill/>
        </p:spPr>
        <p:txBody>
          <a:bodyPr wrap="square" rtlCol="0">
            <a:spAutoFit/>
          </a:bodyPr>
          <a:lstStyle/>
          <a:p>
            <a:pPr marL="285750" indent="-285750">
              <a:buFont typeface="Arial" panose="020B0604020202020204" pitchFamily="34" charset="0"/>
              <a:buChar char="•"/>
            </a:pPr>
            <a:r>
              <a:rPr lang="en-US" dirty="0"/>
              <a:t>Used normalized signals</a:t>
            </a:r>
          </a:p>
          <a:p>
            <a:pPr marL="285750" indent="-285750">
              <a:buFont typeface="Arial" panose="020B0604020202020204" pitchFamily="34" charset="0"/>
              <a:buChar char="•"/>
            </a:pPr>
            <a:r>
              <a:rPr lang="en-US" dirty="0"/>
              <a:t>Evaluate at each time sample (10 µs)</a:t>
            </a:r>
          </a:p>
          <a:p>
            <a:pPr marL="285750" indent="-285750">
              <a:buFont typeface="Arial" panose="020B0604020202020204" pitchFamily="34" charset="0"/>
              <a:buChar char="•"/>
            </a:pPr>
            <a:r>
              <a:rPr lang="en-US" dirty="0"/>
              <a:t>For each time slice, evaluate with various thresholds</a:t>
            </a:r>
          </a:p>
          <a:p>
            <a:pPr marL="285750" indent="-285750">
              <a:buFont typeface="Arial" panose="020B0604020202020204" pitchFamily="34" charset="0"/>
              <a:buChar char="•"/>
            </a:pPr>
            <a:r>
              <a:rPr lang="en-US" dirty="0"/>
              <a:t>Technique seems promising - optimizing algorithms is still work in progress</a:t>
            </a:r>
          </a:p>
          <a:p>
            <a:pPr marL="285750" indent="-285750">
              <a:buFont typeface="Arial" panose="020B0604020202020204" pitchFamily="34" charset="0"/>
              <a:buChar char="•"/>
            </a:pPr>
            <a:r>
              <a:rPr lang="en-US" dirty="0"/>
              <a:t>Summer student (Atharva Kulkarni) helped with this effort</a:t>
            </a:r>
          </a:p>
          <a:p>
            <a:pPr marL="285750" indent="-285750">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F9DDCCFE-B761-4395-24BF-FF14D21F2EFA}"/>
              </a:ext>
            </a:extLst>
          </p:cNvPr>
          <p:cNvSpPr txBox="1"/>
          <p:nvPr/>
        </p:nvSpPr>
        <p:spPr>
          <a:xfrm>
            <a:off x="985791" y="1143853"/>
            <a:ext cx="1727591" cy="523220"/>
          </a:xfrm>
          <a:prstGeom prst="rect">
            <a:avLst/>
          </a:prstGeom>
          <a:solidFill>
            <a:schemeClr val="accent4">
              <a:lumMod val="20000"/>
              <a:lumOff val="80000"/>
            </a:schemeClr>
          </a:solidFill>
          <a:ln>
            <a:solidFill>
              <a:schemeClr val="tx1"/>
            </a:solidFill>
          </a:ln>
        </p:spPr>
        <p:txBody>
          <a:bodyPr wrap="square" rtlCol="0">
            <a:spAutoFit/>
          </a:bodyPr>
          <a:lstStyle/>
          <a:p>
            <a:r>
              <a:rPr lang="en-US" sz="1400" dirty="0"/>
              <a:t>Original data quench location result</a:t>
            </a:r>
          </a:p>
        </p:txBody>
      </p:sp>
      <p:sp>
        <p:nvSpPr>
          <p:cNvPr id="5" name="TextBox 4">
            <a:extLst>
              <a:ext uri="{FF2B5EF4-FFF2-40B4-BE49-F238E27FC236}">
                <a16:creationId xmlns:a16="http://schemas.microsoft.com/office/drawing/2014/main" id="{D58A31B0-5012-18B5-7E95-424D965C884A}"/>
              </a:ext>
            </a:extLst>
          </p:cNvPr>
          <p:cNvSpPr txBox="1"/>
          <p:nvPr/>
        </p:nvSpPr>
        <p:spPr>
          <a:xfrm>
            <a:off x="6606354" y="1088600"/>
            <a:ext cx="964559" cy="307777"/>
          </a:xfrm>
          <a:prstGeom prst="rect">
            <a:avLst/>
          </a:prstGeom>
          <a:solidFill>
            <a:schemeClr val="accent4">
              <a:lumMod val="20000"/>
              <a:lumOff val="80000"/>
            </a:schemeClr>
          </a:solidFill>
          <a:ln>
            <a:solidFill>
              <a:schemeClr val="tx1"/>
            </a:solidFill>
          </a:ln>
        </p:spPr>
        <p:txBody>
          <a:bodyPr wrap="none" rtlCol="0">
            <a:spAutoFit/>
          </a:bodyPr>
          <a:lstStyle/>
          <a:p>
            <a:r>
              <a:rPr lang="en-US" sz="1400" dirty="0"/>
              <a:t>BQA result</a:t>
            </a:r>
          </a:p>
        </p:txBody>
      </p:sp>
    </p:spTree>
    <p:extLst>
      <p:ext uri="{BB962C8B-B14F-4D97-AF65-F5344CB8AC3E}">
        <p14:creationId xmlns:p14="http://schemas.microsoft.com/office/powerpoint/2010/main" val="333798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9C8FF37-D45B-4330-230D-46C633C0C672}"/>
              </a:ext>
            </a:extLst>
          </p:cNvPr>
          <p:cNvPicPr>
            <a:picLocks noChangeAspect="1"/>
          </p:cNvPicPr>
          <p:nvPr/>
        </p:nvPicPr>
        <p:blipFill>
          <a:blip r:embed="rId2"/>
          <a:stretch>
            <a:fillRect/>
          </a:stretch>
        </p:blipFill>
        <p:spPr>
          <a:xfrm>
            <a:off x="6025831" y="3585422"/>
            <a:ext cx="5149215" cy="2977515"/>
          </a:xfrm>
          <a:prstGeom prst="rect">
            <a:avLst/>
          </a:prstGeom>
        </p:spPr>
      </p:pic>
      <p:pic>
        <p:nvPicPr>
          <p:cNvPr id="4" name="Picture 3">
            <a:extLst>
              <a:ext uri="{FF2B5EF4-FFF2-40B4-BE49-F238E27FC236}">
                <a16:creationId xmlns:a16="http://schemas.microsoft.com/office/drawing/2014/main" id="{CCDAE61D-0B24-DA06-47F1-AE68AA736A85}"/>
              </a:ext>
            </a:extLst>
          </p:cNvPr>
          <p:cNvPicPr>
            <a:picLocks noChangeAspect="1"/>
          </p:cNvPicPr>
          <p:nvPr/>
        </p:nvPicPr>
        <p:blipFill>
          <a:blip r:embed="rId3"/>
          <a:stretch>
            <a:fillRect/>
          </a:stretch>
        </p:blipFill>
        <p:spPr>
          <a:xfrm>
            <a:off x="487017" y="574899"/>
            <a:ext cx="4886325" cy="2954655"/>
          </a:xfrm>
          <a:prstGeom prst="rect">
            <a:avLst/>
          </a:prstGeom>
        </p:spPr>
      </p:pic>
      <p:pic>
        <p:nvPicPr>
          <p:cNvPr id="10" name="Picture 9">
            <a:extLst>
              <a:ext uri="{FF2B5EF4-FFF2-40B4-BE49-F238E27FC236}">
                <a16:creationId xmlns:a16="http://schemas.microsoft.com/office/drawing/2014/main" id="{DE70553E-FC9B-2AEB-677E-7DC487593669}"/>
              </a:ext>
            </a:extLst>
          </p:cNvPr>
          <p:cNvPicPr>
            <a:picLocks noChangeAspect="1"/>
          </p:cNvPicPr>
          <p:nvPr/>
        </p:nvPicPr>
        <p:blipFill>
          <a:blip r:embed="rId4"/>
          <a:stretch>
            <a:fillRect/>
          </a:stretch>
        </p:blipFill>
        <p:spPr>
          <a:xfrm>
            <a:off x="6118700" y="594901"/>
            <a:ext cx="4963478" cy="2934653"/>
          </a:xfrm>
          <a:prstGeom prst="rect">
            <a:avLst/>
          </a:prstGeom>
        </p:spPr>
      </p:pic>
      <p:sp>
        <p:nvSpPr>
          <p:cNvPr id="13" name="TextBox 12">
            <a:extLst>
              <a:ext uri="{FF2B5EF4-FFF2-40B4-BE49-F238E27FC236}">
                <a16:creationId xmlns:a16="http://schemas.microsoft.com/office/drawing/2014/main" id="{C3A8FF09-750E-F057-F407-620B3BB204F7}"/>
              </a:ext>
            </a:extLst>
          </p:cNvPr>
          <p:cNvSpPr txBox="1"/>
          <p:nvPr/>
        </p:nvSpPr>
        <p:spPr>
          <a:xfrm>
            <a:off x="9705554" y="170664"/>
            <a:ext cx="2179958" cy="646331"/>
          </a:xfrm>
          <a:prstGeom prst="rect">
            <a:avLst/>
          </a:prstGeom>
          <a:solidFill>
            <a:schemeClr val="accent4">
              <a:lumMod val="20000"/>
              <a:lumOff val="80000"/>
            </a:schemeClr>
          </a:solidFill>
          <a:ln>
            <a:solidFill>
              <a:schemeClr val="tx1"/>
            </a:solidFill>
          </a:ln>
        </p:spPr>
        <p:txBody>
          <a:bodyPr wrap="square" rtlCol="0">
            <a:spAutoFit/>
          </a:bodyPr>
          <a:lstStyle/>
          <a:p>
            <a:r>
              <a:rPr lang="en-US" dirty="0"/>
              <a:t>Encoded with binary numerical sequence</a:t>
            </a:r>
          </a:p>
        </p:txBody>
      </p:sp>
      <p:cxnSp>
        <p:nvCxnSpPr>
          <p:cNvPr id="15" name="Straight Arrow Connector 14">
            <a:extLst>
              <a:ext uri="{FF2B5EF4-FFF2-40B4-BE49-F238E27FC236}">
                <a16:creationId xmlns:a16="http://schemas.microsoft.com/office/drawing/2014/main" id="{38A9103A-32E4-17C2-DA0F-43E0E763003B}"/>
              </a:ext>
            </a:extLst>
          </p:cNvPr>
          <p:cNvCxnSpPr>
            <a:cxnSpLocks/>
          </p:cNvCxnSpPr>
          <p:nvPr/>
        </p:nvCxnSpPr>
        <p:spPr>
          <a:xfrm flipH="1">
            <a:off x="10146651" y="816995"/>
            <a:ext cx="168965" cy="3107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671AA01-48D3-E043-6AB4-B38027B28455}"/>
              </a:ext>
            </a:extLst>
          </p:cNvPr>
          <p:cNvCxnSpPr>
            <a:cxnSpLocks/>
          </p:cNvCxnSpPr>
          <p:nvPr/>
        </p:nvCxnSpPr>
        <p:spPr>
          <a:xfrm>
            <a:off x="5832497" y="4896698"/>
            <a:ext cx="936051" cy="4185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4AFE4EF-3E27-A226-9738-60CA1FF764EB}"/>
              </a:ext>
            </a:extLst>
          </p:cNvPr>
          <p:cNvSpPr txBox="1"/>
          <p:nvPr/>
        </p:nvSpPr>
        <p:spPr>
          <a:xfrm>
            <a:off x="2126223" y="4210193"/>
            <a:ext cx="3706274" cy="923330"/>
          </a:xfrm>
          <a:prstGeom prst="rect">
            <a:avLst/>
          </a:prstGeom>
          <a:solidFill>
            <a:schemeClr val="accent4">
              <a:lumMod val="20000"/>
              <a:lumOff val="80000"/>
            </a:schemeClr>
          </a:solidFill>
          <a:ln>
            <a:solidFill>
              <a:schemeClr val="tx1"/>
            </a:solidFill>
          </a:ln>
        </p:spPr>
        <p:txBody>
          <a:bodyPr wrap="square" rtlCol="0">
            <a:spAutoFit/>
          </a:bodyPr>
          <a:lstStyle/>
          <a:p>
            <a:r>
              <a:rPr lang="en-US" dirty="0"/>
              <a:t>Encoded with Gray (reflected binary) code sequence – i.e. only 1 bit change between adjacent positions.</a:t>
            </a:r>
          </a:p>
        </p:txBody>
      </p:sp>
      <p:sp>
        <p:nvSpPr>
          <p:cNvPr id="28" name="TextBox 27">
            <a:extLst>
              <a:ext uri="{FF2B5EF4-FFF2-40B4-BE49-F238E27FC236}">
                <a16:creationId xmlns:a16="http://schemas.microsoft.com/office/drawing/2014/main" id="{30B3A64B-3E4B-976B-ADAB-64582E4985B4}"/>
              </a:ext>
            </a:extLst>
          </p:cNvPr>
          <p:cNvSpPr txBox="1"/>
          <p:nvPr/>
        </p:nvSpPr>
        <p:spPr>
          <a:xfrm>
            <a:off x="985791" y="937869"/>
            <a:ext cx="1727591" cy="523220"/>
          </a:xfrm>
          <a:prstGeom prst="rect">
            <a:avLst/>
          </a:prstGeom>
          <a:solidFill>
            <a:schemeClr val="accent4">
              <a:lumMod val="20000"/>
              <a:lumOff val="80000"/>
            </a:schemeClr>
          </a:solidFill>
          <a:ln>
            <a:solidFill>
              <a:schemeClr val="tx1"/>
            </a:solidFill>
          </a:ln>
        </p:spPr>
        <p:txBody>
          <a:bodyPr wrap="square" rtlCol="0">
            <a:spAutoFit/>
          </a:bodyPr>
          <a:lstStyle/>
          <a:p>
            <a:r>
              <a:rPr lang="en-US" sz="1400" dirty="0"/>
              <a:t>Original data quench location result</a:t>
            </a:r>
          </a:p>
        </p:txBody>
      </p:sp>
      <p:sp>
        <p:nvSpPr>
          <p:cNvPr id="29" name="TextBox 28">
            <a:extLst>
              <a:ext uri="{FF2B5EF4-FFF2-40B4-BE49-F238E27FC236}">
                <a16:creationId xmlns:a16="http://schemas.microsoft.com/office/drawing/2014/main" id="{F8ECE658-DBAE-53CF-080E-B35122400C44}"/>
              </a:ext>
            </a:extLst>
          </p:cNvPr>
          <p:cNvSpPr txBox="1"/>
          <p:nvPr/>
        </p:nvSpPr>
        <p:spPr>
          <a:xfrm>
            <a:off x="6606354" y="882616"/>
            <a:ext cx="964559" cy="307777"/>
          </a:xfrm>
          <a:prstGeom prst="rect">
            <a:avLst/>
          </a:prstGeom>
          <a:solidFill>
            <a:schemeClr val="accent4">
              <a:lumMod val="20000"/>
              <a:lumOff val="80000"/>
            </a:schemeClr>
          </a:solidFill>
          <a:ln>
            <a:solidFill>
              <a:schemeClr val="tx1"/>
            </a:solidFill>
          </a:ln>
        </p:spPr>
        <p:txBody>
          <a:bodyPr wrap="none" rtlCol="0">
            <a:spAutoFit/>
          </a:bodyPr>
          <a:lstStyle/>
          <a:p>
            <a:r>
              <a:rPr lang="en-US" sz="1400" dirty="0"/>
              <a:t>BQA result</a:t>
            </a:r>
          </a:p>
        </p:txBody>
      </p:sp>
      <p:sp>
        <p:nvSpPr>
          <p:cNvPr id="31" name="TextBox 30">
            <a:extLst>
              <a:ext uri="{FF2B5EF4-FFF2-40B4-BE49-F238E27FC236}">
                <a16:creationId xmlns:a16="http://schemas.microsoft.com/office/drawing/2014/main" id="{7EF7A46B-FA12-4777-0189-F9D59519B166}"/>
              </a:ext>
            </a:extLst>
          </p:cNvPr>
          <p:cNvSpPr txBox="1"/>
          <p:nvPr/>
        </p:nvSpPr>
        <p:spPr>
          <a:xfrm>
            <a:off x="6606354" y="3902416"/>
            <a:ext cx="964559" cy="307777"/>
          </a:xfrm>
          <a:prstGeom prst="rect">
            <a:avLst/>
          </a:prstGeom>
          <a:solidFill>
            <a:schemeClr val="accent4">
              <a:lumMod val="20000"/>
              <a:lumOff val="80000"/>
            </a:schemeClr>
          </a:solidFill>
          <a:ln>
            <a:solidFill>
              <a:schemeClr val="tx1"/>
            </a:solidFill>
          </a:ln>
        </p:spPr>
        <p:txBody>
          <a:bodyPr wrap="none" rtlCol="0">
            <a:spAutoFit/>
          </a:bodyPr>
          <a:lstStyle/>
          <a:p>
            <a:r>
              <a:rPr lang="en-US" sz="1400" dirty="0"/>
              <a:t>BQA result</a:t>
            </a:r>
          </a:p>
        </p:txBody>
      </p:sp>
      <p:pic>
        <p:nvPicPr>
          <p:cNvPr id="39" name="Picture 38">
            <a:extLst>
              <a:ext uri="{FF2B5EF4-FFF2-40B4-BE49-F238E27FC236}">
                <a16:creationId xmlns:a16="http://schemas.microsoft.com/office/drawing/2014/main" id="{4057D776-B61B-5B0F-C7B0-D4615076A668}"/>
              </a:ext>
            </a:extLst>
          </p:cNvPr>
          <p:cNvPicPr>
            <a:picLocks noChangeAspect="1"/>
          </p:cNvPicPr>
          <p:nvPr/>
        </p:nvPicPr>
        <p:blipFill>
          <a:blip r:embed="rId5"/>
          <a:stretch>
            <a:fillRect/>
          </a:stretch>
        </p:blipFill>
        <p:spPr>
          <a:xfrm>
            <a:off x="51275" y="5509735"/>
            <a:ext cx="6067425" cy="247650"/>
          </a:xfrm>
          <a:prstGeom prst="rect">
            <a:avLst/>
          </a:prstGeom>
        </p:spPr>
      </p:pic>
      <p:sp>
        <p:nvSpPr>
          <p:cNvPr id="2" name="TextBox 1">
            <a:extLst>
              <a:ext uri="{FF2B5EF4-FFF2-40B4-BE49-F238E27FC236}">
                <a16:creationId xmlns:a16="http://schemas.microsoft.com/office/drawing/2014/main" id="{DEB29CAA-D10C-3F9A-0BE8-ADEBBB09BB4F}"/>
              </a:ext>
            </a:extLst>
          </p:cNvPr>
          <p:cNvSpPr txBox="1"/>
          <p:nvPr/>
        </p:nvSpPr>
        <p:spPr>
          <a:xfrm>
            <a:off x="910428" y="5836995"/>
            <a:ext cx="4678144" cy="646331"/>
          </a:xfrm>
          <a:prstGeom prst="rect">
            <a:avLst/>
          </a:prstGeom>
          <a:noFill/>
        </p:spPr>
        <p:txBody>
          <a:bodyPr wrap="square" rtlCol="0">
            <a:spAutoFit/>
          </a:bodyPr>
          <a:lstStyle/>
          <a:p>
            <a:r>
              <a:rPr lang="en-US" dirty="0"/>
              <a:t>If quench occurs at boundary of two QA,  using Gray-code pattern gives reasonable response</a:t>
            </a:r>
          </a:p>
        </p:txBody>
      </p:sp>
    </p:spTree>
    <p:extLst>
      <p:ext uri="{BB962C8B-B14F-4D97-AF65-F5344CB8AC3E}">
        <p14:creationId xmlns:p14="http://schemas.microsoft.com/office/powerpoint/2010/main" val="1840879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DA5F461-44B1-AA8D-C811-558F0C00AB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17" t="6047" r="26796" b="6356"/>
          <a:stretch/>
        </p:blipFill>
        <p:spPr bwMode="auto">
          <a:xfrm>
            <a:off x="7871833" y="231112"/>
            <a:ext cx="2477386" cy="600739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78D2546-42FA-504E-C473-70FB2655E4CB}"/>
              </a:ext>
            </a:extLst>
          </p:cNvPr>
          <p:cNvSpPr txBox="1"/>
          <p:nvPr/>
        </p:nvSpPr>
        <p:spPr>
          <a:xfrm>
            <a:off x="715979" y="1028136"/>
            <a:ext cx="6336330" cy="4524315"/>
          </a:xfrm>
          <a:prstGeom prst="rect">
            <a:avLst/>
          </a:prstGeom>
          <a:noFill/>
        </p:spPr>
        <p:txBody>
          <a:bodyPr wrap="square" rtlCol="0">
            <a:spAutoFit/>
          </a:bodyPr>
          <a:lstStyle/>
          <a:p>
            <a:r>
              <a:rPr lang="en-US" dirty="0"/>
              <a:t>BQA PCBs were procured that were essentially same as 5x5 pixel antennas but with </a:t>
            </a:r>
            <a:r>
              <a:rPr lang="en-US" dirty="0">
                <a:solidFill>
                  <a:srgbClr val="0000FF"/>
                </a:solidFill>
              </a:rPr>
              <a:t>series connections on additional layers.</a:t>
            </a:r>
          </a:p>
          <a:p>
            <a:endParaRPr lang="en-US" dirty="0"/>
          </a:p>
          <a:p>
            <a:r>
              <a:rPr lang="en-US" dirty="0"/>
              <a:t>Circuits are initially shorted (no sensitivity) but can be  individually activated to obtain whatever series pattern is needed (designed by T. Cummings)</a:t>
            </a:r>
          </a:p>
          <a:p>
            <a:endParaRPr lang="en-US" dirty="0"/>
          </a:p>
          <a:p>
            <a:r>
              <a:rPr lang="en-US" b="1" dirty="0">
                <a:solidFill>
                  <a:srgbClr val="0000FF"/>
                </a:solidFill>
              </a:rPr>
              <a:t>Will compare results of individually wired  5x5 grid (25 signals) with </a:t>
            </a:r>
            <a:r>
              <a:rPr lang="en-US" b="1" u="sng" dirty="0">
                <a:solidFill>
                  <a:srgbClr val="0000FF"/>
                </a:solidFill>
              </a:rPr>
              <a:t>stack of 5</a:t>
            </a:r>
            <a:r>
              <a:rPr lang="en-US" b="1" dirty="0">
                <a:solidFill>
                  <a:srgbClr val="0000FF"/>
                </a:solidFill>
              </a:rPr>
              <a:t> BQA-type QA on next </a:t>
            </a:r>
            <a:r>
              <a:rPr lang="en-US" b="1" dirty="0" err="1">
                <a:solidFill>
                  <a:srgbClr val="0000FF"/>
                </a:solidFill>
              </a:rPr>
              <a:t>cryo</a:t>
            </a:r>
            <a:r>
              <a:rPr lang="en-US" b="1" dirty="0">
                <a:solidFill>
                  <a:srgbClr val="0000FF"/>
                </a:solidFill>
              </a:rPr>
              <a:t> mirror magnet test.</a:t>
            </a:r>
          </a:p>
          <a:p>
            <a:endParaRPr lang="en-US" dirty="0"/>
          </a:p>
          <a:p>
            <a:r>
              <a:rPr lang="en-US" dirty="0"/>
              <a:t>In the longer term, further use of quench simulation and/or testing at WTS </a:t>
            </a:r>
            <a:r>
              <a:rPr lang="en-US" dirty="0">
                <a:sym typeface="Wingdings" panose="05000000000000000000" pitchFamily="2" charset="2"/>
              </a:rPr>
              <a:t></a:t>
            </a:r>
            <a:r>
              <a:rPr lang="en-US" dirty="0"/>
              <a:t> test reliability and accuracy of quench start localization and development - especially whether there would be some quenches that would not be registered accurately, behavior if there are multiple quenches, </a:t>
            </a:r>
            <a:r>
              <a:rPr lang="en-US" dirty="0" err="1"/>
              <a:t>etc</a:t>
            </a:r>
            <a:r>
              <a:rPr lang="en-US" dirty="0"/>
              <a:t>…</a:t>
            </a:r>
          </a:p>
          <a:p>
            <a:endParaRPr lang="en-US" dirty="0"/>
          </a:p>
        </p:txBody>
      </p:sp>
      <p:sp>
        <p:nvSpPr>
          <p:cNvPr id="2" name="TextBox 1">
            <a:extLst>
              <a:ext uri="{FF2B5EF4-FFF2-40B4-BE49-F238E27FC236}">
                <a16:creationId xmlns:a16="http://schemas.microsoft.com/office/drawing/2014/main" id="{F3501399-8728-AE6E-1BB7-6C4267E9CA1F}"/>
              </a:ext>
            </a:extLst>
          </p:cNvPr>
          <p:cNvSpPr txBox="1"/>
          <p:nvPr/>
        </p:nvSpPr>
        <p:spPr>
          <a:xfrm>
            <a:off x="115556" y="231112"/>
            <a:ext cx="4677627" cy="461665"/>
          </a:xfrm>
          <a:prstGeom prst="rect">
            <a:avLst/>
          </a:prstGeom>
          <a:noFill/>
        </p:spPr>
        <p:txBody>
          <a:bodyPr wrap="none" rtlCol="0">
            <a:spAutoFit/>
          </a:bodyPr>
          <a:lstStyle/>
          <a:p>
            <a:r>
              <a:rPr lang="en-US" sz="2400" dirty="0"/>
              <a:t>Binary-coded QA test in preparation</a:t>
            </a:r>
          </a:p>
        </p:txBody>
      </p:sp>
      <p:sp>
        <p:nvSpPr>
          <p:cNvPr id="3" name="TextBox 2">
            <a:extLst>
              <a:ext uri="{FF2B5EF4-FFF2-40B4-BE49-F238E27FC236}">
                <a16:creationId xmlns:a16="http://schemas.microsoft.com/office/drawing/2014/main" id="{B29FE432-6E6B-1A16-749C-F52135D75F7D}"/>
              </a:ext>
            </a:extLst>
          </p:cNvPr>
          <p:cNvSpPr txBox="1"/>
          <p:nvPr/>
        </p:nvSpPr>
        <p:spPr>
          <a:xfrm>
            <a:off x="10551105" y="692777"/>
            <a:ext cx="1377425" cy="1569660"/>
          </a:xfrm>
          <a:prstGeom prst="rect">
            <a:avLst/>
          </a:prstGeom>
          <a:solidFill>
            <a:schemeClr val="accent4">
              <a:lumMod val="20000"/>
              <a:lumOff val="80000"/>
            </a:schemeClr>
          </a:solidFill>
          <a:ln>
            <a:solidFill>
              <a:schemeClr val="tx1"/>
            </a:solidFill>
          </a:ln>
        </p:spPr>
        <p:txBody>
          <a:bodyPr wrap="square" rtlCol="0">
            <a:spAutoFit/>
          </a:bodyPr>
          <a:lstStyle/>
          <a:p>
            <a:r>
              <a:rPr lang="en-US" sz="1600" dirty="0"/>
              <a:t>5x5 ‘pixel’ PCB </a:t>
            </a:r>
            <a:br>
              <a:rPr lang="en-US" sz="1600" dirty="0"/>
            </a:br>
            <a:r>
              <a:rPr lang="en-US" sz="1600" dirty="0"/>
              <a:t>with extra internal connections to make BQA patterns.</a:t>
            </a:r>
          </a:p>
        </p:txBody>
      </p:sp>
    </p:spTree>
    <p:extLst>
      <p:ext uri="{BB962C8B-B14F-4D97-AF65-F5344CB8AC3E}">
        <p14:creationId xmlns:p14="http://schemas.microsoft.com/office/powerpoint/2010/main" val="2387601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A83D78A-C033-BD5A-BE2E-F9B9D2FBCB6A}"/>
              </a:ext>
            </a:extLst>
          </p:cNvPr>
          <p:cNvSpPr txBox="1"/>
          <p:nvPr/>
        </p:nvSpPr>
        <p:spPr>
          <a:xfrm>
            <a:off x="7864409" y="1674673"/>
            <a:ext cx="3710545" cy="1754326"/>
          </a:xfrm>
          <a:prstGeom prst="rect">
            <a:avLst/>
          </a:prstGeom>
          <a:noFill/>
        </p:spPr>
        <p:txBody>
          <a:bodyPr wrap="square" rtlCol="0">
            <a:spAutoFit/>
          </a:bodyPr>
          <a:lstStyle/>
          <a:p>
            <a:r>
              <a:rPr lang="en-US" dirty="0">
                <a:sym typeface="Wingdings" panose="05000000000000000000" pitchFamily="2" charset="2"/>
              </a:rPr>
              <a:t>This 5-Layer BQA uses a 2D- Gray coded pattern (as much as possible; for 5 signals, the 2D Gray code fits a 4x8 shape – so there are a couple areas that have a 2-bit distance with neighbors and 1 area with 3 bit).</a:t>
            </a:r>
            <a:endParaRPr lang="en-US" dirty="0"/>
          </a:p>
        </p:txBody>
      </p:sp>
      <p:pic>
        <p:nvPicPr>
          <p:cNvPr id="2" name="Picture 2">
            <a:extLst>
              <a:ext uri="{FF2B5EF4-FFF2-40B4-BE49-F238E27FC236}">
                <a16:creationId xmlns:a16="http://schemas.microsoft.com/office/drawing/2014/main" id="{67D10A47-1022-B96B-1021-659CCDE38D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199" r="32919" b="2754"/>
          <a:stretch/>
        </p:blipFill>
        <p:spPr bwMode="auto">
          <a:xfrm>
            <a:off x="392989" y="127277"/>
            <a:ext cx="2243794" cy="66034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06496BB-F8E9-6BD7-B26D-33ABC49E71B0}"/>
              </a:ext>
            </a:extLst>
          </p:cNvPr>
          <p:cNvSpPr txBox="1"/>
          <p:nvPr/>
        </p:nvSpPr>
        <p:spPr>
          <a:xfrm>
            <a:off x="468388" y="139102"/>
            <a:ext cx="1873533" cy="584775"/>
          </a:xfrm>
          <a:prstGeom prst="rect">
            <a:avLst/>
          </a:prstGeom>
          <a:solidFill>
            <a:schemeClr val="accent4">
              <a:lumMod val="20000"/>
              <a:lumOff val="80000"/>
            </a:schemeClr>
          </a:solidFill>
          <a:ln>
            <a:solidFill>
              <a:schemeClr val="tx1"/>
            </a:solidFill>
          </a:ln>
        </p:spPr>
        <p:txBody>
          <a:bodyPr wrap="square" rtlCol="0">
            <a:spAutoFit/>
          </a:bodyPr>
          <a:lstStyle/>
          <a:p>
            <a:r>
              <a:rPr lang="en-US" sz="1600" dirty="0"/>
              <a:t>Assembled stack of 5 BQA antennas</a:t>
            </a:r>
          </a:p>
        </p:txBody>
      </p:sp>
      <p:pic>
        <p:nvPicPr>
          <p:cNvPr id="7" name="Picture 6">
            <a:extLst>
              <a:ext uri="{FF2B5EF4-FFF2-40B4-BE49-F238E27FC236}">
                <a16:creationId xmlns:a16="http://schemas.microsoft.com/office/drawing/2014/main" id="{F12A41A7-1984-9D6C-11BA-9DAB898EC97B}"/>
              </a:ext>
            </a:extLst>
          </p:cNvPr>
          <p:cNvPicPr>
            <a:picLocks noChangeAspect="1"/>
          </p:cNvPicPr>
          <p:nvPr/>
        </p:nvPicPr>
        <p:blipFill>
          <a:blip r:embed="rId3"/>
          <a:stretch>
            <a:fillRect/>
          </a:stretch>
        </p:blipFill>
        <p:spPr>
          <a:xfrm>
            <a:off x="7764255" y="3860023"/>
            <a:ext cx="3710545" cy="1191039"/>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6760435-3B1E-BAB0-6C57-3FC93D37ED97}"/>
              </a:ext>
            </a:extLst>
          </p:cNvPr>
          <p:cNvPicPr>
            <a:picLocks noChangeAspect="1"/>
          </p:cNvPicPr>
          <p:nvPr/>
        </p:nvPicPr>
        <p:blipFill rotWithShape="1">
          <a:blip r:embed="rId4">
            <a:extLst>
              <a:ext uri="{28A0092B-C50C-407E-A947-70E740481C1C}">
                <a14:useLocalDpi xmlns:a14="http://schemas.microsoft.com/office/drawing/2010/main" val="0"/>
              </a:ext>
            </a:extLst>
          </a:blip>
          <a:srcRect l="22897" r="15365"/>
          <a:stretch/>
        </p:blipFill>
        <p:spPr>
          <a:xfrm>
            <a:off x="4188104" y="985844"/>
            <a:ext cx="2444099" cy="5275581"/>
          </a:xfrm>
          <a:prstGeom prst="rect">
            <a:avLst/>
          </a:prstGeom>
        </p:spPr>
      </p:pic>
      <p:sp>
        <p:nvSpPr>
          <p:cNvPr id="10" name="TextBox 9">
            <a:extLst>
              <a:ext uri="{FF2B5EF4-FFF2-40B4-BE49-F238E27FC236}">
                <a16:creationId xmlns:a16="http://schemas.microsoft.com/office/drawing/2014/main" id="{49ACB383-5816-BACF-DDCE-139EBA4FA631}"/>
              </a:ext>
            </a:extLst>
          </p:cNvPr>
          <p:cNvSpPr txBox="1"/>
          <p:nvPr/>
        </p:nvSpPr>
        <p:spPr>
          <a:xfrm>
            <a:off x="3989197" y="393789"/>
            <a:ext cx="2813537" cy="830997"/>
          </a:xfrm>
          <a:prstGeom prst="rect">
            <a:avLst/>
          </a:prstGeom>
          <a:solidFill>
            <a:schemeClr val="accent4">
              <a:lumMod val="20000"/>
              <a:lumOff val="80000"/>
            </a:schemeClr>
          </a:solidFill>
          <a:ln>
            <a:solidFill>
              <a:schemeClr val="tx1"/>
            </a:solidFill>
          </a:ln>
        </p:spPr>
        <p:txBody>
          <a:bodyPr wrap="square" rtlCol="0">
            <a:spAutoFit/>
          </a:bodyPr>
          <a:lstStyle/>
          <a:p>
            <a:r>
              <a:rPr lang="en-US" sz="1600" dirty="0"/>
              <a:t>BQAs mounted on individually-wired 5x5 QA and on larger triangle-pair QA array</a:t>
            </a:r>
          </a:p>
        </p:txBody>
      </p:sp>
    </p:spTree>
    <p:extLst>
      <p:ext uri="{BB962C8B-B14F-4D97-AF65-F5344CB8AC3E}">
        <p14:creationId xmlns:p14="http://schemas.microsoft.com/office/powerpoint/2010/main" val="1276728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132676-97E2-BDA0-7F81-5F388734A8DB}"/>
              </a:ext>
            </a:extLst>
          </p:cNvPr>
          <p:cNvSpPr txBox="1"/>
          <p:nvPr/>
        </p:nvSpPr>
        <p:spPr>
          <a:xfrm>
            <a:off x="792711" y="656322"/>
            <a:ext cx="10330696" cy="4247317"/>
          </a:xfrm>
          <a:prstGeom prst="rect">
            <a:avLst/>
          </a:prstGeom>
          <a:noFill/>
        </p:spPr>
        <p:txBody>
          <a:bodyPr wrap="square" rtlCol="0">
            <a:spAutoFit/>
          </a:bodyPr>
          <a:lstStyle/>
          <a:p>
            <a:r>
              <a:rPr lang="en-US" dirty="0"/>
              <a:t>Quench antennas can apply magnetic measurement techniques by using sets of ‘multipole windings’ to perform quench localization (for QAs in a quadrupole these would be normal and skew windings of both </a:t>
            </a:r>
            <a:r>
              <a:rPr lang="en-US" dirty="0" err="1"/>
              <a:t>sextupole</a:t>
            </a:r>
            <a:r>
              <a:rPr lang="en-US" dirty="0"/>
              <a:t> and octupole) – this is currently being done at CERN and KEK, for example, as presented at this Workshop. The axial localization then depends on replication of these at (or being able to move to) multiple locations along the magnet length.</a:t>
            </a:r>
          </a:p>
          <a:p>
            <a:endParaRPr lang="en-US" dirty="0"/>
          </a:p>
          <a:p>
            <a:r>
              <a:rPr lang="en-US" dirty="0"/>
              <a:t>As an alternative, even complementary, technique, we have been developing QAs based on an array of elements that have local sensitivity to flux change from individual channels or from grids of intersecting channels – these can then be used even without a bore or built between magnet layers; the use of these then requires sensitive elements over the entire surface of interest and read-out of the resulting (typically large) number of channels.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960948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69FA6A9-13BF-8210-322E-6FFE26620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1463" y="0"/>
            <a:ext cx="91074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18AABB1-C094-F8C4-A38F-F0613D0D59B2}"/>
              </a:ext>
            </a:extLst>
          </p:cNvPr>
          <p:cNvSpPr txBox="1"/>
          <p:nvPr/>
        </p:nvSpPr>
        <p:spPr>
          <a:xfrm>
            <a:off x="170121" y="4986668"/>
            <a:ext cx="1201479" cy="1200329"/>
          </a:xfrm>
          <a:prstGeom prst="rect">
            <a:avLst/>
          </a:prstGeom>
          <a:solidFill>
            <a:schemeClr val="accent4">
              <a:lumMod val="20000"/>
              <a:lumOff val="80000"/>
            </a:schemeClr>
          </a:solidFill>
          <a:ln>
            <a:solidFill>
              <a:schemeClr val="tx1"/>
            </a:solidFill>
          </a:ln>
        </p:spPr>
        <p:txBody>
          <a:bodyPr wrap="square" rtlCol="0">
            <a:spAutoFit/>
          </a:bodyPr>
          <a:lstStyle/>
          <a:p>
            <a:r>
              <a:rPr lang="en-US" dirty="0"/>
              <a:t>Large ‘bucked-triangle’ QA array</a:t>
            </a:r>
          </a:p>
        </p:txBody>
      </p:sp>
      <p:cxnSp>
        <p:nvCxnSpPr>
          <p:cNvPr id="4" name="Straight Arrow Connector 3">
            <a:extLst>
              <a:ext uri="{FF2B5EF4-FFF2-40B4-BE49-F238E27FC236}">
                <a16:creationId xmlns:a16="http://schemas.microsoft.com/office/drawing/2014/main" id="{20E6C982-0C95-74F8-5A64-8FA57998D4C2}"/>
              </a:ext>
            </a:extLst>
          </p:cNvPr>
          <p:cNvCxnSpPr/>
          <p:nvPr/>
        </p:nvCxnSpPr>
        <p:spPr>
          <a:xfrm>
            <a:off x="1307805" y="5582093"/>
            <a:ext cx="1254642" cy="3083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AFD7278-8CD9-DFC1-1B6C-197914D10BC8}"/>
              </a:ext>
            </a:extLst>
          </p:cNvPr>
          <p:cNvSpPr txBox="1"/>
          <p:nvPr/>
        </p:nvSpPr>
        <p:spPr>
          <a:xfrm>
            <a:off x="8722242" y="715924"/>
            <a:ext cx="1201479" cy="646331"/>
          </a:xfrm>
          <a:prstGeom prst="rect">
            <a:avLst/>
          </a:prstGeom>
          <a:solidFill>
            <a:schemeClr val="accent4">
              <a:lumMod val="20000"/>
              <a:lumOff val="80000"/>
            </a:schemeClr>
          </a:solidFill>
          <a:ln>
            <a:solidFill>
              <a:schemeClr val="tx1"/>
            </a:solidFill>
          </a:ln>
        </p:spPr>
        <p:txBody>
          <a:bodyPr wrap="square" rtlCol="0">
            <a:spAutoFit/>
          </a:bodyPr>
          <a:lstStyle/>
          <a:p>
            <a:r>
              <a:rPr lang="en-US" dirty="0"/>
              <a:t>5x5 pixel QA array</a:t>
            </a:r>
          </a:p>
        </p:txBody>
      </p:sp>
      <p:cxnSp>
        <p:nvCxnSpPr>
          <p:cNvPr id="6" name="Straight Arrow Connector 5">
            <a:extLst>
              <a:ext uri="{FF2B5EF4-FFF2-40B4-BE49-F238E27FC236}">
                <a16:creationId xmlns:a16="http://schemas.microsoft.com/office/drawing/2014/main" id="{E5E5DD00-6565-A140-BDF9-F35F3579CB34}"/>
              </a:ext>
            </a:extLst>
          </p:cNvPr>
          <p:cNvCxnSpPr>
            <a:cxnSpLocks/>
          </p:cNvCxnSpPr>
          <p:nvPr/>
        </p:nvCxnSpPr>
        <p:spPr>
          <a:xfrm flipH="1">
            <a:off x="7495953" y="1208083"/>
            <a:ext cx="1226289" cy="6526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D071BD9-DC04-4C69-609B-9793F0AF54B2}"/>
              </a:ext>
            </a:extLst>
          </p:cNvPr>
          <p:cNvSpPr txBox="1"/>
          <p:nvPr/>
        </p:nvSpPr>
        <p:spPr>
          <a:xfrm>
            <a:off x="6748130" y="485550"/>
            <a:ext cx="1201479" cy="646331"/>
          </a:xfrm>
          <a:prstGeom prst="rect">
            <a:avLst/>
          </a:prstGeom>
          <a:solidFill>
            <a:schemeClr val="accent4">
              <a:lumMod val="20000"/>
              <a:lumOff val="80000"/>
            </a:schemeClr>
          </a:solidFill>
          <a:ln>
            <a:solidFill>
              <a:schemeClr val="tx1"/>
            </a:solidFill>
          </a:ln>
        </p:spPr>
        <p:txBody>
          <a:bodyPr wrap="square" rtlCol="0">
            <a:spAutoFit/>
          </a:bodyPr>
          <a:lstStyle/>
          <a:p>
            <a:r>
              <a:rPr lang="en-US" dirty="0"/>
              <a:t>Wiring panel</a:t>
            </a:r>
          </a:p>
        </p:txBody>
      </p:sp>
      <p:cxnSp>
        <p:nvCxnSpPr>
          <p:cNvPr id="9" name="Straight Arrow Connector 8">
            <a:extLst>
              <a:ext uri="{FF2B5EF4-FFF2-40B4-BE49-F238E27FC236}">
                <a16:creationId xmlns:a16="http://schemas.microsoft.com/office/drawing/2014/main" id="{94960882-A525-4B61-B7B3-6718726AD3C2}"/>
              </a:ext>
            </a:extLst>
          </p:cNvPr>
          <p:cNvCxnSpPr>
            <a:cxnSpLocks/>
          </p:cNvCxnSpPr>
          <p:nvPr/>
        </p:nvCxnSpPr>
        <p:spPr>
          <a:xfrm flipH="1">
            <a:off x="5901070" y="977709"/>
            <a:ext cx="847060" cy="7979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E8AC2C5-8B18-45AB-F172-93D5FFE25A66}"/>
              </a:ext>
            </a:extLst>
          </p:cNvPr>
          <p:cNvSpPr txBox="1"/>
          <p:nvPr/>
        </p:nvSpPr>
        <p:spPr>
          <a:xfrm>
            <a:off x="10818813" y="4579087"/>
            <a:ext cx="1281038" cy="923330"/>
          </a:xfrm>
          <a:prstGeom prst="rect">
            <a:avLst/>
          </a:prstGeom>
          <a:solidFill>
            <a:schemeClr val="accent4">
              <a:lumMod val="20000"/>
              <a:lumOff val="80000"/>
            </a:schemeClr>
          </a:solidFill>
          <a:ln>
            <a:solidFill>
              <a:schemeClr val="tx1"/>
            </a:solidFill>
          </a:ln>
        </p:spPr>
        <p:txBody>
          <a:bodyPr wrap="square" rtlCol="0">
            <a:spAutoFit/>
          </a:bodyPr>
          <a:lstStyle/>
          <a:p>
            <a:r>
              <a:rPr lang="en-US" dirty="0" err="1"/>
              <a:t>DQBuck</a:t>
            </a:r>
            <a:r>
              <a:rPr lang="en-US" dirty="0"/>
              <a:t> ‘</a:t>
            </a:r>
            <a:r>
              <a:rPr lang="en-US" dirty="0" err="1"/>
              <a:t>magMeas</a:t>
            </a:r>
            <a:r>
              <a:rPr lang="en-US" dirty="0"/>
              <a:t>’ QA</a:t>
            </a:r>
          </a:p>
        </p:txBody>
      </p:sp>
      <p:cxnSp>
        <p:nvCxnSpPr>
          <p:cNvPr id="12" name="Straight Arrow Connector 11">
            <a:extLst>
              <a:ext uri="{FF2B5EF4-FFF2-40B4-BE49-F238E27FC236}">
                <a16:creationId xmlns:a16="http://schemas.microsoft.com/office/drawing/2014/main" id="{525EF3E3-A5D3-0BB0-3A36-0B34576DD62F}"/>
              </a:ext>
            </a:extLst>
          </p:cNvPr>
          <p:cNvCxnSpPr>
            <a:cxnSpLocks/>
          </p:cNvCxnSpPr>
          <p:nvPr/>
        </p:nvCxnSpPr>
        <p:spPr>
          <a:xfrm flipH="1">
            <a:off x="9592524" y="5083650"/>
            <a:ext cx="1226289" cy="6526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52FB9B4-A73C-246B-A46F-577C28EE1F56}"/>
              </a:ext>
            </a:extLst>
          </p:cNvPr>
          <p:cNvSpPr txBox="1"/>
          <p:nvPr/>
        </p:nvSpPr>
        <p:spPr>
          <a:xfrm>
            <a:off x="106326" y="1117281"/>
            <a:ext cx="1201479" cy="1754326"/>
          </a:xfrm>
          <a:prstGeom prst="rect">
            <a:avLst/>
          </a:prstGeom>
          <a:solidFill>
            <a:schemeClr val="accent4">
              <a:lumMod val="20000"/>
              <a:lumOff val="80000"/>
            </a:schemeClr>
          </a:solidFill>
          <a:ln>
            <a:solidFill>
              <a:schemeClr val="tx1"/>
            </a:solidFill>
          </a:ln>
        </p:spPr>
        <p:txBody>
          <a:bodyPr wrap="square" rtlCol="0">
            <a:spAutoFit/>
          </a:bodyPr>
          <a:lstStyle/>
          <a:p>
            <a:r>
              <a:rPr lang="en-US" dirty="0"/>
              <a:t>Binary-enc QA is mounted directly on top of 5x5 pixel array</a:t>
            </a:r>
          </a:p>
        </p:txBody>
      </p:sp>
      <p:pic>
        <p:nvPicPr>
          <p:cNvPr id="3" name="Picture 2">
            <a:extLst>
              <a:ext uri="{FF2B5EF4-FFF2-40B4-BE49-F238E27FC236}">
                <a16:creationId xmlns:a16="http://schemas.microsoft.com/office/drawing/2014/main" id="{706479DB-618D-CFA1-72D7-FCFB43F5F3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99" t="25522" r="32919" b="2754"/>
          <a:stretch/>
        </p:blipFill>
        <p:spPr bwMode="auto">
          <a:xfrm>
            <a:off x="785322" y="3059802"/>
            <a:ext cx="671209" cy="145693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72F069EA-FE81-3C6E-1B9D-2E841A339DF1}"/>
              </a:ext>
            </a:extLst>
          </p:cNvPr>
          <p:cNvCxnSpPr>
            <a:cxnSpLocks/>
          </p:cNvCxnSpPr>
          <p:nvPr/>
        </p:nvCxnSpPr>
        <p:spPr>
          <a:xfrm>
            <a:off x="595501" y="2871607"/>
            <a:ext cx="408351" cy="5573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327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E16DA31-D907-42CF-9A90-BB3F11BBDDD9}"/>
              </a:ext>
            </a:extLst>
          </p:cNvPr>
          <p:cNvSpPr txBox="1"/>
          <p:nvPr/>
        </p:nvSpPr>
        <p:spPr>
          <a:xfrm>
            <a:off x="1653462" y="2367171"/>
            <a:ext cx="8283625" cy="2123658"/>
          </a:xfrm>
          <a:prstGeom prst="rect">
            <a:avLst/>
          </a:prstGeom>
          <a:noFill/>
          <a:ln>
            <a:noFill/>
          </a:ln>
        </p:spPr>
        <p:txBody>
          <a:bodyPr wrap="square" rtlCol="0">
            <a:spAutoFit/>
          </a:bodyPr>
          <a:lstStyle/>
          <a:p>
            <a:pPr algn="ctr"/>
            <a:r>
              <a:rPr lang="en-US" sz="2000" dirty="0"/>
              <a:t>(part II)</a:t>
            </a:r>
          </a:p>
          <a:p>
            <a:pPr algn="ctr"/>
            <a:endParaRPr lang="en-US" sz="2000" dirty="0"/>
          </a:p>
          <a:p>
            <a:pPr algn="ctr"/>
            <a:r>
              <a:rPr lang="en-US" sz="2400" dirty="0"/>
              <a:t>Non-rotating Probe Development</a:t>
            </a:r>
          </a:p>
          <a:p>
            <a:pPr algn="ctr"/>
            <a:endParaRPr lang="en-US" sz="2800" dirty="0"/>
          </a:p>
          <a:p>
            <a:pPr algn="ctr"/>
            <a:r>
              <a:rPr lang="en-US" dirty="0"/>
              <a:t>28Apr2023</a:t>
            </a:r>
          </a:p>
          <a:p>
            <a:pPr algn="ctr"/>
            <a:r>
              <a:rPr lang="en-US" dirty="0"/>
              <a:t>J. DiMarco, M. Marchevsky</a:t>
            </a:r>
          </a:p>
        </p:txBody>
      </p:sp>
      <p:pic>
        <p:nvPicPr>
          <p:cNvPr id="4" name="Picture 3">
            <a:extLst>
              <a:ext uri="{FF2B5EF4-FFF2-40B4-BE49-F238E27FC236}">
                <a16:creationId xmlns:a16="http://schemas.microsoft.com/office/drawing/2014/main" id="{307D7520-5854-F71E-1BD9-B53D687A6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1531" y="93224"/>
            <a:ext cx="2254913" cy="1504868"/>
          </a:xfrm>
          <a:prstGeom prst="rect">
            <a:avLst/>
          </a:prstGeom>
        </p:spPr>
      </p:pic>
      <p:pic>
        <p:nvPicPr>
          <p:cNvPr id="6" name="Picture 5">
            <a:extLst>
              <a:ext uri="{FF2B5EF4-FFF2-40B4-BE49-F238E27FC236}">
                <a16:creationId xmlns:a16="http://schemas.microsoft.com/office/drawing/2014/main" id="{9312E3C8-CD82-F100-A33B-D7823669372D}"/>
              </a:ext>
            </a:extLst>
          </p:cNvPr>
          <p:cNvPicPr>
            <a:picLocks noChangeAspect="1"/>
          </p:cNvPicPr>
          <p:nvPr/>
        </p:nvPicPr>
        <p:blipFill>
          <a:blip r:embed="rId3"/>
          <a:stretch>
            <a:fillRect/>
          </a:stretch>
        </p:blipFill>
        <p:spPr>
          <a:xfrm>
            <a:off x="251209" y="5259908"/>
            <a:ext cx="1500981" cy="1462439"/>
          </a:xfrm>
          <a:prstGeom prst="rect">
            <a:avLst/>
          </a:prstGeom>
        </p:spPr>
      </p:pic>
      <p:pic>
        <p:nvPicPr>
          <p:cNvPr id="7" name="Picture 6">
            <a:extLst>
              <a:ext uri="{FF2B5EF4-FFF2-40B4-BE49-F238E27FC236}">
                <a16:creationId xmlns:a16="http://schemas.microsoft.com/office/drawing/2014/main" id="{3C1379E5-59FA-EE27-5A7F-8D657D9AB87E}"/>
              </a:ext>
            </a:extLst>
          </p:cNvPr>
          <p:cNvPicPr>
            <a:picLocks noChangeAspect="1"/>
          </p:cNvPicPr>
          <p:nvPr/>
        </p:nvPicPr>
        <p:blipFill>
          <a:blip r:embed="rId4"/>
          <a:stretch>
            <a:fillRect/>
          </a:stretch>
        </p:blipFill>
        <p:spPr>
          <a:xfrm>
            <a:off x="8546123" y="5771730"/>
            <a:ext cx="3640650" cy="1079883"/>
          </a:xfrm>
          <a:prstGeom prst="rect">
            <a:avLst/>
          </a:prstGeom>
        </p:spPr>
      </p:pic>
    </p:spTree>
    <p:extLst>
      <p:ext uri="{BB962C8B-B14F-4D97-AF65-F5344CB8AC3E}">
        <p14:creationId xmlns:p14="http://schemas.microsoft.com/office/powerpoint/2010/main" val="13544370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91B2C4-613D-2C59-740D-7CAF4BB50ABD}"/>
              </a:ext>
            </a:extLst>
          </p:cNvPr>
          <p:cNvPicPr>
            <a:picLocks noChangeAspect="1"/>
          </p:cNvPicPr>
          <p:nvPr/>
        </p:nvPicPr>
        <p:blipFill>
          <a:blip r:embed="rId2"/>
          <a:stretch>
            <a:fillRect/>
          </a:stretch>
        </p:blipFill>
        <p:spPr>
          <a:xfrm>
            <a:off x="6851605" y="1114362"/>
            <a:ext cx="3530169" cy="3769195"/>
          </a:xfrm>
          <a:prstGeom prst="rect">
            <a:avLst/>
          </a:prstGeom>
        </p:spPr>
      </p:pic>
      <p:sp>
        <p:nvSpPr>
          <p:cNvPr id="5" name="TextBox 4">
            <a:extLst>
              <a:ext uri="{FF2B5EF4-FFF2-40B4-BE49-F238E27FC236}">
                <a16:creationId xmlns:a16="http://schemas.microsoft.com/office/drawing/2014/main" id="{CD3E3F38-405A-30E3-59A9-9461B400808B}"/>
              </a:ext>
            </a:extLst>
          </p:cNvPr>
          <p:cNvSpPr txBox="1"/>
          <p:nvPr/>
        </p:nvSpPr>
        <p:spPr>
          <a:xfrm>
            <a:off x="752398" y="1166842"/>
            <a:ext cx="4774195" cy="4801314"/>
          </a:xfrm>
          <a:prstGeom prst="rect">
            <a:avLst/>
          </a:prstGeom>
          <a:noFill/>
        </p:spPr>
        <p:txBody>
          <a:bodyPr wrap="square">
            <a:spAutoFit/>
          </a:bodyPr>
          <a:lstStyle/>
          <a:p>
            <a:pPr marL="285750" indent="-285750">
              <a:buFont typeface="Arial" panose="020B0604020202020204" pitchFamily="34" charset="0"/>
              <a:buChar char="•"/>
            </a:pPr>
            <a:r>
              <a:rPr lang="en-US" dirty="0"/>
              <a:t>Original idea from Maxim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Torsional piezo-transducer attached to cylindrical probe form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Wires on probe cylinder excited with AC current at piezo resonance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Get piezo torque response as a function of angle </a:t>
            </a:r>
            <a:r>
              <a:rPr lang="en-US" dirty="0">
                <a:sym typeface="Wingdings" panose="05000000000000000000" pitchFamily="2" charset="2"/>
              </a:rPr>
              <a:t></a:t>
            </a:r>
            <a:r>
              <a:rPr lang="en-US" dirty="0"/>
              <a:t> sensitive to all harmonics.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Use piezo transducer amplitude at resonance vs angle to determine main field and harmonic content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Eventually would calibrate against known rotating coil</a:t>
            </a:r>
          </a:p>
        </p:txBody>
      </p:sp>
      <p:sp>
        <p:nvSpPr>
          <p:cNvPr id="6" name="TextBox 5">
            <a:extLst>
              <a:ext uri="{FF2B5EF4-FFF2-40B4-BE49-F238E27FC236}">
                <a16:creationId xmlns:a16="http://schemas.microsoft.com/office/drawing/2014/main" id="{493CB065-C406-D33A-87E3-5C22E425CB5F}"/>
              </a:ext>
            </a:extLst>
          </p:cNvPr>
          <p:cNvSpPr txBox="1"/>
          <p:nvPr/>
        </p:nvSpPr>
        <p:spPr>
          <a:xfrm>
            <a:off x="7320225" y="5254787"/>
            <a:ext cx="2687934" cy="369332"/>
          </a:xfrm>
          <a:prstGeom prst="rect">
            <a:avLst/>
          </a:prstGeom>
          <a:noFill/>
        </p:spPr>
        <p:txBody>
          <a:bodyPr wrap="square" rtlCol="0">
            <a:spAutoFit/>
          </a:bodyPr>
          <a:lstStyle/>
          <a:p>
            <a:r>
              <a:rPr lang="en-US" dirty="0"/>
              <a:t>Torsional piezo-transducer</a:t>
            </a:r>
          </a:p>
        </p:txBody>
      </p:sp>
      <p:sp>
        <p:nvSpPr>
          <p:cNvPr id="7" name="TextBox 6">
            <a:extLst>
              <a:ext uri="{FF2B5EF4-FFF2-40B4-BE49-F238E27FC236}">
                <a16:creationId xmlns:a16="http://schemas.microsoft.com/office/drawing/2014/main" id="{C4DC8407-3D9C-18F2-8A78-03F0C8083A0D}"/>
              </a:ext>
            </a:extLst>
          </p:cNvPr>
          <p:cNvSpPr txBox="1"/>
          <p:nvPr/>
        </p:nvSpPr>
        <p:spPr>
          <a:xfrm>
            <a:off x="241160" y="219055"/>
            <a:ext cx="7956473" cy="461665"/>
          </a:xfrm>
          <a:prstGeom prst="rect">
            <a:avLst/>
          </a:prstGeom>
          <a:noFill/>
        </p:spPr>
        <p:txBody>
          <a:bodyPr wrap="none" rtlCol="0">
            <a:spAutoFit/>
          </a:bodyPr>
          <a:lstStyle/>
          <a:p>
            <a:r>
              <a:rPr lang="en-US" sz="2400" dirty="0" err="1"/>
              <a:t>Torsionally</a:t>
            </a:r>
            <a:r>
              <a:rPr lang="en-US" sz="2400" dirty="0"/>
              <a:t> oscillating piezo probe for magnetic measurements</a:t>
            </a:r>
          </a:p>
        </p:txBody>
      </p:sp>
    </p:spTree>
    <p:extLst>
      <p:ext uri="{BB962C8B-B14F-4D97-AF65-F5344CB8AC3E}">
        <p14:creationId xmlns:p14="http://schemas.microsoft.com/office/powerpoint/2010/main" val="966281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555B2D-5970-DD55-286C-76A23D109273}"/>
              </a:ext>
            </a:extLst>
          </p:cNvPr>
          <p:cNvSpPr txBox="1"/>
          <p:nvPr/>
        </p:nvSpPr>
        <p:spPr>
          <a:xfrm>
            <a:off x="358408" y="831690"/>
            <a:ext cx="9690801" cy="3508653"/>
          </a:xfrm>
          <a:prstGeom prst="rect">
            <a:avLst/>
          </a:prstGeom>
          <a:noFill/>
        </p:spPr>
        <p:txBody>
          <a:bodyPr wrap="square" rtlCol="0">
            <a:spAutoFit/>
          </a:bodyPr>
          <a:lstStyle/>
          <a:p>
            <a:r>
              <a:rPr lang="en-US" sz="2400" dirty="0"/>
              <a:t>Why make such a device?</a:t>
            </a:r>
          </a:p>
          <a:p>
            <a:endParaRPr lang="en-US" dirty="0"/>
          </a:p>
          <a:p>
            <a:pPr marL="285750" indent="-285750">
              <a:buFont typeface="Arial" panose="020B0604020202020204" pitchFamily="34" charset="0"/>
              <a:buChar char="•"/>
            </a:pPr>
            <a:r>
              <a:rPr lang="en-US" dirty="0"/>
              <a:t>Piezo transducers have the resolution necessary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Probe could be simple and robust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Probe could be used without an </a:t>
            </a:r>
            <a:r>
              <a:rPr lang="en-US" dirty="0" err="1"/>
              <a:t>anticryostat</a:t>
            </a:r>
            <a:r>
              <a:rPr lang="en-US" dirty="0"/>
              <a:t> or mechanical feed-through to cryogenic conditions.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Depending on time to settle at resonance when multiplexing, the measurement may be very fast and even useful for seeing transients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7559385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59EB7B-1A0F-E102-9EAD-0D892BF1198F}"/>
              </a:ext>
            </a:extLst>
          </p:cNvPr>
          <p:cNvSpPr txBox="1"/>
          <p:nvPr/>
        </p:nvSpPr>
        <p:spPr>
          <a:xfrm>
            <a:off x="695904" y="1197540"/>
            <a:ext cx="10613515" cy="2031325"/>
          </a:xfrm>
          <a:prstGeom prst="rect">
            <a:avLst/>
          </a:prstGeom>
          <a:noFill/>
        </p:spPr>
        <p:txBody>
          <a:bodyPr wrap="square" rtlCol="0">
            <a:spAutoFit/>
          </a:bodyPr>
          <a:lstStyle/>
          <a:p>
            <a:r>
              <a:rPr lang="en-US" dirty="0"/>
              <a:t>Single wire measurements at radius of probe </a:t>
            </a:r>
          </a:p>
          <a:p>
            <a:endParaRPr lang="en-US" dirty="0"/>
          </a:p>
          <a:p>
            <a:pPr marL="742950" lvl="1" indent="-285750">
              <a:buFont typeface="Arial" panose="020B0604020202020204" pitchFamily="34" charset="0"/>
              <a:buChar char="•"/>
            </a:pPr>
            <a:r>
              <a:rPr lang="en-US" dirty="0"/>
              <a:t>16 single wires on sturdy flex PCB (2 oz. copper) mounted on cylindrical form </a:t>
            </a:r>
          </a:p>
          <a:p>
            <a:pPr marL="742950" lvl="1" indent="-285750">
              <a:buFont typeface="Arial" panose="020B0604020202020204" pitchFamily="34" charset="0"/>
              <a:buChar char="•"/>
            </a:pPr>
            <a:r>
              <a:rPr lang="en-US" dirty="0"/>
              <a:t>Powered AC with few Amps of current. </a:t>
            </a:r>
          </a:p>
          <a:p>
            <a:pPr marL="742950" lvl="1" indent="-285750">
              <a:buFont typeface="Arial" panose="020B0604020202020204" pitchFamily="34" charset="0"/>
              <a:buChar char="•"/>
            </a:pPr>
            <a:r>
              <a:rPr lang="en-US" dirty="0"/>
              <a:t>Frequency control of AC current so can tune to piezo resonance.</a:t>
            </a:r>
          </a:p>
          <a:p>
            <a:pPr marL="742950" lvl="1" indent="-285750">
              <a:buFont typeface="Arial" panose="020B0604020202020204" pitchFamily="34" charset="0"/>
              <a:buChar char="•"/>
            </a:pPr>
            <a:r>
              <a:rPr lang="en-US" dirty="0"/>
              <a:t>Use multiplexer to select power applied to each wire at angle paired with neighboring wire.</a:t>
            </a:r>
          </a:p>
          <a:p>
            <a:endParaRPr lang="en-US" dirty="0"/>
          </a:p>
        </p:txBody>
      </p:sp>
      <p:sp>
        <p:nvSpPr>
          <p:cNvPr id="3" name="TextBox 2">
            <a:extLst>
              <a:ext uri="{FF2B5EF4-FFF2-40B4-BE49-F238E27FC236}">
                <a16:creationId xmlns:a16="http://schemas.microsoft.com/office/drawing/2014/main" id="{F9AFF477-6461-3E5E-B561-6C5F33C60A83}"/>
              </a:ext>
            </a:extLst>
          </p:cNvPr>
          <p:cNvSpPr txBox="1"/>
          <p:nvPr/>
        </p:nvSpPr>
        <p:spPr>
          <a:xfrm>
            <a:off x="296426" y="158095"/>
            <a:ext cx="3526863" cy="461665"/>
          </a:xfrm>
          <a:prstGeom prst="rect">
            <a:avLst/>
          </a:prstGeom>
          <a:noFill/>
        </p:spPr>
        <p:txBody>
          <a:bodyPr wrap="none" rtlCol="0">
            <a:spAutoFit/>
          </a:bodyPr>
          <a:lstStyle/>
          <a:p>
            <a:r>
              <a:rPr lang="en-US" sz="2400" dirty="0"/>
              <a:t>First step – torque vs angle</a:t>
            </a:r>
          </a:p>
        </p:txBody>
      </p:sp>
      <p:sp>
        <p:nvSpPr>
          <p:cNvPr id="4" name="TextBox 3">
            <a:extLst>
              <a:ext uri="{FF2B5EF4-FFF2-40B4-BE49-F238E27FC236}">
                <a16:creationId xmlns:a16="http://schemas.microsoft.com/office/drawing/2014/main" id="{BAB16634-180E-2839-C72E-A81203788292}"/>
              </a:ext>
            </a:extLst>
          </p:cNvPr>
          <p:cNvSpPr txBox="1"/>
          <p:nvPr/>
        </p:nvSpPr>
        <p:spPr>
          <a:xfrm>
            <a:off x="6350501" y="3265921"/>
            <a:ext cx="4701519" cy="2862322"/>
          </a:xfrm>
          <a:prstGeom prst="rect">
            <a:avLst/>
          </a:prstGeom>
          <a:solidFill>
            <a:schemeClr val="accent2">
              <a:lumMod val="20000"/>
              <a:lumOff val="80000"/>
            </a:schemeClr>
          </a:solidFill>
          <a:ln>
            <a:solidFill>
              <a:schemeClr val="tx1"/>
            </a:solidFill>
          </a:ln>
        </p:spPr>
        <p:txBody>
          <a:bodyPr wrap="square" rtlCol="0">
            <a:spAutoFit/>
          </a:bodyPr>
          <a:lstStyle/>
          <a:p>
            <a:r>
              <a:rPr lang="en-US" dirty="0"/>
              <a:t>Piezo probe is comprised of some number of wires precisely positioned around perimeter of cylinder (shown are 16).</a:t>
            </a:r>
          </a:p>
          <a:p>
            <a:endParaRPr lang="en-US" dirty="0"/>
          </a:p>
          <a:p>
            <a:r>
              <a:rPr lang="en-US" dirty="0"/>
              <a:t>Power each wire in turn with AC current corresponding to resonant frequency of piezo, with return of circuit being on neighboring wire.</a:t>
            </a:r>
          </a:p>
          <a:p>
            <a:endParaRPr lang="en-US" dirty="0"/>
          </a:p>
          <a:p>
            <a:r>
              <a:rPr lang="en-US" dirty="0"/>
              <a:t>Each wire will be sensitive to all harmonic fields and torque will depend on field vs angle.</a:t>
            </a:r>
          </a:p>
        </p:txBody>
      </p:sp>
      <p:grpSp>
        <p:nvGrpSpPr>
          <p:cNvPr id="29" name="Group 28">
            <a:extLst>
              <a:ext uri="{FF2B5EF4-FFF2-40B4-BE49-F238E27FC236}">
                <a16:creationId xmlns:a16="http://schemas.microsoft.com/office/drawing/2014/main" id="{76148986-310D-C669-558B-BB4EB8F5F90A}"/>
              </a:ext>
            </a:extLst>
          </p:cNvPr>
          <p:cNvGrpSpPr/>
          <p:nvPr/>
        </p:nvGrpSpPr>
        <p:grpSpPr>
          <a:xfrm>
            <a:off x="3318592" y="3705213"/>
            <a:ext cx="2081390" cy="1983738"/>
            <a:chOff x="3281833" y="2187427"/>
            <a:chExt cx="2081390" cy="1983738"/>
          </a:xfrm>
        </p:grpSpPr>
        <p:grpSp>
          <p:nvGrpSpPr>
            <p:cNvPr id="30" name="Group 29">
              <a:extLst>
                <a:ext uri="{FF2B5EF4-FFF2-40B4-BE49-F238E27FC236}">
                  <a16:creationId xmlns:a16="http://schemas.microsoft.com/office/drawing/2014/main" id="{EE855AA3-E076-A188-FE5A-651BFB41B248}"/>
                </a:ext>
              </a:extLst>
            </p:cNvPr>
            <p:cNvGrpSpPr/>
            <p:nvPr/>
          </p:nvGrpSpPr>
          <p:grpSpPr>
            <a:xfrm>
              <a:off x="3281833" y="2187427"/>
              <a:ext cx="1994108" cy="1983738"/>
              <a:chOff x="1126250" y="1428366"/>
              <a:chExt cx="1994108" cy="1983738"/>
            </a:xfrm>
          </p:grpSpPr>
          <p:sp>
            <p:nvSpPr>
              <p:cNvPr id="32" name="Oval 31">
                <a:extLst>
                  <a:ext uri="{FF2B5EF4-FFF2-40B4-BE49-F238E27FC236}">
                    <a16:creationId xmlns:a16="http://schemas.microsoft.com/office/drawing/2014/main" id="{363BD4C3-D198-09BB-62DF-6331D36DC9C7}"/>
                  </a:ext>
                </a:extLst>
              </p:cNvPr>
              <p:cNvSpPr/>
              <p:nvPr/>
            </p:nvSpPr>
            <p:spPr>
              <a:xfrm>
                <a:off x="1222406" y="1518366"/>
                <a:ext cx="1800000" cy="180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8BC40BE1-6276-3B6F-9A12-76A3FEB1AADB}"/>
                  </a:ext>
                </a:extLst>
              </p:cNvPr>
              <p:cNvGrpSpPr/>
              <p:nvPr/>
            </p:nvGrpSpPr>
            <p:grpSpPr>
              <a:xfrm>
                <a:off x="1132406" y="1428366"/>
                <a:ext cx="1987952" cy="1980000"/>
                <a:chOff x="1132406" y="1428366"/>
                <a:chExt cx="1987952" cy="1980000"/>
              </a:xfrm>
            </p:grpSpPr>
            <p:sp>
              <p:nvSpPr>
                <p:cNvPr id="50" name="Oval 49">
                  <a:extLst>
                    <a:ext uri="{FF2B5EF4-FFF2-40B4-BE49-F238E27FC236}">
                      <a16:creationId xmlns:a16="http://schemas.microsoft.com/office/drawing/2014/main" id="{FB9BFEDA-DF12-AC95-81B1-A787892939C0}"/>
                    </a:ext>
                  </a:extLst>
                </p:cNvPr>
                <p:cNvSpPr/>
                <p:nvPr/>
              </p:nvSpPr>
              <p:spPr>
                <a:xfrm>
                  <a:off x="2940358" y="232836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57253A1E-51C4-7139-F7C3-8F77092CEDCE}"/>
                    </a:ext>
                  </a:extLst>
                </p:cNvPr>
                <p:cNvSpPr/>
                <p:nvPr/>
              </p:nvSpPr>
              <p:spPr>
                <a:xfrm>
                  <a:off x="2042939" y="322836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3B9E6F73-F17D-314A-95F6-DEE568FD6C2E}"/>
                    </a:ext>
                  </a:extLst>
                </p:cNvPr>
                <p:cNvSpPr/>
                <p:nvPr/>
              </p:nvSpPr>
              <p:spPr>
                <a:xfrm>
                  <a:off x="1132406" y="232836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8DA297E9-996F-5294-9DBC-659588C1A623}"/>
                    </a:ext>
                  </a:extLst>
                </p:cNvPr>
                <p:cNvSpPr/>
                <p:nvPr/>
              </p:nvSpPr>
              <p:spPr>
                <a:xfrm>
                  <a:off x="2042939" y="142836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C0D6F76D-B5E4-9633-CC05-3932D19670F9}"/>
                  </a:ext>
                </a:extLst>
              </p:cNvPr>
              <p:cNvGrpSpPr/>
              <p:nvPr/>
            </p:nvGrpSpPr>
            <p:grpSpPr>
              <a:xfrm rot="18798417">
                <a:off x="1125094" y="1430949"/>
                <a:ext cx="1982311" cy="1980000"/>
                <a:chOff x="1284806" y="1580766"/>
                <a:chExt cx="1982311" cy="1980000"/>
              </a:xfrm>
            </p:grpSpPr>
            <p:sp>
              <p:nvSpPr>
                <p:cNvPr id="46" name="Oval 45">
                  <a:extLst>
                    <a:ext uri="{FF2B5EF4-FFF2-40B4-BE49-F238E27FC236}">
                      <a16:creationId xmlns:a16="http://schemas.microsoft.com/office/drawing/2014/main" id="{ED1380F7-A988-CB47-081C-27CDB1F35AF2}"/>
                    </a:ext>
                  </a:extLst>
                </p:cNvPr>
                <p:cNvSpPr/>
                <p:nvPr/>
              </p:nvSpPr>
              <p:spPr>
                <a:xfrm rot="18876213">
                  <a:off x="3087117" y="2526869"/>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DB23F8F-60FA-2AEE-F215-D6F99247490F}"/>
                    </a:ext>
                  </a:extLst>
                </p:cNvPr>
                <p:cNvSpPr/>
                <p:nvPr/>
              </p:nvSpPr>
              <p:spPr>
                <a:xfrm rot="18876213">
                  <a:off x="2195339" y="338076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8FF85031-4DFD-00CC-F442-49026AC8D462}"/>
                    </a:ext>
                  </a:extLst>
                </p:cNvPr>
                <p:cNvSpPr/>
                <p:nvPr/>
              </p:nvSpPr>
              <p:spPr>
                <a:xfrm rot="18876213">
                  <a:off x="1284806" y="248076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BFE111A-6ECA-946D-720B-1108A409CDED}"/>
                    </a:ext>
                  </a:extLst>
                </p:cNvPr>
                <p:cNvSpPr/>
                <p:nvPr/>
              </p:nvSpPr>
              <p:spPr>
                <a:xfrm rot="18876213">
                  <a:off x="2195339" y="158076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854A78EC-1B87-F53C-EAA7-5C11AF92BCA1}"/>
                  </a:ext>
                </a:extLst>
              </p:cNvPr>
              <p:cNvGrpSpPr/>
              <p:nvPr/>
            </p:nvGrpSpPr>
            <p:grpSpPr>
              <a:xfrm rot="20172879">
                <a:off x="1143760" y="1428366"/>
                <a:ext cx="1957288" cy="1980000"/>
                <a:chOff x="1132406" y="1428366"/>
                <a:chExt cx="1957288" cy="1980000"/>
              </a:xfrm>
            </p:grpSpPr>
            <p:sp>
              <p:nvSpPr>
                <p:cNvPr id="42" name="Oval 41">
                  <a:extLst>
                    <a:ext uri="{FF2B5EF4-FFF2-40B4-BE49-F238E27FC236}">
                      <a16:creationId xmlns:a16="http://schemas.microsoft.com/office/drawing/2014/main" id="{0906D259-A5F4-8D22-C213-7581EB3AFDAB}"/>
                    </a:ext>
                  </a:extLst>
                </p:cNvPr>
                <p:cNvSpPr/>
                <p:nvPr/>
              </p:nvSpPr>
              <p:spPr>
                <a:xfrm>
                  <a:off x="2909694" y="2340239"/>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D67C0616-8764-46CB-5553-35AF5830608C}"/>
                    </a:ext>
                  </a:extLst>
                </p:cNvPr>
                <p:cNvSpPr/>
                <p:nvPr/>
              </p:nvSpPr>
              <p:spPr>
                <a:xfrm>
                  <a:off x="2042939" y="322836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10FC18D0-D962-7108-761E-E70FCE25AF93}"/>
                    </a:ext>
                  </a:extLst>
                </p:cNvPr>
                <p:cNvSpPr/>
                <p:nvPr/>
              </p:nvSpPr>
              <p:spPr>
                <a:xfrm>
                  <a:off x="1132406" y="232836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FA6DA00C-6082-11A2-5DEF-4C27C2D9235E}"/>
                    </a:ext>
                  </a:extLst>
                </p:cNvPr>
                <p:cNvSpPr/>
                <p:nvPr/>
              </p:nvSpPr>
              <p:spPr>
                <a:xfrm>
                  <a:off x="2042939" y="142836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9DECB9D8-8549-1D73-4183-CED1758B1037}"/>
                  </a:ext>
                </a:extLst>
              </p:cNvPr>
              <p:cNvGrpSpPr/>
              <p:nvPr/>
            </p:nvGrpSpPr>
            <p:grpSpPr>
              <a:xfrm rot="17467517">
                <a:off x="1141047" y="1436284"/>
                <a:ext cx="1965768" cy="1980000"/>
                <a:chOff x="1132406" y="1428366"/>
                <a:chExt cx="1965768" cy="1980000"/>
              </a:xfrm>
            </p:grpSpPr>
            <p:sp>
              <p:nvSpPr>
                <p:cNvPr id="38" name="Oval 37">
                  <a:extLst>
                    <a:ext uri="{FF2B5EF4-FFF2-40B4-BE49-F238E27FC236}">
                      <a16:creationId xmlns:a16="http://schemas.microsoft.com/office/drawing/2014/main" id="{F6103328-7AEA-A4F9-3167-0202AD380F13}"/>
                    </a:ext>
                  </a:extLst>
                </p:cNvPr>
                <p:cNvSpPr/>
                <p:nvPr/>
              </p:nvSpPr>
              <p:spPr>
                <a:xfrm>
                  <a:off x="2918174" y="2369875"/>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9117594-5695-8643-BFC0-B41535296029}"/>
                    </a:ext>
                  </a:extLst>
                </p:cNvPr>
                <p:cNvSpPr/>
                <p:nvPr/>
              </p:nvSpPr>
              <p:spPr>
                <a:xfrm>
                  <a:off x="2042939" y="322836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2B0315BA-41AA-3649-245B-1BFCFB09E286}"/>
                    </a:ext>
                  </a:extLst>
                </p:cNvPr>
                <p:cNvSpPr/>
                <p:nvPr/>
              </p:nvSpPr>
              <p:spPr>
                <a:xfrm>
                  <a:off x="1132406" y="232836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BB40B9E6-83DA-2DF5-D350-7B53F7D7A685}"/>
                    </a:ext>
                  </a:extLst>
                </p:cNvPr>
                <p:cNvSpPr/>
                <p:nvPr/>
              </p:nvSpPr>
              <p:spPr>
                <a:xfrm>
                  <a:off x="2042939" y="1428366"/>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Oval 36">
                <a:extLst>
                  <a:ext uri="{FF2B5EF4-FFF2-40B4-BE49-F238E27FC236}">
                    <a16:creationId xmlns:a16="http://schemas.microsoft.com/office/drawing/2014/main" id="{BCECF693-9373-A1F9-192F-4C4C6138CFFF}"/>
                  </a:ext>
                </a:extLst>
              </p:cNvPr>
              <p:cNvSpPr/>
              <p:nvPr/>
            </p:nvSpPr>
            <p:spPr>
              <a:xfrm>
                <a:off x="2845845" y="1974581"/>
                <a:ext cx="180000" cy="180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grpSp>
        <p:sp>
          <p:nvSpPr>
            <p:cNvPr id="31" name="Rectangle 30">
              <a:extLst>
                <a:ext uri="{FF2B5EF4-FFF2-40B4-BE49-F238E27FC236}">
                  <a16:creationId xmlns:a16="http://schemas.microsoft.com/office/drawing/2014/main" id="{84A59C82-6E3A-1D4B-A2BA-06F7EF926499}"/>
                </a:ext>
              </a:extLst>
            </p:cNvPr>
            <p:cNvSpPr/>
            <p:nvPr/>
          </p:nvSpPr>
          <p:spPr>
            <a:xfrm rot="20673680">
              <a:off x="4986211" y="2699100"/>
              <a:ext cx="377012" cy="6153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50022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Box 1">
                <a:extLst>
                  <a:ext uri="{FF2B5EF4-FFF2-40B4-BE49-F238E27FC236}">
                    <a16:creationId xmlns:a16="http://schemas.microsoft.com/office/drawing/2014/main" id="{27FF8A02-702D-021F-B4D6-C051FB03F50D}"/>
                  </a:ext>
                </a:extLst>
              </p:cNvPr>
              <p:cNvSpPr txBox="1"/>
              <p:nvPr/>
            </p:nvSpPr>
            <p:spPr>
              <a:xfrm>
                <a:off x="1716811" y="582047"/>
                <a:ext cx="2063153" cy="55233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𝐹</m:t>
                          </m:r>
                        </m:e>
                      </m:acc>
                      <m:r>
                        <a:rPr lang="en-US" sz="3200" b="0" i="1" smtClean="0">
                          <a:latin typeface="Cambria Math" panose="02040503050406030204" pitchFamily="18" charset="0"/>
                        </a:rPr>
                        <m:t>=</m:t>
                      </m:r>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𝐼</m:t>
                          </m:r>
                        </m:e>
                      </m:acc>
                      <m:r>
                        <a:rPr lang="en-US" sz="3200" b="0" i="1" smtClean="0">
                          <a:latin typeface="Cambria Math" panose="02040503050406030204" pitchFamily="18" charset="0"/>
                        </a:rPr>
                        <m:t>𝐿</m:t>
                      </m:r>
                      <m:r>
                        <a:rPr lang="en-US" sz="3200" b="0" i="1" smtClean="0">
                          <a:latin typeface="Cambria Math" panose="02040503050406030204" pitchFamily="18" charset="0"/>
                        </a:rPr>
                        <m:t> </m:t>
                      </m:r>
                      <m:r>
                        <a:rPr lang="en-US" sz="3200" b="0" i="1" smtClean="0">
                          <a:latin typeface="Cambria Math" panose="02040503050406030204" pitchFamily="18" charset="0"/>
                        </a:rPr>
                        <m:t>𝑥</m:t>
                      </m:r>
                      <m:r>
                        <a:rPr lang="en-US" sz="3200" b="0" i="1" smtClean="0">
                          <a:latin typeface="Cambria Math" panose="02040503050406030204" pitchFamily="18" charset="0"/>
                        </a:rPr>
                        <m:t> </m:t>
                      </m:r>
                      <m:acc>
                        <m:accPr>
                          <m:chr m:val="⃗"/>
                          <m:ctrlPr>
                            <a:rPr lang="en-US" sz="3200" b="0" i="1" smtClean="0">
                              <a:latin typeface="Cambria Math" panose="02040503050406030204" pitchFamily="18" charset="0"/>
                            </a:rPr>
                          </m:ctrlPr>
                        </m:accPr>
                        <m:e>
                          <m:r>
                            <a:rPr lang="en-US" sz="3200" b="0" i="1" smtClean="0">
                              <a:latin typeface="Cambria Math" panose="02040503050406030204" pitchFamily="18" charset="0"/>
                            </a:rPr>
                            <m:t>𝐵</m:t>
                          </m:r>
                        </m:e>
                      </m:acc>
                    </m:oMath>
                  </m:oMathPara>
                </a14:m>
                <a:endParaRPr lang="en-US" sz="3200" dirty="0"/>
              </a:p>
            </p:txBody>
          </p:sp>
        </mc:Choice>
        <mc:Fallback>
          <p:sp>
            <p:nvSpPr>
              <p:cNvPr id="2" name="TextBox 1">
                <a:extLst>
                  <a:ext uri="{FF2B5EF4-FFF2-40B4-BE49-F238E27FC236}">
                    <a16:creationId xmlns:a16="http://schemas.microsoft.com/office/drawing/2014/main" id="{27FF8A02-702D-021F-B4D6-C051FB03F50D}"/>
                  </a:ext>
                </a:extLst>
              </p:cNvPr>
              <p:cNvSpPr txBox="1">
                <a:spLocks noRot="1" noChangeAspect="1" noMove="1" noResize="1" noEditPoints="1" noAdjustHandles="1" noChangeArrowheads="1" noChangeShapeType="1" noTextEdit="1"/>
              </p:cNvSpPr>
              <p:nvPr/>
            </p:nvSpPr>
            <p:spPr>
              <a:xfrm>
                <a:off x="1716811" y="582047"/>
                <a:ext cx="2063153" cy="55233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20BECA8B-CECC-AC81-4452-257DDE4DA3DB}"/>
                  </a:ext>
                </a:extLst>
              </p:cNvPr>
              <p:cNvSpPr txBox="1"/>
              <p:nvPr/>
            </p:nvSpPr>
            <p:spPr>
              <a:xfrm>
                <a:off x="1815858" y="1404397"/>
                <a:ext cx="2637064" cy="104644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𝐼</m:t>
                      </m:r>
                      <m:r>
                        <a:rPr lang="en-US" sz="3200" b="0" i="1" smtClean="0">
                          <a:latin typeface="Cambria Math" panose="02040503050406030204" pitchFamily="18" charset="0"/>
                        </a:rPr>
                        <m:t>=</m:t>
                      </m:r>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𝐼</m:t>
                          </m:r>
                        </m:e>
                        <m:sub>
                          <m:r>
                            <a:rPr lang="en-US" sz="3200" b="0" i="1" smtClean="0">
                              <a:latin typeface="Cambria Math" panose="02040503050406030204" pitchFamily="18" charset="0"/>
                            </a:rPr>
                            <m:t>0</m:t>
                          </m:r>
                        </m:sub>
                      </m:sSub>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cos</m:t>
                          </m:r>
                        </m:fName>
                        <m:e>
                          <m:d>
                            <m:dPr>
                              <m:ctrlPr>
                                <a:rPr lang="en-US" sz="3200" b="0" i="1" smtClean="0">
                                  <a:latin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𝜔</m:t>
                              </m:r>
                              <m:r>
                                <a:rPr lang="en-US" sz="3200" b="0" i="1" smtClean="0">
                                  <a:latin typeface="Cambria Math" panose="02040503050406030204" pitchFamily="18" charset="0"/>
                                  <a:ea typeface="Cambria Math" panose="02040503050406030204" pitchFamily="18" charset="0"/>
                                </a:rPr>
                                <m:t>𝑡</m:t>
                              </m:r>
                            </m:e>
                          </m:d>
                        </m:e>
                      </m:func>
                      <m:r>
                        <a:rPr lang="en-US" sz="3200" b="0" i="1" smtClean="0">
                          <a:latin typeface="Cambria Math" panose="02040503050406030204" pitchFamily="18" charset="0"/>
                          <a:ea typeface="Cambria Math" panose="02040503050406030204" pitchFamily="18" charset="0"/>
                        </a:rPr>
                        <m:t>;</m:t>
                      </m:r>
                    </m:oMath>
                  </m:oMathPara>
                </a14:m>
                <a:br>
                  <a:rPr lang="en-US" sz="3200" b="0" i="1" dirty="0">
                    <a:latin typeface="Cambria Math" panose="02040503050406030204" pitchFamily="18" charset="0"/>
                    <a:ea typeface="Cambria Math" panose="02040503050406030204" pitchFamily="18" charset="0"/>
                  </a:rPr>
                </a:br>
                <a14:m>
                  <m:oMath xmlns:m="http://schemas.openxmlformats.org/officeDocument/2006/math">
                    <m:r>
                      <a:rPr lang="en-US" b="0"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 </m:t>
                    </m:r>
                  </m:oMath>
                </a14:m>
                <a:r>
                  <a:rPr lang="en-US" dirty="0"/>
                  <a:t>is resonant frequency for piezo excitation</a:t>
                </a:r>
              </a:p>
            </p:txBody>
          </p:sp>
        </mc:Choice>
        <mc:Fallback>
          <p:sp>
            <p:nvSpPr>
              <p:cNvPr id="3" name="TextBox 2">
                <a:extLst>
                  <a:ext uri="{FF2B5EF4-FFF2-40B4-BE49-F238E27FC236}">
                    <a16:creationId xmlns:a16="http://schemas.microsoft.com/office/drawing/2014/main" id="{20BECA8B-CECC-AC81-4452-257DDE4DA3DB}"/>
                  </a:ext>
                </a:extLst>
              </p:cNvPr>
              <p:cNvSpPr txBox="1">
                <a:spLocks noRot="1" noChangeAspect="1" noMove="1" noResize="1" noEditPoints="1" noAdjustHandles="1" noChangeArrowheads="1" noChangeShapeType="1" noTextEdit="1"/>
              </p:cNvSpPr>
              <p:nvPr/>
            </p:nvSpPr>
            <p:spPr>
              <a:xfrm>
                <a:off x="1815858" y="1404397"/>
                <a:ext cx="2637064" cy="1046440"/>
              </a:xfrm>
              <a:prstGeom prst="rect">
                <a:avLst/>
              </a:prstGeom>
              <a:blipFill>
                <a:blip r:embed="rId3"/>
                <a:stretch>
                  <a:fillRect l="-5556" r="-3935" b="-1279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B7DA8F11-427D-D2D0-84DB-1AB725CAD8F2}"/>
                  </a:ext>
                </a:extLst>
              </p:cNvPr>
              <p:cNvSpPr txBox="1"/>
              <p:nvPr/>
            </p:nvSpPr>
            <p:spPr>
              <a:xfrm>
                <a:off x="514998" y="4095681"/>
                <a:ext cx="9228368" cy="1093504"/>
              </a:xfrm>
              <a:prstGeom prst="rect">
                <a:avLst/>
              </a:prstGeom>
              <a:noFill/>
            </p:spPr>
            <p:txBody>
              <a:bodyPr wrap="square" rtlCol="0">
                <a:spAutoFit/>
              </a:bodyPr>
              <a:lstStyle/>
              <a:p>
                <a14:m>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panose="02040503050406030204" pitchFamily="18" charset="0"/>
                          </a:rPr>
                          <m:t>𝐵</m:t>
                        </m:r>
                      </m:e>
                      <m:sub>
                        <m:r>
                          <a:rPr lang="en-US" sz="3200" b="0" i="1" smtClean="0">
                            <a:latin typeface="Cambria Math" panose="02040503050406030204" pitchFamily="18" charset="0"/>
                          </a:rPr>
                          <m:t>𝑟</m:t>
                        </m:r>
                      </m:sub>
                    </m:sSub>
                    <m:r>
                      <a:rPr lang="en-US" sz="3200" b="0" i="1" smtClean="0">
                        <a:latin typeface="Cambria Math" panose="02040503050406030204" pitchFamily="18" charset="0"/>
                      </a:rPr>
                      <m:t>=</m:t>
                    </m:r>
                    <m:nary>
                      <m:naryPr>
                        <m:chr m:val="∑"/>
                        <m:ctrlPr>
                          <a:rPr lang="en-US" sz="3200" b="0" i="1" smtClean="0">
                            <a:latin typeface="Cambria Math" panose="02040503050406030204" pitchFamily="18" charset="0"/>
                          </a:rPr>
                        </m:ctrlPr>
                      </m:naryPr>
                      <m:sub>
                        <m:r>
                          <m:rPr>
                            <m:brk m:alnAt="23"/>
                          </m:rPr>
                          <a:rPr lang="en-US" sz="3200" b="0" i="1" smtClean="0">
                            <a:latin typeface="Cambria Math" panose="02040503050406030204" pitchFamily="18" charset="0"/>
                          </a:rPr>
                          <m:t>𝑛</m:t>
                        </m:r>
                        <m:r>
                          <a:rPr lang="en-US" sz="3200" b="0" i="1" smtClean="0">
                            <a:latin typeface="Cambria Math" panose="02040503050406030204" pitchFamily="18" charset="0"/>
                          </a:rPr>
                          <m:t>=1</m:t>
                        </m:r>
                      </m:sub>
                      <m:sup>
                        <m:r>
                          <a:rPr lang="en-US" sz="3200" b="0" i="1" smtClean="0">
                            <a:latin typeface="Cambria Math" panose="02040503050406030204" pitchFamily="18" charset="0"/>
                            <a:ea typeface="Cambria Math" panose="02040503050406030204" pitchFamily="18" charset="0"/>
                          </a:rPr>
                          <m:t>∞</m:t>
                        </m:r>
                      </m:sup>
                      <m:e>
                        <m:sSup>
                          <m:sSupPr>
                            <m:ctrlPr>
                              <a:rPr lang="en-US" sz="3200" b="0" i="1" smtClean="0">
                                <a:latin typeface="Cambria Math" panose="02040503050406030204" pitchFamily="18" charset="0"/>
                              </a:rPr>
                            </m:ctrlPr>
                          </m:sSupPr>
                          <m:e>
                            <m:d>
                              <m:dPr>
                                <m:ctrlPr>
                                  <a:rPr lang="en-US" sz="3200" b="0" i="1" smtClean="0">
                                    <a:latin typeface="Cambria Math" panose="02040503050406030204" pitchFamily="18" charset="0"/>
                                  </a:rPr>
                                </m:ctrlPr>
                              </m:dPr>
                              <m:e>
                                <m:f>
                                  <m:fPr>
                                    <m:ctrlPr>
                                      <a:rPr lang="en-US" sz="3200" b="0" i="1" smtClean="0">
                                        <a:latin typeface="Cambria Math" panose="02040503050406030204" pitchFamily="18" charset="0"/>
                                      </a:rPr>
                                    </m:ctrlPr>
                                  </m:fPr>
                                  <m:num>
                                    <m:r>
                                      <a:rPr lang="en-US" sz="3200" b="0" i="1" smtClean="0">
                                        <a:latin typeface="Cambria Math" panose="02040503050406030204" pitchFamily="18" charset="0"/>
                                      </a:rPr>
                                      <m:t>𝑟</m:t>
                                    </m:r>
                                  </m:num>
                                  <m:den>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𝑅</m:t>
                                        </m:r>
                                      </m:e>
                                      <m:sub>
                                        <m:r>
                                          <a:rPr lang="en-US" sz="3200" b="0" i="1" smtClean="0">
                                            <a:latin typeface="Cambria Math" panose="02040503050406030204" pitchFamily="18" charset="0"/>
                                          </a:rPr>
                                          <m:t>𝑟𝑒𝑓</m:t>
                                        </m:r>
                                      </m:sub>
                                    </m:sSub>
                                  </m:den>
                                </m:f>
                              </m:e>
                            </m:d>
                          </m:e>
                          <m:sup>
                            <m:r>
                              <a:rPr lang="en-US" sz="3200" b="0" i="1" smtClean="0">
                                <a:latin typeface="Cambria Math" panose="02040503050406030204" pitchFamily="18" charset="0"/>
                              </a:rPr>
                              <m:t>𝑛</m:t>
                            </m:r>
                            <m:r>
                              <a:rPr lang="en-US" sz="3200" b="0" i="1" smtClean="0">
                                <a:latin typeface="Cambria Math" panose="02040503050406030204" pitchFamily="18" charset="0"/>
                              </a:rPr>
                              <m:t>−1</m:t>
                            </m:r>
                          </m:sup>
                        </m:sSup>
                        <m:r>
                          <a:rPr lang="en-US" sz="3200" b="0" i="1" smtClean="0">
                            <a:latin typeface="Cambria Math" panose="02040503050406030204" pitchFamily="18" charset="0"/>
                          </a:rPr>
                          <m:t>∗</m:t>
                        </m:r>
                        <m:d>
                          <m:dPr>
                            <m:begChr m:val="["/>
                            <m:endChr m:val="]"/>
                            <m:ctrlPr>
                              <a:rPr lang="en-US" sz="3200" b="0" i="1" smtClean="0">
                                <a:latin typeface="Cambria Math" panose="02040503050406030204" pitchFamily="18" charset="0"/>
                              </a:rPr>
                            </m:ctrlPr>
                          </m:dPr>
                          <m:e>
                            <m:sSub>
                              <m:sSubPr>
                                <m:ctrlPr>
                                  <a:rPr lang="en-US" sz="3200" b="0" i="1" smtClean="0">
                                    <a:latin typeface="Cambria Math" panose="02040503050406030204" pitchFamily="18" charset="0"/>
                                  </a:rPr>
                                </m:ctrlPr>
                              </m:sSubPr>
                              <m:e>
                                <m:r>
                                  <a:rPr lang="en-US" sz="3200" b="0" i="1" smtClean="0">
                                    <a:latin typeface="Cambria Math" panose="02040503050406030204" pitchFamily="18" charset="0"/>
                                  </a:rPr>
                                  <m:t>𝐵</m:t>
                                </m:r>
                              </m:e>
                              <m:sub>
                                <m:r>
                                  <a:rPr lang="en-US" sz="3200" b="0" i="1" smtClean="0">
                                    <a:latin typeface="Cambria Math" panose="02040503050406030204" pitchFamily="18" charset="0"/>
                                  </a:rPr>
                                  <m:t>𝑛</m:t>
                                </m:r>
                              </m:sub>
                            </m:sSub>
                            <m:func>
                              <m:funcPr>
                                <m:ctrlPr>
                                  <a:rPr lang="en-US" sz="3200" b="0" i="1" smtClean="0">
                                    <a:latin typeface="Cambria Math" panose="02040503050406030204" pitchFamily="18" charset="0"/>
                                  </a:rPr>
                                </m:ctrlPr>
                              </m:funcPr>
                              <m:fName>
                                <m:r>
                                  <m:rPr>
                                    <m:sty m:val="p"/>
                                  </m:rPr>
                                  <a:rPr lang="en-US" sz="3200" b="0" i="0" smtClean="0">
                                    <a:latin typeface="Cambria Math" panose="02040503050406030204" pitchFamily="18" charset="0"/>
                                  </a:rPr>
                                  <m:t>sin</m:t>
                                </m:r>
                              </m:fName>
                              <m:e>
                                <m:d>
                                  <m:dPr>
                                    <m:ctrlPr>
                                      <a:rPr lang="en-US" sz="3200" b="0" i="1" smtClean="0">
                                        <a:latin typeface="Cambria Math" panose="02040503050406030204" pitchFamily="18" charset="0"/>
                                      </a:rPr>
                                    </m:ctrlPr>
                                  </m:dPr>
                                  <m:e>
                                    <m:r>
                                      <a:rPr lang="en-US" sz="3200" b="0" i="1" smtClean="0">
                                        <a:latin typeface="Cambria Math" panose="02040503050406030204" pitchFamily="18" charset="0"/>
                                      </a:rPr>
                                      <m:t>𝑛</m:t>
                                    </m:r>
                                    <m:r>
                                      <a:rPr lang="en-US" sz="3200" b="0" i="1" smtClean="0">
                                        <a:latin typeface="Cambria Math" panose="02040503050406030204" pitchFamily="18" charset="0"/>
                                        <a:ea typeface="Cambria Math" panose="02040503050406030204" pitchFamily="18" charset="0"/>
                                      </a:rPr>
                                      <m:t>𝜃</m:t>
                                    </m:r>
                                  </m:e>
                                </m:d>
                              </m:e>
                            </m:func>
                            <m:r>
                              <a:rPr lang="en-US" sz="3200" b="0" i="1" smtClean="0">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𝐴</m:t>
                                </m:r>
                              </m:e>
                              <m:sub>
                                <m:r>
                                  <a:rPr lang="en-US" sz="3200" b="0" i="1" smtClean="0">
                                    <a:latin typeface="Cambria Math" panose="02040503050406030204" pitchFamily="18" charset="0"/>
                                    <a:ea typeface="Cambria Math" panose="02040503050406030204" pitchFamily="18" charset="0"/>
                                  </a:rPr>
                                  <m:t>𝑛</m:t>
                                </m:r>
                              </m:sub>
                            </m:sSub>
                            <m:r>
                              <m:rPr>
                                <m:sty m:val="p"/>
                              </m:rPr>
                              <a:rPr lang="en-US" sz="3200" b="0" i="0" smtClean="0">
                                <a:latin typeface="Cambria Math" panose="02040503050406030204" pitchFamily="18" charset="0"/>
                                <a:ea typeface="Cambria Math" panose="02040503050406030204" pitchFamily="18" charset="0"/>
                              </a:rPr>
                              <m:t>cos</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𝑛</m:t>
                            </m:r>
                            <m:r>
                              <a:rPr lang="en-US" sz="3200" b="0" i="1" smtClean="0">
                                <a:latin typeface="Cambria Math" panose="02040503050406030204" pitchFamily="18" charset="0"/>
                                <a:ea typeface="Cambria Math" panose="02040503050406030204" pitchFamily="18" charset="0"/>
                              </a:rPr>
                              <m:t>𝜃</m:t>
                            </m:r>
                            <m:r>
                              <a:rPr lang="en-US" sz="3200" b="0" i="1" smtClean="0">
                                <a:latin typeface="Cambria Math" panose="02040503050406030204" pitchFamily="18" charset="0"/>
                                <a:ea typeface="Cambria Math" panose="02040503050406030204" pitchFamily="18" charset="0"/>
                              </a:rPr>
                              <m:t>)</m:t>
                            </m:r>
                          </m:e>
                        </m:d>
                      </m:e>
                    </m:nary>
                  </m:oMath>
                </a14:m>
                <a:r>
                  <a:rPr lang="en-US" sz="3200" dirty="0"/>
                  <a:t>  </a:t>
                </a:r>
              </a:p>
            </p:txBody>
          </p:sp>
        </mc:Choice>
        <mc:Fallback>
          <p:sp>
            <p:nvSpPr>
              <p:cNvPr id="7" name="TextBox 6">
                <a:extLst>
                  <a:ext uri="{FF2B5EF4-FFF2-40B4-BE49-F238E27FC236}">
                    <a16:creationId xmlns:a16="http://schemas.microsoft.com/office/drawing/2014/main" id="{B7DA8F11-427D-D2D0-84DB-1AB725CAD8F2}"/>
                  </a:ext>
                </a:extLst>
              </p:cNvPr>
              <p:cNvSpPr txBox="1">
                <a:spLocks noRot="1" noChangeAspect="1" noMove="1" noResize="1" noEditPoints="1" noAdjustHandles="1" noChangeArrowheads="1" noChangeShapeType="1" noTextEdit="1"/>
              </p:cNvSpPr>
              <p:nvPr/>
            </p:nvSpPr>
            <p:spPr>
              <a:xfrm>
                <a:off x="514998" y="4095681"/>
                <a:ext cx="9228368" cy="1093504"/>
              </a:xfrm>
              <a:prstGeom prst="rect">
                <a:avLst/>
              </a:prstGeom>
              <a:blipFill>
                <a:blip r:embed="rId4"/>
                <a:stretch>
                  <a:fillRect b="-13966"/>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84B64170-3454-6CC5-9834-CFD478ECC667}"/>
              </a:ext>
            </a:extLst>
          </p:cNvPr>
          <p:cNvSpPr txBox="1"/>
          <p:nvPr/>
        </p:nvSpPr>
        <p:spPr>
          <a:xfrm>
            <a:off x="514998" y="3185349"/>
            <a:ext cx="5179168" cy="830997"/>
          </a:xfrm>
          <a:prstGeom prst="rect">
            <a:avLst/>
          </a:prstGeom>
          <a:noFill/>
        </p:spPr>
        <p:txBody>
          <a:bodyPr wrap="square" rtlCol="0">
            <a:spAutoFit/>
          </a:bodyPr>
          <a:lstStyle/>
          <a:p>
            <a:r>
              <a:rPr lang="en-US" sz="2400" dirty="0"/>
              <a:t>Radial portion of field contributes to torque on current carrying windings</a:t>
            </a:r>
          </a:p>
        </p:txBody>
      </p:sp>
      <p:sp>
        <p:nvSpPr>
          <p:cNvPr id="21" name="TextBox 20">
            <a:extLst>
              <a:ext uri="{FF2B5EF4-FFF2-40B4-BE49-F238E27FC236}">
                <a16:creationId xmlns:a16="http://schemas.microsoft.com/office/drawing/2014/main" id="{4D8B71DB-A337-CE1D-5A26-B94815E11637}"/>
              </a:ext>
            </a:extLst>
          </p:cNvPr>
          <p:cNvSpPr txBox="1"/>
          <p:nvPr/>
        </p:nvSpPr>
        <p:spPr>
          <a:xfrm>
            <a:off x="7992034" y="27216"/>
            <a:ext cx="466794" cy="830997"/>
          </a:xfrm>
          <a:prstGeom prst="rect">
            <a:avLst/>
          </a:prstGeom>
          <a:noFill/>
        </p:spPr>
        <p:txBody>
          <a:bodyPr wrap="none" rtlCol="0">
            <a:spAutoFit/>
          </a:bodyPr>
          <a:lstStyle/>
          <a:p>
            <a:r>
              <a:rPr lang="en-US" sz="4800" dirty="0"/>
              <a:t>S</a:t>
            </a:r>
          </a:p>
        </p:txBody>
      </p:sp>
      <p:sp>
        <p:nvSpPr>
          <p:cNvPr id="22" name="TextBox 21">
            <a:extLst>
              <a:ext uri="{FF2B5EF4-FFF2-40B4-BE49-F238E27FC236}">
                <a16:creationId xmlns:a16="http://schemas.microsoft.com/office/drawing/2014/main" id="{E4F680E3-7BC3-8729-5322-F93EC0F936E8}"/>
              </a:ext>
            </a:extLst>
          </p:cNvPr>
          <p:cNvSpPr txBox="1"/>
          <p:nvPr/>
        </p:nvSpPr>
        <p:spPr>
          <a:xfrm>
            <a:off x="7949062" y="3425325"/>
            <a:ext cx="582211" cy="830997"/>
          </a:xfrm>
          <a:prstGeom prst="rect">
            <a:avLst/>
          </a:prstGeom>
          <a:noFill/>
        </p:spPr>
        <p:txBody>
          <a:bodyPr wrap="none" rtlCol="0">
            <a:spAutoFit/>
          </a:bodyPr>
          <a:lstStyle/>
          <a:p>
            <a:r>
              <a:rPr lang="en-US" sz="4800" dirty="0"/>
              <a:t>N</a:t>
            </a:r>
          </a:p>
        </p:txBody>
      </p:sp>
      <p:grpSp>
        <p:nvGrpSpPr>
          <p:cNvPr id="5" name="Group 4">
            <a:extLst>
              <a:ext uri="{FF2B5EF4-FFF2-40B4-BE49-F238E27FC236}">
                <a16:creationId xmlns:a16="http://schemas.microsoft.com/office/drawing/2014/main" id="{C60A470D-F975-7D34-4C03-377FC058A895}"/>
              </a:ext>
            </a:extLst>
          </p:cNvPr>
          <p:cNvGrpSpPr/>
          <p:nvPr/>
        </p:nvGrpSpPr>
        <p:grpSpPr>
          <a:xfrm>
            <a:off x="7340169" y="733133"/>
            <a:ext cx="2677733" cy="2578890"/>
            <a:chOff x="7340169" y="521763"/>
            <a:chExt cx="2677733" cy="2578890"/>
          </a:xfrm>
        </p:grpSpPr>
        <p:sp>
          <p:nvSpPr>
            <p:cNvPr id="10" name="Oval 9">
              <a:extLst>
                <a:ext uri="{FF2B5EF4-FFF2-40B4-BE49-F238E27FC236}">
                  <a16:creationId xmlns:a16="http://schemas.microsoft.com/office/drawing/2014/main" id="{90D92103-480E-0B1D-CC04-A70C1C5CECFF}"/>
                </a:ext>
              </a:extLst>
            </p:cNvPr>
            <p:cNvSpPr/>
            <p:nvPr/>
          </p:nvSpPr>
          <p:spPr>
            <a:xfrm>
              <a:off x="7340169" y="1300653"/>
              <a:ext cx="1800000" cy="1800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F2FB5F6-6A5E-5F88-65EB-57B297F619E5}"/>
                </a:ext>
              </a:extLst>
            </p:cNvPr>
            <p:cNvSpPr/>
            <p:nvPr/>
          </p:nvSpPr>
          <p:spPr>
            <a:xfrm>
              <a:off x="8179146" y="1239414"/>
              <a:ext cx="180000" cy="180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EFF7A3D-E477-EF4D-9904-B3C1EDD45180}"/>
                </a:ext>
              </a:extLst>
            </p:cNvPr>
            <p:cNvSpPr/>
            <p:nvPr/>
          </p:nvSpPr>
          <p:spPr>
            <a:xfrm>
              <a:off x="8179146" y="2139659"/>
              <a:ext cx="180000" cy="180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8" name="TextBox 27">
              <a:extLst>
                <a:ext uri="{FF2B5EF4-FFF2-40B4-BE49-F238E27FC236}">
                  <a16:creationId xmlns:a16="http://schemas.microsoft.com/office/drawing/2014/main" id="{0E3F8AE1-484C-BE3F-7404-5E46A496AEF6}"/>
                </a:ext>
              </a:extLst>
            </p:cNvPr>
            <p:cNvSpPr txBox="1"/>
            <p:nvPr/>
          </p:nvSpPr>
          <p:spPr>
            <a:xfrm>
              <a:off x="8522428" y="855922"/>
              <a:ext cx="1495474" cy="461665"/>
            </a:xfrm>
            <a:prstGeom prst="rect">
              <a:avLst/>
            </a:prstGeom>
            <a:noFill/>
          </p:spPr>
          <p:txBody>
            <a:bodyPr wrap="none" rtlCol="0">
              <a:spAutoFit/>
            </a:bodyPr>
            <a:lstStyle/>
            <a:p>
              <a:r>
                <a:rPr lang="en-US" sz="2400" dirty="0"/>
                <a:t>I into page</a:t>
              </a:r>
            </a:p>
          </p:txBody>
        </p:sp>
        <p:grpSp>
          <p:nvGrpSpPr>
            <p:cNvPr id="4" name="Group 3">
              <a:extLst>
                <a:ext uri="{FF2B5EF4-FFF2-40B4-BE49-F238E27FC236}">
                  <a16:creationId xmlns:a16="http://schemas.microsoft.com/office/drawing/2014/main" id="{E8882BD9-B11A-18F5-D415-314DA3656BAD}"/>
                </a:ext>
              </a:extLst>
            </p:cNvPr>
            <p:cNvGrpSpPr/>
            <p:nvPr/>
          </p:nvGrpSpPr>
          <p:grpSpPr>
            <a:xfrm>
              <a:off x="7806269" y="854644"/>
              <a:ext cx="745754" cy="477532"/>
              <a:chOff x="7992348" y="712485"/>
              <a:chExt cx="745754" cy="477532"/>
            </a:xfrm>
          </p:grpSpPr>
          <p:cxnSp>
            <p:nvCxnSpPr>
              <p:cNvPr id="24" name="Straight Arrow Connector 23">
                <a:extLst>
                  <a:ext uri="{FF2B5EF4-FFF2-40B4-BE49-F238E27FC236}">
                    <a16:creationId xmlns:a16="http://schemas.microsoft.com/office/drawing/2014/main" id="{3850259B-28D1-875F-D2DE-FD0E5ECD96CE}"/>
                  </a:ext>
                </a:extLst>
              </p:cNvPr>
              <p:cNvCxnSpPr/>
              <p:nvPr/>
            </p:nvCxnSpPr>
            <p:spPr>
              <a:xfrm flipV="1">
                <a:off x="8451946" y="834468"/>
                <a:ext cx="286156" cy="3555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5FB04E8-3A3F-8F30-20E3-11A8882A0599}"/>
                  </a:ext>
                </a:extLst>
              </p:cNvPr>
              <p:cNvCxnSpPr>
                <a:cxnSpLocks/>
              </p:cNvCxnSpPr>
              <p:nvPr/>
            </p:nvCxnSpPr>
            <p:spPr>
              <a:xfrm flipV="1">
                <a:off x="8451946" y="712485"/>
                <a:ext cx="0" cy="4729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C2BA15F-7699-FC96-EFE0-4D01B5D20797}"/>
                  </a:ext>
                </a:extLst>
              </p:cNvPr>
              <p:cNvCxnSpPr>
                <a:cxnSpLocks/>
              </p:cNvCxnSpPr>
              <p:nvPr/>
            </p:nvCxnSpPr>
            <p:spPr>
              <a:xfrm flipH="1" flipV="1">
                <a:off x="7992348" y="1187330"/>
                <a:ext cx="463039" cy="7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EF319F74-CDA1-7D22-0B42-BFF1D6D3B5A9}"/>
                </a:ext>
              </a:extLst>
            </p:cNvPr>
            <p:cNvSpPr txBox="1"/>
            <p:nvPr/>
          </p:nvSpPr>
          <p:spPr>
            <a:xfrm>
              <a:off x="7481277" y="1014468"/>
              <a:ext cx="332154" cy="461665"/>
            </a:xfrm>
            <a:prstGeom prst="rect">
              <a:avLst/>
            </a:prstGeom>
            <a:noFill/>
          </p:spPr>
          <p:txBody>
            <a:bodyPr wrap="square" rtlCol="0">
              <a:spAutoFit/>
            </a:bodyPr>
            <a:lstStyle/>
            <a:p>
              <a:r>
                <a:rPr lang="en-US" sz="2400" dirty="0"/>
                <a:t>F</a:t>
              </a:r>
            </a:p>
          </p:txBody>
        </p:sp>
        <p:sp>
          <p:nvSpPr>
            <p:cNvPr id="37" name="TextBox 36">
              <a:extLst>
                <a:ext uri="{FF2B5EF4-FFF2-40B4-BE49-F238E27FC236}">
                  <a16:creationId xmlns:a16="http://schemas.microsoft.com/office/drawing/2014/main" id="{D9EB0036-08FB-8F48-07D4-A1366CE9D435}"/>
                </a:ext>
              </a:extLst>
            </p:cNvPr>
            <p:cNvSpPr txBox="1"/>
            <p:nvPr/>
          </p:nvSpPr>
          <p:spPr>
            <a:xfrm>
              <a:off x="8210059" y="521763"/>
              <a:ext cx="276825" cy="461665"/>
            </a:xfrm>
            <a:prstGeom prst="rect">
              <a:avLst/>
            </a:prstGeom>
            <a:noFill/>
            <a:ln>
              <a:noFill/>
            </a:ln>
          </p:spPr>
          <p:txBody>
            <a:bodyPr wrap="square" rtlCol="0">
              <a:spAutoFit/>
            </a:bodyPr>
            <a:lstStyle/>
            <a:p>
              <a:r>
                <a:rPr lang="en-US" sz="2400" dirty="0"/>
                <a:t>B</a:t>
              </a:r>
            </a:p>
          </p:txBody>
        </p:sp>
      </p:grpSp>
      <p:sp>
        <p:nvSpPr>
          <p:cNvPr id="6" name="TextBox 5">
            <a:extLst>
              <a:ext uri="{FF2B5EF4-FFF2-40B4-BE49-F238E27FC236}">
                <a16:creationId xmlns:a16="http://schemas.microsoft.com/office/drawing/2014/main" id="{B762DD50-E195-1CDA-B56A-44FF28FDC1CD}"/>
              </a:ext>
            </a:extLst>
          </p:cNvPr>
          <p:cNvSpPr txBox="1"/>
          <p:nvPr/>
        </p:nvSpPr>
        <p:spPr>
          <a:xfrm>
            <a:off x="514998" y="5691701"/>
            <a:ext cx="9152829" cy="923330"/>
          </a:xfrm>
          <a:prstGeom prst="rect">
            <a:avLst/>
          </a:prstGeom>
          <a:noFill/>
        </p:spPr>
        <p:txBody>
          <a:bodyPr wrap="square" rtlCol="0">
            <a:spAutoFit/>
          </a:bodyPr>
          <a:lstStyle/>
          <a:p>
            <a:r>
              <a:rPr lang="en-US" dirty="0"/>
              <a:t>At each perimeter position, since the winding is being excited at resonance frequency, can use an FFT (or lock-in amp) to determine the amplitude of the torque at each angle. Then determine the harmonic fields as a function of angle around the perimeter from the torque amplitudes.</a:t>
            </a:r>
          </a:p>
        </p:txBody>
      </p:sp>
    </p:spTree>
    <p:extLst>
      <p:ext uri="{BB962C8B-B14F-4D97-AF65-F5344CB8AC3E}">
        <p14:creationId xmlns:p14="http://schemas.microsoft.com/office/powerpoint/2010/main" val="1054642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A83ADB-F43A-156F-709C-B9EE556487A1}"/>
              </a:ext>
            </a:extLst>
          </p:cNvPr>
          <p:cNvPicPr>
            <a:picLocks noChangeAspect="1"/>
          </p:cNvPicPr>
          <p:nvPr/>
        </p:nvPicPr>
        <p:blipFill>
          <a:blip r:embed="rId2"/>
          <a:stretch>
            <a:fillRect/>
          </a:stretch>
        </p:blipFill>
        <p:spPr>
          <a:xfrm>
            <a:off x="1023937" y="0"/>
            <a:ext cx="10144125" cy="6858000"/>
          </a:xfrm>
          <a:prstGeom prst="rect">
            <a:avLst/>
          </a:prstGeom>
        </p:spPr>
      </p:pic>
    </p:spTree>
    <p:extLst>
      <p:ext uri="{BB962C8B-B14F-4D97-AF65-F5344CB8AC3E}">
        <p14:creationId xmlns:p14="http://schemas.microsoft.com/office/powerpoint/2010/main" val="35627650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710DD-A629-33E9-93BC-256CC4CB1563}"/>
              </a:ext>
            </a:extLst>
          </p:cNvPr>
          <p:cNvPicPr>
            <a:picLocks noChangeAspect="1"/>
          </p:cNvPicPr>
          <p:nvPr/>
        </p:nvPicPr>
        <p:blipFill>
          <a:blip r:embed="rId2"/>
          <a:stretch>
            <a:fillRect/>
          </a:stretch>
        </p:blipFill>
        <p:spPr>
          <a:xfrm>
            <a:off x="1069443" y="0"/>
            <a:ext cx="10053114" cy="6858000"/>
          </a:xfrm>
          <a:prstGeom prst="rect">
            <a:avLst/>
          </a:prstGeom>
        </p:spPr>
      </p:pic>
    </p:spTree>
    <p:extLst>
      <p:ext uri="{BB962C8B-B14F-4D97-AF65-F5344CB8AC3E}">
        <p14:creationId xmlns:p14="http://schemas.microsoft.com/office/powerpoint/2010/main" val="1925028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903BBE-FA5D-9FCD-6194-D774F5524E8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14087" y="29184"/>
            <a:ext cx="10163826" cy="6799631"/>
          </a:xfrm>
          <a:prstGeom prst="rect">
            <a:avLst/>
          </a:prstGeom>
        </p:spPr>
      </p:pic>
    </p:spTree>
    <p:extLst>
      <p:ext uri="{BB962C8B-B14F-4D97-AF65-F5344CB8AC3E}">
        <p14:creationId xmlns:p14="http://schemas.microsoft.com/office/powerpoint/2010/main" val="41035960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59EB7B-1A0F-E102-9EAD-0D892BF1198F}"/>
              </a:ext>
            </a:extLst>
          </p:cNvPr>
          <p:cNvSpPr txBox="1"/>
          <p:nvPr/>
        </p:nvSpPr>
        <p:spPr>
          <a:xfrm>
            <a:off x="690880" y="619760"/>
            <a:ext cx="9773919" cy="3416320"/>
          </a:xfrm>
          <a:prstGeom prst="rect">
            <a:avLst/>
          </a:prstGeom>
          <a:noFill/>
        </p:spPr>
        <p:txBody>
          <a:bodyPr wrap="square" rtlCol="0">
            <a:spAutoFit/>
          </a:bodyPr>
          <a:lstStyle/>
          <a:p>
            <a:endParaRPr lang="en-US" dirty="0"/>
          </a:p>
          <a:p>
            <a:r>
              <a:rPr lang="en-US" dirty="0"/>
              <a:t>Possibility exists to have bucking of main field:</a:t>
            </a:r>
          </a:p>
          <a:p>
            <a:pPr marL="742950" lvl="1" indent="-285750">
              <a:buFont typeface="Arial" panose="020B0604020202020204" pitchFamily="34" charset="0"/>
              <a:buChar char="•"/>
            </a:pPr>
            <a:r>
              <a:rPr lang="en-US" dirty="0"/>
              <a:t>Can either power e.g. wire at 90 degree (</a:t>
            </a:r>
            <a:r>
              <a:rPr lang="en-US"/>
              <a:t>for quad) (</a:t>
            </a:r>
            <a:r>
              <a:rPr lang="en-US" dirty="0"/>
              <a:t>or at 80 deg. and 110 deg. with current amplitude balanced so as to match phase of quad exactly)</a:t>
            </a:r>
          </a:p>
          <a:p>
            <a:pPr marL="1200150" lvl="2" indent="-285750">
              <a:buFont typeface="Arial" panose="020B0604020202020204" pitchFamily="34" charset="0"/>
              <a:buChar char="•"/>
            </a:pPr>
            <a:r>
              <a:rPr lang="en-US" dirty="0"/>
              <a:t>Note that for different harmonics, may have to buck in different ways</a:t>
            </a:r>
          </a:p>
          <a:p>
            <a:pPr marL="1200150" lvl="2" indent="-285750">
              <a:buFont typeface="Arial" panose="020B0604020202020204" pitchFamily="34" charset="0"/>
              <a:buChar char="•"/>
            </a:pPr>
            <a:r>
              <a:rPr lang="en-US" dirty="0"/>
              <a:t>Note also that there might be a more elaborate calibration since each vertex might have a different sensitivity to the quad and slightly different phase errors that have to be compensated.</a:t>
            </a:r>
          </a:p>
          <a:p>
            <a:pPr marL="742950" lvl="1" indent="-285750">
              <a:buFont typeface="Arial" panose="020B0604020202020204" pitchFamily="34" charset="0"/>
              <a:buChar char="•"/>
            </a:pPr>
            <a:r>
              <a:rPr lang="en-US" dirty="0"/>
              <a:t>Or can have another set of wires at much smaller radius (in quad symmetry e.g., and normal and skew so can match any phase of the main wire at the full radius) with power in reverse of main wire – this will create a torque that will buck the torque on the single wire from the quad and leave us more sensitivity to higher harmonics.</a:t>
            </a:r>
          </a:p>
        </p:txBody>
      </p:sp>
      <p:sp>
        <p:nvSpPr>
          <p:cNvPr id="3" name="TextBox 2">
            <a:extLst>
              <a:ext uri="{FF2B5EF4-FFF2-40B4-BE49-F238E27FC236}">
                <a16:creationId xmlns:a16="http://schemas.microsoft.com/office/drawing/2014/main" id="{71447104-E94B-C3A0-013F-E93315341C90}"/>
              </a:ext>
            </a:extLst>
          </p:cNvPr>
          <p:cNvSpPr txBox="1"/>
          <p:nvPr/>
        </p:nvSpPr>
        <p:spPr>
          <a:xfrm>
            <a:off x="690880" y="5068257"/>
            <a:ext cx="4361579" cy="369332"/>
          </a:xfrm>
          <a:prstGeom prst="rect">
            <a:avLst/>
          </a:prstGeom>
          <a:noFill/>
        </p:spPr>
        <p:txBody>
          <a:bodyPr wrap="none" rtlCol="0">
            <a:spAutoFit/>
          </a:bodyPr>
          <a:lstStyle/>
          <a:p>
            <a:r>
              <a:rPr lang="en-US" dirty="0"/>
              <a:t>Probe assembly will begin in summer 2023…</a:t>
            </a:r>
          </a:p>
        </p:txBody>
      </p:sp>
    </p:spTree>
    <p:extLst>
      <p:ext uri="{BB962C8B-B14F-4D97-AF65-F5344CB8AC3E}">
        <p14:creationId xmlns:p14="http://schemas.microsoft.com/office/powerpoint/2010/main" val="2098180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9E9346-0588-6D8E-8467-A662C7CDB019}"/>
              </a:ext>
            </a:extLst>
          </p:cNvPr>
          <p:cNvPicPr>
            <a:picLocks noChangeAspect="1"/>
          </p:cNvPicPr>
          <p:nvPr/>
        </p:nvPicPr>
        <p:blipFill>
          <a:blip r:embed="rId2"/>
          <a:stretch>
            <a:fillRect/>
          </a:stretch>
        </p:blipFill>
        <p:spPr>
          <a:xfrm>
            <a:off x="209775" y="219963"/>
            <a:ext cx="2422149" cy="4259276"/>
          </a:xfrm>
          <a:prstGeom prst="rect">
            <a:avLst/>
          </a:prstGeom>
        </p:spPr>
      </p:pic>
      <p:pic>
        <p:nvPicPr>
          <p:cNvPr id="8" name="Picture 7">
            <a:extLst>
              <a:ext uri="{FF2B5EF4-FFF2-40B4-BE49-F238E27FC236}">
                <a16:creationId xmlns:a16="http://schemas.microsoft.com/office/drawing/2014/main" id="{001F119C-1619-1B48-7BC6-515F6243B1E4}"/>
              </a:ext>
            </a:extLst>
          </p:cNvPr>
          <p:cNvPicPr>
            <a:picLocks noChangeAspect="1"/>
          </p:cNvPicPr>
          <p:nvPr/>
        </p:nvPicPr>
        <p:blipFill>
          <a:blip r:embed="rId3"/>
          <a:stretch>
            <a:fillRect/>
          </a:stretch>
        </p:blipFill>
        <p:spPr>
          <a:xfrm>
            <a:off x="3345630" y="1776767"/>
            <a:ext cx="2244841" cy="4185695"/>
          </a:xfrm>
          <a:prstGeom prst="rect">
            <a:avLst/>
          </a:prstGeom>
        </p:spPr>
      </p:pic>
      <p:pic>
        <p:nvPicPr>
          <p:cNvPr id="10" name="Picture 9">
            <a:extLst>
              <a:ext uri="{FF2B5EF4-FFF2-40B4-BE49-F238E27FC236}">
                <a16:creationId xmlns:a16="http://schemas.microsoft.com/office/drawing/2014/main" id="{E8866197-ADC0-27B5-73FF-4EE6548CC555}"/>
              </a:ext>
            </a:extLst>
          </p:cNvPr>
          <p:cNvPicPr>
            <a:picLocks noChangeAspect="1"/>
          </p:cNvPicPr>
          <p:nvPr/>
        </p:nvPicPr>
        <p:blipFill>
          <a:blip r:embed="rId4"/>
          <a:stretch>
            <a:fillRect/>
          </a:stretch>
        </p:blipFill>
        <p:spPr>
          <a:xfrm>
            <a:off x="5760949" y="433593"/>
            <a:ext cx="6362046" cy="5047427"/>
          </a:xfrm>
          <a:prstGeom prst="rect">
            <a:avLst/>
          </a:prstGeom>
        </p:spPr>
      </p:pic>
      <p:sp>
        <p:nvSpPr>
          <p:cNvPr id="11" name="TextBox 10">
            <a:extLst>
              <a:ext uri="{FF2B5EF4-FFF2-40B4-BE49-F238E27FC236}">
                <a16:creationId xmlns:a16="http://schemas.microsoft.com/office/drawing/2014/main" id="{ED5FDD0E-7687-03FE-F458-B20482AAF0F0}"/>
              </a:ext>
            </a:extLst>
          </p:cNvPr>
          <p:cNvSpPr txBox="1"/>
          <p:nvPr/>
        </p:nvSpPr>
        <p:spPr>
          <a:xfrm>
            <a:off x="7261412" y="5639296"/>
            <a:ext cx="3254188" cy="646331"/>
          </a:xfrm>
          <a:prstGeom prst="rect">
            <a:avLst/>
          </a:prstGeom>
          <a:solidFill>
            <a:schemeClr val="accent4">
              <a:lumMod val="20000"/>
              <a:lumOff val="80000"/>
            </a:schemeClr>
          </a:solidFill>
          <a:ln>
            <a:solidFill>
              <a:schemeClr val="tx1"/>
            </a:solidFill>
          </a:ln>
        </p:spPr>
        <p:txBody>
          <a:bodyPr wrap="square" rtlCol="0">
            <a:spAutoFit/>
          </a:bodyPr>
          <a:lstStyle/>
          <a:p>
            <a:r>
              <a:rPr lang="en-US" dirty="0"/>
              <a:t>Full coverage of every quench over 4.8m length, ~120 channels</a:t>
            </a:r>
          </a:p>
        </p:txBody>
      </p:sp>
      <p:sp>
        <p:nvSpPr>
          <p:cNvPr id="12" name="TextBox 11">
            <a:extLst>
              <a:ext uri="{FF2B5EF4-FFF2-40B4-BE49-F238E27FC236}">
                <a16:creationId xmlns:a16="http://schemas.microsoft.com/office/drawing/2014/main" id="{93D6E509-6C39-22FE-9986-A6B70FA10B21}"/>
              </a:ext>
            </a:extLst>
          </p:cNvPr>
          <p:cNvSpPr txBox="1"/>
          <p:nvPr/>
        </p:nvSpPr>
        <p:spPr>
          <a:xfrm>
            <a:off x="182882" y="4711850"/>
            <a:ext cx="2422149" cy="1754326"/>
          </a:xfrm>
          <a:prstGeom prst="rect">
            <a:avLst/>
          </a:prstGeom>
          <a:noFill/>
        </p:spPr>
        <p:txBody>
          <a:bodyPr wrap="square" rtlCol="0">
            <a:spAutoFit/>
          </a:bodyPr>
          <a:lstStyle/>
          <a:p>
            <a:r>
              <a:rPr lang="en-US" dirty="0" err="1"/>
              <a:t>Sextupole</a:t>
            </a:r>
            <a:r>
              <a:rPr lang="en-US" dirty="0"/>
              <a:t> symmetry of loops in azimuthal direction with</a:t>
            </a:r>
            <a:r>
              <a:rPr lang="en-US" dirty="0">
                <a:highlight>
                  <a:srgbClr val="FFFF00"/>
                </a:highlight>
              </a:rPr>
              <a:t> ‘dead zones’ in sensitivity covered </a:t>
            </a:r>
            <a:r>
              <a:rPr lang="en-US" dirty="0"/>
              <a:t>by shifted, overlapping antennas.</a:t>
            </a:r>
          </a:p>
        </p:txBody>
      </p:sp>
      <p:sp>
        <p:nvSpPr>
          <p:cNvPr id="13" name="TextBox 12">
            <a:extLst>
              <a:ext uri="{FF2B5EF4-FFF2-40B4-BE49-F238E27FC236}">
                <a16:creationId xmlns:a16="http://schemas.microsoft.com/office/drawing/2014/main" id="{6E9BF1D0-0C3D-88FE-013C-C4C34F0DCAD6}"/>
              </a:ext>
            </a:extLst>
          </p:cNvPr>
          <p:cNvSpPr txBox="1"/>
          <p:nvPr/>
        </p:nvSpPr>
        <p:spPr>
          <a:xfrm>
            <a:off x="3109344" y="6100961"/>
            <a:ext cx="2717411" cy="369332"/>
          </a:xfrm>
          <a:prstGeom prst="rect">
            <a:avLst/>
          </a:prstGeom>
          <a:noFill/>
        </p:spPr>
        <p:txBody>
          <a:bodyPr wrap="none" rtlCol="0">
            <a:spAutoFit/>
          </a:bodyPr>
          <a:lstStyle/>
          <a:p>
            <a:r>
              <a:rPr lang="en-US" dirty="0"/>
              <a:t>100mm QA, 50mm overlap</a:t>
            </a:r>
          </a:p>
        </p:txBody>
      </p:sp>
      <p:sp>
        <p:nvSpPr>
          <p:cNvPr id="2" name="TextBox 1">
            <a:extLst>
              <a:ext uri="{FF2B5EF4-FFF2-40B4-BE49-F238E27FC236}">
                <a16:creationId xmlns:a16="http://schemas.microsoft.com/office/drawing/2014/main" id="{40183260-98B8-3F58-07AC-156428FA51FC}"/>
              </a:ext>
            </a:extLst>
          </p:cNvPr>
          <p:cNvSpPr txBox="1"/>
          <p:nvPr/>
        </p:nvSpPr>
        <p:spPr>
          <a:xfrm>
            <a:off x="3270738" y="482321"/>
            <a:ext cx="2244841" cy="646331"/>
          </a:xfrm>
          <a:prstGeom prst="rect">
            <a:avLst/>
          </a:prstGeom>
          <a:noFill/>
        </p:spPr>
        <p:txBody>
          <a:bodyPr wrap="square" rtlCol="0">
            <a:spAutoFit/>
          </a:bodyPr>
          <a:lstStyle/>
          <a:p>
            <a:r>
              <a:rPr lang="en-US" dirty="0"/>
              <a:t>Full-length QA array for MQXF testing</a:t>
            </a:r>
          </a:p>
        </p:txBody>
      </p:sp>
    </p:spTree>
    <p:extLst>
      <p:ext uri="{BB962C8B-B14F-4D97-AF65-F5344CB8AC3E}">
        <p14:creationId xmlns:p14="http://schemas.microsoft.com/office/powerpoint/2010/main" val="1635624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AB20ADB-E134-4017-B489-AB084D33E921}"/>
              </a:ext>
            </a:extLst>
          </p:cNvPr>
          <p:cNvSpPr txBox="1"/>
          <p:nvPr/>
        </p:nvSpPr>
        <p:spPr>
          <a:xfrm>
            <a:off x="754402" y="876941"/>
            <a:ext cx="9929890" cy="3139321"/>
          </a:xfrm>
          <a:prstGeom prst="rect">
            <a:avLst/>
          </a:prstGeom>
          <a:noFill/>
        </p:spPr>
        <p:txBody>
          <a:bodyPr wrap="square" rtlCol="0">
            <a:spAutoFit/>
          </a:bodyPr>
          <a:lstStyle/>
          <a:p>
            <a:r>
              <a:rPr lang="en-US" dirty="0"/>
              <a:t>Number of channels is an important component of high resolution localization. Have tried to keep this down in some designs, but have also explored antennas which could take advantage if large number of channels are available.</a:t>
            </a:r>
          </a:p>
          <a:p>
            <a:pPr lvl="1"/>
            <a:endParaRPr lang="en-US" dirty="0"/>
          </a:p>
          <a:p>
            <a:pPr lvl="1"/>
            <a:r>
              <a:rPr lang="en-US" dirty="0"/>
              <a:t>Mitigate, e.g., with asymmetric QA designs. Could also just accept large number and try to deal with it by cold electronics, multiplexing, etc.</a:t>
            </a:r>
          </a:p>
          <a:p>
            <a:pPr lvl="1"/>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650034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67F65E-0DA7-191D-CBC8-C49C19ECB91D}"/>
              </a:ext>
            </a:extLst>
          </p:cNvPr>
          <p:cNvSpPr txBox="1"/>
          <p:nvPr/>
        </p:nvSpPr>
        <p:spPr>
          <a:xfrm>
            <a:off x="4237391" y="2749393"/>
            <a:ext cx="3573542" cy="461665"/>
          </a:xfrm>
          <a:prstGeom prst="rect">
            <a:avLst/>
          </a:prstGeom>
          <a:noFill/>
        </p:spPr>
        <p:txBody>
          <a:bodyPr wrap="none" rtlCol="0">
            <a:spAutoFit/>
          </a:bodyPr>
          <a:lstStyle/>
          <a:p>
            <a:r>
              <a:rPr lang="en-US" sz="2400" dirty="0"/>
              <a:t>Cold Test of Slant Antennas</a:t>
            </a:r>
          </a:p>
        </p:txBody>
      </p:sp>
    </p:spTree>
    <p:extLst>
      <p:ext uri="{BB962C8B-B14F-4D97-AF65-F5344CB8AC3E}">
        <p14:creationId xmlns:p14="http://schemas.microsoft.com/office/powerpoint/2010/main" val="2032360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0B6CAD1-9E6C-4E8D-8017-AFDF9AEC7CD0}"/>
              </a:ext>
            </a:extLst>
          </p:cNvPr>
          <p:cNvSpPr txBox="1"/>
          <p:nvPr/>
        </p:nvSpPr>
        <p:spPr>
          <a:xfrm>
            <a:off x="98190" y="584067"/>
            <a:ext cx="1935658" cy="461665"/>
          </a:xfrm>
          <a:prstGeom prst="rect">
            <a:avLst/>
          </a:prstGeom>
          <a:noFill/>
        </p:spPr>
        <p:txBody>
          <a:bodyPr wrap="none" rtlCol="0">
            <a:spAutoFit/>
          </a:bodyPr>
          <a:lstStyle/>
          <a:p>
            <a:r>
              <a:rPr lang="en-US" sz="2400" dirty="0"/>
              <a:t>Slant Antenna</a:t>
            </a:r>
          </a:p>
        </p:txBody>
      </p:sp>
      <p:pic>
        <p:nvPicPr>
          <p:cNvPr id="7" name="Picture 6" descr="A screenshot of a computer&#10;&#10;Description automatically generated with low confidence">
            <a:extLst>
              <a:ext uri="{FF2B5EF4-FFF2-40B4-BE49-F238E27FC236}">
                <a16:creationId xmlns:a16="http://schemas.microsoft.com/office/drawing/2014/main" id="{48948861-8962-439F-B097-C035248B5BB6}"/>
              </a:ext>
            </a:extLst>
          </p:cNvPr>
          <p:cNvPicPr>
            <a:picLocks noChangeAspect="1"/>
          </p:cNvPicPr>
          <p:nvPr/>
        </p:nvPicPr>
        <p:blipFill rotWithShape="1">
          <a:blip r:embed="rId2">
            <a:extLst>
              <a:ext uri="{28A0092B-C50C-407E-A947-70E740481C1C}">
                <a14:useLocalDpi xmlns:a14="http://schemas.microsoft.com/office/drawing/2010/main" val="0"/>
              </a:ext>
            </a:extLst>
          </a:blip>
          <a:srcRect l="2257" t="16126" b="18935"/>
          <a:stretch/>
        </p:blipFill>
        <p:spPr>
          <a:xfrm>
            <a:off x="3037338" y="851341"/>
            <a:ext cx="9111704" cy="4540220"/>
          </a:xfrm>
          <a:prstGeom prst="rect">
            <a:avLst/>
          </a:prstGeom>
        </p:spPr>
      </p:pic>
      <p:sp>
        <p:nvSpPr>
          <p:cNvPr id="9" name="TextBox 8">
            <a:extLst>
              <a:ext uri="{FF2B5EF4-FFF2-40B4-BE49-F238E27FC236}">
                <a16:creationId xmlns:a16="http://schemas.microsoft.com/office/drawing/2014/main" id="{290622D7-780C-4B5F-9965-38A46D2822B5}"/>
              </a:ext>
            </a:extLst>
          </p:cNvPr>
          <p:cNvSpPr txBox="1"/>
          <p:nvPr/>
        </p:nvSpPr>
        <p:spPr>
          <a:xfrm>
            <a:off x="188749" y="4902259"/>
            <a:ext cx="2663420" cy="1477328"/>
          </a:xfrm>
          <a:prstGeom prst="rect">
            <a:avLst/>
          </a:prstGeom>
          <a:noFill/>
        </p:spPr>
        <p:txBody>
          <a:bodyPr wrap="square" rtlCol="0">
            <a:spAutoFit/>
          </a:bodyPr>
          <a:lstStyle/>
          <a:p>
            <a:r>
              <a:rPr lang="en-US" dirty="0"/>
              <a:t>Crossing pair of these allows for localization in z and angle within some range determined by angle, etc.</a:t>
            </a:r>
          </a:p>
        </p:txBody>
      </p:sp>
      <p:sp>
        <p:nvSpPr>
          <p:cNvPr id="10" name="TextBox 9">
            <a:extLst>
              <a:ext uri="{FF2B5EF4-FFF2-40B4-BE49-F238E27FC236}">
                <a16:creationId xmlns:a16="http://schemas.microsoft.com/office/drawing/2014/main" id="{FC7E286A-D05E-4BA2-9FCB-C4063524BACB}"/>
              </a:ext>
            </a:extLst>
          </p:cNvPr>
          <p:cNvSpPr txBox="1"/>
          <p:nvPr/>
        </p:nvSpPr>
        <p:spPr>
          <a:xfrm>
            <a:off x="276160" y="1261684"/>
            <a:ext cx="2663420" cy="3693319"/>
          </a:xfrm>
          <a:prstGeom prst="rect">
            <a:avLst/>
          </a:prstGeom>
          <a:noFill/>
        </p:spPr>
        <p:txBody>
          <a:bodyPr wrap="square" rtlCol="0">
            <a:spAutoFit/>
          </a:bodyPr>
          <a:lstStyle/>
          <a:p>
            <a:r>
              <a:rPr lang="en-US" dirty="0"/>
              <a:t>Slant QA on straight conductor avoids ‘dead zones’ present with symmetrical (e.g. rectangular) windings. Saves </a:t>
            </a:r>
            <a:r>
              <a:rPr lang="en-US" dirty="0" err="1"/>
              <a:t>havingto</a:t>
            </a:r>
            <a:r>
              <a:rPr lang="en-US" dirty="0"/>
              <a:t> have overlapping QA.</a:t>
            </a:r>
          </a:p>
          <a:p>
            <a:endParaRPr lang="en-US" dirty="0"/>
          </a:p>
          <a:p>
            <a:pPr lvl="1"/>
            <a:r>
              <a:rPr lang="en-US" dirty="0">
                <a:highlight>
                  <a:srgbClr val="FFFF00"/>
                </a:highlight>
              </a:rPr>
              <a:t>To be clear, zones of low sensitivity exist, but are short in axial extent</a:t>
            </a:r>
          </a:p>
          <a:p>
            <a:endParaRPr lang="en-US" dirty="0"/>
          </a:p>
        </p:txBody>
      </p:sp>
      <p:sp>
        <p:nvSpPr>
          <p:cNvPr id="11" name="TextBox 10">
            <a:extLst>
              <a:ext uri="{FF2B5EF4-FFF2-40B4-BE49-F238E27FC236}">
                <a16:creationId xmlns:a16="http://schemas.microsoft.com/office/drawing/2014/main" id="{1556A45F-78CF-BFDE-4A36-C9AEB79C1FBC}"/>
              </a:ext>
            </a:extLst>
          </p:cNvPr>
          <p:cNvSpPr txBox="1"/>
          <p:nvPr/>
        </p:nvSpPr>
        <p:spPr>
          <a:xfrm>
            <a:off x="2939580" y="5491859"/>
            <a:ext cx="6609369" cy="646331"/>
          </a:xfrm>
          <a:prstGeom prst="rect">
            <a:avLst/>
          </a:prstGeom>
          <a:noFill/>
        </p:spPr>
        <p:txBody>
          <a:bodyPr wrap="square" rtlCol="0">
            <a:spAutoFit/>
          </a:bodyPr>
          <a:lstStyle/>
          <a:p>
            <a:r>
              <a:rPr lang="en-US" dirty="0"/>
              <a:t>0.5m long, 20 channels</a:t>
            </a:r>
          </a:p>
          <a:p>
            <a:r>
              <a:rPr lang="en-US" dirty="0"/>
              <a:t>(10 read from each end, with even division about diagonal)</a:t>
            </a:r>
          </a:p>
        </p:txBody>
      </p:sp>
    </p:spTree>
    <p:extLst>
      <p:ext uri="{BB962C8B-B14F-4D97-AF65-F5344CB8AC3E}">
        <p14:creationId xmlns:p14="http://schemas.microsoft.com/office/powerpoint/2010/main" val="2476398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ECACAA-65ED-4034-9BB6-AE7434AAB529}"/>
              </a:ext>
            </a:extLst>
          </p:cNvPr>
          <p:cNvPicPr>
            <a:picLocks noChangeAspect="1"/>
          </p:cNvPicPr>
          <p:nvPr/>
        </p:nvPicPr>
        <p:blipFill>
          <a:blip r:embed="rId2"/>
          <a:stretch>
            <a:fillRect/>
          </a:stretch>
        </p:blipFill>
        <p:spPr>
          <a:xfrm>
            <a:off x="0" y="676512"/>
            <a:ext cx="12192000" cy="3749685"/>
          </a:xfrm>
          <a:prstGeom prst="rect">
            <a:avLst/>
          </a:prstGeom>
        </p:spPr>
      </p:pic>
      <p:sp>
        <p:nvSpPr>
          <p:cNvPr id="4" name="TextBox 3">
            <a:extLst>
              <a:ext uri="{FF2B5EF4-FFF2-40B4-BE49-F238E27FC236}">
                <a16:creationId xmlns:a16="http://schemas.microsoft.com/office/drawing/2014/main" id="{60A6C9C0-F47F-4DBF-9B13-8EC7C78DAF68}"/>
              </a:ext>
            </a:extLst>
          </p:cNvPr>
          <p:cNvSpPr txBox="1"/>
          <p:nvPr/>
        </p:nvSpPr>
        <p:spPr>
          <a:xfrm>
            <a:off x="4134987" y="124449"/>
            <a:ext cx="4370364" cy="369332"/>
          </a:xfrm>
          <a:prstGeom prst="rect">
            <a:avLst/>
          </a:prstGeom>
          <a:solidFill>
            <a:schemeClr val="accent4">
              <a:lumMod val="20000"/>
              <a:lumOff val="80000"/>
            </a:schemeClr>
          </a:solidFill>
        </p:spPr>
        <p:txBody>
          <a:bodyPr wrap="none" rtlCol="0">
            <a:spAutoFit/>
          </a:bodyPr>
          <a:lstStyle/>
          <a:p>
            <a:r>
              <a:rPr lang="en-US" dirty="0"/>
              <a:t>Loops for these two antennas wired in series</a:t>
            </a:r>
          </a:p>
        </p:txBody>
      </p:sp>
      <p:cxnSp>
        <p:nvCxnSpPr>
          <p:cNvPr id="6" name="Straight Arrow Connector 5">
            <a:extLst>
              <a:ext uri="{FF2B5EF4-FFF2-40B4-BE49-F238E27FC236}">
                <a16:creationId xmlns:a16="http://schemas.microsoft.com/office/drawing/2014/main" id="{CC09A826-B163-4ABF-9B5E-FAC5D3034EFE}"/>
              </a:ext>
            </a:extLst>
          </p:cNvPr>
          <p:cNvCxnSpPr>
            <a:cxnSpLocks/>
            <a:stCxn id="4" idx="2"/>
          </p:cNvCxnSpPr>
          <p:nvPr/>
        </p:nvCxnSpPr>
        <p:spPr>
          <a:xfrm flipH="1">
            <a:off x="3698171" y="493781"/>
            <a:ext cx="2621998" cy="10348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0C04F32-248D-4ED7-BCB3-89C2B6CDBE41}"/>
              </a:ext>
            </a:extLst>
          </p:cNvPr>
          <p:cNvCxnSpPr>
            <a:cxnSpLocks/>
            <a:stCxn id="4" idx="2"/>
          </p:cNvCxnSpPr>
          <p:nvPr/>
        </p:nvCxnSpPr>
        <p:spPr>
          <a:xfrm>
            <a:off x="6320169" y="493781"/>
            <a:ext cx="2044115" cy="103487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37F76A2-F0FB-4704-98C7-9662A59BB01E}"/>
              </a:ext>
            </a:extLst>
          </p:cNvPr>
          <p:cNvSpPr txBox="1"/>
          <p:nvPr/>
        </p:nvSpPr>
        <p:spPr>
          <a:xfrm>
            <a:off x="3219162" y="3651303"/>
            <a:ext cx="5672194" cy="369332"/>
          </a:xfrm>
          <a:prstGeom prst="rect">
            <a:avLst/>
          </a:prstGeom>
          <a:solidFill>
            <a:schemeClr val="accent4">
              <a:lumMod val="20000"/>
              <a:lumOff val="80000"/>
            </a:schemeClr>
          </a:solidFill>
        </p:spPr>
        <p:txBody>
          <a:bodyPr wrap="none" rtlCol="0">
            <a:spAutoFit/>
          </a:bodyPr>
          <a:lstStyle/>
          <a:p>
            <a:r>
              <a:rPr lang="en-US" dirty="0"/>
              <a:t>Loops for other two QA brought out with individual signals</a:t>
            </a:r>
          </a:p>
        </p:txBody>
      </p:sp>
      <p:sp>
        <p:nvSpPr>
          <p:cNvPr id="14" name="Rectangle 13">
            <a:extLst>
              <a:ext uri="{FF2B5EF4-FFF2-40B4-BE49-F238E27FC236}">
                <a16:creationId xmlns:a16="http://schemas.microsoft.com/office/drawing/2014/main" id="{CE1D1BF1-AEA8-4C68-8468-2D289F07DAAE}"/>
              </a:ext>
            </a:extLst>
          </p:cNvPr>
          <p:cNvSpPr/>
          <p:nvPr/>
        </p:nvSpPr>
        <p:spPr>
          <a:xfrm rot="20771356" flipH="1">
            <a:off x="519344" y="3262299"/>
            <a:ext cx="4202914" cy="1605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10F3740-1BA6-4C04-B7AF-91B4DE55E9BC}"/>
              </a:ext>
            </a:extLst>
          </p:cNvPr>
          <p:cNvSpPr/>
          <p:nvPr/>
        </p:nvSpPr>
        <p:spPr>
          <a:xfrm rot="20771356" flipH="1">
            <a:off x="297403" y="3185064"/>
            <a:ext cx="4050803" cy="163134"/>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4837EE7-72F8-4D3E-9F8B-94C47F18362E}"/>
              </a:ext>
            </a:extLst>
          </p:cNvPr>
          <p:cNvSpPr/>
          <p:nvPr/>
        </p:nvSpPr>
        <p:spPr>
          <a:xfrm rot="20771356" flipH="1">
            <a:off x="891502" y="3344855"/>
            <a:ext cx="4202914" cy="1605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DD1BCDF-88C0-4A3D-9984-C8598466160B}"/>
              </a:ext>
            </a:extLst>
          </p:cNvPr>
          <p:cNvSpPr/>
          <p:nvPr/>
        </p:nvSpPr>
        <p:spPr>
          <a:xfrm rot="20771356" flipH="1">
            <a:off x="1449162" y="3414698"/>
            <a:ext cx="4202914" cy="1605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6C954BE-2933-4517-A554-03F1C4D883F9}"/>
              </a:ext>
            </a:extLst>
          </p:cNvPr>
          <p:cNvSpPr/>
          <p:nvPr/>
        </p:nvSpPr>
        <p:spPr>
          <a:xfrm rot="828644">
            <a:off x="6779471" y="3414699"/>
            <a:ext cx="4202914" cy="160575"/>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EE46D21-7CA5-4A5E-92F8-366681C686BD}"/>
              </a:ext>
            </a:extLst>
          </p:cNvPr>
          <p:cNvSpPr/>
          <p:nvPr/>
        </p:nvSpPr>
        <p:spPr>
          <a:xfrm rot="828644">
            <a:off x="6281086" y="3442047"/>
            <a:ext cx="4050803" cy="163134"/>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2B32F8-44B3-4755-B7DB-D58476C0FE83}"/>
              </a:ext>
            </a:extLst>
          </p:cNvPr>
          <p:cNvSpPr/>
          <p:nvPr/>
        </p:nvSpPr>
        <p:spPr>
          <a:xfrm rot="828644">
            <a:off x="7340403" y="3355657"/>
            <a:ext cx="4202914" cy="160575"/>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B755B0F-C79E-4913-B082-801CBCC30B61}"/>
              </a:ext>
            </a:extLst>
          </p:cNvPr>
          <p:cNvSpPr/>
          <p:nvPr/>
        </p:nvSpPr>
        <p:spPr>
          <a:xfrm rot="828644">
            <a:off x="7841291" y="3273099"/>
            <a:ext cx="4202914" cy="160575"/>
          </a:xfrm>
          <a:prstGeom prst="rect">
            <a:avLst/>
          </a:prstGeom>
          <a:no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A5A5EF8-7126-453A-BDB4-D3045321F5D5}"/>
              </a:ext>
            </a:extLst>
          </p:cNvPr>
          <p:cNvSpPr txBox="1"/>
          <p:nvPr/>
        </p:nvSpPr>
        <p:spPr>
          <a:xfrm rot="2375107">
            <a:off x="838968" y="3443167"/>
            <a:ext cx="1303562" cy="646331"/>
          </a:xfrm>
          <a:prstGeom prst="rect">
            <a:avLst/>
          </a:prstGeom>
          <a:solidFill>
            <a:schemeClr val="bg1"/>
          </a:solidFill>
        </p:spPr>
        <p:txBody>
          <a:bodyPr wrap="none" rtlCol="0">
            <a:spAutoFit/>
          </a:bodyPr>
          <a:lstStyle/>
          <a:p>
            <a:r>
              <a:rPr lang="en-US" dirty="0"/>
              <a:t>20 channels</a:t>
            </a:r>
          </a:p>
          <a:p>
            <a:pPr algn="ctr"/>
            <a:r>
              <a:rPr lang="en-US" dirty="0"/>
              <a:t>“LE”</a:t>
            </a:r>
          </a:p>
        </p:txBody>
      </p:sp>
      <p:sp>
        <p:nvSpPr>
          <p:cNvPr id="28" name="TextBox 27">
            <a:extLst>
              <a:ext uri="{FF2B5EF4-FFF2-40B4-BE49-F238E27FC236}">
                <a16:creationId xmlns:a16="http://schemas.microsoft.com/office/drawing/2014/main" id="{427A4D3A-4932-46C3-A079-26A7346BF42A}"/>
              </a:ext>
            </a:extLst>
          </p:cNvPr>
          <p:cNvSpPr txBox="1"/>
          <p:nvPr/>
        </p:nvSpPr>
        <p:spPr>
          <a:xfrm rot="19224893" flipH="1">
            <a:off x="9990619" y="3298786"/>
            <a:ext cx="1303562" cy="646331"/>
          </a:xfrm>
          <a:prstGeom prst="rect">
            <a:avLst/>
          </a:prstGeom>
          <a:solidFill>
            <a:schemeClr val="bg1"/>
          </a:solidFill>
        </p:spPr>
        <p:txBody>
          <a:bodyPr wrap="none" rtlCol="0">
            <a:spAutoFit/>
          </a:bodyPr>
          <a:lstStyle/>
          <a:p>
            <a:r>
              <a:rPr lang="en-US" dirty="0"/>
              <a:t>20 channels</a:t>
            </a:r>
          </a:p>
          <a:p>
            <a:pPr algn="ctr"/>
            <a:r>
              <a:rPr lang="en-US" dirty="0"/>
              <a:t>“RE”</a:t>
            </a:r>
          </a:p>
        </p:txBody>
      </p:sp>
      <p:sp>
        <p:nvSpPr>
          <p:cNvPr id="29" name="TextBox 28">
            <a:extLst>
              <a:ext uri="{FF2B5EF4-FFF2-40B4-BE49-F238E27FC236}">
                <a16:creationId xmlns:a16="http://schemas.microsoft.com/office/drawing/2014/main" id="{B9EDA431-9866-460F-AC85-7FFB0E974EF7}"/>
              </a:ext>
            </a:extLst>
          </p:cNvPr>
          <p:cNvSpPr txBox="1"/>
          <p:nvPr/>
        </p:nvSpPr>
        <p:spPr>
          <a:xfrm flipH="1">
            <a:off x="5369912" y="1424917"/>
            <a:ext cx="1303562" cy="646331"/>
          </a:xfrm>
          <a:prstGeom prst="rect">
            <a:avLst/>
          </a:prstGeom>
          <a:solidFill>
            <a:schemeClr val="bg1"/>
          </a:solidFill>
        </p:spPr>
        <p:txBody>
          <a:bodyPr wrap="none" rtlCol="0">
            <a:spAutoFit/>
          </a:bodyPr>
          <a:lstStyle/>
          <a:p>
            <a:r>
              <a:rPr lang="en-US" dirty="0"/>
              <a:t>20 channels</a:t>
            </a:r>
          </a:p>
          <a:p>
            <a:pPr algn="ctr"/>
            <a:r>
              <a:rPr lang="en-US" dirty="0"/>
              <a:t>“series”</a:t>
            </a:r>
          </a:p>
        </p:txBody>
      </p:sp>
      <p:sp>
        <p:nvSpPr>
          <p:cNvPr id="31" name="TextBox 30">
            <a:extLst>
              <a:ext uri="{FF2B5EF4-FFF2-40B4-BE49-F238E27FC236}">
                <a16:creationId xmlns:a16="http://schemas.microsoft.com/office/drawing/2014/main" id="{D37076A2-593D-44A8-A03F-3E33D6BE25E9}"/>
              </a:ext>
            </a:extLst>
          </p:cNvPr>
          <p:cNvSpPr txBox="1"/>
          <p:nvPr/>
        </p:nvSpPr>
        <p:spPr>
          <a:xfrm>
            <a:off x="508440" y="5084835"/>
            <a:ext cx="6514771" cy="646331"/>
          </a:xfrm>
          <a:prstGeom prst="rect">
            <a:avLst/>
          </a:prstGeom>
          <a:noFill/>
        </p:spPr>
        <p:txBody>
          <a:bodyPr wrap="square">
            <a:spAutoFit/>
          </a:bodyPr>
          <a:lstStyle/>
          <a:p>
            <a:pPr algn="ctr"/>
            <a:r>
              <a:rPr lang="en-US" dirty="0">
                <a:highlight>
                  <a:srgbClr val="FFFF00"/>
                </a:highlight>
              </a:rPr>
              <a:t>Note that the top two series QA lie on top of the bottom two to form intersecting areas of coverage with ~8mm x 48mm pixel size.</a:t>
            </a:r>
          </a:p>
        </p:txBody>
      </p:sp>
      <p:grpSp>
        <p:nvGrpSpPr>
          <p:cNvPr id="5" name="Group 4">
            <a:extLst>
              <a:ext uri="{FF2B5EF4-FFF2-40B4-BE49-F238E27FC236}">
                <a16:creationId xmlns:a16="http://schemas.microsoft.com/office/drawing/2014/main" id="{7FC69592-9FC8-9CEA-4FFB-5C457FF60B47}"/>
              </a:ext>
            </a:extLst>
          </p:cNvPr>
          <p:cNvGrpSpPr/>
          <p:nvPr/>
        </p:nvGrpSpPr>
        <p:grpSpPr>
          <a:xfrm>
            <a:off x="2747581" y="1770555"/>
            <a:ext cx="6617743" cy="660756"/>
            <a:chOff x="2747581" y="2648200"/>
            <a:chExt cx="6617743" cy="660756"/>
          </a:xfrm>
        </p:grpSpPr>
        <p:sp>
          <p:nvSpPr>
            <p:cNvPr id="8" name="Rectangle 7">
              <a:extLst>
                <a:ext uri="{FF2B5EF4-FFF2-40B4-BE49-F238E27FC236}">
                  <a16:creationId xmlns:a16="http://schemas.microsoft.com/office/drawing/2014/main" id="{8D61EA73-39CB-4AC8-A336-0F67AC685B60}"/>
                </a:ext>
              </a:extLst>
            </p:cNvPr>
            <p:cNvSpPr/>
            <p:nvPr/>
          </p:nvSpPr>
          <p:spPr>
            <a:xfrm rot="20553887" flipH="1">
              <a:off x="6128106" y="2664786"/>
              <a:ext cx="3237218" cy="16293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1A10E0-DE55-4B00-88B5-9EDF833047B5}"/>
                </a:ext>
              </a:extLst>
            </p:cNvPr>
            <p:cNvSpPr/>
            <p:nvPr/>
          </p:nvSpPr>
          <p:spPr>
            <a:xfrm rot="1046113">
              <a:off x="2747581" y="2648200"/>
              <a:ext cx="3237218" cy="16293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64E55E4-8952-3500-4235-A09C9633E587}"/>
                </a:ext>
              </a:extLst>
            </p:cNvPr>
            <p:cNvSpPr/>
            <p:nvPr/>
          </p:nvSpPr>
          <p:spPr>
            <a:xfrm>
              <a:off x="5899842" y="3154708"/>
              <a:ext cx="310835" cy="154248"/>
            </a:xfrm>
            <a:prstGeom prst="rect">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1B2E4B45-8B84-30BC-B613-24C6E3FA5F82}"/>
              </a:ext>
            </a:extLst>
          </p:cNvPr>
          <p:cNvGrpSpPr/>
          <p:nvPr/>
        </p:nvGrpSpPr>
        <p:grpSpPr>
          <a:xfrm>
            <a:off x="7604103" y="4911884"/>
            <a:ext cx="4432324" cy="1548506"/>
            <a:chOff x="95258" y="1893652"/>
            <a:chExt cx="4432324" cy="1548506"/>
          </a:xfrm>
        </p:grpSpPr>
        <p:pic>
          <p:nvPicPr>
            <p:cNvPr id="12" name="Picture 11">
              <a:extLst>
                <a:ext uri="{FF2B5EF4-FFF2-40B4-BE49-F238E27FC236}">
                  <a16:creationId xmlns:a16="http://schemas.microsoft.com/office/drawing/2014/main" id="{E99D974F-3802-0EA0-A14A-3D0497D82E2E}"/>
                </a:ext>
              </a:extLst>
            </p:cNvPr>
            <p:cNvPicPr>
              <a:picLocks noChangeAspect="1"/>
            </p:cNvPicPr>
            <p:nvPr/>
          </p:nvPicPr>
          <p:blipFill rotWithShape="1">
            <a:blip r:embed="rId3">
              <a:alphaModFix/>
            </a:blip>
            <a:srcRect t="14656" b="51974"/>
            <a:stretch/>
          </p:blipFill>
          <p:spPr>
            <a:xfrm>
              <a:off x="95258" y="1927171"/>
              <a:ext cx="4432324" cy="990739"/>
            </a:xfrm>
            <a:prstGeom prst="rect">
              <a:avLst/>
            </a:prstGeom>
          </p:spPr>
        </p:pic>
        <p:pic>
          <p:nvPicPr>
            <p:cNvPr id="13" name="Picture 12">
              <a:extLst>
                <a:ext uri="{FF2B5EF4-FFF2-40B4-BE49-F238E27FC236}">
                  <a16:creationId xmlns:a16="http://schemas.microsoft.com/office/drawing/2014/main" id="{7023FA00-22DF-EE93-7606-AB3499E0C45F}"/>
                </a:ext>
              </a:extLst>
            </p:cNvPr>
            <p:cNvPicPr>
              <a:picLocks noChangeAspect="1"/>
            </p:cNvPicPr>
            <p:nvPr/>
          </p:nvPicPr>
          <p:blipFill rotWithShape="1">
            <a:blip r:embed="rId3">
              <a:alphaModFix amt="50000"/>
            </a:blip>
            <a:srcRect t="48339" b="16433"/>
            <a:stretch/>
          </p:blipFill>
          <p:spPr>
            <a:xfrm>
              <a:off x="95258" y="1893652"/>
              <a:ext cx="4432324" cy="1045933"/>
            </a:xfrm>
            <a:prstGeom prst="rect">
              <a:avLst/>
            </a:prstGeom>
          </p:spPr>
        </p:pic>
        <p:cxnSp>
          <p:nvCxnSpPr>
            <p:cNvPr id="18" name="Straight Arrow Connector 17">
              <a:extLst>
                <a:ext uri="{FF2B5EF4-FFF2-40B4-BE49-F238E27FC236}">
                  <a16:creationId xmlns:a16="http://schemas.microsoft.com/office/drawing/2014/main" id="{BFEE9410-DF79-CC9B-7C09-EEE4E0A16136}"/>
                </a:ext>
              </a:extLst>
            </p:cNvPr>
            <p:cNvCxnSpPr>
              <a:cxnSpLocks/>
            </p:cNvCxnSpPr>
            <p:nvPr/>
          </p:nvCxnSpPr>
          <p:spPr>
            <a:xfrm>
              <a:off x="3032615" y="2544096"/>
              <a:ext cx="574047" cy="476811"/>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6504F01-2935-A1B2-0DCC-8DF1D8F37821}"/>
                </a:ext>
              </a:extLst>
            </p:cNvPr>
            <p:cNvSpPr txBox="1"/>
            <p:nvPr/>
          </p:nvSpPr>
          <p:spPr>
            <a:xfrm>
              <a:off x="280745" y="2939585"/>
              <a:ext cx="3973703" cy="502573"/>
            </a:xfrm>
            <a:prstGeom prst="rect">
              <a:avLst/>
            </a:prstGeom>
            <a:noFill/>
          </p:spPr>
          <p:txBody>
            <a:bodyPr wrap="square" rtlCol="0">
              <a:spAutoFit/>
            </a:bodyPr>
            <a:lstStyle/>
            <a:p>
              <a:r>
                <a:rPr lang="en-US" sz="1333" dirty="0"/>
                <a:t>The diagonals of the rhombus formed</a:t>
              </a:r>
            </a:p>
            <a:p>
              <a:r>
                <a:rPr lang="en-US" sz="1333" dirty="0"/>
                <a:t>are 8.1 mm and 48 mm (its side is 24.6 mm) </a:t>
              </a:r>
            </a:p>
          </p:txBody>
        </p:sp>
        <p:sp>
          <p:nvSpPr>
            <p:cNvPr id="20" name="Rectangle 19">
              <a:extLst>
                <a:ext uri="{FF2B5EF4-FFF2-40B4-BE49-F238E27FC236}">
                  <a16:creationId xmlns:a16="http://schemas.microsoft.com/office/drawing/2014/main" id="{034A8C87-A29C-E9EE-5AA4-777DFFE67FCC}"/>
                </a:ext>
              </a:extLst>
            </p:cNvPr>
            <p:cNvSpPr/>
            <p:nvPr/>
          </p:nvSpPr>
          <p:spPr>
            <a:xfrm>
              <a:off x="3542493" y="3045195"/>
              <a:ext cx="782227" cy="3747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Diamond 20">
              <a:extLst>
                <a:ext uri="{FF2B5EF4-FFF2-40B4-BE49-F238E27FC236}">
                  <a16:creationId xmlns:a16="http://schemas.microsoft.com/office/drawing/2014/main" id="{FFE9C07E-AFDF-C41A-F216-BAB1CA1A8F2A}"/>
                </a:ext>
              </a:extLst>
            </p:cNvPr>
            <p:cNvSpPr/>
            <p:nvPr/>
          </p:nvSpPr>
          <p:spPr>
            <a:xfrm>
              <a:off x="3767771" y="3186061"/>
              <a:ext cx="331672" cy="81195"/>
            </a:xfrm>
            <a:prstGeom prst="diamond">
              <a:avLst/>
            </a:prstGeom>
            <a:noFill/>
            <a:ln w="317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2" name="Straight Connector 21">
              <a:extLst>
                <a:ext uri="{FF2B5EF4-FFF2-40B4-BE49-F238E27FC236}">
                  <a16:creationId xmlns:a16="http://schemas.microsoft.com/office/drawing/2014/main" id="{56A7D811-62AD-EBA3-2C32-3A9C298C486C}"/>
                </a:ext>
              </a:extLst>
            </p:cNvPr>
            <p:cNvCxnSpPr>
              <a:cxnSpLocks/>
            </p:cNvCxnSpPr>
            <p:nvPr/>
          </p:nvCxnSpPr>
          <p:spPr>
            <a:xfrm flipV="1">
              <a:off x="1386841" y="2135265"/>
              <a:ext cx="2677633" cy="660112"/>
            </a:xfrm>
            <a:prstGeom prst="line">
              <a:avLst/>
            </a:prstGeom>
            <a:ln w="12700">
              <a:solidFill>
                <a:srgbClr val="FFFF00"/>
              </a:solidFill>
              <a:prstDash val="sysDot"/>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F1E7709-38F2-DC6A-AECA-1F8D88940C89}"/>
                </a:ext>
              </a:extLst>
            </p:cNvPr>
            <p:cNvCxnSpPr>
              <a:cxnSpLocks/>
            </p:cNvCxnSpPr>
            <p:nvPr/>
          </p:nvCxnSpPr>
          <p:spPr>
            <a:xfrm>
              <a:off x="1438463" y="2038001"/>
              <a:ext cx="2585371" cy="591280"/>
            </a:xfrm>
            <a:prstGeom prst="line">
              <a:avLst/>
            </a:prstGeom>
            <a:ln w="12700">
              <a:solidFill>
                <a:srgbClr val="FFFF00"/>
              </a:solidFill>
              <a:prstDash val="sysDot"/>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F05FFE42-EE60-D880-78F5-607067D4EEFC}"/>
                </a:ext>
              </a:extLst>
            </p:cNvPr>
            <p:cNvCxnSpPr>
              <a:cxnSpLocks/>
            </p:cNvCxnSpPr>
            <p:nvPr/>
          </p:nvCxnSpPr>
          <p:spPr>
            <a:xfrm>
              <a:off x="1356353" y="2125917"/>
              <a:ext cx="2585371" cy="591280"/>
            </a:xfrm>
            <a:prstGeom prst="line">
              <a:avLst/>
            </a:prstGeom>
            <a:ln w="12700">
              <a:solidFill>
                <a:srgbClr val="FFFF00"/>
              </a:solidFill>
              <a:prstDash val="sysDot"/>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3D402E0-BE3F-7915-714E-20D4956FEAAF}"/>
                </a:ext>
              </a:extLst>
            </p:cNvPr>
            <p:cNvCxnSpPr>
              <a:cxnSpLocks/>
            </p:cNvCxnSpPr>
            <p:nvPr/>
          </p:nvCxnSpPr>
          <p:spPr>
            <a:xfrm flipV="1">
              <a:off x="1396152" y="2248723"/>
              <a:ext cx="2677633" cy="660112"/>
            </a:xfrm>
            <a:prstGeom prst="line">
              <a:avLst/>
            </a:prstGeom>
            <a:ln w="12700">
              <a:solidFill>
                <a:srgbClr val="FFFF00"/>
              </a:solidFill>
              <a:prstDash val="sysDot"/>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15285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pipe&#10;&#10;Description automatically generated">
            <a:extLst>
              <a:ext uri="{FF2B5EF4-FFF2-40B4-BE49-F238E27FC236}">
                <a16:creationId xmlns:a16="http://schemas.microsoft.com/office/drawing/2014/main" id="{C1D67797-2770-4188-848E-DCFA3C5D9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564" y="1362395"/>
            <a:ext cx="4001267" cy="3000950"/>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52102071-CCAC-467E-B582-6CB61A3A3C1F}"/>
              </a:ext>
            </a:extLst>
          </p:cNvPr>
          <p:cNvPicPr>
            <a:picLocks noChangeAspect="1"/>
          </p:cNvPicPr>
          <p:nvPr/>
        </p:nvPicPr>
        <p:blipFill rotWithShape="1">
          <a:blip r:embed="rId3">
            <a:extLst>
              <a:ext uri="{28A0092B-C50C-407E-A947-70E740481C1C}">
                <a14:useLocalDpi xmlns:a14="http://schemas.microsoft.com/office/drawing/2010/main" val="0"/>
              </a:ext>
            </a:extLst>
          </a:blip>
          <a:srcRect l="35481" t="15238" b="26800"/>
          <a:stretch/>
        </p:blipFill>
        <p:spPr>
          <a:xfrm>
            <a:off x="7533435" y="841821"/>
            <a:ext cx="4454001" cy="3000950"/>
          </a:xfrm>
          <a:prstGeom prst="rect">
            <a:avLst/>
          </a:prstGeom>
        </p:spPr>
      </p:pic>
      <p:pic>
        <p:nvPicPr>
          <p:cNvPr id="15" name="Picture 14">
            <a:extLst>
              <a:ext uri="{FF2B5EF4-FFF2-40B4-BE49-F238E27FC236}">
                <a16:creationId xmlns:a16="http://schemas.microsoft.com/office/drawing/2014/main" id="{AF0ACB1D-D25C-4027-9399-F63871A84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8566" y="2617393"/>
            <a:ext cx="2771021" cy="3599611"/>
          </a:xfrm>
          <a:prstGeom prst="rect">
            <a:avLst/>
          </a:prstGeom>
        </p:spPr>
      </p:pic>
      <p:sp>
        <p:nvSpPr>
          <p:cNvPr id="17" name="TextBox 16">
            <a:extLst>
              <a:ext uri="{FF2B5EF4-FFF2-40B4-BE49-F238E27FC236}">
                <a16:creationId xmlns:a16="http://schemas.microsoft.com/office/drawing/2014/main" id="{637A8227-4814-4B97-9E66-8A897A72024C}"/>
              </a:ext>
            </a:extLst>
          </p:cNvPr>
          <p:cNvSpPr txBox="1"/>
          <p:nvPr/>
        </p:nvSpPr>
        <p:spPr>
          <a:xfrm>
            <a:off x="8092217" y="4363345"/>
            <a:ext cx="3625166" cy="2031325"/>
          </a:xfrm>
          <a:prstGeom prst="rect">
            <a:avLst/>
          </a:prstGeom>
          <a:solidFill>
            <a:schemeClr val="accent4">
              <a:lumMod val="20000"/>
              <a:lumOff val="80000"/>
            </a:schemeClr>
          </a:solidFill>
        </p:spPr>
        <p:txBody>
          <a:bodyPr wrap="square" rtlCol="0">
            <a:spAutoFit/>
          </a:bodyPr>
          <a:lstStyle/>
          <a:p>
            <a:r>
              <a:rPr lang="en-US" dirty="0"/>
              <a:t>Full 1m coverage with 2*0.5m slant QA back-to-back (40 channels)</a:t>
            </a:r>
          </a:p>
          <a:p>
            <a:r>
              <a:rPr lang="en-US" dirty="0"/>
              <a:t>Second set with opposite slant but connected in series </a:t>
            </a:r>
            <a:r>
              <a:rPr lang="en-US" dirty="0">
                <a:sym typeface="Wingdings" panose="05000000000000000000" pitchFamily="2" charset="2"/>
              </a:rPr>
              <a:t> 20 channels </a:t>
            </a:r>
          </a:p>
          <a:p>
            <a:endParaRPr lang="en-US" dirty="0">
              <a:sym typeface="Wingdings" panose="05000000000000000000" pitchFamily="2" charset="2"/>
            </a:endParaRPr>
          </a:p>
          <a:p>
            <a:r>
              <a:rPr lang="en-US" dirty="0">
                <a:sym typeface="Wingdings" panose="05000000000000000000" pitchFamily="2" charset="2"/>
              </a:rPr>
              <a:t>Total 60 channels </a:t>
            </a:r>
          </a:p>
          <a:p>
            <a:endParaRPr lang="en-US" dirty="0"/>
          </a:p>
        </p:txBody>
      </p:sp>
      <p:sp>
        <p:nvSpPr>
          <p:cNvPr id="3" name="TextBox 2">
            <a:extLst>
              <a:ext uri="{FF2B5EF4-FFF2-40B4-BE49-F238E27FC236}">
                <a16:creationId xmlns:a16="http://schemas.microsoft.com/office/drawing/2014/main" id="{7087975A-98E5-480C-90CB-06781A5B60A7}"/>
              </a:ext>
            </a:extLst>
          </p:cNvPr>
          <p:cNvSpPr txBox="1"/>
          <p:nvPr/>
        </p:nvSpPr>
        <p:spPr>
          <a:xfrm>
            <a:off x="98190" y="583373"/>
            <a:ext cx="5876160" cy="461665"/>
          </a:xfrm>
          <a:prstGeom prst="rect">
            <a:avLst/>
          </a:prstGeom>
          <a:solidFill>
            <a:schemeClr val="bg1"/>
          </a:solidFill>
        </p:spPr>
        <p:txBody>
          <a:bodyPr wrap="none" rtlCol="0">
            <a:spAutoFit/>
          </a:bodyPr>
          <a:lstStyle/>
          <a:p>
            <a:r>
              <a:rPr lang="en-US" sz="2400" dirty="0"/>
              <a:t>Slant QAs wired for mirror magnet MBHSM03</a:t>
            </a:r>
          </a:p>
        </p:txBody>
      </p:sp>
    </p:spTree>
    <p:extLst>
      <p:ext uri="{BB962C8B-B14F-4D97-AF65-F5344CB8AC3E}">
        <p14:creationId xmlns:p14="http://schemas.microsoft.com/office/powerpoint/2010/main" val="29869161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4160</TotalTime>
  <Words>2626</Words>
  <Application>Microsoft Office PowerPoint</Application>
  <PresentationFormat>Widescreen</PresentationFormat>
  <Paragraphs>272</Paragraphs>
  <Slides>39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Calibri Light</vt:lpstr>
      <vt:lpstr>Cambria Math</vt:lpstr>
      <vt:lpstr>Helvetica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Quench localization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Warm test stand (WTS) measurements</vt:lpstr>
      <vt:lpstr>Simulations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DiMarco</dc:creator>
  <cp:lastModifiedBy>Joseph DiMarco</cp:lastModifiedBy>
  <cp:revision>85</cp:revision>
  <cp:lastPrinted>2023-04-27T23:37:04Z</cp:lastPrinted>
  <dcterms:created xsi:type="dcterms:W3CDTF">2022-03-02T23:33:13Z</dcterms:created>
  <dcterms:modified xsi:type="dcterms:W3CDTF">2023-04-28T07:25:18Z</dcterms:modified>
</cp:coreProperties>
</file>