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9" r:id="rId2"/>
    <p:sldId id="307" r:id="rId3"/>
    <p:sldId id="1853" r:id="rId4"/>
    <p:sldId id="1871" r:id="rId5"/>
    <p:sldId id="1866" r:id="rId6"/>
    <p:sldId id="1870" r:id="rId7"/>
    <p:sldId id="1868" r:id="rId8"/>
    <p:sldId id="1869" r:id="rId9"/>
    <p:sldId id="1857" r:id="rId10"/>
    <p:sldId id="1872" r:id="rId11"/>
    <p:sldId id="1856" r:id="rId12"/>
    <p:sldId id="1575" r:id="rId13"/>
    <p:sldId id="1796" r:id="rId14"/>
    <p:sldId id="1643" r:id="rId15"/>
    <p:sldId id="1855" r:id="rId16"/>
    <p:sldId id="1678" r:id="rId17"/>
    <p:sldId id="1854" r:id="rId18"/>
    <p:sldId id="1694" r:id="rId19"/>
    <p:sldId id="1704" r:id="rId20"/>
    <p:sldId id="1862" r:id="rId21"/>
    <p:sldId id="1873" r:id="rId22"/>
    <p:sldId id="1858" r:id="rId23"/>
    <p:sldId id="1843" r:id="rId24"/>
    <p:sldId id="1874" r:id="rId25"/>
    <p:sldId id="1852" r:id="rId26"/>
    <p:sldId id="306" r:id="rId27"/>
    <p:sldId id="288" r:id="rId28"/>
    <p:sldId id="1875" r:id="rId29"/>
    <p:sldId id="186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CFFF"/>
    <a:srgbClr val="2F2F2F"/>
    <a:srgbClr val="00FFFF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0" autoAdjust="0"/>
    <p:restoredTop sz="94686"/>
  </p:normalViewPr>
  <p:slideViewPr>
    <p:cSldViewPr snapToObjects="1">
      <p:cViewPr>
        <p:scale>
          <a:sx n="70" d="100"/>
          <a:sy n="70" d="100"/>
        </p:scale>
        <p:origin x="344" y="22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4/24/2023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27684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8110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4418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7045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259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64749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38340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1259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5382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23308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1964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8220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36835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357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69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SzPts val="1440"/>
              <a:buNone/>
              <a:defRPr sz="2400"/>
            </a:lvl1pPr>
            <a:lvl2pPr lvl="1" algn="ctr">
              <a:spcBef>
                <a:spcPts val="400"/>
              </a:spcBef>
              <a:spcAft>
                <a:spcPts val="0"/>
              </a:spcAft>
              <a:buSzPts val="1350"/>
              <a:buNone/>
              <a:defRPr sz="2000"/>
            </a:lvl2pPr>
            <a:lvl3pPr lvl="2" algn="ctr">
              <a:spcBef>
                <a:spcPts val="360"/>
              </a:spcBef>
              <a:spcAft>
                <a:spcPts val="0"/>
              </a:spcAft>
              <a:buSzPts val="1148"/>
              <a:buNone/>
              <a:defRPr sz="1800"/>
            </a:lvl3pPr>
            <a:lvl4pPr lvl="3" algn="ctr">
              <a:spcBef>
                <a:spcPts val="320"/>
              </a:spcBef>
              <a:spcAft>
                <a:spcPts val="0"/>
              </a:spcAft>
              <a:buSzPts val="1080"/>
              <a:buNone/>
              <a:defRPr sz="1600"/>
            </a:lvl4pPr>
            <a:lvl5pPr lvl="4" algn="ctr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257CDC-F890-BF42-B5C8-0D9D602F8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76291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95600" y="6378349"/>
            <a:ext cx="1620788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29/04/2023</a:t>
            </a:r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GB"/>
              <a:t>L. Fiscarelli | Quench antenna development at CERN</a:t>
            </a:r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  <p:sldLayoutId id="2147483675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6.png"/><Relationship Id="rId4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1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7" Type="http://schemas.openxmlformats.org/officeDocument/2006/relationships/image" Target="../media/image67.jp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emf"/><Relationship Id="rId7" Type="http://schemas.openxmlformats.org/officeDocument/2006/relationships/image" Target="../media/image20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E51C5-3272-6249-822A-715EFFE0DF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7987" y="3429001"/>
            <a:ext cx="11376025" cy="1490864"/>
          </a:xfrm>
        </p:spPr>
        <p:txBody>
          <a:bodyPr/>
          <a:lstStyle/>
          <a:p>
            <a:pPr algn="ctr"/>
            <a:r>
              <a:rPr lang="en-GB" dirty="0"/>
              <a:t>Quench antenna development</a:t>
            </a:r>
            <a:br>
              <a:rPr lang="en-GB" dirty="0"/>
            </a:br>
            <a:r>
              <a:rPr lang="en-GB" dirty="0"/>
              <a:t>at CERN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999459-0238-C64F-8F4D-7EA35945354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1384" y="5013176"/>
            <a:ext cx="11232630" cy="1656184"/>
          </a:xfrm>
        </p:spPr>
        <p:txBody>
          <a:bodyPr/>
          <a:lstStyle/>
          <a:p>
            <a:pPr algn="r"/>
            <a:r>
              <a:rPr lang="en-US" sz="2800" dirty="0"/>
              <a:t>Lucio Fiscarelli</a:t>
            </a:r>
          </a:p>
          <a:p>
            <a:pPr algn="l"/>
            <a:r>
              <a:rPr lang="en-GB" sz="1800" dirty="0"/>
              <a:t>2</a:t>
            </a:r>
            <a:r>
              <a:rPr lang="en-GB" sz="1800" baseline="30000" dirty="0"/>
              <a:t>nd</a:t>
            </a:r>
            <a:r>
              <a:rPr lang="en-GB" sz="1800" dirty="0"/>
              <a:t> Instrumentation and Diagnostics for Superconducting Magnets Workshop</a:t>
            </a:r>
          </a:p>
          <a:p>
            <a:pPr algn="l"/>
            <a:r>
              <a:rPr lang="en-GB" sz="1800" dirty="0"/>
              <a:t>Paestum, 26-29 April 2023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B9288D-872A-670B-AD03-9297792A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1238683"/>
            <a:ext cx="10196122" cy="4608512"/>
          </a:xfrm>
        </p:spPr>
        <p:txBody>
          <a:bodyPr/>
          <a:lstStyle/>
          <a:p>
            <a:r>
              <a:rPr lang="en-US" dirty="0"/>
              <a:t>The coil length gives the resolution in the longitudinal direction but: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total number of signals should stay reasonable (&lt;100)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sensitivity is affected by some errors at the coil ends (2D and multipoles)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some space is needed for the connections (sensitivity “holes”)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12 segments with a length of 600 mm (12 x 4 = 48 signals)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Length of the coils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3" name="Picture 2" descr="A picture containing text, device, screenshot, caliper&#10;&#10;Description automatically generated">
            <a:extLst>
              <a:ext uri="{FF2B5EF4-FFF2-40B4-BE49-F238E27FC236}">
                <a16:creationId xmlns:a16="http://schemas.microsoft.com/office/drawing/2014/main" id="{4A0FAB12-3DB7-A63B-6DCE-CA8D00F36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48" y="3933056"/>
            <a:ext cx="10910303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"/>
          <p:cNvSpPr txBox="1"/>
          <p:nvPr/>
        </p:nvSpPr>
        <p:spPr>
          <a:xfrm>
            <a:off x="407368" y="290319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 eaLnBrk="1" hangingPunct="1">
              <a:buSzPts val="1400"/>
              <a:buNone/>
              <a:defRPr sz="1800"/>
            </a:lvl2pPr>
            <a:lvl3pPr eaLnBrk="1" hangingPunct="1">
              <a:buSzPts val="1400"/>
              <a:buNone/>
              <a:defRPr sz="1800"/>
            </a:lvl3pPr>
            <a:lvl4pPr eaLnBrk="1" hangingPunct="1">
              <a:buSzPts val="1400"/>
              <a:buNone/>
              <a:defRPr sz="1800"/>
            </a:lvl4pPr>
            <a:lvl5pPr eaLnBrk="1" hangingPunct="1">
              <a:buSzPts val="1400"/>
              <a:buNone/>
              <a:defRPr sz="1800"/>
            </a:lvl5pPr>
            <a:lvl6pPr eaLnBrk="1" hangingPunct="1">
              <a:buSzPts val="1400"/>
              <a:buNone/>
              <a:defRPr sz="1800"/>
            </a:lvl6pPr>
            <a:lvl7pPr eaLnBrk="1" hangingPunct="1">
              <a:buSzPts val="1400"/>
              <a:buNone/>
              <a:defRPr sz="1800"/>
            </a:lvl7pPr>
            <a:lvl8pPr eaLnBrk="1" hangingPunct="1">
              <a:buSzPts val="1400"/>
              <a:buNone/>
              <a:defRPr sz="1800"/>
            </a:lvl8pPr>
            <a:lvl9pPr eaLnBrk="1" hangingPunct="1">
              <a:buSzPts val="1400"/>
              <a:buNone/>
              <a:defRPr sz="1800"/>
            </a:lvl9pPr>
          </a:lstStyle>
          <a:p>
            <a:r>
              <a:rPr lang="en-GB" dirty="0"/>
              <a:t>Our flexible PCB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42A6C-02B4-F552-BA26-AE74519EC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57726D-6FD8-D3E6-75B4-711135E5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AC71B0-6011-7706-DFB4-E767BFA8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D1D18F2-00C8-B1A3-D98D-6F9FF72F3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2" t="18679" r="3263" b="17440"/>
          <a:stretch/>
        </p:blipFill>
        <p:spPr>
          <a:xfrm rot="16200000">
            <a:off x="4922900" y="1996374"/>
            <a:ext cx="5056118" cy="261867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21E7A55-4913-B1F9-F0D5-773B72F4450D}"/>
              </a:ext>
            </a:extLst>
          </p:cNvPr>
          <p:cNvGrpSpPr/>
          <p:nvPr/>
        </p:nvGrpSpPr>
        <p:grpSpPr>
          <a:xfrm>
            <a:off x="2237184" y="779251"/>
            <a:ext cx="3282752" cy="5602077"/>
            <a:chOff x="1637397" y="692697"/>
            <a:chExt cx="3282752" cy="560207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45D946E-1022-90D4-E88F-968EAB1CA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1083550" y="1910621"/>
              <a:ext cx="5054524" cy="2618675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BDCE6285-D5E6-5F01-58AF-2F8FBBA2EF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07568" y="749153"/>
              <a:ext cx="0" cy="4941609"/>
            </a:xfrm>
            <a:prstGeom prst="straightConnector1">
              <a:avLst/>
            </a:prstGeom>
            <a:ln w="317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3DC7DB-8CA7-AF61-E1AE-E8DB73EAB552}"/>
                </a:ext>
              </a:extLst>
            </p:cNvPr>
            <p:cNvSpPr txBox="1"/>
            <p:nvPr/>
          </p:nvSpPr>
          <p:spPr>
            <a:xfrm>
              <a:off x="2836195" y="5771554"/>
              <a:ext cx="15492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314 mm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C3C141C5-3BE2-150D-231F-03800E4DFA3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301474" y="5805264"/>
              <a:ext cx="2498382" cy="0"/>
            </a:xfrm>
            <a:prstGeom prst="straightConnector1">
              <a:avLst/>
            </a:prstGeom>
            <a:ln w="317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DB7C82-C56E-613F-9708-0F97AB51BF77}"/>
                </a:ext>
              </a:extLst>
            </p:cNvPr>
            <p:cNvSpPr txBox="1"/>
            <p:nvPr/>
          </p:nvSpPr>
          <p:spPr>
            <a:xfrm rot="16200000">
              <a:off x="1124390" y="2958346"/>
              <a:ext cx="154923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600 mm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8FD29FD-C5B3-DD33-8770-B6EC0B4AECF4}"/>
              </a:ext>
            </a:extLst>
          </p:cNvPr>
          <p:cNvSpPr txBox="1"/>
          <p:nvPr/>
        </p:nvSpPr>
        <p:spPr>
          <a:xfrm>
            <a:off x="9131810" y="5507923"/>
            <a:ext cx="26569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Credit to Jens Kaeske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5879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"/>
          <p:cNvSpPr txBox="1"/>
          <p:nvPr/>
        </p:nvSpPr>
        <p:spPr>
          <a:xfrm>
            <a:off x="341712" y="326298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 eaLnBrk="1" hangingPunct="1">
              <a:buSzPts val="1400"/>
              <a:buNone/>
              <a:defRPr sz="1800"/>
            </a:lvl2pPr>
            <a:lvl3pPr eaLnBrk="1" hangingPunct="1">
              <a:buSzPts val="1400"/>
              <a:buNone/>
              <a:defRPr sz="1800"/>
            </a:lvl3pPr>
            <a:lvl4pPr eaLnBrk="1" hangingPunct="1">
              <a:buSzPts val="1400"/>
              <a:buNone/>
              <a:defRPr sz="1800"/>
            </a:lvl4pPr>
            <a:lvl5pPr eaLnBrk="1" hangingPunct="1">
              <a:buSzPts val="1400"/>
              <a:buNone/>
              <a:defRPr sz="1800"/>
            </a:lvl5pPr>
            <a:lvl6pPr eaLnBrk="1" hangingPunct="1">
              <a:buSzPts val="1400"/>
              <a:buNone/>
              <a:defRPr sz="1800"/>
            </a:lvl6pPr>
            <a:lvl7pPr eaLnBrk="1" hangingPunct="1">
              <a:buSzPts val="1400"/>
              <a:buNone/>
              <a:defRPr sz="1800"/>
            </a:lvl7pPr>
            <a:lvl8pPr eaLnBrk="1" hangingPunct="1">
              <a:buSzPts val="1400"/>
              <a:buNone/>
              <a:defRPr sz="1800"/>
            </a:lvl8pPr>
            <a:lvl9pPr eaLnBrk="1" hangingPunct="1">
              <a:buSzPts val="1400"/>
              <a:buNone/>
              <a:defRPr sz="1800"/>
            </a:lvl9pPr>
          </a:lstStyle>
          <a:p>
            <a:r>
              <a:rPr lang="en-GB" dirty="0"/>
              <a:t>Support structure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A42A6C-02B4-F552-BA26-AE74519EC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857726D-6FD8-D3E6-75B4-711135E52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DAC71B0-6011-7706-DFB4-E767BFA83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7AAFA-DE0A-10D1-5A3E-34C492177ACF}"/>
              </a:ext>
            </a:extLst>
          </p:cNvPr>
          <p:cNvGrpSpPr/>
          <p:nvPr/>
        </p:nvGrpSpPr>
        <p:grpSpPr>
          <a:xfrm>
            <a:off x="5743459" y="548680"/>
            <a:ext cx="5681133" cy="5265687"/>
            <a:chOff x="6075851" y="878598"/>
            <a:chExt cx="5681133" cy="5265687"/>
          </a:xfrm>
        </p:grpSpPr>
        <p:pic>
          <p:nvPicPr>
            <p:cNvPr id="8" name="Image 2" descr="Une image contenant blanc&#10;&#10;Description générée automatiquement">
              <a:extLst>
                <a:ext uri="{FF2B5EF4-FFF2-40B4-BE49-F238E27FC236}">
                  <a16:creationId xmlns:a16="http://schemas.microsoft.com/office/drawing/2014/main" id="{0026C04C-6025-4D42-B6FD-51F7D60F89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3931" y="4285647"/>
              <a:ext cx="2099804" cy="1856535"/>
            </a:xfrm>
            <a:prstGeom prst="rect">
              <a:avLst/>
            </a:prstGeom>
          </p:spPr>
        </p:pic>
        <p:pic>
          <p:nvPicPr>
            <p:cNvPr id="11" name="Image 2" descr="Une image contenant instrument d’écriture, stationnaire&#10;&#10;Description générée automatiquement">
              <a:extLst>
                <a:ext uri="{FF2B5EF4-FFF2-40B4-BE49-F238E27FC236}">
                  <a16:creationId xmlns:a16="http://schemas.microsoft.com/office/drawing/2014/main" id="{764A1336-866B-42E0-A397-527B5C397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2006" y="878598"/>
              <a:ext cx="5654978" cy="3389134"/>
            </a:xfrm>
            <a:prstGeom prst="rect">
              <a:avLst/>
            </a:prstGeom>
          </p:spPr>
        </p:pic>
        <p:pic>
          <p:nvPicPr>
            <p:cNvPr id="17" name="Image 2">
              <a:extLst>
                <a:ext uri="{FF2B5EF4-FFF2-40B4-BE49-F238E27FC236}">
                  <a16:creationId xmlns:a16="http://schemas.microsoft.com/office/drawing/2014/main" id="{189BCD0B-3CC8-4D8C-8834-2961342A6D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2496" y="4284554"/>
              <a:ext cx="1784488" cy="1859731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13AD9CC-90F3-D9D1-9CFD-6C86012171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78" t="6673" r="31202"/>
            <a:stretch/>
          </p:blipFill>
          <p:spPr>
            <a:xfrm>
              <a:off x="6075851" y="4323451"/>
              <a:ext cx="1699393" cy="1799214"/>
            </a:xfrm>
            <a:prstGeom prst="rect">
              <a:avLst/>
            </a:prstGeom>
          </p:spPr>
        </p:pic>
      </p:grp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90D13D29-A90B-413C-DCC5-654C31DC6CB2}"/>
              </a:ext>
            </a:extLst>
          </p:cNvPr>
          <p:cNvSpPr txBox="1">
            <a:spLocks/>
          </p:cNvSpPr>
          <p:nvPr/>
        </p:nvSpPr>
        <p:spPr>
          <a:xfrm>
            <a:off x="911424" y="1052736"/>
            <a:ext cx="4320480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4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None/>
              <a:tabLst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Rollers are required to slide the shaft in/out of the anti-cryostat.</a:t>
            </a:r>
          </a:p>
          <a:p>
            <a:pPr algn="l"/>
            <a:r>
              <a:rPr lang="en-US" dirty="0"/>
              <a:t>The support tube has a length of 1200 mm to reduce the number of rollers and “holes”.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EPGM tube Ø100 mm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Alignment holes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End-cup adapters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Rollers (from rotating coil)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413059-8BF6-45A2-1EB0-D46EF3F487BC}"/>
              </a:ext>
            </a:extLst>
          </p:cNvPr>
          <p:cNvSpPr txBox="1"/>
          <p:nvPr/>
        </p:nvSpPr>
        <p:spPr>
          <a:xfrm>
            <a:off x="8832304" y="5865774"/>
            <a:ext cx="28730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Credit to Ricardo Beltron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92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FC26C2BD-43DE-D648-3D4A-772C31D605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1909" y="2405787"/>
            <a:ext cx="4320480" cy="2967429"/>
          </a:xfrm>
          <a:prstGeom prst="rect">
            <a:avLst/>
          </a:prstGeom>
        </p:spPr>
      </p:pic>
      <p:pic>
        <p:nvPicPr>
          <p:cNvPr id="8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176B3E79-2AF5-379A-8E03-21504B396A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8022" y="1988840"/>
            <a:ext cx="4960916" cy="3720687"/>
          </a:xfrm>
          <a:prstGeom prst="rect">
            <a:avLst/>
          </a:prstGeom>
        </p:spPr>
      </p:pic>
      <p:sp>
        <p:nvSpPr>
          <p:cNvPr id="7" name="Google Shape;331;p6">
            <a:extLst>
              <a:ext uri="{FF2B5EF4-FFF2-40B4-BE49-F238E27FC236}">
                <a16:creationId xmlns:a16="http://schemas.microsoft.com/office/drawing/2014/main" id="{768E7D49-9095-6A4F-B630-F3A0E56F6959}"/>
              </a:ext>
            </a:extLst>
          </p:cNvPr>
          <p:cNvSpPr txBox="1"/>
          <p:nvPr/>
        </p:nvSpPr>
        <p:spPr>
          <a:xfrm>
            <a:off x="407368" y="355723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Check before assembly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59FE7454-236D-6665-737F-8CAD4FC39E37}"/>
              </a:ext>
            </a:extLst>
          </p:cNvPr>
          <p:cNvSpPr txBox="1">
            <a:spLocks/>
          </p:cNvSpPr>
          <p:nvPr/>
        </p:nvSpPr>
        <p:spPr>
          <a:xfrm>
            <a:off x="1082029" y="1628800"/>
            <a:ext cx="9793088" cy="43204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indent="0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>
                <a:solidFill>
                  <a:schemeClr val="tx2"/>
                </a:solidFill>
              </a:defRPr>
            </a:lvl1pPr>
            <a:lvl2pPr marL="324000" indent="-3240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2pPr>
            <a:lvl3pPr marL="648000" indent="-3240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>
                <a:solidFill>
                  <a:schemeClr val="tx2"/>
                </a:solidFill>
              </a:defRPr>
            </a:lvl3pPr>
            <a:lvl4pPr marL="972000" indent="-324000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>
                <a:solidFill>
                  <a:schemeClr val="tx2"/>
                </a:solidFill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>
                <a:solidFill>
                  <a:schemeClr val="tx2">
                    <a:lumMod val="50000"/>
                  </a:schemeClr>
                </a:solidFill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/>
              <a:t>Acquisition while sliding a small permanent magnet across the coils</a:t>
            </a:r>
          </a:p>
        </p:txBody>
      </p:sp>
    </p:spTree>
    <p:extLst>
      <p:ext uri="{BB962C8B-B14F-4D97-AF65-F5344CB8AC3E}">
        <p14:creationId xmlns:p14="http://schemas.microsoft.com/office/powerpoint/2010/main" val="14347958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indoor&#10;&#10;Description automatically generated">
            <a:extLst>
              <a:ext uri="{FF2B5EF4-FFF2-40B4-BE49-F238E27FC236}">
                <a16:creationId xmlns:a16="http://schemas.microsoft.com/office/drawing/2014/main" id="{81C579B4-668B-4B12-83A5-1AEE2C7249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481625" y="2012843"/>
            <a:ext cx="4224472" cy="316835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180880F-881E-C029-A7BF-3D701D71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E4D67E-62BA-4932-CAD1-6B01145C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L. Fiscarelli | Quench antenna development at CERN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A6D798-DA1B-B620-56A1-1BAF1D1D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752B16-F2EF-9BDA-6C7D-BA41DE447B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73256" y="2012847"/>
            <a:ext cx="4224469" cy="3168352"/>
          </a:xfrm>
          <a:prstGeom prst="rect">
            <a:avLst/>
          </a:prstGeom>
        </p:spPr>
      </p:pic>
      <p:sp>
        <p:nvSpPr>
          <p:cNvPr id="16" name="Google Shape;331;p6">
            <a:extLst>
              <a:ext uri="{FF2B5EF4-FFF2-40B4-BE49-F238E27FC236}">
                <a16:creationId xmlns:a16="http://schemas.microsoft.com/office/drawing/2014/main" id="{270034F8-98C4-2C8E-7158-10C08B6CF85D}"/>
              </a:ext>
            </a:extLst>
          </p:cNvPr>
          <p:cNvSpPr txBox="1"/>
          <p:nvPr/>
        </p:nvSpPr>
        <p:spPr>
          <a:xfrm>
            <a:off x="407368" y="321507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Assembly of the flexible PCB on the tube</a:t>
            </a:r>
          </a:p>
        </p:txBody>
      </p:sp>
      <p:sp>
        <p:nvSpPr>
          <p:cNvPr id="17" name="Content Placeholder 7">
            <a:extLst>
              <a:ext uri="{FF2B5EF4-FFF2-40B4-BE49-F238E27FC236}">
                <a16:creationId xmlns:a16="http://schemas.microsoft.com/office/drawing/2014/main" id="{EE1EEC62-AEB4-FE41-688F-8373C22E3E62}"/>
              </a:ext>
            </a:extLst>
          </p:cNvPr>
          <p:cNvSpPr txBox="1">
            <a:spLocks/>
          </p:cNvSpPr>
          <p:nvPr/>
        </p:nvSpPr>
        <p:spPr>
          <a:xfrm>
            <a:off x="867702" y="1316627"/>
            <a:ext cx="3880288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4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None/>
              <a:tabLst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The flexible PCBs are aligned on the tube thanks to removable pins.</a:t>
            </a:r>
          </a:p>
          <a:p>
            <a:pPr algn="l"/>
            <a:r>
              <a:rPr lang="en-US" dirty="0"/>
              <a:t>The PCBs are wrapped with Kapton tape.</a:t>
            </a:r>
          </a:p>
          <a:p>
            <a:pPr algn="l"/>
            <a:r>
              <a:rPr lang="en-US" dirty="0"/>
              <a:t>Thickness of the PCB is an important parameter: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~0.3 mm</a:t>
            </a:r>
          </a:p>
          <a:p>
            <a:pPr algn="l"/>
            <a:r>
              <a:rPr lang="en-US" dirty="0"/>
              <a:t>sufficiently stiff and robust</a:t>
            </a:r>
          </a:p>
          <a:p>
            <a:pPr algn="l"/>
            <a:endParaRPr lang="en-US" dirty="0"/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638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180880F-881E-C029-A7BF-3D701D71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E4D67E-62BA-4932-CAD1-6B01145C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A6D798-DA1B-B620-56A1-1BAF1D1D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084A7B1-58B4-85AE-3E15-77D84F1AFC8D}"/>
              </a:ext>
            </a:extLst>
          </p:cNvPr>
          <p:cNvGrpSpPr/>
          <p:nvPr/>
        </p:nvGrpSpPr>
        <p:grpSpPr>
          <a:xfrm>
            <a:off x="2351584" y="1268760"/>
            <a:ext cx="7310549" cy="4795390"/>
            <a:chOff x="4583832" y="1099920"/>
            <a:chExt cx="7310549" cy="4795390"/>
          </a:xfrm>
        </p:grpSpPr>
        <p:pic>
          <p:nvPicPr>
            <p:cNvPr id="3" name="Picture 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BED71A72-D605-5F63-5AE3-0159504B1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5112766" y="3184910"/>
              <a:ext cx="2181468" cy="3239332"/>
            </a:xfrm>
            <a:prstGeom prst="rect">
              <a:avLst/>
            </a:prstGeom>
          </p:spPr>
        </p:pic>
        <p:pic>
          <p:nvPicPr>
            <p:cNvPr id="10" name="Picture 9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7476E137-3EF7-83A7-E912-B78F2F3F9E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5" r="19181"/>
            <a:stretch/>
          </p:blipFill>
          <p:spPr>
            <a:xfrm rot="10800000">
              <a:off x="7920856" y="3711694"/>
              <a:ext cx="2194262" cy="21655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687090-57E8-E1FF-FE85-D3EBD95FB9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14"/>
            <a:stretch/>
          </p:blipFill>
          <p:spPr>
            <a:xfrm rot="5400000">
              <a:off x="7427709" y="1001263"/>
              <a:ext cx="2587670" cy="2784984"/>
            </a:xfrm>
            <a:prstGeom prst="rect">
              <a:avLst/>
            </a:prstGeom>
          </p:spPr>
        </p:pic>
        <p:pic>
          <p:nvPicPr>
            <p:cNvPr id="13" name="Picture 1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318E4749-E520-AD45-A7B4-FA39677578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48" b="4850"/>
            <a:stretch/>
          </p:blipFill>
          <p:spPr>
            <a:xfrm>
              <a:off x="10150346" y="1121759"/>
              <a:ext cx="1744035" cy="4755513"/>
            </a:xfrm>
            <a:prstGeom prst="rect">
              <a:avLst/>
            </a:prstGeom>
          </p:spPr>
        </p:pic>
        <p:pic>
          <p:nvPicPr>
            <p:cNvPr id="15" name="Picture 14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74B12FA-CC3C-F987-D9BC-6CCDAFF45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65" r="23155"/>
            <a:stretch/>
          </p:blipFill>
          <p:spPr>
            <a:xfrm>
              <a:off x="4583832" y="1110803"/>
              <a:ext cx="2706882" cy="2568501"/>
            </a:xfrm>
            <a:prstGeom prst="rect">
              <a:avLst/>
            </a:prstGeom>
          </p:spPr>
        </p:pic>
      </p:grpSp>
      <p:sp>
        <p:nvSpPr>
          <p:cNvPr id="17" name="Google Shape;331;p6">
            <a:extLst>
              <a:ext uri="{FF2B5EF4-FFF2-40B4-BE49-F238E27FC236}">
                <a16:creationId xmlns:a16="http://schemas.microsoft.com/office/drawing/2014/main" id="{BC8B7740-B6F8-5F2C-61C1-864A609A75E2}"/>
              </a:ext>
            </a:extLst>
          </p:cNvPr>
          <p:cNvSpPr txBox="1"/>
          <p:nvPr/>
        </p:nvSpPr>
        <p:spPr>
          <a:xfrm>
            <a:off x="626568" y="451836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Cabling</a:t>
            </a:r>
          </a:p>
        </p:txBody>
      </p:sp>
    </p:spTree>
    <p:extLst>
      <p:ext uri="{BB962C8B-B14F-4D97-AF65-F5344CB8AC3E}">
        <p14:creationId xmlns:p14="http://schemas.microsoft.com/office/powerpoint/2010/main" val="610633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E93576-7B01-A4F2-04F8-AF3D188D3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65AE61-59C0-7EB9-4C3A-A9A474E0A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523CE2D-9A69-DDDA-A09E-0984CC81F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2E526C0-BB6D-F064-0614-9BA7113AB088}"/>
              </a:ext>
            </a:extLst>
          </p:cNvPr>
          <p:cNvGrpSpPr/>
          <p:nvPr/>
        </p:nvGrpSpPr>
        <p:grpSpPr>
          <a:xfrm>
            <a:off x="2461673" y="793005"/>
            <a:ext cx="6874688" cy="5372299"/>
            <a:chOff x="6082422" y="1760078"/>
            <a:chExt cx="5314135" cy="432292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501148-F1CF-F9A3-E21E-461C5601E5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85077" y="3139026"/>
              <a:ext cx="2190532" cy="1475300"/>
            </a:xfrm>
            <a:prstGeom prst="rect">
              <a:avLst/>
            </a:prstGeom>
          </p:spPr>
        </p:pic>
        <p:pic>
          <p:nvPicPr>
            <p:cNvPr id="3" name="Picture 2" descr="A picture containing text, indoor, wall, cluttered&#10;&#10;Description automatically generated">
              <a:extLst>
                <a:ext uri="{FF2B5EF4-FFF2-40B4-BE49-F238E27FC236}">
                  <a16:creationId xmlns:a16="http://schemas.microsoft.com/office/drawing/2014/main" id="{741F2B6E-B5E4-C239-715B-4498476780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8416087" y="1640216"/>
              <a:ext cx="2858118" cy="3102822"/>
            </a:xfrm>
            <a:prstGeom prst="rect">
              <a:avLst/>
            </a:prstGeom>
          </p:spPr>
        </p:pic>
        <p:pic>
          <p:nvPicPr>
            <p:cNvPr id="18" name="Picture 17" descr="A picture containing indoor, counter, table, worktable&#10;&#10;Description automatically generated">
              <a:extLst>
                <a:ext uri="{FF2B5EF4-FFF2-40B4-BE49-F238E27FC236}">
                  <a16:creationId xmlns:a16="http://schemas.microsoft.com/office/drawing/2014/main" id="{9DFE3BC6-75CC-ADCC-CAD1-DC8E1BE1475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89813" y="4668134"/>
              <a:ext cx="5302581" cy="1414865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A1C450C-5698-A333-9570-C563D7214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7081307" y="1871775"/>
              <a:ext cx="1303732" cy="108888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75ED173-2B2B-8E94-47AC-02202D431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5974995" y="1867505"/>
              <a:ext cx="1303731" cy="1088878"/>
            </a:xfrm>
            <a:prstGeom prst="rect">
              <a:avLst/>
            </a:prstGeom>
          </p:spPr>
        </p:pic>
      </p:grpSp>
      <p:sp>
        <p:nvSpPr>
          <p:cNvPr id="27" name="Google Shape;331;p6">
            <a:extLst>
              <a:ext uri="{FF2B5EF4-FFF2-40B4-BE49-F238E27FC236}">
                <a16:creationId xmlns:a16="http://schemas.microsoft.com/office/drawing/2014/main" id="{738885C8-5188-2ED3-FAE9-99D507882B0F}"/>
              </a:ext>
            </a:extLst>
          </p:cNvPr>
          <p:cNvSpPr txBox="1"/>
          <p:nvPr/>
        </p:nvSpPr>
        <p:spPr>
          <a:xfrm>
            <a:off x="509309" y="230987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More checks…</a:t>
            </a:r>
          </a:p>
        </p:txBody>
      </p:sp>
    </p:spTree>
    <p:extLst>
      <p:ext uri="{BB962C8B-B14F-4D97-AF65-F5344CB8AC3E}">
        <p14:creationId xmlns:p14="http://schemas.microsoft.com/office/powerpoint/2010/main" val="12180650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180880F-881E-C029-A7BF-3D701D7167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E4D67E-62BA-4932-CAD1-6B01145C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2A6D798-DA1B-B620-56A1-1BAF1D1D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4" name="Image 10">
            <a:extLst>
              <a:ext uri="{FF2B5EF4-FFF2-40B4-BE49-F238E27FC236}">
                <a16:creationId xmlns:a16="http://schemas.microsoft.com/office/drawing/2014/main" id="{DA1293A1-4D44-CB6A-4CA8-B0B9EC2771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5821" y="3372359"/>
            <a:ext cx="3006068" cy="2255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 31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E1EA96CA-84C8-1F86-5812-2C17FE2A1C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2925" y="3371888"/>
            <a:ext cx="3006002" cy="225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F70B66-C334-AFD1-25DE-8F2807E3CC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000" y="44624"/>
            <a:ext cx="4990249" cy="3312368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EED9AAB-A121-467A-A4A8-9E36BDC8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627" y="3305312"/>
            <a:ext cx="5237981" cy="2954549"/>
          </a:xfrm>
          <a:prstGeom prst="rect">
            <a:avLst/>
          </a:prstGeom>
        </p:spPr>
      </p:pic>
      <p:sp>
        <p:nvSpPr>
          <p:cNvPr id="13" name="Google Shape;331;p6">
            <a:extLst>
              <a:ext uri="{FF2B5EF4-FFF2-40B4-BE49-F238E27FC236}">
                <a16:creationId xmlns:a16="http://schemas.microsoft.com/office/drawing/2014/main" id="{CD690BA0-D2FE-9F13-4EA5-93F2003B26A4}"/>
              </a:ext>
            </a:extLst>
          </p:cNvPr>
          <p:cNvSpPr txBox="1"/>
          <p:nvPr/>
        </p:nvSpPr>
        <p:spPr>
          <a:xfrm>
            <a:off x="518901" y="382306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And more checks…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FE165F3F-69B3-83AB-F3A9-BABA1EE01ADD}"/>
              </a:ext>
            </a:extLst>
          </p:cNvPr>
          <p:cNvSpPr txBox="1">
            <a:spLocks/>
          </p:cNvSpPr>
          <p:nvPr/>
        </p:nvSpPr>
        <p:spPr>
          <a:xfrm>
            <a:off x="982204" y="1018727"/>
            <a:ext cx="5369808" cy="19983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4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None/>
              <a:tabLst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Check of the full assembly including cable extensions and acquisition system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/>
              <a:t>Sliding a permanent magnets along the shaft</a:t>
            </a:r>
          </a:p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4318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506DA-BF5D-08F2-F250-617F44F82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4DD64C-F126-DA7A-908D-E3EE84AD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9CCDB8-3F7A-929E-9996-6C83DA2BF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C245CB-8014-007C-FE2A-19A8524A1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326" y="3140968"/>
            <a:ext cx="4785560" cy="2841426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1928F1F-1382-80C0-4578-B640108CFF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5423" y="1156045"/>
            <a:ext cx="2203962" cy="1652971"/>
          </a:xfrm>
          <a:prstGeom prst="rect">
            <a:avLst/>
          </a:prstGeom>
        </p:spPr>
      </p:pic>
      <p:pic>
        <p:nvPicPr>
          <p:cNvPr id="12" name="Picture 1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75A1A13E-D154-3280-00B6-CBC7373B8F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6233" y="887368"/>
            <a:ext cx="2932139" cy="2199105"/>
          </a:xfrm>
          <a:prstGeom prst="rect">
            <a:avLst/>
          </a:prstGeom>
        </p:spPr>
      </p:pic>
      <p:sp>
        <p:nvSpPr>
          <p:cNvPr id="13" name="Google Shape;331;p6">
            <a:extLst>
              <a:ext uri="{FF2B5EF4-FFF2-40B4-BE49-F238E27FC236}">
                <a16:creationId xmlns:a16="http://schemas.microsoft.com/office/drawing/2014/main" id="{02E9DDF7-4727-C188-E2A1-6351EC0C2EE6}"/>
              </a:ext>
            </a:extLst>
          </p:cNvPr>
          <p:cNvSpPr txBox="1"/>
          <p:nvPr/>
        </p:nvSpPr>
        <p:spPr>
          <a:xfrm>
            <a:off x="571651" y="326127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Signal conditioning</a:t>
            </a:r>
          </a:p>
        </p:txBody>
      </p:sp>
      <p:sp>
        <p:nvSpPr>
          <p:cNvPr id="14" name="Content Placeholder 7">
            <a:extLst>
              <a:ext uri="{FF2B5EF4-FFF2-40B4-BE49-F238E27FC236}">
                <a16:creationId xmlns:a16="http://schemas.microsoft.com/office/drawing/2014/main" id="{8A708B5E-C144-BD72-98F8-0A2EC741B15B}"/>
              </a:ext>
            </a:extLst>
          </p:cNvPr>
          <p:cNvSpPr txBox="1">
            <a:spLocks/>
          </p:cNvSpPr>
          <p:nvPr/>
        </p:nvSpPr>
        <p:spPr>
          <a:xfrm>
            <a:off x="1104617" y="1063056"/>
            <a:ext cx="4181768" cy="486086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4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None/>
              <a:tabLst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Due to the small number of turns, the voltage signals are tiny (~1 mV).</a:t>
            </a:r>
          </a:p>
          <a:p>
            <a:pPr algn="l"/>
            <a:r>
              <a:rPr lang="en-US" dirty="0"/>
              <a:t>Low-noise amplifiers are required.</a:t>
            </a:r>
          </a:p>
          <a:p>
            <a:pPr algn="l"/>
            <a:r>
              <a:rPr lang="en-US" dirty="0"/>
              <a:t>We reused existing amplifier cards with modifications: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no need of balancing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one amplification stage (x500)</a:t>
            </a:r>
          </a:p>
          <a:p>
            <a:pPr algn="l"/>
            <a:endParaRPr lang="en-US" dirty="0"/>
          </a:p>
          <a:p>
            <a:pPr algn="l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E1962F-38F7-B97C-F91E-7B172E8D5324}"/>
              </a:ext>
            </a:extLst>
          </p:cNvPr>
          <p:cNvSpPr txBox="1"/>
          <p:nvPr/>
        </p:nvSpPr>
        <p:spPr>
          <a:xfrm>
            <a:off x="7176120" y="5926139"/>
            <a:ext cx="3797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Credit to Vincenzo Di Capua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940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yellow&#10;&#10;Description automatically generated">
            <a:extLst>
              <a:ext uri="{FF2B5EF4-FFF2-40B4-BE49-F238E27FC236}">
                <a16:creationId xmlns:a16="http://schemas.microsoft.com/office/drawing/2014/main" id="{98845969-C8BE-D016-CF1A-D03F7F3214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500" b="6293"/>
          <a:stretch/>
        </p:blipFill>
        <p:spPr>
          <a:xfrm rot="5400000">
            <a:off x="5775854" y="1726238"/>
            <a:ext cx="4587364" cy="3960440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A3F99A-4AA6-92FB-FE2B-4431DDD3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00C4D-430A-6194-AD23-E0DA3223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77F51-F7D8-8890-AC9E-B194E46C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18" name="Picture 17" descr="A picture containing indoor, ceiling, rocket&#10;&#10;Description automatically generated">
            <a:extLst>
              <a:ext uri="{FF2B5EF4-FFF2-40B4-BE49-F238E27FC236}">
                <a16:creationId xmlns:a16="http://schemas.microsoft.com/office/drawing/2014/main" id="{3DA35372-C5D0-C3F1-B3D7-B7DB808D2F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36132" y="1984213"/>
            <a:ext cx="4587364" cy="3444491"/>
          </a:xfrm>
          <a:prstGeom prst="rect">
            <a:avLst/>
          </a:prstGeom>
        </p:spPr>
      </p:pic>
      <p:sp>
        <p:nvSpPr>
          <p:cNvPr id="19" name="Google Shape;331;p6">
            <a:extLst>
              <a:ext uri="{FF2B5EF4-FFF2-40B4-BE49-F238E27FC236}">
                <a16:creationId xmlns:a16="http://schemas.microsoft.com/office/drawing/2014/main" id="{4FF403C1-7881-2CD7-0C59-BA3F7D88FC00}"/>
              </a:ext>
            </a:extLst>
          </p:cNvPr>
          <p:cNvSpPr txBox="1"/>
          <p:nvPr/>
        </p:nvSpPr>
        <p:spPr>
          <a:xfrm>
            <a:off x="509309" y="359147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Ready</a:t>
            </a:r>
            <a:r>
              <a:rPr lang="en-GB" dirty="0"/>
              <a:t> for use</a:t>
            </a:r>
          </a:p>
        </p:txBody>
      </p:sp>
    </p:spTree>
    <p:extLst>
      <p:ext uri="{BB962C8B-B14F-4D97-AF65-F5344CB8AC3E}">
        <p14:creationId xmlns:p14="http://schemas.microsoft.com/office/powerpoint/2010/main" val="4260863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B9288D-872A-670B-AD03-9297792A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5976" y="1592263"/>
            <a:ext cx="11376024" cy="46085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Design principles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Details of our 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Examples of 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Further developments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150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A3F99A-4AA6-92FB-FE2B-4431DDD3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29/04/2023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00C4D-430A-6194-AD23-E0DA3223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L. Fiscarelli | Quench antenna development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77F51-F7D8-8890-AC9E-B194E46C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" name="Picture 1" descr="Chart&#10;&#10;Description automatically generated">
            <a:extLst>
              <a:ext uri="{FF2B5EF4-FFF2-40B4-BE49-F238E27FC236}">
                <a16:creationId xmlns:a16="http://schemas.microsoft.com/office/drawing/2014/main" id="{16B526CE-B295-35F8-BA0B-C3A46794E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07" y="746416"/>
            <a:ext cx="8472265" cy="5509483"/>
          </a:xfrm>
          <a:prstGeom prst="rect">
            <a:avLst/>
          </a:prstGeom>
        </p:spPr>
      </p:pic>
      <p:sp>
        <p:nvSpPr>
          <p:cNvPr id="4" name="Google Shape;331;p6">
            <a:extLst>
              <a:ext uri="{FF2B5EF4-FFF2-40B4-BE49-F238E27FC236}">
                <a16:creationId xmlns:a16="http://schemas.microsoft.com/office/drawing/2014/main" id="{37EE1867-3580-A3B8-0C8A-1378F7A39B25}"/>
              </a:ext>
            </a:extLst>
          </p:cNvPr>
          <p:cNvSpPr txBox="1"/>
          <p:nvPr/>
        </p:nvSpPr>
        <p:spPr>
          <a:xfrm>
            <a:off x="509309" y="315528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Quench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ABBE4-CD93-9376-4DB9-988D2996BC3B}"/>
              </a:ext>
            </a:extLst>
          </p:cNvPr>
          <p:cNvSpPr txBox="1"/>
          <p:nvPr/>
        </p:nvSpPr>
        <p:spPr>
          <a:xfrm>
            <a:off x="6816080" y="161640"/>
            <a:ext cx="4972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Credit to Piotr Rogacki and Franco Mangiarotti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814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A3F99A-4AA6-92FB-FE2B-4431DDD30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29/04/2023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700C4D-430A-6194-AD23-E0DA32238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L. Fiscarelli | Quench antenna development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277F51-F7D8-8890-AC9E-B194E46CD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3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D3BB71EB-D9AD-1232-A532-9237BA8230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9576" y="548680"/>
            <a:ext cx="8975253" cy="54548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4291C8-07A0-2CD2-B656-7DF024E533A0}"/>
              </a:ext>
            </a:extLst>
          </p:cNvPr>
          <p:cNvSpPr txBox="1">
            <a:spLocks/>
          </p:cNvSpPr>
          <p:nvPr/>
        </p:nvSpPr>
        <p:spPr>
          <a:xfrm>
            <a:off x="695400" y="1412776"/>
            <a:ext cx="3312224" cy="62360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/>
              <a:t>1.27 kA (0.8 T)</a:t>
            </a:r>
            <a:endParaRPr lang="en-GB" sz="2000" dirty="0"/>
          </a:p>
        </p:txBody>
      </p:sp>
      <p:sp>
        <p:nvSpPr>
          <p:cNvPr id="7" name="Google Shape;331;p6">
            <a:extLst>
              <a:ext uri="{FF2B5EF4-FFF2-40B4-BE49-F238E27FC236}">
                <a16:creationId xmlns:a16="http://schemas.microsoft.com/office/drawing/2014/main" id="{967A03D6-BB0A-6E45-B11B-74409E36E228}"/>
              </a:ext>
            </a:extLst>
          </p:cNvPr>
          <p:cNvSpPr txBox="1"/>
          <p:nvPr/>
        </p:nvSpPr>
        <p:spPr>
          <a:xfrm>
            <a:off x="407368" y="360819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GB" dirty="0"/>
              <a:t>Flux jumps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4C9AB6-7863-9A84-E8EF-4520C6641B0E}"/>
              </a:ext>
            </a:extLst>
          </p:cNvPr>
          <p:cNvSpPr txBox="1"/>
          <p:nvPr/>
        </p:nvSpPr>
        <p:spPr>
          <a:xfrm>
            <a:off x="9245223" y="5900698"/>
            <a:ext cx="2543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Credit to Piotr Rogacki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770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0571C-B9A5-953F-58FA-D64CEDA76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29/04/2023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F0062C-8D1F-2CAD-A07B-9255B1816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86285-EE32-620E-79DA-22BBC2BE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18447B-76BC-7387-841D-FC1925BC8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100" y="2083936"/>
            <a:ext cx="4793162" cy="3433296"/>
          </a:xfrm>
          <a:prstGeom prst="rect">
            <a:avLst/>
          </a:prstGeom>
        </p:spPr>
      </p:pic>
      <p:sp>
        <p:nvSpPr>
          <p:cNvPr id="15" name="Google Shape;331;p6">
            <a:extLst>
              <a:ext uri="{FF2B5EF4-FFF2-40B4-BE49-F238E27FC236}">
                <a16:creationId xmlns:a16="http://schemas.microsoft.com/office/drawing/2014/main" id="{B84C1DFC-26C9-25C7-A99E-7B5A2B63E326}"/>
              </a:ext>
            </a:extLst>
          </p:cNvPr>
          <p:cNvSpPr txBox="1"/>
          <p:nvPr/>
        </p:nvSpPr>
        <p:spPr>
          <a:xfrm>
            <a:off x="407368" y="262969"/>
            <a:ext cx="10938864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C</a:t>
            </a:r>
            <a:r>
              <a:rPr lang="en-GB" dirty="0"/>
              <a:t>an we improve the longitudinal localization?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F838C47-8B51-D1E7-415C-529D187CEBD8}"/>
              </a:ext>
            </a:extLst>
          </p:cNvPr>
          <p:cNvSpPr txBox="1"/>
          <p:nvPr/>
        </p:nvSpPr>
        <p:spPr>
          <a:xfrm>
            <a:off x="899288" y="5552190"/>
            <a:ext cx="6204824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lang="en-US" sz="2400" b="1" dirty="0">
                <a:solidFill>
                  <a:srgbClr val="2F2F2F"/>
                </a:solidFill>
                <a:latin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lang="en-US" sz="2400" b="1" baseline="-25000" dirty="0">
                <a:solidFill>
                  <a:srgbClr val="2F2F2F"/>
                </a:solidFill>
                <a:latin typeface="Arial"/>
              </a:rPr>
              <a:t>4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A</a:t>
            </a:r>
            <a:r>
              <a:rPr lang="en-US" sz="2400" b="1" baseline="-25000" dirty="0">
                <a:solidFill>
                  <a:srgbClr val="2F2F2F"/>
                </a:solidFill>
                <a:latin typeface="Arial"/>
              </a:rPr>
              <a:t>4</a:t>
            </a:r>
            <a:r>
              <a:rPr lang="en-US" sz="2400" b="1" dirty="0">
                <a:solidFill>
                  <a:srgbClr val="2F2F2F"/>
                </a:solidFill>
                <a:latin typeface="Arial"/>
              </a:rPr>
              <a:t>             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lang="en-US" sz="2400" b="1" dirty="0">
                <a:solidFill>
                  <a:srgbClr val="2F2F2F"/>
                </a:solidFill>
                <a:latin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>
              <a:lnSpc>
                <a:spcPct val="90000"/>
              </a:lnSpc>
              <a:defRPr/>
            </a:pPr>
            <a:r>
              <a:rPr lang="en-US" sz="2400" b="1" dirty="0">
                <a:solidFill>
                  <a:srgbClr val="2F2F2F"/>
                </a:solidFill>
                <a:latin typeface="Arial"/>
              </a:rPr>
              <a:t>                                            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twisted</a:t>
            </a:r>
            <a:endParaRPr kumimoji="0" lang="en-US" sz="2400" b="1" i="0" u="none" strike="noStrike" kern="1200" cap="none" spc="0" normalizeH="0" baseline="-2500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Content Placeholder 7">
            <a:extLst>
              <a:ext uri="{FF2B5EF4-FFF2-40B4-BE49-F238E27FC236}">
                <a16:creationId xmlns:a16="http://schemas.microsoft.com/office/drawing/2014/main" id="{F7E52EA2-3793-A8E2-BF8C-214BBB982DD8}"/>
              </a:ext>
            </a:extLst>
          </p:cNvPr>
          <p:cNvSpPr txBox="1">
            <a:spLocks/>
          </p:cNvSpPr>
          <p:nvPr/>
        </p:nvSpPr>
        <p:spPr>
          <a:xfrm>
            <a:off x="899288" y="936518"/>
            <a:ext cx="5265723" cy="9893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4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None/>
              <a:tabLst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/>
              <a:t>Two additional set of coils sensitive to one of the multipoles and twisted along the longitudinal direction</a:t>
            </a:r>
          </a:p>
        </p:txBody>
      </p:sp>
      <p:sp>
        <p:nvSpPr>
          <p:cNvPr id="19" name="Content Placeholder 7">
            <a:extLst>
              <a:ext uri="{FF2B5EF4-FFF2-40B4-BE49-F238E27FC236}">
                <a16:creationId xmlns:a16="http://schemas.microsoft.com/office/drawing/2014/main" id="{09814DE2-A8EA-B754-6F8E-F9C783157B62}"/>
              </a:ext>
            </a:extLst>
          </p:cNvPr>
          <p:cNvSpPr txBox="1">
            <a:spLocks/>
          </p:cNvSpPr>
          <p:nvPr/>
        </p:nvSpPr>
        <p:spPr>
          <a:xfrm>
            <a:off x="6664091" y="1015610"/>
            <a:ext cx="4968552" cy="4743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4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None/>
              <a:tabLst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90000"/>
              </a:lnSpc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lang="en-US" dirty="0">
                <a:solidFill>
                  <a:srgbClr val="2F2F2F"/>
                </a:solidFill>
                <a:latin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lang="en-US" baseline="-25000" dirty="0">
                <a:solidFill>
                  <a:srgbClr val="2F2F2F"/>
                </a:solidFill>
                <a:latin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and B</a:t>
            </a:r>
            <a:r>
              <a:rPr lang="en-US" sz="2400" b="1" baseline="-25000" dirty="0">
                <a:solidFill>
                  <a:srgbClr val="2F2F2F"/>
                </a:solidFill>
                <a:latin typeface="Arial"/>
              </a:rPr>
              <a:t>4</a:t>
            </a:r>
            <a:r>
              <a:rPr lang="en-US" dirty="0">
                <a:solidFill>
                  <a:srgbClr val="2F2F2F"/>
                </a:solidFill>
                <a:latin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lang="en-US" sz="2400" b="1" baseline="-25000" dirty="0">
                <a:solidFill>
                  <a:srgbClr val="2F2F2F"/>
                </a:solidFill>
                <a:latin typeface="Arial"/>
              </a:rPr>
              <a:t>4</a:t>
            </a:r>
            <a:r>
              <a:rPr lang="en-US" sz="2400" b="1" dirty="0">
                <a:solidFill>
                  <a:srgbClr val="2F2F2F"/>
                </a:solidFill>
                <a:latin typeface="Arial"/>
              </a:rPr>
              <a:t> are used for the transverse localization.</a:t>
            </a:r>
          </a:p>
          <a:p>
            <a:pPr algn="l">
              <a:lnSpc>
                <a:spcPct val="90000"/>
              </a:lnSpc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lang="en-US" dirty="0">
                <a:solidFill>
                  <a:srgbClr val="2F2F2F"/>
                </a:solidFill>
                <a:latin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the twisted </a:t>
            </a:r>
            <a:r>
              <a:rPr kumimoji="0" lang="en-US" sz="2400" b="1" i="0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1" i="0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lang="en-US" dirty="0">
                <a:solidFill>
                  <a:srgbClr val="2F2F2F"/>
                </a:solidFill>
                <a:latin typeface="Arial"/>
              </a:rPr>
              <a:t>,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are used for the longitudinal localization.</a:t>
            </a:r>
          </a:p>
          <a:p>
            <a:pPr algn="l">
              <a:lnSpc>
                <a:spcPct val="90000"/>
              </a:lnSpc>
              <a:defRPr/>
            </a:pPr>
            <a:r>
              <a:rPr lang="en-US" dirty="0">
                <a:solidFill>
                  <a:srgbClr val="2F2F2F"/>
                </a:solidFill>
                <a:latin typeface="Arial"/>
              </a:rPr>
              <a:t>T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he twist angle of the additional coils is proportional to the position along the segment:</a:t>
            </a:r>
          </a:p>
          <a:p>
            <a:pPr marL="342900" indent="-342900" algn="l">
              <a:lnSpc>
                <a:spcPct val="90000"/>
              </a:lnSpc>
              <a:buFont typeface="Wingdings" panose="05000000000000000000" pitchFamily="2" charset="2"/>
              <a:buChar char="Ø"/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 can retrieve the longitudinal position </a:t>
            </a:r>
            <a:r>
              <a:rPr lang="en-US" dirty="0">
                <a:solidFill>
                  <a:srgbClr val="2F2F2F"/>
                </a:solidFill>
                <a:latin typeface="Arial"/>
              </a:rPr>
              <a:t>b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y comparing the phase of the “twisted” signals respect to the “straight” signals </a:t>
            </a:r>
          </a:p>
          <a:p>
            <a:pPr algn="l">
              <a:lnSpc>
                <a:spcPct val="90000"/>
              </a:lnSpc>
              <a:defRPr/>
            </a:pPr>
            <a:endParaRPr kumimoji="0" lang="en-US" i="0" u="none" strike="noStrike" kern="1200" cap="none" spc="0" normalizeH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algn="l">
              <a:lnSpc>
                <a:spcPct val="90000"/>
              </a:lnSpc>
              <a:defRPr/>
            </a:pPr>
            <a:endParaRPr kumimoji="0" lang="en-US" sz="2400" b="1" i="0" u="none" strike="noStrike" kern="1200" cap="none" spc="0" normalizeH="0" noProof="0" dirty="0">
              <a:ln>
                <a:noFill/>
              </a:ln>
              <a:solidFill>
                <a:srgbClr val="2F2F2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926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89CE229E-4B0D-B8BB-12D4-F551004B17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915980" y="1329917"/>
            <a:ext cx="4896543" cy="367240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1881EF-339B-2D6D-B1B9-D8074FB44F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87488" y="1604340"/>
            <a:ext cx="4455304" cy="364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760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"/>
          <p:cNvSpPr txBox="1"/>
          <p:nvPr/>
        </p:nvSpPr>
        <p:spPr>
          <a:xfrm>
            <a:off x="514824" y="408342"/>
            <a:ext cx="10895568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Preliminary test of longitudinal localization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41FC2-63CD-0F2E-A7F9-0DFCF21B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765191"/>
            <a:ext cx="5723697" cy="31007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7B2E6C-7488-D650-FBE3-E57984C5DE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232" y="1658181"/>
            <a:ext cx="5472608" cy="41044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6DB23D-8342-4A81-38D3-C237F03B7B21}"/>
              </a:ext>
            </a:extLst>
          </p:cNvPr>
          <p:cNvSpPr txBox="1"/>
          <p:nvPr/>
        </p:nvSpPr>
        <p:spPr>
          <a:xfrm>
            <a:off x="7584322" y="5203832"/>
            <a:ext cx="280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F2F2F"/>
                </a:solidFill>
                <a:latin typeface="Arial"/>
              </a:rPr>
              <a:t>±3 mm / 200 mm</a:t>
            </a:r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595A3B-51A3-C740-1376-5A1F25108F88}"/>
              </a:ext>
            </a:extLst>
          </p:cNvPr>
          <p:cNvSpPr txBox="1"/>
          <p:nvPr/>
        </p:nvSpPr>
        <p:spPr>
          <a:xfrm>
            <a:off x="1949461" y="1270117"/>
            <a:ext cx="7861030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Simple test by using a permanent magnet as source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85383DA-142B-AD4F-5853-F6827624B4A0}"/>
              </a:ext>
            </a:extLst>
          </p:cNvPr>
          <p:cNvSpPr txBox="1"/>
          <p:nvPr/>
        </p:nvSpPr>
        <p:spPr>
          <a:xfrm>
            <a:off x="9245223" y="5900698"/>
            <a:ext cx="25435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dirty="0"/>
              <a:t>Credit to Piotr Rogacki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9292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85FD84-1E8B-EBDF-B5CC-A4D9F2AB5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8E79B-F70A-6A07-A5EE-5EE8A2818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4046A7-51D1-3589-A338-44CEF3D22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C4CEEADA-592B-8204-B45A-9C1AF9FA6B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99456" y="1340768"/>
            <a:ext cx="8714405" cy="4808216"/>
          </a:xfrm>
        </p:spPr>
        <p:txBody>
          <a:bodyPr vert="horz" lIns="91440" tIns="45720" rIns="91440" bIns="45720" rtlCol="0" anchor="t">
            <a:noAutofit/>
          </a:bodyPr>
          <a:lstStyle/>
          <a:p>
            <a:pPr lvl="1"/>
            <a:r>
              <a:rPr lang="en-US" sz="2400" b="1" dirty="0"/>
              <a:t>Recently we designed, built, and tested a new quench antenna for the 8-m-long MQXFB quadrupoles</a:t>
            </a:r>
          </a:p>
          <a:p>
            <a:pPr lvl="1"/>
            <a:r>
              <a:rPr lang="en-US" sz="2400" b="1" dirty="0"/>
              <a:t>Based on the “old” idea of the “multipole coil configuration” (T. </a:t>
            </a:r>
            <a:r>
              <a:rPr lang="en-US" sz="2400" b="1" dirty="0" err="1"/>
              <a:t>Ogitsu</a:t>
            </a:r>
            <a:r>
              <a:rPr lang="en-US" sz="2400" b="1" dirty="0"/>
              <a:t> et al)</a:t>
            </a:r>
          </a:p>
          <a:p>
            <a:pPr lvl="1"/>
            <a:r>
              <a:rPr lang="en-US" sz="2400" b="1" dirty="0"/>
              <a:t>With further development on sensitivity, reconstruction, practical implementation</a:t>
            </a:r>
          </a:p>
          <a:p>
            <a:pPr lvl="1"/>
            <a:r>
              <a:rPr lang="en-US" sz="2400" b="1" dirty="0"/>
              <a:t>Already used for the test of two full length magnets</a:t>
            </a:r>
          </a:p>
          <a:p>
            <a:pPr lvl="1"/>
            <a:r>
              <a:rPr lang="en-US" sz="2400" b="1" dirty="0"/>
              <a:t>Accurate transversal localization (&lt; 5 mm)</a:t>
            </a:r>
          </a:p>
          <a:p>
            <a:pPr lvl="1"/>
            <a:r>
              <a:rPr lang="en-US" sz="2400" b="1" dirty="0"/>
              <a:t>Work ongoing for improving the longitudinal localization</a:t>
            </a:r>
          </a:p>
        </p:txBody>
      </p:sp>
      <p:sp>
        <p:nvSpPr>
          <p:cNvPr id="8" name="Google Shape;331;p6">
            <a:extLst>
              <a:ext uri="{FF2B5EF4-FFF2-40B4-BE49-F238E27FC236}">
                <a16:creationId xmlns:a16="http://schemas.microsoft.com/office/drawing/2014/main" id="{3F8AA1FA-9862-A8E2-2A66-3B32D8388B5A}"/>
              </a:ext>
            </a:extLst>
          </p:cNvPr>
          <p:cNvSpPr txBox="1"/>
          <p:nvPr/>
        </p:nvSpPr>
        <p:spPr>
          <a:xfrm>
            <a:off x="1043282" y="262969"/>
            <a:ext cx="10895568" cy="8617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1">
                <a:latin typeface="+mj-lt"/>
                <a:ea typeface="+mj-ea"/>
                <a:cs typeface="+mj-cs"/>
              </a:defRPr>
            </a:lvl1pPr>
            <a:lvl2pPr>
              <a:buSzPts val="1400"/>
              <a:buNone/>
            </a:lvl2pPr>
            <a:lvl3pPr>
              <a:buSzPts val="1400"/>
              <a:buNone/>
            </a:lvl3pPr>
            <a:lvl4pPr>
              <a:buSzPts val="1400"/>
              <a:buNone/>
            </a:lvl4pPr>
            <a:lvl5pPr>
              <a:buSzPts val="1400"/>
              <a:buNone/>
            </a:lvl5pPr>
            <a:lvl6pPr>
              <a:buSzPts val="1400"/>
              <a:buNone/>
            </a:lvl6pPr>
            <a:lvl7pPr>
              <a:buSzPts val="1400"/>
              <a:buNone/>
            </a:lvl7pPr>
            <a:lvl8pPr>
              <a:buSzPts val="1400"/>
              <a:buNone/>
            </a:lvl8pPr>
            <a:lvl9pPr>
              <a:buSzPts val="1400"/>
              <a:buNone/>
            </a:lvl9pPr>
          </a:lstStyle>
          <a:p>
            <a:r>
              <a:rPr lang="en-US" dirty="0"/>
              <a:t>Conclusions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669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85C21-067A-CC95-F845-050896F252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Thanks for your attention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846C05-1C19-AA83-1A1A-84430326C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BD89B7-17CE-24C0-3AC9-5A1390E8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0275C1-6710-E2E0-2E86-61CC27EED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89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366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03AA8BB-3E45-A562-82FD-5855822A2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 slides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3B91-6AC3-1EC3-27E6-54F1CD97C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3C7C7-371E-EF2D-13A8-A9587CD79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D536C-18A5-8514-1BCD-2C8A7D55E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2074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F97248-D370-D279-FC65-18E6B94FB6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3" t="14989" r="4590" b="42384"/>
          <a:stretch/>
        </p:blipFill>
        <p:spPr>
          <a:xfrm>
            <a:off x="4213959" y="2530873"/>
            <a:ext cx="7920880" cy="20162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093B27-C14A-0266-43E4-BC723EE165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367"/>
          <a:stretch/>
        </p:blipFill>
        <p:spPr>
          <a:xfrm>
            <a:off x="6824107" y="4174145"/>
            <a:ext cx="5068588" cy="208781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F2868A-0029-099B-C26D-A0B6A9677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7068" y="4021645"/>
            <a:ext cx="3468304" cy="2149268"/>
          </a:xfrm>
          <a:prstGeom prst="rect">
            <a:avLst/>
          </a:prstGeom>
        </p:spPr>
      </p:pic>
      <p:pic>
        <p:nvPicPr>
          <p:cNvPr id="12" name="Picture 120">
            <a:extLst>
              <a:ext uri="{FF2B5EF4-FFF2-40B4-BE49-F238E27FC236}">
                <a16:creationId xmlns:a16="http://schemas.microsoft.com/office/drawing/2014/main" id="{299DA6F7-7E76-B758-3E54-F21712434D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320" y="583091"/>
            <a:ext cx="1945427" cy="2001815"/>
          </a:xfrm>
          <a:prstGeom prst="rect">
            <a:avLst/>
          </a:prstGeom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AED28EF0-7925-5969-2701-D65DAD0D53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3557"/>
          <a:stretch/>
        </p:blipFill>
        <p:spPr>
          <a:xfrm>
            <a:off x="3788646" y="-3912"/>
            <a:ext cx="4175760" cy="442370"/>
          </a:xfrm>
          <a:prstGeom prst="rect">
            <a:avLst/>
          </a:prstGeom>
        </p:spPr>
      </p:pic>
      <p:pic>
        <p:nvPicPr>
          <p:cNvPr id="14" name="Picture 5" descr="A close up of a car&#10;&#10;Description automatically generated">
            <a:extLst>
              <a:ext uri="{FF2B5EF4-FFF2-40B4-BE49-F238E27FC236}">
                <a16:creationId xmlns:a16="http://schemas.microsoft.com/office/drawing/2014/main" id="{900E72EA-49F4-7057-136F-24F0A08586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903" t="16446" r="13592" b="19566"/>
          <a:stretch/>
        </p:blipFill>
        <p:spPr>
          <a:xfrm>
            <a:off x="8361937" y="774702"/>
            <a:ext cx="2546885" cy="1640548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D43E3464-A11A-183E-FD47-7E7F65A60FB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3557"/>
          <a:stretch/>
        </p:blipFill>
        <p:spPr>
          <a:xfrm>
            <a:off x="7974644" y="157153"/>
            <a:ext cx="4175760" cy="442370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B9288D-872A-670B-AD03-9297792A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431" y="1234729"/>
            <a:ext cx="4052385" cy="4608512"/>
          </a:xfrm>
        </p:spPr>
        <p:txBody>
          <a:bodyPr/>
          <a:lstStyle/>
          <a:p>
            <a:r>
              <a:rPr lang="en-US" dirty="0"/>
              <a:t>Full length quench antenna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4 tangential coils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9 long segments (600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6+6 short segments (40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Good results for the longitudinal localization</a:t>
            </a:r>
          </a:p>
          <a:p>
            <a:r>
              <a:rPr lang="en-US" dirty="0"/>
              <a:t>Transverse localization not easy (noise)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751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B9288D-872A-670B-AD03-9297792A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01" y="1439335"/>
            <a:ext cx="4104456" cy="3699371"/>
          </a:xfrm>
        </p:spPr>
        <p:txBody>
          <a:bodyPr/>
          <a:lstStyle/>
          <a:p>
            <a:r>
              <a:rPr lang="en-US" sz="2800" dirty="0"/>
              <a:t>Test of the series MQXFB magnets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~8-m-long quadrupoles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voltage taps in the coils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Horizontal 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Anti-cryostat (Ø110 mm)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Transverse localization with resolution at the level of one turn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5A361D-B008-0FD9-7242-3688EEB3640A}"/>
              </a:ext>
            </a:extLst>
          </p:cNvPr>
          <p:cNvGrpSpPr/>
          <p:nvPr/>
        </p:nvGrpSpPr>
        <p:grpSpPr>
          <a:xfrm>
            <a:off x="5309917" y="332656"/>
            <a:ext cx="6762747" cy="2692098"/>
            <a:chOff x="4877869" y="722815"/>
            <a:chExt cx="6762747" cy="2692098"/>
          </a:xfrm>
        </p:grpSpPr>
        <p:pic>
          <p:nvPicPr>
            <p:cNvPr id="2" name="Content Placeholder 4">
              <a:extLst>
                <a:ext uri="{FF2B5EF4-FFF2-40B4-BE49-F238E27FC236}">
                  <a16:creationId xmlns:a16="http://schemas.microsoft.com/office/drawing/2014/main" id="{75A93CF4-CBD0-C96C-F477-5C178E0106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5523" b="16390"/>
            <a:stretch/>
          </p:blipFill>
          <p:spPr>
            <a:xfrm>
              <a:off x="4877869" y="722815"/>
              <a:ext cx="6762747" cy="2692098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B34EA61-7D1F-2FEE-557E-1FAF8E1D47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79976" y="1052736"/>
              <a:ext cx="4824536" cy="386599"/>
            </a:xfrm>
            <a:prstGeom prst="straightConnector1">
              <a:avLst/>
            </a:prstGeom>
            <a:ln w="31750">
              <a:headEnd type="triangle" w="lg" len="lg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B750249-FA72-4C29-67C3-E808AA85886E}"/>
                </a:ext>
              </a:extLst>
            </p:cNvPr>
            <p:cNvSpPr txBox="1"/>
            <p:nvPr/>
          </p:nvSpPr>
          <p:spPr>
            <a:xfrm>
              <a:off x="7657975" y="722815"/>
              <a:ext cx="120253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dirty="0"/>
                <a:t>~8 m</a:t>
              </a:r>
            </a:p>
          </p:txBody>
        </p:sp>
      </p:grpSp>
      <p:pic>
        <p:nvPicPr>
          <p:cNvPr id="21" name="Picture 6">
            <a:extLst>
              <a:ext uri="{FF2B5EF4-FFF2-40B4-BE49-F238E27FC236}">
                <a16:creationId xmlns:a16="http://schemas.microsoft.com/office/drawing/2014/main" id="{B4E4A8EB-09AE-7619-5595-7849A11DA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0" t="5173" r="22437" b="3769"/>
          <a:stretch>
            <a:fillRect/>
          </a:stretch>
        </p:blipFill>
        <p:spPr bwMode="auto">
          <a:xfrm>
            <a:off x="7248128" y="2636912"/>
            <a:ext cx="2869757" cy="2869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0068D97-7942-FEEA-E608-8FE2D24AADAD}"/>
              </a:ext>
            </a:extLst>
          </p:cNvPr>
          <p:cNvCxnSpPr/>
          <p:nvPr/>
        </p:nvCxnSpPr>
        <p:spPr>
          <a:xfrm>
            <a:off x="8328248" y="3951663"/>
            <a:ext cx="0" cy="19442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2AE81A0-C94C-FB55-DA18-E9524CDACD37}"/>
              </a:ext>
            </a:extLst>
          </p:cNvPr>
          <p:cNvCxnSpPr/>
          <p:nvPr/>
        </p:nvCxnSpPr>
        <p:spPr>
          <a:xfrm>
            <a:off x="9026198" y="3983292"/>
            <a:ext cx="0" cy="194421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514DD6C-BD36-AF0C-923E-2AE619F434CF}"/>
              </a:ext>
            </a:extLst>
          </p:cNvPr>
          <p:cNvCxnSpPr>
            <a:cxnSpLocks/>
          </p:cNvCxnSpPr>
          <p:nvPr/>
        </p:nvCxnSpPr>
        <p:spPr>
          <a:xfrm>
            <a:off x="8320459" y="5733256"/>
            <a:ext cx="711567" cy="0"/>
          </a:xfrm>
          <a:prstGeom prst="straightConnector1">
            <a:avLst/>
          </a:prstGeom>
          <a:ln w="31750"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8D3E4AC-4700-E701-BE5D-E6FA78A3263F}"/>
              </a:ext>
            </a:extLst>
          </p:cNvPr>
          <p:cNvSpPr txBox="1"/>
          <p:nvPr/>
        </p:nvSpPr>
        <p:spPr>
          <a:xfrm>
            <a:off x="8040216" y="5815278"/>
            <a:ext cx="23042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150 mm</a:t>
            </a:r>
          </a:p>
        </p:txBody>
      </p:sp>
    </p:spTree>
    <p:extLst>
      <p:ext uri="{BB962C8B-B14F-4D97-AF65-F5344CB8AC3E}">
        <p14:creationId xmlns:p14="http://schemas.microsoft.com/office/powerpoint/2010/main" val="891250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5DEE87B-1FD3-0041-20F3-84186DF4AA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6040" y="1439335"/>
            <a:ext cx="4375443" cy="4608512"/>
          </a:xfrm>
        </p:spPr>
        <p:txBody>
          <a:bodyPr/>
          <a:lstStyle/>
          <a:p>
            <a:r>
              <a:rPr lang="en-US" sz="2400" dirty="0"/>
              <a:t>At the quench onset, some current must bypass the forming resistive region.</a:t>
            </a:r>
          </a:p>
          <a:p>
            <a:r>
              <a:rPr lang="en-US" sz="2400" dirty="0"/>
              <a:t>Considering only the change, it is equivalent to a −∆ current flowing in the resistive region, and a +∆ current flowing at a certain distance.</a:t>
            </a:r>
          </a:p>
          <a:p>
            <a:endParaRPr lang="en-US" sz="24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Magnetic moment</a:t>
            </a:r>
          </a:p>
          <a:p>
            <a:endParaRPr lang="en-GB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AA46AD-E797-22FF-0C73-D2C96DBAE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Magnetic perturbation generated by a quench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C140A-2984-30D0-3BCA-5DB99E17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03C05-1BC0-8647-C389-7E7A8001A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6D9DD-4D84-2D17-6C04-F3293102F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278771-B50F-59D7-BAC2-5427815CD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740" y="1260160"/>
            <a:ext cx="4804196" cy="4041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6A75CFD-4AB4-EEA9-7D2F-BE255B6456A9}"/>
              </a:ext>
            </a:extLst>
          </p:cNvPr>
          <p:cNvSpPr txBox="1"/>
          <p:nvPr/>
        </p:nvSpPr>
        <p:spPr>
          <a:xfrm>
            <a:off x="623392" y="5381816"/>
            <a:ext cx="60973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T. </a:t>
            </a:r>
            <a:r>
              <a:rPr lang="en-GB" dirty="0" err="1"/>
              <a:t>Ogitsu</a:t>
            </a:r>
            <a:r>
              <a:rPr lang="en-GB" dirty="0"/>
              <a:t>, Review of Magnetic Quench Antenna</a:t>
            </a:r>
          </a:p>
          <a:p>
            <a:r>
              <a:rPr lang="en-GB" dirty="0"/>
              <a:t>for Accelerator Magnets, IDSM01 2019</a:t>
            </a:r>
          </a:p>
        </p:txBody>
      </p:sp>
    </p:spTree>
    <p:extLst>
      <p:ext uri="{BB962C8B-B14F-4D97-AF65-F5344CB8AC3E}">
        <p14:creationId xmlns:p14="http://schemas.microsoft.com/office/powerpoint/2010/main" val="3883256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generated by a magnetic moment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13D1A4E-158B-AD85-4E7D-2602873E50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849" y="2330813"/>
            <a:ext cx="4201210" cy="146930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8CF6E70-C437-D1B1-E79A-949C56B63185}"/>
              </a:ext>
            </a:extLst>
          </p:cNvPr>
          <p:cNvSpPr txBox="1"/>
          <p:nvPr/>
        </p:nvSpPr>
        <p:spPr>
          <a:xfrm>
            <a:off x="6829479" y="5374957"/>
            <a:ext cx="40082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S. </a:t>
            </a:r>
            <a:r>
              <a:rPr lang="en-GB" dirty="0" err="1"/>
              <a:t>Russenschuck</a:t>
            </a:r>
            <a:r>
              <a:rPr lang="en-GB" dirty="0"/>
              <a:t>, Field Computation for Accelerator Magnets, WILEY 2010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D42C7BC-11CF-4A48-E8BD-DDDE1D8C9004}"/>
                  </a:ext>
                </a:extLst>
              </p:cNvPr>
              <p:cNvSpPr txBox="1"/>
              <p:nvPr/>
            </p:nvSpPr>
            <p:spPr>
              <a:xfrm>
                <a:off x="407988" y="5058363"/>
                <a:ext cx="2592288" cy="8799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sz="2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r>
                        <a:rPr lang="en-US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en-GB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D42C7BC-11CF-4A48-E8BD-DDDE1D8C9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988" y="5058363"/>
                <a:ext cx="2592288" cy="8799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ontent Placeholder 1">
            <a:extLst>
              <a:ext uri="{FF2B5EF4-FFF2-40B4-BE49-F238E27FC236}">
                <a16:creationId xmlns:a16="http://schemas.microsoft.com/office/drawing/2014/main" id="{B116E93D-3933-B769-0EB4-5EC69DC426E9}"/>
              </a:ext>
            </a:extLst>
          </p:cNvPr>
          <p:cNvSpPr txBox="1">
            <a:spLocks/>
          </p:cNvSpPr>
          <p:nvPr/>
        </p:nvSpPr>
        <p:spPr>
          <a:xfrm>
            <a:off x="713849" y="1340768"/>
            <a:ext cx="453650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In 2D, the field generated by a magnetic moment can be written in terms of multipoles: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Knowing two multipoles of different order, for example C</a:t>
            </a:r>
            <a:r>
              <a:rPr lang="en-US" sz="2400" baseline="-25000" dirty="0"/>
              <a:t>3</a:t>
            </a:r>
            <a:r>
              <a:rPr lang="en-US" sz="2400" dirty="0"/>
              <a:t> and C</a:t>
            </a:r>
            <a:r>
              <a:rPr lang="en-US" sz="2400" baseline="-25000" dirty="0"/>
              <a:t>4</a:t>
            </a:r>
            <a:r>
              <a:rPr lang="en-US" sz="2400" dirty="0"/>
              <a:t>, we can retrieve </a:t>
            </a:r>
            <a:r>
              <a:rPr lang="en-US" sz="2400" dirty="0" err="1"/>
              <a:t>z</a:t>
            </a:r>
            <a:r>
              <a:rPr lang="en-US" sz="2400" baseline="-25000" dirty="0" err="1"/>
              <a:t>c</a:t>
            </a:r>
            <a:endParaRPr lang="en-US" sz="24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F54E9FA-CB2D-B492-2AAE-9550CF912AE5}"/>
                  </a:ext>
                </a:extLst>
              </p:cNvPr>
              <p:cNvSpPr txBox="1"/>
              <p:nvPr/>
            </p:nvSpPr>
            <p:spPr>
              <a:xfrm>
                <a:off x="9508226" y="1137003"/>
                <a:ext cx="259228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8F54E9FA-CB2D-B492-2AAE-9550CF912A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8226" y="1137003"/>
                <a:ext cx="2592288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extLst>
              <a:ext uri="{FF2B5EF4-FFF2-40B4-BE49-F238E27FC236}">
                <a16:creationId xmlns:a16="http://schemas.microsoft.com/office/drawing/2014/main" id="{15EF341C-3C34-C218-1BB8-1ACD82D302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9936" y="1645082"/>
            <a:ext cx="6075014" cy="382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90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Sensitivity of a pickup coil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2F1C1D8-1D82-3FA2-7416-E82A7FD07A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84" t="16401" r="24915" b="20601"/>
          <a:stretch/>
        </p:blipFill>
        <p:spPr>
          <a:xfrm>
            <a:off x="9032636" y="442240"/>
            <a:ext cx="2808312" cy="29059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F06F468-D02E-490C-9964-D37161DA6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56" y="3369836"/>
            <a:ext cx="4414838" cy="2793206"/>
          </a:xfrm>
          <a:prstGeom prst="rect">
            <a:avLst/>
          </a:prstGeom>
        </p:spPr>
      </p:pic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80891B7E-F9D1-7EE8-7F63-2D86934356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589" y="1333724"/>
            <a:ext cx="5192823" cy="4608512"/>
          </a:xfrm>
        </p:spPr>
        <p:txBody>
          <a:bodyPr/>
          <a:lstStyle/>
          <a:p>
            <a:r>
              <a:rPr lang="en-US" sz="2400" dirty="0"/>
              <a:t>A pickup coil is sensitive to almost all multipoles.</a:t>
            </a:r>
          </a:p>
          <a:p>
            <a:r>
              <a:rPr lang="en-US" sz="2400" dirty="0"/>
              <a:t>A combination of coils can be used to tune the sensitivity (compensation).</a:t>
            </a:r>
          </a:p>
          <a:p>
            <a:r>
              <a:rPr lang="en-US" sz="2400" dirty="0"/>
              <a:t>Which is the best combination for quench localization?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Minimum number of signals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Noise cancellation (no sensitivity to main field and lower orders)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5A7807-3B40-90EF-0883-57190A39252E}"/>
              </a:ext>
            </a:extLst>
          </p:cNvPr>
          <p:cNvGrpSpPr/>
          <p:nvPr/>
        </p:nvGrpSpPr>
        <p:grpSpPr>
          <a:xfrm>
            <a:off x="5879976" y="1520156"/>
            <a:ext cx="2682909" cy="1113175"/>
            <a:chOff x="4862463" y="1448249"/>
            <a:chExt cx="2682909" cy="1113175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B3AB747-9F36-2A19-F129-957A8559F8FB}"/>
                </a:ext>
              </a:extLst>
            </p:cNvPr>
            <p:cNvGrpSpPr/>
            <p:nvPr/>
          </p:nvGrpSpPr>
          <p:grpSpPr>
            <a:xfrm>
              <a:off x="4862463" y="1448249"/>
              <a:ext cx="2682909" cy="1113175"/>
              <a:chOff x="7194294" y="708853"/>
              <a:chExt cx="2682909" cy="1113175"/>
            </a:xfrm>
          </p:grpSpPr>
          <p:sp>
            <p:nvSpPr>
              <p:cNvPr id="15" name="Cylinder 14">
                <a:extLst>
                  <a:ext uri="{FF2B5EF4-FFF2-40B4-BE49-F238E27FC236}">
                    <a16:creationId xmlns:a16="http://schemas.microsoft.com/office/drawing/2014/main" id="{A5D1138C-2172-E48C-C609-4EF1775AFA16}"/>
                  </a:ext>
                </a:extLst>
              </p:cNvPr>
              <p:cNvSpPr/>
              <p:nvPr/>
            </p:nvSpPr>
            <p:spPr>
              <a:xfrm rot="15039619">
                <a:off x="7979161" y="-76014"/>
                <a:ext cx="1113175" cy="2682909"/>
              </a:xfrm>
              <a:prstGeom prst="can">
                <a:avLst>
                  <a:gd name="adj" fmla="val 69357"/>
                </a:avLst>
              </a:prstGeom>
              <a:solidFill>
                <a:schemeClr val="tx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Parallelogram 19">
                <a:extLst>
                  <a:ext uri="{FF2B5EF4-FFF2-40B4-BE49-F238E27FC236}">
                    <a16:creationId xmlns:a16="http://schemas.microsoft.com/office/drawing/2014/main" id="{BFE57CFF-CBA9-A7DB-1395-A8550ADE0834}"/>
                  </a:ext>
                </a:extLst>
              </p:cNvPr>
              <p:cNvSpPr/>
              <p:nvPr/>
            </p:nvSpPr>
            <p:spPr>
              <a:xfrm rot="9551599" flipV="1">
                <a:off x="7720134" y="760061"/>
                <a:ext cx="2034123" cy="267151"/>
              </a:xfrm>
              <a:prstGeom prst="parallelogram">
                <a:avLst>
                  <a:gd name="adj" fmla="val 3454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0" name="Parallelogram 9">
              <a:extLst>
                <a:ext uri="{FF2B5EF4-FFF2-40B4-BE49-F238E27FC236}">
                  <a16:creationId xmlns:a16="http://schemas.microsoft.com/office/drawing/2014/main" id="{EC6A872A-533A-1AA1-8527-E7999E44A190}"/>
                </a:ext>
              </a:extLst>
            </p:cNvPr>
            <p:cNvSpPr/>
            <p:nvPr/>
          </p:nvSpPr>
          <p:spPr>
            <a:xfrm rot="9551599" flipV="1">
              <a:off x="5475498" y="1595399"/>
              <a:ext cx="1861510" cy="75267"/>
            </a:xfrm>
            <a:prstGeom prst="parallelogram">
              <a:avLst>
                <a:gd name="adj" fmla="val 34540"/>
              </a:avLst>
            </a:prstGeom>
            <a:solidFill>
              <a:srgbClr val="B9C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ight Brace 11">
            <a:extLst>
              <a:ext uri="{FF2B5EF4-FFF2-40B4-BE49-F238E27FC236}">
                <a16:creationId xmlns:a16="http://schemas.microsoft.com/office/drawing/2014/main" id="{C2E66D2F-DD45-94E7-A2D8-738C9D392EAE}"/>
              </a:ext>
            </a:extLst>
          </p:cNvPr>
          <p:cNvSpPr/>
          <p:nvPr/>
        </p:nvSpPr>
        <p:spPr>
          <a:xfrm rot="18361203">
            <a:off x="11165722" y="286170"/>
            <a:ext cx="287268" cy="710489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C28811-F9B2-2373-2456-48BD11F25224}"/>
              </a:ext>
            </a:extLst>
          </p:cNvPr>
          <p:cNvSpPr txBox="1"/>
          <p:nvPr/>
        </p:nvSpPr>
        <p:spPr>
          <a:xfrm>
            <a:off x="11346667" y="235917"/>
            <a:ext cx="8746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Coil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94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 configuration sensitive to one multipole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4FCA2D-921C-4114-7EA7-8589058CB3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03" t="16401" r="20734" b="19810"/>
          <a:stretch/>
        </p:blipFill>
        <p:spPr>
          <a:xfrm>
            <a:off x="6816080" y="970226"/>
            <a:ext cx="2867400" cy="29386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190C20-550F-8AFA-8256-427D8B67F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907" y="3786728"/>
            <a:ext cx="3622200" cy="2438132"/>
          </a:xfrm>
          <a:prstGeom prst="rect">
            <a:avLst/>
          </a:prstGeom>
        </p:spPr>
      </p:pic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875409CA-A80A-3360-8D26-CAE2E10EF6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3816" y="1462614"/>
            <a:ext cx="4444356" cy="4608512"/>
          </a:xfrm>
        </p:spPr>
        <p:txBody>
          <a:bodyPr/>
          <a:lstStyle/>
          <a:p>
            <a:r>
              <a:rPr lang="en-US" sz="2400" dirty="0"/>
              <a:t>Playing with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number of coils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winding size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angle</a:t>
            </a:r>
          </a:p>
          <a:p>
            <a:r>
              <a:rPr lang="en-US" sz="2400" dirty="0"/>
              <a:t>we can build a sensor sensitive to one specific multipole only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/>
              <a:t>Example for B</a:t>
            </a:r>
            <a:r>
              <a:rPr lang="en-US" sz="2400" baseline="-25000" dirty="0"/>
              <a:t>3</a:t>
            </a:r>
          </a:p>
          <a:p>
            <a:endParaRPr lang="en-US" sz="2400" dirty="0"/>
          </a:p>
        </p:txBody>
      </p:sp>
      <p:sp>
        <p:nvSpPr>
          <p:cNvPr id="16" name="Right Brace 15">
            <a:extLst>
              <a:ext uri="{FF2B5EF4-FFF2-40B4-BE49-F238E27FC236}">
                <a16:creationId xmlns:a16="http://schemas.microsoft.com/office/drawing/2014/main" id="{7BA62D44-F598-F441-22E4-8201B579A51C}"/>
              </a:ext>
            </a:extLst>
          </p:cNvPr>
          <p:cNvSpPr/>
          <p:nvPr/>
        </p:nvSpPr>
        <p:spPr>
          <a:xfrm rot="19651232">
            <a:off x="9427757" y="1127959"/>
            <a:ext cx="288032" cy="93610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9D736A4-B132-B749-6C45-985FABD2C31C}"/>
              </a:ext>
            </a:extLst>
          </p:cNvPr>
          <p:cNvSpPr txBox="1"/>
          <p:nvPr/>
        </p:nvSpPr>
        <p:spPr>
          <a:xfrm>
            <a:off x="9686919" y="1279054"/>
            <a:ext cx="87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Coil 1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F90D54-C393-FC65-EA1F-02D167879A98}"/>
              </a:ext>
            </a:extLst>
          </p:cNvPr>
          <p:cNvSpPr txBox="1"/>
          <p:nvPr/>
        </p:nvSpPr>
        <p:spPr>
          <a:xfrm>
            <a:off x="5993425" y="1339909"/>
            <a:ext cx="87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Coil 2</a:t>
            </a:r>
            <a:endParaRPr lang="en-GB" dirty="0"/>
          </a:p>
        </p:txBody>
      </p:sp>
      <p:sp>
        <p:nvSpPr>
          <p:cNvPr id="21" name="Right Brace 20">
            <a:extLst>
              <a:ext uri="{FF2B5EF4-FFF2-40B4-BE49-F238E27FC236}">
                <a16:creationId xmlns:a16="http://schemas.microsoft.com/office/drawing/2014/main" id="{90AE7E2E-0787-36DA-DC9D-7E7579D559D1}"/>
              </a:ext>
            </a:extLst>
          </p:cNvPr>
          <p:cNvSpPr/>
          <p:nvPr/>
        </p:nvSpPr>
        <p:spPr>
          <a:xfrm rot="12607013">
            <a:off x="6791579" y="1176190"/>
            <a:ext cx="288032" cy="93610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ight Brace 21">
            <a:extLst>
              <a:ext uri="{FF2B5EF4-FFF2-40B4-BE49-F238E27FC236}">
                <a16:creationId xmlns:a16="http://schemas.microsoft.com/office/drawing/2014/main" id="{713E8593-5729-D90B-7D42-B42F3A34CD34}"/>
              </a:ext>
            </a:extLst>
          </p:cNvPr>
          <p:cNvSpPr/>
          <p:nvPr/>
        </p:nvSpPr>
        <p:spPr>
          <a:xfrm rot="16200000">
            <a:off x="8105764" y="2934739"/>
            <a:ext cx="288032" cy="936104"/>
          </a:xfrm>
          <a:prstGeom prst="rightBrac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BC7986-0254-358E-977C-6253AD6D406B}"/>
              </a:ext>
            </a:extLst>
          </p:cNvPr>
          <p:cNvSpPr txBox="1"/>
          <p:nvPr/>
        </p:nvSpPr>
        <p:spPr>
          <a:xfrm>
            <a:off x="7864057" y="2831876"/>
            <a:ext cx="877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Coil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48687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configuration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D538779-57CC-3710-08E5-5AC9F17F30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44" t="12201" r="19553" b="15351"/>
          <a:stretch/>
        </p:blipFill>
        <p:spPr>
          <a:xfrm>
            <a:off x="963588" y="2965744"/>
            <a:ext cx="3318347" cy="327091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7F73B2E4-E0B0-FEDC-A0A8-40F00F91343C}"/>
              </a:ext>
            </a:extLst>
          </p:cNvPr>
          <p:cNvGrpSpPr/>
          <p:nvPr/>
        </p:nvGrpSpPr>
        <p:grpSpPr>
          <a:xfrm>
            <a:off x="4655840" y="1217312"/>
            <a:ext cx="6933082" cy="4838159"/>
            <a:chOff x="5015879" y="1156552"/>
            <a:chExt cx="6933082" cy="483815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ED1CB53-7A0E-142A-11E8-057728965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15880" y="1156552"/>
              <a:ext cx="3549015" cy="238887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73447A9-67A8-6698-EFBB-871884371B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9946" y="1156553"/>
              <a:ext cx="3549015" cy="238887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7F1D5D5-3404-9255-302C-5A849A99E3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15879" y="3605841"/>
              <a:ext cx="3549015" cy="238887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4686011-824E-0BDE-FCF1-F94EF3FFD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99946" y="3605841"/>
              <a:ext cx="3549015" cy="2388870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F41ECB-83EB-8AB5-AA86-CE10E04B08EB}"/>
                  </a:ext>
                </a:extLst>
              </p:cNvPr>
              <p:cNvSpPr txBox="1"/>
              <p:nvPr/>
            </p:nvSpPr>
            <p:spPr>
              <a:xfrm>
                <a:off x="1271464" y="1772816"/>
                <a:ext cx="2592288" cy="8799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t-BR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pt-BR" sz="28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pt-BR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pt-BR" sz="2800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pt-BR" sz="2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pt-BR" sz="280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den>
                      </m:f>
                      <m:r>
                        <a:rPr lang="en-US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en-GB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22F41ECB-83EB-8AB5-AA86-CE10E04B0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1464" y="1772816"/>
                <a:ext cx="2592288" cy="8799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24B156-71E8-D66F-1F07-8DB6319024E1}"/>
                  </a:ext>
                </a:extLst>
              </p:cNvPr>
              <p:cNvSpPr txBox="1"/>
              <p:nvPr/>
            </p:nvSpPr>
            <p:spPr>
              <a:xfrm>
                <a:off x="1559496" y="1053897"/>
                <a:ext cx="2592288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800" b="0" i="1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800" dirty="0">
                    <a:solidFill>
                      <a:schemeClr val="tx2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endParaRPr lang="en-GB" sz="2800" dirty="0">
                  <a:solidFill>
                    <a:schemeClr val="tx2"/>
                  </a:solidFill>
                </a:endParaRPr>
              </a:p>
            </p:txBody>
          </p:sp>
        </mc:Choice>
        <mc:Fallback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D24B156-71E8-D66F-1F07-8DB6319024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496" y="1053897"/>
                <a:ext cx="2592288" cy="43088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9089619B-08C7-A752-3FBE-47D99C09251C}"/>
              </a:ext>
            </a:extLst>
          </p:cNvPr>
          <p:cNvSpPr txBox="1"/>
          <p:nvPr/>
        </p:nvSpPr>
        <p:spPr>
          <a:xfrm>
            <a:off x="6240016" y="1407130"/>
            <a:ext cx="65034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4D16234-25BE-9D3F-F81F-1400AC0B3300}"/>
              </a:ext>
            </a:extLst>
          </p:cNvPr>
          <p:cNvSpPr txBox="1"/>
          <p:nvPr/>
        </p:nvSpPr>
        <p:spPr>
          <a:xfrm>
            <a:off x="9552384" y="1395632"/>
            <a:ext cx="65034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2F2F2F"/>
                </a:solidFill>
                <a:latin typeface="Arial"/>
              </a:rPr>
              <a:t>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9783B7-BA78-D3F7-65C7-294BA8E7ABF7}"/>
              </a:ext>
            </a:extLst>
          </p:cNvPr>
          <p:cNvSpPr txBox="1"/>
          <p:nvPr/>
        </p:nvSpPr>
        <p:spPr>
          <a:xfrm>
            <a:off x="6237739" y="3861048"/>
            <a:ext cx="65034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4F3E26-4BD1-9E92-2545-8F83AEAEA930}"/>
              </a:ext>
            </a:extLst>
          </p:cNvPr>
          <p:cNvSpPr txBox="1"/>
          <p:nvPr/>
        </p:nvSpPr>
        <p:spPr>
          <a:xfrm>
            <a:off x="9622115" y="3861048"/>
            <a:ext cx="65034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2F2F2F"/>
                </a:solidFill>
                <a:latin typeface="Arial"/>
              </a:rPr>
              <a:t>A</a:t>
            </a:r>
            <a:r>
              <a:rPr kumimoji="0" lang="en-US" sz="2400" b="1" i="0" u="none" strike="noStrike" kern="1200" cap="none" spc="0" normalizeH="0" baseline="-2500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711FDD-C825-382D-E271-B34BD0F2B017}"/>
              </a:ext>
            </a:extLst>
          </p:cNvPr>
          <p:cNvSpPr txBox="1"/>
          <p:nvPr/>
        </p:nvSpPr>
        <p:spPr>
          <a:xfrm>
            <a:off x="5447928" y="262389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Quench Antenna for Superconducting Particle Accelerator Magnets, T. </a:t>
            </a:r>
            <a:r>
              <a:rPr lang="en-GB" sz="1200" dirty="0" err="1"/>
              <a:t>Ogitsu</a:t>
            </a:r>
            <a:r>
              <a:rPr lang="en-GB" sz="1200" dirty="0"/>
              <a:t>; A. Devred; K. Kim; J. </a:t>
            </a:r>
            <a:r>
              <a:rPr lang="en-GB" sz="1200" dirty="0" err="1"/>
              <a:t>Krzywinski</a:t>
            </a:r>
            <a:r>
              <a:rPr lang="en-GB" sz="1200" dirty="0"/>
              <a:t>; P. </a:t>
            </a:r>
            <a:r>
              <a:rPr lang="en-GB" sz="1200" dirty="0" err="1"/>
              <a:t>Radusewicz</a:t>
            </a:r>
            <a:r>
              <a:rPr lang="en-GB" sz="1200" dirty="0"/>
              <a:t>; R. </a:t>
            </a:r>
            <a:r>
              <a:rPr lang="en-GB" sz="1200" dirty="0" err="1"/>
              <a:t>Schermer</a:t>
            </a:r>
            <a:r>
              <a:rPr lang="en-GB" sz="1200" dirty="0"/>
              <a:t>; SSCL, T. Kobayashi; K. Tsuchiya; KEK, J. </a:t>
            </a:r>
            <a:r>
              <a:rPr lang="en-GB" sz="1200" dirty="0" err="1"/>
              <a:t>Muratore</a:t>
            </a:r>
            <a:r>
              <a:rPr lang="en-GB" sz="1200" dirty="0"/>
              <a:t>; P. Wanderer; BNL, 1993</a:t>
            </a:r>
          </a:p>
        </p:txBody>
      </p:sp>
    </p:spTree>
    <p:extLst>
      <p:ext uri="{BB962C8B-B14F-4D97-AF65-F5344CB8AC3E}">
        <p14:creationId xmlns:p14="http://schemas.microsoft.com/office/powerpoint/2010/main" val="3702524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AB9288D-872A-670B-AD03-9297792A07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22" y="1242750"/>
            <a:ext cx="3947334" cy="4608512"/>
          </a:xfrm>
        </p:spPr>
        <p:txBody>
          <a:bodyPr/>
          <a:lstStyle/>
          <a:p>
            <a:r>
              <a:rPr lang="en-US" dirty="0"/>
              <a:t>The 4 sets of coils can be “easily” realized on different layers of a flexible PCB, then wrapped around a support tube.</a:t>
            </a:r>
          </a:p>
          <a:p>
            <a:r>
              <a:rPr lang="en-US" dirty="0"/>
              <a:t>The multilayer PCB guarantees the alinement among coils.</a:t>
            </a:r>
          </a:p>
          <a:p>
            <a:r>
              <a:rPr lang="en-US" dirty="0"/>
              <a:t>Need of areas free of traces for: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making a cut along the PCB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alignment holes</a:t>
            </a: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CDDAFF8-AA91-5F9D-FF9A-5B3917AE5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practical configuration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32A14E-5297-3494-1546-ECF1F99CD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29/04/2023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7ECAB3-CB3E-0E72-0740-10CC2F51E2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L. Fiscarelli | Quench antenna development at CERN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7F496F-A05F-859E-FC25-02C66B050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BB570CF-324E-6539-FA4A-FCBD8E3F9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015" y="880107"/>
            <a:ext cx="3436144" cy="2293144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2F2E44C-58DC-2CB8-51B0-6FD10BAF1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656" y="3368104"/>
            <a:ext cx="3436144" cy="2293144"/>
          </a:xfrm>
          <a:prstGeom prst="rect">
            <a:avLst/>
          </a:prstGeom>
        </p:spPr>
      </p:pic>
      <p:grpSp>
        <p:nvGrpSpPr>
          <p:cNvPr id="78" name="Group 77">
            <a:extLst>
              <a:ext uri="{FF2B5EF4-FFF2-40B4-BE49-F238E27FC236}">
                <a16:creationId xmlns:a16="http://schemas.microsoft.com/office/drawing/2014/main" id="{70C130CC-EA10-0170-211B-951690F7544F}"/>
              </a:ext>
            </a:extLst>
          </p:cNvPr>
          <p:cNvGrpSpPr/>
          <p:nvPr/>
        </p:nvGrpSpPr>
        <p:grpSpPr>
          <a:xfrm>
            <a:off x="4354843" y="927981"/>
            <a:ext cx="3922764" cy="3844056"/>
            <a:chOff x="4628235" y="1562180"/>
            <a:chExt cx="3922764" cy="384405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03B063C6-06B4-4269-09C0-C20B75F477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619" t="12201" r="24122" b="16401"/>
            <a:stretch/>
          </p:blipFill>
          <p:spPr>
            <a:xfrm>
              <a:off x="4871864" y="1844824"/>
              <a:ext cx="3370278" cy="3321442"/>
            </a:xfrm>
            <a:prstGeom prst="rect">
              <a:avLst/>
            </a:prstGeom>
          </p:spPr>
        </p:pic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29B0E8C-E31B-6EA0-92E8-CC0EF2F2334D}"/>
                </a:ext>
              </a:extLst>
            </p:cNvPr>
            <p:cNvCxnSpPr>
              <a:cxnSpLocks/>
            </p:cNvCxnSpPr>
            <p:nvPr/>
          </p:nvCxnSpPr>
          <p:spPr>
            <a:xfrm>
              <a:off x="6140229" y="1568608"/>
              <a:ext cx="275641" cy="11314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62AE00B-5A78-36DA-1F33-48E4FCCCAB4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22172" y="1562180"/>
              <a:ext cx="235419" cy="113786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7E0F830B-BA5B-7D03-D6D6-4F3D861476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64152" y="3068960"/>
              <a:ext cx="1021628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A520DF65-6CF5-0D6E-B3F5-C7AF2AA5814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79263" y="3746793"/>
              <a:ext cx="1071736" cy="2090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5BA227D-C455-4A1A-1EA8-37430C4F20F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65368" y="4444847"/>
              <a:ext cx="192223" cy="9613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82CB49E-E2F7-B8D6-CA9B-C6E6CACC42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20416" y="4444847"/>
              <a:ext cx="152400" cy="96138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2EEDEAF-2D2F-6E3C-A83C-B2BAEC315A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628235" y="3068960"/>
              <a:ext cx="900790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01960D8-02DA-C514-F1D9-15008AB58BD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8235" y="3717032"/>
              <a:ext cx="966009" cy="21602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9058D98D-22BD-1E8F-3464-B7A69EE67B39}"/>
              </a:ext>
            </a:extLst>
          </p:cNvPr>
          <p:cNvSpPr txBox="1"/>
          <p:nvPr/>
        </p:nvSpPr>
        <p:spPr>
          <a:xfrm>
            <a:off x="4552964" y="5025032"/>
            <a:ext cx="3813650" cy="96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ClrTx/>
              <a:buSzTx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2F2F2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Smaller coils at the price of a not-perfect sensitivity (first allowed)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82E903C8-360B-243B-915F-54241250E390}"/>
              </a:ext>
            </a:extLst>
          </p:cNvPr>
          <p:cNvCxnSpPr>
            <a:cxnSpLocks/>
          </p:cNvCxnSpPr>
          <p:nvPr/>
        </p:nvCxnSpPr>
        <p:spPr>
          <a:xfrm flipH="1">
            <a:off x="10451912" y="2158902"/>
            <a:ext cx="288032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370734D2-ED01-CE71-AF51-1861DE7DE279}"/>
              </a:ext>
            </a:extLst>
          </p:cNvPr>
          <p:cNvCxnSpPr>
            <a:cxnSpLocks/>
          </p:cNvCxnSpPr>
          <p:nvPr/>
        </p:nvCxnSpPr>
        <p:spPr>
          <a:xfrm flipH="1">
            <a:off x="10992544" y="4643992"/>
            <a:ext cx="288032" cy="432048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358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0" id="{13C28D64-1B24-AE44-ADF1-2F22862D8410}" vid="{33E554F9-2EDB-C045-92B1-7271172784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8036</TotalTime>
  <Words>1227</Words>
  <Application>Microsoft Office PowerPoint</Application>
  <PresentationFormat>Widescreen</PresentationFormat>
  <Paragraphs>212</Paragraphs>
  <Slides>29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Arial</vt:lpstr>
      <vt:lpstr>Calibri</vt:lpstr>
      <vt:lpstr>Cambria Math</vt:lpstr>
      <vt:lpstr>Wingdings</vt:lpstr>
      <vt:lpstr>Office Theme</vt:lpstr>
      <vt:lpstr>Quench antenna development at CERN</vt:lpstr>
      <vt:lpstr>Outline</vt:lpstr>
      <vt:lpstr>Requirements</vt:lpstr>
      <vt:lpstr>Magnetic perturbation generated by a quench</vt:lpstr>
      <vt:lpstr>Field generated by a magnetic moment</vt:lpstr>
      <vt:lpstr>Sensitivity of a pickup coil</vt:lpstr>
      <vt:lpstr>Coil configuration sensitive to one multipole</vt:lpstr>
      <vt:lpstr>Ideal configuration</vt:lpstr>
      <vt:lpstr>More practical configuration</vt:lpstr>
      <vt:lpstr>Length of the coils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</vt:lpstr>
      <vt:lpstr>PowerPoint Presentation</vt:lpstr>
      <vt:lpstr>Extra slides</vt:lpstr>
      <vt:lpstr>Previous 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is Arial Bold 50pt  up to three lines</dc:title>
  <dc:creator>Lucio Fiscarelli</dc:creator>
  <cp:lastModifiedBy>Lucio Fiscarelli</cp:lastModifiedBy>
  <cp:revision>897</cp:revision>
  <cp:lastPrinted>2020-01-30T13:49:18Z</cp:lastPrinted>
  <dcterms:created xsi:type="dcterms:W3CDTF">2023-01-30T05:49:40Z</dcterms:created>
  <dcterms:modified xsi:type="dcterms:W3CDTF">2023-04-28T08:55:40Z</dcterms:modified>
</cp:coreProperties>
</file>