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18"/>
  </p:notesMasterIdLst>
  <p:sldIdLst>
    <p:sldId id="257" r:id="rId2"/>
    <p:sldId id="258" r:id="rId3"/>
    <p:sldId id="287" r:id="rId4"/>
    <p:sldId id="263" r:id="rId5"/>
    <p:sldId id="279" r:id="rId6"/>
    <p:sldId id="282" r:id="rId7"/>
    <p:sldId id="284" r:id="rId8"/>
    <p:sldId id="285" r:id="rId9"/>
    <p:sldId id="256" r:id="rId10"/>
    <p:sldId id="260" r:id="rId11"/>
    <p:sldId id="283" r:id="rId12"/>
    <p:sldId id="259" r:id="rId13"/>
    <p:sldId id="261" r:id="rId14"/>
    <p:sldId id="264" r:id="rId15"/>
    <p:sldId id="266" r:id="rId16"/>
    <p:sldId id="26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1" d="100"/>
          <a:sy n="111" d="100"/>
        </p:scale>
        <p:origin x="4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5C9CD-A08A-4BB6-8A3C-E6271B0E8FCD}" type="datetimeFigureOut">
              <a:rPr lang="en-US" smtClean="0"/>
              <a:t>4/27/2023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BF2E8-893B-4AF1-88F3-771FD873F9FF}" type="slidenum">
              <a:rPr lang="en-US" smtClean="0"/>
              <a:t>‹#›</a:t>
            </a:fld>
            <a:endParaRPr lang="en-US"/>
          </a:p>
        </p:txBody>
      </p:sp>
    </p:spTree>
    <p:extLst>
      <p:ext uri="{BB962C8B-B14F-4D97-AF65-F5344CB8AC3E}">
        <p14:creationId xmlns:p14="http://schemas.microsoft.com/office/powerpoint/2010/main" val="6566052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BC9D1FF-36AB-515F-8CDA-3AF29C54E0BC}"/>
              </a:ext>
            </a:extLst>
          </p:cNvPr>
          <p:cNvSpPr>
            <a:spLocks noGrp="1"/>
          </p:cNvSpPr>
          <p:nvPr>
            <p:ph type="dt" sz="half" idx="10"/>
          </p:nvPr>
        </p:nvSpPr>
        <p:spPr/>
        <p:txBody>
          <a:bodyPr/>
          <a:lstStyle/>
          <a:p>
            <a:fld id="{3EBEF2BD-6D2D-419A-8305-195B7E3D8893}" type="datetime1">
              <a:rPr lang="en-US" smtClean="0"/>
              <a:t>4/27/2023</a:t>
            </a:fld>
            <a:endParaRPr lang="en-US"/>
          </a:p>
        </p:txBody>
      </p:sp>
      <p:sp>
        <p:nvSpPr>
          <p:cNvPr id="6" name="Slide Number Placeholder 5">
            <a:extLst>
              <a:ext uri="{FF2B5EF4-FFF2-40B4-BE49-F238E27FC236}">
                <a16:creationId xmlns:a16="http://schemas.microsoft.com/office/drawing/2014/main" id="{F59B91B7-C420-FA19-4EC9-452FED4A0B78}"/>
              </a:ext>
            </a:extLst>
          </p:cNvPr>
          <p:cNvSpPr>
            <a:spLocks noGrp="1"/>
          </p:cNvSpPr>
          <p:nvPr>
            <p:ph type="sldNum" sz="quarter" idx="12"/>
          </p:nvPr>
        </p:nvSpPr>
        <p:spPr>
          <a:xfrm>
            <a:off x="4724400" y="6356350"/>
            <a:ext cx="2743200" cy="365125"/>
          </a:xfrm>
        </p:spPr>
        <p:txBody>
          <a:bodyPr/>
          <a:lstStyle>
            <a:lvl1pPr algn="ctr">
              <a:defRPr/>
            </a:lvl1pPr>
          </a:lstStyle>
          <a:p>
            <a:fld id="{7230252E-A45F-4070-A850-FA8E54AE5052}" type="slidenum">
              <a:rPr lang="en-US" smtClean="0"/>
              <a:pPr/>
              <a:t>‹#›</a:t>
            </a:fld>
            <a:endParaRPr lang="en-US" dirty="0"/>
          </a:p>
        </p:txBody>
      </p:sp>
      <p:sp>
        <p:nvSpPr>
          <p:cNvPr id="8" name="TextBox 7">
            <a:extLst>
              <a:ext uri="{FF2B5EF4-FFF2-40B4-BE49-F238E27FC236}">
                <a16:creationId xmlns:a16="http://schemas.microsoft.com/office/drawing/2014/main" id="{DA7EE39F-BC77-12A7-EA30-8AC182A5FFAB}"/>
              </a:ext>
            </a:extLst>
          </p:cNvPr>
          <p:cNvSpPr txBox="1"/>
          <p:nvPr userDrawn="1"/>
        </p:nvSpPr>
        <p:spPr>
          <a:xfrm>
            <a:off x="0" y="0"/>
            <a:ext cx="12192000" cy="369332"/>
          </a:xfrm>
          <a:prstGeom prst="rect">
            <a:avLst/>
          </a:prstGeom>
          <a:solidFill>
            <a:schemeClr val="accent2">
              <a:lumMod val="50000"/>
            </a:schemeClr>
          </a:solidFill>
        </p:spPr>
        <p:txBody>
          <a:bodyPr wrap="square">
            <a:spAutoFit/>
          </a:bodyPr>
          <a:lstStyle/>
          <a:p>
            <a:pPr algn="ctr"/>
            <a:r>
              <a:rPr lang="en-US" sz="1800" b="1" i="1" dirty="0">
                <a:solidFill>
                  <a:schemeClr val="bg1"/>
                </a:solidFill>
                <a:effectLst/>
                <a:latin typeface="Titillium Web" panose="00000500000000000000" pitchFamily="2" charset="0"/>
              </a:rPr>
              <a:t>2</a:t>
            </a:r>
            <a:r>
              <a:rPr lang="en-US" sz="1800" b="1" i="1" baseline="30000" dirty="0">
                <a:solidFill>
                  <a:schemeClr val="bg1"/>
                </a:solidFill>
                <a:effectLst/>
                <a:latin typeface="Titillium Web" panose="00000500000000000000" pitchFamily="2" charset="0"/>
              </a:rPr>
              <a:t>nd</a:t>
            </a:r>
            <a:r>
              <a:rPr lang="en-US" sz="1800" b="1" i="1" dirty="0">
                <a:solidFill>
                  <a:schemeClr val="bg1"/>
                </a:solidFill>
                <a:effectLst/>
                <a:latin typeface="Titillium Web" panose="00000500000000000000" pitchFamily="2" charset="0"/>
              </a:rPr>
              <a:t> Instrumentation and Diagnostics for Superconducting Magnets Workshop</a:t>
            </a:r>
            <a:endParaRPr lang="en-US" dirty="0">
              <a:solidFill>
                <a:schemeClr val="bg1"/>
              </a:solidFill>
            </a:endParaRPr>
          </a:p>
        </p:txBody>
      </p:sp>
      <p:pic>
        <p:nvPicPr>
          <p:cNvPr id="12" name="Picture 11">
            <a:extLst>
              <a:ext uri="{FF2B5EF4-FFF2-40B4-BE49-F238E27FC236}">
                <a16:creationId xmlns:a16="http://schemas.microsoft.com/office/drawing/2014/main" id="{BC2F42CB-6E70-1CBC-8035-7BCEA8ECD0F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65410" y="6058941"/>
            <a:ext cx="776408" cy="662534"/>
          </a:xfrm>
          <a:prstGeom prst="rect">
            <a:avLst/>
          </a:prstGeom>
        </p:spPr>
      </p:pic>
      <p:sp>
        <p:nvSpPr>
          <p:cNvPr id="13" name="Title 1">
            <a:extLst>
              <a:ext uri="{FF2B5EF4-FFF2-40B4-BE49-F238E27FC236}">
                <a16:creationId xmlns:a16="http://schemas.microsoft.com/office/drawing/2014/main" id="{1DD14E63-FB76-4689-B9B4-028A904C2D56}"/>
              </a:ext>
            </a:extLst>
          </p:cNvPr>
          <p:cNvSpPr>
            <a:spLocks noGrp="1"/>
          </p:cNvSpPr>
          <p:nvPr>
            <p:ph type="title"/>
          </p:nvPr>
        </p:nvSpPr>
        <p:spPr>
          <a:xfrm>
            <a:off x="0" y="464582"/>
            <a:ext cx="10515600" cy="539749"/>
          </a:xfrm>
        </p:spPr>
        <p:txBody>
          <a:bodyPr/>
          <a:lstStyle>
            <a:lvl1pPr>
              <a:defRPr>
                <a:latin typeface="Titillium Web" panose="00000500000000000000" pitchFamily="2" charset="0"/>
              </a:defRPr>
            </a:lvl1pPr>
          </a:lstStyle>
          <a:p>
            <a:r>
              <a:rPr lang="en-US" dirty="0"/>
              <a:t>Click to edit Master title style</a:t>
            </a:r>
          </a:p>
        </p:txBody>
      </p:sp>
    </p:spTree>
    <p:extLst>
      <p:ext uri="{BB962C8B-B14F-4D97-AF65-F5344CB8AC3E}">
        <p14:creationId xmlns:p14="http://schemas.microsoft.com/office/powerpoint/2010/main" val="772743844"/>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3C2C85-E79E-DE97-3E58-F9C0F5D13C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D3B451E-F0A5-4251-439F-08490D02AAA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EB417-1807-4736-F1A4-BEF2E80789D0}"/>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5" name="Footer Placeholder 4">
            <a:extLst>
              <a:ext uri="{FF2B5EF4-FFF2-40B4-BE49-F238E27FC236}">
                <a16:creationId xmlns:a16="http://schemas.microsoft.com/office/drawing/2014/main" id="{8E209AB1-13AF-BE5E-7BCA-3DA1384940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03A4F7-855B-F922-F56A-D7C77D487C13}"/>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2995903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5CEBDB-924B-F0F6-6621-36EDCF218C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6D7D1A-5C83-D3CA-9E44-442362D465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69A11-B372-1B04-FA55-1A99C43930E5}"/>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5" name="Footer Placeholder 4">
            <a:extLst>
              <a:ext uri="{FF2B5EF4-FFF2-40B4-BE49-F238E27FC236}">
                <a16:creationId xmlns:a16="http://schemas.microsoft.com/office/drawing/2014/main" id="{7193230E-5EFE-299B-9322-F7DB970CC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C5EF57-A843-73AC-0E85-C7A6770B531A}"/>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538287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C7960-E7C2-87C5-4C92-0EE82CB1C2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8CC1F8-9F54-C73C-ECDB-9272DFF5C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B0176D-3D57-D02B-ECD7-F77BB3B39583}"/>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5" name="Footer Placeholder 4">
            <a:extLst>
              <a:ext uri="{FF2B5EF4-FFF2-40B4-BE49-F238E27FC236}">
                <a16:creationId xmlns:a16="http://schemas.microsoft.com/office/drawing/2014/main" id="{BC455D44-2D33-C090-6316-A20AEFB199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8F2AE-A32C-9432-56B5-40F44AAD8D7E}"/>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3413377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75E08-99D5-CE4B-531D-63DFC68D67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67180E-F589-5AE1-7D20-A3B02632F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DB298A-B996-7608-A8BE-5B5CF358C3A1}"/>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5" name="Footer Placeholder 4">
            <a:extLst>
              <a:ext uri="{FF2B5EF4-FFF2-40B4-BE49-F238E27FC236}">
                <a16:creationId xmlns:a16="http://schemas.microsoft.com/office/drawing/2014/main" id="{7A591CE3-9BE1-1462-902F-8D44D3D0B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F8F2C1-587F-5A1A-1A9A-5885EFDC6992}"/>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2139911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A1D30-4401-9F31-D043-0ECACBD2AC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1BDB0B-F15A-1C7C-A290-C5707E6E60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A0FEC-570A-961A-4403-C1FFB06DCC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10DA4A-C8E0-2D1A-D2F5-1E1810E93345}"/>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6" name="Footer Placeholder 5">
            <a:extLst>
              <a:ext uri="{FF2B5EF4-FFF2-40B4-BE49-F238E27FC236}">
                <a16:creationId xmlns:a16="http://schemas.microsoft.com/office/drawing/2014/main" id="{704A142C-01DB-B493-D5B2-19E3F5E2F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9D691E-847C-165A-D045-4CF5D09EF775}"/>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1014565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80C09-131B-B557-73C2-7508A3D640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E08811-7CF5-8972-A118-F3A00A04BB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85A15A8-229D-D6FC-3633-D45F68854F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0D31D9-FC3E-8706-8EBC-AB47E79B11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701E42-8289-3912-C395-CFD1761526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B8C5B5-5B6E-9B8C-C964-49AA689F8F5A}"/>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8" name="Footer Placeholder 7">
            <a:extLst>
              <a:ext uri="{FF2B5EF4-FFF2-40B4-BE49-F238E27FC236}">
                <a16:creationId xmlns:a16="http://schemas.microsoft.com/office/drawing/2014/main" id="{70D74EF2-213B-D45B-F9E1-4B6721A11D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30B72A-5209-40B0-306F-E5A6B34B7F61}"/>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33517022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DCD493-AEF3-BD08-3CA5-3E6E54A4C0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478BE4-DE17-1477-EEFB-C3E0E1035BAB}"/>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4" name="Footer Placeholder 3">
            <a:extLst>
              <a:ext uri="{FF2B5EF4-FFF2-40B4-BE49-F238E27FC236}">
                <a16:creationId xmlns:a16="http://schemas.microsoft.com/office/drawing/2014/main" id="{8DFB0267-3BD4-4D47-8689-76C736F0CE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2488FB2-CA0A-5700-FE3D-067CE8CAAEEC}"/>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32652504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ACE0C-D893-4E1E-211C-DA265052A2C3}"/>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3" name="Footer Placeholder 2">
            <a:extLst>
              <a:ext uri="{FF2B5EF4-FFF2-40B4-BE49-F238E27FC236}">
                <a16:creationId xmlns:a16="http://schemas.microsoft.com/office/drawing/2014/main" id="{E477DC22-5BBF-B3E8-25F7-3CDFEFC91C5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6592D52-AB33-83BF-39CD-CC1E23C63DD1}"/>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13588531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0257C-9719-DDF0-EEE2-C4367B996E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06C22A-7055-772D-9F41-BE1F23854D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A7B554-AFF0-85B2-FC0F-8FFFA1F50A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12BDC0-1ADA-59B9-7FB6-7BEC0024CC61}"/>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6" name="Footer Placeholder 5">
            <a:extLst>
              <a:ext uri="{FF2B5EF4-FFF2-40B4-BE49-F238E27FC236}">
                <a16:creationId xmlns:a16="http://schemas.microsoft.com/office/drawing/2014/main" id="{9ADE18CD-0C6F-E286-629A-B570F8DFB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DF3DFD-1B44-05A9-3708-5E9F2E1436BC}"/>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2999010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CACB6-E996-C23E-7D32-C1FA1A54441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A84AF38-747F-0045-AFDB-DD3BDCB9FE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623F23B-A75E-CCB2-82DB-9A2FA4B521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3A004-B289-46C1-09FC-839E603C48F7}"/>
              </a:ext>
            </a:extLst>
          </p:cNvPr>
          <p:cNvSpPr>
            <a:spLocks noGrp="1"/>
          </p:cNvSpPr>
          <p:nvPr>
            <p:ph type="dt" sz="half" idx="10"/>
          </p:nvPr>
        </p:nvSpPr>
        <p:spPr/>
        <p:txBody>
          <a:bodyPr/>
          <a:lstStyle/>
          <a:p>
            <a:fld id="{D601543E-CD59-4641-A7FB-8E4CFC59A1B9}" type="datetimeFigureOut">
              <a:rPr lang="en-US" smtClean="0"/>
              <a:t>4/27/2023</a:t>
            </a:fld>
            <a:endParaRPr lang="en-US"/>
          </a:p>
        </p:txBody>
      </p:sp>
      <p:sp>
        <p:nvSpPr>
          <p:cNvPr id="6" name="Footer Placeholder 5">
            <a:extLst>
              <a:ext uri="{FF2B5EF4-FFF2-40B4-BE49-F238E27FC236}">
                <a16:creationId xmlns:a16="http://schemas.microsoft.com/office/drawing/2014/main" id="{13F49B2F-C68D-9D6E-1CF3-9633FDC07B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75395E-432F-1BDB-7136-8F1AC95C9D01}"/>
              </a:ext>
            </a:extLst>
          </p:cNvPr>
          <p:cNvSpPr>
            <a:spLocks noGrp="1"/>
          </p:cNvSpPr>
          <p:nvPr>
            <p:ph type="sldNum" sz="quarter" idx="12"/>
          </p:nvPr>
        </p:nvSpPr>
        <p:spPr/>
        <p:txBody>
          <a:bodyPr/>
          <a:lstStyle/>
          <a:p>
            <a:fld id="{7230252E-A45F-4070-A850-FA8E54AE5052}" type="slidenum">
              <a:rPr lang="en-US" smtClean="0"/>
              <a:t>‹#›</a:t>
            </a:fld>
            <a:endParaRPr lang="en-US"/>
          </a:p>
        </p:txBody>
      </p:sp>
    </p:spTree>
    <p:extLst>
      <p:ext uri="{BB962C8B-B14F-4D97-AF65-F5344CB8AC3E}">
        <p14:creationId xmlns:p14="http://schemas.microsoft.com/office/powerpoint/2010/main" val="3024542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EEBDD1-0720-AE2D-3900-54F28C5B63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CC881-9521-F7EE-D66C-C1D3B1BCEB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E25BF-A5C2-F97B-222A-2A6E60AC2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01543E-CD59-4641-A7FB-8E4CFC59A1B9}" type="datetimeFigureOut">
              <a:rPr lang="en-US" smtClean="0"/>
              <a:t>4/27/2023</a:t>
            </a:fld>
            <a:endParaRPr lang="en-US"/>
          </a:p>
        </p:txBody>
      </p:sp>
      <p:sp>
        <p:nvSpPr>
          <p:cNvPr id="5" name="Footer Placeholder 4">
            <a:extLst>
              <a:ext uri="{FF2B5EF4-FFF2-40B4-BE49-F238E27FC236}">
                <a16:creationId xmlns:a16="http://schemas.microsoft.com/office/drawing/2014/main" id="{1DF7D3D3-DF8B-8BB6-F423-C784E1064D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ADF5912-8DB8-1F9E-0E81-ADBCA8C5F0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30252E-A45F-4070-A850-FA8E54AE5052}" type="slidenum">
              <a:rPr lang="en-US" smtClean="0"/>
              <a:t>‹#›</a:t>
            </a:fld>
            <a:endParaRPr lang="en-US"/>
          </a:p>
        </p:txBody>
      </p:sp>
    </p:spTree>
    <p:extLst>
      <p:ext uri="{BB962C8B-B14F-4D97-AF65-F5344CB8AC3E}">
        <p14:creationId xmlns:p14="http://schemas.microsoft.com/office/powerpoint/2010/main" val="2528389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2.JPG"/><Relationship Id="rId5" Type="http://schemas.openxmlformats.org/officeDocument/2006/relationships/hyperlink" Target="mailto:Mturqueti@lbl.gov" TargetMode="External"/><Relationship Id="rId4" Type="http://schemas.openxmlformats.org/officeDocument/2006/relationships/hyperlink" Target="mailto:LNBrouwer@lbl.gov"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37976E-CE84-894C-D88B-06172335D336}"/>
              </a:ext>
            </a:extLst>
          </p:cNvPr>
          <p:cNvSpPr txBox="1"/>
          <p:nvPr/>
        </p:nvSpPr>
        <p:spPr>
          <a:xfrm>
            <a:off x="609658" y="921991"/>
            <a:ext cx="10658475" cy="1077218"/>
          </a:xfrm>
          <a:prstGeom prst="rect">
            <a:avLst/>
          </a:prstGeom>
          <a:noFill/>
        </p:spPr>
        <p:txBody>
          <a:bodyPr wrap="square">
            <a:spAutoFit/>
          </a:bodyPr>
          <a:lstStyle/>
          <a:p>
            <a:pPr algn="ctr"/>
            <a:r>
              <a:rPr lang="en-US" sz="3200" b="1" i="1" dirty="0">
                <a:effectLst/>
                <a:latin typeface="Titillium Web" panose="00000500000000000000" pitchFamily="2" charset="0"/>
              </a:rPr>
              <a:t>2</a:t>
            </a:r>
            <a:r>
              <a:rPr lang="en-US" sz="3200" b="1" i="1" baseline="30000" dirty="0">
                <a:effectLst/>
                <a:latin typeface="Titillium Web" panose="00000500000000000000" pitchFamily="2" charset="0"/>
              </a:rPr>
              <a:t>nd</a:t>
            </a:r>
            <a:r>
              <a:rPr lang="en-US" sz="3200" b="1" i="1" dirty="0">
                <a:effectLst/>
                <a:latin typeface="Titillium Web" panose="00000500000000000000" pitchFamily="2" charset="0"/>
              </a:rPr>
              <a:t> Instrumentation and Diagnostics for Superconducting Magnets Workshop</a:t>
            </a:r>
            <a:r>
              <a:rPr lang="en-US" sz="3200" b="0" i="1" dirty="0">
                <a:effectLst/>
                <a:latin typeface="Titillium Web" panose="00000500000000000000" pitchFamily="2" charset="0"/>
              </a:rPr>
              <a:t> </a:t>
            </a:r>
            <a:endParaRPr lang="en-US" sz="3200" dirty="0"/>
          </a:p>
        </p:txBody>
      </p:sp>
      <p:sp>
        <p:nvSpPr>
          <p:cNvPr id="6" name="TextBox 5">
            <a:extLst>
              <a:ext uri="{FF2B5EF4-FFF2-40B4-BE49-F238E27FC236}">
                <a16:creationId xmlns:a16="http://schemas.microsoft.com/office/drawing/2014/main" id="{0A8CEEBA-6577-148F-2B8A-1B4FDF3A36CB}"/>
              </a:ext>
            </a:extLst>
          </p:cNvPr>
          <p:cNvSpPr txBox="1"/>
          <p:nvPr/>
        </p:nvSpPr>
        <p:spPr>
          <a:xfrm>
            <a:off x="4714874" y="3739307"/>
            <a:ext cx="2257425" cy="369332"/>
          </a:xfrm>
          <a:prstGeom prst="rect">
            <a:avLst/>
          </a:prstGeom>
          <a:noFill/>
        </p:spPr>
        <p:txBody>
          <a:bodyPr wrap="square" rtlCol="0">
            <a:spAutoFit/>
          </a:bodyPr>
          <a:lstStyle/>
          <a:p>
            <a:pPr algn="ctr"/>
            <a:r>
              <a:rPr lang="en-US" i="1" dirty="0"/>
              <a:t>Marcos Turqueti</a:t>
            </a:r>
          </a:p>
        </p:txBody>
      </p:sp>
      <p:sp>
        <p:nvSpPr>
          <p:cNvPr id="7" name="TextBox 6">
            <a:extLst>
              <a:ext uri="{FF2B5EF4-FFF2-40B4-BE49-F238E27FC236}">
                <a16:creationId xmlns:a16="http://schemas.microsoft.com/office/drawing/2014/main" id="{C0FFCFDA-3F86-EA1C-347F-562747A5BA83}"/>
              </a:ext>
            </a:extLst>
          </p:cNvPr>
          <p:cNvSpPr txBox="1"/>
          <p:nvPr/>
        </p:nvSpPr>
        <p:spPr>
          <a:xfrm>
            <a:off x="4757794" y="5010150"/>
            <a:ext cx="2257425" cy="369332"/>
          </a:xfrm>
          <a:prstGeom prst="rect">
            <a:avLst/>
          </a:prstGeom>
          <a:noFill/>
        </p:spPr>
        <p:txBody>
          <a:bodyPr wrap="square" rtlCol="0">
            <a:spAutoFit/>
          </a:bodyPr>
          <a:lstStyle/>
          <a:p>
            <a:pPr algn="ctr"/>
            <a:r>
              <a:rPr lang="en-US" dirty="0"/>
              <a:t>2023</a:t>
            </a:r>
          </a:p>
        </p:txBody>
      </p:sp>
      <p:pic>
        <p:nvPicPr>
          <p:cNvPr id="9" name="Picture 8">
            <a:extLst>
              <a:ext uri="{FF2B5EF4-FFF2-40B4-BE49-F238E27FC236}">
                <a16:creationId xmlns:a16="http://schemas.microsoft.com/office/drawing/2014/main" id="{CFA18FEA-83F2-CC9A-1A10-513FD2CD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7825" y="5574357"/>
            <a:ext cx="962143" cy="821029"/>
          </a:xfrm>
          <a:prstGeom prst="rect">
            <a:avLst/>
          </a:prstGeom>
        </p:spPr>
      </p:pic>
      <p:sp>
        <p:nvSpPr>
          <p:cNvPr id="8" name="TextBox 7">
            <a:extLst>
              <a:ext uri="{FF2B5EF4-FFF2-40B4-BE49-F238E27FC236}">
                <a16:creationId xmlns:a16="http://schemas.microsoft.com/office/drawing/2014/main" id="{2EFE0483-DD0F-AA9D-63B2-23380B4BDB9A}"/>
              </a:ext>
            </a:extLst>
          </p:cNvPr>
          <p:cNvSpPr txBox="1"/>
          <p:nvPr/>
        </p:nvSpPr>
        <p:spPr>
          <a:xfrm>
            <a:off x="3626699" y="2981459"/>
            <a:ext cx="4519613" cy="523220"/>
          </a:xfrm>
          <a:prstGeom prst="rect">
            <a:avLst/>
          </a:prstGeom>
          <a:noFill/>
        </p:spPr>
        <p:txBody>
          <a:bodyPr wrap="square">
            <a:spAutoFit/>
          </a:bodyPr>
          <a:lstStyle/>
          <a:p>
            <a:r>
              <a:rPr lang="en-US" sz="2800" b="1" dirty="0"/>
              <a:t>Advances in Cryo-Electronics</a:t>
            </a:r>
          </a:p>
        </p:txBody>
      </p:sp>
      <p:pic>
        <p:nvPicPr>
          <p:cNvPr id="1026" name="Picture 2" descr="SC Logos | U.S. DOE Office of Science (SC)">
            <a:extLst>
              <a:ext uri="{FF2B5EF4-FFF2-40B4-BE49-F238E27FC236}">
                <a16:creationId xmlns:a16="http://schemas.microsoft.com/office/drawing/2014/main" id="{9B3844CE-B4FA-19DE-823C-E36DAF12A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902" y="6181624"/>
            <a:ext cx="3289639" cy="553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574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10</a:t>
            </a:fld>
            <a:endParaRPr lang="en-US" dirty="0"/>
          </a:p>
        </p:txBody>
      </p:sp>
      <p:pic>
        <p:nvPicPr>
          <p:cNvPr id="2" name="Picture 1">
            <a:extLst>
              <a:ext uri="{FF2B5EF4-FFF2-40B4-BE49-F238E27FC236}">
                <a16:creationId xmlns:a16="http://schemas.microsoft.com/office/drawing/2014/main" id="{8FA86657-AC8D-8419-8C2B-CE3EBC60D42C}"/>
              </a:ext>
            </a:extLst>
          </p:cNvPr>
          <p:cNvPicPr>
            <a:picLocks noChangeAspect="1"/>
          </p:cNvPicPr>
          <p:nvPr/>
        </p:nvPicPr>
        <p:blipFill>
          <a:blip r:embed="rId2"/>
          <a:stretch>
            <a:fillRect/>
          </a:stretch>
        </p:blipFill>
        <p:spPr>
          <a:xfrm rot="5400000">
            <a:off x="4442780" y="-203036"/>
            <a:ext cx="3134989" cy="6545524"/>
          </a:xfrm>
          <a:prstGeom prst="rect">
            <a:avLst/>
          </a:prstGeom>
        </p:spPr>
      </p:pic>
      <p:cxnSp>
        <p:nvCxnSpPr>
          <p:cNvPr id="4" name="Straight Arrow Connector 3">
            <a:extLst>
              <a:ext uri="{FF2B5EF4-FFF2-40B4-BE49-F238E27FC236}">
                <a16:creationId xmlns:a16="http://schemas.microsoft.com/office/drawing/2014/main" id="{47FC1BAC-6C0F-23D4-ACC7-FD441FF255C3}"/>
              </a:ext>
            </a:extLst>
          </p:cNvPr>
          <p:cNvCxnSpPr>
            <a:cxnSpLocks/>
          </p:cNvCxnSpPr>
          <p:nvPr/>
        </p:nvCxnSpPr>
        <p:spPr>
          <a:xfrm>
            <a:off x="2737512" y="1428248"/>
            <a:ext cx="6545525"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EEE5EC6-AB5C-2A94-A343-DA6280A023E2}"/>
              </a:ext>
            </a:extLst>
          </p:cNvPr>
          <p:cNvSpPr txBox="1"/>
          <p:nvPr/>
        </p:nvSpPr>
        <p:spPr>
          <a:xfrm>
            <a:off x="5238750" y="1058916"/>
            <a:ext cx="771525" cy="369332"/>
          </a:xfrm>
          <a:prstGeom prst="rect">
            <a:avLst/>
          </a:prstGeom>
          <a:noFill/>
        </p:spPr>
        <p:txBody>
          <a:bodyPr wrap="square" rtlCol="0">
            <a:spAutoFit/>
          </a:bodyPr>
          <a:lstStyle/>
          <a:p>
            <a:r>
              <a:rPr lang="en-US" dirty="0"/>
              <a:t>3 mm</a:t>
            </a:r>
          </a:p>
        </p:txBody>
      </p:sp>
      <p:sp>
        <p:nvSpPr>
          <p:cNvPr id="10" name="TextBox 9">
            <a:extLst>
              <a:ext uri="{FF2B5EF4-FFF2-40B4-BE49-F238E27FC236}">
                <a16:creationId xmlns:a16="http://schemas.microsoft.com/office/drawing/2014/main" id="{423E8F2E-33CA-4D5B-BA5C-BBD7E281C28A}"/>
              </a:ext>
            </a:extLst>
          </p:cNvPr>
          <p:cNvSpPr txBox="1"/>
          <p:nvPr/>
        </p:nvSpPr>
        <p:spPr>
          <a:xfrm>
            <a:off x="3306622" y="376034"/>
            <a:ext cx="5224717" cy="707886"/>
          </a:xfrm>
          <a:prstGeom prst="rect">
            <a:avLst/>
          </a:prstGeom>
          <a:noFill/>
        </p:spPr>
        <p:txBody>
          <a:bodyPr wrap="square" rtlCol="0">
            <a:spAutoFit/>
          </a:bodyPr>
          <a:lstStyle/>
          <a:p>
            <a:r>
              <a:rPr lang="en-US" sz="4000" b="1" dirty="0"/>
              <a:t>Integrated Sensors</a:t>
            </a:r>
          </a:p>
        </p:txBody>
      </p:sp>
      <p:pic>
        <p:nvPicPr>
          <p:cNvPr id="14" name="Picture 13">
            <a:extLst>
              <a:ext uri="{FF2B5EF4-FFF2-40B4-BE49-F238E27FC236}">
                <a16:creationId xmlns:a16="http://schemas.microsoft.com/office/drawing/2014/main" id="{286220CC-1F12-F143-8DDA-9E82F82E5CFB}"/>
              </a:ext>
            </a:extLst>
          </p:cNvPr>
          <p:cNvPicPr>
            <a:picLocks noChangeAspect="1"/>
          </p:cNvPicPr>
          <p:nvPr/>
        </p:nvPicPr>
        <p:blipFill>
          <a:blip r:embed="rId2"/>
          <a:stretch>
            <a:fillRect/>
          </a:stretch>
        </p:blipFill>
        <p:spPr>
          <a:xfrm rot="5400000">
            <a:off x="2886731" y="5382547"/>
            <a:ext cx="221794" cy="463082"/>
          </a:xfrm>
          <a:prstGeom prst="rect">
            <a:avLst/>
          </a:prstGeom>
        </p:spPr>
      </p:pic>
      <p:pic>
        <p:nvPicPr>
          <p:cNvPr id="15" name="Picture 14">
            <a:extLst>
              <a:ext uri="{FF2B5EF4-FFF2-40B4-BE49-F238E27FC236}">
                <a16:creationId xmlns:a16="http://schemas.microsoft.com/office/drawing/2014/main" id="{F09853C3-17F6-206B-9D10-500C38BAD169}"/>
              </a:ext>
            </a:extLst>
          </p:cNvPr>
          <p:cNvPicPr>
            <a:picLocks noChangeAspect="1"/>
          </p:cNvPicPr>
          <p:nvPr/>
        </p:nvPicPr>
        <p:blipFill>
          <a:blip r:embed="rId2"/>
          <a:stretch>
            <a:fillRect/>
          </a:stretch>
        </p:blipFill>
        <p:spPr>
          <a:xfrm rot="5400000">
            <a:off x="3953651" y="5382547"/>
            <a:ext cx="221794" cy="463082"/>
          </a:xfrm>
          <a:prstGeom prst="rect">
            <a:avLst/>
          </a:prstGeom>
        </p:spPr>
      </p:pic>
      <p:pic>
        <p:nvPicPr>
          <p:cNvPr id="16" name="Picture 15">
            <a:extLst>
              <a:ext uri="{FF2B5EF4-FFF2-40B4-BE49-F238E27FC236}">
                <a16:creationId xmlns:a16="http://schemas.microsoft.com/office/drawing/2014/main" id="{AB3159D6-B205-A373-3E9B-1033A94CBC96}"/>
              </a:ext>
            </a:extLst>
          </p:cNvPr>
          <p:cNvPicPr>
            <a:picLocks noChangeAspect="1"/>
          </p:cNvPicPr>
          <p:nvPr/>
        </p:nvPicPr>
        <p:blipFill>
          <a:blip r:embed="rId2"/>
          <a:stretch>
            <a:fillRect/>
          </a:stretch>
        </p:blipFill>
        <p:spPr>
          <a:xfrm rot="5400000">
            <a:off x="5020571" y="5382547"/>
            <a:ext cx="221794" cy="463082"/>
          </a:xfrm>
          <a:prstGeom prst="rect">
            <a:avLst/>
          </a:prstGeom>
        </p:spPr>
      </p:pic>
      <p:pic>
        <p:nvPicPr>
          <p:cNvPr id="17" name="Picture 16">
            <a:extLst>
              <a:ext uri="{FF2B5EF4-FFF2-40B4-BE49-F238E27FC236}">
                <a16:creationId xmlns:a16="http://schemas.microsoft.com/office/drawing/2014/main" id="{D286DA72-7743-FA0B-1468-403650E7E969}"/>
              </a:ext>
            </a:extLst>
          </p:cNvPr>
          <p:cNvPicPr>
            <a:picLocks noChangeAspect="1"/>
          </p:cNvPicPr>
          <p:nvPr/>
        </p:nvPicPr>
        <p:blipFill>
          <a:blip r:embed="rId2"/>
          <a:stretch>
            <a:fillRect/>
          </a:stretch>
        </p:blipFill>
        <p:spPr>
          <a:xfrm rot="5400000">
            <a:off x="6087491" y="5382547"/>
            <a:ext cx="221794" cy="463082"/>
          </a:xfrm>
          <a:prstGeom prst="rect">
            <a:avLst/>
          </a:prstGeom>
        </p:spPr>
      </p:pic>
      <p:pic>
        <p:nvPicPr>
          <p:cNvPr id="18" name="Picture 17">
            <a:extLst>
              <a:ext uri="{FF2B5EF4-FFF2-40B4-BE49-F238E27FC236}">
                <a16:creationId xmlns:a16="http://schemas.microsoft.com/office/drawing/2014/main" id="{A48C839F-3B8A-084A-54F0-90628D657967}"/>
              </a:ext>
            </a:extLst>
          </p:cNvPr>
          <p:cNvPicPr>
            <a:picLocks noChangeAspect="1"/>
          </p:cNvPicPr>
          <p:nvPr/>
        </p:nvPicPr>
        <p:blipFill>
          <a:blip r:embed="rId2"/>
          <a:stretch>
            <a:fillRect/>
          </a:stretch>
        </p:blipFill>
        <p:spPr>
          <a:xfrm rot="5400000">
            <a:off x="7154411" y="5382547"/>
            <a:ext cx="221794" cy="463082"/>
          </a:xfrm>
          <a:prstGeom prst="rect">
            <a:avLst/>
          </a:prstGeom>
        </p:spPr>
      </p:pic>
      <p:pic>
        <p:nvPicPr>
          <p:cNvPr id="19" name="Picture 18">
            <a:extLst>
              <a:ext uri="{FF2B5EF4-FFF2-40B4-BE49-F238E27FC236}">
                <a16:creationId xmlns:a16="http://schemas.microsoft.com/office/drawing/2014/main" id="{6BAACC46-CDE2-6E11-3F8D-CFF62BF84674}"/>
              </a:ext>
            </a:extLst>
          </p:cNvPr>
          <p:cNvPicPr>
            <a:picLocks noChangeAspect="1"/>
          </p:cNvPicPr>
          <p:nvPr/>
        </p:nvPicPr>
        <p:blipFill>
          <a:blip r:embed="rId2"/>
          <a:stretch>
            <a:fillRect/>
          </a:stretch>
        </p:blipFill>
        <p:spPr>
          <a:xfrm rot="5400000">
            <a:off x="8221331" y="5382547"/>
            <a:ext cx="221794" cy="463082"/>
          </a:xfrm>
          <a:prstGeom prst="rect">
            <a:avLst/>
          </a:prstGeom>
        </p:spPr>
      </p:pic>
      <p:cxnSp>
        <p:nvCxnSpPr>
          <p:cNvPr id="21" name="Straight Connector 20">
            <a:extLst>
              <a:ext uri="{FF2B5EF4-FFF2-40B4-BE49-F238E27FC236}">
                <a16:creationId xmlns:a16="http://schemas.microsoft.com/office/drawing/2014/main" id="{CB3A7DAA-E826-CB8B-131D-587F60441B6E}"/>
              </a:ext>
            </a:extLst>
          </p:cNvPr>
          <p:cNvCxnSpPr>
            <a:stCxn id="14" idx="0"/>
            <a:endCxn id="15" idx="2"/>
          </p:cNvCxnSpPr>
          <p:nvPr/>
        </p:nvCxnSpPr>
        <p:spPr>
          <a:xfrm>
            <a:off x="3229169" y="5614088"/>
            <a:ext cx="60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3ABAE52-97A3-B5B5-E3F8-7DEB7FA645B8}"/>
              </a:ext>
            </a:extLst>
          </p:cNvPr>
          <p:cNvCxnSpPr/>
          <p:nvPr/>
        </p:nvCxnSpPr>
        <p:spPr>
          <a:xfrm>
            <a:off x="4296089" y="5614088"/>
            <a:ext cx="60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53A67A7-7090-3337-FA0C-D1DE5C1CFA3A}"/>
              </a:ext>
            </a:extLst>
          </p:cNvPr>
          <p:cNvCxnSpPr/>
          <p:nvPr/>
        </p:nvCxnSpPr>
        <p:spPr>
          <a:xfrm>
            <a:off x="5363009" y="5614088"/>
            <a:ext cx="60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B477D94-65E7-B5B2-78D2-75CEC8CC8824}"/>
              </a:ext>
            </a:extLst>
          </p:cNvPr>
          <p:cNvCxnSpPr/>
          <p:nvPr/>
        </p:nvCxnSpPr>
        <p:spPr>
          <a:xfrm>
            <a:off x="6429929" y="5614088"/>
            <a:ext cx="60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459E700-6ECA-FCAC-FBDD-323D9A13BD32}"/>
              </a:ext>
            </a:extLst>
          </p:cNvPr>
          <p:cNvCxnSpPr/>
          <p:nvPr/>
        </p:nvCxnSpPr>
        <p:spPr>
          <a:xfrm>
            <a:off x="7496849" y="5598901"/>
            <a:ext cx="60383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A970F03-342C-3F46-1C64-2EF15CAC3FC2}"/>
              </a:ext>
            </a:extLst>
          </p:cNvPr>
          <p:cNvCxnSpPr/>
          <p:nvPr/>
        </p:nvCxnSpPr>
        <p:spPr>
          <a:xfrm>
            <a:off x="8563769" y="5598901"/>
            <a:ext cx="603838" cy="0"/>
          </a:xfrm>
          <a:prstGeom prst="line">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3CC6E00-63D5-4E5A-D4F9-99B67DBFBCCF}"/>
              </a:ext>
            </a:extLst>
          </p:cNvPr>
          <p:cNvSpPr txBox="1"/>
          <p:nvPr/>
        </p:nvSpPr>
        <p:spPr>
          <a:xfrm>
            <a:off x="9167607" y="5414235"/>
            <a:ext cx="2913203" cy="369332"/>
          </a:xfrm>
          <a:prstGeom prst="rect">
            <a:avLst/>
          </a:prstGeom>
          <a:noFill/>
        </p:spPr>
        <p:txBody>
          <a:bodyPr wrap="square" rtlCol="0">
            <a:spAutoFit/>
          </a:bodyPr>
          <a:lstStyle/>
          <a:p>
            <a:r>
              <a:rPr lang="en-US" dirty="0"/>
              <a:t>Power + Serial Digital Line</a:t>
            </a:r>
          </a:p>
        </p:txBody>
      </p:sp>
    </p:spTree>
    <p:extLst>
      <p:ext uri="{BB962C8B-B14F-4D97-AF65-F5344CB8AC3E}">
        <p14:creationId xmlns:p14="http://schemas.microsoft.com/office/powerpoint/2010/main" val="557271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11</a:t>
            </a:fld>
            <a:endParaRPr lang="en-US" dirty="0"/>
          </a:p>
        </p:txBody>
      </p:sp>
      <p:pic>
        <p:nvPicPr>
          <p:cNvPr id="3" name="Picture 2">
            <a:extLst>
              <a:ext uri="{FF2B5EF4-FFF2-40B4-BE49-F238E27FC236}">
                <a16:creationId xmlns:a16="http://schemas.microsoft.com/office/drawing/2014/main" id="{76297A4C-79FD-9C8A-1093-5628DC5634E0}"/>
              </a:ext>
            </a:extLst>
          </p:cNvPr>
          <p:cNvPicPr>
            <a:picLocks noChangeAspect="1"/>
          </p:cNvPicPr>
          <p:nvPr/>
        </p:nvPicPr>
        <p:blipFill>
          <a:blip r:embed="rId2"/>
          <a:stretch>
            <a:fillRect/>
          </a:stretch>
        </p:blipFill>
        <p:spPr>
          <a:xfrm>
            <a:off x="6236341" y="1256932"/>
            <a:ext cx="5445658" cy="3923886"/>
          </a:xfrm>
          <a:prstGeom prst="rect">
            <a:avLst/>
          </a:prstGeom>
        </p:spPr>
      </p:pic>
      <p:sp>
        <p:nvSpPr>
          <p:cNvPr id="5" name="TextBox 4">
            <a:extLst>
              <a:ext uri="{FF2B5EF4-FFF2-40B4-BE49-F238E27FC236}">
                <a16:creationId xmlns:a16="http://schemas.microsoft.com/office/drawing/2014/main" id="{30C5B810-2274-6D31-8877-601B77E75F37}"/>
              </a:ext>
            </a:extLst>
          </p:cNvPr>
          <p:cNvSpPr txBox="1"/>
          <p:nvPr/>
        </p:nvSpPr>
        <p:spPr>
          <a:xfrm>
            <a:off x="3997255" y="5172811"/>
            <a:ext cx="1880163" cy="923330"/>
          </a:xfrm>
          <a:prstGeom prst="rect">
            <a:avLst/>
          </a:prstGeom>
          <a:noFill/>
        </p:spPr>
        <p:txBody>
          <a:bodyPr wrap="square" rtlCol="0">
            <a:spAutoFit/>
          </a:bodyPr>
          <a:lstStyle/>
          <a:p>
            <a:r>
              <a:rPr lang="en-US" b="1" dirty="0"/>
              <a:t>Pre-amp</a:t>
            </a:r>
          </a:p>
          <a:p>
            <a:r>
              <a:rPr lang="en-US" dirty="0" err="1"/>
              <a:t>qAMP</a:t>
            </a:r>
            <a:r>
              <a:rPr lang="en-US" dirty="0"/>
              <a:t>(THS4131) </a:t>
            </a:r>
          </a:p>
          <a:p>
            <a:endParaRPr lang="en-US" dirty="0"/>
          </a:p>
        </p:txBody>
      </p:sp>
      <p:sp>
        <p:nvSpPr>
          <p:cNvPr id="8" name="TextBox 7">
            <a:extLst>
              <a:ext uri="{FF2B5EF4-FFF2-40B4-BE49-F238E27FC236}">
                <a16:creationId xmlns:a16="http://schemas.microsoft.com/office/drawing/2014/main" id="{B608F7B4-E989-3F54-15D3-C065C668E480}"/>
              </a:ext>
            </a:extLst>
          </p:cNvPr>
          <p:cNvSpPr txBox="1"/>
          <p:nvPr/>
        </p:nvSpPr>
        <p:spPr>
          <a:xfrm>
            <a:off x="3306622" y="376034"/>
            <a:ext cx="5224717" cy="707886"/>
          </a:xfrm>
          <a:prstGeom prst="rect">
            <a:avLst/>
          </a:prstGeom>
          <a:noFill/>
        </p:spPr>
        <p:txBody>
          <a:bodyPr wrap="square" rtlCol="0">
            <a:spAutoFit/>
          </a:bodyPr>
          <a:lstStyle/>
          <a:p>
            <a:pPr algn="ctr"/>
            <a:r>
              <a:rPr lang="en-US" sz="4000" b="1" dirty="0"/>
              <a:t>Signal Amplifier</a:t>
            </a:r>
          </a:p>
        </p:txBody>
      </p:sp>
      <p:pic>
        <p:nvPicPr>
          <p:cNvPr id="11" name="Picture 10">
            <a:extLst>
              <a:ext uri="{FF2B5EF4-FFF2-40B4-BE49-F238E27FC236}">
                <a16:creationId xmlns:a16="http://schemas.microsoft.com/office/drawing/2014/main" id="{095BDFE0-C6DD-1355-28A8-9F93F0A983BD}"/>
              </a:ext>
            </a:extLst>
          </p:cNvPr>
          <p:cNvPicPr>
            <a:picLocks noChangeAspect="1"/>
          </p:cNvPicPr>
          <p:nvPr/>
        </p:nvPicPr>
        <p:blipFill>
          <a:blip r:embed="rId3"/>
          <a:stretch>
            <a:fillRect/>
          </a:stretch>
        </p:blipFill>
        <p:spPr>
          <a:xfrm>
            <a:off x="362552" y="1202835"/>
            <a:ext cx="2944070" cy="3923886"/>
          </a:xfrm>
          <a:prstGeom prst="rect">
            <a:avLst/>
          </a:prstGeom>
        </p:spPr>
      </p:pic>
      <p:pic>
        <p:nvPicPr>
          <p:cNvPr id="13" name="Picture 12">
            <a:extLst>
              <a:ext uri="{FF2B5EF4-FFF2-40B4-BE49-F238E27FC236}">
                <a16:creationId xmlns:a16="http://schemas.microsoft.com/office/drawing/2014/main" id="{C4559F80-787D-2D52-F709-6FE1DFC80BF2}"/>
              </a:ext>
            </a:extLst>
          </p:cNvPr>
          <p:cNvPicPr>
            <a:picLocks noChangeAspect="1"/>
          </p:cNvPicPr>
          <p:nvPr/>
        </p:nvPicPr>
        <p:blipFill>
          <a:blip r:embed="rId4"/>
          <a:stretch>
            <a:fillRect/>
          </a:stretch>
        </p:blipFill>
        <p:spPr>
          <a:xfrm rot="5400000">
            <a:off x="2843760" y="2410428"/>
            <a:ext cx="3869791" cy="1562800"/>
          </a:xfrm>
          <a:prstGeom prst="rect">
            <a:avLst/>
          </a:prstGeom>
        </p:spPr>
      </p:pic>
      <p:sp>
        <p:nvSpPr>
          <p:cNvPr id="14" name="TextBox 13">
            <a:extLst>
              <a:ext uri="{FF2B5EF4-FFF2-40B4-BE49-F238E27FC236}">
                <a16:creationId xmlns:a16="http://schemas.microsoft.com/office/drawing/2014/main" id="{F6462AF8-BA1C-327A-8190-0C2800CCE6D7}"/>
              </a:ext>
            </a:extLst>
          </p:cNvPr>
          <p:cNvSpPr txBox="1"/>
          <p:nvPr/>
        </p:nvSpPr>
        <p:spPr>
          <a:xfrm>
            <a:off x="3997255" y="5798145"/>
            <a:ext cx="2394513" cy="923330"/>
          </a:xfrm>
          <a:prstGeom prst="rect">
            <a:avLst/>
          </a:prstGeom>
          <a:noFill/>
        </p:spPr>
        <p:txBody>
          <a:bodyPr wrap="square" rtlCol="0">
            <a:spAutoFit/>
          </a:bodyPr>
          <a:lstStyle/>
          <a:p>
            <a:r>
              <a:rPr lang="en-US" b="1" dirty="0"/>
              <a:t>JFET </a:t>
            </a:r>
          </a:p>
          <a:p>
            <a:r>
              <a:rPr lang="en-US" dirty="0"/>
              <a:t>MX11 cooled LN </a:t>
            </a:r>
            <a:r>
              <a:rPr lang="en-US" dirty="0" err="1"/>
              <a:t>i</a:t>
            </a:r>
            <a:r>
              <a:rPr lang="en-US" dirty="0"/>
              <a:t>=8mA</a:t>
            </a:r>
          </a:p>
          <a:p>
            <a:endParaRPr lang="en-US" dirty="0"/>
          </a:p>
        </p:txBody>
      </p:sp>
      <p:sp>
        <p:nvSpPr>
          <p:cNvPr id="16" name="TextBox 15">
            <a:extLst>
              <a:ext uri="{FF2B5EF4-FFF2-40B4-BE49-F238E27FC236}">
                <a16:creationId xmlns:a16="http://schemas.microsoft.com/office/drawing/2014/main" id="{51BAB147-1F23-2911-6F20-79AE15138ECE}"/>
              </a:ext>
            </a:extLst>
          </p:cNvPr>
          <p:cNvSpPr txBox="1"/>
          <p:nvPr/>
        </p:nvSpPr>
        <p:spPr>
          <a:xfrm>
            <a:off x="6387848" y="5139403"/>
            <a:ext cx="3654900" cy="923330"/>
          </a:xfrm>
          <a:prstGeom prst="rect">
            <a:avLst/>
          </a:prstGeom>
          <a:noFill/>
        </p:spPr>
        <p:txBody>
          <a:bodyPr wrap="square">
            <a:spAutoFit/>
          </a:bodyPr>
          <a:lstStyle/>
          <a:p>
            <a:r>
              <a:rPr lang="en-US" b="1" dirty="0"/>
              <a:t>Cables</a:t>
            </a:r>
          </a:p>
          <a:p>
            <a:r>
              <a:rPr lang="en-US" dirty="0"/>
              <a:t>FE-</a:t>
            </a:r>
            <a:r>
              <a:rPr lang="en-US" dirty="0" err="1"/>
              <a:t>qAMP</a:t>
            </a:r>
            <a:r>
              <a:rPr lang="en-US" dirty="0"/>
              <a:t>     (1.1m) – 105pF (per line)</a:t>
            </a:r>
          </a:p>
          <a:p>
            <a:r>
              <a:rPr lang="en-US" dirty="0" err="1"/>
              <a:t>qAMP</a:t>
            </a:r>
            <a:r>
              <a:rPr lang="en-US" dirty="0"/>
              <a:t>-DAQ (11m) – 1nF (per line)</a:t>
            </a:r>
          </a:p>
        </p:txBody>
      </p:sp>
    </p:spTree>
    <p:extLst>
      <p:ext uri="{BB962C8B-B14F-4D97-AF65-F5344CB8AC3E}">
        <p14:creationId xmlns:p14="http://schemas.microsoft.com/office/powerpoint/2010/main" val="221653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12</a:t>
            </a:fld>
            <a:endParaRPr lang="en-US" dirty="0"/>
          </a:p>
        </p:txBody>
      </p:sp>
      <p:pic>
        <p:nvPicPr>
          <p:cNvPr id="5" name="Picture 4">
            <a:extLst>
              <a:ext uri="{FF2B5EF4-FFF2-40B4-BE49-F238E27FC236}">
                <a16:creationId xmlns:a16="http://schemas.microsoft.com/office/drawing/2014/main" id="{D75AD1A2-2EFD-0E8C-1E56-C66969E4A1B5}"/>
              </a:ext>
            </a:extLst>
          </p:cNvPr>
          <p:cNvPicPr>
            <a:picLocks noChangeAspect="1"/>
          </p:cNvPicPr>
          <p:nvPr/>
        </p:nvPicPr>
        <p:blipFill>
          <a:blip r:embed="rId2"/>
          <a:stretch>
            <a:fillRect/>
          </a:stretch>
        </p:blipFill>
        <p:spPr>
          <a:xfrm>
            <a:off x="929395" y="1483384"/>
            <a:ext cx="4844553" cy="2010864"/>
          </a:xfrm>
          <a:prstGeom prst="rect">
            <a:avLst/>
          </a:prstGeom>
        </p:spPr>
      </p:pic>
      <p:pic>
        <p:nvPicPr>
          <p:cNvPr id="9" name="Picture 8">
            <a:extLst>
              <a:ext uri="{FF2B5EF4-FFF2-40B4-BE49-F238E27FC236}">
                <a16:creationId xmlns:a16="http://schemas.microsoft.com/office/drawing/2014/main" id="{258093E5-4EBB-7F3E-9EF4-F78E52C52A54}"/>
              </a:ext>
            </a:extLst>
          </p:cNvPr>
          <p:cNvPicPr>
            <a:picLocks noChangeAspect="1"/>
          </p:cNvPicPr>
          <p:nvPr/>
        </p:nvPicPr>
        <p:blipFill>
          <a:blip r:embed="rId3"/>
          <a:stretch>
            <a:fillRect/>
          </a:stretch>
        </p:blipFill>
        <p:spPr>
          <a:xfrm>
            <a:off x="6418053" y="1506284"/>
            <a:ext cx="5078622" cy="2243730"/>
          </a:xfrm>
          <a:prstGeom prst="rect">
            <a:avLst/>
          </a:prstGeom>
        </p:spPr>
      </p:pic>
      <p:pic>
        <p:nvPicPr>
          <p:cNvPr id="11" name="Picture 10">
            <a:extLst>
              <a:ext uri="{FF2B5EF4-FFF2-40B4-BE49-F238E27FC236}">
                <a16:creationId xmlns:a16="http://schemas.microsoft.com/office/drawing/2014/main" id="{49C6A13A-6E69-3F32-6D89-0D3AFB5FD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762" y="3804149"/>
            <a:ext cx="2991640" cy="2243730"/>
          </a:xfrm>
          <a:prstGeom prst="rect">
            <a:avLst/>
          </a:prstGeom>
        </p:spPr>
      </p:pic>
      <p:pic>
        <p:nvPicPr>
          <p:cNvPr id="12" name="Picture 11">
            <a:extLst>
              <a:ext uri="{FF2B5EF4-FFF2-40B4-BE49-F238E27FC236}">
                <a16:creationId xmlns:a16="http://schemas.microsoft.com/office/drawing/2014/main" id="{6CE56717-6C57-60FC-8683-5D8042DB792B}"/>
              </a:ext>
            </a:extLst>
          </p:cNvPr>
          <p:cNvPicPr>
            <a:picLocks noChangeAspect="1"/>
          </p:cNvPicPr>
          <p:nvPr/>
        </p:nvPicPr>
        <p:blipFill>
          <a:blip r:embed="rId5"/>
          <a:stretch>
            <a:fillRect/>
          </a:stretch>
        </p:blipFill>
        <p:spPr>
          <a:xfrm>
            <a:off x="6418053" y="4004350"/>
            <a:ext cx="5223826" cy="1843328"/>
          </a:xfrm>
          <a:prstGeom prst="rect">
            <a:avLst/>
          </a:prstGeom>
        </p:spPr>
      </p:pic>
      <p:sp>
        <p:nvSpPr>
          <p:cNvPr id="13" name="TextBox 12">
            <a:extLst>
              <a:ext uri="{FF2B5EF4-FFF2-40B4-BE49-F238E27FC236}">
                <a16:creationId xmlns:a16="http://schemas.microsoft.com/office/drawing/2014/main" id="{1CFFC266-A8AA-8209-83D9-62E399049123}"/>
              </a:ext>
            </a:extLst>
          </p:cNvPr>
          <p:cNvSpPr txBox="1"/>
          <p:nvPr/>
        </p:nvSpPr>
        <p:spPr>
          <a:xfrm>
            <a:off x="3306622" y="376034"/>
            <a:ext cx="5224717" cy="707886"/>
          </a:xfrm>
          <a:prstGeom prst="rect">
            <a:avLst/>
          </a:prstGeom>
          <a:noFill/>
        </p:spPr>
        <p:txBody>
          <a:bodyPr wrap="square" rtlCol="0">
            <a:spAutoFit/>
          </a:bodyPr>
          <a:lstStyle/>
          <a:p>
            <a:pPr algn="ctr"/>
            <a:r>
              <a:rPr lang="en-US" sz="4000" b="1" dirty="0"/>
              <a:t>Optical Power</a:t>
            </a:r>
          </a:p>
        </p:txBody>
      </p:sp>
    </p:spTree>
    <p:extLst>
      <p:ext uri="{BB962C8B-B14F-4D97-AF65-F5344CB8AC3E}">
        <p14:creationId xmlns:p14="http://schemas.microsoft.com/office/powerpoint/2010/main" val="293199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13</a:t>
            </a:fld>
            <a:endParaRPr lang="en-US" dirty="0"/>
          </a:p>
        </p:txBody>
      </p:sp>
      <p:sp>
        <p:nvSpPr>
          <p:cNvPr id="2" name="Slide Number Placeholder 1">
            <a:extLst>
              <a:ext uri="{FF2B5EF4-FFF2-40B4-BE49-F238E27FC236}">
                <a16:creationId xmlns:a16="http://schemas.microsoft.com/office/drawing/2014/main" id="{FCB9BABA-1FF4-781C-8EF4-75A5E87F8EB1}"/>
              </a:ext>
            </a:extLst>
          </p:cNvPr>
          <p:cNvSpPr txBox="1">
            <a:spLocks/>
          </p:cNvSpPr>
          <p:nvPr/>
        </p:nvSpPr>
        <p:spPr>
          <a:xfrm>
            <a:off x="10609443" y="6718660"/>
            <a:ext cx="727104"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387EE8-F0E6-40AE-9385-2CCB3157EAEA}" type="slidenum">
              <a:rPr lang="en-US" smtClean="0"/>
              <a:pPr/>
              <a:t>13</a:t>
            </a:fld>
            <a:endParaRPr lang="en-US" dirty="0"/>
          </a:p>
        </p:txBody>
      </p:sp>
      <p:pic>
        <p:nvPicPr>
          <p:cNvPr id="3" name="Picture 2">
            <a:extLst>
              <a:ext uri="{FF2B5EF4-FFF2-40B4-BE49-F238E27FC236}">
                <a16:creationId xmlns:a16="http://schemas.microsoft.com/office/drawing/2014/main" id="{E73ECEA8-0555-3FBB-2D4D-F66C830AE192}"/>
              </a:ext>
            </a:extLst>
          </p:cNvPr>
          <p:cNvPicPr>
            <a:picLocks noChangeAspect="1"/>
          </p:cNvPicPr>
          <p:nvPr/>
        </p:nvPicPr>
        <p:blipFill>
          <a:blip r:embed="rId2"/>
          <a:stretch>
            <a:fillRect/>
          </a:stretch>
        </p:blipFill>
        <p:spPr>
          <a:xfrm>
            <a:off x="428224" y="1736715"/>
            <a:ext cx="3684936" cy="3023340"/>
          </a:xfrm>
          <a:prstGeom prst="rect">
            <a:avLst/>
          </a:prstGeom>
        </p:spPr>
      </p:pic>
      <p:pic>
        <p:nvPicPr>
          <p:cNvPr id="4" name="Picture 3">
            <a:extLst>
              <a:ext uri="{FF2B5EF4-FFF2-40B4-BE49-F238E27FC236}">
                <a16:creationId xmlns:a16="http://schemas.microsoft.com/office/drawing/2014/main" id="{06467744-D03D-E399-1E96-AF342DC358B4}"/>
              </a:ext>
            </a:extLst>
          </p:cNvPr>
          <p:cNvPicPr>
            <a:picLocks noChangeAspect="1"/>
          </p:cNvPicPr>
          <p:nvPr/>
        </p:nvPicPr>
        <p:blipFill>
          <a:blip r:embed="rId3"/>
          <a:stretch>
            <a:fillRect/>
          </a:stretch>
        </p:blipFill>
        <p:spPr>
          <a:xfrm>
            <a:off x="4319458" y="1736715"/>
            <a:ext cx="2786063" cy="3033880"/>
          </a:xfrm>
          <a:prstGeom prst="rect">
            <a:avLst/>
          </a:prstGeom>
        </p:spPr>
      </p:pic>
      <p:pic>
        <p:nvPicPr>
          <p:cNvPr id="5" name="Picture 4">
            <a:extLst>
              <a:ext uri="{FF2B5EF4-FFF2-40B4-BE49-F238E27FC236}">
                <a16:creationId xmlns:a16="http://schemas.microsoft.com/office/drawing/2014/main" id="{5DEE03FC-5899-63ED-8B8F-E161E4D22E11}"/>
              </a:ext>
            </a:extLst>
          </p:cNvPr>
          <p:cNvPicPr>
            <a:picLocks noChangeAspect="1"/>
          </p:cNvPicPr>
          <p:nvPr/>
        </p:nvPicPr>
        <p:blipFill>
          <a:blip r:embed="rId4"/>
          <a:stretch>
            <a:fillRect/>
          </a:stretch>
        </p:blipFill>
        <p:spPr>
          <a:xfrm>
            <a:off x="7311819" y="1736715"/>
            <a:ext cx="4417451" cy="3017520"/>
          </a:xfrm>
          <a:prstGeom prst="rect">
            <a:avLst/>
          </a:prstGeom>
        </p:spPr>
      </p:pic>
      <p:sp>
        <p:nvSpPr>
          <p:cNvPr id="8" name="TextBox 7">
            <a:extLst>
              <a:ext uri="{FF2B5EF4-FFF2-40B4-BE49-F238E27FC236}">
                <a16:creationId xmlns:a16="http://schemas.microsoft.com/office/drawing/2014/main" id="{67615713-71CE-BB84-5328-42BB0B0B52EF}"/>
              </a:ext>
            </a:extLst>
          </p:cNvPr>
          <p:cNvSpPr txBox="1"/>
          <p:nvPr/>
        </p:nvSpPr>
        <p:spPr>
          <a:xfrm>
            <a:off x="77470" y="4770595"/>
            <a:ext cx="4386444" cy="369332"/>
          </a:xfrm>
          <a:prstGeom prst="rect">
            <a:avLst/>
          </a:prstGeom>
          <a:noFill/>
        </p:spPr>
        <p:txBody>
          <a:bodyPr wrap="square" rtlCol="0">
            <a:spAutoFit/>
          </a:bodyPr>
          <a:lstStyle/>
          <a:p>
            <a:pPr algn="ctr"/>
            <a:r>
              <a:rPr lang="en-US" dirty="0"/>
              <a:t>POF Receiver</a:t>
            </a:r>
          </a:p>
        </p:txBody>
      </p:sp>
      <p:sp>
        <p:nvSpPr>
          <p:cNvPr id="9" name="TextBox 8">
            <a:extLst>
              <a:ext uri="{FF2B5EF4-FFF2-40B4-BE49-F238E27FC236}">
                <a16:creationId xmlns:a16="http://schemas.microsoft.com/office/drawing/2014/main" id="{02495797-7A66-6B4D-7AE8-84FC20CC36EE}"/>
              </a:ext>
            </a:extLst>
          </p:cNvPr>
          <p:cNvSpPr txBox="1"/>
          <p:nvPr/>
        </p:nvSpPr>
        <p:spPr>
          <a:xfrm>
            <a:off x="7311819" y="4754235"/>
            <a:ext cx="4386444" cy="369332"/>
          </a:xfrm>
          <a:prstGeom prst="rect">
            <a:avLst/>
          </a:prstGeom>
          <a:noFill/>
        </p:spPr>
        <p:txBody>
          <a:bodyPr wrap="square" rtlCol="0">
            <a:spAutoFit/>
          </a:bodyPr>
          <a:lstStyle/>
          <a:p>
            <a:pPr algn="ctr"/>
            <a:r>
              <a:rPr lang="en-US" dirty="0"/>
              <a:t>LN - Blue TX, Yellow RX (1MHz) </a:t>
            </a:r>
          </a:p>
        </p:txBody>
      </p:sp>
      <p:sp>
        <p:nvSpPr>
          <p:cNvPr id="10" name="TextBox 9">
            <a:extLst>
              <a:ext uri="{FF2B5EF4-FFF2-40B4-BE49-F238E27FC236}">
                <a16:creationId xmlns:a16="http://schemas.microsoft.com/office/drawing/2014/main" id="{4A096EB4-F4C5-2561-0ACA-C68CA2621037}"/>
              </a:ext>
            </a:extLst>
          </p:cNvPr>
          <p:cNvSpPr txBox="1"/>
          <p:nvPr/>
        </p:nvSpPr>
        <p:spPr>
          <a:xfrm>
            <a:off x="3519267" y="4754235"/>
            <a:ext cx="4386444" cy="369332"/>
          </a:xfrm>
          <a:prstGeom prst="rect">
            <a:avLst/>
          </a:prstGeom>
          <a:noFill/>
        </p:spPr>
        <p:txBody>
          <a:bodyPr wrap="square" rtlCol="0">
            <a:spAutoFit/>
          </a:bodyPr>
          <a:lstStyle/>
          <a:p>
            <a:pPr algn="ctr"/>
            <a:r>
              <a:rPr lang="en-US" dirty="0"/>
              <a:t>POF Under Test</a:t>
            </a:r>
          </a:p>
        </p:txBody>
      </p:sp>
      <p:sp>
        <p:nvSpPr>
          <p:cNvPr id="11" name="TextBox 10">
            <a:extLst>
              <a:ext uri="{FF2B5EF4-FFF2-40B4-BE49-F238E27FC236}">
                <a16:creationId xmlns:a16="http://schemas.microsoft.com/office/drawing/2014/main" id="{898CDA11-B24E-3AF5-60E1-46681B9C9EA6}"/>
              </a:ext>
            </a:extLst>
          </p:cNvPr>
          <p:cNvSpPr txBox="1"/>
          <p:nvPr/>
        </p:nvSpPr>
        <p:spPr>
          <a:xfrm>
            <a:off x="193761" y="5535543"/>
            <a:ext cx="11535509" cy="646331"/>
          </a:xfrm>
          <a:prstGeom prst="rect">
            <a:avLst/>
          </a:prstGeom>
          <a:noFill/>
        </p:spPr>
        <p:txBody>
          <a:bodyPr wrap="square" rtlCol="0">
            <a:spAutoFit/>
          </a:bodyPr>
          <a:lstStyle/>
          <a:p>
            <a:r>
              <a:rPr lang="en-US" dirty="0"/>
              <a:t>POF Receiver – When cold requires the receiver voltage bias to be increased. Generally the transmitter needs to work on top of a higher light intensity.  Clock speeds up to 100MHz are achievable with POF.</a:t>
            </a:r>
          </a:p>
        </p:txBody>
      </p:sp>
      <p:sp>
        <p:nvSpPr>
          <p:cNvPr id="13" name="TextBox 12">
            <a:extLst>
              <a:ext uri="{FF2B5EF4-FFF2-40B4-BE49-F238E27FC236}">
                <a16:creationId xmlns:a16="http://schemas.microsoft.com/office/drawing/2014/main" id="{1E0EA9DA-5AFD-767B-73D4-583205072864}"/>
              </a:ext>
            </a:extLst>
          </p:cNvPr>
          <p:cNvSpPr txBox="1"/>
          <p:nvPr/>
        </p:nvSpPr>
        <p:spPr>
          <a:xfrm>
            <a:off x="3306622" y="376034"/>
            <a:ext cx="5484953" cy="954107"/>
          </a:xfrm>
          <a:prstGeom prst="rect">
            <a:avLst/>
          </a:prstGeom>
          <a:noFill/>
        </p:spPr>
        <p:txBody>
          <a:bodyPr wrap="square" rtlCol="0">
            <a:spAutoFit/>
          </a:bodyPr>
          <a:lstStyle/>
          <a:p>
            <a:pPr algn="ctr"/>
            <a:r>
              <a:rPr lang="en-US" sz="4000" b="1" dirty="0"/>
              <a:t>Optical Communications</a:t>
            </a:r>
          </a:p>
          <a:p>
            <a:pPr algn="ctr"/>
            <a:r>
              <a:rPr lang="en-US" sz="1600" b="1" dirty="0"/>
              <a:t>Plastic Optical Fiber</a:t>
            </a:r>
          </a:p>
        </p:txBody>
      </p:sp>
    </p:spTree>
    <p:extLst>
      <p:ext uri="{BB962C8B-B14F-4D97-AF65-F5344CB8AC3E}">
        <p14:creationId xmlns:p14="http://schemas.microsoft.com/office/powerpoint/2010/main" val="39648800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14</a:t>
            </a:fld>
            <a:endParaRPr lang="en-US" dirty="0"/>
          </a:p>
        </p:txBody>
      </p:sp>
      <p:sp>
        <p:nvSpPr>
          <p:cNvPr id="5" name="TextBox 12">
            <a:extLst>
              <a:ext uri="{FF2B5EF4-FFF2-40B4-BE49-F238E27FC236}">
                <a16:creationId xmlns:a16="http://schemas.microsoft.com/office/drawing/2014/main" id="{D22F4E08-F870-4209-AA7B-A2B88916815A}"/>
              </a:ext>
            </a:extLst>
          </p:cNvPr>
          <p:cNvSpPr txBox="1"/>
          <p:nvPr/>
        </p:nvSpPr>
        <p:spPr>
          <a:xfrm>
            <a:off x="5615052" y="1250861"/>
            <a:ext cx="6109133" cy="507831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buFont typeface="Arial" panose="020B0604020202020204" pitchFamily="34" charset="0"/>
              <a:buChar char="•"/>
            </a:pPr>
            <a:r>
              <a:rPr lang="en-US" b="1" i="0" dirty="0">
                <a:solidFill>
                  <a:srgbClr val="000000"/>
                </a:solidFill>
                <a:effectLst/>
                <a:latin typeface="-apple-system"/>
              </a:rPr>
              <a:t>Electrical properties: </a:t>
            </a:r>
            <a:r>
              <a:rPr lang="en-US" b="0" i="0" dirty="0">
                <a:solidFill>
                  <a:srgbClr val="000000"/>
                </a:solidFill>
                <a:effectLst/>
                <a:latin typeface="-apple-system"/>
              </a:rPr>
              <a:t>Graphene has a very low resistivity at room temperature, as well as intrinsic mobility over 100 times that of silicon </a:t>
            </a:r>
            <a:r>
              <a:rPr lang="en-US" dirty="0"/>
              <a:t>and ideal coupling between charge carriers in an atomic layer.</a:t>
            </a:r>
          </a:p>
          <a:p>
            <a:pPr lvl="1">
              <a:buFont typeface="Arial" panose="020B0604020202020204" pitchFamily="34" charset="0"/>
              <a:buChar char="•"/>
            </a:pPr>
            <a:r>
              <a:rPr lang="en-US" dirty="0">
                <a:solidFill>
                  <a:schemeClr val="accent2">
                    <a:lumMod val="50000"/>
                  </a:schemeClr>
                </a:solidFill>
                <a:latin typeface="-apple-system"/>
              </a:rPr>
              <a:t>Superior Noise Performance can be achieved</a:t>
            </a:r>
          </a:p>
          <a:p>
            <a:pPr lvl="1">
              <a:buFont typeface="Arial" panose="020B0604020202020204" pitchFamily="34" charset="0"/>
              <a:buChar char="•"/>
            </a:pPr>
            <a:r>
              <a:rPr lang="en-US" dirty="0">
                <a:solidFill>
                  <a:srgbClr val="000000"/>
                </a:solidFill>
                <a:latin typeface="-apple-system"/>
              </a:rPr>
              <a:t>Lower Power Dissipation</a:t>
            </a:r>
          </a:p>
          <a:p>
            <a:pPr lvl="1">
              <a:buFont typeface="Arial" panose="020B0604020202020204" pitchFamily="34" charset="0"/>
              <a:buChar char="•"/>
            </a:pPr>
            <a:r>
              <a:rPr lang="en-US" b="0" i="0" dirty="0">
                <a:solidFill>
                  <a:srgbClr val="000000"/>
                </a:solidFill>
                <a:effectLst/>
                <a:latin typeface="-apple-system"/>
              </a:rPr>
              <a:t>Fast devices</a:t>
            </a:r>
          </a:p>
          <a:p>
            <a:pPr algn="l">
              <a:buFont typeface="Arial" panose="020B0604020202020204" pitchFamily="34" charset="0"/>
              <a:buChar char="•"/>
            </a:pPr>
            <a:r>
              <a:rPr lang="en-US" b="1" i="0" dirty="0">
                <a:solidFill>
                  <a:srgbClr val="000000"/>
                </a:solidFill>
                <a:effectLst/>
                <a:latin typeface="-apple-system"/>
              </a:rPr>
              <a:t>High thermal conductivity: </a:t>
            </a:r>
            <a:r>
              <a:rPr lang="en-US" b="0" i="0" dirty="0">
                <a:solidFill>
                  <a:srgbClr val="000000"/>
                </a:solidFill>
                <a:effectLst/>
                <a:latin typeface="-apple-system"/>
              </a:rPr>
              <a:t>Graphene is an isotropic conductor that dissipates heat in all directions and has better thermal conductivity than other materials.</a:t>
            </a:r>
          </a:p>
          <a:p>
            <a:pPr algn="l">
              <a:buFont typeface="Arial" panose="020B0604020202020204" pitchFamily="34" charset="0"/>
              <a:buChar char="•"/>
            </a:pPr>
            <a:r>
              <a:rPr lang="en-US" b="1" i="0" dirty="0">
                <a:solidFill>
                  <a:srgbClr val="000000"/>
                </a:solidFill>
                <a:effectLst/>
                <a:latin typeface="-apple-system"/>
              </a:rPr>
              <a:t>Good optical properties:</a:t>
            </a:r>
            <a:r>
              <a:rPr lang="en-US" b="0" i="0" dirty="0">
                <a:solidFill>
                  <a:srgbClr val="000000"/>
                </a:solidFill>
                <a:effectLst/>
                <a:latin typeface="-apple-system"/>
              </a:rPr>
              <a:t> </a:t>
            </a:r>
            <a:r>
              <a:rPr lang="en-US" b="0" i="0" dirty="0">
                <a:solidFill>
                  <a:schemeClr val="accent2">
                    <a:lumMod val="50000"/>
                  </a:schemeClr>
                </a:solidFill>
                <a:effectLst/>
                <a:latin typeface="-apple-system"/>
              </a:rPr>
              <a:t>Graphene is extremely thin and has very high conductivity, when combined with the right substrate it is an attractive material for building highly efficient magnetic detectors.</a:t>
            </a:r>
          </a:p>
          <a:p>
            <a:pPr>
              <a:buFont typeface="Arial" panose="020B0604020202020204" pitchFamily="34" charset="0"/>
              <a:buChar char="•"/>
            </a:pPr>
            <a:r>
              <a:rPr lang="en-US" b="1" i="0" dirty="0">
                <a:solidFill>
                  <a:srgbClr val="000000"/>
                </a:solidFill>
                <a:effectLst/>
                <a:latin typeface="-apple-system"/>
              </a:rPr>
              <a:t>Cryogenic operation:</a:t>
            </a:r>
            <a:r>
              <a:rPr lang="en-US" b="0" i="0" dirty="0">
                <a:solidFill>
                  <a:srgbClr val="000000"/>
                </a:solidFill>
                <a:effectLst/>
                <a:latin typeface="-apple-system"/>
              </a:rPr>
              <a:t> Graphene is not a semiconductor and therefore is not subjected to carrier-freeze out. </a:t>
            </a:r>
            <a:r>
              <a:rPr lang="en-US" b="0" i="0" dirty="0">
                <a:solidFill>
                  <a:schemeClr val="accent2">
                    <a:lumMod val="50000"/>
                  </a:schemeClr>
                </a:solidFill>
                <a:effectLst/>
                <a:latin typeface="-apple-system"/>
              </a:rPr>
              <a:t>GFETs improve its noise performance when operating cold</a:t>
            </a:r>
            <a:r>
              <a:rPr lang="en-US" b="0" i="0" dirty="0">
                <a:solidFill>
                  <a:srgbClr val="000000"/>
                </a:solidFill>
                <a:effectLst/>
                <a:latin typeface="-apple-system"/>
              </a:rPr>
              <a:t>.</a:t>
            </a:r>
            <a:endParaRPr lang="en-US" b="0" i="0" dirty="0">
              <a:solidFill>
                <a:schemeClr val="accent2">
                  <a:lumMod val="50000"/>
                </a:schemeClr>
              </a:solidFill>
              <a:effectLst/>
              <a:latin typeface="-apple-system"/>
            </a:endParaRPr>
          </a:p>
          <a:p>
            <a:pPr algn="l">
              <a:buFont typeface="Arial" panose="020B0604020202020204" pitchFamily="34" charset="0"/>
              <a:buChar char="•"/>
            </a:pPr>
            <a:r>
              <a:rPr lang="en-US" b="1" i="0" dirty="0">
                <a:solidFill>
                  <a:srgbClr val="000000"/>
                </a:solidFill>
                <a:effectLst/>
                <a:latin typeface="-apple-system"/>
              </a:rPr>
              <a:t>Excellent Radiation Hardness</a:t>
            </a:r>
            <a:endParaRPr lang="en-US" b="0" i="0" dirty="0">
              <a:solidFill>
                <a:srgbClr val="000000"/>
              </a:solidFill>
              <a:effectLst/>
              <a:latin typeface="-apple-system"/>
            </a:endParaRPr>
          </a:p>
        </p:txBody>
      </p:sp>
      <p:sp>
        <p:nvSpPr>
          <p:cNvPr id="9" name="TextBox 15">
            <a:extLst>
              <a:ext uri="{FF2B5EF4-FFF2-40B4-BE49-F238E27FC236}">
                <a16:creationId xmlns:a16="http://schemas.microsoft.com/office/drawing/2014/main" id="{1D66F489-9DE4-42F1-8622-C5C8FD5503A2}"/>
              </a:ext>
            </a:extLst>
          </p:cNvPr>
          <p:cNvSpPr txBox="1"/>
          <p:nvPr/>
        </p:nvSpPr>
        <p:spPr>
          <a:xfrm rot="5400000">
            <a:off x="3866515" y="5091571"/>
            <a:ext cx="1403588" cy="3693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W=L=50 </a:t>
            </a:r>
            <a:r>
              <a:rPr lang="en-US" dirty="0" err="1"/>
              <a:t>μm</a:t>
            </a:r>
            <a:endParaRPr lang="en-US" dirty="0"/>
          </a:p>
        </p:txBody>
      </p:sp>
      <p:pic>
        <p:nvPicPr>
          <p:cNvPr id="10" name="Picture 9">
            <a:extLst>
              <a:ext uri="{FF2B5EF4-FFF2-40B4-BE49-F238E27FC236}">
                <a16:creationId xmlns:a16="http://schemas.microsoft.com/office/drawing/2014/main" id="{82861361-7357-01A5-6C72-EEA3D24E356E}"/>
              </a:ext>
            </a:extLst>
          </p:cNvPr>
          <p:cNvPicPr>
            <a:picLocks noChangeAspect="1"/>
          </p:cNvPicPr>
          <p:nvPr/>
        </p:nvPicPr>
        <p:blipFill>
          <a:blip r:embed="rId2"/>
          <a:stretch>
            <a:fillRect/>
          </a:stretch>
        </p:blipFill>
        <p:spPr>
          <a:xfrm>
            <a:off x="872208" y="1250672"/>
            <a:ext cx="4311805" cy="2427962"/>
          </a:xfrm>
          <a:prstGeom prst="rect">
            <a:avLst/>
          </a:prstGeom>
        </p:spPr>
      </p:pic>
      <p:sp>
        <p:nvSpPr>
          <p:cNvPr id="11" name="TextBox 10">
            <a:extLst>
              <a:ext uri="{FF2B5EF4-FFF2-40B4-BE49-F238E27FC236}">
                <a16:creationId xmlns:a16="http://schemas.microsoft.com/office/drawing/2014/main" id="{5E7B1220-5C1E-38CD-2403-7D6A90431A38}"/>
              </a:ext>
            </a:extLst>
          </p:cNvPr>
          <p:cNvSpPr txBox="1"/>
          <p:nvPr/>
        </p:nvSpPr>
        <p:spPr>
          <a:xfrm>
            <a:off x="1767912" y="388402"/>
            <a:ext cx="8505824" cy="707886"/>
          </a:xfrm>
          <a:prstGeom prst="rect">
            <a:avLst/>
          </a:prstGeom>
          <a:noFill/>
        </p:spPr>
        <p:txBody>
          <a:bodyPr wrap="square" rtlCol="0">
            <a:spAutoFit/>
          </a:bodyPr>
          <a:lstStyle/>
          <a:p>
            <a:pPr algn="ctr"/>
            <a:r>
              <a:rPr lang="en-US" sz="4000" b="1" dirty="0"/>
              <a:t>Graphene Field Effect Transistor (GFET)</a:t>
            </a:r>
          </a:p>
        </p:txBody>
      </p:sp>
      <p:pic>
        <p:nvPicPr>
          <p:cNvPr id="12" name="Picture 11">
            <a:extLst>
              <a:ext uri="{FF2B5EF4-FFF2-40B4-BE49-F238E27FC236}">
                <a16:creationId xmlns:a16="http://schemas.microsoft.com/office/drawing/2014/main" id="{0518818B-F6AE-8ECF-0713-9F1A516AB861}"/>
              </a:ext>
            </a:extLst>
          </p:cNvPr>
          <p:cNvPicPr>
            <a:picLocks noChangeAspect="1"/>
          </p:cNvPicPr>
          <p:nvPr/>
        </p:nvPicPr>
        <p:blipFill>
          <a:blip r:embed="rId3"/>
          <a:stretch>
            <a:fillRect/>
          </a:stretch>
        </p:blipFill>
        <p:spPr>
          <a:xfrm>
            <a:off x="1356510" y="3662620"/>
            <a:ext cx="3059620" cy="2642705"/>
          </a:xfrm>
          <a:prstGeom prst="rect">
            <a:avLst/>
          </a:prstGeom>
        </p:spPr>
      </p:pic>
    </p:spTree>
    <p:extLst>
      <p:ext uri="{BB962C8B-B14F-4D97-AF65-F5344CB8AC3E}">
        <p14:creationId xmlns:p14="http://schemas.microsoft.com/office/powerpoint/2010/main" val="952295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15</a:t>
            </a:fld>
            <a:endParaRPr lang="en-US" dirty="0"/>
          </a:p>
        </p:txBody>
      </p:sp>
      <p:pic>
        <p:nvPicPr>
          <p:cNvPr id="2050" name="Picture 2">
            <a:extLst>
              <a:ext uri="{FF2B5EF4-FFF2-40B4-BE49-F238E27FC236}">
                <a16:creationId xmlns:a16="http://schemas.microsoft.com/office/drawing/2014/main" id="{012C3720-13F8-D453-73AB-213ADB171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065" y="1037378"/>
            <a:ext cx="5876925" cy="2342895"/>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3">
            <a:extLst>
              <a:ext uri="{FF2B5EF4-FFF2-40B4-BE49-F238E27FC236}">
                <a16:creationId xmlns:a16="http://schemas.microsoft.com/office/drawing/2014/main" id="{4B241C61-133E-2F36-78AE-0B452F098A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065" y="3475189"/>
            <a:ext cx="5876925" cy="205315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1B763747-2354-613E-442C-A132B6910142}"/>
              </a:ext>
            </a:extLst>
          </p:cNvPr>
          <p:cNvSpPr>
            <a:spLocks noChangeArrowheads="1"/>
          </p:cNvSpPr>
          <p:nvPr/>
        </p:nvSpPr>
        <p:spPr bwMode="auto">
          <a:xfrm>
            <a:off x="838200" y="5508945"/>
            <a:ext cx="58997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Demonstrate the spinning current noise cancellation technique  with GFET.</a:t>
            </a:r>
            <a:endParaRPr kumimoji="0" lang="en-US" altLang="en-US" sz="1400" b="0" i="0" u="none" strike="noStrike" cap="none" normalizeH="0" baseline="0" dirty="0">
              <a:ln>
                <a:noFill/>
              </a:ln>
              <a:solidFill>
                <a:schemeClr val="tx1"/>
              </a:solidFill>
              <a:effectLst/>
              <a:latin typeface="Arial" panose="020B0604020202020204" pitchFamily="34" charset="0"/>
            </a:endParaRPr>
          </a:p>
        </p:txBody>
      </p:sp>
      <p:sp>
        <p:nvSpPr>
          <p:cNvPr id="4" name="Rectangle 5">
            <a:extLst>
              <a:ext uri="{FF2B5EF4-FFF2-40B4-BE49-F238E27FC236}">
                <a16:creationId xmlns:a16="http://schemas.microsoft.com/office/drawing/2014/main" id="{3956F1F1-D356-6CCF-C97A-9D02998C787B}"/>
              </a:ext>
            </a:extLst>
          </p:cNvPr>
          <p:cNvSpPr>
            <a:spLocks noChangeArrowheads="1"/>
          </p:cNvSpPr>
          <p:nvPr/>
        </p:nvSpPr>
        <p:spPr bwMode="auto">
          <a:xfrm>
            <a:off x="337038" y="541402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8" name="TextBox 7">
            <a:extLst>
              <a:ext uri="{FF2B5EF4-FFF2-40B4-BE49-F238E27FC236}">
                <a16:creationId xmlns:a16="http://schemas.microsoft.com/office/drawing/2014/main" id="{C5F56B3E-9CA6-E111-5012-7AB57B515E70}"/>
              </a:ext>
            </a:extLst>
          </p:cNvPr>
          <p:cNvSpPr txBox="1"/>
          <p:nvPr/>
        </p:nvSpPr>
        <p:spPr>
          <a:xfrm>
            <a:off x="2728538" y="5871229"/>
            <a:ext cx="8018904" cy="646331"/>
          </a:xfrm>
          <a:prstGeom prst="rect">
            <a:avLst/>
          </a:prstGeom>
          <a:noFill/>
        </p:spPr>
        <p:txBody>
          <a:bodyPr wrap="square">
            <a:spAutoFit/>
          </a:bodyPr>
          <a:lstStyle/>
          <a:p>
            <a:r>
              <a:rPr lang="en-US" dirty="0"/>
              <a:t>Lucas Brouwer </a:t>
            </a:r>
            <a:r>
              <a:rPr lang="en-US" dirty="0">
                <a:hlinkClick r:id="rId4"/>
              </a:rPr>
              <a:t>LNBrouwer@lbl.gov</a:t>
            </a:r>
            <a:r>
              <a:rPr lang="en-US" dirty="0"/>
              <a:t> / Marcos Turqueti </a:t>
            </a:r>
            <a:r>
              <a:rPr lang="en-US" dirty="0">
                <a:hlinkClick r:id="rId5"/>
              </a:rPr>
              <a:t>Mturqueti@lbl.gov</a:t>
            </a:r>
            <a:endParaRPr lang="en-US" dirty="0"/>
          </a:p>
          <a:p>
            <a:endParaRPr lang="en-US" dirty="0"/>
          </a:p>
        </p:txBody>
      </p:sp>
      <p:pic>
        <p:nvPicPr>
          <p:cNvPr id="9" name="Picture 8">
            <a:extLst>
              <a:ext uri="{FF2B5EF4-FFF2-40B4-BE49-F238E27FC236}">
                <a16:creationId xmlns:a16="http://schemas.microsoft.com/office/drawing/2014/main" id="{85E3DFCD-7117-9AB4-3EE2-3F69BAC895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7124" y="1643819"/>
            <a:ext cx="3080318" cy="1736454"/>
          </a:xfrm>
          <a:prstGeom prst="rect">
            <a:avLst/>
          </a:prstGeom>
        </p:spPr>
      </p:pic>
      <p:pic>
        <p:nvPicPr>
          <p:cNvPr id="10" name="Picture 9">
            <a:extLst>
              <a:ext uri="{FF2B5EF4-FFF2-40B4-BE49-F238E27FC236}">
                <a16:creationId xmlns:a16="http://schemas.microsoft.com/office/drawing/2014/main" id="{F30DA61B-8D4D-89BF-288F-369D7B99930B}"/>
              </a:ext>
            </a:extLst>
          </p:cNvPr>
          <p:cNvPicPr>
            <a:picLocks noChangeAspect="1"/>
          </p:cNvPicPr>
          <p:nvPr/>
        </p:nvPicPr>
        <p:blipFill>
          <a:blip r:embed="rId7"/>
          <a:stretch>
            <a:fillRect/>
          </a:stretch>
        </p:blipFill>
        <p:spPr>
          <a:xfrm>
            <a:off x="7982124" y="3455196"/>
            <a:ext cx="2450318" cy="2187433"/>
          </a:xfrm>
          <a:prstGeom prst="rect">
            <a:avLst/>
          </a:prstGeom>
        </p:spPr>
      </p:pic>
      <p:sp>
        <p:nvSpPr>
          <p:cNvPr id="11" name="TextBox 10">
            <a:extLst>
              <a:ext uri="{FF2B5EF4-FFF2-40B4-BE49-F238E27FC236}">
                <a16:creationId xmlns:a16="http://schemas.microsoft.com/office/drawing/2014/main" id="{8C56FEC5-968A-C7CC-8756-0D29E4CB0482}"/>
              </a:ext>
            </a:extLst>
          </p:cNvPr>
          <p:cNvSpPr txBox="1"/>
          <p:nvPr/>
        </p:nvSpPr>
        <p:spPr>
          <a:xfrm>
            <a:off x="1767912" y="388402"/>
            <a:ext cx="8505824" cy="707886"/>
          </a:xfrm>
          <a:prstGeom prst="rect">
            <a:avLst/>
          </a:prstGeom>
          <a:noFill/>
        </p:spPr>
        <p:txBody>
          <a:bodyPr wrap="square" rtlCol="0">
            <a:spAutoFit/>
          </a:bodyPr>
          <a:lstStyle/>
          <a:p>
            <a:pPr algn="ctr"/>
            <a:r>
              <a:rPr lang="en-US" sz="4000" b="1" dirty="0"/>
              <a:t>GFET Hall Effect Probe</a:t>
            </a:r>
          </a:p>
        </p:txBody>
      </p:sp>
    </p:spTree>
    <p:extLst>
      <p:ext uri="{BB962C8B-B14F-4D97-AF65-F5344CB8AC3E}">
        <p14:creationId xmlns:p14="http://schemas.microsoft.com/office/powerpoint/2010/main" val="2454753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16</a:t>
            </a:fld>
            <a:endParaRPr lang="en-US" dirty="0"/>
          </a:p>
        </p:txBody>
      </p:sp>
      <p:pic>
        <p:nvPicPr>
          <p:cNvPr id="5" name="Picture 4">
            <a:extLst>
              <a:ext uri="{FF2B5EF4-FFF2-40B4-BE49-F238E27FC236}">
                <a16:creationId xmlns:a16="http://schemas.microsoft.com/office/drawing/2014/main" id="{A3968367-A627-FBCC-059C-662EA40E5EE0}"/>
              </a:ext>
            </a:extLst>
          </p:cNvPr>
          <p:cNvPicPr>
            <a:picLocks noChangeAspect="1"/>
          </p:cNvPicPr>
          <p:nvPr/>
        </p:nvPicPr>
        <p:blipFill>
          <a:blip r:embed="rId2"/>
          <a:stretch>
            <a:fillRect/>
          </a:stretch>
        </p:blipFill>
        <p:spPr>
          <a:xfrm>
            <a:off x="0" y="1285875"/>
            <a:ext cx="3105150" cy="4286250"/>
          </a:xfrm>
          <a:prstGeom prst="rect">
            <a:avLst/>
          </a:prstGeom>
        </p:spPr>
      </p:pic>
      <p:pic>
        <p:nvPicPr>
          <p:cNvPr id="8" name="Picture 7">
            <a:extLst>
              <a:ext uri="{FF2B5EF4-FFF2-40B4-BE49-F238E27FC236}">
                <a16:creationId xmlns:a16="http://schemas.microsoft.com/office/drawing/2014/main" id="{0D457E09-EED1-C050-26C2-F32AEFA61170}"/>
              </a:ext>
            </a:extLst>
          </p:cNvPr>
          <p:cNvPicPr>
            <a:picLocks noChangeAspect="1"/>
          </p:cNvPicPr>
          <p:nvPr/>
        </p:nvPicPr>
        <p:blipFill>
          <a:blip r:embed="rId3"/>
          <a:stretch>
            <a:fillRect/>
          </a:stretch>
        </p:blipFill>
        <p:spPr>
          <a:xfrm>
            <a:off x="7013540" y="1383022"/>
            <a:ext cx="4492660" cy="4090333"/>
          </a:xfrm>
          <a:prstGeom prst="rect">
            <a:avLst/>
          </a:prstGeom>
        </p:spPr>
      </p:pic>
      <p:pic>
        <p:nvPicPr>
          <p:cNvPr id="9" name="Picture 8">
            <a:extLst>
              <a:ext uri="{FF2B5EF4-FFF2-40B4-BE49-F238E27FC236}">
                <a16:creationId xmlns:a16="http://schemas.microsoft.com/office/drawing/2014/main" id="{A86A8222-9A01-F2D6-18C7-922D7FE530B9}"/>
              </a:ext>
            </a:extLst>
          </p:cNvPr>
          <p:cNvPicPr>
            <a:picLocks noChangeAspect="1"/>
          </p:cNvPicPr>
          <p:nvPr/>
        </p:nvPicPr>
        <p:blipFill>
          <a:blip r:embed="rId4"/>
          <a:stretch>
            <a:fillRect/>
          </a:stretch>
        </p:blipFill>
        <p:spPr>
          <a:xfrm>
            <a:off x="3451684" y="4013054"/>
            <a:ext cx="3237731" cy="2343296"/>
          </a:xfrm>
          <a:prstGeom prst="rect">
            <a:avLst/>
          </a:prstGeom>
        </p:spPr>
      </p:pic>
      <p:sp>
        <p:nvSpPr>
          <p:cNvPr id="10" name="TextBox 9">
            <a:extLst>
              <a:ext uri="{FF2B5EF4-FFF2-40B4-BE49-F238E27FC236}">
                <a16:creationId xmlns:a16="http://schemas.microsoft.com/office/drawing/2014/main" id="{21F3E1FC-F886-1640-49B7-F936E2D2F4AA}"/>
              </a:ext>
            </a:extLst>
          </p:cNvPr>
          <p:cNvSpPr txBox="1"/>
          <p:nvPr/>
        </p:nvSpPr>
        <p:spPr>
          <a:xfrm>
            <a:off x="1767912" y="388402"/>
            <a:ext cx="8505824" cy="707886"/>
          </a:xfrm>
          <a:prstGeom prst="rect">
            <a:avLst/>
          </a:prstGeom>
          <a:noFill/>
        </p:spPr>
        <p:txBody>
          <a:bodyPr wrap="square" rtlCol="0">
            <a:spAutoFit/>
          </a:bodyPr>
          <a:lstStyle/>
          <a:p>
            <a:pPr algn="ctr"/>
            <a:r>
              <a:rPr lang="en-US" sz="4000" b="1" dirty="0"/>
              <a:t>GFET Amplifier</a:t>
            </a:r>
          </a:p>
        </p:txBody>
      </p:sp>
      <p:pic>
        <p:nvPicPr>
          <p:cNvPr id="11" name="Picture 10">
            <a:extLst>
              <a:ext uri="{FF2B5EF4-FFF2-40B4-BE49-F238E27FC236}">
                <a16:creationId xmlns:a16="http://schemas.microsoft.com/office/drawing/2014/main" id="{595AB8A1-6C6A-23A4-1B35-051E1B10356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451684" y="1383023"/>
            <a:ext cx="3215322" cy="2343296"/>
          </a:xfrm>
          <a:prstGeom prst="rect">
            <a:avLst/>
          </a:prstGeom>
          <a:noFill/>
          <a:ln>
            <a:noFill/>
          </a:ln>
        </p:spPr>
      </p:pic>
    </p:spTree>
    <p:extLst>
      <p:ext uri="{BB962C8B-B14F-4D97-AF65-F5344CB8AC3E}">
        <p14:creationId xmlns:p14="http://schemas.microsoft.com/office/powerpoint/2010/main" val="638623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2</a:t>
            </a:fld>
            <a:endParaRPr lang="en-US" dirty="0"/>
          </a:p>
        </p:txBody>
      </p:sp>
      <p:sp>
        <p:nvSpPr>
          <p:cNvPr id="2" name="TextBox 1">
            <a:extLst>
              <a:ext uri="{FF2B5EF4-FFF2-40B4-BE49-F238E27FC236}">
                <a16:creationId xmlns:a16="http://schemas.microsoft.com/office/drawing/2014/main" id="{4E597DCD-C178-A206-E6A2-9A7FBAD78E2A}"/>
              </a:ext>
            </a:extLst>
          </p:cNvPr>
          <p:cNvSpPr txBox="1"/>
          <p:nvPr/>
        </p:nvSpPr>
        <p:spPr>
          <a:xfrm>
            <a:off x="2855341" y="375844"/>
            <a:ext cx="6096000" cy="707886"/>
          </a:xfrm>
          <a:prstGeom prst="rect">
            <a:avLst/>
          </a:prstGeom>
          <a:noFill/>
        </p:spPr>
        <p:txBody>
          <a:bodyPr wrap="square" rtlCol="0">
            <a:spAutoFit/>
          </a:bodyPr>
          <a:lstStyle/>
          <a:p>
            <a:pPr algn="ctr"/>
            <a:r>
              <a:rPr lang="en-US" sz="4000" b="1" dirty="0"/>
              <a:t>Collaboration</a:t>
            </a:r>
          </a:p>
        </p:txBody>
      </p:sp>
      <p:pic>
        <p:nvPicPr>
          <p:cNvPr id="1026" name="Picture 2" descr="The Necessity of Collaboration | American Libraries Magazine">
            <a:extLst>
              <a:ext uri="{FF2B5EF4-FFF2-40B4-BE49-F238E27FC236}">
                <a16:creationId xmlns:a16="http://schemas.microsoft.com/office/drawing/2014/main" id="{91250473-147C-B19C-6462-FCB52AE92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3654" y="1246249"/>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ermilab - Arts DuPage">
            <a:extLst>
              <a:ext uri="{FF2B5EF4-FFF2-40B4-BE49-F238E27FC236}">
                <a16:creationId xmlns:a16="http://schemas.microsoft.com/office/drawing/2014/main" id="{04870EA8-3942-9101-ED84-5166F13C60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804" y="2859436"/>
            <a:ext cx="1587319" cy="159157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RNL-logo - Tremont Institute">
            <a:extLst>
              <a:ext uri="{FF2B5EF4-FFF2-40B4-BE49-F238E27FC236}">
                <a16:creationId xmlns:a16="http://schemas.microsoft.com/office/drawing/2014/main" id="{5F33B66B-FEBF-289C-36E6-F9AAC4F5AB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721" y="3203604"/>
            <a:ext cx="1846430" cy="9518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egend">
            <a:extLst>
              <a:ext uri="{FF2B5EF4-FFF2-40B4-BE49-F238E27FC236}">
                <a16:creationId xmlns:a16="http://schemas.microsoft.com/office/drawing/2014/main" id="{D13AE392-6699-7D20-8DB3-75A6E26486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8033" y="4180178"/>
            <a:ext cx="3125742" cy="10635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overview of DUNE and the collaboration organization)">
            <a:extLst>
              <a:ext uri="{FF2B5EF4-FFF2-40B4-BE49-F238E27FC236}">
                <a16:creationId xmlns:a16="http://schemas.microsoft.com/office/drawing/2014/main" id="{4E07CA55-1FE5-5F76-875E-7BDFABF168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18299" y="4269317"/>
            <a:ext cx="1418728" cy="8852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MIT Logo and symbol, meaning, history, PNG, brand">
            <a:extLst>
              <a:ext uri="{FF2B5EF4-FFF2-40B4-BE49-F238E27FC236}">
                <a16:creationId xmlns:a16="http://schemas.microsoft.com/office/drawing/2014/main" id="{C81642F9-A5FC-9B64-4217-53CA9D047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81007" y="5043653"/>
            <a:ext cx="2809732" cy="15804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University of Iowa Logo and symbol, meaning, history, PNG, brand">
            <a:extLst>
              <a:ext uri="{FF2B5EF4-FFF2-40B4-BE49-F238E27FC236}">
                <a16:creationId xmlns:a16="http://schemas.microsoft.com/office/drawing/2014/main" id="{5993C998-FD4D-DE36-5E29-2A1A864FD4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11536" y="4935292"/>
            <a:ext cx="2089374" cy="11700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upload.wikimedia.org/wikipedia/commons/a/ae/LLN...">
            <a:extLst>
              <a:ext uri="{FF2B5EF4-FFF2-40B4-BE49-F238E27FC236}">
                <a16:creationId xmlns:a16="http://schemas.microsoft.com/office/drawing/2014/main" id="{7E95E611-5EF6-3122-A165-ACF6BC70A5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6000" y="3196563"/>
            <a:ext cx="3937961" cy="75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4904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3</a:t>
            </a:fld>
            <a:endParaRPr lang="en-US" dirty="0"/>
          </a:p>
        </p:txBody>
      </p:sp>
      <p:sp>
        <p:nvSpPr>
          <p:cNvPr id="12" name="TextBox 11">
            <a:extLst>
              <a:ext uri="{FF2B5EF4-FFF2-40B4-BE49-F238E27FC236}">
                <a16:creationId xmlns:a16="http://schemas.microsoft.com/office/drawing/2014/main" id="{2B86CAA8-6336-1CCE-0864-978E877EBA26}"/>
              </a:ext>
            </a:extLst>
          </p:cNvPr>
          <p:cNvSpPr txBox="1"/>
          <p:nvPr/>
        </p:nvSpPr>
        <p:spPr>
          <a:xfrm>
            <a:off x="1767912" y="388402"/>
            <a:ext cx="8505824" cy="707886"/>
          </a:xfrm>
          <a:prstGeom prst="rect">
            <a:avLst/>
          </a:prstGeom>
          <a:noFill/>
        </p:spPr>
        <p:txBody>
          <a:bodyPr wrap="square" rtlCol="0">
            <a:spAutoFit/>
          </a:bodyPr>
          <a:lstStyle/>
          <a:p>
            <a:pPr algn="ctr"/>
            <a:r>
              <a:rPr lang="en-US" sz="4000" b="1" dirty="0"/>
              <a:t>Why?</a:t>
            </a:r>
          </a:p>
        </p:txBody>
      </p:sp>
      <p:sp>
        <p:nvSpPr>
          <p:cNvPr id="4" name="TextBox 3">
            <a:extLst>
              <a:ext uri="{FF2B5EF4-FFF2-40B4-BE49-F238E27FC236}">
                <a16:creationId xmlns:a16="http://schemas.microsoft.com/office/drawing/2014/main" id="{9D6A4D8F-AA52-D51B-CEF2-AD33E63CDE14}"/>
              </a:ext>
            </a:extLst>
          </p:cNvPr>
          <p:cNvSpPr txBox="1"/>
          <p:nvPr/>
        </p:nvSpPr>
        <p:spPr>
          <a:xfrm>
            <a:off x="432039" y="998416"/>
            <a:ext cx="11327922" cy="5262979"/>
          </a:xfrm>
          <a:prstGeom prst="rect">
            <a:avLst/>
          </a:prstGeom>
          <a:noFill/>
        </p:spPr>
        <p:txBody>
          <a:bodyPr wrap="square">
            <a:spAutoFit/>
          </a:bodyPr>
          <a:lstStyle/>
          <a:p>
            <a:pPr marL="285750" indent="-285750" algn="just">
              <a:buFont typeface="Arial" panose="020B0604020202020204" pitchFamily="34" charset="0"/>
              <a:buChar char="•"/>
            </a:pPr>
            <a:r>
              <a:rPr lang="en-US" sz="2400" dirty="0">
                <a:solidFill>
                  <a:srgbClr val="FF0000"/>
                </a:solidFill>
              </a:rPr>
              <a:t>Reduced noise: Analog signals are susceptible to noise and interference from various sources, such as electromagnetic interference (EMI) and radio frequency interference (RFI). Digitizing signals close to the sensor reduces the distance the signal has to travel before being converted to a digital signal, enhancing the SNR;</a:t>
            </a:r>
          </a:p>
          <a:p>
            <a:pPr marL="285750" indent="-285750" algn="just">
              <a:buFont typeface="Arial" panose="020B0604020202020204" pitchFamily="34" charset="0"/>
              <a:buChar char="•"/>
            </a:pPr>
            <a:r>
              <a:rPr lang="en-US" sz="2400" dirty="0"/>
              <a:t>Improved accuracy: Digitizing signals close to the sensor can improve accuracy by reducing signal attenuation, distortion, and other losses that can occur when signals are transmitted over long distances;</a:t>
            </a:r>
          </a:p>
          <a:p>
            <a:pPr marL="285750" indent="-285750" algn="just">
              <a:buFont typeface="Arial" panose="020B0604020202020204" pitchFamily="34" charset="0"/>
              <a:buChar char="•"/>
            </a:pPr>
            <a:r>
              <a:rPr lang="en-US" sz="2400" dirty="0"/>
              <a:t>Lower power consumption: Digitizing signals close to the sensor can reduce the power consumption of the overall system. This is because analog signals require more power to transmit over longer distances, while digital signals can be transmitted with less power;</a:t>
            </a:r>
          </a:p>
          <a:p>
            <a:pPr marL="285750" indent="-285750" algn="just">
              <a:buFont typeface="Arial" panose="020B0604020202020204" pitchFamily="34" charset="0"/>
              <a:buChar char="•"/>
            </a:pPr>
            <a:r>
              <a:rPr lang="en-US" sz="2400" dirty="0"/>
              <a:t>Eliminating high voltage on signal lines outside the cryostat;</a:t>
            </a:r>
          </a:p>
          <a:p>
            <a:pPr marL="285750" indent="-285750" algn="just">
              <a:buFont typeface="Arial" panose="020B0604020202020204" pitchFamily="34" charset="0"/>
              <a:buChar char="•"/>
            </a:pPr>
            <a:r>
              <a:rPr lang="en-US" sz="2400" dirty="0">
                <a:solidFill>
                  <a:srgbClr val="FF0000"/>
                </a:solidFill>
              </a:rPr>
              <a:t>Simplifying interfaces. For a fully immersed DAQ a single optical fiber can come from the cryostat instead of hundreds of lines for a fully instrumented system.</a:t>
            </a:r>
            <a:endParaRPr lang="en-US" dirty="0">
              <a:solidFill>
                <a:srgbClr val="FF0000"/>
              </a:solidFill>
            </a:endParaRPr>
          </a:p>
        </p:txBody>
      </p:sp>
    </p:spTree>
    <p:extLst>
      <p:ext uri="{BB962C8B-B14F-4D97-AF65-F5344CB8AC3E}">
        <p14:creationId xmlns:p14="http://schemas.microsoft.com/office/powerpoint/2010/main" val="2116418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4</a:t>
            </a:fld>
            <a:endParaRPr lang="en-US" dirty="0"/>
          </a:p>
        </p:txBody>
      </p:sp>
      <p:sp>
        <p:nvSpPr>
          <p:cNvPr id="9" name="TextBox 8">
            <a:extLst>
              <a:ext uri="{FF2B5EF4-FFF2-40B4-BE49-F238E27FC236}">
                <a16:creationId xmlns:a16="http://schemas.microsoft.com/office/drawing/2014/main" id="{12208B8A-AA56-5A74-4388-87167B06878E}"/>
              </a:ext>
            </a:extLst>
          </p:cNvPr>
          <p:cNvSpPr txBox="1"/>
          <p:nvPr/>
        </p:nvSpPr>
        <p:spPr>
          <a:xfrm>
            <a:off x="3381375" y="5987018"/>
            <a:ext cx="6096000" cy="369332"/>
          </a:xfrm>
          <a:prstGeom prst="rect">
            <a:avLst/>
          </a:prstGeom>
          <a:noFill/>
        </p:spPr>
        <p:txBody>
          <a:bodyPr wrap="square">
            <a:spAutoFit/>
          </a:bodyPr>
          <a:lstStyle/>
          <a:p>
            <a:r>
              <a:rPr lang="en-US" sz="1800" b="1" i="0" u="none" strike="noStrike" baseline="0" dirty="0">
                <a:solidFill>
                  <a:schemeClr val="accent1">
                    <a:lumMod val="75000"/>
                  </a:schemeClr>
                </a:solidFill>
              </a:rPr>
              <a:t>FD2-VD Photon Detector Cold Electronics Workshop </a:t>
            </a:r>
            <a:endParaRPr lang="en-US" sz="1800" b="1" dirty="0">
              <a:solidFill>
                <a:schemeClr val="accent1">
                  <a:lumMod val="75000"/>
                </a:schemeClr>
              </a:solidFill>
            </a:endParaRPr>
          </a:p>
        </p:txBody>
      </p:sp>
      <p:sp>
        <p:nvSpPr>
          <p:cNvPr id="11" name="TextBox 10">
            <a:extLst>
              <a:ext uri="{FF2B5EF4-FFF2-40B4-BE49-F238E27FC236}">
                <a16:creationId xmlns:a16="http://schemas.microsoft.com/office/drawing/2014/main" id="{8B67F3BC-8C74-B45A-B15D-C72DE62B2448}"/>
              </a:ext>
            </a:extLst>
          </p:cNvPr>
          <p:cNvSpPr txBox="1"/>
          <p:nvPr/>
        </p:nvSpPr>
        <p:spPr>
          <a:xfrm>
            <a:off x="385762" y="3850290"/>
            <a:ext cx="11420476" cy="2031325"/>
          </a:xfrm>
          <a:prstGeom prst="rect">
            <a:avLst/>
          </a:prstGeom>
          <a:noFill/>
        </p:spPr>
        <p:txBody>
          <a:bodyPr wrap="square">
            <a:spAutoFit/>
          </a:bodyPr>
          <a:lstStyle/>
          <a:p>
            <a:r>
              <a:rPr lang="en-US" dirty="0"/>
              <a:t>At very high E-fields the electron (hole) does not remain in the same band during transport. For example, an electron can scatter with an electron which is in the valence band an knock it into the conduction band</a:t>
            </a:r>
            <a:r>
              <a:rPr lang="en-US" sz="1800" dirty="0">
                <a:solidFill>
                  <a:schemeClr val="tx1"/>
                </a:solidFill>
                <a:latin typeface="Arial" pitchFamily="34" charset="0"/>
                <a:cs typeface="Arial" pitchFamily="34" charset="0"/>
              </a:rPr>
              <a:t> </a:t>
            </a:r>
            <a:endParaRPr lang="en-US" dirty="0"/>
          </a:p>
          <a:p>
            <a:endParaRPr lang="en-US" dirty="0">
              <a:cs typeface="Arial" pitchFamily="34" charset="0"/>
            </a:endParaRPr>
          </a:p>
          <a:p>
            <a:r>
              <a:rPr lang="en-US" sz="1800" dirty="0">
                <a:solidFill>
                  <a:schemeClr val="tx1"/>
                </a:solidFill>
                <a:cs typeface="Arial" pitchFamily="34" charset="0"/>
              </a:rPr>
              <a:t>In a semiconductor electrons can become “hot” at any temperature, by attaining energy </a:t>
            </a:r>
            <a:r>
              <a:rPr lang="en-US" sz="1800" i="1" dirty="0">
                <a:solidFill>
                  <a:schemeClr val="tx1"/>
                </a:solidFill>
                <a:cs typeface="Arial" pitchFamily="34" charset="0"/>
              </a:rPr>
              <a:t>E&gt;</a:t>
            </a:r>
            <a:r>
              <a:rPr lang="en-US" sz="1800" i="1" dirty="0" err="1">
                <a:solidFill>
                  <a:schemeClr val="tx1"/>
                </a:solidFill>
                <a:cs typeface="Arial" pitchFamily="34" charset="0"/>
              </a:rPr>
              <a:t>kT</a:t>
            </a:r>
            <a:r>
              <a:rPr lang="en-US" sz="1800" i="1" dirty="0">
                <a:solidFill>
                  <a:schemeClr val="tx1"/>
                </a:solidFill>
                <a:cs typeface="Arial" pitchFamily="34" charset="0"/>
              </a:rPr>
              <a:t> . </a:t>
            </a:r>
            <a:r>
              <a:rPr lang="en-US" sz="1800" dirty="0">
                <a:solidFill>
                  <a:schemeClr val="tx1"/>
                </a:solidFill>
                <a:cs typeface="Arial" pitchFamily="34" charset="0"/>
              </a:rPr>
              <a:t>Some hot electrons exceed the energy required to create an electron-hole pair, resulting in </a:t>
            </a:r>
            <a:r>
              <a:rPr lang="en-US" sz="1800" i="1" dirty="0">
                <a:solidFill>
                  <a:srgbClr val="C00000"/>
                </a:solidFill>
                <a:cs typeface="Arial" pitchFamily="34" charset="0"/>
              </a:rPr>
              <a:t>impact ionization.</a:t>
            </a:r>
          </a:p>
          <a:p>
            <a:r>
              <a:rPr lang="en-US" sz="1800" dirty="0">
                <a:solidFill>
                  <a:schemeClr val="tx1"/>
                </a:solidFill>
                <a:cs typeface="Arial" pitchFamily="34" charset="0"/>
              </a:rPr>
              <a:t>A very small fraction of hot electrons exceeds the energy required to create an </a:t>
            </a:r>
            <a:r>
              <a:rPr lang="en-US" sz="1800" b="1" i="1" u="sng" dirty="0">
                <a:solidFill>
                  <a:srgbClr val="C00000"/>
                </a:solidFill>
                <a:cs typeface="Arial" pitchFamily="34" charset="0"/>
              </a:rPr>
              <a:t>interface state </a:t>
            </a:r>
            <a:r>
              <a:rPr lang="en-US" sz="1800" dirty="0">
                <a:solidFill>
                  <a:schemeClr val="tx1"/>
                </a:solidFill>
                <a:cs typeface="Arial" pitchFamily="34" charset="0"/>
              </a:rPr>
              <a:t>(e.g., an acceptor-like trap), in the Si-SiO</a:t>
            </a:r>
            <a:r>
              <a:rPr lang="en-US" sz="1800" baseline="-25000" dirty="0">
                <a:solidFill>
                  <a:schemeClr val="tx1"/>
                </a:solidFill>
                <a:cs typeface="Arial" pitchFamily="34" charset="0"/>
              </a:rPr>
              <a:t>2</a:t>
            </a:r>
            <a:r>
              <a:rPr lang="en-US" sz="1800" dirty="0">
                <a:solidFill>
                  <a:schemeClr val="tx1"/>
                </a:solidFill>
                <a:cs typeface="Arial" pitchFamily="34" charset="0"/>
              </a:rPr>
              <a:t> interface, for electrons (~4.6</a:t>
            </a:r>
            <a:r>
              <a:rPr lang="en-US" sz="1800" i="1" dirty="0">
                <a:solidFill>
                  <a:schemeClr val="tx1"/>
                </a:solidFill>
                <a:cs typeface="Arial" pitchFamily="34" charset="0"/>
              </a:rPr>
              <a:t>eV</a:t>
            </a:r>
            <a:r>
              <a:rPr lang="en-US" sz="1800" dirty="0">
                <a:solidFill>
                  <a:schemeClr val="tx1"/>
                </a:solidFill>
                <a:cs typeface="Arial" pitchFamily="34" charset="0"/>
              </a:rPr>
              <a:t> for holes). This alters the transistor characteristics.</a:t>
            </a:r>
          </a:p>
        </p:txBody>
      </p:sp>
      <p:sp>
        <p:nvSpPr>
          <p:cNvPr id="12" name="TextBox 11">
            <a:extLst>
              <a:ext uri="{FF2B5EF4-FFF2-40B4-BE49-F238E27FC236}">
                <a16:creationId xmlns:a16="http://schemas.microsoft.com/office/drawing/2014/main" id="{2B86CAA8-6336-1CCE-0864-978E877EBA26}"/>
              </a:ext>
            </a:extLst>
          </p:cNvPr>
          <p:cNvSpPr txBox="1"/>
          <p:nvPr/>
        </p:nvSpPr>
        <p:spPr>
          <a:xfrm>
            <a:off x="1767912" y="388402"/>
            <a:ext cx="8505824" cy="707886"/>
          </a:xfrm>
          <a:prstGeom prst="rect">
            <a:avLst/>
          </a:prstGeom>
          <a:noFill/>
        </p:spPr>
        <p:txBody>
          <a:bodyPr wrap="square" rtlCol="0">
            <a:spAutoFit/>
          </a:bodyPr>
          <a:lstStyle/>
          <a:p>
            <a:pPr algn="ctr"/>
            <a:r>
              <a:rPr lang="en-US" sz="4000" b="1" dirty="0"/>
              <a:t>Problems with Cold Electronics</a:t>
            </a:r>
          </a:p>
        </p:txBody>
      </p:sp>
      <p:pic>
        <p:nvPicPr>
          <p:cNvPr id="4098" name="Picture 2">
            <a:extLst>
              <a:ext uri="{FF2B5EF4-FFF2-40B4-BE49-F238E27FC236}">
                <a16:creationId xmlns:a16="http://schemas.microsoft.com/office/drawing/2014/main" id="{FABD345B-AA8D-320D-89BB-5DA1369E8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 y="1441595"/>
            <a:ext cx="3470505" cy="237582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65E9F79-6016-E11C-B50A-C858D0A91084}"/>
              </a:ext>
            </a:extLst>
          </p:cNvPr>
          <p:cNvSpPr txBox="1"/>
          <p:nvPr/>
        </p:nvSpPr>
        <p:spPr>
          <a:xfrm>
            <a:off x="4724400" y="2699207"/>
            <a:ext cx="6096000" cy="646331"/>
          </a:xfrm>
          <a:prstGeom prst="rect">
            <a:avLst/>
          </a:prstGeom>
          <a:noFill/>
        </p:spPr>
        <p:txBody>
          <a:bodyPr wrap="square">
            <a:spAutoFit/>
          </a:bodyPr>
          <a:lstStyle/>
          <a:p>
            <a:r>
              <a:rPr lang="en-US" b="0" i="0" dirty="0">
                <a:solidFill>
                  <a:srgbClr val="282829"/>
                </a:solidFill>
                <a:effectLst/>
                <a:latin typeface="-apple-system"/>
              </a:rPr>
              <a:t>Temperature dependence of majority carrier concentration in n-doped silicon. The phosphorus concentration is 10¹⁵ cm⁻³</a:t>
            </a:r>
            <a:endParaRPr lang="en-US" dirty="0"/>
          </a:p>
        </p:txBody>
      </p:sp>
      <p:sp>
        <p:nvSpPr>
          <p:cNvPr id="15" name="Arrow: Right 14">
            <a:extLst>
              <a:ext uri="{FF2B5EF4-FFF2-40B4-BE49-F238E27FC236}">
                <a16:creationId xmlns:a16="http://schemas.microsoft.com/office/drawing/2014/main" id="{0AEEC681-DF30-59F3-AB48-D9B0198FA9C3}"/>
              </a:ext>
            </a:extLst>
          </p:cNvPr>
          <p:cNvSpPr/>
          <p:nvPr/>
        </p:nvSpPr>
        <p:spPr>
          <a:xfrm rot="10800000">
            <a:off x="4238625" y="2504098"/>
            <a:ext cx="6438900" cy="1036548"/>
          </a:xfrm>
          <a:prstGeom prst="rightArrow">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CF4583C-FF80-88D0-B628-A8538356485A}"/>
              </a:ext>
            </a:extLst>
          </p:cNvPr>
          <p:cNvSpPr txBox="1"/>
          <p:nvPr/>
        </p:nvSpPr>
        <p:spPr>
          <a:xfrm>
            <a:off x="4333875" y="1368198"/>
            <a:ext cx="6486525" cy="923330"/>
          </a:xfrm>
          <a:prstGeom prst="rect">
            <a:avLst/>
          </a:prstGeom>
          <a:noFill/>
        </p:spPr>
        <p:txBody>
          <a:bodyPr wrap="square">
            <a:spAutoFit/>
          </a:bodyPr>
          <a:lstStyle/>
          <a:p>
            <a:r>
              <a:rPr lang="en-US" dirty="0"/>
              <a:t>Freeze-out reduces the carrier concentration at the conducting band with decreasing temperature. Freeze-out, however, depends on the dopant type and semiconductor type. </a:t>
            </a:r>
          </a:p>
        </p:txBody>
      </p:sp>
    </p:spTree>
    <p:extLst>
      <p:ext uri="{BB962C8B-B14F-4D97-AF65-F5344CB8AC3E}">
        <p14:creationId xmlns:p14="http://schemas.microsoft.com/office/powerpoint/2010/main" val="29378738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5</a:t>
            </a:fld>
            <a:endParaRPr lang="en-US" dirty="0"/>
          </a:p>
        </p:txBody>
      </p:sp>
      <p:sp>
        <p:nvSpPr>
          <p:cNvPr id="2" name="TextBox 1">
            <a:extLst>
              <a:ext uri="{FF2B5EF4-FFF2-40B4-BE49-F238E27FC236}">
                <a16:creationId xmlns:a16="http://schemas.microsoft.com/office/drawing/2014/main" id="{12F9833B-3246-A8F7-92FD-AC49755089AE}"/>
              </a:ext>
            </a:extLst>
          </p:cNvPr>
          <p:cNvSpPr txBox="1"/>
          <p:nvPr/>
        </p:nvSpPr>
        <p:spPr>
          <a:xfrm>
            <a:off x="838200" y="1427718"/>
            <a:ext cx="10458449" cy="5293757"/>
          </a:xfrm>
          <a:prstGeom prst="rect">
            <a:avLst/>
          </a:prstGeom>
          <a:noFill/>
        </p:spPr>
        <p:txBody>
          <a:bodyPr wrap="square" rtlCol="0">
            <a:spAutoFit/>
          </a:bodyPr>
          <a:lstStyle/>
          <a:p>
            <a:pPr marL="342900" indent="-342900">
              <a:buFont typeface="Arial" panose="020B0604020202020204" pitchFamily="34" charset="0"/>
              <a:buChar char="•"/>
            </a:pPr>
            <a:r>
              <a:rPr lang="en-US" sz="3200" dirty="0"/>
              <a:t>Commercial off-the-shelf cryogenic components (4k-77k) </a:t>
            </a:r>
          </a:p>
          <a:p>
            <a:pPr marL="800100" lvl="1" indent="-342900">
              <a:buFont typeface="Arial" panose="020B0604020202020204" pitchFamily="34" charset="0"/>
              <a:buChar char="•"/>
            </a:pPr>
            <a:r>
              <a:rPr lang="en-US" sz="3200" dirty="0"/>
              <a:t>ADCs, Amplifiers, Diodes, FPGAs, Laser Diodes, Optical Isolators , Voltage Regulators, Transistors and Passives</a:t>
            </a:r>
          </a:p>
          <a:p>
            <a:pPr marL="342900" indent="-342900">
              <a:buFont typeface="Arial" panose="020B0604020202020204" pitchFamily="34" charset="0"/>
              <a:buChar char="•"/>
            </a:pPr>
            <a:r>
              <a:rPr lang="en-US" sz="3200" dirty="0"/>
              <a:t>Field Programmable Gate Array (FPGA) on Cryogenic Environments</a:t>
            </a:r>
          </a:p>
          <a:p>
            <a:pPr marL="342900" indent="-342900">
              <a:buFont typeface="Arial" panose="020B0604020202020204" pitchFamily="34" charset="0"/>
              <a:buChar char="•"/>
            </a:pPr>
            <a:r>
              <a:rPr lang="en-US" sz="3200" dirty="0"/>
              <a:t>Cryogenic Magnetic Sensors</a:t>
            </a:r>
          </a:p>
          <a:p>
            <a:pPr marL="342900" indent="-342900">
              <a:buFont typeface="Arial" panose="020B0604020202020204" pitchFamily="34" charset="0"/>
              <a:buChar char="•"/>
            </a:pPr>
            <a:r>
              <a:rPr lang="en-US" sz="3200" dirty="0"/>
              <a:t>Optical Power Converter</a:t>
            </a:r>
          </a:p>
          <a:p>
            <a:pPr marL="342900" indent="-342900">
              <a:buFont typeface="Arial" panose="020B0604020202020204" pitchFamily="34" charset="0"/>
              <a:buChar char="•"/>
            </a:pPr>
            <a:r>
              <a:rPr lang="en-US" sz="3200" dirty="0"/>
              <a:t>Plastic Fiber Optic Communications</a:t>
            </a:r>
          </a:p>
          <a:p>
            <a:pPr marL="342900" indent="-342900">
              <a:buFont typeface="Arial" panose="020B0604020202020204" pitchFamily="34" charset="0"/>
              <a:buChar char="•"/>
            </a:pPr>
            <a:r>
              <a:rPr lang="en-US" sz="3200" dirty="0"/>
              <a:t>GFET for Cryogenic Applications</a:t>
            </a:r>
          </a:p>
          <a:p>
            <a:pPr marL="342900" indent="-342900">
              <a:buFont typeface="Arial" panose="020B0604020202020204" pitchFamily="34" charset="0"/>
              <a:buChar char="•"/>
            </a:pPr>
            <a:r>
              <a:rPr lang="en-US" sz="3200" dirty="0"/>
              <a:t>Custom Cryogenic Application Specific Integrated Circuit</a:t>
            </a:r>
          </a:p>
          <a:p>
            <a:endParaRPr lang="en-US" dirty="0"/>
          </a:p>
        </p:txBody>
      </p:sp>
      <p:sp>
        <p:nvSpPr>
          <p:cNvPr id="4" name="Rectangle 3">
            <a:extLst>
              <a:ext uri="{FF2B5EF4-FFF2-40B4-BE49-F238E27FC236}">
                <a16:creationId xmlns:a16="http://schemas.microsoft.com/office/drawing/2014/main" id="{76C7984F-87F3-3C32-41E3-D63A4E0B87A3}"/>
              </a:ext>
            </a:extLst>
          </p:cNvPr>
          <p:cNvSpPr/>
          <p:nvPr/>
        </p:nvSpPr>
        <p:spPr>
          <a:xfrm>
            <a:off x="3950563" y="364288"/>
            <a:ext cx="4049314" cy="707886"/>
          </a:xfrm>
          <a:prstGeom prst="rect">
            <a:avLst/>
          </a:prstGeom>
        </p:spPr>
        <p:txBody>
          <a:bodyPr wrap="none">
            <a:spAutoFit/>
          </a:bodyPr>
          <a:lstStyle/>
          <a:p>
            <a:r>
              <a:rPr lang="en-US" sz="4000" b="1" dirty="0"/>
              <a:t>Ongoing Activities</a:t>
            </a:r>
          </a:p>
        </p:txBody>
      </p:sp>
      <p:sp>
        <p:nvSpPr>
          <p:cNvPr id="8" name="TextBox 7">
            <a:extLst>
              <a:ext uri="{FF2B5EF4-FFF2-40B4-BE49-F238E27FC236}">
                <a16:creationId xmlns:a16="http://schemas.microsoft.com/office/drawing/2014/main" id="{9E34A675-C83D-90E0-BDC0-7B0A152088F7}"/>
              </a:ext>
            </a:extLst>
          </p:cNvPr>
          <p:cNvSpPr txBox="1"/>
          <p:nvPr/>
        </p:nvSpPr>
        <p:spPr>
          <a:xfrm>
            <a:off x="4073661" y="1072174"/>
            <a:ext cx="4044678" cy="369332"/>
          </a:xfrm>
          <a:prstGeom prst="rect">
            <a:avLst/>
          </a:prstGeom>
          <a:noFill/>
        </p:spPr>
        <p:txBody>
          <a:bodyPr wrap="square" rtlCol="0">
            <a:spAutoFit/>
          </a:bodyPr>
          <a:lstStyle/>
          <a:p>
            <a:r>
              <a:rPr lang="en-US" dirty="0"/>
              <a:t>ATAP, Nuclear Sciences and Engineering</a:t>
            </a:r>
          </a:p>
        </p:txBody>
      </p:sp>
    </p:spTree>
    <p:extLst>
      <p:ext uri="{BB962C8B-B14F-4D97-AF65-F5344CB8AC3E}">
        <p14:creationId xmlns:p14="http://schemas.microsoft.com/office/powerpoint/2010/main" val="5288193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6</a:t>
            </a:fld>
            <a:endParaRPr lang="en-US" dirty="0"/>
          </a:p>
        </p:txBody>
      </p:sp>
      <p:sp>
        <p:nvSpPr>
          <p:cNvPr id="3" name="TextBox 2">
            <a:extLst>
              <a:ext uri="{FF2B5EF4-FFF2-40B4-BE49-F238E27FC236}">
                <a16:creationId xmlns:a16="http://schemas.microsoft.com/office/drawing/2014/main" id="{BEC4DAF6-C4E5-A892-4127-F3B274E1BA20}"/>
              </a:ext>
            </a:extLst>
          </p:cNvPr>
          <p:cNvSpPr txBox="1"/>
          <p:nvPr/>
        </p:nvSpPr>
        <p:spPr>
          <a:xfrm>
            <a:off x="3450816" y="1798975"/>
            <a:ext cx="1553941" cy="369332"/>
          </a:xfrm>
          <a:prstGeom prst="rect">
            <a:avLst/>
          </a:prstGeom>
          <a:noFill/>
          <a:ln w="38100">
            <a:solidFill>
              <a:srgbClr val="7030A0"/>
            </a:solidFill>
          </a:ln>
        </p:spPr>
        <p:txBody>
          <a:bodyPr wrap="square" rtlCol="0">
            <a:spAutoFit/>
          </a:bodyPr>
          <a:lstStyle/>
          <a:p>
            <a:r>
              <a:rPr lang="en-US" dirty="0">
                <a:solidFill>
                  <a:srgbClr val="7030A0"/>
                </a:solidFill>
              </a:rPr>
              <a:t>Head Interface</a:t>
            </a:r>
          </a:p>
        </p:txBody>
      </p:sp>
      <p:sp>
        <p:nvSpPr>
          <p:cNvPr id="5" name="TextBox 4">
            <a:extLst>
              <a:ext uri="{FF2B5EF4-FFF2-40B4-BE49-F238E27FC236}">
                <a16:creationId xmlns:a16="http://schemas.microsoft.com/office/drawing/2014/main" id="{57969748-9378-9525-1A3B-D4A80F1B713E}"/>
              </a:ext>
            </a:extLst>
          </p:cNvPr>
          <p:cNvSpPr txBox="1"/>
          <p:nvPr/>
        </p:nvSpPr>
        <p:spPr>
          <a:xfrm>
            <a:off x="5220511" y="1798975"/>
            <a:ext cx="1212574" cy="369332"/>
          </a:xfrm>
          <a:prstGeom prst="rect">
            <a:avLst/>
          </a:prstGeom>
          <a:noFill/>
          <a:ln w="38100">
            <a:solidFill>
              <a:srgbClr val="FF0000"/>
            </a:solidFill>
          </a:ln>
        </p:spPr>
        <p:txBody>
          <a:bodyPr wrap="square" rtlCol="0">
            <a:spAutoFit/>
          </a:bodyPr>
          <a:lstStyle/>
          <a:p>
            <a:pPr algn="ctr"/>
            <a:r>
              <a:rPr lang="en-US" dirty="0">
                <a:solidFill>
                  <a:srgbClr val="FF0000"/>
                </a:solidFill>
              </a:rPr>
              <a:t>Computer</a:t>
            </a:r>
          </a:p>
        </p:txBody>
      </p:sp>
      <p:sp>
        <p:nvSpPr>
          <p:cNvPr id="9" name="TextBox 8">
            <a:extLst>
              <a:ext uri="{FF2B5EF4-FFF2-40B4-BE49-F238E27FC236}">
                <a16:creationId xmlns:a16="http://schemas.microsoft.com/office/drawing/2014/main" id="{CF229919-A47E-8E29-89F1-7FE7FEF48070}"/>
              </a:ext>
            </a:extLst>
          </p:cNvPr>
          <p:cNvSpPr txBox="1"/>
          <p:nvPr/>
        </p:nvSpPr>
        <p:spPr>
          <a:xfrm>
            <a:off x="6726107" y="1798975"/>
            <a:ext cx="1553940" cy="369332"/>
          </a:xfrm>
          <a:prstGeom prst="rect">
            <a:avLst/>
          </a:prstGeom>
          <a:noFill/>
          <a:ln w="38100">
            <a:solidFill>
              <a:srgbClr val="FF0000"/>
            </a:solidFill>
          </a:ln>
        </p:spPr>
        <p:txBody>
          <a:bodyPr wrap="square" rtlCol="0">
            <a:spAutoFit/>
          </a:bodyPr>
          <a:lstStyle/>
          <a:p>
            <a:r>
              <a:rPr lang="en-US" dirty="0">
                <a:solidFill>
                  <a:srgbClr val="FF0000"/>
                </a:solidFill>
              </a:rPr>
              <a:t>Laser P. Supply</a:t>
            </a:r>
          </a:p>
        </p:txBody>
      </p:sp>
      <p:cxnSp>
        <p:nvCxnSpPr>
          <p:cNvPr id="10" name="Connector: Elbow 9">
            <a:extLst>
              <a:ext uri="{FF2B5EF4-FFF2-40B4-BE49-F238E27FC236}">
                <a16:creationId xmlns:a16="http://schemas.microsoft.com/office/drawing/2014/main" id="{02635393-C891-45B7-BF1C-6CD59BE4BF82}"/>
              </a:ext>
            </a:extLst>
          </p:cNvPr>
          <p:cNvCxnSpPr>
            <a:cxnSpLocks/>
            <a:stCxn id="3" idx="0"/>
            <a:endCxn id="9" idx="0"/>
          </p:cNvCxnSpPr>
          <p:nvPr/>
        </p:nvCxnSpPr>
        <p:spPr>
          <a:xfrm rot="5400000" flipH="1" flipV="1">
            <a:off x="5865432" y="161330"/>
            <a:ext cx="12700" cy="3275290"/>
          </a:xfrm>
          <a:prstGeom prst="bentConnector3">
            <a:avLst>
              <a:gd name="adj1" fmla="val 180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7BE4E-A0F6-4DB0-BF38-8B52353CD3A5}"/>
              </a:ext>
            </a:extLst>
          </p:cNvPr>
          <p:cNvCxnSpPr>
            <a:cxnSpLocks/>
          </p:cNvCxnSpPr>
          <p:nvPr/>
        </p:nvCxnSpPr>
        <p:spPr>
          <a:xfrm flipH="1" flipV="1">
            <a:off x="5842781" y="1554888"/>
            <a:ext cx="4006" cy="2440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9E5E27-F790-C395-79AB-60AA4F423AD4}"/>
              </a:ext>
            </a:extLst>
          </p:cNvPr>
          <p:cNvSpPr txBox="1"/>
          <p:nvPr/>
        </p:nvSpPr>
        <p:spPr>
          <a:xfrm>
            <a:off x="2529652" y="3801021"/>
            <a:ext cx="1289874" cy="738664"/>
          </a:xfrm>
          <a:prstGeom prst="rect">
            <a:avLst/>
          </a:prstGeom>
          <a:noFill/>
          <a:ln w="25400">
            <a:solidFill>
              <a:schemeClr val="accent1"/>
            </a:solidFill>
          </a:ln>
        </p:spPr>
        <p:txBody>
          <a:bodyPr wrap="square" rtlCol="0">
            <a:spAutoFit/>
          </a:bodyPr>
          <a:lstStyle/>
          <a:p>
            <a:pPr algn="ctr"/>
            <a:r>
              <a:rPr lang="en-US" sz="1400" dirty="0">
                <a:solidFill>
                  <a:schemeClr val="accent1"/>
                </a:solidFill>
              </a:rPr>
              <a:t>Optical</a:t>
            </a:r>
          </a:p>
          <a:p>
            <a:pPr algn="ctr"/>
            <a:r>
              <a:rPr lang="en-US" sz="1400" dirty="0">
                <a:solidFill>
                  <a:schemeClr val="accent1"/>
                </a:solidFill>
              </a:rPr>
              <a:t>Power Conversion</a:t>
            </a:r>
          </a:p>
        </p:txBody>
      </p:sp>
      <p:sp>
        <p:nvSpPr>
          <p:cNvPr id="22" name="TextBox 21">
            <a:extLst>
              <a:ext uri="{FF2B5EF4-FFF2-40B4-BE49-F238E27FC236}">
                <a16:creationId xmlns:a16="http://schemas.microsoft.com/office/drawing/2014/main" id="{15714A1D-0C64-7A22-92E4-889055C4E94A}"/>
              </a:ext>
            </a:extLst>
          </p:cNvPr>
          <p:cNvSpPr txBox="1"/>
          <p:nvPr/>
        </p:nvSpPr>
        <p:spPr>
          <a:xfrm>
            <a:off x="3306622" y="376034"/>
            <a:ext cx="5224717" cy="707886"/>
          </a:xfrm>
          <a:prstGeom prst="rect">
            <a:avLst/>
          </a:prstGeom>
          <a:noFill/>
        </p:spPr>
        <p:txBody>
          <a:bodyPr wrap="square" rtlCol="0">
            <a:spAutoFit/>
          </a:bodyPr>
          <a:lstStyle/>
          <a:p>
            <a:r>
              <a:rPr lang="en-US" sz="4000" b="1" dirty="0"/>
              <a:t>Typical Readout Chain</a:t>
            </a:r>
          </a:p>
        </p:txBody>
      </p:sp>
      <p:cxnSp>
        <p:nvCxnSpPr>
          <p:cNvPr id="25" name="Straight Connector 24">
            <a:extLst>
              <a:ext uri="{FF2B5EF4-FFF2-40B4-BE49-F238E27FC236}">
                <a16:creationId xmlns:a16="http://schemas.microsoft.com/office/drawing/2014/main" id="{C90B2544-01FC-9BB4-C7A8-D2D579E7FC9D}"/>
              </a:ext>
            </a:extLst>
          </p:cNvPr>
          <p:cNvCxnSpPr/>
          <p:nvPr/>
        </p:nvCxnSpPr>
        <p:spPr>
          <a:xfrm>
            <a:off x="3676650" y="2168307"/>
            <a:ext cx="0" cy="1632714"/>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EC0E9D0-D9E7-AFAB-0214-06CC03B8F132}"/>
              </a:ext>
            </a:extLst>
          </p:cNvPr>
          <p:cNvSpPr txBox="1"/>
          <p:nvPr/>
        </p:nvSpPr>
        <p:spPr>
          <a:xfrm>
            <a:off x="4079463" y="3801021"/>
            <a:ext cx="1289874" cy="738664"/>
          </a:xfrm>
          <a:prstGeom prst="rect">
            <a:avLst/>
          </a:prstGeom>
          <a:noFill/>
          <a:ln w="25400">
            <a:solidFill>
              <a:schemeClr val="accent1"/>
            </a:solidFill>
          </a:ln>
        </p:spPr>
        <p:txBody>
          <a:bodyPr wrap="square" rtlCol="0">
            <a:spAutoFit/>
          </a:bodyPr>
          <a:lstStyle/>
          <a:p>
            <a:pPr algn="ctr"/>
            <a:endParaRPr lang="en-US" sz="1400" dirty="0">
              <a:solidFill>
                <a:schemeClr val="accent1"/>
              </a:solidFill>
            </a:endParaRPr>
          </a:p>
          <a:p>
            <a:pPr algn="ctr"/>
            <a:endParaRPr lang="en-US" sz="1400" dirty="0">
              <a:solidFill>
                <a:schemeClr val="accent1"/>
              </a:solidFill>
            </a:endParaRPr>
          </a:p>
          <a:p>
            <a:pPr algn="ctr"/>
            <a:r>
              <a:rPr lang="en-US" sz="1400" dirty="0">
                <a:solidFill>
                  <a:schemeClr val="accent1"/>
                </a:solidFill>
              </a:rPr>
              <a:t>FPGA</a:t>
            </a:r>
          </a:p>
        </p:txBody>
      </p:sp>
      <p:cxnSp>
        <p:nvCxnSpPr>
          <p:cNvPr id="27" name="Straight Connector 26">
            <a:extLst>
              <a:ext uri="{FF2B5EF4-FFF2-40B4-BE49-F238E27FC236}">
                <a16:creationId xmlns:a16="http://schemas.microsoft.com/office/drawing/2014/main" id="{6A6B75D4-796F-CA7E-1FBF-A752683B231B}"/>
              </a:ext>
            </a:extLst>
          </p:cNvPr>
          <p:cNvCxnSpPr/>
          <p:nvPr/>
        </p:nvCxnSpPr>
        <p:spPr>
          <a:xfrm>
            <a:off x="4591050" y="2168307"/>
            <a:ext cx="0" cy="163271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7873D24-596A-A08A-41F9-8562D42C3EBE}"/>
              </a:ext>
            </a:extLst>
          </p:cNvPr>
          <p:cNvSpPr txBox="1"/>
          <p:nvPr/>
        </p:nvSpPr>
        <p:spPr>
          <a:xfrm rot="16200000">
            <a:off x="2800141" y="2799998"/>
            <a:ext cx="1383686" cy="369332"/>
          </a:xfrm>
          <a:prstGeom prst="rect">
            <a:avLst/>
          </a:prstGeom>
          <a:noFill/>
        </p:spPr>
        <p:txBody>
          <a:bodyPr wrap="square" rtlCol="0">
            <a:spAutoFit/>
          </a:bodyPr>
          <a:lstStyle/>
          <a:p>
            <a:r>
              <a:rPr lang="en-US" dirty="0">
                <a:solidFill>
                  <a:srgbClr val="0070C0"/>
                </a:solidFill>
              </a:rPr>
              <a:t>Power Fiber</a:t>
            </a:r>
          </a:p>
        </p:txBody>
      </p:sp>
      <p:sp>
        <p:nvSpPr>
          <p:cNvPr id="29" name="TextBox 28">
            <a:extLst>
              <a:ext uri="{FF2B5EF4-FFF2-40B4-BE49-F238E27FC236}">
                <a16:creationId xmlns:a16="http://schemas.microsoft.com/office/drawing/2014/main" id="{8FF6BFCF-6E45-1DAC-DBF4-64BCC4A33684}"/>
              </a:ext>
            </a:extLst>
          </p:cNvPr>
          <p:cNvSpPr txBox="1"/>
          <p:nvPr/>
        </p:nvSpPr>
        <p:spPr>
          <a:xfrm rot="16200000">
            <a:off x="3767565" y="2872313"/>
            <a:ext cx="1327314" cy="369332"/>
          </a:xfrm>
          <a:prstGeom prst="rect">
            <a:avLst/>
          </a:prstGeom>
          <a:noFill/>
        </p:spPr>
        <p:txBody>
          <a:bodyPr wrap="square" rtlCol="0">
            <a:spAutoFit/>
          </a:bodyPr>
          <a:lstStyle/>
          <a:p>
            <a:r>
              <a:rPr lang="en-US" dirty="0">
                <a:solidFill>
                  <a:srgbClr val="0070C0"/>
                </a:solidFill>
              </a:rPr>
              <a:t>Comm Fiber</a:t>
            </a:r>
          </a:p>
        </p:txBody>
      </p:sp>
      <p:cxnSp>
        <p:nvCxnSpPr>
          <p:cNvPr id="30" name="Straight Connector 29">
            <a:extLst>
              <a:ext uri="{FF2B5EF4-FFF2-40B4-BE49-F238E27FC236}">
                <a16:creationId xmlns:a16="http://schemas.microsoft.com/office/drawing/2014/main" id="{B293B258-9236-53BA-3DAC-B8EF34EE52A2}"/>
              </a:ext>
            </a:extLst>
          </p:cNvPr>
          <p:cNvCxnSpPr>
            <a:cxnSpLocks/>
            <a:stCxn id="26" idx="1"/>
            <a:endCxn id="12" idx="3"/>
          </p:cNvCxnSpPr>
          <p:nvPr/>
        </p:nvCxnSpPr>
        <p:spPr>
          <a:xfrm flipH="1">
            <a:off x="3819526" y="4170353"/>
            <a:ext cx="259937"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A955232-9B2A-10EB-97BC-E5A0214EAC18}"/>
              </a:ext>
            </a:extLst>
          </p:cNvPr>
          <p:cNvSpPr txBox="1"/>
          <p:nvPr/>
        </p:nvSpPr>
        <p:spPr>
          <a:xfrm>
            <a:off x="6864489" y="3800395"/>
            <a:ext cx="2117581" cy="307777"/>
          </a:xfrm>
          <a:prstGeom prst="rect">
            <a:avLst/>
          </a:prstGeom>
          <a:noFill/>
          <a:ln w="25400">
            <a:solidFill>
              <a:schemeClr val="accent1"/>
            </a:solidFill>
          </a:ln>
        </p:spPr>
        <p:txBody>
          <a:bodyPr wrap="square" rtlCol="0">
            <a:spAutoFit/>
          </a:bodyPr>
          <a:lstStyle/>
          <a:p>
            <a:pPr algn="r"/>
            <a:r>
              <a:rPr lang="en-US" sz="1400" dirty="0">
                <a:solidFill>
                  <a:schemeClr val="accent1"/>
                </a:solidFill>
              </a:rPr>
              <a:t>Voltage Taps</a:t>
            </a:r>
          </a:p>
        </p:txBody>
      </p:sp>
      <p:sp>
        <p:nvSpPr>
          <p:cNvPr id="35" name="TextBox 34">
            <a:extLst>
              <a:ext uri="{FF2B5EF4-FFF2-40B4-BE49-F238E27FC236}">
                <a16:creationId xmlns:a16="http://schemas.microsoft.com/office/drawing/2014/main" id="{5BF58DC9-E346-EF1E-6B2E-53DA3264AFFB}"/>
              </a:ext>
            </a:extLst>
          </p:cNvPr>
          <p:cNvSpPr txBox="1"/>
          <p:nvPr/>
        </p:nvSpPr>
        <p:spPr>
          <a:xfrm>
            <a:off x="6864489" y="4385796"/>
            <a:ext cx="2117585" cy="307777"/>
          </a:xfrm>
          <a:prstGeom prst="rect">
            <a:avLst/>
          </a:prstGeom>
          <a:noFill/>
          <a:ln w="25400">
            <a:solidFill>
              <a:schemeClr val="accent1"/>
            </a:solidFill>
          </a:ln>
        </p:spPr>
        <p:txBody>
          <a:bodyPr wrap="square" rtlCol="0">
            <a:spAutoFit/>
          </a:bodyPr>
          <a:lstStyle/>
          <a:p>
            <a:pPr algn="r"/>
            <a:r>
              <a:rPr lang="en-US" sz="1400" dirty="0">
                <a:solidFill>
                  <a:schemeClr val="accent1"/>
                </a:solidFill>
              </a:rPr>
              <a:t>Strain Gauges</a:t>
            </a:r>
          </a:p>
        </p:txBody>
      </p:sp>
      <p:sp>
        <p:nvSpPr>
          <p:cNvPr id="36" name="TextBox 35">
            <a:extLst>
              <a:ext uri="{FF2B5EF4-FFF2-40B4-BE49-F238E27FC236}">
                <a16:creationId xmlns:a16="http://schemas.microsoft.com/office/drawing/2014/main" id="{4953E828-85B7-AE28-FC12-6603D74BB0C1}"/>
              </a:ext>
            </a:extLst>
          </p:cNvPr>
          <p:cNvSpPr txBox="1"/>
          <p:nvPr/>
        </p:nvSpPr>
        <p:spPr>
          <a:xfrm>
            <a:off x="6864489" y="4977923"/>
            <a:ext cx="2117585" cy="307777"/>
          </a:xfrm>
          <a:prstGeom prst="rect">
            <a:avLst/>
          </a:prstGeom>
          <a:noFill/>
          <a:ln w="25400">
            <a:solidFill>
              <a:schemeClr val="accent1"/>
            </a:solidFill>
          </a:ln>
        </p:spPr>
        <p:txBody>
          <a:bodyPr wrap="square" rtlCol="0">
            <a:spAutoFit/>
          </a:bodyPr>
          <a:lstStyle/>
          <a:p>
            <a:pPr algn="r"/>
            <a:r>
              <a:rPr lang="en-US" sz="1400" dirty="0">
                <a:solidFill>
                  <a:schemeClr val="accent1"/>
                </a:solidFill>
              </a:rPr>
              <a:t>Quench Antenna</a:t>
            </a:r>
          </a:p>
        </p:txBody>
      </p:sp>
      <p:sp>
        <p:nvSpPr>
          <p:cNvPr id="37" name="TextBox 36">
            <a:extLst>
              <a:ext uri="{FF2B5EF4-FFF2-40B4-BE49-F238E27FC236}">
                <a16:creationId xmlns:a16="http://schemas.microsoft.com/office/drawing/2014/main" id="{4EC3669B-F114-3D35-992B-78DF2041A845}"/>
              </a:ext>
            </a:extLst>
          </p:cNvPr>
          <p:cNvSpPr txBox="1"/>
          <p:nvPr/>
        </p:nvSpPr>
        <p:spPr>
          <a:xfrm>
            <a:off x="6864490" y="5785493"/>
            <a:ext cx="2117580" cy="307777"/>
          </a:xfrm>
          <a:prstGeom prst="rect">
            <a:avLst/>
          </a:prstGeom>
          <a:noFill/>
          <a:ln w="25400">
            <a:solidFill>
              <a:schemeClr val="accent1"/>
            </a:solidFill>
          </a:ln>
        </p:spPr>
        <p:txBody>
          <a:bodyPr wrap="square" rtlCol="0">
            <a:spAutoFit/>
          </a:bodyPr>
          <a:lstStyle/>
          <a:p>
            <a:pPr algn="r"/>
            <a:r>
              <a:rPr lang="en-US" sz="1400" dirty="0">
                <a:solidFill>
                  <a:schemeClr val="accent1"/>
                </a:solidFill>
              </a:rPr>
              <a:t>Other</a:t>
            </a:r>
          </a:p>
        </p:txBody>
      </p:sp>
      <p:cxnSp>
        <p:nvCxnSpPr>
          <p:cNvPr id="43" name="Connector: Curved 42">
            <a:extLst>
              <a:ext uri="{FF2B5EF4-FFF2-40B4-BE49-F238E27FC236}">
                <a16:creationId xmlns:a16="http://schemas.microsoft.com/office/drawing/2014/main" id="{106D04D0-CE46-6DAC-D1F4-6315D534048A}"/>
              </a:ext>
            </a:extLst>
          </p:cNvPr>
          <p:cNvCxnSpPr>
            <a:cxnSpLocks/>
            <a:stCxn id="32" idx="1"/>
            <a:endCxn id="26" idx="3"/>
          </p:cNvCxnSpPr>
          <p:nvPr/>
        </p:nvCxnSpPr>
        <p:spPr>
          <a:xfrm rot="10800000" flipV="1">
            <a:off x="5369337" y="3954283"/>
            <a:ext cx="1495152" cy="21606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8CA5499D-0613-7B19-EEEE-A76432B2ED77}"/>
              </a:ext>
            </a:extLst>
          </p:cNvPr>
          <p:cNvCxnSpPr>
            <a:cxnSpLocks/>
            <a:stCxn id="35" idx="1"/>
            <a:endCxn id="26" idx="3"/>
          </p:cNvCxnSpPr>
          <p:nvPr/>
        </p:nvCxnSpPr>
        <p:spPr>
          <a:xfrm rot="10800000">
            <a:off x="5369337" y="4170353"/>
            <a:ext cx="1495152" cy="3693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36BAA7E5-4A5F-BFFB-CA55-1630FFCDA248}"/>
              </a:ext>
            </a:extLst>
          </p:cNvPr>
          <p:cNvCxnSpPr>
            <a:cxnSpLocks/>
            <a:stCxn id="36" idx="1"/>
            <a:endCxn id="26" idx="3"/>
          </p:cNvCxnSpPr>
          <p:nvPr/>
        </p:nvCxnSpPr>
        <p:spPr>
          <a:xfrm rot="10800000">
            <a:off x="5369337" y="4170354"/>
            <a:ext cx="1495152" cy="96145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4BB23FDB-B810-4A65-93BC-8472FBABC84F}"/>
              </a:ext>
            </a:extLst>
          </p:cNvPr>
          <p:cNvCxnSpPr>
            <a:cxnSpLocks/>
            <a:stCxn id="37" idx="1"/>
            <a:endCxn id="26" idx="3"/>
          </p:cNvCxnSpPr>
          <p:nvPr/>
        </p:nvCxnSpPr>
        <p:spPr>
          <a:xfrm rot="10800000">
            <a:off x="5369338" y="4170354"/>
            <a:ext cx="1495153" cy="176902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EECEBC1D-239F-9C69-EFCE-4A145E5F4E77}"/>
              </a:ext>
            </a:extLst>
          </p:cNvPr>
          <p:cNvSpPr txBox="1"/>
          <p:nvPr/>
        </p:nvSpPr>
        <p:spPr>
          <a:xfrm>
            <a:off x="6864503" y="3794819"/>
            <a:ext cx="736448"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ISOADC</a:t>
            </a:r>
          </a:p>
        </p:txBody>
      </p:sp>
      <p:sp>
        <p:nvSpPr>
          <p:cNvPr id="75" name="TextBox 74">
            <a:extLst>
              <a:ext uri="{FF2B5EF4-FFF2-40B4-BE49-F238E27FC236}">
                <a16:creationId xmlns:a16="http://schemas.microsoft.com/office/drawing/2014/main" id="{AE334B42-77F8-AF62-2CDD-EC05E8ACDBDF}"/>
              </a:ext>
            </a:extLst>
          </p:cNvPr>
          <p:cNvSpPr txBox="1"/>
          <p:nvPr/>
        </p:nvSpPr>
        <p:spPr>
          <a:xfrm>
            <a:off x="6864503" y="4385795"/>
            <a:ext cx="736448"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ADC</a:t>
            </a:r>
          </a:p>
        </p:txBody>
      </p:sp>
      <p:sp>
        <p:nvSpPr>
          <p:cNvPr id="76" name="TextBox 75">
            <a:extLst>
              <a:ext uri="{FF2B5EF4-FFF2-40B4-BE49-F238E27FC236}">
                <a16:creationId xmlns:a16="http://schemas.microsoft.com/office/drawing/2014/main" id="{97ED872F-3039-DFCC-D195-6275F93C9914}"/>
              </a:ext>
            </a:extLst>
          </p:cNvPr>
          <p:cNvSpPr txBox="1"/>
          <p:nvPr/>
        </p:nvSpPr>
        <p:spPr>
          <a:xfrm>
            <a:off x="6864503" y="4985904"/>
            <a:ext cx="736448"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ADC</a:t>
            </a:r>
          </a:p>
        </p:txBody>
      </p:sp>
      <p:sp>
        <p:nvSpPr>
          <p:cNvPr id="77" name="TextBox 76">
            <a:extLst>
              <a:ext uri="{FF2B5EF4-FFF2-40B4-BE49-F238E27FC236}">
                <a16:creationId xmlns:a16="http://schemas.microsoft.com/office/drawing/2014/main" id="{740AF908-53B4-93E4-0C2B-6B06973F3820}"/>
              </a:ext>
            </a:extLst>
          </p:cNvPr>
          <p:cNvSpPr txBox="1"/>
          <p:nvPr/>
        </p:nvSpPr>
        <p:spPr>
          <a:xfrm>
            <a:off x="6864503" y="5785493"/>
            <a:ext cx="736448"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ADC</a:t>
            </a:r>
          </a:p>
        </p:txBody>
      </p:sp>
      <p:cxnSp>
        <p:nvCxnSpPr>
          <p:cNvPr id="82" name="Straight Connector 81">
            <a:extLst>
              <a:ext uri="{FF2B5EF4-FFF2-40B4-BE49-F238E27FC236}">
                <a16:creationId xmlns:a16="http://schemas.microsoft.com/office/drawing/2014/main" id="{4BFBBFD2-B0EC-FD60-BE38-D8FAB11101B2}"/>
              </a:ext>
            </a:extLst>
          </p:cNvPr>
          <p:cNvCxnSpPr/>
          <p:nvPr/>
        </p:nvCxnSpPr>
        <p:spPr>
          <a:xfrm>
            <a:off x="2657475" y="2123932"/>
            <a:ext cx="0" cy="1552575"/>
          </a:xfrm>
          <a:prstGeom prst="line">
            <a:avLst/>
          </a:prstGeom>
          <a:ln w="38100">
            <a:solidFill>
              <a:srgbClr val="FFC000"/>
            </a:solidFill>
            <a:prstDash val="dashDot"/>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374688F4-5807-59F1-B15E-70F43812E547}"/>
              </a:ext>
            </a:extLst>
          </p:cNvPr>
          <p:cNvSpPr txBox="1"/>
          <p:nvPr/>
        </p:nvSpPr>
        <p:spPr>
          <a:xfrm rot="16200000">
            <a:off x="1790275" y="2631109"/>
            <a:ext cx="1383686" cy="369332"/>
          </a:xfrm>
          <a:prstGeom prst="rect">
            <a:avLst/>
          </a:prstGeom>
          <a:noFill/>
        </p:spPr>
        <p:txBody>
          <a:bodyPr wrap="square" rtlCol="0">
            <a:spAutoFit/>
          </a:bodyPr>
          <a:lstStyle/>
          <a:p>
            <a:r>
              <a:rPr lang="en-US" dirty="0">
                <a:solidFill>
                  <a:srgbClr val="FFC000"/>
                </a:solidFill>
              </a:rPr>
              <a:t>DC Power</a:t>
            </a:r>
          </a:p>
        </p:txBody>
      </p:sp>
      <p:sp>
        <p:nvSpPr>
          <p:cNvPr id="84" name="TextBox 83">
            <a:extLst>
              <a:ext uri="{FF2B5EF4-FFF2-40B4-BE49-F238E27FC236}">
                <a16:creationId xmlns:a16="http://schemas.microsoft.com/office/drawing/2014/main" id="{C254E5FD-FBD7-0C4F-D11E-AA3935D0C960}"/>
              </a:ext>
            </a:extLst>
          </p:cNvPr>
          <p:cNvSpPr txBox="1"/>
          <p:nvPr/>
        </p:nvSpPr>
        <p:spPr>
          <a:xfrm>
            <a:off x="2687703" y="2815774"/>
            <a:ext cx="736448" cy="307777"/>
          </a:xfrm>
          <a:prstGeom prst="rect">
            <a:avLst/>
          </a:prstGeom>
          <a:noFill/>
          <a:ln w="25400">
            <a:noFill/>
          </a:ln>
        </p:spPr>
        <p:txBody>
          <a:bodyPr wrap="square" rtlCol="0">
            <a:spAutoFit/>
          </a:bodyPr>
          <a:lstStyle/>
          <a:p>
            <a:pPr algn="ctr"/>
            <a:r>
              <a:rPr lang="en-US" sz="1400" dirty="0"/>
              <a:t>OR</a:t>
            </a:r>
          </a:p>
        </p:txBody>
      </p:sp>
    </p:spTree>
    <p:extLst>
      <p:ext uri="{BB962C8B-B14F-4D97-AF65-F5344CB8AC3E}">
        <p14:creationId xmlns:p14="http://schemas.microsoft.com/office/powerpoint/2010/main" val="2421033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7</a:t>
            </a:fld>
            <a:endParaRPr lang="en-US" dirty="0"/>
          </a:p>
        </p:txBody>
      </p:sp>
      <p:sp>
        <p:nvSpPr>
          <p:cNvPr id="3" name="TextBox 2">
            <a:extLst>
              <a:ext uri="{FF2B5EF4-FFF2-40B4-BE49-F238E27FC236}">
                <a16:creationId xmlns:a16="http://schemas.microsoft.com/office/drawing/2014/main" id="{BEC4DAF6-C4E5-A892-4127-F3B274E1BA20}"/>
              </a:ext>
            </a:extLst>
          </p:cNvPr>
          <p:cNvSpPr txBox="1"/>
          <p:nvPr/>
        </p:nvSpPr>
        <p:spPr>
          <a:xfrm>
            <a:off x="3450816" y="1798975"/>
            <a:ext cx="1553941" cy="369332"/>
          </a:xfrm>
          <a:prstGeom prst="rect">
            <a:avLst/>
          </a:prstGeom>
          <a:noFill/>
          <a:ln w="38100">
            <a:solidFill>
              <a:srgbClr val="7030A0"/>
            </a:solidFill>
          </a:ln>
        </p:spPr>
        <p:txBody>
          <a:bodyPr wrap="square" rtlCol="0">
            <a:spAutoFit/>
          </a:bodyPr>
          <a:lstStyle/>
          <a:p>
            <a:r>
              <a:rPr lang="en-US" dirty="0">
                <a:solidFill>
                  <a:srgbClr val="7030A0"/>
                </a:solidFill>
              </a:rPr>
              <a:t>Head Interface</a:t>
            </a:r>
          </a:p>
        </p:txBody>
      </p:sp>
      <p:sp>
        <p:nvSpPr>
          <p:cNvPr id="5" name="TextBox 4">
            <a:extLst>
              <a:ext uri="{FF2B5EF4-FFF2-40B4-BE49-F238E27FC236}">
                <a16:creationId xmlns:a16="http://schemas.microsoft.com/office/drawing/2014/main" id="{57969748-9378-9525-1A3B-D4A80F1B713E}"/>
              </a:ext>
            </a:extLst>
          </p:cNvPr>
          <p:cNvSpPr txBox="1"/>
          <p:nvPr/>
        </p:nvSpPr>
        <p:spPr>
          <a:xfrm>
            <a:off x="5220511" y="1798975"/>
            <a:ext cx="1212574" cy="369332"/>
          </a:xfrm>
          <a:prstGeom prst="rect">
            <a:avLst/>
          </a:prstGeom>
          <a:noFill/>
          <a:ln w="38100">
            <a:solidFill>
              <a:srgbClr val="FF0000"/>
            </a:solidFill>
          </a:ln>
        </p:spPr>
        <p:txBody>
          <a:bodyPr wrap="square" rtlCol="0">
            <a:spAutoFit/>
          </a:bodyPr>
          <a:lstStyle/>
          <a:p>
            <a:pPr algn="ctr"/>
            <a:r>
              <a:rPr lang="en-US" dirty="0">
                <a:solidFill>
                  <a:srgbClr val="FF0000"/>
                </a:solidFill>
              </a:rPr>
              <a:t>Computer</a:t>
            </a:r>
          </a:p>
        </p:txBody>
      </p:sp>
      <p:sp>
        <p:nvSpPr>
          <p:cNvPr id="9" name="TextBox 8">
            <a:extLst>
              <a:ext uri="{FF2B5EF4-FFF2-40B4-BE49-F238E27FC236}">
                <a16:creationId xmlns:a16="http://schemas.microsoft.com/office/drawing/2014/main" id="{CF229919-A47E-8E29-89F1-7FE7FEF48070}"/>
              </a:ext>
            </a:extLst>
          </p:cNvPr>
          <p:cNvSpPr txBox="1"/>
          <p:nvPr/>
        </p:nvSpPr>
        <p:spPr>
          <a:xfrm>
            <a:off x="6726107" y="1798975"/>
            <a:ext cx="1553940" cy="369332"/>
          </a:xfrm>
          <a:prstGeom prst="rect">
            <a:avLst/>
          </a:prstGeom>
          <a:noFill/>
          <a:ln w="38100">
            <a:solidFill>
              <a:srgbClr val="FF0000"/>
            </a:solidFill>
          </a:ln>
        </p:spPr>
        <p:txBody>
          <a:bodyPr wrap="square" rtlCol="0">
            <a:spAutoFit/>
          </a:bodyPr>
          <a:lstStyle/>
          <a:p>
            <a:r>
              <a:rPr lang="en-US" dirty="0">
                <a:solidFill>
                  <a:srgbClr val="FF0000"/>
                </a:solidFill>
              </a:rPr>
              <a:t>Laser P. Supply</a:t>
            </a:r>
          </a:p>
        </p:txBody>
      </p:sp>
      <p:cxnSp>
        <p:nvCxnSpPr>
          <p:cNvPr id="10" name="Connector: Elbow 9">
            <a:extLst>
              <a:ext uri="{FF2B5EF4-FFF2-40B4-BE49-F238E27FC236}">
                <a16:creationId xmlns:a16="http://schemas.microsoft.com/office/drawing/2014/main" id="{02635393-C891-45B7-BF1C-6CD59BE4BF82}"/>
              </a:ext>
            </a:extLst>
          </p:cNvPr>
          <p:cNvCxnSpPr>
            <a:cxnSpLocks/>
            <a:stCxn id="3" idx="0"/>
            <a:endCxn id="9" idx="0"/>
          </p:cNvCxnSpPr>
          <p:nvPr/>
        </p:nvCxnSpPr>
        <p:spPr>
          <a:xfrm rot="5400000" flipH="1" flipV="1">
            <a:off x="5865432" y="161330"/>
            <a:ext cx="12700" cy="3275290"/>
          </a:xfrm>
          <a:prstGeom prst="bentConnector3">
            <a:avLst>
              <a:gd name="adj1" fmla="val 1800000"/>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D67BE4E-A0F6-4DB0-BF38-8B52353CD3A5}"/>
              </a:ext>
            </a:extLst>
          </p:cNvPr>
          <p:cNvCxnSpPr>
            <a:cxnSpLocks/>
          </p:cNvCxnSpPr>
          <p:nvPr/>
        </p:nvCxnSpPr>
        <p:spPr>
          <a:xfrm flipH="1" flipV="1">
            <a:off x="5842781" y="1554888"/>
            <a:ext cx="4006" cy="24408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49E5E27-F790-C395-79AB-60AA4F423AD4}"/>
              </a:ext>
            </a:extLst>
          </p:cNvPr>
          <p:cNvSpPr txBox="1"/>
          <p:nvPr/>
        </p:nvSpPr>
        <p:spPr>
          <a:xfrm>
            <a:off x="2529652" y="3801021"/>
            <a:ext cx="1289874" cy="738664"/>
          </a:xfrm>
          <a:prstGeom prst="rect">
            <a:avLst/>
          </a:prstGeom>
          <a:noFill/>
          <a:ln w="25400">
            <a:solidFill>
              <a:schemeClr val="accent1"/>
            </a:solidFill>
          </a:ln>
        </p:spPr>
        <p:txBody>
          <a:bodyPr wrap="square" rtlCol="0">
            <a:spAutoFit/>
          </a:bodyPr>
          <a:lstStyle/>
          <a:p>
            <a:pPr algn="ctr"/>
            <a:r>
              <a:rPr lang="en-US" sz="1400" dirty="0">
                <a:solidFill>
                  <a:schemeClr val="accent1"/>
                </a:solidFill>
              </a:rPr>
              <a:t>Optical</a:t>
            </a:r>
          </a:p>
          <a:p>
            <a:pPr algn="ctr"/>
            <a:r>
              <a:rPr lang="en-US" sz="1400" dirty="0">
                <a:solidFill>
                  <a:schemeClr val="accent1"/>
                </a:solidFill>
              </a:rPr>
              <a:t>Power Conversion</a:t>
            </a:r>
          </a:p>
        </p:txBody>
      </p:sp>
      <p:sp>
        <p:nvSpPr>
          <p:cNvPr id="22" name="TextBox 21">
            <a:extLst>
              <a:ext uri="{FF2B5EF4-FFF2-40B4-BE49-F238E27FC236}">
                <a16:creationId xmlns:a16="http://schemas.microsoft.com/office/drawing/2014/main" id="{15714A1D-0C64-7A22-92E4-889055C4E94A}"/>
              </a:ext>
            </a:extLst>
          </p:cNvPr>
          <p:cNvSpPr txBox="1"/>
          <p:nvPr/>
        </p:nvSpPr>
        <p:spPr>
          <a:xfrm>
            <a:off x="3306622" y="376034"/>
            <a:ext cx="5224717" cy="707886"/>
          </a:xfrm>
          <a:prstGeom prst="rect">
            <a:avLst/>
          </a:prstGeom>
          <a:noFill/>
        </p:spPr>
        <p:txBody>
          <a:bodyPr wrap="square" rtlCol="0">
            <a:spAutoFit/>
          </a:bodyPr>
          <a:lstStyle/>
          <a:p>
            <a:r>
              <a:rPr lang="en-US" sz="4000" b="1" dirty="0"/>
              <a:t>Typical Readout Chain</a:t>
            </a:r>
          </a:p>
        </p:txBody>
      </p:sp>
      <p:cxnSp>
        <p:nvCxnSpPr>
          <p:cNvPr id="25" name="Straight Connector 24">
            <a:extLst>
              <a:ext uri="{FF2B5EF4-FFF2-40B4-BE49-F238E27FC236}">
                <a16:creationId xmlns:a16="http://schemas.microsoft.com/office/drawing/2014/main" id="{C90B2544-01FC-9BB4-C7A8-D2D579E7FC9D}"/>
              </a:ext>
            </a:extLst>
          </p:cNvPr>
          <p:cNvCxnSpPr/>
          <p:nvPr/>
        </p:nvCxnSpPr>
        <p:spPr>
          <a:xfrm>
            <a:off x="3676650" y="2168307"/>
            <a:ext cx="0" cy="1632714"/>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EC0E9D0-D9E7-AFAB-0214-06CC03B8F132}"/>
              </a:ext>
            </a:extLst>
          </p:cNvPr>
          <p:cNvSpPr txBox="1"/>
          <p:nvPr/>
        </p:nvSpPr>
        <p:spPr>
          <a:xfrm>
            <a:off x="4079463" y="3801021"/>
            <a:ext cx="1289874" cy="738664"/>
          </a:xfrm>
          <a:prstGeom prst="rect">
            <a:avLst/>
          </a:prstGeom>
          <a:noFill/>
          <a:ln w="25400">
            <a:solidFill>
              <a:schemeClr val="accent1"/>
            </a:solidFill>
          </a:ln>
        </p:spPr>
        <p:txBody>
          <a:bodyPr wrap="square" rtlCol="0">
            <a:spAutoFit/>
          </a:bodyPr>
          <a:lstStyle/>
          <a:p>
            <a:pPr algn="ctr"/>
            <a:r>
              <a:rPr lang="en-US" sz="1400" dirty="0">
                <a:solidFill>
                  <a:schemeClr val="accent1"/>
                </a:solidFill>
              </a:rPr>
              <a:t>FPGA</a:t>
            </a:r>
          </a:p>
          <a:p>
            <a:pPr algn="ctr"/>
            <a:r>
              <a:rPr lang="en-US" sz="1400" dirty="0">
                <a:solidFill>
                  <a:schemeClr val="accent1"/>
                </a:solidFill>
              </a:rPr>
              <a:t>+</a:t>
            </a:r>
          </a:p>
          <a:p>
            <a:pPr algn="ctr"/>
            <a:r>
              <a:rPr lang="en-US" sz="1400" dirty="0">
                <a:solidFill>
                  <a:schemeClr val="accent1"/>
                </a:solidFill>
              </a:rPr>
              <a:t>ISODIGITIZER</a:t>
            </a:r>
          </a:p>
        </p:txBody>
      </p:sp>
      <p:cxnSp>
        <p:nvCxnSpPr>
          <p:cNvPr id="27" name="Straight Connector 26">
            <a:extLst>
              <a:ext uri="{FF2B5EF4-FFF2-40B4-BE49-F238E27FC236}">
                <a16:creationId xmlns:a16="http://schemas.microsoft.com/office/drawing/2014/main" id="{6A6B75D4-796F-CA7E-1FBF-A752683B231B}"/>
              </a:ext>
            </a:extLst>
          </p:cNvPr>
          <p:cNvCxnSpPr/>
          <p:nvPr/>
        </p:nvCxnSpPr>
        <p:spPr>
          <a:xfrm>
            <a:off x="4591050" y="2168307"/>
            <a:ext cx="0" cy="1632714"/>
          </a:xfrm>
          <a:prstGeom prst="line">
            <a:avLst/>
          </a:prstGeom>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67873D24-596A-A08A-41F9-8562D42C3EBE}"/>
              </a:ext>
            </a:extLst>
          </p:cNvPr>
          <p:cNvSpPr txBox="1"/>
          <p:nvPr/>
        </p:nvSpPr>
        <p:spPr>
          <a:xfrm rot="16200000">
            <a:off x="2800141" y="2799998"/>
            <a:ext cx="1383686" cy="369332"/>
          </a:xfrm>
          <a:prstGeom prst="rect">
            <a:avLst/>
          </a:prstGeom>
          <a:noFill/>
        </p:spPr>
        <p:txBody>
          <a:bodyPr wrap="square" rtlCol="0">
            <a:spAutoFit/>
          </a:bodyPr>
          <a:lstStyle/>
          <a:p>
            <a:r>
              <a:rPr lang="en-US" dirty="0">
                <a:solidFill>
                  <a:srgbClr val="0070C0"/>
                </a:solidFill>
              </a:rPr>
              <a:t>Power Fiber</a:t>
            </a:r>
          </a:p>
        </p:txBody>
      </p:sp>
      <p:sp>
        <p:nvSpPr>
          <p:cNvPr id="29" name="TextBox 28">
            <a:extLst>
              <a:ext uri="{FF2B5EF4-FFF2-40B4-BE49-F238E27FC236}">
                <a16:creationId xmlns:a16="http://schemas.microsoft.com/office/drawing/2014/main" id="{8FF6BFCF-6E45-1DAC-DBF4-64BCC4A33684}"/>
              </a:ext>
            </a:extLst>
          </p:cNvPr>
          <p:cNvSpPr txBox="1"/>
          <p:nvPr/>
        </p:nvSpPr>
        <p:spPr>
          <a:xfrm rot="16200000">
            <a:off x="3767565" y="2872313"/>
            <a:ext cx="1327314" cy="369332"/>
          </a:xfrm>
          <a:prstGeom prst="rect">
            <a:avLst/>
          </a:prstGeom>
          <a:noFill/>
        </p:spPr>
        <p:txBody>
          <a:bodyPr wrap="square" rtlCol="0">
            <a:spAutoFit/>
          </a:bodyPr>
          <a:lstStyle/>
          <a:p>
            <a:r>
              <a:rPr lang="en-US" dirty="0">
                <a:solidFill>
                  <a:srgbClr val="0070C0"/>
                </a:solidFill>
              </a:rPr>
              <a:t>Comm Fiber</a:t>
            </a:r>
          </a:p>
        </p:txBody>
      </p:sp>
      <p:cxnSp>
        <p:nvCxnSpPr>
          <p:cNvPr id="30" name="Straight Connector 29">
            <a:extLst>
              <a:ext uri="{FF2B5EF4-FFF2-40B4-BE49-F238E27FC236}">
                <a16:creationId xmlns:a16="http://schemas.microsoft.com/office/drawing/2014/main" id="{B293B258-9236-53BA-3DAC-B8EF34EE52A2}"/>
              </a:ext>
            </a:extLst>
          </p:cNvPr>
          <p:cNvCxnSpPr>
            <a:cxnSpLocks/>
            <a:stCxn id="26" idx="1"/>
            <a:endCxn id="12" idx="3"/>
          </p:cNvCxnSpPr>
          <p:nvPr/>
        </p:nvCxnSpPr>
        <p:spPr>
          <a:xfrm flipH="1">
            <a:off x="3819526" y="4170353"/>
            <a:ext cx="259937" cy="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A955232-9B2A-10EB-97BC-E5A0214EAC18}"/>
              </a:ext>
            </a:extLst>
          </p:cNvPr>
          <p:cNvSpPr txBox="1"/>
          <p:nvPr/>
        </p:nvSpPr>
        <p:spPr>
          <a:xfrm>
            <a:off x="6864490" y="3800395"/>
            <a:ext cx="1289874"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Voltage Taps</a:t>
            </a:r>
          </a:p>
        </p:txBody>
      </p:sp>
      <p:sp>
        <p:nvSpPr>
          <p:cNvPr id="35" name="TextBox 34">
            <a:extLst>
              <a:ext uri="{FF2B5EF4-FFF2-40B4-BE49-F238E27FC236}">
                <a16:creationId xmlns:a16="http://schemas.microsoft.com/office/drawing/2014/main" id="{5BF58DC9-E346-EF1E-6B2E-53DA3264AFFB}"/>
              </a:ext>
            </a:extLst>
          </p:cNvPr>
          <p:cNvSpPr txBox="1"/>
          <p:nvPr/>
        </p:nvSpPr>
        <p:spPr>
          <a:xfrm>
            <a:off x="6864490" y="4385796"/>
            <a:ext cx="1289874"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Strain Gauges</a:t>
            </a:r>
          </a:p>
        </p:txBody>
      </p:sp>
      <p:sp>
        <p:nvSpPr>
          <p:cNvPr id="36" name="TextBox 35">
            <a:extLst>
              <a:ext uri="{FF2B5EF4-FFF2-40B4-BE49-F238E27FC236}">
                <a16:creationId xmlns:a16="http://schemas.microsoft.com/office/drawing/2014/main" id="{4953E828-85B7-AE28-FC12-6603D74BB0C1}"/>
              </a:ext>
            </a:extLst>
          </p:cNvPr>
          <p:cNvSpPr txBox="1"/>
          <p:nvPr/>
        </p:nvSpPr>
        <p:spPr>
          <a:xfrm>
            <a:off x="6864490" y="4977923"/>
            <a:ext cx="1289874" cy="523220"/>
          </a:xfrm>
          <a:prstGeom prst="rect">
            <a:avLst/>
          </a:prstGeom>
          <a:noFill/>
          <a:ln w="25400">
            <a:solidFill>
              <a:schemeClr val="accent1"/>
            </a:solidFill>
          </a:ln>
        </p:spPr>
        <p:txBody>
          <a:bodyPr wrap="square" rtlCol="0">
            <a:spAutoFit/>
          </a:bodyPr>
          <a:lstStyle/>
          <a:p>
            <a:pPr algn="ctr"/>
            <a:r>
              <a:rPr lang="en-US" sz="1400" dirty="0">
                <a:solidFill>
                  <a:schemeClr val="accent1"/>
                </a:solidFill>
              </a:rPr>
              <a:t>Quench Antenna</a:t>
            </a:r>
          </a:p>
        </p:txBody>
      </p:sp>
      <p:sp>
        <p:nvSpPr>
          <p:cNvPr id="37" name="TextBox 36">
            <a:extLst>
              <a:ext uri="{FF2B5EF4-FFF2-40B4-BE49-F238E27FC236}">
                <a16:creationId xmlns:a16="http://schemas.microsoft.com/office/drawing/2014/main" id="{4EC3669B-F114-3D35-992B-78DF2041A845}"/>
              </a:ext>
            </a:extLst>
          </p:cNvPr>
          <p:cNvSpPr txBox="1"/>
          <p:nvPr/>
        </p:nvSpPr>
        <p:spPr>
          <a:xfrm>
            <a:off x="6864490" y="5785493"/>
            <a:ext cx="1289874" cy="307777"/>
          </a:xfrm>
          <a:prstGeom prst="rect">
            <a:avLst/>
          </a:prstGeom>
          <a:noFill/>
          <a:ln w="25400">
            <a:solidFill>
              <a:schemeClr val="accent1"/>
            </a:solidFill>
          </a:ln>
        </p:spPr>
        <p:txBody>
          <a:bodyPr wrap="square" rtlCol="0">
            <a:spAutoFit/>
          </a:bodyPr>
          <a:lstStyle/>
          <a:p>
            <a:pPr algn="ctr"/>
            <a:r>
              <a:rPr lang="en-US" sz="1400" dirty="0">
                <a:solidFill>
                  <a:schemeClr val="accent1"/>
                </a:solidFill>
              </a:rPr>
              <a:t>Other</a:t>
            </a:r>
          </a:p>
        </p:txBody>
      </p:sp>
      <p:cxnSp>
        <p:nvCxnSpPr>
          <p:cNvPr id="43" name="Connector: Curved 42">
            <a:extLst>
              <a:ext uri="{FF2B5EF4-FFF2-40B4-BE49-F238E27FC236}">
                <a16:creationId xmlns:a16="http://schemas.microsoft.com/office/drawing/2014/main" id="{106D04D0-CE46-6DAC-D1F4-6315D534048A}"/>
              </a:ext>
            </a:extLst>
          </p:cNvPr>
          <p:cNvCxnSpPr>
            <a:stCxn id="32" idx="1"/>
            <a:endCxn id="26" idx="3"/>
          </p:cNvCxnSpPr>
          <p:nvPr/>
        </p:nvCxnSpPr>
        <p:spPr>
          <a:xfrm rot="10800000" flipV="1">
            <a:off x="5369338" y="3954283"/>
            <a:ext cx="1495153" cy="21606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Connector: Curved 44">
            <a:extLst>
              <a:ext uri="{FF2B5EF4-FFF2-40B4-BE49-F238E27FC236}">
                <a16:creationId xmlns:a16="http://schemas.microsoft.com/office/drawing/2014/main" id="{8CA5499D-0613-7B19-EEEE-A76432B2ED77}"/>
              </a:ext>
            </a:extLst>
          </p:cNvPr>
          <p:cNvCxnSpPr>
            <a:stCxn id="35" idx="1"/>
            <a:endCxn id="26" idx="3"/>
          </p:cNvCxnSpPr>
          <p:nvPr/>
        </p:nvCxnSpPr>
        <p:spPr>
          <a:xfrm rot="10800000">
            <a:off x="5369338" y="4170353"/>
            <a:ext cx="1495153" cy="369332"/>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Connector: Curved 46">
            <a:extLst>
              <a:ext uri="{FF2B5EF4-FFF2-40B4-BE49-F238E27FC236}">
                <a16:creationId xmlns:a16="http://schemas.microsoft.com/office/drawing/2014/main" id="{36BAA7E5-4A5F-BFFB-CA55-1630FFCDA248}"/>
              </a:ext>
            </a:extLst>
          </p:cNvPr>
          <p:cNvCxnSpPr>
            <a:stCxn id="36" idx="1"/>
            <a:endCxn id="26" idx="3"/>
          </p:cNvCxnSpPr>
          <p:nvPr/>
        </p:nvCxnSpPr>
        <p:spPr>
          <a:xfrm rot="10800000">
            <a:off x="5369338" y="4170353"/>
            <a:ext cx="1495153" cy="1069180"/>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Connector: Curved 48">
            <a:extLst>
              <a:ext uri="{FF2B5EF4-FFF2-40B4-BE49-F238E27FC236}">
                <a16:creationId xmlns:a16="http://schemas.microsoft.com/office/drawing/2014/main" id="{4BB23FDB-B810-4A65-93BC-8472FBABC84F}"/>
              </a:ext>
            </a:extLst>
          </p:cNvPr>
          <p:cNvCxnSpPr>
            <a:stCxn id="37" idx="1"/>
            <a:endCxn id="26" idx="3"/>
          </p:cNvCxnSpPr>
          <p:nvPr/>
        </p:nvCxnSpPr>
        <p:spPr>
          <a:xfrm rot="10800000">
            <a:off x="5369338" y="4170354"/>
            <a:ext cx="1495153" cy="1769029"/>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73988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5B552D8-2168-B606-3F2E-9656280EBF85}"/>
              </a:ext>
            </a:extLst>
          </p:cNvPr>
          <p:cNvPicPr>
            <a:picLocks noChangeAspect="1"/>
          </p:cNvPicPr>
          <p:nvPr/>
        </p:nvPicPr>
        <p:blipFill>
          <a:blip r:embed="rId2"/>
          <a:stretch>
            <a:fillRect/>
          </a:stretch>
        </p:blipFill>
        <p:spPr>
          <a:xfrm>
            <a:off x="1578633" y="176841"/>
            <a:ext cx="8672423" cy="6504317"/>
          </a:xfrm>
          <a:prstGeom prst="rect">
            <a:avLst/>
          </a:prstGeom>
        </p:spPr>
      </p:pic>
    </p:spTree>
    <p:extLst>
      <p:ext uri="{BB962C8B-B14F-4D97-AF65-F5344CB8AC3E}">
        <p14:creationId xmlns:p14="http://schemas.microsoft.com/office/powerpoint/2010/main" val="13539876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3DC980-B5EB-0AEC-6D3B-75CEF1FA80F8}"/>
              </a:ext>
            </a:extLst>
          </p:cNvPr>
          <p:cNvSpPr>
            <a:spLocks noGrp="1"/>
          </p:cNvSpPr>
          <p:nvPr>
            <p:ph type="dt" sz="half" idx="10"/>
          </p:nvPr>
        </p:nvSpPr>
        <p:spPr/>
        <p:txBody>
          <a:bodyPr/>
          <a:lstStyle/>
          <a:p>
            <a:fld id="{402E679C-95B1-44E0-83D8-1AC815086855}" type="datetime1">
              <a:rPr lang="en-US" smtClean="0"/>
              <a:t>4/27/2023</a:t>
            </a:fld>
            <a:endParaRPr lang="en-US"/>
          </a:p>
        </p:txBody>
      </p:sp>
      <p:sp>
        <p:nvSpPr>
          <p:cNvPr id="7" name="Slide Number Placeholder 6">
            <a:extLst>
              <a:ext uri="{FF2B5EF4-FFF2-40B4-BE49-F238E27FC236}">
                <a16:creationId xmlns:a16="http://schemas.microsoft.com/office/drawing/2014/main" id="{2A482DC2-E3A1-6446-A374-BEEF32DDB366}"/>
              </a:ext>
            </a:extLst>
          </p:cNvPr>
          <p:cNvSpPr>
            <a:spLocks noGrp="1"/>
          </p:cNvSpPr>
          <p:nvPr>
            <p:ph type="sldNum" sz="quarter" idx="12"/>
          </p:nvPr>
        </p:nvSpPr>
        <p:spPr/>
        <p:txBody>
          <a:bodyPr/>
          <a:lstStyle/>
          <a:p>
            <a:fld id="{7230252E-A45F-4070-A850-FA8E54AE5052}" type="slidenum">
              <a:rPr lang="en-US" smtClean="0"/>
              <a:pPr/>
              <a:t>9</a:t>
            </a:fld>
            <a:endParaRPr lang="en-US" dirty="0"/>
          </a:p>
        </p:txBody>
      </p:sp>
      <p:pic>
        <p:nvPicPr>
          <p:cNvPr id="3" name="Picture 2">
            <a:extLst>
              <a:ext uri="{FF2B5EF4-FFF2-40B4-BE49-F238E27FC236}">
                <a16:creationId xmlns:a16="http://schemas.microsoft.com/office/drawing/2014/main" id="{6DF3DB36-EE6D-C872-C10A-88801BE2B8EE}"/>
              </a:ext>
            </a:extLst>
          </p:cNvPr>
          <p:cNvPicPr>
            <a:picLocks noChangeAspect="1"/>
          </p:cNvPicPr>
          <p:nvPr/>
        </p:nvPicPr>
        <p:blipFill>
          <a:blip r:embed="rId2"/>
          <a:stretch>
            <a:fillRect/>
          </a:stretch>
        </p:blipFill>
        <p:spPr>
          <a:xfrm>
            <a:off x="1028969" y="1321607"/>
            <a:ext cx="2743200" cy="2878778"/>
          </a:xfrm>
          <a:prstGeom prst="rect">
            <a:avLst/>
          </a:prstGeom>
        </p:spPr>
      </p:pic>
      <p:sp>
        <p:nvSpPr>
          <p:cNvPr id="8" name="TextBox 7">
            <a:extLst>
              <a:ext uri="{FF2B5EF4-FFF2-40B4-BE49-F238E27FC236}">
                <a16:creationId xmlns:a16="http://schemas.microsoft.com/office/drawing/2014/main" id="{FFDE1C5B-4230-1E37-721E-FB24FB49D077}"/>
              </a:ext>
            </a:extLst>
          </p:cNvPr>
          <p:cNvSpPr txBox="1"/>
          <p:nvPr/>
        </p:nvSpPr>
        <p:spPr>
          <a:xfrm>
            <a:off x="2763697" y="383724"/>
            <a:ext cx="6961328" cy="707886"/>
          </a:xfrm>
          <a:prstGeom prst="rect">
            <a:avLst/>
          </a:prstGeom>
          <a:noFill/>
        </p:spPr>
        <p:txBody>
          <a:bodyPr wrap="square" rtlCol="0">
            <a:spAutoFit/>
          </a:bodyPr>
          <a:lstStyle/>
          <a:p>
            <a:r>
              <a:rPr lang="en-US" sz="4000" b="1" dirty="0"/>
              <a:t>Field Programmable Gate-Array</a:t>
            </a:r>
          </a:p>
        </p:txBody>
      </p:sp>
      <p:pic>
        <p:nvPicPr>
          <p:cNvPr id="10" name="Picture 9">
            <a:extLst>
              <a:ext uri="{FF2B5EF4-FFF2-40B4-BE49-F238E27FC236}">
                <a16:creationId xmlns:a16="http://schemas.microsoft.com/office/drawing/2014/main" id="{3C38F749-5143-93BD-7B05-8A0F166BB823}"/>
              </a:ext>
            </a:extLst>
          </p:cNvPr>
          <p:cNvPicPr>
            <a:picLocks noChangeAspect="1"/>
          </p:cNvPicPr>
          <p:nvPr/>
        </p:nvPicPr>
        <p:blipFill>
          <a:blip r:embed="rId3"/>
          <a:stretch>
            <a:fillRect/>
          </a:stretch>
        </p:blipFill>
        <p:spPr>
          <a:xfrm>
            <a:off x="1592122" y="4929186"/>
            <a:ext cx="2343150" cy="1609725"/>
          </a:xfrm>
          <a:prstGeom prst="rect">
            <a:avLst/>
          </a:prstGeom>
        </p:spPr>
      </p:pic>
      <p:sp>
        <p:nvSpPr>
          <p:cNvPr id="11" name="TextBox 10">
            <a:extLst>
              <a:ext uri="{FF2B5EF4-FFF2-40B4-BE49-F238E27FC236}">
                <a16:creationId xmlns:a16="http://schemas.microsoft.com/office/drawing/2014/main" id="{3C107E03-A78B-32EE-3741-520BDDB141A0}"/>
              </a:ext>
            </a:extLst>
          </p:cNvPr>
          <p:cNvSpPr txBox="1"/>
          <p:nvPr/>
        </p:nvSpPr>
        <p:spPr>
          <a:xfrm>
            <a:off x="1700481" y="4245716"/>
            <a:ext cx="1400175" cy="369332"/>
          </a:xfrm>
          <a:prstGeom prst="rect">
            <a:avLst/>
          </a:prstGeom>
          <a:noFill/>
        </p:spPr>
        <p:txBody>
          <a:bodyPr wrap="square" rtlCol="0">
            <a:spAutoFit/>
          </a:bodyPr>
          <a:lstStyle/>
          <a:p>
            <a:r>
              <a:rPr lang="en-US" dirty="0"/>
              <a:t>500   I/</a:t>
            </a:r>
            <a:r>
              <a:rPr lang="en-US" dirty="0" err="1"/>
              <a:t>Os</a:t>
            </a:r>
            <a:endParaRPr lang="en-US" dirty="0"/>
          </a:p>
        </p:txBody>
      </p:sp>
      <p:pic>
        <p:nvPicPr>
          <p:cNvPr id="12" name="Picture 11">
            <a:extLst>
              <a:ext uri="{FF2B5EF4-FFF2-40B4-BE49-F238E27FC236}">
                <a16:creationId xmlns:a16="http://schemas.microsoft.com/office/drawing/2014/main" id="{475BDF88-2906-14F8-84D5-452134CEE62A}"/>
              </a:ext>
            </a:extLst>
          </p:cNvPr>
          <p:cNvPicPr>
            <a:picLocks noChangeAspect="1"/>
          </p:cNvPicPr>
          <p:nvPr/>
        </p:nvPicPr>
        <p:blipFill>
          <a:blip r:embed="rId4"/>
          <a:stretch>
            <a:fillRect/>
          </a:stretch>
        </p:blipFill>
        <p:spPr>
          <a:xfrm>
            <a:off x="6757057" y="4615048"/>
            <a:ext cx="2967968" cy="1056225"/>
          </a:xfrm>
          <a:prstGeom prst="rect">
            <a:avLst/>
          </a:prstGeom>
        </p:spPr>
      </p:pic>
      <p:pic>
        <p:nvPicPr>
          <p:cNvPr id="13" name="Picture 12">
            <a:extLst>
              <a:ext uri="{FF2B5EF4-FFF2-40B4-BE49-F238E27FC236}">
                <a16:creationId xmlns:a16="http://schemas.microsoft.com/office/drawing/2014/main" id="{BD8658A8-463F-D244-3982-69F12FCCF8F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18" t="5571" r="2535" b="13642"/>
          <a:stretch/>
        </p:blipFill>
        <p:spPr>
          <a:xfrm>
            <a:off x="5693025" y="1657351"/>
            <a:ext cx="5296853" cy="1944414"/>
          </a:xfrm>
          <a:prstGeom prst="rect">
            <a:avLst/>
          </a:prstGeom>
        </p:spPr>
      </p:pic>
      <p:sp>
        <p:nvSpPr>
          <p:cNvPr id="14" name="TextBox 13">
            <a:extLst>
              <a:ext uri="{FF2B5EF4-FFF2-40B4-BE49-F238E27FC236}">
                <a16:creationId xmlns:a16="http://schemas.microsoft.com/office/drawing/2014/main" id="{2B62D3D9-9CDA-E125-961F-E9F2E5C03819}"/>
              </a:ext>
            </a:extLst>
          </p:cNvPr>
          <p:cNvSpPr txBox="1"/>
          <p:nvPr/>
        </p:nvSpPr>
        <p:spPr>
          <a:xfrm>
            <a:off x="9762856" y="3601765"/>
            <a:ext cx="1400175" cy="369332"/>
          </a:xfrm>
          <a:prstGeom prst="rect">
            <a:avLst/>
          </a:prstGeom>
          <a:noFill/>
        </p:spPr>
        <p:txBody>
          <a:bodyPr wrap="square" rtlCol="0">
            <a:spAutoFit/>
          </a:bodyPr>
          <a:lstStyle/>
          <a:p>
            <a:r>
              <a:rPr lang="en-US" dirty="0"/>
              <a:t>Circa 2016</a:t>
            </a:r>
          </a:p>
        </p:txBody>
      </p:sp>
      <p:sp>
        <p:nvSpPr>
          <p:cNvPr id="15" name="Arrow: Right 14">
            <a:extLst>
              <a:ext uri="{FF2B5EF4-FFF2-40B4-BE49-F238E27FC236}">
                <a16:creationId xmlns:a16="http://schemas.microsoft.com/office/drawing/2014/main" id="{56B0FB9D-36E7-0A13-5D88-228FEED9A255}"/>
              </a:ext>
            </a:extLst>
          </p:cNvPr>
          <p:cNvSpPr/>
          <p:nvPr/>
        </p:nvSpPr>
        <p:spPr>
          <a:xfrm rot="10800000">
            <a:off x="4419600" y="2305050"/>
            <a:ext cx="838200" cy="4559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AB24637-D132-CFAF-479C-5FCBEC86EBF6}"/>
              </a:ext>
            </a:extLst>
          </p:cNvPr>
          <p:cNvCxnSpPr/>
          <p:nvPr/>
        </p:nvCxnSpPr>
        <p:spPr>
          <a:xfrm flipH="1" flipV="1">
            <a:off x="3476625" y="3195867"/>
            <a:ext cx="3190875" cy="19000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DAC42B-18B7-083B-F66D-49718788BC35}"/>
              </a:ext>
            </a:extLst>
          </p:cNvPr>
          <p:cNvSpPr txBox="1"/>
          <p:nvPr/>
        </p:nvSpPr>
        <p:spPr>
          <a:xfrm>
            <a:off x="6762481" y="5644479"/>
            <a:ext cx="3048000" cy="369332"/>
          </a:xfrm>
          <a:prstGeom prst="rect">
            <a:avLst/>
          </a:prstGeom>
          <a:noFill/>
        </p:spPr>
        <p:txBody>
          <a:bodyPr wrap="square" rtlCol="0">
            <a:spAutoFit/>
          </a:bodyPr>
          <a:lstStyle/>
          <a:p>
            <a:pPr algn="ctr"/>
            <a:r>
              <a:rPr lang="en-US" dirty="0" err="1"/>
              <a:t>fADC</a:t>
            </a:r>
            <a:endParaRPr lang="en-US" dirty="0"/>
          </a:p>
        </p:txBody>
      </p:sp>
    </p:spTree>
    <p:extLst>
      <p:ext uri="{BB962C8B-B14F-4D97-AF65-F5344CB8AC3E}">
        <p14:creationId xmlns:p14="http://schemas.microsoft.com/office/powerpoint/2010/main" val="324461106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807</Words>
  <Application>Microsoft Office PowerPoint</Application>
  <PresentationFormat>Widescreen</PresentationFormat>
  <Paragraphs>130</Paragraphs>
  <Slides>16</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-apple-system</vt:lpstr>
      <vt:lpstr>Arial</vt:lpstr>
      <vt:lpstr>Calibri</vt:lpstr>
      <vt:lpstr>Calibri Light</vt:lpstr>
      <vt:lpstr>Titillium Web</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Marcos Turqueti</dc:creator>
  <cp:lastModifiedBy>Marcos Turqueti</cp:lastModifiedBy>
  <cp:revision>87</cp:revision>
  <dcterms:created xsi:type="dcterms:W3CDTF">2023-04-22T06:41:22Z</dcterms:created>
  <dcterms:modified xsi:type="dcterms:W3CDTF">2023-04-27T08:25:52Z</dcterms:modified>
</cp:coreProperties>
</file>