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notesMasterIdLst>
    <p:notesMasterId r:id="rId31"/>
  </p:notesMasterIdLst>
  <p:sldIdLst>
    <p:sldId id="262" r:id="rId5"/>
    <p:sldId id="759" r:id="rId6"/>
    <p:sldId id="261" r:id="rId7"/>
    <p:sldId id="736" r:id="rId8"/>
    <p:sldId id="740" r:id="rId9"/>
    <p:sldId id="722" r:id="rId10"/>
    <p:sldId id="727" r:id="rId11"/>
    <p:sldId id="721" r:id="rId12"/>
    <p:sldId id="749" r:id="rId13"/>
    <p:sldId id="751" r:id="rId14"/>
    <p:sldId id="723" r:id="rId15"/>
    <p:sldId id="729" r:id="rId16"/>
    <p:sldId id="737" r:id="rId17"/>
    <p:sldId id="739" r:id="rId18"/>
    <p:sldId id="728" r:id="rId19"/>
    <p:sldId id="747" r:id="rId20"/>
    <p:sldId id="742" r:id="rId21"/>
    <p:sldId id="731" r:id="rId22"/>
    <p:sldId id="761" r:id="rId23"/>
    <p:sldId id="752" r:id="rId24"/>
    <p:sldId id="753" r:id="rId25"/>
    <p:sldId id="735" r:id="rId26"/>
    <p:sldId id="754" r:id="rId27"/>
    <p:sldId id="734" r:id="rId28"/>
    <p:sldId id="738" r:id="rId29"/>
    <p:sldId id="755" r:id="rId30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344466-A924-1930-3D73-D0E839F7A57B}" name="Bart Ludbrook" initials="BL" userId="S::ludbroba@staff.vuw.ac.nz::79bfe139-30b6-45aa-9e15-8f4813c43d4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vid Hunze" initials="AH" lastIdx="4" clrIdx="0">
    <p:extLst>
      <p:ext uri="{19B8F6BF-5375-455C-9EA6-DF929625EA0E}">
        <p15:presenceInfo xmlns:p15="http://schemas.microsoft.com/office/powerpoint/2012/main" userId="5c64b6eaf8f39c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A435"/>
    <a:srgbClr val="1E991C"/>
    <a:srgbClr val="205737"/>
    <a:srgbClr val="004532"/>
    <a:srgbClr val="FFBACD"/>
    <a:srgbClr val="66FF66"/>
    <a:srgbClr val="00FF00"/>
    <a:srgbClr val="70AD47"/>
    <a:srgbClr val="1E992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677" autoAdjust="0"/>
  </p:normalViewPr>
  <p:slideViewPr>
    <p:cSldViewPr snapToGrid="0">
      <p:cViewPr varScale="1">
        <p:scale>
          <a:sx n="52" d="100"/>
          <a:sy n="52" d="100"/>
        </p:scale>
        <p:origin x="12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0F6F9-F40A-4494-B288-90ACEAD9889F}" type="datetimeFigureOut">
              <a:rPr lang="en-NZ" smtClean="0"/>
              <a:t>27/04/2023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0161A-018C-4C18-8312-F9ACBADB24C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861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gtn.ac.nz/robinson/research/superconductin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NZ" b="1" i="0" u="none" strike="noStrike" dirty="0">
                <a:solidFill>
                  <a:srgbClr val="2E8ACA"/>
                </a:solidFill>
                <a:effectLst/>
                <a:latin typeface="National"/>
                <a:hlinkClick r:id="rId3"/>
              </a:rPr>
              <a:t>Superconductivity</a:t>
            </a:r>
          </a:p>
          <a:p>
            <a:pPr algn="l"/>
            <a:r>
              <a:rPr lang="en-NZ" b="0" i="0" u="none" strike="noStrike" dirty="0">
                <a:solidFill>
                  <a:srgbClr val="424242"/>
                </a:solidFill>
                <a:effectLst/>
                <a:latin typeface="Helvetica Neue"/>
                <a:hlinkClick r:id="rId3"/>
              </a:rPr>
              <a:t>High-temperature superconductors and their applications—ultra-efficient motors, generators, bearings, flywheels, and transformers—are one of our key strengths.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18877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Each of these figures represent spatially and spectrally distributed events which are successfully captured using the ULFBGs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4951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NZ" b="0" dirty="0"/>
              <a:t>Immediate question on this would be the sensitivity!</a:t>
            </a:r>
          </a:p>
          <a:p>
            <a:pPr algn="l"/>
            <a:r>
              <a:rPr lang="en-NZ" b="0" dirty="0"/>
              <a:t>Can we detect the signal corresponding to the change over a single FBG?</a:t>
            </a:r>
          </a:p>
          <a:p>
            <a:pPr algn="l"/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3017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8362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scheme shows the promise</a:t>
            </a:r>
          </a:p>
          <a:p>
            <a:r>
              <a:rPr lang="en-NZ" dirty="0"/>
              <a:t>But still needs a lot of research and development to translate this to ‘the </a:t>
            </a:r>
            <a:r>
              <a:rPr lang="en-NZ" dirty="0" err="1"/>
              <a:t>quech</a:t>
            </a:r>
            <a:r>
              <a:rPr lang="en-NZ" dirty="0"/>
              <a:t> detection system’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7333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next step we took is to evaluate the…</a:t>
            </a:r>
          </a:p>
          <a:p>
            <a:r>
              <a:rPr lang="en-NZ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0122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5801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NZ" sz="18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Integrating the area under the curve in figure </a:t>
            </a:r>
            <a:r>
              <a:rPr lang="en-NZ" sz="1800" b="0" i="0" u="none" strike="noStrike" baseline="0" dirty="0">
                <a:solidFill>
                  <a:srgbClr val="0000FF"/>
                </a:solidFill>
                <a:latin typeface="TimesLTStd-Roman-Identity-H"/>
              </a:rPr>
              <a:t>4</a:t>
            </a:r>
            <a:r>
              <a:rPr lang="en-NZ" sz="18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(c) using equation (</a:t>
            </a:r>
            <a:r>
              <a:rPr lang="en-NZ" sz="1800" b="0" i="0" u="none" strike="noStrike" baseline="0" dirty="0">
                <a:solidFill>
                  <a:srgbClr val="0000FF"/>
                </a:solidFill>
                <a:latin typeface="TimesLTStd-Roman-Identity-H"/>
              </a:rPr>
              <a:t>3</a:t>
            </a:r>
            <a:r>
              <a:rPr lang="en-NZ" sz="18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), we can calculate the hotspot indicator, </a:t>
            </a:r>
            <a:r>
              <a:rPr lang="en-NZ" sz="1800" b="0" i="1" u="none" strike="noStrike" baseline="0" dirty="0">
                <a:solidFill>
                  <a:srgbClr val="000000"/>
                </a:solidFill>
                <a:latin typeface="TimesLTStd-Italic-Identity-H"/>
              </a:rPr>
              <a:t>C</a:t>
            </a:r>
            <a:r>
              <a:rPr lang="en-NZ" sz="18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. This processed single</a:t>
            </a:r>
          </a:p>
          <a:p>
            <a:pPr algn="l"/>
            <a:r>
              <a:rPr lang="en-NZ" sz="18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value from the spectra of ULFBG will be </a:t>
            </a:r>
            <a:r>
              <a:rPr lang="en-NZ" sz="1800" b="0" i="0" u="none" strike="noStrike" baseline="0">
                <a:solidFill>
                  <a:srgbClr val="000000"/>
                </a:solidFill>
                <a:latin typeface="TimesLTStd-Roman-Identity-H"/>
              </a:rPr>
              <a:t>continuously monitored to </a:t>
            </a:r>
            <a:r>
              <a:rPr lang="en-NZ" sz="18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detect the occurrence of a hotspot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999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8106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915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868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Basically quench evolves from a local temperature rise,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we might need a sensing solution which can detect the small perturbations rapidly from anywhere along the length of the fiber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63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Here </a:t>
            </a:r>
            <a:r>
              <a:rPr lang="en-NZ" dirty="0" err="1"/>
              <a:t>im</a:t>
            </a:r>
            <a:r>
              <a:rPr lang="en-NZ" dirty="0"/>
              <a:t> summarizing key aspects we are interested in , especially to meet the objectives of this particular work!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1027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32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451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60444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42701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448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0161A-018C-4C18-8312-F9ACBADB24CA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938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6AFD75E7-8F5D-40F5-BC65-4D9B8222E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25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37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13BE609E-13BE-4309-BA95-8BC0BEBFE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49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503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24913"/>
            <a:ext cx="10515600" cy="44519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69683AD9-A5F4-4FB5-809F-BBCEBF204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1438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A7B6C34F-301E-46DE-A53B-216B8C54F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41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A5D0B90-6DF9-2748-AA79-CF2E7B6BC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499" y="469728"/>
            <a:ext cx="5280799" cy="584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50" b="1" cap="all" baseline="0">
                <a:solidFill>
                  <a:srgbClr val="00463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53E50508-A284-B54D-8649-ADAF94A2F7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4497" y="1272918"/>
            <a:ext cx="11302659" cy="43288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Image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8F6A1-7482-4B6B-B1E6-5B1D18F01131}"/>
              </a:ext>
            </a:extLst>
          </p:cNvPr>
          <p:cNvSpPr/>
          <p:nvPr/>
        </p:nvSpPr>
        <p:spPr>
          <a:xfrm>
            <a:off x="0" y="6165851"/>
            <a:ext cx="12192000" cy="692150"/>
          </a:xfrm>
          <a:prstGeom prst="rect">
            <a:avLst/>
          </a:prstGeom>
          <a:solidFill>
            <a:srgbClr val="004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29933F-D1F0-4E69-8445-0C7F03979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6345079"/>
            <a:ext cx="1357746" cy="295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660F98-E69D-47E6-A52E-742E99C7A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870" y="6296959"/>
            <a:ext cx="1665960" cy="3918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C0B835-668D-AE0B-FD80-142D6132D484}"/>
              </a:ext>
            </a:extLst>
          </p:cNvPr>
          <p:cNvSpPr/>
          <p:nvPr userDrawn="1"/>
        </p:nvSpPr>
        <p:spPr>
          <a:xfrm>
            <a:off x="0" y="6165851"/>
            <a:ext cx="12192000" cy="692150"/>
          </a:xfrm>
          <a:prstGeom prst="rect">
            <a:avLst/>
          </a:prstGeom>
          <a:solidFill>
            <a:srgbClr val="004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80CDE-3004-95C1-A5F6-30980D3E7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6345079"/>
            <a:ext cx="1357746" cy="295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90213D-C915-D1CC-90BE-7D478E32B0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870" y="6296959"/>
            <a:ext cx="1665960" cy="3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17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FB8E-F562-4707-90AF-01A00F03E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9754"/>
          </a:xfrm>
          <a:prstGeom prst="rect">
            <a:avLst/>
          </a:prstGeom>
          <a:solidFill>
            <a:srgbClr val="004730"/>
          </a:solidFill>
        </p:spPr>
        <p:txBody>
          <a:bodyPr lIns="36000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EDA097-E73C-4215-9B22-E0D712483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000"/>
            <a:ext cx="10515600" cy="42226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546A9A22-CD74-491D-A188-1598C555E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25 May 2022</a:t>
            </a: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55EB1A-37E1-4371-BD2E-1C3D36CB0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0CE0A1-88D4-49C4-A075-E1E1B43A63A7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9584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30865-31F7-42EB-90D7-9C913FB14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C005148-3BA8-4073-A437-D664F2B2C1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165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6E3DF8-9EED-4812-969B-1009DCEE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6585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3F362975-23EC-4B39-89E2-0C33311A1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25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817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658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96157"/>
            <a:ext cx="8388626" cy="2169694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309821"/>
            <a:ext cx="8388626" cy="8560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367B7F14-3602-47D8-A2E7-E1173918C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0457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856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856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609B849-FE4F-4034-BB70-8456C164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4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7A1C3609-0CC1-40AE-8D65-6CDCC90D33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158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A5D0B90-6DF9-2748-AA79-CF2E7B6BC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499" y="469728"/>
            <a:ext cx="5280799" cy="584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250" b="1" cap="all" baseline="0">
                <a:solidFill>
                  <a:srgbClr val="004632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53E50508-A284-B54D-8649-ADAF94A2F7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4497" y="1272918"/>
            <a:ext cx="11302659" cy="43288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Image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78F6A1-7482-4B6B-B1E6-5B1D18F01131}"/>
              </a:ext>
            </a:extLst>
          </p:cNvPr>
          <p:cNvSpPr/>
          <p:nvPr userDrawn="1"/>
        </p:nvSpPr>
        <p:spPr>
          <a:xfrm>
            <a:off x="0" y="6165851"/>
            <a:ext cx="12192000" cy="692150"/>
          </a:xfrm>
          <a:prstGeom prst="rect">
            <a:avLst/>
          </a:prstGeom>
          <a:solidFill>
            <a:srgbClr val="004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29933F-D1F0-4E69-8445-0C7F03979C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6345079"/>
            <a:ext cx="1357746" cy="295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660F98-E69D-47E6-A52E-742E99C7AE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870" y="6296959"/>
            <a:ext cx="1665960" cy="3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0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FB8E-F562-4707-90AF-01A00F03E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9754"/>
          </a:xfrm>
          <a:prstGeom prst="rect">
            <a:avLst/>
          </a:prstGeom>
          <a:solidFill>
            <a:srgbClr val="004730"/>
          </a:solidFill>
        </p:spPr>
        <p:txBody>
          <a:bodyPr lIns="36000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EDA097-E73C-4215-9B22-E0D712483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000"/>
            <a:ext cx="10515600" cy="422265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546A9A22-CD74-491D-A188-1598C555E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25 May 2022</a:t>
            </a: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55EB1A-37E1-4371-BD2E-1C3D36CB0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0CE0A1-88D4-49C4-A075-E1E1B43A63A7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2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30865-31F7-42EB-90D7-9C913FB14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C005148-3BA8-4073-A437-D664F2B2C1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165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6E3DF8-9EED-4812-969B-1009DCEE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6585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3F362975-23EC-4B39-89E2-0C33311A1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25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79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658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96157"/>
            <a:ext cx="8388626" cy="2169694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309821"/>
            <a:ext cx="8388626" cy="8560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367B7F14-3602-47D8-A2E7-E1173918C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337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8000"/>
          </a:xfrm>
          <a:prstGeom prst="rect">
            <a:avLst/>
          </a:prstGeom>
          <a:solidFill>
            <a:srgbClr val="004532"/>
          </a:solidFill>
        </p:spPr>
        <p:txBody>
          <a:bodyPr lIns="36000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60000"/>
            <a:ext cx="5181600" cy="42332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60000"/>
            <a:ext cx="5181600" cy="42332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49B886A7-C7D7-4FFC-A538-890A05976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1FF02-04BA-4F50-BA94-67214E330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0CE0A1-88D4-49C4-A075-E1E1B43A63A7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298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856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856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609B849-FE4F-4034-BB70-8456C164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4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7A1C3609-0CC1-40AE-8D65-6CDCC90D33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207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8000"/>
          </a:xfrm>
          <a:prstGeom prst="rect">
            <a:avLst/>
          </a:prstGeom>
          <a:solidFill>
            <a:srgbClr val="004532"/>
          </a:solidFill>
        </p:spPr>
        <p:txBody>
          <a:bodyPr lIns="36000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663A0A78-56D3-4024-97F0-444DCC50A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B71924-D1A9-444C-8A47-65668C5D0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0CE0A1-88D4-49C4-A075-E1E1B43A63A7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507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8B4BA6AB-AE0E-4E68-B635-CD64462E9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644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22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87767120-22BE-498C-987F-35D8D5473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May 2022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65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58BA33-296C-4514-BE62-05BC8B8E7A41}"/>
              </a:ext>
            </a:extLst>
          </p:cNvPr>
          <p:cNvSpPr/>
          <p:nvPr/>
        </p:nvSpPr>
        <p:spPr>
          <a:xfrm>
            <a:off x="0" y="6165851"/>
            <a:ext cx="12192000" cy="692150"/>
          </a:xfrm>
          <a:prstGeom prst="rect">
            <a:avLst/>
          </a:prstGeom>
          <a:solidFill>
            <a:srgbClr val="004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0CCCA3C-21FF-4C86-9C3B-2E5F5408123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28229" y="6165851"/>
            <a:ext cx="2035196" cy="692150"/>
          </a:xfrm>
          <a:prstGeom prst="rect">
            <a:avLst/>
          </a:prstGeom>
        </p:spPr>
      </p:pic>
      <p:sp>
        <p:nvSpPr>
          <p:cNvPr id="13" name="Footer Placeholder 13">
            <a:extLst>
              <a:ext uri="{FF2B5EF4-FFF2-40B4-BE49-F238E27FC236}">
                <a16:creationId xmlns:a16="http://schemas.microsoft.com/office/drawing/2014/main" id="{689ACCC5-0062-48B5-B9B3-1BA36D4E4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18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/>
              <a:t>Robinson Research 25 May 2022</a:t>
            </a:r>
            <a:endParaRPr lang="pl-P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0A10CEF-0FE5-4239-A6FC-1421940E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81338B2-4098-48A3-A8F2-C403EB2C4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54181"/>
            <a:ext cx="10515600" cy="422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1031EC-42D4-420A-B230-C4FFDB40D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0CE0A1-88D4-49C4-A075-E1E1B43A63A7}" type="slidenum">
              <a:rPr lang="en-NZ" smtClean="0"/>
              <a:pPr/>
              <a:t>‹#›</a:t>
            </a:fld>
            <a:endParaRPr lang="en-N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23E28-CB72-4FB7-B13F-394910982BD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7" y="6340477"/>
            <a:ext cx="1575038" cy="34289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54A632-0515-4CF5-97B1-C468B954E4B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56" y="6165851"/>
            <a:ext cx="692150" cy="692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44E3F2-B48C-CDFC-8166-E99A185EA040}"/>
              </a:ext>
            </a:extLst>
          </p:cNvPr>
          <p:cNvSpPr/>
          <p:nvPr userDrawn="1"/>
        </p:nvSpPr>
        <p:spPr>
          <a:xfrm>
            <a:off x="0" y="6165851"/>
            <a:ext cx="12192000" cy="692150"/>
          </a:xfrm>
          <a:prstGeom prst="rect">
            <a:avLst/>
          </a:prstGeom>
          <a:solidFill>
            <a:srgbClr val="004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24FA435-8F20-97F5-C400-DC829A7C46B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128229" y="6165851"/>
            <a:ext cx="2035196" cy="692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C6EC6-2974-C151-EE86-BFD000BDC96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7" y="6340477"/>
            <a:ext cx="1575038" cy="34289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7CB46D6-1ADA-2CD1-D098-C7F05F02DDE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56" y="6165851"/>
            <a:ext cx="69215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4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667" r:id="rId14"/>
    <p:sldLayoutId id="2147483668" r:id="rId15"/>
    <p:sldLayoutId id="2147483669" r:id="rId16"/>
    <p:sldLayoutId id="2147483671" r:id="rId17"/>
    <p:sldLayoutId id="2147483678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0573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0573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0573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0573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573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573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088/1361-6668/abdba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361-6668/abdba8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hyperlink" Target="https://doi.org/10.1088/1361-6668/abdba8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364/AO.46021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364/AO.46021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64/AO.460218" TargetMode="Externa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64/AO.460218" TargetMode="Externa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measurement.2023.11279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9DE6C0-6E78-AF4C-845B-B91C720B8017}"/>
              </a:ext>
            </a:extLst>
          </p:cNvPr>
          <p:cNvSpPr txBox="1"/>
          <p:nvPr/>
        </p:nvSpPr>
        <p:spPr>
          <a:xfrm>
            <a:off x="1297498" y="1488885"/>
            <a:ext cx="9597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3600" b="1">
                <a:latin typeface="Georgia" panose="02040502050405020303" pitchFamily="18" charset="0"/>
              </a:rPr>
              <a:t>Quench Protection using Quasi-distributed array of fiber Bragg grating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E0FCF5-639B-8451-AF5F-7161AFAC7840}"/>
              </a:ext>
            </a:extLst>
          </p:cNvPr>
          <p:cNvSpPr txBox="1"/>
          <p:nvPr/>
        </p:nvSpPr>
        <p:spPr>
          <a:xfrm>
            <a:off x="667820" y="3429000"/>
            <a:ext cx="10868175" cy="1824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NZ" sz="2000" b="1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Shahna M Haneef</a:t>
            </a:r>
            <a:r>
              <a:rPr lang="en-NZ" sz="2000" b="1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NZ" sz="20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Bart Ludbrook</a:t>
            </a:r>
            <a:r>
              <a:rPr lang="en-NZ" sz="20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NZ" sz="20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Xiyong Huang</a:t>
            </a:r>
            <a:r>
              <a:rPr lang="en-NZ" sz="20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NZ" sz="20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Fernando Fernandez, Jofferson Gonzalez</a:t>
            </a:r>
            <a:r>
              <a:rPr lang="en-NZ" sz="20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NZ" sz="20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Dominic Mosely</a:t>
            </a:r>
            <a:r>
              <a:rPr lang="en-NZ" sz="20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NZ" sz="20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Mike Davies</a:t>
            </a:r>
            <a:r>
              <a:rPr lang="en-NZ" sz="20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NZ" sz="20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Owen Duke</a:t>
            </a:r>
            <a:r>
              <a:rPr lang="en-NZ" sz="20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NZ" sz="20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Erica Salazar</a:t>
            </a:r>
            <a:r>
              <a:rPr lang="en-NZ" sz="20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NZ" sz="20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Rod Badcock</a:t>
            </a:r>
            <a:r>
              <a:rPr lang="en-NZ" sz="20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NZ" sz="280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NZ" sz="18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NZ" sz="18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Paihau- Robinson research institute, Victoria University of Wellington, Lower Hutt,5012, New Zealand</a:t>
            </a:r>
            <a:endParaRPr lang="en-NZ" sz="280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NZ" sz="1800" i="1" baseline="300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NZ" sz="18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Commonwealth Fusion Systems, 501 Massachusetts Ave, Cambridge, MA 02139, United States of America</a:t>
            </a:r>
            <a:endParaRPr lang="en-NZ" sz="280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97AF4-8F6C-8283-1352-0EBA89BA2C07}"/>
              </a:ext>
            </a:extLst>
          </p:cNvPr>
          <p:cNvSpPr txBox="1"/>
          <p:nvPr/>
        </p:nvSpPr>
        <p:spPr>
          <a:xfrm>
            <a:off x="667820" y="5369115"/>
            <a:ext cx="511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i="1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shahna.muhammadhaneef@vuw.ac.nz</a:t>
            </a:r>
          </a:p>
        </p:txBody>
      </p:sp>
    </p:spTree>
    <p:extLst>
      <p:ext uri="{BB962C8B-B14F-4D97-AF65-F5344CB8AC3E}">
        <p14:creationId xmlns:p14="http://schemas.microsoft.com/office/powerpoint/2010/main" val="130377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7374D38-4489-4B2E-A25A-C7F44F8F52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05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NZ" sz="28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77E03-AF5B-DE2F-CD37-57EF94ECC759}"/>
              </a:ext>
            </a:extLst>
          </p:cNvPr>
          <p:cNvSpPr txBox="1"/>
          <p:nvPr/>
        </p:nvSpPr>
        <p:spPr>
          <a:xfrm>
            <a:off x="88502" y="76965"/>
            <a:ext cx="1210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Response to local perturbations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7DC342-F551-6F25-504A-4D3D34D09652}"/>
              </a:ext>
            </a:extLst>
          </p:cNvPr>
          <p:cNvGrpSpPr/>
          <p:nvPr/>
        </p:nvGrpSpPr>
        <p:grpSpPr>
          <a:xfrm>
            <a:off x="696000" y="617743"/>
            <a:ext cx="10800000" cy="4121506"/>
            <a:chOff x="696000" y="1168706"/>
            <a:chExt cx="10800000" cy="4121506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D692CEE-D302-BB0B-B578-77386C8D0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00" y="1168706"/>
              <a:ext cx="10800000" cy="412150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9E8914-5239-7FFC-CD64-D3B97DB39F37}"/>
                </a:ext>
              </a:extLst>
            </p:cNvPr>
            <p:cNvSpPr/>
            <p:nvPr/>
          </p:nvSpPr>
          <p:spPr>
            <a:xfrm>
              <a:off x="782053" y="1168706"/>
              <a:ext cx="757989" cy="7563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9FFDAF-BE1D-2C5A-5298-77F8F70C9153}"/>
              </a:ext>
            </a:extLst>
          </p:cNvPr>
          <p:cNvSpPr txBox="1"/>
          <p:nvPr/>
        </p:nvSpPr>
        <p:spPr>
          <a:xfrm>
            <a:off x="87578" y="4675958"/>
            <a:ext cx="12104422" cy="873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Peak tracking algorithm as i</a:t>
            </a:r>
            <a:r>
              <a:rPr lang="en-NZ">
                <a:solidFill>
                  <a:srgbClr val="000000"/>
                </a:solidFill>
                <a:latin typeface="Georgia" panose="02040502050405020303" pitchFamily="18" charset="0"/>
              </a:rPr>
              <a:t>n single FBG case do  not work well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0000"/>
                </a:solidFill>
                <a:latin typeface="Georgia" panose="02040502050405020303" pitchFamily="18" charset="0"/>
              </a:rPr>
              <a:t>N</a:t>
            </a:r>
            <a:r>
              <a:rPr lang="en-NZ" sz="1800" b="0" i="0" u="none" strike="noStrike" baseline="0">
                <a:latin typeface="Georgia" panose="02040502050405020303" pitchFamily="18" charset="0"/>
              </a:rPr>
              <a:t>ecessary to develop an algorithm which can take into account of the entire spectral changes for hotspot detection</a:t>
            </a:r>
            <a:endParaRPr lang="en-NZ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011B0-0BFA-B7E7-A16B-04E0DA15F99C}"/>
              </a:ext>
            </a:extLst>
          </p:cNvPr>
          <p:cNvSpPr txBox="1"/>
          <p:nvPr/>
        </p:nvSpPr>
        <p:spPr>
          <a:xfrm>
            <a:off x="4534470" y="6252134"/>
            <a:ext cx="6093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i="1" u="none" strike="noStrike" baseline="0">
                <a:solidFill>
                  <a:schemeClr val="bg1"/>
                </a:solidFill>
                <a:latin typeface="Georgia" panose="02040502050405020303" pitchFamily="18" charset="0"/>
              </a:rPr>
              <a:t>https://doi.org/10.1088/1361-6668/ac5d68</a:t>
            </a:r>
            <a:endParaRPr lang="en-NZ" sz="1200" i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4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C2C7E4-BAC0-4B4E-9788-374BB62C41D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05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800">
                <a:solidFill>
                  <a:schemeClr val="bg1"/>
                </a:solidFill>
                <a:latin typeface="Georgia" panose="02040502050405020303" pitchFamily="18" charset="0"/>
              </a:rPr>
              <a:t>Can we detect hot spots anywhere along the length of ULFBG?? </a:t>
            </a:r>
            <a:endParaRPr lang="en-NZ" sz="28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A0427-161D-4167-BD71-A3AB01CE93B0}"/>
              </a:ext>
            </a:extLst>
          </p:cNvPr>
          <p:cNvSpPr txBox="1"/>
          <p:nvPr/>
        </p:nvSpPr>
        <p:spPr>
          <a:xfrm>
            <a:off x="7351297" y="2113969"/>
            <a:ext cx="410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Arial" panose="020B0604020202020204" pitchFamily="34" charset="0"/>
              </a:rPr>
              <a:t>Localized hotspots are created over 10 m ULFBG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Arial" panose="020B0604020202020204" pitchFamily="34" charset="0"/>
              </a:rPr>
              <a:t>The temperature of the sensors are maintained at 80 K in a cryostat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ECBD41-3923-5A49-DED9-4AC15F2E38FD}"/>
              </a:ext>
            </a:extLst>
          </p:cNvPr>
          <p:cNvGrpSpPr/>
          <p:nvPr/>
        </p:nvGrpSpPr>
        <p:grpSpPr>
          <a:xfrm>
            <a:off x="240630" y="1485112"/>
            <a:ext cx="6480000" cy="3887776"/>
            <a:chOff x="168441" y="1359568"/>
            <a:chExt cx="6480000" cy="3887776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C3834B83-AC8A-432E-8D06-2B71D1CAF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" t="2293" b="45688"/>
            <a:stretch/>
          </p:blipFill>
          <p:spPr>
            <a:xfrm>
              <a:off x="168441" y="1371600"/>
              <a:ext cx="6480000" cy="387574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168300-613F-E64C-5775-3C92DC507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441" y="1359568"/>
              <a:ext cx="295275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61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4059EE04-6AC0-4A35-A3AF-1CD29B591F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92437" y="2335544"/>
            <a:ext cx="4252913" cy="3329927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A4F4501F-4CC7-49A6-B179-42C8C1E2D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14" y="2257489"/>
            <a:ext cx="4169986" cy="340798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342E7BA-2880-4087-942F-702F4573D3E5}"/>
              </a:ext>
            </a:extLst>
          </p:cNvPr>
          <p:cNvSpPr txBox="1">
            <a:spLocks/>
          </p:cNvSpPr>
          <p:nvPr/>
        </p:nvSpPr>
        <p:spPr>
          <a:xfrm>
            <a:off x="0" y="-148281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05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2800" dirty="0">
                <a:solidFill>
                  <a:schemeClr val="bg1"/>
                </a:solidFill>
                <a:latin typeface="Georgia" panose="02040502050405020303" pitchFamily="18" charset="0"/>
              </a:rPr>
              <a:t>Spectrum of 10 m ULFBG (array of 1000FBGs)</a:t>
            </a:r>
            <a:endParaRPr lang="en-NZ" sz="28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89415-BDD6-4126-964C-94F757D8B7D7}"/>
              </a:ext>
            </a:extLst>
          </p:cNvPr>
          <p:cNvSpPr txBox="1"/>
          <p:nvPr/>
        </p:nvSpPr>
        <p:spPr>
          <a:xfrm>
            <a:off x="4463755" y="1647192"/>
            <a:ext cx="355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400">
                <a:latin typeface="Georgia" panose="02040502050405020303" pitchFamily="18" charset="0"/>
                <a:cs typeface="Arial" panose="020B0604020202020204" pitchFamily="34" charset="0"/>
              </a:rPr>
              <a:t>Spectral changes are too small to be identified without further 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F8C50-7589-47B4-913C-905E7923487E}"/>
              </a:ext>
            </a:extLst>
          </p:cNvPr>
          <p:cNvSpPr txBox="1"/>
          <p:nvPr/>
        </p:nvSpPr>
        <p:spPr>
          <a:xfrm>
            <a:off x="9055354" y="1647192"/>
            <a:ext cx="2315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400">
                <a:latin typeface="Georgia" panose="02040502050405020303" pitchFamily="18" charset="0"/>
                <a:cs typeface="Arial" panose="020B0604020202020204" pitchFamily="34" charset="0"/>
              </a:rPr>
              <a:t>Spectra subtracted by the reference spectrum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64564-A910-4B0B-B07F-34B22D87ECC5}"/>
              </a:ext>
            </a:extLst>
          </p:cNvPr>
          <p:cNvSpPr txBox="1"/>
          <p:nvPr/>
        </p:nvSpPr>
        <p:spPr>
          <a:xfrm>
            <a:off x="730926" y="2210274"/>
            <a:ext cx="249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400">
                <a:latin typeface="Georgia" panose="02040502050405020303" pitchFamily="18" charset="0"/>
                <a:cs typeface="Arial" panose="020B0604020202020204" pitchFamily="34" charset="0"/>
              </a:rPr>
              <a:t>1 complex spectrum at 80 K due to strain distribution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7C5EA0-877E-433E-950D-7D4BF6381DCE}"/>
              </a:ext>
            </a:extLst>
          </p:cNvPr>
          <p:cNvGrpSpPr/>
          <p:nvPr/>
        </p:nvGrpSpPr>
        <p:grpSpPr>
          <a:xfrm>
            <a:off x="97277" y="2850687"/>
            <a:ext cx="3520632" cy="2020585"/>
            <a:chOff x="97277" y="2850687"/>
            <a:chExt cx="3520632" cy="20205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2A4B68-D880-4B71-B523-0575B0BB0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77" y="2850687"/>
              <a:ext cx="3520632" cy="202058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370A82-2E62-46E8-81F8-FBB36F2DDBB5}"/>
                </a:ext>
              </a:extLst>
            </p:cNvPr>
            <p:cNvSpPr/>
            <p:nvPr/>
          </p:nvSpPr>
          <p:spPr>
            <a:xfrm>
              <a:off x="1813455" y="3015820"/>
              <a:ext cx="97641" cy="338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79BE55-5BDE-4D1B-834E-FD42AE808095}"/>
                </a:ext>
              </a:extLst>
            </p:cNvPr>
            <p:cNvSpPr/>
            <p:nvPr/>
          </p:nvSpPr>
          <p:spPr>
            <a:xfrm>
              <a:off x="1878590" y="2999140"/>
              <a:ext cx="535426" cy="118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93C9DE-2046-4447-903B-6A1B1AD60B7B}"/>
                </a:ext>
              </a:extLst>
            </p:cNvPr>
            <p:cNvSpPr/>
            <p:nvPr/>
          </p:nvSpPr>
          <p:spPr>
            <a:xfrm>
              <a:off x="2301612" y="3739896"/>
              <a:ext cx="535426" cy="338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B7FA52-DD4E-41F8-A19A-336151E4BFF2}"/>
                </a:ext>
              </a:extLst>
            </p:cNvPr>
            <p:cNvSpPr/>
            <p:nvPr/>
          </p:nvSpPr>
          <p:spPr>
            <a:xfrm>
              <a:off x="874510" y="3586659"/>
              <a:ext cx="535426" cy="338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33C9A5-AA3E-4DD0-975A-54AFAB6D6198}"/>
                </a:ext>
              </a:extLst>
            </p:cNvPr>
            <p:cNvSpPr/>
            <p:nvPr/>
          </p:nvSpPr>
          <p:spPr>
            <a:xfrm>
              <a:off x="730926" y="3906029"/>
              <a:ext cx="535426" cy="338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15FE7B-EBC5-A07E-40B2-3A192D39EE95}"/>
              </a:ext>
            </a:extLst>
          </p:cNvPr>
          <p:cNvSpPr/>
          <p:nvPr/>
        </p:nvSpPr>
        <p:spPr>
          <a:xfrm>
            <a:off x="9972396" y="2622885"/>
            <a:ext cx="481263" cy="211637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1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5D78A3-F540-4B3E-B89D-7F6EFCF256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</a:rPr>
              <a:t>Responses of 10 m ULFBG to 30-40 mm hotspots at 80 K</a:t>
            </a:r>
            <a:endParaRPr lang="en-NZ" sz="28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72A014-FC07-496B-AF8D-70E6CEE254E2}"/>
              </a:ext>
            </a:extLst>
          </p:cNvPr>
          <p:cNvGrpSpPr/>
          <p:nvPr/>
        </p:nvGrpSpPr>
        <p:grpSpPr>
          <a:xfrm>
            <a:off x="487896" y="812022"/>
            <a:ext cx="9220678" cy="4429184"/>
            <a:chOff x="508634" y="790257"/>
            <a:chExt cx="9736775" cy="4677093"/>
          </a:xfrm>
        </p:grpSpPr>
        <p:pic>
          <p:nvPicPr>
            <p:cNvPr id="14" name="Picture 13" descr="Chart&#10;&#10;Description automatically generated">
              <a:extLst>
                <a:ext uri="{FF2B5EF4-FFF2-40B4-BE49-F238E27FC236}">
                  <a16:creationId xmlns:a16="http://schemas.microsoft.com/office/drawing/2014/main" id="{2934061B-F355-408A-B9EC-AF56250BBC9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8634" y="790257"/>
              <a:ext cx="8944926" cy="467709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17D679-8FA8-4C10-AC5D-98276121A845}"/>
                </a:ext>
              </a:extLst>
            </p:cNvPr>
            <p:cNvSpPr/>
            <p:nvPr/>
          </p:nvSpPr>
          <p:spPr>
            <a:xfrm>
              <a:off x="6527721" y="3128803"/>
              <a:ext cx="3005135" cy="23385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6E3112-0D00-4C49-8BCA-896C9258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7721" y="3238419"/>
              <a:ext cx="3717688" cy="2133681"/>
            </a:xfrm>
            <a:prstGeom prst="rect">
              <a:avLst/>
            </a:prstGeom>
          </p:spPr>
        </p:pic>
      </p:grpSp>
      <p:sp>
        <p:nvSpPr>
          <p:cNvPr id="11" name="TextBox 7">
            <a:extLst>
              <a:ext uri="{FF2B5EF4-FFF2-40B4-BE49-F238E27FC236}">
                <a16:creationId xmlns:a16="http://schemas.microsoft.com/office/drawing/2014/main" id="{25298425-E3BD-4AFF-857B-767914D0286B}"/>
              </a:ext>
            </a:extLst>
          </p:cNvPr>
          <p:cNvSpPr txBox="1"/>
          <p:nvPr/>
        </p:nvSpPr>
        <p:spPr>
          <a:xfrm>
            <a:off x="487896" y="5269483"/>
            <a:ext cx="11201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600" b="1">
                <a:latin typeface="Georgia" panose="02040502050405020303" pitchFamily="18" charset="0"/>
                <a:cs typeface="Arial" panose="020B0604020202020204" pitchFamily="34" charset="0"/>
              </a:rPr>
              <a:t>Anywhere</a:t>
            </a:r>
            <a:r>
              <a:rPr lang="en-NZ" sz="1600">
                <a:latin typeface="Georgia" panose="02040502050405020303" pitchFamily="18" charset="0"/>
                <a:cs typeface="Arial" panose="020B0604020202020204" pitchFamily="34" charset="0"/>
              </a:rPr>
              <a:t> along the length; </a:t>
            </a:r>
            <a:r>
              <a:rPr lang="en-NZ" sz="1600" b="1">
                <a:latin typeface="Georgia" panose="02040502050405020303" pitchFamily="18" charset="0"/>
                <a:cs typeface="Arial" panose="020B0604020202020204" pitchFamily="34" charset="0"/>
              </a:rPr>
              <a:t>Anywhere</a:t>
            </a:r>
            <a:r>
              <a:rPr lang="en-NZ" sz="1600">
                <a:latin typeface="Georgia" panose="02040502050405020303" pitchFamily="18" charset="0"/>
                <a:cs typeface="Arial" panose="020B0604020202020204" pitchFamily="34" charset="0"/>
              </a:rPr>
              <a:t> in the spectrum; </a:t>
            </a:r>
            <a:r>
              <a:rPr lang="en-NZ" sz="1600" b="1">
                <a:latin typeface="Georgia" panose="02040502050405020303" pitchFamily="18" charset="0"/>
                <a:cs typeface="Arial" panose="020B0604020202020204" pitchFamily="34" charset="0"/>
              </a:rPr>
              <a:t>Any</a:t>
            </a:r>
            <a:r>
              <a:rPr lang="en-NZ" sz="1600">
                <a:latin typeface="Georgia" panose="02040502050405020303" pitchFamily="18" charset="0"/>
                <a:cs typeface="Arial" panose="020B0604020202020204" pitchFamily="34" charset="0"/>
              </a:rPr>
              <a:t> bonding materials (Apiezon N, epoxy, silicone)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E535F211-B882-49A3-A943-9F882F429AF9}"/>
              </a:ext>
            </a:extLst>
          </p:cNvPr>
          <p:cNvSpPr txBox="1"/>
          <p:nvPr/>
        </p:nvSpPr>
        <p:spPr>
          <a:xfrm>
            <a:off x="487896" y="5707424"/>
            <a:ext cx="6439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NZ" sz="1600" b="1">
                <a:latin typeface="Georgia" panose="02040502050405020303" pitchFamily="18" charset="0"/>
                <a:cs typeface="Arial" panose="020B0604020202020204" pitchFamily="34" charset="0"/>
              </a:rPr>
              <a:t>Hotspot alert </a:t>
            </a:r>
            <a:r>
              <a:rPr lang="en-NZ" sz="1600">
                <a:latin typeface="Georgia" panose="02040502050405020303" pitchFamily="18" charset="0"/>
                <a:cs typeface="Arial" panose="020B0604020202020204" pitchFamily="34" charset="0"/>
              </a:rPr>
              <a:t>can be sent out based on the rate of change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58EA72A4-38FD-4AE2-B217-1561BB54D5CA}"/>
              </a:ext>
            </a:extLst>
          </p:cNvPr>
          <p:cNvSpPr txBox="1"/>
          <p:nvPr/>
        </p:nvSpPr>
        <p:spPr>
          <a:xfrm>
            <a:off x="9050937" y="1531312"/>
            <a:ext cx="3141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NZ" sz="1600">
                <a:latin typeface="Georgia" panose="02040502050405020303" pitchFamily="18" charset="0"/>
                <a:cs typeface="Arial" panose="020B0604020202020204" pitchFamily="34" charset="0"/>
              </a:rPr>
              <a:t>10 m distributed sensors can detect 30-40 mm of 2-5 K temperature rise</a:t>
            </a:r>
          </a:p>
        </p:txBody>
      </p:sp>
    </p:spTree>
    <p:extLst>
      <p:ext uri="{BB962C8B-B14F-4D97-AF65-F5344CB8AC3E}">
        <p14:creationId xmlns:p14="http://schemas.microsoft.com/office/powerpoint/2010/main" val="2692246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2D64BDF-3D8C-6F8D-FE81-27B6D20B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1" y="1882312"/>
            <a:ext cx="5400000" cy="23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E64BA83-7E16-BAF9-95E1-8826DC08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25" y="781763"/>
            <a:ext cx="5400000" cy="439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7A858B-E004-AE43-8762-EE0E743CAF0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</a:rPr>
              <a:t>Sensitivity of ULFBG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CA999-5951-6E62-80A5-0377CAAC6138}"/>
              </a:ext>
            </a:extLst>
          </p:cNvPr>
          <p:cNvSpPr txBox="1"/>
          <p:nvPr/>
        </p:nvSpPr>
        <p:spPr>
          <a:xfrm>
            <a:off x="11546" y="5890837"/>
            <a:ext cx="62451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000" b="0" i="1" u="sng" err="1">
                <a:solidFill>
                  <a:schemeClr val="accent5"/>
                </a:solidFill>
                <a:effectLst/>
                <a:latin typeface="Georgia" panose="02040502050405020303" pitchFamily="18" charset="0"/>
              </a:rPr>
              <a:t>doi</a:t>
            </a:r>
            <a:r>
              <a:rPr lang="en-NZ" sz="1000" b="0" i="1" u="sng">
                <a:solidFill>
                  <a:schemeClr val="accent5"/>
                </a:solidFill>
                <a:effectLst/>
                <a:latin typeface="Georgia" panose="02040502050405020303" pitchFamily="18" charset="0"/>
              </a:rPr>
              <a:t>: 10.1109/TASC.2023.3244762</a:t>
            </a:r>
            <a:endParaRPr lang="en-NZ" sz="1000" i="1" u="sng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E2EE8-3DC2-5B27-6BC0-3ECC2B4876B0}"/>
              </a:ext>
            </a:extLst>
          </p:cNvPr>
          <p:cNvSpPr txBox="1"/>
          <p:nvPr/>
        </p:nvSpPr>
        <p:spPr>
          <a:xfrm>
            <a:off x="162" y="776846"/>
            <a:ext cx="5678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sz="1600">
                <a:latin typeface="Georgia" panose="02040502050405020303" pitchFamily="18" charset="0"/>
                <a:cs typeface="Times New Roman" panose="02020603050405020304" pitchFamily="18" charset="0"/>
              </a:rPr>
              <a:t>Performed the experiment using tension to draw a single FBG through the ULFBG spectrum.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66039-6AAF-5A94-D1D8-72862455B2EE}"/>
              </a:ext>
            </a:extLst>
          </p:cNvPr>
          <p:cNvSpPr txBox="1"/>
          <p:nvPr/>
        </p:nvSpPr>
        <p:spPr>
          <a:xfrm>
            <a:off x="-54244" y="4621078"/>
            <a:ext cx="468048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eorgia"/>
              </a:rPr>
              <a:t>Sensitivity can be predicted based on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Georgia"/>
              </a:rPr>
              <a:t>the reflectivity of the sensor, </a:t>
            </a:r>
            <a:endParaRPr lang="en-US">
              <a:latin typeface="Georgia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Georgia"/>
              </a:rPr>
              <a:t>the attenuation profile of the fiber, and </a:t>
            </a:r>
            <a:endParaRPr lang="en-US">
              <a:latin typeface="Georgia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Georgia"/>
              </a:rPr>
              <a:t>the spectrum of the </a:t>
            </a:r>
            <a:r>
              <a:rPr lang="en-US" err="1">
                <a:latin typeface="Georgia"/>
              </a:rPr>
              <a:t>cFBG</a:t>
            </a:r>
            <a:r>
              <a:rPr lang="en-US">
                <a:latin typeface="Georgia"/>
              </a:rPr>
              <a:t> array</a:t>
            </a:r>
            <a:endParaRPr lang="en-US">
              <a:latin typeface="Georgia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50BE8-3838-4C54-3260-F03F70FC6B18}"/>
              </a:ext>
            </a:extLst>
          </p:cNvPr>
          <p:cNvSpPr txBox="1"/>
          <p:nvPr/>
        </p:nvSpPr>
        <p:spPr>
          <a:xfrm>
            <a:off x="3456297" y="6296067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0" i="1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https://doi.org/10.1109/TASC.2023.3244762.</a:t>
            </a:r>
            <a:endParaRPr lang="en-NZ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8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E2C78A-A740-7698-18B0-0727579F7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40" y="620785"/>
            <a:ext cx="5760000" cy="4149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4FE10-C4A2-8762-6D2B-D3D06E670F2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Experiments on VIPER cable at SULTAN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59F4A-2D8C-6E63-4E07-442E2F02C600}"/>
              </a:ext>
            </a:extLst>
          </p:cNvPr>
          <p:cNvSpPr txBox="1"/>
          <p:nvPr/>
        </p:nvSpPr>
        <p:spPr>
          <a:xfrm>
            <a:off x="8149751" y="1602938"/>
            <a:ext cx="3631553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NZ" u="sng">
                <a:latin typeface="Arial" panose="020B0604020202020204" pitchFamily="34" charset="0"/>
                <a:cs typeface="Arial" panose="020B0604020202020204" pitchFamily="34" charset="0"/>
              </a:rPr>
              <a:t>Objectives of campaign: </a:t>
            </a:r>
          </a:p>
          <a:p>
            <a:pPr algn="l"/>
            <a:endParaRPr lang="en-NZ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NZ">
                <a:solidFill>
                  <a:srgbClr val="37A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optical sensors embedded on the VIPER cable</a:t>
            </a:r>
          </a:p>
          <a:p>
            <a:pPr algn="l"/>
            <a:endParaRPr lang="en-NZ">
              <a:solidFill>
                <a:srgbClr val="37A4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NZ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the operating conditions: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NZ" b="0" i="0" u="none" strike="noStrike" baseline="0">
                <a:solidFill>
                  <a:srgbClr val="C00000"/>
                </a:solidFill>
                <a:latin typeface="Georgia" panose="02040502050405020303" pitchFamily="18" charset="0"/>
              </a:rPr>
              <a:t>10 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NZ" b="0" i="0" u="none" strike="noStrike" baseline="0">
                <a:solidFill>
                  <a:srgbClr val="C00000"/>
                </a:solidFill>
                <a:latin typeface="Georgia" panose="02040502050405020303" pitchFamily="18" charset="0"/>
              </a:rPr>
              <a:t>10.9 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NZ" b="0" i="0" u="none" strike="noStrike" baseline="0">
                <a:solidFill>
                  <a:srgbClr val="C00000"/>
                </a:solidFill>
                <a:latin typeface="Georgia" panose="02040502050405020303" pitchFamily="18" charset="0"/>
              </a:rPr>
              <a:t>41 kA</a:t>
            </a:r>
            <a:endParaRPr lang="en-NZ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92428-4DFF-2DEA-9F40-5C560661B970}"/>
              </a:ext>
            </a:extLst>
          </p:cNvPr>
          <p:cNvSpPr txBox="1"/>
          <p:nvPr/>
        </p:nvSpPr>
        <p:spPr>
          <a:xfrm>
            <a:off x="0" y="4652790"/>
            <a:ext cx="11781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VIPER cable is fitted with: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Voltage taps </a:t>
            </a:r>
            <a:r>
              <a:rPr lang="en-NZ" err="1">
                <a:latin typeface="Arial" panose="020B0604020202020204" pitchFamily="34" charset="0"/>
                <a:cs typeface="Arial" panose="020B0604020202020204" pitchFamily="34" charset="0"/>
              </a:rPr>
              <a:t>tto</a:t>
            </a: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 measure the voltage rise along the cable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err="1">
                <a:latin typeface="Arial" panose="020B0604020202020204" pitchFamily="34" charset="0"/>
                <a:cs typeface="Arial" panose="020B0604020202020204" pitchFamily="34" charset="0"/>
              </a:rPr>
              <a:t>Cernox</a:t>
            </a:r>
            <a:r>
              <a:rPr lang="en-NZ" baseline="3000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 temperature sensors to measure the temperature at various locations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Surface resistive heaters to induce a localized quench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Optical fibers with Bragg grating array to test quench detection feasibility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6CF54-6CD4-332C-19EC-F0C58F2FBA07}"/>
              </a:ext>
            </a:extLst>
          </p:cNvPr>
          <p:cNvSpPr txBox="1"/>
          <p:nvPr/>
        </p:nvSpPr>
        <p:spPr>
          <a:xfrm>
            <a:off x="3844507" y="6237215"/>
            <a:ext cx="3260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i="1" u="sng" strike="noStrike" baseline="0">
                <a:solidFill>
                  <a:schemeClr val="bg1"/>
                </a:solidFill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https://doi.org/10.1088/1361-6668/abdba8</a:t>
            </a:r>
            <a:endParaRPr lang="en-NZ" sz="1200" b="0" i="1" u="sng" strike="noStrike" baseline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NZ" sz="1200" b="0" i="1" u="sng" strike="noStrike" baseline="0">
                <a:solidFill>
                  <a:schemeClr val="bg1"/>
                </a:solidFill>
                <a:latin typeface="Georgia" panose="02040502050405020303" pitchFamily="18" charset="0"/>
              </a:rPr>
              <a:t>https://doi.org/10.1088/1361-6668/abb8c0</a:t>
            </a:r>
            <a:endParaRPr lang="en-NZ" sz="1200" i="1" u="sng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1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D6B604-60B7-F90E-797D-3783CDB9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91" y="1722566"/>
            <a:ext cx="9360000" cy="33732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18EB825-0D25-004A-FC92-56C0F1EF73C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Characterization of VIPER cable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FBBB3-81B9-A45A-8707-034A0B861764}"/>
              </a:ext>
            </a:extLst>
          </p:cNvPr>
          <p:cNvSpPr txBox="1"/>
          <p:nvPr/>
        </p:nvSpPr>
        <p:spPr>
          <a:xfrm>
            <a:off x="0" y="620785"/>
            <a:ext cx="453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Z" b="1" u="sng">
                <a:latin typeface="Georgia" panose="02040502050405020303" pitchFamily="18" charset="0"/>
                <a:cs typeface="Arial" panose="020B0604020202020204" pitchFamily="34" charset="0"/>
              </a:rPr>
              <a:t>Thermal response during cool down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41B69D-DC2A-2E10-A869-3AED21F90DBE}"/>
              </a:ext>
            </a:extLst>
          </p:cNvPr>
          <p:cNvSpPr txBox="1"/>
          <p:nvPr/>
        </p:nvSpPr>
        <p:spPr>
          <a:xfrm>
            <a:off x="387044" y="889843"/>
            <a:ext cx="88255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Arial" panose="020B0604020202020204" pitchFamily="34" charset="0"/>
              </a:rPr>
              <a:t>HTS cable is cooled down from room temperature to 4K over 60h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Arial" panose="020B0604020202020204" pitchFamily="34" charset="0"/>
              </a:rPr>
              <a:t>Shift in FBG and ULFBG reflected spectrum were tracked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NZ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Arial" panose="020B0604020202020204" pitchFamily="34" charset="0"/>
              </a:rPr>
              <a:t>ULFBG and FBG followed the temperature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Arial" panose="020B0604020202020204" pitchFamily="34" charset="0"/>
              </a:rPr>
              <a:t>Dominated by the  Cu thermal strain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76589-ACA7-6361-6C14-ACB0AFBA8986}"/>
              </a:ext>
            </a:extLst>
          </p:cNvPr>
          <p:cNvSpPr txBox="1"/>
          <p:nvPr/>
        </p:nvSpPr>
        <p:spPr>
          <a:xfrm>
            <a:off x="4206922" y="6237215"/>
            <a:ext cx="6121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u="sng" strike="noStrike" baseline="0">
                <a:solidFill>
                  <a:schemeClr val="bg1"/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https://doi.org/10.1088/1361-6668/abdba8</a:t>
            </a:r>
            <a:endParaRPr lang="en-NZ" sz="1200" b="0" u="sng" strike="noStrike" baseline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NZ" sz="1200" b="0" u="sng" strike="noStrike" baseline="0">
                <a:solidFill>
                  <a:schemeClr val="bg1"/>
                </a:solidFill>
                <a:latin typeface="Georgia" panose="02040502050405020303" pitchFamily="18" charset="0"/>
              </a:rPr>
              <a:t>https://doi.org/10.1088/1361-6668/abb8c0</a:t>
            </a:r>
            <a:endParaRPr lang="en-NZ" sz="1200" u="sng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7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8EB825-0D25-004A-FC92-56C0F1EF73C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Characterization of VIPER cable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3FBBB3-81B9-A45A-8707-034A0B861764}"/>
              </a:ext>
            </a:extLst>
          </p:cNvPr>
          <p:cNvSpPr txBox="1"/>
          <p:nvPr/>
        </p:nvSpPr>
        <p:spPr>
          <a:xfrm>
            <a:off x="0" y="620785"/>
            <a:ext cx="343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NZ" b="1" u="sng">
                <a:latin typeface="Georgia" panose="02040502050405020303" pitchFamily="18" charset="0"/>
                <a:cs typeface="Arial" panose="020B0604020202020204" pitchFamily="34" charset="0"/>
              </a:rPr>
              <a:t>Heater pulses with current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9A340-9B6F-6324-C967-38F27FBD7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61" y="1207416"/>
            <a:ext cx="6480000" cy="4193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E1AE73-F028-AD88-6E76-F9AA687B886D}"/>
              </a:ext>
            </a:extLst>
          </p:cNvPr>
          <p:cNvSpPr txBox="1"/>
          <p:nvPr/>
        </p:nvSpPr>
        <p:spPr>
          <a:xfrm>
            <a:off x="7626638" y="1178760"/>
            <a:ext cx="359020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NZ" sz="1800" b="0" i="0" u="none" strike="noStrike" baseline="0">
                <a:latin typeface="Georgia" panose="02040502050405020303" pitchFamily="18" charset="0"/>
              </a:rPr>
              <a:t>Operating condition:</a:t>
            </a:r>
          </a:p>
          <a:p>
            <a:pPr algn="ctr"/>
            <a:r>
              <a:rPr lang="en-NZ" sz="1800" b="0" i="0" u="none" strike="noStrike" baseline="0">
                <a:latin typeface="Georgia" panose="02040502050405020303" pitchFamily="18" charset="0"/>
              </a:rPr>
              <a:t>10 K, 10.9 T, 41 kA, and</a:t>
            </a:r>
          </a:p>
          <a:p>
            <a:pPr algn="ctr"/>
            <a:r>
              <a:rPr lang="en-NZ" sz="1800" b="0" i="0" u="none" strike="noStrike" baseline="0">
                <a:latin typeface="Georgia" panose="02040502050405020303" pitchFamily="18" charset="0"/>
              </a:rPr>
              <a:t> 0.9 </a:t>
            </a:r>
            <a:r>
              <a:rPr lang="en-NZ" sz="1800" b="0" i="1" u="none" strike="noStrike" baseline="0" err="1">
                <a:latin typeface="Georgia" panose="02040502050405020303" pitchFamily="18" charset="0"/>
              </a:rPr>
              <a:t>I</a:t>
            </a:r>
            <a:r>
              <a:rPr lang="en-NZ" sz="1800" b="0" i="0" u="none" strike="noStrike" baseline="0" err="1">
                <a:latin typeface="Georgia" panose="02040502050405020303" pitchFamily="18" charset="0"/>
              </a:rPr>
              <a:t>op</a:t>
            </a:r>
            <a:r>
              <a:rPr lang="en-NZ" sz="1800" b="0" i="0" u="none" strike="noStrike" baseline="0">
                <a:latin typeface="Georgia" panose="02040502050405020303" pitchFamily="18" charset="0"/>
              </a:rPr>
              <a:t>/</a:t>
            </a:r>
            <a:r>
              <a:rPr lang="en-NZ" sz="1800" b="0" i="1" u="none" strike="noStrike" baseline="0" err="1">
                <a:latin typeface="Georgia" panose="02040502050405020303" pitchFamily="18" charset="0"/>
              </a:rPr>
              <a:t>I</a:t>
            </a:r>
            <a:r>
              <a:rPr lang="en-NZ" sz="1800" b="0" i="0" u="none" strike="noStrike" baseline="0" err="1">
                <a:latin typeface="Georgia" panose="02040502050405020303" pitchFamily="18" charset="0"/>
              </a:rPr>
              <a:t>c</a:t>
            </a:r>
            <a:endParaRPr lang="en-NZ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16206-50D1-D5D5-7F67-140E21F0AF88}"/>
              </a:ext>
            </a:extLst>
          </p:cNvPr>
          <p:cNvSpPr txBox="1"/>
          <p:nvPr/>
        </p:nvSpPr>
        <p:spPr>
          <a:xfrm>
            <a:off x="6838059" y="2521803"/>
            <a:ext cx="4790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Arial" panose="020B0604020202020204" pitchFamily="34" charset="0"/>
              </a:rPr>
              <a:t>FBG and ULFBG shows clear response to the heater pulses and the actual quench event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779FE-7FB3-4557-6180-EFB4A4617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625"/>
          <a:stretch/>
        </p:blipFill>
        <p:spPr>
          <a:xfrm>
            <a:off x="975154" y="1350070"/>
            <a:ext cx="5245813" cy="4067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1DC9F-BE98-AADD-009D-1E61EC75776A}"/>
              </a:ext>
            </a:extLst>
          </p:cNvPr>
          <p:cNvSpPr txBox="1"/>
          <p:nvPr/>
        </p:nvSpPr>
        <p:spPr>
          <a:xfrm>
            <a:off x="6838060" y="3563789"/>
            <a:ext cx="47903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Arial" panose="020B0604020202020204" pitchFamily="34" charset="0"/>
              </a:rPr>
              <a:t>Response time of both the fiber sensors match to the voltage and temperature sensors with </a:t>
            </a:r>
            <a:r>
              <a:rPr lang="en-NZ">
                <a:solidFill>
                  <a:srgbClr val="37A43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ULFBG response preceding all other sensors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6C6EC-1867-4D2C-42F8-ACF87C0B8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11" y="1457250"/>
            <a:ext cx="6480000" cy="4296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EADF7-62FD-BB27-279A-5AAA0054B576}"/>
              </a:ext>
            </a:extLst>
          </p:cNvPr>
          <p:cNvSpPr txBox="1"/>
          <p:nvPr/>
        </p:nvSpPr>
        <p:spPr>
          <a:xfrm>
            <a:off x="4206922" y="6237215"/>
            <a:ext cx="6121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u="sng" strike="noStrike" baseline="0">
                <a:solidFill>
                  <a:schemeClr val="bg1"/>
                </a:solidFill>
                <a:latin typeface="Georgia" panose="020405020504050203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https://doi.org/10.1088/1361-6668/abdba8</a:t>
            </a:r>
            <a:endParaRPr lang="en-NZ" sz="1200" b="0" u="sng" strike="noStrike" baseline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NZ" sz="1200" b="0" u="sng" strike="noStrike" baseline="0">
                <a:solidFill>
                  <a:schemeClr val="bg1"/>
                </a:solidFill>
                <a:latin typeface="Georgia" panose="02040502050405020303" pitchFamily="18" charset="0"/>
              </a:rPr>
              <a:t>https://doi.org/10.1088/1361-6668/abb8c0</a:t>
            </a:r>
            <a:endParaRPr lang="en-NZ" sz="1200" u="sng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77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AEAEB97-3D75-399D-FA92-D01C4247D81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Impact of coating and adhesives on the optical measurements</a:t>
            </a:r>
          </a:p>
        </p:txBody>
      </p:sp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A4AEAB88-481F-6FA7-B320-6B01C1BD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" y="693194"/>
            <a:ext cx="5731510" cy="276415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DF1319-BC5D-D61D-1F1F-2F50C8D2AD7D}"/>
              </a:ext>
            </a:extLst>
          </p:cNvPr>
          <p:cNvGraphicFramePr>
            <a:graphicFrameLocks noGrp="1"/>
          </p:cNvGraphicFramePr>
          <p:nvPr/>
        </p:nvGraphicFramePr>
        <p:xfrm>
          <a:off x="227330" y="3730656"/>
          <a:ext cx="4546605" cy="22882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5356">
                  <a:extLst>
                    <a:ext uri="{9D8B030D-6E8A-4147-A177-3AD203B41FA5}">
                      <a16:colId xmlns:a16="http://schemas.microsoft.com/office/drawing/2014/main" val="301240731"/>
                    </a:ext>
                  </a:extLst>
                </a:gridCol>
                <a:gridCol w="1461770">
                  <a:extLst>
                    <a:ext uri="{9D8B030D-6E8A-4147-A177-3AD203B41FA5}">
                      <a16:colId xmlns:a16="http://schemas.microsoft.com/office/drawing/2014/main" val="2057197640"/>
                    </a:ext>
                  </a:extLst>
                </a:gridCol>
                <a:gridCol w="1729479">
                  <a:extLst>
                    <a:ext uri="{9D8B030D-6E8A-4147-A177-3AD203B41FA5}">
                      <a16:colId xmlns:a16="http://schemas.microsoft.com/office/drawing/2014/main" val="177009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Fibre</a:t>
                      </a:r>
                      <a:br>
                        <a:rPr lang="en-NZ" sz="1400" dirty="0"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Reference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Coating </a:t>
                      </a:r>
                      <a:br>
                        <a:rPr lang="en-NZ" sz="1400"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material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Bonding material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2061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 F1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Ormocer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None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2251860"/>
                  </a:ext>
                </a:extLst>
              </a:tr>
              <a:tr h="1298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 F2 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Ormocer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Stycast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9324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 F3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Polyimide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Stycast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6990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 F4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Ormocer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Apiezon N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4416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 F5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Ormocer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Stycast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1418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>
                          <a:effectLst/>
                          <a:latin typeface="Georgia" panose="02040502050405020303" pitchFamily="18" charset="0"/>
                        </a:rPr>
                        <a:t> F6</a:t>
                      </a:r>
                      <a:endParaRPr lang="en-NZ" sz="140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Ormocer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NZ" sz="1400" dirty="0">
                          <a:effectLst/>
                          <a:latin typeface="Georgia" panose="02040502050405020303" pitchFamily="18" charset="0"/>
                        </a:rPr>
                        <a:t>Apiezon N</a:t>
                      </a:r>
                      <a:endParaRPr lang="en-NZ" sz="1400" dirty="0">
                        <a:effectLst/>
                        <a:latin typeface="Georgia" panose="02040502050405020303" pitchFamily="18" charset="0"/>
                        <a:ea typeface="DengXian" panose="020B0503020204020204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601144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D396136-699F-8C63-2B77-26C0AF5E4530}"/>
              </a:ext>
            </a:extLst>
          </p:cNvPr>
          <p:cNvSpPr txBox="1"/>
          <p:nvPr/>
        </p:nvSpPr>
        <p:spPr>
          <a:xfrm>
            <a:off x="3589361" y="6292249"/>
            <a:ext cx="6387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i="1" u="sng" strike="noStrike" baseline="0" dirty="0">
                <a:solidFill>
                  <a:schemeClr val="bg1"/>
                </a:solidFill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https://doi.org/10.1364/AO.460218</a:t>
            </a:r>
            <a:endParaRPr lang="en-NZ" sz="1200" b="0" i="1" u="sng" strike="noStrike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NZ" sz="1200" i="1" u="sng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EEB14A-23F2-FCDA-6FAB-F119ACA9BCD1}"/>
              </a:ext>
            </a:extLst>
          </p:cNvPr>
          <p:cNvSpPr txBox="1"/>
          <p:nvPr/>
        </p:nvSpPr>
        <p:spPr>
          <a:xfrm>
            <a:off x="6671519" y="2257020"/>
            <a:ext cx="5293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Evaluating the impact of different bonding and surface embedding method</a:t>
            </a:r>
            <a:endParaRPr lang="en-NZ" dirty="0">
              <a:effectLst/>
              <a:latin typeface="Georgia" panose="02040502050405020303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800" dirty="0">
              <a:effectLst/>
              <a:latin typeface="Georgia" panose="02040502050405020303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Including non-traditional vacuum grease</a:t>
            </a:r>
            <a:endParaRPr lang="en-NZ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1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AEAEB97-3D75-399D-FA92-D01C4247D81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Impact of coating and adhesives on the optical measurements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C564E8-F178-86DF-DCF4-B52B0F5701CB}"/>
              </a:ext>
            </a:extLst>
          </p:cNvPr>
          <p:cNvSpPr txBox="1"/>
          <p:nvPr/>
        </p:nvSpPr>
        <p:spPr>
          <a:xfrm>
            <a:off x="6604682" y="1203762"/>
            <a:ext cx="529315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 b="1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Temperature sensitivity: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FBGs that are bonded onto the copper is about 2 times higher than the unbonded 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FBGs embedded in V-grooves shows stronger sensitivity compared to surface bonded FBGs</a:t>
            </a:r>
            <a:endParaRPr lang="en-NZ" dirty="0">
              <a:effectLst/>
              <a:latin typeface="Georgia" panose="02040502050405020303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1800" dirty="0">
              <a:effectLst/>
              <a:latin typeface="Georgia" panose="02040502050405020303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The vacuum grease</a:t>
            </a:r>
            <a:r>
              <a:rPr lang="en-NZ" b="1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NZ" b="1" dirty="0" err="1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Apiezon</a:t>
            </a:r>
            <a:r>
              <a:rPr lang="en-NZ" b="1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NZ" dirty="0">
                <a:latin typeface="Georgia" panose="02040502050405020303" pitchFamily="18" charset="0"/>
              </a:rPr>
              <a:t>provides a good bond of the fibre to the copper below 230 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>
                <a:latin typeface="Georgia" panose="02040502050405020303" pitchFamily="18" charset="0"/>
              </a:rPr>
              <a:t> The overshoots, during the warmup, indicate that the frozen </a:t>
            </a:r>
            <a:r>
              <a:rPr lang="en-NZ" dirty="0" err="1">
                <a:latin typeface="Georgia" panose="02040502050405020303" pitchFamily="18" charset="0"/>
              </a:rPr>
              <a:t>Apiezon</a:t>
            </a:r>
            <a:r>
              <a:rPr lang="en-NZ" dirty="0">
                <a:latin typeface="Georgia" panose="02040502050405020303" pitchFamily="18" charset="0"/>
              </a:rPr>
              <a:t> N transitions to grease at 230-240 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701DE0-89B3-B96F-0433-C9C2008A5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2" y="620785"/>
            <a:ext cx="6480000" cy="4859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96136-699F-8C63-2B77-26C0AF5E4530}"/>
              </a:ext>
            </a:extLst>
          </p:cNvPr>
          <p:cNvSpPr txBox="1"/>
          <p:nvPr/>
        </p:nvSpPr>
        <p:spPr>
          <a:xfrm>
            <a:off x="3589361" y="6292249"/>
            <a:ext cx="6387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i="1" u="sng" strike="noStrike" baseline="0" dirty="0">
                <a:solidFill>
                  <a:schemeClr val="bg1"/>
                </a:solidFill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https://doi.org/10.1364/AO.460218</a:t>
            </a:r>
            <a:endParaRPr lang="en-NZ" sz="1200" b="0" i="1" u="sng" strike="noStrike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NZ" sz="1200" i="1" u="sng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67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DCB4D5-1014-FE85-62CA-76DD78E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61638"/>
          </a:xfrm>
        </p:spPr>
        <p:txBody>
          <a:bodyPr>
            <a:noAutofit/>
          </a:bodyPr>
          <a:lstStyle/>
          <a:p>
            <a:r>
              <a:rPr lang="en-GB" sz="2800">
                <a:latin typeface="Georgia" panose="02040502050405020303" pitchFamily="18" charset="0"/>
              </a:rPr>
              <a:t>Outline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A00268-2141-8C5B-D917-6C208FBE1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0CE0A1-88D4-49C4-A075-E1E1B43A63A7}" type="slidenum">
              <a:rPr lang="en-NZ" smtClean="0"/>
              <a:pPr/>
              <a:t>2</a:t>
            </a:fld>
            <a:endParaRPr lang="en-N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7728F-8CE4-03A2-4842-DE9A2CCA56FD}"/>
              </a:ext>
            </a:extLst>
          </p:cNvPr>
          <p:cNvSpPr txBox="1"/>
          <p:nvPr/>
        </p:nvSpPr>
        <p:spPr>
          <a:xfrm>
            <a:off x="4949505" y="545901"/>
            <a:ext cx="706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N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N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490E3-16F0-F93F-21FB-B345A4984AD0}"/>
              </a:ext>
            </a:extLst>
          </p:cNvPr>
          <p:cNvSpPr txBox="1"/>
          <p:nvPr/>
        </p:nvSpPr>
        <p:spPr>
          <a:xfrm>
            <a:off x="284041" y="869066"/>
            <a:ext cx="5984412" cy="501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>
                <a:latin typeface="Georgia" panose="02040502050405020303" pitchFamily="18" charset="0"/>
              </a:rPr>
              <a:t>Introduction and motivation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>
                <a:latin typeface="Georgia" panose="02040502050405020303" pitchFamily="18" charset="0"/>
              </a:rPr>
              <a:t>Working principle of FBG and ULFBG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>
                <a:latin typeface="Georgia" panose="02040502050405020303" pitchFamily="18" charset="0"/>
              </a:rPr>
              <a:t>Experimental validation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>
                <a:latin typeface="Georgia" panose="02040502050405020303" pitchFamily="18" charset="0"/>
              </a:rPr>
              <a:t>Controlled laboratory environment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>
                <a:latin typeface="Georgia" panose="02040502050405020303" pitchFamily="18" charset="0"/>
              </a:rPr>
              <a:t>At SULTAN magnet facility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>
                <a:latin typeface="Georgia" panose="02040502050405020303" pitchFamily="18" charset="0"/>
              </a:rPr>
              <a:t>Optimization of embedding methods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>
                <a:latin typeface="Georgia" panose="02040502050405020303" pitchFamily="18" charset="0"/>
              </a:rPr>
              <a:t>Signal processing methods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>
                <a:latin typeface="Georgia" panose="02040502050405020303" pitchFamily="18" charset="0"/>
              </a:rPr>
              <a:t>Conclusion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NZ" sz="240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B8BBC-AB68-E770-4C01-B96B37F494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885"/>
          <a:stretch/>
        </p:blipFill>
        <p:spPr>
          <a:xfrm>
            <a:off x="6096000" y="1081964"/>
            <a:ext cx="5942015" cy="30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1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AEAEB97-3D75-399D-FA92-D01C4247D81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</a:rPr>
              <a:t>Impact of coating and adhesives on the optical measurements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F4FF25-4997-98F1-E318-E857FAD77924}"/>
              </a:ext>
            </a:extLst>
          </p:cNvPr>
          <p:cNvSpPr/>
          <p:nvPr/>
        </p:nvSpPr>
        <p:spPr>
          <a:xfrm>
            <a:off x="6901200" y="876586"/>
            <a:ext cx="541421" cy="620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357418-AE80-6530-EF59-140CD2933C01}"/>
              </a:ext>
            </a:extLst>
          </p:cNvPr>
          <p:cNvGrpSpPr/>
          <p:nvPr/>
        </p:nvGrpSpPr>
        <p:grpSpPr>
          <a:xfrm>
            <a:off x="307040" y="611868"/>
            <a:ext cx="10929653" cy="4312139"/>
            <a:chOff x="307040" y="666458"/>
            <a:chExt cx="10929653" cy="43121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1566F6-1DFA-147D-47AB-34CF2C7CA6BF}"/>
                </a:ext>
              </a:extLst>
            </p:cNvPr>
            <p:cNvGrpSpPr/>
            <p:nvPr/>
          </p:nvGrpSpPr>
          <p:grpSpPr>
            <a:xfrm>
              <a:off x="307040" y="678788"/>
              <a:ext cx="5400000" cy="4299809"/>
              <a:chOff x="307040" y="678788"/>
              <a:chExt cx="5400000" cy="429980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49EEAC4-B562-07BC-33FE-6A96E8AD61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817" r="50000"/>
              <a:stretch/>
            </p:blipFill>
            <p:spPr>
              <a:xfrm>
                <a:off x="307040" y="678788"/>
                <a:ext cx="5400000" cy="4299809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AF6D8CD-10B0-18DC-15A4-08B84B447EB2}"/>
                  </a:ext>
                </a:extLst>
              </p:cNvPr>
              <p:cNvSpPr/>
              <p:nvPr/>
            </p:nvSpPr>
            <p:spPr>
              <a:xfrm>
                <a:off x="1199694" y="923106"/>
                <a:ext cx="583620" cy="9932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68443F-9FE3-1E65-A9F2-F20A5C595CC2}"/>
                </a:ext>
              </a:extLst>
            </p:cNvPr>
            <p:cNvGrpSpPr/>
            <p:nvPr/>
          </p:nvGrpSpPr>
          <p:grpSpPr>
            <a:xfrm>
              <a:off x="5836693" y="666458"/>
              <a:ext cx="5400000" cy="4299809"/>
              <a:chOff x="6096000" y="538898"/>
              <a:chExt cx="5400000" cy="429980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79E7224-8330-D1E5-080E-BF6018AAED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3" t="67679" r="-1053" b="138"/>
              <a:stretch/>
            </p:blipFill>
            <p:spPr>
              <a:xfrm>
                <a:off x="6096000" y="538898"/>
                <a:ext cx="5400000" cy="4299809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90CC4AD-A458-EF56-AAA1-432A35C91A38}"/>
                  </a:ext>
                </a:extLst>
              </p:cNvPr>
              <p:cNvSpPr/>
              <p:nvPr/>
            </p:nvSpPr>
            <p:spPr>
              <a:xfrm>
                <a:off x="6901200" y="849290"/>
                <a:ext cx="541421" cy="6207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44F3DD8-5AA0-3691-56FB-6EF363AC350F}"/>
              </a:ext>
            </a:extLst>
          </p:cNvPr>
          <p:cNvSpPr txBox="1"/>
          <p:nvPr/>
        </p:nvSpPr>
        <p:spPr>
          <a:xfrm>
            <a:off x="2503246" y="803617"/>
            <a:ext cx="6668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Stycast                                                                                        Apiezon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84ACD-5AAC-8E84-7FD0-EA159B57F2AC}"/>
              </a:ext>
            </a:extLst>
          </p:cNvPr>
          <p:cNvSpPr txBox="1"/>
          <p:nvPr/>
        </p:nvSpPr>
        <p:spPr>
          <a:xfrm>
            <a:off x="3589361" y="6292249"/>
            <a:ext cx="6387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i="1" u="sng" strike="noStrike" baseline="0">
                <a:solidFill>
                  <a:schemeClr val="bg1"/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https://doi.org/10.1364/AO.460218</a:t>
            </a:r>
            <a:endParaRPr lang="en-NZ" sz="1200" b="0" i="1" u="sng" strike="noStrike" baseline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NZ" sz="1200" i="1" u="sng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39170-D66C-E469-5880-0629B3A55AFB}"/>
              </a:ext>
            </a:extLst>
          </p:cNvPr>
          <p:cNvSpPr txBox="1"/>
          <p:nvPr/>
        </p:nvSpPr>
        <p:spPr>
          <a:xfrm>
            <a:off x="0" y="4930733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Stycast, with the higher Young’s modulus, is shown to transfer thermal strain better than the frozen </a:t>
            </a:r>
            <a:r>
              <a:rPr lang="en-NZ" sz="1800" dirty="0" err="1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Apiezon</a:t>
            </a:r>
            <a:r>
              <a:rPr lang="en-NZ" sz="1800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But, </a:t>
            </a:r>
            <a:r>
              <a:rPr lang="en-NZ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NZ" sz="1800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Stycast</a:t>
            </a:r>
            <a:r>
              <a:rPr lang="en-NZ" sz="1800" b="1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NZ" sz="1800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leads to non-uniform shear stress which induces spectral peak splitting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Owing to its higher elasticity at cryogenic temperatures, </a:t>
            </a:r>
            <a:r>
              <a:rPr lang="en-NZ" sz="1800" dirty="0" err="1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Apiezon</a:t>
            </a:r>
            <a:r>
              <a:rPr lang="en-NZ" sz="1800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N can retain the FBG’s spectrum shape as a single peak </a:t>
            </a:r>
            <a:endParaRPr lang="en-NZ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62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AEAEB97-3D75-399D-FA92-D01C4247D81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</a:rPr>
              <a:t>Impact of coating and adhesives on the optical measurements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C564E8-F178-86DF-DCF4-B52B0F5701CB}"/>
              </a:ext>
            </a:extLst>
          </p:cNvPr>
          <p:cNvSpPr txBox="1"/>
          <p:nvPr/>
        </p:nvSpPr>
        <p:spPr>
          <a:xfrm>
            <a:off x="7322" y="4745356"/>
            <a:ext cx="12184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b="1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Polyimide coated </a:t>
            </a:r>
            <a:r>
              <a:rPr lang="en-NZ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grating </a:t>
            </a:r>
            <a:r>
              <a:rPr lang="en-NZ" sz="1800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shows negligible changes in the peak intensity</a:t>
            </a:r>
            <a:r>
              <a:rPr lang="en-NZ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and</a:t>
            </a:r>
            <a:r>
              <a:rPr lang="en-NZ" sz="1800" dirty="0">
                <a:effectLst/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FWHM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>
                <a:latin typeface="Georgia" panose="02040502050405020303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Can be due to the following reasons:</a:t>
            </a:r>
            <a:r>
              <a:rPr lang="en-NZ" b="0" i="0" u="none" strike="noStrike" baseline="0" dirty="0">
                <a:latin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b="0" i="0" u="none" strike="noStrike" baseline="0" dirty="0">
                <a:latin typeface="Calibri" panose="020F0502020204030204" pitchFamily="34" charset="0"/>
              </a:rPr>
              <a:t>Ormocer coating or the adhesion between the Ormocer coating and cladding is non-uniform.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</a:rPr>
              <a:t>N</a:t>
            </a:r>
            <a:r>
              <a:rPr lang="en-NZ" sz="1800" b="0" i="0" u="none" strike="noStrike" baseline="0" dirty="0">
                <a:latin typeface="Calibri" panose="020F0502020204030204" pitchFamily="34" charset="0"/>
              </a:rPr>
              <a:t>on-uniform thermal strain transferred from the copper.</a:t>
            </a:r>
            <a:endParaRPr lang="en-NZ" dirty="0">
              <a:latin typeface="Georgia" panose="02040502050405020303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F356CA-D51A-524F-55E3-D29CEA171CE6}"/>
              </a:ext>
            </a:extLst>
          </p:cNvPr>
          <p:cNvGrpSpPr/>
          <p:nvPr/>
        </p:nvGrpSpPr>
        <p:grpSpPr>
          <a:xfrm>
            <a:off x="301447" y="503240"/>
            <a:ext cx="10781983" cy="4279308"/>
            <a:chOff x="301447" y="503240"/>
            <a:chExt cx="10781983" cy="42793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A725C2-F0D5-AA01-D11A-EABFE6FACAB5}"/>
                </a:ext>
              </a:extLst>
            </p:cNvPr>
            <p:cNvGrpSpPr/>
            <p:nvPr/>
          </p:nvGrpSpPr>
          <p:grpSpPr>
            <a:xfrm>
              <a:off x="301447" y="617913"/>
              <a:ext cx="5246737" cy="4164635"/>
              <a:chOff x="172011" y="862663"/>
              <a:chExt cx="6480000" cy="513267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49EEAC4-B562-07BC-33FE-6A96E8AD61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6" t="35140" r="50000" b="33958"/>
              <a:stretch/>
            </p:blipFill>
            <p:spPr>
              <a:xfrm>
                <a:off x="172011" y="862663"/>
                <a:ext cx="6480000" cy="5132673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AF6D8CD-10B0-18DC-15A4-08B84B447EB2}"/>
                  </a:ext>
                </a:extLst>
              </p:cNvPr>
              <p:cNvSpPr/>
              <p:nvPr/>
            </p:nvSpPr>
            <p:spPr>
              <a:xfrm>
                <a:off x="1118938" y="937283"/>
                <a:ext cx="397042" cy="4463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39B4A2-3B85-4963-F072-147CD2462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3" t="-67" r="-1253" b="67884"/>
            <a:stretch/>
          </p:blipFill>
          <p:spPr>
            <a:xfrm>
              <a:off x="5836693" y="503240"/>
              <a:ext cx="5246737" cy="417777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986119-8BBE-63E6-5938-9C6C840F18C1}"/>
                </a:ext>
              </a:extLst>
            </p:cNvPr>
            <p:cNvSpPr/>
            <p:nvPr/>
          </p:nvSpPr>
          <p:spPr>
            <a:xfrm>
              <a:off x="6605516" y="807678"/>
              <a:ext cx="600502" cy="609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3DC00F7-DFBD-EB0F-0E03-653A1ABDDDD2}"/>
              </a:ext>
            </a:extLst>
          </p:cNvPr>
          <p:cNvSpPr txBox="1"/>
          <p:nvPr/>
        </p:nvSpPr>
        <p:spPr>
          <a:xfrm>
            <a:off x="3589361" y="6292249"/>
            <a:ext cx="6387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i="1" u="sng" strike="noStrike" baseline="0">
                <a:solidFill>
                  <a:schemeClr val="bg1"/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https://doi.org/10.1364/AO.460218</a:t>
            </a:r>
            <a:endParaRPr lang="en-NZ" sz="1200" b="0" i="1" u="sng" strike="noStrike" baseline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NZ" sz="1200" i="1" u="sng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DCEEF5-38AC-70B3-5397-D8A2DB53FA8D}"/>
              </a:ext>
            </a:extLst>
          </p:cNvPr>
          <p:cNvSpPr txBox="1"/>
          <p:nvPr/>
        </p:nvSpPr>
        <p:spPr>
          <a:xfrm>
            <a:off x="2352394" y="645284"/>
            <a:ext cx="762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b="1" dirty="0">
                <a:latin typeface="Georgia" panose="02040502050405020303" pitchFamily="18" charset="0"/>
                <a:cs typeface="Arial" panose="020B0604020202020204" pitchFamily="34" charset="0"/>
              </a:rPr>
              <a:t>Polyimide                                                                     Ormocer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E954FA-F81C-2CE5-BF85-D5ACD1DCCA60}"/>
              </a:ext>
            </a:extLst>
          </p:cNvPr>
          <p:cNvGrpSpPr/>
          <p:nvPr/>
        </p:nvGrpSpPr>
        <p:grpSpPr>
          <a:xfrm>
            <a:off x="301447" y="503241"/>
            <a:ext cx="10781983" cy="4279308"/>
            <a:chOff x="301447" y="490884"/>
            <a:chExt cx="10781983" cy="42793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BF8BB93-E0BD-D6F9-59F5-2296FE088FD9}"/>
                </a:ext>
              </a:extLst>
            </p:cNvPr>
            <p:cNvGrpSpPr/>
            <p:nvPr/>
          </p:nvGrpSpPr>
          <p:grpSpPr>
            <a:xfrm>
              <a:off x="301447" y="490884"/>
              <a:ext cx="10781983" cy="4279308"/>
              <a:chOff x="301447" y="503240"/>
              <a:chExt cx="10781983" cy="427930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43ED4C3-2B2C-FC3E-9379-89D4ABFE5A1F}"/>
                  </a:ext>
                </a:extLst>
              </p:cNvPr>
              <p:cNvGrpSpPr/>
              <p:nvPr/>
            </p:nvGrpSpPr>
            <p:grpSpPr>
              <a:xfrm>
                <a:off x="301447" y="617913"/>
                <a:ext cx="5246737" cy="4164635"/>
                <a:chOff x="172011" y="862663"/>
                <a:chExt cx="6480000" cy="5132673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0AF01F6A-1196-825F-1FB2-F43AE48969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6" t="35140" r="50000" b="33958"/>
                <a:stretch/>
              </p:blipFill>
              <p:spPr>
                <a:xfrm>
                  <a:off x="172011" y="862663"/>
                  <a:ext cx="6480000" cy="5132673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9050346-95B5-AC5C-3FB4-7699865F44D9}"/>
                    </a:ext>
                  </a:extLst>
                </p:cNvPr>
                <p:cNvSpPr/>
                <p:nvPr/>
              </p:nvSpPr>
              <p:spPr>
                <a:xfrm>
                  <a:off x="1118938" y="937283"/>
                  <a:ext cx="397042" cy="446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ADF90BE-B2A3-9139-B584-E05912CE4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53" t="-67" r="-1253" b="67884"/>
              <a:stretch/>
            </p:blipFill>
            <p:spPr>
              <a:xfrm>
                <a:off x="5836693" y="503240"/>
                <a:ext cx="5246737" cy="4177772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45E6C59-2D20-70F5-FDD9-4327796B8520}"/>
                  </a:ext>
                </a:extLst>
              </p:cNvPr>
              <p:cNvSpPr/>
              <p:nvPr/>
            </p:nvSpPr>
            <p:spPr>
              <a:xfrm>
                <a:off x="6605516" y="807678"/>
                <a:ext cx="600502" cy="6096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A9FE10-07C0-A3C2-3189-D101C4A212C7}"/>
                </a:ext>
              </a:extLst>
            </p:cNvPr>
            <p:cNvSpPr txBox="1"/>
            <p:nvPr/>
          </p:nvSpPr>
          <p:spPr>
            <a:xfrm>
              <a:off x="2352394" y="632928"/>
              <a:ext cx="7624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NZ" b="1" dirty="0">
                  <a:latin typeface="Georgia" panose="02040502050405020303" pitchFamily="18" charset="0"/>
                  <a:cs typeface="Arial" panose="020B0604020202020204" pitchFamily="34" charset="0"/>
                </a:rPr>
                <a:t>Polyimide                                                                     Ormocer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011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39614A-54C2-5DE5-8EBA-B65527E8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8" y="767623"/>
            <a:ext cx="10800000" cy="2790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7A1939-408E-563A-C1B4-5E33DF37F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647" y="3760114"/>
            <a:ext cx="2656706" cy="14841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3BD121-B902-7C9A-EDB5-53FE82695418}"/>
              </a:ext>
            </a:extLst>
          </p:cNvPr>
          <p:cNvSpPr txBox="1">
            <a:spLocks/>
          </p:cNvSpPr>
          <p:nvPr/>
        </p:nvSpPr>
        <p:spPr>
          <a:xfrm>
            <a:off x="0" y="-55165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</a:rPr>
              <a:t>Signal processing methods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8DD005FF-6F7C-2E70-50A1-EE0AF2CC0B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45"/>
          <a:stretch/>
        </p:blipFill>
        <p:spPr>
          <a:xfrm>
            <a:off x="312000" y="721222"/>
            <a:ext cx="11880000" cy="4335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05CD7-7794-A44D-FFBB-94BF88CCF39A}"/>
              </a:ext>
            </a:extLst>
          </p:cNvPr>
          <p:cNvSpPr txBox="1"/>
          <p:nvPr/>
        </p:nvSpPr>
        <p:spPr>
          <a:xfrm>
            <a:off x="4767647" y="6334021"/>
            <a:ext cx="62233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i="1" u="sng" strike="noStrike" baseline="0">
                <a:solidFill>
                  <a:schemeClr val="bg1"/>
                </a:solidFill>
                <a:latin typeface="Georgia" panose="02040502050405020303" pitchFamily="18" charset="0"/>
              </a:rPr>
              <a:t>https://doi.org/10.1088/1361-6668/ac5d68</a:t>
            </a:r>
            <a:endParaRPr lang="en-NZ" sz="1200" i="1" u="sng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28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polygon&#10;&#10;Description automatically generated">
            <a:extLst>
              <a:ext uri="{FF2B5EF4-FFF2-40B4-BE49-F238E27FC236}">
                <a16:creationId xmlns:a16="http://schemas.microsoft.com/office/drawing/2014/main" id="{E5136699-5798-FDEC-9FEF-36ED967C6E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83"/>
          <a:stretch/>
        </p:blipFill>
        <p:spPr>
          <a:xfrm>
            <a:off x="1510238" y="508641"/>
            <a:ext cx="9000000" cy="42938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3BD121-B902-7C9A-EDB5-53FE82695418}"/>
              </a:ext>
            </a:extLst>
          </p:cNvPr>
          <p:cNvSpPr txBox="1">
            <a:spLocks/>
          </p:cNvSpPr>
          <p:nvPr/>
        </p:nvSpPr>
        <p:spPr>
          <a:xfrm>
            <a:off x="0" y="-55165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</a:rPr>
              <a:t>Can we differentiate heating and cooling?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944301-BABE-04F4-9475-B620F637326A}"/>
              </a:ext>
            </a:extLst>
          </p:cNvPr>
          <p:cNvGrpSpPr/>
          <p:nvPr/>
        </p:nvGrpSpPr>
        <p:grpSpPr>
          <a:xfrm>
            <a:off x="3820426" y="2763835"/>
            <a:ext cx="3578593" cy="369332"/>
            <a:chOff x="7345680" y="864357"/>
            <a:chExt cx="3578593" cy="3693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710E08-5A9B-0D2C-92E3-CE031B0CEC36}"/>
                </a:ext>
              </a:extLst>
            </p:cNvPr>
            <p:cNvSpPr txBox="1"/>
            <p:nvPr/>
          </p:nvSpPr>
          <p:spPr>
            <a:xfrm>
              <a:off x="7345680" y="864357"/>
              <a:ext cx="786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NZ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 RT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1008FD-8D07-103E-3352-B0FFE49AE433}"/>
                </a:ext>
              </a:extLst>
            </p:cNvPr>
            <p:cNvSpPr txBox="1"/>
            <p:nvPr/>
          </p:nvSpPr>
          <p:spPr>
            <a:xfrm>
              <a:off x="9966960" y="864357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NZ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 77 K</a:t>
              </a:r>
            </a:p>
          </p:txBody>
        </p:sp>
      </p:grp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00D9E93-1F65-391F-8446-2E891FEC45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84" b="53291"/>
          <a:stretch/>
        </p:blipFill>
        <p:spPr>
          <a:xfrm>
            <a:off x="1321762" y="2646147"/>
            <a:ext cx="9360000" cy="3486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55D2F7-D762-5743-DCD8-A3679AA4A1F3}"/>
              </a:ext>
            </a:extLst>
          </p:cNvPr>
          <p:cNvSpPr txBox="1"/>
          <p:nvPr/>
        </p:nvSpPr>
        <p:spPr>
          <a:xfrm>
            <a:off x="4008719" y="6436100"/>
            <a:ext cx="3333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000" i="1" u="sng">
                <a:solidFill>
                  <a:schemeClr val="bg1"/>
                </a:solidFill>
                <a:latin typeface="Georgia" panose="02040502050405020303" pitchFamily="18" charset="0"/>
              </a:rPr>
              <a:t>https://doi.org/10.1016/j.measurement.2023.112796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5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C457097-4D5D-8940-1E50-EDA99041B55D}"/>
              </a:ext>
            </a:extLst>
          </p:cNvPr>
          <p:cNvSpPr txBox="1"/>
          <p:nvPr/>
        </p:nvSpPr>
        <p:spPr>
          <a:xfrm>
            <a:off x="4023647" y="6304002"/>
            <a:ext cx="33334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000" i="1" u="sng">
                <a:solidFill>
                  <a:schemeClr val="bg1"/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https://doi.org/10.1016/j.measurement.2023.112796</a:t>
            </a:r>
            <a:endParaRPr lang="en-NZ" sz="1000" i="1" u="sng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NZ" sz="1000" b="0" i="1" u="sng" strike="noStrike" baseline="0">
                <a:solidFill>
                  <a:schemeClr val="bg1"/>
                </a:solidFill>
                <a:latin typeface="Georgia" panose="02040502050405020303" pitchFamily="18" charset="0"/>
              </a:rPr>
              <a:t>https://www.doi.org/10.1109/JSEN.2022.3174894</a:t>
            </a:r>
            <a:endParaRPr lang="en-NZ" sz="1000" i="1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NZ" sz="1000" i="1" u="sng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D4CD31-B001-8FE5-6014-310C50481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488"/>
          <a:stretch/>
        </p:blipFill>
        <p:spPr>
          <a:xfrm>
            <a:off x="609549" y="787106"/>
            <a:ext cx="6828196" cy="5112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D9F5B-18FC-C226-6D54-8A1D71BDA2CB}"/>
              </a:ext>
            </a:extLst>
          </p:cNvPr>
          <p:cNvSpPr txBox="1">
            <a:spLocks/>
          </p:cNvSpPr>
          <p:nvPr/>
        </p:nvSpPr>
        <p:spPr>
          <a:xfrm>
            <a:off x="0" y="-55165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</a:rPr>
              <a:t>Sensitivity enhancement 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39546E-48E8-70A5-E2CF-F3D4A34E238C}"/>
              </a:ext>
            </a:extLst>
          </p:cNvPr>
          <p:cNvGrpSpPr/>
          <p:nvPr/>
        </p:nvGrpSpPr>
        <p:grpSpPr>
          <a:xfrm>
            <a:off x="7861110" y="1496919"/>
            <a:ext cx="4026090" cy="3693319"/>
            <a:chOff x="7983940" y="787106"/>
            <a:chExt cx="4026090" cy="36933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DDCC8D-3D8A-0269-D717-92737AE16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0135" y="1915148"/>
              <a:ext cx="2933700" cy="1104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0BD31B-3DF7-6975-36F8-52129AF36B17}"/>
                </a:ext>
              </a:extLst>
            </p:cNvPr>
            <p:cNvSpPr txBox="1"/>
            <p:nvPr/>
          </p:nvSpPr>
          <p:spPr>
            <a:xfrm>
              <a:off x="7983940" y="787106"/>
              <a:ext cx="4026090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NZ">
                  <a:solidFill>
                    <a:srgbClr val="333333"/>
                  </a:solidFill>
                  <a:latin typeface="Georgia" panose="02040502050405020303" pitchFamily="18" charset="0"/>
                </a:rPr>
                <a:t>C</a:t>
              </a:r>
              <a:r>
                <a:rPr lang="en-NZ" b="0" i="0">
                  <a:solidFill>
                    <a:srgbClr val="333333"/>
                  </a:solidFill>
                  <a:effectLst/>
                  <a:latin typeface="Georgia" panose="02040502050405020303" pitchFamily="18" charset="0"/>
                </a:rPr>
                <a:t>alculated the centre wavelength of the ULFBG’s spectrum using a weighted average of the spectrum’s intensities at each wavelength</a:t>
              </a:r>
            </a:p>
            <a:p>
              <a:endParaRPr lang="en-NZ">
                <a:solidFill>
                  <a:srgbClr val="333333"/>
                </a:solidFill>
                <a:latin typeface="Georgia" panose="02040502050405020303" pitchFamily="18" charset="0"/>
              </a:endParaRPr>
            </a:p>
            <a:p>
              <a:endParaRPr lang="en-NZ">
                <a:solidFill>
                  <a:srgbClr val="333333"/>
                </a:solidFill>
                <a:latin typeface="Georgia" panose="02040502050405020303" pitchFamily="18" charset="0"/>
              </a:endParaRPr>
            </a:p>
            <a:p>
              <a:endParaRPr lang="en-NZ">
                <a:solidFill>
                  <a:srgbClr val="333333"/>
                </a:solidFill>
                <a:latin typeface="Georgia" panose="02040502050405020303" pitchFamily="18" charset="0"/>
              </a:endParaRPr>
            </a:p>
            <a:p>
              <a:endParaRPr lang="en-NZ">
                <a:solidFill>
                  <a:srgbClr val="333333"/>
                </a:solidFill>
                <a:latin typeface="Georgia" panose="02040502050405020303" pitchFamily="18" charset="0"/>
              </a:endParaRPr>
            </a:p>
            <a:p>
              <a:endParaRPr lang="en-NZ">
                <a:solidFill>
                  <a:srgbClr val="333333"/>
                </a:solidFill>
                <a:latin typeface="Georgia" panose="02040502050405020303" pitchFamily="18" charset="0"/>
              </a:endParaRPr>
            </a:p>
            <a:p>
              <a:r>
                <a:rPr lang="en-NZ">
                  <a:solidFill>
                    <a:srgbClr val="333333"/>
                  </a:solidFill>
                  <a:latin typeface="Georgia" panose="02040502050405020303" pitchFamily="18" charset="0"/>
                </a:rPr>
                <a:t>SNR of the signal can be improved by selecting the Region of interest (ROI) instead of analysing the entire spectrum</a:t>
              </a:r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603681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3A1B9-48BC-FFB3-E456-8E69EB8E7B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 i="1">
                <a:solidFill>
                  <a:schemeClr val="bg1"/>
                </a:solidFill>
                <a:latin typeface="Georgia" panose="02040502050405020303" pitchFamily="18" charset="0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2950F-003D-4A35-3A85-6838F0476157}"/>
              </a:ext>
            </a:extLst>
          </p:cNvPr>
          <p:cNvSpPr txBox="1"/>
          <p:nvPr/>
        </p:nvSpPr>
        <p:spPr>
          <a:xfrm>
            <a:off x="0" y="765164"/>
            <a:ext cx="1219200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sz="2000" b="1" i="1">
                <a:latin typeface="Georgia" panose="02040502050405020303" pitchFamily="18" charset="0"/>
                <a:cs typeface="Arial" panose="020B0604020202020204" pitchFamily="34" charset="0"/>
              </a:rPr>
              <a:t>Quench detection and protection for superconducting device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Rapid detection of localized hotspot anywhere along the Superconducting magnet is necessary to take actions to prevent magnet from quench damage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000" b="1" i="1">
                <a:latin typeface="Georgia" panose="02040502050405020303" pitchFamily="18" charset="0"/>
                <a:cs typeface="Arial" panose="020B0604020202020204" pitchFamily="34" charset="0"/>
              </a:rPr>
              <a:t>Proposed and demonstrated the unique method of using ULFBG for quench detection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ULFBG can detect 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30-40 mm localized hotspots over 10 m at 80 K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2-5 K temperature anywhere along its length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Tested the proposed technique in the large magnet facility at SULTAN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Studied the effect of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cryogenic adhesives</a:t>
            </a:r>
            <a:endParaRPr lang="en-NZ" sz="2000" b="1" i="1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Embedding method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Fiber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i="1">
                <a:latin typeface="Georgia" panose="02040502050405020303" pitchFamily="18" charset="0"/>
                <a:cs typeface="Arial" panose="020B0604020202020204" pitchFamily="34" charset="0"/>
              </a:rPr>
              <a:t>Ongoing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Machine learning algorithm for rapid quench detection in extreme environments</a:t>
            </a:r>
            <a:r>
              <a:rPr lang="en-NZ" sz="2000" i="1" baseline="30000">
                <a:latin typeface="Georgia" panose="02040502050405020303" pitchFamily="18" charset="0"/>
                <a:cs typeface="Arial" panose="020B0604020202020204" pitchFamily="34" charset="0"/>
              </a:rPr>
              <a:t>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000" i="1">
                <a:latin typeface="Georgia" panose="02040502050405020303" pitchFamily="18" charset="0"/>
                <a:cs typeface="Arial" panose="020B0604020202020204" pitchFamily="34" charset="0"/>
              </a:rPr>
              <a:t>Developed a numerical model to design and optimize the sensitivity of the ULFBG array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F624E-0855-7E2C-5AAA-C04965F696F9}"/>
              </a:ext>
            </a:extLst>
          </p:cNvPr>
          <p:cNvSpPr txBox="1"/>
          <p:nvPr/>
        </p:nvSpPr>
        <p:spPr>
          <a:xfrm>
            <a:off x="4008719" y="6436100"/>
            <a:ext cx="3333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000" i="1" u="sng" baseline="30000">
                <a:solidFill>
                  <a:schemeClr val="bg1"/>
                </a:solidFill>
                <a:latin typeface="Georgia" panose="02040502050405020303" pitchFamily="18" charset="0"/>
              </a:rPr>
              <a:t>*</a:t>
            </a:r>
            <a:r>
              <a:rPr lang="en-NZ" sz="1000" i="1" u="sng">
                <a:solidFill>
                  <a:schemeClr val="bg1"/>
                </a:solidFill>
                <a:latin typeface="Georgia" panose="02040502050405020303" pitchFamily="18" charset="0"/>
              </a:rPr>
              <a:t>https://doi.org/</a:t>
            </a:r>
            <a:r>
              <a:rPr lang="en-NZ" sz="1000" i="1">
                <a:solidFill>
                  <a:schemeClr val="bg1"/>
                </a:solidFill>
              </a:rPr>
              <a:t>10.1088/1361-6668/acbb34</a:t>
            </a:r>
          </a:p>
        </p:txBody>
      </p:sp>
    </p:spTree>
    <p:extLst>
      <p:ext uri="{BB962C8B-B14F-4D97-AF65-F5344CB8AC3E}">
        <p14:creationId xmlns:p14="http://schemas.microsoft.com/office/powerpoint/2010/main" val="3510432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7DA809-FF38-9864-EDC6-8B6FEFD9E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NZ"/>
              <a:t>Robinson Research April 2023</a:t>
            </a:r>
            <a:endParaRPr lang="pl-PL"/>
          </a:p>
        </p:txBody>
      </p:sp>
      <p:pic>
        <p:nvPicPr>
          <p:cNvPr id="4" name="Picture 3" descr="A picture containing text, screenshot, sign&#10;&#10;Description automatically generated">
            <a:extLst>
              <a:ext uri="{FF2B5EF4-FFF2-40B4-BE49-F238E27FC236}">
                <a16:creationId xmlns:a16="http://schemas.microsoft.com/office/drawing/2014/main" id="{832C1D3E-981E-388B-E252-814A8D6A9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1" y="0"/>
            <a:ext cx="8694822" cy="61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16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DCB4D5-1014-FE85-62CA-76DD78E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61638"/>
          </a:xfrm>
        </p:spPr>
        <p:txBody>
          <a:bodyPr>
            <a:noAutofit/>
          </a:bodyPr>
          <a:lstStyle/>
          <a:p>
            <a:r>
              <a:rPr lang="en-GB" sz="2800">
                <a:latin typeface="Georgia" panose="02040502050405020303" pitchFamily="18" charset="0"/>
              </a:rPr>
              <a:t>Quench in HTS magnets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A00268-2141-8C5B-D917-6C208FBE1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0CE0A1-88D4-49C4-A075-E1E1B43A63A7}" type="slidenum">
              <a:rPr lang="en-NZ" smtClean="0"/>
              <a:pPr/>
              <a:t>3</a:t>
            </a:fld>
            <a:endParaRPr lang="en-N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7728F-8CE4-03A2-4842-DE9A2CCA56FD}"/>
              </a:ext>
            </a:extLst>
          </p:cNvPr>
          <p:cNvSpPr txBox="1"/>
          <p:nvPr/>
        </p:nvSpPr>
        <p:spPr>
          <a:xfrm>
            <a:off x="4949505" y="545901"/>
            <a:ext cx="706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N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NZ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490E3-16F0-F93F-21FB-B345A4984AD0}"/>
              </a:ext>
            </a:extLst>
          </p:cNvPr>
          <p:cNvSpPr txBox="1"/>
          <p:nvPr/>
        </p:nvSpPr>
        <p:spPr>
          <a:xfrm>
            <a:off x="87430" y="437927"/>
            <a:ext cx="12017140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>
                <a:latin typeface="Georgia" panose="02040502050405020303" pitchFamily="18" charset="0"/>
              </a:rPr>
              <a:t>What is a Quench in HTS magnet?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Times New Roman" panose="02020603050405020304" pitchFamily="18" charset="0"/>
              </a:rPr>
              <a:t>Quench occurs when superconductors start to become resistive</a:t>
            </a:r>
            <a:endParaRPr lang="en-GB" b="1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</a:rPr>
              <a:t>If quench is not detected early, irreversible damages could be done to magnets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B8B9BE-B351-FEC8-F763-70FA28112178}"/>
              </a:ext>
            </a:extLst>
          </p:cNvPr>
          <p:cNvGrpSpPr/>
          <p:nvPr/>
        </p:nvGrpSpPr>
        <p:grpSpPr>
          <a:xfrm>
            <a:off x="6573832" y="2100787"/>
            <a:ext cx="4136965" cy="2022668"/>
            <a:chOff x="7700511" y="2409180"/>
            <a:chExt cx="4136965" cy="202266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AF4E521-8BCB-C3E5-E141-E1E2EEB7B00D}"/>
                </a:ext>
              </a:extLst>
            </p:cNvPr>
            <p:cNvGrpSpPr/>
            <p:nvPr/>
          </p:nvGrpSpPr>
          <p:grpSpPr>
            <a:xfrm>
              <a:off x="7700511" y="2409180"/>
              <a:ext cx="4136965" cy="2022668"/>
              <a:chOff x="227170" y="2640530"/>
              <a:chExt cx="4136965" cy="2022668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60A5CC0D-43B6-DCD3-D827-10D81B3495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170" y="3256552"/>
                <a:ext cx="1008979" cy="8646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D2D9D85-F6A1-EDAC-ABB8-17DCDEDFDFF1}"/>
                  </a:ext>
                </a:extLst>
              </p:cNvPr>
              <p:cNvGrpSpPr/>
              <p:nvPr/>
            </p:nvGrpSpPr>
            <p:grpSpPr>
              <a:xfrm>
                <a:off x="657307" y="2640530"/>
                <a:ext cx="3706828" cy="2022668"/>
                <a:chOff x="1788980" y="2812978"/>
                <a:chExt cx="3706828" cy="2022668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2AC70CC-10F6-E33D-EBA4-F5CE86833C11}"/>
                    </a:ext>
                  </a:extLst>
                </p:cNvPr>
                <p:cNvSpPr txBox="1"/>
                <p:nvPr/>
              </p:nvSpPr>
              <p:spPr>
                <a:xfrm>
                  <a:off x="2260844" y="3465071"/>
                  <a:ext cx="18560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>
                      <a:latin typeface="Georgia" panose="02040502050405020303" pitchFamily="18" charset="0"/>
                    </a:rPr>
                    <a:t>Transverse propagation</a:t>
                  </a:r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EDCF920F-327B-3422-5AB7-AACFEBA1353F}"/>
                    </a:ext>
                  </a:extLst>
                </p:cNvPr>
                <p:cNvSpPr/>
                <p:nvPr/>
              </p:nvSpPr>
              <p:spPr>
                <a:xfrm>
                  <a:off x="2148600" y="3777899"/>
                  <a:ext cx="3347208" cy="26005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8B117CC3-8980-6262-E2AD-F56AEE18AB68}"/>
                    </a:ext>
                  </a:extLst>
                </p:cNvPr>
                <p:cNvGrpSpPr/>
                <p:nvPr/>
              </p:nvGrpSpPr>
              <p:grpSpPr>
                <a:xfrm>
                  <a:off x="1968790" y="3966652"/>
                  <a:ext cx="3347208" cy="280567"/>
                  <a:chOff x="1935234" y="3874373"/>
                  <a:chExt cx="3347208" cy="280567"/>
                </a:xfrm>
              </p:grpSpPr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5CF0AACD-E88D-14A1-40FA-BA29E8E29C22}"/>
                      </a:ext>
                    </a:extLst>
                  </p:cNvPr>
                  <p:cNvSpPr/>
                  <p:nvPr/>
                </p:nvSpPr>
                <p:spPr>
                  <a:xfrm>
                    <a:off x="1935234" y="3874373"/>
                    <a:ext cx="3347208" cy="260059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0BD661C5-B435-1ED4-2350-10DB2087A0A9}"/>
                      </a:ext>
                    </a:extLst>
                  </p:cNvPr>
                  <p:cNvSpPr/>
                  <p:nvPr/>
                </p:nvSpPr>
                <p:spPr>
                  <a:xfrm flipH="1">
                    <a:off x="2764131" y="3884395"/>
                    <a:ext cx="112969" cy="270545"/>
                  </a:xfrm>
                  <a:prstGeom prst="ellipse">
                    <a:avLst/>
                  </a:prstGeom>
                  <a:solidFill>
                    <a:srgbClr val="FF0000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5F4D774-8A56-7295-63C1-BBEC6A71E92F}"/>
                    </a:ext>
                  </a:extLst>
                </p:cNvPr>
                <p:cNvSpPr/>
                <p:nvPr/>
              </p:nvSpPr>
              <p:spPr>
                <a:xfrm>
                  <a:off x="1788980" y="4154182"/>
                  <a:ext cx="3347208" cy="26005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8CB51AF-A470-B37D-A58F-AC9E129D0773}"/>
                    </a:ext>
                  </a:extLst>
                </p:cNvPr>
                <p:cNvSpPr/>
                <p:nvPr/>
              </p:nvSpPr>
              <p:spPr>
                <a:xfrm flipH="1">
                  <a:off x="2825104" y="4167455"/>
                  <a:ext cx="56312" cy="260059"/>
                </a:xfrm>
                <a:prstGeom prst="ellipse">
                  <a:avLst/>
                </a:prstGeom>
                <a:solidFill>
                  <a:srgbClr val="FF0000">
                    <a:alpha val="9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949F0D1-BE41-0D4C-3C9F-471A50B9F090}"/>
                    </a:ext>
                  </a:extLst>
                </p:cNvPr>
                <p:cNvSpPr/>
                <p:nvPr/>
              </p:nvSpPr>
              <p:spPr>
                <a:xfrm flipH="1">
                  <a:off x="2769815" y="4157299"/>
                  <a:ext cx="163479" cy="270545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970CE2C-4E2F-939A-AC7E-B05E1A47EEC9}"/>
                    </a:ext>
                  </a:extLst>
                </p:cNvPr>
                <p:cNvSpPr txBox="1"/>
                <p:nvPr/>
              </p:nvSpPr>
              <p:spPr>
                <a:xfrm>
                  <a:off x="2004624" y="4558647"/>
                  <a:ext cx="291592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>
                      <a:latin typeface="Georgia" panose="02040502050405020303" pitchFamily="18" charset="0"/>
                    </a:rPr>
                    <a:t>Longitudinal propagation (</a:t>
                  </a:r>
                  <a:r>
                    <a:rPr lang="en-NZ" sz="1200" b="1">
                      <a:latin typeface="Georgia" panose="02040502050405020303" pitchFamily="18" charset="0"/>
                    </a:rPr>
                    <a:t>2-40 cm/s</a:t>
                  </a:r>
                  <a:r>
                    <a:rPr lang="en-NZ" sz="1200">
                      <a:latin typeface="Georgia" panose="02040502050405020303" pitchFamily="18" charset="0"/>
                    </a:rPr>
                    <a:t>)</a:t>
                  </a:r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7E353278-6BEC-6FCD-E4EA-4F3BD66E2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0166" y="4504698"/>
                  <a:ext cx="147575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0206170-B096-B23F-C3D6-2B00DB3B433F}"/>
                    </a:ext>
                  </a:extLst>
                </p:cNvPr>
                <p:cNvSpPr txBox="1"/>
                <p:nvPr/>
              </p:nvSpPr>
              <p:spPr>
                <a:xfrm>
                  <a:off x="2959590" y="2812978"/>
                  <a:ext cx="20602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>
                      <a:latin typeface="Georgia" panose="02040502050405020303" pitchFamily="18" charset="0"/>
                    </a:rPr>
                    <a:t>Hotspot  in HTS</a:t>
                  </a:r>
                </a:p>
              </p:txBody>
            </p:sp>
          </p:grp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62534A5-BBD1-AC3E-1629-DBDD4B9CF1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2136" y="4095644"/>
              <a:ext cx="1524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BA378F-7553-7CFA-E9C0-892698D47BD6}"/>
              </a:ext>
            </a:extLst>
          </p:cNvPr>
          <p:cNvGrpSpPr/>
          <p:nvPr/>
        </p:nvGrpSpPr>
        <p:grpSpPr>
          <a:xfrm>
            <a:off x="664110" y="2126719"/>
            <a:ext cx="4136965" cy="1958248"/>
            <a:chOff x="3620306" y="2441781"/>
            <a:chExt cx="4136965" cy="19582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840FA20-0A1E-930A-22C6-48759BC0DFD6}"/>
                </a:ext>
              </a:extLst>
            </p:cNvPr>
            <p:cNvGrpSpPr/>
            <p:nvPr/>
          </p:nvGrpSpPr>
          <p:grpSpPr>
            <a:xfrm>
              <a:off x="3620306" y="2441781"/>
              <a:ext cx="4136965" cy="1958248"/>
              <a:chOff x="1358843" y="2830807"/>
              <a:chExt cx="4136965" cy="1958248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1A599163-74B5-0972-D375-BE894A1178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58843" y="3429000"/>
                <a:ext cx="1008979" cy="8646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F9231F43-79DD-B1B2-90CC-C1822CB35A1E}"/>
                  </a:ext>
                </a:extLst>
              </p:cNvPr>
              <p:cNvGrpSpPr/>
              <p:nvPr/>
            </p:nvGrpSpPr>
            <p:grpSpPr>
              <a:xfrm>
                <a:off x="1788980" y="2830807"/>
                <a:ext cx="3706828" cy="1958248"/>
                <a:chOff x="1788980" y="2830807"/>
                <a:chExt cx="3706828" cy="1958248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63F5CD79-DBB6-AE4D-1ACA-5D4D8D8899BE}"/>
                    </a:ext>
                  </a:extLst>
                </p:cNvPr>
                <p:cNvSpPr txBox="1"/>
                <p:nvPr/>
              </p:nvSpPr>
              <p:spPr>
                <a:xfrm>
                  <a:off x="2260844" y="3465071"/>
                  <a:ext cx="185605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>
                      <a:latin typeface="Georgia" panose="02040502050405020303" pitchFamily="18" charset="0"/>
                    </a:rPr>
                    <a:t>Transverse propagation</a:t>
                  </a: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8923DC63-C9A4-FF30-CA06-79327DE390A5}"/>
                    </a:ext>
                  </a:extLst>
                </p:cNvPr>
                <p:cNvGrpSpPr/>
                <p:nvPr/>
              </p:nvGrpSpPr>
              <p:grpSpPr>
                <a:xfrm>
                  <a:off x="2148600" y="3773937"/>
                  <a:ext cx="3347208" cy="281149"/>
                  <a:chOff x="2148600" y="3698436"/>
                  <a:chExt cx="3347208" cy="281149"/>
                </a:xfrm>
              </p:grpSpPr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1CDB86A0-E89D-E972-8B77-A256946FC5B6}"/>
                      </a:ext>
                    </a:extLst>
                  </p:cNvPr>
                  <p:cNvSpPr/>
                  <p:nvPr/>
                </p:nvSpPr>
                <p:spPr>
                  <a:xfrm>
                    <a:off x="2148600" y="3702398"/>
                    <a:ext cx="3347208" cy="260059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B47B8D63-8F81-5AFE-12D3-F7ED97E2CA1D}"/>
                      </a:ext>
                    </a:extLst>
                  </p:cNvPr>
                  <p:cNvSpPr/>
                  <p:nvPr/>
                </p:nvSpPr>
                <p:spPr>
                  <a:xfrm flipH="1">
                    <a:off x="3045203" y="3709040"/>
                    <a:ext cx="822122" cy="270545"/>
                  </a:xfrm>
                  <a:prstGeom prst="ellipse">
                    <a:avLst/>
                  </a:prstGeom>
                  <a:solidFill>
                    <a:srgbClr val="FF0000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E4456FAE-2417-A6CB-E125-097C8454145B}"/>
                      </a:ext>
                    </a:extLst>
                  </p:cNvPr>
                  <p:cNvSpPr/>
                  <p:nvPr/>
                </p:nvSpPr>
                <p:spPr>
                  <a:xfrm flipH="1">
                    <a:off x="2776755" y="3698436"/>
                    <a:ext cx="1468073" cy="278934"/>
                  </a:xfrm>
                  <a:prstGeom prst="ellipse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B817AE9C-2161-DA0F-EEE5-18BA12251008}"/>
                      </a:ext>
                    </a:extLst>
                  </p:cNvPr>
                  <p:cNvSpPr/>
                  <p:nvPr/>
                </p:nvSpPr>
                <p:spPr>
                  <a:xfrm flipH="1">
                    <a:off x="3357721" y="3706825"/>
                    <a:ext cx="209726" cy="270545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6602444E-05D6-FD91-D511-635AF8079F95}"/>
                    </a:ext>
                  </a:extLst>
                </p:cNvPr>
                <p:cNvGrpSpPr/>
                <p:nvPr/>
              </p:nvGrpSpPr>
              <p:grpSpPr>
                <a:xfrm>
                  <a:off x="1968790" y="3959896"/>
                  <a:ext cx="3347208" cy="295712"/>
                  <a:chOff x="1935234" y="3867617"/>
                  <a:chExt cx="3347208" cy="295712"/>
                </a:xfrm>
              </p:grpSpPr>
              <p:sp>
                <p:nvSpPr>
                  <p:cNvPr id="59" name="Rectangle: Rounded Corners 58">
                    <a:extLst>
                      <a:ext uri="{FF2B5EF4-FFF2-40B4-BE49-F238E27FC236}">
                        <a16:creationId xmlns:a16="http://schemas.microsoft.com/office/drawing/2014/main" id="{D6C1A8E1-39A0-6ECD-FFFA-1738CCD2FC73}"/>
                      </a:ext>
                    </a:extLst>
                  </p:cNvPr>
                  <p:cNvSpPr/>
                  <p:nvPr/>
                </p:nvSpPr>
                <p:spPr>
                  <a:xfrm>
                    <a:off x="1935234" y="3874373"/>
                    <a:ext cx="3347208" cy="260059"/>
                  </a:xfrm>
                  <a:prstGeom prst="roundRect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A0FBB32A-B706-A57C-4141-AE6EFDF5F710}"/>
                      </a:ext>
                    </a:extLst>
                  </p:cNvPr>
                  <p:cNvSpPr/>
                  <p:nvPr/>
                </p:nvSpPr>
                <p:spPr>
                  <a:xfrm flipH="1">
                    <a:off x="2743200" y="3892784"/>
                    <a:ext cx="1409350" cy="270545"/>
                  </a:xfrm>
                  <a:prstGeom prst="ellipse">
                    <a:avLst/>
                  </a:prstGeom>
                  <a:solidFill>
                    <a:srgbClr val="FF0000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A8EBEBB4-1990-A12C-0192-6A8E1A55F2D6}"/>
                      </a:ext>
                    </a:extLst>
                  </p:cNvPr>
                  <p:cNvSpPr/>
                  <p:nvPr/>
                </p:nvSpPr>
                <p:spPr>
                  <a:xfrm flipH="1">
                    <a:off x="2432995" y="3867617"/>
                    <a:ext cx="2178018" cy="278934"/>
                  </a:xfrm>
                  <a:prstGeom prst="ellipse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80C3FA01-463F-3FF0-B8B0-1489B72D91FD}"/>
                      </a:ext>
                    </a:extLst>
                  </p:cNvPr>
                  <p:cNvSpPr/>
                  <p:nvPr/>
                </p:nvSpPr>
                <p:spPr>
                  <a:xfrm flipH="1">
                    <a:off x="3187816" y="3869365"/>
                    <a:ext cx="495315" cy="270545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90CC1A8C-7B0E-46D4-1AAF-524F77368EFD}"/>
                    </a:ext>
                  </a:extLst>
                </p:cNvPr>
                <p:cNvSpPr/>
                <p:nvPr/>
              </p:nvSpPr>
              <p:spPr>
                <a:xfrm>
                  <a:off x="1788980" y="4154182"/>
                  <a:ext cx="3347208" cy="260059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2F3907D-736D-58A3-69BC-F4237B49D5B5}"/>
                    </a:ext>
                  </a:extLst>
                </p:cNvPr>
                <p:cNvSpPr/>
                <p:nvPr/>
              </p:nvSpPr>
              <p:spPr>
                <a:xfrm flipH="1">
                  <a:off x="2383872" y="4162571"/>
                  <a:ext cx="2114025" cy="270545"/>
                </a:xfrm>
                <a:prstGeom prst="ellipse">
                  <a:avLst/>
                </a:prstGeom>
                <a:solidFill>
                  <a:srgbClr val="FF0000">
                    <a:alpha val="3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E71FFC0E-62DD-EA0C-2FB3-24C0834A0412}"/>
                    </a:ext>
                  </a:extLst>
                </p:cNvPr>
                <p:cNvSpPr/>
                <p:nvPr/>
              </p:nvSpPr>
              <p:spPr>
                <a:xfrm flipH="1">
                  <a:off x="3250925" y="4150686"/>
                  <a:ext cx="402140" cy="260059"/>
                </a:xfrm>
                <a:prstGeom prst="ellipse">
                  <a:avLst/>
                </a:prstGeom>
                <a:solidFill>
                  <a:srgbClr val="FF0000">
                    <a:alpha val="9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CA54D916-064F-5EBD-E8AB-16BADCEAA6F8}"/>
                    </a:ext>
                  </a:extLst>
                </p:cNvPr>
                <p:cNvSpPr/>
                <p:nvPr/>
              </p:nvSpPr>
              <p:spPr>
                <a:xfrm flipH="1">
                  <a:off x="1994035" y="4154182"/>
                  <a:ext cx="2915921" cy="278934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7F151DC0-D8A9-DBA6-AB9D-85D3B08DBFAE}"/>
                    </a:ext>
                  </a:extLst>
                </p:cNvPr>
                <p:cNvSpPr/>
                <p:nvPr/>
              </p:nvSpPr>
              <p:spPr>
                <a:xfrm flipH="1">
                  <a:off x="2903988" y="4148938"/>
                  <a:ext cx="1073791" cy="270545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9427ED4A-8BF6-680D-420A-B505B6A1CA15}"/>
                    </a:ext>
                  </a:extLst>
                </p:cNvPr>
                <p:cNvSpPr txBox="1"/>
                <p:nvPr/>
              </p:nvSpPr>
              <p:spPr>
                <a:xfrm>
                  <a:off x="2109487" y="4512056"/>
                  <a:ext cx="291592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>
                      <a:latin typeface="Georgia" panose="02040502050405020303" pitchFamily="18" charset="0"/>
                    </a:rPr>
                    <a:t>Longitudinal propagation (</a:t>
                  </a:r>
                  <a:r>
                    <a:rPr lang="en-NZ" sz="1200" b="1">
                      <a:latin typeface="Georgia" panose="02040502050405020303" pitchFamily="18" charset="0"/>
                    </a:rPr>
                    <a:t>10-40 m/s</a:t>
                  </a:r>
                  <a:r>
                    <a:rPr lang="en-NZ" sz="1200">
                      <a:latin typeface="Georgia" panose="02040502050405020303" pitchFamily="18" charset="0"/>
                    </a:rPr>
                    <a:t>)</a:t>
                  </a:r>
                </a:p>
              </p:txBody>
            </p: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E7DA1BE6-570A-939B-9FB6-7B03D6A00215}"/>
                    </a:ext>
                  </a:extLst>
                </p:cNvPr>
                <p:cNvCxnSpPr/>
                <p:nvPr/>
              </p:nvCxnSpPr>
              <p:spPr>
                <a:xfrm>
                  <a:off x="3468751" y="4483678"/>
                  <a:ext cx="1212211" cy="0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9DB5911-032D-541E-5CC4-ED2703BEF2DB}"/>
                    </a:ext>
                  </a:extLst>
                </p:cNvPr>
                <p:cNvSpPr txBox="1"/>
                <p:nvPr/>
              </p:nvSpPr>
              <p:spPr>
                <a:xfrm>
                  <a:off x="2686574" y="2830807"/>
                  <a:ext cx="20602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>
                      <a:latin typeface="Georgia" panose="02040502050405020303" pitchFamily="18" charset="0"/>
                    </a:rPr>
                    <a:t>Hotspot  in LTS</a:t>
                  </a:r>
                </a:p>
              </p:txBody>
            </p:sp>
          </p:grp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6E13E3F-C582-DC99-A757-983D75829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7829" y="4096983"/>
              <a:ext cx="1073356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0ECA599-A993-7531-ABCE-B2F4856DCE0E}"/>
              </a:ext>
            </a:extLst>
          </p:cNvPr>
          <p:cNvSpPr txBox="1"/>
          <p:nvPr/>
        </p:nvSpPr>
        <p:spPr>
          <a:xfrm>
            <a:off x="357862" y="4195216"/>
            <a:ext cx="11746708" cy="1703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Times New Roman" panose="02020603050405020304" pitchFamily="18" charset="0"/>
              </a:rPr>
              <a:t>Quench propagation velocity is 3-4 times slower in HTS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Times New Roman" panose="02020603050405020304" pitchFamily="18" charset="0"/>
              </a:rPr>
              <a:t>Conventional methods using voltage taps does not work well for HTS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Times New Roman" panose="02020603050405020304" pitchFamily="18" charset="0"/>
              </a:rPr>
              <a:t>electromagnetic noise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>
                <a:latin typeface="Georgia" panose="02040502050405020303" pitchFamily="18" charset="0"/>
                <a:cs typeface="Times New Roman" panose="02020603050405020304" pitchFamily="18" charset="0"/>
              </a:rPr>
              <a:t>slow heat dissipation</a:t>
            </a:r>
          </a:p>
        </p:txBody>
      </p:sp>
    </p:spTree>
    <p:extLst>
      <p:ext uri="{BB962C8B-B14F-4D97-AF65-F5344CB8AC3E}">
        <p14:creationId xmlns:p14="http://schemas.microsoft.com/office/powerpoint/2010/main" val="1371999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E88CA61-E2DA-F0C0-5E24-EDFBB2F1C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62" y="2685547"/>
            <a:ext cx="10800000" cy="34765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2F846C5-494C-59BC-11F7-3B8C03D918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05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2800">
                <a:solidFill>
                  <a:schemeClr val="bg1"/>
                </a:solidFill>
                <a:latin typeface="Georgia" panose="02040502050405020303" pitchFamily="18" charset="0"/>
              </a:rPr>
              <a:t>What can be done?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9F6817-84D1-D31D-0BC2-D90FF55AEFE3}"/>
              </a:ext>
            </a:extLst>
          </p:cNvPr>
          <p:cNvSpPr txBox="1"/>
          <p:nvPr/>
        </p:nvSpPr>
        <p:spPr>
          <a:xfrm>
            <a:off x="357862" y="675926"/>
            <a:ext cx="4619348" cy="2119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>
                <a:solidFill>
                  <a:srgbClr val="1E991C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Ideal sensing solution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NZ">
                <a:solidFill>
                  <a:srgbClr val="1E991C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Sensor for distributed monitoring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NZ">
                <a:solidFill>
                  <a:srgbClr val="1E991C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Passive and Immune to EMI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NZ">
                <a:solidFill>
                  <a:srgbClr val="1E991C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Withstand harsh environments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NZ">
                <a:solidFill>
                  <a:srgbClr val="1E991C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Easy to Embed and cost -effective</a:t>
            </a:r>
          </a:p>
        </p:txBody>
      </p:sp>
      <p:sp>
        <p:nvSpPr>
          <p:cNvPr id="51" name="Cloud 50">
            <a:extLst>
              <a:ext uri="{FF2B5EF4-FFF2-40B4-BE49-F238E27FC236}">
                <a16:creationId xmlns:a16="http://schemas.microsoft.com/office/drawing/2014/main" id="{655B4C27-7C57-D5A5-0842-9C4162C41628}"/>
              </a:ext>
            </a:extLst>
          </p:cNvPr>
          <p:cNvSpPr/>
          <p:nvPr/>
        </p:nvSpPr>
        <p:spPr>
          <a:xfrm>
            <a:off x="6096000" y="1047225"/>
            <a:ext cx="5527343" cy="137676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4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Optical </a:t>
            </a:r>
            <a:r>
              <a:rPr lang="en-NZ" sz="3200" err="1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fibers</a:t>
            </a:r>
            <a:endParaRPr lang="en-NZ" sz="320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E704BA0-1DD9-624E-19F4-3065915AD5D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05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2800">
                <a:solidFill>
                  <a:schemeClr val="bg1"/>
                </a:solidFill>
                <a:latin typeface="Georgia" panose="02040502050405020303" pitchFamily="18" charset="0"/>
              </a:rPr>
              <a:t>Optical fiber sensors for quench protection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077B40C-5C63-8F8C-07B1-B412C8242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395733"/>
              </p:ext>
            </p:extLst>
          </p:nvPr>
        </p:nvGraphicFramePr>
        <p:xfrm>
          <a:off x="134655" y="1523707"/>
          <a:ext cx="11731622" cy="336533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675946">
                  <a:extLst>
                    <a:ext uri="{9D8B030D-6E8A-4147-A177-3AD203B41FA5}">
                      <a16:colId xmlns:a16="http://schemas.microsoft.com/office/drawing/2014/main" val="4043067657"/>
                    </a:ext>
                  </a:extLst>
                </a:gridCol>
                <a:gridCol w="1675946">
                  <a:extLst>
                    <a:ext uri="{9D8B030D-6E8A-4147-A177-3AD203B41FA5}">
                      <a16:colId xmlns:a16="http://schemas.microsoft.com/office/drawing/2014/main" val="3756671600"/>
                    </a:ext>
                  </a:extLst>
                </a:gridCol>
                <a:gridCol w="1467591">
                  <a:extLst>
                    <a:ext uri="{9D8B030D-6E8A-4147-A177-3AD203B41FA5}">
                      <a16:colId xmlns:a16="http://schemas.microsoft.com/office/drawing/2014/main" val="1848077893"/>
                    </a:ext>
                  </a:extLst>
                </a:gridCol>
                <a:gridCol w="1705970">
                  <a:extLst>
                    <a:ext uri="{9D8B030D-6E8A-4147-A177-3AD203B41FA5}">
                      <a16:colId xmlns:a16="http://schemas.microsoft.com/office/drawing/2014/main" val="1961039673"/>
                    </a:ext>
                  </a:extLst>
                </a:gridCol>
                <a:gridCol w="1719618">
                  <a:extLst>
                    <a:ext uri="{9D8B030D-6E8A-4147-A177-3AD203B41FA5}">
                      <a16:colId xmlns:a16="http://schemas.microsoft.com/office/drawing/2014/main" val="1837404061"/>
                    </a:ext>
                  </a:extLst>
                </a:gridCol>
                <a:gridCol w="1610436">
                  <a:extLst>
                    <a:ext uri="{9D8B030D-6E8A-4147-A177-3AD203B41FA5}">
                      <a16:colId xmlns:a16="http://schemas.microsoft.com/office/drawing/2014/main" val="3641323121"/>
                    </a:ext>
                  </a:extLst>
                </a:gridCol>
                <a:gridCol w="1876115">
                  <a:extLst>
                    <a:ext uri="{9D8B030D-6E8A-4147-A177-3AD203B41FA5}">
                      <a16:colId xmlns:a16="http://schemas.microsoft.com/office/drawing/2014/main" val="2212742313"/>
                    </a:ext>
                  </a:extLst>
                </a:gridCol>
              </a:tblGrid>
              <a:tr h="688826"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Sensing Scheme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Distributed Sensing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Spatial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Response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Sensitivity at Cryogenic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Cost-effective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Data Acquisition + post Processing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811464"/>
                  </a:ext>
                </a:extLst>
              </a:tr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Rayleigh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>
                          <a:solidFill>
                            <a:srgbClr val="37A435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>
                          <a:solidFill>
                            <a:srgbClr val="37A435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>
                          <a:solidFill>
                            <a:srgbClr val="37A435"/>
                          </a:solidFill>
                        </a:rPr>
                        <a:t>~ 1 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NZ">
                        <a:solidFill>
                          <a:srgbClr val="37A435"/>
                        </a:solidFill>
                      </a:endParaRPr>
                    </a:p>
                    <a:p>
                      <a:pPr algn="ctr"/>
                      <a:endParaRPr lang="en-NZ">
                        <a:solidFill>
                          <a:srgbClr val="37A435"/>
                        </a:solidFill>
                      </a:endParaRPr>
                    </a:p>
                    <a:p>
                      <a:pPr algn="ctr"/>
                      <a:r>
                        <a:rPr lang="en-NZ">
                          <a:solidFill>
                            <a:srgbClr val="37A435"/>
                          </a:solidFill>
                        </a:rPr>
                        <a:t>Less sensitive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NZ"/>
                    </a:p>
                    <a:p>
                      <a:pPr algn="ctr"/>
                      <a:endParaRPr lang="en-NZ" sz="1000"/>
                    </a:p>
                    <a:p>
                      <a:pPr algn="ctr"/>
                      <a:r>
                        <a:rPr lang="en-NZ"/>
                        <a:t>Expensive interrogators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NZ"/>
                    </a:p>
                    <a:p>
                      <a:pPr algn="ctr"/>
                      <a:endParaRPr lang="en-NZ" sz="1200"/>
                    </a:p>
                    <a:p>
                      <a:pPr algn="ctr"/>
                      <a:r>
                        <a:rPr lang="en-NZ"/>
                        <a:t>Computationally expensive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705300"/>
                  </a:ext>
                </a:extLst>
              </a:tr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Raman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</a:rPr>
                        <a:t>~ 1 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090419"/>
                  </a:ext>
                </a:extLst>
              </a:tr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Brillouin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</a:rPr>
                        <a:t>~ 1 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419673"/>
                  </a:ext>
                </a:extLst>
              </a:tr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FBG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NZ" sz="18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</a:rPr>
                        <a:t>~ 1 ms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NZ">
                        <a:solidFill>
                          <a:srgbClr val="37A435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>
                        <a:solidFill>
                          <a:srgbClr val="37A4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>
                          <a:solidFill>
                            <a:srgbClr val="37A435"/>
                          </a:solidFill>
                          <a:sym typeface="Wingdings" panose="05000000000000000000" pitchFamily="2" charset="2"/>
                        </a:rPr>
                        <a:t>Cheaper</a:t>
                      </a:r>
                      <a:endParaRPr lang="en-NZ">
                        <a:solidFill>
                          <a:srgbClr val="37A435"/>
                        </a:solidFill>
                      </a:endParaRPr>
                    </a:p>
                    <a:p>
                      <a:pPr algn="ctr"/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>
                          <a:solidFill>
                            <a:srgbClr val="37A435"/>
                          </a:solidFill>
                        </a:rPr>
                        <a:t>Simple algorithm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77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40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0480-E4DC-4F1E-B359-0536AB31C5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05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2800">
                <a:solidFill>
                  <a:schemeClr val="bg1"/>
                </a:solidFill>
                <a:latin typeface="Georgia" panose="02040502050405020303" pitchFamily="18" charset="0"/>
              </a:rPr>
              <a:t>Working principle of fibre Bragg grating (FBG)</a:t>
            </a:r>
            <a:endParaRPr lang="en-NZ" sz="280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75D4EB4-C2B5-4DC0-BEE3-36299D98A6B7}"/>
              </a:ext>
            </a:extLst>
          </p:cNvPr>
          <p:cNvGrpSpPr/>
          <p:nvPr/>
        </p:nvGrpSpPr>
        <p:grpSpPr>
          <a:xfrm>
            <a:off x="9615070" y="2362426"/>
            <a:ext cx="2447057" cy="1809290"/>
            <a:chOff x="332575" y="1727735"/>
            <a:chExt cx="2447057" cy="18092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941C42AB-513F-437B-9D35-D7B7746D4D5A}"/>
                    </a:ext>
                  </a:extLst>
                </p:cNvPr>
                <p:cNvSpPr/>
                <p:nvPr/>
              </p:nvSpPr>
              <p:spPr>
                <a:xfrm>
                  <a:off x="332575" y="1727735"/>
                  <a:ext cx="1348125" cy="3583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NZ" sz="16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sz="16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NZ" sz="1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NZ" sz="1600" i="0"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m:rPr>
                            <m:sty m:val="p"/>
                          </m:rPr>
                          <a:rPr lang="en-NZ" sz="1600" i="0">
                            <a:latin typeface="Cambria Math" panose="02040503050406030204" pitchFamily="18" charset="0"/>
                          </a:rPr>
                          <m:t>Λ</m:t>
                        </m:r>
                        <m:sSub>
                          <m:sSubPr>
                            <m:ctrlPr>
                              <a:rPr lang="en-NZ" sz="16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NZ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NZ" sz="1600" i="1"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</m:oMath>
                    </m:oMathPara>
                  </a14:m>
                  <a:endParaRPr lang="en-NZ" sz="16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941C42AB-513F-437B-9D35-D7B7746D4D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75" y="1727735"/>
                  <a:ext cx="1348125" cy="358303"/>
                </a:xfrm>
                <a:prstGeom prst="rect">
                  <a:avLst/>
                </a:prstGeom>
                <a:blipFill>
                  <a:blip r:embed="rId3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9E584327-C41C-4E54-A012-40AEDDCDFD26}"/>
                    </a:ext>
                  </a:extLst>
                </p:cNvPr>
                <p:cNvSpPr txBox="1"/>
                <p:nvPr/>
              </p:nvSpPr>
              <p:spPr>
                <a:xfrm>
                  <a:off x="332575" y="2565669"/>
                  <a:ext cx="2447057" cy="971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NZ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sz="1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NZ" sz="14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r>
                    <a:rPr lang="en-NZ" sz="1400">
                      <a:latin typeface="Georgia" panose="02040502050405020303" pitchFamily="18" charset="0"/>
                      <a:cs typeface="Arial" panose="020B0604020202020204" pitchFamily="34" charset="0"/>
                    </a:rPr>
                    <a:t>: Bragg wavelength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NZ" sz="1400"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NZ" sz="1400">
                      <a:latin typeface="Georgia" panose="02040502050405020303" pitchFamily="18" charset="0"/>
                      <a:cs typeface="Arial" panose="020B0604020202020204" pitchFamily="34" charset="0"/>
                    </a:rPr>
                    <a:t>: periodic spacing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NZ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NZ" sz="14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</m:oMath>
                  </a14:m>
                  <a:r>
                    <a:rPr lang="en-NZ" sz="1400">
                      <a:latin typeface="Georgia" panose="02040502050405020303" pitchFamily="18" charset="0"/>
                      <a:cs typeface="Arial" panose="020B0604020202020204" pitchFamily="34" charset="0"/>
                    </a:rPr>
                    <a:t>: effective refractive index</a:t>
                  </a:r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9E584327-C41C-4E54-A012-40AEDDCDF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575" y="2565669"/>
                  <a:ext cx="2447057" cy="971356"/>
                </a:xfrm>
                <a:prstGeom prst="rect">
                  <a:avLst/>
                </a:prstGeom>
                <a:blipFill>
                  <a:blip r:embed="rId4"/>
                  <a:stretch>
                    <a:fillRect l="-746" t="-1887" b="-50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A37C49D-F664-48DA-98EA-D6594047B643}"/>
                  </a:ext>
                </a:extLst>
              </p:cNvPr>
              <p:cNvSpPr txBox="1"/>
              <p:nvPr/>
            </p:nvSpPr>
            <p:spPr>
              <a:xfrm>
                <a:off x="519282" y="4589957"/>
                <a:ext cx="868585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NZ" sz="1600">
                    <a:latin typeface="Georgia" panose="02040502050405020303" pitchFamily="18" charset="0"/>
                    <a:cs typeface="Arial" panose="020B0604020202020204" pitchFamily="34" charset="0"/>
                  </a:rPr>
                  <a:t>A FBG is typically a point sensor (</a:t>
                </a:r>
                <a14:m>
                  <m:oMath xmlns:m="http://schemas.openxmlformats.org/officeDocument/2006/math">
                    <m:r>
                      <a:rPr lang="en-NZ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NZ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NZ" sz="1600">
                    <a:latin typeface="Georgia" panose="02040502050405020303" pitchFamily="18" charset="0"/>
                    <a:cs typeface="Arial" panose="020B0604020202020204" pitchFamily="34" charset="0"/>
                  </a:rPr>
                  <a:t> mm)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NZ" sz="1600">
                    <a:latin typeface="Georgia" panose="02040502050405020303" pitchFamily="18" charset="0"/>
                    <a:cs typeface="Arial" panose="020B0604020202020204" pitchFamily="34" charset="0"/>
                  </a:rPr>
                  <a:t>Periodic modulation of refractive index in the fiber core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NZ" sz="1600">
                    <a:latin typeface="Georgia" panose="02040502050405020303" pitchFamily="18" charset="0"/>
                    <a:cs typeface="Arial" panose="020B0604020202020204" pitchFamily="34" charset="0"/>
                  </a:rPr>
                  <a:t>Reflects a Gaussian-like spectrum centred at Bragg wavelength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sz="1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NZ" sz="16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NZ" sz="1600">
                    <a:latin typeface="Georgia" panose="02040502050405020303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NZ" sz="1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Z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NZ" sz="16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NZ" sz="1600">
                    <a:latin typeface="Georgia" panose="02040502050405020303" pitchFamily="18" charset="0"/>
                    <a:cs typeface="Arial" panose="020B0604020202020204" pitchFamily="34" charset="0"/>
                  </a:rPr>
                  <a:t> increases with an increase in temperature, so spectrum shifts towards higher wavelength</a:t>
                </a: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A37C49D-F664-48DA-98EA-D6594047B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82" y="4589957"/>
                <a:ext cx="8685853" cy="1077218"/>
              </a:xfrm>
              <a:prstGeom prst="rect">
                <a:avLst/>
              </a:prstGeom>
              <a:blipFill>
                <a:blip r:embed="rId5"/>
                <a:stretch>
                  <a:fillRect l="-281"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E3B2B3EB-5E5F-40E0-BB74-AFAF40B4833D}"/>
              </a:ext>
            </a:extLst>
          </p:cNvPr>
          <p:cNvGrpSpPr/>
          <p:nvPr/>
        </p:nvGrpSpPr>
        <p:grpSpPr>
          <a:xfrm>
            <a:off x="2286946" y="790706"/>
            <a:ext cx="7221964" cy="3297500"/>
            <a:chOff x="3540182" y="1189786"/>
            <a:chExt cx="7221964" cy="32975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554ED6A-7C2C-4DD5-9092-AC83D4552864}"/>
                </a:ext>
              </a:extLst>
            </p:cNvPr>
            <p:cNvSpPr/>
            <p:nvPr/>
          </p:nvSpPr>
          <p:spPr>
            <a:xfrm>
              <a:off x="5708399" y="2365541"/>
              <a:ext cx="2688454" cy="4764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7CBDBD3-4C03-4FDA-81BE-52ACCDAE19AB}"/>
                </a:ext>
              </a:extLst>
            </p:cNvPr>
            <p:cNvSpPr/>
            <p:nvPr/>
          </p:nvSpPr>
          <p:spPr>
            <a:xfrm>
              <a:off x="5720784" y="2533237"/>
              <a:ext cx="2676068" cy="16194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166E162-9B7B-4D26-993E-7BB794460581}"/>
                </a:ext>
              </a:extLst>
            </p:cNvPr>
            <p:cNvSpPr/>
            <p:nvPr/>
          </p:nvSpPr>
          <p:spPr>
            <a:xfrm>
              <a:off x="6512170" y="2533237"/>
              <a:ext cx="111941" cy="1608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8A9A0B-F361-4D33-8229-116956D455EF}"/>
                </a:ext>
              </a:extLst>
            </p:cNvPr>
            <p:cNvSpPr/>
            <p:nvPr/>
          </p:nvSpPr>
          <p:spPr>
            <a:xfrm>
              <a:off x="6624111" y="2533237"/>
              <a:ext cx="111941" cy="1608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A58891-5E7A-4702-ACAD-00C70EEE39D5}"/>
                </a:ext>
              </a:extLst>
            </p:cNvPr>
            <p:cNvSpPr/>
            <p:nvPr/>
          </p:nvSpPr>
          <p:spPr>
            <a:xfrm>
              <a:off x="6736096" y="2533237"/>
              <a:ext cx="111941" cy="1608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C0C4419-9F71-4CA1-BF4F-3B323D043345}"/>
                </a:ext>
              </a:extLst>
            </p:cNvPr>
            <p:cNvSpPr/>
            <p:nvPr/>
          </p:nvSpPr>
          <p:spPr>
            <a:xfrm>
              <a:off x="6848037" y="2533237"/>
              <a:ext cx="111941" cy="1608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9EF17A-B65C-43B6-AB02-F1BCCBC229B6}"/>
                </a:ext>
              </a:extLst>
            </p:cNvPr>
            <p:cNvSpPr/>
            <p:nvPr/>
          </p:nvSpPr>
          <p:spPr>
            <a:xfrm>
              <a:off x="6959978" y="2533237"/>
              <a:ext cx="111941" cy="1608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ABDA77F-B439-47CB-8B82-80A36AE78C8C}"/>
                </a:ext>
              </a:extLst>
            </p:cNvPr>
            <p:cNvSpPr/>
            <p:nvPr/>
          </p:nvSpPr>
          <p:spPr>
            <a:xfrm>
              <a:off x="7071919" y="2533237"/>
              <a:ext cx="111941" cy="1608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767BE6-2BF5-4E5E-827D-3AD4DE35AAE8}"/>
                </a:ext>
              </a:extLst>
            </p:cNvPr>
            <p:cNvSpPr/>
            <p:nvPr/>
          </p:nvSpPr>
          <p:spPr>
            <a:xfrm>
              <a:off x="7183860" y="2533237"/>
              <a:ext cx="111941" cy="1608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3F389F8-8D86-42C9-B014-F2EE16F2DA98}"/>
                </a:ext>
              </a:extLst>
            </p:cNvPr>
            <p:cNvSpPr/>
            <p:nvPr/>
          </p:nvSpPr>
          <p:spPr>
            <a:xfrm>
              <a:off x="7295801" y="2533237"/>
              <a:ext cx="111941" cy="1608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41D530B-D02F-4016-8BB0-D133173D8A6E}"/>
                </a:ext>
              </a:extLst>
            </p:cNvPr>
            <p:cNvSpPr/>
            <p:nvPr/>
          </p:nvSpPr>
          <p:spPr>
            <a:xfrm>
              <a:off x="7407742" y="2533237"/>
              <a:ext cx="111941" cy="1608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C1C9D3B-8833-4DBC-8726-83F23B08E078}"/>
                </a:ext>
              </a:extLst>
            </p:cNvPr>
            <p:cNvCxnSpPr/>
            <p:nvPr/>
          </p:nvCxnSpPr>
          <p:spPr>
            <a:xfrm>
              <a:off x="6512170" y="2055923"/>
              <a:ext cx="0" cy="468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D43D00D-0510-4F67-BC97-53F645C26A85}"/>
                </a:ext>
              </a:extLst>
            </p:cNvPr>
            <p:cNvCxnSpPr/>
            <p:nvPr/>
          </p:nvCxnSpPr>
          <p:spPr>
            <a:xfrm>
              <a:off x="6736096" y="2055923"/>
              <a:ext cx="0" cy="468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F895A4-663E-4BCC-A413-BC9FAE73AA1C}"/>
                </a:ext>
              </a:extLst>
            </p:cNvPr>
            <p:cNvSpPr txBox="1"/>
            <p:nvPr/>
          </p:nvSpPr>
          <p:spPr>
            <a:xfrm>
              <a:off x="6448422" y="1686591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endParaRPr lang="en-NZ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65C784F-8437-4483-A712-F72E6BFD8F7A}"/>
                </a:ext>
              </a:extLst>
            </p:cNvPr>
            <p:cNvCxnSpPr/>
            <p:nvPr/>
          </p:nvCxnSpPr>
          <p:spPr>
            <a:xfrm>
              <a:off x="6507761" y="2046398"/>
              <a:ext cx="22388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67D87E9-A73C-4A16-B8A0-4A8DE51C7177}"/>
                </a:ext>
              </a:extLst>
            </p:cNvPr>
            <p:cNvCxnSpPr/>
            <p:nvPr/>
          </p:nvCxnSpPr>
          <p:spPr>
            <a:xfrm flipV="1">
              <a:off x="3784573" y="2726965"/>
              <a:ext cx="0" cy="6651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1DDE1E8-8C9F-421E-8D4E-4396BC97B9C4}"/>
                </a:ext>
              </a:extLst>
            </p:cNvPr>
            <p:cNvCxnSpPr/>
            <p:nvPr/>
          </p:nvCxnSpPr>
          <p:spPr>
            <a:xfrm flipV="1">
              <a:off x="3784573" y="3390666"/>
              <a:ext cx="107242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id="{5D979928-C9CC-434C-85BD-951951FBF81A}"/>
                </a:ext>
              </a:extLst>
            </p:cNvPr>
            <p:cNvSpPr/>
            <p:nvPr/>
          </p:nvSpPr>
          <p:spPr>
            <a:xfrm>
              <a:off x="3790202" y="2875636"/>
              <a:ext cx="922020" cy="506974"/>
            </a:xfrm>
            <a:custGeom>
              <a:avLst/>
              <a:gdLst>
                <a:gd name="connsiteX0" fmla="*/ 0 w 922020"/>
                <a:gd name="connsiteY0" fmla="*/ 506730 h 508196"/>
                <a:gd name="connsiteX1" fmla="*/ 266700 w 922020"/>
                <a:gd name="connsiteY1" fmla="*/ 506730 h 508196"/>
                <a:gd name="connsiteX2" fmla="*/ 381000 w 922020"/>
                <a:gd name="connsiteY2" fmla="*/ 491490 h 508196"/>
                <a:gd name="connsiteX3" fmla="*/ 419100 w 922020"/>
                <a:gd name="connsiteY3" fmla="*/ 361950 h 508196"/>
                <a:gd name="connsiteX4" fmla="*/ 441960 w 922020"/>
                <a:gd name="connsiteY4" fmla="*/ 186690 h 508196"/>
                <a:gd name="connsiteX5" fmla="*/ 464820 w 922020"/>
                <a:gd name="connsiteY5" fmla="*/ 19050 h 508196"/>
                <a:gd name="connsiteX6" fmla="*/ 495300 w 922020"/>
                <a:gd name="connsiteY6" fmla="*/ 3810 h 508196"/>
                <a:gd name="connsiteX7" fmla="*/ 525780 w 922020"/>
                <a:gd name="connsiteY7" fmla="*/ 19050 h 508196"/>
                <a:gd name="connsiteX8" fmla="*/ 541020 w 922020"/>
                <a:gd name="connsiteY8" fmla="*/ 156210 h 508196"/>
                <a:gd name="connsiteX9" fmla="*/ 541020 w 922020"/>
                <a:gd name="connsiteY9" fmla="*/ 346710 h 508196"/>
                <a:gd name="connsiteX10" fmla="*/ 571500 w 922020"/>
                <a:gd name="connsiteY10" fmla="*/ 491490 h 508196"/>
                <a:gd name="connsiteX11" fmla="*/ 609600 w 922020"/>
                <a:gd name="connsiteY11" fmla="*/ 499110 h 508196"/>
                <a:gd name="connsiteX12" fmla="*/ 701040 w 922020"/>
                <a:gd name="connsiteY12" fmla="*/ 506730 h 508196"/>
                <a:gd name="connsiteX13" fmla="*/ 922020 w 922020"/>
                <a:gd name="connsiteY13" fmla="*/ 506730 h 508196"/>
                <a:gd name="connsiteX0" fmla="*/ 0 w 922020"/>
                <a:gd name="connsiteY0" fmla="*/ 506730 h 508196"/>
                <a:gd name="connsiteX1" fmla="*/ 266700 w 922020"/>
                <a:gd name="connsiteY1" fmla="*/ 506730 h 508196"/>
                <a:gd name="connsiteX2" fmla="*/ 381000 w 922020"/>
                <a:gd name="connsiteY2" fmla="*/ 491490 h 508196"/>
                <a:gd name="connsiteX3" fmla="*/ 419100 w 922020"/>
                <a:gd name="connsiteY3" fmla="*/ 361950 h 508196"/>
                <a:gd name="connsiteX4" fmla="*/ 441960 w 922020"/>
                <a:gd name="connsiteY4" fmla="*/ 186690 h 508196"/>
                <a:gd name="connsiteX5" fmla="*/ 464820 w 922020"/>
                <a:gd name="connsiteY5" fmla="*/ 19050 h 508196"/>
                <a:gd name="connsiteX6" fmla="*/ 495300 w 922020"/>
                <a:gd name="connsiteY6" fmla="*/ 3810 h 508196"/>
                <a:gd name="connsiteX7" fmla="*/ 525780 w 922020"/>
                <a:gd name="connsiteY7" fmla="*/ 19050 h 508196"/>
                <a:gd name="connsiteX8" fmla="*/ 541020 w 922020"/>
                <a:gd name="connsiteY8" fmla="*/ 156210 h 508196"/>
                <a:gd name="connsiteX9" fmla="*/ 541020 w 922020"/>
                <a:gd name="connsiteY9" fmla="*/ 346710 h 508196"/>
                <a:gd name="connsiteX10" fmla="*/ 564356 w 922020"/>
                <a:gd name="connsiteY10" fmla="*/ 436721 h 508196"/>
                <a:gd name="connsiteX11" fmla="*/ 609600 w 922020"/>
                <a:gd name="connsiteY11" fmla="*/ 499110 h 508196"/>
                <a:gd name="connsiteX12" fmla="*/ 701040 w 922020"/>
                <a:gd name="connsiteY12" fmla="*/ 506730 h 508196"/>
                <a:gd name="connsiteX13" fmla="*/ 922020 w 922020"/>
                <a:gd name="connsiteY13" fmla="*/ 506730 h 508196"/>
                <a:gd name="connsiteX0" fmla="*/ 0 w 922020"/>
                <a:gd name="connsiteY0" fmla="*/ 506730 h 508398"/>
                <a:gd name="connsiteX1" fmla="*/ 266700 w 922020"/>
                <a:gd name="connsiteY1" fmla="*/ 506730 h 508398"/>
                <a:gd name="connsiteX2" fmla="*/ 381000 w 922020"/>
                <a:gd name="connsiteY2" fmla="*/ 491490 h 508398"/>
                <a:gd name="connsiteX3" fmla="*/ 426243 w 922020"/>
                <a:gd name="connsiteY3" fmla="*/ 342900 h 508398"/>
                <a:gd name="connsiteX4" fmla="*/ 441960 w 922020"/>
                <a:gd name="connsiteY4" fmla="*/ 186690 h 508398"/>
                <a:gd name="connsiteX5" fmla="*/ 464820 w 922020"/>
                <a:gd name="connsiteY5" fmla="*/ 19050 h 508398"/>
                <a:gd name="connsiteX6" fmla="*/ 495300 w 922020"/>
                <a:gd name="connsiteY6" fmla="*/ 3810 h 508398"/>
                <a:gd name="connsiteX7" fmla="*/ 525780 w 922020"/>
                <a:gd name="connsiteY7" fmla="*/ 19050 h 508398"/>
                <a:gd name="connsiteX8" fmla="*/ 541020 w 922020"/>
                <a:gd name="connsiteY8" fmla="*/ 156210 h 508398"/>
                <a:gd name="connsiteX9" fmla="*/ 541020 w 922020"/>
                <a:gd name="connsiteY9" fmla="*/ 346710 h 508398"/>
                <a:gd name="connsiteX10" fmla="*/ 564356 w 922020"/>
                <a:gd name="connsiteY10" fmla="*/ 436721 h 508398"/>
                <a:gd name="connsiteX11" fmla="*/ 609600 w 922020"/>
                <a:gd name="connsiteY11" fmla="*/ 499110 h 508398"/>
                <a:gd name="connsiteX12" fmla="*/ 701040 w 922020"/>
                <a:gd name="connsiteY12" fmla="*/ 506730 h 508398"/>
                <a:gd name="connsiteX13" fmla="*/ 922020 w 922020"/>
                <a:gd name="connsiteY13" fmla="*/ 506730 h 508398"/>
                <a:gd name="connsiteX0" fmla="*/ 0 w 922020"/>
                <a:gd name="connsiteY0" fmla="*/ 505716 h 507384"/>
                <a:gd name="connsiteX1" fmla="*/ 266700 w 922020"/>
                <a:gd name="connsiteY1" fmla="*/ 505716 h 507384"/>
                <a:gd name="connsiteX2" fmla="*/ 381000 w 922020"/>
                <a:gd name="connsiteY2" fmla="*/ 490476 h 507384"/>
                <a:gd name="connsiteX3" fmla="*/ 426243 w 922020"/>
                <a:gd name="connsiteY3" fmla="*/ 341886 h 507384"/>
                <a:gd name="connsiteX4" fmla="*/ 453866 w 922020"/>
                <a:gd name="connsiteY4" fmla="*/ 169007 h 507384"/>
                <a:gd name="connsiteX5" fmla="*/ 464820 w 922020"/>
                <a:gd name="connsiteY5" fmla="*/ 18036 h 507384"/>
                <a:gd name="connsiteX6" fmla="*/ 495300 w 922020"/>
                <a:gd name="connsiteY6" fmla="*/ 2796 h 507384"/>
                <a:gd name="connsiteX7" fmla="*/ 525780 w 922020"/>
                <a:gd name="connsiteY7" fmla="*/ 18036 h 507384"/>
                <a:gd name="connsiteX8" fmla="*/ 541020 w 922020"/>
                <a:gd name="connsiteY8" fmla="*/ 155196 h 507384"/>
                <a:gd name="connsiteX9" fmla="*/ 541020 w 922020"/>
                <a:gd name="connsiteY9" fmla="*/ 345696 h 507384"/>
                <a:gd name="connsiteX10" fmla="*/ 564356 w 922020"/>
                <a:gd name="connsiteY10" fmla="*/ 435707 h 507384"/>
                <a:gd name="connsiteX11" fmla="*/ 609600 w 922020"/>
                <a:gd name="connsiteY11" fmla="*/ 498096 h 507384"/>
                <a:gd name="connsiteX12" fmla="*/ 701040 w 922020"/>
                <a:gd name="connsiteY12" fmla="*/ 505716 h 507384"/>
                <a:gd name="connsiteX13" fmla="*/ 922020 w 922020"/>
                <a:gd name="connsiteY13" fmla="*/ 505716 h 507384"/>
                <a:gd name="connsiteX0" fmla="*/ 0 w 922020"/>
                <a:gd name="connsiteY0" fmla="*/ 505716 h 507384"/>
                <a:gd name="connsiteX1" fmla="*/ 266700 w 922020"/>
                <a:gd name="connsiteY1" fmla="*/ 505716 h 507384"/>
                <a:gd name="connsiteX2" fmla="*/ 381000 w 922020"/>
                <a:gd name="connsiteY2" fmla="*/ 490476 h 507384"/>
                <a:gd name="connsiteX3" fmla="*/ 426243 w 922020"/>
                <a:gd name="connsiteY3" fmla="*/ 341886 h 507384"/>
                <a:gd name="connsiteX4" fmla="*/ 453866 w 922020"/>
                <a:gd name="connsiteY4" fmla="*/ 169007 h 507384"/>
                <a:gd name="connsiteX5" fmla="*/ 464820 w 922020"/>
                <a:gd name="connsiteY5" fmla="*/ 18036 h 507384"/>
                <a:gd name="connsiteX6" fmla="*/ 495300 w 922020"/>
                <a:gd name="connsiteY6" fmla="*/ 2796 h 507384"/>
                <a:gd name="connsiteX7" fmla="*/ 525780 w 922020"/>
                <a:gd name="connsiteY7" fmla="*/ 18036 h 507384"/>
                <a:gd name="connsiteX8" fmla="*/ 526733 w 922020"/>
                <a:gd name="connsiteY8" fmla="*/ 157577 h 507384"/>
                <a:gd name="connsiteX9" fmla="*/ 541020 w 922020"/>
                <a:gd name="connsiteY9" fmla="*/ 345696 h 507384"/>
                <a:gd name="connsiteX10" fmla="*/ 564356 w 922020"/>
                <a:gd name="connsiteY10" fmla="*/ 435707 h 507384"/>
                <a:gd name="connsiteX11" fmla="*/ 609600 w 922020"/>
                <a:gd name="connsiteY11" fmla="*/ 498096 h 507384"/>
                <a:gd name="connsiteX12" fmla="*/ 701040 w 922020"/>
                <a:gd name="connsiteY12" fmla="*/ 505716 h 507384"/>
                <a:gd name="connsiteX13" fmla="*/ 922020 w 922020"/>
                <a:gd name="connsiteY13" fmla="*/ 505716 h 507384"/>
                <a:gd name="connsiteX0" fmla="*/ 0 w 922020"/>
                <a:gd name="connsiteY0" fmla="*/ 507154 h 508822"/>
                <a:gd name="connsiteX1" fmla="*/ 266700 w 922020"/>
                <a:gd name="connsiteY1" fmla="*/ 507154 h 508822"/>
                <a:gd name="connsiteX2" fmla="*/ 381000 w 922020"/>
                <a:gd name="connsiteY2" fmla="*/ 491914 h 508822"/>
                <a:gd name="connsiteX3" fmla="*/ 426243 w 922020"/>
                <a:gd name="connsiteY3" fmla="*/ 343324 h 508822"/>
                <a:gd name="connsiteX4" fmla="*/ 453866 w 922020"/>
                <a:gd name="connsiteY4" fmla="*/ 170445 h 508822"/>
                <a:gd name="connsiteX5" fmla="*/ 464820 w 922020"/>
                <a:gd name="connsiteY5" fmla="*/ 19474 h 508822"/>
                <a:gd name="connsiteX6" fmla="*/ 495300 w 922020"/>
                <a:gd name="connsiteY6" fmla="*/ 4234 h 508822"/>
                <a:gd name="connsiteX7" fmla="*/ 518636 w 922020"/>
                <a:gd name="connsiteY7" fmla="*/ 40905 h 508822"/>
                <a:gd name="connsiteX8" fmla="*/ 526733 w 922020"/>
                <a:gd name="connsiteY8" fmla="*/ 159015 h 508822"/>
                <a:gd name="connsiteX9" fmla="*/ 541020 w 922020"/>
                <a:gd name="connsiteY9" fmla="*/ 347134 h 508822"/>
                <a:gd name="connsiteX10" fmla="*/ 564356 w 922020"/>
                <a:gd name="connsiteY10" fmla="*/ 437145 h 508822"/>
                <a:gd name="connsiteX11" fmla="*/ 609600 w 922020"/>
                <a:gd name="connsiteY11" fmla="*/ 499534 h 508822"/>
                <a:gd name="connsiteX12" fmla="*/ 701040 w 922020"/>
                <a:gd name="connsiteY12" fmla="*/ 507154 h 508822"/>
                <a:gd name="connsiteX13" fmla="*/ 922020 w 922020"/>
                <a:gd name="connsiteY13" fmla="*/ 507154 h 508822"/>
                <a:gd name="connsiteX0" fmla="*/ 0 w 922020"/>
                <a:gd name="connsiteY0" fmla="*/ 503120 h 504788"/>
                <a:gd name="connsiteX1" fmla="*/ 266700 w 922020"/>
                <a:gd name="connsiteY1" fmla="*/ 503120 h 504788"/>
                <a:gd name="connsiteX2" fmla="*/ 381000 w 922020"/>
                <a:gd name="connsiteY2" fmla="*/ 487880 h 504788"/>
                <a:gd name="connsiteX3" fmla="*/ 426243 w 922020"/>
                <a:gd name="connsiteY3" fmla="*/ 339290 h 504788"/>
                <a:gd name="connsiteX4" fmla="*/ 453866 w 922020"/>
                <a:gd name="connsiteY4" fmla="*/ 166411 h 504788"/>
                <a:gd name="connsiteX5" fmla="*/ 471963 w 922020"/>
                <a:gd name="connsiteY5" fmla="*/ 48778 h 504788"/>
                <a:gd name="connsiteX6" fmla="*/ 495300 w 922020"/>
                <a:gd name="connsiteY6" fmla="*/ 200 h 504788"/>
                <a:gd name="connsiteX7" fmla="*/ 518636 w 922020"/>
                <a:gd name="connsiteY7" fmla="*/ 36871 h 504788"/>
                <a:gd name="connsiteX8" fmla="*/ 526733 w 922020"/>
                <a:gd name="connsiteY8" fmla="*/ 154981 h 504788"/>
                <a:gd name="connsiteX9" fmla="*/ 541020 w 922020"/>
                <a:gd name="connsiteY9" fmla="*/ 343100 h 504788"/>
                <a:gd name="connsiteX10" fmla="*/ 564356 w 922020"/>
                <a:gd name="connsiteY10" fmla="*/ 433111 h 504788"/>
                <a:gd name="connsiteX11" fmla="*/ 609600 w 922020"/>
                <a:gd name="connsiteY11" fmla="*/ 495500 h 504788"/>
                <a:gd name="connsiteX12" fmla="*/ 701040 w 922020"/>
                <a:gd name="connsiteY12" fmla="*/ 503120 h 504788"/>
                <a:gd name="connsiteX13" fmla="*/ 922020 w 922020"/>
                <a:gd name="connsiteY13" fmla="*/ 503120 h 504788"/>
                <a:gd name="connsiteX0" fmla="*/ 0 w 922020"/>
                <a:gd name="connsiteY0" fmla="*/ 505477 h 507145"/>
                <a:gd name="connsiteX1" fmla="*/ 266700 w 922020"/>
                <a:gd name="connsiteY1" fmla="*/ 505477 h 507145"/>
                <a:gd name="connsiteX2" fmla="*/ 381000 w 922020"/>
                <a:gd name="connsiteY2" fmla="*/ 490237 h 507145"/>
                <a:gd name="connsiteX3" fmla="*/ 426243 w 922020"/>
                <a:gd name="connsiteY3" fmla="*/ 341647 h 507145"/>
                <a:gd name="connsiteX4" fmla="*/ 453866 w 922020"/>
                <a:gd name="connsiteY4" fmla="*/ 168768 h 507145"/>
                <a:gd name="connsiteX5" fmla="*/ 471963 w 922020"/>
                <a:gd name="connsiteY5" fmla="*/ 51135 h 507145"/>
                <a:gd name="connsiteX6" fmla="*/ 488156 w 922020"/>
                <a:gd name="connsiteY6" fmla="*/ 176 h 507145"/>
                <a:gd name="connsiteX7" fmla="*/ 518636 w 922020"/>
                <a:gd name="connsiteY7" fmla="*/ 39228 h 507145"/>
                <a:gd name="connsiteX8" fmla="*/ 526733 w 922020"/>
                <a:gd name="connsiteY8" fmla="*/ 157338 h 507145"/>
                <a:gd name="connsiteX9" fmla="*/ 541020 w 922020"/>
                <a:gd name="connsiteY9" fmla="*/ 345457 h 507145"/>
                <a:gd name="connsiteX10" fmla="*/ 564356 w 922020"/>
                <a:gd name="connsiteY10" fmla="*/ 435468 h 507145"/>
                <a:gd name="connsiteX11" fmla="*/ 609600 w 922020"/>
                <a:gd name="connsiteY11" fmla="*/ 497857 h 507145"/>
                <a:gd name="connsiteX12" fmla="*/ 701040 w 922020"/>
                <a:gd name="connsiteY12" fmla="*/ 505477 h 507145"/>
                <a:gd name="connsiteX13" fmla="*/ 922020 w 922020"/>
                <a:gd name="connsiteY13" fmla="*/ 505477 h 507145"/>
                <a:gd name="connsiteX0" fmla="*/ 0 w 922020"/>
                <a:gd name="connsiteY0" fmla="*/ 505307 h 506975"/>
                <a:gd name="connsiteX1" fmla="*/ 266700 w 922020"/>
                <a:gd name="connsiteY1" fmla="*/ 505307 h 506975"/>
                <a:gd name="connsiteX2" fmla="*/ 381000 w 922020"/>
                <a:gd name="connsiteY2" fmla="*/ 490067 h 506975"/>
                <a:gd name="connsiteX3" fmla="*/ 426243 w 922020"/>
                <a:gd name="connsiteY3" fmla="*/ 341477 h 506975"/>
                <a:gd name="connsiteX4" fmla="*/ 453866 w 922020"/>
                <a:gd name="connsiteY4" fmla="*/ 168598 h 506975"/>
                <a:gd name="connsiteX5" fmla="*/ 471963 w 922020"/>
                <a:gd name="connsiteY5" fmla="*/ 50965 h 506975"/>
                <a:gd name="connsiteX6" fmla="*/ 488156 w 922020"/>
                <a:gd name="connsiteY6" fmla="*/ 6 h 506975"/>
                <a:gd name="connsiteX7" fmla="*/ 518636 w 922020"/>
                <a:gd name="connsiteY7" fmla="*/ 53346 h 506975"/>
                <a:gd name="connsiteX8" fmla="*/ 526733 w 922020"/>
                <a:gd name="connsiteY8" fmla="*/ 157168 h 506975"/>
                <a:gd name="connsiteX9" fmla="*/ 541020 w 922020"/>
                <a:gd name="connsiteY9" fmla="*/ 345287 h 506975"/>
                <a:gd name="connsiteX10" fmla="*/ 564356 w 922020"/>
                <a:gd name="connsiteY10" fmla="*/ 435298 h 506975"/>
                <a:gd name="connsiteX11" fmla="*/ 609600 w 922020"/>
                <a:gd name="connsiteY11" fmla="*/ 497687 h 506975"/>
                <a:gd name="connsiteX12" fmla="*/ 701040 w 922020"/>
                <a:gd name="connsiteY12" fmla="*/ 505307 h 506975"/>
                <a:gd name="connsiteX13" fmla="*/ 922020 w 922020"/>
                <a:gd name="connsiteY13" fmla="*/ 505307 h 506975"/>
                <a:gd name="connsiteX0" fmla="*/ 0 w 922020"/>
                <a:gd name="connsiteY0" fmla="*/ 505301 h 506969"/>
                <a:gd name="connsiteX1" fmla="*/ 266700 w 922020"/>
                <a:gd name="connsiteY1" fmla="*/ 505301 h 506969"/>
                <a:gd name="connsiteX2" fmla="*/ 381000 w 922020"/>
                <a:gd name="connsiteY2" fmla="*/ 490061 h 506969"/>
                <a:gd name="connsiteX3" fmla="*/ 426243 w 922020"/>
                <a:gd name="connsiteY3" fmla="*/ 341471 h 506969"/>
                <a:gd name="connsiteX4" fmla="*/ 453866 w 922020"/>
                <a:gd name="connsiteY4" fmla="*/ 168592 h 506969"/>
                <a:gd name="connsiteX5" fmla="*/ 471963 w 922020"/>
                <a:gd name="connsiteY5" fmla="*/ 50959 h 506969"/>
                <a:gd name="connsiteX6" fmla="*/ 488156 w 922020"/>
                <a:gd name="connsiteY6" fmla="*/ 0 h 506969"/>
                <a:gd name="connsiteX7" fmla="*/ 509111 w 922020"/>
                <a:gd name="connsiteY7" fmla="*/ 50959 h 506969"/>
                <a:gd name="connsiteX8" fmla="*/ 526733 w 922020"/>
                <a:gd name="connsiteY8" fmla="*/ 157162 h 506969"/>
                <a:gd name="connsiteX9" fmla="*/ 541020 w 922020"/>
                <a:gd name="connsiteY9" fmla="*/ 345281 h 506969"/>
                <a:gd name="connsiteX10" fmla="*/ 564356 w 922020"/>
                <a:gd name="connsiteY10" fmla="*/ 435292 h 506969"/>
                <a:gd name="connsiteX11" fmla="*/ 609600 w 922020"/>
                <a:gd name="connsiteY11" fmla="*/ 497681 h 506969"/>
                <a:gd name="connsiteX12" fmla="*/ 701040 w 922020"/>
                <a:gd name="connsiteY12" fmla="*/ 505301 h 506969"/>
                <a:gd name="connsiteX13" fmla="*/ 922020 w 922020"/>
                <a:gd name="connsiteY13" fmla="*/ 505301 h 506969"/>
                <a:gd name="connsiteX0" fmla="*/ 0 w 922020"/>
                <a:gd name="connsiteY0" fmla="*/ 505301 h 506969"/>
                <a:gd name="connsiteX1" fmla="*/ 266700 w 922020"/>
                <a:gd name="connsiteY1" fmla="*/ 505301 h 506969"/>
                <a:gd name="connsiteX2" fmla="*/ 381000 w 922020"/>
                <a:gd name="connsiteY2" fmla="*/ 490061 h 506969"/>
                <a:gd name="connsiteX3" fmla="*/ 426243 w 922020"/>
                <a:gd name="connsiteY3" fmla="*/ 341471 h 506969"/>
                <a:gd name="connsiteX4" fmla="*/ 453866 w 922020"/>
                <a:gd name="connsiteY4" fmla="*/ 168592 h 506969"/>
                <a:gd name="connsiteX5" fmla="*/ 471963 w 922020"/>
                <a:gd name="connsiteY5" fmla="*/ 50959 h 506969"/>
                <a:gd name="connsiteX6" fmla="*/ 488156 w 922020"/>
                <a:gd name="connsiteY6" fmla="*/ 0 h 506969"/>
                <a:gd name="connsiteX7" fmla="*/ 509111 w 922020"/>
                <a:gd name="connsiteY7" fmla="*/ 50959 h 506969"/>
                <a:gd name="connsiteX8" fmla="*/ 517208 w 922020"/>
                <a:gd name="connsiteY8" fmla="*/ 154781 h 506969"/>
                <a:gd name="connsiteX9" fmla="*/ 541020 w 922020"/>
                <a:gd name="connsiteY9" fmla="*/ 345281 h 506969"/>
                <a:gd name="connsiteX10" fmla="*/ 564356 w 922020"/>
                <a:gd name="connsiteY10" fmla="*/ 435292 h 506969"/>
                <a:gd name="connsiteX11" fmla="*/ 609600 w 922020"/>
                <a:gd name="connsiteY11" fmla="*/ 497681 h 506969"/>
                <a:gd name="connsiteX12" fmla="*/ 701040 w 922020"/>
                <a:gd name="connsiteY12" fmla="*/ 505301 h 506969"/>
                <a:gd name="connsiteX13" fmla="*/ 922020 w 922020"/>
                <a:gd name="connsiteY13" fmla="*/ 505301 h 506969"/>
                <a:gd name="connsiteX0" fmla="*/ 0 w 922020"/>
                <a:gd name="connsiteY0" fmla="*/ 505301 h 506969"/>
                <a:gd name="connsiteX1" fmla="*/ 266700 w 922020"/>
                <a:gd name="connsiteY1" fmla="*/ 505301 h 506969"/>
                <a:gd name="connsiteX2" fmla="*/ 381000 w 922020"/>
                <a:gd name="connsiteY2" fmla="*/ 490061 h 506969"/>
                <a:gd name="connsiteX3" fmla="*/ 426243 w 922020"/>
                <a:gd name="connsiteY3" fmla="*/ 341471 h 506969"/>
                <a:gd name="connsiteX4" fmla="*/ 453866 w 922020"/>
                <a:gd name="connsiteY4" fmla="*/ 168592 h 506969"/>
                <a:gd name="connsiteX5" fmla="*/ 471963 w 922020"/>
                <a:gd name="connsiteY5" fmla="*/ 50959 h 506969"/>
                <a:gd name="connsiteX6" fmla="*/ 488156 w 922020"/>
                <a:gd name="connsiteY6" fmla="*/ 0 h 506969"/>
                <a:gd name="connsiteX7" fmla="*/ 509111 w 922020"/>
                <a:gd name="connsiteY7" fmla="*/ 50959 h 506969"/>
                <a:gd name="connsiteX8" fmla="*/ 517208 w 922020"/>
                <a:gd name="connsiteY8" fmla="*/ 154781 h 506969"/>
                <a:gd name="connsiteX9" fmla="*/ 541020 w 922020"/>
                <a:gd name="connsiteY9" fmla="*/ 345281 h 506969"/>
                <a:gd name="connsiteX10" fmla="*/ 564356 w 922020"/>
                <a:gd name="connsiteY10" fmla="*/ 435292 h 506969"/>
                <a:gd name="connsiteX11" fmla="*/ 609600 w 922020"/>
                <a:gd name="connsiteY11" fmla="*/ 497681 h 506969"/>
                <a:gd name="connsiteX12" fmla="*/ 701040 w 922020"/>
                <a:gd name="connsiteY12" fmla="*/ 505301 h 506969"/>
                <a:gd name="connsiteX13" fmla="*/ 922020 w 922020"/>
                <a:gd name="connsiteY13" fmla="*/ 505301 h 506969"/>
                <a:gd name="connsiteX0" fmla="*/ 0 w 922020"/>
                <a:gd name="connsiteY0" fmla="*/ 505306 h 506974"/>
                <a:gd name="connsiteX1" fmla="*/ 266700 w 922020"/>
                <a:gd name="connsiteY1" fmla="*/ 505306 h 506974"/>
                <a:gd name="connsiteX2" fmla="*/ 381000 w 922020"/>
                <a:gd name="connsiteY2" fmla="*/ 490066 h 506974"/>
                <a:gd name="connsiteX3" fmla="*/ 426243 w 922020"/>
                <a:gd name="connsiteY3" fmla="*/ 341476 h 506974"/>
                <a:gd name="connsiteX4" fmla="*/ 453866 w 922020"/>
                <a:gd name="connsiteY4" fmla="*/ 168597 h 506974"/>
                <a:gd name="connsiteX5" fmla="*/ 471963 w 922020"/>
                <a:gd name="connsiteY5" fmla="*/ 50964 h 506974"/>
                <a:gd name="connsiteX6" fmla="*/ 488156 w 922020"/>
                <a:gd name="connsiteY6" fmla="*/ 5 h 506974"/>
                <a:gd name="connsiteX7" fmla="*/ 501967 w 922020"/>
                <a:gd name="connsiteY7" fmla="*/ 53345 h 506974"/>
                <a:gd name="connsiteX8" fmla="*/ 517208 w 922020"/>
                <a:gd name="connsiteY8" fmla="*/ 154786 h 506974"/>
                <a:gd name="connsiteX9" fmla="*/ 541020 w 922020"/>
                <a:gd name="connsiteY9" fmla="*/ 345286 h 506974"/>
                <a:gd name="connsiteX10" fmla="*/ 564356 w 922020"/>
                <a:gd name="connsiteY10" fmla="*/ 435297 h 506974"/>
                <a:gd name="connsiteX11" fmla="*/ 609600 w 922020"/>
                <a:gd name="connsiteY11" fmla="*/ 497686 h 506974"/>
                <a:gd name="connsiteX12" fmla="*/ 701040 w 922020"/>
                <a:gd name="connsiteY12" fmla="*/ 505306 h 506974"/>
                <a:gd name="connsiteX13" fmla="*/ 922020 w 922020"/>
                <a:gd name="connsiteY13" fmla="*/ 505306 h 50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2020" h="506974">
                  <a:moveTo>
                    <a:pt x="0" y="505306"/>
                  </a:moveTo>
                  <a:cubicBezTo>
                    <a:pt x="101600" y="506576"/>
                    <a:pt x="203200" y="507846"/>
                    <a:pt x="266700" y="505306"/>
                  </a:cubicBezTo>
                  <a:cubicBezTo>
                    <a:pt x="330200" y="502766"/>
                    <a:pt x="354410" y="517371"/>
                    <a:pt x="381000" y="490066"/>
                  </a:cubicBezTo>
                  <a:cubicBezTo>
                    <a:pt x="407590" y="462761"/>
                    <a:pt x="414099" y="395054"/>
                    <a:pt x="426243" y="341476"/>
                  </a:cubicBezTo>
                  <a:cubicBezTo>
                    <a:pt x="438387" y="287898"/>
                    <a:pt x="446246" y="217016"/>
                    <a:pt x="453866" y="168597"/>
                  </a:cubicBezTo>
                  <a:cubicBezTo>
                    <a:pt x="461486" y="120178"/>
                    <a:pt x="466248" y="79063"/>
                    <a:pt x="471963" y="50964"/>
                  </a:cubicBezTo>
                  <a:cubicBezTo>
                    <a:pt x="477678" y="22865"/>
                    <a:pt x="483155" y="-392"/>
                    <a:pt x="488156" y="5"/>
                  </a:cubicBezTo>
                  <a:cubicBezTo>
                    <a:pt x="493157" y="402"/>
                    <a:pt x="494744" y="27548"/>
                    <a:pt x="501967" y="53345"/>
                  </a:cubicBezTo>
                  <a:cubicBezTo>
                    <a:pt x="509190" y="79142"/>
                    <a:pt x="510699" y="106129"/>
                    <a:pt x="517208" y="154786"/>
                  </a:cubicBezTo>
                  <a:cubicBezTo>
                    <a:pt x="523717" y="203443"/>
                    <a:pt x="533162" y="298534"/>
                    <a:pt x="541020" y="345286"/>
                  </a:cubicBezTo>
                  <a:cubicBezTo>
                    <a:pt x="548878" y="392038"/>
                    <a:pt x="552926" y="409897"/>
                    <a:pt x="564356" y="435297"/>
                  </a:cubicBezTo>
                  <a:cubicBezTo>
                    <a:pt x="575786" y="460697"/>
                    <a:pt x="586819" y="486018"/>
                    <a:pt x="609600" y="497686"/>
                  </a:cubicBezTo>
                  <a:cubicBezTo>
                    <a:pt x="632381" y="509354"/>
                    <a:pt x="648970" y="504036"/>
                    <a:pt x="701040" y="505306"/>
                  </a:cubicBezTo>
                  <a:cubicBezTo>
                    <a:pt x="753110" y="506576"/>
                    <a:pt x="837565" y="505941"/>
                    <a:pt x="922020" y="50530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D9FE491-A7D9-44A6-8ACE-739052F07301}"/>
                </a:ext>
              </a:extLst>
            </p:cNvPr>
            <p:cNvCxnSpPr/>
            <p:nvPr/>
          </p:nvCxnSpPr>
          <p:spPr>
            <a:xfrm flipV="1">
              <a:off x="3778944" y="1475863"/>
              <a:ext cx="0" cy="6651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781A883-E9F0-4F40-9205-25D99D4264E2}"/>
                </a:ext>
              </a:extLst>
            </p:cNvPr>
            <p:cNvCxnSpPr/>
            <p:nvPr/>
          </p:nvCxnSpPr>
          <p:spPr>
            <a:xfrm flipV="1">
              <a:off x="3778944" y="2127840"/>
              <a:ext cx="107242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9CC79FB9-68C3-4ED7-80D7-EA3A71F82273}"/>
                </a:ext>
              </a:extLst>
            </p:cNvPr>
            <p:cNvSpPr/>
            <p:nvPr/>
          </p:nvSpPr>
          <p:spPr>
            <a:xfrm>
              <a:off x="3784573" y="1596836"/>
              <a:ext cx="998220" cy="122076"/>
            </a:xfrm>
            <a:custGeom>
              <a:avLst/>
              <a:gdLst>
                <a:gd name="connsiteX0" fmla="*/ 0 w 998220"/>
                <a:gd name="connsiteY0" fmla="*/ 122076 h 122076"/>
                <a:gd name="connsiteX1" fmla="*/ 228600 w 998220"/>
                <a:gd name="connsiteY1" fmla="*/ 30636 h 122076"/>
                <a:gd name="connsiteX2" fmla="*/ 541020 w 998220"/>
                <a:gd name="connsiteY2" fmla="*/ 156 h 122076"/>
                <a:gd name="connsiteX3" fmla="*/ 807720 w 998220"/>
                <a:gd name="connsiteY3" fmla="*/ 23016 h 122076"/>
                <a:gd name="connsiteX4" fmla="*/ 998220 w 998220"/>
                <a:gd name="connsiteY4" fmla="*/ 106836 h 122076"/>
                <a:gd name="connsiteX5" fmla="*/ 998220 w 998220"/>
                <a:gd name="connsiteY5" fmla="*/ 106836 h 12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8220" h="122076">
                  <a:moveTo>
                    <a:pt x="0" y="122076"/>
                  </a:moveTo>
                  <a:cubicBezTo>
                    <a:pt x="69215" y="86516"/>
                    <a:pt x="138430" y="50956"/>
                    <a:pt x="228600" y="30636"/>
                  </a:cubicBezTo>
                  <a:cubicBezTo>
                    <a:pt x="318770" y="10316"/>
                    <a:pt x="444500" y="1426"/>
                    <a:pt x="541020" y="156"/>
                  </a:cubicBezTo>
                  <a:cubicBezTo>
                    <a:pt x="637540" y="-1114"/>
                    <a:pt x="731520" y="5236"/>
                    <a:pt x="807720" y="23016"/>
                  </a:cubicBezTo>
                  <a:cubicBezTo>
                    <a:pt x="883920" y="40796"/>
                    <a:pt x="998220" y="106836"/>
                    <a:pt x="998220" y="106836"/>
                  </a:cubicBezTo>
                  <a:lnTo>
                    <a:pt x="998220" y="106836"/>
                  </a:lnTo>
                </a:path>
              </a:pathLst>
            </a:cu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0ADF06A-F6FD-4264-B2AC-94F3DD424088}"/>
                </a:ext>
              </a:extLst>
            </p:cNvPr>
            <p:cNvCxnSpPr/>
            <p:nvPr/>
          </p:nvCxnSpPr>
          <p:spPr>
            <a:xfrm flipV="1">
              <a:off x="9187851" y="2294517"/>
              <a:ext cx="0" cy="6651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561DADC-7483-4740-A3A1-1C781DFF7C49}"/>
                </a:ext>
              </a:extLst>
            </p:cNvPr>
            <p:cNvCxnSpPr/>
            <p:nvPr/>
          </p:nvCxnSpPr>
          <p:spPr>
            <a:xfrm flipV="1">
              <a:off x="9187851" y="2958218"/>
              <a:ext cx="107242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4C1BCE18-655B-4E74-B56B-8103F24D1361}"/>
                </a:ext>
              </a:extLst>
            </p:cNvPr>
            <p:cNvSpPr/>
            <p:nvPr/>
          </p:nvSpPr>
          <p:spPr>
            <a:xfrm rot="10800000">
              <a:off x="9200624" y="2415307"/>
              <a:ext cx="981552" cy="321667"/>
            </a:xfrm>
            <a:custGeom>
              <a:avLst/>
              <a:gdLst>
                <a:gd name="connsiteX0" fmla="*/ 0 w 922020"/>
                <a:gd name="connsiteY0" fmla="*/ 506730 h 508196"/>
                <a:gd name="connsiteX1" fmla="*/ 266700 w 922020"/>
                <a:gd name="connsiteY1" fmla="*/ 506730 h 508196"/>
                <a:gd name="connsiteX2" fmla="*/ 381000 w 922020"/>
                <a:gd name="connsiteY2" fmla="*/ 491490 h 508196"/>
                <a:gd name="connsiteX3" fmla="*/ 419100 w 922020"/>
                <a:gd name="connsiteY3" fmla="*/ 361950 h 508196"/>
                <a:gd name="connsiteX4" fmla="*/ 441960 w 922020"/>
                <a:gd name="connsiteY4" fmla="*/ 186690 h 508196"/>
                <a:gd name="connsiteX5" fmla="*/ 464820 w 922020"/>
                <a:gd name="connsiteY5" fmla="*/ 19050 h 508196"/>
                <a:gd name="connsiteX6" fmla="*/ 495300 w 922020"/>
                <a:gd name="connsiteY6" fmla="*/ 3810 h 508196"/>
                <a:gd name="connsiteX7" fmla="*/ 525780 w 922020"/>
                <a:gd name="connsiteY7" fmla="*/ 19050 h 508196"/>
                <a:gd name="connsiteX8" fmla="*/ 541020 w 922020"/>
                <a:gd name="connsiteY8" fmla="*/ 156210 h 508196"/>
                <a:gd name="connsiteX9" fmla="*/ 541020 w 922020"/>
                <a:gd name="connsiteY9" fmla="*/ 346710 h 508196"/>
                <a:gd name="connsiteX10" fmla="*/ 571500 w 922020"/>
                <a:gd name="connsiteY10" fmla="*/ 491490 h 508196"/>
                <a:gd name="connsiteX11" fmla="*/ 609600 w 922020"/>
                <a:gd name="connsiteY11" fmla="*/ 499110 h 508196"/>
                <a:gd name="connsiteX12" fmla="*/ 701040 w 922020"/>
                <a:gd name="connsiteY12" fmla="*/ 506730 h 508196"/>
                <a:gd name="connsiteX13" fmla="*/ 922020 w 922020"/>
                <a:gd name="connsiteY13" fmla="*/ 506730 h 508196"/>
                <a:gd name="connsiteX0" fmla="*/ 0 w 922020"/>
                <a:gd name="connsiteY0" fmla="*/ 506730 h 508196"/>
                <a:gd name="connsiteX1" fmla="*/ 266700 w 922020"/>
                <a:gd name="connsiteY1" fmla="*/ 506730 h 508196"/>
                <a:gd name="connsiteX2" fmla="*/ 381000 w 922020"/>
                <a:gd name="connsiteY2" fmla="*/ 491490 h 508196"/>
                <a:gd name="connsiteX3" fmla="*/ 419100 w 922020"/>
                <a:gd name="connsiteY3" fmla="*/ 361950 h 508196"/>
                <a:gd name="connsiteX4" fmla="*/ 441960 w 922020"/>
                <a:gd name="connsiteY4" fmla="*/ 186690 h 508196"/>
                <a:gd name="connsiteX5" fmla="*/ 464820 w 922020"/>
                <a:gd name="connsiteY5" fmla="*/ 19050 h 508196"/>
                <a:gd name="connsiteX6" fmla="*/ 495300 w 922020"/>
                <a:gd name="connsiteY6" fmla="*/ 3810 h 508196"/>
                <a:gd name="connsiteX7" fmla="*/ 525780 w 922020"/>
                <a:gd name="connsiteY7" fmla="*/ 19050 h 508196"/>
                <a:gd name="connsiteX8" fmla="*/ 541020 w 922020"/>
                <a:gd name="connsiteY8" fmla="*/ 156210 h 508196"/>
                <a:gd name="connsiteX9" fmla="*/ 541020 w 922020"/>
                <a:gd name="connsiteY9" fmla="*/ 346710 h 508196"/>
                <a:gd name="connsiteX10" fmla="*/ 564356 w 922020"/>
                <a:gd name="connsiteY10" fmla="*/ 436721 h 508196"/>
                <a:gd name="connsiteX11" fmla="*/ 609600 w 922020"/>
                <a:gd name="connsiteY11" fmla="*/ 499110 h 508196"/>
                <a:gd name="connsiteX12" fmla="*/ 701040 w 922020"/>
                <a:gd name="connsiteY12" fmla="*/ 506730 h 508196"/>
                <a:gd name="connsiteX13" fmla="*/ 922020 w 922020"/>
                <a:gd name="connsiteY13" fmla="*/ 506730 h 508196"/>
                <a:gd name="connsiteX0" fmla="*/ 0 w 922020"/>
                <a:gd name="connsiteY0" fmla="*/ 506730 h 508398"/>
                <a:gd name="connsiteX1" fmla="*/ 266700 w 922020"/>
                <a:gd name="connsiteY1" fmla="*/ 506730 h 508398"/>
                <a:gd name="connsiteX2" fmla="*/ 381000 w 922020"/>
                <a:gd name="connsiteY2" fmla="*/ 491490 h 508398"/>
                <a:gd name="connsiteX3" fmla="*/ 426243 w 922020"/>
                <a:gd name="connsiteY3" fmla="*/ 342900 h 508398"/>
                <a:gd name="connsiteX4" fmla="*/ 441960 w 922020"/>
                <a:gd name="connsiteY4" fmla="*/ 186690 h 508398"/>
                <a:gd name="connsiteX5" fmla="*/ 464820 w 922020"/>
                <a:gd name="connsiteY5" fmla="*/ 19050 h 508398"/>
                <a:gd name="connsiteX6" fmla="*/ 495300 w 922020"/>
                <a:gd name="connsiteY6" fmla="*/ 3810 h 508398"/>
                <a:gd name="connsiteX7" fmla="*/ 525780 w 922020"/>
                <a:gd name="connsiteY7" fmla="*/ 19050 h 508398"/>
                <a:gd name="connsiteX8" fmla="*/ 541020 w 922020"/>
                <a:gd name="connsiteY8" fmla="*/ 156210 h 508398"/>
                <a:gd name="connsiteX9" fmla="*/ 541020 w 922020"/>
                <a:gd name="connsiteY9" fmla="*/ 346710 h 508398"/>
                <a:gd name="connsiteX10" fmla="*/ 564356 w 922020"/>
                <a:gd name="connsiteY10" fmla="*/ 436721 h 508398"/>
                <a:gd name="connsiteX11" fmla="*/ 609600 w 922020"/>
                <a:gd name="connsiteY11" fmla="*/ 499110 h 508398"/>
                <a:gd name="connsiteX12" fmla="*/ 701040 w 922020"/>
                <a:gd name="connsiteY12" fmla="*/ 506730 h 508398"/>
                <a:gd name="connsiteX13" fmla="*/ 922020 w 922020"/>
                <a:gd name="connsiteY13" fmla="*/ 506730 h 508398"/>
                <a:gd name="connsiteX0" fmla="*/ 0 w 922020"/>
                <a:gd name="connsiteY0" fmla="*/ 505716 h 507384"/>
                <a:gd name="connsiteX1" fmla="*/ 266700 w 922020"/>
                <a:gd name="connsiteY1" fmla="*/ 505716 h 507384"/>
                <a:gd name="connsiteX2" fmla="*/ 381000 w 922020"/>
                <a:gd name="connsiteY2" fmla="*/ 490476 h 507384"/>
                <a:gd name="connsiteX3" fmla="*/ 426243 w 922020"/>
                <a:gd name="connsiteY3" fmla="*/ 341886 h 507384"/>
                <a:gd name="connsiteX4" fmla="*/ 453866 w 922020"/>
                <a:gd name="connsiteY4" fmla="*/ 169007 h 507384"/>
                <a:gd name="connsiteX5" fmla="*/ 464820 w 922020"/>
                <a:gd name="connsiteY5" fmla="*/ 18036 h 507384"/>
                <a:gd name="connsiteX6" fmla="*/ 495300 w 922020"/>
                <a:gd name="connsiteY6" fmla="*/ 2796 h 507384"/>
                <a:gd name="connsiteX7" fmla="*/ 525780 w 922020"/>
                <a:gd name="connsiteY7" fmla="*/ 18036 h 507384"/>
                <a:gd name="connsiteX8" fmla="*/ 541020 w 922020"/>
                <a:gd name="connsiteY8" fmla="*/ 155196 h 507384"/>
                <a:gd name="connsiteX9" fmla="*/ 541020 w 922020"/>
                <a:gd name="connsiteY9" fmla="*/ 345696 h 507384"/>
                <a:gd name="connsiteX10" fmla="*/ 564356 w 922020"/>
                <a:gd name="connsiteY10" fmla="*/ 435707 h 507384"/>
                <a:gd name="connsiteX11" fmla="*/ 609600 w 922020"/>
                <a:gd name="connsiteY11" fmla="*/ 498096 h 507384"/>
                <a:gd name="connsiteX12" fmla="*/ 701040 w 922020"/>
                <a:gd name="connsiteY12" fmla="*/ 505716 h 507384"/>
                <a:gd name="connsiteX13" fmla="*/ 922020 w 922020"/>
                <a:gd name="connsiteY13" fmla="*/ 505716 h 507384"/>
                <a:gd name="connsiteX0" fmla="*/ 0 w 922020"/>
                <a:gd name="connsiteY0" fmla="*/ 505716 h 507384"/>
                <a:gd name="connsiteX1" fmla="*/ 266700 w 922020"/>
                <a:gd name="connsiteY1" fmla="*/ 505716 h 507384"/>
                <a:gd name="connsiteX2" fmla="*/ 381000 w 922020"/>
                <a:gd name="connsiteY2" fmla="*/ 490476 h 507384"/>
                <a:gd name="connsiteX3" fmla="*/ 426243 w 922020"/>
                <a:gd name="connsiteY3" fmla="*/ 341886 h 507384"/>
                <a:gd name="connsiteX4" fmla="*/ 453866 w 922020"/>
                <a:gd name="connsiteY4" fmla="*/ 169007 h 507384"/>
                <a:gd name="connsiteX5" fmla="*/ 464820 w 922020"/>
                <a:gd name="connsiteY5" fmla="*/ 18036 h 507384"/>
                <a:gd name="connsiteX6" fmla="*/ 495300 w 922020"/>
                <a:gd name="connsiteY6" fmla="*/ 2796 h 507384"/>
                <a:gd name="connsiteX7" fmla="*/ 525780 w 922020"/>
                <a:gd name="connsiteY7" fmla="*/ 18036 h 507384"/>
                <a:gd name="connsiteX8" fmla="*/ 526733 w 922020"/>
                <a:gd name="connsiteY8" fmla="*/ 157577 h 507384"/>
                <a:gd name="connsiteX9" fmla="*/ 541020 w 922020"/>
                <a:gd name="connsiteY9" fmla="*/ 345696 h 507384"/>
                <a:gd name="connsiteX10" fmla="*/ 564356 w 922020"/>
                <a:gd name="connsiteY10" fmla="*/ 435707 h 507384"/>
                <a:gd name="connsiteX11" fmla="*/ 609600 w 922020"/>
                <a:gd name="connsiteY11" fmla="*/ 498096 h 507384"/>
                <a:gd name="connsiteX12" fmla="*/ 701040 w 922020"/>
                <a:gd name="connsiteY12" fmla="*/ 505716 h 507384"/>
                <a:gd name="connsiteX13" fmla="*/ 922020 w 922020"/>
                <a:gd name="connsiteY13" fmla="*/ 505716 h 507384"/>
                <a:gd name="connsiteX0" fmla="*/ 0 w 922020"/>
                <a:gd name="connsiteY0" fmla="*/ 507154 h 508822"/>
                <a:gd name="connsiteX1" fmla="*/ 266700 w 922020"/>
                <a:gd name="connsiteY1" fmla="*/ 507154 h 508822"/>
                <a:gd name="connsiteX2" fmla="*/ 381000 w 922020"/>
                <a:gd name="connsiteY2" fmla="*/ 491914 h 508822"/>
                <a:gd name="connsiteX3" fmla="*/ 426243 w 922020"/>
                <a:gd name="connsiteY3" fmla="*/ 343324 h 508822"/>
                <a:gd name="connsiteX4" fmla="*/ 453866 w 922020"/>
                <a:gd name="connsiteY4" fmla="*/ 170445 h 508822"/>
                <a:gd name="connsiteX5" fmla="*/ 464820 w 922020"/>
                <a:gd name="connsiteY5" fmla="*/ 19474 h 508822"/>
                <a:gd name="connsiteX6" fmla="*/ 495300 w 922020"/>
                <a:gd name="connsiteY6" fmla="*/ 4234 h 508822"/>
                <a:gd name="connsiteX7" fmla="*/ 518636 w 922020"/>
                <a:gd name="connsiteY7" fmla="*/ 40905 h 508822"/>
                <a:gd name="connsiteX8" fmla="*/ 526733 w 922020"/>
                <a:gd name="connsiteY8" fmla="*/ 159015 h 508822"/>
                <a:gd name="connsiteX9" fmla="*/ 541020 w 922020"/>
                <a:gd name="connsiteY9" fmla="*/ 347134 h 508822"/>
                <a:gd name="connsiteX10" fmla="*/ 564356 w 922020"/>
                <a:gd name="connsiteY10" fmla="*/ 437145 h 508822"/>
                <a:gd name="connsiteX11" fmla="*/ 609600 w 922020"/>
                <a:gd name="connsiteY11" fmla="*/ 499534 h 508822"/>
                <a:gd name="connsiteX12" fmla="*/ 701040 w 922020"/>
                <a:gd name="connsiteY12" fmla="*/ 507154 h 508822"/>
                <a:gd name="connsiteX13" fmla="*/ 922020 w 922020"/>
                <a:gd name="connsiteY13" fmla="*/ 507154 h 508822"/>
                <a:gd name="connsiteX0" fmla="*/ 0 w 922020"/>
                <a:gd name="connsiteY0" fmla="*/ 503120 h 504788"/>
                <a:gd name="connsiteX1" fmla="*/ 266700 w 922020"/>
                <a:gd name="connsiteY1" fmla="*/ 503120 h 504788"/>
                <a:gd name="connsiteX2" fmla="*/ 381000 w 922020"/>
                <a:gd name="connsiteY2" fmla="*/ 487880 h 504788"/>
                <a:gd name="connsiteX3" fmla="*/ 426243 w 922020"/>
                <a:gd name="connsiteY3" fmla="*/ 339290 h 504788"/>
                <a:gd name="connsiteX4" fmla="*/ 453866 w 922020"/>
                <a:gd name="connsiteY4" fmla="*/ 166411 h 504788"/>
                <a:gd name="connsiteX5" fmla="*/ 471963 w 922020"/>
                <a:gd name="connsiteY5" fmla="*/ 48778 h 504788"/>
                <a:gd name="connsiteX6" fmla="*/ 495300 w 922020"/>
                <a:gd name="connsiteY6" fmla="*/ 200 h 504788"/>
                <a:gd name="connsiteX7" fmla="*/ 518636 w 922020"/>
                <a:gd name="connsiteY7" fmla="*/ 36871 h 504788"/>
                <a:gd name="connsiteX8" fmla="*/ 526733 w 922020"/>
                <a:gd name="connsiteY8" fmla="*/ 154981 h 504788"/>
                <a:gd name="connsiteX9" fmla="*/ 541020 w 922020"/>
                <a:gd name="connsiteY9" fmla="*/ 343100 h 504788"/>
                <a:gd name="connsiteX10" fmla="*/ 564356 w 922020"/>
                <a:gd name="connsiteY10" fmla="*/ 433111 h 504788"/>
                <a:gd name="connsiteX11" fmla="*/ 609600 w 922020"/>
                <a:gd name="connsiteY11" fmla="*/ 495500 h 504788"/>
                <a:gd name="connsiteX12" fmla="*/ 701040 w 922020"/>
                <a:gd name="connsiteY12" fmla="*/ 503120 h 504788"/>
                <a:gd name="connsiteX13" fmla="*/ 922020 w 922020"/>
                <a:gd name="connsiteY13" fmla="*/ 503120 h 504788"/>
                <a:gd name="connsiteX0" fmla="*/ 0 w 922020"/>
                <a:gd name="connsiteY0" fmla="*/ 505477 h 507145"/>
                <a:gd name="connsiteX1" fmla="*/ 266700 w 922020"/>
                <a:gd name="connsiteY1" fmla="*/ 505477 h 507145"/>
                <a:gd name="connsiteX2" fmla="*/ 381000 w 922020"/>
                <a:gd name="connsiteY2" fmla="*/ 490237 h 507145"/>
                <a:gd name="connsiteX3" fmla="*/ 426243 w 922020"/>
                <a:gd name="connsiteY3" fmla="*/ 341647 h 507145"/>
                <a:gd name="connsiteX4" fmla="*/ 453866 w 922020"/>
                <a:gd name="connsiteY4" fmla="*/ 168768 h 507145"/>
                <a:gd name="connsiteX5" fmla="*/ 471963 w 922020"/>
                <a:gd name="connsiteY5" fmla="*/ 51135 h 507145"/>
                <a:gd name="connsiteX6" fmla="*/ 488156 w 922020"/>
                <a:gd name="connsiteY6" fmla="*/ 176 h 507145"/>
                <a:gd name="connsiteX7" fmla="*/ 518636 w 922020"/>
                <a:gd name="connsiteY7" fmla="*/ 39228 h 507145"/>
                <a:gd name="connsiteX8" fmla="*/ 526733 w 922020"/>
                <a:gd name="connsiteY8" fmla="*/ 157338 h 507145"/>
                <a:gd name="connsiteX9" fmla="*/ 541020 w 922020"/>
                <a:gd name="connsiteY9" fmla="*/ 345457 h 507145"/>
                <a:gd name="connsiteX10" fmla="*/ 564356 w 922020"/>
                <a:gd name="connsiteY10" fmla="*/ 435468 h 507145"/>
                <a:gd name="connsiteX11" fmla="*/ 609600 w 922020"/>
                <a:gd name="connsiteY11" fmla="*/ 497857 h 507145"/>
                <a:gd name="connsiteX12" fmla="*/ 701040 w 922020"/>
                <a:gd name="connsiteY12" fmla="*/ 505477 h 507145"/>
                <a:gd name="connsiteX13" fmla="*/ 922020 w 922020"/>
                <a:gd name="connsiteY13" fmla="*/ 505477 h 507145"/>
                <a:gd name="connsiteX0" fmla="*/ 0 w 922020"/>
                <a:gd name="connsiteY0" fmla="*/ 505307 h 506975"/>
                <a:gd name="connsiteX1" fmla="*/ 266700 w 922020"/>
                <a:gd name="connsiteY1" fmla="*/ 505307 h 506975"/>
                <a:gd name="connsiteX2" fmla="*/ 381000 w 922020"/>
                <a:gd name="connsiteY2" fmla="*/ 490067 h 506975"/>
                <a:gd name="connsiteX3" fmla="*/ 426243 w 922020"/>
                <a:gd name="connsiteY3" fmla="*/ 341477 h 506975"/>
                <a:gd name="connsiteX4" fmla="*/ 453866 w 922020"/>
                <a:gd name="connsiteY4" fmla="*/ 168598 h 506975"/>
                <a:gd name="connsiteX5" fmla="*/ 471963 w 922020"/>
                <a:gd name="connsiteY5" fmla="*/ 50965 h 506975"/>
                <a:gd name="connsiteX6" fmla="*/ 488156 w 922020"/>
                <a:gd name="connsiteY6" fmla="*/ 6 h 506975"/>
                <a:gd name="connsiteX7" fmla="*/ 518636 w 922020"/>
                <a:gd name="connsiteY7" fmla="*/ 53346 h 506975"/>
                <a:gd name="connsiteX8" fmla="*/ 526733 w 922020"/>
                <a:gd name="connsiteY8" fmla="*/ 157168 h 506975"/>
                <a:gd name="connsiteX9" fmla="*/ 541020 w 922020"/>
                <a:gd name="connsiteY9" fmla="*/ 345287 h 506975"/>
                <a:gd name="connsiteX10" fmla="*/ 564356 w 922020"/>
                <a:gd name="connsiteY10" fmla="*/ 435298 h 506975"/>
                <a:gd name="connsiteX11" fmla="*/ 609600 w 922020"/>
                <a:gd name="connsiteY11" fmla="*/ 497687 h 506975"/>
                <a:gd name="connsiteX12" fmla="*/ 701040 w 922020"/>
                <a:gd name="connsiteY12" fmla="*/ 505307 h 506975"/>
                <a:gd name="connsiteX13" fmla="*/ 922020 w 922020"/>
                <a:gd name="connsiteY13" fmla="*/ 505307 h 506975"/>
                <a:gd name="connsiteX0" fmla="*/ 0 w 922020"/>
                <a:gd name="connsiteY0" fmla="*/ 505301 h 506969"/>
                <a:gd name="connsiteX1" fmla="*/ 266700 w 922020"/>
                <a:gd name="connsiteY1" fmla="*/ 505301 h 506969"/>
                <a:gd name="connsiteX2" fmla="*/ 381000 w 922020"/>
                <a:gd name="connsiteY2" fmla="*/ 490061 h 506969"/>
                <a:gd name="connsiteX3" fmla="*/ 426243 w 922020"/>
                <a:gd name="connsiteY3" fmla="*/ 341471 h 506969"/>
                <a:gd name="connsiteX4" fmla="*/ 453866 w 922020"/>
                <a:gd name="connsiteY4" fmla="*/ 168592 h 506969"/>
                <a:gd name="connsiteX5" fmla="*/ 471963 w 922020"/>
                <a:gd name="connsiteY5" fmla="*/ 50959 h 506969"/>
                <a:gd name="connsiteX6" fmla="*/ 488156 w 922020"/>
                <a:gd name="connsiteY6" fmla="*/ 0 h 506969"/>
                <a:gd name="connsiteX7" fmla="*/ 509111 w 922020"/>
                <a:gd name="connsiteY7" fmla="*/ 50959 h 506969"/>
                <a:gd name="connsiteX8" fmla="*/ 526733 w 922020"/>
                <a:gd name="connsiteY8" fmla="*/ 157162 h 506969"/>
                <a:gd name="connsiteX9" fmla="*/ 541020 w 922020"/>
                <a:gd name="connsiteY9" fmla="*/ 345281 h 506969"/>
                <a:gd name="connsiteX10" fmla="*/ 564356 w 922020"/>
                <a:gd name="connsiteY10" fmla="*/ 435292 h 506969"/>
                <a:gd name="connsiteX11" fmla="*/ 609600 w 922020"/>
                <a:gd name="connsiteY11" fmla="*/ 497681 h 506969"/>
                <a:gd name="connsiteX12" fmla="*/ 701040 w 922020"/>
                <a:gd name="connsiteY12" fmla="*/ 505301 h 506969"/>
                <a:gd name="connsiteX13" fmla="*/ 922020 w 922020"/>
                <a:gd name="connsiteY13" fmla="*/ 505301 h 506969"/>
                <a:gd name="connsiteX0" fmla="*/ 0 w 922020"/>
                <a:gd name="connsiteY0" fmla="*/ 505301 h 506969"/>
                <a:gd name="connsiteX1" fmla="*/ 266700 w 922020"/>
                <a:gd name="connsiteY1" fmla="*/ 505301 h 506969"/>
                <a:gd name="connsiteX2" fmla="*/ 381000 w 922020"/>
                <a:gd name="connsiteY2" fmla="*/ 490061 h 506969"/>
                <a:gd name="connsiteX3" fmla="*/ 426243 w 922020"/>
                <a:gd name="connsiteY3" fmla="*/ 341471 h 506969"/>
                <a:gd name="connsiteX4" fmla="*/ 453866 w 922020"/>
                <a:gd name="connsiteY4" fmla="*/ 168592 h 506969"/>
                <a:gd name="connsiteX5" fmla="*/ 471963 w 922020"/>
                <a:gd name="connsiteY5" fmla="*/ 50959 h 506969"/>
                <a:gd name="connsiteX6" fmla="*/ 488156 w 922020"/>
                <a:gd name="connsiteY6" fmla="*/ 0 h 506969"/>
                <a:gd name="connsiteX7" fmla="*/ 509111 w 922020"/>
                <a:gd name="connsiteY7" fmla="*/ 50959 h 506969"/>
                <a:gd name="connsiteX8" fmla="*/ 517208 w 922020"/>
                <a:gd name="connsiteY8" fmla="*/ 154781 h 506969"/>
                <a:gd name="connsiteX9" fmla="*/ 541020 w 922020"/>
                <a:gd name="connsiteY9" fmla="*/ 345281 h 506969"/>
                <a:gd name="connsiteX10" fmla="*/ 564356 w 922020"/>
                <a:gd name="connsiteY10" fmla="*/ 435292 h 506969"/>
                <a:gd name="connsiteX11" fmla="*/ 609600 w 922020"/>
                <a:gd name="connsiteY11" fmla="*/ 497681 h 506969"/>
                <a:gd name="connsiteX12" fmla="*/ 701040 w 922020"/>
                <a:gd name="connsiteY12" fmla="*/ 505301 h 506969"/>
                <a:gd name="connsiteX13" fmla="*/ 922020 w 922020"/>
                <a:gd name="connsiteY13" fmla="*/ 505301 h 506969"/>
                <a:gd name="connsiteX0" fmla="*/ 0 w 922020"/>
                <a:gd name="connsiteY0" fmla="*/ 505301 h 506969"/>
                <a:gd name="connsiteX1" fmla="*/ 266700 w 922020"/>
                <a:gd name="connsiteY1" fmla="*/ 505301 h 506969"/>
                <a:gd name="connsiteX2" fmla="*/ 381000 w 922020"/>
                <a:gd name="connsiteY2" fmla="*/ 490061 h 506969"/>
                <a:gd name="connsiteX3" fmla="*/ 426243 w 922020"/>
                <a:gd name="connsiteY3" fmla="*/ 341471 h 506969"/>
                <a:gd name="connsiteX4" fmla="*/ 453866 w 922020"/>
                <a:gd name="connsiteY4" fmla="*/ 168592 h 506969"/>
                <a:gd name="connsiteX5" fmla="*/ 471963 w 922020"/>
                <a:gd name="connsiteY5" fmla="*/ 50959 h 506969"/>
                <a:gd name="connsiteX6" fmla="*/ 488156 w 922020"/>
                <a:gd name="connsiteY6" fmla="*/ 0 h 506969"/>
                <a:gd name="connsiteX7" fmla="*/ 509111 w 922020"/>
                <a:gd name="connsiteY7" fmla="*/ 50959 h 506969"/>
                <a:gd name="connsiteX8" fmla="*/ 517208 w 922020"/>
                <a:gd name="connsiteY8" fmla="*/ 154781 h 506969"/>
                <a:gd name="connsiteX9" fmla="*/ 541020 w 922020"/>
                <a:gd name="connsiteY9" fmla="*/ 345281 h 506969"/>
                <a:gd name="connsiteX10" fmla="*/ 564356 w 922020"/>
                <a:gd name="connsiteY10" fmla="*/ 435292 h 506969"/>
                <a:gd name="connsiteX11" fmla="*/ 609600 w 922020"/>
                <a:gd name="connsiteY11" fmla="*/ 497681 h 506969"/>
                <a:gd name="connsiteX12" fmla="*/ 701040 w 922020"/>
                <a:gd name="connsiteY12" fmla="*/ 505301 h 506969"/>
                <a:gd name="connsiteX13" fmla="*/ 922020 w 922020"/>
                <a:gd name="connsiteY13" fmla="*/ 505301 h 506969"/>
                <a:gd name="connsiteX0" fmla="*/ 0 w 922020"/>
                <a:gd name="connsiteY0" fmla="*/ 505306 h 506974"/>
                <a:gd name="connsiteX1" fmla="*/ 266700 w 922020"/>
                <a:gd name="connsiteY1" fmla="*/ 505306 h 506974"/>
                <a:gd name="connsiteX2" fmla="*/ 381000 w 922020"/>
                <a:gd name="connsiteY2" fmla="*/ 490066 h 506974"/>
                <a:gd name="connsiteX3" fmla="*/ 426243 w 922020"/>
                <a:gd name="connsiteY3" fmla="*/ 341476 h 506974"/>
                <a:gd name="connsiteX4" fmla="*/ 453866 w 922020"/>
                <a:gd name="connsiteY4" fmla="*/ 168597 h 506974"/>
                <a:gd name="connsiteX5" fmla="*/ 471963 w 922020"/>
                <a:gd name="connsiteY5" fmla="*/ 50964 h 506974"/>
                <a:gd name="connsiteX6" fmla="*/ 488156 w 922020"/>
                <a:gd name="connsiteY6" fmla="*/ 5 h 506974"/>
                <a:gd name="connsiteX7" fmla="*/ 501967 w 922020"/>
                <a:gd name="connsiteY7" fmla="*/ 53345 h 506974"/>
                <a:gd name="connsiteX8" fmla="*/ 517208 w 922020"/>
                <a:gd name="connsiteY8" fmla="*/ 154786 h 506974"/>
                <a:gd name="connsiteX9" fmla="*/ 541020 w 922020"/>
                <a:gd name="connsiteY9" fmla="*/ 345286 h 506974"/>
                <a:gd name="connsiteX10" fmla="*/ 564356 w 922020"/>
                <a:gd name="connsiteY10" fmla="*/ 435297 h 506974"/>
                <a:gd name="connsiteX11" fmla="*/ 609600 w 922020"/>
                <a:gd name="connsiteY11" fmla="*/ 497686 h 506974"/>
                <a:gd name="connsiteX12" fmla="*/ 701040 w 922020"/>
                <a:gd name="connsiteY12" fmla="*/ 505306 h 506974"/>
                <a:gd name="connsiteX13" fmla="*/ 922020 w 922020"/>
                <a:gd name="connsiteY13" fmla="*/ 505306 h 506974"/>
                <a:gd name="connsiteX0" fmla="*/ 0 w 922020"/>
                <a:gd name="connsiteY0" fmla="*/ 505306 h 506974"/>
                <a:gd name="connsiteX1" fmla="*/ 266700 w 922020"/>
                <a:gd name="connsiteY1" fmla="*/ 505306 h 506974"/>
                <a:gd name="connsiteX2" fmla="*/ 381000 w 922020"/>
                <a:gd name="connsiteY2" fmla="*/ 490066 h 506974"/>
                <a:gd name="connsiteX3" fmla="*/ 426243 w 922020"/>
                <a:gd name="connsiteY3" fmla="*/ 341476 h 506974"/>
                <a:gd name="connsiteX4" fmla="*/ 453866 w 922020"/>
                <a:gd name="connsiteY4" fmla="*/ 168597 h 506974"/>
                <a:gd name="connsiteX5" fmla="*/ 471963 w 922020"/>
                <a:gd name="connsiteY5" fmla="*/ 50964 h 506974"/>
                <a:gd name="connsiteX6" fmla="*/ 488156 w 922020"/>
                <a:gd name="connsiteY6" fmla="*/ 5 h 506974"/>
                <a:gd name="connsiteX7" fmla="*/ 501967 w 922020"/>
                <a:gd name="connsiteY7" fmla="*/ 53345 h 506974"/>
                <a:gd name="connsiteX8" fmla="*/ 517208 w 922020"/>
                <a:gd name="connsiteY8" fmla="*/ 154786 h 506974"/>
                <a:gd name="connsiteX9" fmla="*/ 541020 w 922020"/>
                <a:gd name="connsiteY9" fmla="*/ 345286 h 506974"/>
                <a:gd name="connsiteX10" fmla="*/ 564356 w 922020"/>
                <a:gd name="connsiteY10" fmla="*/ 435297 h 506974"/>
                <a:gd name="connsiteX11" fmla="*/ 609600 w 922020"/>
                <a:gd name="connsiteY11" fmla="*/ 497686 h 506974"/>
                <a:gd name="connsiteX12" fmla="*/ 701040 w 922020"/>
                <a:gd name="connsiteY12" fmla="*/ 505306 h 506974"/>
                <a:gd name="connsiteX13" fmla="*/ 922020 w 922020"/>
                <a:gd name="connsiteY13" fmla="*/ 505306 h 506974"/>
                <a:gd name="connsiteX0" fmla="*/ 0 w 914877"/>
                <a:gd name="connsiteY0" fmla="*/ 505306 h 512777"/>
                <a:gd name="connsiteX1" fmla="*/ 266700 w 914877"/>
                <a:gd name="connsiteY1" fmla="*/ 505306 h 512777"/>
                <a:gd name="connsiteX2" fmla="*/ 381000 w 914877"/>
                <a:gd name="connsiteY2" fmla="*/ 490066 h 512777"/>
                <a:gd name="connsiteX3" fmla="*/ 426243 w 914877"/>
                <a:gd name="connsiteY3" fmla="*/ 341476 h 512777"/>
                <a:gd name="connsiteX4" fmla="*/ 453866 w 914877"/>
                <a:gd name="connsiteY4" fmla="*/ 168597 h 512777"/>
                <a:gd name="connsiteX5" fmla="*/ 471963 w 914877"/>
                <a:gd name="connsiteY5" fmla="*/ 50964 h 512777"/>
                <a:gd name="connsiteX6" fmla="*/ 488156 w 914877"/>
                <a:gd name="connsiteY6" fmla="*/ 5 h 512777"/>
                <a:gd name="connsiteX7" fmla="*/ 501967 w 914877"/>
                <a:gd name="connsiteY7" fmla="*/ 53345 h 512777"/>
                <a:gd name="connsiteX8" fmla="*/ 517208 w 914877"/>
                <a:gd name="connsiteY8" fmla="*/ 154786 h 512777"/>
                <a:gd name="connsiteX9" fmla="*/ 541020 w 914877"/>
                <a:gd name="connsiteY9" fmla="*/ 345286 h 512777"/>
                <a:gd name="connsiteX10" fmla="*/ 564356 w 914877"/>
                <a:gd name="connsiteY10" fmla="*/ 435297 h 512777"/>
                <a:gd name="connsiteX11" fmla="*/ 609600 w 914877"/>
                <a:gd name="connsiteY11" fmla="*/ 497686 h 512777"/>
                <a:gd name="connsiteX12" fmla="*/ 701040 w 914877"/>
                <a:gd name="connsiteY12" fmla="*/ 505306 h 512777"/>
                <a:gd name="connsiteX13" fmla="*/ 914877 w 914877"/>
                <a:gd name="connsiteY13" fmla="*/ 405294 h 512777"/>
                <a:gd name="connsiteX0" fmla="*/ 0 w 914877"/>
                <a:gd name="connsiteY0" fmla="*/ 505306 h 512777"/>
                <a:gd name="connsiteX1" fmla="*/ 266700 w 914877"/>
                <a:gd name="connsiteY1" fmla="*/ 505306 h 512777"/>
                <a:gd name="connsiteX2" fmla="*/ 381000 w 914877"/>
                <a:gd name="connsiteY2" fmla="*/ 490066 h 512777"/>
                <a:gd name="connsiteX3" fmla="*/ 426243 w 914877"/>
                <a:gd name="connsiteY3" fmla="*/ 341476 h 512777"/>
                <a:gd name="connsiteX4" fmla="*/ 453866 w 914877"/>
                <a:gd name="connsiteY4" fmla="*/ 168597 h 512777"/>
                <a:gd name="connsiteX5" fmla="*/ 471963 w 914877"/>
                <a:gd name="connsiteY5" fmla="*/ 50964 h 512777"/>
                <a:gd name="connsiteX6" fmla="*/ 488156 w 914877"/>
                <a:gd name="connsiteY6" fmla="*/ 5 h 512777"/>
                <a:gd name="connsiteX7" fmla="*/ 501967 w 914877"/>
                <a:gd name="connsiteY7" fmla="*/ 53345 h 512777"/>
                <a:gd name="connsiteX8" fmla="*/ 517208 w 914877"/>
                <a:gd name="connsiteY8" fmla="*/ 154786 h 512777"/>
                <a:gd name="connsiteX9" fmla="*/ 541020 w 914877"/>
                <a:gd name="connsiteY9" fmla="*/ 345286 h 512777"/>
                <a:gd name="connsiteX10" fmla="*/ 564356 w 914877"/>
                <a:gd name="connsiteY10" fmla="*/ 435297 h 512777"/>
                <a:gd name="connsiteX11" fmla="*/ 609600 w 914877"/>
                <a:gd name="connsiteY11" fmla="*/ 497686 h 512777"/>
                <a:gd name="connsiteX12" fmla="*/ 701040 w 914877"/>
                <a:gd name="connsiteY12" fmla="*/ 505306 h 512777"/>
                <a:gd name="connsiteX13" fmla="*/ 914877 w 914877"/>
                <a:gd name="connsiteY13" fmla="*/ 405294 h 512777"/>
                <a:gd name="connsiteX0" fmla="*/ 0 w 914877"/>
                <a:gd name="connsiteY0" fmla="*/ 505306 h 506974"/>
                <a:gd name="connsiteX1" fmla="*/ 266700 w 914877"/>
                <a:gd name="connsiteY1" fmla="*/ 505306 h 506974"/>
                <a:gd name="connsiteX2" fmla="*/ 381000 w 914877"/>
                <a:gd name="connsiteY2" fmla="*/ 490066 h 506974"/>
                <a:gd name="connsiteX3" fmla="*/ 426243 w 914877"/>
                <a:gd name="connsiteY3" fmla="*/ 341476 h 506974"/>
                <a:gd name="connsiteX4" fmla="*/ 453866 w 914877"/>
                <a:gd name="connsiteY4" fmla="*/ 168597 h 506974"/>
                <a:gd name="connsiteX5" fmla="*/ 471963 w 914877"/>
                <a:gd name="connsiteY5" fmla="*/ 50964 h 506974"/>
                <a:gd name="connsiteX6" fmla="*/ 488156 w 914877"/>
                <a:gd name="connsiteY6" fmla="*/ 5 h 506974"/>
                <a:gd name="connsiteX7" fmla="*/ 501967 w 914877"/>
                <a:gd name="connsiteY7" fmla="*/ 53345 h 506974"/>
                <a:gd name="connsiteX8" fmla="*/ 517208 w 914877"/>
                <a:gd name="connsiteY8" fmla="*/ 154786 h 506974"/>
                <a:gd name="connsiteX9" fmla="*/ 541020 w 914877"/>
                <a:gd name="connsiteY9" fmla="*/ 345286 h 506974"/>
                <a:gd name="connsiteX10" fmla="*/ 564356 w 914877"/>
                <a:gd name="connsiteY10" fmla="*/ 435297 h 506974"/>
                <a:gd name="connsiteX11" fmla="*/ 609600 w 914877"/>
                <a:gd name="connsiteY11" fmla="*/ 497686 h 506974"/>
                <a:gd name="connsiteX12" fmla="*/ 674846 w 914877"/>
                <a:gd name="connsiteY12" fmla="*/ 483875 h 506974"/>
                <a:gd name="connsiteX13" fmla="*/ 914877 w 914877"/>
                <a:gd name="connsiteY13" fmla="*/ 405294 h 506974"/>
                <a:gd name="connsiteX0" fmla="*/ 0 w 914877"/>
                <a:gd name="connsiteY0" fmla="*/ 505306 h 506974"/>
                <a:gd name="connsiteX1" fmla="*/ 266700 w 914877"/>
                <a:gd name="connsiteY1" fmla="*/ 505306 h 506974"/>
                <a:gd name="connsiteX2" fmla="*/ 381000 w 914877"/>
                <a:gd name="connsiteY2" fmla="*/ 490066 h 506974"/>
                <a:gd name="connsiteX3" fmla="*/ 426243 w 914877"/>
                <a:gd name="connsiteY3" fmla="*/ 341476 h 506974"/>
                <a:gd name="connsiteX4" fmla="*/ 453866 w 914877"/>
                <a:gd name="connsiteY4" fmla="*/ 168597 h 506974"/>
                <a:gd name="connsiteX5" fmla="*/ 471963 w 914877"/>
                <a:gd name="connsiteY5" fmla="*/ 50964 h 506974"/>
                <a:gd name="connsiteX6" fmla="*/ 488156 w 914877"/>
                <a:gd name="connsiteY6" fmla="*/ 5 h 506974"/>
                <a:gd name="connsiteX7" fmla="*/ 501967 w 914877"/>
                <a:gd name="connsiteY7" fmla="*/ 53345 h 506974"/>
                <a:gd name="connsiteX8" fmla="*/ 517208 w 914877"/>
                <a:gd name="connsiteY8" fmla="*/ 154786 h 506974"/>
                <a:gd name="connsiteX9" fmla="*/ 541020 w 914877"/>
                <a:gd name="connsiteY9" fmla="*/ 345286 h 506974"/>
                <a:gd name="connsiteX10" fmla="*/ 564356 w 914877"/>
                <a:gd name="connsiteY10" fmla="*/ 435297 h 506974"/>
                <a:gd name="connsiteX11" fmla="*/ 609600 w 914877"/>
                <a:gd name="connsiteY11" fmla="*/ 497686 h 506974"/>
                <a:gd name="connsiteX12" fmla="*/ 674846 w 914877"/>
                <a:gd name="connsiteY12" fmla="*/ 483875 h 506974"/>
                <a:gd name="connsiteX13" fmla="*/ 914877 w 914877"/>
                <a:gd name="connsiteY13" fmla="*/ 405294 h 506974"/>
                <a:gd name="connsiteX0" fmla="*/ 0 w 914877"/>
                <a:gd name="connsiteY0" fmla="*/ 505306 h 506974"/>
                <a:gd name="connsiteX1" fmla="*/ 266700 w 914877"/>
                <a:gd name="connsiteY1" fmla="*/ 505306 h 506974"/>
                <a:gd name="connsiteX2" fmla="*/ 381000 w 914877"/>
                <a:gd name="connsiteY2" fmla="*/ 490066 h 506974"/>
                <a:gd name="connsiteX3" fmla="*/ 426243 w 914877"/>
                <a:gd name="connsiteY3" fmla="*/ 341476 h 506974"/>
                <a:gd name="connsiteX4" fmla="*/ 453866 w 914877"/>
                <a:gd name="connsiteY4" fmla="*/ 168597 h 506974"/>
                <a:gd name="connsiteX5" fmla="*/ 471963 w 914877"/>
                <a:gd name="connsiteY5" fmla="*/ 50964 h 506974"/>
                <a:gd name="connsiteX6" fmla="*/ 488156 w 914877"/>
                <a:gd name="connsiteY6" fmla="*/ 5 h 506974"/>
                <a:gd name="connsiteX7" fmla="*/ 501967 w 914877"/>
                <a:gd name="connsiteY7" fmla="*/ 53345 h 506974"/>
                <a:gd name="connsiteX8" fmla="*/ 517208 w 914877"/>
                <a:gd name="connsiteY8" fmla="*/ 154786 h 506974"/>
                <a:gd name="connsiteX9" fmla="*/ 541020 w 914877"/>
                <a:gd name="connsiteY9" fmla="*/ 345286 h 506974"/>
                <a:gd name="connsiteX10" fmla="*/ 564356 w 914877"/>
                <a:gd name="connsiteY10" fmla="*/ 435297 h 506974"/>
                <a:gd name="connsiteX11" fmla="*/ 609600 w 914877"/>
                <a:gd name="connsiteY11" fmla="*/ 497686 h 506974"/>
                <a:gd name="connsiteX12" fmla="*/ 674846 w 914877"/>
                <a:gd name="connsiteY12" fmla="*/ 483875 h 506974"/>
                <a:gd name="connsiteX13" fmla="*/ 914877 w 914877"/>
                <a:gd name="connsiteY13" fmla="*/ 405294 h 506974"/>
                <a:gd name="connsiteX0" fmla="*/ 0 w 914877"/>
                <a:gd name="connsiteY0" fmla="*/ 505306 h 506974"/>
                <a:gd name="connsiteX1" fmla="*/ 266700 w 914877"/>
                <a:gd name="connsiteY1" fmla="*/ 505306 h 506974"/>
                <a:gd name="connsiteX2" fmla="*/ 381000 w 914877"/>
                <a:gd name="connsiteY2" fmla="*/ 490066 h 506974"/>
                <a:gd name="connsiteX3" fmla="*/ 426243 w 914877"/>
                <a:gd name="connsiteY3" fmla="*/ 341476 h 506974"/>
                <a:gd name="connsiteX4" fmla="*/ 453866 w 914877"/>
                <a:gd name="connsiteY4" fmla="*/ 168597 h 506974"/>
                <a:gd name="connsiteX5" fmla="*/ 471963 w 914877"/>
                <a:gd name="connsiteY5" fmla="*/ 50964 h 506974"/>
                <a:gd name="connsiteX6" fmla="*/ 488156 w 914877"/>
                <a:gd name="connsiteY6" fmla="*/ 5 h 506974"/>
                <a:gd name="connsiteX7" fmla="*/ 501967 w 914877"/>
                <a:gd name="connsiteY7" fmla="*/ 53345 h 506974"/>
                <a:gd name="connsiteX8" fmla="*/ 517208 w 914877"/>
                <a:gd name="connsiteY8" fmla="*/ 154786 h 506974"/>
                <a:gd name="connsiteX9" fmla="*/ 541020 w 914877"/>
                <a:gd name="connsiteY9" fmla="*/ 345286 h 506974"/>
                <a:gd name="connsiteX10" fmla="*/ 564356 w 914877"/>
                <a:gd name="connsiteY10" fmla="*/ 435297 h 506974"/>
                <a:gd name="connsiteX11" fmla="*/ 609600 w 914877"/>
                <a:gd name="connsiteY11" fmla="*/ 497686 h 506974"/>
                <a:gd name="connsiteX12" fmla="*/ 724853 w 914877"/>
                <a:gd name="connsiteY12" fmla="*/ 474350 h 506974"/>
                <a:gd name="connsiteX13" fmla="*/ 914877 w 914877"/>
                <a:gd name="connsiteY13" fmla="*/ 405294 h 506974"/>
                <a:gd name="connsiteX0" fmla="*/ 0 w 914877"/>
                <a:gd name="connsiteY0" fmla="*/ 505306 h 506974"/>
                <a:gd name="connsiteX1" fmla="*/ 266700 w 914877"/>
                <a:gd name="connsiteY1" fmla="*/ 505306 h 506974"/>
                <a:gd name="connsiteX2" fmla="*/ 381000 w 914877"/>
                <a:gd name="connsiteY2" fmla="*/ 490066 h 506974"/>
                <a:gd name="connsiteX3" fmla="*/ 426243 w 914877"/>
                <a:gd name="connsiteY3" fmla="*/ 341476 h 506974"/>
                <a:gd name="connsiteX4" fmla="*/ 453866 w 914877"/>
                <a:gd name="connsiteY4" fmla="*/ 168597 h 506974"/>
                <a:gd name="connsiteX5" fmla="*/ 471963 w 914877"/>
                <a:gd name="connsiteY5" fmla="*/ 50964 h 506974"/>
                <a:gd name="connsiteX6" fmla="*/ 488156 w 914877"/>
                <a:gd name="connsiteY6" fmla="*/ 5 h 506974"/>
                <a:gd name="connsiteX7" fmla="*/ 501967 w 914877"/>
                <a:gd name="connsiteY7" fmla="*/ 53345 h 506974"/>
                <a:gd name="connsiteX8" fmla="*/ 517208 w 914877"/>
                <a:gd name="connsiteY8" fmla="*/ 154786 h 506974"/>
                <a:gd name="connsiteX9" fmla="*/ 541020 w 914877"/>
                <a:gd name="connsiteY9" fmla="*/ 345286 h 506974"/>
                <a:gd name="connsiteX10" fmla="*/ 564356 w 914877"/>
                <a:gd name="connsiteY10" fmla="*/ 435297 h 506974"/>
                <a:gd name="connsiteX11" fmla="*/ 609600 w 914877"/>
                <a:gd name="connsiteY11" fmla="*/ 497686 h 506974"/>
                <a:gd name="connsiteX12" fmla="*/ 724853 w 914877"/>
                <a:gd name="connsiteY12" fmla="*/ 474350 h 506974"/>
                <a:gd name="connsiteX13" fmla="*/ 914877 w 914877"/>
                <a:gd name="connsiteY13" fmla="*/ 405294 h 506974"/>
                <a:gd name="connsiteX0" fmla="*/ 0 w 914877"/>
                <a:gd name="connsiteY0" fmla="*/ 505306 h 506974"/>
                <a:gd name="connsiteX1" fmla="*/ 266700 w 914877"/>
                <a:gd name="connsiteY1" fmla="*/ 505306 h 506974"/>
                <a:gd name="connsiteX2" fmla="*/ 381000 w 914877"/>
                <a:gd name="connsiteY2" fmla="*/ 490066 h 506974"/>
                <a:gd name="connsiteX3" fmla="*/ 426243 w 914877"/>
                <a:gd name="connsiteY3" fmla="*/ 341476 h 506974"/>
                <a:gd name="connsiteX4" fmla="*/ 453866 w 914877"/>
                <a:gd name="connsiteY4" fmla="*/ 168597 h 506974"/>
                <a:gd name="connsiteX5" fmla="*/ 471963 w 914877"/>
                <a:gd name="connsiteY5" fmla="*/ 50964 h 506974"/>
                <a:gd name="connsiteX6" fmla="*/ 488156 w 914877"/>
                <a:gd name="connsiteY6" fmla="*/ 5 h 506974"/>
                <a:gd name="connsiteX7" fmla="*/ 501967 w 914877"/>
                <a:gd name="connsiteY7" fmla="*/ 53345 h 506974"/>
                <a:gd name="connsiteX8" fmla="*/ 517208 w 914877"/>
                <a:gd name="connsiteY8" fmla="*/ 154786 h 506974"/>
                <a:gd name="connsiteX9" fmla="*/ 541020 w 914877"/>
                <a:gd name="connsiteY9" fmla="*/ 345286 h 506974"/>
                <a:gd name="connsiteX10" fmla="*/ 564356 w 914877"/>
                <a:gd name="connsiteY10" fmla="*/ 435297 h 506974"/>
                <a:gd name="connsiteX11" fmla="*/ 609600 w 914877"/>
                <a:gd name="connsiteY11" fmla="*/ 497686 h 506974"/>
                <a:gd name="connsiteX12" fmla="*/ 724853 w 914877"/>
                <a:gd name="connsiteY12" fmla="*/ 474350 h 506974"/>
                <a:gd name="connsiteX13" fmla="*/ 914877 w 914877"/>
                <a:gd name="connsiteY13" fmla="*/ 405294 h 506974"/>
                <a:gd name="connsiteX0" fmla="*/ 0 w 914877"/>
                <a:gd name="connsiteY0" fmla="*/ 505306 h 506974"/>
                <a:gd name="connsiteX1" fmla="*/ 264319 w 914877"/>
                <a:gd name="connsiteY1" fmla="*/ 505306 h 506974"/>
                <a:gd name="connsiteX2" fmla="*/ 381000 w 914877"/>
                <a:gd name="connsiteY2" fmla="*/ 490066 h 506974"/>
                <a:gd name="connsiteX3" fmla="*/ 426243 w 914877"/>
                <a:gd name="connsiteY3" fmla="*/ 341476 h 506974"/>
                <a:gd name="connsiteX4" fmla="*/ 453866 w 914877"/>
                <a:gd name="connsiteY4" fmla="*/ 168597 h 506974"/>
                <a:gd name="connsiteX5" fmla="*/ 471963 w 914877"/>
                <a:gd name="connsiteY5" fmla="*/ 50964 h 506974"/>
                <a:gd name="connsiteX6" fmla="*/ 488156 w 914877"/>
                <a:gd name="connsiteY6" fmla="*/ 5 h 506974"/>
                <a:gd name="connsiteX7" fmla="*/ 501967 w 914877"/>
                <a:gd name="connsiteY7" fmla="*/ 53345 h 506974"/>
                <a:gd name="connsiteX8" fmla="*/ 517208 w 914877"/>
                <a:gd name="connsiteY8" fmla="*/ 154786 h 506974"/>
                <a:gd name="connsiteX9" fmla="*/ 541020 w 914877"/>
                <a:gd name="connsiteY9" fmla="*/ 345286 h 506974"/>
                <a:gd name="connsiteX10" fmla="*/ 564356 w 914877"/>
                <a:gd name="connsiteY10" fmla="*/ 435297 h 506974"/>
                <a:gd name="connsiteX11" fmla="*/ 609600 w 914877"/>
                <a:gd name="connsiteY11" fmla="*/ 497686 h 506974"/>
                <a:gd name="connsiteX12" fmla="*/ 724853 w 914877"/>
                <a:gd name="connsiteY12" fmla="*/ 474350 h 506974"/>
                <a:gd name="connsiteX13" fmla="*/ 914877 w 914877"/>
                <a:gd name="connsiteY13" fmla="*/ 405294 h 506974"/>
                <a:gd name="connsiteX0" fmla="*/ 0 w 981552"/>
                <a:gd name="connsiteY0" fmla="*/ 414819 h 513223"/>
                <a:gd name="connsiteX1" fmla="*/ 330994 w 981552"/>
                <a:gd name="connsiteY1" fmla="*/ 505306 h 513223"/>
                <a:gd name="connsiteX2" fmla="*/ 447675 w 981552"/>
                <a:gd name="connsiteY2" fmla="*/ 490066 h 513223"/>
                <a:gd name="connsiteX3" fmla="*/ 492918 w 981552"/>
                <a:gd name="connsiteY3" fmla="*/ 341476 h 513223"/>
                <a:gd name="connsiteX4" fmla="*/ 520541 w 981552"/>
                <a:gd name="connsiteY4" fmla="*/ 168597 h 513223"/>
                <a:gd name="connsiteX5" fmla="*/ 538638 w 981552"/>
                <a:gd name="connsiteY5" fmla="*/ 50964 h 513223"/>
                <a:gd name="connsiteX6" fmla="*/ 554831 w 981552"/>
                <a:gd name="connsiteY6" fmla="*/ 5 h 513223"/>
                <a:gd name="connsiteX7" fmla="*/ 568642 w 981552"/>
                <a:gd name="connsiteY7" fmla="*/ 53345 h 513223"/>
                <a:gd name="connsiteX8" fmla="*/ 583883 w 981552"/>
                <a:gd name="connsiteY8" fmla="*/ 154786 h 513223"/>
                <a:gd name="connsiteX9" fmla="*/ 607695 w 981552"/>
                <a:gd name="connsiteY9" fmla="*/ 345286 h 513223"/>
                <a:gd name="connsiteX10" fmla="*/ 631031 w 981552"/>
                <a:gd name="connsiteY10" fmla="*/ 435297 h 513223"/>
                <a:gd name="connsiteX11" fmla="*/ 676275 w 981552"/>
                <a:gd name="connsiteY11" fmla="*/ 497686 h 513223"/>
                <a:gd name="connsiteX12" fmla="*/ 791528 w 981552"/>
                <a:gd name="connsiteY12" fmla="*/ 474350 h 513223"/>
                <a:gd name="connsiteX13" fmla="*/ 981552 w 981552"/>
                <a:gd name="connsiteY13" fmla="*/ 405294 h 513223"/>
                <a:gd name="connsiteX0" fmla="*/ 0 w 981552"/>
                <a:gd name="connsiteY0" fmla="*/ 414819 h 513223"/>
                <a:gd name="connsiteX1" fmla="*/ 330994 w 981552"/>
                <a:gd name="connsiteY1" fmla="*/ 505306 h 513223"/>
                <a:gd name="connsiteX2" fmla="*/ 447675 w 981552"/>
                <a:gd name="connsiteY2" fmla="*/ 490066 h 513223"/>
                <a:gd name="connsiteX3" fmla="*/ 492918 w 981552"/>
                <a:gd name="connsiteY3" fmla="*/ 341476 h 513223"/>
                <a:gd name="connsiteX4" fmla="*/ 520541 w 981552"/>
                <a:gd name="connsiteY4" fmla="*/ 168597 h 513223"/>
                <a:gd name="connsiteX5" fmla="*/ 538638 w 981552"/>
                <a:gd name="connsiteY5" fmla="*/ 50964 h 513223"/>
                <a:gd name="connsiteX6" fmla="*/ 554831 w 981552"/>
                <a:gd name="connsiteY6" fmla="*/ 5 h 513223"/>
                <a:gd name="connsiteX7" fmla="*/ 568642 w 981552"/>
                <a:gd name="connsiteY7" fmla="*/ 53345 h 513223"/>
                <a:gd name="connsiteX8" fmla="*/ 583883 w 981552"/>
                <a:gd name="connsiteY8" fmla="*/ 154786 h 513223"/>
                <a:gd name="connsiteX9" fmla="*/ 607695 w 981552"/>
                <a:gd name="connsiteY9" fmla="*/ 345286 h 513223"/>
                <a:gd name="connsiteX10" fmla="*/ 631031 w 981552"/>
                <a:gd name="connsiteY10" fmla="*/ 435297 h 513223"/>
                <a:gd name="connsiteX11" fmla="*/ 676275 w 981552"/>
                <a:gd name="connsiteY11" fmla="*/ 497686 h 513223"/>
                <a:gd name="connsiteX12" fmla="*/ 791528 w 981552"/>
                <a:gd name="connsiteY12" fmla="*/ 474350 h 513223"/>
                <a:gd name="connsiteX13" fmla="*/ 981552 w 981552"/>
                <a:gd name="connsiteY13" fmla="*/ 405294 h 513223"/>
                <a:gd name="connsiteX0" fmla="*/ 0 w 981552"/>
                <a:gd name="connsiteY0" fmla="*/ 414819 h 507277"/>
                <a:gd name="connsiteX1" fmla="*/ 330994 w 981552"/>
                <a:gd name="connsiteY1" fmla="*/ 505306 h 507277"/>
                <a:gd name="connsiteX2" fmla="*/ 447675 w 981552"/>
                <a:gd name="connsiteY2" fmla="*/ 490066 h 507277"/>
                <a:gd name="connsiteX3" fmla="*/ 492918 w 981552"/>
                <a:gd name="connsiteY3" fmla="*/ 341476 h 507277"/>
                <a:gd name="connsiteX4" fmla="*/ 520541 w 981552"/>
                <a:gd name="connsiteY4" fmla="*/ 168597 h 507277"/>
                <a:gd name="connsiteX5" fmla="*/ 538638 w 981552"/>
                <a:gd name="connsiteY5" fmla="*/ 50964 h 507277"/>
                <a:gd name="connsiteX6" fmla="*/ 554831 w 981552"/>
                <a:gd name="connsiteY6" fmla="*/ 5 h 507277"/>
                <a:gd name="connsiteX7" fmla="*/ 568642 w 981552"/>
                <a:gd name="connsiteY7" fmla="*/ 53345 h 507277"/>
                <a:gd name="connsiteX8" fmla="*/ 583883 w 981552"/>
                <a:gd name="connsiteY8" fmla="*/ 154786 h 507277"/>
                <a:gd name="connsiteX9" fmla="*/ 607695 w 981552"/>
                <a:gd name="connsiteY9" fmla="*/ 345286 h 507277"/>
                <a:gd name="connsiteX10" fmla="*/ 631031 w 981552"/>
                <a:gd name="connsiteY10" fmla="*/ 435297 h 507277"/>
                <a:gd name="connsiteX11" fmla="*/ 676275 w 981552"/>
                <a:gd name="connsiteY11" fmla="*/ 497686 h 507277"/>
                <a:gd name="connsiteX12" fmla="*/ 791528 w 981552"/>
                <a:gd name="connsiteY12" fmla="*/ 474350 h 507277"/>
                <a:gd name="connsiteX13" fmla="*/ 981552 w 981552"/>
                <a:gd name="connsiteY13" fmla="*/ 405294 h 507277"/>
                <a:gd name="connsiteX0" fmla="*/ 0 w 981552"/>
                <a:gd name="connsiteY0" fmla="*/ 414819 h 517268"/>
                <a:gd name="connsiteX1" fmla="*/ 338138 w 981552"/>
                <a:gd name="connsiteY1" fmla="*/ 517212 h 517268"/>
                <a:gd name="connsiteX2" fmla="*/ 447675 w 981552"/>
                <a:gd name="connsiteY2" fmla="*/ 490066 h 517268"/>
                <a:gd name="connsiteX3" fmla="*/ 492918 w 981552"/>
                <a:gd name="connsiteY3" fmla="*/ 341476 h 517268"/>
                <a:gd name="connsiteX4" fmla="*/ 520541 w 981552"/>
                <a:gd name="connsiteY4" fmla="*/ 168597 h 517268"/>
                <a:gd name="connsiteX5" fmla="*/ 538638 w 981552"/>
                <a:gd name="connsiteY5" fmla="*/ 50964 h 517268"/>
                <a:gd name="connsiteX6" fmla="*/ 554831 w 981552"/>
                <a:gd name="connsiteY6" fmla="*/ 5 h 517268"/>
                <a:gd name="connsiteX7" fmla="*/ 568642 w 981552"/>
                <a:gd name="connsiteY7" fmla="*/ 53345 h 517268"/>
                <a:gd name="connsiteX8" fmla="*/ 583883 w 981552"/>
                <a:gd name="connsiteY8" fmla="*/ 154786 h 517268"/>
                <a:gd name="connsiteX9" fmla="*/ 607695 w 981552"/>
                <a:gd name="connsiteY9" fmla="*/ 345286 h 517268"/>
                <a:gd name="connsiteX10" fmla="*/ 631031 w 981552"/>
                <a:gd name="connsiteY10" fmla="*/ 435297 h 517268"/>
                <a:gd name="connsiteX11" fmla="*/ 676275 w 981552"/>
                <a:gd name="connsiteY11" fmla="*/ 497686 h 517268"/>
                <a:gd name="connsiteX12" fmla="*/ 791528 w 981552"/>
                <a:gd name="connsiteY12" fmla="*/ 474350 h 517268"/>
                <a:gd name="connsiteX13" fmla="*/ 981552 w 981552"/>
                <a:gd name="connsiteY13" fmla="*/ 405294 h 51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1552" h="517268">
                  <a:moveTo>
                    <a:pt x="0" y="414819"/>
                  </a:moveTo>
                  <a:cubicBezTo>
                    <a:pt x="106362" y="480383"/>
                    <a:pt x="261144" y="518959"/>
                    <a:pt x="338138" y="517212"/>
                  </a:cubicBezTo>
                  <a:cubicBezTo>
                    <a:pt x="415132" y="515465"/>
                    <a:pt x="421878" y="519355"/>
                    <a:pt x="447675" y="490066"/>
                  </a:cubicBezTo>
                  <a:cubicBezTo>
                    <a:pt x="473472" y="460777"/>
                    <a:pt x="480774" y="395054"/>
                    <a:pt x="492918" y="341476"/>
                  </a:cubicBezTo>
                  <a:cubicBezTo>
                    <a:pt x="505062" y="287898"/>
                    <a:pt x="512921" y="217016"/>
                    <a:pt x="520541" y="168597"/>
                  </a:cubicBezTo>
                  <a:cubicBezTo>
                    <a:pt x="528161" y="120178"/>
                    <a:pt x="532923" y="79063"/>
                    <a:pt x="538638" y="50964"/>
                  </a:cubicBezTo>
                  <a:cubicBezTo>
                    <a:pt x="544353" y="22865"/>
                    <a:pt x="549830" y="-392"/>
                    <a:pt x="554831" y="5"/>
                  </a:cubicBezTo>
                  <a:cubicBezTo>
                    <a:pt x="559832" y="402"/>
                    <a:pt x="561419" y="27548"/>
                    <a:pt x="568642" y="53345"/>
                  </a:cubicBezTo>
                  <a:cubicBezTo>
                    <a:pt x="575865" y="79142"/>
                    <a:pt x="577374" y="106129"/>
                    <a:pt x="583883" y="154786"/>
                  </a:cubicBezTo>
                  <a:cubicBezTo>
                    <a:pt x="590392" y="203443"/>
                    <a:pt x="599837" y="298534"/>
                    <a:pt x="607695" y="345286"/>
                  </a:cubicBezTo>
                  <a:cubicBezTo>
                    <a:pt x="615553" y="392038"/>
                    <a:pt x="619601" y="409897"/>
                    <a:pt x="631031" y="435297"/>
                  </a:cubicBezTo>
                  <a:cubicBezTo>
                    <a:pt x="642461" y="460697"/>
                    <a:pt x="649526" y="491177"/>
                    <a:pt x="676275" y="497686"/>
                  </a:cubicBezTo>
                  <a:cubicBezTo>
                    <a:pt x="703024" y="504195"/>
                    <a:pt x="733506" y="489749"/>
                    <a:pt x="791528" y="474350"/>
                  </a:cubicBezTo>
                  <a:cubicBezTo>
                    <a:pt x="849550" y="458951"/>
                    <a:pt x="875665" y="448791"/>
                    <a:pt x="981552" y="40529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DDC468B8-2ACA-40FB-A245-96295A63D641}"/>
                </a:ext>
              </a:extLst>
            </p:cNvPr>
            <p:cNvSpPr/>
            <p:nvPr/>
          </p:nvSpPr>
          <p:spPr>
            <a:xfrm>
              <a:off x="4910691" y="2241629"/>
              <a:ext cx="683664" cy="350378"/>
            </a:xfrm>
            <a:custGeom>
              <a:avLst/>
              <a:gdLst>
                <a:gd name="connsiteX0" fmla="*/ 0 w 683664"/>
                <a:gd name="connsiteY0" fmla="*/ 0 h 350378"/>
                <a:gd name="connsiteX1" fmla="*/ 128187 w 683664"/>
                <a:gd name="connsiteY1" fmla="*/ 188008 h 350378"/>
                <a:gd name="connsiteX2" fmla="*/ 333286 w 683664"/>
                <a:gd name="connsiteY2" fmla="*/ 307649 h 350378"/>
                <a:gd name="connsiteX3" fmla="*/ 683664 w 683664"/>
                <a:gd name="connsiteY3" fmla="*/ 350378 h 35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664" h="350378">
                  <a:moveTo>
                    <a:pt x="0" y="0"/>
                  </a:moveTo>
                  <a:cubicBezTo>
                    <a:pt x="36319" y="68366"/>
                    <a:pt x="72639" y="136733"/>
                    <a:pt x="128187" y="188008"/>
                  </a:cubicBezTo>
                  <a:cubicBezTo>
                    <a:pt x="183735" y="239283"/>
                    <a:pt x="240707" y="280587"/>
                    <a:pt x="333286" y="307649"/>
                  </a:cubicBezTo>
                  <a:cubicBezTo>
                    <a:pt x="425865" y="334711"/>
                    <a:pt x="554764" y="342544"/>
                    <a:pt x="683664" y="350378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D32121C2-4E6B-4FCD-BC22-0D6CB1E94745}"/>
                </a:ext>
              </a:extLst>
            </p:cNvPr>
            <p:cNvSpPr/>
            <p:nvPr/>
          </p:nvSpPr>
          <p:spPr>
            <a:xfrm>
              <a:off x="4831363" y="2673941"/>
              <a:ext cx="717847" cy="274087"/>
            </a:xfrm>
            <a:custGeom>
              <a:avLst/>
              <a:gdLst>
                <a:gd name="connsiteX0" fmla="*/ 683664 w 683664"/>
                <a:gd name="connsiteY0" fmla="*/ 3289 h 157113"/>
                <a:gd name="connsiteX1" fmla="*/ 350378 w 683664"/>
                <a:gd name="connsiteY1" fmla="*/ 3289 h 157113"/>
                <a:gd name="connsiteX2" fmla="*/ 145279 w 683664"/>
                <a:gd name="connsiteY2" fmla="*/ 37472 h 157113"/>
                <a:gd name="connsiteX3" fmla="*/ 0 w 683664"/>
                <a:gd name="connsiteY3" fmla="*/ 157113 h 157113"/>
                <a:gd name="connsiteX0" fmla="*/ 820397 w 820397"/>
                <a:gd name="connsiteY0" fmla="*/ 3289 h 319483"/>
                <a:gd name="connsiteX1" fmla="*/ 487111 w 820397"/>
                <a:gd name="connsiteY1" fmla="*/ 3289 h 319483"/>
                <a:gd name="connsiteX2" fmla="*/ 282012 w 820397"/>
                <a:gd name="connsiteY2" fmla="*/ 37472 h 319483"/>
                <a:gd name="connsiteX3" fmla="*/ 0 w 820397"/>
                <a:gd name="connsiteY3" fmla="*/ 319483 h 319483"/>
                <a:gd name="connsiteX0" fmla="*/ 743485 w 743485"/>
                <a:gd name="connsiteY0" fmla="*/ 3289 h 259662"/>
                <a:gd name="connsiteX1" fmla="*/ 410199 w 743485"/>
                <a:gd name="connsiteY1" fmla="*/ 3289 h 259662"/>
                <a:gd name="connsiteX2" fmla="*/ 205100 w 743485"/>
                <a:gd name="connsiteY2" fmla="*/ 37472 h 259662"/>
                <a:gd name="connsiteX3" fmla="*/ 0 w 743485"/>
                <a:gd name="connsiteY3" fmla="*/ 259662 h 259662"/>
                <a:gd name="connsiteX0" fmla="*/ 743485 w 743485"/>
                <a:gd name="connsiteY0" fmla="*/ 5134 h 261507"/>
                <a:gd name="connsiteX1" fmla="*/ 410199 w 743485"/>
                <a:gd name="connsiteY1" fmla="*/ 5134 h 261507"/>
                <a:gd name="connsiteX2" fmla="*/ 222191 w 743485"/>
                <a:gd name="connsiteY2" fmla="*/ 64954 h 261507"/>
                <a:gd name="connsiteX3" fmla="*/ 0 w 743485"/>
                <a:gd name="connsiteY3" fmla="*/ 261507 h 261507"/>
                <a:gd name="connsiteX0" fmla="*/ 717847 w 717847"/>
                <a:gd name="connsiteY0" fmla="*/ 623 h 274087"/>
                <a:gd name="connsiteX1" fmla="*/ 410199 w 717847"/>
                <a:gd name="connsiteY1" fmla="*/ 17714 h 274087"/>
                <a:gd name="connsiteX2" fmla="*/ 222191 w 717847"/>
                <a:gd name="connsiteY2" fmla="*/ 77534 h 274087"/>
                <a:gd name="connsiteX3" fmla="*/ 0 w 717847"/>
                <a:gd name="connsiteY3" fmla="*/ 274087 h 27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847" h="274087">
                  <a:moveTo>
                    <a:pt x="717847" y="623"/>
                  </a:moveTo>
                  <a:cubicBezTo>
                    <a:pt x="596069" y="-2226"/>
                    <a:pt x="492808" y="4896"/>
                    <a:pt x="410199" y="17714"/>
                  </a:cubicBezTo>
                  <a:cubicBezTo>
                    <a:pt x="327590" y="30532"/>
                    <a:pt x="290557" y="34805"/>
                    <a:pt x="222191" y="77534"/>
                  </a:cubicBezTo>
                  <a:cubicBezTo>
                    <a:pt x="153825" y="120263"/>
                    <a:pt x="43441" y="227085"/>
                    <a:pt x="0" y="274087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1E2F9DF-6124-4BA7-912F-9ECC1379C81D}"/>
                </a:ext>
              </a:extLst>
            </p:cNvPr>
            <p:cNvCxnSpPr/>
            <p:nvPr/>
          </p:nvCxnSpPr>
          <p:spPr>
            <a:xfrm>
              <a:off x="8491742" y="2612903"/>
              <a:ext cx="603974" cy="0"/>
            </a:xfrm>
            <a:prstGeom prst="straightConnector1">
              <a:avLst/>
            </a:prstGeom>
            <a:noFill/>
            <a:ln w="2222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969A26D-D082-4DA9-9CCA-A153A03926F3}"/>
                </a:ext>
              </a:extLst>
            </p:cNvPr>
            <p:cNvSpPr txBox="1"/>
            <p:nvPr/>
          </p:nvSpPr>
          <p:spPr>
            <a:xfrm>
              <a:off x="3638586" y="1189786"/>
              <a:ext cx="1495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incident spectrum</a:t>
              </a:r>
              <a:endParaRPr lang="en-NZ" sz="12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8DFAD14-A385-4B26-9C8C-D3709751FDA3}"/>
                </a:ext>
              </a:extLst>
            </p:cNvPr>
            <p:cNvSpPr txBox="1"/>
            <p:nvPr/>
          </p:nvSpPr>
          <p:spPr>
            <a:xfrm>
              <a:off x="3638586" y="2479451"/>
              <a:ext cx="1495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reflected spectrum</a:t>
              </a:r>
              <a:endParaRPr lang="en-NZ" sz="12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ED6B44D-53B4-49DE-9C40-D1D13140CC08}"/>
                </a:ext>
              </a:extLst>
            </p:cNvPr>
            <p:cNvSpPr txBox="1"/>
            <p:nvPr/>
          </p:nvSpPr>
          <p:spPr>
            <a:xfrm>
              <a:off x="8976354" y="2008824"/>
              <a:ext cx="178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transmitted spectrum</a:t>
              </a:r>
              <a:endParaRPr lang="en-NZ" sz="12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FEC8CD6-290E-404B-A0A6-F940489962E4}"/>
                </a:ext>
              </a:extLst>
            </p:cNvPr>
            <p:cNvSpPr txBox="1"/>
            <p:nvPr/>
          </p:nvSpPr>
          <p:spPr>
            <a:xfrm>
              <a:off x="8950809" y="2306150"/>
              <a:ext cx="224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P</a:t>
              </a:r>
              <a:endParaRPr lang="en-NZ" sz="12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FF88A9-3A46-4AC8-9CAD-0F5600596624}"/>
                </a:ext>
              </a:extLst>
            </p:cNvPr>
            <p:cNvSpPr txBox="1"/>
            <p:nvPr/>
          </p:nvSpPr>
          <p:spPr>
            <a:xfrm>
              <a:off x="9978850" y="2906868"/>
              <a:ext cx="224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CC0164-72C1-4CCF-B6A9-7B166B0B521B}"/>
                </a:ext>
              </a:extLst>
            </p:cNvPr>
            <p:cNvSpPr txBox="1"/>
            <p:nvPr/>
          </p:nvSpPr>
          <p:spPr>
            <a:xfrm>
              <a:off x="3540182" y="2736975"/>
              <a:ext cx="224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P</a:t>
              </a:r>
              <a:endParaRPr lang="en-NZ" sz="12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92C0D3-528D-4C82-BE20-8158CBF8BE14}"/>
                </a:ext>
              </a:extLst>
            </p:cNvPr>
            <p:cNvSpPr txBox="1"/>
            <p:nvPr/>
          </p:nvSpPr>
          <p:spPr>
            <a:xfrm>
              <a:off x="4568223" y="3337693"/>
              <a:ext cx="224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9A8CDE-56A9-4320-9816-326022ED3C5F}"/>
                </a:ext>
              </a:extLst>
            </p:cNvPr>
            <p:cNvSpPr txBox="1"/>
            <p:nvPr/>
          </p:nvSpPr>
          <p:spPr>
            <a:xfrm>
              <a:off x="3549435" y="1493117"/>
              <a:ext cx="224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P</a:t>
              </a:r>
              <a:endParaRPr lang="en-NZ" sz="12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BA9D72A-4ADC-4265-936A-96B65CBEAA17}"/>
                </a:ext>
              </a:extLst>
            </p:cNvPr>
            <p:cNvSpPr txBox="1"/>
            <p:nvPr/>
          </p:nvSpPr>
          <p:spPr>
            <a:xfrm>
              <a:off x="4577476" y="2093835"/>
              <a:ext cx="224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880ADD1-BC5C-40AA-A145-C9B16A122C1F}"/>
                </a:ext>
              </a:extLst>
            </p:cNvPr>
            <p:cNvSpPr txBox="1"/>
            <p:nvPr/>
          </p:nvSpPr>
          <p:spPr>
            <a:xfrm>
              <a:off x="7695692" y="2494089"/>
              <a:ext cx="4020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8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n</a:t>
              </a:r>
              <a:r>
                <a:rPr lang="en-NZ" sz="800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2</a:t>
              </a:r>
              <a:endParaRPr lang="en-NZ" sz="800" baseline="-250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08EC335-72AA-4811-A25D-4FFDC66F1E45}"/>
                </a:ext>
              </a:extLst>
            </p:cNvPr>
            <p:cNvSpPr txBox="1"/>
            <p:nvPr/>
          </p:nvSpPr>
          <p:spPr>
            <a:xfrm>
              <a:off x="7692685" y="2337626"/>
              <a:ext cx="4020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8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n</a:t>
              </a:r>
              <a:r>
                <a:rPr lang="en-NZ" sz="800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1</a:t>
              </a:r>
              <a:endParaRPr lang="en-NZ" sz="800" baseline="-250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2C82AEA-A5ED-4E65-BE3D-A46815E4BA28}"/>
                </a:ext>
              </a:extLst>
            </p:cNvPr>
            <p:cNvSpPr txBox="1"/>
            <p:nvPr/>
          </p:nvSpPr>
          <p:spPr>
            <a:xfrm>
              <a:off x="7334889" y="2494089"/>
              <a:ext cx="2854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8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n</a:t>
              </a:r>
              <a:r>
                <a:rPr lang="en-NZ" sz="800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3</a:t>
              </a:r>
              <a:endParaRPr lang="en-NZ" sz="800" baseline="-250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E4B42CC-20B2-4898-A93F-7DA16440B29A}"/>
                </a:ext>
              </a:extLst>
            </p:cNvPr>
            <p:cNvSpPr txBox="1"/>
            <p:nvPr/>
          </p:nvSpPr>
          <p:spPr>
            <a:xfrm>
              <a:off x="5697439" y="2494089"/>
              <a:ext cx="4587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Core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1593EB7-DF53-41A3-8E5A-0A2699B41C32}"/>
                </a:ext>
              </a:extLst>
            </p:cNvPr>
            <p:cNvSpPr txBox="1"/>
            <p:nvPr/>
          </p:nvSpPr>
          <p:spPr>
            <a:xfrm>
              <a:off x="5693126" y="2326279"/>
              <a:ext cx="7168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Cladding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1E5DB7A-1DA1-445F-8FAB-293D6B7371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2988" y="2936013"/>
              <a:ext cx="0" cy="42901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D6F5FE-D02F-4FF5-925E-6C8A2A23EB1B}"/>
                </a:ext>
              </a:extLst>
            </p:cNvPr>
            <p:cNvSpPr txBox="1"/>
            <p:nvPr/>
          </p:nvSpPr>
          <p:spPr>
            <a:xfrm>
              <a:off x="4144727" y="3337693"/>
              <a:ext cx="471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r>
                <a:rPr lang="en-NZ" sz="1200" b="1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B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3C0E1F5-27B2-4BF0-ADA3-9C4DB2D50F06}"/>
                </a:ext>
              </a:extLst>
            </p:cNvPr>
            <p:cNvSpPr txBox="1"/>
            <p:nvPr/>
          </p:nvSpPr>
          <p:spPr>
            <a:xfrm>
              <a:off x="9507719" y="2921030"/>
              <a:ext cx="471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r>
                <a:rPr lang="en-NZ" sz="1200" b="1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B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FD9BA34-81CE-4BAB-B795-96E726808D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27345" y="2742833"/>
              <a:ext cx="1" cy="20952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F736EB-A0B8-4FB1-9051-9E058C6B2B11}"/>
                </a:ext>
              </a:extLst>
            </p:cNvPr>
            <p:cNvGrpSpPr/>
            <p:nvPr/>
          </p:nvGrpSpPr>
          <p:grpSpPr>
            <a:xfrm>
              <a:off x="5441418" y="3183868"/>
              <a:ext cx="3030675" cy="1303418"/>
              <a:chOff x="5431151" y="3183867"/>
              <a:chExt cx="3155750" cy="1357209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E4F329D-DF76-422E-BF83-75A968CB5B7B}"/>
                  </a:ext>
                </a:extLst>
              </p:cNvPr>
              <p:cNvCxnSpPr/>
              <p:nvPr/>
            </p:nvCxnSpPr>
            <p:spPr>
              <a:xfrm flipV="1">
                <a:off x="5720784" y="3183867"/>
                <a:ext cx="0" cy="13341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B51AD04-6FDB-40F0-956D-26A8FD4F80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2028" y="4514144"/>
                <a:ext cx="2614213" cy="83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3007FAE-05D8-48A7-8A14-9F5258375E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0784" y="3939182"/>
                <a:ext cx="78489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4EF1FE-CBA1-4F79-89D4-CB7AAC97A3D8}"/>
                  </a:ext>
                </a:extLst>
              </p:cNvPr>
              <p:cNvSpPr txBox="1"/>
              <p:nvPr/>
            </p:nvSpPr>
            <p:spPr>
              <a:xfrm rot="16200000">
                <a:off x="4905868" y="3727361"/>
                <a:ext cx="1338998" cy="28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Z" sz="1200">
                    <a:latin typeface="Georgia" panose="02040502050405020303" pitchFamily="18" charset="0"/>
                    <a:ea typeface="Gulim" panose="020B0600000101010101" pitchFamily="34" charset="-127"/>
                    <a:cs typeface="Times New Roman" panose="02020603050405020304" pitchFamily="18" charset="0"/>
                  </a:rPr>
                  <a:t>Refractive index</a:t>
                </a:r>
                <a:endParaRPr lang="en-NZ" sz="12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611F237-8530-4421-9917-3AD707B43CC5}"/>
                  </a:ext>
                </a:extLst>
              </p:cNvPr>
              <p:cNvSpPr txBox="1"/>
              <p:nvPr/>
            </p:nvSpPr>
            <p:spPr>
              <a:xfrm>
                <a:off x="5455855" y="3606617"/>
                <a:ext cx="192355" cy="384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NZ">
                  <a:latin typeface="Georgia" panose="02040502050405020303" pitchFamily="18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3A9E880-8F7B-47F9-891A-127C6ABE3728}"/>
                  </a:ext>
                </a:extLst>
              </p:cNvPr>
              <p:cNvSpPr txBox="1"/>
              <p:nvPr/>
            </p:nvSpPr>
            <p:spPr>
              <a:xfrm>
                <a:off x="8184834" y="3955894"/>
                <a:ext cx="402067" cy="288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1200">
                    <a:latin typeface="Georgia" panose="02040502050405020303" pitchFamily="18" charset="0"/>
                    <a:ea typeface="Gulim" panose="020B0600000101010101" pitchFamily="34" charset="-127"/>
                    <a:cs typeface="Times New Roman" panose="02020603050405020304" pitchFamily="18" charset="0"/>
                  </a:rPr>
                  <a:t>n</a:t>
                </a:r>
                <a:r>
                  <a:rPr lang="en-NZ" sz="1200" baseline="-25000">
                    <a:latin typeface="Georgia" panose="02040502050405020303" pitchFamily="18" charset="0"/>
                    <a:ea typeface="Gulim" panose="020B0600000101010101" pitchFamily="34" charset="-127"/>
                    <a:cs typeface="Times New Roman" panose="02020603050405020304" pitchFamily="18" charset="0"/>
                  </a:rPr>
                  <a:t>1</a:t>
                </a:r>
                <a:endParaRPr lang="en-NZ" sz="1200" baseline="-250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E624BCF-57C5-4B0C-A547-71C3CAB0AB8A}"/>
                  </a:ext>
                </a:extLst>
              </p:cNvPr>
              <p:cNvSpPr txBox="1"/>
              <p:nvPr/>
            </p:nvSpPr>
            <p:spPr>
              <a:xfrm>
                <a:off x="7395940" y="3588532"/>
                <a:ext cx="402067" cy="288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1200">
                    <a:latin typeface="Georgia" panose="02040502050405020303" pitchFamily="18" charset="0"/>
                    <a:ea typeface="Gulim" panose="020B0600000101010101" pitchFamily="34" charset="-127"/>
                    <a:cs typeface="Times New Roman" panose="02020603050405020304" pitchFamily="18" charset="0"/>
                  </a:rPr>
                  <a:t>n</a:t>
                </a:r>
                <a:r>
                  <a:rPr lang="en-NZ" sz="1200" baseline="-25000">
                    <a:latin typeface="Georgia" panose="02040502050405020303" pitchFamily="18" charset="0"/>
                    <a:ea typeface="Gulim" panose="020B0600000101010101" pitchFamily="34" charset="-127"/>
                    <a:cs typeface="Times New Roman" panose="02020603050405020304" pitchFamily="18" charset="0"/>
                  </a:rPr>
                  <a:t>3</a:t>
                </a:r>
                <a:endParaRPr lang="en-NZ" sz="1200" baseline="-250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82D5C4D-9C44-498B-8942-73B6436733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20784" y="4120655"/>
                <a:ext cx="2473200" cy="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8D5C640-F8BD-44DE-8476-A6CFEC8C0400}"/>
                  </a:ext>
                </a:extLst>
              </p:cNvPr>
              <p:cNvSpPr txBox="1"/>
              <p:nvPr/>
            </p:nvSpPr>
            <p:spPr>
              <a:xfrm>
                <a:off x="8172764" y="3793218"/>
                <a:ext cx="402067" cy="288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1200">
                    <a:latin typeface="Georgia" panose="02040502050405020303" pitchFamily="18" charset="0"/>
                    <a:ea typeface="Gulim" panose="020B0600000101010101" pitchFamily="34" charset="-127"/>
                    <a:cs typeface="Times New Roman" panose="02020603050405020304" pitchFamily="18" charset="0"/>
                  </a:rPr>
                  <a:t>n</a:t>
                </a:r>
                <a:r>
                  <a:rPr lang="en-NZ" sz="1200" baseline="-25000">
                    <a:latin typeface="Georgia" panose="02040502050405020303" pitchFamily="18" charset="0"/>
                    <a:ea typeface="Gulim" panose="020B0600000101010101" pitchFamily="34" charset="-127"/>
                    <a:cs typeface="Times New Roman" panose="02020603050405020304" pitchFamily="18" charset="0"/>
                  </a:rPr>
                  <a:t>2</a:t>
                </a:r>
                <a:endParaRPr lang="en-NZ" sz="1200" baseline="-2500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8A8D0CE-F7CD-45F7-8303-7B9D3C23A63F}"/>
                  </a:ext>
                </a:extLst>
              </p:cNvPr>
              <p:cNvGrpSpPr/>
              <p:nvPr/>
            </p:nvGrpSpPr>
            <p:grpSpPr>
              <a:xfrm>
                <a:off x="6490181" y="3821267"/>
                <a:ext cx="262548" cy="123098"/>
                <a:chOff x="5578342" y="3820065"/>
                <a:chExt cx="262548" cy="123098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318C270-903C-4AC7-8C6C-06F9560BEB27}"/>
                    </a:ext>
                  </a:extLst>
                </p:cNvPr>
                <p:cNvCxnSpPr/>
                <p:nvPr/>
              </p:nvCxnSpPr>
              <p:spPr>
                <a:xfrm flipV="1">
                  <a:off x="5585977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5C1116A-5808-411B-B660-46D574CF5FC2}"/>
                    </a:ext>
                  </a:extLst>
                </p:cNvPr>
                <p:cNvCxnSpPr/>
                <p:nvPr/>
              </p:nvCxnSpPr>
              <p:spPr>
                <a:xfrm flipV="1">
                  <a:off x="5708427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8F385D9-81D7-4365-85D2-F20CDA939A1C}"/>
                    </a:ext>
                  </a:extLst>
                </p:cNvPr>
                <p:cNvCxnSpPr/>
                <p:nvPr/>
              </p:nvCxnSpPr>
              <p:spPr>
                <a:xfrm>
                  <a:off x="5578342" y="3823209"/>
                  <a:ext cx="1368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4D44C6AC-1549-4B34-BA4F-5C75A982C13F}"/>
                    </a:ext>
                  </a:extLst>
                </p:cNvPr>
                <p:cNvCxnSpPr/>
                <p:nvPr/>
              </p:nvCxnSpPr>
              <p:spPr>
                <a:xfrm>
                  <a:off x="5704090" y="3943163"/>
                  <a:ext cx="1368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53B6AF9-FFFD-4383-A7E9-C6A87A176BCB}"/>
                  </a:ext>
                </a:extLst>
              </p:cNvPr>
              <p:cNvGrpSpPr/>
              <p:nvPr/>
            </p:nvGrpSpPr>
            <p:grpSpPr>
              <a:xfrm>
                <a:off x="6736827" y="3823897"/>
                <a:ext cx="269668" cy="122543"/>
                <a:chOff x="5585978" y="3820065"/>
                <a:chExt cx="269668" cy="122543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E4CC1EE2-8C8B-44C5-BE50-56B569AB0682}"/>
                    </a:ext>
                  </a:extLst>
                </p:cNvPr>
                <p:cNvCxnSpPr/>
                <p:nvPr/>
              </p:nvCxnSpPr>
              <p:spPr>
                <a:xfrm flipV="1">
                  <a:off x="5593928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22D06434-EC44-4085-BE9F-CD7AAA73E08A}"/>
                    </a:ext>
                  </a:extLst>
                </p:cNvPr>
                <p:cNvCxnSpPr/>
                <p:nvPr/>
              </p:nvCxnSpPr>
              <p:spPr>
                <a:xfrm flipV="1">
                  <a:off x="5721776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14DC2AB8-BD09-44F5-B934-88236ACE2DBE}"/>
                    </a:ext>
                  </a:extLst>
                </p:cNvPr>
                <p:cNvCxnSpPr/>
                <p:nvPr/>
              </p:nvCxnSpPr>
              <p:spPr>
                <a:xfrm>
                  <a:off x="5585978" y="3823209"/>
                  <a:ext cx="1368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AFEC1D5-3D4D-4F02-B449-A783580D457F}"/>
                    </a:ext>
                  </a:extLst>
                </p:cNvPr>
                <p:cNvCxnSpPr/>
                <p:nvPr/>
              </p:nvCxnSpPr>
              <p:spPr>
                <a:xfrm>
                  <a:off x="5718846" y="3942608"/>
                  <a:ext cx="1368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5FBEF17-3849-48E5-99CA-E34C46618A8A}"/>
                  </a:ext>
                </a:extLst>
              </p:cNvPr>
              <p:cNvGrpSpPr/>
              <p:nvPr/>
            </p:nvGrpSpPr>
            <p:grpSpPr>
              <a:xfrm>
                <a:off x="6996088" y="3823645"/>
                <a:ext cx="266950" cy="122543"/>
                <a:chOff x="5617084" y="3820065"/>
                <a:chExt cx="266950" cy="122543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418912CA-69CB-49F0-8D21-BF964F63C682}"/>
                    </a:ext>
                  </a:extLst>
                </p:cNvPr>
                <p:cNvCxnSpPr/>
                <p:nvPr/>
              </p:nvCxnSpPr>
              <p:spPr>
                <a:xfrm flipV="1">
                  <a:off x="5618492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89103E1-9DED-4E41-91F2-E466EE306CCD}"/>
                    </a:ext>
                  </a:extLst>
                </p:cNvPr>
                <p:cNvCxnSpPr/>
                <p:nvPr/>
              </p:nvCxnSpPr>
              <p:spPr>
                <a:xfrm flipV="1">
                  <a:off x="5751218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57C83DA-B98D-4250-A0A5-9884DBE7C157}"/>
                    </a:ext>
                  </a:extLst>
                </p:cNvPr>
                <p:cNvCxnSpPr/>
                <p:nvPr/>
              </p:nvCxnSpPr>
              <p:spPr>
                <a:xfrm>
                  <a:off x="5617084" y="3823209"/>
                  <a:ext cx="1368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01A35DC-74B0-4C37-B661-9AF53890DC53}"/>
                    </a:ext>
                  </a:extLst>
                </p:cNvPr>
                <p:cNvCxnSpPr/>
                <p:nvPr/>
              </p:nvCxnSpPr>
              <p:spPr>
                <a:xfrm>
                  <a:off x="5747234" y="3942608"/>
                  <a:ext cx="1368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CD78FBE-0549-4802-92C0-81271FD15613}"/>
                  </a:ext>
                </a:extLst>
              </p:cNvPr>
              <p:cNvGrpSpPr/>
              <p:nvPr/>
            </p:nvGrpSpPr>
            <p:grpSpPr>
              <a:xfrm>
                <a:off x="7253926" y="3826789"/>
                <a:ext cx="250580" cy="122543"/>
                <a:chOff x="5643008" y="3820065"/>
                <a:chExt cx="250580" cy="122543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ED18BC44-76C1-4A25-83CA-BCA189E095FD}"/>
                    </a:ext>
                  </a:extLst>
                </p:cNvPr>
                <p:cNvCxnSpPr/>
                <p:nvPr/>
              </p:nvCxnSpPr>
              <p:spPr>
                <a:xfrm flipV="1">
                  <a:off x="5649751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7CABA9D5-9855-493D-9068-8D37671689F6}"/>
                    </a:ext>
                  </a:extLst>
                </p:cNvPr>
                <p:cNvCxnSpPr/>
                <p:nvPr/>
              </p:nvCxnSpPr>
              <p:spPr>
                <a:xfrm flipV="1">
                  <a:off x="5767559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C89A434-9AE7-40C1-9153-A55E4F3B3CCA}"/>
                    </a:ext>
                  </a:extLst>
                </p:cNvPr>
                <p:cNvCxnSpPr/>
                <p:nvPr/>
              </p:nvCxnSpPr>
              <p:spPr>
                <a:xfrm>
                  <a:off x="5643008" y="3823209"/>
                  <a:ext cx="1368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5954A94E-25FA-4AF1-ABF3-02132AD061ED}"/>
                    </a:ext>
                  </a:extLst>
                </p:cNvPr>
                <p:cNvCxnSpPr/>
                <p:nvPr/>
              </p:nvCxnSpPr>
              <p:spPr>
                <a:xfrm>
                  <a:off x="5756788" y="3942608"/>
                  <a:ext cx="1368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9991F52-8DFC-41C9-9A8C-F7F9D1054C45}"/>
                  </a:ext>
                </a:extLst>
              </p:cNvPr>
              <p:cNvGrpSpPr/>
              <p:nvPr/>
            </p:nvGrpSpPr>
            <p:grpSpPr>
              <a:xfrm>
                <a:off x="7498352" y="3832113"/>
                <a:ext cx="136800" cy="119399"/>
                <a:chOff x="5661865" y="3820065"/>
                <a:chExt cx="136800" cy="119399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C0B2862-2C53-4458-A052-F2492E3DF7F7}"/>
                    </a:ext>
                  </a:extLst>
                </p:cNvPr>
                <p:cNvCxnSpPr/>
                <p:nvPr/>
              </p:nvCxnSpPr>
              <p:spPr>
                <a:xfrm flipV="1">
                  <a:off x="5670635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5D955DD0-FB62-4549-871B-585C9A8EA601}"/>
                    </a:ext>
                  </a:extLst>
                </p:cNvPr>
                <p:cNvCxnSpPr/>
                <p:nvPr/>
              </p:nvCxnSpPr>
              <p:spPr>
                <a:xfrm flipV="1">
                  <a:off x="5798419" y="3820065"/>
                  <a:ext cx="0" cy="1193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A72B333-AE2B-4154-AEF1-4E9F4793FA9C}"/>
                    </a:ext>
                  </a:extLst>
                </p:cNvPr>
                <p:cNvCxnSpPr/>
                <p:nvPr/>
              </p:nvCxnSpPr>
              <p:spPr>
                <a:xfrm>
                  <a:off x="5661865" y="3823209"/>
                  <a:ext cx="1368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BD11205-4F9F-481F-B421-7BFF24EC6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4716" y="3956716"/>
                <a:ext cx="56926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9CD782C0-75FE-435D-8EDB-803AB2D8D4D6}"/>
                </a:ext>
              </a:extLst>
            </p:cNvPr>
            <p:cNvSpPr/>
            <p:nvPr/>
          </p:nvSpPr>
          <p:spPr>
            <a:xfrm rot="16200000">
              <a:off x="6927825" y="2478502"/>
              <a:ext cx="240303" cy="991122"/>
            </a:xfrm>
            <a:prstGeom prst="leftBrac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3824897-9A41-4B41-8EDE-3BA39C6FE73B}"/>
                </a:ext>
              </a:extLst>
            </p:cNvPr>
            <p:cNvSpPr txBox="1"/>
            <p:nvPr/>
          </p:nvSpPr>
          <p:spPr>
            <a:xfrm>
              <a:off x="6739386" y="3107458"/>
              <a:ext cx="6922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NZ" sz="1200">
                  <a:latin typeface="Georgia" panose="02040502050405020303" pitchFamily="18" charset="0"/>
                  <a:cs typeface="Arial" panose="020B0604020202020204" pitchFamily="34" charset="0"/>
                </a:rPr>
                <a:t>1 FBG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3B7AAD-67DA-4F2F-AC39-64B47EE52F00}"/>
                </a:ext>
              </a:extLst>
            </p:cNvPr>
            <p:cNvSpPr/>
            <p:nvPr/>
          </p:nvSpPr>
          <p:spPr>
            <a:xfrm>
              <a:off x="3593951" y="2498717"/>
              <a:ext cx="1465432" cy="1103761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30000"/>
              </a:schemeClr>
            </a:solidFill>
            <a:ln>
              <a:solidFill>
                <a:srgbClr val="0045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atin typeface="Georgia" panose="02040502050405020303" pitchFamily="18" charset="0"/>
              </a:endParaRPr>
            </a:p>
          </p:txBody>
        </p:sp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DA4CAE3-F94F-431F-A6C3-6A95F17C0028}"/>
              </a:ext>
            </a:extLst>
          </p:cNvPr>
          <p:cNvCxnSpPr>
            <a:cxnSpLocks/>
          </p:cNvCxnSpPr>
          <p:nvPr/>
        </p:nvCxnSpPr>
        <p:spPr>
          <a:xfrm flipV="1">
            <a:off x="1702945" y="3094767"/>
            <a:ext cx="539619" cy="2806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E8904DE8-A598-4911-98AA-76916FB3DE48}"/>
              </a:ext>
            </a:extLst>
          </p:cNvPr>
          <p:cNvSpPr txBox="1"/>
          <p:nvPr/>
        </p:nvSpPr>
        <p:spPr>
          <a:xfrm>
            <a:off x="519282" y="3320105"/>
            <a:ext cx="2509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Monitored sensor signal</a:t>
            </a:r>
          </a:p>
        </p:txBody>
      </p:sp>
    </p:spTree>
    <p:extLst>
      <p:ext uri="{BB962C8B-B14F-4D97-AF65-F5344CB8AC3E}">
        <p14:creationId xmlns:p14="http://schemas.microsoft.com/office/powerpoint/2010/main" val="881916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9A2A2FD-1197-4EDB-AAF5-0E67A2C9E061}"/>
              </a:ext>
            </a:extLst>
          </p:cNvPr>
          <p:cNvGrpSpPr/>
          <p:nvPr/>
        </p:nvGrpSpPr>
        <p:grpSpPr>
          <a:xfrm>
            <a:off x="447687" y="1187128"/>
            <a:ext cx="6678921" cy="2581250"/>
            <a:chOff x="2339244" y="652097"/>
            <a:chExt cx="6678921" cy="2581250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3AAF20F-FB00-49CD-BB36-107F974F5198}"/>
                </a:ext>
              </a:extLst>
            </p:cNvPr>
            <p:cNvCxnSpPr/>
            <p:nvPr/>
          </p:nvCxnSpPr>
          <p:spPr>
            <a:xfrm flipV="1">
              <a:off x="2583635" y="2272405"/>
              <a:ext cx="0" cy="6651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31A732A-DDB1-4125-98A0-F664E4FB93AC}"/>
                </a:ext>
              </a:extLst>
            </p:cNvPr>
            <p:cNvCxnSpPr>
              <a:cxnSpLocks/>
            </p:cNvCxnSpPr>
            <p:nvPr/>
          </p:nvCxnSpPr>
          <p:spPr>
            <a:xfrm>
              <a:off x="2583635" y="2936106"/>
              <a:ext cx="643453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1E0D5C0-798E-4B91-9F3C-A12896F6FDCA}"/>
                </a:ext>
              </a:extLst>
            </p:cNvPr>
            <p:cNvSpPr txBox="1"/>
            <p:nvPr/>
          </p:nvSpPr>
          <p:spPr>
            <a:xfrm>
              <a:off x="5117373" y="1997734"/>
              <a:ext cx="1495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Reflected spectrum</a:t>
              </a:r>
              <a:endParaRPr lang="en-NZ" sz="12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CBA5266-D6D2-4E88-9073-3FC8C43F1F1B}"/>
                </a:ext>
              </a:extLst>
            </p:cNvPr>
            <p:cNvSpPr txBox="1"/>
            <p:nvPr/>
          </p:nvSpPr>
          <p:spPr>
            <a:xfrm>
              <a:off x="2339244" y="2282415"/>
              <a:ext cx="224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P</a:t>
              </a:r>
              <a:endParaRPr lang="en-NZ" sz="120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E9D3E2B-D590-47CC-A669-1707688BF777}"/>
                </a:ext>
              </a:extLst>
            </p:cNvPr>
            <p:cNvSpPr txBox="1"/>
            <p:nvPr/>
          </p:nvSpPr>
          <p:spPr>
            <a:xfrm>
              <a:off x="8793895" y="2956348"/>
              <a:ext cx="224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52AE95B-8946-4388-B1FC-A9F3D86B02F5}"/>
                </a:ext>
              </a:extLst>
            </p:cNvPr>
            <p:cNvSpPr txBox="1"/>
            <p:nvPr/>
          </p:nvSpPr>
          <p:spPr>
            <a:xfrm>
              <a:off x="3368049" y="2530729"/>
              <a:ext cx="381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 b="1">
                  <a:latin typeface="Georgia" panose="02040502050405020303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2E3C226-7185-48E0-8C46-02AD1FFFFCC6}"/>
                </a:ext>
              </a:extLst>
            </p:cNvPr>
            <p:cNvGrpSpPr/>
            <p:nvPr/>
          </p:nvGrpSpPr>
          <p:grpSpPr>
            <a:xfrm>
              <a:off x="4183981" y="2429539"/>
              <a:ext cx="922020" cy="506974"/>
              <a:chOff x="2589264" y="2429465"/>
              <a:chExt cx="922020" cy="506974"/>
            </a:xfrm>
          </p:grpSpPr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0BEA3BAB-B7B0-4072-94E9-2ABAB791299B}"/>
                  </a:ext>
                </a:extLst>
              </p:cNvPr>
              <p:cNvSpPr/>
              <p:nvPr/>
            </p:nvSpPr>
            <p:spPr>
              <a:xfrm>
                <a:off x="2589264" y="2429465"/>
                <a:ext cx="922020" cy="506974"/>
              </a:xfrm>
              <a:custGeom>
                <a:avLst/>
                <a:gdLst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71500 w 922020"/>
                  <a:gd name="connsiteY10" fmla="*/ 491490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64356 w 922020"/>
                  <a:gd name="connsiteY10" fmla="*/ 436721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398"/>
                  <a:gd name="connsiteX1" fmla="*/ 266700 w 922020"/>
                  <a:gd name="connsiteY1" fmla="*/ 506730 h 508398"/>
                  <a:gd name="connsiteX2" fmla="*/ 381000 w 922020"/>
                  <a:gd name="connsiteY2" fmla="*/ 491490 h 508398"/>
                  <a:gd name="connsiteX3" fmla="*/ 426243 w 922020"/>
                  <a:gd name="connsiteY3" fmla="*/ 342900 h 508398"/>
                  <a:gd name="connsiteX4" fmla="*/ 441960 w 922020"/>
                  <a:gd name="connsiteY4" fmla="*/ 186690 h 508398"/>
                  <a:gd name="connsiteX5" fmla="*/ 464820 w 922020"/>
                  <a:gd name="connsiteY5" fmla="*/ 19050 h 508398"/>
                  <a:gd name="connsiteX6" fmla="*/ 495300 w 922020"/>
                  <a:gd name="connsiteY6" fmla="*/ 3810 h 508398"/>
                  <a:gd name="connsiteX7" fmla="*/ 525780 w 922020"/>
                  <a:gd name="connsiteY7" fmla="*/ 19050 h 508398"/>
                  <a:gd name="connsiteX8" fmla="*/ 541020 w 922020"/>
                  <a:gd name="connsiteY8" fmla="*/ 156210 h 508398"/>
                  <a:gd name="connsiteX9" fmla="*/ 541020 w 922020"/>
                  <a:gd name="connsiteY9" fmla="*/ 346710 h 508398"/>
                  <a:gd name="connsiteX10" fmla="*/ 564356 w 922020"/>
                  <a:gd name="connsiteY10" fmla="*/ 436721 h 508398"/>
                  <a:gd name="connsiteX11" fmla="*/ 609600 w 922020"/>
                  <a:gd name="connsiteY11" fmla="*/ 499110 h 508398"/>
                  <a:gd name="connsiteX12" fmla="*/ 701040 w 922020"/>
                  <a:gd name="connsiteY12" fmla="*/ 506730 h 508398"/>
                  <a:gd name="connsiteX13" fmla="*/ 922020 w 922020"/>
                  <a:gd name="connsiteY13" fmla="*/ 506730 h 508398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41020 w 922020"/>
                  <a:gd name="connsiteY8" fmla="*/ 155196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26733 w 922020"/>
                  <a:gd name="connsiteY8" fmla="*/ 157577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7154 h 508822"/>
                  <a:gd name="connsiteX1" fmla="*/ 266700 w 922020"/>
                  <a:gd name="connsiteY1" fmla="*/ 507154 h 508822"/>
                  <a:gd name="connsiteX2" fmla="*/ 381000 w 922020"/>
                  <a:gd name="connsiteY2" fmla="*/ 491914 h 508822"/>
                  <a:gd name="connsiteX3" fmla="*/ 426243 w 922020"/>
                  <a:gd name="connsiteY3" fmla="*/ 343324 h 508822"/>
                  <a:gd name="connsiteX4" fmla="*/ 453866 w 922020"/>
                  <a:gd name="connsiteY4" fmla="*/ 170445 h 508822"/>
                  <a:gd name="connsiteX5" fmla="*/ 464820 w 922020"/>
                  <a:gd name="connsiteY5" fmla="*/ 19474 h 508822"/>
                  <a:gd name="connsiteX6" fmla="*/ 495300 w 922020"/>
                  <a:gd name="connsiteY6" fmla="*/ 4234 h 508822"/>
                  <a:gd name="connsiteX7" fmla="*/ 518636 w 922020"/>
                  <a:gd name="connsiteY7" fmla="*/ 40905 h 508822"/>
                  <a:gd name="connsiteX8" fmla="*/ 526733 w 922020"/>
                  <a:gd name="connsiteY8" fmla="*/ 159015 h 508822"/>
                  <a:gd name="connsiteX9" fmla="*/ 541020 w 922020"/>
                  <a:gd name="connsiteY9" fmla="*/ 347134 h 508822"/>
                  <a:gd name="connsiteX10" fmla="*/ 564356 w 922020"/>
                  <a:gd name="connsiteY10" fmla="*/ 437145 h 508822"/>
                  <a:gd name="connsiteX11" fmla="*/ 609600 w 922020"/>
                  <a:gd name="connsiteY11" fmla="*/ 499534 h 508822"/>
                  <a:gd name="connsiteX12" fmla="*/ 701040 w 922020"/>
                  <a:gd name="connsiteY12" fmla="*/ 507154 h 508822"/>
                  <a:gd name="connsiteX13" fmla="*/ 922020 w 922020"/>
                  <a:gd name="connsiteY13" fmla="*/ 507154 h 508822"/>
                  <a:gd name="connsiteX0" fmla="*/ 0 w 922020"/>
                  <a:gd name="connsiteY0" fmla="*/ 503120 h 504788"/>
                  <a:gd name="connsiteX1" fmla="*/ 266700 w 922020"/>
                  <a:gd name="connsiteY1" fmla="*/ 503120 h 504788"/>
                  <a:gd name="connsiteX2" fmla="*/ 381000 w 922020"/>
                  <a:gd name="connsiteY2" fmla="*/ 487880 h 504788"/>
                  <a:gd name="connsiteX3" fmla="*/ 426243 w 922020"/>
                  <a:gd name="connsiteY3" fmla="*/ 339290 h 504788"/>
                  <a:gd name="connsiteX4" fmla="*/ 453866 w 922020"/>
                  <a:gd name="connsiteY4" fmla="*/ 166411 h 504788"/>
                  <a:gd name="connsiteX5" fmla="*/ 471963 w 922020"/>
                  <a:gd name="connsiteY5" fmla="*/ 48778 h 504788"/>
                  <a:gd name="connsiteX6" fmla="*/ 495300 w 922020"/>
                  <a:gd name="connsiteY6" fmla="*/ 200 h 504788"/>
                  <a:gd name="connsiteX7" fmla="*/ 518636 w 922020"/>
                  <a:gd name="connsiteY7" fmla="*/ 36871 h 504788"/>
                  <a:gd name="connsiteX8" fmla="*/ 526733 w 922020"/>
                  <a:gd name="connsiteY8" fmla="*/ 154981 h 504788"/>
                  <a:gd name="connsiteX9" fmla="*/ 541020 w 922020"/>
                  <a:gd name="connsiteY9" fmla="*/ 343100 h 504788"/>
                  <a:gd name="connsiteX10" fmla="*/ 564356 w 922020"/>
                  <a:gd name="connsiteY10" fmla="*/ 433111 h 504788"/>
                  <a:gd name="connsiteX11" fmla="*/ 609600 w 922020"/>
                  <a:gd name="connsiteY11" fmla="*/ 495500 h 504788"/>
                  <a:gd name="connsiteX12" fmla="*/ 701040 w 922020"/>
                  <a:gd name="connsiteY12" fmla="*/ 503120 h 504788"/>
                  <a:gd name="connsiteX13" fmla="*/ 922020 w 922020"/>
                  <a:gd name="connsiteY13" fmla="*/ 503120 h 504788"/>
                  <a:gd name="connsiteX0" fmla="*/ 0 w 922020"/>
                  <a:gd name="connsiteY0" fmla="*/ 505477 h 507145"/>
                  <a:gd name="connsiteX1" fmla="*/ 266700 w 922020"/>
                  <a:gd name="connsiteY1" fmla="*/ 505477 h 507145"/>
                  <a:gd name="connsiteX2" fmla="*/ 381000 w 922020"/>
                  <a:gd name="connsiteY2" fmla="*/ 490237 h 507145"/>
                  <a:gd name="connsiteX3" fmla="*/ 426243 w 922020"/>
                  <a:gd name="connsiteY3" fmla="*/ 341647 h 507145"/>
                  <a:gd name="connsiteX4" fmla="*/ 453866 w 922020"/>
                  <a:gd name="connsiteY4" fmla="*/ 168768 h 507145"/>
                  <a:gd name="connsiteX5" fmla="*/ 471963 w 922020"/>
                  <a:gd name="connsiteY5" fmla="*/ 51135 h 507145"/>
                  <a:gd name="connsiteX6" fmla="*/ 488156 w 922020"/>
                  <a:gd name="connsiteY6" fmla="*/ 176 h 507145"/>
                  <a:gd name="connsiteX7" fmla="*/ 518636 w 922020"/>
                  <a:gd name="connsiteY7" fmla="*/ 39228 h 507145"/>
                  <a:gd name="connsiteX8" fmla="*/ 526733 w 922020"/>
                  <a:gd name="connsiteY8" fmla="*/ 157338 h 507145"/>
                  <a:gd name="connsiteX9" fmla="*/ 541020 w 922020"/>
                  <a:gd name="connsiteY9" fmla="*/ 345457 h 507145"/>
                  <a:gd name="connsiteX10" fmla="*/ 564356 w 922020"/>
                  <a:gd name="connsiteY10" fmla="*/ 435468 h 507145"/>
                  <a:gd name="connsiteX11" fmla="*/ 609600 w 922020"/>
                  <a:gd name="connsiteY11" fmla="*/ 497857 h 507145"/>
                  <a:gd name="connsiteX12" fmla="*/ 701040 w 922020"/>
                  <a:gd name="connsiteY12" fmla="*/ 505477 h 507145"/>
                  <a:gd name="connsiteX13" fmla="*/ 922020 w 922020"/>
                  <a:gd name="connsiteY13" fmla="*/ 505477 h 507145"/>
                  <a:gd name="connsiteX0" fmla="*/ 0 w 922020"/>
                  <a:gd name="connsiteY0" fmla="*/ 505307 h 506975"/>
                  <a:gd name="connsiteX1" fmla="*/ 266700 w 922020"/>
                  <a:gd name="connsiteY1" fmla="*/ 505307 h 506975"/>
                  <a:gd name="connsiteX2" fmla="*/ 381000 w 922020"/>
                  <a:gd name="connsiteY2" fmla="*/ 490067 h 506975"/>
                  <a:gd name="connsiteX3" fmla="*/ 426243 w 922020"/>
                  <a:gd name="connsiteY3" fmla="*/ 341477 h 506975"/>
                  <a:gd name="connsiteX4" fmla="*/ 453866 w 922020"/>
                  <a:gd name="connsiteY4" fmla="*/ 168598 h 506975"/>
                  <a:gd name="connsiteX5" fmla="*/ 471963 w 922020"/>
                  <a:gd name="connsiteY5" fmla="*/ 50965 h 506975"/>
                  <a:gd name="connsiteX6" fmla="*/ 488156 w 922020"/>
                  <a:gd name="connsiteY6" fmla="*/ 6 h 506975"/>
                  <a:gd name="connsiteX7" fmla="*/ 518636 w 922020"/>
                  <a:gd name="connsiteY7" fmla="*/ 53346 h 506975"/>
                  <a:gd name="connsiteX8" fmla="*/ 526733 w 922020"/>
                  <a:gd name="connsiteY8" fmla="*/ 157168 h 506975"/>
                  <a:gd name="connsiteX9" fmla="*/ 541020 w 922020"/>
                  <a:gd name="connsiteY9" fmla="*/ 345287 h 506975"/>
                  <a:gd name="connsiteX10" fmla="*/ 564356 w 922020"/>
                  <a:gd name="connsiteY10" fmla="*/ 435298 h 506975"/>
                  <a:gd name="connsiteX11" fmla="*/ 609600 w 922020"/>
                  <a:gd name="connsiteY11" fmla="*/ 497687 h 506975"/>
                  <a:gd name="connsiteX12" fmla="*/ 701040 w 922020"/>
                  <a:gd name="connsiteY12" fmla="*/ 505307 h 506975"/>
                  <a:gd name="connsiteX13" fmla="*/ 922020 w 922020"/>
                  <a:gd name="connsiteY13" fmla="*/ 505307 h 506975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26733 w 922020"/>
                  <a:gd name="connsiteY8" fmla="*/ 157162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6 h 506974"/>
                  <a:gd name="connsiteX1" fmla="*/ 266700 w 922020"/>
                  <a:gd name="connsiteY1" fmla="*/ 505306 h 506974"/>
                  <a:gd name="connsiteX2" fmla="*/ 381000 w 922020"/>
                  <a:gd name="connsiteY2" fmla="*/ 490066 h 506974"/>
                  <a:gd name="connsiteX3" fmla="*/ 426243 w 922020"/>
                  <a:gd name="connsiteY3" fmla="*/ 341476 h 506974"/>
                  <a:gd name="connsiteX4" fmla="*/ 453866 w 922020"/>
                  <a:gd name="connsiteY4" fmla="*/ 168597 h 506974"/>
                  <a:gd name="connsiteX5" fmla="*/ 471963 w 922020"/>
                  <a:gd name="connsiteY5" fmla="*/ 50964 h 506974"/>
                  <a:gd name="connsiteX6" fmla="*/ 488156 w 922020"/>
                  <a:gd name="connsiteY6" fmla="*/ 5 h 506974"/>
                  <a:gd name="connsiteX7" fmla="*/ 501967 w 922020"/>
                  <a:gd name="connsiteY7" fmla="*/ 53345 h 506974"/>
                  <a:gd name="connsiteX8" fmla="*/ 517208 w 922020"/>
                  <a:gd name="connsiteY8" fmla="*/ 154786 h 506974"/>
                  <a:gd name="connsiteX9" fmla="*/ 541020 w 922020"/>
                  <a:gd name="connsiteY9" fmla="*/ 345286 h 506974"/>
                  <a:gd name="connsiteX10" fmla="*/ 564356 w 922020"/>
                  <a:gd name="connsiteY10" fmla="*/ 435297 h 506974"/>
                  <a:gd name="connsiteX11" fmla="*/ 609600 w 922020"/>
                  <a:gd name="connsiteY11" fmla="*/ 497686 h 506974"/>
                  <a:gd name="connsiteX12" fmla="*/ 701040 w 922020"/>
                  <a:gd name="connsiteY12" fmla="*/ 505306 h 506974"/>
                  <a:gd name="connsiteX13" fmla="*/ 922020 w 922020"/>
                  <a:gd name="connsiteY13" fmla="*/ 505306 h 5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22020" h="506974">
                    <a:moveTo>
                      <a:pt x="0" y="505306"/>
                    </a:moveTo>
                    <a:cubicBezTo>
                      <a:pt x="101600" y="506576"/>
                      <a:pt x="203200" y="507846"/>
                      <a:pt x="266700" y="505306"/>
                    </a:cubicBezTo>
                    <a:cubicBezTo>
                      <a:pt x="330200" y="502766"/>
                      <a:pt x="354410" y="517371"/>
                      <a:pt x="381000" y="490066"/>
                    </a:cubicBezTo>
                    <a:cubicBezTo>
                      <a:pt x="407590" y="462761"/>
                      <a:pt x="414099" y="395054"/>
                      <a:pt x="426243" y="341476"/>
                    </a:cubicBezTo>
                    <a:cubicBezTo>
                      <a:pt x="438387" y="287898"/>
                      <a:pt x="446246" y="217016"/>
                      <a:pt x="453866" y="168597"/>
                    </a:cubicBezTo>
                    <a:cubicBezTo>
                      <a:pt x="461486" y="120178"/>
                      <a:pt x="466248" y="79063"/>
                      <a:pt x="471963" y="50964"/>
                    </a:cubicBezTo>
                    <a:cubicBezTo>
                      <a:pt x="477678" y="22865"/>
                      <a:pt x="483155" y="-392"/>
                      <a:pt x="488156" y="5"/>
                    </a:cubicBezTo>
                    <a:cubicBezTo>
                      <a:pt x="493157" y="402"/>
                      <a:pt x="494744" y="27548"/>
                      <a:pt x="501967" y="53345"/>
                    </a:cubicBezTo>
                    <a:cubicBezTo>
                      <a:pt x="509190" y="79142"/>
                      <a:pt x="510699" y="106129"/>
                      <a:pt x="517208" y="154786"/>
                    </a:cubicBezTo>
                    <a:cubicBezTo>
                      <a:pt x="523717" y="203443"/>
                      <a:pt x="533162" y="298534"/>
                      <a:pt x="541020" y="345286"/>
                    </a:cubicBezTo>
                    <a:cubicBezTo>
                      <a:pt x="548878" y="392038"/>
                      <a:pt x="552926" y="409897"/>
                      <a:pt x="564356" y="435297"/>
                    </a:cubicBezTo>
                    <a:cubicBezTo>
                      <a:pt x="575786" y="460697"/>
                      <a:pt x="586819" y="486018"/>
                      <a:pt x="609600" y="497686"/>
                    </a:cubicBezTo>
                    <a:cubicBezTo>
                      <a:pt x="632381" y="509354"/>
                      <a:pt x="648970" y="504036"/>
                      <a:pt x="701040" y="505306"/>
                    </a:cubicBezTo>
                    <a:cubicBezTo>
                      <a:pt x="753110" y="506576"/>
                      <a:pt x="837565" y="505941"/>
                      <a:pt x="922020" y="50530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Georgia" panose="02040502050405020303" pitchFamily="18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1629809-D691-4988-BCB2-A4E1ED7BFE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9899" y="2481453"/>
                <a:ext cx="0" cy="4290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68B1C2-89B9-429C-98A5-2B36D0E73287}"/>
                </a:ext>
              </a:extLst>
            </p:cNvPr>
            <p:cNvSpPr txBox="1"/>
            <p:nvPr/>
          </p:nvSpPr>
          <p:spPr>
            <a:xfrm>
              <a:off x="3847188" y="2941005"/>
              <a:ext cx="471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r>
                <a:rPr lang="en-NZ" sz="1200" b="1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1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BFE5A6A-E0CA-48B9-9932-CA9D6EB609F2}"/>
                </a:ext>
              </a:extLst>
            </p:cNvPr>
            <p:cNvGrpSpPr/>
            <p:nvPr/>
          </p:nvGrpSpPr>
          <p:grpSpPr>
            <a:xfrm>
              <a:off x="3507279" y="2431739"/>
              <a:ext cx="922020" cy="506974"/>
              <a:chOff x="2589264" y="2430601"/>
              <a:chExt cx="922020" cy="506974"/>
            </a:xfrm>
          </p:grpSpPr>
          <p:sp>
            <p:nvSpPr>
              <p:cNvPr id="86" name="Freeform 45">
                <a:extLst>
                  <a:ext uri="{FF2B5EF4-FFF2-40B4-BE49-F238E27FC236}">
                    <a16:creationId xmlns:a16="http://schemas.microsoft.com/office/drawing/2014/main" id="{E0AE976B-DEDF-469F-8FF1-5ECF97148C39}"/>
                  </a:ext>
                </a:extLst>
              </p:cNvPr>
              <p:cNvSpPr/>
              <p:nvPr/>
            </p:nvSpPr>
            <p:spPr>
              <a:xfrm>
                <a:off x="2589264" y="2430601"/>
                <a:ext cx="922020" cy="506974"/>
              </a:xfrm>
              <a:custGeom>
                <a:avLst/>
                <a:gdLst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71500 w 922020"/>
                  <a:gd name="connsiteY10" fmla="*/ 491490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64356 w 922020"/>
                  <a:gd name="connsiteY10" fmla="*/ 436721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398"/>
                  <a:gd name="connsiteX1" fmla="*/ 266700 w 922020"/>
                  <a:gd name="connsiteY1" fmla="*/ 506730 h 508398"/>
                  <a:gd name="connsiteX2" fmla="*/ 381000 w 922020"/>
                  <a:gd name="connsiteY2" fmla="*/ 491490 h 508398"/>
                  <a:gd name="connsiteX3" fmla="*/ 426243 w 922020"/>
                  <a:gd name="connsiteY3" fmla="*/ 342900 h 508398"/>
                  <a:gd name="connsiteX4" fmla="*/ 441960 w 922020"/>
                  <a:gd name="connsiteY4" fmla="*/ 186690 h 508398"/>
                  <a:gd name="connsiteX5" fmla="*/ 464820 w 922020"/>
                  <a:gd name="connsiteY5" fmla="*/ 19050 h 508398"/>
                  <a:gd name="connsiteX6" fmla="*/ 495300 w 922020"/>
                  <a:gd name="connsiteY6" fmla="*/ 3810 h 508398"/>
                  <a:gd name="connsiteX7" fmla="*/ 525780 w 922020"/>
                  <a:gd name="connsiteY7" fmla="*/ 19050 h 508398"/>
                  <a:gd name="connsiteX8" fmla="*/ 541020 w 922020"/>
                  <a:gd name="connsiteY8" fmla="*/ 156210 h 508398"/>
                  <a:gd name="connsiteX9" fmla="*/ 541020 w 922020"/>
                  <a:gd name="connsiteY9" fmla="*/ 346710 h 508398"/>
                  <a:gd name="connsiteX10" fmla="*/ 564356 w 922020"/>
                  <a:gd name="connsiteY10" fmla="*/ 436721 h 508398"/>
                  <a:gd name="connsiteX11" fmla="*/ 609600 w 922020"/>
                  <a:gd name="connsiteY11" fmla="*/ 499110 h 508398"/>
                  <a:gd name="connsiteX12" fmla="*/ 701040 w 922020"/>
                  <a:gd name="connsiteY12" fmla="*/ 506730 h 508398"/>
                  <a:gd name="connsiteX13" fmla="*/ 922020 w 922020"/>
                  <a:gd name="connsiteY13" fmla="*/ 506730 h 508398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41020 w 922020"/>
                  <a:gd name="connsiteY8" fmla="*/ 155196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26733 w 922020"/>
                  <a:gd name="connsiteY8" fmla="*/ 157577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7154 h 508822"/>
                  <a:gd name="connsiteX1" fmla="*/ 266700 w 922020"/>
                  <a:gd name="connsiteY1" fmla="*/ 507154 h 508822"/>
                  <a:gd name="connsiteX2" fmla="*/ 381000 w 922020"/>
                  <a:gd name="connsiteY2" fmla="*/ 491914 h 508822"/>
                  <a:gd name="connsiteX3" fmla="*/ 426243 w 922020"/>
                  <a:gd name="connsiteY3" fmla="*/ 343324 h 508822"/>
                  <a:gd name="connsiteX4" fmla="*/ 453866 w 922020"/>
                  <a:gd name="connsiteY4" fmla="*/ 170445 h 508822"/>
                  <a:gd name="connsiteX5" fmla="*/ 464820 w 922020"/>
                  <a:gd name="connsiteY5" fmla="*/ 19474 h 508822"/>
                  <a:gd name="connsiteX6" fmla="*/ 495300 w 922020"/>
                  <a:gd name="connsiteY6" fmla="*/ 4234 h 508822"/>
                  <a:gd name="connsiteX7" fmla="*/ 518636 w 922020"/>
                  <a:gd name="connsiteY7" fmla="*/ 40905 h 508822"/>
                  <a:gd name="connsiteX8" fmla="*/ 526733 w 922020"/>
                  <a:gd name="connsiteY8" fmla="*/ 159015 h 508822"/>
                  <a:gd name="connsiteX9" fmla="*/ 541020 w 922020"/>
                  <a:gd name="connsiteY9" fmla="*/ 347134 h 508822"/>
                  <a:gd name="connsiteX10" fmla="*/ 564356 w 922020"/>
                  <a:gd name="connsiteY10" fmla="*/ 437145 h 508822"/>
                  <a:gd name="connsiteX11" fmla="*/ 609600 w 922020"/>
                  <a:gd name="connsiteY11" fmla="*/ 499534 h 508822"/>
                  <a:gd name="connsiteX12" fmla="*/ 701040 w 922020"/>
                  <a:gd name="connsiteY12" fmla="*/ 507154 h 508822"/>
                  <a:gd name="connsiteX13" fmla="*/ 922020 w 922020"/>
                  <a:gd name="connsiteY13" fmla="*/ 507154 h 508822"/>
                  <a:gd name="connsiteX0" fmla="*/ 0 w 922020"/>
                  <a:gd name="connsiteY0" fmla="*/ 503120 h 504788"/>
                  <a:gd name="connsiteX1" fmla="*/ 266700 w 922020"/>
                  <a:gd name="connsiteY1" fmla="*/ 503120 h 504788"/>
                  <a:gd name="connsiteX2" fmla="*/ 381000 w 922020"/>
                  <a:gd name="connsiteY2" fmla="*/ 487880 h 504788"/>
                  <a:gd name="connsiteX3" fmla="*/ 426243 w 922020"/>
                  <a:gd name="connsiteY3" fmla="*/ 339290 h 504788"/>
                  <a:gd name="connsiteX4" fmla="*/ 453866 w 922020"/>
                  <a:gd name="connsiteY4" fmla="*/ 166411 h 504788"/>
                  <a:gd name="connsiteX5" fmla="*/ 471963 w 922020"/>
                  <a:gd name="connsiteY5" fmla="*/ 48778 h 504788"/>
                  <a:gd name="connsiteX6" fmla="*/ 495300 w 922020"/>
                  <a:gd name="connsiteY6" fmla="*/ 200 h 504788"/>
                  <a:gd name="connsiteX7" fmla="*/ 518636 w 922020"/>
                  <a:gd name="connsiteY7" fmla="*/ 36871 h 504788"/>
                  <a:gd name="connsiteX8" fmla="*/ 526733 w 922020"/>
                  <a:gd name="connsiteY8" fmla="*/ 154981 h 504788"/>
                  <a:gd name="connsiteX9" fmla="*/ 541020 w 922020"/>
                  <a:gd name="connsiteY9" fmla="*/ 343100 h 504788"/>
                  <a:gd name="connsiteX10" fmla="*/ 564356 w 922020"/>
                  <a:gd name="connsiteY10" fmla="*/ 433111 h 504788"/>
                  <a:gd name="connsiteX11" fmla="*/ 609600 w 922020"/>
                  <a:gd name="connsiteY11" fmla="*/ 495500 h 504788"/>
                  <a:gd name="connsiteX12" fmla="*/ 701040 w 922020"/>
                  <a:gd name="connsiteY12" fmla="*/ 503120 h 504788"/>
                  <a:gd name="connsiteX13" fmla="*/ 922020 w 922020"/>
                  <a:gd name="connsiteY13" fmla="*/ 503120 h 504788"/>
                  <a:gd name="connsiteX0" fmla="*/ 0 w 922020"/>
                  <a:gd name="connsiteY0" fmla="*/ 505477 h 507145"/>
                  <a:gd name="connsiteX1" fmla="*/ 266700 w 922020"/>
                  <a:gd name="connsiteY1" fmla="*/ 505477 h 507145"/>
                  <a:gd name="connsiteX2" fmla="*/ 381000 w 922020"/>
                  <a:gd name="connsiteY2" fmla="*/ 490237 h 507145"/>
                  <a:gd name="connsiteX3" fmla="*/ 426243 w 922020"/>
                  <a:gd name="connsiteY3" fmla="*/ 341647 h 507145"/>
                  <a:gd name="connsiteX4" fmla="*/ 453866 w 922020"/>
                  <a:gd name="connsiteY4" fmla="*/ 168768 h 507145"/>
                  <a:gd name="connsiteX5" fmla="*/ 471963 w 922020"/>
                  <a:gd name="connsiteY5" fmla="*/ 51135 h 507145"/>
                  <a:gd name="connsiteX6" fmla="*/ 488156 w 922020"/>
                  <a:gd name="connsiteY6" fmla="*/ 176 h 507145"/>
                  <a:gd name="connsiteX7" fmla="*/ 518636 w 922020"/>
                  <a:gd name="connsiteY7" fmla="*/ 39228 h 507145"/>
                  <a:gd name="connsiteX8" fmla="*/ 526733 w 922020"/>
                  <a:gd name="connsiteY8" fmla="*/ 157338 h 507145"/>
                  <a:gd name="connsiteX9" fmla="*/ 541020 w 922020"/>
                  <a:gd name="connsiteY9" fmla="*/ 345457 h 507145"/>
                  <a:gd name="connsiteX10" fmla="*/ 564356 w 922020"/>
                  <a:gd name="connsiteY10" fmla="*/ 435468 h 507145"/>
                  <a:gd name="connsiteX11" fmla="*/ 609600 w 922020"/>
                  <a:gd name="connsiteY11" fmla="*/ 497857 h 507145"/>
                  <a:gd name="connsiteX12" fmla="*/ 701040 w 922020"/>
                  <a:gd name="connsiteY12" fmla="*/ 505477 h 507145"/>
                  <a:gd name="connsiteX13" fmla="*/ 922020 w 922020"/>
                  <a:gd name="connsiteY13" fmla="*/ 505477 h 507145"/>
                  <a:gd name="connsiteX0" fmla="*/ 0 w 922020"/>
                  <a:gd name="connsiteY0" fmla="*/ 505307 h 506975"/>
                  <a:gd name="connsiteX1" fmla="*/ 266700 w 922020"/>
                  <a:gd name="connsiteY1" fmla="*/ 505307 h 506975"/>
                  <a:gd name="connsiteX2" fmla="*/ 381000 w 922020"/>
                  <a:gd name="connsiteY2" fmla="*/ 490067 h 506975"/>
                  <a:gd name="connsiteX3" fmla="*/ 426243 w 922020"/>
                  <a:gd name="connsiteY3" fmla="*/ 341477 h 506975"/>
                  <a:gd name="connsiteX4" fmla="*/ 453866 w 922020"/>
                  <a:gd name="connsiteY4" fmla="*/ 168598 h 506975"/>
                  <a:gd name="connsiteX5" fmla="*/ 471963 w 922020"/>
                  <a:gd name="connsiteY5" fmla="*/ 50965 h 506975"/>
                  <a:gd name="connsiteX6" fmla="*/ 488156 w 922020"/>
                  <a:gd name="connsiteY6" fmla="*/ 6 h 506975"/>
                  <a:gd name="connsiteX7" fmla="*/ 518636 w 922020"/>
                  <a:gd name="connsiteY7" fmla="*/ 53346 h 506975"/>
                  <a:gd name="connsiteX8" fmla="*/ 526733 w 922020"/>
                  <a:gd name="connsiteY8" fmla="*/ 157168 h 506975"/>
                  <a:gd name="connsiteX9" fmla="*/ 541020 w 922020"/>
                  <a:gd name="connsiteY9" fmla="*/ 345287 h 506975"/>
                  <a:gd name="connsiteX10" fmla="*/ 564356 w 922020"/>
                  <a:gd name="connsiteY10" fmla="*/ 435298 h 506975"/>
                  <a:gd name="connsiteX11" fmla="*/ 609600 w 922020"/>
                  <a:gd name="connsiteY11" fmla="*/ 497687 h 506975"/>
                  <a:gd name="connsiteX12" fmla="*/ 701040 w 922020"/>
                  <a:gd name="connsiteY12" fmla="*/ 505307 h 506975"/>
                  <a:gd name="connsiteX13" fmla="*/ 922020 w 922020"/>
                  <a:gd name="connsiteY13" fmla="*/ 505307 h 506975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26733 w 922020"/>
                  <a:gd name="connsiteY8" fmla="*/ 157162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6 h 506974"/>
                  <a:gd name="connsiteX1" fmla="*/ 266700 w 922020"/>
                  <a:gd name="connsiteY1" fmla="*/ 505306 h 506974"/>
                  <a:gd name="connsiteX2" fmla="*/ 381000 w 922020"/>
                  <a:gd name="connsiteY2" fmla="*/ 490066 h 506974"/>
                  <a:gd name="connsiteX3" fmla="*/ 426243 w 922020"/>
                  <a:gd name="connsiteY3" fmla="*/ 341476 h 506974"/>
                  <a:gd name="connsiteX4" fmla="*/ 453866 w 922020"/>
                  <a:gd name="connsiteY4" fmla="*/ 168597 h 506974"/>
                  <a:gd name="connsiteX5" fmla="*/ 471963 w 922020"/>
                  <a:gd name="connsiteY5" fmla="*/ 50964 h 506974"/>
                  <a:gd name="connsiteX6" fmla="*/ 488156 w 922020"/>
                  <a:gd name="connsiteY6" fmla="*/ 5 h 506974"/>
                  <a:gd name="connsiteX7" fmla="*/ 501967 w 922020"/>
                  <a:gd name="connsiteY7" fmla="*/ 53345 h 506974"/>
                  <a:gd name="connsiteX8" fmla="*/ 517208 w 922020"/>
                  <a:gd name="connsiteY8" fmla="*/ 154786 h 506974"/>
                  <a:gd name="connsiteX9" fmla="*/ 541020 w 922020"/>
                  <a:gd name="connsiteY9" fmla="*/ 345286 h 506974"/>
                  <a:gd name="connsiteX10" fmla="*/ 564356 w 922020"/>
                  <a:gd name="connsiteY10" fmla="*/ 435297 h 506974"/>
                  <a:gd name="connsiteX11" fmla="*/ 609600 w 922020"/>
                  <a:gd name="connsiteY11" fmla="*/ 497686 h 506974"/>
                  <a:gd name="connsiteX12" fmla="*/ 701040 w 922020"/>
                  <a:gd name="connsiteY12" fmla="*/ 505306 h 506974"/>
                  <a:gd name="connsiteX13" fmla="*/ 922020 w 922020"/>
                  <a:gd name="connsiteY13" fmla="*/ 505306 h 5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22020" h="506974">
                    <a:moveTo>
                      <a:pt x="0" y="505306"/>
                    </a:moveTo>
                    <a:cubicBezTo>
                      <a:pt x="101600" y="506576"/>
                      <a:pt x="203200" y="507846"/>
                      <a:pt x="266700" y="505306"/>
                    </a:cubicBezTo>
                    <a:cubicBezTo>
                      <a:pt x="330200" y="502766"/>
                      <a:pt x="354410" y="517371"/>
                      <a:pt x="381000" y="490066"/>
                    </a:cubicBezTo>
                    <a:cubicBezTo>
                      <a:pt x="407590" y="462761"/>
                      <a:pt x="414099" y="395054"/>
                      <a:pt x="426243" y="341476"/>
                    </a:cubicBezTo>
                    <a:cubicBezTo>
                      <a:pt x="438387" y="287898"/>
                      <a:pt x="446246" y="217016"/>
                      <a:pt x="453866" y="168597"/>
                    </a:cubicBezTo>
                    <a:cubicBezTo>
                      <a:pt x="461486" y="120178"/>
                      <a:pt x="466248" y="79063"/>
                      <a:pt x="471963" y="50964"/>
                    </a:cubicBezTo>
                    <a:cubicBezTo>
                      <a:pt x="477678" y="22865"/>
                      <a:pt x="483155" y="-392"/>
                      <a:pt x="488156" y="5"/>
                    </a:cubicBezTo>
                    <a:cubicBezTo>
                      <a:pt x="493157" y="402"/>
                      <a:pt x="494744" y="27548"/>
                      <a:pt x="501967" y="53345"/>
                    </a:cubicBezTo>
                    <a:cubicBezTo>
                      <a:pt x="509190" y="79142"/>
                      <a:pt x="510699" y="106129"/>
                      <a:pt x="517208" y="154786"/>
                    </a:cubicBezTo>
                    <a:cubicBezTo>
                      <a:pt x="523717" y="203443"/>
                      <a:pt x="533162" y="298534"/>
                      <a:pt x="541020" y="345286"/>
                    </a:cubicBezTo>
                    <a:cubicBezTo>
                      <a:pt x="548878" y="392038"/>
                      <a:pt x="552926" y="409897"/>
                      <a:pt x="564356" y="435297"/>
                    </a:cubicBezTo>
                    <a:cubicBezTo>
                      <a:pt x="575786" y="460697"/>
                      <a:pt x="586819" y="486018"/>
                      <a:pt x="609600" y="497686"/>
                    </a:cubicBezTo>
                    <a:cubicBezTo>
                      <a:pt x="632381" y="509354"/>
                      <a:pt x="648970" y="504036"/>
                      <a:pt x="701040" y="505306"/>
                    </a:cubicBezTo>
                    <a:cubicBezTo>
                      <a:pt x="753110" y="506576"/>
                      <a:pt x="837565" y="505941"/>
                      <a:pt x="922020" y="50530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Georgia" panose="02040502050405020303" pitchFamily="18" charset="0"/>
                </a:endParaRP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276FC9D-15D7-4E13-89F0-EF97767D69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9899" y="2481453"/>
                <a:ext cx="0" cy="4290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084ECCE-650A-415B-BD83-F6921F7F3AA9}"/>
                </a:ext>
              </a:extLst>
            </p:cNvPr>
            <p:cNvGrpSpPr/>
            <p:nvPr/>
          </p:nvGrpSpPr>
          <p:grpSpPr>
            <a:xfrm>
              <a:off x="4860683" y="2431887"/>
              <a:ext cx="922020" cy="506974"/>
              <a:chOff x="2589264" y="2430601"/>
              <a:chExt cx="922020" cy="506974"/>
            </a:xfrm>
          </p:grpSpPr>
          <p:sp>
            <p:nvSpPr>
              <p:cNvPr id="89" name="Freeform 45">
                <a:extLst>
                  <a:ext uri="{FF2B5EF4-FFF2-40B4-BE49-F238E27FC236}">
                    <a16:creationId xmlns:a16="http://schemas.microsoft.com/office/drawing/2014/main" id="{EADF53C2-32AC-49E8-BA18-727B4F14FFE7}"/>
                  </a:ext>
                </a:extLst>
              </p:cNvPr>
              <p:cNvSpPr/>
              <p:nvPr/>
            </p:nvSpPr>
            <p:spPr>
              <a:xfrm>
                <a:off x="2589264" y="2430601"/>
                <a:ext cx="922020" cy="506974"/>
              </a:xfrm>
              <a:custGeom>
                <a:avLst/>
                <a:gdLst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71500 w 922020"/>
                  <a:gd name="connsiteY10" fmla="*/ 491490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64356 w 922020"/>
                  <a:gd name="connsiteY10" fmla="*/ 436721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398"/>
                  <a:gd name="connsiteX1" fmla="*/ 266700 w 922020"/>
                  <a:gd name="connsiteY1" fmla="*/ 506730 h 508398"/>
                  <a:gd name="connsiteX2" fmla="*/ 381000 w 922020"/>
                  <a:gd name="connsiteY2" fmla="*/ 491490 h 508398"/>
                  <a:gd name="connsiteX3" fmla="*/ 426243 w 922020"/>
                  <a:gd name="connsiteY3" fmla="*/ 342900 h 508398"/>
                  <a:gd name="connsiteX4" fmla="*/ 441960 w 922020"/>
                  <a:gd name="connsiteY4" fmla="*/ 186690 h 508398"/>
                  <a:gd name="connsiteX5" fmla="*/ 464820 w 922020"/>
                  <a:gd name="connsiteY5" fmla="*/ 19050 h 508398"/>
                  <a:gd name="connsiteX6" fmla="*/ 495300 w 922020"/>
                  <a:gd name="connsiteY6" fmla="*/ 3810 h 508398"/>
                  <a:gd name="connsiteX7" fmla="*/ 525780 w 922020"/>
                  <a:gd name="connsiteY7" fmla="*/ 19050 h 508398"/>
                  <a:gd name="connsiteX8" fmla="*/ 541020 w 922020"/>
                  <a:gd name="connsiteY8" fmla="*/ 156210 h 508398"/>
                  <a:gd name="connsiteX9" fmla="*/ 541020 w 922020"/>
                  <a:gd name="connsiteY9" fmla="*/ 346710 h 508398"/>
                  <a:gd name="connsiteX10" fmla="*/ 564356 w 922020"/>
                  <a:gd name="connsiteY10" fmla="*/ 436721 h 508398"/>
                  <a:gd name="connsiteX11" fmla="*/ 609600 w 922020"/>
                  <a:gd name="connsiteY11" fmla="*/ 499110 h 508398"/>
                  <a:gd name="connsiteX12" fmla="*/ 701040 w 922020"/>
                  <a:gd name="connsiteY12" fmla="*/ 506730 h 508398"/>
                  <a:gd name="connsiteX13" fmla="*/ 922020 w 922020"/>
                  <a:gd name="connsiteY13" fmla="*/ 506730 h 508398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41020 w 922020"/>
                  <a:gd name="connsiteY8" fmla="*/ 155196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26733 w 922020"/>
                  <a:gd name="connsiteY8" fmla="*/ 157577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7154 h 508822"/>
                  <a:gd name="connsiteX1" fmla="*/ 266700 w 922020"/>
                  <a:gd name="connsiteY1" fmla="*/ 507154 h 508822"/>
                  <a:gd name="connsiteX2" fmla="*/ 381000 w 922020"/>
                  <a:gd name="connsiteY2" fmla="*/ 491914 h 508822"/>
                  <a:gd name="connsiteX3" fmla="*/ 426243 w 922020"/>
                  <a:gd name="connsiteY3" fmla="*/ 343324 h 508822"/>
                  <a:gd name="connsiteX4" fmla="*/ 453866 w 922020"/>
                  <a:gd name="connsiteY4" fmla="*/ 170445 h 508822"/>
                  <a:gd name="connsiteX5" fmla="*/ 464820 w 922020"/>
                  <a:gd name="connsiteY5" fmla="*/ 19474 h 508822"/>
                  <a:gd name="connsiteX6" fmla="*/ 495300 w 922020"/>
                  <a:gd name="connsiteY6" fmla="*/ 4234 h 508822"/>
                  <a:gd name="connsiteX7" fmla="*/ 518636 w 922020"/>
                  <a:gd name="connsiteY7" fmla="*/ 40905 h 508822"/>
                  <a:gd name="connsiteX8" fmla="*/ 526733 w 922020"/>
                  <a:gd name="connsiteY8" fmla="*/ 159015 h 508822"/>
                  <a:gd name="connsiteX9" fmla="*/ 541020 w 922020"/>
                  <a:gd name="connsiteY9" fmla="*/ 347134 h 508822"/>
                  <a:gd name="connsiteX10" fmla="*/ 564356 w 922020"/>
                  <a:gd name="connsiteY10" fmla="*/ 437145 h 508822"/>
                  <a:gd name="connsiteX11" fmla="*/ 609600 w 922020"/>
                  <a:gd name="connsiteY11" fmla="*/ 499534 h 508822"/>
                  <a:gd name="connsiteX12" fmla="*/ 701040 w 922020"/>
                  <a:gd name="connsiteY12" fmla="*/ 507154 h 508822"/>
                  <a:gd name="connsiteX13" fmla="*/ 922020 w 922020"/>
                  <a:gd name="connsiteY13" fmla="*/ 507154 h 508822"/>
                  <a:gd name="connsiteX0" fmla="*/ 0 w 922020"/>
                  <a:gd name="connsiteY0" fmla="*/ 503120 h 504788"/>
                  <a:gd name="connsiteX1" fmla="*/ 266700 w 922020"/>
                  <a:gd name="connsiteY1" fmla="*/ 503120 h 504788"/>
                  <a:gd name="connsiteX2" fmla="*/ 381000 w 922020"/>
                  <a:gd name="connsiteY2" fmla="*/ 487880 h 504788"/>
                  <a:gd name="connsiteX3" fmla="*/ 426243 w 922020"/>
                  <a:gd name="connsiteY3" fmla="*/ 339290 h 504788"/>
                  <a:gd name="connsiteX4" fmla="*/ 453866 w 922020"/>
                  <a:gd name="connsiteY4" fmla="*/ 166411 h 504788"/>
                  <a:gd name="connsiteX5" fmla="*/ 471963 w 922020"/>
                  <a:gd name="connsiteY5" fmla="*/ 48778 h 504788"/>
                  <a:gd name="connsiteX6" fmla="*/ 495300 w 922020"/>
                  <a:gd name="connsiteY6" fmla="*/ 200 h 504788"/>
                  <a:gd name="connsiteX7" fmla="*/ 518636 w 922020"/>
                  <a:gd name="connsiteY7" fmla="*/ 36871 h 504788"/>
                  <a:gd name="connsiteX8" fmla="*/ 526733 w 922020"/>
                  <a:gd name="connsiteY8" fmla="*/ 154981 h 504788"/>
                  <a:gd name="connsiteX9" fmla="*/ 541020 w 922020"/>
                  <a:gd name="connsiteY9" fmla="*/ 343100 h 504788"/>
                  <a:gd name="connsiteX10" fmla="*/ 564356 w 922020"/>
                  <a:gd name="connsiteY10" fmla="*/ 433111 h 504788"/>
                  <a:gd name="connsiteX11" fmla="*/ 609600 w 922020"/>
                  <a:gd name="connsiteY11" fmla="*/ 495500 h 504788"/>
                  <a:gd name="connsiteX12" fmla="*/ 701040 w 922020"/>
                  <a:gd name="connsiteY12" fmla="*/ 503120 h 504788"/>
                  <a:gd name="connsiteX13" fmla="*/ 922020 w 922020"/>
                  <a:gd name="connsiteY13" fmla="*/ 503120 h 504788"/>
                  <a:gd name="connsiteX0" fmla="*/ 0 w 922020"/>
                  <a:gd name="connsiteY0" fmla="*/ 505477 h 507145"/>
                  <a:gd name="connsiteX1" fmla="*/ 266700 w 922020"/>
                  <a:gd name="connsiteY1" fmla="*/ 505477 h 507145"/>
                  <a:gd name="connsiteX2" fmla="*/ 381000 w 922020"/>
                  <a:gd name="connsiteY2" fmla="*/ 490237 h 507145"/>
                  <a:gd name="connsiteX3" fmla="*/ 426243 w 922020"/>
                  <a:gd name="connsiteY3" fmla="*/ 341647 h 507145"/>
                  <a:gd name="connsiteX4" fmla="*/ 453866 w 922020"/>
                  <a:gd name="connsiteY4" fmla="*/ 168768 h 507145"/>
                  <a:gd name="connsiteX5" fmla="*/ 471963 w 922020"/>
                  <a:gd name="connsiteY5" fmla="*/ 51135 h 507145"/>
                  <a:gd name="connsiteX6" fmla="*/ 488156 w 922020"/>
                  <a:gd name="connsiteY6" fmla="*/ 176 h 507145"/>
                  <a:gd name="connsiteX7" fmla="*/ 518636 w 922020"/>
                  <a:gd name="connsiteY7" fmla="*/ 39228 h 507145"/>
                  <a:gd name="connsiteX8" fmla="*/ 526733 w 922020"/>
                  <a:gd name="connsiteY8" fmla="*/ 157338 h 507145"/>
                  <a:gd name="connsiteX9" fmla="*/ 541020 w 922020"/>
                  <a:gd name="connsiteY9" fmla="*/ 345457 h 507145"/>
                  <a:gd name="connsiteX10" fmla="*/ 564356 w 922020"/>
                  <a:gd name="connsiteY10" fmla="*/ 435468 h 507145"/>
                  <a:gd name="connsiteX11" fmla="*/ 609600 w 922020"/>
                  <a:gd name="connsiteY11" fmla="*/ 497857 h 507145"/>
                  <a:gd name="connsiteX12" fmla="*/ 701040 w 922020"/>
                  <a:gd name="connsiteY12" fmla="*/ 505477 h 507145"/>
                  <a:gd name="connsiteX13" fmla="*/ 922020 w 922020"/>
                  <a:gd name="connsiteY13" fmla="*/ 505477 h 507145"/>
                  <a:gd name="connsiteX0" fmla="*/ 0 w 922020"/>
                  <a:gd name="connsiteY0" fmla="*/ 505307 h 506975"/>
                  <a:gd name="connsiteX1" fmla="*/ 266700 w 922020"/>
                  <a:gd name="connsiteY1" fmla="*/ 505307 h 506975"/>
                  <a:gd name="connsiteX2" fmla="*/ 381000 w 922020"/>
                  <a:gd name="connsiteY2" fmla="*/ 490067 h 506975"/>
                  <a:gd name="connsiteX3" fmla="*/ 426243 w 922020"/>
                  <a:gd name="connsiteY3" fmla="*/ 341477 h 506975"/>
                  <a:gd name="connsiteX4" fmla="*/ 453866 w 922020"/>
                  <a:gd name="connsiteY4" fmla="*/ 168598 h 506975"/>
                  <a:gd name="connsiteX5" fmla="*/ 471963 w 922020"/>
                  <a:gd name="connsiteY5" fmla="*/ 50965 h 506975"/>
                  <a:gd name="connsiteX6" fmla="*/ 488156 w 922020"/>
                  <a:gd name="connsiteY6" fmla="*/ 6 h 506975"/>
                  <a:gd name="connsiteX7" fmla="*/ 518636 w 922020"/>
                  <a:gd name="connsiteY7" fmla="*/ 53346 h 506975"/>
                  <a:gd name="connsiteX8" fmla="*/ 526733 w 922020"/>
                  <a:gd name="connsiteY8" fmla="*/ 157168 h 506975"/>
                  <a:gd name="connsiteX9" fmla="*/ 541020 w 922020"/>
                  <a:gd name="connsiteY9" fmla="*/ 345287 h 506975"/>
                  <a:gd name="connsiteX10" fmla="*/ 564356 w 922020"/>
                  <a:gd name="connsiteY10" fmla="*/ 435298 h 506975"/>
                  <a:gd name="connsiteX11" fmla="*/ 609600 w 922020"/>
                  <a:gd name="connsiteY11" fmla="*/ 497687 h 506975"/>
                  <a:gd name="connsiteX12" fmla="*/ 701040 w 922020"/>
                  <a:gd name="connsiteY12" fmla="*/ 505307 h 506975"/>
                  <a:gd name="connsiteX13" fmla="*/ 922020 w 922020"/>
                  <a:gd name="connsiteY13" fmla="*/ 505307 h 506975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26733 w 922020"/>
                  <a:gd name="connsiteY8" fmla="*/ 157162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6 h 506974"/>
                  <a:gd name="connsiteX1" fmla="*/ 266700 w 922020"/>
                  <a:gd name="connsiteY1" fmla="*/ 505306 h 506974"/>
                  <a:gd name="connsiteX2" fmla="*/ 381000 w 922020"/>
                  <a:gd name="connsiteY2" fmla="*/ 490066 h 506974"/>
                  <a:gd name="connsiteX3" fmla="*/ 426243 w 922020"/>
                  <a:gd name="connsiteY3" fmla="*/ 341476 h 506974"/>
                  <a:gd name="connsiteX4" fmla="*/ 453866 w 922020"/>
                  <a:gd name="connsiteY4" fmla="*/ 168597 h 506974"/>
                  <a:gd name="connsiteX5" fmla="*/ 471963 w 922020"/>
                  <a:gd name="connsiteY5" fmla="*/ 50964 h 506974"/>
                  <a:gd name="connsiteX6" fmla="*/ 488156 w 922020"/>
                  <a:gd name="connsiteY6" fmla="*/ 5 h 506974"/>
                  <a:gd name="connsiteX7" fmla="*/ 501967 w 922020"/>
                  <a:gd name="connsiteY7" fmla="*/ 53345 h 506974"/>
                  <a:gd name="connsiteX8" fmla="*/ 517208 w 922020"/>
                  <a:gd name="connsiteY8" fmla="*/ 154786 h 506974"/>
                  <a:gd name="connsiteX9" fmla="*/ 541020 w 922020"/>
                  <a:gd name="connsiteY9" fmla="*/ 345286 h 506974"/>
                  <a:gd name="connsiteX10" fmla="*/ 564356 w 922020"/>
                  <a:gd name="connsiteY10" fmla="*/ 435297 h 506974"/>
                  <a:gd name="connsiteX11" fmla="*/ 609600 w 922020"/>
                  <a:gd name="connsiteY11" fmla="*/ 497686 h 506974"/>
                  <a:gd name="connsiteX12" fmla="*/ 701040 w 922020"/>
                  <a:gd name="connsiteY12" fmla="*/ 505306 h 506974"/>
                  <a:gd name="connsiteX13" fmla="*/ 922020 w 922020"/>
                  <a:gd name="connsiteY13" fmla="*/ 505306 h 5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22020" h="506974">
                    <a:moveTo>
                      <a:pt x="0" y="505306"/>
                    </a:moveTo>
                    <a:cubicBezTo>
                      <a:pt x="101600" y="506576"/>
                      <a:pt x="203200" y="507846"/>
                      <a:pt x="266700" y="505306"/>
                    </a:cubicBezTo>
                    <a:cubicBezTo>
                      <a:pt x="330200" y="502766"/>
                      <a:pt x="354410" y="517371"/>
                      <a:pt x="381000" y="490066"/>
                    </a:cubicBezTo>
                    <a:cubicBezTo>
                      <a:pt x="407590" y="462761"/>
                      <a:pt x="414099" y="395054"/>
                      <a:pt x="426243" y="341476"/>
                    </a:cubicBezTo>
                    <a:cubicBezTo>
                      <a:pt x="438387" y="287898"/>
                      <a:pt x="446246" y="217016"/>
                      <a:pt x="453866" y="168597"/>
                    </a:cubicBezTo>
                    <a:cubicBezTo>
                      <a:pt x="461486" y="120178"/>
                      <a:pt x="466248" y="79063"/>
                      <a:pt x="471963" y="50964"/>
                    </a:cubicBezTo>
                    <a:cubicBezTo>
                      <a:pt x="477678" y="22865"/>
                      <a:pt x="483155" y="-392"/>
                      <a:pt x="488156" y="5"/>
                    </a:cubicBezTo>
                    <a:cubicBezTo>
                      <a:pt x="493157" y="402"/>
                      <a:pt x="494744" y="27548"/>
                      <a:pt x="501967" y="53345"/>
                    </a:cubicBezTo>
                    <a:cubicBezTo>
                      <a:pt x="509190" y="79142"/>
                      <a:pt x="510699" y="106129"/>
                      <a:pt x="517208" y="154786"/>
                    </a:cubicBezTo>
                    <a:cubicBezTo>
                      <a:pt x="523717" y="203443"/>
                      <a:pt x="533162" y="298534"/>
                      <a:pt x="541020" y="345286"/>
                    </a:cubicBezTo>
                    <a:cubicBezTo>
                      <a:pt x="548878" y="392038"/>
                      <a:pt x="552926" y="409897"/>
                      <a:pt x="564356" y="435297"/>
                    </a:cubicBezTo>
                    <a:cubicBezTo>
                      <a:pt x="575786" y="460697"/>
                      <a:pt x="586819" y="486018"/>
                      <a:pt x="609600" y="497686"/>
                    </a:cubicBezTo>
                    <a:cubicBezTo>
                      <a:pt x="632381" y="509354"/>
                      <a:pt x="648970" y="504036"/>
                      <a:pt x="701040" y="505306"/>
                    </a:cubicBezTo>
                    <a:cubicBezTo>
                      <a:pt x="753110" y="506576"/>
                      <a:pt x="837565" y="505941"/>
                      <a:pt x="922020" y="50530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Georgia" panose="02040502050405020303" pitchFamily="18" charset="0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3B2BB76-A6C0-433D-8AA8-7B42C4E84D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9899" y="2481453"/>
                <a:ext cx="0" cy="4290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22ABA52-DEA0-4E7B-9F27-31C99BDA5303}"/>
                </a:ext>
              </a:extLst>
            </p:cNvPr>
            <p:cNvGrpSpPr/>
            <p:nvPr/>
          </p:nvGrpSpPr>
          <p:grpSpPr>
            <a:xfrm>
              <a:off x="5503942" y="2431739"/>
              <a:ext cx="922020" cy="506974"/>
              <a:chOff x="2589264" y="2430601"/>
              <a:chExt cx="922020" cy="506974"/>
            </a:xfrm>
          </p:grpSpPr>
          <p:sp>
            <p:nvSpPr>
              <p:cNvPr id="92" name="Freeform 45">
                <a:extLst>
                  <a:ext uri="{FF2B5EF4-FFF2-40B4-BE49-F238E27FC236}">
                    <a16:creationId xmlns:a16="http://schemas.microsoft.com/office/drawing/2014/main" id="{6B74421F-1178-4095-A6DC-BBCE228B4A95}"/>
                  </a:ext>
                </a:extLst>
              </p:cNvPr>
              <p:cNvSpPr/>
              <p:nvPr/>
            </p:nvSpPr>
            <p:spPr>
              <a:xfrm>
                <a:off x="2589264" y="2430601"/>
                <a:ext cx="922020" cy="506974"/>
              </a:xfrm>
              <a:custGeom>
                <a:avLst/>
                <a:gdLst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71500 w 922020"/>
                  <a:gd name="connsiteY10" fmla="*/ 491490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64356 w 922020"/>
                  <a:gd name="connsiteY10" fmla="*/ 436721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398"/>
                  <a:gd name="connsiteX1" fmla="*/ 266700 w 922020"/>
                  <a:gd name="connsiteY1" fmla="*/ 506730 h 508398"/>
                  <a:gd name="connsiteX2" fmla="*/ 381000 w 922020"/>
                  <a:gd name="connsiteY2" fmla="*/ 491490 h 508398"/>
                  <a:gd name="connsiteX3" fmla="*/ 426243 w 922020"/>
                  <a:gd name="connsiteY3" fmla="*/ 342900 h 508398"/>
                  <a:gd name="connsiteX4" fmla="*/ 441960 w 922020"/>
                  <a:gd name="connsiteY4" fmla="*/ 186690 h 508398"/>
                  <a:gd name="connsiteX5" fmla="*/ 464820 w 922020"/>
                  <a:gd name="connsiteY5" fmla="*/ 19050 h 508398"/>
                  <a:gd name="connsiteX6" fmla="*/ 495300 w 922020"/>
                  <a:gd name="connsiteY6" fmla="*/ 3810 h 508398"/>
                  <a:gd name="connsiteX7" fmla="*/ 525780 w 922020"/>
                  <a:gd name="connsiteY7" fmla="*/ 19050 h 508398"/>
                  <a:gd name="connsiteX8" fmla="*/ 541020 w 922020"/>
                  <a:gd name="connsiteY8" fmla="*/ 156210 h 508398"/>
                  <a:gd name="connsiteX9" fmla="*/ 541020 w 922020"/>
                  <a:gd name="connsiteY9" fmla="*/ 346710 h 508398"/>
                  <a:gd name="connsiteX10" fmla="*/ 564356 w 922020"/>
                  <a:gd name="connsiteY10" fmla="*/ 436721 h 508398"/>
                  <a:gd name="connsiteX11" fmla="*/ 609600 w 922020"/>
                  <a:gd name="connsiteY11" fmla="*/ 499110 h 508398"/>
                  <a:gd name="connsiteX12" fmla="*/ 701040 w 922020"/>
                  <a:gd name="connsiteY12" fmla="*/ 506730 h 508398"/>
                  <a:gd name="connsiteX13" fmla="*/ 922020 w 922020"/>
                  <a:gd name="connsiteY13" fmla="*/ 506730 h 508398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41020 w 922020"/>
                  <a:gd name="connsiteY8" fmla="*/ 155196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26733 w 922020"/>
                  <a:gd name="connsiteY8" fmla="*/ 157577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7154 h 508822"/>
                  <a:gd name="connsiteX1" fmla="*/ 266700 w 922020"/>
                  <a:gd name="connsiteY1" fmla="*/ 507154 h 508822"/>
                  <a:gd name="connsiteX2" fmla="*/ 381000 w 922020"/>
                  <a:gd name="connsiteY2" fmla="*/ 491914 h 508822"/>
                  <a:gd name="connsiteX3" fmla="*/ 426243 w 922020"/>
                  <a:gd name="connsiteY3" fmla="*/ 343324 h 508822"/>
                  <a:gd name="connsiteX4" fmla="*/ 453866 w 922020"/>
                  <a:gd name="connsiteY4" fmla="*/ 170445 h 508822"/>
                  <a:gd name="connsiteX5" fmla="*/ 464820 w 922020"/>
                  <a:gd name="connsiteY5" fmla="*/ 19474 h 508822"/>
                  <a:gd name="connsiteX6" fmla="*/ 495300 w 922020"/>
                  <a:gd name="connsiteY6" fmla="*/ 4234 h 508822"/>
                  <a:gd name="connsiteX7" fmla="*/ 518636 w 922020"/>
                  <a:gd name="connsiteY7" fmla="*/ 40905 h 508822"/>
                  <a:gd name="connsiteX8" fmla="*/ 526733 w 922020"/>
                  <a:gd name="connsiteY8" fmla="*/ 159015 h 508822"/>
                  <a:gd name="connsiteX9" fmla="*/ 541020 w 922020"/>
                  <a:gd name="connsiteY9" fmla="*/ 347134 h 508822"/>
                  <a:gd name="connsiteX10" fmla="*/ 564356 w 922020"/>
                  <a:gd name="connsiteY10" fmla="*/ 437145 h 508822"/>
                  <a:gd name="connsiteX11" fmla="*/ 609600 w 922020"/>
                  <a:gd name="connsiteY11" fmla="*/ 499534 h 508822"/>
                  <a:gd name="connsiteX12" fmla="*/ 701040 w 922020"/>
                  <a:gd name="connsiteY12" fmla="*/ 507154 h 508822"/>
                  <a:gd name="connsiteX13" fmla="*/ 922020 w 922020"/>
                  <a:gd name="connsiteY13" fmla="*/ 507154 h 508822"/>
                  <a:gd name="connsiteX0" fmla="*/ 0 w 922020"/>
                  <a:gd name="connsiteY0" fmla="*/ 503120 h 504788"/>
                  <a:gd name="connsiteX1" fmla="*/ 266700 w 922020"/>
                  <a:gd name="connsiteY1" fmla="*/ 503120 h 504788"/>
                  <a:gd name="connsiteX2" fmla="*/ 381000 w 922020"/>
                  <a:gd name="connsiteY2" fmla="*/ 487880 h 504788"/>
                  <a:gd name="connsiteX3" fmla="*/ 426243 w 922020"/>
                  <a:gd name="connsiteY3" fmla="*/ 339290 h 504788"/>
                  <a:gd name="connsiteX4" fmla="*/ 453866 w 922020"/>
                  <a:gd name="connsiteY4" fmla="*/ 166411 h 504788"/>
                  <a:gd name="connsiteX5" fmla="*/ 471963 w 922020"/>
                  <a:gd name="connsiteY5" fmla="*/ 48778 h 504788"/>
                  <a:gd name="connsiteX6" fmla="*/ 495300 w 922020"/>
                  <a:gd name="connsiteY6" fmla="*/ 200 h 504788"/>
                  <a:gd name="connsiteX7" fmla="*/ 518636 w 922020"/>
                  <a:gd name="connsiteY7" fmla="*/ 36871 h 504788"/>
                  <a:gd name="connsiteX8" fmla="*/ 526733 w 922020"/>
                  <a:gd name="connsiteY8" fmla="*/ 154981 h 504788"/>
                  <a:gd name="connsiteX9" fmla="*/ 541020 w 922020"/>
                  <a:gd name="connsiteY9" fmla="*/ 343100 h 504788"/>
                  <a:gd name="connsiteX10" fmla="*/ 564356 w 922020"/>
                  <a:gd name="connsiteY10" fmla="*/ 433111 h 504788"/>
                  <a:gd name="connsiteX11" fmla="*/ 609600 w 922020"/>
                  <a:gd name="connsiteY11" fmla="*/ 495500 h 504788"/>
                  <a:gd name="connsiteX12" fmla="*/ 701040 w 922020"/>
                  <a:gd name="connsiteY12" fmla="*/ 503120 h 504788"/>
                  <a:gd name="connsiteX13" fmla="*/ 922020 w 922020"/>
                  <a:gd name="connsiteY13" fmla="*/ 503120 h 504788"/>
                  <a:gd name="connsiteX0" fmla="*/ 0 w 922020"/>
                  <a:gd name="connsiteY0" fmla="*/ 505477 h 507145"/>
                  <a:gd name="connsiteX1" fmla="*/ 266700 w 922020"/>
                  <a:gd name="connsiteY1" fmla="*/ 505477 h 507145"/>
                  <a:gd name="connsiteX2" fmla="*/ 381000 w 922020"/>
                  <a:gd name="connsiteY2" fmla="*/ 490237 h 507145"/>
                  <a:gd name="connsiteX3" fmla="*/ 426243 w 922020"/>
                  <a:gd name="connsiteY3" fmla="*/ 341647 h 507145"/>
                  <a:gd name="connsiteX4" fmla="*/ 453866 w 922020"/>
                  <a:gd name="connsiteY4" fmla="*/ 168768 h 507145"/>
                  <a:gd name="connsiteX5" fmla="*/ 471963 w 922020"/>
                  <a:gd name="connsiteY5" fmla="*/ 51135 h 507145"/>
                  <a:gd name="connsiteX6" fmla="*/ 488156 w 922020"/>
                  <a:gd name="connsiteY6" fmla="*/ 176 h 507145"/>
                  <a:gd name="connsiteX7" fmla="*/ 518636 w 922020"/>
                  <a:gd name="connsiteY7" fmla="*/ 39228 h 507145"/>
                  <a:gd name="connsiteX8" fmla="*/ 526733 w 922020"/>
                  <a:gd name="connsiteY8" fmla="*/ 157338 h 507145"/>
                  <a:gd name="connsiteX9" fmla="*/ 541020 w 922020"/>
                  <a:gd name="connsiteY9" fmla="*/ 345457 h 507145"/>
                  <a:gd name="connsiteX10" fmla="*/ 564356 w 922020"/>
                  <a:gd name="connsiteY10" fmla="*/ 435468 h 507145"/>
                  <a:gd name="connsiteX11" fmla="*/ 609600 w 922020"/>
                  <a:gd name="connsiteY11" fmla="*/ 497857 h 507145"/>
                  <a:gd name="connsiteX12" fmla="*/ 701040 w 922020"/>
                  <a:gd name="connsiteY12" fmla="*/ 505477 h 507145"/>
                  <a:gd name="connsiteX13" fmla="*/ 922020 w 922020"/>
                  <a:gd name="connsiteY13" fmla="*/ 505477 h 507145"/>
                  <a:gd name="connsiteX0" fmla="*/ 0 w 922020"/>
                  <a:gd name="connsiteY0" fmla="*/ 505307 h 506975"/>
                  <a:gd name="connsiteX1" fmla="*/ 266700 w 922020"/>
                  <a:gd name="connsiteY1" fmla="*/ 505307 h 506975"/>
                  <a:gd name="connsiteX2" fmla="*/ 381000 w 922020"/>
                  <a:gd name="connsiteY2" fmla="*/ 490067 h 506975"/>
                  <a:gd name="connsiteX3" fmla="*/ 426243 w 922020"/>
                  <a:gd name="connsiteY3" fmla="*/ 341477 h 506975"/>
                  <a:gd name="connsiteX4" fmla="*/ 453866 w 922020"/>
                  <a:gd name="connsiteY4" fmla="*/ 168598 h 506975"/>
                  <a:gd name="connsiteX5" fmla="*/ 471963 w 922020"/>
                  <a:gd name="connsiteY5" fmla="*/ 50965 h 506975"/>
                  <a:gd name="connsiteX6" fmla="*/ 488156 w 922020"/>
                  <a:gd name="connsiteY6" fmla="*/ 6 h 506975"/>
                  <a:gd name="connsiteX7" fmla="*/ 518636 w 922020"/>
                  <a:gd name="connsiteY7" fmla="*/ 53346 h 506975"/>
                  <a:gd name="connsiteX8" fmla="*/ 526733 w 922020"/>
                  <a:gd name="connsiteY8" fmla="*/ 157168 h 506975"/>
                  <a:gd name="connsiteX9" fmla="*/ 541020 w 922020"/>
                  <a:gd name="connsiteY9" fmla="*/ 345287 h 506975"/>
                  <a:gd name="connsiteX10" fmla="*/ 564356 w 922020"/>
                  <a:gd name="connsiteY10" fmla="*/ 435298 h 506975"/>
                  <a:gd name="connsiteX11" fmla="*/ 609600 w 922020"/>
                  <a:gd name="connsiteY11" fmla="*/ 497687 h 506975"/>
                  <a:gd name="connsiteX12" fmla="*/ 701040 w 922020"/>
                  <a:gd name="connsiteY12" fmla="*/ 505307 h 506975"/>
                  <a:gd name="connsiteX13" fmla="*/ 922020 w 922020"/>
                  <a:gd name="connsiteY13" fmla="*/ 505307 h 506975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26733 w 922020"/>
                  <a:gd name="connsiteY8" fmla="*/ 157162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6 h 506974"/>
                  <a:gd name="connsiteX1" fmla="*/ 266700 w 922020"/>
                  <a:gd name="connsiteY1" fmla="*/ 505306 h 506974"/>
                  <a:gd name="connsiteX2" fmla="*/ 381000 w 922020"/>
                  <a:gd name="connsiteY2" fmla="*/ 490066 h 506974"/>
                  <a:gd name="connsiteX3" fmla="*/ 426243 w 922020"/>
                  <a:gd name="connsiteY3" fmla="*/ 341476 h 506974"/>
                  <a:gd name="connsiteX4" fmla="*/ 453866 w 922020"/>
                  <a:gd name="connsiteY4" fmla="*/ 168597 h 506974"/>
                  <a:gd name="connsiteX5" fmla="*/ 471963 w 922020"/>
                  <a:gd name="connsiteY5" fmla="*/ 50964 h 506974"/>
                  <a:gd name="connsiteX6" fmla="*/ 488156 w 922020"/>
                  <a:gd name="connsiteY6" fmla="*/ 5 h 506974"/>
                  <a:gd name="connsiteX7" fmla="*/ 501967 w 922020"/>
                  <a:gd name="connsiteY7" fmla="*/ 53345 h 506974"/>
                  <a:gd name="connsiteX8" fmla="*/ 517208 w 922020"/>
                  <a:gd name="connsiteY8" fmla="*/ 154786 h 506974"/>
                  <a:gd name="connsiteX9" fmla="*/ 541020 w 922020"/>
                  <a:gd name="connsiteY9" fmla="*/ 345286 h 506974"/>
                  <a:gd name="connsiteX10" fmla="*/ 564356 w 922020"/>
                  <a:gd name="connsiteY10" fmla="*/ 435297 h 506974"/>
                  <a:gd name="connsiteX11" fmla="*/ 609600 w 922020"/>
                  <a:gd name="connsiteY11" fmla="*/ 497686 h 506974"/>
                  <a:gd name="connsiteX12" fmla="*/ 701040 w 922020"/>
                  <a:gd name="connsiteY12" fmla="*/ 505306 h 506974"/>
                  <a:gd name="connsiteX13" fmla="*/ 922020 w 922020"/>
                  <a:gd name="connsiteY13" fmla="*/ 505306 h 5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22020" h="506974">
                    <a:moveTo>
                      <a:pt x="0" y="505306"/>
                    </a:moveTo>
                    <a:cubicBezTo>
                      <a:pt x="101600" y="506576"/>
                      <a:pt x="203200" y="507846"/>
                      <a:pt x="266700" y="505306"/>
                    </a:cubicBezTo>
                    <a:cubicBezTo>
                      <a:pt x="330200" y="502766"/>
                      <a:pt x="354410" y="517371"/>
                      <a:pt x="381000" y="490066"/>
                    </a:cubicBezTo>
                    <a:cubicBezTo>
                      <a:pt x="407590" y="462761"/>
                      <a:pt x="414099" y="395054"/>
                      <a:pt x="426243" y="341476"/>
                    </a:cubicBezTo>
                    <a:cubicBezTo>
                      <a:pt x="438387" y="287898"/>
                      <a:pt x="446246" y="217016"/>
                      <a:pt x="453866" y="168597"/>
                    </a:cubicBezTo>
                    <a:cubicBezTo>
                      <a:pt x="461486" y="120178"/>
                      <a:pt x="466248" y="79063"/>
                      <a:pt x="471963" y="50964"/>
                    </a:cubicBezTo>
                    <a:cubicBezTo>
                      <a:pt x="477678" y="22865"/>
                      <a:pt x="483155" y="-392"/>
                      <a:pt x="488156" y="5"/>
                    </a:cubicBezTo>
                    <a:cubicBezTo>
                      <a:pt x="493157" y="402"/>
                      <a:pt x="494744" y="27548"/>
                      <a:pt x="501967" y="53345"/>
                    </a:cubicBezTo>
                    <a:cubicBezTo>
                      <a:pt x="509190" y="79142"/>
                      <a:pt x="510699" y="106129"/>
                      <a:pt x="517208" y="154786"/>
                    </a:cubicBezTo>
                    <a:cubicBezTo>
                      <a:pt x="523717" y="203443"/>
                      <a:pt x="533162" y="298534"/>
                      <a:pt x="541020" y="345286"/>
                    </a:cubicBezTo>
                    <a:cubicBezTo>
                      <a:pt x="548878" y="392038"/>
                      <a:pt x="552926" y="409897"/>
                      <a:pt x="564356" y="435297"/>
                    </a:cubicBezTo>
                    <a:cubicBezTo>
                      <a:pt x="575786" y="460697"/>
                      <a:pt x="586819" y="486018"/>
                      <a:pt x="609600" y="497686"/>
                    </a:cubicBezTo>
                    <a:cubicBezTo>
                      <a:pt x="632381" y="509354"/>
                      <a:pt x="648970" y="504036"/>
                      <a:pt x="701040" y="505306"/>
                    </a:cubicBezTo>
                    <a:cubicBezTo>
                      <a:pt x="753110" y="506576"/>
                      <a:pt x="837565" y="505941"/>
                      <a:pt x="922020" y="50530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Georgia" panose="02040502050405020303" pitchFamily="18" charset="0"/>
                </a:endParaRP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6928107-CAA2-410F-8634-1729FBCADC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9899" y="2481453"/>
                <a:ext cx="0" cy="4290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EA63546-3833-4FBF-80C3-E00C2E0BF480}"/>
                </a:ext>
              </a:extLst>
            </p:cNvPr>
            <p:cNvGrpSpPr/>
            <p:nvPr/>
          </p:nvGrpSpPr>
          <p:grpSpPr>
            <a:xfrm>
              <a:off x="6163981" y="2433759"/>
              <a:ext cx="922020" cy="506974"/>
              <a:chOff x="2589264" y="2430601"/>
              <a:chExt cx="922020" cy="506974"/>
            </a:xfrm>
          </p:grpSpPr>
          <p:sp>
            <p:nvSpPr>
              <p:cNvPr id="95" name="Freeform 45">
                <a:extLst>
                  <a:ext uri="{FF2B5EF4-FFF2-40B4-BE49-F238E27FC236}">
                    <a16:creationId xmlns:a16="http://schemas.microsoft.com/office/drawing/2014/main" id="{61DBBA02-D442-4932-8D02-D2480EB9B71D}"/>
                  </a:ext>
                </a:extLst>
              </p:cNvPr>
              <p:cNvSpPr/>
              <p:nvPr/>
            </p:nvSpPr>
            <p:spPr>
              <a:xfrm>
                <a:off x="2589264" y="2430601"/>
                <a:ext cx="922020" cy="506974"/>
              </a:xfrm>
              <a:custGeom>
                <a:avLst/>
                <a:gdLst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71500 w 922020"/>
                  <a:gd name="connsiteY10" fmla="*/ 491490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64356 w 922020"/>
                  <a:gd name="connsiteY10" fmla="*/ 436721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398"/>
                  <a:gd name="connsiteX1" fmla="*/ 266700 w 922020"/>
                  <a:gd name="connsiteY1" fmla="*/ 506730 h 508398"/>
                  <a:gd name="connsiteX2" fmla="*/ 381000 w 922020"/>
                  <a:gd name="connsiteY2" fmla="*/ 491490 h 508398"/>
                  <a:gd name="connsiteX3" fmla="*/ 426243 w 922020"/>
                  <a:gd name="connsiteY3" fmla="*/ 342900 h 508398"/>
                  <a:gd name="connsiteX4" fmla="*/ 441960 w 922020"/>
                  <a:gd name="connsiteY4" fmla="*/ 186690 h 508398"/>
                  <a:gd name="connsiteX5" fmla="*/ 464820 w 922020"/>
                  <a:gd name="connsiteY5" fmla="*/ 19050 h 508398"/>
                  <a:gd name="connsiteX6" fmla="*/ 495300 w 922020"/>
                  <a:gd name="connsiteY6" fmla="*/ 3810 h 508398"/>
                  <a:gd name="connsiteX7" fmla="*/ 525780 w 922020"/>
                  <a:gd name="connsiteY7" fmla="*/ 19050 h 508398"/>
                  <a:gd name="connsiteX8" fmla="*/ 541020 w 922020"/>
                  <a:gd name="connsiteY8" fmla="*/ 156210 h 508398"/>
                  <a:gd name="connsiteX9" fmla="*/ 541020 w 922020"/>
                  <a:gd name="connsiteY9" fmla="*/ 346710 h 508398"/>
                  <a:gd name="connsiteX10" fmla="*/ 564356 w 922020"/>
                  <a:gd name="connsiteY10" fmla="*/ 436721 h 508398"/>
                  <a:gd name="connsiteX11" fmla="*/ 609600 w 922020"/>
                  <a:gd name="connsiteY11" fmla="*/ 499110 h 508398"/>
                  <a:gd name="connsiteX12" fmla="*/ 701040 w 922020"/>
                  <a:gd name="connsiteY12" fmla="*/ 506730 h 508398"/>
                  <a:gd name="connsiteX13" fmla="*/ 922020 w 922020"/>
                  <a:gd name="connsiteY13" fmla="*/ 506730 h 508398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41020 w 922020"/>
                  <a:gd name="connsiteY8" fmla="*/ 155196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26733 w 922020"/>
                  <a:gd name="connsiteY8" fmla="*/ 157577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7154 h 508822"/>
                  <a:gd name="connsiteX1" fmla="*/ 266700 w 922020"/>
                  <a:gd name="connsiteY1" fmla="*/ 507154 h 508822"/>
                  <a:gd name="connsiteX2" fmla="*/ 381000 w 922020"/>
                  <a:gd name="connsiteY2" fmla="*/ 491914 h 508822"/>
                  <a:gd name="connsiteX3" fmla="*/ 426243 w 922020"/>
                  <a:gd name="connsiteY3" fmla="*/ 343324 h 508822"/>
                  <a:gd name="connsiteX4" fmla="*/ 453866 w 922020"/>
                  <a:gd name="connsiteY4" fmla="*/ 170445 h 508822"/>
                  <a:gd name="connsiteX5" fmla="*/ 464820 w 922020"/>
                  <a:gd name="connsiteY5" fmla="*/ 19474 h 508822"/>
                  <a:gd name="connsiteX6" fmla="*/ 495300 w 922020"/>
                  <a:gd name="connsiteY6" fmla="*/ 4234 h 508822"/>
                  <a:gd name="connsiteX7" fmla="*/ 518636 w 922020"/>
                  <a:gd name="connsiteY7" fmla="*/ 40905 h 508822"/>
                  <a:gd name="connsiteX8" fmla="*/ 526733 w 922020"/>
                  <a:gd name="connsiteY8" fmla="*/ 159015 h 508822"/>
                  <a:gd name="connsiteX9" fmla="*/ 541020 w 922020"/>
                  <a:gd name="connsiteY9" fmla="*/ 347134 h 508822"/>
                  <a:gd name="connsiteX10" fmla="*/ 564356 w 922020"/>
                  <a:gd name="connsiteY10" fmla="*/ 437145 h 508822"/>
                  <a:gd name="connsiteX11" fmla="*/ 609600 w 922020"/>
                  <a:gd name="connsiteY11" fmla="*/ 499534 h 508822"/>
                  <a:gd name="connsiteX12" fmla="*/ 701040 w 922020"/>
                  <a:gd name="connsiteY12" fmla="*/ 507154 h 508822"/>
                  <a:gd name="connsiteX13" fmla="*/ 922020 w 922020"/>
                  <a:gd name="connsiteY13" fmla="*/ 507154 h 508822"/>
                  <a:gd name="connsiteX0" fmla="*/ 0 w 922020"/>
                  <a:gd name="connsiteY0" fmla="*/ 503120 h 504788"/>
                  <a:gd name="connsiteX1" fmla="*/ 266700 w 922020"/>
                  <a:gd name="connsiteY1" fmla="*/ 503120 h 504788"/>
                  <a:gd name="connsiteX2" fmla="*/ 381000 w 922020"/>
                  <a:gd name="connsiteY2" fmla="*/ 487880 h 504788"/>
                  <a:gd name="connsiteX3" fmla="*/ 426243 w 922020"/>
                  <a:gd name="connsiteY3" fmla="*/ 339290 h 504788"/>
                  <a:gd name="connsiteX4" fmla="*/ 453866 w 922020"/>
                  <a:gd name="connsiteY4" fmla="*/ 166411 h 504788"/>
                  <a:gd name="connsiteX5" fmla="*/ 471963 w 922020"/>
                  <a:gd name="connsiteY5" fmla="*/ 48778 h 504788"/>
                  <a:gd name="connsiteX6" fmla="*/ 495300 w 922020"/>
                  <a:gd name="connsiteY6" fmla="*/ 200 h 504788"/>
                  <a:gd name="connsiteX7" fmla="*/ 518636 w 922020"/>
                  <a:gd name="connsiteY7" fmla="*/ 36871 h 504788"/>
                  <a:gd name="connsiteX8" fmla="*/ 526733 w 922020"/>
                  <a:gd name="connsiteY8" fmla="*/ 154981 h 504788"/>
                  <a:gd name="connsiteX9" fmla="*/ 541020 w 922020"/>
                  <a:gd name="connsiteY9" fmla="*/ 343100 h 504788"/>
                  <a:gd name="connsiteX10" fmla="*/ 564356 w 922020"/>
                  <a:gd name="connsiteY10" fmla="*/ 433111 h 504788"/>
                  <a:gd name="connsiteX11" fmla="*/ 609600 w 922020"/>
                  <a:gd name="connsiteY11" fmla="*/ 495500 h 504788"/>
                  <a:gd name="connsiteX12" fmla="*/ 701040 w 922020"/>
                  <a:gd name="connsiteY12" fmla="*/ 503120 h 504788"/>
                  <a:gd name="connsiteX13" fmla="*/ 922020 w 922020"/>
                  <a:gd name="connsiteY13" fmla="*/ 503120 h 504788"/>
                  <a:gd name="connsiteX0" fmla="*/ 0 w 922020"/>
                  <a:gd name="connsiteY0" fmla="*/ 505477 h 507145"/>
                  <a:gd name="connsiteX1" fmla="*/ 266700 w 922020"/>
                  <a:gd name="connsiteY1" fmla="*/ 505477 h 507145"/>
                  <a:gd name="connsiteX2" fmla="*/ 381000 w 922020"/>
                  <a:gd name="connsiteY2" fmla="*/ 490237 h 507145"/>
                  <a:gd name="connsiteX3" fmla="*/ 426243 w 922020"/>
                  <a:gd name="connsiteY3" fmla="*/ 341647 h 507145"/>
                  <a:gd name="connsiteX4" fmla="*/ 453866 w 922020"/>
                  <a:gd name="connsiteY4" fmla="*/ 168768 h 507145"/>
                  <a:gd name="connsiteX5" fmla="*/ 471963 w 922020"/>
                  <a:gd name="connsiteY5" fmla="*/ 51135 h 507145"/>
                  <a:gd name="connsiteX6" fmla="*/ 488156 w 922020"/>
                  <a:gd name="connsiteY6" fmla="*/ 176 h 507145"/>
                  <a:gd name="connsiteX7" fmla="*/ 518636 w 922020"/>
                  <a:gd name="connsiteY7" fmla="*/ 39228 h 507145"/>
                  <a:gd name="connsiteX8" fmla="*/ 526733 w 922020"/>
                  <a:gd name="connsiteY8" fmla="*/ 157338 h 507145"/>
                  <a:gd name="connsiteX9" fmla="*/ 541020 w 922020"/>
                  <a:gd name="connsiteY9" fmla="*/ 345457 h 507145"/>
                  <a:gd name="connsiteX10" fmla="*/ 564356 w 922020"/>
                  <a:gd name="connsiteY10" fmla="*/ 435468 h 507145"/>
                  <a:gd name="connsiteX11" fmla="*/ 609600 w 922020"/>
                  <a:gd name="connsiteY11" fmla="*/ 497857 h 507145"/>
                  <a:gd name="connsiteX12" fmla="*/ 701040 w 922020"/>
                  <a:gd name="connsiteY12" fmla="*/ 505477 h 507145"/>
                  <a:gd name="connsiteX13" fmla="*/ 922020 w 922020"/>
                  <a:gd name="connsiteY13" fmla="*/ 505477 h 507145"/>
                  <a:gd name="connsiteX0" fmla="*/ 0 w 922020"/>
                  <a:gd name="connsiteY0" fmla="*/ 505307 h 506975"/>
                  <a:gd name="connsiteX1" fmla="*/ 266700 w 922020"/>
                  <a:gd name="connsiteY1" fmla="*/ 505307 h 506975"/>
                  <a:gd name="connsiteX2" fmla="*/ 381000 w 922020"/>
                  <a:gd name="connsiteY2" fmla="*/ 490067 h 506975"/>
                  <a:gd name="connsiteX3" fmla="*/ 426243 w 922020"/>
                  <a:gd name="connsiteY3" fmla="*/ 341477 h 506975"/>
                  <a:gd name="connsiteX4" fmla="*/ 453866 w 922020"/>
                  <a:gd name="connsiteY4" fmla="*/ 168598 h 506975"/>
                  <a:gd name="connsiteX5" fmla="*/ 471963 w 922020"/>
                  <a:gd name="connsiteY5" fmla="*/ 50965 h 506975"/>
                  <a:gd name="connsiteX6" fmla="*/ 488156 w 922020"/>
                  <a:gd name="connsiteY6" fmla="*/ 6 h 506975"/>
                  <a:gd name="connsiteX7" fmla="*/ 518636 w 922020"/>
                  <a:gd name="connsiteY7" fmla="*/ 53346 h 506975"/>
                  <a:gd name="connsiteX8" fmla="*/ 526733 w 922020"/>
                  <a:gd name="connsiteY8" fmla="*/ 157168 h 506975"/>
                  <a:gd name="connsiteX9" fmla="*/ 541020 w 922020"/>
                  <a:gd name="connsiteY9" fmla="*/ 345287 h 506975"/>
                  <a:gd name="connsiteX10" fmla="*/ 564356 w 922020"/>
                  <a:gd name="connsiteY10" fmla="*/ 435298 h 506975"/>
                  <a:gd name="connsiteX11" fmla="*/ 609600 w 922020"/>
                  <a:gd name="connsiteY11" fmla="*/ 497687 h 506975"/>
                  <a:gd name="connsiteX12" fmla="*/ 701040 w 922020"/>
                  <a:gd name="connsiteY12" fmla="*/ 505307 h 506975"/>
                  <a:gd name="connsiteX13" fmla="*/ 922020 w 922020"/>
                  <a:gd name="connsiteY13" fmla="*/ 505307 h 506975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26733 w 922020"/>
                  <a:gd name="connsiteY8" fmla="*/ 157162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6 h 506974"/>
                  <a:gd name="connsiteX1" fmla="*/ 266700 w 922020"/>
                  <a:gd name="connsiteY1" fmla="*/ 505306 h 506974"/>
                  <a:gd name="connsiteX2" fmla="*/ 381000 w 922020"/>
                  <a:gd name="connsiteY2" fmla="*/ 490066 h 506974"/>
                  <a:gd name="connsiteX3" fmla="*/ 426243 w 922020"/>
                  <a:gd name="connsiteY3" fmla="*/ 341476 h 506974"/>
                  <a:gd name="connsiteX4" fmla="*/ 453866 w 922020"/>
                  <a:gd name="connsiteY4" fmla="*/ 168597 h 506974"/>
                  <a:gd name="connsiteX5" fmla="*/ 471963 w 922020"/>
                  <a:gd name="connsiteY5" fmla="*/ 50964 h 506974"/>
                  <a:gd name="connsiteX6" fmla="*/ 488156 w 922020"/>
                  <a:gd name="connsiteY6" fmla="*/ 5 h 506974"/>
                  <a:gd name="connsiteX7" fmla="*/ 501967 w 922020"/>
                  <a:gd name="connsiteY7" fmla="*/ 53345 h 506974"/>
                  <a:gd name="connsiteX8" fmla="*/ 517208 w 922020"/>
                  <a:gd name="connsiteY8" fmla="*/ 154786 h 506974"/>
                  <a:gd name="connsiteX9" fmla="*/ 541020 w 922020"/>
                  <a:gd name="connsiteY9" fmla="*/ 345286 h 506974"/>
                  <a:gd name="connsiteX10" fmla="*/ 564356 w 922020"/>
                  <a:gd name="connsiteY10" fmla="*/ 435297 h 506974"/>
                  <a:gd name="connsiteX11" fmla="*/ 609600 w 922020"/>
                  <a:gd name="connsiteY11" fmla="*/ 497686 h 506974"/>
                  <a:gd name="connsiteX12" fmla="*/ 701040 w 922020"/>
                  <a:gd name="connsiteY12" fmla="*/ 505306 h 506974"/>
                  <a:gd name="connsiteX13" fmla="*/ 922020 w 922020"/>
                  <a:gd name="connsiteY13" fmla="*/ 505306 h 5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22020" h="506974">
                    <a:moveTo>
                      <a:pt x="0" y="505306"/>
                    </a:moveTo>
                    <a:cubicBezTo>
                      <a:pt x="101600" y="506576"/>
                      <a:pt x="203200" y="507846"/>
                      <a:pt x="266700" y="505306"/>
                    </a:cubicBezTo>
                    <a:cubicBezTo>
                      <a:pt x="330200" y="502766"/>
                      <a:pt x="354410" y="517371"/>
                      <a:pt x="381000" y="490066"/>
                    </a:cubicBezTo>
                    <a:cubicBezTo>
                      <a:pt x="407590" y="462761"/>
                      <a:pt x="414099" y="395054"/>
                      <a:pt x="426243" y="341476"/>
                    </a:cubicBezTo>
                    <a:cubicBezTo>
                      <a:pt x="438387" y="287898"/>
                      <a:pt x="446246" y="217016"/>
                      <a:pt x="453866" y="168597"/>
                    </a:cubicBezTo>
                    <a:cubicBezTo>
                      <a:pt x="461486" y="120178"/>
                      <a:pt x="466248" y="79063"/>
                      <a:pt x="471963" y="50964"/>
                    </a:cubicBezTo>
                    <a:cubicBezTo>
                      <a:pt x="477678" y="22865"/>
                      <a:pt x="483155" y="-392"/>
                      <a:pt x="488156" y="5"/>
                    </a:cubicBezTo>
                    <a:cubicBezTo>
                      <a:pt x="493157" y="402"/>
                      <a:pt x="494744" y="27548"/>
                      <a:pt x="501967" y="53345"/>
                    </a:cubicBezTo>
                    <a:cubicBezTo>
                      <a:pt x="509190" y="79142"/>
                      <a:pt x="510699" y="106129"/>
                      <a:pt x="517208" y="154786"/>
                    </a:cubicBezTo>
                    <a:cubicBezTo>
                      <a:pt x="523717" y="203443"/>
                      <a:pt x="533162" y="298534"/>
                      <a:pt x="541020" y="345286"/>
                    </a:cubicBezTo>
                    <a:cubicBezTo>
                      <a:pt x="548878" y="392038"/>
                      <a:pt x="552926" y="409897"/>
                      <a:pt x="564356" y="435297"/>
                    </a:cubicBezTo>
                    <a:cubicBezTo>
                      <a:pt x="575786" y="460697"/>
                      <a:pt x="586819" y="486018"/>
                      <a:pt x="609600" y="497686"/>
                    </a:cubicBezTo>
                    <a:cubicBezTo>
                      <a:pt x="632381" y="509354"/>
                      <a:pt x="648970" y="504036"/>
                      <a:pt x="701040" y="505306"/>
                    </a:cubicBezTo>
                    <a:cubicBezTo>
                      <a:pt x="753110" y="506576"/>
                      <a:pt x="837565" y="505941"/>
                      <a:pt x="922020" y="50530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Georgia" panose="02040502050405020303" pitchFamily="18" charset="0"/>
                </a:endParaRP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9BAC2D9-D674-478D-8FC8-AD35F32A0A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9899" y="2481453"/>
                <a:ext cx="0" cy="4290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A647611-4485-438B-9116-5475B19296BB}"/>
                </a:ext>
              </a:extLst>
            </p:cNvPr>
            <p:cNvGrpSpPr/>
            <p:nvPr/>
          </p:nvGrpSpPr>
          <p:grpSpPr>
            <a:xfrm>
              <a:off x="6823903" y="2429299"/>
              <a:ext cx="922020" cy="506974"/>
              <a:chOff x="2589264" y="2431039"/>
              <a:chExt cx="922020" cy="506974"/>
            </a:xfrm>
          </p:grpSpPr>
          <p:sp>
            <p:nvSpPr>
              <p:cNvPr id="98" name="Freeform 45">
                <a:extLst>
                  <a:ext uri="{FF2B5EF4-FFF2-40B4-BE49-F238E27FC236}">
                    <a16:creationId xmlns:a16="http://schemas.microsoft.com/office/drawing/2014/main" id="{8224A205-27D2-49E9-BDB4-072D0273302F}"/>
                  </a:ext>
                </a:extLst>
              </p:cNvPr>
              <p:cNvSpPr/>
              <p:nvPr/>
            </p:nvSpPr>
            <p:spPr>
              <a:xfrm>
                <a:off x="2589264" y="2431039"/>
                <a:ext cx="922020" cy="506974"/>
              </a:xfrm>
              <a:custGeom>
                <a:avLst/>
                <a:gdLst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71500 w 922020"/>
                  <a:gd name="connsiteY10" fmla="*/ 491490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196"/>
                  <a:gd name="connsiteX1" fmla="*/ 266700 w 922020"/>
                  <a:gd name="connsiteY1" fmla="*/ 506730 h 508196"/>
                  <a:gd name="connsiteX2" fmla="*/ 381000 w 922020"/>
                  <a:gd name="connsiteY2" fmla="*/ 491490 h 508196"/>
                  <a:gd name="connsiteX3" fmla="*/ 419100 w 922020"/>
                  <a:gd name="connsiteY3" fmla="*/ 361950 h 508196"/>
                  <a:gd name="connsiteX4" fmla="*/ 441960 w 922020"/>
                  <a:gd name="connsiteY4" fmla="*/ 186690 h 508196"/>
                  <a:gd name="connsiteX5" fmla="*/ 464820 w 922020"/>
                  <a:gd name="connsiteY5" fmla="*/ 19050 h 508196"/>
                  <a:gd name="connsiteX6" fmla="*/ 495300 w 922020"/>
                  <a:gd name="connsiteY6" fmla="*/ 3810 h 508196"/>
                  <a:gd name="connsiteX7" fmla="*/ 525780 w 922020"/>
                  <a:gd name="connsiteY7" fmla="*/ 19050 h 508196"/>
                  <a:gd name="connsiteX8" fmla="*/ 541020 w 922020"/>
                  <a:gd name="connsiteY8" fmla="*/ 156210 h 508196"/>
                  <a:gd name="connsiteX9" fmla="*/ 541020 w 922020"/>
                  <a:gd name="connsiteY9" fmla="*/ 346710 h 508196"/>
                  <a:gd name="connsiteX10" fmla="*/ 564356 w 922020"/>
                  <a:gd name="connsiteY10" fmla="*/ 436721 h 508196"/>
                  <a:gd name="connsiteX11" fmla="*/ 609600 w 922020"/>
                  <a:gd name="connsiteY11" fmla="*/ 499110 h 508196"/>
                  <a:gd name="connsiteX12" fmla="*/ 701040 w 922020"/>
                  <a:gd name="connsiteY12" fmla="*/ 506730 h 508196"/>
                  <a:gd name="connsiteX13" fmla="*/ 922020 w 922020"/>
                  <a:gd name="connsiteY13" fmla="*/ 506730 h 508196"/>
                  <a:gd name="connsiteX0" fmla="*/ 0 w 922020"/>
                  <a:gd name="connsiteY0" fmla="*/ 506730 h 508398"/>
                  <a:gd name="connsiteX1" fmla="*/ 266700 w 922020"/>
                  <a:gd name="connsiteY1" fmla="*/ 506730 h 508398"/>
                  <a:gd name="connsiteX2" fmla="*/ 381000 w 922020"/>
                  <a:gd name="connsiteY2" fmla="*/ 491490 h 508398"/>
                  <a:gd name="connsiteX3" fmla="*/ 426243 w 922020"/>
                  <a:gd name="connsiteY3" fmla="*/ 342900 h 508398"/>
                  <a:gd name="connsiteX4" fmla="*/ 441960 w 922020"/>
                  <a:gd name="connsiteY4" fmla="*/ 186690 h 508398"/>
                  <a:gd name="connsiteX5" fmla="*/ 464820 w 922020"/>
                  <a:gd name="connsiteY5" fmla="*/ 19050 h 508398"/>
                  <a:gd name="connsiteX6" fmla="*/ 495300 w 922020"/>
                  <a:gd name="connsiteY6" fmla="*/ 3810 h 508398"/>
                  <a:gd name="connsiteX7" fmla="*/ 525780 w 922020"/>
                  <a:gd name="connsiteY7" fmla="*/ 19050 h 508398"/>
                  <a:gd name="connsiteX8" fmla="*/ 541020 w 922020"/>
                  <a:gd name="connsiteY8" fmla="*/ 156210 h 508398"/>
                  <a:gd name="connsiteX9" fmla="*/ 541020 w 922020"/>
                  <a:gd name="connsiteY9" fmla="*/ 346710 h 508398"/>
                  <a:gd name="connsiteX10" fmla="*/ 564356 w 922020"/>
                  <a:gd name="connsiteY10" fmla="*/ 436721 h 508398"/>
                  <a:gd name="connsiteX11" fmla="*/ 609600 w 922020"/>
                  <a:gd name="connsiteY11" fmla="*/ 499110 h 508398"/>
                  <a:gd name="connsiteX12" fmla="*/ 701040 w 922020"/>
                  <a:gd name="connsiteY12" fmla="*/ 506730 h 508398"/>
                  <a:gd name="connsiteX13" fmla="*/ 922020 w 922020"/>
                  <a:gd name="connsiteY13" fmla="*/ 506730 h 508398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41020 w 922020"/>
                  <a:gd name="connsiteY8" fmla="*/ 155196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5716 h 507384"/>
                  <a:gd name="connsiteX1" fmla="*/ 266700 w 922020"/>
                  <a:gd name="connsiteY1" fmla="*/ 505716 h 507384"/>
                  <a:gd name="connsiteX2" fmla="*/ 381000 w 922020"/>
                  <a:gd name="connsiteY2" fmla="*/ 490476 h 507384"/>
                  <a:gd name="connsiteX3" fmla="*/ 426243 w 922020"/>
                  <a:gd name="connsiteY3" fmla="*/ 341886 h 507384"/>
                  <a:gd name="connsiteX4" fmla="*/ 453866 w 922020"/>
                  <a:gd name="connsiteY4" fmla="*/ 169007 h 507384"/>
                  <a:gd name="connsiteX5" fmla="*/ 464820 w 922020"/>
                  <a:gd name="connsiteY5" fmla="*/ 18036 h 507384"/>
                  <a:gd name="connsiteX6" fmla="*/ 495300 w 922020"/>
                  <a:gd name="connsiteY6" fmla="*/ 2796 h 507384"/>
                  <a:gd name="connsiteX7" fmla="*/ 525780 w 922020"/>
                  <a:gd name="connsiteY7" fmla="*/ 18036 h 507384"/>
                  <a:gd name="connsiteX8" fmla="*/ 526733 w 922020"/>
                  <a:gd name="connsiteY8" fmla="*/ 157577 h 507384"/>
                  <a:gd name="connsiteX9" fmla="*/ 541020 w 922020"/>
                  <a:gd name="connsiteY9" fmla="*/ 345696 h 507384"/>
                  <a:gd name="connsiteX10" fmla="*/ 564356 w 922020"/>
                  <a:gd name="connsiteY10" fmla="*/ 435707 h 507384"/>
                  <a:gd name="connsiteX11" fmla="*/ 609600 w 922020"/>
                  <a:gd name="connsiteY11" fmla="*/ 498096 h 507384"/>
                  <a:gd name="connsiteX12" fmla="*/ 701040 w 922020"/>
                  <a:gd name="connsiteY12" fmla="*/ 505716 h 507384"/>
                  <a:gd name="connsiteX13" fmla="*/ 922020 w 922020"/>
                  <a:gd name="connsiteY13" fmla="*/ 505716 h 507384"/>
                  <a:gd name="connsiteX0" fmla="*/ 0 w 922020"/>
                  <a:gd name="connsiteY0" fmla="*/ 507154 h 508822"/>
                  <a:gd name="connsiteX1" fmla="*/ 266700 w 922020"/>
                  <a:gd name="connsiteY1" fmla="*/ 507154 h 508822"/>
                  <a:gd name="connsiteX2" fmla="*/ 381000 w 922020"/>
                  <a:gd name="connsiteY2" fmla="*/ 491914 h 508822"/>
                  <a:gd name="connsiteX3" fmla="*/ 426243 w 922020"/>
                  <a:gd name="connsiteY3" fmla="*/ 343324 h 508822"/>
                  <a:gd name="connsiteX4" fmla="*/ 453866 w 922020"/>
                  <a:gd name="connsiteY4" fmla="*/ 170445 h 508822"/>
                  <a:gd name="connsiteX5" fmla="*/ 464820 w 922020"/>
                  <a:gd name="connsiteY5" fmla="*/ 19474 h 508822"/>
                  <a:gd name="connsiteX6" fmla="*/ 495300 w 922020"/>
                  <a:gd name="connsiteY6" fmla="*/ 4234 h 508822"/>
                  <a:gd name="connsiteX7" fmla="*/ 518636 w 922020"/>
                  <a:gd name="connsiteY7" fmla="*/ 40905 h 508822"/>
                  <a:gd name="connsiteX8" fmla="*/ 526733 w 922020"/>
                  <a:gd name="connsiteY8" fmla="*/ 159015 h 508822"/>
                  <a:gd name="connsiteX9" fmla="*/ 541020 w 922020"/>
                  <a:gd name="connsiteY9" fmla="*/ 347134 h 508822"/>
                  <a:gd name="connsiteX10" fmla="*/ 564356 w 922020"/>
                  <a:gd name="connsiteY10" fmla="*/ 437145 h 508822"/>
                  <a:gd name="connsiteX11" fmla="*/ 609600 w 922020"/>
                  <a:gd name="connsiteY11" fmla="*/ 499534 h 508822"/>
                  <a:gd name="connsiteX12" fmla="*/ 701040 w 922020"/>
                  <a:gd name="connsiteY12" fmla="*/ 507154 h 508822"/>
                  <a:gd name="connsiteX13" fmla="*/ 922020 w 922020"/>
                  <a:gd name="connsiteY13" fmla="*/ 507154 h 508822"/>
                  <a:gd name="connsiteX0" fmla="*/ 0 w 922020"/>
                  <a:gd name="connsiteY0" fmla="*/ 503120 h 504788"/>
                  <a:gd name="connsiteX1" fmla="*/ 266700 w 922020"/>
                  <a:gd name="connsiteY1" fmla="*/ 503120 h 504788"/>
                  <a:gd name="connsiteX2" fmla="*/ 381000 w 922020"/>
                  <a:gd name="connsiteY2" fmla="*/ 487880 h 504788"/>
                  <a:gd name="connsiteX3" fmla="*/ 426243 w 922020"/>
                  <a:gd name="connsiteY3" fmla="*/ 339290 h 504788"/>
                  <a:gd name="connsiteX4" fmla="*/ 453866 w 922020"/>
                  <a:gd name="connsiteY4" fmla="*/ 166411 h 504788"/>
                  <a:gd name="connsiteX5" fmla="*/ 471963 w 922020"/>
                  <a:gd name="connsiteY5" fmla="*/ 48778 h 504788"/>
                  <a:gd name="connsiteX6" fmla="*/ 495300 w 922020"/>
                  <a:gd name="connsiteY6" fmla="*/ 200 h 504788"/>
                  <a:gd name="connsiteX7" fmla="*/ 518636 w 922020"/>
                  <a:gd name="connsiteY7" fmla="*/ 36871 h 504788"/>
                  <a:gd name="connsiteX8" fmla="*/ 526733 w 922020"/>
                  <a:gd name="connsiteY8" fmla="*/ 154981 h 504788"/>
                  <a:gd name="connsiteX9" fmla="*/ 541020 w 922020"/>
                  <a:gd name="connsiteY9" fmla="*/ 343100 h 504788"/>
                  <a:gd name="connsiteX10" fmla="*/ 564356 w 922020"/>
                  <a:gd name="connsiteY10" fmla="*/ 433111 h 504788"/>
                  <a:gd name="connsiteX11" fmla="*/ 609600 w 922020"/>
                  <a:gd name="connsiteY11" fmla="*/ 495500 h 504788"/>
                  <a:gd name="connsiteX12" fmla="*/ 701040 w 922020"/>
                  <a:gd name="connsiteY12" fmla="*/ 503120 h 504788"/>
                  <a:gd name="connsiteX13" fmla="*/ 922020 w 922020"/>
                  <a:gd name="connsiteY13" fmla="*/ 503120 h 504788"/>
                  <a:gd name="connsiteX0" fmla="*/ 0 w 922020"/>
                  <a:gd name="connsiteY0" fmla="*/ 505477 h 507145"/>
                  <a:gd name="connsiteX1" fmla="*/ 266700 w 922020"/>
                  <a:gd name="connsiteY1" fmla="*/ 505477 h 507145"/>
                  <a:gd name="connsiteX2" fmla="*/ 381000 w 922020"/>
                  <a:gd name="connsiteY2" fmla="*/ 490237 h 507145"/>
                  <a:gd name="connsiteX3" fmla="*/ 426243 w 922020"/>
                  <a:gd name="connsiteY3" fmla="*/ 341647 h 507145"/>
                  <a:gd name="connsiteX4" fmla="*/ 453866 w 922020"/>
                  <a:gd name="connsiteY4" fmla="*/ 168768 h 507145"/>
                  <a:gd name="connsiteX5" fmla="*/ 471963 w 922020"/>
                  <a:gd name="connsiteY5" fmla="*/ 51135 h 507145"/>
                  <a:gd name="connsiteX6" fmla="*/ 488156 w 922020"/>
                  <a:gd name="connsiteY6" fmla="*/ 176 h 507145"/>
                  <a:gd name="connsiteX7" fmla="*/ 518636 w 922020"/>
                  <a:gd name="connsiteY7" fmla="*/ 39228 h 507145"/>
                  <a:gd name="connsiteX8" fmla="*/ 526733 w 922020"/>
                  <a:gd name="connsiteY8" fmla="*/ 157338 h 507145"/>
                  <a:gd name="connsiteX9" fmla="*/ 541020 w 922020"/>
                  <a:gd name="connsiteY9" fmla="*/ 345457 h 507145"/>
                  <a:gd name="connsiteX10" fmla="*/ 564356 w 922020"/>
                  <a:gd name="connsiteY10" fmla="*/ 435468 h 507145"/>
                  <a:gd name="connsiteX11" fmla="*/ 609600 w 922020"/>
                  <a:gd name="connsiteY11" fmla="*/ 497857 h 507145"/>
                  <a:gd name="connsiteX12" fmla="*/ 701040 w 922020"/>
                  <a:gd name="connsiteY12" fmla="*/ 505477 h 507145"/>
                  <a:gd name="connsiteX13" fmla="*/ 922020 w 922020"/>
                  <a:gd name="connsiteY13" fmla="*/ 505477 h 507145"/>
                  <a:gd name="connsiteX0" fmla="*/ 0 w 922020"/>
                  <a:gd name="connsiteY0" fmla="*/ 505307 h 506975"/>
                  <a:gd name="connsiteX1" fmla="*/ 266700 w 922020"/>
                  <a:gd name="connsiteY1" fmla="*/ 505307 h 506975"/>
                  <a:gd name="connsiteX2" fmla="*/ 381000 w 922020"/>
                  <a:gd name="connsiteY2" fmla="*/ 490067 h 506975"/>
                  <a:gd name="connsiteX3" fmla="*/ 426243 w 922020"/>
                  <a:gd name="connsiteY3" fmla="*/ 341477 h 506975"/>
                  <a:gd name="connsiteX4" fmla="*/ 453866 w 922020"/>
                  <a:gd name="connsiteY4" fmla="*/ 168598 h 506975"/>
                  <a:gd name="connsiteX5" fmla="*/ 471963 w 922020"/>
                  <a:gd name="connsiteY5" fmla="*/ 50965 h 506975"/>
                  <a:gd name="connsiteX6" fmla="*/ 488156 w 922020"/>
                  <a:gd name="connsiteY6" fmla="*/ 6 h 506975"/>
                  <a:gd name="connsiteX7" fmla="*/ 518636 w 922020"/>
                  <a:gd name="connsiteY7" fmla="*/ 53346 h 506975"/>
                  <a:gd name="connsiteX8" fmla="*/ 526733 w 922020"/>
                  <a:gd name="connsiteY8" fmla="*/ 157168 h 506975"/>
                  <a:gd name="connsiteX9" fmla="*/ 541020 w 922020"/>
                  <a:gd name="connsiteY9" fmla="*/ 345287 h 506975"/>
                  <a:gd name="connsiteX10" fmla="*/ 564356 w 922020"/>
                  <a:gd name="connsiteY10" fmla="*/ 435298 h 506975"/>
                  <a:gd name="connsiteX11" fmla="*/ 609600 w 922020"/>
                  <a:gd name="connsiteY11" fmla="*/ 497687 h 506975"/>
                  <a:gd name="connsiteX12" fmla="*/ 701040 w 922020"/>
                  <a:gd name="connsiteY12" fmla="*/ 505307 h 506975"/>
                  <a:gd name="connsiteX13" fmla="*/ 922020 w 922020"/>
                  <a:gd name="connsiteY13" fmla="*/ 505307 h 506975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26733 w 922020"/>
                  <a:gd name="connsiteY8" fmla="*/ 157162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1 h 506969"/>
                  <a:gd name="connsiteX1" fmla="*/ 266700 w 922020"/>
                  <a:gd name="connsiteY1" fmla="*/ 505301 h 506969"/>
                  <a:gd name="connsiteX2" fmla="*/ 381000 w 922020"/>
                  <a:gd name="connsiteY2" fmla="*/ 490061 h 506969"/>
                  <a:gd name="connsiteX3" fmla="*/ 426243 w 922020"/>
                  <a:gd name="connsiteY3" fmla="*/ 341471 h 506969"/>
                  <a:gd name="connsiteX4" fmla="*/ 453866 w 922020"/>
                  <a:gd name="connsiteY4" fmla="*/ 168592 h 506969"/>
                  <a:gd name="connsiteX5" fmla="*/ 471963 w 922020"/>
                  <a:gd name="connsiteY5" fmla="*/ 50959 h 506969"/>
                  <a:gd name="connsiteX6" fmla="*/ 488156 w 922020"/>
                  <a:gd name="connsiteY6" fmla="*/ 0 h 506969"/>
                  <a:gd name="connsiteX7" fmla="*/ 509111 w 922020"/>
                  <a:gd name="connsiteY7" fmla="*/ 50959 h 506969"/>
                  <a:gd name="connsiteX8" fmla="*/ 517208 w 922020"/>
                  <a:gd name="connsiteY8" fmla="*/ 154781 h 506969"/>
                  <a:gd name="connsiteX9" fmla="*/ 541020 w 922020"/>
                  <a:gd name="connsiteY9" fmla="*/ 345281 h 506969"/>
                  <a:gd name="connsiteX10" fmla="*/ 564356 w 922020"/>
                  <a:gd name="connsiteY10" fmla="*/ 435292 h 506969"/>
                  <a:gd name="connsiteX11" fmla="*/ 609600 w 922020"/>
                  <a:gd name="connsiteY11" fmla="*/ 497681 h 506969"/>
                  <a:gd name="connsiteX12" fmla="*/ 701040 w 922020"/>
                  <a:gd name="connsiteY12" fmla="*/ 505301 h 506969"/>
                  <a:gd name="connsiteX13" fmla="*/ 922020 w 922020"/>
                  <a:gd name="connsiteY13" fmla="*/ 505301 h 506969"/>
                  <a:gd name="connsiteX0" fmla="*/ 0 w 922020"/>
                  <a:gd name="connsiteY0" fmla="*/ 505306 h 506974"/>
                  <a:gd name="connsiteX1" fmla="*/ 266700 w 922020"/>
                  <a:gd name="connsiteY1" fmla="*/ 505306 h 506974"/>
                  <a:gd name="connsiteX2" fmla="*/ 381000 w 922020"/>
                  <a:gd name="connsiteY2" fmla="*/ 490066 h 506974"/>
                  <a:gd name="connsiteX3" fmla="*/ 426243 w 922020"/>
                  <a:gd name="connsiteY3" fmla="*/ 341476 h 506974"/>
                  <a:gd name="connsiteX4" fmla="*/ 453866 w 922020"/>
                  <a:gd name="connsiteY4" fmla="*/ 168597 h 506974"/>
                  <a:gd name="connsiteX5" fmla="*/ 471963 w 922020"/>
                  <a:gd name="connsiteY5" fmla="*/ 50964 h 506974"/>
                  <a:gd name="connsiteX6" fmla="*/ 488156 w 922020"/>
                  <a:gd name="connsiteY6" fmla="*/ 5 h 506974"/>
                  <a:gd name="connsiteX7" fmla="*/ 501967 w 922020"/>
                  <a:gd name="connsiteY7" fmla="*/ 53345 h 506974"/>
                  <a:gd name="connsiteX8" fmla="*/ 517208 w 922020"/>
                  <a:gd name="connsiteY8" fmla="*/ 154786 h 506974"/>
                  <a:gd name="connsiteX9" fmla="*/ 541020 w 922020"/>
                  <a:gd name="connsiteY9" fmla="*/ 345286 h 506974"/>
                  <a:gd name="connsiteX10" fmla="*/ 564356 w 922020"/>
                  <a:gd name="connsiteY10" fmla="*/ 435297 h 506974"/>
                  <a:gd name="connsiteX11" fmla="*/ 609600 w 922020"/>
                  <a:gd name="connsiteY11" fmla="*/ 497686 h 506974"/>
                  <a:gd name="connsiteX12" fmla="*/ 701040 w 922020"/>
                  <a:gd name="connsiteY12" fmla="*/ 505306 h 506974"/>
                  <a:gd name="connsiteX13" fmla="*/ 922020 w 922020"/>
                  <a:gd name="connsiteY13" fmla="*/ 505306 h 5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22020" h="506974">
                    <a:moveTo>
                      <a:pt x="0" y="505306"/>
                    </a:moveTo>
                    <a:cubicBezTo>
                      <a:pt x="101600" y="506576"/>
                      <a:pt x="203200" y="507846"/>
                      <a:pt x="266700" y="505306"/>
                    </a:cubicBezTo>
                    <a:cubicBezTo>
                      <a:pt x="330200" y="502766"/>
                      <a:pt x="354410" y="517371"/>
                      <a:pt x="381000" y="490066"/>
                    </a:cubicBezTo>
                    <a:cubicBezTo>
                      <a:pt x="407590" y="462761"/>
                      <a:pt x="414099" y="395054"/>
                      <a:pt x="426243" y="341476"/>
                    </a:cubicBezTo>
                    <a:cubicBezTo>
                      <a:pt x="438387" y="287898"/>
                      <a:pt x="446246" y="217016"/>
                      <a:pt x="453866" y="168597"/>
                    </a:cubicBezTo>
                    <a:cubicBezTo>
                      <a:pt x="461486" y="120178"/>
                      <a:pt x="466248" y="79063"/>
                      <a:pt x="471963" y="50964"/>
                    </a:cubicBezTo>
                    <a:cubicBezTo>
                      <a:pt x="477678" y="22865"/>
                      <a:pt x="483155" y="-392"/>
                      <a:pt x="488156" y="5"/>
                    </a:cubicBezTo>
                    <a:cubicBezTo>
                      <a:pt x="493157" y="402"/>
                      <a:pt x="494744" y="27548"/>
                      <a:pt x="501967" y="53345"/>
                    </a:cubicBezTo>
                    <a:cubicBezTo>
                      <a:pt x="509190" y="79142"/>
                      <a:pt x="510699" y="106129"/>
                      <a:pt x="517208" y="154786"/>
                    </a:cubicBezTo>
                    <a:cubicBezTo>
                      <a:pt x="523717" y="203443"/>
                      <a:pt x="533162" y="298534"/>
                      <a:pt x="541020" y="345286"/>
                    </a:cubicBezTo>
                    <a:cubicBezTo>
                      <a:pt x="548878" y="392038"/>
                      <a:pt x="552926" y="409897"/>
                      <a:pt x="564356" y="435297"/>
                    </a:cubicBezTo>
                    <a:cubicBezTo>
                      <a:pt x="575786" y="460697"/>
                      <a:pt x="586819" y="486018"/>
                      <a:pt x="609600" y="497686"/>
                    </a:cubicBezTo>
                    <a:cubicBezTo>
                      <a:pt x="632381" y="509354"/>
                      <a:pt x="648970" y="504036"/>
                      <a:pt x="701040" y="505306"/>
                    </a:cubicBezTo>
                    <a:cubicBezTo>
                      <a:pt x="753110" y="506576"/>
                      <a:pt x="837565" y="505941"/>
                      <a:pt x="922020" y="50530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atin typeface="Georgia" panose="02040502050405020303" pitchFamily="18" charset="0"/>
                </a:endParaRP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79C768F-77FD-49F7-B152-8AD6F71B10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9899" y="2481453"/>
                <a:ext cx="0" cy="4290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94C600F-EAB2-4865-90E3-80287CD37E4A}"/>
                </a:ext>
              </a:extLst>
            </p:cNvPr>
            <p:cNvSpPr txBox="1"/>
            <p:nvPr/>
          </p:nvSpPr>
          <p:spPr>
            <a:xfrm>
              <a:off x="4533304" y="2941005"/>
              <a:ext cx="471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r>
                <a:rPr lang="en-NZ" sz="1200" b="1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2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1" name="Picture 100" descr="A picture containing text, electronics, computer&#10;&#10;Description automatically generated">
              <a:extLst>
                <a:ext uri="{FF2B5EF4-FFF2-40B4-BE49-F238E27FC236}">
                  <a16:creationId xmlns:a16="http://schemas.microsoft.com/office/drawing/2014/main" id="{21DFE6B5-2310-4C79-9F6D-0D4A98012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5518" y="652097"/>
              <a:ext cx="2149905" cy="904329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150ED76-2A49-4902-91D3-CEA3E3E218BC}"/>
                </a:ext>
              </a:extLst>
            </p:cNvPr>
            <p:cNvSpPr txBox="1"/>
            <p:nvPr/>
          </p:nvSpPr>
          <p:spPr>
            <a:xfrm>
              <a:off x="5202642" y="2948107"/>
              <a:ext cx="471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r>
                <a:rPr lang="en-NZ" sz="1200" b="1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3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9D80A61-4FDB-43AE-AEE3-AE617D8BE80C}"/>
                </a:ext>
              </a:extLst>
            </p:cNvPr>
            <p:cNvSpPr txBox="1"/>
            <p:nvPr/>
          </p:nvSpPr>
          <p:spPr>
            <a:xfrm>
              <a:off x="5839728" y="2956348"/>
              <a:ext cx="471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r>
                <a:rPr lang="en-NZ" sz="1200" b="1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4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F8B328E-AC88-4408-9149-33E6650C225F}"/>
                </a:ext>
              </a:extLst>
            </p:cNvPr>
            <p:cNvSpPr txBox="1"/>
            <p:nvPr/>
          </p:nvSpPr>
          <p:spPr>
            <a:xfrm>
              <a:off x="6483228" y="2956348"/>
              <a:ext cx="471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r>
                <a:rPr lang="en-NZ" sz="1200" b="1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5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A733655-7E16-494B-8442-5EA50E82E88D}"/>
                </a:ext>
              </a:extLst>
            </p:cNvPr>
            <p:cNvSpPr txBox="1"/>
            <p:nvPr/>
          </p:nvSpPr>
          <p:spPr>
            <a:xfrm>
              <a:off x="7151895" y="2956348"/>
              <a:ext cx="471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λ</a:t>
              </a:r>
              <a:r>
                <a:rPr lang="en-NZ" sz="1200" b="1" baseline="-25000">
                  <a:latin typeface="Georgia" panose="02040502050405020303" pitchFamily="18" charset="0"/>
                  <a:ea typeface="Gulim" panose="020B0600000101010101" pitchFamily="34" charset="-127"/>
                  <a:cs typeface="Times New Roman" panose="02020603050405020304" pitchFamily="18" charset="0"/>
                </a:rPr>
                <a:t>6</a:t>
              </a:r>
              <a:endParaRPr lang="en-NZ" sz="1200" b="1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BD421C3-B65C-4FFE-9C10-E74C01F2C794}"/>
                </a:ext>
              </a:extLst>
            </p:cNvPr>
            <p:cNvSpPr txBox="1"/>
            <p:nvPr/>
          </p:nvSpPr>
          <p:spPr>
            <a:xfrm>
              <a:off x="7714167" y="2510577"/>
              <a:ext cx="381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 b="1">
                  <a:latin typeface="Georgia" panose="02040502050405020303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EC668BC-80F4-4B67-9156-AD47A76257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0987" y="1556426"/>
              <a:ext cx="2581656" cy="131930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4A4DDC3-7F3A-47BF-A63F-989D7551F5DF}"/>
                </a:ext>
              </a:extLst>
            </p:cNvPr>
            <p:cNvCxnSpPr>
              <a:cxnSpLocks/>
            </p:cNvCxnSpPr>
            <p:nvPr/>
          </p:nvCxnSpPr>
          <p:spPr>
            <a:xfrm>
              <a:off x="6922232" y="1376348"/>
              <a:ext cx="1983798" cy="144074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B8514F2-91F1-4250-A860-22D7AE8D3360}"/>
              </a:ext>
            </a:extLst>
          </p:cNvPr>
          <p:cNvSpPr/>
          <p:nvPr/>
        </p:nvSpPr>
        <p:spPr>
          <a:xfrm>
            <a:off x="671957" y="4175853"/>
            <a:ext cx="6434529" cy="978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4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Georgia" panose="02040502050405020303" pitchFamily="18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D5BDD2E-0E27-4C71-9EC4-E9BAD3A0280A}"/>
              </a:ext>
            </a:extLst>
          </p:cNvPr>
          <p:cNvSpPr/>
          <p:nvPr/>
        </p:nvSpPr>
        <p:spPr>
          <a:xfrm>
            <a:off x="1987231" y="4175937"/>
            <a:ext cx="271807" cy="97813"/>
          </a:xfrm>
          <a:prstGeom prst="rect">
            <a:avLst/>
          </a:prstGeom>
          <a:solidFill>
            <a:srgbClr val="37A435"/>
          </a:solidFill>
          <a:ln>
            <a:solidFill>
              <a:srgbClr val="004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Georgia" panose="02040502050405020303" pitchFamily="18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8836151-852D-4551-9349-97494A1866D2}"/>
              </a:ext>
            </a:extLst>
          </p:cNvPr>
          <p:cNvSpPr/>
          <p:nvPr/>
        </p:nvSpPr>
        <p:spPr>
          <a:xfrm>
            <a:off x="2687794" y="4178013"/>
            <a:ext cx="271807" cy="81829"/>
          </a:xfrm>
          <a:prstGeom prst="rect">
            <a:avLst/>
          </a:prstGeom>
          <a:solidFill>
            <a:srgbClr val="37A435"/>
          </a:solidFill>
          <a:ln>
            <a:solidFill>
              <a:srgbClr val="004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Georgia" panose="02040502050405020303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151249A-0717-4073-B2FD-763C7DC31D0D}"/>
              </a:ext>
            </a:extLst>
          </p:cNvPr>
          <p:cNvSpPr txBox="1"/>
          <p:nvPr/>
        </p:nvSpPr>
        <p:spPr>
          <a:xfrm>
            <a:off x="2142117" y="4604937"/>
            <a:ext cx="361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400">
                <a:latin typeface="Georgia" panose="02040502050405020303" pitchFamily="18" charset="0"/>
                <a:cs typeface="Arial" panose="020B0604020202020204" pitchFamily="34" charset="0"/>
              </a:rPr>
              <a:t>A wavelength multiplexed array of FBGs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8559FA-5913-4CCA-89DC-8C00B55F3C77}"/>
              </a:ext>
            </a:extLst>
          </p:cNvPr>
          <p:cNvSpPr txBox="1"/>
          <p:nvPr/>
        </p:nvSpPr>
        <p:spPr>
          <a:xfrm>
            <a:off x="1858222" y="3896799"/>
            <a:ext cx="65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latin typeface="Georgia" panose="02040502050405020303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FBG1</a:t>
            </a:r>
            <a:endParaRPr lang="en-NZ" sz="1200" b="1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35C31D9-4C4B-462B-A4D4-905D585EEAE4}"/>
              </a:ext>
            </a:extLst>
          </p:cNvPr>
          <p:cNvSpPr txBox="1"/>
          <p:nvPr/>
        </p:nvSpPr>
        <p:spPr>
          <a:xfrm>
            <a:off x="2550292" y="3897426"/>
            <a:ext cx="65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latin typeface="Georgia" panose="02040502050405020303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FBG2</a:t>
            </a:r>
            <a:endParaRPr lang="en-NZ" sz="1200" b="1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564C23B-3716-454B-A070-79C01A39AFDD}"/>
              </a:ext>
            </a:extLst>
          </p:cNvPr>
          <p:cNvSpPr/>
          <p:nvPr/>
        </p:nvSpPr>
        <p:spPr>
          <a:xfrm>
            <a:off x="3323745" y="4170468"/>
            <a:ext cx="271807" cy="97813"/>
          </a:xfrm>
          <a:prstGeom prst="rect">
            <a:avLst/>
          </a:prstGeom>
          <a:solidFill>
            <a:srgbClr val="37A435"/>
          </a:solidFill>
          <a:ln>
            <a:solidFill>
              <a:srgbClr val="004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Georgia" panose="02040502050405020303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E5829A0-0161-48DB-A3F6-01ADED837759}"/>
              </a:ext>
            </a:extLst>
          </p:cNvPr>
          <p:cNvSpPr txBox="1"/>
          <p:nvPr/>
        </p:nvSpPr>
        <p:spPr>
          <a:xfrm>
            <a:off x="3195768" y="3897832"/>
            <a:ext cx="65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latin typeface="Georgia" panose="02040502050405020303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FBG3</a:t>
            </a:r>
            <a:endParaRPr lang="en-NZ" sz="1200" b="1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124CA91-670B-489F-8EC2-0752B2F17A1E}"/>
              </a:ext>
            </a:extLst>
          </p:cNvPr>
          <p:cNvSpPr/>
          <p:nvPr/>
        </p:nvSpPr>
        <p:spPr>
          <a:xfrm>
            <a:off x="3993344" y="4180789"/>
            <a:ext cx="271807" cy="90854"/>
          </a:xfrm>
          <a:prstGeom prst="rect">
            <a:avLst/>
          </a:prstGeom>
          <a:solidFill>
            <a:srgbClr val="37A435"/>
          </a:solidFill>
          <a:ln>
            <a:solidFill>
              <a:srgbClr val="004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Georgia" panose="02040502050405020303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9DFCC84-29E9-4446-BF9E-BB24E8938F14}"/>
              </a:ext>
            </a:extLst>
          </p:cNvPr>
          <p:cNvSpPr txBox="1"/>
          <p:nvPr/>
        </p:nvSpPr>
        <p:spPr>
          <a:xfrm>
            <a:off x="3865367" y="3902768"/>
            <a:ext cx="709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latin typeface="Georgia" panose="02040502050405020303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FBG4</a:t>
            </a:r>
            <a:endParaRPr lang="en-NZ" sz="1200" b="1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026A194-9E42-40EF-B976-940E7968DD9C}"/>
              </a:ext>
            </a:extLst>
          </p:cNvPr>
          <p:cNvSpPr/>
          <p:nvPr/>
        </p:nvSpPr>
        <p:spPr>
          <a:xfrm>
            <a:off x="4645739" y="4171406"/>
            <a:ext cx="271807" cy="97813"/>
          </a:xfrm>
          <a:prstGeom prst="rect">
            <a:avLst/>
          </a:prstGeom>
          <a:solidFill>
            <a:srgbClr val="37A435"/>
          </a:solidFill>
          <a:ln>
            <a:solidFill>
              <a:srgbClr val="004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Georgia" panose="02040502050405020303" pitchFamily="18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D737128-4D86-4B37-B39E-4674F985856D}"/>
              </a:ext>
            </a:extLst>
          </p:cNvPr>
          <p:cNvSpPr txBox="1"/>
          <p:nvPr/>
        </p:nvSpPr>
        <p:spPr>
          <a:xfrm>
            <a:off x="4508237" y="3898770"/>
            <a:ext cx="717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latin typeface="Georgia" panose="02040502050405020303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FBG5</a:t>
            </a:r>
            <a:endParaRPr lang="en-NZ" sz="1200" b="1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620C1CD7-8A75-45FF-8D6E-C9411FF91EFC}"/>
              </a:ext>
            </a:extLst>
          </p:cNvPr>
          <p:cNvSpPr/>
          <p:nvPr/>
        </p:nvSpPr>
        <p:spPr>
          <a:xfrm>
            <a:off x="5322421" y="4177700"/>
            <a:ext cx="271807" cy="90854"/>
          </a:xfrm>
          <a:prstGeom prst="rect">
            <a:avLst/>
          </a:prstGeom>
          <a:solidFill>
            <a:srgbClr val="37A435"/>
          </a:solidFill>
          <a:ln>
            <a:solidFill>
              <a:srgbClr val="004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Georgia" panose="02040502050405020303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BEC8A24-6003-4326-8975-6C4E5D71A601}"/>
              </a:ext>
            </a:extLst>
          </p:cNvPr>
          <p:cNvSpPr txBox="1"/>
          <p:nvPr/>
        </p:nvSpPr>
        <p:spPr>
          <a:xfrm>
            <a:off x="5194444" y="3897112"/>
            <a:ext cx="773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latin typeface="Georgia" panose="02040502050405020303" pitchFamily="18" charset="0"/>
                <a:ea typeface="Gulim" panose="020B0600000101010101" pitchFamily="34" charset="-127"/>
                <a:cs typeface="Times New Roman" panose="02020603050405020304" pitchFamily="18" charset="0"/>
              </a:rPr>
              <a:t>FBG6</a:t>
            </a:r>
            <a:endParaRPr lang="en-NZ" sz="1200" b="1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3F33AFA-10B3-4EA8-9651-109DD3D64EDF}"/>
              </a:ext>
            </a:extLst>
          </p:cNvPr>
          <p:cNvSpPr txBox="1"/>
          <p:nvPr/>
        </p:nvSpPr>
        <p:spPr>
          <a:xfrm>
            <a:off x="5904532" y="4043719"/>
            <a:ext cx="381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latin typeface="Georgia" panose="02040502050405020303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EADDFDA-0AD9-4CF5-847A-79A83DA66BC9}"/>
              </a:ext>
            </a:extLst>
          </p:cNvPr>
          <p:cNvSpPr txBox="1"/>
          <p:nvPr/>
        </p:nvSpPr>
        <p:spPr>
          <a:xfrm>
            <a:off x="1484959" y="4045742"/>
            <a:ext cx="381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>
                <a:latin typeface="Georgia" panose="02040502050405020303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654B61E-6559-4CF1-8854-BFCB77C61A9A}"/>
              </a:ext>
            </a:extLst>
          </p:cNvPr>
          <p:cNvSpPr txBox="1"/>
          <p:nvPr/>
        </p:nvSpPr>
        <p:spPr>
          <a:xfrm>
            <a:off x="0" y="4070870"/>
            <a:ext cx="737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400">
                <a:latin typeface="Georgia" panose="02040502050405020303" pitchFamily="18" charset="0"/>
                <a:cs typeface="Arial" panose="020B0604020202020204" pitchFamily="34" charset="0"/>
              </a:rPr>
              <a:t>Fibre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AD0334B-0256-4304-B991-EE154463B272}"/>
              </a:ext>
            </a:extLst>
          </p:cNvPr>
          <p:cNvSpPr txBox="1"/>
          <p:nvPr/>
        </p:nvSpPr>
        <p:spPr>
          <a:xfrm>
            <a:off x="3264419" y="1323601"/>
            <a:ext cx="1596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20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Optical Interrogator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E7DBA8D-BADF-40A1-B08F-9224EAC21862}"/>
              </a:ext>
            </a:extLst>
          </p:cNvPr>
          <p:cNvSpPr txBox="1"/>
          <p:nvPr/>
        </p:nvSpPr>
        <p:spPr>
          <a:xfrm>
            <a:off x="7344005" y="1187128"/>
            <a:ext cx="46595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sz="1400">
                <a:latin typeface="Georgia" panose="02040502050405020303" pitchFamily="18" charset="0"/>
                <a:cs typeface="Arial" panose="020B0604020202020204" pitchFamily="34" charset="0"/>
              </a:rPr>
              <a:t>The total sensing length can be improved by using multiple monitoring wavelength (multiple FBGs with different wavelengths)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sz="1400">
                <a:latin typeface="Georgia" panose="02040502050405020303" pitchFamily="18" charset="0"/>
                <a:cs typeface="Arial" panose="020B0604020202020204" pitchFamily="34" charset="0"/>
              </a:rPr>
              <a:t>But the number of FBGs is limited to the Bandwidth of the interrogator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A2FB0F55-6637-4F7C-B917-4B18225B4F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05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2800">
                <a:solidFill>
                  <a:schemeClr val="bg1"/>
                </a:solidFill>
                <a:latin typeface="Georgia" panose="02040502050405020303" pitchFamily="18" charset="0"/>
              </a:rPr>
              <a:t>Limits of quasi-distributed sensing</a:t>
            </a:r>
            <a:endParaRPr lang="en-NZ" sz="280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4982C31-24DB-476B-9377-78A973220E5E}"/>
              </a:ext>
            </a:extLst>
          </p:cNvPr>
          <p:cNvSpPr txBox="1"/>
          <p:nvPr/>
        </p:nvSpPr>
        <p:spPr>
          <a:xfrm>
            <a:off x="8411107" y="3454986"/>
            <a:ext cx="279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b="1">
                <a:latin typeface="Georgia" panose="02040502050405020303" pitchFamily="18" charset="0"/>
                <a:cs typeface="Arial" panose="020B0604020202020204" pitchFamily="34" charset="0"/>
              </a:rPr>
              <a:t>So, what do we need?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4BD1650-4BDD-4215-ADFD-C824A2B3FA8B}"/>
              </a:ext>
            </a:extLst>
          </p:cNvPr>
          <p:cNvSpPr txBox="1"/>
          <p:nvPr/>
        </p:nvSpPr>
        <p:spPr>
          <a:xfrm>
            <a:off x="7406400" y="4035838"/>
            <a:ext cx="4659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NZ" sz="1400">
                <a:latin typeface="Georgia" panose="02040502050405020303" pitchFamily="18" charset="0"/>
                <a:cs typeface="Arial" panose="020B0604020202020204" pitchFamily="34" charset="0"/>
              </a:rPr>
              <a:t>Distributed sensors for detecting hotspot occurring anywhere along the HTS coils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NZ" sz="1400">
                <a:latin typeface="Georgia" panose="02040502050405020303" pitchFamily="18" charset="0"/>
                <a:cs typeface="Arial" panose="020B0604020202020204" pitchFamily="34" charset="0"/>
              </a:rPr>
              <a:t>Improve the sensing distance for a given wavelength window of an interrogator</a:t>
            </a:r>
          </a:p>
        </p:txBody>
      </p:sp>
    </p:spTree>
    <p:extLst>
      <p:ext uri="{BB962C8B-B14F-4D97-AF65-F5344CB8AC3E}">
        <p14:creationId xmlns:p14="http://schemas.microsoft.com/office/powerpoint/2010/main" val="288117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7374D38-4489-4B2E-A25A-C7F44F8F52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05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NZ" sz="2800">
                <a:solidFill>
                  <a:schemeClr val="bg1"/>
                </a:solidFill>
                <a:latin typeface="Georgia" panose="02040502050405020303" pitchFamily="18" charset="0"/>
              </a:rPr>
              <a:t>Distributed sensing using Ultra long FBG (ULFBG)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D5D34C-A88F-FB87-90E4-E9AE2EBA727B}"/>
              </a:ext>
            </a:extLst>
          </p:cNvPr>
          <p:cNvGrpSpPr/>
          <p:nvPr/>
        </p:nvGrpSpPr>
        <p:grpSpPr>
          <a:xfrm>
            <a:off x="101225" y="933926"/>
            <a:ext cx="11520000" cy="3276110"/>
            <a:chOff x="336000" y="1415441"/>
            <a:chExt cx="11520000" cy="3276110"/>
          </a:xfrm>
        </p:grpSpPr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201EC73-871F-4BB7-8AF3-4E05C16A5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638"/>
            <a:stretch/>
          </p:blipFill>
          <p:spPr>
            <a:xfrm>
              <a:off x="336000" y="1534788"/>
              <a:ext cx="11520000" cy="3156763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1DF4D09-5ECC-8E02-B810-20E52B6156C7}"/>
                </a:ext>
              </a:extLst>
            </p:cNvPr>
            <p:cNvSpPr/>
            <p:nvPr/>
          </p:nvSpPr>
          <p:spPr>
            <a:xfrm>
              <a:off x="336000" y="1415441"/>
              <a:ext cx="453140" cy="6207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990BE6-0FFF-B24B-9315-20ABF6DD1A8E}"/>
              </a:ext>
            </a:extLst>
          </p:cNvPr>
          <p:cNvSpPr txBox="1"/>
          <p:nvPr/>
        </p:nvSpPr>
        <p:spPr>
          <a:xfrm>
            <a:off x="87578" y="4577103"/>
            <a:ext cx="12104422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Sensing solution based on quasi-continuous array of </a:t>
            </a:r>
            <a:r>
              <a:rPr lang="en-NZ" sz="1800" b="1" i="0" u="sng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identical</a:t>
            </a:r>
            <a:r>
              <a:rPr lang="en-NZ" sz="180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Fiber Bragg Gratings.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i="0" u="none" strike="noStrike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This sacrifices spatial resolution in favour of rapid detection, and a strong signal.</a:t>
            </a:r>
            <a:endParaRPr lang="en-NZ"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FB9F6-4B56-60B4-20B4-8438A55B41EB}"/>
              </a:ext>
            </a:extLst>
          </p:cNvPr>
          <p:cNvSpPr txBox="1"/>
          <p:nvPr/>
        </p:nvSpPr>
        <p:spPr>
          <a:xfrm>
            <a:off x="4534470" y="6252134"/>
            <a:ext cx="6093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i="1" u="none" strike="noStrike" baseline="0">
                <a:solidFill>
                  <a:schemeClr val="bg1"/>
                </a:solidFill>
                <a:latin typeface="Georgia" panose="02040502050405020303" pitchFamily="18" charset="0"/>
              </a:rPr>
              <a:t>https://doi.org/10.1088/1361-6668/ac5d68</a:t>
            </a:r>
            <a:endParaRPr lang="en-NZ" sz="1200" i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7374D38-4489-4B2E-A25A-C7F44F8F52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004730"/>
          </a:solidFill>
        </p:spPr>
        <p:txBody>
          <a:bodyPr vert="horz" lIns="36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05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NZ" sz="28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77E03-AF5B-DE2F-CD37-57EF94ECC759}"/>
              </a:ext>
            </a:extLst>
          </p:cNvPr>
          <p:cNvSpPr txBox="1"/>
          <p:nvPr/>
        </p:nvSpPr>
        <p:spPr>
          <a:xfrm>
            <a:off x="88502" y="76965"/>
            <a:ext cx="1210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28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Response to random thermal and mechanical strain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3ED4B2-0826-6B1A-386B-EE5B0F91339D}"/>
              </a:ext>
            </a:extLst>
          </p:cNvPr>
          <p:cNvGrpSpPr/>
          <p:nvPr/>
        </p:nvGrpSpPr>
        <p:grpSpPr>
          <a:xfrm>
            <a:off x="2856000" y="600185"/>
            <a:ext cx="6480000" cy="5637030"/>
            <a:chOff x="3100112" y="620785"/>
            <a:chExt cx="6480000" cy="56370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3A3BD6E-B8A1-F545-D186-B6FD69A0E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47"/>
            <a:stretch/>
          </p:blipFill>
          <p:spPr>
            <a:xfrm>
              <a:off x="3100112" y="620785"/>
              <a:ext cx="6480000" cy="563703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A177378-04D1-296F-0CAF-79BCA04E50A7}"/>
                </a:ext>
              </a:extLst>
            </p:cNvPr>
            <p:cNvSpPr/>
            <p:nvPr/>
          </p:nvSpPr>
          <p:spPr>
            <a:xfrm>
              <a:off x="3100112" y="854242"/>
              <a:ext cx="593583" cy="601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82ADCC-1737-A040-561E-6C490E744C57}"/>
              </a:ext>
            </a:extLst>
          </p:cNvPr>
          <p:cNvSpPr txBox="1"/>
          <p:nvPr/>
        </p:nvSpPr>
        <p:spPr>
          <a:xfrm>
            <a:off x="4534470" y="6252134"/>
            <a:ext cx="60937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 b="0" i="1" u="none" strike="noStrike" baseline="0">
                <a:solidFill>
                  <a:schemeClr val="bg1"/>
                </a:solidFill>
                <a:latin typeface="Georgia" panose="02040502050405020303" pitchFamily="18" charset="0"/>
              </a:rPr>
              <a:t>https://doi.org/10.1088/1361-6668/ac5d68</a:t>
            </a:r>
            <a:endParaRPr lang="en-NZ" sz="1200" i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8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5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7A435"/>
        </a:solidFill>
        <a:ln>
          <a:solidFill>
            <a:srgbClr val="00453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BE1A6FB5-FF65-4131-8074-C62374E21E24}" vid="{43881057-9307-4DFE-96B1-CB356433E9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4F7D25B3686A489C8ED488E7415DA9" ma:contentTypeVersion="15" ma:contentTypeDescription="Create a new document." ma:contentTypeScope="" ma:versionID="fcc24c40fd6bd770623a0db653e73aeb">
  <xsd:schema xmlns:xsd="http://www.w3.org/2001/XMLSchema" xmlns:xs="http://www.w3.org/2001/XMLSchema" xmlns:p="http://schemas.microsoft.com/office/2006/metadata/properties" xmlns:ns2="4ae1ff28-8b2e-4e47-8ed9-07089f90dada" xmlns:ns3="0db6f1ad-5622-4c89-a6ae-493674093b92" targetNamespace="http://schemas.microsoft.com/office/2006/metadata/properties" ma:root="true" ma:fieldsID="6781ad203fc6bd147b6953f46a4d0bec" ns2:_="" ns3:_="">
    <xsd:import namespace="4ae1ff28-8b2e-4e47-8ed9-07089f90dada"/>
    <xsd:import namespace="0db6f1ad-5622-4c89-a6ae-493674093b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1ff28-8b2e-4e47-8ed9-07089f90da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7fece0-7c67-4b6d-b059-36af53aee6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b6f1ad-5622-4c89-a6ae-493674093b9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b52bda-65f9-451d-a339-41eae6437241}" ma:internalName="TaxCatchAll" ma:showField="CatchAllData" ma:web="0db6f1ad-5622-4c89-a6ae-493674093b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b6f1ad-5622-4c89-a6ae-493674093b92" xsi:nil="true"/>
    <lcf76f155ced4ddcb4097134ff3c332f xmlns="4ae1ff28-8b2e-4e47-8ed9-07089f90dad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57B7B2-F09B-4008-8F7E-F966D3913CA7}">
  <ds:schemaRefs>
    <ds:schemaRef ds:uri="0db6f1ad-5622-4c89-a6ae-493674093b92"/>
    <ds:schemaRef ds:uri="4ae1ff28-8b2e-4e47-8ed9-07089f90da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40EB3AD-1C5A-4DF5-94B8-1428F84BD46F}">
  <ds:schemaRefs>
    <ds:schemaRef ds:uri="0db6f1ad-5622-4c89-a6ae-493674093b92"/>
    <ds:schemaRef ds:uri="4ae1ff28-8b2e-4e47-8ed9-07089f90dad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560C23D-2B98-4B98-91F9-0501CFE974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</TotalTime>
  <Words>1764</Words>
  <Application>Microsoft Office PowerPoint</Application>
  <PresentationFormat>Widescreen</PresentationFormat>
  <Paragraphs>325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Cambria Math</vt:lpstr>
      <vt:lpstr>Georgia</vt:lpstr>
      <vt:lpstr>Helvetica Neue</vt:lpstr>
      <vt:lpstr>National</vt:lpstr>
      <vt:lpstr>Times New Roman</vt:lpstr>
      <vt:lpstr>TimesLTStd-Italic-Identity-H</vt:lpstr>
      <vt:lpstr>TimesLTStd-Roman-Identity-H</vt:lpstr>
      <vt:lpstr>Wingdings</vt:lpstr>
      <vt:lpstr>Theme1</vt:lpstr>
      <vt:lpstr>PowerPoint Presentation</vt:lpstr>
      <vt:lpstr>Outline</vt:lpstr>
      <vt:lpstr>Quench in HTS magnets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Victoria University of Wellington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Robinson Reserach Institute</dc:title>
  <dc:creator>International Man of Mystery</dc:creator>
  <cp:lastModifiedBy>Shahna Muhammad Haneef</cp:lastModifiedBy>
  <cp:revision>15</cp:revision>
  <cp:lastPrinted>2019-12-01T20:41:07Z</cp:lastPrinted>
  <dcterms:created xsi:type="dcterms:W3CDTF">2019-11-20T22:19:34Z</dcterms:created>
  <dcterms:modified xsi:type="dcterms:W3CDTF">2023-04-27T09:39:41Z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0x010100C94F7D25B3686A489C8ED488E7415DA9</vt:lpwstr>
  </property>
  <property fmtid="{D5CDD505-2E9C-101B-9397-08002B2CF9AE}" pid="3" name="MediaServiceImageTags">
    <vt:lpwstr/>
  </property>
</Properties>
</file>