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3"/>
  </p:notesMasterIdLst>
  <p:handoutMasterIdLst>
    <p:handoutMasterId r:id="rId24"/>
  </p:handoutMasterIdLst>
  <p:sldIdLst>
    <p:sldId id="298" r:id="rId2"/>
    <p:sldId id="326" r:id="rId3"/>
    <p:sldId id="324" r:id="rId4"/>
    <p:sldId id="836" r:id="rId5"/>
    <p:sldId id="837" r:id="rId6"/>
    <p:sldId id="934" r:id="rId7"/>
    <p:sldId id="301" r:id="rId8"/>
    <p:sldId id="303" r:id="rId9"/>
    <p:sldId id="935" r:id="rId10"/>
    <p:sldId id="936" r:id="rId11"/>
    <p:sldId id="850" r:id="rId12"/>
    <p:sldId id="328" r:id="rId13"/>
    <p:sldId id="329" r:id="rId14"/>
    <p:sldId id="330" r:id="rId15"/>
    <p:sldId id="931" r:id="rId16"/>
    <p:sldId id="925" r:id="rId17"/>
    <p:sldId id="933" r:id="rId18"/>
    <p:sldId id="937" r:id="rId19"/>
    <p:sldId id="927" r:id="rId20"/>
    <p:sldId id="938" r:id="rId21"/>
    <p:sldId id="854" r:id="rId22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3666A"/>
    <a:srgbClr val="4E4E4E"/>
    <a:srgbClr val="404040"/>
    <a:srgbClr val="97D7EB"/>
    <a:srgbClr val="98D7EA"/>
    <a:srgbClr val="98D7EB"/>
    <a:srgbClr val="50504E"/>
    <a:srgbClr val="004C97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1" autoAdjust="0"/>
    <p:restoredTop sz="93792" autoAdjust="0"/>
  </p:normalViewPr>
  <p:slideViewPr>
    <p:cSldViewPr snapToGrid="0" snapToObjects="1" showGuides="1">
      <p:cViewPr varScale="1">
        <p:scale>
          <a:sx n="88" d="100"/>
          <a:sy n="88" d="100"/>
        </p:scale>
        <p:origin x="668" y="6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4/27/2023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4/27/2023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4/24/2023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Maria Baldini | FNAL Test Facility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4/24/2023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4/24/2023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4/24/2023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626C4-620D-4216-9840-943F1AC6E5EE}" type="datetime1">
              <a:rPr lang="en-US" smtClean="0"/>
              <a:t>4/27/2023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836189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511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000" y="81000"/>
            <a:ext cx="1080000" cy="92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0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6001"/>
            <a:ext cx="8229600" cy="34810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1D1E-F330-440D-A98B-BDBF03FF8A93}" type="datetime1">
              <a:rPr lang="en-US" smtClean="0"/>
              <a:t>4/27/2023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836189"/>
            <a:ext cx="2133600" cy="273844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1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4/24/2023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4/24/2023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4/24/2023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29" r:id="rId14"/>
    <p:sldLayoutId id="2147484130" r:id="rId15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7.jpeg"/><Relationship Id="rId7" Type="http://schemas.openxmlformats.org/officeDocument/2006/relationships/oleObject" Target="../embeddings/oleObject12.bin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wmf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8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5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image" Target="../media/image27.wmf"/><Relationship Id="rId7" Type="http://schemas.openxmlformats.org/officeDocument/2006/relationships/image" Target="../media/image2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8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3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35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68E7C3-DB1A-5A54-789F-CC61F60BCF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i="1" dirty="0">
                <a:effectLst/>
                <a:latin typeface="Titillium Web" panose="00000500000000000000" pitchFamily="2" charset="0"/>
              </a:rPr>
              <a:t>Instrumentation and Diagnostics for Superconducting Magnets</a:t>
            </a:r>
            <a:r>
              <a:rPr lang="en-US" sz="1800" b="1" i="1" dirty="0">
                <a:effectLst/>
                <a:latin typeface="Titillium Web" panose="00000500000000000000" pitchFamily="2" charset="0"/>
              </a:rPr>
              <a:t> </a:t>
            </a:r>
            <a:r>
              <a:rPr lang="en-US" sz="1600" b="1" i="1" dirty="0">
                <a:effectLst/>
                <a:latin typeface="Titillium Web" panose="020B0604020202020204" pitchFamily="2" charset="0"/>
              </a:rPr>
              <a:t>Workshop </a:t>
            </a:r>
          </a:p>
          <a:p>
            <a:r>
              <a:rPr lang="en-US" b="1" i="1" dirty="0">
                <a:latin typeface="Titillium Web" panose="020B0604020202020204" pitchFamily="2" charset="0"/>
              </a:rPr>
              <a:t>Apr 24 – 28, 2023, Paestum</a:t>
            </a:r>
          </a:p>
          <a:p>
            <a:r>
              <a:rPr lang="en-US" dirty="0"/>
              <a:t>Maria Baldini, S. Krave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ACE02-164D-402D-D970-D131119E0C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Fiber optic sensing for strain and temperature</a:t>
            </a:r>
          </a:p>
        </p:txBody>
      </p:sp>
    </p:spTree>
    <p:extLst>
      <p:ext uri="{BB962C8B-B14F-4D97-AF65-F5344CB8AC3E}">
        <p14:creationId xmlns:p14="http://schemas.microsoft.com/office/powerpoint/2010/main" val="1674999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29E670-9E69-DA49-7953-F61671C65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Fiber optics implementation at FNAL</a:t>
            </a:r>
          </a:p>
          <a:p>
            <a:r>
              <a:rPr lang="en-US" dirty="0"/>
              <a:t>FBG fibers: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dirty="0"/>
              <a:t>Calibration test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dirty="0"/>
              <a:t>Feedthrough line for the Vertical magnet test facility</a:t>
            </a:r>
          </a:p>
          <a:p>
            <a:r>
              <a:rPr lang="en-US" dirty="0"/>
              <a:t>Distributed fiber optics for strain and temperature measurements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dirty="0"/>
              <a:t>Calibration test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dirty="0"/>
              <a:t>Strain maps (Steve K.)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dirty="0"/>
              <a:t>Quench detection</a:t>
            </a:r>
          </a:p>
          <a:p>
            <a:r>
              <a:rPr lang="en-US" dirty="0"/>
              <a:t>Future plans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AFF821-61B2-BC74-CECA-D11ED4B88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2D55B-05AA-9C18-746F-9B1A47382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27CFA3-ADCE-35A1-35A9-CC1A90F66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354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41E7E-E862-485B-8558-B3076746B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Distributed fibers: calibration on steel bar</a:t>
            </a:r>
          </a:p>
        </p:txBody>
      </p:sp>
      <p:pic>
        <p:nvPicPr>
          <p:cNvPr id="7" name="Content Placeholder 6" descr="A close-up of a knife&#10;&#10;Description automatically generated with low confidence">
            <a:extLst>
              <a:ext uri="{FF2B5EF4-FFF2-40B4-BE49-F238E27FC236}">
                <a16:creationId xmlns:a16="http://schemas.microsoft.com/office/drawing/2014/main" id="{39716253-A477-4611-895B-0A09B76AB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7026" y="1044651"/>
            <a:ext cx="2304881" cy="172866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25C79-1492-4B82-8715-03AFBAFAD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1D1E-F330-440D-A98B-BDBF03FF8A93}" type="datetime1">
              <a:rPr lang="en-US" smtClean="0"/>
              <a:t>4/27/2023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DC5B-F12B-4238-86FC-518A1B0EE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9" name="Picture 8" descr="A picture containing knife&#10;&#10;Description automatically generated">
            <a:extLst>
              <a:ext uri="{FF2B5EF4-FFF2-40B4-BE49-F238E27FC236}">
                <a16:creationId xmlns:a16="http://schemas.microsoft.com/office/drawing/2014/main" id="{C857F013-D105-4797-BB0E-EC3A05E1A7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1807" y="1896795"/>
            <a:ext cx="2189112" cy="1641834"/>
          </a:xfrm>
          <a:prstGeom prst="rect">
            <a:avLst/>
          </a:prstGeom>
        </p:spPr>
      </p:pic>
      <p:pic>
        <p:nvPicPr>
          <p:cNvPr id="13" name="Picture 12" descr="A fork on a plate&#10;&#10;Description automatically generated with low confidence">
            <a:extLst>
              <a:ext uri="{FF2B5EF4-FFF2-40B4-BE49-F238E27FC236}">
                <a16:creationId xmlns:a16="http://schemas.microsoft.com/office/drawing/2014/main" id="{3C3C7DE0-2C80-4ED3-8F41-726083A24C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9611" y="1890118"/>
            <a:ext cx="2135691" cy="1601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13245F-A73E-4B3A-BF18-B8408D98058D}"/>
              </a:ext>
            </a:extLst>
          </p:cNvPr>
          <p:cNvSpPr txBox="1"/>
          <p:nvPr/>
        </p:nvSpPr>
        <p:spPr>
          <a:xfrm>
            <a:off x="331285" y="3956884"/>
            <a:ext cx="575458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 segments of fiber were glued on each side of the steel bar</a:t>
            </a:r>
          </a:p>
          <a:p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Observe the spectrum of entire length of the fiber</a:t>
            </a:r>
          </a:p>
          <a:p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Pinch the fiber and identify specific position along the sensor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7DCD2942-614D-77FB-BA25-498780926F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713227"/>
              </p:ext>
            </p:extLst>
          </p:nvPr>
        </p:nvGraphicFramePr>
        <p:xfrm>
          <a:off x="3944962" y="1717788"/>
          <a:ext cx="2719788" cy="21015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B8C528B0-5C72-4549-8E45-1CAF7F1C58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44962" y="1717788"/>
                        <a:ext cx="2719788" cy="21015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B8BA8D3-F84C-E8A3-4F7C-B9FCE0FA94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883720"/>
              </p:ext>
            </p:extLst>
          </p:nvPr>
        </p:nvGraphicFramePr>
        <p:xfrm>
          <a:off x="6451377" y="1566095"/>
          <a:ext cx="3017044" cy="2331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4023360" imgH="3108960" progId="Origin50.Graph">
                  <p:embed/>
                </p:oleObj>
              </mc:Choice>
              <mc:Fallback>
                <p:oleObj name="Graph" r:id="rId7" imgW="4023360" imgH="3108960" progId="Origin50.Graph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CA29696-A4B2-4396-8726-44AFB31AA0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51377" y="1566095"/>
                        <a:ext cx="3017044" cy="2331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C7751D7-772C-3318-81E3-34E3CFD3B9C5}"/>
              </a:ext>
            </a:extLst>
          </p:cNvPr>
          <p:cNvSpPr txBox="1"/>
          <p:nvPr/>
        </p:nvSpPr>
        <p:spPr>
          <a:xfrm>
            <a:off x="1412195" y="488877"/>
            <a:ext cx="539372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Laboratory Directed R&amp;D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Purchase the interrogator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strain sensors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fibers encapsulated in Teflon tube: temperature sensors</a:t>
            </a:r>
          </a:p>
        </p:txBody>
      </p:sp>
    </p:spTree>
    <p:extLst>
      <p:ext uri="{BB962C8B-B14F-4D97-AF65-F5344CB8AC3E}">
        <p14:creationId xmlns:p14="http://schemas.microsoft.com/office/powerpoint/2010/main" val="900906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67A17-9316-A6B1-EFC9-597FEF9AD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8C0999-7992-CB13-4F22-DFCFDC34C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7938300-C3F8-10FE-F670-1220AFE17076}"/>
              </a:ext>
            </a:extLst>
          </p:cNvPr>
          <p:cNvSpPr txBox="1">
            <a:spLocks/>
          </p:cNvSpPr>
          <p:nvPr/>
        </p:nvSpPr>
        <p:spPr>
          <a:xfrm>
            <a:off x="153110" y="57236"/>
            <a:ext cx="12192000" cy="35698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Distributed fiber sensor: quench detection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FA6CE32-7DD4-5539-F92A-5B175955415C}"/>
              </a:ext>
            </a:extLst>
          </p:cNvPr>
          <p:cNvSpPr txBox="1">
            <a:spLocks/>
          </p:cNvSpPr>
          <p:nvPr/>
        </p:nvSpPr>
        <p:spPr>
          <a:xfrm>
            <a:off x="52455" y="482545"/>
            <a:ext cx="5607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Fabricate several small solenoids with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NiCr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wire and wind a standard strain and temperature fibers sensors </a:t>
            </a:r>
          </a:p>
        </p:txBody>
      </p:sp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03DC47B5-7902-8F04-84D3-5F00CF7FA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97" y="1632861"/>
            <a:ext cx="2127230" cy="1595423"/>
          </a:xfrm>
          <a:prstGeom prst="rect">
            <a:avLst/>
          </a:prstGeom>
        </p:spPr>
      </p:pic>
      <p:pic>
        <p:nvPicPr>
          <p:cNvPr id="9" name="Picture 8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61D127C-ECA8-ABDF-BEE0-7C96FF02EF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30"/>
          <a:stretch/>
        </p:blipFill>
        <p:spPr>
          <a:xfrm flipV="1">
            <a:off x="2906185" y="1566531"/>
            <a:ext cx="1691229" cy="1855167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43CD38EC-E787-A1EF-3783-EDF8D421F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10" y="3038329"/>
            <a:ext cx="2473556" cy="185516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1BA8F3B-F04D-FCE5-A3D3-44BE117B07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221" t="9910" r="16000" b="14032"/>
          <a:stretch/>
        </p:blipFill>
        <p:spPr>
          <a:xfrm>
            <a:off x="5024179" y="2243467"/>
            <a:ext cx="2460539" cy="2387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6F7186-2C21-AC1F-D354-6699704DAC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593" y="83184"/>
            <a:ext cx="3311218" cy="238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80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DBDB88-44DB-312F-2215-F482BE4E9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C40228-0A88-FC4C-6761-CAEC68F53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16106C-04EA-AA38-7CB2-791769792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250" y="730056"/>
            <a:ext cx="1016132" cy="1354843"/>
          </a:xfrm>
          <a:prstGeom prst="rect">
            <a:avLst/>
          </a:prstGeom>
        </p:spPr>
      </p:pic>
      <p:pic>
        <p:nvPicPr>
          <p:cNvPr id="6" name="Picture 5" descr="A picture containing messy, cluttered&#10;&#10;Description automatically generated">
            <a:extLst>
              <a:ext uri="{FF2B5EF4-FFF2-40B4-BE49-F238E27FC236}">
                <a16:creationId xmlns:a16="http://schemas.microsoft.com/office/drawing/2014/main" id="{12A0EC79-3997-D154-8D75-3BA5DF1D57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43" t="23228" r="5862" b="15748"/>
          <a:stretch/>
        </p:blipFill>
        <p:spPr>
          <a:xfrm>
            <a:off x="6048824" y="1118365"/>
            <a:ext cx="1663865" cy="985602"/>
          </a:xfrm>
          <a:prstGeom prst="rect">
            <a:avLst/>
          </a:prstGeom>
        </p:spPr>
      </p:pic>
      <p:graphicFrame>
        <p:nvGraphicFramePr>
          <p:cNvPr id="7" name="Content Placeholder 9">
            <a:extLst>
              <a:ext uri="{FF2B5EF4-FFF2-40B4-BE49-F238E27FC236}">
                <a16:creationId xmlns:a16="http://schemas.microsoft.com/office/drawing/2014/main" id="{DC76D812-8B20-1EBA-C523-0D35EABA5F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0806350"/>
              </p:ext>
            </p:extLst>
          </p:nvPr>
        </p:nvGraphicFramePr>
        <p:xfrm>
          <a:off x="222250" y="730056"/>
          <a:ext cx="4287841" cy="368338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753856">
                  <a:extLst>
                    <a:ext uri="{9D8B030D-6E8A-4147-A177-3AD203B41FA5}">
                      <a16:colId xmlns:a16="http://schemas.microsoft.com/office/drawing/2014/main" val="2540569325"/>
                    </a:ext>
                  </a:extLst>
                </a:gridCol>
                <a:gridCol w="784802">
                  <a:extLst>
                    <a:ext uri="{9D8B030D-6E8A-4147-A177-3AD203B41FA5}">
                      <a16:colId xmlns:a16="http://schemas.microsoft.com/office/drawing/2014/main" val="513250449"/>
                    </a:ext>
                  </a:extLst>
                </a:gridCol>
                <a:gridCol w="909591">
                  <a:extLst>
                    <a:ext uri="{9D8B030D-6E8A-4147-A177-3AD203B41FA5}">
                      <a16:colId xmlns:a16="http://schemas.microsoft.com/office/drawing/2014/main" val="4154350943"/>
                    </a:ext>
                  </a:extLst>
                </a:gridCol>
                <a:gridCol w="660013">
                  <a:extLst>
                    <a:ext uri="{9D8B030D-6E8A-4147-A177-3AD203B41FA5}">
                      <a16:colId xmlns:a16="http://schemas.microsoft.com/office/drawing/2014/main" val="822019852"/>
                    </a:ext>
                  </a:extLst>
                </a:gridCol>
                <a:gridCol w="1179579">
                  <a:extLst>
                    <a:ext uri="{9D8B030D-6E8A-4147-A177-3AD203B41FA5}">
                      <a16:colId xmlns:a16="http://schemas.microsoft.com/office/drawing/2014/main" val="1264756775"/>
                    </a:ext>
                  </a:extLst>
                </a:gridCol>
              </a:tblGrid>
              <a:tr h="144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TEST #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Voltage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Capacitance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 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Energy stored</a:t>
                      </a:r>
                      <a:endParaRPr lang="en-US" sz="1800" b="1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extLst>
                  <a:ext uri="{0D108BD9-81ED-4DB2-BD59-A6C34878D82A}">
                    <a16:rowId xmlns:a16="http://schemas.microsoft.com/office/drawing/2014/main" val="2127333455"/>
                  </a:ext>
                </a:extLst>
              </a:tr>
              <a:tr h="144002">
                <a:tc>
                  <a:txBody>
                    <a:bodyPr/>
                    <a:lstStyle/>
                    <a:p>
                      <a:pPr algn="ctr" fontAlgn="ctr"/>
                      <a:endParaRPr lang="en-US" sz="1800" b="1" i="1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V</a:t>
                      </a:r>
                      <a:endParaRPr lang="en-US" sz="1800" b="1" i="1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mF</a:t>
                      </a:r>
                      <a:endParaRPr lang="en-US" sz="1800" b="1" i="1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ms</a:t>
                      </a:r>
                      <a:endParaRPr lang="en-US" sz="1800" b="1" i="1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1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J</a:t>
                      </a:r>
                    </a:p>
                  </a:txBody>
                  <a:tcPr marL="9769" marR="9769" marT="9769" marB="0" anchor="ctr"/>
                </a:tc>
                <a:extLst>
                  <a:ext uri="{0D108BD9-81ED-4DB2-BD59-A6C34878D82A}">
                    <a16:rowId xmlns:a16="http://schemas.microsoft.com/office/drawing/2014/main" val="1507206433"/>
                  </a:ext>
                </a:extLst>
              </a:tr>
              <a:tr h="144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27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13.5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1.3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extLst>
                  <a:ext uri="{0D108BD9-81ED-4DB2-BD59-A6C34878D82A}">
                    <a16:rowId xmlns:a16="http://schemas.microsoft.com/office/drawing/2014/main" val="2683236123"/>
                  </a:ext>
                </a:extLst>
              </a:tr>
              <a:tr h="144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35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27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13.5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16.5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extLst>
                  <a:ext uri="{0D108BD9-81ED-4DB2-BD59-A6C34878D82A}">
                    <a16:rowId xmlns:a16="http://schemas.microsoft.com/office/drawing/2014/main" val="103602424"/>
                  </a:ext>
                </a:extLst>
              </a:tr>
              <a:tr h="144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40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27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13.5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21.6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extLst>
                  <a:ext uri="{0D108BD9-81ED-4DB2-BD59-A6C34878D82A}">
                    <a16:rowId xmlns:a16="http://schemas.microsoft.com/office/drawing/2014/main" val="2192734658"/>
                  </a:ext>
                </a:extLst>
              </a:tr>
              <a:tr h="144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28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54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27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21.1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extLst>
                  <a:ext uri="{0D108BD9-81ED-4DB2-BD59-A6C34878D82A}">
                    <a16:rowId xmlns:a16="http://schemas.microsoft.com/office/drawing/2014/main" val="3217506984"/>
                  </a:ext>
                </a:extLst>
              </a:tr>
              <a:tr h="144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40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54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27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43.2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extLst>
                  <a:ext uri="{0D108BD9-81ED-4DB2-BD59-A6C34878D82A}">
                    <a16:rowId xmlns:a16="http://schemas.microsoft.com/office/drawing/2014/main" val="3664520478"/>
                  </a:ext>
                </a:extLst>
              </a:tr>
              <a:tr h="144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28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108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54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42.3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extLst>
                  <a:ext uri="{0D108BD9-81ED-4DB2-BD59-A6C34878D82A}">
                    <a16:rowId xmlns:a16="http://schemas.microsoft.com/office/drawing/2014/main" val="2002243971"/>
                  </a:ext>
                </a:extLst>
              </a:tr>
              <a:tr h="144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20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162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81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32.4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extLst>
                  <a:ext uri="{0D108BD9-81ED-4DB2-BD59-A6C34878D82A}">
                    <a16:rowId xmlns:a16="http://schemas.microsoft.com/office/drawing/2014/main" val="3388730746"/>
                  </a:ext>
                </a:extLst>
              </a:tr>
              <a:tr h="144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25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162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81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50.6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extLst>
                  <a:ext uri="{0D108BD9-81ED-4DB2-BD59-A6C34878D82A}">
                    <a16:rowId xmlns:a16="http://schemas.microsoft.com/office/drawing/2014/main" val="2295629819"/>
                  </a:ext>
                </a:extLst>
              </a:tr>
              <a:tr h="144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30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162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81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72.9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extLst>
                  <a:ext uri="{0D108BD9-81ED-4DB2-BD59-A6C34878D82A}">
                    <a16:rowId xmlns:a16="http://schemas.microsoft.com/office/drawing/2014/main" val="882907647"/>
                  </a:ext>
                </a:extLst>
              </a:tr>
              <a:tr h="1440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21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324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162</a:t>
                      </a:r>
                      <a:endParaRPr lang="en-US" sz="1800" b="0" i="0" u="none" strike="noStrike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solidFill>
                            <a:schemeClr val="tx2"/>
                          </a:solidFill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71.4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769" marR="9769" marT="9769" marB="0" anchor="b"/>
                </a:tc>
                <a:extLst>
                  <a:ext uri="{0D108BD9-81ED-4DB2-BD59-A6C34878D82A}">
                    <a16:rowId xmlns:a16="http://schemas.microsoft.com/office/drawing/2014/main" val="427968457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FED353A-D1D3-2615-587B-A6EB4D4B22AC}"/>
              </a:ext>
            </a:extLst>
          </p:cNvPr>
          <p:cNvSpPr txBox="1"/>
          <p:nvPr/>
        </p:nvSpPr>
        <p:spPr>
          <a:xfrm>
            <a:off x="4633911" y="2182268"/>
            <a:ext cx="42537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 PARAMETERS</a:t>
            </a:r>
          </a:p>
          <a:p>
            <a:pPr marL="351680" indent="-35168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 m long temperature sensors</a:t>
            </a:r>
          </a:p>
          <a:p>
            <a:pPr marL="351680" indent="-35168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Sample rate 160 Hz and spatial pitch 2.6 mm.</a:t>
            </a:r>
          </a:p>
          <a:p>
            <a:pPr marL="351680" indent="-35168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E4E4E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Spot heater size (covering 3 solenoid turns): 5 mm wide, 40 mm long and 2.5 um thick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F297DC-FE92-C632-965E-9F8478B23DAD}"/>
              </a:ext>
            </a:extLst>
          </p:cNvPr>
          <p:cNvSpPr txBox="1"/>
          <p:nvPr/>
        </p:nvSpPr>
        <p:spPr>
          <a:xfrm>
            <a:off x="6120579" y="517445"/>
            <a:ext cx="2801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Capacitor bank (up to 12 capacitors): 27 to 324 mF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B115FE-EEE2-1135-4E24-AA3440E84984}"/>
              </a:ext>
            </a:extLst>
          </p:cNvPr>
          <p:cNvSpPr txBox="1"/>
          <p:nvPr/>
        </p:nvSpPr>
        <p:spPr>
          <a:xfrm>
            <a:off x="4912457" y="4216779"/>
            <a:ext cx="4476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Test in Liquid 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FD47243-52A8-073A-742F-5113828D9BEA}"/>
              </a:ext>
            </a:extLst>
          </p:cNvPr>
          <p:cNvSpPr txBox="1">
            <a:spLocks/>
          </p:cNvSpPr>
          <p:nvPr/>
        </p:nvSpPr>
        <p:spPr>
          <a:xfrm>
            <a:off x="153110" y="27255"/>
            <a:ext cx="12192000" cy="35698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Distributed fiber sensor: quench detection</a:t>
            </a:r>
          </a:p>
        </p:txBody>
      </p:sp>
    </p:spTree>
    <p:extLst>
      <p:ext uri="{BB962C8B-B14F-4D97-AF65-F5344CB8AC3E}">
        <p14:creationId xmlns:p14="http://schemas.microsoft.com/office/powerpoint/2010/main" val="2635507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CAC89-0B80-A496-0EA6-D9076DB99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C8B256-01C1-6283-CF98-CB2C6FD5C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29C59FE-AC2A-A715-ED71-6DE8CA8851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9065312"/>
              </p:ext>
            </p:extLst>
          </p:nvPr>
        </p:nvGraphicFramePr>
        <p:xfrm>
          <a:off x="4435335" y="728664"/>
          <a:ext cx="4576143" cy="3486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840480" imgH="2926080" progId="Origin50.Graph">
                  <p:embed/>
                </p:oleObj>
              </mc:Choice>
              <mc:Fallback>
                <p:oleObj name="Graph" r:id="rId2" imgW="3840480" imgH="2926080" progId="Origin50.Grap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54B2BA8E-EE67-4B83-1936-F878F7E398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35335" y="728664"/>
                        <a:ext cx="4576143" cy="3486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97D5EBA1-D68C-55C9-1B71-DA47488E3C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938429"/>
              </p:ext>
            </p:extLst>
          </p:nvPr>
        </p:nvGraphicFramePr>
        <p:xfrm>
          <a:off x="106456" y="728664"/>
          <a:ext cx="4458403" cy="3396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40480" imgH="2926080" progId="Origin50.Graph">
                  <p:embed/>
                </p:oleObj>
              </mc:Choice>
              <mc:Fallback>
                <p:oleObj name="Graph" r:id="rId4" imgW="3840480" imgH="2926080" progId="Origin50.Grap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41492D39-6369-699F-09DB-9FAC390F4C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456" y="728664"/>
                        <a:ext cx="4458403" cy="33967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BEF945-9870-4C17-94D4-AAA8B4F829AE}"/>
              </a:ext>
            </a:extLst>
          </p:cNvPr>
          <p:cNvCxnSpPr/>
          <p:nvPr/>
        </p:nvCxnSpPr>
        <p:spPr>
          <a:xfrm>
            <a:off x="5416218" y="2440985"/>
            <a:ext cx="28803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9EF6F84-C522-2646-AFE5-E09D0D4BCAE4}"/>
              </a:ext>
            </a:extLst>
          </p:cNvPr>
          <p:cNvCxnSpPr/>
          <p:nvPr/>
        </p:nvCxnSpPr>
        <p:spPr>
          <a:xfrm>
            <a:off x="7372633" y="2438807"/>
            <a:ext cx="28803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C55FC4-5F4E-7891-8950-82C5B570B6ED}"/>
              </a:ext>
            </a:extLst>
          </p:cNvPr>
          <p:cNvCxnSpPr>
            <a:cxnSpLocks/>
          </p:cNvCxnSpPr>
          <p:nvPr/>
        </p:nvCxnSpPr>
        <p:spPr>
          <a:xfrm>
            <a:off x="5737277" y="3115881"/>
            <a:ext cx="1923388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C074053-3D6C-5651-E33B-E62C11DBF2F1}"/>
              </a:ext>
            </a:extLst>
          </p:cNvPr>
          <p:cNvSpPr txBox="1"/>
          <p:nvPr/>
        </p:nvSpPr>
        <p:spPr>
          <a:xfrm>
            <a:off x="5737277" y="2202418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38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03693-0E62-EAFC-D655-5C83DF4A832D}"/>
              </a:ext>
            </a:extLst>
          </p:cNvPr>
          <p:cNvSpPr txBox="1"/>
          <p:nvPr/>
        </p:nvSpPr>
        <p:spPr>
          <a:xfrm>
            <a:off x="6491009" y="2765023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cm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D8069BC-D654-ADD8-2B32-DBC2EDDFAF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188913"/>
            <a:ext cx="8686800" cy="32067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2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Distributed fiber sensor: quench detection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D37F8A-56D8-4481-F1F3-09B5C8A1E43E}"/>
              </a:ext>
            </a:extLst>
          </p:cNvPr>
          <p:cNvSpPr txBox="1"/>
          <p:nvPr/>
        </p:nvSpPr>
        <p:spPr>
          <a:xfrm>
            <a:off x="7722865" y="2202418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 mm</a:t>
            </a:r>
          </a:p>
        </p:txBody>
      </p:sp>
    </p:spTree>
    <p:extLst>
      <p:ext uri="{BB962C8B-B14F-4D97-AF65-F5344CB8AC3E}">
        <p14:creationId xmlns:p14="http://schemas.microsoft.com/office/powerpoint/2010/main" val="1436899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5EAFC7-BFC4-B145-04C8-9A05D9F2D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626C4-620D-4216-9840-943F1AC6E5EE}" type="datetime1">
              <a:rPr lang="en-US" smtClean="0"/>
              <a:t>4/27/2023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9B67C-562B-E3F3-13A8-EFD632ADA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5" name="40V54mFD">
            <a:hlinkClick r:id="" action="ppaction://media"/>
            <a:extLst>
              <a:ext uri="{FF2B5EF4-FFF2-40B4-BE49-F238E27FC236}">
                <a16:creationId xmlns:a16="http://schemas.microsoft.com/office/drawing/2014/main" id="{63C1FE72-3982-03B5-E877-E6E1D12F70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9862" y="822023"/>
            <a:ext cx="4876800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1E65BB-C799-1F61-D758-BDF5D6E32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09" y="897564"/>
            <a:ext cx="2847668" cy="23222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75AC83-0FAE-F685-56A5-7A263446E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9625"/>
          </a:xfrm>
        </p:spPr>
        <p:txBody>
          <a:bodyPr/>
          <a:lstStyle/>
          <a:p>
            <a:r>
              <a:rPr lang="en-US" sz="2800" dirty="0"/>
              <a:t>Distributed fiber sensor: quench detection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990058-E7BD-B297-053A-A926D90B91D9}"/>
              </a:ext>
            </a:extLst>
          </p:cNvPr>
          <p:cNvSpPr txBox="1"/>
          <p:nvPr/>
        </p:nvSpPr>
        <p:spPr>
          <a:xfrm>
            <a:off x="878693" y="3494993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40 V 54 mF</a:t>
            </a:r>
          </a:p>
        </p:txBody>
      </p:sp>
    </p:spTree>
    <p:extLst>
      <p:ext uri="{BB962C8B-B14F-4D97-AF65-F5344CB8AC3E}">
        <p14:creationId xmlns:p14="http://schemas.microsoft.com/office/powerpoint/2010/main" val="159080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66552A-CE27-80D3-A55F-E72FEAB52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626C4-620D-4216-9840-943F1AC6E5EE}" type="datetime1">
              <a:rPr lang="en-US" smtClean="0"/>
              <a:t>4/27/2023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DB268-7B10-75BE-9D82-11456C364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16</a:t>
            </a:fld>
            <a:endParaRPr lang="en-GB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DFF5852-FE78-EDB8-DB75-91AD5AC2FF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2428734"/>
              </p:ext>
            </p:extLst>
          </p:nvPr>
        </p:nvGraphicFramePr>
        <p:xfrm>
          <a:off x="-25494" y="615320"/>
          <a:ext cx="4593240" cy="3499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840480" imgH="2926080" progId="Origin50.Graph">
                  <p:embed/>
                </p:oleObj>
              </mc:Choice>
              <mc:Fallback>
                <p:oleObj name="Graph" r:id="rId2" imgW="3840480" imgH="2926080" progId="Origin50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DFF5852-FE78-EDB8-DB75-91AD5AC2FF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25494" y="615320"/>
                        <a:ext cx="4593240" cy="3499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1FE4860-C991-D4CC-F405-5BB6C89BFA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2685" y="1344345"/>
          <a:ext cx="4503018" cy="3430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840480" imgH="2926080" progId="Origin50.Graph">
                  <p:embed/>
                </p:oleObj>
              </mc:Choice>
              <mc:Fallback>
                <p:oleObj name="Graph" r:id="rId4" imgW="3840480" imgH="2926080" progId="Origin50.Grap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1FE4860-C991-D4CC-F405-5BB6C89BFA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12685" y="1344345"/>
                        <a:ext cx="4503018" cy="3430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C958E406-CBCC-8DAA-77FB-4D39AE99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9625"/>
          </a:xfrm>
        </p:spPr>
        <p:txBody>
          <a:bodyPr/>
          <a:lstStyle/>
          <a:p>
            <a:r>
              <a:rPr lang="en-US" sz="2800" dirty="0"/>
              <a:t>Distributed fiber sensors: quench detection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9F506-EC26-101C-08B0-955E0625EF41}"/>
              </a:ext>
            </a:extLst>
          </p:cNvPr>
          <p:cNvSpPr txBox="1"/>
          <p:nvPr/>
        </p:nvSpPr>
        <p:spPr>
          <a:xfrm>
            <a:off x="4321779" y="615320"/>
            <a:ext cx="4677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Temperature variation vs time constant</a:t>
            </a: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200 K variation in 100ms which is consistent with Nb3Sn coils during quench</a:t>
            </a:r>
          </a:p>
        </p:txBody>
      </p:sp>
    </p:spTree>
    <p:extLst>
      <p:ext uri="{BB962C8B-B14F-4D97-AF65-F5344CB8AC3E}">
        <p14:creationId xmlns:p14="http://schemas.microsoft.com/office/powerpoint/2010/main" val="2425847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BDC59E-6CAE-9312-013E-70D16E100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626C4-620D-4216-9840-943F1AC6E5EE}" type="datetime1">
              <a:rPr lang="en-US" smtClean="0"/>
              <a:t>4/27/2023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29148-D473-CE52-C013-DE47CCDC6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84E28A2F-F259-0F0A-B422-25809C2237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816" y="735546"/>
            <a:ext cx="4645092" cy="3494340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54D4BAD-DFDE-7714-7235-236A0DF1DA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546"/>
            <a:ext cx="4645092" cy="34943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6652322-61F4-11DF-A517-A43B9A505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9625"/>
          </a:xfrm>
        </p:spPr>
        <p:txBody>
          <a:bodyPr/>
          <a:lstStyle/>
          <a:p>
            <a:r>
              <a:rPr lang="en-US" sz="2400" dirty="0"/>
              <a:t>Distributed fiber sensors: quench detection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D4CC24-1AD9-8A6E-66DB-09E5DBF2BC5B}"/>
              </a:ext>
            </a:extLst>
          </p:cNvPr>
          <p:cNvCxnSpPr/>
          <p:nvPr/>
        </p:nvCxnSpPr>
        <p:spPr>
          <a:xfrm>
            <a:off x="3005826" y="951570"/>
            <a:ext cx="0" cy="36184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3F0B66-FD62-F509-8D88-2A46208C7E88}"/>
              </a:ext>
            </a:extLst>
          </p:cNvPr>
          <p:cNvCxnSpPr/>
          <p:nvPr/>
        </p:nvCxnSpPr>
        <p:spPr>
          <a:xfrm>
            <a:off x="7380312" y="735546"/>
            <a:ext cx="0" cy="36184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C6E8D7F-BB8D-5B83-B9A4-DF65A7727CE8}"/>
              </a:ext>
            </a:extLst>
          </p:cNvPr>
          <p:cNvSpPr txBox="1"/>
          <p:nvPr/>
        </p:nvSpPr>
        <p:spPr>
          <a:xfrm>
            <a:off x="1107858" y="4261430"/>
            <a:ext cx="165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Outside the coil</a:t>
            </a:r>
          </a:p>
        </p:txBody>
      </p:sp>
    </p:spTree>
    <p:extLst>
      <p:ext uri="{BB962C8B-B14F-4D97-AF65-F5344CB8AC3E}">
        <p14:creationId xmlns:p14="http://schemas.microsoft.com/office/powerpoint/2010/main" val="3010524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F7965F3-6FD7-41BD-1BBA-B9B246FAF2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65" y="1000124"/>
            <a:ext cx="2359478" cy="314597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C2B1AE1-5B4C-1962-4C3F-1F0C131B0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sensor in Li He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55DCD-A002-1F83-5CDD-28BC34F80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6D275-C946-70B9-F32B-594D94A27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E4910F-D0A7-D899-ECAF-7BC2D46A8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269" y="1000123"/>
            <a:ext cx="2274844" cy="3033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92309B-1D19-F69E-545C-E75845D3F748}"/>
              </a:ext>
            </a:extLst>
          </p:cNvPr>
          <p:cNvSpPr txBox="1"/>
          <p:nvPr/>
        </p:nvSpPr>
        <p:spPr>
          <a:xfrm>
            <a:off x="5568310" y="1160543"/>
            <a:ext cx="28113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 sensitivity of</a:t>
            </a: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Strain and temperature sensors in Liquid He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Nb3Sn witness sample</a:t>
            </a:r>
          </a:p>
          <a:p>
            <a:r>
              <a:rPr lang="en-US" sz="1800" dirty="0" err="1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Ic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measurements</a:t>
            </a:r>
          </a:p>
          <a:p>
            <a:endParaRPr lang="en-US" sz="1800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Repeat experiment with a spot heater</a:t>
            </a:r>
          </a:p>
        </p:txBody>
      </p:sp>
    </p:spTree>
    <p:extLst>
      <p:ext uri="{BB962C8B-B14F-4D97-AF65-F5344CB8AC3E}">
        <p14:creationId xmlns:p14="http://schemas.microsoft.com/office/powerpoint/2010/main" val="4117851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27E8A-5D5D-7A2B-6B39-35A82AADF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546" y="77760"/>
            <a:ext cx="4939868" cy="638388"/>
          </a:xfrm>
        </p:spPr>
        <p:txBody>
          <a:bodyPr anchor="b">
            <a:noAutofit/>
          </a:bodyPr>
          <a:lstStyle/>
          <a:p>
            <a:r>
              <a:rPr lang="en-US" sz="2400" dirty="0"/>
              <a:t>Future plan: test REBCO cable in Liquid N and He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4671E-3CB8-0E18-9E8E-CD0B7413A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28" y="747408"/>
            <a:ext cx="3255007" cy="3648683"/>
          </a:xfrm>
        </p:spPr>
        <p:txBody>
          <a:bodyPr>
            <a:noAutofit/>
          </a:bodyPr>
          <a:lstStyle/>
          <a:p>
            <a:r>
              <a:rPr lang="en-US" sz="1650" dirty="0">
                <a:latin typeface="Helvetica" panose="020B0604020202020204" pitchFamily="34" charset="0"/>
                <a:cs typeface="Helvetica" panose="020B0604020202020204" pitchFamily="34" charset="0"/>
              </a:rPr>
              <a:t>Star REBCO cable</a:t>
            </a:r>
          </a:p>
          <a:p>
            <a:r>
              <a:rPr lang="en-US" sz="1650" dirty="0" err="1">
                <a:latin typeface="Helvetica" panose="020B0604020202020204" pitchFamily="34" charset="0"/>
                <a:cs typeface="Helvetica" panose="020B0604020202020204" pitchFamily="34" charset="0"/>
              </a:rPr>
              <a:t>Corc</a:t>
            </a:r>
            <a:r>
              <a:rPr lang="en-US" sz="1650" dirty="0">
                <a:latin typeface="Helvetica" panose="020B0604020202020204" pitchFamily="34" charset="0"/>
                <a:cs typeface="Helvetica" panose="020B0604020202020204" pitchFamily="34" charset="0"/>
              </a:rPr>
              <a:t> REBCO cable</a:t>
            </a:r>
          </a:p>
          <a:p>
            <a:pPr marL="0" indent="0">
              <a:buNone/>
            </a:pPr>
            <a:endParaRPr lang="en-US" sz="1650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5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Wrap a temperature and a strain distributed optical sensor around it</a:t>
            </a:r>
          </a:p>
          <a:p>
            <a:r>
              <a:rPr lang="en-US" sz="165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Perform a quench propagation study in Li Nitrogen</a:t>
            </a:r>
          </a:p>
          <a:p>
            <a:r>
              <a:rPr lang="en-US" sz="165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Repeat the test in Liquid He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F99FB-1B53-B2EE-77EB-CDBACBCDB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4767263"/>
            <a:ext cx="1537391" cy="27384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28CC1D1E-F330-440D-A98B-BDBF03FF8A93}" type="datetime1">
              <a:rPr lang="en-US">
                <a:solidFill>
                  <a:srgbClr val="FFFFFF"/>
                </a:solidFill>
              </a:rPr>
              <a:pPr>
                <a:spcAft>
                  <a:spcPts val="450"/>
                </a:spcAft>
              </a:pPr>
              <a:t>4/27/2023</a:t>
            </a:fld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9D593F-0469-FD50-AEB2-2E066D194C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84" b="2"/>
          <a:stretch/>
        </p:blipFill>
        <p:spPr>
          <a:xfrm rot="5400000">
            <a:off x="-727311" y="811696"/>
            <a:ext cx="5041106" cy="3407481"/>
          </a:xfrm>
          <a:prstGeom prst="rect">
            <a:avLst/>
          </a:prstGeom>
          <a:effectLst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5CC0D2-CBD6-88D6-685B-8CB2E0BB3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25281" y="4767263"/>
            <a:ext cx="890069" cy="273844"/>
          </a:xfrm>
        </p:spPr>
        <p:txBody>
          <a:bodyPr>
            <a:normAutofit/>
          </a:bodyPr>
          <a:lstStyle/>
          <a:p>
            <a:pPr>
              <a:spcAft>
                <a:spcPts val="450"/>
              </a:spcAft>
            </a:pPr>
            <a:fld id="{E6910A57-C4C2-471D-B852-7E80F10F5A4C}" type="slidenum">
              <a:rPr lang="en-GB" smtClean="0"/>
              <a:pPr>
                <a:spcAft>
                  <a:spcPts val="450"/>
                </a:spcAft>
              </a:pPr>
              <a:t>19</a:t>
            </a:fld>
            <a:endParaRPr lang="en-GB"/>
          </a:p>
        </p:txBody>
      </p:sp>
      <p:pic>
        <p:nvPicPr>
          <p:cNvPr id="8" name="Picture 7" descr="A picture containing text, indoor, table, desk&#10;&#10;Description automatically generated">
            <a:extLst>
              <a:ext uri="{FF2B5EF4-FFF2-40B4-BE49-F238E27FC236}">
                <a16:creationId xmlns:a16="http://schemas.microsoft.com/office/drawing/2014/main" id="{A8214908-37BC-9E91-94A4-DE4EF3D6AB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89" t="8249" r="27970" b="2526"/>
          <a:stretch/>
        </p:blipFill>
        <p:spPr>
          <a:xfrm>
            <a:off x="7523818" y="521495"/>
            <a:ext cx="1092993" cy="378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89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086EE4-3B81-188A-3941-5962BE3C1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Fiber optics sensor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D2F86D-13DF-FBC7-76D2-5363F608E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9E553-577E-9E52-82EE-5A8A979F7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2" descr="Enhanced Strain Measurement Range of an FBG Sensor Embedded in ...">
            <a:extLst>
              <a:ext uri="{FF2B5EF4-FFF2-40B4-BE49-F238E27FC236}">
                <a16:creationId xmlns:a16="http://schemas.microsoft.com/office/drawing/2014/main" id="{C07A3B6A-65C2-FA58-6D06-967D2F2588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715" y="817078"/>
            <a:ext cx="3221290" cy="205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2932BE-C34C-2BFA-4DD9-7F6A3D1A5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236" y="931946"/>
            <a:ext cx="3434245" cy="15315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2B098-1A4E-96FF-1105-DEB311651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5763" y="2486675"/>
            <a:ext cx="3165281" cy="1961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D7045B-9C36-9BE3-40BB-5EE5649BE432}"/>
              </a:ext>
            </a:extLst>
          </p:cNvPr>
          <p:cNvSpPr txBox="1"/>
          <p:nvPr/>
        </p:nvSpPr>
        <p:spPr>
          <a:xfrm>
            <a:off x="429419" y="2948236"/>
            <a:ext cx="4084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FBG sensor: discrete sensor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83FEE0-BA7E-CA5C-8600-47B4C21F5056}"/>
              </a:ext>
            </a:extLst>
          </p:cNvPr>
          <p:cNvSpPr txBox="1"/>
          <p:nvPr/>
        </p:nvSpPr>
        <p:spPr>
          <a:xfrm>
            <a:off x="4446588" y="188814"/>
            <a:ext cx="4383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Rayleigh sensor: distributed sensor</a:t>
            </a:r>
          </a:p>
        </p:txBody>
      </p:sp>
    </p:spTree>
    <p:extLst>
      <p:ext uri="{BB962C8B-B14F-4D97-AF65-F5344CB8AC3E}">
        <p14:creationId xmlns:p14="http://schemas.microsoft.com/office/powerpoint/2010/main" val="1578986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5CC639-4FB9-8842-49DD-9E22B74D1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3" y="83184"/>
            <a:ext cx="8686800" cy="722359"/>
          </a:xfrm>
        </p:spPr>
        <p:txBody>
          <a:bodyPr/>
          <a:lstStyle/>
          <a:p>
            <a:r>
              <a:rPr lang="en-US" sz="2400" dirty="0"/>
              <a:t>Conclusions</a:t>
            </a:r>
            <a:br>
              <a:rPr lang="en-US" sz="2400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344CE1-98BC-EB40-F6CF-DBE99A7A0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1247C-44FA-9B29-E91E-10DA53D7A0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99B5E-9E93-3441-5F91-B08BF29B9965}"/>
              </a:ext>
            </a:extLst>
          </p:cNvPr>
          <p:cNvSpPr txBox="1"/>
          <p:nvPr/>
        </p:nvSpPr>
        <p:spPr>
          <a:xfrm>
            <a:off x="429419" y="609674"/>
            <a:ext cx="8326423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Fiber feedthrough line have been implemented in the vertical magnet test facility at FNAL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Stable diagnostic probe for testing of R&amp;D Magnets at FNAL</a:t>
            </a:r>
          </a:p>
          <a:p>
            <a:endParaRPr lang="en-US" sz="1500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DISTRIBUTED SENSORS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QUENCH DETECTION: 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temperature fiber sensors were successfully used to measure T variations in quench like conditions in small solenoid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collected with temperature fiber sensors are easier to interpreter than strain sensors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FUTURE PLAN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Investigate T sensitivity at 1.9 K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Quench propagation study on a REBCO cable</a:t>
            </a:r>
          </a:p>
        </p:txBody>
      </p:sp>
    </p:spTree>
    <p:extLst>
      <p:ext uri="{BB962C8B-B14F-4D97-AF65-F5344CB8AC3E}">
        <p14:creationId xmlns:p14="http://schemas.microsoft.com/office/powerpoint/2010/main" val="2643341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B3209-5264-45DB-9135-B8877C621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fiber optics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9FBB05-624C-4179-B761-295E6CCB3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626C4-620D-4216-9840-943F1AC6E5EE}" type="datetime1">
              <a:rPr lang="en-US" smtClean="0"/>
              <a:t>4/27/2023</a:t>
            </a:fld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E8A69-C5B5-47A2-9AEB-040AAA5D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FD21D8-F78D-48DE-8C65-786A478E4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329612"/>
            <a:ext cx="8032600" cy="210623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0D68B6-719C-450D-995C-523575A0CBBE}"/>
              </a:ext>
            </a:extLst>
          </p:cNvPr>
          <p:cNvSpPr/>
          <p:nvPr/>
        </p:nvSpPr>
        <p:spPr>
          <a:xfrm>
            <a:off x="3005826" y="2868783"/>
            <a:ext cx="1026114" cy="162018"/>
          </a:xfrm>
          <a:prstGeom prst="rect">
            <a:avLst/>
          </a:prstGeom>
          <a:solidFill>
            <a:srgbClr val="FFFF85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04D77D-31EF-416D-ACBA-9F899C41457A}"/>
              </a:ext>
            </a:extLst>
          </p:cNvPr>
          <p:cNvSpPr/>
          <p:nvPr/>
        </p:nvSpPr>
        <p:spPr>
          <a:xfrm>
            <a:off x="4058943" y="1599642"/>
            <a:ext cx="1053117" cy="216024"/>
          </a:xfrm>
          <a:prstGeom prst="rect">
            <a:avLst/>
          </a:prstGeom>
          <a:solidFill>
            <a:srgbClr val="FFFF85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47325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29E670-9E69-DA49-7953-F61671C65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Fiber optics implementation at FNAL</a:t>
            </a:r>
          </a:p>
          <a:p>
            <a:r>
              <a:rPr lang="en-US" dirty="0"/>
              <a:t>FBG fibers: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dirty="0"/>
              <a:t>Calibration test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dirty="0"/>
              <a:t>Feedthrough line for the Vertical magnet test facility</a:t>
            </a:r>
          </a:p>
          <a:p>
            <a:r>
              <a:rPr lang="en-US" dirty="0"/>
              <a:t>Distributed fiber optics for strain and temperature measurements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dirty="0"/>
              <a:t>Calibration test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dirty="0"/>
              <a:t>Strain maps (Steve K.)</a:t>
            </a:r>
          </a:p>
          <a:p>
            <a:pPr marL="858837" lvl="2" indent="-285750">
              <a:buFont typeface="Arial" panose="020B0604020202020204" pitchFamily="34" charset="0"/>
              <a:buChar char="•"/>
            </a:pPr>
            <a:r>
              <a:rPr lang="en-US" dirty="0"/>
              <a:t>Quench detection</a:t>
            </a:r>
          </a:p>
          <a:p>
            <a:r>
              <a:rPr lang="en-US" dirty="0"/>
              <a:t>Future plans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AFF821-61B2-BC74-CECA-D11ED4B88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Outline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A2D55B-05AA-9C18-746F-9B1A47382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27CFA3-ADCE-35A1-35A9-CC1A90F66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302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1568E-0382-4588-8D66-8657A364B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   Tensile stress test at 300 K (2020)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607603-1544-49F0-B425-224EBD8CF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4B38E-7B85-4194-8368-388CC922537B}" type="datetime1">
              <a:rPr lang="en-US" smtClean="0"/>
              <a:t>4/27/2023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AB466A-F0FE-4B4C-AC86-7D3F7EE2D2E0}"/>
              </a:ext>
            </a:extLst>
          </p:cNvPr>
          <p:cNvSpPr txBox="1"/>
          <p:nvPr/>
        </p:nvSpPr>
        <p:spPr>
          <a:xfrm>
            <a:off x="5204816" y="2183206"/>
            <a:ext cx="36070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AISI 1080 steel and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Instron press in IB3 up to 200 MPa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Fibers vs strain gauges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Tensile vs Poisson strain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239F7E3-A7BC-427E-95E1-7055649287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352387"/>
              </p:ext>
            </p:extLst>
          </p:nvPr>
        </p:nvGraphicFramePr>
        <p:xfrm>
          <a:off x="2099697" y="2089544"/>
          <a:ext cx="3223447" cy="2455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840480" imgH="2926080" progId="Origin50.Graph">
                  <p:embed/>
                </p:oleObj>
              </mc:Choice>
              <mc:Fallback>
                <p:oleObj name="Graph" r:id="rId2" imgW="3840480" imgH="2926080" progId="Origin50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239F7E3-A7BC-427E-95E1-7055649287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99697" y="2089544"/>
                        <a:ext cx="3223447" cy="2455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2337E16-B1D2-4C3F-BC9C-FA9193B76DA8}"/>
              </a:ext>
            </a:extLst>
          </p:cNvPr>
          <p:cNvSpPr txBox="1"/>
          <p:nvPr/>
        </p:nvSpPr>
        <p:spPr>
          <a:xfrm>
            <a:off x="5078657" y="3195536"/>
            <a:ext cx="3996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dirty="0"/>
          </a:p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Young modulus measured with FBG sensors is in very good agreement with what is expected for steel and </a:t>
            </a:r>
            <a:r>
              <a:rPr lang="en-US" sz="1800" b="1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</a:t>
            </a:r>
            <a:r>
              <a:rPr lang="en-US" sz="1800" dirty="0"/>
              <a:t>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454318-2782-4C80-8E46-4C0A7D14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52BF4-40D1-8590-F89A-F7B6C5FB59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82"/>
          <a:stretch/>
        </p:blipFill>
        <p:spPr>
          <a:xfrm rot="5400000">
            <a:off x="-290741" y="1248020"/>
            <a:ext cx="2956050" cy="22367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C99E62-100C-23FE-DA89-51C5B7E51F19}"/>
              </a:ext>
            </a:extLst>
          </p:cNvPr>
          <p:cNvSpPr txBox="1"/>
          <p:nvPr/>
        </p:nvSpPr>
        <p:spPr>
          <a:xfrm>
            <a:off x="2686223" y="570711"/>
            <a:ext cx="45833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Purchase FBG fiber for HBM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8ch interrogator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Polyimide or </a:t>
            </a:r>
            <a:r>
              <a:rPr lang="en-US" sz="18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Ormocer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fibers with 4 sensors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Sensor length 6 mm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1DB2B3-5D0B-A476-B1B0-48F34D84B6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57778" y="381765"/>
            <a:ext cx="2523582" cy="131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17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CD63C-4983-4561-8B56-2BF74104D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069" y="15411"/>
            <a:ext cx="9144000" cy="810000"/>
          </a:xfrm>
        </p:spPr>
        <p:txBody>
          <a:bodyPr/>
          <a:lstStyle/>
          <a:p>
            <a:r>
              <a:rPr lang="en-US" sz="2800" dirty="0"/>
              <a:t>Tensile stress test in Liquid Nitrogen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706381-D44D-458F-AB4E-E811D356E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03A2-C393-45FE-B645-7AC34E479852}" type="datetime1">
              <a:rPr lang="en-US" smtClean="0"/>
              <a:t>4/27/2023</a:t>
            </a:fld>
            <a:endParaRPr lang="en-GB"/>
          </a:p>
        </p:txBody>
      </p:sp>
      <p:pic>
        <p:nvPicPr>
          <p:cNvPr id="5" name="0F2820BD-B3A6-4971-B2C2-C48C46DD5560">
            <a:extLst>
              <a:ext uri="{FF2B5EF4-FFF2-40B4-BE49-F238E27FC236}">
                <a16:creationId xmlns:a16="http://schemas.microsoft.com/office/drawing/2014/main" id="{6728AF8D-7556-4DC3-9729-9EFA69D5F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6736" y="1217827"/>
            <a:ext cx="3139323" cy="2354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4CF9B6C-1F19-476C-9CE0-E9A2EC44AF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2362"/>
              </p:ext>
            </p:extLst>
          </p:nvPr>
        </p:nvGraphicFramePr>
        <p:xfrm>
          <a:off x="6353832" y="356151"/>
          <a:ext cx="2747937" cy="2123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54CF9B6C-1F19-476C-9CE0-E9A2EC44AF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53832" y="356151"/>
                        <a:ext cx="2747937" cy="21233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A1082B3-4B66-4520-9E73-4400BF251B6F}"/>
              </a:ext>
            </a:extLst>
          </p:cNvPr>
          <p:cNvSpPr txBox="1"/>
          <p:nvPr/>
        </p:nvSpPr>
        <p:spPr>
          <a:xfrm>
            <a:off x="2504722" y="1015818"/>
            <a:ext cx="347635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Tensile stress was applied up to 200 MPa in Liquid Nitrogen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Strain variation is around 800 me for both strain gauge and fibers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Poisson ratio is 0.3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40404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Issues during cooldown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Signal was lost on some sensors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Absolute value after cooldown was not correct</a:t>
            </a:r>
          </a:p>
          <a:p>
            <a:endParaRPr lang="en-US" sz="1800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C19813F5-198C-48AE-A50C-7388AA0A17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817134"/>
              </p:ext>
            </p:extLst>
          </p:nvPr>
        </p:nvGraphicFramePr>
        <p:xfrm>
          <a:off x="6299136" y="2553906"/>
          <a:ext cx="2857331" cy="2207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C19813F5-198C-48AE-A50C-7388AA0A17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99136" y="2553906"/>
                        <a:ext cx="2857331" cy="2207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A082B85-C655-4AA4-8BC1-964A8C983105}"/>
              </a:ext>
            </a:extLst>
          </p:cNvPr>
          <p:cNvSpPr txBox="1"/>
          <p:nvPr/>
        </p:nvSpPr>
        <p:spPr>
          <a:xfrm>
            <a:off x="6889087" y="97246"/>
            <a:ext cx="12427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Strain gauges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1CECF6-B40F-4E7B-843A-D5911BBF5E20}"/>
              </a:ext>
            </a:extLst>
          </p:cNvPr>
          <p:cNvSpPr txBox="1"/>
          <p:nvPr/>
        </p:nvSpPr>
        <p:spPr>
          <a:xfrm>
            <a:off x="6474302" y="2317875"/>
            <a:ext cx="11456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FBG sensors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D13FB14-6AD0-411B-87AE-57A7E88D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832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746DA-2832-64E1-AE68-76CA01533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E1E5E-9B1A-4557-663C-6C2FEC093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9600CF9-4F48-0F91-37A3-C0FE296F5274}"/>
              </a:ext>
            </a:extLst>
          </p:cNvPr>
          <p:cNvGrpSpPr/>
          <p:nvPr/>
        </p:nvGrpSpPr>
        <p:grpSpPr>
          <a:xfrm>
            <a:off x="304799" y="844640"/>
            <a:ext cx="2840265" cy="3562570"/>
            <a:chOff x="5129847" y="556444"/>
            <a:chExt cx="3924300" cy="510588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A2246B7-D112-BFBC-B8A4-800348ADA044}"/>
                </a:ext>
              </a:extLst>
            </p:cNvPr>
            <p:cNvGrpSpPr/>
            <p:nvPr/>
          </p:nvGrpSpPr>
          <p:grpSpPr>
            <a:xfrm>
              <a:off x="5129847" y="1014124"/>
              <a:ext cx="3924300" cy="4648201"/>
              <a:chOff x="7434651" y="409699"/>
              <a:chExt cx="4757349" cy="614377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90B0AD6B-544D-6D28-7404-A1562EFD05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34651" y="510988"/>
                <a:ext cx="4757349" cy="6042483"/>
              </a:xfrm>
              <a:prstGeom prst="rect">
                <a:avLst/>
              </a:prstGeom>
            </p:spPr>
          </p:pic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3B3E0D9-1145-A4CA-1171-595104FDE11B}"/>
                  </a:ext>
                </a:extLst>
              </p:cNvPr>
              <p:cNvSpPr/>
              <p:nvPr/>
            </p:nvSpPr>
            <p:spPr>
              <a:xfrm>
                <a:off x="8817429" y="409699"/>
                <a:ext cx="575953" cy="1626919"/>
              </a:xfrm>
              <a:custGeom>
                <a:avLst/>
                <a:gdLst>
                  <a:gd name="connsiteX0" fmla="*/ 0 w 523431"/>
                  <a:gd name="connsiteY0" fmla="*/ 1397578 h 1397578"/>
                  <a:gd name="connsiteX1" fmla="*/ 35626 w 523431"/>
                  <a:gd name="connsiteY1" fmla="*/ 1189760 h 1397578"/>
                  <a:gd name="connsiteX2" fmla="*/ 190005 w 523431"/>
                  <a:gd name="connsiteY2" fmla="*/ 1088820 h 1397578"/>
                  <a:gd name="connsiteX3" fmla="*/ 445324 w 523431"/>
                  <a:gd name="connsiteY3" fmla="*/ 940378 h 1397578"/>
                  <a:gd name="connsiteX4" fmla="*/ 516576 w 523431"/>
                  <a:gd name="connsiteY4" fmla="*/ 120981 h 1397578"/>
                  <a:gd name="connsiteX5" fmla="*/ 516576 w 523431"/>
                  <a:gd name="connsiteY5" fmla="*/ 20041 h 139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431" h="1397578">
                    <a:moveTo>
                      <a:pt x="0" y="1397578"/>
                    </a:moveTo>
                    <a:cubicBezTo>
                      <a:pt x="1979" y="1319399"/>
                      <a:pt x="3959" y="1241220"/>
                      <a:pt x="35626" y="1189760"/>
                    </a:cubicBezTo>
                    <a:cubicBezTo>
                      <a:pt x="67293" y="1138300"/>
                      <a:pt x="121722" y="1130384"/>
                      <a:pt x="190005" y="1088820"/>
                    </a:cubicBezTo>
                    <a:cubicBezTo>
                      <a:pt x="258288" y="1047256"/>
                      <a:pt x="390896" y="1101684"/>
                      <a:pt x="445324" y="940378"/>
                    </a:cubicBezTo>
                    <a:cubicBezTo>
                      <a:pt x="499753" y="779071"/>
                      <a:pt x="504701" y="274370"/>
                      <a:pt x="516576" y="120981"/>
                    </a:cubicBezTo>
                    <a:cubicBezTo>
                      <a:pt x="528451" y="-32409"/>
                      <a:pt x="522513" y="-6184"/>
                      <a:pt x="516576" y="20041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CE6B87D8-D4BF-C7BE-C5FF-68C5A186AE80}"/>
                  </a:ext>
                </a:extLst>
              </p:cNvPr>
              <p:cNvSpPr/>
              <p:nvPr/>
            </p:nvSpPr>
            <p:spPr>
              <a:xfrm>
                <a:off x="8928265" y="463949"/>
                <a:ext cx="575953" cy="1626919"/>
              </a:xfrm>
              <a:custGeom>
                <a:avLst/>
                <a:gdLst>
                  <a:gd name="connsiteX0" fmla="*/ 0 w 523431"/>
                  <a:gd name="connsiteY0" fmla="*/ 1397578 h 1397578"/>
                  <a:gd name="connsiteX1" fmla="*/ 35626 w 523431"/>
                  <a:gd name="connsiteY1" fmla="*/ 1189760 h 1397578"/>
                  <a:gd name="connsiteX2" fmla="*/ 190005 w 523431"/>
                  <a:gd name="connsiteY2" fmla="*/ 1088820 h 1397578"/>
                  <a:gd name="connsiteX3" fmla="*/ 445324 w 523431"/>
                  <a:gd name="connsiteY3" fmla="*/ 940378 h 1397578"/>
                  <a:gd name="connsiteX4" fmla="*/ 516576 w 523431"/>
                  <a:gd name="connsiteY4" fmla="*/ 120981 h 1397578"/>
                  <a:gd name="connsiteX5" fmla="*/ 516576 w 523431"/>
                  <a:gd name="connsiteY5" fmla="*/ 20041 h 139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431" h="1397578">
                    <a:moveTo>
                      <a:pt x="0" y="1397578"/>
                    </a:moveTo>
                    <a:cubicBezTo>
                      <a:pt x="1979" y="1319399"/>
                      <a:pt x="3959" y="1241220"/>
                      <a:pt x="35626" y="1189760"/>
                    </a:cubicBezTo>
                    <a:cubicBezTo>
                      <a:pt x="67293" y="1138300"/>
                      <a:pt x="121722" y="1130384"/>
                      <a:pt x="190005" y="1088820"/>
                    </a:cubicBezTo>
                    <a:cubicBezTo>
                      <a:pt x="258288" y="1047256"/>
                      <a:pt x="390896" y="1101684"/>
                      <a:pt x="445324" y="940378"/>
                    </a:cubicBezTo>
                    <a:cubicBezTo>
                      <a:pt x="499753" y="779071"/>
                      <a:pt x="504701" y="274370"/>
                      <a:pt x="516576" y="120981"/>
                    </a:cubicBezTo>
                    <a:cubicBezTo>
                      <a:pt x="528451" y="-32409"/>
                      <a:pt x="522513" y="-6184"/>
                      <a:pt x="516576" y="20041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982C2700-8E34-997D-1017-C16D5B9ADF2B}"/>
                  </a:ext>
                </a:extLst>
              </p:cNvPr>
              <p:cNvSpPr/>
              <p:nvPr/>
            </p:nvSpPr>
            <p:spPr>
              <a:xfrm>
                <a:off x="9039101" y="463949"/>
                <a:ext cx="575953" cy="1626919"/>
              </a:xfrm>
              <a:custGeom>
                <a:avLst/>
                <a:gdLst>
                  <a:gd name="connsiteX0" fmla="*/ 0 w 523431"/>
                  <a:gd name="connsiteY0" fmla="*/ 1397578 h 1397578"/>
                  <a:gd name="connsiteX1" fmla="*/ 35626 w 523431"/>
                  <a:gd name="connsiteY1" fmla="*/ 1189760 h 1397578"/>
                  <a:gd name="connsiteX2" fmla="*/ 190005 w 523431"/>
                  <a:gd name="connsiteY2" fmla="*/ 1088820 h 1397578"/>
                  <a:gd name="connsiteX3" fmla="*/ 445324 w 523431"/>
                  <a:gd name="connsiteY3" fmla="*/ 940378 h 1397578"/>
                  <a:gd name="connsiteX4" fmla="*/ 516576 w 523431"/>
                  <a:gd name="connsiteY4" fmla="*/ 120981 h 1397578"/>
                  <a:gd name="connsiteX5" fmla="*/ 516576 w 523431"/>
                  <a:gd name="connsiteY5" fmla="*/ 20041 h 139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431" h="1397578">
                    <a:moveTo>
                      <a:pt x="0" y="1397578"/>
                    </a:moveTo>
                    <a:cubicBezTo>
                      <a:pt x="1979" y="1319399"/>
                      <a:pt x="3959" y="1241220"/>
                      <a:pt x="35626" y="1189760"/>
                    </a:cubicBezTo>
                    <a:cubicBezTo>
                      <a:pt x="67293" y="1138300"/>
                      <a:pt x="121722" y="1130384"/>
                      <a:pt x="190005" y="1088820"/>
                    </a:cubicBezTo>
                    <a:cubicBezTo>
                      <a:pt x="258288" y="1047256"/>
                      <a:pt x="390896" y="1101684"/>
                      <a:pt x="445324" y="940378"/>
                    </a:cubicBezTo>
                    <a:cubicBezTo>
                      <a:pt x="499753" y="779071"/>
                      <a:pt x="504701" y="274370"/>
                      <a:pt x="516576" y="120981"/>
                    </a:cubicBezTo>
                    <a:cubicBezTo>
                      <a:pt x="528451" y="-32409"/>
                      <a:pt x="522513" y="-6184"/>
                      <a:pt x="516576" y="20041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70D3B7B-E633-BB1C-B272-6C49DCCF8516}"/>
                  </a:ext>
                </a:extLst>
              </p:cNvPr>
              <p:cNvSpPr/>
              <p:nvPr/>
            </p:nvSpPr>
            <p:spPr>
              <a:xfrm>
                <a:off x="8872847" y="409699"/>
                <a:ext cx="575953" cy="1626919"/>
              </a:xfrm>
              <a:custGeom>
                <a:avLst/>
                <a:gdLst>
                  <a:gd name="connsiteX0" fmla="*/ 0 w 523431"/>
                  <a:gd name="connsiteY0" fmla="*/ 1397578 h 1397578"/>
                  <a:gd name="connsiteX1" fmla="*/ 35626 w 523431"/>
                  <a:gd name="connsiteY1" fmla="*/ 1189760 h 1397578"/>
                  <a:gd name="connsiteX2" fmla="*/ 190005 w 523431"/>
                  <a:gd name="connsiteY2" fmla="*/ 1088820 h 1397578"/>
                  <a:gd name="connsiteX3" fmla="*/ 445324 w 523431"/>
                  <a:gd name="connsiteY3" fmla="*/ 940378 h 1397578"/>
                  <a:gd name="connsiteX4" fmla="*/ 516576 w 523431"/>
                  <a:gd name="connsiteY4" fmla="*/ 120981 h 1397578"/>
                  <a:gd name="connsiteX5" fmla="*/ 516576 w 523431"/>
                  <a:gd name="connsiteY5" fmla="*/ 20041 h 1397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431" h="1397578">
                    <a:moveTo>
                      <a:pt x="0" y="1397578"/>
                    </a:moveTo>
                    <a:cubicBezTo>
                      <a:pt x="1979" y="1319399"/>
                      <a:pt x="3959" y="1241220"/>
                      <a:pt x="35626" y="1189760"/>
                    </a:cubicBezTo>
                    <a:cubicBezTo>
                      <a:pt x="67293" y="1138300"/>
                      <a:pt x="121722" y="1130384"/>
                      <a:pt x="190005" y="1088820"/>
                    </a:cubicBezTo>
                    <a:cubicBezTo>
                      <a:pt x="258288" y="1047256"/>
                      <a:pt x="390896" y="1101684"/>
                      <a:pt x="445324" y="940378"/>
                    </a:cubicBezTo>
                    <a:cubicBezTo>
                      <a:pt x="499753" y="779071"/>
                      <a:pt x="504701" y="274370"/>
                      <a:pt x="516576" y="120981"/>
                    </a:cubicBezTo>
                    <a:cubicBezTo>
                      <a:pt x="528451" y="-32409"/>
                      <a:pt x="522513" y="-6184"/>
                      <a:pt x="516576" y="20041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6F20E3E-34C6-B988-0FCA-DD49CAF4B344}"/>
                  </a:ext>
                </a:extLst>
              </p:cNvPr>
              <p:cNvSpPr/>
              <p:nvPr/>
            </p:nvSpPr>
            <p:spPr>
              <a:xfrm>
                <a:off x="8826415" y="2808464"/>
                <a:ext cx="482849" cy="2297875"/>
              </a:xfrm>
              <a:custGeom>
                <a:avLst/>
                <a:gdLst>
                  <a:gd name="connsiteX0" fmla="*/ 0 w 482849"/>
                  <a:gd name="connsiteY0" fmla="*/ 0 h 2297875"/>
                  <a:gd name="connsiteX1" fmla="*/ 17813 w 482849"/>
                  <a:gd name="connsiteY1" fmla="*/ 397823 h 2297875"/>
                  <a:gd name="connsiteX2" fmla="*/ 100941 w 482849"/>
                  <a:gd name="connsiteY2" fmla="*/ 546265 h 2297875"/>
                  <a:gd name="connsiteX3" fmla="*/ 385948 w 482849"/>
                  <a:gd name="connsiteY3" fmla="*/ 789709 h 2297875"/>
                  <a:gd name="connsiteX4" fmla="*/ 469076 w 482849"/>
                  <a:gd name="connsiteY4" fmla="*/ 1395350 h 2297875"/>
                  <a:gd name="connsiteX5" fmla="*/ 457200 w 482849"/>
                  <a:gd name="connsiteY5" fmla="*/ 1929740 h 2297875"/>
                  <a:gd name="connsiteX6" fmla="*/ 225631 w 482849"/>
                  <a:gd name="connsiteY6" fmla="*/ 2297875 h 229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2849" h="2297875">
                    <a:moveTo>
                      <a:pt x="0" y="0"/>
                    </a:moveTo>
                    <a:cubicBezTo>
                      <a:pt x="495" y="153389"/>
                      <a:pt x="990" y="306779"/>
                      <a:pt x="17813" y="397823"/>
                    </a:cubicBezTo>
                    <a:cubicBezTo>
                      <a:pt x="34636" y="488867"/>
                      <a:pt x="39585" y="480951"/>
                      <a:pt x="100941" y="546265"/>
                    </a:cubicBezTo>
                    <a:cubicBezTo>
                      <a:pt x="162297" y="611579"/>
                      <a:pt x="324592" y="648195"/>
                      <a:pt x="385948" y="789709"/>
                    </a:cubicBezTo>
                    <a:cubicBezTo>
                      <a:pt x="447304" y="931223"/>
                      <a:pt x="457201" y="1205345"/>
                      <a:pt x="469076" y="1395350"/>
                    </a:cubicBezTo>
                    <a:cubicBezTo>
                      <a:pt x="480951" y="1585355"/>
                      <a:pt x="497774" y="1779319"/>
                      <a:pt x="457200" y="1929740"/>
                    </a:cubicBezTo>
                    <a:cubicBezTo>
                      <a:pt x="416626" y="2080161"/>
                      <a:pt x="321128" y="2189018"/>
                      <a:pt x="225631" y="2297875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19D35E8-63C0-FE2C-3CB6-9DB8F55C8B74}"/>
                  </a:ext>
                </a:extLst>
              </p:cNvPr>
              <p:cNvSpPr/>
              <p:nvPr/>
            </p:nvSpPr>
            <p:spPr>
              <a:xfrm>
                <a:off x="8819238" y="2808514"/>
                <a:ext cx="547110" cy="2262250"/>
              </a:xfrm>
              <a:custGeom>
                <a:avLst/>
                <a:gdLst>
                  <a:gd name="connsiteX0" fmla="*/ 21941 w 547110"/>
                  <a:gd name="connsiteY0" fmla="*/ 0 h 2262250"/>
                  <a:gd name="connsiteX1" fmla="*/ 51630 w 547110"/>
                  <a:gd name="connsiteY1" fmla="*/ 397824 h 2262250"/>
                  <a:gd name="connsiteX2" fmla="*/ 473204 w 547110"/>
                  <a:gd name="connsiteY2" fmla="*/ 765959 h 2262250"/>
                  <a:gd name="connsiteX3" fmla="*/ 538518 w 547110"/>
                  <a:gd name="connsiteY3" fmla="*/ 1389413 h 2262250"/>
                  <a:gd name="connsiteX4" fmla="*/ 544456 w 547110"/>
                  <a:gd name="connsiteY4" fmla="*/ 2262250 h 2262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110" h="2262250">
                    <a:moveTo>
                      <a:pt x="21941" y="0"/>
                    </a:moveTo>
                    <a:cubicBezTo>
                      <a:pt x="-820" y="135082"/>
                      <a:pt x="-23581" y="270164"/>
                      <a:pt x="51630" y="397824"/>
                    </a:cubicBezTo>
                    <a:cubicBezTo>
                      <a:pt x="126841" y="525484"/>
                      <a:pt x="392056" y="600694"/>
                      <a:pt x="473204" y="765959"/>
                    </a:cubicBezTo>
                    <a:cubicBezTo>
                      <a:pt x="554352" y="931224"/>
                      <a:pt x="526643" y="1140031"/>
                      <a:pt x="538518" y="1389413"/>
                    </a:cubicBezTo>
                    <a:cubicBezTo>
                      <a:pt x="550393" y="1638795"/>
                      <a:pt x="547424" y="1950522"/>
                      <a:pt x="544456" y="2262250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2078B8-6B23-AA5C-18AB-24940B730844}"/>
                  </a:ext>
                </a:extLst>
              </p:cNvPr>
              <p:cNvSpPr/>
              <p:nvPr/>
            </p:nvSpPr>
            <p:spPr>
              <a:xfrm>
                <a:off x="8816097" y="2832265"/>
                <a:ext cx="797606" cy="2241153"/>
              </a:xfrm>
              <a:custGeom>
                <a:avLst/>
                <a:gdLst>
                  <a:gd name="connsiteX0" fmla="*/ 31020 w 797606"/>
                  <a:gd name="connsiteY0" fmla="*/ 0 h 2241153"/>
                  <a:gd name="connsiteX1" fmla="*/ 54771 w 797606"/>
                  <a:gd name="connsiteY1" fmla="*/ 338447 h 2241153"/>
                  <a:gd name="connsiteX2" fmla="*/ 535721 w 797606"/>
                  <a:gd name="connsiteY2" fmla="*/ 682831 h 2241153"/>
                  <a:gd name="connsiteX3" fmla="*/ 589160 w 797606"/>
                  <a:gd name="connsiteY3" fmla="*/ 1894114 h 2241153"/>
                  <a:gd name="connsiteX4" fmla="*/ 785103 w 797606"/>
                  <a:gd name="connsiteY4" fmla="*/ 2167247 h 2241153"/>
                  <a:gd name="connsiteX5" fmla="*/ 779165 w 797606"/>
                  <a:gd name="connsiteY5" fmla="*/ 2232561 h 2241153"/>
                  <a:gd name="connsiteX6" fmla="*/ 791041 w 797606"/>
                  <a:gd name="connsiteY6" fmla="*/ 2238499 h 224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7606" h="2241153">
                    <a:moveTo>
                      <a:pt x="31020" y="0"/>
                    </a:moveTo>
                    <a:cubicBezTo>
                      <a:pt x="837" y="112321"/>
                      <a:pt x="-29346" y="224642"/>
                      <a:pt x="54771" y="338447"/>
                    </a:cubicBezTo>
                    <a:cubicBezTo>
                      <a:pt x="138888" y="452252"/>
                      <a:pt x="446656" y="423553"/>
                      <a:pt x="535721" y="682831"/>
                    </a:cubicBezTo>
                    <a:cubicBezTo>
                      <a:pt x="624786" y="942109"/>
                      <a:pt x="547596" y="1646711"/>
                      <a:pt x="589160" y="1894114"/>
                    </a:cubicBezTo>
                    <a:cubicBezTo>
                      <a:pt x="630724" y="2141517"/>
                      <a:pt x="753436" y="2110839"/>
                      <a:pt x="785103" y="2167247"/>
                    </a:cubicBezTo>
                    <a:cubicBezTo>
                      <a:pt x="816771" y="2223655"/>
                      <a:pt x="778175" y="2220686"/>
                      <a:pt x="779165" y="2232561"/>
                    </a:cubicBezTo>
                    <a:cubicBezTo>
                      <a:pt x="780155" y="2244436"/>
                      <a:pt x="785598" y="2241467"/>
                      <a:pt x="791041" y="2238499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2361DB4-5606-7CFF-E1B5-89F3BA1DE13B}"/>
                  </a:ext>
                </a:extLst>
              </p:cNvPr>
              <p:cNvSpPr/>
              <p:nvPr/>
            </p:nvSpPr>
            <p:spPr>
              <a:xfrm>
                <a:off x="8802964" y="2802577"/>
                <a:ext cx="1027406" cy="2256311"/>
              </a:xfrm>
              <a:custGeom>
                <a:avLst/>
                <a:gdLst>
                  <a:gd name="connsiteX0" fmla="*/ 56028 w 1027406"/>
                  <a:gd name="connsiteY0" fmla="*/ 0 h 2256311"/>
                  <a:gd name="connsiteX1" fmla="*/ 50091 w 1027406"/>
                  <a:gd name="connsiteY1" fmla="*/ 344384 h 2256311"/>
                  <a:gd name="connsiteX2" fmla="*/ 590418 w 1027406"/>
                  <a:gd name="connsiteY2" fmla="*/ 688768 h 2256311"/>
                  <a:gd name="connsiteX3" fmla="*/ 631981 w 1027406"/>
                  <a:gd name="connsiteY3" fmla="*/ 1864426 h 2256311"/>
                  <a:gd name="connsiteX4" fmla="*/ 982304 w 1027406"/>
                  <a:gd name="connsiteY4" fmla="*/ 2131620 h 2256311"/>
                  <a:gd name="connsiteX5" fmla="*/ 1011992 w 1027406"/>
                  <a:gd name="connsiteY5" fmla="*/ 2256311 h 225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7406" h="2256311">
                    <a:moveTo>
                      <a:pt x="56028" y="0"/>
                    </a:moveTo>
                    <a:cubicBezTo>
                      <a:pt x="8527" y="114795"/>
                      <a:pt x="-38974" y="229590"/>
                      <a:pt x="50091" y="344384"/>
                    </a:cubicBezTo>
                    <a:cubicBezTo>
                      <a:pt x="139156" y="459178"/>
                      <a:pt x="493436" y="435428"/>
                      <a:pt x="590418" y="688768"/>
                    </a:cubicBezTo>
                    <a:cubicBezTo>
                      <a:pt x="687400" y="942108"/>
                      <a:pt x="566667" y="1623951"/>
                      <a:pt x="631981" y="1864426"/>
                    </a:cubicBezTo>
                    <a:cubicBezTo>
                      <a:pt x="697295" y="2104901"/>
                      <a:pt x="918969" y="2066306"/>
                      <a:pt x="982304" y="2131620"/>
                    </a:cubicBezTo>
                    <a:cubicBezTo>
                      <a:pt x="1045639" y="2196934"/>
                      <a:pt x="1028815" y="2226622"/>
                      <a:pt x="1011992" y="2256311"/>
                    </a:cubicBezTo>
                  </a:path>
                </a:pathLst>
              </a:cu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FA1FEF0-9394-B2B9-0205-C1C69FA75A91}"/>
                  </a:ext>
                </a:extLst>
              </p:cNvPr>
              <p:cNvSpPr/>
              <p:nvPr/>
            </p:nvSpPr>
            <p:spPr>
              <a:xfrm>
                <a:off x="8735290" y="4937904"/>
                <a:ext cx="2336041" cy="8173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4x4 </a:t>
                </a:r>
                <a:r>
                  <a:rPr lang="en-US" sz="1400" dirty="0">
                    <a:solidFill>
                      <a:schemeClr val="accent6">
                        <a:lumMod val="50000"/>
                      </a:schemeClr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Fibers con FC/APC 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6803B2-E92B-D40D-BB2D-184402237CF3}"/>
                </a:ext>
              </a:extLst>
            </p:cNvPr>
            <p:cNvSpPr/>
            <p:nvPr/>
          </p:nvSpPr>
          <p:spPr>
            <a:xfrm>
              <a:off x="5953118" y="556444"/>
              <a:ext cx="1913660" cy="7794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accent6">
                      <a:lumMod val="50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Fiber Cables to Top Plate </a:t>
              </a:r>
            </a:p>
          </p:txBody>
        </p:sp>
      </p:grpSp>
      <p:sp>
        <p:nvSpPr>
          <p:cNvPr id="19" name="Title 6">
            <a:extLst>
              <a:ext uri="{FF2B5EF4-FFF2-40B4-BE49-F238E27FC236}">
                <a16:creationId xmlns:a16="http://schemas.microsoft.com/office/drawing/2014/main" id="{F61B71D2-35D2-352C-B32C-264199D9F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913"/>
            <a:ext cx="8686800" cy="320675"/>
          </a:xfrm>
        </p:spPr>
        <p:txBody>
          <a:bodyPr/>
          <a:lstStyle/>
          <a:p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Fiber feedthrough in vertical magnet test facility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57251F-6988-3A6F-7D33-52FE6F50F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467" y="695342"/>
            <a:ext cx="3085065" cy="8564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FAE623-DD88-ABD7-B343-D0AD347D0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934" y="1512196"/>
            <a:ext cx="3166251" cy="906605"/>
          </a:xfrm>
          <a:prstGeom prst="rect">
            <a:avLst/>
          </a:prstGeom>
        </p:spPr>
      </p:pic>
      <p:pic>
        <p:nvPicPr>
          <p:cNvPr id="22" name="Picture 21" descr="Diagram, engineering drawing&#10;&#10;Description automatically generated">
            <a:extLst>
              <a:ext uri="{FF2B5EF4-FFF2-40B4-BE49-F238E27FC236}">
                <a16:creationId xmlns:a16="http://schemas.microsoft.com/office/drawing/2014/main" id="{06303AB0-3AEF-9FCA-DE8F-FED5F0930B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21" y="2189323"/>
            <a:ext cx="2743697" cy="2464171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911F4569-18C3-9F95-7713-3E709B411750}"/>
              </a:ext>
            </a:extLst>
          </p:cNvPr>
          <p:cNvSpPr/>
          <p:nvPr/>
        </p:nvSpPr>
        <p:spPr>
          <a:xfrm>
            <a:off x="5140851" y="2889753"/>
            <a:ext cx="530165" cy="12476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04ECE5-98FF-F012-EA23-C8019286C385}"/>
              </a:ext>
            </a:extLst>
          </p:cNvPr>
          <p:cNvSpPr txBox="1"/>
          <p:nvPr/>
        </p:nvSpPr>
        <p:spPr>
          <a:xfrm>
            <a:off x="6304218" y="3110405"/>
            <a:ext cx="27208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G-10 Lambda Plug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Fisher connectors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Connector potted with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Stycast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2850</a:t>
            </a:r>
          </a:p>
        </p:txBody>
      </p:sp>
    </p:spTree>
    <p:extLst>
      <p:ext uri="{BB962C8B-B14F-4D97-AF65-F5344CB8AC3E}">
        <p14:creationId xmlns:p14="http://schemas.microsoft.com/office/powerpoint/2010/main" val="3498516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DBC4E5-D352-4243-A9AE-232CAC78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865" y="138074"/>
            <a:ext cx="7128105" cy="319222"/>
          </a:xfr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Mirror magnet cooldown (March 2022)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E3221-8179-4C99-861E-29C4B6A3BE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DBF8CF-779C-4427-A11D-D77386E72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CF9FF-D805-458B-86D3-815F31156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7" name="Picture 6" descr="A picture containing text, indoor, dirty&#10;&#10;Description automatically generated">
            <a:extLst>
              <a:ext uri="{FF2B5EF4-FFF2-40B4-BE49-F238E27FC236}">
                <a16:creationId xmlns:a16="http://schemas.microsoft.com/office/drawing/2014/main" id="{0272CB6B-E9C7-4199-B0AF-C4AA1CEF19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66" y="522360"/>
            <a:ext cx="3276294" cy="2457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CD8EF3-0173-4427-8FF9-8678D6B0D75A}"/>
              </a:ext>
            </a:extLst>
          </p:cNvPr>
          <p:cNvSpPr txBox="1"/>
          <p:nvPr/>
        </p:nvSpPr>
        <p:spPr>
          <a:xfrm>
            <a:off x="6257774" y="955692"/>
            <a:ext cx="2495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FBG2= 1508.013 nm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FBG3= 1514.049 nm</a:t>
            </a:r>
          </a:p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FBG4=1520.063 nm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9A31339-F83B-4B1F-BCB0-7CC90535C2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6361825"/>
              </p:ext>
            </p:extLst>
          </p:nvPr>
        </p:nvGraphicFramePr>
        <p:xfrm>
          <a:off x="5360746" y="1956010"/>
          <a:ext cx="3782455" cy="2922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9A31339-F83B-4B1F-BCB0-7CC90535C2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60746" y="1956010"/>
                        <a:ext cx="3782455" cy="2922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79727E7-CA7A-4FB0-AE76-7D94CF96841D}"/>
              </a:ext>
            </a:extLst>
          </p:cNvPr>
          <p:cNvSpPr txBox="1"/>
          <p:nvPr/>
        </p:nvSpPr>
        <p:spPr>
          <a:xfrm>
            <a:off x="591991" y="3194447"/>
            <a:ext cx="3874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@4.5 K only two sensors are still alive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Strain is consistent for each FBG sensor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 cold the strain variation without T compensation is around 4000 um/m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28ACCC-C033-435D-86DE-71FCBAFF7CD5}"/>
              </a:ext>
            </a:extLst>
          </p:cNvPr>
          <p:cNvGrpSpPr/>
          <p:nvPr/>
        </p:nvGrpSpPr>
        <p:grpSpPr>
          <a:xfrm>
            <a:off x="3520932" y="476501"/>
            <a:ext cx="2998481" cy="2002521"/>
            <a:chOff x="2650136" y="289537"/>
            <a:chExt cx="3370148" cy="2226364"/>
          </a:xfrm>
        </p:grpSpPr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CAEF838E-8362-48F5-AAE7-7C332A1541F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50136" y="289537"/>
            <a:ext cx="2881310" cy="22263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4023360" imgH="3108960" progId="Origin50.Graph">
                    <p:embed/>
                  </p:oleObj>
                </mc:Choice>
                <mc:Fallback>
                  <p:oleObj name="Graph" r:id="rId5" imgW="4023360" imgH="3108960" progId="Origin50.Graph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CAEF838E-8362-48F5-AAE7-7C332A1541F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650136" y="289537"/>
                          <a:ext cx="2881310" cy="222636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7F9E2E3-1F7F-4A33-AEA8-A6D54EFBBC5A}"/>
                </a:ext>
              </a:extLst>
            </p:cNvPr>
            <p:cNvSpPr txBox="1"/>
            <p:nvPr/>
          </p:nvSpPr>
          <p:spPr>
            <a:xfrm>
              <a:off x="3241040" y="827198"/>
              <a:ext cx="97501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FBG2 Azimuthal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34FDBC7-45D4-4146-AAC1-8DA93FB35058}"/>
                </a:ext>
              </a:extLst>
            </p:cNvPr>
            <p:cNvSpPr txBox="1"/>
            <p:nvPr/>
          </p:nvSpPr>
          <p:spPr>
            <a:xfrm>
              <a:off x="4780200" y="688699"/>
              <a:ext cx="1240084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FBG4 Azimuthal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DF88FA-5E69-48C9-BB31-8712989C5FCE}"/>
                </a:ext>
              </a:extLst>
            </p:cNvPr>
            <p:cNvSpPr txBox="1"/>
            <p:nvPr/>
          </p:nvSpPr>
          <p:spPr>
            <a:xfrm>
              <a:off x="3846864" y="307905"/>
              <a:ext cx="1241023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FBG3 Longitudinal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4104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0C5A4-EED1-432E-8680-1D67855B3F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7ADAB69-348E-2C41-AF41-E98D046040A4}" type="datetime1">
              <a:rPr lang="en-US" smtClean="0"/>
              <a:t>4/27/2023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3342E-093F-40AC-B10C-A4FE14D62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1471C-1082-4526-A32F-B24D25BA5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625C4FF-999E-4F79-B7AD-C66B9623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32" y="106736"/>
            <a:ext cx="6515100" cy="320278"/>
          </a:xfrm>
        </p:spPr>
        <p:txBody>
          <a:bodyPr/>
          <a:lstStyle/>
          <a:p>
            <a:r>
              <a:rPr lang="en-US" sz="2600" dirty="0">
                <a:solidFill>
                  <a:schemeClr val="tx2">
                    <a:lumMod val="75000"/>
                  </a:schemeClr>
                </a:solidFill>
              </a:rPr>
              <a:t>Mirror magnet powering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482A7A-7B21-4369-AF26-83B242379D3C}"/>
              </a:ext>
            </a:extLst>
          </p:cNvPr>
          <p:cNvSpPr txBox="1"/>
          <p:nvPr/>
        </p:nvSpPr>
        <p:spPr>
          <a:xfrm>
            <a:off x="270129" y="2291803"/>
            <a:ext cx="2855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Training and quench 1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E7C650DE-1B6A-4AFB-A12D-D6CBF0E16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970131"/>
              </p:ext>
            </p:extLst>
          </p:nvPr>
        </p:nvGraphicFramePr>
        <p:xfrm>
          <a:off x="1279457" y="413111"/>
          <a:ext cx="2144998" cy="1657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023360" imgH="3108960" progId="Origin50.Graph">
                  <p:embed/>
                </p:oleObj>
              </mc:Choice>
              <mc:Fallback>
                <p:oleObj name="Graph" r:id="rId2" imgW="4023360" imgH="3108960" progId="Origin50.Graph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E7C650DE-1B6A-4AFB-A12D-D6CBF0E16A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79457" y="413111"/>
                        <a:ext cx="2144998" cy="16574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096C740-6B6A-4D0D-9C1B-86147098F895}"/>
              </a:ext>
            </a:extLst>
          </p:cNvPr>
          <p:cNvSpPr txBox="1"/>
          <p:nvPr/>
        </p:nvSpPr>
        <p:spPr>
          <a:xfrm>
            <a:off x="3454686" y="641658"/>
            <a:ext cx="45063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 cold only two sensors are still alive</a:t>
            </a: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FBG3 is longitudinal</a:t>
            </a: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FBG4 is azimuthal</a:t>
            </a:r>
          </a:p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closest strain gauge is labeled ULE60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BDD0C1E-CEBA-4E18-A3F7-EBD2AD6E58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0922804"/>
              </p:ext>
            </p:extLst>
          </p:nvPr>
        </p:nvGraphicFramePr>
        <p:xfrm>
          <a:off x="289804" y="2507572"/>
          <a:ext cx="2959111" cy="22864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023360" imgH="3108960" progId="Origin50.Graph">
                  <p:embed/>
                </p:oleObj>
              </mc:Choice>
              <mc:Fallback>
                <p:oleObj name="Graph" r:id="rId4" imgW="4023360" imgH="3108960" progId="Origin50.Graph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0BDD0C1E-CEBA-4E18-A3F7-EBD2AD6E58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9804" y="2507572"/>
                        <a:ext cx="2959111" cy="22864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74D4ECA-4A4D-4B73-9F22-1A52658961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1195457"/>
              </p:ext>
            </p:extLst>
          </p:nvPr>
        </p:nvGraphicFramePr>
        <p:xfrm>
          <a:off x="3058333" y="2481483"/>
          <a:ext cx="2929845" cy="2263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023360" imgH="3108960" progId="Origin50.Graph">
                  <p:embed/>
                </p:oleObj>
              </mc:Choice>
              <mc:Fallback>
                <p:oleObj name="Graph" r:id="rId6" imgW="4023360" imgH="3108960" progId="Origin50.Graph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074D4ECA-4A4D-4B73-9F22-1A52658961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58333" y="2481483"/>
                        <a:ext cx="2929845" cy="2263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E252135-3880-4009-824E-5BB9A9B0C2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511322"/>
              </p:ext>
            </p:extLst>
          </p:nvPr>
        </p:nvGraphicFramePr>
        <p:xfrm>
          <a:off x="5898869" y="2444193"/>
          <a:ext cx="2929845" cy="2263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4023360" imgH="3108960" progId="Origin50.Graph">
                  <p:embed/>
                </p:oleObj>
              </mc:Choice>
              <mc:Fallback>
                <p:oleObj name="Graph" r:id="rId8" imgW="4023360" imgH="3108960" progId="Origin50.Graph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AE252135-3880-4009-824E-5BB9A9B0C2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98869" y="2444193"/>
                        <a:ext cx="2929845" cy="2263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22876BF-66D9-4585-A32A-AEC55EED28D7}"/>
              </a:ext>
            </a:extLst>
          </p:cNvPr>
          <p:cNvSpPr txBox="1"/>
          <p:nvPr/>
        </p:nvSpPr>
        <p:spPr>
          <a:xfrm>
            <a:off x="3132995" y="2295590"/>
            <a:ext cx="2929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Training and quench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24A25E-EB51-4411-8687-6465DEB2B468}"/>
              </a:ext>
            </a:extLst>
          </p:cNvPr>
          <p:cNvSpPr txBox="1"/>
          <p:nvPr/>
        </p:nvSpPr>
        <p:spPr>
          <a:xfrm>
            <a:off x="6037120" y="2310978"/>
            <a:ext cx="2811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Training and quench 3</a:t>
            </a:r>
          </a:p>
        </p:txBody>
      </p:sp>
    </p:spTree>
    <p:extLst>
      <p:ext uri="{BB962C8B-B14F-4D97-AF65-F5344CB8AC3E}">
        <p14:creationId xmlns:p14="http://schemas.microsoft.com/office/powerpoint/2010/main" val="32777359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hape&#10;&#10;Description automatically generated">
            <a:extLst>
              <a:ext uri="{FF2B5EF4-FFF2-40B4-BE49-F238E27FC236}">
                <a16:creationId xmlns:a16="http://schemas.microsoft.com/office/drawing/2014/main" id="{1A30DDAC-D9D0-5C31-9C28-C4D9521F0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670" y="1983301"/>
            <a:ext cx="1945432" cy="194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1AB5034-42E2-5DB3-0285-C2F10076F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88" y="82157"/>
            <a:ext cx="8686800" cy="320908"/>
          </a:xfrm>
        </p:spPr>
        <p:txBody>
          <a:bodyPr/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New feedthrough line for the Vertical magnet test facility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2D1A2-AA1C-60C4-1466-507C66FAE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Maria Baldini | FNAL Test Facility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F0194-816F-8C57-2ECE-00EDDC357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186D778-8347-1664-EE99-B4491D6C36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876976"/>
              </p:ext>
            </p:extLst>
          </p:nvPr>
        </p:nvGraphicFramePr>
        <p:xfrm>
          <a:off x="320652" y="581651"/>
          <a:ext cx="2697020" cy="2083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343C0BE1-C14F-456D-ABF7-79403AACBF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652" y="581651"/>
                        <a:ext cx="2697020" cy="2083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4A9B88-4216-C467-5CE3-1738C407B9C0}"/>
              </a:ext>
            </a:extLst>
          </p:cNvPr>
          <p:cNvSpPr txBox="1"/>
          <p:nvPr/>
        </p:nvSpPr>
        <p:spPr>
          <a:xfrm>
            <a:off x="518280" y="474594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 &lt; 70 K</a:t>
            </a:r>
          </a:p>
        </p:txBody>
      </p:sp>
      <p:pic>
        <p:nvPicPr>
          <p:cNvPr id="8" name="Picture 7" descr="A close-up of some wires&#10;&#10;Description automatically generated with low confidence">
            <a:extLst>
              <a:ext uri="{FF2B5EF4-FFF2-40B4-BE49-F238E27FC236}">
                <a16:creationId xmlns:a16="http://schemas.microsoft.com/office/drawing/2014/main" id="{421255F2-B760-721D-E0DA-1F8247048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875" y="581651"/>
            <a:ext cx="2171526" cy="288405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EB5733A-345A-6EC1-1F75-E05299AE00D0}"/>
              </a:ext>
            </a:extLst>
          </p:cNvPr>
          <p:cNvGrpSpPr/>
          <p:nvPr/>
        </p:nvGrpSpPr>
        <p:grpSpPr>
          <a:xfrm>
            <a:off x="-74050" y="3360643"/>
            <a:ext cx="2324446" cy="1331551"/>
            <a:chOff x="-946931" y="2741128"/>
            <a:chExt cx="4636110" cy="291092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0459091-6F44-1585-F442-66EDF15C23A3}"/>
                </a:ext>
              </a:extLst>
            </p:cNvPr>
            <p:cNvGrpSpPr/>
            <p:nvPr/>
          </p:nvGrpSpPr>
          <p:grpSpPr>
            <a:xfrm>
              <a:off x="288733" y="2741128"/>
              <a:ext cx="3400446" cy="2910924"/>
              <a:chOff x="491078" y="190500"/>
              <a:chExt cx="4799012" cy="4752975"/>
            </a:xfrm>
          </p:grpSpPr>
          <p:grpSp>
            <p:nvGrpSpPr>
              <p:cNvPr id="14" name="Group 55">
                <a:extLst>
                  <a:ext uri="{FF2B5EF4-FFF2-40B4-BE49-F238E27FC236}">
                    <a16:creationId xmlns:a16="http://schemas.microsoft.com/office/drawing/2014/main" id="{11076AD1-078F-BB40-27F5-9ED5088B5C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7958428">
                <a:off x="4417140" y="80170"/>
                <a:ext cx="415925" cy="1081087"/>
                <a:chOff x="4917039" y="5567464"/>
                <a:chExt cx="438584" cy="987135"/>
              </a:xfrm>
            </p:grpSpPr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DEDDF07C-D1ED-D94E-D098-94DC06A13D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973384" y="5734778"/>
                  <a:ext cx="381669" cy="82478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3C0DEFFF-7E3E-8EAC-7C40-ED02D535CC21}"/>
                    </a:ext>
                  </a:extLst>
                </p:cNvPr>
                <p:cNvSpPr/>
                <p:nvPr/>
              </p:nvSpPr>
              <p:spPr>
                <a:xfrm rot="20151427">
                  <a:off x="4916426" y="5576334"/>
                  <a:ext cx="78677" cy="26816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5" name="Group 61">
                <a:extLst>
                  <a:ext uri="{FF2B5EF4-FFF2-40B4-BE49-F238E27FC236}">
                    <a16:creationId xmlns:a16="http://schemas.microsoft.com/office/drawing/2014/main" id="{173B880D-E45D-176C-9527-B83C5760B6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7628387">
                <a:off x="4443334" y="14288"/>
                <a:ext cx="439738" cy="985837"/>
                <a:chOff x="4917037" y="5567465"/>
                <a:chExt cx="438586" cy="987134"/>
              </a:xfrm>
            </p:grpSpPr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C4E6CC29-6176-13B9-1B93-39640C5CEB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971611" y="5738383"/>
                  <a:ext cx="381585" cy="82499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7BF7C517-4E2D-B475-6D39-36C1ECDC741C}"/>
                    </a:ext>
                  </a:extLst>
                </p:cNvPr>
                <p:cNvSpPr/>
                <p:nvPr/>
              </p:nvSpPr>
              <p:spPr>
                <a:xfrm rot="20151427">
                  <a:off x="4913167" y="5574373"/>
                  <a:ext cx="77583" cy="26864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FCF0EB5-5B96-298E-C302-C59F525B8E49}"/>
                  </a:ext>
                </a:extLst>
              </p:cNvPr>
              <p:cNvGrpSpPr/>
              <p:nvPr/>
            </p:nvGrpSpPr>
            <p:grpSpPr>
              <a:xfrm>
                <a:off x="491078" y="190500"/>
                <a:ext cx="4799012" cy="4752975"/>
                <a:chOff x="1074738" y="87313"/>
                <a:chExt cx="4799012" cy="4752975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E434DD8E-FF0F-A87C-287A-C19C3931FEC4}"/>
                    </a:ext>
                  </a:extLst>
                </p:cNvPr>
                <p:cNvCxnSpPr/>
                <p:nvPr/>
              </p:nvCxnSpPr>
              <p:spPr>
                <a:xfrm>
                  <a:off x="1074738" y="3925888"/>
                  <a:ext cx="4706937" cy="0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6F51DD37-1BDE-7F68-682D-BDAC3223B66B}"/>
                    </a:ext>
                  </a:extLst>
                </p:cNvPr>
                <p:cNvCxnSpPr/>
                <p:nvPr/>
              </p:nvCxnSpPr>
              <p:spPr>
                <a:xfrm>
                  <a:off x="1166813" y="1881188"/>
                  <a:ext cx="4706937" cy="0"/>
                </a:xfrm>
                <a:prstGeom prst="line">
                  <a:avLst/>
                </a:prstGeom>
                <a:ln w="762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Arc 18">
                  <a:extLst>
                    <a:ext uri="{FF2B5EF4-FFF2-40B4-BE49-F238E27FC236}">
                      <a16:creationId xmlns:a16="http://schemas.microsoft.com/office/drawing/2014/main" id="{D95D21A1-93CD-9355-9CCF-B229086AD8D3}"/>
                    </a:ext>
                  </a:extLst>
                </p:cNvPr>
                <p:cNvSpPr/>
                <p:nvPr/>
              </p:nvSpPr>
              <p:spPr>
                <a:xfrm rot="11019874">
                  <a:off x="3894138" y="3371850"/>
                  <a:ext cx="1609725" cy="1419225"/>
                </a:xfrm>
                <a:prstGeom prst="arc">
                  <a:avLst/>
                </a:prstGeom>
                <a:ln w="571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CDBD8F87-5256-E36A-6153-09F356491739}"/>
                    </a:ext>
                  </a:extLst>
                </p:cNvPr>
                <p:cNvSpPr/>
                <p:nvPr/>
              </p:nvSpPr>
              <p:spPr>
                <a:xfrm>
                  <a:off x="4576763" y="4697413"/>
                  <a:ext cx="517525" cy="142875"/>
                </a:xfrm>
                <a:prstGeom prst="rect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71F12BE4-8D5F-D0FE-4B9F-2026472E18F0}"/>
                    </a:ext>
                  </a:extLst>
                </p:cNvPr>
                <p:cNvSpPr/>
                <p:nvPr/>
              </p:nvSpPr>
              <p:spPr>
                <a:xfrm rot="10732694">
                  <a:off x="3783013" y="1012825"/>
                  <a:ext cx="115887" cy="847725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grpSp>
              <p:nvGrpSpPr>
                <p:cNvPr id="23" name="Group 58">
                  <a:extLst>
                    <a:ext uri="{FF2B5EF4-FFF2-40B4-BE49-F238E27FC236}">
                      <a16:creationId xmlns:a16="http://schemas.microsoft.com/office/drawing/2014/main" id="{31B45235-83DD-DC5E-450C-3ED46053EB9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6907579">
                  <a:off x="5020469" y="-135731"/>
                  <a:ext cx="430212" cy="876300"/>
                  <a:chOff x="4917037" y="5567465"/>
                  <a:chExt cx="438586" cy="987134"/>
                </a:xfrm>
              </p:grpSpPr>
              <p:cxnSp>
                <p:nvCxnSpPr>
                  <p:cNvPr id="29" name="Straight Connector 28">
                    <a:extLst>
                      <a:ext uri="{FF2B5EF4-FFF2-40B4-BE49-F238E27FC236}">
                        <a16:creationId xmlns:a16="http://schemas.microsoft.com/office/drawing/2014/main" id="{1BCC657D-20AA-894C-B8FD-F7A48BD334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4974737" y="5745625"/>
                    <a:ext cx="380325" cy="824399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" name="Rectangle 29">
                    <a:extLst>
                      <a:ext uri="{FF2B5EF4-FFF2-40B4-BE49-F238E27FC236}">
                        <a16:creationId xmlns:a16="http://schemas.microsoft.com/office/drawing/2014/main" id="{82FCE0AC-3185-9A0C-7225-73747E806F34}"/>
                      </a:ext>
                    </a:extLst>
                  </p:cNvPr>
                  <p:cNvSpPr/>
                  <p:nvPr/>
                </p:nvSpPr>
                <p:spPr>
                  <a:xfrm rot="20151427">
                    <a:off x="4907656" y="5582842"/>
                    <a:ext cx="77683" cy="268243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</p:grp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EFB2ACB0-B6CA-8042-F330-078E9B8B370E}"/>
                    </a:ext>
                  </a:extLst>
                </p:cNvPr>
                <p:cNvCxnSpPr>
                  <a:cxnSpLocks/>
                  <a:endCxn id="26" idx="2"/>
                </p:cNvCxnSpPr>
                <p:nvPr/>
              </p:nvCxnSpPr>
              <p:spPr>
                <a:xfrm flipH="1" flipV="1">
                  <a:off x="3833813" y="1090613"/>
                  <a:ext cx="57150" cy="2935287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392EBFF7-1DA4-6B48-A4BD-D260033973C0}"/>
                    </a:ext>
                  </a:extLst>
                </p:cNvPr>
                <p:cNvSpPr/>
                <p:nvPr/>
              </p:nvSpPr>
              <p:spPr>
                <a:xfrm>
                  <a:off x="3824288" y="3752850"/>
                  <a:ext cx="133350" cy="419100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26" name="Arc 25">
                  <a:extLst>
                    <a:ext uri="{FF2B5EF4-FFF2-40B4-BE49-F238E27FC236}">
                      <a16:creationId xmlns:a16="http://schemas.microsoft.com/office/drawing/2014/main" id="{CEC02877-A3C3-EC8E-D284-CB4484FB180A}"/>
                    </a:ext>
                  </a:extLst>
                </p:cNvPr>
                <p:cNvSpPr/>
                <p:nvPr/>
              </p:nvSpPr>
              <p:spPr>
                <a:xfrm rot="11019874" flipV="1">
                  <a:off x="3832225" y="333375"/>
                  <a:ext cx="1752600" cy="1627188"/>
                </a:xfrm>
                <a:prstGeom prst="arc">
                  <a:avLst/>
                </a:prstGeom>
                <a:ln w="571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2CDE98E9-8C5E-4D1D-6E28-BB6FD9A3B8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919538" y="1639888"/>
                  <a:ext cx="0" cy="2112962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Arc 27">
                  <a:extLst>
                    <a:ext uri="{FF2B5EF4-FFF2-40B4-BE49-F238E27FC236}">
                      <a16:creationId xmlns:a16="http://schemas.microsoft.com/office/drawing/2014/main" id="{7C7D0F12-E622-1D23-D278-56A42F4162BC}"/>
                    </a:ext>
                  </a:extLst>
                </p:cNvPr>
                <p:cNvSpPr/>
                <p:nvPr/>
              </p:nvSpPr>
              <p:spPr>
                <a:xfrm rot="11019874" flipV="1">
                  <a:off x="3911600" y="919163"/>
                  <a:ext cx="1754188" cy="1627187"/>
                </a:xfrm>
                <a:prstGeom prst="arc">
                  <a:avLst/>
                </a:prstGeom>
                <a:ln w="5715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46B70E-8181-95EA-FCC1-551B8210CE71}"/>
                </a:ext>
              </a:extLst>
            </p:cNvPr>
            <p:cNvSpPr txBox="1"/>
            <p:nvPr/>
          </p:nvSpPr>
          <p:spPr>
            <a:xfrm>
              <a:off x="-472912" y="2923238"/>
              <a:ext cx="1857654" cy="5333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TOP PLATE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1A9DACE-2A43-2E28-3D71-649AAAD7120B}"/>
                </a:ext>
              </a:extLst>
            </p:cNvPr>
            <p:cNvSpPr txBox="1"/>
            <p:nvPr/>
          </p:nvSpPr>
          <p:spPr>
            <a:xfrm>
              <a:off x="-946931" y="4225527"/>
              <a:ext cx="2570196" cy="5333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LAMBDA PLATE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6D20158-F61A-8DAC-0CAD-D63D23824DD2}"/>
              </a:ext>
            </a:extLst>
          </p:cNvPr>
          <p:cNvSpPr txBox="1"/>
          <p:nvPr/>
        </p:nvSpPr>
        <p:spPr>
          <a:xfrm>
            <a:off x="15697606" y="4211964"/>
            <a:ext cx="22767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Implemented solution: use of pigtail cables spliced below the lambda plate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7C14F31-76D6-A68D-AFA3-C98360A74C87}"/>
              </a:ext>
            </a:extLst>
          </p:cNvPr>
          <p:cNvCxnSpPr/>
          <p:nvPr/>
        </p:nvCxnSpPr>
        <p:spPr>
          <a:xfrm>
            <a:off x="1443533" y="701905"/>
            <a:ext cx="0" cy="21928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E36B4FE-B61C-8DBB-03FE-0E6A8875F84A}"/>
              </a:ext>
            </a:extLst>
          </p:cNvPr>
          <p:cNvSpPr txBox="1"/>
          <p:nvPr/>
        </p:nvSpPr>
        <p:spPr>
          <a:xfrm>
            <a:off x="4572000" y="575647"/>
            <a:ext cx="2803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Very low signal &lt; 70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Implemented solution: use of pigtail cables spliced below the lambda 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Both FBG and Rayleigh</a:t>
            </a:r>
          </a:p>
        </p:txBody>
      </p:sp>
      <p:pic>
        <p:nvPicPr>
          <p:cNvPr id="40" name="Picture 39" descr="A picture containing text, indoor, display, screenshot&#10;&#10;Description automatically generated">
            <a:extLst>
              <a:ext uri="{FF2B5EF4-FFF2-40B4-BE49-F238E27FC236}">
                <a16:creationId xmlns:a16="http://schemas.microsoft.com/office/drawing/2014/main" id="{66CF8D86-4FA4-A3DA-54BE-5F703D469F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49" b="20497"/>
          <a:stretch/>
        </p:blipFill>
        <p:spPr>
          <a:xfrm>
            <a:off x="6810952" y="2941682"/>
            <a:ext cx="2306307" cy="173084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ABED484-4502-C384-1BFA-84EAC8969B22}"/>
              </a:ext>
            </a:extLst>
          </p:cNvPr>
          <p:cNvSpPr txBox="1"/>
          <p:nvPr/>
        </p:nvSpPr>
        <p:spPr>
          <a:xfrm>
            <a:off x="2811835" y="3751223"/>
            <a:ext cx="29699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No signal loss at the splice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2D47F2-8E77-D460-7015-5536D4AC4852}"/>
              </a:ext>
            </a:extLst>
          </p:cNvPr>
          <p:cNvSpPr txBox="1"/>
          <p:nvPr/>
        </p:nvSpPr>
        <p:spPr>
          <a:xfrm flipH="1">
            <a:off x="2928190" y="4091573"/>
            <a:ext cx="308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Line will be tested in the next couple of months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2B4496A-CB12-94FC-E2DD-B18B45CE4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069531" y="829353"/>
            <a:ext cx="2370822" cy="177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1446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Magnet_test_stand_workshop_Baldini</Template>
  <TotalTime>3873</TotalTime>
  <Words>932</Words>
  <Application>Microsoft Office PowerPoint</Application>
  <PresentationFormat>On-screen Show (16:9)</PresentationFormat>
  <Paragraphs>240</Paragraphs>
  <Slides>21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Helvetica</vt:lpstr>
      <vt:lpstr>Titillium Web</vt:lpstr>
      <vt:lpstr>Fermilab_PPT_090915</vt:lpstr>
      <vt:lpstr>Graph</vt:lpstr>
      <vt:lpstr>PowerPoint Presentation</vt:lpstr>
      <vt:lpstr>Fiber optics sensor</vt:lpstr>
      <vt:lpstr>Outline</vt:lpstr>
      <vt:lpstr>   Tensile stress test at 300 K (2020)</vt:lpstr>
      <vt:lpstr>Tensile stress test in Liquid Nitrogen</vt:lpstr>
      <vt:lpstr>Fiber feedthrough in vertical magnet test facility</vt:lpstr>
      <vt:lpstr>Mirror magnet cooldown (March 2022)</vt:lpstr>
      <vt:lpstr>Mirror magnet powering </vt:lpstr>
      <vt:lpstr>New feedthrough line for the Vertical magnet test facility</vt:lpstr>
      <vt:lpstr>Outline</vt:lpstr>
      <vt:lpstr>Distributed fibers: calibration on steel bar</vt:lpstr>
      <vt:lpstr>PowerPoint Presentation</vt:lpstr>
      <vt:lpstr>PowerPoint Presentation</vt:lpstr>
      <vt:lpstr>Distributed fiber sensor: quench detection</vt:lpstr>
      <vt:lpstr>Distributed fiber sensor: quench detection</vt:lpstr>
      <vt:lpstr>Distributed fiber sensors: quench detection</vt:lpstr>
      <vt:lpstr>Distributed fiber sensors: quench detection</vt:lpstr>
      <vt:lpstr>Temperature sensor in Li He</vt:lpstr>
      <vt:lpstr>Future plan: test REBCO cable in Liquid N and He</vt:lpstr>
      <vt:lpstr>Conclusions </vt:lpstr>
      <vt:lpstr>Distributed fiber optics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Baldini</dc:creator>
  <cp:lastModifiedBy>Maria Baldini</cp:lastModifiedBy>
  <cp:revision>95</cp:revision>
  <cp:lastPrinted>2014-01-20T19:40:21Z</cp:lastPrinted>
  <dcterms:created xsi:type="dcterms:W3CDTF">2023-04-18T15:23:02Z</dcterms:created>
  <dcterms:modified xsi:type="dcterms:W3CDTF">2023-04-27T09:52:33Z</dcterms:modified>
</cp:coreProperties>
</file>