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9" r:id="rId3"/>
    <p:sldId id="280" r:id="rId4"/>
    <p:sldId id="281" r:id="rId5"/>
    <p:sldId id="282" r:id="rId6"/>
    <p:sldId id="381" r:id="rId7"/>
    <p:sldId id="292" r:id="rId8"/>
    <p:sldId id="283" r:id="rId9"/>
    <p:sldId id="286" r:id="rId10"/>
    <p:sldId id="287" r:id="rId11"/>
    <p:sldId id="279" r:id="rId12"/>
    <p:sldId id="285" r:id="rId13"/>
    <p:sldId id="379" r:id="rId14"/>
    <p:sldId id="380" r:id="rId15"/>
    <p:sldId id="290" r:id="rId16"/>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F"/>
    <a:srgbClr val="3E57C9"/>
    <a:srgbClr val="0837B3"/>
    <a:srgbClr val="002793"/>
    <a:srgbClr val="FF9933"/>
    <a:srgbClr val="A7F1BA"/>
    <a:srgbClr val="99FF99"/>
    <a:srgbClr val="BABA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5" autoAdjust="0"/>
    <p:restoredTop sz="90525" autoAdjust="0"/>
  </p:normalViewPr>
  <p:slideViewPr>
    <p:cSldViewPr snapToGrid="0">
      <p:cViewPr varScale="1">
        <p:scale>
          <a:sx n="60" d="100"/>
          <a:sy n="6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869EB-0D71-4E80-ABBF-E6F1F47A129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3280D1-1B41-49A5-AD03-5AEE0C093A38}">
      <dgm:prSet/>
      <dgm:spPr/>
      <dgm:t>
        <a:bodyPr/>
        <a:lstStyle/>
        <a:p>
          <a:r>
            <a:rPr lang="en-US"/>
            <a:t>Increasing complexity of the measurements ecosystem</a:t>
          </a:r>
        </a:p>
      </dgm:t>
    </dgm:pt>
    <dgm:pt modelId="{5AD74CED-CC1E-41C6-8368-25032AB4ED6B}" type="parTrans" cxnId="{C016FEE6-B758-412E-B396-5CA53E8F6565}">
      <dgm:prSet/>
      <dgm:spPr/>
      <dgm:t>
        <a:bodyPr/>
        <a:lstStyle/>
        <a:p>
          <a:endParaRPr lang="en-US"/>
        </a:p>
      </dgm:t>
    </dgm:pt>
    <dgm:pt modelId="{AC0775A7-7E2D-4960-ACA5-D99C3AA90952}" type="sibTrans" cxnId="{C016FEE6-B758-412E-B396-5CA53E8F6565}">
      <dgm:prSet/>
      <dgm:spPr/>
      <dgm:t>
        <a:bodyPr/>
        <a:lstStyle/>
        <a:p>
          <a:endParaRPr lang="en-US"/>
        </a:p>
      </dgm:t>
    </dgm:pt>
    <dgm:pt modelId="{6E61622D-062B-4AD9-A316-DCF7E3741F97}">
      <dgm:prSet/>
      <dgm:spPr/>
      <dgm:t>
        <a:bodyPr/>
        <a:lstStyle/>
        <a:p>
          <a:r>
            <a:rPr lang="en-US" dirty="0"/>
            <a:t>In order to keep up with state-of-the-art technology</a:t>
          </a:r>
        </a:p>
      </dgm:t>
    </dgm:pt>
    <dgm:pt modelId="{118C2217-6192-410E-9F59-DA122889610A}" type="parTrans" cxnId="{AFD4433F-D4E2-4517-BFB7-D0E94D200FC8}">
      <dgm:prSet/>
      <dgm:spPr/>
      <dgm:t>
        <a:bodyPr/>
        <a:lstStyle/>
        <a:p>
          <a:endParaRPr lang="en-US"/>
        </a:p>
      </dgm:t>
    </dgm:pt>
    <dgm:pt modelId="{622BA68D-69CE-40C7-9F28-06E14976BD78}" type="sibTrans" cxnId="{AFD4433F-D4E2-4517-BFB7-D0E94D200FC8}">
      <dgm:prSet/>
      <dgm:spPr/>
      <dgm:t>
        <a:bodyPr/>
        <a:lstStyle/>
        <a:p>
          <a:endParaRPr lang="en-US"/>
        </a:p>
      </dgm:t>
    </dgm:pt>
    <dgm:pt modelId="{3F63FB04-180C-4E9E-B727-E354FDDAFEF0}">
      <dgm:prSet/>
      <dgm:spPr/>
      <dgm:t>
        <a:bodyPr/>
        <a:lstStyle/>
        <a:p>
          <a:r>
            <a:rPr lang="en-US" dirty="0"/>
            <a:t>Rapid decision making needs</a:t>
          </a:r>
        </a:p>
      </dgm:t>
    </dgm:pt>
    <dgm:pt modelId="{48D63147-E09A-435D-BC8E-75DCEE6FE173}" type="parTrans" cxnId="{43B670AD-54BD-44E4-8C28-CD650FFD35F4}">
      <dgm:prSet/>
      <dgm:spPr/>
      <dgm:t>
        <a:bodyPr/>
        <a:lstStyle/>
        <a:p>
          <a:endParaRPr lang="en-US"/>
        </a:p>
      </dgm:t>
    </dgm:pt>
    <dgm:pt modelId="{A80B0BC6-25E6-45D8-9CD9-3F2AF07BA6E6}" type="sibTrans" cxnId="{43B670AD-54BD-44E4-8C28-CD650FFD35F4}">
      <dgm:prSet/>
      <dgm:spPr/>
      <dgm:t>
        <a:bodyPr/>
        <a:lstStyle/>
        <a:p>
          <a:endParaRPr lang="en-US"/>
        </a:p>
      </dgm:t>
    </dgm:pt>
    <dgm:pt modelId="{43CA7068-6C16-45D4-9992-1FA6AFDA5C6A}">
      <dgm:prSet/>
      <dgm:spPr/>
      <dgm:t>
        <a:bodyPr/>
        <a:lstStyle/>
        <a:p>
          <a:r>
            <a:rPr lang="en-US" dirty="0"/>
            <a:t>Many stakeholders need to converge into decisions swiftly</a:t>
          </a:r>
        </a:p>
      </dgm:t>
    </dgm:pt>
    <dgm:pt modelId="{7A7808FD-FDFE-4835-8878-D2A2700E570A}" type="parTrans" cxnId="{22C5135F-F2AF-454A-A19F-400A249B9892}">
      <dgm:prSet/>
      <dgm:spPr/>
      <dgm:t>
        <a:bodyPr/>
        <a:lstStyle/>
        <a:p>
          <a:endParaRPr lang="en-US"/>
        </a:p>
      </dgm:t>
    </dgm:pt>
    <dgm:pt modelId="{D2DD4C21-15B1-4F4D-A5EE-5900783354C9}" type="sibTrans" cxnId="{22C5135F-F2AF-454A-A19F-400A249B9892}">
      <dgm:prSet/>
      <dgm:spPr/>
      <dgm:t>
        <a:bodyPr/>
        <a:lstStyle/>
        <a:p>
          <a:endParaRPr lang="en-US"/>
        </a:p>
      </dgm:t>
    </dgm:pt>
    <dgm:pt modelId="{5B0B4DD3-6AB0-4C73-A42F-B63A85B34B74}">
      <dgm:prSet/>
      <dgm:spPr/>
      <dgm:t>
        <a:bodyPr/>
        <a:lstStyle/>
        <a:p>
          <a:r>
            <a:rPr lang="en-US" dirty="0"/>
            <a:t>Increased international collaboration</a:t>
          </a:r>
        </a:p>
      </dgm:t>
    </dgm:pt>
    <dgm:pt modelId="{2AF4D79F-49EC-45BF-9739-B527EBE1AD2A}" type="parTrans" cxnId="{718EB422-0F6B-40E0-9759-FC2C6E314E5B}">
      <dgm:prSet/>
      <dgm:spPr/>
      <dgm:t>
        <a:bodyPr/>
        <a:lstStyle/>
        <a:p>
          <a:endParaRPr lang="en-US"/>
        </a:p>
      </dgm:t>
    </dgm:pt>
    <dgm:pt modelId="{66F18EC0-3211-4FF9-82A4-1980750DB294}" type="sibTrans" cxnId="{718EB422-0F6B-40E0-9759-FC2C6E314E5B}">
      <dgm:prSet/>
      <dgm:spPr/>
      <dgm:t>
        <a:bodyPr/>
        <a:lstStyle/>
        <a:p>
          <a:endParaRPr lang="en-US"/>
        </a:p>
      </dgm:t>
    </dgm:pt>
    <dgm:pt modelId="{61F6AAC8-A9AC-4AF9-8CE9-362EA893BC5A}">
      <dgm:prSet/>
      <dgm:spPr/>
      <dgm:t>
        <a:bodyPr/>
        <a:lstStyle/>
        <a:p>
          <a:r>
            <a:rPr lang="en-US" dirty="0"/>
            <a:t>Development team is not forcibly in the same place where assembly and test happen</a:t>
          </a:r>
        </a:p>
      </dgm:t>
    </dgm:pt>
    <dgm:pt modelId="{C07CB945-234F-41C3-977B-1F116ABC9501}" type="parTrans" cxnId="{FFF54C59-EAD1-4FD3-9C3D-960944FCD808}">
      <dgm:prSet/>
      <dgm:spPr/>
      <dgm:t>
        <a:bodyPr/>
        <a:lstStyle/>
        <a:p>
          <a:endParaRPr lang="en-US"/>
        </a:p>
      </dgm:t>
    </dgm:pt>
    <dgm:pt modelId="{74592458-3F42-4F72-80B6-1028428A330F}" type="sibTrans" cxnId="{FFF54C59-EAD1-4FD3-9C3D-960944FCD808}">
      <dgm:prSet/>
      <dgm:spPr/>
      <dgm:t>
        <a:bodyPr/>
        <a:lstStyle/>
        <a:p>
          <a:endParaRPr lang="en-US"/>
        </a:p>
      </dgm:t>
    </dgm:pt>
    <dgm:pt modelId="{428D82A9-07F8-4D73-96A9-7CF0AA435F85}">
      <dgm:prSet/>
      <dgm:spPr/>
      <dgm:t>
        <a:bodyPr/>
        <a:lstStyle/>
        <a:p>
          <a:r>
            <a:rPr lang="en-US" dirty="0"/>
            <a:t>Technologies available to push forward digital transformation in the laboratory</a:t>
          </a:r>
        </a:p>
      </dgm:t>
    </dgm:pt>
    <dgm:pt modelId="{4A7F0215-CA71-452B-A9C3-7AC36B129292}" type="parTrans" cxnId="{903FCF59-E427-496D-A035-03097979B307}">
      <dgm:prSet/>
      <dgm:spPr/>
      <dgm:t>
        <a:bodyPr/>
        <a:lstStyle/>
        <a:p>
          <a:endParaRPr lang="en-US"/>
        </a:p>
      </dgm:t>
    </dgm:pt>
    <dgm:pt modelId="{2ED5C582-EAD7-4DE1-9640-A5878FCCCAEF}" type="sibTrans" cxnId="{903FCF59-E427-496D-A035-03097979B307}">
      <dgm:prSet/>
      <dgm:spPr/>
      <dgm:t>
        <a:bodyPr/>
        <a:lstStyle/>
        <a:p>
          <a:endParaRPr lang="en-US"/>
        </a:p>
      </dgm:t>
    </dgm:pt>
    <dgm:pt modelId="{BA344451-A038-42F5-852F-45F89EAFA4FA}">
      <dgm:prSet/>
      <dgm:spPr/>
      <dgm:t>
        <a:bodyPr/>
        <a:lstStyle/>
        <a:p>
          <a:r>
            <a:rPr lang="en-US"/>
            <a:t>Not only from measurements industry, but the Internet of Things, cloud computing, etc. </a:t>
          </a:r>
        </a:p>
      </dgm:t>
    </dgm:pt>
    <dgm:pt modelId="{94043169-CFA3-4C0F-9A60-1F57A6410341}" type="parTrans" cxnId="{06C1837D-CC92-4F42-9217-EB90D1F9CE43}">
      <dgm:prSet/>
      <dgm:spPr/>
      <dgm:t>
        <a:bodyPr/>
        <a:lstStyle/>
        <a:p>
          <a:endParaRPr lang="en-US"/>
        </a:p>
      </dgm:t>
    </dgm:pt>
    <dgm:pt modelId="{7800DB44-9145-42B1-86D1-175F2D0134A8}" type="sibTrans" cxnId="{06C1837D-CC92-4F42-9217-EB90D1F9CE43}">
      <dgm:prSet/>
      <dgm:spPr/>
      <dgm:t>
        <a:bodyPr/>
        <a:lstStyle/>
        <a:p>
          <a:endParaRPr lang="en-US"/>
        </a:p>
      </dgm:t>
    </dgm:pt>
    <dgm:pt modelId="{9E381341-D4EA-43FA-BBF4-723EEE49A7CC}" type="pres">
      <dgm:prSet presAssocID="{12A869EB-0D71-4E80-ABBF-E6F1F47A129D}" presName="root" presStyleCnt="0">
        <dgm:presLayoutVars>
          <dgm:dir/>
          <dgm:resizeHandles val="exact"/>
        </dgm:presLayoutVars>
      </dgm:prSet>
      <dgm:spPr/>
    </dgm:pt>
    <dgm:pt modelId="{392318A8-CB89-4533-A561-7A4C4CC99462}" type="pres">
      <dgm:prSet presAssocID="{C93280D1-1B41-49A5-AD03-5AEE0C093A38}" presName="compNode" presStyleCnt="0"/>
      <dgm:spPr/>
    </dgm:pt>
    <dgm:pt modelId="{992BD916-CE6F-454B-9854-0516D79E0FBF}" type="pres">
      <dgm:prSet presAssocID="{C93280D1-1B41-49A5-AD03-5AEE0C093A38}" presName="bgRect" presStyleLbl="bgShp" presStyleIdx="0" presStyleCnt="4"/>
      <dgm:spPr/>
    </dgm:pt>
    <dgm:pt modelId="{49F0B872-20AA-45D9-BCB1-3562B1B97A60}" type="pres">
      <dgm:prSet presAssocID="{C93280D1-1B41-49A5-AD03-5AEE0C093A3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wing Compass"/>
        </a:ext>
      </dgm:extLst>
    </dgm:pt>
    <dgm:pt modelId="{48E1A691-A9EB-4A77-9A00-F6D56A2E944F}" type="pres">
      <dgm:prSet presAssocID="{C93280D1-1B41-49A5-AD03-5AEE0C093A38}" presName="spaceRect" presStyleCnt="0"/>
      <dgm:spPr/>
    </dgm:pt>
    <dgm:pt modelId="{AC029394-033F-44CD-A672-E21911A76F59}" type="pres">
      <dgm:prSet presAssocID="{C93280D1-1B41-49A5-AD03-5AEE0C093A38}" presName="parTx" presStyleLbl="revTx" presStyleIdx="0" presStyleCnt="8">
        <dgm:presLayoutVars>
          <dgm:chMax val="0"/>
          <dgm:chPref val="0"/>
        </dgm:presLayoutVars>
      </dgm:prSet>
      <dgm:spPr/>
    </dgm:pt>
    <dgm:pt modelId="{21B6EB53-15BB-4228-B920-BE702FC8BC4C}" type="pres">
      <dgm:prSet presAssocID="{C93280D1-1B41-49A5-AD03-5AEE0C093A38}" presName="desTx" presStyleLbl="revTx" presStyleIdx="1" presStyleCnt="8">
        <dgm:presLayoutVars/>
      </dgm:prSet>
      <dgm:spPr/>
    </dgm:pt>
    <dgm:pt modelId="{21BC5FD5-CCCD-4C71-99DA-D89285B08A3C}" type="pres">
      <dgm:prSet presAssocID="{AC0775A7-7E2D-4960-ACA5-D99C3AA90952}" presName="sibTrans" presStyleCnt="0"/>
      <dgm:spPr/>
    </dgm:pt>
    <dgm:pt modelId="{89A5B150-8553-408E-BEA5-A60EC53BBBBE}" type="pres">
      <dgm:prSet presAssocID="{3F63FB04-180C-4E9E-B727-E354FDDAFEF0}" presName="compNode" presStyleCnt="0"/>
      <dgm:spPr/>
    </dgm:pt>
    <dgm:pt modelId="{00B9A07D-5A80-458F-99FF-91005379AD21}" type="pres">
      <dgm:prSet presAssocID="{3F63FB04-180C-4E9E-B727-E354FDDAFEF0}" presName="bgRect" presStyleLbl="bgShp" presStyleIdx="1" presStyleCnt="4"/>
      <dgm:spPr/>
    </dgm:pt>
    <dgm:pt modelId="{68D0BEC2-7D16-4CBC-BA54-981A76104D77}" type="pres">
      <dgm:prSet presAssocID="{3F63FB04-180C-4E9E-B727-E354FDDAFE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8FE8F9F5-C677-40F7-A0B6-A2552F21E0C7}" type="pres">
      <dgm:prSet presAssocID="{3F63FB04-180C-4E9E-B727-E354FDDAFEF0}" presName="spaceRect" presStyleCnt="0"/>
      <dgm:spPr/>
    </dgm:pt>
    <dgm:pt modelId="{B0751531-0D06-407A-B557-3243DD786BB3}" type="pres">
      <dgm:prSet presAssocID="{3F63FB04-180C-4E9E-B727-E354FDDAFEF0}" presName="parTx" presStyleLbl="revTx" presStyleIdx="2" presStyleCnt="8">
        <dgm:presLayoutVars>
          <dgm:chMax val="0"/>
          <dgm:chPref val="0"/>
        </dgm:presLayoutVars>
      </dgm:prSet>
      <dgm:spPr/>
    </dgm:pt>
    <dgm:pt modelId="{691914C3-2495-4D59-B8AC-10205F06DD44}" type="pres">
      <dgm:prSet presAssocID="{3F63FB04-180C-4E9E-B727-E354FDDAFEF0}" presName="desTx" presStyleLbl="revTx" presStyleIdx="3" presStyleCnt="8">
        <dgm:presLayoutVars/>
      </dgm:prSet>
      <dgm:spPr/>
    </dgm:pt>
    <dgm:pt modelId="{9AC0011A-7E8C-483D-A575-DD1530C4D93B}" type="pres">
      <dgm:prSet presAssocID="{A80B0BC6-25E6-45D8-9CD9-3F2AF07BA6E6}" presName="sibTrans" presStyleCnt="0"/>
      <dgm:spPr/>
    </dgm:pt>
    <dgm:pt modelId="{F7D8B3C0-AEE6-4B5C-BF64-ABC2E05812DA}" type="pres">
      <dgm:prSet presAssocID="{5B0B4DD3-6AB0-4C73-A42F-B63A85B34B74}" presName="compNode" presStyleCnt="0"/>
      <dgm:spPr/>
    </dgm:pt>
    <dgm:pt modelId="{EFDC82D9-FE8A-43B1-B712-402C68E7BDA3}" type="pres">
      <dgm:prSet presAssocID="{5B0B4DD3-6AB0-4C73-A42F-B63A85B34B74}" presName="bgRect" presStyleLbl="bgShp" presStyleIdx="2" presStyleCnt="4"/>
      <dgm:spPr/>
    </dgm:pt>
    <dgm:pt modelId="{CC75689A-74E3-4F16-B584-6895C1FB8548}" type="pres">
      <dgm:prSet presAssocID="{5B0B4DD3-6AB0-4C73-A42F-B63A85B34B7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142ABFF-9390-45A0-8E5E-9A2FC2D6ADFA}" type="pres">
      <dgm:prSet presAssocID="{5B0B4DD3-6AB0-4C73-A42F-B63A85B34B74}" presName="spaceRect" presStyleCnt="0"/>
      <dgm:spPr/>
    </dgm:pt>
    <dgm:pt modelId="{79CB5419-3FB5-4F87-A750-5F9213A0970D}" type="pres">
      <dgm:prSet presAssocID="{5B0B4DD3-6AB0-4C73-A42F-B63A85B34B74}" presName="parTx" presStyleLbl="revTx" presStyleIdx="4" presStyleCnt="8">
        <dgm:presLayoutVars>
          <dgm:chMax val="0"/>
          <dgm:chPref val="0"/>
        </dgm:presLayoutVars>
      </dgm:prSet>
      <dgm:spPr/>
    </dgm:pt>
    <dgm:pt modelId="{D7076F4C-5CA9-4257-9E31-BED43914BD41}" type="pres">
      <dgm:prSet presAssocID="{5B0B4DD3-6AB0-4C73-A42F-B63A85B34B74}" presName="desTx" presStyleLbl="revTx" presStyleIdx="5" presStyleCnt="8">
        <dgm:presLayoutVars/>
      </dgm:prSet>
      <dgm:spPr/>
    </dgm:pt>
    <dgm:pt modelId="{F022E859-4DCB-4316-BD6B-9D71D7BA2C8E}" type="pres">
      <dgm:prSet presAssocID="{66F18EC0-3211-4FF9-82A4-1980750DB294}" presName="sibTrans" presStyleCnt="0"/>
      <dgm:spPr/>
    </dgm:pt>
    <dgm:pt modelId="{8D6FA634-72C2-4791-85A7-4F5623CE6E71}" type="pres">
      <dgm:prSet presAssocID="{428D82A9-07F8-4D73-96A9-7CF0AA435F85}" presName="compNode" presStyleCnt="0"/>
      <dgm:spPr/>
    </dgm:pt>
    <dgm:pt modelId="{AD8DF3FB-946E-4367-8F11-95207BEA4808}" type="pres">
      <dgm:prSet presAssocID="{428D82A9-07F8-4D73-96A9-7CF0AA435F85}" presName="bgRect" presStyleLbl="bgShp" presStyleIdx="3" presStyleCnt="4"/>
      <dgm:spPr/>
    </dgm:pt>
    <dgm:pt modelId="{7CB11D44-5A8E-49EF-8CBF-40BEC66E3F58}" type="pres">
      <dgm:prSet presAssocID="{428D82A9-07F8-4D73-96A9-7CF0AA435F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ud Computing"/>
        </a:ext>
      </dgm:extLst>
    </dgm:pt>
    <dgm:pt modelId="{556D9B74-1FFB-44FB-9C81-6B8F73248DAB}" type="pres">
      <dgm:prSet presAssocID="{428D82A9-07F8-4D73-96A9-7CF0AA435F85}" presName="spaceRect" presStyleCnt="0"/>
      <dgm:spPr/>
    </dgm:pt>
    <dgm:pt modelId="{A6BFF471-1C98-4B0C-8BEB-14E52FD8A1DA}" type="pres">
      <dgm:prSet presAssocID="{428D82A9-07F8-4D73-96A9-7CF0AA435F85}" presName="parTx" presStyleLbl="revTx" presStyleIdx="6" presStyleCnt="8">
        <dgm:presLayoutVars>
          <dgm:chMax val="0"/>
          <dgm:chPref val="0"/>
        </dgm:presLayoutVars>
      </dgm:prSet>
      <dgm:spPr/>
    </dgm:pt>
    <dgm:pt modelId="{7652332F-8157-48C5-B294-46E880199D0B}" type="pres">
      <dgm:prSet presAssocID="{428D82A9-07F8-4D73-96A9-7CF0AA435F85}" presName="desTx" presStyleLbl="revTx" presStyleIdx="7" presStyleCnt="8">
        <dgm:presLayoutVars/>
      </dgm:prSet>
      <dgm:spPr/>
    </dgm:pt>
  </dgm:ptLst>
  <dgm:cxnLst>
    <dgm:cxn modelId="{049FDB15-A6F8-4272-B829-14A11C703535}" type="presOf" srcId="{12A869EB-0D71-4E80-ABBF-E6F1F47A129D}" destId="{9E381341-D4EA-43FA-BBF4-723EEE49A7CC}" srcOrd="0" destOrd="0" presId="urn:microsoft.com/office/officeart/2018/2/layout/IconVerticalSolidList"/>
    <dgm:cxn modelId="{718EB422-0F6B-40E0-9759-FC2C6E314E5B}" srcId="{12A869EB-0D71-4E80-ABBF-E6F1F47A129D}" destId="{5B0B4DD3-6AB0-4C73-A42F-B63A85B34B74}" srcOrd="2" destOrd="0" parTransId="{2AF4D79F-49EC-45BF-9739-B527EBE1AD2A}" sibTransId="{66F18EC0-3211-4FF9-82A4-1980750DB294}"/>
    <dgm:cxn modelId="{E2FAC936-C3B7-4A9F-95EF-6F96B7A6CA72}" type="presOf" srcId="{5B0B4DD3-6AB0-4C73-A42F-B63A85B34B74}" destId="{79CB5419-3FB5-4F87-A750-5F9213A0970D}" srcOrd="0" destOrd="0" presId="urn:microsoft.com/office/officeart/2018/2/layout/IconVerticalSolidList"/>
    <dgm:cxn modelId="{AFD4433F-D4E2-4517-BFB7-D0E94D200FC8}" srcId="{C93280D1-1B41-49A5-AD03-5AEE0C093A38}" destId="{6E61622D-062B-4AD9-A316-DCF7E3741F97}" srcOrd="0" destOrd="0" parTransId="{118C2217-6192-410E-9F59-DA122889610A}" sibTransId="{622BA68D-69CE-40C7-9F28-06E14976BD78}"/>
    <dgm:cxn modelId="{1A40F13F-28A0-41B2-AF58-ABE6EB2E19B9}" type="presOf" srcId="{3F63FB04-180C-4E9E-B727-E354FDDAFEF0}" destId="{B0751531-0D06-407A-B557-3243DD786BB3}" srcOrd="0" destOrd="0" presId="urn:microsoft.com/office/officeart/2018/2/layout/IconVerticalSolidList"/>
    <dgm:cxn modelId="{22C5135F-F2AF-454A-A19F-400A249B9892}" srcId="{3F63FB04-180C-4E9E-B727-E354FDDAFEF0}" destId="{43CA7068-6C16-45D4-9992-1FA6AFDA5C6A}" srcOrd="0" destOrd="0" parTransId="{7A7808FD-FDFE-4835-8878-D2A2700E570A}" sibTransId="{D2DD4C21-15B1-4F4D-A5EE-5900783354C9}"/>
    <dgm:cxn modelId="{FFF54C59-EAD1-4FD3-9C3D-960944FCD808}" srcId="{5B0B4DD3-6AB0-4C73-A42F-B63A85B34B74}" destId="{61F6AAC8-A9AC-4AF9-8CE9-362EA893BC5A}" srcOrd="0" destOrd="0" parTransId="{C07CB945-234F-41C3-977B-1F116ABC9501}" sibTransId="{74592458-3F42-4F72-80B6-1028428A330F}"/>
    <dgm:cxn modelId="{903FCF59-E427-496D-A035-03097979B307}" srcId="{12A869EB-0D71-4E80-ABBF-E6F1F47A129D}" destId="{428D82A9-07F8-4D73-96A9-7CF0AA435F85}" srcOrd="3" destOrd="0" parTransId="{4A7F0215-CA71-452B-A9C3-7AC36B129292}" sibTransId="{2ED5C582-EAD7-4DE1-9640-A5878FCCCAEF}"/>
    <dgm:cxn modelId="{06C1837D-CC92-4F42-9217-EB90D1F9CE43}" srcId="{428D82A9-07F8-4D73-96A9-7CF0AA435F85}" destId="{BA344451-A038-42F5-852F-45F89EAFA4FA}" srcOrd="0" destOrd="0" parTransId="{94043169-CFA3-4C0F-9A60-1F57A6410341}" sibTransId="{7800DB44-9145-42B1-86D1-175F2D0134A8}"/>
    <dgm:cxn modelId="{E103CA90-9C37-4A61-B5EA-FBE579D4A166}" type="presOf" srcId="{428D82A9-07F8-4D73-96A9-7CF0AA435F85}" destId="{A6BFF471-1C98-4B0C-8BEB-14E52FD8A1DA}" srcOrd="0" destOrd="0" presId="urn:microsoft.com/office/officeart/2018/2/layout/IconVerticalSolidList"/>
    <dgm:cxn modelId="{E0CE9FA4-3A07-4D5F-BCEF-98A36963A22C}" type="presOf" srcId="{C93280D1-1B41-49A5-AD03-5AEE0C093A38}" destId="{AC029394-033F-44CD-A672-E21911A76F59}" srcOrd="0" destOrd="0" presId="urn:microsoft.com/office/officeart/2018/2/layout/IconVerticalSolidList"/>
    <dgm:cxn modelId="{43B670AD-54BD-44E4-8C28-CD650FFD35F4}" srcId="{12A869EB-0D71-4E80-ABBF-E6F1F47A129D}" destId="{3F63FB04-180C-4E9E-B727-E354FDDAFEF0}" srcOrd="1" destOrd="0" parTransId="{48D63147-E09A-435D-BC8E-75DCEE6FE173}" sibTransId="{A80B0BC6-25E6-45D8-9CD9-3F2AF07BA6E6}"/>
    <dgm:cxn modelId="{05918CB7-AFD8-4D0A-8E99-DE54C11BFB78}" type="presOf" srcId="{61F6AAC8-A9AC-4AF9-8CE9-362EA893BC5A}" destId="{D7076F4C-5CA9-4257-9E31-BED43914BD41}" srcOrd="0" destOrd="0" presId="urn:microsoft.com/office/officeart/2018/2/layout/IconVerticalSolidList"/>
    <dgm:cxn modelId="{1B2143BF-0D14-4F8E-8F0D-E9AC5BE7FCDA}" type="presOf" srcId="{BA344451-A038-42F5-852F-45F89EAFA4FA}" destId="{7652332F-8157-48C5-B294-46E880199D0B}" srcOrd="0" destOrd="0" presId="urn:microsoft.com/office/officeart/2018/2/layout/IconVerticalSolidList"/>
    <dgm:cxn modelId="{D5ABFAD0-A395-4E90-ABF9-8670EAED400E}" type="presOf" srcId="{6E61622D-062B-4AD9-A316-DCF7E3741F97}" destId="{21B6EB53-15BB-4228-B920-BE702FC8BC4C}" srcOrd="0" destOrd="0" presId="urn:microsoft.com/office/officeart/2018/2/layout/IconVerticalSolidList"/>
    <dgm:cxn modelId="{82A3ACD7-D685-4DF7-B8C1-AFA1E634C2D0}" type="presOf" srcId="{43CA7068-6C16-45D4-9992-1FA6AFDA5C6A}" destId="{691914C3-2495-4D59-B8AC-10205F06DD44}" srcOrd="0" destOrd="0" presId="urn:microsoft.com/office/officeart/2018/2/layout/IconVerticalSolidList"/>
    <dgm:cxn modelId="{C016FEE6-B758-412E-B396-5CA53E8F6565}" srcId="{12A869EB-0D71-4E80-ABBF-E6F1F47A129D}" destId="{C93280D1-1B41-49A5-AD03-5AEE0C093A38}" srcOrd="0" destOrd="0" parTransId="{5AD74CED-CC1E-41C6-8368-25032AB4ED6B}" sibTransId="{AC0775A7-7E2D-4960-ACA5-D99C3AA90952}"/>
    <dgm:cxn modelId="{5E5BE6B4-92D7-4AAD-A7F9-5BB6B8AA2E8A}" type="presParOf" srcId="{9E381341-D4EA-43FA-BBF4-723EEE49A7CC}" destId="{392318A8-CB89-4533-A561-7A4C4CC99462}" srcOrd="0" destOrd="0" presId="urn:microsoft.com/office/officeart/2018/2/layout/IconVerticalSolidList"/>
    <dgm:cxn modelId="{1D6BF618-28AF-4359-BD0A-3224D612D637}" type="presParOf" srcId="{392318A8-CB89-4533-A561-7A4C4CC99462}" destId="{992BD916-CE6F-454B-9854-0516D79E0FBF}" srcOrd="0" destOrd="0" presId="urn:microsoft.com/office/officeart/2018/2/layout/IconVerticalSolidList"/>
    <dgm:cxn modelId="{78010F13-10CE-4E56-8313-79D737988E7C}" type="presParOf" srcId="{392318A8-CB89-4533-A561-7A4C4CC99462}" destId="{49F0B872-20AA-45D9-BCB1-3562B1B97A60}" srcOrd="1" destOrd="0" presId="urn:microsoft.com/office/officeart/2018/2/layout/IconVerticalSolidList"/>
    <dgm:cxn modelId="{135C0E0A-06AF-489E-82D2-F8C60D214734}" type="presParOf" srcId="{392318A8-CB89-4533-A561-7A4C4CC99462}" destId="{48E1A691-A9EB-4A77-9A00-F6D56A2E944F}" srcOrd="2" destOrd="0" presId="urn:microsoft.com/office/officeart/2018/2/layout/IconVerticalSolidList"/>
    <dgm:cxn modelId="{F75DCE52-259D-435A-B484-55A6CAF75D7A}" type="presParOf" srcId="{392318A8-CB89-4533-A561-7A4C4CC99462}" destId="{AC029394-033F-44CD-A672-E21911A76F59}" srcOrd="3" destOrd="0" presId="urn:microsoft.com/office/officeart/2018/2/layout/IconVerticalSolidList"/>
    <dgm:cxn modelId="{EB590B2A-004C-4D8B-9298-D620907173C4}" type="presParOf" srcId="{392318A8-CB89-4533-A561-7A4C4CC99462}" destId="{21B6EB53-15BB-4228-B920-BE702FC8BC4C}" srcOrd="4" destOrd="0" presId="urn:microsoft.com/office/officeart/2018/2/layout/IconVerticalSolidList"/>
    <dgm:cxn modelId="{C1214287-1913-48F6-BDB6-2E419BD43600}" type="presParOf" srcId="{9E381341-D4EA-43FA-BBF4-723EEE49A7CC}" destId="{21BC5FD5-CCCD-4C71-99DA-D89285B08A3C}" srcOrd="1" destOrd="0" presId="urn:microsoft.com/office/officeart/2018/2/layout/IconVerticalSolidList"/>
    <dgm:cxn modelId="{57108F81-791E-4ECB-ADD7-DA833E6BF8FA}" type="presParOf" srcId="{9E381341-D4EA-43FA-BBF4-723EEE49A7CC}" destId="{89A5B150-8553-408E-BEA5-A60EC53BBBBE}" srcOrd="2" destOrd="0" presId="urn:microsoft.com/office/officeart/2018/2/layout/IconVerticalSolidList"/>
    <dgm:cxn modelId="{8FF7D369-8100-40F4-B78E-A0C572A471E2}" type="presParOf" srcId="{89A5B150-8553-408E-BEA5-A60EC53BBBBE}" destId="{00B9A07D-5A80-458F-99FF-91005379AD21}" srcOrd="0" destOrd="0" presId="urn:microsoft.com/office/officeart/2018/2/layout/IconVerticalSolidList"/>
    <dgm:cxn modelId="{EC863AF4-8247-4AAD-AD56-98105B6CB972}" type="presParOf" srcId="{89A5B150-8553-408E-BEA5-A60EC53BBBBE}" destId="{68D0BEC2-7D16-4CBC-BA54-981A76104D77}" srcOrd="1" destOrd="0" presId="urn:microsoft.com/office/officeart/2018/2/layout/IconVerticalSolidList"/>
    <dgm:cxn modelId="{E34FDAD1-25FB-4ACF-873C-DC1606E06506}" type="presParOf" srcId="{89A5B150-8553-408E-BEA5-A60EC53BBBBE}" destId="{8FE8F9F5-C677-40F7-A0B6-A2552F21E0C7}" srcOrd="2" destOrd="0" presId="urn:microsoft.com/office/officeart/2018/2/layout/IconVerticalSolidList"/>
    <dgm:cxn modelId="{1B5C05A8-59AD-4221-AB89-1DF368DE6C4B}" type="presParOf" srcId="{89A5B150-8553-408E-BEA5-A60EC53BBBBE}" destId="{B0751531-0D06-407A-B557-3243DD786BB3}" srcOrd="3" destOrd="0" presId="urn:microsoft.com/office/officeart/2018/2/layout/IconVerticalSolidList"/>
    <dgm:cxn modelId="{3483C1A8-57BC-47C3-8800-6D416D8725E1}" type="presParOf" srcId="{89A5B150-8553-408E-BEA5-A60EC53BBBBE}" destId="{691914C3-2495-4D59-B8AC-10205F06DD44}" srcOrd="4" destOrd="0" presId="urn:microsoft.com/office/officeart/2018/2/layout/IconVerticalSolidList"/>
    <dgm:cxn modelId="{8814EE00-A6AB-4EA2-943C-EB3FA173C572}" type="presParOf" srcId="{9E381341-D4EA-43FA-BBF4-723EEE49A7CC}" destId="{9AC0011A-7E8C-483D-A575-DD1530C4D93B}" srcOrd="3" destOrd="0" presId="urn:microsoft.com/office/officeart/2018/2/layout/IconVerticalSolidList"/>
    <dgm:cxn modelId="{8BD9ADFE-33BA-4092-AEA4-5E304414F108}" type="presParOf" srcId="{9E381341-D4EA-43FA-BBF4-723EEE49A7CC}" destId="{F7D8B3C0-AEE6-4B5C-BF64-ABC2E05812DA}" srcOrd="4" destOrd="0" presId="urn:microsoft.com/office/officeart/2018/2/layout/IconVerticalSolidList"/>
    <dgm:cxn modelId="{4A98EF81-D63D-4A9A-A0B4-A269114E4B22}" type="presParOf" srcId="{F7D8B3C0-AEE6-4B5C-BF64-ABC2E05812DA}" destId="{EFDC82D9-FE8A-43B1-B712-402C68E7BDA3}" srcOrd="0" destOrd="0" presId="urn:microsoft.com/office/officeart/2018/2/layout/IconVerticalSolidList"/>
    <dgm:cxn modelId="{EB694337-9578-4BA1-A3CC-246FBB5F12E2}" type="presParOf" srcId="{F7D8B3C0-AEE6-4B5C-BF64-ABC2E05812DA}" destId="{CC75689A-74E3-4F16-B584-6895C1FB8548}" srcOrd="1" destOrd="0" presId="urn:microsoft.com/office/officeart/2018/2/layout/IconVerticalSolidList"/>
    <dgm:cxn modelId="{C99C89C8-EACD-49F4-A210-972003DB4C19}" type="presParOf" srcId="{F7D8B3C0-AEE6-4B5C-BF64-ABC2E05812DA}" destId="{E142ABFF-9390-45A0-8E5E-9A2FC2D6ADFA}" srcOrd="2" destOrd="0" presId="urn:microsoft.com/office/officeart/2018/2/layout/IconVerticalSolidList"/>
    <dgm:cxn modelId="{FA5529B4-72C9-4B90-AC3C-7C4574AEC115}" type="presParOf" srcId="{F7D8B3C0-AEE6-4B5C-BF64-ABC2E05812DA}" destId="{79CB5419-3FB5-4F87-A750-5F9213A0970D}" srcOrd="3" destOrd="0" presId="urn:microsoft.com/office/officeart/2018/2/layout/IconVerticalSolidList"/>
    <dgm:cxn modelId="{BEFDA263-B439-4AA1-9AD6-CF9AF05C760E}" type="presParOf" srcId="{F7D8B3C0-AEE6-4B5C-BF64-ABC2E05812DA}" destId="{D7076F4C-5CA9-4257-9E31-BED43914BD41}" srcOrd="4" destOrd="0" presId="urn:microsoft.com/office/officeart/2018/2/layout/IconVerticalSolidList"/>
    <dgm:cxn modelId="{6E75E65F-EA9A-462B-98EB-D24B21F122A6}" type="presParOf" srcId="{9E381341-D4EA-43FA-BBF4-723EEE49A7CC}" destId="{F022E859-4DCB-4316-BD6B-9D71D7BA2C8E}" srcOrd="5" destOrd="0" presId="urn:microsoft.com/office/officeart/2018/2/layout/IconVerticalSolidList"/>
    <dgm:cxn modelId="{426A6E0F-6988-48DB-B709-36D2E42C2D33}" type="presParOf" srcId="{9E381341-D4EA-43FA-BBF4-723EEE49A7CC}" destId="{8D6FA634-72C2-4791-85A7-4F5623CE6E71}" srcOrd="6" destOrd="0" presId="urn:microsoft.com/office/officeart/2018/2/layout/IconVerticalSolidList"/>
    <dgm:cxn modelId="{484CF924-E20A-4A70-8847-0D9A26B75901}" type="presParOf" srcId="{8D6FA634-72C2-4791-85A7-4F5623CE6E71}" destId="{AD8DF3FB-946E-4367-8F11-95207BEA4808}" srcOrd="0" destOrd="0" presId="urn:microsoft.com/office/officeart/2018/2/layout/IconVerticalSolidList"/>
    <dgm:cxn modelId="{CEBE253B-DD26-415B-9D1C-F7E28679D3E2}" type="presParOf" srcId="{8D6FA634-72C2-4791-85A7-4F5623CE6E71}" destId="{7CB11D44-5A8E-49EF-8CBF-40BEC66E3F58}" srcOrd="1" destOrd="0" presId="urn:microsoft.com/office/officeart/2018/2/layout/IconVerticalSolidList"/>
    <dgm:cxn modelId="{D5D565B6-E7B0-4739-867D-FC7AB05FB73C}" type="presParOf" srcId="{8D6FA634-72C2-4791-85A7-4F5623CE6E71}" destId="{556D9B74-1FFB-44FB-9C81-6B8F73248DAB}" srcOrd="2" destOrd="0" presId="urn:microsoft.com/office/officeart/2018/2/layout/IconVerticalSolidList"/>
    <dgm:cxn modelId="{7AB30321-5F99-46C0-BD1C-4FB93F266CFE}" type="presParOf" srcId="{8D6FA634-72C2-4791-85A7-4F5623CE6E71}" destId="{A6BFF471-1C98-4B0C-8BEB-14E52FD8A1DA}" srcOrd="3" destOrd="0" presId="urn:microsoft.com/office/officeart/2018/2/layout/IconVerticalSolidList"/>
    <dgm:cxn modelId="{8F4EEDF6-696E-4AB2-A1B2-D30A627AC206}" type="presParOf" srcId="{8D6FA634-72C2-4791-85A7-4F5623CE6E71}" destId="{7652332F-8157-48C5-B294-46E880199D0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BD916-CE6F-454B-9854-0516D79E0FBF}">
      <dsp:nvSpPr>
        <dsp:cNvPr id="0" name=""/>
        <dsp:cNvSpPr/>
      </dsp:nvSpPr>
      <dsp:spPr>
        <a:xfrm>
          <a:off x="0" y="2067"/>
          <a:ext cx="11376024" cy="1047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0B872-20AA-45D9-BCB1-3562B1B97A60}">
      <dsp:nvSpPr>
        <dsp:cNvPr id="0" name=""/>
        <dsp:cNvSpPr/>
      </dsp:nvSpPr>
      <dsp:spPr>
        <a:xfrm>
          <a:off x="316984" y="237841"/>
          <a:ext cx="576335" cy="576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29394-033F-44CD-A672-E21911A76F59}">
      <dsp:nvSpPr>
        <dsp:cNvPr id="0" name=""/>
        <dsp:cNvSpPr/>
      </dsp:nvSpPr>
      <dsp:spPr>
        <a:xfrm>
          <a:off x="1210303" y="2067"/>
          <a:ext cx="5119210"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977900">
            <a:lnSpc>
              <a:spcPct val="90000"/>
            </a:lnSpc>
            <a:spcBef>
              <a:spcPct val="0"/>
            </a:spcBef>
            <a:spcAft>
              <a:spcPct val="35000"/>
            </a:spcAft>
            <a:buNone/>
          </a:pPr>
          <a:r>
            <a:rPr lang="en-US" sz="2200" kern="1200"/>
            <a:t>Increasing complexity of the measurements ecosystem</a:t>
          </a:r>
        </a:p>
      </dsp:txBody>
      <dsp:txXfrm>
        <a:off x="1210303" y="2067"/>
        <a:ext cx="5119210" cy="1047882"/>
      </dsp:txXfrm>
    </dsp:sp>
    <dsp:sp modelId="{21B6EB53-15BB-4228-B920-BE702FC8BC4C}">
      <dsp:nvSpPr>
        <dsp:cNvPr id="0" name=""/>
        <dsp:cNvSpPr/>
      </dsp:nvSpPr>
      <dsp:spPr>
        <a:xfrm>
          <a:off x="6329514" y="2067"/>
          <a:ext cx="5046509"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90000"/>
            </a:lnSpc>
            <a:spcBef>
              <a:spcPct val="0"/>
            </a:spcBef>
            <a:spcAft>
              <a:spcPct val="35000"/>
            </a:spcAft>
            <a:buNone/>
          </a:pPr>
          <a:r>
            <a:rPr lang="en-US" sz="1800" kern="1200" dirty="0"/>
            <a:t>In order to keep up with state-of-the-art technology</a:t>
          </a:r>
        </a:p>
      </dsp:txBody>
      <dsp:txXfrm>
        <a:off x="6329514" y="2067"/>
        <a:ext cx="5046509" cy="1047882"/>
      </dsp:txXfrm>
    </dsp:sp>
    <dsp:sp modelId="{00B9A07D-5A80-458F-99FF-91005379AD21}">
      <dsp:nvSpPr>
        <dsp:cNvPr id="0" name=""/>
        <dsp:cNvSpPr/>
      </dsp:nvSpPr>
      <dsp:spPr>
        <a:xfrm>
          <a:off x="0" y="1311920"/>
          <a:ext cx="11376024" cy="1047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0BEC2-7D16-4CBC-BA54-981A76104D77}">
      <dsp:nvSpPr>
        <dsp:cNvPr id="0" name=""/>
        <dsp:cNvSpPr/>
      </dsp:nvSpPr>
      <dsp:spPr>
        <a:xfrm>
          <a:off x="316984" y="1547693"/>
          <a:ext cx="576335" cy="5763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751531-0D06-407A-B557-3243DD786BB3}">
      <dsp:nvSpPr>
        <dsp:cNvPr id="0" name=""/>
        <dsp:cNvSpPr/>
      </dsp:nvSpPr>
      <dsp:spPr>
        <a:xfrm>
          <a:off x="1210303" y="1311920"/>
          <a:ext cx="5119210"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977900">
            <a:lnSpc>
              <a:spcPct val="90000"/>
            </a:lnSpc>
            <a:spcBef>
              <a:spcPct val="0"/>
            </a:spcBef>
            <a:spcAft>
              <a:spcPct val="35000"/>
            </a:spcAft>
            <a:buNone/>
          </a:pPr>
          <a:r>
            <a:rPr lang="en-US" sz="2200" kern="1200" dirty="0"/>
            <a:t>Rapid decision making needs</a:t>
          </a:r>
        </a:p>
      </dsp:txBody>
      <dsp:txXfrm>
        <a:off x="1210303" y="1311920"/>
        <a:ext cx="5119210" cy="1047882"/>
      </dsp:txXfrm>
    </dsp:sp>
    <dsp:sp modelId="{691914C3-2495-4D59-B8AC-10205F06DD44}">
      <dsp:nvSpPr>
        <dsp:cNvPr id="0" name=""/>
        <dsp:cNvSpPr/>
      </dsp:nvSpPr>
      <dsp:spPr>
        <a:xfrm>
          <a:off x="6329514" y="1311920"/>
          <a:ext cx="5046509"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90000"/>
            </a:lnSpc>
            <a:spcBef>
              <a:spcPct val="0"/>
            </a:spcBef>
            <a:spcAft>
              <a:spcPct val="35000"/>
            </a:spcAft>
            <a:buNone/>
          </a:pPr>
          <a:r>
            <a:rPr lang="en-US" sz="1800" kern="1200" dirty="0"/>
            <a:t>Many stakeholders need to converge into decisions swiftly</a:t>
          </a:r>
        </a:p>
      </dsp:txBody>
      <dsp:txXfrm>
        <a:off x="6329514" y="1311920"/>
        <a:ext cx="5046509" cy="1047882"/>
      </dsp:txXfrm>
    </dsp:sp>
    <dsp:sp modelId="{EFDC82D9-FE8A-43B1-B712-402C68E7BDA3}">
      <dsp:nvSpPr>
        <dsp:cNvPr id="0" name=""/>
        <dsp:cNvSpPr/>
      </dsp:nvSpPr>
      <dsp:spPr>
        <a:xfrm>
          <a:off x="0" y="2621772"/>
          <a:ext cx="11376024" cy="1047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5689A-74E3-4F16-B584-6895C1FB8548}">
      <dsp:nvSpPr>
        <dsp:cNvPr id="0" name=""/>
        <dsp:cNvSpPr/>
      </dsp:nvSpPr>
      <dsp:spPr>
        <a:xfrm>
          <a:off x="316984" y="2857546"/>
          <a:ext cx="576335" cy="5763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B5419-3FB5-4F87-A750-5F9213A0970D}">
      <dsp:nvSpPr>
        <dsp:cNvPr id="0" name=""/>
        <dsp:cNvSpPr/>
      </dsp:nvSpPr>
      <dsp:spPr>
        <a:xfrm>
          <a:off x="1210303" y="2621772"/>
          <a:ext cx="5119210"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977900">
            <a:lnSpc>
              <a:spcPct val="90000"/>
            </a:lnSpc>
            <a:spcBef>
              <a:spcPct val="0"/>
            </a:spcBef>
            <a:spcAft>
              <a:spcPct val="35000"/>
            </a:spcAft>
            <a:buNone/>
          </a:pPr>
          <a:r>
            <a:rPr lang="en-US" sz="2200" kern="1200" dirty="0"/>
            <a:t>Increased international collaboration</a:t>
          </a:r>
        </a:p>
      </dsp:txBody>
      <dsp:txXfrm>
        <a:off x="1210303" y="2621772"/>
        <a:ext cx="5119210" cy="1047882"/>
      </dsp:txXfrm>
    </dsp:sp>
    <dsp:sp modelId="{D7076F4C-5CA9-4257-9E31-BED43914BD41}">
      <dsp:nvSpPr>
        <dsp:cNvPr id="0" name=""/>
        <dsp:cNvSpPr/>
      </dsp:nvSpPr>
      <dsp:spPr>
        <a:xfrm>
          <a:off x="6329514" y="2621772"/>
          <a:ext cx="5046509"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90000"/>
            </a:lnSpc>
            <a:spcBef>
              <a:spcPct val="0"/>
            </a:spcBef>
            <a:spcAft>
              <a:spcPct val="35000"/>
            </a:spcAft>
            <a:buNone/>
          </a:pPr>
          <a:r>
            <a:rPr lang="en-US" sz="1800" kern="1200" dirty="0"/>
            <a:t>Development team is not forcibly in the same place where assembly and test happen</a:t>
          </a:r>
        </a:p>
      </dsp:txBody>
      <dsp:txXfrm>
        <a:off x="6329514" y="2621772"/>
        <a:ext cx="5046509" cy="1047882"/>
      </dsp:txXfrm>
    </dsp:sp>
    <dsp:sp modelId="{AD8DF3FB-946E-4367-8F11-95207BEA4808}">
      <dsp:nvSpPr>
        <dsp:cNvPr id="0" name=""/>
        <dsp:cNvSpPr/>
      </dsp:nvSpPr>
      <dsp:spPr>
        <a:xfrm>
          <a:off x="0" y="3931625"/>
          <a:ext cx="11376024" cy="1047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11D44-5A8E-49EF-8CBF-40BEC66E3F58}">
      <dsp:nvSpPr>
        <dsp:cNvPr id="0" name=""/>
        <dsp:cNvSpPr/>
      </dsp:nvSpPr>
      <dsp:spPr>
        <a:xfrm>
          <a:off x="316984" y="4167398"/>
          <a:ext cx="576335" cy="5763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BFF471-1C98-4B0C-8BEB-14E52FD8A1DA}">
      <dsp:nvSpPr>
        <dsp:cNvPr id="0" name=""/>
        <dsp:cNvSpPr/>
      </dsp:nvSpPr>
      <dsp:spPr>
        <a:xfrm>
          <a:off x="1210303" y="3931625"/>
          <a:ext cx="5119210"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977900">
            <a:lnSpc>
              <a:spcPct val="90000"/>
            </a:lnSpc>
            <a:spcBef>
              <a:spcPct val="0"/>
            </a:spcBef>
            <a:spcAft>
              <a:spcPct val="35000"/>
            </a:spcAft>
            <a:buNone/>
          </a:pPr>
          <a:r>
            <a:rPr lang="en-US" sz="2200" kern="1200" dirty="0"/>
            <a:t>Technologies available to push forward digital transformation in the laboratory</a:t>
          </a:r>
        </a:p>
      </dsp:txBody>
      <dsp:txXfrm>
        <a:off x="1210303" y="3931625"/>
        <a:ext cx="5119210" cy="1047882"/>
      </dsp:txXfrm>
    </dsp:sp>
    <dsp:sp modelId="{7652332F-8157-48C5-B294-46E880199D0B}">
      <dsp:nvSpPr>
        <dsp:cNvPr id="0" name=""/>
        <dsp:cNvSpPr/>
      </dsp:nvSpPr>
      <dsp:spPr>
        <a:xfrm>
          <a:off x="6329514" y="3931625"/>
          <a:ext cx="5046509" cy="104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90000"/>
            </a:lnSpc>
            <a:spcBef>
              <a:spcPct val="0"/>
            </a:spcBef>
            <a:spcAft>
              <a:spcPct val="35000"/>
            </a:spcAft>
            <a:buNone/>
          </a:pPr>
          <a:r>
            <a:rPr lang="en-US" sz="1800" kern="1200"/>
            <a:t>Not only from measurements industry, but the Internet of Things, cloud computing, etc. </a:t>
          </a:r>
        </a:p>
      </dsp:txBody>
      <dsp:txXfrm>
        <a:off x="6329514" y="3931625"/>
        <a:ext cx="5046509" cy="10478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286F16C-344E-4C54-85D2-86A7F0E05EC3}" type="datetimeFigureOut">
              <a:rPr lang="en-US" smtClean="0"/>
              <a:t>24-Apr-23</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D8CBC21B-1313-481D-A0FC-EC69CD99F1F1}" type="slidenum">
              <a:rPr lang="en-US" smtClean="0"/>
              <a:t>‹#›</a:t>
            </a:fld>
            <a:endParaRPr lang="en-US"/>
          </a:p>
        </p:txBody>
      </p:sp>
    </p:spTree>
    <p:extLst>
      <p:ext uri="{BB962C8B-B14F-4D97-AF65-F5344CB8AC3E}">
        <p14:creationId xmlns:p14="http://schemas.microsoft.com/office/powerpoint/2010/main" val="10796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Context</a:t>
            </a:r>
          </a:p>
          <a:p>
            <a:pPr marL="628650" lvl="1" indent="-171450">
              <a:buFont typeface="Arial" panose="020B0604020202020204" pitchFamily="34" charset="0"/>
              <a:buChar char="•"/>
            </a:pPr>
            <a:r>
              <a:rPr lang="en-US" dirty="0"/>
              <a:t>Lab</a:t>
            </a:r>
          </a:p>
          <a:p>
            <a:pPr marL="628650" lvl="1" indent="-171450">
              <a:buFont typeface="Arial" panose="020B0604020202020204" pitchFamily="34" charset="0"/>
              <a:buChar char="•"/>
            </a:pPr>
            <a:r>
              <a:rPr lang="en-US" dirty="0"/>
              <a:t>ESA Ways</a:t>
            </a:r>
          </a:p>
          <a:p>
            <a:pPr marL="628650" lvl="1" indent="-171450">
              <a:buFont typeface="Arial" panose="020B0604020202020204" pitchFamily="34" charset="0"/>
              <a:buChar char="•"/>
            </a:pPr>
            <a:r>
              <a:rPr lang="en-US" dirty="0"/>
              <a:t>ECOSYSTEM of electronics</a:t>
            </a:r>
          </a:p>
          <a:p>
            <a:pPr marL="171450" lvl="0" indent="-171450">
              <a:buFont typeface="Arial" panose="020B0604020202020204" pitchFamily="34" charset="0"/>
              <a:buChar char="•"/>
            </a:pPr>
            <a:r>
              <a:rPr lang="en-US" dirty="0"/>
              <a:t>The solution</a:t>
            </a:r>
          </a:p>
          <a:p>
            <a:pPr marL="628650" lvl="1" indent="-171450">
              <a:buFont typeface="Arial" panose="020B0604020202020204" pitchFamily="34" charset="0"/>
              <a:buChar char="•"/>
            </a:pPr>
            <a:r>
              <a:rPr lang="en-US" dirty="0"/>
              <a:t>Requirements</a:t>
            </a:r>
          </a:p>
          <a:p>
            <a:pPr marL="628650" lvl="1" indent="-171450">
              <a:buFont typeface="Arial" panose="020B0604020202020204" pitchFamily="34" charset="0"/>
              <a:buChar char="•"/>
            </a:pPr>
            <a:r>
              <a:rPr lang="en-US" dirty="0"/>
              <a:t>Architecture</a:t>
            </a:r>
          </a:p>
          <a:p>
            <a:pPr marL="628650" lvl="1" indent="-171450">
              <a:buFont typeface="Arial" panose="020B0604020202020204" pitchFamily="34" charset="0"/>
              <a:buChar char="•"/>
            </a:pPr>
            <a:r>
              <a:rPr lang="en-US" dirty="0"/>
              <a:t>Grafana</a:t>
            </a:r>
          </a:p>
          <a:p>
            <a:pPr marL="628650" lvl="1" indent="-171450">
              <a:buFont typeface="Arial" panose="020B0604020202020204" pitchFamily="34" charset="0"/>
              <a:buChar char="•"/>
            </a:pPr>
            <a:r>
              <a:rPr lang="en-US" dirty="0"/>
              <a:t>Use cases</a:t>
            </a:r>
          </a:p>
          <a:p>
            <a:pPr marL="628650" lvl="1" indent="-171450">
              <a:buFont typeface="Arial" panose="020B0604020202020204" pitchFamily="34" charset="0"/>
              <a:buChar char="•"/>
            </a:pPr>
            <a:r>
              <a:rPr lang="en-US" dirty="0"/>
              <a:t>Live demo 11T Hybrid</a:t>
            </a:r>
          </a:p>
          <a:p>
            <a:pPr marL="171450" indent="-171450">
              <a:buFont typeface="Arial" panose="020B0604020202020204" pitchFamily="34" charset="0"/>
              <a:buChar char="•"/>
            </a:pPr>
            <a:r>
              <a:rPr lang="en-US" dirty="0"/>
              <a:t>Digital Twins</a:t>
            </a:r>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CBC21B-1313-481D-A0FC-EC69CD99F1F1}" type="slidenum">
              <a:rPr lang="en-US" smtClean="0"/>
              <a:t>2</a:t>
            </a:fld>
            <a:endParaRPr lang="en-US"/>
          </a:p>
        </p:txBody>
      </p:sp>
    </p:spTree>
    <p:extLst>
      <p:ext uri="{BB962C8B-B14F-4D97-AF65-F5344CB8AC3E}">
        <p14:creationId xmlns:p14="http://schemas.microsoft.com/office/powerpoint/2010/main" val="75528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it is not exhaustive list </a:t>
            </a:r>
          </a:p>
          <a:p>
            <a:endParaRPr lang="en-US" dirty="0"/>
          </a:p>
          <a:p>
            <a:r>
              <a:rPr lang="en-US" dirty="0"/>
              <a:t>NTP/PTP</a:t>
            </a:r>
          </a:p>
        </p:txBody>
      </p:sp>
      <p:sp>
        <p:nvSpPr>
          <p:cNvPr id="4" name="Slide Number Placeholder 3"/>
          <p:cNvSpPr>
            <a:spLocks noGrp="1"/>
          </p:cNvSpPr>
          <p:nvPr>
            <p:ph type="sldNum" sz="quarter" idx="5"/>
          </p:nvPr>
        </p:nvSpPr>
        <p:spPr/>
        <p:txBody>
          <a:bodyPr/>
          <a:lstStyle/>
          <a:p>
            <a:fld id="{D8CBC21B-1313-481D-A0FC-EC69CD99F1F1}" type="slidenum">
              <a:rPr lang="en-US" smtClean="0"/>
              <a:t>10</a:t>
            </a:fld>
            <a:endParaRPr lang="en-US"/>
          </a:p>
        </p:txBody>
      </p:sp>
    </p:spTree>
    <p:extLst>
      <p:ext uri="{BB962C8B-B14F-4D97-AF65-F5344CB8AC3E}">
        <p14:creationId xmlns:p14="http://schemas.microsoft.com/office/powerpoint/2010/main" val="82399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374151"/>
                </a:solidFill>
                <a:effectLst/>
                <a:latin typeface="Söhne"/>
              </a:rPr>
              <a:t>REVERSE PANEL and DATA SOURCE</a:t>
            </a:r>
          </a:p>
          <a:p>
            <a:pPr algn="just"/>
            <a:endParaRPr lang="en-GB" b="0" i="0" dirty="0">
              <a:solidFill>
                <a:srgbClr val="374151"/>
              </a:solidFill>
              <a:effectLst/>
              <a:latin typeface="Söhne"/>
            </a:endParaRPr>
          </a:p>
          <a:p>
            <a:pPr algn="just"/>
            <a:r>
              <a:rPr lang="en-GB" b="0" i="0" dirty="0">
                <a:solidFill>
                  <a:srgbClr val="374151"/>
                </a:solidFill>
                <a:effectLst/>
                <a:latin typeface="Söhne"/>
              </a:rPr>
              <a:t>Grafana is an open-source data visualization and monitoring tool that allows users to query, visualize, alert, and understand metrics from different data sources. It supports a wide range of data sources, including Graphite, Elasticsearch, </a:t>
            </a:r>
            <a:r>
              <a:rPr lang="en-GB" b="0" i="0" dirty="0" err="1">
                <a:solidFill>
                  <a:srgbClr val="374151"/>
                </a:solidFill>
                <a:effectLst/>
                <a:latin typeface="Söhne"/>
              </a:rPr>
              <a:t>InfluxDB</a:t>
            </a:r>
            <a:r>
              <a:rPr lang="en-GB" b="0" i="0" dirty="0">
                <a:solidFill>
                  <a:srgbClr val="374151"/>
                </a:solidFill>
                <a:effectLst/>
                <a:latin typeface="Söhne"/>
              </a:rPr>
              <a:t>, Prometheus, and many others.</a:t>
            </a:r>
          </a:p>
          <a:p>
            <a:pPr algn="just"/>
            <a:r>
              <a:rPr lang="en-GB" b="0" i="0" dirty="0">
                <a:solidFill>
                  <a:srgbClr val="374151"/>
                </a:solidFill>
                <a:effectLst/>
                <a:latin typeface="Söhne"/>
              </a:rPr>
              <a:t>With Grafana, users can create customizable dashboards that provide real-time insights into their data. Grafana also offers features such as alerting, annotation, and plugins that can be used to extend its functionality. It is widely used in IT infrastructure monitoring, application performance monitoring, and business analytics.</a:t>
            </a:r>
          </a:p>
          <a:p>
            <a:pPr algn="just"/>
            <a:r>
              <a:rPr lang="en-GB" b="0" i="0" dirty="0">
                <a:solidFill>
                  <a:srgbClr val="374151"/>
                </a:solidFill>
                <a:effectLst/>
                <a:latin typeface="Söhne"/>
              </a:rPr>
              <a:t>Grafana's popularity and versatility have made it a popular tool in the data visualization and monitoring community. It has a large and active community that creates and shares dashboards, plugins, and integrations to make it easier for users to visualize their data.</a:t>
            </a:r>
          </a:p>
          <a:p>
            <a:pPr algn="just"/>
            <a:endParaRPr lang="en-GB" dirty="0"/>
          </a:p>
          <a:p>
            <a:pPr algn="just"/>
            <a:endParaRPr lang="en-GB" dirty="0"/>
          </a:p>
          <a:p>
            <a:pPr algn="l"/>
            <a:r>
              <a:rPr lang="en-GB" b="0" i="0" dirty="0">
                <a:solidFill>
                  <a:srgbClr val="374151"/>
                </a:solidFill>
                <a:effectLst/>
                <a:latin typeface="Söhne"/>
              </a:rPr>
              <a:t>Advantages of Grafana:</a:t>
            </a:r>
          </a:p>
          <a:p>
            <a:pPr algn="l">
              <a:buFont typeface="Arial" panose="020B0604020202020204" pitchFamily="34" charset="0"/>
              <a:buChar char="•"/>
            </a:pPr>
            <a:r>
              <a:rPr lang="en-GB" b="0" i="0" dirty="0">
                <a:solidFill>
                  <a:srgbClr val="374151"/>
                </a:solidFill>
                <a:effectLst/>
                <a:latin typeface="Söhne"/>
              </a:rPr>
              <a:t>Grafana is an open-source tool, which means it is freely available for use and modification by anyone.</a:t>
            </a:r>
          </a:p>
          <a:p>
            <a:pPr algn="l">
              <a:buFont typeface="Arial" panose="020B0604020202020204" pitchFamily="34" charset="0"/>
              <a:buChar char="•"/>
            </a:pPr>
            <a:r>
              <a:rPr lang="en-GB" b="0" i="0" dirty="0">
                <a:solidFill>
                  <a:srgbClr val="374151"/>
                </a:solidFill>
                <a:effectLst/>
                <a:latin typeface="Söhne"/>
              </a:rPr>
              <a:t>Grafana supports a wide range of data sources, which allows users to visualize and monitor data from various sources using a single platform.</a:t>
            </a:r>
          </a:p>
          <a:p>
            <a:pPr algn="l">
              <a:buFont typeface="Arial" panose="020B0604020202020204" pitchFamily="34" charset="0"/>
              <a:buChar char="•"/>
            </a:pPr>
            <a:r>
              <a:rPr lang="en-GB" b="0" i="0" dirty="0">
                <a:solidFill>
                  <a:srgbClr val="374151"/>
                </a:solidFill>
                <a:effectLst/>
                <a:latin typeface="Söhne"/>
              </a:rPr>
              <a:t>Grafana's dashboard creation is intuitive and user-friendly, which makes it easy for non-technical users to create and customize their dashboards.</a:t>
            </a:r>
          </a:p>
          <a:p>
            <a:pPr algn="l">
              <a:buFont typeface="Arial" panose="020B0604020202020204" pitchFamily="34" charset="0"/>
              <a:buChar char="•"/>
            </a:pPr>
            <a:r>
              <a:rPr lang="en-GB" b="0" i="0" dirty="0">
                <a:solidFill>
                  <a:srgbClr val="374151"/>
                </a:solidFill>
                <a:effectLst/>
                <a:latin typeface="Söhne"/>
              </a:rPr>
              <a:t>Grafana offers a large number of plugins and integrations that can be used to extend its functionality, allowing users to tailor their monitoring and visualization to their specific needs.</a:t>
            </a:r>
          </a:p>
          <a:p>
            <a:pPr algn="l">
              <a:buFont typeface="Arial" panose="020B0604020202020204" pitchFamily="34" charset="0"/>
              <a:buChar char="•"/>
            </a:pPr>
            <a:r>
              <a:rPr lang="en-GB" b="0" i="0" dirty="0">
                <a:solidFill>
                  <a:srgbClr val="374151"/>
                </a:solidFill>
                <a:effectLst/>
                <a:latin typeface="Söhne"/>
              </a:rPr>
              <a:t>Grafana provides real-time monitoring and alerting capabilities, which allows users to quickly respond to issues and avoid downtime.</a:t>
            </a:r>
          </a:p>
          <a:p>
            <a:pPr algn="l">
              <a:buFont typeface="Arial" panose="020B0604020202020204" pitchFamily="34" charset="0"/>
              <a:buNone/>
            </a:pPr>
            <a:endParaRPr lang="en-GB" b="0" i="0" dirty="0">
              <a:solidFill>
                <a:srgbClr val="374151"/>
              </a:solidFill>
              <a:effectLst/>
              <a:latin typeface="Söhne"/>
            </a:endParaRPr>
          </a:p>
          <a:p>
            <a:pPr algn="l"/>
            <a:r>
              <a:rPr lang="en-GB" b="0" i="0" dirty="0">
                <a:solidFill>
                  <a:srgbClr val="374151"/>
                </a:solidFill>
                <a:effectLst/>
                <a:latin typeface="Söhne"/>
              </a:rPr>
              <a:t>Disadvantages of Grafana:</a:t>
            </a:r>
          </a:p>
          <a:p>
            <a:pPr algn="l">
              <a:buFont typeface="Arial" panose="020B0604020202020204" pitchFamily="34" charset="0"/>
              <a:buChar char="•"/>
            </a:pPr>
            <a:r>
              <a:rPr lang="en-GB" b="0" i="0" dirty="0">
                <a:solidFill>
                  <a:srgbClr val="374151"/>
                </a:solidFill>
                <a:effectLst/>
                <a:latin typeface="Söhne"/>
              </a:rPr>
              <a:t>Grafana's open-source nature can lead to slower development and support compared to commercial tools.</a:t>
            </a:r>
          </a:p>
          <a:p>
            <a:pPr algn="l">
              <a:buFont typeface="Arial" panose="020B0604020202020204" pitchFamily="34" charset="0"/>
              <a:buChar char="•"/>
            </a:pPr>
            <a:r>
              <a:rPr lang="en-GB" b="0" i="0" dirty="0">
                <a:solidFill>
                  <a:srgbClr val="374151"/>
                </a:solidFill>
                <a:effectLst/>
                <a:latin typeface="Söhne"/>
              </a:rPr>
              <a:t>Grafana requires technical knowledge to set up and maintain, which may be a barrier for non-technical users or small teams.</a:t>
            </a:r>
          </a:p>
          <a:p>
            <a:pPr algn="l">
              <a:buFont typeface="Arial" panose="020B0604020202020204" pitchFamily="34" charset="0"/>
              <a:buChar char="•"/>
            </a:pPr>
            <a:r>
              <a:rPr lang="en-GB" b="0" i="0" dirty="0">
                <a:solidFill>
                  <a:srgbClr val="374151"/>
                </a:solidFill>
                <a:effectLst/>
                <a:latin typeface="Söhne"/>
              </a:rPr>
              <a:t>Grafana does not provide advanced data analytics or machine learning capabilities, which may limit its usefulness for certain use cases.</a:t>
            </a:r>
          </a:p>
          <a:p>
            <a:pPr algn="l">
              <a:buFont typeface="Arial" panose="020B0604020202020204" pitchFamily="34" charset="0"/>
              <a:buChar char="•"/>
            </a:pPr>
            <a:r>
              <a:rPr lang="en-GB" b="0" i="0" dirty="0">
                <a:solidFill>
                  <a:srgbClr val="374151"/>
                </a:solidFill>
                <a:effectLst/>
                <a:latin typeface="Söhne"/>
              </a:rPr>
              <a:t>Grafana's alerting system can be limited in terms of functionality and flexibility, which may require users to integrate with external alerting tools.</a:t>
            </a:r>
          </a:p>
          <a:p>
            <a:pPr algn="just"/>
            <a:endParaRPr lang="en-GB" dirty="0"/>
          </a:p>
        </p:txBody>
      </p:sp>
      <p:sp>
        <p:nvSpPr>
          <p:cNvPr id="4" name="Slide Number Placeholder 3"/>
          <p:cNvSpPr>
            <a:spLocks noGrp="1"/>
          </p:cNvSpPr>
          <p:nvPr>
            <p:ph type="sldNum" sz="quarter" idx="5"/>
          </p:nvPr>
        </p:nvSpPr>
        <p:spPr/>
        <p:txBody>
          <a:bodyPr/>
          <a:lstStyle/>
          <a:p>
            <a:fld id="{D8CBC21B-1313-481D-A0FC-EC69CD99F1F1}" type="slidenum">
              <a:rPr lang="en-US" smtClean="0"/>
              <a:t>11</a:t>
            </a:fld>
            <a:endParaRPr lang="en-US"/>
          </a:p>
        </p:txBody>
      </p:sp>
    </p:spTree>
    <p:extLst>
      <p:ext uri="{BB962C8B-B14F-4D97-AF65-F5344CB8AC3E}">
        <p14:creationId xmlns:p14="http://schemas.microsoft.com/office/powerpoint/2010/main" val="292158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13</a:t>
            </a:fld>
            <a:endParaRPr lang="en-US"/>
          </a:p>
        </p:txBody>
      </p:sp>
    </p:spTree>
    <p:extLst>
      <p:ext uri="{BB962C8B-B14F-4D97-AF65-F5344CB8AC3E}">
        <p14:creationId xmlns:p14="http://schemas.microsoft.com/office/powerpoint/2010/main" val="4031776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41075104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E8E6351E-9F3C-4CEA-83EC-99E2FF589643}" type="datetime1">
              <a:rPr lang="en-US" smtClean="0"/>
              <a:t>26-Apr-23</a:t>
            </a:fld>
            <a:endParaRPr lang="en-US"/>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2° Workshop IDSM</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164423645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DE923156-AFBB-4814-8E03-2DFB32842DFA}" type="datetime1">
              <a:rPr lang="en-US" smtClean="0"/>
              <a:t>26-Apr-23</a:t>
            </a:fld>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2° Workshop IDSM</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362438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1F7BFDBB-3B91-407F-B8FF-D3F5738ACFAE}" type="datetime1">
              <a:rPr lang="en-US" smtClean="0"/>
              <a:t>26-Apr-23</a:t>
            </a:fld>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2° Workshop IDSM</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9FFF43AA-8330-4598-B968-81BEB0EB84E1}" type="slidenum">
              <a:rPr lang="en-US" smtClean="0"/>
              <a:t>‹#›</a:t>
            </a:fld>
            <a:endParaRPr lang="en-US"/>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994006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82E5EAE2-BE6E-4284-8B7A-65C236E7A17B}" type="datetime1">
              <a:rPr lang="en-US" smtClean="0"/>
              <a:t>26-Apr-23</a:t>
            </a:fld>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2° Workshop IDSM</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9FFF43AA-8330-4598-B968-81BEB0EB84E1}" type="slidenum">
              <a:rPr lang="en-US" smtClean="0"/>
              <a:t>‹#›</a:t>
            </a:fld>
            <a:endParaRPr lang="en-US"/>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7748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BBE96E01-992B-4637-8971-945C1008FB9B}" type="datetime1">
              <a:rPr lang="en-US" smtClean="0"/>
              <a:t>26-Apr-23</a:t>
            </a:fld>
            <a:endParaRPr lang="en-US"/>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2° Workshop IDSM</a:t>
            </a:r>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9FFF43AA-8330-4598-B968-81BEB0EB84E1}" type="slidenum">
              <a:rPr lang="en-US" smtClean="0"/>
              <a:t>‹#›</a:t>
            </a:fld>
            <a:endParaRPr lang="en-US"/>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358057999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6547CCE2-430C-4A49-837D-16AF6198B769}" type="datetime1">
              <a:rPr lang="en-US" smtClean="0"/>
              <a:t>26-Apr-23</a:t>
            </a:fld>
            <a:endParaRPr lang="en-US"/>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2° Workshop IDSM</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931713460"/>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D1D82F82-053E-4D9B-9DD2-681D5461A0C8}" type="datetime1">
              <a:rPr lang="en-US" smtClean="0"/>
              <a:t>26-Apr-23</a:t>
            </a:fld>
            <a:endParaRPr lang="en-US"/>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2° Workshop IDSM</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9FFF43AA-8330-4598-B968-81BEB0EB84E1}" type="slidenum">
              <a:rPr lang="en-US" smtClean="0"/>
              <a:t>‹#›</a:t>
            </a:fld>
            <a:endParaRPr lang="en-US"/>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806116440"/>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85247845-05BE-41C6-A0EF-50B1576A1311}" type="datetime1">
              <a:rPr lang="en-US" smtClean="0"/>
              <a:t>26-Apr-23</a:t>
            </a:fld>
            <a:endParaRPr lang="en-US"/>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2° Workshop IDSM</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9FFF43AA-8330-4598-B968-81BEB0EB84E1}" type="slidenum">
              <a:rPr lang="en-US" smtClean="0"/>
              <a:t>‹#›</a:t>
            </a:fld>
            <a:endParaRPr lang="en-US"/>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328705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6A55BC6D-BA70-43F9-BF03-980D63ACD542}" type="datetime1">
              <a:rPr lang="en-US" smtClean="0"/>
              <a:t>26-Apr-23</a:t>
            </a:fld>
            <a:endParaRPr lang="en-US"/>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2° Workshop IDSM</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9FFF43AA-8330-4598-B968-81BEB0EB84E1}" type="slidenum">
              <a:rPr lang="en-US" smtClean="0"/>
              <a:t>‹#›</a:t>
            </a:fld>
            <a:endParaRPr lang="en-US"/>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1033233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7A957EAE-BA53-4BE7-B867-0D4D6E5348A1}" type="datetime1">
              <a:rPr lang="en-US" smtClean="0"/>
              <a:t>26-Apr-23</a:t>
            </a:fld>
            <a:endParaRPr lang="en-US"/>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2° Workshop IDSM</a:t>
            </a:r>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166235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0AC2FFA0-91CC-48B9-9AD3-83BBC04F1513}" type="datetime1">
              <a:rPr lang="en-US" smtClean="0"/>
              <a:t>26-Apr-23</a:t>
            </a:fld>
            <a:endParaRPr lang="en-US"/>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2° Workshop IDSM</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7746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9CE273C3-BA8F-42E2-A2ED-6DBAB664C13E}" type="datetime1">
              <a:rPr lang="en-US" smtClean="0"/>
              <a:t>26-Apr-23</a:t>
            </a:fld>
            <a:endParaRPr lang="en-US"/>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2° Workshop IDSM</a:t>
            </a:r>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1164711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37D3BD6B-2B08-47FD-B7B7-247959FF8E2B}" type="datetime1">
              <a:rPr lang="en-US" smtClean="0"/>
              <a:t>26-Apr-23</a:t>
            </a:fld>
            <a:endParaRPr lang="en-US"/>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2° Workshop IDSM</a:t>
            </a:r>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2598626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grpSp>
        <p:nvGrpSpPr>
          <p:cNvPr id="2" name="Group 1">
            <a:extLst>
              <a:ext uri="{FF2B5EF4-FFF2-40B4-BE49-F238E27FC236}">
                <a16:creationId xmlns:a16="http://schemas.microsoft.com/office/drawing/2014/main" id="{8B92C1EF-B18C-45A8-86B5-D8072DB68F76}"/>
              </a:ext>
            </a:extLst>
          </p:cNvPr>
          <p:cNvGrpSpPr/>
          <p:nvPr/>
        </p:nvGrpSpPr>
        <p:grpSpPr>
          <a:xfrm>
            <a:off x="3308104" y="2315864"/>
            <a:ext cx="5575792" cy="1728192"/>
            <a:chOff x="2279576" y="2315864"/>
            <a:chExt cx="5575792" cy="1728192"/>
          </a:xfrm>
        </p:grpSpPr>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2279576" y="2315864"/>
              <a:ext cx="1728192" cy="1728192"/>
            </a:xfrm>
            <a:prstGeom prst="rect">
              <a:avLst/>
            </a:prstGeom>
          </p:spPr>
        </p:pic>
        <p:pic>
          <p:nvPicPr>
            <p:cNvPr id="6" name="Picture 5">
              <a:extLst>
                <a:ext uri="{FF2B5EF4-FFF2-40B4-BE49-F238E27FC236}">
                  <a16:creationId xmlns:a16="http://schemas.microsoft.com/office/drawing/2014/main" id="{4CC54C32-F50E-42D2-841F-7B2F0AB75DC4}"/>
                </a:ext>
              </a:extLst>
            </p:cNvPr>
            <p:cNvPicPr>
              <a:picLocks noChangeAspect="1"/>
            </p:cNvPicPr>
            <p:nvPr userDrawn="1"/>
          </p:nvPicPr>
          <p:blipFill rotWithShape="1">
            <a:blip r:embed="rId3"/>
            <a:srcRect b="44750"/>
            <a:stretch/>
          </p:blipFill>
          <p:spPr bwMode="auto">
            <a:xfrm>
              <a:off x="4336631" y="2493903"/>
              <a:ext cx="3518737" cy="1372114"/>
            </a:xfrm>
            <a:prstGeom prst="rect">
              <a:avLst/>
            </a:prstGeom>
          </p:spPr>
        </p:pic>
      </p:grpSp>
    </p:spTree>
    <p:extLst>
      <p:ext uri="{BB962C8B-B14F-4D97-AF65-F5344CB8AC3E}">
        <p14:creationId xmlns:p14="http://schemas.microsoft.com/office/powerpoint/2010/main" val="3470538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A337-D045-72BD-351E-8446F44723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8BF0F9-27CD-9799-C244-4281E2C8FA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3DDB59-2BD0-E908-BC83-4592FC5D6941}"/>
              </a:ext>
            </a:extLst>
          </p:cNvPr>
          <p:cNvSpPr>
            <a:spLocks noGrp="1"/>
          </p:cNvSpPr>
          <p:nvPr>
            <p:ph type="dt" sz="half" idx="10"/>
          </p:nvPr>
        </p:nvSpPr>
        <p:spPr/>
        <p:txBody>
          <a:bodyPr/>
          <a:lstStyle/>
          <a:p>
            <a:fld id="{BB1202CC-6315-4203-A64C-E09A286A8FF6}" type="datetime1">
              <a:rPr lang="en-US" smtClean="0"/>
              <a:t>26-Apr-23</a:t>
            </a:fld>
            <a:endParaRPr lang="en-US"/>
          </a:p>
        </p:txBody>
      </p:sp>
      <p:sp>
        <p:nvSpPr>
          <p:cNvPr id="5" name="Footer Placeholder 4">
            <a:extLst>
              <a:ext uri="{FF2B5EF4-FFF2-40B4-BE49-F238E27FC236}">
                <a16:creationId xmlns:a16="http://schemas.microsoft.com/office/drawing/2014/main" id="{BDA580FC-AA2F-641F-DEC6-C519F0358D37}"/>
              </a:ext>
            </a:extLst>
          </p:cNvPr>
          <p:cNvSpPr>
            <a:spLocks noGrp="1"/>
          </p:cNvSpPr>
          <p:nvPr>
            <p:ph type="ftr" sz="quarter" idx="11"/>
          </p:nvPr>
        </p:nvSpPr>
        <p:spPr/>
        <p:txBody>
          <a:bodyPr/>
          <a:lstStyle/>
          <a:p>
            <a:r>
              <a:rPr lang="en-US"/>
              <a:t>2° Workshop IDSM</a:t>
            </a:r>
          </a:p>
        </p:txBody>
      </p:sp>
      <p:sp>
        <p:nvSpPr>
          <p:cNvPr id="6" name="Slide Number Placeholder 5">
            <a:extLst>
              <a:ext uri="{FF2B5EF4-FFF2-40B4-BE49-F238E27FC236}">
                <a16:creationId xmlns:a16="http://schemas.microsoft.com/office/drawing/2014/main" id="{20ACBEC4-23D3-AE09-3E6F-A6EDEC480B5A}"/>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4386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59941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63AD9047-491C-4CB9-AE49-11B94B8E1962}"/>
              </a:ext>
            </a:extLst>
          </p:cNvPr>
          <p:cNvSpPr>
            <a:spLocks noGrp="1"/>
          </p:cNvSpPr>
          <p:nvPr>
            <p:ph type="dt" sz="half" idx="10"/>
          </p:nvPr>
        </p:nvSpPr>
        <p:spPr/>
        <p:txBody>
          <a:bodyPr/>
          <a:lstStyle/>
          <a:p>
            <a:fld id="{AA807ECE-F6AB-4DEE-8AD8-4513989390A6}" type="datetime1">
              <a:rPr lang="en-US" smtClean="0"/>
              <a:t>26-Apr-23</a:t>
            </a:fld>
            <a:endParaRPr lang="en-US"/>
          </a:p>
        </p:txBody>
      </p:sp>
      <p:sp>
        <p:nvSpPr>
          <p:cNvPr id="4" name="Footer Placeholder 3">
            <a:extLst>
              <a:ext uri="{FF2B5EF4-FFF2-40B4-BE49-F238E27FC236}">
                <a16:creationId xmlns:a16="http://schemas.microsoft.com/office/drawing/2014/main" id="{315BFD15-A1BC-4352-AB14-5B5A4925D4A2}"/>
              </a:ext>
            </a:extLst>
          </p:cNvPr>
          <p:cNvSpPr>
            <a:spLocks noGrp="1"/>
          </p:cNvSpPr>
          <p:nvPr>
            <p:ph type="ftr" sz="quarter" idx="11"/>
          </p:nvPr>
        </p:nvSpPr>
        <p:spPr/>
        <p:txBody>
          <a:bodyPr/>
          <a:lstStyle/>
          <a:p>
            <a:r>
              <a:rPr lang="en-US"/>
              <a:t>2° Workshop IDSM</a:t>
            </a:r>
          </a:p>
        </p:txBody>
      </p:sp>
      <p:sp>
        <p:nvSpPr>
          <p:cNvPr id="5" name="Slide Number Placeholder 4">
            <a:extLst>
              <a:ext uri="{FF2B5EF4-FFF2-40B4-BE49-F238E27FC236}">
                <a16:creationId xmlns:a16="http://schemas.microsoft.com/office/drawing/2014/main" id="{A303B7F1-83DF-4B44-9D13-622BDD70D13C}"/>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229763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47746094-ABCB-46CD-8320-2879D2DF0E95}" type="datetime1">
              <a:rPr lang="en-US" smtClean="0"/>
              <a:t>26-Apr-23</a:t>
            </a:fld>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2° Workshop IDSM</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9FFF43AA-8330-4598-B968-81BEB0EB84E1}" type="slidenum">
              <a:rPr lang="en-US" smtClean="0"/>
              <a:t>‹#›</a:t>
            </a:fld>
            <a:endParaRPr lang="en-US"/>
          </a:p>
        </p:txBody>
      </p:sp>
      <p:sp>
        <p:nvSpPr>
          <p:cNvPr id="2" name="Title 1">
            <a:extLst>
              <a:ext uri="{FF2B5EF4-FFF2-40B4-BE49-F238E27FC236}">
                <a16:creationId xmlns:a16="http://schemas.microsoft.com/office/drawing/2014/main" id="{D427E3D5-2194-4AE8-80D4-1FCE73F4D650}"/>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42144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9FBF524-8BA8-48AF-90B3-CF100CF836B0}" type="datetime1">
              <a:rPr lang="en-US" smtClean="0"/>
              <a:t>26-Apr-23</a:t>
            </a:fld>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2° Workshop IDSM</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9FFF43AA-8330-4598-B968-81BEB0EB84E1}" type="slidenum">
              <a:rPr lang="en-US" smtClean="0"/>
              <a:t>‹#›</a:t>
            </a:fld>
            <a:endParaRPr lang="en-US"/>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60352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fld id="{443C55C7-46C6-4227-8FA9-86157287F5CB}" type="datetime1">
              <a:rPr lang="en-US" smtClean="0"/>
              <a:t>26-Apr-23</a:t>
            </a:fld>
            <a:endParaRPr lang="en-US"/>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9FFF43AA-8330-4598-B968-81BEB0EB84E1}" type="slidenum">
              <a:rPr lang="en-US" smtClean="0"/>
              <a:t>‹#›</a:t>
            </a:fld>
            <a:endParaRPr lang="en-US"/>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a:t>2° Workshop IDSM</a:t>
            </a:r>
          </a:p>
        </p:txBody>
      </p:sp>
      <p:cxnSp>
        <p:nvCxnSpPr>
          <p:cNvPr id="19" name="Straight Connector 18">
            <a:extLst>
              <a:ext uri="{FF2B5EF4-FFF2-40B4-BE49-F238E27FC236}">
                <a16:creationId xmlns:a16="http://schemas.microsoft.com/office/drawing/2014/main" id="{F1E223B3-FDCC-6949-9C0B-F052B97037C1}"/>
              </a:ext>
            </a:extLst>
          </p:cNvPr>
          <p:cNvCxnSpPr/>
          <p:nvPr/>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55271552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6BC35B76-5F9D-4A88-9A84-DB68A5053830}" type="datetime1">
              <a:rPr lang="en-US" smtClean="0"/>
              <a:t>26-Apr-23</a:t>
            </a:fld>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2° Workshop IDSM</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352467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ACBA657A-E89E-428F-97D3-9A74FE24B247}" type="datetime1">
              <a:rPr lang="en-US" smtClean="0"/>
              <a:t>26-Apr-23</a:t>
            </a:fld>
            <a:endParaRPr lang="en-US"/>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2° Workshop IDSM</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9FFF43AA-8330-4598-B968-81BEB0EB84E1}" type="slidenum">
              <a:rPr lang="en-US" smtClean="0"/>
              <a:t>‹#›</a:t>
            </a:fld>
            <a:endParaRPr lang="en-US"/>
          </a:p>
        </p:txBody>
      </p:sp>
    </p:spTree>
    <p:extLst>
      <p:ext uri="{BB962C8B-B14F-4D97-AF65-F5344CB8AC3E}">
        <p14:creationId xmlns:p14="http://schemas.microsoft.com/office/powerpoint/2010/main" val="270562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287688" y="6378349"/>
            <a:ext cx="828700" cy="365125"/>
          </a:xfrm>
          <a:prstGeom prst="rect">
            <a:avLst/>
          </a:prstGeom>
        </p:spPr>
        <p:txBody>
          <a:bodyPr vert="horz" lIns="0" tIns="0" rIns="0" bIns="0" rtlCol="0" anchor="ctr"/>
          <a:lstStyle>
            <a:lvl1pPr algn="r">
              <a:defRPr sz="1000">
                <a:solidFill>
                  <a:schemeClr val="tx1"/>
                </a:solidFill>
              </a:defRPr>
            </a:lvl1pPr>
          </a:lstStyle>
          <a:p>
            <a:fld id="{22A645F7-8EF3-4B4C-9DDB-DFFB536C8D21}" type="datetime1">
              <a:rPr lang="en-US" smtClean="0"/>
              <a:t>26-Apr-23</a:t>
            </a:fld>
            <a:endParaRPr lang="en-US"/>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9FFF43AA-8330-4598-B968-81BEB0EB84E1}" type="slidenum">
              <a:rPr lang="en-US" smtClean="0"/>
              <a:t>‹#›</a:t>
            </a:fld>
            <a:endParaRPr lang="en-US"/>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a:t>2° Workshop IDSM</a:t>
            </a:r>
          </a:p>
        </p:txBody>
      </p:sp>
      <p:cxnSp>
        <p:nvCxnSpPr>
          <p:cNvPr id="14" name="Straight Connector 13">
            <a:extLst>
              <a:ext uri="{FF2B5EF4-FFF2-40B4-BE49-F238E27FC236}">
                <a16:creationId xmlns:a16="http://schemas.microsoft.com/office/drawing/2014/main" id="{BD9C6532-AEDE-354E-83AD-7F67D706DF38}"/>
              </a:ext>
            </a:extLst>
          </p:cNvPr>
          <p:cNvCxnSpPr/>
          <p:nvPr/>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p:nvPicPr>
        <p:blipFill>
          <a:blip r:embed="rId25"/>
          <a:stretch>
            <a:fillRect/>
          </a:stretch>
        </p:blipFill>
        <p:spPr>
          <a:xfrm>
            <a:off x="407988" y="6364599"/>
            <a:ext cx="495300" cy="393700"/>
          </a:xfrm>
          <a:prstGeom prst="rect">
            <a:avLst/>
          </a:prstGeom>
        </p:spPr>
      </p:pic>
      <p:pic>
        <p:nvPicPr>
          <p:cNvPr id="10" name="Picture 9">
            <a:extLst>
              <a:ext uri="{FF2B5EF4-FFF2-40B4-BE49-F238E27FC236}">
                <a16:creationId xmlns:a16="http://schemas.microsoft.com/office/drawing/2014/main" id="{1846A544-82A8-478C-8DA1-1A49D694F9DE}"/>
              </a:ext>
            </a:extLst>
          </p:cNvPr>
          <p:cNvPicPr>
            <a:picLocks noChangeAspect="1"/>
          </p:cNvPicPr>
          <p:nvPr/>
        </p:nvPicPr>
        <p:blipFill rotWithShape="1">
          <a:blip r:embed="rId26"/>
          <a:srcRect r="58573" b="44750"/>
          <a:stretch/>
        </p:blipFill>
        <p:spPr bwMode="auto">
          <a:xfrm>
            <a:off x="981918" y="6364599"/>
            <a:ext cx="418257" cy="393699"/>
          </a:xfrm>
          <a:prstGeom prst="rect">
            <a:avLst/>
          </a:prstGeom>
        </p:spPr>
      </p:pic>
      <p:sp>
        <p:nvSpPr>
          <p:cNvPr id="12" name="TextBox 11">
            <a:extLst>
              <a:ext uri="{FF2B5EF4-FFF2-40B4-BE49-F238E27FC236}">
                <a16:creationId xmlns:a16="http://schemas.microsoft.com/office/drawing/2014/main" id="{9960323C-FCE7-4F74-A687-BE4805310B87}"/>
              </a:ext>
            </a:extLst>
          </p:cNvPr>
          <p:cNvSpPr txBox="1"/>
          <p:nvPr/>
        </p:nvSpPr>
        <p:spPr bwMode="auto">
          <a:xfrm>
            <a:off x="1318085" y="6395580"/>
            <a:ext cx="864096" cy="230832"/>
          </a:xfrm>
          <a:prstGeom prst="rect">
            <a:avLst/>
          </a:prstGeom>
          <a:noFill/>
        </p:spPr>
        <p:txBody>
          <a:bodyPr wrap="square" rtlCol="0">
            <a:spAutoFit/>
          </a:bodyPr>
          <a:lstStyle/>
          <a:p>
            <a:r>
              <a:rPr lang="fr-CH" sz="900" b="1" dirty="0"/>
              <a:t>E</a:t>
            </a:r>
            <a:r>
              <a:rPr lang="fr-CH" sz="700" b="1" dirty="0"/>
              <a:t>NGINEERING</a:t>
            </a:r>
          </a:p>
        </p:txBody>
      </p:sp>
      <p:sp>
        <p:nvSpPr>
          <p:cNvPr id="13" name="TextBox 12">
            <a:extLst>
              <a:ext uri="{FF2B5EF4-FFF2-40B4-BE49-F238E27FC236}">
                <a16:creationId xmlns:a16="http://schemas.microsoft.com/office/drawing/2014/main" id="{632872DB-D95D-41FB-8620-43080C482AB9}"/>
              </a:ext>
            </a:extLst>
          </p:cNvPr>
          <p:cNvSpPr txBox="1"/>
          <p:nvPr/>
        </p:nvSpPr>
        <p:spPr bwMode="auto">
          <a:xfrm>
            <a:off x="1318085" y="6510996"/>
            <a:ext cx="1080120" cy="230832"/>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CH" sz="900" b="1" kern="1200" noProof="0" dirty="0">
                <a:solidFill>
                  <a:schemeClr val="tx1"/>
                </a:solidFill>
                <a:latin typeface="+mn-lt"/>
                <a:ea typeface="+mn-ea"/>
                <a:cs typeface="+mn-cs"/>
              </a:rPr>
              <a:t>D</a:t>
            </a:r>
            <a:r>
              <a:rPr lang="fr-CH" sz="700" b="1" kern="1200" noProof="0" dirty="0">
                <a:solidFill>
                  <a:schemeClr val="tx1"/>
                </a:solidFill>
                <a:latin typeface="+mn-lt"/>
                <a:ea typeface="+mn-ea"/>
                <a:cs typeface="+mn-cs"/>
              </a:rPr>
              <a:t>EPARTMENT</a:t>
            </a:r>
            <a:endParaRPr lang="fr-FR" sz="900" b="1" kern="1200" noProof="0" dirty="0">
              <a:solidFill>
                <a:schemeClr val="tx1"/>
              </a:solidFill>
              <a:latin typeface="+mn-lt"/>
              <a:ea typeface="+mn-ea"/>
              <a:cs typeface="+mn-cs"/>
            </a:endParaRPr>
          </a:p>
        </p:txBody>
      </p:sp>
    </p:spTree>
    <p:extLst>
      <p:ext uri="{BB962C8B-B14F-4D97-AF65-F5344CB8AC3E}">
        <p14:creationId xmlns:p14="http://schemas.microsoft.com/office/powerpoint/2010/main" val="312155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notesSlide" Target="../notesSlides/notesSlide3.xml"/><Relationship Id="rId16" Type="http://schemas.openxmlformats.org/officeDocument/2006/relationships/image" Target="../media/image58.png"/><Relationship Id="rId1" Type="http://schemas.openxmlformats.org/officeDocument/2006/relationships/slideLayout" Target="../slideLayouts/slideLayout20.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image" Target="../media/image51.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6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gif"/><Relationship Id="rId1" Type="http://schemas.openxmlformats.org/officeDocument/2006/relationships/slideLayout" Target="../slideLayouts/slideLayout20.xml"/><Relationship Id="rId6" Type="http://schemas.openxmlformats.org/officeDocument/2006/relationships/image" Target="../media/image18.png"/><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mml.web.cern.ch/d/pztmQm74z/14-sm18?orgId=1"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163-58CD-5851-7F3F-D188F70961F8}"/>
              </a:ext>
            </a:extLst>
          </p:cNvPr>
          <p:cNvSpPr>
            <a:spLocks noGrp="1"/>
          </p:cNvSpPr>
          <p:nvPr>
            <p:ph type="ctrTitle"/>
          </p:nvPr>
        </p:nvSpPr>
        <p:spPr>
          <a:xfrm>
            <a:off x="968991" y="1122363"/>
            <a:ext cx="10454185" cy="2387600"/>
          </a:xfrm>
        </p:spPr>
        <p:txBody>
          <a:bodyPr/>
          <a:lstStyle/>
          <a:p>
            <a:pPr algn="l"/>
            <a:r>
              <a:rPr lang="en-GB" sz="3200" dirty="0"/>
              <a:t>Digital Transformation in Mechanical Measurements Applied to Superconducting Magnets</a:t>
            </a:r>
            <a:endParaRPr lang="en-US" sz="3200" dirty="0"/>
          </a:p>
        </p:txBody>
      </p:sp>
      <p:sp>
        <p:nvSpPr>
          <p:cNvPr id="3" name="Subtitle 2">
            <a:extLst>
              <a:ext uri="{FF2B5EF4-FFF2-40B4-BE49-F238E27FC236}">
                <a16:creationId xmlns:a16="http://schemas.microsoft.com/office/drawing/2014/main" id="{532A3CD2-3A59-1C9B-FF73-880753DDBFE8}"/>
              </a:ext>
            </a:extLst>
          </p:cNvPr>
          <p:cNvSpPr>
            <a:spLocks noGrp="1"/>
          </p:cNvSpPr>
          <p:nvPr>
            <p:ph type="subTitle" idx="1"/>
          </p:nvPr>
        </p:nvSpPr>
        <p:spPr>
          <a:xfrm>
            <a:off x="1153235" y="3825726"/>
            <a:ext cx="8921087" cy="581174"/>
          </a:xfrm>
        </p:spPr>
        <p:txBody>
          <a:bodyPr/>
          <a:lstStyle/>
          <a:p>
            <a:pPr algn="l">
              <a:lnSpc>
                <a:spcPct val="100000"/>
              </a:lnSpc>
              <a:spcBef>
                <a:spcPts val="0"/>
              </a:spcBef>
              <a:spcAft>
                <a:spcPts val="0"/>
              </a:spcAft>
            </a:pPr>
            <a:r>
              <a:rPr lang="en-US" sz="1600" b="0" dirty="0"/>
              <a:t>Óscar Sacristán</a:t>
            </a:r>
          </a:p>
          <a:p>
            <a:pPr algn="l">
              <a:lnSpc>
                <a:spcPct val="100000"/>
              </a:lnSpc>
              <a:spcBef>
                <a:spcPts val="0"/>
              </a:spcBef>
              <a:spcAft>
                <a:spcPts val="0"/>
              </a:spcAft>
            </a:pPr>
            <a:r>
              <a:rPr lang="en-US" sz="1600" b="0" dirty="0"/>
              <a:t>EN-MME-EDM</a:t>
            </a:r>
          </a:p>
        </p:txBody>
      </p:sp>
      <p:sp>
        <p:nvSpPr>
          <p:cNvPr id="4" name="Date Placeholder 3">
            <a:extLst>
              <a:ext uri="{FF2B5EF4-FFF2-40B4-BE49-F238E27FC236}">
                <a16:creationId xmlns:a16="http://schemas.microsoft.com/office/drawing/2014/main" id="{C881E4F1-D898-8315-E402-7E1B2D57046B}"/>
              </a:ext>
            </a:extLst>
          </p:cNvPr>
          <p:cNvSpPr>
            <a:spLocks noGrp="1"/>
          </p:cNvSpPr>
          <p:nvPr>
            <p:ph type="dt" sz="half" idx="10"/>
          </p:nvPr>
        </p:nvSpPr>
        <p:spPr/>
        <p:txBody>
          <a:bodyPr/>
          <a:lstStyle/>
          <a:p>
            <a:fld id="{A90162E7-3A08-40DB-85BD-B9173B969DEA}" type="datetime1">
              <a:rPr lang="en-US" smtClean="0"/>
              <a:t>26-Apr-23</a:t>
            </a:fld>
            <a:endParaRPr lang="en-US"/>
          </a:p>
        </p:txBody>
      </p:sp>
      <p:sp>
        <p:nvSpPr>
          <p:cNvPr id="5" name="Slide Number Placeholder 4">
            <a:extLst>
              <a:ext uri="{FF2B5EF4-FFF2-40B4-BE49-F238E27FC236}">
                <a16:creationId xmlns:a16="http://schemas.microsoft.com/office/drawing/2014/main" id="{FB1A924A-6EBB-E611-A2CB-8B71293A37D0}"/>
              </a:ext>
            </a:extLst>
          </p:cNvPr>
          <p:cNvSpPr>
            <a:spLocks noGrp="1"/>
          </p:cNvSpPr>
          <p:nvPr>
            <p:ph type="sldNum" sz="quarter" idx="12"/>
          </p:nvPr>
        </p:nvSpPr>
        <p:spPr/>
        <p:txBody>
          <a:bodyPr/>
          <a:lstStyle/>
          <a:p>
            <a:fld id="{9FFF43AA-8330-4598-B968-81BEB0EB84E1}" type="slidenum">
              <a:rPr lang="en-US" smtClean="0"/>
              <a:t>1</a:t>
            </a:fld>
            <a:endParaRPr lang="en-US"/>
          </a:p>
        </p:txBody>
      </p:sp>
      <p:sp>
        <p:nvSpPr>
          <p:cNvPr id="6" name="Footer Placeholder 5">
            <a:extLst>
              <a:ext uri="{FF2B5EF4-FFF2-40B4-BE49-F238E27FC236}">
                <a16:creationId xmlns:a16="http://schemas.microsoft.com/office/drawing/2014/main" id="{0081E559-810F-F843-91FE-D7B8EC00AB4B}"/>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1540692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8DCE-0902-CAA2-DD3A-ACB37DFBE265}"/>
              </a:ext>
            </a:extLst>
          </p:cNvPr>
          <p:cNvSpPr>
            <a:spLocks noGrp="1"/>
          </p:cNvSpPr>
          <p:nvPr>
            <p:ph type="title"/>
          </p:nvPr>
        </p:nvSpPr>
        <p:spPr/>
        <p:txBody>
          <a:bodyPr/>
          <a:lstStyle/>
          <a:p>
            <a:r>
              <a:rPr lang="en-US" dirty="0"/>
              <a:t>Solution Architecture</a:t>
            </a:r>
            <a:endParaRPr lang="en-GB" dirty="0"/>
          </a:p>
        </p:txBody>
      </p:sp>
      <p:sp>
        <p:nvSpPr>
          <p:cNvPr id="3" name="Date Placeholder 2">
            <a:extLst>
              <a:ext uri="{FF2B5EF4-FFF2-40B4-BE49-F238E27FC236}">
                <a16:creationId xmlns:a16="http://schemas.microsoft.com/office/drawing/2014/main" id="{90C0A375-6D48-96E1-EAF6-3DD6DEBC074D}"/>
              </a:ext>
            </a:extLst>
          </p:cNvPr>
          <p:cNvSpPr>
            <a:spLocks noGrp="1"/>
          </p:cNvSpPr>
          <p:nvPr>
            <p:ph type="dt" sz="half" idx="10"/>
          </p:nvPr>
        </p:nvSpPr>
        <p:spPr/>
        <p:txBody>
          <a:bodyPr/>
          <a:lstStyle/>
          <a:p>
            <a:fld id="{AE83BDC7-21D2-46BE-97D9-84955823E78C}" type="datetime1">
              <a:rPr lang="en-US" smtClean="0"/>
              <a:t>27-Apr-23</a:t>
            </a:fld>
            <a:endParaRPr lang="en-US"/>
          </a:p>
        </p:txBody>
      </p:sp>
      <p:sp>
        <p:nvSpPr>
          <p:cNvPr id="4" name="Slide Number Placeholder 3">
            <a:extLst>
              <a:ext uri="{FF2B5EF4-FFF2-40B4-BE49-F238E27FC236}">
                <a16:creationId xmlns:a16="http://schemas.microsoft.com/office/drawing/2014/main" id="{BE28C7DA-EF98-84FF-C960-45146A781C63}"/>
              </a:ext>
            </a:extLst>
          </p:cNvPr>
          <p:cNvSpPr>
            <a:spLocks noGrp="1"/>
          </p:cNvSpPr>
          <p:nvPr>
            <p:ph type="sldNum" sz="quarter" idx="12"/>
          </p:nvPr>
        </p:nvSpPr>
        <p:spPr/>
        <p:txBody>
          <a:bodyPr/>
          <a:lstStyle/>
          <a:p>
            <a:fld id="{9FFF43AA-8330-4598-B968-81BEB0EB84E1}" type="slidenum">
              <a:rPr lang="en-US" smtClean="0"/>
              <a:t>10</a:t>
            </a:fld>
            <a:endParaRPr lang="en-US"/>
          </a:p>
        </p:txBody>
      </p:sp>
      <p:pic>
        <p:nvPicPr>
          <p:cNvPr id="5" name="Picture 4" descr="Graphical user interface, chart&#10;&#10;Description automatically generated">
            <a:extLst>
              <a:ext uri="{FF2B5EF4-FFF2-40B4-BE49-F238E27FC236}">
                <a16:creationId xmlns:a16="http://schemas.microsoft.com/office/drawing/2014/main" id="{46A67861-91E4-D070-1D0D-12D510F0C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326" y="2617565"/>
            <a:ext cx="1404166" cy="904506"/>
          </a:xfrm>
          <a:prstGeom prst="rect">
            <a:avLst/>
          </a:prstGeom>
        </p:spPr>
      </p:pic>
      <p:sp>
        <p:nvSpPr>
          <p:cNvPr id="8" name="Rectangle: Rounded Corners 7">
            <a:extLst>
              <a:ext uri="{FF2B5EF4-FFF2-40B4-BE49-F238E27FC236}">
                <a16:creationId xmlns:a16="http://schemas.microsoft.com/office/drawing/2014/main" id="{325AAEBA-0C7D-FF2A-B913-D6017990FE23}"/>
              </a:ext>
            </a:extLst>
          </p:cNvPr>
          <p:cNvSpPr/>
          <p:nvPr/>
        </p:nvSpPr>
        <p:spPr>
          <a:xfrm>
            <a:off x="438468" y="1081543"/>
            <a:ext cx="4090031" cy="49354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latin typeface="+mj-lt"/>
                <a:cs typeface="Times New Roman" panose="02020603050405020304" pitchFamily="18" charset="0"/>
              </a:rPr>
              <a:t>Data Acquisition</a:t>
            </a:r>
            <a:endParaRPr lang="en-GB" sz="2400" b="1" dirty="0">
              <a:solidFill>
                <a:schemeClr val="tx1"/>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F50BA177-4B47-FE86-1A5A-CFBC670CFD6E}"/>
              </a:ext>
            </a:extLst>
          </p:cNvPr>
          <p:cNvPicPr>
            <a:picLocks noChangeAspect="1"/>
          </p:cNvPicPr>
          <p:nvPr/>
        </p:nvPicPr>
        <p:blipFill>
          <a:blip r:embed="rId4"/>
          <a:stretch>
            <a:fillRect/>
          </a:stretch>
        </p:blipFill>
        <p:spPr>
          <a:xfrm>
            <a:off x="887764" y="3574974"/>
            <a:ext cx="1385542" cy="787240"/>
          </a:xfrm>
          <a:prstGeom prst="rect">
            <a:avLst/>
          </a:prstGeom>
        </p:spPr>
      </p:pic>
      <p:pic>
        <p:nvPicPr>
          <p:cNvPr id="1026" name="Picture 2" descr="National Instruments | Research groups | Imperial College London">
            <a:extLst>
              <a:ext uri="{FF2B5EF4-FFF2-40B4-BE49-F238E27FC236}">
                <a16:creationId xmlns:a16="http://schemas.microsoft.com/office/drawing/2014/main" id="{3B751F71-C970-6BEE-DC30-F13D9A9DFE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940"/>
          <a:stretch/>
        </p:blipFill>
        <p:spPr bwMode="auto">
          <a:xfrm>
            <a:off x="831805" y="4323656"/>
            <a:ext cx="1409096" cy="787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na blue logo">
            <a:extLst>
              <a:ext uri="{FF2B5EF4-FFF2-40B4-BE49-F238E27FC236}">
                <a16:creationId xmlns:a16="http://schemas.microsoft.com/office/drawing/2014/main" id="{12861BEC-80EC-6F9B-B0F0-44F876C89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550" y="3048978"/>
            <a:ext cx="1517391" cy="35911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CD097B9-D003-1B8F-AFCC-B44013FFC6BB}"/>
              </a:ext>
            </a:extLst>
          </p:cNvPr>
          <p:cNvSpPr txBox="1"/>
          <p:nvPr/>
        </p:nvSpPr>
        <p:spPr>
          <a:xfrm>
            <a:off x="7854926" y="1923142"/>
            <a:ext cx="1109819" cy="276999"/>
          </a:xfrm>
          <a:prstGeom prst="rect">
            <a:avLst/>
          </a:prstGeom>
          <a:noFill/>
        </p:spPr>
        <p:txBody>
          <a:bodyPr wrap="square">
            <a:spAutoFit/>
          </a:bodyPr>
          <a:lstStyle/>
          <a:p>
            <a:r>
              <a:rPr lang="en-US" sz="1200" b="1" dirty="0">
                <a:latin typeface="+mj-lt"/>
                <a:cs typeface="Times New Roman" panose="02020603050405020304" pitchFamily="18" charset="0"/>
              </a:rPr>
              <a:t>Assembly</a:t>
            </a:r>
            <a:endParaRPr lang="en-GB" sz="1200" dirty="0"/>
          </a:p>
        </p:txBody>
      </p:sp>
      <p:sp>
        <p:nvSpPr>
          <p:cNvPr id="28" name="TextBox 27">
            <a:extLst>
              <a:ext uri="{FF2B5EF4-FFF2-40B4-BE49-F238E27FC236}">
                <a16:creationId xmlns:a16="http://schemas.microsoft.com/office/drawing/2014/main" id="{E30249A0-2C16-724E-9F8F-371CFD2EDFCF}"/>
              </a:ext>
            </a:extLst>
          </p:cNvPr>
          <p:cNvSpPr txBox="1"/>
          <p:nvPr/>
        </p:nvSpPr>
        <p:spPr>
          <a:xfrm>
            <a:off x="9387233" y="2338448"/>
            <a:ext cx="1404166" cy="276999"/>
          </a:xfrm>
          <a:prstGeom prst="rect">
            <a:avLst/>
          </a:prstGeom>
          <a:noFill/>
        </p:spPr>
        <p:txBody>
          <a:bodyPr wrap="square">
            <a:spAutoFit/>
          </a:bodyPr>
          <a:lstStyle/>
          <a:p>
            <a:r>
              <a:rPr lang="en-US" sz="1200" b="1" dirty="0">
                <a:latin typeface="+mj-lt"/>
                <a:cs typeface="Times New Roman" panose="02020603050405020304" pitchFamily="18" charset="0"/>
              </a:rPr>
              <a:t>Thermal Cycle</a:t>
            </a:r>
            <a:endParaRPr lang="en-GB" sz="1200" dirty="0"/>
          </a:p>
        </p:txBody>
      </p:sp>
      <p:pic>
        <p:nvPicPr>
          <p:cNvPr id="31" name="Picture 30">
            <a:extLst>
              <a:ext uri="{FF2B5EF4-FFF2-40B4-BE49-F238E27FC236}">
                <a16:creationId xmlns:a16="http://schemas.microsoft.com/office/drawing/2014/main" id="{A91C51B3-041A-80E5-AD29-6E6E03CE9957}"/>
              </a:ext>
            </a:extLst>
          </p:cNvPr>
          <p:cNvPicPr>
            <a:picLocks noChangeAspect="1"/>
          </p:cNvPicPr>
          <p:nvPr/>
        </p:nvPicPr>
        <p:blipFill>
          <a:blip r:embed="rId7"/>
          <a:stretch>
            <a:fillRect/>
          </a:stretch>
        </p:blipFill>
        <p:spPr>
          <a:xfrm>
            <a:off x="8239989" y="4636838"/>
            <a:ext cx="3090517" cy="1317447"/>
          </a:xfrm>
          <a:prstGeom prst="rect">
            <a:avLst/>
          </a:prstGeom>
        </p:spPr>
      </p:pic>
      <p:cxnSp>
        <p:nvCxnSpPr>
          <p:cNvPr id="33" name="Straight Connector 32">
            <a:extLst>
              <a:ext uri="{FF2B5EF4-FFF2-40B4-BE49-F238E27FC236}">
                <a16:creationId xmlns:a16="http://schemas.microsoft.com/office/drawing/2014/main" id="{EB84B065-1DB0-A5D5-EE80-2F18DCECAFA7}"/>
              </a:ext>
            </a:extLst>
          </p:cNvPr>
          <p:cNvCxnSpPr>
            <a:cxnSpLocks/>
          </p:cNvCxnSpPr>
          <p:nvPr/>
        </p:nvCxnSpPr>
        <p:spPr>
          <a:xfrm>
            <a:off x="8466979" y="5015600"/>
            <a:ext cx="2878296" cy="0"/>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sp>
        <p:nvSpPr>
          <p:cNvPr id="35" name="Star: 4 Points 34">
            <a:extLst>
              <a:ext uri="{FF2B5EF4-FFF2-40B4-BE49-F238E27FC236}">
                <a16:creationId xmlns:a16="http://schemas.microsoft.com/office/drawing/2014/main" id="{BAF611DC-1167-8297-E6B5-EBCA62B2FA67}"/>
              </a:ext>
            </a:extLst>
          </p:cNvPr>
          <p:cNvSpPr/>
          <p:nvPr/>
        </p:nvSpPr>
        <p:spPr>
          <a:xfrm rot="2601804">
            <a:off x="10148142" y="4816445"/>
            <a:ext cx="223607" cy="193144"/>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Hottinger Baldwin Messtechnik – Wikipedia">
            <a:extLst>
              <a:ext uri="{FF2B5EF4-FFF2-40B4-BE49-F238E27FC236}">
                <a16:creationId xmlns:a16="http://schemas.microsoft.com/office/drawing/2014/main" id="{62DF2DD6-72BB-6F04-6135-DC12F890FF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439" y="1856976"/>
            <a:ext cx="957321" cy="856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tTimeLogic GmbH - NTP Products">
            <a:extLst>
              <a:ext uri="{FF2B5EF4-FFF2-40B4-BE49-F238E27FC236}">
                <a16:creationId xmlns:a16="http://schemas.microsoft.com/office/drawing/2014/main" id="{92BC7A0C-51B6-F0E7-14CA-A93195D489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1950" y="353510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E0DE82D-D522-16BE-4196-2A8BFD1AC4E2}"/>
              </a:ext>
            </a:extLst>
          </p:cNvPr>
          <p:cNvSpPr/>
          <p:nvPr/>
        </p:nvSpPr>
        <p:spPr>
          <a:xfrm>
            <a:off x="4677976" y="3216834"/>
            <a:ext cx="2761630" cy="17000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tx1"/>
                </a:solidFill>
                <a:latin typeface="+mj-lt"/>
                <a:cs typeface="Times New Roman" panose="02020603050405020304" pitchFamily="18" charset="0"/>
              </a:rPr>
              <a:t>Centralized Data Repository</a:t>
            </a:r>
            <a:endParaRPr lang="en-GB" sz="2400" b="1" dirty="0">
              <a:solidFill>
                <a:schemeClr val="tx1"/>
              </a:solidFill>
              <a:latin typeface="+mj-lt"/>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6E744AB8-5D8B-25CA-EF38-F9749890DC14}"/>
              </a:ext>
            </a:extLst>
          </p:cNvPr>
          <p:cNvSpPr/>
          <p:nvPr/>
        </p:nvSpPr>
        <p:spPr>
          <a:xfrm>
            <a:off x="7663502" y="862822"/>
            <a:ext cx="4120509" cy="52433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latin typeface="+mj-lt"/>
                <a:cs typeface="Times New Roman" panose="02020603050405020304" pitchFamily="18" charset="0"/>
              </a:rPr>
              <a:t>Dedicated Real Time Data Visualization</a:t>
            </a: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000" b="1" dirty="0">
              <a:solidFill>
                <a:schemeClr val="tx1"/>
              </a:solidFill>
              <a:latin typeface="+mj-lt"/>
              <a:cs typeface="Times New Roman" panose="02020603050405020304" pitchFamily="18" charset="0"/>
            </a:endParaRPr>
          </a:p>
          <a:p>
            <a:pPr algn="ctr"/>
            <a:r>
              <a:rPr lang="en-US" sz="2000" b="1" dirty="0">
                <a:solidFill>
                  <a:schemeClr val="tx1"/>
                </a:solidFill>
                <a:latin typeface="+mj-lt"/>
                <a:cs typeface="Times New Roman" panose="02020603050405020304" pitchFamily="18" charset="0"/>
              </a:rPr>
              <a:t>Online Monitoring and Alerting</a:t>
            </a:r>
          </a:p>
          <a:p>
            <a:pPr algn="ctr"/>
            <a:endParaRPr lang="en-US" sz="2400" b="1" dirty="0">
              <a:solidFill>
                <a:schemeClr val="tx1"/>
              </a:solidFill>
              <a:latin typeface="+mj-lt"/>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B7BE280B-CAD6-3CC6-7117-CD05EDF12624}"/>
              </a:ext>
            </a:extLst>
          </p:cNvPr>
          <p:cNvSpPr/>
          <p:nvPr/>
        </p:nvSpPr>
        <p:spPr>
          <a:xfrm>
            <a:off x="2887492" y="2749474"/>
            <a:ext cx="1595757" cy="1700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tx1"/>
                </a:solidFill>
                <a:latin typeface="+mj-lt"/>
                <a:cs typeface="Times New Roman" panose="02020603050405020304" pitchFamily="18" charset="0"/>
              </a:rPr>
              <a:t>NTP/PTP Synchro</a:t>
            </a:r>
            <a:endParaRPr lang="en-GB" sz="1600" b="1" dirty="0">
              <a:solidFill>
                <a:schemeClr val="tx1"/>
              </a:solidFill>
              <a:latin typeface="+mj-lt"/>
              <a:cs typeface="Times New Roman" panose="02020603050405020304" pitchFamily="18" charset="0"/>
            </a:endParaRPr>
          </a:p>
        </p:txBody>
      </p:sp>
      <p:cxnSp>
        <p:nvCxnSpPr>
          <p:cNvPr id="48" name="Connector: Elbow 47">
            <a:extLst>
              <a:ext uri="{FF2B5EF4-FFF2-40B4-BE49-F238E27FC236}">
                <a16:creationId xmlns:a16="http://schemas.microsoft.com/office/drawing/2014/main" id="{BA031763-1DCB-F8FC-6156-C939918D6D56}"/>
              </a:ext>
            </a:extLst>
          </p:cNvPr>
          <p:cNvCxnSpPr>
            <a:cxnSpLocks/>
            <a:endCxn id="1026" idx="3"/>
          </p:cNvCxnSpPr>
          <p:nvPr/>
        </p:nvCxnSpPr>
        <p:spPr>
          <a:xfrm rot="16200000" flipH="1">
            <a:off x="822950" y="3299325"/>
            <a:ext cx="2610014" cy="225888"/>
          </a:xfrm>
          <a:prstGeom prst="bentConnector4">
            <a:avLst>
              <a:gd name="adj1" fmla="val 126"/>
              <a:gd name="adj2" fmla="val 332762"/>
            </a:avLst>
          </a:prstGeom>
          <a:ln>
            <a:prstDash val="dash"/>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8D5264E7-BFBA-6796-53F6-96EC89A19882}"/>
              </a:ext>
            </a:extLst>
          </p:cNvPr>
          <p:cNvCxnSpPr>
            <a:cxnSpLocks/>
          </p:cNvCxnSpPr>
          <p:nvPr/>
        </p:nvCxnSpPr>
        <p:spPr>
          <a:xfrm>
            <a:off x="2488321" y="3228536"/>
            <a:ext cx="2874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0FEB7F-F879-26C0-925D-62754991746B}"/>
              </a:ext>
            </a:extLst>
          </p:cNvPr>
          <p:cNvCxnSpPr>
            <a:cxnSpLocks/>
          </p:cNvCxnSpPr>
          <p:nvPr/>
        </p:nvCxnSpPr>
        <p:spPr>
          <a:xfrm>
            <a:off x="2273306" y="4004634"/>
            <a:ext cx="49762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0FE1854-D6F2-2BB0-938F-60EFC0AA504F}"/>
              </a:ext>
            </a:extLst>
          </p:cNvPr>
          <p:cNvCxnSpPr>
            <a:cxnSpLocks/>
          </p:cNvCxnSpPr>
          <p:nvPr/>
        </p:nvCxnSpPr>
        <p:spPr>
          <a:xfrm>
            <a:off x="2783387" y="4053170"/>
            <a:ext cx="5795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62" name="Picture 6" descr="GitHub - GuillaumeMiralles/prysm-grafana-dashboard: Guide step to step to  get a Prysm dashboard using Grafana and Prometheus with mobile alerts">
            <a:extLst>
              <a:ext uri="{FF2B5EF4-FFF2-40B4-BE49-F238E27FC236}">
                <a16:creationId xmlns:a16="http://schemas.microsoft.com/office/drawing/2014/main" id="{7018947A-259D-E6A9-2B3E-A7381221F0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4060" y="3078550"/>
            <a:ext cx="1528867" cy="76642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38D918F5-899A-815D-2699-23EEC2108D43}"/>
              </a:ext>
            </a:extLst>
          </p:cNvPr>
          <p:cNvPicPr>
            <a:picLocks noChangeAspect="1"/>
          </p:cNvPicPr>
          <p:nvPr/>
        </p:nvPicPr>
        <p:blipFill>
          <a:blip r:embed="rId11"/>
          <a:stretch>
            <a:fillRect/>
          </a:stretch>
        </p:blipFill>
        <p:spPr>
          <a:xfrm>
            <a:off x="7854928" y="2204377"/>
            <a:ext cx="1532305" cy="826377"/>
          </a:xfrm>
          <a:prstGeom prst="rect">
            <a:avLst/>
          </a:prstGeom>
        </p:spPr>
      </p:pic>
      <p:sp>
        <p:nvSpPr>
          <p:cNvPr id="1025" name="TextBox 1024">
            <a:extLst>
              <a:ext uri="{FF2B5EF4-FFF2-40B4-BE49-F238E27FC236}">
                <a16:creationId xmlns:a16="http://schemas.microsoft.com/office/drawing/2014/main" id="{6C07BE3E-7042-8471-7385-AA10E8B2464C}"/>
              </a:ext>
            </a:extLst>
          </p:cNvPr>
          <p:cNvSpPr txBox="1"/>
          <p:nvPr/>
        </p:nvSpPr>
        <p:spPr>
          <a:xfrm>
            <a:off x="10571271" y="2792820"/>
            <a:ext cx="952035" cy="276998"/>
          </a:xfrm>
          <a:prstGeom prst="rect">
            <a:avLst/>
          </a:prstGeom>
          <a:noFill/>
        </p:spPr>
        <p:txBody>
          <a:bodyPr wrap="square">
            <a:spAutoFit/>
          </a:bodyPr>
          <a:lstStyle/>
          <a:p>
            <a:r>
              <a:rPr lang="en-US" sz="1200" b="1" dirty="0">
                <a:latin typeface="+mj-lt"/>
                <a:cs typeface="Times New Roman" panose="02020603050405020304" pitchFamily="18" charset="0"/>
              </a:rPr>
              <a:t>Powering</a:t>
            </a:r>
            <a:endParaRPr lang="en-GB" sz="1200" dirty="0"/>
          </a:p>
        </p:txBody>
      </p:sp>
      <p:cxnSp>
        <p:nvCxnSpPr>
          <p:cNvPr id="1027" name="Straight Connector 1026">
            <a:extLst>
              <a:ext uri="{FF2B5EF4-FFF2-40B4-BE49-F238E27FC236}">
                <a16:creationId xmlns:a16="http://schemas.microsoft.com/office/drawing/2014/main" id="{798472C5-2F92-E6C7-6203-56D79B6C9691}"/>
              </a:ext>
            </a:extLst>
          </p:cNvPr>
          <p:cNvCxnSpPr>
            <a:cxnSpLocks/>
          </p:cNvCxnSpPr>
          <p:nvPr/>
        </p:nvCxnSpPr>
        <p:spPr>
          <a:xfrm>
            <a:off x="4098403" y="4072751"/>
            <a:ext cx="5795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72AC8803-79FD-80EB-6B27-99C61F53BB18}"/>
              </a:ext>
            </a:extLst>
          </p:cNvPr>
          <p:cNvCxnSpPr>
            <a:cxnSpLocks/>
          </p:cNvCxnSpPr>
          <p:nvPr/>
        </p:nvCxnSpPr>
        <p:spPr>
          <a:xfrm>
            <a:off x="7430883" y="4154031"/>
            <a:ext cx="229757" cy="140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611E2580-4DE8-17A6-6BA4-EB94A40048B3}"/>
              </a:ext>
            </a:extLst>
          </p:cNvPr>
          <p:cNvSpPr>
            <a:spLocks noGrp="1"/>
          </p:cNvSpPr>
          <p:nvPr>
            <p:ph type="ftr" sz="quarter" idx="11"/>
          </p:nvPr>
        </p:nvSpPr>
        <p:spPr/>
        <p:txBody>
          <a:bodyPr/>
          <a:lstStyle/>
          <a:p>
            <a:r>
              <a:rPr lang="en-US"/>
              <a:t>2° Workshop IDSM</a:t>
            </a:r>
          </a:p>
        </p:txBody>
      </p:sp>
      <p:cxnSp>
        <p:nvCxnSpPr>
          <p:cNvPr id="9" name="Straight Connector 8">
            <a:extLst>
              <a:ext uri="{FF2B5EF4-FFF2-40B4-BE49-F238E27FC236}">
                <a16:creationId xmlns:a16="http://schemas.microsoft.com/office/drawing/2014/main" id="{679B79C8-570C-175C-BE47-DF0718FA8CB7}"/>
              </a:ext>
            </a:extLst>
          </p:cNvPr>
          <p:cNvCxnSpPr>
            <a:cxnSpLocks/>
          </p:cNvCxnSpPr>
          <p:nvPr/>
        </p:nvCxnSpPr>
        <p:spPr>
          <a:xfrm>
            <a:off x="2768147" y="4750800"/>
            <a:ext cx="4773" cy="73306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2A2B8D-BBEC-C483-E4D4-D347A47C4C58}"/>
              </a:ext>
            </a:extLst>
          </p:cNvPr>
          <p:cNvCxnSpPr>
            <a:cxnSpLocks/>
          </p:cNvCxnSpPr>
          <p:nvPr/>
        </p:nvCxnSpPr>
        <p:spPr>
          <a:xfrm>
            <a:off x="2233889" y="5504180"/>
            <a:ext cx="5494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F159F214-F6AC-F7BD-AC0E-3716397D66DD}"/>
              </a:ext>
            </a:extLst>
          </p:cNvPr>
          <p:cNvSpPr/>
          <p:nvPr/>
        </p:nvSpPr>
        <p:spPr>
          <a:xfrm>
            <a:off x="846917" y="5190000"/>
            <a:ext cx="1385541" cy="707465"/>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a:solidFill>
                  <a:schemeClr val="tx1"/>
                </a:solidFill>
                <a:latin typeface="+mj-lt"/>
                <a:cs typeface="Times New Roman" panose="02020603050405020304" pitchFamily="18" charset="0"/>
              </a:rPr>
              <a:t>Any other measurement system</a:t>
            </a:r>
            <a:endParaRPr lang="en-GB" sz="1100" b="1" dirty="0">
              <a:solidFill>
                <a:schemeClr val="tx1"/>
              </a:solidFill>
              <a:latin typeface="+mj-lt"/>
              <a:cs typeface="Times New Roman" panose="02020603050405020304" pitchFamily="18" charset="0"/>
            </a:endParaRPr>
          </a:p>
        </p:txBody>
      </p:sp>
      <p:pic>
        <p:nvPicPr>
          <p:cNvPr id="34" name="Picture 2" descr="InfluxDB - Wikipedia">
            <a:extLst>
              <a:ext uri="{FF2B5EF4-FFF2-40B4-BE49-F238E27FC236}">
                <a16:creationId xmlns:a16="http://schemas.microsoft.com/office/drawing/2014/main" id="{66018D97-12A0-90A8-AFE3-968C90D0EF9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900" t="26677" r="20712" b="28586"/>
          <a:stretch/>
        </p:blipFill>
        <p:spPr bwMode="auto">
          <a:xfrm>
            <a:off x="6215844" y="4482001"/>
            <a:ext cx="1022952" cy="3234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Icon&#10;&#10;Description automatically generated">
            <a:extLst>
              <a:ext uri="{FF2B5EF4-FFF2-40B4-BE49-F238E27FC236}">
                <a16:creationId xmlns:a16="http://schemas.microsoft.com/office/drawing/2014/main" id="{3EEBF056-4E1B-ECFC-AA37-85ED55F05D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0890" y="1868618"/>
            <a:ext cx="652415" cy="665158"/>
          </a:xfrm>
          <a:prstGeom prst="rect">
            <a:avLst/>
          </a:prstGeom>
          <a:solidFill>
            <a:schemeClr val="bg1"/>
          </a:solidFill>
        </p:spPr>
      </p:pic>
      <p:sp>
        <p:nvSpPr>
          <p:cNvPr id="37" name="Rectangle: Rounded Corners 36">
            <a:extLst>
              <a:ext uri="{FF2B5EF4-FFF2-40B4-BE49-F238E27FC236}">
                <a16:creationId xmlns:a16="http://schemas.microsoft.com/office/drawing/2014/main" id="{87EF2F39-F5A3-86A0-A349-6BC955555A8A}"/>
              </a:ext>
            </a:extLst>
          </p:cNvPr>
          <p:cNvSpPr/>
          <p:nvPr/>
        </p:nvSpPr>
        <p:spPr>
          <a:xfrm>
            <a:off x="7663502" y="866405"/>
            <a:ext cx="4120509" cy="5243338"/>
          </a:xfrm>
          <a:prstGeom prst="roundRect">
            <a:avLst/>
          </a:prstGeom>
          <a:noFill/>
          <a:ln w="57150">
            <a:solidFill>
              <a:schemeClr val="tx1">
                <a:lumMod val="60000"/>
                <a:lumOff val="40000"/>
              </a:schemeClr>
            </a:solidFill>
            <a:extLst>
              <a:ext uri="{C807C97D-BFC1-408E-A445-0C87EB9F89A2}">
                <ask:lineSketchStyleProps xmlns:ask="http://schemas.microsoft.com/office/drawing/2018/sketchyshapes" sd="1219033472">
                  <a:custGeom>
                    <a:avLst/>
                    <a:gdLst>
                      <a:gd name="connsiteX0" fmla="*/ 0 w 4120509"/>
                      <a:gd name="connsiteY0" fmla="*/ 686765 h 5243338"/>
                      <a:gd name="connsiteX1" fmla="*/ 686765 w 4120509"/>
                      <a:gd name="connsiteY1" fmla="*/ 0 h 5243338"/>
                      <a:gd name="connsiteX2" fmla="*/ 1428449 w 4120509"/>
                      <a:gd name="connsiteY2" fmla="*/ 0 h 5243338"/>
                      <a:gd name="connsiteX3" fmla="*/ 2087724 w 4120509"/>
                      <a:gd name="connsiteY3" fmla="*/ 0 h 5243338"/>
                      <a:gd name="connsiteX4" fmla="*/ 2719529 w 4120509"/>
                      <a:gd name="connsiteY4" fmla="*/ 0 h 5243338"/>
                      <a:gd name="connsiteX5" fmla="*/ 3433744 w 4120509"/>
                      <a:gd name="connsiteY5" fmla="*/ 0 h 5243338"/>
                      <a:gd name="connsiteX6" fmla="*/ 4120509 w 4120509"/>
                      <a:gd name="connsiteY6" fmla="*/ 686765 h 5243338"/>
                      <a:gd name="connsiteX7" fmla="*/ 4120509 w 4120509"/>
                      <a:gd name="connsiteY7" fmla="*/ 1331733 h 5243338"/>
                      <a:gd name="connsiteX8" fmla="*/ 4120509 w 4120509"/>
                      <a:gd name="connsiteY8" fmla="*/ 2054097 h 5243338"/>
                      <a:gd name="connsiteX9" fmla="*/ 4120509 w 4120509"/>
                      <a:gd name="connsiteY9" fmla="*/ 2582971 h 5243338"/>
                      <a:gd name="connsiteX10" fmla="*/ 4120509 w 4120509"/>
                      <a:gd name="connsiteY10" fmla="*/ 3227939 h 5243338"/>
                      <a:gd name="connsiteX11" fmla="*/ 4120509 w 4120509"/>
                      <a:gd name="connsiteY11" fmla="*/ 3872907 h 5243338"/>
                      <a:gd name="connsiteX12" fmla="*/ 4120509 w 4120509"/>
                      <a:gd name="connsiteY12" fmla="*/ 4556573 h 5243338"/>
                      <a:gd name="connsiteX13" fmla="*/ 3433744 w 4120509"/>
                      <a:gd name="connsiteY13" fmla="*/ 5243338 h 5243338"/>
                      <a:gd name="connsiteX14" fmla="*/ 2746999 w 4120509"/>
                      <a:gd name="connsiteY14" fmla="*/ 5243338 h 5243338"/>
                      <a:gd name="connsiteX15" fmla="*/ 2060255 w 4120509"/>
                      <a:gd name="connsiteY15" fmla="*/ 5243338 h 5243338"/>
                      <a:gd name="connsiteX16" fmla="*/ 1318570 w 4120509"/>
                      <a:gd name="connsiteY16" fmla="*/ 5243338 h 5243338"/>
                      <a:gd name="connsiteX17" fmla="*/ 686765 w 4120509"/>
                      <a:gd name="connsiteY17" fmla="*/ 5243338 h 5243338"/>
                      <a:gd name="connsiteX18" fmla="*/ 0 w 4120509"/>
                      <a:gd name="connsiteY18" fmla="*/ 4556573 h 5243338"/>
                      <a:gd name="connsiteX19" fmla="*/ 0 w 4120509"/>
                      <a:gd name="connsiteY19" fmla="*/ 3989001 h 5243338"/>
                      <a:gd name="connsiteX20" fmla="*/ 0 w 4120509"/>
                      <a:gd name="connsiteY20" fmla="*/ 3344033 h 5243338"/>
                      <a:gd name="connsiteX21" fmla="*/ 0 w 4120509"/>
                      <a:gd name="connsiteY21" fmla="*/ 2776461 h 5243338"/>
                      <a:gd name="connsiteX22" fmla="*/ 0 w 4120509"/>
                      <a:gd name="connsiteY22" fmla="*/ 2131493 h 5243338"/>
                      <a:gd name="connsiteX23" fmla="*/ 0 w 4120509"/>
                      <a:gd name="connsiteY23" fmla="*/ 1602620 h 5243338"/>
                      <a:gd name="connsiteX24" fmla="*/ 0 w 4120509"/>
                      <a:gd name="connsiteY24" fmla="*/ 686765 h 52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0509" h="5243338" extrusionOk="0">
                        <a:moveTo>
                          <a:pt x="0" y="686765"/>
                        </a:moveTo>
                        <a:cubicBezTo>
                          <a:pt x="-41763" y="281715"/>
                          <a:pt x="260438" y="17654"/>
                          <a:pt x="686765" y="0"/>
                        </a:cubicBezTo>
                        <a:cubicBezTo>
                          <a:pt x="913533" y="14988"/>
                          <a:pt x="1191684" y="-22134"/>
                          <a:pt x="1428449" y="0"/>
                        </a:cubicBezTo>
                        <a:cubicBezTo>
                          <a:pt x="1665214" y="22134"/>
                          <a:pt x="1764730" y="32052"/>
                          <a:pt x="2087724" y="0"/>
                        </a:cubicBezTo>
                        <a:cubicBezTo>
                          <a:pt x="2410718" y="-32052"/>
                          <a:pt x="2479060" y="915"/>
                          <a:pt x="2719529" y="0"/>
                        </a:cubicBezTo>
                        <a:cubicBezTo>
                          <a:pt x="2959999" y="-915"/>
                          <a:pt x="3257926" y="-20955"/>
                          <a:pt x="3433744" y="0"/>
                        </a:cubicBezTo>
                        <a:cubicBezTo>
                          <a:pt x="3817933" y="-10082"/>
                          <a:pt x="4072611" y="300140"/>
                          <a:pt x="4120509" y="686765"/>
                        </a:cubicBezTo>
                        <a:cubicBezTo>
                          <a:pt x="4089064" y="992217"/>
                          <a:pt x="4095583" y="1137131"/>
                          <a:pt x="4120509" y="1331733"/>
                        </a:cubicBezTo>
                        <a:cubicBezTo>
                          <a:pt x="4145435" y="1526335"/>
                          <a:pt x="4138381" y="1729078"/>
                          <a:pt x="4120509" y="2054097"/>
                        </a:cubicBezTo>
                        <a:cubicBezTo>
                          <a:pt x="4102637" y="2379116"/>
                          <a:pt x="4130052" y="2422069"/>
                          <a:pt x="4120509" y="2582971"/>
                        </a:cubicBezTo>
                        <a:cubicBezTo>
                          <a:pt x="4110966" y="2743873"/>
                          <a:pt x="4148103" y="2942579"/>
                          <a:pt x="4120509" y="3227939"/>
                        </a:cubicBezTo>
                        <a:cubicBezTo>
                          <a:pt x="4092915" y="3513299"/>
                          <a:pt x="4103874" y="3590929"/>
                          <a:pt x="4120509" y="3872907"/>
                        </a:cubicBezTo>
                        <a:cubicBezTo>
                          <a:pt x="4137144" y="4154885"/>
                          <a:pt x="4137715" y="4276363"/>
                          <a:pt x="4120509" y="4556573"/>
                        </a:cubicBezTo>
                        <a:cubicBezTo>
                          <a:pt x="4132894" y="4951034"/>
                          <a:pt x="3850789" y="5210281"/>
                          <a:pt x="3433744" y="5243338"/>
                        </a:cubicBezTo>
                        <a:cubicBezTo>
                          <a:pt x="3265217" y="5223643"/>
                          <a:pt x="2954350" y="5277043"/>
                          <a:pt x="2746999" y="5243338"/>
                        </a:cubicBezTo>
                        <a:cubicBezTo>
                          <a:pt x="2539649" y="5209633"/>
                          <a:pt x="2336656" y="5228817"/>
                          <a:pt x="2060255" y="5243338"/>
                        </a:cubicBezTo>
                        <a:cubicBezTo>
                          <a:pt x="1783854" y="5257859"/>
                          <a:pt x="1649337" y="5277049"/>
                          <a:pt x="1318570" y="5243338"/>
                        </a:cubicBezTo>
                        <a:cubicBezTo>
                          <a:pt x="987803" y="5209627"/>
                          <a:pt x="980218" y="5255218"/>
                          <a:pt x="686765" y="5243338"/>
                        </a:cubicBezTo>
                        <a:cubicBezTo>
                          <a:pt x="278374" y="5295371"/>
                          <a:pt x="31631" y="4959367"/>
                          <a:pt x="0" y="4556573"/>
                        </a:cubicBezTo>
                        <a:cubicBezTo>
                          <a:pt x="3866" y="4289350"/>
                          <a:pt x="-10764" y="4227400"/>
                          <a:pt x="0" y="3989001"/>
                        </a:cubicBezTo>
                        <a:cubicBezTo>
                          <a:pt x="10764" y="3750602"/>
                          <a:pt x="25085" y="3566679"/>
                          <a:pt x="0" y="3344033"/>
                        </a:cubicBezTo>
                        <a:cubicBezTo>
                          <a:pt x="-25085" y="3121387"/>
                          <a:pt x="28054" y="3051190"/>
                          <a:pt x="0" y="2776461"/>
                        </a:cubicBezTo>
                        <a:cubicBezTo>
                          <a:pt x="-28054" y="2501732"/>
                          <a:pt x="-4838" y="2444823"/>
                          <a:pt x="0" y="2131493"/>
                        </a:cubicBezTo>
                        <a:cubicBezTo>
                          <a:pt x="4838" y="1818163"/>
                          <a:pt x="1815" y="1804453"/>
                          <a:pt x="0" y="1602620"/>
                        </a:cubicBezTo>
                        <a:cubicBezTo>
                          <a:pt x="-1815" y="1400787"/>
                          <a:pt x="18868" y="963764"/>
                          <a:pt x="0" y="68676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a:p>
            <a:pPr algn="ctr"/>
            <a:endParaRPr lang="en-US" sz="2000" b="1" dirty="0">
              <a:solidFill>
                <a:schemeClr val="tx1"/>
              </a:solidFill>
              <a:latin typeface="+mj-lt"/>
              <a:cs typeface="Times New Roman" panose="02020603050405020304" pitchFamily="18" charset="0"/>
            </a:endParaRPr>
          </a:p>
          <a:p>
            <a:pPr algn="ctr"/>
            <a:endParaRPr lang="en-US" sz="2400" b="1"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42567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A69E3CF-D5D6-39EA-F22E-F40434581B8C}"/>
              </a:ext>
            </a:extLst>
          </p:cNvPr>
          <p:cNvSpPr/>
          <p:nvPr/>
        </p:nvSpPr>
        <p:spPr>
          <a:xfrm>
            <a:off x="731520" y="3614198"/>
            <a:ext cx="5577840" cy="25313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603477-4E45-E1D2-0F97-EEEB7C24D43E}"/>
              </a:ext>
            </a:extLst>
          </p:cNvPr>
          <p:cNvSpPr>
            <a:spLocks noGrp="1"/>
          </p:cNvSpPr>
          <p:nvPr>
            <p:ph type="title"/>
          </p:nvPr>
        </p:nvSpPr>
        <p:spPr/>
        <p:txBody>
          <a:bodyPr/>
          <a:lstStyle/>
          <a:p>
            <a:r>
              <a:rPr lang="en-US" dirty="0"/>
              <a:t>Grafana</a:t>
            </a:r>
            <a:endParaRPr lang="en-GB" dirty="0"/>
          </a:p>
        </p:txBody>
      </p:sp>
      <p:sp>
        <p:nvSpPr>
          <p:cNvPr id="3" name="Date Placeholder 2">
            <a:extLst>
              <a:ext uri="{FF2B5EF4-FFF2-40B4-BE49-F238E27FC236}">
                <a16:creationId xmlns:a16="http://schemas.microsoft.com/office/drawing/2014/main" id="{D745D955-E485-694A-E534-3045528FC68D}"/>
              </a:ext>
            </a:extLst>
          </p:cNvPr>
          <p:cNvSpPr>
            <a:spLocks noGrp="1"/>
          </p:cNvSpPr>
          <p:nvPr>
            <p:ph type="dt" sz="half" idx="10"/>
          </p:nvPr>
        </p:nvSpPr>
        <p:spPr/>
        <p:txBody>
          <a:bodyPr/>
          <a:lstStyle/>
          <a:p>
            <a:fld id="{98838EA4-E399-4805-8458-81F995CFB156}" type="datetime1">
              <a:rPr lang="en-US" smtClean="0"/>
              <a:t>26-Apr-23</a:t>
            </a:fld>
            <a:endParaRPr lang="en-US"/>
          </a:p>
        </p:txBody>
      </p:sp>
      <p:sp>
        <p:nvSpPr>
          <p:cNvPr id="4" name="Slide Number Placeholder 3">
            <a:extLst>
              <a:ext uri="{FF2B5EF4-FFF2-40B4-BE49-F238E27FC236}">
                <a16:creationId xmlns:a16="http://schemas.microsoft.com/office/drawing/2014/main" id="{1E07DFE6-223A-237C-2454-F5E42F548337}"/>
              </a:ext>
            </a:extLst>
          </p:cNvPr>
          <p:cNvSpPr>
            <a:spLocks noGrp="1"/>
          </p:cNvSpPr>
          <p:nvPr>
            <p:ph type="sldNum" sz="quarter" idx="12"/>
          </p:nvPr>
        </p:nvSpPr>
        <p:spPr/>
        <p:txBody>
          <a:bodyPr/>
          <a:lstStyle/>
          <a:p>
            <a:fld id="{9FFF43AA-8330-4598-B968-81BEB0EB84E1}" type="slidenum">
              <a:rPr lang="en-US" smtClean="0"/>
              <a:t>11</a:t>
            </a:fld>
            <a:endParaRPr lang="en-US"/>
          </a:p>
        </p:txBody>
      </p:sp>
      <p:sp>
        <p:nvSpPr>
          <p:cNvPr id="12" name="Rectangle: Rounded Corners 11">
            <a:extLst>
              <a:ext uri="{FF2B5EF4-FFF2-40B4-BE49-F238E27FC236}">
                <a16:creationId xmlns:a16="http://schemas.microsoft.com/office/drawing/2014/main" id="{02FC1460-431C-EE20-457A-7CD715256A42}"/>
              </a:ext>
            </a:extLst>
          </p:cNvPr>
          <p:cNvSpPr/>
          <p:nvPr/>
        </p:nvSpPr>
        <p:spPr>
          <a:xfrm>
            <a:off x="407988" y="3009418"/>
            <a:ext cx="11376024" cy="3229336"/>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chemeClr val="tx1"/>
                </a:solidFill>
                <a:latin typeface="+mj-lt"/>
                <a:cs typeface="Times New Roman" panose="02020603050405020304" pitchFamily="18" charset="0"/>
              </a:rPr>
              <a:t>     Framework</a:t>
            </a:r>
            <a:endParaRPr lang="en-GB" sz="2400" b="1" dirty="0">
              <a:solidFill>
                <a:schemeClr val="tx1"/>
              </a:solidFill>
              <a:latin typeface="+mj-lt"/>
              <a:cs typeface="Times New Roman" panose="02020603050405020304" pitchFamily="18" charset="0"/>
            </a:endParaRPr>
          </a:p>
        </p:txBody>
      </p:sp>
      <p:sp>
        <p:nvSpPr>
          <p:cNvPr id="3103" name="Freeform: Shape 3102">
            <a:extLst>
              <a:ext uri="{FF2B5EF4-FFF2-40B4-BE49-F238E27FC236}">
                <a16:creationId xmlns:a16="http://schemas.microsoft.com/office/drawing/2014/main" id="{2F2A4C7F-123D-7882-F6C7-1577F01288DD}"/>
              </a:ext>
            </a:extLst>
          </p:cNvPr>
          <p:cNvSpPr/>
          <p:nvPr/>
        </p:nvSpPr>
        <p:spPr>
          <a:xfrm>
            <a:off x="871820" y="3862330"/>
            <a:ext cx="1582648" cy="622310"/>
          </a:xfrm>
          <a:custGeom>
            <a:avLst/>
            <a:gdLst>
              <a:gd name="connsiteX0" fmla="*/ 0 w 1582648"/>
              <a:gd name="connsiteY0" fmla="*/ 0 h 622310"/>
              <a:gd name="connsiteX1" fmla="*/ 1582648 w 1582648"/>
              <a:gd name="connsiteY1" fmla="*/ 0 h 622310"/>
              <a:gd name="connsiteX2" fmla="*/ 1582648 w 1582648"/>
              <a:gd name="connsiteY2" fmla="*/ 622310 h 622310"/>
              <a:gd name="connsiteX3" fmla="*/ 0 w 1582648"/>
              <a:gd name="connsiteY3" fmla="*/ 622310 h 622310"/>
              <a:gd name="connsiteX4" fmla="*/ 0 w 1582648"/>
              <a:gd name="connsiteY4" fmla="*/ 0 h 62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648" h="622310">
                <a:moveTo>
                  <a:pt x="0" y="0"/>
                </a:moveTo>
                <a:lnTo>
                  <a:pt x="1582648" y="0"/>
                </a:lnTo>
                <a:lnTo>
                  <a:pt x="1582648" y="622310"/>
                </a:lnTo>
                <a:lnTo>
                  <a:pt x="0" y="62231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Panel Plugins</a:t>
            </a:r>
            <a:endParaRPr lang="en-GB" sz="1800" kern="1200" dirty="0"/>
          </a:p>
        </p:txBody>
      </p:sp>
      <p:sp>
        <p:nvSpPr>
          <p:cNvPr id="3104" name="Freeform: Shape 3103">
            <a:extLst>
              <a:ext uri="{FF2B5EF4-FFF2-40B4-BE49-F238E27FC236}">
                <a16:creationId xmlns:a16="http://schemas.microsoft.com/office/drawing/2014/main" id="{E842E7D2-8300-700B-CC6D-941D6A2C6220}"/>
              </a:ext>
            </a:extLst>
          </p:cNvPr>
          <p:cNvSpPr/>
          <p:nvPr/>
        </p:nvSpPr>
        <p:spPr>
          <a:xfrm>
            <a:off x="871820" y="4484640"/>
            <a:ext cx="1582648" cy="1204368"/>
          </a:xfrm>
          <a:custGeom>
            <a:avLst/>
            <a:gdLst>
              <a:gd name="connsiteX0" fmla="*/ 0 w 1582648"/>
              <a:gd name="connsiteY0" fmla="*/ 0 h 1204368"/>
              <a:gd name="connsiteX1" fmla="*/ 1582648 w 1582648"/>
              <a:gd name="connsiteY1" fmla="*/ 0 h 1204368"/>
              <a:gd name="connsiteX2" fmla="*/ 1582648 w 1582648"/>
              <a:gd name="connsiteY2" fmla="*/ 1204368 h 1204368"/>
              <a:gd name="connsiteX3" fmla="*/ 0 w 1582648"/>
              <a:gd name="connsiteY3" fmla="*/ 1204368 h 1204368"/>
              <a:gd name="connsiteX4" fmla="*/ 0 w 1582648"/>
              <a:gd name="connsiteY4" fmla="*/ 0 h 12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648" h="1204368">
                <a:moveTo>
                  <a:pt x="0" y="0"/>
                </a:moveTo>
                <a:lnTo>
                  <a:pt x="1582648" y="0"/>
                </a:lnTo>
                <a:lnTo>
                  <a:pt x="1582648" y="1204368"/>
                </a:lnTo>
                <a:lnTo>
                  <a:pt x="0" y="120436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None/>
            </a:pPr>
            <a:r>
              <a:rPr lang="en-US" sz="1800" kern="1200" dirty="0"/>
              <a:t>Manage </a:t>
            </a:r>
            <a:r>
              <a:rPr lang="en-US" sz="1800" b="1" kern="1200" dirty="0"/>
              <a:t>front-end</a:t>
            </a:r>
            <a:r>
              <a:rPr lang="en-US" sz="1800" kern="1200" dirty="0"/>
              <a:t> functions</a:t>
            </a:r>
            <a:endParaRPr lang="en-GB" sz="1800" kern="1200" dirty="0"/>
          </a:p>
        </p:txBody>
      </p:sp>
      <p:sp>
        <p:nvSpPr>
          <p:cNvPr id="3105" name="Freeform: Shape 3104">
            <a:extLst>
              <a:ext uri="{FF2B5EF4-FFF2-40B4-BE49-F238E27FC236}">
                <a16:creationId xmlns:a16="http://schemas.microsoft.com/office/drawing/2014/main" id="{896D81FE-B1B9-7420-F8AB-F3130C999F94}"/>
              </a:ext>
            </a:extLst>
          </p:cNvPr>
          <p:cNvSpPr/>
          <p:nvPr/>
        </p:nvSpPr>
        <p:spPr>
          <a:xfrm>
            <a:off x="2676040" y="3862330"/>
            <a:ext cx="1582648" cy="622310"/>
          </a:xfrm>
          <a:custGeom>
            <a:avLst/>
            <a:gdLst>
              <a:gd name="connsiteX0" fmla="*/ 0 w 1582648"/>
              <a:gd name="connsiteY0" fmla="*/ 0 h 622310"/>
              <a:gd name="connsiteX1" fmla="*/ 1582648 w 1582648"/>
              <a:gd name="connsiteY1" fmla="*/ 0 h 622310"/>
              <a:gd name="connsiteX2" fmla="*/ 1582648 w 1582648"/>
              <a:gd name="connsiteY2" fmla="*/ 622310 h 622310"/>
              <a:gd name="connsiteX3" fmla="*/ 0 w 1582648"/>
              <a:gd name="connsiteY3" fmla="*/ 622310 h 622310"/>
              <a:gd name="connsiteX4" fmla="*/ 0 w 1582648"/>
              <a:gd name="connsiteY4" fmla="*/ 0 h 62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648" h="622310">
                <a:moveTo>
                  <a:pt x="0" y="0"/>
                </a:moveTo>
                <a:lnTo>
                  <a:pt x="1582648" y="0"/>
                </a:lnTo>
                <a:lnTo>
                  <a:pt x="1582648" y="622310"/>
                </a:lnTo>
                <a:lnTo>
                  <a:pt x="0" y="62231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Data Source Plugins</a:t>
            </a:r>
            <a:endParaRPr lang="en-GB" sz="1800" kern="1200" dirty="0"/>
          </a:p>
        </p:txBody>
      </p:sp>
      <p:sp>
        <p:nvSpPr>
          <p:cNvPr id="3106" name="Freeform: Shape 3105">
            <a:extLst>
              <a:ext uri="{FF2B5EF4-FFF2-40B4-BE49-F238E27FC236}">
                <a16:creationId xmlns:a16="http://schemas.microsoft.com/office/drawing/2014/main" id="{9D7F9EFE-76BE-C8CD-ED54-4E4ECB377E0F}"/>
              </a:ext>
            </a:extLst>
          </p:cNvPr>
          <p:cNvSpPr/>
          <p:nvPr/>
        </p:nvSpPr>
        <p:spPr>
          <a:xfrm>
            <a:off x="2676040" y="4484640"/>
            <a:ext cx="1582648" cy="1204368"/>
          </a:xfrm>
          <a:custGeom>
            <a:avLst/>
            <a:gdLst>
              <a:gd name="connsiteX0" fmla="*/ 0 w 1582648"/>
              <a:gd name="connsiteY0" fmla="*/ 0 h 1204368"/>
              <a:gd name="connsiteX1" fmla="*/ 1582648 w 1582648"/>
              <a:gd name="connsiteY1" fmla="*/ 0 h 1204368"/>
              <a:gd name="connsiteX2" fmla="*/ 1582648 w 1582648"/>
              <a:gd name="connsiteY2" fmla="*/ 1204368 h 1204368"/>
              <a:gd name="connsiteX3" fmla="*/ 0 w 1582648"/>
              <a:gd name="connsiteY3" fmla="*/ 1204368 h 1204368"/>
              <a:gd name="connsiteX4" fmla="*/ 0 w 1582648"/>
              <a:gd name="connsiteY4" fmla="*/ 0 h 12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648" h="1204368">
                <a:moveTo>
                  <a:pt x="0" y="0"/>
                </a:moveTo>
                <a:lnTo>
                  <a:pt x="1582648" y="0"/>
                </a:lnTo>
                <a:lnTo>
                  <a:pt x="1582648" y="1204368"/>
                </a:lnTo>
                <a:lnTo>
                  <a:pt x="0" y="120436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sz="1800" kern="1200" dirty="0"/>
              <a:t>Manage the </a:t>
            </a:r>
            <a:r>
              <a:rPr lang="en-US" sz="1800" b="1" kern="1200" dirty="0"/>
              <a:t>back-end</a:t>
            </a:r>
            <a:r>
              <a:rPr lang="en-US" sz="1800" kern="1200" dirty="0"/>
              <a:t> functions</a:t>
            </a:r>
            <a:endParaRPr lang="en-GB" sz="1800" kern="1200" dirty="0"/>
          </a:p>
        </p:txBody>
      </p:sp>
      <p:sp>
        <p:nvSpPr>
          <p:cNvPr id="3107" name="Freeform: Shape 3106">
            <a:extLst>
              <a:ext uri="{FF2B5EF4-FFF2-40B4-BE49-F238E27FC236}">
                <a16:creationId xmlns:a16="http://schemas.microsoft.com/office/drawing/2014/main" id="{7CF0D797-F586-F503-20A6-CEBD725A4737}"/>
              </a:ext>
            </a:extLst>
          </p:cNvPr>
          <p:cNvSpPr/>
          <p:nvPr/>
        </p:nvSpPr>
        <p:spPr>
          <a:xfrm>
            <a:off x="4480259" y="3862330"/>
            <a:ext cx="1582648" cy="622310"/>
          </a:xfrm>
          <a:custGeom>
            <a:avLst/>
            <a:gdLst>
              <a:gd name="connsiteX0" fmla="*/ 0 w 1582648"/>
              <a:gd name="connsiteY0" fmla="*/ 0 h 622310"/>
              <a:gd name="connsiteX1" fmla="*/ 1582648 w 1582648"/>
              <a:gd name="connsiteY1" fmla="*/ 0 h 622310"/>
              <a:gd name="connsiteX2" fmla="*/ 1582648 w 1582648"/>
              <a:gd name="connsiteY2" fmla="*/ 622310 h 622310"/>
              <a:gd name="connsiteX3" fmla="*/ 0 w 1582648"/>
              <a:gd name="connsiteY3" fmla="*/ 622310 h 622310"/>
              <a:gd name="connsiteX4" fmla="*/ 0 w 1582648"/>
              <a:gd name="connsiteY4" fmla="*/ 0 h 62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648" h="622310">
                <a:moveTo>
                  <a:pt x="0" y="0"/>
                </a:moveTo>
                <a:lnTo>
                  <a:pt x="1582648" y="0"/>
                </a:lnTo>
                <a:lnTo>
                  <a:pt x="1582648" y="622310"/>
                </a:lnTo>
                <a:lnTo>
                  <a:pt x="0" y="62231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Apps Plugins</a:t>
            </a:r>
            <a:endParaRPr lang="en-GB" sz="1800" kern="1200" dirty="0"/>
          </a:p>
        </p:txBody>
      </p:sp>
      <p:sp>
        <p:nvSpPr>
          <p:cNvPr id="3108" name="Freeform: Shape 3107">
            <a:extLst>
              <a:ext uri="{FF2B5EF4-FFF2-40B4-BE49-F238E27FC236}">
                <a16:creationId xmlns:a16="http://schemas.microsoft.com/office/drawing/2014/main" id="{7DB249E8-A7E6-8064-2257-BD45D70DCE75}"/>
              </a:ext>
            </a:extLst>
          </p:cNvPr>
          <p:cNvSpPr/>
          <p:nvPr/>
        </p:nvSpPr>
        <p:spPr>
          <a:xfrm>
            <a:off x="4480259" y="4484640"/>
            <a:ext cx="1582648" cy="1204368"/>
          </a:xfrm>
          <a:custGeom>
            <a:avLst/>
            <a:gdLst>
              <a:gd name="connsiteX0" fmla="*/ 0 w 1582648"/>
              <a:gd name="connsiteY0" fmla="*/ 0 h 1204368"/>
              <a:gd name="connsiteX1" fmla="*/ 1582648 w 1582648"/>
              <a:gd name="connsiteY1" fmla="*/ 0 h 1204368"/>
              <a:gd name="connsiteX2" fmla="*/ 1582648 w 1582648"/>
              <a:gd name="connsiteY2" fmla="*/ 1204368 h 1204368"/>
              <a:gd name="connsiteX3" fmla="*/ 0 w 1582648"/>
              <a:gd name="connsiteY3" fmla="*/ 1204368 h 1204368"/>
              <a:gd name="connsiteX4" fmla="*/ 0 w 1582648"/>
              <a:gd name="connsiteY4" fmla="*/ 0 h 12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648" h="1204368">
                <a:moveTo>
                  <a:pt x="0" y="0"/>
                </a:moveTo>
                <a:lnTo>
                  <a:pt x="1582648" y="0"/>
                </a:lnTo>
                <a:lnTo>
                  <a:pt x="1582648" y="1204368"/>
                </a:lnTo>
                <a:lnTo>
                  <a:pt x="0" y="120436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sz="1800" kern="1200" dirty="0"/>
              <a:t>Manage data </a:t>
            </a:r>
            <a:r>
              <a:rPr lang="en-US" sz="1800" b="1" kern="1200" dirty="0"/>
              <a:t>source and panel </a:t>
            </a:r>
            <a:r>
              <a:rPr lang="en-US" sz="1800" kern="1200" dirty="0"/>
              <a:t>plugins</a:t>
            </a:r>
            <a:endParaRPr lang="en-GB" sz="1800" kern="1200" dirty="0"/>
          </a:p>
        </p:txBody>
      </p:sp>
      <p:pic>
        <p:nvPicPr>
          <p:cNvPr id="3074" name="Picture 2" descr="JavaScript - Wikipedia, la enciclopedia libre">
            <a:extLst>
              <a:ext uri="{FF2B5EF4-FFF2-40B4-BE49-F238E27FC236}">
                <a16:creationId xmlns:a16="http://schemas.microsoft.com/office/drawing/2014/main" id="{EF03BC33-F03E-A384-D5DA-C67F28C80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094" y="5436579"/>
            <a:ext cx="599123" cy="5991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JavaScript - Wikipedia, la enciclopedia libre">
            <a:extLst>
              <a:ext uri="{FF2B5EF4-FFF2-40B4-BE49-F238E27FC236}">
                <a16:creationId xmlns:a16="http://schemas.microsoft.com/office/drawing/2014/main" id="{58BE37A3-5C1A-8223-7A4D-75D840057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826" y="5422521"/>
            <a:ext cx="599123" cy="5991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JavaScript - Wikipedia, la enciclopedia libre">
            <a:extLst>
              <a:ext uri="{FF2B5EF4-FFF2-40B4-BE49-F238E27FC236}">
                <a16:creationId xmlns:a16="http://schemas.microsoft.com/office/drawing/2014/main" id="{FF328B49-E7DB-FB7F-B20F-9AFAE1FD3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962" y="5436579"/>
            <a:ext cx="599123" cy="59912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6F1AAF8-744E-0C78-F8E9-3DE9C4C7E13F}"/>
              </a:ext>
            </a:extLst>
          </p:cNvPr>
          <p:cNvGrpSpPr/>
          <p:nvPr/>
        </p:nvGrpSpPr>
        <p:grpSpPr>
          <a:xfrm>
            <a:off x="6646977" y="3859987"/>
            <a:ext cx="2172746" cy="2002461"/>
            <a:chOff x="1623" y="171931"/>
            <a:chExt cx="1582648" cy="622310"/>
          </a:xfrm>
          <a:solidFill>
            <a:srgbClr val="BABABA"/>
          </a:solidFill>
        </p:grpSpPr>
        <p:sp>
          <p:nvSpPr>
            <p:cNvPr id="18" name="Rectangle 17">
              <a:extLst>
                <a:ext uri="{FF2B5EF4-FFF2-40B4-BE49-F238E27FC236}">
                  <a16:creationId xmlns:a16="http://schemas.microsoft.com/office/drawing/2014/main" id="{3D50FBBB-BAC6-73B4-518F-A932861EB1FE}"/>
                </a:ext>
              </a:extLst>
            </p:cNvPr>
            <p:cNvSpPr/>
            <p:nvPr/>
          </p:nvSpPr>
          <p:spPr>
            <a:xfrm>
              <a:off x="1623" y="171931"/>
              <a:ext cx="1582648" cy="622310"/>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37E789C2-C21A-8187-B909-B805DF9CFF9C}"/>
                </a:ext>
              </a:extLst>
            </p:cNvPr>
            <p:cNvSpPr txBox="1"/>
            <p:nvPr/>
          </p:nvSpPr>
          <p:spPr>
            <a:xfrm>
              <a:off x="1623" y="171931"/>
              <a:ext cx="1582648" cy="622310"/>
            </a:xfrm>
            <a:prstGeom prst="rect">
              <a:avLst/>
            </a:prstGeom>
            <a:grpFill/>
            <a:effectLst/>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t" anchorCtr="0">
              <a:noAutofit/>
            </a:bodyPr>
            <a:lstStyle/>
            <a:p>
              <a:pPr marL="0" lvl="0" indent="0" algn="ctr" defTabSz="800100">
                <a:lnSpc>
                  <a:spcPct val="90000"/>
                </a:lnSpc>
                <a:spcBef>
                  <a:spcPct val="0"/>
                </a:spcBef>
                <a:spcAft>
                  <a:spcPct val="35000"/>
                </a:spcAft>
                <a:buNone/>
              </a:pPr>
              <a:endParaRPr lang="en-US" sz="1800" b="1" kern="1200" dirty="0">
                <a:solidFill>
                  <a:schemeClr val="tx2"/>
                </a:solidFill>
              </a:endParaRPr>
            </a:p>
            <a:p>
              <a:pPr marL="0" lvl="0" indent="0" algn="ctr" defTabSz="800100">
                <a:lnSpc>
                  <a:spcPct val="90000"/>
                </a:lnSpc>
                <a:spcBef>
                  <a:spcPct val="0"/>
                </a:spcBef>
                <a:spcAft>
                  <a:spcPct val="35000"/>
                </a:spcAft>
                <a:buNone/>
              </a:pPr>
              <a:r>
                <a:rPr lang="en-US" sz="1800" b="1" kern="1200" dirty="0">
                  <a:solidFill>
                    <a:schemeClr val="tx2"/>
                  </a:solidFill>
                </a:rPr>
                <a:t>Grafana Local Server</a:t>
              </a:r>
              <a:endParaRPr lang="en-GB" sz="1800" b="1" kern="1200" dirty="0">
                <a:solidFill>
                  <a:schemeClr val="tx2"/>
                </a:solidFill>
              </a:endParaRPr>
            </a:p>
          </p:txBody>
        </p:sp>
      </p:grpSp>
      <p:cxnSp>
        <p:nvCxnSpPr>
          <p:cNvPr id="21" name="Connector: Elbow 20">
            <a:extLst>
              <a:ext uri="{FF2B5EF4-FFF2-40B4-BE49-F238E27FC236}">
                <a16:creationId xmlns:a16="http://schemas.microsoft.com/office/drawing/2014/main" id="{BBA37ECB-6217-BE5D-CD96-5769218E1D8F}"/>
              </a:ext>
            </a:extLst>
          </p:cNvPr>
          <p:cNvCxnSpPr>
            <a:cxnSpLocks/>
          </p:cNvCxnSpPr>
          <p:nvPr/>
        </p:nvCxnSpPr>
        <p:spPr>
          <a:xfrm>
            <a:off x="6323445" y="4861090"/>
            <a:ext cx="309447" cy="216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Icon&#10;&#10;Description automatically generated">
            <a:extLst>
              <a:ext uri="{FF2B5EF4-FFF2-40B4-BE49-F238E27FC236}">
                <a16:creationId xmlns:a16="http://schemas.microsoft.com/office/drawing/2014/main" id="{D8584DB3-79C7-027D-440F-B17C8BABA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797" y="5300303"/>
            <a:ext cx="416814" cy="424955"/>
          </a:xfrm>
          <a:prstGeom prst="rect">
            <a:avLst/>
          </a:prstGeom>
          <a:solidFill>
            <a:schemeClr val="bg1"/>
          </a:solidFill>
        </p:spPr>
      </p:pic>
      <p:sp>
        <p:nvSpPr>
          <p:cNvPr id="24" name="AutoShape 6">
            <a:extLst>
              <a:ext uri="{FF2B5EF4-FFF2-40B4-BE49-F238E27FC236}">
                <a16:creationId xmlns:a16="http://schemas.microsoft.com/office/drawing/2014/main" id="{AA1CFBD5-104F-C356-3291-CC770792D7EB}"/>
              </a:ext>
            </a:extLst>
          </p:cNvPr>
          <p:cNvSpPr>
            <a:spLocks noChangeAspect="1" noChangeArrowheads="1"/>
          </p:cNvSpPr>
          <p:nvPr/>
        </p:nvSpPr>
        <p:spPr bwMode="auto">
          <a:xfrm>
            <a:off x="5943600" y="34617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descr="Firefox - Wikipedia">
            <a:extLst>
              <a:ext uri="{FF2B5EF4-FFF2-40B4-BE49-F238E27FC236}">
                <a16:creationId xmlns:a16="http://schemas.microsoft.com/office/drawing/2014/main" id="{E87ABF83-9128-101D-B69D-C42B98133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6155" y="4900695"/>
            <a:ext cx="394119" cy="41024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Opera logo and symbol, meaning, history, PNG">
            <a:extLst>
              <a:ext uri="{FF2B5EF4-FFF2-40B4-BE49-F238E27FC236}">
                <a16:creationId xmlns:a16="http://schemas.microsoft.com/office/drawing/2014/main" id="{18791BD9-1473-E648-1D10-655359902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2260" y="5735891"/>
            <a:ext cx="561908" cy="33252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99855CD5-38CE-B41A-21FC-01D0FF9E418D}"/>
              </a:ext>
            </a:extLst>
          </p:cNvPr>
          <p:cNvGrpSpPr/>
          <p:nvPr/>
        </p:nvGrpSpPr>
        <p:grpSpPr>
          <a:xfrm>
            <a:off x="9923625" y="3875386"/>
            <a:ext cx="1059181" cy="707465"/>
            <a:chOff x="4701539" y="1182258"/>
            <a:chExt cx="1059181" cy="776912"/>
          </a:xfrm>
        </p:grpSpPr>
        <p:pic>
          <p:nvPicPr>
            <p:cNvPr id="3082" name="Picture 10">
              <a:extLst>
                <a:ext uri="{FF2B5EF4-FFF2-40B4-BE49-F238E27FC236}">
                  <a16:creationId xmlns:a16="http://schemas.microsoft.com/office/drawing/2014/main" id="{E961DCE9-BD64-6048-9730-E29EAA82F9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3242" y="1492737"/>
              <a:ext cx="357915" cy="35791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9798CDED-14E2-58B7-ED1C-588F3AAD8399}"/>
                </a:ext>
              </a:extLst>
            </p:cNvPr>
            <p:cNvSpPr/>
            <p:nvPr/>
          </p:nvSpPr>
          <p:spPr>
            <a:xfrm>
              <a:off x="4701539" y="1182258"/>
              <a:ext cx="1059181" cy="776912"/>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a:solidFill>
                    <a:schemeClr val="tx1"/>
                  </a:solidFill>
                  <a:latin typeface="+mj-lt"/>
                  <a:cs typeface="Times New Roman" panose="02020603050405020304" pitchFamily="18" charset="0"/>
                </a:rPr>
                <a:t>End User 1</a:t>
              </a:r>
              <a:endParaRPr lang="en-GB" sz="1100" b="1" dirty="0">
                <a:solidFill>
                  <a:schemeClr val="tx1"/>
                </a:solidFill>
                <a:latin typeface="+mj-lt"/>
                <a:cs typeface="Times New Roman" panose="02020603050405020304" pitchFamily="18" charset="0"/>
              </a:endParaRPr>
            </a:p>
          </p:txBody>
        </p:sp>
      </p:grpSp>
      <p:sp>
        <p:nvSpPr>
          <p:cNvPr id="33" name="Rectangle: Rounded Corners 32">
            <a:extLst>
              <a:ext uri="{FF2B5EF4-FFF2-40B4-BE49-F238E27FC236}">
                <a16:creationId xmlns:a16="http://schemas.microsoft.com/office/drawing/2014/main" id="{62FF2C93-9806-48E6-7436-5A6C9E1D7493}"/>
              </a:ext>
            </a:extLst>
          </p:cNvPr>
          <p:cNvSpPr/>
          <p:nvPr/>
        </p:nvSpPr>
        <p:spPr>
          <a:xfrm>
            <a:off x="9925220" y="4660296"/>
            <a:ext cx="1059181" cy="707465"/>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a:solidFill>
                  <a:schemeClr val="tx1"/>
                </a:solidFill>
                <a:latin typeface="+mj-lt"/>
                <a:cs typeface="Times New Roman" panose="02020603050405020304" pitchFamily="18" charset="0"/>
              </a:rPr>
              <a:t>End User 2</a:t>
            </a:r>
            <a:endParaRPr lang="en-GB" sz="1100" b="1" dirty="0">
              <a:solidFill>
                <a:schemeClr val="tx1"/>
              </a:solidFill>
              <a:latin typeface="+mj-lt"/>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2538B856-34FC-2971-5277-2F472D8A5340}"/>
              </a:ext>
            </a:extLst>
          </p:cNvPr>
          <p:cNvSpPr/>
          <p:nvPr/>
        </p:nvSpPr>
        <p:spPr>
          <a:xfrm>
            <a:off x="9923625" y="5438062"/>
            <a:ext cx="1059181" cy="707465"/>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a:solidFill>
                  <a:schemeClr val="tx1"/>
                </a:solidFill>
                <a:latin typeface="+mj-lt"/>
                <a:cs typeface="Times New Roman" panose="02020603050405020304" pitchFamily="18" charset="0"/>
              </a:rPr>
              <a:t>End User 3</a:t>
            </a:r>
            <a:endParaRPr lang="en-GB" sz="1100" b="1" dirty="0">
              <a:solidFill>
                <a:schemeClr val="tx1"/>
              </a:solidFill>
              <a:latin typeface="+mj-lt"/>
              <a:cs typeface="Times New Roman" panose="02020603050405020304" pitchFamily="18" charset="0"/>
            </a:endParaRPr>
          </a:p>
        </p:txBody>
      </p:sp>
      <p:cxnSp>
        <p:nvCxnSpPr>
          <p:cNvPr id="38" name="Connector: Elbow 37">
            <a:extLst>
              <a:ext uri="{FF2B5EF4-FFF2-40B4-BE49-F238E27FC236}">
                <a16:creationId xmlns:a16="http://schemas.microsoft.com/office/drawing/2014/main" id="{A60D2D8D-028E-EE7F-BFA6-046FE82A5C53}"/>
              </a:ext>
            </a:extLst>
          </p:cNvPr>
          <p:cNvCxnSpPr>
            <a:stCxn id="19" idx="3"/>
            <a:endCxn id="31" idx="1"/>
          </p:cNvCxnSpPr>
          <p:nvPr/>
        </p:nvCxnSpPr>
        <p:spPr>
          <a:xfrm flipV="1">
            <a:off x="8819723" y="4229119"/>
            <a:ext cx="1103902" cy="63209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B42FFC7C-AE14-34FB-9385-DBAA0B651A9E}"/>
              </a:ext>
            </a:extLst>
          </p:cNvPr>
          <p:cNvCxnSpPr>
            <a:cxnSpLocks/>
            <a:stCxn id="18" idx="3"/>
            <a:endCxn id="35" idx="1"/>
          </p:cNvCxnSpPr>
          <p:nvPr/>
        </p:nvCxnSpPr>
        <p:spPr>
          <a:xfrm>
            <a:off x="8819723" y="4861218"/>
            <a:ext cx="1103902" cy="93057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5170B7F-B05B-67DC-4838-CC5C0573DFB6}"/>
              </a:ext>
            </a:extLst>
          </p:cNvPr>
          <p:cNvCxnSpPr>
            <a:cxnSpLocks/>
          </p:cNvCxnSpPr>
          <p:nvPr/>
        </p:nvCxnSpPr>
        <p:spPr>
          <a:xfrm>
            <a:off x="9357653" y="4861608"/>
            <a:ext cx="5659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383ED6F-2059-06F2-81EA-F34127A01AC4}"/>
              </a:ext>
            </a:extLst>
          </p:cNvPr>
          <p:cNvSpPr txBox="1"/>
          <p:nvPr/>
        </p:nvSpPr>
        <p:spPr>
          <a:xfrm>
            <a:off x="580987" y="1119959"/>
            <a:ext cx="10889524" cy="1631216"/>
          </a:xfrm>
          <a:prstGeom prst="rect">
            <a:avLst/>
          </a:prstGeom>
          <a:noFill/>
        </p:spPr>
        <p:txBody>
          <a:bodyPr wrap="square">
            <a:spAutoFit/>
          </a:bodyPr>
          <a:lstStyle/>
          <a:p>
            <a:pPr algn="just"/>
            <a:r>
              <a:rPr lang="en-GB" sz="2000" b="1" dirty="0">
                <a:solidFill>
                  <a:srgbClr val="0033A0">
                    <a:hueOff val="0"/>
                    <a:satOff val="0"/>
                    <a:lumOff val="0"/>
                    <a:alphaOff val="0"/>
                  </a:srgbClr>
                </a:solidFill>
                <a:latin typeface="Arial"/>
              </a:rPr>
              <a:t>An open-source data visualization and monitoring tool that allows users to query, visualize, alert, and understand metrics from different data sources.</a:t>
            </a:r>
          </a:p>
          <a:p>
            <a:pPr algn="just"/>
            <a:endParaRPr lang="en-GB" sz="2000" b="1" dirty="0">
              <a:solidFill>
                <a:srgbClr val="0033A0">
                  <a:hueOff val="0"/>
                  <a:satOff val="0"/>
                  <a:lumOff val="0"/>
                  <a:alphaOff val="0"/>
                </a:srgbClr>
              </a:solidFill>
              <a:latin typeface="Arial"/>
            </a:endParaRPr>
          </a:p>
          <a:p>
            <a:pPr algn="just"/>
            <a:r>
              <a:rPr lang="en-GB" sz="2000" b="1" dirty="0">
                <a:solidFill>
                  <a:srgbClr val="0033A0">
                    <a:hueOff val="0"/>
                    <a:satOff val="0"/>
                    <a:lumOff val="0"/>
                    <a:alphaOff val="0"/>
                  </a:srgbClr>
                </a:solidFill>
                <a:latin typeface="Arial"/>
              </a:rPr>
              <a:t>It supports a wide range of data sources, including Graphite, Elasticsearch, </a:t>
            </a:r>
            <a:r>
              <a:rPr lang="en-GB" sz="2000" b="1" dirty="0" err="1">
                <a:solidFill>
                  <a:srgbClr val="0033A0">
                    <a:hueOff val="0"/>
                    <a:satOff val="0"/>
                    <a:lumOff val="0"/>
                    <a:alphaOff val="0"/>
                  </a:srgbClr>
                </a:solidFill>
                <a:latin typeface="Arial"/>
              </a:rPr>
              <a:t>InfluxDB</a:t>
            </a:r>
            <a:r>
              <a:rPr lang="en-GB" sz="2000" b="1" dirty="0">
                <a:solidFill>
                  <a:srgbClr val="0033A0">
                    <a:hueOff val="0"/>
                    <a:satOff val="0"/>
                    <a:lumOff val="0"/>
                    <a:alphaOff val="0"/>
                  </a:srgbClr>
                </a:solidFill>
                <a:latin typeface="Arial"/>
              </a:rPr>
              <a:t>, Prometheus, and many others</a:t>
            </a:r>
          </a:p>
        </p:txBody>
      </p:sp>
      <p:grpSp>
        <p:nvGrpSpPr>
          <p:cNvPr id="3101" name="Group 3100">
            <a:extLst>
              <a:ext uri="{FF2B5EF4-FFF2-40B4-BE49-F238E27FC236}">
                <a16:creationId xmlns:a16="http://schemas.microsoft.com/office/drawing/2014/main" id="{21BEF6A0-B882-1D28-1586-3C59223CF1B4}"/>
              </a:ext>
            </a:extLst>
          </p:cNvPr>
          <p:cNvGrpSpPr/>
          <p:nvPr/>
        </p:nvGrpSpPr>
        <p:grpSpPr>
          <a:xfrm>
            <a:off x="407987" y="997060"/>
            <a:ext cx="11376025" cy="1837598"/>
            <a:chOff x="407987" y="997060"/>
            <a:chExt cx="11376025" cy="1837598"/>
          </a:xfrm>
        </p:grpSpPr>
        <p:sp>
          <p:nvSpPr>
            <p:cNvPr id="3099" name="Rectangle 3098">
              <a:extLst>
                <a:ext uri="{FF2B5EF4-FFF2-40B4-BE49-F238E27FC236}">
                  <a16:creationId xmlns:a16="http://schemas.microsoft.com/office/drawing/2014/main" id="{1148BF4D-6F8A-BDBC-DA29-7CA7792FBB9F}"/>
                </a:ext>
              </a:extLst>
            </p:cNvPr>
            <p:cNvSpPr/>
            <p:nvPr/>
          </p:nvSpPr>
          <p:spPr>
            <a:xfrm>
              <a:off x="407987" y="997060"/>
              <a:ext cx="11376025" cy="18375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7" name="Picture 3086">
              <a:extLst>
                <a:ext uri="{FF2B5EF4-FFF2-40B4-BE49-F238E27FC236}">
                  <a16:creationId xmlns:a16="http://schemas.microsoft.com/office/drawing/2014/main" id="{39C1FE74-4C6F-76C4-0E6C-240C6C45FC8E}"/>
                </a:ext>
              </a:extLst>
            </p:cNvPr>
            <p:cNvPicPr>
              <a:picLocks noChangeAspect="1"/>
            </p:cNvPicPr>
            <p:nvPr/>
          </p:nvPicPr>
          <p:blipFill>
            <a:blip r:embed="rId8"/>
            <a:stretch>
              <a:fillRect/>
            </a:stretch>
          </p:blipFill>
          <p:spPr>
            <a:xfrm>
              <a:off x="538951" y="1169745"/>
              <a:ext cx="2619091" cy="1482956"/>
            </a:xfrm>
            <a:prstGeom prst="rect">
              <a:avLst/>
            </a:prstGeom>
          </p:spPr>
        </p:pic>
        <p:pic>
          <p:nvPicPr>
            <p:cNvPr id="3093" name="Picture 3092">
              <a:extLst>
                <a:ext uri="{FF2B5EF4-FFF2-40B4-BE49-F238E27FC236}">
                  <a16:creationId xmlns:a16="http://schemas.microsoft.com/office/drawing/2014/main" id="{46FB6475-804D-4627-C916-00B123CD79B1}"/>
                </a:ext>
              </a:extLst>
            </p:cNvPr>
            <p:cNvPicPr>
              <a:picLocks noChangeAspect="1"/>
            </p:cNvPicPr>
            <p:nvPr/>
          </p:nvPicPr>
          <p:blipFill>
            <a:blip r:embed="rId9"/>
            <a:stretch>
              <a:fillRect/>
            </a:stretch>
          </p:blipFill>
          <p:spPr>
            <a:xfrm>
              <a:off x="3373537" y="1169745"/>
              <a:ext cx="2570063" cy="1482956"/>
            </a:xfrm>
            <a:prstGeom prst="rect">
              <a:avLst/>
            </a:prstGeom>
          </p:spPr>
        </p:pic>
        <p:pic>
          <p:nvPicPr>
            <p:cNvPr id="3095" name="Picture 3094">
              <a:extLst>
                <a:ext uri="{FF2B5EF4-FFF2-40B4-BE49-F238E27FC236}">
                  <a16:creationId xmlns:a16="http://schemas.microsoft.com/office/drawing/2014/main" id="{BFD6FA5E-6609-9D4C-51FE-9F0CD722CB0C}"/>
                </a:ext>
              </a:extLst>
            </p:cNvPr>
            <p:cNvPicPr>
              <a:picLocks noChangeAspect="1"/>
            </p:cNvPicPr>
            <p:nvPr/>
          </p:nvPicPr>
          <p:blipFill>
            <a:blip r:embed="rId10"/>
            <a:stretch>
              <a:fillRect/>
            </a:stretch>
          </p:blipFill>
          <p:spPr>
            <a:xfrm>
              <a:off x="6248400" y="1169745"/>
              <a:ext cx="2570063" cy="1451881"/>
            </a:xfrm>
            <a:prstGeom prst="rect">
              <a:avLst/>
            </a:prstGeom>
          </p:spPr>
        </p:pic>
        <p:pic>
          <p:nvPicPr>
            <p:cNvPr id="3097" name="Picture 3096">
              <a:extLst>
                <a:ext uri="{FF2B5EF4-FFF2-40B4-BE49-F238E27FC236}">
                  <a16:creationId xmlns:a16="http://schemas.microsoft.com/office/drawing/2014/main" id="{9C47188A-8326-CE1C-B560-2F7170485990}"/>
                </a:ext>
              </a:extLst>
            </p:cNvPr>
            <p:cNvPicPr>
              <a:picLocks noChangeAspect="1"/>
            </p:cNvPicPr>
            <p:nvPr/>
          </p:nvPicPr>
          <p:blipFill>
            <a:blip r:embed="rId11"/>
            <a:stretch>
              <a:fillRect/>
            </a:stretch>
          </p:blipFill>
          <p:spPr>
            <a:xfrm>
              <a:off x="9011162" y="1180479"/>
              <a:ext cx="2501386" cy="1448767"/>
            </a:xfrm>
            <a:prstGeom prst="rect">
              <a:avLst/>
            </a:prstGeom>
          </p:spPr>
        </p:pic>
      </p:grpSp>
      <p:sp>
        <p:nvSpPr>
          <p:cNvPr id="3100" name="Rectangle: Rounded Corners 3099">
            <a:extLst>
              <a:ext uri="{FF2B5EF4-FFF2-40B4-BE49-F238E27FC236}">
                <a16:creationId xmlns:a16="http://schemas.microsoft.com/office/drawing/2014/main" id="{17710868-3CFF-F334-87B3-2B578750C756}"/>
              </a:ext>
            </a:extLst>
          </p:cNvPr>
          <p:cNvSpPr/>
          <p:nvPr/>
        </p:nvSpPr>
        <p:spPr>
          <a:xfrm rot="20931376">
            <a:off x="9517253" y="1989740"/>
            <a:ext cx="2540732" cy="1700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rgbClr val="FF0000"/>
                </a:solidFill>
                <a:latin typeface="+mj-lt"/>
                <a:cs typeface="Times New Roman" panose="02020603050405020304" pitchFamily="18" charset="0"/>
              </a:rPr>
              <a:t>More than 130 off the shelf panel plugins</a:t>
            </a:r>
            <a:endParaRPr lang="en-GB" sz="1600" b="1" dirty="0">
              <a:solidFill>
                <a:srgbClr val="FF0000"/>
              </a:solidFill>
              <a:latin typeface="+mj-lt"/>
              <a:cs typeface="Times New Roman" panose="02020603050405020304" pitchFamily="18" charset="0"/>
            </a:endParaRPr>
          </a:p>
        </p:txBody>
      </p:sp>
      <p:grpSp>
        <p:nvGrpSpPr>
          <p:cNvPr id="3129" name="Group 3128">
            <a:extLst>
              <a:ext uri="{FF2B5EF4-FFF2-40B4-BE49-F238E27FC236}">
                <a16:creationId xmlns:a16="http://schemas.microsoft.com/office/drawing/2014/main" id="{02FD14C3-9614-AEF5-2DFA-AC8EBD579485}"/>
              </a:ext>
            </a:extLst>
          </p:cNvPr>
          <p:cNvGrpSpPr/>
          <p:nvPr/>
        </p:nvGrpSpPr>
        <p:grpSpPr>
          <a:xfrm>
            <a:off x="439457" y="978641"/>
            <a:ext cx="11376025" cy="1837598"/>
            <a:chOff x="5528347" y="-3121682"/>
            <a:chExt cx="11376025" cy="1837598"/>
          </a:xfrm>
        </p:grpSpPr>
        <p:sp>
          <p:nvSpPr>
            <p:cNvPr id="3114" name="Rectangle 3113">
              <a:extLst>
                <a:ext uri="{FF2B5EF4-FFF2-40B4-BE49-F238E27FC236}">
                  <a16:creationId xmlns:a16="http://schemas.microsoft.com/office/drawing/2014/main" id="{750760BB-33FD-7239-B271-C7D83BAB71CB}"/>
                </a:ext>
              </a:extLst>
            </p:cNvPr>
            <p:cNvSpPr/>
            <p:nvPr/>
          </p:nvSpPr>
          <p:spPr>
            <a:xfrm>
              <a:off x="5528347" y="-3121682"/>
              <a:ext cx="11376025" cy="18375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20" name="Picture 3119">
              <a:extLst>
                <a:ext uri="{FF2B5EF4-FFF2-40B4-BE49-F238E27FC236}">
                  <a16:creationId xmlns:a16="http://schemas.microsoft.com/office/drawing/2014/main" id="{2EB70FBA-B58C-FA5E-1DF5-7C65D4382109}"/>
                </a:ext>
              </a:extLst>
            </p:cNvPr>
            <p:cNvPicPr>
              <a:picLocks noChangeAspect="1"/>
            </p:cNvPicPr>
            <p:nvPr/>
          </p:nvPicPr>
          <p:blipFill>
            <a:blip r:embed="rId12"/>
            <a:stretch>
              <a:fillRect/>
            </a:stretch>
          </p:blipFill>
          <p:spPr>
            <a:xfrm>
              <a:off x="5705031" y="-2926730"/>
              <a:ext cx="2619091" cy="1463017"/>
            </a:xfrm>
            <a:prstGeom prst="rect">
              <a:avLst/>
            </a:prstGeom>
          </p:spPr>
        </p:pic>
        <p:pic>
          <p:nvPicPr>
            <p:cNvPr id="3122" name="Picture 3121">
              <a:extLst>
                <a:ext uri="{FF2B5EF4-FFF2-40B4-BE49-F238E27FC236}">
                  <a16:creationId xmlns:a16="http://schemas.microsoft.com/office/drawing/2014/main" id="{6C986BAF-00F2-EADA-E772-3C3210AE91D4}"/>
                </a:ext>
              </a:extLst>
            </p:cNvPr>
            <p:cNvPicPr>
              <a:picLocks noChangeAspect="1"/>
            </p:cNvPicPr>
            <p:nvPr/>
          </p:nvPicPr>
          <p:blipFill>
            <a:blip r:embed="rId13"/>
            <a:stretch>
              <a:fillRect/>
            </a:stretch>
          </p:blipFill>
          <p:spPr>
            <a:xfrm>
              <a:off x="8539616" y="-2922316"/>
              <a:ext cx="2570063" cy="1454795"/>
            </a:xfrm>
            <a:prstGeom prst="rect">
              <a:avLst/>
            </a:prstGeom>
          </p:spPr>
        </p:pic>
        <p:pic>
          <p:nvPicPr>
            <p:cNvPr id="3124" name="Picture 3123">
              <a:extLst>
                <a:ext uri="{FF2B5EF4-FFF2-40B4-BE49-F238E27FC236}">
                  <a16:creationId xmlns:a16="http://schemas.microsoft.com/office/drawing/2014/main" id="{D424574A-B157-4E9F-5385-410F1A6EE8C4}"/>
                </a:ext>
              </a:extLst>
            </p:cNvPr>
            <p:cNvPicPr>
              <a:picLocks noChangeAspect="1"/>
            </p:cNvPicPr>
            <p:nvPr/>
          </p:nvPicPr>
          <p:blipFill>
            <a:blip r:embed="rId14"/>
            <a:stretch>
              <a:fillRect/>
            </a:stretch>
          </p:blipFill>
          <p:spPr>
            <a:xfrm>
              <a:off x="11414480" y="-2926499"/>
              <a:ext cx="2570063" cy="1463016"/>
            </a:xfrm>
            <a:prstGeom prst="rect">
              <a:avLst/>
            </a:prstGeom>
          </p:spPr>
        </p:pic>
        <p:pic>
          <p:nvPicPr>
            <p:cNvPr id="3128" name="Picture 3127">
              <a:extLst>
                <a:ext uri="{FF2B5EF4-FFF2-40B4-BE49-F238E27FC236}">
                  <a16:creationId xmlns:a16="http://schemas.microsoft.com/office/drawing/2014/main" id="{A4E8AE66-367E-F78C-0964-7526B7B53CFF}"/>
                </a:ext>
              </a:extLst>
            </p:cNvPr>
            <p:cNvPicPr>
              <a:picLocks noChangeAspect="1"/>
            </p:cNvPicPr>
            <p:nvPr/>
          </p:nvPicPr>
          <p:blipFill>
            <a:blip r:embed="rId15"/>
            <a:stretch>
              <a:fillRect/>
            </a:stretch>
          </p:blipFill>
          <p:spPr>
            <a:xfrm>
              <a:off x="14177243" y="-2926731"/>
              <a:ext cx="2501386" cy="1463017"/>
            </a:xfrm>
            <a:prstGeom prst="rect">
              <a:avLst/>
            </a:prstGeom>
          </p:spPr>
        </p:pic>
      </p:grpSp>
      <p:sp>
        <p:nvSpPr>
          <p:cNvPr id="3130" name="Rectangle: Rounded Corners 3129">
            <a:extLst>
              <a:ext uri="{FF2B5EF4-FFF2-40B4-BE49-F238E27FC236}">
                <a16:creationId xmlns:a16="http://schemas.microsoft.com/office/drawing/2014/main" id="{6349ECAC-9F6E-6FF2-F622-FFB6BF7E57C1}"/>
              </a:ext>
            </a:extLst>
          </p:cNvPr>
          <p:cNvSpPr/>
          <p:nvPr/>
        </p:nvSpPr>
        <p:spPr>
          <a:xfrm rot="20931376">
            <a:off x="8586442" y="1907754"/>
            <a:ext cx="3505208" cy="9139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rgbClr val="FF0000"/>
                </a:solidFill>
                <a:latin typeface="+mj-lt"/>
                <a:cs typeface="Times New Roman" panose="02020603050405020304" pitchFamily="18" charset="0"/>
              </a:rPr>
              <a:t>More than 150 off the shelf data-source plugins</a:t>
            </a:r>
            <a:endParaRPr lang="en-GB" sz="1600" b="1" dirty="0">
              <a:solidFill>
                <a:srgbClr val="FF0000"/>
              </a:solidFill>
              <a:latin typeface="+mj-lt"/>
              <a:cs typeface="Times New Roman" panose="02020603050405020304" pitchFamily="18" charset="0"/>
            </a:endParaRPr>
          </a:p>
        </p:txBody>
      </p:sp>
      <p:pic>
        <p:nvPicPr>
          <p:cNvPr id="3132" name="Graphic 3131" descr="Server with solid fill">
            <a:extLst>
              <a:ext uri="{FF2B5EF4-FFF2-40B4-BE49-F238E27FC236}">
                <a16:creationId xmlns:a16="http://schemas.microsoft.com/office/drawing/2014/main" id="{207AB5D6-09F0-02B2-403E-1E7ED8FB35A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33529" y="4766005"/>
            <a:ext cx="969886" cy="969886"/>
          </a:xfrm>
          <a:prstGeom prst="rect">
            <a:avLst/>
          </a:prstGeom>
        </p:spPr>
      </p:pic>
      <p:sp>
        <p:nvSpPr>
          <p:cNvPr id="5" name="Footer Placeholder 4">
            <a:extLst>
              <a:ext uri="{FF2B5EF4-FFF2-40B4-BE49-F238E27FC236}">
                <a16:creationId xmlns:a16="http://schemas.microsoft.com/office/drawing/2014/main" id="{22F109BF-8A38-0AE5-B1F8-3414AC44F5CC}"/>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14032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05"/>
                                        </p:tgtEl>
                                        <p:attrNameLst>
                                          <p:attrName>style.visibility</p:attrName>
                                        </p:attrNameLst>
                                      </p:cBhvr>
                                      <p:to>
                                        <p:strVal val="visible"/>
                                      </p:to>
                                    </p:set>
                                    <p:animEffect transition="in" filter="fade">
                                      <p:cBhvr>
                                        <p:cTn id="15" dur="500"/>
                                        <p:tgtEl>
                                          <p:spTgt spid="310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06"/>
                                        </p:tgtEl>
                                        <p:attrNameLst>
                                          <p:attrName>style.visibility</p:attrName>
                                        </p:attrNameLst>
                                      </p:cBhvr>
                                      <p:to>
                                        <p:strVal val="visible"/>
                                      </p:to>
                                    </p:set>
                                    <p:animEffect transition="in" filter="fade">
                                      <p:cBhvr>
                                        <p:cTn id="18" dur="500"/>
                                        <p:tgtEl>
                                          <p:spTgt spid="3106"/>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29"/>
                                        </p:tgtEl>
                                        <p:attrNameLst>
                                          <p:attrName>style.visibility</p:attrName>
                                        </p:attrNameLst>
                                      </p:cBhvr>
                                      <p:to>
                                        <p:strVal val="visible"/>
                                      </p:to>
                                    </p:set>
                                    <p:animEffect transition="in" filter="fade">
                                      <p:cBhvr>
                                        <p:cTn id="26" dur="500"/>
                                        <p:tgtEl>
                                          <p:spTgt spid="31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30"/>
                                        </p:tgtEl>
                                        <p:attrNameLst>
                                          <p:attrName>style.visibility</p:attrName>
                                        </p:attrNameLst>
                                      </p:cBhvr>
                                      <p:to>
                                        <p:strVal val="visible"/>
                                      </p:to>
                                    </p:set>
                                    <p:animEffect transition="in" filter="fade">
                                      <p:cBhvr>
                                        <p:cTn id="31" dur="500"/>
                                        <p:tgtEl>
                                          <p:spTgt spid="31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130"/>
                                        </p:tgtEl>
                                      </p:cBhvr>
                                    </p:animEffect>
                                    <p:set>
                                      <p:cBhvr>
                                        <p:cTn id="36" dur="1" fill="hold">
                                          <p:stCondLst>
                                            <p:cond delay="499"/>
                                          </p:stCondLst>
                                        </p:cTn>
                                        <p:tgtEl>
                                          <p:spTgt spid="31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129"/>
                                        </p:tgtEl>
                                      </p:cBhvr>
                                    </p:animEffect>
                                    <p:set>
                                      <p:cBhvr>
                                        <p:cTn id="41" dur="1" fill="hold">
                                          <p:stCondLst>
                                            <p:cond delay="499"/>
                                          </p:stCondLst>
                                        </p:cTn>
                                        <p:tgtEl>
                                          <p:spTgt spid="312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2" nodeType="clickEffect">
                                  <p:stCondLst>
                                    <p:cond delay="0"/>
                                  </p:stCondLst>
                                  <p:childTnLst>
                                    <p:animEffect transition="out" filter="fade">
                                      <p:cBhvr>
                                        <p:cTn id="45" dur="500"/>
                                        <p:tgtEl>
                                          <p:spTgt spid="3130"/>
                                        </p:tgtEl>
                                      </p:cBhvr>
                                    </p:animEffect>
                                    <p:set>
                                      <p:cBhvr>
                                        <p:cTn id="46" dur="1" fill="hold">
                                          <p:stCondLst>
                                            <p:cond delay="499"/>
                                          </p:stCondLst>
                                        </p:cTn>
                                        <p:tgtEl>
                                          <p:spTgt spid="31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03"/>
                                        </p:tgtEl>
                                        <p:attrNameLst>
                                          <p:attrName>style.visibility</p:attrName>
                                        </p:attrNameLst>
                                      </p:cBhvr>
                                      <p:to>
                                        <p:strVal val="visible"/>
                                      </p:to>
                                    </p:set>
                                    <p:animEffect transition="in" filter="fade">
                                      <p:cBhvr>
                                        <p:cTn id="51" dur="500"/>
                                        <p:tgtEl>
                                          <p:spTgt spid="310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04"/>
                                        </p:tgtEl>
                                        <p:attrNameLst>
                                          <p:attrName>style.visibility</p:attrName>
                                        </p:attrNameLst>
                                      </p:cBhvr>
                                      <p:to>
                                        <p:strVal val="visible"/>
                                      </p:to>
                                    </p:set>
                                    <p:animEffect transition="in" filter="fade">
                                      <p:cBhvr>
                                        <p:cTn id="54" dur="500"/>
                                        <p:tgtEl>
                                          <p:spTgt spid="3104"/>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01"/>
                                        </p:tgtEl>
                                        <p:attrNameLst>
                                          <p:attrName>style.visibility</p:attrName>
                                        </p:attrNameLst>
                                      </p:cBhvr>
                                      <p:to>
                                        <p:strVal val="visible"/>
                                      </p:to>
                                    </p:set>
                                    <p:animEffect transition="in" filter="fade">
                                      <p:cBhvr>
                                        <p:cTn id="62" dur="500"/>
                                        <p:tgtEl>
                                          <p:spTgt spid="310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00"/>
                                        </p:tgtEl>
                                        <p:attrNameLst>
                                          <p:attrName>style.visibility</p:attrName>
                                        </p:attrNameLst>
                                      </p:cBhvr>
                                      <p:to>
                                        <p:strVal val="visible"/>
                                      </p:to>
                                    </p:set>
                                    <p:animEffect transition="in" filter="fade">
                                      <p:cBhvr>
                                        <p:cTn id="67" dur="500"/>
                                        <p:tgtEl>
                                          <p:spTgt spid="310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101"/>
                                        </p:tgtEl>
                                      </p:cBhvr>
                                    </p:animEffect>
                                    <p:set>
                                      <p:cBhvr>
                                        <p:cTn id="72" dur="1" fill="hold">
                                          <p:stCondLst>
                                            <p:cond delay="499"/>
                                          </p:stCondLst>
                                        </p:cTn>
                                        <p:tgtEl>
                                          <p:spTgt spid="310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100"/>
                                        </p:tgtEl>
                                      </p:cBhvr>
                                    </p:animEffect>
                                    <p:set>
                                      <p:cBhvr>
                                        <p:cTn id="75" dur="1" fill="hold">
                                          <p:stCondLst>
                                            <p:cond delay="499"/>
                                          </p:stCondLst>
                                        </p:cTn>
                                        <p:tgtEl>
                                          <p:spTgt spid="310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07"/>
                                        </p:tgtEl>
                                        <p:attrNameLst>
                                          <p:attrName>style.visibility</p:attrName>
                                        </p:attrNameLst>
                                      </p:cBhvr>
                                      <p:to>
                                        <p:strVal val="visible"/>
                                      </p:to>
                                    </p:set>
                                    <p:animEffect transition="in" filter="fade">
                                      <p:cBhvr>
                                        <p:cTn id="80" dur="500"/>
                                        <p:tgtEl>
                                          <p:spTgt spid="310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08"/>
                                        </p:tgtEl>
                                        <p:attrNameLst>
                                          <p:attrName>style.visibility</p:attrName>
                                        </p:attrNameLst>
                                      </p:cBhvr>
                                      <p:to>
                                        <p:strVal val="visible"/>
                                      </p:to>
                                    </p:set>
                                    <p:animEffect transition="in" filter="fade">
                                      <p:cBhvr>
                                        <p:cTn id="83" dur="500"/>
                                        <p:tgtEl>
                                          <p:spTgt spid="3108"/>
                                        </p:tgtEl>
                                      </p:cBhvr>
                                    </p:animEffect>
                                  </p:childTnLst>
                                </p:cTn>
                              </p:par>
                              <p:par>
                                <p:cTn id="84" presetID="10" presetClass="entr" presetSubtype="0" fill="hold" nodeType="withEffect">
                                  <p:stCondLst>
                                    <p:cond delay="0"/>
                                  </p:stCondLst>
                                  <p:childTnLst>
                                    <p:set>
                                      <p:cBhvr>
                                        <p:cTn id="85" dur="1" fill="hold">
                                          <p:stCondLst>
                                            <p:cond delay="0"/>
                                          </p:stCondLst>
                                        </p:cTn>
                                        <p:tgtEl>
                                          <p:spTgt spid="3074"/>
                                        </p:tgtEl>
                                        <p:attrNameLst>
                                          <p:attrName>style.visibility</p:attrName>
                                        </p:attrNameLst>
                                      </p:cBhvr>
                                      <p:to>
                                        <p:strVal val="visible"/>
                                      </p:to>
                                    </p:set>
                                    <p:animEffect transition="in" filter="fade">
                                      <p:cBhvr>
                                        <p:cTn id="86" dur="500"/>
                                        <p:tgtEl>
                                          <p:spTgt spid="307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par>
                                <p:cTn id="92" presetID="10"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par>
                                <p:cTn id="95" presetID="10" presetClass="entr" presetSubtype="0" fill="hold" nodeType="withEffect">
                                  <p:stCondLst>
                                    <p:cond delay="0"/>
                                  </p:stCondLst>
                                  <p:childTnLst>
                                    <p:set>
                                      <p:cBhvr>
                                        <p:cTn id="96" dur="1" fill="hold">
                                          <p:stCondLst>
                                            <p:cond delay="0"/>
                                          </p:stCondLst>
                                        </p:cTn>
                                        <p:tgtEl>
                                          <p:spTgt spid="3132"/>
                                        </p:tgtEl>
                                        <p:attrNameLst>
                                          <p:attrName>style.visibility</p:attrName>
                                        </p:attrNameLst>
                                      </p:cBhvr>
                                      <p:to>
                                        <p:strVal val="visible"/>
                                      </p:to>
                                    </p:set>
                                    <p:animEffect transition="in" filter="fade">
                                      <p:cBhvr>
                                        <p:cTn id="97" dur="500"/>
                                        <p:tgtEl>
                                          <p:spTgt spid="3132"/>
                                        </p:tgtEl>
                                      </p:cBhvr>
                                    </p:animEffect>
                                  </p:childTnLst>
                                </p:cTn>
                              </p:par>
                              <p:par>
                                <p:cTn id="98" presetID="10" presetClass="entr" presetSubtype="0" fill="hold" nodeType="with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par>
                                <p:cTn id="106" presetID="10" presetClass="entr" presetSubtype="0" fill="hold" nodeType="with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par>
                                <p:cTn id="109" presetID="10" presetClass="entr" presetSubtype="0"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par>
                                <p:cTn id="112" presetID="10" presetClass="entr" presetSubtype="0" fill="hold" nodeType="withEffect">
                                  <p:stCondLst>
                                    <p:cond delay="0"/>
                                  </p:stCondLst>
                                  <p:childTnLst>
                                    <p:set>
                                      <p:cBhvr>
                                        <p:cTn id="113" dur="1" fill="hold">
                                          <p:stCondLst>
                                            <p:cond delay="0"/>
                                          </p:stCondLst>
                                        </p:cTn>
                                        <p:tgtEl>
                                          <p:spTgt spid="3084"/>
                                        </p:tgtEl>
                                        <p:attrNameLst>
                                          <p:attrName>style.visibility</p:attrName>
                                        </p:attrNameLst>
                                      </p:cBhvr>
                                      <p:to>
                                        <p:strVal val="visible"/>
                                      </p:to>
                                    </p:set>
                                    <p:animEffect transition="in" filter="fade">
                                      <p:cBhvr>
                                        <p:cTn id="114" dur="500"/>
                                        <p:tgtEl>
                                          <p:spTgt spid="308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cTn>
                              </p:par>
                              <p:par>
                                <p:cTn id="118" presetID="10" presetClass="entr" presetSubtype="0" fill="hold" nodeType="withEffect">
                                  <p:stCondLst>
                                    <p:cond delay="0"/>
                                  </p:stCondLst>
                                  <p:childTnLst>
                                    <p:set>
                                      <p:cBhvr>
                                        <p:cTn id="119" dur="1" fill="hold">
                                          <p:stCondLst>
                                            <p:cond delay="0"/>
                                          </p:stCondLst>
                                        </p:cTn>
                                        <p:tgtEl>
                                          <p:spTgt spid="3080"/>
                                        </p:tgtEl>
                                        <p:attrNameLst>
                                          <p:attrName>style.visibility</p:attrName>
                                        </p:attrNameLst>
                                      </p:cBhvr>
                                      <p:to>
                                        <p:strVal val="visible"/>
                                      </p:to>
                                    </p:set>
                                    <p:animEffect transition="in" filter="fade">
                                      <p:cBhvr>
                                        <p:cTn id="120" dur="500"/>
                                        <p:tgtEl>
                                          <p:spTgt spid="308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fade">
                                      <p:cBhvr>
                                        <p:cTn id="123" dur="500"/>
                                        <p:tgtEl>
                                          <p:spTgt spid="33"/>
                                        </p:tgtEl>
                                      </p:cBhvr>
                                    </p:animEffect>
                                  </p:childTnLst>
                                </p:cTn>
                              </p:par>
                              <p:par>
                                <p:cTn id="124" presetID="10" presetClass="entr" presetSubtype="0" fill="hold" nodeType="with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3103" grpId="0" animBg="1"/>
      <p:bldP spid="3104" grpId="0" animBg="1"/>
      <p:bldP spid="3105" grpId="0" animBg="1"/>
      <p:bldP spid="3106" grpId="0" animBg="1"/>
      <p:bldP spid="3107" grpId="0" animBg="1"/>
      <p:bldP spid="3108" grpId="0" animBg="1"/>
      <p:bldP spid="33" grpId="0" animBg="1"/>
      <p:bldP spid="35" grpId="0" animBg="1"/>
      <p:bldP spid="3100" grpId="0"/>
      <p:bldP spid="3100" grpId="1"/>
      <p:bldP spid="3130" grpId="0"/>
      <p:bldP spid="3130" grpId="1"/>
      <p:bldP spid="313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BDEB6F-A26E-B078-3B9F-61F581E5E346}"/>
              </a:ext>
            </a:extLst>
          </p:cNvPr>
          <p:cNvSpPr/>
          <p:nvPr/>
        </p:nvSpPr>
        <p:spPr>
          <a:xfrm>
            <a:off x="407988" y="1008584"/>
            <a:ext cx="5688012" cy="2526501"/>
          </a:xfrm>
          <a:prstGeom prst="rect">
            <a:avLst/>
          </a:prstGeom>
          <a:gradFill flip="none" rotWithShape="1">
            <a:gsLst>
              <a:gs pos="1000">
                <a:srgbClr val="999EC7">
                  <a:alpha val="70000"/>
                </a:srgbClr>
              </a:gs>
              <a:gs pos="100000">
                <a:schemeClr val="bg1"/>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1260000" rtlCol="0" anchor="ctr"/>
          <a:lstStyle/>
          <a:p>
            <a:pPr marL="0" lvl="1"/>
            <a:endParaRPr lang="en-US" sz="1600" b="1" dirty="0">
              <a:solidFill>
                <a:srgbClr val="969BC6"/>
              </a:solidFill>
            </a:endParaRPr>
          </a:p>
        </p:txBody>
      </p:sp>
      <p:pic>
        <p:nvPicPr>
          <p:cNvPr id="1028" name="Picture 4" descr="Benefit From Finite Element Analysis (FEA) In Your Manufacturing -">
            <a:extLst>
              <a:ext uri="{FF2B5EF4-FFF2-40B4-BE49-F238E27FC236}">
                <a16:creationId xmlns:a16="http://schemas.microsoft.com/office/drawing/2014/main" id="{A5E6492F-A60C-43FC-0B4B-1E70A7968B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83" t="5399" r="1" b="10375"/>
          <a:stretch/>
        </p:blipFill>
        <p:spPr bwMode="auto">
          <a:xfrm>
            <a:off x="1584960" y="2499360"/>
            <a:ext cx="1541706" cy="9312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B812EEE-9BB9-9692-FEA0-4A8F97712E4D}"/>
              </a:ext>
            </a:extLst>
          </p:cNvPr>
          <p:cNvSpPr/>
          <p:nvPr/>
        </p:nvSpPr>
        <p:spPr>
          <a:xfrm>
            <a:off x="6096001" y="1006998"/>
            <a:ext cx="5688012" cy="2508979"/>
          </a:xfrm>
          <a:prstGeom prst="rect">
            <a:avLst/>
          </a:prstGeom>
          <a:gradFill flip="none" rotWithShape="1">
            <a:gsLst>
              <a:gs pos="1000">
                <a:srgbClr val="002B98">
                  <a:alpha val="70000"/>
                </a:srgbClr>
              </a:gs>
              <a:gs pos="100000">
                <a:schemeClr val="bg1"/>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92000" rtlCol="0" anchor="ctr"/>
          <a:lstStyle/>
          <a:p>
            <a:pPr lvl="1" algn="r"/>
            <a:endParaRPr lang="en-GB" sz="1600" b="1" dirty="0">
              <a:solidFill>
                <a:srgbClr val="0E3399"/>
              </a:solidFill>
            </a:endParaRPr>
          </a:p>
        </p:txBody>
      </p:sp>
      <p:sp>
        <p:nvSpPr>
          <p:cNvPr id="12" name="Rectangle 11">
            <a:extLst>
              <a:ext uri="{FF2B5EF4-FFF2-40B4-BE49-F238E27FC236}">
                <a16:creationId xmlns:a16="http://schemas.microsoft.com/office/drawing/2014/main" id="{8333AAED-7E38-7CE5-6DA2-C86AFDE516E5}"/>
              </a:ext>
            </a:extLst>
          </p:cNvPr>
          <p:cNvSpPr/>
          <p:nvPr/>
        </p:nvSpPr>
        <p:spPr>
          <a:xfrm>
            <a:off x="410070" y="3528790"/>
            <a:ext cx="5681143" cy="2718758"/>
          </a:xfrm>
          <a:prstGeom prst="rect">
            <a:avLst/>
          </a:prstGeom>
          <a:gradFill>
            <a:gsLst>
              <a:gs pos="10000">
                <a:srgbClr val="6F7DC9">
                  <a:alpha val="70000"/>
                </a:srgb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Ins="2520000" rtlCol="0" anchor="ctr"/>
          <a:lstStyle/>
          <a:p>
            <a:pPr marL="0" lvl="1"/>
            <a:endParaRPr lang="en-GB" sz="1600" b="1" dirty="0">
              <a:solidFill>
                <a:srgbClr val="6877C8"/>
              </a:solidFill>
            </a:endParaRPr>
          </a:p>
        </p:txBody>
      </p:sp>
      <p:sp>
        <p:nvSpPr>
          <p:cNvPr id="2" name="Title 1">
            <a:extLst>
              <a:ext uri="{FF2B5EF4-FFF2-40B4-BE49-F238E27FC236}">
                <a16:creationId xmlns:a16="http://schemas.microsoft.com/office/drawing/2014/main" id="{24851582-71E5-F80F-BF7A-7BE2CCFECDE5}"/>
              </a:ext>
            </a:extLst>
          </p:cNvPr>
          <p:cNvSpPr>
            <a:spLocks noGrp="1"/>
          </p:cNvSpPr>
          <p:nvPr>
            <p:ph type="title"/>
          </p:nvPr>
        </p:nvSpPr>
        <p:spPr/>
        <p:txBody>
          <a:bodyPr/>
          <a:lstStyle/>
          <a:p>
            <a:r>
              <a:rPr lang="en-US" dirty="0"/>
              <a:t>Magnet Test and Assembly Use Cases</a:t>
            </a:r>
            <a:endParaRPr lang="en-GB" dirty="0"/>
          </a:p>
        </p:txBody>
      </p:sp>
      <p:sp>
        <p:nvSpPr>
          <p:cNvPr id="3" name="Date Placeholder 2">
            <a:extLst>
              <a:ext uri="{FF2B5EF4-FFF2-40B4-BE49-F238E27FC236}">
                <a16:creationId xmlns:a16="http://schemas.microsoft.com/office/drawing/2014/main" id="{07CFEDD5-3AD8-B179-675F-58D28B3FFBD3}"/>
              </a:ext>
            </a:extLst>
          </p:cNvPr>
          <p:cNvSpPr>
            <a:spLocks noGrp="1"/>
          </p:cNvSpPr>
          <p:nvPr>
            <p:ph type="dt" sz="half" idx="10"/>
          </p:nvPr>
        </p:nvSpPr>
        <p:spPr/>
        <p:txBody>
          <a:bodyPr/>
          <a:lstStyle/>
          <a:p>
            <a:fld id="{0B68C655-F263-45F3-9F64-29108E36E582}" type="datetime1">
              <a:rPr lang="en-US" smtClean="0"/>
              <a:t>26-Apr-23</a:t>
            </a:fld>
            <a:endParaRPr lang="en-US"/>
          </a:p>
        </p:txBody>
      </p:sp>
      <p:sp>
        <p:nvSpPr>
          <p:cNvPr id="4" name="Slide Number Placeholder 3">
            <a:extLst>
              <a:ext uri="{FF2B5EF4-FFF2-40B4-BE49-F238E27FC236}">
                <a16:creationId xmlns:a16="http://schemas.microsoft.com/office/drawing/2014/main" id="{60FB3BE5-E7A5-958D-8402-C7BB7542AA83}"/>
              </a:ext>
            </a:extLst>
          </p:cNvPr>
          <p:cNvSpPr>
            <a:spLocks noGrp="1"/>
          </p:cNvSpPr>
          <p:nvPr>
            <p:ph type="sldNum" sz="quarter" idx="12"/>
          </p:nvPr>
        </p:nvSpPr>
        <p:spPr/>
        <p:txBody>
          <a:bodyPr/>
          <a:lstStyle/>
          <a:p>
            <a:fld id="{9FFF43AA-8330-4598-B968-81BEB0EB84E1}" type="slidenum">
              <a:rPr lang="en-US" smtClean="0"/>
              <a:t>12</a:t>
            </a:fld>
            <a:endParaRPr lang="en-US"/>
          </a:p>
        </p:txBody>
      </p:sp>
      <p:sp>
        <p:nvSpPr>
          <p:cNvPr id="5" name="TextBox 4">
            <a:extLst>
              <a:ext uri="{FF2B5EF4-FFF2-40B4-BE49-F238E27FC236}">
                <a16:creationId xmlns:a16="http://schemas.microsoft.com/office/drawing/2014/main" id="{52D7D143-919B-CB54-24D0-18E8CB31D1CE}"/>
              </a:ext>
            </a:extLst>
          </p:cNvPr>
          <p:cNvSpPr txBox="1"/>
          <p:nvPr/>
        </p:nvSpPr>
        <p:spPr>
          <a:xfrm>
            <a:off x="541705" y="3625017"/>
            <a:ext cx="3379085" cy="369332"/>
          </a:xfrm>
          <a:prstGeom prst="rect">
            <a:avLst/>
          </a:prstGeom>
          <a:noFill/>
        </p:spPr>
        <p:txBody>
          <a:bodyPr wrap="square" rtlCol="0">
            <a:spAutoFit/>
          </a:bodyPr>
          <a:lstStyle/>
          <a:p>
            <a:pPr algn="ctr"/>
            <a:r>
              <a:rPr lang="en-US" b="1" dirty="0">
                <a:latin typeface="+mj-lt"/>
                <a:cs typeface="Times New Roman" panose="02020603050405020304" pitchFamily="18" charset="0"/>
              </a:rPr>
              <a:t>Monitoring and Alert (</a:t>
            </a:r>
            <a:r>
              <a:rPr lang="en-US" b="1" dirty="0" err="1">
                <a:latin typeface="+mj-lt"/>
                <a:cs typeface="Times New Roman" panose="02020603050405020304" pitchFamily="18" charset="0"/>
              </a:rPr>
              <a:t>LHCb</a:t>
            </a:r>
            <a:r>
              <a:rPr lang="en-US" b="1" dirty="0">
                <a:latin typeface="+mj-lt"/>
                <a:cs typeface="Times New Roman" panose="02020603050405020304" pitchFamily="18" charset="0"/>
              </a:rPr>
              <a:t>)</a:t>
            </a:r>
          </a:p>
        </p:txBody>
      </p:sp>
      <p:sp>
        <p:nvSpPr>
          <p:cNvPr id="6" name="TextBox 5">
            <a:extLst>
              <a:ext uri="{FF2B5EF4-FFF2-40B4-BE49-F238E27FC236}">
                <a16:creationId xmlns:a16="http://schemas.microsoft.com/office/drawing/2014/main" id="{497A8F52-78ED-4B81-8C5B-5C7CC72A20E9}"/>
              </a:ext>
            </a:extLst>
          </p:cNvPr>
          <p:cNvSpPr txBox="1"/>
          <p:nvPr/>
        </p:nvSpPr>
        <p:spPr>
          <a:xfrm>
            <a:off x="541705" y="1101924"/>
            <a:ext cx="2762819" cy="369332"/>
          </a:xfrm>
          <a:prstGeom prst="rect">
            <a:avLst/>
          </a:prstGeom>
          <a:noFill/>
        </p:spPr>
        <p:txBody>
          <a:bodyPr wrap="square" rtlCol="0">
            <a:spAutoFit/>
          </a:bodyPr>
          <a:lstStyle/>
          <a:p>
            <a:r>
              <a:rPr lang="en-US" b="1" dirty="0">
                <a:latin typeface="+mj-lt"/>
                <a:cs typeface="Times New Roman" panose="02020603050405020304" pitchFamily="18" charset="0"/>
              </a:rPr>
              <a:t>Assembly</a:t>
            </a:r>
          </a:p>
        </p:txBody>
      </p:sp>
      <p:sp>
        <p:nvSpPr>
          <p:cNvPr id="7" name="TextBox 6">
            <a:extLst>
              <a:ext uri="{FF2B5EF4-FFF2-40B4-BE49-F238E27FC236}">
                <a16:creationId xmlns:a16="http://schemas.microsoft.com/office/drawing/2014/main" id="{2C032B94-77B0-8400-25C5-5094A275DF1D}"/>
              </a:ext>
            </a:extLst>
          </p:cNvPr>
          <p:cNvSpPr txBox="1"/>
          <p:nvPr/>
        </p:nvSpPr>
        <p:spPr>
          <a:xfrm>
            <a:off x="6229718" y="1101924"/>
            <a:ext cx="2762819" cy="369332"/>
          </a:xfrm>
          <a:prstGeom prst="rect">
            <a:avLst/>
          </a:prstGeom>
          <a:noFill/>
        </p:spPr>
        <p:txBody>
          <a:bodyPr wrap="square" rtlCol="0">
            <a:spAutoFit/>
          </a:bodyPr>
          <a:lstStyle/>
          <a:p>
            <a:r>
              <a:rPr lang="en-US" b="1" dirty="0">
                <a:latin typeface="+mj-lt"/>
                <a:cs typeface="Times New Roman" panose="02020603050405020304" pitchFamily="18" charset="0"/>
              </a:rPr>
              <a:t>Test</a:t>
            </a:r>
          </a:p>
        </p:txBody>
      </p:sp>
      <p:pic>
        <p:nvPicPr>
          <p:cNvPr id="9" name="Picture 8">
            <a:extLst>
              <a:ext uri="{FF2B5EF4-FFF2-40B4-BE49-F238E27FC236}">
                <a16:creationId xmlns:a16="http://schemas.microsoft.com/office/drawing/2014/main" id="{F27AEFBA-6B9B-4BDF-9758-A77C28B2EC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Lst>
          </a:blip>
          <a:stretch>
            <a:fillRect/>
          </a:stretch>
        </p:blipFill>
        <p:spPr>
          <a:xfrm>
            <a:off x="671332" y="4361960"/>
            <a:ext cx="2293939" cy="1529293"/>
          </a:xfrm>
          <a:prstGeom prst="rect">
            <a:avLst/>
          </a:prstGeom>
        </p:spPr>
      </p:pic>
      <p:sp>
        <p:nvSpPr>
          <p:cNvPr id="21" name="Rectangle 20">
            <a:extLst>
              <a:ext uri="{FF2B5EF4-FFF2-40B4-BE49-F238E27FC236}">
                <a16:creationId xmlns:a16="http://schemas.microsoft.com/office/drawing/2014/main" id="{AB9AA04F-92B4-C48A-D245-1FADB7B123FF}"/>
              </a:ext>
            </a:extLst>
          </p:cNvPr>
          <p:cNvSpPr/>
          <p:nvPr/>
        </p:nvSpPr>
        <p:spPr>
          <a:xfrm>
            <a:off x="3220384" y="1439335"/>
            <a:ext cx="2875616" cy="2057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t" anchorCtr="0"/>
          <a:lstStyle/>
          <a:p>
            <a:pPr marL="0" lvl="1">
              <a:spcAft>
                <a:spcPts val="1200"/>
              </a:spcAft>
            </a:pPr>
            <a:r>
              <a:rPr lang="en-GB" sz="1600" b="1" dirty="0">
                <a:solidFill>
                  <a:schemeClr val="bg2">
                    <a:lumMod val="25000"/>
                  </a:schemeClr>
                </a:solidFill>
              </a:rPr>
              <a:t>Live monitoring of the assembly of the process</a:t>
            </a:r>
          </a:p>
          <a:p>
            <a:pPr marL="0" lvl="1">
              <a:spcAft>
                <a:spcPts val="1200"/>
              </a:spcAft>
            </a:pPr>
            <a:r>
              <a:rPr lang="en-GB" sz="1600" b="1" dirty="0">
                <a:solidFill>
                  <a:schemeClr val="bg2">
                    <a:lumMod val="25000"/>
                  </a:schemeClr>
                </a:solidFill>
              </a:rPr>
              <a:t>Swift decision making process</a:t>
            </a:r>
          </a:p>
          <a:p>
            <a:pPr marL="0" lvl="1">
              <a:spcAft>
                <a:spcPts val="1200"/>
              </a:spcAft>
            </a:pPr>
            <a:r>
              <a:rPr lang="en-GB" sz="1600" b="1" dirty="0">
                <a:solidFill>
                  <a:schemeClr val="bg2">
                    <a:lumMod val="25000"/>
                  </a:schemeClr>
                </a:solidFill>
              </a:rPr>
              <a:t>Portable devices in the workshop</a:t>
            </a:r>
          </a:p>
        </p:txBody>
      </p:sp>
      <p:sp>
        <p:nvSpPr>
          <p:cNvPr id="22" name="Rectangle 21">
            <a:extLst>
              <a:ext uri="{FF2B5EF4-FFF2-40B4-BE49-F238E27FC236}">
                <a16:creationId xmlns:a16="http://schemas.microsoft.com/office/drawing/2014/main" id="{3AD381BC-8DEE-3554-FC6D-CB0090F81D1B}"/>
              </a:ext>
            </a:extLst>
          </p:cNvPr>
          <p:cNvSpPr/>
          <p:nvPr/>
        </p:nvSpPr>
        <p:spPr>
          <a:xfrm>
            <a:off x="8866327" y="1534260"/>
            <a:ext cx="2875616" cy="1992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t" anchorCtr="0"/>
          <a:lstStyle/>
          <a:p>
            <a:pPr marL="0" lvl="1">
              <a:spcAft>
                <a:spcPts val="1200"/>
              </a:spcAft>
            </a:pPr>
            <a:r>
              <a:rPr lang="en-GB" sz="1600" b="1" dirty="0">
                <a:solidFill>
                  <a:schemeClr val="bg2">
                    <a:lumMod val="25000"/>
                  </a:schemeClr>
                </a:solidFill>
              </a:rPr>
              <a:t>Concurrent access to the most current and accurate information available</a:t>
            </a:r>
          </a:p>
          <a:p>
            <a:pPr marL="0" lvl="1">
              <a:spcAft>
                <a:spcPts val="1200"/>
              </a:spcAft>
            </a:pPr>
            <a:r>
              <a:rPr lang="en-GB" sz="1600" b="1" dirty="0">
                <a:solidFill>
                  <a:schemeClr val="bg2">
                    <a:lumMod val="25000"/>
                  </a:schemeClr>
                </a:solidFill>
              </a:rPr>
              <a:t>Avoid duplicity of efforts in analysing the data</a:t>
            </a:r>
          </a:p>
        </p:txBody>
      </p:sp>
      <p:sp>
        <p:nvSpPr>
          <p:cNvPr id="23" name="Rectangle 22">
            <a:extLst>
              <a:ext uri="{FF2B5EF4-FFF2-40B4-BE49-F238E27FC236}">
                <a16:creationId xmlns:a16="http://schemas.microsoft.com/office/drawing/2014/main" id="{F68207F0-E136-76B0-668F-7E5F5FBF2BEA}"/>
              </a:ext>
            </a:extLst>
          </p:cNvPr>
          <p:cNvSpPr/>
          <p:nvPr/>
        </p:nvSpPr>
        <p:spPr>
          <a:xfrm>
            <a:off x="3220384" y="4343418"/>
            <a:ext cx="2875616" cy="1878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t" anchorCtr="0"/>
          <a:lstStyle/>
          <a:p>
            <a:pPr marL="0" lvl="1">
              <a:spcAft>
                <a:spcPts val="1200"/>
              </a:spcAft>
            </a:pPr>
            <a:r>
              <a:rPr lang="en-GB" sz="1600" b="1" dirty="0">
                <a:solidFill>
                  <a:schemeClr val="bg2">
                    <a:lumMod val="25000"/>
                  </a:schemeClr>
                </a:solidFill>
              </a:rPr>
              <a:t>Long term monitoring of mechanical structures</a:t>
            </a:r>
          </a:p>
          <a:p>
            <a:pPr marL="0" lvl="1">
              <a:spcAft>
                <a:spcPts val="1200"/>
              </a:spcAft>
            </a:pPr>
            <a:r>
              <a:rPr lang="en-GB" sz="1600" b="1" dirty="0">
                <a:solidFill>
                  <a:schemeClr val="bg2">
                    <a:lumMod val="25000"/>
                  </a:schemeClr>
                </a:solidFill>
              </a:rPr>
              <a:t>Anomaly detection capabilities</a:t>
            </a:r>
          </a:p>
          <a:p>
            <a:pPr marL="0" lvl="1">
              <a:spcAft>
                <a:spcPts val="1200"/>
              </a:spcAft>
            </a:pPr>
            <a:endParaRPr lang="en-GB" sz="1600" b="1" dirty="0">
              <a:solidFill>
                <a:schemeClr val="bg2">
                  <a:lumMod val="25000"/>
                </a:schemeClr>
              </a:solidFill>
            </a:endParaRPr>
          </a:p>
        </p:txBody>
      </p:sp>
      <p:pic>
        <p:nvPicPr>
          <p:cNvPr id="24" name="Picture 23">
            <a:extLst>
              <a:ext uri="{FF2B5EF4-FFF2-40B4-BE49-F238E27FC236}">
                <a16:creationId xmlns:a16="http://schemas.microsoft.com/office/drawing/2014/main" id="{8A687187-89F3-BDA2-9AD8-7B55858B80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7917" b="87167" l="13802" r="88021">
                        <a14:foregroundMark x1="18802" y1="24500" x2="59792" y2="43833"/>
                        <a14:foregroundMark x1="17344" y1="24500" x2="29115" y2="52333"/>
                        <a14:foregroundMark x1="29688" y1="52083" x2="55208" y2="78000"/>
                        <a14:foregroundMark x1="56354" y1="78917" x2="75417" y2="87000"/>
                        <a14:foregroundMark x1="75313" y1="84917" x2="86615" y2="63083"/>
                        <a14:foregroundMark x1="85625" y1="62667" x2="76458" y2="47500"/>
                        <a14:foregroundMark x1="17708" y1="33250" x2="17708" y2="33250"/>
                        <a14:backgroundMark x1="56406" y1="26167" x2="56406" y2="26167"/>
                        <a14:backgroundMark x1="58073" y1="29833" x2="58073" y2="29833"/>
                        <a14:backgroundMark x1="16198" y1="23333" x2="16198" y2="23333"/>
                        <a14:backgroundMark x1="17604" y1="28083" x2="17604" y2="28083"/>
                        <a14:backgroundMark x1="22708" y1="24333" x2="22708" y2="24333"/>
                        <a14:backgroundMark x1="24479" y1="24667" x2="24479" y2="24667"/>
                        <a14:backgroundMark x1="18594" y1="26000" x2="18594" y2="26000"/>
                        <a14:backgroundMark x1="19792" y1="27167" x2="19792" y2="27167"/>
                        <a14:backgroundMark x1="21146" y1="26833" x2="21146" y2="26833"/>
                        <a14:backgroundMark x1="22969" y1="25167" x2="22969" y2="25167"/>
                        <a14:backgroundMark x1="20885" y1="25667" x2="20885" y2="25667"/>
                        <a14:backgroundMark x1="18646" y1="25000" x2="18646" y2="25000"/>
                        <a14:backgroundMark x1="18385" y1="24250" x2="18385" y2="24250"/>
                        <a14:backgroundMark x1="18854" y1="24083" x2="25990" y2="24500"/>
                        <a14:backgroundMark x1="17240" y1="24667" x2="20260" y2="29833"/>
                        <a14:backgroundMark x1="17917" y1="26500" x2="18229" y2="32333"/>
                        <a14:backgroundMark x1="18385" y1="31500" x2="25365" y2="25167"/>
                        <a14:backgroundMark x1="18750" y1="28833" x2="18750" y2="28833"/>
                        <a14:backgroundMark x1="19271" y1="29500" x2="19271" y2="29500"/>
                        <a14:backgroundMark x1="19792" y1="29500" x2="19792" y2="29500"/>
                      </a14:backgroundRemoval>
                    </a14:imgEffect>
                  </a14:imgLayer>
                </a14:imgProps>
              </a:ext>
              <a:ext uri="{28A0092B-C50C-407E-A947-70E740481C1C}">
                <a14:useLocalDpi xmlns:a14="http://schemas.microsoft.com/office/drawing/2010/main"/>
              </a:ext>
            </a:extLst>
          </a:blip>
          <a:srcRect l="14041" t="17672" r="3725" b="3862"/>
          <a:stretch/>
        </p:blipFill>
        <p:spPr>
          <a:xfrm>
            <a:off x="6137453" y="1605594"/>
            <a:ext cx="2728873" cy="1627363"/>
          </a:xfrm>
          <a:prstGeom prst="rect">
            <a:avLst/>
          </a:prstGeom>
        </p:spPr>
      </p:pic>
      <p:sp>
        <p:nvSpPr>
          <p:cNvPr id="25" name="Rectangle 24">
            <a:extLst>
              <a:ext uri="{FF2B5EF4-FFF2-40B4-BE49-F238E27FC236}">
                <a16:creationId xmlns:a16="http://schemas.microsoft.com/office/drawing/2014/main" id="{DBA8D7E1-29B7-2349-530C-F41D12DB92A8}"/>
              </a:ext>
            </a:extLst>
          </p:cNvPr>
          <p:cNvSpPr/>
          <p:nvPr/>
        </p:nvSpPr>
        <p:spPr>
          <a:xfrm>
            <a:off x="6100788" y="3515977"/>
            <a:ext cx="5688012" cy="2727642"/>
          </a:xfrm>
          <a:prstGeom prst="rect">
            <a:avLst/>
          </a:prstGeom>
          <a:gradFill flip="none" rotWithShape="1">
            <a:gsLst>
              <a:gs pos="1000">
                <a:srgbClr val="999EC7">
                  <a:alpha val="70000"/>
                </a:srgbClr>
              </a:gs>
              <a:gs pos="100000">
                <a:schemeClr val="bg1"/>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1260000" rtlCol="0" anchor="ctr"/>
          <a:lstStyle/>
          <a:p>
            <a:pPr marL="0" lvl="1"/>
            <a:endParaRPr lang="en-US" sz="1600" b="1" dirty="0">
              <a:solidFill>
                <a:srgbClr val="969BC6"/>
              </a:solidFill>
            </a:endParaRPr>
          </a:p>
        </p:txBody>
      </p:sp>
      <p:sp>
        <p:nvSpPr>
          <p:cNvPr id="26" name="TextBox 25">
            <a:extLst>
              <a:ext uri="{FF2B5EF4-FFF2-40B4-BE49-F238E27FC236}">
                <a16:creationId xmlns:a16="http://schemas.microsoft.com/office/drawing/2014/main" id="{74E488E1-D45C-F1DB-3920-E77CFCD0122B}"/>
              </a:ext>
            </a:extLst>
          </p:cNvPr>
          <p:cNvSpPr txBox="1"/>
          <p:nvPr/>
        </p:nvSpPr>
        <p:spPr>
          <a:xfrm>
            <a:off x="6091213" y="3619053"/>
            <a:ext cx="3379085" cy="369332"/>
          </a:xfrm>
          <a:prstGeom prst="rect">
            <a:avLst/>
          </a:prstGeom>
          <a:noFill/>
        </p:spPr>
        <p:txBody>
          <a:bodyPr wrap="square" rtlCol="0">
            <a:spAutoFit/>
          </a:bodyPr>
          <a:lstStyle/>
          <a:p>
            <a:r>
              <a:rPr lang="en-US" b="1" dirty="0">
                <a:latin typeface="+mj-lt"/>
                <a:cs typeface="Times New Roman" panose="02020603050405020304" pitchFamily="18" charset="0"/>
              </a:rPr>
              <a:t>Repository of previous data</a:t>
            </a:r>
          </a:p>
        </p:txBody>
      </p:sp>
      <p:sp>
        <p:nvSpPr>
          <p:cNvPr id="27" name="Rectangle 26">
            <a:extLst>
              <a:ext uri="{FF2B5EF4-FFF2-40B4-BE49-F238E27FC236}">
                <a16:creationId xmlns:a16="http://schemas.microsoft.com/office/drawing/2014/main" id="{EF3928AA-D352-46DC-C941-9803E6D7BEB5}"/>
              </a:ext>
            </a:extLst>
          </p:cNvPr>
          <p:cNvSpPr/>
          <p:nvPr/>
        </p:nvSpPr>
        <p:spPr>
          <a:xfrm>
            <a:off x="8906314" y="4450619"/>
            <a:ext cx="2875616" cy="1784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t" anchorCtr="0"/>
          <a:lstStyle/>
          <a:p>
            <a:pPr marL="0" lvl="1">
              <a:spcAft>
                <a:spcPts val="1200"/>
              </a:spcAft>
            </a:pPr>
            <a:r>
              <a:rPr lang="en-GB" sz="1600" b="1" dirty="0">
                <a:solidFill>
                  <a:schemeClr val="bg2">
                    <a:lumMod val="25000"/>
                  </a:schemeClr>
                </a:solidFill>
              </a:rPr>
              <a:t>Reference repository of the mechanical behaviour of a particular structure </a:t>
            </a:r>
          </a:p>
        </p:txBody>
      </p:sp>
      <p:pic>
        <p:nvPicPr>
          <p:cNvPr id="31" name="Picture 30">
            <a:extLst>
              <a:ext uri="{FF2B5EF4-FFF2-40B4-BE49-F238E27FC236}">
                <a16:creationId xmlns:a16="http://schemas.microsoft.com/office/drawing/2014/main" id="{CDAF0B03-94B9-9F60-0237-F13583BA5C72}"/>
              </a:ext>
            </a:extLst>
          </p:cNvPr>
          <p:cNvPicPr>
            <a:picLocks noChangeAspect="1"/>
          </p:cNvPicPr>
          <p:nvPr/>
        </p:nvPicPr>
        <p:blipFill>
          <a:blip r:embed="rId7"/>
          <a:stretch>
            <a:fillRect/>
          </a:stretch>
        </p:blipFill>
        <p:spPr>
          <a:xfrm>
            <a:off x="6407757" y="4128188"/>
            <a:ext cx="2274997" cy="1722814"/>
          </a:xfrm>
          <a:prstGeom prst="rect">
            <a:avLst/>
          </a:prstGeom>
        </p:spPr>
      </p:pic>
      <p:pic>
        <p:nvPicPr>
          <p:cNvPr id="13" name="Picture 12">
            <a:extLst>
              <a:ext uri="{FF2B5EF4-FFF2-40B4-BE49-F238E27FC236}">
                <a16:creationId xmlns:a16="http://schemas.microsoft.com/office/drawing/2014/main" id="{52FA5216-CA19-54D8-1166-07C531351119}"/>
              </a:ext>
            </a:extLst>
          </p:cNvPr>
          <p:cNvPicPr>
            <a:picLocks noChangeAspect="1"/>
          </p:cNvPicPr>
          <p:nvPr/>
        </p:nvPicPr>
        <p:blipFill rotWithShape="1">
          <a:blip r:embed="rId8"/>
          <a:srcRect t="13827" b="39332"/>
          <a:stretch/>
        </p:blipFill>
        <p:spPr>
          <a:xfrm>
            <a:off x="623373" y="1600727"/>
            <a:ext cx="1727177" cy="1081514"/>
          </a:xfrm>
          <a:prstGeom prst="rect">
            <a:avLst/>
          </a:prstGeom>
        </p:spPr>
      </p:pic>
      <p:sp>
        <p:nvSpPr>
          <p:cNvPr id="14" name="Footer Placeholder 13">
            <a:extLst>
              <a:ext uri="{FF2B5EF4-FFF2-40B4-BE49-F238E27FC236}">
                <a16:creationId xmlns:a16="http://schemas.microsoft.com/office/drawing/2014/main" id="{35AF868B-260C-E004-07C1-9377FF777BA6}"/>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130826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5" grpId="0"/>
      <p:bldP spid="6" grpId="0"/>
      <p:bldP spid="7" grpId="0"/>
      <p:bldP spid="21" grpId="0"/>
      <p:bldP spid="22" grpId="0"/>
      <p:bldP spid="23" grpId="0"/>
      <p:bldP spid="25" grpId="0" animBg="1"/>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54F48-6E68-4364-A38E-3718698B1772}"/>
              </a:ext>
            </a:extLst>
          </p:cNvPr>
          <p:cNvSpPr>
            <a:spLocks noGrp="1"/>
          </p:cNvSpPr>
          <p:nvPr>
            <p:ph type="title"/>
          </p:nvPr>
        </p:nvSpPr>
        <p:spPr/>
        <p:txBody>
          <a:bodyPr/>
          <a:lstStyle/>
          <a:p>
            <a:r>
              <a:rPr lang="fr-FR" dirty="0"/>
              <a:t>Digital </a:t>
            </a:r>
            <a:r>
              <a:rPr lang="fr-FR" dirty="0" err="1"/>
              <a:t>Twins</a:t>
            </a:r>
            <a:r>
              <a:rPr lang="fr-FR" dirty="0"/>
              <a:t>: </a:t>
            </a:r>
            <a:r>
              <a:rPr lang="en-US" dirty="0"/>
              <a:t>Our View</a:t>
            </a:r>
            <a:endParaRPr lang="en-GB" dirty="0"/>
          </a:p>
        </p:txBody>
      </p:sp>
      <p:sp>
        <p:nvSpPr>
          <p:cNvPr id="4" name="Date Placeholder 3">
            <a:extLst>
              <a:ext uri="{FF2B5EF4-FFF2-40B4-BE49-F238E27FC236}">
                <a16:creationId xmlns:a16="http://schemas.microsoft.com/office/drawing/2014/main" id="{74A03B32-2FC4-4374-AE16-05A246F7D4C9}"/>
              </a:ext>
            </a:extLst>
          </p:cNvPr>
          <p:cNvSpPr>
            <a:spLocks noGrp="1"/>
          </p:cNvSpPr>
          <p:nvPr>
            <p:ph type="dt" sz="half" idx="10"/>
          </p:nvPr>
        </p:nvSpPr>
        <p:spPr/>
        <p:txBody>
          <a:bodyPr/>
          <a:lstStyle/>
          <a:p>
            <a:fld id="{E966C50B-A4F0-4F15-93A9-0E6DD58D74D0}" type="datetime1">
              <a:rPr lang="en-US" smtClean="0"/>
              <a:t>26-Apr-23</a:t>
            </a:fld>
            <a:endParaRPr lang="en-US" dirty="0"/>
          </a:p>
        </p:txBody>
      </p:sp>
      <p:sp>
        <p:nvSpPr>
          <p:cNvPr id="5" name="Footer Placeholder 4">
            <a:extLst>
              <a:ext uri="{FF2B5EF4-FFF2-40B4-BE49-F238E27FC236}">
                <a16:creationId xmlns:a16="http://schemas.microsoft.com/office/drawing/2014/main" id="{144D372A-2432-4910-894B-D6F36443C08F}"/>
              </a:ext>
            </a:extLst>
          </p:cNvPr>
          <p:cNvSpPr>
            <a:spLocks noGrp="1"/>
          </p:cNvSpPr>
          <p:nvPr>
            <p:ph type="ftr" sz="quarter" idx="11"/>
          </p:nvPr>
        </p:nvSpPr>
        <p:spPr/>
        <p:txBody>
          <a:bodyPr/>
          <a:lstStyle/>
          <a:p>
            <a:r>
              <a:rPr lang="en-US" dirty="0"/>
              <a:t>2° Workshop IDSM</a:t>
            </a:r>
          </a:p>
        </p:txBody>
      </p:sp>
      <p:sp>
        <p:nvSpPr>
          <p:cNvPr id="6" name="Slide Number Placeholder 5">
            <a:extLst>
              <a:ext uri="{FF2B5EF4-FFF2-40B4-BE49-F238E27FC236}">
                <a16:creationId xmlns:a16="http://schemas.microsoft.com/office/drawing/2014/main" id="{825301FA-3CA5-4F6C-98DB-DFD548A5CFED}"/>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
        <p:nvSpPr>
          <p:cNvPr id="11" name="Arrow: Right 10">
            <a:extLst>
              <a:ext uri="{FF2B5EF4-FFF2-40B4-BE49-F238E27FC236}">
                <a16:creationId xmlns:a16="http://schemas.microsoft.com/office/drawing/2014/main" id="{00FB2843-1049-47C3-8AC6-2721DB8FE422}"/>
              </a:ext>
            </a:extLst>
          </p:cNvPr>
          <p:cNvSpPr/>
          <p:nvPr/>
        </p:nvSpPr>
        <p:spPr>
          <a:xfrm>
            <a:off x="3239234" y="1957765"/>
            <a:ext cx="2139809" cy="476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Content Placeholder 6" descr="Graphical user interface, application&#10;&#10;Description automatically generated">
            <a:extLst>
              <a:ext uri="{FF2B5EF4-FFF2-40B4-BE49-F238E27FC236}">
                <a16:creationId xmlns:a16="http://schemas.microsoft.com/office/drawing/2014/main" id="{98E9D324-3328-4ADB-9118-35E01CE601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99855" y="281659"/>
            <a:ext cx="5922957" cy="3331663"/>
          </a:xfrm>
          <a:prstGeom prst="rect">
            <a:avLst/>
          </a:prstGeom>
        </p:spPr>
      </p:pic>
      <p:sp>
        <p:nvSpPr>
          <p:cNvPr id="10" name="TextBox 9">
            <a:extLst>
              <a:ext uri="{FF2B5EF4-FFF2-40B4-BE49-F238E27FC236}">
                <a16:creationId xmlns:a16="http://schemas.microsoft.com/office/drawing/2014/main" id="{00C475A1-B772-4E12-AE71-2EF96A1AB1FB}"/>
              </a:ext>
            </a:extLst>
          </p:cNvPr>
          <p:cNvSpPr txBox="1"/>
          <p:nvPr/>
        </p:nvSpPr>
        <p:spPr>
          <a:xfrm>
            <a:off x="485522" y="3556596"/>
            <a:ext cx="11298491" cy="2631490"/>
          </a:xfrm>
          <a:prstGeom prst="rect">
            <a:avLst/>
          </a:prstGeom>
          <a:ln w="28575">
            <a:noFill/>
          </a:ln>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defPPr>
              <a:defRPr lang="en-US"/>
            </a:defPPr>
            <a:lvl1pPr algn="ctr">
              <a:defRPr>
                <a:solidFill>
                  <a:schemeClr val="accent3"/>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endParaRPr lang="en-US" dirty="0">
              <a:solidFill>
                <a:schemeClr val="tx1"/>
              </a:solidFill>
            </a:endParaRPr>
          </a:p>
          <a:p>
            <a:pPr marL="285750" indent="-285750" algn="l">
              <a:spcAft>
                <a:spcPts val="1800"/>
              </a:spcAft>
              <a:buFont typeface="Arial" panose="020B0604020202020204" pitchFamily="34" charset="0"/>
              <a:buChar char="•"/>
            </a:pPr>
            <a:r>
              <a:rPr lang="en-US" dirty="0">
                <a:solidFill>
                  <a:prstClr val="black"/>
                </a:solidFill>
                <a:latin typeface="Calibri" panose="020F0502020204030204"/>
              </a:rPr>
              <a:t>Calculates/outputs </a:t>
            </a:r>
            <a:r>
              <a:rPr lang="en-US" b="1" dirty="0">
                <a:solidFill>
                  <a:prstClr val="black"/>
                </a:solidFill>
                <a:latin typeface="Calibri" panose="020F0502020204030204"/>
              </a:rPr>
              <a:t>present asset states</a:t>
            </a:r>
            <a:r>
              <a:rPr lang="en-US" dirty="0">
                <a:solidFill>
                  <a:prstClr val="black"/>
                </a:solidFill>
                <a:latin typeface="Calibri" panose="020F0502020204030204"/>
              </a:rPr>
              <a:t>, through integrated models and acquired data</a:t>
            </a:r>
          </a:p>
          <a:p>
            <a:pPr marL="285750" indent="-285750" algn="l">
              <a:spcAft>
                <a:spcPts val="1800"/>
              </a:spcAft>
              <a:buFont typeface="Arial" panose="020B0604020202020204" pitchFamily="34" charset="0"/>
              <a:buChar char="•"/>
            </a:pPr>
            <a:r>
              <a:rPr lang="en-GB" b="1" dirty="0">
                <a:solidFill>
                  <a:prstClr val="black"/>
                </a:solidFill>
                <a:latin typeface="Calibri" panose="020F0502020204030204"/>
              </a:rPr>
              <a:t>Acquisition from ‘Virtual sensors’ : </a:t>
            </a:r>
            <a:r>
              <a:rPr lang="en-GB" dirty="0">
                <a:solidFill>
                  <a:prstClr val="black"/>
                </a:solidFill>
                <a:latin typeface="Calibri" panose="020F0502020204030204"/>
              </a:rPr>
              <a:t>parameters conventionally </a:t>
            </a:r>
            <a:r>
              <a:rPr lang="en-US" dirty="0">
                <a:solidFill>
                  <a:prstClr val="black"/>
                </a:solidFill>
                <a:latin typeface="Calibri" panose="020F0502020204030204"/>
              </a:rPr>
              <a:t>unmeasurable, due to: accessibility, </a:t>
            </a:r>
            <a:r>
              <a:rPr lang="en-US" dirty="0" err="1">
                <a:solidFill>
                  <a:prstClr val="black"/>
                </a:solidFill>
                <a:latin typeface="Calibri" panose="020F0502020204030204"/>
              </a:rPr>
              <a:t>multiphysics</a:t>
            </a:r>
            <a:r>
              <a:rPr lang="en-US" dirty="0">
                <a:solidFill>
                  <a:prstClr val="black"/>
                </a:solidFill>
                <a:latin typeface="Calibri" panose="020F0502020204030204"/>
              </a:rPr>
              <a:t> (e.g. RF cavity EM field distribution from beam pipe strain values), cost (less sensors).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gn="l">
              <a:spcAft>
                <a:spcPts val="1800"/>
              </a:spcAft>
              <a:buFont typeface="Arial" panose="020B0604020202020204" pitchFamily="34" charset="0"/>
              <a:buChar cha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Future scenarios analysis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(variables : ambient conditions, loads &amp; design changes) to evaluate readiness or adjustments to current system set-points</a:t>
            </a:r>
            <a:endParaRPr lang="en-US" dirty="0">
              <a:solidFill>
                <a:schemeClr val="tx1"/>
              </a:solidFill>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Anomaly detection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flags deviations of operational vs. expected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behavior</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2C14B1E-3A98-4A5D-A638-57F70C4321CC}"/>
              </a:ext>
            </a:extLst>
          </p:cNvPr>
          <p:cNvPicPr>
            <a:picLocks noChangeAspect="1"/>
          </p:cNvPicPr>
          <p:nvPr/>
        </p:nvPicPr>
        <p:blipFill>
          <a:blip r:embed="rId4"/>
          <a:stretch>
            <a:fillRect/>
          </a:stretch>
        </p:blipFill>
        <p:spPr>
          <a:xfrm>
            <a:off x="740848" y="946775"/>
            <a:ext cx="2498386" cy="2666547"/>
          </a:xfrm>
          <a:prstGeom prst="rect">
            <a:avLst/>
          </a:prstGeom>
        </p:spPr>
      </p:pic>
    </p:spTree>
    <p:extLst>
      <p:ext uri="{BB962C8B-B14F-4D97-AF65-F5344CB8AC3E}">
        <p14:creationId xmlns:p14="http://schemas.microsoft.com/office/powerpoint/2010/main" val="2256614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924753-4B54-82D6-F3FB-7BB30EB91F58}"/>
              </a:ext>
            </a:extLst>
          </p:cNvPr>
          <p:cNvGrpSpPr/>
          <p:nvPr/>
        </p:nvGrpSpPr>
        <p:grpSpPr>
          <a:xfrm>
            <a:off x="4746960" y="4819213"/>
            <a:ext cx="1230508" cy="1122889"/>
            <a:chOff x="4645646" y="-1323528"/>
            <a:chExt cx="2286530" cy="1913574"/>
          </a:xfrm>
        </p:grpSpPr>
        <p:sp>
          <p:nvSpPr>
            <p:cNvPr id="19" name="Rectangle 18">
              <a:extLst>
                <a:ext uri="{FF2B5EF4-FFF2-40B4-BE49-F238E27FC236}">
                  <a16:creationId xmlns:a16="http://schemas.microsoft.com/office/drawing/2014/main" id="{64195A7E-14E0-FDFC-0009-DF3DE8855E7E}"/>
                </a:ext>
              </a:extLst>
            </p:cNvPr>
            <p:cNvSpPr/>
            <p:nvPr/>
          </p:nvSpPr>
          <p:spPr>
            <a:xfrm>
              <a:off x="4655840" y="-1323528"/>
              <a:ext cx="2276336"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12776D9-D00D-DA24-6263-6F05BA8089FF}"/>
                </a:ext>
              </a:extLst>
            </p:cNvPr>
            <p:cNvPicPr>
              <a:picLocks noChangeAspect="1"/>
            </p:cNvPicPr>
            <p:nvPr/>
          </p:nvPicPr>
          <p:blipFill rotWithShape="1">
            <a:blip r:embed="rId2"/>
            <a:srcRect r="43789" b="15475"/>
            <a:stretch/>
          </p:blipFill>
          <p:spPr>
            <a:xfrm>
              <a:off x="4645646" y="-1255809"/>
              <a:ext cx="2274698" cy="1845855"/>
            </a:xfrm>
            <a:prstGeom prst="rect">
              <a:avLst/>
            </a:prstGeom>
          </p:spPr>
        </p:pic>
      </p:grpSp>
      <p:sp>
        <p:nvSpPr>
          <p:cNvPr id="2" name="Content Placeholder 1">
            <a:extLst>
              <a:ext uri="{FF2B5EF4-FFF2-40B4-BE49-F238E27FC236}">
                <a16:creationId xmlns:a16="http://schemas.microsoft.com/office/drawing/2014/main" id="{0FAFB320-4D5E-44CF-6956-0E793FA4120D}"/>
              </a:ext>
            </a:extLst>
          </p:cNvPr>
          <p:cNvSpPr>
            <a:spLocks noGrp="1"/>
          </p:cNvSpPr>
          <p:nvPr>
            <p:ph idx="1"/>
          </p:nvPr>
        </p:nvSpPr>
        <p:spPr>
          <a:xfrm>
            <a:off x="407989" y="1231641"/>
            <a:ext cx="6454220" cy="4969134"/>
          </a:xfrm>
        </p:spPr>
        <p:txBody>
          <a:bodyPr/>
          <a:lstStyle/>
          <a:p>
            <a:r>
              <a:rPr lang="en-US" dirty="0"/>
              <a:t>Crab Cavities Supporting Structure</a:t>
            </a:r>
          </a:p>
          <a:p>
            <a:pPr marL="666900" lvl="1" indent="-342900">
              <a:buFont typeface="Arial" panose="020B0604020202020204" pitchFamily="34" charset="0"/>
              <a:buChar char="•"/>
            </a:pPr>
            <a:r>
              <a:rPr lang="en-US" dirty="0"/>
              <a:t>Simple, yet real and critical accelerator component</a:t>
            </a:r>
          </a:p>
          <a:p>
            <a:pPr marL="666900" lvl="1" indent="-342900">
              <a:buFont typeface="Arial" panose="020B0604020202020204" pitchFamily="34" charset="0"/>
              <a:buChar char="•"/>
            </a:pPr>
            <a:r>
              <a:rPr lang="en-US" sz="1800" dirty="0"/>
              <a:t>Learning curve. Debug the primary technological challenges</a:t>
            </a:r>
          </a:p>
          <a:p>
            <a:pPr marL="666900" lvl="1" indent="-342900">
              <a:buFont typeface="Arial" panose="020B0604020202020204" pitchFamily="34" charset="0"/>
              <a:buChar char="•"/>
            </a:pPr>
            <a:r>
              <a:rPr lang="en-US" dirty="0"/>
              <a:t>Pave the way to a fully fledged demonstrator in 2024</a:t>
            </a:r>
            <a:endParaRPr lang="en-US" sz="1800" dirty="0"/>
          </a:p>
          <a:p>
            <a:pPr marL="666900" lvl="1"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E5D0B1D6-77CD-7BAB-2824-DE842300A04B}"/>
              </a:ext>
            </a:extLst>
          </p:cNvPr>
          <p:cNvSpPr>
            <a:spLocks noGrp="1"/>
          </p:cNvSpPr>
          <p:nvPr>
            <p:ph type="title"/>
          </p:nvPr>
        </p:nvSpPr>
        <p:spPr/>
        <p:txBody>
          <a:bodyPr/>
          <a:lstStyle/>
          <a:p>
            <a:r>
              <a:rPr lang="fr-FR" dirty="0"/>
              <a:t>Digital Twins: </a:t>
            </a:r>
            <a:r>
              <a:rPr lang="en-US" dirty="0"/>
              <a:t>Prove of Concept</a:t>
            </a:r>
            <a:endParaRPr lang="en-GB" dirty="0"/>
          </a:p>
        </p:txBody>
      </p:sp>
      <p:sp>
        <p:nvSpPr>
          <p:cNvPr id="4" name="Date Placeholder 3">
            <a:extLst>
              <a:ext uri="{FF2B5EF4-FFF2-40B4-BE49-F238E27FC236}">
                <a16:creationId xmlns:a16="http://schemas.microsoft.com/office/drawing/2014/main" id="{B9D89AC3-EAF4-4415-56FF-046DCB76D393}"/>
              </a:ext>
            </a:extLst>
          </p:cNvPr>
          <p:cNvSpPr>
            <a:spLocks noGrp="1"/>
          </p:cNvSpPr>
          <p:nvPr>
            <p:ph type="dt" sz="half" idx="10"/>
          </p:nvPr>
        </p:nvSpPr>
        <p:spPr/>
        <p:txBody>
          <a:bodyPr/>
          <a:lstStyle/>
          <a:p>
            <a:fld id="{1AE90C2C-A384-43CF-A085-01DF23DE901E}" type="datetime1">
              <a:rPr lang="en-US" smtClean="0"/>
              <a:t>26-Apr-23</a:t>
            </a:fld>
            <a:endParaRPr lang="en-US"/>
          </a:p>
        </p:txBody>
      </p:sp>
      <p:sp>
        <p:nvSpPr>
          <p:cNvPr id="5" name="Slide Number Placeholder 4">
            <a:extLst>
              <a:ext uri="{FF2B5EF4-FFF2-40B4-BE49-F238E27FC236}">
                <a16:creationId xmlns:a16="http://schemas.microsoft.com/office/drawing/2014/main" id="{6DA50742-C6F0-B5FC-D065-89FDF42E07D5}"/>
              </a:ext>
            </a:extLst>
          </p:cNvPr>
          <p:cNvSpPr>
            <a:spLocks noGrp="1"/>
          </p:cNvSpPr>
          <p:nvPr>
            <p:ph type="sldNum" sz="quarter" idx="12"/>
          </p:nvPr>
        </p:nvSpPr>
        <p:spPr/>
        <p:txBody>
          <a:bodyPr/>
          <a:lstStyle/>
          <a:p>
            <a:fld id="{9FFF43AA-8330-4598-B968-81BEB0EB84E1}" type="slidenum">
              <a:rPr lang="en-US" smtClean="0"/>
              <a:t>14</a:t>
            </a:fld>
            <a:endParaRPr lang="en-US"/>
          </a:p>
        </p:txBody>
      </p:sp>
      <p:pic>
        <p:nvPicPr>
          <p:cNvPr id="13" name="Picture 12">
            <a:extLst>
              <a:ext uri="{FF2B5EF4-FFF2-40B4-BE49-F238E27FC236}">
                <a16:creationId xmlns:a16="http://schemas.microsoft.com/office/drawing/2014/main" id="{A7052456-EEEC-7A7C-490D-6EB1BBE8BACE}"/>
              </a:ext>
            </a:extLst>
          </p:cNvPr>
          <p:cNvPicPr>
            <a:picLocks noChangeAspect="1"/>
          </p:cNvPicPr>
          <p:nvPr/>
        </p:nvPicPr>
        <p:blipFill>
          <a:blip r:embed="rId3"/>
          <a:stretch>
            <a:fillRect/>
          </a:stretch>
        </p:blipFill>
        <p:spPr>
          <a:xfrm rot="16200000">
            <a:off x="6938606" y="1515509"/>
            <a:ext cx="2635277" cy="1224267"/>
          </a:xfrm>
          <a:prstGeom prst="rect">
            <a:avLst/>
          </a:prstGeom>
        </p:spPr>
      </p:pic>
      <p:pic>
        <p:nvPicPr>
          <p:cNvPr id="14" name="Picture 13">
            <a:extLst>
              <a:ext uri="{FF2B5EF4-FFF2-40B4-BE49-F238E27FC236}">
                <a16:creationId xmlns:a16="http://schemas.microsoft.com/office/drawing/2014/main" id="{CD3384F1-4AC0-BE49-1EB9-9264186F55CD}"/>
              </a:ext>
            </a:extLst>
          </p:cNvPr>
          <p:cNvPicPr>
            <a:picLocks noChangeAspect="1"/>
          </p:cNvPicPr>
          <p:nvPr/>
        </p:nvPicPr>
        <p:blipFill rotWithShape="1">
          <a:blip r:embed="rId4"/>
          <a:srcRect r="19951" b="12456"/>
          <a:stretch/>
        </p:blipFill>
        <p:spPr>
          <a:xfrm>
            <a:off x="1391504" y="4017987"/>
            <a:ext cx="1427374" cy="86230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1070E6A-0404-FB06-BDF0-F766A6A497AA}"/>
              </a:ext>
            </a:extLst>
          </p:cNvPr>
          <p:cNvPicPr>
            <a:picLocks noChangeAspect="1"/>
          </p:cNvPicPr>
          <p:nvPr/>
        </p:nvPicPr>
        <p:blipFill>
          <a:blip r:embed="rId5"/>
          <a:stretch>
            <a:fillRect/>
          </a:stretch>
        </p:blipFill>
        <p:spPr>
          <a:xfrm>
            <a:off x="609220" y="4975409"/>
            <a:ext cx="1965757" cy="787903"/>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bicycle&#10;&#10;Description automatically generated">
            <a:extLst>
              <a:ext uri="{FF2B5EF4-FFF2-40B4-BE49-F238E27FC236}">
                <a16:creationId xmlns:a16="http://schemas.microsoft.com/office/drawing/2014/main" id="{0141AB61-7909-89C2-12C8-049A66CDDB27}"/>
              </a:ext>
            </a:extLst>
          </p:cNvPr>
          <p:cNvPicPr>
            <a:picLocks noChangeAspect="1"/>
          </p:cNvPicPr>
          <p:nvPr/>
        </p:nvPicPr>
        <p:blipFill rotWithShape="1">
          <a:blip r:embed="rId6"/>
          <a:srcRect l="8726" t="3460" r="16094" b="23199"/>
          <a:stretch/>
        </p:blipFill>
        <p:spPr>
          <a:xfrm>
            <a:off x="3113649" y="3935547"/>
            <a:ext cx="1375327" cy="2099864"/>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C43F8AA1-1276-0BD6-0058-605CC801D3FE}"/>
              </a:ext>
            </a:extLst>
          </p:cNvPr>
          <p:cNvPicPr>
            <a:picLocks noChangeAspect="1"/>
          </p:cNvPicPr>
          <p:nvPr/>
        </p:nvPicPr>
        <p:blipFill>
          <a:blip r:embed="rId7"/>
          <a:stretch>
            <a:fillRect/>
          </a:stretch>
        </p:blipFill>
        <p:spPr>
          <a:xfrm>
            <a:off x="8588147" y="3928490"/>
            <a:ext cx="2859586" cy="1997057"/>
          </a:xfrm>
          <a:prstGeom prst="rect">
            <a:avLst/>
          </a:prstGeom>
        </p:spPr>
      </p:pic>
      <p:pic>
        <p:nvPicPr>
          <p:cNvPr id="9" name="Picture 8">
            <a:extLst>
              <a:ext uri="{FF2B5EF4-FFF2-40B4-BE49-F238E27FC236}">
                <a16:creationId xmlns:a16="http://schemas.microsoft.com/office/drawing/2014/main" id="{FCE3FE2B-FE80-1C19-631F-A8E23603C81E}"/>
              </a:ext>
            </a:extLst>
          </p:cNvPr>
          <p:cNvPicPr>
            <a:picLocks noChangeAspect="1"/>
          </p:cNvPicPr>
          <p:nvPr/>
        </p:nvPicPr>
        <p:blipFill>
          <a:blip r:embed="rId8"/>
          <a:stretch>
            <a:fillRect/>
          </a:stretch>
        </p:blipFill>
        <p:spPr>
          <a:xfrm>
            <a:off x="8945375" y="932453"/>
            <a:ext cx="2915635" cy="1826550"/>
          </a:xfrm>
          <a:prstGeom prst="rect">
            <a:avLst/>
          </a:prstGeom>
        </p:spPr>
      </p:pic>
      <p:sp>
        <p:nvSpPr>
          <p:cNvPr id="30" name="Freeform: Shape 29">
            <a:extLst>
              <a:ext uri="{FF2B5EF4-FFF2-40B4-BE49-F238E27FC236}">
                <a16:creationId xmlns:a16="http://schemas.microsoft.com/office/drawing/2014/main" id="{43E3E562-1AE3-0522-D8E3-504E80AE2908}"/>
              </a:ext>
            </a:extLst>
          </p:cNvPr>
          <p:cNvSpPr/>
          <p:nvPr/>
        </p:nvSpPr>
        <p:spPr>
          <a:xfrm>
            <a:off x="8715122" y="1074120"/>
            <a:ext cx="1302818" cy="2010825"/>
          </a:xfrm>
          <a:custGeom>
            <a:avLst/>
            <a:gdLst>
              <a:gd name="connsiteX0" fmla="*/ 0 w 1302818"/>
              <a:gd name="connsiteY0" fmla="*/ 0 h 2338599"/>
              <a:gd name="connsiteX1" fmla="*/ 1270450 w 1302818"/>
              <a:gd name="connsiteY1" fmla="*/ 598811 h 2338599"/>
              <a:gd name="connsiteX2" fmla="*/ 1302818 w 1302818"/>
              <a:gd name="connsiteY2" fmla="*/ 938676 h 2338599"/>
              <a:gd name="connsiteX3" fmla="*/ 24276 w 1302818"/>
              <a:gd name="connsiteY3" fmla="*/ 2338599 h 2338599"/>
              <a:gd name="connsiteX4" fmla="*/ 0 w 1302818"/>
              <a:gd name="connsiteY4" fmla="*/ 0 h 2338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818" h="2338599">
                <a:moveTo>
                  <a:pt x="0" y="0"/>
                </a:moveTo>
                <a:lnTo>
                  <a:pt x="1270450" y="598811"/>
                </a:lnTo>
                <a:lnTo>
                  <a:pt x="1302818" y="938676"/>
                </a:lnTo>
                <a:lnTo>
                  <a:pt x="24276" y="2338599"/>
                </a:lnTo>
                <a:cubicBezTo>
                  <a:pt x="21579" y="1564461"/>
                  <a:pt x="18881" y="790322"/>
                  <a:pt x="0" y="0"/>
                </a:cubicBezTo>
                <a:close/>
              </a:path>
            </a:pathLst>
          </a:custGeom>
          <a:solidFill>
            <a:srgbClr val="DFDFD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6CC71CC0-958B-762F-4C86-4385396DB550}"/>
              </a:ext>
            </a:extLst>
          </p:cNvPr>
          <p:cNvSpPr/>
          <p:nvPr/>
        </p:nvSpPr>
        <p:spPr>
          <a:xfrm>
            <a:off x="407989" y="3303036"/>
            <a:ext cx="5688012" cy="29357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b="1" dirty="0">
                <a:solidFill>
                  <a:schemeClr val="tx1"/>
                </a:solidFill>
                <a:latin typeface="+mj-lt"/>
                <a:cs typeface="Times New Roman" panose="02020603050405020304" pitchFamily="18" charset="0"/>
              </a:rPr>
              <a:t>     Model Training</a:t>
            </a:r>
            <a:endParaRPr lang="en-GB" b="1" dirty="0">
              <a:solidFill>
                <a:schemeClr val="tx1"/>
              </a:solidFill>
              <a:latin typeface="+mj-lt"/>
              <a:cs typeface="Times New Roman" panose="02020603050405020304" pitchFamily="18" charset="0"/>
            </a:endParaRPr>
          </a:p>
        </p:txBody>
      </p:sp>
      <p:sp>
        <p:nvSpPr>
          <p:cNvPr id="33" name="TextBox 32">
            <a:extLst>
              <a:ext uri="{FF2B5EF4-FFF2-40B4-BE49-F238E27FC236}">
                <a16:creationId xmlns:a16="http://schemas.microsoft.com/office/drawing/2014/main" id="{566074E8-32B5-5897-29CE-58827F24BD5C}"/>
              </a:ext>
            </a:extLst>
          </p:cNvPr>
          <p:cNvSpPr txBox="1"/>
          <p:nvPr/>
        </p:nvSpPr>
        <p:spPr>
          <a:xfrm>
            <a:off x="296363" y="4284775"/>
            <a:ext cx="877836" cy="261610"/>
          </a:xfrm>
          <a:prstGeom prst="rect">
            <a:avLst/>
          </a:prstGeom>
          <a:noFill/>
        </p:spPr>
        <p:txBody>
          <a:bodyPr wrap="square">
            <a:spAutoFit/>
          </a:bodyPr>
          <a:lstStyle/>
          <a:p>
            <a:pPr algn="ctr"/>
            <a:r>
              <a:rPr lang="en-US" sz="1100" b="1" dirty="0">
                <a:solidFill>
                  <a:schemeClr val="tx1"/>
                </a:solidFill>
                <a:latin typeface="+mj-lt"/>
                <a:cs typeface="Times New Roman" panose="02020603050405020304" pitchFamily="18" charset="0"/>
              </a:rPr>
              <a:t>FEA</a:t>
            </a:r>
            <a:endParaRPr lang="en-GB" sz="1100" b="1" dirty="0"/>
          </a:p>
        </p:txBody>
      </p:sp>
      <p:sp>
        <p:nvSpPr>
          <p:cNvPr id="34" name="TextBox 33">
            <a:extLst>
              <a:ext uri="{FF2B5EF4-FFF2-40B4-BE49-F238E27FC236}">
                <a16:creationId xmlns:a16="http://schemas.microsoft.com/office/drawing/2014/main" id="{00CFAC62-23C0-A400-EF58-116D526D9FA9}"/>
              </a:ext>
            </a:extLst>
          </p:cNvPr>
          <p:cNvSpPr txBox="1"/>
          <p:nvPr/>
        </p:nvSpPr>
        <p:spPr>
          <a:xfrm>
            <a:off x="4597798" y="4033348"/>
            <a:ext cx="1521807" cy="430887"/>
          </a:xfrm>
          <a:prstGeom prst="rect">
            <a:avLst/>
          </a:prstGeom>
          <a:noFill/>
        </p:spPr>
        <p:txBody>
          <a:bodyPr wrap="square">
            <a:spAutoFit/>
          </a:bodyPr>
          <a:lstStyle/>
          <a:p>
            <a:pPr algn="ctr"/>
            <a:r>
              <a:rPr lang="en-US" sz="1100" b="1" dirty="0">
                <a:solidFill>
                  <a:schemeClr val="tx1"/>
                </a:solidFill>
                <a:latin typeface="+mj-lt"/>
                <a:cs typeface="Times New Roman" panose="02020603050405020304" pitchFamily="18" charset="0"/>
              </a:rPr>
              <a:t>Experimental Campaign</a:t>
            </a:r>
            <a:endParaRPr lang="en-GB" sz="1100" dirty="0"/>
          </a:p>
        </p:txBody>
      </p:sp>
      <p:sp>
        <p:nvSpPr>
          <p:cNvPr id="35" name="Rectangle: Rounded Corners 34">
            <a:extLst>
              <a:ext uri="{FF2B5EF4-FFF2-40B4-BE49-F238E27FC236}">
                <a16:creationId xmlns:a16="http://schemas.microsoft.com/office/drawing/2014/main" id="{441EDD6F-C9EC-4479-5566-3B50CDD944FC}"/>
              </a:ext>
            </a:extLst>
          </p:cNvPr>
          <p:cNvSpPr/>
          <p:nvPr/>
        </p:nvSpPr>
        <p:spPr>
          <a:xfrm>
            <a:off x="6313306" y="3295076"/>
            <a:ext cx="5470705" cy="29357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b="1" dirty="0">
                <a:solidFill>
                  <a:schemeClr val="tx1"/>
                </a:solidFill>
                <a:latin typeface="+mj-lt"/>
                <a:cs typeface="Times New Roman" panose="02020603050405020304" pitchFamily="18" charset="0"/>
              </a:rPr>
              <a:t>Live Acquisition and Prediction</a:t>
            </a:r>
            <a:endParaRPr lang="en-GB" b="1" dirty="0">
              <a:solidFill>
                <a:schemeClr val="tx1"/>
              </a:solidFill>
              <a:latin typeface="+mj-lt"/>
              <a:cs typeface="Times New Roman" panose="02020603050405020304" pitchFamily="18" charset="0"/>
            </a:endParaRPr>
          </a:p>
        </p:txBody>
      </p:sp>
      <p:pic>
        <p:nvPicPr>
          <p:cNvPr id="6" name="Picture 2" descr="HBM QUANTUMX CX22-W BEDIENUNGSANLEITUNG Pdf-Herunterladen | ManualsLib">
            <a:extLst>
              <a:ext uri="{FF2B5EF4-FFF2-40B4-BE49-F238E27FC236}">
                <a16:creationId xmlns:a16="http://schemas.microsoft.com/office/drawing/2014/main" id="{75FDF10C-AF68-F3D0-FBB9-263D8F83DF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197" y="4408150"/>
            <a:ext cx="1441048" cy="1441048"/>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CB90BAA9-06E6-091C-0B51-F09C55D852B2}"/>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2044296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44AC7-7483-CA3C-6494-21D57BD68606}"/>
              </a:ext>
            </a:extLst>
          </p:cNvPr>
          <p:cNvSpPr/>
          <p:nvPr/>
        </p:nvSpPr>
        <p:spPr>
          <a:xfrm>
            <a:off x="590307" y="5460517"/>
            <a:ext cx="10639880" cy="732792"/>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AD4D30-0D91-BA9F-D4F7-37412B1B7826}"/>
              </a:ext>
            </a:extLst>
          </p:cNvPr>
          <p:cNvSpPr/>
          <p:nvPr/>
        </p:nvSpPr>
        <p:spPr>
          <a:xfrm>
            <a:off x="590307" y="4542685"/>
            <a:ext cx="10639880" cy="732792"/>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ACA70-DEFD-2B86-985C-89B9C122A066}"/>
              </a:ext>
            </a:extLst>
          </p:cNvPr>
          <p:cNvSpPr>
            <a:spLocks noGrp="1"/>
          </p:cNvSpPr>
          <p:nvPr>
            <p:ph type="title"/>
          </p:nvPr>
        </p:nvSpPr>
        <p:spPr/>
        <p:txBody>
          <a:bodyPr/>
          <a:lstStyle/>
          <a:p>
            <a:r>
              <a:rPr lang="en-US" dirty="0"/>
              <a:t>Conclusions</a:t>
            </a:r>
            <a:endParaRPr lang="en-GB" dirty="0"/>
          </a:p>
        </p:txBody>
      </p:sp>
      <p:sp>
        <p:nvSpPr>
          <p:cNvPr id="3" name="Date Placeholder 2">
            <a:extLst>
              <a:ext uri="{FF2B5EF4-FFF2-40B4-BE49-F238E27FC236}">
                <a16:creationId xmlns:a16="http://schemas.microsoft.com/office/drawing/2014/main" id="{5DBF6218-C55A-22AF-17DF-001C43BEB331}"/>
              </a:ext>
            </a:extLst>
          </p:cNvPr>
          <p:cNvSpPr>
            <a:spLocks noGrp="1"/>
          </p:cNvSpPr>
          <p:nvPr>
            <p:ph type="dt" sz="half" idx="10"/>
          </p:nvPr>
        </p:nvSpPr>
        <p:spPr/>
        <p:txBody>
          <a:bodyPr/>
          <a:lstStyle/>
          <a:p>
            <a:fld id="{A98330DB-2A10-455B-974B-893A1398634B}" type="datetime1">
              <a:rPr lang="en-US" smtClean="0"/>
              <a:t>26-Apr-23</a:t>
            </a:fld>
            <a:endParaRPr lang="en-US"/>
          </a:p>
        </p:txBody>
      </p:sp>
      <p:sp>
        <p:nvSpPr>
          <p:cNvPr id="4" name="Slide Number Placeholder 3">
            <a:extLst>
              <a:ext uri="{FF2B5EF4-FFF2-40B4-BE49-F238E27FC236}">
                <a16:creationId xmlns:a16="http://schemas.microsoft.com/office/drawing/2014/main" id="{0653AA8B-8BCF-BF5A-9D80-AFE840354F3B}"/>
              </a:ext>
            </a:extLst>
          </p:cNvPr>
          <p:cNvSpPr>
            <a:spLocks noGrp="1"/>
          </p:cNvSpPr>
          <p:nvPr>
            <p:ph type="sldNum" sz="quarter" idx="12"/>
          </p:nvPr>
        </p:nvSpPr>
        <p:spPr/>
        <p:txBody>
          <a:bodyPr/>
          <a:lstStyle/>
          <a:p>
            <a:fld id="{9FFF43AA-8330-4598-B968-81BEB0EB84E1}" type="slidenum">
              <a:rPr lang="en-US" smtClean="0"/>
              <a:t>15</a:t>
            </a:fld>
            <a:endParaRPr lang="en-US"/>
          </a:p>
        </p:txBody>
      </p:sp>
      <p:sp>
        <p:nvSpPr>
          <p:cNvPr id="8" name="TextBox 7">
            <a:extLst>
              <a:ext uri="{FF2B5EF4-FFF2-40B4-BE49-F238E27FC236}">
                <a16:creationId xmlns:a16="http://schemas.microsoft.com/office/drawing/2014/main" id="{B73D5861-404C-1378-7EBF-69A37BE6976E}"/>
              </a:ext>
            </a:extLst>
          </p:cNvPr>
          <p:cNvSpPr txBox="1"/>
          <p:nvPr/>
        </p:nvSpPr>
        <p:spPr>
          <a:xfrm>
            <a:off x="590307" y="1149554"/>
            <a:ext cx="10752881" cy="5016758"/>
          </a:xfrm>
          <a:prstGeom prst="rect">
            <a:avLst/>
          </a:prstGeom>
          <a:noFill/>
        </p:spPr>
        <p:txBody>
          <a:bodyPr wrap="square">
            <a:spAutoFit/>
          </a:bodyPr>
          <a:lstStyle/>
          <a:p>
            <a:pPr marL="285750" indent="-285750">
              <a:spcAft>
                <a:spcPts val="2400"/>
              </a:spcAft>
              <a:buFont typeface="Arial" panose="020B0604020202020204" pitchFamily="34" charset="0"/>
              <a:buChar char="•"/>
            </a:pPr>
            <a:r>
              <a:rPr lang="en-US" sz="2000" dirty="0"/>
              <a:t>Digital transformation occurs everywhere and open a new way to measure!</a:t>
            </a:r>
          </a:p>
          <a:p>
            <a:pPr marL="285750" indent="-285750">
              <a:spcAft>
                <a:spcPts val="2400"/>
              </a:spcAft>
              <a:buFont typeface="Arial" panose="020B0604020202020204" pitchFamily="34" charset="0"/>
              <a:buChar char="•"/>
            </a:pPr>
            <a:r>
              <a:rPr lang="en-US" sz="2000" dirty="0"/>
              <a:t>Industrial companies have already implemented this kind of solution based on Cloud technologies;</a:t>
            </a:r>
          </a:p>
          <a:p>
            <a:pPr marL="285750" indent="-285750">
              <a:spcAft>
                <a:spcPts val="2400"/>
              </a:spcAft>
              <a:buFont typeface="Arial" panose="020B0604020202020204" pitchFamily="34" charset="0"/>
              <a:buChar char="•"/>
            </a:pPr>
            <a:r>
              <a:rPr lang="en-US" sz="2000" dirty="0"/>
              <a:t>Cloud technology are available on several commercial measurement solutions, yet generally in closed environments</a:t>
            </a:r>
          </a:p>
          <a:p>
            <a:pPr marL="285750" indent="-285750">
              <a:spcAft>
                <a:spcPts val="2400"/>
              </a:spcAft>
              <a:buFont typeface="Arial" panose="020B0604020202020204" pitchFamily="34" charset="0"/>
              <a:buChar char="•"/>
            </a:pPr>
            <a:r>
              <a:rPr lang="en-US" sz="2000" dirty="0"/>
              <a:t>Request some efforts to standardized our processes (labels, </a:t>
            </a:r>
            <a:r>
              <a:rPr lang="en-US" sz="2000" dirty="0" err="1"/>
              <a:t>etc</a:t>
            </a:r>
            <a:r>
              <a:rPr lang="en-US" sz="2000" dirty="0"/>
              <a:t>…) as it was done in the automotive industries 20 year’s ago with ASAM-ODS </a:t>
            </a:r>
            <a:r>
              <a:rPr lang="fr-CH" sz="2000" dirty="0"/>
              <a:t>;</a:t>
            </a:r>
          </a:p>
          <a:p>
            <a:pPr marL="285750" indent="-285750">
              <a:spcAft>
                <a:spcPts val="2400"/>
              </a:spcAft>
              <a:buFont typeface="Arial" panose="020B0604020202020204" pitchFamily="34" charset="0"/>
              <a:buChar char="•"/>
            </a:pPr>
            <a:r>
              <a:rPr lang="en-US" sz="2000" dirty="0"/>
              <a:t>Mechanical Measurements Laboratory at CERN deployed Cloud technology under Grafana framework</a:t>
            </a:r>
          </a:p>
          <a:p>
            <a:pPr marL="285750" indent="-285750">
              <a:spcAft>
                <a:spcPts val="2400"/>
              </a:spcAft>
              <a:buFont typeface="Arial" panose="020B0604020202020204" pitchFamily="34" charset="0"/>
              <a:buChar char="•"/>
            </a:pPr>
            <a:r>
              <a:rPr lang="en-US" sz="2000" dirty="0"/>
              <a:t>Granting concurrent access to all the relevant stakeholders </a:t>
            </a:r>
            <a:r>
              <a:rPr lang="en-GB" sz="2000" dirty="0"/>
              <a:t>has proved very beneficial</a:t>
            </a:r>
            <a:r>
              <a:rPr lang="en-US" sz="2000" dirty="0"/>
              <a:t> in terms of communication</a:t>
            </a:r>
          </a:p>
        </p:txBody>
      </p:sp>
      <p:sp>
        <p:nvSpPr>
          <p:cNvPr id="5" name="Rectangle 4">
            <a:extLst>
              <a:ext uri="{FF2B5EF4-FFF2-40B4-BE49-F238E27FC236}">
                <a16:creationId xmlns:a16="http://schemas.microsoft.com/office/drawing/2014/main" id="{CB7A3C54-9E3C-8649-6FDB-7110334CDCD7}"/>
              </a:ext>
            </a:extLst>
          </p:cNvPr>
          <p:cNvSpPr/>
          <p:nvPr/>
        </p:nvSpPr>
        <p:spPr>
          <a:xfrm>
            <a:off x="590307" y="1037276"/>
            <a:ext cx="10639880" cy="653415"/>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69256B-ADB4-E056-A7C2-815CD1F2DBF9}"/>
              </a:ext>
            </a:extLst>
          </p:cNvPr>
          <p:cNvSpPr/>
          <p:nvPr/>
        </p:nvSpPr>
        <p:spPr>
          <a:xfrm>
            <a:off x="590307" y="1828715"/>
            <a:ext cx="10639880" cy="732792"/>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B8CCE2-E624-B9DB-4CC1-EC7307C92F47}"/>
              </a:ext>
            </a:extLst>
          </p:cNvPr>
          <p:cNvSpPr/>
          <p:nvPr/>
        </p:nvSpPr>
        <p:spPr>
          <a:xfrm>
            <a:off x="590307" y="2707022"/>
            <a:ext cx="10639880" cy="732792"/>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DC0F27-292B-6987-AC89-4146EF3C08A8}"/>
              </a:ext>
            </a:extLst>
          </p:cNvPr>
          <p:cNvSpPr/>
          <p:nvPr/>
        </p:nvSpPr>
        <p:spPr>
          <a:xfrm>
            <a:off x="590307" y="3624853"/>
            <a:ext cx="10639880" cy="732792"/>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1">
            <a:extLst>
              <a:ext uri="{FF2B5EF4-FFF2-40B4-BE49-F238E27FC236}">
                <a16:creationId xmlns:a16="http://schemas.microsoft.com/office/drawing/2014/main" id="{ED60D12C-F3E8-927F-D112-77349A1696A7}"/>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67605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7FE7-7416-7B8B-0A72-931A41EDA90C}"/>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CB9397A9-514D-A74B-5E4D-154910780BC5}"/>
              </a:ext>
            </a:extLst>
          </p:cNvPr>
          <p:cNvSpPr txBox="1"/>
          <p:nvPr/>
        </p:nvSpPr>
        <p:spPr>
          <a:xfrm>
            <a:off x="1354834" y="1136064"/>
            <a:ext cx="3319442" cy="4585871"/>
          </a:xfrm>
          <a:prstGeom prst="rect">
            <a:avLst/>
          </a:prstGeom>
          <a:noFill/>
        </p:spPr>
        <p:txBody>
          <a:bodyPr wrap="square" lIns="0" tIns="0" rIns="0" bIns="0" rtlCol="0">
            <a:spAutoFit/>
          </a:bodyPr>
          <a:lstStyle/>
          <a:p>
            <a:pPr marL="285750" indent="-285750" algn="l">
              <a:lnSpc>
                <a:spcPct val="250000"/>
              </a:lnSpc>
              <a:buFont typeface="Arial" panose="020B0604020202020204" pitchFamily="34" charset="0"/>
              <a:buChar char="•"/>
            </a:pPr>
            <a:r>
              <a:rPr lang="en-US" sz="2800" dirty="0"/>
              <a:t>Context</a:t>
            </a:r>
          </a:p>
          <a:p>
            <a:pPr marL="285750" indent="-285750" algn="l">
              <a:lnSpc>
                <a:spcPct val="250000"/>
              </a:lnSpc>
              <a:buFont typeface="Arial" panose="020B0604020202020204" pitchFamily="34" charset="0"/>
              <a:buChar char="•"/>
            </a:pPr>
            <a:r>
              <a:rPr lang="en-US" sz="2800" dirty="0"/>
              <a:t>Requirements</a:t>
            </a:r>
          </a:p>
          <a:p>
            <a:pPr marL="285750" indent="-285750" algn="l">
              <a:lnSpc>
                <a:spcPct val="250000"/>
              </a:lnSpc>
              <a:buFont typeface="Arial" panose="020B0604020202020204" pitchFamily="34" charset="0"/>
              <a:buChar char="•"/>
            </a:pPr>
            <a:r>
              <a:rPr lang="en-US" sz="2800" dirty="0"/>
              <a:t>Workflow</a:t>
            </a:r>
          </a:p>
          <a:p>
            <a:pPr marL="285750" indent="-285750" algn="l">
              <a:lnSpc>
                <a:spcPct val="250000"/>
              </a:lnSpc>
              <a:buFont typeface="Arial" panose="020B0604020202020204" pitchFamily="34" charset="0"/>
              <a:buChar char="•"/>
            </a:pPr>
            <a:r>
              <a:rPr lang="en-US" sz="2800" dirty="0"/>
              <a:t>Digital Twin Project</a:t>
            </a:r>
          </a:p>
          <a:p>
            <a:pPr algn="l"/>
            <a:endParaRPr lang="en-US" dirty="0"/>
          </a:p>
        </p:txBody>
      </p:sp>
      <p:sp>
        <p:nvSpPr>
          <p:cNvPr id="25" name="Date Placeholder 24">
            <a:extLst>
              <a:ext uri="{FF2B5EF4-FFF2-40B4-BE49-F238E27FC236}">
                <a16:creationId xmlns:a16="http://schemas.microsoft.com/office/drawing/2014/main" id="{A2592788-2F62-860B-B1C6-93124575A9AC}"/>
              </a:ext>
            </a:extLst>
          </p:cNvPr>
          <p:cNvSpPr>
            <a:spLocks noGrp="1"/>
          </p:cNvSpPr>
          <p:nvPr>
            <p:ph type="dt" sz="half" idx="10"/>
          </p:nvPr>
        </p:nvSpPr>
        <p:spPr/>
        <p:txBody>
          <a:bodyPr/>
          <a:lstStyle/>
          <a:p>
            <a:fld id="{C9550BB1-37B0-4C38-BA11-85E057657594}" type="datetime1">
              <a:rPr lang="en-US" smtClean="0"/>
              <a:t>26-Apr-23</a:t>
            </a:fld>
            <a:endParaRPr lang="en-US"/>
          </a:p>
        </p:txBody>
      </p:sp>
      <p:sp>
        <p:nvSpPr>
          <p:cNvPr id="26" name="Slide Number Placeholder 25">
            <a:extLst>
              <a:ext uri="{FF2B5EF4-FFF2-40B4-BE49-F238E27FC236}">
                <a16:creationId xmlns:a16="http://schemas.microsoft.com/office/drawing/2014/main" id="{F9822994-9580-B59D-F2A9-B06C45482B96}"/>
              </a:ext>
            </a:extLst>
          </p:cNvPr>
          <p:cNvSpPr>
            <a:spLocks noGrp="1"/>
          </p:cNvSpPr>
          <p:nvPr>
            <p:ph type="sldNum" sz="quarter" idx="12"/>
          </p:nvPr>
        </p:nvSpPr>
        <p:spPr/>
        <p:txBody>
          <a:bodyPr/>
          <a:lstStyle/>
          <a:p>
            <a:fld id="{9FFF43AA-8330-4598-B968-81BEB0EB84E1}" type="slidenum">
              <a:rPr lang="en-US" smtClean="0"/>
              <a:t>2</a:t>
            </a:fld>
            <a:endParaRPr lang="en-US"/>
          </a:p>
        </p:txBody>
      </p:sp>
      <p:pic>
        <p:nvPicPr>
          <p:cNvPr id="16" name="Picture 15">
            <a:extLst>
              <a:ext uri="{FF2B5EF4-FFF2-40B4-BE49-F238E27FC236}">
                <a16:creationId xmlns:a16="http://schemas.microsoft.com/office/drawing/2014/main" id="{C7C20E35-BB9C-269A-6B1C-E27099466849}"/>
              </a:ext>
            </a:extLst>
          </p:cNvPr>
          <p:cNvPicPr>
            <a:picLocks noChangeAspect="1"/>
          </p:cNvPicPr>
          <p:nvPr/>
        </p:nvPicPr>
        <p:blipFill>
          <a:blip r:embed="rId3"/>
          <a:stretch>
            <a:fillRect/>
          </a:stretch>
        </p:blipFill>
        <p:spPr>
          <a:xfrm>
            <a:off x="5434422" y="620356"/>
            <a:ext cx="986373" cy="2554665"/>
          </a:xfrm>
          <a:prstGeom prst="rect">
            <a:avLst/>
          </a:prstGeom>
        </p:spPr>
      </p:pic>
      <p:pic>
        <p:nvPicPr>
          <p:cNvPr id="17" name="Picture 16">
            <a:extLst>
              <a:ext uri="{FF2B5EF4-FFF2-40B4-BE49-F238E27FC236}">
                <a16:creationId xmlns:a16="http://schemas.microsoft.com/office/drawing/2014/main" id="{B6C62857-762E-2B41-5E55-CB9AB7FBD720}"/>
              </a:ext>
            </a:extLst>
          </p:cNvPr>
          <p:cNvPicPr>
            <a:picLocks noChangeAspect="1"/>
          </p:cNvPicPr>
          <p:nvPr/>
        </p:nvPicPr>
        <p:blipFill>
          <a:blip r:embed="rId4"/>
          <a:stretch>
            <a:fillRect/>
          </a:stretch>
        </p:blipFill>
        <p:spPr>
          <a:xfrm>
            <a:off x="6757579" y="1270198"/>
            <a:ext cx="1350186" cy="2912073"/>
          </a:xfrm>
          <a:prstGeom prst="rect">
            <a:avLst/>
          </a:prstGeom>
        </p:spPr>
      </p:pic>
      <p:pic>
        <p:nvPicPr>
          <p:cNvPr id="18" name="Picture 17">
            <a:extLst>
              <a:ext uri="{FF2B5EF4-FFF2-40B4-BE49-F238E27FC236}">
                <a16:creationId xmlns:a16="http://schemas.microsoft.com/office/drawing/2014/main" id="{34D70839-1DD4-C34B-6F6F-825227FB1AF8}"/>
              </a:ext>
            </a:extLst>
          </p:cNvPr>
          <p:cNvPicPr>
            <a:picLocks noChangeAspect="1"/>
          </p:cNvPicPr>
          <p:nvPr/>
        </p:nvPicPr>
        <p:blipFill>
          <a:blip r:embed="rId5"/>
          <a:stretch>
            <a:fillRect/>
          </a:stretch>
        </p:blipFill>
        <p:spPr>
          <a:xfrm>
            <a:off x="8457023" y="3089513"/>
            <a:ext cx="1436670" cy="1504759"/>
          </a:xfrm>
          <a:prstGeom prst="rect">
            <a:avLst/>
          </a:prstGeom>
          <a:ln w="19050">
            <a:solidFill>
              <a:schemeClr val="tx1"/>
            </a:solidFill>
          </a:ln>
        </p:spPr>
      </p:pic>
      <p:pic>
        <p:nvPicPr>
          <p:cNvPr id="20" name="Picture 19">
            <a:extLst>
              <a:ext uri="{FF2B5EF4-FFF2-40B4-BE49-F238E27FC236}">
                <a16:creationId xmlns:a16="http://schemas.microsoft.com/office/drawing/2014/main" id="{203E8751-745D-D133-5B7C-F1BFF5D987F3}"/>
              </a:ext>
            </a:extLst>
          </p:cNvPr>
          <p:cNvPicPr>
            <a:picLocks noChangeAspect="1"/>
          </p:cNvPicPr>
          <p:nvPr/>
        </p:nvPicPr>
        <p:blipFill rotWithShape="1">
          <a:blip r:embed="rId6">
            <a:extLst>
              <a:ext uri="{28A0092B-C50C-407E-A947-70E740481C1C}">
                <a14:useLocalDpi xmlns:a14="http://schemas.microsoft.com/office/drawing/2010/main" val="0"/>
              </a:ext>
            </a:extLst>
          </a:blip>
          <a:srcRect t="8528" b="16905"/>
          <a:stretch/>
        </p:blipFill>
        <p:spPr>
          <a:xfrm>
            <a:off x="9529833" y="4637814"/>
            <a:ext cx="2254180" cy="1430624"/>
          </a:xfrm>
          <a:prstGeom prst="rect">
            <a:avLst/>
          </a:prstGeom>
        </p:spPr>
      </p:pic>
      <p:pic>
        <p:nvPicPr>
          <p:cNvPr id="33" name="Picture 32" descr="A picture containing domestic cat, night sky&#10;&#10;Description automatically generated">
            <a:extLst>
              <a:ext uri="{FF2B5EF4-FFF2-40B4-BE49-F238E27FC236}">
                <a16:creationId xmlns:a16="http://schemas.microsoft.com/office/drawing/2014/main" id="{098ED102-1335-05D5-3CB2-0819EB6F9F2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3960828">
            <a:off x="7389459" y="784853"/>
            <a:ext cx="4077106" cy="2606075"/>
          </a:xfrm>
          <a:prstGeom prst="rect">
            <a:avLst/>
          </a:prstGeom>
          <a:effectLst/>
        </p:spPr>
      </p:pic>
      <p:sp>
        <p:nvSpPr>
          <p:cNvPr id="4" name="Footer Placeholder 3">
            <a:extLst>
              <a:ext uri="{FF2B5EF4-FFF2-40B4-BE49-F238E27FC236}">
                <a16:creationId xmlns:a16="http://schemas.microsoft.com/office/drawing/2014/main" id="{5B6912CD-16E7-C9FA-6208-04DA6AE66C32}"/>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110134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F73B-378D-96B7-FCF1-4EE2CC6B1F47}"/>
              </a:ext>
            </a:extLst>
          </p:cNvPr>
          <p:cNvSpPr>
            <a:spLocks noGrp="1"/>
          </p:cNvSpPr>
          <p:nvPr>
            <p:ph type="title"/>
          </p:nvPr>
        </p:nvSpPr>
        <p:spPr/>
        <p:txBody>
          <a:bodyPr/>
          <a:lstStyle/>
          <a:p>
            <a:r>
              <a:rPr lang="en-US" dirty="0"/>
              <a:t>Multidisciplinary Laboratory</a:t>
            </a:r>
            <a:endParaRPr lang="en-GB" dirty="0"/>
          </a:p>
        </p:txBody>
      </p:sp>
      <p:sp>
        <p:nvSpPr>
          <p:cNvPr id="3" name="Date Placeholder 2">
            <a:extLst>
              <a:ext uri="{FF2B5EF4-FFF2-40B4-BE49-F238E27FC236}">
                <a16:creationId xmlns:a16="http://schemas.microsoft.com/office/drawing/2014/main" id="{0BB611E2-5215-BCE2-B2B1-1EE5794F1E06}"/>
              </a:ext>
            </a:extLst>
          </p:cNvPr>
          <p:cNvSpPr>
            <a:spLocks noGrp="1"/>
          </p:cNvSpPr>
          <p:nvPr>
            <p:ph type="dt" sz="half" idx="10"/>
          </p:nvPr>
        </p:nvSpPr>
        <p:spPr/>
        <p:txBody>
          <a:bodyPr/>
          <a:lstStyle/>
          <a:p>
            <a:fld id="{EB2F6092-C21E-4EB5-A2D3-630DA6048A85}" type="datetime1">
              <a:rPr lang="en-US" smtClean="0"/>
              <a:t>26-Apr-23</a:t>
            </a:fld>
            <a:endParaRPr lang="en-US"/>
          </a:p>
        </p:txBody>
      </p:sp>
      <p:sp>
        <p:nvSpPr>
          <p:cNvPr id="4" name="Slide Number Placeholder 3">
            <a:extLst>
              <a:ext uri="{FF2B5EF4-FFF2-40B4-BE49-F238E27FC236}">
                <a16:creationId xmlns:a16="http://schemas.microsoft.com/office/drawing/2014/main" id="{C8763522-0FA4-FEDF-CA8C-5820CBAADAC1}"/>
              </a:ext>
            </a:extLst>
          </p:cNvPr>
          <p:cNvSpPr>
            <a:spLocks noGrp="1"/>
          </p:cNvSpPr>
          <p:nvPr>
            <p:ph type="sldNum" sz="quarter" idx="12"/>
          </p:nvPr>
        </p:nvSpPr>
        <p:spPr/>
        <p:txBody>
          <a:bodyPr/>
          <a:lstStyle/>
          <a:p>
            <a:fld id="{9FFF43AA-8330-4598-B968-81BEB0EB84E1}" type="slidenum">
              <a:rPr lang="en-US" smtClean="0"/>
              <a:t>3</a:t>
            </a:fld>
            <a:endParaRPr lang="en-US"/>
          </a:p>
        </p:txBody>
      </p:sp>
      <p:pic>
        <p:nvPicPr>
          <p:cNvPr id="8" name="Picture 7">
            <a:extLst>
              <a:ext uri="{FF2B5EF4-FFF2-40B4-BE49-F238E27FC236}">
                <a16:creationId xmlns:a16="http://schemas.microsoft.com/office/drawing/2014/main" id="{E78E413B-C6D7-A090-B2FE-E06BD87F6C11}"/>
              </a:ext>
            </a:extLst>
          </p:cNvPr>
          <p:cNvPicPr>
            <a:picLocks noChangeAspect="1"/>
          </p:cNvPicPr>
          <p:nvPr/>
        </p:nvPicPr>
        <p:blipFill>
          <a:blip r:embed="rId2"/>
          <a:stretch>
            <a:fillRect/>
          </a:stretch>
        </p:blipFill>
        <p:spPr>
          <a:xfrm>
            <a:off x="519079" y="1083792"/>
            <a:ext cx="8503729" cy="4985447"/>
          </a:xfrm>
          <a:prstGeom prst="rect">
            <a:avLst/>
          </a:prstGeom>
        </p:spPr>
      </p:pic>
      <p:pic>
        <p:nvPicPr>
          <p:cNvPr id="9" name="Picture 14">
            <a:extLst>
              <a:ext uri="{FF2B5EF4-FFF2-40B4-BE49-F238E27FC236}">
                <a16:creationId xmlns:a16="http://schemas.microsoft.com/office/drawing/2014/main" id="{552A97DE-6071-AAFE-4489-62CA9DB408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84740" y="4395325"/>
            <a:ext cx="2071284" cy="137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56B9968-57F5-87A6-F07F-0DD60285C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740" y="1083792"/>
            <a:ext cx="2063433" cy="2751244"/>
          </a:xfrm>
          <a:prstGeom prst="rect">
            <a:avLst/>
          </a:prstGeom>
        </p:spPr>
      </p:pic>
      <p:sp>
        <p:nvSpPr>
          <p:cNvPr id="5" name="Footer Placeholder 4">
            <a:extLst>
              <a:ext uri="{FF2B5EF4-FFF2-40B4-BE49-F238E27FC236}">
                <a16:creationId xmlns:a16="http://schemas.microsoft.com/office/drawing/2014/main" id="{6D470D0E-A6C4-6DE8-40A9-1529480D473B}"/>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146957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rrow: Right 58">
            <a:extLst>
              <a:ext uri="{FF2B5EF4-FFF2-40B4-BE49-F238E27FC236}">
                <a16:creationId xmlns:a16="http://schemas.microsoft.com/office/drawing/2014/main" id="{D403BBD9-A671-E8BC-6149-1254278ABE92}"/>
              </a:ext>
            </a:extLst>
          </p:cNvPr>
          <p:cNvSpPr/>
          <p:nvPr/>
        </p:nvSpPr>
        <p:spPr>
          <a:xfrm>
            <a:off x="403201" y="806149"/>
            <a:ext cx="11226092" cy="730662"/>
          </a:xfrm>
          <a:prstGeom prst="rightArrow">
            <a:avLst>
              <a:gd name="adj1" fmla="val 50000"/>
              <a:gd name="adj2" fmla="val 94104"/>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66B3D7-C087-CCF6-AE3A-C9EAC4CDD3F4}"/>
              </a:ext>
            </a:extLst>
          </p:cNvPr>
          <p:cNvSpPr>
            <a:spLocks noGrp="1"/>
          </p:cNvSpPr>
          <p:nvPr>
            <p:ph type="title"/>
          </p:nvPr>
        </p:nvSpPr>
        <p:spPr/>
        <p:txBody>
          <a:bodyPr/>
          <a:lstStyle/>
          <a:p>
            <a:r>
              <a:rPr lang="en-US" dirty="0"/>
              <a:t>Strain Measurements Ecosystem</a:t>
            </a:r>
            <a:endParaRPr lang="en-GB" dirty="0"/>
          </a:p>
        </p:txBody>
      </p:sp>
      <p:sp>
        <p:nvSpPr>
          <p:cNvPr id="3" name="Date Placeholder 2">
            <a:extLst>
              <a:ext uri="{FF2B5EF4-FFF2-40B4-BE49-F238E27FC236}">
                <a16:creationId xmlns:a16="http://schemas.microsoft.com/office/drawing/2014/main" id="{421D0360-A4F0-681C-93AC-1E3E9A37F100}"/>
              </a:ext>
            </a:extLst>
          </p:cNvPr>
          <p:cNvSpPr>
            <a:spLocks noGrp="1"/>
          </p:cNvSpPr>
          <p:nvPr>
            <p:ph type="dt" sz="half" idx="10"/>
          </p:nvPr>
        </p:nvSpPr>
        <p:spPr/>
        <p:txBody>
          <a:bodyPr/>
          <a:lstStyle/>
          <a:p>
            <a:fld id="{A40183CB-615F-43D7-B700-25830FAA86E5}" type="datetime1">
              <a:rPr lang="en-US" smtClean="0"/>
              <a:t>26-Apr-23</a:t>
            </a:fld>
            <a:endParaRPr lang="en-US"/>
          </a:p>
        </p:txBody>
      </p:sp>
      <p:sp>
        <p:nvSpPr>
          <p:cNvPr id="4" name="Slide Number Placeholder 3">
            <a:extLst>
              <a:ext uri="{FF2B5EF4-FFF2-40B4-BE49-F238E27FC236}">
                <a16:creationId xmlns:a16="http://schemas.microsoft.com/office/drawing/2014/main" id="{0F9FD4DC-A0FA-BFFF-0766-A2D9E2665248}"/>
              </a:ext>
            </a:extLst>
          </p:cNvPr>
          <p:cNvSpPr>
            <a:spLocks noGrp="1"/>
          </p:cNvSpPr>
          <p:nvPr>
            <p:ph type="sldNum" sz="quarter" idx="12"/>
          </p:nvPr>
        </p:nvSpPr>
        <p:spPr/>
        <p:txBody>
          <a:bodyPr/>
          <a:lstStyle/>
          <a:p>
            <a:fld id="{9FFF43AA-8330-4598-B968-81BEB0EB84E1}" type="slidenum">
              <a:rPr lang="en-US" smtClean="0"/>
              <a:t>4</a:t>
            </a:fld>
            <a:endParaRPr lang="en-US"/>
          </a:p>
        </p:txBody>
      </p:sp>
      <p:pic>
        <p:nvPicPr>
          <p:cNvPr id="41" name="Picture 4">
            <a:extLst>
              <a:ext uri="{FF2B5EF4-FFF2-40B4-BE49-F238E27FC236}">
                <a16:creationId xmlns:a16="http://schemas.microsoft.com/office/drawing/2014/main" id="{0E4E4D29-4071-E0C7-C154-21ADB33D1D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476"/>
          <a:stretch/>
        </p:blipFill>
        <p:spPr bwMode="auto">
          <a:xfrm>
            <a:off x="3987480" y="4249056"/>
            <a:ext cx="3737724" cy="188300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Placeholder 2">
            <a:extLst>
              <a:ext uri="{FF2B5EF4-FFF2-40B4-BE49-F238E27FC236}">
                <a16:creationId xmlns:a16="http://schemas.microsoft.com/office/drawing/2014/main" id="{B8C76D62-951D-263A-F3AF-7D7E530A6EBB}"/>
              </a:ext>
            </a:extLst>
          </p:cNvPr>
          <p:cNvSpPr txBox="1">
            <a:spLocks/>
          </p:cNvSpPr>
          <p:nvPr/>
        </p:nvSpPr>
        <p:spPr bwMode="auto">
          <a:xfrm>
            <a:off x="407987" y="1495483"/>
            <a:ext cx="3708401" cy="668337"/>
          </a:xfrm>
          <a:prstGeom prst="rect">
            <a:avLst/>
          </a:prstGeom>
        </p:spPr>
        <p:txBody>
          <a:bodyPr vert="horz" lIns="0" tIns="0" rIns="0" bIns="0" rtlCol="0" anchor="t" anchorCtr="0">
            <a:noAutofit/>
          </a:bodyPr>
          <a:lstStyle>
            <a:lvl1pPr marL="0" indent="0" algn="l" defTabSz="914400" eaLnBrk="1" hangingPunct="1">
              <a:lnSpc>
                <a:spcPct val="100000"/>
              </a:lnSpc>
              <a:spcBef>
                <a:spcPts val="400"/>
              </a:spcBef>
              <a:spcAft>
                <a:spcPts val="0"/>
              </a:spcAft>
              <a:buFont typeface="Arial"/>
              <a:buNone/>
              <a:defRPr sz="2100" b="1">
                <a:solidFill>
                  <a:srgbClr val="FF6600"/>
                </a:solidFill>
                <a:latin typeface="+mn-lt"/>
                <a:ea typeface="+mn-ea"/>
                <a:cs typeface="+mn-cs"/>
              </a:defRPr>
            </a:lvl1pPr>
            <a:lvl2pPr marL="457200" indent="0" algn="l" defTabSz="914400" eaLnBrk="1" hangingPunct="1">
              <a:lnSpc>
                <a:spcPct val="100000"/>
              </a:lnSpc>
              <a:spcBef>
                <a:spcPts val="0"/>
              </a:spcBef>
              <a:spcAft>
                <a:spcPts val="600"/>
              </a:spcAft>
              <a:buFont typeface="Arial"/>
              <a:buNone/>
              <a:defRPr sz="2000" b="1">
                <a:solidFill>
                  <a:srgbClr val="002060"/>
                </a:solidFill>
                <a:latin typeface="+mn-lt"/>
                <a:ea typeface="+mn-ea"/>
                <a:cs typeface="+mn-cs"/>
              </a:defRPr>
            </a:lvl2pPr>
            <a:lvl3pPr marL="914400" indent="0" algn="l" defTabSz="914400" eaLnBrk="1" hangingPunct="1">
              <a:lnSpc>
                <a:spcPct val="100000"/>
              </a:lnSpc>
              <a:spcBef>
                <a:spcPts val="0"/>
              </a:spcBef>
              <a:spcAft>
                <a:spcPts val="600"/>
              </a:spcAft>
              <a:buFont typeface="Arial"/>
              <a:buNone/>
              <a:defRPr sz="1800" b="1">
                <a:solidFill>
                  <a:srgbClr val="002060"/>
                </a:solidFill>
                <a:latin typeface="+mn-lt"/>
                <a:ea typeface="+mn-ea"/>
                <a:cs typeface="+mn-cs"/>
              </a:defRPr>
            </a:lvl3pPr>
            <a:lvl4pPr marL="1371600" indent="0" algn="l" defTabSz="914400" eaLnBrk="1" hangingPunct="1">
              <a:lnSpc>
                <a:spcPct val="100000"/>
              </a:lnSpc>
              <a:spcBef>
                <a:spcPts val="0"/>
              </a:spcBef>
              <a:spcAft>
                <a:spcPts val="600"/>
              </a:spcAft>
              <a:buFont typeface="Arial"/>
              <a:buNone/>
              <a:defRPr sz="1600" b="1">
                <a:solidFill>
                  <a:srgbClr val="002060"/>
                </a:solidFill>
                <a:latin typeface="+mn-lt"/>
                <a:ea typeface="+mn-ea"/>
                <a:cs typeface="+mn-cs"/>
              </a:defRPr>
            </a:lvl4pPr>
            <a:lvl5pPr marL="1828800" indent="0" algn="l" defTabSz="914400" eaLnBrk="1" hangingPunct="1">
              <a:lnSpc>
                <a:spcPct val="90000"/>
              </a:lnSpc>
              <a:spcBef>
                <a:spcPts val="500"/>
              </a:spcBef>
              <a:buFont typeface="Arial"/>
              <a:buNone/>
              <a:defRPr sz="1600" b="1">
                <a:solidFill>
                  <a:schemeClr val="accent6"/>
                </a:solidFill>
                <a:latin typeface="+mn-lt"/>
                <a:ea typeface="+mn-ea"/>
                <a:cs typeface="+mn-cs"/>
              </a:defRPr>
            </a:lvl5pPr>
            <a:lvl6pPr marL="2286000" indent="0" algn="l" defTabSz="914400" eaLnBrk="1" hangingPunct="1">
              <a:lnSpc>
                <a:spcPct val="90000"/>
              </a:lnSpc>
              <a:spcBef>
                <a:spcPts val="500"/>
              </a:spcBef>
              <a:buFont typeface="Arial"/>
              <a:buNone/>
              <a:defRPr sz="1600" b="1">
                <a:solidFill>
                  <a:schemeClr val="tx1"/>
                </a:solidFill>
                <a:latin typeface="+mn-lt"/>
                <a:ea typeface="+mn-ea"/>
                <a:cs typeface="+mn-cs"/>
              </a:defRPr>
            </a:lvl6pPr>
            <a:lvl7pPr marL="2743200" indent="0" algn="l" defTabSz="914400" eaLnBrk="1" hangingPunct="1">
              <a:lnSpc>
                <a:spcPct val="90000"/>
              </a:lnSpc>
              <a:spcBef>
                <a:spcPts val="500"/>
              </a:spcBef>
              <a:buFont typeface="Arial"/>
              <a:buNone/>
              <a:defRPr sz="1600" b="1">
                <a:solidFill>
                  <a:schemeClr val="tx1"/>
                </a:solidFill>
                <a:latin typeface="+mn-lt"/>
                <a:ea typeface="+mn-ea"/>
                <a:cs typeface="+mn-cs"/>
              </a:defRPr>
            </a:lvl7pPr>
            <a:lvl8pPr marL="3200400" indent="0" algn="l" defTabSz="914400" eaLnBrk="1" hangingPunct="1">
              <a:lnSpc>
                <a:spcPct val="90000"/>
              </a:lnSpc>
              <a:spcBef>
                <a:spcPts val="500"/>
              </a:spcBef>
              <a:buFont typeface="Arial"/>
              <a:buNone/>
              <a:defRPr sz="1600" b="1">
                <a:solidFill>
                  <a:schemeClr val="tx1"/>
                </a:solidFill>
                <a:latin typeface="+mn-lt"/>
                <a:ea typeface="+mn-ea"/>
                <a:cs typeface="+mn-cs"/>
              </a:defRPr>
            </a:lvl8pPr>
            <a:lvl9pPr marL="3657600" indent="0" algn="l" defTabSz="914400" eaLnBrk="1" hangingPunct="1">
              <a:lnSpc>
                <a:spcPct val="90000"/>
              </a:lnSpc>
              <a:spcBef>
                <a:spcPts val="500"/>
              </a:spcBef>
              <a:buFont typeface="Arial"/>
              <a:buNone/>
              <a:defRPr sz="1600" b="1">
                <a:solidFill>
                  <a:schemeClr val="tx1"/>
                </a:solidFill>
                <a:latin typeface="+mn-lt"/>
                <a:ea typeface="+mn-ea"/>
                <a:cs typeface="+mn-cs"/>
              </a:defRPr>
            </a:lvl9pPr>
          </a:lstStyle>
          <a:p>
            <a:pPr marL="0" marR="0" lvl="0" indent="0" algn="l" defTabSz="914400" eaLnBrk="1" fontAlgn="auto" latinLnBrk="0" hangingPunct="1">
              <a:lnSpc>
                <a:spcPct val="100000"/>
              </a:lnSpc>
              <a:spcBef>
                <a:spcPts val="400"/>
              </a:spcBef>
              <a:spcAft>
                <a:spcPts val="0"/>
              </a:spcAft>
              <a:buClrTx/>
              <a:buSzTx/>
              <a:buFont typeface="Arial"/>
              <a:buNone/>
              <a:tabLst/>
              <a:defRPr/>
            </a:pPr>
            <a:r>
              <a:rPr kumimoji="0" lang="en-US" sz="2400" b="1" i="0" u="none" strike="noStrike" kern="0" cap="none" spc="0" normalizeH="0" baseline="0" noProof="0">
                <a:ln>
                  <a:noFill/>
                </a:ln>
                <a:solidFill>
                  <a:srgbClr val="FF6600"/>
                </a:solidFill>
                <a:effectLst/>
                <a:uLnTx/>
                <a:uFillTx/>
                <a:latin typeface="Source Sans Pro"/>
                <a:cs typeface="Arial"/>
              </a:rPr>
              <a:t>Electrical Strain Gage</a:t>
            </a:r>
            <a:endParaRPr kumimoji="0" lang="en-US" sz="2400" b="1" i="0" u="none" strike="noStrike" kern="0" cap="none" spc="0" normalizeH="0" baseline="0" noProof="0" dirty="0">
              <a:ln>
                <a:noFill/>
              </a:ln>
              <a:solidFill>
                <a:srgbClr val="FF6600"/>
              </a:solidFill>
              <a:effectLst/>
              <a:uLnTx/>
              <a:uFillTx/>
              <a:latin typeface="Source Sans Pro"/>
              <a:cs typeface="Arial"/>
            </a:endParaRPr>
          </a:p>
        </p:txBody>
      </p:sp>
      <p:sp>
        <p:nvSpPr>
          <p:cNvPr id="43" name="Text Placeholder 6">
            <a:extLst>
              <a:ext uri="{FF2B5EF4-FFF2-40B4-BE49-F238E27FC236}">
                <a16:creationId xmlns:a16="http://schemas.microsoft.com/office/drawing/2014/main" id="{CDA2A403-1003-9793-A5E4-302FEEFDD454}"/>
              </a:ext>
            </a:extLst>
          </p:cNvPr>
          <p:cNvSpPr txBox="1">
            <a:spLocks/>
          </p:cNvSpPr>
          <p:nvPr/>
        </p:nvSpPr>
        <p:spPr bwMode="auto">
          <a:xfrm>
            <a:off x="4104691" y="1504447"/>
            <a:ext cx="3708401" cy="668337"/>
          </a:xfrm>
          <a:prstGeom prst="rect">
            <a:avLst/>
          </a:prstGeom>
        </p:spPr>
        <p:txBody>
          <a:bodyPr vert="horz" lIns="0" tIns="0" rIns="0" bIns="0" rtlCol="0" anchor="t" anchorCtr="0">
            <a:noAutofit/>
          </a:bodyPr>
          <a:lstStyle>
            <a:lvl1pPr marL="0" indent="0" algn="l" defTabSz="914400" eaLnBrk="1" hangingPunct="1">
              <a:lnSpc>
                <a:spcPct val="100000"/>
              </a:lnSpc>
              <a:spcBef>
                <a:spcPts val="400"/>
              </a:spcBef>
              <a:spcAft>
                <a:spcPts val="0"/>
              </a:spcAft>
              <a:buFont typeface="Arial"/>
              <a:buNone/>
              <a:defRPr sz="2100" b="1">
                <a:solidFill>
                  <a:srgbClr val="FF6600"/>
                </a:solidFill>
                <a:latin typeface="+mn-lt"/>
                <a:ea typeface="+mn-ea"/>
                <a:cs typeface="+mn-cs"/>
              </a:defRPr>
            </a:lvl1pPr>
            <a:lvl2pPr marL="457200" indent="0" algn="l" defTabSz="914400" eaLnBrk="1" hangingPunct="1">
              <a:lnSpc>
                <a:spcPct val="100000"/>
              </a:lnSpc>
              <a:spcBef>
                <a:spcPts val="0"/>
              </a:spcBef>
              <a:spcAft>
                <a:spcPts val="600"/>
              </a:spcAft>
              <a:buFont typeface="Arial"/>
              <a:buNone/>
              <a:defRPr sz="2000" b="1">
                <a:solidFill>
                  <a:srgbClr val="002060"/>
                </a:solidFill>
                <a:latin typeface="+mn-lt"/>
                <a:ea typeface="+mn-ea"/>
                <a:cs typeface="+mn-cs"/>
              </a:defRPr>
            </a:lvl2pPr>
            <a:lvl3pPr marL="914400" indent="0" algn="l" defTabSz="914400" eaLnBrk="1" hangingPunct="1">
              <a:lnSpc>
                <a:spcPct val="100000"/>
              </a:lnSpc>
              <a:spcBef>
                <a:spcPts val="0"/>
              </a:spcBef>
              <a:spcAft>
                <a:spcPts val="600"/>
              </a:spcAft>
              <a:buFont typeface="Arial"/>
              <a:buNone/>
              <a:defRPr sz="1800" b="1">
                <a:solidFill>
                  <a:srgbClr val="002060"/>
                </a:solidFill>
                <a:latin typeface="+mn-lt"/>
                <a:ea typeface="+mn-ea"/>
                <a:cs typeface="+mn-cs"/>
              </a:defRPr>
            </a:lvl3pPr>
            <a:lvl4pPr marL="1371600" indent="0" algn="l" defTabSz="914400" eaLnBrk="1" hangingPunct="1">
              <a:lnSpc>
                <a:spcPct val="100000"/>
              </a:lnSpc>
              <a:spcBef>
                <a:spcPts val="0"/>
              </a:spcBef>
              <a:spcAft>
                <a:spcPts val="600"/>
              </a:spcAft>
              <a:buFont typeface="Arial"/>
              <a:buNone/>
              <a:defRPr sz="1600" b="1">
                <a:solidFill>
                  <a:srgbClr val="002060"/>
                </a:solidFill>
                <a:latin typeface="+mn-lt"/>
                <a:ea typeface="+mn-ea"/>
                <a:cs typeface="+mn-cs"/>
              </a:defRPr>
            </a:lvl4pPr>
            <a:lvl5pPr marL="1828800" indent="0" algn="l" defTabSz="914400" eaLnBrk="1" hangingPunct="1">
              <a:lnSpc>
                <a:spcPct val="90000"/>
              </a:lnSpc>
              <a:spcBef>
                <a:spcPts val="500"/>
              </a:spcBef>
              <a:buFont typeface="Arial"/>
              <a:buNone/>
              <a:defRPr sz="1600" b="1">
                <a:solidFill>
                  <a:schemeClr val="accent6"/>
                </a:solidFill>
                <a:latin typeface="+mn-lt"/>
                <a:ea typeface="+mn-ea"/>
                <a:cs typeface="+mn-cs"/>
              </a:defRPr>
            </a:lvl5pPr>
            <a:lvl6pPr marL="2286000" indent="0" algn="l" defTabSz="914400" eaLnBrk="1" hangingPunct="1">
              <a:lnSpc>
                <a:spcPct val="90000"/>
              </a:lnSpc>
              <a:spcBef>
                <a:spcPts val="500"/>
              </a:spcBef>
              <a:buFont typeface="Arial"/>
              <a:buNone/>
              <a:defRPr sz="1600" b="1">
                <a:solidFill>
                  <a:schemeClr val="tx1"/>
                </a:solidFill>
                <a:latin typeface="+mn-lt"/>
                <a:ea typeface="+mn-ea"/>
                <a:cs typeface="+mn-cs"/>
              </a:defRPr>
            </a:lvl6pPr>
            <a:lvl7pPr marL="2743200" indent="0" algn="l" defTabSz="914400" eaLnBrk="1" hangingPunct="1">
              <a:lnSpc>
                <a:spcPct val="90000"/>
              </a:lnSpc>
              <a:spcBef>
                <a:spcPts val="500"/>
              </a:spcBef>
              <a:buFont typeface="Arial"/>
              <a:buNone/>
              <a:defRPr sz="1600" b="1">
                <a:solidFill>
                  <a:schemeClr val="tx1"/>
                </a:solidFill>
                <a:latin typeface="+mn-lt"/>
                <a:ea typeface="+mn-ea"/>
                <a:cs typeface="+mn-cs"/>
              </a:defRPr>
            </a:lvl7pPr>
            <a:lvl8pPr marL="3200400" indent="0" algn="l" defTabSz="914400" eaLnBrk="1" hangingPunct="1">
              <a:lnSpc>
                <a:spcPct val="90000"/>
              </a:lnSpc>
              <a:spcBef>
                <a:spcPts val="500"/>
              </a:spcBef>
              <a:buFont typeface="Arial"/>
              <a:buNone/>
              <a:defRPr sz="1600" b="1">
                <a:solidFill>
                  <a:schemeClr val="tx1"/>
                </a:solidFill>
                <a:latin typeface="+mn-lt"/>
                <a:ea typeface="+mn-ea"/>
                <a:cs typeface="+mn-cs"/>
              </a:defRPr>
            </a:lvl8pPr>
            <a:lvl9pPr marL="3657600" indent="0" algn="l" defTabSz="914400" eaLnBrk="1" hangingPunct="1">
              <a:lnSpc>
                <a:spcPct val="90000"/>
              </a:lnSpc>
              <a:spcBef>
                <a:spcPts val="500"/>
              </a:spcBef>
              <a:buFont typeface="Arial"/>
              <a:buNone/>
              <a:defRPr sz="1600" b="1">
                <a:solidFill>
                  <a:schemeClr val="tx1"/>
                </a:solidFill>
                <a:latin typeface="+mn-lt"/>
                <a:ea typeface="+mn-ea"/>
                <a:cs typeface="+mn-cs"/>
              </a:defRPr>
            </a:lvl9pPr>
          </a:lstStyle>
          <a:p>
            <a:pPr marL="0" marR="0" lvl="0" indent="0" algn="l" defTabSz="914400" eaLnBrk="1" fontAlgn="auto" latinLnBrk="0" hangingPunct="1">
              <a:lnSpc>
                <a:spcPct val="100000"/>
              </a:lnSpc>
              <a:spcBef>
                <a:spcPts val="400"/>
              </a:spcBef>
              <a:spcAft>
                <a:spcPts val="0"/>
              </a:spcAft>
              <a:buClrTx/>
              <a:buSzTx/>
              <a:buFont typeface="Arial"/>
              <a:buNone/>
              <a:tabLst/>
              <a:defRPr/>
            </a:pPr>
            <a:r>
              <a:rPr kumimoji="0" lang="en-US" sz="2400" b="1" i="0" u="none" strike="noStrike" kern="0" cap="none" spc="0" normalizeH="0" baseline="0" noProof="0">
                <a:ln>
                  <a:noFill/>
                </a:ln>
                <a:solidFill>
                  <a:srgbClr val="FF6600"/>
                </a:solidFill>
                <a:effectLst/>
                <a:uLnTx/>
                <a:uFillTx/>
                <a:latin typeface="Source Sans Pro"/>
                <a:cs typeface="Arial"/>
              </a:rPr>
              <a:t>Fiber Bragg Grating</a:t>
            </a:r>
            <a:endParaRPr kumimoji="0" lang="en-US" sz="2400" b="1" i="0" u="none" strike="noStrike" kern="0" cap="none" spc="0" normalizeH="0" baseline="0" noProof="0" dirty="0">
              <a:ln>
                <a:noFill/>
              </a:ln>
              <a:solidFill>
                <a:srgbClr val="FF6600"/>
              </a:solidFill>
              <a:effectLst/>
              <a:uLnTx/>
              <a:uFillTx/>
              <a:latin typeface="Source Sans Pro"/>
              <a:cs typeface="Arial"/>
            </a:endParaRPr>
          </a:p>
        </p:txBody>
      </p:sp>
      <p:pic>
        <p:nvPicPr>
          <p:cNvPr id="44" name="Picture 43">
            <a:extLst>
              <a:ext uri="{FF2B5EF4-FFF2-40B4-BE49-F238E27FC236}">
                <a16:creationId xmlns:a16="http://schemas.microsoft.com/office/drawing/2014/main" id="{134496D8-ABAE-57BF-C109-57F8B484D8F8}"/>
              </a:ext>
            </a:extLst>
          </p:cNvPr>
          <p:cNvPicPr>
            <a:picLocks noChangeAspect="1"/>
          </p:cNvPicPr>
          <p:nvPr/>
        </p:nvPicPr>
        <p:blipFill>
          <a:blip r:embed="rId3"/>
          <a:stretch>
            <a:fillRect/>
          </a:stretch>
        </p:blipFill>
        <p:spPr>
          <a:xfrm>
            <a:off x="542081" y="1977835"/>
            <a:ext cx="2343027" cy="1174556"/>
          </a:xfrm>
          <a:prstGeom prst="rect">
            <a:avLst/>
          </a:prstGeom>
        </p:spPr>
      </p:pic>
      <p:pic>
        <p:nvPicPr>
          <p:cNvPr id="45" name="Picture 44">
            <a:extLst>
              <a:ext uri="{FF2B5EF4-FFF2-40B4-BE49-F238E27FC236}">
                <a16:creationId xmlns:a16="http://schemas.microsoft.com/office/drawing/2014/main" id="{36B43846-3C53-66A9-D7A6-24EEB1C4830C}"/>
              </a:ext>
            </a:extLst>
          </p:cNvPr>
          <p:cNvPicPr>
            <a:picLocks noChangeAspect="1"/>
          </p:cNvPicPr>
          <p:nvPr/>
        </p:nvPicPr>
        <p:blipFill>
          <a:blip r:embed="rId4"/>
          <a:stretch>
            <a:fillRect/>
          </a:stretch>
        </p:blipFill>
        <p:spPr>
          <a:xfrm>
            <a:off x="3944804" y="1963497"/>
            <a:ext cx="3628304" cy="1013167"/>
          </a:xfrm>
          <a:prstGeom prst="rect">
            <a:avLst/>
          </a:prstGeom>
        </p:spPr>
      </p:pic>
      <p:pic>
        <p:nvPicPr>
          <p:cNvPr id="46" name="Picture 45">
            <a:extLst>
              <a:ext uri="{FF2B5EF4-FFF2-40B4-BE49-F238E27FC236}">
                <a16:creationId xmlns:a16="http://schemas.microsoft.com/office/drawing/2014/main" id="{67A9C7C4-C54A-272A-C61C-06B0A9E2AF96}"/>
              </a:ext>
            </a:extLst>
          </p:cNvPr>
          <p:cNvPicPr>
            <a:picLocks noChangeAspect="1"/>
          </p:cNvPicPr>
          <p:nvPr/>
        </p:nvPicPr>
        <p:blipFill>
          <a:blip r:embed="rId5"/>
          <a:stretch>
            <a:fillRect/>
          </a:stretch>
        </p:blipFill>
        <p:spPr>
          <a:xfrm>
            <a:off x="7861343" y="1871514"/>
            <a:ext cx="3968655" cy="1000791"/>
          </a:xfrm>
          <a:prstGeom prst="rect">
            <a:avLst/>
          </a:prstGeom>
        </p:spPr>
      </p:pic>
      <p:sp>
        <p:nvSpPr>
          <p:cNvPr id="47" name="TextBox 46">
            <a:extLst>
              <a:ext uri="{FF2B5EF4-FFF2-40B4-BE49-F238E27FC236}">
                <a16:creationId xmlns:a16="http://schemas.microsoft.com/office/drawing/2014/main" id="{7A7F0439-48A3-C574-22B6-6EF2D2DE7828}"/>
              </a:ext>
            </a:extLst>
          </p:cNvPr>
          <p:cNvSpPr txBox="1"/>
          <p:nvPr/>
        </p:nvSpPr>
        <p:spPr bwMode="auto">
          <a:xfrm>
            <a:off x="3779405" y="2976664"/>
            <a:ext cx="4017443" cy="1384995"/>
          </a:xfrm>
          <a:prstGeom prst="rect">
            <a:avLst/>
          </a:prstGeom>
          <a:noFill/>
        </p:spPr>
        <p:txBody>
          <a:bodyPr wrap="square" rtlCol="0">
            <a:spAutoFit/>
          </a:bodyPr>
          <a:lstStyle/>
          <a:p>
            <a:pPr marL="285750" indent="-285750">
              <a:buFont typeface="Arial" panose="020B0604020202020204" pitchFamily="34" charset="0"/>
              <a:buChar char="•"/>
            </a:pPr>
            <a:r>
              <a:rPr lang="en-US" sz="1400" kern="0" dirty="0">
                <a:solidFill>
                  <a:srgbClr val="0033A0"/>
                </a:solidFill>
                <a:latin typeface="Source Sans Pro"/>
                <a:cs typeface="Arial"/>
              </a:rPr>
              <a:t>Single optical fiber,</a:t>
            </a:r>
          </a:p>
          <a:p>
            <a:pPr marL="285750" indent="-285750">
              <a:buFont typeface="Arial" panose="020B0604020202020204" pitchFamily="34" charset="0"/>
              <a:buChar char="•"/>
            </a:pPr>
            <a:r>
              <a:rPr lang="en-US" sz="1400" kern="0" dirty="0">
                <a:solidFill>
                  <a:srgbClr val="0033A0"/>
                </a:solidFill>
                <a:latin typeface="Source Sans Pro"/>
                <a:cs typeface="Arial"/>
              </a:rPr>
              <a:t>Static and dynamic measurements up to 1 kHz,</a:t>
            </a:r>
          </a:p>
          <a:p>
            <a:pPr marL="285750" indent="-285750">
              <a:buFont typeface="Arial" panose="020B0604020202020204" pitchFamily="34" charset="0"/>
              <a:buChar char="•"/>
            </a:pPr>
            <a:r>
              <a:rPr lang="en-US" sz="1400" kern="0" dirty="0">
                <a:solidFill>
                  <a:srgbClr val="0033A0"/>
                </a:solidFill>
                <a:latin typeface="Source Sans Pro"/>
                <a:cs typeface="Arial"/>
              </a:rPr>
              <a:t>Challenging bonding process for cryogenic temperatures</a:t>
            </a:r>
          </a:p>
          <a:p>
            <a:pPr marL="285750" indent="-285750">
              <a:buFont typeface="Arial" panose="020B0604020202020204" pitchFamily="34" charset="0"/>
              <a:buChar char="•"/>
            </a:pPr>
            <a:r>
              <a:rPr lang="en-US" sz="1400" kern="0" dirty="0">
                <a:solidFill>
                  <a:srgbClr val="0033A0"/>
                </a:solidFill>
                <a:latin typeface="Source Sans Pro"/>
                <a:cs typeface="Arial"/>
              </a:rPr>
              <a:t>Limited number of sensors at 1.9 K due to optical loss.</a:t>
            </a:r>
          </a:p>
        </p:txBody>
      </p:sp>
      <p:sp>
        <p:nvSpPr>
          <p:cNvPr id="48" name="TextBox 47">
            <a:extLst>
              <a:ext uri="{FF2B5EF4-FFF2-40B4-BE49-F238E27FC236}">
                <a16:creationId xmlns:a16="http://schemas.microsoft.com/office/drawing/2014/main" id="{A164E86A-D20F-0C3A-60DF-6ECE2F31AC46}"/>
              </a:ext>
            </a:extLst>
          </p:cNvPr>
          <p:cNvSpPr txBox="1"/>
          <p:nvPr/>
        </p:nvSpPr>
        <p:spPr bwMode="auto">
          <a:xfrm>
            <a:off x="7985294" y="2946726"/>
            <a:ext cx="4116388" cy="1169551"/>
          </a:xfrm>
          <a:prstGeom prst="rect">
            <a:avLst/>
          </a:prstGeom>
          <a:noFill/>
        </p:spPr>
        <p:txBody>
          <a:bodyPr wrap="square" rtlCol="0">
            <a:spAutoFit/>
          </a:bodyPr>
          <a:lstStyle/>
          <a:p>
            <a:pPr marL="285750" indent="-285750">
              <a:buFont typeface="Arial" panose="020B0604020202020204" pitchFamily="34" charset="0"/>
              <a:buChar char="•"/>
            </a:pPr>
            <a:r>
              <a:rPr lang="en-US" sz="1400" kern="0" dirty="0">
                <a:solidFill>
                  <a:srgbClr val="0033A0"/>
                </a:solidFill>
                <a:latin typeface="Source Sans Pro"/>
                <a:cs typeface="Arial"/>
              </a:rPr>
              <a:t>Single optical fiber,</a:t>
            </a:r>
          </a:p>
          <a:p>
            <a:pPr marL="285750" indent="-285750">
              <a:buFont typeface="Arial" panose="020B0604020202020204" pitchFamily="34" charset="0"/>
              <a:buChar char="•"/>
            </a:pPr>
            <a:r>
              <a:rPr lang="en-US" sz="1400" kern="0" dirty="0">
                <a:solidFill>
                  <a:srgbClr val="0033A0"/>
                </a:solidFill>
                <a:latin typeface="Source Sans Pro"/>
                <a:cs typeface="Arial"/>
              </a:rPr>
              <a:t>Static and dynamic measurements up to 250 Hz,</a:t>
            </a:r>
          </a:p>
          <a:p>
            <a:pPr marL="285750" indent="-285750">
              <a:buFont typeface="Arial" panose="020B0604020202020204" pitchFamily="34" charset="0"/>
              <a:buChar char="•"/>
            </a:pPr>
            <a:r>
              <a:rPr lang="en-US" sz="1400" kern="0" dirty="0">
                <a:solidFill>
                  <a:srgbClr val="0033A0"/>
                </a:solidFill>
                <a:latin typeface="Source Sans Pro"/>
                <a:cs typeface="Arial"/>
              </a:rPr>
              <a:t>Ultra-high spatial resolution </a:t>
            </a:r>
            <a:r>
              <a:rPr lang="en-US" sz="1400" b="1" kern="0" dirty="0">
                <a:solidFill>
                  <a:srgbClr val="0033A0"/>
                </a:solidFill>
                <a:latin typeface="Source Sans Pro"/>
                <a:cs typeface="Arial"/>
              </a:rPr>
              <a:t>&lt;1 mm</a:t>
            </a:r>
            <a:r>
              <a:rPr lang="en-US" sz="1400" kern="0" dirty="0">
                <a:solidFill>
                  <a:srgbClr val="0033A0"/>
                </a:solidFill>
                <a:latin typeface="Source Sans Pro"/>
                <a:cs typeface="Arial"/>
              </a:rPr>
              <a:t>,</a:t>
            </a:r>
          </a:p>
          <a:p>
            <a:pPr marL="285750" indent="-285750">
              <a:buFont typeface="Arial" panose="020B0604020202020204" pitchFamily="34" charset="0"/>
              <a:buChar char="•"/>
            </a:pPr>
            <a:r>
              <a:rPr lang="en-US" sz="1400" kern="0" dirty="0">
                <a:solidFill>
                  <a:srgbClr val="0033A0"/>
                </a:solidFill>
                <a:latin typeface="Source Sans Pro"/>
                <a:cs typeface="Arial"/>
              </a:rPr>
              <a:t>Challenging bonding process for cryogenic temperatures.</a:t>
            </a:r>
          </a:p>
        </p:txBody>
      </p:sp>
      <p:sp>
        <p:nvSpPr>
          <p:cNvPr id="49" name="TextBox 48">
            <a:extLst>
              <a:ext uri="{FF2B5EF4-FFF2-40B4-BE49-F238E27FC236}">
                <a16:creationId xmlns:a16="http://schemas.microsoft.com/office/drawing/2014/main" id="{BF8CF050-4977-DBEA-C6B0-346220502946}"/>
              </a:ext>
            </a:extLst>
          </p:cNvPr>
          <p:cNvSpPr txBox="1"/>
          <p:nvPr/>
        </p:nvSpPr>
        <p:spPr bwMode="auto">
          <a:xfrm>
            <a:off x="403201" y="3146739"/>
            <a:ext cx="3324764" cy="523220"/>
          </a:xfrm>
          <a:prstGeom prst="rect">
            <a:avLst/>
          </a:prstGeom>
          <a:noFill/>
        </p:spPr>
        <p:txBody>
          <a:bodyPr wrap="square" rtlCol="0">
            <a:spAutoFit/>
          </a:bodyPr>
          <a:lstStyle/>
          <a:p>
            <a:pPr marL="285750" indent="-285750">
              <a:buFont typeface="Arial" panose="020B0604020202020204" pitchFamily="34" charset="0"/>
              <a:buChar char="•"/>
            </a:pPr>
            <a:r>
              <a:rPr lang="en-US" sz="1400" kern="0" dirty="0">
                <a:solidFill>
                  <a:srgbClr val="0033A0"/>
                </a:solidFill>
                <a:latin typeface="Source Sans Pro"/>
                <a:cs typeface="Arial"/>
              </a:rPr>
              <a:t>Bulky sensors and cabling,</a:t>
            </a:r>
          </a:p>
          <a:p>
            <a:pPr marL="285750" indent="-285750">
              <a:buFont typeface="Arial" panose="020B0604020202020204" pitchFamily="34" charset="0"/>
              <a:buChar char="•"/>
            </a:pPr>
            <a:r>
              <a:rPr lang="en-US" sz="1400" kern="0" dirty="0">
                <a:solidFill>
                  <a:srgbClr val="0033A0"/>
                </a:solidFill>
                <a:latin typeface="Source Sans Pro"/>
                <a:cs typeface="Arial"/>
              </a:rPr>
              <a:t>Multiple steps for the installation.</a:t>
            </a:r>
          </a:p>
        </p:txBody>
      </p:sp>
      <p:pic>
        <p:nvPicPr>
          <p:cNvPr id="50" name="Picture 49" descr="A picture containing case, accessory&#10;&#10;Description automatically generated">
            <a:extLst>
              <a:ext uri="{FF2B5EF4-FFF2-40B4-BE49-F238E27FC236}">
                <a16:creationId xmlns:a16="http://schemas.microsoft.com/office/drawing/2014/main" id="{695FEFB7-53F5-D413-DC2A-51A5230E435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9893" t="21452" r="30085" b="30181"/>
          <a:stretch/>
        </p:blipFill>
        <p:spPr>
          <a:xfrm>
            <a:off x="403201" y="3715840"/>
            <a:ext cx="3141469" cy="1689175"/>
          </a:xfrm>
          <a:prstGeom prst="rect">
            <a:avLst/>
          </a:prstGeom>
        </p:spPr>
      </p:pic>
      <p:sp>
        <p:nvSpPr>
          <p:cNvPr id="51" name="TextBox 50">
            <a:extLst>
              <a:ext uri="{FF2B5EF4-FFF2-40B4-BE49-F238E27FC236}">
                <a16:creationId xmlns:a16="http://schemas.microsoft.com/office/drawing/2014/main" id="{D33B4F06-9C14-85E4-B517-8D76368593AE}"/>
              </a:ext>
            </a:extLst>
          </p:cNvPr>
          <p:cNvSpPr txBox="1"/>
          <p:nvPr/>
        </p:nvSpPr>
        <p:spPr bwMode="auto">
          <a:xfrm>
            <a:off x="1195392" y="982684"/>
            <a:ext cx="728207" cy="374571"/>
          </a:xfrm>
          <a:prstGeom prst="roundRect">
            <a:avLst/>
          </a:prstGeom>
          <a:solidFill>
            <a:srgbClr val="FFFFFF"/>
          </a:solidFill>
          <a:ln w="12700" cap="flat" cmpd="sng" algn="ctr">
            <a:solidFill>
              <a:srgbClr val="1C446A"/>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33A0"/>
                </a:solidFill>
                <a:effectLst/>
                <a:uLnTx/>
                <a:uFillTx/>
                <a:latin typeface="Source Sans Pro"/>
                <a:cs typeface="Arial"/>
              </a:rPr>
              <a:t>&lt;2000</a:t>
            </a:r>
          </a:p>
        </p:txBody>
      </p:sp>
      <p:sp>
        <p:nvSpPr>
          <p:cNvPr id="52" name="TextBox 51">
            <a:extLst>
              <a:ext uri="{FF2B5EF4-FFF2-40B4-BE49-F238E27FC236}">
                <a16:creationId xmlns:a16="http://schemas.microsoft.com/office/drawing/2014/main" id="{BE38A220-1963-8BE4-9F55-883F617E3552}"/>
              </a:ext>
            </a:extLst>
          </p:cNvPr>
          <p:cNvSpPr txBox="1"/>
          <p:nvPr/>
        </p:nvSpPr>
        <p:spPr bwMode="auto">
          <a:xfrm>
            <a:off x="5007321" y="996605"/>
            <a:ext cx="728207" cy="374571"/>
          </a:xfrm>
          <a:prstGeom prst="roundRect">
            <a:avLst/>
          </a:prstGeom>
          <a:solidFill>
            <a:srgbClr val="FFFFFF"/>
          </a:solidFill>
          <a:ln w="12700" cap="flat" cmpd="sng" algn="ctr">
            <a:solidFill>
              <a:srgbClr val="1C446A"/>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33A0"/>
                </a:solidFill>
                <a:effectLst/>
                <a:uLnTx/>
                <a:uFillTx/>
                <a:latin typeface="Source Sans Pro"/>
                <a:cs typeface="Arial"/>
              </a:rPr>
              <a:t>2011</a:t>
            </a:r>
          </a:p>
        </p:txBody>
      </p:sp>
      <p:sp>
        <p:nvSpPr>
          <p:cNvPr id="53" name="TextBox 52">
            <a:extLst>
              <a:ext uri="{FF2B5EF4-FFF2-40B4-BE49-F238E27FC236}">
                <a16:creationId xmlns:a16="http://schemas.microsoft.com/office/drawing/2014/main" id="{37A1E2B4-8FA4-1892-F428-EE64243BC5E8}"/>
              </a:ext>
            </a:extLst>
          </p:cNvPr>
          <p:cNvSpPr txBox="1"/>
          <p:nvPr/>
        </p:nvSpPr>
        <p:spPr bwMode="auto">
          <a:xfrm>
            <a:off x="9100238" y="976882"/>
            <a:ext cx="895772" cy="374571"/>
          </a:xfrm>
          <a:prstGeom prst="roundRect">
            <a:avLst/>
          </a:prstGeom>
          <a:solidFill>
            <a:srgbClr val="FFFFFF"/>
          </a:solidFill>
          <a:ln w="12700" cap="flat" cmpd="sng" algn="ctr">
            <a:solidFill>
              <a:srgbClr val="1C446A"/>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33A0"/>
                </a:solidFill>
                <a:effectLst/>
                <a:uLnTx/>
                <a:uFillTx/>
                <a:latin typeface="Source Sans Pro"/>
                <a:cs typeface="Arial"/>
              </a:rPr>
              <a:t>2022</a:t>
            </a:r>
          </a:p>
        </p:txBody>
      </p:sp>
      <p:pic>
        <p:nvPicPr>
          <p:cNvPr id="54" name="Picture 53">
            <a:extLst>
              <a:ext uri="{FF2B5EF4-FFF2-40B4-BE49-F238E27FC236}">
                <a16:creationId xmlns:a16="http://schemas.microsoft.com/office/drawing/2014/main" id="{4741623B-166B-6537-C387-D33E66B4AA6D}"/>
              </a:ext>
            </a:extLst>
          </p:cNvPr>
          <p:cNvPicPr>
            <a:picLocks noChangeAspect="1"/>
          </p:cNvPicPr>
          <p:nvPr/>
        </p:nvPicPr>
        <p:blipFill rotWithShape="1">
          <a:blip r:embed="rId8">
            <a:extLst>
              <a:ext uri="{28A0092B-C50C-407E-A947-70E740481C1C}">
                <a14:useLocalDpi xmlns:a14="http://schemas.microsoft.com/office/drawing/2010/main" val="0"/>
              </a:ext>
            </a:extLst>
          </a:blip>
          <a:srcRect t="3577" r="50824" b="19420"/>
          <a:stretch/>
        </p:blipFill>
        <p:spPr>
          <a:xfrm>
            <a:off x="8563694" y="4181320"/>
            <a:ext cx="3199165" cy="1950741"/>
          </a:xfrm>
          <a:prstGeom prst="rect">
            <a:avLst/>
          </a:prstGeom>
        </p:spPr>
      </p:pic>
      <p:sp>
        <p:nvSpPr>
          <p:cNvPr id="55" name="Text Placeholder 3">
            <a:extLst>
              <a:ext uri="{FF2B5EF4-FFF2-40B4-BE49-F238E27FC236}">
                <a16:creationId xmlns:a16="http://schemas.microsoft.com/office/drawing/2014/main" id="{84C96CDE-6DEA-CE7E-D282-4D7F312D1142}"/>
              </a:ext>
            </a:extLst>
          </p:cNvPr>
          <p:cNvSpPr txBox="1">
            <a:spLocks/>
          </p:cNvSpPr>
          <p:nvPr/>
        </p:nvSpPr>
        <p:spPr bwMode="auto">
          <a:xfrm>
            <a:off x="8049672" y="1508186"/>
            <a:ext cx="3713187" cy="655634"/>
          </a:xfrm>
          <a:prstGeom prst="rect">
            <a:avLst/>
          </a:prstGeom>
        </p:spPr>
        <p:txBody>
          <a:bodyPr vert="horz" lIns="0" tIns="0" rIns="0" bIns="0" rtlCol="0" anchor="t" anchorCtr="0">
            <a:noAutofit/>
          </a:bodyPr>
          <a:lstStyle>
            <a:lvl1pPr marL="0" indent="0" algn="l" defTabSz="914400" eaLnBrk="1" hangingPunct="1">
              <a:lnSpc>
                <a:spcPct val="100000"/>
              </a:lnSpc>
              <a:spcBef>
                <a:spcPts val="400"/>
              </a:spcBef>
              <a:spcAft>
                <a:spcPts val="0"/>
              </a:spcAft>
              <a:buFont typeface="Arial"/>
              <a:buNone/>
              <a:defRPr sz="2400" b="1">
                <a:solidFill>
                  <a:srgbClr val="FF6600"/>
                </a:solidFill>
                <a:latin typeface="+mn-lt"/>
                <a:ea typeface="+mn-ea"/>
                <a:cs typeface="+mn-cs"/>
              </a:defRPr>
            </a:lvl1pPr>
            <a:lvl2pPr marL="457200" indent="0" algn="l" defTabSz="914400" eaLnBrk="1" hangingPunct="1">
              <a:lnSpc>
                <a:spcPct val="100000"/>
              </a:lnSpc>
              <a:spcBef>
                <a:spcPts val="0"/>
              </a:spcBef>
              <a:spcAft>
                <a:spcPts val="600"/>
              </a:spcAft>
              <a:buFont typeface="Arial"/>
              <a:buNone/>
              <a:defRPr sz="2000" b="1">
                <a:solidFill>
                  <a:srgbClr val="002060"/>
                </a:solidFill>
                <a:latin typeface="+mn-lt"/>
                <a:ea typeface="+mn-ea"/>
                <a:cs typeface="+mn-cs"/>
              </a:defRPr>
            </a:lvl2pPr>
            <a:lvl3pPr marL="914400" indent="0" algn="l" defTabSz="914400" eaLnBrk="1" hangingPunct="1">
              <a:lnSpc>
                <a:spcPct val="100000"/>
              </a:lnSpc>
              <a:spcBef>
                <a:spcPts val="0"/>
              </a:spcBef>
              <a:spcAft>
                <a:spcPts val="600"/>
              </a:spcAft>
              <a:buFont typeface="Arial"/>
              <a:buNone/>
              <a:defRPr sz="1800" b="1">
                <a:solidFill>
                  <a:srgbClr val="002060"/>
                </a:solidFill>
                <a:latin typeface="+mn-lt"/>
                <a:ea typeface="+mn-ea"/>
                <a:cs typeface="+mn-cs"/>
              </a:defRPr>
            </a:lvl3pPr>
            <a:lvl4pPr marL="1371600" indent="0" algn="l" defTabSz="914400" eaLnBrk="1" hangingPunct="1">
              <a:lnSpc>
                <a:spcPct val="100000"/>
              </a:lnSpc>
              <a:spcBef>
                <a:spcPts val="0"/>
              </a:spcBef>
              <a:spcAft>
                <a:spcPts val="600"/>
              </a:spcAft>
              <a:buFont typeface="Arial"/>
              <a:buNone/>
              <a:defRPr sz="1600" b="1">
                <a:solidFill>
                  <a:srgbClr val="002060"/>
                </a:solidFill>
                <a:latin typeface="+mn-lt"/>
                <a:ea typeface="+mn-ea"/>
                <a:cs typeface="+mn-cs"/>
              </a:defRPr>
            </a:lvl4pPr>
            <a:lvl5pPr marL="1828800" indent="0" algn="l" defTabSz="914400" eaLnBrk="1" hangingPunct="1">
              <a:lnSpc>
                <a:spcPct val="90000"/>
              </a:lnSpc>
              <a:spcBef>
                <a:spcPts val="500"/>
              </a:spcBef>
              <a:buFont typeface="Arial"/>
              <a:buNone/>
              <a:defRPr sz="1600" b="1">
                <a:solidFill>
                  <a:schemeClr val="accent6"/>
                </a:solidFill>
                <a:latin typeface="+mn-lt"/>
                <a:ea typeface="+mn-ea"/>
                <a:cs typeface="+mn-cs"/>
              </a:defRPr>
            </a:lvl5pPr>
            <a:lvl6pPr marL="2286000" indent="0" algn="l" defTabSz="914400" eaLnBrk="1" hangingPunct="1">
              <a:lnSpc>
                <a:spcPct val="90000"/>
              </a:lnSpc>
              <a:spcBef>
                <a:spcPts val="500"/>
              </a:spcBef>
              <a:buFont typeface="Arial"/>
              <a:buNone/>
              <a:defRPr sz="1600" b="1">
                <a:solidFill>
                  <a:schemeClr val="tx1"/>
                </a:solidFill>
                <a:latin typeface="+mn-lt"/>
                <a:ea typeface="+mn-ea"/>
                <a:cs typeface="+mn-cs"/>
              </a:defRPr>
            </a:lvl6pPr>
            <a:lvl7pPr marL="2743200" indent="0" algn="l" defTabSz="914400" eaLnBrk="1" hangingPunct="1">
              <a:lnSpc>
                <a:spcPct val="90000"/>
              </a:lnSpc>
              <a:spcBef>
                <a:spcPts val="500"/>
              </a:spcBef>
              <a:buFont typeface="Arial"/>
              <a:buNone/>
              <a:defRPr sz="1600" b="1">
                <a:solidFill>
                  <a:schemeClr val="tx1"/>
                </a:solidFill>
                <a:latin typeface="+mn-lt"/>
                <a:ea typeface="+mn-ea"/>
                <a:cs typeface="+mn-cs"/>
              </a:defRPr>
            </a:lvl7pPr>
            <a:lvl8pPr marL="3200400" indent="0" algn="l" defTabSz="914400" eaLnBrk="1" hangingPunct="1">
              <a:lnSpc>
                <a:spcPct val="90000"/>
              </a:lnSpc>
              <a:spcBef>
                <a:spcPts val="500"/>
              </a:spcBef>
              <a:buFont typeface="Arial"/>
              <a:buNone/>
              <a:defRPr sz="1600" b="1">
                <a:solidFill>
                  <a:schemeClr val="tx1"/>
                </a:solidFill>
                <a:latin typeface="+mn-lt"/>
                <a:ea typeface="+mn-ea"/>
                <a:cs typeface="+mn-cs"/>
              </a:defRPr>
            </a:lvl8pPr>
            <a:lvl9pPr marL="3657600" indent="0" algn="l" defTabSz="914400" eaLnBrk="1" hangingPunct="1">
              <a:lnSpc>
                <a:spcPct val="90000"/>
              </a:lnSpc>
              <a:spcBef>
                <a:spcPts val="500"/>
              </a:spcBef>
              <a:buFont typeface="Arial"/>
              <a:buNone/>
              <a:defRPr sz="1600" b="1">
                <a:solidFill>
                  <a:schemeClr val="tx1"/>
                </a:solidFill>
                <a:latin typeface="+mn-lt"/>
                <a:ea typeface="+mn-ea"/>
                <a:cs typeface="+mn-cs"/>
              </a:defRPr>
            </a:lvl9pPr>
          </a:lstStyle>
          <a:p>
            <a:pPr marL="0" marR="0" lvl="0" indent="0" algn="l" defTabSz="914400" eaLnBrk="1" fontAlgn="auto" latinLnBrk="0" hangingPunct="1">
              <a:lnSpc>
                <a:spcPct val="100000"/>
              </a:lnSpc>
              <a:spcBef>
                <a:spcPts val="400"/>
              </a:spcBef>
              <a:spcAft>
                <a:spcPts val="0"/>
              </a:spcAft>
              <a:buClrTx/>
              <a:buSzTx/>
              <a:buFont typeface="Arial"/>
              <a:buNone/>
              <a:tabLst/>
              <a:defRPr/>
            </a:pPr>
            <a:r>
              <a:rPr kumimoji="0" lang="en-US" sz="2400" b="1" i="0" u="none" strike="noStrike" kern="0" cap="none" spc="0" normalizeH="0" baseline="0" noProof="0">
                <a:ln>
                  <a:noFill/>
                </a:ln>
                <a:solidFill>
                  <a:srgbClr val="FF6600"/>
                </a:solidFill>
                <a:effectLst/>
                <a:uLnTx/>
                <a:uFillTx/>
                <a:latin typeface="Source Sans Pro"/>
                <a:cs typeface="Arial"/>
              </a:rPr>
              <a:t>Distributed optical sensing</a:t>
            </a:r>
            <a:endParaRPr kumimoji="0" lang="en-US" sz="2400" b="1" i="0" u="none" strike="noStrike" kern="0" cap="none" spc="0" normalizeH="0" baseline="0" noProof="0" dirty="0">
              <a:ln>
                <a:noFill/>
              </a:ln>
              <a:solidFill>
                <a:srgbClr val="FF6600"/>
              </a:solidFill>
              <a:effectLst/>
              <a:uLnTx/>
              <a:uFillTx/>
              <a:latin typeface="Source Sans Pro"/>
              <a:cs typeface="Arial"/>
            </a:endParaRPr>
          </a:p>
        </p:txBody>
      </p:sp>
      <p:pic>
        <p:nvPicPr>
          <p:cNvPr id="56" name="Picture 6" descr="Laboratoire national Lawrence-Berkeley — Wikipédia">
            <a:extLst>
              <a:ext uri="{FF2B5EF4-FFF2-40B4-BE49-F238E27FC236}">
                <a16:creationId xmlns:a16="http://schemas.microsoft.com/office/drawing/2014/main" id="{3810BDC0-1152-8A94-1EA1-D2D5B92A5D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6468" y="5544042"/>
            <a:ext cx="766981" cy="5800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ommissariat à l&amp;#39;énergie atomique et aux énergies alternatives — Wikipédia">
            <a:extLst>
              <a:ext uri="{FF2B5EF4-FFF2-40B4-BE49-F238E27FC236}">
                <a16:creationId xmlns:a16="http://schemas.microsoft.com/office/drawing/2014/main" id="{1315CAED-211D-219C-FBB0-653AE1288C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081" y="5551991"/>
            <a:ext cx="710316" cy="5800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Accelerators, neutron &amp;amp; light sources jobs in Funded">
            <a:extLst>
              <a:ext uri="{FF2B5EF4-FFF2-40B4-BE49-F238E27FC236}">
                <a16:creationId xmlns:a16="http://schemas.microsoft.com/office/drawing/2014/main" id="{A3B0BAA7-5324-1B1A-895B-BC462931F9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8971" y="5544042"/>
            <a:ext cx="1211110" cy="6055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53755CE-3C41-7F3D-8F30-E759E59E201C}"/>
              </a:ext>
            </a:extLst>
          </p:cNvPr>
          <p:cNvSpPr/>
          <p:nvPr/>
        </p:nvSpPr>
        <p:spPr>
          <a:xfrm>
            <a:off x="362002" y="1485217"/>
            <a:ext cx="11606478" cy="210910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marL="285750" indent="-285750" algn="just">
              <a:buFont typeface="Arial" panose="020B0604020202020204" pitchFamily="34" charset="0"/>
              <a:buChar char="•"/>
            </a:pPr>
            <a:r>
              <a:rPr lang="en-US" b="1" dirty="0">
                <a:solidFill>
                  <a:schemeClr val="bg2">
                    <a:lumMod val="50000"/>
                  </a:schemeClr>
                </a:solidFill>
              </a:rPr>
              <a:t>Staying in the forefront of the measurement technology imposes a heterogeneous and complex measurements ecosystem</a:t>
            </a:r>
          </a:p>
          <a:p>
            <a:pPr marL="285750" indent="-285750" algn="just">
              <a:buFont typeface="Arial" panose="020B0604020202020204" pitchFamily="34" charset="0"/>
              <a:buChar char="•"/>
            </a:pPr>
            <a:endParaRPr lang="en-US" b="1" dirty="0">
              <a:solidFill>
                <a:schemeClr val="bg2">
                  <a:lumMod val="50000"/>
                </a:schemeClr>
              </a:solidFill>
            </a:endParaRPr>
          </a:p>
          <a:p>
            <a:pPr marL="285750" indent="-285750" algn="just">
              <a:buFont typeface="Arial" panose="020B0604020202020204" pitchFamily="34" charset="0"/>
              <a:buChar char="•"/>
            </a:pPr>
            <a:r>
              <a:rPr lang="en-US" b="1" dirty="0">
                <a:solidFill>
                  <a:schemeClr val="bg2">
                    <a:lumMod val="50000"/>
                  </a:schemeClr>
                </a:solidFill>
              </a:rPr>
              <a:t>In most of the cases, the wisest approach to the projects involves a hybrid solution combining different measurement techniques</a:t>
            </a:r>
            <a:endParaRPr lang="en-GB" b="1" dirty="0">
              <a:solidFill>
                <a:schemeClr val="bg2">
                  <a:lumMod val="50000"/>
                </a:schemeClr>
              </a:solidFill>
            </a:endParaRPr>
          </a:p>
        </p:txBody>
      </p:sp>
      <p:sp>
        <p:nvSpPr>
          <p:cNvPr id="6" name="Footer Placeholder 5">
            <a:extLst>
              <a:ext uri="{FF2B5EF4-FFF2-40B4-BE49-F238E27FC236}">
                <a16:creationId xmlns:a16="http://schemas.microsoft.com/office/drawing/2014/main" id="{15424626-9B0A-D379-9A63-1739A72F666D}"/>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17159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8495-426E-DBDA-FC6C-7880D84A0126}"/>
              </a:ext>
            </a:extLst>
          </p:cNvPr>
          <p:cNvSpPr>
            <a:spLocks noGrp="1"/>
          </p:cNvSpPr>
          <p:nvPr>
            <p:ph type="title"/>
          </p:nvPr>
        </p:nvSpPr>
        <p:spPr>
          <a:xfrm>
            <a:off x="407988" y="373593"/>
            <a:ext cx="11376025" cy="1065742"/>
          </a:xfrm>
        </p:spPr>
        <p:txBody>
          <a:bodyPr vert="horz" lIns="0" tIns="0" rIns="0" bIns="0" rtlCol="0" anchor="t" anchorCtr="0">
            <a:normAutofit/>
          </a:bodyPr>
          <a:lstStyle/>
          <a:p>
            <a:r>
              <a:rPr lang="en-US" b="1" kern="1200" dirty="0">
                <a:latin typeface="+mj-lt"/>
                <a:ea typeface="+mj-ea"/>
                <a:cs typeface="+mj-cs"/>
              </a:rPr>
              <a:t>Lab Data Management Context</a:t>
            </a:r>
          </a:p>
        </p:txBody>
      </p:sp>
      <p:sp>
        <p:nvSpPr>
          <p:cNvPr id="3" name="Date Placeholder 2">
            <a:extLst>
              <a:ext uri="{FF2B5EF4-FFF2-40B4-BE49-F238E27FC236}">
                <a16:creationId xmlns:a16="http://schemas.microsoft.com/office/drawing/2014/main" id="{664AFF63-626E-D3C0-6FA3-918BAF845915}"/>
              </a:ext>
            </a:extLst>
          </p:cNvPr>
          <p:cNvSpPr>
            <a:spLocks noGrp="1"/>
          </p:cNvSpPr>
          <p:nvPr>
            <p:ph type="dt" sz="half" idx="10"/>
          </p:nvPr>
        </p:nvSpPr>
        <p:spPr>
          <a:xfrm>
            <a:off x="3287688" y="6378349"/>
            <a:ext cx="828700" cy="365125"/>
          </a:xfrm>
        </p:spPr>
        <p:txBody>
          <a:bodyPr vert="horz" lIns="0" tIns="0" rIns="0" bIns="0" rtlCol="0" anchor="ctr">
            <a:normAutofit/>
          </a:bodyPr>
          <a:lstStyle/>
          <a:p>
            <a:pPr>
              <a:spcAft>
                <a:spcPts val="600"/>
              </a:spcAft>
            </a:pPr>
            <a:fld id="{2D91D154-D39D-40BA-B683-4DA113EA0E06}" type="datetime1">
              <a:rPr lang="en-US" kern="1200" smtClean="0">
                <a:latin typeface="+mn-lt"/>
                <a:ea typeface="+mn-ea"/>
                <a:cs typeface="+mn-cs"/>
              </a:rPr>
              <a:t>26-Apr-23</a:t>
            </a:fld>
            <a:endParaRPr lang="en-US" kern="1200">
              <a:latin typeface="+mn-lt"/>
              <a:ea typeface="+mn-ea"/>
              <a:cs typeface="+mn-cs"/>
            </a:endParaRPr>
          </a:p>
        </p:txBody>
      </p:sp>
      <p:sp>
        <p:nvSpPr>
          <p:cNvPr id="4" name="Slide Number Placeholder 3">
            <a:extLst>
              <a:ext uri="{FF2B5EF4-FFF2-40B4-BE49-F238E27FC236}">
                <a16:creationId xmlns:a16="http://schemas.microsoft.com/office/drawing/2014/main" id="{7BEE850F-6A8F-C554-C06C-AABEA44EDD72}"/>
              </a:ext>
            </a:extLst>
          </p:cNvPr>
          <p:cNvSpPr>
            <a:spLocks noGrp="1"/>
          </p:cNvSpPr>
          <p:nvPr>
            <p:ph type="sldNum" sz="quarter" idx="12"/>
          </p:nvPr>
        </p:nvSpPr>
        <p:spPr>
          <a:xfrm>
            <a:off x="11107546" y="6383848"/>
            <a:ext cx="681254" cy="365125"/>
          </a:xfrm>
        </p:spPr>
        <p:txBody>
          <a:bodyPr vert="horz" lIns="0" tIns="0" rIns="0" bIns="0" rtlCol="0" anchor="ctr">
            <a:normAutofit/>
          </a:bodyPr>
          <a:lstStyle/>
          <a:p>
            <a:pPr>
              <a:spcAft>
                <a:spcPts val="600"/>
              </a:spcAft>
            </a:pPr>
            <a:fld id="{9FFF43AA-8330-4598-B968-81BEB0EB84E1}" type="slidenum">
              <a:rPr lang="en-US" smtClean="0"/>
              <a:pPr>
                <a:spcAft>
                  <a:spcPts val="600"/>
                </a:spcAft>
              </a:pPr>
              <a:t>5</a:t>
            </a:fld>
            <a:endParaRPr lang="en-US"/>
          </a:p>
        </p:txBody>
      </p:sp>
      <p:graphicFrame>
        <p:nvGraphicFramePr>
          <p:cNvPr id="7" name="TextBox 4">
            <a:extLst>
              <a:ext uri="{FF2B5EF4-FFF2-40B4-BE49-F238E27FC236}">
                <a16:creationId xmlns:a16="http://schemas.microsoft.com/office/drawing/2014/main" id="{0D30D0B9-5089-49AD-29F7-AD0FE71B48C3}"/>
              </a:ext>
            </a:extLst>
          </p:cNvPr>
          <p:cNvGraphicFramePr/>
          <p:nvPr>
            <p:extLst>
              <p:ext uri="{D42A27DB-BD31-4B8C-83A1-F6EECF244321}">
                <p14:modId xmlns:p14="http://schemas.microsoft.com/office/powerpoint/2010/main" val="699595855"/>
              </p:ext>
            </p:extLst>
          </p:nvPr>
        </p:nvGraphicFramePr>
        <p:xfrm>
          <a:off x="407989" y="1219200"/>
          <a:ext cx="11376024" cy="4981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7837597B-575F-C17C-CDAD-F735735BDD4E}"/>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270076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9F0B872-20AA-45D9-BCB1-3562B1B97A60}"/>
                                            </p:graphicEl>
                                          </p:spTgt>
                                        </p:tgtEl>
                                        <p:attrNameLst>
                                          <p:attrName>style.visibility</p:attrName>
                                        </p:attrNameLst>
                                      </p:cBhvr>
                                      <p:to>
                                        <p:strVal val="visible"/>
                                      </p:to>
                                    </p:set>
                                    <p:animEffect transition="in" filter="fade">
                                      <p:cBhvr>
                                        <p:cTn id="7" dur="500"/>
                                        <p:tgtEl>
                                          <p:spTgt spid="7">
                                            <p:graphicEl>
                                              <a:dgm id="{49F0B872-20AA-45D9-BCB1-3562B1B97A6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992BD916-CE6F-454B-9854-0516D79E0FBF}"/>
                                            </p:graphicEl>
                                          </p:spTgt>
                                        </p:tgtEl>
                                        <p:attrNameLst>
                                          <p:attrName>style.visibility</p:attrName>
                                        </p:attrNameLst>
                                      </p:cBhvr>
                                      <p:to>
                                        <p:strVal val="visible"/>
                                      </p:to>
                                    </p:set>
                                    <p:animEffect transition="in" filter="fade">
                                      <p:cBhvr>
                                        <p:cTn id="10" dur="500"/>
                                        <p:tgtEl>
                                          <p:spTgt spid="7">
                                            <p:graphicEl>
                                              <a:dgm id="{992BD916-CE6F-454B-9854-0516D79E0FBF}"/>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graphicEl>
                                              <a:dgm id="{AC029394-033F-44CD-A672-E21911A76F59}"/>
                                            </p:graphicEl>
                                          </p:spTgt>
                                        </p:tgtEl>
                                        <p:attrNameLst>
                                          <p:attrName>style.visibility</p:attrName>
                                        </p:attrNameLst>
                                      </p:cBhvr>
                                      <p:to>
                                        <p:strVal val="visible"/>
                                      </p:to>
                                    </p:set>
                                    <p:animEffect transition="in" filter="fade">
                                      <p:cBhvr>
                                        <p:cTn id="13" dur="500"/>
                                        <p:tgtEl>
                                          <p:spTgt spid="7">
                                            <p:graphicEl>
                                              <a:dgm id="{AC029394-033F-44CD-A672-E21911A76F59}"/>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graphicEl>
                                              <a:dgm id="{21B6EB53-15BB-4228-B920-BE702FC8BC4C}"/>
                                            </p:graphicEl>
                                          </p:spTgt>
                                        </p:tgtEl>
                                        <p:attrNameLst>
                                          <p:attrName>style.visibility</p:attrName>
                                        </p:attrNameLst>
                                      </p:cBhvr>
                                      <p:to>
                                        <p:strVal val="visible"/>
                                      </p:to>
                                    </p:set>
                                    <p:animEffect transition="in" filter="fade">
                                      <p:cBhvr>
                                        <p:cTn id="16" dur="500"/>
                                        <p:tgtEl>
                                          <p:spTgt spid="7">
                                            <p:graphicEl>
                                              <a:dgm id="{21B6EB53-15BB-4228-B920-BE702FC8BC4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00B9A07D-5A80-458F-99FF-91005379AD21}"/>
                                            </p:graphicEl>
                                          </p:spTgt>
                                        </p:tgtEl>
                                        <p:attrNameLst>
                                          <p:attrName>style.visibility</p:attrName>
                                        </p:attrNameLst>
                                      </p:cBhvr>
                                      <p:to>
                                        <p:strVal val="visible"/>
                                      </p:to>
                                    </p:set>
                                    <p:animEffect transition="in" filter="fade">
                                      <p:cBhvr>
                                        <p:cTn id="21" dur="500"/>
                                        <p:tgtEl>
                                          <p:spTgt spid="7">
                                            <p:graphicEl>
                                              <a:dgm id="{00B9A07D-5A80-458F-99FF-91005379AD2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68D0BEC2-7D16-4CBC-BA54-981A76104D77}"/>
                                            </p:graphicEl>
                                          </p:spTgt>
                                        </p:tgtEl>
                                        <p:attrNameLst>
                                          <p:attrName>style.visibility</p:attrName>
                                        </p:attrNameLst>
                                      </p:cBhvr>
                                      <p:to>
                                        <p:strVal val="visible"/>
                                      </p:to>
                                    </p:set>
                                    <p:animEffect transition="in" filter="fade">
                                      <p:cBhvr>
                                        <p:cTn id="24" dur="500"/>
                                        <p:tgtEl>
                                          <p:spTgt spid="7">
                                            <p:graphicEl>
                                              <a:dgm id="{68D0BEC2-7D16-4CBC-BA54-981A76104D77}"/>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graphicEl>
                                              <a:dgm id="{B0751531-0D06-407A-B557-3243DD786BB3}"/>
                                            </p:graphicEl>
                                          </p:spTgt>
                                        </p:tgtEl>
                                        <p:attrNameLst>
                                          <p:attrName>style.visibility</p:attrName>
                                        </p:attrNameLst>
                                      </p:cBhvr>
                                      <p:to>
                                        <p:strVal val="visible"/>
                                      </p:to>
                                    </p:set>
                                    <p:animEffect transition="in" filter="fade">
                                      <p:cBhvr>
                                        <p:cTn id="27" dur="500"/>
                                        <p:tgtEl>
                                          <p:spTgt spid="7">
                                            <p:graphicEl>
                                              <a:dgm id="{B0751531-0D06-407A-B557-3243DD786BB3}"/>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graphicEl>
                                              <a:dgm id="{691914C3-2495-4D59-B8AC-10205F06DD44}"/>
                                            </p:graphicEl>
                                          </p:spTgt>
                                        </p:tgtEl>
                                        <p:attrNameLst>
                                          <p:attrName>style.visibility</p:attrName>
                                        </p:attrNameLst>
                                      </p:cBhvr>
                                      <p:to>
                                        <p:strVal val="visible"/>
                                      </p:to>
                                    </p:set>
                                    <p:animEffect transition="in" filter="fade">
                                      <p:cBhvr>
                                        <p:cTn id="30" dur="500"/>
                                        <p:tgtEl>
                                          <p:spTgt spid="7">
                                            <p:graphicEl>
                                              <a:dgm id="{691914C3-2495-4D59-B8AC-10205F06DD4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graphicEl>
                                              <a:dgm id="{EFDC82D9-FE8A-43B1-B712-402C68E7BDA3}"/>
                                            </p:graphicEl>
                                          </p:spTgt>
                                        </p:tgtEl>
                                        <p:attrNameLst>
                                          <p:attrName>style.visibility</p:attrName>
                                        </p:attrNameLst>
                                      </p:cBhvr>
                                      <p:to>
                                        <p:strVal val="visible"/>
                                      </p:to>
                                    </p:set>
                                    <p:animEffect transition="in" filter="fade">
                                      <p:cBhvr>
                                        <p:cTn id="35" dur="500"/>
                                        <p:tgtEl>
                                          <p:spTgt spid="7">
                                            <p:graphicEl>
                                              <a:dgm id="{EFDC82D9-FE8A-43B1-B712-402C68E7BDA3}"/>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graphicEl>
                                              <a:dgm id="{CC75689A-74E3-4F16-B584-6895C1FB8548}"/>
                                            </p:graphicEl>
                                          </p:spTgt>
                                        </p:tgtEl>
                                        <p:attrNameLst>
                                          <p:attrName>style.visibility</p:attrName>
                                        </p:attrNameLst>
                                      </p:cBhvr>
                                      <p:to>
                                        <p:strVal val="visible"/>
                                      </p:to>
                                    </p:set>
                                    <p:animEffect transition="in" filter="fade">
                                      <p:cBhvr>
                                        <p:cTn id="38" dur="500"/>
                                        <p:tgtEl>
                                          <p:spTgt spid="7">
                                            <p:graphicEl>
                                              <a:dgm id="{CC75689A-74E3-4F16-B584-6895C1FB8548}"/>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graphicEl>
                                              <a:dgm id="{79CB5419-3FB5-4F87-A750-5F9213A0970D}"/>
                                            </p:graphicEl>
                                          </p:spTgt>
                                        </p:tgtEl>
                                        <p:attrNameLst>
                                          <p:attrName>style.visibility</p:attrName>
                                        </p:attrNameLst>
                                      </p:cBhvr>
                                      <p:to>
                                        <p:strVal val="visible"/>
                                      </p:to>
                                    </p:set>
                                    <p:animEffect transition="in" filter="fade">
                                      <p:cBhvr>
                                        <p:cTn id="41" dur="500"/>
                                        <p:tgtEl>
                                          <p:spTgt spid="7">
                                            <p:graphicEl>
                                              <a:dgm id="{79CB5419-3FB5-4F87-A750-5F9213A0970D}"/>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graphicEl>
                                              <a:dgm id="{D7076F4C-5CA9-4257-9E31-BED43914BD41}"/>
                                            </p:graphicEl>
                                          </p:spTgt>
                                        </p:tgtEl>
                                        <p:attrNameLst>
                                          <p:attrName>style.visibility</p:attrName>
                                        </p:attrNameLst>
                                      </p:cBhvr>
                                      <p:to>
                                        <p:strVal val="visible"/>
                                      </p:to>
                                    </p:set>
                                    <p:animEffect transition="in" filter="fade">
                                      <p:cBhvr>
                                        <p:cTn id="44" dur="500"/>
                                        <p:tgtEl>
                                          <p:spTgt spid="7">
                                            <p:graphicEl>
                                              <a:dgm id="{D7076F4C-5CA9-4257-9E31-BED43914BD41}"/>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graphicEl>
                                              <a:dgm id="{7CB11D44-5A8E-49EF-8CBF-40BEC66E3F58}"/>
                                            </p:graphicEl>
                                          </p:spTgt>
                                        </p:tgtEl>
                                        <p:attrNameLst>
                                          <p:attrName>style.visibility</p:attrName>
                                        </p:attrNameLst>
                                      </p:cBhvr>
                                      <p:to>
                                        <p:strVal val="visible"/>
                                      </p:to>
                                    </p:set>
                                    <p:animEffect transition="in" filter="fade">
                                      <p:cBhvr>
                                        <p:cTn id="49" dur="500"/>
                                        <p:tgtEl>
                                          <p:spTgt spid="7">
                                            <p:graphicEl>
                                              <a:dgm id="{7CB11D44-5A8E-49EF-8CBF-40BEC66E3F58}"/>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graphicEl>
                                              <a:dgm id="{AD8DF3FB-946E-4367-8F11-95207BEA4808}"/>
                                            </p:graphicEl>
                                          </p:spTgt>
                                        </p:tgtEl>
                                        <p:attrNameLst>
                                          <p:attrName>style.visibility</p:attrName>
                                        </p:attrNameLst>
                                      </p:cBhvr>
                                      <p:to>
                                        <p:strVal val="visible"/>
                                      </p:to>
                                    </p:set>
                                    <p:animEffect transition="in" filter="fade">
                                      <p:cBhvr>
                                        <p:cTn id="52" dur="500"/>
                                        <p:tgtEl>
                                          <p:spTgt spid="7">
                                            <p:graphicEl>
                                              <a:dgm id="{AD8DF3FB-946E-4367-8F11-95207BEA4808}"/>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graphicEl>
                                              <a:dgm id="{A6BFF471-1C98-4B0C-8BEB-14E52FD8A1DA}"/>
                                            </p:graphicEl>
                                          </p:spTgt>
                                        </p:tgtEl>
                                        <p:attrNameLst>
                                          <p:attrName>style.visibility</p:attrName>
                                        </p:attrNameLst>
                                      </p:cBhvr>
                                      <p:to>
                                        <p:strVal val="visible"/>
                                      </p:to>
                                    </p:set>
                                    <p:animEffect transition="in" filter="fade">
                                      <p:cBhvr>
                                        <p:cTn id="55" dur="500"/>
                                        <p:tgtEl>
                                          <p:spTgt spid="7">
                                            <p:graphicEl>
                                              <a:dgm id="{A6BFF471-1C98-4B0C-8BEB-14E52FD8A1DA}"/>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graphicEl>
                                              <a:dgm id="{7652332F-8157-48C5-B294-46E880199D0B}"/>
                                            </p:graphicEl>
                                          </p:spTgt>
                                        </p:tgtEl>
                                        <p:attrNameLst>
                                          <p:attrName>style.visibility</p:attrName>
                                        </p:attrNameLst>
                                      </p:cBhvr>
                                      <p:to>
                                        <p:strVal val="visible"/>
                                      </p:to>
                                    </p:set>
                                    <p:animEffect transition="in" filter="fade">
                                      <p:cBhvr>
                                        <p:cTn id="58" dur="500"/>
                                        <p:tgtEl>
                                          <p:spTgt spid="7">
                                            <p:graphicEl>
                                              <a:dgm id="{7652332F-8157-48C5-B294-46E880199D0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42551E-739D-A7A2-AF9A-FB5526AF341E}"/>
              </a:ext>
            </a:extLst>
          </p:cNvPr>
          <p:cNvSpPr/>
          <p:nvPr/>
        </p:nvSpPr>
        <p:spPr>
          <a:xfrm>
            <a:off x="407986" y="3487226"/>
            <a:ext cx="11376025" cy="1323439"/>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D78495-426E-DBDA-FC6C-7880D84A0126}"/>
              </a:ext>
            </a:extLst>
          </p:cNvPr>
          <p:cNvSpPr>
            <a:spLocks noGrp="1"/>
          </p:cNvSpPr>
          <p:nvPr>
            <p:ph type="title"/>
          </p:nvPr>
        </p:nvSpPr>
        <p:spPr>
          <a:xfrm>
            <a:off x="407988" y="373593"/>
            <a:ext cx="11376025" cy="1065742"/>
          </a:xfrm>
        </p:spPr>
        <p:txBody>
          <a:bodyPr vert="horz" lIns="0" tIns="0" rIns="0" bIns="0" rtlCol="0" anchor="t" anchorCtr="0">
            <a:normAutofit/>
          </a:bodyPr>
          <a:lstStyle/>
          <a:p>
            <a:r>
              <a:rPr lang="en-US" b="1" kern="1200" dirty="0">
                <a:latin typeface="+mj-lt"/>
                <a:ea typeface="+mj-ea"/>
                <a:cs typeface="+mj-cs"/>
              </a:rPr>
              <a:t>Takeaways from Previous Talks</a:t>
            </a:r>
          </a:p>
        </p:txBody>
      </p:sp>
      <p:sp>
        <p:nvSpPr>
          <p:cNvPr id="3" name="Date Placeholder 2">
            <a:extLst>
              <a:ext uri="{FF2B5EF4-FFF2-40B4-BE49-F238E27FC236}">
                <a16:creationId xmlns:a16="http://schemas.microsoft.com/office/drawing/2014/main" id="{664AFF63-626E-D3C0-6FA3-918BAF845915}"/>
              </a:ext>
            </a:extLst>
          </p:cNvPr>
          <p:cNvSpPr>
            <a:spLocks noGrp="1"/>
          </p:cNvSpPr>
          <p:nvPr>
            <p:ph type="dt" sz="half" idx="10"/>
          </p:nvPr>
        </p:nvSpPr>
        <p:spPr>
          <a:xfrm>
            <a:off x="3287688" y="6378349"/>
            <a:ext cx="828700" cy="365125"/>
          </a:xfrm>
        </p:spPr>
        <p:txBody>
          <a:bodyPr vert="horz" lIns="0" tIns="0" rIns="0" bIns="0" rtlCol="0" anchor="ctr">
            <a:normAutofit/>
          </a:bodyPr>
          <a:lstStyle/>
          <a:p>
            <a:pPr>
              <a:spcAft>
                <a:spcPts val="600"/>
              </a:spcAft>
            </a:pPr>
            <a:fld id="{2D91D154-D39D-40BA-B683-4DA113EA0E06}" type="datetime1">
              <a:rPr lang="en-US" kern="1200" smtClean="0">
                <a:latin typeface="+mn-lt"/>
                <a:ea typeface="+mn-ea"/>
                <a:cs typeface="+mn-cs"/>
              </a:rPr>
              <a:t>26-Apr-23</a:t>
            </a:fld>
            <a:endParaRPr lang="en-US" kern="1200">
              <a:latin typeface="+mn-lt"/>
              <a:ea typeface="+mn-ea"/>
              <a:cs typeface="+mn-cs"/>
            </a:endParaRPr>
          </a:p>
        </p:txBody>
      </p:sp>
      <p:sp>
        <p:nvSpPr>
          <p:cNvPr id="4" name="Slide Number Placeholder 3">
            <a:extLst>
              <a:ext uri="{FF2B5EF4-FFF2-40B4-BE49-F238E27FC236}">
                <a16:creationId xmlns:a16="http://schemas.microsoft.com/office/drawing/2014/main" id="{7BEE850F-6A8F-C554-C06C-AABEA44EDD72}"/>
              </a:ext>
            </a:extLst>
          </p:cNvPr>
          <p:cNvSpPr>
            <a:spLocks noGrp="1"/>
          </p:cNvSpPr>
          <p:nvPr>
            <p:ph type="sldNum" sz="quarter" idx="12"/>
          </p:nvPr>
        </p:nvSpPr>
        <p:spPr>
          <a:xfrm>
            <a:off x="11107546" y="6383848"/>
            <a:ext cx="681254" cy="365125"/>
          </a:xfrm>
        </p:spPr>
        <p:txBody>
          <a:bodyPr vert="horz" lIns="0" tIns="0" rIns="0" bIns="0" rtlCol="0" anchor="ctr">
            <a:normAutofit/>
          </a:bodyPr>
          <a:lstStyle/>
          <a:p>
            <a:pPr>
              <a:spcAft>
                <a:spcPts val="600"/>
              </a:spcAft>
            </a:pPr>
            <a:fld id="{9FFF43AA-8330-4598-B968-81BEB0EB84E1}" type="slidenum">
              <a:rPr lang="en-US" smtClean="0"/>
              <a:pPr>
                <a:spcAft>
                  <a:spcPts val="600"/>
                </a:spcAft>
              </a:pPr>
              <a:t>6</a:t>
            </a:fld>
            <a:endParaRPr lang="en-US"/>
          </a:p>
        </p:txBody>
      </p:sp>
      <p:sp>
        <p:nvSpPr>
          <p:cNvPr id="5" name="Footer Placeholder 4">
            <a:extLst>
              <a:ext uri="{FF2B5EF4-FFF2-40B4-BE49-F238E27FC236}">
                <a16:creationId xmlns:a16="http://schemas.microsoft.com/office/drawing/2014/main" id="{7837597B-575F-C17C-CDAD-F735735BDD4E}"/>
              </a:ext>
            </a:extLst>
          </p:cNvPr>
          <p:cNvSpPr>
            <a:spLocks noGrp="1"/>
          </p:cNvSpPr>
          <p:nvPr>
            <p:ph type="ftr" sz="quarter" idx="11"/>
          </p:nvPr>
        </p:nvSpPr>
        <p:spPr/>
        <p:txBody>
          <a:bodyPr/>
          <a:lstStyle/>
          <a:p>
            <a:r>
              <a:rPr lang="en-US"/>
              <a:t>2° Workshop IDSM</a:t>
            </a:r>
          </a:p>
        </p:txBody>
      </p:sp>
      <p:sp>
        <p:nvSpPr>
          <p:cNvPr id="6" name="TextBox 5">
            <a:extLst>
              <a:ext uri="{FF2B5EF4-FFF2-40B4-BE49-F238E27FC236}">
                <a16:creationId xmlns:a16="http://schemas.microsoft.com/office/drawing/2014/main" id="{8223B5CC-AD35-2FD1-C14B-09C6FAA4B4FC}"/>
              </a:ext>
            </a:extLst>
          </p:cNvPr>
          <p:cNvSpPr txBox="1"/>
          <p:nvPr/>
        </p:nvSpPr>
        <p:spPr>
          <a:xfrm>
            <a:off x="719557" y="3828078"/>
            <a:ext cx="11064454" cy="646331"/>
          </a:xfrm>
          <a:prstGeom prst="rect">
            <a:avLst/>
          </a:prstGeom>
          <a:noFill/>
        </p:spPr>
        <p:txBody>
          <a:bodyPr wrap="square">
            <a:spAutoFit/>
          </a:bodyPr>
          <a:lstStyle/>
          <a:p>
            <a:r>
              <a:rPr lang="en-GB" sz="2000" b="1" dirty="0"/>
              <a:t>“Clear need for optimization software to handle large datasets”</a:t>
            </a:r>
          </a:p>
          <a:p>
            <a:pPr algn="r">
              <a:spcAft>
                <a:spcPts val="2400"/>
              </a:spcAft>
            </a:pPr>
            <a:r>
              <a:rPr lang="en-US" sz="1600" dirty="0"/>
              <a:t>Gerard Willering. CERN needs for diagnostics and instrumentation.</a:t>
            </a:r>
            <a:endParaRPr lang="en-US" sz="2000" dirty="0"/>
          </a:p>
        </p:txBody>
      </p:sp>
      <p:sp>
        <p:nvSpPr>
          <p:cNvPr id="8" name="Rectangle 7">
            <a:extLst>
              <a:ext uri="{FF2B5EF4-FFF2-40B4-BE49-F238E27FC236}">
                <a16:creationId xmlns:a16="http://schemas.microsoft.com/office/drawing/2014/main" id="{4B55D16A-352B-2F0A-A762-3490539C48E0}"/>
              </a:ext>
            </a:extLst>
          </p:cNvPr>
          <p:cNvSpPr/>
          <p:nvPr/>
        </p:nvSpPr>
        <p:spPr>
          <a:xfrm>
            <a:off x="407986" y="1837303"/>
            <a:ext cx="11376025" cy="1323439"/>
          </a:xfrm>
          <a:prstGeom prst="rect">
            <a:avLst/>
          </a:prstGeom>
          <a:solidFill>
            <a:srgbClr val="5366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C62E697-B07B-AB32-4A1B-CD646D92057B}"/>
              </a:ext>
            </a:extLst>
          </p:cNvPr>
          <p:cNvSpPr txBox="1"/>
          <p:nvPr/>
        </p:nvSpPr>
        <p:spPr>
          <a:xfrm>
            <a:off x="695292" y="2028347"/>
            <a:ext cx="11088721" cy="954107"/>
          </a:xfrm>
          <a:prstGeom prst="rect">
            <a:avLst/>
          </a:prstGeom>
          <a:noFill/>
        </p:spPr>
        <p:txBody>
          <a:bodyPr wrap="square">
            <a:spAutoFit/>
          </a:bodyPr>
          <a:lstStyle/>
          <a:p>
            <a:r>
              <a:rPr lang="en-US" sz="2000" b="1" dirty="0"/>
              <a:t>“Diagnostics experts must interact closed with modeling experts, magnet designers, and magnet operators – communication is vital in both directions!”</a:t>
            </a:r>
          </a:p>
          <a:p>
            <a:pPr algn="r"/>
            <a:r>
              <a:rPr lang="en-US" sz="1600" dirty="0"/>
              <a:t>Soren </a:t>
            </a:r>
            <a:r>
              <a:rPr lang="en-US" sz="1600" dirty="0" err="1"/>
              <a:t>Prestemon</a:t>
            </a:r>
            <a:r>
              <a:rPr lang="en-US" sz="1600" dirty="0"/>
              <a:t>. US MDP instrumentation and diagnostics needs</a:t>
            </a:r>
            <a:r>
              <a:rPr lang="en-US" sz="1600" i="1" dirty="0"/>
              <a:t>.</a:t>
            </a:r>
            <a:endParaRPr lang="en-US" sz="2000" b="1" dirty="0"/>
          </a:p>
        </p:txBody>
      </p:sp>
    </p:spTree>
    <p:extLst>
      <p:ext uri="{BB962C8B-B14F-4D97-AF65-F5344CB8AC3E}">
        <p14:creationId xmlns:p14="http://schemas.microsoft.com/office/powerpoint/2010/main" val="5460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41F4-BB7F-40B3-280A-32419987CFEB}"/>
              </a:ext>
            </a:extLst>
          </p:cNvPr>
          <p:cNvSpPr>
            <a:spLocks noGrp="1"/>
          </p:cNvSpPr>
          <p:nvPr>
            <p:ph type="title"/>
          </p:nvPr>
        </p:nvSpPr>
        <p:spPr/>
        <p:txBody>
          <a:bodyPr/>
          <a:lstStyle/>
          <a:p>
            <a:r>
              <a:rPr lang="en-US" dirty="0"/>
              <a:t>Starting Point</a:t>
            </a:r>
            <a:endParaRPr lang="en-GB" dirty="0"/>
          </a:p>
        </p:txBody>
      </p:sp>
      <p:sp>
        <p:nvSpPr>
          <p:cNvPr id="3" name="Date Placeholder 2">
            <a:extLst>
              <a:ext uri="{FF2B5EF4-FFF2-40B4-BE49-F238E27FC236}">
                <a16:creationId xmlns:a16="http://schemas.microsoft.com/office/drawing/2014/main" id="{10043BAE-98A2-8C11-A96B-C37441801C1A}"/>
              </a:ext>
            </a:extLst>
          </p:cNvPr>
          <p:cNvSpPr>
            <a:spLocks noGrp="1"/>
          </p:cNvSpPr>
          <p:nvPr>
            <p:ph type="dt" sz="half" idx="10"/>
          </p:nvPr>
        </p:nvSpPr>
        <p:spPr/>
        <p:txBody>
          <a:bodyPr/>
          <a:lstStyle/>
          <a:p>
            <a:fld id="{09C3AA57-C533-45EA-ACB4-BF32EAFBEF4F}" type="datetime1">
              <a:rPr lang="en-US" smtClean="0"/>
              <a:t>26-Apr-23</a:t>
            </a:fld>
            <a:endParaRPr lang="en-US"/>
          </a:p>
        </p:txBody>
      </p:sp>
      <p:sp>
        <p:nvSpPr>
          <p:cNvPr id="4" name="Slide Number Placeholder 3">
            <a:extLst>
              <a:ext uri="{FF2B5EF4-FFF2-40B4-BE49-F238E27FC236}">
                <a16:creationId xmlns:a16="http://schemas.microsoft.com/office/drawing/2014/main" id="{2EBA49E9-ECF0-CF3E-DED4-B907B559E8B5}"/>
              </a:ext>
            </a:extLst>
          </p:cNvPr>
          <p:cNvSpPr>
            <a:spLocks noGrp="1"/>
          </p:cNvSpPr>
          <p:nvPr>
            <p:ph type="sldNum" sz="quarter" idx="12"/>
          </p:nvPr>
        </p:nvSpPr>
        <p:spPr/>
        <p:txBody>
          <a:bodyPr/>
          <a:lstStyle/>
          <a:p>
            <a:fld id="{9FFF43AA-8330-4598-B968-81BEB0EB84E1}" type="slidenum">
              <a:rPr lang="en-US" smtClean="0"/>
              <a:t>7</a:t>
            </a:fld>
            <a:endParaRPr lang="en-US"/>
          </a:p>
        </p:txBody>
      </p:sp>
      <p:pic>
        <p:nvPicPr>
          <p:cNvPr id="5" name="Picture 4">
            <a:extLst>
              <a:ext uri="{FF2B5EF4-FFF2-40B4-BE49-F238E27FC236}">
                <a16:creationId xmlns:a16="http://schemas.microsoft.com/office/drawing/2014/main" id="{B3FB6052-8450-A354-8950-4C3851477AC0}"/>
              </a:ext>
            </a:extLst>
          </p:cNvPr>
          <p:cNvPicPr>
            <a:picLocks noChangeAspect="1"/>
          </p:cNvPicPr>
          <p:nvPr/>
        </p:nvPicPr>
        <p:blipFill>
          <a:blip r:embed="rId2"/>
          <a:stretch>
            <a:fillRect/>
          </a:stretch>
        </p:blipFill>
        <p:spPr>
          <a:xfrm>
            <a:off x="5867246" y="1081294"/>
            <a:ext cx="4127729" cy="2095750"/>
          </a:xfrm>
          <a:prstGeom prst="rect">
            <a:avLst/>
          </a:prstGeom>
        </p:spPr>
      </p:pic>
      <p:pic>
        <p:nvPicPr>
          <p:cNvPr id="6" name="Picture 5">
            <a:extLst>
              <a:ext uri="{FF2B5EF4-FFF2-40B4-BE49-F238E27FC236}">
                <a16:creationId xmlns:a16="http://schemas.microsoft.com/office/drawing/2014/main" id="{9BB2724F-A9A8-FEC7-E097-46D10915D0B1}"/>
              </a:ext>
            </a:extLst>
          </p:cNvPr>
          <p:cNvPicPr>
            <a:picLocks noChangeAspect="1"/>
          </p:cNvPicPr>
          <p:nvPr/>
        </p:nvPicPr>
        <p:blipFill>
          <a:blip r:embed="rId3"/>
          <a:stretch>
            <a:fillRect/>
          </a:stretch>
        </p:blipFill>
        <p:spPr>
          <a:xfrm>
            <a:off x="1085002" y="1081294"/>
            <a:ext cx="2292161" cy="5177518"/>
          </a:xfrm>
          <a:prstGeom prst="rect">
            <a:avLst/>
          </a:prstGeom>
        </p:spPr>
      </p:pic>
      <p:sp>
        <p:nvSpPr>
          <p:cNvPr id="7" name="TextBox 6">
            <a:extLst>
              <a:ext uri="{FF2B5EF4-FFF2-40B4-BE49-F238E27FC236}">
                <a16:creationId xmlns:a16="http://schemas.microsoft.com/office/drawing/2014/main" id="{F39B738B-4134-0559-9F51-38C6CC40E240}"/>
              </a:ext>
            </a:extLst>
          </p:cNvPr>
          <p:cNvSpPr txBox="1"/>
          <p:nvPr/>
        </p:nvSpPr>
        <p:spPr>
          <a:xfrm rot="16200000">
            <a:off x="2905330" y="1673057"/>
            <a:ext cx="182985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285750" indent="-285750">
              <a:buFont typeface="Wingdings" panose="05000000000000000000" pitchFamily="2" charset="2"/>
              <a:buChar char="ü"/>
              <a:defRPr>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indent="0" algn="ctr">
              <a:buNone/>
            </a:pPr>
            <a:r>
              <a:rPr lang="en-US" dirty="0"/>
              <a:t>Mechanical Measurements</a:t>
            </a:r>
          </a:p>
        </p:txBody>
      </p:sp>
      <p:sp>
        <p:nvSpPr>
          <p:cNvPr id="8" name="TextBox 7">
            <a:extLst>
              <a:ext uri="{FF2B5EF4-FFF2-40B4-BE49-F238E27FC236}">
                <a16:creationId xmlns:a16="http://schemas.microsoft.com/office/drawing/2014/main" id="{9026D26D-BD8D-576A-4E9F-76BBE579B7A6}"/>
              </a:ext>
            </a:extLst>
          </p:cNvPr>
          <p:cNvSpPr txBox="1"/>
          <p:nvPr/>
        </p:nvSpPr>
        <p:spPr>
          <a:xfrm rot="16200000">
            <a:off x="2772385" y="3829707"/>
            <a:ext cx="209575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indent="0" algn="ctr">
              <a:buFont typeface="Wingdings" panose="05000000000000000000" pitchFamily="2" charset="2"/>
              <a:buNone/>
            </a:lvl1pPr>
          </a:lstStyle>
          <a:p>
            <a:r>
              <a:rPr lang="en-US" dirty="0"/>
              <a:t>Other measurement data</a:t>
            </a:r>
          </a:p>
        </p:txBody>
      </p:sp>
      <p:sp>
        <p:nvSpPr>
          <p:cNvPr id="9" name="TextBox 8">
            <a:extLst>
              <a:ext uri="{FF2B5EF4-FFF2-40B4-BE49-F238E27FC236}">
                <a16:creationId xmlns:a16="http://schemas.microsoft.com/office/drawing/2014/main" id="{223E1E1D-1D5D-1088-2207-30536F79AB0B}"/>
              </a:ext>
            </a:extLst>
          </p:cNvPr>
          <p:cNvSpPr txBox="1"/>
          <p:nvPr/>
        </p:nvSpPr>
        <p:spPr>
          <a:xfrm rot="16200000">
            <a:off x="3441548" y="5344413"/>
            <a:ext cx="75742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indent="0" algn="ctr">
              <a:buFont typeface="Wingdings" panose="05000000000000000000" pitchFamily="2" charset="2"/>
              <a:buNone/>
            </a:lvl1pPr>
          </a:lstStyle>
          <a:p>
            <a:r>
              <a:rPr lang="en-US" dirty="0"/>
              <a:t>Third party</a:t>
            </a:r>
          </a:p>
        </p:txBody>
      </p:sp>
      <p:pic>
        <p:nvPicPr>
          <p:cNvPr id="10" name="Picture 9">
            <a:extLst>
              <a:ext uri="{FF2B5EF4-FFF2-40B4-BE49-F238E27FC236}">
                <a16:creationId xmlns:a16="http://schemas.microsoft.com/office/drawing/2014/main" id="{7A71D986-49FF-BB66-4F8A-9FEA39A166A6}"/>
              </a:ext>
            </a:extLst>
          </p:cNvPr>
          <p:cNvPicPr>
            <a:picLocks noChangeAspect="1"/>
          </p:cNvPicPr>
          <p:nvPr/>
        </p:nvPicPr>
        <p:blipFill>
          <a:blip r:embed="rId4"/>
          <a:stretch>
            <a:fillRect/>
          </a:stretch>
        </p:blipFill>
        <p:spPr>
          <a:xfrm>
            <a:off x="9318106" y="3122204"/>
            <a:ext cx="676869" cy="1580354"/>
          </a:xfrm>
          <a:prstGeom prst="rect">
            <a:avLst/>
          </a:prstGeom>
        </p:spPr>
      </p:pic>
      <p:pic>
        <p:nvPicPr>
          <p:cNvPr id="11" name="Picture 10">
            <a:extLst>
              <a:ext uri="{FF2B5EF4-FFF2-40B4-BE49-F238E27FC236}">
                <a16:creationId xmlns:a16="http://schemas.microsoft.com/office/drawing/2014/main" id="{EC2AE4C4-A90F-DE64-506B-FA0C6A7C5AC8}"/>
              </a:ext>
            </a:extLst>
          </p:cNvPr>
          <p:cNvPicPr>
            <a:picLocks noChangeAspect="1"/>
          </p:cNvPicPr>
          <p:nvPr/>
        </p:nvPicPr>
        <p:blipFill>
          <a:blip r:embed="rId4"/>
          <a:stretch>
            <a:fillRect/>
          </a:stretch>
        </p:blipFill>
        <p:spPr>
          <a:xfrm>
            <a:off x="9318105" y="4678458"/>
            <a:ext cx="676869" cy="1580354"/>
          </a:xfrm>
          <a:prstGeom prst="rect">
            <a:avLst/>
          </a:prstGeom>
        </p:spPr>
      </p:pic>
      <p:sp>
        <p:nvSpPr>
          <p:cNvPr id="12" name="Striped Right Arrow 7">
            <a:extLst>
              <a:ext uri="{FF2B5EF4-FFF2-40B4-BE49-F238E27FC236}">
                <a16:creationId xmlns:a16="http://schemas.microsoft.com/office/drawing/2014/main" id="{7952B8D4-EDDA-DB1B-76F9-819103CF4B03}"/>
              </a:ext>
            </a:extLst>
          </p:cNvPr>
          <p:cNvSpPr/>
          <p:nvPr/>
        </p:nvSpPr>
        <p:spPr>
          <a:xfrm>
            <a:off x="4263355" y="1781127"/>
            <a:ext cx="1603889" cy="629587"/>
          </a:xfrm>
          <a:prstGeom prst="striped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triped Right Arrow 85">
            <a:extLst>
              <a:ext uri="{FF2B5EF4-FFF2-40B4-BE49-F238E27FC236}">
                <a16:creationId xmlns:a16="http://schemas.microsoft.com/office/drawing/2014/main" id="{C2A9A54C-6DAF-9B73-1810-D38198A1D14F}"/>
              </a:ext>
            </a:extLst>
          </p:cNvPr>
          <p:cNvSpPr/>
          <p:nvPr/>
        </p:nvSpPr>
        <p:spPr>
          <a:xfrm>
            <a:off x="4617684" y="5419148"/>
            <a:ext cx="4537775" cy="629587"/>
          </a:xfrm>
          <a:prstGeom prst="striped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16A5DD-328E-7032-28D2-4F0279E21B85}"/>
              </a:ext>
            </a:extLst>
          </p:cNvPr>
          <p:cNvSpPr txBox="1"/>
          <p:nvPr/>
        </p:nvSpPr>
        <p:spPr>
          <a:xfrm>
            <a:off x="10126108" y="3592898"/>
            <a:ext cx="139312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indent="0" algn="ctr">
              <a:buFont typeface="Wingdings" panose="05000000000000000000" pitchFamily="2" charset="2"/>
              <a:buNone/>
            </a:lvl1pPr>
          </a:lstStyle>
          <a:p>
            <a:r>
              <a:rPr lang="en-US" dirty="0"/>
              <a:t>Post-processing</a:t>
            </a:r>
          </a:p>
        </p:txBody>
      </p:sp>
      <p:cxnSp>
        <p:nvCxnSpPr>
          <p:cNvPr id="15" name="Straight Arrow Connector 14">
            <a:extLst>
              <a:ext uri="{FF2B5EF4-FFF2-40B4-BE49-F238E27FC236}">
                <a16:creationId xmlns:a16="http://schemas.microsoft.com/office/drawing/2014/main" id="{1DAF7DF0-3E24-A823-D88F-DC3E4AAE579F}"/>
              </a:ext>
            </a:extLst>
          </p:cNvPr>
          <p:cNvCxnSpPr>
            <a:cxnSpLocks/>
            <a:stCxn id="5" idx="3"/>
            <a:endCxn id="14" idx="0"/>
          </p:cNvCxnSpPr>
          <p:nvPr/>
        </p:nvCxnSpPr>
        <p:spPr>
          <a:xfrm>
            <a:off x="9994975" y="2129169"/>
            <a:ext cx="827693" cy="146372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0816413-447E-300B-EA85-1B4887A025AE}"/>
              </a:ext>
            </a:extLst>
          </p:cNvPr>
          <p:cNvCxnSpPr>
            <a:cxnSpLocks/>
            <a:stCxn id="11" idx="3"/>
            <a:endCxn id="14" idx="2"/>
          </p:cNvCxnSpPr>
          <p:nvPr/>
        </p:nvCxnSpPr>
        <p:spPr>
          <a:xfrm flipV="1">
            <a:off x="9994974" y="4239229"/>
            <a:ext cx="827694" cy="122940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0E01839-0180-9011-3168-131A2908623B}"/>
              </a:ext>
            </a:extLst>
          </p:cNvPr>
          <p:cNvCxnSpPr>
            <a:cxnSpLocks/>
            <a:stCxn id="10" idx="3"/>
            <a:endCxn id="14" idx="1"/>
          </p:cNvCxnSpPr>
          <p:nvPr/>
        </p:nvCxnSpPr>
        <p:spPr>
          <a:xfrm>
            <a:off x="9994975" y="3912381"/>
            <a:ext cx="131133" cy="368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9" name="Striped Right Arrow 7">
            <a:extLst>
              <a:ext uri="{FF2B5EF4-FFF2-40B4-BE49-F238E27FC236}">
                <a16:creationId xmlns:a16="http://schemas.microsoft.com/office/drawing/2014/main" id="{EB27A06D-9FBC-2DDE-94CF-31CC39455C61}"/>
              </a:ext>
            </a:extLst>
          </p:cNvPr>
          <p:cNvSpPr/>
          <p:nvPr/>
        </p:nvSpPr>
        <p:spPr>
          <a:xfrm>
            <a:off x="4617684" y="3914931"/>
            <a:ext cx="4537775" cy="629587"/>
          </a:xfrm>
          <a:prstGeom prst="striped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7584CF30-2AE1-8069-4613-4678B76AC67A}"/>
              </a:ext>
            </a:extLst>
          </p:cNvPr>
          <p:cNvSpPr txBox="1">
            <a:spLocks/>
          </p:cNvSpPr>
          <p:nvPr/>
        </p:nvSpPr>
        <p:spPr>
          <a:xfrm>
            <a:off x="407988" y="4770409"/>
            <a:ext cx="11387772"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stStyle>
          <a:p>
            <a:pPr marL="285750" indent="-285750">
              <a:buFont typeface="Wingdings" panose="05000000000000000000" pitchFamily="2" charset="2"/>
              <a:buChar char="ü"/>
            </a:pPr>
            <a:r>
              <a:rPr lang="en-US" dirty="0"/>
              <a:t>Many types of files, lots of exports to convert files and huge data storage; </a:t>
            </a:r>
          </a:p>
          <a:p>
            <a:pPr marL="285750" indent="-285750">
              <a:buFont typeface="Wingdings" panose="05000000000000000000" pitchFamily="2" charset="2"/>
              <a:buChar char="ü"/>
            </a:pPr>
            <a:r>
              <a:rPr lang="en-US" dirty="0"/>
              <a:t>Multiplication of the efforts towards data analysis;</a:t>
            </a:r>
          </a:p>
          <a:p>
            <a:pPr marL="285750" indent="-285750">
              <a:buFont typeface="Wingdings" panose="05000000000000000000" pitchFamily="2" charset="2"/>
              <a:buChar char="ü"/>
            </a:pPr>
            <a:r>
              <a:rPr lang="en-US" dirty="0"/>
              <a:t>Difficulties to merge data from several systems due to the time stamping, sampling frequency, meta data, labels, etc…</a:t>
            </a:r>
          </a:p>
          <a:p>
            <a:pPr marL="285750" indent="-285750">
              <a:buFont typeface="Wingdings" panose="05000000000000000000" pitchFamily="2" charset="2"/>
              <a:buChar char="ü"/>
            </a:pPr>
            <a:r>
              <a:rPr lang="en-US" dirty="0"/>
              <a:t>Merge data are not accessible real time.</a:t>
            </a:r>
          </a:p>
        </p:txBody>
      </p:sp>
      <p:sp>
        <p:nvSpPr>
          <p:cNvPr id="20" name="Footer Placeholder 19">
            <a:extLst>
              <a:ext uri="{FF2B5EF4-FFF2-40B4-BE49-F238E27FC236}">
                <a16:creationId xmlns:a16="http://schemas.microsoft.com/office/drawing/2014/main" id="{6A0E079B-3FC6-4DF9-7C31-8B6FD74A7EFF}"/>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3633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9"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7C2264-72F2-8B5E-23B1-EFB83D36C595}"/>
              </a:ext>
            </a:extLst>
          </p:cNvPr>
          <p:cNvSpPr/>
          <p:nvPr/>
        </p:nvSpPr>
        <p:spPr>
          <a:xfrm>
            <a:off x="407987" y="955040"/>
            <a:ext cx="11376025" cy="5313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67705CC-0AAB-F6E4-A10F-8C8AD20EDEE6}"/>
              </a:ext>
            </a:extLst>
          </p:cNvPr>
          <p:cNvSpPr/>
          <p:nvPr/>
        </p:nvSpPr>
        <p:spPr>
          <a:xfrm>
            <a:off x="1097" y="2386357"/>
            <a:ext cx="5991225" cy="2274542"/>
          </a:xfrm>
          <a:prstGeom prst="rect">
            <a:avLst/>
          </a:prstGeom>
          <a:solidFill>
            <a:srgbClr val="6977C8">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Ins="2484000" rtlCol="0" anchor="ctr"/>
          <a:lstStyle/>
          <a:p>
            <a:pPr marL="0" lvl="1" algn="r"/>
            <a:r>
              <a:rPr lang="en-GB" sz="1600" b="1" dirty="0">
                <a:solidFill>
                  <a:srgbClr val="6877C8"/>
                </a:solidFill>
              </a:rPr>
              <a:t>No coding capabilities needed for daily work</a:t>
            </a:r>
          </a:p>
        </p:txBody>
      </p:sp>
      <p:sp>
        <p:nvSpPr>
          <p:cNvPr id="20" name="Rectangle 19">
            <a:extLst>
              <a:ext uri="{FF2B5EF4-FFF2-40B4-BE49-F238E27FC236}">
                <a16:creationId xmlns:a16="http://schemas.microsoft.com/office/drawing/2014/main" id="{C0B14AA4-2A84-871D-2891-294552E6F245}"/>
              </a:ext>
            </a:extLst>
          </p:cNvPr>
          <p:cNvSpPr/>
          <p:nvPr/>
        </p:nvSpPr>
        <p:spPr>
          <a:xfrm>
            <a:off x="0" y="4660900"/>
            <a:ext cx="5991225" cy="1125538"/>
          </a:xfrm>
          <a:prstGeom prst="rect">
            <a:avLst/>
          </a:prstGeom>
          <a:solidFill>
            <a:srgbClr val="3351C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1980000" rtlCol="0" anchor="ctr"/>
          <a:lstStyle/>
          <a:p>
            <a:pPr marL="85725" lvl="1" algn="r"/>
            <a:r>
              <a:rPr lang="en-GB" sz="1600" b="1" dirty="0">
                <a:solidFill>
                  <a:srgbClr val="3351CC"/>
                </a:solidFill>
              </a:rPr>
              <a:t>Coping with the increasingly complex eco-system of measurement systems in the laboratory</a:t>
            </a:r>
          </a:p>
        </p:txBody>
      </p:sp>
      <p:sp>
        <p:nvSpPr>
          <p:cNvPr id="16" name="Rectangle 15">
            <a:extLst>
              <a:ext uri="{FF2B5EF4-FFF2-40B4-BE49-F238E27FC236}">
                <a16:creationId xmlns:a16="http://schemas.microsoft.com/office/drawing/2014/main" id="{768497E8-1220-699E-4FAF-80A64DE124CC}"/>
              </a:ext>
            </a:extLst>
          </p:cNvPr>
          <p:cNvSpPr/>
          <p:nvPr/>
        </p:nvSpPr>
        <p:spPr>
          <a:xfrm>
            <a:off x="5985892" y="2387946"/>
            <a:ext cx="6206108" cy="2272953"/>
          </a:xfrm>
          <a:prstGeom prst="rect">
            <a:avLst/>
          </a:prstGeom>
          <a:solidFill>
            <a:srgbClr val="0535B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84000" rIns="360000" rtlCol="0" anchor="ctr"/>
          <a:lstStyle/>
          <a:p>
            <a:r>
              <a:rPr lang="en-GB" sz="1600" b="1" dirty="0">
                <a:solidFill>
                  <a:srgbClr val="0534B2"/>
                </a:solidFill>
              </a:rPr>
              <a:t>Needed to make decisions based on the most current and accurate information available</a:t>
            </a:r>
          </a:p>
        </p:txBody>
      </p:sp>
      <p:sp>
        <p:nvSpPr>
          <p:cNvPr id="21" name="Rectangle 20">
            <a:extLst>
              <a:ext uri="{FF2B5EF4-FFF2-40B4-BE49-F238E27FC236}">
                <a16:creationId xmlns:a16="http://schemas.microsoft.com/office/drawing/2014/main" id="{685EFA02-94BD-71D7-4938-3FAAE871F5FD}"/>
              </a:ext>
            </a:extLst>
          </p:cNvPr>
          <p:cNvSpPr/>
          <p:nvPr/>
        </p:nvSpPr>
        <p:spPr>
          <a:xfrm>
            <a:off x="5992322" y="1244947"/>
            <a:ext cx="6199677" cy="1142653"/>
          </a:xfrm>
          <a:prstGeom prst="rect">
            <a:avLst/>
          </a:prstGeom>
          <a:solidFill>
            <a:srgbClr val="00299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12000" rIns="792000" rtlCol="0" anchor="ctr"/>
          <a:lstStyle/>
          <a:p>
            <a:pPr lvl="1"/>
            <a:r>
              <a:rPr lang="en-GB" sz="1600" b="1" dirty="0">
                <a:solidFill>
                  <a:srgbClr val="0E3399"/>
                </a:solidFill>
              </a:rPr>
              <a:t>Avoid getting tied to a certain technology or supplier</a:t>
            </a:r>
          </a:p>
        </p:txBody>
      </p:sp>
      <p:sp>
        <p:nvSpPr>
          <p:cNvPr id="17" name="Rectangle 16">
            <a:extLst>
              <a:ext uri="{FF2B5EF4-FFF2-40B4-BE49-F238E27FC236}">
                <a16:creationId xmlns:a16="http://schemas.microsoft.com/office/drawing/2014/main" id="{41E68203-1383-C4FA-99AC-E535EA649945}"/>
              </a:ext>
            </a:extLst>
          </p:cNvPr>
          <p:cNvSpPr/>
          <p:nvPr/>
        </p:nvSpPr>
        <p:spPr>
          <a:xfrm>
            <a:off x="5985892" y="4660900"/>
            <a:ext cx="6206107" cy="1125538"/>
          </a:xfrm>
          <a:prstGeom prst="rect">
            <a:avLst/>
          </a:prstGeom>
          <a:solidFill>
            <a:srgbClr val="153DC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12000" rIns="360000" rtlCol="0" anchor="ctr"/>
          <a:lstStyle/>
          <a:p>
            <a:pPr lvl="1"/>
            <a:r>
              <a:rPr lang="en-GB" sz="1600" b="1" dirty="0">
                <a:solidFill>
                  <a:srgbClr val="143CC2"/>
                </a:solidFill>
              </a:rPr>
              <a:t>Multiple stakeholders are involved during the lifetime of the magnet  that need to have concurrent access to the data</a:t>
            </a:r>
          </a:p>
        </p:txBody>
      </p:sp>
      <p:sp>
        <p:nvSpPr>
          <p:cNvPr id="2" name="Title 1">
            <a:extLst>
              <a:ext uri="{FF2B5EF4-FFF2-40B4-BE49-F238E27FC236}">
                <a16:creationId xmlns:a16="http://schemas.microsoft.com/office/drawing/2014/main" id="{A4EB3610-1205-EEF2-B1D2-F91C1AF2A337}"/>
              </a:ext>
            </a:extLst>
          </p:cNvPr>
          <p:cNvSpPr>
            <a:spLocks noGrp="1"/>
          </p:cNvSpPr>
          <p:nvPr>
            <p:ph type="title"/>
          </p:nvPr>
        </p:nvSpPr>
        <p:spPr/>
        <p:txBody>
          <a:bodyPr/>
          <a:lstStyle/>
          <a:p>
            <a:r>
              <a:rPr lang="en-US" dirty="0"/>
              <a:t>Requirements</a:t>
            </a:r>
            <a:endParaRPr lang="en-GB" dirty="0"/>
          </a:p>
        </p:txBody>
      </p:sp>
      <p:sp>
        <p:nvSpPr>
          <p:cNvPr id="3" name="Date Placeholder 2">
            <a:extLst>
              <a:ext uri="{FF2B5EF4-FFF2-40B4-BE49-F238E27FC236}">
                <a16:creationId xmlns:a16="http://schemas.microsoft.com/office/drawing/2014/main" id="{E12C606D-577C-D7DF-38D5-7E380154CF22}"/>
              </a:ext>
            </a:extLst>
          </p:cNvPr>
          <p:cNvSpPr>
            <a:spLocks noGrp="1"/>
          </p:cNvSpPr>
          <p:nvPr>
            <p:ph type="dt" sz="half" idx="10"/>
          </p:nvPr>
        </p:nvSpPr>
        <p:spPr/>
        <p:txBody>
          <a:bodyPr/>
          <a:lstStyle/>
          <a:p>
            <a:fld id="{D5FB55BF-56B3-45B5-B254-8F5330D1689F}" type="datetime1">
              <a:rPr lang="en-US" smtClean="0"/>
              <a:t>26-Apr-23</a:t>
            </a:fld>
            <a:endParaRPr lang="en-US"/>
          </a:p>
        </p:txBody>
      </p:sp>
      <p:sp>
        <p:nvSpPr>
          <p:cNvPr id="4" name="Slide Number Placeholder 3">
            <a:extLst>
              <a:ext uri="{FF2B5EF4-FFF2-40B4-BE49-F238E27FC236}">
                <a16:creationId xmlns:a16="http://schemas.microsoft.com/office/drawing/2014/main" id="{989F0CBE-E174-F8C4-D91E-8AC6AC722B51}"/>
              </a:ext>
            </a:extLst>
          </p:cNvPr>
          <p:cNvSpPr>
            <a:spLocks noGrp="1"/>
          </p:cNvSpPr>
          <p:nvPr>
            <p:ph type="sldNum" sz="quarter" idx="12"/>
          </p:nvPr>
        </p:nvSpPr>
        <p:spPr/>
        <p:txBody>
          <a:bodyPr/>
          <a:lstStyle/>
          <a:p>
            <a:fld id="{9FFF43AA-8330-4598-B968-81BEB0EB84E1}" type="slidenum">
              <a:rPr lang="en-US" smtClean="0"/>
              <a:t>8</a:t>
            </a:fld>
            <a:endParaRPr lang="en-US"/>
          </a:p>
        </p:txBody>
      </p:sp>
      <p:sp>
        <p:nvSpPr>
          <p:cNvPr id="11" name="Freeform: Shape 10">
            <a:extLst>
              <a:ext uri="{FF2B5EF4-FFF2-40B4-BE49-F238E27FC236}">
                <a16:creationId xmlns:a16="http://schemas.microsoft.com/office/drawing/2014/main" id="{E282B973-AF9B-0D2E-1917-CCFEF9C99A66}"/>
              </a:ext>
            </a:extLst>
          </p:cNvPr>
          <p:cNvSpPr/>
          <p:nvPr/>
        </p:nvSpPr>
        <p:spPr>
          <a:xfrm>
            <a:off x="3737045" y="1268581"/>
            <a:ext cx="4551680" cy="4551680"/>
          </a:xfrm>
          <a:custGeom>
            <a:avLst/>
            <a:gdLst>
              <a:gd name="connsiteX0" fmla="*/ 4246775 w 4551680"/>
              <a:gd name="connsiteY0" fmla="*/ 1137920 h 4551680"/>
              <a:gd name="connsiteX1" fmla="*/ 4246775 w 4551680"/>
              <a:gd name="connsiteY1" fmla="*/ 3413760 h 4551680"/>
              <a:gd name="connsiteX2" fmla="*/ 2275840 w 4551680"/>
              <a:gd name="connsiteY2" fmla="*/ 2275840 h 4551680"/>
              <a:gd name="connsiteX3" fmla="*/ 4246775 w 4551680"/>
              <a:gd name="connsiteY3" fmla="*/ 113792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4246775" y="1137920"/>
                </a:moveTo>
                <a:cubicBezTo>
                  <a:pt x="4653315" y="1842067"/>
                  <a:pt x="4653315" y="2709613"/>
                  <a:pt x="4246775" y="3413760"/>
                </a:cubicBezTo>
                <a:lnTo>
                  <a:pt x="2275840" y="2275840"/>
                </a:lnTo>
                <a:lnTo>
                  <a:pt x="4246775" y="1137920"/>
                </a:lnTo>
                <a:close/>
              </a:path>
            </a:pathLst>
          </a:custGeom>
        </p:spPr>
        <p:style>
          <a:lnRef idx="0">
            <a:schemeClr val="lt1">
              <a:hueOff val="0"/>
              <a:satOff val="0"/>
              <a:lumOff val="0"/>
              <a:alphaOff val="0"/>
            </a:schemeClr>
          </a:lnRef>
          <a:fillRef idx="3">
            <a:schemeClr val="accent1">
              <a:shade val="80000"/>
              <a:hueOff val="145292"/>
              <a:satOff val="-14439"/>
              <a:lumOff val="7819"/>
              <a:alphaOff val="0"/>
            </a:schemeClr>
          </a:fillRef>
          <a:effectRef idx="2">
            <a:schemeClr val="accent1">
              <a:shade val="80000"/>
              <a:hueOff val="145292"/>
              <a:satOff val="-14439"/>
              <a:lumOff val="7819"/>
              <a:alphaOff val="0"/>
            </a:schemeClr>
          </a:effectRef>
          <a:fontRef idx="minor">
            <a:schemeClr val="lt1"/>
          </a:fontRef>
        </p:style>
        <p:txBody>
          <a:bodyPr spcFirstLastPara="0" vert="horz" wrap="square" lIns="3136054" tIns="1835573" rIns="79925" bIns="1835574" numCol="1" spcCol="1270" anchor="ctr" anchorCtr="0">
            <a:noAutofit/>
          </a:bodyPr>
          <a:lstStyle/>
          <a:p>
            <a:pPr marL="0" lvl="0" indent="0" algn="ctr" defTabSz="711200">
              <a:lnSpc>
                <a:spcPct val="90000"/>
              </a:lnSpc>
              <a:spcBef>
                <a:spcPct val="0"/>
              </a:spcBef>
              <a:spcAft>
                <a:spcPct val="35000"/>
              </a:spcAft>
              <a:buNone/>
            </a:pPr>
            <a:r>
              <a:rPr lang="en-US" b="1" kern="1200" dirty="0"/>
              <a:t>Real Time</a:t>
            </a:r>
          </a:p>
        </p:txBody>
      </p:sp>
      <p:sp>
        <p:nvSpPr>
          <p:cNvPr id="12" name="Freeform: Shape 11">
            <a:extLst>
              <a:ext uri="{FF2B5EF4-FFF2-40B4-BE49-F238E27FC236}">
                <a16:creationId xmlns:a16="http://schemas.microsoft.com/office/drawing/2014/main" id="{9980BC8A-FFDF-A894-5374-A4021449DA94}"/>
              </a:ext>
            </a:extLst>
          </p:cNvPr>
          <p:cNvSpPr/>
          <p:nvPr/>
        </p:nvSpPr>
        <p:spPr>
          <a:xfrm>
            <a:off x="3737045" y="1268581"/>
            <a:ext cx="4551680" cy="4551680"/>
          </a:xfrm>
          <a:custGeom>
            <a:avLst/>
            <a:gdLst>
              <a:gd name="connsiteX0" fmla="*/ 4246775 w 4551680"/>
              <a:gd name="connsiteY0" fmla="*/ 3413760 h 4551680"/>
              <a:gd name="connsiteX1" fmla="*/ 2275840 w 4551680"/>
              <a:gd name="connsiteY1" fmla="*/ 4551680 h 4551680"/>
              <a:gd name="connsiteX2" fmla="*/ 2275840 w 4551680"/>
              <a:gd name="connsiteY2" fmla="*/ 2275840 h 4551680"/>
              <a:gd name="connsiteX3" fmla="*/ 4246775 w 4551680"/>
              <a:gd name="connsiteY3" fmla="*/ 341376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4246775" y="3413760"/>
                </a:moveTo>
                <a:cubicBezTo>
                  <a:pt x="3840235" y="4117907"/>
                  <a:pt x="3088919" y="4551680"/>
                  <a:pt x="2275840" y="4551680"/>
                </a:cubicBezTo>
                <a:lnTo>
                  <a:pt x="2275840" y="2275840"/>
                </a:lnTo>
                <a:lnTo>
                  <a:pt x="4246775" y="3413760"/>
                </a:lnTo>
                <a:close/>
              </a:path>
            </a:pathLst>
          </a:custGeom>
        </p:spPr>
        <p:style>
          <a:lnRef idx="0">
            <a:schemeClr val="lt1">
              <a:hueOff val="0"/>
              <a:satOff val="0"/>
              <a:lumOff val="0"/>
              <a:alphaOff val="0"/>
            </a:schemeClr>
          </a:lnRef>
          <a:fillRef idx="3">
            <a:schemeClr val="accent1">
              <a:shade val="80000"/>
              <a:hueOff val="290584"/>
              <a:satOff val="-28877"/>
              <a:lumOff val="15638"/>
              <a:alphaOff val="0"/>
            </a:schemeClr>
          </a:fillRef>
          <a:effectRef idx="2">
            <a:schemeClr val="accent1">
              <a:shade val="80000"/>
              <a:hueOff val="290584"/>
              <a:satOff val="-28877"/>
              <a:lumOff val="15638"/>
              <a:alphaOff val="0"/>
            </a:schemeClr>
          </a:effectRef>
          <a:fontRef idx="minor">
            <a:schemeClr val="lt1"/>
          </a:fontRef>
        </p:style>
        <p:txBody>
          <a:bodyPr spcFirstLastPara="0" vert="horz" wrap="square" lIns="2344928" tIns="3108960" rIns="919819" bIns="508000" numCol="1" spcCol="1270" anchor="ctr" anchorCtr="0">
            <a:noAutofit/>
          </a:bodyPr>
          <a:lstStyle/>
          <a:p>
            <a:pPr marL="0" lvl="0" indent="0" algn="ctr" defTabSz="711200">
              <a:lnSpc>
                <a:spcPct val="90000"/>
              </a:lnSpc>
              <a:spcBef>
                <a:spcPct val="0"/>
              </a:spcBef>
              <a:spcAft>
                <a:spcPct val="35000"/>
              </a:spcAft>
              <a:buNone/>
            </a:pPr>
            <a:r>
              <a:rPr lang="en-US" b="1" kern="1200" dirty="0"/>
              <a:t>Secured Multi-User</a:t>
            </a:r>
          </a:p>
        </p:txBody>
      </p:sp>
      <p:sp>
        <p:nvSpPr>
          <p:cNvPr id="13" name="Freeform: Shape 12">
            <a:extLst>
              <a:ext uri="{FF2B5EF4-FFF2-40B4-BE49-F238E27FC236}">
                <a16:creationId xmlns:a16="http://schemas.microsoft.com/office/drawing/2014/main" id="{4AE9CF49-9DC1-9A42-43AD-D3E047828E28}"/>
              </a:ext>
            </a:extLst>
          </p:cNvPr>
          <p:cNvSpPr/>
          <p:nvPr/>
        </p:nvSpPr>
        <p:spPr>
          <a:xfrm>
            <a:off x="3737045" y="1268581"/>
            <a:ext cx="4551680" cy="4551680"/>
          </a:xfrm>
          <a:custGeom>
            <a:avLst/>
            <a:gdLst>
              <a:gd name="connsiteX0" fmla="*/ 2275840 w 4551680"/>
              <a:gd name="connsiteY0" fmla="*/ 4551680 h 4551680"/>
              <a:gd name="connsiteX1" fmla="*/ 304905 w 4551680"/>
              <a:gd name="connsiteY1" fmla="*/ 3413760 h 4551680"/>
              <a:gd name="connsiteX2" fmla="*/ 2275840 w 4551680"/>
              <a:gd name="connsiteY2" fmla="*/ 2275840 h 4551680"/>
              <a:gd name="connsiteX3" fmla="*/ 2275840 w 4551680"/>
              <a:gd name="connsiteY3" fmla="*/ 455168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4551680"/>
                </a:moveTo>
                <a:cubicBezTo>
                  <a:pt x="1462761" y="4551680"/>
                  <a:pt x="711444" y="4117907"/>
                  <a:pt x="304905" y="3413760"/>
                </a:cubicBezTo>
                <a:lnTo>
                  <a:pt x="2275840" y="2275840"/>
                </a:lnTo>
                <a:lnTo>
                  <a:pt x="2275840" y="4551680"/>
                </a:lnTo>
                <a:close/>
              </a:path>
            </a:pathLst>
          </a:custGeom>
        </p:spPr>
        <p:style>
          <a:lnRef idx="0">
            <a:schemeClr val="lt1">
              <a:hueOff val="0"/>
              <a:satOff val="0"/>
              <a:lumOff val="0"/>
              <a:alphaOff val="0"/>
            </a:schemeClr>
          </a:lnRef>
          <a:fillRef idx="3">
            <a:schemeClr val="accent1">
              <a:shade val="80000"/>
              <a:hueOff val="435877"/>
              <a:satOff val="-43316"/>
              <a:lumOff val="23457"/>
              <a:alphaOff val="0"/>
            </a:schemeClr>
          </a:fillRef>
          <a:effectRef idx="2">
            <a:schemeClr val="accent1">
              <a:shade val="80000"/>
              <a:hueOff val="435877"/>
              <a:satOff val="-43316"/>
              <a:lumOff val="23457"/>
              <a:alphaOff val="0"/>
            </a:schemeClr>
          </a:effectRef>
          <a:fontRef idx="minor">
            <a:schemeClr val="lt1"/>
          </a:fontRef>
        </p:style>
        <p:txBody>
          <a:bodyPr spcFirstLastPara="0" vert="horz" wrap="square" lIns="792000" tIns="3108960" rIns="2344928" bIns="508000" numCol="1" spcCol="1270" anchor="ctr" anchorCtr="0">
            <a:noAutofit/>
          </a:bodyPr>
          <a:lstStyle/>
          <a:p>
            <a:pPr marL="0" lvl="0" indent="0" algn="ctr" defTabSz="711200">
              <a:lnSpc>
                <a:spcPct val="90000"/>
              </a:lnSpc>
              <a:spcBef>
                <a:spcPct val="0"/>
              </a:spcBef>
              <a:spcAft>
                <a:spcPct val="35000"/>
              </a:spcAft>
              <a:buNone/>
            </a:pPr>
            <a:r>
              <a:rPr lang="en-US" b="1" kern="1200" dirty="0"/>
              <a:t>Multi-source</a:t>
            </a:r>
          </a:p>
        </p:txBody>
      </p:sp>
      <p:sp>
        <p:nvSpPr>
          <p:cNvPr id="14" name="Freeform: Shape 13">
            <a:extLst>
              <a:ext uri="{FF2B5EF4-FFF2-40B4-BE49-F238E27FC236}">
                <a16:creationId xmlns:a16="http://schemas.microsoft.com/office/drawing/2014/main" id="{BBB44F01-5A3A-8794-19E6-FD54B095BEFE}"/>
              </a:ext>
            </a:extLst>
          </p:cNvPr>
          <p:cNvSpPr/>
          <p:nvPr/>
        </p:nvSpPr>
        <p:spPr>
          <a:xfrm>
            <a:off x="3737045" y="1268581"/>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2275840 h 4551680"/>
              <a:gd name="connsiteX3" fmla="*/ 304905 w 4551680"/>
              <a:gd name="connsiteY3" fmla="*/ 341376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304905" y="3413760"/>
                </a:moveTo>
                <a:cubicBezTo>
                  <a:pt x="-101635" y="2709613"/>
                  <a:pt x="-101635" y="1842067"/>
                  <a:pt x="304905" y="1137920"/>
                </a:cubicBezTo>
                <a:lnTo>
                  <a:pt x="2275840" y="2275840"/>
                </a:lnTo>
                <a:lnTo>
                  <a:pt x="304905" y="3413760"/>
                </a:lnTo>
                <a:close/>
              </a:path>
            </a:pathLst>
          </a:custGeom>
        </p:spPr>
        <p:style>
          <a:lnRef idx="0">
            <a:schemeClr val="lt1">
              <a:hueOff val="0"/>
              <a:satOff val="0"/>
              <a:lumOff val="0"/>
              <a:alphaOff val="0"/>
            </a:schemeClr>
          </a:lnRef>
          <a:fillRef idx="3">
            <a:schemeClr val="accent1">
              <a:shade val="80000"/>
              <a:hueOff val="581169"/>
              <a:satOff val="-57754"/>
              <a:lumOff val="31276"/>
              <a:alphaOff val="0"/>
            </a:schemeClr>
          </a:fillRef>
          <a:effectRef idx="2">
            <a:schemeClr val="accent1">
              <a:shade val="80000"/>
              <a:hueOff val="581169"/>
              <a:satOff val="-57754"/>
              <a:lumOff val="31276"/>
              <a:alphaOff val="0"/>
            </a:schemeClr>
          </a:effectRef>
          <a:fontRef idx="minor">
            <a:schemeClr val="lt1"/>
          </a:fontRef>
        </p:style>
        <p:txBody>
          <a:bodyPr spcFirstLastPara="0" vert="horz" wrap="square" lIns="90763" tIns="1835573" rIns="3096000" bIns="1835574" numCol="1" spcCol="1270" anchor="ctr" anchorCtr="0">
            <a:noAutofit/>
          </a:bodyPr>
          <a:lstStyle/>
          <a:p>
            <a:pPr marL="0" lvl="0" indent="0" algn="ctr" defTabSz="711200">
              <a:lnSpc>
                <a:spcPct val="90000"/>
              </a:lnSpc>
              <a:spcBef>
                <a:spcPct val="0"/>
              </a:spcBef>
              <a:spcAft>
                <a:spcPct val="35000"/>
              </a:spcAft>
              <a:buNone/>
            </a:pPr>
            <a:r>
              <a:rPr lang="en-US" b="1" kern="1200" dirty="0"/>
              <a:t>User Friendly</a:t>
            </a:r>
          </a:p>
        </p:txBody>
      </p:sp>
      <p:sp>
        <p:nvSpPr>
          <p:cNvPr id="15" name="Freeform: Shape 14">
            <a:extLst>
              <a:ext uri="{FF2B5EF4-FFF2-40B4-BE49-F238E27FC236}">
                <a16:creationId xmlns:a16="http://schemas.microsoft.com/office/drawing/2014/main" id="{CB92D1D9-6800-3ADA-28A8-DC047249111B}"/>
              </a:ext>
            </a:extLst>
          </p:cNvPr>
          <p:cNvSpPr/>
          <p:nvPr/>
        </p:nvSpPr>
        <p:spPr>
          <a:xfrm>
            <a:off x="3737045" y="1268581"/>
            <a:ext cx="4551680" cy="4551680"/>
          </a:xfrm>
          <a:custGeom>
            <a:avLst/>
            <a:gdLst>
              <a:gd name="connsiteX0" fmla="*/ 304905 w 4551680"/>
              <a:gd name="connsiteY0" fmla="*/ 1137920 h 4551680"/>
              <a:gd name="connsiteX1" fmla="*/ 2275840 w 4551680"/>
              <a:gd name="connsiteY1" fmla="*/ 0 h 4551680"/>
              <a:gd name="connsiteX2" fmla="*/ 2275840 w 4551680"/>
              <a:gd name="connsiteY2" fmla="*/ 2275840 h 4551680"/>
              <a:gd name="connsiteX3" fmla="*/ 304905 w 4551680"/>
              <a:gd name="connsiteY3" fmla="*/ 113792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304905" y="1137920"/>
                </a:moveTo>
                <a:cubicBezTo>
                  <a:pt x="711445" y="433773"/>
                  <a:pt x="1462761" y="0"/>
                  <a:pt x="2275840" y="0"/>
                </a:cubicBezTo>
                <a:lnTo>
                  <a:pt x="2275840" y="2275840"/>
                </a:lnTo>
                <a:lnTo>
                  <a:pt x="304905" y="1137920"/>
                </a:lnTo>
                <a:close/>
              </a:path>
            </a:pathLst>
          </a:custGeom>
        </p:spPr>
        <p:style>
          <a:lnRef idx="0">
            <a:schemeClr val="lt1">
              <a:hueOff val="0"/>
              <a:satOff val="0"/>
              <a:lumOff val="0"/>
              <a:alphaOff val="0"/>
            </a:schemeClr>
          </a:lnRef>
          <a:fillRef idx="3">
            <a:schemeClr val="accent1">
              <a:shade val="80000"/>
              <a:hueOff val="726461"/>
              <a:satOff val="-72193"/>
              <a:lumOff val="39095"/>
              <a:alphaOff val="0"/>
            </a:schemeClr>
          </a:fillRef>
          <a:effectRef idx="2">
            <a:schemeClr val="accent1">
              <a:shade val="80000"/>
              <a:hueOff val="726461"/>
              <a:satOff val="-72193"/>
              <a:lumOff val="39095"/>
              <a:alphaOff val="0"/>
            </a:schemeClr>
          </a:effectRef>
          <a:fontRef idx="minor">
            <a:schemeClr val="lt1"/>
          </a:fontRef>
        </p:style>
        <p:txBody>
          <a:bodyPr spcFirstLastPara="0" vert="horz" wrap="square" lIns="919819" tIns="508000" rIns="2344928" bIns="3108960" numCol="1" spcCol="1270" anchor="ctr" anchorCtr="0">
            <a:noAutofit/>
          </a:bodyPr>
          <a:lstStyle/>
          <a:p>
            <a:pPr marL="0" lvl="0" indent="0" algn="ctr" defTabSz="711200">
              <a:lnSpc>
                <a:spcPct val="90000"/>
              </a:lnSpc>
              <a:spcBef>
                <a:spcPct val="0"/>
              </a:spcBef>
              <a:spcAft>
                <a:spcPct val="35000"/>
              </a:spcAft>
              <a:buNone/>
            </a:pPr>
            <a:r>
              <a:rPr lang="en-US" b="1" kern="1200" dirty="0"/>
              <a:t>Monitoring and alarming</a:t>
            </a:r>
          </a:p>
        </p:txBody>
      </p:sp>
      <p:sp>
        <p:nvSpPr>
          <p:cNvPr id="18" name="Rectangle 17">
            <a:extLst>
              <a:ext uri="{FF2B5EF4-FFF2-40B4-BE49-F238E27FC236}">
                <a16:creationId xmlns:a16="http://schemas.microsoft.com/office/drawing/2014/main" id="{13D5F31D-3E17-65B7-B8DA-6E868CE9AEC5}"/>
              </a:ext>
            </a:extLst>
          </p:cNvPr>
          <p:cNvSpPr/>
          <p:nvPr/>
        </p:nvSpPr>
        <p:spPr>
          <a:xfrm>
            <a:off x="0" y="1244947"/>
            <a:ext cx="5991225" cy="1141066"/>
          </a:xfrm>
          <a:prstGeom prst="rect">
            <a:avLst/>
          </a:prstGeom>
          <a:solidFill>
            <a:srgbClr val="989DC7">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Ins="1980000" rtlCol="0" anchor="ctr"/>
          <a:lstStyle/>
          <a:p>
            <a:pPr marL="0" lvl="1" algn="r"/>
            <a:r>
              <a:rPr lang="en-GB" sz="1600" b="1" dirty="0">
                <a:solidFill>
                  <a:srgbClr val="969BC6"/>
                </a:solidFill>
              </a:rPr>
              <a:t>Alarming capabilities are essential for long term monitoring activities</a:t>
            </a:r>
            <a:endParaRPr lang="en-US" sz="1600" b="1" dirty="0">
              <a:solidFill>
                <a:srgbClr val="969BC6"/>
              </a:solidFill>
            </a:endParaRPr>
          </a:p>
        </p:txBody>
      </p:sp>
      <p:sp>
        <p:nvSpPr>
          <p:cNvPr id="10" name="Freeform: Shape 9">
            <a:extLst>
              <a:ext uri="{FF2B5EF4-FFF2-40B4-BE49-F238E27FC236}">
                <a16:creationId xmlns:a16="http://schemas.microsoft.com/office/drawing/2014/main" id="{03C7CF27-4760-0CDA-CF21-9C733E9D47D7}"/>
              </a:ext>
            </a:extLst>
          </p:cNvPr>
          <p:cNvSpPr/>
          <p:nvPr/>
        </p:nvSpPr>
        <p:spPr>
          <a:xfrm>
            <a:off x="3738143" y="1272312"/>
            <a:ext cx="4551680" cy="4551680"/>
          </a:xfrm>
          <a:custGeom>
            <a:avLst/>
            <a:gdLst>
              <a:gd name="connsiteX0" fmla="*/ 2275840 w 4551680"/>
              <a:gd name="connsiteY0" fmla="*/ 0 h 4551680"/>
              <a:gd name="connsiteX1" fmla="*/ 4246775 w 4551680"/>
              <a:gd name="connsiteY1" fmla="*/ 1137920 h 4551680"/>
              <a:gd name="connsiteX2" fmla="*/ 2275840 w 4551680"/>
              <a:gd name="connsiteY2" fmla="*/ 2275840 h 4551680"/>
              <a:gd name="connsiteX3" fmla="*/ 2275840 w 4551680"/>
              <a:gd name="connsiteY3" fmla="*/ 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0"/>
                </a:moveTo>
                <a:cubicBezTo>
                  <a:pt x="3088919" y="0"/>
                  <a:pt x="3840236" y="433773"/>
                  <a:pt x="4246775" y="1137920"/>
                </a:cubicBezTo>
                <a:lnTo>
                  <a:pt x="2275840" y="2275840"/>
                </a:lnTo>
                <a:lnTo>
                  <a:pt x="2275840" y="0"/>
                </a:lnTo>
                <a:close/>
              </a:path>
            </a:pathLst>
          </a:custGeom>
        </p:spPr>
        <p:style>
          <a:lnRef idx="0">
            <a:schemeClr val="lt1">
              <a:hueOff val="0"/>
              <a:satOff val="0"/>
              <a:lumOff val="0"/>
              <a:alphaOff val="0"/>
            </a:schemeClr>
          </a:lnRef>
          <a:fillRef idx="3">
            <a:schemeClr val="accent1">
              <a:shade val="80000"/>
              <a:hueOff val="0"/>
              <a:satOff val="0"/>
              <a:lumOff val="0"/>
              <a:alphaOff val="0"/>
            </a:schemeClr>
          </a:fillRef>
          <a:effectRef idx="2">
            <a:schemeClr val="accent1">
              <a:shade val="80000"/>
              <a:hueOff val="0"/>
              <a:satOff val="0"/>
              <a:lumOff val="0"/>
              <a:alphaOff val="0"/>
            </a:schemeClr>
          </a:effectRef>
          <a:fontRef idx="minor">
            <a:schemeClr val="lt1"/>
          </a:fontRef>
        </p:style>
        <p:txBody>
          <a:bodyPr spcFirstLastPara="0" vert="horz" wrap="square" lIns="2344928" tIns="508000" rIns="919819" bIns="3108960" numCol="1" spcCol="1270" anchor="ctr" anchorCtr="0">
            <a:noAutofit/>
          </a:bodyPr>
          <a:lstStyle/>
          <a:p>
            <a:pPr algn="ctr" defTabSz="711200">
              <a:lnSpc>
                <a:spcPct val="90000"/>
              </a:lnSpc>
              <a:spcBef>
                <a:spcPct val="0"/>
              </a:spcBef>
              <a:spcAft>
                <a:spcPct val="35000"/>
              </a:spcAft>
            </a:pPr>
            <a:r>
              <a:rPr lang="en-US" b="1" dirty="0"/>
              <a:t>Open Source</a:t>
            </a:r>
          </a:p>
        </p:txBody>
      </p:sp>
      <p:sp>
        <p:nvSpPr>
          <p:cNvPr id="7" name="Footer Placeholder 6">
            <a:extLst>
              <a:ext uri="{FF2B5EF4-FFF2-40B4-BE49-F238E27FC236}">
                <a16:creationId xmlns:a16="http://schemas.microsoft.com/office/drawing/2014/main" id="{3CBB5746-1D74-1CF0-1B31-2A7D2F72AA16}"/>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255608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16" grpId="0" animBg="1"/>
      <p:bldP spid="21" grpId="0" animBg="1"/>
      <p:bldP spid="17" grpId="0" animBg="1"/>
      <p:bldP spid="11" grpId="0" animBg="1"/>
      <p:bldP spid="12" grpId="0" animBg="1"/>
      <p:bldP spid="13" grpId="0" animBg="1"/>
      <p:bldP spid="14" grpId="0" animBg="1"/>
      <p:bldP spid="15" grpId="0" animBg="1"/>
      <p:bldP spid="1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1127E-DB86-B863-C51F-1B4324189124}"/>
              </a:ext>
            </a:extLst>
          </p:cNvPr>
          <p:cNvSpPr>
            <a:spLocks noGrp="1"/>
          </p:cNvSpPr>
          <p:nvPr>
            <p:ph type="title"/>
          </p:nvPr>
        </p:nvSpPr>
        <p:spPr/>
        <p:txBody>
          <a:bodyPr/>
          <a:lstStyle/>
          <a:p>
            <a:r>
              <a:rPr lang="en-US" dirty="0"/>
              <a:t>Live Demo: D2 Magnet</a:t>
            </a:r>
            <a:endParaRPr lang="en-GB" dirty="0"/>
          </a:p>
        </p:txBody>
      </p:sp>
      <p:sp>
        <p:nvSpPr>
          <p:cNvPr id="3" name="Date Placeholder 2">
            <a:extLst>
              <a:ext uri="{FF2B5EF4-FFF2-40B4-BE49-F238E27FC236}">
                <a16:creationId xmlns:a16="http://schemas.microsoft.com/office/drawing/2014/main" id="{EED37063-0722-C392-19FE-2288D285B7F7}"/>
              </a:ext>
            </a:extLst>
          </p:cNvPr>
          <p:cNvSpPr>
            <a:spLocks noGrp="1"/>
          </p:cNvSpPr>
          <p:nvPr>
            <p:ph type="dt" sz="half" idx="10"/>
          </p:nvPr>
        </p:nvSpPr>
        <p:spPr/>
        <p:txBody>
          <a:bodyPr/>
          <a:lstStyle/>
          <a:p>
            <a:fld id="{490DF395-8FA7-4B3D-B19E-C7444BFBBDA9}" type="datetime1">
              <a:rPr lang="en-US" smtClean="0"/>
              <a:t>26-Apr-23</a:t>
            </a:fld>
            <a:endParaRPr lang="en-US"/>
          </a:p>
        </p:txBody>
      </p:sp>
      <p:sp>
        <p:nvSpPr>
          <p:cNvPr id="4" name="Slide Number Placeholder 3">
            <a:extLst>
              <a:ext uri="{FF2B5EF4-FFF2-40B4-BE49-F238E27FC236}">
                <a16:creationId xmlns:a16="http://schemas.microsoft.com/office/drawing/2014/main" id="{07C119CD-E388-4CD8-9CC0-75631C3D3E6B}"/>
              </a:ext>
            </a:extLst>
          </p:cNvPr>
          <p:cNvSpPr>
            <a:spLocks noGrp="1"/>
          </p:cNvSpPr>
          <p:nvPr>
            <p:ph type="sldNum" sz="quarter" idx="12"/>
          </p:nvPr>
        </p:nvSpPr>
        <p:spPr/>
        <p:txBody>
          <a:bodyPr/>
          <a:lstStyle/>
          <a:p>
            <a:fld id="{9FFF43AA-8330-4598-B968-81BEB0EB84E1}" type="slidenum">
              <a:rPr lang="en-US" smtClean="0"/>
              <a:t>9</a:t>
            </a:fld>
            <a:endParaRPr lang="en-US"/>
          </a:p>
        </p:txBody>
      </p:sp>
      <p:pic>
        <p:nvPicPr>
          <p:cNvPr id="10" name="Picture 9">
            <a:hlinkClick r:id="rId2"/>
            <a:extLst>
              <a:ext uri="{FF2B5EF4-FFF2-40B4-BE49-F238E27FC236}">
                <a16:creationId xmlns:a16="http://schemas.microsoft.com/office/drawing/2014/main" id="{3845C262-5822-B1A3-3506-C1A1F3EA634A}"/>
              </a:ext>
            </a:extLst>
          </p:cNvPr>
          <p:cNvPicPr>
            <a:picLocks noChangeAspect="1"/>
          </p:cNvPicPr>
          <p:nvPr/>
        </p:nvPicPr>
        <p:blipFill>
          <a:blip r:embed="rId3"/>
          <a:stretch>
            <a:fillRect/>
          </a:stretch>
        </p:blipFill>
        <p:spPr>
          <a:xfrm>
            <a:off x="785338" y="906464"/>
            <a:ext cx="10781821" cy="5330094"/>
          </a:xfrm>
          <a:prstGeom prst="rect">
            <a:avLst/>
          </a:prstGeom>
        </p:spPr>
      </p:pic>
      <p:sp>
        <p:nvSpPr>
          <p:cNvPr id="5" name="Footer Placeholder 4">
            <a:extLst>
              <a:ext uri="{FF2B5EF4-FFF2-40B4-BE49-F238E27FC236}">
                <a16:creationId xmlns:a16="http://schemas.microsoft.com/office/drawing/2014/main" id="{605A7215-B319-1A02-875B-FC15B1E0F4C0}"/>
              </a:ext>
            </a:extLst>
          </p:cNvPr>
          <p:cNvSpPr>
            <a:spLocks noGrp="1"/>
          </p:cNvSpPr>
          <p:nvPr>
            <p:ph type="ftr" sz="quarter" idx="11"/>
          </p:nvPr>
        </p:nvSpPr>
        <p:spPr/>
        <p:txBody>
          <a:bodyPr/>
          <a:lstStyle/>
          <a:p>
            <a:r>
              <a:rPr lang="en-US"/>
              <a:t>2° Workshop IDSM</a:t>
            </a:r>
          </a:p>
        </p:txBody>
      </p:sp>
    </p:spTree>
    <p:extLst>
      <p:ext uri="{BB962C8B-B14F-4D97-AF65-F5344CB8AC3E}">
        <p14:creationId xmlns:p14="http://schemas.microsoft.com/office/powerpoint/2010/main" val="798060863"/>
      </p:ext>
    </p:extLst>
  </p:cSld>
  <p:clrMapOvr>
    <a:masterClrMapping/>
  </p:clrMapOvr>
</p:sld>
</file>

<file path=ppt/theme/theme1.xml><?xml version="1.0" encoding="utf-8"?>
<a:theme xmlns:a="http://schemas.openxmlformats.org/drawingml/2006/main" name="Template-EN-2021">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0A22DD23-9704-4E03-A13F-CF67C670CC02}" vid="{0604311A-A1EF-46B6-8E1A-47A72DCF20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Template-EN-2021</Template>
  <TotalTime>16966</TotalTime>
  <Words>1339</Words>
  <Application>Microsoft Office PowerPoint</Application>
  <PresentationFormat>Widescreen</PresentationFormat>
  <Paragraphs>222</Paragraphs>
  <Slides>15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Söhne</vt:lpstr>
      <vt:lpstr>Source Sans Pro</vt:lpstr>
      <vt:lpstr>Wingdings</vt:lpstr>
      <vt:lpstr>Template-EN-2021</vt:lpstr>
      <vt:lpstr>Digital Transformation in Mechanical Measurements Applied to Superconducting Magnets</vt:lpstr>
      <vt:lpstr>Outline</vt:lpstr>
      <vt:lpstr>Multidisciplinary Laboratory</vt:lpstr>
      <vt:lpstr>Strain Measurements Ecosystem</vt:lpstr>
      <vt:lpstr>Lab Data Management Context</vt:lpstr>
      <vt:lpstr>Takeaways from Previous Talks</vt:lpstr>
      <vt:lpstr>Starting Point</vt:lpstr>
      <vt:lpstr>Requirements</vt:lpstr>
      <vt:lpstr>Live Demo: D2 Magnet</vt:lpstr>
      <vt:lpstr>Solution Architecture</vt:lpstr>
      <vt:lpstr>Grafana</vt:lpstr>
      <vt:lpstr>Magnet Test and Assembly Use Cases</vt:lpstr>
      <vt:lpstr>Digital Twins: Our View</vt:lpstr>
      <vt:lpstr>Digital Twins: Prove of Concept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Grafana structure</dc:title>
  <dc:creator>Keziban Kandemir</dc:creator>
  <cp:lastModifiedBy>Oscar Sacristan De Frutos</cp:lastModifiedBy>
  <cp:revision>33</cp:revision>
  <cp:lastPrinted>2023-04-26T11:47:34Z</cp:lastPrinted>
  <dcterms:created xsi:type="dcterms:W3CDTF">2022-10-17T11:37:04Z</dcterms:created>
  <dcterms:modified xsi:type="dcterms:W3CDTF">2023-04-27T06:54:22Z</dcterms:modified>
</cp:coreProperties>
</file>