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sldIdLst>
    <p:sldId id="256" r:id="rId2"/>
    <p:sldId id="300" r:id="rId3"/>
    <p:sldId id="316" r:id="rId4"/>
    <p:sldId id="324" r:id="rId5"/>
    <p:sldId id="326" r:id="rId6"/>
    <p:sldId id="327" r:id="rId7"/>
    <p:sldId id="301" r:id="rId8"/>
    <p:sldId id="303" r:id="rId9"/>
    <p:sldId id="302" r:id="rId10"/>
    <p:sldId id="304" r:id="rId11"/>
    <p:sldId id="305" r:id="rId12"/>
    <p:sldId id="308" r:id="rId13"/>
    <p:sldId id="306" r:id="rId14"/>
    <p:sldId id="277" r:id="rId15"/>
    <p:sldId id="280" r:id="rId16"/>
    <p:sldId id="281" r:id="rId17"/>
    <p:sldId id="309" r:id="rId18"/>
    <p:sldId id="258" r:id="rId19"/>
    <p:sldId id="283" r:id="rId20"/>
    <p:sldId id="284" r:id="rId21"/>
    <p:sldId id="296" r:id="rId22"/>
    <p:sldId id="310" r:id="rId23"/>
    <p:sldId id="295" r:id="rId24"/>
    <p:sldId id="311" r:id="rId25"/>
    <p:sldId id="293" r:id="rId26"/>
    <p:sldId id="294" r:id="rId27"/>
    <p:sldId id="287" r:id="rId28"/>
    <p:sldId id="288" r:id="rId29"/>
    <p:sldId id="289" r:id="rId30"/>
    <p:sldId id="315" r:id="rId31"/>
    <p:sldId id="312" r:id="rId32"/>
    <p:sldId id="313" r:id="rId33"/>
    <p:sldId id="317" r:id="rId34"/>
    <p:sldId id="322" r:id="rId35"/>
    <p:sldId id="318" r:id="rId36"/>
    <p:sldId id="319" r:id="rId37"/>
    <p:sldId id="320" r:id="rId38"/>
    <p:sldId id="323" r:id="rId39"/>
    <p:sldId id="31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36C"/>
    <a:srgbClr val="0C377B"/>
    <a:srgbClr val="B24CA6"/>
    <a:srgbClr val="568424"/>
    <a:srgbClr val="104282"/>
    <a:srgbClr val="0B387C"/>
    <a:srgbClr val="005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7" autoAdjust="0"/>
    <p:restoredTop sz="95000" autoAdjust="0"/>
  </p:normalViewPr>
  <p:slideViewPr>
    <p:cSldViewPr snapToGrid="0" snapToObjects="1">
      <p:cViewPr varScale="1">
        <p:scale>
          <a:sx n="82" d="100"/>
          <a:sy n="82" d="100"/>
        </p:scale>
        <p:origin x="1464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0A52C-75BC-4C19-BA22-326D5BF644C7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27254-4488-467A-B980-0A27B9389CA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IDSM02-Willering-Transients and coil displacement.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ndico.cern.ch/event/738168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dico.cern.ch/event/738168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20811/" TargetMode="External"/><Relationship Id="rId2" Type="http://schemas.openxmlformats.org/officeDocument/2006/relationships/hyperlink" Target="https://indico.cern.ch/event/738168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112725/" TargetMode="External"/><Relationship Id="rId4" Type="http://schemas.openxmlformats.org/officeDocument/2006/relationships/hyperlink" Target="https://indico.cern.ch/event/102582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1F45F796-BBE7-2FC7-0A52-71C126BFF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0" y="4877597"/>
            <a:ext cx="4023445" cy="1215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5110"/>
            <a:ext cx="4920144" cy="2120678"/>
          </a:xfrm>
        </p:spPr>
        <p:txBody>
          <a:bodyPr>
            <a:noAutofit/>
          </a:bodyPr>
          <a:lstStyle/>
          <a:p>
            <a:r>
              <a:rPr lang="nl-NL" sz="3600" dirty="0" err="1"/>
              <a:t>Transients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quantification</a:t>
            </a:r>
            <a:r>
              <a:rPr lang="nl-NL" sz="3600" dirty="0"/>
              <a:t> of </a:t>
            </a:r>
            <a:r>
              <a:rPr lang="nl-NL" sz="3600" dirty="0" err="1"/>
              <a:t>Coil</a:t>
            </a:r>
            <a:r>
              <a:rPr lang="nl-NL" sz="3600" dirty="0"/>
              <a:t> Displacement in Accelerator </a:t>
            </a:r>
            <a:r>
              <a:rPr lang="nl-NL" sz="3600" dirty="0" err="1"/>
              <a:t>Magnets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199" y="3104917"/>
            <a:ext cx="4127157" cy="419653"/>
          </a:xfrm>
        </p:spPr>
        <p:txBody>
          <a:bodyPr>
            <a:noAutofit/>
          </a:bodyPr>
          <a:lstStyle/>
          <a:p>
            <a:r>
              <a:rPr lang="en-US" sz="1600" dirty="0"/>
              <a:t>Gerard Willering</a:t>
            </a:r>
          </a:p>
          <a:p>
            <a:r>
              <a:rPr lang="en-US" sz="1600" dirty="0"/>
              <a:t>CERN, TE-MSC</a:t>
            </a:r>
            <a:endParaRPr lang="en-GB" sz="160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</p:spPr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7" y="136525"/>
            <a:ext cx="3203510" cy="4440461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474220" y="3232211"/>
            <a:ext cx="4127157" cy="148000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Work done by Marcus Wallin, master student in 2019 </a:t>
            </a:r>
            <a:r>
              <a:rPr lang="nl-NL" sz="1600" dirty="0"/>
              <a:t>CERN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Linköping</a:t>
            </a:r>
            <a:r>
              <a:rPr lang="nl-NL" sz="1600" dirty="0"/>
              <a:t> University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139963" y="4629019"/>
            <a:ext cx="2715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Thesis: EDMS 2254195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51553-09DB-4A43-96F8-02DCB09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95C1770-1397-269B-BDB5-A4F9E94F3A5E}"/>
              </a:ext>
            </a:extLst>
          </p:cNvPr>
          <p:cNvSpPr txBox="1"/>
          <p:nvPr/>
        </p:nvSpPr>
        <p:spPr>
          <a:xfrm>
            <a:off x="2447818" y="5831601"/>
            <a:ext cx="19275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https://agenda.infn.it/event/32061/</a:t>
            </a:r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D1401AB4-CEC2-5A36-7D00-BA33BBD0F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9818-F095-4AE5-8B62-7AB566C8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Quench Antenna pickup coils during precursor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94DF9-4D53-4BAE-AEE3-EF2231B542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8FFEE-416F-48C9-8F8B-E38FCB63E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B286B-2833-4859-88E6-1CB2F8336012}"/>
              </a:ext>
            </a:extLst>
          </p:cNvPr>
          <p:cNvSpPr txBox="1"/>
          <p:nvPr/>
        </p:nvSpPr>
        <p:spPr>
          <a:xfrm>
            <a:off x="406400" y="894834"/>
            <a:ext cx="5010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Measurements on FRESCA2 were saturated, so signals cannot be integrated. Measurements for MBHSP 11T are shown.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A1BC3-02E2-4553-B0AF-CFD8BD460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989739"/>
            <a:ext cx="4587592" cy="1808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E12B85-4973-4B84-8C78-3A8249116C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7655" y="-767114"/>
            <a:ext cx="1399592" cy="565826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DD3CFB-2396-497A-8606-9A1454F83547}"/>
              </a:ext>
            </a:extLst>
          </p:cNvPr>
          <p:cNvCxnSpPr>
            <a:cxnSpLocks/>
          </p:cNvCxnSpPr>
          <p:nvPr/>
        </p:nvCxnSpPr>
        <p:spPr>
          <a:xfrm flipH="1">
            <a:off x="2619375" y="2219325"/>
            <a:ext cx="152401" cy="1770414"/>
          </a:xfrm>
          <a:prstGeom prst="straightConnector1">
            <a:avLst/>
          </a:prstGeom>
          <a:ln w="38100">
            <a:solidFill>
              <a:srgbClr val="104282"/>
            </a:solidFill>
            <a:tailEnd type="triangle"/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C69A490-7EE0-44AC-9AEF-0CB47B4E1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6" y="1352445"/>
            <a:ext cx="1772150" cy="153876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3E0819F-B8DF-4AEF-8D8E-1703E3752BD0}"/>
              </a:ext>
            </a:extLst>
          </p:cNvPr>
          <p:cNvSpPr txBox="1"/>
          <p:nvPr/>
        </p:nvSpPr>
        <p:spPr>
          <a:xfrm>
            <a:off x="722199" y="2800409"/>
            <a:ext cx="5903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 times 3 pickup coils, each 25 cm long.</a:t>
            </a:r>
          </a:p>
          <a:p>
            <a:r>
              <a:rPr lang="en-US" sz="1400" dirty="0"/>
              <a:t>For this example the A-coils have been used with a </a:t>
            </a:r>
            <a:r>
              <a:rPr lang="en-US" sz="1400" b="1" dirty="0"/>
              <a:t>direct</a:t>
            </a:r>
            <a:r>
              <a:rPr lang="en-US" sz="1400" dirty="0"/>
              <a:t> measurement.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E9FCF5-9BCD-4721-83D2-05E120B38A28}"/>
              </a:ext>
            </a:extLst>
          </p:cNvPr>
          <p:cNvSpPr txBox="1"/>
          <p:nvPr/>
        </p:nvSpPr>
        <p:spPr>
          <a:xfrm>
            <a:off x="5546296" y="3850539"/>
            <a:ext cx="3007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Local</a:t>
            </a:r>
            <a:r>
              <a:rPr lang="en-US" sz="1600" dirty="0"/>
              <a:t> effect in quench antenna A5 suggests coil movement is limited to this segment. </a:t>
            </a:r>
          </a:p>
          <a:p>
            <a:endParaRPr lang="en-US" sz="1600" dirty="0"/>
          </a:p>
          <a:p>
            <a:r>
              <a:rPr lang="en-US" sz="1600" b="1" dirty="0"/>
              <a:t>Global</a:t>
            </a:r>
            <a:r>
              <a:rPr lang="en-US" sz="1600" dirty="0"/>
              <a:t> effect in all other pickup coils: drop in magnet current drops the magnetic field.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40E878E-7EE6-4E15-9371-DE0129B2542C}"/>
              </a:ext>
            </a:extLst>
          </p:cNvPr>
          <p:cNvSpPr/>
          <p:nvPr/>
        </p:nvSpPr>
        <p:spPr>
          <a:xfrm>
            <a:off x="1929407" y="3670979"/>
            <a:ext cx="1035050" cy="180838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E62BF1-C01F-E0B1-E680-3D723265C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2C7A-FA04-4575-A769-C4F766DF07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F980A-6F34-4C6B-9359-9798EDF09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2C658B-48DA-4035-B725-ADFABAC6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233492"/>
            <a:ext cx="8623300" cy="940443"/>
          </a:xfrm>
        </p:spPr>
        <p:txBody>
          <a:bodyPr>
            <a:noAutofit/>
          </a:bodyPr>
          <a:lstStyle/>
          <a:p>
            <a:r>
              <a:rPr lang="en-US" sz="2800" b="1" dirty="0"/>
              <a:t>Qualitative</a:t>
            </a:r>
            <a:r>
              <a:rPr lang="en-US" sz="2800" dirty="0"/>
              <a:t> summary on measurements of transients</a:t>
            </a:r>
            <a:endParaRPr lang="en-GB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60621F-692C-4CEF-AC97-271B87F6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567519"/>
            <a:ext cx="8445500" cy="3126559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en-US" sz="2000" dirty="0"/>
              <a:t>Conservation of energy – no energy deposited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2000" dirty="0"/>
              <a:t>Energy exchange between coils –&gt; Coil geometry change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2000" dirty="0"/>
              <a:t>Current Drop confirmed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2000" dirty="0"/>
              <a:t>Local field change in Quench Antenna</a:t>
            </a:r>
          </a:p>
          <a:p>
            <a:pPr marL="550926" indent="-514350">
              <a:buFont typeface="+mj-lt"/>
              <a:buAutoNum type="arabicPeriod"/>
            </a:pPr>
            <a:r>
              <a:rPr lang="en-US" sz="2000" dirty="0"/>
              <a:t>Global field change in Quench Antenna</a:t>
            </a:r>
          </a:p>
          <a:p>
            <a:pPr marL="550926" indent="-514350">
              <a:buFont typeface="+mj-lt"/>
              <a:buAutoNum type="arabicPeriod"/>
            </a:pPr>
            <a:endParaRPr lang="en-US" sz="2000" dirty="0"/>
          </a:p>
          <a:p>
            <a:pPr marL="550926" indent="-51435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EC6DB54-C8F7-C85A-D1D0-9C12B17E4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3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309C-0CC5-4658-8142-F81F9253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2703642"/>
            <a:ext cx="8226854" cy="940443"/>
          </a:xfrm>
        </p:spPr>
        <p:txBody>
          <a:bodyPr>
            <a:noAutofit/>
          </a:bodyPr>
          <a:lstStyle/>
          <a:p>
            <a:r>
              <a:rPr lang="en-US" sz="3600" b="1" dirty="0"/>
              <a:t>Quantification</a:t>
            </a:r>
            <a:r>
              <a:rPr lang="en-US" sz="3600" dirty="0"/>
              <a:t> – Modeling with ROXIE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F723-6B92-419C-BB64-0E22287268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3D3D3-81E0-4268-9209-643354A1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98A053-E19E-C4D1-8CED-891099D6B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6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642D-9279-4F8E-B029-8D74D4CF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714543"/>
          </a:xfrm>
        </p:spPr>
        <p:txBody>
          <a:bodyPr>
            <a:normAutofit/>
          </a:bodyPr>
          <a:lstStyle/>
          <a:p>
            <a:r>
              <a:rPr lang="en-US" sz="3600" dirty="0"/>
              <a:t>Quantification – Modeling with ROXIE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41686-A94C-4E1F-86DB-ED760F25D8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EF705-E549-4F3E-8751-CC32F9943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C9E9DCE-A786-40B9-BDFD-27D23CD40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2115832"/>
            <a:ext cx="3437467" cy="22195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ADD2B-A033-4FA4-834F-DA878FFD4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412" y="2214971"/>
            <a:ext cx="4753642" cy="2219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C3607-A410-4C68-8316-CCE08E41A0CF}"/>
              </a:ext>
            </a:extLst>
          </p:cNvPr>
          <p:cNvSpPr txBox="1"/>
          <p:nvPr/>
        </p:nvSpPr>
        <p:spPr>
          <a:xfrm>
            <a:off x="406399" y="1062590"/>
            <a:ext cx="819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Use ROXIE to explore the change in inductance when changing geometry.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Include mutual inductances.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Define the movement modes of interest.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0568A-5887-4F9A-AAC0-17B4CF8F53B1}"/>
              </a:ext>
            </a:extLst>
          </p:cNvPr>
          <p:cNvSpPr txBox="1"/>
          <p:nvPr/>
        </p:nvSpPr>
        <p:spPr>
          <a:xfrm>
            <a:off x="5801783" y="5669879"/>
            <a:ext cx="334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Many thanks to Susana </a:t>
            </a:r>
            <a:r>
              <a:rPr lang="en-US" sz="1200" dirty="0" err="1"/>
              <a:t>Izquierdo</a:t>
            </a:r>
            <a:r>
              <a:rPr lang="en-US" sz="1200" dirty="0"/>
              <a:t> Bermudez for helping set up ROXIE.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97C9B-0757-4396-84AD-8CA52D31DF38}"/>
              </a:ext>
            </a:extLst>
          </p:cNvPr>
          <p:cNvSpPr txBox="1"/>
          <p:nvPr/>
        </p:nvSpPr>
        <p:spPr>
          <a:xfrm>
            <a:off x="276935" y="5392880"/>
            <a:ext cx="4826000" cy="523220"/>
          </a:xfrm>
          <a:prstGeom prst="rect">
            <a:avLst/>
          </a:prstGeom>
          <a:noFill/>
          <a:ln>
            <a:solidFill>
              <a:srgbClr val="0C377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Note: There could also be flexing of the coil blocks, or a combination of modes. This has not been investigated.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180D4-B7E7-49A4-9350-98F1CB63D9EA}"/>
              </a:ext>
            </a:extLst>
          </p:cNvPr>
          <p:cNvSpPr txBox="1"/>
          <p:nvPr/>
        </p:nvSpPr>
        <p:spPr>
          <a:xfrm>
            <a:off x="1435100" y="1866432"/>
            <a:ext cx="127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11T </a:t>
            </a:r>
            <a:r>
              <a:rPr lang="en-US" dirty="0" err="1"/>
              <a:t>CosƟ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34D4A-A54D-49FC-B348-B54B8197C365}"/>
              </a:ext>
            </a:extLst>
          </p:cNvPr>
          <p:cNvSpPr txBox="1"/>
          <p:nvPr/>
        </p:nvSpPr>
        <p:spPr>
          <a:xfrm>
            <a:off x="5342469" y="182347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FRESCA2 Block coil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C1D04-7C53-4BE7-ADB0-7AA115895716}"/>
              </a:ext>
            </a:extLst>
          </p:cNvPr>
          <p:cNvSpPr txBox="1"/>
          <p:nvPr/>
        </p:nvSpPr>
        <p:spPr>
          <a:xfrm>
            <a:off x="276935" y="4656795"/>
            <a:ext cx="4826000" cy="523220"/>
          </a:xfrm>
          <a:prstGeom prst="rect">
            <a:avLst/>
          </a:prstGeom>
          <a:noFill/>
          <a:ln>
            <a:solidFill>
              <a:srgbClr val="0C377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Assumption: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Coil blocks are impregnated and move as one piece.</a:t>
            </a:r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ED66F1A0-F059-7625-D94D-DE3ED804A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simulate coil movement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92"/>
          <a:stretch/>
        </p:blipFill>
        <p:spPr>
          <a:xfrm>
            <a:off x="655386" y="2329917"/>
            <a:ext cx="4273629" cy="2208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8" y="4681441"/>
            <a:ext cx="1826010" cy="160313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1359489" y="4322172"/>
            <a:ext cx="641964" cy="1160835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239168" y="4328930"/>
            <a:ext cx="553034" cy="1154076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062122"/>
            <a:ext cx="8226854" cy="1068607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1800" dirty="0"/>
              <a:t>Move part of magnet with various displacements</a:t>
            </a:r>
          </a:p>
          <a:p>
            <a:pPr>
              <a:buFontTx/>
              <a:buChar char="-"/>
            </a:pPr>
            <a:r>
              <a:rPr lang="en-US" sz="1800" dirty="0"/>
              <a:t>Calculate field and mutual inductance</a:t>
            </a:r>
            <a:endParaRPr lang="en-GB" sz="1800" dirty="0"/>
          </a:p>
          <a:p>
            <a:pPr>
              <a:buFontTx/>
              <a:buChar char="-"/>
            </a:pPr>
            <a:r>
              <a:rPr lang="en-GB" sz="1800" dirty="0"/>
              <a:t>Calculated field on a line (quench antenna)</a:t>
            </a:r>
          </a:p>
          <a:p>
            <a:pPr>
              <a:buFontTx/>
              <a:buChar char="-"/>
            </a:pPr>
            <a:r>
              <a:rPr lang="en-US" sz="1800" dirty="0"/>
              <a:t>Calculate for several position shifts </a:t>
            </a:r>
            <a:r>
              <a:rPr lang="en-US" sz="1800" i="1" dirty="0"/>
              <a:t>a </a:t>
            </a:r>
            <a:r>
              <a:rPr lang="en-US" sz="1800" dirty="0"/>
              <a:t>it L, B, I and E. </a:t>
            </a:r>
            <a:endParaRPr lang="en-GB" sz="1800" dirty="0"/>
          </a:p>
          <a:p>
            <a:pPr>
              <a:buFontTx/>
              <a:buChar char="-"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3F7497-F854-44AC-ACCD-138D28A775BB}"/>
              </a:ext>
            </a:extLst>
          </p:cNvPr>
          <p:cNvSpPr txBox="1">
            <a:spLocks/>
          </p:cNvSpPr>
          <p:nvPr/>
        </p:nvSpPr>
        <p:spPr>
          <a:xfrm>
            <a:off x="432593" y="4891926"/>
            <a:ext cx="3613150" cy="90069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endParaRPr lang="en-GB" sz="1600" dirty="0"/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1031493B-5AEF-4BE9-BE82-8EC3A9709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527" y="2329917"/>
            <a:ext cx="2947773" cy="204170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0DE35A-8348-43D5-86EA-F00D79130FD5}"/>
              </a:ext>
            </a:extLst>
          </p:cNvPr>
          <p:cNvSpPr txBox="1"/>
          <p:nvPr/>
        </p:nvSpPr>
        <p:spPr>
          <a:xfrm>
            <a:off x="7626463" y="5283199"/>
            <a:ext cx="1619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Note: in an 11T single aperture the voltage is measured on the inner and outer layer of both upper an and lower coil.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081760A-4991-CDFC-9FE5-F2AF3758A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8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Simulation Results – horizontal shift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935"/>
            <a:ext cx="8226854" cy="4819092"/>
          </a:xfrm>
        </p:spPr>
        <p:txBody>
          <a:bodyPr>
            <a:normAutofit/>
          </a:bodyPr>
          <a:lstStyle/>
          <a:p>
            <a:r>
              <a:rPr lang="en-US" sz="2400" dirty="0"/>
              <a:t>Simulated movement of entire coil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97190" y="3439762"/>
            <a:ext cx="3843384" cy="1015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6" y="2111875"/>
            <a:ext cx="2597842" cy="2280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973614"/>
                  </p:ext>
                </p:extLst>
              </p:nvPr>
            </p:nvGraphicFramePr>
            <p:xfrm>
              <a:off x="4227330" y="2090150"/>
              <a:ext cx="3144758" cy="35636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6610">
                      <a:extLst>
                        <a:ext uri="{9D8B030D-6E8A-4147-A177-3AD203B41FA5}">
                          <a16:colId xmlns:a16="http://schemas.microsoft.com/office/drawing/2014/main" val="278185790"/>
                        </a:ext>
                      </a:extLst>
                    </a:gridCol>
                    <a:gridCol w="1388148">
                      <a:extLst>
                        <a:ext uri="{9D8B030D-6E8A-4147-A177-3AD203B41FA5}">
                          <a16:colId xmlns:a16="http://schemas.microsoft.com/office/drawing/2014/main" val="874699128"/>
                        </a:ext>
                      </a:extLst>
                    </a:gridCol>
                  </a:tblGrid>
                  <a:tr h="627423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10 </a:t>
                          </a:r>
                          <a:r>
                            <a:rPr lang="el-GR" dirty="0">
                              <a:solidFill>
                                <a:schemeClr val="accent6"/>
                              </a:solidFill>
                            </a:rPr>
                            <a:t>μ</a:t>
                          </a:r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m movement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936971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2.73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098706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6.29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8048388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-6.05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6715324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-2.97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05771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-0.31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265232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𝑙𝑜𝑐𝑎𝑙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𝑉𝑠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-4.95E-03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029542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𝑔𝑙𝑜𝑏𝑎𝑙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𝑉𝑠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-2.88E-03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1845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973614"/>
                  </p:ext>
                </p:extLst>
              </p:nvPr>
            </p:nvGraphicFramePr>
            <p:xfrm>
              <a:off x="4227330" y="2090150"/>
              <a:ext cx="3144758" cy="35636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6610">
                      <a:extLst>
                        <a:ext uri="{9D8B030D-6E8A-4147-A177-3AD203B41FA5}">
                          <a16:colId xmlns:a16="http://schemas.microsoft.com/office/drawing/2014/main" val="278185790"/>
                        </a:ext>
                      </a:extLst>
                    </a:gridCol>
                    <a:gridCol w="1388148">
                      <a:extLst>
                        <a:ext uri="{9D8B030D-6E8A-4147-A177-3AD203B41FA5}">
                          <a16:colId xmlns:a16="http://schemas.microsoft.com/office/drawing/2014/main" val="874699128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10 </a:t>
                          </a:r>
                          <a:r>
                            <a:rPr lang="el-GR" dirty="0" smtClean="0">
                              <a:solidFill>
                                <a:schemeClr val="accent6"/>
                              </a:solidFill>
                            </a:rPr>
                            <a:t>μ</a:t>
                          </a:r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m movement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936971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159420" r="-80277" b="-607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2.73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098706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259420" r="-80277" b="-507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6.29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8048388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364706" r="-80277" b="-4147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-6.05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6715324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457971" r="-80277" b="-3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-2.97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05771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557971" r="-80277" b="-2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-0.31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265232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667647" r="-80277" b="-1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-4.95E-03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029542"/>
                      </a:ext>
                    </a:extLst>
                  </a:tr>
                  <a:tr h="4176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" t="-756522" r="-80277" b="-101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accent6"/>
                              </a:solidFill>
                            </a:rPr>
                            <a:t>-2.88E-03</a:t>
                          </a:r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18453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09" t="20819" r="139" b="-1535"/>
          <a:stretch/>
        </p:blipFill>
        <p:spPr>
          <a:xfrm>
            <a:off x="7372088" y="2457107"/>
            <a:ext cx="1687654" cy="1590288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B9FFB6-ADE9-02EA-84B7-8D0E75625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0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534" y="710518"/>
            <a:ext cx="4711735" cy="30423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7213194"/>
                  </p:ext>
                </p:extLst>
              </p:nvPr>
            </p:nvGraphicFramePr>
            <p:xfrm>
              <a:off x="227178" y="1914124"/>
              <a:ext cx="2501528" cy="33116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7312">
                      <a:extLst>
                        <a:ext uri="{9D8B030D-6E8A-4147-A177-3AD203B41FA5}">
                          <a16:colId xmlns:a16="http://schemas.microsoft.com/office/drawing/2014/main" val="278185790"/>
                        </a:ext>
                      </a:extLst>
                    </a:gridCol>
                    <a:gridCol w="1104216">
                      <a:extLst>
                        <a:ext uri="{9D8B030D-6E8A-4147-A177-3AD203B41FA5}">
                          <a16:colId xmlns:a16="http://schemas.microsoft.com/office/drawing/2014/main" val="874699128"/>
                        </a:ext>
                      </a:extLst>
                    </a:gridCol>
                  </a:tblGrid>
                  <a:tr h="594834">
                    <a:tc>
                      <a:txBody>
                        <a:bodyPr/>
                        <a:lstStyle/>
                        <a:p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10 </a:t>
                          </a:r>
                          <a:r>
                            <a:rPr lang="el-GR" sz="1400" dirty="0">
                              <a:solidFill>
                                <a:schemeClr val="accent6"/>
                              </a:solidFill>
                            </a:rPr>
                            <a:t>μ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m movement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936971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2.73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098706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6.29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8048388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-6.05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6715324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-2.97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05771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-0.31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265232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𝑄𝐴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𝑙𝑜𝑐𝑎𝑙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𝑉𝑠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-4.95E-03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029542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𝑄𝐴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𝑔𝑙𝑜𝑏𝑎𝑙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𝑉𝑠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-2.88E-03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1845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7213194"/>
                  </p:ext>
                </p:extLst>
              </p:nvPr>
            </p:nvGraphicFramePr>
            <p:xfrm>
              <a:off x="227178" y="1914124"/>
              <a:ext cx="2501528" cy="33116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7312">
                      <a:extLst>
                        <a:ext uri="{9D8B030D-6E8A-4147-A177-3AD203B41FA5}">
                          <a16:colId xmlns:a16="http://schemas.microsoft.com/office/drawing/2014/main" val="278185790"/>
                        </a:ext>
                      </a:extLst>
                    </a:gridCol>
                    <a:gridCol w="1104216">
                      <a:extLst>
                        <a:ext uri="{9D8B030D-6E8A-4147-A177-3AD203B41FA5}">
                          <a16:colId xmlns:a16="http://schemas.microsoft.com/office/drawing/2014/main" val="874699128"/>
                        </a:ext>
                      </a:extLst>
                    </a:gridCol>
                  </a:tblGrid>
                  <a:tr h="594834">
                    <a:tc>
                      <a:txBody>
                        <a:bodyPr/>
                        <a:lstStyle/>
                        <a:p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10 </a:t>
                          </a:r>
                          <a:r>
                            <a:rPr lang="el-GR" sz="1400" dirty="0">
                              <a:solidFill>
                                <a:schemeClr val="accent6"/>
                              </a:solidFill>
                            </a:rPr>
                            <a:t>μ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m movement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936971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154688" r="-80435" b="-60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2.73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098706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254688" r="-80435" b="-50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6.29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8048388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354688" r="-80435" b="-40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-6.05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6715324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461905" r="-80435" b="-3079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-2.97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05771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553125" r="-80435" b="-2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-0.31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265232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653125" r="-80435" b="-1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-4.95E-03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4029542"/>
                      </a:ext>
                    </a:extLst>
                  </a:tr>
                  <a:tr h="3881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5" t="-753125" r="-80435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-2.88E-03</a:t>
                          </a:r>
                          <a:endParaRPr lang="en-GB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1845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2801668" y="3491993"/>
            <a:ext cx="920100" cy="2708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8706" y="2729833"/>
            <a:ext cx="191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Normalize result</a:t>
            </a:r>
          </a:p>
          <a:p>
            <a:r>
              <a:rPr lang="en-US" dirty="0"/>
              <a:t>for all modes</a:t>
            </a:r>
            <a:endParaRPr lang="en-GB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2"/>
          <a:stretch/>
        </p:blipFill>
        <p:spPr>
          <a:xfrm>
            <a:off x="3388751" y="3853190"/>
            <a:ext cx="5401643" cy="24474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A9BFF9-AF36-49A4-AD97-0DE54DE63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1" y="-35977"/>
            <a:ext cx="8226854" cy="940443"/>
          </a:xfrm>
        </p:spPr>
        <p:txBody>
          <a:bodyPr>
            <a:normAutofit/>
          </a:bodyPr>
          <a:lstStyle/>
          <a:p>
            <a:r>
              <a:rPr lang="en-US" sz="3600" dirty="0"/>
              <a:t>Normalizing calculated movements </a:t>
            </a:r>
            <a:endParaRPr lang="en-GB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8C794-FAFC-4B85-8D67-AE0B5185684B}"/>
              </a:ext>
            </a:extLst>
          </p:cNvPr>
          <p:cNvSpPr txBox="1"/>
          <p:nvPr/>
        </p:nvSpPr>
        <p:spPr>
          <a:xfrm>
            <a:off x="58391" y="5192620"/>
            <a:ext cx="3330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Depending on the mode, the changes in energy, pickup coil and current vary.</a:t>
            </a:r>
            <a:endParaRPr lang="en-GB" sz="20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0721752-0F1D-B424-9E0C-FC88A2A6B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5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309C-0CC5-4658-8142-F81F9253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1512405"/>
            <a:ext cx="8226854" cy="940443"/>
          </a:xfrm>
        </p:spPr>
        <p:txBody>
          <a:bodyPr>
            <a:noAutofit/>
          </a:bodyPr>
          <a:lstStyle/>
          <a:p>
            <a:r>
              <a:rPr lang="en-US" sz="3600" dirty="0"/>
              <a:t>Measurement vs Calculation: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Example: 11T model coils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F723-6B92-419C-BB64-0E22287268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3D3D3-81E0-4268-9209-643354A1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66B0F76-2B54-4588-8D4F-265F26B94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935" y="3762050"/>
            <a:ext cx="3650932" cy="23574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E500AF-C6DD-4D6D-9C22-FE17F20142A9}"/>
              </a:ext>
            </a:extLst>
          </p:cNvPr>
          <p:cNvSpPr txBox="1"/>
          <p:nvPr/>
        </p:nvSpPr>
        <p:spPr>
          <a:xfrm>
            <a:off x="5205369" y="33927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Cosine Theta design</a:t>
            </a:r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3501F61-26ED-3724-289E-ECDCE98D8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0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745"/>
            <a:ext cx="8226854" cy="940443"/>
          </a:xfrm>
        </p:spPr>
        <p:txBody>
          <a:bodyPr>
            <a:normAutofit/>
          </a:bodyPr>
          <a:lstStyle/>
          <a:p>
            <a:r>
              <a:rPr lang="en-US" sz="3600" dirty="0"/>
              <a:t>MBHSP107 example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6" y="1095289"/>
            <a:ext cx="8226854" cy="4667421"/>
          </a:xfrm>
        </p:spPr>
        <p:txBody>
          <a:bodyPr>
            <a:normAutofit/>
          </a:bodyPr>
          <a:lstStyle/>
          <a:p>
            <a:r>
              <a:rPr lang="en-US" sz="2000" dirty="0"/>
              <a:t>Gather data from transients and put in same format</a:t>
            </a:r>
          </a:p>
          <a:p>
            <a:r>
              <a:rPr lang="en-US" sz="2000" dirty="0"/>
              <a:t>40 transients per magnet were analyzed</a:t>
            </a:r>
          </a:p>
          <a:p>
            <a:pPr marL="36576" indent="0">
              <a:buNone/>
            </a:pP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1BB1A-2B37-466F-BF50-EDC40725A3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192" y="2002771"/>
            <a:ext cx="4341808" cy="1711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100AD-8A55-46CA-BEFB-6C2B4FF0D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55" y="1942721"/>
            <a:ext cx="4252604" cy="1802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5D1B8-0435-440B-BF62-31DA3F0F472D}"/>
              </a:ext>
            </a:extLst>
          </p:cNvPr>
          <p:cNvSpPr txBox="1"/>
          <p:nvPr/>
        </p:nvSpPr>
        <p:spPr>
          <a:xfrm>
            <a:off x="705141" y="2029490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F66CA-AC5B-4787-95A3-99E5B55DA09F}"/>
              </a:ext>
            </a:extLst>
          </p:cNvPr>
          <p:cNvSpPr txBox="1"/>
          <p:nvPr/>
        </p:nvSpPr>
        <p:spPr>
          <a:xfrm>
            <a:off x="7088947" y="201618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Quench antennas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F707D-1894-4E61-9EE6-4C498BFAA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09" t="20819" r="139" b="-1535"/>
          <a:stretch/>
        </p:blipFill>
        <p:spPr>
          <a:xfrm>
            <a:off x="3861066" y="1968928"/>
            <a:ext cx="1687654" cy="1590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293B19-905A-4B55-9C3F-F3429FD52B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25" y="3823214"/>
            <a:ext cx="3900635" cy="222893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F56285-45B7-4CB3-90C9-7724A3D18F4B}"/>
              </a:ext>
            </a:extLst>
          </p:cNvPr>
          <p:cNvSpPr txBox="1">
            <a:spLocks/>
          </p:cNvSpPr>
          <p:nvPr/>
        </p:nvSpPr>
        <p:spPr>
          <a:xfrm>
            <a:off x="643952" y="4201663"/>
            <a:ext cx="3869767" cy="344496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000" dirty="0"/>
              <a:t>The 40 events gives a measurement profile:</a:t>
            </a:r>
          </a:p>
          <a:p>
            <a:r>
              <a:rPr lang="en-US" sz="2000" dirty="0"/>
              <a:t>Blue area contains all transient values</a:t>
            </a:r>
          </a:p>
          <a:p>
            <a:r>
              <a:rPr lang="en-US" sz="2000" dirty="0"/>
              <a:t>Blue line is the average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B981F4-A575-5B27-1EA8-42D8302F4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4" y="130498"/>
            <a:ext cx="8733430" cy="940443"/>
          </a:xfrm>
        </p:spPr>
        <p:txBody>
          <a:bodyPr>
            <a:normAutofit/>
          </a:bodyPr>
          <a:lstStyle/>
          <a:p>
            <a:r>
              <a:rPr lang="en-US" sz="3600" dirty="0"/>
              <a:t>MBHSP107: measurement vs calculation</a:t>
            </a:r>
            <a:endParaRPr lang="en-GB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436" y="1129875"/>
            <a:ext cx="5503931" cy="275196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83" b="53339"/>
          <a:stretch/>
        </p:blipFill>
        <p:spPr>
          <a:xfrm>
            <a:off x="1516755" y="4177327"/>
            <a:ext cx="1957318" cy="175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35" y="4403134"/>
            <a:ext cx="5159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Angular motion </a:t>
            </a:r>
            <a:r>
              <a:rPr lang="en-US" sz="2000" dirty="0"/>
              <a:t>is the most plausible from the studied modes, since the local quench antenna change is positive. </a:t>
            </a:r>
          </a:p>
          <a:p>
            <a:r>
              <a:rPr lang="en-US" sz="2000" dirty="0"/>
              <a:t>Not a perfect match.</a:t>
            </a:r>
            <a:endParaRPr lang="en-GB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9946" y="3924615"/>
            <a:ext cx="8226854" cy="10686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Analyze which profile is matching the measurements the best </a:t>
            </a:r>
            <a:endParaRPr lang="en-GB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D50B52-7F8A-483F-BBF7-59A6EE4C7D45}"/>
              </a:ext>
            </a:extLst>
          </p:cNvPr>
          <p:cNvCxnSpPr/>
          <p:nvPr/>
        </p:nvCxnSpPr>
        <p:spPr>
          <a:xfrm flipH="1">
            <a:off x="6038850" y="2159000"/>
            <a:ext cx="1296517" cy="323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E8D16C-BE59-DF65-2125-78C59FBA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3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59" y="1118326"/>
            <a:ext cx="3682598" cy="1619941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75D2DA4D-A345-4729-A664-0A0C83B6D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05" y="2950419"/>
            <a:ext cx="3555495" cy="2707964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FB3CDEF-4111-44BD-B2BD-A141DD2F4AA8}"/>
              </a:ext>
            </a:extLst>
          </p:cNvPr>
          <p:cNvSpPr txBox="1">
            <a:spLocks/>
          </p:cNvSpPr>
          <p:nvPr/>
        </p:nvSpPr>
        <p:spPr>
          <a:xfrm>
            <a:off x="457200" y="79033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Introduction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063A28-2F0D-4B49-B8C8-626AF305EC2E}"/>
              </a:ext>
            </a:extLst>
          </p:cNvPr>
          <p:cNvSpPr txBox="1"/>
          <p:nvPr/>
        </p:nvSpPr>
        <p:spPr>
          <a:xfrm>
            <a:off x="4332600" y="1235550"/>
            <a:ext cx="46528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quench in superconducting magnets is sometimes preceded by a </a:t>
            </a:r>
            <a:r>
              <a:rPr lang="en-US" b="1" dirty="0"/>
              <a:t>precursor</a:t>
            </a:r>
            <a:r>
              <a:rPr lang="en-US" dirty="0"/>
              <a:t>.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Note that this signal is a generally a filtered signal (300 Hz low-pass) to optimize quench detection.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97515-21CC-4DA3-9D09-96EA48CA77ED}"/>
              </a:ext>
            </a:extLst>
          </p:cNvPr>
          <p:cNvSpPr txBox="1"/>
          <p:nvPr/>
        </p:nvSpPr>
        <p:spPr>
          <a:xfrm>
            <a:off x="943326" y="1570545"/>
            <a:ext cx="835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precursor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8C976-1C9A-4400-BC89-2211BDDDA77F}"/>
              </a:ext>
            </a:extLst>
          </p:cNvPr>
          <p:cNvSpPr txBox="1"/>
          <p:nvPr/>
        </p:nvSpPr>
        <p:spPr>
          <a:xfrm rot="19949286">
            <a:off x="1855144" y="1343273"/>
            <a:ext cx="1365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Resistive voltage build up (quench)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16B2D-3F65-48E4-86D2-6021DBDA1B82}"/>
              </a:ext>
            </a:extLst>
          </p:cNvPr>
          <p:cNvSpPr txBox="1"/>
          <p:nvPr/>
        </p:nvSpPr>
        <p:spPr>
          <a:xfrm>
            <a:off x="4248641" y="2865032"/>
            <a:ext cx="465286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When measuring during a full ramp of a magnet, we can distinguish sometimes hundreds of these ‘precursors’ without them leading to a quench.</a:t>
            </a:r>
          </a:p>
          <a:p>
            <a:endParaRPr lang="en-US" sz="1600" dirty="0"/>
          </a:p>
          <a:p>
            <a:r>
              <a:rPr lang="en-US" sz="1600" dirty="0"/>
              <a:t>We know that these ‘precursor’ type of events are  linked to </a:t>
            </a:r>
            <a:r>
              <a:rPr lang="en-US" sz="1600" b="1" dirty="0"/>
              <a:t>motion or “mechanical transients”</a:t>
            </a:r>
            <a:r>
              <a:rPr lang="en-US" sz="1600" dirty="0"/>
              <a:t> (damped oscillation, accelerometer, acoustic emission sensor, pickup coils). </a:t>
            </a:r>
          </a:p>
          <a:p>
            <a:endParaRPr lang="en-US" sz="1600" dirty="0"/>
          </a:p>
          <a:p>
            <a:r>
              <a:rPr lang="en-US" sz="1400" dirty="0"/>
              <a:t>See seminar by H. Arnestad, </a:t>
            </a:r>
            <a:r>
              <a:rPr lang="en-US" sz="1400" dirty="0">
                <a:hlinkClick r:id="rId4"/>
              </a:rPr>
              <a:t>https://indico.cern.ch/event/738168/</a:t>
            </a:r>
            <a:endParaRPr lang="en-US" sz="1400" dirty="0"/>
          </a:p>
          <a:p>
            <a:r>
              <a:rPr lang="en-US" sz="1400" dirty="0"/>
              <a:t>“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Electrical and Mechanical Transients in Nb3Sn magnets”, 2018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277A8-7515-4B8D-9BD5-FC401BCBEB94}"/>
              </a:ext>
            </a:extLst>
          </p:cNvPr>
          <p:cNvSpPr txBox="1"/>
          <p:nvPr/>
        </p:nvSpPr>
        <p:spPr>
          <a:xfrm>
            <a:off x="776325" y="4625385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Intermediate current </a:t>
            </a:r>
          </a:p>
          <a:p>
            <a:r>
              <a:rPr lang="en-US" sz="800" dirty="0"/>
              <a:t>Flux jumps</a:t>
            </a:r>
          </a:p>
          <a:p>
            <a:endParaRPr lang="en-US" sz="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67C9CE-E94D-4000-B7B6-7A067E7F9403}"/>
              </a:ext>
            </a:extLst>
          </p:cNvPr>
          <p:cNvSpPr/>
          <p:nvPr/>
        </p:nvSpPr>
        <p:spPr>
          <a:xfrm>
            <a:off x="995265" y="4229878"/>
            <a:ext cx="609600" cy="413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D9DF54-2CB4-45ED-86D0-53988DC9284E}"/>
              </a:ext>
            </a:extLst>
          </p:cNvPr>
          <p:cNvSpPr/>
          <p:nvPr/>
        </p:nvSpPr>
        <p:spPr>
          <a:xfrm>
            <a:off x="2753135" y="3564294"/>
            <a:ext cx="1053797" cy="19345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D2200F-D59A-4C0D-831D-55B007B667F6}"/>
              </a:ext>
            </a:extLst>
          </p:cNvPr>
          <p:cNvSpPr txBox="1"/>
          <p:nvPr/>
        </p:nvSpPr>
        <p:spPr>
          <a:xfrm>
            <a:off x="2780851" y="4922194"/>
            <a:ext cx="92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‘precursor’ type of events</a:t>
            </a:r>
          </a:p>
          <a:p>
            <a:endParaRPr lang="en-US" sz="8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18FE63-6DA0-A603-CCDA-935AB2F3A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0" y="130498"/>
            <a:ext cx="8932902" cy="940443"/>
          </a:xfrm>
        </p:spPr>
        <p:txBody>
          <a:bodyPr>
            <a:normAutofit/>
          </a:bodyPr>
          <a:lstStyle/>
          <a:p>
            <a:r>
              <a:rPr lang="en-US" sz="3600" dirty="0"/>
              <a:t>MBHSP109 : measurement vs calculation</a:t>
            </a:r>
            <a:endParaRPr lang="en-GB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619" y="1047604"/>
            <a:ext cx="5377721" cy="268886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Content Placeholder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83" b="53339"/>
          <a:stretch/>
        </p:blipFill>
        <p:spPr>
          <a:xfrm>
            <a:off x="2078817" y="4273771"/>
            <a:ext cx="1957318" cy="175947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9946" y="3769367"/>
            <a:ext cx="8226854" cy="12314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Data rather similar to MBHSP107</a:t>
            </a:r>
          </a:p>
          <a:p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2D774-5FF9-4E1C-8C9D-943AE3BA9ACE}"/>
              </a:ext>
            </a:extLst>
          </p:cNvPr>
          <p:cNvSpPr txBox="1"/>
          <p:nvPr/>
        </p:nvSpPr>
        <p:spPr>
          <a:xfrm>
            <a:off x="4223857" y="449180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Angular motion </a:t>
            </a:r>
            <a:r>
              <a:rPr lang="en-US" sz="1800" dirty="0"/>
              <a:t>is the most plausible from the studied modes, since the local quench antenna change is positive. </a:t>
            </a:r>
          </a:p>
          <a:p>
            <a:r>
              <a:rPr lang="en-US" sz="1800" dirty="0"/>
              <a:t>Not a perfect match.</a:t>
            </a:r>
            <a:endParaRPr lang="en-GB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FCCC11C-9A7B-0DD6-2191-011E270DA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MBHSP107 vs MBHSP109</a:t>
            </a:r>
            <a:endParaRPr lang="en-GB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240" y="3462125"/>
            <a:ext cx="4420381" cy="25259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044" y="935979"/>
            <a:ext cx="4420756" cy="25261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77379" y="1544547"/>
            <a:ext cx="3808844" cy="344496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000" dirty="0"/>
              <a:t>Two 11 T model magnets with identical design</a:t>
            </a:r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Average ‘profile’ rather similar.</a:t>
            </a:r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A bit more spread in the events of MBHSP109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81F79B-CE81-9B83-1F32-2BD9E4794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64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309C-0CC5-4658-8142-F81F9253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1711354"/>
            <a:ext cx="8226854" cy="1932732"/>
          </a:xfrm>
        </p:spPr>
        <p:txBody>
          <a:bodyPr>
            <a:noAutofit/>
          </a:bodyPr>
          <a:lstStyle/>
          <a:p>
            <a:r>
              <a:rPr lang="en-US" sz="3600" dirty="0"/>
              <a:t>Measurement vs Calculation: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Example – FRESCA2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F723-6B92-419C-BB64-0E22287268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3D3D3-81E0-4268-9209-643354A1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19D8C-7537-40BE-B458-F5BCEACC8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808" y="3691667"/>
            <a:ext cx="4753642" cy="2219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F946A-C1DB-42F4-B6FF-2F53767851D9}"/>
              </a:ext>
            </a:extLst>
          </p:cNvPr>
          <p:cNvSpPr txBox="1"/>
          <p:nvPr/>
        </p:nvSpPr>
        <p:spPr>
          <a:xfrm>
            <a:off x="5465865" y="330017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FRESCA2 Block coil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FDAB1D0-1096-DB3F-FB89-BFE8B0B54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54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8" t="50221" r="22767" b="4500"/>
          <a:stretch/>
        </p:blipFill>
        <p:spPr>
          <a:xfrm>
            <a:off x="2348627" y="3942056"/>
            <a:ext cx="2005600" cy="169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FRESCA2</a:t>
            </a:r>
            <a:endParaRPr lang="en-GB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04"/>
          <a:stretch/>
        </p:blipFill>
        <p:spPr>
          <a:xfrm>
            <a:off x="457200" y="943670"/>
            <a:ext cx="6469088" cy="308563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080" y="5546536"/>
            <a:ext cx="5764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Horizontal or Double Mid Roll have the most characteristics in common with the measurements.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0" t="7021" r="69822" b="53823"/>
          <a:stretch/>
        </p:blipFill>
        <p:spPr>
          <a:xfrm>
            <a:off x="552536" y="4174218"/>
            <a:ext cx="1735236" cy="1481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48C1F7-E8D6-4AFA-AAE7-2E16D6B4833E}"/>
              </a:ext>
            </a:extLst>
          </p:cNvPr>
          <p:cNvSpPr txBox="1"/>
          <p:nvPr/>
        </p:nvSpPr>
        <p:spPr>
          <a:xfrm>
            <a:off x="5562432" y="4174218"/>
            <a:ext cx="35815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Much larger normalized current drop than expected from any of the motion modes.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Missing direct quench antenna </a:t>
            </a:r>
            <a:r>
              <a:rPr lang="en-US" dirty="0"/>
              <a:t>measurement </a:t>
            </a:r>
            <a:endParaRPr lang="en-US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35392B5-AACE-5A1C-D055-D6D5A4776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71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1DF0-CF9B-437B-B3EE-9659929B7A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A3170-BB2A-47CB-A458-C8A99253D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05E2D8-3DBA-401C-BDBC-A4C905BB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2703642"/>
            <a:ext cx="8226854" cy="940443"/>
          </a:xfrm>
        </p:spPr>
        <p:txBody>
          <a:bodyPr>
            <a:noAutofit/>
          </a:bodyPr>
          <a:lstStyle/>
          <a:p>
            <a:r>
              <a:rPr lang="en-US" sz="3600" dirty="0"/>
              <a:t>Quantifying motion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45EA003-3D83-0917-9BEA-3279120DF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33492"/>
            <a:ext cx="8465940" cy="940443"/>
          </a:xfrm>
        </p:spPr>
        <p:txBody>
          <a:bodyPr>
            <a:noAutofit/>
          </a:bodyPr>
          <a:lstStyle/>
          <a:p>
            <a:r>
              <a:rPr lang="en-US" sz="3600" dirty="0"/>
              <a:t>Transient Location &amp; Size – 11 T models</a:t>
            </a:r>
            <a:endParaRPr lang="en-GB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05" b="24760"/>
          <a:stretch/>
        </p:blipFill>
        <p:spPr>
          <a:xfrm>
            <a:off x="2796539" y="4276193"/>
            <a:ext cx="6065521" cy="147161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566" y="1324732"/>
            <a:ext cx="6065521" cy="249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9882" y="162914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MBHSP109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494940" y="396529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MBHSP107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477787"/>
            <a:ext cx="2809944" cy="344496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Dots show transient size</a:t>
            </a:r>
          </a:p>
          <a:p>
            <a:r>
              <a:rPr lang="en-US" sz="2000" dirty="0"/>
              <a:t>Index is transient number as listed in thesis</a:t>
            </a:r>
          </a:p>
          <a:p>
            <a:r>
              <a:rPr lang="en-US" sz="2000" dirty="0"/>
              <a:t>Events spread out → indicates cross-section movement</a:t>
            </a:r>
            <a:endParaRPr lang="en-GB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430B71-8E1A-4C50-91A9-7EFC5CFDA631}"/>
              </a:ext>
            </a:extLst>
          </p:cNvPr>
          <p:cNvSpPr txBox="1">
            <a:spLocks/>
          </p:cNvSpPr>
          <p:nvPr/>
        </p:nvSpPr>
        <p:spPr>
          <a:xfrm>
            <a:off x="-6702" y="4471307"/>
            <a:ext cx="2809944" cy="172794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Transients with quench are not necessarily the largest transients.</a:t>
            </a:r>
            <a:endParaRPr lang="en-GB" sz="2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52509C6-C6CD-D802-312A-3C564D2F1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6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106" y="319506"/>
            <a:ext cx="806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Transient Location &amp; Size – FRESCA2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652" y="1579133"/>
            <a:ext cx="6320894" cy="40215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2454" y="1204679"/>
            <a:ext cx="3418634" cy="344496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Movements in the middle and where flared ends start</a:t>
            </a:r>
            <a:endParaRPr lang="en-GB" sz="20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E3115BA-BD91-E470-5CD9-4D53C942B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length – 11T coils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25878" y="1375122"/>
            <a:ext cx="1816465" cy="7343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168" y="1350366"/>
            <a:ext cx="5321087" cy="20975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7218" y="3716299"/>
            <a:ext cx="3190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Assume this length moved</a:t>
            </a:r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2061411" y="4566878"/>
            <a:ext cx="2101515" cy="152400"/>
          </a:xfrm>
          <a:prstGeom prst="rect">
            <a:avLst/>
          </a:prstGeom>
          <a:solidFill>
            <a:srgbClr val="B24CA6"/>
          </a:solidFill>
          <a:ln>
            <a:noFill/>
          </a:ln>
          <a:effectLst>
            <a:glow rad="254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112169" y="4079180"/>
            <a:ext cx="90198" cy="4504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75502" y="1548255"/>
            <a:ext cx="3036668" cy="344496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Coil near QA 5 moves first, followed by QA 6 and 7</a:t>
            </a:r>
            <a:endParaRPr lang="en-GB" sz="2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ABEBE7B-E307-5BB0-A197-90DDF3059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length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5158" y="1083819"/>
                <a:ext cx="8226854" cy="4667421"/>
              </a:xfrm>
            </p:spPr>
            <p:txBody>
              <a:bodyPr/>
              <a:lstStyle/>
              <a:p>
                <a:r>
                  <a:rPr lang="en-US" sz="2800" dirty="0"/>
                  <a:t>50 cm 11T—max. 10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40 cm FRESCA2—max. 5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2800" dirty="0"/>
              </a:p>
              <a:p>
                <a:endParaRPr lang="en-US" sz="2800" dirty="0"/>
              </a:p>
              <a:p>
                <a:r>
                  <a:rPr lang="en-US" sz="2800" dirty="0"/>
                  <a:t>Majority much smaller &lt; 1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28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158" y="1083819"/>
                <a:ext cx="8226854" cy="4667421"/>
              </a:xfrm>
              <a:blipFill>
                <a:blip r:embed="rId2"/>
                <a:stretch>
                  <a:fillRect l="-444" t="-1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45" y="2702834"/>
            <a:ext cx="2731755" cy="1767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146" y="476065"/>
            <a:ext cx="2435185" cy="2111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BE482-DAA9-477C-B8BD-A5AB42DB68FE}"/>
              </a:ext>
            </a:extLst>
          </p:cNvPr>
          <p:cNvSpPr txBox="1"/>
          <p:nvPr/>
        </p:nvSpPr>
        <p:spPr>
          <a:xfrm>
            <a:off x="451988" y="4585578"/>
            <a:ext cx="8117267" cy="646331"/>
          </a:xfrm>
          <a:prstGeom prst="rect">
            <a:avLst/>
          </a:prstGeom>
          <a:noFill/>
          <a:ln>
            <a:solidFill>
              <a:srgbClr val="0C377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Off course, if we change the length or the number of turns moving, the displacement length will change accordingly.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504B-973D-4452-82EB-ABBF98894C6E}"/>
              </a:ext>
            </a:extLst>
          </p:cNvPr>
          <p:cNvSpPr txBox="1"/>
          <p:nvPr/>
        </p:nvSpPr>
        <p:spPr>
          <a:xfrm>
            <a:off x="449523" y="5220210"/>
            <a:ext cx="8119733" cy="923330"/>
          </a:xfrm>
          <a:prstGeom prst="rect">
            <a:avLst/>
          </a:prstGeom>
          <a:noFill/>
          <a:ln>
            <a:solidFill>
              <a:srgbClr val="0C377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we assume only 1 cable to move (instead of 56 to 80 cables impregnated in one block, the displacement length would be many times larger, and this is deemed impossible. 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EADA5234-E3F3-A90D-25BC-8FC04FF75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0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254"/>
            <a:ext cx="8226854" cy="4178546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sz="2400" dirty="0"/>
              <a:t>Precursors (with significant </a:t>
            </a:r>
            <a:r>
              <a:rPr lang="en-US" sz="3500" dirty="0"/>
              <a:t>∫</a:t>
            </a:r>
            <a:r>
              <a:rPr lang="en-US" sz="2400" dirty="0" err="1"/>
              <a:t>VIdt</a:t>
            </a:r>
            <a:r>
              <a:rPr lang="en-US" sz="2400" dirty="0"/>
              <a:t> in differential voltage) are indeed changes in coil geometry, sometimes leading to a quench, but many times not.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Combining precision measurements and simulations, we can learn something about </a:t>
            </a:r>
          </a:p>
          <a:p>
            <a:pPr marL="36576" indent="0">
              <a:buNone/>
            </a:pPr>
            <a:r>
              <a:rPr lang="en-US" sz="2400" dirty="0"/>
              <a:t>	- Movement mode</a:t>
            </a:r>
          </a:p>
          <a:p>
            <a:pPr marL="36576" indent="0">
              <a:buNone/>
            </a:pPr>
            <a:r>
              <a:rPr lang="en-US" sz="2400" dirty="0"/>
              <a:t>	- Displacement length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/>
              <a:t>The size of the precursor (integrated energy displacement) is an important characteristic.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B87D54-26F0-F560-313B-66BCD09D2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2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A20AF-E193-424E-9D91-C046A1E39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3420" y="6362377"/>
            <a:ext cx="2133600" cy="365125"/>
          </a:xfrm>
        </p:spPr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882B6-AC70-4233-A59D-3B2559F80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8B7B1DC-4D73-4151-8616-1CD46F18B881}"/>
              </a:ext>
            </a:extLst>
          </p:cNvPr>
          <p:cNvSpPr txBox="1">
            <a:spLocks/>
          </p:cNvSpPr>
          <p:nvPr/>
        </p:nvSpPr>
        <p:spPr>
          <a:xfrm>
            <a:off x="209234" y="25779"/>
            <a:ext cx="8226854" cy="570987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Reminder: Overview of vibrations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2535D-58FD-47CC-A9B9-F76315D76B27}"/>
              </a:ext>
            </a:extLst>
          </p:cNvPr>
          <p:cNvSpPr txBox="1"/>
          <p:nvPr/>
        </p:nvSpPr>
        <p:spPr>
          <a:xfrm>
            <a:off x="4494818" y="55089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When using quench antenna pickup coils, we can map all the </a:t>
            </a:r>
            <a:r>
              <a:rPr lang="en-US" dirty="0"/>
              <a:t>mechanical transients longitudinally</a:t>
            </a:r>
            <a:endParaRPr lang="en-GB" sz="1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E49BA07-7BFA-43B5-BE3B-6C95E301CA5E}"/>
              </a:ext>
            </a:extLst>
          </p:cNvPr>
          <p:cNvSpPr txBox="1">
            <a:spLocks/>
          </p:cNvSpPr>
          <p:nvPr/>
        </p:nvSpPr>
        <p:spPr>
          <a:xfrm>
            <a:off x="433808" y="297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CE9FEF-364B-496A-B992-FCF106FA3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87" y="1005480"/>
            <a:ext cx="2892995" cy="1499948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CBB87C8E-94BE-4769-8792-65116FA3DDEA}"/>
              </a:ext>
            </a:extLst>
          </p:cNvPr>
          <p:cNvSpPr/>
          <p:nvPr/>
        </p:nvSpPr>
        <p:spPr>
          <a:xfrm>
            <a:off x="1189965" y="1266749"/>
            <a:ext cx="241300" cy="838200"/>
          </a:xfrm>
          <a:prstGeom prst="righ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9B9E7-289A-4234-9FF3-A8DECAF1F98E}"/>
              </a:ext>
            </a:extLst>
          </p:cNvPr>
          <p:cNvSpPr txBox="1"/>
          <p:nvPr/>
        </p:nvSpPr>
        <p:spPr>
          <a:xfrm>
            <a:off x="1310615" y="178338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Amplitude 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lang="en-GB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5AC91-6CB0-4B16-9B9D-69162CD3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3" y="2993002"/>
            <a:ext cx="2476513" cy="3328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4D2937-8126-4652-B466-CBD746DB4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396" y="2437970"/>
            <a:ext cx="993204" cy="4078151"/>
          </a:xfrm>
          <a:prstGeom prst="rect">
            <a:avLst/>
          </a:prstGeom>
        </p:spPr>
      </p:pic>
      <p:sp>
        <p:nvSpPr>
          <p:cNvPr id="25" name="Left-Right Arrow 20">
            <a:extLst>
              <a:ext uri="{FF2B5EF4-FFF2-40B4-BE49-F238E27FC236}">
                <a16:creationId xmlns:a16="http://schemas.microsoft.com/office/drawing/2014/main" id="{0665D7BC-F265-4437-AD5D-6C97AF954B82}"/>
              </a:ext>
            </a:extLst>
          </p:cNvPr>
          <p:cNvSpPr/>
          <p:nvPr/>
        </p:nvSpPr>
        <p:spPr>
          <a:xfrm>
            <a:off x="2759730" y="5197848"/>
            <a:ext cx="890925" cy="471974"/>
          </a:xfrm>
          <a:prstGeom prst="left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9D2AC5-8517-462B-89A2-041AC0538337}"/>
              </a:ext>
            </a:extLst>
          </p:cNvPr>
          <p:cNvSpPr txBox="1"/>
          <p:nvPr/>
        </p:nvSpPr>
        <p:spPr>
          <a:xfrm>
            <a:off x="2792045" y="5236267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Origin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99FBD2-CA0C-401B-B56C-DF5CDDEBB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010" y="2753616"/>
            <a:ext cx="3675790" cy="38069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943F37-EC83-406B-966E-259C8445DB5B}"/>
              </a:ext>
            </a:extLst>
          </p:cNvPr>
          <p:cNvSpPr txBox="1"/>
          <p:nvPr/>
        </p:nvSpPr>
        <p:spPr>
          <a:xfrm>
            <a:off x="36736" y="259277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vibration analyzed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1EDB7D-8A7E-48A0-9008-35CBD850174B}"/>
              </a:ext>
            </a:extLst>
          </p:cNvPr>
          <p:cNvSpPr txBox="1"/>
          <p:nvPr/>
        </p:nvSpPr>
        <p:spPr>
          <a:xfrm>
            <a:off x="4865266" y="2248729"/>
            <a:ext cx="40062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Activity mapped </a:t>
            </a:r>
          </a:p>
          <a:p>
            <a:r>
              <a:rPr lang="en-US" sz="1200" dirty="0">
                <a:solidFill>
                  <a:schemeClr val="accent1">
                    <a:lumMod val="10000"/>
                  </a:schemeClr>
                </a:solidFill>
              </a:rPr>
              <a:t>[combination of number and amplitude of the vibrations]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1674FE-8E84-436E-AF74-FFC75D41800A}"/>
              </a:ext>
            </a:extLst>
          </p:cNvPr>
          <p:cNvCxnSpPr/>
          <p:nvPr/>
        </p:nvCxnSpPr>
        <p:spPr>
          <a:xfrm flipH="1">
            <a:off x="3954780" y="3154680"/>
            <a:ext cx="412242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9EEC63-287C-4542-BD0A-4817789034C0}"/>
              </a:ext>
            </a:extLst>
          </p:cNvPr>
          <p:cNvCxnSpPr/>
          <p:nvPr/>
        </p:nvCxnSpPr>
        <p:spPr>
          <a:xfrm flipH="1">
            <a:off x="3954780" y="5875020"/>
            <a:ext cx="412242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7E969C-3231-4365-B5FD-29CEB2DC14AC}"/>
              </a:ext>
            </a:extLst>
          </p:cNvPr>
          <p:cNvSpPr txBox="1"/>
          <p:nvPr/>
        </p:nvSpPr>
        <p:spPr>
          <a:xfrm>
            <a:off x="4572000" y="1454802"/>
            <a:ext cx="40339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See seminar by H. Arnestad, </a:t>
            </a:r>
            <a:r>
              <a:rPr lang="en-US" sz="1200" dirty="0">
                <a:hlinkClick r:id="rId6"/>
              </a:rPr>
              <a:t>https://indico.cern.ch/event/738168/</a:t>
            </a:r>
            <a:endParaRPr lang="en-US" sz="1200" dirty="0"/>
          </a:p>
          <a:p>
            <a:r>
              <a:rPr lang="en-US" sz="1200" dirty="0"/>
              <a:t>“</a:t>
            </a:r>
            <a:r>
              <a:rPr lang="en-GB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Electrical and Mechanical Transients in Nb</a:t>
            </a:r>
            <a:r>
              <a:rPr lang="en-GB" sz="12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 magnets”, 2018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1EBE65D-5589-9710-73D5-33009CDB3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36E23-2B62-4669-9B67-E80A8C173D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E767D-AFF7-4666-B672-04117360F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F97CB5-6ACB-4956-8C1D-F9C1DD1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13751-2128-4D8C-BD80-18B300575EB6}"/>
              </a:ext>
            </a:extLst>
          </p:cNvPr>
          <p:cNvSpPr txBox="1"/>
          <p:nvPr/>
        </p:nvSpPr>
        <p:spPr>
          <a:xfrm>
            <a:off x="459946" y="1163206"/>
            <a:ext cx="82268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Only 2D taken into account. 3D calculations are needed for quantifying coil displacement in the magnet head.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The quench antenna pickup coils are mostly used in differential measurement mode, but in direct measurement they give valuable information (We used direct measurements for MQXF magnets)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Looking more often at non-quench data could gives useful insight in magnet mechanics.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Investigate possible coil block changes too, compared to only full block motion investigated now.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052DCE3-0ACD-2331-8109-0DB86BD6F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31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36E23-2B62-4669-9B67-E80A8C173D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E767D-AFF7-4666-B672-04117360F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69D9D7-983D-40F0-B789-25462417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89292"/>
            <a:ext cx="8226854" cy="1455608"/>
          </a:xfrm>
        </p:spPr>
        <p:txBody>
          <a:bodyPr>
            <a:normAutofit fontScale="90000"/>
          </a:bodyPr>
          <a:lstStyle/>
          <a:p>
            <a:r>
              <a:rPr lang="en-US" dirty="0"/>
              <a:t>Precursor characteristics for a variety of magnets</a:t>
            </a:r>
            <a:endParaRPr lang="en-GB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E168D90-1ADC-59E0-2784-7852112D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54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36E23-2B62-4669-9B67-E80A8C173D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E767D-AFF7-4666-B672-04117360F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F97CB5-6ACB-4956-8C1D-F9C1DD1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Transient Interpretation Flow Chart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20B168-76EC-4BB5-BCCD-B370B8937D12}"/>
              </a:ext>
            </a:extLst>
          </p:cNvPr>
          <p:cNvSpPr txBox="1"/>
          <p:nvPr/>
        </p:nvSpPr>
        <p:spPr>
          <a:xfrm>
            <a:off x="1361942" y="1111622"/>
            <a:ext cx="1480393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Transient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A36FD-10D6-48CD-9F75-DF8484EEBA1D}"/>
              </a:ext>
            </a:extLst>
          </p:cNvPr>
          <p:cNvSpPr txBox="1"/>
          <p:nvPr/>
        </p:nvSpPr>
        <p:spPr>
          <a:xfrm>
            <a:off x="2043066" y="416517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B20AB-11C3-427A-9AE6-5F1767EB0952}"/>
              </a:ext>
            </a:extLst>
          </p:cNvPr>
          <p:cNvSpPr txBox="1"/>
          <p:nvPr/>
        </p:nvSpPr>
        <p:spPr>
          <a:xfrm>
            <a:off x="2775291" y="34290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0</a:t>
            </a: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A1997EC0-6869-463D-A9E7-CAEA3172F75D}"/>
              </a:ext>
            </a:extLst>
          </p:cNvPr>
          <p:cNvSpPr/>
          <p:nvPr/>
        </p:nvSpPr>
        <p:spPr>
          <a:xfrm>
            <a:off x="1431531" y="1698228"/>
            <a:ext cx="1340954" cy="717013"/>
          </a:xfrm>
          <a:prstGeom prst="flowChartDecision">
            <a:avLst/>
          </a:prstGeom>
          <a:solidFill>
            <a:srgbClr val="F4B36C"/>
          </a:solidFill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Damped oscillation? </a:t>
            </a:r>
          </a:p>
        </p:txBody>
      </p:sp>
      <p:sp>
        <p:nvSpPr>
          <p:cNvPr id="14" name="Flowchart: Decision 13">
            <a:extLst>
              <a:ext uri="{FF2B5EF4-FFF2-40B4-BE49-F238E27FC236}">
                <a16:creationId xmlns:a16="http://schemas.microsoft.com/office/drawing/2014/main" id="{F725299B-DE06-4A08-BFCD-6F1D9C46D1B7}"/>
              </a:ext>
            </a:extLst>
          </p:cNvPr>
          <p:cNvSpPr/>
          <p:nvPr/>
        </p:nvSpPr>
        <p:spPr>
          <a:xfrm>
            <a:off x="1434288" y="3347690"/>
            <a:ext cx="1340954" cy="717013"/>
          </a:xfrm>
          <a:prstGeom prst="flowChartDecision">
            <a:avLst/>
          </a:prstGeom>
          <a:solidFill>
            <a:srgbClr val="F4B36C"/>
          </a:solidFill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 sz="11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559094E4-D7BC-46B1-8E9B-092C3E62FD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3137" y="3373288"/>
                <a:ext cx="2023257" cy="817537"/>
              </a:xfrm>
              <a:prstGeom prst="rect">
                <a:avLst/>
              </a:prstGeom>
            </p:spPr>
            <p:txBody>
              <a:bodyPr/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/>
                  <a:buChar char="•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𝑈𝐼𝑑𝑡</m:t>
                          </m:r>
                        </m:e>
                      </m:nary>
                    </m:oMath>
                  </m:oMathPara>
                </a14:m>
                <a:endParaRPr lang="en-GB" sz="1400" dirty="0"/>
              </a:p>
              <a:p>
                <a:pPr marL="36576" indent="0">
                  <a:buNone/>
                </a:pPr>
                <a:endParaRPr lang="en-GB" sz="14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559094E4-D7BC-46B1-8E9B-092C3E62F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37" y="3373288"/>
                <a:ext cx="2023257" cy="8175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4DAF6B52-5FBB-4547-8609-E7029771E2C0}"/>
              </a:ext>
            </a:extLst>
          </p:cNvPr>
          <p:cNvSpPr/>
          <p:nvPr/>
        </p:nvSpPr>
        <p:spPr>
          <a:xfrm>
            <a:off x="4691547" y="1683248"/>
            <a:ext cx="1340954" cy="717013"/>
          </a:xfrm>
          <a:prstGeom prst="flowChartDecision">
            <a:avLst/>
          </a:prstGeom>
          <a:solidFill>
            <a:srgbClr val="F4B36C"/>
          </a:solidFill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r>
              <a:rPr lang="en-US" sz="1050" dirty="0">
                <a:solidFill>
                  <a:schemeClr val="accent6"/>
                </a:solidFill>
              </a:rPr>
              <a:t>Single sharp rise followed by decay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2B1046-6AD7-4A32-9818-3A461D7B1893}"/>
              </a:ext>
            </a:extLst>
          </p:cNvPr>
          <p:cNvSpPr txBox="1"/>
          <p:nvPr/>
        </p:nvSpPr>
        <p:spPr>
          <a:xfrm>
            <a:off x="6430030" y="2936417"/>
            <a:ext cx="261684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Traveling Flux Jump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806BE-E298-40DF-A8BC-C1F2FAF10220}"/>
              </a:ext>
            </a:extLst>
          </p:cNvPr>
          <p:cNvSpPr txBox="1"/>
          <p:nvPr/>
        </p:nvSpPr>
        <p:spPr>
          <a:xfrm>
            <a:off x="803518" y="5054239"/>
            <a:ext cx="2616841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Coil geometry changed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7A47EC-BC49-4C83-A1A3-FEAE614F3B92}"/>
              </a:ext>
            </a:extLst>
          </p:cNvPr>
          <p:cNvSpPr txBox="1"/>
          <p:nvPr/>
        </p:nvSpPr>
        <p:spPr>
          <a:xfrm>
            <a:off x="4172132" y="4945937"/>
            <a:ext cx="3219450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Impregnation cracking ??</a:t>
            </a:r>
          </a:p>
          <a:p>
            <a:r>
              <a:rPr lang="en-US" sz="1400" dirty="0"/>
              <a:t>Structural change outside coils??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3A9BD8-3C05-40A3-92DB-43BCBE94AA91}"/>
              </a:ext>
            </a:extLst>
          </p:cNvPr>
          <p:cNvSpPr txBox="1"/>
          <p:nvPr/>
        </p:nvSpPr>
        <p:spPr>
          <a:xfrm>
            <a:off x="6430030" y="1858531"/>
            <a:ext cx="261684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Localized Flux Jump 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C8FFDBCE-8FB3-4BA3-81EE-3E7789ACDAD6}"/>
              </a:ext>
            </a:extLst>
          </p:cNvPr>
          <p:cNvSpPr/>
          <p:nvPr/>
        </p:nvSpPr>
        <p:spPr>
          <a:xfrm>
            <a:off x="4631907" y="2674673"/>
            <a:ext cx="1453603" cy="909170"/>
          </a:xfrm>
          <a:prstGeom prst="flowChartDecision">
            <a:avLst/>
          </a:prstGeom>
          <a:solidFill>
            <a:srgbClr val="F4B36C"/>
          </a:solidFill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1EF468-B0D7-45FA-8300-2830005206DE}"/>
              </a:ext>
            </a:extLst>
          </p:cNvPr>
          <p:cNvSpPr txBox="1"/>
          <p:nvPr/>
        </p:nvSpPr>
        <p:spPr>
          <a:xfrm>
            <a:off x="4722170" y="2791298"/>
            <a:ext cx="14536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Multiple voltage rises, propagation in Quench Antenna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9F3F48-B000-48F4-A1E3-27A16DAC600A}"/>
              </a:ext>
            </a:extLst>
          </p:cNvPr>
          <p:cNvCxnSpPr>
            <a:stCxn id="14" idx="3"/>
          </p:cNvCxnSpPr>
          <p:nvPr/>
        </p:nvCxnSpPr>
        <p:spPr>
          <a:xfrm flipV="1">
            <a:off x="2775242" y="3706196"/>
            <a:ext cx="1850315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7CDAC3-DE3F-4426-BA9E-2ED942C43EAE}"/>
              </a:ext>
            </a:extLst>
          </p:cNvPr>
          <p:cNvCxnSpPr>
            <a:cxnSpLocks/>
          </p:cNvCxnSpPr>
          <p:nvPr/>
        </p:nvCxnSpPr>
        <p:spPr>
          <a:xfrm>
            <a:off x="4625557" y="3706196"/>
            <a:ext cx="0" cy="12397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25B79A-F02A-4FF6-A7C6-9570F9BCF57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2104765" y="4064703"/>
            <a:ext cx="7174" cy="98953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634A28-075F-49B8-BB06-CCA51F7CF60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6032501" y="3121083"/>
            <a:ext cx="397529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36A6A51-9F64-4561-BECC-664FCC3941D5}"/>
              </a:ext>
            </a:extLst>
          </p:cNvPr>
          <p:cNvCxnSpPr>
            <a:cxnSpLocks/>
          </p:cNvCxnSpPr>
          <p:nvPr/>
        </p:nvCxnSpPr>
        <p:spPr>
          <a:xfrm>
            <a:off x="6032500" y="2033730"/>
            <a:ext cx="397529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30D8F0-D3BC-4466-A7F6-7EB3575D1961}"/>
              </a:ext>
            </a:extLst>
          </p:cNvPr>
          <p:cNvCxnSpPr>
            <a:cxnSpLocks/>
          </p:cNvCxnSpPr>
          <p:nvPr/>
        </p:nvCxnSpPr>
        <p:spPr>
          <a:xfrm>
            <a:off x="2111939" y="2415241"/>
            <a:ext cx="2757" cy="9324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B6C6516-976C-47F3-B23B-BAB918015B76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 flipV="1">
            <a:off x="2772485" y="2041755"/>
            <a:ext cx="1919062" cy="1498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E39CE68-F8B5-49D6-859A-0B8D36C8AD84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2102008" y="1480954"/>
            <a:ext cx="131" cy="2172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D066A25-3892-47A5-8400-1A7AD58A422F}"/>
              </a:ext>
            </a:extLst>
          </p:cNvPr>
          <p:cNvCxnSpPr>
            <a:cxnSpLocks/>
            <a:stCxn id="16" idx="2"/>
            <a:endCxn id="24" idx="0"/>
          </p:cNvCxnSpPr>
          <p:nvPr/>
        </p:nvCxnSpPr>
        <p:spPr>
          <a:xfrm flipH="1">
            <a:off x="5358709" y="2400261"/>
            <a:ext cx="3315" cy="27441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86503A1-6A71-4AE5-8024-ED1E3C514333}"/>
              </a:ext>
            </a:extLst>
          </p:cNvPr>
          <p:cNvSpPr txBox="1"/>
          <p:nvPr/>
        </p:nvSpPr>
        <p:spPr>
          <a:xfrm>
            <a:off x="2103487" y="2535978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870D30-95D2-45D4-9FD7-0EBB922D0AC2}"/>
              </a:ext>
            </a:extLst>
          </p:cNvPr>
          <p:cNvSpPr txBox="1"/>
          <p:nvPr/>
        </p:nvSpPr>
        <p:spPr>
          <a:xfrm>
            <a:off x="2936697" y="175179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FFE95E-461D-4A8A-A6D0-BFFD6F04A035}"/>
              </a:ext>
            </a:extLst>
          </p:cNvPr>
          <p:cNvSpPr txBox="1"/>
          <p:nvPr/>
        </p:nvSpPr>
        <p:spPr>
          <a:xfrm>
            <a:off x="5906352" y="1744259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3289CF-2C75-496E-ABC8-E5B267CF2E36}"/>
              </a:ext>
            </a:extLst>
          </p:cNvPr>
          <p:cNvSpPr txBox="1"/>
          <p:nvPr/>
        </p:nvSpPr>
        <p:spPr>
          <a:xfrm>
            <a:off x="5334965" y="2404552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593A06-EB4D-44D6-928C-CB5A3B696554}"/>
              </a:ext>
            </a:extLst>
          </p:cNvPr>
          <p:cNvSpPr txBox="1"/>
          <p:nvPr/>
        </p:nvSpPr>
        <p:spPr>
          <a:xfrm>
            <a:off x="5987785" y="2859917"/>
            <a:ext cx="477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A59A272-EB75-FF2D-C3E2-8F964CFAB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85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AADA-EF07-43BB-8862-CD2194DB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64" y="221819"/>
            <a:ext cx="8226854" cy="940443"/>
          </a:xfrm>
        </p:spPr>
        <p:txBody>
          <a:bodyPr/>
          <a:lstStyle/>
          <a:p>
            <a:r>
              <a:rPr lang="en-US" dirty="0"/>
              <a:t>MBH – 11T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42F76-DCCD-4DA4-A9F0-D23C4AEA6F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8BC04-46F8-44BC-9FEA-323A8FB61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0D0E40-EF8F-482A-B5B6-CF34A7B8F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2"/>
          <a:stretch/>
        </p:blipFill>
        <p:spPr>
          <a:xfrm>
            <a:off x="386403" y="1484582"/>
            <a:ext cx="3649732" cy="45611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96EBAA7-656B-43B6-B2E8-5F3AA293DE17}"/>
              </a:ext>
            </a:extLst>
          </p:cNvPr>
          <p:cNvSpPr txBox="1"/>
          <p:nvPr/>
        </p:nvSpPr>
        <p:spPr>
          <a:xfrm>
            <a:off x="330364" y="100871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MBHB-002 (S1)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D16DBC16-F6D7-4470-841C-94B662BBC416}"/>
              </a:ext>
            </a:extLst>
          </p:cNvPr>
          <p:cNvSpPr/>
          <p:nvPr/>
        </p:nvSpPr>
        <p:spPr>
          <a:xfrm>
            <a:off x="4110361" y="2471830"/>
            <a:ext cx="620921" cy="26488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DD3CC7-5D59-49F2-B9F3-B983A6DC79ED}"/>
              </a:ext>
            </a:extLst>
          </p:cNvPr>
          <p:cNvSpPr txBox="1"/>
          <p:nvPr/>
        </p:nvSpPr>
        <p:spPr>
          <a:xfrm>
            <a:off x="3944206" y="1735045"/>
            <a:ext cx="125558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Reduction of vibration activity while training the magnet.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After thermal cycle small activity.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57AC32-ADE2-4BDA-B645-EEE1B88EC628}"/>
              </a:ext>
            </a:extLst>
          </p:cNvPr>
          <p:cNvSpPr txBox="1"/>
          <p:nvPr/>
        </p:nvSpPr>
        <p:spPr>
          <a:xfrm>
            <a:off x="5357574" y="3295338"/>
            <a:ext cx="307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Conclusion: </a:t>
            </a:r>
          </a:p>
          <a:p>
            <a:r>
              <a:rPr lang="en-US" dirty="0"/>
              <a:t>Mechanical transients due to structural movements are </a:t>
            </a:r>
            <a:r>
              <a:rPr lang="en-US" b="1" dirty="0">
                <a:solidFill>
                  <a:srgbClr val="00B050"/>
                </a:solidFill>
              </a:rPr>
              <a:t>not </a:t>
            </a:r>
            <a:r>
              <a:rPr lang="en-US" dirty="0">
                <a:solidFill>
                  <a:srgbClr val="00B050"/>
                </a:solidFill>
              </a:rPr>
              <a:t>an issue for 11T </a:t>
            </a:r>
            <a:r>
              <a:rPr lang="en-US" dirty="0"/>
              <a:t>magnets.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2E3FE4-FFDB-6C8A-ACDE-DBEA83093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86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DD426-BA85-4F04-B396-4F8CF07C70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9B073-A5F7-48EB-BEE6-025C0DA63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86ED84-2371-4DB1-9889-EAAB7D4C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64" y="221819"/>
            <a:ext cx="8226854" cy="940443"/>
          </a:xfrm>
        </p:spPr>
        <p:txBody>
          <a:bodyPr/>
          <a:lstStyle/>
          <a:p>
            <a:r>
              <a:rPr lang="en-US" dirty="0"/>
              <a:t>MBH – 11T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ADA14-06D3-43EE-91D4-38706647DCFF}"/>
              </a:ext>
            </a:extLst>
          </p:cNvPr>
          <p:cNvSpPr txBox="1"/>
          <p:nvPr/>
        </p:nvSpPr>
        <p:spPr>
          <a:xfrm>
            <a:off x="5156029" y="1230073"/>
            <a:ext cx="332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Largest precursor: ~5 J</a:t>
            </a:r>
          </a:p>
          <a:p>
            <a:r>
              <a:rPr lang="en-US" dirty="0"/>
              <a:t>Measured in MBHB-002 in quench 2 at 11.1 kA.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CFDD8-41F8-4479-8F1A-9A44A5726390}"/>
              </a:ext>
            </a:extLst>
          </p:cNvPr>
          <p:cNvSpPr txBox="1"/>
          <p:nvPr/>
        </p:nvSpPr>
        <p:spPr>
          <a:xfrm>
            <a:off x="5112653" y="2551837"/>
            <a:ext cx="3323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precursors </a:t>
            </a:r>
            <a:r>
              <a:rPr lang="en-US" b="1" dirty="0"/>
              <a:t>only, </a:t>
            </a:r>
            <a:r>
              <a:rPr lang="en-US" dirty="0"/>
              <a:t>but not always</a:t>
            </a:r>
            <a:r>
              <a:rPr lang="en-US" b="1" dirty="0"/>
              <a:t> </a:t>
            </a:r>
            <a:r>
              <a:rPr lang="en-US" dirty="0"/>
              <a:t>during training phase of the magnets.</a:t>
            </a:r>
          </a:p>
          <a:p>
            <a:endParaRPr lang="en-US" dirty="0"/>
          </a:p>
          <a:p>
            <a:r>
              <a:rPr lang="en-US" dirty="0"/>
              <a:t>No precursors for quenches at </a:t>
            </a:r>
            <a:r>
              <a:rPr lang="en-US" b="1" dirty="0"/>
              <a:t>magnet limit</a:t>
            </a:r>
            <a:r>
              <a:rPr lang="en-US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8B3F3A-D7B4-4232-AD5E-76899BCB8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8" t="5931" r="23494" b="25713"/>
          <a:stretch/>
        </p:blipFill>
        <p:spPr>
          <a:xfrm>
            <a:off x="206471" y="1321546"/>
            <a:ext cx="4843370" cy="3515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09603A-7172-498A-8A61-C68A6A419E1C}"/>
              </a:ext>
            </a:extLst>
          </p:cNvPr>
          <p:cNvSpPr txBox="1"/>
          <p:nvPr/>
        </p:nvSpPr>
        <p:spPr>
          <a:xfrm>
            <a:off x="943890" y="1194588"/>
            <a:ext cx="29851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Differential voltage all quenches in MBH-series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5ACFAC-A63D-FAD5-563C-05A614540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76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825EE-5807-4844-A9BA-903C13F2E5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49C01-D522-40D8-BE58-D60B8F75A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350E5B-0A13-43FE-A70C-0884CBBD0437}"/>
              </a:ext>
            </a:extLst>
          </p:cNvPr>
          <p:cNvSpPr txBox="1">
            <a:spLocks/>
          </p:cNvSpPr>
          <p:nvPr/>
        </p:nvSpPr>
        <p:spPr>
          <a:xfrm>
            <a:off x="330364" y="22181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MQXF-Prototype 1 and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EB57F-163F-43EF-A761-4A0785B3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4" y="1208726"/>
            <a:ext cx="4480155" cy="326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D9C484-A05F-4E3D-B255-03796E97EA9D}"/>
              </a:ext>
            </a:extLst>
          </p:cNvPr>
          <p:cNvSpPr txBox="1"/>
          <p:nvPr/>
        </p:nvSpPr>
        <p:spPr>
          <a:xfrm>
            <a:off x="5102935" y="1292049"/>
            <a:ext cx="34542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significant precursors during training.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400" dirty="0"/>
              <a:t>Note: quadrupole configuration has not been investigated and it may change sensitivity of precursor to motion.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C15D6-9CA9-458C-AB54-D6C3736BE60E}"/>
              </a:ext>
            </a:extLst>
          </p:cNvPr>
          <p:cNvSpPr txBox="1"/>
          <p:nvPr/>
        </p:nvSpPr>
        <p:spPr>
          <a:xfrm>
            <a:off x="617220" y="5029200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study to movement modes possible/needed without precursors.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35FB0B-EFA8-75A6-5A54-BA14A1EB6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00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825EE-5807-4844-A9BA-903C13F2E5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49C01-D522-40D8-BE58-D60B8F75A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350E5B-0A13-43FE-A70C-0884CBBD0437}"/>
              </a:ext>
            </a:extLst>
          </p:cNvPr>
          <p:cNvSpPr txBox="1">
            <a:spLocks/>
          </p:cNvSpPr>
          <p:nvPr/>
        </p:nvSpPr>
        <p:spPr>
          <a:xfrm>
            <a:off x="330364" y="22181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FRESCA2c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07E42-378B-4AC5-9BF1-FB65BC255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" t="6087" r="22890" b="25238"/>
          <a:stretch/>
        </p:blipFill>
        <p:spPr>
          <a:xfrm>
            <a:off x="251460" y="1427454"/>
            <a:ext cx="4320539" cy="3149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0DF13-3476-49BD-B582-522316C9F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" t="4942" r="23845" b="25100"/>
          <a:stretch/>
        </p:blipFill>
        <p:spPr>
          <a:xfrm>
            <a:off x="4981804" y="2604992"/>
            <a:ext cx="3125875" cy="2323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B8C73C-5CF0-416F-8638-25D6EC949E2E}"/>
              </a:ext>
            </a:extLst>
          </p:cNvPr>
          <p:cNvSpPr txBox="1"/>
          <p:nvPr/>
        </p:nvSpPr>
        <p:spPr>
          <a:xfrm>
            <a:off x="4981805" y="730074"/>
            <a:ext cx="34542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Always significant precursor before a quench up to 5 J</a:t>
            </a:r>
          </a:p>
          <a:p>
            <a:endParaRPr lang="en-US" dirty="0"/>
          </a:p>
          <a:p>
            <a:r>
              <a:rPr lang="en-US" dirty="0"/>
              <a:t>Often a double motion: example first in top half (positive) then in bottom half (negative)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75969-DFCD-4178-A8DA-2F0A556357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86" t="69540" r="1458" b="5876"/>
          <a:stretch/>
        </p:blipFill>
        <p:spPr>
          <a:xfrm>
            <a:off x="4936489" y="6107271"/>
            <a:ext cx="2430781" cy="2490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98AA18-F22B-4763-ABC1-D68E1CC8FC90}"/>
              </a:ext>
            </a:extLst>
          </p:cNvPr>
          <p:cNvSpPr txBox="1"/>
          <p:nvPr/>
        </p:nvSpPr>
        <p:spPr>
          <a:xfrm>
            <a:off x="4258741" y="5208795"/>
            <a:ext cx="4572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Conclusion</a:t>
            </a:r>
            <a:r>
              <a:rPr lang="en-US" sz="105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sz="1050" dirty="0"/>
              <a:t>Quench limit seems mainly mechanical of origin, so no sign of conductor degradation. </a:t>
            </a:r>
          </a:p>
          <a:p>
            <a:r>
              <a:rPr lang="en-US" sz="1050" dirty="0"/>
              <a:t>See also: Methods for quench localization and performance diagnostics of Nb</a:t>
            </a:r>
            <a:r>
              <a:rPr lang="en-US" sz="1050" baseline="-25000" dirty="0"/>
              <a:t>3</a:t>
            </a:r>
            <a:r>
              <a:rPr lang="en-US" sz="1050" dirty="0"/>
              <a:t>Sn magnets in SM18 https://indico.cern.ch/event/820811/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FA45C-63FC-48CB-A86C-C5AFCFA46831}"/>
              </a:ext>
            </a:extLst>
          </p:cNvPr>
          <p:cNvSpPr txBox="1"/>
          <p:nvPr/>
        </p:nvSpPr>
        <p:spPr>
          <a:xfrm>
            <a:off x="175260" y="5034904"/>
            <a:ext cx="387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to movement modes gives interesting information.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965CCC-43CD-7C24-3934-C3393AFA2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80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825EE-5807-4844-A9BA-903C13F2E5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49C01-D522-40D8-BE58-D60B8F75A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350E5B-0A13-43FE-A70C-0884CBBD0437}"/>
              </a:ext>
            </a:extLst>
          </p:cNvPr>
          <p:cNvSpPr txBox="1">
            <a:spLocks/>
          </p:cNvSpPr>
          <p:nvPr/>
        </p:nvSpPr>
        <p:spPr>
          <a:xfrm>
            <a:off x="330364" y="22181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eRMC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4A411-5296-4D9A-B8D8-B9BE7B361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" t="5929" r="11540" b="31483"/>
          <a:stretch/>
        </p:blipFill>
        <p:spPr>
          <a:xfrm>
            <a:off x="403860" y="1162262"/>
            <a:ext cx="5852160" cy="3219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78E393-F1C9-4060-9636-C6870D7D861F}"/>
              </a:ext>
            </a:extLst>
          </p:cNvPr>
          <p:cNvSpPr txBox="1"/>
          <p:nvPr/>
        </p:nvSpPr>
        <p:spPr>
          <a:xfrm>
            <a:off x="6256020" y="1848551"/>
            <a:ext cx="28879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Sometimes significant precursor before a quench. </a:t>
            </a:r>
          </a:p>
          <a:p>
            <a:r>
              <a:rPr lang="en-US" dirty="0"/>
              <a:t>Up to 1.5 J</a:t>
            </a:r>
          </a:p>
          <a:p>
            <a:endParaRPr lang="en-US" dirty="0"/>
          </a:p>
          <a:p>
            <a:r>
              <a:rPr lang="en-US" dirty="0"/>
              <a:t>Training stopped at target level.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89E8142-F96D-B8BE-8191-6E8AF2636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5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825EE-5807-4844-A9BA-903C13F2E5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49C01-D522-40D8-BE58-D60B8F75A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350E5B-0A13-43FE-A70C-0884CBBD0437}"/>
              </a:ext>
            </a:extLst>
          </p:cNvPr>
          <p:cNvSpPr txBox="1">
            <a:spLocks/>
          </p:cNvSpPr>
          <p:nvPr/>
        </p:nvSpPr>
        <p:spPr>
          <a:xfrm>
            <a:off x="330364" y="22181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8E393-F1C9-4060-9636-C6870D7D861F}"/>
              </a:ext>
            </a:extLst>
          </p:cNvPr>
          <p:cNvSpPr txBox="1"/>
          <p:nvPr/>
        </p:nvSpPr>
        <p:spPr>
          <a:xfrm>
            <a:off x="5376862" y="1777114"/>
            <a:ext cx="31803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Except for the first quench, always a significant precursor measured.</a:t>
            </a:r>
          </a:p>
          <a:p>
            <a:endParaRPr lang="en-US" dirty="0"/>
          </a:p>
          <a:p>
            <a:r>
              <a:rPr lang="en-US" dirty="0"/>
              <a:t>Training limited by mechanical transients, not conductor degradation.</a:t>
            </a:r>
          </a:p>
          <a:p>
            <a:endParaRPr lang="en-US" dirty="0"/>
          </a:p>
          <a:p>
            <a:r>
              <a:rPr lang="en-US" dirty="0"/>
              <a:t>Largest precursor ~1.5 J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61F83-0686-423C-BA54-AC0DA56AF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t="8333" r="11698" b="30463"/>
          <a:stretch/>
        </p:blipFill>
        <p:spPr>
          <a:xfrm>
            <a:off x="176213" y="1714500"/>
            <a:ext cx="5000625" cy="2687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F41DEE-FEAD-48DC-B23E-A50FF30BD0C4}"/>
              </a:ext>
            </a:extLst>
          </p:cNvPr>
          <p:cNvSpPr txBox="1"/>
          <p:nvPr/>
        </p:nvSpPr>
        <p:spPr>
          <a:xfrm>
            <a:off x="114300" y="4798684"/>
            <a:ext cx="4396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has a very limited bore, and no quench antenna can be installed to identify displacement mode or location.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67DEA3F-7426-7C2F-77AC-AF36FE7CC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30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3AEF-D27A-4F51-A03A-E34569F66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2954D-F6DF-4F51-B7F0-A99FE3A5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D6AFFC-CE81-4820-B18E-FA99D2C24AF2}"/>
              </a:ext>
            </a:extLst>
          </p:cNvPr>
          <p:cNvSpPr txBox="1">
            <a:spLocks/>
          </p:cNvSpPr>
          <p:nvPr/>
        </p:nvSpPr>
        <p:spPr>
          <a:xfrm>
            <a:off x="266864" y="219539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6DA89B-8B22-4AFE-8C5A-3563267B8497}"/>
              </a:ext>
            </a:extLst>
          </p:cNvPr>
          <p:cNvSpPr txBox="1">
            <a:spLocks/>
          </p:cNvSpPr>
          <p:nvPr/>
        </p:nvSpPr>
        <p:spPr>
          <a:xfrm>
            <a:off x="279482" y="3996675"/>
            <a:ext cx="8585036" cy="2167905"/>
          </a:xfrm>
          <a:prstGeom prst="rect">
            <a:avLst/>
          </a:prstGeom>
        </p:spPr>
        <p:txBody>
          <a:bodyPr vert="horz" lIns="45720" rIns="45720" anchor="t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TE-MSC magnet seminar contributions on magnet test result interpretation methods</a:t>
            </a:r>
          </a:p>
          <a:p>
            <a:endParaRPr lang="en-US" sz="1200" dirty="0"/>
          </a:p>
          <a:p>
            <a:r>
              <a:rPr lang="en-US" sz="1200" dirty="0"/>
              <a:t>2018, H. Arnestad, G. Willering, </a:t>
            </a:r>
            <a:r>
              <a:rPr lang="en-US" sz="1200" i="1" dirty="0"/>
              <a:t>Measurement of Electrical and Mechanical Transients in Nb</a:t>
            </a:r>
            <a:r>
              <a:rPr lang="en-US" sz="1200" i="1" baseline="-25000" dirty="0"/>
              <a:t>3</a:t>
            </a:r>
            <a:r>
              <a:rPr lang="en-US" sz="1200" i="1" dirty="0"/>
              <a:t>Sn magnets,</a:t>
            </a:r>
          </a:p>
          <a:p>
            <a:r>
              <a:rPr lang="en-US" sz="1200" i="1" dirty="0"/>
              <a:t>	</a:t>
            </a:r>
            <a:r>
              <a:rPr lang="en-US" sz="1200" dirty="0">
                <a:hlinkClick r:id="rId2"/>
              </a:rPr>
              <a:t>https://indico.cern.ch/event/738168/</a:t>
            </a:r>
            <a:r>
              <a:rPr lang="en-US" sz="1200" dirty="0"/>
              <a:t>. </a:t>
            </a:r>
          </a:p>
          <a:p>
            <a:r>
              <a:rPr lang="en-US" sz="1200" dirty="0"/>
              <a:t>2019, G. Willering, </a:t>
            </a:r>
            <a:r>
              <a:rPr lang="en-US" sz="1200" i="1" dirty="0"/>
              <a:t>Methods for quench localization and performance diagnostics of Nb</a:t>
            </a:r>
            <a:r>
              <a:rPr lang="en-US" sz="1200" i="1" baseline="-25000" dirty="0"/>
              <a:t>3</a:t>
            </a:r>
            <a:r>
              <a:rPr lang="en-US" sz="1200" i="1" dirty="0"/>
              <a:t>Sn magnets in SM18</a:t>
            </a:r>
          </a:p>
          <a:p>
            <a:r>
              <a:rPr lang="en-US" sz="1200" i="1" dirty="0"/>
              <a:t>	</a:t>
            </a:r>
            <a:r>
              <a:rPr lang="en-US" sz="1200" dirty="0">
                <a:hlinkClick r:id="rId3"/>
              </a:rPr>
              <a:t>https://indico.cern.ch/event/820811/</a:t>
            </a:r>
            <a:r>
              <a:rPr lang="en-US" sz="1200" dirty="0"/>
              <a:t> </a:t>
            </a:r>
          </a:p>
          <a:p>
            <a:r>
              <a:rPr lang="en-US" sz="1200" dirty="0"/>
              <a:t>2021, R. Keijzer, </a:t>
            </a:r>
            <a:r>
              <a:rPr lang="en-US" sz="1200" i="1" dirty="0"/>
              <a:t>Modelling V-I measurements and characterizing performance degradation in 11T and MQXF magnets</a:t>
            </a:r>
          </a:p>
          <a:p>
            <a:r>
              <a:rPr lang="en-US" sz="1200" i="1" dirty="0"/>
              <a:t>	</a:t>
            </a:r>
            <a:r>
              <a:rPr lang="en-US" sz="1200" dirty="0">
                <a:hlinkClick r:id="rId4"/>
              </a:rPr>
              <a:t>https://indico.cern.ch/event/1025824/</a:t>
            </a:r>
            <a:r>
              <a:rPr lang="en-US" sz="1200" dirty="0"/>
              <a:t> </a:t>
            </a:r>
          </a:p>
          <a:p>
            <a:r>
              <a:rPr lang="en-US" sz="1200" dirty="0"/>
              <a:t>2022, M. Wallin, G. Willering, </a:t>
            </a:r>
            <a:r>
              <a:rPr lang="en-US" sz="1200" i="1" dirty="0"/>
              <a:t>Transients and Coil Displacement in Accelerator Magnets</a:t>
            </a:r>
          </a:p>
          <a:p>
            <a:r>
              <a:rPr lang="en-US" sz="1200" i="1" dirty="0"/>
              <a:t>	</a:t>
            </a:r>
            <a:r>
              <a:rPr lang="en-US" sz="1200" u="sng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hlinkClick r:id="rId5"/>
              </a:rPr>
              <a:t>https://indico.cern.ch/event/1112725/</a:t>
            </a:r>
            <a:endParaRPr lang="en-US" sz="1200" dirty="0">
              <a:effectLst/>
              <a:latin typeface="+mn-lt"/>
              <a:ea typeface="Calibri" panose="020F0502020204030204" pitchFamily="34" charset="0"/>
            </a:endParaRPr>
          </a:p>
          <a:p>
            <a:endParaRPr lang="en-US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FEA39-539B-4319-8D2C-25F0285085EE}"/>
              </a:ext>
            </a:extLst>
          </p:cNvPr>
          <p:cNvSpPr txBox="1"/>
          <p:nvPr/>
        </p:nvSpPr>
        <p:spPr>
          <a:xfrm>
            <a:off x="266865" y="814425"/>
            <a:ext cx="6248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Many thanks to the whole team in SM18, always making an effort to get the highest precision measurement.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CB5C4DC-F27F-D2C1-16F1-89ED7AE26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7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5DF17-101D-4EF4-A384-4985D6C376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2AD5B-5272-4398-8441-6095010EE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6DAD9-50F9-4084-8E15-A5D2238A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t="5648" r="13552" b="40093"/>
          <a:stretch/>
        </p:blipFill>
        <p:spPr>
          <a:xfrm>
            <a:off x="4322736" y="2764269"/>
            <a:ext cx="4364064" cy="2200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B3886-3E5B-4958-8C18-B076583B0393}"/>
              </a:ext>
            </a:extLst>
          </p:cNvPr>
          <p:cNvSpPr txBox="1"/>
          <p:nvPr/>
        </p:nvSpPr>
        <p:spPr>
          <a:xfrm>
            <a:off x="4590674" y="2417719"/>
            <a:ext cx="2914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Example of a ‘random’ slow training MB magnets, with 100 mV precursor.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F6C01-A990-4ECB-AC73-81B6E1CF0CAB}"/>
              </a:ext>
            </a:extLst>
          </p:cNvPr>
          <p:cNvSpPr txBox="1"/>
          <p:nvPr/>
        </p:nvSpPr>
        <p:spPr>
          <a:xfrm>
            <a:off x="-15715" y="5234757"/>
            <a:ext cx="921277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reading: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Calvi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Impact of the Mechanical Perturbations on the Performance of the LHC superconducting Dipole Magnets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University of Geneva, PhD thesis, 2004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Calvi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of Transient Energy Releases in the LHC Superconducting Dipole Magnets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IMTC conference 2006, Sorrento, Italy.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Pugnat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Diagnosis Method of Conductor Motions in Superconducting Magnets to Predict their Quench Performance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IEEE Trans. Appl.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Vol 11, No 1, March 2001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Pugnat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Siemko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Quench Performance of LHC Main Superconducting Magnets,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Trans. Appl.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Vol 17, No 2, June 2007</a:t>
            </a:r>
          </a:p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Calvi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 of Conductor Motion in LHC Superconducting Dipole Magnets,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Trans. Appl.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Vol 14, No2, June 2004</a:t>
            </a: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499122-A78D-4AB7-B66A-3244537F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51" y="2450373"/>
            <a:ext cx="3752576" cy="2708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007C63-950C-4C7D-8AD3-26858C9C616F}"/>
              </a:ext>
            </a:extLst>
          </p:cNvPr>
          <p:cNvSpPr txBox="1"/>
          <p:nvPr/>
        </p:nvSpPr>
        <p:spPr>
          <a:xfrm>
            <a:off x="1789926" y="2637170"/>
            <a:ext cx="1871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</a:t>
            </a:r>
            <a:r>
              <a:rPr lang="en-US" sz="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sz="7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 of Conductor Motion in LHC Superconducting Dipole Magnets</a:t>
            </a:r>
            <a:r>
              <a:rPr lang="en-US" sz="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IEEE Trans. Appl. </a:t>
            </a:r>
            <a:r>
              <a:rPr lang="en-US" sz="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sz="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Vol 14, No2, June 2004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289742-2C7F-4E19-A5A2-CF8FCEC84535}"/>
              </a:ext>
            </a:extLst>
          </p:cNvPr>
          <p:cNvCxnSpPr>
            <a:cxnSpLocks/>
          </p:cNvCxnSpPr>
          <p:nvPr/>
        </p:nvCxnSpPr>
        <p:spPr>
          <a:xfrm>
            <a:off x="1965114" y="3781879"/>
            <a:ext cx="3927150" cy="169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07742B1-5FC6-4640-B806-AF87EE9E4899}"/>
              </a:ext>
            </a:extLst>
          </p:cNvPr>
          <p:cNvSpPr txBox="1"/>
          <p:nvPr/>
        </p:nvSpPr>
        <p:spPr>
          <a:xfrm>
            <a:off x="7431" y="710060"/>
            <a:ext cx="860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 LHC MB magnets mainly statistical analysis was done. </a:t>
            </a:r>
          </a:p>
          <a:p>
            <a:r>
              <a:rPr lang="en-US" sz="1400" dirty="0"/>
              <a:t>Note the use of different words to describe the same phenomenon. </a:t>
            </a:r>
          </a:p>
          <a:p>
            <a:r>
              <a:rPr lang="en-US" sz="1400" dirty="0"/>
              <a:t>Attempts to predict a magnet quench using these data has not been successful.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99A93B-FBED-4484-A7EB-A9EBB1F15612}"/>
              </a:ext>
            </a:extLst>
          </p:cNvPr>
          <p:cNvSpPr txBox="1"/>
          <p:nvPr/>
        </p:nvSpPr>
        <p:spPr>
          <a:xfrm>
            <a:off x="561971" y="1575880"/>
            <a:ext cx="2787943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Mechanical Perturbations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4AF8BF-F3A7-4767-AB25-D0B1A9FFA6EE}"/>
              </a:ext>
            </a:extLst>
          </p:cNvPr>
          <p:cNvSpPr txBox="1"/>
          <p:nvPr/>
        </p:nvSpPr>
        <p:spPr>
          <a:xfrm>
            <a:off x="4256334" y="1579084"/>
            <a:ext cx="2056973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Quench Precursor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8C5646-5007-458E-A72E-BCB268BD092C}"/>
              </a:ext>
            </a:extLst>
          </p:cNvPr>
          <p:cNvSpPr txBox="1"/>
          <p:nvPr/>
        </p:nvSpPr>
        <p:spPr>
          <a:xfrm>
            <a:off x="3419301" y="1575880"/>
            <a:ext cx="76174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3EEF9-B0B0-4AF1-A053-C49B5F4BE0E4}"/>
              </a:ext>
            </a:extLst>
          </p:cNvPr>
          <p:cNvSpPr txBox="1"/>
          <p:nvPr/>
        </p:nvSpPr>
        <p:spPr>
          <a:xfrm>
            <a:off x="3168939" y="1980005"/>
            <a:ext cx="284347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Transient Energy Release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83A83A-91AD-49FB-B52C-ABCE20963348}"/>
              </a:ext>
            </a:extLst>
          </p:cNvPr>
          <p:cNvSpPr txBox="1"/>
          <p:nvPr/>
        </p:nvSpPr>
        <p:spPr>
          <a:xfrm>
            <a:off x="6388593" y="1579823"/>
            <a:ext cx="2005677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Conductor Motion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D723305B-3E8C-4E13-8AFA-64589D2A16CF}"/>
              </a:ext>
            </a:extLst>
          </p:cNvPr>
          <p:cNvSpPr txBox="1">
            <a:spLocks/>
          </p:cNvSpPr>
          <p:nvPr/>
        </p:nvSpPr>
        <p:spPr>
          <a:xfrm>
            <a:off x="86891" y="38299"/>
            <a:ext cx="8226854" cy="58158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History: Statistics LHC MB magnets</a:t>
            </a:r>
            <a:endParaRPr lang="en-GB" sz="36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3119A8-493E-9702-9F20-3A46FBF53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CA3E2-2068-40AE-87DF-60726DB125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6624E-5FCF-4163-A87B-AD0C17602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A0BD0A2-0F83-4C45-8128-F56A45EC12B7}"/>
              </a:ext>
            </a:extLst>
          </p:cNvPr>
          <p:cNvSpPr txBox="1">
            <a:spLocks/>
          </p:cNvSpPr>
          <p:nvPr/>
        </p:nvSpPr>
        <p:spPr>
          <a:xfrm>
            <a:off x="79696" y="104202"/>
            <a:ext cx="8226854" cy="625642"/>
          </a:xfrm>
          <a:prstGeom prst="rect">
            <a:avLst/>
          </a:prstGeom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New in this work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21C91-9F23-4161-8265-6E0C85B977FA}"/>
              </a:ext>
            </a:extLst>
          </p:cNvPr>
          <p:cNvSpPr txBox="1"/>
          <p:nvPr/>
        </p:nvSpPr>
        <p:spPr>
          <a:xfrm>
            <a:off x="480060" y="1905369"/>
            <a:ext cx="59207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Detailed precision measurements on single spikes for Voltage, Pickup coils and current.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Ignore voltage ‘oscillation’ but focus on </a:t>
            </a:r>
            <a:r>
              <a:rPr lang="en-US" b="1" dirty="0"/>
              <a:t>integral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Use the law of </a:t>
            </a:r>
            <a:r>
              <a:rPr lang="en-US" b="1" dirty="0"/>
              <a:t>conservation of energy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Define a simple physics model to describe mechanical motion qualitatively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Quantify coil motion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8BBC93-A426-4D24-85D3-786056E7C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706" y="569618"/>
            <a:ext cx="3682598" cy="1619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10C7BA-0711-4DDB-B279-6BAE35A958B9}"/>
              </a:ext>
            </a:extLst>
          </p:cNvPr>
          <p:cNvSpPr txBox="1"/>
          <p:nvPr/>
        </p:nvSpPr>
        <p:spPr>
          <a:xfrm>
            <a:off x="5900727" y="1062341"/>
            <a:ext cx="835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precursor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F350B0-BDE0-1D9D-2DA3-F605DAB00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1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97090-CBA3-4913-8823-C10015C55B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94985-55ED-41F4-A760-E3779F1EA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209CFAB-E2E3-4B84-ADB7-F40236C7BDE9}"/>
              </a:ext>
            </a:extLst>
          </p:cNvPr>
          <p:cNvGrpSpPr/>
          <p:nvPr/>
        </p:nvGrpSpPr>
        <p:grpSpPr>
          <a:xfrm>
            <a:off x="4534223" y="2390375"/>
            <a:ext cx="1498452" cy="2610393"/>
            <a:chOff x="5628788" y="1845560"/>
            <a:chExt cx="1498452" cy="224469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0942A9E-372F-4B71-B5A3-6831DE7ECF38}"/>
                </a:ext>
              </a:extLst>
            </p:cNvPr>
            <p:cNvGrpSpPr/>
            <p:nvPr/>
          </p:nvGrpSpPr>
          <p:grpSpPr>
            <a:xfrm>
              <a:off x="5938520" y="1873619"/>
              <a:ext cx="1188720" cy="2216634"/>
              <a:chOff x="5938520" y="1873619"/>
              <a:chExt cx="1188720" cy="2216634"/>
            </a:xfrm>
          </p:grpSpPr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id="{BE4C6B8C-3912-41EB-8201-84EE8963795A}"/>
                  </a:ext>
                </a:extLst>
              </p:cNvPr>
              <p:cNvSpPr/>
              <p:nvPr/>
            </p:nvSpPr>
            <p:spPr>
              <a:xfrm>
                <a:off x="593852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C37EFC80-0269-4E0D-9DF2-CE2F21FA462F}"/>
                  </a:ext>
                </a:extLst>
              </p:cNvPr>
              <p:cNvSpPr/>
              <p:nvPr/>
            </p:nvSpPr>
            <p:spPr>
              <a:xfrm>
                <a:off x="608584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7722A498-2B58-457F-A9FA-E5BF762E70B2}"/>
                  </a:ext>
                </a:extLst>
              </p:cNvPr>
              <p:cNvSpPr/>
              <p:nvPr/>
            </p:nvSpPr>
            <p:spPr>
              <a:xfrm>
                <a:off x="623824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243806E6-DC49-4CCA-8370-5D9B357CB323}"/>
                  </a:ext>
                </a:extLst>
              </p:cNvPr>
              <p:cNvSpPr/>
              <p:nvPr/>
            </p:nvSpPr>
            <p:spPr>
              <a:xfrm>
                <a:off x="638556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9D92E2A6-3474-41BD-A750-166A3A13D975}"/>
                  </a:ext>
                </a:extLst>
              </p:cNvPr>
              <p:cNvSpPr/>
              <p:nvPr/>
            </p:nvSpPr>
            <p:spPr>
              <a:xfrm>
                <a:off x="653288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C228ADA2-9F19-4D2C-83D7-DCED07A1DBF4}"/>
                  </a:ext>
                </a:extLst>
              </p:cNvPr>
              <p:cNvSpPr/>
              <p:nvPr/>
            </p:nvSpPr>
            <p:spPr>
              <a:xfrm>
                <a:off x="668020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137731EC-628B-4532-A0EF-DB34B460EF1A}"/>
                  </a:ext>
                </a:extLst>
              </p:cNvPr>
              <p:cNvSpPr/>
              <p:nvPr/>
            </p:nvSpPr>
            <p:spPr>
              <a:xfrm>
                <a:off x="683260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EC76717-0D79-44E0-BBF7-C529C6A5DD7E}"/>
                  </a:ext>
                </a:extLst>
              </p:cNvPr>
              <p:cNvSpPr/>
              <p:nvPr/>
            </p:nvSpPr>
            <p:spPr>
              <a:xfrm>
                <a:off x="6979920" y="231546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6195501-E1C2-4ECF-9B5C-406DB93F55FF}"/>
                  </a:ext>
                </a:extLst>
              </p:cNvPr>
              <p:cNvSpPr/>
              <p:nvPr/>
            </p:nvSpPr>
            <p:spPr>
              <a:xfrm>
                <a:off x="593852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7B88E269-27D3-4509-91D9-7432D2AF096C}"/>
                  </a:ext>
                </a:extLst>
              </p:cNvPr>
              <p:cNvSpPr/>
              <p:nvPr/>
            </p:nvSpPr>
            <p:spPr>
              <a:xfrm>
                <a:off x="608584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1089C85E-F225-477E-A378-5C67552BECFE}"/>
                  </a:ext>
                </a:extLst>
              </p:cNvPr>
              <p:cNvSpPr/>
              <p:nvPr/>
            </p:nvSpPr>
            <p:spPr>
              <a:xfrm>
                <a:off x="623824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72AF958-0526-490E-BB79-7761A19C9F28}"/>
                  </a:ext>
                </a:extLst>
              </p:cNvPr>
              <p:cNvSpPr/>
              <p:nvPr/>
            </p:nvSpPr>
            <p:spPr>
              <a:xfrm>
                <a:off x="638556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1DB511AB-1499-4167-973E-7E33FD0086A0}"/>
                  </a:ext>
                </a:extLst>
              </p:cNvPr>
              <p:cNvSpPr/>
              <p:nvPr/>
            </p:nvSpPr>
            <p:spPr>
              <a:xfrm>
                <a:off x="653288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A636FAD7-3EFC-48A2-A528-474C69CF8315}"/>
                  </a:ext>
                </a:extLst>
              </p:cNvPr>
              <p:cNvSpPr/>
              <p:nvPr/>
            </p:nvSpPr>
            <p:spPr>
              <a:xfrm>
                <a:off x="668020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D3A7B6C0-8D21-4BAC-80F8-5F76ADA71B56}"/>
                  </a:ext>
                </a:extLst>
              </p:cNvPr>
              <p:cNvSpPr/>
              <p:nvPr/>
            </p:nvSpPr>
            <p:spPr>
              <a:xfrm>
                <a:off x="683260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81799F02-448C-4648-960A-79564040BAC4}"/>
                  </a:ext>
                </a:extLst>
              </p:cNvPr>
              <p:cNvSpPr/>
              <p:nvPr/>
            </p:nvSpPr>
            <p:spPr>
              <a:xfrm>
                <a:off x="6979920" y="2667025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04EED32-1546-4332-A67B-DE5AF2AD5093}"/>
                  </a:ext>
                </a:extLst>
              </p:cNvPr>
              <p:cNvSpPr/>
              <p:nvPr/>
            </p:nvSpPr>
            <p:spPr>
              <a:xfrm>
                <a:off x="593852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38F120C3-85C8-4C0A-967D-2AEEFD1BB2B2}"/>
                  </a:ext>
                </a:extLst>
              </p:cNvPr>
              <p:cNvSpPr/>
              <p:nvPr/>
            </p:nvSpPr>
            <p:spPr>
              <a:xfrm>
                <a:off x="608584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BAE5D0D9-0F2E-4907-8075-1414A0DFA7B3}"/>
                  </a:ext>
                </a:extLst>
              </p:cNvPr>
              <p:cNvSpPr/>
              <p:nvPr/>
            </p:nvSpPr>
            <p:spPr>
              <a:xfrm>
                <a:off x="623824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B0554D35-67CA-4CE2-8853-68461A21022A}"/>
                  </a:ext>
                </a:extLst>
              </p:cNvPr>
              <p:cNvSpPr/>
              <p:nvPr/>
            </p:nvSpPr>
            <p:spPr>
              <a:xfrm>
                <a:off x="638556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5263077C-4243-4ED9-B018-D94755F3C00C}"/>
                  </a:ext>
                </a:extLst>
              </p:cNvPr>
              <p:cNvSpPr/>
              <p:nvPr/>
            </p:nvSpPr>
            <p:spPr>
              <a:xfrm>
                <a:off x="653288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8020DC24-0B0D-4F7E-93C6-F1482A1BBB5B}"/>
                  </a:ext>
                </a:extLst>
              </p:cNvPr>
              <p:cNvSpPr/>
              <p:nvPr/>
            </p:nvSpPr>
            <p:spPr>
              <a:xfrm>
                <a:off x="668020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652F7AD3-6752-4C5F-AA00-5AC7F55F00E8}"/>
                  </a:ext>
                </a:extLst>
              </p:cNvPr>
              <p:cNvSpPr/>
              <p:nvPr/>
            </p:nvSpPr>
            <p:spPr>
              <a:xfrm>
                <a:off x="683260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AEFE9873-A097-4964-B319-960E6D472061}"/>
                  </a:ext>
                </a:extLst>
              </p:cNvPr>
              <p:cNvSpPr/>
              <p:nvPr/>
            </p:nvSpPr>
            <p:spPr>
              <a:xfrm>
                <a:off x="6979920" y="3018590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275578AA-710F-48A1-A10F-F634F2C4BCFF}"/>
                  </a:ext>
                </a:extLst>
              </p:cNvPr>
              <p:cNvSpPr/>
              <p:nvPr/>
            </p:nvSpPr>
            <p:spPr>
              <a:xfrm>
                <a:off x="593852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E5778408-85E9-4942-8C2D-204DE671E81B}"/>
                  </a:ext>
                </a:extLst>
              </p:cNvPr>
              <p:cNvSpPr/>
              <p:nvPr/>
            </p:nvSpPr>
            <p:spPr>
              <a:xfrm>
                <a:off x="608584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058585B0-26C7-412A-9B5F-C09AE9528169}"/>
                  </a:ext>
                </a:extLst>
              </p:cNvPr>
              <p:cNvSpPr/>
              <p:nvPr/>
            </p:nvSpPr>
            <p:spPr>
              <a:xfrm>
                <a:off x="623824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3DE511B4-A885-4D15-8D6E-49F81C191CB9}"/>
                  </a:ext>
                </a:extLst>
              </p:cNvPr>
              <p:cNvSpPr/>
              <p:nvPr/>
            </p:nvSpPr>
            <p:spPr>
              <a:xfrm>
                <a:off x="638556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36C3D0EC-43A4-4681-AF2D-0AF3D3BA03DF}"/>
                  </a:ext>
                </a:extLst>
              </p:cNvPr>
              <p:cNvSpPr/>
              <p:nvPr/>
            </p:nvSpPr>
            <p:spPr>
              <a:xfrm>
                <a:off x="653288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A6E8200E-3DC9-4DCF-BE54-166032FB80D2}"/>
                  </a:ext>
                </a:extLst>
              </p:cNvPr>
              <p:cNvSpPr/>
              <p:nvPr/>
            </p:nvSpPr>
            <p:spPr>
              <a:xfrm>
                <a:off x="668020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421B8948-639C-4165-9057-BAAD9FB05E13}"/>
                  </a:ext>
                </a:extLst>
              </p:cNvPr>
              <p:cNvSpPr/>
              <p:nvPr/>
            </p:nvSpPr>
            <p:spPr>
              <a:xfrm>
                <a:off x="683260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F4053048-DD66-425A-A914-312E224F97CC}"/>
                  </a:ext>
                </a:extLst>
              </p:cNvPr>
              <p:cNvSpPr/>
              <p:nvPr/>
            </p:nvSpPr>
            <p:spPr>
              <a:xfrm>
                <a:off x="6979920" y="3370019"/>
                <a:ext cx="147320" cy="323506"/>
              </a:xfrm>
              <a:prstGeom prst="arc">
                <a:avLst>
                  <a:gd name="adj1" fmla="val 10806330"/>
                  <a:gd name="adj2" fmla="val 0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34E3C09-5803-435C-8B25-251DBAC90FD8}"/>
                  </a:ext>
                </a:extLst>
              </p:cNvPr>
              <p:cNvCxnSpPr>
                <a:stCxn id="8" idx="0"/>
              </p:cNvCxnSpPr>
              <p:nvPr/>
            </p:nvCxnSpPr>
            <p:spPr>
              <a:xfrm flipV="1">
                <a:off x="5938520" y="1873619"/>
                <a:ext cx="0" cy="6034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BF02302-D0A2-495A-9D1E-08BDC63A67D4}"/>
                  </a:ext>
                </a:extLst>
              </p:cNvPr>
              <p:cNvCxnSpPr/>
              <p:nvPr/>
            </p:nvCxnSpPr>
            <p:spPr>
              <a:xfrm flipV="1">
                <a:off x="5943600" y="3486795"/>
                <a:ext cx="0" cy="6034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E0B8CD0-4B4B-4DC0-AE23-ECCCE0D92A3A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V="1">
                <a:off x="5938520" y="2794757"/>
                <a:ext cx="0" cy="3854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4C774E9-B52C-4201-BD75-40901EA06A49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 flipV="1">
                <a:off x="7127240" y="2477078"/>
                <a:ext cx="0" cy="351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70B66BF-6035-45D7-AB40-BF31B1D214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27240" y="3180207"/>
                <a:ext cx="0" cy="3938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53CD10F-7D33-4A70-A303-DB20B786760C}"/>
                </a:ext>
              </a:extLst>
            </p:cNvPr>
            <p:cNvCxnSpPr>
              <a:cxnSpLocks/>
            </p:cNvCxnSpPr>
            <p:nvPr/>
          </p:nvCxnSpPr>
          <p:spPr>
            <a:xfrm>
              <a:off x="5835650" y="1987575"/>
              <a:ext cx="0" cy="29173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00A087A-8B62-4EBF-830D-B43E4E121DB8}"/>
                </a:ext>
              </a:extLst>
            </p:cNvPr>
            <p:cNvCxnSpPr>
              <a:cxnSpLocks/>
            </p:cNvCxnSpPr>
            <p:nvPr/>
          </p:nvCxnSpPr>
          <p:spPr>
            <a:xfrm>
              <a:off x="5835650" y="3638575"/>
              <a:ext cx="0" cy="29173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C1E647-74FB-4BDF-85FF-8F3F4F200581}"/>
                </a:ext>
              </a:extLst>
            </p:cNvPr>
            <p:cNvSpPr txBox="1"/>
            <p:nvPr/>
          </p:nvSpPr>
          <p:spPr>
            <a:xfrm>
              <a:off x="5628788" y="1986199"/>
              <a:ext cx="2311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171133-06CE-4308-932F-6C2216134258}"/>
                </a:ext>
              </a:extLst>
            </p:cNvPr>
            <p:cNvSpPr txBox="1"/>
            <p:nvPr/>
          </p:nvSpPr>
          <p:spPr>
            <a:xfrm>
              <a:off x="5643881" y="3668696"/>
              <a:ext cx="2311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19668C38-DD33-4290-B0F9-E6347C6F0F9E}"/>
                </a:ext>
              </a:extLst>
            </p:cNvPr>
            <p:cNvSpPr/>
            <p:nvPr/>
          </p:nvSpPr>
          <p:spPr>
            <a:xfrm>
              <a:off x="5954616" y="1845560"/>
              <a:ext cx="147320" cy="155445"/>
            </a:xfrm>
            <a:prstGeom prst="mathPlus">
              <a:avLst>
                <a:gd name="adj1" fmla="val 10776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inus Sign 58">
              <a:extLst>
                <a:ext uri="{FF2B5EF4-FFF2-40B4-BE49-F238E27FC236}">
                  <a16:creationId xmlns:a16="http://schemas.microsoft.com/office/drawing/2014/main" id="{8FA27CEC-78D8-4746-BD57-E35BAB0F9E20}"/>
                </a:ext>
              </a:extLst>
            </p:cNvPr>
            <p:cNvSpPr/>
            <p:nvPr/>
          </p:nvSpPr>
          <p:spPr>
            <a:xfrm>
              <a:off x="5980430" y="3850786"/>
              <a:ext cx="105410" cy="82206"/>
            </a:xfrm>
            <a:prstGeom prst="mathMinus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9F4F800-73B6-48CF-919C-51B73708BE01}"/>
                </a:ext>
              </a:extLst>
            </p:cNvPr>
            <p:cNvSpPr txBox="1"/>
            <p:nvPr/>
          </p:nvSpPr>
          <p:spPr>
            <a:xfrm>
              <a:off x="6259407" y="2117004"/>
              <a:ext cx="546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Coil 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49176F-C831-4297-8C9C-3E4F91DD619D}"/>
                </a:ext>
              </a:extLst>
            </p:cNvPr>
            <p:cNvSpPr txBox="1"/>
            <p:nvPr/>
          </p:nvSpPr>
          <p:spPr>
            <a:xfrm>
              <a:off x="6259407" y="2482530"/>
              <a:ext cx="546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Coil 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8A60C70-0A76-40A2-B7F5-D0D4068711D0}"/>
                </a:ext>
              </a:extLst>
            </p:cNvPr>
            <p:cNvSpPr txBox="1"/>
            <p:nvPr/>
          </p:nvSpPr>
          <p:spPr>
            <a:xfrm>
              <a:off x="6238240" y="3167390"/>
              <a:ext cx="546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Coil 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E522A38-0B52-4A2B-A7CF-1E5DACF14AE8}"/>
                </a:ext>
              </a:extLst>
            </p:cNvPr>
            <p:cNvSpPr txBox="1"/>
            <p:nvPr/>
          </p:nvSpPr>
          <p:spPr>
            <a:xfrm>
              <a:off x="6242899" y="2831380"/>
              <a:ext cx="546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6"/>
                  </a:solidFill>
                </a:rPr>
                <a:t>Coil 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2C660D-46FA-4B83-B34E-0EABBF32B4B7}"/>
              </a:ext>
            </a:extLst>
          </p:cNvPr>
          <p:cNvGrpSpPr/>
          <p:nvPr/>
        </p:nvGrpSpPr>
        <p:grpSpPr>
          <a:xfrm>
            <a:off x="5897628" y="2728354"/>
            <a:ext cx="3273408" cy="1728384"/>
            <a:chOff x="838200" y="2651389"/>
            <a:chExt cx="4343409" cy="2410973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DE4CBC3-489C-44E5-96E7-A38662FB4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651389"/>
              <a:ext cx="4343409" cy="241097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42AEAA8-D9A6-4AF5-9D94-3165A4647FF6}"/>
                </a:ext>
              </a:extLst>
            </p:cNvPr>
            <p:cNvSpPr txBox="1"/>
            <p:nvPr/>
          </p:nvSpPr>
          <p:spPr>
            <a:xfrm>
              <a:off x="3813884" y="2753201"/>
              <a:ext cx="986721" cy="47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Coil 1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94FD791-4682-4EDA-8351-1FD99B31D5B0}"/>
                </a:ext>
              </a:extLst>
            </p:cNvPr>
            <p:cNvSpPr txBox="1"/>
            <p:nvPr/>
          </p:nvSpPr>
          <p:spPr>
            <a:xfrm>
              <a:off x="3813884" y="3316677"/>
              <a:ext cx="986721" cy="47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Coil 2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6388ADF-2D33-4ED5-9F9C-8972A5DD004F}"/>
                </a:ext>
              </a:extLst>
            </p:cNvPr>
            <p:cNvSpPr txBox="1"/>
            <p:nvPr/>
          </p:nvSpPr>
          <p:spPr>
            <a:xfrm>
              <a:off x="3813884" y="3900284"/>
              <a:ext cx="986721" cy="729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Coil 3</a:t>
              </a:r>
            </a:p>
            <a:p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1EEFC9D-7892-4C1B-B214-18121FDC78DC}"/>
                </a:ext>
              </a:extLst>
            </p:cNvPr>
            <p:cNvSpPr txBox="1"/>
            <p:nvPr/>
          </p:nvSpPr>
          <p:spPr>
            <a:xfrm>
              <a:off x="3657107" y="4464045"/>
              <a:ext cx="1070019" cy="47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Coil 4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AC57AF0-F79E-4FBF-AC34-6736F631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2458" r="38820" b="50059"/>
          <a:stretch/>
        </p:blipFill>
        <p:spPr>
          <a:xfrm>
            <a:off x="404610" y="813748"/>
            <a:ext cx="4129613" cy="263184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7AC0BB9-6F49-47F6-A145-222611B35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50098" r="38820" b="2807"/>
          <a:stretch/>
        </p:blipFill>
        <p:spPr>
          <a:xfrm>
            <a:off x="404610" y="3518761"/>
            <a:ext cx="4129613" cy="261039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76EE189-2A60-4BB5-81D7-2ABD157C079B}"/>
              </a:ext>
            </a:extLst>
          </p:cNvPr>
          <p:cNvSpPr txBox="1"/>
          <p:nvPr/>
        </p:nvSpPr>
        <p:spPr>
          <a:xfrm>
            <a:off x="1062878" y="2758369"/>
            <a:ext cx="124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</a:t>
            </a:r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8339612-E8E7-4D84-9CCB-0CFF073D41D9}"/>
              </a:ext>
            </a:extLst>
          </p:cNvPr>
          <p:cNvSpPr txBox="1"/>
          <p:nvPr/>
        </p:nvSpPr>
        <p:spPr>
          <a:xfrm>
            <a:off x="1141784" y="360876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C83D8E-9666-4716-8EBB-10CA46A19477}"/>
              </a:ext>
            </a:extLst>
          </p:cNvPr>
          <p:cNvSpPr txBox="1"/>
          <p:nvPr/>
        </p:nvSpPr>
        <p:spPr>
          <a:xfrm>
            <a:off x="4653785" y="952750"/>
            <a:ext cx="4394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Familiar voltage data as we typically use in presentations/reports:</a:t>
            </a:r>
          </a:p>
          <a:p>
            <a:r>
              <a:rPr lang="en-US" b="1" dirty="0"/>
              <a:t>Differential</a:t>
            </a:r>
            <a:r>
              <a:rPr lang="en-US" dirty="0"/>
              <a:t> voltage (C1+C2) – (C3+C4)</a:t>
            </a:r>
          </a:p>
          <a:p>
            <a:r>
              <a:rPr lang="en-US" dirty="0"/>
              <a:t>Differential voltage is also used for quench detection. 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F176EBE4-AB4C-4215-9675-A47C7A3C2BD8}"/>
              </a:ext>
            </a:extLst>
          </p:cNvPr>
          <p:cNvSpPr/>
          <p:nvPr/>
        </p:nvSpPr>
        <p:spPr>
          <a:xfrm rot="20094246" flipH="1">
            <a:off x="2794666" y="1450608"/>
            <a:ext cx="1947096" cy="304231"/>
          </a:xfrm>
          <a:prstGeom prst="rightArrow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8473FA79-FF78-40FD-8DC0-A4232F5323D2}"/>
              </a:ext>
            </a:extLst>
          </p:cNvPr>
          <p:cNvSpPr/>
          <p:nvPr/>
        </p:nvSpPr>
        <p:spPr>
          <a:xfrm rot="688040" flipH="1">
            <a:off x="3354336" y="4962207"/>
            <a:ext cx="1306004" cy="304231"/>
          </a:xfrm>
          <a:prstGeom prst="rightArrow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2F596E3-A7D9-444A-A08B-8033B5B1C608}"/>
              </a:ext>
            </a:extLst>
          </p:cNvPr>
          <p:cNvSpPr txBox="1"/>
          <p:nvPr/>
        </p:nvSpPr>
        <p:spPr>
          <a:xfrm>
            <a:off x="4741084" y="4974150"/>
            <a:ext cx="4307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direct voltage per coil gives additional information. </a:t>
            </a:r>
          </a:p>
          <a:p>
            <a:r>
              <a:rPr lang="en-US" dirty="0"/>
              <a:t>Example: positive precursor in coil 1 and negative precursor in coil 3 and 4.</a:t>
            </a:r>
          </a:p>
        </p:txBody>
      </p:sp>
      <p:sp>
        <p:nvSpPr>
          <p:cNvPr id="80" name="Title 6">
            <a:extLst>
              <a:ext uri="{FF2B5EF4-FFF2-40B4-BE49-F238E27FC236}">
                <a16:creationId xmlns:a16="http://schemas.microsoft.com/office/drawing/2014/main" id="{CB1BF16F-0AEF-4AB5-8195-CD113B5691B8}"/>
              </a:ext>
            </a:extLst>
          </p:cNvPr>
          <p:cNvSpPr txBox="1">
            <a:spLocks/>
          </p:cNvSpPr>
          <p:nvPr/>
        </p:nvSpPr>
        <p:spPr>
          <a:xfrm>
            <a:off x="79696" y="104202"/>
            <a:ext cx="8226854" cy="625642"/>
          </a:xfrm>
          <a:prstGeom prst="rect">
            <a:avLst/>
          </a:prstGeom>
        </p:spPr>
        <p:txBody>
          <a:bodyPr vert="horz" lIns="45720" rIns="45720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Coil voltage measurement</a:t>
            </a:r>
            <a:endParaRPr lang="en-GB" sz="36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0118ED-D326-4397-B763-756B7EC0BDDA}"/>
              </a:ext>
            </a:extLst>
          </p:cNvPr>
          <p:cNvSpPr txBox="1"/>
          <p:nvPr/>
        </p:nvSpPr>
        <p:spPr>
          <a:xfrm>
            <a:off x="6059384" y="4466087"/>
            <a:ext cx="2989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Fresca2. Block coil design. 4 coils, each coil has two layers and 36 to 42 turns per layer.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286429D-2FAE-2B42-40EB-802BBFF83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 animBg="1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CA3E2-2068-40AE-87DF-60726DB125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6624E-5FCF-4163-A87B-AD0C17602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3681F-AE1E-44A6-8FBA-32D3E480B85D}"/>
              </a:ext>
            </a:extLst>
          </p:cNvPr>
          <p:cNvSpPr txBox="1"/>
          <p:nvPr/>
        </p:nvSpPr>
        <p:spPr>
          <a:xfrm>
            <a:off x="6262578" y="1503557"/>
            <a:ext cx="405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Energy calculation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A0BD0A2-0F83-4C45-8128-F56A45EC12B7}"/>
              </a:ext>
            </a:extLst>
          </p:cNvPr>
          <p:cNvSpPr txBox="1">
            <a:spLocks/>
          </p:cNvSpPr>
          <p:nvPr/>
        </p:nvSpPr>
        <p:spPr>
          <a:xfrm>
            <a:off x="209234" y="93189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Energy: from voltage measurement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0B53EA1-B955-4280-9BB4-7796673D6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4094" y="2120400"/>
                <a:ext cx="2023257" cy="817537"/>
              </a:xfrm>
              <a:prstGeom prst="rect">
                <a:avLst/>
              </a:prstGeom>
            </p:spPr>
            <p:txBody>
              <a:bodyPr/>
              <a:lstStyle>
                <a:lvl1pPr marL="49377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/>
                  <a:buChar char="•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5256" indent="-4572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92708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5316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50492" indent="-34290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𝑈𝐼𝑑𝑡</m:t>
                          </m:r>
                        </m:e>
                      </m:nary>
                    </m:oMath>
                  </m:oMathPara>
                </a14:m>
                <a:endParaRPr lang="en-GB" sz="1800" dirty="0"/>
              </a:p>
              <a:p>
                <a:pPr marL="36576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0B53EA1-B955-4280-9BB4-7796673D6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94" y="2120400"/>
                <a:ext cx="2023257" cy="8175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D627068-EE98-463B-BCBB-F937FF5E3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331409"/>
              </p:ext>
            </p:extLst>
          </p:nvPr>
        </p:nvGraphicFramePr>
        <p:xfrm>
          <a:off x="6460619" y="2952578"/>
          <a:ext cx="1714632" cy="1135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632">
                  <a:extLst>
                    <a:ext uri="{9D8B030D-6E8A-4147-A177-3AD203B41FA5}">
                      <a16:colId xmlns:a16="http://schemas.microsoft.com/office/drawing/2014/main" val="1720451156"/>
                    </a:ext>
                  </a:extLst>
                </a:gridCol>
              </a:tblGrid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en-GB" sz="1800" u="none" strike="noStrike" dirty="0">
                          <a:effectLst/>
                        </a:rPr>
                        <a:t>E</a:t>
                      </a:r>
                      <a:r>
                        <a:rPr lang="en-GB" sz="1800" u="none" strike="noStrike" baseline="-25000" dirty="0">
                          <a:effectLst/>
                        </a:rPr>
                        <a:t>V_1</a:t>
                      </a:r>
                      <a:r>
                        <a:rPr lang="en-GB" sz="1800" u="none" strike="noStrike" dirty="0">
                          <a:effectLst/>
                        </a:rPr>
                        <a:t> =  2.29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961449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V_2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  0.13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416316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V_3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</a:t>
                      </a:r>
                      <a:r>
                        <a:rPr lang="en-GB" sz="1800" u="none" strike="noStrike" dirty="0">
                          <a:effectLst/>
                        </a:rPr>
                        <a:t> -1.37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901239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u="none" strike="noStrike" dirty="0">
                          <a:effectLst/>
                        </a:rPr>
                        <a:t>Δ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V_4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 </a:t>
                      </a:r>
                      <a:r>
                        <a:rPr lang="en-GB" sz="1800" u="none" strike="noStrike" dirty="0">
                          <a:effectLst/>
                        </a:rPr>
                        <a:t>-1.30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2340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A18B5E2-F3B3-4062-BA4E-2A92FAEB9F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9" y="1467970"/>
            <a:ext cx="5602152" cy="25286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6300B0-2187-442C-AE17-ED976EC73D55}"/>
              </a:ext>
            </a:extLst>
          </p:cNvPr>
          <p:cNvSpPr txBox="1"/>
          <p:nvPr/>
        </p:nvSpPr>
        <p:spPr>
          <a:xfrm>
            <a:off x="190885" y="4585456"/>
            <a:ext cx="8762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know that even </a:t>
            </a:r>
            <a:r>
              <a:rPr lang="en-US" sz="1600" b="1" dirty="0"/>
              <a:t>10</a:t>
            </a:r>
            <a:r>
              <a:rPr lang="en-US" sz="1600" dirty="0"/>
              <a:t> </a:t>
            </a:r>
            <a:r>
              <a:rPr lang="en-US" sz="1600" b="1" dirty="0"/>
              <a:t>µJ</a:t>
            </a:r>
            <a:r>
              <a:rPr lang="en-US" sz="1600" dirty="0"/>
              <a:t> to </a:t>
            </a:r>
            <a:r>
              <a:rPr lang="en-US" sz="1600" b="1" dirty="0"/>
              <a:t>1 </a:t>
            </a:r>
            <a:r>
              <a:rPr lang="en-US" sz="1600" b="1" dirty="0" err="1"/>
              <a:t>mJ</a:t>
            </a:r>
            <a:r>
              <a:rPr lang="en-US" sz="1600" dirty="0"/>
              <a:t> can quench a magnet. </a:t>
            </a:r>
          </a:p>
          <a:p>
            <a:r>
              <a:rPr lang="en-US" sz="1600" dirty="0"/>
              <a:t>Why does this event not quench the magnet?</a:t>
            </a:r>
          </a:p>
          <a:p>
            <a:endParaRPr lang="en-US" sz="1600" dirty="0"/>
          </a:p>
          <a:p>
            <a:r>
              <a:rPr lang="en-US" sz="1600" dirty="0"/>
              <a:t>Sum of energy is about 0 J 	→ The energy is </a:t>
            </a:r>
            <a:r>
              <a:rPr lang="en-US" sz="1600" b="1" dirty="0"/>
              <a:t>not dissipated </a:t>
            </a:r>
            <a:r>
              <a:rPr lang="en-US" sz="1600" dirty="0"/>
              <a:t>in the coil</a:t>
            </a:r>
          </a:p>
          <a:p>
            <a:r>
              <a:rPr lang="en-US" sz="1600" dirty="0"/>
              <a:t>Hypothesis 		→ The energy is </a:t>
            </a:r>
            <a:r>
              <a:rPr lang="en-US" sz="1600" b="1" dirty="0"/>
              <a:t>redistributed </a:t>
            </a:r>
            <a:r>
              <a:rPr lang="en-US" sz="1600" dirty="0"/>
              <a:t>due to coil </a:t>
            </a:r>
            <a:r>
              <a:rPr lang="en-US" sz="1600" b="1" dirty="0"/>
              <a:t>geometry changes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BF8B9-2479-4195-8444-BDAFE6F93E71}"/>
              </a:ext>
            </a:extLst>
          </p:cNvPr>
          <p:cNvSpPr txBox="1"/>
          <p:nvPr/>
        </p:nvSpPr>
        <p:spPr>
          <a:xfrm>
            <a:off x="736649" y="1751250"/>
            <a:ext cx="2980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Voltage smoothed &amp;</a:t>
            </a:r>
          </a:p>
          <a:p>
            <a:r>
              <a:rPr lang="en-US" sz="900" dirty="0"/>
              <a:t>offset applied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35B0A1-98C4-4596-B899-3067CE3B0825}"/>
              </a:ext>
            </a:extLst>
          </p:cNvPr>
          <p:cNvSpPr txBox="1"/>
          <p:nvPr/>
        </p:nvSpPr>
        <p:spPr>
          <a:xfrm>
            <a:off x="853569" y="1552247"/>
            <a:ext cx="850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 = 11.7 kA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4EEF39-4532-430F-B42C-D81A110BEA33}"/>
              </a:ext>
            </a:extLst>
          </p:cNvPr>
          <p:cNvSpPr/>
          <p:nvPr/>
        </p:nvSpPr>
        <p:spPr>
          <a:xfrm>
            <a:off x="6172280" y="1640064"/>
            <a:ext cx="2799184" cy="278643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27294E-7DC0-4B5D-842C-FFD357DF7DFF}"/>
              </a:ext>
            </a:extLst>
          </p:cNvPr>
          <p:cNvSpPr txBox="1"/>
          <p:nvPr/>
        </p:nvSpPr>
        <p:spPr>
          <a:xfrm>
            <a:off x="2085700" y="3729458"/>
            <a:ext cx="366868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b="1" baseline="-25000" dirty="0"/>
              <a:t>0</a:t>
            </a:r>
            <a:endParaRPr lang="en-US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1B05B0-56C8-436C-97B4-9BEC8E2AEA15}"/>
              </a:ext>
            </a:extLst>
          </p:cNvPr>
          <p:cNvSpPr txBox="1"/>
          <p:nvPr/>
        </p:nvSpPr>
        <p:spPr>
          <a:xfrm>
            <a:off x="3018905" y="3752149"/>
            <a:ext cx="462208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b="1" baseline="-25000" dirty="0"/>
              <a:t>1</a:t>
            </a:r>
            <a:endParaRPr 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C8D973-177A-49B5-8E59-CEA839E8C9E6}"/>
              </a:ext>
            </a:extLst>
          </p:cNvPr>
          <p:cNvSpPr txBox="1"/>
          <p:nvPr/>
        </p:nvSpPr>
        <p:spPr>
          <a:xfrm>
            <a:off x="6172280" y="4473642"/>
            <a:ext cx="279918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For reference: Stored energy in this magnet (1/2*L*I^2) is about 4 MJ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FE72FB-745C-EF08-DC91-8352C54DB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1A04-6726-431D-BB70-3440E212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79" y="130498"/>
            <a:ext cx="8226854" cy="940443"/>
          </a:xfrm>
        </p:spPr>
        <p:txBody>
          <a:bodyPr>
            <a:normAutofit/>
          </a:bodyPr>
          <a:lstStyle/>
          <a:p>
            <a:r>
              <a:rPr lang="en-US" sz="3600" dirty="0"/>
              <a:t>Main assumptions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E4AD1-BE68-4C35-8D06-F4BB4732EA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6E644-FFB8-4E25-95A5-A7DD17F78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17E0E67-138A-4F60-8522-A143C67810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69" y="1072691"/>
            <a:ext cx="3000234" cy="235630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9214C4-A8BF-4CF5-A90C-DC8CE1C20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264748"/>
              </p:ext>
            </p:extLst>
          </p:nvPr>
        </p:nvGraphicFramePr>
        <p:xfrm>
          <a:off x="538004" y="3760308"/>
          <a:ext cx="1714632" cy="1135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632">
                  <a:extLst>
                    <a:ext uri="{9D8B030D-6E8A-4147-A177-3AD203B41FA5}">
                      <a16:colId xmlns:a16="http://schemas.microsoft.com/office/drawing/2014/main" val="1720451156"/>
                    </a:ext>
                  </a:extLst>
                </a:gridCol>
              </a:tblGrid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E</a:t>
                      </a:r>
                      <a:r>
                        <a:rPr lang="en-GB" sz="1800" u="none" strike="noStrike" baseline="-25000" dirty="0">
                          <a:effectLst/>
                        </a:rPr>
                        <a:t>V_1</a:t>
                      </a:r>
                      <a:r>
                        <a:rPr lang="en-GB" sz="1800" u="none" strike="noStrike" dirty="0">
                          <a:effectLst/>
                        </a:rPr>
                        <a:t> =  2.29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961449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V_2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  0.13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416316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V_3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</a:t>
                      </a:r>
                      <a:r>
                        <a:rPr lang="en-GB" sz="1800" u="none" strike="noStrike" dirty="0">
                          <a:effectLst/>
                        </a:rPr>
                        <a:t> -1.37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901239"/>
                  </a:ext>
                </a:extLst>
              </a:tr>
              <a:tr h="277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lang="en-US" sz="1800" b="0" i="0" u="none" strike="noStrike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V_4 </a:t>
                      </a:r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= </a:t>
                      </a:r>
                      <a:r>
                        <a:rPr lang="en-GB" sz="1800" u="none" strike="noStrike" dirty="0">
                          <a:effectLst/>
                        </a:rPr>
                        <a:t>-1.30 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234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EC5C4E5-BDE5-4791-9D74-4142821ECCB4}"/>
              </a:ext>
            </a:extLst>
          </p:cNvPr>
          <p:cNvSpPr txBox="1"/>
          <p:nvPr/>
        </p:nvSpPr>
        <p:spPr>
          <a:xfrm>
            <a:off x="3476625" y="3053561"/>
            <a:ext cx="56673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Expectations in this case: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Total inductance increases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Total Energy must be conserved:</a:t>
            </a:r>
          </a:p>
          <a:p>
            <a:endParaRPr lang="en-US" dirty="0"/>
          </a:p>
          <a:p>
            <a:r>
              <a:rPr lang="en-US" dirty="0"/>
              <a:t>    so magnet current must drop </a:t>
            </a:r>
            <a:r>
              <a:rPr lang="en-US" sz="1400" dirty="0"/>
              <a:t>(if faster than PC response)</a:t>
            </a:r>
          </a:p>
          <a:p>
            <a:pPr marL="285750" indent="-285750">
              <a:buFontTx/>
              <a:buChar char="-"/>
            </a:pPr>
            <a:r>
              <a:rPr lang="en-US" dirty="0"/>
              <a:t>Redistribution of energy with net increase in coil 1.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Changes in quench antenna pickup coils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679AA-BFDA-4C10-9C04-8725C95F7C1F}"/>
              </a:ext>
            </a:extLst>
          </p:cNvPr>
          <p:cNvSpPr txBox="1"/>
          <p:nvPr/>
        </p:nvSpPr>
        <p:spPr>
          <a:xfrm>
            <a:off x="3571874" y="1161779"/>
            <a:ext cx="5476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Assumptions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Stick-slip is geometry change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Geometry change is inductance change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Outward forces would likely give coil growth.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BF1CE7-CF83-4AC3-80F4-27C82E672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900" y="3623030"/>
            <a:ext cx="2004849" cy="79219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B8EA1C-C587-27EB-4E29-349ED4050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C81EE-FD35-468C-BBE5-D67ECFBC2E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/>
              <a:t>27/04/2022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EE7-489D-49DD-9B48-BAD6E6EEB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B3A63-CD74-4BE6-8F05-71694D38DB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077"/>
          <a:stretch/>
        </p:blipFill>
        <p:spPr>
          <a:xfrm>
            <a:off x="682961" y="2555091"/>
            <a:ext cx="5175014" cy="13921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F9BA0-EFD6-404D-A937-70F7511AEAA0}"/>
              </a:ext>
            </a:extLst>
          </p:cNvPr>
          <p:cNvCxnSpPr/>
          <p:nvPr/>
        </p:nvCxnSpPr>
        <p:spPr>
          <a:xfrm flipV="1">
            <a:off x="355181" y="2697293"/>
            <a:ext cx="6129337" cy="9525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  <a:effectLst>
            <a:glow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6">
            <a:extLst>
              <a:ext uri="{FF2B5EF4-FFF2-40B4-BE49-F238E27FC236}">
                <a16:creationId xmlns:a16="http://schemas.microsoft.com/office/drawing/2014/main" id="{48B3C203-D184-4535-BAD6-93D7716AAC0D}"/>
              </a:ext>
            </a:extLst>
          </p:cNvPr>
          <p:cNvSpPr txBox="1">
            <a:spLocks/>
          </p:cNvSpPr>
          <p:nvPr/>
        </p:nvSpPr>
        <p:spPr>
          <a:xfrm>
            <a:off x="457200" y="79033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Measured current during precursor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12011-1820-48C6-8984-A52B83D13501}"/>
              </a:ext>
            </a:extLst>
          </p:cNvPr>
          <p:cNvSpPr txBox="1"/>
          <p:nvPr/>
        </p:nvSpPr>
        <p:spPr>
          <a:xfrm>
            <a:off x="6083388" y="1250173"/>
            <a:ext cx="2985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Current ramp seems smooth, but we can calculate the deviation of current compared to the linear ramp.</a:t>
            </a:r>
          </a:p>
          <a:p>
            <a:endParaRPr lang="en-US" sz="1600" dirty="0"/>
          </a:p>
          <a:p>
            <a:r>
              <a:rPr lang="en-US" sz="1600" dirty="0"/>
              <a:t>Clear correlation between ‘redistributed energy’ in a ‘precursor’ event and the drops in current.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85AC31E-18B3-47D5-8273-CFF3D1B65B4E}"/>
              </a:ext>
            </a:extLst>
          </p:cNvPr>
          <p:cNvSpPr/>
          <p:nvPr/>
        </p:nvSpPr>
        <p:spPr>
          <a:xfrm>
            <a:off x="1596390" y="2376675"/>
            <a:ext cx="220980" cy="1846075"/>
          </a:xfrm>
          <a:prstGeom prst="downArrow">
            <a:avLst>
              <a:gd name="adj1" fmla="val 24138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4274E-AB56-47D6-9B01-8FA420AAF946}"/>
              </a:ext>
            </a:extLst>
          </p:cNvPr>
          <p:cNvSpPr txBox="1"/>
          <p:nvPr/>
        </p:nvSpPr>
        <p:spPr>
          <a:xfrm>
            <a:off x="371376" y="5666164"/>
            <a:ext cx="36883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The power supply has a regulation cycle of 20 to 100 </a:t>
            </a:r>
            <a:r>
              <a:rPr lang="en-US" sz="1050" dirty="0" err="1"/>
              <a:t>ms</a:t>
            </a:r>
            <a:r>
              <a:rPr lang="en-US" sz="1050" dirty="0"/>
              <a:t> and will bring back the current to the requested ramp.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31C179-B930-49B8-B8AB-6E9C0833EB79}"/>
              </a:ext>
            </a:extLst>
          </p:cNvPr>
          <p:cNvSpPr/>
          <p:nvPr/>
        </p:nvSpPr>
        <p:spPr>
          <a:xfrm>
            <a:off x="6027577" y="3652324"/>
            <a:ext cx="3041778" cy="233944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19917-3BDE-4FB2-B31B-B88F92E21184}"/>
              </a:ext>
            </a:extLst>
          </p:cNvPr>
          <p:cNvSpPr txBox="1"/>
          <p:nvPr/>
        </p:nvSpPr>
        <p:spPr>
          <a:xfrm>
            <a:off x="6137246" y="3652324"/>
            <a:ext cx="2645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Basic physics:</a:t>
            </a:r>
          </a:p>
          <a:p>
            <a:r>
              <a:rPr lang="en-US" dirty="0"/>
              <a:t>Conservation of energy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F7E1A0-6C4B-4337-AA04-FC41295DCA23}"/>
                  </a:ext>
                </a:extLst>
              </p:cNvPr>
              <p:cNvSpPr txBox="1"/>
              <p:nvPr/>
            </p:nvSpPr>
            <p:spPr>
              <a:xfrm>
                <a:off x="6185407" y="4290853"/>
                <a:ext cx="2009333" cy="795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F7E1A0-6C4B-4337-AA04-FC41295DC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07" y="4290853"/>
                <a:ext cx="2009333" cy="7956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38535F0-464A-4D99-8725-FC47E36EF659}"/>
              </a:ext>
            </a:extLst>
          </p:cNvPr>
          <p:cNvSpPr txBox="1"/>
          <p:nvPr/>
        </p:nvSpPr>
        <p:spPr>
          <a:xfrm>
            <a:off x="6137245" y="4989372"/>
            <a:ext cx="293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I always negative</a:t>
            </a:r>
          </a:p>
          <a:p>
            <a:r>
              <a:rPr lang="en-US" dirty="0"/>
              <a:t>→ </a:t>
            </a:r>
            <a:r>
              <a:rPr lang="el-GR" dirty="0"/>
              <a:t>Δ</a:t>
            </a:r>
            <a:r>
              <a:rPr lang="en-US" dirty="0"/>
              <a:t>L positive</a:t>
            </a:r>
          </a:p>
          <a:p>
            <a:r>
              <a:rPr lang="en-US" dirty="0"/>
              <a:t>→ suggests coil growth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DA54A7-8AFB-45A5-A2D7-A5C9F42C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" t="88358" r="101" b="70"/>
          <a:stretch/>
        </p:blipFill>
        <p:spPr>
          <a:xfrm>
            <a:off x="667721" y="4924157"/>
            <a:ext cx="5175014" cy="461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7EFBF-8034-40CF-A4A0-4086714BF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" t="64855" r="-383" b="5174"/>
          <a:stretch/>
        </p:blipFill>
        <p:spPr>
          <a:xfrm>
            <a:off x="687564" y="1377461"/>
            <a:ext cx="5175014" cy="1194748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0FDFF8E0-094F-4653-AB24-00050916BCC0}"/>
              </a:ext>
            </a:extLst>
          </p:cNvPr>
          <p:cNvSpPr/>
          <p:nvPr/>
        </p:nvSpPr>
        <p:spPr>
          <a:xfrm>
            <a:off x="2969335" y="2376675"/>
            <a:ext cx="220980" cy="1846075"/>
          </a:xfrm>
          <a:prstGeom prst="downArrow">
            <a:avLst>
              <a:gd name="adj1" fmla="val 24138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26F05EE-B90E-4FFA-AA1D-3714948C0E0A}"/>
              </a:ext>
            </a:extLst>
          </p:cNvPr>
          <p:cNvSpPr/>
          <p:nvPr/>
        </p:nvSpPr>
        <p:spPr>
          <a:xfrm>
            <a:off x="5146272" y="2293840"/>
            <a:ext cx="220980" cy="1846075"/>
          </a:xfrm>
          <a:prstGeom prst="downArrow">
            <a:avLst>
              <a:gd name="adj1" fmla="val 24138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FA41A3-3B89-463E-9443-415EF545B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29" b="38240"/>
          <a:stretch/>
        </p:blipFill>
        <p:spPr>
          <a:xfrm>
            <a:off x="675389" y="3846573"/>
            <a:ext cx="5175014" cy="1177197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2E7960-2A2C-D352-3D62-B095E1C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IDSM02-Willering-Transients and coil displacement.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20" grpId="0"/>
      <p:bldP spid="21" grpId="0"/>
      <p:bldP spid="22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CERNCorporate4-3.potx</Template>
  <TotalTime>10588</TotalTime>
  <Words>2647</Words>
  <Application>Microsoft Office PowerPoint</Application>
  <PresentationFormat>Diavoorstelling (4:3)</PresentationFormat>
  <Paragraphs>465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Optima</vt:lpstr>
      <vt:lpstr>Times New Roman</vt:lpstr>
      <vt:lpstr>CERNCorporate4-3</vt:lpstr>
      <vt:lpstr>Transients and quantification of Coil Displacement in Accelerator Magnets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Main assumptions</vt:lpstr>
      <vt:lpstr>PowerPoint-presentatie</vt:lpstr>
      <vt:lpstr>Quench Antenna pickup coils during precursor</vt:lpstr>
      <vt:lpstr>Qualitative summary on measurements of transients</vt:lpstr>
      <vt:lpstr>Quantification – Modeling with ROXIE</vt:lpstr>
      <vt:lpstr>Quantification – Modeling with ROXIE</vt:lpstr>
      <vt:lpstr>How to simulate coil movement</vt:lpstr>
      <vt:lpstr>Simulation Results – horizontal shift</vt:lpstr>
      <vt:lpstr>Normalizing calculated movements </vt:lpstr>
      <vt:lpstr>Measurement vs Calculation:  Example: 11T model coils </vt:lpstr>
      <vt:lpstr>MBHSP107 example</vt:lpstr>
      <vt:lpstr>MBHSP107: measurement vs calculation</vt:lpstr>
      <vt:lpstr>MBHSP109 : measurement vs calculation</vt:lpstr>
      <vt:lpstr>MBHSP107 vs MBHSP109</vt:lpstr>
      <vt:lpstr>Measurement vs Calculation:   Example – FRESCA2 </vt:lpstr>
      <vt:lpstr>FRESCA2</vt:lpstr>
      <vt:lpstr>Quantifying motion</vt:lpstr>
      <vt:lpstr>Transient Location &amp; Size – 11 T models</vt:lpstr>
      <vt:lpstr>PowerPoint-presentatie</vt:lpstr>
      <vt:lpstr>Movement length – 11T coils</vt:lpstr>
      <vt:lpstr>Movement length</vt:lpstr>
      <vt:lpstr>Conclusions</vt:lpstr>
      <vt:lpstr>Possible future work</vt:lpstr>
      <vt:lpstr>Precursor characteristics for a variety of magnets</vt:lpstr>
      <vt:lpstr>Transient Interpretation Flow Chart</vt:lpstr>
      <vt:lpstr>MBH – 11T</vt:lpstr>
      <vt:lpstr>MBH – 11T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Annalies Willering-Aalderink</cp:lastModifiedBy>
  <cp:revision>173</cp:revision>
  <dcterms:created xsi:type="dcterms:W3CDTF">2012-11-30T11:04:26Z</dcterms:created>
  <dcterms:modified xsi:type="dcterms:W3CDTF">2023-04-26T22:06:14Z</dcterms:modified>
</cp:coreProperties>
</file>