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2" r:id="rId2"/>
    <p:sldId id="401" r:id="rId3"/>
    <p:sldId id="384" r:id="rId4"/>
    <p:sldId id="421" r:id="rId5"/>
    <p:sldId id="438" r:id="rId6"/>
    <p:sldId id="422" r:id="rId7"/>
    <p:sldId id="424" r:id="rId8"/>
    <p:sldId id="425" r:id="rId9"/>
    <p:sldId id="426" r:id="rId10"/>
    <p:sldId id="427" r:id="rId11"/>
    <p:sldId id="432" r:id="rId12"/>
    <p:sldId id="428" r:id="rId13"/>
    <p:sldId id="430" r:id="rId14"/>
    <p:sldId id="431" r:id="rId15"/>
    <p:sldId id="433" r:id="rId16"/>
    <p:sldId id="434" r:id="rId17"/>
    <p:sldId id="436" r:id="rId18"/>
    <p:sldId id="435" r:id="rId19"/>
    <p:sldId id="437" r:id="rId20"/>
    <p:sldId id="420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luca D'Antuono" initials="GD" lastIdx="1" clrIdx="0">
    <p:extLst>
      <p:ext uri="{19B8F6BF-5375-455C-9EA6-DF929625EA0E}">
        <p15:presenceInfo xmlns:p15="http://schemas.microsoft.com/office/powerpoint/2012/main" userId="S-1-5-21-1526224874-1540688658-1361462980-7429482" providerId="AD"/>
      </p:ext>
    </p:extLst>
  </p:cmAuthor>
  <p:cmAuthor id="2" name="Michael Guinchard" initials="MG" lastIdx="2" clrIdx="1">
    <p:extLst>
      <p:ext uri="{19B8F6BF-5375-455C-9EA6-DF929625EA0E}">
        <p15:presenceInfo xmlns:p15="http://schemas.microsoft.com/office/powerpoint/2012/main" userId="S-1-5-21-1526224874-1540688658-1361462980-2497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DEDEDE"/>
    <a:srgbClr val="5AA3D9"/>
    <a:srgbClr val="B4D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2442" autoAdjust="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B75427-663A-4EE2-8380-B80E5C686C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75175-7678-4923-964A-D20F6FB6D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1F353-28F0-4B6D-AAB0-5E40750303C5}" type="datetimeFigureOut">
              <a:rPr lang="fr-FR" smtClean="0"/>
              <a:t>27/04/2023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63C92-3134-4DD7-9894-B00A2A2EE9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D1BCF-7039-44FD-8B28-AA8873AB8F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9FD6A-9D16-48A3-9822-EA3507F53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2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ED948-4277-43C5-BC91-78282101CB7A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CEDA2-1B88-48E1-800B-61AB73D06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3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EDA2-1B88-48E1-800B-61AB73D06C1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76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B67D71E-F341-4E1D-95ED-31A81CDB1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675" y="-11248"/>
            <a:ext cx="12258675" cy="68811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99718" y="1230949"/>
            <a:ext cx="7533103" cy="1826363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800" b="1" i="0" kern="1200" cap="none" spc="0" baseline="0" dirty="0">
                <a:ln w="12700">
                  <a:noFill/>
                  <a:prstDash val="solid"/>
                </a:ln>
                <a:solidFill>
                  <a:srgbClr val="5AA3D9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799" y="3372530"/>
            <a:ext cx="7501021" cy="1066688"/>
          </a:xfrm>
          <a:prstGeom prst="rect">
            <a:avLst/>
          </a:prstGeo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186630"/>
            <a:ext cx="2601987" cy="960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00" y="5732260"/>
            <a:ext cx="1095714" cy="8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" y="0"/>
            <a:ext cx="12204700" cy="68508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839368" y="2695074"/>
            <a:ext cx="7357978" cy="85399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5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13250"/>
            <a:ext cx="10515600" cy="74178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1358241"/>
            <a:ext cx="1051560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59400" indent="0">
              <a:spcBef>
                <a:spcPts val="900"/>
              </a:spcBef>
              <a:buClr>
                <a:schemeClr val="bg1">
                  <a:lumMod val="75000"/>
                </a:schemeClr>
              </a:buClr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2571EC-9B1F-4FEB-98C4-305A72F8CB96}"/>
              </a:ext>
            </a:extLst>
          </p:cNvPr>
          <p:cNvCxnSpPr/>
          <p:nvPr userDrawn="1"/>
        </p:nvCxnSpPr>
        <p:spPr>
          <a:xfrm>
            <a:off x="838200" y="1227962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34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13250"/>
            <a:ext cx="10515600" cy="74178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838200" y="1356363"/>
            <a:ext cx="509738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8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256420" y="1356363"/>
            <a:ext cx="5097380" cy="4705675"/>
          </a:xfrm>
          <a:prstGeom prst="rect">
            <a:avLst/>
          </a:prstGeom>
        </p:spPr>
        <p:txBody>
          <a:bodyPr lIns="108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36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8000">
              <a:spcBef>
                <a:spcPts val="900"/>
              </a:spcBef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33D7A-4616-4BB5-90CF-38CED4FBB781}"/>
              </a:ext>
            </a:extLst>
          </p:cNvPr>
          <p:cNvCxnSpPr/>
          <p:nvPr userDrawn="1"/>
        </p:nvCxnSpPr>
        <p:spPr>
          <a:xfrm>
            <a:off x="838200" y="1227962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2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9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"/>
          <a:stretch/>
        </p:blipFill>
        <p:spPr>
          <a:xfrm>
            <a:off x="0" y="0"/>
            <a:ext cx="12197348" cy="6850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93782" y="5791478"/>
            <a:ext cx="1095714" cy="8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3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1" y="1060450"/>
            <a:ext cx="10968567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2" y="1245524"/>
            <a:ext cx="10968567" cy="5028279"/>
          </a:xfrm>
        </p:spPr>
        <p:txBody>
          <a:bodyPr/>
          <a:lstStyle>
            <a:lvl2pPr>
              <a:defRPr sz="1800" baseline="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H" altLang="en-US"/>
              <a:t>27/04/2023</a:t>
            </a:r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Michael Guinchard, EN/MME Mechanical Measurement Lab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1B84-3BFA-44CD-B3BC-697D4FA5D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62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94578" y="6276771"/>
            <a:ext cx="559467" cy="4447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73684" y="6356350"/>
            <a:ext cx="1101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645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04" y="6356350"/>
            <a:ext cx="669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A3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51B33-829D-47D6-9AAB-F36ECA45A2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6176963"/>
            <a:ext cx="10515600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09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5" r:id="rId5"/>
    <p:sldLayoutId id="2147483654" r:id="rId6"/>
    <p:sldLayoutId id="214748365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marR="0" indent="-22542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5AA3D9"/>
        </a:buClr>
        <a:buSzPct val="100000"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marR="0" indent="-228600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FF">
            <a:lumMod val="75000"/>
          </a:srgbClr>
        </a:buClr>
        <a:buSzPct val="100000"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marR="0" indent="-225425" algn="l" defTabSz="914400" rtl="0" eaLnBrk="1" fontAlgn="auto" latinLnBrk="0" hangingPunct="1">
        <a:lnSpc>
          <a:spcPct val="100000"/>
        </a:lnSpc>
        <a:spcBef>
          <a:spcPts val="900"/>
        </a:spcBef>
        <a:spcAft>
          <a:spcPts val="0"/>
        </a:spcAft>
        <a:buClr>
          <a:srgbClr val="FFFFFF">
            <a:lumMod val="75000"/>
          </a:srgbClr>
        </a:buClr>
        <a:buSzPct val="100000"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dms.cern.ch/document/2490767/1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9816-6F2A-4873-B3B5-56956B01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18" y="1981720"/>
            <a:ext cx="8120266" cy="1826363"/>
          </a:xfrm>
        </p:spPr>
        <p:txBody>
          <a:bodyPr>
            <a:normAutofit/>
          </a:bodyPr>
          <a:lstStyle/>
          <a:p>
            <a:r>
              <a:rPr lang="en-GB" sz="4000" dirty="0"/>
              <a:t>Fast strain measurements in superconducting magnets at CERN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2B36-17A1-4A26-ABDC-29F9DB465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99" y="4123301"/>
            <a:ext cx="7501021" cy="106668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Michael Guinchard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Mechanical Measurement Lab / EN-MME</a:t>
            </a:r>
          </a:p>
        </p:txBody>
      </p:sp>
    </p:spTree>
    <p:extLst>
      <p:ext uri="{BB962C8B-B14F-4D97-AF65-F5344CB8AC3E}">
        <p14:creationId xmlns:p14="http://schemas.microsoft.com/office/powerpoint/2010/main" val="1293547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amp magnétique record pour un aimant dipôle">
            <a:extLst>
              <a:ext uri="{FF2B5EF4-FFF2-40B4-BE49-F238E27FC236}">
                <a16:creationId xmlns:a16="http://schemas.microsoft.com/office/drawing/2014/main" id="{5CD93495-91D0-2995-C5DF-736610755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9" b="451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2B6C495-1965-01B5-3527-0134F2FB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55098"/>
            <a:ext cx="12188951" cy="2640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  <a:t>Applications :</a:t>
            </a:r>
            <a:b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  <a:t>RMM (</a:t>
            </a:r>
            <a:r>
              <a:rPr lang="en-GB" sz="5200" dirty="0">
                <a:solidFill>
                  <a:srgbClr val="FFFFFF"/>
                </a:solidFill>
                <a:latin typeface="+mj-lt"/>
                <a:cs typeface="+mj-cs"/>
              </a:rPr>
              <a:t>Racetrack Model Magnet)</a:t>
            </a:r>
            <a:br>
              <a:rPr lang="en-GB" sz="52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GB" sz="5200" dirty="0">
                <a:solidFill>
                  <a:srgbClr val="FFFFFF"/>
                </a:solidFill>
                <a:latin typeface="+mj-lt"/>
                <a:cs typeface="+mj-cs"/>
              </a:rPr>
              <a:t>SMC (Short Model Coil)</a:t>
            </a:r>
            <a: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b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5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CH">
                <a:solidFill>
                  <a:srgbClr val="FFFFFF"/>
                </a:solidFill>
                <a:latin typeface="Calibri" panose="020F0502020204030204"/>
                <a:cs typeface="+mn-cs"/>
              </a:rPr>
              <a:t>27/04/2023</a:t>
            </a: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Michael Guinchard, EN/MME Mechanical Measurement Lab</a:t>
            </a: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A199620-D4C8-7B00-348B-5445CEA00718}"/>
              </a:ext>
            </a:extLst>
          </p:cNvPr>
          <p:cNvSpPr txBox="1">
            <a:spLocks/>
          </p:cNvSpPr>
          <p:nvPr/>
        </p:nvSpPr>
        <p:spPr>
          <a:xfrm>
            <a:off x="838200" y="1316349"/>
            <a:ext cx="10529236" cy="4787999"/>
          </a:xfrm>
          <a:prstGeom prst="rect">
            <a:avLst/>
          </a:prstGeom>
        </p:spPr>
        <p:txBody>
          <a:bodyPr/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marR="0" indent="-2286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None/>
              <a:defRPr/>
            </a:pPr>
            <a:endParaRPr lang="en-GB" sz="24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GB" sz="2400" dirty="0">
              <a:latin typeface="+mj-lt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GB" sz="24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sz="2400" dirty="0"/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sz="2400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B3CC4F3-1368-F5C0-DEFA-E42ECFF2B645}"/>
              </a:ext>
            </a:extLst>
          </p:cNvPr>
          <p:cNvSpPr txBox="1">
            <a:spLocks/>
          </p:cNvSpPr>
          <p:nvPr/>
        </p:nvSpPr>
        <p:spPr>
          <a:xfrm>
            <a:off x="1004713" y="2243025"/>
            <a:ext cx="9515400" cy="1854939"/>
          </a:xfrm>
          <a:prstGeom prst="rect">
            <a:avLst/>
          </a:prstGeom>
        </p:spPr>
        <p:txBody>
          <a:bodyPr/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0" algn="ctr">
              <a:lnSpc>
                <a:spcPct val="80000"/>
              </a:lnSpc>
              <a:spcBef>
                <a:spcPts val="1200"/>
              </a:spcBef>
              <a:buClrTx/>
              <a:buFont typeface="Wingdings" charset="2"/>
              <a:buNone/>
              <a:tabLst>
                <a:tab pos="714375" algn="l"/>
              </a:tabLst>
              <a:defRPr/>
            </a:pPr>
            <a:endParaRPr lang="en-GB" sz="1600" b="1" dirty="0">
              <a:solidFill>
                <a:srgbClr val="003366"/>
              </a:solidFill>
              <a:latin typeface="Arial" charset="0"/>
            </a:endParaRPr>
          </a:p>
          <a:p>
            <a:pPr marL="85725" lvl="1" indent="0" algn="ctr">
              <a:lnSpc>
                <a:spcPct val="80000"/>
              </a:lnSpc>
              <a:spcBef>
                <a:spcPts val="1200"/>
              </a:spcBef>
              <a:buClrTx/>
              <a:buFont typeface="Wingdings" charset="2"/>
              <a:buNone/>
              <a:tabLst>
                <a:tab pos="714375" algn="l"/>
              </a:tabLst>
              <a:defRPr/>
            </a:pPr>
            <a:endParaRPr lang="en-GB" sz="1600" b="1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instrumentation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6578F-D50E-F42D-338E-752F2E2E548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RMM Structure :</a:t>
            </a:r>
          </a:p>
          <a:p>
            <a:pPr lvl="1"/>
            <a:r>
              <a:rPr lang="en-US" dirty="0"/>
              <a:t>Tie rods – Full bridge;</a:t>
            </a:r>
          </a:p>
          <a:p>
            <a:pPr lvl="1"/>
            <a:r>
              <a:rPr lang="en-US" dirty="0"/>
              <a:t>Aluminum shell – ½ bridge;</a:t>
            </a:r>
          </a:p>
          <a:p>
            <a:pPr lvl="1"/>
            <a:r>
              <a:rPr lang="en-US" dirty="0"/>
              <a:t>Coils – Double ¼ bridge: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1FA6DF-1486-154E-F087-F7C1E274ABD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SMC Structure :</a:t>
            </a:r>
          </a:p>
          <a:p>
            <a:pPr lvl="1"/>
            <a:r>
              <a:rPr lang="en-US" dirty="0"/>
              <a:t>Tie rods – Full bridge;</a:t>
            </a:r>
          </a:p>
          <a:p>
            <a:pPr lvl="1"/>
            <a:r>
              <a:rPr lang="en-US" dirty="0"/>
              <a:t>Aluminum shell – ½ bridge;</a:t>
            </a:r>
          </a:p>
          <a:p>
            <a:pPr lvl="1"/>
            <a:r>
              <a:rPr lang="en-US" dirty="0"/>
              <a:t>Coils – ½  bridge:</a:t>
            </a:r>
          </a:p>
        </p:txBody>
      </p:sp>
      <p:pic>
        <p:nvPicPr>
          <p:cNvPr id="15" name="Picture 1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28B47DF-8327-FAD0-C546-78C6B6E8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93" y="3313670"/>
            <a:ext cx="3746740" cy="2810055"/>
          </a:xfrm>
          <a:prstGeom prst="rect">
            <a:avLst/>
          </a:prstGeom>
        </p:spPr>
      </p:pic>
      <p:pic>
        <p:nvPicPr>
          <p:cNvPr id="19" name="Picture 18" descr="A picture containing text, music&#10;&#10;Description automatically generated">
            <a:extLst>
              <a:ext uri="{FF2B5EF4-FFF2-40B4-BE49-F238E27FC236}">
                <a16:creationId xmlns:a16="http://schemas.microsoft.com/office/drawing/2014/main" id="{0693E57D-8EA6-6B66-CB95-912E4347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86"/>
          <a:stretch/>
        </p:blipFill>
        <p:spPr>
          <a:xfrm>
            <a:off x="1513520" y="3317633"/>
            <a:ext cx="3746740" cy="2806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87D73B-07D5-06CC-E3A1-D030B46FF839}"/>
              </a:ext>
            </a:extLst>
          </p:cNvPr>
          <p:cNvSpPr txBox="1"/>
          <p:nvPr/>
        </p:nvSpPr>
        <p:spPr bwMode="auto">
          <a:xfrm>
            <a:off x="2605749" y="5576889"/>
            <a:ext cx="66596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Data presented in the following slides were sampled at 1200 Hz</a:t>
            </a:r>
          </a:p>
        </p:txBody>
      </p:sp>
    </p:spTree>
    <p:extLst>
      <p:ext uri="{BB962C8B-B14F-4D97-AF65-F5344CB8AC3E}">
        <p14:creationId xmlns:p14="http://schemas.microsoft.com/office/powerpoint/2010/main" val="15164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RMM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743274-96BF-6F0C-96F7-E82AFD59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23"/>
          <a:stretch/>
        </p:blipFill>
        <p:spPr>
          <a:xfrm>
            <a:off x="1395284" y="2826771"/>
            <a:ext cx="9401432" cy="3334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03B5C-44CF-0ACE-7D83-7E90621EB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0" t="11601" b="6717"/>
          <a:stretch/>
        </p:blipFill>
        <p:spPr>
          <a:xfrm>
            <a:off x="5204994" y="1553961"/>
            <a:ext cx="2538518" cy="1551704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7499F54-59AB-72BC-5064-AC212DA4A06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8531" y="2520778"/>
            <a:ext cx="2677299" cy="436606"/>
          </a:xfrm>
          <a:prstGeom prst="bentConnector3">
            <a:avLst>
              <a:gd name="adj1" fmla="val 10015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A7107D-EA6F-C4FB-CDC5-FB4520BCC0B8}"/>
              </a:ext>
            </a:extLst>
          </p:cNvPr>
          <p:cNvCxnSpPr>
            <a:cxnSpLocks/>
          </p:cNvCxnSpPr>
          <p:nvPr/>
        </p:nvCxnSpPr>
        <p:spPr>
          <a:xfrm>
            <a:off x="9573439" y="2287124"/>
            <a:ext cx="0" cy="7387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12 kA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5EDB04A-6B4F-EB28-06C2-70C3D12F865F}"/>
              </a:ext>
            </a:extLst>
          </p:cNvPr>
          <p:cNvCxnSpPr>
            <a:cxnSpLocks/>
          </p:cNvCxnSpPr>
          <p:nvPr/>
        </p:nvCxnSpPr>
        <p:spPr>
          <a:xfrm>
            <a:off x="6628409" y="2292436"/>
            <a:ext cx="0" cy="66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F0CF2C0-67EB-2700-5261-72D1B64C3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" t="2946" r="51170"/>
          <a:stretch/>
        </p:blipFill>
        <p:spPr>
          <a:xfrm>
            <a:off x="8604329" y="1548363"/>
            <a:ext cx="1892555" cy="14775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6A5C38-8FE2-DE4A-8500-81D8558A8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10" b="50000"/>
          <a:stretch/>
        </p:blipFill>
        <p:spPr>
          <a:xfrm>
            <a:off x="9811416" y="7068"/>
            <a:ext cx="2380584" cy="16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7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76DEB9-85CE-B313-390B-EAA4BF94E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23"/>
          <a:stretch/>
        </p:blipFill>
        <p:spPr>
          <a:xfrm>
            <a:off x="1396527" y="2826197"/>
            <a:ext cx="9403200" cy="3335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RMM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CF2C0-67EB-2700-5261-72D1B64C3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" t="2946" r="51170"/>
          <a:stretch/>
        </p:blipFill>
        <p:spPr>
          <a:xfrm>
            <a:off x="8604329" y="1548363"/>
            <a:ext cx="1892555" cy="147752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A7107D-EA6F-C4FB-CDC5-FB4520BCC0B8}"/>
              </a:ext>
            </a:extLst>
          </p:cNvPr>
          <p:cNvCxnSpPr>
            <a:cxnSpLocks/>
          </p:cNvCxnSpPr>
          <p:nvPr/>
        </p:nvCxnSpPr>
        <p:spPr>
          <a:xfrm>
            <a:off x="9573439" y="2287124"/>
            <a:ext cx="0" cy="7387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12 kA</a:t>
            </a:r>
          </a:p>
          <a:p>
            <a:r>
              <a:rPr lang="en-US" b="1" u="sng" dirty="0"/>
              <a:t>DC filtering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EC0D1-1639-FFCA-8B1E-AE9E52F91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10" b="50000"/>
          <a:stretch/>
        </p:blipFill>
        <p:spPr>
          <a:xfrm>
            <a:off x="9811416" y="7068"/>
            <a:ext cx="2380584" cy="1673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3F9C2-AC7A-331C-F1DA-6191C19A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0" t="11601" b="6717"/>
          <a:stretch/>
        </p:blipFill>
        <p:spPr>
          <a:xfrm>
            <a:off x="5204994" y="1553961"/>
            <a:ext cx="2538518" cy="1551704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00BFD20-67FC-C835-9339-D06D3AFB3C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8531" y="2520778"/>
            <a:ext cx="2677299" cy="436606"/>
          </a:xfrm>
          <a:prstGeom prst="bentConnector3">
            <a:avLst>
              <a:gd name="adj1" fmla="val 10015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D572D0-9C30-273A-19F9-A2B5657CC03E}"/>
              </a:ext>
            </a:extLst>
          </p:cNvPr>
          <p:cNvCxnSpPr>
            <a:cxnSpLocks/>
          </p:cNvCxnSpPr>
          <p:nvPr/>
        </p:nvCxnSpPr>
        <p:spPr>
          <a:xfrm>
            <a:off x="6628409" y="2292436"/>
            <a:ext cx="0" cy="66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484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D5DAEC-9D56-B59D-4E08-E5CB9743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87" y="2991193"/>
            <a:ext cx="11278578" cy="265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RMM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CF2C0-67EB-2700-5261-72D1B64C3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" t="2946" r="51170"/>
          <a:stretch/>
        </p:blipFill>
        <p:spPr>
          <a:xfrm>
            <a:off x="8604329" y="1548363"/>
            <a:ext cx="1892555" cy="147752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A7107D-EA6F-C4FB-CDC5-FB4520BCC0B8}"/>
              </a:ext>
            </a:extLst>
          </p:cNvPr>
          <p:cNvCxnSpPr>
            <a:cxnSpLocks/>
          </p:cNvCxnSpPr>
          <p:nvPr/>
        </p:nvCxnSpPr>
        <p:spPr>
          <a:xfrm>
            <a:off x="9573439" y="2287124"/>
            <a:ext cx="0" cy="7387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12 kA</a:t>
            </a:r>
          </a:p>
          <a:p>
            <a:r>
              <a:rPr lang="en-US" b="1" u="sng" dirty="0"/>
              <a:t>DC filtering + FFT Analysis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DA255-99B0-52A7-1102-66E1252C2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516" y="4394617"/>
            <a:ext cx="2628742" cy="1703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881867-B919-C40E-3DFD-1E134873A445}"/>
              </a:ext>
            </a:extLst>
          </p:cNvPr>
          <p:cNvSpPr txBox="1"/>
          <p:nvPr/>
        </p:nvSpPr>
        <p:spPr bwMode="auto">
          <a:xfrm>
            <a:off x="8250449" y="4382309"/>
            <a:ext cx="189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Mechanical coil instability / stick-slip effects 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4D898E-EF0F-700A-ADC6-C51597836A3C}"/>
              </a:ext>
            </a:extLst>
          </p:cNvPr>
          <p:cNvCxnSpPr>
            <a:cxnSpLocks/>
          </p:cNvCxnSpPr>
          <p:nvPr/>
        </p:nvCxnSpPr>
        <p:spPr>
          <a:xfrm flipH="1">
            <a:off x="6030645" y="3338536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9D5A38-FF26-3FB3-5DED-4646C4A6FBEB}"/>
              </a:ext>
            </a:extLst>
          </p:cNvPr>
          <p:cNvSpPr txBox="1"/>
          <p:nvPr/>
        </p:nvSpPr>
        <p:spPr bwMode="auto">
          <a:xfrm>
            <a:off x="6209304" y="3215860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46A1A3-C287-BD19-EDDE-AFE9F2C269F6}"/>
              </a:ext>
            </a:extLst>
          </p:cNvPr>
          <p:cNvCxnSpPr>
            <a:cxnSpLocks/>
          </p:cNvCxnSpPr>
          <p:nvPr/>
        </p:nvCxnSpPr>
        <p:spPr>
          <a:xfrm flipH="1" flipV="1">
            <a:off x="2331095" y="4909293"/>
            <a:ext cx="288032" cy="4222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38EFCC-1696-7289-7B0B-F2B4055973B6}"/>
              </a:ext>
            </a:extLst>
          </p:cNvPr>
          <p:cNvSpPr txBox="1"/>
          <p:nvPr/>
        </p:nvSpPr>
        <p:spPr bwMode="auto">
          <a:xfrm>
            <a:off x="2251690" y="5353825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259CB9-DFAB-32CE-1967-E7DFCCA612C7}"/>
              </a:ext>
            </a:extLst>
          </p:cNvPr>
          <p:cNvSpPr/>
          <p:nvPr/>
        </p:nvSpPr>
        <p:spPr>
          <a:xfrm>
            <a:off x="9052712" y="2829147"/>
            <a:ext cx="288030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C1C20-13D7-E154-6862-9B109E79CADD}"/>
              </a:ext>
            </a:extLst>
          </p:cNvPr>
          <p:cNvSpPr/>
          <p:nvPr/>
        </p:nvSpPr>
        <p:spPr>
          <a:xfrm>
            <a:off x="5526421" y="2829147"/>
            <a:ext cx="145963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EB7F8C-49AB-8F9A-D71B-09077040F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210" b="50000"/>
          <a:stretch/>
        </p:blipFill>
        <p:spPr>
          <a:xfrm>
            <a:off x="9811416" y="7068"/>
            <a:ext cx="2380584" cy="16734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1AF2E6-40A6-B543-5AFC-FEBA377FAF6C}"/>
              </a:ext>
            </a:extLst>
          </p:cNvPr>
          <p:cNvSpPr txBox="1"/>
          <p:nvPr/>
        </p:nvSpPr>
        <p:spPr bwMode="auto">
          <a:xfrm>
            <a:off x="4594324" y="4843974"/>
            <a:ext cx="217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50 Hz and harmonics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A1051C-7AFE-9A73-B735-2BF62960B3B9}"/>
              </a:ext>
            </a:extLst>
          </p:cNvPr>
          <p:cNvCxnSpPr>
            <a:cxnSpLocks/>
          </p:cNvCxnSpPr>
          <p:nvPr/>
        </p:nvCxnSpPr>
        <p:spPr>
          <a:xfrm flipV="1">
            <a:off x="4874757" y="4535301"/>
            <a:ext cx="0" cy="3739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8224BC-CD8F-65D2-8CC5-5B99D8A7CF9E}"/>
              </a:ext>
            </a:extLst>
          </p:cNvPr>
          <p:cNvCxnSpPr>
            <a:cxnSpLocks/>
          </p:cNvCxnSpPr>
          <p:nvPr/>
        </p:nvCxnSpPr>
        <p:spPr>
          <a:xfrm flipV="1">
            <a:off x="5175441" y="4539417"/>
            <a:ext cx="0" cy="3739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62D913-22B6-6364-42AC-2C3C0CE60707}"/>
              </a:ext>
            </a:extLst>
          </p:cNvPr>
          <p:cNvCxnSpPr>
            <a:cxnSpLocks/>
          </p:cNvCxnSpPr>
          <p:nvPr/>
        </p:nvCxnSpPr>
        <p:spPr>
          <a:xfrm flipV="1">
            <a:off x="5488477" y="4559373"/>
            <a:ext cx="0" cy="3739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D702C2-2FE6-F3B6-E6BE-CD62D989026B}"/>
              </a:ext>
            </a:extLst>
          </p:cNvPr>
          <p:cNvCxnSpPr>
            <a:cxnSpLocks/>
          </p:cNvCxnSpPr>
          <p:nvPr/>
        </p:nvCxnSpPr>
        <p:spPr>
          <a:xfrm flipV="1">
            <a:off x="5801514" y="4559373"/>
            <a:ext cx="0" cy="3739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B3E792-C5E2-70DD-4D6B-D2D5CDA9989E}"/>
              </a:ext>
            </a:extLst>
          </p:cNvPr>
          <p:cNvCxnSpPr>
            <a:cxnSpLocks/>
          </p:cNvCxnSpPr>
          <p:nvPr/>
        </p:nvCxnSpPr>
        <p:spPr>
          <a:xfrm flipH="1">
            <a:off x="5968857" y="3383842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FEC98A-7DB1-749E-3098-A19C51BB1188}"/>
              </a:ext>
            </a:extLst>
          </p:cNvPr>
          <p:cNvCxnSpPr>
            <a:cxnSpLocks/>
          </p:cNvCxnSpPr>
          <p:nvPr/>
        </p:nvCxnSpPr>
        <p:spPr>
          <a:xfrm flipH="1">
            <a:off x="5968856" y="3508283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AA6433C-9F57-432A-366E-F76DD5C2F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0" t="11601" b="6717"/>
          <a:stretch/>
        </p:blipFill>
        <p:spPr>
          <a:xfrm>
            <a:off x="5204994" y="1553961"/>
            <a:ext cx="2538518" cy="1551704"/>
          </a:xfrm>
          <a:prstGeom prst="rect">
            <a:avLst/>
          </a:prstGeom>
        </p:spPr>
      </p:pic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31617CC7-06E7-4AE3-A8A2-8F85A61074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8531" y="2520778"/>
            <a:ext cx="2677299" cy="436606"/>
          </a:xfrm>
          <a:prstGeom prst="bentConnector3">
            <a:avLst>
              <a:gd name="adj1" fmla="val 10015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1EB35A-F069-B79F-7121-6A925D3A0E94}"/>
              </a:ext>
            </a:extLst>
          </p:cNvPr>
          <p:cNvCxnSpPr>
            <a:cxnSpLocks/>
          </p:cNvCxnSpPr>
          <p:nvPr/>
        </p:nvCxnSpPr>
        <p:spPr>
          <a:xfrm>
            <a:off x="6628409" y="2292436"/>
            <a:ext cx="0" cy="66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6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RMM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8EFCC-1696-7289-7B0B-F2B4055973B6}"/>
              </a:ext>
            </a:extLst>
          </p:cNvPr>
          <p:cNvSpPr txBox="1"/>
          <p:nvPr/>
        </p:nvSpPr>
        <p:spPr bwMode="auto">
          <a:xfrm>
            <a:off x="2251690" y="5353825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259CB9-DFAB-32CE-1967-E7DFCCA612C7}"/>
              </a:ext>
            </a:extLst>
          </p:cNvPr>
          <p:cNvSpPr/>
          <p:nvPr/>
        </p:nvSpPr>
        <p:spPr>
          <a:xfrm>
            <a:off x="9052712" y="2829147"/>
            <a:ext cx="288030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C1C20-13D7-E154-6862-9B109E79CADD}"/>
              </a:ext>
            </a:extLst>
          </p:cNvPr>
          <p:cNvSpPr/>
          <p:nvPr/>
        </p:nvSpPr>
        <p:spPr>
          <a:xfrm>
            <a:off x="5526421" y="2829147"/>
            <a:ext cx="145963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2747D1-33C9-20E7-5831-76AE49F2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15" y="1267310"/>
            <a:ext cx="7187746" cy="4841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12 kA</a:t>
            </a:r>
          </a:p>
          <a:p>
            <a:r>
              <a:rPr lang="en-US" b="1" u="sng" dirty="0"/>
              <a:t>DC filtering + FFT Analysis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434170-B9D3-216A-DF44-2773772DB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10" b="50000"/>
          <a:stretch/>
        </p:blipFill>
        <p:spPr>
          <a:xfrm>
            <a:off x="9811416" y="7068"/>
            <a:ext cx="2380584" cy="16734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0D03E6-CD1A-5C18-7965-3577FF7C5408}"/>
              </a:ext>
            </a:extLst>
          </p:cNvPr>
          <p:cNvSpPr/>
          <p:nvPr/>
        </p:nvSpPr>
        <p:spPr>
          <a:xfrm>
            <a:off x="7693421" y="3674076"/>
            <a:ext cx="3660380" cy="24344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3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 structure, </a:t>
            </a:r>
            <a:r>
              <a:rPr lang="en-GB" dirty="0"/>
              <a:t>2G-Coil#</a:t>
            </a:r>
            <a:r>
              <a:rPr lang="en-GB" u="sng" dirty="0"/>
              <a:t>101</a:t>
            </a:r>
            <a:endParaRPr lang="en-US" u="sn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8EFCC-1696-7289-7B0B-F2B4055973B6}"/>
              </a:ext>
            </a:extLst>
          </p:cNvPr>
          <p:cNvSpPr txBox="1"/>
          <p:nvPr/>
        </p:nvSpPr>
        <p:spPr bwMode="auto">
          <a:xfrm>
            <a:off x="2251690" y="5353825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259CB9-DFAB-32CE-1967-E7DFCCA612C7}"/>
              </a:ext>
            </a:extLst>
          </p:cNvPr>
          <p:cNvSpPr/>
          <p:nvPr/>
        </p:nvSpPr>
        <p:spPr>
          <a:xfrm>
            <a:off x="9052712" y="2829147"/>
            <a:ext cx="288030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C1C20-13D7-E154-6862-9B109E79CADD}"/>
              </a:ext>
            </a:extLst>
          </p:cNvPr>
          <p:cNvSpPr/>
          <p:nvPr/>
        </p:nvSpPr>
        <p:spPr>
          <a:xfrm>
            <a:off x="5526421" y="2829147"/>
            <a:ext cx="145963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Strain gauge sampling : 1200 Hz</a:t>
            </a:r>
          </a:p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9.1 kA</a:t>
            </a:r>
          </a:p>
          <a:p>
            <a:r>
              <a:rPr lang="en-US" b="1" u="sng" dirty="0"/>
              <a:t>DC filtering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CDE48-4707-18D1-6094-976E3921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43" y="1267310"/>
            <a:ext cx="3021121" cy="179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345AD-ED6F-11C6-5D20-940EF79D8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46" b="50000"/>
          <a:stretch/>
        </p:blipFill>
        <p:spPr>
          <a:xfrm>
            <a:off x="10306894" y="0"/>
            <a:ext cx="1854935" cy="2026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ED8CAB-B021-B8D8-FD70-4C3EC946F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5" y="3328086"/>
            <a:ext cx="10550796" cy="2841595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95607E2-C1F8-0314-E7A0-B6820A0E62C4}"/>
              </a:ext>
            </a:extLst>
          </p:cNvPr>
          <p:cNvCxnSpPr>
            <a:cxnSpLocks/>
          </p:cNvCxnSpPr>
          <p:nvPr/>
        </p:nvCxnSpPr>
        <p:spPr>
          <a:xfrm rot="5400000">
            <a:off x="4842806" y="2687978"/>
            <a:ext cx="937717" cy="721445"/>
          </a:xfrm>
          <a:prstGeom prst="bentConnector3">
            <a:avLst>
              <a:gd name="adj1" fmla="val -95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73F240A-E6B4-4500-22C0-8953458056C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53435" y="2867466"/>
            <a:ext cx="937717" cy="362467"/>
          </a:xfrm>
          <a:prstGeom prst="bentConnector3">
            <a:avLst>
              <a:gd name="adj1" fmla="val 80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DC477DE-4DFA-EA90-F6E9-517E4EA486FC}"/>
              </a:ext>
            </a:extLst>
          </p:cNvPr>
          <p:cNvCxnSpPr>
            <a:cxnSpLocks/>
          </p:cNvCxnSpPr>
          <p:nvPr/>
        </p:nvCxnSpPr>
        <p:spPr>
          <a:xfrm>
            <a:off x="6664411" y="2101392"/>
            <a:ext cx="3566984" cy="1416165"/>
          </a:xfrm>
          <a:prstGeom prst="bentConnector3">
            <a:avLst>
              <a:gd name="adj1" fmla="val 9988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8E77A6-07FC-3A9F-6C01-2065DBBEEAF2}"/>
              </a:ext>
            </a:extLst>
          </p:cNvPr>
          <p:cNvSpPr txBox="1"/>
          <p:nvPr/>
        </p:nvSpPr>
        <p:spPr bwMode="auto">
          <a:xfrm>
            <a:off x="849279" y="2787089"/>
            <a:ext cx="264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SM18 Voltage </a:t>
            </a:r>
            <a:r>
              <a:rPr lang="en-US" sz="1400" i="1" dirty="0"/>
              <a:t>: Precursor signal provided by SM18 team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A95358-38BD-9B07-A3C9-EF32EB6D55B2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2169486" y="3310309"/>
            <a:ext cx="0" cy="207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2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66AF6E-AC42-2333-FE73-7DD8FE4B3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89"/>
          <a:stretch/>
        </p:blipFill>
        <p:spPr>
          <a:xfrm>
            <a:off x="1614425" y="3249424"/>
            <a:ext cx="8502061" cy="2921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 structure, </a:t>
            </a:r>
            <a:r>
              <a:rPr lang="en-GB" dirty="0"/>
              <a:t>2G-Coil#</a:t>
            </a:r>
            <a:r>
              <a:rPr lang="en-GB" u="sng" dirty="0"/>
              <a:t>101</a:t>
            </a:r>
            <a:endParaRPr lang="en-US" u="sn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Strain gauge sampling : 1200 Hz</a:t>
            </a:r>
          </a:p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9.1 kA</a:t>
            </a:r>
          </a:p>
          <a:p>
            <a:r>
              <a:rPr lang="en-US" b="1" u="sng" dirty="0"/>
              <a:t>DC filtering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CDE48-4707-18D1-6094-976E3921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43" y="1267310"/>
            <a:ext cx="3021121" cy="1796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345AD-ED6F-11C6-5D20-940EF79D8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446" b="50000"/>
          <a:stretch/>
        </p:blipFill>
        <p:spPr>
          <a:xfrm>
            <a:off x="10306894" y="0"/>
            <a:ext cx="1854935" cy="2026508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95607E2-C1F8-0314-E7A0-B6820A0E62C4}"/>
              </a:ext>
            </a:extLst>
          </p:cNvPr>
          <p:cNvCxnSpPr>
            <a:cxnSpLocks/>
          </p:cNvCxnSpPr>
          <p:nvPr/>
        </p:nvCxnSpPr>
        <p:spPr>
          <a:xfrm rot="5400000">
            <a:off x="5277671" y="2974559"/>
            <a:ext cx="789434" cy="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DC477DE-4DFA-EA90-F6E9-517E4EA486FC}"/>
              </a:ext>
            </a:extLst>
          </p:cNvPr>
          <p:cNvCxnSpPr>
            <a:cxnSpLocks/>
          </p:cNvCxnSpPr>
          <p:nvPr/>
        </p:nvCxnSpPr>
        <p:spPr>
          <a:xfrm>
            <a:off x="6664411" y="2101392"/>
            <a:ext cx="1886465" cy="1208917"/>
          </a:xfrm>
          <a:prstGeom prst="bentConnector3">
            <a:avLst>
              <a:gd name="adj1" fmla="val 10021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8E77A6-07FC-3A9F-6C01-2065DBBEEAF2}"/>
              </a:ext>
            </a:extLst>
          </p:cNvPr>
          <p:cNvSpPr txBox="1"/>
          <p:nvPr/>
        </p:nvSpPr>
        <p:spPr bwMode="auto">
          <a:xfrm>
            <a:off x="1673475" y="2726204"/>
            <a:ext cx="264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SM18 Voltage </a:t>
            </a:r>
            <a:r>
              <a:rPr lang="en-US" sz="1400" i="1" dirty="0"/>
              <a:t>: Precursor signal provided by SM18 team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A95358-38BD-9B07-A3C9-EF32EB6D55B2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2993682" y="3249424"/>
            <a:ext cx="0" cy="207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443191-DF73-0AC0-8216-5569A06A831E}"/>
              </a:ext>
            </a:extLst>
          </p:cNvPr>
          <p:cNvCxnSpPr>
            <a:cxnSpLocks/>
          </p:cNvCxnSpPr>
          <p:nvPr/>
        </p:nvCxnSpPr>
        <p:spPr>
          <a:xfrm flipH="1">
            <a:off x="7950062" y="3946588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0A406D-8218-9182-3B56-8FE61C0D0F10}"/>
              </a:ext>
            </a:extLst>
          </p:cNvPr>
          <p:cNvSpPr txBox="1"/>
          <p:nvPr/>
        </p:nvSpPr>
        <p:spPr bwMode="auto">
          <a:xfrm>
            <a:off x="8128721" y="3823912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5341EC-2725-718E-1C41-821831C3A79A}"/>
              </a:ext>
            </a:extLst>
          </p:cNvPr>
          <p:cNvCxnSpPr>
            <a:cxnSpLocks/>
          </p:cNvCxnSpPr>
          <p:nvPr/>
        </p:nvCxnSpPr>
        <p:spPr>
          <a:xfrm flipH="1">
            <a:off x="7888274" y="3991894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1F156B-6573-6085-E46F-EFCE43DAC0AA}"/>
              </a:ext>
            </a:extLst>
          </p:cNvPr>
          <p:cNvCxnSpPr>
            <a:cxnSpLocks/>
          </p:cNvCxnSpPr>
          <p:nvPr/>
        </p:nvCxnSpPr>
        <p:spPr>
          <a:xfrm flipH="1">
            <a:off x="7888273" y="4116335"/>
            <a:ext cx="35731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8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 structure, </a:t>
            </a:r>
            <a:r>
              <a:rPr lang="en-GB" dirty="0"/>
              <a:t>2G-Coil#</a:t>
            </a:r>
            <a:r>
              <a:rPr lang="en-GB" u="sng" dirty="0"/>
              <a:t>101</a:t>
            </a:r>
            <a:endParaRPr lang="en-US" u="sn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8EFCC-1696-7289-7B0B-F2B4055973B6}"/>
              </a:ext>
            </a:extLst>
          </p:cNvPr>
          <p:cNvSpPr txBox="1"/>
          <p:nvPr/>
        </p:nvSpPr>
        <p:spPr bwMode="auto">
          <a:xfrm>
            <a:off x="2251690" y="5353825"/>
            <a:ext cx="137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Wide spectrum excitation (shocks)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259CB9-DFAB-32CE-1967-E7DFCCA612C7}"/>
              </a:ext>
            </a:extLst>
          </p:cNvPr>
          <p:cNvSpPr/>
          <p:nvPr/>
        </p:nvSpPr>
        <p:spPr>
          <a:xfrm>
            <a:off x="9052712" y="2829147"/>
            <a:ext cx="288030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C1C20-13D7-E154-6862-9B109E79CADD}"/>
              </a:ext>
            </a:extLst>
          </p:cNvPr>
          <p:cNvSpPr/>
          <p:nvPr/>
        </p:nvSpPr>
        <p:spPr>
          <a:xfrm>
            <a:off x="5526421" y="2829147"/>
            <a:ext cx="145963" cy="14401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Strain gauge sampling : 1200 Hz</a:t>
            </a:r>
          </a:p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9.1 kA</a:t>
            </a:r>
          </a:p>
          <a:p>
            <a:r>
              <a:rPr lang="en-US" b="1" u="sng" dirty="0"/>
              <a:t>DC filtering + FFT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B3F12-02AB-0D8A-8BAC-C1E07EE7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00" y="1389940"/>
            <a:ext cx="6964253" cy="4731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68442-749D-A4F9-8EF0-AAEB8DECEACF}"/>
              </a:ext>
            </a:extLst>
          </p:cNvPr>
          <p:cNvSpPr txBox="1"/>
          <p:nvPr/>
        </p:nvSpPr>
        <p:spPr bwMode="auto">
          <a:xfrm>
            <a:off x="2251690" y="2702549"/>
            <a:ext cx="264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SMC 2G Coil#101</a:t>
            </a:r>
          </a:p>
          <a:p>
            <a:r>
              <a:rPr lang="en-US" dirty="0"/>
              <a:t>First Ramp at 4.2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D767E-17A5-AD0C-450A-998F3BF813DF}"/>
              </a:ext>
            </a:extLst>
          </p:cNvPr>
          <p:cNvSpPr txBox="1"/>
          <p:nvPr/>
        </p:nvSpPr>
        <p:spPr bwMode="auto">
          <a:xfrm>
            <a:off x="2288948" y="5078813"/>
            <a:ext cx="26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SMC 2G Coil#101</a:t>
            </a:r>
          </a:p>
          <a:p>
            <a:r>
              <a:rPr lang="en-US" dirty="0"/>
              <a:t>Last Ramp at 4.2 K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CC69815-5838-EBF5-A318-B56AD7432232}"/>
              </a:ext>
            </a:extLst>
          </p:cNvPr>
          <p:cNvSpPr/>
          <p:nvPr/>
        </p:nvSpPr>
        <p:spPr>
          <a:xfrm>
            <a:off x="11353800" y="2034294"/>
            <a:ext cx="604742" cy="3168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90371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FB65871-8D26-1BCD-FF81-8564704BC59A}"/>
              </a:ext>
            </a:extLst>
          </p:cNvPr>
          <p:cNvGrpSpPr/>
          <p:nvPr/>
        </p:nvGrpSpPr>
        <p:grpSpPr>
          <a:xfrm>
            <a:off x="639885" y="3233326"/>
            <a:ext cx="10896874" cy="2570744"/>
            <a:chOff x="658991" y="2822092"/>
            <a:chExt cx="10896874" cy="25707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672C68-8CAC-56B9-B905-1BB3168F5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264" r="34010"/>
            <a:stretch/>
          </p:blipFill>
          <p:spPr>
            <a:xfrm>
              <a:off x="658991" y="2822092"/>
              <a:ext cx="3625055" cy="256988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295F1E3-C76A-A916-247E-12E663FAF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6647"/>
            <a:stretch/>
          </p:blipFill>
          <p:spPr>
            <a:xfrm>
              <a:off x="7861333" y="2822950"/>
              <a:ext cx="3694532" cy="256988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EE5ACD9-5365-6CB9-40F7-DDF9833E0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375" r="271"/>
            <a:stretch/>
          </p:blipFill>
          <p:spPr>
            <a:xfrm>
              <a:off x="4231462" y="2822950"/>
              <a:ext cx="3694531" cy="256988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 structure, </a:t>
            </a:r>
            <a:r>
              <a:rPr lang="en-GB" dirty="0"/>
              <a:t>2G-Coil#</a:t>
            </a:r>
            <a:r>
              <a:rPr lang="en-GB" u="sng" dirty="0"/>
              <a:t>102</a:t>
            </a:r>
            <a:endParaRPr lang="en-US" u="sn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D2A71-FEED-B746-1388-EBBDBFE1C021}"/>
              </a:ext>
            </a:extLst>
          </p:cNvPr>
          <p:cNvSpPr txBox="1"/>
          <p:nvPr/>
        </p:nvSpPr>
        <p:spPr bwMode="auto">
          <a:xfrm>
            <a:off x="860330" y="1267310"/>
            <a:ext cx="36267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Strain gauge sampling : 1200 Hz</a:t>
            </a:r>
          </a:p>
          <a:p>
            <a:r>
              <a:rPr lang="en-US" dirty="0"/>
              <a:t>Temperature : 1.9 K</a:t>
            </a:r>
          </a:p>
          <a:p>
            <a:r>
              <a:rPr lang="en-US" dirty="0"/>
              <a:t>Powering phase up to 9.1 kA</a:t>
            </a:r>
          </a:p>
          <a:p>
            <a:r>
              <a:rPr lang="en-US" b="1" u="sng" dirty="0"/>
              <a:t>DC filtering + FFT Analysis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5C3567-61B0-2803-752A-87526ABD3825}"/>
              </a:ext>
            </a:extLst>
          </p:cNvPr>
          <p:cNvSpPr/>
          <p:nvPr/>
        </p:nvSpPr>
        <p:spPr>
          <a:xfrm>
            <a:off x="888951" y="3833498"/>
            <a:ext cx="2853339" cy="288032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4EB071-7147-56BA-9CAC-BCE0B10706EC}"/>
              </a:ext>
            </a:extLst>
          </p:cNvPr>
          <p:cNvSpPr/>
          <p:nvPr/>
        </p:nvSpPr>
        <p:spPr>
          <a:xfrm>
            <a:off x="8207491" y="3833498"/>
            <a:ext cx="2853339" cy="288032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5A451E-5F98-DDF6-7421-7FFC250C2DE1}"/>
              </a:ext>
            </a:extLst>
          </p:cNvPr>
          <p:cNvSpPr/>
          <p:nvPr/>
        </p:nvSpPr>
        <p:spPr>
          <a:xfrm>
            <a:off x="4554559" y="3833498"/>
            <a:ext cx="2853339" cy="288032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443B17-C92B-FBB2-00FB-E259C928C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43" y="1267310"/>
            <a:ext cx="3021121" cy="1796211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569C757-1D8F-790E-2EED-F804E52BAD49}"/>
              </a:ext>
            </a:extLst>
          </p:cNvPr>
          <p:cNvCxnSpPr>
            <a:cxnSpLocks/>
          </p:cNvCxnSpPr>
          <p:nvPr/>
        </p:nvCxnSpPr>
        <p:spPr>
          <a:xfrm rot="5400000">
            <a:off x="5277671" y="2966320"/>
            <a:ext cx="789434" cy="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812EEAE-AF93-0D6B-3B1B-6D63402D2BE4}"/>
              </a:ext>
            </a:extLst>
          </p:cNvPr>
          <p:cNvCxnSpPr>
            <a:cxnSpLocks/>
            <a:stCxn id="25" idx="3"/>
            <a:endCxn id="31" idx="0"/>
          </p:cNvCxnSpPr>
          <p:nvPr/>
        </p:nvCxnSpPr>
        <p:spPr>
          <a:xfrm>
            <a:off x="7704964" y="2165416"/>
            <a:ext cx="1984529" cy="106876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50E247A-6516-6CBA-74E9-0D308D196C60}"/>
              </a:ext>
            </a:extLst>
          </p:cNvPr>
          <p:cNvSpPr txBox="1"/>
          <p:nvPr/>
        </p:nvSpPr>
        <p:spPr bwMode="auto">
          <a:xfrm>
            <a:off x="1112427" y="2600411"/>
            <a:ext cx="264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Acoustic Emission </a:t>
            </a:r>
            <a:r>
              <a:rPr lang="en-US" sz="1400" i="1" dirty="0"/>
              <a:t>sensor signal provided by SM18 team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5B67B4-D3D3-17C1-BE2E-267C5E3F513B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2432634" y="3123631"/>
            <a:ext cx="0" cy="207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48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79396C-7E5F-EF83-D408-55E156349E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alphaModFix amt="50000"/>
          </a:blip>
          <a:srcRect t="2421" b="113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D194A-D7A4-45CC-8550-2A65F7A2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9" y="387624"/>
            <a:ext cx="4409872" cy="9586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+mj-lt"/>
                <a:cs typeface="+mj-cs"/>
              </a:rPr>
              <a:t>Outline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CH">
                <a:solidFill>
                  <a:srgbClr val="FFFFFF"/>
                </a:solidFill>
                <a:latin typeface="Calibri" panose="020F0502020204030204"/>
                <a:cs typeface="+mn-cs"/>
              </a:rPr>
              <a:t>27/04/2023</a:t>
            </a: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Michael Guinchard, EN/MME Mechanical Measurement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8751A-C87E-4F65-9498-02F4C8B8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C151B33-829D-47D6-9AAB-F36ECA45A282}" type="slidenum">
              <a:rPr lang="en-US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Introduction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Electrical strain gauges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Fast strain measurement applications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Conclusions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9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E3B4-4008-C2BA-8B84-41BEB291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C00E-5369-401B-D85B-121FD3D3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BCA5-D0F4-8A8D-A875-4C092648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6748-2DC3-D269-DD7D-7311790D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9AD97-6B42-D334-CC59-88EBC66F0A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en-US" sz="2400" dirty="0"/>
              <a:t>Many papers confirmed the electrical strain gauge capability for fast strain measurements (shockwave measurements) up to MHz scale ;</a:t>
            </a:r>
          </a:p>
          <a:p>
            <a:pPr algn="just"/>
            <a:r>
              <a:rPr lang="en-US" sz="2400" dirty="0"/>
              <a:t>Installation is already performed for static measurements, so why not also used it to evaluate dynamic effects (mass and position advantages) ;</a:t>
            </a:r>
          </a:p>
          <a:p>
            <a:pPr algn="just"/>
            <a:r>
              <a:rPr lang="en-US" sz="2400" dirty="0"/>
              <a:t>As a first step, with a limited bandwidth, several magnets were measured, and a specific data processing was developed to assess the magnet dynamic behavior.</a:t>
            </a:r>
          </a:p>
          <a:p>
            <a:pPr marL="0" indent="0" algn="just">
              <a:buNone/>
            </a:pPr>
            <a:r>
              <a:rPr lang="en-US" sz="2400" u="sng" dirty="0"/>
              <a:t>Next steps</a:t>
            </a:r>
            <a:r>
              <a:rPr lang="en-US" sz="2400" dirty="0"/>
              <a:t> :</a:t>
            </a:r>
          </a:p>
          <a:p>
            <a:pPr algn="just"/>
            <a:r>
              <a:rPr lang="en-US" sz="2400" dirty="0"/>
              <a:t>Repeat measurements by increasing the sampling frequency up to MHz with the AE, precursor signals synchronization.</a:t>
            </a:r>
          </a:p>
          <a:p>
            <a:pPr algn="just"/>
            <a:r>
              <a:rPr lang="en-US" sz="2400" dirty="0"/>
              <a:t>Test matrix should be launched to understand what we are “listening” ?</a:t>
            </a:r>
          </a:p>
        </p:txBody>
      </p:sp>
    </p:spTree>
    <p:extLst>
      <p:ext uri="{BB962C8B-B14F-4D97-AF65-F5344CB8AC3E}">
        <p14:creationId xmlns:p14="http://schemas.microsoft.com/office/powerpoint/2010/main" val="457104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34021" y="3023286"/>
            <a:ext cx="6474074" cy="170306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algn="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Michael Guinchard, EN/MME Mechanical Measurement Lab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8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</a:t>
            </a:r>
            <a:r>
              <a:rPr lang="en-US" sz="3600" dirty="0"/>
              <a:t>Why mechanical measurements ? </a:t>
            </a:r>
            <a:br>
              <a:rPr lang="en-US" sz="2400" dirty="0"/>
            </a:b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/>
              <a:t>Michael Guinchard, EN/MME Mechanical Measurement Lab</a:t>
            </a:r>
            <a:endParaRPr lang="en-US" dirty="0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B27417-D7C5-89FC-AA54-3870DC5A59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58241"/>
            <a:ext cx="6740611" cy="4705675"/>
          </a:xfrm>
        </p:spPr>
        <p:txBody>
          <a:bodyPr/>
          <a:lstStyle/>
          <a:p>
            <a:pPr marL="0" lvl="0" indent="0">
              <a:buClr>
                <a:schemeClr val="bg2"/>
              </a:buClr>
              <a:buNone/>
              <a:defRPr/>
            </a:pPr>
            <a:r>
              <a:rPr lang="en-US" sz="3200" dirty="0"/>
              <a:t>Why mechanical measurements ? </a:t>
            </a:r>
            <a:endParaRPr lang="en-US" sz="2000" dirty="0"/>
          </a:p>
          <a:p>
            <a:pPr lvl="0">
              <a:buClr>
                <a:schemeClr val="bg2"/>
              </a:buClr>
              <a:defRPr/>
            </a:pPr>
            <a:r>
              <a:rPr lang="en-US" sz="2400" dirty="0"/>
              <a:t>Validate Finite Element Analysis (FEA) and/or  control the integrity of the structure during assembly phases;</a:t>
            </a:r>
          </a:p>
          <a:p>
            <a:pPr lvl="0">
              <a:buClr>
                <a:schemeClr val="bg2"/>
              </a:buClr>
              <a:defRPr/>
            </a:pPr>
            <a:r>
              <a:rPr lang="en-US" sz="2400" dirty="0"/>
              <a:t>Monitor the structure during thermal cycles down to 1.9 K and during powering phases;</a:t>
            </a:r>
          </a:p>
          <a:p>
            <a:pPr lvl="0">
              <a:buClr>
                <a:schemeClr val="bg2"/>
              </a:buClr>
              <a:defRPr/>
            </a:pPr>
            <a:r>
              <a:rPr lang="en-US" sz="2400" dirty="0"/>
              <a:t>Mechanical measurements at CERN are done on several types of components : superconducting magnets, dumps, RF cavity, detectors in different conditions as electro-magnetic field, vacuum, radiation, water,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AX_7562.jpg">
            <a:extLst>
              <a:ext uri="{FF2B5EF4-FFF2-40B4-BE49-F238E27FC236}">
                <a16:creationId xmlns:a16="http://schemas.microsoft.com/office/drawing/2014/main" id="{67680FFF-33EE-3340-B8F5-54FD7489F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810" y="3863230"/>
            <a:ext cx="3774989" cy="2274134"/>
          </a:xfrm>
          <a:prstGeom prst="rect">
            <a:avLst/>
          </a:prstGeom>
        </p:spPr>
      </p:pic>
      <p:pic>
        <p:nvPicPr>
          <p:cNvPr id="8" name="Picture 7" descr="IMG_20150304_095647367.jpg">
            <a:extLst>
              <a:ext uri="{FF2B5EF4-FFF2-40B4-BE49-F238E27FC236}">
                <a16:creationId xmlns:a16="http://schemas.microsoft.com/office/drawing/2014/main" id="{331BECD8-CFB8-8FFA-73D6-321DCB21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06" r="6980"/>
          <a:stretch/>
        </p:blipFill>
        <p:spPr>
          <a:xfrm>
            <a:off x="7578810" y="1257958"/>
            <a:ext cx="3774989" cy="24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</a:t>
            </a:r>
            <a:r>
              <a:rPr lang="en-US" sz="3600" dirty="0"/>
              <a:t>How to perform measurements ?</a:t>
            </a:r>
            <a:br>
              <a:rPr lang="en-US" sz="2400" dirty="0"/>
            </a:b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/>
              <a:t>Michael Guinchard, EN/MME Mechanical Measurement Lab</a:t>
            </a:r>
            <a:endParaRPr lang="en-US" dirty="0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B2F8D4C-B980-CC99-368B-0FDECB40E9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093421"/>
              </p:ext>
            </p:extLst>
          </p:nvPr>
        </p:nvGraphicFramePr>
        <p:xfrm>
          <a:off x="836023" y="1283770"/>
          <a:ext cx="10517779" cy="452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8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7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Electrical strain gauges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Optical</a:t>
                      </a:r>
                      <a:r>
                        <a:rPr lang="en-US" baseline="0" dirty="0"/>
                        <a:t> fiber sensors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Optical</a:t>
                      </a:r>
                      <a:r>
                        <a:rPr lang="en-US" baseline="0" dirty="0"/>
                        <a:t> fiber sensors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Non-contact</a:t>
                      </a:r>
                      <a:r>
                        <a:rPr lang="en-US" baseline="0" dirty="0"/>
                        <a:t> video systems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FBG (Local)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RBS (Distributed)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66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Principle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Resistive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Bragg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Rayleigh Backscattering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Digital Image Correlation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Magnetic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Non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Affected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Cryogenic temp.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Affected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Affected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Affected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Only RT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Bandwidth 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MHz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Few kHz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Few kHz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Few 100 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204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0,1 </a:t>
                      </a:r>
                      <a:r>
                        <a:rPr lang="en-US" dirty="0" err="1"/>
                        <a:t>μm</a:t>
                      </a:r>
                      <a:r>
                        <a:rPr lang="en-US" dirty="0"/>
                        <a:t>/m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0,5 </a:t>
                      </a:r>
                      <a:r>
                        <a:rPr lang="en-US" dirty="0" err="1"/>
                        <a:t>μm</a:t>
                      </a:r>
                      <a:r>
                        <a:rPr lang="en-US" dirty="0"/>
                        <a:t>/m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0,5 </a:t>
                      </a:r>
                      <a:r>
                        <a:rPr lang="en-US" dirty="0" err="1"/>
                        <a:t>μm</a:t>
                      </a:r>
                      <a:r>
                        <a:rPr lang="en-US" dirty="0"/>
                        <a:t>/m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5 </a:t>
                      </a:r>
                      <a:r>
                        <a:rPr lang="en-US" dirty="0" err="1"/>
                        <a:t>μm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Repeatability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0,42</a:t>
                      </a:r>
                      <a:r>
                        <a:rPr lang="en-US" baseline="0" dirty="0"/>
                        <a:t> 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0.16 %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Reproducibility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0,20 %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0.31 %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Trueness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5.12 % @4.2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5.19 % @4.2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Accuracy @4.2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5.1 % @4.2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5.2 % @4.2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</a:t>
                      </a:r>
                      <a:r>
                        <a:rPr lang="en-US" b="1" dirty="0"/>
                        <a:t>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C38C1AF-E4EF-61BE-880D-32CCBB6CC1A7}"/>
              </a:ext>
            </a:extLst>
          </p:cNvPr>
          <p:cNvSpPr/>
          <p:nvPr/>
        </p:nvSpPr>
        <p:spPr>
          <a:xfrm>
            <a:off x="836627" y="3957855"/>
            <a:ext cx="10515599" cy="1848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7A8ED-832E-D653-8ADB-688094D9DD70}"/>
              </a:ext>
            </a:extLst>
          </p:cNvPr>
          <p:cNvSpPr txBox="1"/>
          <p:nvPr/>
        </p:nvSpPr>
        <p:spPr>
          <a:xfrm>
            <a:off x="838198" y="5795210"/>
            <a:ext cx="4761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u="sng" dirty="0">
                <a:solidFill>
                  <a:srgbClr val="0645AD"/>
                </a:solidFill>
                <a:effectLst/>
                <a:latin typeface="Helvetica Neue"/>
                <a:hlinkClick r:id="rId2"/>
              </a:rPr>
              <a:t>https://edms.cern.ch/document/2490767/1</a:t>
            </a:r>
            <a:endParaRPr lang="en-GB" sz="1200" b="0" dirty="0">
              <a:effectLst/>
              <a:latin typeface="Helvetica Neu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31DA7-2FAC-CA1C-10D3-1373E4FF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67" y="5876523"/>
            <a:ext cx="3581356" cy="8981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27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/>
              <a:t>Michael Guinchard, EN/MME Mechanical Measurement Lab</a:t>
            </a:r>
            <a:endParaRPr lang="en-US" dirty="0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ED406-0FBB-BE7F-A112-010AFC1453D9}"/>
              </a:ext>
            </a:extLst>
          </p:cNvPr>
          <p:cNvSpPr txBox="1"/>
          <p:nvPr/>
        </p:nvSpPr>
        <p:spPr bwMode="auto">
          <a:xfrm>
            <a:off x="9650466" y="3814542"/>
            <a:ext cx="21338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EDMS 2421521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4687EB-3C0D-96CE-547F-620596E91DEB}"/>
              </a:ext>
            </a:extLst>
          </p:cNvPr>
          <p:cNvSpPr txBox="1"/>
          <p:nvPr/>
        </p:nvSpPr>
        <p:spPr>
          <a:xfrm>
            <a:off x="838200" y="1314495"/>
            <a:ext cx="345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Strain measurements with FBG</a:t>
            </a:r>
            <a:r>
              <a:rPr lang="en-US" sz="1600" b="1" dirty="0">
                <a:ea typeface="MS PGothic" panose="020B0600070205080204" pitchFamily="34" charset="-128"/>
              </a:rPr>
              <a:t> </a:t>
            </a:r>
          </a:p>
          <a:p>
            <a:pPr marL="0" indent="0" algn="ctr">
              <a:buNone/>
            </a:pPr>
            <a:r>
              <a:rPr lang="en-US" sz="1200" b="1" dirty="0">
                <a:ea typeface="MS PGothic" panose="020B0600070205080204" pitchFamily="34" charset="-128"/>
              </a:rPr>
              <a:t>Powering of MQXFB structures </a:t>
            </a:r>
            <a:endParaRPr lang="en-US" sz="1200" dirty="0"/>
          </a:p>
        </p:txBody>
      </p:sp>
      <p:pic>
        <p:nvPicPr>
          <p:cNvPr id="49" name="Picture Placeholder 1">
            <a:extLst>
              <a:ext uri="{FF2B5EF4-FFF2-40B4-BE49-F238E27FC236}">
                <a16:creationId xmlns:a16="http://schemas.microsoft.com/office/drawing/2014/main" id="{EA375BF4-DDDB-496C-DDB6-D433DEFEF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-66" r="869" b="360"/>
          <a:stretch/>
        </p:blipFill>
        <p:spPr>
          <a:xfrm>
            <a:off x="1326286" y="1906683"/>
            <a:ext cx="2577848" cy="4243531"/>
          </a:xfrm>
          <a:prstGeom prst="rect">
            <a:avLst/>
          </a:prstGeom>
        </p:spPr>
      </p:pic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96BC1131-6A68-E8C3-03F9-F168798C0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90"/>
          <a:stretch/>
        </p:blipFill>
        <p:spPr>
          <a:xfrm>
            <a:off x="838201" y="3646209"/>
            <a:ext cx="3353246" cy="250400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1DD168-E841-126D-3790-54EA4F838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50028"/>
              </p:ext>
            </p:extLst>
          </p:nvPr>
        </p:nvGraphicFramePr>
        <p:xfrm>
          <a:off x="5107459" y="1306172"/>
          <a:ext cx="6345201" cy="4820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0969">
                  <a:extLst>
                    <a:ext uri="{9D8B030D-6E8A-4147-A177-3AD203B41FA5}">
                      <a16:colId xmlns:a16="http://schemas.microsoft.com/office/drawing/2014/main" val="2733546265"/>
                    </a:ext>
                  </a:extLst>
                </a:gridCol>
                <a:gridCol w="1131058">
                  <a:extLst>
                    <a:ext uri="{9D8B030D-6E8A-4147-A177-3AD203B41FA5}">
                      <a16:colId xmlns:a16="http://schemas.microsoft.com/office/drawing/2014/main" val="840578701"/>
                    </a:ext>
                  </a:extLst>
                </a:gridCol>
                <a:gridCol w="1131058">
                  <a:extLst>
                    <a:ext uri="{9D8B030D-6E8A-4147-A177-3AD203B41FA5}">
                      <a16:colId xmlns:a16="http://schemas.microsoft.com/office/drawing/2014/main" val="4025693014"/>
                    </a:ext>
                  </a:extLst>
                </a:gridCol>
                <a:gridCol w="1131058">
                  <a:extLst>
                    <a:ext uri="{9D8B030D-6E8A-4147-A177-3AD203B41FA5}">
                      <a16:colId xmlns:a16="http://schemas.microsoft.com/office/drawing/2014/main" val="3004657750"/>
                    </a:ext>
                  </a:extLst>
                </a:gridCol>
                <a:gridCol w="1131058">
                  <a:extLst>
                    <a:ext uri="{9D8B030D-6E8A-4147-A177-3AD203B41FA5}">
                      <a16:colId xmlns:a16="http://schemas.microsoft.com/office/drawing/2014/main" val="49836755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Optical strain measurement reliability in MQXF Structures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45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Loading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 Cold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After TC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657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</a:t>
                      </a:r>
                      <a:r>
                        <a:rPr lang="en-US" sz="1600" u="sng" dirty="0"/>
                        <a:t>S</a:t>
                      </a:r>
                      <a:r>
                        <a:rPr lang="en-US" sz="1600" dirty="0"/>
                        <a:t>4 a</a:t>
                      </a:r>
                      <a:r>
                        <a:rPr lang="en-US" sz="1600" dirty="0">
                          <a:sym typeface="Symbol" panose="05050102010706020507" pitchFamily="18" charset="2"/>
                        </a:rPr>
                        <a:t> f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20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</a:t>
                      </a:r>
                      <a:r>
                        <a:rPr lang="en-US" sz="1600" b="0" u="sng" dirty="0"/>
                        <a:t>S</a:t>
                      </a:r>
                      <a:r>
                        <a:rPr lang="en-US" sz="1600" dirty="0"/>
                        <a:t>5 a</a:t>
                      </a:r>
                      <a:r>
                        <a:rPr lang="en-US" sz="1600" dirty="0">
                          <a:sym typeface="Symbol" panose="05050102010706020507" pitchFamily="18" charset="2"/>
                        </a:rPr>
                        <a:t> d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018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</a:t>
                      </a:r>
                      <a:r>
                        <a:rPr lang="en-US" sz="1600" u="sng" dirty="0"/>
                        <a:t>S</a:t>
                      </a:r>
                      <a:r>
                        <a:rPr lang="en-US" sz="1600" dirty="0"/>
                        <a:t>6 a</a:t>
                      </a:r>
                      <a:r>
                        <a:rPr lang="en-US" sz="1600" dirty="0">
                          <a:sym typeface="Symbol" panose="05050102010706020507" pitchFamily="18" charset="2"/>
                        </a:rPr>
                        <a:t> 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470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</a:t>
                      </a:r>
                      <a:r>
                        <a:rPr lang="en-US" sz="1600" u="sng" dirty="0"/>
                        <a:t>S</a:t>
                      </a:r>
                      <a:r>
                        <a:rPr lang="en-US" sz="1600" dirty="0"/>
                        <a:t>7 a</a:t>
                      </a:r>
                      <a:r>
                        <a:rPr lang="en-US" sz="1600" dirty="0">
                          <a:sym typeface="Symbol" panose="05050102010706020507" pitchFamily="18" charset="2"/>
                        </a:rPr>
                        <a:t> 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83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</a:t>
                      </a:r>
                      <a:r>
                        <a:rPr lang="en-US" sz="1600" u="sng" dirty="0"/>
                        <a:t>S</a:t>
                      </a:r>
                      <a:r>
                        <a:rPr lang="en-US" sz="1600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57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MQXFBP1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FAILED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FAILED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4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MQXFBP2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(1)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626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MQXFBP3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12 % </a:t>
                      </a:r>
                      <a:r>
                        <a:rPr lang="en-US" sz="900" b="1" kern="1200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12 % </a:t>
                      </a:r>
                      <a:r>
                        <a:rPr lang="en-US" sz="900" b="1" kern="1200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93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MQXFB02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  <a:r>
                        <a:rPr lang="en-US" sz="1600" b="1" dirty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dirty="0">
                          <a:solidFill>
                            <a:srgbClr val="0033A0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en-US" sz="1600" b="1" dirty="0">
                        <a:solidFill>
                          <a:srgbClr val="0033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4396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MQXFMT4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73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MQXFB03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37382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6B9B26-F772-C372-A8DF-0C4207246580}"/>
              </a:ext>
            </a:extLst>
          </p:cNvPr>
          <p:cNvSpPr txBox="1"/>
          <p:nvPr/>
        </p:nvSpPr>
        <p:spPr bwMode="auto">
          <a:xfrm rot="16200000">
            <a:off x="2636520" y="3679274"/>
            <a:ext cx="4510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050" dirty="0"/>
              <a:t>: Software issues - SPD tracking</a:t>
            </a:r>
          </a:p>
          <a:p>
            <a:pPr marL="342900" indent="-342900">
              <a:buAutoNum type="arabicParenBoth"/>
            </a:pPr>
            <a:r>
              <a:rPr lang="en-US" sz="1050" dirty="0"/>
              <a:t>: Hardware optical line issues (connectors or feedthrough)</a:t>
            </a:r>
          </a:p>
        </p:txBody>
      </p:sp>
    </p:spTree>
    <p:extLst>
      <p:ext uri="{BB962C8B-B14F-4D97-AF65-F5344CB8AC3E}">
        <p14:creationId xmlns:p14="http://schemas.microsoft.com/office/powerpoint/2010/main" val="30166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27/04/2023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/>
              <a:t>Michael Guinchard, EN/MME Mechanical Measurement Lab</a:t>
            </a:r>
            <a:endParaRPr lang="en-US" dirty="0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43237-4E2F-C8C5-3975-C54E3ABA705B}"/>
              </a:ext>
            </a:extLst>
          </p:cNvPr>
          <p:cNvSpPr txBox="1"/>
          <p:nvPr/>
        </p:nvSpPr>
        <p:spPr>
          <a:xfrm>
            <a:off x="7897800" y="1305686"/>
            <a:ext cx="345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C</a:t>
            </a:r>
            <a:r>
              <a:rPr lang="en-US" sz="1600" b="1" dirty="0">
                <a:ea typeface="MS PGothic" panose="020B0600070205080204" pitchFamily="34" charset="-128"/>
              </a:rPr>
              <a:t>ollaring </a:t>
            </a:r>
            <a:r>
              <a:rPr lang="en-US" sz="1600" b="1" dirty="0"/>
              <a:t>process study with DIC</a:t>
            </a:r>
            <a:r>
              <a:rPr lang="en-US" sz="1600" b="1" dirty="0">
                <a:ea typeface="MS PGothic" panose="020B0600070205080204" pitchFamily="34" charset="-128"/>
              </a:rPr>
              <a:t> </a:t>
            </a:r>
          </a:p>
          <a:p>
            <a:pPr marL="0" indent="0" algn="ctr">
              <a:buNone/>
            </a:pPr>
            <a:r>
              <a:rPr lang="en-US" sz="1200" b="1" dirty="0">
                <a:ea typeface="MS PGothic" panose="020B0600070205080204" pitchFamily="34" charset="-128"/>
              </a:rPr>
              <a:t>Mechanics and peak stresses on the coil</a:t>
            </a:r>
            <a:endParaRPr lang="en-US" sz="12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70BE53-8246-69C8-2B74-D17BF7E17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/>
        </p:blipFill>
        <p:spPr>
          <a:xfrm>
            <a:off x="8208370" y="1890559"/>
            <a:ext cx="3033728" cy="21353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8ED406-0FBB-BE7F-A112-010AFC1453D9}"/>
              </a:ext>
            </a:extLst>
          </p:cNvPr>
          <p:cNvSpPr txBox="1"/>
          <p:nvPr/>
        </p:nvSpPr>
        <p:spPr bwMode="auto">
          <a:xfrm>
            <a:off x="9650466" y="3814542"/>
            <a:ext cx="21338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EDMS 2421521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CE715-7BBE-0A77-A838-648176BBD80C}"/>
              </a:ext>
            </a:extLst>
          </p:cNvPr>
          <p:cNvSpPr txBox="1"/>
          <p:nvPr/>
        </p:nvSpPr>
        <p:spPr bwMode="auto">
          <a:xfrm>
            <a:off x="8208369" y="4082868"/>
            <a:ext cx="15765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FEM</a:t>
            </a:r>
            <a:endParaRPr lang="en-GB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20D3F2-4EFC-7344-DDBA-E63078CC28E9}"/>
              </a:ext>
            </a:extLst>
          </p:cNvPr>
          <p:cNvSpPr txBox="1"/>
          <p:nvPr/>
        </p:nvSpPr>
        <p:spPr bwMode="auto">
          <a:xfrm>
            <a:off x="9751993" y="4081290"/>
            <a:ext cx="17199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Measurement</a:t>
            </a:r>
            <a:endParaRPr lang="en-GB" b="1" dirty="0"/>
          </a:p>
        </p:txBody>
      </p:sp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3122FFF2-692E-4CCB-2365-543BFDC94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7" t="10768" r="10807"/>
          <a:stretch/>
        </p:blipFill>
        <p:spPr>
          <a:xfrm>
            <a:off x="8208370" y="4530850"/>
            <a:ext cx="1576576" cy="1563890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5797BE20-BE38-3367-C53F-678C9AC8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9" r="60659"/>
          <a:stretch/>
        </p:blipFill>
        <p:spPr>
          <a:xfrm>
            <a:off x="9840616" y="4548752"/>
            <a:ext cx="1576576" cy="15814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F0D73B-CCA7-AE04-A071-2783FD4FA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358" y="3217320"/>
            <a:ext cx="3456000" cy="29434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11FDAF5-0E22-E0D9-CBC3-FCB91004BD60}"/>
              </a:ext>
            </a:extLst>
          </p:cNvPr>
          <p:cNvSpPr txBox="1"/>
          <p:nvPr/>
        </p:nvSpPr>
        <p:spPr>
          <a:xfrm>
            <a:off x="4320826" y="1328209"/>
            <a:ext cx="345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Strain measurements with RBS</a:t>
            </a:r>
            <a:r>
              <a:rPr lang="en-US" sz="1600" b="1" dirty="0">
                <a:ea typeface="MS PGothic" panose="020B0600070205080204" pitchFamily="34" charset="-128"/>
              </a:rPr>
              <a:t> </a:t>
            </a:r>
          </a:p>
          <a:p>
            <a:pPr marL="0" indent="0" algn="ctr">
              <a:buNone/>
            </a:pPr>
            <a:r>
              <a:rPr lang="en-US" sz="1200" b="1" dirty="0">
                <a:ea typeface="MS PGothic" panose="020B0600070205080204" pitchFamily="34" charset="-128"/>
              </a:rPr>
              <a:t>Coil CTE Assessment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4687EB-3C0D-96CE-547F-620596E91DEB}"/>
              </a:ext>
            </a:extLst>
          </p:cNvPr>
          <p:cNvSpPr txBox="1"/>
          <p:nvPr/>
        </p:nvSpPr>
        <p:spPr>
          <a:xfrm>
            <a:off x="838200" y="1314495"/>
            <a:ext cx="345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Strain measurements with FBG</a:t>
            </a:r>
            <a:r>
              <a:rPr lang="en-US" sz="1600" b="1" dirty="0">
                <a:ea typeface="MS PGothic" panose="020B0600070205080204" pitchFamily="34" charset="-128"/>
              </a:rPr>
              <a:t> </a:t>
            </a:r>
          </a:p>
          <a:p>
            <a:pPr marL="0" indent="0" algn="ctr">
              <a:buNone/>
            </a:pPr>
            <a:r>
              <a:rPr lang="en-US" sz="1200" b="1" dirty="0">
                <a:ea typeface="MS PGothic" panose="020B0600070205080204" pitchFamily="34" charset="-128"/>
              </a:rPr>
              <a:t>Powering of MQXFB structures </a:t>
            </a:r>
            <a:endParaRPr lang="en-US" sz="12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A1923F-7682-CDBF-5979-8BF7F63E4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24"/>
          <a:stretch/>
        </p:blipFill>
        <p:spPr>
          <a:xfrm>
            <a:off x="5029060" y="1851429"/>
            <a:ext cx="2009229" cy="136589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812AE83-A15F-9547-5D4B-8D494CCFA2EA}"/>
              </a:ext>
            </a:extLst>
          </p:cNvPr>
          <p:cNvSpPr txBox="1"/>
          <p:nvPr/>
        </p:nvSpPr>
        <p:spPr bwMode="auto">
          <a:xfrm>
            <a:off x="5451416" y="3018414"/>
            <a:ext cx="21338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EDMS 2598050</a:t>
            </a:r>
          </a:p>
        </p:txBody>
      </p:sp>
      <p:pic>
        <p:nvPicPr>
          <p:cNvPr id="49" name="Picture Placeholder 1">
            <a:extLst>
              <a:ext uri="{FF2B5EF4-FFF2-40B4-BE49-F238E27FC236}">
                <a16:creationId xmlns:a16="http://schemas.microsoft.com/office/drawing/2014/main" id="{EA375BF4-DDDB-496C-DDB6-D433DEFEF2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-66" r="869" b="360"/>
          <a:stretch/>
        </p:blipFill>
        <p:spPr>
          <a:xfrm>
            <a:off x="1326286" y="1906683"/>
            <a:ext cx="2577848" cy="4243531"/>
          </a:xfrm>
          <a:prstGeom prst="rect">
            <a:avLst/>
          </a:prstGeom>
        </p:spPr>
      </p:pic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96BC1131-6A68-E8C3-03F9-F168798C06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90"/>
          <a:stretch/>
        </p:blipFill>
        <p:spPr>
          <a:xfrm>
            <a:off x="838201" y="3646209"/>
            <a:ext cx="3353246" cy="25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H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27/04/2023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Michael Guinchard, EN/MME Mechanical Measurement Lab</a:t>
            </a: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2B6C495-1965-01B5-3527-0134F2FB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strain gauges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D7AD45A-B930-3BA5-B780-F99875C0DEFB}"/>
              </a:ext>
            </a:extLst>
          </p:cNvPr>
          <p:cNvSpPr txBox="1">
            <a:spLocks/>
          </p:cNvSpPr>
          <p:nvPr/>
        </p:nvSpPr>
        <p:spPr>
          <a:xfrm>
            <a:off x="838200" y="1307821"/>
            <a:ext cx="7150768" cy="3762376"/>
          </a:xfrm>
          <a:prstGeom prst="rect">
            <a:avLst/>
          </a:prstGeom>
        </p:spPr>
        <p:txBody>
          <a:bodyPr/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marR="0" indent="-2286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Integrated strain over the grid surface;</a:t>
            </a:r>
          </a:p>
          <a:p>
            <a:r>
              <a:rPr lang="en-US" sz="2400" dirty="0"/>
              <a:t>Sensitivity :</a:t>
            </a:r>
          </a:p>
          <a:p>
            <a:r>
              <a:rPr lang="en-US" sz="2400" dirty="0"/>
              <a:t>Wheatstone bridge solution;</a:t>
            </a:r>
          </a:p>
          <a:p>
            <a:r>
              <a:rPr lang="en-US" sz="2400" dirty="0"/>
              <a:t>Robust and well-known techniques;</a:t>
            </a:r>
          </a:p>
          <a:p>
            <a:r>
              <a:rPr lang="en-US" sz="2400" dirty="0"/>
              <a:t>K factor variation with temperature;</a:t>
            </a:r>
          </a:p>
          <a:p>
            <a:r>
              <a:rPr lang="en-US" sz="2400" dirty="0"/>
              <a:t>Temperature and magnetic fields sensitive;</a:t>
            </a:r>
          </a:p>
          <a:p>
            <a:r>
              <a:rPr lang="en-US" sz="2400" dirty="0"/>
              <a:t>Apparent strain with temperature :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42653-D88A-3070-F810-072C96E78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71" y="1354871"/>
            <a:ext cx="2918011" cy="1945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5A33F7-7963-A19D-025D-720F3F6DF59B}"/>
                  </a:ext>
                </a:extLst>
              </p:cNvPr>
              <p:cNvSpPr txBox="1"/>
              <p:nvPr/>
            </p:nvSpPr>
            <p:spPr bwMode="auto">
              <a:xfrm>
                <a:off x="3100009" y="1784635"/>
                <a:ext cx="1877181" cy="5429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5A33F7-7963-A19D-025D-720F3F6DF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0009" y="1784635"/>
                <a:ext cx="1877181" cy="5429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866418-23C4-6A77-F1EB-0B5977343B44}"/>
                  </a:ext>
                </a:extLst>
              </p:cNvPr>
              <p:cNvSpPr txBox="1"/>
              <p:nvPr/>
            </p:nvSpPr>
            <p:spPr bwMode="auto">
              <a:xfrm>
                <a:off x="1396665" y="4662463"/>
                <a:ext cx="5850390" cy="1581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fr-CH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H" b="1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CH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  <m:r>
                        <a:rPr lang="fr-CH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H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b="1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600" b="1" i="1" dirty="0">
                  <a:solidFill>
                    <a:srgbClr val="FF6600"/>
                  </a:solidFill>
                  <a:latin typeface="Cambria Math" panose="02040503050406030204" pitchFamily="18" charset="0"/>
                </a:endParaRPr>
              </a:p>
              <a:p>
                <a:endParaRPr lang="en-US" sz="12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1000" dirty="0">
                    <a:solidFill>
                      <a:srgbClr val="002060"/>
                    </a:solidFill>
                  </a:rPr>
                  <a:t> = Temperature coefficient of resistance of grid conductor</a:t>
                </a:r>
              </a:p>
              <a:p>
                <a14:m>
                  <m:oMath xmlns:m="http://schemas.openxmlformats.org/officeDocument/2006/math">
                    <m:r>
                      <a:rPr lang="fr-CH" sz="1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000" dirty="0">
                    <a:solidFill>
                      <a:srgbClr val="002060"/>
                    </a:solidFill>
                  </a:rPr>
                  <a:t> = Gauge factor of strain gauge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000" dirty="0">
                    <a:solidFill>
                      <a:srgbClr val="002060"/>
                    </a:solidFill>
                  </a:rPr>
                  <a:t> = Transverse sensitivity of the strain gauge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00" dirty="0">
                    <a:solidFill>
                      <a:srgbClr val="002060"/>
                    </a:solidFill>
                  </a:rPr>
                  <a:t> = Difference of thermal expansion coefficients between the substrate and grid</a:t>
                </a:r>
                <a:endParaRPr lang="en-US" sz="11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866418-23C4-6A77-F1EB-0B5977343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6665" y="4662463"/>
                <a:ext cx="5850390" cy="15817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BA01E036-19F2-2B37-1645-64665CFFB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755" y="3357343"/>
            <a:ext cx="3656045" cy="27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6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H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27/04/2023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Michael Guinchard, EN/MME Mechanical Measurement Lab</a:t>
            </a: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2B6C495-1965-01B5-3527-0134F2FB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strain gauges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A199620-D4C8-7B00-348B-5445CEA00718}"/>
              </a:ext>
            </a:extLst>
          </p:cNvPr>
          <p:cNvSpPr txBox="1">
            <a:spLocks/>
          </p:cNvSpPr>
          <p:nvPr/>
        </p:nvSpPr>
        <p:spPr>
          <a:xfrm>
            <a:off x="838200" y="1316349"/>
            <a:ext cx="9658683" cy="4787999"/>
          </a:xfrm>
          <a:prstGeom prst="rect">
            <a:avLst/>
          </a:prstGeom>
        </p:spPr>
        <p:txBody>
          <a:bodyPr/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marR="0" indent="-2286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Why using electrical strain gauges to measure dynamic effects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7F915-6C73-67E1-5609-C48257CE1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4"/>
          <a:stretch/>
        </p:blipFill>
        <p:spPr>
          <a:xfrm>
            <a:off x="996095" y="3609355"/>
            <a:ext cx="4822482" cy="2216799"/>
          </a:xfrm>
          <a:prstGeom prst="rect">
            <a:avLst/>
          </a:prstGeom>
        </p:spPr>
      </p:pic>
      <p:pic>
        <p:nvPicPr>
          <p:cNvPr id="7" name="5e712b57-b014-45fd-bde9-573eab66f8a2" descr="2BB16997-7F69-4F52-93D1-E31BBE48017F@cern">
            <a:extLst>
              <a:ext uri="{FF2B5EF4-FFF2-40B4-BE49-F238E27FC236}">
                <a16:creationId xmlns:a16="http://schemas.microsoft.com/office/drawing/2014/main" id="{9AE865E0-125D-7A33-F4A4-801F3DCEB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524" r="51068"/>
          <a:stretch/>
        </p:blipFill>
        <p:spPr bwMode="auto">
          <a:xfrm>
            <a:off x="7692372" y="2233061"/>
            <a:ext cx="3817139" cy="38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695F0-3811-E4C3-AE56-13321FD03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788" y="2116721"/>
            <a:ext cx="1065456" cy="814980"/>
          </a:xfrm>
          <a:prstGeom prst="rect">
            <a:avLst/>
          </a:prstGeom>
        </p:spPr>
      </p:pic>
      <p:pic>
        <p:nvPicPr>
          <p:cNvPr id="12" name="Picture 2" descr="Image result for hiradmat">
            <a:extLst>
              <a:ext uri="{FF2B5EF4-FFF2-40B4-BE49-F238E27FC236}">
                <a16:creationId xmlns:a16="http://schemas.microsoft.com/office/drawing/2014/main" id="{AB977E6F-A3BC-2A91-C3B9-5A1FDBF5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516" y="5038647"/>
            <a:ext cx="1531373" cy="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3BD831A-894C-E1AB-4F02-4DAAB29F21C5}"/>
              </a:ext>
            </a:extLst>
          </p:cNvPr>
          <p:cNvSpPr txBox="1">
            <a:spLocks/>
          </p:cNvSpPr>
          <p:nvPr/>
        </p:nvSpPr>
        <p:spPr>
          <a:xfrm>
            <a:off x="838200" y="1900931"/>
            <a:ext cx="6665843" cy="2655505"/>
          </a:xfrm>
          <a:prstGeom prst="rect">
            <a:avLst/>
          </a:prstGeom>
        </p:spPr>
        <p:txBody>
          <a:bodyPr/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marR="0" indent="-2286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Closest position to the physical effects ;</a:t>
            </a:r>
          </a:p>
          <a:p>
            <a:pPr lvl="1"/>
            <a:r>
              <a:rPr lang="en-US" sz="2400" dirty="0"/>
              <a:t>Low mass (thin film)  </a:t>
            </a:r>
            <a:r>
              <a:rPr lang="en-US" sz="2400" dirty="0">
                <a:sym typeface="Wingdings" panose="05000000000000000000" pitchFamily="2" charset="2"/>
              </a:rPr>
              <a:t> High bandwidth ;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Stiff connection to the mechanical structure ;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0A88BE-71C0-3591-C9A5-10B642764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76" y="4102694"/>
            <a:ext cx="167654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H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27/04/2023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7EA3C94-D1E1-45A6-9E5C-8B49599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Michael Guinchard, EN/MME Mechanical Measurement Lab</a:t>
            </a: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14B3AC3-B814-4B04-B6AD-2576045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2B6C495-1965-01B5-3527-0134F2FB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strain gauges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A199620-D4C8-7B00-348B-5445CEA00718}"/>
              </a:ext>
            </a:extLst>
          </p:cNvPr>
          <p:cNvSpPr txBox="1">
            <a:spLocks/>
          </p:cNvSpPr>
          <p:nvPr/>
        </p:nvSpPr>
        <p:spPr>
          <a:xfrm>
            <a:off x="838200" y="1316349"/>
            <a:ext cx="10529236" cy="4787999"/>
          </a:xfrm>
          <a:prstGeom prst="rect">
            <a:avLst/>
          </a:prstGeom>
        </p:spPr>
        <p:txBody>
          <a:bodyPr/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AA3D9"/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marR="0" indent="-2286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542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Pct val="10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400" dirty="0"/>
              <a:t>Dynamic response of the strain gauges is limited to </a:t>
            </a:r>
            <a:r>
              <a:rPr lang="en-US" sz="2400" dirty="0">
                <a:sym typeface="Symbol"/>
              </a:rPr>
              <a:t>50 kHz by the suppliers, additional tests were performed on </a:t>
            </a:r>
            <a:r>
              <a:rPr lang="en-GB" sz="24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Hopkinson bars test bench to evaluate the real bandwidth of the </a:t>
            </a:r>
            <a:r>
              <a:rPr lang="en-GB" sz="2400" dirty="0">
                <a:latin typeface="+mj-lt"/>
              </a:rPr>
              <a:t>gauges and the adhesive system.</a:t>
            </a:r>
          </a:p>
          <a:p>
            <a:pPr marL="0" lvl="2" indent="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None/>
              <a:defRPr/>
            </a:pPr>
            <a:endParaRPr lang="en-GB" sz="24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GB" sz="2400" dirty="0">
              <a:latin typeface="+mj-lt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GB" sz="24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sz="2400" dirty="0"/>
          </a:p>
          <a:p>
            <a:pPr marL="360000" lvl="2" indent="-360000" algn="just" defTabSz="4572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sz="2400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B3CC4F3-1368-F5C0-DEFA-E42ECFF2B645}"/>
              </a:ext>
            </a:extLst>
          </p:cNvPr>
          <p:cNvSpPr txBox="1">
            <a:spLocks/>
          </p:cNvSpPr>
          <p:nvPr/>
        </p:nvSpPr>
        <p:spPr>
          <a:xfrm>
            <a:off x="1004713" y="2243025"/>
            <a:ext cx="9515400" cy="1854939"/>
          </a:xfrm>
          <a:prstGeom prst="rect">
            <a:avLst/>
          </a:prstGeom>
        </p:spPr>
        <p:txBody>
          <a:bodyPr/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0" algn="ctr">
              <a:lnSpc>
                <a:spcPct val="80000"/>
              </a:lnSpc>
              <a:spcBef>
                <a:spcPts val="1200"/>
              </a:spcBef>
              <a:buClrTx/>
              <a:buFont typeface="Wingdings" charset="2"/>
              <a:buNone/>
              <a:tabLst>
                <a:tab pos="714375" algn="l"/>
              </a:tabLst>
              <a:defRPr/>
            </a:pPr>
            <a:endParaRPr lang="en-GB" sz="1600" b="1" dirty="0">
              <a:solidFill>
                <a:srgbClr val="003366"/>
              </a:solidFill>
              <a:latin typeface="Arial" charset="0"/>
            </a:endParaRPr>
          </a:p>
          <a:p>
            <a:pPr marL="85725" lvl="1" indent="0" algn="ctr">
              <a:lnSpc>
                <a:spcPct val="80000"/>
              </a:lnSpc>
              <a:spcBef>
                <a:spcPts val="1200"/>
              </a:spcBef>
              <a:buClrTx/>
              <a:buFont typeface="Wingdings" charset="2"/>
              <a:buNone/>
              <a:tabLst>
                <a:tab pos="714375" algn="l"/>
              </a:tabLst>
              <a:defRPr/>
            </a:pPr>
            <a:endParaRPr lang="en-GB" sz="1600" b="1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6F265D-92F4-C01D-9DD2-EDC03A521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8513" r="13548" b="26487"/>
          <a:stretch/>
        </p:blipFill>
        <p:spPr bwMode="auto">
          <a:xfrm>
            <a:off x="800509" y="3135115"/>
            <a:ext cx="5205483" cy="224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9">
            <a:extLst>
              <a:ext uri="{FF2B5EF4-FFF2-40B4-BE49-F238E27FC236}">
                <a16:creationId xmlns:a16="http://schemas.microsoft.com/office/drawing/2014/main" id="{FDF22C98-DC40-F885-A9BE-B8D190D8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866" y="5419381"/>
            <a:ext cx="687258" cy="6849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843E12-85C3-80C0-EAA8-34F525612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18" y="2504967"/>
            <a:ext cx="5158822" cy="35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595959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57414</TotalTime>
  <Words>1300</Words>
  <Application>Microsoft Office PowerPoint</Application>
  <PresentationFormat>Widescreen</PresentationFormat>
  <Paragraphs>308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Helvetica Neue</vt:lpstr>
      <vt:lpstr>Symbol</vt:lpstr>
      <vt:lpstr>Wingdings</vt:lpstr>
      <vt:lpstr>Office Theme</vt:lpstr>
      <vt:lpstr>Fast strain measurements in superconducting magnets at CERN</vt:lpstr>
      <vt:lpstr>Outline</vt:lpstr>
      <vt:lpstr>Introduction - Why mechanical measurements ?  </vt:lpstr>
      <vt:lpstr>Introduction – How to perform measurements ? </vt:lpstr>
      <vt:lpstr>Introduction</vt:lpstr>
      <vt:lpstr>Introduction</vt:lpstr>
      <vt:lpstr>Electrical strain gauges</vt:lpstr>
      <vt:lpstr>Electrical strain gauges</vt:lpstr>
      <vt:lpstr>Electrical strain gauges</vt:lpstr>
      <vt:lpstr>Applications : RMM (Racetrack Model Magnet) SMC (Short Model Coil)  </vt:lpstr>
      <vt:lpstr>Mechanical instrumentation</vt:lpstr>
      <vt:lpstr>RMM structure</vt:lpstr>
      <vt:lpstr>RMM structure</vt:lpstr>
      <vt:lpstr>RMM structure</vt:lpstr>
      <vt:lpstr>RMM structure</vt:lpstr>
      <vt:lpstr>SMC structure, 2G-Coil#101</vt:lpstr>
      <vt:lpstr>SMC structure, 2G-Coil#101</vt:lpstr>
      <vt:lpstr>SMC structure, 2G-Coil#101</vt:lpstr>
      <vt:lpstr>SMC structure, 2G-Coil#102</vt:lpstr>
      <vt:lpstr>Conclusion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Louisa Elizabeth Catherall</dc:creator>
  <cp:lastModifiedBy>Michael Guinchard</cp:lastModifiedBy>
  <cp:revision>1502</cp:revision>
  <dcterms:created xsi:type="dcterms:W3CDTF">2019-11-06T09:35:48Z</dcterms:created>
  <dcterms:modified xsi:type="dcterms:W3CDTF">2023-04-27T06:44:09Z</dcterms:modified>
</cp:coreProperties>
</file>