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7" r:id="rId2"/>
    <p:sldId id="281" r:id="rId3"/>
    <p:sldId id="713" r:id="rId4"/>
    <p:sldId id="714" r:id="rId5"/>
    <p:sldId id="719" r:id="rId6"/>
    <p:sldId id="720" r:id="rId7"/>
    <p:sldId id="716" r:id="rId8"/>
    <p:sldId id="725" r:id="rId9"/>
    <p:sldId id="715" r:id="rId10"/>
    <p:sldId id="730" r:id="rId11"/>
    <p:sldId id="722" r:id="rId12"/>
    <p:sldId id="727" r:id="rId13"/>
    <p:sldId id="726" r:id="rId14"/>
    <p:sldId id="717" r:id="rId15"/>
    <p:sldId id="721" r:id="rId16"/>
    <p:sldId id="729" r:id="rId17"/>
    <p:sldId id="718" r:id="rId18"/>
    <p:sldId id="724" r:id="rId19"/>
    <p:sldId id="285" r:id="rId20"/>
    <p:sldId id="731" r:id="rId21"/>
    <p:sldId id="282" r:id="rId22"/>
    <p:sldId id="290" r:id="rId23"/>
    <p:sldId id="29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AD"/>
    <a:srgbClr val="92D05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974" y="58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9BFCD-A7C1-40EA-ABBC-0DA91152A2B7}" type="datetimeFigureOut">
              <a:rPr lang="nl-NL" smtClean="0"/>
              <a:t>26-4-2023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9F319-2C1A-4E88-9421-9107C7455C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34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F793-CCA1-45C0-9025-DCDC45732811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826B4-2FC2-47CE-A909-1CE2B8DF6874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DDBB8-DF13-4836-9FBA-D6C37738DE6C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0AAF-DB78-4BB5-B852-CEEC98BAFBE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A2F8-BDA2-4084-BB49-84ED4A92785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53D9-514D-47E3-A118-15F2AAF1FEB9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AD28-D199-4E4C-BA50-70B523CA32F3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C939-099C-4D7F-A817-AC16EDFBD427}" type="datetime1">
              <a:rPr lang="en-US" smtClean="0"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dsm01.lbl.gov/timetablewithlink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rive.google.com/open?id=1YyziC-M8zZeo4LBsuclErXgFYBOuRDyJ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98F2-19C9-E6D2-6DB1-FD3BB26F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66067"/>
            <a:ext cx="8226854" cy="705332"/>
          </a:xfrm>
        </p:spPr>
        <p:txBody>
          <a:bodyPr>
            <a:noAutofit/>
          </a:bodyPr>
          <a:lstStyle/>
          <a:p>
            <a:r>
              <a:rPr lang="nl-NL" sz="3200" dirty="0"/>
              <a:t>CERN </a:t>
            </a:r>
            <a:r>
              <a:rPr lang="nl-NL" sz="3200" dirty="0" err="1"/>
              <a:t>needs</a:t>
            </a:r>
            <a:r>
              <a:rPr lang="nl-NL" sz="3200" dirty="0"/>
              <a:t>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instrumentation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diagnostics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CFDA4-75F9-7AED-E578-94EEDF451E5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7198" y="1903687"/>
            <a:ext cx="2743200" cy="314740"/>
          </a:xfrm>
        </p:spPr>
        <p:txBody>
          <a:bodyPr>
            <a:normAutofit/>
          </a:bodyPr>
          <a:lstStyle/>
          <a:p>
            <a:r>
              <a:rPr lang="nl-NL" dirty="0"/>
              <a:t>Gerard Willering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C64B928-A5F8-1F38-AADE-DC683FFB79D4}"/>
              </a:ext>
            </a:extLst>
          </p:cNvPr>
          <p:cNvSpPr txBox="1">
            <a:spLocks/>
          </p:cNvSpPr>
          <p:nvPr/>
        </p:nvSpPr>
        <p:spPr>
          <a:xfrm>
            <a:off x="457198" y="2720209"/>
            <a:ext cx="4739115" cy="539913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26 April 2023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workshop Instrumentation and Diagnostics for Superconducting Magnets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EC5A4-582B-87E4-3E22-11EC3B8C1461}"/>
              </a:ext>
            </a:extLst>
          </p:cNvPr>
          <p:cNvSpPr txBox="1"/>
          <p:nvPr/>
        </p:nvSpPr>
        <p:spPr>
          <a:xfrm>
            <a:off x="7216403" y="3056235"/>
            <a:ext cx="19275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https://agenda.infn.it/event/32061/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0615EF-842A-FD3C-350A-8F7F92F7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424" y="1871399"/>
            <a:ext cx="4023445" cy="1215293"/>
          </a:xfrm>
          <a:prstGeom prst="rect">
            <a:avLst/>
          </a:prstGeom>
        </p:spPr>
      </p:pic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A818CDA-3CE8-1586-2AF3-2821044B3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9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C038A-DECA-AE6C-CF5D-F73BF03B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More </a:t>
            </a:r>
            <a:r>
              <a:rPr lang="nl-NL" sz="2800" dirty="0" err="1"/>
              <a:t>difficult</a:t>
            </a:r>
            <a:r>
              <a:rPr lang="nl-NL" sz="2800" dirty="0"/>
              <a:t> cases in Nb</a:t>
            </a:r>
            <a:r>
              <a:rPr lang="nl-NL" sz="2800" baseline="-25000" dirty="0"/>
              <a:t>3</a:t>
            </a:r>
            <a:r>
              <a:rPr lang="nl-NL" sz="2800" dirty="0"/>
              <a:t>Sn </a:t>
            </a:r>
            <a:r>
              <a:rPr lang="nl-NL" sz="2800" dirty="0" err="1"/>
              <a:t>magnets</a:t>
            </a:r>
            <a:endParaRPr lang="nl-NL" sz="28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1096614-9E84-2753-2486-5BA2C9127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6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340248-9A88-DEA0-D0F0-50F8D2F1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BEB4C90-FB01-DF9B-571A-7BF31B204297}"/>
              </a:ext>
            </a:extLst>
          </p:cNvPr>
          <p:cNvSpPr txBox="1"/>
          <p:nvPr/>
        </p:nvSpPr>
        <p:spPr>
          <a:xfrm>
            <a:off x="0" y="6212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Difficulties in quench localization Nb</a:t>
            </a:r>
            <a:r>
              <a:rPr lang="en-US" sz="2400" b="1" baseline="-25000" dirty="0"/>
              <a:t>3</a:t>
            </a:r>
            <a:r>
              <a:rPr lang="en-US" sz="2400" b="1" dirty="0"/>
              <a:t>Sn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05C47D7-C39A-C969-310E-2D82080EAF4B}"/>
              </a:ext>
            </a:extLst>
          </p:cNvPr>
          <p:cNvSpPr txBox="1"/>
          <p:nvPr/>
        </p:nvSpPr>
        <p:spPr>
          <a:xfrm>
            <a:off x="281354" y="487157"/>
            <a:ext cx="5999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FRESCA2 (~2018): Large </a:t>
            </a:r>
            <a:r>
              <a:rPr lang="nl-NL" sz="1600" dirty="0" err="1"/>
              <a:t>bore</a:t>
            </a:r>
            <a:r>
              <a:rPr lang="nl-NL" sz="1600" dirty="0"/>
              <a:t>, but </a:t>
            </a:r>
            <a:r>
              <a:rPr lang="nl-NL" sz="1600" dirty="0" err="1"/>
              <a:t>also</a:t>
            </a:r>
            <a:r>
              <a:rPr lang="nl-NL" sz="1600" dirty="0"/>
              <a:t> </a:t>
            </a:r>
            <a:r>
              <a:rPr lang="nl-NL" sz="1600" dirty="0" err="1"/>
              <a:t>very</a:t>
            </a:r>
            <a:r>
              <a:rPr lang="nl-NL" sz="1600" dirty="0"/>
              <a:t> large </a:t>
            </a:r>
            <a:r>
              <a:rPr lang="nl-NL" sz="1600" dirty="0" err="1"/>
              <a:t>vibrations</a:t>
            </a:r>
            <a:r>
              <a:rPr lang="nl-NL" sz="1600" dirty="0"/>
              <a:t>. </a:t>
            </a:r>
          </a:p>
          <a:p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antenna</a:t>
            </a:r>
            <a:r>
              <a:rPr lang="nl-NL" sz="1600" dirty="0"/>
              <a:t> gave </a:t>
            </a:r>
            <a:r>
              <a:rPr lang="nl-NL" sz="1600" dirty="0" err="1"/>
              <a:t>clear</a:t>
            </a:r>
            <a:r>
              <a:rPr lang="nl-NL" sz="1600" dirty="0"/>
              <a:t> </a:t>
            </a:r>
            <a:r>
              <a:rPr lang="nl-NL" sz="1600" dirty="0" err="1"/>
              <a:t>indication</a:t>
            </a:r>
            <a:r>
              <a:rPr lang="nl-NL" sz="1600" dirty="0"/>
              <a:t> </a:t>
            </a:r>
            <a:r>
              <a:rPr lang="nl-NL" sz="1600" dirty="0" err="1"/>
              <a:t>where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´</a:t>
            </a:r>
            <a:r>
              <a:rPr lang="nl-NL" sz="1600" dirty="0" err="1"/>
              <a:t>mechanical</a:t>
            </a:r>
            <a:r>
              <a:rPr lang="nl-NL" sz="1600" dirty="0"/>
              <a:t> precursors´ </a:t>
            </a:r>
            <a:r>
              <a:rPr lang="nl-NL" sz="1600" dirty="0" err="1"/>
              <a:t>started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285750" indent="-285750">
              <a:buFontTx/>
              <a:buChar char="-"/>
            </a:pPr>
            <a:endParaRPr lang="nl-NL" sz="1600" dirty="0"/>
          </a:p>
          <a:p>
            <a:endParaRPr lang="nl-NL" sz="1600" dirty="0"/>
          </a:p>
        </p:txBody>
      </p:sp>
      <p:pic>
        <p:nvPicPr>
          <p:cNvPr id="117" name="Afbeelding 116">
            <a:extLst>
              <a:ext uri="{FF2B5EF4-FFF2-40B4-BE49-F238E27FC236}">
                <a16:creationId xmlns:a16="http://schemas.microsoft.com/office/drawing/2014/main" id="{4ACD86A5-5AC7-BC25-0452-F1FAFD713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4" y="1445582"/>
            <a:ext cx="3553275" cy="3109116"/>
          </a:xfrm>
          <a:prstGeom prst="rect">
            <a:avLst/>
          </a:prstGeom>
        </p:spPr>
      </p:pic>
      <p:sp>
        <p:nvSpPr>
          <p:cNvPr id="118" name="Right Arrow 19">
            <a:extLst>
              <a:ext uri="{FF2B5EF4-FFF2-40B4-BE49-F238E27FC236}">
                <a16:creationId xmlns:a16="http://schemas.microsoft.com/office/drawing/2014/main" id="{8B4CAA85-784A-6337-99B6-43A49C045DAD}"/>
              </a:ext>
            </a:extLst>
          </p:cNvPr>
          <p:cNvSpPr/>
          <p:nvPr/>
        </p:nvSpPr>
        <p:spPr>
          <a:xfrm rot="20293336">
            <a:off x="-519655" y="2314357"/>
            <a:ext cx="1165920" cy="360040"/>
          </a:xfrm>
          <a:prstGeom prst="rightArrow">
            <a:avLst>
              <a:gd name="adj1" fmla="val 32530"/>
              <a:gd name="adj2" fmla="val 500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9" name="Right Arrow 19">
            <a:extLst>
              <a:ext uri="{FF2B5EF4-FFF2-40B4-BE49-F238E27FC236}">
                <a16:creationId xmlns:a16="http://schemas.microsoft.com/office/drawing/2014/main" id="{C7D5C3FF-B9A8-594D-96C4-BECFB455A1EF}"/>
              </a:ext>
            </a:extLst>
          </p:cNvPr>
          <p:cNvSpPr/>
          <p:nvPr/>
        </p:nvSpPr>
        <p:spPr>
          <a:xfrm rot="10800000">
            <a:off x="3668760" y="2008276"/>
            <a:ext cx="537480" cy="360040"/>
          </a:xfrm>
          <a:prstGeom prst="rightArrow">
            <a:avLst>
              <a:gd name="adj1" fmla="val 32530"/>
              <a:gd name="adj2" fmla="val 500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53" name="Tekstvak 152">
            <a:extLst>
              <a:ext uri="{FF2B5EF4-FFF2-40B4-BE49-F238E27FC236}">
                <a16:creationId xmlns:a16="http://schemas.microsoft.com/office/drawing/2014/main" id="{C34D117B-0155-B1B6-0B4B-358C1159A559}"/>
              </a:ext>
            </a:extLst>
          </p:cNvPr>
          <p:cNvSpPr txBox="1"/>
          <p:nvPr/>
        </p:nvSpPr>
        <p:spPr>
          <a:xfrm>
            <a:off x="5506014" y="1096216"/>
            <a:ext cx="387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4 double </a:t>
            </a:r>
            <a:r>
              <a:rPr lang="nl-NL" sz="1600" dirty="0" err="1"/>
              <a:t>layer</a:t>
            </a:r>
            <a:r>
              <a:rPr lang="nl-NL" sz="1600" dirty="0"/>
              <a:t> block </a:t>
            </a:r>
            <a:r>
              <a:rPr lang="nl-NL" sz="1600" dirty="0" err="1"/>
              <a:t>coils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flared</a:t>
            </a:r>
            <a:r>
              <a:rPr lang="nl-NL" sz="1600" dirty="0"/>
              <a:t> </a:t>
            </a:r>
            <a:r>
              <a:rPr lang="nl-NL" sz="1600" dirty="0" err="1"/>
              <a:t>ends</a:t>
            </a:r>
            <a:r>
              <a:rPr lang="nl-NL" sz="1600" dirty="0"/>
              <a:t>. </a:t>
            </a:r>
          </a:p>
          <a:p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quenches</a:t>
            </a:r>
            <a:r>
              <a:rPr lang="nl-NL" sz="1600" dirty="0"/>
              <a:t> </a:t>
            </a:r>
            <a:r>
              <a:rPr lang="nl-NL" sz="1600" dirty="0" err="1"/>
              <a:t>occurred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second </a:t>
            </a:r>
            <a:r>
              <a:rPr lang="nl-NL" sz="1600" dirty="0" err="1"/>
              <a:t>layer</a:t>
            </a:r>
            <a:r>
              <a:rPr lang="nl-NL" sz="1600" dirty="0"/>
              <a:t>, but </a:t>
            </a:r>
            <a:r>
              <a:rPr lang="nl-NL" sz="1600" dirty="0" err="1"/>
              <a:t>not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pole</a:t>
            </a:r>
            <a:r>
              <a:rPr lang="nl-NL" sz="1600" dirty="0"/>
              <a:t> turn.</a:t>
            </a:r>
          </a:p>
        </p:txBody>
      </p:sp>
      <p:pic>
        <p:nvPicPr>
          <p:cNvPr id="167" name="Afbeelding 166">
            <a:extLst>
              <a:ext uri="{FF2B5EF4-FFF2-40B4-BE49-F238E27FC236}">
                <a16:creationId xmlns:a16="http://schemas.microsoft.com/office/drawing/2014/main" id="{77A4431C-CEE2-05CD-A412-C458B0C4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11" y="2494377"/>
            <a:ext cx="2895851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FBE92F-81AA-5A40-87D2-4D3B50F9D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71A66E5-7A1E-AAC8-28EA-DAB7EC78755E}"/>
              </a:ext>
            </a:extLst>
          </p:cNvPr>
          <p:cNvSpPr txBox="1"/>
          <p:nvPr/>
        </p:nvSpPr>
        <p:spPr>
          <a:xfrm>
            <a:off x="68388" y="280675"/>
            <a:ext cx="450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err="1"/>
              <a:t>Investigation</a:t>
            </a:r>
            <a:r>
              <a:rPr lang="nl-NL" sz="1600" dirty="0"/>
              <a:t> of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vibrations</a:t>
            </a:r>
            <a:r>
              <a:rPr lang="nl-NL" sz="1600" dirty="0"/>
              <a:t> </a:t>
            </a:r>
            <a:r>
              <a:rPr lang="nl-NL" sz="1600" dirty="0" err="1"/>
              <a:t>picked</a:t>
            </a:r>
            <a:r>
              <a:rPr lang="nl-NL" sz="1600" dirty="0"/>
              <a:t> up </a:t>
            </a:r>
            <a:r>
              <a:rPr lang="nl-NL" sz="1600" dirty="0" err="1"/>
              <a:t>by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antenna</a:t>
            </a:r>
            <a:r>
              <a:rPr lang="nl-NL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Training effect: </a:t>
            </a:r>
            <a:r>
              <a:rPr lang="nl-NL" sz="1600" dirty="0" err="1"/>
              <a:t>less</a:t>
            </a:r>
            <a:r>
              <a:rPr lang="nl-NL" sz="1600" dirty="0"/>
              <a:t> </a:t>
            </a:r>
            <a:r>
              <a:rPr lang="nl-NL" sz="1600" dirty="0" err="1"/>
              <a:t>vibrations</a:t>
            </a:r>
            <a:r>
              <a:rPr lang="nl-NL" sz="1600" dirty="0"/>
              <a:t> </a:t>
            </a:r>
            <a:r>
              <a:rPr lang="nl-NL" sz="1600" dirty="0" err="1"/>
              <a:t>after</a:t>
            </a:r>
            <a:r>
              <a:rPr lang="nl-NL" sz="1600" dirty="0"/>
              <a:t> </a:t>
            </a:r>
            <a:r>
              <a:rPr lang="nl-NL" sz="1600" dirty="0" err="1"/>
              <a:t>consecutive</a:t>
            </a:r>
            <a:r>
              <a:rPr lang="nl-NL" sz="1600" dirty="0"/>
              <a:t> </a:t>
            </a:r>
            <a:r>
              <a:rPr lang="nl-NL" sz="1600" dirty="0" err="1"/>
              <a:t>ramps</a:t>
            </a:r>
            <a:r>
              <a:rPr lang="nl-NL" sz="1600" dirty="0"/>
              <a:t>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571E06C-3A1F-DD8E-9816-FE4AD01A5441}"/>
              </a:ext>
            </a:extLst>
          </p:cNvPr>
          <p:cNvSpPr txBox="1"/>
          <p:nvPr/>
        </p:nvSpPr>
        <p:spPr>
          <a:xfrm>
            <a:off x="4407114" y="332921"/>
            <a:ext cx="4939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err="1"/>
              <a:t>Vibration</a:t>
            </a:r>
            <a:r>
              <a:rPr lang="nl-NL" sz="1600" dirty="0"/>
              <a:t> analysis </a:t>
            </a:r>
            <a:r>
              <a:rPr lang="nl-NL" sz="1600" dirty="0" err="1"/>
              <a:t>fully</a:t>
            </a:r>
            <a:r>
              <a:rPr lang="nl-NL" sz="1600" dirty="0"/>
              <a:t> </a:t>
            </a:r>
            <a:r>
              <a:rPr lang="nl-NL" sz="1600" dirty="0" err="1"/>
              <a:t>trained</a:t>
            </a:r>
            <a:r>
              <a:rPr lang="nl-NL" sz="1600" dirty="0"/>
              <a:t> </a:t>
            </a:r>
            <a:r>
              <a:rPr lang="nl-NL" sz="1600" dirty="0" err="1"/>
              <a:t>magnet</a:t>
            </a:r>
            <a:endParaRPr lang="nl-NL" sz="1600" dirty="0"/>
          </a:p>
          <a:p>
            <a:pPr marL="285750" indent="-285750">
              <a:buFontTx/>
              <a:buChar char="-"/>
            </a:pPr>
            <a:r>
              <a:rPr lang="nl-NL" sz="1600" dirty="0" err="1"/>
              <a:t>Highest</a:t>
            </a:r>
            <a:r>
              <a:rPr lang="nl-NL" sz="1600" dirty="0"/>
              <a:t> </a:t>
            </a:r>
            <a:r>
              <a:rPr lang="nl-NL" sz="1600" dirty="0" err="1"/>
              <a:t>activity</a:t>
            </a:r>
            <a:r>
              <a:rPr lang="nl-NL" sz="1600" dirty="0"/>
              <a:t> </a:t>
            </a:r>
            <a:r>
              <a:rPr lang="nl-NL" sz="1600" dirty="0" err="1"/>
              <a:t>seen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 QA 5, consistent </a:t>
            </a:r>
            <a:r>
              <a:rPr lang="nl-NL" sz="1600" dirty="0" err="1"/>
              <a:t>with</a:t>
            </a:r>
            <a:r>
              <a:rPr lang="nl-NL" sz="1600" dirty="0"/>
              <a:t> </a:t>
            </a:r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locations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magnet</a:t>
            </a:r>
            <a:r>
              <a:rPr lang="nl-NL" sz="1600" dirty="0"/>
              <a:t>.</a:t>
            </a:r>
          </a:p>
          <a:p>
            <a:pPr marL="285750" indent="-285750">
              <a:buFontTx/>
              <a:buChar char="-"/>
            </a:pPr>
            <a:r>
              <a:rPr lang="nl-NL" sz="1600" dirty="0" err="1"/>
              <a:t>Rather</a:t>
            </a:r>
            <a:r>
              <a:rPr lang="nl-NL" sz="1600" dirty="0"/>
              <a:t> </a:t>
            </a:r>
            <a:r>
              <a:rPr lang="nl-NL" sz="1600" dirty="0" err="1"/>
              <a:t>satisfactory</a:t>
            </a:r>
            <a:r>
              <a:rPr lang="nl-NL" sz="1600" dirty="0"/>
              <a:t>.</a:t>
            </a:r>
          </a:p>
        </p:txBody>
      </p:sp>
      <p:pic>
        <p:nvPicPr>
          <p:cNvPr id="11" name="Picture 36">
            <a:extLst>
              <a:ext uri="{FF2B5EF4-FFF2-40B4-BE49-F238E27FC236}">
                <a16:creationId xmlns:a16="http://schemas.microsoft.com/office/drawing/2014/main" id="{9CA5421E-0969-8703-D925-8D81B79A00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" y="1357893"/>
            <a:ext cx="3173895" cy="31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E9D508E9-4046-E2B8-B266-F4A03DE68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14" y="1216164"/>
            <a:ext cx="4736886" cy="32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1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340248-9A88-DEA0-D0F0-50F8D2F1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BEB4C90-FB01-DF9B-571A-7BF31B204297}"/>
              </a:ext>
            </a:extLst>
          </p:cNvPr>
          <p:cNvSpPr txBox="1"/>
          <p:nvPr/>
        </p:nvSpPr>
        <p:spPr>
          <a:xfrm>
            <a:off x="0" y="6212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Difficulties in quench localization Nb</a:t>
            </a:r>
            <a:r>
              <a:rPr lang="en-US" sz="2400" b="1" baseline="-25000" dirty="0"/>
              <a:t>3</a:t>
            </a:r>
            <a:r>
              <a:rPr lang="en-US" sz="2400" b="1" dirty="0"/>
              <a:t>Sn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C82BA60-24B8-0FFC-6061-DF62EFDD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8" y="561662"/>
            <a:ext cx="3553275" cy="310911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68DA5F-61B7-B8FC-6DD3-F2185CAD5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665" y="552404"/>
            <a:ext cx="2895851" cy="207891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016A712-E32C-56A9-14E6-525932B24C0E}"/>
              </a:ext>
            </a:extLst>
          </p:cNvPr>
          <p:cNvSpPr txBox="1"/>
          <p:nvPr/>
        </p:nvSpPr>
        <p:spPr>
          <a:xfrm>
            <a:off x="3636370" y="2864056"/>
            <a:ext cx="5294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localization</a:t>
            </a:r>
            <a:r>
              <a:rPr lang="nl-NL" sz="1600" dirty="0"/>
              <a:t>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satisfactory</a:t>
            </a:r>
            <a:r>
              <a:rPr lang="nl-NL" sz="1600" dirty="0"/>
              <a:t> </a:t>
            </a:r>
            <a:r>
              <a:rPr lang="nl-NL" sz="1600" dirty="0" err="1"/>
              <a:t>due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: 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Large </a:t>
            </a:r>
            <a:r>
              <a:rPr lang="nl-NL" sz="1600" dirty="0" err="1"/>
              <a:t>signal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motion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magnet</a:t>
            </a:r>
            <a:r>
              <a:rPr lang="nl-NL" sz="1600" dirty="0"/>
              <a:t>. 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Aspect ratio of </a:t>
            </a:r>
            <a:r>
              <a:rPr lang="nl-NL" sz="1600" dirty="0" err="1"/>
              <a:t>pickup</a:t>
            </a:r>
            <a:r>
              <a:rPr lang="nl-NL" sz="1600" dirty="0"/>
              <a:t> </a:t>
            </a:r>
            <a:r>
              <a:rPr lang="nl-NL" sz="1600" dirty="0" err="1"/>
              <a:t>coil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location</a:t>
            </a:r>
            <a:r>
              <a:rPr lang="nl-NL" sz="1600" dirty="0"/>
              <a:t> </a:t>
            </a:r>
            <a:r>
              <a:rPr lang="nl-NL" sz="1600" dirty="0" err="1"/>
              <a:t>position</a:t>
            </a:r>
            <a:endParaRPr lang="nl-NL" sz="1600" dirty="0"/>
          </a:p>
          <a:p>
            <a:pPr marL="285750" indent="-285750">
              <a:buFontTx/>
              <a:buChar char="-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82211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027E83-2A0B-499C-DBCA-C4348E7FC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6F8B5B4-7389-3982-4691-9840D1A38B3A}"/>
              </a:ext>
            </a:extLst>
          </p:cNvPr>
          <p:cNvSpPr txBox="1"/>
          <p:nvPr/>
        </p:nvSpPr>
        <p:spPr>
          <a:xfrm>
            <a:off x="20011" y="467877"/>
            <a:ext cx="91039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1400" dirty="0"/>
              <a:t>I </a:t>
            </a:r>
            <a:r>
              <a:rPr lang="nl-NL" sz="1400" dirty="0" err="1"/>
              <a:t>always</a:t>
            </a:r>
            <a:r>
              <a:rPr lang="nl-NL" sz="1400" dirty="0"/>
              <a:t> </a:t>
            </a:r>
            <a:r>
              <a:rPr lang="nl-NL" sz="1400" dirty="0" err="1"/>
              <a:t>questioned</a:t>
            </a:r>
            <a:r>
              <a:rPr lang="nl-NL" sz="1400" dirty="0"/>
              <a:t> </a:t>
            </a:r>
            <a:r>
              <a:rPr lang="nl-NL" sz="1400" dirty="0" err="1"/>
              <a:t>if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classical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 (B1 or B2 type) we had in SM18 </a:t>
            </a:r>
            <a:r>
              <a:rPr lang="nl-NL" sz="1400" dirty="0" err="1"/>
              <a:t>could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used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localize</a:t>
            </a:r>
            <a:r>
              <a:rPr lang="nl-NL" sz="1400" dirty="0"/>
              <a:t> a </a:t>
            </a:r>
            <a:r>
              <a:rPr lang="nl-NL" sz="1400" dirty="0" err="1"/>
              <a:t>quench</a:t>
            </a:r>
            <a:r>
              <a:rPr lang="nl-NL" sz="1400" dirty="0"/>
              <a:t> in a </a:t>
            </a:r>
            <a:r>
              <a:rPr lang="nl-NL" sz="1400" dirty="0" err="1"/>
              <a:t>cable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non-</a:t>
            </a:r>
            <a:r>
              <a:rPr lang="nl-NL" sz="1400" dirty="0" err="1"/>
              <a:t>homogeneous</a:t>
            </a:r>
            <a:r>
              <a:rPr lang="nl-NL" sz="1400" dirty="0"/>
              <a:t> </a:t>
            </a:r>
            <a:r>
              <a:rPr lang="nl-NL" sz="1400" dirty="0" err="1"/>
              <a:t>current</a:t>
            </a:r>
            <a:r>
              <a:rPr lang="nl-NL" sz="1400" dirty="0"/>
              <a:t> </a:t>
            </a:r>
            <a:r>
              <a:rPr lang="nl-NL" sz="1400" dirty="0" err="1"/>
              <a:t>distribution</a:t>
            </a:r>
            <a:r>
              <a:rPr lang="nl-NL" sz="1400" dirty="0"/>
              <a:t>. </a:t>
            </a:r>
            <a:r>
              <a:rPr lang="nl-NL" sz="1400" dirty="0" err="1"/>
              <a:t>Don’t</a:t>
            </a:r>
            <a:r>
              <a:rPr lang="nl-NL" sz="1400" dirty="0"/>
              <a:t> </a:t>
            </a:r>
            <a:r>
              <a:rPr lang="nl-NL" sz="1400" dirty="0" err="1"/>
              <a:t>know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answer</a:t>
            </a:r>
            <a:r>
              <a:rPr lang="nl-NL" sz="1400" dirty="0"/>
              <a:t> </a:t>
            </a:r>
            <a:r>
              <a:rPr lang="nl-NL" sz="1400" dirty="0" err="1"/>
              <a:t>yet</a:t>
            </a:r>
            <a:r>
              <a:rPr lang="nl-NL" sz="1400" dirty="0"/>
              <a:t>… </a:t>
            </a:r>
          </a:p>
          <a:p>
            <a:pPr marL="342900" indent="-342900">
              <a:buAutoNum type="arabicPeriod"/>
            </a:pPr>
            <a:endParaRPr lang="nl-NL" sz="1400" dirty="0"/>
          </a:p>
          <a:p>
            <a:pPr marL="342900" indent="-342900">
              <a:buAutoNum type="arabicPeriod"/>
            </a:pPr>
            <a:r>
              <a:rPr lang="nl-NL" sz="1400" dirty="0" err="1"/>
              <a:t>Multipole</a:t>
            </a:r>
            <a:r>
              <a:rPr lang="nl-NL" sz="1400" dirty="0"/>
              <a:t> </a:t>
            </a:r>
            <a:r>
              <a:rPr lang="nl-NL" sz="1400" dirty="0" err="1"/>
              <a:t>flex</a:t>
            </a:r>
            <a:r>
              <a:rPr lang="nl-NL" sz="1400" dirty="0"/>
              <a:t> PCB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 are </a:t>
            </a:r>
            <a:r>
              <a:rPr lang="nl-NL" sz="1400" dirty="0" err="1"/>
              <a:t>excelent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calculating</a:t>
            </a:r>
            <a:r>
              <a:rPr lang="nl-NL" sz="1400" dirty="0"/>
              <a:t> exact </a:t>
            </a:r>
            <a:r>
              <a:rPr lang="nl-NL" sz="1400" dirty="0" err="1"/>
              <a:t>position</a:t>
            </a:r>
            <a:r>
              <a:rPr lang="nl-NL" sz="1400" dirty="0"/>
              <a:t> of </a:t>
            </a:r>
            <a:r>
              <a:rPr lang="nl-NL" sz="1400" dirty="0" err="1"/>
              <a:t>current</a:t>
            </a:r>
            <a:r>
              <a:rPr lang="nl-NL" sz="1400" dirty="0"/>
              <a:t> </a:t>
            </a:r>
            <a:r>
              <a:rPr lang="nl-NL" sz="1400" dirty="0" err="1"/>
              <a:t>redistribution</a:t>
            </a:r>
            <a:r>
              <a:rPr lang="nl-NL" sz="1400" dirty="0"/>
              <a:t> </a:t>
            </a:r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. 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It </a:t>
            </a:r>
            <a:r>
              <a:rPr lang="nl-NL" sz="1400" dirty="0" err="1"/>
              <a:t>cannot</a:t>
            </a:r>
            <a:r>
              <a:rPr lang="nl-NL" sz="1400" dirty="0"/>
              <a:t> </a:t>
            </a:r>
            <a:r>
              <a:rPr lang="nl-NL" sz="1400" dirty="0" err="1"/>
              <a:t>work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single strand </a:t>
            </a:r>
            <a:r>
              <a:rPr lang="nl-NL" sz="1400" dirty="0" err="1"/>
              <a:t>wires</a:t>
            </a:r>
            <a:r>
              <a:rPr lang="nl-NL" sz="1400" dirty="0"/>
              <a:t>?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Has </a:t>
            </a:r>
            <a:r>
              <a:rPr lang="nl-NL" sz="1400" dirty="0" err="1"/>
              <a:t>anyone</a:t>
            </a:r>
            <a:r>
              <a:rPr lang="nl-NL" sz="1400" dirty="0"/>
              <a:t> </a:t>
            </a:r>
            <a:r>
              <a:rPr lang="nl-NL" sz="1400" dirty="0" err="1"/>
              <a:t>tried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HTS Roebel </a:t>
            </a:r>
            <a:r>
              <a:rPr lang="nl-NL" sz="1400" dirty="0" err="1"/>
              <a:t>cables</a:t>
            </a:r>
            <a:r>
              <a:rPr lang="nl-NL" sz="1400" dirty="0"/>
              <a:t> </a:t>
            </a:r>
            <a:r>
              <a:rPr lang="nl-NL" sz="1400" dirty="0" err="1"/>
              <a:t>so</a:t>
            </a:r>
            <a:r>
              <a:rPr lang="nl-NL" sz="1400" dirty="0"/>
              <a:t> far? (</a:t>
            </a:r>
            <a:r>
              <a:rPr lang="nl-NL" sz="1400" dirty="0" err="1"/>
              <a:t>typically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bore</a:t>
            </a:r>
            <a:r>
              <a:rPr lang="nl-NL" sz="1400" dirty="0"/>
              <a:t> is small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may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difficult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achieve</a:t>
            </a:r>
            <a:r>
              <a:rPr lang="nl-NL" sz="1400" dirty="0"/>
              <a:t>). </a:t>
            </a:r>
          </a:p>
          <a:p>
            <a:pPr marL="742950" lvl="1" indent="-285750">
              <a:buFontTx/>
              <a:buChar char="-"/>
            </a:pPr>
            <a:r>
              <a:rPr lang="nl-NL" sz="1400" dirty="0"/>
              <a:t>Great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localizing</a:t>
            </a:r>
            <a:r>
              <a:rPr lang="nl-NL" sz="1400" dirty="0"/>
              <a:t> flux </a:t>
            </a:r>
            <a:r>
              <a:rPr lang="nl-NL" sz="1400" dirty="0" err="1"/>
              <a:t>jumps</a:t>
            </a:r>
            <a:endParaRPr lang="nl-NL" sz="1400" dirty="0"/>
          </a:p>
          <a:p>
            <a:pPr marL="742950" lvl="1" indent="-285750">
              <a:buFontTx/>
              <a:buChar char="-"/>
            </a:pPr>
            <a:r>
              <a:rPr lang="nl-NL" sz="1400" dirty="0"/>
              <a:t>We </a:t>
            </a:r>
            <a:r>
              <a:rPr lang="nl-NL" sz="1400" dirty="0" err="1"/>
              <a:t>did</a:t>
            </a:r>
            <a:r>
              <a:rPr lang="nl-NL" sz="1400" dirty="0"/>
              <a:t> </a:t>
            </a:r>
            <a:r>
              <a:rPr lang="nl-NL" sz="1400" dirty="0" err="1"/>
              <a:t>not</a:t>
            </a:r>
            <a:r>
              <a:rPr lang="nl-NL" sz="1400" dirty="0"/>
              <a:t> </a:t>
            </a:r>
            <a:r>
              <a:rPr lang="nl-NL" sz="1400" dirty="0" err="1"/>
              <a:t>yet</a:t>
            </a:r>
            <a:r>
              <a:rPr lang="nl-NL" sz="1400" dirty="0"/>
              <a:t> </a:t>
            </a:r>
            <a:r>
              <a:rPr lang="nl-NL" sz="1400" dirty="0" err="1"/>
              <a:t>exploit</a:t>
            </a:r>
            <a:r>
              <a:rPr lang="nl-NL" sz="1400" dirty="0"/>
              <a:t> </a:t>
            </a:r>
            <a:r>
              <a:rPr lang="nl-NL" sz="1400" dirty="0" err="1"/>
              <a:t>all</a:t>
            </a:r>
            <a:r>
              <a:rPr lang="nl-NL" sz="1400" dirty="0"/>
              <a:t> </a:t>
            </a:r>
            <a:r>
              <a:rPr lang="nl-NL" sz="1400" dirty="0" err="1"/>
              <a:t>possibilities</a:t>
            </a:r>
            <a:r>
              <a:rPr lang="nl-NL" sz="1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97B96B-B6F8-4151-16C8-E90B963B9258}"/>
              </a:ext>
            </a:extLst>
          </p:cNvPr>
          <p:cNvSpPr txBox="1"/>
          <p:nvPr/>
        </p:nvSpPr>
        <p:spPr>
          <a:xfrm>
            <a:off x="0" y="6212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Discussion quench antenna for Nb</a:t>
            </a:r>
            <a:r>
              <a:rPr lang="en-US" sz="2400" b="1" baseline="-25000" dirty="0"/>
              <a:t>3</a:t>
            </a:r>
            <a:r>
              <a:rPr lang="en-US" sz="2400" b="1" dirty="0"/>
              <a:t>Sn</a:t>
            </a:r>
            <a:endParaRPr lang="en-US" sz="20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218DDE-F75E-B883-6E05-9559429C7FF0}"/>
              </a:ext>
            </a:extLst>
          </p:cNvPr>
          <p:cNvSpPr txBox="1"/>
          <p:nvPr/>
        </p:nvSpPr>
        <p:spPr>
          <a:xfrm>
            <a:off x="80971" y="3001608"/>
            <a:ext cx="881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Interesting</a:t>
            </a:r>
            <a:r>
              <a:rPr lang="nl-NL" sz="1400" b="1" dirty="0"/>
              <a:t> investment at CERN </a:t>
            </a:r>
            <a:r>
              <a:rPr lang="nl-NL" sz="1400" b="1" dirty="0" err="1"/>
              <a:t>for</a:t>
            </a:r>
            <a:r>
              <a:rPr lang="nl-NL" sz="1400" b="1" dirty="0"/>
              <a:t> </a:t>
            </a:r>
            <a:r>
              <a:rPr lang="nl-NL" sz="1400" b="1" dirty="0" err="1"/>
              <a:t>vertical</a:t>
            </a:r>
            <a:r>
              <a:rPr lang="nl-NL" sz="1400" b="1" dirty="0"/>
              <a:t> test </a:t>
            </a:r>
            <a:r>
              <a:rPr lang="nl-NL" sz="1400" b="1" dirty="0" err="1"/>
              <a:t>benches</a:t>
            </a:r>
            <a:r>
              <a:rPr lang="nl-NL" sz="1400" b="1" dirty="0"/>
              <a:t> </a:t>
            </a:r>
            <a:r>
              <a:rPr lang="nl-NL" sz="1400" b="1" dirty="0" err="1"/>
              <a:t>could</a:t>
            </a:r>
            <a:r>
              <a:rPr lang="nl-NL" sz="1400" b="1" dirty="0"/>
              <a:t> </a:t>
            </a:r>
            <a:r>
              <a:rPr lang="nl-NL" sz="1400" b="1" dirty="0" err="1"/>
              <a:t>be</a:t>
            </a:r>
            <a:r>
              <a:rPr lang="nl-NL" sz="1400" b="1" dirty="0"/>
              <a:t>:</a:t>
            </a:r>
          </a:p>
          <a:p>
            <a:pPr marL="342900" indent="-342900">
              <a:buAutoNum type="arabicPeriod"/>
            </a:pPr>
            <a:r>
              <a:rPr lang="nl-NL" sz="1400" dirty="0" err="1"/>
              <a:t>Cold</a:t>
            </a:r>
            <a:r>
              <a:rPr lang="nl-NL" sz="1400" dirty="0"/>
              <a:t> </a:t>
            </a:r>
            <a:r>
              <a:rPr lang="nl-NL" sz="1400" dirty="0" err="1"/>
              <a:t>shafts</a:t>
            </a:r>
            <a:r>
              <a:rPr lang="nl-NL" sz="1400" dirty="0"/>
              <a:t> </a:t>
            </a:r>
            <a:r>
              <a:rPr lang="nl-NL" sz="1400" dirty="0" err="1"/>
              <a:t>that</a:t>
            </a:r>
            <a:r>
              <a:rPr lang="nl-NL" sz="1400" dirty="0"/>
              <a:t> combine </a:t>
            </a:r>
            <a:r>
              <a:rPr lang="nl-NL" sz="1400" dirty="0" err="1"/>
              <a:t>rotating</a:t>
            </a:r>
            <a:r>
              <a:rPr lang="nl-NL" sz="1400" dirty="0"/>
              <a:t> </a:t>
            </a:r>
            <a:r>
              <a:rPr lang="nl-NL" sz="1400" dirty="0" err="1"/>
              <a:t>coil</a:t>
            </a:r>
            <a:r>
              <a:rPr lang="nl-NL" sz="1400" dirty="0"/>
              <a:t> </a:t>
            </a:r>
            <a:r>
              <a:rPr lang="nl-NL" sz="1400" dirty="0" err="1"/>
              <a:t>magnetic</a:t>
            </a:r>
            <a:r>
              <a:rPr lang="nl-NL" sz="1400" dirty="0"/>
              <a:t> </a:t>
            </a:r>
            <a:r>
              <a:rPr lang="nl-NL" sz="1400" dirty="0" err="1"/>
              <a:t>measurement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</a:t>
            </a:r>
            <a:r>
              <a:rPr lang="nl-NL" sz="1400" dirty="0" err="1"/>
              <a:t>Flex</a:t>
            </a:r>
            <a:r>
              <a:rPr lang="nl-NL" sz="1400" dirty="0"/>
              <a:t> PCB </a:t>
            </a:r>
            <a:r>
              <a:rPr lang="nl-NL" sz="1400" dirty="0" err="1"/>
              <a:t>multipole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.</a:t>
            </a:r>
          </a:p>
          <a:p>
            <a:pPr marL="342900" indent="-342900">
              <a:buAutoNum type="arabicPeriod"/>
            </a:pPr>
            <a:r>
              <a:rPr lang="nl-NL" sz="1400" dirty="0"/>
              <a:t>Or make </a:t>
            </a:r>
            <a:r>
              <a:rPr lang="nl-NL" sz="1400" dirty="0" err="1"/>
              <a:t>an</a:t>
            </a:r>
            <a:r>
              <a:rPr lang="nl-NL" sz="1400" dirty="0"/>
              <a:t> anti-</a:t>
            </a:r>
            <a:r>
              <a:rPr lang="nl-NL" sz="1400" dirty="0" err="1"/>
              <a:t>cryostat</a:t>
            </a:r>
            <a:r>
              <a:rPr lang="nl-NL" sz="1400" dirty="0"/>
              <a:t> </a:t>
            </a:r>
            <a:r>
              <a:rPr lang="nl-NL" sz="1400" dirty="0" err="1"/>
              <a:t>such</a:t>
            </a:r>
            <a:r>
              <a:rPr lang="nl-NL" sz="1400" dirty="0"/>
              <a:t>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during</a:t>
            </a:r>
            <a:r>
              <a:rPr lang="nl-NL" sz="1400" dirty="0"/>
              <a:t> a cool down a </a:t>
            </a:r>
            <a:r>
              <a:rPr lang="nl-NL" sz="1400" dirty="0" err="1"/>
              <a:t>rotating</a:t>
            </a:r>
            <a:r>
              <a:rPr lang="nl-NL" sz="1400" dirty="0"/>
              <a:t> </a:t>
            </a:r>
            <a:r>
              <a:rPr lang="nl-NL" sz="1400" dirty="0" err="1"/>
              <a:t>coil</a:t>
            </a:r>
            <a:r>
              <a:rPr lang="nl-NL" sz="1400" dirty="0"/>
              <a:t> </a:t>
            </a:r>
            <a:r>
              <a:rPr lang="nl-NL" sz="1400" dirty="0" err="1"/>
              <a:t>shaft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exchanged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a </a:t>
            </a:r>
            <a:r>
              <a:rPr lang="nl-NL" sz="1400" dirty="0" err="1"/>
              <a:t>multipole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. </a:t>
            </a:r>
            <a:r>
              <a:rPr lang="nl-NL" sz="1400" dirty="0" err="1"/>
              <a:t>Note</a:t>
            </a:r>
            <a:r>
              <a:rPr lang="nl-NL" sz="1400" dirty="0"/>
              <a:t>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anticryostat</a:t>
            </a:r>
            <a:r>
              <a:rPr lang="nl-NL" sz="1400" dirty="0"/>
              <a:t> diameter </a:t>
            </a:r>
            <a:r>
              <a:rPr lang="nl-NL" sz="1400" dirty="0" err="1"/>
              <a:t>needs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chosen</a:t>
            </a:r>
            <a:r>
              <a:rPr lang="nl-NL" sz="1400" dirty="0"/>
              <a:t> </a:t>
            </a:r>
            <a:r>
              <a:rPr lang="nl-NL" sz="1400" dirty="0" err="1"/>
              <a:t>wisely</a:t>
            </a:r>
            <a:r>
              <a:rPr lang="nl-NL" sz="1400" dirty="0"/>
              <a:t>.  (</a:t>
            </a:r>
            <a:r>
              <a:rPr lang="nl-NL" sz="1400" dirty="0" err="1"/>
              <a:t>ongoing</a:t>
            </a:r>
            <a:r>
              <a:rPr lang="nl-NL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475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340248-9A88-DEA0-D0F0-50F8D2F1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BEB4C90-FB01-DF9B-571A-7BF31B204297}"/>
              </a:ext>
            </a:extLst>
          </p:cNvPr>
          <p:cNvSpPr txBox="1"/>
          <p:nvPr/>
        </p:nvSpPr>
        <p:spPr>
          <a:xfrm>
            <a:off x="0" y="6212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Discussion quench antenna for Nb</a:t>
            </a:r>
            <a:r>
              <a:rPr lang="en-US" sz="2400" b="1" baseline="-25000" dirty="0"/>
              <a:t>3</a:t>
            </a:r>
            <a:r>
              <a:rPr lang="en-US" sz="2400" b="1" dirty="0"/>
              <a:t>Sn</a:t>
            </a:r>
            <a:endParaRPr lang="en-US" sz="2000" b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61DC270-41D4-1EF7-8973-E701E51891E4}"/>
              </a:ext>
            </a:extLst>
          </p:cNvPr>
          <p:cNvSpPr txBox="1"/>
          <p:nvPr/>
        </p:nvSpPr>
        <p:spPr>
          <a:xfrm>
            <a:off x="20011" y="497664"/>
            <a:ext cx="8058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Block </a:t>
            </a:r>
            <a:r>
              <a:rPr lang="nl-NL" sz="2000" b="1" dirty="0" err="1"/>
              <a:t>coil</a:t>
            </a:r>
            <a:r>
              <a:rPr lang="nl-NL" sz="2000" b="1" dirty="0"/>
              <a:t> </a:t>
            </a:r>
            <a:r>
              <a:rPr lang="nl-NL" sz="2000" b="1" dirty="0" err="1"/>
              <a:t>magnets</a:t>
            </a:r>
            <a:r>
              <a:rPr lang="nl-NL" sz="2000" b="1" dirty="0"/>
              <a:t> without </a:t>
            </a:r>
            <a:r>
              <a:rPr lang="nl-NL" sz="2000" b="1" dirty="0" err="1"/>
              <a:t>bore</a:t>
            </a:r>
            <a:endParaRPr lang="nl-NL" sz="2000" b="1" dirty="0"/>
          </a:p>
          <a:p>
            <a:r>
              <a:rPr lang="nl-NL" sz="1600" dirty="0" err="1"/>
              <a:t>Currently</a:t>
            </a:r>
            <a:r>
              <a:rPr lang="nl-NL" sz="1600" dirty="0"/>
              <a:t> </a:t>
            </a:r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localization</a:t>
            </a:r>
            <a:r>
              <a:rPr lang="nl-NL" sz="1600" dirty="0"/>
              <a:t> </a:t>
            </a:r>
            <a:r>
              <a:rPr lang="nl-NL" sz="1600" dirty="0" err="1"/>
              <a:t>can</a:t>
            </a:r>
            <a:r>
              <a:rPr lang="nl-NL" sz="1600" dirty="0"/>
              <a:t> </a:t>
            </a:r>
            <a:r>
              <a:rPr lang="nl-NL" sz="1600" dirty="0" err="1"/>
              <a:t>only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done</a:t>
            </a:r>
            <a:r>
              <a:rPr lang="nl-NL" sz="1600" dirty="0"/>
              <a:t> </a:t>
            </a:r>
            <a:r>
              <a:rPr lang="nl-NL" sz="1600" dirty="0" err="1"/>
              <a:t>with</a:t>
            </a:r>
            <a:r>
              <a:rPr lang="nl-NL" sz="1600" dirty="0"/>
              <a:t> voltage taps, </a:t>
            </a:r>
            <a:r>
              <a:rPr lang="nl-NL" sz="1600" dirty="0" err="1"/>
              <a:t>which</a:t>
            </a:r>
            <a:r>
              <a:rPr lang="nl-NL" sz="1600" dirty="0"/>
              <a:t> we </a:t>
            </a:r>
            <a:r>
              <a:rPr lang="nl-NL" sz="1600" dirty="0" err="1"/>
              <a:t>would</a:t>
            </a:r>
            <a:r>
              <a:rPr lang="nl-NL" sz="1600" dirty="0"/>
              <a:t> like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avoid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risk of shorts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complication</a:t>
            </a:r>
            <a:r>
              <a:rPr lang="nl-NL" sz="1600" dirty="0"/>
              <a:t> in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coil</a:t>
            </a:r>
            <a:r>
              <a:rPr lang="nl-NL" sz="1600" dirty="0"/>
              <a:t> </a:t>
            </a:r>
            <a:r>
              <a:rPr lang="nl-NL" sz="1600" dirty="0" err="1"/>
              <a:t>production</a:t>
            </a:r>
            <a:r>
              <a:rPr lang="nl-NL" sz="1600" dirty="0"/>
              <a:t>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DA42547-B93F-3F65-9662-54C4F6CEF3B0}"/>
              </a:ext>
            </a:extLst>
          </p:cNvPr>
          <p:cNvSpPr txBox="1"/>
          <p:nvPr/>
        </p:nvSpPr>
        <p:spPr>
          <a:xfrm>
            <a:off x="73351" y="1420003"/>
            <a:ext cx="57864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RMM </a:t>
            </a:r>
            <a:r>
              <a:rPr lang="nl-NL" b="1" dirty="0" err="1"/>
              <a:t>coil</a:t>
            </a:r>
            <a:r>
              <a:rPr lang="nl-NL" b="1" dirty="0"/>
              <a:t>, </a:t>
            </a:r>
            <a:r>
              <a:rPr lang="nl-NL" b="1" dirty="0" err="1"/>
              <a:t>reaching</a:t>
            </a:r>
            <a:r>
              <a:rPr lang="nl-NL" b="1" dirty="0"/>
              <a:t> 16.7 T peak field.</a:t>
            </a:r>
          </a:p>
          <a:p>
            <a:r>
              <a:rPr lang="nl-NL" sz="1600" dirty="0"/>
              <a:t>Closed </a:t>
            </a:r>
            <a:r>
              <a:rPr lang="nl-NL" sz="1600" dirty="0" err="1"/>
              <a:t>bore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magnetic</a:t>
            </a:r>
            <a:r>
              <a:rPr lang="nl-NL" sz="1600" dirty="0"/>
              <a:t> </a:t>
            </a:r>
            <a:r>
              <a:rPr lang="nl-NL" sz="1600" dirty="0" err="1"/>
              <a:t>measurements</a:t>
            </a:r>
            <a:r>
              <a:rPr lang="nl-NL" sz="1600" dirty="0"/>
              <a:t>, but no </a:t>
            </a:r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antenna</a:t>
            </a:r>
            <a:r>
              <a:rPr lang="nl-NL" sz="1600" dirty="0"/>
              <a:t>.</a:t>
            </a:r>
          </a:p>
          <a:p>
            <a:r>
              <a:rPr lang="nl-NL" sz="1400" dirty="0"/>
              <a:t>We have no </a:t>
            </a:r>
            <a:r>
              <a:rPr lang="nl-NL" sz="1400" dirty="0" err="1"/>
              <a:t>longitudinal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localization</a:t>
            </a:r>
            <a:r>
              <a:rPr lang="nl-NL" sz="1400" dirty="0"/>
              <a:t>, nor </a:t>
            </a:r>
            <a:r>
              <a:rPr lang="nl-NL" sz="1400" dirty="0" err="1"/>
              <a:t>radial</a:t>
            </a:r>
            <a:r>
              <a:rPr lang="nl-NL" sz="1400" dirty="0"/>
              <a:t> </a:t>
            </a:r>
            <a:r>
              <a:rPr lang="nl-NL" sz="1400" dirty="0" err="1"/>
              <a:t>localization</a:t>
            </a:r>
            <a:r>
              <a:rPr lang="nl-NL" sz="1400" dirty="0"/>
              <a:t>.</a:t>
            </a:r>
          </a:p>
          <a:p>
            <a:endParaRPr lang="nl-NL" sz="1400" dirty="0"/>
          </a:p>
          <a:p>
            <a:r>
              <a:rPr lang="nl-NL" b="1" dirty="0"/>
              <a:t>We </a:t>
            </a:r>
            <a:r>
              <a:rPr lang="nl-NL" b="1" dirty="0" err="1"/>
              <a:t>expect</a:t>
            </a:r>
            <a:r>
              <a:rPr lang="nl-NL" b="1" dirty="0"/>
              <a:t> block </a:t>
            </a:r>
            <a:r>
              <a:rPr lang="nl-NL" b="1" dirty="0" err="1"/>
              <a:t>coil</a:t>
            </a:r>
            <a:r>
              <a:rPr lang="nl-NL" b="1" dirty="0"/>
              <a:t> </a:t>
            </a:r>
            <a:r>
              <a:rPr lang="nl-NL" b="1" dirty="0" err="1"/>
              <a:t>magnets</a:t>
            </a:r>
            <a:r>
              <a:rPr lang="nl-NL" b="1" dirty="0"/>
              <a:t> without </a:t>
            </a:r>
            <a:r>
              <a:rPr lang="nl-NL" b="1" dirty="0" err="1"/>
              <a:t>bore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12T-14T+ </a:t>
            </a:r>
            <a:r>
              <a:rPr lang="nl-NL" b="1" dirty="0" err="1"/>
              <a:t>magnets</a:t>
            </a:r>
            <a:r>
              <a:rPr lang="nl-NL" b="1" dirty="0"/>
              <a:t>. </a:t>
            </a:r>
          </a:p>
          <a:p>
            <a:r>
              <a:rPr lang="nl-NL" sz="1400" dirty="0"/>
              <a:t>Brainstorming on type of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 we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place</a:t>
            </a:r>
            <a:r>
              <a:rPr lang="nl-NL" sz="1400" dirty="0"/>
              <a:t>.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Possibly</a:t>
            </a:r>
            <a:r>
              <a:rPr lang="nl-NL" sz="1400" dirty="0"/>
              <a:t> </a:t>
            </a:r>
            <a:r>
              <a:rPr lang="nl-NL" sz="1400" dirty="0" err="1"/>
              <a:t>flex</a:t>
            </a:r>
            <a:r>
              <a:rPr lang="nl-NL" sz="1400" dirty="0"/>
              <a:t> pcb </a:t>
            </a:r>
            <a:r>
              <a:rPr lang="nl-NL" sz="1400" dirty="0" err="1"/>
              <a:t>antenna</a:t>
            </a:r>
            <a:r>
              <a:rPr lang="nl-NL" sz="1400" dirty="0"/>
              <a:t> </a:t>
            </a:r>
            <a:r>
              <a:rPr lang="nl-NL" sz="1400" dirty="0" err="1"/>
              <a:t>integrated</a:t>
            </a:r>
            <a:r>
              <a:rPr lang="nl-NL" sz="1400" dirty="0"/>
              <a:t> in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impregnation</a:t>
            </a:r>
            <a:r>
              <a:rPr lang="nl-NL" sz="1400" dirty="0"/>
              <a:t>?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High </a:t>
            </a:r>
            <a:r>
              <a:rPr lang="nl-NL" sz="1400" dirty="0" err="1"/>
              <a:t>frequency</a:t>
            </a:r>
            <a:r>
              <a:rPr lang="nl-NL" sz="1400" dirty="0"/>
              <a:t> </a:t>
            </a:r>
            <a:r>
              <a:rPr lang="nl-NL" sz="1400" dirty="0" err="1"/>
              <a:t>accoustics</a:t>
            </a:r>
            <a:r>
              <a:rPr lang="nl-NL" sz="1400" dirty="0"/>
              <a:t> </a:t>
            </a:r>
            <a:r>
              <a:rPr lang="nl-NL" sz="1400" dirty="0" err="1"/>
              <a:t>measurement</a:t>
            </a:r>
            <a:r>
              <a:rPr lang="nl-NL" sz="1400" dirty="0"/>
              <a:t>? </a:t>
            </a:r>
          </a:p>
          <a:p>
            <a:endParaRPr lang="nl-NL" sz="1400" dirty="0"/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3ED8AB42-B4CB-C19E-C13E-7CF254DC3F0B}"/>
              </a:ext>
            </a:extLst>
          </p:cNvPr>
          <p:cNvSpPr txBox="1"/>
          <p:nvPr/>
        </p:nvSpPr>
        <p:spPr>
          <a:xfrm>
            <a:off x="6630556" y="2119394"/>
            <a:ext cx="2027580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/>
              <a:t>Most quenches started in the </a:t>
            </a:r>
            <a:r>
              <a:rPr lang="en-US" sz="1400" dirty="0" err="1"/>
              <a:t>eRMC</a:t>
            </a:r>
            <a:r>
              <a:rPr lang="en-US" sz="1400" dirty="0"/>
              <a:t> lower coils. </a:t>
            </a:r>
          </a:p>
          <a:p>
            <a:pPr algn="l"/>
            <a:endParaRPr lang="en-US" sz="900" dirty="0"/>
          </a:p>
          <a:p>
            <a:pPr algn="l"/>
            <a:endParaRPr lang="en-US" sz="1400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B9293D3-65C2-2277-44E8-62D61A2C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414" y="2571750"/>
            <a:ext cx="2981123" cy="22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340248-9A88-DEA0-D0F0-50F8D2F1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BEB4C90-FB01-DF9B-571A-7BF31B204297}"/>
              </a:ext>
            </a:extLst>
          </p:cNvPr>
          <p:cNvSpPr txBox="1"/>
          <p:nvPr/>
        </p:nvSpPr>
        <p:spPr>
          <a:xfrm>
            <a:off x="0" y="6212"/>
            <a:ext cx="505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Motion/precursor measurements</a:t>
            </a:r>
            <a:endParaRPr lang="en-US" sz="20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DA805D-E9AF-E281-7DB6-F248500C8E0E}"/>
              </a:ext>
            </a:extLst>
          </p:cNvPr>
          <p:cNvSpPr txBox="1"/>
          <p:nvPr/>
        </p:nvSpPr>
        <p:spPr>
          <a:xfrm>
            <a:off x="20011" y="497664"/>
            <a:ext cx="60912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Needs</a:t>
            </a:r>
            <a:endParaRPr lang="nl-NL" b="1" dirty="0"/>
          </a:p>
          <a:p>
            <a:pPr marL="285750" indent="-285750">
              <a:buFontTx/>
              <a:buChar char="-"/>
            </a:pPr>
            <a:r>
              <a:rPr lang="nl-NL" sz="1400" dirty="0"/>
              <a:t>We </a:t>
            </a:r>
            <a:r>
              <a:rPr lang="nl-NL" sz="1400" dirty="0" err="1"/>
              <a:t>try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have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each</a:t>
            </a:r>
            <a:r>
              <a:rPr lang="nl-NL" sz="1400" dirty="0"/>
              <a:t> </a:t>
            </a:r>
            <a:r>
              <a:rPr lang="nl-NL" sz="1400" dirty="0" err="1"/>
              <a:t>magnet</a:t>
            </a:r>
            <a:r>
              <a:rPr lang="nl-NL" sz="1400" dirty="0"/>
              <a:t> type a full ramp up (20 minutes) of medium </a:t>
            </a:r>
            <a:r>
              <a:rPr lang="nl-NL" sz="1400" dirty="0" err="1"/>
              <a:t>frequency</a:t>
            </a:r>
            <a:r>
              <a:rPr lang="nl-NL" sz="1400" dirty="0"/>
              <a:t> </a:t>
            </a:r>
            <a:r>
              <a:rPr lang="nl-NL" sz="1400" dirty="0" err="1"/>
              <a:t>measurements</a:t>
            </a:r>
            <a:r>
              <a:rPr lang="nl-NL" sz="1400" dirty="0"/>
              <a:t> (10 kHz)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investigate</a:t>
            </a:r>
            <a:r>
              <a:rPr lang="nl-NL" sz="1400" dirty="0"/>
              <a:t> </a:t>
            </a:r>
            <a:r>
              <a:rPr lang="nl-NL" sz="1400" dirty="0" err="1"/>
              <a:t>vibration</a:t>
            </a:r>
            <a:r>
              <a:rPr lang="nl-NL" sz="1400" dirty="0"/>
              <a:t> spectrum. 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Prefered</a:t>
            </a:r>
            <a:r>
              <a:rPr lang="nl-NL" sz="1400" dirty="0"/>
              <a:t> device are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localize</a:t>
            </a:r>
            <a:r>
              <a:rPr lang="nl-NL" sz="1400" dirty="0"/>
              <a:t> 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vibration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quantify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‘</a:t>
            </a:r>
            <a:r>
              <a:rPr lang="nl-NL" sz="1400" dirty="0" err="1"/>
              <a:t>activity</a:t>
            </a:r>
            <a:r>
              <a:rPr lang="nl-NL" sz="1400" dirty="0"/>
              <a:t>’ as </a:t>
            </a:r>
            <a:r>
              <a:rPr lang="nl-NL" sz="1400" dirty="0" err="1"/>
              <a:t>good</a:t>
            </a:r>
            <a:r>
              <a:rPr lang="nl-NL" sz="1400" dirty="0"/>
              <a:t> as </a:t>
            </a:r>
            <a:r>
              <a:rPr lang="nl-NL" sz="1400" dirty="0" err="1"/>
              <a:t>possible</a:t>
            </a:r>
            <a:r>
              <a:rPr lang="nl-NL" sz="1400" dirty="0"/>
              <a:t>. </a:t>
            </a:r>
          </a:p>
          <a:p>
            <a:pPr marL="285750" indent="-285750">
              <a:buFontTx/>
              <a:buChar char="-"/>
            </a:pPr>
            <a:r>
              <a:rPr lang="nl-NL" sz="1400" b="1" i="1" dirty="0" err="1"/>
              <a:t>Clear</a:t>
            </a:r>
            <a:r>
              <a:rPr lang="nl-NL" sz="1400" b="1" i="1" dirty="0"/>
              <a:t> </a:t>
            </a:r>
            <a:r>
              <a:rPr lang="nl-NL" sz="1400" b="1" i="1" dirty="0" err="1"/>
              <a:t>need</a:t>
            </a:r>
            <a:r>
              <a:rPr lang="nl-NL" sz="1400" b="1" i="1" dirty="0"/>
              <a:t> </a:t>
            </a:r>
            <a:r>
              <a:rPr lang="nl-NL" sz="1400" b="1" i="1" dirty="0" err="1"/>
              <a:t>for</a:t>
            </a:r>
            <a:r>
              <a:rPr lang="nl-NL" sz="1400" b="1" i="1" dirty="0"/>
              <a:t> </a:t>
            </a:r>
            <a:r>
              <a:rPr lang="nl-NL" sz="1400" b="1" i="1" dirty="0" err="1"/>
              <a:t>optimization</a:t>
            </a:r>
            <a:r>
              <a:rPr lang="nl-NL" sz="1400" b="1" i="1" dirty="0"/>
              <a:t> software </a:t>
            </a:r>
            <a:r>
              <a:rPr lang="nl-NL" sz="1400" b="1" i="1" dirty="0" err="1"/>
              <a:t>to</a:t>
            </a:r>
            <a:r>
              <a:rPr lang="nl-NL" sz="1400" b="1" i="1" dirty="0"/>
              <a:t> handle large datasets. </a:t>
            </a:r>
          </a:p>
          <a:p>
            <a:pPr marL="285750" indent="-285750">
              <a:buFontTx/>
              <a:buChar char="-"/>
            </a:pPr>
            <a:r>
              <a:rPr lang="nl-NL" sz="1400" b="1" i="1" dirty="0"/>
              <a:t>We </a:t>
            </a:r>
            <a:r>
              <a:rPr lang="nl-NL" sz="1400" b="1" i="1" dirty="0" err="1"/>
              <a:t>could</a:t>
            </a:r>
            <a:r>
              <a:rPr lang="nl-NL" sz="1400" b="1" i="1" dirty="0"/>
              <a:t> </a:t>
            </a:r>
            <a:r>
              <a:rPr lang="nl-NL" sz="1400" b="1" i="1" dirty="0" err="1"/>
              <a:t>profit</a:t>
            </a:r>
            <a:r>
              <a:rPr lang="nl-NL" sz="1400" b="1" i="1" dirty="0"/>
              <a:t> </a:t>
            </a:r>
            <a:r>
              <a:rPr lang="nl-NL" sz="1400" b="1" i="1" dirty="0" err="1"/>
              <a:t>from</a:t>
            </a:r>
            <a:r>
              <a:rPr lang="nl-NL" sz="1400" b="1" i="1" dirty="0"/>
              <a:t> </a:t>
            </a:r>
            <a:r>
              <a:rPr lang="nl-NL" sz="1400" b="1" i="1" dirty="0" err="1"/>
              <a:t>further</a:t>
            </a:r>
            <a:r>
              <a:rPr lang="nl-NL" sz="1400" b="1" i="1" dirty="0"/>
              <a:t> development of analysis (</a:t>
            </a:r>
            <a:r>
              <a:rPr lang="nl-NL" sz="1400" b="1" i="1" dirty="0" err="1"/>
              <a:t>frequency</a:t>
            </a:r>
            <a:r>
              <a:rPr lang="nl-NL" sz="1400" b="1" i="1" dirty="0"/>
              <a:t> domain)</a:t>
            </a:r>
          </a:p>
          <a:p>
            <a:pPr marL="285750" indent="-285750">
              <a:buFontTx/>
              <a:buChar char="-"/>
            </a:pPr>
            <a:r>
              <a:rPr lang="nl-NL" sz="1400" b="1" i="1" dirty="0" err="1"/>
              <a:t>Possibly</a:t>
            </a:r>
            <a:r>
              <a:rPr lang="nl-NL" sz="1400" b="1" i="1" dirty="0"/>
              <a:t> </a:t>
            </a:r>
            <a:r>
              <a:rPr lang="nl-NL" sz="1400" b="1" i="1" dirty="0" err="1"/>
              <a:t>the</a:t>
            </a:r>
            <a:r>
              <a:rPr lang="nl-NL" sz="1400" b="1" i="1" dirty="0"/>
              <a:t> </a:t>
            </a:r>
            <a:r>
              <a:rPr lang="nl-NL" sz="1400" b="1" i="1" dirty="0" err="1"/>
              <a:t>ideal</a:t>
            </a:r>
            <a:r>
              <a:rPr lang="nl-NL" sz="1400" b="1" i="1" dirty="0"/>
              <a:t> data </a:t>
            </a:r>
            <a:r>
              <a:rPr lang="nl-NL" sz="1400" b="1" i="1" dirty="0" err="1"/>
              <a:t>for</a:t>
            </a:r>
            <a:r>
              <a:rPr lang="nl-NL" sz="1400" b="1" i="1" dirty="0"/>
              <a:t> machine </a:t>
            </a:r>
            <a:r>
              <a:rPr lang="nl-NL" sz="1400" b="1" i="1" dirty="0" err="1"/>
              <a:t>learning</a:t>
            </a:r>
            <a:r>
              <a:rPr lang="nl-NL" sz="1400" b="1" i="1" dirty="0"/>
              <a:t>/AI </a:t>
            </a:r>
            <a:r>
              <a:rPr lang="nl-NL" sz="1400" b="1" i="1" dirty="0" err="1"/>
              <a:t>techniques</a:t>
            </a:r>
            <a:r>
              <a:rPr lang="nl-NL" sz="1400" b="1" i="1" dirty="0"/>
              <a:t> </a:t>
            </a:r>
            <a:r>
              <a:rPr lang="nl-NL" sz="1400" b="1" i="1" dirty="0" err="1"/>
              <a:t>to</a:t>
            </a:r>
            <a:r>
              <a:rPr lang="nl-NL" sz="1400" b="1" i="1" dirty="0"/>
              <a:t> spot </a:t>
            </a:r>
            <a:r>
              <a:rPr lang="nl-NL" sz="1400" b="1" i="1" dirty="0" err="1"/>
              <a:t>patterns</a:t>
            </a:r>
            <a:r>
              <a:rPr lang="nl-NL" sz="1400" b="1" i="1" dirty="0"/>
              <a:t> </a:t>
            </a:r>
            <a:r>
              <a:rPr lang="nl-NL" sz="1400" b="1" i="1" dirty="0" err="1"/>
              <a:t>and</a:t>
            </a:r>
            <a:r>
              <a:rPr lang="nl-NL" sz="1400" b="1" i="1" dirty="0"/>
              <a:t> </a:t>
            </a:r>
            <a:r>
              <a:rPr lang="nl-NL" sz="1400" b="1" i="1" dirty="0" err="1"/>
              <a:t>outliers</a:t>
            </a:r>
            <a:r>
              <a:rPr lang="nl-NL" sz="1400" b="1" i="1" dirty="0"/>
              <a:t>.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71BE12D-4A58-4511-FE58-9A6DC3BD9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254" y="237044"/>
            <a:ext cx="2903735" cy="225894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B3A6A00-A9EC-8EE7-B208-D94A342B4141}"/>
              </a:ext>
            </a:extLst>
          </p:cNvPr>
          <p:cNvSpPr txBox="1"/>
          <p:nvPr/>
        </p:nvSpPr>
        <p:spPr>
          <a:xfrm>
            <a:off x="0" y="327867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Accoustic</a:t>
            </a:r>
            <a:r>
              <a:rPr lang="nl-NL" b="1" dirty="0"/>
              <a:t> </a:t>
            </a:r>
            <a:r>
              <a:rPr lang="nl-NL" b="1" dirty="0" err="1"/>
              <a:t>emission</a:t>
            </a:r>
            <a:r>
              <a:rPr lang="nl-NL" b="1" dirty="0"/>
              <a:t>/</a:t>
            </a:r>
            <a:r>
              <a:rPr lang="nl-NL" b="1" dirty="0" err="1"/>
              <a:t>accelerometers</a:t>
            </a:r>
            <a:endParaRPr lang="nl-NL" b="1" dirty="0"/>
          </a:p>
          <a:p>
            <a:pPr marL="285750" indent="-285750">
              <a:buFontTx/>
              <a:buChar char="-"/>
            </a:pPr>
            <a:r>
              <a:rPr lang="nl-NL" sz="1600" dirty="0"/>
              <a:t>At CERN we have </a:t>
            </a:r>
            <a:r>
              <a:rPr lang="nl-NL" sz="1600" dirty="0" err="1"/>
              <a:t>implemented</a:t>
            </a:r>
            <a:r>
              <a:rPr lang="nl-NL" sz="1600" dirty="0"/>
              <a:t> </a:t>
            </a:r>
            <a:r>
              <a:rPr lang="nl-NL" sz="1600" dirty="0" err="1"/>
              <a:t>them</a:t>
            </a:r>
            <a:endParaRPr lang="nl-NL" sz="1600" dirty="0"/>
          </a:p>
          <a:p>
            <a:pPr marL="285750" indent="-285750">
              <a:buFontTx/>
              <a:buChar char="-"/>
            </a:pPr>
            <a:r>
              <a:rPr lang="nl-NL" sz="1600" dirty="0" err="1"/>
              <a:t>Localization</a:t>
            </a:r>
            <a:r>
              <a:rPr lang="nl-NL" sz="1600" dirty="0"/>
              <a:t> of motion source is 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advanced</a:t>
            </a:r>
            <a:endParaRPr lang="nl-NL" sz="1600" dirty="0"/>
          </a:p>
          <a:p>
            <a:pPr marL="285750" indent="-285750">
              <a:buFontTx/>
              <a:buChar char="-"/>
            </a:pPr>
            <a:r>
              <a:rPr lang="nl-NL" sz="1600" dirty="0" err="1"/>
              <a:t>Considered</a:t>
            </a:r>
            <a:r>
              <a:rPr lang="nl-NL" sz="1600" dirty="0"/>
              <a:t> </a:t>
            </a:r>
            <a:r>
              <a:rPr lang="nl-NL" sz="1600" dirty="0" err="1"/>
              <a:t>very</a:t>
            </a:r>
            <a:r>
              <a:rPr lang="nl-NL" sz="1600" dirty="0"/>
              <a:t> </a:t>
            </a:r>
            <a:r>
              <a:rPr lang="nl-NL" sz="1600" dirty="0" err="1"/>
              <a:t>useful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have </a:t>
            </a:r>
            <a:r>
              <a:rPr lang="nl-NL" sz="1600" dirty="0" err="1"/>
              <a:t>statistical</a:t>
            </a:r>
            <a:r>
              <a:rPr lang="nl-NL" sz="1600" dirty="0"/>
              <a:t> </a:t>
            </a:r>
            <a:r>
              <a:rPr lang="nl-NL" sz="1600" dirty="0" err="1"/>
              <a:t>reference</a:t>
            </a:r>
            <a:r>
              <a:rPr lang="nl-NL" sz="1600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32108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340248-9A88-DEA0-D0F0-50F8D2F1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3D5ABF4-7D37-208E-1158-53EAB89D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>
            <a:noAutofit/>
          </a:bodyPr>
          <a:lstStyle/>
          <a:p>
            <a:r>
              <a:rPr lang="nl-NL" sz="2800" dirty="0"/>
              <a:t>Nb</a:t>
            </a:r>
            <a:r>
              <a:rPr lang="nl-NL" sz="2800" baseline="-25000" dirty="0"/>
              <a:t>3</a:t>
            </a:r>
            <a:r>
              <a:rPr lang="nl-NL" sz="2800" dirty="0"/>
              <a:t>Sn accelerator </a:t>
            </a:r>
            <a:r>
              <a:rPr lang="nl-NL" sz="2800" dirty="0" err="1"/>
              <a:t>magnet</a:t>
            </a:r>
            <a:r>
              <a:rPr lang="nl-NL" sz="2800" dirty="0"/>
              <a:t> conductor </a:t>
            </a:r>
            <a:r>
              <a:rPr lang="nl-NL" sz="2800" dirty="0" err="1"/>
              <a:t>damage</a:t>
            </a:r>
            <a:r>
              <a:rPr lang="nl-NL" sz="2800" dirty="0"/>
              <a:t> </a:t>
            </a:r>
            <a:r>
              <a:rPr lang="nl-NL" sz="2800" dirty="0" err="1"/>
              <a:t>measurements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6726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9295312B-DF24-CD8E-A962-5F06C692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65"/>
            <a:ext cx="5523893" cy="3515975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340248-9A88-DEA0-D0F0-50F8D2F1C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BEB4C90-FB01-DF9B-571A-7BF31B204297}"/>
              </a:ext>
            </a:extLst>
          </p:cNvPr>
          <p:cNvSpPr txBox="1"/>
          <p:nvPr/>
        </p:nvSpPr>
        <p:spPr>
          <a:xfrm>
            <a:off x="0" y="6212"/>
            <a:ext cx="522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Voltage based measurements – V-I</a:t>
            </a:r>
            <a:endParaRPr lang="en-US" sz="20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5CCF39-A07E-B023-57FD-8B62162B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20" y="374824"/>
            <a:ext cx="4356084" cy="2674788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FA95CF29-641C-2B21-E17F-0192305BAAD6}"/>
              </a:ext>
            </a:extLst>
          </p:cNvPr>
          <p:cNvSpPr txBox="1"/>
          <p:nvPr/>
        </p:nvSpPr>
        <p:spPr>
          <a:xfrm>
            <a:off x="55289" y="2431896"/>
            <a:ext cx="5224763" cy="253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/>
              <a:t>Measurement of ±500 mV noise on 2 coils of the 11T 5.5 meter long magnet. </a:t>
            </a:r>
          </a:p>
          <a:p>
            <a:pPr algn="l"/>
            <a:endParaRPr lang="en-US" sz="600" dirty="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8029E834-F862-C86E-77C5-50F69DEC9BF5}"/>
              </a:ext>
            </a:extLst>
          </p:cNvPr>
          <p:cNvSpPr txBox="1"/>
          <p:nvPr/>
        </p:nvSpPr>
        <p:spPr>
          <a:xfrm>
            <a:off x="81655" y="3942888"/>
            <a:ext cx="439890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/>
              <a:t>Calculated differential signal between the two coils (removing all noise from power converter and noise on all coils). </a:t>
            </a:r>
          </a:p>
          <a:p>
            <a:pPr algn="l"/>
            <a:endParaRPr lang="en-US" sz="600" dirty="0"/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F63D43B1-1BD1-7A1B-9A15-92C31519008C}"/>
              </a:ext>
            </a:extLst>
          </p:cNvPr>
          <p:cNvSpPr txBox="1"/>
          <p:nvPr/>
        </p:nvSpPr>
        <p:spPr>
          <a:xfrm>
            <a:off x="4961354" y="3007471"/>
            <a:ext cx="42541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Some additional filtering applied show even decaying voltages in a full scale Nb</a:t>
            </a:r>
            <a:r>
              <a:rPr lang="en-US" sz="1200" baseline="-25000" dirty="0"/>
              <a:t>3</a:t>
            </a:r>
            <a:r>
              <a:rPr lang="en-US" sz="1200" dirty="0"/>
              <a:t>Sn magnet. </a:t>
            </a:r>
            <a:endParaRPr lang="en-US" sz="800" dirty="0"/>
          </a:p>
          <a:p>
            <a:pPr algn="l"/>
            <a:endParaRPr lang="en-US" sz="8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4AB0023-3C7A-6BED-6DEF-C46CFB48677B}"/>
              </a:ext>
            </a:extLst>
          </p:cNvPr>
          <p:cNvSpPr txBox="1"/>
          <p:nvPr/>
        </p:nvSpPr>
        <p:spPr>
          <a:xfrm>
            <a:off x="4745095" y="3387319"/>
            <a:ext cx="4398905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Method is available. 4.5 K measurements on Nb</a:t>
            </a:r>
            <a:r>
              <a:rPr lang="en-US" sz="1400" baseline="-25000" dirty="0"/>
              <a:t>3</a:t>
            </a:r>
            <a:r>
              <a:rPr lang="en-US" sz="1400" dirty="0"/>
              <a:t>Sn magnets are necessary to investigate conductor health. </a:t>
            </a:r>
          </a:p>
          <a:p>
            <a:pPr algn="l"/>
            <a:r>
              <a:rPr lang="en-US" sz="1400" dirty="0"/>
              <a:t>Here the key is to have right DAQ system in combination </a:t>
            </a:r>
            <a:endParaRPr lang="en-US" sz="28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83D4AAF-61B2-5273-121B-C41639C56785}"/>
              </a:ext>
            </a:extLst>
          </p:cNvPr>
          <p:cNvSpPr txBox="1"/>
          <p:nvPr/>
        </p:nvSpPr>
        <p:spPr>
          <a:xfrm>
            <a:off x="790624" y="4358386"/>
            <a:ext cx="36435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Method </a:t>
            </a:r>
            <a:r>
              <a:rPr lang="nl-NL" sz="1200" dirty="0" err="1"/>
              <a:t>only</a:t>
            </a:r>
            <a:r>
              <a:rPr lang="nl-NL" sz="1200" dirty="0"/>
              <a:t> </a:t>
            </a:r>
            <a:r>
              <a:rPr lang="nl-NL" sz="1200" dirty="0" err="1"/>
              <a:t>works</a:t>
            </a:r>
            <a:r>
              <a:rPr lang="nl-NL" sz="1200" dirty="0"/>
              <a:t> </a:t>
            </a:r>
            <a:r>
              <a:rPr lang="nl-NL" sz="1200" dirty="0" err="1"/>
              <a:t>with</a:t>
            </a:r>
            <a:r>
              <a:rPr lang="nl-NL" sz="1200" dirty="0"/>
              <a:t> multiple </a:t>
            </a:r>
            <a:r>
              <a:rPr lang="nl-NL" sz="1200" dirty="0" err="1"/>
              <a:t>identical</a:t>
            </a:r>
            <a:r>
              <a:rPr lang="nl-NL" sz="1200" dirty="0"/>
              <a:t> </a:t>
            </a:r>
            <a:r>
              <a:rPr lang="nl-NL" sz="1200" dirty="0" err="1"/>
              <a:t>coils</a:t>
            </a:r>
            <a:r>
              <a:rPr lang="nl-NL" sz="1200" dirty="0"/>
              <a:t>.</a:t>
            </a:r>
          </a:p>
          <a:p>
            <a:r>
              <a:rPr lang="nl-NL" sz="1200" dirty="0" err="1"/>
              <a:t>Assume</a:t>
            </a:r>
            <a:r>
              <a:rPr lang="nl-NL" sz="1200" dirty="0"/>
              <a:t> </a:t>
            </a:r>
            <a:r>
              <a:rPr lang="nl-NL" sz="1200" dirty="0" err="1"/>
              <a:t>that</a:t>
            </a:r>
            <a:r>
              <a:rPr lang="nl-NL" sz="1200" dirty="0"/>
              <a:t> </a:t>
            </a:r>
            <a:r>
              <a:rPr lang="nl-NL" sz="1200" dirty="0" err="1"/>
              <a:t>the</a:t>
            </a:r>
            <a:r>
              <a:rPr lang="nl-NL" sz="1200" dirty="0"/>
              <a:t> best </a:t>
            </a:r>
            <a:r>
              <a:rPr lang="nl-NL" sz="1200" dirty="0" err="1"/>
              <a:t>coil</a:t>
            </a:r>
            <a:r>
              <a:rPr lang="nl-NL" sz="1200" dirty="0"/>
              <a:t> has no </a:t>
            </a:r>
            <a:r>
              <a:rPr lang="nl-NL" sz="1200" dirty="0" err="1"/>
              <a:t>transition</a:t>
            </a:r>
            <a:r>
              <a:rPr lang="nl-NL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42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C5AA-44CE-1728-92D0-A5627A945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00CB91F-3849-EBCD-2E99-6222F4B7BD40}"/>
              </a:ext>
            </a:extLst>
          </p:cNvPr>
          <p:cNvSpPr txBox="1"/>
          <p:nvPr/>
        </p:nvSpPr>
        <p:spPr>
          <a:xfrm>
            <a:off x="194670" y="25492"/>
            <a:ext cx="689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CERN focus also shows in the contributions to the workshop</a:t>
            </a:r>
            <a:endParaRPr lang="en-US" sz="16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CC380BA-85BA-6097-01EE-43B6CEB9952F}"/>
              </a:ext>
            </a:extLst>
          </p:cNvPr>
          <p:cNvSpPr txBox="1"/>
          <p:nvPr/>
        </p:nvSpPr>
        <p:spPr>
          <a:xfrm>
            <a:off x="353278" y="971449"/>
            <a:ext cx="77250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CERN </a:t>
            </a:r>
            <a:r>
              <a:rPr lang="nl-NL" sz="2000" dirty="0" err="1"/>
              <a:t>contributions</a:t>
            </a:r>
            <a:r>
              <a:rPr lang="nl-NL" sz="2000" dirty="0"/>
              <a:t> </a:t>
            </a:r>
            <a:r>
              <a:rPr lang="nl-NL" sz="2000" dirty="0" err="1"/>
              <a:t>this</a:t>
            </a:r>
            <a:r>
              <a:rPr lang="nl-NL" sz="2000" dirty="0"/>
              <a:t> workshop:</a:t>
            </a:r>
          </a:p>
          <a:p>
            <a:r>
              <a:rPr lang="nl-NL" sz="1600" dirty="0"/>
              <a:t>Ruben Keijzer 		</a:t>
            </a:r>
            <a:r>
              <a:rPr lang="nl-NL" sz="1600" dirty="0" err="1"/>
              <a:t>Diagnostics</a:t>
            </a:r>
            <a:r>
              <a:rPr lang="nl-NL" sz="1600" dirty="0"/>
              <a:t> in Nb</a:t>
            </a:r>
            <a:r>
              <a:rPr lang="nl-NL" sz="1600" baseline="-25000" dirty="0"/>
              <a:t>3</a:t>
            </a:r>
            <a:r>
              <a:rPr lang="nl-NL" sz="1600" dirty="0"/>
              <a:t>Sn accelerator </a:t>
            </a:r>
            <a:r>
              <a:rPr lang="nl-NL" sz="1600" dirty="0" err="1"/>
              <a:t>magnets</a:t>
            </a:r>
            <a:endParaRPr lang="nl-NL" sz="1600" dirty="0"/>
          </a:p>
          <a:p>
            <a:r>
              <a:rPr lang="nl-NL" sz="1600" dirty="0" err="1"/>
              <a:t>Mateusz</a:t>
            </a:r>
            <a:r>
              <a:rPr lang="nl-NL" sz="1600" dirty="0"/>
              <a:t> </a:t>
            </a:r>
            <a:r>
              <a:rPr lang="nl-NL" sz="1600" dirty="0" err="1"/>
              <a:t>Bednarek</a:t>
            </a:r>
            <a:r>
              <a:rPr lang="nl-NL" sz="1600" dirty="0"/>
              <a:t> 		</a:t>
            </a:r>
            <a:r>
              <a:rPr lang="nl-NL" sz="1600" dirty="0" err="1"/>
              <a:t>Electrical</a:t>
            </a:r>
            <a:r>
              <a:rPr lang="nl-NL" sz="1600" dirty="0"/>
              <a:t> </a:t>
            </a:r>
            <a:r>
              <a:rPr lang="nl-NL" sz="1600" dirty="0" err="1"/>
              <a:t>investigations</a:t>
            </a:r>
            <a:endParaRPr lang="nl-NL" sz="1600" dirty="0"/>
          </a:p>
          <a:p>
            <a:r>
              <a:rPr lang="nl-NL" sz="1600" dirty="0"/>
              <a:t>Oscar </a:t>
            </a:r>
            <a:r>
              <a:rPr lang="nl-NL" sz="1600" dirty="0" err="1"/>
              <a:t>Sacristan</a:t>
            </a:r>
            <a:r>
              <a:rPr lang="nl-NL" sz="1600" dirty="0"/>
              <a:t>		Digital </a:t>
            </a:r>
            <a:r>
              <a:rPr lang="nl-NL" sz="1600" dirty="0" err="1"/>
              <a:t>Twin</a:t>
            </a:r>
            <a:r>
              <a:rPr lang="nl-NL" sz="1600" dirty="0"/>
              <a:t> in </a:t>
            </a:r>
            <a:r>
              <a:rPr lang="nl-NL" sz="1600" dirty="0" err="1"/>
              <a:t>mechanical</a:t>
            </a:r>
            <a:r>
              <a:rPr lang="nl-NL" sz="1600" dirty="0"/>
              <a:t> </a:t>
            </a:r>
            <a:r>
              <a:rPr lang="nl-NL" sz="1600" dirty="0" err="1"/>
              <a:t>measurements</a:t>
            </a:r>
            <a:endParaRPr lang="nl-NL" sz="1600" dirty="0"/>
          </a:p>
          <a:p>
            <a:r>
              <a:rPr lang="nl-NL" sz="1600" dirty="0"/>
              <a:t>Michael </a:t>
            </a:r>
            <a:r>
              <a:rPr lang="nl-NL" sz="1600" dirty="0" err="1"/>
              <a:t>Guinchard</a:t>
            </a:r>
            <a:r>
              <a:rPr lang="nl-NL" sz="1600" dirty="0"/>
              <a:t>	 	</a:t>
            </a:r>
            <a:r>
              <a:rPr lang="nl-NL" sz="1600" dirty="0" err="1"/>
              <a:t>Fast</a:t>
            </a:r>
            <a:r>
              <a:rPr lang="nl-NL" sz="1600" dirty="0"/>
              <a:t> data </a:t>
            </a:r>
            <a:r>
              <a:rPr lang="nl-NL" sz="1600" dirty="0" err="1"/>
              <a:t>acquisition</a:t>
            </a:r>
            <a:r>
              <a:rPr lang="nl-NL" sz="1600" dirty="0"/>
              <a:t> </a:t>
            </a:r>
            <a:r>
              <a:rPr lang="nl-NL" sz="1600" dirty="0" err="1"/>
              <a:t>strain</a:t>
            </a:r>
            <a:r>
              <a:rPr lang="nl-NL" sz="1600" dirty="0"/>
              <a:t> sensors</a:t>
            </a:r>
          </a:p>
          <a:p>
            <a:r>
              <a:rPr lang="nl-NL" sz="1600" dirty="0" err="1"/>
              <a:t>Emmanuele</a:t>
            </a:r>
            <a:r>
              <a:rPr lang="nl-NL" sz="1600" dirty="0"/>
              <a:t> </a:t>
            </a:r>
            <a:r>
              <a:rPr lang="nl-NL" sz="1600" dirty="0" err="1"/>
              <a:t>Ravaioli</a:t>
            </a:r>
            <a:r>
              <a:rPr lang="nl-NL" sz="1600" dirty="0"/>
              <a:t> 	</a:t>
            </a:r>
            <a:r>
              <a:rPr lang="nl-NL" sz="1600" dirty="0" err="1"/>
              <a:t>Electromagnetic</a:t>
            </a:r>
            <a:r>
              <a:rPr lang="nl-NL" sz="1600" dirty="0"/>
              <a:t> </a:t>
            </a:r>
            <a:r>
              <a:rPr lang="nl-NL" sz="1600" dirty="0" err="1"/>
              <a:t>behavior</a:t>
            </a:r>
            <a:r>
              <a:rPr lang="nl-NL" sz="1600" dirty="0"/>
              <a:t> in series of </a:t>
            </a:r>
            <a:r>
              <a:rPr lang="nl-NL" sz="1600" dirty="0" err="1"/>
              <a:t>magnets</a:t>
            </a:r>
            <a:r>
              <a:rPr lang="nl-NL" sz="1600" dirty="0"/>
              <a:t>.</a:t>
            </a:r>
          </a:p>
          <a:p>
            <a:r>
              <a:rPr lang="nl-NL" sz="1600" dirty="0" err="1"/>
              <a:t>Lucio</a:t>
            </a:r>
            <a:r>
              <a:rPr lang="nl-NL" sz="1600" dirty="0"/>
              <a:t> </a:t>
            </a:r>
            <a:r>
              <a:rPr lang="nl-NL" sz="1600" dirty="0" err="1"/>
              <a:t>Fiscarelli</a:t>
            </a:r>
            <a:r>
              <a:rPr lang="nl-NL" sz="1600" dirty="0"/>
              <a:t>  		</a:t>
            </a:r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Atenna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50464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C5AA-44CE-1728-92D0-A5627A945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8ED296E-B639-AE4C-9130-766B88C4B335}"/>
              </a:ext>
            </a:extLst>
          </p:cNvPr>
          <p:cNvSpPr txBox="1"/>
          <p:nvPr/>
        </p:nvSpPr>
        <p:spPr>
          <a:xfrm>
            <a:off x="100212" y="338310"/>
            <a:ext cx="220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Superconductor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NbTi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Nb</a:t>
            </a:r>
            <a:r>
              <a:rPr lang="nl-NL" sz="1400" baseline="-25000" dirty="0"/>
              <a:t>3</a:t>
            </a:r>
            <a:r>
              <a:rPr lang="nl-NL" sz="1400" dirty="0"/>
              <a:t>Sn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HTS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EA2388-7722-F876-058B-8E432D2D567C}"/>
              </a:ext>
            </a:extLst>
          </p:cNvPr>
          <p:cNvSpPr txBox="1"/>
          <p:nvPr/>
        </p:nvSpPr>
        <p:spPr>
          <a:xfrm>
            <a:off x="2434189" y="555151"/>
            <a:ext cx="3183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detection</a:t>
            </a:r>
            <a:endParaRPr lang="nl-NL" sz="1600" dirty="0"/>
          </a:p>
          <a:p>
            <a:r>
              <a:rPr lang="nl-NL" sz="1600" dirty="0"/>
              <a:t>Flux </a:t>
            </a:r>
            <a:r>
              <a:rPr lang="nl-NL" sz="1600" dirty="0" err="1"/>
              <a:t>jumps</a:t>
            </a:r>
            <a:endParaRPr lang="nl-NL" sz="1600" dirty="0"/>
          </a:p>
          <a:p>
            <a:r>
              <a:rPr lang="nl-NL" sz="1600" dirty="0" err="1"/>
              <a:t>Coil</a:t>
            </a:r>
            <a:r>
              <a:rPr lang="nl-NL" sz="1600" dirty="0"/>
              <a:t> </a:t>
            </a:r>
            <a:r>
              <a:rPr lang="nl-NL" sz="1600" dirty="0" err="1"/>
              <a:t>strain</a:t>
            </a:r>
            <a:r>
              <a:rPr lang="nl-NL" sz="1600" dirty="0"/>
              <a:t> state</a:t>
            </a:r>
          </a:p>
          <a:p>
            <a:r>
              <a:rPr lang="nl-NL" sz="1600" dirty="0"/>
              <a:t>Conductor </a:t>
            </a:r>
            <a:r>
              <a:rPr lang="nl-NL" sz="1600" dirty="0" err="1"/>
              <a:t>degradation</a:t>
            </a:r>
            <a:endParaRPr lang="nl-NL" sz="1600" dirty="0"/>
          </a:p>
          <a:p>
            <a:r>
              <a:rPr lang="nl-NL" sz="1600" dirty="0" err="1"/>
              <a:t>Quench</a:t>
            </a:r>
            <a:r>
              <a:rPr lang="nl-NL" sz="1600" dirty="0"/>
              <a:t> </a:t>
            </a:r>
            <a:r>
              <a:rPr lang="nl-NL" sz="1600" dirty="0" err="1"/>
              <a:t>localization</a:t>
            </a:r>
            <a:endParaRPr lang="nl-NL" sz="1600" dirty="0"/>
          </a:p>
          <a:p>
            <a:r>
              <a:rPr lang="nl-NL" sz="1600" dirty="0" err="1"/>
              <a:t>Magnetic</a:t>
            </a:r>
            <a:r>
              <a:rPr lang="nl-NL" sz="1600" dirty="0"/>
              <a:t> field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56E601-7627-E447-E5A7-09AA457FF18A}"/>
              </a:ext>
            </a:extLst>
          </p:cNvPr>
          <p:cNvSpPr txBox="1"/>
          <p:nvPr/>
        </p:nvSpPr>
        <p:spPr>
          <a:xfrm>
            <a:off x="6814" y="1386065"/>
            <a:ext cx="22038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Magnet</a:t>
            </a:r>
            <a:r>
              <a:rPr lang="nl-NL" sz="1400" b="1" dirty="0"/>
              <a:t> form factor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CosTheta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Common </a:t>
            </a:r>
            <a:r>
              <a:rPr lang="nl-NL" sz="1400" dirty="0" err="1"/>
              <a:t>Coil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Block </a:t>
            </a:r>
            <a:r>
              <a:rPr lang="nl-NL" sz="1400" dirty="0" err="1"/>
              <a:t>coil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CCT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Curved</a:t>
            </a:r>
            <a:r>
              <a:rPr lang="nl-NL" sz="1400" dirty="0"/>
              <a:t> CCT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New HTS </a:t>
            </a:r>
            <a:r>
              <a:rPr lang="nl-NL" sz="1400" dirty="0" err="1"/>
              <a:t>shape</a:t>
            </a:r>
            <a:endParaRPr lang="nl-NL" sz="1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1B0B175-1267-0E05-7232-BF454A8ED17E}"/>
              </a:ext>
            </a:extLst>
          </p:cNvPr>
          <p:cNvSpPr txBox="1"/>
          <p:nvPr/>
        </p:nvSpPr>
        <p:spPr>
          <a:xfrm>
            <a:off x="4026097" y="3214802"/>
            <a:ext cx="3789952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b="1" dirty="0"/>
              <a:t>Advanced </a:t>
            </a:r>
            <a:r>
              <a:rPr lang="nl-NL" sz="1600" b="1" dirty="0" err="1"/>
              <a:t>diagnostics</a:t>
            </a:r>
            <a:endParaRPr lang="nl-NL" sz="1600" b="1" dirty="0"/>
          </a:p>
          <a:p>
            <a:pPr marL="285750" indent="-285750">
              <a:buFontTx/>
              <a:buChar char="-"/>
            </a:pPr>
            <a:r>
              <a:rPr lang="nl-NL" sz="1600" dirty="0" err="1"/>
              <a:t>Combining</a:t>
            </a:r>
            <a:r>
              <a:rPr lang="nl-NL" sz="1600" dirty="0"/>
              <a:t>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instrumentation</a:t>
            </a:r>
            <a:endParaRPr lang="nl-NL" sz="1600" dirty="0"/>
          </a:p>
          <a:p>
            <a:pPr marL="285750" indent="-285750">
              <a:buFontTx/>
              <a:buChar char="-"/>
            </a:pPr>
            <a:r>
              <a:rPr lang="nl-NL" sz="1600" dirty="0" err="1"/>
              <a:t>Develop</a:t>
            </a:r>
            <a:r>
              <a:rPr lang="nl-NL" sz="1600" dirty="0"/>
              <a:t> </a:t>
            </a:r>
            <a:r>
              <a:rPr lang="nl-NL" sz="1600" dirty="0" err="1"/>
              <a:t>knowledge</a:t>
            </a:r>
            <a:endParaRPr lang="nl-NL" sz="1600" dirty="0"/>
          </a:p>
          <a:p>
            <a:pPr marL="285750" indent="-285750">
              <a:buFontTx/>
              <a:buChar char="-"/>
            </a:pPr>
            <a:r>
              <a:rPr lang="nl-NL" sz="1600" dirty="0" err="1"/>
              <a:t>Develop</a:t>
            </a:r>
            <a:r>
              <a:rPr lang="nl-NL" sz="1600" dirty="0"/>
              <a:t> </a:t>
            </a:r>
            <a:r>
              <a:rPr lang="nl-NL" sz="1600" dirty="0" err="1"/>
              <a:t>interpretation</a:t>
            </a:r>
            <a:r>
              <a:rPr lang="nl-NL" sz="1600" dirty="0"/>
              <a:t> </a:t>
            </a:r>
            <a:r>
              <a:rPr lang="nl-NL" sz="1600" dirty="0" err="1"/>
              <a:t>methodology</a:t>
            </a:r>
            <a:endParaRPr lang="nl-NL" sz="16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AE80CBD-B0CF-E93F-84CC-BD8794500684}"/>
              </a:ext>
            </a:extLst>
          </p:cNvPr>
          <p:cNvSpPr txBox="1"/>
          <p:nvPr/>
        </p:nvSpPr>
        <p:spPr>
          <a:xfrm>
            <a:off x="156802" y="3013626"/>
            <a:ext cx="2203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Cable form factor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Rutherford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Single </a:t>
            </a:r>
            <a:r>
              <a:rPr lang="nl-NL" sz="1400" dirty="0" err="1"/>
              <a:t>wire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/>
              <a:t>Roebel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Stack tape</a:t>
            </a:r>
          </a:p>
          <a:p>
            <a:pPr marL="285750" indent="-285750">
              <a:buFontTx/>
              <a:buChar char="-"/>
            </a:pPr>
            <a:r>
              <a:rPr lang="nl-NL" sz="1400" dirty="0"/>
              <a:t>CORC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DA8E41E-F9A8-3446-8CF2-A41FE8D26476}"/>
              </a:ext>
            </a:extLst>
          </p:cNvPr>
          <p:cNvSpPr txBox="1"/>
          <p:nvPr/>
        </p:nvSpPr>
        <p:spPr>
          <a:xfrm>
            <a:off x="6814" y="-51547"/>
            <a:ext cx="755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It is </a:t>
            </a:r>
            <a:r>
              <a:rPr lang="nl-NL" b="1" dirty="0" err="1"/>
              <a:t>difficult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focus,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rnage</a:t>
            </a:r>
            <a:r>
              <a:rPr lang="nl-NL" b="1" dirty="0"/>
              <a:t> .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A1C9A25-CA0C-2A8D-F6DC-833638833B52}"/>
              </a:ext>
            </a:extLst>
          </p:cNvPr>
          <p:cNvSpPr txBox="1"/>
          <p:nvPr/>
        </p:nvSpPr>
        <p:spPr>
          <a:xfrm>
            <a:off x="5414667" y="392113"/>
            <a:ext cx="27768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Voltage </a:t>
            </a:r>
            <a:r>
              <a:rPr lang="nl-NL" sz="1600" dirty="0" err="1"/>
              <a:t>measurements</a:t>
            </a:r>
            <a:endParaRPr lang="nl-NL" sz="1600" dirty="0"/>
          </a:p>
          <a:p>
            <a:r>
              <a:rPr lang="nl-NL" sz="1600" dirty="0" err="1"/>
              <a:t>Strain</a:t>
            </a:r>
            <a:r>
              <a:rPr lang="nl-NL" sz="1600" dirty="0"/>
              <a:t> </a:t>
            </a:r>
            <a:r>
              <a:rPr lang="nl-NL" sz="1600" dirty="0" err="1"/>
              <a:t>measurements</a:t>
            </a:r>
            <a:endParaRPr lang="nl-NL" sz="1600" dirty="0"/>
          </a:p>
          <a:p>
            <a:r>
              <a:rPr lang="nl-NL" sz="1600" dirty="0" err="1"/>
              <a:t>Vibration</a:t>
            </a:r>
            <a:endParaRPr lang="nl-NL" sz="1600" dirty="0"/>
          </a:p>
          <a:p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electical</a:t>
            </a:r>
            <a:r>
              <a:rPr lang="nl-NL" sz="1600" dirty="0"/>
              <a:t> </a:t>
            </a:r>
            <a:r>
              <a:rPr lang="nl-NL" sz="1600" dirty="0" err="1"/>
              <a:t>methods</a:t>
            </a:r>
            <a:endParaRPr lang="nl-NL" sz="1600" dirty="0"/>
          </a:p>
          <a:p>
            <a:r>
              <a:rPr lang="nl-NL" sz="1600" dirty="0" err="1"/>
              <a:t>Temperature</a:t>
            </a:r>
            <a:endParaRPr lang="nl-NL" sz="1600" dirty="0"/>
          </a:p>
          <a:p>
            <a:r>
              <a:rPr lang="nl-NL" sz="1600" dirty="0" err="1"/>
              <a:t>Pickup</a:t>
            </a:r>
            <a:r>
              <a:rPr lang="nl-NL" sz="1600" dirty="0"/>
              <a:t> </a:t>
            </a:r>
            <a:r>
              <a:rPr lang="nl-NL" sz="1600" dirty="0" err="1"/>
              <a:t>coils</a:t>
            </a:r>
            <a:endParaRPr lang="nl-NL" sz="1600" dirty="0"/>
          </a:p>
          <a:p>
            <a:r>
              <a:rPr lang="nl-NL" sz="1600" dirty="0" err="1"/>
              <a:t>Rotating</a:t>
            </a:r>
            <a:r>
              <a:rPr lang="nl-NL" sz="1600" dirty="0"/>
              <a:t> </a:t>
            </a:r>
            <a:r>
              <a:rPr lang="nl-NL" sz="1600" dirty="0" err="1"/>
              <a:t>coils</a:t>
            </a:r>
            <a:endParaRPr lang="nl-NL" sz="1600" dirty="0"/>
          </a:p>
          <a:p>
            <a:r>
              <a:rPr lang="nl-NL" sz="1600" dirty="0"/>
              <a:t>Hall </a:t>
            </a:r>
            <a:r>
              <a:rPr lang="nl-NL" sz="1600" dirty="0" err="1"/>
              <a:t>probes</a:t>
            </a:r>
            <a:endParaRPr lang="nl-NL" sz="1600" dirty="0"/>
          </a:p>
          <a:p>
            <a:r>
              <a:rPr lang="nl-NL" sz="1600" dirty="0" err="1"/>
              <a:t>Stretched</a:t>
            </a:r>
            <a:r>
              <a:rPr lang="nl-NL" sz="1600" dirty="0"/>
              <a:t> </a:t>
            </a:r>
            <a:r>
              <a:rPr lang="nl-NL" sz="1600" dirty="0" err="1"/>
              <a:t>wires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5997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C5AA-44CE-1728-92D0-A5627A945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00CB91F-3849-EBCD-2E99-6222F4B7BD40}"/>
              </a:ext>
            </a:extLst>
          </p:cNvPr>
          <p:cNvSpPr txBox="1"/>
          <p:nvPr/>
        </p:nvSpPr>
        <p:spPr>
          <a:xfrm>
            <a:off x="194670" y="25492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Quench detection</a:t>
            </a:r>
            <a:endParaRPr lang="en-US" sz="2000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32D33A8-1552-6047-F103-724947AEF323}"/>
              </a:ext>
            </a:extLst>
          </p:cNvPr>
          <p:cNvSpPr txBox="1"/>
          <p:nvPr/>
        </p:nvSpPr>
        <p:spPr>
          <a:xfrm>
            <a:off x="281353" y="487157"/>
            <a:ext cx="84435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Voltage </a:t>
            </a:r>
            <a:r>
              <a:rPr lang="nl-NL" b="1" dirty="0" err="1"/>
              <a:t>based</a:t>
            </a:r>
            <a:r>
              <a:rPr lang="nl-NL" b="1" dirty="0"/>
              <a:t> </a:t>
            </a:r>
            <a:r>
              <a:rPr lang="nl-NL" dirty="0" err="1"/>
              <a:t>detection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remain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mechanism</a:t>
            </a:r>
            <a:r>
              <a:rPr lang="nl-NL" dirty="0"/>
              <a:t> over </a:t>
            </a:r>
            <a:r>
              <a:rPr lang="nl-NL" dirty="0" err="1"/>
              <a:t>the</a:t>
            </a:r>
            <a:r>
              <a:rPr lang="nl-NL" dirty="0"/>
              <a:t> next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LTS </a:t>
            </a:r>
            <a:r>
              <a:rPr lang="nl-NL" dirty="0" err="1"/>
              <a:t>magnets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 err="1"/>
              <a:t>Investments</a:t>
            </a:r>
            <a:r>
              <a:rPr lang="nl-NL" dirty="0"/>
              <a:t> in FPGA </a:t>
            </a:r>
            <a:r>
              <a:rPr lang="nl-NL" dirty="0" err="1"/>
              <a:t>based</a:t>
            </a:r>
            <a:r>
              <a:rPr lang="nl-NL" dirty="0"/>
              <a:t> systems, (</a:t>
            </a:r>
            <a:r>
              <a:rPr lang="nl-NL" dirty="0" err="1"/>
              <a:t>uQDS</a:t>
            </a:r>
            <a:r>
              <a:rPr lang="nl-NL" dirty="0"/>
              <a:t> at CERN) is </a:t>
            </a:r>
            <a:r>
              <a:rPr lang="nl-NL" dirty="0" err="1"/>
              <a:t>ramping</a:t>
            </a:r>
            <a:r>
              <a:rPr lang="nl-NL" dirty="0"/>
              <a:t> up </a:t>
            </a:r>
            <a:r>
              <a:rPr lang="nl-NL" dirty="0" err="1"/>
              <a:t>and</a:t>
            </a:r>
            <a:r>
              <a:rPr lang="nl-NL" dirty="0"/>
              <a:t> has large flexibility. </a:t>
            </a:r>
          </a:p>
          <a:p>
            <a:endParaRPr lang="nl-NL" dirty="0"/>
          </a:p>
          <a:p>
            <a:r>
              <a:rPr lang="nl-NL" dirty="0"/>
              <a:t>For HTS I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expect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cases: </a:t>
            </a:r>
          </a:p>
          <a:p>
            <a:pPr marL="342900" indent="-342900">
              <a:buAutoNum type="arabicPeriod"/>
            </a:pPr>
            <a:r>
              <a:rPr lang="nl-NL" dirty="0" err="1"/>
              <a:t>Magnets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allowed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quench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Voltage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detection</a:t>
            </a:r>
            <a:r>
              <a:rPr lang="nl-NL" dirty="0"/>
              <a:t> </a:t>
            </a:r>
            <a:r>
              <a:rPr lang="nl-NL" dirty="0" err="1"/>
              <a:t>remains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main</a:t>
            </a:r>
            <a:r>
              <a:rPr lang="nl-NL" dirty="0"/>
              <a:t> </a:t>
            </a:r>
            <a:r>
              <a:rPr lang="nl-NL" dirty="0" err="1"/>
              <a:t>detection</a:t>
            </a:r>
            <a:r>
              <a:rPr lang="nl-NL" dirty="0"/>
              <a:t> </a:t>
            </a:r>
          </a:p>
          <a:p>
            <a:pPr marL="342900" indent="-342900">
              <a:buAutoNum type="arabicPeriod" startAt="2"/>
            </a:pPr>
            <a:r>
              <a:rPr lang="nl-NL" dirty="0" err="1"/>
              <a:t>Magnets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allowed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quench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err="1"/>
              <a:t>Use</a:t>
            </a:r>
            <a:r>
              <a:rPr lang="nl-NL" dirty="0"/>
              <a:t> voltage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identify</a:t>
            </a:r>
            <a:r>
              <a:rPr lang="nl-NL" dirty="0"/>
              <a:t> </a:t>
            </a:r>
            <a:r>
              <a:rPr lang="nl-NL" dirty="0" err="1"/>
              <a:t>transistion</a:t>
            </a:r>
            <a:r>
              <a:rPr lang="nl-NL" dirty="0"/>
              <a:t> </a:t>
            </a:r>
            <a:r>
              <a:rPr lang="nl-NL" dirty="0" err="1"/>
              <a:t>early</a:t>
            </a:r>
            <a:r>
              <a:rPr lang="nl-NL" dirty="0"/>
              <a:t> in long time </a:t>
            </a:r>
            <a:r>
              <a:rPr lang="nl-NL" dirty="0" err="1"/>
              <a:t>scale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Fiber </a:t>
            </a:r>
            <a:r>
              <a:rPr lang="nl-NL" dirty="0" err="1"/>
              <a:t>optics</a:t>
            </a:r>
            <a:r>
              <a:rPr lang="nl-NL" dirty="0"/>
              <a:t> (or </a:t>
            </a:r>
            <a:r>
              <a:rPr lang="nl-NL" dirty="0" err="1"/>
              <a:t>other</a:t>
            </a:r>
            <a:r>
              <a:rPr lang="nl-NL" dirty="0"/>
              <a:t> thermometers)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temperature</a:t>
            </a:r>
            <a:r>
              <a:rPr lang="nl-NL" dirty="0"/>
              <a:t> </a:t>
            </a:r>
            <a:r>
              <a:rPr lang="nl-NL" dirty="0" err="1"/>
              <a:t>increase</a:t>
            </a:r>
            <a:endParaRPr lang="nl-NL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DBFBF88-DB7E-D4B9-C3EA-9C7CF92382F2}"/>
              </a:ext>
            </a:extLst>
          </p:cNvPr>
          <p:cNvSpPr txBox="1"/>
          <p:nvPr/>
        </p:nvSpPr>
        <p:spPr>
          <a:xfrm>
            <a:off x="2545080" y="3912513"/>
            <a:ext cx="49225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Currently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we have a </a:t>
            </a:r>
            <a:r>
              <a:rPr lang="nl-NL" dirty="0" err="1"/>
              <a:t>magnet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allowed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quench</a:t>
            </a:r>
            <a:r>
              <a:rPr lang="nl-NL" dirty="0"/>
              <a:t>, we have ‘manual’ </a:t>
            </a:r>
            <a:r>
              <a:rPr lang="nl-NL" dirty="0" err="1"/>
              <a:t>quench</a:t>
            </a:r>
            <a:r>
              <a:rPr lang="nl-NL" dirty="0"/>
              <a:t> prevention, </a:t>
            </a:r>
            <a:r>
              <a:rPr lang="nl-NL" dirty="0" err="1"/>
              <a:t>relying</a:t>
            </a:r>
            <a:r>
              <a:rPr lang="nl-NL" dirty="0"/>
              <a:t> on test operators.</a:t>
            </a:r>
          </a:p>
        </p:txBody>
      </p:sp>
    </p:spTree>
    <p:extLst>
      <p:ext uri="{BB962C8B-B14F-4D97-AF65-F5344CB8AC3E}">
        <p14:creationId xmlns:p14="http://schemas.microsoft.com/office/powerpoint/2010/main" val="4184589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C5AA-44CE-1728-92D0-A5627A945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00CB91F-3849-EBCD-2E99-6222F4B7BD40}"/>
              </a:ext>
            </a:extLst>
          </p:cNvPr>
          <p:cNvSpPr txBox="1"/>
          <p:nvPr/>
        </p:nvSpPr>
        <p:spPr>
          <a:xfrm>
            <a:off x="194670" y="25492"/>
            <a:ext cx="424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Important reminder on the basics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707B7E-A26A-256F-8555-4702B1709F61}"/>
              </a:ext>
            </a:extLst>
          </p:cNvPr>
          <p:cNvSpPr txBox="1"/>
          <p:nvPr/>
        </p:nvSpPr>
        <p:spPr>
          <a:xfrm>
            <a:off x="260682" y="644701"/>
            <a:ext cx="7441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Power converters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</a:t>
            </a:r>
            <a:r>
              <a:rPr lang="nl-NL" dirty="0" err="1"/>
              <a:t>main</a:t>
            </a:r>
            <a:r>
              <a:rPr lang="nl-NL" dirty="0"/>
              <a:t> source of </a:t>
            </a:r>
            <a:r>
              <a:rPr lang="nl-NL" dirty="0" err="1"/>
              <a:t>noise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/>
              <a:t>Shielding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twisting</a:t>
            </a:r>
            <a:r>
              <a:rPr lang="nl-NL" dirty="0"/>
              <a:t> of </a:t>
            </a:r>
            <a:r>
              <a:rPr lang="nl-NL" dirty="0" err="1"/>
              <a:t>cables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optimized</a:t>
            </a:r>
            <a:r>
              <a:rPr lang="nl-NL" dirty="0"/>
              <a:t>. 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Grounding</a:t>
            </a:r>
            <a:r>
              <a:rPr lang="nl-NL" dirty="0"/>
              <a:t> issues </a:t>
            </a:r>
            <a:r>
              <a:rPr lang="nl-NL" dirty="0" err="1"/>
              <a:t>and</a:t>
            </a:r>
            <a:r>
              <a:rPr lang="nl-NL" dirty="0"/>
              <a:t> input </a:t>
            </a:r>
            <a:r>
              <a:rPr lang="nl-NL" dirty="0" err="1"/>
              <a:t>impedance</a:t>
            </a:r>
            <a:r>
              <a:rPr lang="nl-NL" dirty="0"/>
              <a:t> are important, (At CERN </a:t>
            </a:r>
            <a:r>
              <a:rPr lang="nl-NL" dirty="0" err="1"/>
              <a:t>especially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high-</a:t>
            </a:r>
            <a:r>
              <a:rPr lang="nl-NL" dirty="0" err="1"/>
              <a:t>precision</a:t>
            </a:r>
            <a:r>
              <a:rPr lang="nl-NL" dirty="0"/>
              <a:t> voltage </a:t>
            </a:r>
            <a:r>
              <a:rPr lang="nl-NL" dirty="0" err="1"/>
              <a:t>measurement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V-I) 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Amplification</a:t>
            </a:r>
            <a:r>
              <a:rPr lang="nl-NL" dirty="0"/>
              <a:t> as close as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source (no </a:t>
            </a:r>
            <a:r>
              <a:rPr lang="nl-NL" dirty="0" err="1"/>
              <a:t>cryogenic</a:t>
            </a:r>
            <a:r>
              <a:rPr lang="nl-NL" dirty="0"/>
              <a:t> </a:t>
            </a:r>
            <a:r>
              <a:rPr lang="nl-NL" dirty="0" err="1"/>
              <a:t>amplifiers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at CERN </a:t>
            </a:r>
            <a:r>
              <a:rPr lang="nl-NL" dirty="0" err="1"/>
              <a:t>so</a:t>
            </a:r>
            <a:r>
              <a:rPr lang="nl-NL" dirty="0"/>
              <a:t> far)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258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BC5AA-44CE-1728-92D0-A5627A945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00CB91F-3849-EBCD-2E99-6222F4B7BD40}"/>
              </a:ext>
            </a:extLst>
          </p:cNvPr>
          <p:cNvSpPr txBox="1"/>
          <p:nvPr/>
        </p:nvSpPr>
        <p:spPr>
          <a:xfrm>
            <a:off x="194670" y="25492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Summary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D1FF566-E320-60B1-41D7-17FFD7571CB6}"/>
              </a:ext>
            </a:extLst>
          </p:cNvPr>
          <p:cNvSpPr txBox="1"/>
          <p:nvPr/>
        </p:nvSpPr>
        <p:spPr>
          <a:xfrm>
            <a:off x="260682" y="644701"/>
            <a:ext cx="7441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Targets at CERN</a:t>
            </a:r>
          </a:p>
          <a:p>
            <a:pPr marL="285750" indent="-285750">
              <a:buFontTx/>
              <a:buChar char="-"/>
            </a:pPr>
            <a:r>
              <a:rPr lang="nl-NL" dirty="0"/>
              <a:t>Nb</a:t>
            </a:r>
            <a:r>
              <a:rPr lang="nl-NL" baseline="-25000" dirty="0"/>
              <a:t>3</a:t>
            </a:r>
            <a:r>
              <a:rPr lang="nl-NL" dirty="0"/>
              <a:t>Sn </a:t>
            </a:r>
            <a:r>
              <a:rPr lang="nl-NL" dirty="0" err="1"/>
              <a:t>quench</a:t>
            </a:r>
            <a:r>
              <a:rPr lang="nl-NL" dirty="0"/>
              <a:t> </a:t>
            </a:r>
            <a:r>
              <a:rPr lang="nl-NL" dirty="0" err="1"/>
              <a:t>investigation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next 20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HL-LHC </a:t>
            </a:r>
            <a:r>
              <a:rPr lang="nl-NL" dirty="0" err="1"/>
              <a:t>operation</a:t>
            </a:r>
            <a:r>
              <a:rPr lang="nl-NL" dirty="0"/>
              <a:t>. </a:t>
            </a:r>
          </a:p>
          <a:p>
            <a:pPr marL="285750" indent="-285750">
              <a:buFontTx/>
              <a:buChar char="-"/>
            </a:pPr>
            <a:r>
              <a:rPr lang="nl-NL" dirty="0"/>
              <a:t>Nb</a:t>
            </a:r>
            <a:r>
              <a:rPr lang="nl-NL" baseline="-25000" dirty="0"/>
              <a:t>3</a:t>
            </a:r>
            <a:r>
              <a:rPr lang="nl-NL" dirty="0"/>
              <a:t>Sn conductor health (</a:t>
            </a:r>
            <a:r>
              <a:rPr lang="nl-NL" dirty="0" err="1"/>
              <a:t>degradation</a:t>
            </a:r>
            <a:r>
              <a:rPr lang="nl-NL" dirty="0"/>
              <a:t>) has a strong focus. </a:t>
            </a:r>
            <a:r>
              <a:rPr lang="nl-NL" dirty="0" err="1"/>
              <a:t>Mechanical</a:t>
            </a:r>
            <a:r>
              <a:rPr lang="nl-NL" dirty="0"/>
              <a:t> </a:t>
            </a:r>
            <a:r>
              <a:rPr lang="nl-NL" dirty="0" err="1"/>
              <a:t>strain</a:t>
            </a:r>
            <a:r>
              <a:rPr lang="nl-NL" dirty="0"/>
              <a:t> </a:t>
            </a:r>
            <a:r>
              <a:rPr lang="nl-NL" dirty="0" err="1"/>
              <a:t>measurements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V-I are </a:t>
            </a:r>
            <a:r>
              <a:rPr lang="nl-NL" dirty="0" err="1"/>
              <a:t>key</a:t>
            </a:r>
            <a:r>
              <a:rPr lang="nl-NL"/>
              <a:t>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424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3E363-5E0F-91F9-DDEF-DE4624A2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6FB41D-4C7A-EC3C-871C-A4FA299B7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FA97F54-03E1-3E79-AF05-A313B4B0DDD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99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356BE1-B478-87B6-305B-71C73B363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36E963C-BBD3-43D1-9FF2-5CBC917D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9765">
            <a:off x="1559135" y="761879"/>
            <a:ext cx="7462911" cy="4086269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90776A8-5E23-BD55-A6EC-CFAF7C3804D2}"/>
              </a:ext>
            </a:extLst>
          </p:cNvPr>
          <p:cNvSpPr txBox="1"/>
          <p:nvPr/>
        </p:nvSpPr>
        <p:spPr>
          <a:xfrm rot="21431302">
            <a:off x="1537454" y="499408"/>
            <a:ext cx="82033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>
                <a:hlinkClick r:id="rId3"/>
              </a:rPr>
              <a:t>IDSM01</a:t>
            </a:r>
            <a:r>
              <a:rPr lang="nl-NL" sz="1050" dirty="0"/>
              <a:t>:  </a:t>
            </a:r>
            <a:r>
              <a:rPr lang="nl-NL" sz="1050" dirty="0">
                <a:hlinkClick r:id="rId4"/>
              </a:rPr>
              <a:t>Link </a:t>
            </a:r>
            <a:r>
              <a:rPr lang="nl-NL" sz="1050" dirty="0" err="1">
                <a:hlinkClick r:id="rId4"/>
              </a:rPr>
              <a:t>to</a:t>
            </a:r>
            <a:r>
              <a:rPr lang="nl-NL" sz="1050" dirty="0">
                <a:hlinkClick r:id="rId4"/>
              </a:rPr>
              <a:t> slides</a:t>
            </a:r>
            <a:endParaRPr lang="nl-NL" sz="105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AD3BED2-1736-66AF-EEF1-73D2689B5887}"/>
              </a:ext>
            </a:extLst>
          </p:cNvPr>
          <p:cNvSpPr txBox="1"/>
          <p:nvPr/>
        </p:nvSpPr>
        <p:spPr>
          <a:xfrm>
            <a:off x="20011" y="15144"/>
            <a:ext cx="8716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/>
              <a:t>Starting</a:t>
            </a:r>
            <a:r>
              <a:rPr lang="nl-NL" sz="1600" b="1" dirty="0"/>
              <a:t> </a:t>
            </a:r>
            <a:r>
              <a:rPr lang="nl-NL" sz="1600" b="1" dirty="0" err="1"/>
              <a:t>with</a:t>
            </a:r>
            <a:r>
              <a:rPr lang="nl-NL" sz="1600" b="1" dirty="0"/>
              <a:t> </a:t>
            </a:r>
            <a:r>
              <a:rPr lang="nl-NL" sz="1600" b="1" dirty="0" err="1"/>
              <a:t>my</a:t>
            </a:r>
            <a:r>
              <a:rPr lang="nl-NL" sz="1600" b="1" dirty="0"/>
              <a:t> last slide of </a:t>
            </a:r>
            <a:r>
              <a:rPr lang="nl-NL" sz="1600" b="1" dirty="0" err="1"/>
              <a:t>the</a:t>
            </a:r>
            <a:r>
              <a:rPr lang="nl-NL" sz="1600" b="1" dirty="0"/>
              <a:t> IDSM workshop in 2019 </a:t>
            </a:r>
            <a:r>
              <a:rPr lang="nl-NL" sz="1100" b="1" dirty="0"/>
              <a:t>(</a:t>
            </a:r>
            <a:r>
              <a:rPr lang="nl-NL" sz="1100" b="1" dirty="0" err="1"/>
              <a:t>today</a:t>
            </a:r>
            <a:r>
              <a:rPr lang="nl-NL" sz="1100" b="1" dirty="0"/>
              <a:t> </a:t>
            </a:r>
            <a:r>
              <a:rPr lang="nl-NL" sz="1100" b="1" dirty="0" err="1"/>
              <a:t>exactly</a:t>
            </a:r>
            <a:r>
              <a:rPr lang="nl-NL" sz="1100" b="1" dirty="0"/>
              <a:t> 4 </a:t>
            </a:r>
            <a:r>
              <a:rPr lang="nl-NL" sz="1100" b="1" dirty="0" err="1"/>
              <a:t>years</a:t>
            </a:r>
            <a:r>
              <a:rPr lang="nl-NL" sz="1100" b="1" dirty="0"/>
              <a:t> </a:t>
            </a:r>
            <a:r>
              <a:rPr lang="nl-NL" sz="1100" b="1" dirty="0" err="1"/>
              <a:t>ago</a:t>
            </a:r>
            <a:r>
              <a:rPr lang="nl-NL" sz="1100" b="1" dirty="0"/>
              <a:t>)</a:t>
            </a:r>
            <a:endParaRPr lang="nl-NL" sz="1600" b="1" dirty="0"/>
          </a:p>
          <a:p>
            <a:r>
              <a:rPr lang="nl-NL" sz="1400" dirty="0"/>
              <a:t>- </a:t>
            </a:r>
            <a:r>
              <a:rPr lang="nl-NL" sz="1400" dirty="0" err="1"/>
              <a:t>Circumstantial</a:t>
            </a:r>
            <a:r>
              <a:rPr lang="nl-NL" sz="1400" dirty="0"/>
              <a:t> </a:t>
            </a:r>
            <a:r>
              <a:rPr lang="nl-NL" sz="1400" dirty="0" err="1"/>
              <a:t>evidence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qualitative</a:t>
            </a:r>
            <a:r>
              <a:rPr lang="nl-NL" sz="1400" dirty="0"/>
              <a:t> </a:t>
            </a:r>
            <a:r>
              <a:rPr lang="nl-NL" sz="1400" dirty="0" err="1"/>
              <a:t>description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61607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356BE1-B478-87B6-305B-71C73B363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36E963C-BBD3-43D1-9FF2-5CBC917D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9765">
            <a:off x="5255260" y="2557154"/>
            <a:ext cx="3816595" cy="208975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AD3BED2-1736-66AF-EEF1-73D2689B5887}"/>
              </a:ext>
            </a:extLst>
          </p:cNvPr>
          <p:cNvSpPr txBox="1"/>
          <p:nvPr/>
        </p:nvSpPr>
        <p:spPr>
          <a:xfrm>
            <a:off x="20011" y="15144"/>
            <a:ext cx="87963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err="1"/>
              <a:t>Starting</a:t>
            </a:r>
            <a:r>
              <a:rPr lang="nl-NL" sz="1400" b="1" dirty="0"/>
              <a:t> </a:t>
            </a:r>
            <a:r>
              <a:rPr lang="nl-NL" sz="1400" b="1" dirty="0" err="1"/>
              <a:t>with</a:t>
            </a:r>
            <a:r>
              <a:rPr lang="nl-NL" sz="1400" b="1" dirty="0"/>
              <a:t> </a:t>
            </a:r>
            <a:r>
              <a:rPr lang="nl-NL" sz="1400" b="1" dirty="0" err="1"/>
              <a:t>my</a:t>
            </a:r>
            <a:r>
              <a:rPr lang="nl-NL" sz="1400" b="1" dirty="0"/>
              <a:t> last slide of </a:t>
            </a:r>
            <a:r>
              <a:rPr lang="nl-NL" sz="1400" b="1" dirty="0" err="1"/>
              <a:t>the</a:t>
            </a:r>
            <a:r>
              <a:rPr lang="nl-NL" sz="1400" b="1" dirty="0"/>
              <a:t> IDSM workshop in 2019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Circumstantial</a:t>
            </a:r>
            <a:r>
              <a:rPr lang="nl-NL" sz="1400" dirty="0"/>
              <a:t> </a:t>
            </a:r>
            <a:r>
              <a:rPr lang="nl-NL" sz="1400" dirty="0" err="1"/>
              <a:t>evidence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qualitative</a:t>
            </a:r>
            <a:r>
              <a:rPr lang="nl-NL" sz="1400" dirty="0"/>
              <a:t> </a:t>
            </a:r>
            <a:r>
              <a:rPr lang="nl-NL" sz="1400" dirty="0" err="1"/>
              <a:t>description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 err="1"/>
              <a:t>Often</a:t>
            </a:r>
            <a:r>
              <a:rPr lang="nl-NL" sz="1400" dirty="0"/>
              <a:t> </a:t>
            </a:r>
            <a:r>
              <a:rPr lang="nl-NL" sz="1400" dirty="0" err="1"/>
              <a:t>used</a:t>
            </a:r>
            <a:r>
              <a:rPr lang="nl-NL" sz="1400" dirty="0"/>
              <a:t>, but </a:t>
            </a:r>
            <a:r>
              <a:rPr lang="nl-NL" sz="1400" dirty="0" err="1"/>
              <a:t>also</a:t>
            </a:r>
            <a:r>
              <a:rPr lang="nl-NL" sz="1400" dirty="0"/>
              <a:t> </a:t>
            </a:r>
            <a:r>
              <a:rPr lang="nl-NL" sz="1400" dirty="0" err="1"/>
              <a:t>often</a:t>
            </a:r>
            <a:r>
              <a:rPr lang="nl-NL" sz="1400" dirty="0"/>
              <a:t> mis-</a:t>
            </a:r>
            <a:r>
              <a:rPr lang="nl-NL" sz="1400" dirty="0" err="1"/>
              <a:t>used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 err="1"/>
              <a:t>Interpretation</a:t>
            </a:r>
            <a:r>
              <a:rPr lang="nl-NL" sz="1400" dirty="0"/>
              <a:t> of </a:t>
            </a:r>
            <a:r>
              <a:rPr lang="nl-NL" sz="1400" dirty="0" err="1"/>
              <a:t>magnet</a:t>
            </a:r>
            <a:r>
              <a:rPr lang="nl-NL" sz="1400" dirty="0"/>
              <a:t> </a:t>
            </a:r>
            <a:r>
              <a:rPr lang="nl-NL" sz="1400" dirty="0" err="1"/>
              <a:t>behavior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sometimes</a:t>
            </a:r>
            <a:r>
              <a:rPr lang="nl-NL" sz="1400" dirty="0"/>
              <a:t> feel ‘random’ </a:t>
            </a:r>
            <a:r>
              <a:rPr lang="nl-NL" sz="1400" dirty="0" err="1"/>
              <a:t>and</a:t>
            </a:r>
            <a:r>
              <a:rPr lang="nl-NL" sz="1400" dirty="0"/>
              <a:t> base on ‘personal </a:t>
            </a:r>
            <a:r>
              <a:rPr lang="nl-NL" sz="1400" dirty="0" err="1"/>
              <a:t>preferences</a:t>
            </a:r>
            <a:r>
              <a:rPr lang="nl-NL" sz="1400" dirty="0"/>
              <a:t>’. </a:t>
            </a:r>
          </a:p>
          <a:p>
            <a:pPr marL="285750" indent="-285750">
              <a:buFontTx/>
              <a:buChar char="-"/>
            </a:pPr>
            <a:endParaRPr lang="nl-NL" sz="1400" dirty="0"/>
          </a:p>
          <a:p>
            <a:r>
              <a:rPr lang="nl-NL" sz="1400" b="1" dirty="0" err="1"/>
              <a:t>Quantification</a:t>
            </a:r>
            <a:r>
              <a:rPr lang="nl-NL" sz="1400" b="1" dirty="0"/>
              <a:t> is </a:t>
            </a:r>
            <a:r>
              <a:rPr lang="nl-NL" sz="1400" b="1" dirty="0" err="1"/>
              <a:t>key</a:t>
            </a:r>
            <a:endParaRPr lang="nl-NL" sz="1400" b="1" dirty="0"/>
          </a:p>
          <a:p>
            <a:pPr marL="285750" indent="-285750">
              <a:buFontTx/>
              <a:buChar char="-"/>
            </a:pPr>
            <a:r>
              <a:rPr lang="nl-NL" sz="1400" dirty="0"/>
              <a:t>V-I </a:t>
            </a:r>
            <a:r>
              <a:rPr lang="nl-NL" sz="1400" dirty="0" err="1"/>
              <a:t>measurements</a:t>
            </a:r>
            <a:r>
              <a:rPr lang="nl-NL" sz="1400" dirty="0"/>
              <a:t> </a:t>
            </a:r>
            <a:r>
              <a:rPr lang="nl-NL" sz="1400" dirty="0" err="1"/>
              <a:t>quantify</a:t>
            </a:r>
            <a:r>
              <a:rPr lang="nl-NL" sz="1400" dirty="0"/>
              <a:t> </a:t>
            </a:r>
            <a:r>
              <a:rPr lang="nl-NL" sz="1400" dirty="0" err="1"/>
              <a:t>degradation</a:t>
            </a:r>
            <a:r>
              <a:rPr lang="nl-NL" sz="1400" dirty="0"/>
              <a:t> 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localize</a:t>
            </a:r>
            <a:r>
              <a:rPr lang="nl-NL" sz="1400" dirty="0"/>
              <a:t> </a:t>
            </a:r>
            <a:r>
              <a:rPr lang="nl-NL" sz="1400" dirty="0" err="1"/>
              <a:t>quenches</a:t>
            </a:r>
            <a:r>
              <a:rPr lang="nl-NL" sz="1400" dirty="0"/>
              <a:t> or motion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Vibration</a:t>
            </a:r>
            <a:r>
              <a:rPr lang="nl-NL" sz="1400" dirty="0"/>
              <a:t> </a:t>
            </a:r>
            <a:r>
              <a:rPr lang="nl-NL" sz="1400" dirty="0" err="1"/>
              <a:t>measurements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 err="1"/>
              <a:t>Strain</a:t>
            </a:r>
            <a:r>
              <a:rPr lang="nl-NL" sz="1400" dirty="0"/>
              <a:t> </a:t>
            </a:r>
            <a:r>
              <a:rPr lang="nl-NL" sz="1400" dirty="0" err="1"/>
              <a:t>measurements</a:t>
            </a:r>
            <a:endParaRPr lang="nl-NL" sz="1400" dirty="0"/>
          </a:p>
          <a:p>
            <a:pPr marL="285750" indent="-285750">
              <a:buFontTx/>
              <a:buChar char="-"/>
            </a:pP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measurements</a:t>
            </a:r>
            <a:endParaRPr lang="nl-NL" sz="1400" dirty="0"/>
          </a:p>
          <a:p>
            <a:r>
              <a:rPr lang="nl-NL" sz="1400" dirty="0" err="1"/>
              <a:t>All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comes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</a:t>
            </a:r>
            <a:r>
              <a:rPr lang="nl-NL" sz="1400" dirty="0" err="1"/>
              <a:t>insturmentation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diagnostic</a:t>
            </a:r>
            <a:r>
              <a:rPr lang="nl-NL" sz="1400" dirty="0"/>
              <a:t> tools.</a:t>
            </a:r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68173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A7271-D875-6CEE-44E0-E3E94D37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Nb</a:t>
            </a:r>
            <a:r>
              <a:rPr lang="nl-NL" sz="2800" baseline="-25000" dirty="0"/>
              <a:t>3</a:t>
            </a:r>
            <a:r>
              <a:rPr lang="nl-NL" sz="2800" dirty="0"/>
              <a:t>Sn accelerator </a:t>
            </a:r>
            <a:r>
              <a:rPr lang="nl-NL" sz="2800" dirty="0" err="1"/>
              <a:t>magnet</a:t>
            </a:r>
            <a:r>
              <a:rPr lang="nl-NL" sz="2800" dirty="0"/>
              <a:t> </a:t>
            </a:r>
            <a:r>
              <a:rPr lang="nl-NL" sz="2800" dirty="0" err="1"/>
              <a:t>quench</a:t>
            </a:r>
            <a:r>
              <a:rPr lang="nl-NL" sz="2800" dirty="0"/>
              <a:t> </a:t>
            </a:r>
            <a:r>
              <a:rPr lang="nl-NL" sz="2800" dirty="0" err="1"/>
              <a:t>localization</a:t>
            </a:r>
            <a:endParaRPr lang="nl-NL" sz="28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634A149-13F6-B062-AE74-73A621078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8D5CEB-F17B-4E22-2513-19A706AF7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42971A8-A3E7-C3DF-5A6F-3289D7DA7779}"/>
              </a:ext>
            </a:extLst>
          </p:cNvPr>
          <p:cNvSpPr txBox="1"/>
          <p:nvPr/>
        </p:nvSpPr>
        <p:spPr>
          <a:xfrm>
            <a:off x="20011" y="15144"/>
            <a:ext cx="805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/>
              <a:t>Available</a:t>
            </a:r>
            <a:r>
              <a:rPr lang="nl-NL" sz="1600" b="1" dirty="0"/>
              <a:t> </a:t>
            </a:r>
            <a:r>
              <a:rPr lang="nl-NL" sz="1600" b="1" dirty="0" err="1"/>
              <a:t>quench</a:t>
            </a:r>
            <a:r>
              <a:rPr lang="nl-NL" sz="1600" b="1" dirty="0"/>
              <a:t> </a:t>
            </a:r>
            <a:r>
              <a:rPr lang="nl-NL" sz="1600" b="1" dirty="0" err="1"/>
              <a:t>antenna</a:t>
            </a:r>
            <a:r>
              <a:rPr lang="nl-NL" sz="1600" b="1" dirty="0"/>
              <a:t> at CERN – part 1</a:t>
            </a:r>
          </a:p>
        </p:txBody>
      </p:sp>
      <p:sp>
        <p:nvSpPr>
          <p:cNvPr id="18" name="TextBox 75">
            <a:extLst>
              <a:ext uri="{FF2B5EF4-FFF2-40B4-BE49-F238E27FC236}">
                <a16:creationId xmlns:a16="http://schemas.microsoft.com/office/drawing/2014/main" id="{E84E11D0-8387-4E8F-927A-0B7F6EBD12F0}"/>
              </a:ext>
            </a:extLst>
          </p:cNvPr>
          <p:cNvSpPr txBox="1"/>
          <p:nvPr/>
        </p:nvSpPr>
        <p:spPr>
          <a:xfrm>
            <a:off x="2267218" y="2666165"/>
            <a:ext cx="673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 err="1"/>
              <a:t>Noise</a:t>
            </a:r>
            <a:r>
              <a:rPr lang="nl-NL" sz="1200" dirty="0"/>
              <a:t> </a:t>
            </a:r>
            <a:r>
              <a:rPr lang="nl-NL" sz="1200" dirty="0" err="1"/>
              <a:t>compensation</a:t>
            </a:r>
            <a:r>
              <a:rPr lang="nl-NL" sz="1200" dirty="0"/>
              <a:t> </a:t>
            </a:r>
            <a:r>
              <a:rPr lang="nl-NL" sz="1200" dirty="0" err="1"/>
              <a:t>by</a:t>
            </a:r>
            <a:r>
              <a:rPr lang="nl-NL" sz="1200" dirty="0"/>
              <a:t> B+D </a:t>
            </a:r>
            <a:r>
              <a:rPr lang="nl-NL" sz="1200" dirty="0" err="1"/>
              <a:t>and</a:t>
            </a:r>
            <a:r>
              <a:rPr lang="nl-NL" sz="1200" dirty="0"/>
              <a:t> A+C </a:t>
            </a:r>
            <a:r>
              <a:rPr lang="nl-NL" sz="1200" dirty="0" err="1"/>
              <a:t>computation</a:t>
            </a:r>
            <a:r>
              <a:rPr lang="nl-NL" sz="1200" dirty="0"/>
              <a:t>. </a:t>
            </a:r>
          </a:p>
          <a:p>
            <a:r>
              <a:rPr lang="nl-NL" sz="1200" dirty="0" err="1"/>
              <a:t>Available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LHC MB </a:t>
            </a:r>
            <a:r>
              <a:rPr lang="nl-NL" sz="1200" dirty="0" err="1"/>
              <a:t>and</a:t>
            </a:r>
            <a:r>
              <a:rPr lang="nl-NL" sz="1200" dirty="0"/>
              <a:t> 11T </a:t>
            </a:r>
            <a:r>
              <a:rPr lang="nl-NL" sz="1200" dirty="0" err="1"/>
              <a:t>magnets</a:t>
            </a:r>
            <a:r>
              <a:rPr lang="nl-NL" sz="1200" dirty="0"/>
              <a:t>. 11 </a:t>
            </a:r>
            <a:r>
              <a:rPr lang="nl-NL" sz="1200" dirty="0" err="1"/>
              <a:t>segments</a:t>
            </a:r>
            <a:r>
              <a:rPr lang="nl-NL" sz="1200" dirty="0"/>
              <a:t> per </a:t>
            </a:r>
            <a:r>
              <a:rPr lang="nl-NL" sz="1200" dirty="0" err="1"/>
              <a:t>magnet</a:t>
            </a:r>
            <a:r>
              <a:rPr lang="nl-NL" sz="1200" dirty="0"/>
              <a:t> </a:t>
            </a:r>
            <a:r>
              <a:rPr lang="nl-NL" sz="1200" dirty="0" err="1"/>
              <a:t>head</a:t>
            </a:r>
            <a:r>
              <a:rPr lang="nl-NL" sz="1200" dirty="0"/>
              <a:t> of 4 cm long (44 cm in </a:t>
            </a:r>
            <a:r>
              <a:rPr lang="nl-NL" sz="1200" dirty="0" err="1"/>
              <a:t>total</a:t>
            </a:r>
            <a:r>
              <a:rPr lang="nl-NL" sz="1200" dirty="0"/>
              <a:t>)</a:t>
            </a:r>
          </a:p>
          <a:p>
            <a:r>
              <a:rPr lang="nl-NL" sz="1200" dirty="0"/>
              <a:t>Warm </a:t>
            </a:r>
            <a:r>
              <a:rPr lang="nl-NL" sz="1200" dirty="0" err="1"/>
              <a:t>shaft</a:t>
            </a:r>
            <a:r>
              <a:rPr lang="nl-NL" sz="1200" dirty="0"/>
              <a:t>, </a:t>
            </a:r>
            <a:r>
              <a:rPr lang="nl-NL" sz="1200" dirty="0" err="1"/>
              <a:t>dedicated</a:t>
            </a:r>
            <a:r>
              <a:rPr lang="nl-NL" sz="1200" dirty="0"/>
              <a:t> </a:t>
            </a:r>
            <a:r>
              <a:rPr lang="nl-NL" sz="1200" dirty="0" err="1"/>
              <a:t>quench</a:t>
            </a:r>
            <a:r>
              <a:rPr lang="nl-NL" sz="1200" dirty="0"/>
              <a:t> </a:t>
            </a:r>
            <a:r>
              <a:rPr lang="nl-NL" sz="1200" dirty="0" err="1"/>
              <a:t>antenna</a:t>
            </a:r>
            <a:r>
              <a:rPr lang="nl-NL" sz="1200" dirty="0"/>
              <a:t>. </a:t>
            </a:r>
            <a:endParaRPr lang="en-US" sz="1200" dirty="0"/>
          </a:p>
        </p:txBody>
      </p:sp>
      <p:pic>
        <p:nvPicPr>
          <p:cNvPr id="27" name="Afbeelding 26">
            <a:extLst>
              <a:ext uri="{FF2B5EF4-FFF2-40B4-BE49-F238E27FC236}">
                <a16:creationId xmlns:a16="http://schemas.microsoft.com/office/drawing/2014/main" id="{5C2D8CE2-010D-6C7E-AA46-D8A3E48F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6" y="2464875"/>
            <a:ext cx="1668805" cy="1414673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FE09886A-93F3-4604-7A7D-05CBF7C0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76" y="424834"/>
            <a:ext cx="1723778" cy="1568359"/>
          </a:xfrm>
          <a:prstGeom prst="rect">
            <a:avLst/>
          </a:prstGeom>
        </p:spPr>
      </p:pic>
      <p:sp>
        <p:nvSpPr>
          <p:cNvPr id="49" name="TextBox 75">
            <a:extLst>
              <a:ext uri="{FF2B5EF4-FFF2-40B4-BE49-F238E27FC236}">
                <a16:creationId xmlns:a16="http://schemas.microsoft.com/office/drawing/2014/main" id="{68633ED7-2FE9-256C-9E98-3F9D2262041F}"/>
              </a:ext>
            </a:extLst>
          </p:cNvPr>
          <p:cNvSpPr txBox="1"/>
          <p:nvPr/>
        </p:nvSpPr>
        <p:spPr>
          <a:xfrm>
            <a:off x="2267218" y="410348"/>
            <a:ext cx="5973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B1 </a:t>
            </a:r>
            <a:r>
              <a:rPr lang="nl-NL" sz="1200" dirty="0" err="1"/>
              <a:t>sensitivity</a:t>
            </a:r>
            <a:r>
              <a:rPr lang="nl-NL" sz="1200" dirty="0"/>
              <a:t>. </a:t>
            </a:r>
            <a:r>
              <a:rPr lang="nl-NL" sz="1200" dirty="0" err="1"/>
              <a:t>Noise</a:t>
            </a:r>
            <a:r>
              <a:rPr lang="nl-NL" sz="1200" dirty="0"/>
              <a:t> </a:t>
            </a:r>
            <a:r>
              <a:rPr lang="nl-NL" sz="1200" dirty="0" err="1"/>
              <a:t>compensation</a:t>
            </a:r>
            <a:r>
              <a:rPr lang="nl-NL" sz="1200" dirty="0"/>
              <a:t> </a:t>
            </a:r>
            <a:r>
              <a:rPr lang="nl-NL" sz="1200" dirty="0" err="1"/>
              <a:t>by</a:t>
            </a:r>
            <a:r>
              <a:rPr lang="nl-NL" sz="1200" dirty="0"/>
              <a:t> A+C, C+E </a:t>
            </a:r>
            <a:r>
              <a:rPr lang="nl-NL" sz="1200" dirty="0" err="1"/>
              <a:t>and</a:t>
            </a:r>
            <a:r>
              <a:rPr lang="nl-NL" sz="1200" dirty="0"/>
              <a:t> A+E </a:t>
            </a:r>
            <a:r>
              <a:rPr lang="nl-NL" sz="1200" dirty="0" err="1"/>
              <a:t>computation</a:t>
            </a:r>
            <a:r>
              <a:rPr lang="nl-NL" sz="1200" dirty="0"/>
              <a:t>. </a:t>
            </a:r>
          </a:p>
          <a:p>
            <a:r>
              <a:rPr lang="nl-NL" sz="1200" dirty="0" err="1"/>
              <a:t>Available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LHC MB </a:t>
            </a:r>
            <a:r>
              <a:rPr lang="nl-NL" sz="1200" dirty="0" err="1"/>
              <a:t>and</a:t>
            </a:r>
            <a:r>
              <a:rPr lang="nl-NL" sz="1200" dirty="0"/>
              <a:t> 11T </a:t>
            </a:r>
            <a:r>
              <a:rPr lang="nl-NL" sz="1200" dirty="0" err="1"/>
              <a:t>magnets</a:t>
            </a:r>
            <a:r>
              <a:rPr lang="nl-NL" sz="1200" dirty="0"/>
              <a:t> on </a:t>
            </a:r>
            <a:r>
              <a:rPr lang="nl-NL" sz="1200" dirty="0" err="1"/>
              <a:t>horizontal</a:t>
            </a:r>
            <a:r>
              <a:rPr lang="nl-NL" sz="1200" dirty="0"/>
              <a:t> </a:t>
            </a:r>
            <a:r>
              <a:rPr lang="nl-NL" sz="1200" dirty="0" err="1"/>
              <a:t>bench</a:t>
            </a:r>
            <a:r>
              <a:rPr lang="nl-NL" sz="1200" dirty="0"/>
              <a:t>, but </a:t>
            </a:r>
            <a:r>
              <a:rPr lang="nl-NL" sz="1200" dirty="0" err="1"/>
              <a:t>also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others</a:t>
            </a:r>
            <a:r>
              <a:rPr lang="nl-NL" sz="1200" dirty="0"/>
              <a:t> on </a:t>
            </a:r>
            <a:r>
              <a:rPr lang="nl-NL" sz="1200" dirty="0" err="1"/>
              <a:t>vertical</a:t>
            </a:r>
            <a:r>
              <a:rPr lang="nl-NL" sz="1200" dirty="0"/>
              <a:t> </a:t>
            </a:r>
            <a:r>
              <a:rPr lang="nl-NL" sz="1200" dirty="0" err="1"/>
              <a:t>bench</a:t>
            </a:r>
            <a:r>
              <a:rPr lang="nl-NL" sz="1200" dirty="0"/>
              <a:t>. Serve </a:t>
            </a:r>
            <a:r>
              <a:rPr lang="nl-NL" sz="1200" dirty="0" err="1"/>
              <a:t>both</a:t>
            </a:r>
            <a:r>
              <a:rPr lang="nl-NL" sz="1200" dirty="0"/>
              <a:t> as </a:t>
            </a:r>
            <a:r>
              <a:rPr lang="nl-NL" sz="1200" dirty="0" err="1"/>
              <a:t>rotating</a:t>
            </a:r>
            <a:r>
              <a:rPr lang="nl-NL" sz="1200" dirty="0"/>
              <a:t> </a:t>
            </a:r>
            <a:r>
              <a:rPr lang="nl-NL" sz="1200" dirty="0" err="1"/>
              <a:t>magnetic</a:t>
            </a:r>
            <a:r>
              <a:rPr lang="nl-NL" sz="1200" dirty="0"/>
              <a:t> </a:t>
            </a:r>
            <a:r>
              <a:rPr lang="nl-NL" sz="1200" dirty="0" err="1"/>
              <a:t>measurement</a:t>
            </a:r>
            <a:r>
              <a:rPr lang="nl-NL" sz="1200" dirty="0"/>
              <a:t> </a:t>
            </a:r>
            <a:r>
              <a:rPr lang="nl-NL" sz="1200" dirty="0" err="1"/>
              <a:t>shaft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as </a:t>
            </a:r>
            <a:r>
              <a:rPr lang="nl-NL" sz="1200" dirty="0" err="1"/>
              <a:t>quench</a:t>
            </a:r>
            <a:r>
              <a:rPr lang="nl-NL" sz="1200" dirty="0"/>
              <a:t> </a:t>
            </a:r>
            <a:r>
              <a:rPr lang="nl-NL" sz="1200" dirty="0" err="1"/>
              <a:t>antenna</a:t>
            </a:r>
            <a:r>
              <a:rPr lang="nl-NL" sz="1200" dirty="0"/>
              <a:t>. </a:t>
            </a:r>
          </a:p>
          <a:p>
            <a:r>
              <a:rPr lang="nl-NL" sz="1200" dirty="0" err="1"/>
              <a:t>Horizontal</a:t>
            </a:r>
            <a:r>
              <a:rPr lang="nl-NL" sz="1200" dirty="0"/>
              <a:t> </a:t>
            </a:r>
            <a:r>
              <a:rPr lang="nl-NL" sz="1200" dirty="0" err="1"/>
              <a:t>bench</a:t>
            </a:r>
            <a:r>
              <a:rPr lang="nl-NL" sz="1200" dirty="0"/>
              <a:t>: warm </a:t>
            </a:r>
            <a:r>
              <a:rPr lang="nl-NL" sz="1200" dirty="0" err="1"/>
              <a:t>shaft</a:t>
            </a:r>
            <a:r>
              <a:rPr lang="nl-NL" sz="1200" dirty="0"/>
              <a:t>, 125 cm </a:t>
            </a:r>
            <a:r>
              <a:rPr lang="nl-NL" sz="1200" dirty="0" err="1"/>
              <a:t>length</a:t>
            </a:r>
            <a:r>
              <a:rPr lang="nl-NL" sz="1200" dirty="0"/>
              <a:t> </a:t>
            </a:r>
            <a:r>
              <a:rPr lang="nl-NL" sz="1200" dirty="0" err="1"/>
              <a:t>segments</a:t>
            </a:r>
            <a:r>
              <a:rPr lang="nl-NL" sz="1200" dirty="0"/>
              <a:t>. </a:t>
            </a:r>
          </a:p>
          <a:p>
            <a:r>
              <a:rPr lang="nl-NL" sz="1200" dirty="0" err="1"/>
              <a:t>Vertical</a:t>
            </a:r>
            <a:r>
              <a:rPr lang="nl-NL" sz="1200" dirty="0"/>
              <a:t> </a:t>
            </a:r>
            <a:r>
              <a:rPr lang="nl-NL" sz="1200" dirty="0" err="1"/>
              <a:t>bench</a:t>
            </a:r>
            <a:r>
              <a:rPr lang="nl-NL" sz="1200" dirty="0"/>
              <a:t>: </a:t>
            </a:r>
            <a:r>
              <a:rPr lang="nl-NL" sz="1200" dirty="0" err="1"/>
              <a:t>cold</a:t>
            </a:r>
            <a:r>
              <a:rPr lang="nl-NL" sz="1200" dirty="0"/>
              <a:t> </a:t>
            </a:r>
            <a:r>
              <a:rPr lang="nl-NL" sz="1200" dirty="0" err="1"/>
              <a:t>shaft</a:t>
            </a:r>
            <a:r>
              <a:rPr lang="nl-NL" sz="1200" dirty="0"/>
              <a:t>, 25 cm </a:t>
            </a:r>
            <a:r>
              <a:rPr lang="nl-NL" sz="1200" dirty="0" err="1"/>
              <a:t>length</a:t>
            </a:r>
            <a:r>
              <a:rPr lang="nl-NL" sz="1200" dirty="0"/>
              <a:t> </a:t>
            </a:r>
            <a:r>
              <a:rPr lang="nl-NL" sz="1200" dirty="0" err="1"/>
              <a:t>segments</a:t>
            </a:r>
            <a:r>
              <a:rPr lang="nl-NL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161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416C8B-48B6-3C83-4DFF-D6D9B8CDB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0673C6-1A81-68BA-34A4-D88A8259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096" y="274320"/>
            <a:ext cx="4239749" cy="3193366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A3A2FC5-61BC-E91F-EC13-9DD1D4A45790}"/>
              </a:ext>
            </a:extLst>
          </p:cNvPr>
          <p:cNvSpPr txBox="1"/>
          <p:nvPr/>
        </p:nvSpPr>
        <p:spPr>
          <a:xfrm>
            <a:off x="5102935" y="3520247"/>
            <a:ext cx="3956141" cy="461665"/>
          </a:xfrm>
          <a:prstGeom prst="rect">
            <a:avLst/>
          </a:prstGeom>
          <a:solidFill>
            <a:srgbClr val="CCE9AD"/>
          </a:solidFill>
        </p:spPr>
        <p:txBody>
          <a:bodyPr wrap="square" rtlCol="0">
            <a:spAutoFit/>
          </a:bodyPr>
          <a:lstStyle/>
          <a:p>
            <a:r>
              <a:rPr lang="nl-NL" sz="800" dirty="0" err="1"/>
              <a:t>To</a:t>
            </a:r>
            <a:r>
              <a:rPr lang="nl-NL" sz="800" dirty="0"/>
              <a:t> </a:t>
            </a:r>
            <a:r>
              <a:rPr lang="nl-NL" sz="800" dirty="0" err="1"/>
              <a:t>be</a:t>
            </a:r>
            <a:r>
              <a:rPr lang="nl-NL" sz="800" dirty="0"/>
              <a:t> </a:t>
            </a:r>
            <a:r>
              <a:rPr lang="nl-NL" sz="800" dirty="0" err="1"/>
              <a:t>published</a:t>
            </a:r>
            <a:r>
              <a:rPr lang="nl-NL" sz="800" dirty="0"/>
              <a:t>: I. </a:t>
            </a:r>
            <a:r>
              <a:rPr lang="nl-NL" sz="800" dirty="0" err="1"/>
              <a:t>Alviles</a:t>
            </a:r>
            <a:r>
              <a:rPr lang="nl-NL" sz="800" dirty="0"/>
              <a:t> </a:t>
            </a:r>
            <a:r>
              <a:rPr lang="nl-NL" sz="800" dirty="0" err="1"/>
              <a:t>Santilliana</a:t>
            </a:r>
            <a:r>
              <a:rPr lang="nl-NL" sz="800" dirty="0"/>
              <a:t>, S. </a:t>
            </a:r>
            <a:r>
              <a:rPr lang="nl-NL" sz="800" dirty="0" err="1"/>
              <a:t>Sgobba</a:t>
            </a:r>
            <a:r>
              <a:rPr lang="nl-NL" sz="800" dirty="0"/>
              <a:t>, et al., Advanced examination of Nb</a:t>
            </a:r>
            <a:r>
              <a:rPr lang="nl-NL" sz="800" baseline="-25000" dirty="0"/>
              <a:t>3</a:t>
            </a:r>
            <a:r>
              <a:rPr lang="nl-NL" sz="800" dirty="0"/>
              <a:t>Sn </a:t>
            </a:r>
            <a:r>
              <a:rPr lang="nl-NL" sz="800" dirty="0" err="1"/>
              <a:t>coils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conductors </a:t>
            </a:r>
            <a:r>
              <a:rPr lang="nl-NL" sz="800" dirty="0" err="1"/>
              <a:t>for</a:t>
            </a:r>
            <a:r>
              <a:rPr lang="nl-NL" sz="800" dirty="0"/>
              <a:t> </a:t>
            </a:r>
            <a:r>
              <a:rPr lang="nl-NL" sz="800" dirty="0" err="1"/>
              <a:t>the</a:t>
            </a:r>
            <a:r>
              <a:rPr lang="nl-NL" sz="800" dirty="0"/>
              <a:t> HL LHC: a </a:t>
            </a:r>
            <a:r>
              <a:rPr lang="nl-NL" sz="800" dirty="0" err="1"/>
              <a:t>methodology</a:t>
            </a:r>
            <a:r>
              <a:rPr lang="nl-NL" sz="800" dirty="0"/>
              <a:t> </a:t>
            </a:r>
            <a:r>
              <a:rPr lang="nl-NL" sz="800" dirty="0" err="1"/>
              <a:t>based</a:t>
            </a:r>
            <a:r>
              <a:rPr lang="nl-NL" sz="800" dirty="0"/>
              <a:t> on </a:t>
            </a:r>
            <a:r>
              <a:rPr lang="nl-NL" sz="800" dirty="0" err="1"/>
              <a:t>computed</a:t>
            </a:r>
            <a:r>
              <a:rPr lang="nl-NL" sz="800" dirty="0"/>
              <a:t> </a:t>
            </a:r>
            <a:r>
              <a:rPr lang="nl-NL" sz="800" dirty="0" err="1"/>
              <a:t>tomography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</a:t>
            </a:r>
            <a:r>
              <a:rPr lang="nl-NL" sz="800" dirty="0" err="1"/>
              <a:t>materialographic</a:t>
            </a:r>
            <a:r>
              <a:rPr lang="nl-NL" sz="800" dirty="0"/>
              <a:t> analysis. 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5759980-F469-68DA-76C1-AE5AAAB6E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24648" r="17326" b="32959"/>
          <a:stretch/>
        </p:blipFill>
        <p:spPr>
          <a:xfrm>
            <a:off x="1760806" y="467042"/>
            <a:ext cx="2032561" cy="2243088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FA5A440C-F9A0-0339-D7AB-69986519F1D6}"/>
              </a:ext>
            </a:extLst>
          </p:cNvPr>
          <p:cNvCxnSpPr>
            <a:cxnSpLocks/>
          </p:cNvCxnSpPr>
          <p:nvPr/>
        </p:nvCxnSpPr>
        <p:spPr>
          <a:xfrm flipV="1">
            <a:off x="1730326" y="1395967"/>
            <a:ext cx="1108587" cy="1672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4AE317BF-9F67-F0CE-6836-33C103E92C30}"/>
              </a:ext>
            </a:extLst>
          </p:cNvPr>
          <p:cNvSpPr txBox="1"/>
          <p:nvPr/>
        </p:nvSpPr>
        <p:spPr>
          <a:xfrm>
            <a:off x="0" y="3079312"/>
            <a:ext cx="383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For 5.5 meter long 11T series </a:t>
            </a:r>
            <a:r>
              <a:rPr lang="nl-NL" sz="1400" dirty="0" err="1"/>
              <a:t>magnets</a:t>
            </a:r>
            <a:r>
              <a:rPr lang="nl-NL" sz="1400" dirty="0"/>
              <a:t>, we </a:t>
            </a:r>
            <a:r>
              <a:rPr lang="nl-NL" sz="1400" dirty="0" err="1"/>
              <a:t>could</a:t>
            </a:r>
            <a:r>
              <a:rPr lang="nl-NL" sz="1400" dirty="0"/>
              <a:t> </a:t>
            </a:r>
            <a:r>
              <a:rPr lang="nl-NL" sz="1400" dirty="0" err="1"/>
              <a:t>identify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zones of interest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study</a:t>
            </a:r>
            <a:r>
              <a:rPr lang="nl-NL" sz="1400" dirty="0"/>
              <a:t> in post-</a:t>
            </a:r>
            <a:r>
              <a:rPr lang="nl-NL" sz="1400" dirty="0" err="1"/>
              <a:t>mortem</a:t>
            </a:r>
            <a:r>
              <a:rPr lang="nl-NL" sz="1400" dirty="0"/>
              <a:t> analysis. </a:t>
            </a:r>
          </a:p>
          <a:p>
            <a:r>
              <a:rPr lang="nl-NL" sz="1400" dirty="0" err="1"/>
              <a:t>Not</a:t>
            </a:r>
            <a:r>
              <a:rPr lang="nl-NL" sz="1400" dirty="0"/>
              <a:t> </a:t>
            </a:r>
            <a:r>
              <a:rPr lang="nl-NL" sz="1400" dirty="0" err="1"/>
              <a:t>very</a:t>
            </a:r>
            <a:r>
              <a:rPr lang="nl-NL" sz="1400" dirty="0"/>
              <a:t> </a:t>
            </a:r>
            <a:r>
              <a:rPr lang="nl-NL" sz="1400" dirty="0" err="1"/>
              <a:t>precise</a:t>
            </a:r>
            <a:r>
              <a:rPr lang="nl-NL" sz="1400" dirty="0"/>
              <a:t>…. 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62E68F0-4B31-261F-FD23-E59AD53FA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" y="789851"/>
            <a:ext cx="1429996" cy="121223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32A5080-6597-D704-3D16-33E031EDF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3" y="37171"/>
            <a:ext cx="6224678" cy="418726"/>
          </a:xfrm>
        </p:spPr>
        <p:txBody>
          <a:bodyPr>
            <a:normAutofit/>
          </a:bodyPr>
          <a:lstStyle/>
          <a:p>
            <a:r>
              <a:rPr lang="nl-NL" sz="2100" dirty="0" err="1"/>
              <a:t>Achievement</a:t>
            </a:r>
            <a:r>
              <a:rPr lang="nl-NL" sz="2100" dirty="0"/>
              <a:t> at CERN in 2018-19: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345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5A8CB4-4518-DE2F-50C5-BA40156F2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BF3ED2-ED18-1274-9C31-28012BF54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03" y="2368853"/>
            <a:ext cx="2008537" cy="1921208"/>
          </a:xfrm>
          <a:prstGeom prst="rect">
            <a:avLst/>
          </a:prstGeom>
        </p:spPr>
      </p:pic>
      <p:sp>
        <p:nvSpPr>
          <p:cNvPr id="8" name="TextBox 75">
            <a:extLst>
              <a:ext uri="{FF2B5EF4-FFF2-40B4-BE49-F238E27FC236}">
                <a16:creationId xmlns:a16="http://schemas.microsoft.com/office/drawing/2014/main" id="{1C04FF41-1EA0-1F58-F8F7-F3AE1969A7DB}"/>
              </a:ext>
            </a:extLst>
          </p:cNvPr>
          <p:cNvSpPr txBox="1"/>
          <p:nvPr/>
        </p:nvSpPr>
        <p:spPr>
          <a:xfrm>
            <a:off x="2381110" y="2443944"/>
            <a:ext cx="6862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B3,B4,A3,A4 </a:t>
            </a:r>
            <a:r>
              <a:rPr lang="nl-NL" sz="1400" dirty="0" err="1"/>
              <a:t>sensitivity</a:t>
            </a:r>
            <a:r>
              <a:rPr lang="nl-NL" sz="1400" dirty="0"/>
              <a:t>. </a:t>
            </a:r>
            <a:r>
              <a:rPr lang="nl-NL" sz="1400" dirty="0" err="1"/>
              <a:t>Radial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angular</a:t>
            </a:r>
            <a:r>
              <a:rPr lang="nl-NL" sz="1400" dirty="0"/>
              <a:t> positioning </a:t>
            </a:r>
            <a:r>
              <a:rPr lang="nl-NL" sz="1400" dirty="0" err="1"/>
              <a:t>due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calculation</a:t>
            </a:r>
            <a:r>
              <a:rPr lang="nl-NL" sz="1400" dirty="0"/>
              <a:t> of shift in </a:t>
            </a:r>
            <a:r>
              <a:rPr lang="nl-NL" sz="1400" dirty="0" err="1"/>
              <a:t>magnetic</a:t>
            </a:r>
            <a:r>
              <a:rPr lang="nl-NL" sz="1400" dirty="0"/>
              <a:t> moment.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Newest</a:t>
            </a:r>
            <a:r>
              <a:rPr lang="nl-NL" sz="1400" dirty="0"/>
              <a:t> development, </a:t>
            </a:r>
            <a:r>
              <a:rPr lang="nl-NL" sz="1400" dirty="0" err="1"/>
              <a:t>using</a:t>
            </a:r>
            <a:r>
              <a:rPr lang="nl-NL" sz="1400" dirty="0"/>
              <a:t> </a:t>
            </a:r>
            <a:r>
              <a:rPr lang="nl-NL" sz="1400" dirty="0" err="1"/>
              <a:t>flexible</a:t>
            </a:r>
            <a:r>
              <a:rPr lang="nl-NL" sz="1400" dirty="0"/>
              <a:t> </a:t>
            </a:r>
            <a:r>
              <a:rPr lang="nl-NL" sz="1400" dirty="0" err="1"/>
              <a:t>PCBs</a:t>
            </a:r>
            <a:r>
              <a:rPr lang="nl-NL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Warm </a:t>
            </a:r>
            <a:r>
              <a:rPr lang="nl-NL" sz="1400" dirty="0" err="1"/>
              <a:t>shaft</a:t>
            </a:r>
            <a:r>
              <a:rPr lang="nl-NL" sz="1400" dirty="0"/>
              <a:t>, </a:t>
            </a:r>
            <a:r>
              <a:rPr lang="nl-NL" sz="1400" dirty="0" err="1"/>
              <a:t>dedicated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r>
              <a:rPr lang="nl-NL" sz="1400" dirty="0"/>
              <a:t>See talk </a:t>
            </a:r>
            <a:r>
              <a:rPr lang="nl-NL" sz="1400" dirty="0" err="1"/>
              <a:t>Lucio</a:t>
            </a:r>
            <a:r>
              <a:rPr lang="nl-NL" sz="1400" dirty="0"/>
              <a:t> </a:t>
            </a:r>
            <a:r>
              <a:rPr lang="nl-NL" sz="1400" dirty="0" err="1"/>
              <a:t>Fiscarelli</a:t>
            </a:r>
            <a:r>
              <a:rPr lang="nl-NL" sz="1400" dirty="0"/>
              <a:t> </a:t>
            </a:r>
          </a:p>
        </p:txBody>
      </p:sp>
      <p:pic>
        <p:nvPicPr>
          <p:cNvPr id="9" name="Picture 120">
            <a:extLst>
              <a:ext uri="{FF2B5EF4-FFF2-40B4-BE49-F238E27FC236}">
                <a16:creationId xmlns:a16="http://schemas.microsoft.com/office/drawing/2014/main" id="{85C0D3E2-FA75-C736-1E2F-EAF43FB85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89" y="267231"/>
            <a:ext cx="1770325" cy="1821638"/>
          </a:xfrm>
          <a:prstGeom prst="rect">
            <a:avLst/>
          </a:prstGeom>
        </p:spPr>
      </p:pic>
      <p:sp>
        <p:nvSpPr>
          <p:cNvPr id="10" name="TextBox 75">
            <a:extLst>
              <a:ext uri="{FF2B5EF4-FFF2-40B4-BE49-F238E27FC236}">
                <a16:creationId xmlns:a16="http://schemas.microsoft.com/office/drawing/2014/main" id="{C454AFF9-BEC9-2A00-BA51-E3CBAC51168B}"/>
              </a:ext>
            </a:extLst>
          </p:cNvPr>
          <p:cNvSpPr txBox="1"/>
          <p:nvPr/>
        </p:nvSpPr>
        <p:spPr>
          <a:xfrm>
            <a:off x="2434450" y="654168"/>
            <a:ext cx="6252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B2 </a:t>
            </a:r>
            <a:r>
              <a:rPr lang="nl-NL" sz="1400" dirty="0" err="1"/>
              <a:t>sensitivity</a:t>
            </a:r>
            <a:r>
              <a:rPr lang="nl-NL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Noise</a:t>
            </a:r>
            <a:r>
              <a:rPr lang="nl-NL" sz="1400" dirty="0"/>
              <a:t> </a:t>
            </a:r>
            <a:r>
              <a:rPr lang="nl-NL" sz="1400" dirty="0" err="1"/>
              <a:t>compentation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A+B+C+D </a:t>
            </a:r>
            <a:r>
              <a:rPr lang="nl-NL" sz="1400" dirty="0" err="1"/>
              <a:t>computation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 err="1"/>
              <a:t>Available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MQXF </a:t>
            </a:r>
            <a:r>
              <a:rPr lang="nl-NL" sz="1400" dirty="0" err="1"/>
              <a:t>magnets</a:t>
            </a:r>
            <a:r>
              <a:rPr lang="nl-NL" sz="1400" dirty="0"/>
              <a:t> on </a:t>
            </a:r>
            <a:r>
              <a:rPr lang="nl-NL" sz="1400" dirty="0" err="1"/>
              <a:t>horizontal</a:t>
            </a:r>
            <a:r>
              <a:rPr lang="nl-NL" sz="1400" dirty="0"/>
              <a:t> </a:t>
            </a:r>
            <a:r>
              <a:rPr lang="nl-NL" sz="1400" dirty="0" err="1"/>
              <a:t>bench</a:t>
            </a:r>
            <a:r>
              <a:rPr lang="nl-NL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Warm </a:t>
            </a:r>
            <a:r>
              <a:rPr lang="nl-NL" sz="1400" dirty="0" err="1"/>
              <a:t>shaft</a:t>
            </a:r>
            <a:r>
              <a:rPr lang="nl-NL" sz="1400" dirty="0"/>
              <a:t>, </a:t>
            </a:r>
            <a:r>
              <a:rPr lang="nl-NL" sz="1400" dirty="0" err="1"/>
              <a:t>dedicated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antenna</a:t>
            </a:r>
            <a:r>
              <a:rPr lang="nl-NL" sz="1400" dirty="0"/>
              <a:t>. 60 cm long </a:t>
            </a:r>
            <a:r>
              <a:rPr lang="nl-NL" sz="1400" dirty="0" err="1"/>
              <a:t>segments</a:t>
            </a:r>
            <a:r>
              <a:rPr lang="nl-NL" sz="1400" dirty="0"/>
              <a:t>, but down </a:t>
            </a:r>
            <a:r>
              <a:rPr lang="nl-NL" sz="1400" dirty="0" err="1"/>
              <a:t>to</a:t>
            </a:r>
            <a:r>
              <a:rPr lang="nl-NL" sz="1400" dirty="0"/>
              <a:t> 5 cm </a:t>
            </a:r>
            <a:r>
              <a:rPr lang="nl-NL" sz="1400" dirty="0" err="1"/>
              <a:t>length</a:t>
            </a:r>
            <a:r>
              <a:rPr lang="nl-NL" sz="1400" dirty="0"/>
              <a:t> in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magnet</a:t>
            </a:r>
            <a:r>
              <a:rPr lang="nl-NL" sz="1400" dirty="0"/>
              <a:t> </a:t>
            </a:r>
            <a:r>
              <a:rPr lang="nl-NL" sz="1400" dirty="0" err="1"/>
              <a:t>head</a:t>
            </a:r>
            <a:r>
              <a:rPr lang="nl-NL" sz="1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1BD7E32-68D3-4848-ADB4-466674F8ED6D}"/>
              </a:ext>
            </a:extLst>
          </p:cNvPr>
          <p:cNvSpPr txBox="1"/>
          <p:nvPr/>
        </p:nvSpPr>
        <p:spPr>
          <a:xfrm>
            <a:off x="20011" y="15144"/>
            <a:ext cx="805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/>
              <a:t>Available</a:t>
            </a:r>
            <a:r>
              <a:rPr lang="nl-NL" sz="1600" b="1" dirty="0"/>
              <a:t> </a:t>
            </a:r>
            <a:r>
              <a:rPr lang="nl-NL" sz="1600" b="1" dirty="0" err="1"/>
              <a:t>quench</a:t>
            </a:r>
            <a:r>
              <a:rPr lang="nl-NL" sz="1600" b="1" dirty="0"/>
              <a:t> </a:t>
            </a:r>
            <a:r>
              <a:rPr lang="nl-NL" sz="1600" b="1" dirty="0" err="1"/>
              <a:t>antenna</a:t>
            </a:r>
            <a:r>
              <a:rPr lang="nl-NL" sz="1600" b="1" dirty="0"/>
              <a:t> at CERN – part 2</a:t>
            </a:r>
          </a:p>
        </p:txBody>
      </p:sp>
    </p:spTree>
    <p:extLst>
      <p:ext uri="{BB962C8B-B14F-4D97-AF65-F5344CB8AC3E}">
        <p14:creationId xmlns:p14="http://schemas.microsoft.com/office/powerpoint/2010/main" val="263233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943B51-03D3-4E69-BD90-AFDC94264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needs for diagnostics and instrumentation - Gerard Willering - IDSM 2023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33B6BA-C3EE-01E9-A144-74FD6C71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3" y="37171"/>
            <a:ext cx="6224678" cy="418726"/>
          </a:xfrm>
        </p:spPr>
        <p:txBody>
          <a:bodyPr>
            <a:normAutofit/>
          </a:bodyPr>
          <a:lstStyle/>
          <a:p>
            <a:r>
              <a:rPr lang="nl-NL" sz="2100" dirty="0"/>
              <a:t>Major </a:t>
            </a:r>
            <a:r>
              <a:rPr lang="nl-NL" sz="2100" dirty="0" err="1"/>
              <a:t>achievement</a:t>
            </a:r>
            <a:r>
              <a:rPr lang="nl-NL" sz="2100" dirty="0"/>
              <a:t> at CERN in 2020:</a:t>
            </a:r>
            <a:endParaRPr lang="en-US" sz="21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6591974-D05D-396B-17A1-7AEDF45920AD}"/>
              </a:ext>
            </a:extLst>
          </p:cNvPr>
          <p:cNvSpPr txBox="1"/>
          <p:nvPr/>
        </p:nvSpPr>
        <p:spPr>
          <a:xfrm>
            <a:off x="0" y="455897"/>
            <a:ext cx="5901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dirty="0"/>
              <a:t>New ‘B2 </a:t>
            </a:r>
            <a:r>
              <a:rPr lang="nl-NL" sz="1400" dirty="0" err="1"/>
              <a:t>sensitive</a:t>
            </a:r>
            <a:r>
              <a:rPr lang="nl-NL" sz="1400" dirty="0"/>
              <a:t>’ </a:t>
            </a:r>
            <a:r>
              <a:rPr lang="nl-NL" sz="1400" dirty="0" err="1"/>
              <a:t>shafts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MQXF </a:t>
            </a:r>
            <a:r>
              <a:rPr lang="nl-NL" sz="1400" dirty="0" err="1"/>
              <a:t>magnets</a:t>
            </a:r>
            <a:r>
              <a:rPr lang="nl-NL" sz="1400" dirty="0"/>
              <a:t> was </a:t>
            </a:r>
            <a:r>
              <a:rPr lang="nl-NL" sz="1400" dirty="0" err="1"/>
              <a:t>prepared</a:t>
            </a:r>
            <a:r>
              <a:rPr lang="nl-NL" sz="1400" dirty="0"/>
              <a:t> (</a:t>
            </a:r>
            <a:r>
              <a:rPr lang="nl-NL" sz="1400" dirty="0" err="1"/>
              <a:t>good</a:t>
            </a:r>
            <a:r>
              <a:rPr lang="nl-NL" sz="1400" dirty="0"/>
              <a:t> </a:t>
            </a:r>
            <a:r>
              <a:rPr lang="nl-NL" sz="1400" dirty="0" err="1"/>
              <a:t>synergy</a:t>
            </a:r>
            <a:r>
              <a:rPr lang="nl-NL" sz="1400" dirty="0"/>
              <a:t> </a:t>
            </a:r>
            <a:r>
              <a:rPr lang="nl-NL" sz="1400" dirty="0" err="1"/>
              <a:t>between</a:t>
            </a:r>
            <a:r>
              <a:rPr lang="nl-NL" sz="1400" dirty="0"/>
              <a:t> MM </a:t>
            </a:r>
            <a:r>
              <a:rPr lang="nl-NL" sz="1400" dirty="0" err="1"/>
              <a:t>and</a:t>
            </a:r>
            <a:r>
              <a:rPr lang="nl-NL" sz="1400" dirty="0"/>
              <a:t> TF </a:t>
            </a:r>
            <a:r>
              <a:rPr lang="nl-NL" sz="1400" dirty="0" err="1"/>
              <a:t>section</a:t>
            </a:r>
            <a:r>
              <a:rPr lang="nl-NL" sz="1400" dirty="0"/>
              <a:t> at CERN).  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Longitudinal</a:t>
            </a:r>
            <a:r>
              <a:rPr lang="nl-NL" sz="1400" dirty="0"/>
              <a:t> </a:t>
            </a:r>
            <a:r>
              <a:rPr lang="nl-NL" sz="1400" dirty="0" err="1"/>
              <a:t>quench</a:t>
            </a:r>
            <a:r>
              <a:rPr lang="nl-NL" sz="1400" dirty="0"/>
              <a:t> </a:t>
            </a:r>
            <a:r>
              <a:rPr lang="nl-NL" sz="1400" dirty="0" err="1"/>
              <a:t>localization</a:t>
            </a:r>
            <a:r>
              <a:rPr lang="nl-NL" sz="1400" dirty="0"/>
              <a:t> in MQXFBP1 </a:t>
            </a:r>
            <a:r>
              <a:rPr lang="nl-NL" sz="1400" dirty="0" err="1"/>
              <a:t>magnets</a:t>
            </a:r>
            <a:r>
              <a:rPr lang="nl-NL" sz="1400" dirty="0"/>
              <a:t> </a:t>
            </a:r>
            <a:r>
              <a:rPr lang="nl-NL" sz="1400" dirty="0" err="1"/>
              <a:t>within</a:t>
            </a:r>
            <a:r>
              <a:rPr lang="nl-NL" sz="1400" dirty="0"/>
              <a:t> ±5 cm</a:t>
            </a:r>
          </a:p>
          <a:p>
            <a:pPr marL="285750" indent="-285750">
              <a:buFontTx/>
              <a:buChar char="-"/>
            </a:pPr>
            <a:r>
              <a:rPr lang="nl-NL" sz="1400" dirty="0" err="1"/>
              <a:t>Defected</a:t>
            </a:r>
            <a:r>
              <a:rPr lang="nl-NL" sz="1400" dirty="0"/>
              <a:t> turn was </a:t>
            </a:r>
            <a:r>
              <a:rPr lang="nl-NL" sz="1400" dirty="0" err="1"/>
              <a:t>identified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voltage taps</a:t>
            </a:r>
          </a:p>
          <a:p>
            <a:endParaRPr lang="nl-NL" sz="1400" dirty="0"/>
          </a:p>
        </p:txBody>
      </p:sp>
      <p:pic>
        <p:nvPicPr>
          <p:cNvPr id="12" name="Picture 5" descr="A close up of a car&#10;&#10;Description automatically generated">
            <a:extLst>
              <a:ext uri="{FF2B5EF4-FFF2-40B4-BE49-F238E27FC236}">
                <a16:creationId xmlns:a16="http://schemas.microsoft.com/office/drawing/2014/main" id="{81DC8D86-3C76-111F-206D-E00C390369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9" b="14307"/>
          <a:stretch/>
        </p:blipFill>
        <p:spPr>
          <a:xfrm>
            <a:off x="1975997" y="1505015"/>
            <a:ext cx="2913043" cy="1617916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FA5293F3-052D-B230-D44F-04615569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" y="3152880"/>
            <a:ext cx="4641355" cy="105870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9407DAE1-1464-E984-579A-B723F4CA1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253"/>
          <a:stretch/>
        </p:blipFill>
        <p:spPr>
          <a:xfrm>
            <a:off x="5546602" y="2497789"/>
            <a:ext cx="3541127" cy="1801661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4B5ECC52-348E-2C76-4CCD-374F8DFF0D6E}"/>
              </a:ext>
            </a:extLst>
          </p:cNvPr>
          <p:cNvSpPr txBox="1"/>
          <p:nvPr/>
        </p:nvSpPr>
        <p:spPr>
          <a:xfrm>
            <a:off x="5805654" y="788626"/>
            <a:ext cx="3418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Thanks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instrumentation</a:t>
            </a:r>
            <a:r>
              <a:rPr lang="nl-NL" sz="1400" dirty="0"/>
              <a:t>, </a:t>
            </a:r>
            <a:r>
              <a:rPr lang="nl-NL" sz="1400" dirty="0" err="1"/>
              <a:t>the</a:t>
            </a:r>
            <a:r>
              <a:rPr lang="nl-NL" sz="1400" dirty="0"/>
              <a:t> exact </a:t>
            </a:r>
            <a:r>
              <a:rPr lang="nl-NL" sz="1400" dirty="0" err="1"/>
              <a:t>location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investigation</a:t>
            </a:r>
            <a:r>
              <a:rPr lang="nl-NL" sz="1400" dirty="0"/>
              <a:t> of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coil</a:t>
            </a:r>
            <a:r>
              <a:rPr lang="nl-NL" sz="1400" dirty="0"/>
              <a:t> </a:t>
            </a:r>
            <a:r>
              <a:rPr lang="nl-NL" sz="1400" dirty="0" err="1"/>
              <a:t>could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identified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find</a:t>
            </a:r>
            <a:r>
              <a:rPr lang="nl-NL" sz="1400" dirty="0"/>
              <a:t> </a:t>
            </a:r>
            <a:r>
              <a:rPr lang="nl-NL" sz="1400" dirty="0" err="1"/>
              <a:t>damaged</a:t>
            </a:r>
            <a:r>
              <a:rPr lang="nl-NL" sz="1400" dirty="0"/>
              <a:t> </a:t>
            </a:r>
            <a:r>
              <a:rPr lang="nl-NL" sz="1400" dirty="0" err="1"/>
              <a:t>strands</a:t>
            </a:r>
            <a:r>
              <a:rPr lang="nl-NL" sz="1400" dirty="0"/>
              <a:t>. </a:t>
            </a:r>
          </a:p>
          <a:p>
            <a:r>
              <a:rPr lang="nl-NL" sz="1400" dirty="0" err="1"/>
              <a:t>Ruben’s</a:t>
            </a:r>
            <a:r>
              <a:rPr lang="nl-NL" sz="1400" dirty="0"/>
              <a:t> </a:t>
            </a:r>
            <a:r>
              <a:rPr lang="nl-NL" sz="1400" dirty="0" err="1"/>
              <a:t>work</a:t>
            </a:r>
            <a:r>
              <a:rPr lang="nl-NL" sz="1400" dirty="0"/>
              <a:t> (</a:t>
            </a:r>
            <a:r>
              <a:rPr lang="nl-NL" sz="1400" dirty="0" err="1"/>
              <a:t>see</a:t>
            </a:r>
            <a:r>
              <a:rPr lang="nl-NL" sz="1400" dirty="0"/>
              <a:t> </a:t>
            </a:r>
            <a:r>
              <a:rPr lang="nl-NL" sz="1400" dirty="0" err="1"/>
              <a:t>tomorrows</a:t>
            </a:r>
            <a:r>
              <a:rPr lang="nl-NL" sz="1400" dirty="0"/>
              <a:t> </a:t>
            </a:r>
            <a:r>
              <a:rPr lang="nl-NL" sz="1400" dirty="0" err="1"/>
              <a:t>presentation</a:t>
            </a:r>
            <a:r>
              <a:rPr lang="nl-NL" sz="1400" dirty="0"/>
              <a:t>) </a:t>
            </a:r>
            <a:r>
              <a:rPr lang="nl-NL" sz="1400" dirty="0" err="1"/>
              <a:t>developing</a:t>
            </a:r>
            <a:r>
              <a:rPr lang="nl-NL" sz="1400" dirty="0"/>
              <a:t> </a:t>
            </a:r>
            <a:r>
              <a:rPr lang="nl-NL" sz="1400" dirty="0" err="1"/>
              <a:t>models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V-I </a:t>
            </a:r>
            <a:r>
              <a:rPr lang="nl-NL" sz="1400" dirty="0" err="1"/>
              <a:t>measurements</a:t>
            </a:r>
            <a:r>
              <a:rPr lang="nl-NL" sz="1400" dirty="0"/>
              <a:t> </a:t>
            </a:r>
            <a:r>
              <a:rPr lang="nl-NL" sz="1400" dirty="0" err="1"/>
              <a:t>predicted</a:t>
            </a:r>
            <a:r>
              <a:rPr lang="nl-NL" sz="1400" dirty="0"/>
              <a:t> 5-10 </a:t>
            </a:r>
            <a:r>
              <a:rPr lang="nl-NL" sz="1400" dirty="0" err="1"/>
              <a:t>damaged</a:t>
            </a:r>
            <a:r>
              <a:rPr lang="nl-NL" sz="1400" dirty="0"/>
              <a:t> </a:t>
            </a:r>
            <a:r>
              <a:rPr lang="nl-NL" sz="1400" dirty="0" err="1"/>
              <a:t>strands</a:t>
            </a:r>
            <a:r>
              <a:rPr lang="nl-NL" sz="1400" dirty="0"/>
              <a:t>, </a:t>
            </a:r>
            <a:r>
              <a:rPr lang="nl-NL" sz="1400" dirty="0" err="1"/>
              <a:t>which</a:t>
            </a:r>
            <a:r>
              <a:rPr lang="nl-NL" sz="1400" dirty="0"/>
              <a:t> was indeed </a:t>
            </a:r>
            <a:r>
              <a:rPr lang="nl-NL" sz="1400" dirty="0" err="1"/>
              <a:t>the</a:t>
            </a:r>
            <a:r>
              <a:rPr lang="nl-NL" sz="1400" dirty="0"/>
              <a:t> case. </a:t>
            </a:r>
          </a:p>
          <a:p>
            <a:endParaRPr lang="en-US" sz="14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0401841-461D-43E6-D963-A8B64990F8EF}"/>
              </a:ext>
            </a:extLst>
          </p:cNvPr>
          <p:cNvSpPr txBox="1"/>
          <p:nvPr/>
        </p:nvSpPr>
        <p:spPr>
          <a:xfrm>
            <a:off x="112541" y="4163371"/>
            <a:ext cx="2194284" cy="261610"/>
          </a:xfrm>
          <a:prstGeom prst="rect">
            <a:avLst/>
          </a:prstGeom>
          <a:solidFill>
            <a:srgbClr val="CCE9AD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Piotr </a:t>
            </a:r>
            <a:r>
              <a:rPr lang="nl-NL" sz="1100" dirty="0" err="1"/>
              <a:t>Rogacki</a:t>
            </a:r>
            <a:r>
              <a:rPr lang="nl-NL" sz="1100" dirty="0"/>
              <a:t>, </a:t>
            </a:r>
            <a:r>
              <a:rPr lang="nl-NL" sz="1100" dirty="0" err="1"/>
              <a:t>Lucio</a:t>
            </a:r>
            <a:r>
              <a:rPr lang="nl-NL" sz="1100" dirty="0"/>
              <a:t> </a:t>
            </a:r>
            <a:r>
              <a:rPr lang="nl-NL" sz="1100" dirty="0" err="1"/>
              <a:t>Fiscarelli</a:t>
            </a:r>
            <a:endParaRPr lang="nl-NL" sz="1100" dirty="0"/>
          </a:p>
        </p:txBody>
      </p:sp>
      <p:pic>
        <p:nvPicPr>
          <p:cNvPr id="21" name="Picture 120">
            <a:extLst>
              <a:ext uri="{FF2B5EF4-FFF2-40B4-BE49-F238E27FC236}">
                <a16:creationId xmlns:a16="http://schemas.microsoft.com/office/drawing/2014/main" id="{8231E9D0-6137-3F9C-7EBD-E6872C7F8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1" y="1458418"/>
            <a:ext cx="1770325" cy="1821638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B2276E7-2365-D5D4-9394-AE8699852338}"/>
              </a:ext>
            </a:extLst>
          </p:cNvPr>
          <p:cNvSpPr txBox="1"/>
          <p:nvPr/>
        </p:nvSpPr>
        <p:spPr>
          <a:xfrm>
            <a:off x="5451231" y="4370569"/>
            <a:ext cx="3636498" cy="461665"/>
          </a:xfrm>
          <a:prstGeom prst="rect">
            <a:avLst/>
          </a:prstGeom>
          <a:solidFill>
            <a:srgbClr val="CCE9AD"/>
          </a:solidFill>
        </p:spPr>
        <p:txBody>
          <a:bodyPr wrap="square" rtlCol="0">
            <a:spAutoFit/>
          </a:bodyPr>
          <a:lstStyle/>
          <a:p>
            <a:r>
              <a:rPr lang="nl-NL" sz="800" dirty="0" err="1"/>
              <a:t>To</a:t>
            </a:r>
            <a:r>
              <a:rPr lang="nl-NL" sz="800" dirty="0"/>
              <a:t> </a:t>
            </a:r>
            <a:r>
              <a:rPr lang="nl-NL" sz="800" dirty="0" err="1"/>
              <a:t>be</a:t>
            </a:r>
            <a:r>
              <a:rPr lang="nl-NL" sz="800" dirty="0"/>
              <a:t> </a:t>
            </a:r>
            <a:r>
              <a:rPr lang="nl-NL" sz="800" dirty="0" err="1"/>
              <a:t>published</a:t>
            </a:r>
            <a:r>
              <a:rPr lang="nl-NL" sz="800" dirty="0"/>
              <a:t>: I. </a:t>
            </a:r>
            <a:r>
              <a:rPr lang="nl-NL" sz="800" dirty="0" err="1"/>
              <a:t>Alviles</a:t>
            </a:r>
            <a:r>
              <a:rPr lang="nl-NL" sz="800" dirty="0"/>
              <a:t> </a:t>
            </a:r>
            <a:r>
              <a:rPr lang="nl-NL" sz="800" dirty="0" err="1"/>
              <a:t>Santilliana</a:t>
            </a:r>
            <a:r>
              <a:rPr lang="nl-NL" sz="800" dirty="0"/>
              <a:t>, S. </a:t>
            </a:r>
            <a:r>
              <a:rPr lang="nl-NL" sz="800" dirty="0" err="1"/>
              <a:t>Sgobba</a:t>
            </a:r>
            <a:r>
              <a:rPr lang="nl-NL" sz="800" dirty="0"/>
              <a:t>, et al., Advanced examination of Nb</a:t>
            </a:r>
            <a:r>
              <a:rPr lang="nl-NL" sz="800" baseline="-25000" dirty="0"/>
              <a:t>3</a:t>
            </a:r>
            <a:r>
              <a:rPr lang="nl-NL" sz="800" dirty="0"/>
              <a:t>Sn </a:t>
            </a:r>
            <a:r>
              <a:rPr lang="nl-NL" sz="800" dirty="0" err="1"/>
              <a:t>coils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conductors </a:t>
            </a:r>
            <a:r>
              <a:rPr lang="nl-NL" sz="800" dirty="0" err="1"/>
              <a:t>for</a:t>
            </a:r>
            <a:r>
              <a:rPr lang="nl-NL" sz="800" dirty="0"/>
              <a:t> </a:t>
            </a:r>
            <a:r>
              <a:rPr lang="nl-NL" sz="800" dirty="0" err="1"/>
              <a:t>the</a:t>
            </a:r>
            <a:r>
              <a:rPr lang="nl-NL" sz="800" dirty="0"/>
              <a:t> HL LHC: a </a:t>
            </a:r>
            <a:r>
              <a:rPr lang="nl-NL" sz="800" dirty="0" err="1"/>
              <a:t>methodology</a:t>
            </a:r>
            <a:r>
              <a:rPr lang="nl-NL" sz="800" dirty="0"/>
              <a:t> </a:t>
            </a:r>
            <a:r>
              <a:rPr lang="nl-NL" sz="800" dirty="0" err="1"/>
              <a:t>based</a:t>
            </a:r>
            <a:r>
              <a:rPr lang="nl-NL" sz="800" dirty="0"/>
              <a:t> on </a:t>
            </a:r>
            <a:r>
              <a:rPr lang="nl-NL" sz="800" dirty="0" err="1"/>
              <a:t>computed</a:t>
            </a:r>
            <a:r>
              <a:rPr lang="nl-NL" sz="800" dirty="0"/>
              <a:t> </a:t>
            </a:r>
            <a:r>
              <a:rPr lang="nl-NL" sz="800" dirty="0" err="1"/>
              <a:t>tomography</a:t>
            </a:r>
            <a:r>
              <a:rPr lang="nl-NL" sz="800" dirty="0"/>
              <a:t> </a:t>
            </a:r>
            <a:r>
              <a:rPr lang="nl-NL" sz="800" dirty="0" err="1"/>
              <a:t>and</a:t>
            </a:r>
            <a:r>
              <a:rPr lang="nl-NL" sz="800" dirty="0"/>
              <a:t> </a:t>
            </a:r>
            <a:r>
              <a:rPr lang="nl-NL" sz="800" dirty="0" err="1"/>
              <a:t>materialographic</a:t>
            </a:r>
            <a:r>
              <a:rPr lang="nl-NL" sz="800" dirty="0"/>
              <a:t> analysis. </a:t>
            </a:r>
          </a:p>
        </p:txBody>
      </p:sp>
    </p:spTree>
    <p:extLst>
      <p:ext uri="{BB962C8B-B14F-4D97-AF65-F5344CB8AC3E}">
        <p14:creationId xmlns:p14="http://schemas.microsoft.com/office/powerpoint/2010/main" val="822497558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5784</TotalTime>
  <Words>1822</Words>
  <Application>Microsoft Office PowerPoint</Application>
  <PresentationFormat>Diavoorstelling (16:9)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Arial</vt:lpstr>
      <vt:lpstr>Calibri</vt:lpstr>
      <vt:lpstr>CERNCorporate16-9</vt:lpstr>
      <vt:lpstr>CERN needs for instrumentation and diagnostics</vt:lpstr>
      <vt:lpstr>PowerPoint-presentatie</vt:lpstr>
      <vt:lpstr>PowerPoint-presentatie</vt:lpstr>
      <vt:lpstr>PowerPoint-presentatie</vt:lpstr>
      <vt:lpstr>Nb3Sn accelerator magnet quench localization</vt:lpstr>
      <vt:lpstr>PowerPoint-presentatie</vt:lpstr>
      <vt:lpstr>Achievement at CERN in 2018-19:</vt:lpstr>
      <vt:lpstr>PowerPoint-presentatie</vt:lpstr>
      <vt:lpstr>Major achievement at CERN in 2020:</vt:lpstr>
      <vt:lpstr>More difficult cases in Nb3Sn magnets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Nb3Sn accelerator magnet conductor damage measurements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Superconducting Magnet Test facility</dc:title>
  <dc:creator>Gerard Willering</dc:creator>
  <cp:lastModifiedBy>Annalies Willering-Aalderink</cp:lastModifiedBy>
  <cp:revision>33</cp:revision>
  <dcterms:created xsi:type="dcterms:W3CDTF">2023-04-06T06:19:59Z</dcterms:created>
  <dcterms:modified xsi:type="dcterms:W3CDTF">2023-04-26T08:48:46Z</dcterms:modified>
</cp:coreProperties>
</file>