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275" r:id="rId3"/>
    <p:sldId id="2120" r:id="rId4"/>
    <p:sldId id="2106" r:id="rId5"/>
    <p:sldId id="2125" r:id="rId6"/>
    <p:sldId id="440" r:id="rId7"/>
    <p:sldId id="442" r:id="rId8"/>
    <p:sldId id="473" r:id="rId9"/>
    <p:sldId id="444" r:id="rId10"/>
    <p:sldId id="2127" r:id="rId11"/>
    <p:sldId id="299" r:id="rId12"/>
    <p:sldId id="2132" r:id="rId13"/>
    <p:sldId id="465" r:id="rId14"/>
    <p:sldId id="2105" r:id="rId15"/>
    <p:sldId id="2129" r:id="rId16"/>
    <p:sldId id="2124" r:id="rId17"/>
    <p:sldId id="2128" r:id="rId18"/>
    <p:sldId id="448" r:id="rId19"/>
    <p:sldId id="268" r:id="rId20"/>
    <p:sldId id="491" r:id="rId21"/>
    <p:sldId id="452" r:id="rId22"/>
    <p:sldId id="301" r:id="rId23"/>
    <p:sldId id="257" r:id="rId24"/>
    <p:sldId id="2131" r:id="rId25"/>
    <p:sldId id="300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2D62"/>
    <a:srgbClr val="003087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2" autoAdjust="0"/>
    <p:restoredTop sz="86455"/>
  </p:normalViewPr>
  <p:slideViewPr>
    <p:cSldViewPr snapToGrid="0" snapToObjects="1" showGuides="1">
      <p:cViewPr>
        <p:scale>
          <a:sx n="150" d="100"/>
          <a:sy n="150" d="100"/>
        </p:scale>
        <p:origin x="632" y="1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8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9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3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4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3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12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6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5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75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5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59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9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6BB79-A8E6-BCE9-825C-8243838E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D9C0-9D7A-CC43-80D4-635E28FC3023}" type="datetimeFigureOut">
              <a:rPr lang="en-US" smtClean="0"/>
              <a:t>4/24/23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1C990-A899-B9DA-71C4-920F1683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D966F-8F5F-854D-72C6-32E1BDD2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816A-6214-944A-89E5-92598204B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8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0D42E7-A7E4-7843-A65F-192BD58FB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805" y="9357"/>
            <a:ext cx="1732156" cy="61095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BBEDCF-96DF-094E-8751-75EC77F09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805" y="9357"/>
            <a:ext cx="1732156" cy="61095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F609FF-FAD4-6C4D-BB81-1607F81A1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805" y="9357"/>
            <a:ext cx="1732156" cy="61095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D6C92-8DFC-4A40-A7D9-84B9FE8D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805" y="9357"/>
            <a:ext cx="1732156" cy="61095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altLang="en-US"/>
              <a:t>4/26/23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75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4040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782771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2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  <p:sldLayoutId id="2147484125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237621"/>
            <a:ext cx="8760823" cy="752287"/>
          </a:xfrm>
        </p:spPr>
        <p:txBody>
          <a:bodyPr>
            <a:noAutofit/>
          </a:bodyPr>
          <a:lstStyle/>
          <a:p>
            <a:r>
              <a:rPr lang="en-US" dirty="0"/>
              <a:t>Instrumentation and diagnostics for Test Facility Dipole at Fermilab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5464" y="4017416"/>
            <a:ext cx="5860867" cy="935794"/>
          </a:xfrm>
        </p:spPr>
        <p:txBody>
          <a:bodyPr/>
          <a:lstStyle/>
          <a:p>
            <a:r>
              <a:rPr lang="en-US" b="1" dirty="0"/>
              <a:t>G. </a:t>
            </a:r>
            <a:r>
              <a:rPr lang="en-US" b="1" dirty="0" err="1"/>
              <a:t>Velev</a:t>
            </a:r>
            <a:r>
              <a:rPr lang="en-US" b="1" dirty="0"/>
              <a:t> </a:t>
            </a:r>
          </a:p>
          <a:p>
            <a:r>
              <a:rPr lang="en-US" sz="1800" b="1" i="1" dirty="0">
                <a:effectLst/>
                <a:latin typeface="Titillium Web" pitchFamily="2" charset="77"/>
              </a:rPr>
              <a:t>2</a:t>
            </a:r>
            <a:r>
              <a:rPr lang="en-US" sz="1800" b="1" i="1" baseline="30000" dirty="0">
                <a:effectLst/>
                <a:latin typeface="Titillium Web" pitchFamily="2" charset="77"/>
              </a:rPr>
              <a:t>nd</a:t>
            </a:r>
            <a:r>
              <a:rPr lang="en-US" sz="1800" b="1" i="1" dirty="0">
                <a:effectLst/>
                <a:latin typeface="Titillium Web" pitchFamily="2" charset="77"/>
              </a:rPr>
              <a:t> Instrumentation and Diagnostics for Superconducting Magnets Workshop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042B63-EE71-4D5A-415D-47D03C9D0FDC}"/>
              </a:ext>
            </a:extLst>
          </p:cNvPr>
          <p:cNvGrpSpPr/>
          <p:nvPr/>
        </p:nvGrpSpPr>
        <p:grpSpPr>
          <a:xfrm>
            <a:off x="6453051" y="3989908"/>
            <a:ext cx="2708611" cy="943672"/>
            <a:chOff x="5890507" y="4041798"/>
            <a:chExt cx="2708611" cy="943672"/>
          </a:xfrm>
        </p:grpSpPr>
        <p:pic>
          <p:nvPicPr>
            <p:cNvPr id="8" name="Picture 7" descr="A picture containing sky, outdoor, building, ruin&#10;&#10;Description automatically generated">
              <a:extLst>
                <a:ext uri="{FF2B5EF4-FFF2-40B4-BE49-F238E27FC236}">
                  <a16:creationId xmlns:a16="http://schemas.microsoft.com/office/drawing/2014/main" id="{7929FA60-1E0D-92FD-741F-11D1FFED0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507" y="4041798"/>
              <a:ext cx="1431709" cy="943672"/>
            </a:xfrm>
            <a:prstGeom prst="rect">
              <a:avLst/>
            </a:prstGeom>
          </p:spPr>
        </p:pic>
        <p:pic>
          <p:nvPicPr>
            <p:cNvPr id="9" name="Picture 8" descr="Text, application&#10;&#10;Description automatically generated">
              <a:extLst>
                <a:ext uri="{FF2B5EF4-FFF2-40B4-BE49-F238E27FC236}">
                  <a16:creationId xmlns:a16="http://schemas.microsoft.com/office/drawing/2014/main" id="{D41B39C9-BA2F-DF54-6550-EF7521222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2216" y="4041798"/>
              <a:ext cx="1276902" cy="36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49479"/>
            <a:ext cx="8686800" cy="329931"/>
          </a:xfrm>
        </p:spPr>
        <p:txBody>
          <a:bodyPr/>
          <a:lstStyle/>
          <a:p>
            <a:r>
              <a:rPr lang="en-US" dirty="0"/>
              <a:t>QP Architecture for HTS Cable  Test Facility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783357" y="4886325"/>
            <a:ext cx="4057584" cy="18097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G.Velev</a:t>
            </a:r>
            <a:r>
              <a:rPr lang="de-DE" dirty="0"/>
              <a:t> |  2nd Instrumentation and </a:t>
            </a:r>
            <a:r>
              <a:rPr lang="de-DE" dirty="0" err="1"/>
              <a:t>Diagnostics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Superconducting</a:t>
            </a:r>
            <a:r>
              <a:rPr lang="de-DE" dirty="0"/>
              <a:t> Magnets</a:t>
            </a:r>
            <a:endParaRPr lang="en-US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024722-782C-51FD-7772-968E835C3526}"/>
              </a:ext>
            </a:extLst>
          </p:cNvPr>
          <p:cNvGrpSpPr/>
          <p:nvPr/>
        </p:nvGrpSpPr>
        <p:grpSpPr>
          <a:xfrm>
            <a:off x="222250" y="1047209"/>
            <a:ext cx="7452221" cy="4008916"/>
            <a:chOff x="14423" y="211326"/>
            <a:chExt cx="7452221" cy="4487668"/>
          </a:xfrm>
        </p:grpSpPr>
        <p:pic>
          <p:nvPicPr>
            <p:cNvPr id="18" name="Picture 17" descr="Diagram, schematic&#10;&#10;Description automatically generated">
              <a:extLst>
                <a:ext uri="{FF2B5EF4-FFF2-40B4-BE49-F238E27FC236}">
                  <a16:creationId xmlns:a16="http://schemas.microsoft.com/office/drawing/2014/main" id="{AE4830CD-72D6-7694-CB59-8C7020E77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5239" y="632979"/>
              <a:ext cx="5251405" cy="406601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13D357-D36D-7332-A458-C064C2E8FF7F}"/>
                </a:ext>
              </a:extLst>
            </p:cNvPr>
            <p:cNvSpPr txBox="1"/>
            <p:nvPr/>
          </p:nvSpPr>
          <p:spPr>
            <a:xfrm>
              <a:off x="979335" y="1648240"/>
              <a:ext cx="1515246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Quench Detection &amp; Management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961D11-2EAD-B7FB-2427-86C2E32CA23D}"/>
                </a:ext>
              </a:extLst>
            </p:cNvPr>
            <p:cNvSpPr txBox="1"/>
            <p:nvPr/>
          </p:nvSpPr>
          <p:spPr>
            <a:xfrm>
              <a:off x="132654" y="3010295"/>
              <a:ext cx="2043644" cy="65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Quench Logic 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Module &amp; Protection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CE800F-F4DA-C1CB-35D2-639E3AA9C416}"/>
                </a:ext>
              </a:extLst>
            </p:cNvPr>
            <p:cNvSpPr txBox="1"/>
            <p:nvPr/>
          </p:nvSpPr>
          <p:spPr>
            <a:xfrm>
              <a:off x="575530" y="3780146"/>
              <a:ext cx="1718464" cy="65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PS Control and Monitoring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961AE70-CAE9-B5B4-F0C2-C60BABD19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75" y="1571645"/>
              <a:ext cx="942285" cy="6333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B001DC-07A3-CD39-6A01-8374CA92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4423" y="578591"/>
              <a:ext cx="1122215" cy="751042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99533A7-A927-C4A1-6C39-6FB052226C09}"/>
                </a:ext>
              </a:extLst>
            </p:cNvPr>
            <p:cNvSpPr/>
            <p:nvPr/>
          </p:nvSpPr>
          <p:spPr>
            <a:xfrm>
              <a:off x="4698039" y="2355229"/>
              <a:ext cx="420807" cy="3107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1F48A2-62CD-2D8A-D469-42E1AEDE98D6}"/>
                </a:ext>
              </a:extLst>
            </p:cNvPr>
            <p:cNvSpPr txBox="1"/>
            <p:nvPr/>
          </p:nvSpPr>
          <p:spPr>
            <a:xfrm>
              <a:off x="3876779" y="211326"/>
              <a:ext cx="1432662" cy="41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Branch 1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5DE055-DD2F-A068-D0B8-667E1B51ED3F}"/>
                </a:ext>
              </a:extLst>
            </p:cNvPr>
            <p:cNvSpPr txBox="1"/>
            <p:nvPr/>
          </p:nvSpPr>
          <p:spPr>
            <a:xfrm>
              <a:off x="4908442" y="221294"/>
              <a:ext cx="1432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Branch 2 </a:t>
              </a:r>
            </a:p>
          </p:txBody>
        </p:sp>
      </p:grp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33A7EFFE-58C5-EFB8-B26A-09E5A13FF583}"/>
              </a:ext>
            </a:extLst>
          </p:cNvPr>
          <p:cNvSpPr txBox="1">
            <a:spLocks/>
          </p:cNvSpPr>
          <p:nvPr/>
        </p:nvSpPr>
        <p:spPr>
          <a:xfrm>
            <a:off x="0" y="431970"/>
            <a:ext cx="8672513" cy="9433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Two branches:</a:t>
            </a:r>
          </a:p>
          <a:p>
            <a:pPr lvl="1"/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Branch 1: Magnet protection</a:t>
            </a:r>
          </a:p>
          <a:p>
            <a:pPr lvl="1"/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Branch 2: Test Sample protection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520FBD-CB30-2F0F-A449-2C4ECE84B010}"/>
              </a:ext>
            </a:extLst>
          </p:cNvPr>
          <p:cNvGrpSpPr/>
          <p:nvPr/>
        </p:nvGrpSpPr>
        <p:grpSpPr>
          <a:xfrm>
            <a:off x="1944785" y="1315184"/>
            <a:ext cx="3006931" cy="3694850"/>
            <a:chOff x="1626626" y="632357"/>
            <a:chExt cx="3177546" cy="40380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9D14B8E-73E0-CC61-A669-B88D690FDF44}"/>
                </a:ext>
              </a:extLst>
            </p:cNvPr>
            <p:cNvCxnSpPr>
              <a:cxnSpLocks/>
            </p:cNvCxnSpPr>
            <p:nvPr/>
          </p:nvCxnSpPr>
          <p:spPr>
            <a:xfrm>
              <a:off x="2201356" y="2952829"/>
              <a:ext cx="1124465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0F96E2-77A8-BDE8-0166-526FDF35D3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845" y="2148840"/>
              <a:ext cx="0" cy="830684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ED02B5-B284-CEBA-3080-7AC23E9CB627}"/>
                </a:ext>
              </a:extLst>
            </p:cNvPr>
            <p:cNvCxnSpPr>
              <a:cxnSpLocks/>
            </p:cNvCxnSpPr>
            <p:nvPr/>
          </p:nvCxnSpPr>
          <p:spPr>
            <a:xfrm>
              <a:off x="3325822" y="2148840"/>
              <a:ext cx="1379303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76693-32CC-DB44-69E7-55E7D32B3ED5}"/>
                </a:ext>
              </a:extLst>
            </p:cNvPr>
            <p:cNvCxnSpPr>
              <a:cxnSpLocks/>
            </p:cNvCxnSpPr>
            <p:nvPr/>
          </p:nvCxnSpPr>
          <p:spPr>
            <a:xfrm>
              <a:off x="4698039" y="1546668"/>
              <a:ext cx="0" cy="625032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473AC9-F670-4977-C39E-88747AF6BC06}"/>
                </a:ext>
              </a:extLst>
            </p:cNvPr>
            <p:cNvCxnSpPr>
              <a:cxnSpLocks/>
            </p:cNvCxnSpPr>
            <p:nvPr/>
          </p:nvCxnSpPr>
          <p:spPr>
            <a:xfrm>
              <a:off x="2201356" y="632357"/>
              <a:ext cx="1724849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9D453C5-1829-E8ED-DA7D-9F26169A5FD9}"/>
                </a:ext>
              </a:extLst>
            </p:cNvPr>
            <p:cNvCxnSpPr>
              <a:cxnSpLocks/>
            </p:cNvCxnSpPr>
            <p:nvPr/>
          </p:nvCxnSpPr>
          <p:spPr>
            <a:xfrm>
              <a:off x="3926205" y="1546668"/>
              <a:ext cx="771834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DCD1782-A534-FBB2-2AFD-2C1A0C670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6205" y="632357"/>
              <a:ext cx="0" cy="939269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36B1A12-01BC-0029-B525-CF96AAA15E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6626" y="1517575"/>
              <a:ext cx="452126" cy="1002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2B54B9-2A42-5C93-09EE-D32602FB0C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859" y="2979523"/>
              <a:ext cx="0" cy="807824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397DD6-59AE-6C4C-A268-B93F02B20252}"/>
                </a:ext>
              </a:extLst>
            </p:cNvPr>
            <p:cNvCxnSpPr>
              <a:cxnSpLocks/>
            </p:cNvCxnSpPr>
            <p:nvPr/>
          </p:nvCxnSpPr>
          <p:spPr>
            <a:xfrm>
              <a:off x="2623133" y="3748296"/>
              <a:ext cx="425512" cy="1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E3B1BE6-2713-54A7-1CA7-9EC30805C7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8644" y="3323687"/>
              <a:ext cx="0" cy="424609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84594B5-4401-95BA-4A12-1A0785068892}"/>
                </a:ext>
              </a:extLst>
            </p:cNvPr>
            <p:cNvCxnSpPr>
              <a:cxnSpLocks/>
            </p:cNvCxnSpPr>
            <p:nvPr/>
          </p:nvCxnSpPr>
          <p:spPr>
            <a:xfrm>
              <a:off x="3048645" y="3323687"/>
              <a:ext cx="1728323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4353B9A-7AFB-2E27-4C21-86ABFB04D2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6682" y="2159872"/>
              <a:ext cx="0" cy="1163815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E8F7950-46BA-160E-914F-CE5FCE2C4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4325" y="3147022"/>
              <a:ext cx="791736" cy="199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83D07CE-17A5-2588-FFA4-C6209BB9C1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4395" y="3748297"/>
              <a:ext cx="4634" cy="88373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5EAB105-BAAB-CA92-FFD4-7CECD96340BD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96" y="4632026"/>
              <a:ext cx="1859563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855EC97-FB58-A458-9389-7083780378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85503" y="3295088"/>
              <a:ext cx="1" cy="1375332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95D507D-1CCB-1FD8-8F0A-5BFBBBD3E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3074" y="3893930"/>
              <a:ext cx="459714" cy="2388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47B9B72-9AFE-405B-3C2B-5BBCA149E94D}"/>
                </a:ext>
              </a:extLst>
            </p:cNvPr>
            <p:cNvCxnSpPr>
              <a:cxnSpLocks/>
            </p:cNvCxnSpPr>
            <p:nvPr/>
          </p:nvCxnSpPr>
          <p:spPr>
            <a:xfrm>
              <a:off x="4485503" y="2148840"/>
              <a:ext cx="318669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46A6250-7316-3569-7320-E9AE5E4BC8AE}"/>
                </a:ext>
              </a:extLst>
            </p:cNvPr>
            <p:cNvCxnSpPr>
              <a:cxnSpLocks/>
            </p:cNvCxnSpPr>
            <p:nvPr/>
          </p:nvCxnSpPr>
          <p:spPr>
            <a:xfrm>
              <a:off x="2201356" y="632979"/>
              <a:ext cx="6797" cy="2346544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BF77B8F-3BE7-0DE4-146F-B83FB44766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695" y="1056114"/>
            <a:ext cx="3995306" cy="38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 Details – Quench Detection &amp; Management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4/25/25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303FF-9848-413C-BADA-7D4C26D47711}"/>
              </a:ext>
            </a:extLst>
          </p:cNvPr>
          <p:cNvSpPr txBox="1"/>
          <p:nvPr/>
        </p:nvSpPr>
        <p:spPr>
          <a:xfrm>
            <a:off x="6139708" y="1072921"/>
            <a:ext cx="29345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Primary Custom Digital Quench Detection System (DQD) – 96 Channels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Quench management system, based on National Instruments C-RIO (Tier III). </a:t>
            </a:r>
            <a:br>
              <a:rPr lang="en-US" sz="1100" dirty="0">
                <a:latin typeface="Helvetica" pitchFamily="2" charset="0"/>
              </a:rPr>
            </a:br>
            <a:r>
              <a:rPr lang="en-US" sz="1100" dirty="0">
                <a:latin typeface="Helvetica" pitchFamily="2" charset="0"/>
              </a:rPr>
              <a:t>Provides quench configuration, real time control and monitoring, and quench data management for offline analysis.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Redundant Custom Analog Quench Detection System (AQD) – 28 Channels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The detectors can monitor: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Temperature sensors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Strain gauges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Hall sensors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8B99919-8530-446D-93F9-945F29C9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8843" y="483959"/>
            <a:ext cx="4084873" cy="430577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AD6C7E7-0847-4951-9A6B-37641AB093A0}"/>
              </a:ext>
            </a:extLst>
          </p:cNvPr>
          <p:cNvSpPr/>
          <p:nvPr/>
        </p:nvSpPr>
        <p:spPr>
          <a:xfrm>
            <a:off x="8243887" y="4464963"/>
            <a:ext cx="404813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9E1678-569A-4F0B-ABDF-9883AAFEA040}"/>
              </a:ext>
            </a:extLst>
          </p:cNvPr>
          <p:cNvSpPr/>
          <p:nvPr/>
        </p:nvSpPr>
        <p:spPr>
          <a:xfrm>
            <a:off x="1621615" y="545431"/>
            <a:ext cx="1961902" cy="2547019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40AF7-39E3-4001-A4DC-ED3A9D7A6172}"/>
              </a:ext>
            </a:extLst>
          </p:cNvPr>
          <p:cNvSpPr/>
          <p:nvPr/>
        </p:nvSpPr>
        <p:spPr>
          <a:xfrm>
            <a:off x="3671202" y="2132257"/>
            <a:ext cx="1302965" cy="737943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EF7B71-5B4D-4014-B925-6E66624A7D54}"/>
              </a:ext>
            </a:extLst>
          </p:cNvPr>
          <p:cNvSpPr/>
          <p:nvPr/>
        </p:nvSpPr>
        <p:spPr>
          <a:xfrm flipV="1">
            <a:off x="597801" y="3430223"/>
            <a:ext cx="1990754" cy="1204843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DDCB487-0F36-4B1C-87F1-C95A09BC1730}"/>
              </a:ext>
            </a:extLst>
          </p:cNvPr>
          <p:cNvCxnSpPr>
            <a:cxnSpLocks/>
          </p:cNvCxnSpPr>
          <p:nvPr/>
        </p:nvCxnSpPr>
        <p:spPr>
          <a:xfrm flipH="1">
            <a:off x="3603077" y="1887400"/>
            <a:ext cx="253662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0F75B4-E222-430D-9BD3-973394916149}"/>
              </a:ext>
            </a:extLst>
          </p:cNvPr>
          <p:cNvCxnSpPr>
            <a:cxnSpLocks/>
          </p:cNvCxnSpPr>
          <p:nvPr/>
        </p:nvCxnSpPr>
        <p:spPr>
          <a:xfrm flipH="1">
            <a:off x="4974167" y="2437659"/>
            <a:ext cx="116553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75FC3F-2CE6-4275-A268-6776F60247E8}"/>
              </a:ext>
            </a:extLst>
          </p:cNvPr>
          <p:cNvCxnSpPr>
            <a:cxnSpLocks/>
          </p:cNvCxnSpPr>
          <p:nvPr/>
        </p:nvCxnSpPr>
        <p:spPr>
          <a:xfrm flipH="1">
            <a:off x="2616558" y="3540984"/>
            <a:ext cx="352314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01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 Details – Quench Logic &amp; Protection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4/25/25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303FF-9848-413C-BADA-7D4C26D47711}"/>
              </a:ext>
            </a:extLst>
          </p:cNvPr>
          <p:cNvSpPr txBox="1"/>
          <p:nvPr/>
        </p:nvSpPr>
        <p:spPr>
          <a:xfrm>
            <a:off x="5629983" y="738887"/>
            <a:ext cx="30187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A set of two redundant custom Quench Logic Modules (QLMs) carry out the critical hardware-based quench logic, such as:</a:t>
            </a:r>
          </a:p>
          <a:p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Energy extraction system enable and discharge control via DUMP switches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Heater control logic via Heater Firing Units (HFU)</a:t>
            </a: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CLIQ control logic (CLIQ)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Slow Ramp Down request for the Current control</a:t>
            </a: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Phase Back control for the power system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8B99919-8530-446D-93F9-945F29C9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2023" y="922350"/>
            <a:ext cx="4181424" cy="334810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AD6C7E7-0847-4951-9A6B-37641AB093A0}"/>
              </a:ext>
            </a:extLst>
          </p:cNvPr>
          <p:cNvSpPr/>
          <p:nvPr/>
        </p:nvSpPr>
        <p:spPr>
          <a:xfrm>
            <a:off x="8243887" y="4464963"/>
            <a:ext cx="404813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9E1678-569A-4F0B-ABDF-9883AAFEA040}"/>
              </a:ext>
            </a:extLst>
          </p:cNvPr>
          <p:cNvSpPr/>
          <p:nvPr/>
        </p:nvSpPr>
        <p:spPr>
          <a:xfrm>
            <a:off x="1017087" y="609600"/>
            <a:ext cx="2907213" cy="890541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EF7B71-5B4D-4014-B925-6E66624A7D54}"/>
              </a:ext>
            </a:extLst>
          </p:cNvPr>
          <p:cNvSpPr/>
          <p:nvPr/>
        </p:nvSpPr>
        <p:spPr>
          <a:xfrm flipV="1">
            <a:off x="572590" y="2388749"/>
            <a:ext cx="505320" cy="459226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DDCB487-0F36-4B1C-87F1-C95A09BC1730}"/>
              </a:ext>
            </a:extLst>
          </p:cNvPr>
          <p:cNvCxnSpPr>
            <a:cxnSpLocks/>
          </p:cNvCxnSpPr>
          <p:nvPr/>
        </p:nvCxnSpPr>
        <p:spPr>
          <a:xfrm flipH="1">
            <a:off x="3924300" y="1046741"/>
            <a:ext cx="145361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20AEA-AE34-4867-A0D0-35D969E27CCA}"/>
              </a:ext>
            </a:extLst>
          </p:cNvPr>
          <p:cNvSpPr/>
          <p:nvPr/>
        </p:nvSpPr>
        <p:spPr>
          <a:xfrm flipV="1">
            <a:off x="1077915" y="2388749"/>
            <a:ext cx="384174" cy="459226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BAB203-C183-4250-8463-C2CC70F7E701}"/>
              </a:ext>
            </a:extLst>
          </p:cNvPr>
          <p:cNvSpPr/>
          <p:nvPr/>
        </p:nvSpPr>
        <p:spPr>
          <a:xfrm flipV="1">
            <a:off x="1462090" y="2388751"/>
            <a:ext cx="1909374" cy="459225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E87D4695-47CF-4897-A53F-FCE935409F3A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 flipV="1">
            <a:off x="3371464" y="2561707"/>
            <a:ext cx="2021406" cy="566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0ACF20B-73AF-4F58-8374-D84BD4AE2104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>
            <a:off x="1270002" y="2847975"/>
            <a:ext cx="4162154" cy="3632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3138FA9-B9DD-4A3A-980D-A2C624B03886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 flipV="1">
            <a:off x="825250" y="1729753"/>
            <a:ext cx="4552662" cy="65899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0D5A15D0-86D6-454C-8D28-FD307D6B07AF}"/>
              </a:ext>
            </a:extLst>
          </p:cNvPr>
          <p:cNvSpPr/>
          <p:nvPr/>
        </p:nvSpPr>
        <p:spPr>
          <a:xfrm flipV="1">
            <a:off x="1530603" y="3852862"/>
            <a:ext cx="1184022" cy="867451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82EDC12-36E2-47BF-95DE-DD3C9259B8E2}"/>
              </a:ext>
            </a:extLst>
          </p:cNvPr>
          <p:cNvCxnSpPr>
            <a:cxnSpLocks/>
          </p:cNvCxnSpPr>
          <p:nvPr/>
        </p:nvCxnSpPr>
        <p:spPr>
          <a:xfrm rot="10800000">
            <a:off x="2714628" y="4143704"/>
            <a:ext cx="2717529" cy="25719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4AF1551-E2DB-4A7E-B33C-91C9502C565E}"/>
              </a:ext>
            </a:extLst>
          </p:cNvPr>
          <p:cNvSpPr/>
          <p:nvPr/>
        </p:nvSpPr>
        <p:spPr>
          <a:xfrm flipV="1">
            <a:off x="1847849" y="3307200"/>
            <a:ext cx="866775" cy="548036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C53B37DA-14D7-403F-8C01-1DCAE9FB9FFF}"/>
              </a:ext>
            </a:extLst>
          </p:cNvPr>
          <p:cNvCxnSpPr>
            <a:cxnSpLocks/>
          </p:cNvCxnSpPr>
          <p:nvPr/>
        </p:nvCxnSpPr>
        <p:spPr>
          <a:xfrm rot="10800000">
            <a:off x="2714628" y="3581215"/>
            <a:ext cx="2717528" cy="1259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9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4CDDD-DEB8-4961-89FF-5CFAA3B47C28}"/>
              </a:ext>
            </a:extLst>
          </p:cNvPr>
          <p:cNvSpPr txBox="1"/>
          <p:nvPr/>
        </p:nvSpPr>
        <p:spPr>
          <a:xfrm>
            <a:off x="1226488" y="-11614"/>
            <a:ext cx="65956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Powering Hi-</a:t>
            </a:r>
            <a:r>
              <a:rPr lang="en-US" sz="1650" dirty="0" err="1"/>
              <a:t>Lumi</a:t>
            </a:r>
            <a:r>
              <a:rPr lang="en-US" sz="1650" dirty="0"/>
              <a:t>  test stand to Nominal I (16.3kA), Quench at 17.289kA</a:t>
            </a:r>
          </a:p>
        </p:txBody>
      </p:sp>
      <p:pic>
        <p:nvPicPr>
          <p:cNvPr id="2" name="QP-elapsed.mp4">
            <a:hlinkClick r:id="" action="ppaction://media"/>
            <a:extLst>
              <a:ext uri="{FF2B5EF4-FFF2-40B4-BE49-F238E27FC236}">
                <a16:creationId xmlns:a16="http://schemas.microsoft.com/office/drawing/2014/main" id="{47CD9821-51BA-F608-E435-568B879B6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52" y="334635"/>
            <a:ext cx="7555352" cy="424988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04B17-752B-F110-CB8D-EE3C8285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696" y="4913682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G.Velev</a:t>
            </a:r>
            <a:r>
              <a:rPr lang="en-US" dirty="0"/>
              <a:t> |  2nd Instrumentation and Diagnostics for Superconducting Magnets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78B25B-B1E0-8A4F-2945-1ED98A7F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4/26/23</a:t>
            </a:r>
          </a:p>
        </p:txBody>
      </p:sp>
    </p:spTree>
    <p:extLst>
      <p:ext uri="{BB962C8B-B14F-4D97-AF65-F5344CB8AC3E}">
        <p14:creationId xmlns:p14="http://schemas.microsoft.com/office/powerpoint/2010/main" val="5620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CC4CAD-E20E-C0E9-101F-65F624A6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5125"/>
            <a:ext cx="8672513" cy="3599726"/>
          </a:xfrm>
        </p:spPr>
        <p:txBody>
          <a:bodyPr/>
          <a:lstStyle/>
          <a:p>
            <a:r>
              <a:rPr lang="en-US" dirty="0"/>
              <a:t>On November 21-22, we hosted a workshop with the fusion user community. The users' feedback is summarized as follows:</a:t>
            </a:r>
            <a:endParaRPr lang="en-US" sz="1800" dirty="0">
              <a:solidFill>
                <a:srgbClr val="004482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4482"/>
                </a:solidFill>
                <a:effectLst/>
                <a:latin typeface="Calibri" panose="020F0502020204030204" pitchFamily="34" charset="0"/>
              </a:rPr>
              <a:t>Provide a standard “base” instrumentation layout for all tests </a:t>
            </a:r>
            <a:endParaRPr lang="en-US" dirty="0"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User samples: Voltage taps (high-field, joints), </a:t>
            </a:r>
            <a:r>
              <a:rPr lang="en-US" dirty="0" err="1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Cernoxes</a:t>
            </a: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, etc. </a:t>
            </a:r>
            <a:endParaRPr lang="en-US" dirty="0">
              <a:solidFill>
                <a:srgbClr val="CE0C2B"/>
              </a:solidFill>
              <a:effectLst/>
              <a:latin typeface="ArialM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Facility: Voltages (e.g. sample-facility joints), Cryogenics, B-field, etc. </a:t>
            </a:r>
            <a:endParaRPr lang="en-US" dirty="0">
              <a:solidFill>
                <a:srgbClr val="CE0C2B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482"/>
                </a:solidFill>
                <a:effectLst/>
                <a:latin typeface="Calibri" panose="020F0502020204030204" pitchFamily="34" charset="0"/>
              </a:rPr>
              <a:t>Flexibility to accommodate user-requested/supplied instrumentation </a:t>
            </a:r>
            <a:endParaRPr lang="en-US" sz="1800" dirty="0">
              <a:solidFill>
                <a:srgbClr val="CE0C2B"/>
              </a:solidFill>
              <a:effectLst/>
              <a:latin typeface="ArialM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Additional voltage taps and </a:t>
            </a:r>
            <a:r>
              <a:rPr lang="en-US" dirty="0" err="1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Cernoxes</a:t>
            </a: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 specific to user sample </a:t>
            </a:r>
            <a:endParaRPr lang="en-US" dirty="0">
              <a:solidFill>
                <a:srgbClr val="CE0C2B"/>
              </a:solidFill>
              <a:effectLst/>
              <a:latin typeface="ArialM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Surface heaters (with larger gauge wires and in-house power supplies) </a:t>
            </a:r>
            <a:endParaRPr lang="en-US" dirty="0">
              <a:solidFill>
                <a:srgbClr val="CE0C2B"/>
              </a:solidFill>
              <a:effectLst/>
              <a:latin typeface="ArialM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Strain gauges (w/ 3 or 5 wire cable runs), acoustic sensors, hall probes, fiber optics </a:t>
            </a:r>
            <a:endParaRPr lang="en-US" dirty="0">
              <a:solidFill>
                <a:srgbClr val="CE0C2B"/>
              </a:solidFill>
              <a:effectLst/>
              <a:latin typeface="ArialM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1E1E"/>
                </a:solidFill>
                <a:latin typeface="Calibri" panose="020F0502020204030204" pitchFamily="34" charset="0"/>
              </a:rPr>
              <a:t>C</a:t>
            </a: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ryogenic measurements (pressure, mass flow, etc.) </a:t>
            </a:r>
            <a:endParaRPr lang="en-US" dirty="0">
              <a:solidFill>
                <a:srgbClr val="CE0C2B"/>
              </a:solidFill>
              <a:effectLst/>
              <a:latin typeface="ArialM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Ensure sufficient spare low- (~0.1Hz) and high-rate channels (~100 Hz) in DAQ </a:t>
            </a:r>
            <a:endParaRPr lang="en-US" dirty="0">
              <a:solidFill>
                <a:srgbClr val="CE0C2B"/>
              </a:solidFill>
              <a:effectLst/>
              <a:latin typeface="ArialM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82902-D307-36B9-61DB-FD0BDDB0D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effectLst/>
              </a:rPr>
            </a:br>
            <a:r>
              <a:rPr lang="en-US" sz="2000" dirty="0">
                <a:solidFill>
                  <a:srgbClr val="211E1E"/>
                </a:solidFill>
                <a:effectLst/>
                <a:latin typeface="ArialMT"/>
              </a:rPr>
              <a:t>Instrumentation and data acquisition for test  sample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125BE-F8D7-781C-D7C8-C4F3DBA29A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894B5-EB59-A20C-ABF8-97362ADCD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46022-F363-8CDA-9A11-1CD52C675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19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8B91C9-2072-F34F-8288-950DC10A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10 channels  Digital Integrator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B1B1D-0B76-ED4A-952E-5DE561BDD1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D76F3-3AFA-164E-AE03-D2A1B9E43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686EA-D308-6A41-B37F-5338A8775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B960B7-FBBC-3240-9113-34248F537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96520"/>
              </p:ext>
            </p:extLst>
          </p:nvPr>
        </p:nvGraphicFramePr>
        <p:xfrm>
          <a:off x="5658904" y="1633963"/>
          <a:ext cx="3256496" cy="297305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55157">
                  <a:extLst>
                    <a:ext uri="{9D8B030D-6E8A-4147-A177-3AD203B41FA5}">
                      <a16:colId xmlns:a16="http://schemas.microsoft.com/office/drawing/2014/main" val="1001690240"/>
                    </a:ext>
                  </a:extLst>
                </a:gridCol>
                <a:gridCol w="998949">
                  <a:extLst>
                    <a:ext uri="{9D8B030D-6E8A-4147-A177-3AD203B41FA5}">
                      <a16:colId xmlns:a16="http://schemas.microsoft.com/office/drawing/2014/main" val="924205662"/>
                    </a:ext>
                  </a:extLst>
                </a:gridCol>
                <a:gridCol w="902390">
                  <a:extLst>
                    <a:ext uri="{9D8B030D-6E8A-4147-A177-3AD203B41FA5}">
                      <a16:colId xmlns:a16="http://schemas.microsoft.com/office/drawing/2014/main" val="2631151467"/>
                    </a:ext>
                  </a:extLst>
                </a:gridCol>
              </a:tblGrid>
              <a:tr h="1799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Items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1924469"/>
                  </a:ext>
                </a:extLst>
              </a:tr>
              <a:tr h="1514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Channels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5032112"/>
                  </a:ext>
                </a:extLst>
              </a:tr>
              <a:tr h="1514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Input Range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±10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3049793"/>
                  </a:ext>
                </a:extLst>
              </a:tr>
              <a:tr h="1514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Drift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&lt;5x10</a:t>
                      </a:r>
                      <a:r>
                        <a:rPr lang="en-US" sz="900" u="none" strike="noStrike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-9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Vs/s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4154220"/>
                  </a:ext>
                </a:extLst>
              </a:tr>
              <a:tr h="1514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Resolution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1.49x10</a:t>
                      </a:r>
                      <a:r>
                        <a:rPr lang="en-US" sz="900" u="none" strike="noStrike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-14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Vs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433216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Trigger modes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Pulse </a:t>
                      </a:r>
                      <a:b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Encoder</a:t>
                      </a:r>
                      <a:b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Auto 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4789186"/>
                  </a:ext>
                </a:extLst>
              </a:tr>
              <a:tr h="1514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Max Sample rate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MHz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7752623"/>
                  </a:ext>
                </a:extLst>
              </a:tr>
              <a:tr h="1514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Buffer Size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1M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Samples/ch</a:t>
                      </a:r>
                      <a:endParaRPr lang="en-US" sz="9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2383148"/>
                  </a:ext>
                </a:extLst>
              </a:tr>
              <a:tr h="2939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Channel-Channel Isolation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kV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4895376"/>
                  </a:ext>
                </a:extLst>
              </a:tr>
              <a:tr h="2939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Channel-Chassis Isolation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kV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0417830"/>
                  </a:ext>
                </a:extLst>
              </a:tr>
              <a:tr h="2011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Max Chassis Power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W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2136318"/>
                  </a:ext>
                </a:extLst>
              </a:tr>
              <a:tr h="2011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Output Gain Range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1/64 - 16384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V/V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9304472"/>
                  </a:ext>
                </a:extLst>
              </a:tr>
              <a:tr h="1514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Trigger Interface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Differential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6934568"/>
                  </a:ext>
                </a:extLst>
              </a:tr>
              <a:tr h="2939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Trigger input impedance</a:t>
                      </a:r>
                      <a:endParaRPr lang="en-US" sz="9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120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Ohm</a:t>
                      </a:r>
                      <a:endParaRPr lang="en-US" sz="9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794745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430362B-F5E5-858A-702C-EDA371E4F2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618" y="83184"/>
            <a:ext cx="3790313" cy="143854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ADD22B-FA50-2B47-441C-6E3F8FF20374}"/>
              </a:ext>
            </a:extLst>
          </p:cNvPr>
          <p:cNvSpPr txBox="1">
            <a:spLocks/>
          </p:cNvSpPr>
          <p:nvPr/>
        </p:nvSpPr>
        <p:spPr>
          <a:xfrm>
            <a:off x="318263" y="578022"/>
            <a:ext cx="4910962" cy="256908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Fermilab is developing a Digital Integrator needed for magnet characterization and measurements 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It is based on the 24-bit ADC </a:t>
            </a:r>
          </a:p>
          <a:p>
            <a:pPr lvl="1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Individual channels have own ADCs -  not multiplexing </a:t>
            </a:r>
          </a:p>
          <a:p>
            <a:pPr lvl="1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Cost efficient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The goal is to substitute the expensive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Metrolab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FDIs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Can be used as precision digitizer needed for HTS samples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Current Status: one 10-Channel chassis has been assembled and compared to commercial alternatives (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FDI-2056)</a:t>
            </a:r>
            <a:endParaRPr lang="en-US" sz="1400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3C390-272F-5465-1AB7-07AE3949D8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690" y="2838716"/>
            <a:ext cx="2786118" cy="177668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7DB684-F00B-6BDE-6A7C-17F1BEBA75B6}"/>
              </a:ext>
            </a:extLst>
          </p:cNvPr>
          <p:cNvSpPr txBox="1"/>
          <p:nvPr/>
        </p:nvSpPr>
        <p:spPr>
          <a:xfrm>
            <a:off x="429419" y="3446555"/>
            <a:ext cx="1574785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A. </a:t>
            </a:r>
            <a:r>
              <a:rPr lang="en-US" sz="1600" dirty="0" err="1">
                <a:solidFill>
                  <a:srgbClr val="C00000"/>
                </a:solidFill>
              </a:rPr>
              <a:t>Makulski</a:t>
            </a:r>
            <a:r>
              <a:rPr lang="en-US" sz="1600" dirty="0">
                <a:solidFill>
                  <a:srgbClr val="C00000"/>
                </a:solidFill>
              </a:rPr>
              <a:t> and T.  Cummings</a:t>
            </a:r>
          </a:p>
        </p:txBody>
      </p:sp>
    </p:spTree>
    <p:extLst>
      <p:ext uri="{BB962C8B-B14F-4D97-AF65-F5344CB8AC3E}">
        <p14:creationId xmlns:p14="http://schemas.microsoft.com/office/powerpoint/2010/main" val="1040508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55A0-F685-BB1C-2260-1B214BB2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Nanovolt Multiplexer Meter (NMM)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3807-DF27-A721-360C-9A841907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57325"/>
            <a:ext cx="3951513" cy="3518539"/>
          </a:xfrm>
        </p:spPr>
        <p:txBody>
          <a:bodyPr/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It very effective and useful  tool to measure splice resistance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Effective segment voltages </a:t>
            </a:r>
          </a:p>
          <a:p>
            <a:pPr lvl="1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Provide information for potential conductor damage and type of the damage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Recently build - 31 channels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Using Keithley 2182A Nanovolt Meter for measurement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Standalone Python UI - n</a:t>
            </a:r>
            <a:r>
              <a:rPr lang="en-US" sz="1400" dirty="0"/>
              <a:t>o license/drivers needed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Easy readout:  single USB Interface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Splices  bellow 1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nOhm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is measured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6E2A7-A854-4F37-3D16-68AE27C7E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4/26/23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7E657-A731-7FCA-8D2D-B58F6250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ECA7D-F06C-B2F0-7BA9-FD27B96F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65B827-A83F-5CC3-6045-D94E92E10E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888" y="757325"/>
            <a:ext cx="3419442" cy="3378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1BA672-480C-6C98-5194-FE3006291271}"/>
              </a:ext>
            </a:extLst>
          </p:cNvPr>
          <p:cNvSpPr txBox="1"/>
          <p:nvPr/>
        </p:nvSpPr>
        <p:spPr>
          <a:xfrm>
            <a:off x="4741668" y="4216898"/>
            <a:ext cx="4173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CH" sz="1600">
                <a:solidFill>
                  <a:schemeClr val="accent6">
                    <a:lumMod val="50000"/>
                  </a:schemeClr>
                </a:solidFill>
              </a:rPr>
              <a:t>ourtesy of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T. Cummings and S.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Stoynev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 (FNAL)</a:t>
            </a:r>
            <a:endParaRPr lang="en-CH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6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1DC1-5A8C-0E97-F9BE-CE23D16A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Example: 15 T Dipole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C52C2-7EBA-9597-8B3A-18E8C0259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1" y="1221910"/>
            <a:ext cx="3872174" cy="3116538"/>
          </a:xfrm>
        </p:spPr>
        <p:txBody>
          <a:bodyPr/>
          <a:lstStyle/>
          <a:p>
            <a:r>
              <a:rPr lang="en-US" sz="1600" dirty="0"/>
              <a:t>Used after  magnet degradation </a:t>
            </a:r>
          </a:p>
          <a:p>
            <a:r>
              <a:rPr lang="en-US" sz="1600" dirty="0"/>
              <a:t>A characteristic V-I curve is observed </a:t>
            </a:r>
            <a:r>
              <a:rPr lang="en-US" sz="1600" b="1" dirty="0"/>
              <a:t>in the two segments quenching most </a:t>
            </a:r>
            <a:r>
              <a:rPr lang="en-US" sz="1600" dirty="0"/>
              <a:t>with the limiting one showing faster growth after 2 kA.</a:t>
            </a:r>
          </a:p>
          <a:p>
            <a:r>
              <a:rPr lang="en-US" sz="1600" dirty="0"/>
              <a:t>Other segments are showing similar signs but at much lower level.</a:t>
            </a:r>
          </a:p>
          <a:p>
            <a:r>
              <a:rPr lang="en-US" sz="1600" dirty="0"/>
              <a:t>NMM is going to  be used during the  commissioning of the TFD  and for better diagnostics of the test samples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28B14-1F5A-B0F3-D592-726512C1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4/26/23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8FFF4-0D21-5B4E-92B9-8AFD4696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2DC92-17A8-EAD6-4057-E6E1C98C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B0B74-34F1-751E-C6B1-1A53ACF3B6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80" y="686372"/>
            <a:ext cx="5060268" cy="3466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9ABB9-258D-E3A0-B6AA-7F7CA0FCE2C6}"/>
              </a:ext>
            </a:extLst>
          </p:cNvPr>
          <p:cNvSpPr txBox="1"/>
          <p:nvPr/>
        </p:nvSpPr>
        <p:spPr>
          <a:xfrm>
            <a:off x="4741668" y="4216898"/>
            <a:ext cx="4173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CH" sz="1600">
                <a:solidFill>
                  <a:schemeClr val="accent6">
                    <a:lumMod val="50000"/>
                  </a:schemeClr>
                </a:solidFill>
              </a:rPr>
              <a:t>ourtesy of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S.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Stoynev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 (FNAL)</a:t>
            </a:r>
            <a:endParaRPr lang="en-CH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81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9EE9FD-1244-1646-9E5D-8A771D284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7564121" cy="320908"/>
          </a:xfrm>
        </p:spPr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Signal Conditioner (SC)  Module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68732-6828-3743-85CF-B41EBE83AC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1AC0A-D3DD-C949-97B3-022862315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FA598-540D-6741-B11C-EFAD8CEF6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2BA37-3409-B64B-8E9F-221FD68680E3}"/>
              </a:ext>
            </a:extLst>
          </p:cNvPr>
          <p:cNvSpPr/>
          <p:nvPr/>
        </p:nvSpPr>
        <p:spPr>
          <a:xfrm>
            <a:off x="228600" y="601061"/>
            <a:ext cx="415665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Needed for  testing  HTS samples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convert signals to desired levels and types, and to allow longer cable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Main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Number of input channels: 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One output for each signal conditioning channel, and one bucking output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Input and Output Type: Differential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Input voltage range: ± 10mV to ± 200V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Input overvoltage protection: ± 300V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Input voltage offset: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50</a:t>
            </a:r>
            <a:r>
              <a:rPr lang="el-GR" sz="1400" dirty="0">
                <a:solidFill>
                  <a:schemeClr val="accent6"/>
                </a:solidFill>
              </a:rPr>
              <a:t>μ</a:t>
            </a:r>
            <a:r>
              <a:rPr lang="en-US" sz="1400" dirty="0">
                <a:solidFill>
                  <a:schemeClr val="accent6"/>
                </a:solidFill>
              </a:rPr>
              <a:t>V non calibrated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&lt;5</a:t>
            </a:r>
            <a:r>
              <a:rPr lang="el-GR" sz="1400" dirty="0">
                <a:solidFill>
                  <a:schemeClr val="accent6"/>
                </a:solidFill>
              </a:rPr>
              <a:t>μ</a:t>
            </a:r>
            <a:r>
              <a:rPr lang="en-US" sz="1400" dirty="0">
                <a:solidFill>
                  <a:schemeClr val="accent6"/>
                </a:solidFill>
              </a:rPr>
              <a:t>V after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Crosstalk channel to channel: &lt; -130dB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Output voltage range: ± 10V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Attenuation and amplification of the signals  in 0.01  - 1000  range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Development is in progress</a:t>
            </a:r>
          </a:p>
          <a:p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14" name="Picture 1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224FA30-4C73-1707-FC3B-2645E869AF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733" y="860379"/>
            <a:ext cx="4117350" cy="27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77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1168-5779-420C-8BCB-E5AC05AE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EMMA Framework for Measurement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7169A-D924-4346-A239-3C81244F4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" y="918053"/>
            <a:ext cx="4419555" cy="3146506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altLang="en-US" sz="12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Geneva" pitchFamily="121" charset="-128"/>
              </a:rPr>
              <a:t>EMMA is a</a:t>
            </a:r>
            <a:r>
              <a:rPr lang="en-US" altLang="en-US" sz="1200" b="1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Geneva" pitchFamily="121" charset="-128"/>
              </a:rPr>
              <a:t> modern </a:t>
            </a:r>
            <a:r>
              <a:rPr lang="en-US" altLang="en-US" sz="1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component-based framework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and an example of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flexible system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, where a family of applications is built based on a common design and implemented on a common framework. </a:t>
            </a: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sz="1200" dirty="0">
                <a:latin typeface="+mn-lt"/>
              </a:rPr>
              <a:t>Architecture based on a publish-subscribe software bus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via socket-based TCP/IP.</a:t>
            </a:r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Applications configurable from standardized local and remote components.</a:t>
            </a:r>
          </a:p>
          <a:p>
            <a:r>
              <a:rPr lang="en-US" sz="1200" dirty="0">
                <a:latin typeface="+mn-lt"/>
              </a:rPr>
              <a:t>Measurements automated via Python scripts.</a:t>
            </a:r>
          </a:p>
          <a:p>
            <a:r>
              <a:rPr lang="en-US" sz="1200" dirty="0">
                <a:latin typeface="+mn-lt"/>
              </a:rPr>
              <a:t>On-line analysis developed in MATLAB and integrated as DLLs.</a:t>
            </a:r>
          </a:p>
          <a:p>
            <a:r>
              <a:rPr lang="en-US" sz="1200" dirty="0">
                <a:latin typeface="+mn-lt"/>
              </a:rPr>
              <a:t>Easy debugging capabilities (data flow monitoring, component debug info)</a:t>
            </a:r>
          </a:p>
          <a:p>
            <a:r>
              <a:rPr lang="en-US" sz="1200" dirty="0">
                <a:latin typeface="+mn-lt"/>
              </a:rPr>
              <a:t>Configurable user interfaces</a:t>
            </a:r>
            <a:endParaRPr lang="en-US" sz="1350" dirty="0"/>
          </a:p>
          <a:p>
            <a:pPr algn="just">
              <a:spcBef>
                <a:spcPts val="0"/>
              </a:spcBef>
              <a:spcAft>
                <a:spcPts val="900"/>
              </a:spcAft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78D8D-D91E-485F-9095-C70DAC41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78104" y="4886325"/>
            <a:ext cx="1009650" cy="179427"/>
          </a:xfrm>
        </p:spPr>
        <p:txBody>
          <a:bodyPr/>
          <a:lstStyle/>
          <a:p>
            <a:r>
              <a:rPr lang="en-US" altLang="en-US"/>
              <a:t>4/26/23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AD926-455B-4C3A-B1E6-86190988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2328" y="4886325"/>
            <a:ext cx="4030266" cy="180975"/>
          </a:xfrm>
        </p:spPr>
        <p:txBody>
          <a:bodyPr/>
          <a:lstStyle/>
          <a:p>
            <a:pPr eaLnBrk="1" hangingPunct="1"/>
            <a:r>
              <a:rPr lang="en-US" altLang="en-US" sz="825" i="1">
                <a:latin typeface="Helvetica" panose="020B0604020202020204" pitchFamily="34" charset="0"/>
                <a:ea typeface="MS PGothic" panose="020B0600070205080204" pitchFamily="34" charset="-128"/>
              </a:rPr>
              <a:t>G.Velev |  2nd Instrumentation and Diagnostics for Superconducting Magnets</a:t>
            </a:r>
            <a:endParaRPr lang="en-US" altLang="en-US" sz="825" i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49F29-3473-4D23-9E31-7ECA61AF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D7FD067-3235-9DCC-BD6F-397CBE5A15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876" y="1216321"/>
            <a:ext cx="4520199" cy="2710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4FDCA9-032B-D19A-EDDE-52805F7C89E7}"/>
              </a:ext>
            </a:extLst>
          </p:cNvPr>
          <p:cNvSpPr txBox="1"/>
          <p:nvPr/>
        </p:nvSpPr>
        <p:spPr>
          <a:xfrm>
            <a:off x="5921696" y="519071"/>
            <a:ext cx="2194474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Software  and Comp. system group</a:t>
            </a:r>
          </a:p>
        </p:txBody>
      </p:sp>
    </p:spTree>
    <p:extLst>
      <p:ext uri="{BB962C8B-B14F-4D97-AF65-F5344CB8AC3E}">
        <p14:creationId xmlns:p14="http://schemas.microsoft.com/office/powerpoint/2010/main" val="22688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5405" y="725267"/>
            <a:ext cx="8672513" cy="3218831"/>
          </a:xfrm>
        </p:spPr>
        <p:txBody>
          <a:bodyPr/>
          <a:lstStyle/>
          <a:p>
            <a:r>
              <a:rPr lang="en-US" dirty="0"/>
              <a:t>Introduction - HTS cable test facility at Fermilab</a:t>
            </a:r>
          </a:p>
          <a:p>
            <a:r>
              <a:rPr lang="en-US" dirty="0"/>
              <a:t>Test Facility Dipole  (TFD) from LBNL  - 15 T background field </a:t>
            </a:r>
          </a:p>
          <a:p>
            <a:r>
              <a:rPr lang="en-US" dirty="0"/>
              <a:t>Quench protection and characterization  </a:t>
            </a:r>
          </a:p>
          <a:p>
            <a:r>
              <a:rPr lang="en-US" dirty="0"/>
              <a:t>Instrumentation and diagnostics for the TFD and  HTS cable sample</a:t>
            </a:r>
          </a:p>
          <a:p>
            <a:pPr lvl="1"/>
            <a:r>
              <a:rPr lang="en-US" dirty="0"/>
              <a:t>New multichannel Digital Integrator</a:t>
            </a:r>
          </a:p>
          <a:p>
            <a:pPr lvl="1"/>
            <a:r>
              <a:rPr lang="en-US" dirty="0"/>
              <a:t>Nanovolt Multiplexer Meter for splice and VT  measurements</a:t>
            </a:r>
          </a:p>
          <a:p>
            <a:pPr lvl="1"/>
            <a:r>
              <a:rPr lang="en-US" dirty="0"/>
              <a:t>New signal conditioner system</a:t>
            </a:r>
          </a:p>
          <a:p>
            <a:pPr lvl="1"/>
            <a:r>
              <a:rPr lang="en-US" dirty="0"/>
              <a:t>EMMA: Software Framework for Measurement Systems</a:t>
            </a:r>
          </a:p>
          <a:p>
            <a:pPr lvl="1"/>
            <a:r>
              <a:rPr lang="en-US" dirty="0"/>
              <a:t>Fibers -  covered by Maria’s and Steve’s talks </a:t>
            </a:r>
          </a:p>
          <a:p>
            <a:pPr lvl="1"/>
            <a:r>
              <a:rPr lang="en-US" dirty="0"/>
              <a:t>Quench antennas -  Joe’s talk</a:t>
            </a:r>
          </a:p>
          <a:p>
            <a:r>
              <a:rPr lang="en-US" dirty="0"/>
              <a:t>Summary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r>
              <a:rPr lang="en-US" dirty="0"/>
              <a:t>EMMA – Extensible Magnetic Measurement Application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163913" y="120426"/>
            <a:ext cx="6515100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Measurement System Family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318538" y="708991"/>
            <a:ext cx="8380326" cy="15217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software </a:t>
            </a: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product line method </a:t>
            </a:r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is used to develop a </a:t>
            </a: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family</a:t>
            </a:r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of measurement systems</a:t>
            </a:r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 These systems are based on a common architecture and a common framework. </a:t>
            </a:r>
          </a:p>
          <a:p>
            <a:pPr algn="just"/>
            <a:r>
              <a:rPr lang="en-US" sz="1350" dirty="0">
                <a:solidFill>
                  <a:schemeClr val="accent6">
                    <a:lumMod val="50000"/>
                  </a:schemeClr>
                </a:solidFill>
              </a:rPr>
              <a:t>All EMMA components have properties that are externally settable (configuration file) to tailor their behavior. The components in the system are coordinated by a Python script, which allows for additional </a:t>
            </a: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</a:rPr>
              <a:t>flexibility</a:t>
            </a:r>
            <a:r>
              <a:rPr lang="en-US" sz="1350" dirty="0">
                <a:solidFill>
                  <a:schemeClr val="accent6">
                    <a:lumMod val="50000"/>
                  </a:schemeClr>
                </a:solidFill>
              </a:rPr>
              <a:t> in designing measurement systems.</a:t>
            </a:r>
          </a:p>
          <a:p>
            <a:pPr marL="0" indent="0">
              <a:buNone/>
            </a:pPr>
            <a:endParaRPr lang="en-US" altLang="en-US" dirty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t>4/26/23</a:t>
            </a:r>
            <a:endParaRPr lang="en-US" altLang="en-US" sz="9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0C3EC-004B-96F8-C336-8F9F09E72426}"/>
              </a:ext>
            </a:extLst>
          </p:cNvPr>
          <p:cNvGrpSpPr/>
          <p:nvPr/>
        </p:nvGrpSpPr>
        <p:grpSpPr>
          <a:xfrm>
            <a:off x="3745375" y="2361295"/>
            <a:ext cx="5071438" cy="1958345"/>
            <a:chOff x="2040731" y="2560950"/>
            <a:chExt cx="5071438" cy="195834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BEC2A94-2410-3F0C-31E6-44B8A1E0B23F}"/>
                </a:ext>
              </a:extLst>
            </p:cNvPr>
            <p:cNvGrpSpPr/>
            <p:nvPr/>
          </p:nvGrpSpPr>
          <p:grpSpPr>
            <a:xfrm>
              <a:off x="2040731" y="2560950"/>
              <a:ext cx="4596557" cy="1520413"/>
              <a:chOff x="2040731" y="2560950"/>
              <a:chExt cx="4596557" cy="1520413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BCEFCC5-2351-124A-8482-7EB8442E758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3069036" y="2573985"/>
                <a:ext cx="13994" cy="144304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4C27597-11CF-AA4E-BE36-26FEB7941064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flipV="1">
                <a:off x="2040731" y="2906283"/>
                <a:ext cx="4537943" cy="13557"/>
              </a:xfrm>
              <a:prstGeom prst="line">
                <a:avLst/>
              </a:prstGeom>
              <a:noFill/>
              <a:ln w="12700">
                <a:solidFill>
                  <a:srgbClr val="004C9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99E3779-9253-C64D-BE7D-EFC65E0005B0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061641" y="2571760"/>
                <a:ext cx="4537943" cy="0"/>
              </a:xfrm>
              <a:prstGeom prst="line">
                <a:avLst/>
              </a:prstGeom>
              <a:noFill/>
              <a:ln w="12700">
                <a:solidFill>
                  <a:srgbClr val="004C9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5F8BCA0-0719-A14D-8E87-1A5D3289E29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6065165" y="2820813"/>
                <a:ext cx="0" cy="198283"/>
              </a:xfrm>
              <a:prstGeom prst="straightConnector1">
                <a:avLst/>
              </a:prstGeom>
              <a:noFill/>
              <a:ln w="12700">
                <a:solidFill>
                  <a:srgbClr val="0F2D62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A00E7F94-AD33-1B4D-A56D-0EFDFBB15D69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4680950" y="2834602"/>
                <a:ext cx="0" cy="198283"/>
              </a:xfrm>
              <a:prstGeom prst="straightConnector1">
                <a:avLst/>
              </a:prstGeom>
              <a:noFill/>
              <a:ln w="12700">
                <a:solidFill>
                  <a:srgbClr val="0F2D62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83A3157-241C-B54D-979F-3F5E9FBDB4F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3593627" y="2818420"/>
                <a:ext cx="0" cy="198283"/>
              </a:xfrm>
              <a:prstGeom prst="straightConnector1">
                <a:avLst/>
              </a:prstGeom>
              <a:noFill/>
              <a:ln w="12700">
                <a:solidFill>
                  <a:srgbClr val="0F2D62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0204B6A-A929-C349-87ED-31B9F54E4F5A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576033" y="2869224"/>
                <a:ext cx="0" cy="198283"/>
              </a:xfrm>
              <a:prstGeom prst="straightConnector1">
                <a:avLst/>
              </a:prstGeom>
              <a:noFill/>
              <a:ln w="12700">
                <a:solidFill>
                  <a:srgbClr val="0F2D62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3187BB9-FE87-CB4F-BD60-F9A713E7BF1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4211341" y="2560950"/>
                <a:ext cx="13790" cy="140804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4ED96A3-B18D-EC46-8878-43D042C71B3A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5471699" y="2590249"/>
                <a:ext cx="13814" cy="141052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B21EC5-6330-8445-98C2-8B36C2AC83A8}"/>
                  </a:ext>
                </a:extLst>
              </p:cNvPr>
              <p:cNvSpPr txBox="1"/>
              <p:nvPr/>
            </p:nvSpPr>
            <p:spPr>
              <a:xfrm>
                <a:off x="5671582" y="3067748"/>
                <a:ext cx="965706" cy="19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75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SPLICE</a:t>
                </a:r>
                <a:r>
                  <a:rPr lang="en-US" sz="675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675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SYSTEM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EE1F2A-4A11-434F-A82D-B1AAECB5838D}"/>
                  </a:ext>
                </a:extLst>
              </p:cNvPr>
              <p:cNvSpPr txBox="1"/>
              <p:nvPr/>
            </p:nvSpPr>
            <p:spPr>
              <a:xfrm>
                <a:off x="2417818" y="2649709"/>
                <a:ext cx="4181766" cy="19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75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SSW                         ROTATING COIL                           FIELD MAP                            MISCALLENOUS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9615C9-FC03-7B4A-BB60-62CC65989DDD}"/>
                  </a:ext>
                </a:extLst>
              </p:cNvPr>
              <p:cNvSpPr txBox="1"/>
              <p:nvPr/>
            </p:nvSpPr>
            <p:spPr>
              <a:xfrm>
                <a:off x="2054354" y="3090066"/>
                <a:ext cx="1030371" cy="99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75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SSW</a:t>
                </a:r>
              </a:p>
              <a:p>
                <a:pPr algn="ctr">
                  <a:lnSpc>
                    <a:spcPts val="375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675" b="1" dirty="0">
                  <a:solidFill>
                    <a:srgbClr val="000000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375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(QUADRUPOLE)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lnSpc>
                    <a:spcPts val="375"/>
                  </a:lnSpc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lnSpc>
                    <a:spcPts val="375"/>
                  </a:lnSpc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SSW (DIPOLE)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lnSpc>
                    <a:spcPts val="375"/>
                  </a:lnSpc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67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lnSpc>
                    <a:spcPts val="375"/>
                  </a:lnSpc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VIBRATING WIRE</a:t>
                </a:r>
              </a:p>
              <a:p>
                <a:pPr algn="ctr">
                  <a:lnSpc>
                    <a:spcPts val="375"/>
                  </a:lnSpc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chemeClr val="tx2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FLAT COIL (PPU)</a:t>
                </a:r>
                <a:endParaRPr lang="en-US" sz="675" dirty="0">
                  <a:solidFill>
                    <a:schemeClr val="tx2"/>
                  </a:solidFill>
                  <a:latin typeface="+mn-lt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E5A2E4-47C5-824E-8E94-8E59C287508D}"/>
                  </a:ext>
                </a:extLst>
              </p:cNvPr>
              <p:cNvSpPr txBox="1"/>
              <p:nvPr/>
            </p:nvSpPr>
            <p:spPr>
              <a:xfrm>
                <a:off x="2985060" y="3100061"/>
                <a:ext cx="1222745" cy="843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SUPERCONDUCTING</a:t>
                </a:r>
                <a:r>
                  <a:rPr lang="en-US" sz="675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HORIZONTAL (HL-LHC)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chemeClr val="tx2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CONVENTIONAL HORIZONTAL </a:t>
                </a:r>
                <a:endParaRPr lang="en-US" sz="675" dirty="0">
                  <a:solidFill>
                    <a:schemeClr val="tx2"/>
                  </a:solidFill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SUPERCONDUCTING</a:t>
                </a:r>
                <a:r>
                  <a:rPr lang="en-US" sz="675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675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VERTICAL</a:t>
                </a:r>
                <a:endParaRPr lang="en-US" sz="675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95ED62-CA85-D149-817C-D9B0F9110C79}"/>
                  </a:ext>
                </a:extLst>
              </p:cNvPr>
              <p:cNvSpPr txBox="1"/>
              <p:nvPr/>
            </p:nvSpPr>
            <p:spPr>
              <a:xfrm>
                <a:off x="4170030" y="3105983"/>
                <a:ext cx="1399825" cy="70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Mu2e FMS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POINT SCAN</a:t>
                </a:r>
                <a:r>
                  <a:rPr lang="en-US" sz="675" dirty="0">
                    <a:latin typeface="+mn-lt"/>
                    <a:ea typeface="Times New Roman" panose="02020603050405020304" pitchFamily="18" charset="0"/>
                  </a:rPr>
                  <a:t> (</a:t>
                </a: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VERTICAL) 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POINT SCAN (HORIZONTAL) </a:t>
                </a:r>
                <a:endParaRPr lang="en-US" sz="675" dirty="0"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Bef>
                    <a:spcPts val="450"/>
                  </a:spcBef>
                  <a:spcAft>
                    <a:spcPts val="0"/>
                  </a:spcAft>
                </a:pPr>
                <a:r>
                  <a:rPr lang="en-US" sz="675" b="1" dirty="0">
                    <a:solidFill>
                      <a:srgbClr val="000000"/>
                    </a:solidFill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3D Field Mapping (PPU)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8A33C7-DB84-6FFD-4741-C61BCBF7A7B3}"/>
                </a:ext>
              </a:extLst>
            </p:cNvPr>
            <p:cNvSpPr txBox="1"/>
            <p:nvPr/>
          </p:nvSpPr>
          <p:spPr>
            <a:xfrm>
              <a:off x="6065164" y="4011464"/>
              <a:ext cx="1047005" cy="50783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675" b="1" dirty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Commissioned</a:t>
              </a:r>
            </a:p>
            <a:p>
              <a:r>
                <a:rPr lang="en-US" sz="675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Under development</a:t>
              </a:r>
            </a:p>
            <a:p>
              <a:r>
                <a:rPr lang="en-US" sz="675" b="1" dirty="0">
                  <a:solidFill>
                    <a:schemeClr val="bg1">
                      <a:lumMod val="65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Planned development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A3D243-58BF-D654-3F47-F1EB00DC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5533" y="4849550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G.Velev</a:t>
            </a:r>
            <a:r>
              <a:rPr lang="en-US" dirty="0"/>
              <a:t> |  2nd Instrumentation and Diagnostics for Superconducting Magnets</a:t>
            </a:r>
            <a:endParaRPr lang="en-US" b="1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49B461C-01A1-43FC-F2F9-888EBF953E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33" y="2260768"/>
            <a:ext cx="3185532" cy="19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68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F37F35-D314-3E42-976D-98C9EAE6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862843"/>
            <a:ext cx="8672513" cy="4091843"/>
          </a:xfrm>
        </p:spPr>
        <p:txBody>
          <a:bodyPr/>
          <a:lstStyle/>
          <a:p>
            <a:r>
              <a:rPr lang="en-US" dirty="0"/>
              <a:t>Fermilab has developed or is in the process of developing a full set of tools needed to protect TFD, as well as to protect and characterize the HTS cable samples.</a:t>
            </a:r>
          </a:p>
          <a:p>
            <a:pPr lvl="1"/>
            <a:r>
              <a:rPr lang="en-US" dirty="0"/>
              <a:t>QD/QP  system for TFD  is commissioned  </a:t>
            </a:r>
          </a:p>
          <a:p>
            <a:pPr lvl="1"/>
            <a:r>
              <a:rPr lang="en-US" dirty="0"/>
              <a:t>QD/QP/QC for test samples   </a:t>
            </a:r>
          </a:p>
          <a:p>
            <a:pPr lvl="1"/>
            <a:r>
              <a:rPr lang="en-US" dirty="0"/>
              <a:t>The system is tested in real operation as we  speak </a:t>
            </a:r>
          </a:p>
          <a:p>
            <a:r>
              <a:rPr lang="en-US" dirty="0"/>
              <a:t>We  always  increasing  our “toolbox”:</a:t>
            </a:r>
          </a:p>
          <a:p>
            <a:pPr lvl="1"/>
            <a:r>
              <a:rPr lang="en-US" dirty="0"/>
              <a:t>Nanovolt meter module – done </a:t>
            </a:r>
          </a:p>
          <a:p>
            <a:pPr lvl="1"/>
            <a:r>
              <a:rPr lang="en-US" dirty="0"/>
              <a:t>Digital integrator module – in progress</a:t>
            </a:r>
          </a:p>
          <a:p>
            <a:pPr lvl="1"/>
            <a:r>
              <a:rPr lang="en-US" dirty="0"/>
              <a:t>Signal conditioning module  - in progress </a:t>
            </a:r>
          </a:p>
          <a:p>
            <a:pPr lvl="1"/>
            <a:r>
              <a:rPr lang="en-US" dirty="0"/>
              <a:t>Development of the fiber systems</a:t>
            </a:r>
          </a:p>
          <a:p>
            <a:pPr lvl="1"/>
            <a:r>
              <a:rPr lang="en-US" dirty="0"/>
              <a:t>Quench antennas  and new MM  probes </a:t>
            </a:r>
          </a:p>
          <a:p>
            <a:r>
              <a:rPr lang="en-US" dirty="0"/>
              <a:t>New software monitoring and measurement system is developed. 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8AF6D6-3D9E-574B-BB1D-7C8E7926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49F1C-89C8-F24A-A7E5-55CB9443CB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09323-8585-A647-9917-22413FF4A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147B9-FF4C-734C-AFC4-CA4FF677C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35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4CFEE-0040-ED46-99C9-867D81A0D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E1125-985B-6945-B580-1989F9E8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01428-5CB7-9044-84B5-D3DFC35B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98D2A-54A5-E247-B391-62800E34CB20}"/>
              </a:ext>
            </a:extLst>
          </p:cNvPr>
          <p:cNvSpPr txBox="1"/>
          <p:nvPr/>
        </p:nvSpPr>
        <p:spPr>
          <a:xfrm>
            <a:off x="3583259" y="1494263"/>
            <a:ext cx="129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74187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125DC6-F2EC-379E-174C-765159807B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467139"/>
            <a:ext cx="8178800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7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A526E-9B99-344D-6451-FDDE5FF0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36" y="593977"/>
            <a:ext cx="5626927" cy="1926454"/>
          </a:xfrm>
        </p:spPr>
        <p:txBody>
          <a:bodyPr/>
          <a:lstStyle/>
          <a:p>
            <a:r>
              <a:rPr lang="en-US" sz="1600" dirty="0">
                <a:solidFill>
                  <a:srgbClr val="4E4E4E"/>
                </a:solidFill>
              </a:rPr>
              <a:t>We have a conceptual design of the anti-cryostat</a:t>
            </a:r>
          </a:p>
          <a:p>
            <a:r>
              <a:rPr lang="en-US" sz="1600" dirty="0">
                <a:solidFill>
                  <a:srgbClr val="4E4E4E"/>
                </a:solidFill>
              </a:rPr>
              <a:t>Expected operational mode: field is perpendicular to the test sample 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aperture: (EDIPO) 144 mm (H) x 94 mm (V) </a:t>
            </a:r>
          </a:p>
          <a:p>
            <a:pPr marL="0" indent="0">
              <a:buNone/>
            </a:pP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8C8CA-BE58-D961-118E-07D35944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Anti-cryostat and sample 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298D-B6FB-8F60-F59F-84650BAC0F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5341-79F2-7061-6B66-23D66FA24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E53F-32F4-4F79-19EE-958119E83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CC088B-EED1-443B-12FB-E4545C7C5E61}"/>
              </a:ext>
            </a:extLst>
          </p:cNvPr>
          <p:cNvGrpSpPr/>
          <p:nvPr/>
        </p:nvGrpSpPr>
        <p:grpSpPr>
          <a:xfrm>
            <a:off x="9108" y="2165242"/>
            <a:ext cx="3174906" cy="2550498"/>
            <a:chOff x="2729273" y="2557587"/>
            <a:chExt cx="3924617" cy="2544399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8B9EE93A-3453-6124-91AC-F31E9613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630" y="3298806"/>
              <a:ext cx="1782840" cy="1116030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B8B5EA1-63B2-5D98-6396-7B368D1D6B02}"/>
                </a:ext>
              </a:extLst>
            </p:cNvPr>
            <p:cNvCxnSpPr/>
            <p:nvPr/>
          </p:nvCxnSpPr>
          <p:spPr>
            <a:xfrm>
              <a:off x="4478536" y="2571750"/>
              <a:ext cx="0" cy="726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959EB27-DCF8-007D-46C8-07C75F068B5E}"/>
                </a:ext>
              </a:extLst>
            </p:cNvPr>
            <p:cNvCxnSpPr/>
            <p:nvPr/>
          </p:nvCxnSpPr>
          <p:spPr>
            <a:xfrm>
              <a:off x="4754129" y="2571750"/>
              <a:ext cx="0" cy="726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1AE3201-B24C-5D38-B7ED-730448F3C307}"/>
                </a:ext>
              </a:extLst>
            </p:cNvPr>
            <p:cNvCxnSpPr/>
            <p:nvPr/>
          </p:nvCxnSpPr>
          <p:spPr>
            <a:xfrm>
              <a:off x="5052177" y="2557587"/>
              <a:ext cx="0" cy="726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3068228-952E-E64C-FCA5-2120C60B46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470" y="3691587"/>
              <a:ext cx="83340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E480165-DE06-E49D-C4A1-255285D2A7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8210" y="3888861"/>
              <a:ext cx="83340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8BD0E19-5F3B-D639-D9C5-BAB87B77AB0E}"/>
                </a:ext>
              </a:extLst>
            </p:cNvPr>
            <p:cNvCxnSpPr>
              <a:cxnSpLocks/>
            </p:cNvCxnSpPr>
            <p:nvPr/>
          </p:nvCxnSpPr>
          <p:spPr>
            <a:xfrm>
              <a:off x="3088210" y="3691587"/>
              <a:ext cx="8914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1CE6D16-7439-E764-37B7-359EAC79A4EB}"/>
                </a:ext>
              </a:extLst>
            </p:cNvPr>
            <p:cNvCxnSpPr>
              <a:cxnSpLocks/>
            </p:cNvCxnSpPr>
            <p:nvPr/>
          </p:nvCxnSpPr>
          <p:spPr>
            <a:xfrm>
              <a:off x="5762470" y="3888861"/>
              <a:ext cx="89142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E88DFB-3C0B-760E-4F49-BFE329207DD1}"/>
                </a:ext>
              </a:extLst>
            </p:cNvPr>
            <p:cNvSpPr txBox="1"/>
            <p:nvPr/>
          </p:nvSpPr>
          <p:spPr>
            <a:xfrm>
              <a:off x="5301717" y="2729518"/>
              <a:ext cx="1059192" cy="39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B=15 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619CD5-03C9-8B67-C4AC-0C32F0022D01}"/>
                </a:ext>
              </a:extLst>
            </p:cNvPr>
            <p:cNvSpPr txBox="1"/>
            <p:nvPr/>
          </p:nvSpPr>
          <p:spPr>
            <a:xfrm>
              <a:off x="2729273" y="2981229"/>
              <a:ext cx="2151906" cy="39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F=1.5MN/m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8AA20B-6829-5C90-1E0C-9C5180D89C5B}"/>
                </a:ext>
              </a:extLst>
            </p:cNvPr>
            <p:cNvSpPr txBox="1"/>
            <p:nvPr/>
          </p:nvSpPr>
          <p:spPr>
            <a:xfrm>
              <a:off x="4148366" y="4701876"/>
              <a:ext cx="1782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</a:t>
              </a:r>
              <a:r>
                <a:rPr lang="en-US" sz="1600" baseline="-25000" dirty="0"/>
                <a:t>max</a:t>
              </a:r>
              <a:r>
                <a:rPr lang="en-US" sz="1600" dirty="0"/>
                <a:t>=100 kA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A3A533-C938-CD95-287E-52A11DA9939A}"/>
              </a:ext>
            </a:extLst>
          </p:cNvPr>
          <p:cNvSpPr txBox="1"/>
          <p:nvPr/>
        </p:nvSpPr>
        <p:spPr>
          <a:xfrm>
            <a:off x="1234419" y="3828895"/>
            <a:ext cx="171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EDIPO/Sultan configuration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D01349-ED0A-8594-6703-767BB71D883E}"/>
              </a:ext>
            </a:extLst>
          </p:cNvPr>
          <p:cNvGrpSpPr/>
          <p:nvPr/>
        </p:nvGrpSpPr>
        <p:grpSpPr>
          <a:xfrm>
            <a:off x="5345322" y="173948"/>
            <a:ext cx="3899858" cy="4972941"/>
            <a:chOff x="5244142" y="201587"/>
            <a:chExt cx="3899858" cy="49729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8014A1-E3FE-A5C0-4FA3-F186524E0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142" y="201587"/>
              <a:ext cx="1783910" cy="49729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BE9684-FAD7-8DD9-0B25-6F1CA7E7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3710" y="704334"/>
              <a:ext cx="2320290" cy="35189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185919-F1ED-0979-6087-F4248DA35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3980" y="2010452"/>
              <a:ext cx="1764996" cy="247317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B4D8451-6802-81AE-F7EF-8D40A32114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268" y="2581855"/>
            <a:ext cx="2005315" cy="1619073"/>
          </a:xfrm>
          <a:prstGeom prst="rect">
            <a:avLst/>
          </a:prstGeom>
          <a:blipFill>
            <a:blip r:embed="rId8">
              <a:alphaModFix/>
            </a:blip>
            <a:tile tx="0" ty="0" sx="100000" sy="100000" flip="none" algn="tl"/>
          </a:blipFill>
          <a:effectLst>
            <a:reflection stA="0" endPos="0" dir="5400000" sy="-100000" algn="bl" rotWithShape="0"/>
          </a:effec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7D61A6-D6A6-394F-9216-6379FBEE723C}"/>
              </a:ext>
            </a:extLst>
          </p:cNvPr>
          <p:cNvCxnSpPr>
            <a:cxnSpLocks/>
          </p:cNvCxnSpPr>
          <p:nvPr/>
        </p:nvCxnSpPr>
        <p:spPr>
          <a:xfrm>
            <a:off x="3822535" y="1778558"/>
            <a:ext cx="323438" cy="811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C450D5D-F26D-8C6F-FC4C-279875984441}"/>
              </a:ext>
            </a:extLst>
          </p:cNvPr>
          <p:cNvSpPr txBox="1"/>
          <p:nvPr/>
        </p:nvSpPr>
        <p:spPr>
          <a:xfrm>
            <a:off x="96346" y="4010229"/>
            <a:ext cx="118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HTS CICC cable (Viper)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0D8DB3-4A34-049C-CCB2-D72A1E1C9285}"/>
              </a:ext>
            </a:extLst>
          </p:cNvPr>
          <p:cNvCxnSpPr/>
          <p:nvPr/>
        </p:nvCxnSpPr>
        <p:spPr>
          <a:xfrm flipV="1">
            <a:off x="565056" y="3537020"/>
            <a:ext cx="859157" cy="417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A61E9FF-FD4C-3CBF-A28C-7C0515BBB594}"/>
              </a:ext>
            </a:extLst>
          </p:cNvPr>
          <p:cNvSpPr txBox="1"/>
          <p:nvPr/>
        </p:nvSpPr>
        <p:spPr>
          <a:xfrm>
            <a:off x="6264034" y="45704"/>
            <a:ext cx="13217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Instrumentation tree  for HTS cable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F651E0-EA66-48FE-AE54-A068A72C93A4}"/>
              </a:ext>
            </a:extLst>
          </p:cNvPr>
          <p:cNvCxnSpPr>
            <a:cxnSpLocks/>
          </p:cNvCxnSpPr>
          <p:nvPr/>
        </p:nvCxnSpPr>
        <p:spPr>
          <a:xfrm flipH="1">
            <a:off x="6546570" y="359084"/>
            <a:ext cx="157711" cy="410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708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F6B7-48A7-4DF8-9FF3-01BF352FF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EMMA – User Interface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04826-F896-4BED-AE59-672E1E63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4/26/23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FD1CE-0EF1-461C-A846-2DE0546E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1AC3B-6149-4D6F-A8E5-AB9D4167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B5F396-6D9C-401E-8E7E-D7AD651559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783" y="683347"/>
            <a:ext cx="3339799" cy="2110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A38D2-809B-4CE8-B2D5-AD2328D8C4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782" y="2825198"/>
            <a:ext cx="3339799" cy="2023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08A030-34A5-43F7-A913-FA18C8FFE8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22" y="2825668"/>
            <a:ext cx="3292137" cy="2068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ADE2CD-5875-45FE-A790-2733BA160B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52" y="678339"/>
            <a:ext cx="3346507" cy="2115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F8A6E-12FC-4D82-8CFB-92613E94BA83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488" y="1516617"/>
            <a:ext cx="3164412" cy="24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71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33B832-044B-D903-6A84-8C1DF7F07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6124"/>
            <a:ext cx="6108536" cy="3766744"/>
          </a:xfrm>
        </p:spPr>
        <p:txBody>
          <a:bodyPr/>
          <a:lstStyle/>
          <a:p>
            <a:r>
              <a:rPr lang="en-US" dirty="0"/>
              <a:t>US DOE Offices of High Energy Physics and Fusion Energy Sciences joined their effort to build  HTS cable-testing facility. </a:t>
            </a:r>
          </a:p>
          <a:p>
            <a:r>
              <a:rPr lang="en-US" dirty="0"/>
              <a:t>This facility is currently in construction at Fermilab.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For the US FES and HEP, it will serve as a test stand for HTS cables in high dipole field and at increased temperatures. 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It is designed to provide similar or better capabilities than EDIPO at PSI, and FRESCA2 at CERN</a:t>
            </a:r>
          </a:p>
          <a:p>
            <a:pPr lvl="1"/>
            <a:r>
              <a:rPr lang="en-US" dirty="0"/>
              <a:t> For the US Magnet Development Program, it will be the main facility for testing of magnets with 16-20 plus T fields, including hybrid magnets </a:t>
            </a:r>
          </a:p>
          <a:p>
            <a:pPr lvl="1"/>
            <a:r>
              <a:rPr lang="en-US" sz="1800" dirty="0"/>
              <a:t>15 T dipole (TFD)  - provided by LBNL </a:t>
            </a:r>
          </a:p>
          <a:p>
            <a:r>
              <a:rPr lang="en-US" dirty="0"/>
              <a:t>For more information  - see the talk in the  TF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EF2857-0478-4730-2D37-8AEBB41D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1E05F-7DEB-1C24-580C-69E9DEBCD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6005A-6859-ED03-1A73-89ED1B70B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22FE5-08F0-E0AF-DE3A-1C64F7A4F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2524284-5EF3-951E-496D-576C6B69A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36" y="428717"/>
            <a:ext cx="2797175" cy="39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68E38-02C8-AEB4-50CD-5EADE8C6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04" y="819449"/>
            <a:ext cx="5457065" cy="3926217"/>
          </a:xfrm>
        </p:spPr>
        <p:txBody>
          <a:bodyPr/>
          <a:lstStyle/>
          <a:p>
            <a:r>
              <a:rPr lang="en-US" sz="1600" dirty="0"/>
              <a:t>Field: 16 T design target with &gt;15% margin on the load line at 1.9 K</a:t>
            </a:r>
          </a:p>
          <a:p>
            <a:pPr lvl="1"/>
            <a:r>
              <a:rPr lang="en-US" sz="1400" dirty="0"/>
              <a:t>15 T is used as reference for operation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Clear aperture: 144 mm (H) x 94 mm (V) superimposed with 106 mm round for compatibility with FRESCA2 samples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 is based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on past development and studies of block-coil dipoles (HD, FRESCA2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Mechanical design: Rutherford cable, accelerator coil with shell-based structure with axial pre-load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Quench Protection: energy extraction (dump resistor) is sufficient for safe magnet discharge: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stored energy ~ 12 MJ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Coupling Loss induced Quench (CLIQ) system is  included in the baseline plan for redundancy, no quench heaters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DABE9-2A15-D6DE-3CDC-813AB42A5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Facility Dipole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DAD9-88A6-222F-6DE4-EA3F25568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7267" y="4876981"/>
            <a:ext cx="844928" cy="182155"/>
          </a:xfrm>
        </p:spPr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1121-80D3-A9D8-CFB9-4B151A704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A052D-D05F-BFE4-AB66-5B81CD901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8B581-F51F-EAA2-7899-E8390949EA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700" y="628697"/>
            <a:ext cx="3576637" cy="17858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4C4B353-ABC3-C581-FF5E-85FB5520255A}"/>
              </a:ext>
            </a:extLst>
          </p:cNvPr>
          <p:cNvGrpSpPr/>
          <p:nvPr/>
        </p:nvGrpSpPr>
        <p:grpSpPr>
          <a:xfrm>
            <a:off x="6067245" y="2454846"/>
            <a:ext cx="3275676" cy="1944626"/>
            <a:chOff x="4800600" y="1348541"/>
            <a:chExt cx="4343400" cy="26609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22A34D-DA67-4DE8-8EFF-202516C9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1348541"/>
              <a:ext cx="3580737" cy="26609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75DB08-67F1-C5C4-21A6-7E5C00AB2DE8}"/>
                </a:ext>
              </a:extLst>
            </p:cNvPr>
            <p:cNvSpPr txBox="1"/>
            <p:nvPr/>
          </p:nvSpPr>
          <p:spPr>
            <a:xfrm>
              <a:off x="6400800" y="3497204"/>
              <a:ext cx="1828800" cy="379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1: 40 turns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335BC8F9-1E53-8A98-C1DE-8C65852A1B31}"/>
                </a:ext>
              </a:extLst>
            </p:cNvPr>
            <p:cNvSpPr/>
            <p:nvPr/>
          </p:nvSpPr>
          <p:spPr bwMode="auto">
            <a:xfrm>
              <a:off x="7864262" y="1682052"/>
              <a:ext cx="93260" cy="992400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A797B77E-E9E1-7580-C35E-D6B9791967AE}"/>
                </a:ext>
              </a:extLst>
            </p:cNvPr>
            <p:cNvSpPr/>
            <p:nvPr/>
          </p:nvSpPr>
          <p:spPr bwMode="auto">
            <a:xfrm>
              <a:off x="8245262" y="2960060"/>
              <a:ext cx="93260" cy="992400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9CD5FB-5020-8E05-0AFE-6C7DC9DA31C8}"/>
                </a:ext>
              </a:extLst>
            </p:cNvPr>
            <p:cNvSpPr txBox="1"/>
            <p:nvPr/>
          </p:nvSpPr>
          <p:spPr>
            <a:xfrm>
              <a:off x="8272988" y="3260643"/>
              <a:ext cx="871012" cy="46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Coil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6A1F91-46EC-6BC4-CE40-4FB5B770D713}"/>
                </a:ext>
              </a:extLst>
            </p:cNvPr>
            <p:cNvSpPr txBox="1"/>
            <p:nvPr/>
          </p:nvSpPr>
          <p:spPr>
            <a:xfrm>
              <a:off x="7891988" y="1973204"/>
              <a:ext cx="871012" cy="46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Coil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B3F3B8-84A9-BF66-0EAC-A2CDE599EDEB}"/>
                </a:ext>
              </a:extLst>
            </p:cNvPr>
            <p:cNvSpPr txBox="1"/>
            <p:nvPr/>
          </p:nvSpPr>
          <p:spPr>
            <a:xfrm>
              <a:off x="6400800" y="3007963"/>
              <a:ext cx="1828800" cy="379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2: 40 turns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24B87D-AF3B-FE5F-CA28-7741BA85E988}"/>
                </a:ext>
              </a:extLst>
            </p:cNvPr>
            <p:cNvSpPr txBox="1"/>
            <p:nvPr/>
          </p:nvSpPr>
          <p:spPr>
            <a:xfrm>
              <a:off x="5880752" y="2247208"/>
              <a:ext cx="1828800" cy="379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3: 44 turns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35F34B-B82E-E4C2-74CA-EBF26741151F}"/>
                </a:ext>
              </a:extLst>
            </p:cNvPr>
            <p:cNvSpPr txBox="1"/>
            <p:nvPr/>
          </p:nvSpPr>
          <p:spPr>
            <a:xfrm>
              <a:off x="5879887" y="1801255"/>
              <a:ext cx="1828800" cy="379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4: 44 turns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62F1C1-55F7-B701-ACA7-B0A641E75E0E}"/>
                </a:ext>
              </a:extLst>
            </p:cNvPr>
            <p:cNvCxnSpPr/>
            <p:nvPr/>
          </p:nvCxnSpPr>
          <p:spPr bwMode="auto">
            <a:xfrm>
              <a:off x="4800600" y="2506604"/>
              <a:ext cx="100584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98CE06-3362-C7BD-0EA5-D0E74856F9E0}"/>
                </a:ext>
              </a:extLst>
            </p:cNvPr>
            <p:cNvSpPr txBox="1"/>
            <p:nvPr/>
          </p:nvSpPr>
          <p:spPr>
            <a:xfrm>
              <a:off x="4800600" y="1796977"/>
              <a:ext cx="101607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dirty="0">
                  <a:solidFill>
                    <a:srgbClr val="FFFF00"/>
                  </a:solidFill>
                </a:rPr>
                <a:t>R</a:t>
              </a:r>
              <a:r>
                <a:rPr lang="en-US" sz="1200" baseline="-25000" dirty="0">
                  <a:solidFill>
                    <a:srgbClr val="FFFF00"/>
                  </a:solidFill>
                </a:rPr>
                <a:t>min</a:t>
              </a:r>
              <a:r>
                <a:rPr lang="en-US" sz="1200" dirty="0">
                  <a:solidFill>
                    <a:srgbClr val="FFFF00"/>
                  </a:solidFill>
                </a:rPr>
                <a:t>:</a:t>
              </a:r>
            </a:p>
            <a:p>
              <a:pPr algn="ctr">
                <a:spcAft>
                  <a:spcPts val="400"/>
                </a:spcAft>
              </a:pPr>
              <a:r>
                <a:rPr lang="en-US" sz="1200" dirty="0">
                  <a:solidFill>
                    <a:srgbClr val="FFFF00"/>
                  </a:solidFill>
                </a:rPr>
                <a:t>54 mm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D1ECB99-10EB-584B-2B43-801F678DE07E}"/>
              </a:ext>
            </a:extLst>
          </p:cNvPr>
          <p:cNvSpPr txBox="1"/>
          <p:nvPr/>
        </p:nvSpPr>
        <p:spPr>
          <a:xfrm>
            <a:off x="117225" y="4497961"/>
            <a:ext cx="636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D. Arbelaez, P. Ferracin, R. Hafalia, P. Mallon, D. Martins Araujo, J. L. Rudeiros Fernandez, G. Vallone et al.</a:t>
            </a:r>
          </a:p>
        </p:txBody>
      </p:sp>
    </p:spTree>
    <p:extLst>
      <p:ext uri="{BB962C8B-B14F-4D97-AF65-F5344CB8AC3E}">
        <p14:creationId xmlns:p14="http://schemas.microsoft.com/office/powerpoint/2010/main" val="253070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636AD1-5601-AA0F-6F41-83B2F7AA0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36633"/>
            <a:ext cx="4460608" cy="3670232"/>
          </a:xfrm>
        </p:spPr>
        <p:txBody>
          <a:bodyPr/>
          <a:lstStyle/>
          <a:p>
            <a:r>
              <a:rPr lang="en-US" sz="1600" dirty="0"/>
              <a:t>Studies were performed with STEAM-LEDET code </a:t>
            </a:r>
          </a:p>
          <a:p>
            <a:r>
              <a:rPr lang="en-US" sz="1600" dirty="0"/>
              <a:t>Conductor:  Cu/</a:t>
            </a:r>
            <a:r>
              <a:rPr lang="en-US" sz="1600" dirty="0" err="1"/>
              <a:t>NonCu</a:t>
            </a:r>
            <a:r>
              <a:rPr lang="en-US" sz="1600" dirty="0"/>
              <a:t>: 0.8-1.17 (selected 0.9)</a:t>
            </a:r>
          </a:p>
          <a:p>
            <a:r>
              <a:rPr lang="en-US" sz="1600" dirty="0"/>
              <a:t>At operation at current corresponding to  15 T</a:t>
            </a:r>
          </a:p>
          <a:p>
            <a:r>
              <a:rPr lang="en-US" sz="1600" dirty="0"/>
              <a:t>Dump resistor: two options 130 m</a:t>
            </a:r>
            <a:r>
              <a:rPr lang="el-GR" sz="1600" dirty="0"/>
              <a:t>Ω (2 </a:t>
            </a:r>
            <a:r>
              <a:rPr lang="en-US" sz="1600" dirty="0"/>
              <a:t>kV) – 75 m</a:t>
            </a:r>
            <a:r>
              <a:rPr lang="el-GR" sz="1600" dirty="0"/>
              <a:t>Ω (1 </a:t>
            </a:r>
            <a:r>
              <a:rPr lang="en-US" sz="1600" dirty="0"/>
              <a:t>kV)</a:t>
            </a:r>
          </a:p>
          <a:p>
            <a:r>
              <a:rPr lang="en-US" sz="1600" dirty="0"/>
              <a:t>For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redundancy</a:t>
            </a:r>
            <a:r>
              <a:rPr lang="en-US" sz="1600" dirty="0"/>
              <a:t> CLIQ is used: 40 mF, 600 V (AUP specs)</a:t>
            </a:r>
          </a:p>
          <a:p>
            <a:r>
              <a:rPr lang="en-US" sz="1600" dirty="0"/>
              <a:t>Expected Detection + validation time: 15 </a:t>
            </a:r>
            <a:r>
              <a:rPr lang="en-US" sz="1600" dirty="0" err="1"/>
              <a:t>ms</a:t>
            </a:r>
            <a:endParaRPr lang="en-US" sz="1600" dirty="0"/>
          </a:p>
          <a:p>
            <a:r>
              <a:rPr lang="en-US" sz="1600" dirty="0"/>
              <a:t>If quench detection is increased by factor of 3 (45 </a:t>
            </a:r>
            <a:r>
              <a:rPr lang="en-US" sz="1600" dirty="0" err="1"/>
              <a:t>ms</a:t>
            </a:r>
            <a:r>
              <a:rPr lang="en-US" sz="1600" dirty="0"/>
              <a:t>), temperature increases by ~ 30K</a:t>
            </a:r>
          </a:p>
          <a:p>
            <a:r>
              <a:rPr lang="en-US" sz="1600" dirty="0">
                <a:solidFill>
                  <a:srgbClr val="FF0000"/>
                </a:solidFill>
              </a:rPr>
              <a:t>Failure to activate dump on time may damage the coils  - need reliable QP system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63A5D-F01C-7C68-7325-EC7E4C3B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Protection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A238E-7B5B-5C52-1159-09C770C4E3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8AA2C-9309-8B28-D36D-CF2855487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C7AEC-11B8-09FB-D4B0-52F4E7A91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73DB2-E6E1-8017-47CB-00940C577F0C}"/>
              </a:ext>
            </a:extLst>
          </p:cNvPr>
          <p:cNvSpPr txBox="1"/>
          <p:nvPr/>
        </p:nvSpPr>
        <p:spPr>
          <a:xfrm>
            <a:off x="5904054" y="539355"/>
            <a:ext cx="1574785" cy="3385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V. </a:t>
            </a:r>
            <a:r>
              <a:rPr lang="en-US" sz="1600" dirty="0" err="1">
                <a:solidFill>
                  <a:srgbClr val="C00000"/>
                </a:solidFill>
              </a:rPr>
              <a:t>Marinozzi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E1A05E02-B5E5-51F0-EAAD-A91B8F9CD7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858" y="1289885"/>
            <a:ext cx="4416640" cy="311697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BE30EA-805A-8716-683F-EBE0700A1DF8}"/>
              </a:ext>
            </a:extLst>
          </p:cNvPr>
          <p:cNvCxnSpPr/>
          <p:nvPr/>
        </p:nvCxnSpPr>
        <p:spPr>
          <a:xfrm>
            <a:off x="6667500" y="1733550"/>
            <a:ext cx="0" cy="2149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9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F68D3B-4609-434C-82AA-C15F8C36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QP system - Requirements and Specifications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C638C-9F27-1E4C-9910-03A678F2B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4/26/23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29F40-AE40-954E-85C9-A425BA039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DA70-1847-8041-A058-2CD5F912A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2B558-2386-2E46-81B9-81D3CAAB882F}"/>
              </a:ext>
            </a:extLst>
          </p:cNvPr>
          <p:cNvSpPr txBox="1"/>
          <p:nvPr/>
        </p:nvSpPr>
        <p:spPr>
          <a:xfrm>
            <a:off x="111125" y="484521"/>
            <a:ext cx="89217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QP developed for  the muon-to-electron (mu2e) conversion experiment to protect 3 solenoids with ~105 MJ stored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is designed to minimize false quench triggers and unscheduled downtime that causes unnecessary interruptions to the operation of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quench detection system monitors the superconducting magnet coils and bus, the HTS power leads, and the vapor-cooled copper power leads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QP system: 3 tiers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Tier-I  – Digital Quench Detection (DQD);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Tier-II (redundant) – Analog Quench Detection (AQD);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Tier-III – Quench System Monitoring and Data Manager + Operational GUIs &amp; Quench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DQD and AQD provide independent quench triggers and designed to minimize the false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DQD and AQD features: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Two operation modes – production and expert  modes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User settable validation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Built in signal conditioning: filtering, gains, and attenuation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First application: AUP  cryo-assembly testing as  we speak </a:t>
            </a:r>
          </a:p>
        </p:txBody>
      </p:sp>
    </p:spTree>
    <p:extLst>
      <p:ext uri="{BB962C8B-B14F-4D97-AF65-F5344CB8AC3E}">
        <p14:creationId xmlns:p14="http://schemas.microsoft.com/office/powerpoint/2010/main" val="117451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401AE0FB-850E-449D-AA72-7C0B28AE4B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911" y="1542842"/>
            <a:ext cx="3200400" cy="2955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DQD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4/26/23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2F202-0AA0-4E02-833F-E4D571A3B135}"/>
              </a:ext>
            </a:extLst>
          </p:cNvPr>
          <p:cNvSpPr txBox="1"/>
          <p:nvPr/>
        </p:nvSpPr>
        <p:spPr>
          <a:xfrm>
            <a:off x="222250" y="699242"/>
            <a:ext cx="2954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Modular Hardware System: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Minimum number of connections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Built-in high voltage isolation;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Simple  FPGA algorithms implemented on lower level (Verilog)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Data is stored in the DQD module SRAM independently from PC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14752-49AE-463F-9DC8-D772C6181BEF}"/>
              </a:ext>
            </a:extLst>
          </p:cNvPr>
          <p:cNvSpPr/>
          <p:nvPr/>
        </p:nvSpPr>
        <p:spPr>
          <a:xfrm>
            <a:off x="3121834" y="645380"/>
            <a:ext cx="239502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DQD Module: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Digital Isolation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Programable: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Gains;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Trigger validation and delay times;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Multiple current dependent thresholds;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Channels for bucking;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Fast quench loggers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Pre and post trigger data windows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CC3FC-BC43-45B0-A61D-76125A5D2C32}"/>
              </a:ext>
            </a:extLst>
          </p:cNvPr>
          <p:cNvSpPr/>
          <p:nvPr/>
        </p:nvSpPr>
        <p:spPr>
          <a:xfrm>
            <a:off x="6389527" y="691253"/>
            <a:ext cx="2272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DQD Controller: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Communicates with TIER-III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Provides  current ramp rate (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dI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/dt) for DQD &amp; AQD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948B7-B975-CEB5-CC68-F3BD65B543AC}"/>
              </a:ext>
            </a:extLst>
          </p:cNvPr>
          <p:cNvGrpSpPr/>
          <p:nvPr/>
        </p:nvGrpSpPr>
        <p:grpSpPr>
          <a:xfrm>
            <a:off x="481689" y="2609617"/>
            <a:ext cx="2799579" cy="2180831"/>
            <a:chOff x="335114" y="2644659"/>
            <a:chExt cx="2799579" cy="218083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6A2F66-5A60-480C-A00C-F67E82EE7795}"/>
                </a:ext>
              </a:extLst>
            </p:cNvPr>
            <p:cNvSpPr txBox="1"/>
            <p:nvPr/>
          </p:nvSpPr>
          <p:spPr>
            <a:xfrm>
              <a:off x="335114" y="4479241"/>
              <a:ext cx="27995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tx2"/>
                  </a:solidFill>
                </a:rPr>
                <a:t>Note: The DQD quench detectors are commercially produced </a:t>
              </a:r>
            </a:p>
            <a:p>
              <a:r>
                <a:rPr lang="en-US" sz="825" dirty="0">
                  <a:solidFill>
                    <a:schemeClr val="tx2"/>
                  </a:solidFill>
                </a:rPr>
                <a:t>using Class 3 assembly standards (high reliability electronics).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124AC-F57D-4795-A099-E333BAE549CD}"/>
                </a:ext>
              </a:extLst>
            </p:cNvPr>
            <p:cNvSpPr txBox="1"/>
            <p:nvPr/>
          </p:nvSpPr>
          <p:spPr>
            <a:xfrm>
              <a:off x="795260" y="2644659"/>
              <a:ext cx="187928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chemeClr val="tx2"/>
                  </a:solidFill>
                </a:rPr>
                <a:t>Digital Quench Detector  4 </a:t>
              </a:r>
              <a:r>
                <a:rPr lang="en-US" sz="900" dirty="0" err="1">
                  <a:solidFill>
                    <a:schemeClr val="tx2"/>
                  </a:solidFill>
                </a:rPr>
                <a:t>ch</a:t>
              </a:r>
              <a:r>
                <a:rPr lang="en-US" sz="900" dirty="0">
                  <a:solidFill>
                    <a:schemeClr val="tx2"/>
                  </a:solidFill>
                </a:rPr>
                <a:t> board</a:t>
              </a:r>
            </a:p>
          </p:txBody>
        </p:sp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CC7D14A-BE3E-FBB1-8A40-E6CCBBEC3A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27" y="2797937"/>
            <a:ext cx="1879289" cy="17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5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92966"/>
            <a:ext cx="6515100" cy="410675"/>
          </a:xfrm>
        </p:spPr>
        <p:txBody>
          <a:bodyPr/>
          <a:lstStyle/>
          <a:p>
            <a:pPr algn="ctr"/>
            <a:r>
              <a:rPr lang="en-US" dirty="0"/>
              <a:t>Analog Quench Protection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4E6AF2-359E-414A-B769-0C454712E131}"/>
              </a:ext>
            </a:extLst>
          </p:cNvPr>
          <p:cNvSpPr txBox="1"/>
          <p:nvPr/>
        </p:nvSpPr>
        <p:spPr>
          <a:xfrm>
            <a:off x="101341" y="1115779"/>
            <a:ext cx="28719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AQD Hardware System Features: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Channel isolation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Ability to perform analog bucking of  two near by channels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Ability to buck a channel against magnet current I or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dI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/dt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Settable QD threshold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Balance adjustment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Selectable gains for each channel (0.25 to 256)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Selectable validation time for each channel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Selectable input filter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Isolated  quench output signals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Isolated AQD status outputs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6150A7-CBBC-85E0-69E2-E643C4635669}"/>
              </a:ext>
            </a:extLst>
          </p:cNvPr>
          <p:cNvGrpSpPr/>
          <p:nvPr/>
        </p:nvGrpSpPr>
        <p:grpSpPr>
          <a:xfrm>
            <a:off x="5254511" y="591037"/>
            <a:ext cx="3665861" cy="2063931"/>
            <a:chOff x="4319138" y="2546545"/>
            <a:chExt cx="3665861" cy="2063931"/>
          </a:xfrm>
        </p:grpSpPr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A7CD94FD-0340-EDFA-0196-6A8302750273}"/>
                </a:ext>
              </a:extLst>
            </p:cNvPr>
            <p:cNvSpPr txBox="1"/>
            <p:nvPr/>
          </p:nvSpPr>
          <p:spPr>
            <a:xfrm>
              <a:off x="4319138" y="2546545"/>
              <a:ext cx="36658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050" dirty="0"/>
                <a:t>Full chassis of Analog Quench Detector Modules – 28 Channels</a:t>
              </a:r>
            </a:p>
          </p:txBody>
        </p:sp>
        <p:pic>
          <p:nvPicPr>
            <p:cNvPr id="11" name="Picture 10" descr="A circuit board&#10;&#10;Description automatically generated">
              <a:extLst>
                <a:ext uri="{FF2B5EF4-FFF2-40B4-BE49-F238E27FC236}">
                  <a16:creationId xmlns:a16="http://schemas.microsoft.com/office/drawing/2014/main" id="{AA7EB487-767F-D60E-E278-2FA9BC21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2777777"/>
              <a:ext cx="3180586" cy="183269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4585011-4255-E66B-344E-BB678E5228C1}"/>
              </a:ext>
            </a:extLst>
          </p:cNvPr>
          <p:cNvSpPr/>
          <p:nvPr/>
        </p:nvSpPr>
        <p:spPr>
          <a:xfrm>
            <a:off x="4627830" y="2776401"/>
            <a:ext cx="2524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AQD  Channel/Bucking Circuit</a:t>
            </a:r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C813B92F-51CB-A3C8-DF73-AA2BC0572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100" y="2990097"/>
            <a:ext cx="4973956" cy="1889757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BE5268A-E977-832D-12A6-B9BCCF1B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7630" y="4902631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G.Velev</a:t>
            </a:r>
            <a:r>
              <a:rPr lang="en-US" dirty="0"/>
              <a:t> |  2nd Instrumentation and Diagnostics for Superconducting Magnets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EF1FE9-4A23-AD91-3145-E98BA1580A2C}"/>
              </a:ext>
            </a:extLst>
          </p:cNvPr>
          <p:cNvSpPr txBox="1"/>
          <p:nvPr/>
        </p:nvSpPr>
        <p:spPr>
          <a:xfrm>
            <a:off x="1503431" y="456078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19A91D-E9FC-DF82-F336-C211487115B9}"/>
              </a:ext>
            </a:extLst>
          </p:cNvPr>
          <p:cNvSpPr txBox="1"/>
          <p:nvPr/>
        </p:nvSpPr>
        <p:spPr>
          <a:xfrm>
            <a:off x="566846" y="4349988"/>
            <a:ext cx="299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r>
              <a:rPr lang="en-CH" sz="1600"/>
              <a:t>ourtesy of </a:t>
            </a:r>
            <a:r>
              <a:rPr lang="en-US" sz="1600" dirty="0"/>
              <a:t>T. Cummings (FNAL)</a:t>
            </a:r>
            <a:endParaRPr lang="en-CH" sz="1600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7AC5A34-76B6-B9F3-6F28-3B3A7491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4/26/23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42C5D-E00D-9472-5A09-612A94493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836" y="875311"/>
            <a:ext cx="2412047" cy="176573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922960-ED56-15EF-BCF9-A7B5BFB93C87}"/>
              </a:ext>
            </a:extLst>
          </p:cNvPr>
          <p:cNvSpPr/>
          <p:nvPr/>
        </p:nvSpPr>
        <p:spPr>
          <a:xfrm>
            <a:off x="3497044" y="735511"/>
            <a:ext cx="1455002" cy="24924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AQD Module</a:t>
            </a:r>
          </a:p>
        </p:txBody>
      </p:sp>
    </p:spTree>
    <p:extLst>
      <p:ext uri="{BB962C8B-B14F-4D97-AF65-F5344CB8AC3E}">
        <p14:creationId xmlns:p14="http://schemas.microsoft.com/office/powerpoint/2010/main" val="286702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TIER-III Software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4/26/23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G.Velev |  2nd Instrumentation and Diagnostics for Superconducting Magnets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0CA66C04-A5EB-4DBB-8529-99283C2A9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35" y="800188"/>
            <a:ext cx="2972261" cy="17715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FE53C6-D69F-4506-BFDF-E0958E2C48AE}"/>
              </a:ext>
            </a:extLst>
          </p:cNvPr>
          <p:cNvSpPr txBox="1"/>
          <p:nvPr/>
        </p:nvSpPr>
        <p:spPr>
          <a:xfrm>
            <a:off x="5827900" y="3073047"/>
            <a:ext cx="2098785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Expert Mode: QD Balance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FA88D0-CB1C-4A34-A40D-92FC46FBAAB0}"/>
              </a:ext>
            </a:extLst>
          </p:cNvPr>
          <p:cNvSpPr txBox="1"/>
          <p:nvPr/>
        </p:nvSpPr>
        <p:spPr>
          <a:xfrm>
            <a:off x="1267168" y="617423"/>
            <a:ext cx="1696814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Quench Software Layout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94E73-4E55-46FC-8639-B85682A8BA00}"/>
              </a:ext>
            </a:extLst>
          </p:cNvPr>
          <p:cNvSpPr txBox="1"/>
          <p:nvPr/>
        </p:nvSpPr>
        <p:spPr>
          <a:xfrm>
            <a:off x="635801" y="2733463"/>
            <a:ext cx="4500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Tier-III is  based on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National Instruments C-RIO.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Configurable  GUI  includes a Change of State Monitor, an Event Logger, and launch buttons for Quench Monitoring, Quench Analysis, and Expert Mode.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Tier-III collects quench data pre- and post- event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E43FE9-78D8-4395-B417-B8DF6F0412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489" y="3326963"/>
            <a:ext cx="1940729" cy="11459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186187-1C63-CE4C-4432-AE1867689AAA}"/>
              </a:ext>
            </a:extLst>
          </p:cNvPr>
          <p:cNvCxnSpPr/>
          <p:nvPr/>
        </p:nvCxnSpPr>
        <p:spPr>
          <a:xfrm>
            <a:off x="3987309" y="993014"/>
            <a:ext cx="957360" cy="61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5621FD3E-44AD-D1B1-B13C-F0C3F32B98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363" y="175633"/>
            <a:ext cx="3139541" cy="28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0560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48042</TotalTime>
  <Words>2405</Words>
  <Application>Microsoft Macintosh PowerPoint</Application>
  <PresentationFormat>On-screen Show (16:9)</PresentationFormat>
  <Paragraphs>402</Paragraphs>
  <Slides>25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ArialMT</vt:lpstr>
      <vt:lpstr>Calibri</vt:lpstr>
      <vt:lpstr>Helvetica</vt:lpstr>
      <vt:lpstr>Times New Roman</vt:lpstr>
      <vt:lpstr>Titillium Web</vt:lpstr>
      <vt:lpstr>Fermilab_PPT_090915</vt:lpstr>
      <vt:lpstr>PowerPoint Presentation</vt:lpstr>
      <vt:lpstr>Outline</vt:lpstr>
      <vt:lpstr>Introduction </vt:lpstr>
      <vt:lpstr>Test Facility Dipole</vt:lpstr>
      <vt:lpstr>Quench Protection Simulation</vt:lpstr>
      <vt:lpstr>QP system - Requirements and Specifications</vt:lpstr>
      <vt:lpstr>DQD System</vt:lpstr>
      <vt:lpstr>Analog Quench Protection</vt:lpstr>
      <vt:lpstr>TIER-III Software System</vt:lpstr>
      <vt:lpstr>QP Architecture for HTS Cable  Test Facility </vt:lpstr>
      <vt:lpstr>HFVMTF QP Details – Quench Detection &amp; Management</vt:lpstr>
      <vt:lpstr>HFVMTF QP Details – Quench Logic &amp; Protection</vt:lpstr>
      <vt:lpstr>PowerPoint Presentation</vt:lpstr>
      <vt:lpstr> Instrumentation and data acquisition for test  sample </vt:lpstr>
      <vt:lpstr>10 channels  Digital Integrator </vt:lpstr>
      <vt:lpstr>Nanovolt Multiplexer Meter (NMM)</vt:lpstr>
      <vt:lpstr> Example: 15 T Dipole Measurements</vt:lpstr>
      <vt:lpstr>Signal Conditioner (SC)  Module</vt:lpstr>
      <vt:lpstr>EMMA Framework for Measurement Systems</vt:lpstr>
      <vt:lpstr>Measurement System Family</vt:lpstr>
      <vt:lpstr>Summary</vt:lpstr>
      <vt:lpstr>PowerPoint Presentation</vt:lpstr>
      <vt:lpstr>PowerPoint Presentation</vt:lpstr>
      <vt:lpstr>Anti-cryostat and sample holder</vt:lpstr>
      <vt:lpstr>EMMA – User Interface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Gueorgui Velev</dc:creator>
  <cp:lastModifiedBy>Gueorgui Velev</cp:lastModifiedBy>
  <cp:revision>164</cp:revision>
  <cp:lastPrinted>2023-04-22T04:08:20Z</cp:lastPrinted>
  <dcterms:created xsi:type="dcterms:W3CDTF">2019-04-03T23:16:42Z</dcterms:created>
  <dcterms:modified xsi:type="dcterms:W3CDTF">2023-04-26T06:29:48Z</dcterms:modified>
</cp:coreProperties>
</file>