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7"/>
  </p:notesMasterIdLst>
  <p:handoutMasterIdLst>
    <p:handoutMasterId r:id="rId18"/>
  </p:handoutMasterIdLst>
  <p:sldIdLst>
    <p:sldId id="256" r:id="rId2"/>
    <p:sldId id="718" r:id="rId3"/>
    <p:sldId id="1372" r:id="rId4"/>
    <p:sldId id="729" r:id="rId5"/>
    <p:sldId id="1373" r:id="rId6"/>
    <p:sldId id="1374" r:id="rId7"/>
    <p:sldId id="1379" r:id="rId8"/>
    <p:sldId id="1375" r:id="rId9"/>
    <p:sldId id="1377" r:id="rId10"/>
    <p:sldId id="1378" r:id="rId11"/>
    <p:sldId id="1376" r:id="rId12"/>
    <p:sldId id="1380" r:id="rId13"/>
    <p:sldId id="1381" r:id="rId14"/>
    <p:sldId id="1382" r:id="rId15"/>
    <p:sldId id="1383"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9pPr>
  </p:defaultTextStyle>
  <p:extLst>
    <p:ext uri="{521415D9-36F7-43E2-AB2F-B90AF26B5E84}">
      <p14:sectionLst xmlns:p14="http://schemas.microsoft.com/office/powerpoint/2010/main">
        <p14:section name="Default Section" id="{E5DCE240-4DBF-E94F-8E7D-2507A74D9429}">
          <p14:sldIdLst>
            <p14:sldId id="256"/>
            <p14:sldId id="718"/>
          </p14:sldIdLst>
        </p14:section>
        <p14:section name="Vision and goals" id="{291B25DB-45DA-FB4F-ACC4-79584BED58DD}">
          <p14:sldIdLst>
            <p14:sldId id="1372"/>
            <p14:sldId id="729"/>
            <p14:sldId id="1373"/>
            <p14:sldId id="1374"/>
            <p14:sldId id="1379"/>
            <p14:sldId id="1375"/>
            <p14:sldId id="1377"/>
            <p14:sldId id="1378"/>
            <p14:sldId id="1376"/>
            <p14:sldId id="1380"/>
            <p14:sldId id="1381"/>
            <p14:sldId id="1382"/>
            <p14:sldId id="13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28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4"/>
    <p:restoredTop sz="94296"/>
  </p:normalViewPr>
  <p:slideViewPr>
    <p:cSldViewPr snapToGrid="0" snapToObjects="1">
      <p:cViewPr>
        <p:scale>
          <a:sx n="47" d="100"/>
          <a:sy n="47" d="100"/>
        </p:scale>
        <p:origin x="240" y="696"/>
      </p:cViewPr>
      <p:guideLst/>
    </p:cSldViewPr>
  </p:slideViewPr>
  <p:notesTextViewPr>
    <p:cViewPr>
      <p:scale>
        <a:sx n="1" d="1"/>
        <a:sy n="1" d="1"/>
      </p:scale>
      <p:origin x="0" y="0"/>
    </p:cViewPr>
  </p:notesTextViewPr>
  <p:notesViewPr>
    <p:cSldViewPr snapToGrid="0" snapToObjects="1">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F4A44D-F9FB-F341-B4CB-D8DF2408A8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EE71D3-F16E-C74A-B850-2EBECCB97E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78E4D7-26F9-5244-A705-35723188DE87}" type="datetimeFigureOut">
              <a:rPr lang="en-US" smtClean="0"/>
              <a:t>4/24/23</a:t>
            </a:fld>
            <a:endParaRPr lang="en-US"/>
          </a:p>
        </p:txBody>
      </p:sp>
      <p:sp>
        <p:nvSpPr>
          <p:cNvPr id="4" name="Footer Placeholder 3">
            <a:extLst>
              <a:ext uri="{FF2B5EF4-FFF2-40B4-BE49-F238E27FC236}">
                <a16:creationId xmlns:a16="http://schemas.microsoft.com/office/drawing/2014/main" id="{59B42848-1C1B-3C47-B06A-D6323FB4D1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515902C-9A6D-9449-A842-0E9EEAB4E0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DA1B12-0D4C-8748-A5BF-F4746E4F220E}" type="slidenum">
              <a:rPr lang="en-US" smtClean="0"/>
              <a:t>‹#›</a:t>
            </a:fld>
            <a:endParaRPr lang="en-US"/>
          </a:p>
        </p:txBody>
      </p:sp>
    </p:spTree>
    <p:extLst>
      <p:ext uri="{BB962C8B-B14F-4D97-AF65-F5344CB8AC3E}">
        <p14:creationId xmlns:p14="http://schemas.microsoft.com/office/powerpoint/2010/main" val="3464524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8" name="Shape 10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09" name="Shape 10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2400">
        <a:latin typeface="+mn-lt"/>
        <a:ea typeface="+mn-ea"/>
        <a:cs typeface="+mn-cs"/>
        <a:sym typeface="Calibri"/>
      </a:defRPr>
    </a:lvl1pPr>
    <a:lvl2pPr indent="228600" latinLnBrk="0">
      <a:defRPr sz="2400">
        <a:latin typeface="+mn-lt"/>
        <a:ea typeface="+mn-ea"/>
        <a:cs typeface="+mn-cs"/>
        <a:sym typeface="Calibri"/>
      </a:defRPr>
    </a:lvl2pPr>
    <a:lvl3pPr indent="457200" latinLnBrk="0">
      <a:defRPr sz="2400">
        <a:latin typeface="+mn-lt"/>
        <a:ea typeface="+mn-ea"/>
        <a:cs typeface="+mn-cs"/>
        <a:sym typeface="Calibri"/>
      </a:defRPr>
    </a:lvl3pPr>
    <a:lvl4pPr indent="685800" latinLnBrk="0">
      <a:defRPr sz="2400">
        <a:latin typeface="+mn-lt"/>
        <a:ea typeface="+mn-ea"/>
        <a:cs typeface="+mn-cs"/>
        <a:sym typeface="Calibri"/>
      </a:defRPr>
    </a:lvl4pPr>
    <a:lvl5pPr indent="914400" latinLnBrk="0">
      <a:defRPr sz="2400">
        <a:latin typeface="+mn-lt"/>
        <a:ea typeface="+mn-ea"/>
        <a:cs typeface="+mn-cs"/>
        <a:sym typeface="Calibri"/>
      </a:defRPr>
    </a:lvl5pPr>
    <a:lvl6pPr indent="1143000" latinLnBrk="0">
      <a:defRPr sz="2400">
        <a:latin typeface="+mn-lt"/>
        <a:ea typeface="+mn-ea"/>
        <a:cs typeface="+mn-cs"/>
        <a:sym typeface="Calibri"/>
      </a:defRPr>
    </a:lvl6pPr>
    <a:lvl7pPr indent="1371600" latinLnBrk="0">
      <a:defRPr sz="2400">
        <a:latin typeface="+mn-lt"/>
        <a:ea typeface="+mn-ea"/>
        <a:cs typeface="+mn-cs"/>
        <a:sym typeface="Calibri"/>
      </a:defRPr>
    </a:lvl7pPr>
    <a:lvl8pPr indent="1600200" latinLnBrk="0">
      <a:defRPr sz="2400">
        <a:latin typeface="+mn-lt"/>
        <a:ea typeface="+mn-ea"/>
        <a:cs typeface="+mn-cs"/>
        <a:sym typeface="Calibri"/>
      </a:defRPr>
    </a:lvl8pPr>
    <a:lvl9pPr indent="1828800" latinLnBrk="0">
      <a:defRPr sz="24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91" name="Group"/>
          <p:cNvGrpSpPr/>
          <p:nvPr/>
        </p:nvGrpSpPr>
        <p:grpSpPr>
          <a:xfrm>
            <a:off x="2730559" y="-285258"/>
            <a:ext cx="18896263" cy="14275987"/>
            <a:chOff x="0" y="0"/>
            <a:chExt cx="18896262" cy="14275986"/>
          </a:xfrm>
        </p:grpSpPr>
        <p:grpSp>
          <p:nvGrpSpPr>
            <p:cNvPr id="67" name="Group"/>
            <p:cNvGrpSpPr/>
            <p:nvPr/>
          </p:nvGrpSpPr>
          <p:grpSpPr>
            <a:xfrm>
              <a:off x="1253052" y="14031754"/>
              <a:ext cx="16435735" cy="244233"/>
              <a:chOff x="0" y="0"/>
              <a:chExt cx="16435735" cy="244231"/>
            </a:xfrm>
          </p:grpSpPr>
          <p:sp>
            <p:nvSpPr>
              <p:cNvPr id="59"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60" name="Line"/>
              <p:cNvSpPr/>
              <p:nvPr/>
            </p:nvSpPr>
            <p:spPr>
              <a:xfrm>
                <a:off x="16435733"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nvGrpSpPr>
              <p:cNvPr id="63" name="Group"/>
              <p:cNvGrpSpPr/>
              <p:nvPr/>
            </p:nvGrpSpPr>
            <p:grpSpPr>
              <a:xfrm>
                <a:off x="10494388" y="0"/>
                <a:ext cx="914404" cy="244232"/>
                <a:chOff x="0" y="0"/>
                <a:chExt cx="914403" cy="244231"/>
              </a:xfrm>
            </p:grpSpPr>
            <p:sp>
              <p:nvSpPr>
                <p:cNvPr id="61" name="Line"/>
                <p:cNvSpPr/>
                <p:nvPr/>
              </p:nvSpPr>
              <p:spPr>
                <a:xfrm>
                  <a:off x="91440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62"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nvGrpSpPr>
              <p:cNvPr id="66" name="Group"/>
              <p:cNvGrpSpPr/>
              <p:nvPr/>
            </p:nvGrpSpPr>
            <p:grpSpPr>
              <a:xfrm>
                <a:off x="5007986" y="0"/>
                <a:ext cx="914404" cy="244232"/>
                <a:chOff x="0" y="0"/>
                <a:chExt cx="914403" cy="244231"/>
              </a:xfrm>
            </p:grpSpPr>
            <p:sp>
              <p:nvSpPr>
                <p:cNvPr id="64" name="Line"/>
                <p:cNvSpPr/>
                <p:nvPr/>
              </p:nvSpPr>
              <p:spPr>
                <a:xfrm>
                  <a:off x="91440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65"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grpSp>
          <p:nvGrpSpPr>
            <p:cNvPr id="76" name="Group"/>
            <p:cNvGrpSpPr/>
            <p:nvPr/>
          </p:nvGrpSpPr>
          <p:grpSpPr>
            <a:xfrm>
              <a:off x="1253052" y="0"/>
              <a:ext cx="16435735" cy="244233"/>
              <a:chOff x="0" y="0"/>
              <a:chExt cx="16435735" cy="244231"/>
            </a:xfrm>
          </p:grpSpPr>
          <p:sp>
            <p:nvSpPr>
              <p:cNvPr id="68"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69" name="Line"/>
              <p:cNvSpPr/>
              <p:nvPr/>
            </p:nvSpPr>
            <p:spPr>
              <a:xfrm>
                <a:off x="16435733"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nvGrpSpPr>
              <p:cNvPr id="72" name="Group"/>
              <p:cNvGrpSpPr/>
              <p:nvPr/>
            </p:nvGrpSpPr>
            <p:grpSpPr>
              <a:xfrm>
                <a:off x="10494388" y="0"/>
                <a:ext cx="914404" cy="244232"/>
                <a:chOff x="0" y="0"/>
                <a:chExt cx="914403" cy="244231"/>
              </a:xfrm>
            </p:grpSpPr>
            <p:sp>
              <p:nvSpPr>
                <p:cNvPr id="70" name="Line"/>
                <p:cNvSpPr/>
                <p:nvPr/>
              </p:nvSpPr>
              <p:spPr>
                <a:xfrm>
                  <a:off x="91440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71"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nvGrpSpPr>
              <p:cNvPr id="75" name="Group"/>
              <p:cNvGrpSpPr/>
              <p:nvPr/>
            </p:nvGrpSpPr>
            <p:grpSpPr>
              <a:xfrm>
                <a:off x="5007986" y="0"/>
                <a:ext cx="914404" cy="244232"/>
                <a:chOff x="0" y="0"/>
                <a:chExt cx="914403" cy="244231"/>
              </a:xfrm>
            </p:grpSpPr>
            <p:sp>
              <p:nvSpPr>
                <p:cNvPr id="73" name="Line"/>
                <p:cNvSpPr/>
                <p:nvPr/>
              </p:nvSpPr>
              <p:spPr>
                <a:xfrm>
                  <a:off x="91440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74" name="Line"/>
                <p:cNvSpPr/>
                <p:nvPr/>
              </p:nvSpPr>
              <p:spPr>
                <a:xfrm flipH="1">
                  <a:off x="-1" y="0"/>
                  <a:ext cx="2" cy="24423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grpSp>
          <p:nvGrpSpPr>
            <p:cNvPr id="83" name="Group"/>
            <p:cNvGrpSpPr/>
            <p:nvPr/>
          </p:nvGrpSpPr>
          <p:grpSpPr>
            <a:xfrm>
              <a:off x="0" y="2570118"/>
              <a:ext cx="245504" cy="10058272"/>
              <a:chOff x="0" y="-1"/>
              <a:chExt cx="245503" cy="10058271"/>
            </a:xfrm>
          </p:grpSpPr>
          <p:sp>
            <p:nvSpPr>
              <p:cNvPr id="77" name="Line"/>
              <p:cNvSpPr/>
              <p:nvPr/>
            </p:nvSpPr>
            <p:spPr>
              <a:xfrm flipH="1" flipV="1">
                <a:off x="1270" y="-2"/>
                <a:ext cx="244234" cy="3"/>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78" name="Line"/>
              <p:cNvSpPr/>
              <p:nvPr/>
            </p:nvSpPr>
            <p:spPr>
              <a:xfrm flipH="1">
                <a:off x="1270" y="914269"/>
                <a:ext cx="244234"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79" name="Line"/>
              <p:cNvSpPr/>
              <p:nvPr/>
            </p:nvSpPr>
            <p:spPr>
              <a:xfrm flipH="1">
                <a:off x="1270" y="10058269"/>
                <a:ext cx="244234"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0" name="Line"/>
              <p:cNvSpPr/>
              <p:nvPr/>
            </p:nvSpPr>
            <p:spPr>
              <a:xfrm flipH="1">
                <a:off x="0" y="5866433"/>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1" name="Line"/>
              <p:cNvSpPr/>
              <p:nvPr/>
            </p:nvSpPr>
            <p:spPr>
              <a:xfrm flipH="1">
                <a:off x="0" y="5074030"/>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2" name="Line"/>
              <p:cNvSpPr/>
              <p:nvPr/>
            </p:nvSpPr>
            <p:spPr>
              <a:xfrm flipH="1">
                <a:off x="0" y="9262899"/>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nvGrpSpPr>
            <p:cNvPr id="90" name="Group"/>
            <p:cNvGrpSpPr/>
            <p:nvPr/>
          </p:nvGrpSpPr>
          <p:grpSpPr>
            <a:xfrm>
              <a:off x="18650759" y="2570118"/>
              <a:ext cx="245504" cy="10058272"/>
              <a:chOff x="0" y="-1"/>
              <a:chExt cx="245503" cy="10058271"/>
            </a:xfrm>
          </p:grpSpPr>
          <p:sp>
            <p:nvSpPr>
              <p:cNvPr id="84" name="Line"/>
              <p:cNvSpPr/>
              <p:nvPr/>
            </p:nvSpPr>
            <p:spPr>
              <a:xfrm flipH="1" flipV="1">
                <a:off x="1270" y="-2"/>
                <a:ext cx="244234" cy="3"/>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5" name="Line"/>
              <p:cNvSpPr/>
              <p:nvPr/>
            </p:nvSpPr>
            <p:spPr>
              <a:xfrm flipH="1">
                <a:off x="1270" y="914269"/>
                <a:ext cx="244234"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6" name="Line"/>
              <p:cNvSpPr/>
              <p:nvPr/>
            </p:nvSpPr>
            <p:spPr>
              <a:xfrm flipH="1">
                <a:off x="1270" y="10058269"/>
                <a:ext cx="244234"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7" name="Line"/>
              <p:cNvSpPr/>
              <p:nvPr/>
            </p:nvSpPr>
            <p:spPr>
              <a:xfrm flipH="1">
                <a:off x="0" y="5866433"/>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8" name="Line"/>
              <p:cNvSpPr/>
              <p:nvPr/>
            </p:nvSpPr>
            <p:spPr>
              <a:xfrm flipH="1">
                <a:off x="0" y="5074030"/>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sp>
            <p:nvSpPr>
              <p:cNvPr id="89" name="Line"/>
              <p:cNvSpPr/>
              <p:nvPr/>
            </p:nvSpPr>
            <p:spPr>
              <a:xfrm flipH="1">
                <a:off x="0" y="9262899"/>
                <a:ext cx="244229" cy="2"/>
              </a:xfrm>
              <a:prstGeom prst="line">
                <a:avLst/>
              </a:prstGeom>
              <a:noFill/>
              <a:ln w="3175" cap="flat">
                <a:solidFill>
                  <a:srgbClr val="000000"/>
                </a:solidFill>
                <a:prstDash val="sysDot"/>
                <a:round/>
              </a:ln>
              <a:effectLst/>
            </p:spPr>
            <p:txBody>
              <a:bodyPr wrap="square" lIns="45718" tIns="45718" rIns="45718" bIns="45718" numCol="1" anchor="t">
                <a:noAutofit/>
              </a:bodyPr>
              <a:lstStyle/>
              <a:p>
                <a:endParaRPr/>
              </a:p>
            </p:txBody>
          </p:sp>
        </p:grpSp>
      </p:grpSp>
      <p:sp>
        <p:nvSpPr>
          <p:cNvPr id="92" name="Rectangle"/>
          <p:cNvSpPr/>
          <p:nvPr/>
        </p:nvSpPr>
        <p:spPr>
          <a:xfrm>
            <a:off x="3048919" y="12647548"/>
            <a:ext cx="21387918" cy="1092192"/>
          </a:xfrm>
          <a:prstGeom prst="rect">
            <a:avLst/>
          </a:prstGeom>
          <a:solidFill>
            <a:srgbClr val="1F497D"/>
          </a:solidFill>
          <a:ln w="12700">
            <a:miter lim="400000"/>
          </a:ln>
        </p:spPr>
        <p:txBody>
          <a:bodyPr lIns="91438" tIns="91438" rIns="91438" bIns="91438" anchor="ctr"/>
          <a:lstStyle/>
          <a:p>
            <a:pPr algn="ctr" defTabSz="914162">
              <a:defRPr>
                <a:solidFill>
                  <a:srgbClr val="FFFFFF"/>
                </a:solidFill>
                <a:latin typeface="Arial"/>
                <a:ea typeface="Arial"/>
                <a:cs typeface="Arial"/>
                <a:sym typeface="Arial"/>
              </a:defRPr>
            </a:pPr>
            <a:endParaRPr/>
          </a:p>
        </p:txBody>
      </p:sp>
      <p:pic>
        <p:nvPicPr>
          <p:cNvPr id="93" name="RGB_White-Seal_White-Mark_SC_Horizontal–400dpi.png" descr="RGB_White-Seal_White-Mark_SC_Horizontal–400dpi.png"/>
          <p:cNvPicPr>
            <a:picLocks noChangeAspect="1"/>
          </p:cNvPicPr>
          <p:nvPr/>
        </p:nvPicPr>
        <p:blipFill>
          <a:blip r:embed="rId2"/>
          <a:stretch>
            <a:fillRect/>
          </a:stretch>
        </p:blipFill>
        <p:spPr>
          <a:xfrm>
            <a:off x="3381285" y="12915720"/>
            <a:ext cx="3140938" cy="527230"/>
          </a:xfrm>
          <a:prstGeom prst="rect">
            <a:avLst/>
          </a:prstGeom>
          <a:ln w="12700">
            <a:miter lim="400000"/>
          </a:ln>
        </p:spPr>
      </p:pic>
      <p:pic>
        <p:nvPicPr>
          <p:cNvPr id="94" name="20160714_001-2-Edit_blueppt.jpg" descr="20160714_001-2-Edit_bluepp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80625" y="-1"/>
            <a:ext cx="24518542" cy="16929506"/>
          </a:xfrm>
          <a:prstGeom prst="rect">
            <a:avLst/>
          </a:prstGeom>
          <a:ln w="12700">
            <a:miter lim="400000"/>
          </a:ln>
        </p:spPr>
      </p:pic>
      <p:sp>
        <p:nvSpPr>
          <p:cNvPr id="95" name="Rectangle"/>
          <p:cNvSpPr/>
          <p:nvPr/>
        </p:nvSpPr>
        <p:spPr>
          <a:xfrm>
            <a:off x="-53758" y="9783877"/>
            <a:ext cx="24491516" cy="3937828"/>
          </a:xfrm>
          <a:prstGeom prst="rect">
            <a:avLst/>
          </a:prstGeom>
          <a:gradFill>
            <a:gsLst>
              <a:gs pos="0">
                <a:srgbClr val="1F497D">
                  <a:alpha val="61000"/>
                </a:srgbClr>
              </a:gs>
              <a:gs pos="100000">
                <a:schemeClr val="accent3">
                  <a:alpha val="0"/>
                </a:schemeClr>
              </a:gs>
            </a:gsLst>
            <a:lin ang="16200000"/>
          </a:gradFill>
          <a:ln w="12700">
            <a:miter lim="400000"/>
          </a:ln>
          <a:effectLst>
            <a:outerShdw blurRad="76200" dist="38100" dir="5400000" rotWithShape="0">
              <a:srgbClr val="000000">
                <a:alpha val="35000"/>
              </a:srgbClr>
            </a:outerShdw>
          </a:effectLst>
        </p:spPr>
        <p:txBody>
          <a:bodyPr lIns="91438" tIns="91438" rIns="91438" bIns="91438" anchor="ctr"/>
          <a:lstStyle/>
          <a:p>
            <a:pPr algn="ctr">
              <a:defRPr>
                <a:solidFill>
                  <a:srgbClr val="FFFFFF"/>
                </a:solidFill>
                <a:latin typeface="Franklin Gothic Book"/>
                <a:ea typeface="Franklin Gothic Book"/>
                <a:cs typeface="Franklin Gothic Book"/>
                <a:sym typeface="Franklin Gothic Book"/>
              </a:defRPr>
            </a:pPr>
            <a:endParaRPr/>
          </a:p>
        </p:txBody>
      </p:sp>
      <p:sp>
        <p:nvSpPr>
          <p:cNvPr id="96" name="Body Level One…"/>
          <p:cNvSpPr txBox="1">
            <a:spLocks noGrp="1"/>
          </p:cNvSpPr>
          <p:nvPr>
            <p:ph type="body" sz="quarter" idx="1"/>
          </p:nvPr>
        </p:nvSpPr>
        <p:spPr>
          <a:xfrm>
            <a:off x="3965578" y="9783877"/>
            <a:ext cx="16452852" cy="1610107"/>
          </a:xfrm>
          <a:prstGeom prst="rect">
            <a:avLst/>
          </a:prstGeom>
        </p:spPr>
        <p:txBody>
          <a:bodyPr anchor="b"/>
          <a:lstStyle>
            <a:lvl1pPr marL="0" indent="0" algn="ctr">
              <a:buSzTx/>
              <a:buFontTx/>
              <a:buNone/>
              <a:defRPr sz="4800">
                <a:solidFill>
                  <a:srgbClr val="FFFFFF"/>
                </a:solidFill>
                <a:latin typeface="Franklin Gothic Book"/>
                <a:ea typeface="Franklin Gothic Book"/>
                <a:cs typeface="Franklin Gothic Book"/>
                <a:sym typeface="Franklin Gothic Book"/>
              </a:defRPr>
            </a:lvl1pPr>
            <a:lvl2pPr marL="0" indent="0" algn="ctr">
              <a:buSzTx/>
              <a:buFontTx/>
              <a:buNone/>
              <a:defRPr sz="4800">
                <a:solidFill>
                  <a:srgbClr val="FFFFFF"/>
                </a:solidFill>
                <a:latin typeface="Franklin Gothic Book"/>
                <a:ea typeface="Franklin Gothic Book"/>
                <a:cs typeface="Franklin Gothic Book"/>
                <a:sym typeface="Franklin Gothic Book"/>
              </a:defRPr>
            </a:lvl2pPr>
            <a:lvl3pPr marL="0" indent="0" algn="ctr">
              <a:buSzTx/>
              <a:buFontTx/>
              <a:buNone/>
              <a:defRPr sz="4800">
                <a:solidFill>
                  <a:srgbClr val="FFFFFF"/>
                </a:solidFill>
                <a:latin typeface="Franklin Gothic Book"/>
                <a:ea typeface="Franklin Gothic Book"/>
                <a:cs typeface="Franklin Gothic Book"/>
                <a:sym typeface="Franklin Gothic Book"/>
              </a:defRPr>
            </a:lvl3pPr>
            <a:lvl4pPr marL="0" indent="0" algn="ctr">
              <a:buSzTx/>
              <a:buFontTx/>
              <a:buNone/>
              <a:defRPr sz="4800">
                <a:solidFill>
                  <a:srgbClr val="FFFFFF"/>
                </a:solidFill>
                <a:latin typeface="Franklin Gothic Book"/>
                <a:ea typeface="Franklin Gothic Book"/>
                <a:cs typeface="Franklin Gothic Book"/>
                <a:sym typeface="Franklin Gothic Book"/>
              </a:defRPr>
            </a:lvl4pPr>
            <a:lvl5pPr marL="0" indent="0" algn="ctr">
              <a:buSzTx/>
              <a:buFontTx/>
              <a:buNone/>
              <a:defRPr sz="4800">
                <a:solidFill>
                  <a:srgbClr val="FFFFFF"/>
                </a:solidFill>
                <a:latin typeface="Franklin Gothic Book"/>
                <a:ea typeface="Franklin Gothic Book"/>
                <a:cs typeface="Franklin Gothic Book"/>
                <a:sym typeface="Franklin Gothic Book"/>
              </a:defRPr>
            </a:lvl5pPr>
          </a:lstStyle>
          <a:p>
            <a:r>
              <a:t>Body Level One</a:t>
            </a:r>
          </a:p>
          <a:p>
            <a:pPr lvl="1"/>
            <a:r>
              <a:t>Body Level Two</a:t>
            </a:r>
          </a:p>
          <a:p>
            <a:pPr lvl="2"/>
            <a:r>
              <a:t>Body Level Three</a:t>
            </a:r>
          </a:p>
          <a:p>
            <a:pPr lvl="3"/>
            <a:r>
              <a:t>Body Level Four</a:t>
            </a:r>
          </a:p>
          <a:p>
            <a:pPr lvl="4"/>
            <a:r>
              <a:t>Body Level Five</a:t>
            </a:r>
          </a:p>
        </p:txBody>
      </p:sp>
      <p:sp>
        <p:nvSpPr>
          <p:cNvPr id="97" name="Rectangle"/>
          <p:cNvSpPr/>
          <p:nvPr/>
        </p:nvSpPr>
        <p:spPr>
          <a:xfrm>
            <a:off x="-53758" y="4367615"/>
            <a:ext cx="24491516" cy="4367618"/>
          </a:xfrm>
          <a:prstGeom prst="rect">
            <a:avLst/>
          </a:prstGeom>
          <a:solidFill>
            <a:srgbClr val="00395A">
              <a:alpha val="90000"/>
            </a:srgbClr>
          </a:solidFill>
          <a:ln w="12700">
            <a:solidFill>
              <a:srgbClr val="4A7EBB"/>
            </a:solidFill>
          </a:ln>
        </p:spPr>
        <p:txBody>
          <a:bodyPr lIns="91438" tIns="91438" rIns="91438" bIns="91438" anchor="ctr"/>
          <a:lstStyle/>
          <a:p>
            <a:pPr algn="ctr">
              <a:defRPr>
                <a:solidFill>
                  <a:srgbClr val="FFFFFF"/>
                </a:solidFill>
                <a:latin typeface="Franklin Gothic Book"/>
                <a:ea typeface="Franklin Gothic Book"/>
                <a:cs typeface="Franklin Gothic Book"/>
                <a:sym typeface="Franklin Gothic Book"/>
              </a:defRPr>
            </a:pPr>
            <a:endParaRPr/>
          </a:p>
        </p:txBody>
      </p:sp>
      <p:sp>
        <p:nvSpPr>
          <p:cNvPr id="98" name="Rectangle"/>
          <p:cNvSpPr>
            <a:spLocks noGrp="1"/>
          </p:cNvSpPr>
          <p:nvPr>
            <p:ph type="body" sz="half" idx="13"/>
          </p:nvPr>
        </p:nvSpPr>
        <p:spPr>
          <a:xfrm>
            <a:off x="4725" y="5077962"/>
            <a:ext cx="24374552" cy="3149602"/>
          </a:xfrm>
          <a:prstGeom prst="rect">
            <a:avLst/>
          </a:prstGeom>
        </p:spPr>
        <p:txBody>
          <a:bodyPr anchor="ctr"/>
          <a:lstStyle/>
          <a:p>
            <a:pPr marL="124324" indent="-124324">
              <a:defRPr sz="4800"/>
            </a:pPr>
            <a:endParaRPr/>
          </a:p>
        </p:txBody>
      </p:sp>
      <p:pic>
        <p:nvPicPr>
          <p:cNvPr id="99" name="image3.png" descr="image3.png"/>
          <p:cNvPicPr>
            <a:picLocks noChangeAspect="1"/>
          </p:cNvPicPr>
          <p:nvPr/>
        </p:nvPicPr>
        <p:blipFill>
          <a:blip r:embed="rId4"/>
          <a:stretch>
            <a:fillRect/>
          </a:stretch>
        </p:blipFill>
        <p:spPr>
          <a:xfrm>
            <a:off x="196308" y="143041"/>
            <a:ext cx="5684676" cy="2040801"/>
          </a:xfrm>
          <a:prstGeom prst="rect">
            <a:avLst/>
          </a:prstGeom>
          <a:ln w="12700">
            <a:miter lim="400000"/>
          </a:ln>
        </p:spPr>
      </p:pic>
      <p:sp>
        <p:nvSpPr>
          <p:cNvPr id="100" name="Slide Number"/>
          <p:cNvSpPr txBox="1">
            <a:spLocks noGrp="1"/>
          </p:cNvSpPr>
          <p:nvPr>
            <p:ph type="sldNum" sz="quarter" idx="2"/>
          </p:nvPr>
        </p:nvSpPr>
        <p:spPr>
          <a:xfrm>
            <a:off x="15670591" y="12481561"/>
            <a:ext cx="483809" cy="462279"/>
          </a:xfrm>
          <a:prstGeom prst="rect">
            <a:avLst/>
          </a:prstGeom>
        </p:spPr>
        <p:txBody>
          <a:bodyPr/>
          <a:lstStyle>
            <a:lvl1pPr>
              <a:defRPr>
                <a:solidFill>
                  <a:srgbClr val="898989"/>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7" name="Title Text"/>
          <p:cNvSpPr txBox="1">
            <a:spLocks noGrp="1"/>
          </p:cNvSpPr>
          <p:nvPr>
            <p:ph type="title"/>
          </p:nvPr>
        </p:nvSpPr>
        <p:spPr>
          <a:prstGeom prst="rect">
            <a:avLst/>
          </a:prstGeom>
        </p:spPr>
        <p:txBody>
          <a:bodyPr/>
          <a:lstStyle/>
          <a:p>
            <a:r>
              <a:t>Title Text</a:t>
            </a:r>
          </a:p>
        </p:txBody>
      </p:sp>
      <p:sp>
        <p:nvSpPr>
          <p:cNvPr id="10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Date Placeholder 3">
            <a:extLst>
              <a:ext uri="{FF2B5EF4-FFF2-40B4-BE49-F238E27FC236}">
                <a16:creationId xmlns:a16="http://schemas.microsoft.com/office/drawing/2014/main" id="{F9F592A2-ECC3-0E4A-B463-89504456CB5C}"/>
              </a:ext>
            </a:extLst>
          </p:cNvPr>
          <p:cNvSpPr>
            <a:spLocks noGrp="1"/>
          </p:cNvSpPr>
          <p:nvPr>
            <p:ph type="dt" sz="half" idx="10"/>
          </p:nvPr>
        </p:nvSpPr>
        <p:spPr/>
        <p:txBody>
          <a:bodyPr/>
          <a:lstStyle/>
          <a:p>
            <a:r>
              <a:rPr lang="en-US"/>
              <a:t>2/24/20</a:t>
            </a:r>
          </a:p>
        </p:txBody>
      </p:sp>
      <p:sp>
        <p:nvSpPr>
          <p:cNvPr id="5" name="Footer Placeholder 4">
            <a:extLst>
              <a:ext uri="{FF2B5EF4-FFF2-40B4-BE49-F238E27FC236}">
                <a16:creationId xmlns:a16="http://schemas.microsoft.com/office/drawing/2014/main" id="{20748729-6195-DD44-A2D3-291CAFCD7B15}"/>
              </a:ext>
            </a:extLst>
          </p:cNvPr>
          <p:cNvSpPr>
            <a:spLocks noGrp="1"/>
          </p:cNvSpPr>
          <p:nvPr>
            <p:ph type="ftr" sz="quarter" idx="11"/>
          </p:nvPr>
        </p:nvSpPr>
        <p:spPr/>
        <p:txBody>
          <a:bodyPr/>
          <a:lstStyle>
            <a:lvl1pPr>
              <a:defRPr sz="1800" baseline="0">
                <a:solidFill>
                  <a:schemeClr val="bg1"/>
                </a:solidFill>
              </a:defRPr>
            </a:lvl1pPr>
          </a:lstStyle>
          <a:p>
            <a:r>
              <a:rPr lang="en-US"/>
              <a:t>MDP collaboration meeting, goals, charge and agenda</a:t>
            </a:r>
            <a:endParaRPr lang="en-US" dirty="0"/>
          </a:p>
        </p:txBody>
      </p:sp>
      <p:sp>
        <p:nvSpPr>
          <p:cNvPr id="6" name="Slide Number Placeholder 5">
            <a:extLst>
              <a:ext uri="{FF2B5EF4-FFF2-40B4-BE49-F238E27FC236}">
                <a16:creationId xmlns:a16="http://schemas.microsoft.com/office/drawing/2014/main" id="{E5252858-B553-9448-B8BF-6E8AE7847FF7}"/>
              </a:ext>
            </a:extLst>
          </p:cNvPr>
          <p:cNvSpPr>
            <a:spLocks noGrp="1"/>
          </p:cNvSpPr>
          <p:nvPr>
            <p:ph type="sldNum" sz="quarter" idx="12"/>
          </p:nvPr>
        </p:nvSpPr>
        <p:spPr/>
        <p:txBody>
          <a:bodyPr/>
          <a:lstStyle/>
          <a:p>
            <a:fld id="{86CB4B4D-7CA3-9044-876B-883B54F8677D}" type="slidenum">
              <a:rPr lang="en-US" smtClean="0"/>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35245" y="12647548"/>
            <a:ext cx="24454490" cy="1092192"/>
          </a:xfrm>
          <a:prstGeom prst="rect">
            <a:avLst/>
          </a:prstGeom>
          <a:solidFill>
            <a:srgbClr val="1F497D"/>
          </a:solidFill>
          <a:ln w="12700">
            <a:miter lim="400000"/>
          </a:ln>
        </p:spPr>
        <p:txBody>
          <a:bodyPr lIns="91438" tIns="91438" rIns="91438" bIns="91438" anchor="ctr"/>
          <a:lstStyle/>
          <a:p>
            <a:pPr algn="ctr" defTabSz="914162">
              <a:defRPr>
                <a:solidFill>
                  <a:srgbClr val="FFFFFF"/>
                </a:solidFill>
                <a:latin typeface="Arial"/>
                <a:ea typeface="Arial"/>
                <a:cs typeface="Arial"/>
                <a:sym typeface="Arial"/>
              </a:defRPr>
            </a:pPr>
            <a:endParaRPr dirty="0"/>
          </a:p>
        </p:txBody>
      </p:sp>
      <p:pic>
        <p:nvPicPr>
          <p:cNvPr id="3" name="RGB_White-Seal_White-Mark_SC_Horizontal–400dpi.png" descr="RGB_White-Seal_White-Mark_SC_Horizontal–400dpi.png"/>
          <p:cNvPicPr>
            <a:picLocks noChangeAspect="1"/>
          </p:cNvPicPr>
          <p:nvPr/>
        </p:nvPicPr>
        <p:blipFill>
          <a:blip r:embed="rId4"/>
          <a:stretch>
            <a:fillRect/>
          </a:stretch>
        </p:blipFill>
        <p:spPr>
          <a:xfrm>
            <a:off x="379474" y="12883246"/>
            <a:ext cx="3140937" cy="527230"/>
          </a:xfrm>
          <a:prstGeom prst="rect">
            <a:avLst/>
          </a:prstGeom>
          <a:ln w="12700">
            <a:miter lim="400000"/>
          </a:ln>
        </p:spPr>
      </p:pic>
      <p:sp>
        <p:nvSpPr>
          <p:cNvPr id="4" name="Rectangle"/>
          <p:cNvSpPr/>
          <p:nvPr/>
        </p:nvSpPr>
        <p:spPr>
          <a:xfrm>
            <a:off x="-67861" y="0"/>
            <a:ext cx="24493100" cy="2286000"/>
          </a:xfrm>
          <a:prstGeom prst="rect">
            <a:avLst/>
          </a:prstGeom>
          <a:solidFill>
            <a:srgbClr val="1F497D"/>
          </a:solidFill>
          <a:ln w="12700">
            <a:solidFill>
              <a:srgbClr val="4A7EBB"/>
            </a:solidFill>
          </a:ln>
          <a:effectLst>
            <a:outerShdw blurRad="76200" dist="38100" dir="5400000" rotWithShape="0">
              <a:srgbClr val="000000">
                <a:alpha val="35000"/>
              </a:srgbClr>
            </a:outerShdw>
          </a:effectLst>
        </p:spPr>
        <p:txBody>
          <a:bodyPr lIns="91438" tIns="91438" rIns="91438" bIns="91438" anchor="ctr"/>
          <a:lstStyle/>
          <a:p>
            <a:pPr algn="ctr">
              <a:defRPr>
                <a:solidFill>
                  <a:srgbClr val="FFFFFF"/>
                </a:solidFill>
                <a:latin typeface="Franklin Gothic Book"/>
                <a:ea typeface="Franklin Gothic Book"/>
                <a:cs typeface="Franklin Gothic Book"/>
                <a:sym typeface="Franklin Gothic Book"/>
              </a:defRPr>
            </a:pPr>
            <a:endParaRPr/>
          </a:p>
        </p:txBody>
      </p:sp>
      <p:pic>
        <p:nvPicPr>
          <p:cNvPr id="5" name="image3.png" descr="image3.png"/>
          <p:cNvPicPr>
            <a:picLocks noChangeAspect="1"/>
          </p:cNvPicPr>
          <p:nvPr/>
        </p:nvPicPr>
        <p:blipFill>
          <a:blip r:embed="rId5"/>
          <a:stretch>
            <a:fillRect/>
          </a:stretch>
        </p:blipFill>
        <p:spPr>
          <a:xfrm>
            <a:off x="218437" y="451313"/>
            <a:ext cx="3577429" cy="1284299"/>
          </a:xfrm>
          <a:prstGeom prst="rect">
            <a:avLst/>
          </a:prstGeom>
          <a:ln w="12700">
            <a:miter lim="400000"/>
          </a:ln>
        </p:spPr>
      </p:pic>
      <p:sp>
        <p:nvSpPr>
          <p:cNvPr id="6" name="Line"/>
          <p:cNvSpPr/>
          <p:nvPr/>
        </p:nvSpPr>
        <p:spPr>
          <a:xfrm flipV="1">
            <a:off x="3882952" y="187140"/>
            <a:ext cx="2" cy="1939646"/>
          </a:xfrm>
          <a:prstGeom prst="line">
            <a:avLst/>
          </a:prstGeom>
          <a:ln w="50800">
            <a:solidFill>
              <a:schemeClr val="accent2">
                <a:satOff val="-4966"/>
                <a:lumOff val="-10549"/>
              </a:schemeClr>
            </a:solidFill>
          </a:ln>
          <a:effectLst>
            <a:outerShdw blurRad="76200" dist="38100" dir="5400000" rotWithShape="0">
              <a:srgbClr val="000000">
                <a:alpha val="38000"/>
              </a:srgbClr>
            </a:outerShdw>
          </a:effectLst>
        </p:spPr>
        <p:txBody>
          <a:bodyPr lIns="45718" tIns="45718" rIns="45718" bIns="45718"/>
          <a:lstStyle/>
          <a:p>
            <a:endParaRPr/>
          </a:p>
        </p:txBody>
      </p:sp>
      <p:sp>
        <p:nvSpPr>
          <p:cNvPr id="7" name="Title Text"/>
          <p:cNvSpPr txBox="1">
            <a:spLocks noGrp="1"/>
          </p:cNvSpPr>
          <p:nvPr>
            <p:ph type="title"/>
          </p:nvPr>
        </p:nvSpPr>
        <p:spPr>
          <a:xfrm>
            <a:off x="5021309" y="-25400"/>
            <a:ext cx="19396623" cy="2213071"/>
          </a:xfrm>
          <a:prstGeom prst="rect">
            <a:avLst/>
          </a:prstGeom>
          <a:solidFill>
            <a:srgbClr val="1F497D"/>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chor="ctr">
            <a:normAutofit/>
          </a:bodyPr>
          <a:lstStyle/>
          <a:p>
            <a:r>
              <a:t>Title Text</a:t>
            </a:r>
          </a:p>
        </p:txBody>
      </p:sp>
      <p:sp>
        <p:nvSpPr>
          <p:cNvPr id="9" name="Slide Number"/>
          <p:cNvSpPr txBox="1">
            <a:spLocks noGrp="1"/>
          </p:cNvSpPr>
          <p:nvPr>
            <p:ph type="sldNum" sz="quarter" idx="2"/>
          </p:nvPr>
        </p:nvSpPr>
        <p:spPr>
          <a:xfrm>
            <a:off x="23223645" y="13059562"/>
            <a:ext cx="483809" cy="462279"/>
          </a:xfrm>
          <a:prstGeom prst="rect">
            <a:avLst/>
          </a:prstGeom>
          <a:ln w="12700">
            <a:miter lim="400000"/>
          </a:ln>
        </p:spPr>
        <p:txBody>
          <a:bodyPr wrap="none" lIns="91438" tIns="91438" rIns="91438" bIns="91438" anchor="ctr">
            <a:spAutoFit/>
          </a:bodyPr>
          <a:lstStyle>
            <a:lvl1pPr algn="r">
              <a:defRPr sz="2000">
                <a:solidFill>
                  <a:srgbClr val="FFFFFF"/>
                </a:solidFill>
                <a:latin typeface="Franklin Gothic Book"/>
                <a:ea typeface="Franklin Gothic Book"/>
                <a:cs typeface="Franklin Gothic Book"/>
                <a:sym typeface="Franklin Gothic Book"/>
              </a:defRPr>
            </a:lvl1pPr>
          </a:lstStyle>
          <a:p>
            <a:fld id="{86CB4B4D-7CA3-9044-876B-883B54F8677D}" type="slidenum">
              <a:t>‹#›</a:t>
            </a:fld>
            <a:endParaRPr/>
          </a:p>
        </p:txBody>
      </p:sp>
      <p:sp>
        <p:nvSpPr>
          <p:cNvPr id="10" name="Body Level One…"/>
          <p:cNvSpPr txBox="1">
            <a:spLocks noGrp="1"/>
          </p:cNvSpPr>
          <p:nvPr>
            <p:ph type="body" idx="1"/>
          </p:nvPr>
        </p:nvSpPr>
        <p:spPr>
          <a:xfrm>
            <a:off x="703555" y="2612015"/>
            <a:ext cx="22270530" cy="9051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ormAutofit/>
          </a:bodyPr>
          <a:lstStyle>
            <a:lvl2pPr marL="977648" indent="-520448"/>
            <a:lvl3pPr marL="1388423" indent="-474023"/>
            <a:lvl4pPr marL="1754777" indent="-383177"/>
            <a:lvl5pPr marL="2281428" indent="-452628"/>
          </a:lstStyle>
          <a:p>
            <a:r>
              <a:t>Body Level One</a:t>
            </a:r>
          </a:p>
          <a:p>
            <a:pPr lvl="1"/>
            <a:r>
              <a:t>Body Level Two</a:t>
            </a:r>
          </a:p>
          <a:p>
            <a:pPr lvl="2"/>
            <a:r>
              <a:t>Body Level Three</a:t>
            </a:r>
          </a:p>
          <a:p>
            <a:pPr lvl="3"/>
            <a:r>
              <a:t>Body Level Four</a:t>
            </a:r>
          </a:p>
          <a:p>
            <a:pPr lvl="4"/>
            <a:r>
              <a:t>Body Level Five</a:t>
            </a:r>
          </a:p>
        </p:txBody>
      </p:sp>
      <p:sp>
        <p:nvSpPr>
          <p:cNvPr id="8" name="Footer Placeholder 7">
            <a:extLst>
              <a:ext uri="{FF2B5EF4-FFF2-40B4-BE49-F238E27FC236}">
                <a16:creationId xmlns:a16="http://schemas.microsoft.com/office/drawing/2014/main" id="{D7162830-4BF5-F146-8608-FB145C560BAC}"/>
              </a:ext>
            </a:extLst>
          </p:cNvPr>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800" baseline="0">
                <a:solidFill>
                  <a:schemeClr val="bg1"/>
                </a:solidFill>
              </a:defRPr>
            </a:lvl1pPr>
          </a:lstStyle>
          <a:p>
            <a:r>
              <a:rPr lang="en-US"/>
              <a:t>MDP collaboration meeting, goals, charge and agenda</a:t>
            </a:r>
            <a:endParaRPr lang="en-US" dirty="0"/>
          </a:p>
        </p:txBody>
      </p:sp>
      <p:sp>
        <p:nvSpPr>
          <p:cNvPr id="11" name="Date Placeholder 10">
            <a:extLst>
              <a:ext uri="{FF2B5EF4-FFF2-40B4-BE49-F238E27FC236}">
                <a16:creationId xmlns:a16="http://schemas.microsoft.com/office/drawing/2014/main" id="{020A4EDA-ACD7-5348-8FB9-33448061BA8B}"/>
              </a:ext>
            </a:extLst>
          </p:cNvPr>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2/24/20</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transition spd="med"/>
  <p:hf hdr="0" dt="0"/>
  <p:txStyles>
    <p:titleStyle>
      <a:lvl1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1pPr>
      <a:lvl2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2pPr>
      <a:lvl3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3pPr>
      <a:lvl4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4pPr>
      <a:lvl5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5pPr>
      <a:lvl6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6pPr>
      <a:lvl7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7pPr>
      <a:lvl8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8pPr>
      <a:lvl9pPr marL="0" marR="0" indent="0" algn="l" defTabSz="914400" rtl="0" latinLnBrk="0">
        <a:lnSpc>
          <a:spcPct val="100000"/>
        </a:lnSpc>
        <a:spcBef>
          <a:spcPts val="0"/>
        </a:spcBef>
        <a:spcAft>
          <a:spcPts val="0"/>
        </a:spcAft>
        <a:buClrTx/>
        <a:buSzTx/>
        <a:buFontTx/>
        <a:buNone/>
        <a:tabLst/>
        <a:defRPr sz="5600" b="0" i="0" u="none" strike="noStrike" cap="none" spc="0" baseline="0">
          <a:solidFill>
            <a:srgbClr val="FFFFFF"/>
          </a:solidFill>
          <a:uFillTx/>
          <a:latin typeface="Franklin Gothic Medium"/>
          <a:ea typeface="Franklin Gothic Medium"/>
          <a:cs typeface="Franklin Gothic Medium"/>
          <a:sym typeface="Franklin Gothic Medium"/>
        </a:defRPr>
      </a:lvl9pPr>
    </p:titleStyle>
    <p:bodyStyle>
      <a:lvl1pPr marL="103603" marR="0" indent="-103603"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1pPr>
      <a:lvl2pPr marL="955962" marR="0" indent="-498763" algn="l" defTabSz="914400" rtl="0" latinLnBrk="0">
        <a:lnSpc>
          <a:spcPct val="100000"/>
        </a:lnSpc>
        <a:spcBef>
          <a:spcPts val="1100"/>
        </a:spcBef>
        <a:spcAft>
          <a:spcPts val="0"/>
        </a:spcAft>
        <a:buClrTx/>
        <a:buSzPct val="100000"/>
        <a:buFont typeface="Arial"/>
        <a:buChar char="o"/>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2pPr>
      <a:lvl3pPr marL="1348921" marR="0" indent="-434521"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3pPr>
      <a:lvl4pPr marL="1706880" marR="0" indent="-335280"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4pPr>
      <a:lvl5pPr marL="2205990" marR="0" indent="-377190"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5pPr>
      <a:lvl6pPr marL="2788919"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6pPr>
      <a:lvl7pPr marL="32461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7pPr>
      <a:lvl8pPr marL="37033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8pPr>
      <a:lvl9pPr marL="4160520" marR="0" indent="-502920"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9pPr>
    </p:bodyStyle>
    <p:otherStyle>
      <a:lvl1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1pPr>
      <a:lvl2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2pPr>
      <a:lvl3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3pPr>
      <a:lvl4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4pPr>
      <a:lvl5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5pPr>
      <a:lvl6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6pPr>
      <a:lvl7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7pPr>
      <a:lvl8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8pPr>
      <a:lvl9pPr marL="0" marR="0" indent="0" algn="r" defTabSz="9144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Franklin Gothic Boo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fys.uio.no/super/results/sv" TargetMode="External"/><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 name="Soren Prestemon…"/>
          <p:cNvSpPr txBox="1">
            <a:spLocks noGrp="1"/>
          </p:cNvSpPr>
          <p:nvPr>
            <p:ph type="body" sz="half" idx="1"/>
          </p:nvPr>
        </p:nvSpPr>
        <p:spPr>
          <a:xfrm>
            <a:off x="3965574" y="8798395"/>
            <a:ext cx="16452852" cy="4380318"/>
          </a:xfrm>
          <a:prstGeom prst="rect">
            <a:avLst/>
          </a:prstGeom>
        </p:spPr>
        <p:txBody>
          <a:bodyPr/>
          <a:lstStyle/>
          <a:p>
            <a:pPr>
              <a:lnSpc>
                <a:spcPct val="80000"/>
              </a:lnSpc>
              <a:spcBef>
                <a:spcPts val="800"/>
              </a:spcBef>
              <a:defRPr sz="3600"/>
            </a:pPr>
            <a:r>
              <a:rPr dirty="0"/>
              <a:t>Soren Prestemon</a:t>
            </a:r>
            <a:r>
              <a:rPr lang="en-US" dirty="0"/>
              <a:t> </a:t>
            </a:r>
          </a:p>
          <a:p>
            <a:pPr>
              <a:lnSpc>
                <a:spcPct val="80000"/>
              </a:lnSpc>
              <a:spcBef>
                <a:spcPts val="800"/>
              </a:spcBef>
              <a:defRPr sz="3600"/>
            </a:pPr>
            <a:r>
              <a:rPr dirty="0"/>
              <a:t>US Magnet Development Program</a:t>
            </a:r>
          </a:p>
          <a:p>
            <a:pPr>
              <a:lnSpc>
                <a:spcPct val="80000"/>
              </a:lnSpc>
              <a:spcBef>
                <a:spcPts val="600"/>
              </a:spcBef>
              <a:defRPr sz="3600"/>
            </a:pPr>
            <a:r>
              <a:rPr dirty="0"/>
              <a:t>Lawrence Berkeley National Laboratory</a:t>
            </a:r>
          </a:p>
          <a:p>
            <a:pPr>
              <a:lnSpc>
                <a:spcPct val="80000"/>
              </a:lnSpc>
              <a:spcBef>
                <a:spcPts val="600"/>
              </a:spcBef>
              <a:defRPr sz="3600"/>
            </a:pPr>
            <a:endParaRPr dirty="0"/>
          </a:p>
        </p:txBody>
      </p:sp>
      <p:sp>
        <p:nvSpPr>
          <p:cNvPr id="1012" name="High Field Magnet Technology…"/>
          <p:cNvSpPr txBox="1"/>
          <p:nvPr/>
        </p:nvSpPr>
        <p:spPr>
          <a:xfrm>
            <a:off x="1539240" y="5880031"/>
            <a:ext cx="21305519" cy="12926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8" tIns="91438" rIns="91438" bIns="91438">
            <a:spAutoFit/>
          </a:bodyPr>
          <a:lstStyle>
            <a:lvl1pPr algn="ctr">
              <a:defRPr sz="6700">
                <a:solidFill>
                  <a:srgbClr val="FFFFFF"/>
                </a:solidFill>
                <a:latin typeface="Franklin Gothic Book"/>
                <a:ea typeface="Franklin Gothic Book"/>
                <a:cs typeface="Franklin Gothic Book"/>
                <a:sym typeface="Franklin Gothic Book"/>
              </a:defRPr>
            </a:lvl1pPr>
          </a:lstStyle>
          <a:p>
            <a:r>
              <a:rPr lang="en-US" sz="7200" b="1" dirty="0"/>
              <a:t>US MDP instrumentation and diagnostics needs </a:t>
            </a:r>
            <a:endParaRPr lang="en-US" sz="7200" b="1" i="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9B70-39C2-3137-3C52-71E329A41807}"/>
              </a:ext>
            </a:extLst>
          </p:cNvPr>
          <p:cNvSpPr>
            <a:spLocks noGrp="1"/>
          </p:cNvSpPr>
          <p:nvPr>
            <p:ph type="title"/>
          </p:nvPr>
        </p:nvSpPr>
        <p:spPr/>
        <p:txBody>
          <a:bodyPr/>
          <a:lstStyle/>
          <a:p>
            <a:r>
              <a:rPr lang="en-US" dirty="0"/>
              <a:t>HTS  superconducting magnets behave differently</a:t>
            </a:r>
          </a:p>
        </p:txBody>
      </p:sp>
      <p:sp>
        <p:nvSpPr>
          <p:cNvPr id="3" name="Text Placeholder 2">
            <a:extLst>
              <a:ext uri="{FF2B5EF4-FFF2-40B4-BE49-F238E27FC236}">
                <a16:creationId xmlns:a16="http://schemas.microsoft.com/office/drawing/2014/main" id="{1545A6F2-32E8-462E-E601-DA3553E06DB8}"/>
              </a:ext>
            </a:extLst>
          </p:cNvPr>
          <p:cNvSpPr>
            <a:spLocks noGrp="1"/>
          </p:cNvSpPr>
          <p:nvPr>
            <p:ph type="body" idx="1"/>
          </p:nvPr>
        </p:nvSpPr>
        <p:spPr>
          <a:xfrm>
            <a:off x="335280" y="2270597"/>
            <a:ext cx="23652479" cy="5014123"/>
          </a:xfrm>
        </p:spPr>
        <p:txBody>
          <a:bodyPr/>
          <a:lstStyle/>
          <a:p>
            <a:r>
              <a:rPr lang="en-US" dirty="0"/>
              <a:t> Higher MQE implies not (?) susceptible to spontaneous quenches =&gt; no “random” behavior</a:t>
            </a:r>
          </a:p>
          <a:p>
            <a:r>
              <a:rPr lang="en-US" dirty="0"/>
              <a:t> So far no indication that HTS magnets exhibit training =&gt; no performance enhancement</a:t>
            </a:r>
          </a:p>
          <a:p>
            <a:r>
              <a:rPr lang="en-US" dirty="0"/>
              <a:t> Questions for diagnostics:</a:t>
            </a:r>
          </a:p>
          <a:p>
            <a:pPr lvl="1"/>
            <a:r>
              <a:rPr lang="en-US" dirty="0"/>
              <a:t>Are there quench precursors that can be seen with sufficient time to extract energy (fully or partially) and reliably avoid runaway quenches?</a:t>
            </a:r>
          </a:p>
          <a:p>
            <a:pPr lvl="1"/>
            <a:r>
              <a:rPr lang="en-US" dirty="0"/>
              <a:t>What is the impact on detection &amp; response of HTS magnets in presence of LTS “</a:t>
            </a:r>
            <a:r>
              <a:rPr lang="en-US" dirty="0" err="1"/>
              <a:t>outsert</a:t>
            </a:r>
            <a:r>
              <a:rPr lang="en-US" dirty="0"/>
              <a:t>”?</a:t>
            </a:r>
          </a:p>
        </p:txBody>
      </p:sp>
      <p:sp>
        <p:nvSpPr>
          <p:cNvPr id="4" name="Footer Placeholder 3">
            <a:extLst>
              <a:ext uri="{FF2B5EF4-FFF2-40B4-BE49-F238E27FC236}">
                <a16:creationId xmlns:a16="http://schemas.microsoft.com/office/drawing/2014/main" id="{14A9E4BF-E3B4-AF48-71DE-B66C587109D4}"/>
              </a:ext>
            </a:extLst>
          </p:cNvPr>
          <p:cNvSpPr>
            <a:spLocks noGrp="1"/>
          </p:cNvSpPr>
          <p:nvPr>
            <p:ph type="ftr" sz="quarter" idx="11"/>
          </p:nvPr>
        </p:nvSpPr>
        <p:spPr/>
        <p:txBody>
          <a:bodyPr/>
          <a:lstStyle/>
          <a:p>
            <a:r>
              <a:rPr lang="en-US"/>
              <a:t>MDP collaboration meeting, goals, charge and agenda</a:t>
            </a:r>
            <a:endParaRPr lang="en-US" dirty="0"/>
          </a:p>
        </p:txBody>
      </p:sp>
      <p:sp>
        <p:nvSpPr>
          <p:cNvPr id="5" name="Slide Number Placeholder 4">
            <a:extLst>
              <a:ext uri="{FF2B5EF4-FFF2-40B4-BE49-F238E27FC236}">
                <a16:creationId xmlns:a16="http://schemas.microsoft.com/office/drawing/2014/main" id="{2C431E9E-73EF-4BBD-1DE2-8D72EE5ACE36}"/>
              </a:ext>
            </a:extLst>
          </p:cNvPr>
          <p:cNvSpPr>
            <a:spLocks noGrp="1"/>
          </p:cNvSpPr>
          <p:nvPr>
            <p:ph type="sldNum" sz="quarter" idx="12"/>
          </p:nvPr>
        </p:nvSpPr>
        <p:spPr/>
        <p:txBody>
          <a:bodyPr/>
          <a:lstStyle/>
          <a:p>
            <a:fld id="{86CB4B4D-7CA3-9044-876B-883B54F8677D}" type="slidenum">
              <a:rPr lang="en-US" smtClean="0"/>
              <a:t>10</a:t>
            </a:fld>
            <a:endParaRPr lang="en-US"/>
          </a:p>
        </p:txBody>
      </p:sp>
      <p:pic>
        <p:nvPicPr>
          <p:cNvPr id="8" name="Picture 7">
            <a:extLst>
              <a:ext uri="{FF2B5EF4-FFF2-40B4-BE49-F238E27FC236}">
                <a16:creationId xmlns:a16="http://schemas.microsoft.com/office/drawing/2014/main" id="{B6B2C80C-1F86-ADBD-E937-9AFBC9320AF5}"/>
              </a:ext>
            </a:extLst>
          </p:cNvPr>
          <p:cNvPicPr>
            <a:picLocks noChangeAspect="1"/>
          </p:cNvPicPr>
          <p:nvPr/>
        </p:nvPicPr>
        <p:blipFill>
          <a:blip r:embed="rId2"/>
          <a:stretch>
            <a:fillRect/>
          </a:stretch>
        </p:blipFill>
        <p:spPr>
          <a:xfrm>
            <a:off x="703554" y="8119211"/>
            <a:ext cx="11488446" cy="4510563"/>
          </a:xfrm>
          <a:prstGeom prst="rect">
            <a:avLst/>
          </a:prstGeom>
        </p:spPr>
      </p:pic>
      <p:pic>
        <p:nvPicPr>
          <p:cNvPr id="9" name="Picture 8">
            <a:extLst>
              <a:ext uri="{FF2B5EF4-FFF2-40B4-BE49-F238E27FC236}">
                <a16:creationId xmlns:a16="http://schemas.microsoft.com/office/drawing/2014/main" id="{B1729156-F4C9-A1C3-5150-55A63964564A}"/>
              </a:ext>
            </a:extLst>
          </p:cNvPr>
          <p:cNvPicPr>
            <a:picLocks noChangeAspect="1"/>
          </p:cNvPicPr>
          <p:nvPr/>
        </p:nvPicPr>
        <p:blipFill>
          <a:blip r:embed="rId3"/>
          <a:stretch>
            <a:fillRect/>
          </a:stretch>
        </p:blipFill>
        <p:spPr>
          <a:xfrm>
            <a:off x="12894310" y="8119211"/>
            <a:ext cx="9660890" cy="4189775"/>
          </a:xfrm>
          <a:prstGeom prst="rect">
            <a:avLst/>
          </a:prstGeom>
        </p:spPr>
      </p:pic>
      <p:sp>
        <p:nvSpPr>
          <p:cNvPr id="11" name="TextBox 10">
            <a:extLst>
              <a:ext uri="{FF2B5EF4-FFF2-40B4-BE49-F238E27FC236}">
                <a16:creationId xmlns:a16="http://schemas.microsoft.com/office/drawing/2014/main" id="{3FAFE423-1A33-9BF2-8594-97D08B4C21FF}"/>
              </a:ext>
            </a:extLst>
          </p:cNvPr>
          <p:cNvSpPr txBox="1"/>
          <p:nvPr/>
        </p:nvSpPr>
        <p:spPr>
          <a:xfrm>
            <a:off x="5944856" y="7320167"/>
            <a:ext cx="12801600" cy="18466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0" i="1" u="none" strike="noStrike" cap="none" spc="0" normalizeH="0" baseline="0" dirty="0">
                <a:ln>
                  <a:noFill/>
                </a:ln>
                <a:solidFill>
                  <a:srgbClr val="000000"/>
                </a:solidFill>
                <a:effectLst/>
                <a:uFillTx/>
                <a:latin typeface="+mn-lt"/>
                <a:ea typeface="+mn-ea"/>
                <a:cs typeface="+mn-cs"/>
                <a:sym typeface="Calibri"/>
              </a:rPr>
              <a:t>T. Shen et al., PHYS. REV. ACCEL. BEAMS 25, 122401 (2022) </a:t>
            </a:r>
          </a:p>
          <a:p>
            <a:pPr marL="0" marR="0" indent="0" algn="l" defTabSz="914400" rtl="0" fontAlgn="auto" latinLnBrk="0" hangingPunct="0">
              <a:lnSpc>
                <a:spcPct val="100000"/>
              </a:lnSpc>
              <a:spcBef>
                <a:spcPts val="0"/>
              </a:spcBef>
              <a:spcAft>
                <a:spcPts val="0"/>
              </a:spcAft>
              <a:buClrTx/>
              <a:buSzTx/>
              <a:buFontTx/>
              <a:buNone/>
              <a:tabLst/>
            </a:pPr>
            <a:endParaRPr kumimoji="0" lang="en-US" sz="3600" b="0" i="1" u="none" strike="noStrike" cap="none" spc="0" normalizeH="0" baseline="0" dirty="0">
              <a:ln>
                <a:noFill/>
              </a:ln>
              <a:solidFill>
                <a:srgbClr val="000000"/>
              </a:solidFill>
              <a:effectLst/>
              <a:uFillTx/>
              <a:latin typeface="+mn-lt"/>
              <a:ea typeface="+mn-ea"/>
              <a:cs typeface="+mn-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3600" b="0" i="1"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39923280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33DF-59B4-B1FF-2B3C-C2F7806EA722}"/>
              </a:ext>
            </a:extLst>
          </p:cNvPr>
          <p:cNvSpPr>
            <a:spLocks noGrp="1"/>
          </p:cNvSpPr>
          <p:nvPr>
            <p:ph type="title"/>
          </p:nvPr>
        </p:nvSpPr>
        <p:spPr/>
        <p:txBody>
          <a:bodyPr/>
          <a:lstStyle/>
          <a:p>
            <a:r>
              <a:rPr lang="en-US" dirty="0"/>
              <a:t>REBCO in particular exhibits flux flow regime</a:t>
            </a:r>
          </a:p>
        </p:txBody>
      </p:sp>
      <p:sp>
        <p:nvSpPr>
          <p:cNvPr id="3" name="Text Placeholder 2">
            <a:extLst>
              <a:ext uri="{FF2B5EF4-FFF2-40B4-BE49-F238E27FC236}">
                <a16:creationId xmlns:a16="http://schemas.microsoft.com/office/drawing/2014/main" id="{464C383E-D381-92C4-9584-56F8DDC87A86}"/>
              </a:ext>
            </a:extLst>
          </p:cNvPr>
          <p:cNvSpPr>
            <a:spLocks noGrp="1"/>
          </p:cNvSpPr>
          <p:nvPr>
            <p:ph type="body" idx="1"/>
          </p:nvPr>
        </p:nvSpPr>
        <p:spPr>
          <a:xfrm>
            <a:off x="703555" y="2612016"/>
            <a:ext cx="22270530" cy="2631800"/>
          </a:xfrm>
        </p:spPr>
        <p:txBody>
          <a:bodyPr/>
          <a:lstStyle/>
          <a:p>
            <a:r>
              <a:rPr lang="en-US" dirty="0"/>
              <a:t>LTS transitions rapidly – typically determined by ”n-value”</a:t>
            </a:r>
          </a:p>
          <a:p>
            <a:r>
              <a:rPr lang="en-US" dirty="0"/>
              <a:t>REBCO has sizeable regime of “flux-flow” – resistive regime</a:t>
            </a:r>
          </a:p>
        </p:txBody>
      </p:sp>
      <p:sp>
        <p:nvSpPr>
          <p:cNvPr id="4" name="Footer Placeholder 3">
            <a:extLst>
              <a:ext uri="{FF2B5EF4-FFF2-40B4-BE49-F238E27FC236}">
                <a16:creationId xmlns:a16="http://schemas.microsoft.com/office/drawing/2014/main" id="{1A4789E0-8ED6-A5C1-3E58-F22D7CA598C2}"/>
              </a:ext>
            </a:extLst>
          </p:cNvPr>
          <p:cNvSpPr>
            <a:spLocks noGrp="1"/>
          </p:cNvSpPr>
          <p:nvPr>
            <p:ph type="ftr" sz="quarter" idx="11"/>
          </p:nvPr>
        </p:nvSpPr>
        <p:spPr/>
        <p:txBody>
          <a:bodyPr/>
          <a:lstStyle/>
          <a:p>
            <a:r>
              <a:rPr lang="en-US"/>
              <a:t>MDP collaboration meeting, goals, charge and agenda</a:t>
            </a:r>
            <a:endParaRPr lang="en-US" dirty="0"/>
          </a:p>
        </p:txBody>
      </p:sp>
      <p:sp>
        <p:nvSpPr>
          <p:cNvPr id="5" name="Slide Number Placeholder 4">
            <a:extLst>
              <a:ext uri="{FF2B5EF4-FFF2-40B4-BE49-F238E27FC236}">
                <a16:creationId xmlns:a16="http://schemas.microsoft.com/office/drawing/2014/main" id="{5F35C34B-5728-4804-6AA4-773976E85506}"/>
              </a:ext>
            </a:extLst>
          </p:cNvPr>
          <p:cNvSpPr>
            <a:spLocks noGrp="1"/>
          </p:cNvSpPr>
          <p:nvPr>
            <p:ph type="sldNum" sz="quarter" idx="12"/>
          </p:nvPr>
        </p:nvSpPr>
        <p:spPr/>
        <p:txBody>
          <a:bodyPr/>
          <a:lstStyle/>
          <a:p>
            <a:fld id="{86CB4B4D-7CA3-9044-876B-883B54F8677D}" type="slidenum">
              <a:rPr lang="en-US" smtClean="0"/>
              <a:t>11</a:t>
            </a:fld>
            <a:endParaRPr lang="en-US"/>
          </a:p>
        </p:txBody>
      </p:sp>
      <p:sp>
        <p:nvSpPr>
          <p:cNvPr id="7" name="Thermally activated region incapable of supporting transport current">
            <a:extLst>
              <a:ext uri="{FF2B5EF4-FFF2-40B4-BE49-F238E27FC236}">
                <a16:creationId xmlns:a16="http://schemas.microsoft.com/office/drawing/2014/main" id="{74DDE7B0-2E30-0CEB-574E-FD0CAFF83B66}"/>
              </a:ext>
            </a:extLst>
          </p:cNvPr>
          <p:cNvSpPr txBox="1"/>
          <p:nvPr/>
        </p:nvSpPr>
        <p:spPr>
          <a:xfrm>
            <a:off x="20486132" y="10661903"/>
            <a:ext cx="3599431" cy="181588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600" i="1"/>
            </a:lvl1pPr>
          </a:lstStyle>
          <a:p>
            <a:pPr>
              <a:defRPr sz="1800" i="0"/>
            </a:pPr>
            <a:r>
              <a:rPr sz="2800" i="1" dirty="0"/>
              <a:t>Thermally activated region incapable of supporting transport current </a:t>
            </a:r>
          </a:p>
        </p:txBody>
      </p:sp>
      <p:sp>
        <p:nvSpPr>
          <p:cNvPr id="8" name="Wilson, TAS Vol. 22, No.3 2012">
            <a:extLst>
              <a:ext uri="{FF2B5EF4-FFF2-40B4-BE49-F238E27FC236}">
                <a16:creationId xmlns:a16="http://schemas.microsoft.com/office/drawing/2014/main" id="{8633D477-D768-D818-3411-05E5CDBAB79F}"/>
              </a:ext>
            </a:extLst>
          </p:cNvPr>
          <p:cNvSpPr txBox="1"/>
          <p:nvPr/>
        </p:nvSpPr>
        <p:spPr>
          <a:xfrm>
            <a:off x="20455652" y="8536027"/>
            <a:ext cx="4011674" cy="64633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600" i="1"/>
            </a:lvl1pPr>
          </a:lstStyle>
          <a:p>
            <a:r>
              <a:rPr sz="3600" dirty="0"/>
              <a:t>Wilson, </a:t>
            </a:r>
            <a:r>
              <a:rPr lang="en-US" sz="3600" dirty="0"/>
              <a:t>lecture notes</a:t>
            </a:r>
            <a:endParaRPr sz="3600" dirty="0"/>
          </a:p>
        </p:txBody>
      </p:sp>
      <p:grpSp>
        <p:nvGrpSpPr>
          <p:cNvPr id="9" name="Group 10">
            <a:extLst>
              <a:ext uri="{FF2B5EF4-FFF2-40B4-BE49-F238E27FC236}">
                <a16:creationId xmlns:a16="http://schemas.microsoft.com/office/drawing/2014/main" id="{0F180987-CB4E-DB3B-5F59-75A575760EEC}"/>
              </a:ext>
            </a:extLst>
          </p:cNvPr>
          <p:cNvGrpSpPr>
            <a:grpSpLocks/>
          </p:cNvGrpSpPr>
          <p:nvPr/>
        </p:nvGrpSpPr>
        <p:grpSpPr bwMode="auto">
          <a:xfrm>
            <a:off x="8869432" y="7297853"/>
            <a:ext cx="11290943" cy="6267351"/>
            <a:chOff x="3030" y="447"/>
            <a:chExt cx="2544" cy="1238"/>
          </a:xfrm>
        </p:grpSpPr>
        <p:sp>
          <p:nvSpPr>
            <p:cNvPr id="10" name="Rectangle 11">
              <a:extLst>
                <a:ext uri="{FF2B5EF4-FFF2-40B4-BE49-F238E27FC236}">
                  <a16:creationId xmlns:a16="http://schemas.microsoft.com/office/drawing/2014/main" id="{40FA1453-3507-E418-BD41-88067A2923FA}"/>
                </a:ext>
              </a:extLst>
            </p:cNvPr>
            <p:cNvSpPr>
              <a:spLocks noChangeArrowheads="1"/>
            </p:cNvSpPr>
            <p:nvPr/>
          </p:nvSpPr>
          <p:spPr bwMode="auto">
            <a:xfrm>
              <a:off x="3355" y="892"/>
              <a:ext cx="141" cy="5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12">
              <a:extLst>
                <a:ext uri="{FF2B5EF4-FFF2-40B4-BE49-F238E27FC236}">
                  <a16:creationId xmlns:a16="http://schemas.microsoft.com/office/drawing/2014/main" id="{D3A8A3AD-1A52-97C3-CC41-1BF882752202}"/>
                </a:ext>
              </a:extLst>
            </p:cNvPr>
            <p:cNvSpPr>
              <a:spLocks noChangeArrowheads="1"/>
            </p:cNvSpPr>
            <p:nvPr/>
          </p:nvSpPr>
          <p:spPr bwMode="auto">
            <a:xfrm>
              <a:off x="3742" y="996"/>
              <a:ext cx="272" cy="5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400">
                  <a:latin typeface="Symbol" pitchFamily="2" charset="2"/>
                </a:rPr>
                <a:t>q</a:t>
              </a:r>
            </a:p>
          </p:txBody>
        </p:sp>
        <p:sp>
          <p:nvSpPr>
            <p:cNvPr id="12" name="Rectangle 13">
              <a:extLst>
                <a:ext uri="{FF2B5EF4-FFF2-40B4-BE49-F238E27FC236}">
                  <a16:creationId xmlns:a16="http://schemas.microsoft.com/office/drawing/2014/main" id="{650ED314-B27F-7D50-D2ED-30AA33486AE2}"/>
                </a:ext>
              </a:extLst>
            </p:cNvPr>
            <p:cNvSpPr>
              <a:spLocks noChangeArrowheads="1"/>
            </p:cNvSpPr>
            <p:nvPr/>
          </p:nvSpPr>
          <p:spPr bwMode="auto">
            <a:xfrm>
              <a:off x="3512" y="1137"/>
              <a:ext cx="206" cy="1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Freeform 14">
              <a:extLst>
                <a:ext uri="{FF2B5EF4-FFF2-40B4-BE49-F238E27FC236}">
                  <a16:creationId xmlns:a16="http://schemas.microsoft.com/office/drawing/2014/main" id="{61BB4AAE-FAA1-85F8-6EB6-21ACB056D3E7}"/>
                </a:ext>
              </a:extLst>
            </p:cNvPr>
            <p:cNvSpPr>
              <a:spLocks/>
            </p:cNvSpPr>
            <p:nvPr/>
          </p:nvSpPr>
          <p:spPr bwMode="auto">
            <a:xfrm>
              <a:off x="3030" y="515"/>
              <a:ext cx="952" cy="911"/>
            </a:xfrm>
            <a:custGeom>
              <a:avLst/>
              <a:gdLst>
                <a:gd name="T0" fmla="*/ 0 w 728"/>
                <a:gd name="T1" fmla="*/ 526 h 527"/>
                <a:gd name="T2" fmla="*/ 332 w 728"/>
                <a:gd name="T3" fmla="*/ 526 h 527"/>
                <a:gd name="T4" fmla="*/ 372 w 728"/>
                <a:gd name="T5" fmla="*/ 524 h 527"/>
                <a:gd name="T6" fmla="*/ 414 w 728"/>
                <a:gd name="T7" fmla="*/ 508 h 527"/>
                <a:gd name="T8" fmla="*/ 434 w 728"/>
                <a:gd name="T9" fmla="*/ 468 h 527"/>
                <a:gd name="T10" fmla="*/ 442 w 728"/>
                <a:gd name="T11" fmla="*/ 302 h 527"/>
                <a:gd name="T12" fmla="*/ 446 w 728"/>
                <a:gd name="T13" fmla="*/ 274 h 527"/>
                <a:gd name="T14" fmla="*/ 452 w 728"/>
                <a:gd name="T15" fmla="*/ 242 h 527"/>
                <a:gd name="T16" fmla="*/ 476 w 728"/>
                <a:gd name="T17" fmla="*/ 200 h 527"/>
                <a:gd name="T18" fmla="*/ 524 w 728"/>
                <a:gd name="T19" fmla="*/ 162 h 527"/>
                <a:gd name="T20" fmla="*/ 728 w 728"/>
                <a:gd name="T21"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8" h="527">
                  <a:moveTo>
                    <a:pt x="0" y="526"/>
                  </a:moveTo>
                  <a:cubicBezTo>
                    <a:pt x="135" y="526"/>
                    <a:pt x="270" y="526"/>
                    <a:pt x="332" y="526"/>
                  </a:cubicBezTo>
                  <a:cubicBezTo>
                    <a:pt x="394" y="526"/>
                    <a:pt x="358" y="527"/>
                    <a:pt x="372" y="524"/>
                  </a:cubicBezTo>
                  <a:cubicBezTo>
                    <a:pt x="386" y="521"/>
                    <a:pt x="404" y="517"/>
                    <a:pt x="414" y="508"/>
                  </a:cubicBezTo>
                  <a:cubicBezTo>
                    <a:pt x="424" y="499"/>
                    <a:pt x="429" y="502"/>
                    <a:pt x="434" y="468"/>
                  </a:cubicBezTo>
                  <a:cubicBezTo>
                    <a:pt x="439" y="434"/>
                    <a:pt x="440" y="334"/>
                    <a:pt x="442" y="302"/>
                  </a:cubicBezTo>
                  <a:cubicBezTo>
                    <a:pt x="444" y="270"/>
                    <a:pt x="444" y="284"/>
                    <a:pt x="446" y="274"/>
                  </a:cubicBezTo>
                  <a:cubicBezTo>
                    <a:pt x="448" y="264"/>
                    <a:pt x="447" y="254"/>
                    <a:pt x="452" y="242"/>
                  </a:cubicBezTo>
                  <a:cubicBezTo>
                    <a:pt x="457" y="230"/>
                    <a:pt x="464" y="213"/>
                    <a:pt x="476" y="200"/>
                  </a:cubicBezTo>
                  <a:cubicBezTo>
                    <a:pt x="488" y="187"/>
                    <a:pt x="482" y="195"/>
                    <a:pt x="524" y="162"/>
                  </a:cubicBezTo>
                  <a:cubicBezTo>
                    <a:pt x="566" y="129"/>
                    <a:pt x="647" y="64"/>
                    <a:pt x="728"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5">
              <a:extLst>
                <a:ext uri="{FF2B5EF4-FFF2-40B4-BE49-F238E27FC236}">
                  <a16:creationId xmlns:a16="http://schemas.microsoft.com/office/drawing/2014/main" id="{CBC2FF61-191E-957A-EEFA-5D21204A5729}"/>
                </a:ext>
              </a:extLst>
            </p:cNvPr>
            <p:cNvSpPr>
              <a:spLocks noChangeShapeType="1"/>
            </p:cNvSpPr>
            <p:nvPr/>
          </p:nvSpPr>
          <p:spPr bwMode="auto">
            <a:xfrm>
              <a:off x="3033" y="525"/>
              <a:ext cx="0" cy="8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6">
              <a:extLst>
                <a:ext uri="{FF2B5EF4-FFF2-40B4-BE49-F238E27FC236}">
                  <a16:creationId xmlns:a16="http://schemas.microsoft.com/office/drawing/2014/main" id="{24617E46-8A4A-10A7-0C2C-CFD6DFDB1D8C}"/>
                </a:ext>
              </a:extLst>
            </p:cNvPr>
            <p:cNvSpPr>
              <a:spLocks noChangeShapeType="1"/>
            </p:cNvSpPr>
            <p:nvPr/>
          </p:nvSpPr>
          <p:spPr bwMode="auto">
            <a:xfrm>
              <a:off x="3033" y="1435"/>
              <a:ext cx="10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7">
              <a:extLst>
                <a:ext uri="{FF2B5EF4-FFF2-40B4-BE49-F238E27FC236}">
                  <a16:creationId xmlns:a16="http://schemas.microsoft.com/office/drawing/2014/main" id="{A92D9716-73DC-9CEC-2DB6-CB13DE96D680}"/>
                </a:ext>
              </a:extLst>
            </p:cNvPr>
            <p:cNvSpPr>
              <a:spLocks noChangeShapeType="1"/>
            </p:cNvSpPr>
            <p:nvPr/>
          </p:nvSpPr>
          <p:spPr bwMode="auto">
            <a:xfrm flipV="1">
              <a:off x="3951" y="1276"/>
              <a:ext cx="183" cy="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18">
              <a:extLst>
                <a:ext uri="{FF2B5EF4-FFF2-40B4-BE49-F238E27FC236}">
                  <a16:creationId xmlns:a16="http://schemas.microsoft.com/office/drawing/2014/main" id="{EE66F9E8-D49A-5CC1-FDB5-AEEFBE0F0DEE}"/>
                </a:ext>
              </a:extLst>
            </p:cNvPr>
            <p:cNvSpPr txBox="1">
              <a:spLocks noChangeArrowheads="1"/>
            </p:cNvSpPr>
            <p:nvPr/>
          </p:nvSpPr>
          <p:spPr bwMode="auto">
            <a:xfrm>
              <a:off x="3033" y="744"/>
              <a:ext cx="23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1400">
                  <a:latin typeface="Symbol" pitchFamily="2" charset="2"/>
                </a:rPr>
                <a:t>r</a:t>
              </a:r>
            </a:p>
          </p:txBody>
        </p:sp>
        <p:sp>
          <p:nvSpPr>
            <p:cNvPr id="18" name="Line 19">
              <a:extLst>
                <a:ext uri="{FF2B5EF4-FFF2-40B4-BE49-F238E27FC236}">
                  <a16:creationId xmlns:a16="http://schemas.microsoft.com/office/drawing/2014/main" id="{39C16422-2365-BC36-11AA-607B328FEAAD}"/>
                </a:ext>
              </a:extLst>
            </p:cNvPr>
            <p:cNvSpPr>
              <a:spLocks noChangeShapeType="1"/>
            </p:cNvSpPr>
            <p:nvPr/>
          </p:nvSpPr>
          <p:spPr bwMode="auto">
            <a:xfrm flipV="1">
              <a:off x="3127" y="525"/>
              <a:ext cx="0" cy="22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20">
              <a:extLst>
                <a:ext uri="{FF2B5EF4-FFF2-40B4-BE49-F238E27FC236}">
                  <a16:creationId xmlns:a16="http://schemas.microsoft.com/office/drawing/2014/main" id="{3292D4C3-65AF-B588-990C-607118E9ED16}"/>
                </a:ext>
              </a:extLst>
            </p:cNvPr>
            <p:cNvSpPr txBox="1">
              <a:spLocks noChangeArrowheads="1"/>
            </p:cNvSpPr>
            <p:nvPr/>
          </p:nvSpPr>
          <p:spPr bwMode="auto">
            <a:xfrm>
              <a:off x="3242" y="1488"/>
              <a:ext cx="4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dirty="0"/>
                <a:t>metallic</a:t>
              </a:r>
            </a:p>
          </p:txBody>
        </p:sp>
        <p:sp>
          <p:nvSpPr>
            <p:cNvPr id="20" name="Rectangle 21">
              <a:extLst>
                <a:ext uri="{FF2B5EF4-FFF2-40B4-BE49-F238E27FC236}">
                  <a16:creationId xmlns:a16="http://schemas.microsoft.com/office/drawing/2014/main" id="{623DC995-2EB5-20CF-8A8A-9523C4ADD8BC}"/>
                </a:ext>
              </a:extLst>
            </p:cNvPr>
            <p:cNvSpPr>
              <a:spLocks noChangeArrowheads="1"/>
            </p:cNvSpPr>
            <p:nvPr/>
          </p:nvSpPr>
          <p:spPr bwMode="auto">
            <a:xfrm>
              <a:off x="4761" y="867"/>
              <a:ext cx="147" cy="5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22">
              <a:extLst>
                <a:ext uri="{FF2B5EF4-FFF2-40B4-BE49-F238E27FC236}">
                  <a16:creationId xmlns:a16="http://schemas.microsoft.com/office/drawing/2014/main" id="{89EF7043-B478-EB43-0EDA-63B9EFAE3872}"/>
                </a:ext>
              </a:extLst>
            </p:cNvPr>
            <p:cNvSpPr>
              <a:spLocks noChangeArrowheads="1"/>
            </p:cNvSpPr>
            <p:nvPr/>
          </p:nvSpPr>
          <p:spPr bwMode="auto">
            <a:xfrm>
              <a:off x="5165" y="976"/>
              <a:ext cx="284" cy="5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1400">
                  <a:latin typeface="Symbol" pitchFamily="2" charset="2"/>
                </a:rPr>
                <a:t>q</a:t>
              </a:r>
            </a:p>
          </p:txBody>
        </p:sp>
        <p:sp>
          <p:nvSpPr>
            <p:cNvPr id="22" name="Rectangle 23">
              <a:extLst>
                <a:ext uri="{FF2B5EF4-FFF2-40B4-BE49-F238E27FC236}">
                  <a16:creationId xmlns:a16="http://schemas.microsoft.com/office/drawing/2014/main" id="{DE688610-2833-31EE-FBB5-19A300BE7685}"/>
                </a:ext>
              </a:extLst>
            </p:cNvPr>
            <p:cNvSpPr>
              <a:spLocks noChangeArrowheads="1"/>
            </p:cNvSpPr>
            <p:nvPr/>
          </p:nvSpPr>
          <p:spPr bwMode="auto">
            <a:xfrm>
              <a:off x="4925" y="1125"/>
              <a:ext cx="216" cy="1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24">
              <a:extLst>
                <a:ext uri="{FF2B5EF4-FFF2-40B4-BE49-F238E27FC236}">
                  <a16:creationId xmlns:a16="http://schemas.microsoft.com/office/drawing/2014/main" id="{5C26736C-BB58-F35A-790F-59B740E5A555}"/>
                </a:ext>
              </a:extLst>
            </p:cNvPr>
            <p:cNvSpPr>
              <a:spLocks noChangeShapeType="1"/>
            </p:cNvSpPr>
            <p:nvPr/>
          </p:nvSpPr>
          <p:spPr bwMode="auto">
            <a:xfrm>
              <a:off x="4426" y="483"/>
              <a:ext cx="0" cy="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5">
              <a:extLst>
                <a:ext uri="{FF2B5EF4-FFF2-40B4-BE49-F238E27FC236}">
                  <a16:creationId xmlns:a16="http://schemas.microsoft.com/office/drawing/2014/main" id="{920EF6C4-ECE8-742E-0D0A-63C63C68C216}"/>
                </a:ext>
              </a:extLst>
            </p:cNvPr>
            <p:cNvSpPr>
              <a:spLocks noChangeShapeType="1"/>
            </p:cNvSpPr>
            <p:nvPr/>
          </p:nvSpPr>
          <p:spPr bwMode="auto">
            <a:xfrm>
              <a:off x="4426" y="1435"/>
              <a:ext cx="112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26">
              <a:extLst>
                <a:ext uri="{FF2B5EF4-FFF2-40B4-BE49-F238E27FC236}">
                  <a16:creationId xmlns:a16="http://schemas.microsoft.com/office/drawing/2014/main" id="{6F97AA81-07A0-4E1B-F9FB-4216F0FDDA14}"/>
                </a:ext>
              </a:extLst>
            </p:cNvPr>
            <p:cNvSpPr>
              <a:spLocks noChangeShapeType="1"/>
            </p:cNvSpPr>
            <p:nvPr/>
          </p:nvSpPr>
          <p:spPr bwMode="auto">
            <a:xfrm flipV="1">
              <a:off x="5384" y="1269"/>
              <a:ext cx="190" cy="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Text Box 27">
              <a:extLst>
                <a:ext uri="{FF2B5EF4-FFF2-40B4-BE49-F238E27FC236}">
                  <a16:creationId xmlns:a16="http://schemas.microsoft.com/office/drawing/2014/main" id="{0E5FC739-43F3-9471-438D-A59DC4F13913}"/>
                </a:ext>
              </a:extLst>
            </p:cNvPr>
            <p:cNvSpPr txBox="1">
              <a:spLocks noChangeArrowheads="1"/>
            </p:cNvSpPr>
            <p:nvPr/>
          </p:nvSpPr>
          <p:spPr bwMode="auto">
            <a:xfrm>
              <a:off x="4432" y="749"/>
              <a:ext cx="177" cy="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a:latin typeface="Symbol" pitchFamily="2" charset="2"/>
                </a:rPr>
                <a:t>r</a:t>
              </a:r>
            </a:p>
          </p:txBody>
        </p:sp>
        <p:sp>
          <p:nvSpPr>
            <p:cNvPr id="27" name="Line 28">
              <a:extLst>
                <a:ext uri="{FF2B5EF4-FFF2-40B4-BE49-F238E27FC236}">
                  <a16:creationId xmlns:a16="http://schemas.microsoft.com/office/drawing/2014/main" id="{B4BCEB73-7040-173D-7417-FE15A1F9FFF9}"/>
                </a:ext>
              </a:extLst>
            </p:cNvPr>
            <p:cNvSpPr>
              <a:spLocks noChangeShapeType="1"/>
            </p:cNvSpPr>
            <p:nvPr/>
          </p:nvSpPr>
          <p:spPr bwMode="auto">
            <a:xfrm flipV="1">
              <a:off x="4524" y="483"/>
              <a:ext cx="0" cy="2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Text Box 29">
              <a:extLst>
                <a:ext uri="{FF2B5EF4-FFF2-40B4-BE49-F238E27FC236}">
                  <a16:creationId xmlns:a16="http://schemas.microsoft.com/office/drawing/2014/main" id="{830A0366-52F9-B686-B42E-F077D3A11DC1}"/>
                </a:ext>
              </a:extLst>
            </p:cNvPr>
            <p:cNvSpPr txBox="1">
              <a:spLocks noChangeArrowheads="1"/>
            </p:cNvSpPr>
            <p:nvPr/>
          </p:nvSpPr>
          <p:spPr bwMode="auto">
            <a:xfrm>
              <a:off x="4643" y="1492"/>
              <a:ext cx="629" cy="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a:t>Oxide HTS</a:t>
              </a:r>
            </a:p>
          </p:txBody>
        </p:sp>
        <p:sp>
          <p:nvSpPr>
            <p:cNvPr id="29" name="Freeform 30">
              <a:extLst>
                <a:ext uri="{FF2B5EF4-FFF2-40B4-BE49-F238E27FC236}">
                  <a16:creationId xmlns:a16="http://schemas.microsoft.com/office/drawing/2014/main" id="{8EBD8E2B-D3B7-C1FC-8520-98D712CEE3A9}"/>
                </a:ext>
              </a:extLst>
            </p:cNvPr>
            <p:cNvSpPr>
              <a:spLocks/>
            </p:cNvSpPr>
            <p:nvPr/>
          </p:nvSpPr>
          <p:spPr bwMode="auto">
            <a:xfrm>
              <a:off x="4437" y="519"/>
              <a:ext cx="1092" cy="918"/>
            </a:xfrm>
            <a:custGeom>
              <a:avLst/>
              <a:gdLst>
                <a:gd name="T0" fmla="*/ 0 w 750"/>
                <a:gd name="T1" fmla="*/ 436 h 439"/>
                <a:gd name="T2" fmla="*/ 216 w 750"/>
                <a:gd name="T3" fmla="*/ 436 h 439"/>
                <a:gd name="T4" fmla="*/ 294 w 750"/>
                <a:gd name="T5" fmla="*/ 416 h 439"/>
                <a:gd name="T6" fmla="*/ 342 w 750"/>
                <a:gd name="T7" fmla="*/ 378 h 439"/>
                <a:gd name="T8" fmla="*/ 422 w 750"/>
                <a:gd name="T9" fmla="*/ 288 h 439"/>
                <a:gd name="T10" fmla="*/ 510 w 750"/>
                <a:gd name="T11" fmla="*/ 182 h 439"/>
                <a:gd name="T12" fmla="*/ 608 w 750"/>
                <a:gd name="T13" fmla="*/ 92 h 439"/>
                <a:gd name="T14" fmla="*/ 750 w 750"/>
                <a:gd name="T15" fmla="*/ 0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439">
                  <a:moveTo>
                    <a:pt x="0" y="436"/>
                  </a:moveTo>
                  <a:cubicBezTo>
                    <a:pt x="83" y="437"/>
                    <a:pt x="167" y="439"/>
                    <a:pt x="216" y="436"/>
                  </a:cubicBezTo>
                  <a:cubicBezTo>
                    <a:pt x="265" y="433"/>
                    <a:pt x="273" y="426"/>
                    <a:pt x="294" y="416"/>
                  </a:cubicBezTo>
                  <a:cubicBezTo>
                    <a:pt x="315" y="406"/>
                    <a:pt x="321" y="399"/>
                    <a:pt x="342" y="378"/>
                  </a:cubicBezTo>
                  <a:cubicBezTo>
                    <a:pt x="363" y="357"/>
                    <a:pt x="394" y="321"/>
                    <a:pt x="422" y="288"/>
                  </a:cubicBezTo>
                  <a:cubicBezTo>
                    <a:pt x="450" y="255"/>
                    <a:pt x="479" y="215"/>
                    <a:pt x="510" y="182"/>
                  </a:cubicBezTo>
                  <a:cubicBezTo>
                    <a:pt x="541" y="149"/>
                    <a:pt x="568" y="122"/>
                    <a:pt x="608" y="92"/>
                  </a:cubicBezTo>
                  <a:cubicBezTo>
                    <a:pt x="648" y="62"/>
                    <a:pt x="699" y="31"/>
                    <a:pt x="750" y="0"/>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Text Box 31">
              <a:extLst>
                <a:ext uri="{FF2B5EF4-FFF2-40B4-BE49-F238E27FC236}">
                  <a16:creationId xmlns:a16="http://schemas.microsoft.com/office/drawing/2014/main" id="{8F1EA7E2-4252-8F8A-95C3-18E9BA539299}"/>
                </a:ext>
              </a:extLst>
            </p:cNvPr>
            <p:cNvSpPr txBox="1">
              <a:spLocks noChangeArrowheads="1"/>
            </p:cNvSpPr>
            <p:nvPr/>
          </p:nvSpPr>
          <p:spPr bwMode="auto">
            <a:xfrm>
              <a:off x="4749" y="447"/>
              <a:ext cx="52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a:t>flux flow</a:t>
              </a:r>
              <a:endParaRPr lang="en-US" altLang="en-US" sz="1400"/>
            </a:p>
          </p:txBody>
        </p:sp>
        <p:sp>
          <p:nvSpPr>
            <p:cNvPr id="31" name="Line 32">
              <a:extLst>
                <a:ext uri="{FF2B5EF4-FFF2-40B4-BE49-F238E27FC236}">
                  <a16:creationId xmlns:a16="http://schemas.microsoft.com/office/drawing/2014/main" id="{A57E1DEB-2AB2-13AA-C25F-86F69AC50299}"/>
                </a:ext>
              </a:extLst>
            </p:cNvPr>
            <p:cNvSpPr>
              <a:spLocks noChangeShapeType="1"/>
            </p:cNvSpPr>
            <p:nvPr/>
          </p:nvSpPr>
          <p:spPr bwMode="auto">
            <a:xfrm flipH="1">
              <a:off x="4793" y="693"/>
              <a:ext cx="446" cy="0"/>
            </a:xfrm>
            <a:prstGeom prst="line">
              <a:avLst/>
            </a:prstGeom>
            <a:noFill/>
            <a:ln w="12700">
              <a:solidFill>
                <a:schemeClr val="tx1"/>
              </a:solidFill>
              <a:round/>
              <a:headEnd type="arrow" w="lg" len="lg"/>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33">
              <a:extLst>
                <a:ext uri="{FF2B5EF4-FFF2-40B4-BE49-F238E27FC236}">
                  <a16:creationId xmlns:a16="http://schemas.microsoft.com/office/drawing/2014/main" id="{4BC49ACB-6500-CBDA-FFD1-C7ACA6E880A9}"/>
                </a:ext>
              </a:extLst>
            </p:cNvPr>
            <p:cNvSpPr>
              <a:spLocks noChangeShapeType="1"/>
            </p:cNvSpPr>
            <p:nvPr/>
          </p:nvSpPr>
          <p:spPr bwMode="auto">
            <a:xfrm flipV="1">
              <a:off x="4806" y="604"/>
              <a:ext cx="0" cy="83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34">
              <a:extLst>
                <a:ext uri="{FF2B5EF4-FFF2-40B4-BE49-F238E27FC236}">
                  <a16:creationId xmlns:a16="http://schemas.microsoft.com/office/drawing/2014/main" id="{1BDC13AC-67D6-BC5A-130E-0515B5A1C40A}"/>
                </a:ext>
              </a:extLst>
            </p:cNvPr>
            <p:cNvSpPr>
              <a:spLocks noChangeShapeType="1"/>
            </p:cNvSpPr>
            <p:nvPr/>
          </p:nvSpPr>
          <p:spPr bwMode="auto">
            <a:xfrm flipV="1">
              <a:off x="5237" y="603"/>
              <a:ext cx="0" cy="83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34" name="Object 3">
            <a:extLst>
              <a:ext uri="{FF2B5EF4-FFF2-40B4-BE49-F238E27FC236}">
                <a16:creationId xmlns:a16="http://schemas.microsoft.com/office/drawing/2014/main" id="{8E770DDD-9249-AE95-2FB3-790B3A921EF0}"/>
              </a:ext>
            </a:extLst>
          </p:cNvPr>
          <p:cNvGraphicFramePr>
            <a:graphicFrameLocks noChangeAspect="1"/>
          </p:cNvGraphicFramePr>
          <p:nvPr>
            <p:extLst>
              <p:ext uri="{D42A27DB-BD31-4B8C-83A1-F6EECF244321}">
                <p14:modId xmlns:p14="http://schemas.microsoft.com/office/powerpoint/2010/main" val="3952070563"/>
              </p:ext>
            </p:extLst>
          </p:nvPr>
        </p:nvGraphicFramePr>
        <p:xfrm>
          <a:off x="17304425" y="1739415"/>
          <a:ext cx="6997537" cy="6279841"/>
        </p:xfrm>
        <a:graphic>
          <a:graphicData uri="http://schemas.openxmlformats.org/presentationml/2006/ole">
            <mc:AlternateContent xmlns:mc="http://schemas.openxmlformats.org/markup-compatibility/2006">
              <mc:Choice xmlns:v="urn:schemas-microsoft-com:vml" Requires="v">
                <p:oleObj name="Document" r:id="rId4" imgW="32981900" imgH="22377400" progId="Word.Document.8">
                  <p:embed/>
                </p:oleObj>
              </mc:Choice>
              <mc:Fallback>
                <p:oleObj name="Document" r:id="rId4" imgW="32981900" imgH="22377400" progId="Word.Document.8">
                  <p:embed/>
                  <p:pic>
                    <p:nvPicPr>
                      <p:cNvPr id="37" name="Object 3">
                        <a:extLst>
                          <a:ext uri="{FF2B5EF4-FFF2-40B4-BE49-F238E27FC236}">
                            <a16:creationId xmlns:a16="http://schemas.microsoft.com/office/drawing/2014/main" id="{EF959AC8-3042-8D9F-3F57-B881C4438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272" r="3636" b="3069"/>
                      <a:stretch>
                        <a:fillRect/>
                      </a:stretch>
                    </p:blipFill>
                    <p:spPr bwMode="auto">
                      <a:xfrm>
                        <a:off x="17304425" y="1739415"/>
                        <a:ext cx="6997537" cy="6279841"/>
                      </a:xfrm>
                      <a:prstGeom prst="rect">
                        <a:avLst/>
                      </a:prstGeom>
                    </p:spPr>
                  </p:pic>
                </p:oleObj>
              </mc:Fallback>
            </mc:AlternateContent>
          </a:graphicData>
        </a:graphic>
      </p:graphicFrame>
      <p:sp>
        <p:nvSpPr>
          <p:cNvPr id="6" name="Arrow">
            <a:extLst>
              <a:ext uri="{FF2B5EF4-FFF2-40B4-BE49-F238E27FC236}">
                <a16:creationId xmlns:a16="http://schemas.microsoft.com/office/drawing/2014/main" id="{4F048454-F230-8BFC-972A-685003D4C7C3}"/>
              </a:ext>
            </a:extLst>
          </p:cNvPr>
          <p:cNvSpPr/>
          <p:nvPr/>
        </p:nvSpPr>
        <p:spPr>
          <a:xfrm rot="350099">
            <a:off x="17806900" y="10716622"/>
            <a:ext cx="2447218" cy="503087"/>
          </a:xfrm>
          <a:prstGeom prst="leftArrow">
            <a:avLst>
              <a:gd name="adj1" fmla="val 50000"/>
              <a:gd name="adj2" fmla="val 125216"/>
            </a:avLst>
          </a:prstGeom>
          <a:solidFill>
            <a:schemeClr val="accent1"/>
          </a:solidFill>
          <a:ln>
            <a:solidFill>
              <a:srgbClr val="000000"/>
            </a:solidFill>
            <a:miter/>
          </a:ln>
        </p:spPr>
        <p:txBody>
          <a:bodyPr lIns="45719" rIns="45719" anchor="ctr"/>
          <a:lstStyle/>
          <a:p>
            <a:endParaRPr/>
          </a:p>
        </p:txBody>
      </p:sp>
      <p:sp>
        <p:nvSpPr>
          <p:cNvPr id="36" name="TextBox 35">
            <a:extLst>
              <a:ext uri="{FF2B5EF4-FFF2-40B4-BE49-F238E27FC236}">
                <a16:creationId xmlns:a16="http://schemas.microsoft.com/office/drawing/2014/main" id="{BB2F8726-8E76-517E-969F-978B9B2845EC}"/>
              </a:ext>
            </a:extLst>
          </p:cNvPr>
          <p:cNvSpPr txBox="1"/>
          <p:nvPr/>
        </p:nvSpPr>
        <p:spPr>
          <a:xfrm>
            <a:off x="321511" y="11488503"/>
            <a:ext cx="9281998"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i="0" u="none" strike="noStrike" dirty="0">
                <a:solidFill>
                  <a:srgbClr val="333333"/>
                </a:solidFill>
                <a:effectLst/>
                <a:latin typeface="-apple-system"/>
              </a:rPr>
              <a:t>Wai-</a:t>
            </a:r>
            <a:r>
              <a:rPr lang="en-US" b="0" i="0" u="none" strike="noStrike" dirty="0" err="1">
                <a:solidFill>
                  <a:srgbClr val="333333"/>
                </a:solidFill>
                <a:effectLst/>
                <a:latin typeface="-apple-system"/>
              </a:rPr>
              <a:t>Kwong</a:t>
            </a:r>
            <a:r>
              <a:rPr lang="en-US" b="0" i="0" u="none" strike="noStrike" dirty="0">
                <a:solidFill>
                  <a:srgbClr val="333333"/>
                </a:solidFill>
                <a:effectLst/>
                <a:latin typeface="-apple-system"/>
              </a:rPr>
              <a:t> Kwok </a:t>
            </a:r>
            <a:r>
              <a:rPr lang="en-US" b="0" i="1" u="none" strike="noStrike" dirty="0">
                <a:solidFill>
                  <a:srgbClr val="333333"/>
                </a:solidFill>
                <a:effectLst/>
                <a:latin typeface="-apple-system"/>
              </a:rPr>
              <a:t>et al</a:t>
            </a:r>
            <a:r>
              <a:rPr lang="en-US" b="0" i="0" u="none" strike="noStrike" dirty="0">
                <a:solidFill>
                  <a:srgbClr val="333333"/>
                </a:solidFill>
                <a:effectLst/>
                <a:latin typeface="-apple-system"/>
              </a:rPr>
              <a:t> 2016 </a:t>
            </a:r>
            <a:r>
              <a:rPr lang="en-US" b="0" i="1" u="none" strike="noStrike" dirty="0">
                <a:solidFill>
                  <a:srgbClr val="333333"/>
                </a:solidFill>
                <a:effectLst/>
                <a:latin typeface="-apple-system"/>
              </a:rPr>
              <a:t>Rep. Prog. Phys.</a:t>
            </a:r>
            <a:r>
              <a:rPr lang="en-US" b="0" i="0" u="none" strike="noStrike" dirty="0">
                <a:solidFill>
                  <a:srgbClr val="333333"/>
                </a:solidFill>
                <a:effectLst/>
                <a:latin typeface="-apple-system"/>
              </a:rPr>
              <a:t> </a:t>
            </a:r>
            <a:r>
              <a:rPr lang="en-US" b="1" i="0" u="none" strike="noStrike" dirty="0">
                <a:solidFill>
                  <a:srgbClr val="333333"/>
                </a:solidFill>
                <a:effectLst/>
                <a:latin typeface="-apple-system"/>
              </a:rPr>
              <a:t>79</a:t>
            </a:r>
            <a:r>
              <a:rPr lang="en-US" b="0" i="0" u="none" strike="noStrike" dirty="0">
                <a:solidFill>
                  <a:srgbClr val="333333"/>
                </a:solidFill>
                <a:effectLst/>
                <a:latin typeface="-apple-system"/>
              </a:rPr>
              <a:t> 116501</a:t>
            </a:r>
            <a:endParaRPr lang="en-US" dirty="0"/>
          </a:p>
        </p:txBody>
      </p:sp>
      <p:pic>
        <p:nvPicPr>
          <p:cNvPr id="38" name="Picture 37">
            <a:extLst>
              <a:ext uri="{FF2B5EF4-FFF2-40B4-BE49-F238E27FC236}">
                <a16:creationId xmlns:a16="http://schemas.microsoft.com/office/drawing/2014/main" id="{62A0B321-E4D2-E1E6-699B-DDD809898C16}"/>
              </a:ext>
            </a:extLst>
          </p:cNvPr>
          <p:cNvPicPr>
            <a:picLocks noChangeAspect="1"/>
          </p:cNvPicPr>
          <p:nvPr/>
        </p:nvPicPr>
        <p:blipFill>
          <a:blip r:embed="rId6"/>
          <a:stretch>
            <a:fillRect/>
          </a:stretch>
        </p:blipFill>
        <p:spPr>
          <a:xfrm>
            <a:off x="1623548" y="4343742"/>
            <a:ext cx="13710290" cy="3728670"/>
          </a:xfrm>
          <a:prstGeom prst="rect">
            <a:avLst/>
          </a:prstGeom>
        </p:spPr>
      </p:pic>
      <p:grpSp>
        <p:nvGrpSpPr>
          <p:cNvPr id="42" name="Group 41">
            <a:extLst>
              <a:ext uri="{FF2B5EF4-FFF2-40B4-BE49-F238E27FC236}">
                <a16:creationId xmlns:a16="http://schemas.microsoft.com/office/drawing/2014/main" id="{B96F0F27-2414-015C-E9DE-0ED6CFA52B99}"/>
              </a:ext>
            </a:extLst>
          </p:cNvPr>
          <p:cNvGrpSpPr/>
          <p:nvPr/>
        </p:nvGrpSpPr>
        <p:grpSpPr>
          <a:xfrm>
            <a:off x="1736092" y="5678524"/>
            <a:ext cx="20084804" cy="6276146"/>
            <a:chOff x="2889281" y="5368371"/>
            <a:chExt cx="20084804" cy="6276146"/>
          </a:xfrm>
        </p:grpSpPr>
        <p:sp>
          <p:nvSpPr>
            <p:cNvPr id="41" name="Rounded Rectangle 40">
              <a:extLst>
                <a:ext uri="{FF2B5EF4-FFF2-40B4-BE49-F238E27FC236}">
                  <a16:creationId xmlns:a16="http://schemas.microsoft.com/office/drawing/2014/main" id="{B38E5D89-0948-481A-B935-434B165E1F40}"/>
                </a:ext>
              </a:extLst>
            </p:cNvPr>
            <p:cNvSpPr/>
            <p:nvPr/>
          </p:nvSpPr>
          <p:spPr>
            <a:xfrm>
              <a:off x="2889281" y="5368371"/>
              <a:ext cx="20084804" cy="6276146"/>
            </a:xfrm>
            <a:prstGeom prst="roundRect">
              <a:avLst/>
            </a:prstGeom>
            <a:solidFill>
              <a:srgbClr val="FFFFFF"/>
            </a:solidFill>
            <a:ln w="25400" cap="flat">
              <a:solidFill>
                <a:schemeClr val="accent1"/>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n-lt"/>
                <a:ea typeface="+mn-ea"/>
                <a:cs typeface="+mn-cs"/>
                <a:sym typeface="Calibri"/>
              </a:endParaRPr>
            </a:p>
          </p:txBody>
        </p:sp>
        <p:pic>
          <p:nvPicPr>
            <p:cNvPr id="39" name="Vortices in NbSe2 superconductor.mp4" descr="Vortices in NbSe2 superconductor.mp4">
              <a:extLst>
                <a:ext uri="{FF2B5EF4-FFF2-40B4-BE49-F238E27FC236}">
                  <a16:creationId xmlns:a16="http://schemas.microsoft.com/office/drawing/2014/main" id="{A558AC93-6FCF-290F-DBD3-234BCF23C0DC}"/>
                </a:ext>
              </a:extLst>
            </p:cNvPr>
            <p:cNvPicPr>
              <a:picLocks/>
            </p:cNvPicPr>
            <p:nvPr>
              <a:videoFile r:link="rId2"/>
              <p:extLst>
                <p:ext uri="{DAA4B4D4-6D71-4841-9C94-3DE7FCFB9230}">
                  <p14:media xmlns:p14="http://schemas.microsoft.com/office/powerpoint/2010/main" r:embed="rId1"/>
                </p:ext>
              </p:extLst>
            </p:nvPr>
          </p:nvPicPr>
          <p:blipFill>
            <a:blip r:embed="rId7"/>
            <a:stretch>
              <a:fillRect/>
            </a:stretch>
          </p:blipFill>
          <p:spPr>
            <a:xfrm>
              <a:off x="3514703" y="5888968"/>
              <a:ext cx="6088806" cy="4826821"/>
            </a:xfrm>
            <a:prstGeom prst="rect">
              <a:avLst/>
            </a:prstGeom>
            <a:ln w="12700">
              <a:miter lim="400000"/>
            </a:ln>
          </p:spPr>
        </p:pic>
        <p:sp>
          <p:nvSpPr>
            <p:cNvPr id="40" name="Penetration of vortices into a superconductor: real-time magneto-optical movie. Each vortex carries one quantum of magnetic flux and is seen as a bright dot. After cooling in a low magnetic field, the field is ramped and vortices slowly enter the superconductor from the edge (located at the top). At larger fields the surface barrier is broken and many vortices penetrate very fast. Movie window: 25x35 microns, sample: NbSe2 crystal, Lab: University of Oslo. More details: http://www.fys.uio.no/super/results/sv">
              <a:extLst>
                <a:ext uri="{FF2B5EF4-FFF2-40B4-BE49-F238E27FC236}">
                  <a16:creationId xmlns:a16="http://schemas.microsoft.com/office/drawing/2014/main" id="{C57816B7-62D7-39DF-EE35-5B7684659674}"/>
                </a:ext>
              </a:extLst>
            </p:cNvPr>
            <p:cNvSpPr txBox="1"/>
            <p:nvPr/>
          </p:nvSpPr>
          <p:spPr>
            <a:xfrm>
              <a:off x="10952857" y="7176360"/>
              <a:ext cx="10941285" cy="353943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1200"/>
              </a:pPr>
              <a:r>
                <a:rPr sz="2800" dirty="0"/>
                <a:t>Penetration of vortices into a superconductor: real-time magneto-optical movie. Each vortex carries one quantum of magnetic flux and is seen as a bright dot. After cooling in a low magnetic field, the field is ramped and vortices slowly enter the superconductor from the edge (located at the top). At larger fields the surface barrier is broken and many vortices penetrate very fast. Movie window: 25x35 microns, sample: NbSe2 crystal, Lab: University of Oslo. More details: </a:t>
              </a:r>
              <a:r>
                <a:rPr sz="2800" u="sng" dirty="0">
                  <a:solidFill>
                    <a:srgbClr val="0000FF"/>
                  </a:solidFill>
                  <a:uFill>
                    <a:solidFill>
                      <a:srgbClr val="0000FF"/>
                    </a:solidFill>
                  </a:uFill>
                  <a:hlinkClick r:id="rId8"/>
                </a:rPr>
                <a:t>http://www.fys.uio.no/super/results/sv</a:t>
              </a:r>
            </a:p>
          </p:txBody>
        </p:sp>
      </p:grpSp>
    </p:spTree>
    <p:extLst>
      <p:ext uri="{BB962C8B-B14F-4D97-AF65-F5344CB8AC3E}">
        <p14:creationId xmlns:p14="http://schemas.microsoft.com/office/powerpoint/2010/main" val="12524640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B5031-628A-969C-42F7-BF0B2039A380}"/>
              </a:ext>
            </a:extLst>
          </p:cNvPr>
          <p:cNvSpPr>
            <a:spLocks noGrp="1"/>
          </p:cNvSpPr>
          <p:nvPr>
            <p:ph type="title"/>
          </p:nvPr>
        </p:nvSpPr>
        <p:spPr/>
        <p:txBody>
          <a:bodyPr/>
          <a:lstStyle/>
          <a:p>
            <a:r>
              <a:rPr lang="en-US" dirty="0"/>
              <a:t>Transition behavior is complex in HTS cables</a:t>
            </a:r>
          </a:p>
        </p:txBody>
      </p:sp>
      <p:sp>
        <p:nvSpPr>
          <p:cNvPr id="3" name="Text Placeholder 2">
            <a:extLst>
              <a:ext uri="{FF2B5EF4-FFF2-40B4-BE49-F238E27FC236}">
                <a16:creationId xmlns:a16="http://schemas.microsoft.com/office/drawing/2014/main" id="{DE8E98FF-208A-3FBF-2C39-C4E10089A722}"/>
              </a:ext>
            </a:extLst>
          </p:cNvPr>
          <p:cNvSpPr>
            <a:spLocks noGrp="1"/>
          </p:cNvSpPr>
          <p:nvPr>
            <p:ph type="body" idx="1"/>
          </p:nvPr>
        </p:nvSpPr>
        <p:spPr>
          <a:xfrm>
            <a:off x="703554" y="2612015"/>
            <a:ext cx="23406125" cy="2879923"/>
          </a:xfrm>
        </p:spPr>
        <p:txBody>
          <a:bodyPr>
            <a:normAutofit/>
          </a:bodyPr>
          <a:lstStyle/>
          <a:p>
            <a:r>
              <a:rPr lang="en-US" dirty="0"/>
              <a:t> Anisotropy &amp; Irreversibility-field impact modeling/understanding of EM response for REBCO</a:t>
            </a:r>
          </a:p>
          <a:p>
            <a:r>
              <a:rPr lang="en-US" dirty="0"/>
              <a:t> Conductor homogeneity is an issue (particularly for REBCO)</a:t>
            </a:r>
          </a:p>
          <a:p>
            <a:r>
              <a:rPr lang="en-US" dirty="0"/>
              <a:t> Current sharing is a function of many parameters</a:t>
            </a:r>
          </a:p>
          <a:p>
            <a:endParaRPr lang="en-US" dirty="0"/>
          </a:p>
        </p:txBody>
      </p:sp>
      <p:sp>
        <p:nvSpPr>
          <p:cNvPr id="4" name="Footer Placeholder 3">
            <a:extLst>
              <a:ext uri="{FF2B5EF4-FFF2-40B4-BE49-F238E27FC236}">
                <a16:creationId xmlns:a16="http://schemas.microsoft.com/office/drawing/2014/main" id="{E252D6AD-4D04-6367-EDBB-8E3CB701458F}"/>
              </a:ext>
            </a:extLst>
          </p:cNvPr>
          <p:cNvSpPr>
            <a:spLocks noGrp="1"/>
          </p:cNvSpPr>
          <p:nvPr>
            <p:ph type="ftr" sz="quarter" idx="11"/>
          </p:nvPr>
        </p:nvSpPr>
        <p:spPr/>
        <p:txBody>
          <a:bodyPr/>
          <a:lstStyle/>
          <a:p>
            <a:r>
              <a:rPr lang="en-US"/>
              <a:t>MDP collaboration meeting, goals, charge and agenda</a:t>
            </a:r>
            <a:endParaRPr lang="en-US" dirty="0"/>
          </a:p>
        </p:txBody>
      </p:sp>
      <p:sp>
        <p:nvSpPr>
          <p:cNvPr id="5" name="Slide Number Placeholder 4">
            <a:extLst>
              <a:ext uri="{FF2B5EF4-FFF2-40B4-BE49-F238E27FC236}">
                <a16:creationId xmlns:a16="http://schemas.microsoft.com/office/drawing/2014/main" id="{A809DDFC-DE77-C1CA-31D7-5F0880FBA083}"/>
              </a:ext>
            </a:extLst>
          </p:cNvPr>
          <p:cNvSpPr>
            <a:spLocks noGrp="1"/>
          </p:cNvSpPr>
          <p:nvPr>
            <p:ph type="sldNum" sz="quarter" idx="12"/>
          </p:nvPr>
        </p:nvSpPr>
        <p:spPr/>
        <p:txBody>
          <a:bodyPr/>
          <a:lstStyle/>
          <a:p>
            <a:fld id="{86CB4B4D-7CA3-9044-876B-883B54F8677D}" type="slidenum">
              <a:rPr lang="en-US" smtClean="0"/>
              <a:t>12</a:t>
            </a:fld>
            <a:endParaRPr lang="en-US"/>
          </a:p>
        </p:txBody>
      </p:sp>
      <p:pic>
        <p:nvPicPr>
          <p:cNvPr id="6" name="Picture 5">
            <a:extLst>
              <a:ext uri="{FF2B5EF4-FFF2-40B4-BE49-F238E27FC236}">
                <a16:creationId xmlns:a16="http://schemas.microsoft.com/office/drawing/2014/main" id="{24E570AD-8286-4117-3B2F-F16939B4926C}"/>
              </a:ext>
            </a:extLst>
          </p:cNvPr>
          <p:cNvPicPr>
            <a:picLocks noChangeAspect="1"/>
          </p:cNvPicPr>
          <p:nvPr/>
        </p:nvPicPr>
        <p:blipFill>
          <a:blip r:embed="rId2"/>
          <a:stretch>
            <a:fillRect/>
          </a:stretch>
        </p:blipFill>
        <p:spPr>
          <a:xfrm>
            <a:off x="14207730" y="5788572"/>
            <a:ext cx="9901949" cy="6627494"/>
          </a:xfrm>
          <a:prstGeom prst="rect">
            <a:avLst/>
          </a:prstGeom>
        </p:spPr>
      </p:pic>
      <p:sp>
        <p:nvSpPr>
          <p:cNvPr id="7" name="TextBox 6">
            <a:extLst>
              <a:ext uri="{FF2B5EF4-FFF2-40B4-BE49-F238E27FC236}">
                <a16:creationId xmlns:a16="http://schemas.microsoft.com/office/drawing/2014/main" id="{B9A82758-8EB7-9011-0330-28B00F56368E}"/>
              </a:ext>
            </a:extLst>
          </p:cNvPr>
          <p:cNvSpPr txBox="1"/>
          <p:nvPr/>
        </p:nvSpPr>
        <p:spPr>
          <a:xfrm>
            <a:off x="15542286" y="5232792"/>
            <a:ext cx="8138160" cy="738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X. Wang et al., SUST 35 (2022) 125011</a:t>
            </a:r>
            <a:endParaRPr kumimoji="0" lang="en-US" sz="3600" b="0" i="0" u="none" strike="noStrike" cap="none" spc="0" normalizeH="0" baseline="0" dirty="0">
              <a:ln>
                <a:noFill/>
              </a:ln>
              <a:solidFill>
                <a:srgbClr val="000000"/>
              </a:solidFill>
              <a:effectLst/>
              <a:uFillTx/>
              <a:latin typeface="+mn-lt"/>
              <a:ea typeface="+mn-ea"/>
              <a:cs typeface="+mn-cs"/>
              <a:sym typeface="Calibri"/>
            </a:endParaRPr>
          </a:p>
        </p:txBody>
      </p:sp>
      <p:sp>
        <p:nvSpPr>
          <p:cNvPr id="8" name="Text Placeholder 2">
            <a:extLst>
              <a:ext uri="{FF2B5EF4-FFF2-40B4-BE49-F238E27FC236}">
                <a16:creationId xmlns:a16="http://schemas.microsoft.com/office/drawing/2014/main" id="{1E99D8D2-3A13-21A4-297D-955940FEB95F}"/>
              </a:ext>
            </a:extLst>
          </p:cNvPr>
          <p:cNvSpPr txBox="1">
            <a:spLocks/>
          </p:cNvSpPr>
          <p:nvPr/>
        </p:nvSpPr>
        <p:spPr>
          <a:xfrm>
            <a:off x="301329" y="6672753"/>
            <a:ext cx="23406125" cy="4757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normAutofit/>
          </a:bodyPr>
          <a:lstStyle>
            <a:lvl1pPr marL="103603" marR="0" indent="-103603"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1pPr>
            <a:lvl2pPr marL="977648" marR="0" indent="-520448" algn="l" defTabSz="914400" rtl="0" latinLnBrk="0">
              <a:lnSpc>
                <a:spcPct val="100000"/>
              </a:lnSpc>
              <a:spcBef>
                <a:spcPts val="1100"/>
              </a:spcBef>
              <a:spcAft>
                <a:spcPts val="0"/>
              </a:spcAft>
              <a:buClrTx/>
              <a:buSzPct val="100000"/>
              <a:buFont typeface="Arial"/>
              <a:buChar char="o"/>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2pPr>
            <a:lvl3pPr marL="1388423" marR="0" indent="-474023"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3pPr>
            <a:lvl4pPr marL="1754777" marR="0" indent="-383177"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4pPr>
            <a:lvl5pPr marL="2281428" marR="0" indent="-452628"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5pPr>
            <a:lvl6pPr marL="2788919"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6pPr>
            <a:lvl7pPr marL="32461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7pPr>
            <a:lvl8pPr marL="3703320" marR="0" indent="-502919"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8pPr>
            <a:lvl9pPr marL="4160520" marR="0" indent="-502920" algn="l" defTabSz="914400" rtl="0" latinLnBrk="0">
              <a:lnSpc>
                <a:spcPct val="100000"/>
              </a:lnSpc>
              <a:spcBef>
                <a:spcPts val="1100"/>
              </a:spcBef>
              <a:spcAft>
                <a:spcPts val="0"/>
              </a:spcAft>
              <a:buClrTx/>
              <a:buSzPct val="100000"/>
              <a:buFont typeface="Arial"/>
              <a:buChar char="•"/>
              <a:tabLst/>
              <a:defRPr sz="4400" b="0" i="0" u="none" strike="noStrike" cap="none" spc="0" baseline="0">
                <a:solidFill>
                  <a:srgbClr val="1F497D"/>
                </a:solidFill>
                <a:uFillTx/>
                <a:latin typeface="Franklin Gothic Medium"/>
                <a:ea typeface="Franklin Gothic Medium"/>
                <a:cs typeface="Franklin Gothic Medium"/>
                <a:sym typeface="Franklin Gothic Medium"/>
              </a:defRPr>
            </a:lvl9pPr>
          </a:lstStyle>
          <a:p>
            <a:pPr hangingPunct="1"/>
            <a:r>
              <a:rPr lang="en-US" dirty="0"/>
              <a:t> Can current sharing allow </a:t>
            </a:r>
            <a:r>
              <a:rPr lang="en-US" dirty="0" err="1"/>
              <a:t>Ic</a:t>
            </a:r>
            <a:r>
              <a:rPr lang="en-US" dirty="0"/>
              <a:t> inhomogeneity-tolerance?</a:t>
            </a:r>
          </a:p>
          <a:p>
            <a:pPr hangingPunct="1"/>
            <a:r>
              <a:rPr lang="en-US" dirty="0"/>
              <a:t> Can it enable use of short(er) tapes?</a:t>
            </a:r>
          </a:p>
          <a:p>
            <a:pPr lvl="1" hangingPunct="1"/>
            <a:r>
              <a:rPr lang="en-US" dirty="0"/>
              <a:t>Answer seems to be mixed…</a:t>
            </a:r>
          </a:p>
          <a:p>
            <a:pPr lvl="1" hangingPunct="1"/>
            <a:endParaRPr lang="en-US" dirty="0"/>
          </a:p>
          <a:p>
            <a:pPr hangingPunct="1"/>
            <a:endParaRPr lang="en-US" dirty="0"/>
          </a:p>
        </p:txBody>
      </p:sp>
    </p:spTree>
    <p:extLst>
      <p:ext uri="{BB962C8B-B14F-4D97-AF65-F5344CB8AC3E}">
        <p14:creationId xmlns:p14="http://schemas.microsoft.com/office/powerpoint/2010/main" val="161734468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94CD0-4D59-EBC9-7386-24DF547E4930}"/>
              </a:ext>
            </a:extLst>
          </p:cNvPr>
          <p:cNvSpPr>
            <a:spLocks noGrp="1"/>
          </p:cNvSpPr>
          <p:nvPr>
            <p:ph type="title"/>
          </p:nvPr>
        </p:nvSpPr>
        <p:spPr/>
        <p:txBody>
          <a:bodyPr/>
          <a:lstStyle/>
          <a:p>
            <a:r>
              <a:rPr lang="en-US" dirty="0"/>
              <a:t>Perspective on diagnostics needs of MDP</a:t>
            </a:r>
          </a:p>
        </p:txBody>
      </p:sp>
      <p:sp>
        <p:nvSpPr>
          <p:cNvPr id="3" name="Text Placeholder 2">
            <a:extLst>
              <a:ext uri="{FF2B5EF4-FFF2-40B4-BE49-F238E27FC236}">
                <a16:creationId xmlns:a16="http://schemas.microsoft.com/office/drawing/2014/main" id="{2BAAA023-3D68-169E-461E-F54F789F936F}"/>
              </a:ext>
            </a:extLst>
          </p:cNvPr>
          <p:cNvSpPr>
            <a:spLocks noGrp="1"/>
          </p:cNvSpPr>
          <p:nvPr>
            <p:ph type="body" idx="1"/>
          </p:nvPr>
        </p:nvSpPr>
        <p:spPr/>
        <p:txBody>
          <a:bodyPr/>
          <a:lstStyle/>
          <a:p>
            <a:r>
              <a:rPr lang="en-US" dirty="0"/>
              <a:t>Primary considerations for HEP are:</a:t>
            </a:r>
          </a:p>
          <a:p>
            <a:pPr lvl="1"/>
            <a:r>
              <a:rPr lang="en-US" dirty="0"/>
              <a:t>Magnet protection in the broad sense</a:t>
            </a:r>
          </a:p>
          <a:p>
            <a:pPr lvl="1"/>
            <a:r>
              <a:rPr lang="en-US" dirty="0"/>
              <a:t>Understanding performance limitations</a:t>
            </a:r>
          </a:p>
          <a:p>
            <a:pPr lvl="1"/>
            <a:r>
              <a:rPr lang="en-US" dirty="0"/>
              <a:t>Identifying degradation mechanisms, boundaries</a:t>
            </a:r>
          </a:p>
          <a:p>
            <a:pPr lvl="1"/>
            <a:endParaRPr lang="en-US" dirty="0"/>
          </a:p>
          <a:p>
            <a:r>
              <a:rPr lang="en-US" dirty="0"/>
              <a:t> Characteristics we would like from diagnostics:</a:t>
            </a:r>
          </a:p>
          <a:p>
            <a:pPr lvl="1"/>
            <a:r>
              <a:rPr lang="en-US" dirty="0"/>
              <a:t>Capable of spatially and temporally locating critical events</a:t>
            </a:r>
          </a:p>
          <a:p>
            <a:pPr lvl="1"/>
            <a:r>
              <a:rPr lang="en-US" dirty="0"/>
              <a:t>Providing sufficient details to identify and characterize the event source</a:t>
            </a:r>
          </a:p>
          <a:p>
            <a:pPr lvl="1"/>
            <a:r>
              <a:rPr lang="en-US" dirty="0"/>
              <a:t>Automated, “resolved” data capture and storage to enable further data mining</a:t>
            </a:r>
          </a:p>
          <a:p>
            <a:pPr lvl="1"/>
            <a:r>
              <a:rPr lang="en-US" dirty="0"/>
              <a:t>Diagnostics should be reliable, redundant, preferably non-invasive, and utilize independent physics mechanisms</a:t>
            </a:r>
          </a:p>
        </p:txBody>
      </p:sp>
      <p:sp>
        <p:nvSpPr>
          <p:cNvPr id="4" name="Footer Placeholder 3">
            <a:extLst>
              <a:ext uri="{FF2B5EF4-FFF2-40B4-BE49-F238E27FC236}">
                <a16:creationId xmlns:a16="http://schemas.microsoft.com/office/drawing/2014/main" id="{C115814B-2CB1-BF51-95A6-591889173EAA}"/>
              </a:ext>
            </a:extLst>
          </p:cNvPr>
          <p:cNvSpPr>
            <a:spLocks noGrp="1"/>
          </p:cNvSpPr>
          <p:nvPr>
            <p:ph type="ftr" sz="quarter" idx="11"/>
          </p:nvPr>
        </p:nvSpPr>
        <p:spPr/>
        <p:txBody>
          <a:bodyPr/>
          <a:lstStyle/>
          <a:p>
            <a:r>
              <a:rPr lang="en-US"/>
              <a:t>MDP collaboration meeting, goals, charge and agenda</a:t>
            </a:r>
            <a:endParaRPr lang="en-US" dirty="0"/>
          </a:p>
        </p:txBody>
      </p:sp>
      <p:sp>
        <p:nvSpPr>
          <p:cNvPr id="5" name="Slide Number Placeholder 4">
            <a:extLst>
              <a:ext uri="{FF2B5EF4-FFF2-40B4-BE49-F238E27FC236}">
                <a16:creationId xmlns:a16="http://schemas.microsoft.com/office/drawing/2014/main" id="{CF090285-8175-EF1D-335D-2E20BEAC6D93}"/>
              </a:ext>
            </a:extLst>
          </p:cNvPr>
          <p:cNvSpPr>
            <a:spLocks noGrp="1"/>
          </p:cNvSpPr>
          <p:nvPr>
            <p:ph type="sldNum" sz="quarter" idx="12"/>
          </p:nvPr>
        </p:nvSpPr>
        <p:spPr/>
        <p:txBody>
          <a:bodyPr/>
          <a:lstStyle/>
          <a:p>
            <a:fld id="{86CB4B4D-7CA3-9044-876B-883B54F8677D}" type="slidenum">
              <a:rPr lang="en-US" smtClean="0"/>
              <a:t>13</a:t>
            </a:fld>
            <a:endParaRPr lang="en-US"/>
          </a:p>
        </p:txBody>
      </p:sp>
    </p:spTree>
    <p:extLst>
      <p:ext uri="{BB962C8B-B14F-4D97-AF65-F5344CB8AC3E}">
        <p14:creationId xmlns:p14="http://schemas.microsoft.com/office/powerpoint/2010/main" val="62455185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361D-34C2-8563-2EB2-125556731883}"/>
              </a:ext>
            </a:extLst>
          </p:cNvPr>
          <p:cNvSpPr>
            <a:spLocks noGrp="1"/>
          </p:cNvSpPr>
          <p:nvPr>
            <p:ph type="title"/>
          </p:nvPr>
        </p:nvSpPr>
        <p:spPr/>
        <p:txBody>
          <a:bodyPr/>
          <a:lstStyle/>
          <a:p>
            <a:r>
              <a:rPr lang="en-US" dirty="0"/>
              <a:t>Some ideas on where I think/hope things are headed</a:t>
            </a:r>
          </a:p>
        </p:txBody>
      </p:sp>
      <p:sp>
        <p:nvSpPr>
          <p:cNvPr id="3" name="Text Placeholder 2">
            <a:extLst>
              <a:ext uri="{FF2B5EF4-FFF2-40B4-BE49-F238E27FC236}">
                <a16:creationId xmlns:a16="http://schemas.microsoft.com/office/drawing/2014/main" id="{BE756D0E-D8F1-24DE-51A6-CE4549522EFE}"/>
              </a:ext>
            </a:extLst>
          </p:cNvPr>
          <p:cNvSpPr>
            <a:spLocks noGrp="1"/>
          </p:cNvSpPr>
          <p:nvPr>
            <p:ph type="body" idx="1"/>
          </p:nvPr>
        </p:nvSpPr>
        <p:spPr/>
        <p:txBody>
          <a:bodyPr/>
          <a:lstStyle/>
          <a:p>
            <a:r>
              <a:rPr lang="en-US" dirty="0"/>
              <a:t> High bandwidth diagnostics coupled to in-situ FPGA data analysis </a:t>
            </a:r>
          </a:p>
          <a:p>
            <a:r>
              <a:rPr lang="en-US" dirty="0"/>
              <a:t> Multiple “physics-independent” diagnostics that are analyzed and cross-corelated </a:t>
            </a:r>
          </a:p>
          <a:p>
            <a:r>
              <a:rPr lang="en-US" dirty="0"/>
              <a:t> AI/ML utilized to weed out irrelevant data and to identify critical events/behavior</a:t>
            </a:r>
          </a:p>
          <a:p>
            <a:endParaRPr lang="en-US" dirty="0"/>
          </a:p>
          <a:p>
            <a:r>
              <a:rPr lang="en-US" dirty="0"/>
              <a:t> Almost all data acquisition, analysis, and decision making occurring ”below the header”</a:t>
            </a:r>
          </a:p>
          <a:p>
            <a:pPr lvl="1"/>
            <a:r>
              <a:rPr lang="en-US" dirty="0"/>
              <a:t>Only digital data sent “out”, preferably via redundant fiberoptics (non-conductive)</a:t>
            </a:r>
          </a:p>
          <a:p>
            <a:r>
              <a:rPr lang="en-US" dirty="0"/>
              <a:t> Stored diagnostics data is monitored/analyzed routinely for system integrity checks</a:t>
            </a:r>
          </a:p>
          <a:p>
            <a:pPr lvl="1"/>
            <a:r>
              <a:rPr lang="en-US" dirty="0"/>
              <a:t>Modeling is coupled to diagnostics =&gt; digital twin that corelates cause and effect</a:t>
            </a:r>
          </a:p>
          <a:p>
            <a:endParaRPr lang="en-US" dirty="0"/>
          </a:p>
          <a:p>
            <a:r>
              <a:rPr lang="en-US" dirty="0"/>
              <a:t>Cryo-power electronics (MOSFETS, IGBTs, </a:t>
            </a:r>
            <a:r>
              <a:rPr lang="en-US" dirty="0" err="1"/>
              <a:t>etc</a:t>
            </a:r>
            <a:r>
              <a:rPr lang="en-US" dirty="0"/>
              <a:t>) are developed to actively control/route power =&gt;  become integral to magnet protection</a:t>
            </a:r>
          </a:p>
        </p:txBody>
      </p:sp>
      <p:sp>
        <p:nvSpPr>
          <p:cNvPr id="4" name="Footer Placeholder 3">
            <a:extLst>
              <a:ext uri="{FF2B5EF4-FFF2-40B4-BE49-F238E27FC236}">
                <a16:creationId xmlns:a16="http://schemas.microsoft.com/office/drawing/2014/main" id="{EDDC4998-08EF-1D75-BCCE-40E13F056037}"/>
              </a:ext>
            </a:extLst>
          </p:cNvPr>
          <p:cNvSpPr>
            <a:spLocks noGrp="1"/>
          </p:cNvSpPr>
          <p:nvPr>
            <p:ph type="ftr" sz="quarter" idx="11"/>
          </p:nvPr>
        </p:nvSpPr>
        <p:spPr/>
        <p:txBody>
          <a:bodyPr/>
          <a:lstStyle/>
          <a:p>
            <a:r>
              <a:rPr lang="en-US"/>
              <a:t>MDP collaboration meeting, goals, charge and agenda</a:t>
            </a:r>
            <a:endParaRPr lang="en-US" dirty="0"/>
          </a:p>
        </p:txBody>
      </p:sp>
      <p:sp>
        <p:nvSpPr>
          <p:cNvPr id="5" name="Slide Number Placeholder 4">
            <a:extLst>
              <a:ext uri="{FF2B5EF4-FFF2-40B4-BE49-F238E27FC236}">
                <a16:creationId xmlns:a16="http://schemas.microsoft.com/office/drawing/2014/main" id="{9CE222E5-5708-28E5-45F1-5D66A7E81542}"/>
              </a:ext>
            </a:extLst>
          </p:cNvPr>
          <p:cNvSpPr>
            <a:spLocks noGrp="1"/>
          </p:cNvSpPr>
          <p:nvPr>
            <p:ph type="sldNum" sz="quarter" idx="12"/>
          </p:nvPr>
        </p:nvSpPr>
        <p:spPr/>
        <p:txBody>
          <a:bodyPr/>
          <a:lstStyle/>
          <a:p>
            <a:fld id="{86CB4B4D-7CA3-9044-876B-883B54F8677D}" type="slidenum">
              <a:rPr lang="en-US" smtClean="0"/>
              <a:t>14</a:t>
            </a:fld>
            <a:endParaRPr lang="en-US"/>
          </a:p>
        </p:txBody>
      </p:sp>
    </p:spTree>
    <p:extLst>
      <p:ext uri="{BB962C8B-B14F-4D97-AF65-F5344CB8AC3E}">
        <p14:creationId xmlns:p14="http://schemas.microsoft.com/office/powerpoint/2010/main" val="106013765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800F1-0A72-8260-A3BB-734862AA7814}"/>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FC82705F-FF27-11E6-4212-D705E8F981CD}"/>
              </a:ext>
            </a:extLst>
          </p:cNvPr>
          <p:cNvSpPr>
            <a:spLocks noGrp="1"/>
          </p:cNvSpPr>
          <p:nvPr>
            <p:ph type="body" idx="1"/>
          </p:nvPr>
        </p:nvSpPr>
        <p:spPr/>
        <p:txBody>
          <a:bodyPr/>
          <a:lstStyle/>
          <a:p>
            <a:r>
              <a:rPr lang="en-US" dirty="0"/>
              <a:t> Instrumentation and Diagnostics are core elements that provide the “science” of magnets</a:t>
            </a:r>
          </a:p>
          <a:p>
            <a:r>
              <a:rPr lang="en-US" dirty="0"/>
              <a:t> We count on diagnostics for…</a:t>
            </a:r>
          </a:p>
          <a:p>
            <a:pPr lvl="1"/>
            <a:r>
              <a:rPr lang="en-US" dirty="0"/>
              <a:t>insight into performance,</a:t>
            </a:r>
          </a:p>
          <a:p>
            <a:pPr lvl="1"/>
            <a:r>
              <a:rPr lang="en-US" dirty="0"/>
              <a:t>feedback on design, and </a:t>
            </a:r>
          </a:p>
          <a:p>
            <a:pPr lvl="1"/>
            <a:r>
              <a:rPr lang="en-US" dirty="0"/>
              <a:t>for safe operation</a:t>
            </a:r>
          </a:p>
          <a:p>
            <a:pPr lvl="1"/>
            <a:endParaRPr lang="en-US" dirty="0"/>
          </a:p>
          <a:p>
            <a:r>
              <a:rPr lang="en-US" dirty="0"/>
              <a:t> Diagnostics experts must interact closed with modeling experts, magnet designers, and magnet operators – communication is vital in both directions!</a:t>
            </a:r>
          </a:p>
        </p:txBody>
      </p:sp>
      <p:sp>
        <p:nvSpPr>
          <p:cNvPr id="4" name="Footer Placeholder 3">
            <a:extLst>
              <a:ext uri="{FF2B5EF4-FFF2-40B4-BE49-F238E27FC236}">
                <a16:creationId xmlns:a16="http://schemas.microsoft.com/office/drawing/2014/main" id="{93A75D88-23E2-90C0-31BE-908B899811AB}"/>
              </a:ext>
            </a:extLst>
          </p:cNvPr>
          <p:cNvSpPr>
            <a:spLocks noGrp="1"/>
          </p:cNvSpPr>
          <p:nvPr>
            <p:ph type="ftr" sz="quarter" idx="11"/>
          </p:nvPr>
        </p:nvSpPr>
        <p:spPr/>
        <p:txBody>
          <a:bodyPr/>
          <a:lstStyle/>
          <a:p>
            <a:r>
              <a:rPr lang="en-US"/>
              <a:t>MDP collaboration meeting, goals, charge and agenda</a:t>
            </a:r>
            <a:endParaRPr lang="en-US" dirty="0"/>
          </a:p>
        </p:txBody>
      </p:sp>
      <p:sp>
        <p:nvSpPr>
          <p:cNvPr id="5" name="Slide Number Placeholder 4">
            <a:extLst>
              <a:ext uri="{FF2B5EF4-FFF2-40B4-BE49-F238E27FC236}">
                <a16:creationId xmlns:a16="http://schemas.microsoft.com/office/drawing/2014/main" id="{467FFF65-A817-15ED-7F8B-D205FEED79E0}"/>
              </a:ext>
            </a:extLst>
          </p:cNvPr>
          <p:cNvSpPr>
            <a:spLocks noGrp="1"/>
          </p:cNvSpPr>
          <p:nvPr>
            <p:ph type="sldNum" sz="quarter" idx="12"/>
          </p:nvPr>
        </p:nvSpPr>
        <p:spPr/>
        <p:txBody>
          <a:bodyPr/>
          <a:lstStyle/>
          <a:p>
            <a:fld id="{86CB4B4D-7CA3-9044-876B-883B54F8677D}" type="slidenum">
              <a:rPr lang="en-US" smtClean="0"/>
              <a:t>15</a:t>
            </a:fld>
            <a:endParaRPr lang="en-US"/>
          </a:p>
        </p:txBody>
      </p:sp>
    </p:spTree>
    <p:extLst>
      <p:ext uri="{BB962C8B-B14F-4D97-AF65-F5344CB8AC3E}">
        <p14:creationId xmlns:p14="http://schemas.microsoft.com/office/powerpoint/2010/main" val="5634073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051B-B2BA-1D45-AC36-B2AC3A47C891}"/>
              </a:ext>
            </a:extLst>
          </p:cNvPr>
          <p:cNvSpPr>
            <a:spLocks noGrp="1"/>
          </p:cNvSpPr>
          <p:nvPr>
            <p:ph type="title"/>
          </p:nvPr>
        </p:nvSpPr>
        <p:spPr/>
        <p:txBody>
          <a:bodyPr/>
          <a:lstStyle/>
          <a:p>
            <a:r>
              <a:rPr lang="en-US" dirty="0"/>
              <a:t>Outline</a:t>
            </a:r>
          </a:p>
        </p:txBody>
      </p:sp>
      <p:sp>
        <p:nvSpPr>
          <p:cNvPr id="3" name="Slide Number Placeholder 2">
            <a:extLst>
              <a:ext uri="{FF2B5EF4-FFF2-40B4-BE49-F238E27FC236}">
                <a16:creationId xmlns:a16="http://schemas.microsoft.com/office/drawing/2014/main" id="{414F0DBE-D390-274A-8AE4-BD72A270A394}"/>
              </a:ext>
            </a:extLst>
          </p:cNvPr>
          <p:cNvSpPr>
            <a:spLocks noGrp="1"/>
          </p:cNvSpPr>
          <p:nvPr>
            <p:ph type="sldNum" sz="quarter" idx="12"/>
          </p:nvPr>
        </p:nvSpPr>
        <p:spPr>
          <a:xfrm>
            <a:off x="23223645" y="13059562"/>
            <a:ext cx="483809" cy="462279"/>
          </a:xfrm>
        </p:spPr>
        <p:txBody>
          <a:bodyPr/>
          <a:lstStyle/>
          <a:p>
            <a:fld id="{86CB4B4D-7CA3-9044-876B-883B54F8677D}" type="slidenum">
              <a:rPr lang="en-US" smtClean="0"/>
              <a:t>2</a:t>
            </a:fld>
            <a:endParaRPr lang="en-US"/>
          </a:p>
        </p:txBody>
      </p:sp>
      <p:sp>
        <p:nvSpPr>
          <p:cNvPr id="4" name="Text Placeholder 3">
            <a:extLst>
              <a:ext uri="{FF2B5EF4-FFF2-40B4-BE49-F238E27FC236}">
                <a16:creationId xmlns:a16="http://schemas.microsoft.com/office/drawing/2014/main" id="{2DB05438-5087-F74B-B97F-80BF7B7AC05F}"/>
              </a:ext>
            </a:extLst>
          </p:cNvPr>
          <p:cNvSpPr>
            <a:spLocks noGrp="1"/>
          </p:cNvSpPr>
          <p:nvPr>
            <p:ph type="body" idx="1"/>
          </p:nvPr>
        </p:nvSpPr>
        <p:spPr>
          <a:xfrm>
            <a:off x="703554" y="2612015"/>
            <a:ext cx="23003899" cy="9860401"/>
          </a:xfrm>
        </p:spPr>
        <p:txBody>
          <a:bodyPr>
            <a:normAutofit/>
          </a:bodyPr>
          <a:lstStyle/>
          <a:p>
            <a:r>
              <a:rPr lang="en-US" dirty="0"/>
              <a:t> The Magnet Development Program vision and goals, &amp; priorities of the current Roadmaps</a:t>
            </a:r>
          </a:p>
          <a:p>
            <a:endParaRPr lang="en-US" dirty="0"/>
          </a:p>
          <a:p>
            <a:r>
              <a:rPr lang="en-US" dirty="0"/>
              <a:t> Driving questions of the program</a:t>
            </a:r>
          </a:p>
          <a:p>
            <a:endParaRPr lang="en-US" dirty="0"/>
          </a:p>
          <a:p>
            <a:r>
              <a:rPr lang="en-US" dirty="0"/>
              <a:t> The roles of magnet diagnostics</a:t>
            </a:r>
          </a:p>
          <a:p>
            <a:endParaRPr lang="en-US" dirty="0"/>
          </a:p>
          <a:p>
            <a:r>
              <a:rPr lang="en-US" dirty="0"/>
              <a:t> HTS vs LTS magnets – some critical distinctions</a:t>
            </a:r>
          </a:p>
          <a:p>
            <a:endParaRPr lang="en-US" dirty="0"/>
          </a:p>
          <a:p>
            <a:r>
              <a:rPr lang="en-US" dirty="0"/>
              <a:t>Perspective on diagnostics needs of the MDP</a:t>
            </a:r>
          </a:p>
          <a:p>
            <a:endParaRPr lang="en-US" dirty="0"/>
          </a:p>
          <a:p>
            <a:r>
              <a:rPr lang="en-US" dirty="0"/>
              <a:t>Summary</a:t>
            </a:r>
          </a:p>
          <a:p>
            <a:endParaRPr lang="en-US" dirty="0"/>
          </a:p>
        </p:txBody>
      </p:sp>
      <p:sp>
        <p:nvSpPr>
          <p:cNvPr id="5" name="Footer Placeholder 4">
            <a:extLst>
              <a:ext uri="{FF2B5EF4-FFF2-40B4-BE49-F238E27FC236}">
                <a16:creationId xmlns:a16="http://schemas.microsoft.com/office/drawing/2014/main" id="{7C78A583-872C-494B-95AB-80633BE9BC76}"/>
              </a:ext>
            </a:extLst>
          </p:cNvPr>
          <p:cNvSpPr>
            <a:spLocks noGrp="1"/>
          </p:cNvSpPr>
          <p:nvPr>
            <p:ph type="ftr" sz="quarter" idx="11"/>
          </p:nvPr>
        </p:nvSpPr>
        <p:spPr>
          <a:xfrm>
            <a:off x="8077200" y="12712700"/>
            <a:ext cx="8229600" cy="730250"/>
          </a:xfrm>
        </p:spPr>
        <p:txBody>
          <a:bodyPr/>
          <a:lstStyle/>
          <a:p>
            <a:r>
              <a:rPr lang="en-US"/>
              <a:t>MDP collaboration meeting, goals, charge and agenda</a:t>
            </a:r>
            <a:endParaRPr lang="en-US" dirty="0"/>
          </a:p>
        </p:txBody>
      </p:sp>
    </p:spTree>
    <p:extLst>
      <p:ext uri="{BB962C8B-B14F-4D97-AF65-F5344CB8AC3E}">
        <p14:creationId xmlns:p14="http://schemas.microsoft.com/office/powerpoint/2010/main" val="204024918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AE89FA-A1A9-B84C-A2AD-E77EC285AB19}"/>
              </a:ext>
            </a:extLst>
          </p:cNvPr>
          <p:cNvSpPr>
            <a:spLocks noGrp="1"/>
          </p:cNvSpPr>
          <p:nvPr>
            <p:ph type="sldNum" sz="quarter" idx="2"/>
          </p:nvPr>
        </p:nvSpPr>
        <p:spPr>
          <a:xfrm>
            <a:off x="23223645" y="13059562"/>
            <a:ext cx="483809" cy="462279"/>
          </a:xfrm>
          <a:prstGeom prst="rect">
            <a:avLst/>
          </a:prstGeom>
          <a:ln w="12700">
            <a:miter lim="400000"/>
          </a:ln>
        </p:spPr>
        <p:txBody>
          <a:bodyPr wrap="none" lIns="91438" tIns="91438" rIns="91438" bIns="91438"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Franklin Gothic Book"/>
                <a:ea typeface="Franklin Gothic Book"/>
                <a:cs typeface="Franklin Gothic Book"/>
                <a:sym typeface="Franklin Gothic Book"/>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US" smtClean="0"/>
              <a:pPr/>
              <a:t>3</a:t>
            </a:fld>
            <a:endParaRPr lang="en-US"/>
          </a:p>
        </p:txBody>
      </p:sp>
      <p:sp>
        <p:nvSpPr>
          <p:cNvPr id="4" name="Title 3">
            <a:extLst>
              <a:ext uri="{FF2B5EF4-FFF2-40B4-BE49-F238E27FC236}">
                <a16:creationId xmlns:a16="http://schemas.microsoft.com/office/drawing/2014/main" id="{7D821DEA-576C-864D-9319-0EBC1168CA92}"/>
              </a:ext>
            </a:extLst>
          </p:cNvPr>
          <p:cNvSpPr>
            <a:spLocks noGrp="1"/>
          </p:cNvSpPr>
          <p:nvPr>
            <p:ph type="title"/>
          </p:nvPr>
        </p:nvSpPr>
        <p:spPr>
          <a:xfrm>
            <a:off x="4987377" y="0"/>
            <a:ext cx="19396623" cy="2213071"/>
          </a:xfrm>
        </p:spPr>
        <p:txBody>
          <a:bodyPr/>
          <a:lstStyle/>
          <a:p>
            <a:r>
              <a:rPr lang="en-US" dirty="0"/>
              <a:t>Recap of our MDP vision and goals</a:t>
            </a:r>
          </a:p>
        </p:txBody>
      </p:sp>
      <p:sp>
        <p:nvSpPr>
          <p:cNvPr id="5" name="Footer Placeholder 4">
            <a:extLst>
              <a:ext uri="{FF2B5EF4-FFF2-40B4-BE49-F238E27FC236}">
                <a16:creationId xmlns:a16="http://schemas.microsoft.com/office/drawing/2014/main" id="{2A7003C2-E458-6D41-878C-11455FB5AFE9}"/>
              </a:ext>
            </a:extLst>
          </p:cNvPr>
          <p:cNvSpPr>
            <a:spLocks noGrp="1"/>
          </p:cNvSpPr>
          <p:nvPr>
            <p:ph type="ftr" sz="quarter" idx="10"/>
          </p:nvPr>
        </p:nvSpPr>
        <p:spPr/>
        <p:txBody>
          <a:bodyPr/>
          <a:lstStyle/>
          <a:p>
            <a:r>
              <a:rPr lang="en-US"/>
              <a:t>MDP collaboration meeting, goals, charge and agenda</a:t>
            </a:r>
            <a:endParaRPr lang="en-US" dirty="0"/>
          </a:p>
        </p:txBody>
      </p:sp>
      <p:sp>
        <p:nvSpPr>
          <p:cNvPr id="6" name="Content Placeholder 6">
            <a:extLst>
              <a:ext uri="{FF2B5EF4-FFF2-40B4-BE49-F238E27FC236}">
                <a16:creationId xmlns:a16="http://schemas.microsoft.com/office/drawing/2014/main" id="{0F6F3DC2-71C0-5E4C-8581-631D2C7E866B}"/>
              </a:ext>
            </a:extLst>
          </p:cNvPr>
          <p:cNvSpPr txBox="1">
            <a:spLocks noGrp="1"/>
          </p:cNvSpPr>
          <p:nvPr>
            <p:ph type="body" idx="1"/>
          </p:nvPr>
        </p:nvSpPr>
        <p:spPr>
          <a:xfrm>
            <a:off x="488937" y="2977841"/>
            <a:ext cx="23406125" cy="9803895"/>
          </a:xfrm>
          <a:prstGeom prst="rect">
            <a:avLst/>
          </a:prstGeom>
        </p:spPr>
        <p:txBody>
          <a:bodyPr>
            <a:normAutofit/>
          </a:bodyPr>
          <a:lstStyle/>
          <a:p>
            <a:pPr marL="665226" indent="-665226" defTabSz="886968">
              <a:lnSpc>
                <a:spcPct val="80000"/>
              </a:lnSpc>
              <a:spcBef>
                <a:spcPts val="900"/>
              </a:spcBef>
              <a:defRPr sz="3880" b="1" i="1">
                <a:latin typeface="Arial"/>
                <a:ea typeface="Arial"/>
                <a:cs typeface="Arial"/>
                <a:sym typeface="Arial"/>
              </a:defRPr>
            </a:pPr>
            <a:r>
              <a:rPr dirty="0"/>
              <a:t>Maintain and strengthen US Leadership </a:t>
            </a:r>
            <a:r>
              <a:rPr b="0" i="0" dirty="0"/>
              <a:t>in high-field accelerator magnet technology for future colliders</a:t>
            </a:r>
          </a:p>
          <a:p>
            <a:pPr marL="665226" indent="-665226" defTabSz="886968">
              <a:lnSpc>
                <a:spcPct val="80000"/>
              </a:lnSpc>
              <a:spcBef>
                <a:spcPts val="900"/>
              </a:spcBef>
              <a:defRPr sz="3880"/>
            </a:pPr>
            <a:endParaRPr b="0" i="0" dirty="0"/>
          </a:p>
          <a:p>
            <a:pPr marL="665226" indent="-665226" defTabSz="886968">
              <a:lnSpc>
                <a:spcPct val="80000"/>
              </a:lnSpc>
              <a:spcBef>
                <a:spcPts val="900"/>
              </a:spcBef>
              <a:defRPr sz="3880"/>
            </a:pPr>
            <a:r>
              <a:rPr dirty="0"/>
              <a:t>Focus on the </a:t>
            </a:r>
            <a:r>
              <a:rPr b="1" i="1" dirty="0">
                <a:latin typeface="Arial"/>
                <a:ea typeface="Arial"/>
                <a:cs typeface="Arial"/>
                <a:sym typeface="Arial"/>
              </a:rPr>
              <a:t>four primary goals </a:t>
            </a:r>
            <a:r>
              <a:rPr dirty="0"/>
              <a:t>identified in the the original MDP Plan</a:t>
            </a:r>
          </a:p>
          <a:p>
            <a:pPr marL="997838" lvl="1" indent="-554355" defTabSz="886968">
              <a:lnSpc>
                <a:spcPct val="80000"/>
              </a:lnSpc>
              <a:spcBef>
                <a:spcPts val="700"/>
              </a:spcBef>
              <a:buFont typeface="Courier New"/>
              <a:defRPr sz="3298"/>
            </a:pPr>
            <a:r>
              <a:rPr dirty="0"/>
              <a:t>Explore the performance limits of Nb</a:t>
            </a:r>
            <a:r>
              <a:rPr baseline="-15793" dirty="0"/>
              <a:t>3</a:t>
            </a:r>
            <a:r>
              <a:rPr dirty="0"/>
              <a:t>Sn accelerator magnets, with a focus on minimizing the required operating margin and significantly reducing or eliminating training</a:t>
            </a:r>
          </a:p>
          <a:p>
            <a:pPr marL="997838" lvl="1" indent="-554355" defTabSz="886968">
              <a:lnSpc>
                <a:spcPct val="80000"/>
              </a:lnSpc>
              <a:spcBef>
                <a:spcPts val="700"/>
              </a:spcBef>
              <a:buFont typeface="Courier New"/>
              <a:defRPr sz="3298"/>
            </a:pPr>
            <a:r>
              <a:rPr dirty="0"/>
              <a:t>Develop and demonstrate an HTS accelerator magnet with a self-field of 5T or greater, compatible with operation in a hybrid HTS/LTS magnet for fields beyond 16T</a:t>
            </a:r>
          </a:p>
          <a:p>
            <a:pPr marL="997838" lvl="1" indent="-554355" defTabSz="886968">
              <a:lnSpc>
                <a:spcPct val="80000"/>
              </a:lnSpc>
              <a:spcBef>
                <a:spcPts val="700"/>
              </a:spcBef>
              <a:buFont typeface="Courier New"/>
              <a:defRPr sz="3298"/>
            </a:pPr>
            <a:r>
              <a:rPr dirty="0"/>
              <a:t>Investigate fundamental aspects of magnet design and technology that can lead to substantial performance improvements and magnet cost reduction</a:t>
            </a:r>
          </a:p>
          <a:p>
            <a:pPr marL="997838" lvl="1" indent="-554355" defTabSz="886968">
              <a:lnSpc>
                <a:spcPct val="80000"/>
              </a:lnSpc>
              <a:spcBef>
                <a:spcPts val="700"/>
              </a:spcBef>
              <a:buFont typeface="Courier New"/>
              <a:defRPr sz="3298"/>
            </a:pPr>
            <a:r>
              <a:rPr dirty="0"/>
              <a:t>Pursue Nb</a:t>
            </a:r>
            <a:r>
              <a:rPr baseline="-15793" dirty="0"/>
              <a:t>3</a:t>
            </a:r>
            <a:r>
              <a:rPr dirty="0"/>
              <a:t>Sn and HTS conductor R&amp;D with clear targets to increase performance and reduce the cost of accelerator magnets</a:t>
            </a:r>
          </a:p>
          <a:p>
            <a:pPr marL="997838" lvl="1" indent="-554355" defTabSz="886968">
              <a:lnSpc>
                <a:spcPct val="80000"/>
              </a:lnSpc>
              <a:spcBef>
                <a:spcPts val="700"/>
              </a:spcBef>
              <a:buFont typeface="Courier New"/>
              <a:defRPr sz="3298"/>
            </a:pPr>
            <a:endParaRPr dirty="0"/>
          </a:p>
          <a:p>
            <a:pPr marL="665226" indent="-665226" defTabSz="886968">
              <a:lnSpc>
                <a:spcPct val="80000"/>
              </a:lnSpc>
              <a:spcBef>
                <a:spcPts val="900"/>
              </a:spcBef>
              <a:defRPr sz="3880"/>
            </a:pPr>
            <a:r>
              <a:rPr dirty="0"/>
              <a:t>Further </a:t>
            </a:r>
            <a:r>
              <a:rPr b="1" i="1" dirty="0">
                <a:latin typeface="Arial"/>
                <a:ea typeface="Arial"/>
                <a:cs typeface="Arial"/>
                <a:sym typeface="Arial"/>
              </a:rPr>
              <a:t>develop and integrate the teams </a:t>
            </a:r>
            <a:r>
              <a:rPr dirty="0"/>
              <a:t>across the partner laboratories and Universities for maximum value and effectiveness to the program</a:t>
            </a:r>
          </a:p>
          <a:p>
            <a:pPr marL="665226" indent="-665226" defTabSz="886968">
              <a:lnSpc>
                <a:spcPct val="80000"/>
              </a:lnSpc>
              <a:spcBef>
                <a:spcPts val="900"/>
              </a:spcBef>
              <a:defRPr sz="3880"/>
            </a:pPr>
            <a:endParaRPr dirty="0"/>
          </a:p>
          <a:p>
            <a:pPr marL="665226" indent="-665226" defTabSz="886968">
              <a:lnSpc>
                <a:spcPct val="80000"/>
              </a:lnSpc>
              <a:spcBef>
                <a:spcPts val="900"/>
              </a:spcBef>
              <a:defRPr sz="3880"/>
            </a:pPr>
            <a:r>
              <a:rPr dirty="0"/>
              <a:t>Identify and </a:t>
            </a:r>
            <a:r>
              <a:rPr b="1" i="1" dirty="0">
                <a:latin typeface="Arial"/>
                <a:ea typeface="Arial"/>
                <a:cs typeface="Arial"/>
                <a:sym typeface="Arial"/>
              </a:rPr>
              <a:t>nurture cross-cutting / synergistic activities </a:t>
            </a:r>
            <a:r>
              <a:rPr dirty="0"/>
              <a:t>with other programs to more rapidly advance progress towards our goals</a:t>
            </a:r>
          </a:p>
        </p:txBody>
      </p:sp>
    </p:spTree>
    <p:extLst>
      <p:ext uri="{BB962C8B-B14F-4D97-AF65-F5344CB8AC3E}">
        <p14:creationId xmlns:p14="http://schemas.microsoft.com/office/powerpoint/2010/main" val="202126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68AC6-37BB-8545-96F2-A402E352A115}"/>
              </a:ext>
            </a:extLst>
          </p:cNvPr>
          <p:cNvSpPr>
            <a:spLocks noGrp="1"/>
          </p:cNvSpPr>
          <p:nvPr>
            <p:ph type="title"/>
          </p:nvPr>
        </p:nvSpPr>
        <p:spPr>
          <a:xfrm>
            <a:off x="4326365" y="-25400"/>
            <a:ext cx="6993907" cy="2213071"/>
          </a:xfrm>
        </p:spPr>
        <p:txBody>
          <a:bodyPr/>
          <a:lstStyle/>
          <a:p>
            <a:r>
              <a:rPr lang="en-US" dirty="0"/>
              <a:t>Program roadmap – 2020 Detailed Plan</a:t>
            </a:r>
          </a:p>
        </p:txBody>
      </p:sp>
      <p:sp>
        <p:nvSpPr>
          <p:cNvPr id="3" name="Text Placeholder 2">
            <a:extLst>
              <a:ext uri="{FF2B5EF4-FFF2-40B4-BE49-F238E27FC236}">
                <a16:creationId xmlns:a16="http://schemas.microsoft.com/office/drawing/2014/main" id="{2377577A-CB22-9449-B707-272106F728CB}"/>
              </a:ext>
            </a:extLst>
          </p:cNvPr>
          <p:cNvSpPr>
            <a:spLocks noGrp="1"/>
          </p:cNvSpPr>
          <p:nvPr>
            <p:ph type="body" idx="1"/>
          </p:nvPr>
        </p:nvSpPr>
        <p:spPr>
          <a:xfrm>
            <a:off x="0" y="2612016"/>
            <a:ext cx="11504427" cy="8913678"/>
          </a:xfrm>
        </p:spPr>
        <p:txBody>
          <a:bodyPr>
            <a:normAutofit/>
          </a:bodyPr>
          <a:lstStyle/>
          <a:p>
            <a:r>
              <a:rPr lang="en-US" dirty="0">
                <a:solidFill>
                  <a:schemeClr val="accent6">
                    <a:lumMod val="50000"/>
                  </a:schemeClr>
                </a:solidFill>
              </a:rPr>
              <a:t>Strategic priorities for the current plan:</a:t>
            </a:r>
          </a:p>
          <a:p>
            <a:pPr lvl="1"/>
            <a:r>
              <a:rPr lang="en-US" dirty="0"/>
              <a:t>Probing stress management structures</a:t>
            </a:r>
          </a:p>
          <a:p>
            <a:pPr lvl="1"/>
            <a:r>
              <a:rPr lang="en-US" dirty="0"/>
              <a:t>Hybrid HTS/LTS designs</a:t>
            </a:r>
          </a:p>
          <a:p>
            <a:pPr lvl="1"/>
            <a:r>
              <a:rPr lang="en-US" dirty="0"/>
              <a:t>Understanding and impacting the disturbance-spectrum</a:t>
            </a:r>
          </a:p>
          <a:p>
            <a:pPr lvl="1"/>
            <a:r>
              <a:rPr lang="en-US" dirty="0"/>
              <a:t>Advancing both LTS and HTS conductors, optimized for HEP applications </a:t>
            </a:r>
          </a:p>
          <a:p>
            <a:endParaRPr lang="en-US" dirty="0"/>
          </a:p>
        </p:txBody>
      </p:sp>
      <p:sp>
        <p:nvSpPr>
          <p:cNvPr id="5" name="Footer Placeholder 4">
            <a:extLst>
              <a:ext uri="{FF2B5EF4-FFF2-40B4-BE49-F238E27FC236}">
                <a16:creationId xmlns:a16="http://schemas.microsoft.com/office/drawing/2014/main" id="{C40F4E6D-A252-F94E-99AD-788D386294C7}"/>
              </a:ext>
            </a:extLst>
          </p:cNvPr>
          <p:cNvSpPr>
            <a:spLocks noGrp="1"/>
          </p:cNvSpPr>
          <p:nvPr>
            <p:ph type="ftr" sz="quarter" idx="11"/>
          </p:nvPr>
        </p:nvSpPr>
        <p:spPr>
          <a:xfrm>
            <a:off x="8077200" y="12712700"/>
            <a:ext cx="8229600" cy="7302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bg1"/>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9pPr>
          </a:lstStyle>
          <a:p>
            <a:r>
              <a:rPr lang="en-US"/>
              <a:t>MDP collaboration meeting, goals, charge and agenda</a:t>
            </a:r>
            <a:endParaRPr lang="en-US" dirty="0"/>
          </a:p>
        </p:txBody>
      </p:sp>
      <p:sp>
        <p:nvSpPr>
          <p:cNvPr id="6" name="Slide Number Placeholder 5">
            <a:extLst>
              <a:ext uri="{FF2B5EF4-FFF2-40B4-BE49-F238E27FC236}">
                <a16:creationId xmlns:a16="http://schemas.microsoft.com/office/drawing/2014/main" id="{F1AB76B5-801E-174D-BD87-2EF180843ADA}"/>
              </a:ext>
            </a:extLst>
          </p:cNvPr>
          <p:cNvSpPr>
            <a:spLocks noGrp="1"/>
          </p:cNvSpPr>
          <p:nvPr>
            <p:ph type="sldNum" sz="quarter" idx="12"/>
          </p:nvPr>
        </p:nvSpPr>
        <p:spPr>
          <a:xfrm>
            <a:off x="23223645" y="13059562"/>
            <a:ext cx="483809" cy="462279"/>
          </a:xfrm>
          <a:prstGeom prst="rect">
            <a:avLst/>
          </a:prstGeom>
          <a:ln w="12700">
            <a:miter lim="400000"/>
          </a:ln>
        </p:spPr>
        <p:txBody>
          <a:bodyPr wrap="none" lIns="91438" tIns="91438" rIns="91438" bIns="91438"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Franklin Gothic Book"/>
                <a:ea typeface="Franklin Gothic Book"/>
                <a:cs typeface="Franklin Gothic Book"/>
                <a:sym typeface="Franklin Gothic Book"/>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US" smtClean="0"/>
              <a:pPr/>
              <a:t>4</a:t>
            </a:fld>
            <a:endParaRPr lang="en-US"/>
          </a:p>
        </p:txBody>
      </p:sp>
      <p:pic>
        <p:nvPicPr>
          <p:cNvPr id="8" name="Picture 7">
            <a:extLst>
              <a:ext uri="{FF2B5EF4-FFF2-40B4-BE49-F238E27FC236}">
                <a16:creationId xmlns:a16="http://schemas.microsoft.com/office/drawing/2014/main" id="{2A0728A9-C361-8A46-8024-0DB7B3F84012}"/>
              </a:ext>
            </a:extLst>
          </p:cNvPr>
          <p:cNvPicPr/>
          <p:nvPr/>
        </p:nvPicPr>
        <p:blipFill>
          <a:blip r:embed="rId2"/>
          <a:stretch>
            <a:fillRect/>
          </a:stretch>
        </p:blipFill>
        <p:spPr>
          <a:xfrm>
            <a:off x="11777472" y="-18288"/>
            <a:ext cx="12643104" cy="12712700"/>
          </a:xfrm>
          <a:prstGeom prst="rect">
            <a:avLst/>
          </a:prstGeom>
        </p:spPr>
      </p:pic>
      <p:cxnSp>
        <p:nvCxnSpPr>
          <p:cNvPr id="9" name="Straight Connector 8">
            <a:extLst>
              <a:ext uri="{FF2B5EF4-FFF2-40B4-BE49-F238E27FC236}">
                <a16:creationId xmlns:a16="http://schemas.microsoft.com/office/drawing/2014/main" id="{7583903D-8C6F-824A-B9C6-40890746C316}"/>
              </a:ext>
            </a:extLst>
          </p:cNvPr>
          <p:cNvCxnSpPr>
            <a:cxnSpLocks/>
          </p:cNvCxnSpPr>
          <p:nvPr/>
        </p:nvCxnSpPr>
        <p:spPr>
          <a:xfrm>
            <a:off x="20514311" y="962601"/>
            <a:ext cx="0" cy="11398102"/>
          </a:xfrm>
          <a:prstGeom prst="line">
            <a:avLst/>
          </a:prstGeom>
          <a:noFill/>
          <a:ln w="73025" cap="flat">
            <a:solidFill>
              <a:srgbClr val="FF0000">
                <a:alpha val="78000"/>
              </a:srgbClr>
            </a:solidFill>
            <a:prstDash val="sysDot"/>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4" name="TextBox 3">
            <a:extLst>
              <a:ext uri="{FF2B5EF4-FFF2-40B4-BE49-F238E27FC236}">
                <a16:creationId xmlns:a16="http://schemas.microsoft.com/office/drawing/2014/main" id="{686B830E-926D-EA1C-4387-EE569202390F}"/>
              </a:ext>
            </a:extLst>
          </p:cNvPr>
          <p:cNvSpPr txBox="1"/>
          <p:nvPr/>
        </p:nvSpPr>
        <p:spPr>
          <a:xfrm>
            <a:off x="273046" y="11506827"/>
            <a:ext cx="11504426" cy="8002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t">
            <a:spAutoFit/>
          </a:bodyPr>
          <a:lstStyle/>
          <a:p>
            <a:r>
              <a:rPr lang="en-US" sz="4000" b="1" i="1" dirty="0">
                <a:solidFill>
                  <a:srgbClr val="C00000"/>
                </a:solidFill>
              </a:rPr>
              <a:t>=&gt; Need to focus towards key hybrid magnets</a:t>
            </a:r>
          </a:p>
        </p:txBody>
      </p:sp>
    </p:spTree>
    <p:extLst>
      <p:ext uri="{BB962C8B-B14F-4D97-AF65-F5344CB8AC3E}">
        <p14:creationId xmlns:p14="http://schemas.microsoft.com/office/powerpoint/2010/main" val="290933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830F1-9411-4BDD-F6FD-9FCE5EC6E4BF}"/>
              </a:ext>
            </a:extLst>
          </p:cNvPr>
          <p:cNvSpPr>
            <a:spLocks noGrp="1"/>
          </p:cNvSpPr>
          <p:nvPr>
            <p:ph type="title"/>
          </p:nvPr>
        </p:nvSpPr>
        <p:spPr/>
        <p:txBody>
          <a:bodyPr/>
          <a:lstStyle/>
          <a:p>
            <a:r>
              <a:rPr lang="en-US" dirty="0"/>
              <a:t>Some driving questions of the program</a:t>
            </a:r>
          </a:p>
        </p:txBody>
      </p:sp>
      <p:sp>
        <p:nvSpPr>
          <p:cNvPr id="3" name="Text Placeholder 2">
            <a:extLst>
              <a:ext uri="{FF2B5EF4-FFF2-40B4-BE49-F238E27FC236}">
                <a16:creationId xmlns:a16="http://schemas.microsoft.com/office/drawing/2014/main" id="{83286602-E64B-BA65-61A6-6916CBC67836}"/>
              </a:ext>
            </a:extLst>
          </p:cNvPr>
          <p:cNvSpPr>
            <a:spLocks noGrp="1"/>
          </p:cNvSpPr>
          <p:nvPr>
            <p:ph type="body" idx="1"/>
          </p:nvPr>
        </p:nvSpPr>
        <p:spPr/>
        <p:txBody>
          <a:bodyPr>
            <a:normAutofit lnSpcReduction="10000"/>
          </a:bodyPr>
          <a:lstStyle/>
          <a:p>
            <a:r>
              <a:rPr lang="en-US" dirty="0"/>
              <a:t>Driving questions related to the ultimate performance limits of high-field accelerator magnets</a:t>
            </a:r>
          </a:p>
          <a:p>
            <a:pPr marL="1616995" lvl="1" indent="-742950">
              <a:buFont typeface="+mj-lt"/>
              <a:buAutoNum type="arabicPeriod"/>
            </a:pPr>
            <a:r>
              <a:rPr lang="en-US" dirty="0"/>
              <a:t>What is the nature of accelerator magnet training? Can we reduce or eliminate it?</a:t>
            </a:r>
          </a:p>
          <a:p>
            <a:pPr marL="1616995" lvl="1" indent="-742950">
              <a:buFont typeface="+mj-lt"/>
              <a:buAutoNum type="arabicPeriod"/>
            </a:pPr>
            <a:r>
              <a:rPr lang="en-US" dirty="0"/>
              <a:t>What are the drivers and required operation margin for Nb3Sn and HTS accelerator magnets?</a:t>
            </a:r>
          </a:p>
          <a:p>
            <a:pPr marL="1616995" lvl="1" indent="-742950">
              <a:buFont typeface="+mj-lt"/>
              <a:buAutoNum type="arabicPeriod"/>
            </a:pPr>
            <a:r>
              <a:rPr lang="en-US" dirty="0"/>
              <a:t>What are the mechanical limits and possible stress management approaches for Nb3Sn and 20 T LTS/HTS magnets?</a:t>
            </a:r>
          </a:p>
          <a:p>
            <a:pPr marL="1616995" lvl="1" indent="-742950">
              <a:buFont typeface="+mj-lt"/>
              <a:buAutoNum type="arabicPeriod"/>
            </a:pPr>
            <a:r>
              <a:rPr lang="en-US" dirty="0"/>
              <a:t>What are the limitations on means to safely protect Nb3Sn and HTS magnets?</a:t>
            </a:r>
          </a:p>
          <a:p>
            <a:endParaRPr lang="en-US" dirty="0"/>
          </a:p>
          <a:p>
            <a:r>
              <a:rPr lang="en-US" dirty="0"/>
              <a:t>Driving question related to conductor development for high-field accelerator magnets </a:t>
            </a:r>
          </a:p>
          <a:p>
            <a:pPr marL="1616995" lvl="1" indent="-742950">
              <a:buFont typeface="+mj-lt"/>
              <a:buAutoNum type="arabicPeriod"/>
            </a:pPr>
            <a:r>
              <a:rPr lang="en-US" dirty="0"/>
              <a:t>What are the near and long-term goals for Nb3Sn and HTS conductor development? What performance parameters in Nb3Sn and HTS conductors are most critical for high field accelerator magnets? </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B279509B-5D1D-4416-CB69-9CCEBD452496}"/>
              </a:ext>
            </a:extLst>
          </p:cNvPr>
          <p:cNvSpPr>
            <a:spLocks noGrp="1"/>
          </p:cNvSpPr>
          <p:nvPr>
            <p:ph type="ftr" sz="quarter" idx="11"/>
          </p:nvPr>
        </p:nvSpPr>
        <p:spPr/>
        <p:txBody>
          <a:bodyPr/>
          <a:lstStyle/>
          <a:p>
            <a:r>
              <a:rPr lang="en-US"/>
              <a:t>MDP collaboration meeting, goals, charge and agenda</a:t>
            </a:r>
            <a:endParaRPr lang="en-US" dirty="0"/>
          </a:p>
        </p:txBody>
      </p:sp>
      <p:sp>
        <p:nvSpPr>
          <p:cNvPr id="5" name="Slide Number Placeholder 4">
            <a:extLst>
              <a:ext uri="{FF2B5EF4-FFF2-40B4-BE49-F238E27FC236}">
                <a16:creationId xmlns:a16="http://schemas.microsoft.com/office/drawing/2014/main" id="{C9EC616F-1618-8F6E-5E53-C2CAD3C45008}"/>
              </a:ext>
            </a:extLst>
          </p:cNvPr>
          <p:cNvSpPr>
            <a:spLocks noGrp="1"/>
          </p:cNvSpPr>
          <p:nvPr>
            <p:ph type="sldNum" sz="quarter" idx="12"/>
          </p:nvPr>
        </p:nvSpPr>
        <p:spPr/>
        <p:txBody>
          <a:bodyPr/>
          <a:lstStyle/>
          <a:p>
            <a:fld id="{86CB4B4D-7CA3-9044-876B-883B54F8677D}" type="slidenum">
              <a:rPr lang="en-US" smtClean="0"/>
              <a:t>5</a:t>
            </a:fld>
            <a:endParaRPr lang="en-US"/>
          </a:p>
        </p:txBody>
      </p:sp>
    </p:spTree>
    <p:extLst>
      <p:ext uri="{BB962C8B-B14F-4D97-AF65-F5344CB8AC3E}">
        <p14:creationId xmlns:p14="http://schemas.microsoft.com/office/powerpoint/2010/main" val="46932333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33128-26A6-08F9-D3D6-F5FE09421DE4}"/>
              </a:ext>
            </a:extLst>
          </p:cNvPr>
          <p:cNvSpPr>
            <a:spLocks noGrp="1"/>
          </p:cNvSpPr>
          <p:nvPr>
            <p:ph type="title"/>
          </p:nvPr>
        </p:nvSpPr>
        <p:spPr/>
        <p:txBody>
          <a:bodyPr/>
          <a:lstStyle/>
          <a:p>
            <a:r>
              <a:rPr lang="en-US" dirty="0"/>
              <a:t>The roles of magnet diagnostics</a:t>
            </a:r>
          </a:p>
        </p:txBody>
      </p:sp>
      <p:sp>
        <p:nvSpPr>
          <p:cNvPr id="3" name="Text Placeholder 2">
            <a:extLst>
              <a:ext uri="{FF2B5EF4-FFF2-40B4-BE49-F238E27FC236}">
                <a16:creationId xmlns:a16="http://schemas.microsoft.com/office/drawing/2014/main" id="{B2E41A27-82F8-7484-D6AC-68CF2DDFDE9B}"/>
              </a:ext>
            </a:extLst>
          </p:cNvPr>
          <p:cNvSpPr>
            <a:spLocks noGrp="1"/>
          </p:cNvSpPr>
          <p:nvPr>
            <p:ph type="body" idx="1"/>
          </p:nvPr>
        </p:nvSpPr>
        <p:spPr>
          <a:xfrm>
            <a:off x="703554" y="2612015"/>
            <a:ext cx="23003899" cy="9051929"/>
          </a:xfrm>
        </p:spPr>
        <p:txBody>
          <a:bodyPr/>
          <a:lstStyle/>
          <a:p>
            <a:r>
              <a:rPr lang="en-US" dirty="0"/>
              <a:t> Diagnostics are our “eyes and ears” into magnet behavior and performance</a:t>
            </a:r>
          </a:p>
          <a:p>
            <a:r>
              <a:rPr lang="en-US" dirty="0"/>
              <a:t> We </a:t>
            </a:r>
            <a:r>
              <a:rPr lang="en-US" b="1" i="1" dirty="0"/>
              <a:t>predict</a:t>
            </a:r>
            <a:r>
              <a:rPr lang="en-US" dirty="0"/>
              <a:t> magnet behavior and performance via advanced modeling</a:t>
            </a:r>
          </a:p>
          <a:p>
            <a:pPr lvl="1"/>
            <a:r>
              <a:rPr lang="en-US" dirty="0"/>
              <a:t>Solid agreement between models and diagnostics is an indication of </a:t>
            </a:r>
            <a:r>
              <a:rPr lang="en-US" b="1" i="1" u="sng" dirty="0"/>
              <a:t>understanding</a:t>
            </a:r>
          </a:p>
          <a:p>
            <a:pPr lvl="1"/>
            <a:endParaRPr lang="en-US" b="1" i="1" u="sng" dirty="0"/>
          </a:p>
          <a:p>
            <a:r>
              <a:rPr lang="en-US" b="1" i="1" u="sng" dirty="0"/>
              <a:t> </a:t>
            </a:r>
            <a:r>
              <a:rPr lang="en-US" dirty="0"/>
              <a:t>Diagnostics can serve multiple purposes</a:t>
            </a:r>
          </a:p>
          <a:p>
            <a:pPr lvl="1"/>
            <a:r>
              <a:rPr lang="en-US" dirty="0"/>
              <a:t>E.g. support quench detection while also providing data for system integrity monitoring</a:t>
            </a:r>
          </a:p>
          <a:p>
            <a:pPr lvl="1"/>
            <a:r>
              <a:rPr lang="en-US" dirty="0"/>
              <a:t>Provide insight into complex EM phenomena, e.g. current redistribution, vortex dynamics</a:t>
            </a:r>
          </a:p>
          <a:p>
            <a:pPr lvl="1"/>
            <a:r>
              <a:rPr lang="en-US" dirty="0"/>
              <a:t>Identify mechanical responses, e.g. strain, interface behavior</a:t>
            </a:r>
          </a:p>
          <a:p>
            <a:pPr lvl="1"/>
            <a:endParaRPr lang="en-US" dirty="0"/>
          </a:p>
          <a:p>
            <a:r>
              <a:rPr lang="en-US" dirty="0"/>
              <a:t> Data capture and analysis requirements can span orders of magnitude</a:t>
            </a:r>
          </a:p>
          <a:p>
            <a:pPr lvl="1"/>
            <a:r>
              <a:rPr lang="en-US" dirty="0"/>
              <a:t>E.g. in sensitivity and in temporal bandwidth</a:t>
            </a:r>
          </a:p>
          <a:p>
            <a:pPr lvl="1"/>
            <a:endParaRPr lang="en-US" dirty="0"/>
          </a:p>
        </p:txBody>
      </p:sp>
      <p:sp>
        <p:nvSpPr>
          <p:cNvPr id="4" name="Footer Placeholder 3">
            <a:extLst>
              <a:ext uri="{FF2B5EF4-FFF2-40B4-BE49-F238E27FC236}">
                <a16:creationId xmlns:a16="http://schemas.microsoft.com/office/drawing/2014/main" id="{1DAE97A1-46CF-C887-49A3-7B8D8D739EFE}"/>
              </a:ext>
            </a:extLst>
          </p:cNvPr>
          <p:cNvSpPr>
            <a:spLocks noGrp="1"/>
          </p:cNvSpPr>
          <p:nvPr>
            <p:ph type="ftr" sz="quarter" idx="11"/>
          </p:nvPr>
        </p:nvSpPr>
        <p:spPr/>
        <p:txBody>
          <a:bodyPr/>
          <a:lstStyle/>
          <a:p>
            <a:r>
              <a:rPr lang="en-US"/>
              <a:t>MDP collaboration meeting, goals, charge and agenda</a:t>
            </a:r>
            <a:endParaRPr lang="en-US" dirty="0"/>
          </a:p>
        </p:txBody>
      </p:sp>
      <p:sp>
        <p:nvSpPr>
          <p:cNvPr id="5" name="Slide Number Placeholder 4">
            <a:extLst>
              <a:ext uri="{FF2B5EF4-FFF2-40B4-BE49-F238E27FC236}">
                <a16:creationId xmlns:a16="http://schemas.microsoft.com/office/drawing/2014/main" id="{03587F48-ED29-C868-3F5D-5B476D2C11D8}"/>
              </a:ext>
            </a:extLst>
          </p:cNvPr>
          <p:cNvSpPr>
            <a:spLocks noGrp="1"/>
          </p:cNvSpPr>
          <p:nvPr>
            <p:ph type="sldNum" sz="quarter" idx="12"/>
          </p:nvPr>
        </p:nvSpPr>
        <p:spPr/>
        <p:txBody>
          <a:bodyPr/>
          <a:lstStyle/>
          <a:p>
            <a:fld id="{86CB4B4D-7CA3-9044-876B-883B54F8677D}" type="slidenum">
              <a:rPr lang="en-US" smtClean="0"/>
              <a:t>6</a:t>
            </a:fld>
            <a:endParaRPr lang="en-US"/>
          </a:p>
        </p:txBody>
      </p:sp>
    </p:spTree>
    <p:extLst>
      <p:ext uri="{BB962C8B-B14F-4D97-AF65-F5344CB8AC3E}">
        <p14:creationId xmlns:p14="http://schemas.microsoft.com/office/powerpoint/2010/main" val="163473949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0512C-DBAD-E098-C184-FC50F9089361}"/>
              </a:ext>
            </a:extLst>
          </p:cNvPr>
          <p:cNvSpPr>
            <a:spLocks noGrp="1"/>
          </p:cNvSpPr>
          <p:nvPr>
            <p:ph type="title"/>
          </p:nvPr>
        </p:nvSpPr>
        <p:spPr/>
        <p:txBody>
          <a:bodyPr/>
          <a:lstStyle/>
          <a:p>
            <a:r>
              <a:rPr lang="en-US" dirty="0"/>
              <a:t>In LTS, we need insight for control and for design feedback</a:t>
            </a:r>
          </a:p>
        </p:txBody>
      </p:sp>
      <p:sp>
        <p:nvSpPr>
          <p:cNvPr id="3" name="Text Placeholder 2">
            <a:extLst>
              <a:ext uri="{FF2B5EF4-FFF2-40B4-BE49-F238E27FC236}">
                <a16:creationId xmlns:a16="http://schemas.microsoft.com/office/drawing/2014/main" id="{1B2A1730-DCEA-5C35-312D-E72B33CAC44D}"/>
              </a:ext>
            </a:extLst>
          </p:cNvPr>
          <p:cNvSpPr>
            <a:spLocks noGrp="1"/>
          </p:cNvSpPr>
          <p:nvPr>
            <p:ph type="body" idx="1"/>
          </p:nvPr>
        </p:nvSpPr>
        <p:spPr/>
        <p:txBody>
          <a:bodyPr/>
          <a:lstStyle/>
          <a:p>
            <a:r>
              <a:rPr lang="en-US" dirty="0"/>
              <a:t>Diagnostics for control &amp; event analysis:</a:t>
            </a:r>
          </a:p>
          <a:p>
            <a:pPr lvl="1"/>
            <a:r>
              <a:rPr lang="en-US" dirty="0"/>
              <a:t>Reliable diagnosis of quench for protection – voltage-based systems work!</a:t>
            </a:r>
          </a:p>
          <a:p>
            <a:pPr lvl="2"/>
            <a:r>
              <a:rPr lang="en-US" dirty="0"/>
              <a:t>Always interested in “cleaner” signals, and localization</a:t>
            </a:r>
          </a:p>
          <a:p>
            <a:pPr lvl="1"/>
            <a:r>
              <a:rPr lang="en-US" dirty="0"/>
              <a:t>Quench antennas are in constant demand – non-invasive, ”local”, broadband</a:t>
            </a:r>
          </a:p>
          <a:p>
            <a:r>
              <a:rPr lang="en-US" dirty="0"/>
              <a:t>Diagnostics for design:</a:t>
            </a:r>
          </a:p>
          <a:p>
            <a:pPr lvl="1"/>
            <a:r>
              <a:rPr lang="en-US" dirty="0"/>
              <a:t>What are the energy sources in the disturbance spectrum?</a:t>
            </a:r>
          </a:p>
          <a:p>
            <a:pPr lvl="1"/>
            <a:r>
              <a:rPr lang="en-US" dirty="0"/>
              <a:t>What design modifications can best influence performance?</a:t>
            </a:r>
          </a:p>
          <a:p>
            <a:r>
              <a:rPr lang="en-US" dirty="0"/>
              <a:t>Can diagnostics be identified to monitor system integrity over time?</a:t>
            </a:r>
          </a:p>
          <a:p>
            <a:pPr lvl="2"/>
            <a:r>
              <a:rPr lang="en-US" dirty="0"/>
              <a:t>Fatigue, radiation effects, etc.</a:t>
            </a:r>
          </a:p>
          <a:p>
            <a:pPr lvl="2"/>
            <a:endParaRPr lang="en-US" dirty="0"/>
          </a:p>
        </p:txBody>
      </p:sp>
      <p:sp>
        <p:nvSpPr>
          <p:cNvPr id="4" name="Footer Placeholder 3">
            <a:extLst>
              <a:ext uri="{FF2B5EF4-FFF2-40B4-BE49-F238E27FC236}">
                <a16:creationId xmlns:a16="http://schemas.microsoft.com/office/drawing/2014/main" id="{52377797-59A8-5ACD-9003-57CD460C9D1F}"/>
              </a:ext>
            </a:extLst>
          </p:cNvPr>
          <p:cNvSpPr>
            <a:spLocks noGrp="1"/>
          </p:cNvSpPr>
          <p:nvPr>
            <p:ph type="ftr" sz="quarter" idx="11"/>
          </p:nvPr>
        </p:nvSpPr>
        <p:spPr/>
        <p:txBody>
          <a:bodyPr/>
          <a:lstStyle/>
          <a:p>
            <a:r>
              <a:rPr lang="en-US"/>
              <a:t>MDP collaboration meeting, goals, charge and agenda</a:t>
            </a:r>
            <a:endParaRPr lang="en-US" dirty="0"/>
          </a:p>
        </p:txBody>
      </p:sp>
      <p:sp>
        <p:nvSpPr>
          <p:cNvPr id="5" name="Slide Number Placeholder 4">
            <a:extLst>
              <a:ext uri="{FF2B5EF4-FFF2-40B4-BE49-F238E27FC236}">
                <a16:creationId xmlns:a16="http://schemas.microsoft.com/office/drawing/2014/main" id="{F2FA0094-D0CE-A84F-45AE-8710F8641085}"/>
              </a:ext>
            </a:extLst>
          </p:cNvPr>
          <p:cNvSpPr>
            <a:spLocks noGrp="1"/>
          </p:cNvSpPr>
          <p:nvPr>
            <p:ph type="sldNum" sz="quarter" idx="12"/>
          </p:nvPr>
        </p:nvSpPr>
        <p:spPr/>
        <p:txBody>
          <a:bodyPr/>
          <a:lstStyle/>
          <a:p>
            <a:fld id="{86CB4B4D-7CA3-9044-876B-883B54F8677D}" type="slidenum">
              <a:rPr lang="en-US" smtClean="0"/>
              <a:t>7</a:t>
            </a:fld>
            <a:endParaRPr lang="en-US"/>
          </a:p>
        </p:txBody>
      </p:sp>
    </p:spTree>
    <p:extLst>
      <p:ext uri="{BB962C8B-B14F-4D97-AF65-F5344CB8AC3E}">
        <p14:creationId xmlns:p14="http://schemas.microsoft.com/office/powerpoint/2010/main" val="289720108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3E850-7D97-F6EF-A065-FF7FFBB79BF6}"/>
              </a:ext>
            </a:extLst>
          </p:cNvPr>
          <p:cNvSpPr>
            <a:spLocks noGrp="1"/>
          </p:cNvSpPr>
          <p:nvPr>
            <p:ph type="title"/>
          </p:nvPr>
        </p:nvSpPr>
        <p:spPr>
          <a:xfrm>
            <a:off x="4326673" y="0"/>
            <a:ext cx="19779025" cy="2213071"/>
          </a:xfrm>
        </p:spPr>
        <p:txBody>
          <a:bodyPr/>
          <a:lstStyle/>
          <a:p>
            <a:r>
              <a:rPr lang="en-US" dirty="0"/>
              <a:t>HTS vs LTS superconductors &amp; magnets – some key distinctions</a:t>
            </a:r>
          </a:p>
        </p:txBody>
      </p:sp>
      <p:pic>
        <p:nvPicPr>
          <p:cNvPr id="7" name="Picture 6">
            <a:extLst>
              <a:ext uri="{FF2B5EF4-FFF2-40B4-BE49-F238E27FC236}">
                <a16:creationId xmlns:a16="http://schemas.microsoft.com/office/drawing/2014/main" id="{BF055DAD-C67C-ECE2-CFE6-AB18DD314069}"/>
              </a:ext>
            </a:extLst>
          </p:cNvPr>
          <p:cNvPicPr>
            <a:picLocks noChangeAspect="1"/>
          </p:cNvPicPr>
          <p:nvPr/>
        </p:nvPicPr>
        <p:blipFill>
          <a:blip r:embed="rId2"/>
          <a:stretch>
            <a:fillRect/>
          </a:stretch>
        </p:blipFill>
        <p:spPr>
          <a:xfrm>
            <a:off x="10161676" y="2486967"/>
            <a:ext cx="14222324" cy="9422535"/>
          </a:xfrm>
          <a:prstGeom prst="rect">
            <a:avLst/>
          </a:prstGeom>
        </p:spPr>
      </p:pic>
      <p:sp>
        <p:nvSpPr>
          <p:cNvPr id="3" name="Text Placeholder 2">
            <a:extLst>
              <a:ext uri="{FF2B5EF4-FFF2-40B4-BE49-F238E27FC236}">
                <a16:creationId xmlns:a16="http://schemas.microsoft.com/office/drawing/2014/main" id="{99535DA0-068D-71C2-95F0-705A624D394A}"/>
              </a:ext>
            </a:extLst>
          </p:cNvPr>
          <p:cNvSpPr>
            <a:spLocks noGrp="1"/>
          </p:cNvSpPr>
          <p:nvPr>
            <p:ph type="body" idx="1"/>
          </p:nvPr>
        </p:nvSpPr>
        <p:spPr>
          <a:xfrm>
            <a:off x="703555" y="2612016"/>
            <a:ext cx="9154123" cy="8494600"/>
          </a:xfrm>
        </p:spPr>
        <p:txBody>
          <a:bodyPr/>
          <a:lstStyle/>
          <a:p>
            <a:r>
              <a:rPr lang="en-US" dirty="0"/>
              <a:t> HTS materials outperform LTS at higher field, but under-perform at low field</a:t>
            </a:r>
          </a:p>
          <a:p>
            <a:pPr marL="0" indent="0">
              <a:buNone/>
            </a:pPr>
            <a:r>
              <a:rPr lang="en-US" dirty="0"/>
              <a:t>=&gt; hybrid magnets are most efficient</a:t>
            </a:r>
          </a:p>
          <a:p>
            <a:endParaRPr lang="en-US" dirty="0"/>
          </a:p>
        </p:txBody>
      </p:sp>
      <p:sp>
        <p:nvSpPr>
          <p:cNvPr id="4" name="Footer Placeholder 3">
            <a:extLst>
              <a:ext uri="{FF2B5EF4-FFF2-40B4-BE49-F238E27FC236}">
                <a16:creationId xmlns:a16="http://schemas.microsoft.com/office/drawing/2014/main" id="{991DD150-D87D-1202-9E98-5E2688849AAE}"/>
              </a:ext>
            </a:extLst>
          </p:cNvPr>
          <p:cNvSpPr>
            <a:spLocks noGrp="1"/>
          </p:cNvSpPr>
          <p:nvPr>
            <p:ph type="ftr" sz="quarter" idx="11"/>
          </p:nvPr>
        </p:nvSpPr>
        <p:spPr/>
        <p:txBody>
          <a:bodyPr/>
          <a:lstStyle/>
          <a:p>
            <a:r>
              <a:rPr lang="en-US"/>
              <a:t>MDP collaboration meeting, goals, charge and agenda</a:t>
            </a:r>
            <a:endParaRPr lang="en-US" dirty="0"/>
          </a:p>
        </p:txBody>
      </p:sp>
      <p:sp>
        <p:nvSpPr>
          <p:cNvPr id="5" name="Slide Number Placeholder 4">
            <a:extLst>
              <a:ext uri="{FF2B5EF4-FFF2-40B4-BE49-F238E27FC236}">
                <a16:creationId xmlns:a16="http://schemas.microsoft.com/office/drawing/2014/main" id="{56999C53-92C4-39B2-D82B-435B518F4FE9}"/>
              </a:ext>
            </a:extLst>
          </p:cNvPr>
          <p:cNvSpPr>
            <a:spLocks noGrp="1"/>
          </p:cNvSpPr>
          <p:nvPr>
            <p:ph type="sldNum" sz="quarter" idx="12"/>
          </p:nvPr>
        </p:nvSpPr>
        <p:spPr/>
        <p:txBody>
          <a:bodyPr/>
          <a:lstStyle/>
          <a:p>
            <a:fld id="{86CB4B4D-7CA3-9044-876B-883B54F8677D}" type="slidenum">
              <a:rPr lang="en-US" smtClean="0"/>
              <a:t>8</a:t>
            </a:fld>
            <a:endParaRPr lang="en-US"/>
          </a:p>
        </p:txBody>
      </p:sp>
      <p:pic>
        <p:nvPicPr>
          <p:cNvPr id="38" name="Picture 37">
            <a:extLst>
              <a:ext uri="{FF2B5EF4-FFF2-40B4-BE49-F238E27FC236}">
                <a16:creationId xmlns:a16="http://schemas.microsoft.com/office/drawing/2014/main" id="{B98E0404-69AA-FB6F-30B8-D7557F5BDB79}"/>
              </a:ext>
            </a:extLst>
          </p:cNvPr>
          <p:cNvPicPr>
            <a:picLocks noChangeAspect="1"/>
          </p:cNvPicPr>
          <p:nvPr/>
        </p:nvPicPr>
        <p:blipFill rotWithShape="1">
          <a:blip r:embed="rId3">
            <a:extLst>
              <a:ext uri="{28A0092B-C50C-407E-A947-70E740481C1C}">
                <a14:useLocalDpi xmlns:a14="http://schemas.microsoft.com/office/drawing/2010/main" val="0"/>
              </a:ext>
            </a:extLst>
          </a:blip>
          <a:srcRect l="590" t="10773" r="899" b="1854"/>
          <a:stretch/>
        </p:blipFill>
        <p:spPr bwMode="auto">
          <a:xfrm>
            <a:off x="1103117" y="6761680"/>
            <a:ext cx="7625247" cy="47438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583149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4B07-0C0D-0ECB-40E0-6D390A8FB72E}"/>
              </a:ext>
            </a:extLst>
          </p:cNvPr>
          <p:cNvSpPr>
            <a:spLocks noGrp="1"/>
          </p:cNvSpPr>
          <p:nvPr>
            <p:ph type="title"/>
          </p:nvPr>
        </p:nvSpPr>
        <p:spPr/>
        <p:txBody>
          <a:bodyPr/>
          <a:lstStyle/>
          <a:p>
            <a:r>
              <a:rPr lang="en-US" dirty="0"/>
              <a:t>Recap of motivation for magnet protection design</a:t>
            </a:r>
          </a:p>
        </p:txBody>
      </p:sp>
      <p:sp>
        <p:nvSpPr>
          <p:cNvPr id="3" name="Text Placeholder 2">
            <a:extLst>
              <a:ext uri="{FF2B5EF4-FFF2-40B4-BE49-F238E27FC236}">
                <a16:creationId xmlns:a16="http://schemas.microsoft.com/office/drawing/2014/main" id="{8E9226B4-1E69-852A-1FAB-4AF6FE925EA7}"/>
              </a:ext>
            </a:extLst>
          </p:cNvPr>
          <p:cNvSpPr>
            <a:spLocks noGrp="1"/>
          </p:cNvSpPr>
          <p:nvPr>
            <p:ph type="body" idx="1"/>
          </p:nvPr>
        </p:nvSpPr>
        <p:spPr>
          <a:xfrm>
            <a:off x="703554" y="2490095"/>
            <a:ext cx="23223245" cy="9051929"/>
          </a:xfrm>
        </p:spPr>
        <p:txBody>
          <a:bodyPr>
            <a:normAutofit lnSpcReduction="10000"/>
          </a:bodyPr>
          <a:lstStyle/>
          <a:p>
            <a:r>
              <a:rPr lang="en-US" sz="5400" dirty="0"/>
              <a:t>Traditional superconducting magnet design ensures magnet can survive quenches</a:t>
            </a:r>
          </a:p>
          <a:p>
            <a:pPr lvl="1"/>
            <a:r>
              <a:rPr lang="en-US" sz="5400" dirty="0"/>
              <a:t>Motivation: </a:t>
            </a:r>
          </a:p>
          <a:p>
            <a:pPr lvl="2"/>
            <a:r>
              <a:rPr lang="en-US" sz="5400" dirty="0"/>
              <a:t>spontaneous quenches =&gt; lack of reliable precursor, not controllable</a:t>
            </a:r>
          </a:p>
          <a:p>
            <a:pPr lvl="2"/>
            <a:r>
              <a:rPr lang="en-US" sz="5400" dirty="0"/>
              <a:t>Training =&gt; potential for improved performance after quenching</a:t>
            </a:r>
          </a:p>
          <a:p>
            <a:pPr lvl="1"/>
            <a:r>
              <a:rPr lang="en-US" sz="5400" dirty="0"/>
              <a:t>Design: </a:t>
            </a:r>
          </a:p>
          <a:p>
            <a:pPr lvl="2"/>
            <a:r>
              <a:rPr lang="en-US" sz="5400" dirty="0"/>
              <a:t>Detect quench, trigger protection response</a:t>
            </a:r>
          </a:p>
          <a:p>
            <a:pPr lvl="2"/>
            <a:r>
              <a:rPr lang="en-US" sz="5400" dirty="0"/>
              <a:t>Response typically includes some mix of extraction via dump, heaters to enhance QP, etc.</a:t>
            </a:r>
          </a:p>
          <a:p>
            <a:pPr lvl="3"/>
            <a:r>
              <a:rPr lang="en-US" sz="5400" dirty="0"/>
              <a:t>Use the low heat capacity of the superconductor to our advantage</a:t>
            </a:r>
          </a:p>
        </p:txBody>
      </p:sp>
      <p:sp>
        <p:nvSpPr>
          <p:cNvPr id="4" name="Footer Placeholder 3">
            <a:extLst>
              <a:ext uri="{FF2B5EF4-FFF2-40B4-BE49-F238E27FC236}">
                <a16:creationId xmlns:a16="http://schemas.microsoft.com/office/drawing/2014/main" id="{6BEC906E-B5AE-4FF6-301A-F19A50796FD9}"/>
              </a:ext>
            </a:extLst>
          </p:cNvPr>
          <p:cNvSpPr>
            <a:spLocks noGrp="1"/>
          </p:cNvSpPr>
          <p:nvPr>
            <p:ph type="ftr" sz="quarter" idx="11"/>
          </p:nvPr>
        </p:nvSpPr>
        <p:spPr/>
        <p:txBody>
          <a:bodyPr/>
          <a:lstStyle/>
          <a:p>
            <a:r>
              <a:rPr lang="en-US"/>
              <a:t>MDP collaboration meeting, goals, charge and agenda</a:t>
            </a:r>
            <a:endParaRPr lang="en-US" dirty="0"/>
          </a:p>
        </p:txBody>
      </p:sp>
      <p:sp>
        <p:nvSpPr>
          <p:cNvPr id="5" name="Slide Number Placeholder 4">
            <a:extLst>
              <a:ext uri="{FF2B5EF4-FFF2-40B4-BE49-F238E27FC236}">
                <a16:creationId xmlns:a16="http://schemas.microsoft.com/office/drawing/2014/main" id="{9E5FBB5C-C0EA-3C0F-50A6-FC91254879A6}"/>
              </a:ext>
            </a:extLst>
          </p:cNvPr>
          <p:cNvSpPr>
            <a:spLocks noGrp="1"/>
          </p:cNvSpPr>
          <p:nvPr>
            <p:ph type="sldNum" sz="quarter" idx="12"/>
          </p:nvPr>
        </p:nvSpPr>
        <p:spPr/>
        <p:txBody>
          <a:bodyPr/>
          <a:lstStyle/>
          <a:p>
            <a:fld id="{86CB4B4D-7CA3-9044-876B-883B54F8677D}" type="slidenum">
              <a:rPr lang="en-US" smtClean="0"/>
              <a:t>9</a:t>
            </a:fld>
            <a:endParaRPr lang="en-US"/>
          </a:p>
        </p:txBody>
      </p:sp>
    </p:spTree>
    <p:extLst>
      <p:ext uri="{BB962C8B-B14F-4D97-AF65-F5344CB8AC3E}">
        <p14:creationId xmlns:p14="http://schemas.microsoft.com/office/powerpoint/2010/main" val="2626412239"/>
      </p:ext>
    </p:extLst>
  </p:cSld>
  <p:clrMapOvr>
    <a:masterClrMapping/>
  </p:clrMapOvr>
  <p:transition spd="med"/>
</p:sld>
</file>

<file path=ppt/theme/theme1.xml><?xml version="1.0" encoding="utf-8"?>
<a:theme xmlns:a="http://schemas.openxmlformats.org/drawingml/2006/main" name="ATAP No Footer">
  <a:themeElements>
    <a:clrScheme name="ATAP No Foot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ATAP No Footer">
      <a:majorFont>
        <a:latin typeface="Helvetica"/>
        <a:ea typeface="Helvetica"/>
        <a:cs typeface="Helvetica"/>
      </a:majorFont>
      <a:minorFont>
        <a:latin typeface="Calibri"/>
        <a:ea typeface="Calibri"/>
        <a:cs typeface="Calibri"/>
      </a:minorFont>
    </a:fontScheme>
    <a:fmtScheme name="ATAP No Foo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8" tIns="91438" rIns="91438" bIns="9143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TAP No Footer">
  <a:themeElements>
    <a:clrScheme name="ATAP No Footer">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ATAP No Footer">
      <a:majorFont>
        <a:latin typeface="Helvetica"/>
        <a:ea typeface="Helvetica"/>
        <a:cs typeface="Helvetica"/>
      </a:majorFont>
      <a:minorFont>
        <a:latin typeface="Calibri"/>
        <a:ea typeface="Calibri"/>
        <a:cs typeface="Calibri"/>
      </a:minorFont>
    </a:fontScheme>
    <a:fmtScheme name="ATAP No Foot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8" tIns="91438" rIns="91438" bIns="9143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74197</TotalTime>
  <Words>1455</Words>
  <Application>Microsoft Macintosh PowerPoint</Application>
  <PresentationFormat>Custom</PresentationFormat>
  <Paragraphs>167</Paragraphs>
  <Slides>15</Slides>
  <Notes>0</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-apple-system</vt:lpstr>
      <vt:lpstr>Arial</vt:lpstr>
      <vt:lpstr>Calibri</vt:lpstr>
      <vt:lpstr>Courier New</vt:lpstr>
      <vt:lpstr>Franklin Gothic Book</vt:lpstr>
      <vt:lpstr>Franklin Gothic Medium</vt:lpstr>
      <vt:lpstr>Symbol</vt:lpstr>
      <vt:lpstr>ATAP No Footer</vt:lpstr>
      <vt:lpstr>Microsoft Word Document</vt:lpstr>
      <vt:lpstr>PowerPoint Presentation</vt:lpstr>
      <vt:lpstr>Outline</vt:lpstr>
      <vt:lpstr>Recap of our MDP vision and goals</vt:lpstr>
      <vt:lpstr>Program roadmap – 2020 Detailed Plan</vt:lpstr>
      <vt:lpstr>Some driving questions of the program</vt:lpstr>
      <vt:lpstr>The roles of magnet diagnostics</vt:lpstr>
      <vt:lpstr>In LTS, we need insight for control and for design feedback</vt:lpstr>
      <vt:lpstr>HTS vs LTS superconductors &amp; magnets – some key distinctions</vt:lpstr>
      <vt:lpstr>Recap of motivation for magnet protection design</vt:lpstr>
      <vt:lpstr>HTS  superconducting magnets behave differently</vt:lpstr>
      <vt:lpstr>REBCO in particular exhibits flux flow regime</vt:lpstr>
      <vt:lpstr>Transition behavior is complex in HTS cables</vt:lpstr>
      <vt:lpstr>Perspective on diagnostics needs of MDP</vt:lpstr>
      <vt:lpstr>Some ideas on where I think/hope things are headed</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Zlobin x8192 11001N</dc:creator>
  <cp:lastModifiedBy>soprestemon</cp:lastModifiedBy>
  <cp:revision>376</cp:revision>
  <dcterms:modified xsi:type="dcterms:W3CDTF">2023-04-26T06:47:44Z</dcterms:modified>
</cp:coreProperties>
</file>