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9" r:id="rId1"/>
  </p:sldMasterIdLst>
  <p:sldIdLst>
    <p:sldId id="256" r:id="rId2"/>
    <p:sldId id="264" r:id="rId3"/>
    <p:sldId id="257" r:id="rId4"/>
    <p:sldId id="265"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6"/>
    <p:restoredTop sz="95952"/>
  </p:normalViewPr>
  <p:slideViewPr>
    <p:cSldViewPr snapToGrid="0">
      <p:cViewPr varScale="1">
        <p:scale>
          <a:sx n="115" d="100"/>
          <a:sy n="115" d="100"/>
        </p:scale>
        <p:origin x="2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341B595-366B-43E2-A22E-EA6A78C03F06}" type="datetimeFigureOut">
              <a:rPr lang="en-US" smtClean="0"/>
              <a:t>4/25/23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499933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341B595-366B-43E2-A22E-EA6A78C03F06}" type="datetimeFigureOut">
              <a:rPr lang="en-US" smtClean="0"/>
              <a:t>4/25/23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294084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D341B595-366B-43E2-A22E-EA6A78C03F06}" type="datetimeFigureOut">
              <a:rPr lang="en-US" smtClean="0"/>
              <a:t>4/25/23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573561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D341B595-366B-43E2-A22E-EA6A78C03F06}" type="datetimeFigureOut">
              <a:rPr lang="en-US" smtClean="0"/>
              <a:t>4/25/23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81107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341B595-366B-43E2-A22E-EA6A78C03F06}" type="datetimeFigureOut">
              <a:rPr lang="en-US" smtClean="0"/>
              <a:t>4/25/23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771937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341B595-366B-43E2-A22E-EA6A78C03F06}" type="datetimeFigureOut">
              <a:rPr lang="en-US" smtClean="0"/>
              <a:t>4/25/23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23812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341B595-366B-43E2-A22E-EA6A78C03F06}" type="datetimeFigureOut">
              <a:rPr lang="en-US" smtClean="0"/>
              <a:t>4/25/23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46639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341B595-366B-43E2-A22E-EA6A78C03F06}" type="datetimeFigureOut">
              <a:rPr lang="en-US" smtClean="0"/>
              <a:t>4/25/23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806881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341B595-366B-43E2-A22E-EA6A78C03F06}" type="datetimeFigureOut">
              <a:rPr lang="en-US" smtClean="0"/>
              <a:t>4/25/23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097749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D341B595-366B-43E2-A22E-EA6A78C03F06}" type="datetimeFigureOut">
              <a:rPr lang="en-US" smtClean="0"/>
              <a:t>4/25/23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66036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341B595-366B-43E2-A22E-EA6A78C03F06}" type="datetimeFigureOut">
              <a:rPr lang="en-US" smtClean="0"/>
              <a:t>4/25/23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847859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341B595-366B-43E2-A22E-EA6A78C03F06}" type="datetimeFigureOut">
              <a:rPr lang="en-US" smtClean="0"/>
              <a:t>4/25/23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25629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341B595-366B-43E2-A22E-EA6A78C03F06}" type="datetimeFigureOut">
              <a:rPr lang="en-US" smtClean="0"/>
              <a:t>4/25/23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11563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D341B595-366B-43E2-A22E-EA6A78C03F06}" type="datetimeFigureOut">
              <a:rPr lang="en-US" smtClean="0"/>
              <a:t>4/25/23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494162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341B595-366B-43E2-A22E-EA6A78C03F06}" type="datetimeFigureOut">
              <a:rPr lang="en-US" smtClean="0"/>
              <a:t>4/25/23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372302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D341B595-366B-43E2-A22E-EA6A78C03F06}" type="datetimeFigureOut">
              <a:rPr lang="en-US" smtClean="0"/>
              <a:t>4/25/23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710205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341B595-366B-43E2-A22E-EA6A78C03F06}" type="datetimeFigureOut">
              <a:rPr lang="en-US" smtClean="0"/>
              <a:t>4/25/23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6018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341B595-366B-43E2-A22E-EA6A78C03F06}" type="datetimeFigureOut">
              <a:rPr lang="en-US" smtClean="0"/>
              <a:t>4/25/23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BA915EE-10CB-4CF1-8569-6154455DA573}" type="slidenum">
              <a:rPr lang="en-US" smtClean="0"/>
              <a:t>‹#›</a:t>
            </a:fld>
            <a:endParaRPr lang="en-US"/>
          </a:p>
        </p:txBody>
      </p:sp>
    </p:spTree>
    <p:extLst>
      <p:ext uri="{BB962C8B-B14F-4D97-AF65-F5344CB8AC3E}">
        <p14:creationId xmlns:p14="http://schemas.microsoft.com/office/powerpoint/2010/main" val="476923831"/>
      </p:ext>
    </p:extLst>
  </p:cSld>
  <p:clrMap bg1="dk1" tx1="lt1" bg2="dk2" tx2="lt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 id="2147484005" r:id="rId16"/>
    <p:sldLayoutId id="214748400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descr="Graphical user interface, text, application&#10;&#10;Description automatically generated">
            <a:extLst>
              <a:ext uri="{FF2B5EF4-FFF2-40B4-BE49-F238E27FC236}">
                <a16:creationId xmlns:a16="http://schemas.microsoft.com/office/drawing/2014/main" id="{80CAE261-FECB-121D-95F0-16B28405706E}"/>
              </a:ext>
            </a:extLst>
          </p:cNvPr>
          <p:cNvPicPr>
            <a:picLocks noChangeAspect="1"/>
          </p:cNvPicPr>
          <p:nvPr/>
        </p:nvPicPr>
        <p:blipFill rotWithShape="1">
          <a:blip r:embed="rId3"/>
          <a:srcRect r="1645"/>
          <a:stretch/>
        </p:blipFill>
        <p:spPr>
          <a:xfrm>
            <a:off x="0" y="17329"/>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6"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977401D-5082-893F-0199-B7C5085D615D}"/>
              </a:ext>
            </a:extLst>
          </p:cNvPr>
          <p:cNvSpPr>
            <a:spLocks noGrp="1"/>
          </p:cNvSpPr>
          <p:nvPr>
            <p:ph type="subTitle" idx="1"/>
          </p:nvPr>
        </p:nvSpPr>
        <p:spPr>
          <a:xfrm>
            <a:off x="114594" y="6088725"/>
            <a:ext cx="3041201" cy="624310"/>
          </a:xfrm>
        </p:spPr>
        <p:txBody>
          <a:bodyPr vert="horz" lIns="91440" tIns="45720" rIns="91440" bIns="45720" rtlCol="0" anchor="t">
            <a:normAutofit lnSpcReduction="10000"/>
          </a:bodyPr>
          <a:lstStyle/>
          <a:p>
            <a:pPr>
              <a:lnSpc>
                <a:spcPct val="90000"/>
              </a:lnSpc>
            </a:pPr>
            <a:r>
              <a:rPr lang="en-US" sz="1800" dirty="0">
                <a:solidFill>
                  <a:schemeClr val="tx2">
                    <a:lumMod val="40000"/>
                    <a:lumOff val="60000"/>
                  </a:schemeClr>
                </a:solidFill>
              </a:rPr>
              <a:t>MARTA BAJKO, CERN</a:t>
            </a:r>
          </a:p>
          <a:p>
            <a:pPr>
              <a:lnSpc>
                <a:spcPct val="90000"/>
              </a:lnSpc>
            </a:pPr>
            <a:r>
              <a:rPr lang="en-US" sz="1200" dirty="0">
                <a:solidFill>
                  <a:schemeClr val="tx2">
                    <a:lumMod val="40000"/>
                    <a:lumOff val="60000"/>
                  </a:schemeClr>
                </a:solidFill>
              </a:rPr>
              <a:t>Chair of the SMTF Workshop</a:t>
            </a:r>
          </a:p>
        </p:txBody>
      </p:sp>
      <p:sp>
        <p:nvSpPr>
          <p:cNvPr id="2" name="TextBox 1">
            <a:extLst>
              <a:ext uri="{FF2B5EF4-FFF2-40B4-BE49-F238E27FC236}">
                <a16:creationId xmlns:a16="http://schemas.microsoft.com/office/drawing/2014/main" id="{1E2BAC7F-89B6-826A-C921-9CFD32CB98CA}"/>
              </a:ext>
            </a:extLst>
          </p:cNvPr>
          <p:cNvSpPr txBox="1"/>
          <p:nvPr/>
        </p:nvSpPr>
        <p:spPr>
          <a:xfrm>
            <a:off x="6304299" y="4089286"/>
            <a:ext cx="5660960" cy="1200329"/>
          </a:xfrm>
          <a:prstGeom prst="rect">
            <a:avLst/>
          </a:prstGeom>
          <a:solidFill>
            <a:schemeClr val="accent4">
              <a:lumMod val="75000"/>
            </a:schemeClr>
          </a:solidFill>
        </p:spPr>
        <p:txBody>
          <a:bodyPr wrap="square" rtlCol="0">
            <a:spAutoFit/>
          </a:bodyPr>
          <a:lstStyle/>
          <a:p>
            <a:pPr algn="ctr"/>
            <a:r>
              <a:rPr lang="en-GB" sz="3600" b="1" dirty="0"/>
              <a:t>ROUND TABLE DISCUSSION</a:t>
            </a:r>
          </a:p>
        </p:txBody>
      </p:sp>
    </p:spTree>
    <p:extLst>
      <p:ext uri="{BB962C8B-B14F-4D97-AF65-F5344CB8AC3E}">
        <p14:creationId xmlns:p14="http://schemas.microsoft.com/office/powerpoint/2010/main" val="1051865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8BEA-341B-D4E0-0BC2-9474D4D76699}"/>
              </a:ext>
            </a:extLst>
          </p:cNvPr>
          <p:cNvSpPr>
            <a:spLocks noGrp="1"/>
          </p:cNvSpPr>
          <p:nvPr>
            <p:ph type="title"/>
          </p:nvPr>
        </p:nvSpPr>
        <p:spPr>
          <a:xfrm>
            <a:off x="468352" y="609601"/>
            <a:ext cx="10459844" cy="873511"/>
          </a:xfrm>
        </p:spPr>
        <p:txBody>
          <a:bodyPr/>
          <a:lstStyle/>
          <a:p>
            <a:r>
              <a:rPr lang="en-GB" dirty="0"/>
              <a:t>The goal of the ROUND TABLE discussion</a:t>
            </a:r>
          </a:p>
        </p:txBody>
      </p:sp>
      <p:sp>
        <p:nvSpPr>
          <p:cNvPr id="5" name="Content Placeholder 4">
            <a:extLst>
              <a:ext uri="{FF2B5EF4-FFF2-40B4-BE49-F238E27FC236}">
                <a16:creationId xmlns:a16="http://schemas.microsoft.com/office/drawing/2014/main" id="{AB0754A9-4194-BE57-6A83-C60DB8CD23B4}"/>
              </a:ext>
            </a:extLst>
          </p:cNvPr>
          <p:cNvSpPr>
            <a:spLocks noGrp="1"/>
          </p:cNvSpPr>
          <p:nvPr>
            <p:ph idx="1"/>
          </p:nvPr>
        </p:nvSpPr>
        <p:spPr/>
        <p:txBody>
          <a:bodyPr/>
          <a:lstStyle/>
          <a:p>
            <a:r>
              <a:rPr lang="en-GB" dirty="0"/>
              <a:t>We are in a workshop and so I would like to motivate for FREE discussion</a:t>
            </a:r>
          </a:p>
          <a:p>
            <a:r>
              <a:rPr lang="en-GB" dirty="0"/>
              <a:t>We have the chance to have with us leaders of on going or future project in EU and in the US, who can help us the magnet test stand builders and users to draw our strategies for the mid and long term giving us their vision on the needs and challenges</a:t>
            </a:r>
          </a:p>
          <a:p>
            <a:r>
              <a:rPr lang="en-GB" dirty="0"/>
              <a:t>Defining our strategies in </a:t>
            </a:r>
            <a:r>
              <a:rPr lang="en-GB"/>
              <a:t>time allows </a:t>
            </a:r>
            <a:r>
              <a:rPr lang="en-GB" dirty="0"/>
              <a:t>us to to find partners, fundings and the needed time ( never less than 2 years ! for a new installation or essential improvement)  to implement in general quite expensive, extensive and complex infrastructures</a:t>
            </a:r>
          </a:p>
          <a:p>
            <a:endParaRPr lang="en-GB" dirty="0"/>
          </a:p>
          <a:p>
            <a:endParaRPr lang="en-GB" dirty="0"/>
          </a:p>
        </p:txBody>
      </p:sp>
    </p:spTree>
    <p:extLst>
      <p:ext uri="{BB962C8B-B14F-4D97-AF65-F5344CB8AC3E}">
        <p14:creationId xmlns:p14="http://schemas.microsoft.com/office/powerpoint/2010/main" val="513785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534E5E-797A-7F54-9BEF-996089E4EF14}"/>
              </a:ext>
            </a:extLst>
          </p:cNvPr>
          <p:cNvSpPr>
            <a:spLocks noGrp="1"/>
          </p:cNvSpPr>
          <p:nvPr>
            <p:ph idx="1"/>
          </p:nvPr>
        </p:nvSpPr>
        <p:spPr>
          <a:xfrm>
            <a:off x="2293958" y="1808252"/>
            <a:ext cx="6950403" cy="2672393"/>
          </a:xfrm>
        </p:spPr>
        <p:txBody>
          <a:bodyPr>
            <a:normAutofit/>
          </a:bodyPr>
          <a:lstStyle/>
          <a:p>
            <a:r>
              <a:rPr lang="en-GB" sz="1800" dirty="0">
                <a:effectLst/>
              </a:rPr>
              <a:t>On the podium: </a:t>
            </a:r>
          </a:p>
          <a:p>
            <a:pPr lvl="1"/>
            <a:r>
              <a:rPr lang="en-GB" sz="1600" dirty="0">
                <a:effectLst/>
              </a:rPr>
              <a:t>Andrzej </a:t>
            </a:r>
            <a:r>
              <a:rPr lang="en-GB" sz="1600" dirty="0" err="1">
                <a:effectLst/>
              </a:rPr>
              <a:t>Siemko</a:t>
            </a:r>
            <a:r>
              <a:rPr lang="en-GB" sz="1600" dirty="0">
                <a:effectLst/>
              </a:rPr>
              <a:t> CERN HFM Program </a:t>
            </a:r>
          </a:p>
          <a:p>
            <a:pPr lvl="1"/>
            <a:r>
              <a:rPr lang="en-GB" sz="1600" dirty="0" err="1"/>
              <a:t>Sorent</a:t>
            </a:r>
            <a:r>
              <a:rPr lang="en-GB" sz="1600" dirty="0"/>
              <a:t> </a:t>
            </a:r>
            <a:r>
              <a:rPr lang="en-GB" sz="1600" dirty="0" err="1"/>
              <a:t>Prestemon</a:t>
            </a:r>
            <a:r>
              <a:rPr lang="en-GB" sz="1600" dirty="0"/>
              <a:t> LBNL US MD Program</a:t>
            </a:r>
          </a:p>
          <a:p>
            <a:pPr lvl="1"/>
            <a:endParaRPr lang="en-GB" sz="1600" dirty="0">
              <a:effectLst/>
            </a:endParaRPr>
          </a:p>
          <a:p>
            <a:pPr lvl="1"/>
            <a:r>
              <a:rPr lang="en-GB" sz="1600" dirty="0">
                <a:effectLst/>
              </a:rPr>
              <a:t>George </a:t>
            </a:r>
            <a:r>
              <a:rPr lang="en-GB" sz="1600" dirty="0" err="1">
                <a:effectLst/>
              </a:rPr>
              <a:t>Velev</a:t>
            </a:r>
            <a:r>
              <a:rPr lang="en-GB" sz="1600" dirty="0">
                <a:effectLst/>
              </a:rPr>
              <a:t> FNAL </a:t>
            </a:r>
            <a:r>
              <a:rPr lang="en-GB" sz="1600" dirty="0" err="1">
                <a:effectLst/>
              </a:rPr>
              <a:t>briging</a:t>
            </a:r>
            <a:r>
              <a:rPr lang="en-GB" sz="1600" dirty="0">
                <a:effectLst/>
              </a:rPr>
              <a:t> the Fusion </a:t>
            </a:r>
            <a:r>
              <a:rPr lang="en-GB" sz="1600" dirty="0" err="1">
                <a:effectLst/>
              </a:rPr>
              <a:t>comunity</a:t>
            </a:r>
            <a:endParaRPr lang="en-GB" sz="1600" dirty="0">
              <a:effectLst/>
            </a:endParaRPr>
          </a:p>
          <a:p>
            <a:pPr lvl="1"/>
            <a:r>
              <a:rPr lang="en-GB" sz="1600" dirty="0">
                <a:effectLst/>
              </a:rPr>
              <a:t>Abdel </a:t>
            </a:r>
            <a:r>
              <a:rPr lang="en-GB" sz="1600" dirty="0" err="1">
                <a:effectLst/>
              </a:rPr>
              <a:t>Maksoud</a:t>
            </a:r>
            <a:r>
              <a:rPr lang="en-GB" sz="1600" dirty="0">
                <a:effectLst/>
              </a:rPr>
              <a:t> Walid CEA </a:t>
            </a:r>
          </a:p>
          <a:p>
            <a:pPr lvl="1"/>
            <a:r>
              <a:rPr lang="en-GB" sz="1600" dirty="0" err="1"/>
              <a:t>Federic</a:t>
            </a:r>
            <a:r>
              <a:rPr lang="en-GB" sz="1600" dirty="0"/>
              <a:t> Ferrand CERN Cryogenics</a:t>
            </a:r>
            <a:endParaRPr lang="en-GB" sz="1600" dirty="0">
              <a:effectLst/>
            </a:endParaRPr>
          </a:p>
        </p:txBody>
      </p:sp>
      <p:sp>
        <p:nvSpPr>
          <p:cNvPr id="4" name="TextBox 3">
            <a:extLst>
              <a:ext uri="{FF2B5EF4-FFF2-40B4-BE49-F238E27FC236}">
                <a16:creationId xmlns:a16="http://schemas.microsoft.com/office/drawing/2014/main" id="{D676DA2F-410D-6624-C491-EE496174BA9B}"/>
              </a:ext>
            </a:extLst>
          </p:cNvPr>
          <p:cNvSpPr txBox="1"/>
          <p:nvPr/>
        </p:nvSpPr>
        <p:spPr>
          <a:xfrm>
            <a:off x="2776655" y="5675970"/>
            <a:ext cx="8403262" cy="369332"/>
          </a:xfrm>
          <a:prstGeom prst="rect">
            <a:avLst/>
          </a:prstGeom>
          <a:noFill/>
        </p:spPr>
        <p:txBody>
          <a:bodyPr wrap="none" rtlCol="0">
            <a:spAutoFit/>
          </a:bodyPr>
          <a:lstStyle/>
          <a:p>
            <a:r>
              <a:rPr lang="en-GB" dirty="0"/>
              <a:t>Thank you to all of you accept to be exposed and help us with directions!</a:t>
            </a:r>
          </a:p>
        </p:txBody>
      </p:sp>
    </p:spTree>
    <p:extLst>
      <p:ext uri="{BB962C8B-B14F-4D97-AF65-F5344CB8AC3E}">
        <p14:creationId xmlns:p14="http://schemas.microsoft.com/office/powerpoint/2010/main" val="109917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CEED-C7B3-56EE-BA8B-470385CA7CF3}"/>
              </a:ext>
            </a:extLst>
          </p:cNvPr>
          <p:cNvSpPr>
            <a:spLocks noGrp="1"/>
          </p:cNvSpPr>
          <p:nvPr>
            <p:ph type="title"/>
          </p:nvPr>
        </p:nvSpPr>
        <p:spPr/>
        <p:txBody>
          <a:bodyPr/>
          <a:lstStyle/>
          <a:p>
            <a:r>
              <a:rPr lang="en-GB" dirty="0"/>
              <a:t>Let try to structure the discussion around the following parameters</a:t>
            </a:r>
          </a:p>
        </p:txBody>
      </p:sp>
      <p:sp>
        <p:nvSpPr>
          <p:cNvPr id="3" name="Content Placeholder 2">
            <a:extLst>
              <a:ext uri="{FF2B5EF4-FFF2-40B4-BE49-F238E27FC236}">
                <a16:creationId xmlns:a16="http://schemas.microsoft.com/office/drawing/2014/main" id="{B5EF71A8-C560-AFB4-EE07-1493C001209E}"/>
              </a:ext>
            </a:extLst>
          </p:cNvPr>
          <p:cNvSpPr>
            <a:spLocks noGrp="1"/>
          </p:cNvSpPr>
          <p:nvPr>
            <p:ph idx="1"/>
          </p:nvPr>
        </p:nvSpPr>
        <p:spPr>
          <a:xfrm>
            <a:off x="1103312" y="2052918"/>
            <a:ext cx="9925244" cy="4195481"/>
          </a:xfrm>
        </p:spPr>
        <p:txBody>
          <a:bodyPr>
            <a:normAutofit lnSpcReduction="10000"/>
          </a:bodyPr>
          <a:lstStyle/>
          <a:p>
            <a:r>
              <a:rPr lang="en-GB" b="1" dirty="0"/>
              <a:t>SIZE </a:t>
            </a:r>
            <a:r>
              <a:rPr lang="en-GB" dirty="0"/>
              <a:t>of test stands typical overall dimensions ; combined magnets LTs HTS</a:t>
            </a:r>
          </a:p>
          <a:p>
            <a:r>
              <a:rPr lang="en-GB" b="1" dirty="0"/>
              <a:t>Current</a:t>
            </a:r>
            <a:r>
              <a:rPr lang="en-GB" dirty="0"/>
              <a:t> capacity: nr of circuits and level of current</a:t>
            </a:r>
          </a:p>
          <a:p>
            <a:r>
              <a:rPr lang="en-GB" b="1" dirty="0"/>
              <a:t>Horizontal or Vertical </a:t>
            </a:r>
            <a:r>
              <a:rPr lang="en-GB" dirty="0"/>
              <a:t>: is this essential today; is there difference</a:t>
            </a:r>
          </a:p>
          <a:p>
            <a:r>
              <a:rPr lang="en-GB" b="1" dirty="0"/>
              <a:t>Energy extraction  </a:t>
            </a:r>
          </a:p>
          <a:p>
            <a:r>
              <a:rPr lang="en-GB" b="1" dirty="0"/>
              <a:t>Magnet Protection</a:t>
            </a:r>
          </a:p>
          <a:p>
            <a:r>
              <a:rPr lang="en-GB" b="1" dirty="0" err="1"/>
              <a:t>DaQ</a:t>
            </a:r>
            <a:r>
              <a:rPr lang="en-GB" b="1" dirty="0"/>
              <a:t> systems</a:t>
            </a:r>
          </a:p>
          <a:p>
            <a:r>
              <a:rPr lang="en-GB" b="1" dirty="0"/>
              <a:t>Cooling</a:t>
            </a:r>
            <a:r>
              <a:rPr lang="en-GB" dirty="0"/>
              <a:t> : 1.9 K to 4.2 K to variable temperature; sustainability; possible extrapolation ( 4.2 K vs 1.9 K ). Challenges associated to variable temperature</a:t>
            </a:r>
          </a:p>
          <a:p>
            <a:r>
              <a:rPr lang="en-GB" b="1" dirty="0"/>
              <a:t>Open access</a:t>
            </a:r>
            <a:r>
              <a:rPr lang="en-GB" dirty="0"/>
              <a:t>: should we look after a more structured way of </a:t>
            </a:r>
            <a:r>
              <a:rPr lang="en-GB" dirty="0" err="1"/>
              <a:t>opena</a:t>
            </a:r>
            <a:r>
              <a:rPr lang="en-GB" dirty="0"/>
              <a:t> access to share our installation and to find out more synergies?</a:t>
            </a:r>
          </a:p>
        </p:txBody>
      </p:sp>
    </p:spTree>
    <p:extLst>
      <p:ext uri="{BB962C8B-B14F-4D97-AF65-F5344CB8AC3E}">
        <p14:creationId xmlns:p14="http://schemas.microsoft.com/office/powerpoint/2010/main" val="30131397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{91084242-55D8-974C-ACA0-DCBC951DF1BD}tf10001062</Template>
  <TotalTime>1257</TotalTime>
  <Words>277</Words>
  <Application>Microsoft Macintosh PowerPoint</Application>
  <PresentationFormat>Widescreen</PresentationFormat>
  <Paragraphs>24</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Century Gothic</vt:lpstr>
      <vt:lpstr>Wingdings 3</vt:lpstr>
      <vt:lpstr>Ion</vt:lpstr>
      <vt:lpstr>PowerPoint Presentation</vt:lpstr>
      <vt:lpstr>The goal of the ROUND TABLE discussion</vt:lpstr>
      <vt:lpstr>PowerPoint Presentation</vt:lpstr>
      <vt:lpstr>Let try to structure the discussion around the following parameters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Marta Bajko</dc:creator>
  <cp:lastModifiedBy>Marta Bajko</cp:lastModifiedBy>
  <cp:revision>17</cp:revision>
  <dcterms:created xsi:type="dcterms:W3CDTF">2023-04-23T12:56:13Z</dcterms:created>
  <dcterms:modified xsi:type="dcterms:W3CDTF">2023-04-25T12:29:45Z</dcterms:modified>
</cp:coreProperties>
</file>