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handoutMasterIdLst>
    <p:handoutMasterId r:id="rId26"/>
  </p:handoutMasterIdLst>
  <p:sldIdLst>
    <p:sldId id="330" r:id="rId2"/>
    <p:sldId id="4286" r:id="rId3"/>
    <p:sldId id="4325" r:id="rId4"/>
    <p:sldId id="4327" r:id="rId5"/>
    <p:sldId id="659" r:id="rId6"/>
    <p:sldId id="4324" r:id="rId7"/>
    <p:sldId id="4319" r:id="rId8"/>
    <p:sldId id="4283" r:id="rId9"/>
    <p:sldId id="4284" r:id="rId10"/>
    <p:sldId id="4320" r:id="rId11"/>
    <p:sldId id="4285" r:id="rId12"/>
    <p:sldId id="4300" r:id="rId13"/>
    <p:sldId id="4282" r:id="rId14"/>
    <p:sldId id="662" r:id="rId15"/>
    <p:sldId id="4332" r:id="rId16"/>
    <p:sldId id="4308" r:id="rId17"/>
    <p:sldId id="4307" r:id="rId18"/>
    <p:sldId id="4328" r:id="rId19"/>
    <p:sldId id="4299" r:id="rId20"/>
    <p:sldId id="4314" r:id="rId21"/>
    <p:sldId id="4330" r:id="rId22"/>
    <p:sldId id="401" r:id="rId23"/>
    <p:sldId id="4329"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34D717-0EB5-4AD4-9186-1BCB7991414B}">
          <p14:sldIdLst>
            <p14:sldId id="330"/>
            <p14:sldId id="4286"/>
            <p14:sldId id="4325"/>
            <p14:sldId id="4327"/>
          </p14:sldIdLst>
        </p14:section>
        <p14:section name="Helium is critical for CERN" id="{FDA22FC7-5374-46BD-9A87-D9AA4E1BA5A3}">
          <p14:sldIdLst>
            <p14:sldId id="659"/>
            <p14:sldId id="4324"/>
            <p14:sldId id="4319"/>
            <p14:sldId id="4283"/>
            <p14:sldId id="4284"/>
            <p14:sldId id="4320"/>
            <p14:sldId id="4285"/>
            <p14:sldId id="4300"/>
          </p14:sldIdLst>
        </p14:section>
        <p14:section name="Overview of helium market history" id="{31E6DF24-BF22-4085-B478-F45F2BEE6354}">
          <p14:sldIdLst>
            <p14:sldId id="4282"/>
            <p14:sldId id="662"/>
            <p14:sldId id="4332"/>
          </p14:sldIdLst>
        </p14:section>
        <p14:section name="Explanation of the current shortage" id="{63C71CD9-AF45-4C25-BD76-9AA462D62731}">
          <p14:sldIdLst>
            <p14:sldId id="4308"/>
            <p14:sldId id="4307"/>
            <p14:sldId id="4328"/>
            <p14:sldId id="4299"/>
            <p14:sldId id="4314"/>
            <p14:sldId id="4330"/>
            <p14:sldId id="401"/>
            <p14:sldId id="43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Javier Minguillon Acha" initials="JJMA" lastIdx="1" clrIdx="0">
    <p:extLst>
      <p:ext uri="{19B8F6BF-5375-455C-9EA6-DF929625EA0E}">
        <p15:presenceInfo xmlns:p15="http://schemas.microsoft.com/office/powerpoint/2012/main" userId="S-1-5-21-1526224874-1540688658-1361462980-6566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CB97F"/>
    <a:srgbClr val="BF9000"/>
    <a:srgbClr val="B80000"/>
    <a:srgbClr val="ACA7A3"/>
    <a:srgbClr val="D8D6D4"/>
    <a:srgbClr val="BCBCBC"/>
    <a:srgbClr val="D0D0CE"/>
    <a:srgbClr val="CFCFCD"/>
    <a:srgbClr val="D5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5" autoAdjust="0"/>
    <p:restoredTop sz="93792" autoAdjust="0"/>
  </p:normalViewPr>
  <p:slideViewPr>
    <p:cSldViewPr>
      <p:cViewPr varScale="1">
        <p:scale>
          <a:sx n="63" d="100"/>
          <a:sy n="63" d="100"/>
        </p:scale>
        <p:origin x="916" y="6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5564" tIns="47782" rIns="95564" bIns="47782" rtlCol="0"/>
          <a:lstStyle>
            <a:lvl1pPr algn="l">
              <a:defRPr sz="1300"/>
            </a:lvl1pPr>
          </a:lstStyle>
          <a:p>
            <a:endParaRPr lang="en-GB"/>
          </a:p>
        </p:txBody>
      </p:sp>
      <p:sp>
        <p:nvSpPr>
          <p:cNvPr id="3" name="Date Placeholder 2"/>
          <p:cNvSpPr>
            <a:spLocks noGrp="1"/>
          </p:cNvSpPr>
          <p:nvPr>
            <p:ph type="dt" sz="quarter" idx="1"/>
          </p:nvPr>
        </p:nvSpPr>
        <p:spPr>
          <a:xfrm>
            <a:off x="3850444" y="1"/>
            <a:ext cx="2945659" cy="498135"/>
          </a:xfrm>
          <a:prstGeom prst="rect">
            <a:avLst/>
          </a:prstGeom>
        </p:spPr>
        <p:txBody>
          <a:bodyPr vert="horz" lIns="95564" tIns="47782" rIns="95564" bIns="47782" rtlCol="0"/>
          <a:lstStyle>
            <a:lvl1pPr algn="r">
              <a:defRPr sz="1300"/>
            </a:lvl1pPr>
          </a:lstStyle>
          <a:p>
            <a:fld id="{80ECD7EB-6364-4FB0-BC51-733E491649E4}" type="datetimeFigureOut">
              <a:rPr lang="en-GB" smtClean="0"/>
              <a:t>25/04/2023</a:t>
            </a:fld>
            <a:endParaRPr lang="en-GB"/>
          </a:p>
        </p:txBody>
      </p:sp>
      <p:sp>
        <p:nvSpPr>
          <p:cNvPr id="4" name="Footer Placeholder 3"/>
          <p:cNvSpPr>
            <a:spLocks noGrp="1"/>
          </p:cNvSpPr>
          <p:nvPr>
            <p:ph type="ftr" sz="quarter" idx="2"/>
          </p:nvPr>
        </p:nvSpPr>
        <p:spPr>
          <a:xfrm>
            <a:off x="0" y="9430092"/>
            <a:ext cx="2945659" cy="498134"/>
          </a:xfrm>
          <a:prstGeom prst="rect">
            <a:avLst/>
          </a:prstGeom>
        </p:spPr>
        <p:txBody>
          <a:bodyPr vert="horz" lIns="95564" tIns="47782" rIns="95564" bIns="47782" rtlCol="0" anchor="b"/>
          <a:lstStyle>
            <a:lvl1pPr algn="l">
              <a:defRPr sz="1300"/>
            </a:lvl1pPr>
          </a:lstStyle>
          <a:p>
            <a:endParaRPr lang="en-GB"/>
          </a:p>
        </p:txBody>
      </p:sp>
      <p:sp>
        <p:nvSpPr>
          <p:cNvPr id="5" name="Slide Number Placeholder 4"/>
          <p:cNvSpPr>
            <a:spLocks noGrp="1"/>
          </p:cNvSpPr>
          <p:nvPr>
            <p:ph type="sldNum" sz="quarter" idx="3"/>
          </p:nvPr>
        </p:nvSpPr>
        <p:spPr>
          <a:xfrm>
            <a:off x="3850444" y="9430092"/>
            <a:ext cx="2945659" cy="498134"/>
          </a:xfrm>
          <a:prstGeom prst="rect">
            <a:avLst/>
          </a:prstGeom>
        </p:spPr>
        <p:txBody>
          <a:bodyPr vert="horz" lIns="95564" tIns="47782" rIns="95564" bIns="47782" rtlCol="0" anchor="b"/>
          <a:lstStyle>
            <a:lvl1pPr algn="r">
              <a:defRPr sz="1300"/>
            </a:lvl1pPr>
          </a:lstStyle>
          <a:p>
            <a:fld id="{4AA38B19-7BE2-4447-AF3A-B52E5097F7A0}" type="slidenum">
              <a:rPr lang="en-GB" smtClean="0"/>
              <a:t>‹#›</a:t>
            </a:fld>
            <a:endParaRPr lang="en-GB"/>
          </a:p>
        </p:txBody>
      </p:sp>
    </p:spTree>
    <p:extLst>
      <p:ext uri="{BB962C8B-B14F-4D97-AF65-F5344CB8AC3E}">
        <p14:creationId xmlns:p14="http://schemas.microsoft.com/office/powerpoint/2010/main" val="1405596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64" tIns="47782" rIns="95564" bIns="47782" rtlCol="0"/>
          <a:lstStyle>
            <a:lvl1pPr algn="l">
              <a:defRPr sz="13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5564" tIns="47782" rIns="95564" bIns="47782" rtlCol="0"/>
          <a:lstStyle>
            <a:lvl1pPr algn="r">
              <a:defRPr sz="1300"/>
            </a:lvl1pPr>
          </a:lstStyle>
          <a:p>
            <a:fld id="{1F46AED0-9FBC-4B19-8B21-87388653ECC9}" type="datetimeFigureOut">
              <a:rPr lang="en-GB" smtClean="0"/>
              <a:t>25/04/2023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4" tIns="47782" rIns="95564" bIns="47782"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5564" tIns="47782" rIns="95564"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5564" tIns="47782" rIns="95564" bIns="47782"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5564" tIns="47782" rIns="95564" bIns="47782" rtlCol="0" anchor="b"/>
          <a:lstStyle>
            <a:lvl1pPr algn="r">
              <a:defRPr sz="1300"/>
            </a:lvl1pPr>
          </a:lstStyle>
          <a:p>
            <a:fld id="{E7568B9D-B392-4C4A-85A6-D59099722CE0}" type="slidenum">
              <a:rPr lang="en-GB" smtClean="0"/>
              <a:t>‹#›</a:t>
            </a:fld>
            <a:endParaRPr lang="en-GB"/>
          </a:p>
        </p:txBody>
      </p:sp>
    </p:spTree>
    <p:extLst>
      <p:ext uri="{BB962C8B-B14F-4D97-AF65-F5344CB8AC3E}">
        <p14:creationId xmlns:p14="http://schemas.microsoft.com/office/powerpoint/2010/main" val="3410989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3390/min401013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E7568B9D-B392-4C4A-85A6-D59099722CE0}" type="slidenum">
              <a:rPr lang="en-GB" smtClean="0"/>
              <a:t>1</a:t>
            </a:fld>
            <a:endParaRPr lang="en-GB"/>
          </a:p>
        </p:txBody>
      </p:sp>
    </p:spTree>
    <p:extLst>
      <p:ext uri="{BB962C8B-B14F-4D97-AF65-F5344CB8AC3E}">
        <p14:creationId xmlns:p14="http://schemas.microsoft.com/office/powerpoint/2010/main" val="167398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https://rmis.jrc.ec.europa.eu/</a:t>
            </a:r>
          </a:p>
          <a:p>
            <a:r>
              <a:rPr lang="en-US" dirty="0"/>
              <a:t>See ISBN 978-92-79-68051-9 </a:t>
            </a:r>
            <a:r>
              <a:rPr lang="en-GB" dirty="0"/>
              <a:t>METHODOLOGY FOR ESTABLISHING THE EU LIST OF CRITICAL RAW MATERIALS</a:t>
            </a:r>
            <a:endParaRPr lang="en-US" dirty="0"/>
          </a:p>
          <a:p>
            <a:r>
              <a:rPr lang="en-US" dirty="0"/>
              <a:t>------------------------------------------------------</a:t>
            </a:r>
          </a:p>
          <a:p>
            <a:r>
              <a:rPr lang="en-US" dirty="0"/>
              <a:t>Nothing to do with Helium:</a:t>
            </a:r>
          </a:p>
          <a:p>
            <a:r>
              <a:rPr lang="en-US" dirty="0"/>
              <a:t>LREE/HREE = Light/Heavy Rare Earth Elements</a:t>
            </a:r>
          </a:p>
        </p:txBody>
      </p:sp>
      <p:sp>
        <p:nvSpPr>
          <p:cNvPr id="4" name="Slide Number Placeholder 3"/>
          <p:cNvSpPr>
            <a:spLocks noGrp="1"/>
          </p:cNvSpPr>
          <p:nvPr>
            <p:ph type="sldNum" sz="quarter" idx="5"/>
          </p:nvPr>
        </p:nvSpPr>
        <p:spPr/>
        <p:txBody>
          <a:bodyPr/>
          <a:lstStyle/>
          <a:p>
            <a:fld id="{E7568B9D-B392-4C4A-85A6-D59099722CE0}" type="slidenum">
              <a:rPr lang="en-GB" smtClean="0"/>
              <a:t>12</a:t>
            </a:fld>
            <a:endParaRPr lang="en-GB"/>
          </a:p>
        </p:txBody>
      </p:sp>
    </p:spTree>
    <p:extLst>
      <p:ext uri="{BB962C8B-B14F-4D97-AF65-F5344CB8AC3E}">
        <p14:creationId xmlns:p14="http://schemas.microsoft.com/office/powerpoint/2010/main" val="159699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No more </a:t>
            </a:r>
            <a:r>
              <a:rPr lang="fr-CH" dirty="0" err="1"/>
              <a:t>than</a:t>
            </a:r>
            <a:r>
              <a:rPr lang="fr-CH" dirty="0"/>
              <a:t> 3 minutes !</a:t>
            </a:r>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13</a:t>
            </a:fld>
            <a:endParaRPr lang="en-GB"/>
          </a:p>
        </p:txBody>
      </p:sp>
    </p:spTree>
    <p:extLst>
      <p:ext uri="{BB962C8B-B14F-4D97-AF65-F5344CB8AC3E}">
        <p14:creationId xmlns:p14="http://schemas.microsoft.com/office/powerpoint/2010/main" val="295724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14</a:t>
            </a:fld>
            <a:endParaRPr lang="en-GB"/>
          </a:p>
        </p:txBody>
      </p:sp>
    </p:spTree>
    <p:extLst>
      <p:ext uri="{BB962C8B-B14F-4D97-AF65-F5344CB8AC3E}">
        <p14:creationId xmlns:p14="http://schemas.microsoft.com/office/powerpoint/2010/main" val="383083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15</a:t>
            </a:fld>
            <a:endParaRPr lang="en-GB"/>
          </a:p>
        </p:txBody>
      </p:sp>
    </p:spTree>
    <p:extLst>
      <p:ext uri="{BB962C8B-B14F-4D97-AF65-F5344CB8AC3E}">
        <p14:creationId xmlns:p14="http://schemas.microsoft.com/office/powerpoint/2010/main" val="397170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16</a:t>
            </a:fld>
            <a:endParaRPr lang="en-GB"/>
          </a:p>
        </p:txBody>
      </p:sp>
    </p:spTree>
    <p:extLst>
      <p:ext uri="{BB962C8B-B14F-4D97-AF65-F5344CB8AC3E}">
        <p14:creationId xmlns:p14="http://schemas.microsoft.com/office/powerpoint/2010/main" val="132352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 indent="0">
              <a:buNone/>
            </a:pPr>
            <a:r>
              <a:rPr lang="en-US" sz="1600" b="1" dirty="0">
                <a:latin typeface="+mj-lt"/>
                <a:hlinkClick r:id="rId3"/>
              </a:rPr>
              <a:t>Helium Production and Possible Projection</a:t>
            </a:r>
            <a:endParaRPr lang="en-US" sz="1600" b="1" dirty="0">
              <a:latin typeface="+mj-lt"/>
            </a:endParaRPr>
          </a:p>
          <a:p>
            <a:pPr marL="36576" indent="0">
              <a:buNone/>
            </a:pPr>
            <a:r>
              <a:rPr lang="de-DE" sz="1200" dirty="0">
                <a:solidFill>
                  <a:srgbClr val="000000"/>
                </a:solidFill>
                <a:latin typeface="+mj-lt"/>
              </a:rPr>
              <a:t>Minerals 2014, 4(1), 130-144; </a:t>
            </a:r>
            <a:r>
              <a:rPr lang="en-GB" sz="1200" dirty="0">
                <a:solidFill>
                  <a:srgbClr val="000000"/>
                </a:solidFill>
                <a:latin typeface="+mj-lt"/>
              </a:rPr>
              <a:t>by Steve Mohr and James Ward</a:t>
            </a:r>
          </a:p>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19</a:t>
            </a:fld>
            <a:endParaRPr lang="en-GB"/>
          </a:p>
        </p:txBody>
      </p:sp>
    </p:spTree>
    <p:extLst>
      <p:ext uri="{BB962C8B-B14F-4D97-AF65-F5344CB8AC3E}">
        <p14:creationId xmlns:p14="http://schemas.microsoft.com/office/powerpoint/2010/main" val="262755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3</a:t>
            </a:fld>
            <a:endParaRPr lang="en-GB"/>
          </a:p>
        </p:txBody>
      </p:sp>
    </p:spTree>
    <p:extLst>
      <p:ext uri="{BB962C8B-B14F-4D97-AF65-F5344CB8AC3E}">
        <p14:creationId xmlns:p14="http://schemas.microsoft.com/office/powerpoint/2010/main" val="94535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https://458energy.com/index.php/l-helium</a:t>
            </a:r>
          </a:p>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4</a:t>
            </a:fld>
            <a:endParaRPr lang="en-GB"/>
          </a:p>
        </p:txBody>
      </p:sp>
    </p:spTree>
    <p:extLst>
      <p:ext uri="{BB962C8B-B14F-4D97-AF65-F5344CB8AC3E}">
        <p14:creationId xmlns:p14="http://schemas.microsoft.com/office/powerpoint/2010/main" val="380134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5</a:t>
            </a:fld>
            <a:endParaRPr lang="en-GB"/>
          </a:p>
        </p:txBody>
      </p:sp>
    </p:spTree>
    <p:extLst>
      <p:ext uri="{BB962C8B-B14F-4D97-AF65-F5344CB8AC3E}">
        <p14:creationId xmlns:p14="http://schemas.microsoft.com/office/powerpoint/2010/main" val="187574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6</a:t>
            </a:fld>
            <a:endParaRPr lang="en-GB"/>
          </a:p>
        </p:txBody>
      </p:sp>
    </p:spTree>
    <p:extLst>
      <p:ext uri="{BB962C8B-B14F-4D97-AF65-F5344CB8AC3E}">
        <p14:creationId xmlns:p14="http://schemas.microsoft.com/office/powerpoint/2010/main" val="284412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7</a:t>
            </a:fld>
            <a:endParaRPr lang="en-GB"/>
          </a:p>
        </p:txBody>
      </p:sp>
    </p:spTree>
    <p:extLst>
      <p:ext uri="{BB962C8B-B14F-4D97-AF65-F5344CB8AC3E}">
        <p14:creationId xmlns:p14="http://schemas.microsoft.com/office/powerpoint/2010/main" val="155817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8</a:t>
            </a:fld>
            <a:endParaRPr lang="en-GB"/>
          </a:p>
        </p:txBody>
      </p:sp>
    </p:spTree>
    <p:extLst>
      <p:ext uri="{BB962C8B-B14F-4D97-AF65-F5344CB8AC3E}">
        <p14:creationId xmlns:p14="http://schemas.microsoft.com/office/powerpoint/2010/main" val="376676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9</a:t>
            </a:fld>
            <a:endParaRPr lang="en-GB"/>
          </a:p>
        </p:txBody>
      </p:sp>
    </p:spTree>
    <p:extLst>
      <p:ext uri="{BB962C8B-B14F-4D97-AF65-F5344CB8AC3E}">
        <p14:creationId xmlns:p14="http://schemas.microsoft.com/office/powerpoint/2010/main" val="228239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8B9D-B392-4C4A-85A6-D59099722CE0}" type="slidenum">
              <a:rPr lang="en-GB" smtClean="0"/>
              <a:t>10</a:t>
            </a:fld>
            <a:endParaRPr lang="en-GB"/>
          </a:p>
        </p:txBody>
      </p:sp>
    </p:spTree>
    <p:extLst>
      <p:ext uri="{BB962C8B-B14F-4D97-AF65-F5344CB8AC3E}">
        <p14:creationId xmlns:p14="http://schemas.microsoft.com/office/powerpoint/2010/main" val="3011002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9920" y="2999945"/>
            <a:ext cx="1599075" cy="1583400"/>
          </a:xfrm>
          <a:prstGeom prst="rect">
            <a:avLst/>
          </a:prstGeom>
        </p:spPr>
      </p:pic>
    </p:spTree>
    <p:extLst>
      <p:ext uri="{BB962C8B-B14F-4D97-AF65-F5344CB8AC3E}">
        <p14:creationId xmlns:p14="http://schemas.microsoft.com/office/powerpoint/2010/main" val="1622595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08976" y="1705709"/>
            <a:ext cx="4071824" cy="1253808"/>
          </a:xfrm>
        </p:spPr>
        <p:txBody>
          <a:bodyPr anchor="b"/>
          <a:lstStyle>
            <a:lvl1pPr algn="l">
              <a:buNone/>
              <a:defRPr sz="2200" b="1">
                <a:solidFill>
                  <a:schemeClr val="tx1"/>
                </a:solidFill>
              </a:defRPr>
            </a:lvl1pPr>
          </a:lstStyle>
          <a:p>
            <a:r>
              <a:rPr kumimoji="0" lang="en-US"/>
              <a:t>Click to edit Master title style</a:t>
            </a:r>
          </a:p>
        </p:txBody>
      </p:sp>
      <p:sp>
        <p:nvSpPr>
          <p:cNvPr id="3" name="Espace réservé pour une image  2"/>
          <p:cNvSpPr>
            <a:spLocks noGrp="1"/>
          </p:cNvSpPr>
          <p:nvPr>
            <p:ph type="pic" idx="1"/>
          </p:nvPr>
        </p:nvSpPr>
        <p:spPr>
          <a:xfrm>
            <a:off x="745063" y="802197"/>
            <a:ext cx="6346019"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a:t>Click icon to add picture</a:t>
            </a:r>
            <a:endParaRPr kumimoji="0" lang="en-US" dirty="0"/>
          </a:p>
        </p:txBody>
      </p:sp>
      <p:sp>
        <p:nvSpPr>
          <p:cNvPr id="4" name="Espace réservé du texte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38478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a:t>Click to edit Master title style</a:t>
            </a:r>
          </a:p>
        </p:txBody>
      </p:sp>
      <p:sp>
        <p:nvSpPr>
          <p:cNvPr id="3" name="Espace réservé du texte vertical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1887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4458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8357" y="2703285"/>
            <a:ext cx="1175320" cy="1467041"/>
          </a:xfrm>
          <a:prstGeom prst="rect">
            <a:avLst/>
          </a:prstGeom>
        </p:spPr>
      </p:pic>
    </p:spTree>
    <p:extLst>
      <p:ext uri="{BB962C8B-B14F-4D97-AF65-F5344CB8AC3E}">
        <p14:creationId xmlns:p14="http://schemas.microsoft.com/office/powerpoint/2010/main" val="225891405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0786" y="2878268"/>
            <a:ext cx="1282413" cy="1615373"/>
          </a:xfrm>
          <a:prstGeom prst="rect">
            <a:avLst/>
          </a:prstGeom>
        </p:spPr>
      </p:pic>
    </p:spTree>
    <p:extLst>
      <p:ext uri="{BB962C8B-B14F-4D97-AF65-F5344CB8AC3E}">
        <p14:creationId xmlns:p14="http://schemas.microsoft.com/office/powerpoint/2010/main" val="2744266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049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75733" y="2515819"/>
            <a:ext cx="11021312"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a:t>Click to edit Master title style</a:t>
            </a:r>
            <a:endParaRPr kumimoji="0" lang="en-US" dirty="0"/>
          </a:p>
        </p:txBody>
      </p:sp>
      <p:sp>
        <p:nvSpPr>
          <p:cNvPr id="3" name="Espace réservé du texte 2"/>
          <p:cNvSpPr>
            <a:spLocks noGrp="1"/>
          </p:cNvSpPr>
          <p:nvPr>
            <p:ph type="body" idx="1"/>
          </p:nvPr>
        </p:nvSpPr>
        <p:spPr>
          <a:xfrm>
            <a:off x="575733" y="1329869"/>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97249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Espace réservé du contenu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Espace réservé du contenu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4639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1"/>
            <a:ext cx="10972800" cy="893977"/>
          </a:xfrm>
        </p:spPr>
        <p:txBody>
          <a:bodyPr anchor="ctr"/>
          <a:lstStyle>
            <a:lvl1pPr>
              <a:defRPr/>
            </a:lvl1pPr>
          </a:lstStyle>
          <a:p>
            <a:r>
              <a:rPr kumimoji="0" lang="en-US"/>
              <a:t>Click to edit Master title style</a:t>
            </a:r>
          </a:p>
        </p:txBody>
      </p:sp>
      <p:sp>
        <p:nvSpPr>
          <p:cNvPr id="3" name="Espace réservé du texte 2"/>
          <p:cNvSpPr>
            <a:spLocks noGrp="1"/>
          </p:cNvSpPr>
          <p:nvPr>
            <p:ph type="body" idx="1"/>
          </p:nvPr>
        </p:nvSpPr>
        <p:spPr>
          <a:xfrm>
            <a:off x="609600" y="5101967"/>
            <a:ext cx="5386917"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Espace réservé du texte 3"/>
          <p:cNvSpPr>
            <a:spLocks noGrp="1"/>
          </p:cNvSpPr>
          <p:nvPr>
            <p:ph type="body" sz="half" idx="3"/>
          </p:nvPr>
        </p:nvSpPr>
        <p:spPr>
          <a:xfrm>
            <a:off x="6193368" y="5101967"/>
            <a:ext cx="5389033"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609600" y="1269778"/>
            <a:ext cx="5386917"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6193368" y="1269778"/>
            <a:ext cx="5389033"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6383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Tree>
    <p:extLst>
      <p:ext uri="{BB962C8B-B14F-4D97-AF65-F5344CB8AC3E}">
        <p14:creationId xmlns:p14="http://schemas.microsoft.com/office/powerpoint/2010/main" val="67151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71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1185528"/>
            <a:ext cx="4267200" cy="730250"/>
          </a:xfrm>
        </p:spPr>
        <p:txBody>
          <a:bodyPr tIns="0" bIns="0" anchor="t"/>
          <a:lstStyle>
            <a:lvl1pPr algn="l">
              <a:buNone/>
              <a:defRPr sz="18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Espace réservé du contenu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6528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4" descr="bande-01.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64409" y="6157663"/>
            <a:ext cx="9127591" cy="705628"/>
          </a:xfrm>
          <a:prstGeom prst="rect">
            <a:avLst/>
          </a:prstGeom>
        </p:spPr>
      </p:pic>
      <p:sp>
        <p:nvSpPr>
          <p:cNvPr id="9" name="Espace réservé du titre 8"/>
          <p:cNvSpPr>
            <a:spLocks noGrp="1"/>
          </p:cNvSpPr>
          <p:nvPr>
            <p:ph type="title"/>
          </p:nvPr>
        </p:nvSpPr>
        <p:spPr>
          <a:xfrm>
            <a:off x="609600" y="233493"/>
            <a:ext cx="10969139" cy="940443"/>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609600" y="1325607"/>
            <a:ext cx="10969139"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6157663"/>
            <a:ext cx="9127591" cy="705628"/>
          </a:xfrm>
          <a:prstGeom prst="rect">
            <a:avLst/>
          </a:prstGeom>
        </p:spPr>
      </p:pic>
      <p:sp>
        <p:nvSpPr>
          <p:cNvPr id="6" name="ZoneTexte 3">
            <a:extLst>
              <a:ext uri="{FF2B5EF4-FFF2-40B4-BE49-F238E27FC236}">
                <a16:creationId xmlns:a16="http://schemas.microsoft.com/office/drawing/2014/main" id="{80FAB6E2-E95E-4B20-B2F0-46A8B910EA61}"/>
              </a:ext>
            </a:extLst>
          </p:cNvPr>
          <p:cNvSpPr txBox="1"/>
          <p:nvPr userDrawn="1"/>
        </p:nvSpPr>
        <p:spPr>
          <a:xfrm>
            <a:off x="762000" y="6352401"/>
            <a:ext cx="9347200" cy="246221"/>
          </a:xfrm>
          <a:prstGeom prst="rect">
            <a:avLst/>
          </a:prstGeom>
          <a:noFill/>
        </p:spPr>
        <p:txBody>
          <a:bodyPr wrap="square" rtlCol="0">
            <a:spAutoFit/>
          </a:bodyPr>
          <a:lstStyle/>
          <a:p>
            <a:r>
              <a:rPr lang="fr-FR" sz="1000" dirty="0">
                <a:solidFill>
                  <a:schemeClr val="bg1"/>
                </a:solidFill>
              </a:rPr>
              <a:t> </a:t>
            </a:r>
          </a:p>
        </p:txBody>
      </p:sp>
      <p:sp>
        <p:nvSpPr>
          <p:cNvPr id="10" name="ZoneTexte 8">
            <a:extLst>
              <a:ext uri="{FF2B5EF4-FFF2-40B4-BE49-F238E27FC236}">
                <a16:creationId xmlns:a16="http://schemas.microsoft.com/office/drawing/2014/main" id="{F17B33E9-99A1-468F-A584-93E293215B9D}"/>
              </a:ext>
            </a:extLst>
          </p:cNvPr>
          <p:cNvSpPr txBox="1"/>
          <p:nvPr userDrawn="1"/>
        </p:nvSpPr>
        <p:spPr>
          <a:xfrm>
            <a:off x="11353800" y="6400800"/>
            <a:ext cx="609600" cy="276999"/>
          </a:xfrm>
          <a:prstGeom prst="rect">
            <a:avLst/>
          </a:prstGeom>
          <a:noFill/>
        </p:spPr>
        <p:txBody>
          <a:bodyPr wrap="square" rtlCol="0">
            <a:spAutoFit/>
          </a:bodyPr>
          <a:lstStyle/>
          <a:p>
            <a:pPr algn="r"/>
            <a:fld id="{52E79B9A-BF4D-4454-8314-7C4002679DFC}" type="slidenum">
              <a:rPr lang="fr-FR" sz="1200" smtClean="0">
                <a:solidFill>
                  <a:schemeClr val="bg1"/>
                </a:solidFill>
              </a:rPr>
              <a:t>‹#›</a:t>
            </a:fld>
            <a:endParaRPr lang="fr-FR" sz="1200" dirty="0">
              <a:solidFill>
                <a:schemeClr val="bg1"/>
              </a:solidFill>
            </a:endParaRPr>
          </a:p>
        </p:txBody>
      </p:sp>
      <p:sp>
        <p:nvSpPr>
          <p:cNvPr id="11" name="ZoneTexte 3">
            <a:extLst>
              <a:ext uri="{FF2B5EF4-FFF2-40B4-BE49-F238E27FC236}">
                <a16:creationId xmlns:a16="http://schemas.microsoft.com/office/drawing/2014/main" id="{80FAB6E2-E95E-4B20-B2F0-46A8B910EA61}"/>
              </a:ext>
            </a:extLst>
          </p:cNvPr>
          <p:cNvSpPr txBox="1"/>
          <p:nvPr userDrawn="1"/>
        </p:nvSpPr>
        <p:spPr>
          <a:xfrm>
            <a:off x="3272938" y="6340364"/>
            <a:ext cx="5642462" cy="253916"/>
          </a:xfrm>
          <a:prstGeom prst="rect">
            <a:avLst/>
          </a:prstGeom>
          <a:noFill/>
        </p:spPr>
        <p:txBody>
          <a:bodyPr wrap="square" rtlCol="0">
            <a:spAutoFit/>
          </a:bodyPr>
          <a:lstStyle/>
          <a:p>
            <a:pPr algn="ctr"/>
            <a:r>
              <a:rPr lang="en-GB" sz="1050" baseline="0" noProof="0" dirty="0">
                <a:solidFill>
                  <a:schemeClr val="bg1"/>
                </a:solidFill>
              </a:rPr>
              <a:t>4th SMTS Workshop in Salerno April 24th - 25th  2023</a:t>
            </a:r>
          </a:p>
        </p:txBody>
      </p:sp>
      <p:pic>
        <p:nvPicPr>
          <p:cNvPr id="4" name="Picture 3">
            <a:extLst>
              <a:ext uri="{FF2B5EF4-FFF2-40B4-BE49-F238E27FC236}">
                <a16:creationId xmlns:a16="http://schemas.microsoft.com/office/drawing/2014/main" id="{9E6F94E3-C0B4-4A19-87C4-434717DF25AF}"/>
              </a:ext>
            </a:extLst>
          </p:cNvPr>
          <p:cNvPicPr>
            <a:picLocks noChangeAspect="1"/>
          </p:cNvPicPr>
          <p:nvPr userDrawn="1"/>
        </p:nvPicPr>
        <p:blipFill>
          <a:blip r:embed="rId16"/>
          <a:stretch>
            <a:fillRect/>
          </a:stretch>
        </p:blipFill>
        <p:spPr>
          <a:xfrm>
            <a:off x="11261872" y="1"/>
            <a:ext cx="930128" cy="533400"/>
          </a:xfrm>
          <a:prstGeom prst="rect">
            <a:avLst/>
          </a:prstGeom>
        </p:spPr>
      </p:pic>
      <p:sp>
        <p:nvSpPr>
          <p:cNvPr id="12" name="ZoneTexte 3">
            <a:extLst>
              <a:ext uri="{FF2B5EF4-FFF2-40B4-BE49-F238E27FC236}">
                <a16:creationId xmlns:a16="http://schemas.microsoft.com/office/drawing/2014/main" id="{01A8DA38-BC27-0578-A7CB-F3F3AD297E84}"/>
              </a:ext>
            </a:extLst>
          </p:cNvPr>
          <p:cNvSpPr txBox="1"/>
          <p:nvPr userDrawn="1"/>
        </p:nvSpPr>
        <p:spPr>
          <a:xfrm>
            <a:off x="685800" y="6339114"/>
            <a:ext cx="1752600" cy="261610"/>
          </a:xfrm>
          <a:prstGeom prst="rect">
            <a:avLst/>
          </a:prstGeom>
          <a:noFill/>
        </p:spPr>
        <p:txBody>
          <a:bodyPr wrap="square" rtlCol="0">
            <a:spAutoFit/>
          </a:bodyPr>
          <a:lstStyle/>
          <a:p>
            <a:pPr algn="l"/>
            <a:r>
              <a:rPr lang="en-GB" sz="1050" baseline="0" noProof="0" dirty="0">
                <a:solidFill>
                  <a:schemeClr val="bg1"/>
                </a:solidFill>
              </a:rPr>
              <a:t>frederic.ferrand@cern.ch</a:t>
            </a:r>
            <a:endParaRPr lang="en-GB" sz="1050" noProof="0" dirty="0">
              <a:solidFill>
                <a:schemeClr val="bg1"/>
              </a:solidFill>
            </a:endParaRPr>
          </a:p>
        </p:txBody>
      </p:sp>
    </p:spTree>
    <p:extLst>
      <p:ext uri="{BB962C8B-B14F-4D97-AF65-F5344CB8AC3E}">
        <p14:creationId xmlns:p14="http://schemas.microsoft.com/office/powerpoint/2010/main" val="39340813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doi.org/10.3133/sir20215085" TargetMode="External"/><Relationship Id="rId7" Type="http://schemas.openxmlformats.org/officeDocument/2006/relationships/hyperlink" Target="https://doi.org/10.3390/min4010130" TargetMode="External"/><Relationship Id="rId12" Type="http://schemas.openxmlformats.org/officeDocument/2006/relationships/image" Target="../media/image40.png"/><Relationship Id="rId2" Type="http://schemas.openxmlformats.org/officeDocument/2006/relationships/hyperlink" Target="https://www.usgs.gov/centers/national-minerals-information-center/helium-statistics-and-information" TargetMode="External"/><Relationship Id="rId1" Type="http://schemas.openxmlformats.org/officeDocument/2006/relationships/slideLayout" Target="../slideLayouts/slideLayout3.xml"/><Relationship Id="rId6" Type="http://schemas.openxmlformats.org/officeDocument/2006/relationships/hyperlink" Target="https://www.gasworld.com/search/?qkeyword=helium&amp;order=3&amp;filter%5Bcategory%5D=249" TargetMode="External"/><Relationship Id="rId11" Type="http://schemas.openxmlformats.org/officeDocument/2006/relationships/image" Target="../media/image39.png"/><Relationship Id="rId5" Type="http://schemas.openxmlformats.org/officeDocument/2006/relationships/hyperlink" Target="https://stockhead.com.au/primers/theres-a-shortage-of-helium-and-the-pricing-environment-is-right-if-explorers-can-find-any/" TargetMode="External"/><Relationship Id="rId10" Type="http://schemas.openxmlformats.org/officeDocument/2006/relationships/image" Target="../media/image38.png"/><Relationship Id="rId4" Type="http://schemas.openxmlformats.org/officeDocument/2006/relationships/hyperlink" Target="https://www.ifri.org/fr/publications/briefings-de-lifri/helium-nouvelles-geographies-dune-ressource-critique" TargetMode="External"/><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436916" y="609600"/>
            <a:ext cx="7183084" cy="486278"/>
          </a:xfrm>
          <a:prstGeom prst="rect">
            <a:avLst/>
          </a:prstGeom>
        </p:spPr>
        <p:txBody>
          <a:bodyPr>
            <a:normAutofit fontScale="40000" lnSpcReduction="20000"/>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3600" b="1" dirty="0">
                <a:solidFill>
                  <a:schemeClr val="bg2">
                    <a:lumMod val="50000"/>
                  </a:schemeClr>
                </a:solidFill>
              </a:rPr>
              <a:t>4th SMTS Workshop in Salerno April 24</a:t>
            </a:r>
            <a:r>
              <a:rPr lang="en-GB" sz="3600" b="1" baseline="30000" dirty="0">
                <a:solidFill>
                  <a:schemeClr val="bg2">
                    <a:lumMod val="50000"/>
                  </a:schemeClr>
                </a:solidFill>
              </a:rPr>
              <a:t>th</a:t>
            </a:r>
            <a:r>
              <a:rPr lang="en-GB" sz="3600" b="1" dirty="0">
                <a:solidFill>
                  <a:schemeClr val="bg2">
                    <a:lumMod val="50000"/>
                  </a:schemeClr>
                </a:solidFill>
              </a:rPr>
              <a:t> - 25</a:t>
            </a:r>
            <a:r>
              <a:rPr lang="en-GB" sz="3600" b="1" baseline="30000" dirty="0">
                <a:solidFill>
                  <a:schemeClr val="bg2">
                    <a:lumMod val="50000"/>
                  </a:schemeClr>
                </a:solidFill>
              </a:rPr>
              <a:t>th</a:t>
            </a:r>
            <a:r>
              <a:rPr lang="en-GB" sz="3600" b="1" dirty="0">
                <a:solidFill>
                  <a:schemeClr val="bg2">
                    <a:lumMod val="50000"/>
                  </a:schemeClr>
                </a:solidFill>
              </a:rPr>
              <a:t>  2023</a:t>
            </a:r>
          </a:p>
          <a:p>
            <a:pPr marL="36576" indent="0">
              <a:buNone/>
            </a:pPr>
            <a:r>
              <a:rPr lang="en-US" sz="3600" dirty="0">
                <a:solidFill>
                  <a:schemeClr val="bg2">
                    <a:lumMod val="50000"/>
                  </a:schemeClr>
                </a:solidFill>
              </a:rPr>
              <a:t> https://agenda.infn.it/event/32061</a:t>
            </a:r>
          </a:p>
          <a:p>
            <a:pPr marL="36576" indent="0">
              <a:buNone/>
            </a:pPr>
            <a:endParaRPr lang="en-US" sz="3600" dirty="0"/>
          </a:p>
          <a:p>
            <a:pPr marL="36576" indent="0">
              <a:buNone/>
            </a:pPr>
            <a:endParaRPr lang="en-US" sz="2000" dirty="0">
              <a:solidFill>
                <a:schemeClr val="bg2">
                  <a:lumMod val="50000"/>
                </a:schemeClr>
              </a:solidFill>
            </a:endParaRPr>
          </a:p>
          <a:p>
            <a:pPr marL="36576" indent="0">
              <a:buNone/>
            </a:pPr>
            <a:endParaRPr lang="en-US" sz="2000" dirty="0">
              <a:solidFill>
                <a:schemeClr val="bg2">
                  <a:lumMod val="50000"/>
                </a:schemeClr>
              </a:solidFill>
            </a:endParaRPr>
          </a:p>
        </p:txBody>
      </p:sp>
      <p:sp>
        <p:nvSpPr>
          <p:cNvPr id="9" name="Title 1"/>
          <p:cNvSpPr txBox="1">
            <a:spLocks/>
          </p:cNvSpPr>
          <p:nvPr/>
        </p:nvSpPr>
        <p:spPr>
          <a:xfrm>
            <a:off x="465050" y="1981199"/>
            <a:ext cx="8374149" cy="4114801"/>
          </a:xfrm>
          <a:prstGeom prst="rect">
            <a:avLst/>
          </a:prstGeom>
        </p:spPr>
        <p:txBody>
          <a:bodyP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GB" sz="3700" dirty="0"/>
              <a:t>Helium medium &amp; long term availability</a:t>
            </a:r>
          </a:p>
          <a:p>
            <a:endParaRPr lang="en-GB" sz="2100" dirty="0">
              <a:latin typeface="+mn-lt"/>
            </a:endParaRPr>
          </a:p>
          <a:p>
            <a:endParaRPr lang="en-GB" sz="2100" dirty="0">
              <a:latin typeface="+mn-lt"/>
            </a:endParaRPr>
          </a:p>
          <a:p>
            <a:endParaRPr lang="en-GB" sz="2100" dirty="0">
              <a:latin typeface="+mn-lt"/>
            </a:endParaRPr>
          </a:p>
          <a:p>
            <a:endParaRPr lang="en-GB" sz="1600" dirty="0">
              <a:latin typeface="+mn-lt"/>
            </a:endParaRPr>
          </a:p>
          <a:p>
            <a:r>
              <a:rPr lang="en-GB" sz="1600" dirty="0">
                <a:latin typeface="+mn-lt"/>
              </a:rPr>
              <a:t>Frederic Ferrand</a:t>
            </a:r>
          </a:p>
          <a:p>
            <a:endParaRPr lang="en-GB" sz="1600" dirty="0">
              <a:latin typeface="+mn-lt"/>
            </a:endParaRPr>
          </a:p>
          <a:p>
            <a:r>
              <a:rPr lang="en-GB" sz="1600" dirty="0">
                <a:latin typeface="+mn-lt"/>
              </a:rPr>
              <a:t>on behalf of the CERN Cryogenics Group</a:t>
            </a:r>
            <a:endParaRPr lang="en-GB" sz="1100" dirty="0">
              <a:latin typeface="+mn-lt"/>
            </a:endParaRPr>
          </a:p>
        </p:txBody>
      </p:sp>
    </p:spTree>
    <p:extLst>
      <p:ext uri="{BB962C8B-B14F-4D97-AF65-F5344CB8AC3E}">
        <p14:creationId xmlns:p14="http://schemas.microsoft.com/office/powerpoint/2010/main" val="362520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p:txBody>
          <a:bodyPr>
            <a:noAutofit/>
          </a:bodyPr>
          <a:lstStyle/>
          <a:p>
            <a:r>
              <a:rPr lang="en-GB" sz="3600" dirty="0"/>
              <a:t>Scope of supply for helium contracts 2022-2026</a:t>
            </a:r>
            <a:br>
              <a:rPr lang="en-US" sz="3600" dirty="0"/>
            </a:br>
            <a:endParaRPr lang="en-US" sz="3600" b="1" dirty="0">
              <a:solidFill>
                <a:schemeClr val="bg1">
                  <a:lumMod val="50000"/>
                </a:schemeClr>
              </a:solidFill>
            </a:endParaRPr>
          </a:p>
        </p:txBody>
      </p:sp>
      <p:sp>
        <p:nvSpPr>
          <p:cNvPr id="41" name="Content Placeholder 4">
            <a:extLst>
              <a:ext uri="{FF2B5EF4-FFF2-40B4-BE49-F238E27FC236}">
                <a16:creationId xmlns:a16="http://schemas.microsoft.com/office/drawing/2014/main" id="{16806D1D-A781-46D4-88D8-16C7D2B6F047}"/>
              </a:ext>
            </a:extLst>
          </p:cNvPr>
          <p:cNvSpPr>
            <a:spLocks noGrp="1"/>
          </p:cNvSpPr>
          <p:nvPr>
            <p:ph sz="quarter" idx="2"/>
          </p:nvPr>
        </p:nvSpPr>
        <p:spPr>
          <a:xfrm>
            <a:off x="152400" y="1374284"/>
            <a:ext cx="3840653" cy="4513537"/>
          </a:xfrm>
          <a:ln>
            <a:solidFill>
              <a:schemeClr val="bg1">
                <a:lumMod val="75000"/>
              </a:schemeClr>
            </a:solidFill>
          </a:ln>
        </p:spPr>
        <p:txBody>
          <a:bodyPr/>
          <a:lstStyle/>
          <a:p>
            <a:pPr marL="36576" indent="0" algn="ctr">
              <a:buNone/>
            </a:pPr>
            <a:r>
              <a:rPr lang="en-GB" dirty="0"/>
              <a:t>Liquid helium supply</a:t>
            </a:r>
          </a:p>
          <a:p>
            <a:pPr marL="36576" indent="0" algn="ctr">
              <a:buNone/>
            </a:pPr>
            <a:r>
              <a:rPr lang="en-GB" b="1" dirty="0">
                <a:solidFill>
                  <a:schemeClr val="accent6">
                    <a:lumMod val="50000"/>
                  </a:schemeClr>
                </a:solidFill>
              </a:rPr>
              <a:t>200 tonnes</a:t>
            </a:r>
          </a:p>
          <a:p>
            <a:pPr marL="36576" indent="0" algn="ctr">
              <a:buNone/>
            </a:pPr>
            <a:r>
              <a:rPr lang="en-GB" sz="1400" dirty="0"/>
              <a:t>to compensate helium losses</a:t>
            </a:r>
          </a:p>
        </p:txBody>
      </p:sp>
      <p:sp>
        <p:nvSpPr>
          <p:cNvPr id="36" name="Text Placeholder 2">
            <a:extLst>
              <a:ext uri="{FF2B5EF4-FFF2-40B4-BE49-F238E27FC236}">
                <a16:creationId xmlns:a16="http://schemas.microsoft.com/office/drawing/2014/main" id="{0F7AE738-4A1A-4E73-B1B5-2420404AA7B3}"/>
              </a:ext>
            </a:extLst>
          </p:cNvPr>
          <p:cNvSpPr txBox="1">
            <a:spLocks/>
          </p:cNvSpPr>
          <p:nvPr/>
        </p:nvSpPr>
        <p:spPr>
          <a:xfrm>
            <a:off x="152400" y="2916021"/>
            <a:ext cx="3833033" cy="694644"/>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b="0" dirty="0"/>
              <a:t>For </a:t>
            </a:r>
            <a:r>
              <a:rPr lang="en-GB" sz="1400" dirty="0"/>
              <a:t>LHC machine </a:t>
            </a:r>
            <a:r>
              <a:rPr lang="en-GB" sz="1400" b="0" dirty="0"/>
              <a:t>constant effort to reduce losses showed results over the past 15 years</a:t>
            </a:r>
          </a:p>
          <a:p>
            <a:endParaRPr lang="en-GB" sz="1400" b="0" dirty="0"/>
          </a:p>
          <a:p>
            <a:endParaRPr lang="en-US" sz="1400" b="0" dirty="0"/>
          </a:p>
          <a:p>
            <a:endParaRPr lang="en-US" sz="1400" b="0" dirty="0"/>
          </a:p>
        </p:txBody>
      </p:sp>
      <p:sp>
        <p:nvSpPr>
          <p:cNvPr id="3" name="Text Placeholder 2">
            <a:extLst>
              <a:ext uri="{FF2B5EF4-FFF2-40B4-BE49-F238E27FC236}">
                <a16:creationId xmlns:a16="http://schemas.microsoft.com/office/drawing/2014/main" id="{5F8DB6A7-0F02-405D-884B-6061AF07D98E}"/>
              </a:ext>
            </a:extLst>
          </p:cNvPr>
          <p:cNvSpPr>
            <a:spLocks noGrp="1"/>
          </p:cNvSpPr>
          <p:nvPr>
            <p:ph type="body" idx="1"/>
          </p:nvPr>
        </p:nvSpPr>
        <p:spPr>
          <a:xfrm>
            <a:off x="160020" y="5152402"/>
            <a:ext cx="3833033" cy="867398"/>
          </a:xfrm>
        </p:spPr>
        <p:txBody>
          <a:bodyPr>
            <a:normAutofit/>
          </a:bodyPr>
          <a:lstStyle/>
          <a:p>
            <a:r>
              <a:rPr lang="en-GB" sz="1400" b="0" dirty="0"/>
              <a:t>Helium quantities including requirement for new </a:t>
            </a:r>
            <a:r>
              <a:rPr lang="en-GB" sz="1400" dirty="0"/>
              <a:t>HL LHC cryogenic infrastructure</a:t>
            </a:r>
            <a:endParaRPr lang="en-US" sz="1400" b="0" dirty="0"/>
          </a:p>
          <a:p>
            <a:endParaRPr lang="en-US" sz="1400" b="0" dirty="0"/>
          </a:p>
        </p:txBody>
      </p:sp>
      <p:grpSp>
        <p:nvGrpSpPr>
          <p:cNvPr id="4" name="Group 3">
            <a:extLst>
              <a:ext uri="{FF2B5EF4-FFF2-40B4-BE49-F238E27FC236}">
                <a16:creationId xmlns:a16="http://schemas.microsoft.com/office/drawing/2014/main" id="{1FF5CED2-EB82-4469-A3AA-4E7AD9516C69}"/>
              </a:ext>
            </a:extLst>
          </p:cNvPr>
          <p:cNvGrpSpPr/>
          <p:nvPr/>
        </p:nvGrpSpPr>
        <p:grpSpPr>
          <a:xfrm>
            <a:off x="4206240" y="1379695"/>
            <a:ext cx="3848273" cy="4508126"/>
            <a:chOff x="4267200" y="978274"/>
            <a:chExt cx="3848273" cy="4508126"/>
          </a:xfrm>
        </p:grpSpPr>
        <p:sp>
          <p:nvSpPr>
            <p:cNvPr id="10" name="Content Placeholder 4">
              <a:extLst>
                <a:ext uri="{FF2B5EF4-FFF2-40B4-BE49-F238E27FC236}">
                  <a16:creationId xmlns:a16="http://schemas.microsoft.com/office/drawing/2014/main" id="{3A1229F5-CD4B-4143-B803-847C611F69D7}"/>
                </a:ext>
              </a:extLst>
            </p:cNvPr>
            <p:cNvSpPr txBox="1">
              <a:spLocks/>
            </p:cNvSpPr>
            <p:nvPr/>
          </p:nvSpPr>
          <p:spPr>
            <a:xfrm>
              <a:off x="4267200" y="978274"/>
              <a:ext cx="3840653" cy="4508126"/>
            </a:xfrm>
            <a:prstGeom prst="rect">
              <a:avLst/>
            </a:prstGeom>
            <a:ln>
              <a:solidFill>
                <a:schemeClr val="bg1">
                  <a:lumMod val="75000"/>
                </a:schemeClr>
              </a:solidFill>
            </a:ln>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r>
                <a:rPr lang="en-GB" dirty="0"/>
                <a:t>Helium management</a:t>
              </a:r>
            </a:p>
            <a:p>
              <a:pPr marL="36576" indent="0" algn="ctr">
                <a:buFont typeface="Arial"/>
                <a:buNone/>
              </a:pPr>
              <a:r>
                <a:rPr lang="en-GB" b="1" dirty="0">
                  <a:solidFill>
                    <a:schemeClr val="accent6">
                      <a:lumMod val="50000"/>
                    </a:schemeClr>
                  </a:solidFill>
                </a:rPr>
                <a:t>140 tonnes</a:t>
              </a:r>
            </a:p>
            <a:p>
              <a:pPr marL="36576" indent="0" algn="ctr">
                <a:buFont typeface="Arial"/>
                <a:buNone/>
              </a:pPr>
              <a:r>
                <a:rPr lang="en-GB" sz="1400" dirty="0"/>
                <a:t>temporary sent out from CERN to contractual suppliers and returned on demand </a:t>
              </a:r>
            </a:p>
          </p:txBody>
        </p:sp>
        <p:sp>
          <p:nvSpPr>
            <p:cNvPr id="12" name="Text Placeholder 2">
              <a:extLst>
                <a:ext uri="{FF2B5EF4-FFF2-40B4-BE49-F238E27FC236}">
                  <a16:creationId xmlns:a16="http://schemas.microsoft.com/office/drawing/2014/main" id="{15E901E8-426B-42CB-8A35-E642555E5D04}"/>
                </a:ext>
              </a:extLst>
            </p:cNvPr>
            <p:cNvSpPr txBox="1">
              <a:spLocks/>
            </p:cNvSpPr>
            <p:nvPr/>
          </p:nvSpPr>
          <p:spPr>
            <a:xfrm>
              <a:off x="4274821" y="2514600"/>
              <a:ext cx="3840652" cy="694644"/>
            </a:xfrm>
            <a:prstGeom prst="rect">
              <a:avLst/>
            </a:prstGeom>
          </p:spPr>
          <p:txBody>
            <a:bodyPr vert="horz" anchor="t">
              <a:no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b="0" dirty="0"/>
                <a:t>This is a </a:t>
              </a:r>
              <a:r>
                <a:rPr lang="en-GB" sz="1400" dirty="0"/>
                <a:t>necessary extension of CERN storage </a:t>
              </a:r>
              <a:r>
                <a:rPr lang="en-GB" sz="1400" b="0" dirty="0"/>
                <a:t>capacity when LHC machine is partially or completely warm </a:t>
              </a:r>
            </a:p>
            <a:p>
              <a:endParaRPr lang="en-GB" sz="1400" b="0" dirty="0"/>
            </a:p>
            <a:p>
              <a:endParaRPr lang="en-US" sz="1400" b="0" dirty="0"/>
            </a:p>
            <a:p>
              <a:endParaRPr lang="en-US" sz="1400" b="0" dirty="0"/>
            </a:p>
          </p:txBody>
        </p:sp>
        <p:sp>
          <p:nvSpPr>
            <p:cNvPr id="13" name="Text Placeholder 2">
              <a:extLst>
                <a:ext uri="{FF2B5EF4-FFF2-40B4-BE49-F238E27FC236}">
                  <a16:creationId xmlns:a16="http://schemas.microsoft.com/office/drawing/2014/main" id="{3E87919C-E1A2-4B1E-82E3-100B8D889892}"/>
                </a:ext>
              </a:extLst>
            </p:cNvPr>
            <p:cNvSpPr txBox="1">
              <a:spLocks/>
            </p:cNvSpPr>
            <p:nvPr/>
          </p:nvSpPr>
          <p:spPr>
            <a:xfrm>
              <a:off x="4274820" y="4724400"/>
              <a:ext cx="3833033" cy="694644"/>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b="0" dirty="0"/>
                <a:t>During </a:t>
              </a:r>
              <a:r>
                <a:rPr lang="en-GB" sz="1400" dirty="0"/>
                <a:t>YETS 18 tonnes and LS 80 tonnes </a:t>
              </a:r>
              <a:r>
                <a:rPr lang="en-GB" sz="1400" b="0" dirty="0"/>
                <a:t>are sent out for about 2 months </a:t>
              </a:r>
              <a:endParaRPr lang="en-GB" sz="1400" dirty="0"/>
            </a:p>
            <a:p>
              <a:endParaRPr lang="en-GB" sz="1400" b="0" dirty="0"/>
            </a:p>
            <a:p>
              <a:endParaRPr lang="en-US" sz="1400" b="0" dirty="0"/>
            </a:p>
          </p:txBody>
        </p:sp>
      </p:grpSp>
      <p:grpSp>
        <p:nvGrpSpPr>
          <p:cNvPr id="5" name="Group 4">
            <a:extLst>
              <a:ext uri="{FF2B5EF4-FFF2-40B4-BE49-F238E27FC236}">
                <a16:creationId xmlns:a16="http://schemas.microsoft.com/office/drawing/2014/main" id="{7BD67BBD-E55E-48A8-976A-60C8CC650CC0}"/>
              </a:ext>
            </a:extLst>
          </p:cNvPr>
          <p:cNvGrpSpPr/>
          <p:nvPr/>
        </p:nvGrpSpPr>
        <p:grpSpPr>
          <a:xfrm>
            <a:off x="8229600" y="1380678"/>
            <a:ext cx="3840653" cy="4507143"/>
            <a:chOff x="8229600" y="979257"/>
            <a:chExt cx="3840653" cy="4507143"/>
          </a:xfrm>
        </p:grpSpPr>
        <p:sp>
          <p:nvSpPr>
            <p:cNvPr id="16" name="Content Placeholder 4">
              <a:extLst>
                <a:ext uri="{FF2B5EF4-FFF2-40B4-BE49-F238E27FC236}">
                  <a16:creationId xmlns:a16="http://schemas.microsoft.com/office/drawing/2014/main" id="{3C60045F-DA2F-4A22-AE79-71B3F5CED229}"/>
                </a:ext>
              </a:extLst>
            </p:cNvPr>
            <p:cNvSpPr txBox="1">
              <a:spLocks/>
            </p:cNvSpPr>
            <p:nvPr/>
          </p:nvSpPr>
          <p:spPr>
            <a:xfrm>
              <a:off x="8229600" y="979257"/>
              <a:ext cx="3840653" cy="4507143"/>
            </a:xfrm>
            <a:prstGeom prst="rect">
              <a:avLst/>
            </a:prstGeom>
            <a:ln>
              <a:solidFill>
                <a:schemeClr val="bg1">
                  <a:lumMod val="75000"/>
                </a:schemeClr>
              </a:solidFill>
            </a:ln>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r>
                <a:rPr lang="en-GB" dirty="0"/>
                <a:t>Gaseous helium supply</a:t>
              </a:r>
            </a:p>
            <a:p>
              <a:pPr marL="36576" indent="0" algn="ctr">
                <a:buNone/>
              </a:pPr>
              <a:r>
                <a:rPr lang="en-GB" b="1" dirty="0">
                  <a:solidFill>
                    <a:schemeClr val="accent6">
                      <a:lumMod val="50000"/>
                    </a:schemeClr>
                  </a:solidFill>
                </a:rPr>
                <a:t>6 tonnes</a:t>
              </a:r>
            </a:p>
            <a:p>
              <a:pPr marL="36576" indent="0" algn="ctr">
                <a:buFont typeface="Arial"/>
                <a:buNone/>
              </a:pPr>
              <a:r>
                <a:rPr lang="en-GB" sz="1400" dirty="0"/>
                <a:t>for LHC machine pressure tests</a:t>
              </a:r>
            </a:p>
          </p:txBody>
        </p:sp>
        <p:pic>
          <p:nvPicPr>
            <p:cNvPr id="18" name="Picture 17">
              <a:extLst>
                <a:ext uri="{FF2B5EF4-FFF2-40B4-BE49-F238E27FC236}">
                  <a16:creationId xmlns:a16="http://schemas.microsoft.com/office/drawing/2014/main" id="{E257CF1D-DD04-456F-A2C0-B196FCDCAA17}"/>
                </a:ext>
              </a:extLst>
            </p:cNvPr>
            <p:cNvPicPr>
              <a:picLocks noChangeAspect="1"/>
            </p:cNvPicPr>
            <p:nvPr/>
          </p:nvPicPr>
          <p:blipFill>
            <a:blip r:embed="rId3"/>
            <a:stretch>
              <a:fillRect/>
            </a:stretch>
          </p:blipFill>
          <p:spPr>
            <a:xfrm>
              <a:off x="8923090" y="3237274"/>
              <a:ext cx="2589536" cy="1371600"/>
            </a:xfrm>
            <a:prstGeom prst="rect">
              <a:avLst/>
            </a:prstGeom>
          </p:spPr>
        </p:pic>
        <p:sp>
          <p:nvSpPr>
            <p:cNvPr id="19" name="Text Placeholder 2">
              <a:extLst>
                <a:ext uri="{FF2B5EF4-FFF2-40B4-BE49-F238E27FC236}">
                  <a16:creationId xmlns:a16="http://schemas.microsoft.com/office/drawing/2014/main" id="{C7F8AB14-7B90-4531-AD29-64D720881354}"/>
                </a:ext>
              </a:extLst>
            </p:cNvPr>
            <p:cNvSpPr txBox="1">
              <a:spLocks/>
            </p:cNvSpPr>
            <p:nvPr/>
          </p:nvSpPr>
          <p:spPr>
            <a:xfrm>
              <a:off x="8237220" y="2520994"/>
              <a:ext cx="3833033" cy="694644"/>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dirty="0"/>
                <a:t>High Pressure helium trailers </a:t>
              </a:r>
              <a:r>
                <a:rPr lang="en-GB" sz="1400" b="0" dirty="0"/>
                <a:t>are used to pressurized sectors for safety pressure  test</a:t>
              </a:r>
            </a:p>
            <a:p>
              <a:endParaRPr lang="en-GB" sz="1400" b="0" dirty="0"/>
            </a:p>
            <a:p>
              <a:endParaRPr lang="en-US" sz="1400" b="0" dirty="0"/>
            </a:p>
            <a:p>
              <a:endParaRPr lang="en-US" sz="1400" b="0" dirty="0"/>
            </a:p>
          </p:txBody>
        </p:sp>
        <p:sp>
          <p:nvSpPr>
            <p:cNvPr id="21" name="Rectangle 20">
              <a:extLst>
                <a:ext uri="{FF2B5EF4-FFF2-40B4-BE49-F238E27FC236}">
                  <a16:creationId xmlns:a16="http://schemas.microsoft.com/office/drawing/2014/main" id="{FC15B878-30EF-473C-AAA4-5A067991048F}"/>
                </a:ext>
              </a:extLst>
            </p:cNvPr>
            <p:cNvSpPr/>
            <p:nvPr/>
          </p:nvSpPr>
          <p:spPr>
            <a:xfrm rot="21089000">
              <a:off x="9898452" y="3483833"/>
              <a:ext cx="304800" cy="97686"/>
            </a:xfrm>
            <a:prstGeom prst="rect">
              <a:avLst/>
            </a:prstGeom>
            <a:solidFill>
              <a:srgbClr val="E4EC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891ABA-A849-425B-BC3B-F433C5F7C150}"/>
                </a:ext>
              </a:extLst>
            </p:cNvPr>
            <p:cNvSpPr/>
            <p:nvPr/>
          </p:nvSpPr>
          <p:spPr>
            <a:xfrm rot="21089000">
              <a:off x="9436826" y="3606937"/>
              <a:ext cx="83364" cy="73594"/>
            </a:xfrm>
            <a:prstGeom prst="rect">
              <a:avLst/>
            </a:prstGeom>
            <a:solidFill>
              <a:srgbClr val="E4EC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 Placeholder 2">
            <a:extLst>
              <a:ext uri="{FF2B5EF4-FFF2-40B4-BE49-F238E27FC236}">
                <a16:creationId xmlns:a16="http://schemas.microsoft.com/office/drawing/2014/main" id="{9579F155-A2AB-5030-368F-151550C4BC1D}"/>
              </a:ext>
            </a:extLst>
          </p:cNvPr>
          <p:cNvSpPr txBox="1">
            <a:spLocks/>
          </p:cNvSpPr>
          <p:nvPr/>
        </p:nvSpPr>
        <p:spPr>
          <a:xfrm>
            <a:off x="144780" y="2568699"/>
            <a:ext cx="3833033" cy="347322"/>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b="0" dirty="0"/>
              <a:t>Mainly for </a:t>
            </a:r>
            <a:r>
              <a:rPr lang="en-GB" sz="1400" dirty="0"/>
              <a:t>testing and experiments</a:t>
            </a:r>
          </a:p>
          <a:p>
            <a:endParaRPr lang="en-GB" sz="1400" b="0" dirty="0"/>
          </a:p>
          <a:p>
            <a:endParaRPr lang="en-US" sz="1400" b="0" dirty="0"/>
          </a:p>
          <a:p>
            <a:endParaRPr lang="en-US" sz="1400" b="0" dirty="0"/>
          </a:p>
        </p:txBody>
      </p:sp>
      <p:pic>
        <p:nvPicPr>
          <p:cNvPr id="17" name="Picture 16">
            <a:extLst>
              <a:ext uri="{FF2B5EF4-FFF2-40B4-BE49-F238E27FC236}">
                <a16:creationId xmlns:a16="http://schemas.microsoft.com/office/drawing/2014/main" id="{5F705E15-7B01-E12F-2546-4BF4F28C57B3}"/>
              </a:ext>
            </a:extLst>
          </p:cNvPr>
          <p:cNvPicPr>
            <a:picLocks noChangeAspect="1"/>
          </p:cNvPicPr>
          <p:nvPr/>
        </p:nvPicPr>
        <p:blipFill>
          <a:blip r:embed="rId4"/>
          <a:stretch>
            <a:fillRect/>
          </a:stretch>
        </p:blipFill>
        <p:spPr>
          <a:xfrm>
            <a:off x="725895" y="3572009"/>
            <a:ext cx="2514600" cy="1383167"/>
          </a:xfrm>
          <a:prstGeom prst="rect">
            <a:avLst/>
          </a:prstGeom>
        </p:spPr>
      </p:pic>
      <p:pic>
        <p:nvPicPr>
          <p:cNvPr id="6" name="Picture 5">
            <a:extLst>
              <a:ext uri="{FF2B5EF4-FFF2-40B4-BE49-F238E27FC236}">
                <a16:creationId xmlns:a16="http://schemas.microsoft.com/office/drawing/2014/main" id="{C5212A4F-6E63-A31B-2DB2-EAE73119A2A5}"/>
              </a:ext>
            </a:extLst>
          </p:cNvPr>
          <p:cNvPicPr>
            <a:picLocks noChangeAspect="1"/>
          </p:cNvPicPr>
          <p:nvPr/>
        </p:nvPicPr>
        <p:blipFill>
          <a:blip r:embed="rId5"/>
          <a:stretch>
            <a:fillRect/>
          </a:stretch>
        </p:blipFill>
        <p:spPr>
          <a:xfrm>
            <a:off x="4420595" y="3687758"/>
            <a:ext cx="3451175" cy="1267418"/>
          </a:xfrm>
          <a:prstGeom prst="rect">
            <a:avLst/>
          </a:prstGeom>
        </p:spPr>
      </p:pic>
    </p:spTree>
    <p:extLst>
      <p:ext uri="{BB962C8B-B14F-4D97-AF65-F5344CB8AC3E}">
        <p14:creationId xmlns:p14="http://schemas.microsoft.com/office/powerpoint/2010/main" val="258239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9AEC2-5F00-FA52-E3A0-D69EAAE5AFC6}"/>
              </a:ext>
            </a:extLst>
          </p:cNvPr>
          <p:cNvSpPr>
            <a:spLocks noGrp="1"/>
          </p:cNvSpPr>
          <p:nvPr>
            <p:ph idx="1"/>
          </p:nvPr>
        </p:nvSpPr>
        <p:spPr>
          <a:xfrm>
            <a:off x="0" y="1637569"/>
            <a:ext cx="5486400" cy="4306031"/>
          </a:xfrm>
          <a:ln>
            <a:noFill/>
          </a:ln>
        </p:spPr>
        <p:txBody>
          <a:bodyPr>
            <a:normAutofit lnSpcReduction="10000"/>
          </a:bodyPr>
          <a:lstStyle/>
          <a:p>
            <a:pPr marL="36576" indent="0" algn="r">
              <a:spcBef>
                <a:spcPts val="0"/>
              </a:spcBef>
              <a:spcAft>
                <a:spcPts val="1800"/>
              </a:spcAft>
              <a:buNone/>
            </a:pPr>
            <a:r>
              <a:rPr lang="en-GB" sz="2400" b="1" dirty="0">
                <a:solidFill>
                  <a:schemeClr val="bg2">
                    <a:lumMod val="25000"/>
                  </a:schemeClr>
                </a:solidFill>
              </a:rPr>
              <a:t>Supplier capability </a:t>
            </a:r>
            <a:br>
              <a:rPr lang="en-GB" sz="2000" b="1" dirty="0"/>
            </a:br>
            <a:r>
              <a:rPr lang="en-GB" sz="1500" dirty="0">
                <a:solidFill>
                  <a:srgbClr val="ACA7A3"/>
                </a:solidFill>
              </a:rPr>
              <a:t>CERN requirements during peak period </a:t>
            </a:r>
            <a:br>
              <a:rPr lang="en-GB" sz="1500" dirty="0">
                <a:solidFill>
                  <a:srgbClr val="ACA7A3"/>
                </a:solidFill>
              </a:rPr>
            </a:br>
            <a:r>
              <a:rPr lang="en-GB" sz="1500" dirty="0">
                <a:solidFill>
                  <a:srgbClr val="ACA7A3"/>
                </a:solidFill>
              </a:rPr>
              <a:t>known logistics patterns of LS1 &amp; LS2</a:t>
            </a:r>
          </a:p>
          <a:p>
            <a:pPr marL="36576" indent="0" algn="r">
              <a:spcBef>
                <a:spcPts val="0"/>
              </a:spcBef>
              <a:spcAft>
                <a:spcPts val="1800"/>
              </a:spcAft>
              <a:buNone/>
            </a:pPr>
            <a:r>
              <a:rPr lang="en-GB" sz="2400" b="1" dirty="0">
                <a:solidFill>
                  <a:schemeClr val="bg2">
                    <a:lumMod val="25000"/>
                  </a:schemeClr>
                </a:solidFill>
              </a:rPr>
              <a:t>Unbalanced supply &amp; demand </a:t>
            </a:r>
            <a:br>
              <a:rPr lang="en-GB" sz="2000" b="1" dirty="0"/>
            </a:br>
            <a:r>
              <a:rPr lang="en-GB" sz="1500" dirty="0">
                <a:solidFill>
                  <a:srgbClr val="ACA7A3"/>
                </a:solidFill>
              </a:rPr>
              <a:t>Helium Shortages 2006, 2011, 2018</a:t>
            </a:r>
          </a:p>
          <a:p>
            <a:pPr marL="36576" indent="0" algn="r">
              <a:spcBef>
                <a:spcPts val="0"/>
              </a:spcBef>
              <a:spcAft>
                <a:spcPts val="1800"/>
              </a:spcAft>
              <a:buNone/>
            </a:pPr>
            <a:r>
              <a:rPr lang="en-GB" sz="2400" b="1" dirty="0">
                <a:solidFill>
                  <a:schemeClr val="bg2">
                    <a:lumMod val="25000"/>
                  </a:schemeClr>
                </a:solidFill>
              </a:rPr>
              <a:t>Geopolitical stability </a:t>
            </a:r>
            <a:br>
              <a:rPr lang="en-GB" sz="2000" dirty="0"/>
            </a:br>
            <a:r>
              <a:rPr lang="en-GB" sz="1500" dirty="0">
                <a:solidFill>
                  <a:srgbClr val="ACA7A3"/>
                </a:solidFill>
              </a:rPr>
              <a:t>in the country of extraction, Qatar 2017</a:t>
            </a:r>
          </a:p>
          <a:p>
            <a:pPr marL="36576" indent="0" algn="r">
              <a:spcBef>
                <a:spcPts val="0"/>
              </a:spcBef>
              <a:spcAft>
                <a:spcPts val="1800"/>
              </a:spcAft>
              <a:buNone/>
            </a:pPr>
            <a:r>
              <a:rPr lang="en-GB" sz="2400" b="1" dirty="0">
                <a:solidFill>
                  <a:schemeClr val="bg2">
                    <a:lumMod val="25000"/>
                  </a:schemeClr>
                </a:solidFill>
              </a:rPr>
              <a:t>Logistics complexity </a:t>
            </a:r>
            <a:br>
              <a:rPr lang="en-GB" sz="2000" b="1" dirty="0"/>
            </a:br>
            <a:r>
              <a:rPr lang="en-GB" sz="1500" dirty="0">
                <a:solidFill>
                  <a:srgbClr val="ACA7A3"/>
                </a:solidFill>
              </a:rPr>
              <a:t>blockage of Suez Canal in 2020</a:t>
            </a:r>
          </a:p>
          <a:p>
            <a:pPr marL="36576" indent="0" algn="r">
              <a:spcBef>
                <a:spcPts val="0"/>
              </a:spcBef>
              <a:spcAft>
                <a:spcPts val="1800"/>
              </a:spcAft>
              <a:buNone/>
            </a:pPr>
            <a:r>
              <a:rPr lang="en-GB" sz="2400" b="1" dirty="0">
                <a:solidFill>
                  <a:schemeClr val="bg2">
                    <a:lumMod val="25000"/>
                  </a:schemeClr>
                </a:solidFill>
              </a:rPr>
              <a:t>Shutdown or issue at source</a:t>
            </a:r>
            <a:br>
              <a:rPr lang="en-GB" sz="2000" b="1" dirty="0"/>
            </a:br>
            <a:r>
              <a:rPr lang="en-GB" sz="1500" dirty="0">
                <a:solidFill>
                  <a:srgbClr val="ACA7A3"/>
                </a:solidFill>
              </a:rPr>
              <a:t>Event on LNG feed or helium liquefaction plants</a:t>
            </a:r>
          </a:p>
          <a:p>
            <a:endParaRPr lang="en-GB" sz="2800" dirty="0"/>
          </a:p>
          <a:p>
            <a:pPr algn="ctr"/>
            <a:endParaRPr lang="en-GB" sz="2800" dirty="0"/>
          </a:p>
        </p:txBody>
      </p:sp>
      <p:sp>
        <p:nvSpPr>
          <p:cNvPr id="8" name="Content Placeholder 2">
            <a:extLst>
              <a:ext uri="{FF2B5EF4-FFF2-40B4-BE49-F238E27FC236}">
                <a16:creationId xmlns:a16="http://schemas.microsoft.com/office/drawing/2014/main" id="{873CA624-498E-32BA-5F12-D3E9387457CF}"/>
              </a:ext>
            </a:extLst>
          </p:cNvPr>
          <p:cNvSpPr txBox="1">
            <a:spLocks/>
          </p:cNvSpPr>
          <p:nvPr/>
        </p:nvSpPr>
        <p:spPr>
          <a:xfrm>
            <a:off x="6705600" y="1238250"/>
            <a:ext cx="5486400" cy="4309945"/>
          </a:xfrm>
          <a:prstGeom prst="rect">
            <a:avLst/>
          </a:prstGeom>
          <a:ln>
            <a:noFill/>
          </a:ln>
        </p:spPr>
        <p:txBody>
          <a:bodyPr vert="horz">
            <a:normAutofit fontScale="92500"/>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spcBef>
                <a:spcPts val="0"/>
              </a:spcBef>
              <a:spcAft>
                <a:spcPts val="1800"/>
              </a:spcAft>
              <a:buFont typeface="Arial"/>
              <a:buNone/>
            </a:pPr>
            <a:r>
              <a:rPr lang="en-GB" sz="2600" b="1" dirty="0">
                <a:solidFill>
                  <a:srgbClr val="00B050"/>
                </a:solidFill>
              </a:rPr>
              <a:t>Single tender</a:t>
            </a:r>
            <a:br>
              <a:rPr lang="en-GB" sz="2000" b="1" dirty="0">
                <a:solidFill>
                  <a:srgbClr val="00B050"/>
                </a:solidFill>
              </a:rPr>
            </a:br>
            <a:r>
              <a:rPr lang="en-GB" sz="1600" dirty="0">
                <a:solidFill>
                  <a:srgbClr val="ACA7A3"/>
                </a:solidFill>
              </a:rPr>
              <a:t>Liquid helium, Helium management, Gaseous helium</a:t>
            </a:r>
          </a:p>
          <a:p>
            <a:pPr marL="36576" indent="0">
              <a:spcBef>
                <a:spcPts val="0"/>
              </a:spcBef>
              <a:spcAft>
                <a:spcPts val="1800"/>
              </a:spcAft>
              <a:buFont typeface="Arial"/>
              <a:buNone/>
            </a:pPr>
            <a:r>
              <a:rPr lang="en-GB" sz="2600" b="1" dirty="0">
                <a:solidFill>
                  <a:srgbClr val="00B050"/>
                </a:solidFill>
              </a:rPr>
              <a:t>Partnership with leading companies  </a:t>
            </a:r>
            <a:br>
              <a:rPr lang="en-GB" sz="2000" b="1" dirty="0"/>
            </a:br>
            <a:r>
              <a:rPr lang="en-GB" sz="1600" dirty="0">
                <a:solidFill>
                  <a:srgbClr val="ACA7A3"/>
                </a:solidFill>
              </a:rPr>
              <a:t>European branches of worldwide gas companies</a:t>
            </a:r>
          </a:p>
          <a:p>
            <a:pPr marL="36576" indent="0">
              <a:spcBef>
                <a:spcPts val="0"/>
              </a:spcBef>
              <a:spcAft>
                <a:spcPts val="1800"/>
              </a:spcAft>
              <a:buFont typeface="Arial"/>
              <a:buNone/>
            </a:pPr>
            <a:r>
              <a:rPr lang="en-GB" sz="2600" b="1" dirty="0">
                <a:solidFill>
                  <a:srgbClr val="00B050"/>
                </a:solidFill>
              </a:rPr>
              <a:t>Direct access to several sources </a:t>
            </a:r>
            <a:br>
              <a:rPr lang="en-GB" sz="2000" b="1" dirty="0">
                <a:solidFill>
                  <a:srgbClr val="00B050"/>
                </a:solidFill>
              </a:rPr>
            </a:br>
            <a:r>
              <a:rPr lang="en-GB" sz="1600" dirty="0">
                <a:solidFill>
                  <a:srgbClr val="ACA7A3"/>
                </a:solidFill>
              </a:rPr>
              <a:t>Supplier operating in different locations</a:t>
            </a:r>
          </a:p>
          <a:p>
            <a:pPr marL="36576" indent="0">
              <a:spcBef>
                <a:spcPts val="0"/>
              </a:spcBef>
              <a:spcAft>
                <a:spcPts val="1800"/>
              </a:spcAft>
              <a:buFont typeface="Arial"/>
              <a:buNone/>
            </a:pPr>
            <a:r>
              <a:rPr lang="en-GB" sz="2600" b="1" dirty="0">
                <a:solidFill>
                  <a:srgbClr val="00B050"/>
                </a:solidFill>
              </a:rPr>
              <a:t>Two contractual suppliers </a:t>
            </a:r>
            <a:br>
              <a:rPr lang="en-GB" sz="2000" b="1" dirty="0"/>
            </a:br>
            <a:r>
              <a:rPr lang="en-GB" sz="1600" dirty="0">
                <a:solidFill>
                  <a:srgbClr val="ACA7A3"/>
                </a:solidFill>
              </a:rPr>
              <a:t>with maximum flexibility for CERN</a:t>
            </a:r>
          </a:p>
          <a:p>
            <a:pPr marL="36576" indent="0">
              <a:spcBef>
                <a:spcPts val="0"/>
              </a:spcBef>
              <a:spcAft>
                <a:spcPts val="1800"/>
              </a:spcAft>
              <a:buFont typeface="Arial"/>
              <a:buNone/>
            </a:pPr>
            <a:r>
              <a:rPr lang="en-GB" sz="2600" b="1" dirty="0">
                <a:solidFill>
                  <a:srgbClr val="00B050"/>
                </a:solidFill>
              </a:rPr>
              <a:t>Contract aligned with LHC cycle </a:t>
            </a:r>
            <a:br>
              <a:rPr lang="en-GB" sz="2000" b="1" dirty="0">
                <a:solidFill>
                  <a:srgbClr val="00B050"/>
                </a:solidFill>
              </a:rPr>
            </a:br>
            <a:r>
              <a:rPr lang="en-GB" sz="1600" dirty="0">
                <a:solidFill>
                  <a:srgbClr val="ACA7A3"/>
                </a:solidFill>
              </a:rPr>
              <a:t>Master schedule for Run3 &amp; LS3</a:t>
            </a:r>
          </a:p>
          <a:p>
            <a:pPr marL="36576" indent="0" algn="ctr">
              <a:spcBef>
                <a:spcPts val="0"/>
              </a:spcBef>
              <a:spcAft>
                <a:spcPts val="1200"/>
              </a:spcAft>
              <a:buFont typeface="Arial"/>
              <a:buNone/>
            </a:pPr>
            <a:endParaRPr lang="en-GB" sz="1600" dirty="0">
              <a:solidFill>
                <a:srgbClr val="ACA7A3"/>
              </a:solidFill>
            </a:endParaRPr>
          </a:p>
          <a:p>
            <a:pPr>
              <a:spcBef>
                <a:spcPts val="0"/>
              </a:spcBef>
              <a:spcAft>
                <a:spcPts val="1200"/>
              </a:spcAft>
            </a:pPr>
            <a:endParaRPr lang="en-GB" sz="2400" dirty="0"/>
          </a:p>
          <a:p>
            <a:endParaRPr lang="en-GB" sz="2800" dirty="0"/>
          </a:p>
          <a:p>
            <a:endParaRPr lang="en-GB" sz="2800" dirty="0"/>
          </a:p>
        </p:txBody>
      </p:sp>
      <p:sp>
        <p:nvSpPr>
          <p:cNvPr id="12" name="TextBox 11">
            <a:extLst>
              <a:ext uri="{FF2B5EF4-FFF2-40B4-BE49-F238E27FC236}">
                <a16:creationId xmlns:a16="http://schemas.microsoft.com/office/drawing/2014/main" id="{8190006F-27A6-4DA6-DE1E-73A6E000DB10}"/>
              </a:ext>
            </a:extLst>
          </p:cNvPr>
          <p:cNvSpPr txBox="1"/>
          <p:nvPr/>
        </p:nvSpPr>
        <p:spPr>
          <a:xfrm>
            <a:off x="0" y="1143000"/>
            <a:ext cx="5486400" cy="400110"/>
          </a:xfrm>
          <a:prstGeom prst="rect">
            <a:avLst/>
          </a:prstGeom>
          <a:solidFill>
            <a:srgbClr val="C00000">
              <a:alpha val="20000"/>
            </a:srgbClr>
          </a:solidFill>
        </p:spPr>
        <p:txBody>
          <a:bodyPr wrap="square">
            <a:spAutoFit/>
          </a:bodyPr>
          <a:lstStyle/>
          <a:p>
            <a:pPr algn="r"/>
            <a:r>
              <a:rPr lang="en-US" sz="2000" b="1" dirty="0">
                <a:solidFill>
                  <a:schemeClr val="bg1">
                    <a:lumMod val="50000"/>
                  </a:schemeClr>
                </a:solidFill>
              </a:rPr>
              <a:t>RISK MATRIX</a:t>
            </a:r>
          </a:p>
        </p:txBody>
      </p:sp>
      <p:sp>
        <p:nvSpPr>
          <p:cNvPr id="15" name="Title 1">
            <a:extLst>
              <a:ext uri="{FF2B5EF4-FFF2-40B4-BE49-F238E27FC236}">
                <a16:creationId xmlns:a16="http://schemas.microsoft.com/office/drawing/2014/main" id="{586A04A3-0D44-3B59-59B8-8EA4F3377E1C}"/>
              </a:ext>
            </a:extLst>
          </p:cNvPr>
          <p:cNvSpPr txBox="1">
            <a:spLocks/>
          </p:cNvSpPr>
          <p:nvPr/>
        </p:nvSpPr>
        <p:spPr>
          <a:xfrm>
            <a:off x="609600" y="1"/>
            <a:ext cx="10969139" cy="609599"/>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4000" dirty="0"/>
              <a:t>Helium procurement strategy at CERN</a:t>
            </a:r>
            <a:endParaRPr lang="en-US" dirty="0"/>
          </a:p>
        </p:txBody>
      </p:sp>
      <p:sp>
        <p:nvSpPr>
          <p:cNvPr id="17" name="TextBox 16">
            <a:extLst>
              <a:ext uri="{FF2B5EF4-FFF2-40B4-BE49-F238E27FC236}">
                <a16:creationId xmlns:a16="http://schemas.microsoft.com/office/drawing/2014/main" id="{6E6F6DBF-6DFD-DB5E-B1F0-BF8DD55CC5B9}"/>
              </a:ext>
            </a:extLst>
          </p:cNvPr>
          <p:cNvSpPr txBox="1"/>
          <p:nvPr/>
        </p:nvSpPr>
        <p:spPr>
          <a:xfrm>
            <a:off x="6705600" y="5314890"/>
            <a:ext cx="5476874" cy="400110"/>
          </a:xfrm>
          <a:prstGeom prst="rect">
            <a:avLst/>
          </a:prstGeom>
          <a:solidFill>
            <a:srgbClr val="92D050">
              <a:alpha val="20000"/>
            </a:srgbClr>
          </a:solidFill>
        </p:spPr>
        <p:txBody>
          <a:bodyPr wrap="square">
            <a:spAutoFit/>
          </a:bodyPr>
          <a:lstStyle/>
          <a:p>
            <a:r>
              <a:rPr lang="en-US" sz="2000" b="1" dirty="0">
                <a:solidFill>
                  <a:schemeClr val="bg1">
                    <a:lumMod val="50000"/>
                  </a:schemeClr>
                </a:solidFill>
              </a:rPr>
              <a:t>RISK MITIGATION</a:t>
            </a:r>
          </a:p>
        </p:txBody>
      </p:sp>
    </p:spTree>
    <p:extLst>
      <p:ext uri="{BB962C8B-B14F-4D97-AF65-F5344CB8AC3E}">
        <p14:creationId xmlns:p14="http://schemas.microsoft.com/office/powerpoint/2010/main" val="6831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8537-26B7-C189-B815-D8C9393E1D5D}"/>
              </a:ext>
            </a:extLst>
          </p:cNvPr>
          <p:cNvSpPr>
            <a:spLocks noGrp="1"/>
          </p:cNvSpPr>
          <p:nvPr>
            <p:ph type="title"/>
          </p:nvPr>
        </p:nvSpPr>
        <p:spPr/>
        <p:txBody>
          <a:bodyPr>
            <a:normAutofit fontScale="90000"/>
          </a:bodyPr>
          <a:lstStyle/>
          <a:p>
            <a:pPr algn="ctr"/>
            <a:r>
              <a:rPr lang="en-GB" dirty="0"/>
              <a:t>Helium from EU perspective</a:t>
            </a:r>
            <a:br>
              <a:rPr lang="en-GB" dirty="0"/>
            </a:br>
            <a:endParaRPr lang="en-GB" dirty="0"/>
          </a:p>
        </p:txBody>
      </p:sp>
      <p:sp>
        <p:nvSpPr>
          <p:cNvPr id="3" name="Content Placeholder 2">
            <a:extLst>
              <a:ext uri="{FF2B5EF4-FFF2-40B4-BE49-F238E27FC236}">
                <a16:creationId xmlns:a16="http://schemas.microsoft.com/office/drawing/2014/main" id="{8860FB61-EDE8-CB99-E633-ECEFADFA9C78}"/>
              </a:ext>
            </a:extLst>
          </p:cNvPr>
          <p:cNvSpPr>
            <a:spLocks noGrp="1"/>
          </p:cNvSpPr>
          <p:nvPr>
            <p:ph idx="1"/>
          </p:nvPr>
        </p:nvSpPr>
        <p:spPr>
          <a:xfrm>
            <a:off x="76200" y="3048000"/>
            <a:ext cx="4800600" cy="3084727"/>
          </a:xfrm>
        </p:spPr>
        <p:txBody>
          <a:bodyPr>
            <a:normAutofit/>
          </a:bodyPr>
          <a:lstStyle/>
          <a:p>
            <a:pPr marL="36576" indent="0" algn="just">
              <a:buNone/>
            </a:pPr>
            <a:r>
              <a:rPr lang="en-GB" sz="1800" dirty="0"/>
              <a:t>Helium is considered in EU assessment </a:t>
            </a:r>
            <a:br>
              <a:rPr lang="en-GB" sz="1800" dirty="0"/>
            </a:br>
            <a:r>
              <a:rPr lang="en-GB" sz="1800" dirty="0"/>
              <a:t>as a </a:t>
            </a:r>
            <a:r>
              <a:rPr lang="en-GB" sz="1800" b="1" dirty="0"/>
              <a:t>Critical Raw Material in 2023</a:t>
            </a:r>
          </a:p>
          <a:p>
            <a:pPr marL="36576" indent="0">
              <a:buNone/>
            </a:pPr>
            <a:endParaRPr lang="en-GB" sz="1800" dirty="0"/>
          </a:p>
          <a:p>
            <a:pPr marL="36576" indent="0">
              <a:buNone/>
            </a:pPr>
            <a:r>
              <a:rPr lang="en-GB" sz="1800" dirty="0"/>
              <a:t>In the CRM report for Strategic Technologies and Sectors in the EU 2020</a:t>
            </a:r>
          </a:p>
          <a:p>
            <a:pPr marL="448056" lvl="1" indent="0">
              <a:buNone/>
            </a:pPr>
            <a:r>
              <a:rPr lang="en-GB" sz="1050" dirty="0">
                <a:solidFill>
                  <a:schemeClr val="tx1">
                    <a:lumMod val="50000"/>
                  </a:schemeClr>
                </a:solidFill>
              </a:rPr>
              <a:t>Other raw materials that are not used in ICT </a:t>
            </a:r>
            <a:r>
              <a:rPr lang="en-GB" sz="1050" i="1" dirty="0">
                <a:solidFill>
                  <a:schemeClr val="tx1">
                    <a:lumMod val="50000"/>
                  </a:schemeClr>
                </a:solidFill>
              </a:rPr>
              <a:t>(Ed, Information &amp; Communication Technology)</a:t>
            </a:r>
            <a:r>
              <a:rPr lang="en-GB" sz="1050" dirty="0">
                <a:solidFill>
                  <a:schemeClr val="tx1">
                    <a:lumMod val="50000"/>
                  </a:schemeClr>
                </a:solidFill>
              </a:rPr>
              <a:t>  equipment are equally relevant to ensure its proper functioning and may become critical for the deployment of next generation computing. For example, </a:t>
            </a:r>
            <a:r>
              <a:rPr lang="en-GB" sz="1050" b="1" dirty="0">
                <a:solidFill>
                  <a:schemeClr val="tx1">
                    <a:lumMod val="50000"/>
                  </a:schemeClr>
                </a:solidFill>
              </a:rPr>
              <a:t>helium is used to create the low operating temperature close to absolute zero that is needed for quantum computing technologies, supra and semiconductors.</a:t>
            </a:r>
            <a:endParaRPr lang="en-GB" sz="1050" dirty="0">
              <a:solidFill>
                <a:schemeClr val="tx1">
                  <a:lumMod val="50000"/>
                </a:schemeClr>
              </a:solidFill>
            </a:endParaRPr>
          </a:p>
        </p:txBody>
      </p:sp>
      <p:pic>
        <p:nvPicPr>
          <p:cNvPr id="5" name="Picture 4">
            <a:extLst>
              <a:ext uri="{FF2B5EF4-FFF2-40B4-BE49-F238E27FC236}">
                <a16:creationId xmlns:a16="http://schemas.microsoft.com/office/drawing/2014/main" id="{A87CFBC1-E1A5-1959-1DA9-80B4F4846A6D}"/>
              </a:ext>
            </a:extLst>
          </p:cNvPr>
          <p:cNvPicPr>
            <a:picLocks noChangeAspect="1"/>
          </p:cNvPicPr>
          <p:nvPr/>
        </p:nvPicPr>
        <p:blipFill>
          <a:blip r:embed="rId3"/>
          <a:stretch>
            <a:fillRect/>
          </a:stretch>
        </p:blipFill>
        <p:spPr>
          <a:xfrm>
            <a:off x="5057610" y="838200"/>
            <a:ext cx="7896390" cy="5218327"/>
          </a:xfrm>
          <a:prstGeom prst="rect">
            <a:avLst/>
          </a:prstGeom>
        </p:spPr>
      </p:pic>
      <p:sp>
        <p:nvSpPr>
          <p:cNvPr id="7" name="TextBox 6">
            <a:extLst>
              <a:ext uri="{FF2B5EF4-FFF2-40B4-BE49-F238E27FC236}">
                <a16:creationId xmlns:a16="http://schemas.microsoft.com/office/drawing/2014/main" id="{F1044C64-7DE2-1B87-283D-C6E658B00409}"/>
              </a:ext>
            </a:extLst>
          </p:cNvPr>
          <p:cNvSpPr txBox="1"/>
          <p:nvPr/>
        </p:nvSpPr>
        <p:spPr>
          <a:xfrm rot="16200000">
            <a:off x="3949875" y="1652093"/>
            <a:ext cx="2266950" cy="372463"/>
          </a:xfrm>
          <a:prstGeom prst="rect">
            <a:avLst/>
          </a:prstGeom>
          <a:noFill/>
        </p:spPr>
        <p:txBody>
          <a:bodyPr wrap="square">
            <a:spAutoFit/>
          </a:bodyPr>
          <a:lstStyle/>
          <a:p>
            <a:r>
              <a:rPr lang="en-GB" sz="1800" dirty="0"/>
              <a:t>Supply Risk (SR) </a:t>
            </a:r>
            <a:endParaRPr lang="en-US" dirty="0"/>
          </a:p>
        </p:txBody>
      </p:sp>
      <p:sp>
        <p:nvSpPr>
          <p:cNvPr id="9" name="TextBox 8">
            <a:extLst>
              <a:ext uri="{FF2B5EF4-FFF2-40B4-BE49-F238E27FC236}">
                <a16:creationId xmlns:a16="http://schemas.microsoft.com/office/drawing/2014/main" id="{D821917D-278C-0030-24C0-589100B5472C}"/>
              </a:ext>
            </a:extLst>
          </p:cNvPr>
          <p:cNvSpPr txBox="1"/>
          <p:nvPr/>
        </p:nvSpPr>
        <p:spPr>
          <a:xfrm>
            <a:off x="9334500" y="5768475"/>
            <a:ext cx="3086100" cy="369332"/>
          </a:xfrm>
          <a:prstGeom prst="rect">
            <a:avLst/>
          </a:prstGeom>
          <a:noFill/>
        </p:spPr>
        <p:txBody>
          <a:bodyPr wrap="square">
            <a:spAutoFit/>
          </a:bodyPr>
          <a:lstStyle/>
          <a:p>
            <a:r>
              <a:rPr lang="en-GB" sz="1800" dirty="0"/>
              <a:t>Economic Importance (EI)</a:t>
            </a:r>
          </a:p>
        </p:txBody>
      </p:sp>
      <p:sp>
        <p:nvSpPr>
          <p:cNvPr id="11" name="Arrow: Down 10">
            <a:extLst>
              <a:ext uri="{FF2B5EF4-FFF2-40B4-BE49-F238E27FC236}">
                <a16:creationId xmlns:a16="http://schemas.microsoft.com/office/drawing/2014/main" id="{6969D53F-F3EF-5958-3A04-80EEFC021748}"/>
              </a:ext>
            </a:extLst>
          </p:cNvPr>
          <p:cNvSpPr/>
          <p:nvPr/>
        </p:nvSpPr>
        <p:spPr>
          <a:xfrm rot="13772714">
            <a:off x="6727191" y="4711912"/>
            <a:ext cx="685801" cy="940443"/>
          </a:xfrm>
          <a:prstGeom prst="downArrow">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71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59F586-4A35-4C40-5C29-7F88ABC1A53F}"/>
              </a:ext>
            </a:extLst>
          </p:cNvPr>
          <p:cNvPicPr>
            <a:picLocks noChangeAspect="1"/>
          </p:cNvPicPr>
          <p:nvPr/>
        </p:nvPicPr>
        <p:blipFill>
          <a:blip r:embed="rId3"/>
          <a:stretch>
            <a:fillRect/>
          </a:stretch>
        </p:blipFill>
        <p:spPr>
          <a:xfrm>
            <a:off x="0" y="1425348"/>
            <a:ext cx="12184380" cy="2530789"/>
          </a:xfrm>
          <a:prstGeom prst="rect">
            <a:avLst/>
          </a:prstGeom>
        </p:spPr>
      </p:pic>
      <p:pic>
        <p:nvPicPr>
          <p:cNvPr id="2050" name="Picture 2">
            <a:extLst>
              <a:ext uri="{FF2B5EF4-FFF2-40B4-BE49-F238E27FC236}">
                <a16:creationId xmlns:a16="http://schemas.microsoft.com/office/drawing/2014/main" id="{3C1A0645-90C1-915E-1DBA-BA32FD0A15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4124196"/>
            <a:ext cx="2769161" cy="23094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EE22BE-2262-EBAE-972F-6DE8DB9F393A}"/>
              </a:ext>
            </a:extLst>
          </p:cNvPr>
          <p:cNvSpPr>
            <a:spLocks noGrp="1"/>
          </p:cNvSpPr>
          <p:nvPr>
            <p:ph type="title"/>
          </p:nvPr>
        </p:nvSpPr>
        <p:spPr>
          <a:xfrm>
            <a:off x="609600" y="47566"/>
            <a:ext cx="10969139" cy="743562"/>
          </a:xfrm>
        </p:spPr>
        <p:txBody>
          <a:bodyPr>
            <a:noAutofit/>
          </a:bodyPr>
          <a:lstStyle/>
          <a:p>
            <a:pPr algn="ctr"/>
            <a:r>
              <a:rPr lang="en-US" sz="2800" dirty="0"/>
              <a:t>Helium long term market evolution </a:t>
            </a:r>
            <a:br>
              <a:rPr lang="en-US" sz="2800" dirty="0"/>
            </a:br>
            <a:r>
              <a:rPr lang="en-US" sz="2800" dirty="0"/>
              <a:t>originally driven by US strategic decisions</a:t>
            </a:r>
            <a:endParaRPr lang="en-US" sz="3600" dirty="0"/>
          </a:p>
        </p:txBody>
      </p:sp>
      <p:sp>
        <p:nvSpPr>
          <p:cNvPr id="3" name="Content Placeholder 2">
            <a:extLst>
              <a:ext uri="{FF2B5EF4-FFF2-40B4-BE49-F238E27FC236}">
                <a16:creationId xmlns:a16="http://schemas.microsoft.com/office/drawing/2014/main" id="{941FA81F-808D-71CF-EFFB-F57945F86F7D}"/>
              </a:ext>
            </a:extLst>
          </p:cNvPr>
          <p:cNvSpPr>
            <a:spLocks noGrp="1"/>
          </p:cNvSpPr>
          <p:nvPr>
            <p:ph idx="1"/>
          </p:nvPr>
        </p:nvSpPr>
        <p:spPr>
          <a:xfrm>
            <a:off x="2740413" y="4035380"/>
            <a:ext cx="3355587" cy="2060620"/>
          </a:xfrm>
        </p:spPr>
        <p:txBody>
          <a:bodyPr>
            <a:normAutofit fontScale="92500" lnSpcReduction="10000"/>
          </a:bodyPr>
          <a:lstStyle/>
          <a:p>
            <a:pPr marL="36576" indent="0">
              <a:buNone/>
            </a:pPr>
            <a:r>
              <a:rPr lang="en-US" sz="900" dirty="0">
                <a:solidFill>
                  <a:srgbClr val="022222"/>
                </a:solidFill>
                <a:latin typeface="Lato" panose="020F0502020204030203" pitchFamily="34" charset="0"/>
              </a:rPr>
              <a:t>Creation of helium extraction activities and development at the </a:t>
            </a:r>
            <a:r>
              <a:rPr lang="en-US" sz="900" b="1" dirty="0">
                <a:solidFill>
                  <a:srgbClr val="022222"/>
                </a:solidFill>
                <a:latin typeface="Lato" panose="020F0502020204030203" pitchFamily="34" charset="0"/>
              </a:rPr>
              <a:t>Cliffside infrastructure and underground storage </a:t>
            </a:r>
            <a:r>
              <a:rPr lang="en-US" sz="900" dirty="0">
                <a:solidFill>
                  <a:srgbClr val="022222"/>
                </a:solidFill>
                <a:latin typeface="Lato" panose="020F0502020204030203" pitchFamily="34" charset="0"/>
              </a:rPr>
              <a:t>of the federal strategic reserve</a:t>
            </a:r>
          </a:p>
          <a:p>
            <a:pPr marL="36576" indent="0">
              <a:buNone/>
            </a:pPr>
            <a:r>
              <a:rPr lang="en-US" sz="900" dirty="0">
                <a:solidFill>
                  <a:srgbClr val="022222"/>
                </a:solidFill>
                <a:latin typeface="Lato" panose="020F0502020204030203" pitchFamily="34" charset="0"/>
              </a:rPr>
              <a:t> </a:t>
            </a:r>
          </a:p>
          <a:p>
            <a:pPr marL="36576" indent="0">
              <a:buNone/>
            </a:pPr>
            <a:r>
              <a:rPr lang="en-US" sz="900" b="1" dirty="0">
                <a:solidFill>
                  <a:srgbClr val="022222"/>
                </a:solidFill>
                <a:latin typeface="Lato" panose="020F0502020204030203" pitchFamily="34" charset="0"/>
              </a:rPr>
              <a:t>Significant increase of the production in the 60’s </a:t>
            </a:r>
            <a:r>
              <a:rPr lang="en-US" sz="900" dirty="0">
                <a:solidFill>
                  <a:srgbClr val="022222"/>
                </a:solidFill>
                <a:latin typeface="Lato" panose="020F0502020204030203" pitchFamily="34" charset="0"/>
              </a:rPr>
              <a:t>with incentive to the private sector to increase the US Federal strategic stock </a:t>
            </a:r>
          </a:p>
          <a:p>
            <a:pPr marL="36576" indent="0">
              <a:buNone/>
            </a:pPr>
            <a:endParaRPr lang="en-US" sz="900" dirty="0">
              <a:solidFill>
                <a:srgbClr val="022222"/>
              </a:solidFill>
              <a:latin typeface="Lato" panose="020F0502020204030203" pitchFamily="34" charset="0"/>
            </a:endParaRPr>
          </a:p>
          <a:p>
            <a:pPr marL="36576" indent="0">
              <a:buNone/>
            </a:pPr>
            <a:r>
              <a:rPr lang="en-US" sz="900" b="1" dirty="0">
                <a:solidFill>
                  <a:srgbClr val="022222"/>
                </a:solidFill>
                <a:latin typeface="Lato" panose="020F0502020204030203" pitchFamily="34" charset="0"/>
              </a:rPr>
              <a:t>Rapid decrease of the production in 70s </a:t>
            </a:r>
            <a:r>
              <a:rPr lang="en-US" sz="900" dirty="0">
                <a:solidFill>
                  <a:srgbClr val="022222"/>
                </a:solidFill>
                <a:latin typeface="Lato" panose="020F0502020204030203" pitchFamily="34" charset="0"/>
              </a:rPr>
              <a:t>when stock reached an equivalent of about 7yr consumption </a:t>
            </a:r>
          </a:p>
          <a:p>
            <a:pPr marL="36576" indent="0">
              <a:buNone/>
            </a:pPr>
            <a:endParaRPr lang="en-US" sz="900" dirty="0">
              <a:solidFill>
                <a:srgbClr val="022222"/>
              </a:solidFill>
              <a:latin typeface="Lato" panose="020F0502020204030203" pitchFamily="34" charset="0"/>
            </a:endParaRPr>
          </a:p>
          <a:p>
            <a:pPr marL="36576" indent="0">
              <a:buNone/>
            </a:pPr>
            <a:r>
              <a:rPr lang="en-US" sz="900" b="1" dirty="0">
                <a:solidFill>
                  <a:srgbClr val="022222"/>
                </a:solidFill>
                <a:latin typeface="Lato" panose="020F0502020204030203" pitchFamily="34" charset="0"/>
              </a:rPr>
              <a:t>Increase of the production in 80s </a:t>
            </a:r>
            <a:r>
              <a:rPr lang="en-US" sz="900" dirty="0">
                <a:solidFill>
                  <a:srgbClr val="022222"/>
                </a:solidFill>
                <a:latin typeface="Lato" panose="020F0502020204030203" pitchFamily="34" charset="0"/>
              </a:rPr>
              <a:t>at stable stock to supply demanding market</a:t>
            </a:r>
            <a:endParaRPr lang="en-US" sz="900" b="1" dirty="0">
              <a:solidFill>
                <a:srgbClr val="022222"/>
              </a:solidFill>
              <a:latin typeface="Lato" panose="020F0502020204030203" pitchFamily="34" charset="0"/>
            </a:endParaRPr>
          </a:p>
          <a:p>
            <a:pPr marL="36576" indent="0">
              <a:buNone/>
            </a:pPr>
            <a:endParaRPr lang="en-US" sz="900" dirty="0">
              <a:solidFill>
                <a:srgbClr val="022222"/>
              </a:solidFill>
              <a:latin typeface="Lato" panose="020F0502020204030203" pitchFamily="34" charset="0"/>
            </a:endParaRPr>
          </a:p>
          <a:p>
            <a:pPr marL="36576" indent="0">
              <a:buNone/>
            </a:pPr>
            <a:r>
              <a:rPr lang="en-US" sz="900" b="1" dirty="0">
                <a:solidFill>
                  <a:srgbClr val="C00000"/>
                </a:solidFill>
                <a:latin typeface="Lato" panose="020F0502020204030203" pitchFamily="34" charset="0"/>
              </a:rPr>
              <a:t>Managed by the state BLM with significant associated costs. </a:t>
            </a:r>
            <a:br>
              <a:rPr lang="en-US" sz="900" b="1" dirty="0">
                <a:solidFill>
                  <a:srgbClr val="C00000"/>
                </a:solidFill>
                <a:latin typeface="Lato" panose="020F0502020204030203" pitchFamily="34" charset="0"/>
              </a:rPr>
            </a:br>
            <a:r>
              <a:rPr lang="en-US" sz="900" b="1" dirty="0">
                <a:solidFill>
                  <a:srgbClr val="C00000"/>
                </a:solidFill>
                <a:latin typeface="Lato" panose="020F0502020204030203" pitchFamily="34" charset="0"/>
              </a:rPr>
              <a:t>Comfort zone low prospecting and investment elsewhere</a:t>
            </a:r>
          </a:p>
        </p:txBody>
      </p:sp>
      <p:sp>
        <p:nvSpPr>
          <p:cNvPr id="5" name="ZoneTexte 3">
            <a:extLst>
              <a:ext uri="{FF2B5EF4-FFF2-40B4-BE49-F238E27FC236}">
                <a16:creationId xmlns:a16="http://schemas.microsoft.com/office/drawing/2014/main" id="{86109956-BB1E-1C37-81A7-8A6E6F7203A3}"/>
              </a:ext>
            </a:extLst>
          </p:cNvPr>
          <p:cNvSpPr txBox="1"/>
          <p:nvPr/>
        </p:nvSpPr>
        <p:spPr>
          <a:xfrm>
            <a:off x="1168884" y="1230226"/>
            <a:ext cx="6629400" cy="253916"/>
          </a:xfrm>
          <a:prstGeom prst="rect">
            <a:avLst/>
          </a:prstGeom>
          <a:noFill/>
        </p:spPr>
        <p:txBody>
          <a:bodyPr wrap="square" rtlCol="0">
            <a:spAutoFit/>
          </a:bodyPr>
          <a:lstStyle/>
          <a:p>
            <a:pPr algn="l"/>
            <a:r>
              <a:rPr lang="en-GB" sz="1050" baseline="0" noProof="0" dirty="0">
                <a:solidFill>
                  <a:schemeClr val="bg1">
                    <a:lumMod val="50000"/>
                  </a:schemeClr>
                </a:solidFill>
              </a:rPr>
              <a:t>Helium US production, imports, exports and storage in Tonnes, based on US geological survey data</a:t>
            </a:r>
            <a:endParaRPr lang="en-GB" sz="1050" noProof="0" dirty="0">
              <a:solidFill>
                <a:schemeClr val="bg1">
                  <a:lumMod val="50000"/>
                </a:schemeClr>
              </a:solidFill>
            </a:endParaRPr>
          </a:p>
        </p:txBody>
      </p:sp>
      <p:pic>
        <p:nvPicPr>
          <p:cNvPr id="9" name="Picture 8">
            <a:extLst>
              <a:ext uri="{FF2B5EF4-FFF2-40B4-BE49-F238E27FC236}">
                <a16:creationId xmlns:a16="http://schemas.microsoft.com/office/drawing/2014/main" id="{F1C6258F-FE31-42D4-6287-DE750B2637AF}"/>
              </a:ext>
            </a:extLst>
          </p:cNvPr>
          <p:cNvPicPr>
            <a:picLocks noChangeAspect="1"/>
          </p:cNvPicPr>
          <p:nvPr/>
        </p:nvPicPr>
        <p:blipFill>
          <a:blip r:embed="rId5"/>
          <a:stretch>
            <a:fillRect/>
          </a:stretch>
        </p:blipFill>
        <p:spPr>
          <a:xfrm>
            <a:off x="10644802" y="1683469"/>
            <a:ext cx="762338" cy="209028"/>
          </a:xfrm>
          <a:prstGeom prst="rect">
            <a:avLst/>
          </a:prstGeom>
        </p:spPr>
      </p:pic>
      <p:pic>
        <p:nvPicPr>
          <p:cNvPr id="11" name="Picture 10">
            <a:extLst>
              <a:ext uri="{FF2B5EF4-FFF2-40B4-BE49-F238E27FC236}">
                <a16:creationId xmlns:a16="http://schemas.microsoft.com/office/drawing/2014/main" id="{538328D1-9557-BB0D-66E3-6CD2779809C5}"/>
              </a:ext>
            </a:extLst>
          </p:cNvPr>
          <p:cNvPicPr>
            <a:picLocks noChangeAspect="1"/>
          </p:cNvPicPr>
          <p:nvPr/>
        </p:nvPicPr>
        <p:blipFill>
          <a:blip r:embed="rId6"/>
          <a:stretch>
            <a:fillRect/>
          </a:stretch>
        </p:blipFill>
        <p:spPr>
          <a:xfrm>
            <a:off x="762000" y="1639320"/>
            <a:ext cx="814387" cy="557634"/>
          </a:xfrm>
          <a:prstGeom prst="rect">
            <a:avLst/>
          </a:prstGeom>
        </p:spPr>
      </p:pic>
      <p:sp>
        <p:nvSpPr>
          <p:cNvPr id="17" name="Content Placeholder 2">
            <a:extLst>
              <a:ext uri="{FF2B5EF4-FFF2-40B4-BE49-F238E27FC236}">
                <a16:creationId xmlns:a16="http://schemas.microsoft.com/office/drawing/2014/main" id="{75B8C9CD-57A4-37D2-7B24-68ABAD952D72}"/>
              </a:ext>
            </a:extLst>
          </p:cNvPr>
          <p:cNvSpPr txBox="1">
            <a:spLocks/>
          </p:cNvSpPr>
          <p:nvPr/>
        </p:nvSpPr>
        <p:spPr>
          <a:xfrm>
            <a:off x="9349740" y="4465443"/>
            <a:ext cx="2334127" cy="1532126"/>
          </a:xfrm>
          <a:prstGeom prst="rect">
            <a:avLst/>
          </a:prstGeom>
        </p:spPr>
        <p:txBody>
          <a:bodyPr vert="horz">
            <a:normAutofit fontScale="47500" lnSpcReduction="20000"/>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700" dirty="0">
                <a:solidFill>
                  <a:srgbClr val="022222"/>
                </a:solidFill>
                <a:latin typeface="Lato" panose="020F0502020204030203" pitchFamily="34" charset="0"/>
              </a:rPr>
              <a:t>Regulation of the of the market by selling of the strategic reserve through </a:t>
            </a:r>
            <a:r>
              <a:rPr lang="en-US" sz="1700" b="1" dirty="0">
                <a:solidFill>
                  <a:srgbClr val="022222"/>
                </a:solidFill>
                <a:latin typeface="Lato" panose="020F0502020204030203" pitchFamily="34" charset="0"/>
              </a:rPr>
              <a:t>yearly auctions to the private sector till 2018</a:t>
            </a:r>
          </a:p>
          <a:p>
            <a:pPr marL="36576" indent="0">
              <a:buNone/>
            </a:pPr>
            <a:endParaRPr lang="en-US" sz="1700" b="1" dirty="0">
              <a:solidFill>
                <a:srgbClr val="022222"/>
              </a:solidFill>
              <a:latin typeface="Lato" panose="020F0502020204030203" pitchFamily="34" charset="0"/>
            </a:endParaRPr>
          </a:p>
          <a:p>
            <a:pPr marL="36576" indent="0">
              <a:buNone/>
            </a:pPr>
            <a:r>
              <a:rPr lang="en-US" sz="1700" dirty="0">
                <a:solidFill>
                  <a:srgbClr val="022222"/>
                </a:solidFill>
                <a:latin typeface="Lato" panose="020F0502020204030203" pitchFamily="34" charset="0"/>
              </a:rPr>
              <a:t>Make the </a:t>
            </a:r>
            <a:r>
              <a:rPr lang="en-US" sz="1700" b="1" dirty="0">
                <a:solidFill>
                  <a:srgbClr val="022222"/>
                </a:solidFill>
                <a:latin typeface="Lato" panose="020F0502020204030203" pitchFamily="34" charset="0"/>
              </a:rPr>
              <a:t>bridge with new international extraction capacity</a:t>
            </a:r>
            <a:r>
              <a:rPr lang="en-US" sz="1700" dirty="0">
                <a:solidFill>
                  <a:srgbClr val="022222"/>
                </a:solidFill>
                <a:latin typeface="Lato" panose="020F0502020204030203" pitchFamily="34" charset="0"/>
              </a:rPr>
              <a:t> development</a:t>
            </a:r>
          </a:p>
          <a:p>
            <a:pPr marL="36576" indent="0">
              <a:buNone/>
            </a:pPr>
            <a:endParaRPr lang="en-US" sz="1700" dirty="0">
              <a:solidFill>
                <a:srgbClr val="022222"/>
              </a:solidFill>
              <a:latin typeface="Lato" panose="020F0502020204030203" pitchFamily="34" charset="0"/>
            </a:endParaRPr>
          </a:p>
          <a:p>
            <a:pPr marL="36576" indent="0">
              <a:buNone/>
            </a:pPr>
            <a:r>
              <a:rPr lang="en-US" sz="1700" dirty="0">
                <a:solidFill>
                  <a:srgbClr val="022222"/>
                </a:solidFill>
                <a:latin typeface="Lato" panose="020F0502020204030203" pitchFamily="34" charset="0"/>
              </a:rPr>
              <a:t>Regulation of the US domestic market, but reduction of exports over the years</a:t>
            </a:r>
          </a:p>
          <a:p>
            <a:pPr marL="36576" indent="0">
              <a:buNone/>
            </a:pPr>
            <a:endParaRPr lang="en-US" sz="1700" dirty="0">
              <a:solidFill>
                <a:srgbClr val="022222"/>
              </a:solidFill>
              <a:latin typeface="Lato" panose="020F0502020204030203" pitchFamily="34" charset="0"/>
            </a:endParaRPr>
          </a:p>
          <a:p>
            <a:pPr marL="0" indent="0">
              <a:buNone/>
            </a:pPr>
            <a:r>
              <a:rPr lang="en-US" sz="1800" b="1" dirty="0">
                <a:solidFill>
                  <a:srgbClr val="C00000"/>
                </a:solidFill>
                <a:latin typeface="Lato" panose="020F0502020204030203" pitchFamily="34" charset="0"/>
              </a:rPr>
              <a:t>Market is not regulated anymore at the end of this period</a:t>
            </a:r>
          </a:p>
          <a:p>
            <a:pPr marL="36576" indent="0">
              <a:buNone/>
            </a:pPr>
            <a:endParaRPr lang="en-US" sz="1700" dirty="0">
              <a:solidFill>
                <a:srgbClr val="022222"/>
              </a:solidFill>
              <a:latin typeface="Lato" panose="020F0502020204030203" pitchFamily="34" charset="0"/>
            </a:endParaRPr>
          </a:p>
          <a:p>
            <a:pPr marL="36576" indent="0">
              <a:buNone/>
            </a:pPr>
            <a:endParaRPr lang="en-US" sz="1700" dirty="0">
              <a:solidFill>
                <a:srgbClr val="022222"/>
              </a:solidFill>
              <a:latin typeface="Lato" panose="020F0502020204030203" pitchFamily="34" charset="0"/>
            </a:endParaRPr>
          </a:p>
          <a:p>
            <a:pPr marL="36576" indent="0">
              <a:buNone/>
            </a:pPr>
            <a:endParaRPr lang="en-US" sz="1700" dirty="0">
              <a:solidFill>
                <a:srgbClr val="022222"/>
              </a:solidFill>
              <a:latin typeface="Lato" panose="020F0502020204030203" pitchFamily="34" charset="0"/>
            </a:endParaRPr>
          </a:p>
          <a:p>
            <a:pPr marL="448056" lvl="1" indent="0">
              <a:buNone/>
            </a:pPr>
            <a:endParaRPr lang="en-US" sz="1500" dirty="0">
              <a:solidFill>
                <a:srgbClr val="022222"/>
              </a:solidFill>
              <a:latin typeface="Lato" panose="020F0502020204030203" pitchFamily="34" charset="0"/>
            </a:endParaRPr>
          </a:p>
          <a:p>
            <a:pPr lvl="1"/>
            <a:endParaRPr lang="en-US" sz="1600" dirty="0"/>
          </a:p>
          <a:p>
            <a:pPr lvl="1"/>
            <a:endParaRPr lang="en-US" sz="1600" dirty="0"/>
          </a:p>
          <a:p>
            <a:pPr lvl="1"/>
            <a:endParaRPr lang="en-US" sz="1600" dirty="0"/>
          </a:p>
          <a:p>
            <a:pPr lvl="1"/>
            <a:endParaRPr lang="en-US" sz="1600" dirty="0"/>
          </a:p>
          <a:p>
            <a:pPr lvl="1"/>
            <a:endParaRPr lang="en-US" dirty="0"/>
          </a:p>
          <a:p>
            <a:pPr lvl="1"/>
            <a:endParaRPr lang="en-US" dirty="0"/>
          </a:p>
        </p:txBody>
      </p:sp>
      <p:sp>
        <p:nvSpPr>
          <p:cNvPr id="6" name="TextBox 5">
            <a:extLst>
              <a:ext uri="{FF2B5EF4-FFF2-40B4-BE49-F238E27FC236}">
                <a16:creationId xmlns:a16="http://schemas.microsoft.com/office/drawing/2014/main" id="{DAF75E9D-DDD7-014F-4A7E-EF59DA2C1C60}"/>
              </a:ext>
            </a:extLst>
          </p:cNvPr>
          <p:cNvSpPr txBox="1"/>
          <p:nvPr/>
        </p:nvSpPr>
        <p:spPr>
          <a:xfrm>
            <a:off x="114300" y="3902825"/>
            <a:ext cx="1295400" cy="523220"/>
          </a:xfrm>
          <a:prstGeom prst="rect">
            <a:avLst/>
          </a:prstGeom>
          <a:noFill/>
        </p:spPr>
        <p:txBody>
          <a:bodyPr wrap="square">
            <a:spAutoFit/>
          </a:bodyPr>
          <a:lstStyle/>
          <a:p>
            <a:pPr marL="36576" indent="0" algn="r">
              <a:buNone/>
            </a:pPr>
            <a:r>
              <a:rPr lang="en-US" sz="1400" b="1" dirty="0"/>
              <a:t>1925 </a:t>
            </a:r>
          </a:p>
          <a:p>
            <a:pPr marL="36576" indent="0" algn="r">
              <a:buNone/>
            </a:pPr>
            <a:r>
              <a:rPr lang="en-US" sz="1400" b="1" dirty="0">
                <a:solidFill>
                  <a:schemeClr val="bg1">
                    <a:lumMod val="50000"/>
                  </a:schemeClr>
                </a:solidFill>
              </a:rPr>
              <a:t>Helium Act</a:t>
            </a:r>
            <a:endParaRPr lang="en-US" sz="1200" b="1" dirty="0">
              <a:solidFill>
                <a:schemeClr val="bg1">
                  <a:lumMod val="50000"/>
                </a:schemeClr>
              </a:solidFill>
            </a:endParaRPr>
          </a:p>
        </p:txBody>
      </p:sp>
      <p:sp>
        <p:nvSpPr>
          <p:cNvPr id="8" name="TextBox 7">
            <a:extLst>
              <a:ext uri="{FF2B5EF4-FFF2-40B4-BE49-F238E27FC236}">
                <a16:creationId xmlns:a16="http://schemas.microsoft.com/office/drawing/2014/main" id="{2C2E4EDA-3458-011A-5A6D-2692B2F0214F}"/>
              </a:ext>
            </a:extLst>
          </p:cNvPr>
          <p:cNvSpPr txBox="1"/>
          <p:nvPr/>
        </p:nvSpPr>
        <p:spPr>
          <a:xfrm>
            <a:off x="6937405" y="3902825"/>
            <a:ext cx="2295123" cy="523220"/>
          </a:xfrm>
          <a:prstGeom prst="rect">
            <a:avLst/>
          </a:prstGeom>
          <a:noFill/>
        </p:spPr>
        <p:txBody>
          <a:bodyPr wrap="square">
            <a:spAutoFit/>
          </a:bodyPr>
          <a:lstStyle/>
          <a:p>
            <a:pPr marL="36576" indent="0" algn="ctr">
              <a:buNone/>
            </a:pPr>
            <a:r>
              <a:rPr lang="en-US" sz="1400" b="1" dirty="0"/>
              <a:t>1996 </a:t>
            </a:r>
          </a:p>
          <a:p>
            <a:pPr marL="36576" indent="0" algn="ctr">
              <a:buNone/>
            </a:pPr>
            <a:r>
              <a:rPr lang="en-US" sz="1400" b="1" dirty="0">
                <a:solidFill>
                  <a:schemeClr val="bg1">
                    <a:lumMod val="50000"/>
                  </a:schemeClr>
                </a:solidFill>
              </a:rPr>
              <a:t>Helium privatization Act</a:t>
            </a:r>
            <a:endParaRPr lang="en-US" sz="1200" b="1" dirty="0">
              <a:solidFill>
                <a:schemeClr val="bg1">
                  <a:lumMod val="50000"/>
                </a:schemeClr>
              </a:solidFill>
            </a:endParaRPr>
          </a:p>
        </p:txBody>
      </p:sp>
      <p:sp>
        <p:nvSpPr>
          <p:cNvPr id="10" name="Rectangle 9">
            <a:extLst>
              <a:ext uri="{FF2B5EF4-FFF2-40B4-BE49-F238E27FC236}">
                <a16:creationId xmlns:a16="http://schemas.microsoft.com/office/drawing/2014/main" id="{B7756BF4-9D74-BDAB-31E9-E140023E979A}"/>
              </a:ext>
            </a:extLst>
          </p:cNvPr>
          <p:cNvSpPr/>
          <p:nvPr/>
        </p:nvSpPr>
        <p:spPr>
          <a:xfrm>
            <a:off x="1120140" y="1596300"/>
            <a:ext cx="3642360" cy="2025687"/>
          </a:xfrm>
          <a:prstGeom prst="rect">
            <a:avLst/>
          </a:prstGeom>
          <a:solidFill>
            <a:srgbClr val="00B05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B4BA5C-0453-C3F5-18B7-BD342EF30764}"/>
              </a:ext>
            </a:extLst>
          </p:cNvPr>
          <p:cNvSpPr/>
          <p:nvPr/>
        </p:nvSpPr>
        <p:spPr>
          <a:xfrm>
            <a:off x="4762500" y="1596299"/>
            <a:ext cx="1028700" cy="2025687"/>
          </a:xfrm>
          <a:prstGeom prst="rect">
            <a:avLst/>
          </a:prstGeom>
          <a:solidFill>
            <a:srgbClr val="00B05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FC4476E-BE11-5FE9-C6EF-CAABCBFF0056}"/>
              </a:ext>
            </a:extLst>
          </p:cNvPr>
          <p:cNvSpPr txBox="1"/>
          <p:nvPr/>
        </p:nvSpPr>
        <p:spPr>
          <a:xfrm>
            <a:off x="9350725" y="3902825"/>
            <a:ext cx="2057400" cy="523220"/>
          </a:xfrm>
          <a:prstGeom prst="rect">
            <a:avLst/>
          </a:prstGeom>
          <a:noFill/>
        </p:spPr>
        <p:txBody>
          <a:bodyPr wrap="square">
            <a:spAutoFit/>
          </a:bodyPr>
          <a:lstStyle/>
          <a:p>
            <a:pPr marL="36576" indent="0">
              <a:buNone/>
            </a:pPr>
            <a:r>
              <a:rPr lang="en-US" sz="1400" b="1" dirty="0"/>
              <a:t>2013 </a:t>
            </a:r>
          </a:p>
          <a:p>
            <a:pPr marL="36576" indent="0">
              <a:buNone/>
            </a:pPr>
            <a:r>
              <a:rPr lang="en-US" sz="1400" b="1" dirty="0">
                <a:solidFill>
                  <a:schemeClr val="bg1">
                    <a:lumMod val="50000"/>
                  </a:schemeClr>
                </a:solidFill>
              </a:rPr>
              <a:t>Stewardship Act</a:t>
            </a:r>
          </a:p>
        </p:txBody>
      </p:sp>
      <p:sp>
        <p:nvSpPr>
          <p:cNvPr id="22" name="Rectangle 21">
            <a:extLst>
              <a:ext uri="{FF2B5EF4-FFF2-40B4-BE49-F238E27FC236}">
                <a16:creationId xmlns:a16="http://schemas.microsoft.com/office/drawing/2014/main" id="{DC6316F3-8B73-4A62-522F-7DE448116530}"/>
              </a:ext>
            </a:extLst>
          </p:cNvPr>
          <p:cNvSpPr/>
          <p:nvPr/>
        </p:nvSpPr>
        <p:spPr>
          <a:xfrm>
            <a:off x="5787305" y="1596300"/>
            <a:ext cx="1314534" cy="2025687"/>
          </a:xfrm>
          <a:prstGeom prst="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1A750E2-0403-A96E-D36F-5F372F8F4A87}"/>
              </a:ext>
            </a:extLst>
          </p:cNvPr>
          <p:cNvSpPr txBox="1"/>
          <p:nvPr/>
        </p:nvSpPr>
        <p:spPr>
          <a:xfrm>
            <a:off x="6978351" y="4433693"/>
            <a:ext cx="2295123" cy="969496"/>
          </a:xfrm>
          <a:prstGeom prst="rect">
            <a:avLst/>
          </a:prstGeom>
          <a:noFill/>
        </p:spPr>
        <p:txBody>
          <a:bodyPr wrap="square">
            <a:spAutoFit/>
          </a:bodyPr>
          <a:lstStyle/>
          <a:p>
            <a:pPr marL="36576" indent="0">
              <a:buNone/>
            </a:pPr>
            <a:r>
              <a:rPr lang="en-US" sz="800" dirty="0">
                <a:solidFill>
                  <a:srgbClr val="022222"/>
                </a:solidFill>
                <a:latin typeface="Lato" panose="020F0502020204030203" pitchFamily="34" charset="0"/>
              </a:rPr>
              <a:t>Federal government decided to </a:t>
            </a:r>
            <a:r>
              <a:rPr lang="en-US" sz="800" b="1" dirty="0">
                <a:solidFill>
                  <a:srgbClr val="022222"/>
                </a:solidFill>
                <a:latin typeface="Lato" panose="020F0502020204030203" pitchFamily="34" charset="0"/>
              </a:rPr>
              <a:t>sell the stock to the private sector till 2012 </a:t>
            </a:r>
            <a:r>
              <a:rPr lang="en-GB" sz="800" b="0" i="0" dirty="0">
                <a:solidFill>
                  <a:srgbClr val="022222"/>
                </a:solidFill>
                <a:effectLst/>
                <a:latin typeface="Lato" panose="020F0502020204030203" pitchFamily="34" charset="0"/>
              </a:rPr>
              <a:t>to payback US federal accumulated costs</a:t>
            </a:r>
            <a:endParaRPr lang="en-US" sz="800" dirty="0">
              <a:solidFill>
                <a:srgbClr val="022222"/>
              </a:solidFill>
              <a:latin typeface="Lato" panose="020F0502020204030203" pitchFamily="34" charset="0"/>
            </a:endParaRPr>
          </a:p>
          <a:p>
            <a:pPr marL="36576" indent="0">
              <a:buNone/>
            </a:pPr>
            <a:endParaRPr lang="en-US" sz="800" dirty="0">
              <a:solidFill>
                <a:srgbClr val="022222"/>
              </a:solidFill>
              <a:latin typeface="Lato" panose="020F0502020204030203" pitchFamily="34" charset="0"/>
            </a:endParaRPr>
          </a:p>
          <a:p>
            <a:pPr marL="36576" indent="0">
              <a:buNone/>
            </a:pPr>
            <a:r>
              <a:rPr lang="en-US" sz="800" dirty="0">
                <a:solidFill>
                  <a:srgbClr val="022222"/>
                </a:solidFill>
                <a:latin typeface="Lato" panose="020F0502020204030203" pitchFamily="34" charset="0"/>
              </a:rPr>
              <a:t>Large industrial </a:t>
            </a:r>
            <a:r>
              <a:rPr lang="en-US" sz="800" b="1" dirty="0">
                <a:solidFill>
                  <a:srgbClr val="022222"/>
                </a:solidFill>
                <a:latin typeface="Lato" panose="020F0502020204030203" pitchFamily="34" charset="0"/>
              </a:rPr>
              <a:t>investment in Algeria in the 90’s and Qatar since 2008</a:t>
            </a:r>
          </a:p>
          <a:p>
            <a:pPr marL="36576" indent="0">
              <a:buNone/>
            </a:pPr>
            <a:endParaRPr lang="en-US" sz="900" dirty="0">
              <a:solidFill>
                <a:srgbClr val="022222"/>
              </a:solidFill>
              <a:latin typeface="Lato" panose="020F0502020204030203" pitchFamily="34" charset="0"/>
            </a:endParaRPr>
          </a:p>
        </p:txBody>
      </p:sp>
      <p:sp>
        <p:nvSpPr>
          <p:cNvPr id="27" name="Flowchart: Off-page Connector 26">
            <a:extLst>
              <a:ext uri="{FF2B5EF4-FFF2-40B4-BE49-F238E27FC236}">
                <a16:creationId xmlns:a16="http://schemas.microsoft.com/office/drawing/2014/main" id="{946878C2-2AFD-E671-406D-B67272C17C49}"/>
              </a:ext>
            </a:extLst>
          </p:cNvPr>
          <p:cNvSpPr/>
          <p:nvPr/>
        </p:nvSpPr>
        <p:spPr>
          <a:xfrm rot="10800000">
            <a:off x="1092993" y="3558539"/>
            <a:ext cx="76200" cy="304800"/>
          </a:xfrm>
          <a:prstGeom prst="flowChartOffpageConnector">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BD5F558-7054-4A87-6E07-D9B97769E359}"/>
              </a:ext>
            </a:extLst>
          </p:cNvPr>
          <p:cNvSpPr/>
          <p:nvPr/>
        </p:nvSpPr>
        <p:spPr>
          <a:xfrm>
            <a:off x="7090498" y="1596300"/>
            <a:ext cx="1036146" cy="2025687"/>
          </a:xfrm>
          <a:prstGeom prst="rect">
            <a:avLst/>
          </a:prstGeom>
          <a:solidFill>
            <a:srgbClr val="00B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7174505-E228-8158-C6B0-9D77A0DD3D9E}"/>
              </a:ext>
            </a:extLst>
          </p:cNvPr>
          <p:cNvSpPr/>
          <p:nvPr/>
        </p:nvSpPr>
        <p:spPr>
          <a:xfrm>
            <a:off x="9649694" y="1579353"/>
            <a:ext cx="887230" cy="2025687"/>
          </a:xfrm>
          <a:prstGeom prst="rect">
            <a:avLst/>
          </a:prstGeom>
          <a:solidFill>
            <a:srgbClr val="C0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9C5550-1100-2F98-B82A-FBF2C8754B77}"/>
              </a:ext>
            </a:extLst>
          </p:cNvPr>
          <p:cNvSpPr/>
          <p:nvPr/>
        </p:nvSpPr>
        <p:spPr>
          <a:xfrm>
            <a:off x="8119562" y="1596299"/>
            <a:ext cx="1532438" cy="2025687"/>
          </a:xfrm>
          <a:prstGeom prst="rect">
            <a:avLst/>
          </a:prstGeom>
          <a:solidFill>
            <a:srgbClr val="FFC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lowchart: Off-page Connector 27">
            <a:extLst>
              <a:ext uri="{FF2B5EF4-FFF2-40B4-BE49-F238E27FC236}">
                <a16:creationId xmlns:a16="http://schemas.microsoft.com/office/drawing/2014/main" id="{A4CE9EE3-6998-72B2-9F92-F0DB68DAA874}"/>
              </a:ext>
            </a:extLst>
          </p:cNvPr>
          <p:cNvSpPr/>
          <p:nvPr/>
        </p:nvSpPr>
        <p:spPr>
          <a:xfrm rot="10800000">
            <a:off x="8092440" y="3558539"/>
            <a:ext cx="76200" cy="304800"/>
          </a:xfrm>
          <a:prstGeom prst="flowChartOffpageConnector">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lowchart: Off-page Connector 28">
            <a:extLst>
              <a:ext uri="{FF2B5EF4-FFF2-40B4-BE49-F238E27FC236}">
                <a16:creationId xmlns:a16="http://schemas.microsoft.com/office/drawing/2014/main" id="{BE18D6F0-0453-AD97-8EF1-95A53236E11B}"/>
              </a:ext>
            </a:extLst>
          </p:cNvPr>
          <p:cNvSpPr/>
          <p:nvPr/>
        </p:nvSpPr>
        <p:spPr>
          <a:xfrm rot="10800000">
            <a:off x="9610323" y="3558540"/>
            <a:ext cx="76200" cy="304800"/>
          </a:xfrm>
          <a:prstGeom prst="flowChartOffpageConnector">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86B43F-C2B9-C431-BBA7-3013B3AAEEB7}"/>
              </a:ext>
            </a:extLst>
          </p:cNvPr>
          <p:cNvSpPr txBox="1"/>
          <p:nvPr/>
        </p:nvSpPr>
        <p:spPr>
          <a:xfrm>
            <a:off x="6972000" y="5274294"/>
            <a:ext cx="2295123" cy="723275"/>
          </a:xfrm>
          <a:prstGeom prst="rect">
            <a:avLst/>
          </a:prstGeom>
          <a:noFill/>
        </p:spPr>
        <p:txBody>
          <a:bodyPr wrap="square">
            <a:spAutoFit/>
          </a:bodyPr>
          <a:lstStyle/>
          <a:p>
            <a:pPr marL="36576"/>
            <a:r>
              <a:rPr lang="en-US" sz="800" b="1" dirty="0">
                <a:solidFill>
                  <a:srgbClr val="C00000"/>
                </a:solidFill>
                <a:latin typeface="Lato" panose="020F0502020204030203" pitchFamily="34" charset="0"/>
              </a:rPr>
              <a:t>Production capacity developments in the private sector was too low at the end of</a:t>
            </a:r>
          </a:p>
          <a:p>
            <a:pPr marL="36576"/>
            <a:r>
              <a:rPr lang="en-US" sz="800" b="1" dirty="0">
                <a:solidFill>
                  <a:srgbClr val="C00000"/>
                </a:solidFill>
                <a:latin typeface="Lato" panose="020F0502020204030203" pitchFamily="34" charset="0"/>
              </a:rPr>
              <a:t>this period</a:t>
            </a:r>
          </a:p>
          <a:p>
            <a:pPr marL="36576" indent="0">
              <a:buNone/>
            </a:pPr>
            <a:endParaRPr lang="en-US" sz="800" b="1" dirty="0">
              <a:solidFill>
                <a:srgbClr val="022222"/>
              </a:solidFill>
              <a:latin typeface="Lato" panose="020F0502020204030203" pitchFamily="34" charset="0"/>
            </a:endParaRPr>
          </a:p>
          <a:p>
            <a:pPr marL="36576" indent="0">
              <a:buNone/>
            </a:pPr>
            <a:endParaRPr lang="en-US" sz="900" dirty="0">
              <a:solidFill>
                <a:srgbClr val="022222"/>
              </a:solidFill>
              <a:latin typeface="Lato" panose="020F0502020204030203" pitchFamily="34" charset="0"/>
            </a:endParaRPr>
          </a:p>
        </p:txBody>
      </p:sp>
      <p:grpSp>
        <p:nvGrpSpPr>
          <p:cNvPr id="25" name="Group 24">
            <a:extLst>
              <a:ext uri="{FF2B5EF4-FFF2-40B4-BE49-F238E27FC236}">
                <a16:creationId xmlns:a16="http://schemas.microsoft.com/office/drawing/2014/main" id="{870F92F8-5F94-27D5-80F6-4B2EF43CC2E9}"/>
              </a:ext>
            </a:extLst>
          </p:cNvPr>
          <p:cNvGrpSpPr/>
          <p:nvPr/>
        </p:nvGrpSpPr>
        <p:grpSpPr>
          <a:xfrm>
            <a:off x="8782501" y="893058"/>
            <a:ext cx="2704649" cy="1200297"/>
            <a:chOff x="8782501" y="893058"/>
            <a:chExt cx="2704649" cy="1200297"/>
          </a:xfrm>
        </p:grpSpPr>
        <p:sp>
          <p:nvSpPr>
            <p:cNvPr id="19" name="TextBox 18">
              <a:extLst>
                <a:ext uri="{FF2B5EF4-FFF2-40B4-BE49-F238E27FC236}">
                  <a16:creationId xmlns:a16="http://schemas.microsoft.com/office/drawing/2014/main" id="{11E11C61-4A51-097C-92EC-AC72955CDB75}"/>
                </a:ext>
              </a:extLst>
            </p:cNvPr>
            <p:cNvSpPr txBox="1"/>
            <p:nvPr/>
          </p:nvSpPr>
          <p:spPr>
            <a:xfrm>
              <a:off x="8782501" y="893058"/>
              <a:ext cx="2704649" cy="630942"/>
            </a:xfrm>
            <a:prstGeom prst="rect">
              <a:avLst/>
            </a:prstGeom>
            <a:noFill/>
          </p:spPr>
          <p:txBody>
            <a:bodyPr wrap="square">
              <a:spAutoFit/>
            </a:bodyPr>
            <a:lstStyle/>
            <a:p>
              <a:r>
                <a:rPr lang="en-GB" sz="1050" b="1" i="0" dirty="0">
                  <a:solidFill>
                    <a:srgbClr val="022222"/>
                  </a:solidFill>
                  <a:effectLst/>
                  <a:latin typeface="Lato" panose="020F0502020204030203" pitchFamily="34" charset="0"/>
                </a:rPr>
                <a:t>              Helium Shortages</a:t>
              </a:r>
            </a:p>
            <a:p>
              <a:r>
                <a:rPr lang="en-GB" sz="1050" b="1" dirty="0">
                  <a:solidFill>
                    <a:schemeClr val="bg2">
                      <a:lumMod val="10000"/>
                    </a:schemeClr>
                  </a:solidFill>
                  <a:latin typeface="Lato" panose="020F0502020204030203" pitchFamily="34" charset="0"/>
                </a:rPr>
                <a:t>1.0</a:t>
              </a:r>
              <a:r>
                <a:rPr lang="en-GB" sz="1050" b="1" dirty="0">
                  <a:solidFill>
                    <a:srgbClr val="022222"/>
                  </a:solidFill>
                  <a:latin typeface="Lato" panose="020F0502020204030203" pitchFamily="34" charset="0"/>
                </a:rPr>
                <a:t>            </a:t>
              </a:r>
              <a:r>
                <a:rPr lang="en-GB" sz="1050" b="1" dirty="0">
                  <a:solidFill>
                    <a:schemeClr val="bg2">
                      <a:lumMod val="10000"/>
                    </a:schemeClr>
                  </a:solidFill>
                  <a:latin typeface="Lato" panose="020F0502020204030203" pitchFamily="34" charset="0"/>
                </a:rPr>
                <a:t>2.0                  3.0   4.0</a:t>
              </a:r>
            </a:p>
            <a:p>
              <a:r>
                <a:rPr lang="en-GB" sz="700" b="1" dirty="0">
                  <a:solidFill>
                    <a:schemeClr val="bg1">
                      <a:lumMod val="50000"/>
                    </a:schemeClr>
                  </a:solidFill>
                  <a:latin typeface="Lato" panose="020F0502020204030203" pitchFamily="34" charset="0"/>
                </a:rPr>
                <a:t>2006                2011                          2018   2022</a:t>
              </a:r>
            </a:p>
            <a:p>
              <a:r>
                <a:rPr lang="en-GB" sz="700" b="1" dirty="0">
                  <a:solidFill>
                    <a:schemeClr val="bg1">
                      <a:lumMod val="50000"/>
                    </a:schemeClr>
                  </a:solidFill>
                  <a:latin typeface="Lato" panose="020F0502020204030203" pitchFamily="34" charset="0"/>
                </a:rPr>
                <a:t>2008                2013                          2020   …</a:t>
              </a:r>
              <a:endParaRPr lang="en-GB" sz="700" b="1" i="0" dirty="0">
                <a:solidFill>
                  <a:schemeClr val="bg1">
                    <a:lumMod val="50000"/>
                  </a:schemeClr>
                </a:solidFill>
                <a:effectLst/>
                <a:latin typeface="Lato" panose="020F0502020204030203" pitchFamily="34" charset="0"/>
              </a:endParaRPr>
            </a:p>
          </p:txBody>
        </p:sp>
        <p:sp>
          <p:nvSpPr>
            <p:cNvPr id="20" name="Arrow: Up 19">
              <a:extLst>
                <a:ext uri="{FF2B5EF4-FFF2-40B4-BE49-F238E27FC236}">
                  <a16:creationId xmlns:a16="http://schemas.microsoft.com/office/drawing/2014/main" id="{0DEBE9BB-F4BF-F940-9AD8-762EB30D135E}"/>
                </a:ext>
              </a:extLst>
            </p:cNvPr>
            <p:cNvSpPr/>
            <p:nvPr/>
          </p:nvSpPr>
          <p:spPr>
            <a:xfrm rot="10800000">
              <a:off x="9424809" y="1473115"/>
              <a:ext cx="228600" cy="620239"/>
            </a:xfrm>
            <a:prstGeom prst="upArrow">
              <a:avLst/>
            </a:prstGeom>
            <a:solidFill>
              <a:schemeClr val="accent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5DC68BA9-DEAA-EE8B-2DE7-00F00F87C85E}"/>
                </a:ext>
              </a:extLst>
            </p:cNvPr>
            <p:cNvSpPr/>
            <p:nvPr/>
          </p:nvSpPr>
          <p:spPr>
            <a:xfrm rot="10800000">
              <a:off x="8868982" y="1473115"/>
              <a:ext cx="228600" cy="620239"/>
            </a:xfrm>
            <a:prstGeom prst="upArrow">
              <a:avLst/>
            </a:prstGeom>
            <a:solidFill>
              <a:schemeClr val="accent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39DEFA06-7630-5C51-0BC0-6DC159653CCF}"/>
                </a:ext>
              </a:extLst>
            </p:cNvPr>
            <p:cNvSpPr/>
            <p:nvPr/>
          </p:nvSpPr>
          <p:spPr>
            <a:xfrm rot="10800000">
              <a:off x="10186990" y="1473116"/>
              <a:ext cx="228600" cy="620239"/>
            </a:xfrm>
            <a:prstGeom prst="upArrow">
              <a:avLst/>
            </a:prstGeom>
            <a:solidFill>
              <a:schemeClr val="accent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2963A519-4BDC-B41E-C8BC-60D10F338FD7}"/>
                </a:ext>
              </a:extLst>
            </p:cNvPr>
            <p:cNvSpPr/>
            <p:nvPr/>
          </p:nvSpPr>
          <p:spPr>
            <a:xfrm rot="10800000">
              <a:off x="10437377" y="1473116"/>
              <a:ext cx="228600" cy="620239"/>
            </a:xfrm>
            <a:prstGeom prst="upArrow">
              <a:avLst/>
            </a:prstGeom>
            <a:solidFill>
              <a:schemeClr val="accent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7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6" grpId="0"/>
      <p:bldP spid="8" grpId="0"/>
      <p:bldP spid="10" grpId="0" animBg="1"/>
      <p:bldP spid="13" grpId="0" uiExpand="1" animBg="1"/>
      <p:bldP spid="21" grpId="0"/>
      <p:bldP spid="22" grpId="0" uiExpand="1" animBg="1"/>
      <p:bldP spid="26" grpId="0"/>
      <p:bldP spid="27" grpId="0" animBg="1"/>
      <p:bldP spid="30" grpId="0" uiExpand="1" animBg="1"/>
      <p:bldP spid="31" grpId="0" animBg="1"/>
      <p:bldP spid="14" grpId="0" uiExpand="1" animBg="1"/>
      <p:bldP spid="28" grpId="0" animBg="1"/>
      <p:bldP spid="29"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a:xfrm>
            <a:off x="609600" y="-7931"/>
            <a:ext cx="10972800" cy="758791"/>
          </a:xfrm>
        </p:spPr>
        <p:txBody>
          <a:bodyPr>
            <a:normAutofit fontScale="90000"/>
          </a:bodyPr>
          <a:lstStyle/>
          <a:p>
            <a:pPr algn="ctr"/>
            <a:r>
              <a:rPr lang="en-US" sz="4000" dirty="0"/>
              <a:t>Helium extraction evolution worldwide</a:t>
            </a:r>
            <a:r>
              <a:rPr lang="en-US" u="sng" dirty="0"/>
              <a:t> </a:t>
            </a:r>
          </a:p>
        </p:txBody>
      </p:sp>
      <p:sp>
        <p:nvSpPr>
          <p:cNvPr id="48" name="ZoneTexte 3">
            <a:extLst>
              <a:ext uri="{FF2B5EF4-FFF2-40B4-BE49-F238E27FC236}">
                <a16:creationId xmlns:a16="http://schemas.microsoft.com/office/drawing/2014/main" id="{230ECAD7-3F2F-49EB-9123-C4A7D0305E5D}"/>
              </a:ext>
            </a:extLst>
          </p:cNvPr>
          <p:cNvSpPr txBox="1"/>
          <p:nvPr/>
        </p:nvSpPr>
        <p:spPr>
          <a:xfrm>
            <a:off x="685800" y="6339114"/>
            <a:ext cx="1752600" cy="261610"/>
          </a:xfrm>
          <a:prstGeom prst="rect">
            <a:avLst/>
          </a:prstGeom>
          <a:noFill/>
        </p:spPr>
        <p:txBody>
          <a:bodyPr wrap="square" rtlCol="0">
            <a:spAutoFit/>
          </a:bodyPr>
          <a:lstStyle/>
          <a:p>
            <a:pPr algn="l"/>
            <a:r>
              <a:rPr lang="en-GB" sz="1050" baseline="0" noProof="0" dirty="0">
                <a:solidFill>
                  <a:schemeClr val="bg1"/>
                </a:solidFill>
              </a:rPr>
              <a:t>frederic.ferrand@cern.ch</a:t>
            </a:r>
            <a:endParaRPr lang="en-GB" sz="1050" noProof="0" dirty="0">
              <a:solidFill>
                <a:schemeClr val="bg1"/>
              </a:solidFill>
            </a:endParaRPr>
          </a:p>
        </p:txBody>
      </p:sp>
      <p:pic>
        <p:nvPicPr>
          <p:cNvPr id="19" name="Picture 2">
            <a:extLst>
              <a:ext uri="{FF2B5EF4-FFF2-40B4-BE49-F238E27FC236}">
                <a16:creationId xmlns:a16="http://schemas.microsoft.com/office/drawing/2014/main" id="{B02F0A60-98FF-37DA-8DF4-353B9E77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1295400"/>
            <a:ext cx="8821142" cy="38684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4BD47979-FE1F-400E-D8E1-7E3A722A6DC1}"/>
              </a:ext>
            </a:extLst>
          </p:cNvPr>
          <p:cNvSpPr>
            <a:spLocks noChangeAspect="1"/>
          </p:cNvSpPr>
          <p:nvPr/>
        </p:nvSpPr>
        <p:spPr>
          <a:xfrm>
            <a:off x="1981200" y="1458948"/>
            <a:ext cx="2748245" cy="2748249"/>
          </a:xfrm>
          <a:prstGeom prst="ellipse">
            <a:avLst/>
          </a:prstGeom>
          <a:solidFill>
            <a:srgbClr val="0055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2000" dirty="0">
                <a:solidFill>
                  <a:schemeClr val="accent6">
                    <a:lumMod val="50000"/>
                  </a:schemeClr>
                </a:solidFill>
              </a:rPr>
              <a:t>USA</a:t>
            </a:r>
          </a:p>
          <a:p>
            <a:pPr algn="ctr"/>
            <a:r>
              <a:rPr lang="fr-CH" sz="2400" b="1" dirty="0">
                <a:solidFill>
                  <a:schemeClr val="accent6">
                    <a:lumMod val="50000"/>
                  </a:schemeClr>
                </a:solidFill>
              </a:rPr>
              <a:t>17’300 t</a:t>
            </a:r>
            <a:endParaRPr lang="fr-CH" dirty="0">
              <a:solidFill>
                <a:schemeClr val="accent6">
                  <a:lumMod val="50000"/>
                </a:schemeClr>
              </a:solidFill>
            </a:endParaRPr>
          </a:p>
        </p:txBody>
      </p:sp>
      <p:sp>
        <p:nvSpPr>
          <p:cNvPr id="21" name="Oval 20">
            <a:extLst>
              <a:ext uri="{FF2B5EF4-FFF2-40B4-BE49-F238E27FC236}">
                <a16:creationId xmlns:a16="http://schemas.microsoft.com/office/drawing/2014/main" id="{21437B32-6F6D-A140-D811-36E67754F613}"/>
              </a:ext>
            </a:extLst>
          </p:cNvPr>
          <p:cNvSpPr>
            <a:spLocks noChangeAspect="1"/>
          </p:cNvSpPr>
          <p:nvPr/>
        </p:nvSpPr>
        <p:spPr>
          <a:xfrm>
            <a:off x="5455402" y="2116851"/>
            <a:ext cx="970650" cy="970652"/>
          </a:xfrm>
          <a:prstGeom prst="ellipse">
            <a:avLst/>
          </a:prstGeom>
          <a:solidFill>
            <a:srgbClr val="0055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200" dirty="0">
                <a:solidFill>
                  <a:schemeClr val="accent6">
                    <a:lumMod val="50000"/>
                  </a:schemeClr>
                </a:solidFill>
              </a:rPr>
              <a:t>Algeria</a:t>
            </a:r>
          </a:p>
          <a:p>
            <a:pPr algn="ctr"/>
            <a:r>
              <a:rPr lang="fr-CH" b="1" dirty="0">
                <a:solidFill>
                  <a:schemeClr val="accent6">
                    <a:lumMod val="50000"/>
                  </a:schemeClr>
                </a:solidFill>
              </a:rPr>
              <a:t>630 t</a:t>
            </a:r>
            <a:endParaRPr lang="en-US" sz="1200" dirty="0">
              <a:solidFill>
                <a:schemeClr val="accent6">
                  <a:lumMod val="50000"/>
                </a:schemeClr>
              </a:solidFill>
            </a:endParaRPr>
          </a:p>
        </p:txBody>
      </p:sp>
      <p:sp>
        <p:nvSpPr>
          <p:cNvPr id="22" name="Oval 21">
            <a:extLst>
              <a:ext uri="{FF2B5EF4-FFF2-40B4-BE49-F238E27FC236}">
                <a16:creationId xmlns:a16="http://schemas.microsoft.com/office/drawing/2014/main" id="{A296F146-6C51-DA62-DBE0-2F4786F67AA9}"/>
              </a:ext>
            </a:extLst>
          </p:cNvPr>
          <p:cNvSpPr>
            <a:spLocks noChangeAspect="1"/>
          </p:cNvSpPr>
          <p:nvPr/>
        </p:nvSpPr>
        <p:spPr>
          <a:xfrm>
            <a:off x="5867400" y="1679129"/>
            <a:ext cx="640080" cy="640080"/>
          </a:xfrm>
          <a:prstGeom prst="ellipse">
            <a:avLst/>
          </a:prstGeom>
          <a:solidFill>
            <a:srgbClr val="0055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dirty="0">
                <a:solidFill>
                  <a:schemeClr val="accent6">
                    <a:lumMod val="50000"/>
                  </a:schemeClr>
                </a:solidFill>
              </a:rPr>
              <a:t>Poland</a:t>
            </a:r>
          </a:p>
          <a:p>
            <a:pPr algn="ctr"/>
            <a:r>
              <a:rPr lang="fr-CH" sz="900" b="1" dirty="0">
                <a:solidFill>
                  <a:schemeClr val="accent6">
                    <a:lumMod val="50000"/>
                  </a:schemeClr>
                </a:solidFill>
              </a:rPr>
              <a:t>230 t</a:t>
            </a:r>
            <a:endParaRPr lang="en-US" sz="700" dirty="0">
              <a:solidFill>
                <a:schemeClr val="accent6">
                  <a:lumMod val="50000"/>
                </a:schemeClr>
              </a:solidFill>
            </a:endParaRPr>
          </a:p>
        </p:txBody>
      </p:sp>
      <p:sp>
        <p:nvSpPr>
          <p:cNvPr id="23" name="Oval 22">
            <a:extLst>
              <a:ext uri="{FF2B5EF4-FFF2-40B4-BE49-F238E27FC236}">
                <a16:creationId xmlns:a16="http://schemas.microsoft.com/office/drawing/2014/main" id="{B7DADDB4-08C4-B669-CB02-A5B69B66DEB9}"/>
              </a:ext>
            </a:extLst>
          </p:cNvPr>
          <p:cNvSpPr>
            <a:spLocks noChangeAspect="1"/>
          </p:cNvSpPr>
          <p:nvPr/>
        </p:nvSpPr>
        <p:spPr>
          <a:xfrm>
            <a:off x="7620186" y="1604589"/>
            <a:ext cx="934382" cy="934382"/>
          </a:xfrm>
          <a:prstGeom prst="ellipse">
            <a:avLst/>
          </a:prstGeom>
          <a:solidFill>
            <a:srgbClr val="0055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accent6">
                    <a:lumMod val="50000"/>
                  </a:schemeClr>
                </a:solidFill>
              </a:rPr>
              <a:t>Russia</a:t>
            </a:r>
          </a:p>
          <a:p>
            <a:pPr algn="ctr"/>
            <a:r>
              <a:rPr lang="fr-CH" sz="2000" b="1" dirty="0">
                <a:solidFill>
                  <a:schemeClr val="accent6">
                    <a:lumMod val="50000"/>
                  </a:schemeClr>
                </a:solidFill>
              </a:rPr>
              <a:t>700 t</a:t>
            </a:r>
            <a:endParaRPr lang="en-US" sz="1200" dirty="0">
              <a:solidFill>
                <a:schemeClr val="accent6">
                  <a:lumMod val="50000"/>
                </a:schemeClr>
              </a:solidFill>
            </a:endParaRPr>
          </a:p>
        </p:txBody>
      </p:sp>
      <p:sp>
        <p:nvSpPr>
          <p:cNvPr id="14" name="TextBox 13">
            <a:extLst>
              <a:ext uri="{FF2B5EF4-FFF2-40B4-BE49-F238E27FC236}">
                <a16:creationId xmlns:a16="http://schemas.microsoft.com/office/drawing/2014/main" id="{50134374-FB64-824F-56DB-C93766ADC3FC}"/>
              </a:ext>
            </a:extLst>
          </p:cNvPr>
          <p:cNvSpPr txBox="1"/>
          <p:nvPr/>
        </p:nvSpPr>
        <p:spPr>
          <a:xfrm>
            <a:off x="156394" y="3581400"/>
            <a:ext cx="2233754" cy="1138773"/>
          </a:xfrm>
          <a:prstGeom prst="rect">
            <a:avLst/>
          </a:prstGeom>
          <a:noFill/>
        </p:spPr>
        <p:txBody>
          <a:bodyPr wrap="square" rtlCol="0">
            <a:spAutoFit/>
          </a:bodyPr>
          <a:lstStyle/>
          <a:p>
            <a:r>
              <a:rPr lang="en-GB" sz="3200" b="1" dirty="0"/>
              <a:t>18.9 Kt </a:t>
            </a:r>
          </a:p>
          <a:p>
            <a:r>
              <a:rPr lang="en-GB" dirty="0">
                <a:solidFill>
                  <a:schemeClr val="bg1">
                    <a:lumMod val="50000"/>
                  </a:schemeClr>
                </a:solidFill>
              </a:rPr>
              <a:t>of helium extracted worldwide</a:t>
            </a:r>
          </a:p>
        </p:txBody>
      </p:sp>
      <p:sp>
        <p:nvSpPr>
          <p:cNvPr id="15" name="TextBox 14">
            <a:extLst>
              <a:ext uri="{FF2B5EF4-FFF2-40B4-BE49-F238E27FC236}">
                <a16:creationId xmlns:a16="http://schemas.microsoft.com/office/drawing/2014/main" id="{B4133B58-9E60-48E3-15E5-067124C31E1C}"/>
              </a:ext>
            </a:extLst>
          </p:cNvPr>
          <p:cNvSpPr txBox="1"/>
          <p:nvPr/>
        </p:nvSpPr>
        <p:spPr>
          <a:xfrm>
            <a:off x="156394" y="5126484"/>
            <a:ext cx="2233754" cy="861774"/>
          </a:xfrm>
          <a:prstGeom prst="rect">
            <a:avLst/>
          </a:prstGeom>
          <a:noFill/>
        </p:spPr>
        <p:txBody>
          <a:bodyPr wrap="square" rtlCol="0">
            <a:spAutoFit/>
          </a:bodyPr>
          <a:lstStyle/>
          <a:p>
            <a:r>
              <a:rPr lang="en-GB" sz="3200" b="1" dirty="0"/>
              <a:t>92% </a:t>
            </a:r>
          </a:p>
          <a:p>
            <a:r>
              <a:rPr lang="en-GB" dirty="0">
                <a:solidFill>
                  <a:schemeClr val="bg1">
                    <a:lumMod val="50000"/>
                  </a:schemeClr>
                </a:solidFill>
              </a:rPr>
              <a:t>in the US</a:t>
            </a:r>
          </a:p>
        </p:txBody>
      </p:sp>
      <p:sp>
        <p:nvSpPr>
          <p:cNvPr id="16" name="TextBox 15">
            <a:extLst>
              <a:ext uri="{FF2B5EF4-FFF2-40B4-BE49-F238E27FC236}">
                <a16:creationId xmlns:a16="http://schemas.microsoft.com/office/drawing/2014/main" id="{C324173C-26D7-8A11-59C7-1FAF8001C588}"/>
              </a:ext>
            </a:extLst>
          </p:cNvPr>
          <p:cNvSpPr txBox="1"/>
          <p:nvPr/>
        </p:nvSpPr>
        <p:spPr>
          <a:xfrm>
            <a:off x="3464" y="1157171"/>
            <a:ext cx="1816588" cy="584775"/>
          </a:xfrm>
          <a:prstGeom prst="rect">
            <a:avLst/>
          </a:prstGeom>
          <a:noFill/>
        </p:spPr>
        <p:txBody>
          <a:bodyPr wrap="square" rtlCol="0">
            <a:spAutoFit/>
          </a:bodyPr>
          <a:lstStyle/>
          <a:p>
            <a:pPr algn="ctr"/>
            <a:r>
              <a:rPr lang="fr-CH" sz="3200" b="1" u="sng" dirty="0"/>
              <a:t>In 1995</a:t>
            </a:r>
            <a:endParaRPr lang="en-US" sz="3200" b="1" u="sng" dirty="0"/>
          </a:p>
        </p:txBody>
      </p:sp>
      <p:sp>
        <p:nvSpPr>
          <p:cNvPr id="17" name="TextBox 16">
            <a:extLst>
              <a:ext uri="{FF2B5EF4-FFF2-40B4-BE49-F238E27FC236}">
                <a16:creationId xmlns:a16="http://schemas.microsoft.com/office/drawing/2014/main" id="{1D411CC8-2E7D-32E7-85C4-3C9C7AA3D30E}"/>
              </a:ext>
            </a:extLst>
          </p:cNvPr>
          <p:cNvSpPr txBox="1"/>
          <p:nvPr/>
        </p:nvSpPr>
        <p:spPr>
          <a:xfrm>
            <a:off x="3001130" y="5082509"/>
            <a:ext cx="6757871" cy="215443"/>
          </a:xfrm>
          <a:prstGeom prst="rect">
            <a:avLst/>
          </a:prstGeom>
          <a:noFill/>
        </p:spPr>
        <p:txBody>
          <a:bodyPr wrap="square" rtlCol="0">
            <a:spAutoFit/>
          </a:bodyPr>
          <a:lstStyle/>
          <a:p>
            <a:pPr algn="ctr"/>
            <a:r>
              <a:rPr lang="en-GB" sz="800" dirty="0">
                <a:solidFill>
                  <a:schemeClr val="bg1">
                    <a:lumMod val="50000"/>
                  </a:schemeClr>
                </a:solidFill>
              </a:rPr>
              <a:t>Main sources of </a:t>
            </a:r>
            <a:r>
              <a:rPr lang="en-GB" sz="800" b="1" dirty="0">
                <a:solidFill>
                  <a:schemeClr val="bg1">
                    <a:lumMod val="50000"/>
                  </a:schemeClr>
                </a:solidFill>
              </a:rPr>
              <a:t>helium extracted from natural gas in 1995 </a:t>
            </a:r>
            <a:r>
              <a:rPr lang="en-GB" sz="800" b="0" dirty="0">
                <a:solidFill>
                  <a:schemeClr val="bg1">
                    <a:lumMod val="50000"/>
                  </a:schemeClr>
                </a:solidFill>
              </a:rPr>
              <a:t>according to US Geological survey in tonnes</a:t>
            </a:r>
          </a:p>
        </p:txBody>
      </p:sp>
      <p:sp>
        <p:nvSpPr>
          <p:cNvPr id="26" name="TextBox 25">
            <a:extLst>
              <a:ext uri="{FF2B5EF4-FFF2-40B4-BE49-F238E27FC236}">
                <a16:creationId xmlns:a16="http://schemas.microsoft.com/office/drawing/2014/main" id="{A405C8C5-3DB3-97CD-5A20-E99A6C4D41F5}"/>
              </a:ext>
            </a:extLst>
          </p:cNvPr>
          <p:cNvSpPr txBox="1"/>
          <p:nvPr/>
        </p:nvSpPr>
        <p:spPr>
          <a:xfrm>
            <a:off x="2590800" y="5466015"/>
            <a:ext cx="8153400" cy="461665"/>
          </a:xfrm>
          <a:prstGeom prst="rect">
            <a:avLst/>
          </a:prstGeom>
          <a:noFill/>
        </p:spPr>
        <p:txBody>
          <a:bodyPr wrap="square" rtlCol="0">
            <a:spAutoFit/>
          </a:bodyPr>
          <a:lstStyle/>
          <a:p>
            <a:pPr algn="ctr"/>
            <a:r>
              <a:rPr lang="en-US" sz="2400" b="1" dirty="0">
                <a:solidFill>
                  <a:schemeClr val="bg1">
                    <a:lumMod val="50000"/>
                  </a:schemeClr>
                </a:solidFill>
              </a:rPr>
              <a:t>From a market regulated by the US… </a:t>
            </a:r>
          </a:p>
        </p:txBody>
      </p:sp>
    </p:spTree>
    <p:extLst>
      <p:ext uri="{BB962C8B-B14F-4D97-AF65-F5344CB8AC3E}">
        <p14:creationId xmlns:p14="http://schemas.microsoft.com/office/powerpoint/2010/main" val="3242348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a:xfrm>
            <a:off x="609600" y="-7931"/>
            <a:ext cx="10972800" cy="758791"/>
          </a:xfrm>
        </p:spPr>
        <p:txBody>
          <a:bodyPr>
            <a:normAutofit fontScale="90000"/>
          </a:bodyPr>
          <a:lstStyle/>
          <a:p>
            <a:pPr algn="ctr"/>
            <a:r>
              <a:rPr lang="en-US" sz="4000" dirty="0"/>
              <a:t>Helium extraction evolution worldwide</a:t>
            </a:r>
            <a:r>
              <a:rPr lang="en-US" u="sng" dirty="0"/>
              <a:t> </a:t>
            </a:r>
          </a:p>
        </p:txBody>
      </p:sp>
      <p:sp>
        <p:nvSpPr>
          <p:cNvPr id="48" name="ZoneTexte 3">
            <a:extLst>
              <a:ext uri="{FF2B5EF4-FFF2-40B4-BE49-F238E27FC236}">
                <a16:creationId xmlns:a16="http://schemas.microsoft.com/office/drawing/2014/main" id="{230ECAD7-3F2F-49EB-9123-C4A7D0305E5D}"/>
              </a:ext>
            </a:extLst>
          </p:cNvPr>
          <p:cNvSpPr txBox="1"/>
          <p:nvPr/>
        </p:nvSpPr>
        <p:spPr>
          <a:xfrm>
            <a:off x="685800" y="6339114"/>
            <a:ext cx="1752600" cy="261610"/>
          </a:xfrm>
          <a:prstGeom prst="rect">
            <a:avLst/>
          </a:prstGeom>
          <a:noFill/>
        </p:spPr>
        <p:txBody>
          <a:bodyPr wrap="square" rtlCol="0">
            <a:spAutoFit/>
          </a:bodyPr>
          <a:lstStyle/>
          <a:p>
            <a:pPr algn="l"/>
            <a:r>
              <a:rPr lang="en-GB" sz="1050" baseline="0" noProof="0" dirty="0">
                <a:solidFill>
                  <a:schemeClr val="bg1"/>
                </a:solidFill>
              </a:rPr>
              <a:t>frederic.ferrand@cern.ch</a:t>
            </a:r>
            <a:endParaRPr lang="en-GB" sz="1050" noProof="0" dirty="0">
              <a:solidFill>
                <a:schemeClr val="bg1"/>
              </a:solidFill>
            </a:endParaRPr>
          </a:p>
        </p:txBody>
      </p:sp>
      <p:pic>
        <p:nvPicPr>
          <p:cNvPr id="19" name="Picture 2">
            <a:extLst>
              <a:ext uri="{FF2B5EF4-FFF2-40B4-BE49-F238E27FC236}">
                <a16:creationId xmlns:a16="http://schemas.microsoft.com/office/drawing/2014/main" id="{B02F0A60-98FF-37DA-8DF4-353B9E77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295400"/>
            <a:ext cx="8821142" cy="38684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4BD47979-FE1F-400E-D8E1-7E3A722A6DC1}"/>
              </a:ext>
            </a:extLst>
          </p:cNvPr>
          <p:cNvSpPr>
            <a:spLocks noChangeAspect="1"/>
          </p:cNvSpPr>
          <p:nvPr/>
        </p:nvSpPr>
        <p:spPr>
          <a:xfrm>
            <a:off x="2287083" y="1764832"/>
            <a:ext cx="2136480" cy="2136482"/>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2000" dirty="0">
                <a:solidFill>
                  <a:schemeClr val="accent6">
                    <a:lumMod val="50000"/>
                  </a:schemeClr>
                </a:solidFill>
              </a:rPr>
              <a:t>USA</a:t>
            </a:r>
          </a:p>
          <a:p>
            <a:pPr algn="ctr"/>
            <a:r>
              <a:rPr lang="fr-CH" sz="2400" b="1" dirty="0">
                <a:solidFill>
                  <a:schemeClr val="accent6">
                    <a:lumMod val="50000"/>
                  </a:schemeClr>
                </a:solidFill>
              </a:rPr>
              <a:t>11’800 t</a:t>
            </a:r>
            <a:endParaRPr lang="fr-CH" dirty="0">
              <a:solidFill>
                <a:schemeClr val="accent6">
                  <a:lumMod val="50000"/>
                </a:schemeClr>
              </a:solidFill>
            </a:endParaRPr>
          </a:p>
        </p:txBody>
      </p:sp>
      <p:sp>
        <p:nvSpPr>
          <p:cNvPr id="21" name="Oval 20">
            <a:extLst>
              <a:ext uri="{FF2B5EF4-FFF2-40B4-BE49-F238E27FC236}">
                <a16:creationId xmlns:a16="http://schemas.microsoft.com/office/drawing/2014/main" id="{21437B32-6F6D-A140-D811-36E67754F613}"/>
              </a:ext>
            </a:extLst>
          </p:cNvPr>
          <p:cNvSpPr>
            <a:spLocks noChangeAspect="1"/>
          </p:cNvSpPr>
          <p:nvPr/>
        </p:nvSpPr>
        <p:spPr>
          <a:xfrm>
            <a:off x="5174176" y="1835625"/>
            <a:ext cx="1533101" cy="1533103"/>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400" dirty="0">
                <a:solidFill>
                  <a:schemeClr val="accent6">
                    <a:lumMod val="50000"/>
                  </a:schemeClr>
                </a:solidFill>
              </a:rPr>
              <a:t>Algeria</a:t>
            </a:r>
          </a:p>
          <a:p>
            <a:pPr algn="ctr"/>
            <a:r>
              <a:rPr lang="fr-CH" sz="2000" b="1" dirty="0">
                <a:solidFill>
                  <a:schemeClr val="accent6">
                    <a:lumMod val="50000"/>
                  </a:schemeClr>
                </a:solidFill>
              </a:rPr>
              <a:t>2’300 t</a:t>
            </a:r>
            <a:endParaRPr lang="en-US" sz="1400" dirty="0">
              <a:solidFill>
                <a:schemeClr val="accent6">
                  <a:lumMod val="50000"/>
                </a:schemeClr>
              </a:solidFill>
            </a:endParaRPr>
          </a:p>
        </p:txBody>
      </p:sp>
      <p:sp>
        <p:nvSpPr>
          <p:cNvPr id="22" name="Oval 21">
            <a:extLst>
              <a:ext uri="{FF2B5EF4-FFF2-40B4-BE49-F238E27FC236}">
                <a16:creationId xmlns:a16="http://schemas.microsoft.com/office/drawing/2014/main" id="{A296F146-6C51-DA62-DBE0-2F4786F67AA9}"/>
              </a:ext>
            </a:extLst>
          </p:cNvPr>
          <p:cNvSpPr>
            <a:spLocks noChangeAspect="1"/>
          </p:cNvSpPr>
          <p:nvPr/>
        </p:nvSpPr>
        <p:spPr>
          <a:xfrm>
            <a:off x="5961684" y="1764832"/>
            <a:ext cx="457199" cy="457199"/>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dirty="0">
                <a:solidFill>
                  <a:schemeClr val="accent6">
                    <a:lumMod val="50000"/>
                  </a:schemeClr>
                </a:solidFill>
              </a:rPr>
              <a:t>Poland</a:t>
            </a:r>
          </a:p>
          <a:p>
            <a:pPr algn="ctr"/>
            <a:r>
              <a:rPr lang="fr-CH" sz="900" b="1" dirty="0">
                <a:solidFill>
                  <a:schemeClr val="accent6">
                    <a:lumMod val="50000"/>
                  </a:schemeClr>
                </a:solidFill>
              </a:rPr>
              <a:t>165 t</a:t>
            </a:r>
            <a:endParaRPr lang="en-US" sz="700" dirty="0">
              <a:solidFill>
                <a:schemeClr val="accent6">
                  <a:lumMod val="50000"/>
                </a:schemeClr>
              </a:solidFill>
            </a:endParaRPr>
          </a:p>
        </p:txBody>
      </p:sp>
      <p:sp>
        <p:nvSpPr>
          <p:cNvPr id="23" name="Oval 22">
            <a:extLst>
              <a:ext uri="{FF2B5EF4-FFF2-40B4-BE49-F238E27FC236}">
                <a16:creationId xmlns:a16="http://schemas.microsoft.com/office/drawing/2014/main" id="{B7DADDB4-08C4-B669-CB02-A5B69B66DEB9}"/>
              </a:ext>
            </a:extLst>
          </p:cNvPr>
          <p:cNvSpPr>
            <a:spLocks noChangeAspect="1"/>
          </p:cNvSpPr>
          <p:nvPr/>
        </p:nvSpPr>
        <p:spPr>
          <a:xfrm>
            <a:off x="7457890" y="1442293"/>
            <a:ext cx="1258974" cy="1258974"/>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accent6">
                    <a:lumMod val="50000"/>
                  </a:schemeClr>
                </a:solidFill>
              </a:rPr>
              <a:t>Russia</a:t>
            </a:r>
          </a:p>
          <a:p>
            <a:pPr algn="ctr"/>
            <a:r>
              <a:rPr lang="fr-CH" sz="2000" b="1" dirty="0">
                <a:solidFill>
                  <a:schemeClr val="accent6">
                    <a:lumMod val="50000"/>
                  </a:schemeClr>
                </a:solidFill>
              </a:rPr>
              <a:t>1’500 t</a:t>
            </a:r>
            <a:endParaRPr lang="en-US" sz="1200" dirty="0">
              <a:solidFill>
                <a:schemeClr val="accent6">
                  <a:lumMod val="50000"/>
                </a:schemeClr>
              </a:solidFill>
            </a:endParaRPr>
          </a:p>
        </p:txBody>
      </p:sp>
      <p:sp>
        <p:nvSpPr>
          <p:cNvPr id="24" name="TextBox 23">
            <a:extLst>
              <a:ext uri="{FF2B5EF4-FFF2-40B4-BE49-F238E27FC236}">
                <a16:creationId xmlns:a16="http://schemas.microsoft.com/office/drawing/2014/main" id="{D217411C-866F-6AE6-2338-045EDAD8ED56}"/>
              </a:ext>
            </a:extLst>
          </p:cNvPr>
          <p:cNvSpPr txBox="1"/>
          <p:nvPr/>
        </p:nvSpPr>
        <p:spPr>
          <a:xfrm>
            <a:off x="3001130" y="5082509"/>
            <a:ext cx="6757871" cy="215443"/>
          </a:xfrm>
          <a:prstGeom prst="rect">
            <a:avLst/>
          </a:prstGeom>
          <a:noFill/>
        </p:spPr>
        <p:txBody>
          <a:bodyPr wrap="square" rtlCol="0">
            <a:spAutoFit/>
          </a:bodyPr>
          <a:lstStyle/>
          <a:p>
            <a:pPr algn="ctr"/>
            <a:r>
              <a:rPr lang="en-GB" sz="800" dirty="0">
                <a:solidFill>
                  <a:schemeClr val="bg1">
                    <a:lumMod val="50000"/>
                  </a:schemeClr>
                </a:solidFill>
              </a:rPr>
              <a:t>Main sources of </a:t>
            </a:r>
            <a:r>
              <a:rPr lang="en-GB" sz="800" b="1" dirty="0">
                <a:solidFill>
                  <a:schemeClr val="bg1">
                    <a:lumMod val="50000"/>
                  </a:schemeClr>
                </a:solidFill>
              </a:rPr>
              <a:t>helium extracted from natural gas in 2021 </a:t>
            </a:r>
            <a:r>
              <a:rPr lang="en-GB" sz="800" b="0" dirty="0">
                <a:solidFill>
                  <a:schemeClr val="bg1">
                    <a:lumMod val="50000"/>
                  </a:schemeClr>
                </a:solidFill>
              </a:rPr>
              <a:t>according to US Geological survey in tonnes</a:t>
            </a:r>
          </a:p>
        </p:txBody>
      </p:sp>
      <p:sp>
        <p:nvSpPr>
          <p:cNvPr id="4" name="TextBox 3">
            <a:extLst>
              <a:ext uri="{FF2B5EF4-FFF2-40B4-BE49-F238E27FC236}">
                <a16:creationId xmlns:a16="http://schemas.microsoft.com/office/drawing/2014/main" id="{863925A5-3E2C-E715-A338-95AD44D963D3}"/>
              </a:ext>
            </a:extLst>
          </p:cNvPr>
          <p:cNvSpPr txBox="1"/>
          <p:nvPr/>
        </p:nvSpPr>
        <p:spPr>
          <a:xfrm>
            <a:off x="3464" y="1157171"/>
            <a:ext cx="1816588" cy="584775"/>
          </a:xfrm>
          <a:prstGeom prst="rect">
            <a:avLst/>
          </a:prstGeom>
          <a:noFill/>
        </p:spPr>
        <p:txBody>
          <a:bodyPr wrap="square" rtlCol="0">
            <a:spAutoFit/>
          </a:bodyPr>
          <a:lstStyle/>
          <a:p>
            <a:pPr algn="ctr"/>
            <a:r>
              <a:rPr lang="fr-CH" sz="3200" b="1" u="sng" dirty="0"/>
              <a:t>In 2021</a:t>
            </a:r>
            <a:endParaRPr lang="en-US" sz="3200" b="1" u="sng" dirty="0"/>
          </a:p>
        </p:txBody>
      </p:sp>
      <p:sp>
        <p:nvSpPr>
          <p:cNvPr id="7" name="Oval 6">
            <a:extLst>
              <a:ext uri="{FF2B5EF4-FFF2-40B4-BE49-F238E27FC236}">
                <a16:creationId xmlns:a16="http://schemas.microsoft.com/office/drawing/2014/main" id="{4217B3D7-7FE9-B516-2224-F580E939831A}"/>
              </a:ext>
            </a:extLst>
          </p:cNvPr>
          <p:cNvSpPr>
            <a:spLocks noChangeAspect="1"/>
          </p:cNvSpPr>
          <p:nvPr/>
        </p:nvSpPr>
        <p:spPr>
          <a:xfrm>
            <a:off x="8757991" y="3736121"/>
            <a:ext cx="1034882" cy="1034882"/>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accent6">
                    <a:lumMod val="50000"/>
                  </a:schemeClr>
                </a:solidFill>
              </a:rPr>
              <a:t>Australia</a:t>
            </a:r>
          </a:p>
          <a:p>
            <a:pPr algn="ctr"/>
            <a:r>
              <a:rPr lang="fr-CH" sz="2000" b="1" dirty="0">
                <a:solidFill>
                  <a:schemeClr val="accent6">
                    <a:lumMod val="50000"/>
                  </a:schemeClr>
                </a:solidFill>
              </a:rPr>
              <a:t>660 t</a:t>
            </a:r>
            <a:endParaRPr lang="en-US" sz="1200" dirty="0">
              <a:solidFill>
                <a:schemeClr val="accent6">
                  <a:lumMod val="50000"/>
                </a:schemeClr>
              </a:solidFill>
            </a:endParaRPr>
          </a:p>
        </p:txBody>
      </p:sp>
      <p:sp>
        <p:nvSpPr>
          <p:cNvPr id="9" name="Oval 8">
            <a:extLst>
              <a:ext uri="{FF2B5EF4-FFF2-40B4-BE49-F238E27FC236}">
                <a16:creationId xmlns:a16="http://schemas.microsoft.com/office/drawing/2014/main" id="{34F08683-2894-710B-7C0C-B126C40516F6}"/>
              </a:ext>
            </a:extLst>
          </p:cNvPr>
          <p:cNvSpPr>
            <a:spLocks noChangeAspect="1"/>
          </p:cNvSpPr>
          <p:nvPr/>
        </p:nvSpPr>
        <p:spPr>
          <a:xfrm>
            <a:off x="3690844" y="1900845"/>
            <a:ext cx="457197" cy="457200"/>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700" dirty="0">
                <a:solidFill>
                  <a:schemeClr val="accent6">
                    <a:lumMod val="50000"/>
                  </a:schemeClr>
                </a:solidFill>
              </a:rPr>
              <a:t>Canada</a:t>
            </a:r>
          </a:p>
          <a:p>
            <a:pPr algn="ctr"/>
            <a:r>
              <a:rPr lang="fr-CH" sz="900" b="1" dirty="0">
                <a:solidFill>
                  <a:schemeClr val="accent6">
                    <a:lumMod val="50000"/>
                  </a:schemeClr>
                </a:solidFill>
              </a:rPr>
              <a:t>165 t</a:t>
            </a:r>
            <a:endParaRPr lang="en-US" sz="700" dirty="0">
              <a:solidFill>
                <a:schemeClr val="accent6">
                  <a:lumMod val="50000"/>
                </a:schemeClr>
              </a:solidFill>
            </a:endParaRPr>
          </a:p>
        </p:txBody>
      </p:sp>
      <p:sp>
        <p:nvSpPr>
          <p:cNvPr id="10" name="Oval 9">
            <a:extLst>
              <a:ext uri="{FF2B5EF4-FFF2-40B4-BE49-F238E27FC236}">
                <a16:creationId xmlns:a16="http://schemas.microsoft.com/office/drawing/2014/main" id="{3C3D1BDA-E197-DF1E-0D5B-2BAB300BAA0A}"/>
              </a:ext>
            </a:extLst>
          </p:cNvPr>
          <p:cNvSpPr>
            <a:spLocks noChangeAspect="1"/>
          </p:cNvSpPr>
          <p:nvPr/>
        </p:nvSpPr>
        <p:spPr>
          <a:xfrm>
            <a:off x="8380538" y="2374431"/>
            <a:ext cx="455490" cy="455490"/>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900" dirty="0">
                <a:solidFill>
                  <a:schemeClr val="accent6">
                    <a:lumMod val="50000"/>
                  </a:schemeClr>
                </a:solidFill>
              </a:rPr>
              <a:t>China</a:t>
            </a:r>
          </a:p>
          <a:p>
            <a:pPr algn="ctr"/>
            <a:r>
              <a:rPr lang="fr-CH" sz="1000" b="1" dirty="0">
                <a:solidFill>
                  <a:schemeClr val="accent6">
                    <a:lumMod val="50000"/>
                  </a:schemeClr>
                </a:solidFill>
              </a:rPr>
              <a:t>165 t</a:t>
            </a:r>
            <a:endParaRPr lang="en-US" sz="800" dirty="0">
              <a:solidFill>
                <a:schemeClr val="accent6">
                  <a:lumMod val="50000"/>
                </a:schemeClr>
              </a:solidFill>
            </a:endParaRPr>
          </a:p>
        </p:txBody>
      </p:sp>
      <p:sp>
        <p:nvSpPr>
          <p:cNvPr id="11" name="Oval 10">
            <a:extLst>
              <a:ext uri="{FF2B5EF4-FFF2-40B4-BE49-F238E27FC236}">
                <a16:creationId xmlns:a16="http://schemas.microsoft.com/office/drawing/2014/main" id="{B067B0D5-5E11-ACA5-86C6-41F406B1CBA8}"/>
              </a:ext>
            </a:extLst>
          </p:cNvPr>
          <p:cNvSpPr>
            <a:spLocks noChangeAspect="1"/>
          </p:cNvSpPr>
          <p:nvPr/>
        </p:nvSpPr>
        <p:spPr>
          <a:xfrm>
            <a:off x="6335915" y="1900844"/>
            <a:ext cx="1920428" cy="1920431"/>
          </a:xfrm>
          <a:prstGeom prst="ellipse">
            <a:avLst/>
          </a:prstGeom>
          <a:solidFill>
            <a:srgbClr val="4F81B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400" dirty="0">
                <a:solidFill>
                  <a:schemeClr val="accent6">
                    <a:lumMod val="50000"/>
                  </a:schemeClr>
                </a:solidFill>
              </a:rPr>
              <a:t>Qatar</a:t>
            </a:r>
          </a:p>
          <a:p>
            <a:pPr algn="ctr"/>
            <a:r>
              <a:rPr lang="fr-CH" sz="2000" b="1" dirty="0">
                <a:solidFill>
                  <a:schemeClr val="accent6">
                    <a:lumMod val="50000"/>
                  </a:schemeClr>
                </a:solidFill>
              </a:rPr>
              <a:t>8’450 t</a:t>
            </a:r>
            <a:endParaRPr lang="en-US" sz="1400" dirty="0">
              <a:solidFill>
                <a:schemeClr val="accent6">
                  <a:lumMod val="50000"/>
                </a:schemeClr>
              </a:solidFill>
            </a:endParaRPr>
          </a:p>
        </p:txBody>
      </p:sp>
      <p:sp>
        <p:nvSpPr>
          <p:cNvPr id="8" name="TextBox 7">
            <a:extLst>
              <a:ext uri="{FF2B5EF4-FFF2-40B4-BE49-F238E27FC236}">
                <a16:creationId xmlns:a16="http://schemas.microsoft.com/office/drawing/2014/main" id="{2DA809B1-A728-5AD1-B36A-340978D058F4}"/>
              </a:ext>
            </a:extLst>
          </p:cNvPr>
          <p:cNvSpPr txBox="1"/>
          <p:nvPr/>
        </p:nvSpPr>
        <p:spPr>
          <a:xfrm>
            <a:off x="156394" y="3581400"/>
            <a:ext cx="2233754" cy="1138773"/>
          </a:xfrm>
          <a:prstGeom prst="rect">
            <a:avLst/>
          </a:prstGeom>
          <a:noFill/>
        </p:spPr>
        <p:txBody>
          <a:bodyPr wrap="square" rtlCol="0">
            <a:spAutoFit/>
          </a:bodyPr>
          <a:lstStyle/>
          <a:p>
            <a:r>
              <a:rPr lang="en-GB" sz="3200" b="1" dirty="0"/>
              <a:t>25.2 Kt </a:t>
            </a:r>
          </a:p>
          <a:p>
            <a:r>
              <a:rPr lang="en-GB" dirty="0">
                <a:solidFill>
                  <a:schemeClr val="bg1">
                    <a:lumMod val="50000"/>
                  </a:schemeClr>
                </a:solidFill>
              </a:rPr>
              <a:t>of helium extracted worldwide</a:t>
            </a:r>
          </a:p>
        </p:txBody>
      </p:sp>
      <p:sp>
        <p:nvSpPr>
          <p:cNvPr id="12" name="TextBox 11">
            <a:extLst>
              <a:ext uri="{FF2B5EF4-FFF2-40B4-BE49-F238E27FC236}">
                <a16:creationId xmlns:a16="http://schemas.microsoft.com/office/drawing/2014/main" id="{2FEA3246-F79C-795C-2E5B-212FCC305BEC}"/>
              </a:ext>
            </a:extLst>
          </p:cNvPr>
          <p:cNvSpPr txBox="1"/>
          <p:nvPr/>
        </p:nvSpPr>
        <p:spPr>
          <a:xfrm>
            <a:off x="156394" y="5126484"/>
            <a:ext cx="2233754" cy="861774"/>
          </a:xfrm>
          <a:prstGeom prst="rect">
            <a:avLst/>
          </a:prstGeom>
          <a:noFill/>
        </p:spPr>
        <p:txBody>
          <a:bodyPr wrap="square" rtlCol="0">
            <a:spAutoFit/>
          </a:bodyPr>
          <a:lstStyle/>
          <a:p>
            <a:r>
              <a:rPr lang="en-GB" sz="3200" b="1" dirty="0"/>
              <a:t>47% </a:t>
            </a:r>
          </a:p>
          <a:p>
            <a:r>
              <a:rPr lang="en-GB" dirty="0">
                <a:solidFill>
                  <a:schemeClr val="bg1">
                    <a:lumMod val="50000"/>
                  </a:schemeClr>
                </a:solidFill>
              </a:rPr>
              <a:t>in the US</a:t>
            </a:r>
          </a:p>
        </p:txBody>
      </p:sp>
      <p:sp>
        <p:nvSpPr>
          <p:cNvPr id="5" name="TextBox 4">
            <a:extLst>
              <a:ext uri="{FF2B5EF4-FFF2-40B4-BE49-F238E27FC236}">
                <a16:creationId xmlns:a16="http://schemas.microsoft.com/office/drawing/2014/main" id="{2C1C6A90-145C-300A-9369-E534B914C0CF}"/>
              </a:ext>
            </a:extLst>
          </p:cNvPr>
          <p:cNvSpPr txBox="1"/>
          <p:nvPr/>
        </p:nvSpPr>
        <p:spPr>
          <a:xfrm>
            <a:off x="2590800" y="5466015"/>
            <a:ext cx="8153400" cy="461665"/>
          </a:xfrm>
          <a:prstGeom prst="rect">
            <a:avLst/>
          </a:prstGeom>
          <a:noFill/>
        </p:spPr>
        <p:txBody>
          <a:bodyPr wrap="square" rtlCol="0">
            <a:spAutoFit/>
          </a:bodyPr>
          <a:lstStyle/>
          <a:p>
            <a:pPr algn="ctr"/>
            <a:r>
              <a:rPr lang="en-US" sz="2400" b="1" dirty="0">
                <a:solidFill>
                  <a:schemeClr val="bg1">
                    <a:lumMod val="50000"/>
                  </a:schemeClr>
                </a:solidFill>
              </a:rPr>
              <a:t>… to a deregulated market with geopolitical challenges </a:t>
            </a:r>
          </a:p>
        </p:txBody>
      </p:sp>
    </p:spTree>
    <p:extLst>
      <p:ext uri="{BB962C8B-B14F-4D97-AF65-F5344CB8AC3E}">
        <p14:creationId xmlns:p14="http://schemas.microsoft.com/office/powerpoint/2010/main" val="53960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746AE95-17BC-D0AD-E347-A0A42203F153}"/>
              </a:ext>
            </a:extLst>
          </p:cNvPr>
          <p:cNvPicPr>
            <a:picLocks noChangeAspect="1"/>
          </p:cNvPicPr>
          <p:nvPr/>
        </p:nvPicPr>
        <p:blipFill>
          <a:blip r:embed="rId3"/>
          <a:stretch>
            <a:fillRect/>
          </a:stretch>
        </p:blipFill>
        <p:spPr>
          <a:xfrm>
            <a:off x="76200" y="1134828"/>
            <a:ext cx="7315200" cy="4228241"/>
          </a:xfrm>
          <a:prstGeom prst="rect">
            <a:avLst/>
          </a:prstGeom>
        </p:spPr>
      </p:pic>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a:xfrm>
            <a:off x="609600" y="1"/>
            <a:ext cx="10972800" cy="609600"/>
          </a:xfrm>
        </p:spPr>
        <p:txBody>
          <a:bodyPr>
            <a:normAutofit fontScale="90000"/>
          </a:bodyPr>
          <a:lstStyle/>
          <a:p>
            <a:pPr algn="ctr"/>
            <a:r>
              <a:rPr lang="en-US" sz="4000" dirty="0"/>
              <a:t>Helium supply evolution expected </a:t>
            </a:r>
            <a:r>
              <a:rPr lang="en-US" sz="4000" u="sng" dirty="0"/>
              <a:t>back in 2021</a:t>
            </a:r>
            <a:r>
              <a:rPr lang="en-US" u="sng" dirty="0"/>
              <a:t> </a:t>
            </a:r>
          </a:p>
        </p:txBody>
      </p:sp>
      <p:sp>
        <p:nvSpPr>
          <p:cNvPr id="48" name="ZoneTexte 3">
            <a:extLst>
              <a:ext uri="{FF2B5EF4-FFF2-40B4-BE49-F238E27FC236}">
                <a16:creationId xmlns:a16="http://schemas.microsoft.com/office/drawing/2014/main" id="{230ECAD7-3F2F-49EB-9123-C4A7D0305E5D}"/>
              </a:ext>
            </a:extLst>
          </p:cNvPr>
          <p:cNvSpPr txBox="1"/>
          <p:nvPr/>
        </p:nvSpPr>
        <p:spPr>
          <a:xfrm>
            <a:off x="685800" y="6339114"/>
            <a:ext cx="1752600" cy="261610"/>
          </a:xfrm>
          <a:prstGeom prst="rect">
            <a:avLst/>
          </a:prstGeom>
          <a:noFill/>
        </p:spPr>
        <p:txBody>
          <a:bodyPr wrap="square" rtlCol="0">
            <a:spAutoFit/>
          </a:bodyPr>
          <a:lstStyle/>
          <a:p>
            <a:pPr algn="l"/>
            <a:r>
              <a:rPr lang="en-GB" sz="1050" baseline="0" noProof="0" dirty="0">
                <a:solidFill>
                  <a:schemeClr val="bg1"/>
                </a:solidFill>
              </a:rPr>
              <a:t>frederic.ferrand@cern.ch</a:t>
            </a:r>
            <a:endParaRPr lang="en-GB" sz="1050" noProof="0" dirty="0">
              <a:solidFill>
                <a:schemeClr val="bg1"/>
              </a:solidFill>
            </a:endParaRPr>
          </a:p>
        </p:txBody>
      </p:sp>
      <p:sp>
        <p:nvSpPr>
          <p:cNvPr id="8" name="Content Placeholder 2">
            <a:extLst>
              <a:ext uri="{FF2B5EF4-FFF2-40B4-BE49-F238E27FC236}">
                <a16:creationId xmlns:a16="http://schemas.microsoft.com/office/drawing/2014/main" id="{A8E24738-E166-6AFE-5A07-A8905C07852E}"/>
              </a:ext>
            </a:extLst>
          </p:cNvPr>
          <p:cNvSpPr txBox="1">
            <a:spLocks/>
          </p:cNvSpPr>
          <p:nvPr/>
        </p:nvSpPr>
        <p:spPr>
          <a:xfrm>
            <a:off x="7391400" y="1676400"/>
            <a:ext cx="4800600" cy="3145099"/>
          </a:xfrm>
          <a:prstGeom prst="rect">
            <a:avLst/>
          </a:prstGeom>
        </p:spPr>
        <p:txBody>
          <a:bodyPr vert="horz" anchor="t">
            <a:no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42900" indent="-342900">
              <a:spcBef>
                <a:spcPts val="0"/>
              </a:spcBef>
              <a:spcAft>
                <a:spcPts val="1200"/>
              </a:spcAft>
              <a:buFont typeface="Arial" panose="020B0604020202020204" pitchFamily="34" charset="0"/>
              <a:buChar char="•"/>
            </a:pPr>
            <a:r>
              <a:rPr lang="en-US" sz="2000" dirty="0"/>
              <a:t>Explosion in Russia </a:t>
            </a:r>
            <a:r>
              <a:rPr lang="en-US" sz="2000" b="0" dirty="0">
                <a:solidFill>
                  <a:schemeClr val="bg1">
                    <a:lumMod val="50000"/>
                  </a:schemeClr>
                </a:solidFill>
              </a:rPr>
              <a:t>at Amur site on January 5th stopping production. </a:t>
            </a:r>
          </a:p>
          <a:p>
            <a:pPr marL="342900" indent="-342900">
              <a:spcBef>
                <a:spcPts val="0"/>
              </a:spcBef>
              <a:spcAft>
                <a:spcPts val="1200"/>
              </a:spcAft>
              <a:buFont typeface="Arial" panose="020B0604020202020204" pitchFamily="34" charset="0"/>
              <a:buChar char="•"/>
            </a:pPr>
            <a:r>
              <a:rPr lang="en-US" sz="2000" dirty="0"/>
              <a:t>Conflict in Ukraine </a:t>
            </a:r>
            <a:r>
              <a:rPr lang="en-US" sz="2000" b="0" dirty="0">
                <a:solidFill>
                  <a:schemeClr val="bg1">
                    <a:lumMod val="50000"/>
                  </a:schemeClr>
                </a:solidFill>
              </a:rPr>
              <a:t>leading to commercial limitation for with Russia </a:t>
            </a:r>
          </a:p>
          <a:p>
            <a:pPr marL="342900" indent="-342900">
              <a:spcBef>
                <a:spcPts val="0"/>
              </a:spcBef>
              <a:spcAft>
                <a:spcPts val="1200"/>
              </a:spcAft>
              <a:buFont typeface="Arial" panose="020B0604020202020204" pitchFamily="34" charset="0"/>
              <a:buChar char="•"/>
            </a:pPr>
            <a:r>
              <a:rPr lang="en-US" sz="2000" dirty="0"/>
              <a:t>Cliffside temporary closure </a:t>
            </a:r>
            <a:r>
              <a:rPr lang="en-US" sz="2000" b="0" dirty="0">
                <a:solidFill>
                  <a:schemeClr val="bg1">
                    <a:lumMod val="50000"/>
                  </a:schemeClr>
                </a:solidFill>
              </a:rPr>
              <a:t>for 6 months in the US due to safety issues </a:t>
            </a:r>
          </a:p>
          <a:p>
            <a:pPr marL="342900" indent="-342900">
              <a:spcBef>
                <a:spcPts val="0"/>
              </a:spcBef>
              <a:spcAft>
                <a:spcPts val="1200"/>
              </a:spcAft>
              <a:buFont typeface="Arial" panose="020B0604020202020204" pitchFamily="34" charset="0"/>
              <a:buChar char="•"/>
            </a:pPr>
            <a:r>
              <a:rPr lang="en-US" sz="2000" dirty="0"/>
              <a:t>Planned maintenance </a:t>
            </a:r>
            <a:r>
              <a:rPr lang="en-US" sz="2000" b="0" dirty="0">
                <a:solidFill>
                  <a:schemeClr val="bg1">
                    <a:lumMod val="50000"/>
                  </a:schemeClr>
                </a:solidFill>
              </a:rPr>
              <a:t>on other sites during spring period</a:t>
            </a:r>
          </a:p>
          <a:p>
            <a:pPr marL="342900" indent="-342900">
              <a:spcBef>
                <a:spcPts val="0"/>
              </a:spcBef>
              <a:spcAft>
                <a:spcPts val="1200"/>
              </a:spcAft>
              <a:buFont typeface="Arial" panose="020B0604020202020204" pitchFamily="34" charset="0"/>
              <a:buChar char="•"/>
            </a:pPr>
            <a:r>
              <a:rPr lang="en-US" sz="2000" dirty="0"/>
              <a:t>Post Covid restart</a:t>
            </a:r>
            <a:r>
              <a:rPr lang="en-US" sz="2000" b="0" dirty="0"/>
              <a:t> </a:t>
            </a:r>
            <a:r>
              <a:rPr lang="en-US" sz="2000" b="0" dirty="0">
                <a:solidFill>
                  <a:schemeClr val="bg1">
                    <a:lumMod val="50000"/>
                  </a:schemeClr>
                </a:solidFill>
              </a:rPr>
              <a:t>of industrial activities in demand of helium</a:t>
            </a:r>
          </a:p>
        </p:txBody>
      </p:sp>
      <p:sp>
        <p:nvSpPr>
          <p:cNvPr id="12" name="Title 1">
            <a:extLst>
              <a:ext uri="{FF2B5EF4-FFF2-40B4-BE49-F238E27FC236}">
                <a16:creationId xmlns:a16="http://schemas.microsoft.com/office/drawing/2014/main" id="{93B19B7A-C4D7-8440-79F8-77DDC87D3D2C}"/>
              </a:ext>
            </a:extLst>
          </p:cNvPr>
          <p:cNvSpPr txBox="1">
            <a:spLocks/>
          </p:cNvSpPr>
          <p:nvPr/>
        </p:nvSpPr>
        <p:spPr>
          <a:xfrm>
            <a:off x="7409447" y="984530"/>
            <a:ext cx="4530844" cy="494596"/>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2400" b="1" dirty="0">
                <a:solidFill>
                  <a:srgbClr val="C00000"/>
                </a:solidFill>
              </a:rPr>
              <a:t>What happened in 2022 ?</a:t>
            </a:r>
          </a:p>
        </p:txBody>
      </p:sp>
      <p:sp>
        <p:nvSpPr>
          <p:cNvPr id="25" name="Arrow: Up 24">
            <a:extLst>
              <a:ext uri="{FF2B5EF4-FFF2-40B4-BE49-F238E27FC236}">
                <a16:creationId xmlns:a16="http://schemas.microsoft.com/office/drawing/2014/main" id="{E60FB667-64D8-9077-E8E3-1CBE2098F8AB}"/>
              </a:ext>
            </a:extLst>
          </p:cNvPr>
          <p:cNvSpPr/>
          <p:nvPr/>
        </p:nvSpPr>
        <p:spPr>
          <a:xfrm rot="10800000">
            <a:off x="1333385" y="2122961"/>
            <a:ext cx="228600" cy="620239"/>
          </a:xfrm>
          <a:prstGeom prst="upArrow">
            <a:avLst/>
          </a:prstGeom>
          <a:solidFill>
            <a:schemeClr val="accent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86CE76-0ADF-14C4-8247-4EC0D0B1AA1F}"/>
              </a:ext>
            </a:extLst>
          </p:cNvPr>
          <p:cNvSpPr txBox="1"/>
          <p:nvPr/>
        </p:nvSpPr>
        <p:spPr>
          <a:xfrm>
            <a:off x="304800" y="1309030"/>
            <a:ext cx="2704649" cy="253916"/>
          </a:xfrm>
          <a:prstGeom prst="rect">
            <a:avLst/>
          </a:prstGeom>
          <a:noFill/>
        </p:spPr>
        <p:txBody>
          <a:bodyPr wrap="square">
            <a:spAutoFit/>
          </a:bodyPr>
          <a:lstStyle/>
          <a:p>
            <a:pPr algn="ctr"/>
            <a:r>
              <a:rPr lang="en-GB" sz="1050" b="1" i="0" dirty="0">
                <a:solidFill>
                  <a:srgbClr val="022222"/>
                </a:solidFill>
                <a:effectLst/>
                <a:latin typeface="Lato" panose="020F0502020204030203" pitchFamily="34" charset="0"/>
              </a:rPr>
              <a:t>Helium Shortage</a:t>
            </a:r>
          </a:p>
        </p:txBody>
      </p:sp>
      <p:sp>
        <p:nvSpPr>
          <p:cNvPr id="29" name="TextBox 28">
            <a:extLst>
              <a:ext uri="{FF2B5EF4-FFF2-40B4-BE49-F238E27FC236}">
                <a16:creationId xmlns:a16="http://schemas.microsoft.com/office/drawing/2014/main" id="{E6D5450F-3B4A-9CC7-6136-AA1E445CC4F4}"/>
              </a:ext>
            </a:extLst>
          </p:cNvPr>
          <p:cNvSpPr txBox="1"/>
          <p:nvPr/>
        </p:nvSpPr>
        <p:spPr>
          <a:xfrm>
            <a:off x="1240140" y="1687572"/>
            <a:ext cx="415087" cy="469359"/>
          </a:xfrm>
          <a:prstGeom prst="rect">
            <a:avLst/>
          </a:prstGeom>
          <a:noFill/>
        </p:spPr>
        <p:txBody>
          <a:bodyPr wrap="square">
            <a:spAutoFit/>
          </a:bodyPr>
          <a:lstStyle/>
          <a:p>
            <a:pPr algn="ctr"/>
            <a:r>
              <a:rPr lang="en-GB" sz="1050" b="1" dirty="0">
                <a:solidFill>
                  <a:schemeClr val="bg2">
                    <a:lumMod val="10000"/>
                  </a:schemeClr>
                </a:solidFill>
                <a:latin typeface="Lato" panose="020F0502020204030203" pitchFamily="34" charset="0"/>
              </a:rPr>
              <a:t>3.0</a:t>
            </a:r>
          </a:p>
          <a:p>
            <a:pPr algn="ctr"/>
            <a:r>
              <a:rPr lang="en-GB" sz="700" b="1" dirty="0">
                <a:solidFill>
                  <a:schemeClr val="bg1">
                    <a:lumMod val="50000"/>
                  </a:schemeClr>
                </a:solidFill>
                <a:latin typeface="Lato" panose="020F0502020204030203" pitchFamily="34" charset="0"/>
              </a:rPr>
              <a:t>2018</a:t>
            </a:r>
          </a:p>
          <a:p>
            <a:pPr algn="ctr"/>
            <a:r>
              <a:rPr lang="en-GB" sz="700" b="1" dirty="0">
                <a:solidFill>
                  <a:schemeClr val="bg1">
                    <a:lumMod val="50000"/>
                  </a:schemeClr>
                </a:solidFill>
                <a:latin typeface="Lato" panose="020F0502020204030203" pitchFamily="34" charset="0"/>
              </a:rPr>
              <a:t>2020</a:t>
            </a:r>
            <a:endParaRPr lang="en-GB" sz="700" b="1" i="0" dirty="0">
              <a:solidFill>
                <a:schemeClr val="bg1">
                  <a:lumMod val="50000"/>
                </a:schemeClr>
              </a:solidFill>
              <a:effectLst/>
              <a:latin typeface="Lato" panose="020F0502020204030203" pitchFamily="34" charset="0"/>
            </a:endParaRPr>
          </a:p>
        </p:txBody>
      </p:sp>
      <p:sp>
        <p:nvSpPr>
          <p:cNvPr id="30" name="Explosion: 14 Points 29">
            <a:extLst>
              <a:ext uri="{FF2B5EF4-FFF2-40B4-BE49-F238E27FC236}">
                <a16:creationId xmlns:a16="http://schemas.microsoft.com/office/drawing/2014/main" id="{07FBFF59-2C17-1661-D3FF-0C607D2BEBDC}"/>
              </a:ext>
            </a:extLst>
          </p:cNvPr>
          <p:cNvSpPr/>
          <p:nvPr/>
        </p:nvSpPr>
        <p:spPr>
          <a:xfrm>
            <a:off x="2701485" y="2634526"/>
            <a:ext cx="700241" cy="620239"/>
          </a:xfrm>
          <a:prstGeom prst="irregularSeal2">
            <a:avLst/>
          </a:prstGeom>
          <a:solidFill>
            <a:srgbClr val="C0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Explosion: 14 Points 30">
            <a:extLst>
              <a:ext uri="{FF2B5EF4-FFF2-40B4-BE49-F238E27FC236}">
                <a16:creationId xmlns:a16="http://schemas.microsoft.com/office/drawing/2014/main" id="{75E86510-D77B-A0B4-0D71-026120337222}"/>
              </a:ext>
            </a:extLst>
          </p:cNvPr>
          <p:cNvSpPr/>
          <p:nvPr/>
        </p:nvSpPr>
        <p:spPr>
          <a:xfrm>
            <a:off x="2535448" y="3957127"/>
            <a:ext cx="332074" cy="351790"/>
          </a:xfrm>
          <a:prstGeom prst="irregularSeal2">
            <a:avLst/>
          </a:prstGeom>
          <a:solidFill>
            <a:srgbClr val="C0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B383CE3-3AE7-8742-5E2C-0D12799D2B91}"/>
              </a:ext>
            </a:extLst>
          </p:cNvPr>
          <p:cNvSpPr txBox="1"/>
          <p:nvPr/>
        </p:nvSpPr>
        <p:spPr>
          <a:xfrm>
            <a:off x="304801" y="5413594"/>
            <a:ext cx="5791200" cy="338554"/>
          </a:xfrm>
          <a:prstGeom prst="rect">
            <a:avLst/>
          </a:prstGeom>
          <a:noFill/>
        </p:spPr>
        <p:txBody>
          <a:bodyPr wrap="square" rtlCol="0">
            <a:spAutoFit/>
          </a:bodyPr>
          <a:lstStyle/>
          <a:p>
            <a:pPr algn="ctr"/>
            <a:r>
              <a:rPr lang="en-GB" sz="800" b="0" dirty="0">
                <a:solidFill>
                  <a:schemeClr val="bg1">
                    <a:lumMod val="50000"/>
                  </a:schemeClr>
                </a:solidFill>
              </a:rPr>
              <a:t>US Geological survey helium </a:t>
            </a:r>
            <a:r>
              <a:rPr lang="en-GB" sz="800" dirty="0">
                <a:solidFill>
                  <a:schemeClr val="bg1">
                    <a:lumMod val="50000"/>
                  </a:schemeClr>
                </a:solidFill>
              </a:rPr>
              <a:t>extraction 2016 to 2021 </a:t>
            </a:r>
            <a:r>
              <a:rPr lang="en-GB" sz="800" b="0" dirty="0">
                <a:solidFill>
                  <a:schemeClr val="bg1">
                    <a:lumMod val="50000"/>
                  </a:schemeClr>
                </a:solidFill>
              </a:rPr>
              <a:t>in tonnes </a:t>
            </a:r>
          </a:p>
          <a:p>
            <a:pPr algn="ctr"/>
            <a:r>
              <a:rPr lang="en-GB" sz="800" b="0" dirty="0">
                <a:solidFill>
                  <a:schemeClr val="bg1">
                    <a:lumMod val="50000"/>
                  </a:schemeClr>
                </a:solidFill>
              </a:rPr>
              <a:t>&amp; announcement of new capacities in Qatar (He3) and Russia</a:t>
            </a:r>
          </a:p>
        </p:txBody>
      </p:sp>
    </p:spTree>
    <p:extLst>
      <p:ext uri="{BB962C8B-B14F-4D97-AF65-F5344CB8AC3E}">
        <p14:creationId xmlns:p14="http://schemas.microsoft.com/office/powerpoint/2010/main" val="6513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F8F2658-F2E7-10D5-6F47-A32913FC68A1}"/>
              </a:ext>
            </a:extLst>
          </p:cNvPr>
          <p:cNvPicPr>
            <a:picLocks noChangeAspect="1"/>
          </p:cNvPicPr>
          <p:nvPr/>
        </p:nvPicPr>
        <p:blipFill>
          <a:blip r:embed="rId2"/>
          <a:stretch>
            <a:fillRect/>
          </a:stretch>
        </p:blipFill>
        <p:spPr>
          <a:xfrm>
            <a:off x="76200" y="1138529"/>
            <a:ext cx="7321618" cy="4224539"/>
          </a:xfrm>
          <a:prstGeom prst="rect">
            <a:avLst/>
          </a:prstGeom>
        </p:spPr>
      </p:pic>
      <p:sp>
        <p:nvSpPr>
          <p:cNvPr id="6" name="Title 1">
            <a:extLst>
              <a:ext uri="{FF2B5EF4-FFF2-40B4-BE49-F238E27FC236}">
                <a16:creationId xmlns:a16="http://schemas.microsoft.com/office/drawing/2014/main" id="{3680A1E9-B252-A130-1AAB-FD819EF0DC07}"/>
              </a:ext>
            </a:extLst>
          </p:cNvPr>
          <p:cNvSpPr>
            <a:spLocks noGrp="1"/>
          </p:cNvSpPr>
          <p:nvPr>
            <p:ph type="title"/>
          </p:nvPr>
        </p:nvSpPr>
        <p:spPr>
          <a:xfrm>
            <a:off x="609600" y="1"/>
            <a:ext cx="10972800" cy="609600"/>
          </a:xfrm>
        </p:spPr>
        <p:txBody>
          <a:bodyPr>
            <a:normAutofit fontScale="90000"/>
          </a:bodyPr>
          <a:lstStyle/>
          <a:p>
            <a:pPr algn="ctr"/>
            <a:r>
              <a:rPr lang="fr-CH" sz="4000" dirty="0" err="1"/>
              <a:t>Helium</a:t>
            </a:r>
            <a:r>
              <a:rPr lang="fr-CH" sz="4000" dirty="0"/>
              <a:t> </a:t>
            </a:r>
            <a:r>
              <a:rPr lang="fr-CH" sz="4000" dirty="0" err="1"/>
              <a:t>supply</a:t>
            </a:r>
            <a:r>
              <a:rPr lang="fr-CH" sz="4000" dirty="0"/>
              <a:t> tentative </a:t>
            </a:r>
            <a:r>
              <a:rPr lang="fr-CH" sz="4000" dirty="0" err="1"/>
              <a:t>forecast</a:t>
            </a:r>
            <a:endParaRPr lang="en-US" u="sng" dirty="0"/>
          </a:p>
        </p:txBody>
      </p:sp>
      <p:sp>
        <p:nvSpPr>
          <p:cNvPr id="11" name="TextBox 10">
            <a:extLst>
              <a:ext uri="{FF2B5EF4-FFF2-40B4-BE49-F238E27FC236}">
                <a16:creationId xmlns:a16="http://schemas.microsoft.com/office/drawing/2014/main" id="{B9D9799A-3C9D-9674-BC65-9EB48D4E6DA3}"/>
              </a:ext>
            </a:extLst>
          </p:cNvPr>
          <p:cNvSpPr txBox="1"/>
          <p:nvPr/>
        </p:nvSpPr>
        <p:spPr>
          <a:xfrm>
            <a:off x="304800" y="1309030"/>
            <a:ext cx="2704649" cy="253916"/>
          </a:xfrm>
          <a:prstGeom prst="rect">
            <a:avLst/>
          </a:prstGeom>
          <a:noFill/>
        </p:spPr>
        <p:txBody>
          <a:bodyPr wrap="square">
            <a:spAutoFit/>
          </a:bodyPr>
          <a:lstStyle/>
          <a:p>
            <a:pPr algn="ctr"/>
            <a:r>
              <a:rPr lang="en-GB" sz="1050" b="1" i="0" dirty="0">
                <a:solidFill>
                  <a:srgbClr val="022222"/>
                </a:solidFill>
                <a:effectLst/>
                <a:latin typeface="Lato" panose="020F0502020204030203" pitchFamily="34" charset="0"/>
              </a:rPr>
              <a:t>Helium Shortages</a:t>
            </a:r>
          </a:p>
        </p:txBody>
      </p:sp>
      <p:sp>
        <p:nvSpPr>
          <p:cNvPr id="14" name="Arrow: Up 13">
            <a:extLst>
              <a:ext uri="{FF2B5EF4-FFF2-40B4-BE49-F238E27FC236}">
                <a16:creationId xmlns:a16="http://schemas.microsoft.com/office/drawing/2014/main" id="{64C8FF1C-EDFF-5282-5D03-A1892D9B8F5B}"/>
              </a:ext>
            </a:extLst>
          </p:cNvPr>
          <p:cNvSpPr/>
          <p:nvPr/>
        </p:nvSpPr>
        <p:spPr>
          <a:xfrm rot="10800000">
            <a:off x="2687607" y="2088991"/>
            <a:ext cx="228600" cy="620239"/>
          </a:xfrm>
          <a:prstGeom prst="up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5" name="TextBox 14">
            <a:extLst>
              <a:ext uri="{FF2B5EF4-FFF2-40B4-BE49-F238E27FC236}">
                <a16:creationId xmlns:a16="http://schemas.microsoft.com/office/drawing/2014/main" id="{320DF6FB-D09E-4100-1B63-3CB714B9462E}"/>
              </a:ext>
            </a:extLst>
          </p:cNvPr>
          <p:cNvSpPr txBox="1"/>
          <p:nvPr/>
        </p:nvSpPr>
        <p:spPr>
          <a:xfrm>
            <a:off x="2594362" y="1653602"/>
            <a:ext cx="415087" cy="469359"/>
          </a:xfrm>
          <a:prstGeom prst="rect">
            <a:avLst/>
          </a:prstGeom>
          <a:noFill/>
        </p:spPr>
        <p:txBody>
          <a:bodyPr wrap="square">
            <a:spAutoFit/>
          </a:bodyPr>
          <a:lstStyle/>
          <a:p>
            <a:pPr algn="ctr"/>
            <a:r>
              <a:rPr lang="en-GB" sz="1050" b="1" dirty="0">
                <a:solidFill>
                  <a:srgbClr val="C00000"/>
                </a:solidFill>
                <a:latin typeface="Lato" panose="020F0502020204030203" pitchFamily="34" charset="0"/>
              </a:rPr>
              <a:t>4.0</a:t>
            </a:r>
          </a:p>
          <a:p>
            <a:pPr algn="ctr"/>
            <a:r>
              <a:rPr lang="en-GB" sz="700" b="1" dirty="0">
                <a:solidFill>
                  <a:srgbClr val="C00000"/>
                </a:solidFill>
                <a:latin typeface="Lato" panose="020F0502020204030203" pitchFamily="34" charset="0"/>
              </a:rPr>
              <a:t>2022</a:t>
            </a:r>
          </a:p>
          <a:p>
            <a:pPr algn="ctr"/>
            <a:r>
              <a:rPr lang="en-GB" sz="700" b="1" i="0" dirty="0">
                <a:solidFill>
                  <a:srgbClr val="C00000"/>
                </a:solidFill>
                <a:effectLst/>
                <a:latin typeface="Lato" panose="020F0502020204030203" pitchFamily="34" charset="0"/>
              </a:rPr>
              <a:t>…</a:t>
            </a:r>
          </a:p>
        </p:txBody>
      </p:sp>
      <p:sp>
        <p:nvSpPr>
          <p:cNvPr id="19" name="TextBox 18">
            <a:extLst>
              <a:ext uri="{FF2B5EF4-FFF2-40B4-BE49-F238E27FC236}">
                <a16:creationId xmlns:a16="http://schemas.microsoft.com/office/drawing/2014/main" id="{3CDDF089-DC5A-6227-BFFD-58A9716D86C5}"/>
              </a:ext>
            </a:extLst>
          </p:cNvPr>
          <p:cNvSpPr txBox="1"/>
          <p:nvPr/>
        </p:nvSpPr>
        <p:spPr>
          <a:xfrm>
            <a:off x="872694" y="5413594"/>
            <a:ext cx="4918506" cy="461665"/>
          </a:xfrm>
          <a:prstGeom prst="rect">
            <a:avLst/>
          </a:prstGeom>
          <a:noFill/>
        </p:spPr>
        <p:txBody>
          <a:bodyPr wrap="square" rtlCol="0">
            <a:spAutoFit/>
          </a:bodyPr>
          <a:lstStyle/>
          <a:p>
            <a:pPr algn="ctr"/>
            <a:r>
              <a:rPr lang="en-GB" sz="800" b="0" dirty="0">
                <a:solidFill>
                  <a:schemeClr val="bg1">
                    <a:lumMod val="50000"/>
                  </a:schemeClr>
                </a:solidFill>
              </a:rPr>
              <a:t>US Geological survey helium </a:t>
            </a:r>
            <a:r>
              <a:rPr lang="en-GB" sz="800" dirty="0">
                <a:solidFill>
                  <a:schemeClr val="bg1">
                    <a:lumMod val="50000"/>
                  </a:schemeClr>
                </a:solidFill>
              </a:rPr>
              <a:t>extraction 2016 to 2021 </a:t>
            </a:r>
            <a:r>
              <a:rPr lang="en-GB" sz="800" b="0" dirty="0">
                <a:solidFill>
                  <a:schemeClr val="bg1">
                    <a:lumMod val="50000"/>
                  </a:schemeClr>
                </a:solidFill>
              </a:rPr>
              <a:t>in tonnes </a:t>
            </a:r>
          </a:p>
          <a:p>
            <a:pPr algn="ctr"/>
            <a:r>
              <a:rPr lang="en-GB" sz="800" b="0" dirty="0">
                <a:solidFill>
                  <a:schemeClr val="bg1">
                    <a:lumMod val="50000"/>
                  </a:schemeClr>
                </a:solidFill>
              </a:rPr>
              <a:t>&amp; announcement of new capacities in Qatar (He3 </a:t>
            </a:r>
            <a:r>
              <a:rPr lang="en-GB" sz="800" b="1" dirty="0">
                <a:solidFill>
                  <a:schemeClr val="bg1">
                    <a:lumMod val="50000"/>
                  </a:schemeClr>
                </a:solidFill>
              </a:rPr>
              <a:t>and He4</a:t>
            </a:r>
            <a:r>
              <a:rPr lang="en-GB" sz="800" b="0" dirty="0">
                <a:solidFill>
                  <a:schemeClr val="bg1">
                    <a:lumMod val="50000"/>
                  </a:schemeClr>
                </a:solidFill>
              </a:rPr>
              <a:t>) </a:t>
            </a:r>
          </a:p>
          <a:p>
            <a:pPr algn="ctr"/>
            <a:r>
              <a:rPr lang="en-GB" sz="800" b="0" dirty="0">
                <a:solidFill>
                  <a:schemeClr val="bg1">
                    <a:lumMod val="50000"/>
                  </a:schemeClr>
                </a:solidFill>
              </a:rPr>
              <a:t>and Russia AMUR restart considered at the very end of supply contract (</a:t>
            </a:r>
            <a:r>
              <a:rPr lang="en-GB" sz="800" b="1" dirty="0">
                <a:solidFill>
                  <a:schemeClr val="bg1">
                    <a:lumMod val="50000"/>
                  </a:schemeClr>
                </a:solidFill>
              </a:rPr>
              <a:t>Worst Case</a:t>
            </a:r>
            <a:r>
              <a:rPr lang="en-GB" sz="800" b="0" dirty="0">
                <a:solidFill>
                  <a:schemeClr val="bg1">
                    <a:lumMod val="50000"/>
                  </a:schemeClr>
                </a:solidFill>
              </a:rPr>
              <a:t>)</a:t>
            </a:r>
          </a:p>
        </p:txBody>
      </p:sp>
      <p:sp>
        <p:nvSpPr>
          <p:cNvPr id="21" name="Arrow: Up 20">
            <a:extLst>
              <a:ext uri="{FF2B5EF4-FFF2-40B4-BE49-F238E27FC236}">
                <a16:creationId xmlns:a16="http://schemas.microsoft.com/office/drawing/2014/main" id="{30EC0559-FBB1-AEE1-0151-16A95A941571}"/>
              </a:ext>
            </a:extLst>
          </p:cNvPr>
          <p:cNvSpPr/>
          <p:nvPr/>
        </p:nvSpPr>
        <p:spPr>
          <a:xfrm rot="10800000">
            <a:off x="1333385" y="2122961"/>
            <a:ext cx="228600" cy="620239"/>
          </a:xfrm>
          <a:prstGeom prst="upArrow">
            <a:avLst/>
          </a:prstGeom>
          <a:solidFill>
            <a:schemeClr val="accent1">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430962A-86D0-AC07-EEE0-21A172B447DA}"/>
              </a:ext>
            </a:extLst>
          </p:cNvPr>
          <p:cNvSpPr txBox="1"/>
          <p:nvPr/>
        </p:nvSpPr>
        <p:spPr>
          <a:xfrm>
            <a:off x="1240140" y="1687572"/>
            <a:ext cx="415087" cy="469359"/>
          </a:xfrm>
          <a:prstGeom prst="rect">
            <a:avLst/>
          </a:prstGeom>
          <a:noFill/>
        </p:spPr>
        <p:txBody>
          <a:bodyPr wrap="square">
            <a:spAutoFit/>
          </a:bodyPr>
          <a:lstStyle/>
          <a:p>
            <a:pPr algn="ctr"/>
            <a:r>
              <a:rPr lang="en-GB" sz="1050" b="1" dirty="0">
                <a:solidFill>
                  <a:schemeClr val="bg2">
                    <a:lumMod val="10000"/>
                  </a:schemeClr>
                </a:solidFill>
                <a:latin typeface="Lato" panose="020F0502020204030203" pitchFamily="34" charset="0"/>
              </a:rPr>
              <a:t>3.0</a:t>
            </a:r>
          </a:p>
          <a:p>
            <a:pPr algn="ctr"/>
            <a:r>
              <a:rPr lang="en-GB" sz="700" b="1" dirty="0">
                <a:solidFill>
                  <a:schemeClr val="bg1">
                    <a:lumMod val="50000"/>
                  </a:schemeClr>
                </a:solidFill>
                <a:latin typeface="Lato" panose="020F0502020204030203" pitchFamily="34" charset="0"/>
              </a:rPr>
              <a:t>2018</a:t>
            </a:r>
          </a:p>
          <a:p>
            <a:pPr algn="ctr"/>
            <a:r>
              <a:rPr lang="en-GB" sz="700" b="1" dirty="0">
                <a:solidFill>
                  <a:schemeClr val="bg1">
                    <a:lumMod val="50000"/>
                  </a:schemeClr>
                </a:solidFill>
                <a:latin typeface="Lato" panose="020F0502020204030203" pitchFamily="34" charset="0"/>
              </a:rPr>
              <a:t>2020</a:t>
            </a:r>
            <a:endParaRPr lang="en-GB" sz="700" b="1" i="0" dirty="0">
              <a:solidFill>
                <a:schemeClr val="bg1">
                  <a:lumMod val="50000"/>
                </a:schemeClr>
              </a:solidFill>
              <a:effectLst/>
              <a:latin typeface="Lato" panose="020F0502020204030203" pitchFamily="34" charset="0"/>
            </a:endParaRPr>
          </a:p>
        </p:txBody>
      </p:sp>
      <p:sp>
        <p:nvSpPr>
          <p:cNvPr id="2" name="Content Placeholder 2">
            <a:extLst>
              <a:ext uri="{FF2B5EF4-FFF2-40B4-BE49-F238E27FC236}">
                <a16:creationId xmlns:a16="http://schemas.microsoft.com/office/drawing/2014/main" id="{C650DF33-4D6B-C7F4-992A-57F9AF0D6EE7}"/>
              </a:ext>
            </a:extLst>
          </p:cNvPr>
          <p:cNvSpPr txBox="1">
            <a:spLocks/>
          </p:cNvSpPr>
          <p:nvPr/>
        </p:nvSpPr>
        <p:spPr>
          <a:xfrm>
            <a:off x="7391400" y="1676400"/>
            <a:ext cx="4800600" cy="4419600"/>
          </a:xfrm>
          <a:prstGeom prst="rect">
            <a:avLst/>
          </a:prstGeom>
        </p:spPr>
        <p:txBody>
          <a:bodyPr vert="horz" anchor="t">
            <a:no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42900" indent="-342900">
              <a:spcBef>
                <a:spcPts val="0"/>
              </a:spcBef>
              <a:spcAft>
                <a:spcPts val="1200"/>
              </a:spcAft>
              <a:buFont typeface="Arial" panose="020B0604020202020204" pitchFamily="34" charset="0"/>
              <a:buChar char="•"/>
            </a:pPr>
            <a:r>
              <a:rPr lang="en-US" sz="2000" dirty="0"/>
              <a:t>Shortage 4.0 </a:t>
            </a:r>
            <a:r>
              <a:rPr lang="en-GB" sz="2000" b="0" dirty="0">
                <a:solidFill>
                  <a:schemeClr val="bg1">
                    <a:lumMod val="50000"/>
                  </a:schemeClr>
                </a:solidFill>
              </a:rPr>
              <a:t>is affecting all industrial and scientific customers worldwide</a:t>
            </a:r>
          </a:p>
          <a:p>
            <a:pPr marL="342900" indent="-342900">
              <a:spcBef>
                <a:spcPts val="0"/>
              </a:spcBef>
              <a:spcAft>
                <a:spcPts val="1200"/>
              </a:spcAft>
              <a:buFont typeface="Arial" panose="020B0604020202020204" pitchFamily="34" charset="0"/>
              <a:buChar char="•"/>
            </a:pPr>
            <a:r>
              <a:rPr lang="en-GB" sz="2000" dirty="0"/>
              <a:t>Volume allocations </a:t>
            </a:r>
            <a:r>
              <a:rPr lang="en-GB" sz="2000" b="0" dirty="0">
                <a:solidFill>
                  <a:schemeClr val="bg1">
                    <a:lumMod val="50000"/>
                  </a:schemeClr>
                </a:solidFill>
              </a:rPr>
              <a:t>applied to  manufacturing industry contracts</a:t>
            </a:r>
          </a:p>
          <a:p>
            <a:pPr marL="342900" indent="-342900">
              <a:spcBef>
                <a:spcPts val="0"/>
              </a:spcBef>
              <a:spcAft>
                <a:spcPts val="1200"/>
              </a:spcAft>
              <a:buFont typeface="Arial" panose="020B0604020202020204" pitchFamily="34" charset="0"/>
              <a:buChar char="•"/>
            </a:pPr>
            <a:r>
              <a:rPr lang="en-GB" sz="2000" dirty="0"/>
              <a:t>No more back-up from the US </a:t>
            </a:r>
            <a:r>
              <a:rPr lang="en-GB" sz="2000" b="0" dirty="0">
                <a:solidFill>
                  <a:schemeClr val="bg1">
                    <a:lumMod val="50000"/>
                  </a:schemeClr>
                </a:solidFill>
              </a:rPr>
              <a:t>federal authorities</a:t>
            </a:r>
          </a:p>
          <a:p>
            <a:pPr marL="342900" indent="-342900">
              <a:spcBef>
                <a:spcPts val="0"/>
              </a:spcBef>
              <a:spcAft>
                <a:spcPts val="1200"/>
              </a:spcAft>
              <a:buFont typeface="Arial" panose="020B0604020202020204" pitchFamily="34" charset="0"/>
              <a:buChar char="•"/>
            </a:pPr>
            <a:r>
              <a:rPr lang="en-GB" sz="2000" dirty="0"/>
              <a:t>Worst Case </a:t>
            </a:r>
            <a:r>
              <a:rPr lang="en-GB" sz="2000" b="0" dirty="0">
                <a:solidFill>
                  <a:schemeClr val="bg1">
                    <a:lumMod val="50000"/>
                  </a:schemeClr>
                </a:solidFill>
              </a:rPr>
              <a:t>scenario voluntary presented here considering Amur restart may take significant time </a:t>
            </a:r>
            <a:endParaRPr lang="en-GB" sz="2000" dirty="0"/>
          </a:p>
          <a:p>
            <a:pPr marL="342900" indent="-342900">
              <a:spcBef>
                <a:spcPts val="0"/>
              </a:spcBef>
              <a:spcAft>
                <a:spcPts val="1200"/>
              </a:spcAft>
              <a:buFont typeface="Arial" panose="020B0604020202020204" pitchFamily="34" charset="0"/>
              <a:buChar char="•"/>
            </a:pPr>
            <a:r>
              <a:rPr lang="en-GB" sz="2000" dirty="0"/>
              <a:t>One good news </a:t>
            </a:r>
            <a:r>
              <a:rPr lang="en-GB" sz="2000" b="0" dirty="0">
                <a:solidFill>
                  <a:schemeClr val="bg1">
                    <a:lumMod val="50000"/>
                  </a:schemeClr>
                </a:solidFill>
              </a:rPr>
              <a:t>with new Qatar Helium IV plant in the pipeline </a:t>
            </a:r>
          </a:p>
          <a:p>
            <a:pPr marL="342900" indent="-342900">
              <a:spcBef>
                <a:spcPts val="0"/>
              </a:spcBef>
              <a:spcAft>
                <a:spcPts val="1200"/>
              </a:spcAft>
              <a:buFont typeface="Arial" panose="020B0604020202020204" pitchFamily="34" charset="0"/>
              <a:buChar char="•"/>
            </a:pPr>
            <a:endParaRPr lang="en-GB" sz="2000" b="0" dirty="0">
              <a:solidFill>
                <a:schemeClr val="bg1">
                  <a:lumMod val="50000"/>
                </a:schemeClr>
              </a:solidFill>
            </a:endParaRPr>
          </a:p>
        </p:txBody>
      </p:sp>
      <p:grpSp>
        <p:nvGrpSpPr>
          <p:cNvPr id="8" name="Group 7">
            <a:extLst>
              <a:ext uri="{FF2B5EF4-FFF2-40B4-BE49-F238E27FC236}">
                <a16:creationId xmlns:a16="http://schemas.microsoft.com/office/drawing/2014/main" id="{953D40A9-FC3B-F6F7-682F-288EB5605096}"/>
              </a:ext>
            </a:extLst>
          </p:cNvPr>
          <p:cNvGrpSpPr/>
          <p:nvPr/>
        </p:nvGrpSpPr>
        <p:grpSpPr>
          <a:xfrm>
            <a:off x="3409666" y="1653602"/>
            <a:ext cx="817930" cy="620240"/>
            <a:chOff x="3409666" y="1653602"/>
            <a:chExt cx="817930" cy="620240"/>
          </a:xfrm>
        </p:grpSpPr>
        <p:sp>
          <p:nvSpPr>
            <p:cNvPr id="4" name="Arrow: Curved Up 3">
              <a:extLst>
                <a:ext uri="{FF2B5EF4-FFF2-40B4-BE49-F238E27FC236}">
                  <a16:creationId xmlns:a16="http://schemas.microsoft.com/office/drawing/2014/main" id="{0C220A3E-4FD9-BE50-07F1-FEAFCB5FE2AC}"/>
                </a:ext>
              </a:extLst>
            </p:cNvPr>
            <p:cNvSpPr/>
            <p:nvPr/>
          </p:nvSpPr>
          <p:spPr>
            <a:xfrm rot="10800000">
              <a:off x="3409666" y="1653602"/>
              <a:ext cx="817930" cy="620240"/>
            </a:xfrm>
            <a:prstGeom prst="curvedUpArrow">
              <a:avLst/>
            </a:prstGeom>
            <a:solidFill>
              <a:srgbClr val="BF9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74B7143-897D-5C35-BA20-4F0C0B12F18B}"/>
                </a:ext>
              </a:extLst>
            </p:cNvPr>
            <p:cNvSpPr txBox="1"/>
            <p:nvPr/>
          </p:nvSpPr>
          <p:spPr>
            <a:xfrm>
              <a:off x="3626741" y="1768479"/>
              <a:ext cx="415087" cy="369332"/>
            </a:xfrm>
            <a:prstGeom prst="rect">
              <a:avLst/>
            </a:prstGeom>
            <a:noFill/>
          </p:spPr>
          <p:txBody>
            <a:bodyPr wrap="square">
              <a:spAutoFit/>
            </a:bodyPr>
            <a:lstStyle/>
            <a:p>
              <a:pPr algn="ctr"/>
              <a:r>
                <a:rPr lang="en-GB" b="1" dirty="0">
                  <a:solidFill>
                    <a:srgbClr val="CCB97F"/>
                  </a:solidFill>
                  <a:latin typeface="Lato" panose="020F0502020204030203" pitchFamily="34" charset="0"/>
                </a:rPr>
                <a:t>?</a:t>
              </a:r>
            </a:p>
          </p:txBody>
        </p:sp>
      </p:grpSp>
    </p:spTree>
    <p:extLst>
      <p:ext uri="{BB962C8B-B14F-4D97-AF65-F5344CB8AC3E}">
        <p14:creationId xmlns:p14="http://schemas.microsoft.com/office/powerpoint/2010/main" val="40874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6EF1-C122-F2D7-BDA6-E63BA8331431}"/>
              </a:ext>
            </a:extLst>
          </p:cNvPr>
          <p:cNvSpPr>
            <a:spLocks noGrp="1"/>
          </p:cNvSpPr>
          <p:nvPr>
            <p:ph type="title"/>
          </p:nvPr>
        </p:nvSpPr>
        <p:spPr/>
        <p:txBody>
          <a:bodyPr>
            <a:normAutofit fontScale="90000"/>
          </a:bodyPr>
          <a:lstStyle/>
          <a:p>
            <a:pPr algn="ctr"/>
            <a:r>
              <a:rPr lang="fr-CH" dirty="0"/>
              <a:t>Action </a:t>
            </a:r>
            <a:r>
              <a:rPr lang="en-US" dirty="0"/>
              <a:t>taken</a:t>
            </a:r>
            <a:r>
              <a:rPr lang="fr-CH" dirty="0"/>
              <a:t> by CERN</a:t>
            </a:r>
            <a:br>
              <a:rPr lang="fr-CH" dirty="0"/>
            </a:br>
            <a:endParaRPr lang="en-US" dirty="0"/>
          </a:p>
        </p:txBody>
      </p:sp>
      <p:sp>
        <p:nvSpPr>
          <p:cNvPr id="3" name="Content Placeholder 2">
            <a:extLst>
              <a:ext uri="{FF2B5EF4-FFF2-40B4-BE49-F238E27FC236}">
                <a16:creationId xmlns:a16="http://schemas.microsoft.com/office/drawing/2014/main" id="{0DBF6A3D-64DC-3805-60BB-8EFD65B94AC7}"/>
              </a:ext>
            </a:extLst>
          </p:cNvPr>
          <p:cNvSpPr>
            <a:spLocks noGrp="1"/>
          </p:cNvSpPr>
          <p:nvPr>
            <p:ph idx="1"/>
          </p:nvPr>
        </p:nvSpPr>
        <p:spPr>
          <a:xfrm>
            <a:off x="304800" y="838200"/>
            <a:ext cx="6477000" cy="2514599"/>
          </a:xfrm>
        </p:spPr>
        <p:txBody>
          <a:bodyPr>
            <a:normAutofit fontScale="77500" lnSpcReduction="20000"/>
          </a:bodyPr>
          <a:lstStyle/>
          <a:p>
            <a:pPr marL="36576" indent="0">
              <a:buNone/>
            </a:pPr>
            <a:r>
              <a:rPr lang="en-US" sz="2400" b="1" dirty="0">
                <a:solidFill>
                  <a:schemeClr val="bg1">
                    <a:lumMod val="50000"/>
                  </a:schemeClr>
                </a:solidFill>
              </a:rPr>
              <a:t>Helium supply contract management</a:t>
            </a:r>
          </a:p>
          <a:p>
            <a:r>
              <a:rPr lang="en-US" sz="2000" b="1" dirty="0"/>
              <a:t>CERN benefits from a contract signed before the shortage </a:t>
            </a:r>
            <a:r>
              <a:rPr lang="en-US" sz="2000" dirty="0"/>
              <a:t>but the supply chain is under pressure</a:t>
            </a:r>
          </a:p>
          <a:p>
            <a:pPr algn="just"/>
            <a:r>
              <a:rPr lang="en-US" sz="2000" dirty="0"/>
              <a:t>Partnership between CERN and supplier's management team at EMEA and worldwide level with strengthen the relationship and </a:t>
            </a:r>
            <a:r>
              <a:rPr lang="en-US" sz="2000" b="1" dirty="0"/>
              <a:t>mutual understanding of operational constraints </a:t>
            </a:r>
          </a:p>
          <a:p>
            <a:pPr algn="just"/>
            <a:r>
              <a:rPr lang="en-US" sz="2000" dirty="0"/>
              <a:t>Development of the helium inventory management tool by cryogenics LHC operation team to manage logistics need precisely</a:t>
            </a:r>
          </a:p>
          <a:p>
            <a:pPr algn="just"/>
            <a:r>
              <a:rPr lang="en-US" sz="2000" b="1" dirty="0"/>
              <a:t>Planned helium volume have been delivered in 2022 (35.9t) &amp; Q1-2023</a:t>
            </a:r>
          </a:p>
          <a:p>
            <a:pPr marL="36576" indent="0">
              <a:buNone/>
            </a:pPr>
            <a:endParaRPr lang="en-US" sz="2000" dirty="0"/>
          </a:p>
          <a:p>
            <a:endParaRPr lang="en-US" sz="2000" dirty="0"/>
          </a:p>
        </p:txBody>
      </p:sp>
      <p:pic>
        <p:nvPicPr>
          <p:cNvPr id="5" name="Picture 4">
            <a:extLst>
              <a:ext uri="{FF2B5EF4-FFF2-40B4-BE49-F238E27FC236}">
                <a16:creationId xmlns:a16="http://schemas.microsoft.com/office/drawing/2014/main" id="{7B982F7F-3A42-3C6E-0138-FA7C8AE978D9}"/>
              </a:ext>
            </a:extLst>
          </p:cNvPr>
          <p:cNvPicPr>
            <a:picLocks noChangeAspect="1"/>
          </p:cNvPicPr>
          <p:nvPr/>
        </p:nvPicPr>
        <p:blipFill>
          <a:blip r:embed="rId2"/>
          <a:stretch>
            <a:fillRect/>
          </a:stretch>
        </p:blipFill>
        <p:spPr>
          <a:xfrm>
            <a:off x="7086600" y="1104193"/>
            <a:ext cx="4961455" cy="1864812"/>
          </a:xfrm>
          <a:prstGeom prst="rect">
            <a:avLst/>
          </a:prstGeom>
        </p:spPr>
      </p:pic>
      <p:sp>
        <p:nvSpPr>
          <p:cNvPr id="6" name="Content Placeholder 2">
            <a:extLst>
              <a:ext uri="{FF2B5EF4-FFF2-40B4-BE49-F238E27FC236}">
                <a16:creationId xmlns:a16="http://schemas.microsoft.com/office/drawing/2014/main" id="{2DDDFB8B-AD5E-319E-67E7-AB8B2660750D}"/>
              </a:ext>
            </a:extLst>
          </p:cNvPr>
          <p:cNvSpPr txBox="1">
            <a:spLocks/>
          </p:cNvSpPr>
          <p:nvPr/>
        </p:nvSpPr>
        <p:spPr>
          <a:xfrm>
            <a:off x="304800" y="3581400"/>
            <a:ext cx="6477000" cy="2438400"/>
          </a:xfrm>
          <a:prstGeom prst="rect">
            <a:avLst/>
          </a:prstGeom>
        </p:spPr>
        <p:txBody>
          <a:bodyPr vert="horz">
            <a:normAutofit fontScale="85000" lnSpcReduction="10000"/>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Arial"/>
              <a:buNone/>
            </a:pPr>
            <a:r>
              <a:rPr lang="en-US" sz="2400" b="1" dirty="0">
                <a:solidFill>
                  <a:schemeClr val="bg1">
                    <a:lumMod val="50000"/>
                  </a:schemeClr>
                </a:solidFill>
              </a:rPr>
              <a:t>Gas Management of 18 t during YETS 2022-2023</a:t>
            </a:r>
          </a:p>
          <a:p>
            <a:r>
              <a:rPr lang="en-US" sz="2000" b="1" dirty="0"/>
              <a:t>Helium preservation strategy with helium inventory maintained at CERN</a:t>
            </a:r>
            <a:r>
              <a:rPr lang="en-US" sz="2000" dirty="0"/>
              <a:t> to avoid market risk</a:t>
            </a:r>
          </a:p>
          <a:p>
            <a:r>
              <a:rPr lang="en-US" sz="2000" dirty="0"/>
              <a:t>Storage in the LHC machine was not chosen considering energy crisis scenarios</a:t>
            </a:r>
          </a:p>
          <a:p>
            <a:r>
              <a:rPr lang="en-US" sz="2000" b="1" dirty="0"/>
              <a:t>Operation “Cold Dragon”. </a:t>
            </a:r>
            <a:r>
              <a:rPr lang="en-US" sz="2000" dirty="0"/>
              <a:t>Storage was done on site in 4 rented ISO-containers for 8 weeks. </a:t>
            </a:r>
          </a:p>
          <a:p>
            <a:r>
              <a:rPr lang="en-US" sz="2000" dirty="0"/>
              <a:t>Extension of the storage capacity under study for next YETS</a:t>
            </a:r>
          </a:p>
          <a:p>
            <a:endParaRPr lang="en-US" sz="2000" dirty="0"/>
          </a:p>
        </p:txBody>
      </p:sp>
      <p:sp>
        <p:nvSpPr>
          <p:cNvPr id="7" name="TextBox 6">
            <a:extLst>
              <a:ext uri="{FF2B5EF4-FFF2-40B4-BE49-F238E27FC236}">
                <a16:creationId xmlns:a16="http://schemas.microsoft.com/office/drawing/2014/main" id="{59F8769B-BD3A-F541-B5E3-4E7087F5FB6A}"/>
              </a:ext>
            </a:extLst>
          </p:cNvPr>
          <p:cNvSpPr txBox="1"/>
          <p:nvPr/>
        </p:nvSpPr>
        <p:spPr>
          <a:xfrm>
            <a:off x="7203136" y="2969005"/>
            <a:ext cx="4385629" cy="230832"/>
          </a:xfrm>
          <a:prstGeom prst="rect">
            <a:avLst/>
          </a:prstGeom>
          <a:noFill/>
        </p:spPr>
        <p:txBody>
          <a:bodyPr wrap="square">
            <a:spAutoFit/>
          </a:bodyPr>
          <a:lstStyle/>
          <a:p>
            <a:pPr marL="36576" indent="0" algn="ctr">
              <a:buNone/>
            </a:pPr>
            <a:r>
              <a:rPr lang="en-US" sz="900">
                <a:solidFill>
                  <a:schemeClr val="bg1">
                    <a:lumMod val="50000"/>
                  </a:schemeClr>
                </a:solidFill>
                <a:latin typeface="+mj-lt"/>
              </a:rPr>
              <a:t>Courtesy of CRG-OP Laurent Delprat</a:t>
            </a:r>
          </a:p>
        </p:txBody>
      </p:sp>
      <p:pic>
        <p:nvPicPr>
          <p:cNvPr id="25" name="Picture 24">
            <a:extLst>
              <a:ext uri="{FF2B5EF4-FFF2-40B4-BE49-F238E27FC236}">
                <a16:creationId xmlns:a16="http://schemas.microsoft.com/office/drawing/2014/main" id="{AECDEB98-D4F8-C945-F873-F6587B3FC757}"/>
              </a:ext>
            </a:extLst>
          </p:cNvPr>
          <p:cNvPicPr>
            <a:picLocks noChangeAspect="1"/>
          </p:cNvPicPr>
          <p:nvPr/>
        </p:nvPicPr>
        <p:blipFill>
          <a:blip r:embed="rId3"/>
          <a:stretch>
            <a:fillRect/>
          </a:stretch>
        </p:blipFill>
        <p:spPr>
          <a:xfrm>
            <a:off x="7260653" y="3811631"/>
            <a:ext cx="4626547" cy="1443042"/>
          </a:xfrm>
          <a:prstGeom prst="rect">
            <a:avLst/>
          </a:prstGeom>
        </p:spPr>
      </p:pic>
      <p:sp>
        <p:nvSpPr>
          <p:cNvPr id="26" name="TextBox 25">
            <a:extLst>
              <a:ext uri="{FF2B5EF4-FFF2-40B4-BE49-F238E27FC236}">
                <a16:creationId xmlns:a16="http://schemas.microsoft.com/office/drawing/2014/main" id="{2FD1A778-6691-ADF7-F891-5D467978C87D}"/>
              </a:ext>
            </a:extLst>
          </p:cNvPr>
          <p:cNvSpPr txBox="1"/>
          <p:nvPr/>
        </p:nvSpPr>
        <p:spPr>
          <a:xfrm>
            <a:off x="7300990" y="5254673"/>
            <a:ext cx="4531663" cy="230832"/>
          </a:xfrm>
          <a:prstGeom prst="rect">
            <a:avLst/>
          </a:prstGeom>
          <a:noFill/>
        </p:spPr>
        <p:txBody>
          <a:bodyPr wrap="square">
            <a:spAutoFit/>
          </a:bodyPr>
          <a:lstStyle/>
          <a:p>
            <a:pPr marL="36576" indent="0" algn="ctr">
              <a:buNone/>
            </a:pPr>
            <a:r>
              <a:rPr lang="en-US" sz="900" dirty="0">
                <a:solidFill>
                  <a:schemeClr val="bg1">
                    <a:lumMod val="50000"/>
                  </a:schemeClr>
                </a:solidFill>
                <a:latin typeface="+mj-lt"/>
              </a:rPr>
              <a:t>YETS2022-2023, ISO-containers used for temporary storage at LHC P6 and P8</a:t>
            </a:r>
          </a:p>
        </p:txBody>
      </p:sp>
    </p:spTree>
    <p:extLst>
      <p:ext uri="{BB962C8B-B14F-4D97-AF65-F5344CB8AC3E}">
        <p14:creationId xmlns:p14="http://schemas.microsoft.com/office/powerpoint/2010/main" val="16658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B8E3-A8ED-F633-F142-B50003EC7838}"/>
              </a:ext>
            </a:extLst>
          </p:cNvPr>
          <p:cNvSpPr>
            <a:spLocks noGrp="1"/>
          </p:cNvSpPr>
          <p:nvPr>
            <p:ph type="title"/>
          </p:nvPr>
        </p:nvSpPr>
        <p:spPr>
          <a:xfrm>
            <a:off x="609600" y="1"/>
            <a:ext cx="10969139" cy="743395"/>
          </a:xfrm>
        </p:spPr>
        <p:txBody>
          <a:bodyPr>
            <a:noAutofit/>
          </a:bodyPr>
          <a:lstStyle/>
          <a:p>
            <a:pPr algn="ctr"/>
            <a:r>
              <a:rPr lang="en-GB" sz="3200" dirty="0"/>
              <a:t>Worldwide total helium resource estimates</a:t>
            </a:r>
            <a:endParaRPr lang="en-US" sz="3200" dirty="0"/>
          </a:p>
        </p:txBody>
      </p:sp>
      <p:grpSp>
        <p:nvGrpSpPr>
          <p:cNvPr id="16" name="Group 15">
            <a:extLst>
              <a:ext uri="{FF2B5EF4-FFF2-40B4-BE49-F238E27FC236}">
                <a16:creationId xmlns:a16="http://schemas.microsoft.com/office/drawing/2014/main" id="{4508ACAC-4DDE-863E-B037-4D0F7ABFAB82}"/>
              </a:ext>
            </a:extLst>
          </p:cNvPr>
          <p:cNvGrpSpPr>
            <a:grpSpLocks noChangeAspect="1"/>
          </p:cNvGrpSpPr>
          <p:nvPr/>
        </p:nvGrpSpPr>
        <p:grpSpPr>
          <a:xfrm>
            <a:off x="76200" y="847108"/>
            <a:ext cx="7068542" cy="3764446"/>
            <a:chOff x="603674" y="1634905"/>
            <a:chExt cx="4575386" cy="2436683"/>
          </a:xfrm>
        </p:grpSpPr>
        <p:pic>
          <p:nvPicPr>
            <p:cNvPr id="17" name="Picture 2">
              <a:extLst>
                <a:ext uri="{FF2B5EF4-FFF2-40B4-BE49-F238E27FC236}">
                  <a16:creationId xmlns:a16="http://schemas.microsoft.com/office/drawing/2014/main" id="{17373C36-076B-2DA9-1B23-3DA343487E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74" y="1900492"/>
              <a:ext cx="4575386" cy="2006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5CB382B5-3497-9CF2-45F4-EBF0CCF38FFC}"/>
                </a:ext>
              </a:extLst>
            </p:cNvPr>
            <p:cNvSpPr>
              <a:spLocks noChangeAspect="1"/>
            </p:cNvSpPr>
            <p:nvPr/>
          </p:nvSpPr>
          <p:spPr>
            <a:xfrm>
              <a:off x="790447" y="2369756"/>
              <a:ext cx="966754" cy="966754"/>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50" dirty="0">
                  <a:solidFill>
                    <a:schemeClr val="accent6">
                      <a:lumMod val="50000"/>
                    </a:schemeClr>
                  </a:solidFill>
                </a:rPr>
                <a:t>USA</a:t>
              </a:r>
            </a:p>
            <a:p>
              <a:pPr algn="ctr"/>
              <a:r>
                <a:rPr lang="fr-CH" sz="1100" b="1" dirty="0">
                  <a:solidFill>
                    <a:schemeClr val="accent6">
                      <a:lumMod val="50000"/>
                    </a:schemeClr>
                  </a:solidFill>
                </a:rPr>
                <a:t>1’400 Kt</a:t>
              </a:r>
              <a:r>
                <a:rPr lang="fr-CH" sz="1000" dirty="0">
                  <a:solidFill>
                    <a:schemeClr val="accent6">
                      <a:lumMod val="50000"/>
                    </a:schemeClr>
                  </a:solidFill>
                </a:rPr>
                <a:t> </a:t>
              </a:r>
            </a:p>
          </p:txBody>
        </p:sp>
        <p:sp>
          <p:nvSpPr>
            <p:cNvPr id="19" name="Oval 18">
              <a:extLst>
                <a:ext uri="{FF2B5EF4-FFF2-40B4-BE49-F238E27FC236}">
                  <a16:creationId xmlns:a16="http://schemas.microsoft.com/office/drawing/2014/main" id="{D1D1FE3E-4D5C-2F1C-BD80-F909286A0E95}"/>
                </a:ext>
              </a:extLst>
            </p:cNvPr>
            <p:cNvSpPr>
              <a:spLocks noChangeAspect="1"/>
            </p:cNvSpPr>
            <p:nvPr/>
          </p:nvSpPr>
          <p:spPr>
            <a:xfrm>
              <a:off x="2317221" y="2277623"/>
              <a:ext cx="601344" cy="601344"/>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700" dirty="0">
                  <a:solidFill>
                    <a:schemeClr val="accent6">
                      <a:lumMod val="50000"/>
                    </a:schemeClr>
                  </a:solidFill>
                </a:rPr>
                <a:t>Algeria</a:t>
              </a:r>
            </a:p>
            <a:p>
              <a:pPr algn="ctr"/>
              <a:r>
                <a:rPr lang="fr-CH" sz="1000" b="1" dirty="0">
                  <a:solidFill>
                    <a:schemeClr val="accent6">
                      <a:lumMod val="50000"/>
                    </a:schemeClr>
                  </a:solidFill>
                </a:rPr>
                <a:t>1’350 Kt</a:t>
              </a:r>
              <a:endParaRPr lang="en-US" sz="700" dirty="0">
                <a:solidFill>
                  <a:schemeClr val="accent6">
                    <a:lumMod val="50000"/>
                  </a:schemeClr>
                </a:solidFill>
              </a:endParaRPr>
            </a:p>
          </p:txBody>
        </p:sp>
        <p:sp>
          <p:nvSpPr>
            <p:cNvPr id="20" name="Oval 19">
              <a:extLst>
                <a:ext uri="{FF2B5EF4-FFF2-40B4-BE49-F238E27FC236}">
                  <a16:creationId xmlns:a16="http://schemas.microsoft.com/office/drawing/2014/main" id="{6F2DD159-67B5-48A3-65CF-CF433FF4E417}"/>
                </a:ext>
              </a:extLst>
            </p:cNvPr>
            <p:cNvSpPr>
              <a:spLocks noChangeAspect="1"/>
            </p:cNvSpPr>
            <p:nvPr/>
          </p:nvSpPr>
          <p:spPr>
            <a:xfrm>
              <a:off x="2943915" y="2245997"/>
              <a:ext cx="848394" cy="848394"/>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900" dirty="0">
                  <a:solidFill>
                    <a:schemeClr val="accent6">
                      <a:lumMod val="50000"/>
                    </a:schemeClr>
                  </a:solidFill>
                </a:rPr>
                <a:t>Qatar</a:t>
              </a:r>
            </a:p>
            <a:p>
              <a:pPr algn="ctr"/>
              <a:r>
                <a:rPr lang="fr-CH" sz="1000" b="1" dirty="0">
                  <a:solidFill>
                    <a:schemeClr val="accent6">
                      <a:lumMod val="50000"/>
                    </a:schemeClr>
                  </a:solidFill>
                </a:rPr>
                <a:t>1’700 Kt</a:t>
              </a:r>
              <a:endParaRPr lang="en-US" sz="500" dirty="0">
                <a:solidFill>
                  <a:schemeClr val="accent6">
                    <a:lumMod val="50000"/>
                  </a:schemeClr>
                </a:solidFill>
              </a:endParaRPr>
            </a:p>
          </p:txBody>
        </p:sp>
        <p:sp>
          <p:nvSpPr>
            <p:cNvPr id="21" name="Oval 20">
              <a:extLst>
                <a:ext uri="{FF2B5EF4-FFF2-40B4-BE49-F238E27FC236}">
                  <a16:creationId xmlns:a16="http://schemas.microsoft.com/office/drawing/2014/main" id="{C672753A-008A-CEE4-33FC-A3855F730587}"/>
                </a:ext>
              </a:extLst>
            </p:cNvPr>
            <p:cNvSpPr>
              <a:spLocks noChangeAspect="1"/>
            </p:cNvSpPr>
            <p:nvPr/>
          </p:nvSpPr>
          <p:spPr>
            <a:xfrm>
              <a:off x="3647182" y="1634905"/>
              <a:ext cx="769702" cy="769702"/>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dirty="0">
                  <a:solidFill>
                    <a:schemeClr val="accent6">
                      <a:lumMod val="50000"/>
                    </a:schemeClr>
                  </a:solidFill>
                </a:rPr>
                <a:t>Russia</a:t>
              </a:r>
            </a:p>
            <a:p>
              <a:pPr algn="ctr"/>
              <a:r>
                <a:rPr lang="fr-CH" sz="1000" b="1" dirty="0">
                  <a:solidFill>
                    <a:schemeClr val="accent6">
                      <a:lumMod val="50000"/>
                    </a:schemeClr>
                  </a:solidFill>
                </a:rPr>
                <a:t>1’150 Kt</a:t>
              </a:r>
              <a:endParaRPr lang="en-US" sz="600" dirty="0">
                <a:solidFill>
                  <a:schemeClr val="accent6">
                    <a:lumMod val="50000"/>
                  </a:schemeClr>
                </a:solidFill>
              </a:endParaRPr>
            </a:p>
          </p:txBody>
        </p:sp>
        <p:sp>
          <p:nvSpPr>
            <p:cNvPr id="22" name="TextBox 21">
              <a:extLst>
                <a:ext uri="{FF2B5EF4-FFF2-40B4-BE49-F238E27FC236}">
                  <a16:creationId xmlns:a16="http://schemas.microsoft.com/office/drawing/2014/main" id="{4BD8CF02-7B00-1EF1-EFE0-74026BA0C837}"/>
                </a:ext>
              </a:extLst>
            </p:cNvPr>
            <p:cNvSpPr txBox="1"/>
            <p:nvPr/>
          </p:nvSpPr>
          <p:spPr>
            <a:xfrm>
              <a:off x="1295400" y="3852446"/>
              <a:ext cx="3505200" cy="219142"/>
            </a:xfrm>
            <a:prstGeom prst="rect">
              <a:avLst/>
            </a:prstGeom>
            <a:noFill/>
          </p:spPr>
          <p:txBody>
            <a:bodyPr wrap="square" rtlCol="0">
              <a:spAutoFit/>
            </a:bodyPr>
            <a:lstStyle/>
            <a:p>
              <a:pPr algn="ctr"/>
              <a:r>
                <a:rPr lang="en-GB" sz="800" dirty="0">
                  <a:solidFill>
                    <a:schemeClr val="bg1">
                      <a:lumMod val="50000"/>
                    </a:schemeClr>
                  </a:solidFill>
                </a:rPr>
                <a:t>Worldwide total helium reserves and resources of  estimated by the US geological survey in 2006 </a:t>
              </a:r>
              <a:br>
                <a:rPr lang="en-GB" sz="800" dirty="0">
                  <a:solidFill>
                    <a:schemeClr val="bg1">
                      <a:lumMod val="50000"/>
                    </a:schemeClr>
                  </a:solidFill>
                </a:rPr>
              </a:br>
              <a:r>
                <a:rPr lang="en-GB" sz="800" b="0" dirty="0">
                  <a:solidFill>
                    <a:schemeClr val="bg1">
                      <a:lumMod val="50000"/>
                    </a:schemeClr>
                  </a:solidFill>
                </a:rPr>
                <a:t>&amp; complementary resource claimed by some countries in between</a:t>
              </a:r>
            </a:p>
          </p:txBody>
        </p:sp>
      </p:grpSp>
      <p:sp>
        <p:nvSpPr>
          <p:cNvPr id="25" name="Oval 24">
            <a:extLst>
              <a:ext uri="{FF2B5EF4-FFF2-40B4-BE49-F238E27FC236}">
                <a16:creationId xmlns:a16="http://schemas.microsoft.com/office/drawing/2014/main" id="{6AFD2BE5-778B-8C1D-9D13-ADFE0168E1F7}"/>
              </a:ext>
            </a:extLst>
          </p:cNvPr>
          <p:cNvSpPr>
            <a:spLocks noChangeAspect="1"/>
          </p:cNvSpPr>
          <p:nvPr/>
        </p:nvSpPr>
        <p:spPr>
          <a:xfrm>
            <a:off x="3599925" y="2939952"/>
            <a:ext cx="618211" cy="618211"/>
          </a:xfrm>
          <a:prstGeom prst="ellipse">
            <a:avLst/>
          </a:prstGeom>
          <a:solidFill>
            <a:srgbClr val="E6E6E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a:solidFill>
                  <a:schemeClr val="bg1">
                    <a:lumMod val="50000"/>
                  </a:schemeClr>
                </a:solidFill>
              </a:rPr>
              <a:t>Tanzania</a:t>
            </a:r>
            <a:endParaRPr lang="en-US" sz="700">
              <a:solidFill>
                <a:schemeClr val="accent6">
                  <a:lumMod val="50000"/>
                </a:schemeClr>
              </a:solidFill>
            </a:endParaRPr>
          </a:p>
        </p:txBody>
      </p:sp>
      <p:sp>
        <p:nvSpPr>
          <p:cNvPr id="26" name="Oval 25">
            <a:extLst>
              <a:ext uri="{FF2B5EF4-FFF2-40B4-BE49-F238E27FC236}">
                <a16:creationId xmlns:a16="http://schemas.microsoft.com/office/drawing/2014/main" id="{3A2FF08C-BFB5-5D9A-A66F-0CACB3B62741}"/>
              </a:ext>
            </a:extLst>
          </p:cNvPr>
          <p:cNvSpPr>
            <a:spLocks noChangeAspect="1"/>
          </p:cNvSpPr>
          <p:nvPr/>
        </p:nvSpPr>
        <p:spPr>
          <a:xfrm>
            <a:off x="4839451" y="1819666"/>
            <a:ext cx="536778" cy="536778"/>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00" dirty="0">
                <a:solidFill>
                  <a:schemeClr val="bg1">
                    <a:lumMod val="50000"/>
                  </a:schemeClr>
                </a:solidFill>
              </a:rPr>
              <a:t>China</a:t>
            </a:r>
          </a:p>
          <a:p>
            <a:pPr algn="ctr"/>
            <a:r>
              <a:rPr lang="fr-CH" sz="1000" b="1" dirty="0">
                <a:solidFill>
                  <a:schemeClr val="bg1">
                    <a:lumMod val="50000"/>
                  </a:schemeClr>
                </a:solidFill>
              </a:rPr>
              <a:t>180 Kt</a:t>
            </a:r>
            <a:endParaRPr lang="en-US" sz="600" dirty="0">
              <a:solidFill>
                <a:schemeClr val="bg1">
                  <a:lumMod val="50000"/>
                </a:schemeClr>
              </a:solidFill>
            </a:endParaRPr>
          </a:p>
        </p:txBody>
      </p:sp>
      <p:sp>
        <p:nvSpPr>
          <p:cNvPr id="8" name="TextBox 7">
            <a:extLst>
              <a:ext uri="{FF2B5EF4-FFF2-40B4-BE49-F238E27FC236}">
                <a16:creationId xmlns:a16="http://schemas.microsoft.com/office/drawing/2014/main" id="{6042FFFA-3105-BDBD-9038-B7C47914C27E}"/>
              </a:ext>
            </a:extLst>
          </p:cNvPr>
          <p:cNvSpPr txBox="1"/>
          <p:nvPr/>
        </p:nvSpPr>
        <p:spPr>
          <a:xfrm>
            <a:off x="1981200" y="4839239"/>
            <a:ext cx="3645704" cy="1138773"/>
          </a:xfrm>
          <a:prstGeom prst="rect">
            <a:avLst/>
          </a:prstGeom>
          <a:noFill/>
        </p:spPr>
        <p:txBody>
          <a:bodyPr wrap="square" rtlCol="0">
            <a:spAutoFit/>
          </a:bodyPr>
          <a:lstStyle/>
          <a:p>
            <a:r>
              <a:rPr lang="en-GB" sz="3200" b="1" dirty="0"/>
              <a:t>6’600 Kt </a:t>
            </a:r>
          </a:p>
          <a:p>
            <a:r>
              <a:rPr lang="en-GB" dirty="0">
                <a:solidFill>
                  <a:schemeClr val="bg1">
                    <a:lumMod val="50000"/>
                  </a:schemeClr>
                </a:solidFill>
              </a:rPr>
              <a:t>of helium WW estimated reserve according to USGS report in 2021</a:t>
            </a:r>
          </a:p>
        </p:txBody>
      </p:sp>
      <p:sp>
        <p:nvSpPr>
          <p:cNvPr id="3" name="Text Placeholder 2">
            <a:extLst>
              <a:ext uri="{FF2B5EF4-FFF2-40B4-BE49-F238E27FC236}">
                <a16:creationId xmlns:a16="http://schemas.microsoft.com/office/drawing/2014/main" id="{E1452991-07D9-005B-E911-22F1E1E0DF95}"/>
              </a:ext>
            </a:extLst>
          </p:cNvPr>
          <p:cNvSpPr txBox="1">
            <a:spLocks/>
          </p:cNvSpPr>
          <p:nvPr/>
        </p:nvSpPr>
        <p:spPr>
          <a:xfrm>
            <a:off x="7053732" y="685800"/>
            <a:ext cx="4574261" cy="866589"/>
          </a:xfrm>
          <a:prstGeom prst="rect">
            <a:avLst/>
          </a:prstGeom>
        </p:spPr>
        <p:txBody>
          <a:bodyPr vert="horz" anchor="t">
            <a:normAutofit lnSpcReduction="10000"/>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dirty="0"/>
              <a:t>Helium availability is highly dependent on LNG </a:t>
            </a:r>
            <a:r>
              <a:rPr lang="en-GB" sz="1400" b="0" dirty="0"/>
              <a:t>production continuity even in the long run. Complementary claimed reserves in South Africa (1’600  Kt TBC) not consolidated.</a:t>
            </a:r>
          </a:p>
          <a:p>
            <a:endParaRPr lang="en-GB" sz="1400" b="0" dirty="0"/>
          </a:p>
          <a:p>
            <a:endParaRPr lang="en-US" sz="1400" b="0" dirty="0"/>
          </a:p>
        </p:txBody>
      </p:sp>
      <p:sp>
        <p:nvSpPr>
          <p:cNvPr id="5" name="Text Placeholder 2">
            <a:extLst>
              <a:ext uri="{FF2B5EF4-FFF2-40B4-BE49-F238E27FC236}">
                <a16:creationId xmlns:a16="http://schemas.microsoft.com/office/drawing/2014/main" id="{281E3829-7D08-4F3D-2310-6E7B150C7E7A}"/>
              </a:ext>
            </a:extLst>
          </p:cNvPr>
          <p:cNvSpPr txBox="1">
            <a:spLocks/>
          </p:cNvSpPr>
          <p:nvPr/>
        </p:nvSpPr>
        <p:spPr>
          <a:xfrm>
            <a:off x="7053731" y="2526044"/>
            <a:ext cx="4574261" cy="562590"/>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dirty="0"/>
              <a:t>Long term projections are risky</a:t>
            </a:r>
            <a:r>
              <a:rPr lang="en-GB" sz="1400" b="0" dirty="0"/>
              <a:t>, but some models are published</a:t>
            </a:r>
            <a:endParaRPr lang="en-US" sz="1400" b="0" dirty="0"/>
          </a:p>
          <a:p>
            <a:endParaRPr lang="en-US" sz="1400" b="0" dirty="0"/>
          </a:p>
        </p:txBody>
      </p:sp>
      <p:sp>
        <p:nvSpPr>
          <p:cNvPr id="9" name="Text Placeholder 2">
            <a:extLst>
              <a:ext uri="{FF2B5EF4-FFF2-40B4-BE49-F238E27FC236}">
                <a16:creationId xmlns:a16="http://schemas.microsoft.com/office/drawing/2014/main" id="{92C98229-E1BD-9390-FDB1-63970A400624}"/>
              </a:ext>
            </a:extLst>
          </p:cNvPr>
          <p:cNvSpPr txBox="1">
            <a:spLocks/>
          </p:cNvSpPr>
          <p:nvPr/>
        </p:nvSpPr>
        <p:spPr>
          <a:xfrm>
            <a:off x="7091830" y="3421071"/>
            <a:ext cx="4574261" cy="694644"/>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b="0" dirty="0"/>
              <a:t> </a:t>
            </a:r>
          </a:p>
          <a:p>
            <a:endParaRPr lang="en-GB" sz="1400" b="0" dirty="0"/>
          </a:p>
          <a:p>
            <a:endParaRPr lang="en-US" sz="1400" b="0" dirty="0"/>
          </a:p>
          <a:p>
            <a:endParaRPr lang="en-US" sz="1400" b="0" dirty="0"/>
          </a:p>
        </p:txBody>
      </p:sp>
      <p:sp>
        <p:nvSpPr>
          <p:cNvPr id="10" name="Text Placeholder 2">
            <a:extLst>
              <a:ext uri="{FF2B5EF4-FFF2-40B4-BE49-F238E27FC236}">
                <a16:creationId xmlns:a16="http://schemas.microsoft.com/office/drawing/2014/main" id="{871DE4FB-B935-8F81-2CD9-7231B6D67AC6}"/>
              </a:ext>
            </a:extLst>
          </p:cNvPr>
          <p:cNvSpPr txBox="1">
            <a:spLocks/>
          </p:cNvSpPr>
          <p:nvPr/>
        </p:nvSpPr>
        <p:spPr>
          <a:xfrm>
            <a:off x="7053732" y="1600201"/>
            <a:ext cx="4574261" cy="866590"/>
          </a:xfrm>
          <a:prstGeom prst="rect">
            <a:avLst/>
          </a:prstGeom>
        </p:spPr>
        <p:txBody>
          <a:bodyPr vert="horz" anchor="t">
            <a:normAutofit fontScale="92500" lnSpcReduction="10000"/>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500" dirty="0"/>
              <a:t>Primary helium  </a:t>
            </a:r>
            <a:r>
              <a:rPr lang="en-GB" sz="1500" b="0" dirty="0"/>
              <a:t>based on extraction of helium in nitrogen-based deposits remains marginal, but exploration and  developments are expected in Tanzania (650 Kt TBC) &amp; Canada (TBC)</a:t>
            </a:r>
            <a:endParaRPr lang="en-GB" sz="1400" b="0" dirty="0"/>
          </a:p>
          <a:p>
            <a:endParaRPr lang="en-US" sz="1400" b="0" dirty="0"/>
          </a:p>
        </p:txBody>
      </p:sp>
      <p:pic>
        <p:nvPicPr>
          <p:cNvPr id="11" name="Picture 10">
            <a:extLst>
              <a:ext uri="{FF2B5EF4-FFF2-40B4-BE49-F238E27FC236}">
                <a16:creationId xmlns:a16="http://schemas.microsoft.com/office/drawing/2014/main" id="{BD1FE20E-D308-83A4-3288-71F68FC92B8E}"/>
              </a:ext>
            </a:extLst>
          </p:cNvPr>
          <p:cNvPicPr>
            <a:picLocks noChangeAspect="1"/>
          </p:cNvPicPr>
          <p:nvPr/>
        </p:nvPicPr>
        <p:blipFill>
          <a:blip r:embed="rId4"/>
          <a:stretch>
            <a:fillRect/>
          </a:stretch>
        </p:blipFill>
        <p:spPr>
          <a:xfrm>
            <a:off x="7236615" y="3035132"/>
            <a:ext cx="3959661" cy="2050282"/>
          </a:xfrm>
          <a:prstGeom prst="rect">
            <a:avLst/>
          </a:prstGeom>
        </p:spPr>
      </p:pic>
      <p:sp>
        <p:nvSpPr>
          <p:cNvPr id="12" name="Text Placeholder 2">
            <a:extLst>
              <a:ext uri="{FF2B5EF4-FFF2-40B4-BE49-F238E27FC236}">
                <a16:creationId xmlns:a16="http://schemas.microsoft.com/office/drawing/2014/main" id="{B84FFF72-5C77-A046-5248-741E341A99FC}"/>
              </a:ext>
            </a:extLst>
          </p:cNvPr>
          <p:cNvSpPr txBox="1">
            <a:spLocks/>
          </p:cNvSpPr>
          <p:nvPr/>
        </p:nvSpPr>
        <p:spPr>
          <a:xfrm>
            <a:off x="7096269" y="5496061"/>
            <a:ext cx="4574261" cy="599940"/>
          </a:xfrm>
          <a:prstGeom prst="rect">
            <a:avLst/>
          </a:prstGeom>
        </p:spPr>
        <p:txBody>
          <a:bodyPr vert="horz" anchor="t">
            <a:normAutofit fontScale="92500" lnSpcReduction="20000"/>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dirty="0"/>
              <a:t>Helium footprint and supply &amp; gas management risk</a:t>
            </a:r>
            <a:r>
              <a:rPr lang="en-GB" sz="1400" b="0" dirty="0"/>
              <a:t> shall be integrated in the risk matrix of large scientific studies</a:t>
            </a:r>
          </a:p>
        </p:txBody>
      </p:sp>
      <p:sp>
        <p:nvSpPr>
          <p:cNvPr id="14" name="TextBox 13">
            <a:extLst>
              <a:ext uri="{FF2B5EF4-FFF2-40B4-BE49-F238E27FC236}">
                <a16:creationId xmlns:a16="http://schemas.microsoft.com/office/drawing/2014/main" id="{3180CBAF-0F05-7BF8-ADF3-C4FCC6B12F3E}"/>
              </a:ext>
            </a:extLst>
          </p:cNvPr>
          <p:cNvSpPr txBox="1"/>
          <p:nvPr/>
        </p:nvSpPr>
        <p:spPr>
          <a:xfrm>
            <a:off x="7128713" y="4993645"/>
            <a:ext cx="4385629" cy="369332"/>
          </a:xfrm>
          <a:prstGeom prst="rect">
            <a:avLst/>
          </a:prstGeom>
          <a:noFill/>
        </p:spPr>
        <p:txBody>
          <a:bodyPr wrap="square">
            <a:spAutoFit/>
          </a:bodyPr>
          <a:lstStyle/>
          <a:p>
            <a:pPr marL="36576" indent="0" algn="ctr">
              <a:buNone/>
            </a:pPr>
            <a:r>
              <a:rPr lang="de-DE" sz="900" dirty="0">
                <a:solidFill>
                  <a:schemeClr val="bg1">
                    <a:lumMod val="50000"/>
                  </a:schemeClr>
                </a:solidFill>
                <a:latin typeface="+mj-lt"/>
              </a:rPr>
              <a:t>Source Minerals 2014 </a:t>
            </a:r>
            <a:r>
              <a:rPr lang="en-GB" sz="900" dirty="0">
                <a:solidFill>
                  <a:schemeClr val="bg1">
                    <a:lumMod val="50000"/>
                  </a:schemeClr>
                </a:solidFill>
                <a:latin typeface="+mj-lt"/>
              </a:rPr>
              <a:t>by Steve Mohr and James Ward </a:t>
            </a:r>
          </a:p>
          <a:p>
            <a:pPr marL="36576" indent="0" algn="ctr">
              <a:buNone/>
            </a:pPr>
            <a:r>
              <a:rPr lang="en-GB" sz="900" dirty="0">
                <a:solidFill>
                  <a:schemeClr val="bg1">
                    <a:lumMod val="50000"/>
                  </a:schemeClr>
                </a:solidFill>
                <a:latin typeface="+mj-lt"/>
              </a:rPr>
              <a:t>based on WW estimated reserve of 8’300 Kt</a:t>
            </a:r>
          </a:p>
        </p:txBody>
      </p:sp>
      <p:sp>
        <p:nvSpPr>
          <p:cNvPr id="24" name="Oval 23">
            <a:extLst>
              <a:ext uri="{FF2B5EF4-FFF2-40B4-BE49-F238E27FC236}">
                <a16:creationId xmlns:a16="http://schemas.microsoft.com/office/drawing/2014/main" id="{1C5367B8-CEC2-47D7-A736-61B653CADC27}"/>
              </a:ext>
            </a:extLst>
          </p:cNvPr>
          <p:cNvSpPr>
            <a:spLocks noChangeAspect="1"/>
          </p:cNvSpPr>
          <p:nvPr/>
        </p:nvSpPr>
        <p:spPr>
          <a:xfrm>
            <a:off x="3130084" y="3272762"/>
            <a:ext cx="929019" cy="929019"/>
          </a:xfrm>
          <a:prstGeom prst="ellipse">
            <a:avLst/>
          </a:prstGeom>
          <a:solidFill>
            <a:srgbClr val="E6E6E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a:solidFill>
                  <a:schemeClr val="bg1">
                    <a:lumMod val="50000"/>
                  </a:schemeClr>
                </a:solidFill>
              </a:rPr>
              <a:t>South Africa</a:t>
            </a:r>
          </a:p>
          <a:p>
            <a:pPr algn="ctr"/>
            <a:endParaRPr lang="en-US" sz="700">
              <a:solidFill>
                <a:schemeClr val="accent6">
                  <a:lumMod val="50000"/>
                </a:schemeClr>
              </a:solidFill>
            </a:endParaRPr>
          </a:p>
        </p:txBody>
      </p:sp>
      <p:sp>
        <p:nvSpPr>
          <p:cNvPr id="15" name="Oval 14">
            <a:extLst>
              <a:ext uri="{FF2B5EF4-FFF2-40B4-BE49-F238E27FC236}">
                <a16:creationId xmlns:a16="http://schemas.microsoft.com/office/drawing/2014/main" id="{4B3D4A4C-97F0-1C5D-FC30-083CBEBA3D69}"/>
              </a:ext>
            </a:extLst>
          </p:cNvPr>
          <p:cNvSpPr>
            <a:spLocks noChangeAspect="1"/>
          </p:cNvSpPr>
          <p:nvPr/>
        </p:nvSpPr>
        <p:spPr>
          <a:xfrm>
            <a:off x="3368170" y="1796459"/>
            <a:ext cx="220899" cy="220899"/>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300" dirty="0">
                <a:solidFill>
                  <a:schemeClr val="accent6">
                    <a:lumMod val="50000"/>
                  </a:schemeClr>
                </a:solidFill>
              </a:rPr>
              <a:t>Poland</a:t>
            </a:r>
          </a:p>
          <a:p>
            <a:pPr algn="ctr"/>
            <a:r>
              <a:rPr lang="fr-CH" sz="600" b="1" dirty="0">
                <a:solidFill>
                  <a:schemeClr val="accent6">
                    <a:lumMod val="50000"/>
                  </a:schemeClr>
                </a:solidFill>
              </a:rPr>
              <a:t>4 Kt</a:t>
            </a:r>
            <a:endParaRPr lang="en-US" sz="100" dirty="0">
              <a:solidFill>
                <a:schemeClr val="accent6">
                  <a:lumMod val="50000"/>
                </a:schemeClr>
              </a:solidFill>
            </a:endParaRPr>
          </a:p>
        </p:txBody>
      </p:sp>
      <p:sp>
        <p:nvSpPr>
          <p:cNvPr id="23" name="Oval 22">
            <a:extLst>
              <a:ext uri="{FF2B5EF4-FFF2-40B4-BE49-F238E27FC236}">
                <a16:creationId xmlns:a16="http://schemas.microsoft.com/office/drawing/2014/main" id="{F421DD39-5C0B-DE10-3E37-85558E9D6521}"/>
              </a:ext>
            </a:extLst>
          </p:cNvPr>
          <p:cNvSpPr>
            <a:spLocks noChangeAspect="1"/>
          </p:cNvSpPr>
          <p:nvPr/>
        </p:nvSpPr>
        <p:spPr>
          <a:xfrm>
            <a:off x="1248024" y="1704978"/>
            <a:ext cx="573322" cy="573322"/>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dirty="0">
                <a:solidFill>
                  <a:schemeClr val="accent6">
                    <a:lumMod val="50000"/>
                  </a:schemeClr>
                </a:solidFill>
              </a:rPr>
              <a:t>Canada</a:t>
            </a:r>
          </a:p>
          <a:p>
            <a:pPr algn="ctr"/>
            <a:r>
              <a:rPr lang="fr-CH" sz="1050" b="1" dirty="0">
                <a:solidFill>
                  <a:schemeClr val="accent6">
                    <a:lumMod val="50000"/>
                  </a:schemeClr>
                </a:solidFill>
              </a:rPr>
              <a:t>330 Kt</a:t>
            </a:r>
            <a:endParaRPr lang="en-US" sz="600" dirty="0">
              <a:solidFill>
                <a:schemeClr val="accent6">
                  <a:lumMod val="50000"/>
                </a:schemeClr>
              </a:solidFill>
            </a:endParaRPr>
          </a:p>
        </p:txBody>
      </p:sp>
      <p:sp>
        <p:nvSpPr>
          <p:cNvPr id="6" name="Oval 5">
            <a:extLst>
              <a:ext uri="{FF2B5EF4-FFF2-40B4-BE49-F238E27FC236}">
                <a16:creationId xmlns:a16="http://schemas.microsoft.com/office/drawing/2014/main" id="{F9741463-0F70-3009-0917-5CD5DE99520C}"/>
              </a:ext>
            </a:extLst>
          </p:cNvPr>
          <p:cNvSpPr>
            <a:spLocks noChangeAspect="1"/>
          </p:cNvSpPr>
          <p:nvPr/>
        </p:nvSpPr>
        <p:spPr>
          <a:xfrm>
            <a:off x="4450812" y="3487170"/>
            <a:ext cx="746414" cy="746414"/>
          </a:xfrm>
          <a:prstGeom prst="ellipse">
            <a:avLst/>
          </a:prstGeom>
          <a:solidFill>
            <a:srgbClr val="FFC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i="1" dirty="0">
                <a:solidFill>
                  <a:schemeClr val="accent6">
                    <a:lumMod val="50000"/>
                  </a:schemeClr>
                </a:solidFill>
              </a:rPr>
              <a:t>Others</a:t>
            </a:r>
          </a:p>
          <a:p>
            <a:pPr algn="ctr"/>
            <a:r>
              <a:rPr lang="en-US" sz="1050" b="1" i="1" dirty="0">
                <a:solidFill>
                  <a:schemeClr val="accent6">
                    <a:lumMod val="50000"/>
                  </a:schemeClr>
                </a:solidFill>
              </a:rPr>
              <a:t>500 Kt</a:t>
            </a:r>
            <a:endParaRPr lang="en-US" sz="600" i="1" dirty="0">
              <a:solidFill>
                <a:schemeClr val="accent6">
                  <a:lumMod val="50000"/>
                </a:schemeClr>
              </a:solidFill>
            </a:endParaRPr>
          </a:p>
        </p:txBody>
      </p:sp>
    </p:spTree>
    <p:extLst>
      <p:ext uri="{BB962C8B-B14F-4D97-AF65-F5344CB8AC3E}">
        <p14:creationId xmlns:p14="http://schemas.microsoft.com/office/powerpoint/2010/main" val="31388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4FE0-9B49-3D1B-97A6-AFCD1EC0D0A9}"/>
              </a:ext>
            </a:extLst>
          </p:cNvPr>
          <p:cNvSpPr>
            <a:spLocks noGrp="1"/>
          </p:cNvSpPr>
          <p:nvPr>
            <p:ph type="title"/>
          </p:nvPr>
        </p:nvSpPr>
        <p:spPr/>
        <p:txBody>
          <a:bodyPr/>
          <a:lstStyle/>
          <a:p>
            <a:r>
              <a:rPr lang="fr-CH" dirty="0"/>
              <a:t>Introduction</a:t>
            </a:r>
            <a:endParaRPr lang="en-US" dirty="0"/>
          </a:p>
        </p:txBody>
      </p:sp>
      <p:sp>
        <p:nvSpPr>
          <p:cNvPr id="3" name="Content Placeholder 2">
            <a:extLst>
              <a:ext uri="{FF2B5EF4-FFF2-40B4-BE49-F238E27FC236}">
                <a16:creationId xmlns:a16="http://schemas.microsoft.com/office/drawing/2014/main" id="{5610DC18-1B7B-3F7B-99FF-11AA2488DC38}"/>
              </a:ext>
            </a:extLst>
          </p:cNvPr>
          <p:cNvSpPr>
            <a:spLocks noGrp="1"/>
          </p:cNvSpPr>
          <p:nvPr>
            <p:ph idx="1"/>
          </p:nvPr>
        </p:nvSpPr>
        <p:spPr>
          <a:xfrm>
            <a:off x="609600" y="1325607"/>
            <a:ext cx="11353800" cy="4667421"/>
          </a:xfrm>
        </p:spPr>
        <p:txBody>
          <a:bodyPr>
            <a:normAutofit/>
          </a:bodyPr>
          <a:lstStyle/>
          <a:p>
            <a:r>
              <a:rPr lang="en-GB" sz="2000" dirty="0"/>
              <a:t>This presentation based on available </a:t>
            </a:r>
            <a:r>
              <a:rPr lang="en-GB" sz="2000" b="1" dirty="0"/>
              <a:t>public and none sensitive information</a:t>
            </a:r>
          </a:p>
          <a:p>
            <a:endParaRPr lang="en-GB" sz="2000" dirty="0"/>
          </a:p>
          <a:p>
            <a:r>
              <a:rPr lang="en-GB" sz="2000" b="1" dirty="0"/>
              <a:t>Not an economist nor a seller</a:t>
            </a:r>
            <a:r>
              <a:rPr lang="en-GB" sz="2000" dirty="0"/>
              <a:t>, only interest is to supply necessary helium volumes for the laboratory and users in the coming years</a:t>
            </a:r>
          </a:p>
          <a:p>
            <a:endParaRPr lang="en-GB" sz="2000" dirty="0"/>
          </a:p>
          <a:p>
            <a:r>
              <a:rPr lang="en-GB" sz="2000" dirty="0"/>
              <a:t>Helium market has suffered a major shortage since early 2022 and is currently evolving really fast, the </a:t>
            </a:r>
            <a:r>
              <a:rPr lang="en-GB" sz="2000" b="1" dirty="0"/>
              <a:t>situation may be significantly different in a few months </a:t>
            </a:r>
          </a:p>
          <a:p>
            <a:endParaRPr lang="en-GB" sz="2000" dirty="0"/>
          </a:p>
          <a:p>
            <a:r>
              <a:rPr lang="en-GB" sz="2000" b="1" dirty="0"/>
              <a:t>Many thanks </a:t>
            </a:r>
            <a:r>
              <a:rPr lang="en-GB" sz="2000" dirty="0"/>
              <a:t>to all colleagues involved in the helium supply at CERN over the years and their contribution to the preparation of this talk </a:t>
            </a:r>
          </a:p>
        </p:txBody>
      </p:sp>
    </p:spTree>
    <p:extLst>
      <p:ext uri="{BB962C8B-B14F-4D97-AF65-F5344CB8AC3E}">
        <p14:creationId xmlns:p14="http://schemas.microsoft.com/office/powerpoint/2010/main" val="235795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C441-1152-00D8-BA2E-F3FE4A97AEE7}"/>
              </a:ext>
            </a:extLst>
          </p:cNvPr>
          <p:cNvSpPr>
            <a:spLocks noGrp="1"/>
          </p:cNvSpPr>
          <p:nvPr>
            <p:ph type="title"/>
          </p:nvPr>
        </p:nvSpPr>
        <p:spPr>
          <a:xfrm>
            <a:off x="304800" y="0"/>
            <a:ext cx="11273939" cy="940443"/>
          </a:xfrm>
        </p:spPr>
        <p:txBody>
          <a:bodyPr>
            <a:normAutofit fontScale="90000"/>
          </a:bodyPr>
          <a:lstStyle/>
          <a:p>
            <a:r>
              <a:rPr lang="en-GB" dirty="0"/>
              <a:t>Conclusion &amp; perspectives</a:t>
            </a:r>
            <a:br>
              <a:rPr lang="en-GB" dirty="0"/>
            </a:br>
            <a:r>
              <a:rPr lang="fr-FR" sz="2000" dirty="0">
                <a:solidFill>
                  <a:schemeClr val="bg1">
                    <a:lumMod val="50000"/>
                  </a:schemeClr>
                </a:solidFill>
              </a:rPr>
              <a:t>L’hélium, un sujet à ne pas prendre à la légère</a:t>
            </a:r>
            <a:endParaRPr lang="fr-FR" dirty="0"/>
          </a:p>
        </p:txBody>
      </p:sp>
      <p:sp>
        <p:nvSpPr>
          <p:cNvPr id="3" name="Content Placeholder 2">
            <a:extLst>
              <a:ext uri="{FF2B5EF4-FFF2-40B4-BE49-F238E27FC236}">
                <a16:creationId xmlns:a16="http://schemas.microsoft.com/office/drawing/2014/main" id="{0B337ED0-3D89-AD52-384C-86BD355A318A}"/>
              </a:ext>
            </a:extLst>
          </p:cNvPr>
          <p:cNvSpPr>
            <a:spLocks noGrp="1"/>
          </p:cNvSpPr>
          <p:nvPr>
            <p:ph idx="1"/>
          </p:nvPr>
        </p:nvSpPr>
        <p:spPr>
          <a:xfrm>
            <a:off x="304800" y="1219200"/>
            <a:ext cx="11887200" cy="4876800"/>
          </a:xfrm>
        </p:spPr>
        <p:txBody>
          <a:bodyPr>
            <a:normAutofit fontScale="92500"/>
          </a:bodyPr>
          <a:lstStyle/>
          <a:p>
            <a:pPr marL="36576" indent="0">
              <a:buNone/>
            </a:pPr>
            <a:r>
              <a:rPr lang="en-US" sz="2000" b="1" dirty="0">
                <a:solidFill>
                  <a:schemeClr val="bg1">
                    <a:lumMod val="50000"/>
                  </a:schemeClr>
                </a:solidFill>
              </a:rPr>
              <a:t>Helium market is still at risk for RUN 3</a:t>
            </a:r>
          </a:p>
          <a:p>
            <a:r>
              <a:rPr lang="en-US" sz="1600" b="1" dirty="0"/>
              <a:t>For 2023, CERN volumes are secured</a:t>
            </a:r>
            <a:r>
              <a:rPr lang="en-US" sz="1600" dirty="0"/>
              <a:t> so far, and logistics plan is reviewed with suppliers regularly </a:t>
            </a:r>
          </a:p>
          <a:p>
            <a:r>
              <a:rPr lang="en-US" sz="1600" b="1" dirty="0"/>
              <a:t>We are confident but risks of disruption remain possible </a:t>
            </a:r>
            <a:r>
              <a:rPr lang="en-US" sz="1600" dirty="0"/>
              <a:t>in case of issue on supplier side at the extraction site or significant accidental loss of helium on CERN infrastructure</a:t>
            </a:r>
          </a:p>
          <a:p>
            <a:r>
              <a:rPr lang="en-US" sz="1600" b="1" dirty="0"/>
              <a:t>New source in Amur site restart will be game changer </a:t>
            </a:r>
            <a:r>
              <a:rPr lang="en-US" sz="1600" dirty="0"/>
              <a:t>to rebalance the market even if CERN does not supply helium from Russia</a:t>
            </a:r>
          </a:p>
          <a:p>
            <a:r>
              <a:rPr lang="en-US" sz="1600" b="1" dirty="0"/>
              <a:t>Many solicitations </a:t>
            </a:r>
            <a:r>
              <a:rPr lang="en-US" sz="1600" dirty="0"/>
              <a:t>from external laboratories and universities since beginning of the shortage</a:t>
            </a:r>
          </a:p>
          <a:p>
            <a:endParaRPr lang="en-US" sz="1800" dirty="0"/>
          </a:p>
          <a:p>
            <a:pPr marL="36576" indent="0">
              <a:buNone/>
            </a:pPr>
            <a:r>
              <a:rPr lang="en-US" sz="2100" b="1" dirty="0">
                <a:solidFill>
                  <a:schemeClr val="bg1">
                    <a:lumMod val="50000"/>
                  </a:schemeClr>
                </a:solidFill>
              </a:rPr>
              <a:t>Helium preservation strategy during accelerators shutdowns</a:t>
            </a:r>
          </a:p>
          <a:p>
            <a:r>
              <a:rPr lang="en-US" sz="1600" b="1" dirty="0"/>
              <a:t>For YETS</a:t>
            </a:r>
            <a:r>
              <a:rPr lang="en-US" sz="1600" dirty="0"/>
              <a:t>, extension of our helium storage is under study for storage of the full inventory at CERN if necessary for the coming years</a:t>
            </a:r>
          </a:p>
          <a:p>
            <a:r>
              <a:rPr lang="en-US" sz="1600" b="1" dirty="0"/>
              <a:t>For LS3</a:t>
            </a:r>
            <a:r>
              <a:rPr lang="en-US" sz="1600" dirty="0"/>
              <a:t>, we is studying helium management strategy during next Long Shutdown 3 (2026-2028)</a:t>
            </a:r>
          </a:p>
          <a:p>
            <a:pPr marL="36576" indent="0">
              <a:buNone/>
            </a:pPr>
            <a:r>
              <a:rPr lang="en-US" sz="1800" dirty="0"/>
              <a:t> </a:t>
            </a:r>
            <a:endParaRPr lang="en-US" sz="2000" b="1" dirty="0">
              <a:solidFill>
                <a:schemeClr val="bg1">
                  <a:lumMod val="50000"/>
                </a:schemeClr>
              </a:solidFill>
            </a:endParaRPr>
          </a:p>
          <a:p>
            <a:pPr marL="36576" indent="0">
              <a:buNone/>
            </a:pPr>
            <a:r>
              <a:rPr lang="en-US" sz="2000" b="1" dirty="0">
                <a:solidFill>
                  <a:schemeClr val="bg1">
                    <a:lumMod val="50000"/>
                  </a:schemeClr>
                </a:solidFill>
              </a:rPr>
              <a:t>Medium and Long term </a:t>
            </a:r>
          </a:p>
          <a:p>
            <a:r>
              <a:rPr lang="en-US" sz="1600" b="1" dirty="0"/>
              <a:t>There are reasons to be optimistic </a:t>
            </a:r>
            <a:r>
              <a:rPr lang="en-US" sz="1600" dirty="0"/>
              <a:t>for helium availability possibly by the time we extend or renew current contract</a:t>
            </a:r>
          </a:p>
          <a:p>
            <a:r>
              <a:rPr lang="en-US" sz="1600" b="1" dirty="0"/>
              <a:t>Helium market could finally take off </a:t>
            </a:r>
            <a:r>
              <a:rPr lang="en-US" sz="1600" dirty="0"/>
              <a:t>with LNG development in the coming decade</a:t>
            </a:r>
          </a:p>
          <a:p>
            <a:r>
              <a:rPr lang="en-GB" sz="1600" b="1" dirty="0"/>
              <a:t>Helium footprint </a:t>
            </a:r>
            <a:r>
              <a:rPr lang="en-GB" sz="1600" dirty="0"/>
              <a:t>and supply &amp; gas management risk shall be integrated in the risk matrix of large scientific studies</a:t>
            </a:r>
            <a:endParaRPr lang="en-US" sz="1600" dirty="0"/>
          </a:p>
          <a:p>
            <a:r>
              <a:rPr lang="en-US" sz="1600" b="1" dirty="0"/>
              <a:t>Primary helium</a:t>
            </a:r>
            <a:r>
              <a:rPr lang="en-US" sz="1600" dirty="0"/>
              <a:t> source development should be followed with interest</a:t>
            </a:r>
          </a:p>
        </p:txBody>
      </p:sp>
    </p:spTree>
    <p:extLst>
      <p:ext uri="{BB962C8B-B14F-4D97-AF65-F5344CB8AC3E}">
        <p14:creationId xmlns:p14="http://schemas.microsoft.com/office/powerpoint/2010/main" val="13443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2E133D-F4B0-5DBB-EDEE-275816B3CEDB}"/>
              </a:ext>
            </a:extLst>
          </p:cNvPr>
          <p:cNvSpPr>
            <a:spLocks noGrp="1"/>
          </p:cNvSpPr>
          <p:nvPr>
            <p:ph type="title"/>
          </p:nvPr>
        </p:nvSpPr>
        <p:spPr>
          <a:xfrm>
            <a:off x="609600" y="0"/>
            <a:ext cx="10969139" cy="940443"/>
          </a:xfrm>
        </p:spPr>
        <p:txBody>
          <a:bodyPr>
            <a:normAutofit fontScale="90000"/>
          </a:bodyPr>
          <a:lstStyle/>
          <a:p>
            <a:pPr algn="ctr"/>
            <a:r>
              <a:rPr lang="en-US" sz="3200" dirty="0"/>
              <a:t>Main sources &amp; interesting further reading</a:t>
            </a:r>
            <a:br>
              <a:rPr lang="en-US" sz="3200" dirty="0"/>
            </a:br>
            <a:endParaRPr lang="en-US" sz="3200" dirty="0"/>
          </a:p>
        </p:txBody>
      </p:sp>
      <p:sp>
        <p:nvSpPr>
          <p:cNvPr id="3" name="Content Placeholder 2">
            <a:extLst>
              <a:ext uri="{FF2B5EF4-FFF2-40B4-BE49-F238E27FC236}">
                <a16:creationId xmlns:a16="http://schemas.microsoft.com/office/drawing/2014/main" id="{E6C9AFEE-9A5F-5354-AEA3-B0D1AAB0B523}"/>
              </a:ext>
            </a:extLst>
          </p:cNvPr>
          <p:cNvSpPr>
            <a:spLocks noGrp="1"/>
          </p:cNvSpPr>
          <p:nvPr>
            <p:ph idx="1"/>
          </p:nvPr>
        </p:nvSpPr>
        <p:spPr>
          <a:xfrm>
            <a:off x="2133600" y="609600"/>
            <a:ext cx="9829800" cy="5562600"/>
          </a:xfrm>
        </p:spPr>
        <p:txBody>
          <a:bodyPr>
            <a:noAutofit/>
          </a:bodyPr>
          <a:lstStyle/>
          <a:p>
            <a:pPr marL="36576" indent="0" algn="l">
              <a:buNone/>
            </a:pPr>
            <a:r>
              <a:rPr lang="en-GB" sz="1700" b="1" i="0" u="none" strike="noStrike" dirty="0">
                <a:solidFill>
                  <a:srgbClr val="005EA2"/>
                </a:solidFill>
                <a:effectLst/>
                <a:latin typeface="+mj-lt"/>
                <a:hlinkClick r:id="rId2"/>
              </a:rPr>
              <a:t>Helium Statistics and Information from the US Geological Survey</a:t>
            </a:r>
            <a:endParaRPr lang="en-GB" sz="1700" b="1" i="0" dirty="0">
              <a:solidFill>
                <a:srgbClr val="000000"/>
              </a:solidFill>
              <a:effectLst/>
              <a:latin typeface="+mj-lt"/>
            </a:endParaRPr>
          </a:p>
          <a:p>
            <a:pPr marL="36576" indent="0" algn="l">
              <a:buNone/>
            </a:pPr>
            <a:r>
              <a:rPr lang="en-GB" sz="1400" b="0" i="0" dirty="0">
                <a:solidFill>
                  <a:srgbClr val="000000"/>
                </a:solidFill>
                <a:effectLst/>
                <a:latin typeface="+mj-lt"/>
              </a:rPr>
              <a:t>Statistics and information on the worldwide supply of, demand for, and flow of the mineral commodity </a:t>
            </a:r>
            <a:r>
              <a:rPr lang="en-GB" sz="1400" b="0" dirty="0">
                <a:solidFill>
                  <a:srgbClr val="000000"/>
                </a:solidFill>
                <a:effectLst/>
                <a:latin typeface="+mj-lt"/>
              </a:rPr>
              <a:t>helium. </a:t>
            </a:r>
            <a:br>
              <a:rPr lang="en-GB" sz="1400" b="0" dirty="0">
                <a:solidFill>
                  <a:srgbClr val="000000"/>
                </a:solidFill>
                <a:effectLst/>
                <a:latin typeface="+mj-lt"/>
              </a:rPr>
            </a:br>
            <a:endParaRPr lang="en-GB" sz="200" dirty="0">
              <a:solidFill>
                <a:srgbClr val="000000"/>
              </a:solidFill>
              <a:latin typeface="+mj-lt"/>
            </a:endParaRPr>
          </a:p>
          <a:p>
            <a:pPr marL="36576" indent="0" algn="l">
              <a:buNone/>
            </a:pPr>
            <a:r>
              <a:rPr lang="en-GB" sz="1400" b="0" dirty="0">
                <a:solidFill>
                  <a:srgbClr val="000000"/>
                </a:solidFill>
                <a:effectLst/>
                <a:latin typeface="+mj-lt"/>
              </a:rPr>
              <a:t>Historical Statistics for Mineral and Material Commodities in the United States. By Thomas D. Kelly and Grecia R. Matos, with major contributions provided by David A. Buckingham, Carl A. DiFrancesco, Kenneth E. Porter, and USGS mineral commodity specialists.</a:t>
            </a:r>
          </a:p>
          <a:p>
            <a:pPr marL="36576" indent="0" algn="l">
              <a:buNone/>
            </a:pPr>
            <a:r>
              <a:rPr lang="en-GB" sz="1400" b="0" dirty="0">
                <a:solidFill>
                  <a:srgbClr val="000000"/>
                </a:solidFill>
                <a:effectLst/>
                <a:latin typeface="+mj-lt"/>
              </a:rPr>
              <a:t>National Assessment of Helium Resources Within Known Natural Gas Reservoirs. </a:t>
            </a:r>
            <a:r>
              <a:rPr lang="en-GB" sz="1400" b="0" dirty="0">
                <a:solidFill>
                  <a:srgbClr val="000000"/>
                </a:solidFill>
                <a:effectLst/>
                <a:latin typeface="+mj-lt"/>
                <a:hlinkClick r:id="rId3"/>
              </a:rPr>
              <a:t>Scientific Investigations Report 2021-5085</a:t>
            </a:r>
            <a:r>
              <a:rPr lang="en-GB" sz="1400" b="0" dirty="0">
                <a:solidFill>
                  <a:srgbClr val="000000"/>
                </a:solidFill>
                <a:effectLst/>
                <a:latin typeface="+mj-lt"/>
              </a:rPr>
              <a:t> by: Sean T. Brennan, Jennifer L. Rivera, Brian A. Varela, and Andy J. Park</a:t>
            </a:r>
          </a:p>
          <a:p>
            <a:pPr marL="36576" indent="0" algn="l">
              <a:buNone/>
            </a:pPr>
            <a:endParaRPr lang="en-GB" sz="1400" i="1" dirty="0">
              <a:solidFill>
                <a:srgbClr val="000000"/>
              </a:solidFill>
              <a:latin typeface="+mj-lt"/>
            </a:endParaRPr>
          </a:p>
          <a:p>
            <a:pPr marL="36576" indent="0" algn="l">
              <a:buNone/>
            </a:pPr>
            <a:r>
              <a:rPr lang="fr-FR" sz="1700" b="1" dirty="0">
                <a:solidFill>
                  <a:srgbClr val="005EA2"/>
                </a:solidFill>
                <a:latin typeface="+mj-lt"/>
                <a:hlinkClick r:id="rId4"/>
              </a:rPr>
              <a:t>Hélium : les nouvelles géographies d’une ressource critique (in French)</a:t>
            </a:r>
            <a:r>
              <a:rPr lang="fr-FR" sz="1700" b="1" dirty="0">
                <a:solidFill>
                  <a:srgbClr val="005EA2"/>
                </a:solidFill>
                <a:latin typeface="+mj-lt"/>
              </a:rPr>
              <a:t> </a:t>
            </a:r>
          </a:p>
          <a:p>
            <a:pPr marL="36576" indent="0" algn="l">
              <a:buNone/>
            </a:pPr>
            <a:r>
              <a:rPr lang="fr-FR" sz="1400" dirty="0">
                <a:solidFill>
                  <a:srgbClr val="000000"/>
                </a:solidFill>
                <a:latin typeface="+mj-lt"/>
              </a:rPr>
              <a:t>Institut français des relations internationales. </a:t>
            </a:r>
            <a:br>
              <a:rPr lang="fr-FR" sz="1400" dirty="0">
                <a:solidFill>
                  <a:srgbClr val="000000"/>
                </a:solidFill>
                <a:latin typeface="+mj-lt"/>
              </a:rPr>
            </a:br>
            <a:r>
              <a:rPr lang="fr-FR" sz="1400" dirty="0">
                <a:solidFill>
                  <a:srgbClr val="000000"/>
                </a:solidFill>
                <a:latin typeface="+mj-lt"/>
              </a:rPr>
              <a:t>Briefings du 16 juin 2022, by Aurélien REYS and Vincent BOS</a:t>
            </a:r>
            <a:endParaRPr lang="en-GB" sz="1400" dirty="0">
              <a:solidFill>
                <a:srgbClr val="000000"/>
              </a:solidFill>
              <a:latin typeface="+mj-lt"/>
            </a:endParaRPr>
          </a:p>
          <a:p>
            <a:pPr marL="36576" indent="0" algn="l">
              <a:buNone/>
            </a:pPr>
            <a:endParaRPr lang="en-GB" sz="1400" b="0" i="0" dirty="0">
              <a:solidFill>
                <a:srgbClr val="000000"/>
              </a:solidFill>
              <a:effectLst/>
              <a:latin typeface="+mj-lt"/>
            </a:endParaRPr>
          </a:p>
          <a:p>
            <a:pPr marL="36576" indent="0">
              <a:buNone/>
            </a:pPr>
            <a:r>
              <a:rPr lang="en-GB" sz="1700" b="1" dirty="0">
                <a:solidFill>
                  <a:srgbClr val="000000"/>
                </a:solidFill>
                <a:latin typeface="+mj-lt"/>
                <a:hlinkClick r:id="rId5"/>
              </a:rPr>
              <a:t>There’s a shortage of helium and the pricing environment is right – if explorers can find any</a:t>
            </a:r>
            <a:endParaRPr lang="en-GB" sz="1700" b="1" dirty="0">
              <a:solidFill>
                <a:srgbClr val="000000"/>
              </a:solidFill>
              <a:latin typeface="+mj-lt"/>
            </a:endParaRPr>
          </a:p>
          <a:p>
            <a:pPr marL="36576" indent="0">
              <a:buNone/>
            </a:pPr>
            <a:r>
              <a:rPr lang="en-US" sz="1400" dirty="0">
                <a:solidFill>
                  <a:srgbClr val="000000"/>
                </a:solidFill>
                <a:latin typeface="+mj-lt"/>
              </a:rPr>
              <a:t>Published on January 16, 2023, by Emma Davies </a:t>
            </a:r>
            <a:br>
              <a:rPr lang="en-US" sz="1400" dirty="0">
                <a:solidFill>
                  <a:srgbClr val="000000"/>
                </a:solidFill>
                <a:latin typeface="+mj-lt"/>
              </a:rPr>
            </a:br>
            <a:r>
              <a:rPr lang="en-US" sz="1400" dirty="0">
                <a:solidFill>
                  <a:srgbClr val="000000"/>
                </a:solidFill>
                <a:latin typeface="+mj-lt"/>
              </a:rPr>
              <a:t>Based on interview of Phil Kornbluth founder of Kornbluth Helium Consulting</a:t>
            </a:r>
          </a:p>
          <a:p>
            <a:pPr marL="36576" indent="0">
              <a:buNone/>
            </a:pPr>
            <a:endParaRPr lang="en-GB" sz="1700" dirty="0">
              <a:solidFill>
                <a:srgbClr val="000000"/>
              </a:solidFill>
              <a:latin typeface="+mj-lt"/>
            </a:endParaRPr>
          </a:p>
          <a:p>
            <a:pPr marL="36576" indent="0">
              <a:buNone/>
            </a:pPr>
            <a:r>
              <a:rPr lang="en-GB" sz="1700" b="1" dirty="0">
                <a:solidFill>
                  <a:srgbClr val="000000"/>
                </a:solidFill>
                <a:latin typeface="+mj-lt"/>
                <a:hlinkClick r:id="rId6"/>
              </a:rPr>
              <a:t>Gasworld helium publications history &amp; webinars</a:t>
            </a:r>
            <a:r>
              <a:rPr lang="en-GB" sz="1700" b="1" dirty="0">
                <a:solidFill>
                  <a:srgbClr val="000000"/>
                </a:solidFill>
                <a:latin typeface="+mj-lt"/>
              </a:rPr>
              <a:t> </a:t>
            </a:r>
          </a:p>
          <a:p>
            <a:pPr marL="36576" indent="0">
              <a:buNone/>
            </a:pPr>
            <a:r>
              <a:rPr lang="en-GB" sz="1400" dirty="0">
                <a:solidFill>
                  <a:srgbClr val="000000"/>
                </a:solidFill>
                <a:latin typeface="+mj-lt"/>
              </a:rPr>
              <a:t>Various publications &amp; webinars on the helium gas market are available.</a:t>
            </a:r>
          </a:p>
          <a:p>
            <a:pPr marL="36576" indent="0">
              <a:buNone/>
            </a:pPr>
            <a:endParaRPr lang="en-GB" sz="1400" dirty="0">
              <a:solidFill>
                <a:srgbClr val="000000"/>
              </a:solidFill>
              <a:latin typeface="+mj-lt"/>
            </a:endParaRPr>
          </a:p>
          <a:p>
            <a:pPr marL="36576" indent="0">
              <a:buNone/>
            </a:pPr>
            <a:r>
              <a:rPr lang="en-US" sz="1700" b="1" dirty="0">
                <a:latin typeface="+mj-lt"/>
                <a:hlinkClick r:id="rId7"/>
              </a:rPr>
              <a:t>Helium Production and Possible Projection</a:t>
            </a:r>
            <a:endParaRPr lang="en-US" sz="1700" b="1" dirty="0">
              <a:latin typeface="+mj-lt"/>
            </a:endParaRPr>
          </a:p>
          <a:p>
            <a:pPr marL="36576" indent="0">
              <a:buNone/>
            </a:pPr>
            <a:r>
              <a:rPr lang="de-DE" sz="1400" dirty="0">
                <a:solidFill>
                  <a:srgbClr val="000000"/>
                </a:solidFill>
                <a:latin typeface="+mj-lt"/>
              </a:rPr>
              <a:t>Minerals 2014, 4(1), 130-144; </a:t>
            </a:r>
            <a:r>
              <a:rPr lang="en-GB" sz="1400" dirty="0">
                <a:solidFill>
                  <a:srgbClr val="000000"/>
                </a:solidFill>
                <a:latin typeface="+mj-lt"/>
              </a:rPr>
              <a:t>by Steve Mohr and James Ward</a:t>
            </a:r>
          </a:p>
        </p:txBody>
      </p:sp>
      <p:pic>
        <p:nvPicPr>
          <p:cNvPr id="1026" name="Picture 2" descr="USGS">
            <a:extLst>
              <a:ext uri="{FF2B5EF4-FFF2-40B4-BE49-F238E27FC236}">
                <a16:creationId xmlns:a16="http://schemas.microsoft.com/office/drawing/2014/main" id="{30C44679-FB0E-556E-DF18-F3F4C54462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830" y="76200"/>
            <a:ext cx="1671775" cy="1671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fri - Institut français des relations internationales">
            <a:extLst>
              <a:ext uri="{FF2B5EF4-FFF2-40B4-BE49-F238E27FC236}">
                <a16:creationId xmlns:a16="http://schemas.microsoft.com/office/drawing/2014/main" id="{4456889D-2EA0-EA46-FB51-A00E63A9DD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920" y="2645364"/>
            <a:ext cx="686535" cy="605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erals-logo">
            <a:extLst>
              <a:ext uri="{FF2B5EF4-FFF2-40B4-BE49-F238E27FC236}">
                <a16:creationId xmlns:a16="http://schemas.microsoft.com/office/drawing/2014/main" id="{0557B4BA-3027-2F73-7A9B-DD8D97498A1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242" y="5663969"/>
            <a:ext cx="1714500" cy="369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C3670A3-BEFB-6F3D-5684-9E75AB9AADBE}"/>
              </a:ext>
            </a:extLst>
          </p:cNvPr>
          <p:cNvPicPr>
            <a:picLocks noChangeAspect="1"/>
          </p:cNvPicPr>
          <p:nvPr/>
        </p:nvPicPr>
        <p:blipFill>
          <a:blip r:embed="rId11"/>
          <a:stretch>
            <a:fillRect/>
          </a:stretch>
        </p:blipFill>
        <p:spPr>
          <a:xfrm>
            <a:off x="730242" y="3767898"/>
            <a:ext cx="1126953" cy="423164"/>
          </a:xfrm>
          <a:prstGeom prst="rect">
            <a:avLst/>
          </a:prstGeom>
        </p:spPr>
      </p:pic>
      <p:pic>
        <p:nvPicPr>
          <p:cNvPr id="1041" name="Picture 17" descr="Gasworld - Cryostar">
            <a:extLst>
              <a:ext uri="{FF2B5EF4-FFF2-40B4-BE49-F238E27FC236}">
                <a16:creationId xmlns:a16="http://schemas.microsoft.com/office/drawing/2014/main" id="{D9E8BC5E-9B2B-5D6E-5359-F5EA2CD0C0E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8187" y="4785624"/>
            <a:ext cx="1126953" cy="39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6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16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59DE3-317D-7A87-014C-677B8846D110}"/>
              </a:ext>
            </a:extLst>
          </p:cNvPr>
          <p:cNvSpPr>
            <a:spLocks noGrp="1"/>
          </p:cNvSpPr>
          <p:nvPr>
            <p:ph type="body" idx="1"/>
          </p:nvPr>
        </p:nvSpPr>
        <p:spPr/>
        <p:txBody>
          <a:bodyPr/>
          <a:lstStyle/>
          <a:p>
            <a:endParaRPr lang="en-US"/>
          </a:p>
        </p:txBody>
      </p:sp>
      <p:sp>
        <p:nvSpPr>
          <p:cNvPr id="5" name="Content Placeholder 4">
            <a:extLst>
              <a:ext uri="{FF2B5EF4-FFF2-40B4-BE49-F238E27FC236}">
                <a16:creationId xmlns:a16="http://schemas.microsoft.com/office/drawing/2014/main" id="{210521ED-26F7-58E2-821E-C9FB44F77971}"/>
              </a:ext>
            </a:extLst>
          </p:cNvPr>
          <p:cNvSpPr>
            <a:spLocks noGrp="1"/>
          </p:cNvSpPr>
          <p:nvPr>
            <p:ph sz="quarter" idx="2"/>
          </p:nvPr>
        </p:nvSpPr>
        <p:spPr/>
        <p:txBody>
          <a:bodyPr/>
          <a:lstStyle/>
          <a:p>
            <a:endParaRPr lang="en-US"/>
          </a:p>
        </p:txBody>
      </p:sp>
      <p:pic>
        <p:nvPicPr>
          <p:cNvPr id="10" name="Picture 9">
            <a:extLst>
              <a:ext uri="{FF2B5EF4-FFF2-40B4-BE49-F238E27FC236}">
                <a16:creationId xmlns:a16="http://schemas.microsoft.com/office/drawing/2014/main" id="{D93BA976-5FD4-EAA3-390C-58FDB9EDD6C7}"/>
              </a:ext>
            </a:extLst>
          </p:cNvPr>
          <p:cNvPicPr>
            <a:picLocks noChangeAspect="1"/>
          </p:cNvPicPr>
          <p:nvPr/>
        </p:nvPicPr>
        <p:blipFill>
          <a:blip r:embed="rId2"/>
          <a:stretch>
            <a:fillRect/>
          </a:stretch>
        </p:blipFill>
        <p:spPr>
          <a:xfrm>
            <a:off x="-1" y="0"/>
            <a:ext cx="6017663" cy="6123005"/>
          </a:xfrm>
          <a:prstGeom prst="rect">
            <a:avLst/>
          </a:prstGeom>
        </p:spPr>
      </p:pic>
      <p:sp>
        <p:nvSpPr>
          <p:cNvPr id="12" name="Content Placeholder 11">
            <a:extLst>
              <a:ext uri="{FF2B5EF4-FFF2-40B4-BE49-F238E27FC236}">
                <a16:creationId xmlns:a16="http://schemas.microsoft.com/office/drawing/2014/main" id="{2C30B483-6969-95D0-A579-AD26A3D73142}"/>
              </a:ext>
            </a:extLst>
          </p:cNvPr>
          <p:cNvSpPr>
            <a:spLocks noGrp="1"/>
          </p:cNvSpPr>
          <p:nvPr>
            <p:ph sz="quarter" idx="4"/>
          </p:nvPr>
        </p:nvSpPr>
        <p:spPr>
          <a:xfrm>
            <a:off x="6193368" y="990601"/>
            <a:ext cx="5389033" cy="2895600"/>
          </a:xfrm>
        </p:spPr>
        <p:txBody>
          <a:bodyPr/>
          <a:lstStyle/>
          <a:p>
            <a:pPr marL="36576" indent="0">
              <a:buNone/>
            </a:pPr>
            <a:r>
              <a:rPr lang="en-US" dirty="0"/>
              <a:t>33 million liters LHe  </a:t>
            </a:r>
            <a:r>
              <a:rPr lang="en-US" dirty="0">
                <a:sym typeface="Wingdings" panose="05000000000000000000" pitchFamily="2" charset="2"/>
              </a:rPr>
              <a:t>= </a:t>
            </a:r>
            <a:r>
              <a:rPr lang="en-US" b="1" dirty="0">
                <a:sym typeface="Wingdings" panose="05000000000000000000" pitchFamily="2" charset="2"/>
              </a:rPr>
              <a:t>4’120 t</a:t>
            </a:r>
          </a:p>
          <a:p>
            <a:pPr marL="36576" indent="0">
              <a:buNone/>
            </a:pPr>
            <a:endParaRPr lang="en-US" dirty="0">
              <a:sym typeface="Wingdings" panose="05000000000000000000" pitchFamily="2" charset="2"/>
            </a:endParaRPr>
          </a:p>
          <a:p>
            <a:pPr marL="36576" indent="0">
              <a:buNone/>
            </a:pPr>
            <a:r>
              <a:rPr lang="en-US" b="1" dirty="0">
                <a:sym typeface="Wingdings" panose="05000000000000000000" pitchFamily="2" charset="2"/>
              </a:rPr>
              <a:t>5-yr contract from 2022 till 2027</a:t>
            </a:r>
          </a:p>
          <a:p>
            <a:pPr lvl="1"/>
            <a:r>
              <a:rPr lang="en-US" dirty="0">
                <a:sym typeface="Wingdings" panose="05000000000000000000" pitchFamily="2" charset="2"/>
              </a:rPr>
              <a:t>825 t/yr.</a:t>
            </a:r>
          </a:p>
          <a:p>
            <a:pPr lvl="1"/>
            <a:r>
              <a:rPr lang="en-US" dirty="0">
                <a:sym typeface="Wingdings" panose="05000000000000000000" pitchFamily="2" charset="2"/>
              </a:rPr>
              <a:t>214 M$/yr. </a:t>
            </a:r>
          </a:p>
          <a:p>
            <a:pPr lvl="1"/>
            <a:r>
              <a:rPr lang="en-US" dirty="0">
                <a:sym typeface="Wingdings" panose="05000000000000000000" pitchFamily="2" charset="2"/>
              </a:rPr>
              <a:t>259 $/kg</a:t>
            </a:r>
          </a:p>
          <a:p>
            <a:pPr lvl="1"/>
            <a:r>
              <a:rPr lang="en-US" dirty="0">
                <a:sym typeface="Wingdings" panose="05000000000000000000" pitchFamily="2" charset="2"/>
              </a:rPr>
              <a:t>3% current WW production</a:t>
            </a:r>
          </a:p>
          <a:p>
            <a:endParaRPr lang="en-US" dirty="0"/>
          </a:p>
        </p:txBody>
      </p:sp>
    </p:spTree>
    <p:extLst>
      <p:ext uri="{BB962C8B-B14F-4D97-AF65-F5344CB8AC3E}">
        <p14:creationId xmlns:p14="http://schemas.microsoft.com/office/powerpoint/2010/main" val="126110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129AEA-6225-5ECE-1859-FA5F85494E84}"/>
              </a:ext>
            </a:extLst>
          </p:cNvPr>
          <p:cNvSpPr>
            <a:spLocks noGrp="1"/>
          </p:cNvSpPr>
          <p:nvPr>
            <p:ph type="body" idx="1"/>
          </p:nvPr>
        </p:nvSpPr>
        <p:spPr>
          <a:xfrm>
            <a:off x="457200" y="990600"/>
            <a:ext cx="5386917" cy="838200"/>
          </a:xfrm>
        </p:spPr>
        <p:txBody>
          <a:bodyPr>
            <a:normAutofit lnSpcReduction="10000"/>
          </a:bodyPr>
          <a:lstStyle/>
          <a:p>
            <a:pPr algn="ctr"/>
            <a:r>
              <a:rPr lang="en-GB" dirty="0"/>
              <a:t>For physicists </a:t>
            </a:r>
          </a:p>
          <a:p>
            <a:pPr algn="ctr"/>
            <a:r>
              <a:rPr lang="en-GB" dirty="0"/>
              <a:t>&amp; astronomers</a:t>
            </a:r>
          </a:p>
          <a:p>
            <a:endParaRPr lang="en-US" dirty="0"/>
          </a:p>
        </p:txBody>
      </p:sp>
      <p:sp>
        <p:nvSpPr>
          <p:cNvPr id="4" name="Text Placeholder 3">
            <a:extLst>
              <a:ext uri="{FF2B5EF4-FFF2-40B4-BE49-F238E27FC236}">
                <a16:creationId xmlns:a16="http://schemas.microsoft.com/office/drawing/2014/main" id="{3EA4A47B-E7B7-3062-073A-7E3871FE4E68}"/>
              </a:ext>
            </a:extLst>
          </p:cNvPr>
          <p:cNvSpPr>
            <a:spLocks noGrp="1"/>
          </p:cNvSpPr>
          <p:nvPr>
            <p:ph type="body" sz="half" idx="3"/>
          </p:nvPr>
        </p:nvSpPr>
        <p:spPr>
          <a:xfrm>
            <a:off x="6345767" y="990600"/>
            <a:ext cx="5389033" cy="838200"/>
          </a:xfrm>
        </p:spPr>
        <p:txBody>
          <a:bodyPr>
            <a:normAutofit lnSpcReduction="10000"/>
          </a:bodyPr>
          <a:lstStyle/>
          <a:p>
            <a:pPr algn="ctr"/>
            <a:r>
              <a:rPr lang="en-GB" dirty="0"/>
              <a:t>For geologists </a:t>
            </a:r>
            <a:br>
              <a:rPr lang="en-GB" dirty="0"/>
            </a:br>
            <a:r>
              <a:rPr lang="en-GB" dirty="0"/>
              <a:t>&amp; supply chain specialists</a:t>
            </a:r>
          </a:p>
          <a:p>
            <a:endParaRPr lang="en-US" dirty="0"/>
          </a:p>
        </p:txBody>
      </p:sp>
      <p:sp>
        <p:nvSpPr>
          <p:cNvPr id="5" name="Content Placeholder 4">
            <a:extLst>
              <a:ext uri="{FF2B5EF4-FFF2-40B4-BE49-F238E27FC236}">
                <a16:creationId xmlns:a16="http://schemas.microsoft.com/office/drawing/2014/main" id="{FF94CB11-37C4-06CF-81EF-21BB44ABE043}"/>
              </a:ext>
            </a:extLst>
          </p:cNvPr>
          <p:cNvSpPr>
            <a:spLocks noGrp="1"/>
          </p:cNvSpPr>
          <p:nvPr>
            <p:ph sz="quarter" idx="2"/>
          </p:nvPr>
        </p:nvSpPr>
        <p:spPr>
          <a:xfrm>
            <a:off x="457200" y="3124200"/>
            <a:ext cx="5386917" cy="3686655"/>
          </a:xfrm>
        </p:spPr>
        <p:txBody>
          <a:bodyPr>
            <a:normAutofit/>
          </a:bodyPr>
          <a:lstStyle/>
          <a:p>
            <a:pPr marL="36576" indent="0" algn="ctr">
              <a:spcAft>
                <a:spcPts val="400"/>
              </a:spcAft>
              <a:buNone/>
            </a:pPr>
            <a:r>
              <a:rPr lang="en-GB" sz="2000" b="1" dirty="0"/>
              <a:t>Second lightest element</a:t>
            </a:r>
            <a:r>
              <a:rPr lang="en-GB" sz="2000" dirty="0"/>
              <a:t> </a:t>
            </a:r>
            <a:br>
              <a:rPr lang="en-GB" sz="2000" dirty="0"/>
            </a:br>
            <a:r>
              <a:rPr lang="en-GB" sz="2000" dirty="0"/>
              <a:t>in the known universe </a:t>
            </a:r>
          </a:p>
          <a:p>
            <a:pPr marL="36576" indent="0" algn="ctr">
              <a:spcAft>
                <a:spcPts val="400"/>
              </a:spcAft>
              <a:buNone/>
            </a:pPr>
            <a:r>
              <a:rPr lang="en-GB" sz="2000" dirty="0"/>
              <a:t>It is also the </a:t>
            </a:r>
            <a:br>
              <a:rPr lang="en-GB" sz="2000" dirty="0"/>
            </a:br>
            <a:r>
              <a:rPr lang="en-GB" sz="2000" b="1" dirty="0"/>
              <a:t>second most abundant </a:t>
            </a:r>
          </a:p>
          <a:p>
            <a:pPr marL="36576" indent="0" algn="ctr">
              <a:spcAft>
                <a:spcPts val="400"/>
              </a:spcAft>
              <a:buNone/>
            </a:pPr>
            <a:r>
              <a:rPr lang="en-GB" sz="2000" dirty="0"/>
              <a:t>According to some estimates </a:t>
            </a:r>
            <a:br>
              <a:rPr lang="en-GB" sz="2000" dirty="0"/>
            </a:br>
            <a:r>
              <a:rPr lang="en-GB" sz="2000" dirty="0"/>
              <a:t>accounts for as much as </a:t>
            </a:r>
            <a:br>
              <a:rPr lang="en-GB" sz="2000" dirty="0"/>
            </a:br>
            <a:r>
              <a:rPr lang="en-GB" sz="2000" b="1" dirty="0"/>
              <a:t>24% of the Universe’s mass </a:t>
            </a:r>
          </a:p>
          <a:p>
            <a:pPr marL="36576" indent="0" algn="ctr">
              <a:spcAft>
                <a:spcPts val="400"/>
              </a:spcAft>
              <a:buNone/>
            </a:pPr>
            <a:r>
              <a:rPr lang="en-GB" sz="2000" b="1" dirty="0">
                <a:solidFill>
                  <a:srgbClr val="C00000"/>
                </a:solidFill>
              </a:rPr>
              <a:t>0.00052% of Earth’s atmosphere</a:t>
            </a:r>
          </a:p>
          <a:p>
            <a:endParaRPr lang="en-US" dirty="0"/>
          </a:p>
        </p:txBody>
      </p:sp>
      <p:sp>
        <p:nvSpPr>
          <p:cNvPr id="6" name="Content Placeholder 5">
            <a:extLst>
              <a:ext uri="{FF2B5EF4-FFF2-40B4-BE49-F238E27FC236}">
                <a16:creationId xmlns:a16="http://schemas.microsoft.com/office/drawing/2014/main" id="{A410F9E8-47A7-2CA0-1CB6-15BAFD89F949}"/>
              </a:ext>
            </a:extLst>
          </p:cNvPr>
          <p:cNvSpPr>
            <a:spLocks noGrp="1"/>
          </p:cNvSpPr>
          <p:nvPr>
            <p:ph sz="quarter" idx="4"/>
          </p:nvPr>
        </p:nvSpPr>
        <p:spPr>
          <a:xfrm>
            <a:off x="6172200" y="3124200"/>
            <a:ext cx="5714999" cy="3686655"/>
          </a:xfrm>
        </p:spPr>
        <p:txBody>
          <a:bodyPr>
            <a:normAutofit/>
          </a:bodyPr>
          <a:lstStyle/>
          <a:p>
            <a:pPr marL="36576" indent="0" algn="ctr">
              <a:spcAft>
                <a:spcPts val="400"/>
              </a:spcAft>
              <a:buNone/>
            </a:pPr>
            <a:r>
              <a:rPr lang="en-GB" sz="2000" dirty="0"/>
              <a:t>Available as a </a:t>
            </a:r>
            <a:r>
              <a:rPr lang="en-GB" sz="2000" b="1" dirty="0"/>
              <a:t>by-product of LNG</a:t>
            </a:r>
            <a:br>
              <a:rPr lang="en-GB" sz="2000" dirty="0"/>
            </a:br>
            <a:r>
              <a:rPr lang="en-GB" sz="2000" dirty="0"/>
              <a:t>Liquid Natural Gas production </a:t>
            </a:r>
          </a:p>
          <a:p>
            <a:pPr marL="36576" indent="0" algn="ctr">
              <a:spcAft>
                <a:spcPts val="400"/>
              </a:spcAft>
              <a:buNone/>
            </a:pPr>
            <a:r>
              <a:rPr lang="en-GB" sz="2000" dirty="0"/>
              <a:t>But present worldwide in a </a:t>
            </a:r>
            <a:br>
              <a:rPr lang="en-GB" sz="2000" dirty="0"/>
            </a:br>
            <a:r>
              <a:rPr lang="en-GB" sz="2000" b="1" dirty="0"/>
              <a:t>limited number of sources above 0.3%</a:t>
            </a:r>
            <a:endParaRPr lang="en-GB" sz="2000" dirty="0"/>
          </a:p>
          <a:p>
            <a:pPr marL="36576" indent="0" algn="ctr">
              <a:spcAft>
                <a:spcPts val="400"/>
              </a:spcAft>
              <a:buNone/>
            </a:pPr>
            <a:r>
              <a:rPr lang="en-GB" sz="2000" dirty="0"/>
              <a:t>Transported by boat &amp; road using </a:t>
            </a:r>
            <a:br>
              <a:rPr lang="en-GB" sz="2000" dirty="0"/>
            </a:br>
            <a:r>
              <a:rPr lang="en-GB" sz="2000" b="1" dirty="0"/>
              <a:t>thermally insulated ISO-containers (4.5t)</a:t>
            </a:r>
          </a:p>
          <a:p>
            <a:pPr marL="36576" indent="0" algn="ctr">
              <a:spcAft>
                <a:spcPts val="400"/>
              </a:spcAft>
              <a:buNone/>
            </a:pPr>
            <a:endParaRPr lang="en-GB" sz="1200" b="1" dirty="0"/>
          </a:p>
          <a:p>
            <a:pPr marL="36576" indent="0" algn="ctr">
              <a:spcAft>
                <a:spcPts val="400"/>
              </a:spcAft>
              <a:buNone/>
            </a:pPr>
            <a:r>
              <a:rPr lang="en-GB" sz="2000" b="1" dirty="0">
                <a:solidFill>
                  <a:srgbClr val="C00000"/>
                </a:solidFill>
              </a:rPr>
              <a:t>Limited</a:t>
            </a:r>
            <a:r>
              <a:rPr lang="en-GB" sz="2000" dirty="0">
                <a:solidFill>
                  <a:srgbClr val="C00000"/>
                </a:solidFill>
              </a:rPr>
              <a:t> </a:t>
            </a:r>
            <a:r>
              <a:rPr lang="en-GB" sz="2000" b="1" dirty="0">
                <a:solidFill>
                  <a:srgbClr val="C00000"/>
                </a:solidFill>
              </a:rPr>
              <a:t>geological resource</a:t>
            </a:r>
            <a:r>
              <a:rPr lang="en-GB" sz="2000" dirty="0">
                <a:solidFill>
                  <a:srgbClr val="C00000"/>
                </a:solidFill>
              </a:rPr>
              <a:t> </a:t>
            </a:r>
          </a:p>
          <a:p>
            <a:endParaRPr lang="en-US" dirty="0"/>
          </a:p>
        </p:txBody>
      </p:sp>
      <p:sp>
        <p:nvSpPr>
          <p:cNvPr id="8" name="Title 1">
            <a:extLst>
              <a:ext uri="{FF2B5EF4-FFF2-40B4-BE49-F238E27FC236}">
                <a16:creationId xmlns:a16="http://schemas.microsoft.com/office/drawing/2014/main" id="{53A7EFC0-7A77-A34A-9AB1-F0C9129DC4E6}"/>
              </a:ext>
            </a:extLst>
          </p:cNvPr>
          <p:cNvSpPr>
            <a:spLocks noGrp="1"/>
          </p:cNvSpPr>
          <p:nvPr>
            <p:ph type="title"/>
          </p:nvPr>
        </p:nvSpPr>
        <p:spPr>
          <a:xfrm>
            <a:off x="609600" y="273051"/>
            <a:ext cx="10972800" cy="893977"/>
          </a:xfrm>
        </p:spPr>
        <p:txBody>
          <a:bodyPr>
            <a:normAutofit fontScale="90000"/>
          </a:bodyPr>
          <a:lstStyle/>
          <a:p>
            <a:pPr algn="ctr"/>
            <a:r>
              <a:rPr lang="en-GB" dirty="0"/>
              <a:t>What is helium ?</a:t>
            </a:r>
            <a:br>
              <a:rPr lang="en-GB" dirty="0"/>
            </a:br>
            <a:endParaRPr lang="en-GB" dirty="0"/>
          </a:p>
        </p:txBody>
      </p:sp>
      <p:pic>
        <p:nvPicPr>
          <p:cNvPr id="9" name="Picture 2" descr="Tableau Périodique Symbole Hélium">
            <a:extLst>
              <a:ext uri="{FF2B5EF4-FFF2-40B4-BE49-F238E27FC236}">
                <a16:creationId xmlns:a16="http://schemas.microsoft.com/office/drawing/2014/main" id="{53B8154B-EED9-BD46-E3DF-A37C0644A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5358" y="1870333"/>
            <a:ext cx="990600" cy="9906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95541FB7-B643-E4D1-C676-4C12F1C6B50E}"/>
              </a:ext>
            </a:extLst>
          </p:cNvPr>
          <p:cNvGrpSpPr/>
          <p:nvPr/>
        </p:nvGrpSpPr>
        <p:grpSpPr>
          <a:xfrm>
            <a:off x="8347074" y="1857375"/>
            <a:ext cx="1577635" cy="1183227"/>
            <a:chOff x="5307182" y="3847017"/>
            <a:chExt cx="1577635" cy="1183227"/>
          </a:xfrm>
        </p:grpSpPr>
        <p:pic>
          <p:nvPicPr>
            <p:cNvPr id="11" name="Picture 4">
              <a:extLst>
                <a:ext uri="{FF2B5EF4-FFF2-40B4-BE49-F238E27FC236}">
                  <a16:creationId xmlns:a16="http://schemas.microsoft.com/office/drawing/2014/main" id="{FD931DE2-A4B4-A34A-09AB-4219F652D6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7182" y="3847017"/>
              <a:ext cx="1577635" cy="11832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A76B43B-7A74-A979-0A22-C6E8F93FA85E}"/>
                </a:ext>
              </a:extLst>
            </p:cNvPr>
            <p:cNvSpPr/>
            <p:nvPr/>
          </p:nvSpPr>
          <p:spPr>
            <a:xfrm>
              <a:off x="5969794" y="4038600"/>
              <a:ext cx="240506" cy="150019"/>
            </a:xfrm>
            <a:prstGeom prst="rect">
              <a:avLst/>
            </a:prstGeom>
            <a:solidFill>
              <a:srgbClr val="E7E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219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129AEA-6225-5ECE-1859-FA5F85494E84}"/>
              </a:ext>
            </a:extLst>
          </p:cNvPr>
          <p:cNvSpPr>
            <a:spLocks noGrp="1"/>
          </p:cNvSpPr>
          <p:nvPr>
            <p:ph type="body" idx="1"/>
          </p:nvPr>
        </p:nvSpPr>
        <p:spPr>
          <a:xfrm>
            <a:off x="457200" y="990600"/>
            <a:ext cx="5386917" cy="838200"/>
          </a:xfrm>
        </p:spPr>
        <p:txBody>
          <a:bodyPr>
            <a:normAutofit/>
          </a:bodyPr>
          <a:lstStyle/>
          <a:p>
            <a:pPr algn="ctr"/>
            <a:r>
              <a:rPr lang="en-GB" dirty="0"/>
              <a:t>For engineers &amp; technicians </a:t>
            </a:r>
          </a:p>
          <a:p>
            <a:pPr algn="ctr"/>
            <a:endParaRPr lang="en-US" dirty="0"/>
          </a:p>
        </p:txBody>
      </p:sp>
      <p:sp>
        <p:nvSpPr>
          <p:cNvPr id="4" name="Text Placeholder 3">
            <a:extLst>
              <a:ext uri="{FF2B5EF4-FFF2-40B4-BE49-F238E27FC236}">
                <a16:creationId xmlns:a16="http://schemas.microsoft.com/office/drawing/2014/main" id="{3EA4A47B-E7B7-3062-073A-7E3871FE4E68}"/>
              </a:ext>
            </a:extLst>
          </p:cNvPr>
          <p:cNvSpPr>
            <a:spLocks noGrp="1"/>
          </p:cNvSpPr>
          <p:nvPr>
            <p:ph type="body" sz="half" idx="3"/>
          </p:nvPr>
        </p:nvSpPr>
        <p:spPr>
          <a:xfrm>
            <a:off x="6345768" y="990600"/>
            <a:ext cx="5389033" cy="838200"/>
          </a:xfrm>
        </p:spPr>
        <p:txBody>
          <a:bodyPr>
            <a:normAutofit/>
          </a:bodyPr>
          <a:lstStyle/>
          <a:p>
            <a:pPr algn="ctr"/>
            <a:r>
              <a:rPr lang="en-GB" dirty="0"/>
              <a:t>For helium exporting countries </a:t>
            </a:r>
            <a:br>
              <a:rPr lang="en-GB" dirty="0"/>
            </a:br>
            <a:r>
              <a:rPr lang="en-GB" dirty="0"/>
              <a:t>&amp; commercial companies</a:t>
            </a:r>
          </a:p>
        </p:txBody>
      </p:sp>
      <p:sp>
        <p:nvSpPr>
          <p:cNvPr id="5" name="Content Placeholder 4">
            <a:extLst>
              <a:ext uri="{FF2B5EF4-FFF2-40B4-BE49-F238E27FC236}">
                <a16:creationId xmlns:a16="http://schemas.microsoft.com/office/drawing/2014/main" id="{FF94CB11-37C4-06CF-81EF-21BB44ABE043}"/>
              </a:ext>
            </a:extLst>
          </p:cNvPr>
          <p:cNvSpPr>
            <a:spLocks noGrp="1"/>
          </p:cNvSpPr>
          <p:nvPr>
            <p:ph sz="quarter" idx="2"/>
          </p:nvPr>
        </p:nvSpPr>
        <p:spPr>
          <a:xfrm>
            <a:off x="76200" y="4572000"/>
            <a:ext cx="5867400" cy="1934055"/>
          </a:xfrm>
        </p:spPr>
        <p:txBody>
          <a:bodyPr>
            <a:normAutofit/>
          </a:bodyPr>
          <a:lstStyle/>
          <a:p>
            <a:pPr marL="36576" indent="0" algn="ctr">
              <a:spcAft>
                <a:spcPts val="400"/>
              </a:spcAft>
              <a:buNone/>
            </a:pPr>
            <a:r>
              <a:rPr lang="en-GB" sz="2000" dirty="0"/>
              <a:t>Cryogenics for superconductivity &amp; high magnetic field mainly use for MRI/MNR </a:t>
            </a:r>
          </a:p>
          <a:p>
            <a:pPr marL="36576" indent="0" algn="ctr">
              <a:spcAft>
                <a:spcPts val="400"/>
              </a:spcAft>
              <a:buNone/>
            </a:pPr>
            <a:r>
              <a:rPr lang="en-GB" sz="2000" dirty="0">
                <a:solidFill>
                  <a:srgbClr val="C00000"/>
                </a:solidFill>
              </a:rPr>
              <a:t>Helium is irreplaceable for low temperature cryogenics applications below 20K</a:t>
            </a:r>
            <a:endParaRPr lang="en-GB" sz="2000" b="1" dirty="0">
              <a:solidFill>
                <a:srgbClr val="C00000"/>
              </a:solidFill>
            </a:endParaRPr>
          </a:p>
          <a:p>
            <a:endParaRPr lang="en-US" dirty="0"/>
          </a:p>
        </p:txBody>
      </p:sp>
      <p:sp>
        <p:nvSpPr>
          <p:cNvPr id="6" name="Content Placeholder 5">
            <a:extLst>
              <a:ext uri="{FF2B5EF4-FFF2-40B4-BE49-F238E27FC236}">
                <a16:creationId xmlns:a16="http://schemas.microsoft.com/office/drawing/2014/main" id="{A410F9E8-47A7-2CA0-1CB6-15BAFD89F949}"/>
              </a:ext>
            </a:extLst>
          </p:cNvPr>
          <p:cNvSpPr>
            <a:spLocks noGrp="1"/>
          </p:cNvSpPr>
          <p:nvPr>
            <p:ph sz="quarter" idx="4"/>
          </p:nvPr>
        </p:nvSpPr>
        <p:spPr>
          <a:xfrm>
            <a:off x="6019800" y="3124200"/>
            <a:ext cx="5943600" cy="3686655"/>
          </a:xfrm>
        </p:spPr>
        <p:txBody>
          <a:bodyPr>
            <a:normAutofit/>
          </a:bodyPr>
          <a:lstStyle/>
          <a:p>
            <a:pPr marL="36576" indent="0" algn="ctr">
              <a:spcAft>
                <a:spcPts val="400"/>
              </a:spcAft>
              <a:buNone/>
            </a:pPr>
            <a:r>
              <a:rPr lang="en-GB" sz="2000" b="1" dirty="0"/>
              <a:t>Widely used commodity </a:t>
            </a:r>
            <a:br>
              <a:rPr lang="en-GB" sz="2000" b="1" dirty="0"/>
            </a:br>
            <a:r>
              <a:rPr lang="en-US" sz="1200" dirty="0"/>
              <a:t>in industrial, space, electronics, optical fiber, medical, scientific &amp; recreational </a:t>
            </a:r>
          </a:p>
          <a:p>
            <a:pPr marL="36576" indent="0" algn="ctr">
              <a:spcAft>
                <a:spcPts val="400"/>
              </a:spcAft>
              <a:buNone/>
            </a:pPr>
            <a:r>
              <a:rPr lang="en-GB" sz="2000" b="1" dirty="0"/>
              <a:t>None regulated pricing </a:t>
            </a:r>
            <a:br>
              <a:rPr lang="en-GB" sz="2000" b="1" dirty="0"/>
            </a:br>
            <a:r>
              <a:rPr lang="en-GB" sz="2000" dirty="0"/>
              <a:t>based on offer/demand balance</a:t>
            </a:r>
          </a:p>
          <a:p>
            <a:pPr marL="36576" indent="0" algn="ctr">
              <a:spcAft>
                <a:spcPts val="400"/>
              </a:spcAft>
              <a:buNone/>
            </a:pPr>
            <a:r>
              <a:rPr lang="en-GB" sz="2000" b="1" dirty="0"/>
              <a:t>European market is a captive customer</a:t>
            </a:r>
            <a:br>
              <a:rPr lang="en-GB" sz="2000" dirty="0"/>
            </a:br>
            <a:r>
              <a:rPr lang="en-GB" sz="2000" dirty="0"/>
              <a:t>producing 1% and using 25% of the WW volume</a:t>
            </a:r>
          </a:p>
          <a:p>
            <a:pPr marL="36576" indent="0" algn="ctr">
              <a:spcAft>
                <a:spcPts val="400"/>
              </a:spcAft>
              <a:buNone/>
            </a:pPr>
            <a:r>
              <a:rPr lang="en-GB" sz="2000" dirty="0"/>
              <a:t>Opportunities for </a:t>
            </a:r>
            <a:r>
              <a:rPr lang="en-GB" sz="2000" b="1" dirty="0"/>
              <a:t>3% growth per year</a:t>
            </a:r>
            <a:br>
              <a:rPr lang="en-GB" sz="2000" b="1" dirty="0"/>
            </a:br>
            <a:r>
              <a:rPr lang="en-GB" sz="2000" dirty="0"/>
              <a:t>mainly driven by the Asian market</a:t>
            </a:r>
          </a:p>
        </p:txBody>
      </p:sp>
      <p:sp>
        <p:nvSpPr>
          <p:cNvPr id="8" name="Title 1">
            <a:extLst>
              <a:ext uri="{FF2B5EF4-FFF2-40B4-BE49-F238E27FC236}">
                <a16:creationId xmlns:a16="http://schemas.microsoft.com/office/drawing/2014/main" id="{53A7EFC0-7A77-A34A-9AB1-F0C9129DC4E6}"/>
              </a:ext>
            </a:extLst>
          </p:cNvPr>
          <p:cNvSpPr>
            <a:spLocks noGrp="1"/>
          </p:cNvSpPr>
          <p:nvPr>
            <p:ph type="title"/>
          </p:nvPr>
        </p:nvSpPr>
        <p:spPr>
          <a:xfrm>
            <a:off x="609600" y="273051"/>
            <a:ext cx="10972800" cy="893977"/>
          </a:xfrm>
        </p:spPr>
        <p:txBody>
          <a:bodyPr>
            <a:normAutofit fontScale="90000"/>
          </a:bodyPr>
          <a:lstStyle/>
          <a:p>
            <a:pPr algn="ctr"/>
            <a:r>
              <a:rPr lang="en-GB" dirty="0"/>
              <a:t>What is helium ?</a:t>
            </a:r>
            <a:br>
              <a:rPr lang="en-GB" dirty="0"/>
            </a:br>
            <a:endParaRPr lang="en-GB" dirty="0"/>
          </a:p>
        </p:txBody>
      </p:sp>
      <p:pic>
        <p:nvPicPr>
          <p:cNvPr id="2" name="Graphic 1" descr="Dollar with solid fill">
            <a:extLst>
              <a:ext uri="{FF2B5EF4-FFF2-40B4-BE49-F238E27FC236}">
                <a16:creationId xmlns:a16="http://schemas.microsoft.com/office/drawing/2014/main" id="{D9585881-B7F6-1844-855A-2632EBF439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6831" y="2045593"/>
            <a:ext cx="914400" cy="914400"/>
          </a:xfrm>
          <a:prstGeom prst="rect">
            <a:avLst/>
          </a:prstGeom>
        </p:spPr>
      </p:pic>
      <p:pic>
        <p:nvPicPr>
          <p:cNvPr id="7" name="Graphic 6" descr="Dollar with solid fill">
            <a:extLst>
              <a:ext uri="{FF2B5EF4-FFF2-40B4-BE49-F238E27FC236}">
                <a16:creationId xmlns:a16="http://schemas.microsoft.com/office/drawing/2014/main" id="{ED24EC3C-4DF2-018D-80DC-38E110984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7332" y="2353826"/>
            <a:ext cx="579120" cy="579120"/>
          </a:xfrm>
          <a:prstGeom prst="rect">
            <a:avLst/>
          </a:prstGeom>
        </p:spPr>
      </p:pic>
      <p:pic>
        <p:nvPicPr>
          <p:cNvPr id="13" name="Graphic 12" descr="Dollar with solid fill">
            <a:extLst>
              <a:ext uri="{FF2B5EF4-FFF2-40B4-BE49-F238E27FC236}">
                <a16:creationId xmlns:a16="http://schemas.microsoft.com/office/drawing/2014/main" id="{B1E3C7D6-2EEB-A3BF-3432-4D32B021B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7912" y="1815112"/>
            <a:ext cx="1232888" cy="1232888"/>
          </a:xfrm>
          <a:prstGeom prst="rect">
            <a:avLst/>
          </a:prstGeom>
        </p:spPr>
      </p:pic>
      <p:pic>
        <p:nvPicPr>
          <p:cNvPr id="2054" name="Picture 6">
            <a:extLst>
              <a:ext uri="{FF2B5EF4-FFF2-40B4-BE49-F238E27FC236}">
                <a16:creationId xmlns:a16="http://schemas.microsoft.com/office/drawing/2014/main" id="{C770973D-EDAB-E157-CB59-0EFAB02E82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29" y="1571248"/>
            <a:ext cx="5586454" cy="27233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4A83343-12D0-2345-6FE6-C12573B86758}"/>
              </a:ext>
            </a:extLst>
          </p:cNvPr>
          <p:cNvSpPr txBox="1"/>
          <p:nvPr/>
        </p:nvSpPr>
        <p:spPr>
          <a:xfrm>
            <a:off x="2312263" y="4167686"/>
            <a:ext cx="1676789" cy="253916"/>
          </a:xfrm>
          <a:prstGeom prst="rect">
            <a:avLst/>
          </a:prstGeom>
          <a:noFill/>
        </p:spPr>
        <p:txBody>
          <a:bodyPr wrap="square">
            <a:spAutoFit/>
          </a:bodyPr>
          <a:lstStyle/>
          <a:p>
            <a:pPr marL="36576" indent="0">
              <a:buNone/>
            </a:pPr>
            <a:r>
              <a:rPr lang="en-US" sz="1050" dirty="0">
                <a:solidFill>
                  <a:schemeClr val="bg1">
                    <a:lumMod val="50000"/>
                  </a:schemeClr>
                </a:solidFill>
                <a:latin typeface="+mj-lt"/>
              </a:rPr>
              <a:t>Source 45-8 energy</a:t>
            </a:r>
          </a:p>
        </p:txBody>
      </p:sp>
    </p:spTree>
    <p:extLst>
      <p:ext uri="{BB962C8B-B14F-4D97-AF65-F5344CB8AC3E}">
        <p14:creationId xmlns:p14="http://schemas.microsoft.com/office/powerpoint/2010/main" val="7379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uiExpand="1" build="p"/>
      <p:bldP spid="6" grpId="0" uiExpand="1"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a:xfrm>
            <a:off x="609600" y="87161"/>
            <a:ext cx="10972800" cy="1079867"/>
          </a:xfrm>
        </p:spPr>
        <p:txBody>
          <a:bodyPr>
            <a:normAutofit fontScale="90000"/>
          </a:bodyPr>
          <a:lstStyle/>
          <a:p>
            <a:pPr algn="ctr"/>
            <a:r>
              <a:rPr lang="en-US" sz="4000" dirty="0"/>
              <a:t>Use of helium cryogenics at CERN</a:t>
            </a:r>
            <a:br>
              <a:rPr lang="en-US" dirty="0"/>
            </a:br>
            <a:r>
              <a:rPr lang="en-US" dirty="0"/>
              <a:t> </a:t>
            </a:r>
          </a:p>
        </p:txBody>
      </p:sp>
      <p:sp>
        <p:nvSpPr>
          <p:cNvPr id="5" name="Content Placeholder 4">
            <a:extLst>
              <a:ext uri="{FF2B5EF4-FFF2-40B4-BE49-F238E27FC236}">
                <a16:creationId xmlns:a16="http://schemas.microsoft.com/office/drawing/2014/main" id="{8EC90D29-B861-41AA-A72A-4B8CF5E3154D}"/>
              </a:ext>
            </a:extLst>
          </p:cNvPr>
          <p:cNvSpPr>
            <a:spLocks noGrp="1"/>
          </p:cNvSpPr>
          <p:nvPr>
            <p:ph sz="quarter" idx="2"/>
          </p:nvPr>
        </p:nvSpPr>
        <p:spPr>
          <a:xfrm>
            <a:off x="304800" y="838200"/>
            <a:ext cx="5386917" cy="3965833"/>
          </a:xfrm>
        </p:spPr>
        <p:txBody>
          <a:bodyPr/>
          <a:lstStyle/>
          <a:p>
            <a:pPr marL="36576" indent="0" algn="ctr">
              <a:buNone/>
            </a:pPr>
            <a:r>
              <a:rPr lang="en-US" b="1" dirty="0">
                <a:solidFill>
                  <a:schemeClr val="bg1">
                    <a:lumMod val="50000"/>
                  </a:schemeClr>
                </a:solidFill>
              </a:rPr>
              <a:t>LHC &amp; Experiments</a:t>
            </a:r>
          </a:p>
        </p:txBody>
      </p:sp>
      <p:pic>
        <p:nvPicPr>
          <p:cNvPr id="7" name="Picture 6" descr="0503019-A5-at-72-dpi">
            <a:extLst>
              <a:ext uri="{FF2B5EF4-FFF2-40B4-BE49-F238E27FC236}">
                <a16:creationId xmlns:a16="http://schemas.microsoft.com/office/drawing/2014/main" id="{FD8A0EC9-54C5-4E8E-B8F6-948BDFB48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69116"/>
            <a:ext cx="2911014" cy="2588315"/>
          </a:xfrm>
          <a:prstGeom prst="rect">
            <a:avLst/>
          </a:prstGeom>
          <a:noFill/>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id="{0F09DB3B-D085-4724-9C58-B10C644A93D4}"/>
              </a:ext>
            </a:extLst>
          </p:cNvPr>
          <p:cNvPicPr>
            <a:picLocks noChangeAspect="1"/>
          </p:cNvPicPr>
          <p:nvPr/>
        </p:nvPicPr>
        <p:blipFill>
          <a:blip r:embed="rId4"/>
          <a:stretch>
            <a:fillRect/>
          </a:stretch>
        </p:blipFill>
        <p:spPr>
          <a:xfrm>
            <a:off x="3728570" y="2903968"/>
            <a:ext cx="1701245" cy="1300450"/>
          </a:xfrm>
          <a:prstGeom prst="rect">
            <a:avLst/>
          </a:prstGeom>
        </p:spPr>
      </p:pic>
      <p:pic>
        <p:nvPicPr>
          <p:cNvPr id="14" name="Picture 13">
            <a:extLst>
              <a:ext uri="{FF2B5EF4-FFF2-40B4-BE49-F238E27FC236}">
                <a16:creationId xmlns:a16="http://schemas.microsoft.com/office/drawing/2014/main" id="{4F766F1C-C0AB-4BDA-A70B-EE071A333E55}"/>
              </a:ext>
            </a:extLst>
          </p:cNvPr>
          <p:cNvPicPr>
            <a:picLocks noChangeAspect="1"/>
          </p:cNvPicPr>
          <p:nvPr/>
        </p:nvPicPr>
        <p:blipFill>
          <a:blip r:embed="rId5"/>
          <a:stretch>
            <a:fillRect/>
          </a:stretch>
        </p:blipFill>
        <p:spPr>
          <a:xfrm>
            <a:off x="3324321" y="1314433"/>
            <a:ext cx="2105494" cy="1255120"/>
          </a:xfrm>
          <a:prstGeom prst="rect">
            <a:avLst/>
          </a:prstGeom>
        </p:spPr>
      </p:pic>
      <p:sp>
        <p:nvSpPr>
          <p:cNvPr id="15" name="TextBox 14">
            <a:extLst>
              <a:ext uri="{FF2B5EF4-FFF2-40B4-BE49-F238E27FC236}">
                <a16:creationId xmlns:a16="http://schemas.microsoft.com/office/drawing/2014/main" id="{C091E15B-5D21-438A-B484-4BF6AB4931AA}"/>
              </a:ext>
            </a:extLst>
          </p:cNvPr>
          <p:cNvSpPr txBox="1"/>
          <p:nvPr/>
        </p:nvSpPr>
        <p:spPr>
          <a:xfrm>
            <a:off x="381563" y="4157431"/>
            <a:ext cx="2910451" cy="523220"/>
          </a:xfrm>
          <a:prstGeom prst="rect">
            <a:avLst/>
          </a:prstGeom>
          <a:noFill/>
        </p:spPr>
        <p:txBody>
          <a:bodyPr wrap="square" rtlCol="0">
            <a:spAutoFit/>
          </a:bodyPr>
          <a:lstStyle/>
          <a:p>
            <a:pPr algn="ctr"/>
            <a:r>
              <a:rPr lang="en-US" sz="1400" b="1" dirty="0"/>
              <a:t>LHC machine </a:t>
            </a:r>
            <a:r>
              <a:rPr lang="en-US" sz="1400" dirty="0"/>
              <a:t>cooling of the superconducting magnets at 1.9 K</a:t>
            </a:r>
            <a:endParaRPr lang="en-US" sz="1400" dirty="0">
              <a:solidFill>
                <a:srgbClr val="0070C0"/>
              </a:solidFill>
            </a:endParaRPr>
          </a:p>
        </p:txBody>
      </p:sp>
      <p:sp>
        <p:nvSpPr>
          <p:cNvPr id="16" name="TextBox 15">
            <a:extLst>
              <a:ext uri="{FF2B5EF4-FFF2-40B4-BE49-F238E27FC236}">
                <a16:creationId xmlns:a16="http://schemas.microsoft.com/office/drawing/2014/main" id="{0189B42B-DA26-4A94-B050-61E5A46B4519}"/>
              </a:ext>
            </a:extLst>
          </p:cNvPr>
          <p:cNvSpPr txBox="1"/>
          <p:nvPr/>
        </p:nvSpPr>
        <p:spPr>
          <a:xfrm>
            <a:off x="3258949" y="2540102"/>
            <a:ext cx="2202859" cy="507831"/>
          </a:xfrm>
          <a:prstGeom prst="rect">
            <a:avLst/>
          </a:prstGeom>
          <a:noFill/>
        </p:spPr>
        <p:txBody>
          <a:bodyPr wrap="square" rtlCol="0">
            <a:spAutoFit/>
          </a:bodyPr>
          <a:lstStyle/>
          <a:p>
            <a:pPr algn="ctr"/>
            <a:r>
              <a:rPr lang="en-GB" sz="900" b="1" dirty="0"/>
              <a:t>ATLAS </a:t>
            </a:r>
            <a:r>
              <a:rPr lang="en-GB" sz="900" dirty="0"/>
              <a:t>cooling at 4.5 K of the superconducting magnetic system</a:t>
            </a:r>
          </a:p>
          <a:p>
            <a:pPr algn="ctr"/>
            <a:endParaRPr lang="en-US" sz="900" b="1" dirty="0"/>
          </a:p>
        </p:txBody>
      </p:sp>
      <p:sp>
        <p:nvSpPr>
          <p:cNvPr id="17" name="TextBox 16">
            <a:extLst>
              <a:ext uri="{FF2B5EF4-FFF2-40B4-BE49-F238E27FC236}">
                <a16:creationId xmlns:a16="http://schemas.microsoft.com/office/drawing/2014/main" id="{4BCDEC0F-44FD-4EBB-97D2-B3ECEBABAD18}"/>
              </a:ext>
            </a:extLst>
          </p:cNvPr>
          <p:cNvSpPr txBox="1"/>
          <p:nvPr/>
        </p:nvSpPr>
        <p:spPr>
          <a:xfrm>
            <a:off x="3356071" y="4173459"/>
            <a:ext cx="2202859" cy="784830"/>
          </a:xfrm>
          <a:prstGeom prst="rect">
            <a:avLst/>
          </a:prstGeom>
          <a:noFill/>
        </p:spPr>
        <p:txBody>
          <a:bodyPr wrap="square" rtlCol="0">
            <a:spAutoFit/>
          </a:bodyPr>
          <a:lstStyle/>
          <a:p>
            <a:pPr algn="ctr"/>
            <a:r>
              <a:rPr lang="en-GB" sz="900" b="1" dirty="0"/>
              <a:t>CMS </a:t>
            </a:r>
            <a:r>
              <a:rPr lang="en-GB" sz="900" dirty="0"/>
              <a:t>cooling at 4.5 K of the superconducting solenoid</a:t>
            </a:r>
          </a:p>
          <a:p>
            <a:pPr algn="ctr"/>
            <a:endParaRPr lang="en-GB" sz="900" b="1" dirty="0"/>
          </a:p>
          <a:p>
            <a:pPr algn="ctr"/>
            <a:endParaRPr lang="en-GB" sz="900" b="1" dirty="0"/>
          </a:p>
          <a:p>
            <a:pPr algn="ctr"/>
            <a:endParaRPr lang="en-US" sz="900" b="1" dirty="0"/>
          </a:p>
        </p:txBody>
      </p:sp>
      <p:sp>
        <p:nvSpPr>
          <p:cNvPr id="13" name="TextBox 12">
            <a:extLst>
              <a:ext uri="{FF2B5EF4-FFF2-40B4-BE49-F238E27FC236}">
                <a16:creationId xmlns:a16="http://schemas.microsoft.com/office/drawing/2014/main" id="{4D5CF7A4-8997-BF5C-A522-C70699251DEA}"/>
              </a:ext>
            </a:extLst>
          </p:cNvPr>
          <p:cNvSpPr txBox="1"/>
          <p:nvPr/>
        </p:nvSpPr>
        <p:spPr>
          <a:xfrm>
            <a:off x="2057400" y="4872899"/>
            <a:ext cx="3962400" cy="861774"/>
          </a:xfrm>
          <a:prstGeom prst="rect">
            <a:avLst/>
          </a:prstGeom>
          <a:noFill/>
        </p:spPr>
        <p:txBody>
          <a:bodyPr wrap="square" rtlCol="0">
            <a:spAutoFit/>
          </a:bodyPr>
          <a:lstStyle/>
          <a:p>
            <a:r>
              <a:rPr lang="en-GB" sz="3200" b="1" dirty="0"/>
              <a:t>130 to 150 t</a:t>
            </a:r>
          </a:p>
          <a:p>
            <a:r>
              <a:rPr lang="en-GB" dirty="0">
                <a:solidFill>
                  <a:schemeClr val="bg1">
                    <a:lumMod val="50000"/>
                  </a:schemeClr>
                </a:solidFill>
              </a:rPr>
              <a:t>of helium in LHC machine stock</a:t>
            </a:r>
          </a:p>
        </p:txBody>
      </p:sp>
      <p:sp>
        <p:nvSpPr>
          <p:cNvPr id="41" name="TextBox 40">
            <a:extLst>
              <a:ext uri="{FF2B5EF4-FFF2-40B4-BE49-F238E27FC236}">
                <a16:creationId xmlns:a16="http://schemas.microsoft.com/office/drawing/2014/main" id="{448500C4-FD70-CC8E-FC34-B13F9D0AD22F}"/>
              </a:ext>
            </a:extLst>
          </p:cNvPr>
          <p:cNvSpPr txBox="1"/>
          <p:nvPr/>
        </p:nvSpPr>
        <p:spPr>
          <a:xfrm>
            <a:off x="8305800" y="4810158"/>
            <a:ext cx="2408444" cy="1138773"/>
          </a:xfrm>
          <a:prstGeom prst="rect">
            <a:avLst/>
          </a:prstGeom>
          <a:noFill/>
        </p:spPr>
        <p:txBody>
          <a:bodyPr wrap="square" rtlCol="0">
            <a:spAutoFit/>
          </a:bodyPr>
          <a:lstStyle/>
          <a:p>
            <a:r>
              <a:rPr lang="en-GB" sz="3200" b="1" dirty="0">
                <a:solidFill>
                  <a:schemeClr val="accent1">
                    <a:lumMod val="10000"/>
                  </a:schemeClr>
                </a:solidFill>
              </a:rPr>
              <a:t>13.7 t </a:t>
            </a:r>
          </a:p>
          <a:p>
            <a:r>
              <a:rPr lang="en-GB" dirty="0">
                <a:solidFill>
                  <a:schemeClr val="bg1">
                    <a:lumMod val="50000"/>
                  </a:schemeClr>
                </a:solidFill>
              </a:rPr>
              <a:t>of losses for the </a:t>
            </a:r>
          </a:p>
          <a:p>
            <a:r>
              <a:rPr lang="en-GB" dirty="0">
                <a:solidFill>
                  <a:schemeClr val="bg1">
                    <a:lumMod val="50000"/>
                  </a:schemeClr>
                </a:solidFill>
              </a:rPr>
              <a:t>LHC machine in 2022</a:t>
            </a:r>
          </a:p>
        </p:txBody>
      </p:sp>
      <p:sp>
        <p:nvSpPr>
          <p:cNvPr id="43" name="Text Placeholder 2">
            <a:extLst>
              <a:ext uri="{FF2B5EF4-FFF2-40B4-BE49-F238E27FC236}">
                <a16:creationId xmlns:a16="http://schemas.microsoft.com/office/drawing/2014/main" id="{1E74AB95-E6CB-5111-1226-041858183785}"/>
              </a:ext>
            </a:extLst>
          </p:cNvPr>
          <p:cNvSpPr txBox="1">
            <a:spLocks/>
          </p:cNvSpPr>
          <p:nvPr/>
        </p:nvSpPr>
        <p:spPr>
          <a:xfrm>
            <a:off x="7091831" y="691142"/>
            <a:ext cx="4574261" cy="694644"/>
          </a:xfrm>
          <a:prstGeom prst="rect">
            <a:avLst/>
          </a:prstGeom>
        </p:spPr>
        <p:txBody>
          <a:bodyPr vert="horz" anchor="t">
            <a:normAutofit/>
          </a:bodyPr>
          <a:lstStyle>
            <a:lvl1pPr marL="0" indent="0" algn="l" rtl="0" eaLnBrk="1" latinLnBrk="0" hangingPunct="1">
              <a:spcBef>
                <a:spcPct val="20000"/>
              </a:spcBef>
              <a:buClr>
                <a:schemeClr val="accent1"/>
              </a:buClr>
              <a:buSzPct val="80000"/>
              <a:buFont typeface="Arial"/>
              <a:buNone/>
              <a:defRPr kumimoji="0" sz="2400" b="1"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2000" b="1"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800" b="1"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600" b="1"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600" b="1"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a:r>
              <a:rPr lang="en-GB" sz="1400" b="0" dirty="0"/>
              <a:t>For </a:t>
            </a:r>
            <a:r>
              <a:rPr lang="en-GB" sz="1400" dirty="0"/>
              <a:t>LHC machine </a:t>
            </a:r>
            <a:r>
              <a:rPr lang="en-GB" sz="1400" b="0" dirty="0"/>
              <a:t>constant effort to reduce losses showed significant results over the past 15 years</a:t>
            </a:r>
          </a:p>
          <a:p>
            <a:endParaRPr lang="en-GB" sz="1400" b="0" dirty="0"/>
          </a:p>
          <a:p>
            <a:endParaRPr lang="en-US" sz="1400" b="0" dirty="0"/>
          </a:p>
          <a:p>
            <a:endParaRPr lang="en-US" sz="1400" b="0" dirty="0"/>
          </a:p>
        </p:txBody>
      </p:sp>
      <p:sp>
        <p:nvSpPr>
          <p:cNvPr id="47" name="Rectangle 46">
            <a:extLst>
              <a:ext uri="{FF2B5EF4-FFF2-40B4-BE49-F238E27FC236}">
                <a16:creationId xmlns:a16="http://schemas.microsoft.com/office/drawing/2014/main" id="{3FA84DB0-4048-08AA-AF7B-27F62CFC2508}"/>
              </a:ext>
            </a:extLst>
          </p:cNvPr>
          <p:cNvSpPr/>
          <p:nvPr/>
        </p:nvSpPr>
        <p:spPr>
          <a:xfrm>
            <a:off x="10972800" y="3997095"/>
            <a:ext cx="457200"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RUN3</a:t>
            </a:r>
            <a:endParaRPr lang="en-US" sz="1000" b="1" dirty="0">
              <a:solidFill>
                <a:schemeClr val="bg1">
                  <a:lumMod val="50000"/>
                </a:schemeClr>
              </a:solidFill>
            </a:endParaRPr>
          </a:p>
        </p:txBody>
      </p:sp>
      <p:sp>
        <p:nvSpPr>
          <p:cNvPr id="48" name="Rectangle 47">
            <a:extLst>
              <a:ext uri="{FF2B5EF4-FFF2-40B4-BE49-F238E27FC236}">
                <a16:creationId xmlns:a16="http://schemas.microsoft.com/office/drawing/2014/main" id="{D48FFF6F-A70F-6FB4-A59E-F3D73BE1FBFA}"/>
              </a:ext>
            </a:extLst>
          </p:cNvPr>
          <p:cNvSpPr/>
          <p:nvPr/>
        </p:nvSpPr>
        <p:spPr>
          <a:xfrm>
            <a:off x="10210800" y="3994950"/>
            <a:ext cx="762000"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LS2</a:t>
            </a:r>
            <a:endParaRPr lang="en-US" sz="1000" b="1" dirty="0">
              <a:solidFill>
                <a:schemeClr val="bg1"/>
              </a:solidFill>
            </a:endParaRPr>
          </a:p>
        </p:txBody>
      </p:sp>
      <p:sp>
        <p:nvSpPr>
          <p:cNvPr id="49" name="Rectangle 48">
            <a:extLst>
              <a:ext uri="{FF2B5EF4-FFF2-40B4-BE49-F238E27FC236}">
                <a16:creationId xmlns:a16="http://schemas.microsoft.com/office/drawing/2014/main" id="{75B3C156-B419-1B9E-F0E1-F9EB68682759}"/>
              </a:ext>
            </a:extLst>
          </p:cNvPr>
          <p:cNvSpPr/>
          <p:nvPr/>
        </p:nvSpPr>
        <p:spPr>
          <a:xfrm>
            <a:off x="9144000" y="3990969"/>
            <a:ext cx="1066800"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RUN2</a:t>
            </a:r>
            <a:endParaRPr lang="en-US" sz="1000" b="1" dirty="0">
              <a:solidFill>
                <a:schemeClr val="bg1">
                  <a:lumMod val="50000"/>
                </a:schemeClr>
              </a:solidFill>
            </a:endParaRPr>
          </a:p>
        </p:txBody>
      </p:sp>
      <p:sp>
        <p:nvSpPr>
          <p:cNvPr id="50" name="Rectangle 49">
            <a:extLst>
              <a:ext uri="{FF2B5EF4-FFF2-40B4-BE49-F238E27FC236}">
                <a16:creationId xmlns:a16="http://schemas.microsoft.com/office/drawing/2014/main" id="{397FB780-78FA-3F61-CF01-644F9C1EB0CA}"/>
              </a:ext>
            </a:extLst>
          </p:cNvPr>
          <p:cNvSpPr/>
          <p:nvPr/>
        </p:nvSpPr>
        <p:spPr>
          <a:xfrm>
            <a:off x="8686800" y="3990969"/>
            <a:ext cx="457200"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LS1</a:t>
            </a:r>
            <a:endParaRPr lang="en-US" sz="1000" b="1" dirty="0">
              <a:solidFill>
                <a:schemeClr val="bg1"/>
              </a:solidFill>
            </a:endParaRPr>
          </a:p>
        </p:txBody>
      </p:sp>
      <p:sp>
        <p:nvSpPr>
          <p:cNvPr id="51" name="Rectangle 50">
            <a:extLst>
              <a:ext uri="{FF2B5EF4-FFF2-40B4-BE49-F238E27FC236}">
                <a16:creationId xmlns:a16="http://schemas.microsoft.com/office/drawing/2014/main" id="{1A3BCD9A-FA9E-D9B7-A112-92BE3BAE6EDB}"/>
              </a:ext>
            </a:extLst>
          </p:cNvPr>
          <p:cNvSpPr/>
          <p:nvPr/>
        </p:nvSpPr>
        <p:spPr>
          <a:xfrm>
            <a:off x="7624464" y="3992512"/>
            <a:ext cx="1066800"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RUN1</a:t>
            </a:r>
            <a:endParaRPr lang="en-US" sz="1000" b="1" dirty="0">
              <a:solidFill>
                <a:schemeClr val="bg1">
                  <a:lumMod val="50000"/>
                </a:schemeClr>
              </a:solidFill>
            </a:endParaRPr>
          </a:p>
        </p:txBody>
      </p:sp>
      <p:sp>
        <p:nvSpPr>
          <p:cNvPr id="52" name="Rectangle 51">
            <a:extLst>
              <a:ext uri="{FF2B5EF4-FFF2-40B4-BE49-F238E27FC236}">
                <a16:creationId xmlns:a16="http://schemas.microsoft.com/office/drawing/2014/main" id="{4C1219EF-E3CE-A699-3E7D-457A306AF0F6}"/>
              </a:ext>
            </a:extLst>
          </p:cNvPr>
          <p:cNvSpPr/>
          <p:nvPr/>
        </p:nvSpPr>
        <p:spPr>
          <a:xfrm>
            <a:off x="7168776" y="3993015"/>
            <a:ext cx="457200" cy="373154"/>
          </a:xfrm>
          <a:prstGeom prst="rect">
            <a:avLst/>
          </a:prstGeom>
          <a:solidFill>
            <a:schemeClr val="tx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b="1" dirty="0">
                <a:solidFill>
                  <a:schemeClr val="bg1">
                    <a:lumMod val="50000"/>
                  </a:schemeClr>
                </a:solidFill>
              </a:rPr>
              <a:t>LHC </a:t>
            </a:r>
            <a:r>
              <a:rPr lang="fr-CH" sz="800" b="1" dirty="0" err="1">
                <a:solidFill>
                  <a:schemeClr val="bg1">
                    <a:lumMod val="50000"/>
                  </a:schemeClr>
                </a:solidFill>
              </a:rPr>
              <a:t>Filling</a:t>
            </a:r>
            <a:endParaRPr lang="fr-CH" sz="800" b="1" dirty="0">
              <a:solidFill>
                <a:schemeClr val="bg1">
                  <a:lumMod val="50000"/>
                </a:schemeClr>
              </a:solidFill>
            </a:endParaRPr>
          </a:p>
        </p:txBody>
      </p:sp>
      <p:pic>
        <p:nvPicPr>
          <p:cNvPr id="4" name="Picture 3">
            <a:extLst>
              <a:ext uri="{FF2B5EF4-FFF2-40B4-BE49-F238E27FC236}">
                <a16:creationId xmlns:a16="http://schemas.microsoft.com/office/drawing/2014/main" id="{2C904EF8-7A73-DC3B-609D-CD0AC7501C19}"/>
              </a:ext>
            </a:extLst>
          </p:cNvPr>
          <p:cNvPicPr>
            <a:picLocks noChangeAspect="1"/>
          </p:cNvPicPr>
          <p:nvPr/>
        </p:nvPicPr>
        <p:blipFill>
          <a:blip r:embed="rId6"/>
          <a:stretch>
            <a:fillRect/>
          </a:stretch>
        </p:blipFill>
        <p:spPr>
          <a:xfrm>
            <a:off x="6754503" y="1270489"/>
            <a:ext cx="4987485" cy="2743388"/>
          </a:xfrm>
          <a:prstGeom prst="rect">
            <a:avLst/>
          </a:prstGeom>
        </p:spPr>
      </p:pic>
      <p:sp>
        <p:nvSpPr>
          <p:cNvPr id="10" name="TextBox 9">
            <a:extLst>
              <a:ext uri="{FF2B5EF4-FFF2-40B4-BE49-F238E27FC236}">
                <a16:creationId xmlns:a16="http://schemas.microsoft.com/office/drawing/2014/main" id="{CE6D9DF0-17A5-3F8B-7BC5-5C05B51ADB72}"/>
              </a:ext>
            </a:extLst>
          </p:cNvPr>
          <p:cNvSpPr txBox="1"/>
          <p:nvPr/>
        </p:nvSpPr>
        <p:spPr>
          <a:xfrm>
            <a:off x="5429815" y="2568879"/>
            <a:ext cx="979195" cy="823302"/>
          </a:xfrm>
          <a:prstGeom prst="rect">
            <a:avLst/>
          </a:prstGeom>
          <a:noFill/>
        </p:spPr>
        <p:txBody>
          <a:bodyPr wrap="square">
            <a:spAutoFit/>
          </a:bodyPr>
          <a:lstStyle/>
          <a:p>
            <a:r>
              <a:rPr lang="en-GB" sz="1600" b="1" dirty="0">
                <a:solidFill>
                  <a:schemeClr val="accent1">
                    <a:lumMod val="10000"/>
                  </a:schemeClr>
                </a:solidFill>
              </a:rPr>
              <a:t>1.5 t </a:t>
            </a:r>
          </a:p>
          <a:p>
            <a:r>
              <a:rPr lang="en-GB" sz="1050" dirty="0">
                <a:solidFill>
                  <a:schemeClr val="bg1">
                    <a:lumMod val="50000"/>
                  </a:schemeClr>
                </a:solidFill>
              </a:rPr>
              <a:t>of losses for EXP in 2022</a:t>
            </a:r>
          </a:p>
          <a:p>
            <a:endParaRPr lang="en-US" sz="1050" dirty="0"/>
          </a:p>
        </p:txBody>
      </p:sp>
    </p:spTree>
    <p:extLst>
      <p:ext uri="{BB962C8B-B14F-4D97-AF65-F5344CB8AC3E}">
        <p14:creationId xmlns:p14="http://schemas.microsoft.com/office/powerpoint/2010/main" val="71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P spid="17" grpId="0"/>
      <p:bldP spid="41" grpId="0"/>
      <p:bldP spid="43" grpId="0"/>
      <p:bldP spid="47" grpId="0" animBg="1"/>
      <p:bldP spid="48" grpId="0" animBg="1"/>
      <p:bldP spid="49" grpId="0" animBg="1"/>
      <p:bldP spid="50" grpId="0" animBg="1"/>
      <p:bldP spid="51" grpId="0" animBg="1"/>
      <p:bldP spid="52"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5">
            <a:extLst>
              <a:ext uri="{FF2B5EF4-FFF2-40B4-BE49-F238E27FC236}">
                <a16:creationId xmlns:a16="http://schemas.microsoft.com/office/drawing/2014/main" id="{3F5CE0F7-7C71-ACFA-7133-5FDF7CE6E052}"/>
              </a:ext>
            </a:extLst>
          </p:cNvPr>
          <p:cNvSpPr txBox="1">
            <a:spLocks/>
          </p:cNvSpPr>
          <p:nvPr/>
        </p:nvSpPr>
        <p:spPr>
          <a:xfrm>
            <a:off x="1468967" y="381000"/>
            <a:ext cx="5389033" cy="4118233"/>
          </a:xfrm>
          <a:prstGeom prst="rect">
            <a:avLst/>
          </a:prstGeom>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endParaRPr lang="en-US" b="1" dirty="0">
              <a:solidFill>
                <a:schemeClr val="bg1">
                  <a:lumMod val="50000"/>
                </a:schemeClr>
              </a:solidFill>
            </a:endParaRPr>
          </a:p>
        </p:txBody>
      </p:sp>
      <p:grpSp>
        <p:nvGrpSpPr>
          <p:cNvPr id="19" name="Group 18">
            <a:extLst>
              <a:ext uri="{FF2B5EF4-FFF2-40B4-BE49-F238E27FC236}">
                <a16:creationId xmlns:a16="http://schemas.microsoft.com/office/drawing/2014/main" id="{90EE19D3-2E15-C594-91B7-257E75E4E938}"/>
              </a:ext>
            </a:extLst>
          </p:cNvPr>
          <p:cNvGrpSpPr/>
          <p:nvPr/>
        </p:nvGrpSpPr>
        <p:grpSpPr>
          <a:xfrm>
            <a:off x="228600" y="1012134"/>
            <a:ext cx="11664793" cy="1350066"/>
            <a:chOff x="228600" y="1012134"/>
            <a:chExt cx="11664793" cy="1350066"/>
          </a:xfrm>
        </p:grpSpPr>
        <p:sp>
          <p:nvSpPr>
            <p:cNvPr id="45" name="TextBox 44">
              <a:extLst>
                <a:ext uri="{FF2B5EF4-FFF2-40B4-BE49-F238E27FC236}">
                  <a16:creationId xmlns:a16="http://schemas.microsoft.com/office/drawing/2014/main" id="{282B6EA5-6E6E-F250-BB49-890E319FAFA0}"/>
                </a:ext>
              </a:extLst>
            </p:cNvPr>
            <p:cNvSpPr txBox="1"/>
            <p:nvPr/>
          </p:nvSpPr>
          <p:spPr>
            <a:xfrm>
              <a:off x="1686367" y="2083191"/>
              <a:ext cx="3655145" cy="230832"/>
            </a:xfrm>
            <a:prstGeom prst="rect">
              <a:avLst/>
            </a:prstGeom>
            <a:noFill/>
          </p:spPr>
          <p:txBody>
            <a:bodyPr wrap="square" rtlCol="0">
              <a:spAutoFit/>
            </a:bodyPr>
            <a:lstStyle/>
            <a:p>
              <a:pPr algn="ctr"/>
              <a:r>
                <a:rPr lang="en-GB" sz="900" b="1"/>
                <a:t>Central Liquefier </a:t>
              </a:r>
              <a:r>
                <a:rPr lang="en-GB" sz="900"/>
                <a:t>&amp; </a:t>
              </a:r>
              <a:r>
                <a:rPr lang="en-GB" sz="900" b="1"/>
                <a:t>helium </a:t>
              </a:r>
              <a:r>
                <a:rPr lang="en-GB" sz="900" b="1" dirty="0"/>
                <a:t>recovery</a:t>
              </a:r>
            </a:p>
          </p:txBody>
        </p:sp>
        <p:pic>
          <p:nvPicPr>
            <p:cNvPr id="49" name="Picture 48" descr="Graphical user interface, website&#10;&#10;Description automatically generated">
              <a:extLst>
                <a:ext uri="{FF2B5EF4-FFF2-40B4-BE49-F238E27FC236}">
                  <a16:creationId xmlns:a16="http://schemas.microsoft.com/office/drawing/2014/main" id="{A3F06CF8-BF77-03AA-4469-304B0E23E446}"/>
                </a:ext>
              </a:extLst>
            </p:cNvPr>
            <p:cNvPicPr>
              <a:picLocks noChangeAspect="1"/>
            </p:cNvPicPr>
            <p:nvPr/>
          </p:nvPicPr>
          <p:blipFill>
            <a:blip r:embed="rId3"/>
            <a:stretch>
              <a:fillRect/>
            </a:stretch>
          </p:blipFill>
          <p:spPr>
            <a:xfrm>
              <a:off x="1676839" y="1156098"/>
              <a:ext cx="1607273" cy="929168"/>
            </a:xfrm>
            <a:prstGeom prst="rect">
              <a:avLst/>
            </a:prstGeom>
          </p:spPr>
        </p:pic>
        <p:pic>
          <p:nvPicPr>
            <p:cNvPr id="50" name="Picture 49" descr="A group of people in a factory&#10;&#10;Description automatically generated with low confidence">
              <a:extLst>
                <a:ext uri="{FF2B5EF4-FFF2-40B4-BE49-F238E27FC236}">
                  <a16:creationId xmlns:a16="http://schemas.microsoft.com/office/drawing/2014/main" id="{26D40080-F4DB-70BC-21FC-5969CE2A8774}"/>
                </a:ext>
              </a:extLst>
            </p:cNvPr>
            <p:cNvPicPr>
              <a:picLocks noChangeAspect="1"/>
            </p:cNvPicPr>
            <p:nvPr/>
          </p:nvPicPr>
          <p:blipFill>
            <a:blip r:embed="rId4"/>
            <a:stretch>
              <a:fillRect/>
            </a:stretch>
          </p:blipFill>
          <p:spPr>
            <a:xfrm>
              <a:off x="2485237" y="1621576"/>
              <a:ext cx="792056" cy="458927"/>
            </a:xfrm>
            <a:prstGeom prst="rect">
              <a:avLst/>
            </a:prstGeom>
          </p:spPr>
        </p:pic>
        <p:sp>
          <p:nvSpPr>
            <p:cNvPr id="51" name="TextBox 50">
              <a:extLst>
                <a:ext uri="{FF2B5EF4-FFF2-40B4-BE49-F238E27FC236}">
                  <a16:creationId xmlns:a16="http://schemas.microsoft.com/office/drawing/2014/main" id="{B994F7DE-4D4E-ED02-9ECE-F50C0A4FBFEC}"/>
                </a:ext>
              </a:extLst>
            </p:cNvPr>
            <p:cNvSpPr txBox="1"/>
            <p:nvPr/>
          </p:nvSpPr>
          <p:spPr>
            <a:xfrm>
              <a:off x="9341794" y="1202314"/>
              <a:ext cx="2442965" cy="861774"/>
            </a:xfrm>
            <a:prstGeom prst="rect">
              <a:avLst/>
            </a:prstGeom>
            <a:noFill/>
          </p:spPr>
          <p:txBody>
            <a:bodyPr wrap="square" rtlCol="0">
              <a:spAutoFit/>
            </a:bodyPr>
            <a:lstStyle/>
            <a:p>
              <a:r>
                <a:rPr lang="en-GB" sz="3200" b="1" dirty="0">
                  <a:solidFill>
                    <a:schemeClr val="accent1">
                      <a:lumMod val="10000"/>
                    </a:schemeClr>
                  </a:solidFill>
                </a:rPr>
                <a:t>8.4 t </a:t>
              </a:r>
            </a:p>
            <a:p>
              <a:r>
                <a:rPr lang="en-GB" dirty="0">
                  <a:solidFill>
                    <a:schemeClr val="bg1">
                      <a:lumMod val="50000"/>
                    </a:schemeClr>
                  </a:solidFill>
                </a:rPr>
                <a:t>to compensate losses</a:t>
              </a:r>
            </a:p>
          </p:txBody>
        </p:sp>
        <p:pic>
          <p:nvPicPr>
            <p:cNvPr id="1026" name="Picture 2" descr="Feedback Loop Three Icons - Free SVG &amp; PNG Feedback Loop Three Images -  Noun Project">
              <a:extLst>
                <a:ext uri="{FF2B5EF4-FFF2-40B4-BE49-F238E27FC236}">
                  <a16:creationId xmlns:a16="http://schemas.microsoft.com/office/drawing/2014/main" id="{277390B0-151A-D574-710B-5CC535969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082" y="1366770"/>
              <a:ext cx="543316" cy="54331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7CBBEF9-72D0-454A-067D-7EB35FA17DAB}"/>
                </a:ext>
              </a:extLst>
            </p:cNvPr>
            <p:cNvSpPr txBox="1"/>
            <p:nvPr/>
          </p:nvSpPr>
          <p:spPr>
            <a:xfrm>
              <a:off x="6305871" y="1223427"/>
              <a:ext cx="2457129" cy="1138773"/>
            </a:xfrm>
            <a:prstGeom prst="rect">
              <a:avLst/>
            </a:prstGeom>
            <a:noFill/>
          </p:spPr>
          <p:txBody>
            <a:bodyPr wrap="square" rtlCol="0">
              <a:spAutoFit/>
            </a:bodyPr>
            <a:lstStyle/>
            <a:p>
              <a:r>
                <a:rPr lang="en-GB" sz="3200" b="1" dirty="0"/>
                <a:t>53 t </a:t>
              </a:r>
            </a:p>
            <a:p>
              <a:r>
                <a:rPr lang="en-GB" dirty="0">
                  <a:solidFill>
                    <a:schemeClr val="bg1">
                      <a:lumMod val="50000"/>
                    </a:schemeClr>
                  </a:solidFill>
                </a:rPr>
                <a:t>of helium delivered </a:t>
              </a:r>
            </a:p>
            <a:p>
              <a:r>
                <a:rPr lang="en-GB" dirty="0">
                  <a:solidFill>
                    <a:schemeClr val="bg1">
                      <a:lumMod val="50000"/>
                    </a:schemeClr>
                  </a:solidFill>
                </a:rPr>
                <a:t>to users in 2022</a:t>
              </a:r>
            </a:p>
          </p:txBody>
        </p:sp>
        <p:sp>
          <p:nvSpPr>
            <p:cNvPr id="59" name="TextBox 58">
              <a:extLst>
                <a:ext uri="{FF2B5EF4-FFF2-40B4-BE49-F238E27FC236}">
                  <a16:creationId xmlns:a16="http://schemas.microsoft.com/office/drawing/2014/main" id="{AAB3EAEC-6AFA-6AFC-EC10-44194CD31C09}"/>
                </a:ext>
              </a:extLst>
            </p:cNvPr>
            <p:cNvSpPr txBox="1"/>
            <p:nvPr/>
          </p:nvSpPr>
          <p:spPr>
            <a:xfrm>
              <a:off x="298607" y="1314312"/>
              <a:ext cx="1346712" cy="646331"/>
            </a:xfrm>
            <a:prstGeom prst="rect">
              <a:avLst/>
            </a:prstGeom>
            <a:noFill/>
          </p:spPr>
          <p:txBody>
            <a:bodyPr wrap="square" rtlCol="0">
              <a:spAutoFit/>
            </a:bodyPr>
            <a:lstStyle/>
            <a:p>
              <a:pPr algn="r"/>
              <a:r>
                <a:rPr lang="en-GB" b="1" dirty="0">
                  <a:solidFill>
                    <a:schemeClr val="bg1">
                      <a:lumMod val="50000"/>
                    </a:schemeClr>
                  </a:solidFill>
                </a:rPr>
                <a:t>Central Liquefier</a:t>
              </a:r>
            </a:p>
          </p:txBody>
        </p:sp>
        <p:sp>
          <p:nvSpPr>
            <p:cNvPr id="60" name="TextBox 59">
              <a:extLst>
                <a:ext uri="{FF2B5EF4-FFF2-40B4-BE49-F238E27FC236}">
                  <a16:creationId xmlns:a16="http://schemas.microsoft.com/office/drawing/2014/main" id="{189CE0BA-AFAB-E9D6-BB04-CE2EEF286D43}"/>
                </a:ext>
              </a:extLst>
            </p:cNvPr>
            <p:cNvSpPr txBox="1"/>
            <p:nvPr/>
          </p:nvSpPr>
          <p:spPr>
            <a:xfrm>
              <a:off x="3215272" y="1307599"/>
              <a:ext cx="1006856" cy="646331"/>
            </a:xfrm>
            <a:prstGeom prst="rect">
              <a:avLst/>
            </a:prstGeom>
            <a:noFill/>
          </p:spPr>
          <p:txBody>
            <a:bodyPr wrap="square" rtlCol="0">
              <a:spAutoFit/>
            </a:bodyPr>
            <a:lstStyle/>
            <a:p>
              <a:pPr algn="r"/>
              <a:r>
                <a:rPr lang="en-GB" sz="1200" dirty="0">
                  <a:solidFill>
                    <a:schemeClr val="bg1">
                      <a:lumMod val="50000"/>
                    </a:schemeClr>
                  </a:solidFill>
                </a:rPr>
                <a:t>High </a:t>
              </a:r>
            </a:p>
            <a:p>
              <a:pPr algn="r"/>
              <a:r>
                <a:rPr lang="en-GB" sz="1200" dirty="0">
                  <a:solidFill>
                    <a:schemeClr val="bg1">
                      <a:lumMod val="50000"/>
                    </a:schemeClr>
                  </a:solidFill>
                </a:rPr>
                <a:t>rotation </a:t>
              </a:r>
            </a:p>
            <a:p>
              <a:pPr algn="r"/>
              <a:r>
                <a:rPr lang="en-GB" sz="1200" dirty="0">
                  <a:solidFill>
                    <a:schemeClr val="bg1">
                      <a:lumMod val="50000"/>
                    </a:schemeClr>
                  </a:solidFill>
                </a:rPr>
                <a:t>stock </a:t>
              </a:r>
            </a:p>
          </p:txBody>
        </p:sp>
        <p:sp>
          <p:nvSpPr>
            <p:cNvPr id="61" name="TextBox 60">
              <a:extLst>
                <a:ext uri="{FF2B5EF4-FFF2-40B4-BE49-F238E27FC236}">
                  <a16:creationId xmlns:a16="http://schemas.microsoft.com/office/drawing/2014/main" id="{57F94F00-7889-E52F-2DFE-4A6EF58F3702}"/>
                </a:ext>
              </a:extLst>
            </p:cNvPr>
            <p:cNvSpPr txBox="1"/>
            <p:nvPr/>
          </p:nvSpPr>
          <p:spPr>
            <a:xfrm>
              <a:off x="4879275" y="1327508"/>
              <a:ext cx="1006856" cy="646331"/>
            </a:xfrm>
            <a:prstGeom prst="rect">
              <a:avLst/>
            </a:prstGeom>
            <a:noFill/>
          </p:spPr>
          <p:txBody>
            <a:bodyPr wrap="square" rtlCol="0">
              <a:spAutoFit/>
            </a:bodyPr>
            <a:lstStyle/>
            <a:p>
              <a:r>
                <a:rPr lang="en-GB" sz="1200" dirty="0">
                  <a:solidFill>
                    <a:schemeClr val="bg1">
                      <a:lumMod val="50000"/>
                    </a:schemeClr>
                  </a:solidFill>
                </a:rPr>
                <a:t>Almost 1’000 Dewars</a:t>
              </a:r>
            </a:p>
          </p:txBody>
        </p:sp>
        <p:sp>
          <p:nvSpPr>
            <p:cNvPr id="10" name="Rectangle 9">
              <a:extLst>
                <a:ext uri="{FF2B5EF4-FFF2-40B4-BE49-F238E27FC236}">
                  <a16:creationId xmlns:a16="http://schemas.microsoft.com/office/drawing/2014/main" id="{8E653ED4-FAD9-427F-FD4E-EC38790DF2CD}"/>
                </a:ext>
              </a:extLst>
            </p:cNvPr>
            <p:cNvSpPr/>
            <p:nvPr/>
          </p:nvSpPr>
          <p:spPr>
            <a:xfrm>
              <a:off x="228600" y="1012134"/>
              <a:ext cx="11664793" cy="134127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E168362-09EF-4B5E-C39C-BE4043184C54}"/>
              </a:ext>
            </a:extLst>
          </p:cNvPr>
          <p:cNvGrpSpPr/>
          <p:nvPr/>
        </p:nvGrpSpPr>
        <p:grpSpPr>
          <a:xfrm>
            <a:off x="228599" y="2590800"/>
            <a:ext cx="11664794" cy="2328890"/>
            <a:chOff x="228599" y="2260505"/>
            <a:chExt cx="11664794" cy="2328890"/>
          </a:xfrm>
        </p:grpSpPr>
        <p:pic>
          <p:nvPicPr>
            <p:cNvPr id="1024" name="Picture 1023">
              <a:extLst>
                <a:ext uri="{FF2B5EF4-FFF2-40B4-BE49-F238E27FC236}">
                  <a16:creationId xmlns:a16="http://schemas.microsoft.com/office/drawing/2014/main" id="{DCC2691D-51FD-C71D-6B1A-7B7AE1FE3836}"/>
                </a:ext>
              </a:extLst>
            </p:cNvPr>
            <p:cNvPicPr>
              <a:picLocks noChangeAspect="1"/>
            </p:cNvPicPr>
            <p:nvPr/>
          </p:nvPicPr>
          <p:blipFill>
            <a:blip r:embed="rId6"/>
            <a:stretch>
              <a:fillRect/>
            </a:stretch>
          </p:blipFill>
          <p:spPr>
            <a:xfrm>
              <a:off x="787221" y="2286000"/>
              <a:ext cx="3476180" cy="2264261"/>
            </a:xfrm>
            <a:prstGeom prst="rect">
              <a:avLst/>
            </a:prstGeom>
          </p:spPr>
        </p:pic>
        <p:sp>
          <p:nvSpPr>
            <p:cNvPr id="7" name="TextBox 6">
              <a:extLst>
                <a:ext uri="{FF2B5EF4-FFF2-40B4-BE49-F238E27FC236}">
                  <a16:creationId xmlns:a16="http://schemas.microsoft.com/office/drawing/2014/main" id="{62819595-2EB5-3F40-1900-74047A9EDB26}"/>
                </a:ext>
              </a:extLst>
            </p:cNvPr>
            <p:cNvSpPr txBox="1"/>
            <p:nvPr/>
          </p:nvSpPr>
          <p:spPr>
            <a:xfrm>
              <a:off x="9360253" y="2850534"/>
              <a:ext cx="2533140" cy="861774"/>
            </a:xfrm>
            <a:prstGeom prst="rect">
              <a:avLst/>
            </a:prstGeom>
            <a:noFill/>
          </p:spPr>
          <p:txBody>
            <a:bodyPr wrap="square" rtlCol="0">
              <a:spAutoFit/>
            </a:bodyPr>
            <a:lstStyle/>
            <a:p>
              <a:r>
                <a:rPr lang="en-GB" sz="3200" b="1" dirty="0">
                  <a:solidFill>
                    <a:schemeClr val="accent1">
                      <a:lumMod val="10000"/>
                    </a:schemeClr>
                  </a:solidFill>
                </a:rPr>
                <a:t>5 t </a:t>
              </a:r>
            </a:p>
            <a:p>
              <a:r>
                <a:rPr lang="en-GB" dirty="0">
                  <a:solidFill>
                    <a:schemeClr val="bg1">
                      <a:lumMod val="50000"/>
                    </a:schemeClr>
                  </a:solidFill>
                </a:rPr>
                <a:t>to compensate losses</a:t>
              </a:r>
            </a:p>
          </p:txBody>
        </p:sp>
        <p:sp>
          <p:nvSpPr>
            <p:cNvPr id="8" name="TextBox 7">
              <a:extLst>
                <a:ext uri="{FF2B5EF4-FFF2-40B4-BE49-F238E27FC236}">
                  <a16:creationId xmlns:a16="http://schemas.microsoft.com/office/drawing/2014/main" id="{096B72BA-9F62-B0B9-DCF0-13463DA005C1}"/>
                </a:ext>
              </a:extLst>
            </p:cNvPr>
            <p:cNvSpPr txBox="1"/>
            <p:nvPr/>
          </p:nvSpPr>
          <p:spPr>
            <a:xfrm>
              <a:off x="6309360" y="2871647"/>
              <a:ext cx="2233754" cy="861774"/>
            </a:xfrm>
            <a:prstGeom prst="rect">
              <a:avLst/>
            </a:prstGeom>
            <a:noFill/>
          </p:spPr>
          <p:txBody>
            <a:bodyPr wrap="square" rtlCol="0">
              <a:spAutoFit/>
            </a:bodyPr>
            <a:lstStyle/>
            <a:p>
              <a:r>
                <a:rPr lang="en-GB" sz="3200" b="1" dirty="0"/>
                <a:t>3 t </a:t>
              </a:r>
            </a:p>
            <a:p>
              <a:r>
                <a:rPr lang="en-GB" dirty="0">
                  <a:solidFill>
                    <a:schemeClr val="bg1">
                      <a:lumMod val="50000"/>
                    </a:schemeClr>
                  </a:solidFill>
                </a:rPr>
                <a:t>of helium inventory</a:t>
              </a:r>
            </a:p>
          </p:txBody>
        </p:sp>
        <p:sp>
          <p:nvSpPr>
            <p:cNvPr id="11" name="Rectangle 10">
              <a:extLst>
                <a:ext uri="{FF2B5EF4-FFF2-40B4-BE49-F238E27FC236}">
                  <a16:creationId xmlns:a16="http://schemas.microsoft.com/office/drawing/2014/main" id="{4DED4671-9DF0-8DB3-E4F7-773C39BCE774}"/>
                </a:ext>
              </a:extLst>
            </p:cNvPr>
            <p:cNvSpPr/>
            <p:nvPr/>
          </p:nvSpPr>
          <p:spPr>
            <a:xfrm>
              <a:off x="228599" y="2260505"/>
              <a:ext cx="11664793" cy="232889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6D834F23-43D7-D9B7-F6B0-B8585BB188D1}"/>
              </a:ext>
            </a:extLst>
          </p:cNvPr>
          <p:cNvGrpSpPr/>
          <p:nvPr/>
        </p:nvGrpSpPr>
        <p:grpSpPr>
          <a:xfrm>
            <a:off x="228599" y="5105400"/>
            <a:ext cx="11664793" cy="892254"/>
            <a:chOff x="228599" y="5257800"/>
            <a:chExt cx="11664793" cy="892254"/>
          </a:xfrm>
        </p:grpSpPr>
        <p:sp>
          <p:nvSpPr>
            <p:cNvPr id="55" name="TextBox 54">
              <a:extLst>
                <a:ext uri="{FF2B5EF4-FFF2-40B4-BE49-F238E27FC236}">
                  <a16:creationId xmlns:a16="http://schemas.microsoft.com/office/drawing/2014/main" id="{7CEF36BE-08AE-0C6D-71D1-61240F33F3C5}"/>
                </a:ext>
              </a:extLst>
            </p:cNvPr>
            <p:cNvSpPr txBox="1"/>
            <p:nvPr/>
          </p:nvSpPr>
          <p:spPr>
            <a:xfrm>
              <a:off x="6305871" y="5288280"/>
              <a:ext cx="2786454" cy="861774"/>
            </a:xfrm>
            <a:prstGeom prst="rect">
              <a:avLst/>
            </a:prstGeom>
            <a:noFill/>
          </p:spPr>
          <p:txBody>
            <a:bodyPr wrap="square" rtlCol="0">
              <a:spAutoFit/>
            </a:bodyPr>
            <a:lstStyle/>
            <a:p>
              <a:r>
                <a:rPr lang="en-GB" sz="3200" b="1" dirty="0"/>
                <a:t>1.6 t</a:t>
              </a:r>
            </a:p>
            <a:p>
              <a:r>
                <a:rPr lang="en-GB" dirty="0">
                  <a:solidFill>
                    <a:schemeClr val="bg1">
                      <a:lumMod val="50000"/>
                    </a:schemeClr>
                  </a:solidFill>
                </a:rPr>
                <a:t>Delivered in 2022</a:t>
              </a:r>
            </a:p>
          </p:txBody>
        </p:sp>
        <p:sp>
          <p:nvSpPr>
            <p:cNvPr id="3" name="TextBox 2">
              <a:extLst>
                <a:ext uri="{FF2B5EF4-FFF2-40B4-BE49-F238E27FC236}">
                  <a16:creationId xmlns:a16="http://schemas.microsoft.com/office/drawing/2014/main" id="{0B61977A-DA56-E12C-E89A-A42B05C1164E}"/>
                </a:ext>
              </a:extLst>
            </p:cNvPr>
            <p:cNvSpPr txBox="1"/>
            <p:nvPr/>
          </p:nvSpPr>
          <p:spPr>
            <a:xfrm>
              <a:off x="298608" y="5382654"/>
              <a:ext cx="1206759" cy="646331"/>
            </a:xfrm>
            <a:prstGeom prst="rect">
              <a:avLst/>
            </a:prstGeom>
            <a:noFill/>
          </p:spPr>
          <p:txBody>
            <a:bodyPr wrap="square" rtlCol="0">
              <a:spAutoFit/>
            </a:bodyPr>
            <a:lstStyle/>
            <a:p>
              <a:pPr algn="r"/>
              <a:r>
                <a:rPr lang="en-GB" b="1" dirty="0">
                  <a:solidFill>
                    <a:schemeClr val="bg1">
                      <a:lumMod val="50000"/>
                    </a:schemeClr>
                  </a:solidFill>
                </a:rPr>
                <a:t>Helium Bottles</a:t>
              </a:r>
            </a:p>
          </p:txBody>
        </p:sp>
        <p:sp>
          <p:nvSpPr>
            <p:cNvPr id="9" name="TextBox 8">
              <a:extLst>
                <a:ext uri="{FF2B5EF4-FFF2-40B4-BE49-F238E27FC236}">
                  <a16:creationId xmlns:a16="http://schemas.microsoft.com/office/drawing/2014/main" id="{7FA9A94F-7632-D553-23DE-348981E73300}"/>
                </a:ext>
              </a:extLst>
            </p:cNvPr>
            <p:cNvSpPr txBox="1"/>
            <p:nvPr/>
          </p:nvSpPr>
          <p:spPr>
            <a:xfrm>
              <a:off x="9220200" y="5257800"/>
              <a:ext cx="2533140" cy="861774"/>
            </a:xfrm>
            <a:prstGeom prst="rect">
              <a:avLst/>
            </a:prstGeom>
            <a:noFill/>
          </p:spPr>
          <p:txBody>
            <a:bodyPr wrap="square" rtlCol="0">
              <a:spAutoFit/>
            </a:bodyPr>
            <a:lstStyle/>
            <a:p>
              <a:r>
                <a:rPr lang="en-GB" sz="3200" b="1" dirty="0">
                  <a:solidFill>
                    <a:schemeClr val="bg1"/>
                  </a:solidFill>
                </a:rPr>
                <a:t>1.5 t </a:t>
              </a:r>
            </a:p>
            <a:p>
              <a:r>
                <a:rPr lang="en-GB" dirty="0">
                  <a:solidFill>
                    <a:schemeClr val="bg1">
                      <a:lumMod val="50000"/>
                    </a:schemeClr>
                  </a:solidFill>
                </a:rPr>
                <a:t>Not recovered</a:t>
              </a:r>
            </a:p>
          </p:txBody>
        </p:sp>
        <p:sp>
          <p:nvSpPr>
            <p:cNvPr id="12" name="Rectangle 11">
              <a:extLst>
                <a:ext uri="{FF2B5EF4-FFF2-40B4-BE49-F238E27FC236}">
                  <a16:creationId xmlns:a16="http://schemas.microsoft.com/office/drawing/2014/main" id="{BCFE4E56-CE94-12DD-D430-073E0ED1409C}"/>
                </a:ext>
              </a:extLst>
            </p:cNvPr>
            <p:cNvSpPr/>
            <p:nvPr/>
          </p:nvSpPr>
          <p:spPr>
            <a:xfrm>
              <a:off x="228599" y="5350734"/>
              <a:ext cx="11664793" cy="76884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E47290-B5FE-95BD-1DE4-1B346E025BA9}"/>
                </a:ext>
              </a:extLst>
            </p:cNvPr>
            <p:cNvSpPr txBox="1"/>
            <p:nvPr/>
          </p:nvSpPr>
          <p:spPr>
            <a:xfrm>
              <a:off x="1615648" y="5439509"/>
              <a:ext cx="3108752" cy="646331"/>
            </a:xfrm>
            <a:prstGeom prst="rect">
              <a:avLst/>
            </a:prstGeom>
            <a:noFill/>
          </p:spPr>
          <p:txBody>
            <a:bodyPr wrap="square" rtlCol="0">
              <a:spAutoFit/>
            </a:bodyPr>
            <a:lstStyle/>
            <a:p>
              <a:r>
                <a:rPr lang="en-GB" sz="1200" dirty="0">
                  <a:solidFill>
                    <a:schemeClr val="bg1">
                      <a:lumMod val="50000"/>
                    </a:schemeClr>
                  </a:solidFill>
                </a:rPr>
                <a:t>Separated contracts for cylinders </a:t>
              </a:r>
            </a:p>
            <a:p>
              <a:r>
                <a:rPr lang="en-GB" sz="1200" dirty="0">
                  <a:solidFill>
                    <a:schemeClr val="bg1">
                      <a:lumMod val="50000"/>
                    </a:schemeClr>
                  </a:solidFill>
                </a:rPr>
                <a:t>supplied CERN-wide to delivery points</a:t>
              </a:r>
            </a:p>
            <a:p>
              <a:r>
                <a:rPr lang="en-GB" sz="1200" dirty="0">
                  <a:solidFill>
                    <a:schemeClr val="bg1">
                      <a:lumMod val="50000"/>
                    </a:schemeClr>
                  </a:solidFill>
                </a:rPr>
                <a:t>145 orders in 2022</a:t>
              </a:r>
            </a:p>
          </p:txBody>
        </p:sp>
      </p:grpSp>
      <p:sp>
        <p:nvSpPr>
          <p:cNvPr id="18" name="Title 1">
            <a:extLst>
              <a:ext uri="{FF2B5EF4-FFF2-40B4-BE49-F238E27FC236}">
                <a16:creationId xmlns:a16="http://schemas.microsoft.com/office/drawing/2014/main" id="{31FA776D-C74A-CCF6-D16E-B144F4040503}"/>
              </a:ext>
            </a:extLst>
          </p:cNvPr>
          <p:cNvSpPr>
            <a:spLocks noGrp="1"/>
          </p:cNvSpPr>
          <p:nvPr>
            <p:ph type="title"/>
          </p:nvPr>
        </p:nvSpPr>
        <p:spPr>
          <a:xfrm>
            <a:off x="609600" y="87161"/>
            <a:ext cx="10972800" cy="1079867"/>
          </a:xfrm>
        </p:spPr>
        <p:txBody>
          <a:bodyPr>
            <a:normAutofit fontScale="90000"/>
          </a:bodyPr>
          <a:lstStyle/>
          <a:p>
            <a:pPr algn="ctr"/>
            <a:r>
              <a:rPr lang="en-US" sz="4000" dirty="0"/>
              <a:t>Use of helium cryogenics at CERN in 2022</a:t>
            </a:r>
            <a:br>
              <a:rPr lang="en-US" dirty="0"/>
            </a:br>
            <a:r>
              <a:rPr lang="en-US" dirty="0"/>
              <a:t> </a:t>
            </a:r>
          </a:p>
        </p:txBody>
      </p:sp>
    </p:spTree>
    <p:extLst>
      <p:ext uri="{BB962C8B-B14F-4D97-AF65-F5344CB8AC3E}">
        <p14:creationId xmlns:p14="http://schemas.microsoft.com/office/powerpoint/2010/main" val="41084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23716D-04B7-7C8F-A658-89C7FD17E524}"/>
              </a:ext>
            </a:extLst>
          </p:cNvPr>
          <p:cNvPicPr>
            <a:picLocks noChangeAspect="1"/>
          </p:cNvPicPr>
          <p:nvPr/>
        </p:nvPicPr>
        <p:blipFill>
          <a:blip r:embed="rId3"/>
          <a:stretch>
            <a:fillRect/>
          </a:stretch>
        </p:blipFill>
        <p:spPr>
          <a:xfrm>
            <a:off x="4032799" y="2545679"/>
            <a:ext cx="8127552" cy="3076187"/>
          </a:xfrm>
          <a:prstGeom prst="rect">
            <a:avLst/>
          </a:prstGeom>
        </p:spPr>
      </p:pic>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p:txBody>
          <a:bodyPr>
            <a:noAutofit/>
          </a:bodyPr>
          <a:lstStyle/>
          <a:p>
            <a:r>
              <a:rPr lang="en-GB" sz="3600" dirty="0"/>
              <a:t>Scope of supply for helium contracts 2022-2026</a:t>
            </a:r>
            <a:br>
              <a:rPr lang="en-US" sz="3600" dirty="0"/>
            </a:br>
            <a:r>
              <a:rPr lang="en-US" sz="3600" dirty="0"/>
              <a:t> </a:t>
            </a:r>
          </a:p>
        </p:txBody>
      </p:sp>
      <p:sp>
        <p:nvSpPr>
          <p:cNvPr id="41" name="Content Placeholder 4">
            <a:extLst>
              <a:ext uri="{FF2B5EF4-FFF2-40B4-BE49-F238E27FC236}">
                <a16:creationId xmlns:a16="http://schemas.microsoft.com/office/drawing/2014/main" id="{16806D1D-A781-46D4-88D8-16C7D2B6F047}"/>
              </a:ext>
            </a:extLst>
          </p:cNvPr>
          <p:cNvSpPr>
            <a:spLocks noGrp="1"/>
          </p:cNvSpPr>
          <p:nvPr>
            <p:ph sz="quarter" idx="2"/>
          </p:nvPr>
        </p:nvSpPr>
        <p:spPr>
          <a:xfrm>
            <a:off x="152400" y="2647086"/>
            <a:ext cx="3840653" cy="3367303"/>
          </a:xfrm>
          <a:ln>
            <a:noFill/>
          </a:ln>
        </p:spPr>
        <p:txBody>
          <a:bodyPr/>
          <a:lstStyle/>
          <a:p>
            <a:pPr marL="36576" indent="0" algn="ctr">
              <a:buNone/>
            </a:pPr>
            <a:r>
              <a:rPr lang="en-GB" dirty="0"/>
              <a:t>Liquid helium supply</a:t>
            </a:r>
          </a:p>
          <a:p>
            <a:pPr marL="36576" indent="0" algn="ctr">
              <a:buNone/>
            </a:pPr>
            <a:r>
              <a:rPr lang="en-GB" b="1" dirty="0">
                <a:solidFill>
                  <a:schemeClr val="accent6">
                    <a:lumMod val="50000"/>
                  </a:schemeClr>
                </a:solidFill>
              </a:rPr>
              <a:t>200 tonnes</a:t>
            </a:r>
          </a:p>
          <a:p>
            <a:pPr marL="36576" indent="0" algn="ctr">
              <a:buNone/>
            </a:pPr>
            <a:r>
              <a:rPr lang="en-GB" sz="1400" dirty="0"/>
              <a:t>to compensate helium losses</a:t>
            </a:r>
          </a:p>
        </p:txBody>
      </p:sp>
      <p:sp>
        <p:nvSpPr>
          <p:cNvPr id="26" name="TextBox 25">
            <a:extLst>
              <a:ext uri="{FF2B5EF4-FFF2-40B4-BE49-F238E27FC236}">
                <a16:creationId xmlns:a16="http://schemas.microsoft.com/office/drawing/2014/main" id="{AAE6F8E3-30E2-2DD9-CF47-1E368132A4A8}"/>
              </a:ext>
            </a:extLst>
          </p:cNvPr>
          <p:cNvSpPr txBox="1"/>
          <p:nvPr/>
        </p:nvSpPr>
        <p:spPr>
          <a:xfrm>
            <a:off x="4899759" y="1268731"/>
            <a:ext cx="2233754" cy="1138773"/>
          </a:xfrm>
          <a:prstGeom prst="rect">
            <a:avLst/>
          </a:prstGeom>
          <a:noFill/>
        </p:spPr>
        <p:txBody>
          <a:bodyPr wrap="square" rtlCol="0">
            <a:spAutoFit/>
          </a:bodyPr>
          <a:lstStyle/>
          <a:p>
            <a:r>
              <a:rPr lang="en-GB" sz="3200" b="1" dirty="0"/>
              <a:t>8 </a:t>
            </a:r>
          </a:p>
          <a:p>
            <a:r>
              <a:rPr lang="en-GB" dirty="0">
                <a:solidFill>
                  <a:schemeClr val="bg1">
                    <a:lumMod val="50000"/>
                  </a:schemeClr>
                </a:solidFill>
              </a:rPr>
              <a:t>ISO-containers delivered</a:t>
            </a:r>
          </a:p>
        </p:txBody>
      </p:sp>
      <p:sp>
        <p:nvSpPr>
          <p:cNvPr id="27" name="TextBox 26">
            <a:extLst>
              <a:ext uri="{FF2B5EF4-FFF2-40B4-BE49-F238E27FC236}">
                <a16:creationId xmlns:a16="http://schemas.microsoft.com/office/drawing/2014/main" id="{0A446148-8D9E-08DE-C2A5-46F655CC7C15}"/>
              </a:ext>
            </a:extLst>
          </p:cNvPr>
          <p:cNvSpPr txBox="1"/>
          <p:nvPr/>
        </p:nvSpPr>
        <p:spPr>
          <a:xfrm>
            <a:off x="7354419" y="1293368"/>
            <a:ext cx="2233754" cy="1138773"/>
          </a:xfrm>
          <a:prstGeom prst="rect">
            <a:avLst/>
          </a:prstGeom>
          <a:noFill/>
        </p:spPr>
        <p:txBody>
          <a:bodyPr wrap="square" rtlCol="0">
            <a:spAutoFit/>
          </a:bodyPr>
          <a:lstStyle/>
          <a:p>
            <a:r>
              <a:rPr lang="en-GB" sz="3200" b="1" dirty="0"/>
              <a:t>35.9 </a:t>
            </a:r>
          </a:p>
          <a:p>
            <a:r>
              <a:rPr lang="en-GB" dirty="0">
                <a:solidFill>
                  <a:schemeClr val="bg1">
                    <a:lumMod val="50000"/>
                  </a:schemeClr>
                </a:solidFill>
              </a:rPr>
              <a:t>Tons of liquid helium in 2022</a:t>
            </a:r>
          </a:p>
        </p:txBody>
      </p:sp>
      <p:sp>
        <p:nvSpPr>
          <p:cNvPr id="32" name="Rectangle 31">
            <a:extLst>
              <a:ext uri="{FF2B5EF4-FFF2-40B4-BE49-F238E27FC236}">
                <a16:creationId xmlns:a16="http://schemas.microsoft.com/office/drawing/2014/main" id="{CE1EFB54-152B-36D2-F64A-D236EC7FD991}"/>
              </a:ext>
            </a:extLst>
          </p:cNvPr>
          <p:cNvSpPr/>
          <p:nvPr/>
        </p:nvSpPr>
        <p:spPr>
          <a:xfrm>
            <a:off x="9769475" y="5657098"/>
            <a:ext cx="898525"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RUN3</a:t>
            </a:r>
            <a:endParaRPr lang="en-US" sz="1000" b="1" dirty="0">
              <a:solidFill>
                <a:schemeClr val="bg1">
                  <a:lumMod val="50000"/>
                </a:schemeClr>
              </a:solidFill>
            </a:endParaRPr>
          </a:p>
        </p:txBody>
      </p:sp>
      <p:sp>
        <p:nvSpPr>
          <p:cNvPr id="33" name="Rectangle 32">
            <a:extLst>
              <a:ext uri="{FF2B5EF4-FFF2-40B4-BE49-F238E27FC236}">
                <a16:creationId xmlns:a16="http://schemas.microsoft.com/office/drawing/2014/main" id="{B10F00AF-4E43-92FA-79BD-AA9E8209F7BB}"/>
              </a:ext>
            </a:extLst>
          </p:cNvPr>
          <p:cNvSpPr/>
          <p:nvPr/>
        </p:nvSpPr>
        <p:spPr>
          <a:xfrm>
            <a:off x="9086850" y="5657098"/>
            <a:ext cx="686098"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LS2</a:t>
            </a:r>
            <a:endParaRPr lang="en-US" sz="1000" b="1" dirty="0">
              <a:solidFill>
                <a:schemeClr val="bg1"/>
              </a:solidFill>
            </a:endParaRPr>
          </a:p>
        </p:txBody>
      </p:sp>
      <p:sp>
        <p:nvSpPr>
          <p:cNvPr id="34" name="Rectangle 33">
            <a:extLst>
              <a:ext uri="{FF2B5EF4-FFF2-40B4-BE49-F238E27FC236}">
                <a16:creationId xmlns:a16="http://schemas.microsoft.com/office/drawing/2014/main" id="{D69D8FF7-5BE9-CD73-F281-A99AA364C918}"/>
              </a:ext>
            </a:extLst>
          </p:cNvPr>
          <p:cNvSpPr/>
          <p:nvPr/>
        </p:nvSpPr>
        <p:spPr>
          <a:xfrm>
            <a:off x="8178800" y="5657098"/>
            <a:ext cx="908050"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RUN2</a:t>
            </a:r>
            <a:endParaRPr lang="en-US" sz="1000" b="1" dirty="0">
              <a:solidFill>
                <a:schemeClr val="bg1">
                  <a:lumMod val="50000"/>
                </a:schemeClr>
              </a:solidFill>
            </a:endParaRPr>
          </a:p>
        </p:txBody>
      </p:sp>
      <p:sp>
        <p:nvSpPr>
          <p:cNvPr id="35" name="Rectangle 34">
            <a:extLst>
              <a:ext uri="{FF2B5EF4-FFF2-40B4-BE49-F238E27FC236}">
                <a16:creationId xmlns:a16="http://schemas.microsoft.com/office/drawing/2014/main" id="{E94BD880-15EC-E6EB-97DC-1F5BB57FE907}"/>
              </a:ext>
            </a:extLst>
          </p:cNvPr>
          <p:cNvSpPr/>
          <p:nvPr/>
        </p:nvSpPr>
        <p:spPr>
          <a:xfrm>
            <a:off x="7717473" y="5657098"/>
            <a:ext cx="457200"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LS1</a:t>
            </a:r>
            <a:endParaRPr lang="en-US" sz="1000" b="1" dirty="0">
              <a:solidFill>
                <a:schemeClr val="bg1"/>
              </a:solidFill>
            </a:endParaRPr>
          </a:p>
        </p:txBody>
      </p:sp>
      <p:sp>
        <p:nvSpPr>
          <p:cNvPr id="37" name="Rectangle 36">
            <a:extLst>
              <a:ext uri="{FF2B5EF4-FFF2-40B4-BE49-F238E27FC236}">
                <a16:creationId xmlns:a16="http://schemas.microsoft.com/office/drawing/2014/main" id="{6D80748D-CC07-B117-77A9-8F47622F513F}"/>
              </a:ext>
            </a:extLst>
          </p:cNvPr>
          <p:cNvSpPr/>
          <p:nvPr/>
        </p:nvSpPr>
        <p:spPr>
          <a:xfrm>
            <a:off x="6807200" y="5658101"/>
            <a:ext cx="906146"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RUN1</a:t>
            </a:r>
            <a:endParaRPr lang="en-US" sz="1000" b="1" dirty="0">
              <a:solidFill>
                <a:schemeClr val="bg1">
                  <a:lumMod val="50000"/>
                </a:schemeClr>
              </a:solidFill>
            </a:endParaRPr>
          </a:p>
        </p:txBody>
      </p:sp>
      <p:sp>
        <p:nvSpPr>
          <p:cNvPr id="38" name="Rectangle 37">
            <a:extLst>
              <a:ext uri="{FF2B5EF4-FFF2-40B4-BE49-F238E27FC236}">
                <a16:creationId xmlns:a16="http://schemas.microsoft.com/office/drawing/2014/main" id="{75023CDC-01F7-B9F1-7CF2-9239DEF7BDC1}"/>
              </a:ext>
            </a:extLst>
          </p:cNvPr>
          <p:cNvSpPr/>
          <p:nvPr/>
        </p:nvSpPr>
        <p:spPr>
          <a:xfrm>
            <a:off x="6352521" y="5653171"/>
            <a:ext cx="457200" cy="373154"/>
          </a:xfrm>
          <a:prstGeom prst="rect">
            <a:avLst/>
          </a:prstGeom>
          <a:solidFill>
            <a:schemeClr val="tx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b="1" dirty="0">
                <a:solidFill>
                  <a:schemeClr val="bg1">
                    <a:lumMod val="50000"/>
                  </a:schemeClr>
                </a:solidFill>
              </a:rPr>
              <a:t>LHC </a:t>
            </a:r>
            <a:r>
              <a:rPr lang="en-GB" sz="800" b="1" dirty="0">
                <a:solidFill>
                  <a:schemeClr val="bg1">
                    <a:lumMod val="50000"/>
                  </a:schemeClr>
                </a:solidFill>
              </a:rPr>
              <a:t>Filling</a:t>
            </a:r>
          </a:p>
        </p:txBody>
      </p:sp>
      <p:sp>
        <p:nvSpPr>
          <p:cNvPr id="39" name="Rectangle 38">
            <a:extLst>
              <a:ext uri="{FF2B5EF4-FFF2-40B4-BE49-F238E27FC236}">
                <a16:creationId xmlns:a16="http://schemas.microsoft.com/office/drawing/2014/main" id="{C13FD84F-4C64-9389-7A94-81C69A9A0AFB}"/>
              </a:ext>
            </a:extLst>
          </p:cNvPr>
          <p:cNvSpPr/>
          <p:nvPr/>
        </p:nvSpPr>
        <p:spPr>
          <a:xfrm>
            <a:off x="10668000" y="5657098"/>
            <a:ext cx="695325"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LS3</a:t>
            </a:r>
            <a:endParaRPr lang="en-US" sz="1000" b="1" dirty="0">
              <a:solidFill>
                <a:schemeClr val="bg1"/>
              </a:solidFill>
            </a:endParaRPr>
          </a:p>
        </p:txBody>
      </p:sp>
      <p:sp>
        <p:nvSpPr>
          <p:cNvPr id="42" name="Rectangle 41">
            <a:extLst>
              <a:ext uri="{FF2B5EF4-FFF2-40B4-BE49-F238E27FC236}">
                <a16:creationId xmlns:a16="http://schemas.microsoft.com/office/drawing/2014/main" id="{10A8741C-873A-0D23-5D82-9520F522A973}"/>
              </a:ext>
            </a:extLst>
          </p:cNvPr>
          <p:cNvSpPr/>
          <p:nvPr/>
        </p:nvSpPr>
        <p:spPr>
          <a:xfrm>
            <a:off x="5896582" y="5653839"/>
            <a:ext cx="457200" cy="373154"/>
          </a:xfrm>
          <a:prstGeom prst="rect">
            <a:avLst/>
          </a:prstGeom>
          <a:solidFill>
            <a:schemeClr val="tx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b="1" dirty="0">
                <a:solidFill>
                  <a:schemeClr val="bg1">
                    <a:lumMod val="50000"/>
                  </a:schemeClr>
                </a:solidFill>
              </a:rPr>
              <a:t>LHC Tests</a:t>
            </a:r>
          </a:p>
        </p:txBody>
      </p:sp>
      <p:pic>
        <p:nvPicPr>
          <p:cNvPr id="12" name="Picture 11">
            <a:extLst>
              <a:ext uri="{FF2B5EF4-FFF2-40B4-BE49-F238E27FC236}">
                <a16:creationId xmlns:a16="http://schemas.microsoft.com/office/drawing/2014/main" id="{615C96E5-B965-7723-B624-7CBC095A3294}"/>
              </a:ext>
            </a:extLst>
          </p:cNvPr>
          <p:cNvPicPr>
            <a:picLocks noChangeAspect="1"/>
          </p:cNvPicPr>
          <p:nvPr/>
        </p:nvPicPr>
        <p:blipFill>
          <a:blip r:embed="rId4"/>
          <a:stretch>
            <a:fillRect/>
          </a:stretch>
        </p:blipFill>
        <p:spPr>
          <a:xfrm>
            <a:off x="10029829" y="5403052"/>
            <a:ext cx="175467" cy="91440"/>
          </a:xfrm>
          <a:prstGeom prst="rect">
            <a:avLst/>
          </a:prstGeom>
        </p:spPr>
      </p:pic>
      <p:sp>
        <p:nvSpPr>
          <p:cNvPr id="16" name="TextBox 15">
            <a:extLst>
              <a:ext uri="{FF2B5EF4-FFF2-40B4-BE49-F238E27FC236}">
                <a16:creationId xmlns:a16="http://schemas.microsoft.com/office/drawing/2014/main" id="{266CC791-427A-F599-996F-BD9C153DF6DC}"/>
              </a:ext>
            </a:extLst>
          </p:cNvPr>
          <p:cNvSpPr txBox="1"/>
          <p:nvPr/>
        </p:nvSpPr>
        <p:spPr>
          <a:xfrm>
            <a:off x="4876800" y="926046"/>
            <a:ext cx="2233754" cy="369332"/>
          </a:xfrm>
          <a:prstGeom prst="rect">
            <a:avLst/>
          </a:prstGeom>
          <a:noFill/>
        </p:spPr>
        <p:txBody>
          <a:bodyPr wrap="square" rtlCol="0">
            <a:spAutoFit/>
          </a:bodyPr>
          <a:lstStyle/>
          <a:p>
            <a:r>
              <a:rPr lang="en-GB" dirty="0">
                <a:solidFill>
                  <a:schemeClr val="bg1">
                    <a:lumMod val="50000"/>
                  </a:schemeClr>
                </a:solidFill>
              </a:rPr>
              <a:t>In 2022:</a:t>
            </a:r>
          </a:p>
        </p:txBody>
      </p:sp>
    </p:spTree>
    <p:extLst>
      <p:ext uri="{BB962C8B-B14F-4D97-AF65-F5344CB8AC3E}">
        <p14:creationId xmlns:p14="http://schemas.microsoft.com/office/powerpoint/2010/main" val="236038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EAC05099-9FE8-B121-5B74-7C387763A324}"/>
              </a:ext>
            </a:extLst>
          </p:cNvPr>
          <p:cNvSpPr txBox="1">
            <a:spLocks/>
          </p:cNvSpPr>
          <p:nvPr/>
        </p:nvSpPr>
        <p:spPr>
          <a:xfrm>
            <a:off x="228600" y="758567"/>
            <a:ext cx="5389033" cy="4118233"/>
          </a:xfrm>
          <a:prstGeom prst="rect">
            <a:avLst/>
          </a:prstGeom>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r>
              <a:rPr lang="en-US" b="1" dirty="0">
                <a:solidFill>
                  <a:schemeClr val="bg1">
                    <a:lumMod val="50000"/>
                  </a:schemeClr>
                </a:solidFill>
              </a:rPr>
              <a:t>Surface </a:t>
            </a:r>
            <a:r>
              <a:rPr lang="en-US" dirty="0">
                <a:solidFill>
                  <a:schemeClr val="bg1">
                    <a:lumMod val="50000"/>
                  </a:schemeClr>
                </a:solidFill>
              </a:rPr>
              <a:t>storage &amp; distribution</a:t>
            </a:r>
          </a:p>
        </p:txBody>
      </p:sp>
      <p:grpSp>
        <p:nvGrpSpPr>
          <p:cNvPr id="25" name="Group 24">
            <a:extLst>
              <a:ext uri="{FF2B5EF4-FFF2-40B4-BE49-F238E27FC236}">
                <a16:creationId xmlns:a16="http://schemas.microsoft.com/office/drawing/2014/main" id="{E983EDAE-340F-8ACF-786B-758D7C2EC4B9}"/>
              </a:ext>
            </a:extLst>
          </p:cNvPr>
          <p:cNvGrpSpPr/>
          <p:nvPr/>
        </p:nvGrpSpPr>
        <p:grpSpPr>
          <a:xfrm>
            <a:off x="421217" y="3886200"/>
            <a:ext cx="5389033" cy="2184530"/>
            <a:chOff x="336554" y="3882768"/>
            <a:chExt cx="5389033" cy="2184530"/>
          </a:xfrm>
        </p:grpSpPr>
        <p:sp>
          <p:nvSpPr>
            <p:cNvPr id="21" name="Content Placeholder 5">
              <a:extLst>
                <a:ext uri="{FF2B5EF4-FFF2-40B4-BE49-F238E27FC236}">
                  <a16:creationId xmlns:a16="http://schemas.microsoft.com/office/drawing/2014/main" id="{69108FA8-5B61-288D-9113-8CC6C5766599}"/>
                </a:ext>
              </a:extLst>
            </p:cNvPr>
            <p:cNvSpPr txBox="1">
              <a:spLocks/>
            </p:cNvSpPr>
            <p:nvPr/>
          </p:nvSpPr>
          <p:spPr>
            <a:xfrm>
              <a:off x="336554" y="3882768"/>
              <a:ext cx="5389033" cy="2184530"/>
            </a:xfrm>
            <a:prstGeom prst="rect">
              <a:avLst/>
            </a:prstGeom>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r>
                <a:rPr lang="en-US" b="1" dirty="0">
                  <a:solidFill>
                    <a:schemeClr val="bg1">
                      <a:lumMod val="50000"/>
                    </a:schemeClr>
                  </a:solidFill>
                </a:rPr>
                <a:t>Underground </a:t>
              </a:r>
              <a:r>
                <a:rPr lang="en-US" dirty="0">
                  <a:solidFill>
                    <a:schemeClr val="bg1">
                      <a:lumMod val="50000"/>
                    </a:schemeClr>
                  </a:solidFill>
                </a:rPr>
                <a:t>storage in the machine</a:t>
              </a:r>
              <a:r>
                <a:rPr lang="en-US" b="1" dirty="0">
                  <a:solidFill>
                    <a:schemeClr val="bg1">
                      <a:lumMod val="50000"/>
                    </a:schemeClr>
                  </a:solidFill>
                </a:rPr>
                <a:t> </a:t>
              </a:r>
              <a:endParaRPr lang="en-US" dirty="0">
                <a:solidFill>
                  <a:schemeClr val="bg1">
                    <a:lumMod val="50000"/>
                  </a:schemeClr>
                </a:solidFill>
              </a:endParaRPr>
            </a:p>
          </p:txBody>
        </p:sp>
        <p:pic>
          <p:nvPicPr>
            <p:cNvPr id="22" name="Picture 1">
              <a:extLst>
                <a:ext uri="{FF2B5EF4-FFF2-40B4-BE49-F238E27FC236}">
                  <a16:creationId xmlns:a16="http://schemas.microsoft.com/office/drawing/2014/main" id="{FDBC7D73-9080-9FC4-DCD1-F85601A72329}"/>
                </a:ext>
              </a:extLst>
            </p:cNvPr>
            <p:cNvPicPr>
              <a:picLocks noChangeAspect="1"/>
            </p:cNvPicPr>
            <p:nvPr/>
          </p:nvPicPr>
          <p:blipFill>
            <a:blip r:embed="rId3"/>
            <a:stretch>
              <a:fillRect/>
            </a:stretch>
          </p:blipFill>
          <p:spPr>
            <a:xfrm>
              <a:off x="1371600" y="4409682"/>
              <a:ext cx="3047732" cy="1657615"/>
            </a:xfrm>
            <a:prstGeom prst="rect">
              <a:avLst/>
            </a:prstGeom>
          </p:spPr>
        </p:pic>
      </p:grpSp>
      <p:sp>
        <p:nvSpPr>
          <p:cNvPr id="29" name="Title 1">
            <a:extLst>
              <a:ext uri="{FF2B5EF4-FFF2-40B4-BE49-F238E27FC236}">
                <a16:creationId xmlns:a16="http://schemas.microsoft.com/office/drawing/2014/main" id="{868A29E1-6B0B-42C5-9A33-FD3F8EF83BD1}"/>
              </a:ext>
            </a:extLst>
          </p:cNvPr>
          <p:cNvSpPr>
            <a:spLocks noGrp="1"/>
          </p:cNvSpPr>
          <p:nvPr>
            <p:ph type="title"/>
          </p:nvPr>
        </p:nvSpPr>
        <p:spPr>
          <a:xfrm>
            <a:off x="609600" y="87161"/>
            <a:ext cx="10972800" cy="1079867"/>
          </a:xfrm>
        </p:spPr>
        <p:txBody>
          <a:bodyPr>
            <a:normAutofit fontScale="90000"/>
          </a:bodyPr>
          <a:lstStyle/>
          <a:p>
            <a:pPr algn="ctr"/>
            <a:r>
              <a:rPr lang="en-US" sz="4000" dirty="0"/>
              <a:t>LHC cryogenics infrastructure</a:t>
            </a:r>
            <a:br>
              <a:rPr lang="en-US" dirty="0"/>
            </a:br>
            <a:r>
              <a:rPr lang="en-US" dirty="0"/>
              <a:t> </a:t>
            </a:r>
          </a:p>
        </p:txBody>
      </p:sp>
      <p:graphicFrame>
        <p:nvGraphicFramePr>
          <p:cNvPr id="26" name="Table 26">
            <a:extLst>
              <a:ext uri="{FF2B5EF4-FFF2-40B4-BE49-F238E27FC236}">
                <a16:creationId xmlns:a16="http://schemas.microsoft.com/office/drawing/2014/main" id="{DB9EEC38-A80E-43CB-C82B-019069812739}"/>
              </a:ext>
            </a:extLst>
          </p:cNvPr>
          <p:cNvGraphicFramePr>
            <a:graphicFrameLocks noGrp="1"/>
          </p:cNvGraphicFramePr>
          <p:nvPr>
            <p:extLst>
              <p:ext uri="{D42A27DB-BD31-4B8C-83A1-F6EECF244321}">
                <p14:modId xmlns:p14="http://schemas.microsoft.com/office/powerpoint/2010/main" val="3217345794"/>
              </p:ext>
            </p:extLst>
          </p:nvPr>
        </p:nvGraphicFramePr>
        <p:xfrm>
          <a:off x="6472763" y="1986948"/>
          <a:ext cx="5338237" cy="1442052"/>
        </p:xfrm>
        <a:graphic>
          <a:graphicData uri="http://schemas.openxmlformats.org/drawingml/2006/table">
            <a:tbl>
              <a:tblPr firstRow="1" bandRow="1">
                <a:tableStyleId>{5C22544A-7EE6-4342-B048-85BDC9FD1C3A}</a:tableStyleId>
              </a:tblPr>
              <a:tblGrid>
                <a:gridCol w="1325032">
                  <a:extLst>
                    <a:ext uri="{9D8B030D-6E8A-4147-A177-3AD203B41FA5}">
                      <a16:colId xmlns:a16="http://schemas.microsoft.com/office/drawing/2014/main" val="1784126769"/>
                    </a:ext>
                  </a:extLst>
                </a:gridCol>
                <a:gridCol w="1337735">
                  <a:extLst>
                    <a:ext uri="{9D8B030D-6E8A-4147-A177-3AD203B41FA5}">
                      <a16:colId xmlns:a16="http://schemas.microsoft.com/office/drawing/2014/main" val="1181252205"/>
                    </a:ext>
                  </a:extLst>
                </a:gridCol>
                <a:gridCol w="1337735">
                  <a:extLst>
                    <a:ext uri="{9D8B030D-6E8A-4147-A177-3AD203B41FA5}">
                      <a16:colId xmlns:a16="http://schemas.microsoft.com/office/drawing/2014/main" val="2410157837"/>
                    </a:ext>
                  </a:extLst>
                </a:gridCol>
                <a:gridCol w="1337735">
                  <a:extLst>
                    <a:ext uri="{9D8B030D-6E8A-4147-A177-3AD203B41FA5}">
                      <a16:colId xmlns:a16="http://schemas.microsoft.com/office/drawing/2014/main" val="2913080696"/>
                    </a:ext>
                  </a:extLst>
                </a:gridCol>
              </a:tblGrid>
              <a:tr h="480684">
                <a:tc>
                  <a:txBody>
                    <a:bodyPr/>
                    <a:lstStyle/>
                    <a:p>
                      <a:endParaRPr lang="en-GB" noProof="0"/>
                    </a:p>
                  </a:txBody>
                  <a:tcPr/>
                </a:tc>
                <a:tc>
                  <a:txBody>
                    <a:bodyPr/>
                    <a:lstStyle/>
                    <a:p>
                      <a:pPr algn="ctr"/>
                      <a:r>
                        <a:rPr lang="en-GB" sz="2400" noProof="0" dirty="0">
                          <a:solidFill>
                            <a:schemeClr val="bg2">
                              <a:lumMod val="10000"/>
                            </a:schemeClr>
                          </a:solidFill>
                        </a:rPr>
                        <a:t>RUN</a:t>
                      </a:r>
                    </a:p>
                  </a:txBody>
                  <a:tcPr/>
                </a:tc>
                <a:tc>
                  <a:txBody>
                    <a:bodyPr/>
                    <a:lstStyle/>
                    <a:p>
                      <a:pPr algn="ctr"/>
                      <a:r>
                        <a:rPr lang="en-GB" sz="2400" noProof="0" dirty="0">
                          <a:solidFill>
                            <a:schemeClr val="bg2">
                              <a:lumMod val="10000"/>
                            </a:schemeClr>
                          </a:solidFill>
                        </a:rPr>
                        <a:t>YETS</a:t>
                      </a:r>
                    </a:p>
                  </a:txBody>
                  <a:tcPr/>
                </a:tc>
                <a:tc>
                  <a:txBody>
                    <a:bodyPr/>
                    <a:lstStyle/>
                    <a:p>
                      <a:pPr algn="ctr"/>
                      <a:r>
                        <a:rPr lang="en-GB" sz="2400" noProof="0" dirty="0">
                          <a:solidFill>
                            <a:schemeClr val="bg2">
                              <a:lumMod val="10000"/>
                            </a:schemeClr>
                          </a:solidFill>
                        </a:rPr>
                        <a:t>LS</a:t>
                      </a:r>
                    </a:p>
                  </a:txBody>
                  <a:tcPr/>
                </a:tc>
                <a:extLst>
                  <a:ext uri="{0D108BD9-81ED-4DB2-BD59-A6C34878D82A}">
                    <a16:rowId xmlns:a16="http://schemas.microsoft.com/office/drawing/2014/main" val="128774773"/>
                  </a:ext>
                </a:extLst>
              </a:tr>
              <a:tr h="480684">
                <a:tc>
                  <a:txBody>
                    <a:bodyPr/>
                    <a:lstStyle/>
                    <a:p>
                      <a:r>
                        <a:rPr kumimoji="0" lang="en-GB" sz="1200" kern="1200" noProof="0">
                          <a:solidFill>
                            <a:schemeClr val="dk1"/>
                          </a:solidFill>
                          <a:latin typeface="+mn-lt"/>
                          <a:ea typeface="+mn-ea"/>
                          <a:cs typeface="+mn-cs"/>
                        </a:rPr>
                        <a:t>LHC machine sectors condition</a:t>
                      </a:r>
                    </a:p>
                  </a:txBody>
                  <a:tcPr/>
                </a:tc>
                <a:tc>
                  <a:txBody>
                    <a:bodyPr/>
                    <a:lstStyle/>
                    <a:p>
                      <a:pPr algn="ctr"/>
                      <a:r>
                        <a:rPr lang="en-GB" noProof="0" dirty="0">
                          <a:solidFill>
                            <a:schemeClr val="bg1">
                              <a:lumMod val="50000"/>
                            </a:schemeClr>
                          </a:solidFill>
                        </a:rPr>
                        <a:t>8s@</a:t>
                      </a:r>
                      <a:r>
                        <a:rPr lang="en-GB" noProof="0" dirty="0"/>
                        <a:t>1.9K</a:t>
                      </a:r>
                    </a:p>
                  </a:txBody>
                  <a:tcPr anchor="ctr"/>
                </a:tc>
                <a:tc>
                  <a:txBody>
                    <a:bodyPr/>
                    <a:lstStyle/>
                    <a:p>
                      <a:pPr algn="ctr"/>
                      <a:r>
                        <a:rPr lang="en-GB" noProof="0" dirty="0">
                          <a:solidFill>
                            <a:schemeClr val="bg1">
                              <a:lumMod val="50000"/>
                            </a:schemeClr>
                          </a:solidFill>
                        </a:rPr>
                        <a:t>8s@</a:t>
                      </a:r>
                      <a:r>
                        <a:rPr lang="en-GB" noProof="0" dirty="0"/>
                        <a:t>20K</a:t>
                      </a:r>
                    </a:p>
                  </a:txBody>
                  <a:tcPr anchor="ctr"/>
                </a:tc>
                <a:tc>
                  <a:txBody>
                    <a:bodyPr/>
                    <a:lstStyle/>
                    <a:p>
                      <a:pPr algn="ctr"/>
                      <a:r>
                        <a:rPr lang="en-GB" noProof="0" dirty="0">
                          <a:solidFill>
                            <a:schemeClr val="bg1">
                              <a:lumMod val="50000"/>
                            </a:schemeClr>
                          </a:solidFill>
                        </a:rPr>
                        <a:t>8s@</a:t>
                      </a:r>
                      <a:r>
                        <a:rPr lang="en-GB" noProof="0" dirty="0"/>
                        <a:t>300K</a:t>
                      </a:r>
                    </a:p>
                  </a:txBody>
                  <a:tcPr anchor="ctr"/>
                </a:tc>
                <a:extLst>
                  <a:ext uri="{0D108BD9-81ED-4DB2-BD59-A6C34878D82A}">
                    <a16:rowId xmlns:a16="http://schemas.microsoft.com/office/drawing/2014/main" val="2378874230"/>
                  </a:ext>
                </a:extLst>
              </a:tr>
              <a:tr h="480684">
                <a:tc>
                  <a:txBody>
                    <a:bodyPr/>
                    <a:lstStyle/>
                    <a:p>
                      <a:r>
                        <a:rPr lang="en-GB" sz="1200" b="1" noProof="0" dirty="0"/>
                        <a:t>Helium  management</a:t>
                      </a:r>
                    </a:p>
                  </a:txBody>
                  <a:tcPr/>
                </a:tc>
                <a:tc>
                  <a:txBody>
                    <a:bodyPr/>
                    <a:lstStyle/>
                    <a:p>
                      <a:pPr algn="ctr"/>
                      <a:r>
                        <a:rPr lang="en-GB" noProof="0" dirty="0"/>
                        <a:t>N/A</a:t>
                      </a:r>
                    </a:p>
                  </a:txBody>
                  <a:tcPr anchor="ctr"/>
                </a:tc>
                <a:tc>
                  <a:txBody>
                    <a:bodyPr/>
                    <a:lstStyle/>
                    <a:p>
                      <a:pPr algn="ctr"/>
                      <a:r>
                        <a:rPr lang="en-GB" sz="2400" b="1" noProof="0" dirty="0">
                          <a:solidFill>
                            <a:srgbClr val="C00000"/>
                          </a:solidFill>
                        </a:rPr>
                        <a:t>18 t </a:t>
                      </a:r>
                    </a:p>
                  </a:txBody>
                  <a:tcPr anchor="ctr"/>
                </a:tc>
                <a:tc>
                  <a:txBody>
                    <a:bodyPr/>
                    <a:lstStyle/>
                    <a:p>
                      <a:pPr algn="ctr"/>
                      <a:r>
                        <a:rPr lang="en-GB" sz="2400" b="1" noProof="0" dirty="0">
                          <a:solidFill>
                            <a:srgbClr val="C00000"/>
                          </a:solidFill>
                        </a:rPr>
                        <a:t>80 t </a:t>
                      </a:r>
                    </a:p>
                  </a:txBody>
                  <a:tcPr anchor="ctr"/>
                </a:tc>
                <a:extLst>
                  <a:ext uri="{0D108BD9-81ED-4DB2-BD59-A6C34878D82A}">
                    <a16:rowId xmlns:a16="http://schemas.microsoft.com/office/drawing/2014/main" val="1274458106"/>
                  </a:ext>
                </a:extLst>
              </a:tr>
            </a:tbl>
          </a:graphicData>
        </a:graphic>
      </p:graphicFrame>
      <p:pic>
        <p:nvPicPr>
          <p:cNvPr id="23" name="Picture 22">
            <a:extLst>
              <a:ext uri="{FF2B5EF4-FFF2-40B4-BE49-F238E27FC236}">
                <a16:creationId xmlns:a16="http://schemas.microsoft.com/office/drawing/2014/main" id="{7F46704E-CA70-C727-7A77-EA814B3CE836}"/>
              </a:ext>
            </a:extLst>
          </p:cNvPr>
          <p:cNvPicPr>
            <a:picLocks noChangeAspect="1"/>
          </p:cNvPicPr>
          <p:nvPr/>
        </p:nvPicPr>
        <p:blipFill>
          <a:blip r:embed="rId4"/>
          <a:stretch>
            <a:fillRect/>
          </a:stretch>
        </p:blipFill>
        <p:spPr>
          <a:xfrm>
            <a:off x="838200" y="1186078"/>
            <a:ext cx="4198033" cy="2700121"/>
          </a:xfrm>
          <a:prstGeom prst="rect">
            <a:avLst/>
          </a:prstGeom>
        </p:spPr>
      </p:pic>
      <p:sp>
        <p:nvSpPr>
          <p:cNvPr id="27" name="Text Placeholder 3">
            <a:extLst>
              <a:ext uri="{FF2B5EF4-FFF2-40B4-BE49-F238E27FC236}">
                <a16:creationId xmlns:a16="http://schemas.microsoft.com/office/drawing/2014/main" id="{34EBC2FF-57BF-4BE7-1E16-BB67051CA2A5}"/>
              </a:ext>
            </a:extLst>
          </p:cNvPr>
          <p:cNvSpPr txBox="1">
            <a:spLocks/>
          </p:cNvSpPr>
          <p:nvPr/>
        </p:nvSpPr>
        <p:spPr>
          <a:xfrm>
            <a:off x="6381752" y="3660018"/>
            <a:ext cx="5285766" cy="838200"/>
          </a:xfrm>
          <a:prstGeom prst="rect">
            <a:avLst/>
          </a:prstGeom>
        </p:spPr>
        <p:txBody>
          <a:bodyPr>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1500" b="1" dirty="0"/>
              <a:t>Gas management </a:t>
            </a:r>
            <a:r>
              <a:rPr lang="en-GB" sz="1500" dirty="0"/>
              <a:t>with our contractor, helium is temporary sent out from CERN to contractual suppliers and returned on demand. Included in the scope of the contract.</a:t>
            </a:r>
          </a:p>
          <a:p>
            <a:pPr marL="36576" indent="0">
              <a:buNone/>
            </a:pPr>
            <a:endParaRPr lang="en-GB" sz="1500" dirty="0"/>
          </a:p>
        </p:txBody>
      </p:sp>
      <p:sp>
        <p:nvSpPr>
          <p:cNvPr id="28" name="Text Placeholder 3">
            <a:extLst>
              <a:ext uri="{FF2B5EF4-FFF2-40B4-BE49-F238E27FC236}">
                <a16:creationId xmlns:a16="http://schemas.microsoft.com/office/drawing/2014/main" id="{B7D7C1B3-B6C5-C493-8111-0919B7080801}"/>
              </a:ext>
            </a:extLst>
          </p:cNvPr>
          <p:cNvSpPr txBox="1">
            <a:spLocks/>
          </p:cNvSpPr>
          <p:nvPr/>
        </p:nvSpPr>
        <p:spPr>
          <a:xfrm>
            <a:off x="6381752" y="4648200"/>
            <a:ext cx="5285766" cy="685800"/>
          </a:xfrm>
          <a:prstGeom prst="rect">
            <a:avLst/>
          </a:prstGeom>
        </p:spPr>
        <p:txBody>
          <a:bodyPr>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1500" b="1" dirty="0"/>
              <a:t>Helium preservation strategy </a:t>
            </a:r>
            <a:r>
              <a:rPr lang="en-GB" sz="1500" dirty="0"/>
              <a:t>with helium inventory maintained at CERN during YETS 2022-2023 </a:t>
            </a:r>
          </a:p>
          <a:p>
            <a:pPr marL="36576" indent="0">
              <a:buNone/>
            </a:pPr>
            <a:endParaRPr lang="en-GB" sz="1500" dirty="0"/>
          </a:p>
        </p:txBody>
      </p:sp>
      <p:sp>
        <p:nvSpPr>
          <p:cNvPr id="6" name="Text Placeholder 3">
            <a:extLst>
              <a:ext uri="{FF2B5EF4-FFF2-40B4-BE49-F238E27FC236}">
                <a16:creationId xmlns:a16="http://schemas.microsoft.com/office/drawing/2014/main" id="{4A4E68F0-EA48-0724-643F-538E177315DA}"/>
              </a:ext>
            </a:extLst>
          </p:cNvPr>
          <p:cNvSpPr txBox="1">
            <a:spLocks/>
          </p:cNvSpPr>
          <p:nvPr/>
        </p:nvSpPr>
        <p:spPr>
          <a:xfrm>
            <a:off x="6325209" y="1245646"/>
            <a:ext cx="5285766" cy="838200"/>
          </a:xfrm>
          <a:prstGeom prst="rect">
            <a:avLst/>
          </a:prstGeom>
        </p:spPr>
        <p:txBody>
          <a:bodyPr>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1500" dirty="0"/>
              <a:t>The surface storage capacity is limited and </a:t>
            </a:r>
            <a:r>
              <a:rPr lang="en-GB" sz="1500" b="1" dirty="0"/>
              <a:t>full inventory cannot be stored </a:t>
            </a:r>
            <a:r>
              <a:rPr lang="en-GB" sz="1500" dirty="0"/>
              <a:t>when the LHC machine is warmed-up</a:t>
            </a:r>
          </a:p>
        </p:txBody>
      </p:sp>
    </p:spTree>
    <p:extLst>
      <p:ext uri="{BB962C8B-B14F-4D97-AF65-F5344CB8AC3E}">
        <p14:creationId xmlns:p14="http://schemas.microsoft.com/office/powerpoint/2010/main" val="809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C2055D-337D-A262-5BF7-05D9D911F6D2}"/>
              </a:ext>
            </a:extLst>
          </p:cNvPr>
          <p:cNvPicPr>
            <a:picLocks noChangeAspect="1"/>
          </p:cNvPicPr>
          <p:nvPr/>
        </p:nvPicPr>
        <p:blipFill>
          <a:blip r:embed="rId3"/>
          <a:stretch>
            <a:fillRect/>
          </a:stretch>
        </p:blipFill>
        <p:spPr>
          <a:xfrm>
            <a:off x="3992880" y="2709790"/>
            <a:ext cx="7894320" cy="2899130"/>
          </a:xfrm>
          <a:prstGeom prst="rect">
            <a:avLst/>
          </a:prstGeom>
        </p:spPr>
      </p:pic>
      <p:sp>
        <p:nvSpPr>
          <p:cNvPr id="2" name="Title 1">
            <a:extLst>
              <a:ext uri="{FF2B5EF4-FFF2-40B4-BE49-F238E27FC236}">
                <a16:creationId xmlns:a16="http://schemas.microsoft.com/office/drawing/2014/main" id="{27F6D8DD-8974-4E48-8609-18926A44AE0C}"/>
              </a:ext>
            </a:extLst>
          </p:cNvPr>
          <p:cNvSpPr>
            <a:spLocks noGrp="1"/>
          </p:cNvSpPr>
          <p:nvPr>
            <p:ph type="title"/>
          </p:nvPr>
        </p:nvSpPr>
        <p:spPr/>
        <p:txBody>
          <a:bodyPr>
            <a:noAutofit/>
          </a:bodyPr>
          <a:lstStyle/>
          <a:p>
            <a:r>
              <a:rPr lang="en-GB" sz="3600" dirty="0"/>
              <a:t>Scope of supply for helium contracts 2022-2026</a:t>
            </a:r>
            <a:br>
              <a:rPr lang="en-US" sz="3600" dirty="0"/>
            </a:br>
            <a:r>
              <a:rPr lang="en-US" sz="3600" dirty="0"/>
              <a:t> </a:t>
            </a:r>
          </a:p>
        </p:txBody>
      </p:sp>
      <p:sp>
        <p:nvSpPr>
          <p:cNvPr id="26" name="Content Placeholder 4">
            <a:extLst>
              <a:ext uri="{FF2B5EF4-FFF2-40B4-BE49-F238E27FC236}">
                <a16:creationId xmlns:a16="http://schemas.microsoft.com/office/drawing/2014/main" id="{9F577783-19D2-4DD0-E310-6B748CBE7B84}"/>
              </a:ext>
            </a:extLst>
          </p:cNvPr>
          <p:cNvSpPr txBox="1">
            <a:spLocks/>
          </p:cNvSpPr>
          <p:nvPr/>
        </p:nvSpPr>
        <p:spPr>
          <a:xfrm>
            <a:off x="152227" y="3581400"/>
            <a:ext cx="3840653" cy="2438400"/>
          </a:xfrm>
          <a:prstGeom prst="rect">
            <a:avLst/>
          </a:prstGeom>
          <a:ln>
            <a:noFill/>
          </a:ln>
        </p:spPr>
        <p:txBody>
          <a:bodyPr vert="horz">
            <a:normAutofit/>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r>
              <a:rPr lang="en-GB" dirty="0"/>
              <a:t>Helium management</a:t>
            </a:r>
          </a:p>
          <a:p>
            <a:pPr marL="36576" indent="0" algn="ctr">
              <a:buFont typeface="Arial"/>
              <a:buNone/>
            </a:pPr>
            <a:r>
              <a:rPr lang="en-GB" b="1" dirty="0">
                <a:solidFill>
                  <a:schemeClr val="accent6">
                    <a:lumMod val="50000"/>
                  </a:schemeClr>
                </a:solidFill>
              </a:rPr>
              <a:t>140 tonnes</a:t>
            </a:r>
          </a:p>
          <a:p>
            <a:pPr marL="36576" indent="0" algn="ctr">
              <a:buFont typeface="Arial"/>
              <a:buNone/>
            </a:pPr>
            <a:r>
              <a:rPr lang="en-GB" sz="1400" dirty="0"/>
              <a:t>temporary sent out from CERN to contractual suppliers and returned on demand </a:t>
            </a:r>
          </a:p>
        </p:txBody>
      </p:sp>
      <p:sp>
        <p:nvSpPr>
          <p:cNvPr id="43" name="TextBox 42">
            <a:extLst>
              <a:ext uri="{FF2B5EF4-FFF2-40B4-BE49-F238E27FC236}">
                <a16:creationId xmlns:a16="http://schemas.microsoft.com/office/drawing/2014/main" id="{19176240-5586-3C6B-57FC-13B3CE53A9CF}"/>
              </a:ext>
            </a:extLst>
          </p:cNvPr>
          <p:cNvSpPr txBox="1"/>
          <p:nvPr/>
        </p:nvSpPr>
        <p:spPr>
          <a:xfrm>
            <a:off x="4572000" y="5039220"/>
            <a:ext cx="1219200" cy="461665"/>
          </a:xfrm>
          <a:prstGeom prst="rect">
            <a:avLst/>
          </a:prstGeom>
          <a:noFill/>
        </p:spPr>
        <p:txBody>
          <a:bodyPr wrap="square" rtlCol="0">
            <a:spAutoFit/>
          </a:bodyPr>
          <a:lstStyle/>
          <a:p>
            <a:r>
              <a:rPr lang="fr-CH" sz="1200" b="1" dirty="0" err="1">
                <a:solidFill>
                  <a:srgbClr val="C0504D"/>
                </a:solidFill>
              </a:rPr>
              <a:t>Helium</a:t>
            </a:r>
            <a:r>
              <a:rPr lang="fr-CH" sz="1200" b="1" dirty="0">
                <a:solidFill>
                  <a:srgbClr val="C0504D"/>
                </a:solidFill>
              </a:rPr>
              <a:t> back </a:t>
            </a:r>
          </a:p>
          <a:p>
            <a:r>
              <a:rPr lang="fr-CH" sz="1200" b="1" dirty="0">
                <a:solidFill>
                  <a:srgbClr val="C0504D"/>
                </a:solidFill>
              </a:rPr>
              <a:t>to supplier</a:t>
            </a:r>
            <a:endParaRPr lang="en-US" sz="1200" b="1" dirty="0">
              <a:solidFill>
                <a:srgbClr val="C0504D"/>
              </a:solidFill>
            </a:endParaRPr>
          </a:p>
        </p:txBody>
      </p:sp>
      <p:sp>
        <p:nvSpPr>
          <p:cNvPr id="44" name="TextBox 43">
            <a:extLst>
              <a:ext uri="{FF2B5EF4-FFF2-40B4-BE49-F238E27FC236}">
                <a16:creationId xmlns:a16="http://schemas.microsoft.com/office/drawing/2014/main" id="{17205FBD-405D-7ED2-DC27-EC302CA7FFC8}"/>
              </a:ext>
            </a:extLst>
          </p:cNvPr>
          <p:cNvSpPr txBox="1"/>
          <p:nvPr/>
        </p:nvSpPr>
        <p:spPr>
          <a:xfrm>
            <a:off x="4495800" y="2888380"/>
            <a:ext cx="1447800" cy="461665"/>
          </a:xfrm>
          <a:prstGeom prst="rect">
            <a:avLst/>
          </a:prstGeom>
          <a:noFill/>
        </p:spPr>
        <p:txBody>
          <a:bodyPr wrap="square" rtlCol="0">
            <a:spAutoFit/>
          </a:bodyPr>
          <a:lstStyle/>
          <a:p>
            <a:r>
              <a:rPr lang="fr-CH" sz="1200" b="1" dirty="0" err="1">
                <a:solidFill>
                  <a:srgbClr val="00B050"/>
                </a:solidFill>
              </a:rPr>
              <a:t>Helium</a:t>
            </a:r>
            <a:r>
              <a:rPr lang="fr-CH" sz="1200" b="1" dirty="0">
                <a:solidFill>
                  <a:srgbClr val="00B050"/>
                </a:solidFill>
              </a:rPr>
              <a:t> </a:t>
            </a:r>
            <a:r>
              <a:rPr lang="fr-CH" sz="1200" b="1" dirty="0" err="1">
                <a:solidFill>
                  <a:srgbClr val="00B050"/>
                </a:solidFill>
              </a:rPr>
              <a:t>returned</a:t>
            </a:r>
            <a:r>
              <a:rPr lang="fr-CH" sz="1200" b="1" dirty="0">
                <a:solidFill>
                  <a:srgbClr val="00B050"/>
                </a:solidFill>
              </a:rPr>
              <a:t> </a:t>
            </a:r>
          </a:p>
          <a:p>
            <a:r>
              <a:rPr lang="fr-CH" sz="1200" b="1" dirty="0">
                <a:solidFill>
                  <a:srgbClr val="00B050"/>
                </a:solidFill>
              </a:rPr>
              <a:t>to CERN</a:t>
            </a:r>
            <a:endParaRPr lang="en-US" sz="1200" b="1" dirty="0">
              <a:solidFill>
                <a:srgbClr val="00B050"/>
              </a:solidFill>
            </a:endParaRPr>
          </a:p>
        </p:txBody>
      </p:sp>
      <p:sp>
        <p:nvSpPr>
          <p:cNvPr id="45" name="Rectangle 44">
            <a:extLst>
              <a:ext uri="{FF2B5EF4-FFF2-40B4-BE49-F238E27FC236}">
                <a16:creationId xmlns:a16="http://schemas.microsoft.com/office/drawing/2014/main" id="{1F237875-4D83-F76D-CC34-406CDD9DEF53}"/>
              </a:ext>
            </a:extLst>
          </p:cNvPr>
          <p:cNvSpPr/>
          <p:nvPr/>
        </p:nvSpPr>
        <p:spPr>
          <a:xfrm>
            <a:off x="9769475" y="5657098"/>
            <a:ext cx="898525"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RUN3</a:t>
            </a:r>
            <a:endParaRPr lang="en-US" sz="1000" b="1" dirty="0">
              <a:solidFill>
                <a:schemeClr val="bg1">
                  <a:lumMod val="50000"/>
                </a:schemeClr>
              </a:solidFill>
            </a:endParaRPr>
          </a:p>
        </p:txBody>
      </p:sp>
      <p:sp>
        <p:nvSpPr>
          <p:cNvPr id="46" name="Rectangle 45">
            <a:extLst>
              <a:ext uri="{FF2B5EF4-FFF2-40B4-BE49-F238E27FC236}">
                <a16:creationId xmlns:a16="http://schemas.microsoft.com/office/drawing/2014/main" id="{A03423E7-847B-883C-70FB-34BEA280E44B}"/>
              </a:ext>
            </a:extLst>
          </p:cNvPr>
          <p:cNvSpPr/>
          <p:nvPr/>
        </p:nvSpPr>
        <p:spPr>
          <a:xfrm>
            <a:off x="9086850" y="5657098"/>
            <a:ext cx="686098"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LS2</a:t>
            </a:r>
            <a:endParaRPr lang="en-US" sz="1000" b="1" dirty="0">
              <a:solidFill>
                <a:schemeClr val="bg1"/>
              </a:solidFill>
            </a:endParaRPr>
          </a:p>
        </p:txBody>
      </p:sp>
      <p:sp>
        <p:nvSpPr>
          <p:cNvPr id="47" name="Rectangle 46">
            <a:extLst>
              <a:ext uri="{FF2B5EF4-FFF2-40B4-BE49-F238E27FC236}">
                <a16:creationId xmlns:a16="http://schemas.microsoft.com/office/drawing/2014/main" id="{BF5B2001-5BE7-0F4A-39E2-D33DFF4B1C84}"/>
              </a:ext>
            </a:extLst>
          </p:cNvPr>
          <p:cNvSpPr/>
          <p:nvPr/>
        </p:nvSpPr>
        <p:spPr>
          <a:xfrm>
            <a:off x="8178800" y="5657098"/>
            <a:ext cx="908050"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RUN2</a:t>
            </a:r>
            <a:endParaRPr lang="en-US" sz="1000" b="1" dirty="0">
              <a:solidFill>
                <a:schemeClr val="bg1">
                  <a:lumMod val="50000"/>
                </a:schemeClr>
              </a:solidFill>
            </a:endParaRPr>
          </a:p>
        </p:txBody>
      </p:sp>
      <p:sp>
        <p:nvSpPr>
          <p:cNvPr id="48" name="Rectangle 47">
            <a:extLst>
              <a:ext uri="{FF2B5EF4-FFF2-40B4-BE49-F238E27FC236}">
                <a16:creationId xmlns:a16="http://schemas.microsoft.com/office/drawing/2014/main" id="{010FC9E2-883B-9E1B-BB73-84011066C8DA}"/>
              </a:ext>
            </a:extLst>
          </p:cNvPr>
          <p:cNvSpPr/>
          <p:nvPr/>
        </p:nvSpPr>
        <p:spPr>
          <a:xfrm>
            <a:off x="7717473" y="5657098"/>
            <a:ext cx="457200"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LS1</a:t>
            </a:r>
            <a:endParaRPr lang="en-US" sz="1000" b="1" dirty="0">
              <a:solidFill>
                <a:schemeClr val="bg1"/>
              </a:solidFill>
            </a:endParaRPr>
          </a:p>
        </p:txBody>
      </p:sp>
      <p:sp>
        <p:nvSpPr>
          <p:cNvPr id="49" name="Rectangle 48">
            <a:extLst>
              <a:ext uri="{FF2B5EF4-FFF2-40B4-BE49-F238E27FC236}">
                <a16:creationId xmlns:a16="http://schemas.microsoft.com/office/drawing/2014/main" id="{4CABC2CB-E83B-56D1-5995-5C0330045D0E}"/>
              </a:ext>
            </a:extLst>
          </p:cNvPr>
          <p:cNvSpPr/>
          <p:nvPr/>
        </p:nvSpPr>
        <p:spPr>
          <a:xfrm>
            <a:off x="6807200" y="5658101"/>
            <a:ext cx="906146" cy="373154"/>
          </a:xfrm>
          <a:prstGeom prst="rect">
            <a:avLst/>
          </a:prstGeom>
          <a:solidFill>
            <a:srgbClr val="9DD1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lumMod val="50000"/>
                  </a:schemeClr>
                </a:solidFill>
              </a:rPr>
              <a:t>RUN1</a:t>
            </a:r>
            <a:endParaRPr lang="en-US" sz="1000" b="1" dirty="0">
              <a:solidFill>
                <a:schemeClr val="bg1">
                  <a:lumMod val="50000"/>
                </a:schemeClr>
              </a:solidFill>
            </a:endParaRPr>
          </a:p>
        </p:txBody>
      </p:sp>
      <p:sp>
        <p:nvSpPr>
          <p:cNvPr id="50" name="Rectangle 49">
            <a:extLst>
              <a:ext uri="{FF2B5EF4-FFF2-40B4-BE49-F238E27FC236}">
                <a16:creationId xmlns:a16="http://schemas.microsoft.com/office/drawing/2014/main" id="{CDAC4949-AF31-364A-5835-C438D12A56D1}"/>
              </a:ext>
            </a:extLst>
          </p:cNvPr>
          <p:cNvSpPr/>
          <p:nvPr/>
        </p:nvSpPr>
        <p:spPr>
          <a:xfrm>
            <a:off x="6352521" y="5653171"/>
            <a:ext cx="457200" cy="373154"/>
          </a:xfrm>
          <a:prstGeom prst="rect">
            <a:avLst/>
          </a:prstGeom>
          <a:solidFill>
            <a:schemeClr val="tx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b="1">
                <a:solidFill>
                  <a:schemeClr val="bg1">
                    <a:lumMod val="50000"/>
                  </a:schemeClr>
                </a:solidFill>
              </a:rPr>
              <a:t>LHC Filling</a:t>
            </a:r>
          </a:p>
        </p:txBody>
      </p:sp>
      <p:sp>
        <p:nvSpPr>
          <p:cNvPr id="51" name="Rectangle 50">
            <a:extLst>
              <a:ext uri="{FF2B5EF4-FFF2-40B4-BE49-F238E27FC236}">
                <a16:creationId xmlns:a16="http://schemas.microsoft.com/office/drawing/2014/main" id="{C4ED0F7D-E440-ED38-8282-DEC6A7ADD373}"/>
              </a:ext>
            </a:extLst>
          </p:cNvPr>
          <p:cNvSpPr/>
          <p:nvPr/>
        </p:nvSpPr>
        <p:spPr>
          <a:xfrm>
            <a:off x="10668000" y="5657098"/>
            <a:ext cx="695325" cy="3731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000" b="1" dirty="0">
                <a:solidFill>
                  <a:schemeClr val="bg1"/>
                </a:solidFill>
              </a:rPr>
              <a:t>LS3</a:t>
            </a:r>
            <a:endParaRPr lang="en-US" sz="1000" b="1" dirty="0">
              <a:solidFill>
                <a:schemeClr val="bg1"/>
              </a:solidFill>
            </a:endParaRPr>
          </a:p>
        </p:txBody>
      </p:sp>
      <p:sp>
        <p:nvSpPr>
          <p:cNvPr id="53" name="Rectangle 52">
            <a:extLst>
              <a:ext uri="{FF2B5EF4-FFF2-40B4-BE49-F238E27FC236}">
                <a16:creationId xmlns:a16="http://schemas.microsoft.com/office/drawing/2014/main" id="{E1A8E5F8-5A74-04FB-EDE0-DE7171FD9730}"/>
              </a:ext>
            </a:extLst>
          </p:cNvPr>
          <p:cNvSpPr/>
          <p:nvPr/>
        </p:nvSpPr>
        <p:spPr>
          <a:xfrm>
            <a:off x="5896582" y="5653839"/>
            <a:ext cx="457200" cy="373154"/>
          </a:xfrm>
          <a:prstGeom prst="rect">
            <a:avLst/>
          </a:prstGeom>
          <a:solidFill>
            <a:schemeClr val="tx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800" b="1" dirty="0">
                <a:solidFill>
                  <a:schemeClr val="bg1">
                    <a:lumMod val="50000"/>
                  </a:schemeClr>
                </a:solidFill>
              </a:rPr>
              <a:t>LHC Tests</a:t>
            </a:r>
          </a:p>
        </p:txBody>
      </p:sp>
      <p:sp>
        <p:nvSpPr>
          <p:cNvPr id="4" name="TextBox 3">
            <a:extLst>
              <a:ext uri="{FF2B5EF4-FFF2-40B4-BE49-F238E27FC236}">
                <a16:creationId xmlns:a16="http://schemas.microsoft.com/office/drawing/2014/main" id="{1D6DF622-C0AD-D306-DB6E-7F6931759623}"/>
              </a:ext>
            </a:extLst>
          </p:cNvPr>
          <p:cNvSpPr txBox="1"/>
          <p:nvPr/>
        </p:nvSpPr>
        <p:spPr>
          <a:xfrm>
            <a:off x="9570126" y="1268731"/>
            <a:ext cx="2233755" cy="1138773"/>
          </a:xfrm>
          <a:prstGeom prst="rect">
            <a:avLst/>
          </a:prstGeom>
          <a:noFill/>
        </p:spPr>
        <p:txBody>
          <a:bodyPr wrap="square" rtlCol="0">
            <a:spAutoFit/>
          </a:bodyPr>
          <a:lstStyle/>
          <a:p>
            <a:r>
              <a:rPr lang="en-GB" sz="3200" b="1" dirty="0"/>
              <a:t>0.5% </a:t>
            </a:r>
          </a:p>
          <a:p>
            <a:r>
              <a:rPr lang="en-GB" dirty="0">
                <a:solidFill>
                  <a:schemeClr val="bg1">
                    <a:lumMod val="50000"/>
                  </a:schemeClr>
                </a:solidFill>
              </a:rPr>
              <a:t>of the WW production</a:t>
            </a:r>
          </a:p>
        </p:txBody>
      </p:sp>
      <p:sp>
        <p:nvSpPr>
          <p:cNvPr id="5" name="TextBox 4">
            <a:extLst>
              <a:ext uri="{FF2B5EF4-FFF2-40B4-BE49-F238E27FC236}">
                <a16:creationId xmlns:a16="http://schemas.microsoft.com/office/drawing/2014/main" id="{0B616EAE-0871-FAF6-0587-CCA8DD735E61}"/>
              </a:ext>
            </a:extLst>
          </p:cNvPr>
          <p:cNvSpPr txBox="1"/>
          <p:nvPr/>
        </p:nvSpPr>
        <p:spPr>
          <a:xfrm>
            <a:off x="4899759" y="1268731"/>
            <a:ext cx="2233754" cy="1138773"/>
          </a:xfrm>
          <a:prstGeom prst="rect">
            <a:avLst/>
          </a:prstGeom>
          <a:noFill/>
        </p:spPr>
        <p:txBody>
          <a:bodyPr wrap="square" rtlCol="0">
            <a:spAutoFit/>
          </a:bodyPr>
          <a:lstStyle/>
          <a:p>
            <a:r>
              <a:rPr lang="en-GB" sz="3200" b="1" dirty="0"/>
              <a:t>30 </a:t>
            </a:r>
          </a:p>
          <a:p>
            <a:r>
              <a:rPr lang="en-GB" dirty="0">
                <a:solidFill>
                  <a:schemeClr val="bg1">
                    <a:lumMod val="50000"/>
                  </a:schemeClr>
                </a:solidFill>
              </a:rPr>
              <a:t>ISO-containers delivered</a:t>
            </a:r>
          </a:p>
        </p:txBody>
      </p:sp>
      <p:sp>
        <p:nvSpPr>
          <p:cNvPr id="6" name="TextBox 5">
            <a:extLst>
              <a:ext uri="{FF2B5EF4-FFF2-40B4-BE49-F238E27FC236}">
                <a16:creationId xmlns:a16="http://schemas.microsoft.com/office/drawing/2014/main" id="{61AC18C9-CF12-9D0A-177E-56812D60AADF}"/>
              </a:ext>
            </a:extLst>
          </p:cNvPr>
          <p:cNvSpPr txBox="1"/>
          <p:nvPr/>
        </p:nvSpPr>
        <p:spPr>
          <a:xfrm>
            <a:off x="7354419" y="1293368"/>
            <a:ext cx="2233754" cy="1138773"/>
          </a:xfrm>
          <a:prstGeom prst="rect">
            <a:avLst/>
          </a:prstGeom>
          <a:noFill/>
        </p:spPr>
        <p:txBody>
          <a:bodyPr wrap="square" rtlCol="0">
            <a:spAutoFit/>
          </a:bodyPr>
          <a:lstStyle/>
          <a:p>
            <a:r>
              <a:rPr lang="en-GB" sz="3200" b="1" dirty="0"/>
              <a:t>135 </a:t>
            </a:r>
          </a:p>
          <a:p>
            <a:r>
              <a:rPr lang="en-GB" dirty="0">
                <a:solidFill>
                  <a:schemeClr val="bg1">
                    <a:lumMod val="50000"/>
                  </a:schemeClr>
                </a:solidFill>
              </a:rPr>
              <a:t>Tons of liquid helium</a:t>
            </a:r>
          </a:p>
        </p:txBody>
      </p:sp>
      <p:sp>
        <p:nvSpPr>
          <p:cNvPr id="7" name="TextBox 6">
            <a:extLst>
              <a:ext uri="{FF2B5EF4-FFF2-40B4-BE49-F238E27FC236}">
                <a16:creationId xmlns:a16="http://schemas.microsoft.com/office/drawing/2014/main" id="{AEB1C1A2-08FA-A1E0-DBBB-BBA3484AAA70}"/>
              </a:ext>
            </a:extLst>
          </p:cNvPr>
          <p:cNvSpPr txBox="1"/>
          <p:nvPr/>
        </p:nvSpPr>
        <p:spPr>
          <a:xfrm>
            <a:off x="4876800" y="926046"/>
            <a:ext cx="5486400" cy="369332"/>
          </a:xfrm>
          <a:prstGeom prst="rect">
            <a:avLst/>
          </a:prstGeom>
          <a:noFill/>
        </p:spPr>
        <p:txBody>
          <a:bodyPr wrap="square" rtlCol="0">
            <a:spAutoFit/>
          </a:bodyPr>
          <a:lstStyle/>
          <a:p>
            <a:r>
              <a:rPr lang="en-GB" b="1" dirty="0">
                <a:solidFill>
                  <a:schemeClr val="bg1">
                    <a:lumMod val="50000"/>
                  </a:schemeClr>
                </a:solidFill>
              </a:rPr>
              <a:t>In 2020 </a:t>
            </a:r>
            <a:r>
              <a:rPr lang="en-GB" dirty="0">
                <a:solidFill>
                  <a:schemeClr val="bg1">
                    <a:lumMod val="50000"/>
                  </a:schemeClr>
                </a:solidFill>
              </a:rPr>
              <a:t>supply + gas management return equal:</a:t>
            </a:r>
          </a:p>
        </p:txBody>
      </p:sp>
    </p:spTree>
    <p:extLst>
      <p:ext uri="{BB962C8B-B14F-4D97-AF65-F5344CB8AC3E}">
        <p14:creationId xmlns:p14="http://schemas.microsoft.com/office/powerpoint/2010/main" val="28177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CERNPre¦üsentation1">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solidFill>
          <a:srgbClr val="9DD1FF">
            <a:alpha val="40000"/>
          </a:srgb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64415</TotalTime>
  <Words>2522</Words>
  <Application>Microsoft Office PowerPoint</Application>
  <PresentationFormat>Widescreen</PresentationFormat>
  <Paragraphs>407</Paragraphs>
  <Slides>23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Lato</vt:lpstr>
      <vt:lpstr>CERNPre¦üsentation1</vt:lpstr>
      <vt:lpstr>PowerPoint Presentation</vt:lpstr>
      <vt:lpstr>Introduction</vt:lpstr>
      <vt:lpstr>What is helium ? </vt:lpstr>
      <vt:lpstr>What is helium ? </vt:lpstr>
      <vt:lpstr>Use of helium cryogenics at CERN  </vt:lpstr>
      <vt:lpstr>Use of helium cryogenics at CERN in 2022  </vt:lpstr>
      <vt:lpstr>Scope of supply for helium contracts 2022-2026  </vt:lpstr>
      <vt:lpstr>LHC cryogenics infrastructure  </vt:lpstr>
      <vt:lpstr>Scope of supply for helium contracts 2022-2026  </vt:lpstr>
      <vt:lpstr>Scope of supply for helium contracts 2022-2026 </vt:lpstr>
      <vt:lpstr>PowerPoint Presentation</vt:lpstr>
      <vt:lpstr>Helium from EU perspective </vt:lpstr>
      <vt:lpstr>Helium long term market evolution  originally driven by US strategic decisions</vt:lpstr>
      <vt:lpstr>Helium extraction evolution worldwide </vt:lpstr>
      <vt:lpstr>Helium extraction evolution worldwide </vt:lpstr>
      <vt:lpstr>Helium supply evolution expected back in 2021 </vt:lpstr>
      <vt:lpstr>Helium supply tentative forecast</vt:lpstr>
      <vt:lpstr>Action taken by CERN </vt:lpstr>
      <vt:lpstr>Worldwide total helium resource estimates</vt:lpstr>
      <vt:lpstr>Conclusion &amp; perspectives L’hélium, un sujet à ne pas prendre à la légère</vt:lpstr>
      <vt:lpstr>Main sources &amp; interesting further reading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frederic.ferrand@cern.ch</dc:creator>
  <cp:lastModifiedBy>Frederic Ferrand</cp:lastModifiedBy>
  <cp:revision>2780</cp:revision>
  <cp:lastPrinted>2023-01-19T15:14:56Z</cp:lastPrinted>
  <dcterms:created xsi:type="dcterms:W3CDTF">2006-08-16T00:00:00Z</dcterms:created>
  <dcterms:modified xsi:type="dcterms:W3CDTF">2023-04-25T11:05:21Z</dcterms:modified>
</cp:coreProperties>
</file>