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7"/>
  </p:notesMasterIdLst>
  <p:handoutMasterIdLst>
    <p:handoutMasterId r:id="rId38"/>
  </p:handoutMasterIdLst>
  <p:sldIdLst>
    <p:sldId id="317" r:id="rId5"/>
    <p:sldId id="2119" r:id="rId6"/>
    <p:sldId id="2131" r:id="rId7"/>
    <p:sldId id="2072" r:id="rId8"/>
    <p:sldId id="2116" r:id="rId9"/>
    <p:sldId id="319" r:id="rId10"/>
    <p:sldId id="1550" r:id="rId11"/>
    <p:sldId id="2102" r:id="rId12"/>
    <p:sldId id="2121" r:id="rId13"/>
    <p:sldId id="2105" r:id="rId14"/>
    <p:sldId id="2122" r:id="rId15"/>
    <p:sldId id="2134" r:id="rId16"/>
    <p:sldId id="2123" r:id="rId17"/>
    <p:sldId id="2124" r:id="rId18"/>
    <p:sldId id="2104" r:id="rId19"/>
    <p:sldId id="2083" r:id="rId20"/>
    <p:sldId id="2125" r:id="rId21"/>
    <p:sldId id="2126" r:id="rId22"/>
    <p:sldId id="2127" r:id="rId23"/>
    <p:sldId id="2129" r:id="rId24"/>
    <p:sldId id="2093" r:id="rId25"/>
    <p:sldId id="2130" r:id="rId26"/>
    <p:sldId id="2112" r:id="rId27"/>
    <p:sldId id="2132" r:id="rId28"/>
    <p:sldId id="2113" r:id="rId29"/>
    <p:sldId id="257" r:id="rId30"/>
    <p:sldId id="2107" r:id="rId31"/>
    <p:sldId id="2108" r:id="rId32"/>
    <p:sldId id="303" r:id="rId33"/>
    <p:sldId id="299" r:id="rId34"/>
    <p:sldId id="300" r:id="rId35"/>
    <p:sldId id="302" r:id="rId3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3087"/>
    <a:srgbClr val="63666A"/>
    <a:srgbClr val="505050"/>
    <a:srgbClr val="A7A8AA"/>
    <a:srgbClr val="0F2D62"/>
    <a:srgbClr val="50504E"/>
    <a:srgbClr val="404040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0"/>
    <p:restoredTop sz="76369" autoAdjust="0"/>
  </p:normalViewPr>
  <p:slideViewPr>
    <p:cSldViewPr snapToGrid="0">
      <p:cViewPr varScale="1">
        <p:scale>
          <a:sx n="111" d="100"/>
          <a:sy n="111" d="100"/>
        </p:scale>
        <p:origin x="208" y="3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4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2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59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9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59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2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64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56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3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MIT/Plasma Science and Fusion Center </a:t>
            </a:r>
          </a:p>
          <a:p>
            <a:r>
              <a:rPr lang="en-US" sz="1200" dirty="0"/>
              <a:t>CFS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4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Toroidal Field Magnet Coil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160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5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2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7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6BB79-A8E6-BCE9-825C-8243838E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4/25/25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1C990-A899-B9DA-71C4-920F1683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D966F-8F5F-854D-72C6-32E1BDD2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816A-6214-944A-89E5-92598204B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7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4737447"/>
            <a:ext cx="324365" cy="273844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7198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782771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7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9435"/>
            <a:ext cx="9144000" cy="63231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1" y="4800601"/>
            <a:ext cx="516675" cy="260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0051" y="1085851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39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6" r:id="rId9"/>
    <p:sldLayoutId id="2147484127" r:id="rId10"/>
    <p:sldLayoutId id="2147484128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@1.9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2484" y="3341311"/>
            <a:ext cx="9144000" cy="1172323"/>
          </a:xfrm>
        </p:spPr>
        <p:txBody>
          <a:bodyPr>
            <a:noAutofit/>
          </a:bodyPr>
          <a:lstStyle/>
          <a:p>
            <a:r>
              <a:rPr lang="en-US" dirty="0"/>
              <a:t>Challenges of test infrastructures for fusion in the US </a:t>
            </a:r>
          </a:p>
          <a:p>
            <a:r>
              <a:rPr lang="en-US" sz="2000" dirty="0"/>
              <a:t>G. Velev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CBB1B9-5834-4C8A-8379-2B870B41C47F}"/>
              </a:ext>
            </a:extLst>
          </p:cNvPr>
          <p:cNvSpPr txBox="1">
            <a:spLocks/>
          </p:cNvSpPr>
          <p:nvPr/>
        </p:nvSpPr>
        <p:spPr>
          <a:xfrm>
            <a:off x="676266" y="4287069"/>
            <a:ext cx="5718271" cy="752287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>
                <a:effectLst/>
                <a:latin typeface="Titillium Web" panose="020F0502020204030204" pitchFamily="34" charset="0"/>
              </a:rPr>
              <a:t>4</a:t>
            </a:r>
            <a:r>
              <a:rPr lang="en-US" sz="1800" b="1" i="1" baseline="30000" dirty="0">
                <a:effectLst/>
                <a:latin typeface="Titillium Web" panose="020F0502020204030204" pitchFamily="34" charset="0"/>
              </a:rPr>
              <a:t>th</a:t>
            </a:r>
            <a:r>
              <a:rPr lang="en-US" sz="1800" b="1" i="1" dirty="0">
                <a:effectLst/>
                <a:latin typeface="Titillium Web" panose="020F0502020204030204" pitchFamily="34" charset="0"/>
              </a:rPr>
              <a:t> Superconducting Magnet Test Facility Workshop</a:t>
            </a:r>
            <a:endParaRPr lang="en-US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96A4C2-D72F-E581-E869-8689CE634D5F}"/>
              </a:ext>
            </a:extLst>
          </p:cNvPr>
          <p:cNvGrpSpPr/>
          <p:nvPr/>
        </p:nvGrpSpPr>
        <p:grpSpPr>
          <a:xfrm>
            <a:off x="5890507" y="4041798"/>
            <a:ext cx="2708611" cy="943672"/>
            <a:chOff x="5890507" y="4041798"/>
            <a:chExt cx="2708611" cy="943672"/>
          </a:xfrm>
        </p:grpSpPr>
        <p:pic>
          <p:nvPicPr>
            <p:cNvPr id="7" name="Picture 6" descr="A picture containing sky, outdoor, building, ruin&#10;&#10;Description automatically generated">
              <a:extLst>
                <a:ext uri="{FF2B5EF4-FFF2-40B4-BE49-F238E27FC236}">
                  <a16:creationId xmlns:a16="http://schemas.microsoft.com/office/drawing/2014/main" id="{4DC35B1F-3B3E-4A17-A51B-03928E8B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0507" y="4041798"/>
              <a:ext cx="1431709" cy="943672"/>
            </a:xfrm>
            <a:prstGeom prst="rect">
              <a:avLst/>
            </a:prstGeom>
          </p:spPr>
        </p:pic>
        <p:pic>
          <p:nvPicPr>
            <p:cNvPr id="11" name="Picture 10" descr="Text, application&#10;&#10;Description automatically generated">
              <a:extLst>
                <a:ext uri="{FF2B5EF4-FFF2-40B4-BE49-F238E27FC236}">
                  <a16:creationId xmlns:a16="http://schemas.microsoft.com/office/drawing/2014/main" id="{3A5A8262-1B35-314B-78BE-DFB2F36B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2216" y="4041798"/>
              <a:ext cx="1276902" cy="36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17554-7A91-ED6F-7CB0-FAD8AD5C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Summary of the parameters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68A1-2E2F-1C1B-9B76-1CE4B9E4F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83A25-C0B3-0387-E707-FF8A23225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48A42-FDDC-E605-307A-0C58E3063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21479AD-2D3C-67B6-3DE9-E2A0DAA45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236588"/>
              </p:ext>
            </p:extLst>
          </p:nvPr>
        </p:nvGraphicFramePr>
        <p:xfrm>
          <a:off x="788512" y="728664"/>
          <a:ext cx="7552696" cy="3794530"/>
        </p:xfrm>
        <a:graphic>
          <a:graphicData uri="http://schemas.openxmlformats.org/drawingml/2006/table">
            <a:tbl>
              <a:tblPr firstRow="1" bandRow="1" bandCol="1">
                <a:solidFill>
                  <a:schemeClr val="bg1"/>
                </a:solidFill>
              </a:tblPr>
              <a:tblGrid>
                <a:gridCol w="5692416">
                  <a:extLst>
                    <a:ext uri="{9D8B030D-6E8A-4147-A177-3AD203B41FA5}">
                      <a16:colId xmlns:a16="http://schemas.microsoft.com/office/drawing/2014/main" val="3062858250"/>
                    </a:ext>
                  </a:extLst>
                </a:gridCol>
                <a:gridCol w="1860280">
                  <a:extLst>
                    <a:ext uri="{9D8B030D-6E8A-4147-A177-3AD203B41FA5}">
                      <a16:colId xmlns:a16="http://schemas.microsoft.com/office/drawing/2014/main" val="3131500913"/>
                    </a:ext>
                  </a:extLst>
                </a:gridCol>
              </a:tblGrid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500" b="0" cap="none" spc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 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1500" b="0" cap="none" spc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130026" marR="75015" marT="100020" marB="10002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6160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Background Dipole Field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666182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Minimum Operational Temperature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 K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07743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Diameter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 m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632320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Magnet Length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 m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76114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Stored Energy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MJ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20897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Weight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t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22101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Sample Temperature  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4.5-50.0 K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09132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Test Sample Current (direct)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kA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9703"/>
                  </a:ext>
                </a:extLst>
              </a:tr>
              <a:tr h="3794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Test Sample Current (transformer)</a:t>
                      </a:r>
                    </a:p>
                  </a:txBody>
                  <a:tcPr marL="130026" marR="75015" marT="100020" marB="10002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kA</a:t>
                      </a:r>
                    </a:p>
                  </a:txBody>
                  <a:tcPr marL="130026" marR="75015" marT="100020" marB="10002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23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06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978D84-2473-1C51-575F-44164E6B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5" y="1714400"/>
            <a:ext cx="3960776" cy="2820846"/>
          </a:xfrm>
        </p:spPr>
        <p:txBody>
          <a:bodyPr/>
          <a:lstStyle/>
          <a:p>
            <a:r>
              <a:rPr lang="en-US" dirty="0"/>
              <a:t>Fusion mode  -  HTS cable test: 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 15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T@1.9K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/>
              <a:t>( ~15 kA)</a:t>
            </a:r>
          </a:p>
          <a:p>
            <a:pPr lvl="1"/>
            <a:r>
              <a:rPr lang="en-US" dirty="0"/>
              <a:t>Anti-cryostat with sample holder for cable test, (CICC)</a:t>
            </a:r>
          </a:p>
          <a:p>
            <a:pPr lvl="1"/>
            <a:r>
              <a:rPr lang="en-US" dirty="0"/>
              <a:t>Variable temperature for the cable 4.5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  50 K</a:t>
            </a:r>
          </a:p>
          <a:p>
            <a:pPr lvl="1"/>
            <a:r>
              <a:rPr lang="en-US" dirty="0"/>
              <a:t>SC transformer to provide 100kA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top and lambda plates </a:t>
            </a:r>
          </a:p>
          <a:p>
            <a:pPr lvl="1"/>
            <a:r>
              <a:rPr lang="en-US" dirty="0"/>
              <a:t>Sample holder for HTS cables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7709B-9EE3-9145-DC4E-228807D4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 Modes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EFF86-991F-4637-69A3-A9B0139AB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E9FB-66B2-093E-92D6-E4C1981DA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39F52-AF99-3A1F-AB20-9BC94A7A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B5510CC-6F6B-94E5-B6F3-B29D9D913793}"/>
              </a:ext>
            </a:extLst>
          </p:cNvPr>
          <p:cNvSpPr txBox="1">
            <a:spLocks/>
          </p:cNvSpPr>
          <p:nvPr/>
        </p:nvSpPr>
        <p:spPr>
          <a:xfrm>
            <a:off x="4240746" y="1714399"/>
            <a:ext cx="3960776" cy="292951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 R&amp;D mode for the US Magnet Development Program </a:t>
            </a:r>
          </a:p>
          <a:p>
            <a:pPr lvl="1"/>
            <a:r>
              <a:rPr lang="en-US" dirty="0"/>
              <a:t>Large aperture/large diameter magnets LTS@1.9 K powered up to 24 kA</a:t>
            </a:r>
          </a:p>
          <a:p>
            <a:pPr lvl="1"/>
            <a:r>
              <a:rPr lang="en-US" dirty="0"/>
              <a:t>Hybrid magnet tests (LTS + HTS) at 1.9 K powered with 16 kA PS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top and lambda plates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116EE7-ADE1-6C3E-7BD4-6B9AD252E3DB}"/>
              </a:ext>
            </a:extLst>
          </p:cNvPr>
          <p:cNvSpPr txBox="1">
            <a:spLocks/>
          </p:cNvSpPr>
          <p:nvPr/>
        </p:nvSpPr>
        <p:spPr>
          <a:xfrm>
            <a:off x="2842098" y="1039039"/>
            <a:ext cx="3240932" cy="4136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TWO  OPERATIONAL MODES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73451-EAC1-2039-5741-93A4D032D904}"/>
              </a:ext>
            </a:extLst>
          </p:cNvPr>
          <p:cNvSpPr/>
          <p:nvPr/>
        </p:nvSpPr>
        <p:spPr>
          <a:xfrm>
            <a:off x="115019" y="1452664"/>
            <a:ext cx="4020862" cy="308258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68DCC2-9EBA-3411-0851-27A252F04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1842" y="728663"/>
            <a:ext cx="8146029" cy="3794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207BD3-EF8F-53F1-1C73-0842B59D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  layout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5124E-641E-1391-5B62-1AD24980A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1623-EF5F-F712-19AF-9DF587738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8A48F-A580-359A-4258-F6BF7D1FF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60" y="1035616"/>
            <a:ext cx="4820475" cy="3180429"/>
          </a:xfrm>
        </p:spPr>
        <p:txBody>
          <a:bodyPr/>
          <a:lstStyle/>
          <a:p>
            <a:r>
              <a:rPr lang="en-US" dirty="0"/>
              <a:t>Status</a:t>
            </a:r>
          </a:p>
          <a:p>
            <a:pPr lvl="1"/>
            <a:r>
              <a:rPr lang="en-US" dirty="0"/>
              <a:t>Pit construction -  started in October 2020 –finished  in May 2021</a:t>
            </a:r>
          </a:p>
          <a:p>
            <a:r>
              <a:rPr lang="en-US" dirty="0"/>
              <a:t>We  added two cylindrical steel shields to contain the fringe magnetic field. </a:t>
            </a:r>
          </a:p>
          <a:p>
            <a:r>
              <a:rPr lang="en-US" dirty="0">
                <a:solidFill>
                  <a:srgbClr val="4E4E4E"/>
                </a:solidFill>
              </a:rPr>
              <a:t>Construction challenges: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Heavy construction machines were used in the tight building space </a:t>
            </a:r>
          </a:p>
          <a:p>
            <a:pPr lvl="1"/>
            <a:r>
              <a:rPr lang="en-US" dirty="0">
                <a:solidFill>
                  <a:srgbClr val="4E4E4E"/>
                </a:solidFill>
              </a:rPr>
              <a:t>Preventing  walls to collapse</a:t>
            </a:r>
          </a:p>
          <a:p>
            <a:r>
              <a:rPr lang="en-US" dirty="0"/>
              <a:t>Pit continues to be dry even during strong Midwest rains 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1033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Pit  Construction  - Done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709F11-E42A-5C72-693D-61EE32C2B600}"/>
              </a:ext>
            </a:extLst>
          </p:cNvPr>
          <p:cNvGrpSpPr/>
          <p:nvPr/>
        </p:nvGrpSpPr>
        <p:grpSpPr>
          <a:xfrm>
            <a:off x="4845210" y="674489"/>
            <a:ext cx="2681344" cy="4126332"/>
            <a:chOff x="4777241" y="674489"/>
            <a:chExt cx="4556704" cy="4126332"/>
          </a:xfrm>
        </p:grpSpPr>
        <p:pic>
          <p:nvPicPr>
            <p:cNvPr id="9" name="Content Placeholder 10" descr="A close up of a map&#10;&#10;Description automatically generated">
              <a:extLst>
                <a:ext uri="{FF2B5EF4-FFF2-40B4-BE49-F238E27FC236}">
                  <a16:creationId xmlns:a16="http://schemas.microsoft.com/office/drawing/2014/main" id="{D44D9A99-8287-D2E5-5C1B-4385A22CA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399" y="674489"/>
              <a:ext cx="4174601" cy="37945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EA4AC2-797C-7BEC-0D42-48EAC63D83C8}"/>
                </a:ext>
              </a:extLst>
            </p:cNvPr>
            <p:cNvSpPr txBox="1"/>
            <p:nvPr/>
          </p:nvSpPr>
          <p:spPr>
            <a:xfrm>
              <a:off x="6603898" y="1709635"/>
              <a:ext cx="1776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9’-6’’ (2.9m)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5BB5C5-5A62-27D9-7D98-E13004764FE7}"/>
                </a:ext>
              </a:extLst>
            </p:cNvPr>
            <p:cNvSpPr txBox="1"/>
            <p:nvPr/>
          </p:nvSpPr>
          <p:spPr>
            <a:xfrm>
              <a:off x="7557232" y="2752542"/>
              <a:ext cx="1776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20’ (6.1m)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D63E66-F614-8EB1-534A-EA562853C507}"/>
                </a:ext>
              </a:extLst>
            </p:cNvPr>
            <p:cNvCxnSpPr/>
            <p:nvPr/>
          </p:nvCxnSpPr>
          <p:spPr>
            <a:xfrm>
              <a:off x="6600078" y="1876892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73A6B-275E-DEE1-8DF9-FDE6BF4C5293}"/>
                </a:ext>
              </a:extLst>
            </p:cNvPr>
            <p:cNvCxnSpPr/>
            <p:nvPr/>
          </p:nvCxnSpPr>
          <p:spPr>
            <a:xfrm>
              <a:off x="6701315" y="1863524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B64DA8-F624-82CC-50B9-5F6EE0B36A9E}"/>
                </a:ext>
              </a:extLst>
            </p:cNvPr>
            <p:cNvCxnSpPr/>
            <p:nvPr/>
          </p:nvCxnSpPr>
          <p:spPr>
            <a:xfrm>
              <a:off x="7603354" y="1863524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5F446B7-CC5B-BE1E-C9FC-617B2AA961E4}"/>
                </a:ext>
              </a:extLst>
            </p:cNvPr>
            <p:cNvCxnSpPr/>
            <p:nvPr/>
          </p:nvCxnSpPr>
          <p:spPr>
            <a:xfrm>
              <a:off x="7683450" y="1872866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2903399-77DE-CCBE-9790-8F6849635A84}"/>
                </a:ext>
              </a:extLst>
            </p:cNvPr>
            <p:cNvCxnSpPr/>
            <p:nvPr/>
          </p:nvCxnSpPr>
          <p:spPr>
            <a:xfrm flipH="1">
              <a:off x="5804704" y="3981994"/>
              <a:ext cx="677119" cy="4395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E965F1-046F-F13F-2E84-019BB2E7D9FD}"/>
                </a:ext>
              </a:extLst>
            </p:cNvPr>
            <p:cNvSpPr txBox="1"/>
            <p:nvPr/>
          </p:nvSpPr>
          <p:spPr>
            <a:xfrm>
              <a:off x="4777241" y="4216046"/>
              <a:ext cx="1666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Steel shields</a:t>
              </a:r>
            </a:p>
          </p:txBody>
        </p:sp>
      </p:grpSp>
      <p:pic>
        <p:nvPicPr>
          <p:cNvPr id="7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5CD26FA6-2C91-1875-D0D1-6E5190ECB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659" y="803458"/>
            <a:ext cx="1815855" cy="37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0469"/>
            <a:ext cx="4418635" cy="3872996"/>
          </a:xfrm>
        </p:spPr>
        <p:txBody>
          <a:bodyPr/>
          <a:lstStyle/>
          <a:p>
            <a:r>
              <a:rPr lang="en-US" dirty="0"/>
              <a:t>It is a large double-bath vessel with a lambda plate that separates the 4.5 K normal liquid helium on the upper section from the pressurized superfluid helium at 1.9 K and 1.3 bar</a:t>
            </a:r>
          </a:p>
          <a:p>
            <a:r>
              <a:rPr lang="en-US" dirty="0"/>
              <a:t>The current design of this helium vessel is similar to the existing test stands at Fermilab</a:t>
            </a:r>
          </a:p>
          <a:p>
            <a:r>
              <a:rPr lang="en-US" dirty="0"/>
              <a:t>Vendor is selected</a:t>
            </a:r>
          </a:p>
          <a:p>
            <a:r>
              <a:rPr lang="en-US" dirty="0"/>
              <a:t>Final cryostat design is finalized and  reviewed,  PRR is expected at the end of May</a:t>
            </a:r>
          </a:p>
          <a:p>
            <a:pPr lvl="1"/>
            <a:r>
              <a:rPr lang="en-US" dirty="0"/>
              <a:t>Expected delivery in the fall of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808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Cryostat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3833624-E182-BC6C-3788-FF69BC58BE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546" y="517716"/>
            <a:ext cx="2797175" cy="39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67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0" y="1007265"/>
            <a:ext cx="3896001" cy="3518973"/>
          </a:xfrm>
        </p:spPr>
        <p:txBody>
          <a:bodyPr/>
          <a:lstStyle/>
          <a:p>
            <a:r>
              <a:rPr lang="en-US" dirty="0"/>
              <a:t>Top  and lambda plates design is in progress</a:t>
            </a:r>
          </a:p>
          <a:p>
            <a:r>
              <a:rPr lang="en-US" dirty="0"/>
              <a:t>The goal is to deliver  the top and lambda plate in the fall of  2023  to  start cold commissioning of the cryostat</a:t>
            </a:r>
          </a:p>
          <a:p>
            <a:r>
              <a:rPr lang="en-US" dirty="0"/>
              <a:t>We entertained 3 different options for  lambda plate sealing to the cryostat and decided on spring energized  Teflon type seal (used in BNL TF)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808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Top and lambda plates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3F62E-51A6-53DB-87C7-5F8DAFC8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105" y="1179116"/>
            <a:ext cx="1557872" cy="2095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2BEC3D-5721-82A0-DE11-8CB6B5680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75139"/>
            <a:ext cx="2320290" cy="35189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705BEA-53EE-01AB-551D-172ACCFBE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800" y="3059584"/>
            <a:ext cx="2100610" cy="16803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2C79EAC-BC07-8997-4FE6-27F68E49D083}"/>
              </a:ext>
            </a:extLst>
          </p:cNvPr>
          <p:cNvGrpSpPr/>
          <p:nvPr/>
        </p:nvGrpSpPr>
        <p:grpSpPr>
          <a:xfrm>
            <a:off x="7668228" y="1938326"/>
            <a:ext cx="677283" cy="1782935"/>
            <a:chOff x="4218973" y="1743266"/>
            <a:chExt cx="677283" cy="178293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606A2FB-C2AC-72D0-E7FF-C9309CC50F20}"/>
                </a:ext>
              </a:extLst>
            </p:cNvPr>
            <p:cNvSpPr/>
            <p:nvPr/>
          </p:nvSpPr>
          <p:spPr>
            <a:xfrm>
              <a:off x="4572000" y="1743266"/>
              <a:ext cx="324256" cy="2911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A34DFF-719D-857C-94CF-227E6E9273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8973" y="1995637"/>
              <a:ext cx="417713" cy="15305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702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643942"/>
            <a:ext cx="8672513" cy="943323"/>
          </a:xfrm>
        </p:spPr>
        <p:txBody>
          <a:bodyPr/>
          <a:lstStyle/>
          <a:p>
            <a:r>
              <a:rPr lang="en-US" sz="1600" dirty="0"/>
              <a:t>Developed at Fermilab, benefiting from the  projects, mostly QP for Mu2e solenoids </a:t>
            </a:r>
          </a:p>
          <a:p>
            <a:r>
              <a:rPr lang="en-US" sz="1600" dirty="0"/>
              <a:t>Production/Operational grade QP  - two paths, based on primary DQD and redundant AQD  modules for failproof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Quench Protection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1E0AD0-AF81-3E4C-9B07-F31E9C94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08"/>
            <a:ext cx="4418863" cy="369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1A333-DCE6-D948-B6DA-B451BFBB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63" y="1674640"/>
            <a:ext cx="4691477" cy="3153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E94DC-623E-2341-8D7C-A0C755E5857A}"/>
              </a:ext>
            </a:extLst>
          </p:cNvPr>
          <p:cNvSpPr txBox="1"/>
          <p:nvPr/>
        </p:nvSpPr>
        <p:spPr>
          <a:xfrm>
            <a:off x="7276783" y="1259820"/>
            <a:ext cx="17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AQD system </a:t>
            </a:r>
          </a:p>
        </p:txBody>
      </p:sp>
    </p:spTree>
    <p:extLst>
      <p:ext uri="{BB962C8B-B14F-4D97-AF65-F5344CB8AC3E}">
        <p14:creationId xmlns:p14="http://schemas.microsoft.com/office/powerpoint/2010/main" val="123418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49479"/>
            <a:ext cx="8686800" cy="329931"/>
          </a:xfrm>
        </p:spPr>
        <p:txBody>
          <a:bodyPr/>
          <a:lstStyle/>
          <a:p>
            <a:r>
              <a:rPr lang="en-US" dirty="0"/>
              <a:t>QPM Architecture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/>
              <a:t>G. Velev | 4th Superconducting Magnet Test Facility Workshop</a:t>
            </a:r>
            <a:endParaRPr lang="en-US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24722-782C-51FD-7772-968E835C3526}"/>
              </a:ext>
            </a:extLst>
          </p:cNvPr>
          <p:cNvGrpSpPr/>
          <p:nvPr/>
        </p:nvGrpSpPr>
        <p:grpSpPr>
          <a:xfrm>
            <a:off x="222250" y="1047209"/>
            <a:ext cx="7452221" cy="4008916"/>
            <a:chOff x="14423" y="211326"/>
            <a:chExt cx="7452221" cy="4487668"/>
          </a:xfrm>
        </p:grpSpPr>
        <p:pic>
          <p:nvPicPr>
            <p:cNvPr id="18" name="Picture 17" descr="Diagram, schematic&#10;&#10;Description automatically generated">
              <a:extLst>
                <a:ext uri="{FF2B5EF4-FFF2-40B4-BE49-F238E27FC236}">
                  <a16:creationId xmlns:a16="http://schemas.microsoft.com/office/drawing/2014/main" id="{AE4830CD-72D6-7694-CB59-8C7020E77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5239" y="632979"/>
              <a:ext cx="5251405" cy="406601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13D357-D36D-7332-A458-C064C2E8FF7F}"/>
                </a:ext>
              </a:extLst>
            </p:cNvPr>
            <p:cNvSpPr txBox="1"/>
            <p:nvPr/>
          </p:nvSpPr>
          <p:spPr>
            <a:xfrm>
              <a:off x="979335" y="1648240"/>
              <a:ext cx="1515246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Quench Detection &amp; Management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961D11-2EAD-B7FB-2427-86C2E32CA23D}"/>
                </a:ext>
              </a:extLst>
            </p:cNvPr>
            <p:cNvSpPr txBox="1"/>
            <p:nvPr/>
          </p:nvSpPr>
          <p:spPr>
            <a:xfrm>
              <a:off x="575530" y="2956238"/>
              <a:ext cx="1442882" cy="65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Quench Logic &amp;Protection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CE800F-F4DA-C1CB-35D2-639E3AA9C416}"/>
                </a:ext>
              </a:extLst>
            </p:cNvPr>
            <p:cNvSpPr txBox="1"/>
            <p:nvPr/>
          </p:nvSpPr>
          <p:spPr>
            <a:xfrm>
              <a:off x="575530" y="3780146"/>
              <a:ext cx="1718464" cy="65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PS Control and Monitoring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961AE70-CAE9-B5B4-F0C2-C60BABD1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5" y="1571645"/>
              <a:ext cx="942285" cy="6333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B001DC-07A3-CD39-6A01-8374CA92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4423" y="578591"/>
              <a:ext cx="1122215" cy="75104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99533A7-A927-C4A1-6C39-6FB052226C09}"/>
                </a:ext>
              </a:extLst>
            </p:cNvPr>
            <p:cNvSpPr/>
            <p:nvPr/>
          </p:nvSpPr>
          <p:spPr>
            <a:xfrm>
              <a:off x="4698039" y="2355229"/>
              <a:ext cx="420807" cy="3107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1F48A2-62CD-2D8A-D469-42E1AEDE98D6}"/>
                </a:ext>
              </a:extLst>
            </p:cNvPr>
            <p:cNvSpPr txBox="1"/>
            <p:nvPr/>
          </p:nvSpPr>
          <p:spPr>
            <a:xfrm>
              <a:off x="3876779" y="211326"/>
              <a:ext cx="1432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Branch 1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5DE055-DD2F-A068-D0B8-667E1B51ED3F}"/>
                </a:ext>
              </a:extLst>
            </p:cNvPr>
            <p:cNvSpPr txBox="1"/>
            <p:nvPr/>
          </p:nvSpPr>
          <p:spPr>
            <a:xfrm>
              <a:off x="4908442" y="221294"/>
              <a:ext cx="1432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Branch 2 </a:t>
              </a:r>
            </a:p>
          </p:txBody>
        </p:sp>
      </p:grp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33A7EFFE-58C5-EFB8-B26A-09E5A13FF583}"/>
              </a:ext>
            </a:extLst>
          </p:cNvPr>
          <p:cNvSpPr txBox="1">
            <a:spLocks/>
          </p:cNvSpPr>
          <p:nvPr/>
        </p:nvSpPr>
        <p:spPr>
          <a:xfrm>
            <a:off x="0" y="431970"/>
            <a:ext cx="8672513" cy="9433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Two branches  protecting main dipole and test sample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520FBD-CB30-2F0F-A449-2C4ECE84B010}"/>
              </a:ext>
            </a:extLst>
          </p:cNvPr>
          <p:cNvGrpSpPr/>
          <p:nvPr/>
        </p:nvGrpSpPr>
        <p:grpSpPr>
          <a:xfrm>
            <a:off x="1944785" y="1315184"/>
            <a:ext cx="3006931" cy="3694850"/>
            <a:chOff x="1626626" y="632357"/>
            <a:chExt cx="3177546" cy="40380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9D14B8E-73E0-CC61-A669-B88D690FDF44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2952829"/>
              <a:ext cx="1124465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0F96E2-77A8-BDE8-0166-526FDF35D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845" y="2148840"/>
              <a:ext cx="0" cy="83068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ED02B5-B284-CEBA-3080-7AC23E9CB627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22" y="2148840"/>
              <a:ext cx="137930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76693-32CC-DB44-69E7-55E7D32B3ED5}"/>
                </a:ext>
              </a:extLst>
            </p:cNvPr>
            <p:cNvCxnSpPr>
              <a:cxnSpLocks/>
            </p:cNvCxnSpPr>
            <p:nvPr/>
          </p:nvCxnSpPr>
          <p:spPr>
            <a:xfrm>
              <a:off x="4698039" y="1546668"/>
              <a:ext cx="0" cy="625032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473AC9-F670-4977-C39E-88747AF6BC06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632357"/>
              <a:ext cx="1724849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9D453C5-1829-E8ED-DA7D-9F26169A5FD9}"/>
                </a:ext>
              </a:extLst>
            </p:cNvPr>
            <p:cNvCxnSpPr>
              <a:cxnSpLocks/>
            </p:cNvCxnSpPr>
            <p:nvPr/>
          </p:nvCxnSpPr>
          <p:spPr>
            <a:xfrm>
              <a:off x="3926205" y="1546668"/>
              <a:ext cx="771834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DCD1782-A534-FBB2-2AFD-2C1A0C670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6205" y="632357"/>
              <a:ext cx="0" cy="939269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36B1A12-01BC-0029-B525-CF96AAA15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6626" y="1517575"/>
              <a:ext cx="452126" cy="100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2B54B9-2A42-5C93-09EE-D32602FB0C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859" y="2979523"/>
              <a:ext cx="0" cy="80782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397DD6-59AE-6C4C-A268-B93F02B20252}"/>
                </a:ext>
              </a:extLst>
            </p:cNvPr>
            <p:cNvCxnSpPr>
              <a:cxnSpLocks/>
            </p:cNvCxnSpPr>
            <p:nvPr/>
          </p:nvCxnSpPr>
          <p:spPr>
            <a:xfrm>
              <a:off x="2623133" y="3748296"/>
              <a:ext cx="425512" cy="1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E3B1BE6-2713-54A7-1CA7-9EC30805C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644" y="3323687"/>
              <a:ext cx="0" cy="424609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84594B5-4401-95BA-4A12-1A0785068892}"/>
                </a:ext>
              </a:extLst>
            </p:cNvPr>
            <p:cNvCxnSpPr>
              <a:cxnSpLocks/>
            </p:cNvCxnSpPr>
            <p:nvPr/>
          </p:nvCxnSpPr>
          <p:spPr>
            <a:xfrm>
              <a:off x="3048645" y="3323687"/>
              <a:ext cx="172832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353B9A-7AFB-2E27-4C21-86ABFB04D2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6682" y="2159872"/>
              <a:ext cx="0" cy="1163815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E8F7950-46BA-160E-914F-CE5FCE2C4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4325" y="3147022"/>
              <a:ext cx="791736" cy="199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83D07CE-17A5-2588-FFA4-C6209BB9C1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4395" y="3748297"/>
              <a:ext cx="4634" cy="88373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5EAB105-BAAB-CA92-FFD4-7CECD96340BD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96" y="4632026"/>
              <a:ext cx="1859563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55EC97-FB58-A458-9389-7083780378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85503" y="3295088"/>
              <a:ext cx="1" cy="1375332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95D507D-1CCB-1FD8-8F0A-5BFBBBD3E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3074" y="3893930"/>
              <a:ext cx="459714" cy="2388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47B9B72-9AFE-405B-3C2B-5BBCA149E94D}"/>
                </a:ext>
              </a:extLst>
            </p:cNvPr>
            <p:cNvCxnSpPr>
              <a:cxnSpLocks/>
            </p:cNvCxnSpPr>
            <p:nvPr/>
          </p:nvCxnSpPr>
          <p:spPr>
            <a:xfrm>
              <a:off x="4485503" y="2148840"/>
              <a:ext cx="318669" cy="0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46A6250-7316-3569-7320-E9AE5E4BC8AE}"/>
                </a:ext>
              </a:extLst>
            </p:cNvPr>
            <p:cNvCxnSpPr>
              <a:cxnSpLocks/>
            </p:cNvCxnSpPr>
            <p:nvPr/>
          </p:nvCxnSpPr>
          <p:spPr>
            <a:xfrm>
              <a:off x="2201356" y="632979"/>
              <a:ext cx="6797" cy="2346544"/>
            </a:xfrm>
            <a:prstGeom prst="line">
              <a:avLst/>
            </a:prstGeom>
            <a:ln w="762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5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E5348-E9CB-CD42-B76A-1F36BA93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39" y="1007414"/>
            <a:ext cx="4343400" cy="3112702"/>
          </a:xfrm>
        </p:spPr>
        <p:txBody>
          <a:bodyPr/>
          <a:lstStyle/>
          <a:p>
            <a:r>
              <a:rPr lang="en-US" sz="1600" dirty="0"/>
              <a:t>We are procuring two sets of PSs:</a:t>
            </a:r>
          </a:p>
          <a:p>
            <a:pPr lvl="1"/>
            <a:r>
              <a:rPr lang="en-US" sz="1400" dirty="0"/>
              <a:t>Min 20 V @24 kA  to power the main  magnet (LTS in case of hybrid magnet tests)</a:t>
            </a:r>
          </a:p>
          <a:p>
            <a:pPr lvl="1"/>
            <a:r>
              <a:rPr lang="en-US" sz="1400" dirty="0"/>
              <a:t>Min 20 V @16 kA to power the sample (SC transformer or HTS inset of hybrid magnet tests).</a:t>
            </a:r>
          </a:p>
          <a:p>
            <a:r>
              <a:rPr lang="en-US" sz="1600" dirty="0"/>
              <a:t>Specifications are finalized </a:t>
            </a:r>
          </a:p>
          <a:p>
            <a:r>
              <a:rPr lang="en-US" sz="1600" dirty="0"/>
              <a:t>We are asking for modular system built on switch-mode power supply modules, interchangeable </a:t>
            </a:r>
          </a:p>
          <a:p>
            <a:r>
              <a:rPr lang="en-US" sz="1600" dirty="0"/>
              <a:t>Procurement process is finalized – company is selected, contract is pending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CD2E2-EAA2-7B00-0696-B44CE27E0991}"/>
              </a:ext>
            </a:extLst>
          </p:cNvPr>
          <p:cNvSpPr txBox="1"/>
          <p:nvPr/>
        </p:nvSpPr>
        <p:spPr>
          <a:xfrm>
            <a:off x="5898229" y="3932336"/>
            <a:ext cx="265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 kA PS system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C5874-3D20-139A-5C1D-8CF364C6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73935"/>
            <a:ext cx="4552265" cy="32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68E38-02C8-AEB4-50CD-5EADE8C6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91" y="711419"/>
            <a:ext cx="4268887" cy="3926217"/>
          </a:xfrm>
        </p:spPr>
        <p:txBody>
          <a:bodyPr/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Field: 16 T design target with &gt;15% margin on the load line at 1.9 K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15 T is used as reference for operation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is based on past development and studies of block-coil dipoles (HD, FRESCA2 and HEPdipo) - Rutherford cable for the coils with shell-based structure with axial pre-load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Protection: energy extraction (resistor dump) is sufficient for safe magnet discharge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 Loss Induced Quench (CLIQ) system is  included in the baseline plan for redundancy, but no quench heaters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field length: 750 mm within 1% variation at 30 mm radius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DABE9-2A15-D6DE-3CDC-813AB42A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 Specification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DAD9-88A6-222F-6DE4-EA3F25568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7267" y="4876981"/>
            <a:ext cx="844928" cy="182155"/>
          </a:xfrm>
        </p:spPr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1121-80D3-A9D8-CFB9-4B151A704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052D-D05F-BFE4-AB66-5B81CD90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8B581-F51F-EAA2-7899-E8390949E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611" y="366996"/>
            <a:ext cx="3576637" cy="17858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88F8A0-2977-3541-888D-EE971758BFDC}"/>
              </a:ext>
            </a:extLst>
          </p:cNvPr>
          <p:cNvSpPr txBox="1"/>
          <p:nvPr/>
        </p:nvSpPr>
        <p:spPr>
          <a:xfrm>
            <a:off x="171399" y="4368423"/>
            <a:ext cx="636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D. Arbelaez, P. Ferracin, R. Hafalia, P. Mallon, D. Martins Araujo, J. L. Rudeiros Fernandez, G. Vallone et al.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E57-B2AC-3741-BCB4-6CCA1A18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322" y="2393413"/>
            <a:ext cx="1943100" cy="1592848"/>
          </a:xfrm>
          <a:prstGeom prst="rect">
            <a:avLst/>
          </a:prstGeom>
        </p:spPr>
      </p:pic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FE6B703D-5F52-EE44-9FDA-44A826D4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34337"/>
              </p:ext>
            </p:extLst>
          </p:nvPr>
        </p:nvGraphicFramePr>
        <p:xfrm>
          <a:off x="7145322" y="3947450"/>
          <a:ext cx="1943100" cy="540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173">
                  <a:extLst>
                    <a:ext uri="{9D8B030D-6E8A-4147-A177-3AD203B41FA5}">
                      <a16:colId xmlns:a16="http://schemas.microsoft.com/office/drawing/2014/main" val="1807207277"/>
                    </a:ext>
                  </a:extLst>
                </a:gridCol>
                <a:gridCol w="428878">
                  <a:extLst>
                    <a:ext uri="{9D8B030D-6E8A-4147-A177-3AD203B41FA5}">
                      <a16:colId xmlns:a16="http://schemas.microsoft.com/office/drawing/2014/main" val="893646140"/>
                    </a:ext>
                  </a:extLst>
                </a:gridCol>
                <a:gridCol w="531049">
                  <a:extLst>
                    <a:ext uri="{9D8B030D-6E8A-4147-A177-3AD203B41FA5}">
                      <a16:colId xmlns:a16="http://schemas.microsoft.com/office/drawing/2014/main" val="4185084133"/>
                    </a:ext>
                  </a:extLst>
                </a:gridCol>
              </a:tblGrid>
              <a:tr h="193988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Shell OD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1.3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644822"/>
                  </a:ext>
                </a:extLst>
              </a:tr>
              <a:tr h="193988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Shell length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2.0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824022"/>
                  </a:ext>
                </a:extLst>
              </a:tr>
              <a:tr h="152323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Total length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2.9</a:t>
                      </a:r>
                    </a:p>
                  </a:txBody>
                  <a:tcPr marL="34290" marR="34290" marT="13716" marB="13716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507549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64DCD1B-4FD9-1CC0-C6D6-9917CE651159}"/>
              </a:ext>
            </a:extLst>
          </p:cNvPr>
          <p:cNvGrpSpPr/>
          <p:nvPr/>
        </p:nvGrpSpPr>
        <p:grpSpPr>
          <a:xfrm>
            <a:off x="4641308" y="2403131"/>
            <a:ext cx="2330336" cy="1712942"/>
            <a:chOff x="4512239" y="1065409"/>
            <a:chExt cx="3869098" cy="3460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D6F6A4-F475-A8C1-0BF2-8326A4BC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1348541"/>
              <a:ext cx="3580737" cy="26609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F22E7A-3774-BAF6-CC33-450F8633D438}"/>
                </a:ext>
              </a:extLst>
            </p:cNvPr>
            <p:cNvSpPr txBox="1"/>
            <p:nvPr/>
          </p:nvSpPr>
          <p:spPr>
            <a:xfrm>
              <a:off x="6304569" y="3507897"/>
              <a:ext cx="2076768" cy="55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1: 40 turns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0F248F49-37F8-E8CA-201A-44AC7669E87B}"/>
                </a:ext>
              </a:extLst>
            </p:cNvPr>
            <p:cNvSpPr/>
            <p:nvPr/>
          </p:nvSpPr>
          <p:spPr bwMode="auto">
            <a:xfrm>
              <a:off x="7864262" y="1682052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0C894525-3679-2ABA-3C36-9E2CF02B48ED}"/>
                </a:ext>
              </a:extLst>
            </p:cNvPr>
            <p:cNvSpPr/>
            <p:nvPr/>
          </p:nvSpPr>
          <p:spPr bwMode="auto">
            <a:xfrm>
              <a:off x="8245262" y="2960060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3DEF43-09F9-AA3E-B102-20C786FBD77D}"/>
                </a:ext>
              </a:extLst>
            </p:cNvPr>
            <p:cNvSpPr txBox="1"/>
            <p:nvPr/>
          </p:nvSpPr>
          <p:spPr>
            <a:xfrm>
              <a:off x="6879694" y="3903747"/>
              <a:ext cx="1190862" cy="621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Coil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73C75E-FA22-7978-BF3E-2A786CE17960}"/>
                </a:ext>
              </a:extLst>
            </p:cNvPr>
            <p:cNvSpPr txBox="1"/>
            <p:nvPr/>
          </p:nvSpPr>
          <p:spPr>
            <a:xfrm>
              <a:off x="6325955" y="1065409"/>
              <a:ext cx="1029028" cy="621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Coil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2DBE2-B8C2-9393-353D-FE0B495BFA73}"/>
                </a:ext>
              </a:extLst>
            </p:cNvPr>
            <p:cNvSpPr txBox="1"/>
            <p:nvPr/>
          </p:nvSpPr>
          <p:spPr>
            <a:xfrm>
              <a:off x="6276816" y="2981361"/>
              <a:ext cx="2076768" cy="55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2: 40 turns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C54969-A86B-2435-73BC-54BC814EE0D6}"/>
                </a:ext>
              </a:extLst>
            </p:cNvPr>
            <p:cNvSpPr txBox="1"/>
            <p:nvPr/>
          </p:nvSpPr>
          <p:spPr>
            <a:xfrm>
              <a:off x="5802085" y="2235491"/>
              <a:ext cx="2076768" cy="55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3: 44 turns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B6737-AD06-EA06-13FE-2E1B2BCF8F6C}"/>
                </a:ext>
              </a:extLst>
            </p:cNvPr>
            <p:cNvSpPr txBox="1"/>
            <p:nvPr/>
          </p:nvSpPr>
          <p:spPr>
            <a:xfrm>
              <a:off x="5787492" y="1675972"/>
              <a:ext cx="2076770" cy="55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Layer 4: 44 turns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5E5117D-DD77-5AD4-D12A-470DF806EF0B}"/>
                </a:ext>
              </a:extLst>
            </p:cNvPr>
            <p:cNvCxnSpPr/>
            <p:nvPr/>
          </p:nvCxnSpPr>
          <p:spPr bwMode="auto">
            <a:xfrm>
              <a:off x="4800600" y="2506604"/>
              <a:ext cx="100584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A53BC3-42B4-6F32-EBFB-A728156F2FB3}"/>
                </a:ext>
              </a:extLst>
            </p:cNvPr>
            <p:cNvSpPr txBox="1"/>
            <p:nvPr/>
          </p:nvSpPr>
          <p:spPr>
            <a:xfrm>
              <a:off x="4512239" y="1643396"/>
              <a:ext cx="1419510" cy="911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000" dirty="0">
                  <a:solidFill>
                    <a:srgbClr val="FFFF00"/>
                  </a:solidFill>
                </a:rPr>
                <a:t>R</a:t>
              </a:r>
              <a:r>
                <a:rPr lang="en-US" sz="1000" baseline="-25000" dirty="0">
                  <a:solidFill>
                    <a:srgbClr val="FFFF00"/>
                  </a:solidFill>
                </a:rPr>
                <a:t>min</a:t>
              </a:r>
              <a:r>
                <a:rPr lang="en-US" sz="1000" dirty="0">
                  <a:solidFill>
                    <a:srgbClr val="FFFF00"/>
                  </a:solidFill>
                </a:rPr>
                <a:t>:</a:t>
              </a:r>
            </a:p>
            <a:p>
              <a:pPr algn="ctr">
                <a:spcAft>
                  <a:spcPts val="400"/>
                </a:spcAft>
              </a:pPr>
              <a:r>
                <a:rPr lang="en-US" sz="1000" dirty="0">
                  <a:solidFill>
                    <a:srgbClr val="FFFF00"/>
                  </a:solidFill>
                </a:rPr>
                <a:t>54 mm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05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88667-682C-95A9-BCB8-4E3E3AF66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20" y="612244"/>
            <a:ext cx="4934736" cy="3794522"/>
          </a:xfrm>
        </p:spPr>
        <p:txBody>
          <a:bodyPr/>
          <a:lstStyle/>
          <a:p>
            <a:r>
              <a:rPr lang="en-US" dirty="0"/>
              <a:t>High magnetic fields offer an attractive path to achieving net fusion energy. </a:t>
            </a:r>
          </a:p>
          <a:p>
            <a:r>
              <a:rPr lang="en-US" dirty="0"/>
              <a:t>The fusion community in the USA has been investigating the use of  REBCO magnets, which could potentially facilitate the development of smaller Tokamak devices operating at higher fields. </a:t>
            </a:r>
          </a:p>
          <a:p>
            <a:r>
              <a:rPr lang="en-US" dirty="0"/>
              <a:t>Infrastructure for testing components for these magnets is currently under development. </a:t>
            </a:r>
          </a:p>
          <a:p>
            <a:r>
              <a:rPr lang="en-US" dirty="0"/>
              <a:t>This talk does not include commercial test stands – for  example, GA test stand for ITER central solenoid.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922506-8B9C-E54F-2AD7-89CC139C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3BCFC-DC21-1100-09CB-A3126A3FC7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6484-4F76-2D76-19E8-F4A1B60E6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E44F7-83F4-6FD5-B849-DEBD67EF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0C826-94F5-96B6-F119-296C8BDF6D4A}"/>
              </a:ext>
            </a:extLst>
          </p:cNvPr>
          <p:cNvSpPr txBox="1"/>
          <p:nvPr/>
        </p:nvSpPr>
        <p:spPr>
          <a:xfrm>
            <a:off x="5834463" y="3734411"/>
            <a:ext cx="299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CH" sz="1600"/>
              <a:t>ourtesy of </a:t>
            </a:r>
            <a:r>
              <a:rPr lang="en-US" sz="1600" dirty="0"/>
              <a:t>Z. Hartwig (MIT/PSFC)</a:t>
            </a:r>
            <a:endParaRPr lang="en-CH" sz="160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81E2A2C-EF73-D942-A233-458045D62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242" y="612244"/>
            <a:ext cx="3304433" cy="30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A526E-9B99-344D-6451-FDDE5FF0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36" y="593977"/>
            <a:ext cx="5626927" cy="1926454"/>
          </a:xfrm>
        </p:spPr>
        <p:txBody>
          <a:bodyPr/>
          <a:lstStyle/>
          <a:p>
            <a:r>
              <a:rPr lang="en-US" sz="1600" dirty="0">
                <a:solidFill>
                  <a:srgbClr val="4E4E4E"/>
                </a:solidFill>
              </a:rPr>
              <a:t>We have a preliminary design of the anti-cryostat</a:t>
            </a:r>
          </a:p>
          <a:p>
            <a:r>
              <a:rPr lang="en-US" sz="1600" dirty="0">
                <a:solidFill>
                  <a:srgbClr val="4E4E4E"/>
                </a:solidFill>
              </a:rPr>
              <a:t>Expected operational mode: field is perpendicular to the test sample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aperture: (EDIPO) 144 mm (H) x 94 mm (V) 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superimposed with 106 mm round for compatibility with FRESCA2 </a:t>
            </a:r>
          </a:p>
          <a:p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8C8CA-BE58-D961-118E-07D35944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Anti-cryostat and sample 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98D-B6FB-8F60-F59F-84650BAC0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341-79F2-7061-6B66-23D66FA24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E53F-32F4-4F79-19EE-958119E8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C088B-EED1-443B-12FB-E4545C7C5E61}"/>
              </a:ext>
            </a:extLst>
          </p:cNvPr>
          <p:cNvGrpSpPr/>
          <p:nvPr/>
        </p:nvGrpSpPr>
        <p:grpSpPr>
          <a:xfrm>
            <a:off x="9108" y="2165242"/>
            <a:ext cx="3174906" cy="2550498"/>
            <a:chOff x="2729273" y="2557587"/>
            <a:chExt cx="3924617" cy="2544399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8B9EE93A-3453-6124-91AC-F31E9613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630" y="3298806"/>
              <a:ext cx="1782840" cy="1116030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B8B5EA1-63B2-5D98-6396-7B368D1D6B02}"/>
                </a:ext>
              </a:extLst>
            </p:cNvPr>
            <p:cNvCxnSpPr/>
            <p:nvPr/>
          </p:nvCxnSpPr>
          <p:spPr>
            <a:xfrm>
              <a:off x="4478536" y="2571750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959EB27-DCF8-007D-46C8-07C75F068B5E}"/>
                </a:ext>
              </a:extLst>
            </p:cNvPr>
            <p:cNvCxnSpPr/>
            <p:nvPr/>
          </p:nvCxnSpPr>
          <p:spPr>
            <a:xfrm>
              <a:off x="4754129" y="2571750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1AE3201-B24C-5D38-B7ED-730448F3C307}"/>
                </a:ext>
              </a:extLst>
            </p:cNvPr>
            <p:cNvCxnSpPr/>
            <p:nvPr/>
          </p:nvCxnSpPr>
          <p:spPr>
            <a:xfrm>
              <a:off x="5052177" y="2557587"/>
              <a:ext cx="0" cy="726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3068228-952E-E64C-FCA5-2120C60B46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470" y="3691587"/>
              <a:ext cx="83340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E480165-DE06-E49D-C4A1-255285D2A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8210" y="3888861"/>
              <a:ext cx="83340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8BD0E19-5F3B-D639-D9C5-BAB87B77AB0E}"/>
                </a:ext>
              </a:extLst>
            </p:cNvPr>
            <p:cNvCxnSpPr>
              <a:cxnSpLocks/>
            </p:cNvCxnSpPr>
            <p:nvPr/>
          </p:nvCxnSpPr>
          <p:spPr>
            <a:xfrm>
              <a:off x="3088210" y="3691587"/>
              <a:ext cx="8914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CE6D16-7439-E764-37B7-359EAC79A4EB}"/>
                </a:ext>
              </a:extLst>
            </p:cNvPr>
            <p:cNvCxnSpPr>
              <a:cxnSpLocks/>
            </p:cNvCxnSpPr>
            <p:nvPr/>
          </p:nvCxnSpPr>
          <p:spPr>
            <a:xfrm>
              <a:off x="5762470" y="3888861"/>
              <a:ext cx="89142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E88DFB-3C0B-760E-4F49-BFE329207DD1}"/>
                </a:ext>
              </a:extLst>
            </p:cNvPr>
            <p:cNvSpPr txBox="1"/>
            <p:nvPr/>
          </p:nvSpPr>
          <p:spPr>
            <a:xfrm>
              <a:off x="5301717" y="2729518"/>
              <a:ext cx="1059192" cy="39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B=15 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619CD5-03C9-8B67-C4AC-0C32F0022D01}"/>
                </a:ext>
              </a:extLst>
            </p:cNvPr>
            <p:cNvSpPr txBox="1"/>
            <p:nvPr/>
          </p:nvSpPr>
          <p:spPr>
            <a:xfrm>
              <a:off x="2729273" y="2981229"/>
              <a:ext cx="2151906" cy="39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F=1.5MN/m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8AA20B-6829-5C90-1E0C-9C5180D89C5B}"/>
                </a:ext>
              </a:extLst>
            </p:cNvPr>
            <p:cNvSpPr txBox="1"/>
            <p:nvPr/>
          </p:nvSpPr>
          <p:spPr>
            <a:xfrm>
              <a:off x="4148366" y="4701876"/>
              <a:ext cx="1782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</a:t>
              </a:r>
              <a:r>
                <a:rPr lang="en-US" sz="1600" baseline="-25000" dirty="0"/>
                <a:t>max</a:t>
              </a:r>
              <a:r>
                <a:rPr lang="en-US" sz="1600" dirty="0"/>
                <a:t>=100 kA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A3A533-C938-CD95-287E-52A11DA9939A}"/>
              </a:ext>
            </a:extLst>
          </p:cNvPr>
          <p:cNvSpPr txBox="1"/>
          <p:nvPr/>
        </p:nvSpPr>
        <p:spPr>
          <a:xfrm>
            <a:off x="1234419" y="3828895"/>
            <a:ext cx="171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EDIPO/Sultan configuration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01349-ED0A-8594-6703-767BB71D883E}"/>
              </a:ext>
            </a:extLst>
          </p:cNvPr>
          <p:cNvGrpSpPr/>
          <p:nvPr/>
        </p:nvGrpSpPr>
        <p:grpSpPr>
          <a:xfrm>
            <a:off x="5345322" y="173948"/>
            <a:ext cx="3899858" cy="4972941"/>
            <a:chOff x="5244142" y="201587"/>
            <a:chExt cx="3899858" cy="49729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8014A1-E3FE-A5C0-4FA3-F186524E0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142" y="201587"/>
              <a:ext cx="1783910" cy="49729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BE9684-FAD7-8DD9-0B25-6F1CA7E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3710" y="704334"/>
              <a:ext cx="2320290" cy="35189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185919-F1ED-0979-6087-F4248DA3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980" y="2010452"/>
              <a:ext cx="1764996" cy="247317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B4D8451-6802-81AE-F7EF-8D40A32114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4268" y="2581855"/>
            <a:ext cx="2005315" cy="1619073"/>
          </a:xfrm>
          <a:prstGeom prst="rect">
            <a:avLst/>
          </a:prstGeom>
          <a:blipFill>
            <a:blip r:embed="rId8">
              <a:alphaModFix/>
            </a:blip>
            <a:tile tx="0" ty="0" sx="100000" sy="100000" flip="none" algn="tl"/>
          </a:blipFill>
          <a:effectLst>
            <a:reflection stA="0" endPos="0" dir="5400000" sy="-100000" algn="bl" rotWithShape="0"/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7D61A6-D6A6-394F-9216-6379FBEE723C}"/>
              </a:ext>
            </a:extLst>
          </p:cNvPr>
          <p:cNvCxnSpPr/>
          <p:nvPr/>
        </p:nvCxnSpPr>
        <p:spPr>
          <a:xfrm>
            <a:off x="3906982" y="1982813"/>
            <a:ext cx="238991" cy="607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3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579802"/>
            <a:ext cx="8810068" cy="3187729"/>
          </a:xfrm>
        </p:spPr>
        <p:txBody>
          <a:bodyPr/>
          <a:lstStyle/>
          <a:p>
            <a:r>
              <a:rPr lang="en-US" sz="1400" dirty="0"/>
              <a:t>Nov. 21-22, we had a virtual meeting with the users' community - ~ 33 potential users were registered, more connected: Indico event: </a:t>
            </a:r>
            <a:r>
              <a:rPr lang="en-US" sz="1400" dirty="0">
                <a:solidFill>
                  <a:srgbClr val="FF0000"/>
                </a:solidFill>
              </a:rPr>
              <a:t>https://indico.fnal.gov/event/57027/</a:t>
            </a:r>
          </a:p>
          <a:p>
            <a:r>
              <a:rPr lang="en-US" sz="1400" dirty="0"/>
              <a:t>It was very productive: a lot of recommendations, some of them difficult to implement</a:t>
            </a:r>
          </a:p>
          <a:p>
            <a:r>
              <a:rPr lang="en-US" sz="1400" dirty="0"/>
              <a:t>The team categorized the recommendations in 4 categories: </a:t>
            </a:r>
            <a:r>
              <a:rPr lang="en-US" sz="1400" dirty="0">
                <a:solidFill>
                  <a:srgbClr val="00B0F0"/>
                </a:solidFill>
              </a:rPr>
              <a:t>easy to implement,</a:t>
            </a:r>
            <a:r>
              <a:rPr lang="en-US" sz="1400" dirty="0">
                <a:solidFill>
                  <a:srgbClr val="FFC000"/>
                </a:solidFill>
              </a:rPr>
              <a:t>  moderate to implement, </a:t>
            </a:r>
            <a:r>
              <a:rPr lang="en-US" sz="1400" dirty="0">
                <a:solidFill>
                  <a:srgbClr val="FF0000"/>
                </a:solidFill>
              </a:rPr>
              <a:t>difficult but not impossible, </a:t>
            </a:r>
            <a:r>
              <a:rPr lang="en-US" sz="1400" dirty="0">
                <a:solidFill>
                  <a:srgbClr val="C00000"/>
                </a:solidFill>
              </a:rPr>
              <a:t>very difficult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Example: Cable temperature: 4.5 – 50 K  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2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] Supercritical helium (not bath-cooled) with programmable mass flow rates </a:t>
            </a:r>
            <a:endParaRPr lang="en-US" sz="1200" dirty="0">
              <a:solidFill>
                <a:srgbClr val="CE0C2B"/>
              </a:solidFill>
              <a:effectLst/>
              <a:latin typeface="ArialM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2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] Flexibility in cryogenic routing (series vs. parallel in cables, top vs. bottom inlets, etc.)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2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] Mechanism to cycle sample 4-300-4 K rapidly (1-2 times a day) for thermal testing  - 4.5 K -  100</a:t>
            </a:r>
            <a:r>
              <a:rPr lang="en-US" sz="1200" baseline="300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o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Example: external field: 0 – 15 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[</a:t>
            </a:r>
            <a:r>
              <a:rPr lang="en-US" sz="12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M-</a:t>
            </a:r>
            <a:r>
              <a:rPr lang="en-US" sz="1200" dirty="0">
                <a:solidFill>
                  <a:srgbClr val="FF0000"/>
                </a:solidFill>
              </a:rPr>
              <a:t>D</a:t>
            </a:r>
            <a:r>
              <a:rPr lang="en-US" sz="1200" dirty="0"/>
              <a:t>] Ability to raise samples and place joints in-field for IxB and magnetoresistance testing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2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] DC power supply (up to 50 kA or more) for full quench evolution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4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400" dirty="0">
                <a:solidFill>
                  <a:srgbClr val="0044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VD</a:t>
            </a:r>
            <a:r>
              <a:rPr lang="en-US" sz="1400" dirty="0">
                <a:solidFill>
                  <a:srgbClr val="0044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1200" dirty="0">
                <a:solidFill>
                  <a:srgbClr val="211E1E"/>
                </a:solidFill>
                <a:effectLst/>
                <a:latin typeface="Calibri" panose="020F0502020204030204" pitchFamily="34" charset="0"/>
              </a:rPr>
              <a:t>Fast ramp (1-2 T/s) for pulsed external field testing of joint and conductor stability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First Workshop on User 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38B7248-B8F0-FE6D-4CFB-FB2CC205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9" y="509722"/>
            <a:ext cx="9077226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557140"/>
            <a:ext cx="8915397" cy="4321021"/>
          </a:xfrm>
        </p:spPr>
        <p:txBody>
          <a:bodyPr/>
          <a:lstStyle/>
          <a:p>
            <a:r>
              <a:rPr lang="en-US" sz="17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 fusion community has been exploring the use of  high-temperature superconducting (HTS) magnets for smaller Tokamak devices</a:t>
            </a:r>
          </a:p>
          <a:p>
            <a:r>
              <a:rPr lang="en-US" sz="17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existing  test facility cannot provide testing capabilities for  SC cables, similar to  EDIPO and SULTAN</a:t>
            </a:r>
          </a:p>
          <a:p>
            <a:r>
              <a:rPr lang="en-US" sz="1600" dirty="0"/>
              <a:t>US DOE Offices of High Energy Physics  and Fusion Energy Sciences  joined their effort to build  HTS cable-testing facility at Fermilab:</a:t>
            </a:r>
            <a:endParaRPr lang="en-US" sz="17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 pit construction is done  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 procurement is finalized. It is expected in the fall of 2023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QP system is a close copy of Fermilab’s mu2e experiment production systems </a:t>
            </a:r>
          </a:p>
          <a:p>
            <a:pPr lvl="2"/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electronic parts are ordered in Nov 2021 – Dec 2022 (some Covid delays)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supplies bidding process is finalized: contract pending 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anticrystal/sample holder is in preliminary design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with potential user community was held in November – recommendations are in    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current estimation of the stand completion of TF is the fall 2024, with TF magnet - 2025. </a:t>
            </a:r>
          </a:p>
          <a:p>
            <a:pPr lvl="1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experience in the SC magnets and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technologies, Fermilab LBNL are fully committed to support  in the US fusion community with a near-term goal to build and operate a SC cable testing  facility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97BA9-53BD-CBE6-5AEB-2C583BDB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448" y="1944687"/>
            <a:ext cx="2098071" cy="320908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D319-365A-3123-B489-7719222D1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8117A-1917-C148-70B2-7462A0138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9E3F-62F6-B291-9114-6EDAA9E4B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7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2BEA6-C934-2D94-04B0-01C4FB98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VIPER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90390-50B8-B8A6-63CE-A29E117002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56811-A2D8-43FA-504D-6078ED80E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7ACA5-4AC9-EF55-A9FB-A93E5E8FF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3A33762-3226-814A-BDF0-F9EE5545F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500" y="728663"/>
            <a:ext cx="6350713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97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7DAF53-9495-1E18-0C66-3E98A8DF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 of the test facilities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7CF4D-B1FF-332B-F361-AAA1727D7E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640E7-B5A2-7693-52C6-E3698B94F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049A-C584-2BE7-B330-EC991DBF1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350DFC-4E6B-FF76-8329-A802FDB3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713984"/>
            <a:ext cx="7772400" cy="40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6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125DC6-F2EC-379E-174C-76515980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67139"/>
            <a:ext cx="8178800" cy="409492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0238B-E713-AD83-0223-47C4BA0C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4/25/25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2B3CD-66D9-1907-0127-586192F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8228C-698C-8975-C655-AF0ACF056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816A-6214-944A-89E5-92598204B9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1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3707E-F682-6C47-83AA-0673FB9F8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For this  project, we take advantage of relevant studies, designs and activities performed at Fermilab past: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Operating 4 vertical tests stands for SC magnet and SRF programs. 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Operating 1 horizontal test stand (12 m long) for HL-LHC production cryoassembly test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Experience with designing, assembling and commissioning  of complex quench monitoring and quench protection systems for High Field magnet stand, mu2e experiment and HL-LHC production stand. 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Experience in the design and commissioning of complex measurement system, including magnetic field measurement devices. 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Design, fabrication and test capabilities  of  SC magnets (e.g. current LHC IR quadrupoles). 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Strong cryogenic expertise with roots in Tevatron operation.</a:t>
            </a: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742932" lvl="1" indent="-285744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6289FB-583C-526B-D791-901D98E9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79347-F3A5-A0C6-0A18-167FFB794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5FC14-8D25-4849-B5A9-8CBA1FAA6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D3019-6CFF-999B-FFBB-AC5BC93F2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9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indoor, area&#10;&#10;Description automatically generated">
            <a:extLst>
              <a:ext uri="{FF2B5EF4-FFF2-40B4-BE49-F238E27FC236}">
                <a16:creationId xmlns:a16="http://schemas.microsoft.com/office/drawing/2014/main" id="{E946CB7A-C138-5C72-4AA3-05F8EF83D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844" y="596149"/>
            <a:ext cx="5058833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FFF619-112F-0498-32A6-4E74AABD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TFD aperture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81BAF-93EF-F9B6-4600-B98A95DCB5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41E5C-DE94-518F-13DA-E18313560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0A8FA-2ED3-D54A-2A09-A2927FFCE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:Testwell.pdf">
            <a:extLst>
              <a:ext uri="{FF2B5EF4-FFF2-40B4-BE49-F238E27FC236}">
                <a16:creationId xmlns:a16="http://schemas.microsoft.com/office/drawing/2014/main" id="{DD01F63B-8A31-0FFA-4D68-A13C6843EB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38" y="1593461"/>
            <a:ext cx="2334281" cy="17995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1724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Architecture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949386" y="1341825"/>
            <a:ext cx="1500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Quench Detection &amp; Management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67B488A-9F8E-4C9F-B9E0-7EF2645BAA2C}"/>
              </a:ext>
            </a:extLst>
          </p:cNvPr>
          <p:cNvSpPr txBox="1"/>
          <p:nvPr/>
        </p:nvSpPr>
        <p:spPr>
          <a:xfrm>
            <a:off x="949386" y="2992174"/>
            <a:ext cx="1500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Quench Logic &amp; Protection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78B4DE3-E4B0-4F6F-B9E3-31F89509FD84}"/>
              </a:ext>
            </a:extLst>
          </p:cNvPr>
          <p:cNvSpPr txBox="1"/>
          <p:nvPr/>
        </p:nvSpPr>
        <p:spPr>
          <a:xfrm>
            <a:off x="949386" y="3904912"/>
            <a:ext cx="1391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PS Control &amp; Monitoring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DCB487-0F36-4B1C-87F1-C95A09BC1730}"/>
              </a:ext>
            </a:extLst>
          </p:cNvPr>
          <p:cNvCxnSpPr>
            <a:cxnSpLocks/>
          </p:cNvCxnSpPr>
          <p:nvPr/>
        </p:nvCxnSpPr>
        <p:spPr>
          <a:xfrm>
            <a:off x="2427749" y="1511385"/>
            <a:ext cx="79170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9" name="Picture 88" descr="Diagram, schematic&#10;&#10;Description automatically generated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" t="5918" r="4431" b="2209"/>
          <a:stretch/>
        </p:blipFill>
        <p:spPr>
          <a:xfrm rot="5400000">
            <a:off x="3862389" y="-54646"/>
            <a:ext cx="4133845" cy="533399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705130A-841E-403F-9654-FB2EFB8F9EB3}"/>
              </a:ext>
            </a:extLst>
          </p:cNvPr>
          <p:cNvCxnSpPr>
            <a:cxnSpLocks/>
          </p:cNvCxnSpPr>
          <p:nvPr/>
        </p:nvCxnSpPr>
        <p:spPr>
          <a:xfrm>
            <a:off x="3239941" y="519246"/>
            <a:ext cx="0" cy="2519228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E7E82BF-55FA-44BD-8F38-7EE6865FC746}"/>
              </a:ext>
            </a:extLst>
          </p:cNvPr>
          <p:cNvCxnSpPr>
            <a:cxnSpLocks/>
          </p:cNvCxnSpPr>
          <p:nvPr/>
        </p:nvCxnSpPr>
        <p:spPr>
          <a:xfrm>
            <a:off x="3219450" y="3016253"/>
            <a:ext cx="1173956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731B9BA-3BC0-4237-BE69-4200493B81ED}"/>
              </a:ext>
            </a:extLst>
          </p:cNvPr>
          <p:cNvCxnSpPr>
            <a:cxnSpLocks/>
          </p:cNvCxnSpPr>
          <p:nvPr/>
        </p:nvCxnSpPr>
        <p:spPr>
          <a:xfrm>
            <a:off x="4371976" y="2026444"/>
            <a:ext cx="0" cy="1013349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ABE484B-1B81-4AF1-9C40-2923F190BF05}"/>
              </a:ext>
            </a:extLst>
          </p:cNvPr>
          <p:cNvCxnSpPr>
            <a:cxnSpLocks/>
          </p:cNvCxnSpPr>
          <p:nvPr/>
        </p:nvCxnSpPr>
        <p:spPr>
          <a:xfrm>
            <a:off x="4348163" y="2045568"/>
            <a:ext cx="1514475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95A68F7-DABB-4252-85BF-D89448CCA405}"/>
              </a:ext>
            </a:extLst>
          </p:cNvPr>
          <p:cNvCxnSpPr>
            <a:cxnSpLocks/>
          </p:cNvCxnSpPr>
          <p:nvPr/>
        </p:nvCxnSpPr>
        <p:spPr>
          <a:xfrm>
            <a:off x="5773731" y="1364456"/>
            <a:ext cx="0" cy="689379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469660B-015C-4E88-B44E-8086F935F564}"/>
              </a:ext>
            </a:extLst>
          </p:cNvPr>
          <p:cNvCxnSpPr>
            <a:cxnSpLocks/>
          </p:cNvCxnSpPr>
          <p:nvPr/>
        </p:nvCxnSpPr>
        <p:spPr>
          <a:xfrm>
            <a:off x="5016500" y="1388343"/>
            <a:ext cx="779463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DCEC1C6-F2C2-4E82-AA0F-15B33600583D}"/>
              </a:ext>
            </a:extLst>
          </p:cNvPr>
          <p:cNvCxnSpPr>
            <a:cxnSpLocks/>
          </p:cNvCxnSpPr>
          <p:nvPr/>
        </p:nvCxnSpPr>
        <p:spPr>
          <a:xfrm flipV="1">
            <a:off x="5043487" y="571621"/>
            <a:ext cx="0" cy="842913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AB2D2F5-638F-4B7C-B378-F2B1EDA363F1}"/>
              </a:ext>
            </a:extLst>
          </p:cNvPr>
          <p:cNvCxnSpPr>
            <a:cxnSpLocks/>
          </p:cNvCxnSpPr>
          <p:nvPr/>
        </p:nvCxnSpPr>
        <p:spPr>
          <a:xfrm flipH="1">
            <a:off x="3239941" y="545430"/>
            <a:ext cx="1829740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7E97C70-EA91-4974-A59A-ACFE748E75B6}"/>
              </a:ext>
            </a:extLst>
          </p:cNvPr>
          <p:cNvCxnSpPr>
            <a:cxnSpLocks/>
          </p:cNvCxnSpPr>
          <p:nvPr/>
        </p:nvCxnSpPr>
        <p:spPr>
          <a:xfrm flipV="1">
            <a:off x="4076699" y="3038474"/>
            <a:ext cx="0" cy="557214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2D978E8-02AF-4A0F-BA51-E5B814A427CF}"/>
              </a:ext>
            </a:extLst>
          </p:cNvPr>
          <p:cNvCxnSpPr>
            <a:cxnSpLocks/>
          </p:cNvCxnSpPr>
          <p:nvPr/>
        </p:nvCxnSpPr>
        <p:spPr>
          <a:xfrm>
            <a:off x="5855495" y="2019301"/>
            <a:ext cx="0" cy="1377949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0DF426D-03F0-4A7D-8469-5FF6AEC4681E}"/>
              </a:ext>
            </a:extLst>
          </p:cNvPr>
          <p:cNvCxnSpPr>
            <a:cxnSpLocks/>
          </p:cNvCxnSpPr>
          <p:nvPr/>
        </p:nvCxnSpPr>
        <p:spPr>
          <a:xfrm>
            <a:off x="4070349" y="3373487"/>
            <a:ext cx="1809751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8A2BC31-9456-40D6-AD18-945EA61D6E40}"/>
              </a:ext>
            </a:extLst>
          </p:cNvPr>
          <p:cNvCxnSpPr>
            <a:cxnSpLocks/>
          </p:cNvCxnSpPr>
          <p:nvPr/>
        </p:nvCxnSpPr>
        <p:spPr>
          <a:xfrm>
            <a:off x="5564982" y="3373487"/>
            <a:ext cx="0" cy="1115169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1D194A2-A74C-47B5-9099-0F49880162A9}"/>
              </a:ext>
            </a:extLst>
          </p:cNvPr>
          <p:cNvCxnSpPr>
            <a:cxnSpLocks/>
          </p:cNvCxnSpPr>
          <p:nvPr/>
        </p:nvCxnSpPr>
        <p:spPr>
          <a:xfrm>
            <a:off x="3819525" y="4462582"/>
            <a:ext cx="1743076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9C907C6-80CF-4686-9FC1-41715D1FD80D}"/>
              </a:ext>
            </a:extLst>
          </p:cNvPr>
          <p:cNvCxnSpPr>
            <a:cxnSpLocks/>
          </p:cNvCxnSpPr>
          <p:nvPr/>
        </p:nvCxnSpPr>
        <p:spPr>
          <a:xfrm flipV="1">
            <a:off x="3845719" y="3548063"/>
            <a:ext cx="0" cy="91690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6D9AD17-4ECE-44FC-9FB1-91D64D7E6109}"/>
              </a:ext>
            </a:extLst>
          </p:cNvPr>
          <p:cNvCxnSpPr>
            <a:cxnSpLocks/>
          </p:cNvCxnSpPr>
          <p:nvPr/>
        </p:nvCxnSpPr>
        <p:spPr>
          <a:xfrm>
            <a:off x="3819525" y="3569567"/>
            <a:ext cx="283370" cy="0"/>
          </a:xfrm>
          <a:prstGeom prst="line">
            <a:avLst/>
          </a:prstGeom>
          <a:ln w="53975">
            <a:solidFill>
              <a:schemeClr val="tx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7D4F8CF-58DE-445D-9AA8-20D1F891E2B8}"/>
              </a:ext>
            </a:extLst>
          </p:cNvPr>
          <p:cNvCxnSpPr>
            <a:cxnSpLocks/>
          </p:cNvCxnSpPr>
          <p:nvPr/>
        </p:nvCxnSpPr>
        <p:spPr>
          <a:xfrm>
            <a:off x="2427749" y="4020328"/>
            <a:ext cx="139177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0B6299A-1B85-482F-8FB0-67FABBEFD3D7}"/>
              </a:ext>
            </a:extLst>
          </p:cNvPr>
          <p:cNvCxnSpPr>
            <a:cxnSpLocks/>
          </p:cNvCxnSpPr>
          <p:nvPr/>
        </p:nvCxnSpPr>
        <p:spPr>
          <a:xfrm>
            <a:off x="2427749" y="3187134"/>
            <a:ext cx="164260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48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8683D-5FE3-E6F1-F22F-ACBF560C4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71660"/>
            <a:ext cx="5334489" cy="4047823"/>
          </a:xfrm>
        </p:spPr>
        <p:txBody>
          <a:bodyPr/>
          <a:lstStyle/>
          <a:p>
            <a:r>
              <a:rPr lang="en-US" sz="1600" dirty="0"/>
              <a:t>Recently  MIT/Plasma Science and Fusion Center built a model toroidal  coil for the first  conceptual design machine (SPARC) </a:t>
            </a:r>
          </a:p>
          <a:p>
            <a:r>
              <a:rPr lang="en-US" sz="1600" dirty="0"/>
              <a:t>This device should produce the same power as ITER, in the volume, but significantly  smaller  than ITER </a:t>
            </a:r>
          </a:p>
          <a:p>
            <a:r>
              <a:rPr lang="en-US" sz="1600" dirty="0"/>
              <a:t>New CICCs was developed – e.g., VIPER </a:t>
            </a:r>
          </a:p>
          <a:p>
            <a:r>
              <a:rPr lang="en-US" sz="1600" dirty="0"/>
              <a:t>Challenges for US – to have in short time  an operational  test facility where  cable optimizations  and splice characterization can  be performed</a:t>
            </a:r>
          </a:p>
          <a:p>
            <a:pPr lvl="1"/>
            <a:r>
              <a:rPr lang="en-US" sz="1400" dirty="0"/>
              <a:t>at high currents ~ 100kA</a:t>
            </a:r>
          </a:p>
          <a:p>
            <a:pPr lvl="1"/>
            <a:r>
              <a:rPr lang="en-US" sz="1400" dirty="0"/>
              <a:t>at variable temperatures</a:t>
            </a:r>
          </a:p>
          <a:p>
            <a:pPr lvl="1"/>
            <a:r>
              <a:rPr lang="en-US" sz="1400" dirty="0"/>
              <a:t>at external fields up to 15 T</a:t>
            </a:r>
          </a:p>
          <a:p>
            <a:pPr lvl="1"/>
            <a:r>
              <a:rPr lang="en-US" sz="1400" dirty="0"/>
              <a:t>quench characterization </a:t>
            </a:r>
            <a:r>
              <a:rPr lang="en-US" sz="1400" dirty="0" err="1"/>
              <a:t>I</a:t>
            </a:r>
            <a:r>
              <a:rPr lang="en-US" sz="1400" baseline="-25000" dirty="0" err="1"/>
              <a:t>c</a:t>
            </a:r>
            <a:endParaRPr lang="en-US" sz="1400" dirty="0"/>
          </a:p>
          <a:p>
            <a:pPr lvl="1"/>
            <a:r>
              <a:rPr lang="en-US" sz="1400" dirty="0"/>
              <a:t>efficient and user-friendly  facility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30467E-BD1D-83BB-52E3-D756B1EB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60FA-A307-E5ED-F6E8-00FF1540AA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45D6-9420-7C78-F65A-F7668EC70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693A-0001-2021-11C0-B2DCA7FB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A64208-4975-A154-A17B-C44ABEF91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7354" y="2529225"/>
            <a:ext cx="2341153" cy="17643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B96317-9768-7F9A-331B-A3778B898BCB}"/>
              </a:ext>
            </a:extLst>
          </p:cNvPr>
          <p:cNvSpPr txBox="1"/>
          <p:nvPr/>
        </p:nvSpPr>
        <p:spPr>
          <a:xfrm>
            <a:off x="5917188" y="4382311"/>
            <a:ext cx="299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CH" sz="1600"/>
              <a:t>ourtesy of </a:t>
            </a:r>
            <a:r>
              <a:rPr lang="en-US" sz="1600" dirty="0"/>
              <a:t>Z. Hartwig (MIT/PSFC)</a:t>
            </a:r>
            <a:endParaRPr lang="en-CH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E7CA2-6EFB-C77D-E419-033532203320}"/>
              </a:ext>
            </a:extLst>
          </p:cNvPr>
          <p:cNvSpPr txBox="1"/>
          <p:nvPr/>
        </p:nvSpPr>
        <p:spPr>
          <a:xfrm>
            <a:off x="6823755" y="2596629"/>
            <a:ext cx="1607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VIPER CICC </a:t>
            </a:r>
          </a:p>
        </p:txBody>
      </p:sp>
      <p:pic>
        <p:nvPicPr>
          <p:cNvPr id="9" name="Picture 8" descr="A picture containing indoor, zither&#10;&#10;Description automatically generated">
            <a:extLst>
              <a:ext uri="{FF2B5EF4-FFF2-40B4-BE49-F238E27FC236}">
                <a16:creationId xmlns:a16="http://schemas.microsoft.com/office/drawing/2014/main" id="{D09C2022-DC87-4B72-F172-FB7250E6A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920" y="422635"/>
            <a:ext cx="3290022" cy="1872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146525-C9FE-7557-7CD8-CA42140554BC}"/>
              </a:ext>
            </a:extLst>
          </p:cNvPr>
          <p:cNvSpPr txBox="1"/>
          <p:nvPr/>
        </p:nvSpPr>
        <p:spPr>
          <a:xfrm>
            <a:off x="6702903" y="462995"/>
            <a:ext cx="184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TORIODAL COIL  </a:t>
            </a:r>
          </a:p>
        </p:txBody>
      </p:sp>
    </p:spTree>
    <p:extLst>
      <p:ext uri="{BB962C8B-B14F-4D97-AF65-F5344CB8AC3E}">
        <p14:creationId xmlns:p14="http://schemas.microsoft.com/office/powerpoint/2010/main" val="361525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Detection &amp; Management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6139708" y="1072921"/>
            <a:ext cx="29345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The HFVMTF QPM system is based on a Quench Detection system developed for the Mu2e experiment.</a:t>
            </a: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Primary Custom Digital Quench Detection System (DQD) – 96 Channels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Quench management system, based on National Instruments C-RIO (Tier III). </a:t>
            </a:r>
            <a:br>
              <a:rPr lang="en-US" sz="1100" dirty="0">
                <a:latin typeface="Helvetica" pitchFamily="2" charset="0"/>
              </a:rPr>
            </a:br>
            <a:r>
              <a:rPr lang="en-US" sz="1100" dirty="0">
                <a:latin typeface="Helvetica" pitchFamily="2" charset="0"/>
              </a:rPr>
              <a:t>Provides quench configuration, real time control and monitoring, and quench data management for offline analysis.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Redundant Custom Analog Quench Detection System (AQD) – 28 Channels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The detectors can monitor: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Temperature sensors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Strain gauges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Hall sensors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54496" r="44552" b="2889"/>
          <a:stretch/>
        </p:blipFill>
        <p:spPr>
          <a:xfrm rot="5400000">
            <a:off x="778843" y="483959"/>
            <a:ext cx="4084873" cy="430577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E1678-569A-4F0B-ABDF-9883AAFEA040}"/>
              </a:ext>
            </a:extLst>
          </p:cNvPr>
          <p:cNvSpPr/>
          <p:nvPr/>
        </p:nvSpPr>
        <p:spPr>
          <a:xfrm>
            <a:off x="1621615" y="545431"/>
            <a:ext cx="1961902" cy="2547019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340AF7-39E3-4001-A4DC-ED3A9D7A6172}"/>
              </a:ext>
            </a:extLst>
          </p:cNvPr>
          <p:cNvSpPr/>
          <p:nvPr/>
        </p:nvSpPr>
        <p:spPr>
          <a:xfrm>
            <a:off x="3671202" y="2132257"/>
            <a:ext cx="1302965" cy="737943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F7B71-5B4D-4014-B925-6E66624A7D54}"/>
              </a:ext>
            </a:extLst>
          </p:cNvPr>
          <p:cNvSpPr/>
          <p:nvPr/>
        </p:nvSpPr>
        <p:spPr>
          <a:xfrm flipV="1">
            <a:off x="597801" y="3430223"/>
            <a:ext cx="1990754" cy="1204843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DCB487-0F36-4B1C-87F1-C95A09BC1730}"/>
              </a:ext>
            </a:extLst>
          </p:cNvPr>
          <p:cNvCxnSpPr>
            <a:cxnSpLocks/>
          </p:cNvCxnSpPr>
          <p:nvPr/>
        </p:nvCxnSpPr>
        <p:spPr>
          <a:xfrm flipH="1">
            <a:off x="3603077" y="1887400"/>
            <a:ext cx="253662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0F75B4-E222-430D-9BD3-973394916149}"/>
              </a:ext>
            </a:extLst>
          </p:cNvPr>
          <p:cNvCxnSpPr>
            <a:cxnSpLocks/>
          </p:cNvCxnSpPr>
          <p:nvPr/>
        </p:nvCxnSpPr>
        <p:spPr>
          <a:xfrm flipH="1">
            <a:off x="4974167" y="2437659"/>
            <a:ext cx="116553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75FC3F-2CE6-4275-A268-6776F60247E8}"/>
              </a:ext>
            </a:extLst>
          </p:cNvPr>
          <p:cNvCxnSpPr>
            <a:cxnSpLocks/>
          </p:cNvCxnSpPr>
          <p:nvPr/>
        </p:nvCxnSpPr>
        <p:spPr>
          <a:xfrm flipH="1">
            <a:off x="2616558" y="3540984"/>
            <a:ext cx="352314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011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Logic &amp; Protection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5629983" y="738887"/>
            <a:ext cx="30187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A set of two redundant custom Quench Logic Modules (QLMs) carry out the critical hardware-based quench logic, such as:</a:t>
            </a:r>
          </a:p>
          <a:p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Energy extraction system enable and discharge control via DUMP switches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Heater control logic via Heater Firing Units (HFU)</a:t>
            </a: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CLIQ control logic (CLIQ)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Slow Ramp Down request for the Current control</a:t>
            </a:r>
          </a:p>
          <a:p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endParaRPr lang="en-US" sz="1100" dirty="0"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" pitchFamily="2" charset="0"/>
              </a:rPr>
              <a:t>Phase Back control for the power system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9" t="53945" r="15821" b="17720"/>
          <a:stretch/>
        </p:blipFill>
        <p:spPr>
          <a:xfrm rot="5400000">
            <a:off x="112023" y="922350"/>
            <a:ext cx="4181424" cy="334810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9E1678-569A-4F0B-ABDF-9883AAFEA040}"/>
              </a:ext>
            </a:extLst>
          </p:cNvPr>
          <p:cNvSpPr/>
          <p:nvPr/>
        </p:nvSpPr>
        <p:spPr>
          <a:xfrm>
            <a:off x="1017087" y="609600"/>
            <a:ext cx="2907213" cy="890541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F7B71-5B4D-4014-B925-6E66624A7D54}"/>
              </a:ext>
            </a:extLst>
          </p:cNvPr>
          <p:cNvSpPr/>
          <p:nvPr/>
        </p:nvSpPr>
        <p:spPr>
          <a:xfrm flipV="1">
            <a:off x="572590" y="2388749"/>
            <a:ext cx="505320" cy="45922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DCB487-0F36-4B1C-87F1-C95A09BC1730}"/>
              </a:ext>
            </a:extLst>
          </p:cNvPr>
          <p:cNvCxnSpPr>
            <a:cxnSpLocks/>
          </p:cNvCxnSpPr>
          <p:nvPr/>
        </p:nvCxnSpPr>
        <p:spPr>
          <a:xfrm flipH="1">
            <a:off x="3924300" y="1046741"/>
            <a:ext cx="145361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20AEA-AE34-4867-A0D0-35D969E27CCA}"/>
              </a:ext>
            </a:extLst>
          </p:cNvPr>
          <p:cNvSpPr/>
          <p:nvPr/>
        </p:nvSpPr>
        <p:spPr>
          <a:xfrm flipV="1">
            <a:off x="1077915" y="2388749"/>
            <a:ext cx="384174" cy="45922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BAB203-C183-4250-8463-C2CC70F7E701}"/>
              </a:ext>
            </a:extLst>
          </p:cNvPr>
          <p:cNvSpPr/>
          <p:nvPr/>
        </p:nvSpPr>
        <p:spPr>
          <a:xfrm flipV="1">
            <a:off x="1462090" y="2388751"/>
            <a:ext cx="1909374" cy="459225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E87D4695-47CF-4897-A53F-FCE935409F3A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 flipV="1">
            <a:off x="3371464" y="2561707"/>
            <a:ext cx="2021406" cy="566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0ACF20B-73AF-4F58-8374-D84BD4AE2104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>
            <a:off x="1270002" y="2847975"/>
            <a:ext cx="4162154" cy="36329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3138FA9-B9DD-4A3A-980D-A2C624B03886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 flipV="1">
            <a:off x="825250" y="1729753"/>
            <a:ext cx="4552662" cy="65899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0D5A15D0-86D6-454C-8D28-FD307D6B07AF}"/>
              </a:ext>
            </a:extLst>
          </p:cNvPr>
          <p:cNvSpPr/>
          <p:nvPr/>
        </p:nvSpPr>
        <p:spPr>
          <a:xfrm flipV="1">
            <a:off x="1530603" y="3852862"/>
            <a:ext cx="1184022" cy="867451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82EDC12-36E2-47BF-95DE-DD3C9259B8E2}"/>
              </a:ext>
            </a:extLst>
          </p:cNvPr>
          <p:cNvCxnSpPr>
            <a:cxnSpLocks/>
          </p:cNvCxnSpPr>
          <p:nvPr/>
        </p:nvCxnSpPr>
        <p:spPr>
          <a:xfrm rot="10800000">
            <a:off x="2714628" y="4143704"/>
            <a:ext cx="2717529" cy="25719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4AF1551-E2DB-4A7E-B33C-91C9502C565E}"/>
              </a:ext>
            </a:extLst>
          </p:cNvPr>
          <p:cNvSpPr/>
          <p:nvPr/>
        </p:nvSpPr>
        <p:spPr>
          <a:xfrm flipV="1">
            <a:off x="1847849" y="3307200"/>
            <a:ext cx="866775" cy="548036"/>
          </a:xfrm>
          <a:prstGeom prst="rect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C53B37DA-14D7-403F-8C01-1DCAE9FB9FFF}"/>
              </a:ext>
            </a:extLst>
          </p:cNvPr>
          <p:cNvCxnSpPr>
            <a:cxnSpLocks/>
          </p:cNvCxnSpPr>
          <p:nvPr/>
        </p:nvCxnSpPr>
        <p:spPr>
          <a:xfrm rot="10800000">
            <a:off x="2714628" y="3581215"/>
            <a:ext cx="2717528" cy="1259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9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PS Control &amp; Monitoring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4/25/25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Velev | 4th Superconducting Magnet Test Facility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303FF-9848-413C-BADA-7D4C26D47711}"/>
              </a:ext>
            </a:extLst>
          </p:cNvPr>
          <p:cNvSpPr txBox="1"/>
          <p:nvPr/>
        </p:nvSpPr>
        <p:spPr>
          <a:xfrm>
            <a:off x="571500" y="3695720"/>
            <a:ext cx="7520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- Subordinate PLC to monitor temp, water pressure, DCCTs and Dump Switches status</a:t>
            </a:r>
          </a:p>
          <a:p>
            <a:r>
              <a:rPr lang="en-US" sz="900" dirty="0">
                <a:latin typeface="Helvetica" pitchFamily="2" charset="0"/>
              </a:rPr>
              <a:t>- 2x Active Ground Fault Detectors (AGFD)</a:t>
            </a:r>
          </a:p>
          <a:p>
            <a:r>
              <a:rPr lang="en-US" sz="900" dirty="0">
                <a:latin typeface="Helvetica" pitchFamily="2" charset="0"/>
              </a:rPr>
              <a:t>- PS based on Switching Power Supply modules and I-regulator</a:t>
            </a:r>
          </a:p>
          <a:p>
            <a:r>
              <a:rPr lang="en-US" sz="900" dirty="0">
                <a:latin typeface="Helvetica" pitchFamily="2" charset="0"/>
              </a:rPr>
              <a:t>- NI c-RIO based I-control produces open loop Current set-point (Supports manual set-point, custom current profile or pre-set periodic profiles)</a:t>
            </a:r>
          </a:p>
          <a:p>
            <a:r>
              <a:rPr lang="en-US" sz="900" dirty="0">
                <a:latin typeface="Helvetica" pitchFamily="2" charset="0"/>
              </a:rPr>
              <a:t>- PS Ethernet monitoring and imbalanced current protection</a:t>
            </a:r>
          </a:p>
          <a:p>
            <a:r>
              <a:rPr lang="en-US" sz="900" dirty="0">
                <a:latin typeface="Helvetica" pitchFamily="2" charset="0"/>
              </a:rPr>
              <a:t>- Current readout and optical fiber-based distribution to the detectors to implement current dependent thresholds and I derivative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8B99919-8530-446D-93F9-945F29C9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3" t="49472" r="8378" b="13230"/>
          <a:stretch/>
        </p:blipFill>
        <p:spPr>
          <a:xfrm rot="5400000">
            <a:off x="2946308" y="-555149"/>
            <a:ext cx="2958339" cy="5543399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AD6C7E7-0847-4951-9A6B-37641AB093A0}"/>
              </a:ext>
            </a:extLst>
          </p:cNvPr>
          <p:cNvSpPr/>
          <p:nvPr/>
        </p:nvSpPr>
        <p:spPr>
          <a:xfrm>
            <a:off x="8243887" y="4464963"/>
            <a:ext cx="404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1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EA939-ADC3-A642-ADE9-F1098179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9722"/>
            <a:ext cx="6370208" cy="4156668"/>
          </a:xfrm>
        </p:spPr>
        <p:txBody>
          <a:bodyPr/>
          <a:lstStyle/>
          <a:p>
            <a:r>
              <a:rPr lang="en-US" sz="1400" dirty="0"/>
              <a:t>Summary  of the test facilities </a:t>
            </a:r>
          </a:p>
          <a:p>
            <a:pPr lvl="1"/>
            <a:r>
              <a:rPr lang="en-US" sz="1200" dirty="0"/>
              <a:t>MIT/PSFC  facility </a:t>
            </a:r>
          </a:p>
          <a:p>
            <a:pPr lvl="1"/>
            <a:r>
              <a:rPr lang="en-US" sz="1200" dirty="0"/>
              <a:t>NHMFL (Florida State University) </a:t>
            </a:r>
          </a:p>
          <a:p>
            <a:pPr lvl="1"/>
            <a:r>
              <a:rPr lang="en-US" sz="1200" dirty="0"/>
              <a:t>BNL test facility  - talk by J. Piyush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ORNL – Material Irradiation 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Other US  labs and Universities</a:t>
            </a:r>
          </a:p>
          <a:p>
            <a:r>
              <a:rPr lang="en-US" sz="1400" dirty="0"/>
              <a:t>New test facility at Fermilab </a:t>
            </a:r>
          </a:p>
          <a:p>
            <a:pPr lvl="1"/>
            <a:r>
              <a:rPr lang="en-US" sz="1200" dirty="0"/>
              <a:t>Parameters and operational modes</a:t>
            </a:r>
          </a:p>
          <a:p>
            <a:pPr lvl="1"/>
            <a:r>
              <a:rPr lang="en-US" sz="1200" dirty="0"/>
              <a:t>Current status	</a:t>
            </a:r>
          </a:p>
          <a:p>
            <a:pPr lvl="2"/>
            <a:r>
              <a:rPr lang="en-US" sz="1200" dirty="0"/>
              <a:t>Test pit construction </a:t>
            </a:r>
          </a:p>
          <a:p>
            <a:pPr lvl="2"/>
            <a:r>
              <a:rPr lang="en-US" sz="1200" dirty="0"/>
              <a:t>Cryostat  </a:t>
            </a:r>
          </a:p>
          <a:p>
            <a:pPr lvl="2"/>
            <a:r>
              <a:rPr lang="en-US" sz="1200" dirty="0"/>
              <a:t>Quench protection and monitoring systems (QP/QM) </a:t>
            </a:r>
          </a:p>
          <a:p>
            <a:pPr lvl="2"/>
            <a:r>
              <a:rPr lang="en-US" sz="1200" dirty="0"/>
              <a:t>Power supplies   </a:t>
            </a:r>
          </a:p>
          <a:p>
            <a:r>
              <a:rPr lang="en-US" sz="1400" dirty="0"/>
              <a:t>15 T dipole (TFD)  - provided by LBNL </a:t>
            </a:r>
          </a:p>
          <a:p>
            <a:r>
              <a:rPr lang="en-US" sz="1400" dirty="0"/>
              <a:t>Test insert, cable (sample) holder, anti-cryostat design</a:t>
            </a:r>
          </a:p>
          <a:p>
            <a:r>
              <a:rPr lang="en-US" sz="1400" dirty="0"/>
              <a:t>Summary </a:t>
            </a:r>
          </a:p>
          <a:p>
            <a:r>
              <a:rPr lang="en-US" sz="1400" dirty="0"/>
              <a:t>Special thanks to: Zach Hartwig (MIT), Mark Bird and Dan Davis (NHMFL), Fermilab and Berkeley teams</a:t>
            </a:r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3B6E4-44C5-2F42-9006-D5E330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73A0-680A-104D-84A1-C350B8FA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E632-9C08-1749-9F9B-C87E170A7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64EC-1C2D-7D44-B28A-FA076D50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BA17F960-0E9C-2AF9-F436-B2A46967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37" y="777430"/>
            <a:ext cx="2074263" cy="3833023"/>
          </a:xfrm>
          <a:prstGeom prst="rect">
            <a:avLst/>
          </a:prstGeom>
        </p:spPr>
      </p:pic>
      <p:pic>
        <p:nvPicPr>
          <p:cNvPr id="11" name="Picture 10" descr="SPARC Test  Facilty - Magnet testing  ">
            <a:extLst>
              <a:ext uri="{FF2B5EF4-FFF2-40B4-BE49-F238E27FC236}">
                <a16:creationId xmlns:a16="http://schemas.microsoft.com/office/drawing/2014/main" id="{453384F2-E71A-10B0-3FB3-42507F8BB5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570" y="667391"/>
            <a:ext cx="1709802" cy="1965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684BBA-6118-CE6C-1B48-DFDE37E9B9C0}"/>
              </a:ext>
            </a:extLst>
          </p:cNvPr>
          <p:cNvSpPr txBox="1"/>
          <p:nvPr/>
        </p:nvSpPr>
        <p:spPr>
          <a:xfrm>
            <a:off x="5957659" y="2126390"/>
            <a:ext cx="183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Test  Facility (MIT) Magnet testing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FC5DF-5AB8-B67D-6F42-1CD71C857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187" y="432148"/>
            <a:ext cx="2141016" cy="1394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19B3C7-094B-5260-E129-537E0BF0A387}"/>
              </a:ext>
            </a:extLst>
          </p:cNvPr>
          <p:cNvSpPr txBox="1"/>
          <p:nvPr/>
        </p:nvSpPr>
        <p:spPr>
          <a:xfrm>
            <a:off x="4089804" y="1467985"/>
            <a:ext cx="156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NHMFL  and FSU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67D83-B9B9-E681-4933-41BED9874E6C}"/>
              </a:ext>
            </a:extLst>
          </p:cNvPr>
          <p:cNvSpPr txBox="1"/>
          <p:nvPr/>
        </p:nvSpPr>
        <p:spPr>
          <a:xfrm>
            <a:off x="7730091" y="3137588"/>
            <a:ext cx="156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Fermilab cable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HTS test facility </a:t>
            </a:r>
          </a:p>
        </p:txBody>
      </p:sp>
    </p:spTree>
    <p:extLst>
      <p:ext uri="{BB962C8B-B14F-4D97-AF65-F5344CB8AC3E}">
        <p14:creationId xmlns:p14="http://schemas.microsoft.com/office/powerpoint/2010/main" val="146662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115DE-E1A4-66A7-4D84-2D76247C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424816" cy="3705114"/>
          </a:xfrm>
        </p:spPr>
        <p:txBody>
          <a:bodyPr/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F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acility built to test a Toroidal Field Model 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S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uitable for testing large-scale coils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No background magnetic field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F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ormally does not operate it as a "user </a:t>
            </a:r>
            <a:br>
              <a:rPr lang="en-US" dirty="0"/>
            </a:b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facility" - would be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open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if there are users out there who see a need. 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Some key parameters might be:</a:t>
            </a:r>
          </a:p>
          <a:p>
            <a:pPr lvl="1"/>
            <a:r>
              <a:rPr lang="en-US" sz="1400" dirty="0">
                <a:solidFill>
                  <a:srgbClr val="212121"/>
                </a:solidFill>
                <a:latin typeface="Calibri" panose="020F0502020204030204" pitchFamily="34" charset="0"/>
              </a:rPr>
              <a:t>Coils 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&lt;3m in x-y scale, &lt;0.5m in z-scale</a:t>
            </a:r>
          </a:p>
          <a:p>
            <a:pPr lvl="1"/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Temperatures between 20-40 K </a:t>
            </a:r>
          </a:p>
          <a:p>
            <a:pPr lvl="1"/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Currents up to 50 kA (at voltages &lt; 100 V only)</a:t>
            </a:r>
          </a:p>
          <a:p>
            <a:pPr lvl="1"/>
            <a:r>
              <a:rPr lang="en-US" sz="1400" dirty="0">
                <a:solidFill>
                  <a:srgbClr val="212121"/>
                </a:solidFill>
                <a:latin typeface="Calibri" panose="020F0502020204030204" pitchFamily="34" charset="0"/>
              </a:rPr>
              <a:t>Full set of diagnostics capabilities: 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V-taps, heaters, </a:t>
            </a:r>
            <a:r>
              <a:rPr lang="en-US" sz="14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Cernoxes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 flow meters, strain gauges, etc.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Cannot be used directly to test SC cables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B7231-5D41-319E-88AB-4D37724A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 TFMC (MIT)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3A06-8515-8176-D551-1A76977DAC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5657-79F2-1898-EC5A-8249BBFF8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39EDC-0641-25BD-926E-CC60675C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166BCDA1-896B-4D90-6BA2-6A575E45D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96" y="787930"/>
            <a:ext cx="4473917" cy="3567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A9C82D-CD7F-77FC-D1DD-BBCEBC8C3900}"/>
              </a:ext>
            </a:extLst>
          </p:cNvPr>
          <p:cNvSpPr txBox="1"/>
          <p:nvPr/>
        </p:nvSpPr>
        <p:spPr>
          <a:xfrm>
            <a:off x="6806329" y="1610494"/>
            <a:ext cx="941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50 kA feeder system </a:t>
            </a:r>
            <a:endParaRPr lang="en-US" sz="1200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F3DC1-FA26-9292-5278-361CB37101FA}"/>
              </a:ext>
            </a:extLst>
          </p:cNvPr>
          <p:cNvSpPr txBox="1"/>
          <p:nvPr/>
        </p:nvSpPr>
        <p:spPr>
          <a:xfrm>
            <a:off x="4891414" y="3332962"/>
            <a:ext cx="171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</a:rPr>
              <a:t>Toroidal Field Magnet Coil </a:t>
            </a:r>
            <a:r>
              <a:rPr lang="en-US" sz="1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endParaRPr lang="en-US" sz="1400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C5984-B777-930E-7355-03A78571B7CE}"/>
              </a:ext>
            </a:extLst>
          </p:cNvPr>
          <p:cNvSpPr txBox="1"/>
          <p:nvPr/>
        </p:nvSpPr>
        <p:spPr>
          <a:xfrm>
            <a:off x="5579851" y="387708"/>
            <a:ext cx="3335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</a:t>
            </a:r>
            <a:r>
              <a:rPr lang="en-CH" sz="1600"/>
              <a:t>ourtesy of </a:t>
            </a:r>
            <a:r>
              <a:rPr lang="en-US" sz="1600" dirty="0"/>
              <a:t>Z. Hartwig (MIT/PSFC)</a:t>
            </a:r>
            <a:endParaRPr lang="en-CH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4B577-5AAF-32E4-3AE3-C934D8C761C4}"/>
              </a:ext>
            </a:extLst>
          </p:cNvPr>
          <p:cNvSpPr txBox="1"/>
          <p:nvPr/>
        </p:nvSpPr>
        <p:spPr>
          <a:xfrm>
            <a:off x="700007" y="4478793"/>
            <a:ext cx="8714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indico.cern.ch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/event/1165664/attachments/2487093/4273745/CERN_TFMC_Hartwig_20220727.pdf</a:t>
            </a:r>
          </a:p>
        </p:txBody>
      </p:sp>
    </p:spTree>
    <p:extLst>
      <p:ext uri="{BB962C8B-B14F-4D97-AF65-F5344CB8AC3E}">
        <p14:creationId xmlns:p14="http://schemas.microsoft.com/office/powerpoint/2010/main" val="77316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9560E-F008-4F5A-BBCC-CBD33AFA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NHMFL: HTS Test-bed</a:t>
            </a:r>
            <a:endParaRPr lang="en-US" sz="2200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6561392C-EC12-4A60-AA97-F493EDA29D77}"/>
              </a:ext>
            </a:extLst>
          </p:cNvPr>
          <p:cNvSpPr txBox="1">
            <a:spLocks/>
          </p:cNvSpPr>
          <p:nvPr/>
        </p:nvSpPr>
        <p:spPr>
          <a:xfrm>
            <a:off x="7020272" y="4797454"/>
            <a:ext cx="160020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BCCF2C-15C8-44C7-AE38-B8B452058AC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DFC483-A144-4D8C-8EB9-C647FA63BAAF}"/>
              </a:ext>
            </a:extLst>
          </p:cNvPr>
          <p:cNvSpPr txBox="1"/>
          <p:nvPr/>
        </p:nvSpPr>
        <p:spPr>
          <a:xfrm>
            <a:off x="191581" y="545107"/>
            <a:ext cx="3683373" cy="4770537"/>
          </a:xfrm>
          <a:prstGeom prst="rect">
            <a:avLst/>
          </a:prstGeom>
          <a:noFill/>
        </p:spPr>
        <p:txBody>
          <a:bodyPr wrap="square" lIns="0" tIns="91440" rIns="0" bIns="91440" rtlCol="0">
            <a:spAutoFit/>
          </a:bodyPr>
          <a:lstStyle/>
          <a:p>
            <a:r>
              <a:rPr lang="en-US" sz="1500" b="1" u="sng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14 T HTS Coil Test Bed</a:t>
            </a:r>
          </a:p>
          <a:p>
            <a:pPr marL="171434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Solenoidal  field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Magnet bore 161 mm, 200 mm access bore for leads, 128 ppm  homogeneity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Large bore enables insert magnets:</a:t>
            </a:r>
          </a:p>
          <a:p>
            <a:endParaRPr lang="en-US" sz="15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To explore field generation and mechanical limits cables and coils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Implement novel HTS quench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Upgrades underway: 2 more 1.2 kA supplies, 10 kA, FPGA control, and faster IGBT replacement to mechanical contactors for quench management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Cannot be used for test of the large diameter CICC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500" dirty="0">
              <a:cs typeface="Open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80588B-CBA8-4686-901E-D1BEB992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25" y="738639"/>
            <a:ext cx="5372875" cy="401657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AF09555-47CF-4719-879B-24E3CBB2A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6"/>
          <a:stretch/>
        </p:blipFill>
        <p:spPr bwMode="auto">
          <a:xfrm>
            <a:off x="5508105" y="843558"/>
            <a:ext cx="52352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7663E-ACC8-10F4-A310-58AE50640C19}"/>
              </a:ext>
            </a:extLst>
          </p:cNvPr>
          <p:cNvSpPr txBox="1"/>
          <p:nvPr/>
        </p:nvSpPr>
        <p:spPr>
          <a:xfrm>
            <a:off x="6402048" y="594433"/>
            <a:ext cx="2550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  <a:r>
              <a:rPr lang="en-CH" sz="1400"/>
              <a:t>ourtesy of </a:t>
            </a:r>
            <a:r>
              <a:rPr lang="en-US" sz="1400" dirty="0"/>
              <a:t>D. Davis (NHMFL)</a:t>
            </a:r>
            <a:endParaRPr lang="en-CH" sz="14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53BBC4D-28F0-028F-68E3-4D3B86D88B78}"/>
              </a:ext>
            </a:extLst>
          </p:cNvPr>
          <p:cNvSpPr txBox="1">
            <a:spLocks/>
          </p:cNvSpPr>
          <p:nvPr/>
        </p:nvSpPr>
        <p:spPr>
          <a:xfrm>
            <a:off x="1362819" y="4839960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/>
              <a:t>G. Velev | 4th Superconducting Magnet Test Facility Workshop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0743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7431-C69E-4241-B7A0-0D6076EA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4" y="26163"/>
            <a:ext cx="8815386" cy="449270"/>
          </a:xfrm>
        </p:spPr>
        <p:txBody>
          <a:bodyPr>
            <a:normAutofit/>
          </a:bodyPr>
          <a:lstStyle/>
          <a:p>
            <a:r>
              <a:rPr lang="en-US" sz="2025" dirty="0"/>
              <a:t>Nb</a:t>
            </a:r>
            <a:r>
              <a:rPr lang="en-US" sz="2025" baseline="-25000" dirty="0"/>
              <a:t>3</a:t>
            </a:r>
            <a:r>
              <a:rPr lang="en-US" sz="2025" dirty="0"/>
              <a:t>Sn Common Coil Dipole for High Current HTS Cable Testing - BNL</a:t>
            </a:r>
            <a:endParaRPr lang="en-US" sz="1350" dirty="0">
              <a:solidFill>
                <a:srgbClr val="0066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9E9F23-6CF3-4979-884F-ABCF7E053BCB}"/>
              </a:ext>
            </a:extLst>
          </p:cNvPr>
          <p:cNvGrpSpPr>
            <a:grpSpLocks noChangeAspect="1"/>
          </p:cNvGrpSpPr>
          <p:nvPr/>
        </p:nvGrpSpPr>
        <p:grpSpPr>
          <a:xfrm>
            <a:off x="83774" y="704631"/>
            <a:ext cx="2194560" cy="2194560"/>
            <a:chOff x="91440" y="1097280"/>
            <a:chExt cx="2377440" cy="2377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485F5-BAD8-4256-88BF-8DC7D5E71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4" t="16086" r="21309" b="1374"/>
            <a:stretch/>
          </p:blipFill>
          <p:spPr>
            <a:xfrm rot="5400000">
              <a:off x="91440" y="1097280"/>
              <a:ext cx="2377440" cy="237744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4691E-CDA6-4C71-904F-84F37281955A}"/>
                </a:ext>
              </a:extLst>
            </p:cNvPr>
            <p:cNvSpPr txBox="1"/>
            <p:nvPr/>
          </p:nvSpPr>
          <p:spPr>
            <a:xfrm>
              <a:off x="1634018" y="2090772"/>
              <a:ext cx="800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FFFF00"/>
                  </a:solidFill>
                </a:rPr>
                <a:t>Empty space</a:t>
              </a:r>
            </a:p>
          </p:txBody>
        </p:sp>
        <p:sp>
          <p:nvSpPr>
            <p:cNvPr id="8" name="Notched Right Arrow 5">
              <a:extLst>
                <a:ext uri="{FF2B5EF4-FFF2-40B4-BE49-F238E27FC236}">
                  <a16:creationId xmlns:a16="http://schemas.microsoft.com/office/drawing/2014/main" id="{BE3871A6-510A-481C-8935-BA66EFA34CCC}"/>
                </a:ext>
              </a:extLst>
            </p:cNvPr>
            <p:cNvSpPr/>
            <p:nvPr/>
          </p:nvSpPr>
          <p:spPr bwMode="auto">
            <a:xfrm rot="10800000">
              <a:off x="1405418" y="2257142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48" charset="-128"/>
              </a:endParaRPr>
            </a:p>
          </p:txBody>
        </p:sp>
      </p:grp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D4698135-9EF0-40AF-A16A-EEC294FDBB6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25051"/>
            <a:ext cx="2743200" cy="14819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A8BD0-BA1F-43A7-9FDB-9A51FA072542}"/>
              </a:ext>
            </a:extLst>
          </p:cNvPr>
          <p:cNvSpPr txBox="1"/>
          <p:nvPr/>
        </p:nvSpPr>
        <p:spPr>
          <a:xfrm>
            <a:off x="2387893" y="683743"/>
            <a:ext cx="6854237" cy="164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05740" indent="-20574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 Nb</a:t>
            </a:r>
            <a:r>
              <a:rPr lang="en-US" sz="1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Sn dipole with a large opening (335 mm x 31 mm) providing a  field of 10.2 T </a:t>
            </a:r>
          </a:p>
          <a:p>
            <a:pPr marL="205740" indent="-20574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Unique Features: High current, long length, HTS cables with large bend radius can be tested in applied dipole field (important for Fusion cables)</a:t>
            </a:r>
          </a:p>
          <a:p>
            <a:pPr marL="205740" indent="-20574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HTS cables can be tested at high temperatures (4K – 50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K) with small upgrades</a:t>
            </a:r>
          </a:p>
          <a:p>
            <a:pPr marL="205740" indent="-20574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Advanced instrumentation (quench protection)</a:t>
            </a:r>
          </a:p>
          <a:p>
            <a:pPr marL="205740" indent="-20574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Innovative R&amp;D facility offers unique opportunities to fusion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DAEFB-FAA6-421D-89FC-5A48AE428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18" t="5787" r="1820"/>
          <a:stretch/>
        </p:blipFill>
        <p:spPr>
          <a:xfrm>
            <a:off x="71438" y="3158198"/>
            <a:ext cx="1636580" cy="1604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028A1-65B7-49D9-A781-4E4EE4A0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16" t="30138" r="19247" b="32878"/>
          <a:stretch/>
        </p:blipFill>
        <p:spPr>
          <a:xfrm>
            <a:off x="1743242" y="3253128"/>
            <a:ext cx="3432431" cy="1425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4BA6CA-F9F0-4395-8858-62EFEE9A4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80" t="7128" r="23500" b="-905"/>
          <a:stretch/>
        </p:blipFill>
        <p:spPr>
          <a:xfrm>
            <a:off x="4923472" y="3308102"/>
            <a:ext cx="1783080" cy="1315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A4CD67-C5F8-4D25-A0DD-24449A455035}"/>
              </a:ext>
            </a:extLst>
          </p:cNvPr>
          <p:cNvSpPr txBox="1"/>
          <p:nvPr/>
        </p:nvSpPr>
        <p:spPr>
          <a:xfrm>
            <a:off x="2166130" y="4821101"/>
            <a:ext cx="651200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https://www.bnl.gov/magnets/staff/gupta/commoncoil/cc-bnl-rapid-rnd-testing.pdf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D42AA-369C-454E-A298-7F301AE33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9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33B832-044B-D903-6A84-8C1DF7F07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6124"/>
            <a:ext cx="6108536" cy="3583563"/>
          </a:xfrm>
        </p:spPr>
        <p:txBody>
          <a:bodyPr/>
          <a:lstStyle/>
          <a:p>
            <a:r>
              <a:rPr lang="en-US" dirty="0"/>
              <a:t>US DOE Offices of High Energy Physics  and Fusion Energy Sciences  joined their effort to build  HTS cable-testing facility. </a:t>
            </a:r>
          </a:p>
          <a:p>
            <a:r>
              <a:rPr lang="en-US" dirty="0"/>
              <a:t>This facility is currently  constructed  at Fermilab.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 the US FES and HEP, it will serve as a test stand for HTS cables in high dipole field and at increased temperatures.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It is designed to provide similar or better capabilities than EDIPO at PSI, and FRESCA2 at CERN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 For the US HEP Magnet Development Program, it will be the main facility for testing of magnets with 16-20 plus T fields, including hybrid magnets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F2857-0478-4730-2D37-8AEBB41D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3417"/>
            <a:ext cx="8686800" cy="454233"/>
          </a:xfrm>
        </p:spPr>
        <p:txBody>
          <a:bodyPr/>
          <a:lstStyle/>
          <a:p>
            <a:r>
              <a:rPr lang="en-US" sz="2400" dirty="0"/>
              <a:t>New test facility at Fermilab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1E05F-7DEB-1C24-580C-69E9DEBCD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005A-6859-ED03-1A73-89ED1B70B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22FE5-08F0-E0AF-DE3A-1C64F7A4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FABE5-AAB7-2A9D-A6B4-3E811619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62256" y="651741"/>
            <a:ext cx="2053140" cy="384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3"/>
            <a:ext cx="8672513" cy="3968027"/>
          </a:xfrm>
        </p:spPr>
        <p:txBody>
          <a:bodyPr/>
          <a:lstStyle/>
          <a:p>
            <a:r>
              <a:rPr lang="en-US" dirty="0"/>
              <a:t>The place was selected based on the proximity to the needed base infrastructure, including cryogenic, power, water and cranes</a:t>
            </a:r>
          </a:p>
          <a:p>
            <a:r>
              <a:rPr lang="en-US" dirty="0"/>
              <a:t>Two (one new) liquefiers with capacity of ~ 640 l per hour. </a:t>
            </a:r>
          </a:p>
          <a:p>
            <a:r>
              <a:rPr lang="en-US" dirty="0"/>
              <a:t>Minimum operating temperature of the facility is 1.9K for the magnet providing the background field and with </a:t>
            </a:r>
            <a:r>
              <a:rPr lang="en-US" dirty="0">
                <a:solidFill>
                  <a:srgbClr val="63666A"/>
                </a:solidFill>
              </a:rPr>
              <a:t>min 4.5 K  for the test samples, variable to  ~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50 K. </a:t>
            </a:r>
          </a:p>
          <a:p>
            <a:r>
              <a:rPr lang="en-US" dirty="0"/>
              <a:t>The test pit cryostat should accommodate a magnet with maximum dimensions of   1.3 m and length of ~3 m </a:t>
            </a:r>
          </a:p>
          <a:p>
            <a:r>
              <a:rPr lang="en-US" dirty="0"/>
              <a:t>The maximum energy stored in the test field dipole should be &lt; 20 MJ </a:t>
            </a:r>
          </a:p>
          <a:p>
            <a:r>
              <a:rPr lang="en-US" dirty="0"/>
              <a:t>The maximum weight of the dipole cold mass should not exceed 20 ton </a:t>
            </a:r>
          </a:p>
          <a:p>
            <a:r>
              <a:rPr lang="en-US" dirty="0"/>
              <a:t>The test facility should be efficient and safe, minimizing the time for experiment preparation and no helium losses.</a:t>
            </a:r>
          </a:p>
          <a:p>
            <a:r>
              <a:rPr lang="en-US" dirty="0"/>
              <a:t>Operational lifetime of the facility at least 20 years.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Facility – parameters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4/25/25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4th Superconducting Magnet Test Facility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196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71823</TotalTime>
  <Words>2939</Words>
  <Application>Microsoft Macintosh PowerPoint</Application>
  <PresentationFormat>On-screen Show (16:9)</PresentationFormat>
  <Paragraphs>416</Paragraphs>
  <Slides>32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ArialMT</vt:lpstr>
      <vt:lpstr>Calibri</vt:lpstr>
      <vt:lpstr>Helvetica</vt:lpstr>
      <vt:lpstr>Times New Roman</vt:lpstr>
      <vt:lpstr>Titillium Web</vt:lpstr>
      <vt:lpstr>Fermilab_PPT_090915</vt:lpstr>
      <vt:lpstr>PowerPoint Presentation</vt:lpstr>
      <vt:lpstr>Preamble</vt:lpstr>
      <vt:lpstr>Challenges </vt:lpstr>
      <vt:lpstr>Outline </vt:lpstr>
      <vt:lpstr>SPARC TFMC (MIT) </vt:lpstr>
      <vt:lpstr>NHMFL: HTS Test-bed</vt:lpstr>
      <vt:lpstr>Nb3Sn Common Coil Dipole for High Current HTS Cable Testing - BNL</vt:lpstr>
      <vt:lpstr>New test facility at Fermilab </vt:lpstr>
      <vt:lpstr>Test Facility – parameters  </vt:lpstr>
      <vt:lpstr>Summary of the parameters</vt:lpstr>
      <vt:lpstr>Operational  Modes  </vt:lpstr>
      <vt:lpstr>TF  layout </vt:lpstr>
      <vt:lpstr>Pit  Construction  - Done  </vt:lpstr>
      <vt:lpstr>Cryostat  </vt:lpstr>
      <vt:lpstr>Top and lambda plates </vt:lpstr>
      <vt:lpstr>Quench Protection</vt:lpstr>
      <vt:lpstr>QPM Architecture</vt:lpstr>
      <vt:lpstr>Power Supplies </vt:lpstr>
      <vt:lpstr>Magnet  Specification</vt:lpstr>
      <vt:lpstr>Anti-cryostat and sample holder</vt:lpstr>
      <vt:lpstr> First Workshop on User Interfaces</vt:lpstr>
      <vt:lpstr>Summary </vt:lpstr>
      <vt:lpstr>Backup slides</vt:lpstr>
      <vt:lpstr>VIPER </vt:lpstr>
      <vt:lpstr>Summary  of the test facilities </vt:lpstr>
      <vt:lpstr>PowerPoint Presentation</vt:lpstr>
      <vt:lpstr>Fermilab Site</vt:lpstr>
      <vt:lpstr>TFD aperture </vt:lpstr>
      <vt:lpstr>HFVMTF QPM Architecture</vt:lpstr>
      <vt:lpstr>HFVMTF QPM Details – Quench Detection &amp; Management</vt:lpstr>
      <vt:lpstr>HFVMTF QPM Details – Quench Logic &amp; Protection</vt:lpstr>
      <vt:lpstr>HFVMTF QPM Details – PS Control &amp; Monitoring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Gueorgui Velev</cp:lastModifiedBy>
  <cp:revision>311</cp:revision>
  <cp:lastPrinted>2023-04-22T04:01:14Z</cp:lastPrinted>
  <dcterms:created xsi:type="dcterms:W3CDTF">2019-08-29T20:16:23Z</dcterms:created>
  <dcterms:modified xsi:type="dcterms:W3CDTF">2023-04-25T11:43:35Z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