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256" r:id="rId5"/>
    <p:sldId id="566" r:id="rId6"/>
    <p:sldId id="564" r:id="rId7"/>
    <p:sldId id="435" r:id="rId8"/>
    <p:sldId id="547" r:id="rId9"/>
    <p:sldId id="452" r:id="rId10"/>
    <p:sldId id="453" r:id="rId11"/>
    <p:sldId id="454" r:id="rId12"/>
    <p:sldId id="548" r:id="rId13"/>
    <p:sldId id="464" r:id="rId14"/>
    <p:sldId id="465" r:id="rId15"/>
    <p:sldId id="542" r:id="rId16"/>
    <p:sldId id="549" r:id="rId17"/>
    <p:sldId id="508" r:id="rId18"/>
    <p:sldId id="467" r:id="rId19"/>
    <p:sldId id="518" r:id="rId20"/>
    <p:sldId id="526" r:id="rId21"/>
    <p:sldId id="527" r:id="rId22"/>
    <p:sldId id="528" r:id="rId23"/>
    <p:sldId id="552" r:id="rId24"/>
    <p:sldId id="509" r:id="rId25"/>
    <p:sldId id="511" r:id="rId26"/>
    <p:sldId id="516" r:id="rId27"/>
    <p:sldId id="553" r:id="rId28"/>
    <p:sldId id="446" r:id="rId29"/>
    <p:sldId id="449" r:id="rId30"/>
    <p:sldId id="530" r:id="rId31"/>
    <p:sldId id="536" r:id="rId32"/>
    <p:sldId id="534" r:id="rId33"/>
    <p:sldId id="551" r:id="rId34"/>
    <p:sldId id="556" r:id="rId35"/>
    <p:sldId id="554" r:id="rId36"/>
    <p:sldId id="550" r:id="rId37"/>
    <p:sldId id="519" r:id="rId38"/>
    <p:sldId id="544" r:id="rId39"/>
    <p:sldId id="541" r:id="rId40"/>
    <p:sldId id="555" r:id="rId41"/>
    <p:sldId id="529" r:id="rId42"/>
    <p:sldId id="565" r:id="rId43"/>
    <p:sldId id="562" r:id="rId44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3" autoAdjust="0"/>
    <p:restoredTop sz="77946"/>
  </p:normalViewPr>
  <p:slideViewPr>
    <p:cSldViewPr snapToGrid="0" snapToObjects="1" showGuides="1">
      <p:cViewPr varScale="1">
        <p:scale>
          <a:sx n="114" d="100"/>
          <a:sy n="114" d="100"/>
        </p:scale>
        <p:origin x="111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25.04.2023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25/04/2023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91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42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19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934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4549654"/>
            <a:ext cx="679837" cy="411480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459938"/>
            <a:ext cx="7812087" cy="468356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A61A89-D1E3-8A40-82D6-9A86AEBFA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BFF46-A721-4641-AD59-B3251C9D9E0D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8922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81" r:id="rId4"/>
    <p:sldLayoutId id="2147483673" r:id="rId5"/>
    <p:sldLayoutId id="2147483662" r:id="rId6"/>
    <p:sldLayoutId id="2147483674" r:id="rId7"/>
    <p:sldLayoutId id="2147483675" r:id="rId8"/>
    <p:sldLayoutId id="2147483682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ern.ch/steam/LEDET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i.ch/en/pa/job-opportunities/56602-post-doctoral-researcher-epfl" TargetMode="External"/><Relationship Id="rId2" Type="http://schemas.openxmlformats.org/officeDocument/2006/relationships/hyperlink" Target="https://www.psi.ch/en/pa/job-opportunities/56605-post-doctoral-researcher-epf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si.ch/en/pa/job-opportunities/56608-phd-student-in-applied-superconductivity-epf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d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682" y="571961"/>
            <a:ext cx="3971494" cy="2338387"/>
          </a:xfrm>
        </p:spPr>
        <p:txBody>
          <a:bodyPr>
            <a:normAutofit/>
          </a:bodyPr>
          <a:lstStyle/>
          <a:p>
            <a:r>
              <a:rPr lang="en-US" dirty="0" smtClean="0"/>
              <a:t>Status of </a:t>
            </a:r>
            <a:r>
              <a:rPr lang="en-US" dirty="0"/>
              <a:t>the EDIPO2 Test Facility</a:t>
            </a:r>
            <a:endParaRPr lang="fr-FR" sz="2400" dirty="0"/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0047" y="2910348"/>
            <a:ext cx="1385635" cy="1187173"/>
          </a:xfrm>
        </p:spPr>
        <p:txBody>
          <a:bodyPr lIns="90000">
            <a:normAutofit lnSpcReduction="10000"/>
          </a:bodyPr>
          <a:lstStyle/>
          <a:p>
            <a:pPr>
              <a:spcBef>
                <a:spcPts val="300"/>
              </a:spcBef>
            </a:pPr>
            <a:r>
              <a:rPr lang="fr-FR" sz="1400" b="1" dirty="0" smtClean="0"/>
              <a:t>X. Sarasola</a:t>
            </a:r>
          </a:p>
          <a:p>
            <a:pPr>
              <a:spcBef>
                <a:spcPts val="300"/>
              </a:spcBef>
            </a:pPr>
            <a:r>
              <a:rPr lang="fr-FR" sz="1400" b="1" dirty="0" smtClean="0"/>
              <a:t>H. Bajas</a:t>
            </a:r>
          </a:p>
          <a:p>
            <a:pPr>
              <a:spcBef>
                <a:spcPts val="300"/>
              </a:spcBef>
            </a:pPr>
            <a:r>
              <a:rPr lang="fr-FR" sz="1400" b="1" dirty="0" smtClean="0"/>
              <a:t>N</a:t>
            </a:r>
            <a:r>
              <a:rPr lang="fr-FR" sz="1400" b="1" dirty="0"/>
              <a:t>. </a:t>
            </a:r>
            <a:r>
              <a:rPr lang="fr-FR" sz="1400" b="1" dirty="0" smtClean="0"/>
              <a:t>Bykovskiy</a:t>
            </a:r>
          </a:p>
          <a:p>
            <a:pPr>
              <a:spcBef>
                <a:spcPts val="300"/>
              </a:spcBef>
            </a:pPr>
            <a:r>
              <a:rPr lang="fr-FR" sz="1400" b="1" dirty="0" smtClean="0"/>
              <a:t>K. Sedlak</a:t>
            </a:r>
          </a:p>
          <a:p>
            <a:pPr>
              <a:spcBef>
                <a:spcPts val="300"/>
              </a:spcBef>
            </a:pPr>
            <a:r>
              <a:rPr lang="fr-FR" sz="1400" b="1" dirty="0" smtClean="0"/>
              <a:t>P. </a:t>
            </a:r>
            <a:r>
              <a:rPr lang="fr-FR" sz="1400" b="1" smtClean="0"/>
              <a:t>Bruzzone 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AE5AA54-9807-4542-B338-330D2FC67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5682" y="4097521"/>
            <a:ext cx="1614558" cy="1045979"/>
          </a:xfrm>
        </p:spPr>
        <p:txBody>
          <a:bodyPr lIns="90000"/>
          <a:lstStyle/>
          <a:p>
            <a:r>
              <a:rPr lang="fr-FR" b="1" dirty="0" smtClean="0"/>
              <a:t>April 25</a:t>
            </a:r>
            <a:r>
              <a:rPr lang="fr-FR" b="1" baseline="30000" dirty="0" smtClean="0"/>
              <a:t>th</a:t>
            </a:r>
            <a:r>
              <a:rPr lang="fr-FR" b="1" dirty="0" smtClean="0"/>
              <a:t>, 2023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Motivation and design targets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 smtClean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072348"/>
              </p:ext>
            </p:extLst>
          </p:nvPr>
        </p:nvGraphicFramePr>
        <p:xfrm>
          <a:off x="623909" y="2571003"/>
          <a:ext cx="8388000" cy="2302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255208412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54564453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06252509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89597294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76759189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75647730"/>
                    </a:ext>
                  </a:extLst>
                </a:gridCol>
              </a:tblGrid>
              <a:tr h="379251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SULTAN</a:t>
                      </a:r>
                    </a:p>
                    <a:p>
                      <a:pPr algn="ctr"/>
                      <a:r>
                        <a:rPr lang="en-US" sz="1600" dirty="0" smtClean="0"/>
                        <a:t>(SPC)</a:t>
                      </a:r>
                      <a:endParaRPr lang="de-CH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EDIPO</a:t>
                      </a:r>
                    </a:p>
                    <a:p>
                      <a:pPr marL="0" algn="ctr" defTabSz="6858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(SPC)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FRESCA</a:t>
                      </a:r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 (CERN)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EDIPO 2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Units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5497419"/>
                  </a:ext>
                </a:extLst>
              </a:tr>
              <a:tr h="3385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</a:t>
                      </a:r>
                      <a:r>
                        <a:rPr lang="en-US" sz="1600" baseline="-25000" dirty="0" err="1" smtClean="0"/>
                        <a:t>center</a:t>
                      </a:r>
                      <a:r>
                        <a:rPr lang="en-US" sz="1600" baseline="-25000" dirty="0" smtClean="0"/>
                        <a:t> aperture 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10.9</a:t>
                      </a:r>
                      <a:endParaRPr lang="de-CH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12.35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2655046"/>
                  </a:ext>
                </a:extLst>
              </a:tr>
              <a:tr h="35367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Aperture size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94×144</a:t>
                      </a:r>
                      <a:endParaRPr lang="es-ES" sz="16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90×141</a:t>
                      </a:r>
                      <a:endParaRPr lang="es-ES" sz="16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Ø100</a:t>
                      </a:r>
                      <a:endParaRPr lang="es-ES" sz="16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144×144</a:t>
                      </a:r>
                      <a:endParaRPr lang="es-ES" sz="16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mm</a:t>
                      </a:r>
                      <a:endParaRPr lang="es-ES" sz="16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3014197"/>
                  </a:ext>
                </a:extLst>
              </a:tr>
              <a:tr h="35367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Homogeneous field length (1%)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281931"/>
                  </a:ext>
                </a:extLst>
              </a:tr>
              <a:tr h="338547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/>
                        <a:t>Sample current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≤100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≤100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≤</a:t>
                      </a:r>
                      <a:r>
                        <a:rPr lang="en-US" sz="1600" baseline="0" dirty="0" smtClean="0"/>
                        <a:t> 32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≤100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kA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605535"/>
                  </a:ext>
                </a:extLst>
              </a:tr>
              <a:tr h="33854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Sample operating temperature</a:t>
                      </a:r>
                      <a:endParaRPr lang="en-US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4.5</a:t>
                      </a:r>
                      <a:r>
                        <a:rPr lang="en-US" sz="1600" baseline="0" dirty="0" smtClean="0"/>
                        <a:t> to 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4.5</a:t>
                      </a:r>
                      <a:r>
                        <a:rPr lang="en-US" sz="1600" baseline="0" dirty="0" smtClean="0"/>
                        <a:t> to 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1.9</a:t>
                      </a:r>
                      <a:r>
                        <a:rPr lang="en-US" sz="1600" baseline="0" dirty="0" smtClean="0"/>
                        <a:t> &amp; 4.2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4.5</a:t>
                      </a:r>
                      <a:r>
                        <a:rPr lang="en-US" sz="1600" baseline="0" dirty="0" smtClean="0"/>
                        <a:t> to 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290443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191320" y="2538637"/>
            <a:ext cx="1063559" cy="240559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904875" y="630936"/>
            <a:ext cx="7917072" cy="1868950"/>
          </a:xfrm>
          <a:prstGeom prst="rect">
            <a:avLst/>
          </a:prstGeom>
        </p:spPr>
        <p:txBody>
          <a:bodyPr vert="horz" lIns="18000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In the last 20 years, </a:t>
            </a:r>
            <a:r>
              <a:rPr lang="en-US" b="1" dirty="0"/>
              <a:t>all</a:t>
            </a:r>
            <a:r>
              <a:rPr lang="en-US" dirty="0"/>
              <a:t> major </a:t>
            </a:r>
            <a:r>
              <a:rPr lang="en-US" b="1" dirty="0"/>
              <a:t>superconducting fusion facilities </a:t>
            </a:r>
            <a:r>
              <a:rPr lang="en-US" dirty="0"/>
              <a:t>worldwide have </a:t>
            </a:r>
            <a:r>
              <a:rPr lang="en-US" b="1" dirty="0"/>
              <a:t>qualified their conductors in </a:t>
            </a:r>
            <a:r>
              <a:rPr lang="en-US" b="1" dirty="0" smtClean="0"/>
              <a:t>SULTAN</a:t>
            </a:r>
            <a:r>
              <a:rPr lang="en-US" dirty="0" smtClean="0"/>
              <a:t>: ITER, JT60-SA, SPARC, BEST, CFETR, DTT, </a:t>
            </a:r>
            <a:r>
              <a:rPr lang="en-US" dirty="0"/>
              <a:t>and the </a:t>
            </a:r>
            <a:r>
              <a:rPr lang="en-US" dirty="0" smtClean="0"/>
              <a:t>EU-DEMO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There is a growing </a:t>
            </a:r>
            <a:r>
              <a:rPr lang="en-US" dirty="0"/>
              <a:t>demand </a:t>
            </a:r>
            <a:r>
              <a:rPr lang="en-US" dirty="0" smtClean="0"/>
              <a:t>towards: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High current </a:t>
            </a:r>
            <a:r>
              <a:rPr lang="en-US" dirty="0"/>
              <a:t>conductors (close to 100 </a:t>
            </a:r>
            <a:r>
              <a:rPr lang="en-US" dirty="0" smtClean="0"/>
              <a:t>kA)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</a:t>
            </a:r>
            <a:r>
              <a:rPr lang="en-US" dirty="0" smtClean="0"/>
              <a:t>onductors </a:t>
            </a:r>
            <a:r>
              <a:rPr lang="en-US" dirty="0"/>
              <a:t>for </a:t>
            </a:r>
            <a:r>
              <a:rPr lang="en-US" b="1" dirty="0"/>
              <a:t>high field </a:t>
            </a:r>
            <a:r>
              <a:rPr lang="en-US" dirty="0"/>
              <a:t>magnets (partly driven by the </a:t>
            </a:r>
            <a:r>
              <a:rPr lang="en-US" dirty="0" smtClean="0"/>
              <a:t>development of HTS)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350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34775" y="1619695"/>
            <a:ext cx="5159491" cy="1901952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Boundary conditions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82556"/>
            <a:ext cx="5692730" cy="42927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G</a:t>
            </a:r>
            <a:r>
              <a:rPr lang="en-US" dirty="0" smtClean="0"/>
              <a:t>iven by the existing facility: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Maximum dimensions of magnet assembly: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Diameter </a:t>
            </a:r>
            <a:r>
              <a:rPr lang="en-US" b="1" dirty="0"/>
              <a:t>≤ </a:t>
            </a:r>
            <a:r>
              <a:rPr lang="en-US" b="1" dirty="0" smtClean="0"/>
              <a:t>1320</a:t>
            </a:r>
            <a:r>
              <a:rPr lang="en-US" b="1" dirty="0"/>
              <a:t> mm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Length ≤ </a:t>
            </a:r>
            <a:r>
              <a:rPr lang="en-US" b="1" dirty="0" smtClean="0"/>
              <a:t>2500</a:t>
            </a:r>
            <a:r>
              <a:rPr lang="en-US" b="1" dirty="0"/>
              <a:t> mm </a:t>
            </a:r>
            <a:endParaRPr lang="en-US" b="1" dirty="0" smtClean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Overall </a:t>
            </a:r>
            <a:r>
              <a:rPr lang="en-US" dirty="0"/>
              <a:t>assembly weight ≤ 20 </a:t>
            </a:r>
            <a:r>
              <a:rPr lang="en-US" dirty="0" smtClean="0"/>
              <a:t>t (overhead crane)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Operating current </a:t>
            </a:r>
            <a:r>
              <a:rPr lang="en-US" b="1" dirty="0"/>
              <a:t>≤ 18 </a:t>
            </a:r>
            <a:r>
              <a:rPr lang="en-US" b="1" dirty="0" smtClean="0"/>
              <a:t>kA </a:t>
            </a:r>
            <a:r>
              <a:rPr lang="en-US" dirty="0" smtClean="0"/>
              <a:t>(existing power supply)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900" dirty="0"/>
              <a:t>Other assumptions: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00" dirty="0" smtClean="0"/>
              <a:t>Operating temperature: </a:t>
            </a:r>
            <a:r>
              <a:rPr lang="en-US" sz="1700" b="1" dirty="0" smtClean="0"/>
              <a:t>4.2 K </a:t>
            </a:r>
            <a:r>
              <a:rPr lang="en-US" sz="1700" dirty="0" smtClean="0"/>
              <a:t>(liquid He bath)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00" dirty="0" smtClean="0"/>
              <a:t>Nominal </a:t>
            </a:r>
            <a:r>
              <a:rPr lang="en-US" sz="1700" dirty="0"/>
              <a:t>field </a:t>
            </a:r>
            <a:r>
              <a:rPr lang="en-US" sz="1700" dirty="0" smtClean="0"/>
              <a:t>reached </a:t>
            </a:r>
            <a:r>
              <a:rPr lang="en-US" sz="1700" dirty="0"/>
              <a:t>at </a:t>
            </a:r>
            <a:r>
              <a:rPr lang="en-US" sz="1700" b="1" dirty="0"/>
              <a:t>85% of short </a:t>
            </a:r>
            <a:r>
              <a:rPr lang="en-US" sz="1700" b="1" dirty="0" smtClean="0"/>
              <a:t>sample</a:t>
            </a:r>
            <a:endParaRPr lang="en-US" sz="1700" b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00" b="1" dirty="0"/>
              <a:t>Dump voltage </a:t>
            </a:r>
            <a:r>
              <a:rPr lang="en-US" sz="1700" dirty="0"/>
              <a:t>to ground ≤ </a:t>
            </a:r>
            <a:r>
              <a:rPr lang="en-US" sz="1700" b="1" dirty="0"/>
              <a:t>1 kV </a:t>
            </a:r>
            <a:r>
              <a:rPr lang="en-US" sz="1700" dirty="0"/>
              <a:t>(symmetric grounding)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00" dirty="0"/>
              <a:t>Allowable coil </a:t>
            </a:r>
            <a:r>
              <a:rPr lang="en-US" sz="1700" b="1" dirty="0"/>
              <a:t>hot spot temperature: ~</a:t>
            </a:r>
            <a:r>
              <a:rPr lang="en-US" sz="1700" b="1" dirty="0" smtClean="0"/>
              <a:t>300 </a:t>
            </a:r>
            <a:r>
              <a:rPr lang="en-US" sz="1700" b="1" dirty="0"/>
              <a:t>K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de-CH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939120" y="2610464"/>
            <a:ext cx="7374" cy="1901952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14655" y="3347255"/>
            <a:ext cx="338554" cy="4850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000" dirty="0" smtClean="0"/>
              <a:t>~2500 </a:t>
            </a:r>
            <a:endParaRPr lang="de-CH" sz="1000" dirty="0"/>
          </a:p>
        </p:txBody>
      </p:sp>
      <p:sp>
        <p:nvSpPr>
          <p:cNvPr id="11" name="Rectangle 10"/>
          <p:cNvSpPr/>
          <p:nvPr/>
        </p:nvSpPr>
        <p:spPr>
          <a:xfrm>
            <a:off x="7344699" y="2610464"/>
            <a:ext cx="1039760" cy="190195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07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38" y="0"/>
            <a:ext cx="1958066" cy="51435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Boundary conditions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82556"/>
            <a:ext cx="5692730" cy="42927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G</a:t>
            </a:r>
            <a:r>
              <a:rPr lang="en-US" dirty="0" smtClean="0"/>
              <a:t>iven by the existing facility: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Maximum dimensions of magnet assembly: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Diameter </a:t>
            </a:r>
            <a:r>
              <a:rPr lang="en-US" b="1" dirty="0"/>
              <a:t>≤ </a:t>
            </a:r>
            <a:r>
              <a:rPr lang="en-US" b="1" dirty="0" smtClean="0"/>
              <a:t>1320</a:t>
            </a:r>
            <a:r>
              <a:rPr lang="en-US" b="1" dirty="0"/>
              <a:t> mm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Length ≤ </a:t>
            </a:r>
            <a:r>
              <a:rPr lang="en-US" b="1" dirty="0" smtClean="0"/>
              <a:t>2500</a:t>
            </a:r>
            <a:r>
              <a:rPr lang="en-US" b="1" dirty="0"/>
              <a:t> mm </a:t>
            </a:r>
            <a:endParaRPr lang="en-US" b="1" dirty="0" smtClean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Overall </a:t>
            </a:r>
            <a:r>
              <a:rPr lang="en-US" dirty="0"/>
              <a:t>assembly weight ≤ 20 </a:t>
            </a:r>
            <a:r>
              <a:rPr lang="en-US" dirty="0" smtClean="0"/>
              <a:t>t (overhead crane)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Operating current </a:t>
            </a:r>
            <a:r>
              <a:rPr lang="en-US" b="1" dirty="0"/>
              <a:t>≤ 18 </a:t>
            </a:r>
            <a:r>
              <a:rPr lang="en-US" b="1" dirty="0" smtClean="0"/>
              <a:t>kA </a:t>
            </a:r>
            <a:r>
              <a:rPr lang="en-US" dirty="0" smtClean="0"/>
              <a:t>(existing power supply)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900" dirty="0"/>
              <a:t>Other assumptions: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00" dirty="0" smtClean="0"/>
              <a:t>Operating temperature: </a:t>
            </a:r>
            <a:r>
              <a:rPr lang="en-US" sz="1700" b="1" dirty="0" smtClean="0"/>
              <a:t>4.2 K </a:t>
            </a:r>
            <a:r>
              <a:rPr lang="en-US" sz="1700" dirty="0" smtClean="0"/>
              <a:t>(liquid He bath)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00" dirty="0" smtClean="0"/>
              <a:t>Nominal </a:t>
            </a:r>
            <a:r>
              <a:rPr lang="en-US" sz="1700" dirty="0"/>
              <a:t>field </a:t>
            </a:r>
            <a:r>
              <a:rPr lang="en-US" sz="1700" dirty="0" smtClean="0"/>
              <a:t>reached </a:t>
            </a:r>
            <a:r>
              <a:rPr lang="en-US" sz="1700" dirty="0"/>
              <a:t>at </a:t>
            </a:r>
            <a:r>
              <a:rPr lang="en-US" sz="1700" b="1" dirty="0"/>
              <a:t>85% of short </a:t>
            </a:r>
            <a:r>
              <a:rPr lang="en-US" sz="1700" b="1" dirty="0" smtClean="0"/>
              <a:t>sample</a:t>
            </a:r>
            <a:endParaRPr lang="en-US" sz="1700" b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00" b="1" dirty="0"/>
              <a:t>Dump voltage </a:t>
            </a:r>
            <a:r>
              <a:rPr lang="en-US" sz="1700" dirty="0"/>
              <a:t>to ground ≤ </a:t>
            </a:r>
            <a:r>
              <a:rPr lang="en-US" sz="1700" b="1" dirty="0"/>
              <a:t>1 kV </a:t>
            </a:r>
            <a:r>
              <a:rPr lang="en-US" sz="1700" dirty="0"/>
              <a:t>(symmetric grounding)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00" dirty="0"/>
              <a:t>Allowable coil </a:t>
            </a:r>
            <a:r>
              <a:rPr lang="en-US" sz="1700" b="1" dirty="0"/>
              <a:t>hot spot temperature: ~</a:t>
            </a:r>
            <a:r>
              <a:rPr lang="en-US" sz="1700" b="1" dirty="0" smtClean="0"/>
              <a:t>300 </a:t>
            </a:r>
            <a:r>
              <a:rPr lang="en-US" sz="1700" b="1" dirty="0"/>
              <a:t>K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80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 smtClean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The EDIPO accident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Motivation, design targets and boundary conditions</a:t>
            </a:r>
            <a:endParaRPr lang="en-GB" sz="22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/>
              <a:t>The baseline magnet design: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b="1" dirty="0" smtClean="0"/>
              <a:t>Magneto-static design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Quench protection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Mechanical analysis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Alternative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magnet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designs</a:t>
            </a:r>
            <a:endParaRPr lang="en-GB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Other activities: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Helium vessel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Cable qualification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Conclusions </a:t>
            </a:r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and outlook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727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71" y="1563688"/>
            <a:ext cx="3545800" cy="2651153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US" dirty="0" smtClean="0"/>
              <a:t>EDIPO 2: Magnet design</a:t>
            </a:r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82556"/>
            <a:ext cx="4783826" cy="43021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700" dirty="0" smtClean="0"/>
              <a:t>“Accelerator-type” magnet:</a:t>
            </a:r>
          </a:p>
          <a:p>
            <a:pPr lvl="1"/>
            <a:r>
              <a:rPr lang="en-US" b="1" dirty="0" smtClean="0"/>
              <a:t>Flared-end </a:t>
            </a:r>
            <a:r>
              <a:rPr lang="en-US" b="1" dirty="0"/>
              <a:t>block coil </a:t>
            </a:r>
            <a:r>
              <a:rPr lang="en-US" dirty="0" smtClean="0"/>
              <a:t>design</a:t>
            </a:r>
          </a:p>
          <a:p>
            <a:pPr lvl="1"/>
            <a:r>
              <a:rPr lang="en-US" b="1" dirty="0" smtClean="0"/>
              <a:t>Shell-based</a:t>
            </a:r>
            <a:r>
              <a:rPr lang="en-US" dirty="0" smtClean="0"/>
              <a:t> mechanical </a:t>
            </a:r>
            <a:r>
              <a:rPr lang="de-CH" dirty="0" err="1" smtClean="0"/>
              <a:t>structure</a:t>
            </a:r>
            <a:r>
              <a:rPr lang="de-CH" dirty="0" smtClean="0"/>
              <a:t>:</a:t>
            </a:r>
          </a:p>
          <a:p>
            <a:pPr lvl="2"/>
            <a:r>
              <a:rPr lang="en-US" dirty="0" smtClean="0"/>
              <a:t>Outer </a:t>
            </a:r>
            <a:r>
              <a:rPr lang="en-US" b="1" dirty="0" smtClean="0"/>
              <a:t>shell</a:t>
            </a:r>
            <a:r>
              <a:rPr lang="en-US" dirty="0" smtClean="0"/>
              <a:t> made of </a:t>
            </a:r>
            <a:r>
              <a:rPr lang="en-US" b="1" dirty="0" smtClean="0"/>
              <a:t>steel</a:t>
            </a:r>
            <a:r>
              <a:rPr lang="en-US" dirty="0" smtClean="0"/>
              <a:t> </a:t>
            </a:r>
          </a:p>
          <a:p>
            <a:pPr lvl="2"/>
            <a:r>
              <a:rPr lang="en-US" b="1" dirty="0" smtClean="0"/>
              <a:t>Adjustable pre-compression</a:t>
            </a:r>
          </a:p>
          <a:p>
            <a:pPr lvl="2"/>
            <a:r>
              <a:rPr lang="en-US" dirty="0"/>
              <a:t>Use of </a:t>
            </a:r>
            <a:r>
              <a:rPr lang="en-US" b="1" dirty="0"/>
              <a:t>detachable winding </a:t>
            </a:r>
            <a:r>
              <a:rPr lang="en-US" b="1" dirty="0" smtClean="0"/>
              <a:t>poles</a:t>
            </a:r>
            <a:endParaRPr lang="en-US" dirty="0" smtClean="0"/>
          </a:p>
          <a:p>
            <a:pPr>
              <a:buClr>
                <a:srgbClr val="E30613"/>
              </a:buClr>
            </a:pPr>
            <a:r>
              <a:rPr lang="en-US" dirty="0" smtClean="0"/>
              <a:t>Unlike </a:t>
            </a:r>
            <a:r>
              <a:rPr lang="en-US" dirty="0"/>
              <a:t>accelerator magnets, the </a:t>
            </a:r>
            <a:r>
              <a:rPr lang="en-US" b="1" dirty="0"/>
              <a:t>field quality </a:t>
            </a:r>
            <a:r>
              <a:rPr lang="en-US" dirty="0"/>
              <a:t>of the generated background field is </a:t>
            </a:r>
            <a:r>
              <a:rPr lang="en-US" b="1" dirty="0"/>
              <a:t>not a crucial design target </a:t>
            </a:r>
            <a:r>
              <a:rPr lang="en-US" dirty="0"/>
              <a:t>in a test facility</a:t>
            </a:r>
          </a:p>
          <a:p>
            <a:pPr>
              <a:buClr>
                <a:srgbClr val="E30613"/>
              </a:buClr>
            </a:pPr>
            <a:r>
              <a:rPr lang="en-US" b="1" dirty="0" smtClean="0">
                <a:solidFill>
                  <a:srgbClr val="413C3A"/>
                </a:solidFill>
              </a:rPr>
              <a:t>4 and 6-coil designs are considered</a:t>
            </a:r>
            <a:br>
              <a:rPr lang="en-US" b="1" dirty="0" smtClean="0">
                <a:solidFill>
                  <a:srgbClr val="413C3A"/>
                </a:solidFill>
              </a:rPr>
            </a:br>
            <a:r>
              <a:rPr lang="en-US" dirty="0" smtClean="0">
                <a:solidFill>
                  <a:srgbClr val="413C3A"/>
                </a:solidFill>
              </a:rPr>
              <a:t>(purely rectangular winding pack: </a:t>
            </a:r>
            <a:r>
              <a:rPr lang="en-US" dirty="0" smtClean="0"/>
              <a:t>windings </a:t>
            </a:r>
            <a:r>
              <a:rPr lang="en-US" dirty="0"/>
              <a:t>aligned </a:t>
            </a:r>
            <a:r>
              <a:rPr lang="en-US" dirty="0" smtClean="0"/>
              <a:t>in </a:t>
            </a:r>
            <a:r>
              <a:rPr lang="en-US" dirty="0"/>
              <a:t>low and </a:t>
            </a:r>
            <a:r>
              <a:rPr lang="en-US" dirty="0" smtClean="0"/>
              <a:t>high </a:t>
            </a:r>
            <a:r>
              <a:rPr lang="en-US" dirty="0"/>
              <a:t>field </a:t>
            </a:r>
            <a:r>
              <a:rPr lang="en-US" dirty="0" smtClean="0"/>
              <a:t>side)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Cable design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</a:t>
            </a:r>
            <a:r>
              <a:rPr lang="en-US" cap="all" dirty="0" smtClean="0"/>
              <a:t>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4" y="682556"/>
            <a:ext cx="7726363" cy="42927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Rutherford cable considered until 2020 (</a:t>
            </a:r>
            <a:r>
              <a:rPr lang="en-US" dirty="0"/>
              <a:t>44×1.1 mm </a:t>
            </a:r>
            <a:r>
              <a:rPr lang="en-US" dirty="0" smtClean="0"/>
              <a:t>FCC strands):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i="1" dirty="0" err="1" smtClean="0"/>
              <a:t>I</a:t>
            </a:r>
            <a:r>
              <a:rPr lang="en-US" i="1" baseline="-25000" dirty="0" err="1" smtClean="0"/>
              <a:t>op</a:t>
            </a:r>
            <a:r>
              <a:rPr lang="en-US" dirty="0"/>
              <a:t> </a:t>
            </a:r>
            <a:r>
              <a:rPr lang="en-US" dirty="0" smtClean="0"/>
              <a:t>limited to ~10.6 kA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One of the largest aspect ratio Rutherford cables ever built (quite stiff)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 two-stage cable layout can operate at a current closer to 18 </a:t>
            </a:r>
            <a:r>
              <a:rPr lang="en-US" dirty="0" smtClean="0"/>
              <a:t>kA and might result in a more flexible design.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500" b="1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de-CH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85" y="2293536"/>
            <a:ext cx="317227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US" dirty="0"/>
              <a:t>Magnet </a:t>
            </a:r>
            <a:r>
              <a:rPr lang="en-US" dirty="0" smtClean="0"/>
              <a:t>design: </a:t>
            </a:r>
            <a:r>
              <a:rPr lang="en-US" dirty="0" err="1" smtClean="0"/>
              <a:t>Magnetostatic</a:t>
            </a:r>
            <a:r>
              <a:rPr lang="en-US" dirty="0" smtClean="0"/>
              <a:t> 3D model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827555" y="636568"/>
            <a:ext cx="3785266" cy="3372095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in </a:t>
            </a:r>
            <a:r>
              <a:rPr lang="es-ES" dirty="0" smtClean="0"/>
              <a:t>LEDET has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validated</a:t>
            </a:r>
            <a:r>
              <a:rPr lang="es-ES" dirty="0" smtClean="0"/>
              <a:t> </a:t>
            </a:r>
            <a:r>
              <a:rPr lang="es-ES" dirty="0" err="1" smtClean="0"/>
              <a:t>against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latest</a:t>
            </a:r>
            <a:r>
              <a:rPr lang="es-ES" dirty="0" smtClean="0"/>
              <a:t> </a:t>
            </a:r>
            <a:r>
              <a:rPr lang="es-ES" dirty="0" err="1" smtClean="0"/>
              <a:t>quench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 </a:t>
            </a:r>
            <a:r>
              <a:rPr lang="es-ES" dirty="0" err="1" smtClean="0"/>
              <a:t>performed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previous</a:t>
            </a:r>
            <a:r>
              <a:rPr lang="es-ES" dirty="0" smtClean="0"/>
              <a:t> </a:t>
            </a:r>
            <a:r>
              <a:rPr lang="es-ES" dirty="0" err="1" smtClean="0"/>
              <a:t>baseline</a:t>
            </a:r>
            <a:r>
              <a:rPr lang="es-ES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s-ES" dirty="0" smtClean="0"/>
              <a:t>6 </a:t>
            </a:r>
            <a:r>
              <a:rPr lang="es-ES" dirty="0" err="1" smtClean="0"/>
              <a:t>coil</a:t>
            </a:r>
            <a:r>
              <a:rPr lang="es-ES" dirty="0" smtClean="0"/>
              <a:t> </a:t>
            </a:r>
            <a:r>
              <a:rPr lang="es-ES" dirty="0" err="1" smtClean="0"/>
              <a:t>design</a:t>
            </a:r>
            <a:endParaRPr lang="es-ES" dirty="0" smtClean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s-ES" dirty="0" smtClean="0">
                <a:solidFill>
                  <a:srgbClr val="FF0000"/>
                </a:solidFill>
              </a:rPr>
              <a:t>FCC cable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s-ES" dirty="0" err="1" smtClean="0"/>
              <a:t>I</a:t>
            </a:r>
            <a:r>
              <a:rPr lang="es-ES" baseline="-25000" dirty="0" err="1" smtClean="0"/>
              <a:t>op</a:t>
            </a:r>
            <a:r>
              <a:rPr lang="es-ES" dirty="0" smtClean="0"/>
              <a:t> = 14.1 </a:t>
            </a:r>
            <a:r>
              <a:rPr lang="es-ES" dirty="0" err="1" smtClean="0"/>
              <a:t>kA</a:t>
            </a:r>
            <a:endParaRPr lang="es-ES" dirty="0" smtClean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s-ES" dirty="0" err="1" smtClean="0"/>
              <a:t>Results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comparison</a:t>
            </a:r>
            <a:r>
              <a:rPr lang="es-ES" dirty="0" smtClean="0"/>
              <a:t> </a:t>
            </a:r>
            <a:r>
              <a:rPr lang="es-ES" dirty="0" err="1" smtClean="0"/>
              <a:t>taken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E. </a:t>
            </a:r>
            <a:r>
              <a:rPr lang="es-ES" dirty="0" err="1" smtClean="0"/>
              <a:t>Ravioli’s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 of Nov 22</a:t>
            </a:r>
            <a:r>
              <a:rPr lang="es-ES" baseline="30000" dirty="0" smtClean="0"/>
              <a:t>nd</a:t>
            </a:r>
            <a:r>
              <a:rPr lang="es-ES" dirty="0" smtClean="0"/>
              <a:t>, 2019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66" y="2894075"/>
            <a:ext cx="2680538" cy="2016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42947" y="732887"/>
          <a:ext cx="4984994" cy="412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144">
                  <a:extLst>
                    <a:ext uri="{9D8B030D-6E8A-4147-A177-3AD203B41FA5}">
                      <a16:colId xmlns:a16="http://schemas.microsoft.com/office/drawing/2014/main" val="1815497796"/>
                    </a:ext>
                  </a:extLst>
                </a:gridCol>
                <a:gridCol w="762320">
                  <a:extLst>
                    <a:ext uri="{9D8B030D-6E8A-4147-A177-3AD203B41FA5}">
                      <a16:colId xmlns:a16="http://schemas.microsoft.com/office/drawing/2014/main" val="2196898647"/>
                    </a:ext>
                  </a:extLst>
                </a:gridCol>
                <a:gridCol w="762320">
                  <a:extLst>
                    <a:ext uri="{9D8B030D-6E8A-4147-A177-3AD203B41FA5}">
                      <a16:colId xmlns:a16="http://schemas.microsoft.com/office/drawing/2014/main" val="879971797"/>
                    </a:ext>
                  </a:extLst>
                </a:gridCol>
                <a:gridCol w="603210">
                  <a:extLst>
                    <a:ext uri="{9D8B030D-6E8A-4147-A177-3AD203B41FA5}">
                      <a16:colId xmlns:a16="http://schemas.microsoft.com/office/drawing/2014/main" val="2655235610"/>
                    </a:ext>
                  </a:extLst>
                </a:gridCol>
              </a:tblGrid>
              <a:tr h="386994"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aseline="0" dirty="0" smtClean="0">
                          <a:latin typeface="+mn-lt"/>
                        </a:rPr>
                        <a:t>4-coil </a:t>
                      </a:r>
                      <a:r>
                        <a:rPr lang="es-ES" sz="1200" baseline="0" dirty="0" err="1" smtClean="0">
                          <a:latin typeface="+mn-lt"/>
                        </a:rPr>
                        <a:t>design</a:t>
                      </a:r>
                      <a:r>
                        <a:rPr lang="es-ES" sz="1200" baseline="0" dirty="0" smtClean="0">
                          <a:latin typeface="+mn-lt"/>
                        </a:rPr>
                        <a:t> </a:t>
                      </a:r>
                      <a:endParaRPr lang="en-US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aseline="0" dirty="0" smtClean="0">
                          <a:latin typeface="+mn-lt"/>
                        </a:rPr>
                        <a:t>6-coil </a:t>
                      </a:r>
                      <a:r>
                        <a:rPr lang="es-ES" sz="1200" baseline="0" dirty="0" err="1" smtClean="0">
                          <a:latin typeface="+mn-lt"/>
                        </a:rPr>
                        <a:t>design</a:t>
                      </a:r>
                      <a:r>
                        <a:rPr lang="es-ES" sz="1200" baseline="0" dirty="0" smtClean="0">
                          <a:latin typeface="+mn-lt"/>
                        </a:rPr>
                        <a:t> </a:t>
                      </a:r>
                      <a:endParaRPr lang="en-US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Units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3520988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Cable layout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26×(6+1)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22×(6+1)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8918757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Total area of insulated conductor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30538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25254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mm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331077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Operating current, </a:t>
                      </a:r>
                      <a:r>
                        <a:rPr lang="en-US" sz="1100" dirty="0" err="1">
                          <a:effectLst/>
                        </a:rPr>
                        <a:t>I</a:t>
                      </a:r>
                      <a:r>
                        <a:rPr lang="en-US" sz="1100" baseline="-25000" dirty="0" err="1">
                          <a:effectLst/>
                        </a:rPr>
                        <a:t>op</a:t>
                      </a:r>
                      <a:r>
                        <a:rPr lang="en-US" sz="1100" baseline="-250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(85%×</a:t>
                      </a:r>
                      <a:r>
                        <a:rPr lang="en-US" sz="1100" dirty="0" err="1">
                          <a:effectLst/>
                        </a:rPr>
                        <a:t>I</a:t>
                      </a:r>
                      <a:r>
                        <a:rPr lang="en-US" sz="1100" baseline="-25000" dirty="0" err="1">
                          <a:effectLst/>
                        </a:rPr>
                        <a:t>ss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17.12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17.37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kA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7998263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B field in the center of the aperture, </a:t>
                      </a:r>
                      <a:r>
                        <a:rPr lang="en-US" sz="1100" dirty="0" err="1">
                          <a:effectLst/>
                        </a:rPr>
                        <a:t>B</a:t>
                      </a:r>
                      <a:r>
                        <a:rPr lang="en-US" sz="1100" baseline="-25000" dirty="0" err="1">
                          <a:effectLst/>
                        </a:rPr>
                        <a:t>center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15.11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15.10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T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8756096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Peak B field in the coils, </a:t>
                      </a:r>
                      <a:r>
                        <a:rPr lang="en-US" sz="1100" dirty="0" err="1">
                          <a:effectLst/>
                        </a:rPr>
                        <a:t>B</a:t>
                      </a:r>
                      <a:r>
                        <a:rPr lang="en-US" sz="1100" baseline="-25000" dirty="0" err="1">
                          <a:effectLst/>
                        </a:rPr>
                        <a:t>peak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16.30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15.83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T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4504224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Number of turns per pancake, </a:t>
                      </a:r>
                      <a:r>
                        <a:rPr lang="en-US" sz="1100" dirty="0" err="1">
                          <a:effectLst/>
                        </a:rPr>
                        <a:t>n</a:t>
                      </a:r>
                      <a:r>
                        <a:rPr lang="en-US" sz="1100" baseline="-25000" dirty="0" err="1">
                          <a:effectLst/>
                        </a:rPr>
                        <a:t>pan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37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4054235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Total number of turns, </a:t>
                      </a:r>
                      <a:r>
                        <a:rPr lang="en-US" sz="1100" dirty="0" err="1">
                          <a:effectLst/>
                        </a:rPr>
                        <a:t>n</a:t>
                      </a:r>
                      <a:r>
                        <a:rPr lang="en-US" sz="1100" baseline="-25000" dirty="0" err="1">
                          <a:effectLst/>
                        </a:rPr>
                        <a:t>total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296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288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5834236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Total ampere-turns, </a:t>
                      </a:r>
                      <a:r>
                        <a:rPr lang="en-US" sz="1100" dirty="0" err="1">
                          <a:effectLst/>
                        </a:rPr>
                        <a:t>I</a:t>
                      </a:r>
                      <a:r>
                        <a:rPr lang="en-US" sz="1100" baseline="-25000" dirty="0" err="1">
                          <a:effectLst/>
                        </a:rPr>
                        <a:t>total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5.07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5.00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err="1">
                          <a:effectLst/>
                        </a:rPr>
                        <a:t>MAt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3208071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Total magnet stored energy, </a:t>
                      </a:r>
                      <a:r>
                        <a:rPr lang="en-US" sz="1100" dirty="0" err="1">
                          <a:effectLst/>
                        </a:rPr>
                        <a:t>E</a:t>
                      </a:r>
                      <a:r>
                        <a:rPr lang="en-US" sz="1100" baseline="-25000" dirty="0" err="1">
                          <a:effectLst/>
                        </a:rPr>
                        <a:t>total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13.5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12.0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MJ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450447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Magnet self-inductance, L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92.1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79.5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err="1">
                          <a:effectLst/>
                        </a:rPr>
                        <a:t>mH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3476480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Engineering current density, </a:t>
                      </a:r>
                      <a:r>
                        <a:rPr lang="en-US" sz="1100" dirty="0" err="1">
                          <a:effectLst/>
                        </a:rPr>
                        <a:t>j</a:t>
                      </a:r>
                      <a:r>
                        <a:rPr lang="en-US" sz="1100" baseline="-25000" dirty="0" err="1">
                          <a:effectLst/>
                        </a:rPr>
                        <a:t>eng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165.9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198.1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A/mm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4872617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Copper current density, </a:t>
                      </a:r>
                      <a:r>
                        <a:rPr lang="en-US" sz="1100" dirty="0" err="1">
                          <a:effectLst/>
                        </a:rPr>
                        <a:t>j</a:t>
                      </a:r>
                      <a:r>
                        <a:rPr lang="en-US" sz="1100" baseline="-25000" dirty="0" err="1">
                          <a:effectLst/>
                        </a:rPr>
                        <a:t>Cu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488.9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586.2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A/mm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316904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89512" y="1078368"/>
            <a:ext cx="392415" cy="11503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b="1" dirty="0" smtClean="0"/>
              <a:t>4-coil </a:t>
            </a:r>
            <a:r>
              <a:rPr lang="es-ES" b="1" dirty="0" err="1"/>
              <a:t>design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82111" y="3325582"/>
            <a:ext cx="392415" cy="11503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b="1" dirty="0"/>
              <a:t>6-coil </a:t>
            </a:r>
            <a:r>
              <a:rPr lang="es-ES" b="1" dirty="0" err="1"/>
              <a:t>design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69" y="611507"/>
            <a:ext cx="2680535" cy="20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02" y="2894400"/>
            <a:ext cx="2680533" cy="201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01" y="612000"/>
            <a:ext cx="2680533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/>
              <a:t>4-coil </a:t>
            </a:r>
            <a:r>
              <a:rPr lang="en-GB" dirty="0" smtClean="0"/>
              <a:t>design: 2D vs 3D. Field quality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76" y="1534466"/>
            <a:ext cx="3769017" cy="2834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0" y="1534466"/>
            <a:ext cx="3769020" cy="2834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5887" y="1308307"/>
            <a:ext cx="1762021" cy="30008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ES" b="1" dirty="0" err="1" smtClean="0"/>
              <a:t>Magnetic</a:t>
            </a:r>
            <a:r>
              <a:rPr lang="es-ES" b="1" dirty="0" smtClean="0"/>
              <a:t> 2D </a:t>
            </a:r>
            <a:r>
              <a:rPr lang="es-ES" b="1" dirty="0" err="1" smtClean="0"/>
              <a:t>model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45351" y="1304058"/>
            <a:ext cx="1762021" cy="30008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ES" b="1" dirty="0" err="1" smtClean="0"/>
              <a:t>Magnetic</a:t>
            </a:r>
            <a:r>
              <a:rPr lang="es-ES" b="1" dirty="0" smtClean="0"/>
              <a:t> 3D </a:t>
            </a:r>
            <a:r>
              <a:rPr lang="es-ES" b="1" dirty="0" err="1" smtClean="0"/>
              <a:t>model</a:t>
            </a:r>
            <a:endParaRPr lang="en-US" b="1" dirty="0"/>
          </a:p>
        </p:txBody>
      </p:sp>
      <p:cxnSp>
        <p:nvCxnSpPr>
          <p:cNvPr id="12" name="Straight Arrow Connector 11"/>
          <p:cNvCxnSpPr>
            <a:cxnSpLocks noChangeAspect="1"/>
          </p:cNvCxnSpPr>
          <p:nvPr/>
        </p:nvCxnSpPr>
        <p:spPr>
          <a:xfrm flipV="1">
            <a:off x="897255" y="3219056"/>
            <a:ext cx="1003693" cy="1005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892164">
            <a:off x="763562" y="3426791"/>
            <a:ext cx="1170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</a:t>
            </a:r>
            <a:r>
              <a:rPr lang="en-US" sz="1200" baseline="-25000" dirty="0" err="1" smtClean="0"/>
              <a:t>ref</a:t>
            </a:r>
            <a:r>
              <a:rPr lang="en-US" sz="1200" dirty="0" smtClean="0"/>
              <a:t> = 40 mm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cxnSpLocks noChangeAspect="1"/>
          </p:cNvCxnSpPr>
          <p:nvPr/>
        </p:nvCxnSpPr>
        <p:spPr>
          <a:xfrm flipV="1">
            <a:off x="5107867" y="3200924"/>
            <a:ext cx="1003693" cy="1005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8892164">
            <a:off x="4974174" y="3408659"/>
            <a:ext cx="1170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</a:t>
            </a:r>
            <a:r>
              <a:rPr lang="en-US" sz="1200" baseline="-25000" dirty="0" err="1" smtClean="0"/>
              <a:t>ref</a:t>
            </a:r>
            <a:r>
              <a:rPr lang="en-US" sz="1200" dirty="0" smtClean="0"/>
              <a:t> = 40 mm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78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/>
              <a:t>4-coil </a:t>
            </a:r>
            <a:r>
              <a:rPr lang="en-GB" dirty="0" smtClean="0"/>
              <a:t>design: </a:t>
            </a:r>
            <a:r>
              <a:rPr lang="en-GB" dirty="0"/>
              <a:t>2D vs 3D. Field quality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682556"/>
            <a:ext cx="7796302" cy="42927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Good agreement between 2D and 3D models: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Uniformity along x and y axis</a:t>
            </a:r>
            <a:r>
              <a:rPr lang="en-US" smtClean="0"/>
              <a:t>: -7% / +5%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Uniformity </a:t>
            </a:r>
            <a:r>
              <a:rPr lang="en-US" dirty="0"/>
              <a:t>a</a:t>
            </a:r>
            <a:r>
              <a:rPr lang="en-US" dirty="0" smtClean="0"/>
              <a:t>round a circumference 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ref</a:t>
            </a:r>
            <a:r>
              <a:rPr lang="en-US" dirty="0" smtClean="0"/>
              <a:t> = 40 mm: ±2%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60" y="1686866"/>
            <a:ext cx="4044098" cy="3094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3" y="1686866"/>
            <a:ext cx="4044098" cy="30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7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/>
              <a:t>4-coil </a:t>
            </a:r>
            <a:r>
              <a:rPr lang="en-GB" dirty="0" smtClean="0"/>
              <a:t>design: </a:t>
            </a:r>
            <a:r>
              <a:rPr lang="en-GB" dirty="0"/>
              <a:t>2D vs 3D. Field quality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682556"/>
            <a:ext cx="7796302" cy="42927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Uniform field length along z axis: L = 2 × 479.3 mm = 958.6 mm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53" y="1104818"/>
            <a:ext cx="5138169" cy="393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1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44981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Swiss Plasma Center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5258857" y="630935"/>
            <a:ext cx="3563089" cy="2160691"/>
          </a:xfrm>
          <a:prstGeom prst="rect">
            <a:avLst/>
          </a:prstGeom>
        </p:spPr>
        <p:txBody>
          <a:bodyPr vert="horz" lIns="18000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The </a:t>
            </a:r>
            <a:r>
              <a:rPr lang="en-US" sz="1600" b="1" dirty="0" smtClean="0"/>
              <a:t>Swiss Plasma Center (SPC) </a:t>
            </a:r>
            <a:r>
              <a:rPr lang="en-US" sz="1600" dirty="0"/>
              <a:t>belongs to </a:t>
            </a:r>
            <a:r>
              <a:rPr lang="en-US" sz="1600" dirty="0" smtClean="0"/>
              <a:t>the </a:t>
            </a:r>
            <a:r>
              <a:rPr lang="fr-FR" sz="1600" b="1" dirty="0" smtClean="0"/>
              <a:t>École Polytechnique Fédérale </a:t>
            </a:r>
            <a:r>
              <a:rPr lang="fr-FR" sz="1600" b="1" dirty="0"/>
              <a:t>de </a:t>
            </a:r>
            <a:r>
              <a:rPr lang="fr-FR" sz="1600" b="1" dirty="0" smtClean="0"/>
              <a:t>Lausanne (EPFL</a:t>
            </a:r>
            <a:r>
              <a:rPr lang="en-US" sz="1600" b="1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The main site of EPFL-SPC is the campus of Lausanne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However, the </a:t>
            </a:r>
            <a:r>
              <a:rPr lang="en-US" sz="1600" b="1" dirty="0" smtClean="0"/>
              <a:t>Superconductivity Group </a:t>
            </a:r>
            <a:r>
              <a:rPr lang="en-US" sz="1600" dirty="0" smtClean="0"/>
              <a:t>is located in the premises of the </a:t>
            </a:r>
            <a:r>
              <a:rPr lang="en-US" sz="1600" b="1" dirty="0" smtClean="0"/>
              <a:t>Paul </a:t>
            </a:r>
            <a:r>
              <a:rPr lang="en-US" sz="1600" b="1" dirty="0" err="1" smtClean="0"/>
              <a:t>Scherrer</a:t>
            </a:r>
            <a:r>
              <a:rPr lang="en-US" sz="1600" b="1" dirty="0" smtClean="0"/>
              <a:t> Institute </a:t>
            </a:r>
            <a:r>
              <a:rPr lang="en-US" sz="1600" dirty="0" smtClean="0"/>
              <a:t>(PSI)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700" dirty="0" smtClean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27858" y="564661"/>
            <a:ext cx="5030999" cy="3600000"/>
            <a:chOff x="3680181" y="1340768"/>
            <a:chExt cx="5333453" cy="381642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181" y="1340768"/>
              <a:ext cx="5333453" cy="381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4378928" y="3589697"/>
              <a:ext cx="360040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56" y="2759258"/>
            <a:ext cx="3590925" cy="23865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81840" y="4945626"/>
            <a:ext cx="12057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/>
                </a:solidFill>
              </a:rPr>
              <a:t>Paul </a:t>
            </a:r>
            <a:r>
              <a:rPr lang="en-US" sz="800" dirty="0" err="1">
                <a:solidFill>
                  <a:schemeClr val="bg1"/>
                </a:solidFill>
              </a:rPr>
              <a:t>Scherrer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Institute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 smtClean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The EDIPO accident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Motivation, design targets and boundary conditions</a:t>
            </a:r>
            <a:endParaRPr lang="en-GB" sz="22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/>
              <a:t>The baseline magnet design: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Magneto-static design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b="1" dirty="0" smtClean="0"/>
              <a:t>Quench protection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Mechanical analysis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Alternative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magnet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  <a:endParaRPr lang="en-GB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Other activities: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Helium vessel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Cable qualification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Conclusions </a:t>
            </a:r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and outlook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5113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06" y="1898542"/>
            <a:ext cx="4215027" cy="3225491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fr-FR" dirty="0" smtClean="0"/>
              <a:t>Simulation of </a:t>
            </a:r>
            <a:r>
              <a:rPr lang="fr-FR" dirty="0" err="1" smtClean="0"/>
              <a:t>two</a:t>
            </a:r>
            <a:r>
              <a:rPr lang="fr-FR" dirty="0" smtClean="0"/>
              <a:t>-stage </a:t>
            </a:r>
            <a:r>
              <a:rPr lang="fr-FR" dirty="0" err="1" smtClean="0"/>
              <a:t>cables</a:t>
            </a:r>
            <a:r>
              <a:rPr lang="fr-FR" dirty="0" smtClean="0"/>
              <a:t> in LEDET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5261"/>
            <a:ext cx="7902793" cy="14352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 smtClean="0"/>
              <a:t>Two approaches were used:</a:t>
            </a:r>
          </a:p>
          <a:p>
            <a:pPr marL="685800" lvl="1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400" dirty="0" smtClean="0"/>
              <a:t>Simulation of 22 sub-cables of equivalent cross-section (1.85 mm diameter)</a:t>
            </a:r>
          </a:p>
          <a:p>
            <a:pPr marL="685800" lvl="1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400" dirty="0" smtClean="0"/>
              <a:t>Simulation of the actual cable: 22×(6+1) 0.7 mm diam. The magnetic field had to be interpolated at the center of each of the 154 strands.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ES" sz="1600" dirty="0"/>
              <a:t>Inter-</a:t>
            </a:r>
            <a:r>
              <a:rPr lang="es-ES" sz="1600" dirty="0" err="1"/>
              <a:t>strand</a:t>
            </a:r>
            <a:r>
              <a:rPr lang="es-ES" sz="1600" dirty="0"/>
              <a:t> </a:t>
            </a:r>
            <a:r>
              <a:rPr lang="es-ES" sz="1600" dirty="0" err="1"/>
              <a:t>coupling</a:t>
            </a:r>
            <a:r>
              <a:rPr lang="es-ES" sz="1600" dirty="0"/>
              <a:t> </a:t>
            </a:r>
            <a:r>
              <a:rPr lang="es-ES" sz="1600" dirty="0" err="1"/>
              <a:t>losses</a:t>
            </a:r>
            <a:r>
              <a:rPr lang="es-ES" sz="1600" dirty="0"/>
              <a:t> (ISCL) in </a:t>
            </a:r>
            <a:r>
              <a:rPr lang="es-ES" sz="1600" dirty="0" err="1"/>
              <a:t>two</a:t>
            </a:r>
            <a:r>
              <a:rPr lang="es-ES" sz="1600" dirty="0"/>
              <a:t> </a:t>
            </a:r>
            <a:r>
              <a:rPr lang="es-ES" sz="1600" dirty="0" err="1"/>
              <a:t>stage</a:t>
            </a:r>
            <a:r>
              <a:rPr lang="es-ES" sz="1600" dirty="0"/>
              <a:t> </a:t>
            </a:r>
            <a:r>
              <a:rPr lang="es-ES" sz="1600" dirty="0" smtClean="0"/>
              <a:t>cables </a:t>
            </a:r>
            <a:r>
              <a:rPr lang="es-ES" sz="1600" dirty="0"/>
              <a:t>are </a:t>
            </a:r>
            <a:r>
              <a:rPr lang="es-ES" sz="1600" dirty="0" err="1"/>
              <a:t>not</a:t>
            </a:r>
            <a:r>
              <a:rPr lang="es-ES" sz="1600" dirty="0"/>
              <a:t> </a:t>
            </a:r>
            <a:r>
              <a:rPr lang="es-ES" sz="1600" dirty="0" err="1"/>
              <a:t>precisely</a:t>
            </a:r>
            <a:r>
              <a:rPr lang="es-ES" sz="1600" dirty="0"/>
              <a:t> </a:t>
            </a:r>
            <a:r>
              <a:rPr lang="es-ES" sz="1600" dirty="0" err="1"/>
              <a:t>simulated</a:t>
            </a:r>
            <a:endParaRPr lang="es-ES" sz="16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7" t="20710" r="9340"/>
          <a:stretch/>
        </p:blipFill>
        <p:spPr>
          <a:xfrm>
            <a:off x="1494705" y="3315006"/>
            <a:ext cx="825062" cy="1667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1" r="73536"/>
          <a:stretch/>
        </p:blipFill>
        <p:spPr>
          <a:xfrm>
            <a:off x="2621760" y="3315006"/>
            <a:ext cx="838380" cy="1704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2392" y="2983521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Approx. 1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21167" y="2983522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Approx. </a:t>
            </a:r>
            <a:r>
              <a:rPr lang="en-US" sz="1000" dirty="0"/>
              <a:t>2</a:t>
            </a: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904875" y="1986729"/>
            <a:ext cx="3472815" cy="1435278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/>
              <a:t>The additional resolution (and computation time) didn’t change the results </a:t>
            </a:r>
          </a:p>
        </p:txBody>
      </p:sp>
    </p:spTree>
    <p:extLst>
      <p:ext uri="{BB962C8B-B14F-4D97-AF65-F5344CB8AC3E}">
        <p14:creationId xmlns:p14="http://schemas.microsoft.com/office/powerpoint/2010/main" val="15002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fr-FR" dirty="0" err="1" smtClean="0"/>
              <a:t>Assumptions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682556"/>
            <a:ext cx="7796302" cy="42221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ES" dirty="0" err="1" smtClean="0"/>
              <a:t>Simulations</a:t>
            </a:r>
            <a:r>
              <a:rPr lang="es-ES" dirty="0" smtClean="0"/>
              <a:t> </a:t>
            </a:r>
            <a:r>
              <a:rPr lang="es-ES" dirty="0" err="1" smtClean="0"/>
              <a:t>performed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STEAM-LEDET [1], [</a:t>
            </a:r>
            <a:r>
              <a:rPr lang="es-ES" dirty="0"/>
              <a:t>2] (v1.08.03)</a:t>
            </a:r>
            <a:endParaRPr lang="es-ES" dirty="0" smtClean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ES" dirty="0" smtClean="0"/>
              <a:t>2D </a:t>
            </a:r>
            <a:r>
              <a:rPr lang="es-ES" dirty="0" err="1" smtClean="0"/>
              <a:t>model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Energy extraction protection scheme: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Quench detection + validation time: 15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r>
              <a:rPr lang="es-ES" dirty="0" smtClean="0"/>
              <a:t> </a:t>
            </a:r>
            <a:r>
              <a:rPr lang="es-ES" dirty="0" err="1" smtClean="0"/>
              <a:t>triggering</a:t>
            </a:r>
            <a:r>
              <a:rPr lang="es-ES" dirty="0" smtClean="0"/>
              <a:t> time: 1 ms</a:t>
            </a:r>
            <a:endParaRPr lang="de-CH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dirty="0" err="1" smtClean="0"/>
              <a:t>Cu:nCu</a:t>
            </a:r>
            <a:r>
              <a:rPr lang="es-ES" dirty="0" smtClean="0"/>
              <a:t>: 1.0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522437"/>
              </p:ext>
            </p:extLst>
          </p:nvPr>
        </p:nvGraphicFramePr>
        <p:xfrm>
          <a:off x="1513490" y="2641123"/>
          <a:ext cx="63062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298">
                  <a:extLst>
                    <a:ext uri="{9D8B030D-6E8A-4147-A177-3AD203B41FA5}">
                      <a16:colId xmlns:a16="http://schemas.microsoft.com/office/drawing/2014/main" val="2464319260"/>
                    </a:ext>
                  </a:extLst>
                </a:gridCol>
                <a:gridCol w="1500364">
                  <a:extLst>
                    <a:ext uri="{9D8B030D-6E8A-4147-A177-3AD203B41FA5}">
                      <a16:colId xmlns:a16="http://schemas.microsoft.com/office/drawing/2014/main" val="768721580"/>
                    </a:ext>
                  </a:extLst>
                </a:gridCol>
                <a:gridCol w="1823546">
                  <a:extLst>
                    <a:ext uri="{9D8B030D-6E8A-4147-A177-3AD203B41FA5}">
                      <a16:colId xmlns:a16="http://schemas.microsoft.com/office/drawing/2014/main" val="2818005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smtClean="0"/>
                        <a:t>Nominal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err="1" smtClean="0"/>
                        <a:t>Parametric</a:t>
                      </a:r>
                      <a:r>
                        <a:rPr lang="es-ES" sz="1300" dirty="0" smtClean="0"/>
                        <a:t> </a:t>
                      </a:r>
                      <a:r>
                        <a:rPr lang="es-ES" sz="1300" dirty="0" err="1" smtClean="0"/>
                        <a:t>variation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428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300" dirty="0" smtClean="0"/>
                        <a:t>RRR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smtClean="0"/>
                        <a:t>100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smtClean="0"/>
                        <a:t>100</a:t>
                      </a:r>
                      <a:r>
                        <a:rPr lang="es-ES" sz="1300" baseline="0" dirty="0" smtClean="0"/>
                        <a:t> - 300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888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err="1" smtClean="0"/>
                        <a:t>Filament</a:t>
                      </a:r>
                      <a:r>
                        <a:rPr lang="es-ES" sz="1300" dirty="0" smtClean="0"/>
                        <a:t> twist-pitch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smtClean="0"/>
                        <a:t>14 mm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smtClean="0"/>
                        <a:t>10 -</a:t>
                      </a:r>
                      <a:r>
                        <a:rPr lang="es-ES" sz="1300" baseline="0" dirty="0" smtClean="0"/>
                        <a:t> 30 mm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28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 transverse resistivity factor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smtClean="0"/>
                        <a:t>1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smtClean="0"/>
                        <a:t>0.5 -</a:t>
                      </a:r>
                      <a:r>
                        <a:rPr lang="es-ES" sz="1300" baseline="0" dirty="0" smtClean="0"/>
                        <a:t> 2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6515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4876" y="4564760"/>
            <a:ext cx="56240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[1] </a:t>
            </a:r>
            <a:r>
              <a:rPr lang="en-US" dirty="0"/>
              <a:t>E. Ravaioli, “CLIQ”, PhD thesis, 2015</a:t>
            </a:r>
          </a:p>
          <a:p>
            <a:r>
              <a:rPr lang="en-US" dirty="0" smtClean="0"/>
              <a:t>[2] </a:t>
            </a:r>
            <a:r>
              <a:rPr lang="en-US" dirty="0"/>
              <a:t>E. Ravaioli et al., Cryogenics </a:t>
            </a:r>
            <a:r>
              <a:rPr lang="en-US" dirty="0" smtClean="0"/>
              <a:t>2016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://cern.ch/steam/LEDET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Hot spot temperature: 4 coils vs 6 coils designs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83" y="922833"/>
            <a:ext cx="5496655" cy="4206240"/>
          </a:xfrm>
          <a:prstGeom prst="rect">
            <a:avLst/>
          </a:prstGeom>
        </p:spPr>
      </p:pic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851629" y="528177"/>
            <a:ext cx="7902793" cy="1435278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ES" sz="1600" b="1" dirty="0" err="1" smtClean="0"/>
              <a:t>Protection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based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on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energy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extraction</a:t>
            </a:r>
            <a:r>
              <a:rPr lang="es-ES" sz="1600" b="1" dirty="0" smtClean="0"/>
              <a:t> </a:t>
            </a:r>
            <a:r>
              <a:rPr lang="es-ES" sz="1600" dirty="0" err="1" smtClean="0"/>
              <a:t>should</a:t>
            </a:r>
            <a:r>
              <a:rPr lang="es-ES" sz="1600" dirty="0" smtClean="0"/>
              <a:t> </a:t>
            </a:r>
            <a:r>
              <a:rPr lang="es-ES" sz="1600" dirty="0" err="1" smtClean="0"/>
              <a:t>work</a:t>
            </a:r>
            <a:r>
              <a:rPr lang="es-ES" sz="1600" dirty="0" smtClean="0"/>
              <a:t> (</a:t>
            </a:r>
            <a:r>
              <a:rPr lang="es-ES" sz="1600" dirty="0" err="1" smtClean="0"/>
              <a:t>even</a:t>
            </a:r>
            <a:r>
              <a:rPr lang="es-ES" sz="1600" dirty="0" smtClean="0"/>
              <a:t> </a:t>
            </a:r>
            <a:r>
              <a:rPr lang="es-ES" sz="1600" dirty="0" err="1" smtClean="0"/>
              <a:t>without</a:t>
            </a:r>
            <a:r>
              <a:rPr lang="es-ES" sz="1600" dirty="0" smtClean="0"/>
              <a:t> </a:t>
            </a:r>
            <a:r>
              <a:rPr lang="es-ES" sz="1600" dirty="0" err="1" smtClean="0"/>
              <a:t>interfilametary</a:t>
            </a:r>
            <a:r>
              <a:rPr lang="es-ES" sz="1600" dirty="0" smtClean="0"/>
              <a:t> </a:t>
            </a:r>
            <a:r>
              <a:rPr lang="es-ES" sz="1600" dirty="0" err="1" smtClean="0"/>
              <a:t>coupling</a:t>
            </a:r>
            <a:r>
              <a:rPr lang="es-ES" sz="1600" dirty="0" smtClean="0"/>
              <a:t> </a:t>
            </a:r>
            <a:r>
              <a:rPr lang="es-ES" sz="1600" dirty="0" err="1" smtClean="0"/>
              <a:t>currents</a:t>
            </a:r>
            <a:r>
              <a:rPr lang="es-E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98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 smtClean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The EDIPO accident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Motivation, design targets and boundary conditions</a:t>
            </a:r>
            <a:endParaRPr lang="en-GB" sz="22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/>
              <a:t>The baseline magnet design: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Magneto-static design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Quench protection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b="1" dirty="0" smtClean="0"/>
              <a:t>Mechanical analysis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Alternative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magnet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  <a:endParaRPr lang="en-GB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Other activities: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Helium vessel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Cable qualification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Conclusions </a:t>
            </a:r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and outlook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1241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Mechanical design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4778850" y="854533"/>
            <a:ext cx="3707381" cy="2139597"/>
          </a:xfrm>
          <a:prstGeom prst="rect">
            <a:avLst/>
          </a:prstGeom>
        </p:spPr>
        <p:txBody>
          <a:bodyPr vert="horz" lIns="18000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700" b="1" dirty="0" smtClean="0"/>
              <a:t>Pre-compression </a:t>
            </a:r>
            <a:r>
              <a:rPr lang="en-US" sz="1700" dirty="0" smtClean="0"/>
              <a:t>can be adjusted, but it is </a:t>
            </a:r>
            <a:r>
              <a:rPr lang="en-US" sz="1700" dirty="0"/>
              <a:t>kept at a </a:t>
            </a:r>
            <a:r>
              <a:rPr lang="en-US" sz="1700" b="1" dirty="0"/>
              <a:t>minimum level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500" dirty="0"/>
              <a:t>Outer shell is made of steel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500" dirty="0"/>
              <a:t>Coils are allowed to detach from the test well during </a:t>
            </a:r>
            <a:r>
              <a:rPr lang="en-US" sz="1500" dirty="0" smtClean="0"/>
              <a:t>operation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700" dirty="0" smtClean="0"/>
              <a:t>Use of </a:t>
            </a:r>
            <a:r>
              <a:rPr lang="en-US" sz="1700" b="1" dirty="0" smtClean="0"/>
              <a:t>detachable winding poles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700" dirty="0" smtClean="0"/>
              <a:t>The </a:t>
            </a:r>
            <a:r>
              <a:rPr lang="en-US" sz="1700" b="1" dirty="0" smtClean="0"/>
              <a:t>test well </a:t>
            </a:r>
            <a:r>
              <a:rPr lang="en-US" sz="1700" dirty="0" smtClean="0"/>
              <a:t>is </a:t>
            </a:r>
            <a:r>
              <a:rPr lang="en-US" sz="1700" b="1" dirty="0" smtClean="0"/>
              <a:t>stress-free during operation</a:t>
            </a:r>
            <a:endParaRPr lang="en-US" sz="17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0" b="4634"/>
          <a:stretch/>
        </p:blipFill>
        <p:spPr>
          <a:xfrm>
            <a:off x="681797" y="787421"/>
            <a:ext cx="3946081" cy="392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4936267" y="678365"/>
            <a:ext cx="3856925" cy="2024578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b="1" dirty="0" smtClean="0"/>
              <a:t>A </a:t>
            </a:r>
            <a:r>
              <a:rPr lang="en-US" sz="1600" b="1" dirty="0"/>
              <a:t>gap of &lt;1.5 mm opens between coils and </a:t>
            </a:r>
            <a:r>
              <a:rPr lang="en-US" sz="1600" b="1" dirty="0" smtClean="0"/>
              <a:t>test </a:t>
            </a:r>
            <a:r>
              <a:rPr lang="en-US" sz="1600" b="1" dirty="0"/>
              <a:t>well </a:t>
            </a:r>
            <a:r>
              <a:rPr lang="en-US" sz="1600" dirty="0"/>
              <a:t>during </a:t>
            </a:r>
            <a:r>
              <a:rPr lang="en-US" sz="1600" dirty="0" smtClean="0"/>
              <a:t>operation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b="1" dirty="0" smtClean="0"/>
              <a:t>Stress in the test well: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Moderate </a:t>
            </a:r>
            <a:r>
              <a:rPr lang="en-US" sz="1400" dirty="0"/>
              <a:t>during key insertion and </a:t>
            </a:r>
            <a:r>
              <a:rPr lang="en-US" sz="1400" dirty="0" smtClean="0"/>
              <a:t>cool-down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500" b="1" dirty="0" smtClean="0"/>
              <a:t>Stress-free</a:t>
            </a:r>
            <a:r>
              <a:rPr lang="en-US" sz="1500" dirty="0" smtClean="0"/>
              <a:t> </a:t>
            </a:r>
            <a:r>
              <a:rPr lang="en-US" sz="1500" dirty="0"/>
              <a:t>during operation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/>
              <a:t>Mechanical design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91" y="2419173"/>
            <a:ext cx="3406338" cy="2560320"/>
          </a:xfrm>
          <a:prstGeom prst="rect">
            <a:avLst/>
          </a:prstGeom>
        </p:spPr>
      </p:pic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1010215" y="678365"/>
            <a:ext cx="3707381" cy="2024578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 smtClean="0"/>
              <a:t>The </a:t>
            </a:r>
            <a:r>
              <a:rPr lang="en-US" sz="1600" dirty="0"/>
              <a:t>coils are </a:t>
            </a:r>
            <a:r>
              <a:rPr lang="en-US" sz="1600" dirty="0" smtClean="0"/>
              <a:t>essentially </a:t>
            </a:r>
            <a:r>
              <a:rPr lang="en-US" sz="1600" dirty="0"/>
              <a:t>stress-free during insertion of the keys at room temperature and after cool-down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 smtClean="0"/>
              <a:t>The </a:t>
            </a:r>
            <a:r>
              <a:rPr lang="en-US" sz="1600" dirty="0"/>
              <a:t>von Misses stress in the coils is always </a:t>
            </a:r>
            <a:r>
              <a:rPr lang="en-US" sz="1600" b="1" dirty="0"/>
              <a:t>below </a:t>
            </a:r>
            <a:r>
              <a:rPr lang="en-US" sz="1600" b="1" dirty="0" smtClean="0"/>
              <a:t>121 </a:t>
            </a:r>
            <a:r>
              <a:rPr lang="en-US" sz="1600" b="1" dirty="0"/>
              <a:t>MPa </a:t>
            </a:r>
            <a:r>
              <a:rPr lang="en-US" sz="1600" dirty="0" smtClean="0"/>
              <a:t>(&lt;</a:t>
            </a:r>
            <a:r>
              <a:rPr lang="en-US" sz="1600" dirty="0"/>
              <a:t>8</a:t>
            </a:r>
            <a:r>
              <a:rPr lang="en-US" sz="1600" dirty="0" smtClean="0"/>
              <a:t>0 </a:t>
            </a:r>
            <a:r>
              <a:rPr lang="en-US" sz="1600" dirty="0"/>
              <a:t>MPa in the high field region)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39" y="2419173"/>
            <a:ext cx="3406339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9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Displacement and stress in the coil ends (3D)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07" y="750875"/>
            <a:ext cx="2871993" cy="21599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44016" y="543325"/>
            <a:ext cx="1617751" cy="30008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ES" b="1" dirty="0" err="1" smtClean="0"/>
              <a:t>Equivalent</a:t>
            </a:r>
            <a:r>
              <a:rPr lang="es-ES" b="1" dirty="0" smtClean="0"/>
              <a:t> stress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07" y="2968899"/>
            <a:ext cx="2871994" cy="2159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602" y="1374186"/>
            <a:ext cx="369332" cy="8233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200" dirty="0" err="1" smtClean="0"/>
              <a:t>Cool-down</a:t>
            </a:r>
            <a:endParaRPr lang="de-CH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6217" y="3560301"/>
            <a:ext cx="369332" cy="97719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200" dirty="0" smtClean="0"/>
              <a:t>Nominal </a:t>
            </a:r>
            <a:r>
              <a:rPr lang="es-ES" sz="1200" dirty="0" err="1" smtClean="0"/>
              <a:t>field</a:t>
            </a:r>
            <a:endParaRPr lang="de-CH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29" y="750875"/>
            <a:ext cx="2871993" cy="21599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38729" y="543325"/>
            <a:ext cx="1309974" cy="30008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ES" b="1" dirty="0" err="1" smtClean="0"/>
              <a:t>Displacement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29" y="2968899"/>
            <a:ext cx="2871993" cy="21599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2224" y="1374186"/>
            <a:ext cx="369332" cy="8233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200" dirty="0" err="1" smtClean="0"/>
              <a:t>Cool-down</a:t>
            </a:r>
            <a:endParaRPr lang="de-CH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883839" y="3560301"/>
            <a:ext cx="369332" cy="97719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200" dirty="0" smtClean="0"/>
              <a:t>Nominal </a:t>
            </a:r>
            <a:r>
              <a:rPr lang="es-ES" sz="1200" dirty="0" err="1" smtClean="0"/>
              <a:t>field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8004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Possible </a:t>
            </a:r>
            <a:r>
              <a:rPr lang="en-GB" dirty="0"/>
              <a:t>solution: end spacers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0" y="2863955"/>
            <a:ext cx="2688710" cy="202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18" y="2863956"/>
            <a:ext cx="2697990" cy="2029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35" y="2863956"/>
            <a:ext cx="2716553" cy="2043090"/>
          </a:xfrm>
          <a:prstGeom prst="rect">
            <a:avLst/>
          </a:prstGeom>
        </p:spPr>
      </p:pic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682556"/>
            <a:ext cx="7796302" cy="42927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equivalent stress in the coils at nominal field is </a:t>
            </a:r>
            <a:r>
              <a:rPr lang="en-US" dirty="0" smtClean="0"/>
              <a:t>reduced by the use of end spacers, but it remains above 200 MPa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</a:t>
            </a:r>
            <a:r>
              <a:rPr lang="en-US" dirty="0" smtClean="0"/>
              <a:t>liding contact between coil and end spacers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616" y="1692356"/>
            <a:ext cx="2387192" cy="133882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ES" b="1" dirty="0" err="1" smtClean="0"/>
              <a:t>Baseline</a:t>
            </a:r>
            <a:r>
              <a:rPr lang="es-ES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end spacers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block: 37 turns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Straight section: 960 </a:t>
            </a:r>
            <a:r>
              <a:rPr lang="en-US" dirty="0" smtClean="0"/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</a:t>
            </a:r>
            <a:r>
              <a:rPr lang="el-GR" i="1" dirty="0"/>
              <a:t>σ</a:t>
            </a:r>
            <a:r>
              <a:rPr lang="en-US" i="1" baseline="-25000" dirty="0" err="1"/>
              <a:t>eqv</a:t>
            </a:r>
            <a:r>
              <a:rPr lang="en-US" i="1" dirty="0"/>
              <a:t> </a:t>
            </a:r>
            <a:r>
              <a:rPr lang="en-US" dirty="0"/>
              <a:t>= 454 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323614" y="1705296"/>
            <a:ext cx="2387192" cy="133882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ES" b="1" dirty="0" err="1" smtClean="0"/>
              <a:t>Option</a:t>
            </a:r>
            <a:r>
              <a:rPr lang="es-ES" b="1" dirty="0" smtClean="0"/>
              <a:t>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2×30 mm spacers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blocks: 2+2+33 turns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Straight section: </a:t>
            </a:r>
            <a:r>
              <a:rPr lang="en-US" dirty="0" smtClean="0"/>
              <a:t>847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</a:t>
            </a:r>
            <a:r>
              <a:rPr lang="el-GR" i="1" dirty="0"/>
              <a:t>σ</a:t>
            </a:r>
            <a:r>
              <a:rPr lang="en-US" i="1" baseline="-25000" dirty="0" err="1"/>
              <a:t>eqv</a:t>
            </a:r>
            <a:r>
              <a:rPr lang="en-US" i="1" dirty="0"/>
              <a:t> </a:t>
            </a:r>
            <a:r>
              <a:rPr lang="en-US" dirty="0"/>
              <a:t>= 333 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394444" y="1692356"/>
            <a:ext cx="2387192" cy="113107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ES" b="1" dirty="0" err="1"/>
              <a:t>Option</a:t>
            </a:r>
            <a:r>
              <a:rPr lang="es-ES" b="1" dirty="0"/>
              <a:t> </a:t>
            </a:r>
            <a:r>
              <a:rPr lang="es-ES" b="1" dirty="0" smtClean="0"/>
              <a:t>2:</a:t>
            </a: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2×60 </a:t>
            </a:r>
            <a:r>
              <a:rPr lang="en-US" dirty="0"/>
              <a:t>mm spacers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blocks: </a:t>
            </a:r>
            <a:r>
              <a:rPr lang="en-US" dirty="0" smtClean="0"/>
              <a:t>1+2+34 </a:t>
            </a:r>
            <a:r>
              <a:rPr lang="en-US" dirty="0"/>
              <a:t>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Straight section: </a:t>
            </a:r>
            <a:r>
              <a:rPr lang="en-US" dirty="0" smtClean="0"/>
              <a:t>734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</a:t>
            </a:r>
            <a:r>
              <a:rPr lang="el-GR" i="1" dirty="0"/>
              <a:t>σ</a:t>
            </a:r>
            <a:r>
              <a:rPr lang="en-US" i="1" baseline="-25000" dirty="0" err="1"/>
              <a:t>eqv</a:t>
            </a:r>
            <a:r>
              <a:rPr lang="en-US" i="1" dirty="0"/>
              <a:t> </a:t>
            </a:r>
            <a:r>
              <a:rPr lang="en-US" dirty="0"/>
              <a:t>= 342 </a:t>
            </a:r>
            <a:r>
              <a:rPr lang="en-US" dirty="0" smtClean="0"/>
              <a:t>MPa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/>
              <a:t>3D magnetic model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51" y="1286164"/>
            <a:ext cx="4901194" cy="3750571"/>
          </a:xfrm>
          <a:prstGeom prst="rect">
            <a:avLst/>
          </a:prstGeom>
        </p:spPr>
      </p:pic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682556"/>
            <a:ext cx="7796302" cy="42927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Unfortunately, lowering the field at the ends comes at the expense of reducing the uniform field length</a:t>
            </a:r>
          </a:p>
        </p:txBody>
      </p:sp>
    </p:spTree>
    <p:extLst>
      <p:ext uri="{BB962C8B-B14F-4D97-AF65-F5344CB8AC3E}">
        <p14:creationId xmlns:p14="http://schemas.microsoft.com/office/powerpoint/2010/main" val="20864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4875" y="131032"/>
            <a:ext cx="6531706" cy="449813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Superconductivity</a:t>
            </a:r>
            <a:r>
              <a:rPr lang="es-ES" dirty="0"/>
              <a:t> </a:t>
            </a:r>
            <a:r>
              <a:rPr lang="es-ES" dirty="0" err="1"/>
              <a:t>Group</a:t>
            </a:r>
            <a:r>
              <a:rPr lang="es-ES" dirty="0"/>
              <a:t> </a:t>
            </a:r>
            <a:r>
              <a:rPr lang="es-ES" dirty="0" smtClean="0"/>
              <a:t>of </a:t>
            </a:r>
            <a:r>
              <a:rPr lang="es-ES" dirty="0"/>
              <a:t>EPFL-SPC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5502583" y="630935"/>
            <a:ext cx="3544313" cy="4512565"/>
          </a:xfrm>
          <a:prstGeom prst="rect">
            <a:avLst/>
          </a:prstGeom>
        </p:spPr>
        <p:txBody>
          <a:bodyPr vert="horz" lIns="18000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 smtClean="0"/>
              <a:t>21 members: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400" dirty="0" smtClean="0"/>
              <a:t>10 scientists + 2 PhD students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400" dirty="0" smtClean="0"/>
              <a:t>5 technicians + 3 operators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400" dirty="0" smtClean="0"/>
              <a:t>1 secretary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2</a:t>
            </a:r>
            <a:r>
              <a:rPr lang="en-US" sz="1600" dirty="0" smtClean="0"/>
              <a:t> test facilities: SULTAN &amp; EDIPO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 smtClean="0"/>
              <a:t>Main activities: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400" dirty="0" smtClean="0"/>
              <a:t>Test </a:t>
            </a:r>
            <a:r>
              <a:rPr lang="en-US" sz="1400" dirty="0"/>
              <a:t>of </a:t>
            </a:r>
            <a:r>
              <a:rPr lang="en-US" sz="1400" dirty="0" smtClean="0"/>
              <a:t>superconductor </a:t>
            </a:r>
            <a:r>
              <a:rPr lang="en-US" sz="1400" dirty="0"/>
              <a:t>samples and joints, mainly for ITER, but also for DEMO, JT60-SA, </a:t>
            </a:r>
            <a:r>
              <a:rPr lang="en-US" sz="1400" dirty="0" smtClean="0"/>
              <a:t>DTT, CFETR</a:t>
            </a:r>
            <a:r>
              <a:rPr lang="en-US" sz="1400" dirty="0"/>
              <a:t>, </a:t>
            </a:r>
            <a:r>
              <a:rPr lang="en-US" sz="1400" dirty="0" smtClean="0"/>
              <a:t>BEST and SPARC</a:t>
            </a:r>
            <a:endParaRPr lang="en-US" sz="1400" dirty="0"/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400" dirty="0"/>
              <a:t>Tests of sub-sized coils and joints for </a:t>
            </a:r>
            <a:r>
              <a:rPr lang="en-US" sz="1400" dirty="0" smtClean="0"/>
              <a:t>accelerator magnets (CERN)</a:t>
            </a:r>
            <a:endParaRPr lang="en-US" sz="1400" dirty="0"/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400" dirty="0" smtClean="0"/>
              <a:t>Development </a:t>
            </a:r>
            <a:r>
              <a:rPr lang="en-US" sz="1400" dirty="0"/>
              <a:t>of </a:t>
            </a:r>
            <a:r>
              <a:rPr lang="en-US" sz="1400" dirty="0" smtClean="0"/>
              <a:t>conductors </a:t>
            </a:r>
            <a:r>
              <a:rPr lang="en-US" sz="1400" dirty="0"/>
              <a:t>and joints for DEMO m</a:t>
            </a:r>
            <a:r>
              <a:rPr lang="en-US" sz="1400" dirty="0" smtClean="0"/>
              <a:t>agnets</a:t>
            </a:r>
            <a:endParaRPr lang="en-US" sz="1400" dirty="0"/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400" dirty="0" smtClean="0"/>
              <a:t>Other </a:t>
            </a:r>
            <a:r>
              <a:rPr lang="en-US" sz="1400" dirty="0"/>
              <a:t>projects: </a:t>
            </a:r>
            <a:r>
              <a:rPr lang="en-US" sz="1400" dirty="0" smtClean="0"/>
              <a:t>current </a:t>
            </a:r>
            <a:r>
              <a:rPr lang="en-US" sz="1400" dirty="0"/>
              <a:t>leads, R&amp;D on HTS magnets, </a:t>
            </a:r>
            <a:r>
              <a:rPr lang="en-US" sz="1400" dirty="0" smtClean="0"/>
              <a:t>EDIPO2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r="6109"/>
          <a:stretch/>
        </p:blipFill>
        <p:spPr>
          <a:xfrm>
            <a:off x="632542" y="852965"/>
            <a:ext cx="4870041" cy="37388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609" y="4591845"/>
            <a:ext cx="7505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000" b="1" dirty="0" smtClean="0"/>
              <a:t>May 2018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6036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 smtClean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The EDIPO accident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Motivation, design targets and boundary conditions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The baseline magnet design: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Magneto-static design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Quench protection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Mechanical analysis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/>
              <a:t>Alternative </a:t>
            </a:r>
            <a:r>
              <a:rPr lang="en-US" sz="2200" b="1" dirty="0"/>
              <a:t>magnet </a:t>
            </a:r>
            <a:r>
              <a:rPr lang="en-US" sz="2200" b="1" dirty="0" smtClean="0"/>
              <a:t>design</a:t>
            </a:r>
            <a:endParaRPr lang="en-GB" sz="22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Other activities: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Helium vessel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Cable qualification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Conclusions </a:t>
            </a:r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and outlook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318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Alternative design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682556"/>
            <a:ext cx="7796302" cy="42927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</a:t>
            </a:r>
            <a:r>
              <a:rPr lang="en-US" dirty="0" smtClean="0"/>
              <a:t>agnet design purely based on </a:t>
            </a:r>
            <a:r>
              <a:rPr lang="en-US" b="1" dirty="0" smtClean="0"/>
              <a:t>racetrack coils: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It may </a:t>
            </a:r>
            <a:r>
              <a:rPr lang="en-US" b="1" dirty="0" smtClean="0"/>
              <a:t>simplify the manufacturing </a:t>
            </a:r>
            <a:r>
              <a:rPr lang="en-US" dirty="0" smtClean="0"/>
              <a:t>(</a:t>
            </a:r>
            <a:r>
              <a:rPr lang="en-US" b="1" dirty="0" smtClean="0"/>
              <a:t>planar coils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It might </a:t>
            </a:r>
            <a:r>
              <a:rPr lang="en-US" b="1" dirty="0" smtClean="0"/>
              <a:t>simplify the management of mechanical stress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It </a:t>
            </a:r>
            <a:r>
              <a:rPr lang="en-US" dirty="0" smtClean="0"/>
              <a:t>requires </a:t>
            </a:r>
            <a:r>
              <a:rPr lang="en-US" dirty="0"/>
              <a:t>a </a:t>
            </a:r>
            <a:r>
              <a:rPr lang="en-US" b="1" dirty="0"/>
              <a:t>larger cross-section of </a:t>
            </a:r>
            <a:r>
              <a:rPr lang="en-US" b="1" dirty="0" smtClean="0"/>
              <a:t>superconductor 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Field quality will be worse but acceptable for a test facility</a:t>
            </a:r>
          </a:p>
        </p:txBody>
      </p:sp>
      <p:pic>
        <p:nvPicPr>
          <p:cNvPr id="9" name="Picture 7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41" y="2514794"/>
            <a:ext cx="2723782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Opt4_Staggered_racetracks_3d.png"/>
          <p:cNvPicPr>
            <a:picLocks noChangeAspect="1"/>
          </p:cNvPicPr>
          <p:nvPr/>
        </p:nvPicPr>
        <p:blipFill>
          <a:blip r:embed="rId3"/>
          <a:srcRect l="1476" t="3898" r="6024" b="4280"/>
          <a:stretch>
            <a:fillRect/>
          </a:stretch>
        </p:blipFill>
        <p:spPr>
          <a:xfrm>
            <a:off x="5335175" y="2130445"/>
            <a:ext cx="355244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Alternative design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682556"/>
            <a:ext cx="7796302" cy="42927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We may consider the use of REBCO</a:t>
            </a:r>
          </a:p>
        </p:txBody>
      </p:sp>
      <p:pic>
        <p:nvPicPr>
          <p:cNvPr id="1026" name="Picture 3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2" y="1403208"/>
            <a:ext cx="4038699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26" y="1768968"/>
            <a:ext cx="4221234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7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 smtClean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The EDIPO accident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Motivation, design targets and boundary conditions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The baseline magnet design: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Magneto-static design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Quench protection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Mechanical analysis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Alternative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magnet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  <a:endParaRPr lang="en-GB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b="1" dirty="0" smtClean="0"/>
              <a:t>Other activities: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b="1" dirty="0" smtClean="0"/>
              <a:t>Helium vessel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b="1" dirty="0" smtClean="0"/>
              <a:t>Cable qualification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Conclusions </a:t>
            </a:r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and outlook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970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Liquid helium vessel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415" y="682555"/>
            <a:ext cx="4953757" cy="43590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T</a:t>
            </a:r>
            <a:r>
              <a:rPr lang="en-US" sz="1600" dirty="0" smtClean="0"/>
              <a:t>he EDIPO 2 magnet will be bath-cooled at 4.2 K.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Three main parts of the helium vessel: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Bottom base (interface with the existing facility)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Cylindrical body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L</a:t>
            </a:r>
            <a:r>
              <a:rPr lang="en-US" sz="1400" dirty="0" smtClean="0"/>
              <a:t>id (not final design)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Main parameters: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Operating pressure: 1 bar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Accident pressure: 3 bar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Leak rate &lt; 10</a:t>
            </a:r>
            <a:r>
              <a:rPr lang="en-US" sz="1400" baseline="30000" dirty="0" smtClean="0"/>
              <a:t>-8</a:t>
            </a:r>
            <a:r>
              <a:rPr lang="en-US" sz="1400" dirty="0" smtClean="0"/>
              <a:t> </a:t>
            </a:r>
            <a:r>
              <a:rPr lang="es-ES" sz="1400" dirty="0" smtClean="0"/>
              <a:t>m</a:t>
            </a:r>
            <a:r>
              <a:rPr lang="en-US" sz="1400" dirty="0" smtClean="0"/>
              <a:t>bar</a:t>
            </a:r>
            <a:r>
              <a:rPr lang="es-ES" sz="1400" dirty="0"/>
              <a:t>·</a:t>
            </a:r>
            <a:r>
              <a:rPr lang="en-US" sz="1400" dirty="0" smtClean="0"/>
              <a:t>l/ 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838" y="131033"/>
            <a:ext cx="3006973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Liquid helium vessel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415" y="682555"/>
            <a:ext cx="4953757" cy="43590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T</a:t>
            </a:r>
            <a:r>
              <a:rPr lang="en-US" sz="1600" dirty="0" smtClean="0"/>
              <a:t>he EDIPO 2 magnet will be bath-cooled at 4.2 K.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Three main parts of the helium vessel: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Bottom base (interface with the existing facility)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Cylindrical body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L</a:t>
            </a:r>
            <a:r>
              <a:rPr lang="en-US" sz="1400" dirty="0" smtClean="0"/>
              <a:t>id (not final design)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Main parameters: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Operating pressure: 1 bar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Accident pressure: 3 bar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Leak rate &lt; 10</a:t>
            </a:r>
            <a:r>
              <a:rPr lang="en-US" sz="1400" baseline="30000" dirty="0" smtClean="0"/>
              <a:t>-8</a:t>
            </a:r>
            <a:r>
              <a:rPr lang="en-US" sz="1400" dirty="0" smtClean="0"/>
              <a:t> </a:t>
            </a:r>
            <a:r>
              <a:rPr lang="es-ES" sz="1400" dirty="0" smtClean="0"/>
              <a:t>m</a:t>
            </a:r>
            <a:r>
              <a:rPr lang="en-US" sz="1400" dirty="0" smtClean="0"/>
              <a:t>bar</a:t>
            </a:r>
            <a:r>
              <a:rPr lang="es-ES" sz="1400" dirty="0"/>
              <a:t>·</a:t>
            </a:r>
            <a:r>
              <a:rPr lang="en-US" sz="1400" dirty="0" smtClean="0"/>
              <a:t>l/ 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 smtClean="0"/>
              <a:t>During 2021 a Swiss company has manufactured the vessel.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 smtClean="0"/>
              <a:t>It was delivered at SPC in December 2021.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t="17306" r="17434"/>
          <a:stretch/>
        </p:blipFill>
        <p:spPr>
          <a:xfrm>
            <a:off x="5720838" y="1151661"/>
            <a:ext cx="3348337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Cabling and winding trials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 smtClean="0"/>
              <a:t>105 kg of high-</a:t>
            </a:r>
            <a:r>
              <a:rPr lang="en-GB" dirty="0" err="1" smtClean="0"/>
              <a:t>j</a:t>
            </a:r>
            <a:r>
              <a:rPr lang="en-GB" baseline="-25000" dirty="0" err="1" smtClean="0"/>
              <a:t>c</a:t>
            </a:r>
            <a:r>
              <a:rPr lang="en-GB" dirty="0" smtClean="0"/>
              <a:t> strand (&gt;2200 A/mm</a:t>
            </a:r>
            <a:r>
              <a:rPr lang="en-GB" baseline="30000" dirty="0" smtClean="0"/>
              <a:t>2</a:t>
            </a:r>
            <a:r>
              <a:rPr lang="en-GB" dirty="0" smtClean="0"/>
              <a:t> at 12T and 4.2 K) have been purchased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 smtClean="0"/>
              <a:t>Cabling trials will follow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 smtClean="0"/>
              <a:t>Ultimately, the goal is to produce a prototype coil and test it in SULTAN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1838" y="2022372"/>
            <a:ext cx="771545" cy="841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4373" y="803415"/>
            <a:ext cx="648000" cy="34871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4627098" y="2266503"/>
            <a:ext cx="32004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011075" y="2239999"/>
            <a:ext cx="32004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89604" y="2278690"/>
            <a:ext cx="5770" cy="52679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03611" y="2351292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3.48 mm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91009" y="2153554"/>
            <a:ext cx="33840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43644" y="2278690"/>
            <a:ext cx="36576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43644" y="2805486"/>
            <a:ext cx="36576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5400000">
            <a:off x="6308318" y="1565360"/>
            <a:ext cx="400110" cy="78803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 smtClean="0"/>
              <a:t>25.9 mm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530507" y="2187763"/>
            <a:ext cx="190367" cy="923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30507" y="1857938"/>
            <a:ext cx="934440" cy="422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20170755">
            <a:off x="2554959" y="1709734"/>
            <a:ext cx="9444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Ø </a:t>
            </a:r>
            <a:r>
              <a:rPr lang="es-ES" dirty="0" smtClean="0"/>
              <a:t>0.7 mm</a:t>
            </a:r>
            <a:endParaRPr lang="de-CH" dirty="0"/>
          </a:p>
        </p:txBody>
      </p:sp>
      <p:pic>
        <p:nvPicPr>
          <p:cNvPr id="20" name="Picture 5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87" y="3424715"/>
            <a:ext cx="2377440" cy="169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56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 smtClean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The EDIPO accident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Motivation, design targets and boundary conditions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The baseline magnet design: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Magneto-static design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Quench protection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Mechanical analysis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Alternative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magnet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  <a:endParaRPr lang="en-GB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Other activities: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Helium vessel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Cable qualification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b="1" dirty="0" smtClean="0">
                <a:solidFill>
                  <a:schemeClr val="tx1">
                    <a:lumMod val="50000"/>
                  </a:schemeClr>
                </a:solidFill>
              </a:rPr>
              <a:t>Conclusions </a:t>
            </a:r>
            <a:r>
              <a:rPr lang="en-GB" sz="2200" b="1" dirty="0">
                <a:solidFill>
                  <a:schemeClr val="tx1">
                    <a:lumMod val="50000"/>
                  </a:schemeClr>
                </a:solidFill>
              </a:rPr>
              <a:t>and outlook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949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Conclusions and outlook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Magnet </a:t>
            </a:r>
            <a:r>
              <a:rPr lang="en-GB" b="1" dirty="0" smtClean="0"/>
              <a:t>design: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Distinctive features of EDIPO2</a:t>
            </a:r>
            <a:r>
              <a:rPr lang="en-GB" dirty="0" smtClean="0"/>
              <a:t>: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15 T </a:t>
            </a:r>
            <a:r>
              <a:rPr lang="en-GB" dirty="0" smtClean="0"/>
              <a:t>in a </a:t>
            </a:r>
            <a:r>
              <a:rPr lang="en-GB" b="1" dirty="0" smtClean="0"/>
              <a:t>144×144 mm</a:t>
            </a:r>
            <a:r>
              <a:rPr lang="en-GB" b="1" baseline="30000" dirty="0" smtClean="0"/>
              <a:t>2</a:t>
            </a:r>
            <a:r>
              <a:rPr lang="en-GB" dirty="0" smtClean="0"/>
              <a:t> </a:t>
            </a:r>
            <a:r>
              <a:rPr lang="en-GB" b="1" dirty="0" smtClean="0"/>
              <a:t>aperture</a:t>
            </a:r>
            <a:r>
              <a:rPr lang="en-GB" dirty="0" smtClean="0"/>
              <a:t>.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GB" dirty="0" smtClean="0"/>
              <a:t>Use of a </a:t>
            </a:r>
            <a:r>
              <a:rPr lang="en-GB" b="1" dirty="0" smtClean="0"/>
              <a:t>two-stage cable design</a:t>
            </a:r>
            <a:r>
              <a:rPr lang="en-GB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 smtClean="0"/>
              <a:t>The </a:t>
            </a:r>
            <a:r>
              <a:rPr lang="en-GB" b="1" dirty="0" smtClean="0"/>
              <a:t>stress in the coil ends is a critical aspect </a:t>
            </a:r>
            <a:r>
              <a:rPr lang="en-GB" dirty="0" smtClean="0"/>
              <a:t>of the baseline design.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Other </a:t>
            </a:r>
            <a:r>
              <a:rPr lang="en-US" b="1" dirty="0" smtClean="0"/>
              <a:t>aspects of the design satisfy </a:t>
            </a:r>
            <a:r>
              <a:rPr lang="en-US" b="1" dirty="0"/>
              <a:t>the stringent </a:t>
            </a:r>
            <a:r>
              <a:rPr lang="en-US" b="1" dirty="0" smtClean="0"/>
              <a:t>criteria </a:t>
            </a:r>
            <a:r>
              <a:rPr lang="en-US" dirty="0"/>
              <a:t>to generate a background field of </a:t>
            </a:r>
            <a:r>
              <a:rPr lang="en-US" b="1" dirty="0"/>
              <a:t>15 T in a large aperture</a:t>
            </a:r>
            <a:r>
              <a:rPr lang="en-US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Design efforts </a:t>
            </a:r>
            <a:r>
              <a:rPr lang="en-US" dirty="0"/>
              <a:t>are concentrated on: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Reduction of the mechanical stress </a:t>
            </a:r>
            <a:r>
              <a:rPr lang="en-US" dirty="0"/>
              <a:t>in the </a:t>
            </a:r>
            <a:r>
              <a:rPr lang="en-US" dirty="0" smtClean="0"/>
              <a:t>coil ends</a:t>
            </a:r>
            <a:endParaRPr lang="en-US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Simplification from the manufacturing point view (</a:t>
            </a:r>
            <a:r>
              <a:rPr lang="en-US" b="1" dirty="0"/>
              <a:t>racetrack coils</a:t>
            </a:r>
            <a:r>
              <a:rPr lang="en-US" dirty="0"/>
              <a:t>)</a:t>
            </a:r>
            <a:endParaRPr lang="en-GB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He vessel</a:t>
            </a:r>
            <a:r>
              <a:rPr lang="en-GB" b="1" dirty="0"/>
              <a:t> </a:t>
            </a:r>
            <a:r>
              <a:rPr lang="en-GB" b="1" dirty="0" smtClean="0"/>
              <a:t>has been manufactured </a:t>
            </a:r>
            <a:r>
              <a:rPr lang="en-GB" dirty="0" smtClean="0"/>
              <a:t>and delivered.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 smtClean="0"/>
              <a:t>105 kg of high-</a:t>
            </a:r>
            <a:r>
              <a:rPr lang="en-GB" dirty="0" err="1" smtClean="0"/>
              <a:t>j</a:t>
            </a:r>
            <a:r>
              <a:rPr lang="en-GB" baseline="-25000" dirty="0" err="1" smtClean="0"/>
              <a:t>c</a:t>
            </a:r>
            <a:r>
              <a:rPr lang="en-GB" dirty="0" smtClean="0"/>
              <a:t> strand have been purchased for </a:t>
            </a:r>
            <a:r>
              <a:rPr lang="en-GB" b="1" dirty="0" smtClean="0"/>
              <a:t>cabling </a:t>
            </a:r>
            <a:r>
              <a:rPr lang="en-GB" dirty="0" smtClean="0"/>
              <a:t>and</a:t>
            </a:r>
            <a:r>
              <a:rPr lang="en-GB" b="1" dirty="0" smtClean="0"/>
              <a:t> winding </a:t>
            </a:r>
            <a:r>
              <a:rPr lang="en-GB" dirty="0" smtClean="0"/>
              <a:t>trials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/>
              <a:t>Funding approved </a:t>
            </a:r>
            <a:r>
              <a:rPr lang="en-GB" dirty="0"/>
              <a:t>by the ETH board (2025-2028)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aseline="-25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0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We are hiring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Postdoc: EDIPO2</a:t>
            </a:r>
            <a:endParaRPr lang="en-GB" baseline="-25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www.psi.ch/en/pa/job-opportunities/56605-post-doctoral-researcher-epfl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Postdoc: DEMO (+ EDIPO2)</a:t>
            </a:r>
            <a:endParaRPr lang="en-GB" baseline="-25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u="sng" dirty="0">
                <a:hlinkClick r:id="rId3"/>
              </a:rPr>
              <a:t>https://</a:t>
            </a:r>
            <a:r>
              <a:rPr lang="en-US" sz="1600" u="sng" dirty="0" smtClean="0">
                <a:hlinkClick r:id="rId3"/>
              </a:rPr>
              <a:t>www.psi.ch/en/pa/job-opportunities/56602-post-doctoral-researcher-epfl</a:t>
            </a:r>
            <a:endParaRPr lang="de-CH" sz="16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PhD student: EDIPO2</a:t>
            </a:r>
            <a:endParaRPr lang="en-GB" baseline="-25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u="sng" dirty="0">
                <a:hlinkClick r:id="rId4"/>
              </a:rPr>
              <a:t>https://www.psi.ch/en/pa/job-opportunities/56608-phd-student-in-applied-superconductivity-epfl</a:t>
            </a:r>
            <a:endParaRPr lang="de-CH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 smtClean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869906" y="3527550"/>
            <a:ext cx="7796301" cy="93275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GB" sz="3200" b="1" dirty="0" smtClean="0">
                <a:solidFill>
                  <a:schemeClr val="tx1">
                    <a:lumMod val="50000"/>
                  </a:schemeClr>
                </a:solidFill>
              </a:rPr>
              <a:t>Join our team!</a:t>
            </a:r>
          </a:p>
        </p:txBody>
      </p:sp>
    </p:spTree>
    <p:extLst>
      <p:ext uri="{BB962C8B-B14F-4D97-AF65-F5344CB8AC3E}">
        <p14:creationId xmlns:p14="http://schemas.microsoft.com/office/powerpoint/2010/main" val="213465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 smtClean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The EDIPO accident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Motivation, design </a:t>
            </a:r>
            <a:r>
              <a:rPr lang="en-US" sz="2400" dirty="0"/>
              <a:t>targets and boundary </a:t>
            </a:r>
            <a:r>
              <a:rPr lang="en-US" sz="2400" dirty="0" smtClean="0"/>
              <a:t>conditions</a:t>
            </a:r>
            <a:endParaRPr lang="en-GB" sz="22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/>
              <a:t>The baseline magnet design: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/>
              <a:t>Magneto-static design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/>
              <a:t>Quench protection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/>
              <a:t>Mechanical analysis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/>
              <a:t>Alternative </a:t>
            </a:r>
            <a:r>
              <a:rPr lang="en-US" sz="2200" dirty="0"/>
              <a:t>magnet </a:t>
            </a:r>
            <a:r>
              <a:rPr lang="en-US" sz="2200" dirty="0" smtClean="0"/>
              <a:t>design</a:t>
            </a:r>
            <a:endParaRPr lang="en-GB" sz="22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Other activities: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/>
              <a:t>Helium vessel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/>
              <a:t>Cable qualification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Conclusions </a:t>
            </a:r>
            <a:r>
              <a:rPr lang="en-GB" sz="2200" dirty="0"/>
              <a:t>and outlook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637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 smtClean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1812309"/>
            <a:ext cx="7796301" cy="9327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b="1" dirty="0" smtClean="0">
                <a:solidFill>
                  <a:schemeClr val="tx1">
                    <a:lumMod val="50000"/>
                  </a:schemeClr>
                </a:solidFill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4383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 smtClean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b="1" dirty="0" smtClean="0"/>
              <a:t>The EDIPO accident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Motivation, design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targets and boundary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conditions</a:t>
            </a:r>
            <a:endParaRPr lang="en-GB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The baseline magnet design: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Magneto-static design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Quench protection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Mechanical analysis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Alternative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magnet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  <a:endParaRPr lang="en-GB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Other activities: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Helium vessel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Cable qualification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Conclusions </a:t>
            </a:r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and outlook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293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44981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The EDIPO </a:t>
            </a:r>
            <a:r>
              <a:rPr lang="es-ES" dirty="0" err="1" smtClean="0"/>
              <a:t>accident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" name="Picture 6" descr="Screen Shot 2016-07-05 at 12.58.5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9"/>
          <a:stretch>
            <a:fillRect/>
          </a:stretch>
        </p:blipFill>
        <p:spPr>
          <a:xfrm>
            <a:off x="4984182" y="2349555"/>
            <a:ext cx="3572014" cy="2743200"/>
          </a:xfrm>
          <a:prstGeom prst="rect">
            <a:avLst/>
          </a:prstGeom>
        </p:spPr>
      </p:pic>
      <p:pic>
        <p:nvPicPr>
          <p:cNvPr id="9" name="Picture 8" descr="Goodquench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540" y="2349555"/>
            <a:ext cx="3529001" cy="2743200"/>
          </a:xfrm>
          <a:prstGeom prst="rect">
            <a:avLst/>
          </a:prstGeom>
        </p:spPr>
      </p:pic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2169800" y="2045807"/>
            <a:ext cx="1531006" cy="369715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200" b="1" dirty="0" err="1" smtClean="0"/>
              <a:t>July</a:t>
            </a:r>
            <a:r>
              <a:rPr lang="es-ES" sz="1200" b="1" dirty="0" smtClean="0"/>
              <a:t> 2013</a:t>
            </a:r>
            <a:endParaRPr lang="en-US" sz="12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6076849" y="2093932"/>
            <a:ext cx="1531006" cy="369715"/>
          </a:xfrm>
          <a:prstGeom prst="rect">
            <a:avLst/>
          </a:prstGeom>
        </p:spPr>
        <p:txBody>
          <a:bodyPr vert="horz" lIns="18000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600" b="1" dirty="0" err="1" smtClean="0"/>
              <a:t>May</a:t>
            </a:r>
            <a:r>
              <a:rPr lang="es-ES" sz="1600" b="1" dirty="0" smtClean="0"/>
              <a:t> 31</a:t>
            </a:r>
            <a:r>
              <a:rPr lang="es-ES" sz="1600" b="1" baseline="30000" dirty="0" smtClean="0"/>
              <a:t>st</a:t>
            </a:r>
            <a:r>
              <a:rPr lang="es-ES" sz="1600" b="1" dirty="0" smtClean="0"/>
              <a:t>, 2016</a:t>
            </a:r>
            <a:endParaRPr lang="en-US" sz="16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904875" y="630936"/>
            <a:ext cx="7917072" cy="1530604"/>
          </a:xfrm>
          <a:prstGeom prst="rect">
            <a:avLst/>
          </a:prstGeom>
        </p:spPr>
        <p:txBody>
          <a:bodyPr vert="horz" lIns="18000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700" dirty="0"/>
              <a:t>On May </a:t>
            </a:r>
            <a:r>
              <a:rPr lang="en-US" sz="1700" dirty="0" smtClean="0"/>
              <a:t>31</a:t>
            </a:r>
            <a:r>
              <a:rPr lang="en-US" sz="1700" baseline="30000" dirty="0" smtClean="0"/>
              <a:t>st</a:t>
            </a:r>
            <a:r>
              <a:rPr lang="en-US" sz="1700" dirty="0"/>
              <a:t> </a:t>
            </a:r>
            <a:r>
              <a:rPr lang="en-US" sz="1700" dirty="0" smtClean="0"/>
              <a:t>2016 voltage </a:t>
            </a:r>
            <a:r>
              <a:rPr lang="en-US" sz="1700" dirty="0"/>
              <a:t>developed in Double Layer #</a:t>
            </a:r>
            <a:r>
              <a:rPr lang="en-US" sz="1700" dirty="0" smtClean="0"/>
              <a:t>6</a:t>
            </a:r>
            <a:r>
              <a:rPr lang="en-US" sz="1700" dirty="0"/>
              <a:t> </a:t>
            </a:r>
            <a:r>
              <a:rPr lang="en-US" sz="1700" dirty="0" smtClean="0"/>
              <a:t>of coil #1.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700" dirty="0"/>
              <a:t>After 0.5 </a:t>
            </a:r>
            <a:r>
              <a:rPr lang="en-US" sz="1700" dirty="0" smtClean="0"/>
              <a:t>s, </a:t>
            </a:r>
            <a:r>
              <a:rPr lang="en-US" sz="1700" dirty="0"/>
              <a:t>the voltage in DL6 reached the 100 mV </a:t>
            </a:r>
            <a:r>
              <a:rPr lang="en-US" sz="1700" dirty="0" smtClean="0"/>
              <a:t>threshold and </a:t>
            </a:r>
            <a:r>
              <a:rPr lang="en-US" sz="1700" dirty="0"/>
              <a:t>the quench flag went </a:t>
            </a:r>
            <a:r>
              <a:rPr lang="en-US" sz="1700" dirty="0" smtClean="0"/>
              <a:t>up.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700" dirty="0" smtClean="0"/>
              <a:t>In </a:t>
            </a:r>
            <a:r>
              <a:rPr lang="en-US" sz="1700" dirty="0"/>
              <a:t>normal </a:t>
            </a:r>
            <a:r>
              <a:rPr lang="en-US" sz="1700" dirty="0" smtClean="0"/>
              <a:t>circumstances, </a:t>
            </a:r>
            <a:r>
              <a:rPr lang="en-US" sz="1700" dirty="0"/>
              <a:t>it </a:t>
            </a:r>
            <a:r>
              <a:rPr lang="en-US" sz="1700" dirty="0" smtClean="0"/>
              <a:t>takes ~20</a:t>
            </a:r>
            <a:r>
              <a:rPr lang="en-US" sz="1700" dirty="0"/>
              <a:t> </a:t>
            </a:r>
            <a:r>
              <a:rPr lang="en-US" sz="1700" dirty="0" err="1"/>
              <a:t>ms</a:t>
            </a:r>
            <a:r>
              <a:rPr lang="en-US" sz="1700" dirty="0"/>
              <a:t> for the breakers to open, </a:t>
            </a:r>
            <a:r>
              <a:rPr lang="en-US" sz="1700" dirty="0" smtClean="0"/>
              <a:t>however on May 31</a:t>
            </a:r>
            <a:r>
              <a:rPr lang="en-US" sz="1700" baseline="30000" dirty="0" smtClean="0"/>
              <a:t>st</a:t>
            </a:r>
            <a:r>
              <a:rPr lang="en-US" sz="1700" dirty="0" smtClean="0"/>
              <a:t> 2016 it took 3.15</a:t>
            </a:r>
            <a:r>
              <a:rPr lang="en-US" sz="1700" dirty="0"/>
              <a:t> </a:t>
            </a:r>
            <a:r>
              <a:rPr lang="en-US" sz="1700" dirty="0" smtClean="0"/>
              <a:t>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619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44981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The EDIPO </a:t>
            </a:r>
            <a:r>
              <a:rPr lang="es-ES" dirty="0" err="1" smtClean="0"/>
              <a:t>accident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2169800" y="1983661"/>
            <a:ext cx="1531006" cy="369715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400" b="1" dirty="0" smtClean="0"/>
              <a:t>Original</a:t>
            </a:r>
            <a:endParaRPr lang="en-US" sz="1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6076849" y="1983661"/>
            <a:ext cx="1531006" cy="369715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 err="1" smtClean="0"/>
              <a:t>Manipulated</a:t>
            </a:r>
            <a:r>
              <a:rPr lang="es-ES" sz="1600" b="1" dirty="0" smtClean="0"/>
              <a:t> </a:t>
            </a:r>
            <a:endParaRPr lang="en-US" sz="16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904875" y="630936"/>
            <a:ext cx="7917072" cy="1400850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delayed opening of the breakers was not accidental. It was the result of </a:t>
            </a:r>
            <a:r>
              <a:rPr lang="en-US" dirty="0" smtClean="0"/>
              <a:t>the malicious </a:t>
            </a:r>
            <a:r>
              <a:rPr lang="en-US" dirty="0"/>
              <a:t>manipulation of the quench </a:t>
            </a:r>
            <a:r>
              <a:rPr lang="en-US" dirty="0" smtClean="0"/>
              <a:t>detection software.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A </a:t>
            </a:r>
            <a:r>
              <a:rPr lang="en-US" dirty="0" smtClean="0"/>
              <a:t>timer (set </a:t>
            </a:r>
            <a:r>
              <a:rPr lang="en-US" dirty="0"/>
              <a:t>at 5 </a:t>
            </a:r>
            <a:r>
              <a:rPr lang="en-US" dirty="0" smtClean="0"/>
              <a:t>s) </a:t>
            </a:r>
            <a:r>
              <a:rPr lang="en-US" dirty="0"/>
              <a:t>and a comparator of the operating </a:t>
            </a:r>
            <a:r>
              <a:rPr lang="en-US" dirty="0" smtClean="0"/>
              <a:t>current (set for &gt;80%*</a:t>
            </a:r>
            <a:r>
              <a:rPr lang="en-US" i="1" dirty="0" err="1" smtClean="0"/>
              <a:t>I</a:t>
            </a:r>
            <a:r>
              <a:rPr lang="en-US" i="1" baseline="-25000" dirty="0" err="1" smtClean="0"/>
              <a:t>op</a:t>
            </a:r>
            <a:r>
              <a:rPr lang="en-US" dirty="0" smtClean="0"/>
              <a:t>) </a:t>
            </a:r>
            <a:r>
              <a:rPr lang="en-US" dirty="0"/>
              <a:t>were inserted </a:t>
            </a:r>
            <a:r>
              <a:rPr lang="en-US" dirty="0" smtClean="0"/>
              <a:t>to delay the </a:t>
            </a:r>
            <a:r>
              <a:rPr lang="en-US" dirty="0"/>
              <a:t>signal </a:t>
            </a:r>
            <a:r>
              <a:rPr lang="en-US" dirty="0" smtClean="0"/>
              <a:t>for opening the breakers.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b="5263"/>
              <a:stretch>
                <a:fillRect/>
              </a:stretch>
            </p:blipFill>
          </mc:Choice>
          <mc:Fallback>
            <p:blipFill>
              <a:blip r:embed="rId3"/>
              <a:srcRect b="5263"/>
              <a:stretch>
                <a:fillRect/>
              </a:stretch>
            </p:blipFill>
          </mc:Fallback>
        </mc:AlternateContent>
        <p:spPr bwMode="auto">
          <a:xfrm>
            <a:off x="979917" y="2322921"/>
            <a:ext cx="3735759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t="5000" r="3011" b="7500"/>
              <a:stretch>
                <a:fillRect/>
              </a:stretch>
            </p:blipFill>
          </mc:Choice>
          <mc:Fallback>
            <p:blipFill>
              <a:blip r:embed="rId5"/>
              <a:srcRect t="5000" r="3011" b="7500"/>
              <a:stretch>
                <a:fillRect/>
              </a:stretch>
            </p:blipFill>
          </mc:Fallback>
        </mc:AlternateContent>
        <p:spPr bwMode="auto">
          <a:xfrm>
            <a:off x="4915131" y="2302469"/>
            <a:ext cx="4032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 bwMode="auto">
          <a:xfrm>
            <a:off x="7810731" y="2759669"/>
            <a:ext cx="6858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20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896331" y="3674069"/>
            <a:ext cx="5334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2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44981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The EDIPO </a:t>
            </a:r>
            <a:r>
              <a:rPr lang="es-ES" dirty="0" err="1" smtClean="0"/>
              <a:t>accident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Status of EDIPO2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904875" y="630936"/>
            <a:ext cx="7917072" cy="1400850"/>
          </a:xfrm>
          <a:prstGeom prst="rect">
            <a:avLst/>
          </a:prstGeom>
        </p:spPr>
        <p:txBody>
          <a:bodyPr vert="horz" lIns="18000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The overheating of the conductor at the quench </a:t>
            </a:r>
            <a:r>
              <a:rPr lang="en-US" sz="1600" dirty="0" smtClean="0"/>
              <a:t>location </a:t>
            </a:r>
            <a:r>
              <a:rPr lang="en-US" sz="1600" dirty="0"/>
              <a:t>(estimated up to 300 C) caused </a:t>
            </a:r>
            <a:r>
              <a:rPr lang="en-US" sz="1600" dirty="0" smtClean="0"/>
              <a:t>the thermo-mechanical </a:t>
            </a:r>
            <a:r>
              <a:rPr lang="en-US" sz="1600" dirty="0"/>
              <a:t>failure and softening of </a:t>
            </a:r>
            <a:r>
              <a:rPr lang="en-US" sz="1600" dirty="0" smtClean="0"/>
              <a:t>the electrical </a:t>
            </a:r>
            <a:r>
              <a:rPr lang="en-US" sz="1600" dirty="0"/>
              <a:t>insulation</a:t>
            </a:r>
            <a:r>
              <a:rPr lang="en-US" sz="1600" dirty="0" smtClean="0"/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The damaged insulation </a:t>
            </a:r>
            <a:r>
              <a:rPr lang="en-US" sz="1600" dirty="0" smtClean="0"/>
              <a:t>didn’t withstand the </a:t>
            </a:r>
            <a:r>
              <a:rPr lang="en-US" sz="1600" dirty="0"/>
              <a:t>high voltage (1.7 kV) </a:t>
            </a:r>
            <a:r>
              <a:rPr lang="en-US" sz="1600" dirty="0" smtClean="0"/>
              <a:t>when the breaker opened. </a:t>
            </a:r>
            <a:r>
              <a:rPr lang="en-US" sz="1600" dirty="0"/>
              <a:t>An arc to ground </a:t>
            </a:r>
            <a:r>
              <a:rPr lang="en-US" sz="1600" dirty="0" smtClean="0"/>
              <a:t>developed and a large fraction of </a:t>
            </a:r>
            <a:r>
              <a:rPr lang="en-US" sz="1600" dirty="0"/>
              <a:t>the stored energy </a:t>
            </a:r>
            <a:r>
              <a:rPr lang="en-US" sz="1600" dirty="0" smtClean="0"/>
              <a:t>(16 MJ) </a:t>
            </a:r>
            <a:r>
              <a:rPr lang="en-US" sz="1600" dirty="0"/>
              <a:t>was dissipated in the arc.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37" y="2144023"/>
            <a:ext cx="4390192" cy="2926080"/>
          </a:xfrm>
          <a:prstGeom prst="rect">
            <a:avLst/>
          </a:prstGeom>
        </p:spPr>
      </p:pic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904875" y="2194312"/>
            <a:ext cx="3207372" cy="1400850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The </a:t>
            </a:r>
            <a:r>
              <a:rPr lang="en-US" sz="1600" dirty="0" smtClean="0"/>
              <a:t>coil </a:t>
            </a:r>
            <a:r>
              <a:rPr lang="en-US" sz="1600" dirty="0"/>
              <a:t>assembly </a:t>
            </a:r>
            <a:r>
              <a:rPr lang="en-US" sz="1600" dirty="0" smtClean="0"/>
              <a:t>was </a:t>
            </a:r>
            <a:r>
              <a:rPr lang="en-US" sz="1600" dirty="0"/>
              <a:t>fully impregnated and </a:t>
            </a:r>
            <a:r>
              <a:rPr lang="en-US" sz="1600" dirty="0" smtClean="0"/>
              <a:t>not </a:t>
            </a:r>
            <a:r>
              <a:rPr lang="en-US" sz="1600" dirty="0"/>
              <a:t>designed to be </a:t>
            </a:r>
            <a:r>
              <a:rPr lang="en-US" sz="1600" dirty="0" smtClean="0"/>
              <a:t>disassembled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 smtClean="0"/>
              <a:t>No repair action is possible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02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 smtClean="0"/>
              <a:t>Status of EDIPO2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The EDIPO accident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/>
              <a:t>Motivation, design </a:t>
            </a:r>
            <a:r>
              <a:rPr lang="en-US" sz="2400" b="1" dirty="0"/>
              <a:t>targets and boundary </a:t>
            </a:r>
            <a:r>
              <a:rPr lang="en-US" sz="2400" b="1" dirty="0" smtClean="0"/>
              <a:t>conditions</a:t>
            </a:r>
            <a:endParaRPr lang="en-GB" sz="22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The baseline magnet design: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Magneto-static design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Quench protection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Mechanical analysis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Alternative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magnet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  <a:endParaRPr lang="en-GB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Other activities: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Helium vessel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Cable qualification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Conclusions </a:t>
            </a:r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and outlook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80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ADDCDA-3DFF-476E-AE9E-38C4DA62B4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EC99A6-5E64-4A2A-9ABF-C3A21F434F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A7CB31-E4DC-4063-BDCD-36DC5F1DA1C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2533</Words>
  <Application>Microsoft Office PowerPoint</Application>
  <PresentationFormat>On-screen Show (16:9)</PresentationFormat>
  <Paragraphs>562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Franklin Gothic Demi Cond</vt:lpstr>
      <vt:lpstr>Roboto Black</vt:lpstr>
      <vt:lpstr>Times</vt:lpstr>
      <vt:lpstr>Times New Roman</vt:lpstr>
      <vt:lpstr>Wingdings</vt:lpstr>
      <vt:lpstr>Thème Office</vt:lpstr>
      <vt:lpstr>Status of the EDIPO2 Test Facility</vt:lpstr>
      <vt:lpstr>Swiss Plasma Center</vt:lpstr>
      <vt:lpstr>The Superconductivity Group of EPFL-SPC</vt:lpstr>
      <vt:lpstr>Outline</vt:lpstr>
      <vt:lpstr>Outline</vt:lpstr>
      <vt:lpstr>The EDIPO accident</vt:lpstr>
      <vt:lpstr>The EDIPO accident</vt:lpstr>
      <vt:lpstr>The EDIPO accident</vt:lpstr>
      <vt:lpstr>Outline</vt:lpstr>
      <vt:lpstr>Motivation and design targets</vt:lpstr>
      <vt:lpstr>Boundary conditions</vt:lpstr>
      <vt:lpstr>Boundary conditions</vt:lpstr>
      <vt:lpstr>Outline</vt:lpstr>
      <vt:lpstr>EDIPO 2: Magnet design</vt:lpstr>
      <vt:lpstr>Cable design</vt:lpstr>
      <vt:lpstr>Magnet design: Magnetostatic 3D model</vt:lpstr>
      <vt:lpstr>4-coil design: 2D vs 3D. Field quality</vt:lpstr>
      <vt:lpstr>4-coil design: 2D vs 3D. Field quality</vt:lpstr>
      <vt:lpstr>4-coil design: 2D vs 3D. Field quality</vt:lpstr>
      <vt:lpstr>Outline</vt:lpstr>
      <vt:lpstr>Simulation of two-stage cables in LEDET</vt:lpstr>
      <vt:lpstr>Assumptions </vt:lpstr>
      <vt:lpstr>Hot spot temperature: 4 coils vs 6 coils designs</vt:lpstr>
      <vt:lpstr>Outline</vt:lpstr>
      <vt:lpstr>Mechanical design</vt:lpstr>
      <vt:lpstr>Mechanical design</vt:lpstr>
      <vt:lpstr>Displacement and stress in the coil ends (3D)</vt:lpstr>
      <vt:lpstr>Possible solution: end spacers</vt:lpstr>
      <vt:lpstr>3D magnetic model</vt:lpstr>
      <vt:lpstr>Outline</vt:lpstr>
      <vt:lpstr>Alternative design</vt:lpstr>
      <vt:lpstr>Alternative design</vt:lpstr>
      <vt:lpstr>Outline</vt:lpstr>
      <vt:lpstr>Liquid helium vessel</vt:lpstr>
      <vt:lpstr>Liquid helium vessel</vt:lpstr>
      <vt:lpstr>Cabling and winding trials</vt:lpstr>
      <vt:lpstr>Outline</vt:lpstr>
      <vt:lpstr>Conclusions and outlook</vt:lpstr>
      <vt:lpstr>We are hiring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EDIPO</dc:title>
  <dc:creator>Sarasola Xabier</dc:creator>
  <cp:lastModifiedBy>Sarasola Xabier</cp:lastModifiedBy>
  <cp:revision>322</cp:revision>
  <dcterms:created xsi:type="dcterms:W3CDTF">2019-04-02T06:24:35Z</dcterms:created>
  <dcterms:modified xsi:type="dcterms:W3CDTF">2023-04-25T08:08:51Z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  <property fmtid="{D5CDD505-2E9C-101B-9397-08002B2CF9AE}" pid="3" name="EPFLUsage">
    <vt:lpwstr>1;#Public|bed90794-060d-40e3-8efd-fc84c2f09e8f</vt:lpwstr>
  </property>
</Properties>
</file>