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Lst>
  <p:notesMasterIdLst>
    <p:notesMasterId r:id="rId51"/>
  </p:notesMasterIdLst>
  <p:handoutMasterIdLst>
    <p:handoutMasterId r:id="rId52"/>
  </p:handoutMasterIdLst>
  <p:sldIdLst>
    <p:sldId id="417" r:id="rId2"/>
    <p:sldId id="418" r:id="rId3"/>
    <p:sldId id="419" r:id="rId4"/>
    <p:sldId id="420" r:id="rId5"/>
    <p:sldId id="421" r:id="rId6"/>
    <p:sldId id="422" r:id="rId7"/>
    <p:sldId id="423" r:id="rId8"/>
    <p:sldId id="424" r:id="rId9"/>
    <p:sldId id="425" r:id="rId10"/>
    <p:sldId id="426" r:id="rId11"/>
    <p:sldId id="427" r:id="rId12"/>
    <p:sldId id="428" r:id="rId13"/>
    <p:sldId id="429" r:id="rId14"/>
    <p:sldId id="430" r:id="rId15"/>
    <p:sldId id="431" r:id="rId16"/>
    <p:sldId id="432" r:id="rId17"/>
    <p:sldId id="433" r:id="rId18"/>
    <p:sldId id="434" r:id="rId19"/>
    <p:sldId id="435" r:id="rId20"/>
    <p:sldId id="436" r:id="rId21"/>
    <p:sldId id="437" r:id="rId22"/>
    <p:sldId id="438" r:id="rId23"/>
    <p:sldId id="441" r:id="rId24"/>
    <p:sldId id="416" r:id="rId25"/>
    <p:sldId id="374" r:id="rId26"/>
    <p:sldId id="375" r:id="rId27"/>
    <p:sldId id="377" r:id="rId28"/>
    <p:sldId id="396" r:id="rId29"/>
    <p:sldId id="378" r:id="rId30"/>
    <p:sldId id="379" r:id="rId31"/>
    <p:sldId id="380" r:id="rId32"/>
    <p:sldId id="384" r:id="rId33"/>
    <p:sldId id="404" r:id="rId34"/>
    <p:sldId id="386" r:id="rId35"/>
    <p:sldId id="414" r:id="rId36"/>
    <p:sldId id="440" r:id="rId37"/>
    <p:sldId id="338" r:id="rId38"/>
    <p:sldId id="410" r:id="rId39"/>
    <p:sldId id="413" r:id="rId40"/>
    <p:sldId id="411" r:id="rId41"/>
    <p:sldId id="412" r:id="rId42"/>
    <p:sldId id="406" r:id="rId43"/>
    <p:sldId id="399" r:id="rId44"/>
    <p:sldId id="400" r:id="rId45"/>
    <p:sldId id="401" r:id="rId46"/>
    <p:sldId id="402" r:id="rId47"/>
    <p:sldId id="403" r:id="rId48"/>
    <p:sldId id="391" r:id="rId49"/>
    <p:sldId id="392" r:id="rId50"/>
  </p:sldIdLst>
  <p:sldSz cx="9144000" cy="5143500" type="screen16x9"/>
  <p:notesSz cx="6881813" cy="10002838"/>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189"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377"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566"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754"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5943" algn="l" defTabSz="457189" rtl="0" eaLnBrk="1" latinLnBrk="0" hangingPunct="1">
      <a:defRPr sz="1600" kern="1200">
        <a:solidFill>
          <a:schemeClr val="tx1"/>
        </a:solidFill>
        <a:latin typeface="Arial" charset="0"/>
        <a:ea typeface="ヒラギノ角ゴ Pro W3" charset="0"/>
        <a:cs typeface="ヒラギノ角ゴ Pro W3" charset="0"/>
      </a:defRPr>
    </a:lvl6pPr>
    <a:lvl7pPr marL="2743131" algn="l" defTabSz="457189" rtl="0" eaLnBrk="1" latinLnBrk="0" hangingPunct="1">
      <a:defRPr sz="1600" kern="1200">
        <a:solidFill>
          <a:schemeClr val="tx1"/>
        </a:solidFill>
        <a:latin typeface="Arial" charset="0"/>
        <a:ea typeface="ヒラギノ角ゴ Pro W3" charset="0"/>
        <a:cs typeface="ヒラギノ角ゴ Pro W3" charset="0"/>
      </a:defRPr>
    </a:lvl7pPr>
    <a:lvl8pPr marL="3200320" algn="l" defTabSz="457189" rtl="0" eaLnBrk="1" latinLnBrk="0" hangingPunct="1">
      <a:defRPr sz="1600" kern="1200">
        <a:solidFill>
          <a:schemeClr val="tx1"/>
        </a:solidFill>
        <a:latin typeface="Arial" charset="0"/>
        <a:ea typeface="ヒラギノ角ゴ Pro W3" charset="0"/>
        <a:cs typeface="ヒラギノ角ゴ Pro W3" charset="0"/>
      </a:defRPr>
    </a:lvl8pPr>
    <a:lvl9pPr marL="3657509" algn="l" defTabSz="457189"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C180"/>
    <a:srgbClr val="CBDD92"/>
    <a:srgbClr val="EF7925"/>
    <a:srgbClr val="7C47A3"/>
    <a:srgbClr val="A6529A"/>
    <a:srgbClr val="934392"/>
    <a:srgbClr val="A7A1CF"/>
    <a:srgbClr val="FFFFFF"/>
    <a:srgbClr val="01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7274" autoAdjust="0"/>
  </p:normalViewPr>
  <p:slideViewPr>
    <p:cSldViewPr snapToObjects="1">
      <p:cViewPr varScale="1">
        <p:scale>
          <a:sx n="141" d="100"/>
          <a:sy n="141" d="100"/>
        </p:scale>
        <p:origin x="120" y="306"/>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a:latin typeface="+mn-lt"/>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mn-lt"/>
              </a:rPr>
              <a:pPr>
                <a:defRPr/>
              </a:pPr>
              <a:t>‹Nr.›</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a:t>
            </a:r>
            <a:r>
              <a:rPr lang="de-DE" noProof="0" dirty="0" smtClean="0"/>
              <a:t>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mn-lt"/>
              </a:defRPr>
            </a:lvl1pPr>
          </a:lstStyle>
          <a:p>
            <a:pPr>
              <a:defRPr/>
            </a:pPr>
            <a:fld id="{EC696245-F065-0B47-B74E-D5003861FD61}" type="slidenum">
              <a:rPr lang="de-DE" smtClean="0"/>
              <a:pPr>
                <a:defRPr/>
              </a:pPr>
              <a:t>‹Nr.›</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mn-lt"/>
        <a:ea typeface="ヒラギノ角ゴ Pro W3" pitchFamily="-108" charset="-128"/>
        <a:cs typeface="ヒラギノ角ゴ Pro W3"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charset="-128"/>
        <a:cs typeface="ヒラギノ角ゴ Pro W3"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pitchFamily="-112" charset="-128"/>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mn-lt"/>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u="none" dirty="0"/>
              <a:t>This </a:t>
            </a:r>
            <a:r>
              <a:rPr lang="de-CH" sz="1200" u="none" dirty="0" err="1"/>
              <a:t>is</a:t>
            </a:r>
            <a:r>
              <a:rPr lang="de-CH" sz="1200" u="none" dirty="0"/>
              <a:t> a</a:t>
            </a:r>
            <a:r>
              <a:rPr lang="de-CH" sz="1200" u="none" baseline="0" dirty="0"/>
              <a:t> </a:t>
            </a:r>
            <a:r>
              <a:rPr lang="de-CH" sz="1200" u="none" baseline="0" dirty="0" err="1"/>
              <a:t>bird’s-eye</a:t>
            </a:r>
            <a:r>
              <a:rPr lang="de-CH" sz="1200" u="none" baseline="0" dirty="0"/>
              <a:t> </a:t>
            </a:r>
            <a:r>
              <a:rPr lang="de-CH" sz="1200" u="none" baseline="0" dirty="0" err="1"/>
              <a:t>view</a:t>
            </a:r>
            <a:r>
              <a:rPr lang="de-CH" sz="1200" u="none" baseline="0" dirty="0"/>
              <a:t> </a:t>
            </a:r>
            <a:r>
              <a:rPr lang="de-CH" sz="1200" u="none" baseline="0" dirty="0" err="1"/>
              <a:t>of</a:t>
            </a:r>
            <a:r>
              <a:rPr lang="de-CH" sz="1200" u="none" baseline="0" dirty="0"/>
              <a:t> </a:t>
            </a:r>
            <a:r>
              <a:rPr lang="de-CH" sz="1200" u="none" dirty="0"/>
              <a:t>PSI.</a:t>
            </a:r>
          </a:p>
          <a:p>
            <a:endParaRPr lang="de-CH" sz="1200" u="none" dirty="0"/>
          </a:p>
          <a:p>
            <a:r>
              <a:rPr lang="de-CH" sz="1200" u="none" dirty="0"/>
              <a:t>As </a:t>
            </a:r>
            <a:r>
              <a:rPr lang="de-CH" sz="1200" u="none" dirty="0" err="1"/>
              <a:t>you</a:t>
            </a:r>
            <a:r>
              <a:rPr lang="de-CH" sz="1200" u="none" dirty="0"/>
              <a:t> </a:t>
            </a:r>
            <a:r>
              <a:rPr lang="de-CH" sz="1200" u="none" dirty="0" err="1"/>
              <a:t>can</a:t>
            </a:r>
            <a:r>
              <a:rPr lang="de-CH" sz="1200" u="none" dirty="0"/>
              <a:t> </a:t>
            </a:r>
            <a:r>
              <a:rPr lang="de-CH" sz="1200" u="none" dirty="0" err="1"/>
              <a:t>see</a:t>
            </a:r>
            <a:r>
              <a:rPr lang="de-CH" sz="1200" u="none" dirty="0"/>
              <a:t>, </a:t>
            </a:r>
            <a:r>
              <a:rPr lang="de-CH" sz="1200" u="none" dirty="0" err="1"/>
              <a:t>we</a:t>
            </a:r>
            <a:r>
              <a:rPr lang="de-CH" sz="1200" u="none" dirty="0"/>
              <a:t> </a:t>
            </a:r>
            <a:r>
              <a:rPr lang="de-CH" sz="1200" u="none" dirty="0" err="1"/>
              <a:t>cover</a:t>
            </a:r>
            <a:r>
              <a:rPr lang="de-CH" sz="1200" u="none" dirty="0"/>
              <a:t> a </a:t>
            </a:r>
            <a:r>
              <a:rPr lang="de-CH" sz="1200" u="none" dirty="0" err="1"/>
              <a:t>broad</a:t>
            </a:r>
            <a:r>
              <a:rPr lang="de-CH" sz="1200" u="none" baseline="0" dirty="0"/>
              <a:t> </a:t>
            </a:r>
            <a:r>
              <a:rPr lang="de-CH" sz="1200" u="none" baseline="0" dirty="0" err="1"/>
              <a:t>range</a:t>
            </a:r>
            <a:r>
              <a:rPr lang="de-CH" sz="1200" u="none" baseline="0" dirty="0"/>
              <a:t> </a:t>
            </a:r>
            <a:r>
              <a:rPr lang="de-CH" sz="1200" u="none" baseline="0" dirty="0" err="1"/>
              <a:t>of</a:t>
            </a:r>
            <a:r>
              <a:rPr lang="de-CH" sz="1200" u="none" baseline="0" dirty="0"/>
              <a:t> </a:t>
            </a:r>
            <a:r>
              <a:rPr lang="de-CH" sz="1200" u="none" dirty="0" err="1"/>
              <a:t>research</a:t>
            </a:r>
            <a:r>
              <a:rPr lang="de-CH" sz="1200" u="none" dirty="0"/>
              <a:t> </a:t>
            </a:r>
            <a:r>
              <a:rPr lang="de-CH" sz="1200" u="none" dirty="0" err="1"/>
              <a:t>areas</a:t>
            </a:r>
            <a:r>
              <a:rPr lang="de-CH" sz="1200" u="none" baseline="0" dirty="0"/>
              <a:t> </a:t>
            </a:r>
            <a:r>
              <a:rPr lang="de-CH" sz="1200" u="none" dirty="0"/>
              <a:t>:</a:t>
            </a:r>
          </a:p>
          <a:p>
            <a:pPr marL="0" indent="0">
              <a:buNone/>
            </a:pPr>
            <a:r>
              <a:rPr lang="de-CH" sz="1200" u="none" dirty="0"/>
              <a:t>  </a:t>
            </a:r>
            <a:r>
              <a:rPr lang="de-CH" sz="1200" u="none" dirty="0" err="1"/>
              <a:t>from</a:t>
            </a:r>
            <a:r>
              <a:rPr lang="de-CH" sz="1200" u="none" dirty="0"/>
              <a:t> </a:t>
            </a:r>
            <a:r>
              <a:rPr lang="de-CH" sz="1200" u="none" dirty="0" err="1"/>
              <a:t>materials</a:t>
            </a:r>
            <a:r>
              <a:rPr lang="de-CH" sz="1200" u="none" dirty="0"/>
              <a:t> </a:t>
            </a:r>
            <a:r>
              <a:rPr lang="de-CH" sz="1200" u="none" dirty="0" err="1"/>
              <a:t>research</a:t>
            </a:r>
            <a:r>
              <a:rPr lang="de-CH" sz="1200" u="none" dirty="0"/>
              <a:t> </a:t>
            </a:r>
            <a:r>
              <a:rPr lang="de-CH" sz="1200" u="none" dirty="0" err="1"/>
              <a:t>and</a:t>
            </a:r>
            <a:r>
              <a:rPr lang="de-CH" sz="1200" u="none" dirty="0"/>
              <a:t> </a:t>
            </a:r>
            <a:r>
              <a:rPr lang="de-CH" sz="1200" u="none" dirty="0" err="1"/>
              <a:t>energy</a:t>
            </a:r>
            <a:r>
              <a:rPr lang="de-CH" sz="1200" u="none" dirty="0"/>
              <a:t> </a:t>
            </a:r>
            <a:r>
              <a:rPr lang="de-CH" sz="1200" u="none" dirty="0" err="1"/>
              <a:t>research</a:t>
            </a:r>
            <a:r>
              <a:rPr lang="de-CH" sz="1200" u="none" baseline="0" dirty="0"/>
              <a:t> </a:t>
            </a:r>
            <a:r>
              <a:rPr lang="de-CH" sz="1200" u="none" baseline="0" dirty="0" err="1"/>
              <a:t>to</a:t>
            </a:r>
            <a:r>
              <a:rPr lang="de-CH" sz="1200" u="none" dirty="0"/>
              <a:t> </a:t>
            </a:r>
            <a:r>
              <a:rPr lang="de-CH" sz="1200" u="none" dirty="0" err="1"/>
              <a:t>nanotechnology</a:t>
            </a:r>
            <a:r>
              <a:rPr lang="de-CH" sz="1200" u="none" dirty="0"/>
              <a:t> </a:t>
            </a:r>
            <a:r>
              <a:rPr lang="de-CH" sz="1200" u="none" dirty="0" err="1"/>
              <a:t>and</a:t>
            </a:r>
            <a:r>
              <a:rPr lang="de-CH" sz="1200" u="none" dirty="0"/>
              <a:t> </a:t>
            </a:r>
            <a:r>
              <a:rPr lang="de-CH" sz="1200" u="none" dirty="0" err="1"/>
              <a:t>biology</a:t>
            </a:r>
            <a:r>
              <a:rPr lang="de-CH" sz="1200" u="none" dirty="0"/>
              <a:t>.</a:t>
            </a:r>
          </a:p>
          <a:p>
            <a:endParaRPr lang="de-CH" sz="1200" dirty="0"/>
          </a:p>
          <a:p>
            <a:r>
              <a:rPr lang="de-CH" sz="1200" u="none" dirty="0"/>
              <a:t>On </a:t>
            </a:r>
            <a:r>
              <a:rPr lang="de-CH" sz="1200" u="none" dirty="0" err="1"/>
              <a:t>the</a:t>
            </a:r>
            <a:r>
              <a:rPr lang="de-CH" sz="1200" u="none" dirty="0"/>
              <a:t> western </a:t>
            </a:r>
            <a:r>
              <a:rPr lang="de-CH" sz="1200" u="none" dirty="0" err="1"/>
              <a:t>side</a:t>
            </a:r>
            <a:r>
              <a:rPr lang="de-CH" sz="1200" u="none" dirty="0"/>
              <a:t> </a:t>
            </a:r>
            <a:r>
              <a:rPr lang="de-CH" sz="1200" u="none" dirty="0" err="1"/>
              <a:t>of</a:t>
            </a:r>
            <a:r>
              <a:rPr lang="de-CH" sz="1200" u="none" dirty="0"/>
              <a:t> </a:t>
            </a:r>
            <a:r>
              <a:rPr lang="de-CH" sz="1200" u="none" dirty="0" err="1"/>
              <a:t>the</a:t>
            </a:r>
            <a:r>
              <a:rPr lang="de-CH" sz="1200" u="none" dirty="0"/>
              <a:t> </a:t>
            </a:r>
            <a:r>
              <a:rPr lang="de-CH" sz="1200" u="none" dirty="0" err="1"/>
              <a:t>river</a:t>
            </a:r>
            <a:r>
              <a:rPr lang="de-CH" sz="1200" u="none" dirty="0"/>
              <a:t> Aare, </a:t>
            </a:r>
            <a:r>
              <a:rPr lang="de-CH" sz="1200" u="none" dirty="0" err="1"/>
              <a:t>you</a:t>
            </a:r>
            <a:r>
              <a:rPr lang="de-CH" sz="1200" u="none" dirty="0"/>
              <a:t> </a:t>
            </a:r>
            <a:r>
              <a:rPr lang="de-CH" sz="1200" u="none" dirty="0" err="1"/>
              <a:t>can</a:t>
            </a:r>
            <a:r>
              <a:rPr lang="de-CH" sz="1200" u="none" dirty="0"/>
              <a:t> </a:t>
            </a:r>
            <a:r>
              <a:rPr lang="de-CH" sz="1200" u="none" dirty="0" err="1"/>
              <a:t>see</a:t>
            </a:r>
            <a:r>
              <a:rPr lang="de-CH" sz="1200" u="none" dirty="0"/>
              <a:t> </a:t>
            </a:r>
            <a:r>
              <a:rPr lang="de-CH" sz="1200" u="none" dirty="0" err="1"/>
              <a:t>our</a:t>
            </a:r>
            <a:r>
              <a:rPr lang="de-CH" sz="1200" u="none" dirty="0"/>
              <a:t> </a:t>
            </a:r>
            <a:r>
              <a:rPr lang="de-CH" sz="1200" u="none" dirty="0" err="1"/>
              <a:t>three</a:t>
            </a:r>
            <a:r>
              <a:rPr lang="de-CH" sz="1200" u="none" dirty="0"/>
              <a:t> </a:t>
            </a:r>
            <a:r>
              <a:rPr lang="de-CH" sz="1200" u="none" dirty="0" err="1"/>
              <a:t>current</a:t>
            </a:r>
            <a:r>
              <a:rPr lang="de-CH" sz="1200" u="none" dirty="0"/>
              <a:t> large </a:t>
            </a:r>
            <a:r>
              <a:rPr lang="de-CH" sz="1200" u="none" dirty="0" err="1"/>
              <a:t>research</a:t>
            </a:r>
            <a:r>
              <a:rPr lang="de-CH" sz="1200" u="none" dirty="0"/>
              <a:t> </a:t>
            </a:r>
            <a:r>
              <a:rPr lang="de-CH" sz="1200" u="none" dirty="0" err="1"/>
              <a:t>facilities</a:t>
            </a:r>
            <a:r>
              <a:rPr lang="de-CH" sz="1200" u="none" dirty="0"/>
              <a:t>: </a:t>
            </a:r>
            <a:r>
              <a:rPr lang="de-CH" sz="1200" u="none" dirty="0" err="1"/>
              <a:t>the</a:t>
            </a:r>
            <a:r>
              <a:rPr lang="de-CH" sz="1200" u="none" dirty="0"/>
              <a:t> Synchrotron Light Source SLS, </a:t>
            </a:r>
            <a:r>
              <a:rPr lang="de-CH" sz="1200" u="none" dirty="0" err="1"/>
              <a:t>the</a:t>
            </a:r>
            <a:r>
              <a:rPr lang="de-CH" sz="1200" u="none" dirty="0"/>
              <a:t> Neutron </a:t>
            </a:r>
            <a:r>
              <a:rPr lang="de-CH" sz="1200" u="none" dirty="0" err="1"/>
              <a:t>Spallation</a:t>
            </a:r>
            <a:r>
              <a:rPr lang="de-CH" sz="1200" u="none" dirty="0"/>
              <a:t> Source SINQ </a:t>
            </a:r>
            <a:r>
              <a:rPr lang="de-CH" sz="1200" u="none" dirty="0" err="1"/>
              <a:t>and</a:t>
            </a:r>
            <a:r>
              <a:rPr lang="de-CH" sz="1200" u="none" dirty="0"/>
              <a:t> </a:t>
            </a:r>
            <a:r>
              <a:rPr lang="de-CH" sz="1200" u="none" dirty="0" err="1"/>
              <a:t>the</a:t>
            </a:r>
            <a:r>
              <a:rPr lang="de-CH" sz="1200" u="none" dirty="0"/>
              <a:t> </a:t>
            </a:r>
            <a:r>
              <a:rPr lang="de-CH" sz="1200" u="none" dirty="0" err="1"/>
              <a:t>Muon</a:t>
            </a:r>
            <a:r>
              <a:rPr lang="de-CH" sz="1200" u="none" dirty="0"/>
              <a:t> Source SµS. The Center </a:t>
            </a:r>
            <a:r>
              <a:rPr lang="de-CH" sz="1200" u="none" dirty="0" err="1"/>
              <a:t>for</a:t>
            </a:r>
            <a:r>
              <a:rPr lang="de-CH" sz="1200" u="none" dirty="0"/>
              <a:t> Proton </a:t>
            </a:r>
            <a:r>
              <a:rPr lang="de-CH" sz="1200" u="none" dirty="0" err="1"/>
              <a:t>Therapy</a:t>
            </a:r>
            <a:r>
              <a:rPr lang="de-CH" sz="1200" u="none" dirty="0"/>
              <a:t> </a:t>
            </a:r>
            <a:r>
              <a:rPr lang="de-CH" sz="1200" u="none" dirty="0" err="1"/>
              <a:t>for</a:t>
            </a:r>
            <a:r>
              <a:rPr lang="de-CH" sz="1200" u="none" dirty="0"/>
              <a:t> </a:t>
            </a:r>
            <a:r>
              <a:rPr lang="de-CH" sz="1200" u="none" dirty="0" err="1"/>
              <a:t>the</a:t>
            </a:r>
            <a:r>
              <a:rPr lang="de-CH" sz="1200" u="none" dirty="0"/>
              <a:t> </a:t>
            </a:r>
            <a:r>
              <a:rPr lang="de-CH" sz="1200" u="none" dirty="0" err="1"/>
              <a:t>treatment</a:t>
            </a:r>
            <a:r>
              <a:rPr lang="de-CH" sz="1200" u="none" dirty="0"/>
              <a:t> </a:t>
            </a:r>
            <a:r>
              <a:rPr lang="de-CH" sz="1200" u="none" dirty="0" err="1"/>
              <a:t>of</a:t>
            </a:r>
            <a:r>
              <a:rPr lang="de-CH" sz="1200" u="none" dirty="0"/>
              <a:t> </a:t>
            </a:r>
            <a:r>
              <a:rPr lang="de-CH" sz="1200" u="none" dirty="0" err="1"/>
              <a:t>specific</a:t>
            </a:r>
            <a:r>
              <a:rPr lang="de-CH" sz="1200" u="none" dirty="0"/>
              <a:t> </a:t>
            </a:r>
            <a:r>
              <a:rPr lang="de-CH" sz="1200" u="none" dirty="0" err="1"/>
              <a:t>cancers</a:t>
            </a:r>
            <a:r>
              <a:rPr lang="de-CH" sz="1200" u="none" dirty="0"/>
              <a:t> </a:t>
            </a:r>
            <a:r>
              <a:rPr lang="de-CH" sz="1200" u="none" dirty="0" err="1"/>
              <a:t>is</a:t>
            </a:r>
            <a:r>
              <a:rPr lang="de-CH" sz="1200" u="none" dirty="0"/>
              <a:t> </a:t>
            </a:r>
            <a:r>
              <a:rPr lang="de-CH" sz="1200" u="none" dirty="0" err="1"/>
              <a:t>located</a:t>
            </a:r>
            <a:r>
              <a:rPr lang="de-CH" sz="1200" u="none" dirty="0"/>
              <a:t> in-</a:t>
            </a:r>
            <a:r>
              <a:rPr lang="de-CH" sz="1200" u="none" dirty="0" err="1"/>
              <a:t>between</a:t>
            </a:r>
            <a:r>
              <a:rPr lang="de-CH" sz="1200" u="none" dirty="0"/>
              <a:t>.</a:t>
            </a:r>
          </a:p>
          <a:p>
            <a:endParaRPr lang="de-CH" sz="1200" u="sng" dirty="0"/>
          </a:p>
          <a:p>
            <a:r>
              <a:rPr lang="de-CH" sz="1200" u="none" dirty="0" err="1"/>
              <a:t>Our</a:t>
            </a:r>
            <a:r>
              <a:rPr lang="de-CH" sz="1200" u="none" dirty="0"/>
              <a:t> </a:t>
            </a:r>
            <a:r>
              <a:rPr lang="de-CH" sz="1200" u="none" dirty="0" err="1"/>
              <a:t>fourth</a:t>
            </a:r>
            <a:r>
              <a:rPr lang="de-CH" sz="1200" u="none" dirty="0"/>
              <a:t> large </a:t>
            </a:r>
            <a:r>
              <a:rPr lang="de-CH" sz="1200" u="none" dirty="0" err="1"/>
              <a:t>research</a:t>
            </a:r>
            <a:r>
              <a:rPr lang="de-CH" sz="1200" u="none" dirty="0"/>
              <a:t> </a:t>
            </a:r>
            <a:r>
              <a:rPr lang="de-CH" sz="1200" u="none" dirty="0" err="1"/>
              <a:t>facility</a:t>
            </a:r>
            <a:r>
              <a:rPr lang="de-CH" sz="1200" u="none" dirty="0"/>
              <a:t>,</a:t>
            </a:r>
            <a:r>
              <a:rPr lang="de-CH" sz="1200" u="none" baseline="0" dirty="0"/>
              <a:t> </a:t>
            </a:r>
            <a:r>
              <a:rPr lang="de-CH" sz="1200" u="none" baseline="0" dirty="0" err="1"/>
              <a:t>SwissFEL</a:t>
            </a:r>
            <a:r>
              <a:rPr lang="de-CH" sz="1200" u="none" baseline="0" dirty="0"/>
              <a:t>, </a:t>
            </a:r>
            <a:r>
              <a:rPr lang="de-CH" sz="1200" u="none" baseline="0" dirty="0" err="1"/>
              <a:t>is</a:t>
            </a:r>
            <a:r>
              <a:rPr lang="de-CH" sz="1200" u="none" baseline="0" dirty="0"/>
              <a:t> </a:t>
            </a:r>
            <a:r>
              <a:rPr lang="de-CH" sz="1200" u="none" baseline="0" dirty="0" err="1"/>
              <a:t>currently</a:t>
            </a:r>
            <a:r>
              <a:rPr lang="de-CH" sz="1200" u="none" baseline="0" dirty="0"/>
              <a:t> </a:t>
            </a:r>
            <a:r>
              <a:rPr lang="de-CH" sz="1200" u="none" baseline="0" dirty="0" err="1"/>
              <a:t>under</a:t>
            </a:r>
            <a:r>
              <a:rPr lang="de-CH" sz="1200" u="none" baseline="0" dirty="0"/>
              <a:t> </a:t>
            </a:r>
            <a:r>
              <a:rPr lang="de-CH" sz="1200" u="none" baseline="0" dirty="0" err="1"/>
              <a:t>construction</a:t>
            </a:r>
            <a:r>
              <a:rPr lang="de-CH" sz="1200" u="none" dirty="0"/>
              <a:t> in </a:t>
            </a:r>
            <a:r>
              <a:rPr lang="de-CH" sz="1200" u="none" dirty="0" err="1"/>
              <a:t>the</a:t>
            </a:r>
            <a:r>
              <a:rPr lang="de-CH" sz="1200" u="none" dirty="0"/>
              <a:t> </a:t>
            </a:r>
            <a:r>
              <a:rPr lang="de-CH" sz="1200" u="none" dirty="0" err="1"/>
              <a:t>forest</a:t>
            </a:r>
            <a:r>
              <a:rPr lang="de-CH" sz="1200" u="none" dirty="0"/>
              <a:t> </a:t>
            </a:r>
            <a:r>
              <a:rPr lang="de-CH" sz="1200" u="none" baseline="0" dirty="0"/>
              <a:t>o</a:t>
            </a:r>
            <a:r>
              <a:rPr lang="de-CH" sz="1200" u="none" dirty="0"/>
              <a:t>n </a:t>
            </a:r>
            <a:r>
              <a:rPr lang="de-CH" sz="1200" u="none" dirty="0" err="1"/>
              <a:t>the</a:t>
            </a:r>
            <a:r>
              <a:rPr lang="de-CH" sz="1200" u="none" dirty="0"/>
              <a:t> </a:t>
            </a:r>
            <a:r>
              <a:rPr lang="de-CH" sz="1200" u="none" dirty="0" err="1"/>
              <a:t>eastern</a:t>
            </a:r>
            <a:r>
              <a:rPr lang="de-CH" sz="1200" u="none" dirty="0"/>
              <a:t> </a:t>
            </a:r>
            <a:r>
              <a:rPr lang="de-CH" sz="1200" u="none" dirty="0" err="1"/>
              <a:t>side</a:t>
            </a:r>
            <a:r>
              <a:rPr lang="de-CH" sz="1200" u="none" dirty="0"/>
              <a:t>. </a:t>
            </a:r>
          </a:p>
          <a:p>
            <a:endParaRPr lang="de-CH" sz="1200" dirty="0"/>
          </a:p>
          <a:p>
            <a:r>
              <a:rPr lang="de-CH" sz="1200" u="none" dirty="0"/>
              <a:t>PSI </a:t>
            </a:r>
            <a:r>
              <a:rPr lang="de-CH" sz="1200" u="none" dirty="0" err="1"/>
              <a:t>runs</a:t>
            </a:r>
            <a:r>
              <a:rPr lang="de-CH" sz="1200" u="none" dirty="0"/>
              <a:t> </a:t>
            </a:r>
            <a:r>
              <a:rPr lang="de-CH" sz="1200" u="none" dirty="0" err="1"/>
              <a:t>these</a:t>
            </a:r>
            <a:r>
              <a:rPr lang="de-CH" sz="1200" u="none" dirty="0"/>
              <a:t> </a:t>
            </a:r>
            <a:r>
              <a:rPr lang="de-CH" sz="1200" u="none" dirty="0" err="1"/>
              <a:t>facilities</a:t>
            </a:r>
            <a:r>
              <a:rPr lang="de-CH" sz="1200" u="none" dirty="0"/>
              <a:t> not </a:t>
            </a:r>
            <a:r>
              <a:rPr lang="de-CH" sz="1200" u="none" dirty="0" err="1"/>
              <a:t>only</a:t>
            </a:r>
            <a:r>
              <a:rPr lang="de-CH" sz="1200" u="none" dirty="0"/>
              <a:t> </a:t>
            </a:r>
            <a:r>
              <a:rPr lang="de-CH" sz="1200" u="none" dirty="0" err="1"/>
              <a:t>for</a:t>
            </a:r>
            <a:r>
              <a:rPr lang="de-CH" sz="1200" u="none" dirty="0"/>
              <a:t> </a:t>
            </a:r>
            <a:r>
              <a:rPr lang="de-CH" sz="1200" u="none" dirty="0" err="1"/>
              <a:t>its</a:t>
            </a:r>
            <a:r>
              <a:rPr lang="de-CH" sz="1200" u="none" dirty="0"/>
              <a:t> </a:t>
            </a:r>
            <a:r>
              <a:rPr lang="de-CH" sz="1200" u="none" dirty="0" err="1"/>
              <a:t>own</a:t>
            </a:r>
            <a:r>
              <a:rPr lang="de-CH" sz="1200" u="none" dirty="0"/>
              <a:t> </a:t>
            </a:r>
            <a:r>
              <a:rPr lang="de-CH" sz="1200" u="none" dirty="0" err="1"/>
              <a:t>use</a:t>
            </a:r>
            <a:r>
              <a:rPr lang="de-CH" sz="1200" u="none" dirty="0"/>
              <a:t>, but also </a:t>
            </a:r>
            <a:r>
              <a:rPr lang="de-CH" sz="1200" u="none" dirty="0" err="1"/>
              <a:t>for</a:t>
            </a:r>
            <a:r>
              <a:rPr lang="de-CH" sz="1200" u="none" dirty="0"/>
              <a:t> </a:t>
            </a:r>
            <a:r>
              <a:rPr lang="de-CH" sz="1200" u="none" dirty="0" err="1"/>
              <a:t>any</a:t>
            </a:r>
            <a:r>
              <a:rPr lang="de-CH" sz="1200" u="none" dirty="0"/>
              <a:t> </a:t>
            </a:r>
            <a:r>
              <a:rPr lang="de-CH" sz="1200" u="none" dirty="0" err="1"/>
              <a:t>researchers</a:t>
            </a:r>
            <a:r>
              <a:rPr lang="de-CH" sz="1200" u="none" dirty="0"/>
              <a:t> </a:t>
            </a:r>
            <a:r>
              <a:rPr lang="de-CH" sz="1200" u="none" dirty="0" err="1"/>
              <a:t>from</a:t>
            </a:r>
            <a:r>
              <a:rPr lang="de-CH" sz="1200" u="none" dirty="0"/>
              <a:t> </a:t>
            </a:r>
            <a:r>
              <a:rPr lang="de-CH" sz="1200" u="none" dirty="0" err="1"/>
              <a:t>academia</a:t>
            </a:r>
            <a:r>
              <a:rPr lang="de-CH" sz="1200" u="none" dirty="0"/>
              <a:t> </a:t>
            </a:r>
            <a:r>
              <a:rPr lang="de-CH" sz="1200" u="none" dirty="0" err="1"/>
              <a:t>and</a:t>
            </a:r>
            <a:r>
              <a:rPr lang="de-CH" sz="1200" u="none" dirty="0"/>
              <a:t> </a:t>
            </a:r>
            <a:r>
              <a:rPr lang="de-CH" sz="1200" u="none" dirty="0" err="1"/>
              <a:t>industry</a:t>
            </a:r>
            <a:r>
              <a:rPr lang="de-CH" sz="1200" u="none" dirty="0"/>
              <a:t> </a:t>
            </a:r>
            <a:r>
              <a:rPr lang="de-CH" sz="1200" u="none" dirty="0" err="1"/>
              <a:t>from</a:t>
            </a:r>
            <a:r>
              <a:rPr lang="de-CH" sz="1200" u="none" dirty="0"/>
              <a:t> </a:t>
            </a:r>
            <a:r>
              <a:rPr lang="de-CH" sz="1200" u="none" dirty="0" err="1"/>
              <a:t>Switzerland</a:t>
            </a:r>
            <a:r>
              <a:rPr lang="de-CH" sz="1200" u="none" dirty="0"/>
              <a:t> </a:t>
            </a:r>
            <a:r>
              <a:rPr lang="de-CH" sz="1200" u="none" dirty="0" err="1"/>
              <a:t>and</a:t>
            </a:r>
            <a:r>
              <a:rPr lang="de-CH" sz="1200" u="none" dirty="0"/>
              <a:t> </a:t>
            </a:r>
            <a:r>
              <a:rPr lang="de-CH" sz="1200" u="none" dirty="0" err="1"/>
              <a:t>abroad</a:t>
            </a:r>
            <a:r>
              <a:rPr lang="de-CH" sz="1200" u="none" dirty="0"/>
              <a:t>.</a:t>
            </a:r>
          </a:p>
          <a:p>
            <a:endParaRPr lang="de-CH" sz="1200" dirty="0"/>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4</a:t>
            </a:fld>
            <a:endParaRPr lang="de-DE" dirty="0"/>
          </a:p>
        </p:txBody>
      </p:sp>
    </p:spTree>
    <p:extLst>
      <p:ext uri="{BB962C8B-B14F-4D97-AF65-F5344CB8AC3E}">
        <p14:creationId xmlns:p14="http://schemas.microsoft.com/office/powerpoint/2010/main" val="37131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511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Canted Cosine </a:t>
            </a:r>
            <a:r>
              <a:rPr lang="en-US" dirty="0" err="1"/>
              <a:t>Teta</a:t>
            </a:r>
            <a:r>
              <a:rPr lang="en-US" dirty="0"/>
              <a:t> </a:t>
            </a:r>
            <a:r>
              <a:rPr lang="en-US" dirty="0">
                <a:sym typeface="Wingdings"/>
              </a:rPr>
              <a:t> Canted</a:t>
            </a:r>
            <a:r>
              <a:rPr lang="en-US" baseline="0" dirty="0">
                <a:sym typeface="Wingdings"/>
              </a:rPr>
              <a:t> Cosine Theta</a:t>
            </a:r>
            <a:endParaRPr lang="en-US" dirty="0"/>
          </a:p>
        </p:txBody>
      </p:sp>
    </p:spTree>
    <p:extLst>
      <p:ext uri="{BB962C8B-B14F-4D97-AF65-F5344CB8AC3E}">
        <p14:creationId xmlns:p14="http://schemas.microsoft.com/office/powerpoint/2010/main" val="234891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885879" y="8703141"/>
            <a:ext cx="2973724" cy="458446"/>
          </a:xfrm>
          <a:prstGeom prst="rect">
            <a:avLst/>
          </a:prstGeom>
          <a:noFill/>
        </p:spPr>
        <p:txBody>
          <a:bodyPr/>
          <a:lstStyle>
            <a:lvl1pPr defTabSz="957013">
              <a:defRPr>
                <a:solidFill>
                  <a:schemeClr val="tx1"/>
                </a:solidFill>
                <a:latin typeface="Times New Roman" pitchFamily="18" charset="0"/>
              </a:defRPr>
            </a:lvl1pPr>
            <a:lvl2pPr marL="743990" indent="-286150" defTabSz="957013">
              <a:defRPr>
                <a:solidFill>
                  <a:schemeClr val="tx1"/>
                </a:solidFill>
                <a:latin typeface="Times New Roman" pitchFamily="18" charset="0"/>
              </a:defRPr>
            </a:lvl2pPr>
            <a:lvl3pPr marL="1144600" indent="-228920" defTabSz="957013">
              <a:defRPr>
                <a:solidFill>
                  <a:schemeClr val="tx1"/>
                </a:solidFill>
                <a:latin typeface="Times New Roman" pitchFamily="18" charset="0"/>
              </a:defRPr>
            </a:lvl3pPr>
            <a:lvl4pPr marL="1602440" indent="-228920" defTabSz="957013">
              <a:defRPr>
                <a:solidFill>
                  <a:schemeClr val="tx1"/>
                </a:solidFill>
                <a:latin typeface="Times New Roman" pitchFamily="18" charset="0"/>
              </a:defRPr>
            </a:lvl4pPr>
            <a:lvl5pPr marL="2060280" indent="-228920" defTabSz="957013">
              <a:defRPr>
                <a:solidFill>
                  <a:schemeClr val="tx1"/>
                </a:solidFill>
                <a:latin typeface="Times New Roman" pitchFamily="18" charset="0"/>
              </a:defRPr>
            </a:lvl5pPr>
            <a:lvl6pPr marL="2518120" indent="-228920" defTabSz="957013" eaLnBrk="0" fontAlgn="base" hangingPunct="0">
              <a:spcBef>
                <a:spcPct val="0"/>
              </a:spcBef>
              <a:spcAft>
                <a:spcPct val="0"/>
              </a:spcAft>
              <a:defRPr>
                <a:solidFill>
                  <a:schemeClr val="tx1"/>
                </a:solidFill>
                <a:latin typeface="Times New Roman" pitchFamily="18" charset="0"/>
              </a:defRPr>
            </a:lvl6pPr>
            <a:lvl7pPr marL="2975961" indent="-228920" defTabSz="957013" eaLnBrk="0" fontAlgn="base" hangingPunct="0">
              <a:spcBef>
                <a:spcPct val="0"/>
              </a:spcBef>
              <a:spcAft>
                <a:spcPct val="0"/>
              </a:spcAft>
              <a:defRPr>
                <a:solidFill>
                  <a:schemeClr val="tx1"/>
                </a:solidFill>
                <a:latin typeface="Times New Roman" pitchFamily="18" charset="0"/>
              </a:defRPr>
            </a:lvl7pPr>
            <a:lvl8pPr marL="3433801" indent="-228920" defTabSz="957013" eaLnBrk="0" fontAlgn="base" hangingPunct="0">
              <a:spcBef>
                <a:spcPct val="0"/>
              </a:spcBef>
              <a:spcAft>
                <a:spcPct val="0"/>
              </a:spcAft>
              <a:defRPr>
                <a:solidFill>
                  <a:schemeClr val="tx1"/>
                </a:solidFill>
                <a:latin typeface="Times New Roman" pitchFamily="18" charset="0"/>
              </a:defRPr>
            </a:lvl8pPr>
            <a:lvl9pPr marL="3891641" indent="-228920" defTabSz="957013" eaLnBrk="0" fontAlgn="base" hangingPunct="0">
              <a:spcBef>
                <a:spcPct val="0"/>
              </a:spcBef>
              <a:spcAft>
                <a:spcPct val="0"/>
              </a:spcAft>
              <a:defRPr>
                <a:solidFill>
                  <a:schemeClr val="tx1"/>
                </a:solidFill>
                <a:latin typeface="Times New Roman" pitchFamily="18" charset="0"/>
              </a:defRPr>
            </a:lvl9pPr>
          </a:lstStyle>
          <a:p>
            <a:fld id="{B4B1AB0D-575F-49CE-9A3B-2711A30272E1}" type="slidenum">
              <a:rPr lang="de-DE" altLang="en-US">
                <a:latin typeface="Times" pitchFamily="18" charset="0"/>
              </a:rPr>
              <a:pPr/>
              <a:t>44</a:t>
            </a:fld>
            <a:endParaRPr lang="de-DE" altLang="en-US">
              <a:latin typeface="Times"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75434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364800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157183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740642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39"/>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1027" name="Rectangle 8"/>
          <p:cNvSpPr>
            <a:spLocks noGrp="1" noChangeArrowheads="1"/>
          </p:cNvSpPr>
          <p:nvPr>
            <p:ph type="title" hasCustomPrompt="1"/>
          </p:nvPr>
        </p:nvSpPr>
        <p:spPr>
          <a:xfrm>
            <a:off x="814399" y="3273828"/>
            <a:ext cx="7969249" cy="810090"/>
          </a:xfrm>
        </p:spPr>
        <p:txBody>
          <a:bodyPr/>
          <a:lstStyle>
            <a:lvl1pPr>
              <a:lnSpc>
                <a:spcPct val="100000"/>
              </a:lnSpc>
              <a:defRPr sz="2500">
                <a:solidFill>
                  <a:srgbClr val="686868"/>
                </a:solidFill>
                <a:latin typeface="Georgia" charset="0"/>
                <a:ea typeface="ヒラギノ角ゴ Pro W3" charset="0"/>
              </a:defRPr>
            </a:lvl1pPr>
          </a:lstStyle>
          <a:p>
            <a:pPr lvl="0"/>
            <a:r>
              <a:rPr lang="en-GB" noProof="0" dirty="0" smtClean="0"/>
              <a:t>Insert the title of your </a:t>
            </a:r>
            <a:br>
              <a:rPr lang="en-GB" noProof="0" dirty="0" smtClean="0"/>
            </a:br>
            <a:r>
              <a:rPr lang="en-GB" noProof="0" dirty="0" smtClean="0"/>
              <a:t>presentation here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500" b="1">
                <a:solidFill>
                  <a:srgbClr val="969696"/>
                </a:solidFill>
                <a:ea typeface="ヒラギノ角ゴ Pro W3" charset="0"/>
              </a:defRPr>
            </a:lvl1pPr>
          </a:lstStyle>
          <a:p>
            <a:r>
              <a:rPr lang="en-GB" noProof="0" dirty="0" smtClean="0"/>
              <a:t>First name and name Author  ::  Function  ::  Paul Scherrer Institute</a:t>
            </a:r>
          </a:p>
        </p:txBody>
      </p:sp>
      <p:sp>
        <p:nvSpPr>
          <p:cNvPr id="10" name="Rechteck 1"/>
          <p:cNvSpPr>
            <a:spLocks noChangeArrowheads="1"/>
          </p:cNvSpPr>
          <p:nvPr userDrawn="1"/>
        </p:nvSpPr>
        <p:spPr bwMode="auto">
          <a:xfrm>
            <a:off x="5796136" y="2397447"/>
            <a:ext cx="252028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smtClean="0">
                <a:solidFill>
                  <a:srgbClr val="505150"/>
                </a:solidFill>
                <a:latin typeface="+mn-lt"/>
                <a:cs typeface="Arial" charset="0"/>
              </a:rPr>
              <a:t>WIR SCHAFFEN WISSEN – HEUTE FÜR MORGEN</a:t>
            </a:r>
            <a:endParaRPr lang="de-CH" sz="900" b="1" i="0" kern="0" spc="31" dirty="0">
              <a:solidFill>
                <a:srgbClr val="505150"/>
              </a:solidFill>
              <a:latin typeface="+mn-lt"/>
              <a:cs typeface="Arial" charset="0"/>
            </a:endParaRP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smtClean="0"/>
              <a:t>Insert the occasion and date of your presentation here</a:t>
            </a:r>
          </a:p>
        </p:txBody>
      </p:sp>
    </p:spTree>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33350" marR="0" indent="-133350" algn="l" defTabSz="6858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266700"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404813" marR="0" indent="-138113"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53816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67151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806054" indent="-134541">
              <a:lnSpc>
                <a:spcPct val="110000"/>
              </a:lnSpc>
              <a:buClr>
                <a:schemeClr val="tx1"/>
              </a:buClr>
              <a:buFont typeface="Symbol" panose="05050102010706020507" pitchFamily="18" charset="2"/>
              <a:buChar char="-"/>
              <a:defRPr sz="1200"/>
            </a:lvl6pPr>
            <a:lvl7pPr marL="942975" indent="-136922">
              <a:lnSpc>
                <a:spcPct val="110000"/>
              </a:lnSpc>
              <a:buFont typeface="Symbol" panose="05050102010706020507" pitchFamily="18" charset="2"/>
              <a:buChar char="-"/>
              <a:defRPr sz="1200"/>
            </a:lvl7pPr>
            <a:lvl8pPr marL="1077516" indent="-134541">
              <a:lnSpc>
                <a:spcPct val="110000"/>
              </a:lnSpc>
              <a:buFont typeface="Symbol" panose="05050102010706020507" pitchFamily="18" charset="2"/>
              <a:buChar char="-"/>
              <a:defRPr sz="1200"/>
            </a:lvl8pPr>
            <a:lvl9pPr marL="1210866" indent="-133350">
              <a:lnSpc>
                <a:spcPct val="110000"/>
              </a:lnSpc>
              <a:buFont typeface="Symbol" panose="05050102010706020507" pitchFamily="18" charset="2"/>
              <a:buChar char="-"/>
              <a:defRPr sz="12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p:txBody>
          <a:bodyPr/>
          <a:lstStyle/>
          <a:p>
            <a:r>
              <a:rPr lang="en-US" noProof="0" dirty="0" smtClean="0"/>
              <a:t>Edit title master format by clicking</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Tree>
    <p:extLst>
      <p:ext uri="{BB962C8B-B14F-4D97-AF65-F5344CB8AC3E}">
        <p14:creationId xmlns:p14="http://schemas.microsoft.com/office/powerpoint/2010/main" val="2381354510"/>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r>
              <a:t>Titeltext</a:t>
            </a:r>
          </a:p>
        </p:txBody>
      </p:sp>
      <p:sp>
        <p:nvSpPr>
          <p:cNvPr id="69" name="Shape 6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690427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smtClean="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Tree>
    <p:extLst>
      <p:ext uri="{BB962C8B-B14F-4D97-AF65-F5344CB8AC3E}">
        <p14:creationId xmlns:p14="http://schemas.microsoft.com/office/powerpoint/2010/main" val="2131681881"/>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smtClean="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2878391058"/>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5" name="Foliennummernplatzhalter 14"/>
          <p:cNvSpPr>
            <a:spLocks noGrp="1"/>
          </p:cNvSpPr>
          <p:nvPr>
            <p:ph type="sldNum" sz="quarter" idx="17"/>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
        <p:nvSpPr>
          <p:cNvPr id="16" name="Titel 15"/>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65310303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
        <p:nvSpPr>
          <p:cNvPr id="16" name="Titel 15"/>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96353116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Tree>
    <p:extLst>
      <p:ext uri="{BB962C8B-B14F-4D97-AF65-F5344CB8AC3E}">
        <p14:creationId xmlns:p14="http://schemas.microsoft.com/office/powerpoint/2010/main" val="681525059"/>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‹Nr.›</a:t>
            </a:fld>
            <a:endParaRPr lang="de-DE" dirty="0"/>
          </a:p>
        </p:txBody>
      </p:sp>
      <p:sp>
        <p:nvSpPr>
          <p:cNvPr id="12" name="Titel 1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smtClean="0"/>
              <a:t>Edit master text format</a:t>
            </a:r>
          </a:p>
          <a:p>
            <a:pPr lvl="1"/>
            <a:r>
              <a:rPr lang="en-GB" noProof="0" dirty="0" smtClean="0"/>
              <a:t>Second level</a:t>
            </a:r>
            <a:endParaRPr lang="de-DE" dirty="0" smtClean="0"/>
          </a:p>
          <a:p>
            <a:pPr lvl="2"/>
            <a:r>
              <a:rPr lang="en-GB" noProof="0" dirty="0" smtClean="0"/>
              <a:t>Third level</a:t>
            </a:r>
            <a:endParaRPr lang="de-DE" dirty="0" smtClean="0"/>
          </a:p>
          <a:p>
            <a:pPr lvl="3"/>
            <a:r>
              <a:rPr lang="en-GB" noProof="0" dirty="0" smtClean="0"/>
              <a:t>Fourth level</a:t>
            </a:r>
            <a:endParaRPr lang="de-DE" dirty="0" smtClean="0"/>
          </a:p>
          <a:p>
            <a:pPr lvl="4"/>
            <a:r>
              <a:rPr lang="en-GB" noProof="0" dirty="0" smtClean="0"/>
              <a:t>Fifth level</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a:extLst/>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88" marR="0" indent="-177788" algn="l" defTabSz="914331"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73" marR="0" indent="-177788" algn="l" defTabSz="914331"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11" marR="0" indent="-184138" algn="l" defTabSz="914331"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497" marR="0" indent="-177788" algn="l" defTabSz="914331"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283" marR="0" indent="-177788" algn="l" defTabSz="914331"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59" indent="-179375">
              <a:lnSpc>
                <a:spcPct val="110000"/>
              </a:lnSpc>
              <a:buClr>
                <a:schemeClr val="tx1"/>
              </a:buClr>
              <a:buFont typeface="Symbol" panose="05050102010706020507" pitchFamily="18" charset="2"/>
              <a:buChar char="-"/>
              <a:defRPr sz="1500"/>
            </a:lvl6pPr>
            <a:lvl7pPr marL="1257206" indent="-182549">
              <a:lnSpc>
                <a:spcPct val="110000"/>
              </a:lnSpc>
              <a:buFont typeface="Symbol" panose="05050102010706020507" pitchFamily="18" charset="2"/>
              <a:buChar char="-"/>
              <a:defRPr sz="1500"/>
            </a:lvl7pPr>
            <a:lvl8pPr marL="1436580" indent="-179375">
              <a:lnSpc>
                <a:spcPct val="110000"/>
              </a:lnSpc>
              <a:buFont typeface="Symbol" panose="05050102010706020507" pitchFamily="18" charset="2"/>
              <a:buChar char="-"/>
              <a:defRPr sz="1500"/>
            </a:lvl8pPr>
            <a:lvl9pPr marL="1614368" indent="-177788">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a:xfrm>
            <a:off x="2077211" y="216001"/>
            <a:ext cx="6708025" cy="381375"/>
          </a:xfrm>
        </p:spPr>
        <p:txBody>
          <a:bodyPr/>
          <a:lstStyle>
            <a:lvl1pPr>
              <a:defRPr sz="2400"/>
            </a:lvl1pPr>
          </a:lstStyle>
          <a:p>
            <a:r>
              <a:rPr lang="en-GB" noProof="0" dirty="0" smtClean="0">
                <a:effectLst/>
              </a:rPr>
              <a:t>Enter slide title</a:t>
            </a:r>
            <a:endParaRPr lang="en-GB" noProof="0" dirty="0"/>
          </a:p>
        </p:txBody>
      </p:sp>
      <p:sp>
        <p:nvSpPr>
          <p:cNvPr id="14" name="Foliennummernplatzhalter 13"/>
          <p:cNvSpPr>
            <a:spLocks noGrp="1"/>
          </p:cNvSpPr>
          <p:nvPr>
            <p:ph type="sldNum" sz="quarter" idx="16"/>
          </p:nvPr>
        </p:nvSpPr>
        <p:spPr/>
        <p:txBody>
          <a:bodyPr/>
          <a:lstStyle/>
          <a:p>
            <a:r>
              <a:rPr lang="en-US" dirty="0" smtClean="0"/>
              <a:t>Page </a:t>
            </a:r>
            <a:fld id="{57E27222-71D2-47B1-8355-6A2EC2169793}" type="slidenum">
              <a:rPr lang="en-US" smtClean="0"/>
              <a:pPr/>
              <a:t>‹Nr.›</a:t>
            </a:fld>
            <a:endParaRPr lang="en-US" dirty="0"/>
          </a:p>
        </p:txBody>
      </p:sp>
    </p:spTree>
    <p:extLst>
      <p:ext uri="{BB962C8B-B14F-4D97-AF65-F5344CB8AC3E}">
        <p14:creationId xmlns:p14="http://schemas.microsoft.com/office/powerpoint/2010/main" val="4091063770"/>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16000"/>
            <a:ext cx="6708025"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smtClean="0">
                <a:effectLst/>
              </a:rPr>
              <a:t>Enter </a:t>
            </a:r>
            <a:r>
              <a:rPr lang="de-CH" dirty="0" err="1" smtClean="0">
                <a:effectLst/>
              </a:rPr>
              <a:t>slide</a:t>
            </a:r>
            <a:r>
              <a:rPr lang="de-CH" dirty="0" smtClean="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smtClean="0"/>
              <a:t>Page </a:t>
            </a:r>
            <a:fld id="{EBC07571-3134-BB4B-B83F-1A9FE18D34F3}" type="slidenum">
              <a:rPr lang="de-DE" smtClean="0"/>
              <a:pPr algn="r">
                <a:defRPr/>
              </a:pPr>
              <a:t>‹Nr.›</a:t>
            </a:fld>
            <a:endParaRPr lang="de-DE" dirty="0"/>
          </a:p>
        </p:txBody>
      </p:sp>
      <p:sp>
        <p:nvSpPr>
          <p:cNvPr id="6" name="Rechteck 12"/>
          <p:cNvSpPr>
            <a:spLocks noChangeArrowheads="1"/>
          </p:cNvSpPr>
          <p:nvPr/>
        </p:nvSpPr>
        <p:spPr bwMode="auto">
          <a:xfrm>
            <a:off x="12" y="1059659"/>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pic>
        <p:nvPicPr>
          <p:cNvPr id="8" name="Bild 14" descr="PSI-Logo_narrow_30k.eps"/>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828000"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 id="2147483990" r:id="rId9"/>
    <p:sldLayoutId id="2147483992" r:id="rId10"/>
    <p:sldLayoutId id="2147483995" r:id="rId11"/>
  </p:sldLayoutIdLst>
  <p:transition spd="med"/>
  <p:timing>
    <p:tnLst>
      <p:par>
        <p:cTn id="1" dur="indefinite" restart="never" nodeType="tmRoot"/>
      </p:par>
    </p:tnLst>
  </p:timing>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emf"/><Relationship Id="rId7" Type="http://schemas.openxmlformats.org/officeDocument/2006/relationships/image" Target="../media/image40.jpg"/><Relationship Id="rId2" Type="http://schemas.openxmlformats.org/officeDocument/2006/relationships/image" Target="../media/image35.emf"/><Relationship Id="rId1" Type="http://schemas.openxmlformats.org/officeDocument/2006/relationships/slideLayout" Target="../slideLayouts/slideLayout9.xml"/><Relationship Id="rId6" Type="http://schemas.openxmlformats.org/officeDocument/2006/relationships/image" Target="../media/image39.emf"/><Relationship Id="rId5" Type="http://schemas.openxmlformats.org/officeDocument/2006/relationships/image" Target="../media/image38.jpeg"/><Relationship Id="rId4" Type="http://schemas.openxmlformats.org/officeDocument/2006/relationships/image" Target="../media/image37.emf"/><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jpg"/><Relationship Id="rId5" Type="http://schemas.microsoft.com/office/2007/relationships/hdphoto" Target="../media/hdphoto1.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cid:B91F8F51-5642-4630-BAD0-AD5944E81C00" TargetMode="External"/><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1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0.xml"/><Relationship Id="rId5" Type="http://schemas.openxmlformats.org/officeDocument/2006/relationships/image" Target="../media/image78.jpe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0.xml"/><Relationship Id="rId5" Type="http://schemas.openxmlformats.org/officeDocument/2006/relationships/image" Target="../media/image85.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4" Type="http://schemas.openxmlformats.org/officeDocument/2006/relationships/image" Target="../media/image91.jp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0.xml"/><Relationship Id="rId4" Type="http://schemas.openxmlformats.org/officeDocument/2006/relationships/image" Target="../media/image94.gif"/></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2.png"/><Relationship Id="rId7" Type="http://schemas.openxmlformats.org/officeDocument/2006/relationships/image" Target="../media/image40.png"/><Relationship Id="rId2" Type="http://schemas.openxmlformats.org/officeDocument/2006/relationships/image" Target="../media/image101.png"/><Relationship Id="rId1" Type="http://schemas.openxmlformats.org/officeDocument/2006/relationships/slideLayout" Target="../slideLayouts/slideLayout1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82.png"/><Relationship Id="rId7"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tiff"/></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emf"/><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Test stand for superconducting magnets cooled with </a:t>
            </a:r>
            <a:r>
              <a:rPr lang="en-US" dirty="0" err="1"/>
              <a:t>cryocoolers</a:t>
            </a:r>
            <a:r>
              <a:rPr lang="en-US" dirty="0"/>
              <a:t> and development of cryogenic </a:t>
            </a:r>
            <a:r>
              <a:rPr lang="en-US" dirty="0" smtClean="0"/>
              <a:t>PHP </a:t>
            </a:r>
            <a:r>
              <a:rPr lang="en-US" dirty="0"/>
              <a:t>at PSI</a:t>
            </a:r>
            <a:endParaRPr lang="en-GB" dirty="0"/>
          </a:p>
        </p:txBody>
      </p:sp>
      <p:sp>
        <p:nvSpPr>
          <p:cNvPr id="9" name="Untertitel 8"/>
          <p:cNvSpPr>
            <a:spLocks noGrp="1"/>
          </p:cNvSpPr>
          <p:nvPr>
            <p:ph type="subTitle" sz="quarter" idx="1"/>
          </p:nvPr>
        </p:nvSpPr>
        <p:spPr/>
        <p:txBody>
          <a:bodyPr/>
          <a:lstStyle/>
          <a:p>
            <a:r>
              <a:rPr lang="en-GB" noProof="0" dirty="0" smtClean="0"/>
              <a:t>Michal Duda, Carolin Zoller  ::  Magnet Section  ::  Paul Scherrer Institute</a:t>
            </a:r>
            <a:endParaRPr lang="en-GB" noProof="0" dirty="0"/>
          </a:p>
        </p:txBody>
      </p:sp>
      <p:sp>
        <p:nvSpPr>
          <p:cNvPr id="10" name="Textplatzhalter 9"/>
          <p:cNvSpPr>
            <a:spLocks noGrp="1"/>
          </p:cNvSpPr>
          <p:nvPr>
            <p:ph type="body" sz="quarter" idx="11"/>
          </p:nvPr>
        </p:nvSpPr>
        <p:spPr/>
        <p:txBody>
          <a:bodyPr/>
          <a:lstStyle/>
          <a:p>
            <a:r>
              <a:rPr lang="en-US" i="1" dirty="0" smtClean="0"/>
              <a:t>4</a:t>
            </a:r>
            <a:r>
              <a:rPr lang="en-US" i="1" baseline="30000" dirty="0" smtClean="0"/>
              <a:t>th</a:t>
            </a:r>
            <a:r>
              <a:rPr lang="en-US" i="1" dirty="0" smtClean="0"/>
              <a:t> Superconducting </a:t>
            </a:r>
            <a:r>
              <a:rPr lang="en-US" i="1" dirty="0"/>
              <a:t>Magnet Test Facility </a:t>
            </a:r>
            <a:r>
              <a:rPr lang="en-US" i="1" dirty="0" smtClean="0"/>
              <a:t>Workshop</a:t>
            </a:r>
          </a:p>
          <a:p>
            <a:r>
              <a:rPr lang="en-US" i="1" dirty="0"/>
              <a:t>	</a:t>
            </a:r>
            <a:r>
              <a:rPr lang="en-US" i="1" dirty="0" smtClean="0"/>
              <a:t>		        25/04/2023</a:t>
            </a:r>
            <a:endParaRPr lang="en-GB" dirty="0"/>
          </a:p>
        </p:txBody>
      </p:sp>
    </p:spTree>
    <p:extLst>
      <p:ext uri="{BB962C8B-B14F-4D97-AF65-F5344CB8AC3E}">
        <p14:creationId xmlns:p14="http://schemas.microsoft.com/office/powerpoint/2010/main" val="380559522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774E2E1-0CDF-49A3-B2EE-6FFCB45D8FEA" descr="IMG_04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22" y="1118068"/>
            <a:ext cx="4925918" cy="3694439"/>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dirty="0" smtClean="0"/>
              <a:t>Cryogen free test stand</a:t>
            </a:r>
            <a:endParaRPr lang="en-US" dirty="0"/>
          </a:p>
        </p:txBody>
      </p:sp>
      <p:sp>
        <p:nvSpPr>
          <p:cNvPr id="6" name="TextBox 5"/>
          <p:cNvSpPr txBox="1"/>
          <p:nvPr/>
        </p:nvSpPr>
        <p:spPr>
          <a:xfrm>
            <a:off x="4895947" y="646755"/>
            <a:ext cx="1525067" cy="461665"/>
          </a:xfrm>
          <a:prstGeom prst="rect">
            <a:avLst/>
          </a:prstGeom>
          <a:noFill/>
        </p:spPr>
        <p:txBody>
          <a:bodyPr wrap="square" rtlCol="0">
            <a:spAutoFit/>
          </a:bodyPr>
          <a:lstStyle/>
          <a:p>
            <a:r>
              <a:rPr lang="en-US" sz="1200" b="1" dirty="0">
                <a:latin typeface="+mn-lt"/>
              </a:rPr>
              <a:t>Cryostat insert </a:t>
            </a:r>
            <a:r>
              <a:rPr lang="en-US" sz="1200" dirty="0">
                <a:latin typeface="+mn-lt"/>
              </a:rPr>
              <a:t>with two </a:t>
            </a:r>
            <a:r>
              <a:rPr lang="en-US" sz="1200" dirty="0" err="1">
                <a:latin typeface="+mn-lt"/>
              </a:rPr>
              <a:t>cryocoolers</a:t>
            </a:r>
            <a:endParaRPr lang="en-US" sz="1200" dirty="0">
              <a:latin typeface="+mn-lt"/>
            </a:endParaRPr>
          </a:p>
        </p:txBody>
      </p:sp>
      <p:sp>
        <p:nvSpPr>
          <p:cNvPr id="7" name="TextBox 6"/>
          <p:cNvSpPr txBox="1"/>
          <p:nvPr/>
        </p:nvSpPr>
        <p:spPr>
          <a:xfrm>
            <a:off x="4194271" y="4841637"/>
            <a:ext cx="2081951" cy="276999"/>
          </a:xfrm>
          <a:prstGeom prst="rect">
            <a:avLst/>
          </a:prstGeom>
          <a:noFill/>
        </p:spPr>
        <p:txBody>
          <a:bodyPr wrap="square" rtlCol="0">
            <a:spAutoFit/>
          </a:bodyPr>
          <a:lstStyle/>
          <a:p>
            <a:r>
              <a:rPr lang="en-US" sz="1200" dirty="0">
                <a:latin typeface="+mn-lt"/>
              </a:rPr>
              <a:t>Radiation shield with MLI</a:t>
            </a:r>
          </a:p>
        </p:txBody>
      </p:sp>
      <p:sp>
        <p:nvSpPr>
          <p:cNvPr id="8" name="TextBox 7"/>
          <p:cNvSpPr txBox="1"/>
          <p:nvPr/>
        </p:nvSpPr>
        <p:spPr>
          <a:xfrm>
            <a:off x="249685" y="3181327"/>
            <a:ext cx="1135905" cy="415498"/>
          </a:xfrm>
          <a:prstGeom prst="rect">
            <a:avLst/>
          </a:prstGeom>
          <a:noFill/>
        </p:spPr>
        <p:txBody>
          <a:bodyPr wrap="square" rtlCol="0">
            <a:spAutoFit/>
          </a:bodyPr>
          <a:lstStyle/>
          <a:p>
            <a:r>
              <a:rPr lang="en-US" sz="1200" b="1" dirty="0">
                <a:latin typeface="+mn-lt"/>
              </a:rPr>
              <a:t>Vacuum </a:t>
            </a:r>
            <a:r>
              <a:rPr lang="en-US" sz="1200" b="1" dirty="0" smtClean="0">
                <a:latin typeface="+mn-lt"/>
              </a:rPr>
              <a:t>vessel </a:t>
            </a:r>
            <a:r>
              <a:rPr lang="en-US" sz="900" dirty="0" smtClean="0">
                <a:latin typeface="+mn-lt"/>
              </a:rPr>
              <a:t>with </a:t>
            </a:r>
            <a:r>
              <a:rPr lang="en-US" sz="900" dirty="0">
                <a:latin typeface="+mn-lt"/>
              </a:rPr>
              <a:t>pumps</a:t>
            </a:r>
          </a:p>
        </p:txBody>
      </p:sp>
      <p:sp>
        <p:nvSpPr>
          <p:cNvPr id="9" name="TextBox 8"/>
          <p:cNvSpPr txBox="1"/>
          <p:nvPr/>
        </p:nvSpPr>
        <p:spPr>
          <a:xfrm>
            <a:off x="40984" y="1804792"/>
            <a:ext cx="1782860" cy="1107996"/>
          </a:xfrm>
          <a:prstGeom prst="rect">
            <a:avLst/>
          </a:prstGeom>
          <a:noFill/>
        </p:spPr>
        <p:txBody>
          <a:bodyPr wrap="none" rtlCol="0">
            <a:spAutoFit/>
          </a:bodyPr>
          <a:lstStyle/>
          <a:p>
            <a:r>
              <a:rPr lang="en-US" sz="1200" b="1" dirty="0">
                <a:latin typeface="+mn-lt"/>
              </a:rPr>
              <a:t>Electronic rack</a:t>
            </a:r>
          </a:p>
          <a:p>
            <a:pPr marL="66675" indent="-66675">
              <a:buFontTx/>
              <a:buChar char="-"/>
            </a:pPr>
            <a:r>
              <a:rPr lang="en-US" sz="900" dirty="0">
                <a:latin typeface="+mn-lt"/>
              </a:rPr>
              <a:t>vacuum control/monitoring</a:t>
            </a:r>
          </a:p>
          <a:p>
            <a:pPr marL="66675" indent="-66675">
              <a:buFontTx/>
              <a:buChar char="-"/>
            </a:pPr>
            <a:r>
              <a:rPr lang="en-US" sz="900" dirty="0">
                <a:latin typeface="+mn-lt"/>
              </a:rPr>
              <a:t>temperature control/monitoring</a:t>
            </a:r>
          </a:p>
          <a:p>
            <a:pPr marL="66675" indent="-66675">
              <a:buFontTx/>
              <a:buChar char="-"/>
            </a:pPr>
            <a:r>
              <a:rPr lang="en-US" sz="900" dirty="0">
                <a:latin typeface="+mn-lt"/>
              </a:rPr>
              <a:t>voltage signals recording</a:t>
            </a:r>
          </a:p>
          <a:p>
            <a:pPr marL="66675" indent="-66675">
              <a:buFontTx/>
              <a:buChar char="-"/>
            </a:pPr>
            <a:r>
              <a:rPr lang="en-US" sz="900" dirty="0">
                <a:latin typeface="+mn-lt"/>
              </a:rPr>
              <a:t>quench detection system</a:t>
            </a:r>
          </a:p>
        </p:txBody>
      </p:sp>
      <p:sp>
        <p:nvSpPr>
          <p:cNvPr id="10" name="TextBox 9"/>
          <p:cNvSpPr txBox="1"/>
          <p:nvPr/>
        </p:nvSpPr>
        <p:spPr>
          <a:xfrm>
            <a:off x="3503348" y="656403"/>
            <a:ext cx="1267907" cy="461665"/>
          </a:xfrm>
          <a:prstGeom prst="rect">
            <a:avLst/>
          </a:prstGeom>
          <a:noFill/>
        </p:spPr>
        <p:txBody>
          <a:bodyPr wrap="square" rtlCol="0">
            <a:spAutoFit/>
          </a:bodyPr>
          <a:lstStyle>
            <a:defPPr>
              <a:defRPr lang="de-CH"/>
            </a:defPPr>
            <a:lvl1pPr>
              <a:defRPr sz="1200">
                <a:latin typeface="+mj-lt"/>
              </a:defRPr>
            </a:lvl1pPr>
          </a:lstStyle>
          <a:p>
            <a:r>
              <a:rPr lang="en-US" b="1" dirty="0" err="1">
                <a:latin typeface="+mn-lt"/>
              </a:rPr>
              <a:t>2kA</a:t>
            </a:r>
            <a:r>
              <a:rPr lang="en-US" b="1" dirty="0">
                <a:latin typeface="+mn-lt"/>
              </a:rPr>
              <a:t> </a:t>
            </a:r>
            <a:r>
              <a:rPr lang="en-150" b="1" dirty="0">
                <a:latin typeface="+mn-lt"/>
                <a:sym typeface="Symbol" panose="05050102010706020507" pitchFamily="18" charset="2"/>
              </a:rPr>
              <a:t></a:t>
            </a:r>
            <a:r>
              <a:rPr lang="en-US" b="1" dirty="0" err="1" smtClean="0">
                <a:latin typeface="+mn-lt"/>
                <a:sym typeface="Symbol" panose="05050102010706020507" pitchFamily="18" charset="2"/>
              </a:rPr>
              <a:t>10V</a:t>
            </a:r>
            <a:r>
              <a:rPr lang="en-US" b="1" dirty="0" smtClean="0">
                <a:latin typeface="+mn-lt"/>
                <a:sym typeface="Symbol" panose="05050102010706020507" pitchFamily="18" charset="2"/>
              </a:rPr>
              <a:t>   </a:t>
            </a:r>
            <a:r>
              <a:rPr lang="en-US" b="1" dirty="0" smtClean="0">
                <a:latin typeface="+mn-lt"/>
              </a:rPr>
              <a:t>power </a:t>
            </a:r>
            <a:r>
              <a:rPr lang="en-US" b="1" dirty="0">
                <a:latin typeface="+mn-lt"/>
              </a:rPr>
              <a:t>converter</a:t>
            </a:r>
          </a:p>
        </p:txBody>
      </p:sp>
      <p:cxnSp>
        <p:nvCxnSpPr>
          <p:cNvPr id="11" name="Straight Arrow Connector 10"/>
          <p:cNvCxnSpPr/>
          <p:nvPr/>
        </p:nvCxnSpPr>
        <p:spPr>
          <a:xfrm>
            <a:off x="1187624" y="1940006"/>
            <a:ext cx="1497084" cy="319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329572" y="2763455"/>
            <a:ext cx="2034895" cy="503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329572" y="3822109"/>
            <a:ext cx="501246" cy="1669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2"/>
          </p:cNvCxnSpPr>
          <p:nvPr/>
        </p:nvCxnSpPr>
        <p:spPr>
          <a:xfrm flipH="1">
            <a:off x="5540401" y="1108420"/>
            <a:ext cx="118080" cy="653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a:off x="4137302" y="1118068"/>
            <a:ext cx="758645" cy="7519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5664" y="3865364"/>
            <a:ext cx="1263949" cy="415498"/>
          </a:xfrm>
          <a:prstGeom prst="rect">
            <a:avLst/>
          </a:prstGeom>
          <a:noFill/>
        </p:spPr>
        <p:txBody>
          <a:bodyPr wrap="square" rtlCol="0">
            <a:spAutoFit/>
          </a:bodyPr>
          <a:lstStyle/>
          <a:p>
            <a:r>
              <a:rPr lang="en-US" sz="1200" b="1" dirty="0">
                <a:latin typeface="+mn-lt"/>
              </a:rPr>
              <a:t>Powering cables </a:t>
            </a:r>
            <a:r>
              <a:rPr lang="en-US" sz="900" dirty="0">
                <a:latin typeface="+mn-lt"/>
              </a:rPr>
              <a:t>(</a:t>
            </a:r>
            <a:r>
              <a:rPr lang="en-US" sz="900" dirty="0" err="1">
                <a:latin typeface="+mn-lt"/>
              </a:rPr>
              <a:t>500A</a:t>
            </a:r>
            <a:r>
              <a:rPr lang="en-US" sz="900" dirty="0">
                <a:latin typeface="+mn-lt"/>
              </a:rPr>
              <a:t> single cable)</a:t>
            </a:r>
          </a:p>
        </p:txBody>
      </p:sp>
      <p:cxnSp>
        <p:nvCxnSpPr>
          <p:cNvPr id="19" name="Straight Arrow Connector 18"/>
          <p:cNvCxnSpPr>
            <a:stCxn id="7" idx="0"/>
          </p:cNvCxnSpPr>
          <p:nvPr/>
        </p:nvCxnSpPr>
        <p:spPr>
          <a:xfrm flipV="1">
            <a:off x="5235247" y="4346976"/>
            <a:ext cx="239975" cy="4946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3"/>
          <p:cNvSpPr txBox="1">
            <a:spLocks/>
          </p:cNvSpPr>
          <p:nvPr/>
        </p:nvSpPr>
        <p:spPr>
          <a:xfrm>
            <a:off x="6453499" y="1870008"/>
            <a:ext cx="2625448" cy="2945422"/>
          </a:xfrm>
          <a:prstGeom prst="rect">
            <a:avLst/>
          </a:prstGeom>
        </p:spPr>
        <p:txBody>
          <a:bodyPr vert="horz" wrap="square" lIns="0" tIns="0" rIns="0" bIns="0" rtlCol="0">
            <a:spAutoFit/>
          </a:bodyPr>
          <a:lstStyle>
            <a:lvl1pPr marL="237050" marR="0" indent="-237050" algn="l" defTabSz="1219108"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2267" kern="1200" spc="0" baseline="0">
                <a:solidFill>
                  <a:schemeClr val="tx1"/>
                </a:solidFill>
                <a:latin typeface="+mn-lt"/>
                <a:ea typeface="+mn-ea"/>
                <a:cs typeface="+mn-cs"/>
              </a:defRPr>
            </a:lvl1pPr>
            <a:lvl2pPr marL="474097"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kern="1200" spc="0" baseline="0">
                <a:solidFill>
                  <a:schemeClr val="tx1"/>
                </a:solidFill>
                <a:latin typeface="+mn-lt"/>
                <a:ea typeface="+mn-ea"/>
                <a:cs typeface="+mn-cs"/>
              </a:defRPr>
            </a:lvl2pPr>
            <a:lvl3pPr marL="719614" marR="0" indent="-245517"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spc="0" baseline="0">
                <a:solidFill>
                  <a:schemeClr val="tx1"/>
                </a:solidFill>
                <a:latin typeface="+mn-lt"/>
                <a:ea typeface="ＭＳ Ｐゴシック" charset="-128"/>
                <a:cs typeface="ＭＳ Ｐゴシック" charset="-128"/>
              </a:defRPr>
            </a:lvl3pPr>
            <a:lvl4pPr marL="956663"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kern="1200" spc="0" baseline="0">
                <a:solidFill>
                  <a:schemeClr val="tx1"/>
                </a:solidFill>
                <a:latin typeface="+mn-lt"/>
                <a:ea typeface="ＭＳ Ｐゴシック" charset="0"/>
                <a:cs typeface="ＭＳ Ｐゴシック" charset="0"/>
              </a:defRPr>
            </a:lvl4pPr>
            <a:lvl5pPr marL="1193711"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kern="1200" spc="0" baseline="0">
                <a:solidFill>
                  <a:schemeClr val="tx1"/>
                </a:solidFill>
                <a:latin typeface="+mn-lt"/>
                <a:ea typeface="+mn-ea"/>
                <a:cs typeface="ＭＳ Ｐゴシック" charset="0"/>
              </a:defRPr>
            </a:lvl5pPr>
            <a:lvl6pPr marL="1432878" indent="-239167" algn="l" rtl="0" eaLnBrk="1" fontAlgn="base" hangingPunct="1">
              <a:lnSpc>
                <a:spcPct val="110000"/>
              </a:lnSpc>
              <a:spcBef>
                <a:spcPct val="0"/>
              </a:spcBef>
              <a:spcAft>
                <a:spcPct val="0"/>
              </a:spcAft>
              <a:buClr>
                <a:schemeClr val="tx1"/>
              </a:buClr>
              <a:buFont typeface="Symbol" panose="05050102010706020507" pitchFamily="18" charset="2"/>
              <a:buChar char="-"/>
              <a:defRPr sz="2000">
                <a:solidFill>
                  <a:schemeClr val="tx1"/>
                </a:solidFill>
                <a:latin typeface="+mn-lt"/>
                <a:ea typeface="+mn-ea"/>
              </a:defRPr>
            </a:lvl6pPr>
            <a:lvl7pPr marL="1676275" indent="-243399" algn="l" rtl="0" eaLnBrk="1" fontAlgn="base" hangingPunct="1">
              <a:lnSpc>
                <a:spcPct val="110000"/>
              </a:lnSpc>
              <a:spcBef>
                <a:spcPct val="0"/>
              </a:spcBef>
              <a:spcAft>
                <a:spcPct val="0"/>
              </a:spcAft>
              <a:buFont typeface="Symbol" panose="05050102010706020507" pitchFamily="18" charset="2"/>
              <a:buChar char="-"/>
              <a:defRPr sz="2000">
                <a:solidFill>
                  <a:schemeClr val="tx1"/>
                </a:solidFill>
                <a:latin typeface="+mn-lt"/>
                <a:ea typeface="+mn-ea"/>
              </a:defRPr>
            </a:lvl7pPr>
            <a:lvl8pPr marL="1915440" indent="-239167" algn="l" rtl="0" eaLnBrk="1" fontAlgn="base" hangingPunct="1">
              <a:lnSpc>
                <a:spcPct val="110000"/>
              </a:lnSpc>
              <a:spcBef>
                <a:spcPct val="0"/>
              </a:spcBef>
              <a:spcAft>
                <a:spcPct val="0"/>
              </a:spcAft>
              <a:buFont typeface="Symbol" panose="05050102010706020507" pitchFamily="18" charset="2"/>
              <a:buChar char="-"/>
              <a:defRPr sz="2000">
                <a:solidFill>
                  <a:schemeClr val="tx1"/>
                </a:solidFill>
                <a:latin typeface="+mn-lt"/>
                <a:ea typeface="+mn-ea"/>
              </a:defRPr>
            </a:lvl8pPr>
            <a:lvl9pPr marL="2152490" indent="-237050" algn="l" rtl="0" eaLnBrk="1" fontAlgn="base" hangingPunct="1">
              <a:lnSpc>
                <a:spcPct val="110000"/>
              </a:lnSpc>
              <a:spcBef>
                <a:spcPct val="0"/>
              </a:spcBef>
              <a:spcAft>
                <a:spcPct val="0"/>
              </a:spcAft>
              <a:buFont typeface="Symbol" panose="05050102010706020507" pitchFamily="18" charset="2"/>
              <a:buChar char="-"/>
              <a:defRPr sz="2000">
                <a:solidFill>
                  <a:schemeClr val="tx1"/>
                </a:solidFill>
                <a:latin typeface="+mn-lt"/>
                <a:ea typeface="+mn-ea"/>
              </a:defRPr>
            </a:lvl9pPr>
          </a:lstStyle>
          <a:p>
            <a:r>
              <a:rPr lang="en-US" sz="1200" b="1" dirty="0">
                <a:solidFill>
                  <a:srgbClr val="000000"/>
                </a:solidFill>
              </a:rPr>
              <a:t>Cooling with 2 </a:t>
            </a:r>
            <a:r>
              <a:rPr lang="en-US" sz="1200" b="1" dirty="0" err="1">
                <a:solidFill>
                  <a:srgbClr val="000000"/>
                </a:solidFill>
              </a:rPr>
              <a:t>cryocoolers</a:t>
            </a:r>
            <a:endParaRPr lang="en-US" sz="1200" b="1" dirty="0">
              <a:solidFill>
                <a:srgbClr val="000000"/>
              </a:solidFill>
            </a:endParaRPr>
          </a:p>
          <a:p>
            <a:pPr marL="360363" lvl="1" indent="-123825"/>
            <a:r>
              <a:rPr lang="en-US" sz="1000" dirty="0" err="1" smtClean="0">
                <a:solidFill>
                  <a:srgbClr val="000000"/>
                </a:solidFill>
              </a:rPr>
              <a:t>RDK-415D</a:t>
            </a:r>
            <a:r>
              <a:rPr lang="en-US" sz="1000" dirty="0" smtClean="0">
                <a:solidFill>
                  <a:srgbClr val="000000"/>
                </a:solidFill>
              </a:rPr>
              <a:t> </a:t>
            </a:r>
            <a:r>
              <a:rPr lang="en-150" sz="1000" dirty="0" smtClean="0">
                <a:solidFill>
                  <a:srgbClr val="000000"/>
                </a:solidFill>
              </a:rPr>
              <a:t>–</a:t>
            </a:r>
            <a:r>
              <a:rPr lang="en-US" sz="1000" dirty="0" smtClean="0">
                <a:solidFill>
                  <a:srgbClr val="000000"/>
                </a:solidFill>
              </a:rPr>
              <a:t> two stages</a:t>
            </a:r>
            <a:endParaRPr lang="en-US" sz="1000" dirty="0">
              <a:solidFill>
                <a:srgbClr val="000000"/>
              </a:solidFill>
            </a:endParaRPr>
          </a:p>
          <a:p>
            <a:pPr marL="360363" lvl="1" indent="-123825"/>
            <a:r>
              <a:rPr lang="en-US" sz="1000" dirty="0" err="1" smtClean="0">
                <a:solidFill>
                  <a:srgbClr val="000000"/>
                </a:solidFill>
              </a:rPr>
              <a:t>RDK-500B</a:t>
            </a:r>
            <a:r>
              <a:rPr lang="en-US" sz="1000" dirty="0">
                <a:solidFill>
                  <a:srgbClr val="000000"/>
                </a:solidFill>
              </a:rPr>
              <a:t> </a:t>
            </a:r>
            <a:r>
              <a:rPr lang="en-150" sz="1000" dirty="0" smtClean="0">
                <a:solidFill>
                  <a:srgbClr val="000000"/>
                </a:solidFill>
              </a:rPr>
              <a:t>–</a:t>
            </a:r>
            <a:r>
              <a:rPr lang="en-US" sz="1000" dirty="0" smtClean="0">
                <a:solidFill>
                  <a:srgbClr val="000000"/>
                </a:solidFill>
              </a:rPr>
              <a:t> single stage</a:t>
            </a:r>
            <a:endParaRPr lang="en-US" sz="1000" dirty="0">
              <a:solidFill>
                <a:srgbClr val="000000"/>
              </a:solidFill>
            </a:endParaRPr>
          </a:p>
          <a:p>
            <a:pPr lvl="1"/>
            <a:endParaRPr lang="en-US" sz="750" dirty="0">
              <a:solidFill>
                <a:srgbClr val="000000"/>
              </a:solidFill>
            </a:endParaRPr>
          </a:p>
          <a:p>
            <a:r>
              <a:rPr lang="en-US" sz="1200" b="1" dirty="0" err="1">
                <a:solidFill>
                  <a:srgbClr val="000000"/>
                </a:solidFill>
              </a:rPr>
              <a:t>DAQ</a:t>
            </a:r>
            <a:endParaRPr lang="en-US" sz="1200" b="1" dirty="0">
              <a:solidFill>
                <a:srgbClr val="000000"/>
              </a:solidFill>
            </a:endParaRPr>
          </a:p>
          <a:p>
            <a:pPr marL="360363" lvl="1" indent="-123825"/>
            <a:r>
              <a:rPr lang="en-US" sz="1000" dirty="0">
                <a:solidFill>
                  <a:srgbClr val="000000"/>
                </a:solidFill>
              </a:rPr>
              <a:t>2 </a:t>
            </a:r>
            <a:r>
              <a:rPr lang="en-US" sz="1000" dirty="0" err="1">
                <a:solidFill>
                  <a:srgbClr val="000000"/>
                </a:solidFill>
              </a:rPr>
              <a:t>nanovolt</a:t>
            </a:r>
            <a:r>
              <a:rPr lang="en-US" sz="1000" dirty="0">
                <a:solidFill>
                  <a:srgbClr val="000000"/>
                </a:solidFill>
              </a:rPr>
              <a:t> channels</a:t>
            </a:r>
          </a:p>
          <a:p>
            <a:pPr marL="360363" lvl="1" indent="-123825"/>
            <a:r>
              <a:rPr lang="en-US" sz="1000" dirty="0" smtClean="0">
                <a:solidFill>
                  <a:srgbClr val="000000"/>
                </a:solidFill>
              </a:rPr>
              <a:t>64 </a:t>
            </a:r>
            <a:r>
              <a:rPr lang="en-US" sz="1000" dirty="0">
                <a:solidFill>
                  <a:srgbClr val="000000"/>
                </a:solidFill>
              </a:rPr>
              <a:t>high precision channels</a:t>
            </a:r>
          </a:p>
          <a:p>
            <a:pPr marL="360363" lvl="1" indent="-123825"/>
            <a:r>
              <a:rPr lang="en-US" sz="1000" dirty="0" smtClean="0">
                <a:solidFill>
                  <a:srgbClr val="000000"/>
                </a:solidFill>
              </a:rPr>
              <a:t>64 </a:t>
            </a:r>
            <a:r>
              <a:rPr lang="en-US" sz="1000" dirty="0">
                <a:solidFill>
                  <a:srgbClr val="000000"/>
                </a:solidFill>
              </a:rPr>
              <a:t>fast sampling channels</a:t>
            </a:r>
          </a:p>
          <a:p>
            <a:pPr lvl="1"/>
            <a:endParaRPr lang="en-US" sz="750" dirty="0">
              <a:solidFill>
                <a:srgbClr val="000000"/>
              </a:solidFill>
            </a:endParaRPr>
          </a:p>
          <a:p>
            <a:r>
              <a:rPr lang="en-US" sz="1200" dirty="0" err="1">
                <a:solidFill>
                  <a:srgbClr val="000000"/>
                </a:solidFill>
              </a:rPr>
              <a:t>FPGA</a:t>
            </a:r>
            <a:r>
              <a:rPr lang="en-US" sz="1200" dirty="0">
                <a:solidFill>
                  <a:srgbClr val="000000"/>
                </a:solidFill>
              </a:rPr>
              <a:t> based </a:t>
            </a:r>
            <a:r>
              <a:rPr lang="en-US" sz="1200" b="1" dirty="0">
                <a:solidFill>
                  <a:srgbClr val="000000"/>
                </a:solidFill>
              </a:rPr>
              <a:t>quench detection </a:t>
            </a:r>
            <a:r>
              <a:rPr lang="en-US" sz="1200" dirty="0">
                <a:solidFill>
                  <a:srgbClr val="000000"/>
                </a:solidFill>
              </a:rPr>
              <a:t>system with interlock and safety </a:t>
            </a:r>
            <a:r>
              <a:rPr lang="en-US" sz="1200" dirty="0" smtClean="0">
                <a:solidFill>
                  <a:srgbClr val="000000"/>
                </a:solidFill>
              </a:rPr>
              <a:t>matrix</a:t>
            </a:r>
            <a:br>
              <a:rPr lang="en-US" sz="1200" dirty="0" smtClean="0">
                <a:solidFill>
                  <a:srgbClr val="000000"/>
                </a:solidFill>
              </a:rPr>
            </a:br>
            <a:r>
              <a:rPr lang="en-US" sz="1000" dirty="0" smtClean="0">
                <a:solidFill>
                  <a:srgbClr val="000000"/>
                </a:solidFill>
              </a:rPr>
              <a:t>(CERN </a:t>
            </a:r>
            <a:r>
              <a:rPr lang="en-US" sz="1000" dirty="0" err="1" smtClean="0">
                <a:solidFill>
                  <a:srgbClr val="000000"/>
                </a:solidFill>
              </a:rPr>
              <a:t>uQDS</a:t>
            </a:r>
            <a:r>
              <a:rPr lang="en-US" sz="1000" dirty="0" smtClean="0">
                <a:solidFill>
                  <a:srgbClr val="000000"/>
                </a:solidFill>
              </a:rPr>
              <a:t> with PSI modification)</a:t>
            </a:r>
            <a:endParaRPr lang="en-US" sz="1050" dirty="0">
              <a:solidFill>
                <a:srgbClr val="000000"/>
              </a:solidFill>
            </a:endParaRPr>
          </a:p>
          <a:p>
            <a:endParaRPr lang="en-US" sz="750" dirty="0">
              <a:solidFill>
                <a:srgbClr val="000000"/>
              </a:solidFill>
            </a:endParaRPr>
          </a:p>
          <a:p>
            <a:r>
              <a:rPr lang="en-US" sz="1200" dirty="0" smtClean="0">
                <a:solidFill>
                  <a:srgbClr val="000000"/>
                </a:solidFill>
              </a:rPr>
              <a:t>10+ </a:t>
            </a:r>
            <a:r>
              <a:rPr lang="en-US" sz="1200" dirty="0" err="1">
                <a:solidFill>
                  <a:srgbClr val="000000"/>
                </a:solidFill>
              </a:rPr>
              <a:t>cernox</a:t>
            </a:r>
            <a:r>
              <a:rPr lang="en-US" sz="1200" dirty="0">
                <a:solidFill>
                  <a:srgbClr val="000000"/>
                </a:solidFill>
              </a:rPr>
              <a:t> </a:t>
            </a:r>
            <a:r>
              <a:rPr lang="en-US" sz="1200" b="1" dirty="0">
                <a:solidFill>
                  <a:srgbClr val="000000"/>
                </a:solidFill>
              </a:rPr>
              <a:t>temp sensors</a:t>
            </a:r>
          </a:p>
          <a:p>
            <a:endParaRPr lang="en-US" sz="750" dirty="0">
              <a:solidFill>
                <a:srgbClr val="000000"/>
              </a:solidFill>
            </a:endParaRPr>
          </a:p>
          <a:p>
            <a:r>
              <a:rPr lang="en-US" sz="1200" dirty="0" smtClean="0">
                <a:solidFill>
                  <a:srgbClr val="000000"/>
                </a:solidFill>
              </a:rPr>
              <a:t>5+ </a:t>
            </a:r>
            <a:r>
              <a:rPr lang="en-US" sz="1200" b="1" dirty="0">
                <a:solidFill>
                  <a:srgbClr val="000000"/>
                </a:solidFill>
              </a:rPr>
              <a:t>hall </a:t>
            </a:r>
            <a:r>
              <a:rPr lang="en-US" sz="1200" b="1" dirty="0" smtClean="0">
                <a:solidFill>
                  <a:srgbClr val="000000"/>
                </a:solidFill>
              </a:rPr>
              <a:t>probes matrix </a:t>
            </a:r>
            <a:r>
              <a:rPr lang="en-US" sz="1200" dirty="0">
                <a:solidFill>
                  <a:srgbClr val="000000"/>
                </a:solidFill>
              </a:rPr>
              <a:t>(calibrated at various temperatures up to </a:t>
            </a:r>
            <a:r>
              <a:rPr lang="en-US" sz="1200" dirty="0" err="1">
                <a:solidFill>
                  <a:srgbClr val="000000"/>
                </a:solidFill>
              </a:rPr>
              <a:t>20T</a:t>
            </a:r>
            <a:r>
              <a:rPr lang="en-US" sz="1200" dirty="0">
                <a:solidFill>
                  <a:srgbClr val="000000"/>
                </a:solidFill>
              </a:rPr>
              <a:t>)</a:t>
            </a:r>
          </a:p>
        </p:txBody>
      </p:sp>
      <p:sp>
        <p:nvSpPr>
          <p:cNvPr id="60"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10</a:t>
            </a:fld>
            <a:endParaRPr lang="en-US" dirty="0"/>
          </a:p>
        </p:txBody>
      </p:sp>
      <p:sp>
        <p:nvSpPr>
          <p:cNvPr id="27" name="TextBox 26"/>
          <p:cNvSpPr txBox="1"/>
          <p:nvPr/>
        </p:nvSpPr>
        <p:spPr>
          <a:xfrm>
            <a:off x="2286105" y="4822155"/>
            <a:ext cx="1442118" cy="276999"/>
          </a:xfrm>
          <a:prstGeom prst="rect">
            <a:avLst/>
          </a:prstGeom>
          <a:noFill/>
        </p:spPr>
        <p:txBody>
          <a:bodyPr wrap="square" rtlCol="0">
            <a:spAutoFit/>
          </a:bodyPr>
          <a:lstStyle/>
          <a:p>
            <a:r>
              <a:rPr lang="en-US" sz="1200" dirty="0">
                <a:latin typeface="+mn-lt"/>
              </a:rPr>
              <a:t>Water chiller</a:t>
            </a:r>
          </a:p>
        </p:txBody>
      </p:sp>
      <p:cxnSp>
        <p:nvCxnSpPr>
          <p:cNvPr id="28" name="Straight Arrow Connector 27"/>
          <p:cNvCxnSpPr/>
          <p:nvPr/>
        </p:nvCxnSpPr>
        <p:spPr>
          <a:xfrm flipV="1">
            <a:off x="2766019" y="3925970"/>
            <a:ext cx="598448" cy="825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7" name="B9194252-4FF2-4A26-B534-1259E6F0D6CE" descr="IMG_04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15" t="4427" r="11943" b="2943"/>
          <a:stretch/>
        </p:blipFill>
        <p:spPr bwMode="auto">
          <a:xfrm>
            <a:off x="6582829" y="86443"/>
            <a:ext cx="1643063" cy="1634361"/>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flipV="1">
            <a:off x="6276222" y="782607"/>
            <a:ext cx="564486" cy="607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06302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F3B2C35-62C8-4194-B68A-47A4C8012E60" descr="IMG_0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098" y="816541"/>
            <a:ext cx="3600000" cy="2700000"/>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dirty="0" smtClean="0"/>
              <a:t>Cryogen free test stand insert</a:t>
            </a:r>
            <a:endParaRPr lang="en-US" dirty="0"/>
          </a:p>
        </p:txBody>
      </p:sp>
      <p:sp>
        <p:nvSpPr>
          <p:cNvPr id="8" name="TextBox 7"/>
          <p:cNvSpPr txBox="1"/>
          <p:nvPr/>
        </p:nvSpPr>
        <p:spPr>
          <a:xfrm>
            <a:off x="601020" y="1123695"/>
            <a:ext cx="1135905" cy="461665"/>
          </a:xfrm>
          <a:prstGeom prst="rect">
            <a:avLst/>
          </a:prstGeom>
          <a:noFill/>
        </p:spPr>
        <p:txBody>
          <a:bodyPr wrap="square" rtlCol="0">
            <a:spAutoFit/>
          </a:bodyPr>
          <a:lstStyle/>
          <a:p>
            <a:r>
              <a:rPr lang="en-US" sz="1200" b="1" dirty="0" err="1" smtClean="0">
                <a:latin typeface="+mn-lt"/>
              </a:rPr>
              <a:t>Cryocooler</a:t>
            </a:r>
            <a:r>
              <a:rPr lang="en-US" sz="1200" b="1" dirty="0">
                <a:latin typeface="+mn-lt"/>
              </a:rPr>
              <a:t> </a:t>
            </a:r>
            <a:r>
              <a:rPr lang="en-US" sz="1200" b="1" dirty="0" err="1" smtClean="0">
                <a:latin typeface="+mn-lt"/>
              </a:rPr>
              <a:t>RDK-500B</a:t>
            </a:r>
            <a:endParaRPr lang="en-US" sz="1200" b="1" dirty="0" smtClean="0">
              <a:latin typeface="+mn-lt"/>
            </a:endParaRPr>
          </a:p>
        </p:txBody>
      </p:sp>
      <p:sp>
        <p:nvSpPr>
          <p:cNvPr id="9" name="TextBox 8"/>
          <p:cNvSpPr txBox="1"/>
          <p:nvPr/>
        </p:nvSpPr>
        <p:spPr>
          <a:xfrm>
            <a:off x="5431223" y="652220"/>
            <a:ext cx="1288588" cy="461665"/>
          </a:xfrm>
          <a:prstGeom prst="rect">
            <a:avLst/>
          </a:prstGeom>
          <a:noFill/>
        </p:spPr>
        <p:txBody>
          <a:bodyPr wrap="square" rtlCol="0">
            <a:spAutoFit/>
          </a:bodyPr>
          <a:lstStyle/>
          <a:p>
            <a:r>
              <a:rPr lang="en-US" sz="1200" b="1" dirty="0" smtClean="0">
                <a:latin typeface="+mn-lt"/>
              </a:rPr>
              <a:t>Electronic </a:t>
            </a:r>
            <a:r>
              <a:rPr lang="en-US" sz="1200" b="1" dirty="0">
                <a:latin typeface="+mn-lt"/>
              </a:rPr>
              <a:t>wires feedthroughs</a:t>
            </a:r>
          </a:p>
        </p:txBody>
      </p:sp>
      <p:cxnSp>
        <p:nvCxnSpPr>
          <p:cNvPr id="11" name="Straight Arrow Connector 10"/>
          <p:cNvCxnSpPr>
            <a:stCxn id="9" idx="1"/>
          </p:cNvCxnSpPr>
          <p:nvPr/>
        </p:nvCxnSpPr>
        <p:spPr>
          <a:xfrm flipH="1">
            <a:off x="3923928" y="883053"/>
            <a:ext cx="1507295" cy="7283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31640" y="1381175"/>
            <a:ext cx="1385240" cy="1785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24888" y="2641738"/>
            <a:ext cx="1518920" cy="49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55483" y="2249573"/>
            <a:ext cx="1356278" cy="5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11</a:t>
            </a:fld>
            <a:endParaRPr lang="en-US" dirty="0"/>
          </a:p>
        </p:txBody>
      </p:sp>
      <p:sp>
        <p:nvSpPr>
          <p:cNvPr id="29" name="TextBox 28"/>
          <p:cNvSpPr txBox="1"/>
          <p:nvPr/>
        </p:nvSpPr>
        <p:spPr>
          <a:xfrm>
            <a:off x="454387" y="2840636"/>
            <a:ext cx="1135905" cy="461665"/>
          </a:xfrm>
          <a:prstGeom prst="rect">
            <a:avLst/>
          </a:prstGeom>
          <a:noFill/>
        </p:spPr>
        <p:txBody>
          <a:bodyPr wrap="square" rtlCol="0">
            <a:spAutoFit/>
          </a:bodyPr>
          <a:lstStyle/>
          <a:p>
            <a:r>
              <a:rPr lang="en-US" sz="1200" b="1" dirty="0" err="1" smtClean="0">
                <a:latin typeface="+mn-lt"/>
              </a:rPr>
              <a:t>Cryocooler</a:t>
            </a:r>
            <a:r>
              <a:rPr lang="en-US" sz="1200" b="1" dirty="0">
                <a:latin typeface="+mn-lt"/>
              </a:rPr>
              <a:t> </a:t>
            </a:r>
            <a:r>
              <a:rPr lang="en-US" sz="1200" b="1" dirty="0" err="1" smtClean="0">
                <a:latin typeface="+mn-lt"/>
              </a:rPr>
              <a:t>RDK-415D</a:t>
            </a:r>
            <a:endParaRPr lang="en-US" sz="1200" b="1" dirty="0" smtClean="0">
              <a:latin typeface="+mn-lt"/>
            </a:endParaRPr>
          </a:p>
        </p:txBody>
      </p:sp>
      <p:sp>
        <p:nvSpPr>
          <p:cNvPr id="30" name="TextBox 29"/>
          <p:cNvSpPr txBox="1"/>
          <p:nvPr/>
        </p:nvSpPr>
        <p:spPr>
          <a:xfrm>
            <a:off x="188983" y="2047277"/>
            <a:ext cx="1135905" cy="461665"/>
          </a:xfrm>
          <a:prstGeom prst="rect">
            <a:avLst/>
          </a:prstGeom>
          <a:noFill/>
        </p:spPr>
        <p:txBody>
          <a:bodyPr wrap="square" rtlCol="0">
            <a:spAutoFit/>
          </a:bodyPr>
          <a:lstStyle/>
          <a:p>
            <a:r>
              <a:rPr lang="en-US" sz="1200" b="1" dirty="0" smtClean="0">
                <a:latin typeface="+mn-lt"/>
              </a:rPr>
              <a:t>Flexible current leads</a:t>
            </a:r>
          </a:p>
        </p:txBody>
      </p:sp>
      <p:cxnSp>
        <p:nvCxnSpPr>
          <p:cNvPr id="31" name="Straight Arrow Connector 30"/>
          <p:cNvCxnSpPr>
            <a:stCxn id="32" idx="1"/>
          </p:cNvCxnSpPr>
          <p:nvPr/>
        </p:nvCxnSpPr>
        <p:spPr>
          <a:xfrm flipH="1">
            <a:off x="3693155" y="1611375"/>
            <a:ext cx="1676348" cy="407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69503" y="1380542"/>
            <a:ext cx="1239841" cy="461665"/>
          </a:xfrm>
          <a:prstGeom prst="rect">
            <a:avLst/>
          </a:prstGeom>
          <a:noFill/>
        </p:spPr>
        <p:txBody>
          <a:bodyPr wrap="square" rtlCol="0">
            <a:spAutoFit/>
          </a:bodyPr>
          <a:lstStyle/>
          <a:p>
            <a:r>
              <a:rPr lang="en-US" sz="1200" b="1" dirty="0" smtClean="0">
                <a:latin typeface="+mn-lt"/>
              </a:rPr>
              <a:t>Water cooled copper leads</a:t>
            </a:r>
          </a:p>
        </p:txBody>
      </p:sp>
      <p:pic>
        <p:nvPicPr>
          <p:cNvPr id="43" name="6AEEDC24-99CA-4DA6-AC2B-5E7476618AAD" descr="IMG_5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920" y="2294190"/>
            <a:ext cx="3600000" cy="2700000"/>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6918747" y="1694800"/>
            <a:ext cx="1239841" cy="461665"/>
          </a:xfrm>
          <a:prstGeom prst="rect">
            <a:avLst/>
          </a:prstGeom>
          <a:noFill/>
        </p:spPr>
        <p:txBody>
          <a:bodyPr wrap="square" rtlCol="0">
            <a:spAutoFit/>
          </a:bodyPr>
          <a:lstStyle/>
          <a:p>
            <a:r>
              <a:rPr lang="en-US" sz="1200" b="1" dirty="0" smtClean="0">
                <a:latin typeface="+mn-lt"/>
              </a:rPr>
              <a:t>Instrumentation terminals</a:t>
            </a:r>
          </a:p>
        </p:txBody>
      </p:sp>
      <p:cxnSp>
        <p:nvCxnSpPr>
          <p:cNvPr id="57" name="Straight Arrow Connector 56"/>
          <p:cNvCxnSpPr/>
          <p:nvPr/>
        </p:nvCxnSpPr>
        <p:spPr>
          <a:xfrm flipH="1">
            <a:off x="6426920" y="2156465"/>
            <a:ext cx="792288" cy="783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347094" y="2923250"/>
            <a:ext cx="864496" cy="461665"/>
          </a:xfrm>
          <a:prstGeom prst="rect">
            <a:avLst/>
          </a:prstGeom>
          <a:noFill/>
        </p:spPr>
        <p:txBody>
          <a:bodyPr wrap="square" rtlCol="0">
            <a:spAutoFit/>
          </a:bodyPr>
          <a:lstStyle/>
          <a:p>
            <a:r>
              <a:rPr lang="en-US" sz="1200" b="1" dirty="0" smtClean="0">
                <a:latin typeface="+mn-lt"/>
              </a:rPr>
              <a:t>Radiation shield</a:t>
            </a:r>
          </a:p>
        </p:txBody>
      </p:sp>
      <p:cxnSp>
        <p:nvCxnSpPr>
          <p:cNvPr id="62" name="Straight Arrow Connector 61"/>
          <p:cNvCxnSpPr>
            <a:stCxn id="61" idx="1"/>
          </p:cNvCxnSpPr>
          <p:nvPr/>
        </p:nvCxnSpPr>
        <p:spPr>
          <a:xfrm flipH="1">
            <a:off x="7559894" y="3154083"/>
            <a:ext cx="787200" cy="1767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114752" y="3733633"/>
            <a:ext cx="1239841" cy="461665"/>
          </a:xfrm>
          <a:prstGeom prst="rect">
            <a:avLst/>
          </a:prstGeom>
          <a:noFill/>
        </p:spPr>
        <p:txBody>
          <a:bodyPr wrap="square" rtlCol="0">
            <a:spAutoFit/>
          </a:bodyPr>
          <a:lstStyle/>
          <a:p>
            <a:r>
              <a:rPr lang="en-US" sz="1200" b="1" dirty="0" smtClean="0">
                <a:latin typeface="+mn-lt"/>
              </a:rPr>
              <a:t>V taps connectors</a:t>
            </a:r>
          </a:p>
        </p:txBody>
      </p:sp>
      <p:cxnSp>
        <p:nvCxnSpPr>
          <p:cNvPr id="64" name="Straight Arrow Connector 63"/>
          <p:cNvCxnSpPr/>
          <p:nvPr/>
        </p:nvCxnSpPr>
        <p:spPr>
          <a:xfrm flipV="1">
            <a:off x="3892091" y="3575327"/>
            <a:ext cx="1574743" cy="389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915816" y="4362786"/>
            <a:ext cx="1239841" cy="461665"/>
          </a:xfrm>
          <a:prstGeom prst="rect">
            <a:avLst/>
          </a:prstGeom>
          <a:noFill/>
        </p:spPr>
        <p:txBody>
          <a:bodyPr wrap="square" rtlCol="0">
            <a:spAutoFit/>
          </a:bodyPr>
          <a:lstStyle/>
          <a:p>
            <a:r>
              <a:rPr lang="en-US" sz="1200" b="1" dirty="0" smtClean="0">
                <a:latin typeface="+mn-lt"/>
              </a:rPr>
              <a:t>Copper current leads terminals</a:t>
            </a:r>
          </a:p>
        </p:txBody>
      </p:sp>
      <p:cxnSp>
        <p:nvCxnSpPr>
          <p:cNvPr id="68" name="Straight Arrow Connector 67"/>
          <p:cNvCxnSpPr/>
          <p:nvPr/>
        </p:nvCxnSpPr>
        <p:spPr>
          <a:xfrm flipV="1">
            <a:off x="4044491" y="3783198"/>
            <a:ext cx="2382429" cy="845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38010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4555" y="1369356"/>
            <a:ext cx="3013152" cy="1046402"/>
          </a:xfrm>
          <a:prstGeom prst="rect">
            <a:avLst/>
          </a:prstGeom>
          <a:noFill/>
          <a:ln>
            <a:noFill/>
          </a:ln>
        </p:spPr>
      </p:pic>
      <p:sp>
        <p:nvSpPr>
          <p:cNvPr id="3" name="Title 2"/>
          <p:cNvSpPr>
            <a:spLocks noGrp="1"/>
          </p:cNvSpPr>
          <p:nvPr>
            <p:ph type="title"/>
          </p:nvPr>
        </p:nvSpPr>
        <p:spPr/>
        <p:txBody>
          <a:bodyPr>
            <a:normAutofit/>
          </a:bodyPr>
          <a:lstStyle/>
          <a:p>
            <a:r>
              <a:rPr lang="en-US" dirty="0" smtClean="0"/>
              <a:t>Cryogen free test stand </a:t>
            </a:r>
            <a:r>
              <a:rPr lang="en-US" dirty="0" err="1" smtClean="0"/>
              <a:t>DAQ</a:t>
            </a:r>
            <a:endParaRPr lang="en-US" dirty="0"/>
          </a:p>
        </p:txBody>
      </p:sp>
      <p:sp>
        <p:nvSpPr>
          <p:cNvPr id="60"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12</a:t>
            </a:fld>
            <a:endParaRPr lang="en-US" dirty="0"/>
          </a:p>
        </p:txBody>
      </p:sp>
      <p:sp>
        <p:nvSpPr>
          <p:cNvPr id="56" name="TextBox 55"/>
          <p:cNvSpPr txBox="1"/>
          <p:nvPr/>
        </p:nvSpPr>
        <p:spPr>
          <a:xfrm>
            <a:off x="6581123" y="861656"/>
            <a:ext cx="1720015" cy="461665"/>
          </a:xfrm>
          <a:prstGeom prst="rect">
            <a:avLst/>
          </a:prstGeom>
          <a:noFill/>
        </p:spPr>
        <p:txBody>
          <a:bodyPr wrap="square" rtlCol="0">
            <a:spAutoFit/>
          </a:bodyPr>
          <a:lstStyle/>
          <a:p>
            <a:pPr algn="ctr"/>
            <a:r>
              <a:rPr lang="en-US" sz="1200" b="1" dirty="0" smtClean="0">
                <a:latin typeface="+mn-lt"/>
              </a:rPr>
              <a:t>CERN </a:t>
            </a:r>
            <a:r>
              <a:rPr lang="en-US" sz="1200" b="1" dirty="0" err="1" smtClean="0">
                <a:latin typeface="+mn-lt"/>
              </a:rPr>
              <a:t>uQDS</a:t>
            </a:r>
            <a:r>
              <a:rPr lang="en-US" sz="1200" b="1" dirty="0" smtClean="0">
                <a:latin typeface="+mn-lt"/>
              </a:rPr>
              <a:t> system with ‘</a:t>
            </a:r>
            <a:r>
              <a:rPr lang="en-US" sz="1200" b="1" dirty="0" err="1" smtClean="0">
                <a:latin typeface="+mn-lt"/>
              </a:rPr>
              <a:t>swiss</a:t>
            </a:r>
            <a:r>
              <a:rPr lang="en-US" sz="1200" b="1" dirty="0" smtClean="0">
                <a:latin typeface="+mn-lt"/>
              </a:rPr>
              <a:t> knife’ firmware</a:t>
            </a:r>
          </a:p>
        </p:txBody>
      </p:sp>
      <p:pic>
        <p:nvPicPr>
          <p:cNvPr id="25" name="Picture 24"/>
          <p:cNvPicPr/>
          <p:nvPr/>
        </p:nvPicPr>
        <p:blipFill rotWithShape="1">
          <a:blip r:embed="rId3" cstate="print">
            <a:extLst>
              <a:ext uri="{28A0092B-C50C-407E-A947-70E740481C1C}">
                <a14:useLocalDpi xmlns:a14="http://schemas.microsoft.com/office/drawing/2010/main" val="0"/>
              </a:ext>
            </a:extLst>
          </a:blip>
          <a:srcRect l="44153"/>
          <a:stretch/>
        </p:blipFill>
        <p:spPr bwMode="auto">
          <a:xfrm>
            <a:off x="3281870" y="3642529"/>
            <a:ext cx="988021" cy="1310316"/>
          </a:xfrm>
          <a:prstGeom prst="rect">
            <a:avLst/>
          </a:prstGeom>
          <a:noFill/>
          <a:ln>
            <a:noFill/>
          </a:ln>
          <a:extLst>
            <a:ext uri="{53640926-AAD7-44D8-BBD7-CCE9431645EC}">
              <a14:shadowObscured xmlns:a14="http://schemas.microsoft.com/office/drawing/2010/main"/>
            </a:ext>
          </a:extLst>
        </p:spPr>
      </p:pic>
      <p:pic>
        <p:nvPicPr>
          <p:cNvPr id="26" name="Picture 25"/>
          <p:cNvPicPr/>
          <p:nvPr/>
        </p:nvPicPr>
        <p:blipFill>
          <a:blip r:embed="rId4">
            <a:extLst>
              <a:ext uri="{28A0092B-C50C-407E-A947-70E740481C1C}">
                <a14:useLocalDpi xmlns:a14="http://schemas.microsoft.com/office/drawing/2010/main" val="0"/>
              </a:ext>
            </a:extLst>
          </a:blip>
          <a:srcRect/>
          <a:stretch>
            <a:fillRect/>
          </a:stretch>
        </p:blipFill>
        <p:spPr bwMode="auto">
          <a:xfrm>
            <a:off x="4355975" y="3679616"/>
            <a:ext cx="1557195" cy="1236142"/>
          </a:xfrm>
          <a:prstGeom prst="rect">
            <a:avLst/>
          </a:prstGeom>
          <a:noFill/>
          <a:ln>
            <a:noFill/>
          </a:ln>
        </p:spPr>
      </p:pic>
      <p:pic>
        <p:nvPicPr>
          <p:cNvPr id="2050" name="A82B05D1-EF59-41B7-A687-FE4CDA2847B2" descr="IMG_5807.JPG"/>
          <p:cNvPicPr>
            <a:picLocks noChangeAspect="1" noChangeArrowheads="1"/>
          </p:cNvPicPr>
          <p:nvPr/>
        </p:nvPicPr>
        <p:blipFill rotWithShape="1">
          <a:blip r:embed="rId5">
            <a:extLst>
              <a:ext uri="{28A0092B-C50C-407E-A947-70E740481C1C}">
                <a14:useLocalDpi xmlns:a14="http://schemas.microsoft.com/office/drawing/2010/main" val="0"/>
              </a:ext>
            </a:extLst>
          </a:blip>
          <a:srcRect l="8773" t="41971" r="4997" b="23380"/>
          <a:stretch/>
        </p:blipFill>
        <p:spPr bwMode="auto">
          <a:xfrm>
            <a:off x="686551" y="1453302"/>
            <a:ext cx="2819701" cy="84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057133" y="2605047"/>
            <a:ext cx="2890574" cy="233102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696" y="1445152"/>
            <a:ext cx="2046025" cy="1319686"/>
          </a:xfrm>
          <a:prstGeom prst="rect">
            <a:avLst/>
          </a:prstGeom>
        </p:spPr>
      </p:pic>
      <p:sp>
        <p:nvSpPr>
          <p:cNvPr id="33" name="TextBox 32"/>
          <p:cNvSpPr txBox="1"/>
          <p:nvPr/>
        </p:nvSpPr>
        <p:spPr>
          <a:xfrm>
            <a:off x="899322" y="875396"/>
            <a:ext cx="2588888" cy="461665"/>
          </a:xfrm>
          <a:prstGeom prst="rect">
            <a:avLst/>
          </a:prstGeom>
          <a:noFill/>
        </p:spPr>
        <p:txBody>
          <a:bodyPr wrap="square" rtlCol="0">
            <a:spAutoFit/>
          </a:bodyPr>
          <a:lstStyle/>
          <a:p>
            <a:pPr algn="ctr"/>
            <a:r>
              <a:rPr lang="en-US" sz="1200" b="1" dirty="0" smtClean="0">
                <a:latin typeface="+mn-lt"/>
              </a:rPr>
              <a:t>64 channels high </a:t>
            </a:r>
            <a:r>
              <a:rPr lang="en-US" sz="1200" b="1" dirty="0">
                <a:latin typeface="+mn-lt"/>
              </a:rPr>
              <a:t>frequency (200 </a:t>
            </a:r>
            <a:r>
              <a:rPr lang="en-US" sz="1200" b="1" dirty="0" err="1" smtClean="0">
                <a:latin typeface="+mn-lt"/>
              </a:rPr>
              <a:t>kS</a:t>
            </a:r>
            <a:r>
              <a:rPr lang="en-US" sz="1200" b="1" dirty="0" smtClean="0">
                <a:latin typeface="+mn-lt"/>
              </a:rPr>
              <a:t>/s) </a:t>
            </a:r>
            <a:r>
              <a:rPr lang="en-US" sz="1200" b="1" dirty="0" err="1" smtClean="0">
                <a:latin typeface="+mn-lt"/>
              </a:rPr>
              <a:t>DAQ</a:t>
            </a:r>
            <a:r>
              <a:rPr lang="en-US" sz="1200" b="1" dirty="0" smtClean="0">
                <a:latin typeface="+mn-lt"/>
              </a:rPr>
              <a:t> NI based </a:t>
            </a:r>
            <a:r>
              <a:rPr lang="en-US" sz="1200" b="1" dirty="0" err="1" smtClean="0">
                <a:latin typeface="+mn-lt"/>
              </a:rPr>
              <a:t>INCAA</a:t>
            </a:r>
            <a:r>
              <a:rPr lang="en-US" sz="1200" b="1" dirty="0" smtClean="0">
                <a:latin typeface="+mn-lt"/>
              </a:rPr>
              <a:t> custom system</a:t>
            </a:r>
          </a:p>
        </p:txBody>
      </p:sp>
      <p:sp>
        <p:nvSpPr>
          <p:cNvPr id="34" name="TextBox 33"/>
          <p:cNvSpPr txBox="1"/>
          <p:nvPr/>
        </p:nvSpPr>
        <p:spPr>
          <a:xfrm>
            <a:off x="3681086" y="867246"/>
            <a:ext cx="2220004" cy="461665"/>
          </a:xfrm>
          <a:prstGeom prst="rect">
            <a:avLst/>
          </a:prstGeom>
          <a:noFill/>
        </p:spPr>
        <p:txBody>
          <a:bodyPr wrap="square" rtlCol="0">
            <a:spAutoFit/>
          </a:bodyPr>
          <a:lstStyle/>
          <a:p>
            <a:pPr algn="ctr"/>
            <a:r>
              <a:rPr lang="en-US" sz="1200" b="1" dirty="0" smtClean="0">
                <a:latin typeface="+mn-lt"/>
              </a:rPr>
              <a:t>64 channels high precision </a:t>
            </a:r>
            <a:r>
              <a:rPr lang="en-US" sz="1200" b="1" dirty="0" err="1" smtClean="0">
                <a:latin typeface="+mn-lt"/>
              </a:rPr>
              <a:t>DAQ</a:t>
            </a:r>
            <a:r>
              <a:rPr lang="en-US" sz="1200" b="1" dirty="0" smtClean="0">
                <a:latin typeface="+mn-lt"/>
              </a:rPr>
              <a:t> NI </a:t>
            </a:r>
            <a:r>
              <a:rPr lang="en-US" sz="1200" b="1" dirty="0" err="1" smtClean="0">
                <a:latin typeface="+mn-lt"/>
              </a:rPr>
              <a:t>PXI</a:t>
            </a:r>
            <a:r>
              <a:rPr lang="en-US" sz="1200" b="1" dirty="0" smtClean="0">
                <a:latin typeface="+mn-lt"/>
              </a:rPr>
              <a:t> system</a:t>
            </a:r>
          </a:p>
        </p:txBody>
      </p:sp>
      <p:pic>
        <p:nvPicPr>
          <p:cNvPr id="35" name="Picture 34" descr="https://www.elfadistrelec.pl/Web/WebShopImages/landscape_large/1-/01/Keysight-3458A-30164161-01.jpg"/>
          <p:cNvPicPr/>
          <p:nvPr/>
        </p:nvPicPr>
        <p:blipFill rotWithShape="1">
          <a:blip r:embed="rId8" cstate="print">
            <a:extLst>
              <a:ext uri="{28A0092B-C50C-407E-A947-70E740481C1C}">
                <a14:useLocalDpi xmlns:a14="http://schemas.microsoft.com/office/drawing/2010/main" val="0"/>
              </a:ext>
            </a:extLst>
          </a:blip>
          <a:srcRect t="15835" b="16046"/>
          <a:stretch/>
        </p:blipFill>
        <p:spPr bwMode="auto">
          <a:xfrm>
            <a:off x="415271" y="2723669"/>
            <a:ext cx="2517775" cy="958850"/>
          </a:xfrm>
          <a:prstGeom prst="rect">
            <a:avLst/>
          </a:prstGeom>
          <a:noFill/>
          <a:ln>
            <a:noFill/>
          </a:ln>
          <a:extLst>
            <a:ext uri="{53640926-AAD7-44D8-BBD7-CCE9431645EC}">
              <a14:shadowObscured xmlns:a14="http://schemas.microsoft.com/office/drawing/2010/main"/>
            </a:ext>
          </a:extLst>
        </p:spPr>
      </p:pic>
      <p:sp>
        <p:nvSpPr>
          <p:cNvPr id="36" name="TextBox 35"/>
          <p:cNvSpPr txBox="1"/>
          <p:nvPr/>
        </p:nvSpPr>
        <p:spPr>
          <a:xfrm>
            <a:off x="3344463" y="3066167"/>
            <a:ext cx="2220004" cy="461665"/>
          </a:xfrm>
          <a:prstGeom prst="rect">
            <a:avLst/>
          </a:prstGeom>
          <a:noFill/>
        </p:spPr>
        <p:txBody>
          <a:bodyPr wrap="square" rtlCol="0">
            <a:spAutoFit/>
          </a:bodyPr>
          <a:lstStyle/>
          <a:p>
            <a:pPr algn="ctr"/>
            <a:r>
              <a:rPr lang="en-US" sz="1200" b="1" dirty="0" smtClean="0">
                <a:latin typeface="+mn-lt"/>
              </a:rPr>
              <a:t>mechanical switch (~4 </a:t>
            </a:r>
            <a:r>
              <a:rPr lang="en-US" sz="1200" b="1" dirty="0" err="1" smtClean="0">
                <a:latin typeface="+mn-lt"/>
              </a:rPr>
              <a:t>ms</a:t>
            </a:r>
            <a:r>
              <a:rPr lang="en-US" sz="1200" b="1" dirty="0" smtClean="0">
                <a:latin typeface="+mn-lt"/>
              </a:rPr>
              <a:t> </a:t>
            </a:r>
            <a:r>
              <a:rPr lang="en-US" sz="1200" b="1" dirty="0" err="1" smtClean="0">
                <a:latin typeface="+mn-lt"/>
              </a:rPr>
              <a:t>ot</a:t>
            </a:r>
            <a:r>
              <a:rPr lang="en-US" sz="1200" b="1" dirty="0" smtClean="0">
                <a:latin typeface="+mn-lt"/>
              </a:rPr>
              <a:t>) with </a:t>
            </a:r>
            <a:r>
              <a:rPr lang="en-US" sz="1200" b="1" dirty="0" err="1" smtClean="0">
                <a:latin typeface="+mn-lt"/>
              </a:rPr>
              <a:t>varistor</a:t>
            </a:r>
            <a:endParaRPr lang="en-US" sz="1200" b="1" dirty="0" smtClean="0">
              <a:latin typeface="+mn-lt"/>
            </a:endParaRPr>
          </a:p>
        </p:txBody>
      </p:sp>
      <p:sp>
        <p:nvSpPr>
          <p:cNvPr id="37" name="TextBox 36"/>
          <p:cNvSpPr txBox="1"/>
          <p:nvPr/>
        </p:nvSpPr>
        <p:spPr>
          <a:xfrm>
            <a:off x="538591" y="2585169"/>
            <a:ext cx="2220004" cy="276999"/>
          </a:xfrm>
          <a:prstGeom prst="rect">
            <a:avLst/>
          </a:prstGeom>
          <a:noFill/>
        </p:spPr>
        <p:txBody>
          <a:bodyPr wrap="square" rtlCol="0">
            <a:spAutoFit/>
          </a:bodyPr>
          <a:lstStyle/>
          <a:p>
            <a:pPr algn="ctr"/>
            <a:r>
              <a:rPr lang="en-US" sz="1200" b="1" dirty="0" err="1" smtClean="0">
                <a:latin typeface="+mn-lt"/>
              </a:rPr>
              <a:t>nanovoltmeters</a:t>
            </a:r>
            <a:endParaRPr lang="en-US" sz="1200" b="1" dirty="0" smtClean="0">
              <a:latin typeface="+mn-lt"/>
            </a:endParaRPr>
          </a:p>
        </p:txBody>
      </p:sp>
      <p:pic>
        <p:nvPicPr>
          <p:cNvPr id="38" name="Picture 37" descr="https://nanoscience.oxinst.com/assets/components/phpthumbof/cache/mercury%20iTC%20%281%29.2195b5f99ea7b71de48c6aaa0765d63e.jpg"/>
          <p:cNvPicPr/>
          <p:nvPr/>
        </p:nvPicPr>
        <p:blipFill>
          <a:blip r:embed="rId9">
            <a:extLst>
              <a:ext uri="{28A0092B-C50C-407E-A947-70E740481C1C}">
                <a14:useLocalDpi xmlns:a14="http://schemas.microsoft.com/office/drawing/2010/main" val="0"/>
              </a:ext>
            </a:extLst>
          </a:blip>
          <a:srcRect/>
          <a:stretch>
            <a:fillRect/>
          </a:stretch>
        </p:blipFill>
        <p:spPr bwMode="auto">
          <a:xfrm>
            <a:off x="413366" y="4111263"/>
            <a:ext cx="2519680" cy="682625"/>
          </a:xfrm>
          <a:prstGeom prst="rect">
            <a:avLst/>
          </a:prstGeom>
          <a:noFill/>
          <a:ln>
            <a:noFill/>
          </a:ln>
        </p:spPr>
      </p:pic>
      <p:sp>
        <p:nvSpPr>
          <p:cNvPr id="39" name="TextBox 38"/>
          <p:cNvSpPr txBox="1"/>
          <p:nvPr/>
        </p:nvSpPr>
        <p:spPr>
          <a:xfrm>
            <a:off x="538591" y="3821019"/>
            <a:ext cx="2220004" cy="276999"/>
          </a:xfrm>
          <a:prstGeom prst="rect">
            <a:avLst/>
          </a:prstGeom>
          <a:noFill/>
        </p:spPr>
        <p:txBody>
          <a:bodyPr wrap="square" rtlCol="0">
            <a:spAutoFit/>
          </a:bodyPr>
          <a:lstStyle/>
          <a:p>
            <a:pPr algn="ctr"/>
            <a:r>
              <a:rPr lang="en-US" sz="1200" b="1" dirty="0" smtClean="0">
                <a:latin typeface="+mn-lt"/>
              </a:rPr>
              <a:t>temperature </a:t>
            </a:r>
            <a:r>
              <a:rPr lang="en-US" sz="1200" b="1" dirty="0" err="1" smtClean="0">
                <a:latin typeface="+mn-lt"/>
              </a:rPr>
              <a:t>PID</a:t>
            </a:r>
            <a:r>
              <a:rPr lang="en-US" sz="1200" b="1" dirty="0" smtClean="0">
                <a:latin typeface="+mn-lt"/>
              </a:rPr>
              <a:t> controller</a:t>
            </a:r>
          </a:p>
        </p:txBody>
      </p:sp>
      <p:sp>
        <p:nvSpPr>
          <p:cNvPr id="7" name="Rectangle 6"/>
          <p:cNvSpPr/>
          <p:nvPr/>
        </p:nvSpPr>
        <p:spPr>
          <a:xfrm rot="19658046">
            <a:off x="3591397" y="2860191"/>
            <a:ext cx="4980851" cy="646331"/>
          </a:xfrm>
          <a:prstGeom prst="rect">
            <a:avLst/>
          </a:prstGeom>
          <a:noFill/>
        </p:spPr>
        <p:txBody>
          <a:bodyPr wrap="none" lIns="91440" tIns="45720" rIns="91440" bIns="45720">
            <a:spAutoFit/>
          </a:bodyPr>
          <a:lstStyle/>
          <a:p>
            <a:pPr algn="ctr"/>
            <a:r>
              <a:rPr lang="en-US" sz="36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under commissioning</a:t>
            </a:r>
            <a:endParaRPr lang="en-US"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4063264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9219" r="15680"/>
          <a:stretch/>
        </p:blipFill>
        <p:spPr>
          <a:xfrm>
            <a:off x="6504013" y="2861354"/>
            <a:ext cx="2328661" cy="22542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048" y="3616337"/>
            <a:ext cx="1186667" cy="1440000"/>
          </a:xfrm>
          <a:prstGeom prst="rect">
            <a:avLst/>
          </a:prstGeom>
        </p:spPr>
      </p:pic>
      <p:pic>
        <p:nvPicPr>
          <p:cNvPr id="9" name="Picture 8"/>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CrisscrossEtching/>
                    </a14:imgEffect>
                    <a14:imgEffect>
                      <a14:brightnessContrast bright="40000"/>
                    </a14:imgEffect>
                  </a14:imgLayer>
                </a14:imgProps>
              </a:ext>
            </a:extLst>
          </a:blip>
          <a:stretch>
            <a:fillRect/>
          </a:stretch>
        </p:blipFill>
        <p:spPr>
          <a:xfrm>
            <a:off x="6068153" y="123478"/>
            <a:ext cx="3013817" cy="2664296"/>
          </a:xfrm>
          <a:prstGeom prst="rect">
            <a:avLst/>
          </a:prstGeom>
        </p:spPr>
      </p:pic>
      <p:sp>
        <p:nvSpPr>
          <p:cNvPr id="2" name="Content Placeholder 1"/>
          <p:cNvSpPr>
            <a:spLocks noGrp="1"/>
          </p:cNvSpPr>
          <p:nvPr>
            <p:ph sz="quarter" idx="13"/>
          </p:nvPr>
        </p:nvSpPr>
        <p:spPr>
          <a:xfrm>
            <a:off x="755577" y="915566"/>
            <a:ext cx="5748436" cy="3509963"/>
          </a:xfrm>
        </p:spPr>
        <p:txBody>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vacuum </a:t>
            </a:r>
            <a:r>
              <a:rPr lang="en-US" dirty="0">
                <a:latin typeface="Calibri" panose="020F0502020204030204" pitchFamily="34" charset="0"/>
                <a:ea typeface="Calibri" panose="020F0502020204030204" pitchFamily="34" charset="0"/>
                <a:cs typeface="Times New Roman" panose="02020603050405020304" pitchFamily="18" charset="0"/>
              </a:rPr>
              <a:t>vessel </a:t>
            </a:r>
            <a:r>
              <a:rPr lang="en-US" dirty="0" smtClean="0">
                <a:latin typeface="Calibri" panose="020F0502020204030204" pitchFamily="34" charset="0"/>
                <a:ea typeface="Calibri" panose="020F0502020204030204" pitchFamily="34" charset="0"/>
                <a:cs typeface="Times New Roman" panose="02020603050405020304" pitchFamily="18" charset="0"/>
              </a:rPr>
              <a:t>made </a:t>
            </a:r>
            <a:r>
              <a:rPr lang="en-US" dirty="0">
                <a:latin typeface="Calibri" panose="020F0502020204030204" pitchFamily="34" charset="0"/>
                <a:ea typeface="Calibri" panose="020F0502020204030204" pitchFamily="34" charset="0"/>
                <a:cs typeface="Times New Roman" panose="02020603050405020304" pitchFamily="18" charset="0"/>
              </a:rPr>
              <a:t>of </a:t>
            </a:r>
            <a:r>
              <a:rPr lang="en-US" dirty="0" err="1">
                <a:latin typeface="Calibri" panose="020F0502020204030204" pitchFamily="34" charset="0"/>
                <a:ea typeface="Calibri" panose="020F0502020204030204" pitchFamily="34" charset="0"/>
                <a:cs typeface="Times New Roman" panose="02020603050405020304" pitchFamily="18" charset="0"/>
              </a:rPr>
              <a:t>316L</a:t>
            </a:r>
            <a:r>
              <a:rPr lang="en-US" dirty="0">
                <a:latin typeface="Calibri" panose="020F0502020204030204" pitchFamily="34" charset="0"/>
                <a:ea typeface="Calibri" panose="020F0502020204030204" pitchFamily="34" charset="0"/>
                <a:cs typeface="Times New Roman" panose="02020603050405020304" pitchFamily="18" charset="0"/>
              </a:rPr>
              <a:t> non-magnetic stainless </a:t>
            </a:r>
            <a:r>
              <a:rPr lang="en-US" dirty="0" smtClean="0">
                <a:latin typeface="Calibri" panose="020F0502020204030204" pitchFamily="34" charset="0"/>
                <a:ea typeface="Calibri" panose="020F0502020204030204" pitchFamily="34" charset="0"/>
                <a:cs typeface="Times New Roman" panose="02020603050405020304" pitchFamily="18" charset="0"/>
              </a:rPr>
              <a:t>steel installed on non-magnetic floor</a:t>
            </a:r>
          </a:p>
          <a:p>
            <a:r>
              <a:rPr lang="en-US" dirty="0" smtClean="0">
                <a:latin typeface="Calibri" panose="020F0502020204030204" pitchFamily="34" charset="0"/>
                <a:ea typeface="Calibri" panose="020F0502020204030204" pitchFamily="34" charset="0"/>
                <a:cs typeface="Times New Roman" panose="02020603050405020304" pitchFamily="18" charset="0"/>
              </a:rPr>
              <a:t>useful </a:t>
            </a:r>
            <a:r>
              <a:rPr lang="en-US" dirty="0">
                <a:latin typeface="Calibri" panose="020F0502020204030204" pitchFamily="34" charset="0"/>
                <a:ea typeface="Calibri" panose="020F0502020204030204" pitchFamily="34" charset="0"/>
                <a:cs typeface="Times New Roman" panose="02020603050405020304" pitchFamily="18" charset="0"/>
              </a:rPr>
              <a:t>volume inside the radiation </a:t>
            </a:r>
            <a:r>
              <a:rPr lang="en-US" dirty="0" smtClean="0">
                <a:latin typeface="Calibri" panose="020F0502020204030204" pitchFamily="34" charset="0"/>
                <a:ea typeface="Calibri" panose="020F0502020204030204" pitchFamily="34" charset="0"/>
                <a:cs typeface="Times New Roman" panose="02020603050405020304" pitchFamily="18" charset="0"/>
              </a:rPr>
              <a:t>shield : 630 </a:t>
            </a:r>
            <a:r>
              <a:rPr lang="en-US" dirty="0">
                <a:latin typeface="Calibri" panose="020F0502020204030204" pitchFamily="34" charset="0"/>
                <a:ea typeface="Calibri" panose="020F0502020204030204" pitchFamily="34" charset="0"/>
                <a:cs typeface="Times New Roman" panose="02020603050405020304" pitchFamily="18" charset="0"/>
              </a:rPr>
              <a:t>mm </a:t>
            </a:r>
            <a:r>
              <a:rPr lang="en-US" dirty="0" smtClean="0">
                <a:latin typeface="Calibri" panose="020F0502020204030204" pitchFamily="34" charset="0"/>
                <a:ea typeface="Calibri" panose="020F0502020204030204" pitchFamily="34" charset="0"/>
                <a:cs typeface="Times New Roman" panose="02020603050405020304" pitchFamily="18" charset="0"/>
              </a:rPr>
              <a:t>diameter, 590 mm height (can be extended to 1000 mm)</a:t>
            </a:r>
          </a:p>
          <a:p>
            <a:r>
              <a:rPr lang="en-US" dirty="0"/>
              <a:t>custom made </a:t>
            </a:r>
            <a:r>
              <a:rPr lang="en-US" dirty="0" smtClean="0"/>
              <a:t>conduction cooled flexible copper </a:t>
            </a:r>
            <a:r>
              <a:rPr lang="en-US" dirty="0"/>
              <a:t>and </a:t>
            </a:r>
            <a:r>
              <a:rPr lang="en-US" dirty="0" err="1"/>
              <a:t>HTS</a:t>
            </a:r>
            <a:r>
              <a:rPr lang="en-US" dirty="0"/>
              <a:t> leads </a:t>
            </a:r>
            <a:r>
              <a:rPr lang="en-US" dirty="0" smtClean="0"/>
              <a:t>optimized for 2000 A</a:t>
            </a:r>
            <a:endParaRPr lang="en-US" dirty="0"/>
          </a:p>
          <a:p>
            <a:r>
              <a:rPr lang="en-US" dirty="0" smtClean="0"/>
              <a:t>cooled by two </a:t>
            </a:r>
            <a:r>
              <a:rPr lang="en-US" dirty="0" err="1" smtClean="0"/>
              <a:t>cryocoolers</a:t>
            </a:r>
            <a:r>
              <a:rPr lang="en-US" dirty="0" smtClean="0"/>
              <a:t>  </a:t>
            </a:r>
          </a:p>
          <a:p>
            <a:pPr lvl="1"/>
            <a:r>
              <a:rPr lang="en-US" dirty="0" err="1"/>
              <a:t>RDK-415D</a:t>
            </a:r>
            <a:r>
              <a:rPr lang="en-US" dirty="0"/>
              <a:t> – samples/coils (</a:t>
            </a:r>
            <a:r>
              <a:rPr lang="en-US" dirty="0" smtClean="0"/>
              <a:t>1.5 W @ 4.2 K </a:t>
            </a:r>
            <a:r>
              <a:rPr lang="en-US" dirty="0"/>
              <a:t>and </a:t>
            </a:r>
            <a:r>
              <a:rPr lang="en-US" dirty="0" smtClean="0"/>
              <a:t>35 W @ 50 K</a:t>
            </a:r>
            <a:r>
              <a:rPr lang="en-US" dirty="0"/>
              <a:t>)</a:t>
            </a:r>
          </a:p>
          <a:p>
            <a:pPr lvl="1"/>
            <a:r>
              <a:rPr lang="en-US" dirty="0" err="1"/>
              <a:t>RDK-500B</a:t>
            </a:r>
            <a:r>
              <a:rPr lang="en-US" dirty="0"/>
              <a:t> – current leads (</a:t>
            </a:r>
            <a:r>
              <a:rPr lang="en-US" dirty="0" smtClean="0"/>
              <a:t>160 W @ 70 K)</a:t>
            </a:r>
          </a:p>
          <a:p>
            <a:r>
              <a:rPr lang="en-US" dirty="0" smtClean="0"/>
              <a:t>cooling time &lt;</a:t>
            </a:r>
            <a:r>
              <a:rPr lang="en-US" dirty="0" err="1" smtClean="0"/>
              <a:t>12h</a:t>
            </a:r>
            <a:endParaRPr lang="en-US" dirty="0" smtClean="0"/>
          </a:p>
          <a:p>
            <a:r>
              <a:rPr lang="en-US" dirty="0" smtClean="0"/>
              <a:t>variable temperatures operation</a:t>
            </a:r>
          </a:p>
        </p:txBody>
      </p:sp>
      <p:sp>
        <p:nvSpPr>
          <p:cNvPr id="3" name="Title 2"/>
          <p:cNvSpPr>
            <a:spLocks noGrp="1"/>
          </p:cNvSpPr>
          <p:nvPr>
            <p:ph type="title"/>
          </p:nvPr>
        </p:nvSpPr>
        <p:spPr/>
        <p:txBody>
          <a:bodyPr/>
          <a:lstStyle/>
          <a:p>
            <a:r>
              <a:rPr lang="en-US" dirty="0" smtClean="0"/>
              <a:t>Key parameters</a:t>
            </a:r>
            <a:endParaRPr lang="en-US" dirty="0">
              <a:solidFill>
                <a:schemeClr val="accent3"/>
              </a:solidFill>
            </a:endParaRPr>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13</a:t>
            </a:fld>
            <a:endParaRPr lang="de-DE"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15" y="3616337"/>
            <a:ext cx="896667" cy="1440000"/>
          </a:xfrm>
          <a:prstGeom prst="rect">
            <a:avLst/>
          </a:prstGeom>
        </p:spPr>
      </p:pic>
      <p:sp>
        <p:nvSpPr>
          <p:cNvPr id="7" name="TextBox 6"/>
          <p:cNvSpPr txBox="1"/>
          <p:nvPr/>
        </p:nvSpPr>
        <p:spPr>
          <a:xfrm>
            <a:off x="6555883" y="4813219"/>
            <a:ext cx="1689594" cy="4572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chemeClr val="bg1"/>
                </a:solidFill>
                <a:latin typeface="Calibri"/>
              </a:rPr>
              <a:t>ongoing upgrade</a:t>
            </a:r>
          </a:p>
        </p:txBody>
      </p:sp>
    </p:spTree>
    <p:extLst>
      <p:ext uri="{BB962C8B-B14F-4D97-AF65-F5344CB8AC3E}">
        <p14:creationId xmlns:p14="http://schemas.microsoft.com/office/powerpoint/2010/main" val="422864258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Test station capabilities </a:t>
            </a:r>
            <a:r>
              <a:rPr lang="en-US" sz="1800" dirty="0" smtClean="0">
                <a:solidFill>
                  <a:schemeClr val="accent3"/>
                </a:solidFill>
              </a:rPr>
              <a:t>various temperature tests</a:t>
            </a:r>
            <a:endParaRPr lang="en-US" dirty="0">
              <a:solidFill>
                <a:schemeClr val="accent3"/>
              </a:solidFill>
            </a:endParaRPr>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14</a:t>
            </a:fld>
            <a:endParaRPr lang="de-DE" dirty="0"/>
          </a:p>
        </p:txBody>
      </p:sp>
      <p:pic>
        <p:nvPicPr>
          <p:cNvPr id="5" name="Picture 4"/>
          <p:cNvPicPr>
            <a:picLocks noChangeAspect="1"/>
          </p:cNvPicPr>
          <p:nvPr/>
        </p:nvPicPr>
        <p:blipFill>
          <a:blip r:embed="rId2"/>
          <a:stretch>
            <a:fillRect/>
          </a:stretch>
        </p:blipFill>
        <p:spPr>
          <a:xfrm>
            <a:off x="3211653" y="762449"/>
            <a:ext cx="2625145" cy="1619385"/>
          </a:xfrm>
          <a:prstGeom prst="rect">
            <a:avLst/>
          </a:prstGeom>
        </p:spPr>
      </p:pic>
      <p:pic>
        <p:nvPicPr>
          <p:cNvPr id="6" name="Picture 5"/>
          <p:cNvPicPr>
            <a:picLocks noChangeAspect="1"/>
          </p:cNvPicPr>
          <p:nvPr/>
        </p:nvPicPr>
        <p:blipFill>
          <a:blip r:embed="rId3"/>
          <a:stretch>
            <a:fillRect/>
          </a:stretch>
        </p:blipFill>
        <p:spPr>
          <a:xfrm>
            <a:off x="3162506" y="2465423"/>
            <a:ext cx="2520000" cy="16875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3659" y="1176373"/>
            <a:ext cx="3232207" cy="2424155"/>
          </a:xfrm>
          <a:prstGeom prst="rect">
            <a:avLst/>
          </a:prstGeom>
        </p:spPr>
      </p:pic>
      <p:sp>
        <p:nvSpPr>
          <p:cNvPr id="8" name="Rectangle 7"/>
          <p:cNvSpPr/>
          <p:nvPr/>
        </p:nvSpPr>
        <p:spPr>
          <a:xfrm>
            <a:off x="651153" y="4117017"/>
            <a:ext cx="5144857" cy="830997"/>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S</a:t>
            </a:r>
            <a:r>
              <a:rPr lang="en-US" dirty="0" smtClean="0">
                <a:latin typeface="Calibri" panose="020F0502020204030204" pitchFamily="34" charset="0"/>
                <a:ea typeface="Calibri" panose="020F0502020204030204" pitchFamily="34" charset="0"/>
                <a:cs typeface="Times New Roman" panose="02020603050405020304" pitchFamily="18" charset="0"/>
              </a:rPr>
              <a:t>trands </a:t>
            </a:r>
            <a:r>
              <a:rPr lang="en-US" dirty="0">
                <a:latin typeface="Calibri" panose="020F0502020204030204" pitchFamily="34" charset="0"/>
                <a:ea typeface="Calibri" panose="020F0502020204030204" pitchFamily="34" charset="0"/>
                <a:cs typeface="Times New Roman" panose="02020603050405020304" pitchFamily="18" charset="0"/>
              </a:rPr>
              <a:t>in this measurement had undergone different heat treatments. During the heating cycle, they were exposed to varying amounts of oxygen at different temperatures</a:t>
            </a:r>
            <a:endParaRPr lang="en-US" dirty="0"/>
          </a:p>
        </p:txBody>
      </p:sp>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6028055" y="3075806"/>
            <a:ext cx="2576393" cy="1872208"/>
          </a:xfrm>
          <a:prstGeom prst="rect">
            <a:avLst/>
          </a:prstGeom>
          <a:noFill/>
          <a:ln>
            <a:noFill/>
          </a:ln>
        </p:spPr>
      </p:pic>
      <p:pic>
        <p:nvPicPr>
          <p:cNvPr id="13" name="Picture 12" descr="IMG_5798.JPG"/>
          <p:cNvPicPr/>
          <p:nvPr/>
        </p:nvPicPr>
        <p:blipFill rotWithShape="1">
          <a:blip r:embed="rId6" r:link="rId7" cstate="print">
            <a:extLst>
              <a:ext uri="{28A0092B-C50C-407E-A947-70E740481C1C}">
                <a14:useLocalDpi xmlns:a14="http://schemas.microsoft.com/office/drawing/2010/main" val="0"/>
              </a:ext>
            </a:extLst>
          </a:blip>
          <a:srcRect l="32053" t="8147" r="9925" b="9711"/>
          <a:stretch/>
        </p:blipFill>
        <p:spPr bwMode="auto">
          <a:xfrm rot="5400000">
            <a:off x="6291894" y="720282"/>
            <a:ext cx="1718169" cy="1822298"/>
          </a:xfrm>
          <a:prstGeom prst="rect">
            <a:avLst/>
          </a:prstGeom>
          <a:noFill/>
          <a:ln>
            <a:noFill/>
          </a:ln>
          <a:extLst>
            <a:ext uri="{53640926-AAD7-44D8-BBD7-CCE9431645EC}">
              <a14:shadowObscured xmlns:a14="http://schemas.microsoft.com/office/drawing/2010/main"/>
            </a:ext>
          </a:extLst>
        </p:spPr>
      </p:pic>
      <p:sp>
        <p:nvSpPr>
          <p:cNvPr id="14" name="Rectangle 13"/>
          <p:cNvSpPr/>
          <p:nvPr/>
        </p:nvSpPr>
        <p:spPr>
          <a:xfrm>
            <a:off x="6174007" y="2532600"/>
            <a:ext cx="2876258" cy="523220"/>
          </a:xfrm>
          <a:prstGeom prst="rect">
            <a:avLst/>
          </a:prstGeom>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T</a:t>
            </a:r>
            <a:r>
              <a:rPr lang="en-US" sz="1400" dirty="0" smtClean="0">
                <a:latin typeface="Calibri" panose="020F0502020204030204" pitchFamily="34" charset="0"/>
                <a:ea typeface="Calibri" panose="020F0502020204030204" pitchFamily="34" charset="0"/>
                <a:cs typeface="Times New Roman" panose="02020603050405020304" pitchFamily="18" charset="0"/>
              </a:rPr>
              <a:t>hermal </a:t>
            </a:r>
            <a:r>
              <a:rPr lang="en-US" sz="1400" dirty="0">
                <a:latin typeface="Calibri" panose="020F0502020204030204" pitchFamily="34" charset="0"/>
                <a:ea typeface="Calibri" panose="020F0502020204030204" pitchFamily="34" charset="0"/>
                <a:cs typeface="Times New Roman" panose="02020603050405020304" pitchFamily="18" charset="0"/>
              </a:rPr>
              <a:t>conductivity of different types of insulated joints</a:t>
            </a:r>
            <a:endParaRPr lang="en-US" sz="1400" dirty="0"/>
          </a:p>
        </p:txBody>
      </p:sp>
    </p:spTree>
    <p:extLst>
      <p:ext uri="{BB962C8B-B14F-4D97-AF65-F5344CB8AC3E}">
        <p14:creationId xmlns:p14="http://schemas.microsoft.com/office/powerpoint/2010/main" val="299303212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 coils winding and soldering</a:t>
            </a:r>
            <a:endParaRPr lang="en-US" dirty="0"/>
          </a:p>
        </p:txBody>
      </p:sp>
      <p:pic>
        <p:nvPicPr>
          <p:cNvPr id="2050" name="8F5DD028-6023-4CE8-92AE-C6D2159D0EFD" descr="IMG_5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72223" y="1635396"/>
            <a:ext cx="3783649" cy="2837738"/>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0612" y="1209791"/>
            <a:ext cx="2717978" cy="228524"/>
          </a:xfrm>
          <a:prstGeom prst="rect">
            <a:avLst/>
          </a:prstGeom>
          <a:solidFill>
            <a:schemeClr val="bg1">
              <a:alpha val="70000"/>
            </a:schemeClr>
          </a:solidFill>
        </p:spPr>
        <p:txBody>
          <a:bodyPr wrap="square" lIns="27000" tIns="0" rIns="27000" bIns="0" rtlCol="0">
            <a:spAutoFit/>
          </a:bodyPr>
          <a:lstStyle/>
          <a:p>
            <a:pPr algn="ctr" eaLnBrk="1" hangingPunct="1">
              <a:lnSpc>
                <a:spcPct val="110000"/>
              </a:lnSpc>
              <a:spcBef>
                <a:spcPct val="0"/>
              </a:spcBef>
              <a:buClr>
                <a:srgbClr val="000000"/>
              </a:buClr>
            </a:pPr>
            <a:r>
              <a:rPr lang="en-US" sz="1350" dirty="0">
                <a:solidFill>
                  <a:schemeClr val="accent4"/>
                </a:solidFill>
                <a:latin typeface="Calibri"/>
              </a:rPr>
              <a:t>winding table</a:t>
            </a:r>
          </a:p>
        </p:txBody>
      </p:sp>
      <p:sp>
        <p:nvSpPr>
          <p:cNvPr id="13" name="TextBox 12"/>
          <p:cNvSpPr txBox="1"/>
          <p:nvPr/>
        </p:nvSpPr>
        <p:spPr>
          <a:xfrm>
            <a:off x="3062062" y="741746"/>
            <a:ext cx="5336397" cy="936090"/>
          </a:xfrm>
          <a:prstGeom prst="rect">
            <a:avLst/>
          </a:prstGeom>
          <a:noFill/>
        </p:spPr>
        <p:txBody>
          <a:bodyPr wrap="none" lIns="0" tIns="0" rIns="0" bIns="0" rtlCol="0">
            <a:spAutoFit/>
          </a:bodyPr>
          <a:lstStyle/>
          <a:p>
            <a:pPr marL="214313" indent="-214313" eaLnBrk="1" hangingPunct="1">
              <a:lnSpc>
                <a:spcPct val="110000"/>
              </a:lnSpc>
              <a:spcBef>
                <a:spcPct val="0"/>
              </a:spcBef>
              <a:buClr>
                <a:srgbClr val="000000"/>
              </a:buClr>
              <a:buFont typeface="Arial" panose="020B0604020202020204" pitchFamily="34" charset="0"/>
              <a:buChar char="•"/>
            </a:pPr>
            <a:r>
              <a:rPr lang="en-US" sz="1400" dirty="0">
                <a:solidFill>
                  <a:srgbClr val="000000"/>
                </a:solidFill>
                <a:latin typeface="Calibri"/>
              </a:rPr>
              <a:t>winding setup for one or two tapes with individual tension control</a:t>
            </a:r>
          </a:p>
          <a:p>
            <a:pPr marL="214313" indent="-214313" eaLnBrk="1" hangingPunct="1">
              <a:lnSpc>
                <a:spcPct val="110000"/>
              </a:lnSpc>
              <a:spcBef>
                <a:spcPct val="0"/>
              </a:spcBef>
              <a:buClr>
                <a:srgbClr val="000000"/>
              </a:buClr>
              <a:buFont typeface="Arial" panose="020B0604020202020204" pitchFamily="34" charset="0"/>
              <a:buChar char="•"/>
            </a:pPr>
            <a:r>
              <a:rPr lang="en-US" sz="1400" dirty="0">
                <a:solidFill>
                  <a:srgbClr val="000000"/>
                </a:solidFill>
                <a:latin typeface="Calibri"/>
              </a:rPr>
              <a:t>automatic application of soldering flux on each tap</a:t>
            </a:r>
          </a:p>
          <a:p>
            <a:pPr marL="214313" indent="-214313" eaLnBrk="1" hangingPunct="1">
              <a:lnSpc>
                <a:spcPct val="110000"/>
              </a:lnSpc>
              <a:spcBef>
                <a:spcPct val="0"/>
              </a:spcBef>
              <a:buClr>
                <a:srgbClr val="000000"/>
              </a:buClr>
              <a:buFont typeface="Arial" panose="020B0604020202020204" pitchFamily="34" charset="0"/>
              <a:buChar char="•"/>
            </a:pPr>
            <a:r>
              <a:rPr lang="en-US" sz="1400" dirty="0">
                <a:solidFill>
                  <a:srgbClr val="000000"/>
                </a:solidFill>
                <a:latin typeface="Calibri"/>
              </a:rPr>
              <a:t>possibility of soldering the coil as it is wound</a:t>
            </a:r>
          </a:p>
          <a:p>
            <a:pPr marL="214313" indent="-214313" eaLnBrk="1" hangingPunct="1">
              <a:lnSpc>
                <a:spcPct val="110000"/>
              </a:lnSpc>
              <a:spcBef>
                <a:spcPct val="0"/>
              </a:spcBef>
              <a:buClr>
                <a:srgbClr val="000000"/>
              </a:buClr>
              <a:buFont typeface="Arial" panose="020B0604020202020204" pitchFamily="34" charset="0"/>
              <a:buChar char="•"/>
            </a:pPr>
            <a:r>
              <a:rPr lang="en-US" sz="1400" dirty="0">
                <a:solidFill>
                  <a:srgbClr val="000000"/>
                </a:solidFill>
                <a:latin typeface="Calibri"/>
              </a:rPr>
              <a:t>4 coils manufactured using different winding and soldering techniques</a:t>
            </a:r>
          </a:p>
        </p:txBody>
      </p:sp>
      <p:sp>
        <p:nvSpPr>
          <p:cNvPr id="22"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15</a:t>
            </a:fld>
            <a:endParaRPr lang="en-US" dirty="0"/>
          </a:p>
        </p:txBody>
      </p:sp>
      <p:sp>
        <p:nvSpPr>
          <p:cNvPr id="14" name="Rectangle 13"/>
          <p:cNvSpPr/>
          <p:nvPr/>
        </p:nvSpPr>
        <p:spPr>
          <a:xfrm>
            <a:off x="3112311" y="1885824"/>
            <a:ext cx="2579559" cy="3170099"/>
          </a:xfrm>
          <a:prstGeom prst="rect">
            <a:avLst/>
          </a:prstGeom>
        </p:spPr>
        <p:txBody>
          <a:bodyPr wrap="square">
            <a:spAutoFit/>
          </a:bodyPr>
          <a:lstStyle/>
          <a:p>
            <a:pPr>
              <a:lnSpc>
                <a:spcPts val="2000"/>
              </a:lnSpc>
              <a:spcBef>
                <a:spcPts val="0"/>
              </a:spcBef>
            </a:pPr>
            <a:r>
              <a:rPr lang="en-US" sz="1500" dirty="0">
                <a:latin typeface="+mn-lt"/>
              </a:rPr>
              <a:t>Stacked, single layer </a:t>
            </a:r>
            <a:r>
              <a:rPr lang="en-US" sz="1500" dirty="0" smtClean="0">
                <a:latin typeface="+mn-lt"/>
              </a:rPr>
              <a:t>pancakes</a:t>
            </a:r>
          </a:p>
          <a:p>
            <a:pPr>
              <a:lnSpc>
                <a:spcPts val="2000"/>
              </a:lnSpc>
              <a:spcBef>
                <a:spcPts val="0"/>
              </a:spcBef>
            </a:pPr>
            <a:r>
              <a:rPr lang="en-US" sz="1500" dirty="0" smtClean="0">
                <a:latin typeface="+mn-lt"/>
              </a:rPr>
              <a:t>Axial joints</a:t>
            </a:r>
            <a:endParaRPr lang="en-US" sz="1500" dirty="0">
              <a:solidFill>
                <a:srgbClr val="000000"/>
              </a:solidFill>
              <a:latin typeface="+mn-lt"/>
            </a:endParaRPr>
          </a:p>
          <a:p>
            <a:pPr>
              <a:lnSpc>
                <a:spcPts val="2000"/>
              </a:lnSpc>
              <a:spcBef>
                <a:spcPts val="0"/>
              </a:spcBef>
            </a:pPr>
            <a:r>
              <a:rPr lang="en-US" sz="1500" dirty="0" smtClean="0">
                <a:solidFill>
                  <a:srgbClr val="000000"/>
                </a:solidFill>
                <a:latin typeface="+mn-lt"/>
              </a:rPr>
              <a:t>4 </a:t>
            </a:r>
            <a:r>
              <a:rPr lang="en-US" sz="1500" dirty="0">
                <a:solidFill>
                  <a:srgbClr val="000000"/>
                </a:solidFill>
                <a:latin typeface="+mn-lt"/>
              </a:rPr>
              <a:t>coils, 12 mm </a:t>
            </a:r>
            <a:r>
              <a:rPr lang="en-US" sz="1500" dirty="0" err="1">
                <a:solidFill>
                  <a:srgbClr val="000000"/>
                </a:solidFill>
                <a:latin typeface="+mn-lt"/>
              </a:rPr>
              <a:t>SuperOx</a:t>
            </a:r>
            <a:r>
              <a:rPr lang="en-US" sz="1500" dirty="0">
                <a:solidFill>
                  <a:srgbClr val="000000"/>
                </a:solidFill>
                <a:latin typeface="+mn-lt"/>
              </a:rPr>
              <a:t> </a:t>
            </a:r>
            <a:r>
              <a:rPr lang="en-US" sz="1500" dirty="0" smtClean="0">
                <a:solidFill>
                  <a:srgbClr val="000000"/>
                </a:solidFill>
                <a:latin typeface="+mn-lt"/>
              </a:rPr>
              <a:t>tape</a:t>
            </a:r>
          </a:p>
          <a:p>
            <a:pPr>
              <a:lnSpc>
                <a:spcPts val="2000"/>
              </a:lnSpc>
              <a:spcBef>
                <a:spcPts val="0"/>
              </a:spcBef>
            </a:pPr>
            <a:r>
              <a:rPr lang="en-US" sz="1500" dirty="0" smtClean="0">
                <a:solidFill>
                  <a:srgbClr val="000000"/>
                </a:solidFill>
                <a:latin typeface="+mn-lt"/>
              </a:rPr>
              <a:t>Solder-potted </a:t>
            </a:r>
            <a:r>
              <a:rPr lang="en-US" sz="1500" dirty="0">
                <a:solidFill>
                  <a:srgbClr val="000000"/>
                </a:solidFill>
                <a:latin typeface="+mn-lt"/>
              </a:rPr>
              <a:t>coils</a:t>
            </a:r>
          </a:p>
          <a:p>
            <a:pPr eaLnBrk="1" hangingPunct="1">
              <a:lnSpc>
                <a:spcPts val="2000"/>
              </a:lnSpc>
              <a:spcBef>
                <a:spcPct val="0"/>
              </a:spcBef>
              <a:buClr>
                <a:srgbClr val="000000"/>
              </a:buClr>
            </a:pPr>
            <a:r>
              <a:rPr lang="en-US" sz="1500" dirty="0" err="1">
                <a:solidFill>
                  <a:srgbClr val="000000"/>
                </a:solidFill>
                <a:latin typeface="+mn-lt"/>
              </a:rPr>
              <a:t>r_i</a:t>
            </a:r>
            <a:r>
              <a:rPr lang="en-US" sz="1500" dirty="0">
                <a:solidFill>
                  <a:srgbClr val="000000"/>
                </a:solidFill>
                <a:latin typeface="+mn-lt"/>
              </a:rPr>
              <a:t>  25 mm</a:t>
            </a:r>
          </a:p>
          <a:p>
            <a:pPr eaLnBrk="1" hangingPunct="1">
              <a:lnSpc>
                <a:spcPts val="2000"/>
              </a:lnSpc>
              <a:spcBef>
                <a:spcPct val="0"/>
              </a:spcBef>
              <a:buClr>
                <a:srgbClr val="000000"/>
              </a:buClr>
            </a:pPr>
            <a:r>
              <a:rPr lang="en-US" sz="1500" dirty="0" err="1">
                <a:solidFill>
                  <a:srgbClr val="000000"/>
                </a:solidFill>
                <a:latin typeface="+mn-lt"/>
              </a:rPr>
              <a:t>r_o</a:t>
            </a:r>
            <a:r>
              <a:rPr lang="en-US" sz="1500" dirty="0">
                <a:solidFill>
                  <a:srgbClr val="000000"/>
                </a:solidFill>
                <a:latin typeface="+mn-lt"/>
              </a:rPr>
              <a:t> 50 </a:t>
            </a:r>
            <a:r>
              <a:rPr lang="en-US" sz="1500" dirty="0" smtClean="0">
                <a:solidFill>
                  <a:srgbClr val="000000"/>
                </a:solidFill>
                <a:latin typeface="+mn-lt"/>
              </a:rPr>
              <a:t>mm</a:t>
            </a:r>
          </a:p>
          <a:p>
            <a:pPr eaLnBrk="1" hangingPunct="1">
              <a:lnSpc>
                <a:spcPts val="2000"/>
              </a:lnSpc>
              <a:spcBef>
                <a:spcPct val="0"/>
              </a:spcBef>
              <a:buClr>
                <a:srgbClr val="000000"/>
              </a:buClr>
            </a:pPr>
            <a:r>
              <a:rPr lang="pl-PL" sz="1500" dirty="0" smtClean="0">
                <a:latin typeface="+mn-lt"/>
              </a:rPr>
              <a:t># </a:t>
            </a:r>
            <a:r>
              <a:rPr lang="pl-PL" sz="1500" dirty="0" err="1">
                <a:latin typeface="+mn-lt"/>
              </a:rPr>
              <a:t>turns</a:t>
            </a:r>
            <a:r>
              <a:rPr lang="pl-PL" sz="1500" dirty="0">
                <a:latin typeface="+mn-lt"/>
              </a:rPr>
              <a:t>:</a:t>
            </a:r>
            <a:r>
              <a:rPr lang="en-US" sz="1500" dirty="0">
                <a:latin typeface="+mn-lt"/>
              </a:rPr>
              <a:t> 2 x </a:t>
            </a:r>
            <a:r>
              <a:rPr lang="en-US" sz="1500" dirty="0" smtClean="0">
                <a:latin typeface="+mn-lt"/>
              </a:rPr>
              <a:t>170</a:t>
            </a:r>
            <a:endParaRPr lang="en-US" sz="1500" dirty="0">
              <a:latin typeface="+mn-lt"/>
            </a:endParaRPr>
          </a:p>
          <a:p>
            <a:pPr eaLnBrk="1" hangingPunct="1">
              <a:lnSpc>
                <a:spcPts val="2000"/>
              </a:lnSpc>
              <a:spcBef>
                <a:spcPct val="0"/>
              </a:spcBef>
              <a:buClr>
                <a:srgbClr val="000000"/>
              </a:buClr>
            </a:pPr>
            <a:r>
              <a:rPr lang="en-US" sz="1500" dirty="0" smtClean="0">
                <a:latin typeface="+mn-lt"/>
              </a:rPr>
              <a:t>SC </a:t>
            </a:r>
            <a:r>
              <a:rPr lang="pl-PL" sz="1500" dirty="0" err="1" smtClean="0">
                <a:latin typeface="+mn-lt"/>
              </a:rPr>
              <a:t>length</a:t>
            </a:r>
            <a:r>
              <a:rPr lang="pl-PL" sz="1500" dirty="0" smtClean="0">
                <a:latin typeface="+mn-lt"/>
              </a:rPr>
              <a:t>:</a:t>
            </a:r>
            <a:r>
              <a:rPr lang="en-US" sz="1500" dirty="0" smtClean="0">
                <a:latin typeface="+mn-lt"/>
              </a:rPr>
              <a:t> 2 x 49 m</a:t>
            </a:r>
          </a:p>
          <a:p>
            <a:pPr eaLnBrk="1" hangingPunct="1">
              <a:lnSpc>
                <a:spcPts val="2000"/>
              </a:lnSpc>
              <a:spcBef>
                <a:spcPct val="0"/>
              </a:spcBef>
              <a:buClr>
                <a:srgbClr val="000000"/>
              </a:buClr>
            </a:pPr>
            <a:r>
              <a:rPr lang="pl-PL" sz="1500" dirty="0" smtClean="0">
                <a:latin typeface="+mn-lt"/>
              </a:rPr>
              <a:t>v</a:t>
            </a:r>
            <a:r>
              <a:rPr lang="en-US" sz="1500" dirty="0" err="1">
                <a:latin typeface="+mn-lt"/>
              </a:rPr>
              <a:t>oltage</a:t>
            </a:r>
            <a:r>
              <a:rPr lang="pl-PL" sz="1500" dirty="0">
                <a:latin typeface="+mn-lt"/>
              </a:rPr>
              <a:t> </a:t>
            </a:r>
            <a:r>
              <a:rPr lang="pl-PL" sz="1500" dirty="0" err="1" smtClean="0">
                <a:latin typeface="+mn-lt"/>
              </a:rPr>
              <a:t>taps</a:t>
            </a:r>
            <a:endParaRPr lang="en-US" sz="1500" dirty="0">
              <a:latin typeface="+mn-lt"/>
            </a:endParaRPr>
          </a:p>
          <a:p>
            <a:pPr eaLnBrk="1" hangingPunct="1">
              <a:lnSpc>
                <a:spcPts val="2000"/>
              </a:lnSpc>
              <a:spcBef>
                <a:spcPct val="0"/>
              </a:spcBef>
              <a:buClr>
                <a:srgbClr val="000000"/>
              </a:buClr>
            </a:pPr>
            <a:r>
              <a:rPr lang="pl-PL" sz="1500" dirty="0" smtClean="0">
                <a:latin typeface="+mn-lt"/>
              </a:rPr>
              <a:t>hall</a:t>
            </a:r>
            <a:r>
              <a:rPr lang="en-US" sz="1500" dirty="0" smtClean="0">
                <a:latin typeface="+mn-lt"/>
              </a:rPr>
              <a:t> </a:t>
            </a:r>
            <a:r>
              <a:rPr lang="en-US" sz="1500" dirty="0">
                <a:latin typeface="+mn-lt"/>
              </a:rPr>
              <a:t>sensors </a:t>
            </a:r>
            <a:r>
              <a:rPr lang="en-US" sz="1500" dirty="0" smtClean="0">
                <a:latin typeface="+mn-lt"/>
              </a:rPr>
              <a:t>matrix</a:t>
            </a:r>
          </a:p>
          <a:p>
            <a:pPr eaLnBrk="1" hangingPunct="1">
              <a:lnSpc>
                <a:spcPts val="2000"/>
              </a:lnSpc>
              <a:spcBef>
                <a:spcPct val="0"/>
              </a:spcBef>
              <a:buClr>
                <a:srgbClr val="000000"/>
              </a:buClr>
            </a:pPr>
            <a:endParaRPr lang="en-US" sz="1500" dirty="0">
              <a:latin typeface="+mn-lt"/>
            </a:endParaRPr>
          </a:p>
          <a:p>
            <a:pPr eaLnBrk="1" hangingPunct="1">
              <a:lnSpc>
                <a:spcPts val="2000"/>
              </a:lnSpc>
              <a:spcBef>
                <a:spcPct val="0"/>
              </a:spcBef>
              <a:buClr>
                <a:srgbClr val="000000"/>
              </a:buClr>
            </a:pPr>
            <a:r>
              <a:rPr lang="en-US" sz="2000" b="1" dirty="0" smtClean="0">
                <a:solidFill>
                  <a:schemeClr val="accent3"/>
                </a:solidFill>
                <a:latin typeface="+mn-lt"/>
              </a:rPr>
              <a:t>Manufacturing 2 days!</a:t>
            </a:r>
            <a:endParaRPr lang="en-US" sz="1500" b="1" dirty="0">
              <a:solidFill>
                <a:schemeClr val="accent3"/>
              </a:solidFill>
              <a:latin typeface="+mn-lt"/>
            </a:endParaRPr>
          </a:p>
        </p:txBody>
      </p:sp>
      <p:pic>
        <p:nvPicPr>
          <p:cNvPr id="16" name="Content Placeholder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28964" y="1754599"/>
            <a:ext cx="2660279" cy="1308503"/>
          </a:xfrm>
          <a:prstGeom prst="rect">
            <a:avLst/>
          </a:prstGeom>
          <a:ln w="19050">
            <a:solidFill>
              <a:schemeClr val="tx1"/>
            </a:solid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6970" t="18990" r="5152"/>
          <a:stretch/>
        </p:blipFill>
        <p:spPr>
          <a:xfrm>
            <a:off x="5728964" y="3148734"/>
            <a:ext cx="2661503" cy="1840106"/>
          </a:xfrm>
          <a:prstGeom prst="rect">
            <a:avLst/>
          </a:prstGeom>
          <a:ln w="19050">
            <a:solidFill>
              <a:schemeClr val="tx1"/>
            </a:solidFill>
          </a:ln>
        </p:spPr>
      </p:pic>
    </p:spTree>
    <p:extLst>
      <p:ext uri="{BB962C8B-B14F-4D97-AF65-F5344CB8AC3E}">
        <p14:creationId xmlns:p14="http://schemas.microsoft.com/office/powerpoint/2010/main" val="391941261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AC904-74E3-2F96-51E3-3E393E647409}"/>
              </a:ext>
            </a:extLst>
          </p:cNvPr>
          <p:cNvSpPr>
            <a:spLocks noGrp="1"/>
          </p:cNvSpPr>
          <p:nvPr>
            <p:ph sz="quarter" idx="13"/>
          </p:nvPr>
        </p:nvSpPr>
        <p:spPr>
          <a:xfrm>
            <a:off x="683568" y="843558"/>
            <a:ext cx="3744416" cy="3509963"/>
          </a:xfrm>
        </p:spPr>
        <p:txBody>
          <a:bodyPr/>
          <a:lstStyle/>
          <a:p>
            <a:pPr marL="0" indent="0">
              <a:buNone/>
            </a:pPr>
            <a:r>
              <a:rPr lang="en-US" dirty="0" smtClean="0"/>
              <a:t>Stack of</a:t>
            </a:r>
            <a:r>
              <a:rPr lang="en-CH" dirty="0" smtClean="0"/>
              <a:t> 4</a:t>
            </a:r>
            <a:r>
              <a:rPr lang="en-US" dirty="0" smtClean="0"/>
              <a:t> NI </a:t>
            </a:r>
            <a:r>
              <a:rPr lang="en-US" dirty="0" err="1" smtClean="0"/>
              <a:t>HTS</a:t>
            </a:r>
            <a:r>
              <a:rPr lang="en-US" dirty="0" smtClean="0"/>
              <a:t> </a:t>
            </a:r>
            <a:r>
              <a:rPr lang="en-CH" dirty="0" smtClean="0"/>
              <a:t>pancake</a:t>
            </a:r>
            <a:r>
              <a:rPr lang="en-US" dirty="0" smtClean="0"/>
              <a:t> coils</a:t>
            </a:r>
            <a:r>
              <a:rPr lang="en-CH" dirty="0" smtClean="0"/>
              <a:t> solenoid,</a:t>
            </a:r>
            <a:r>
              <a:rPr lang="en-US" dirty="0"/>
              <a:t> </a:t>
            </a:r>
            <a:r>
              <a:rPr lang="en-CH" dirty="0" smtClean="0"/>
              <a:t>built </a:t>
            </a:r>
            <a:r>
              <a:rPr lang="en-CH" dirty="0"/>
              <a:t>at PSI and using licensed Tokamak Energy Ltd technology.</a:t>
            </a:r>
          </a:p>
        </p:txBody>
      </p:sp>
      <p:sp>
        <p:nvSpPr>
          <p:cNvPr id="3" name="Title 2">
            <a:extLst>
              <a:ext uri="{FF2B5EF4-FFF2-40B4-BE49-F238E27FC236}">
                <a16:creationId xmlns:a16="http://schemas.microsoft.com/office/drawing/2014/main" id="{A6ABAA15-E426-34F8-D5E9-8A44CFD513C8}"/>
              </a:ext>
            </a:extLst>
          </p:cNvPr>
          <p:cNvSpPr>
            <a:spLocks noGrp="1"/>
          </p:cNvSpPr>
          <p:nvPr>
            <p:ph type="title"/>
          </p:nvPr>
        </p:nvSpPr>
        <p:spPr/>
        <p:txBody>
          <a:bodyPr/>
          <a:lstStyle/>
          <a:p>
            <a:r>
              <a:rPr lang="en-CH" dirty="0"/>
              <a:t>Technology Solenoid Program Milestone</a:t>
            </a:r>
          </a:p>
        </p:txBody>
      </p:sp>
      <p:sp>
        <p:nvSpPr>
          <p:cNvPr id="4" name="Slide Number Placeholder 3">
            <a:extLst>
              <a:ext uri="{FF2B5EF4-FFF2-40B4-BE49-F238E27FC236}">
                <a16:creationId xmlns:a16="http://schemas.microsoft.com/office/drawing/2014/main" id="{5B8ABCAA-FDA5-38E4-29EC-659989B4B758}"/>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16</a:t>
            </a:fld>
            <a:endParaRPr lang="de-DE" dirty="0"/>
          </a:p>
        </p:txBody>
      </p:sp>
      <p:grpSp>
        <p:nvGrpSpPr>
          <p:cNvPr id="22" name="Group 21">
            <a:extLst>
              <a:ext uri="{FF2B5EF4-FFF2-40B4-BE49-F238E27FC236}">
                <a16:creationId xmlns:a16="http://schemas.microsoft.com/office/drawing/2014/main" id="{9EB2E08E-98E0-004C-0E8A-06893B13565C}"/>
              </a:ext>
            </a:extLst>
          </p:cNvPr>
          <p:cNvGrpSpPr/>
          <p:nvPr/>
        </p:nvGrpSpPr>
        <p:grpSpPr>
          <a:xfrm>
            <a:off x="3388654" y="733519"/>
            <a:ext cx="6049629" cy="4234481"/>
            <a:chOff x="294587" y="264216"/>
            <a:chExt cx="9033142" cy="6322812"/>
          </a:xfrm>
        </p:grpSpPr>
        <p:pic>
          <p:nvPicPr>
            <p:cNvPr id="7" name="Picture 6">
              <a:extLst>
                <a:ext uri="{FF2B5EF4-FFF2-40B4-BE49-F238E27FC236}">
                  <a16:creationId xmlns:a16="http://schemas.microsoft.com/office/drawing/2014/main" id="{3DA8A826-763D-5152-3F05-325529E92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06036" y="1054567"/>
              <a:ext cx="6322812" cy="4742109"/>
            </a:xfrm>
            <a:prstGeom prst="rect">
              <a:avLst/>
            </a:prstGeom>
            <a:ln w="19050">
              <a:solidFill>
                <a:schemeClr val="tx1"/>
              </a:solidFill>
            </a:ln>
          </p:spPr>
        </p:pic>
        <p:sp>
          <p:nvSpPr>
            <p:cNvPr id="8" name="TextBox 7">
              <a:extLst>
                <a:ext uri="{FF2B5EF4-FFF2-40B4-BE49-F238E27FC236}">
                  <a16:creationId xmlns:a16="http://schemas.microsoft.com/office/drawing/2014/main" id="{8EFFE3F6-E227-B5CA-6659-A59B919083CA}"/>
                </a:ext>
              </a:extLst>
            </p:cNvPr>
            <p:cNvSpPr txBox="1"/>
            <p:nvPr/>
          </p:nvSpPr>
          <p:spPr>
            <a:xfrm>
              <a:off x="294587" y="4840649"/>
              <a:ext cx="2449387" cy="896149"/>
            </a:xfrm>
            <a:prstGeom prst="rect">
              <a:avLst/>
            </a:prstGeom>
            <a:noFill/>
          </p:spPr>
          <p:txBody>
            <a:bodyPr wrap="square" rtlCol="0">
              <a:spAutoFit/>
            </a:bodyPr>
            <a:lstStyle/>
            <a:p>
              <a:r>
                <a:rPr lang="en-US" sz="1100" dirty="0"/>
                <a:t>stack of 4 NI </a:t>
              </a:r>
              <a:r>
                <a:rPr lang="en-US" sz="1100" dirty="0" err="1"/>
                <a:t>HTS</a:t>
              </a:r>
              <a:r>
                <a:rPr lang="en-US" sz="1100" dirty="0"/>
                <a:t> </a:t>
              </a:r>
              <a:r>
                <a:rPr lang="en-US" sz="1100" dirty="0" smtClean="0"/>
                <a:t>coils with thermal/current connectors</a:t>
              </a:r>
              <a:endParaRPr lang="en-US" sz="1100" dirty="0"/>
            </a:p>
          </p:txBody>
        </p:sp>
        <p:sp>
          <p:nvSpPr>
            <p:cNvPr id="9" name="TextBox 8">
              <a:extLst>
                <a:ext uri="{FF2B5EF4-FFF2-40B4-BE49-F238E27FC236}">
                  <a16:creationId xmlns:a16="http://schemas.microsoft.com/office/drawing/2014/main" id="{1094CA8D-3AE7-031A-A5AE-2A2CF92E017B}"/>
                </a:ext>
              </a:extLst>
            </p:cNvPr>
            <p:cNvSpPr txBox="1"/>
            <p:nvPr/>
          </p:nvSpPr>
          <p:spPr>
            <a:xfrm>
              <a:off x="7338499" y="4861184"/>
              <a:ext cx="1588491" cy="491733"/>
            </a:xfrm>
            <a:prstGeom prst="rect">
              <a:avLst/>
            </a:prstGeom>
            <a:noFill/>
          </p:spPr>
          <p:txBody>
            <a:bodyPr wrap="none" rtlCol="0">
              <a:spAutoFit/>
            </a:bodyPr>
            <a:lstStyle/>
            <a:p>
              <a:r>
                <a:rPr lang="en-US" sz="1100" dirty="0" err="1"/>
                <a:t>HTS</a:t>
              </a:r>
              <a:r>
                <a:rPr lang="en-US" sz="1100" dirty="0"/>
                <a:t> leads</a:t>
              </a:r>
            </a:p>
          </p:txBody>
        </p:sp>
        <p:sp>
          <p:nvSpPr>
            <p:cNvPr id="10" name="TextBox 9">
              <a:extLst>
                <a:ext uri="{FF2B5EF4-FFF2-40B4-BE49-F238E27FC236}">
                  <a16:creationId xmlns:a16="http://schemas.microsoft.com/office/drawing/2014/main" id="{C444F9DC-3439-225E-A2D1-BDD709C0CDBE}"/>
                </a:ext>
              </a:extLst>
            </p:cNvPr>
            <p:cNvSpPr txBox="1"/>
            <p:nvPr/>
          </p:nvSpPr>
          <p:spPr>
            <a:xfrm>
              <a:off x="1027928" y="3060694"/>
              <a:ext cx="1568459" cy="643389"/>
            </a:xfrm>
            <a:prstGeom prst="rect">
              <a:avLst/>
            </a:prstGeom>
            <a:noFill/>
          </p:spPr>
          <p:txBody>
            <a:bodyPr wrap="square" rtlCol="0">
              <a:spAutoFit/>
            </a:bodyPr>
            <a:lstStyle/>
            <a:p>
              <a:r>
                <a:rPr lang="en-US" sz="1100" dirty="0"/>
                <a:t>1</a:t>
              </a:r>
              <a:r>
                <a:rPr lang="en-US" sz="1100" baseline="30000" dirty="0"/>
                <a:t>st</a:t>
              </a:r>
              <a:r>
                <a:rPr lang="en-US" sz="1100" dirty="0"/>
                <a:t> </a:t>
              </a:r>
              <a:r>
                <a:rPr lang="en-US" sz="1100" dirty="0" err="1" smtClean="0"/>
                <a:t>cryocooler</a:t>
              </a:r>
              <a:r>
                <a:rPr lang="en-US" sz="1100" dirty="0"/>
                <a:t> </a:t>
              </a:r>
              <a:r>
                <a:rPr lang="en-US" sz="1100" dirty="0" err="1" smtClean="0"/>
                <a:t>4K</a:t>
              </a:r>
              <a:r>
                <a:rPr lang="en-US" sz="1100" dirty="0" smtClean="0"/>
                <a:t> </a:t>
              </a:r>
              <a:r>
                <a:rPr lang="en-US" sz="1100" dirty="0" err="1"/>
                <a:t>coldhead</a:t>
              </a:r>
              <a:endParaRPr lang="en-US" sz="1100" dirty="0"/>
            </a:p>
          </p:txBody>
        </p:sp>
        <p:sp>
          <p:nvSpPr>
            <p:cNvPr id="11" name="TextBox 10">
              <a:extLst>
                <a:ext uri="{FF2B5EF4-FFF2-40B4-BE49-F238E27FC236}">
                  <a16:creationId xmlns:a16="http://schemas.microsoft.com/office/drawing/2014/main" id="{837207CE-3723-B2A7-65E8-97655F4E7849}"/>
                </a:ext>
              </a:extLst>
            </p:cNvPr>
            <p:cNvSpPr txBox="1"/>
            <p:nvPr/>
          </p:nvSpPr>
          <p:spPr>
            <a:xfrm>
              <a:off x="7338497" y="2599247"/>
              <a:ext cx="1989232" cy="491733"/>
            </a:xfrm>
            <a:prstGeom prst="rect">
              <a:avLst/>
            </a:prstGeom>
            <a:noFill/>
          </p:spPr>
          <p:txBody>
            <a:bodyPr wrap="none" rtlCol="0">
              <a:spAutoFit/>
            </a:bodyPr>
            <a:lstStyle/>
            <a:p>
              <a:r>
                <a:rPr lang="en-US" sz="1100" dirty="0"/>
                <a:t>2</a:t>
              </a:r>
              <a:r>
                <a:rPr lang="en-US" sz="1100" baseline="30000" dirty="0"/>
                <a:t>nd</a:t>
              </a:r>
              <a:r>
                <a:rPr lang="en-US" sz="1100" dirty="0"/>
                <a:t> </a:t>
              </a:r>
              <a:r>
                <a:rPr lang="en-US" sz="1100" dirty="0" err="1"/>
                <a:t>cryocooler</a:t>
              </a:r>
              <a:endParaRPr lang="en-US" sz="1100" dirty="0"/>
            </a:p>
          </p:txBody>
        </p:sp>
        <p:sp>
          <p:nvSpPr>
            <p:cNvPr id="12" name="TextBox 11">
              <a:extLst>
                <a:ext uri="{FF2B5EF4-FFF2-40B4-BE49-F238E27FC236}">
                  <a16:creationId xmlns:a16="http://schemas.microsoft.com/office/drawing/2014/main" id="{8B17CD1C-54FA-9EA8-FA1E-F43D0248D2AE}"/>
                </a:ext>
              </a:extLst>
            </p:cNvPr>
            <p:cNvSpPr txBox="1"/>
            <p:nvPr/>
          </p:nvSpPr>
          <p:spPr>
            <a:xfrm>
              <a:off x="7338497" y="1239945"/>
              <a:ext cx="1386772" cy="643389"/>
            </a:xfrm>
            <a:prstGeom prst="rect">
              <a:avLst/>
            </a:prstGeom>
            <a:noFill/>
          </p:spPr>
          <p:txBody>
            <a:bodyPr wrap="square" rtlCol="0">
              <a:spAutoFit/>
            </a:bodyPr>
            <a:lstStyle/>
            <a:p>
              <a:r>
                <a:rPr lang="en-US" sz="1100" dirty="0" smtClean="0"/>
                <a:t>thermal connectors</a:t>
              </a:r>
              <a:endParaRPr lang="en-US" sz="1100" dirty="0"/>
            </a:p>
          </p:txBody>
        </p:sp>
        <p:cxnSp>
          <p:nvCxnSpPr>
            <p:cNvPr id="13" name="Straight Arrow Connector 12">
              <a:extLst>
                <a:ext uri="{FF2B5EF4-FFF2-40B4-BE49-F238E27FC236}">
                  <a16:creationId xmlns:a16="http://schemas.microsoft.com/office/drawing/2014/main" id="{FCA7B498-955D-97C3-A51A-993DDB5F3694}"/>
                </a:ext>
              </a:extLst>
            </p:cNvPr>
            <p:cNvCxnSpPr>
              <a:stCxn id="12" idx="1"/>
            </p:cNvCxnSpPr>
            <p:nvPr/>
          </p:nvCxnSpPr>
          <p:spPr>
            <a:xfrm flipH="1">
              <a:off x="5412259" y="1561640"/>
              <a:ext cx="1926238" cy="3876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EDEC892-783B-D2BF-7890-E34276D7437E}"/>
                </a:ext>
              </a:extLst>
            </p:cNvPr>
            <p:cNvSpPr txBox="1"/>
            <p:nvPr/>
          </p:nvSpPr>
          <p:spPr>
            <a:xfrm>
              <a:off x="1519280" y="1143598"/>
              <a:ext cx="1359429" cy="643389"/>
            </a:xfrm>
            <a:prstGeom prst="rect">
              <a:avLst/>
            </a:prstGeom>
            <a:noFill/>
          </p:spPr>
          <p:txBody>
            <a:bodyPr wrap="square" rtlCol="0">
              <a:spAutoFit/>
            </a:bodyPr>
            <a:lstStyle/>
            <a:p>
              <a:r>
                <a:rPr lang="en-US" sz="1100" dirty="0" smtClean="0"/>
                <a:t>radiation shield</a:t>
              </a:r>
              <a:endParaRPr lang="en-US" sz="1100" dirty="0"/>
            </a:p>
          </p:txBody>
        </p:sp>
        <p:cxnSp>
          <p:nvCxnSpPr>
            <p:cNvPr id="15" name="Straight Arrow Connector 14">
              <a:extLst>
                <a:ext uri="{FF2B5EF4-FFF2-40B4-BE49-F238E27FC236}">
                  <a16:creationId xmlns:a16="http://schemas.microsoft.com/office/drawing/2014/main" id="{DD981017-D205-34C6-B466-65FD0B2346D1}"/>
                </a:ext>
              </a:extLst>
            </p:cNvPr>
            <p:cNvCxnSpPr/>
            <p:nvPr/>
          </p:nvCxnSpPr>
          <p:spPr>
            <a:xfrm flipV="1">
              <a:off x="2596386" y="1362186"/>
              <a:ext cx="1308348" cy="1237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1F22907-5DA7-E081-1B1B-9C6DA6ACD138}"/>
                </a:ext>
              </a:extLst>
            </p:cNvPr>
            <p:cNvCxnSpPr>
              <a:stCxn id="10" idx="3"/>
            </p:cNvCxnSpPr>
            <p:nvPr/>
          </p:nvCxnSpPr>
          <p:spPr>
            <a:xfrm>
              <a:off x="2596387" y="3382389"/>
              <a:ext cx="1262602" cy="1987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6D2B5F-2530-CDD5-5581-97B1AA0A10D0}"/>
                </a:ext>
              </a:extLst>
            </p:cNvPr>
            <p:cNvCxnSpPr>
              <a:stCxn id="11" idx="1"/>
            </p:cNvCxnSpPr>
            <p:nvPr/>
          </p:nvCxnSpPr>
          <p:spPr>
            <a:xfrm flipH="1" flipV="1">
              <a:off x="6531325" y="2806288"/>
              <a:ext cx="807173" cy="388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9094BD-4437-D64A-0901-F0A4FD594853}"/>
                </a:ext>
              </a:extLst>
            </p:cNvPr>
            <p:cNvCxnSpPr>
              <a:stCxn id="9" idx="1"/>
            </p:cNvCxnSpPr>
            <p:nvPr/>
          </p:nvCxnSpPr>
          <p:spPr>
            <a:xfrm flipH="1">
              <a:off x="5019927" y="5107052"/>
              <a:ext cx="2318572" cy="506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15D745-D07A-A2E6-4FF9-353EE418EC01}"/>
                </a:ext>
              </a:extLst>
            </p:cNvPr>
            <p:cNvCxnSpPr/>
            <p:nvPr/>
          </p:nvCxnSpPr>
          <p:spPr>
            <a:xfrm flipV="1">
              <a:off x="2590225" y="5111355"/>
              <a:ext cx="1084635" cy="177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68C6EA-1262-5B84-06DD-23B98ACDB187}"/>
                </a:ext>
              </a:extLst>
            </p:cNvPr>
            <p:cNvSpPr txBox="1"/>
            <p:nvPr/>
          </p:nvSpPr>
          <p:spPr>
            <a:xfrm>
              <a:off x="7338499" y="3412350"/>
              <a:ext cx="1395655" cy="491733"/>
            </a:xfrm>
            <a:prstGeom prst="rect">
              <a:avLst/>
            </a:prstGeom>
            <a:noFill/>
          </p:spPr>
          <p:txBody>
            <a:bodyPr wrap="none" rtlCol="0">
              <a:spAutoFit/>
            </a:bodyPr>
            <a:lstStyle/>
            <a:p>
              <a:r>
                <a:rPr lang="en-US" sz="1100" dirty="0"/>
                <a:t>Cu leads</a:t>
              </a:r>
            </a:p>
          </p:txBody>
        </p:sp>
        <p:cxnSp>
          <p:nvCxnSpPr>
            <p:cNvPr id="21" name="Straight Arrow Connector 20">
              <a:extLst>
                <a:ext uri="{FF2B5EF4-FFF2-40B4-BE49-F238E27FC236}">
                  <a16:creationId xmlns:a16="http://schemas.microsoft.com/office/drawing/2014/main" id="{29D08E94-D812-A746-C0AE-C1EB40FBF35F}"/>
                </a:ext>
              </a:extLst>
            </p:cNvPr>
            <p:cNvCxnSpPr>
              <a:stCxn id="20" idx="1"/>
            </p:cNvCxnSpPr>
            <p:nvPr/>
          </p:nvCxnSpPr>
          <p:spPr>
            <a:xfrm flipH="1" flipV="1">
              <a:off x="5124403" y="2765820"/>
              <a:ext cx="2214096" cy="8923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8128"/>
          <a:stretch/>
        </p:blipFill>
        <p:spPr>
          <a:xfrm>
            <a:off x="718499" y="1995686"/>
            <a:ext cx="2569908" cy="3147814"/>
          </a:xfrm>
          <a:prstGeom prst="rect">
            <a:avLst/>
          </a:prstGeom>
        </p:spPr>
      </p:pic>
      <p:grpSp>
        <p:nvGrpSpPr>
          <p:cNvPr id="25" name="Group 24"/>
          <p:cNvGrpSpPr/>
          <p:nvPr/>
        </p:nvGrpSpPr>
        <p:grpSpPr>
          <a:xfrm>
            <a:off x="684735" y="1779662"/>
            <a:ext cx="2595172" cy="3377873"/>
            <a:chOff x="684735" y="1779662"/>
            <a:chExt cx="2595172" cy="3377873"/>
          </a:xfrm>
        </p:grpSpPr>
        <p:sp>
          <p:nvSpPr>
            <p:cNvPr id="5" name="Rectangle 4"/>
            <p:cNvSpPr/>
            <p:nvPr/>
          </p:nvSpPr>
          <p:spPr>
            <a:xfrm>
              <a:off x="684735" y="4315984"/>
              <a:ext cx="1345240" cy="827516"/>
            </a:xfrm>
            <a:prstGeom prst="rect">
              <a:avLst/>
            </a:prstGeom>
            <a:solidFill>
              <a:srgbClr val="FFFFFF"/>
            </a:solidFill>
          </p:spPr>
          <p:txBody>
            <a:bodyPr wrap="none" anchor="ctr" anchorCtr="0">
              <a:noAutofit/>
            </a:bodyPr>
            <a:lstStyle/>
            <a:p>
              <a:r>
                <a:rPr lang="en-US" dirty="0"/>
                <a:t>Flag of Sicily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212" y="4315983"/>
              <a:ext cx="1294695" cy="841552"/>
            </a:xfrm>
            <a:prstGeom prst="rect">
              <a:avLst/>
            </a:prstGeom>
          </p:spPr>
        </p:pic>
        <p:pic>
          <p:nvPicPr>
            <p:cNvPr id="26" name="Picture 25"/>
            <p:cNvPicPr>
              <a:picLocks noChangeAspect="1"/>
            </p:cNvPicPr>
            <p:nvPr/>
          </p:nvPicPr>
          <p:blipFill>
            <a:blip r:embed="rId5"/>
            <a:stretch>
              <a:fillRect/>
            </a:stretch>
          </p:blipFill>
          <p:spPr>
            <a:xfrm>
              <a:off x="718072" y="2083337"/>
              <a:ext cx="2555050" cy="2232646"/>
            </a:xfrm>
            <a:prstGeom prst="rect">
              <a:avLst/>
            </a:prstGeom>
          </p:spPr>
        </p:pic>
        <p:sp>
          <p:nvSpPr>
            <p:cNvPr id="23" name="TextBox 22"/>
            <p:cNvSpPr txBox="1"/>
            <p:nvPr/>
          </p:nvSpPr>
          <p:spPr>
            <a:xfrm>
              <a:off x="718499" y="1779662"/>
              <a:ext cx="2554623" cy="301638"/>
            </a:xfrm>
            <a:prstGeom prst="rect">
              <a:avLst/>
            </a:prstGeom>
            <a:solidFill>
              <a:schemeClr val="bg1"/>
            </a:solidFill>
          </p:spPr>
          <p:txBody>
            <a:bodyPr wrap="none" lIns="0" tIns="0" rIns="0" bIns="0" rtlCol="0">
              <a:noAutofit/>
            </a:bodyPr>
            <a:lstStyle/>
            <a:p>
              <a:pPr algn="ctr" eaLnBrk="1" hangingPunct="1">
                <a:lnSpc>
                  <a:spcPct val="110000"/>
                </a:lnSpc>
                <a:spcBef>
                  <a:spcPct val="0"/>
                </a:spcBef>
                <a:buClr>
                  <a:srgbClr val="000000"/>
                </a:buClr>
              </a:pPr>
              <a:r>
                <a:rPr lang="en-US" sz="1800" dirty="0" smtClean="0">
                  <a:solidFill>
                    <a:srgbClr val="000000"/>
                  </a:solidFill>
                  <a:latin typeface="Calibri"/>
                </a:rPr>
                <a:t>MEDUSA</a:t>
              </a:r>
            </a:p>
          </p:txBody>
        </p:sp>
      </p:grpSp>
    </p:spTree>
    <p:extLst>
      <p:ext uri="{BB962C8B-B14F-4D97-AF65-F5344CB8AC3E}">
        <p14:creationId xmlns:p14="http://schemas.microsoft.com/office/powerpoint/2010/main" val="4254231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BAA15-E426-34F8-D5E9-8A44CFD513C8}"/>
              </a:ext>
            </a:extLst>
          </p:cNvPr>
          <p:cNvSpPr>
            <a:spLocks noGrp="1"/>
          </p:cNvSpPr>
          <p:nvPr>
            <p:ph type="title"/>
          </p:nvPr>
        </p:nvSpPr>
        <p:spPr/>
        <p:txBody>
          <a:bodyPr/>
          <a:lstStyle/>
          <a:p>
            <a:r>
              <a:rPr lang="en-US" dirty="0" smtClean="0"/>
              <a:t>Medusa 2 kA powering results</a:t>
            </a:r>
            <a:endParaRPr lang="en-CH" dirty="0"/>
          </a:p>
        </p:txBody>
      </p:sp>
      <p:grpSp>
        <p:nvGrpSpPr>
          <p:cNvPr id="19" name="Group 18"/>
          <p:cNvGrpSpPr/>
          <p:nvPr/>
        </p:nvGrpSpPr>
        <p:grpSpPr>
          <a:xfrm>
            <a:off x="762526" y="1104839"/>
            <a:ext cx="5626802" cy="3829263"/>
            <a:chOff x="762526" y="1104839"/>
            <a:chExt cx="5626802" cy="3829263"/>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526" y="1104839"/>
              <a:ext cx="5508000" cy="118498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728" y="3546194"/>
              <a:ext cx="5529600" cy="1387908"/>
            </a:xfrm>
            <a:prstGeom prst="rect">
              <a:avLst/>
            </a:prstGeom>
          </p:spPr>
        </p:pic>
        <p:cxnSp>
          <p:nvCxnSpPr>
            <p:cNvPr id="8" name="Straight Connector 7"/>
            <p:cNvCxnSpPr/>
            <p:nvPr/>
          </p:nvCxnSpPr>
          <p:spPr bwMode="auto">
            <a:xfrm>
              <a:off x="1520106" y="1153686"/>
              <a:ext cx="0" cy="3528392"/>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cxnSp>
          <p:nvCxnSpPr>
            <p:cNvPr id="13" name="Straight Connector 12"/>
            <p:cNvCxnSpPr/>
            <p:nvPr/>
          </p:nvCxnSpPr>
          <p:spPr bwMode="auto">
            <a:xfrm>
              <a:off x="1863254" y="1147061"/>
              <a:ext cx="0" cy="3528392"/>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cxnSp>
          <p:nvCxnSpPr>
            <p:cNvPr id="14" name="Straight Connector 13"/>
            <p:cNvCxnSpPr/>
            <p:nvPr/>
          </p:nvCxnSpPr>
          <p:spPr bwMode="auto">
            <a:xfrm>
              <a:off x="4287396" y="1139210"/>
              <a:ext cx="0" cy="3528392"/>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cxnSp>
          <p:nvCxnSpPr>
            <p:cNvPr id="15" name="Straight Connector 14"/>
            <p:cNvCxnSpPr/>
            <p:nvPr/>
          </p:nvCxnSpPr>
          <p:spPr bwMode="auto">
            <a:xfrm>
              <a:off x="3601988" y="1146830"/>
              <a:ext cx="0" cy="3528392"/>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142" y="2324586"/>
              <a:ext cx="5421600" cy="1188000"/>
            </a:xfrm>
            <a:prstGeom prst="rect">
              <a:avLst/>
            </a:prstGeom>
          </p:spPr>
        </p:pic>
      </p:grpSp>
      <p:sp>
        <p:nvSpPr>
          <p:cNvPr id="20" name="TextBox 19"/>
          <p:cNvSpPr txBox="1"/>
          <p:nvPr/>
        </p:nvSpPr>
        <p:spPr>
          <a:xfrm>
            <a:off x="5606525" y="1157384"/>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mj-lt"/>
              </a:rPr>
              <a:t>current</a:t>
            </a:r>
            <a:endParaRPr lang="en-US" sz="1400" dirty="0">
              <a:solidFill>
                <a:srgbClr val="000000"/>
              </a:solidFill>
              <a:latin typeface="+mj-lt"/>
            </a:endParaRPr>
          </a:p>
        </p:txBody>
      </p:sp>
      <p:sp>
        <p:nvSpPr>
          <p:cNvPr id="21" name="TextBox 20"/>
          <p:cNvSpPr txBox="1"/>
          <p:nvPr/>
        </p:nvSpPr>
        <p:spPr>
          <a:xfrm>
            <a:off x="5148064" y="2392698"/>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err="1">
                <a:solidFill>
                  <a:srgbClr val="000000"/>
                </a:solidFill>
                <a:latin typeface="+mj-lt"/>
              </a:rPr>
              <a:t>HTS</a:t>
            </a:r>
            <a:r>
              <a:rPr lang="en-US" sz="1200" dirty="0">
                <a:solidFill>
                  <a:srgbClr val="000000"/>
                </a:solidFill>
                <a:latin typeface="+mj-lt"/>
              </a:rPr>
              <a:t> leads temp</a:t>
            </a:r>
          </a:p>
        </p:txBody>
      </p:sp>
      <p:sp>
        <p:nvSpPr>
          <p:cNvPr id="22" name="TextBox 21"/>
          <p:cNvSpPr txBox="1"/>
          <p:nvPr/>
        </p:nvSpPr>
        <p:spPr>
          <a:xfrm>
            <a:off x="5514331" y="3620845"/>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mj-lt"/>
              </a:rPr>
              <a:t>coils temp</a:t>
            </a:r>
            <a:endParaRPr lang="en-US" sz="1400" dirty="0">
              <a:solidFill>
                <a:srgbClr val="000000"/>
              </a:solidFill>
              <a:latin typeface="+mj-lt"/>
            </a:endParaRPr>
          </a:p>
        </p:txBody>
      </p:sp>
      <p:sp>
        <p:nvSpPr>
          <p:cNvPr id="23" name="TextBox 22"/>
          <p:cNvSpPr txBox="1"/>
          <p:nvPr/>
        </p:nvSpPr>
        <p:spPr>
          <a:xfrm>
            <a:off x="2999305" y="2446206"/>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mj-lt"/>
              </a:rPr>
              <a:t>78 K</a:t>
            </a:r>
          </a:p>
        </p:txBody>
      </p:sp>
      <p:sp>
        <p:nvSpPr>
          <p:cNvPr id="24" name="TextBox 23"/>
          <p:cNvSpPr txBox="1"/>
          <p:nvPr/>
        </p:nvSpPr>
        <p:spPr>
          <a:xfrm>
            <a:off x="2747041" y="3732289"/>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mj-lt"/>
              </a:rPr>
              <a:t>12 K</a:t>
            </a:r>
          </a:p>
        </p:txBody>
      </p:sp>
      <p:sp>
        <p:nvSpPr>
          <p:cNvPr id="25" name="TextBox 24"/>
          <p:cNvSpPr txBox="1"/>
          <p:nvPr/>
        </p:nvSpPr>
        <p:spPr>
          <a:xfrm>
            <a:off x="2364044" y="1349376"/>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mj-lt"/>
              </a:rPr>
              <a:t>2 kA </a:t>
            </a:r>
            <a:r>
              <a:rPr lang="en-US" sz="1800" dirty="0" err="1">
                <a:solidFill>
                  <a:srgbClr val="000000"/>
                </a:solidFill>
                <a:latin typeface="+mj-lt"/>
              </a:rPr>
              <a:t>3h</a:t>
            </a:r>
            <a:endParaRPr lang="en-US" sz="1800" dirty="0">
              <a:solidFill>
                <a:srgbClr val="000000"/>
              </a:solidFill>
              <a:latin typeface="+mj-lt"/>
            </a:endParaRPr>
          </a:p>
        </p:txBody>
      </p:sp>
      <p:sp>
        <p:nvSpPr>
          <p:cNvPr id="26" name="TextBox 25"/>
          <p:cNvSpPr txBox="1"/>
          <p:nvPr/>
        </p:nvSpPr>
        <p:spPr>
          <a:xfrm>
            <a:off x="1291765" y="4124219"/>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800" dirty="0">
                <a:solidFill>
                  <a:srgbClr val="000000"/>
                </a:solidFill>
                <a:latin typeface="+mj-lt"/>
              </a:rPr>
              <a:t>external</a:t>
            </a:r>
          </a:p>
          <a:p>
            <a:pPr eaLnBrk="1" hangingPunct="1">
              <a:lnSpc>
                <a:spcPct val="110000"/>
              </a:lnSpc>
              <a:spcBef>
                <a:spcPct val="0"/>
              </a:spcBef>
              <a:buClr>
                <a:srgbClr val="000000"/>
              </a:buClr>
            </a:pPr>
            <a:r>
              <a:rPr lang="en-US" sz="800" dirty="0">
                <a:solidFill>
                  <a:srgbClr val="000000"/>
                </a:solidFill>
                <a:latin typeface="+mj-lt"/>
              </a:rPr>
              <a:t>heater OFF</a:t>
            </a:r>
            <a:endParaRPr lang="de-CH" sz="800" dirty="0" err="1">
              <a:solidFill>
                <a:srgbClr val="000000"/>
              </a:solidFill>
              <a:latin typeface="+mj-lt"/>
            </a:endParaRPr>
          </a:p>
        </p:txBody>
      </p:sp>
      <p:cxnSp>
        <p:nvCxnSpPr>
          <p:cNvPr id="27" name="Straight Arrow Connector 26"/>
          <p:cNvCxnSpPr/>
          <p:nvPr/>
        </p:nvCxnSpPr>
        <p:spPr bwMode="auto">
          <a:xfrm flipH="1" flipV="1">
            <a:off x="1448801" y="3834635"/>
            <a:ext cx="12133" cy="2895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TextBox 28"/>
          <p:cNvSpPr txBox="1"/>
          <p:nvPr/>
        </p:nvSpPr>
        <p:spPr>
          <a:xfrm>
            <a:off x="3656727" y="4159773"/>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800" dirty="0">
                <a:solidFill>
                  <a:srgbClr val="000000"/>
                </a:solidFill>
                <a:latin typeface="+mj-lt"/>
              </a:rPr>
              <a:t>heating while</a:t>
            </a:r>
          </a:p>
          <a:p>
            <a:pPr eaLnBrk="1" hangingPunct="1">
              <a:lnSpc>
                <a:spcPct val="110000"/>
              </a:lnSpc>
              <a:spcBef>
                <a:spcPct val="0"/>
              </a:spcBef>
              <a:buClr>
                <a:srgbClr val="000000"/>
              </a:buClr>
            </a:pPr>
            <a:r>
              <a:rPr lang="en-US" sz="800" dirty="0">
                <a:solidFill>
                  <a:srgbClr val="000000"/>
                </a:solidFill>
                <a:latin typeface="+mj-lt"/>
              </a:rPr>
              <a:t>current</a:t>
            </a:r>
          </a:p>
          <a:p>
            <a:pPr eaLnBrk="1" hangingPunct="1">
              <a:lnSpc>
                <a:spcPct val="110000"/>
              </a:lnSpc>
              <a:spcBef>
                <a:spcPct val="0"/>
              </a:spcBef>
              <a:buClr>
                <a:srgbClr val="000000"/>
              </a:buClr>
            </a:pPr>
            <a:r>
              <a:rPr lang="en-US" sz="800" dirty="0">
                <a:solidFill>
                  <a:srgbClr val="000000"/>
                </a:solidFill>
                <a:latin typeface="+mj-lt"/>
              </a:rPr>
              <a:t>discharge</a:t>
            </a:r>
            <a:endParaRPr lang="de-CH" sz="800" dirty="0" err="1">
              <a:solidFill>
                <a:srgbClr val="000000"/>
              </a:solidFill>
              <a:latin typeface="+mj-lt"/>
            </a:endParaRPr>
          </a:p>
        </p:txBody>
      </p:sp>
      <p:sp>
        <p:nvSpPr>
          <p:cNvPr id="31" name="TextBox 30"/>
          <p:cNvSpPr txBox="1"/>
          <p:nvPr/>
        </p:nvSpPr>
        <p:spPr>
          <a:xfrm>
            <a:off x="1475518" y="937270"/>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latin typeface="+mj-lt"/>
              </a:rPr>
              <a:t>A     B		                C              D</a:t>
            </a:r>
          </a:p>
        </p:txBody>
      </p:sp>
      <p:sp>
        <p:nvSpPr>
          <p:cNvPr id="32" name="TextBox 31"/>
          <p:cNvSpPr txBox="1"/>
          <p:nvPr/>
        </p:nvSpPr>
        <p:spPr>
          <a:xfrm>
            <a:off x="6523509" y="1349376"/>
            <a:ext cx="2264312" cy="3385542"/>
          </a:xfrm>
          <a:prstGeom prst="rect">
            <a:avLst/>
          </a:prstGeom>
          <a:noFill/>
        </p:spPr>
        <p:txBody>
          <a:bodyPr wrap="square" lIns="0" tIns="0" rIns="0" bIns="0" rtlCol="0">
            <a:spAutoFit/>
          </a:bodyPr>
          <a:lstStyle/>
          <a:p>
            <a:pPr eaLnBrk="1" hangingPunct="1">
              <a:lnSpc>
                <a:spcPct val="110000"/>
              </a:lnSpc>
              <a:spcBef>
                <a:spcPct val="0"/>
              </a:spcBef>
              <a:buClr>
                <a:srgbClr val="000000"/>
              </a:buClr>
            </a:pPr>
            <a:r>
              <a:rPr lang="en-US" sz="1400" b="1" dirty="0">
                <a:solidFill>
                  <a:srgbClr val="000000"/>
                </a:solidFill>
                <a:latin typeface="+mj-lt"/>
              </a:rPr>
              <a:t>0-A</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fast ramp up with 1 A/s </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coils temp regulated by external heaters</a:t>
            </a:r>
          </a:p>
          <a:p>
            <a:pPr marL="177796" indent="-177796" eaLnBrk="1" hangingPunct="1">
              <a:lnSpc>
                <a:spcPct val="110000"/>
              </a:lnSpc>
              <a:spcBef>
                <a:spcPct val="0"/>
              </a:spcBef>
              <a:buClr>
                <a:srgbClr val="000000"/>
              </a:buClr>
            </a:pPr>
            <a:r>
              <a:rPr lang="en-US" sz="1400" b="1" dirty="0">
                <a:solidFill>
                  <a:srgbClr val="000000"/>
                </a:solidFill>
                <a:latin typeface="+mj-lt"/>
              </a:rPr>
              <a:t>A-B</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slower ramp up with 0.2 A/s to stabilize coils temperature</a:t>
            </a:r>
          </a:p>
          <a:p>
            <a:pPr eaLnBrk="1" hangingPunct="1">
              <a:lnSpc>
                <a:spcPct val="110000"/>
              </a:lnSpc>
              <a:spcBef>
                <a:spcPct val="0"/>
              </a:spcBef>
              <a:buClr>
                <a:srgbClr val="000000"/>
              </a:buClr>
            </a:pPr>
            <a:r>
              <a:rPr lang="en-US" sz="1400" b="1" dirty="0">
                <a:solidFill>
                  <a:srgbClr val="000000"/>
                </a:solidFill>
                <a:latin typeface="+mj-lt"/>
              </a:rPr>
              <a:t>B-C</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2 kA </a:t>
            </a:r>
            <a:r>
              <a:rPr lang="en-US" sz="1200" dirty="0" err="1">
                <a:solidFill>
                  <a:srgbClr val="000000"/>
                </a:solidFill>
                <a:latin typeface="+mj-lt"/>
              </a:rPr>
              <a:t>3h</a:t>
            </a:r>
            <a:r>
              <a:rPr lang="en-US" sz="1200" dirty="0">
                <a:solidFill>
                  <a:srgbClr val="000000"/>
                </a:solidFill>
                <a:latin typeface="+mj-lt"/>
              </a:rPr>
              <a:t> plateau</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temperature of Cu-</a:t>
            </a:r>
            <a:r>
              <a:rPr lang="en-US" sz="1200" dirty="0" err="1">
                <a:solidFill>
                  <a:srgbClr val="000000"/>
                </a:solidFill>
                <a:latin typeface="+mj-lt"/>
              </a:rPr>
              <a:t>HTS</a:t>
            </a:r>
            <a:r>
              <a:rPr lang="en-US" sz="1200" dirty="0">
                <a:solidFill>
                  <a:srgbClr val="000000"/>
                </a:solidFill>
                <a:latin typeface="+mj-lt"/>
              </a:rPr>
              <a:t> leads joint increasing because of joule heating</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coils temperature stable at 12 K</a:t>
            </a:r>
          </a:p>
          <a:p>
            <a:pPr eaLnBrk="1" hangingPunct="1">
              <a:lnSpc>
                <a:spcPct val="110000"/>
              </a:lnSpc>
              <a:spcBef>
                <a:spcPct val="0"/>
              </a:spcBef>
              <a:buClr>
                <a:srgbClr val="000000"/>
              </a:buClr>
            </a:pPr>
            <a:r>
              <a:rPr lang="en-US" sz="1400" b="1" dirty="0">
                <a:solidFill>
                  <a:srgbClr val="000000"/>
                </a:solidFill>
                <a:latin typeface="+mj-lt"/>
              </a:rPr>
              <a:t>C-D</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slow ramp down with 0.5 A/s</a:t>
            </a:r>
          </a:p>
        </p:txBody>
      </p:sp>
      <p:sp>
        <p:nvSpPr>
          <p:cNvPr id="30"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17</a:t>
            </a:fld>
            <a:endParaRPr lang="en-US" dirty="0"/>
          </a:p>
        </p:txBody>
      </p:sp>
      <p:pic>
        <p:nvPicPr>
          <p:cNvPr id="28" name="1F3B2C35-62C8-4194-B68A-47A4C8012E60" descr="IMG_03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54" t="8159" r="12491" b="18867"/>
          <a:stretch/>
        </p:blipFill>
        <p:spPr bwMode="auto">
          <a:xfrm>
            <a:off x="7308720" y="163684"/>
            <a:ext cx="1632845" cy="12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801" y="163684"/>
            <a:ext cx="1656000" cy="1242000"/>
          </a:xfrm>
          <a:prstGeom prst="rect">
            <a:avLst/>
          </a:prstGeom>
          <a:noFill/>
        </p:spPr>
      </p:pic>
      <p:sp>
        <p:nvSpPr>
          <p:cNvPr id="2" name="Up Ribbon 1"/>
          <p:cNvSpPr/>
          <p:nvPr/>
        </p:nvSpPr>
        <p:spPr bwMode="auto">
          <a:xfrm>
            <a:off x="87051" y="4090611"/>
            <a:ext cx="3244499" cy="895433"/>
          </a:xfrm>
          <a:prstGeom prst="ribbon2">
            <a:avLst>
              <a:gd name="adj1" fmla="val 16667"/>
              <a:gd name="adj2" fmla="val 67735"/>
            </a:avLst>
          </a:prstGeom>
          <a:solidFill>
            <a:srgbClr val="FED43E"/>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0"/>
              </a:spcBef>
            </a:pPr>
            <a:r>
              <a:rPr lang="en-US" sz="1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superconductivity discovery at PSI</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8604992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BAA15-E426-34F8-D5E9-8A44CFD513C8}"/>
              </a:ext>
            </a:extLst>
          </p:cNvPr>
          <p:cNvSpPr>
            <a:spLocks noGrp="1"/>
          </p:cNvSpPr>
          <p:nvPr>
            <p:ph type="title"/>
          </p:nvPr>
        </p:nvSpPr>
        <p:spPr/>
        <p:txBody>
          <a:bodyPr/>
          <a:lstStyle/>
          <a:p>
            <a:r>
              <a:rPr lang="en-US" dirty="0"/>
              <a:t>Medusa 2 kA powering results</a:t>
            </a:r>
            <a:endParaRPr lang="en-CH" dirty="0"/>
          </a:p>
        </p:txBody>
      </p:sp>
      <p:grpSp>
        <p:nvGrpSpPr>
          <p:cNvPr id="16" name="Group 15"/>
          <p:cNvGrpSpPr/>
          <p:nvPr/>
        </p:nvGrpSpPr>
        <p:grpSpPr>
          <a:xfrm>
            <a:off x="701772" y="1131591"/>
            <a:ext cx="5554816" cy="3807350"/>
            <a:chOff x="639118" y="1007812"/>
            <a:chExt cx="5554816" cy="380735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1007812"/>
              <a:ext cx="5400000" cy="1161753"/>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118" y="2165978"/>
              <a:ext cx="5454000" cy="1158884"/>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134" y="3327732"/>
              <a:ext cx="5410800" cy="1487430"/>
            </a:xfrm>
            <a:prstGeom prst="rect">
              <a:avLst/>
            </a:prstGeom>
          </p:spPr>
        </p:pic>
        <p:cxnSp>
          <p:nvCxnSpPr>
            <p:cNvPr id="20" name="Straight Connector 19"/>
            <p:cNvCxnSpPr/>
            <p:nvPr/>
          </p:nvCxnSpPr>
          <p:spPr bwMode="auto">
            <a:xfrm>
              <a:off x="1763688" y="1059582"/>
              <a:ext cx="0" cy="3384376"/>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cxnSp>
          <p:nvCxnSpPr>
            <p:cNvPr id="21" name="Straight Connector 20"/>
            <p:cNvCxnSpPr/>
            <p:nvPr/>
          </p:nvCxnSpPr>
          <p:spPr bwMode="auto">
            <a:xfrm>
              <a:off x="1428924" y="1053232"/>
              <a:ext cx="0" cy="3390726"/>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cxnSp>
          <p:nvCxnSpPr>
            <p:cNvPr id="30" name="Straight Connector 29"/>
            <p:cNvCxnSpPr/>
            <p:nvPr/>
          </p:nvCxnSpPr>
          <p:spPr bwMode="auto">
            <a:xfrm>
              <a:off x="3479180" y="1059582"/>
              <a:ext cx="0" cy="3384376"/>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cxnSp>
          <p:nvCxnSpPr>
            <p:cNvPr id="31" name="Straight Connector 30"/>
            <p:cNvCxnSpPr/>
            <p:nvPr/>
          </p:nvCxnSpPr>
          <p:spPr bwMode="auto">
            <a:xfrm>
              <a:off x="4152652" y="1053232"/>
              <a:ext cx="0" cy="3384376"/>
            </a:xfrm>
            <a:prstGeom prst="line">
              <a:avLst/>
            </a:prstGeom>
            <a:solidFill>
              <a:schemeClr val="accent1"/>
            </a:solidFill>
            <a:ln w="12700" cap="flat" cmpd="sng" algn="ctr">
              <a:solidFill>
                <a:srgbClr val="EB5B00"/>
              </a:solidFill>
              <a:prstDash val="sysDash"/>
              <a:round/>
              <a:headEnd type="none" w="med" len="med"/>
              <a:tailEnd type="none" w="med" len="med"/>
            </a:ln>
            <a:effectLst/>
          </p:spPr>
        </p:cxnSp>
      </p:grpSp>
      <p:sp>
        <p:nvSpPr>
          <p:cNvPr id="32" name="TextBox 31"/>
          <p:cNvSpPr txBox="1"/>
          <p:nvPr/>
        </p:nvSpPr>
        <p:spPr>
          <a:xfrm>
            <a:off x="5611039" y="3533275"/>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mj-lt"/>
              </a:rPr>
              <a:t>field</a:t>
            </a:r>
            <a:endParaRPr lang="en-US" sz="1400" dirty="0">
              <a:solidFill>
                <a:srgbClr val="000000"/>
              </a:solidFill>
              <a:latin typeface="+mj-lt"/>
            </a:endParaRPr>
          </a:p>
        </p:txBody>
      </p:sp>
      <p:sp>
        <p:nvSpPr>
          <p:cNvPr id="33" name="TextBox 32"/>
          <p:cNvSpPr txBox="1"/>
          <p:nvPr/>
        </p:nvSpPr>
        <p:spPr>
          <a:xfrm>
            <a:off x="5566585" y="1191394"/>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mj-lt"/>
              </a:rPr>
              <a:t>current</a:t>
            </a:r>
            <a:endParaRPr lang="en-US" sz="1400" dirty="0">
              <a:solidFill>
                <a:srgbClr val="000000"/>
              </a:solidFill>
              <a:latin typeface="+mj-lt"/>
            </a:endParaRPr>
          </a:p>
        </p:txBody>
      </p:sp>
      <p:sp>
        <p:nvSpPr>
          <p:cNvPr id="34" name="TextBox 33"/>
          <p:cNvSpPr txBox="1"/>
          <p:nvPr/>
        </p:nvSpPr>
        <p:spPr>
          <a:xfrm>
            <a:off x="5258161" y="2361655"/>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mj-lt"/>
              </a:rPr>
              <a:t>coils voltage</a:t>
            </a:r>
            <a:endParaRPr lang="en-US" sz="1400" dirty="0">
              <a:solidFill>
                <a:srgbClr val="000000"/>
              </a:solidFill>
              <a:latin typeface="+mj-lt"/>
            </a:endParaRPr>
          </a:p>
        </p:txBody>
      </p:sp>
      <p:sp>
        <p:nvSpPr>
          <p:cNvPr id="35" name="TextBox 34"/>
          <p:cNvSpPr txBox="1"/>
          <p:nvPr/>
        </p:nvSpPr>
        <p:spPr>
          <a:xfrm>
            <a:off x="2332552" y="1380378"/>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mj-lt"/>
              </a:rPr>
              <a:t>2 kA </a:t>
            </a:r>
            <a:r>
              <a:rPr lang="en-US" sz="1800" dirty="0" err="1">
                <a:solidFill>
                  <a:srgbClr val="000000"/>
                </a:solidFill>
                <a:latin typeface="+mj-lt"/>
              </a:rPr>
              <a:t>3h</a:t>
            </a:r>
            <a:endParaRPr lang="en-US" sz="1800" dirty="0">
              <a:solidFill>
                <a:srgbClr val="000000"/>
              </a:solidFill>
              <a:latin typeface="+mj-lt"/>
            </a:endParaRPr>
          </a:p>
        </p:txBody>
      </p:sp>
      <p:sp>
        <p:nvSpPr>
          <p:cNvPr id="36" name="TextBox 35"/>
          <p:cNvSpPr txBox="1"/>
          <p:nvPr/>
        </p:nvSpPr>
        <p:spPr>
          <a:xfrm>
            <a:off x="2817992" y="3591113"/>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mj-lt"/>
              </a:rPr>
              <a:t>18.2 T</a:t>
            </a:r>
          </a:p>
        </p:txBody>
      </p:sp>
      <p:sp>
        <p:nvSpPr>
          <p:cNvPr id="37" name="TextBox 36"/>
          <p:cNvSpPr txBox="1"/>
          <p:nvPr/>
        </p:nvSpPr>
        <p:spPr>
          <a:xfrm>
            <a:off x="2771800" y="2529494"/>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mj-lt"/>
              </a:rPr>
              <a:t>1.6 mV</a:t>
            </a:r>
          </a:p>
          <a:p>
            <a:pPr eaLnBrk="1" hangingPunct="1">
              <a:lnSpc>
                <a:spcPct val="110000"/>
              </a:lnSpc>
              <a:spcBef>
                <a:spcPct val="0"/>
              </a:spcBef>
              <a:buClr>
                <a:srgbClr val="000000"/>
              </a:buClr>
            </a:pPr>
            <a:r>
              <a:rPr lang="en-US" sz="1050" dirty="0">
                <a:solidFill>
                  <a:srgbClr val="000000"/>
                </a:solidFill>
                <a:latin typeface="+mj-lt"/>
              </a:rPr>
              <a:t>over 4 coils</a:t>
            </a:r>
          </a:p>
          <a:p>
            <a:pPr eaLnBrk="1" hangingPunct="1">
              <a:lnSpc>
                <a:spcPct val="110000"/>
              </a:lnSpc>
              <a:spcBef>
                <a:spcPct val="0"/>
              </a:spcBef>
              <a:buClr>
                <a:srgbClr val="000000"/>
              </a:buClr>
            </a:pPr>
            <a:r>
              <a:rPr lang="en-US" sz="1050" dirty="0">
                <a:solidFill>
                  <a:srgbClr val="000000"/>
                </a:solidFill>
                <a:latin typeface="+mj-lt"/>
              </a:rPr>
              <a:t>~800 </a:t>
            </a:r>
            <a:r>
              <a:rPr lang="en-US" sz="1050" dirty="0" err="1">
                <a:solidFill>
                  <a:srgbClr val="000000"/>
                </a:solidFill>
                <a:latin typeface="+mj-lt"/>
              </a:rPr>
              <a:t>nohm</a:t>
            </a:r>
            <a:endParaRPr lang="en-US" sz="1050" dirty="0">
              <a:solidFill>
                <a:srgbClr val="000000"/>
              </a:solidFill>
              <a:latin typeface="+mj-lt"/>
            </a:endParaRPr>
          </a:p>
        </p:txBody>
      </p:sp>
      <p:sp>
        <p:nvSpPr>
          <p:cNvPr id="18" name="TextBox 17"/>
          <p:cNvSpPr txBox="1"/>
          <p:nvPr/>
        </p:nvSpPr>
        <p:spPr>
          <a:xfrm>
            <a:off x="1435217" y="955899"/>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latin typeface="+mj-lt"/>
              </a:rPr>
              <a:t>A     B		                C             D</a:t>
            </a:r>
          </a:p>
        </p:txBody>
      </p:sp>
      <p:sp>
        <p:nvSpPr>
          <p:cNvPr id="39" name="TextBox 38"/>
          <p:cNvSpPr txBox="1"/>
          <p:nvPr/>
        </p:nvSpPr>
        <p:spPr>
          <a:xfrm>
            <a:off x="6429064" y="1139210"/>
            <a:ext cx="2371555" cy="3588675"/>
          </a:xfrm>
          <a:prstGeom prst="rect">
            <a:avLst/>
          </a:prstGeom>
          <a:noFill/>
        </p:spPr>
        <p:txBody>
          <a:bodyPr wrap="square" lIns="0" tIns="0" rIns="0" bIns="0" rtlCol="0">
            <a:spAutoFit/>
          </a:bodyPr>
          <a:lstStyle/>
          <a:p>
            <a:pPr eaLnBrk="1" hangingPunct="1">
              <a:lnSpc>
                <a:spcPct val="110000"/>
              </a:lnSpc>
              <a:spcBef>
                <a:spcPct val="0"/>
              </a:spcBef>
              <a:buClr>
                <a:srgbClr val="000000"/>
              </a:buClr>
            </a:pPr>
            <a:r>
              <a:rPr lang="en-US" sz="1400" b="1" dirty="0">
                <a:solidFill>
                  <a:srgbClr val="000000"/>
                </a:solidFill>
                <a:latin typeface="+mj-lt"/>
              </a:rPr>
              <a:t>0-A</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fast ramp up with 1 A/s </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voltage over coils increasing because of current radial path</a:t>
            </a:r>
          </a:p>
          <a:p>
            <a:pPr marL="177796" indent="-177796" eaLnBrk="1" hangingPunct="1">
              <a:lnSpc>
                <a:spcPct val="110000"/>
              </a:lnSpc>
              <a:spcBef>
                <a:spcPct val="0"/>
              </a:spcBef>
              <a:buClr>
                <a:srgbClr val="000000"/>
              </a:buClr>
            </a:pPr>
            <a:r>
              <a:rPr lang="en-US" sz="1400" b="1" dirty="0">
                <a:solidFill>
                  <a:srgbClr val="000000"/>
                </a:solidFill>
                <a:latin typeface="+mj-lt"/>
              </a:rPr>
              <a:t>A-B</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slower ramp up with 0.2 A/s to stabilize coils voltage increase</a:t>
            </a:r>
          </a:p>
          <a:p>
            <a:pPr eaLnBrk="1" hangingPunct="1">
              <a:lnSpc>
                <a:spcPct val="110000"/>
              </a:lnSpc>
              <a:spcBef>
                <a:spcPct val="0"/>
              </a:spcBef>
              <a:buClr>
                <a:srgbClr val="000000"/>
              </a:buClr>
            </a:pPr>
            <a:r>
              <a:rPr lang="en-US" sz="1400" b="1" dirty="0">
                <a:solidFill>
                  <a:srgbClr val="000000"/>
                </a:solidFill>
                <a:latin typeface="+mj-lt"/>
              </a:rPr>
              <a:t>B-C</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2 kA </a:t>
            </a:r>
            <a:r>
              <a:rPr lang="en-US" sz="1200" dirty="0" err="1">
                <a:solidFill>
                  <a:srgbClr val="000000"/>
                </a:solidFill>
                <a:latin typeface="+mj-lt"/>
              </a:rPr>
              <a:t>3h</a:t>
            </a:r>
            <a:r>
              <a:rPr lang="en-US" sz="1200" dirty="0">
                <a:solidFill>
                  <a:srgbClr val="000000"/>
                </a:solidFill>
                <a:latin typeface="+mj-lt"/>
              </a:rPr>
              <a:t> plateau</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coils voltage decreasing because of current redistribution</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field is increasing </a:t>
            </a:r>
            <a:r>
              <a:rPr lang="en-150" sz="1200" dirty="0">
                <a:solidFill>
                  <a:srgbClr val="000000"/>
                </a:solidFill>
                <a:latin typeface="+mj-lt"/>
              </a:rPr>
              <a:t>–</a:t>
            </a:r>
            <a:r>
              <a:rPr lang="en-US" sz="1200" dirty="0">
                <a:solidFill>
                  <a:srgbClr val="000000"/>
                </a:solidFill>
                <a:latin typeface="+mj-lt"/>
              </a:rPr>
              <a:t> not reaching saturation</a:t>
            </a:r>
          </a:p>
          <a:p>
            <a:pPr eaLnBrk="1" hangingPunct="1">
              <a:lnSpc>
                <a:spcPct val="110000"/>
              </a:lnSpc>
              <a:spcBef>
                <a:spcPct val="0"/>
              </a:spcBef>
              <a:buClr>
                <a:srgbClr val="000000"/>
              </a:buClr>
            </a:pPr>
            <a:r>
              <a:rPr lang="en-US" sz="1400" b="1" dirty="0">
                <a:solidFill>
                  <a:srgbClr val="000000"/>
                </a:solidFill>
                <a:latin typeface="+mj-lt"/>
              </a:rPr>
              <a:t>C-D</a:t>
            </a:r>
            <a:r>
              <a:rPr lang="en-US" sz="1400" dirty="0">
                <a:solidFill>
                  <a:srgbClr val="000000"/>
                </a:solidFill>
                <a:latin typeface="+mj-lt"/>
              </a:rPr>
              <a:t>:</a:t>
            </a:r>
          </a:p>
          <a:p>
            <a:pPr marL="285743" indent="-107948" eaLnBrk="1" hangingPunct="1">
              <a:lnSpc>
                <a:spcPct val="110000"/>
              </a:lnSpc>
              <a:spcBef>
                <a:spcPct val="0"/>
              </a:spcBef>
              <a:buClr>
                <a:srgbClr val="000000"/>
              </a:buClr>
              <a:buFontTx/>
              <a:buChar char="-"/>
            </a:pPr>
            <a:r>
              <a:rPr lang="en-US" sz="1200" dirty="0">
                <a:solidFill>
                  <a:srgbClr val="000000"/>
                </a:solidFill>
                <a:latin typeface="+mj-lt"/>
              </a:rPr>
              <a:t>slow ramp down with 0.5 A/s to avoid quench back</a:t>
            </a:r>
          </a:p>
        </p:txBody>
      </p:sp>
      <p:sp>
        <p:nvSpPr>
          <p:cNvPr id="22"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18</a:t>
            </a:fld>
            <a:endParaRPr lang="en-US" dirty="0"/>
          </a:p>
        </p:txBody>
      </p:sp>
    </p:spTree>
    <p:extLst>
      <p:ext uri="{BB962C8B-B14F-4D97-AF65-F5344CB8AC3E}">
        <p14:creationId xmlns:p14="http://schemas.microsoft.com/office/powerpoint/2010/main" val="96149120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000" y="571786"/>
            <a:ext cx="8100000" cy="4571714"/>
          </a:xfrm>
          <a:prstGeom prst="rect">
            <a:avLst/>
          </a:prstGeom>
        </p:spPr>
      </p:pic>
      <p:sp>
        <p:nvSpPr>
          <p:cNvPr id="6" name="TextBox 5"/>
          <p:cNvSpPr txBox="1"/>
          <p:nvPr/>
        </p:nvSpPr>
        <p:spPr>
          <a:xfrm>
            <a:off x="5144670" y="406616"/>
            <a:ext cx="604653" cy="253916"/>
          </a:xfrm>
          <a:prstGeom prst="rect">
            <a:avLst/>
          </a:prstGeom>
          <a:noFill/>
        </p:spPr>
        <p:txBody>
          <a:bodyPr wrap="none" rtlCol="0">
            <a:spAutoFit/>
          </a:bodyPr>
          <a:lstStyle/>
          <a:p>
            <a:r>
              <a:rPr lang="en-US" sz="1050" dirty="0" err="1">
                <a:solidFill>
                  <a:srgbClr val="C00000"/>
                </a:solidFill>
              </a:rPr>
              <a:t>1.99kA</a:t>
            </a:r>
            <a:endParaRPr lang="en-US" sz="1050" dirty="0">
              <a:solidFill>
                <a:srgbClr val="C00000"/>
              </a:solidFill>
            </a:endParaRPr>
          </a:p>
        </p:txBody>
      </p:sp>
      <p:sp>
        <p:nvSpPr>
          <p:cNvPr id="7" name="TextBox 6"/>
          <p:cNvSpPr txBox="1"/>
          <p:nvPr/>
        </p:nvSpPr>
        <p:spPr>
          <a:xfrm>
            <a:off x="2175607" y="1955769"/>
            <a:ext cx="566181" cy="253916"/>
          </a:xfrm>
          <a:prstGeom prst="rect">
            <a:avLst/>
          </a:prstGeom>
          <a:noFill/>
        </p:spPr>
        <p:txBody>
          <a:bodyPr wrap="none" rtlCol="0">
            <a:spAutoFit/>
          </a:bodyPr>
          <a:lstStyle/>
          <a:p>
            <a:r>
              <a:rPr lang="en-US" sz="1050" dirty="0" err="1">
                <a:solidFill>
                  <a:srgbClr val="C00000"/>
                </a:solidFill>
              </a:rPr>
              <a:t>0.5A</a:t>
            </a:r>
            <a:r>
              <a:rPr lang="en-US" sz="1050" dirty="0">
                <a:solidFill>
                  <a:srgbClr val="C00000"/>
                </a:solidFill>
              </a:rPr>
              <a:t>/s</a:t>
            </a:r>
          </a:p>
        </p:txBody>
      </p:sp>
      <p:sp>
        <p:nvSpPr>
          <p:cNvPr id="8" name="TextBox 7"/>
          <p:cNvSpPr txBox="1"/>
          <p:nvPr/>
        </p:nvSpPr>
        <p:spPr>
          <a:xfrm>
            <a:off x="1788385" y="2890204"/>
            <a:ext cx="453970" cy="253916"/>
          </a:xfrm>
          <a:prstGeom prst="rect">
            <a:avLst/>
          </a:prstGeom>
          <a:noFill/>
        </p:spPr>
        <p:txBody>
          <a:bodyPr wrap="none" rtlCol="0">
            <a:spAutoFit/>
          </a:bodyPr>
          <a:lstStyle/>
          <a:p>
            <a:r>
              <a:rPr lang="en-US" sz="1050" dirty="0" err="1">
                <a:solidFill>
                  <a:srgbClr val="C00000"/>
                </a:solidFill>
              </a:rPr>
              <a:t>1A</a:t>
            </a:r>
            <a:r>
              <a:rPr lang="en-US" sz="1050" dirty="0">
                <a:solidFill>
                  <a:srgbClr val="C00000"/>
                </a:solidFill>
              </a:rPr>
              <a:t>/s</a:t>
            </a:r>
          </a:p>
        </p:txBody>
      </p:sp>
      <p:sp>
        <p:nvSpPr>
          <p:cNvPr id="9" name="TextBox 8"/>
          <p:cNvSpPr txBox="1"/>
          <p:nvPr/>
        </p:nvSpPr>
        <p:spPr>
          <a:xfrm>
            <a:off x="1689921" y="4423892"/>
            <a:ext cx="1390124" cy="253916"/>
          </a:xfrm>
          <a:prstGeom prst="rect">
            <a:avLst/>
          </a:prstGeom>
          <a:noFill/>
        </p:spPr>
        <p:txBody>
          <a:bodyPr wrap="none" rtlCol="0">
            <a:spAutoFit/>
          </a:bodyPr>
          <a:lstStyle/>
          <a:p>
            <a:r>
              <a:rPr lang="en-US" sz="1050" dirty="0">
                <a:solidFill>
                  <a:srgbClr val="C00000"/>
                </a:solidFill>
              </a:rPr>
              <a:t>external heater OFF</a:t>
            </a:r>
          </a:p>
        </p:txBody>
      </p:sp>
      <p:sp>
        <p:nvSpPr>
          <p:cNvPr id="10" name="TextBox 9"/>
          <p:cNvSpPr txBox="1"/>
          <p:nvPr/>
        </p:nvSpPr>
        <p:spPr>
          <a:xfrm>
            <a:off x="7448151" y="3522514"/>
            <a:ext cx="926857" cy="738664"/>
          </a:xfrm>
          <a:prstGeom prst="rect">
            <a:avLst/>
          </a:prstGeom>
          <a:noFill/>
        </p:spPr>
        <p:txBody>
          <a:bodyPr wrap="none" rtlCol="0">
            <a:spAutoFit/>
          </a:bodyPr>
          <a:lstStyle/>
          <a:p>
            <a:r>
              <a:rPr lang="en-US" sz="1050" dirty="0">
                <a:solidFill>
                  <a:srgbClr val="C00000"/>
                </a:solidFill>
              </a:rPr>
              <a:t>temp sensor</a:t>
            </a:r>
          </a:p>
          <a:p>
            <a:r>
              <a:rPr lang="en-US" sz="1050" dirty="0">
                <a:solidFill>
                  <a:srgbClr val="C00000"/>
                </a:solidFill>
              </a:rPr>
              <a:t>detachment</a:t>
            </a:r>
          </a:p>
          <a:p>
            <a:r>
              <a:rPr lang="en-US" sz="1050" dirty="0">
                <a:solidFill>
                  <a:srgbClr val="C00000"/>
                </a:solidFill>
              </a:rPr>
              <a:t>coils 2&amp;3?</a:t>
            </a:r>
          </a:p>
        </p:txBody>
      </p:sp>
      <p:sp>
        <p:nvSpPr>
          <p:cNvPr id="13" name="TextBox 12"/>
          <p:cNvSpPr txBox="1"/>
          <p:nvPr/>
        </p:nvSpPr>
        <p:spPr>
          <a:xfrm>
            <a:off x="5141336" y="3228829"/>
            <a:ext cx="425116" cy="253916"/>
          </a:xfrm>
          <a:prstGeom prst="rect">
            <a:avLst/>
          </a:prstGeom>
          <a:noFill/>
        </p:spPr>
        <p:txBody>
          <a:bodyPr wrap="none" rtlCol="0">
            <a:spAutoFit/>
          </a:bodyPr>
          <a:lstStyle/>
          <a:p>
            <a:r>
              <a:rPr lang="en-US" sz="1050" dirty="0" err="1">
                <a:solidFill>
                  <a:srgbClr val="C00000"/>
                </a:solidFill>
              </a:rPr>
              <a:t>25K</a:t>
            </a:r>
            <a:endParaRPr lang="en-US" sz="1050" dirty="0">
              <a:solidFill>
                <a:srgbClr val="C00000"/>
              </a:solidFill>
            </a:endParaRPr>
          </a:p>
        </p:txBody>
      </p:sp>
      <p:sp>
        <p:nvSpPr>
          <p:cNvPr id="18" name="TextBox 17"/>
          <p:cNvSpPr txBox="1"/>
          <p:nvPr/>
        </p:nvSpPr>
        <p:spPr>
          <a:xfrm>
            <a:off x="5390355" y="2965165"/>
            <a:ext cx="425116" cy="253916"/>
          </a:xfrm>
          <a:prstGeom prst="rect">
            <a:avLst/>
          </a:prstGeom>
          <a:noFill/>
        </p:spPr>
        <p:txBody>
          <a:bodyPr wrap="none" rtlCol="0">
            <a:spAutoFit/>
          </a:bodyPr>
          <a:lstStyle/>
          <a:p>
            <a:r>
              <a:rPr lang="en-US" sz="1050" dirty="0" err="1">
                <a:solidFill>
                  <a:srgbClr val="C00000"/>
                </a:solidFill>
              </a:rPr>
              <a:t>28K</a:t>
            </a:r>
            <a:endParaRPr lang="en-US" sz="1050" dirty="0">
              <a:solidFill>
                <a:srgbClr val="C00000"/>
              </a:solidFill>
            </a:endParaRPr>
          </a:p>
        </p:txBody>
      </p:sp>
      <p:sp>
        <p:nvSpPr>
          <p:cNvPr id="26" name="TextBox 25"/>
          <p:cNvSpPr txBox="1"/>
          <p:nvPr/>
        </p:nvSpPr>
        <p:spPr>
          <a:xfrm>
            <a:off x="5266226" y="4799997"/>
            <a:ext cx="478016" cy="253916"/>
          </a:xfrm>
          <a:prstGeom prst="rect">
            <a:avLst/>
          </a:prstGeom>
          <a:noFill/>
        </p:spPr>
        <p:txBody>
          <a:bodyPr wrap="none" rtlCol="0">
            <a:spAutoFit/>
          </a:bodyPr>
          <a:lstStyle/>
          <a:p>
            <a:r>
              <a:rPr lang="en-US" sz="1050" dirty="0" err="1">
                <a:solidFill>
                  <a:srgbClr val="C00000"/>
                </a:solidFill>
              </a:rPr>
              <a:t>2min</a:t>
            </a:r>
            <a:endParaRPr lang="en-US" sz="1050" dirty="0">
              <a:solidFill>
                <a:srgbClr val="C00000"/>
              </a:solidFill>
            </a:endParaRPr>
          </a:p>
        </p:txBody>
      </p:sp>
      <p:sp>
        <p:nvSpPr>
          <p:cNvPr id="27" name="TextBox 26"/>
          <p:cNvSpPr txBox="1"/>
          <p:nvPr/>
        </p:nvSpPr>
        <p:spPr>
          <a:xfrm>
            <a:off x="5582060" y="4799996"/>
            <a:ext cx="478016" cy="253916"/>
          </a:xfrm>
          <a:prstGeom prst="rect">
            <a:avLst/>
          </a:prstGeom>
          <a:noFill/>
        </p:spPr>
        <p:txBody>
          <a:bodyPr wrap="none" rtlCol="0">
            <a:spAutoFit/>
          </a:bodyPr>
          <a:lstStyle/>
          <a:p>
            <a:r>
              <a:rPr lang="en-US" sz="1050" dirty="0" err="1">
                <a:solidFill>
                  <a:srgbClr val="C00000"/>
                </a:solidFill>
              </a:rPr>
              <a:t>5min</a:t>
            </a:r>
            <a:endParaRPr lang="en-US" sz="1050" dirty="0">
              <a:solidFill>
                <a:srgbClr val="C00000"/>
              </a:solidFill>
            </a:endParaRPr>
          </a:p>
        </p:txBody>
      </p:sp>
      <p:sp>
        <p:nvSpPr>
          <p:cNvPr id="28" name="TextBox 27"/>
          <p:cNvSpPr txBox="1"/>
          <p:nvPr/>
        </p:nvSpPr>
        <p:spPr>
          <a:xfrm>
            <a:off x="5675736" y="2800139"/>
            <a:ext cx="425116" cy="253916"/>
          </a:xfrm>
          <a:prstGeom prst="rect">
            <a:avLst/>
          </a:prstGeom>
          <a:noFill/>
        </p:spPr>
        <p:txBody>
          <a:bodyPr wrap="none" rtlCol="0">
            <a:spAutoFit/>
          </a:bodyPr>
          <a:lstStyle/>
          <a:p>
            <a:r>
              <a:rPr lang="en-US" sz="1050" dirty="0" err="1">
                <a:solidFill>
                  <a:srgbClr val="C00000"/>
                </a:solidFill>
              </a:rPr>
              <a:t>35K</a:t>
            </a:r>
            <a:endParaRPr lang="en-US" sz="1050" dirty="0">
              <a:solidFill>
                <a:srgbClr val="C00000"/>
              </a:solidFill>
            </a:endParaRPr>
          </a:p>
        </p:txBody>
      </p:sp>
      <p:sp>
        <p:nvSpPr>
          <p:cNvPr id="29" name="TextBox 28"/>
          <p:cNvSpPr txBox="1"/>
          <p:nvPr/>
        </p:nvSpPr>
        <p:spPr>
          <a:xfrm>
            <a:off x="3814167" y="915639"/>
            <a:ext cx="566181" cy="253916"/>
          </a:xfrm>
          <a:prstGeom prst="rect">
            <a:avLst/>
          </a:prstGeom>
          <a:noFill/>
        </p:spPr>
        <p:txBody>
          <a:bodyPr wrap="none" rtlCol="0">
            <a:spAutoFit/>
          </a:bodyPr>
          <a:lstStyle/>
          <a:p>
            <a:r>
              <a:rPr lang="en-US" sz="1050" dirty="0" err="1">
                <a:solidFill>
                  <a:srgbClr val="C00000"/>
                </a:solidFill>
              </a:rPr>
              <a:t>0.1A</a:t>
            </a:r>
            <a:r>
              <a:rPr lang="en-US" sz="1050" dirty="0">
                <a:solidFill>
                  <a:srgbClr val="C00000"/>
                </a:solidFill>
              </a:rPr>
              <a:t>/s</a:t>
            </a:r>
          </a:p>
        </p:txBody>
      </p:sp>
      <p:sp>
        <p:nvSpPr>
          <p:cNvPr id="30" name="TextBox 29"/>
          <p:cNvSpPr txBox="1"/>
          <p:nvPr/>
        </p:nvSpPr>
        <p:spPr>
          <a:xfrm>
            <a:off x="5603673" y="593410"/>
            <a:ext cx="566181" cy="253916"/>
          </a:xfrm>
          <a:prstGeom prst="rect">
            <a:avLst/>
          </a:prstGeom>
          <a:noFill/>
        </p:spPr>
        <p:txBody>
          <a:bodyPr wrap="none" rtlCol="0">
            <a:spAutoFit/>
          </a:bodyPr>
          <a:lstStyle/>
          <a:p>
            <a:r>
              <a:rPr lang="en-US" sz="1050" dirty="0" err="1">
                <a:solidFill>
                  <a:srgbClr val="C00000"/>
                </a:solidFill>
              </a:rPr>
              <a:t>0.2A</a:t>
            </a:r>
            <a:r>
              <a:rPr lang="en-US" sz="1050" dirty="0">
                <a:solidFill>
                  <a:srgbClr val="C00000"/>
                </a:solidFill>
              </a:rPr>
              <a:t>/s</a:t>
            </a:r>
          </a:p>
        </p:txBody>
      </p:sp>
      <p:sp>
        <p:nvSpPr>
          <p:cNvPr id="31" name="TextBox 30"/>
          <p:cNvSpPr txBox="1"/>
          <p:nvPr/>
        </p:nvSpPr>
        <p:spPr>
          <a:xfrm>
            <a:off x="6137649" y="3522514"/>
            <a:ext cx="529312" cy="253916"/>
          </a:xfrm>
          <a:prstGeom prst="rect">
            <a:avLst/>
          </a:prstGeom>
          <a:noFill/>
        </p:spPr>
        <p:txBody>
          <a:bodyPr wrap="none" rtlCol="0">
            <a:spAutoFit/>
          </a:bodyPr>
          <a:lstStyle/>
          <a:p>
            <a:r>
              <a:rPr lang="en-US" sz="1050" dirty="0" err="1">
                <a:solidFill>
                  <a:srgbClr val="C00000"/>
                </a:solidFill>
              </a:rPr>
              <a:t>10A</a:t>
            </a:r>
            <a:r>
              <a:rPr lang="en-US" sz="1050" dirty="0">
                <a:solidFill>
                  <a:srgbClr val="C00000"/>
                </a:solidFill>
              </a:rPr>
              <a:t>/s</a:t>
            </a:r>
          </a:p>
        </p:txBody>
      </p:sp>
      <p:sp>
        <p:nvSpPr>
          <p:cNvPr id="32" name="TextBox 31"/>
          <p:cNvSpPr txBox="1"/>
          <p:nvPr/>
        </p:nvSpPr>
        <p:spPr>
          <a:xfrm>
            <a:off x="5862245" y="1261948"/>
            <a:ext cx="453970" cy="253916"/>
          </a:xfrm>
          <a:prstGeom prst="rect">
            <a:avLst/>
          </a:prstGeom>
          <a:noFill/>
        </p:spPr>
        <p:txBody>
          <a:bodyPr wrap="none" rtlCol="0">
            <a:spAutoFit/>
          </a:bodyPr>
          <a:lstStyle/>
          <a:p>
            <a:r>
              <a:rPr lang="en-US" sz="1050" dirty="0" err="1">
                <a:solidFill>
                  <a:srgbClr val="C00000"/>
                </a:solidFill>
              </a:rPr>
              <a:t>2A</a:t>
            </a:r>
            <a:r>
              <a:rPr lang="en-US" sz="1050" dirty="0">
                <a:solidFill>
                  <a:srgbClr val="C00000"/>
                </a:solidFill>
              </a:rPr>
              <a:t>/s</a:t>
            </a:r>
          </a:p>
        </p:txBody>
      </p:sp>
      <p:sp>
        <p:nvSpPr>
          <p:cNvPr id="33" name="TextBox 32"/>
          <p:cNvSpPr txBox="1"/>
          <p:nvPr/>
        </p:nvSpPr>
        <p:spPr>
          <a:xfrm>
            <a:off x="6056833" y="2545581"/>
            <a:ext cx="453970" cy="253916"/>
          </a:xfrm>
          <a:prstGeom prst="rect">
            <a:avLst/>
          </a:prstGeom>
          <a:noFill/>
        </p:spPr>
        <p:txBody>
          <a:bodyPr wrap="none" rtlCol="0">
            <a:spAutoFit/>
          </a:bodyPr>
          <a:lstStyle/>
          <a:p>
            <a:r>
              <a:rPr lang="en-US" sz="1050" dirty="0" err="1">
                <a:solidFill>
                  <a:srgbClr val="C00000"/>
                </a:solidFill>
              </a:rPr>
              <a:t>5A</a:t>
            </a:r>
            <a:r>
              <a:rPr lang="en-US" sz="1050" dirty="0">
                <a:solidFill>
                  <a:srgbClr val="C00000"/>
                </a:solidFill>
              </a:rPr>
              <a:t>/s</a:t>
            </a:r>
          </a:p>
        </p:txBody>
      </p:sp>
      <p:sp>
        <p:nvSpPr>
          <p:cNvPr id="34" name="TextBox 33"/>
          <p:cNvSpPr txBox="1"/>
          <p:nvPr/>
        </p:nvSpPr>
        <p:spPr>
          <a:xfrm>
            <a:off x="5790170" y="875784"/>
            <a:ext cx="566181" cy="253916"/>
          </a:xfrm>
          <a:prstGeom prst="rect">
            <a:avLst/>
          </a:prstGeom>
          <a:noFill/>
        </p:spPr>
        <p:txBody>
          <a:bodyPr wrap="none" rtlCol="0">
            <a:spAutoFit/>
          </a:bodyPr>
          <a:lstStyle/>
          <a:p>
            <a:r>
              <a:rPr lang="en-US" sz="1050" dirty="0" err="1">
                <a:solidFill>
                  <a:srgbClr val="C00000"/>
                </a:solidFill>
              </a:rPr>
              <a:t>0.5A</a:t>
            </a:r>
            <a:r>
              <a:rPr lang="en-US" sz="1050" dirty="0">
                <a:solidFill>
                  <a:srgbClr val="C00000"/>
                </a:solidFill>
              </a:rPr>
              <a:t>/s</a:t>
            </a:r>
          </a:p>
        </p:txBody>
      </p:sp>
      <p:sp>
        <p:nvSpPr>
          <p:cNvPr id="23" name="Explosion 1 22"/>
          <p:cNvSpPr/>
          <p:nvPr/>
        </p:nvSpPr>
        <p:spPr>
          <a:xfrm>
            <a:off x="5605072" y="1277748"/>
            <a:ext cx="257174" cy="28677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a:p>
        </p:txBody>
      </p:sp>
      <p:cxnSp>
        <p:nvCxnSpPr>
          <p:cNvPr id="36" name="Straight Connector 35"/>
          <p:cNvCxnSpPr/>
          <p:nvPr/>
        </p:nvCxnSpPr>
        <p:spPr>
          <a:xfrm>
            <a:off x="5460167" y="702450"/>
            <a:ext cx="0" cy="4195379"/>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51092" y="702450"/>
            <a:ext cx="0" cy="4195379"/>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29592" y="702450"/>
            <a:ext cx="0" cy="419537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094780" y="640390"/>
            <a:ext cx="0" cy="4195379"/>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738193" y="3459662"/>
            <a:ext cx="425116" cy="253916"/>
          </a:xfrm>
          <a:prstGeom prst="rect">
            <a:avLst/>
          </a:prstGeom>
          <a:noFill/>
        </p:spPr>
        <p:txBody>
          <a:bodyPr wrap="none" rtlCol="0">
            <a:spAutoFit/>
          </a:bodyPr>
          <a:lstStyle/>
          <a:p>
            <a:r>
              <a:rPr lang="en-US" sz="1050" dirty="0">
                <a:solidFill>
                  <a:srgbClr val="C00000"/>
                </a:solidFill>
              </a:rPr>
              <a:t>21K</a:t>
            </a:r>
          </a:p>
        </p:txBody>
      </p:sp>
      <p:sp>
        <p:nvSpPr>
          <p:cNvPr id="2" name="Title 1"/>
          <p:cNvSpPr>
            <a:spLocks noGrp="1"/>
          </p:cNvSpPr>
          <p:nvPr>
            <p:ph type="title"/>
          </p:nvPr>
        </p:nvSpPr>
        <p:spPr/>
        <p:txBody>
          <a:bodyPr/>
          <a:lstStyle/>
          <a:p>
            <a:r>
              <a:rPr lang="en-US" dirty="0" smtClean="0"/>
              <a:t>Quench event</a:t>
            </a:r>
            <a:endParaRPr lang="en-US" dirty="0"/>
          </a:p>
        </p:txBody>
      </p:sp>
      <p:sp>
        <p:nvSpPr>
          <p:cNvPr id="35"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19</a:t>
            </a:fld>
            <a:endParaRPr lang="en-US" dirty="0"/>
          </a:p>
        </p:txBody>
      </p:sp>
    </p:spTree>
    <p:extLst>
      <p:ext uri="{BB962C8B-B14F-4D97-AF65-F5344CB8AC3E}">
        <p14:creationId xmlns:p14="http://schemas.microsoft.com/office/powerpoint/2010/main" val="323245162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a:lnSpc>
                <a:spcPct val="200000"/>
              </a:lnSpc>
            </a:pPr>
            <a:r>
              <a:rPr lang="de-CH" sz="1800" dirty="0" err="1"/>
              <a:t>Introduction</a:t>
            </a:r>
            <a:r>
              <a:rPr lang="de-CH" sz="1800" dirty="0"/>
              <a:t> </a:t>
            </a:r>
            <a:r>
              <a:rPr lang="de-CH" sz="1800" dirty="0" smtClean="0"/>
              <a:t>PSI, Magnet </a:t>
            </a:r>
            <a:r>
              <a:rPr lang="de-CH" sz="1800" dirty="0" err="1" smtClean="0"/>
              <a:t>Section</a:t>
            </a:r>
            <a:r>
              <a:rPr lang="de-CH" sz="1800" dirty="0" smtClean="0"/>
              <a:t> </a:t>
            </a:r>
            <a:r>
              <a:rPr lang="de-CH" sz="1800" dirty="0" err="1" smtClean="0"/>
              <a:t>and</a:t>
            </a:r>
            <a:r>
              <a:rPr lang="de-CH" sz="1800" dirty="0" smtClean="0"/>
              <a:t> CHART</a:t>
            </a:r>
            <a:endParaRPr lang="de-CH" sz="1800" dirty="0"/>
          </a:p>
          <a:p>
            <a:pPr>
              <a:lnSpc>
                <a:spcPct val="200000"/>
              </a:lnSpc>
            </a:pPr>
            <a:r>
              <a:rPr lang="de-CH" sz="1800" dirty="0" err="1" smtClean="0"/>
              <a:t>Cryogen</a:t>
            </a:r>
            <a:r>
              <a:rPr lang="de-CH" sz="1800" dirty="0" smtClean="0"/>
              <a:t> Free Test </a:t>
            </a:r>
            <a:r>
              <a:rPr lang="de-CH" sz="1800" dirty="0"/>
              <a:t>stand WNLA/010 </a:t>
            </a:r>
          </a:p>
          <a:p>
            <a:pPr>
              <a:lnSpc>
                <a:spcPct val="200000"/>
              </a:lnSpc>
            </a:pPr>
            <a:r>
              <a:rPr lang="de-CH" sz="1800" dirty="0" err="1" smtClean="0"/>
              <a:t>Cold</a:t>
            </a:r>
            <a:r>
              <a:rPr lang="de-CH" sz="1800" dirty="0" smtClean="0"/>
              <a:t> </a:t>
            </a:r>
            <a:r>
              <a:rPr lang="de-CH" sz="1800" dirty="0" err="1" smtClean="0"/>
              <a:t>tests</a:t>
            </a:r>
            <a:r>
              <a:rPr lang="de-CH" sz="1800" dirty="0" smtClean="0"/>
              <a:t> </a:t>
            </a:r>
            <a:r>
              <a:rPr lang="de-CH" sz="1800" dirty="0" err="1" smtClean="0"/>
              <a:t>results</a:t>
            </a:r>
            <a:endParaRPr lang="de-CH" sz="1800" dirty="0"/>
          </a:p>
          <a:p>
            <a:pPr>
              <a:lnSpc>
                <a:spcPct val="200000"/>
              </a:lnSpc>
            </a:pPr>
            <a:r>
              <a:rPr lang="de-CH" sz="1800" dirty="0" err="1"/>
              <a:t>Planned</a:t>
            </a:r>
            <a:r>
              <a:rPr lang="de-CH" sz="1800" dirty="0"/>
              <a:t> upgrade</a:t>
            </a:r>
          </a:p>
          <a:p>
            <a:pPr>
              <a:lnSpc>
                <a:spcPct val="200000"/>
              </a:lnSpc>
            </a:pPr>
            <a:r>
              <a:rPr lang="de-CH" sz="1800" dirty="0" err="1"/>
              <a:t>Upcoming</a:t>
            </a:r>
            <a:r>
              <a:rPr lang="de-CH" sz="1800" dirty="0"/>
              <a:t> </a:t>
            </a:r>
            <a:r>
              <a:rPr lang="de-CH" sz="1800" dirty="0" err="1"/>
              <a:t>projects</a:t>
            </a:r>
            <a:endParaRPr lang="de-CH" sz="1800" dirty="0"/>
          </a:p>
        </p:txBody>
      </p:sp>
      <p:sp>
        <p:nvSpPr>
          <p:cNvPr id="3" name="Titel 2"/>
          <p:cNvSpPr>
            <a:spLocks noGrp="1"/>
          </p:cNvSpPr>
          <p:nvPr>
            <p:ph type="title"/>
          </p:nvPr>
        </p:nvSpPr>
        <p:spPr/>
        <p:txBody>
          <a:bodyPr/>
          <a:lstStyle/>
          <a:p>
            <a:r>
              <a:rPr lang="de-CH" dirty="0" smtClean="0"/>
              <a:t>Outline</a:t>
            </a:r>
            <a:endParaRPr lang="de-CH"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a:t>
            </a:fld>
            <a:endParaRPr lang="de-DE" dirty="0"/>
          </a:p>
        </p:txBody>
      </p:sp>
      <p:sp>
        <p:nvSpPr>
          <p:cNvPr id="6" name="Geschweifte Klammer rechts 5"/>
          <p:cNvSpPr/>
          <p:nvPr/>
        </p:nvSpPr>
        <p:spPr bwMode="auto">
          <a:xfrm>
            <a:off x="5652120" y="1221600"/>
            <a:ext cx="270030" cy="1350150"/>
          </a:xfrm>
          <a:prstGeom prst="rightBrac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68580" tIns="34290" rIns="68580" bIns="34290" numCol="1" rtlCol="0" anchor="t" anchorCtr="0" compatLnSpc="1">
            <a:prstTxWarp prst="textNoShape">
              <a:avLst/>
            </a:prstTxWarp>
          </a:bodyPr>
          <a:lstStyle/>
          <a:p>
            <a:pPr defTabSz="685800">
              <a:spcBef>
                <a:spcPct val="0"/>
              </a:spcBef>
            </a:pPr>
            <a:endParaRPr lang="en-US" sz="1800">
              <a:latin typeface="Times" charset="0"/>
            </a:endParaRPr>
          </a:p>
        </p:txBody>
      </p:sp>
      <p:sp>
        <p:nvSpPr>
          <p:cNvPr id="7" name="Textfeld 6"/>
          <p:cNvSpPr txBox="1"/>
          <p:nvPr/>
        </p:nvSpPr>
        <p:spPr>
          <a:xfrm>
            <a:off x="6047102" y="1815666"/>
            <a:ext cx="702078" cy="270030"/>
          </a:xfrm>
          <a:prstGeom prst="rect">
            <a:avLst/>
          </a:prstGeom>
          <a:noFill/>
        </p:spPr>
        <p:txBody>
          <a:bodyPr wrap="square" lIns="0" tIns="0" rIns="0" bIns="0" rtlCol="0">
            <a:noAutofit/>
          </a:bodyPr>
          <a:lstStyle/>
          <a:p>
            <a:pPr>
              <a:lnSpc>
                <a:spcPct val="110000"/>
              </a:lnSpc>
              <a:spcBef>
                <a:spcPts val="0"/>
              </a:spcBef>
            </a:pPr>
            <a:r>
              <a:rPr lang="de-CH" sz="1350" kern="1000" spc="23" dirty="0">
                <a:solidFill>
                  <a:schemeClr val="accent6"/>
                </a:solidFill>
                <a:latin typeface="+mn-lt"/>
                <a:cs typeface="Franklin Gothic Book"/>
              </a:rPr>
              <a:t>Michal</a:t>
            </a:r>
            <a:endParaRPr lang="en-US" sz="1350" kern="1000" spc="23" dirty="0">
              <a:solidFill>
                <a:schemeClr val="accent6"/>
              </a:solidFill>
              <a:latin typeface="+mn-lt"/>
              <a:cs typeface="Franklin Gothic Book"/>
            </a:endParaRPr>
          </a:p>
        </p:txBody>
      </p:sp>
      <p:sp>
        <p:nvSpPr>
          <p:cNvPr id="16" name="Geschweifte Klammer rechts 15"/>
          <p:cNvSpPr/>
          <p:nvPr/>
        </p:nvSpPr>
        <p:spPr bwMode="auto">
          <a:xfrm>
            <a:off x="5652120" y="2643758"/>
            <a:ext cx="267284" cy="1008112"/>
          </a:xfrm>
          <a:prstGeom prst="rightBrace">
            <a:avLst/>
          </a:prstGeom>
          <a:ln>
            <a:solidFill>
              <a:srgbClr val="0070C0"/>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68580" tIns="34290" rIns="68580" bIns="34290" numCol="1" rtlCol="0" anchor="t" anchorCtr="0" compatLnSpc="1">
            <a:prstTxWarp prst="textNoShape">
              <a:avLst/>
            </a:prstTxWarp>
          </a:bodyPr>
          <a:lstStyle/>
          <a:p>
            <a:pPr defTabSz="685800">
              <a:spcBef>
                <a:spcPct val="0"/>
              </a:spcBef>
            </a:pPr>
            <a:endParaRPr lang="en-US" sz="1800">
              <a:solidFill>
                <a:srgbClr val="0070C0"/>
              </a:solidFill>
              <a:latin typeface="Times" charset="0"/>
            </a:endParaRPr>
          </a:p>
        </p:txBody>
      </p:sp>
      <p:sp>
        <p:nvSpPr>
          <p:cNvPr id="17" name="Textfeld 16"/>
          <p:cNvSpPr txBox="1"/>
          <p:nvPr/>
        </p:nvSpPr>
        <p:spPr>
          <a:xfrm>
            <a:off x="6045799" y="3141619"/>
            <a:ext cx="702078" cy="210413"/>
          </a:xfrm>
          <a:prstGeom prst="rect">
            <a:avLst/>
          </a:prstGeom>
          <a:noFill/>
        </p:spPr>
        <p:txBody>
          <a:bodyPr wrap="square" lIns="0" tIns="0" rIns="0" bIns="0" rtlCol="0">
            <a:noAutofit/>
          </a:bodyPr>
          <a:lstStyle/>
          <a:p>
            <a:pPr>
              <a:lnSpc>
                <a:spcPct val="110000"/>
              </a:lnSpc>
              <a:spcBef>
                <a:spcPts val="0"/>
              </a:spcBef>
            </a:pPr>
            <a:r>
              <a:rPr lang="de-CH" sz="1350" kern="1000" spc="23" dirty="0">
                <a:solidFill>
                  <a:srgbClr val="0070C0"/>
                </a:solidFill>
                <a:latin typeface="+mn-lt"/>
                <a:cs typeface="Franklin Gothic Book"/>
              </a:rPr>
              <a:t>Carolin</a:t>
            </a:r>
            <a:endParaRPr lang="en-US" sz="1350" kern="1000" spc="23" dirty="0">
              <a:solidFill>
                <a:srgbClr val="0070C0"/>
              </a:solidFill>
              <a:latin typeface="+mn-lt"/>
              <a:cs typeface="Franklin Gothic Book"/>
            </a:endParaRPr>
          </a:p>
        </p:txBody>
      </p:sp>
    </p:spTree>
    <p:extLst>
      <p:ext uri="{BB962C8B-B14F-4D97-AF65-F5344CB8AC3E}">
        <p14:creationId xmlns:p14="http://schemas.microsoft.com/office/powerpoint/2010/main" val="141321875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44000" y="679357"/>
            <a:ext cx="8100000" cy="4464143"/>
          </a:xfrm>
          <a:prstGeom prst="rect">
            <a:avLst/>
          </a:prstGeom>
        </p:spPr>
      </p:pic>
      <p:cxnSp>
        <p:nvCxnSpPr>
          <p:cNvPr id="3" name="Straight Connector 2"/>
          <p:cNvCxnSpPr/>
          <p:nvPr/>
        </p:nvCxnSpPr>
        <p:spPr>
          <a:xfrm>
            <a:off x="5540637" y="765082"/>
            <a:ext cx="0" cy="4195379"/>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631562" y="765082"/>
            <a:ext cx="0" cy="4195379"/>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810062" y="765082"/>
            <a:ext cx="0" cy="419537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45796" y="3692207"/>
            <a:ext cx="1954381" cy="253916"/>
          </a:xfrm>
          <a:prstGeom prst="rect">
            <a:avLst/>
          </a:prstGeom>
          <a:noFill/>
        </p:spPr>
        <p:txBody>
          <a:bodyPr wrap="none" rtlCol="0">
            <a:spAutoFit/>
          </a:bodyPr>
          <a:lstStyle/>
          <a:p>
            <a:r>
              <a:rPr lang="en-US" sz="1050" dirty="0">
                <a:solidFill>
                  <a:srgbClr val="C00000"/>
                </a:solidFill>
              </a:rPr>
              <a:t>bad contact heating too much</a:t>
            </a:r>
          </a:p>
        </p:txBody>
      </p:sp>
      <p:sp>
        <p:nvSpPr>
          <p:cNvPr id="7" name="TextBox 6"/>
          <p:cNvSpPr txBox="1"/>
          <p:nvPr/>
        </p:nvSpPr>
        <p:spPr>
          <a:xfrm>
            <a:off x="4210720" y="4100930"/>
            <a:ext cx="1055097" cy="253916"/>
          </a:xfrm>
          <a:prstGeom prst="rect">
            <a:avLst/>
          </a:prstGeom>
          <a:noFill/>
        </p:spPr>
        <p:txBody>
          <a:bodyPr wrap="none" rtlCol="0">
            <a:spAutoFit/>
          </a:bodyPr>
          <a:lstStyle/>
          <a:p>
            <a:r>
              <a:rPr lang="en-US" sz="1050" dirty="0" err="1">
                <a:solidFill>
                  <a:srgbClr val="C00000"/>
                </a:solidFill>
              </a:rPr>
              <a:t>c4</a:t>
            </a:r>
            <a:r>
              <a:rPr lang="en-US" sz="1050" dirty="0">
                <a:solidFill>
                  <a:srgbClr val="C00000"/>
                </a:solidFill>
              </a:rPr>
              <a:t> voltage rise</a:t>
            </a:r>
          </a:p>
        </p:txBody>
      </p:sp>
      <p:cxnSp>
        <p:nvCxnSpPr>
          <p:cNvPr id="9" name="Straight Arrow Connector 8"/>
          <p:cNvCxnSpPr/>
          <p:nvPr/>
        </p:nvCxnSpPr>
        <p:spPr>
          <a:xfrm>
            <a:off x="5102576" y="4216347"/>
            <a:ext cx="62658" cy="240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68499" y="4328906"/>
            <a:ext cx="367213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5681475" y="425712"/>
            <a:ext cx="257174" cy="28677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a:p>
        </p:txBody>
      </p:sp>
      <p:cxnSp>
        <p:nvCxnSpPr>
          <p:cNvPr id="14" name="Straight Connector 13"/>
          <p:cNvCxnSpPr/>
          <p:nvPr/>
        </p:nvCxnSpPr>
        <p:spPr>
          <a:xfrm>
            <a:off x="5172713" y="765082"/>
            <a:ext cx="0" cy="4195379"/>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Quench event</a:t>
            </a:r>
          </a:p>
        </p:txBody>
      </p:sp>
      <p:sp>
        <p:nvSpPr>
          <p:cNvPr id="8" name="Rectangle 7"/>
          <p:cNvSpPr/>
          <p:nvPr/>
        </p:nvSpPr>
        <p:spPr>
          <a:xfrm>
            <a:off x="1547664" y="1324215"/>
            <a:ext cx="5537444" cy="2585323"/>
          </a:xfrm>
          <a:prstGeom prst="rect">
            <a:avLst/>
          </a:prstGeom>
          <a:noFill/>
        </p:spPr>
        <p:txBody>
          <a:bodyPr wrap="square" lIns="91440" tIns="45720" rIns="91440" bIns="45720">
            <a:spAutoFit/>
          </a:bodyPr>
          <a:lstStyle/>
          <a:p>
            <a:pPr algn="ctr"/>
            <a:r>
              <a:rPr lang="en-US" sz="5400" b="1" cap="none" spc="0" dirty="0" smtClean="0">
                <a:ln w="10160">
                  <a:solidFill>
                    <a:schemeClr val="accent3"/>
                  </a:solidFill>
                  <a:prstDash val="solid"/>
                </a:ln>
                <a:solidFill>
                  <a:srgbClr val="FFFFFF"/>
                </a:solidFill>
                <a:effectLst>
                  <a:glow rad="101600">
                    <a:schemeClr val="accent1">
                      <a:satMod val="175000"/>
                      <a:alpha val="40000"/>
                    </a:schemeClr>
                  </a:glow>
                  <a:outerShdw blurRad="38100" dist="22860" dir="5400000" algn="tl" rotWithShape="0">
                    <a:srgbClr val="000000">
                      <a:alpha val="30000"/>
                    </a:srgbClr>
                  </a:outerShdw>
                </a:effectLst>
              </a:rPr>
              <a:t>How to detect and protect</a:t>
            </a:r>
            <a:r>
              <a:rPr lang="en-US" sz="5400" b="1" dirty="0" smtClean="0">
                <a:ln w="10160">
                  <a:solidFill>
                    <a:schemeClr val="accent3"/>
                  </a:solidFill>
                  <a:prstDash val="solid"/>
                </a:ln>
                <a:solidFill>
                  <a:srgbClr val="FFFFFF"/>
                </a:solidFill>
                <a:effectLst>
                  <a:glow rad="101600">
                    <a:schemeClr val="accent1">
                      <a:satMod val="175000"/>
                      <a:alpha val="40000"/>
                    </a:schemeClr>
                  </a:glow>
                  <a:outerShdw blurRad="38100" dist="22860" dir="5400000" algn="tl" rotWithShape="0">
                    <a:srgbClr val="000000">
                      <a:alpha val="30000"/>
                    </a:srgbClr>
                  </a:outerShdw>
                </a:effectLst>
              </a:rPr>
              <a:t> NI </a:t>
            </a:r>
            <a:r>
              <a:rPr lang="en-US" sz="5400" b="1" dirty="0" err="1" smtClean="0">
                <a:ln w="10160">
                  <a:solidFill>
                    <a:schemeClr val="accent3"/>
                  </a:solidFill>
                  <a:prstDash val="solid"/>
                </a:ln>
                <a:solidFill>
                  <a:srgbClr val="FFFFFF"/>
                </a:solidFill>
                <a:effectLst>
                  <a:glow rad="101600">
                    <a:schemeClr val="accent1">
                      <a:satMod val="175000"/>
                      <a:alpha val="40000"/>
                    </a:schemeClr>
                  </a:glow>
                  <a:outerShdw blurRad="38100" dist="22860" dir="5400000" algn="tl" rotWithShape="0">
                    <a:srgbClr val="000000">
                      <a:alpha val="30000"/>
                    </a:srgbClr>
                  </a:outerShdw>
                </a:effectLst>
              </a:rPr>
              <a:t>HTS</a:t>
            </a:r>
            <a:r>
              <a:rPr lang="en-US" sz="5400" b="1" dirty="0" smtClean="0">
                <a:ln w="10160">
                  <a:solidFill>
                    <a:schemeClr val="accent3"/>
                  </a:solidFill>
                  <a:prstDash val="solid"/>
                </a:ln>
                <a:solidFill>
                  <a:srgbClr val="FFFFFF"/>
                </a:solidFill>
                <a:effectLst>
                  <a:glow rad="101600">
                    <a:schemeClr val="accent1">
                      <a:satMod val="175000"/>
                      <a:alpha val="40000"/>
                    </a:schemeClr>
                  </a:glow>
                  <a:outerShdw blurRad="38100" dist="22860" dir="5400000" algn="tl" rotWithShape="0">
                    <a:srgbClr val="000000">
                      <a:alpha val="30000"/>
                    </a:srgbClr>
                  </a:outerShdw>
                </a:effectLst>
              </a:rPr>
              <a:t> coils?</a:t>
            </a:r>
            <a:endParaRPr lang="en-US" sz="5400" b="1" cap="none" spc="0" dirty="0" smtClean="0">
              <a:ln w="10160">
                <a:solidFill>
                  <a:schemeClr val="accent3"/>
                </a:solidFill>
                <a:prstDash val="solid"/>
              </a:ln>
              <a:solidFill>
                <a:srgbClr val="FFFFFF"/>
              </a:solidFill>
              <a:effectLst>
                <a:glow rad="101600">
                  <a:schemeClr val="accent1">
                    <a:satMod val="175000"/>
                    <a:alpha val="40000"/>
                  </a:schemeClr>
                </a:glow>
                <a:outerShdw blurRad="38100" dist="22860" dir="5400000" algn="tl" rotWithShape="0">
                  <a:srgbClr val="000000">
                    <a:alpha val="30000"/>
                  </a:srgbClr>
                </a:outerShdw>
              </a:effectLst>
            </a:endParaRPr>
          </a:p>
        </p:txBody>
      </p:sp>
      <p:sp>
        <p:nvSpPr>
          <p:cNvPr id="15"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20</a:t>
            </a:fld>
            <a:endParaRPr lang="en-US" dirty="0"/>
          </a:p>
        </p:txBody>
      </p:sp>
    </p:spTree>
    <p:extLst>
      <p:ext uri="{BB962C8B-B14F-4D97-AF65-F5344CB8AC3E}">
        <p14:creationId xmlns:p14="http://schemas.microsoft.com/office/powerpoint/2010/main" val="2793047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p:cNvSpPr>
            <a:spLocks noGrp="1"/>
          </p:cNvSpPr>
          <p:nvPr>
            <p:ph type="sldNum" sz="quarter" idx="4294967295"/>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21</a:t>
            </a:fld>
            <a:endParaRPr lang="en-US" dirty="0"/>
          </a:p>
        </p:txBody>
      </p:sp>
      <p:sp>
        <p:nvSpPr>
          <p:cNvPr id="2" name="Title 1"/>
          <p:cNvSpPr>
            <a:spLocks noGrp="1"/>
          </p:cNvSpPr>
          <p:nvPr>
            <p:ph type="title"/>
          </p:nvPr>
        </p:nvSpPr>
        <p:spPr>
          <a:xfrm>
            <a:off x="2077211" y="216000"/>
            <a:ext cx="6959285" cy="381375"/>
          </a:xfrm>
        </p:spPr>
        <p:txBody>
          <a:bodyPr/>
          <a:lstStyle/>
          <a:p>
            <a:r>
              <a:rPr lang="en-CH" dirty="0" smtClean="0"/>
              <a:t>P</a:t>
            </a:r>
            <a:r>
              <a:rPr lang="en-CH" baseline="30000" dirty="0" smtClean="0"/>
              <a:t>3</a:t>
            </a:r>
            <a:r>
              <a:rPr lang="en-US" baseline="30000" dirty="0" smtClean="0"/>
              <a:t> </a:t>
            </a:r>
            <a:r>
              <a:rPr lang="en-CH" dirty="0" smtClean="0"/>
              <a:t>FCCee </a:t>
            </a:r>
            <a:r>
              <a:rPr lang="en-CH" dirty="0"/>
              <a:t>Injector </a:t>
            </a:r>
            <a:r>
              <a:rPr lang="en-CH" dirty="0" smtClean="0"/>
              <a:t>Study </a:t>
            </a:r>
            <a:r>
              <a:rPr lang="en-CH" sz="1800" dirty="0" smtClean="0">
                <a:solidFill>
                  <a:schemeClr val="accent3"/>
                </a:solidFill>
              </a:rPr>
              <a:t>PSI Positron Production</a:t>
            </a:r>
            <a:r>
              <a:rPr lang="en-CH" dirty="0"/>
              <a:t/>
            </a:r>
            <a:br>
              <a:rPr lang="en-CH" dirty="0"/>
            </a:br>
            <a:endParaRPr lang="en-US" dirty="0"/>
          </a:p>
        </p:txBody>
      </p:sp>
      <p:grpSp>
        <p:nvGrpSpPr>
          <p:cNvPr id="26" name="Group 25">
            <a:extLst>
              <a:ext uri="{FF2B5EF4-FFF2-40B4-BE49-F238E27FC236}">
                <a16:creationId xmlns:a16="http://schemas.microsoft.com/office/drawing/2014/main" id="{8F57BCEC-D330-8A38-5FB7-DE878643FD87}"/>
              </a:ext>
            </a:extLst>
          </p:cNvPr>
          <p:cNvGrpSpPr/>
          <p:nvPr/>
        </p:nvGrpSpPr>
        <p:grpSpPr>
          <a:xfrm>
            <a:off x="4067944" y="608179"/>
            <a:ext cx="4729659" cy="4048192"/>
            <a:chOff x="3884127" y="1117385"/>
            <a:chExt cx="5430115" cy="4647723"/>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27" y="1117385"/>
              <a:ext cx="4243169" cy="4647723"/>
            </a:xfrm>
            <a:prstGeom prst="rect">
              <a:avLst/>
            </a:prstGeom>
          </p:spPr>
        </p:pic>
        <p:sp>
          <p:nvSpPr>
            <p:cNvPr id="6" name="TextBox 5"/>
            <p:cNvSpPr txBox="1"/>
            <p:nvPr/>
          </p:nvSpPr>
          <p:spPr>
            <a:xfrm>
              <a:off x="7494193" y="5002849"/>
              <a:ext cx="1465918" cy="724384"/>
            </a:xfrm>
            <a:prstGeom prst="rect">
              <a:avLst/>
            </a:prstGeom>
            <a:noFill/>
          </p:spPr>
          <p:txBody>
            <a:bodyPr wrap="square" rtlCol="0">
              <a:spAutoFit/>
            </a:bodyPr>
            <a:lstStyle/>
            <a:p>
              <a:r>
                <a:rPr lang="en-US" sz="1000" dirty="0"/>
                <a:t>15 T in 72 mm warm bore</a:t>
              </a:r>
            </a:p>
            <a:p>
              <a:r>
                <a:rPr lang="en-US" sz="1000" dirty="0"/>
                <a:t>21 T on conductor</a:t>
              </a:r>
            </a:p>
          </p:txBody>
        </p:sp>
        <p:sp>
          <p:nvSpPr>
            <p:cNvPr id="8" name="TextBox 7"/>
            <p:cNvSpPr txBox="1"/>
            <p:nvPr/>
          </p:nvSpPr>
          <p:spPr>
            <a:xfrm>
              <a:off x="7043722" y="1387623"/>
              <a:ext cx="1916389" cy="282686"/>
            </a:xfrm>
            <a:prstGeom prst="rect">
              <a:avLst/>
            </a:prstGeom>
            <a:noFill/>
          </p:spPr>
          <p:txBody>
            <a:bodyPr wrap="square" rtlCol="0">
              <a:spAutoFit/>
            </a:bodyPr>
            <a:lstStyle/>
            <a:p>
              <a:r>
                <a:rPr lang="en-US" sz="1000" dirty="0"/>
                <a:t>15 K conduction-cooling</a:t>
              </a:r>
            </a:p>
          </p:txBody>
        </p:sp>
        <p:sp>
          <p:nvSpPr>
            <p:cNvPr id="9" name="Rectangle 8"/>
            <p:cNvSpPr/>
            <p:nvPr/>
          </p:nvSpPr>
          <p:spPr>
            <a:xfrm>
              <a:off x="7287745" y="4394687"/>
              <a:ext cx="1265843" cy="459366"/>
            </a:xfrm>
            <a:prstGeom prst="rect">
              <a:avLst/>
            </a:prstGeom>
          </p:spPr>
          <p:txBody>
            <a:bodyPr wrap="square">
              <a:spAutoFit/>
            </a:bodyPr>
            <a:lstStyle/>
            <a:p>
              <a:r>
                <a:rPr lang="en-US" sz="1000" dirty="0"/>
                <a:t>Solid-state (Pb) </a:t>
              </a:r>
              <a:br>
                <a:rPr lang="en-US" sz="1000" dirty="0"/>
              </a:br>
              <a:r>
                <a:rPr lang="en-US" sz="1000" dirty="0"/>
                <a:t>thermal buffer</a:t>
              </a:r>
            </a:p>
          </p:txBody>
        </p:sp>
        <p:sp>
          <p:nvSpPr>
            <p:cNvPr id="10" name="TextBox 9"/>
            <p:cNvSpPr txBox="1"/>
            <p:nvPr/>
          </p:nvSpPr>
          <p:spPr>
            <a:xfrm>
              <a:off x="7163710" y="2645594"/>
              <a:ext cx="2150532" cy="282686"/>
            </a:xfrm>
            <a:prstGeom prst="rect">
              <a:avLst/>
            </a:prstGeom>
            <a:noFill/>
          </p:spPr>
          <p:txBody>
            <a:bodyPr wrap="square" rtlCol="0">
              <a:spAutoFit/>
            </a:bodyPr>
            <a:lstStyle/>
            <a:p>
              <a:r>
                <a:rPr lang="en-US" sz="1000" dirty="0"/>
                <a:t>5 coils from 12 mm </a:t>
              </a:r>
              <a:r>
                <a:rPr lang="en-US" sz="1000" dirty="0" err="1"/>
                <a:t>ReBCO</a:t>
              </a:r>
              <a:endParaRPr lang="en-US" sz="1000" dirty="0"/>
            </a:p>
          </p:txBody>
        </p:sp>
        <p:sp>
          <p:nvSpPr>
            <p:cNvPr id="11" name="TextBox 10"/>
            <p:cNvSpPr txBox="1"/>
            <p:nvPr/>
          </p:nvSpPr>
          <p:spPr>
            <a:xfrm rot="273993">
              <a:off x="5716092" y="4278590"/>
              <a:ext cx="465757" cy="296858"/>
            </a:xfrm>
            <a:prstGeom prst="rect">
              <a:avLst/>
            </a:prstGeom>
            <a:solidFill>
              <a:schemeClr val="bg1"/>
            </a:solidFill>
          </p:spPr>
          <p:txBody>
            <a:bodyPr wrap="square" rtlCol="0">
              <a:noAutofit/>
            </a:bodyPr>
            <a:lstStyle/>
            <a:p>
              <a:r>
                <a:rPr lang="en-US" sz="600" dirty="0"/>
                <a:t>target</a:t>
              </a:r>
              <a:endParaRPr lang="de-CH" sz="600" dirty="0"/>
            </a:p>
          </p:txBody>
        </p:sp>
        <p:cxnSp>
          <p:nvCxnSpPr>
            <p:cNvPr id="13" name="Straight Arrow Connector 12"/>
            <p:cNvCxnSpPr>
              <a:cxnSpLocks/>
            </p:cNvCxnSpPr>
            <p:nvPr/>
          </p:nvCxnSpPr>
          <p:spPr>
            <a:xfrm flipH="1">
              <a:off x="5980469" y="2840416"/>
              <a:ext cx="1224991" cy="1208856"/>
            </a:xfrm>
            <a:prstGeom prst="straightConnector1">
              <a:avLst/>
            </a:prstGeom>
            <a:ln w="381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a:cxnSpLocks/>
            </p:cNvCxnSpPr>
            <p:nvPr/>
          </p:nvCxnSpPr>
          <p:spPr>
            <a:xfrm flipH="1" flipV="1">
              <a:off x="6658866" y="4502736"/>
              <a:ext cx="649653" cy="121634"/>
            </a:xfrm>
            <a:prstGeom prst="straightConnector1">
              <a:avLst/>
            </a:prstGeom>
            <a:ln w="381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a:cxnSpLocks/>
            </p:cNvCxnSpPr>
            <p:nvPr/>
          </p:nvCxnSpPr>
          <p:spPr>
            <a:xfrm flipH="1">
              <a:off x="6479011" y="1552968"/>
              <a:ext cx="629335" cy="6689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a:cxnSpLocks/>
            </p:cNvCxnSpPr>
            <p:nvPr/>
          </p:nvCxnSpPr>
          <p:spPr>
            <a:xfrm flipH="1" flipV="1">
              <a:off x="6192928" y="4465793"/>
              <a:ext cx="1301265" cy="72982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pic>
        <p:nvPicPr>
          <p:cNvPr id="14" name="Picture 13" descr="Diagram&#10;&#10;Description automatically generated">
            <a:extLst>
              <a:ext uri="{FF2B5EF4-FFF2-40B4-BE49-F238E27FC236}">
                <a16:creationId xmlns:a16="http://schemas.microsoft.com/office/drawing/2014/main" id="{C1B906EA-1C75-96AE-D2EF-116CC388BF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102" r="-4908"/>
          <a:stretch/>
        </p:blipFill>
        <p:spPr>
          <a:xfrm>
            <a:off x="287075" y="597375"/>
            <a:ext cx="5184576" cy="2453162"/>
          </a:xfrm>
          <a:prstGeom prst="rect">
            <a:avLst/>
          </a:prstGeom>
        </p:spPr>
      </p:pic>
      <p:sp>
        <p:nvSpPr>
          <p:cNvPr id="3" name="Content Placeholder 2"/>
          <p:cNvSpPr>
            <a:spLocks noGrp="1"/>
          </p:cNvSpPr>
          <p:nvPr>
            <p:ph idx="4294967295"/>
          </p:nvPr>
        </p:nvSpPr>
        <p:spPr>
          <a:xfrm>
            <a:off x="144535" y="2761086"/>
            <a:ext cx="4634478" cy="2336024"/>
          </a:xfrm>
          <a:gradFill flip="none" rotWithShape="1">
            <a:gsLst>
              <a:gs pos="0">
                <a:srgbClr val="FFFFFF">
                  <a:alpha val="56000"/>
                </a:srgbClr>
              </a:gs>
              <a:gs pos="100000">
                <a:srgbClr val="FFFFFF"/>
              </a:gs>
            </a:gsLst>
            <a:lin ang="5400000" scaled="1"/>
            <a:tileRect/>
          </a:gradFill>
        </p:spPr>
        <p:txBody>
          <a:bodyPr wrap="square">
            <a:spAutoFit/>
          </a:bodyPr>
          <a:lstStyle/>
          <a:p>
            <a:pPr marL="0" indent="0">
              <a:buNone/>
            </a:pPr>
            <a:r>
              <a:rPr lang="en-US" sz="1600" b="1" dirty="0"/>
              <a:t>HTS NI target solenoid</a:t>
            </a:r>
            <a:r>
              <a:rPr lang="en-US" sz="1600" dirty="0"/>
              <a:t>, to </a:t>
            </a:r>
            <a:r>
              <a:rPr lang="en-US" sz="1600" dirty="0" smtClean="0"/>
              <a:t>demonstrate high-yield </a:t>
            </a:r>
            <a:r>
              <a:rPr lang="en-US" sz="1600" dirty="0"/>
              <a:t>positron source concept</a:t>
            </a:r>
          </a:p>
          <a:p>
            <a:pPr lvl="1"/>
            <a:r>
              <a:rPr lang="en-CH" sz="1600" dirty="0"/>
              <a:t>stable DC operation,</a:t>
            </a:r>
          </a:p>
          <a:p>
            <a:pPr lvl="1"/>
            <a:r>
              <a:rPr lang="en-CH" sz="1600" dirty="0"/>
              <a:t>high thermal conduction due to solder </a:t>
            </a:r>
            <a:r>
              <a:rPr lang="en-CH" sz="1600" dirty="0" smtClean="0"/>
              <a:t>impregnation</a:t>
            </a:r>
            <a:r>
              <a:rPr lang="en-US" sz="1600" dirty="0"/>
              <a:t> </a:t>
            </a:r>
            <a:r>
              <a:rPr lang="en-CH" sz="1600" dirty="0" smtClean="0"/>
              <a:t>to </a:t>
            </a:r>
            <a:r>
              <a:rPr lang="en-CH" sz="1600" dirty="0"/>
              <a:t>extract heat </a:t>
            </a:r>
            <a:r>
              <a:rPr lang="en-CH" sz="1600" dirty="0" smtClean="0"/>
              <a:t>deposited </a:t>
            </a:r>
            <a:r>
              <a:rPr lang="en-CH" sz="1600" dirty="0"/>
              <a:t>in coils,</a:t>
            </a:r>
          </a:p>
          <a:p>
            <a:pPr lvl="1"/>
            <a:r>
              <a:rPr lang="en-CH" sz="1600" dirty="0"/>
              <a:t>radiation robustness due to </a:t>
            </a:r>
            <a:r>
              <a:rPr lang="en-CH" sz="1600" dirty="0" smtClean="0"/>
              <a:t>absence </a:t>
            </a:r>
            <a:r>
              <a:rPr lang="en-CH" sz="1600" dirty="0"/>
              <a:t>of insulators</a:t>
            </a:r>
            <a:r>
              <a:rPr lang="en-CH" sz="1600" dirty="0" smtClean="0"/>
              <a:t>.</a:t>
            </a:r>
            <a:endParaRPr lang="en-US" sz="1600" dirty="0" smtClean="0"/>
          </a:p>
          <a:p>
            <a:pPr lvl="1"/>
            <a:endParaRPr lang="en-US" sz="1400" dirty="0"/>
          </a:p>
          <a:p>
            <a:pPr marL="0" indent="0">
              <a:buNone/>
            </a:pPr>
            <a:r>
              <a:rPr lang="en-US" sz="1400" i="1" dirty="0"/>
              <a:t>Manufacturing </a:t>
            </a:r>
            <a:r>
              <a:rPr lang="en-US" sz="1400" i="1" dirty="0" err="1" smtClean="0"/>
              <a:t>Q3’23-Q2’24</a:t>
            </a:r>
            <a:endParaRPr lang="en-US" sz="1400" i="1" dirty="0"/>
          </a:p>
          <a:p>
            <a:pPr marL="0" indent="0">
              <a:buNone/>
            </a:pPr>
            <a:r>
              <a:rPr lang="en-US" sz="1400" i="1" dirty="0"/>
              <a:t>Experiment at PSI’s </a:t>
            </a:r>
            <a:r>
              <a:rPr lang="en-US" sz="1400" i="1" dirty="0" err="1"/>
              <a:t>SwissFEL</a:t>
            </a:r>
            <a:r>
              <a:rPr lang="en-US" sz="1400" i="1" dirty="0"/>
              <a:t> </a:t>
            </a:r>
            <a:r>
              <a:rPr lang="en-US" sz="1400" i="1" dirty="0" smtClean="0"/>
              <a:t>2025/26</a:t>
            </a:r>
            <a:endParaRPr lang="en-US" sz="1400" i="1" dirty="0"/>
          </a:p>
        </p:txBody>
      </p:sp>
      <p:sp>
        <p:nvSpPr>
          <p:cNvPr id="27" name="TextBox 26">
            <a:extLst>
              <a:ext uri="{FF2B5EF4-FFF2-40B4-BE49-F238E27FC236}">
                <a16:creationId xmlns:a16="http://schemas.microsoft.com/office/drawing/2014/main" id="{2B82F4BA-617A-EE6C-A7C8-187FC8C1A568}"/>
              </a:ext>
            </a:extLst>
          </p:cNvPr>
          <p:cNvSpPr txBox="1"/>
          <p:nvPr/>
        </p:nvSpPr>
        <p:spPr>
          <a:xfrm>
            <a:off x="4659368" y="4766270"/>
            <a:ext cx="685800" cy="685800"/>
          </a:xfrm>
          <a:prstGeom prst="rect">
            <a:avLst/>
          </a:prstGeom>
          <a:noFill/>
        </p:spPr>
        <p:txBody>
          <a:bodyPr wrap="none" lIns="0" tIns="0" rIns="0" bIns="0" rtlCol="0">
            <a:noAutofit/>
          </a:bodyPr>
          <a:lstStyle/>
          <a:p>
            <a:pPr>
              <a:lnSpc>
                <a:spcPct val="110000"/>
              </a:lnSpc>
              <a:spcBef>
                <a:spcPts val="0"/>
              </a:spcBef>
            </a:pPr>
            <a:r>
              <a:rPr lang="en-CH" sz="1050" kern="1000" spc="23" dirty="0">
                <a:latin typeface="+mn-lt"/>
                <a:cs typeface="Franklin Gothic Book"/>
              </a:rPr>
              <a:t>Courtesy J. Kosse, T. Michlmayr, H. Rodrigues</a:t>
            </a:r>
          </a:p>
        </p:txBody>
      </p:sp>
      <p:graphicFrame>
        <p:nvGraphicFramePr>
          <p:cNvPr id="4" name="Table 3"/>
          <p:cNvGraphicFramePr>
            <a:graphicFrameLocks noGrp="1"/>
          </p:cNvGraphicFramePr>
          <p:nvPr>
            <p:extLst/>
          </p:nvPr>
        </p:nvGraphicFramePr>
        <p:xfrm>
          <a:off x="6960505" y="2300375"/>
          <a:ext cx="1966406" cy="920115"/>
        </p:xfrm>
        <a:graphic>
          <a:graphicData uri="http://schemas.openxmlformats.org/drawingml/2006/table">
            <a:tbl>
              <a:tblPr firstRow="1" firstCol="1" bandRow="1">
                <a:tableStyleId>{69CF1AB2-1976-4502-BF36-3FF5EA218861}</a:tableStyleId>
              </a:tblPr>
              <a:tblGrid>
                <a:gridCol w="1017321">
                  <a:extLst>
                    <a:ext uri="{9D8B030D-6E8A-4147-A177-3AD203B41FA5}">
                      <a16:colId xmlns:a16="http://schemas.microsoft.com/office/drawing/2014/main" val="3411160639"/>
                    </a:ext>
                  </a:extLst>
                </a:gridCol>
                <a:gridCol w="949085">
                  <a:extLst>
                    <a:ext uri="{9D8B030D-6E8A-4147-A177-3AD203B41FA5}">
                      <a16:colId xmlns:a16="http://schemas.microsoft.com/office/drawing/2014/main" val="50041845"/>
                    </a:ext>
                  </a:extLst>
                </a:gridCol>
              </a:tblGrid>
              <a:tr h="368046">
                <a:tc>
                  <a:txBody>
                    <a:bodyPr/>
                    <a:lstStyle/>
                    <a:p>
                      <a:pPr marL="0" marR="0">
                        <a:lnSpc>
                          <a:spcPct val="115000"/>
                        </a:lnSpc>
                        <a:spcBef>
                          <a:spcPts val="0"/>
                        </a:spcBef>
                        <a:spcAft>
                          <a:spcPts val="0"/>
                        </a:spcAft>
                      </a:pPr>
                      <a:r>
                        <a:rPr lang="en-US" sz="1000" b="0" dirty="0">
                          <a:effectLst/>
                        </a:rPr>
                        <a:t>Coil diameter</a:t>
                      </a:r>
                      <a:endParaRPr lang="de-CH"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nSpc>
                          <a:spcPct val="115000"/>
                        </a:lnSpc>
                        <a:spcBef>
                          <a:spcPts val="0"/>
                        </a:spcBef>
                        <a:spcAft>
                          <a:spcPts val="0"/>
                        </a:spcAft>
                      </a:pPr>
                      <a:r>
                        <a:rPr lang="en-US" sz="1000" b="0" dirty="0">
                          <a:effectLst/>
                        </a:rPr>
                        <a:t>122 mm </a:t>
                      </a:r>
                      <a:r>
                        <a:rPr lang="en-US" sz="1000" b="0" dirty="0" smtClean="0">
                          <a:effectLst/>
                        </a:rPr>
                        <a:t>inner</a:t>
                      </a:r>
                      <a:endParaRPr lang="de-CH" sz="1000" b="0" dirty="0">
                        <a:effectLst/>
                      </a:endParaRPr>
                    </a:p>
                    <a:p>
                      <a:pPr marL="0" marR="0">
                        <a:lnSpc>
                          <a:spcPct val="115000"/>
                        </a:lnSpc>
                        <a:spcBef>
                          <a:spcPts val="0"/>
                        </a:spcBef>
                        <a:spcAft>
                          <a:spcPts val="0"/>
                        </a:spcAft>
                      </a:pPr>
                      <a:r>
                        <a:rPr lang="en-US" sz="1000" b="0" dirty="0">
                          <a:effectLst/>
                        </a:rPr>
                        <a:t>219 mm outer</a:t>
                      </a:r>
                      <a:endParaRPr lang="de-CH"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extLst>
                  <a:ext uri="{0D108BD9-81ED-4DB2-BD59-A6C34878D82A}">
                    <a16:rowId xmlns:a16="http://schemas.microsoft.com/office/drawing/2014/main" val="4108869783"/>
                  </a:ext>
                </a:extLst>
              </a:tr>
              <a:tr h="184023">
                <a:tc>
                  <a:txBody>
                    <a:bodyPr/>
                    <a:lstStyle/>
                    <a:p>
                      <a:pPr marL="0" marR="0">
                        <a:lnSpc>
                          <a:spcPct val="115000"/>
                        </a:lnSpc>
                        <a:spcBef>
                          <a:spcPts val="0"/>
                        </a:spcBef>
                        <a:spcAft>
                          <a:spcPts val="0"/>
                        </a:spcAft>
                      </a:pPr>
                      <a:r>
                        <a:rPr lang="en-US" sz="1000" b="0" dirty="0">
                          <a:effectLst/>
                        </a:rPr>
                        <a:t>Stored energy</a:t>
                      </a:r>
                      <a:endParaRPr lang="de-CH"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nSpc>
                          <a:spcPct val="115000"/>
                        </a:lnSpc>
                        <a:spcBef>
                          <a:spcPts val="0"/>
                        </a:spcBef>
                        <a:spcAft>
                          <a:spcPts val="0"/>
                        </a:spcAft>
                      </a:pPr>
                      <a:r>
                        <a:rPr lang="en-US" sz="1000" dirty="0">
                          <a:effectLst/>
                        </a:rPr>
                        <a:t>331 kJ</a:t>
                      </a:r>
                      <a:endParaRPr lang="de-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extLst>
                  <a:ext uri="{0D108BD9-81ED-4DB2-BD59-A6C34878D82A}">
                    <a16:rowId xmlns:a16="http://schemas.microsoft.com/office/drawing/2014/main" val="3178600642"/>
                  </a:ext>
                </a:extLst>
              </a:tr>
              <a:tr h="184023">
                <a:tc>
                  <a:txBody>
                    <a:bodyPr/>
                    <a:lstStyle/>
                    <a:p>
                      <a:pPr marL="0" marR="0">
                        <a:lnSpc>
                          <a:spcPct val="115000"/>
                        </a:lnSpc>
                        <a:spcBef>
                          <a:spcPts val="0"/>
                        </a:spcBef>
                        <a:spcAft>
                          <a:spcPts val="0"/>
                        </a:spcAft>
                      </a:pPr>
                      <a:r>
                        <a:rPr lang="en-US" sz="1000" b="0" dirty="0">
                          <a:effectLst/>
                        </a:rPr>
                        <a:t>Operating current </a:t>
                      </a:r>
                      <a:endParaRPr lang="de-CH"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nSpc>
                          <a:spcPct val="115000"/>
                        </a:lnSpc>
                        <a:spcBef>
                          <a:spcPts val="0"/>
                        </a:spcBef>
                        <a:spcAft>
                          <a:spcPts val="0"/>
                        </a:spcAft>
                      </a:pPr>
                      <a:r>
                        <a:rPr lang="en-US" sz="1000" dirty="0">
                          <a:effectLst/>
                        </a:rPr>
                        <a:t>1.17 kA</a:t>
                      </a:r>
                      <a:endParaRPr lang="de-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extLst>
                  <a:ext uri="{0D108BD9-81ED-4DB2-BD59-A6C34878D82A}">
                    <a16:rowId xmlns:a16="http://schemas.microsoft.com/office/drawing/2014/main" val="4004765230"/>
                  </a:ext>
                </a:extLst>
              </a:tr>
              <a:tr h="184023">
                <a:tc>
                  <a:txBody>
                    <a:bodyPr/>
                    <a:lstStyle/>
                    <a:p>
                      <a:pPr marL="0" marR="0">
                        <a:lnSpc>
                          <a:spcPct val="115000"/>
                        </a:lnSpc>
                        <a:spcBef>
                          <a:spcPts val="0"/>
                        </a:spcBef>
                        <a:spcAft>
                          <a:spcPts val="0"/>
                        </a:spcAft>
                      </a:pPr>
                      <a:r>
                        <a:rPr lang="en-US" sz="1000" b="0" dirty="0">
                          <a:effectLst/>
                        </a:rPr>
                        <a:t>Charging constant</a:t>
                      </a:r>
                      <a:endParaRPr lang="de-CH"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nSpc>
                          <a:spcPct val="115000"/>
                        </a:lnSpc>
                        <a:spcBef>
                          <a:spcPts val="0"/>
                        </a:spcBef>
                        <a:spcAft>
                          <a:spcPts val="0"/>
                        </a:spcAft>
                      </a:pPr>
                      <a:r>
                        <a:rPr lang="en-US" sz="1000" dirty="0">
                          <a:effectLst/>
                        </a:rPr>
                        <a:t>11 hours</a:t>
                      </a:r>
                      <a:endParaRPr lang="de-CH"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tc>
                <a:extLst>
                  <a:ext uri="{0D108BD9-81ED-4DB2-BD59-A6C34878D82A}">
                    <a16:rowId xmlns:a16="http://schemas.microsoft.com/office/drawing/2014/main" val="928506967"/>
                  </a:ext>
                </a:extLst>
              </a:tr>
            </a:tbl>
          </a:graphicData>
        </a:graphic>
      </p:graphicFrame>
    </p:spTree>
    <p:extLst>
      <p:ext uri="{BB962C8B-B14F-4D97-AF65-F5344CB8AC3E}">
        <p14:creationId xmlns:p14="http://schemas.microsoft.com/office/powerpoint/2010/main" val="95204957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10283" y="843558"/>
            <a:ext cx="7557455" cy="3509963"/>
          </a:xfrm>
        </p:spPr>
        <p:txBody>
          <a:bodyPr/>
          <a:lstStyle/>
          <a:p>
            <a:r>
              <a:rPr lang="en-US" dirty="0" smtClean="0"/>
              <a:t>PSI new approach for </a:t>
            </a:r>
            <a:r>
              <a:rPr lang="en-US" dirty="0"/>
              <a:t>superconducting materials and small demonstrator </a:t>
            </a:r>
            <a:r>
              <a:rPr lang="en-US" dirty="0" smtClean="0"/>
              <a:t>magnets test stand: cryogen free</a:t>
            </a:r>
          </a:p>
          <a:p>
            <a:pPr lvl="1"/>
            <a:r>
              <a:rPr lang="en-US" sz="1400" dirty="0" smtClean="0"/>
              <a:t>variable </a:t>
            </a:r>
            <a:r>
              <a:rPr lang="en-US" sz="1400" dirty="0"/>
              <a:t>temperatures (3 </a:t>
            </a:r>
            <a:r>
              <a:rPr lang="en-150" sz="1400" dirty="0"/>
              <a:t>–</a:t>
            </a:r>
            <a:r>
              <a:rPr lang="en-US" sz="1400" dirty="0"/>
              <a:t> 100+ K</a:t>
            </a:r>
            <a:r>
              <a:rPr lang="en-US" sz="1400" dirty="0" smtClean="0"/>
              <a:t>)</a:t>
            </a:r>
          </a:p>
          <a:p>
            <a:pPr lvl="1"/>
            <a:r>
              <a:rPr lang="en-US" sz="1400" dirty="0" smtClean="0"/>
              <a:t>flexibility of tested items:</a:t>
            </a:r>
          </a:p>
          <a:p>
            <a:pPr lvl="2"/>
            <a:r>
              <a:rPr lang="en-US" sz="1400" dirty="0" smtClean="0"/>
              <a:t>enabling technologies (impregnations, thermal conductivity, etc.)</a:t>
            </a:r>
          </a:p>
          <a:p>
            <a:pPr lvl="2"/>
            <a:r>
              <a:rPr lang="en-US" sz="1400" dirty="0" smtClean="0"/>
              <a:t>wire/cables/tapes characterization (</a:t>
            </a:r>
            <a:r>
              <a:rPr lang="en-US" sz="1400" dirty="0" err="1" smtClean="0"/>
              <a:t>RRR</a:t>
            </a:r>
            <a:r>
              <a:rPr lang="en-US" sz="1400" dirty="0" smtClean="0"/>
              <a:t>, Tc, etc.)</a:t>
            </a:r>
          </a:p>
          <a:p>
            <a:pPr lvl="2"/>
            <a:r>
              <a:rPr lang="en-US" sz="1400" dirty="0" smtClean="0"/>
              <a:t>small </a:t>
            </a:r>
            <a:r>
              <a:rPr lang="en-US" sz="1400" dirty="0"/>
              <a:t>magnets </a:t>
            </a:r>
            <a:r>
              <a:rPr lang="en-US" sz="1400" dirty="0" smtClean="0"/>
              <a:t>demonstrators (</a:t>
            </a:r>
            <a:r>
              <a:rPr lang="en-US" sz="1400" dirty="0" err="1" smtClean="0"/>
              <a:t>LTS</a:t>
            </a:r>
            <a:r>
              <a:rPr lang="en-US" sz="1400" dirty="0" smtClean="0"/>
              <a:t> and </a:t>
            </a:r>
            <a:r>
              <a:rPr lang="en-US" sz="1400" dirty="0" err="1" smtClean="0"/>
              <a:t>HTS</a:t>
            </a:r>
            <a:r>
              <a:rPr lang="en-US" sz="1400" dirty="0" smtClean="0"/>
              <a:t>)</a:t>
            </a:r>
            <a:endParaRPr lang="en-US" sz="1200" dirty="0" smtClean="0"/>
          </a:p>
          <a:p>
            <a:pPr lvl="1"/>
            <a:r>
              <a:rPr lang="en-US" sz="1400" dirty="0" smtClean="0"/>
              <a:t>energy </a:t>
            </a:r>
            <a:r>
              <a:rPr lang="en-US" sz="1400" dirty="0"/>
              <a:t>consumption </a:t>
            </a:r>
            <a:r>
              <a:rPr lang="en-US" sz="1400" dirty="0" smtClean="0"/>
              <a:t>optimization</a:t>
            </a:r>
          </a:p>
          <a:p>
            <a:r>
              <a:rPr lang="en-US" dirty="0" smtClean="0"/>
              <a:t>Max operating current 2 kA (+-10 V)</a:t>
            </a:r>
          </a:p>
          <a:p>
            <a:r>
              <a:rPr lang="en-US" dirty="0" smtClean="0"/>
              <a:t>Quench detection system based on </a:t>
            </a:r>
            <a:r>
              <a:rPr lang="en-US" dirty="0" err="1" smtClean="0"/>
              <a:t>FPGA</a:t>
            </a:r>
            <a:r>
              <a:rPr lang="en-US" dirty="0" smtClean="0"/>
              <a:t> electronic</a:t>
            </a:r>
          </a:p>
          <a:p>
            <a:r>
              <a:rPr lang="en-US" dirty="0" smtClean="0"/>
              <a:t>Protection by fast mechanical switch and dump </a:t>
            </a:r>
            <a:r>
              <a:rPr lang="en-US" dirty="0" err="1" smtClean="0"/>
              <a:t>varistor</a:t>
            </a:r>
            <a:r>
              <a:rPr lang="en-US" dirty="0" smtClean="0"/>
              <a:t> (1 kV)</a:t>
            </a:r>
          </a:p>
          <a:p>
            <a:r>
              <a:rPr lang="en-US" dirty="0" smtClean="0"/>
              <a:t>Plans for future:</a:t>
            </a:r>
          </a:p>
          <a:p>
            <a:pPr lvl="1"/>
            <a:r>
              <a:rPr lang="en-US" sz="1400" dirty="0" smtClean="0"/>
              <a:t>optimize cooling paths for existing insert</a:t>
            </a:r>
          </a:p>
          <a:p>
            <a:pPr lvl="1"/>
            <a:r>
              <a:rPr lang="en-US" sz="1400" dirty="0" smtClean="0"/>
              <a:t>mm anti-cryostat</a:t>
            </a:r>
          </a:p>
          <a:p>
            <a:pPr lvl="1"/>
            <a:r>
              <a:rPr lang="en-US" sz="1400" dirty="0" smtClean="0"/>
              <a:t>new cryostat 10 kA</a:t>
            </a:r>
          </a:p>
          <a:p>
            <a:pPr lvl="1"/>
            <a:r>
              <a:rPr lang="en-US" sz="1400" dirty="0" smtClean="0"/>
              <a:t>superconducting transformer powering</a:t>
            </a:r>
          </a:p>
          <a:p>
            <a:endParaRPr lang="en-US" dirty="0"/>
          </a:p>
        </p:txBody>
      </p:sp>
      <p:sp>
        <p:nvSpPr>
          <p:cNvPr id="4" name="Title 3"/>
          <p:cNvSpPr>
            <a:spLocks noGrp="1"/>
          </p:cNvSpPr>
          <p:nvPr>
            <p:ph type="title"/>
          </p:nvPr>
        </p:nvSpPr>
        <p:spPr/>
        <p:txBody>
          <a:bodyPr/>
          <a:lstStyle/>
          <a:p>
            <a:r>
              <a:rPr lang="en-US" dirty="0" smtClean="0"/>
              <a:t>Summary part one</a:t>
            </a:r>
            <a:endParaRPr lang="en-US" dirty="0"/>
          </a:p>
        </p:txBody>
      </p:sp>
      <p:sp>
        <p:nvSpPr>
          <p:cNvPr id="3" name="Slide Number Placeholder 2"/>
          <p:cNvSpPr>
            <a:spLocks noGrp="1"/>
          </p:cNvSpPr>
          <p:nvPr>
            <p:ph type="sldNum" sz="quarter" idx="4294967295"/>
          </p:nvPr>
        </p:nvSpPr>
        <p:spPr>
          <a:xfrm>
            <a:off x="8567738" y="4967288"/>
            <a:ext cx="576262" cy="147637"/>
          </a:xfrm>
        </p:spPr>
        <p:txBody>
          <a:bodyPr/>
          <a:lstStyle/>
          <a:p>
            <a:pPr algn="r">
              <a:defRPr/>
            </a:pPr>
            <a:r>
              <a:rPr lang="de-DE" smtClean="0"/>
              <a:t>Page </a:t>
            </a:r>
            <a:fld id="{EBC07571-3134-BB4B-B83F-1A9FE18D34F3}" type="slidenum">
              <a:rPr lang="de-DE" smtClean="0"/>
              <a:pPr algn="r">
                <a:defRPr/>
              </a:pPr>
              <a:t>22</a:t>
            </a:fld>
            <a:endParaRPr lang="de-DE" dirty="0"/>
          </a:p>
        </p:txBody>
      </p:sp>
    </p:spTree>
    <p:extLst>
      <p:ext uri="{BB962C8B-B14F-4D97-AF65-F5344CB8AC3E}">
        <p14:creationId xmlns:p14="http://schemas.microsoft.com/office/powerpoint/2010/main" val="377312654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a:lnSpc>
                <a:spcPct val="200000"/>
              </a:lnSpc>
            </a:pPr>
            <a:r>
              <a:rPr lang="de-CH" sz="1800" dirty="0" err="1"/>
              <a:t>Introduction</a:t>
            </a:r>
            <a:r>
              <a:rPr lang="de-CH" sz="1800" dirty="0"/>
              <a:t> </a:t>
            </a:r>
            <a:r>
              <a:rPr lang="de-CH" sz="1800" dirty="0" smtClean="0"/>
              <a:t>PSI, Magnet </a:t>
            </a:r>
            <a:r>
              <a:rPr lang="de-CH" sz="1800" dirty="0" err="1" smtClean="0"/>
              <a:t>Section</a:t>
            </a:r>
            <a:r>
              <a:rPr lang="de-CH" sz="1800" dirty="0" smtClean="0"/>
              <a:t> </a:t>
            </a:r>
            <a:r>
              <a:rPr lang="de-CH" sz="1800" dirty="0" err="1" smtClean="0"/>
              <a:t>and</a:t>
            </a:r>
            <a:r>
              <a:rPr lang="de-CH" sz="1800" dirty="0" smtClean="0"/>
              <a:t> CHART</a:t>
            </a:r>
            <a:endParaRPr lang="de-CH" sz="1800" dirty="0"/>
          </a:p>
          <a:p>
            <a:pPr>
              <a:lnSpc>
                <a:spcPct val="200000"/>
              </a:lnSpc>
            </a:pPr>
            <a:r>
              <a:rPr lang="de-CH" sz="1800" dirty="0" err="1" smtClean="0"/>
              <a:t>Cryogen</a:t>
            </a:r>
            <a:r>
              <a:rPr lang="de-CH" sz="1800" dirty="0" smtClean="0"/>
              <a:t> Free Test </a:t>
            </a:r>
            <a:r>
              <a:rPr lang="de-CH" sz="1800" dirty="0"/>
              <a:t>stand WNLA/010 </a:t>
            </a:r>
          </a:p>
          <a:p>
            <a:pPr>
              <a:lnSpc>
                <a:spcPct val="200000"/>
              </a:lnSpc>
            </a:pPr>
            <a:r>
              <a:rPr lang="de-CH" sz="1800" dirty="0" err="1" smtClean="0"/>
              <a:t>Cold</a:t>
            </a:r>
            <a:r>
              <a:rPr lang="de-CH" sz="1800" dirty="0" smtClean="0"/>
              <a:t> </a:t>
            </a:r>
            <a:r>
              <a:rPr lang="de-CH" sz="1800" dirty="0" err="1" smtClean="0"/>
              <a:t>tests</a:t>
            </a:r>
            <a:r>
              <a:rPr lang="de-CH" sz="1800" dirty="0" smtClean="0"/>
              <a:t> </a:t>
            </a:r>
            <a:r>
              <a:rPr lang="de-CH" sz="1800" dirty="0" err="1" smtClean="0"/>
              <a:t>results</a:t>
            </a:r>
            <a:endParaRPr lang="de-CH" sz="1800" dirty="0"/>
          </a:p>
          <a:p>
            <a:pPr>
              <a:lnSpc>
                <a:spcPct val="200000"/>
              </a:lnSpc>
            </a:pPr>
            <a:r>
              <a:rPr lang="de-CH" sz="1800" dirty="0" err="1"/>
              <a:t>Planned</a:t>
            </a:r>
            <a:r>
              <a:rPr lang="de-CH" sz="1800" dirty="0"/>
              <a:t> upgrade</a:t>
            </a:r>
          </a:p>
          <a:p>
            <a:pPr>
              <a:lnSpc>
                <a:spcPct val="200000"/>
              </a:lnSpc>
            </a:pPr>
            <a:r>
              <a:rPr lang="de-CH" sz="1800" dirty="0" err="1"/>
              <a:t>Upcoming</a:t>
            </a:r>
            <a:r>
              <a:rPr lang="de-CH" sz="1800" dirty="0"/>
              <a:t> </a:t>
            </a:r>
            <a:r>
              <a:rPr lang="de-CH" sz="1800" dirty="0" err="1"/>
              <a:t>projects</a:t>
            </a:r>
            <a:endParaRPr lang="de-CH" sz="1800" dirty="0"/>
          </a:p>
        </p:txBody>
      </p:sp>
      <p:sp>
        <p:nvSpPr>
          <p:cNvPr id="3" name="Titel 2"/>
          <p:cNvSpPr>
            <a:spLocks noGrp="1"/>
          </p:cNvSpPr>
          <p:nvPr>
            <p:ph type="title"/>
          </p:nvPr>
        </p:nvSpPr>
        <p:spPr/>
        <p:txBody>
          <a:bodyPr/>
          <a:lstStyle/>
          <a:p>
            <a:r>
              <a:rPr lang="de-CH" dirty="0" smtClean="0"/>
              <a:t>Outline</a:t>
            </a:r>
            <a:endParaRPr lang="de-CH"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23</a:t>
            </a:fld>
            <a:endParaRPr lang="de-DE" dirty="0"/>
          </a:p>
        </p:txBody>
      </p:sp>
      <p:sp>
        <p:nvSpPr>
          <p:cNvPr id="6" name="Geschweifte Klammer rechts 5"/>
          <p:cNvSpPr/>
          <p:nvPr/>
        </p:nvSpPr>
        <p:spPr bwMode="auto">
          <a:xfrm>
            <a:off x="5652120" y="1221600"/>
            <a:ext cx="270030" cy="1350150"/>
          </a:xfrm>
          <a:prstGeom prst="rightBrac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68580" tIns="34290" rIns="68580" bIns="34290" numCol="1" rtlCol="0" anchor="t" anchorCtr="0" compatLnSpc="1">
            <a:prstTxWarp prst="textNoShape">
              <a:avLst/>
            </a:prstTxWarp>
          </a:bodyPr>
          <a:lstStyle/>
          <a:p>
            <a:pPr defTabSz="685800">
              <a:spcBef>
                <a:spcPct val="0"/>
              </a:spcBef>
            </a:pPr>
            <a:endParaRPr lang="en-US" sz="1800">
              <a:latin typeface="Times" charset="0"/>
            </a:endParaRPr>
          </a:p>
        </p:txBody>
      </p:sp>
      <p:sp>
        <p:nvSpPr>
          <p:cNvPr id="7" name="Textfeld 6"/>
          <p:cNvSpPr txBox="1"/>
          <p:nvPr/>
        </p:nvSpPr>
        <p:spPr>
          <a:xfrm>
            <a:off x="6047102" y="1815666"/>
            <a:ext cx="702078" cy="270030"/>
          </a:xfrm>
          <a:prstGeom prst="rect">
            <a:avLst/>
          </a:prstGeom>
          <a:noFill/>
        </p:spPr>
        <p:txBody>
          <a:bodyPr wrap="square" lIns="0" tIns="0" rIns="0" bIns="0" rtlCol="0">
            <a:noAutofit/>
          </a:bodyPr>
          <a:lstStyle/>
          <a:p>
            <a:pPr>
              <a:lnSpc>
                <a:spcPct val="110000"/>
              </a:lnSpc>
              <a:spcBef>
                <a:spcPts val="0"/>
              </a:spcBef>
            </a:pPr>
            <a:r>
              <a:rPr lang="de-CH" sz="1350" kern="1000" spc="23" dirty="0">
                <a:solidFill>
                  <a:schemeClr val="accent6"/>
                </a:solidFill>
                <a:latin typeface="+mn-lt"/>
                <a:cs typeface="Franklin Gothic Book"/>
              </a:rPr>
              <a:t>Michal</a:t>
            </a:r>
            <a:endParaRPr lang="en-US" sz="1350" kern="1000" spc="23" dirty="0">
              <a:solidFill>
                <a:schemeClr val="accent6"/>
              </a:solidFill>
              <a:latin typeface="+mn-lt"/>
              <a:cs typeface="Franklin Gothic Book"/>
            </a:endParaRPr>
          </a:p>
        </p:txBody>
      </p:sp>
      <p:sp>
        <p:nvSpPr>
          <p:cNvPr id="16" name="Geschweifte Klammer rechts 15"/>
          <p:cNvSpPr/>
          <p:nvPr/>
        </p:nvSpPr>
        <p:spPr bwMode="auto">
          <a:xfrm>
            <a:off x="5652120" y="2643758"/>
            <a:ext cx="267284" cy="1008112"/>
          </a:xfrm>
          <a:prstGeom prst="rightBrace">
            <a:avLst/>
          </a:prstGeom>
          <a:ln>
            <a:solidFill>
              <a:srgbClr val="0070C0"/>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68580" tIns="34290" rIns="68580" bIns="34290" numCol="1" rtlCol="0" anchor="t" anchorCtr="0" compatLnSpc="1">
            <a:prstTxWarp prst="textNoShape">
              <a:avLst/>
            </a:prstTxWarp>
          </a:bodyPr>
          <a:lstStyle/>
          <a:p>
            <a:pPr defTabSz="685800">
              <a:spcBef>
                <a:spcPct val="0"/>
              </a:spcBef>
            </a:pPr>
            <a:endParaRPr lang="en-US" sz="1800">
              <a:solidFill>
                <a:srgbClr val="0070C0"/>
              </a:solidFill>
              <a:latin typeface="Times" charset="0"/>
            </a:endParaRPr>
          </a:p>
        </p:txBody>
      </p:sp>
      <p:sp>
        <p:nvSpPr>
          <p:cNvPr id="17" name="Textfeld 16"/>
          <p:cNvSpPr txBox="1"/>
          <p:nvPr/>
        </p:nvSpPr>
        <p:spPr>
          <a:xfrm>
            <a:off x="6045799" y="3141619"/>
            <a:ext cx="702078" cy="210413"/>
          </a:xfrm>
          <a:prstGeom prst="rect">
            <a:avLst/>
          </a:prstGeom>
          <a:noFill/>
        </p:spPr>
        <p:txBody>
          <a:bodyPr wrap="square" lIns="0" tIns="0" rIns="0" bIns="0" rtlCol="0">
            <a:noAutofit/>
          </a:bodyPr>
          <a:lstStyle/>
          <a:p>
            <a:pPr>
              <a:lnSpc>
                <a:spcPct val="110000"/>
              </a:lnSpc>
              <a:spcBef>
                <a:spcPts val="0"/>
              </a:spcBef>
            </a:pPr>
            <a:r>
              <a:rPr lang="de-CH" sz="1350" kern="1000" spc="23" dirty="0">
                <a:solidFill>
                  <a:srgbClr val="0070C0"/>
                </a:solidFill>
                <a:latin typeface="+mn-lt"/>
                <a:cs typeface="Franklin Gothic Book"/>
              </a:rPr>
              <a:t>Carolin</a:t>
            </a:r>
            <a:endParaRPr lang="en-US" sz="1350" kern="1000" spc="23" dirty="0">
              <a:solidFill>
                <a:srgbClr val="0070C0"/>
              </a:solidFill>
              <a:latin typeface="+mn-lt"/>
              <a:cs typeface="Franklin Gothic Book"/>
            </a:endParaRPr>
          </a:p>
        </p:txBody>
      </p:sp>
      <p:sp>
        <p:nvSpPr>
          <p:cNvPr id="9" name="Rechteck 8"/>
          <p:cNvSpPr/>
          <p:nvPr/>
        </p:nvSpPr>
        <p:spPr bwMode="auto">
          <a:xfrm>
            <a:off x="755577" y="894736"/>
            <a:ext cx="4824536" cy="1785026"/>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US" sz="1800">
              <a:latin typeface="Times" charset="0"/>
            </a:endParaRPr>
          </a:p>
        </p:txBody>
      </p:sp>
    </p:spTree>
    <p:extLst>
      <p:ext uri="{BB962C8B-B14F-4D97-AF65-F5344CB8AC3E}">
        <p14:creationId xmlns:p14="http://schemas.microsoft.com/office/powerpoint/2010/main" val="199605530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824400"/>
            <a:ext cx="5400000" cy="4134246"/>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5" y="824400"/>
            <a:ext cx="5400000" cy="4134246"/>
          </a:xfrm>
          <a:prstGeom prst="rect">
            <a:avLst/>
          </a:prstGeom>
        </p:spPr>
      </p:pic>
      <p:pic>
        <p:nvPicPr>
          <p:cNvPr id="16" name="Grafi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5" y="824400"/>
            <a:ext cx="5400000" cy="4134246"/>
          </a:xfrm>
          <a:prstGeom prst="rect">
            <a:avLst/>
          </a:prstGeom>
        </p:spPr>
      </p:pic>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5" y="824400"/>
            <a:ext cx="5400000" cy="4134246"/>
          </a:xfrm>
          <a:prstGeom prst="rect">
            <a:avLst/>
          </a:prstGeom>
        </p:spPr>
      </p:pic>
      <p:pic>
        <p:nvPicPr>
          <p:cNvPr id="18" name="Grafi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7705" y="824400"/>
            <a:ext cx="5400000" cy="4134246"/>
          </a:xfrm>
          <a:prstGeom prst="rect">
            <a:avLst/>
          </a:prstGeom>
        </p:spPr>
      </p:pic>
      <p:sp>
        <p:nvSpPr>
          <p:cNvPr id="3" name="Titel 2"/>
          <p:cNvSpPr>
            <a:spLocks noGrp="1"/>
          </p:cNvSpPr>
          <p:nvPr>
            <p:ph type="title"/>
          </p:nvPr>
        </p:nvSpPr>
        <p:spPr/>
        <p:txBody>
          <a:bodyPr/>
          <a:lstStyle/>
          <a:p>
            <a:r>
              <a:rPr lang="de-CH" dirty="0" smtClean="0"/>
              <a:t>Test stand - </a:t>
            </a:r>
            <a:r>
              <a:rPr lang="de-CH" dirty="0" err="1" smtClean="0"/>
              <a:t>now</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24</a:t>
            </a:fld>
            <a:endParaRPr lang="de-DE" dirty="0"/>
          </a:p>
        </p:txBody>
      </p:sp>
    </p:spTree>
    <p:extLst>
      <p:ext uri="{BB962C8B-B14F-4D97-AF65-F5344CB8AC3E}">
        <p14:creationId xmlns:p14="http://schemas.microsoft.com/office/powerpoint/2010/main" val="787041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2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07705" y="825538"/>
            <a:ext cx="5400000" cy="4134247"/>
          </a:xfrm>
        </p:spPr>
      </p:pic>
      <p:sp>
        <p:nvSpPr>
          <p:cNvPr id="3" name="Titel 2"/>
          <p:cNvSpPr>
            <a:spLocks noGrp="1"/>
          </p:cNvSpPr>
          <p:nvPr>
            <p:ph type="title"/>
          </p:nvPr>
        </p:nvSpPr>
        <p:spPr/>
        <p:txBody>
          <a:bodyPr/>
          <a:lstStyle/>
          <a:p>
            <a:r>
              <a:rPr lang="de-CH" dirty="0" smtClean="0"/>
              <a:t>Test stand - </a:t>
            </a:r>
            <a:r>
              <a:rPr lang="de-CH" dirty="0" err="1" smtClean="0"/>
              <a:t>now</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25</a:t>
            </a:fld>
            <a:endParaRPr lang="de-DE" dirty="0"/>
          </a:p>
        </p:txBody>
      </p:sp>
      <p:sp>
        <p:nvSpPr>
          <p:cNvPr id="12" name="Textfeld 11"/>
          <p:cNvSpPr txBox="1"/>
          <p:nvPr/>
        </p:nvSpPr>
        <p:spPr>
          <a:xfrm>
            <a:off x="6660232" y="240702"/>
            <a:ext cx="2088232" cy="381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oAutofit/>
          </a:bodyPr>
          <a:lstStyle/>
          <a:p>
            <a:pPr algn="ctr" eaLnBrk="1" hangingPunct="1">
              <a:lnSpc>
                <a:spcPct val="110000"/>
              </a:lnSpc>
              <a:spcBef>
                <a:spcPct val="0"/>
              </a:spcBef>
              <a:buClr>
                <a:srgbClr val="000000"/>
              </a:buClr>
            </a:pPr>
            <a:r>
              <a:rPr lang="de-CH" sz="2400" dirty="0" smtClean="0">
                <a:solidFill>
                  <a:srgbClr val="000000"/>
                </a:solidFill>
                <a:latin typeface="Calibri"/>
              </a:rPr>
              <a:t>Space! Noise!</a:t>
            </a:r>
            <a:endParaRPr lang="en-US" sz="2400" dirty="0" err="1" smtClean="0">
              <a:solidFill>
                <a:srgbClr val="000000"/>
              </a:solidFill>
              <a:latin typeface="Calibri"/>
            </a:endParaRPr>
          </a:p>
        </p:txBody>
      </p:sp>
      <p:sp>
        <p:nvSpPr>
          <p:cNvPr id="6" name="Rechteck 5"/>
          <p:cNvSpPr/>
          <p:nvPr/>
        </p:nvSpPr>
        <p:spPr bwMode="auto">
          <a:xfrm>
            <a:off x="566339" y="2998645"/>
            <a:ext cx="1141637" cy="797241"/>
          </a:xfrm>
          <a:prstGeom prst="rect">
            <a:avLst/>
          </a:prstGeom>
          <a:solidFill>
            <a:srgbClr val="84C1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en-US" sz="2400">
              <a:latin typeface="Times" charset="0"/>
            </a:endParaRPr>
          </a:p>
        </p:txBody>
      </p:sp>
      <p:pic>
        <p:nvPicPr>
          <p:cNvPr id="7" name="Picture 5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91" y="3122503"/>
            <a:ext cx="413758" cy="55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9"/>
          <p:cNvPicPr>
            <a:picLocks noChangeAspect="1"/>
          </p:cNvPicPr>
          <p:nvPr/>
        </p:nvPicPr>
        <p:blipFill rotWithShape="1">
          <a:blip r:embed="rId4"/>
          <a:srcRect l="16225" t="3283" r="13962" b="3492"/>
          <a:stretch/>
        </p:blipFill>
        <p:spPr>
          <a:xfrm>
            <a:off x="1137158" y="3122503"/>
            <a:ext cx="479252" cy="575100"/>
          </a:xfrm>
          <a:prstGeom prst="rect">
            <a:avLst/>
          </a:prstGeom>
        </p:spPr>
      </p:pic>
      <p:cxnSp>
        <p:nvCxnSpPr>
          <p:cNvPr id="9" name="Gerade Verbindung mit Pfeil 8"/>
          <p:cNvCxnSpPr>
            <a:stCxn id="6" idx="3"/>
          </p:cNvCxnSpPr>
          <p:nvPr/>
        </p:nvCxnSpPr>
        <p:spPr bwMode="auto">
          <a:xfrm flipV="1">
            <a:off x="1707976" y="1923680"/>
            <a:ext cx="4160168" cy="1473586"/>
          </a:xfrm>
          <a:prstGeom prst="straightConnector1">
            <a:avLst/>
          </a:prstGeom>
          <a:solidFill>
            <a:schemeClr val="accent1"/>
          </a:solidFill>
          <a:ln w="50800" cap="flat" cmpd="sng" algn="ctr">
            <a:solidFill>
              <a:srgbClr val="00B050"/>
            </a:solidFill>
            <a:prstDash val="solid"/>
            <a:round/>
            <a:headEnd type="none" w="med" len="med"/>
            <a:tailEnd type="triangle"/>
          </a:ln>
          <a:effectLst/>
        </p:spPr>
      </p:cxnSp>
      <p:sp>
        <p:nvSpPr>
          <p:cNvPr id="10" name="Rechteck 9"/>
          <p:cNvSpPr/>
          <p:nvPr/>
        </p:nvSpPr>
        <p:spPr bwMode="auto">
          <a:xfrm>
            <a:off x="7507434" y="872954"/>
            <a:ext cx="1535407" cy="2249549"/>
          </a:xfrm>
          <a:prstGeom prst="rect">
            <a:avLst/>
          </a:prstGeom>
          <a:solidFill>
            <a:srgbClr val="84C18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itle 2">
            <a:extLst>
              <a:ext uri="{FF2B5EF4-FFF2-40B4-BE49-F238E27FC236}">
                <a16:creationId xmlns:a16="http://schemas.microsoft.com/office/drawing/2014/main" id="{53E42FDF-033E-37BE-8026-1A9FD9B4590D}"/>
              </a:ext>
            </a:extLst>
          </p:cNvPr>
          <p:cNvSpPr txBox="1">
            <a:spLocks/>
          </p:cNvSpPr>
          <p:nvPr/>
        </p:nvSpPr>
        <p:spPr bwMode="auto">
          <a:xfrm>
            <a:off x="7181595" y="962789"/>
            <a:ext cx="2187084" cy="5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en-US" sz="1600" b="1" dirty="0">
                <a:solidFill>
                  <a:schemeClr val="tx1"/>
                </a:solidFill>
                <a:latin typeface="+mn-lt"/>
              </a:rPr>
              <a:t>RRR, thermal </a:t>
            </a:r>
            <a:r>
              <a:rPr lang="en-US" sz="1600" b="1" dirty="0" smtClean="0">
                <a:solidFill>
                  <a:schemeClr val="tx1"/>
                </a:solidFill>
                <a:latin typeface="+mn-lt"/>
              </a:rPr>
              <a:t>conductivity, etc.</a:t>
            </a:r>
            <a:endParaRPr lang="en-CH" sz="1600" b="1" dirty="0">
              <a:solidFill>
                <a:schemeClr val="tx1"/>
              </a:solidFill>
              <a:latin typeface="+mn-lt"/>
            </a:endParaRPr>
          </a:p>
        </p:txBody>
      </p:sp>
      <p:cxnSp>
        <p:nvCxnSpPr>
          <p:cNvPr id="13" name="Gerade Verbindung mit Pfeil 12"/>
          <p:cNvCxnSpPr>
            <a:stCxn id="10" idx="1"/>
          </p:cNvCxnSpPr>
          <p:nvPr/>
        </p:nvCxnSpPr>
        <p:spPr bwMode="auto">
          <a:xfrm flipH="1" flipV="1">
            <a:off x="6330618" y="1923681"/>
            <a:ext cx="1176816" cy="74048"/>
          </a:xfrm>
          <a:prstGeom prst="straightConnector1">
            <a:avLst/>
          </a:prstGeom>
          <a:solidFill>
            <a:schemeClr val="accent1"/>
          </a:solidFill>
          <a:ln w="50800" cap="flat" cmpd="sng" algn="ctr">
            <a:solidFill>
              <a:srgbClr val="00B050"/>
            </a:solidFill>
            <a:prstDash val="solid"/>
            <a:round/>
            <a:headEnd type="none" w="med" len="med"/>
            <a:tailEnd type="triangle"/>
          </a:ln>
          <a:effectLst/>
        </p:spPr>
      </p:cxnSp>
      <p:pic>
        <p:nvPicPr>
          <p:cNvPr id="14"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650178" y="1720011"/>
            <a:ext cx="1249916" cy="937437"/>
          </a:xfrm>
          <a:prstGeom prst="rect">
            <a:avLst/>
          </a:prstGeom>
        </p:spPr>
      </p:pic>
      <p:sp>
        <p:nvSpPr>
          <p:cNvPr id="15" name="Rechteck 14"/>
          <p:cNvSpPr/>
          <p:nvPr/>
        </p:nvSpPr>
        <p:spPr>
          <a:xfrm>
            <a:off x="7731958" y="2883229"/>
            <a:ext cx="1297150" cy="230832"/>
          </a:xfrm>
          <a:prstGeom prst="rect">
            <a:avLst/>
          </a:prstGeom>
        </p:spPr>
        <p:txBody>
          <a:bodyPr wrap="none">
            <a:spAutoFit/>
          </a:bodyPr>
          <a:lstStyle/>
          <a:p>
            <a:r>
              <a:rPr lang="en-US" sz="900" b="1" dirty="0" smtClean="0">
                <a:solidFill>
                  <a:schemeClr val="bg2"/>
                </a:solidFill>
                <a:latin typeface="Arial" panose="020B0604020202020204" pitchFamily="34" charset="0"/>
                <a:cs typeface="Arial" panose="020B0604020202020204" pitchFamily="34" charset="0"/>
              </a:rPr>
              <a:t>michal.duda@psi.ch</a:t>
            </a:r>
            <a:endParaRPr lang="en-US" sz="9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08216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2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07705" y="825538"/>
            <a:ext cx="5400000" cy="4134247"/>
          </a:xfrm>
        </p:spPr>
      </p:pic>
      <p:sp>
        <p:nvSpPr>
          <p:cNvPr id="3" name="Titel 2"/>
          <p:cNvSpPr>
            <a:spLocks noGrp="1"/>
          </p:cNvSpPr>
          <p:nvPr>
            <p:ph type="title"/>
          </p:nvPr>
        </p:nvSpPr>
        <p:spPr/>
        <p:txBody>
          <a:bodyPr/>
          <a:lstStyle/>
          <a:p>
            <a:r>
              <a:rPr lang="de-CH" dirty="0" smtClean="0"/>
              <a:t>Test stand – (</a:t>
            </a:r>
            <a:r>
              <a:rPr lang="de-CH" dirty="0" err="1"/>
              <a:t>r</a:t>
            </a:r>
            <a:r>
              <a:rPr lang="de-CH" dirty="0" err="1" smtClean="0"/>
              <a:t>e</a:t>
            </a:r>
            <a:r>
              <a:rPr lang="de-CH" dirty="0" smtClean="0"/>
              <a:t>-)</a:t>
            </a:r>
            <a:r>
              <a:rPr lang="de-CH" dirty="0" err="1" smtClean="0"/>
              <a:t>move</a:t>
            </a:r>
            <a:r>
              <a:rPr lang="de-CH" dirty="0" smtClean="0"/>
              <a:t> </a:t>
            </a:r>
            <a:r>
              <a:rPr lang="de-CH" dirty="0" err="1" smtClean="0"/>
              <a:t>parts</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26</a:t>
            </a:fld>
            <a:endParaRPr lang="de-DE" dirty="0"/>
          </a:p>
        </p:txBody>
      </p:sp>
      <p:cxnSp>
        <p:nvCxnSpPr>
          <p:cNvPr id="7" name="Gerader Verbinder 6"/>
          <p:cNvCxnSpPr/>
          <p:nvPr/>
        </p:nvCxnSpPr>
        <p:spPr bwMode="auto">
          <a:xfrm>
            <a:off x="2077211" y="1131590"/>
            <a:ext cx="1414669" cy="136815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1" name="Gerader Verbinder 10"/>
          <p:cNvCxnSpPr/>
          <p:nvPr/>
        </p:nvCxnSpPr>
        <p:spPr bwMode="auto">
          <a:xfrm flipH="1">
            <a:off x="2195736" y="1131590"/>
            <a:ext cx="1296144" cy="136815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 name="Gerader Verbinder 13"/>
          <p:cNvCxnSpPr/>
          <p:nvPr/>
        </p:nvCxnSpPr>
        <p:spPr bwMode="auto">
          <a:xfrm>
            <a:off x="4860032" y="3219822"/>
            <a:ext cx="792088" cy="432048"/>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 name="Gerader Verbinder 14"/>
          <p:cNvCxnSpPr/>
          <p:nvPr/>
        </p:nvCxnSpPr>
        <p:spPr bwMode="auto">
          <a:xfrm flipH="1">
            <a:off x="4860032" y="3219822"/>
            <a:ext cx="792088" cy="432048"/>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8" name="Gerader Verbinder 17"/>
          <p:cNvCxnSpPr/>
          <p:nvPr/>
        </p:nvCxnSpPr>
        <p:spPr bwMode="auto">
          <a:xfrm>
            <a:off x="6300192" y="915566"/>
            <a:ext cx="360040" cy="50405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9" name="Gerader Verbinder 18"/>
          <p:cNvCxnSpPr/>
          <p:nvPr/>
        </p:nvCxnSpPr>
        <p:spPr bwMode="auto">
          <a:xfrm flipH="1">
            <a:off x="6300192" y="915566"/>
            <a:ext cx="360040" cy="50405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6" name="Gerader Verbinder 25"/>
          <p:cNvCxnSpPr/>
          <p:nvPr/>
        </p:nvCxnSpPr>
        <p:spPr bwMode="auto">
          <a:xfrm>
            <a:off x="6349259" y="2715766"/>
            <a:ext cx="360040" cy="50405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7" name="Gerader Verbinder 26"/>
          <p:cNvCxnSpPr/>
          <p:nvPr/>
        </p:nvCxnSpPr>
        <p:spPr bwMode="auto">
          <a:xfrm flipH="1">
            <a:off x="6349259" y="2715766"/>
            <a:ext cx="360040" cy="50405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8" name="Gerader Verbinder 27"/>
          <p:cNvCxnSpPr/>
          <p:nvPr/>
        </p:nvCxnSpPr>
        <p:spPr bwMode="auto">
          <a:xfrm>
            <a:off x="2915816" y="879562"/>
            <a:ext cx="360040" cy="50405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9" name="Gerader Verbinder 28"/>
          <p:cNvCxnSpPr/>
          <p:nvPr/>
        </p:nvCxnSpPr>
        <p:spPr bwMode="auto">
          <a:xfrm flipH="1">
            <a:off x="2915816" y="879562"/>
            <a:ext cx="360040" cy="50405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0" name="Gerader Verbinder 29"/>
          <p:cNvCxnSpPr/>
          <p:nvPr/>
        </p:nvCxnSpPr>
        <p:spPr bwMode="auto">
          <a:xfrm>
            <a:off x="5868144" y="3579862"/>
            <a:ext cx="360041" cy="28803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 name="Gerader Verbinder 30"/>
          <p:cNvCxnSpPr/>
          <p:nvPr/>
        </p:nvCxnSpPr>
        <p:spPr bwMode="auto">
          <a:xfrm flipH="1">
            <a:off x="5868145" y="3579862"/>
            <a:ext cx="360040" cy="28803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0" name="Textfeld 39"/>
          <p:cNvSpPr txBox="1"/>
          <p:nvPr/>
        </p:nvSpPr>
        <p:spPr>
          <a:xfrm>
            <a:off x="6660232" y="240702"/>
            <a:ext cx="2088232" cy="381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oAutofit/>
          </a:bodyPr>
          <a:lstStyle/>
          <a:p>
            <a:pPr algn="ctr" eaLnBrk="1" hangingPunct="1">
              <a:lnSpc>
                <a:spcPct val="110000"/>
              </a:lnSpc>
              <a:spcBef>
                <a:spcPct val="0"/>
              </a:spcBef>
              <a:buClr>
                <a:srgbClr val="000000"/>
              </a:buClr>
            </a:pPr>
            <a:r>
              <a:rPr lang="de-CH" sz="2400" dirty="0" smtClean="0">
                <a:solidFill>
                  <a:srgbClr val="000000"/>
                </a:solidFill>
                <a:latin typeface="Calibri"/>
              </a:rPr>
              <a:t>Space! Noise!</a:t>
            </a:r>
            <a:endParaRPr lang="en-US" sz="2400" dirty="0" err="1" smtClean="0">
              <a:solidFill>
                <a:srgbClr val="000000"/>
              </a:solidFill>
              <a:latin typeface="Calibri"/>
            </a:endParaRPr>
          </a:p>
        </p:txBody>
      </p:sp>
    </p:spTree>
    <p:extLst>
      <p:ext uri="{BB962C8B-B14F-4D97-AF65-F5344CB8AC3E}">
        <p14:creationId xmlns:p14="http://schemas.microsoft.com/office/powerpoint/2010/main" val="27187756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833752"/>
            <a:ext cx="5400000" cy="4134246"/>
          </a:xfrm>
          <a:prstGeom prst="rect">
            <a:avLst/>
          </a:prstGeom>
        </p:spPr>
      </p:pic>
      <p:sp>
        <p:nvSpPr>
          <p:cNvPr id="3" name="Titel 2"/>
          <p:cNvSpPr>
            <a:spLocks noGrp="1"/>
          </p:cNvSpPr>
          <p:nvPr>
            <p:ph type="title"/>
          </p:nvPr>
        </p:nvSpPr>
        <p:spPr/>
        <p:txBody>
          <a:bodyPr/>
          <a:lstStyle/>
          <a:p>
            <a:r>
              <a:rPr lang="de-CH" dirty="0" smtClean="0"/>
              <a:t>Test stand </a:t>
            </a:r>
            <a:r>
              <a:rPr lang="de-CH" dirty="0"/>
              <a:t>– </a:t>
            </a:r>
            <a:r>
              <a:rPr lang="de-CH" dirty="0" err="1" smtClean="0"/>
              <a:t>planned</a:t>
            </a:r>
            <a:r>
              <a:rPr lang="de-CH" dirty="0" smtClean="0"/>
              <a:t> </a:t>
            </a:r>
            <a:r>
              <a:rPr lang="de-CH" dirty="0" err="1" smtClean="0"/>
              <a:t>annex</a:t>
            </a:r>
            <a:r>
              <a:rPr lang="de-CH" dirty="0" smtClean="0"/>
              <a:t> </a:t>
            </a:r>
            <a:r>
              <a:rPr lang="de-CH" dirty="0" err="1" smtClean="0"/>
              <a:t>for</a:t>
            </a:r>
            <a:r>
              <a:rPr lang="de-CH" dirty="0" smtClean="0"/>
              <a:t> </a:t>
            </a:r>
            <a:r>
              <a:rPr lang="de-CH" dirty="0" err="1" smtClean="0"/>
              <a:t>noisy</a:t>
            </a:r>
            <a:r>
              <a:rPr lang="de-CH" dirty="0" smtClean="0"/>
              <a:t> </a:t>
            </a:r>
            <a:r>
              <a:rPr lang="de-CH" dirty="0" err="1" smtClean="0"/>
              <a:t>components</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27</a:t>
            </a:fld>
            <a:endParaRPr lang="de-DE" dirty="0"/>
          </a:p>
        </p:txBody>
      </p:sp>
      <p:sp>
        <p:nvSpPr>
          <p:cNvPr id="13" name="Rechteck 12"/>
          <p:cNvSpPr/>
          <p:nvPr/>
        </p:nvSpPr>
        <p:spPr bwMode="auto">
          <a:xfrm>
            <a:off x="7507433" y="834570"/>
            <a:ext cx="1535407" cy="2287933"/>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97016145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833752"/>
            <a:ext cx="5400000" cy="4134246"/>
          </a:xfrm>
          <a:prstGeom prst="rect">
            <a:avLst/>
          </a:prstGeom>
        </p:spPr>
      </p:pic>
      <p:sp>
        <p:nvSpPr>
          <p:cNvPr id="3" name="Titel 2"/>
          <p:cNvSpPr>
            <a:spLocks noGrp="1"/>
          </p:cNvSpPr>
          <p:nvPr>
            <p:ph type="title"/>
          </p:nvPr>
        </p:nvSpPr>
        <p:spPr/>
        <p:txBody>
          <a:bodyPr/>
          <a:lstStyle/>
          <a:p>
            <a:r>
              <a:rPr lang="de-CH" dirty="0" smtClean="0"/>
              <a:t>Test stand </a:t>
            </a:r>
            <a:r>
              <a:rPr lang="de-CH" dirty="0"/>
              <a:t>– </a:t>
            </a:r>
            <a:r>
              <a:rPr lang="de-CH" dirty="0" err="1"/>
              <a:t>new</a:t>
            </a:r>
            <a:r>
              <a:rPr lang="de-CH" dirty="0"/>
              <a:t> </a:t>
            </a:r>
            <a:r>
              <a:rPr lang="de-CH" dirty="0" err="1"/>
              <a:t>projects</a:t>
            </a:r>
            <a:r>
              <a:rPr lang="de-CH" dirty="0"/>
              <a:t> </a:t>
            </a:r>
            <a:r>
              <a:rPr lang="de-CH" dirty="0" err="1"/>
              <a:t>from</a:t>
            </a:r>
            <a:r>
              <a:rPr lang="de-CH" dirty="0"/>
              <a:t> 2023</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28</a:t>
            </a:fld>
            <a:endParaRPr lang="de-DE" dirty="0"/>
          </a:p>
        </p:txBody>
      </p:sp>
      <p:sp>
        <p:nvSpPr>
          <p:cNvPr id="5" name="Rechteck 4"/>
          <p:cNvSpPr/>
          <p:nvPr/>
        </p:nvSpPr>
        <p:spPr bwMode="auto">
          <a:xfrm>
            <a:off x="7380311" y="2550685"/>
            <a:ext cx="864097" cy="1177737"/>
          </a:xfrm>
          <a:prstGeom prst="rect">
            <a:avLst/>
          </a:prstGeom>
          <a:solidFill>
            <a:srgbClr val="CBDD9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en-US" sz="2400">
              <a:latin typeface="Times" charset="0"/>
            </a:endParaRPr>
          </a:p>
        </p:txBody>
      </p:sp>
      <p:sp>
        <p:nvSpPr>
          <p:cNvPr id="6" name="Rechteck 5"/>
          <p:cNvSpPr/>
          <p:nvPr/>
        </p:nvSpPr>
        <p:spPr bwMode="auto">
          <a:xfrm>
            <a:off x="642977" y="800659"/>
            <a:ext cx="2310602" cy="3355267"/>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Rechteck 6"/>
          <p:cNvSpPr/>
          <p:nvPr/>
        </p:nvSpPr>
        <p:spPr bwMode="auto">
          <a:xfrm>
            <a:off x="635306" y="811500"/>
            <a:ext cx="2310602" cy="3344425"/>
          </a:xfrm>
          <a:prstGeom prst="rect">
            <a:avLst/>
          </a:prstGeom>
          <a:solidFill>
            <a:srgbClr val="CBDD9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Foliennummernplatzhalter 3"/>
          <p:cNvSpPr txBox="1">
            <a:spLocks/>
          </p:cNvSpPr>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800" kern="1200" smtClean="0">
                <a:solidFill>
                  <a:schemeClr val="tx1"/>
                </a:solidFill>
                <a:latin typeface="+mn-lt"/>
                <a:ea typeface="ヒラギノ角ゴ Pro W3" charset="0"/>
                <a:cs typeface="ヒラギノ角ゴ Pro W3" charset="0"/>
              </a:defRPr>
            </a:lvl1pPr>
            <a:lvl2pPr marL="457189"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377"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566"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754"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5943" algn="l" defTabSz="457189" rtl="0" eaLnBrk="1" latinLnBrk="0" hangingPunct="1">
              <a:defRPr sz="1600" kern="1200">
                <a:solidFill>
                  <a:schemeClr val="tx1"/>
                </a:solidFill>
                <a:latin typeface="Arial" charset="0"/>
                <a:ea typeface="ヒラギノ角ゴ Pro W3" charset="0"/>
                <a:cs typeface="ヒラギノ角ゴ Pro W3" charset="0"/>
              </a:defRPr>
            </a:lvl6pPr>
            <a:lvl7pPr marL="2743131" algn="l" defTabSz="457189" rtl="0" eaLnBrk="1" latinLnBrk="0" hangingPunct="1">
              <a:defRPr sz="1600" kern="1200">
                <a:solidFill>
                  <a:schemeClr val="tx1"/>
                </a:solidFill>
                <a:latin typeface="Arial" charset="0"/>
                <a:ea typeface="ヒラギノ角ゴ Pro W3" charset="0"/>
                <a:cs typeface="ヒラギノ角ゴ Pro W3" charset="0"/>
              </a:defRPr>
            </a:lvl7pPr>
            <a:lvl8pPr marL="3200320" algn="l" defTabSz="457189" rtl="0" eaLnBrk="1" latinLnBrk="0" hangingPunct="1">
              <a:defRPr sz="1600" kern="1200">
                <a:solidFill>
                  <a:schemeClr val="tx1"/>
                </a:solidFill>
                <a:latin typeface="Arial" charset="0"/>
                <a:ea typeface="ヒラギノ角ゴ Pro W3" charset="0"/>
                <a:cs typeface="ヒラギノ角ゴ Pro W3" charset="0"/>
              </a:defRPr>
            </a:lvl8pPr>
            <a:lvl9pPr marL="3657509" algn="l" defTabSz="457189" rtl="0" eaLnBrk="1" latinLnBrk="0" hangingPunct="1">
              <a:defRPr sz="1600" kern="1200">
                <a:solidFill>
                  <a:schemeClr val="tx1"/>
                </a:solidFill>
                <a:latin typeface="Arial" charset="0"/>
                <a:ea typeface="ヒラギノ角ゴ Pro W3" charset="0"/>
                <a:cs typeface="ヒラギノ角ゴ Pro W3" charset="0"/>
              </a:defRPr>
            </a:lvl9pPr>
          </a:lstStyle>
          <a:p>
            <a:pPr algn="r">
              <a:defRPr/>
            </a:pPr>
            <a:r>
              <a:rPr lang="de-DE" smtClean="0"/>
              <a:t>Page </a:t>
            </a:r>
            <a:fld id="{EBC07571-3134-BB4B-B83F-1A9FE18D34F3}" type="slidenum">
              <a:rPr lang="de-DE" smtClean="0"/>
              <a:pPr algn="r">
                <a:defRPr/>
              </a:pPr>
              <a:t>28</a:t>
            </a:fld>
            <a:endParaRPr lang="de-DE" dirty="0"/>
          </a:p>
        </p:txBody>
      </p:sp>
      <p:sp>
        <p:nvSpPr>
          <p:cNvPr id="11" name="Title 2">
            <a:extLst>
              <a:ext uri="{FF2B5EF4-FFF2-40B4-BE49-F238E27FC236}">
                <a16:creationId xmlns:a16="http://schemas.microsoft.com/office/drawing/2014/main" id="{53E42FDF-033E-37BE-8026-1A9FD9B4590D}"/>
              </a:ext>
            </a:extLst>
          </p:cNvPr>
          <p:cNvSpPr txBox="1">
            <a:spLocks/>
          </p:cNvSpPr>
          <p:nvPr/>
        </p:nvSpPr>
        <p:spPr bwMode="auto">
          <a:xfrm>
            <a:off x="662583" y="863756"/>
            <a:ext cx="2329747" cy="5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en-US" sz="1600" b="1" dirty="0">
                <a:solidFill>
                  <a:schemeClr val="tx1"/>
                </a:solidFill>
                <a:latin typeface="+mn-lt"/>
              </a:rPr>
              <a:t>Innovation Fostering in Accelerator Science and Technology (I.FAST)</a:t>
            </a:r>
            <a:endParaRPr lang="en-CH" sz="1600" b="1" dirty="0">
              <a:solidFill>
                <a:schemeClr val="tx1"/>
              </a:solidFill>
              <a:latin typeface="+mn-lt"/>
            </a:endParaRPr>
          </a:p>
        </p:txBody>
      </p:sp>
      <p:cxnSp>
        <p:nvCxnSpPr>
          <p:cNvPr id="12" name="Gerade Verbindung mit Pfeil 11"/>
          <p:cNvCxnSpPr>
            <a:stCxn id="6" idx="3"/>
          </p:cNvCxnSpPr>
          <p:nvPr/>
        </p:nvCxnSpPr>
        <p:spPr bwMode="auto">
          <a:xfrm flipV="1">
            <a:off x="2953579" y="1923679"/>
            <a:ext cx="2914565" cy="554614"/>
          </a:xfrm>
          <a:prstGeom prst="straightConnector1">
            <a:avLst/>
          </a:prstGeom>
          <a:solidFill>
            <a:schemeClr val="accent1"/>
          </a:solidFill>
          <a:ln w="50800" cap="flat" cmpd="sng" algn="ctr">
            <a:solidFill>
              <a:srgbClr val="197418"/>
            </a:solidFill>
            <a:prstDash val="solid"/>
            <a:round/>
            <a:headEnd type="none" w="med" len="med"/>
            <a:tailEnd type="triangle"/>
          </a:ln>
          <a:effectLst/>
        </p:spPr>
      </p:cxnSp>
      <p:cxnSp>
        <p:nvCxnSpPr>
          <p:cNvPr id="13" name="Gerade Verbindung mit Pfeil 12"/>
          <p:cNvCxnSpPr>
            <a:stCxn id="5" idx="0"/>
          </p:cNvCxnSpPr>
          <p:nvPr/>
        </p:nvCxnSpPr>
        <p:spPr bwMode="auto">
          <a:xfrm flipH="1" flipV="1">
            <a:off x="6381328" y="1923679"/>
            <a:ext cx="1431032" cy="627006"/>
          </a:xfrm>
          <a:prstGeom prst="straightConnector1">
            <a:avLst/>
          </a:prstGeom>
          <a:solidFill>
            <a:schemeClr val="accent1"/>
          </a:solidFill>
          <a:ln w="50800" cap="flat" cmpd="sng" algn="ctr">
            <a:solidFill>
              <a:srgbClr val="197418"/>
            </a:solidFill>
            <a:prstDash val="solid"/>
            <a:round/>
            <a:headEnd type="none" w="med" len="med"/>
            <a:tailEnd type="triangle"/>
          </a:ln>
          <a:effectLst/>
        </p:spPr>
      </p:cxnSp>
      <p:sp>
        <p:nvSpPr>
          <p:cNvPr id="14" name="Rechteck 13"/>
          <p:cNvSpPr/>
          <p:nvPr/>
        </p:nvSpPr>
        <p:spPr>
          <a:xfrm>
            <a:off x="651929" y="3702126"/>
            <a:ext cx="2197738" cy="215444"/>
          </a:xfrm>
          <a:prstGeom prst="rect">
            <a:avLst/>
          </a:prstGeom>
        </p:spPr>
        <p:txBody>
          <a:bodyPr wrap="square">
            <a:spAutoFit/>
          </a:bodyPr>
          <a:lstStyle/>
          <a:p>
            <a:pPr algn="ctr"/>
            <a:r>
              <a:rPr lang="en-US" sz="800" dirty="0"/>
              <a:t>https://ifast-project.eu/home</a:t>
            </a:r>
          </a:p>
        </p:txBody>
      </p:sp>
      <p:pic>
        <p:nvPicPr>
          <p:cNvPr id="16" name="Picture 21"/>
          <p:cNvPicPr>
            <a:picLocks noChangeAspect="1"/>
          </p:cNvPicPr>
          <p:nvPr/>
        </p:nvPicPr>
        <p:blipFill rotWithShape="1">
          <a:blip r:embed="rId3"/>
          <a:srcRect l="69211" t="18120" r="20375" b="12544"/>
          <a:stretch/>
        </p:blipFill>
        <p:spPr>
          <a:xfrm>
            <a:off x="698461" y="1716448"/>
            <a:ext cx="633179" cy="1317398"/>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a:stretch>
            <a:fillRect/>
          </a:stretch>
        </p:blipFill>
        <p:spPr>
          <a:xfrm>
            <a:off x="7497344" y="2647435"/>
            <a:ext cx="660092" cy="664379"/>
          </a:xfrm>
          <a:prstGeom prst="rect">
            <a:avLst/>
          </a:prstGeom>
        </p:spPr>
      </p:pic>
      <p:sp>
        <p:nvSpPr>
          <p:cNvPr id="18" name="Textfeld 17"/>
          <p:cNvSpPr txBox="1"/>
          <p:nvPr/>
        </p:nvSpPr>
        <p:spPr>
          <a:xfrm>
            <a:off x="7529477" y="3379424"/>
            <a:ext cx="602646" cy="185349"/>
          </a:xfrm>
          <a:prstGeom prst="rect">
            <a:avLst/>
          </a:prstGeom>
          <a:noFill/>
        </p:spPr>
        <p:txBody>
          <a:bodyPr wrap="square" lIns="0" tIns="0" rIns="0" bIns="0" rtlCol="0">
            <a:noAutofit/>
          </a:bodyPr>
          <a:lstStyle/>
          <a:p>
            <a:pPr>
              <a:lnSpc>
                <a:spcPct val="110000"/>
              </a:lnSpc>
              <a:spcBef>
                <a:spcPts val="0"/>
              </a:spcBef>
            </a:pPr>
            <a:r>
              <a:rPr lang="de-CH" sz="1350" kern="1000" spc="23" dirty="0">
                <a:latin typeface="+mn-lt"/>
                <a:cs typeface="Franklin Gothic Book"/>
              </a:rPr>
              <a:t>+ Team</a:t>
            </a:r>
            <a:endParaRPr lang="en-US" sz="1350" kern="1000" spc="23" dirty="0">
              <a:latin typeface="+mn-lt"/>
              <a:cs typeface="Franklin Gothic Book"/>
            </a:endParaRPr>
          </a:p>
        </p:txBody>
      </p:sp>
      <p:cxnSp>
        <p:nvCxnSpPr>
          <p:cNvPr id="21" name="Gerader Verbinder 20"/>
          <p:cNvCxnSpPr>
            <a:stCxn id="29" idx="0"/>
          </p:cNvCxnSpPr>
          <p:nvPr/>
        </p:nvCxnSpPr>
        <p:spPr bwMode="auto">
          <a:xfrm flipV="1">
            <a:off x="1198111" y="2302179"/>
            <a:ext cx="282719" cy="312826"/>
          </a:xfrm>
          <a:prstGeom prst="line">
            <a:avLst/>
          </a:prstGeom>
          <a:solidFill>
            <a:schemeClr val="accent1"/>
          </a:solidFill>
          <a:ln w="31750" cap="flat" cmpd="sng" algn="ctr">
            <a:solidFill>
              <a:srgbClr val="197418"/>
            </a:solidFill>
            <a:prstDash val="solid"/>
            <a:round/>
            <a:headEnd type="none" w="med" len="med"/>
            <a:tailEnd type="none" w="med" len="med"/>
          </a:ln>
          <a:effectLst/>
        </p:spPr>
      </p:cxnSp>
      <p:cxnSp>
        <p:nvCxnSpPr>
          <p:cNvPr id="22" name="Gerader Verbinder 21"/>
          <p:cNvCxnSpPr>
            <a:stCxn id="29" idx="2"/>
          </p:cNvCxnSpPr>
          <p:nvPr/>
        </p:nvCxnSpPr>
        <p:spPr bwMode="auto">
          <a:xfrm>
            <a:off x="1198111" y="3033846"/>
            <a:ext cx="282719" cy="522356"/>
          </a:xfrm>
          <a:prstGeom prst="line">
            <a:avLst/>
          </a:prstGeom>
          <a:solidFill>
            <a:schemeClr val="accent1"/>
          </a:solidFill>
          <a:ln w="31750" cap="flat" cmpd="sng" algn="ctr">
            <a:solidFill>
              <a:srgbClr val="197418"/>
            </a:solidFill>
            <a:prstDash val="solid"/>
            <a:round/>
            <a:headEnd type="none" w="med" len="med"/>
            <a:tailEnd type="none" w="med" len="med"/>
          </a:ln>
          <a:effectLst/>
        </p:spPr>
      </p:cxnSp>
      <p:sp>
        <p:nvSpPr>
          <p:cNvPr id="29" name="Rechteck 28"/>
          <p:cNvSpPr/>
          <p:nvPr/>
        </p:nvSpPr>
        <p:spPr bwMode="auto">
          <a:xfrm>
            <a:off x="1009097" y="2615005"/>
            <a:ext cx="378027" cy="418841"/>
          </a:xfrm>
          <a:prstGeom prst="rect">
            <a:avLst/>
          </a:prstGeom>
          <a:noFill/>
          <a:ln w="254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Rechteck 22"/>
          <p:cNvSpPr/>
          <p:nvPr/>
        </p:nvSpPr>
        <p:spPr>
          <a:xfrm>
            <a:off x="1060545" y="3904931"/>
            <a:ext cx="1470274" cy="230832"/>
          </a:xfrm>
          <a:prstGeom prst="rect">
            <a:avLst/>
          </a:prstGeom>
        </p:spPr>
        <p:txBody>
          <a:bodyPr wrap="none">
            <a:spAutoFit/>
          </a:bodyPr>
          <a:lstStyle/>
          <a:p>
            <a:r>
              <a:rPr lang="en-US" sz="900" b="1" dirty="0">
                <a:solidFill>
                  <a:schemeClr val="bg2"/>
                </a:solidFill>
                <a:latin typeface="Arial" panose="020B0604020202020204" pitchFamily="34" charset="0"/>
                <a:cs typeface="Arial" panose="020B0604020202020204" pitchFamily="34" charset="0"/>
              </a:rPr>
              <a:t>rebecca.riccioli@psi.ch</a:t>
            </a:r>
          </a:p>
        </p:txBody>
      </p:sp>
      <p:pic>
        <p:nvPicPr>
          <p:cNvPr id="15" name="Picture 19"/>
          <p:cNvPicPr>
            <a:picLocks noChangeAspect="1"/>
          </p:cNvPicPr>
          <p:nvPr/>
        </p:nvPicPr>
        <p:blipFill rotWithShape="1">
          <a:blip r:embed="rId5"/>
          <a:srcRect l="64605" t="15591" r="10310" b="12932"/>
          <a:stretch/>
        </p:blipFill>
        <p:spPr>
          <a:xfrm>
            <a:off x="1488501" y="2302179"/>
            <a:ext cx="1408365" cy="1254023"/>
          </a:xfrm>
          <a:prstGeom prst="rect">
            <a:avLst/>
          </a:prstGeom>
          <a:ln w="25400">
            <a:solidFill>
              <a:srgbClr val="197418"/>
            </a:solidFill>
          </a:ln>
        </p:spPr>
      </p:pic>
    </p:spTree>
    <p:extLst>
      <p:ext uri="{BB962C8B-B14F-4D97-AF65-F5344CB8AC3E}">
        <p14:creationId xmlns:p14="http://schemas.microsoft.com/office/powerpoint/2010/main" val="350379968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p:cNvSpPr/>
          <p:nvPr/>
        </p:nvSpPr>
        <p:spPr bwMode="auto">
          <a:xfrm>
            <a:off x="7363727" y="3532350"/>
            <a:ext cx="1303089" cy="952065"/>
          </a:xfrm>
          <a:prstGeom prst="rect">
            <a:avLst/>
          </a:prstGeom>
          <a:solidFill>
            <a:srgbClr val="93439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833750"/>
            <a:ext cx="5400000" cy="4134246"/>
          </a:xfrm>
          <a:prstGeom prst="rect">
            <a:avLst/>
          </a:prstGeom>
        </p:spPr>
      </p:pic>
      <p:sp>
        <p:nvSpPr>
          <p:cNvPr id="13" name="Rechteck 12"/>
          <p:cNvSpPr/>
          <p:nvPr/>
        </p:nvSpPr>
        <p:spPr bwMode="auto">
          <a:xfrm>
            <a:off x="635307" y="1268546"/>
            <a:ext cx="2310602" cy="3535452"/>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hteck 5"/>
          <p:cNvSpPr/>
          <p:nvPr/>
        </p:nvSpPr>
        <p:spPr bwMode="auto">
          <a:xfrm>
            <a:off x="635306" y="1268548"/>
            <a:ext cx="2310602" cy="3535449"/>
          </a:xfrm>
          <a:prstGeom prst="rect">
            <a:avLst/>
          </a:prstGeom>
          <a:solidFill>
            <a:srgbClr val="93439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itel 2"/>
          <p:cNvSpPr>
            <a:spLocks noGrp="1"/>
          </p:cNvSpPr>
          <p:nvPr>
            <p:ph type="title"/>
          </p:nvPr>
        </p:nvSpPr>
        <p:spPr/>
        <p:txBody>
          <a:bodyPr/>
          <a:lstStyle/>
          <a:p>
            <a:r>
              <a:rPr lang="de-CH" dirty="0" smtClean="0"/>
              <a:t>Test stand – </a:t>
            </a:r>
            <a:r>
              <a:rPr lang="de-CH" dirty="0" err="1" smtClean="0"/>
              <a:t>new</a:t>
            </a:r>
            <a:r>
              <a:rPr lang="de-CH" dirty="0" smtClean="0"/>
              <a:t> </a:t>
            </a:r>
            <a:r>
              <a:rPr lang="de-CH" dirty="0" err="1" smtClean="0"/>
              <a:t>projects</a:t>
            </a:r>
            <a:r>
              <a:rPr lang="de-CH" dirty="0" smtClean="0"/>
              <a:t> </a:t>
            </a:r>
            <a:r>
              <a:rPr lang="de-CH" dirty="0" err="1" smtClean="0"/>
              <a:t>from</a:t>
            </a:r>
            <a:r>
              <a:rPr lang="de-CH" dirty="0" smtClean="0"/>
              <a:t> 2023</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29</a:t>
            </a:fld>
            <a:endParaRPr lang="de-DE" dirty="0"/>
          </a:p>
        </p:txBody>
      </p:sp>
      <p:pic>
        <p:nvPicPr>
          <p:cNvPr id="9"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3262" y="2055713"/>
            <a:ext cx="1556003" cy="2102057"/>
          </a:xfrm>
          <a:prstGeom prst="rect">
            <a:avLst/>
          </a:prstGeom>
        </p:spPr>
      </p:pic>
      <p:sp>
        <p:nvSpPr>
          <p:cNvPr id="10" name="Title 2">
            <a:extLst>
              <a:ext uri="{FF2B5EF4-FFF2-40B4-BE49-F238E27FC236}">
                <a16:creationId xmlns:a16="http://schemas.microsoft.com/office/drawing/2014/main" id="{53E42FDF-033E-37BE-8026-1A9FD9B4590D}"/>
              </a:ext>
            </a:extLst>
          </p:cNvPr>
          <p:cNvSpPr txBox="1">
            <a:spLocks/>
          </p:cNvSpPr>
          <p:nvPr/>
        </p:nvSpPr>
        <p:spPr bwMode="auto">
          <a:xfrm>
            <a:off x="568658" y="1305651"/>
            <a:ext cx="2329747" cy="5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en-CH" sz="1600" b="1" dirty="0">
                <a:solidFill>
                  <a:schemeClr val="tx1"/>
                </a:solidFill>
                <a:latin typeface="+mn-lt"/>
              </a:rPr>
              <a:t>FCCee Injector </a:t>
            </a:r>
            <a:r>
              <a:rPr lang="en-CH" sz="1600" b="1" dirty="0" smtClean="0">
                <a:solidFill>
                  <a:schemeClr val="tx1"/>
                </a:solidFill>
                <a:latin typeface="+mn-lt"/>
              </a:rPr>
              <a:t>Study:</a:t>
            </a:r>
            <a:r>
              <a:rPr lang="de-CH" sz="1600" b="1" dirty="0" smtClean="0">
                <a:solidFill>
                  <a:schemeClr val="tx1"/>
                </a:solidFill>
                <a:latin typeface="+mn-lt"/>
              </a:rPr>
              <a:t> </a:t>
            </a:r>
            <a:r>
              <a:rPr lang="en-CH" sz="1600" b="1" dirty="0" smtClean="0">
                <a:solidFill>
                  <a:schemeClr val="tx1"/>
                </a:solidFill>
                <a:latin typeface="+mn-lt"/>
              </a:rPr>
              <a:t>P</a:t>
            </a:r>
            <a:r>
              <a:rPr lang="en-CH" sz="1600" b="1" baseline="30000" dirty="0" smtClean="0">
                <a:solidFill>
                  <a:schemeClr val="tx1"/>
                </a:solidFill>
                <a:latin typeface="+mn-lt"/>
              </a:rPr>
              <a:t>3</a:t>
            </a:r>
            <a:r>
              <a:rPr lang="en-CH" sz="1600" b="1" dirty="0" smtClean="0">
                <a:solidFill>
                  <a:schemeClr val="tx1"/>
                </a:solidFill>
                <a:latin typeface="+mn-lt"/>
              </a:rPr>
              <a:t> </a:t>
            </a:r>
            <a:r>
              <a:rPr lang="en-CH" sz="1600" b="1" dirty="0">
                <a:solidFill>
                  <a:schemeClr val="tx1"/>
                </a:solidFill>
                <a:latin typeface="+mn-lt"/>
              </a:rPr>
              <a:t>(PSI </a:t>
            </a:r>
            <a:br>
              <a:rPr lang="en-CH" sz="1600" b="1" dirty="0">
                <a:solidFill>
                  <a:schemeClr val="tx1"/>
                </a:solidFill>
                <a:latin typeface="+mn-lt"/>
              </a:rPr>
            </a:br>
            <a:r>
              <a:rPr lang="en-CH" sz="1600" b="1" dirty="0">
                <a:solidFill>
                  <a:schemeClr val="tx1"/>
                </a:solidFill>
                <a:latin typeface="+mn-lt"/>
              </a:rPr>
              <a:t>Positron Production)</a:t>
            </a:r>
          </a:p>
        </p:txBody>
      </p:sp>
      <p:cxnSp>
        <p:nvCxnSpPr>
          <p:cNvPr id="11" name="Gerade Verbindung mit Pfeil 10"/>
          <p:cNvCxnSpPr>
            <a:stCxn id="13" idx="3"/>
          </p:cNvCxnSpPr>
          <p:nvPr/>
        </p:nvCxnSpPr>
        <p:spPr bwMode="auto">
          <a:xfrm>
            <a:off x="2945909" y="3036272"/>
            <a:ext cx="2058139" cy="567079"/>
          </a:xfrm>
          <a:prstGeom prst="straightConnector1">
            <a:avLst/>
          </a:prstGeom>
          <a:solidFill>
            <a:schemeClr val="accent1"/>
          </a:solidFill>
          <a:ln w="50800" cap="flat" cmpd="sng" algn="ctr">
            <a:solidFill>
              <a:srgbClr val="7030A0"/>
            </a:solidFill>
            <a:prstDash val="solid"/>
            <a:round/>
            <a:headEnd type="none" w="med" len="med"/>
            <a:tailEnd type="triangle"/>
          </a:ln>
          <a:effectLst/>
        </p:spPr>
      </p:cxnSp>
      <p:pic>
        <p:nvPicPr>
          <p:cNvPr id="16" name="Picture 5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481" y="3649448"/>
            <a:ext cx="413758" cy="55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6309" y="3649448"/>
            <a:ext cx="440330" cy="575100"/>
          </a:xfrm>
          <a:prstGeom prst="rect">
            <a:avLst/>
          </a:prstGeom>
        </p:spPr>
      </p:pic>
      <p:cxnSp>
        <p:nvCxnSpPr>
          <p:cNvPr id="20" name="Gerade Verbindung mit Pfeil 19"/>
          <p:cNvCxnSpPr>
            <a:stCxn id="26" idx="1"/>
          </p:cNvCxnSpPr>
          <p:nvPr/>
        </p:nvCxnSpPr>
        <p:spPr bwMode="auto">
          <a:xfrm flipH="1" flipV="1">
            <a:off x="5724128" y="3603351"/>
            <a:ext cx="1639599" cy="405032"/>
          </a:xfrm>
          <a:prstGeom prst="straightConnector1">
            <a:avLst/>
          </a:prstGeom>
          <a:solidFill>
            <a:schemeClr val="accent1"/>
          </a:solidFill>
          <a:ln w="50800" cap="flat" cmpd="sng" algn="ctr">
            <a:solidFill>
              <a:srgbClr val="7030A0"/>
            </a:solidFill>
            <a:prstDash val="solid"/>
            <a:round/>
            <a:headEnd type="none" w="med" len="med"/>
            <a:tailEnd type="triangle"/>
          </a:ln>
          <a:effectLst/>
        </p:spPr>
      </p:cxnSp>
      <p:sp>
        <p:nvSpPr>
          <p:cNvPr id="24" name="Rechteck 23"/>
          <p:cNvSpPr/>
          <p:nvPr/>
        </p:nvSpPr>
        <p:spPr>
          <a:xfrm>
            <a:off x="748171" y="4157770"/>
            <a:ext cx="2197738" cy="461665"/>
          </a:xfrm>
          <a:prstGeom prst="rect">
            <a:avLst/>
          </a:prstGeom>
        </p:spPr>
        <p:txBody>
          <a:bodyPr wrap="square">
            <a:spAutoFit/>
          </a:bodyPr>
          <a:lstStyle/>
          <a:p>
            <a:r>
              <a:rPr lang="en-US" sz="800" dirty="0" smtClean="0"/>
              <a:t>N</a:t>
            </a:r>
            <a:r>
              <a:rPr lang="en-US" sz="800" dirty="0"/>
              <a:t>. </a:t>
            </a:r>
            <a:r>
              <a:rPr lang="en-US" sz="800" dirty="0" err="1"/>
              <a:t>Vallis</a:t>
            </a:r>
            <a:r>
              <a:rPr lang="en-US" sz="800" dirty="0"/>
              <a:t>, “PSI </a:t>
            </a:r>
            <a:r>
              <a:rPr lang="en-GB" sz="800" dirty="0"/>
              <a:t>The P</a:t>
            </a:r>
            <a:r>
              <a:rPr lang="en-GB" sz="800" baseline="30000" dirty="0"/>
              <a:t>3</a:t>
            </a:r>
            <a:r>
              <a:rPr lang="en-GB" sz="800" dirty="0"/>
              <a:t> experiment: a Positron Source Demonstrator for FCC-</a:t>
            </a:r>
            <a:r>
              <a:rPr lang="en-GB" sz="800" dirty="0" err="1"/>
              <a:t>ee</a:t>
            </a:r>
            <a:r>
              <a:rPr lang="en-GB" sz="800" dirty="0"/>
              <a:t>”, 2022</a:t>
            </a:r>
            <a:endParaRPr lang="en-US" sz="800" dirty="0"/>
          </a:p>
        </p:txBody>
      </p:sp>
      <p:sp>
        <p:nvSpPr>
          <p:cNvPr id="18" name="Rechteck 17"/>
          <p:cNvSpPr/>
          <p:nvPr/>
        </p:nvSpPr>
        <p:spPr>
          <a:xfrm>
            <a:off x="1010725" y="4559663"/>
            <a:ext cx="1252266" cy="230832"/>
          </a:xfrm>
          <a:prstGeom prst="rect">
            <a:avLst/>
          </a:prstGeom>
        </p:spPr>
        <p:txBody>
          <a:bodyPr wrap="none">
            <a:spAutoFit/>
          </a:bodyPr>
          <a:lstStyle/>
          <a:p>
            <a:r>
              <a:rPr lang="en-US" sz="900" b="1" dirty="0" smtClean="0">
                <a:solidFill>
                  <a:schemeClr val="bg2"/>
                </a:solidFill>
                <a:latin typeface="Arial" panose="020B0604020202020204" pitchFamily="34" charset="0"/>
                <a:cs typeface="Arial" panose="020B0604020202020204" pitchFamily="34" charset="0"/>
              </a:rPr>
              <a:t>jaap.kosse@psi.ch</a:t>
            </a:r>
            <a:endParaRPr lang="en-US" sz="900" b="1" dirty="0">
              <a:solidFill>
                <a:schemeClr val="bg2"/>
              </a:solidFill>
              <a:latin typeface="Arial" panose="020B0604020202020204" pitchFamily="34" charset="0"/>
              <a:cs typeface="Arial" panose="020B0604020202020204" pitchFamily="34" charset="0"/>
            </a:endParaRPr>
          </a:p>
        </p:txBody>
      </p:sp>
      <p:sp>
        <p:nvSpPr>
          <p:cNvPr id="21" name="Textfeld 20"/>
          <p:cNvSpPr txBox="1"/>
          <p:nvPr/>
        </p:nvSpPr>
        <p:spPr>
          <a:xfrm>
            <a:off x="7776474" y="4252969"/>
            <a:ext cx="602646" cy="185349"/>
          </a:xfrm>
          <a:prstGeom prst="rect">
            <a:avLst/>
          </a:prstGeom>
          <a:noFill/>
        </p:spPr>
        <p:txBody>
          <a:bodyPr wrap="square" lIns="0" tIns="0" rIns="0" bIns="0" rtlCol="0">
            <a:noAutofit/>
          </a:bodyPr>
          <a:lstStyle/>
          <a:p>
            <a:pPr>
              <a:lnSpc>
                <a:spcPct val="110000"/>
              </a:lnSpc>
              <a:spcBef>
                <a:spcPts val="0"/>
              </a:spcBef>
            </a:pPr>
            <a:r>
              <a:rPr lang="de-CH" sz="1350" kern="1000" spc="23" dirty="0">
                <a:latin typeface="+mn-lt"/>
                <a:cs typeface="Franklin Gothic Book"/>
              </a:rPr>
              <a:t>+ Team</a:t>
            </a:r>
            <a:endParaRPr lang="en-US" sz="1350" kern="1000" spc="23" dirty="0">
              <a:latin typeface="+mn-lt"/>
              <a:cs typeface="Franklin Gothic Book"/>
            </a:endParaRPr>
          </a:p>
        </p:txBody>
      </p:sp>
    </p:spTree>
    <p:extLst>
      <p:ext uri="{BB962C8B-B14F-4D97-AF65-F5344CB8AC3E}">
        <p14:creationId xmlns:p14="http://schemas.microsoft.com/office/powerpoint/2010/main" val="125015542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Paul Scherrer Institute (PSI)</a:t>
            </a:r>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a:t>
            </a:fld>
            <a:endParaRPr lang="de-DE" dirty="0"/>
          </a:p>
        </p:txBody>
      </p:sp>
      <p:sp>
        <p:nvSpPr>
          <p:cNvPr id="5" name="Inhaltsplatzhalter 4"/>
          <p:cNvSpPr txBox="1">
            <a:spLocks noGrp="1"/>
          </p:cNvSpPr>
          <p:nvPr>
            <p:ph sz="quarter" idx="13"/>
          </p:nvPr>
        </p:nvSpPr>
        <p:spPr>
          <a:prstGeom prst="rect">
            <a:avLst/>
          </a:prstGeom>
          <a:noFill/>
        </p:spPr>
        <p:txBody>
          <a:bodyPr vert="horz" wrap="square" lIns="0" tIns="0" rIns="0" bIns="0" rtlCol="0">
            <a:noAutofit/>
          </a:bodyPr>
          <a:lstStyle/>
          <a:p>
            <a:pPr>
              <a:lnSpc>
                <a:spcPct val="150000"/>
              </a:lnSpc>
            </a:pPr>
            <a:r>
              <a:rPr lang="en-US" sz="1500" dirty="0"/>
              <a:t>Largest research institute for natural and engineering sciences within Switzerland</a:t>
            </a:r>
          </a:p>
          <a:p>
            <a:pPr>
              <a:lnSpc>
                <a:spcPct val="150000"/>
              </a:lnSpc>
            </a:pPr>
            <a:r>
              <a:rPr lang="en-US" sz="1500" dirty="0"/>
              <a:t>Three main fields of research: matter and materials, energy and the environment and human health</a:t>
            </a:r>
          </a:p>
          <a:p>
            <a:pPr>
              <a:lnSpc>
                <a:spcPct val="150000"/>
              </a:lnSpc>
            </a:pPr>
            <a:r>
              <a:rPr lang="en-US" sz="1500" dirty="0"/>
              <a:t>Develops, builds and operates complex large research facilities</a:t>
            </a:r>
          </a:p>
          <a:p>
            <a:pPr>
              <a:lnSpc>
                <a:spcPct val="150000"/>
              </a:lnSpc>
            </a:pPr>
            <a:r>
              <a:rPr lang="en-US" sz="1500" dirty="0"/>
              <a:t>Employs 2100 people</a:t>
            </a:r>
          </a:p>
          <a:p>
            <a:pPr>
              <a:lnSpc>
                <a:spcPct val="150000"/>
              </a:lnSpc>
            </a:pPr>
            <a:r>
              <a:rPr lang="de-CH" sz="1500" dirty="0"/>
              <a:t>~2500 </a:t>
            </a:r>
            <a:r>
              <a:rPr lang="en-US" sz="1500" dirty="0"/>
              <a:t>visiting scientists using facilities for experiments</a:t>
            </a:r>
          </a:p>
          <a:p>
            <a:pPr>
              <a:lnSpc>
                <a:spcPct val="150000"/>
              </a:lnSpc>
            </a:pPr>
            <a:r>
              <a:rPr lang="en-US" sz="1500" dirty="0"/>
              <a:t>Part of the ETH Domain that also includes ETH Zurich and EPFL Lausanne</a:t>
            </a:r>
          </a:p>
          <a:p>
            <a:pPr>
              <a:lnSpc>
                <a:spcPct val="150000"/>
              </a:lnSpc>
            </a:pPr>
            <a:r>
              <a:rPr lang="en-US" sz="1500" dirty="0"/>
              <a:t>Financed by the federal Government </a:t>
            </a:r>
            <a:endParaRPr lang="en-US" sz="1500" kern="1000" spc="23" dirty="0">
              <a:cs typeface="Franklin Gothic Book"/>
            </a:endParaRPr>
          </a:p>
        </p:txBody>
      </p:sp>
    </p:spTree>
    <p:extLst>
      <p:ext uri="{BB962C8B-B14F-4D97-AF65-F5344CB8AC3E}">
        <p14:creationId xmlns:p14="http://schemas.microsoft.com/office/powerpoint/2010/main" val="802962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p:cNvSpPr/>
          <p:nvPr/>
        </p:nvSpPr>
        <p:spPr bwMode="auto">
          <a:xfrm>
            <a:off x="7338882" y="2711739"/>
            <a:ext cx="977534" cy="1012139"/>
          </a:xfrm>
          <a:prstGeom prst="rect">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833748"/>
            <a:ext cx="5400000" cy="4134246"/>
          </a:xfrm>
          <a:prstGeom prst="rect">
            <a:avLst/>
          </a:prstGeom>
        </p:spPr>
      </p:pic>
      <p:sp>
        <p:nvSpPr>
          <p:cNvPr id="13" name="Rechteck 12"/>
          <p:cNvSpPr/>
          <p:nvPr/>
        </p:nvSpPr>
        <p:spPr bwMode="auto">
          <a:xfrm>
            <a:off x="899592" y="1127464"/>
            <a:ext cx="1872208" cy="3244486"/>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hteck 5"/>
          <p:cNvSpPr/>
          <p:nvPr/>
        </p:nvSpPr>
        <p:spPr bwMode="auto">
          <a:xfrm>
            <a:off x="899592" y="1127464"/>
            <a:ext cx="1872208" cy="3388502"/>
          </a:xfrm>
          <a:prstGeom prst="rect">
            <a:avLst/>
          </a:prstGeom>
          <a:solidFill>
            <a:srgbClr val="0070C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itel 2"/>
          <p:cNvSpPr>
            <a:spLocks noGrp="1"/>
          </p:cNvSpPr>
          <p:nvPr>
            <p:ph type="title"/>
          </p:nvPr>
        </p:nvSpPr>
        <p:spPr/>
        <p:txBody>
          <a:bodyPr/>
          <a:lstStyle/>
          <a:p>
            <a:r>
              <a:rPr lang="de-CH" dirty="0" smtClean="0"/>
              <a:t>Test stand – </a:t>
            </a:r>
            <a:r>
              <a:rPr lang="de-CH" dirty="0" err="1" smtClean="0"/>
              <a:t>new</a:t>
            </a:r>
            <a:r>
              <a:rPr lang="de-CH" dirty="0" smtClean="0"/>
              <a:t> </a:t>
            </a:r>
            <a:r>
              <a:rPr lang="de-CH" dirty="0" err="1" smtClean="0"/>
              <a:t>projects</a:t>
            </a:r>
            <a:r>
              <a:rPr lang="de-CH" dirty="0" smtClean="0"/>
              <a:t> </a:t>
            </a:r>
            <a:r>
              <a:rPr lang="de-CH" dirty="0" err="1" smtClean="0"/>
              <a:t>from</a:t>
            </a:r>
            <a:r>
              <a:rPr lang="de-CH" dirty="0" smtClean="0"/>
              <a:t> 2023</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30</a:t>
            </a:fld>
            <a:endParaRPr lang="de-DE" dirty="0"/>
          </a:p>
        </p:txBody>
      </p:sp>
      <p:sp>
        <p:nvSpPr>
          <p:cNvPr id="10" name="Title 2">
            <a:extLst>
              <a:ext uri="{FF2B5EF4-FFF2-40B4-BE49-F238E27FC236}">
                <a16:creationId xmlns:a16="http://schemas.microsoft.com/office/drawing/2014/main" id="{53E42FDF-033E-37BE-8026-1A9FD9B4590D}"/>
              </a:ext>
            </a:extLst>
          </p:cNvPr>
          <p:cNvSpPr txBox="1">
            <a:spLocks/>
          </p:cNvSpPr>
          <p:nvPr/>
        </p:nvSpPr>
        <p:spPr bwMode="auto">
          <a:xfrm>
            <a:off x="683030" y="1127464"/>
            <a:ext cx="2329747" cy="5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de-CH" sz="1600" b="1" dirty="0" err="1" smtClean="0">
                <a:solidFill>
                  <a:schemeClr val="tx1"/>
                </a:solidFill>
                <a:latin typeface="+mn-lt"/>
              </a:rPr>
              <a:t>Superconducting</a:t>
            </a:r>
            <a:r>
              <a:rPr lang="de-CH" sz="1600" b="1" dirty="0" smtClean="0">
                <a:solidFill>
                  <a:schemeClr val="tx1"/>
                </a:solidFill>
                <a:latin typeface="+mn-lt"/>
              </a:rPr>
              <a:t> </a:t>
            </a:r>
            <a:r>
              <a:rPr lang="de-CH" sz="1600" b="1" dirty="0" err="1" smtClean="0">
                <a:solidFill>
                  <a:schemeClr val="tx1"/>
                </a:solidFill>
                <a:latin typeface="+mn-lt"/>
              </a:rPr>
              <a:t>superbends</a:t>
            </a:r>
            <a:r>
              <a:rPr lang="de-CH" sz="1600" b="1" dirty="0" smtClean="0">
                <a:solidFill>
                  <a:schemeClr val="tx1"/>
                </a:solidFill>
                <a:latin typeface="+mn-lt"/>
              </a:rPr>
              <a:t> </a:t>
            </a:r>
            <a:r>
              <a:rPr lang="de-CH" sz="1600" b="1" dirty="0" err="1" smtClean="0">
                <a:solidFill>
                  <a:schemeClr val="tx1"/>
                </a:solidFill>
                <a:latin typeface="+mn-lt"/>
              </a:rPr>
              <a:t>for</a:t>
            </a:r>
            <a:r>
              <a:rPr lang="de-CH" sz="1600" b="1" dirty="0" smtClean="0">
                <a:solidFill>
                  <a:schemeClr val="tx1"/>
                </a:solidFill>
                <a:latin typeface="+mn-lt"/>
              </a:rPr>
              <a:t> SLS2</a:t>
            </a:r>
            <a:endParaRPr lang="en-CH" sz="1600" b="1" dirty="0">
              <a:solidFill>
                <a:schemeClr val="tx1"/>
              </a:solidFill>
              <a:latin typeface="+mn-lt"/>
            </a:endParaRPr>
          </a:p>
        </p:txBody>
      </p:sp>
      <p:cxnSp>
        <p:nvCxnSpPr>
          <p:cNvPr id="11" name="Gerade Verbindung mit Pfeil 10"/>
          <p:cNvCxnSpPr/>
          <p:nvPr/>
        </p:nvCxnSpPr>
        <p:spPr bwMode="auto">
          <a:xfrm>
            <a:off x="3047223" y="2410687"/>
            <a:ext cx="1308753" cy="602104"/>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20" name="Gerade Verbindung mit Pfeil 19"/>
          <p:cNvCxnSpPr>
            <a:stCxn id="24" idx="1"/>
          </p:cNvCxnSpPr>
          <p:nvPr/>
        </p:nvCxnSpPr>
        <p:spPr bwMode="auto">
          <a:xfrm flipH="1" flipV="1">
            <a:off x="6156176" y="3012791"/>
            <a:ext cx="1182706" cy="205018"/>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pic>
        <p:nvPicPr>
          <p:cNvPr id="18"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6442" y="2861849"/>
            <a:ext cx="472311"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899592" y="3657448"/>
            <a:ext cx="1872208" cy="584775"/>
          </a:xfrm>
          <a:prstGeom prst="rect">
            <a:avLst/>
          </a:prstGeom>
        </p:spPr>
        <p:txBody>
          <a:bodyPr wrap="square">
            <a:spAutoFit/>
          </a:bodyPr>
          <a:lstStyle>
            <a:defPPr>
              <a:defRPr lang="de-CH"/>
            </a:defPPr>
            <a:lvl1pPr>
              <a:defRPr sz="800"/>
            </a:lvl1pPr>
          </a:lstStyle>
          <a:p>
            <a:r>
              <a:rPr lang="en-US" dirty="0" smtClean="0"/>
              <a:t>C. Calzolaio et al. “Design </a:t>
            </a:r>
            <a:r>
              <a:rPr lang="en-US" dirty="0"/>
              <a:t>of a Superconducting Longitudinal Gradient Bend Magnet for the SLS </a:t>
            </a:r>
            <a:r>
              <a:rPr lang="en-US" dirty="0" smtClean="0"/>
              <a:t>Upgrade”, 2016</a:t>
            </a:r>
            <a:endParaRPr lang="en-US" dirty="0"/>
          </a:p>
        </p:txBody>
      </p:sp>
      <p:sp>
        <p:nvSpPr>
          <p:cNvPr id="23" name="Textfeld 22"/>
          <p:cNvSpPr txBox="1"/>
          <p:nvPr/>
        </p:nvSpPr>
        <p:spPr>
          <a:xfrm>
            <a:off x="7568411" y="3472099"/>
            <a:ext cx="602646" cy="185349"/>
          </a:xfrm>
          <a:prstGeom prst="rect">
            <a:avLst/>
          </a:prstGeom>
          <a:noFill/>
        </p:spPr>
        <p:txBody>
          <a:bodyPr wrap="square" lIns="0" tIns="0" rIns="0" bIns="0" rtlCol="0">
            <a:noAutofit/>
          </a:bodyPr>
          <a:lstStyle/>
          <a:p>
            <a:pPr>
              <a:lnSpc>
                <a:spcPct val="110000"/>
              </a:lnSpc>
              <a:spcBef>
                <a:spcPts val="0"/>
              </a:spcBef>
            </a:pPr>
            <a:r>
              <a:rPr lang="de-CH" sz="1350" kern="1000" spc="23" dirty="0">
                <a:latin typeface="+mn-lt"/>
                <a:cs typeface="Franklin Gothic Book"/>
              </a:rPr>
              <a:t>+ Team</a:t>
            </a:r>
            <a:endParaRPr lang="en-US" sz="1350" kern="1000" spc="23" dirty="0">
              <a:latin typeface="+mn-lt"/>
              <a:cs typeface="Franklin Gothic Book"/>
            </a:endParaRPr>
          </a:p>
        </p:txBody>
      </p:sp>
      <p:pic>
        <p:nvPicPr>
          <p:cNvPr id="45" name="Picture 52"/>
          <p:cNvPicPr>
            <a:picLocks noChangeAspect="1"/>
          </p:cNvPicPr>
          <p:nvPr/>
        </p:nvPicPr>
        <p:blipFill>
          <a:blip r:embed="rId4"/>
          <a:stretch>
            <a:fillRect/>
          </a:stretch>
        </p:blipFill>
        <p:spPr>
          <a:xfrm>
            <a:off x="1218920" y="1673698"/>
            <a:ext cx="1235357" cy="1963924"/>
          </a:xfrm>
          <a:prstGeom prst="rect">
            <a:avLst/>
          </a:prstGeom>
        </p:spPr>
      </p:pic>
      <p:sp>
        <p:nvSpPr>
          <p:cNvPr id="15" name="Rechteck 14"/>
          <p:cNvSpPr/>
          <p:nvPr/>
        </p:nvSpPr>
        <p:spPr>
          <a:xfrm>
            <a:off x="1073771" y="4241520"/>
            <a:ext cx="1380506" cy="230832"/>
          </a:xfrm>
          <a:prstGeom prst="rect">
            <a:avLst/>
          </a:prstGeom>
        </p:spPr>
        <p:txBody>
          <a:bodyPr wrap="none">
            <a:spAutoFit/>
          </a:bodyPr>
          <a:lstStyle/>
          <a:p>
            <a:r>
              <a:rPr lang="en-US" sz="900" b="1" dirty="0" smtClean="0">
                <a:solidFill>
                  <a:schemeClr val="bg2"/>
                </a:solidFill>
                <a:latin typeface="Arial" panose="020B0604020202020204" pitchFamily="34" charset="0"/>
                <a:cs typeface="Arial" panose="020B0604020202020204" pitchFamily="34" charset="0"/>
              </a:rPr>
              <a:t>ciro.calzolaio@psi.ch</a:t>
            </a:r>
            <a:endParaRPr lang="en-US" sz="9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71553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p:cNvSpPr/>
          <p:nvPr/>
        </p:nvSpPr>
        <p:spPr bwMode="auto">
          <a:xfrm>
            <a:off x="683568" y="2787775"/>
            <a:ext cx="750275" cy="936102"/>
          </a:xfrm>
          <a:prstGeom prst="rect">
            <a:avLst/>
          </a:prstGeom>
          <a:solidFill>
            <a:srgbClr val="A7A1CF">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5" y="833748"/>
            <a:ext cx="5400000" cy="4134246"/>
          </a:xfrm>
          <a:prstGeom prst="rect">
            <a:avLst/>
          </a:prstGeom>
        </p:spPr>
      </p:pic>
      <p:sp>
        <p:nvSpPr>
          <p:cNvPr id="13" name="Rechteck 12"/>
          <p:cNvSpPr/>
          <p:nvPr/>
        </p:nvSpPr>
        <p:spPr bwMode="auto">
          <a:xfrm>
            <a:off x="6368428" y="618434"/>
            <a:ext cx="2310601" cy="3393476"/>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hteck 5"/>
          <p:cNvSpPr/>
          <p:nvPr/>
        </p:nvSpPr>
        <p:spPr bwMode="auto">
          <a:xfrm>
            <a:off x="6364656" y="812688"/>
            <a:ext cx="2310602" cy="3414535"/>
          </a:xfrm>
          <a:prstGeom prst="rect">
            <a:avLst/>
          </a:prstGeom>
          <a:solidFill>
            <a:srgbClr val="A7A1CF">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itel 2"/>
          <p:cNvSpPr>
            <a:spLocks noGrp="1"/>
          </p:cNvSpPr>
          <p:nvPr>
            <p:ph type="title"/>
          </p:nvPr>
        </p:nvSpPr>
        <p:spPr/>
        <p:txBody>
          <a:bodyPr/>
          <a:lstStyle/>
          <a:p>
            <a:r>
              <a:rPr lang="de-CH" dirty="0" smtClean="0"/>
              <a:t>Test stand – </a:t>
            </a:r>
            <a:r>
              <a:rPr lang="de-CH" dirty="0" err="1" smtClean="0"/>
              <a:t>new</a:t>
            </a:r>
            <a:r>
              <a:rPr lang="de-CH" dirty="0" smtClean="0"/>
              <a:t> </a:t>
            </a:r>
            <a:r>
              <a:rPr lang="de-CH" dirty="0" err="1" smtClean="0"/>
              <a:t>projects</a:t>
            </a:r>
            <a:r>
              <a:rPr lang="de-CH" dirty="0" smtClean="0"/>
              <a:t> </a:t>
            </a:r>
            <a:r>
              <a:rPr lang="de-CH" dirty="0" err="1" smtClean="0"/>
              <a:t>from</a:t>
            </a:r>
            <a:r>
              <a:rPr lang="de-CH" dirty="0" smtClean="0"/>
              <a:t> 2023</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31</a:t>
            </a:fld>
            <a:endParaRPr lang="de-DE" dirty="0"/>
          </a:p>
        </p:txBody>
      </p:sp>
      <p:sp>
        <p:nvSpPr>
          <p:cNvPr id="10" name="Title 2">
            <a:extLst>
              <a:ext uri="{FF2B5EF4-FFF2-40B4-BE49-F238E27FC236}">
                <a16:creationId xmlns:a16="http://schemas.microsoft.com/office/drawing/2014/main" id="{53E42FDF-033E-37BE-8026-1A9FD9B4590D}"/>
              </a:ext>
            </a:extLst>
          </p:cNvPr>
          <p:cNvSpPr txBox="1">
            <a:spLocks/>
          </p:cNvSpPr>
          <p:nvPr/>
        </p:nvSpPr>
        <p:spPr bwMode="auto">
          <a:xfrm>
            <a:off x="6355083" y="856531"/>
            <a:ext cx="2329747" cy="32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de-CH" sz="1600" b="1" dirty="0" smtClean="0">
                <a:solidFill>
                  <a:schemeClr val="tx1"/>
                </a:solidFill>
                <a:latin typeface="+mn-lt"/>
              </a:rPr>
              <a:t>HTS </a:t>
            </a:r>
            <a:r>
              <a:rPr lang="de-CH" sz="1600" b="1" dirty="0" err="1" smtClean="0">
                <a:solidFill>
                  <a:schemeClr val="tx1"/>
                </a:solidFill>
                <a:latin typeface="+mn-lt"/>
              </a:rPr>
              <a:t>undulator</a:t>
            </a:r>
            <a:r>
              <a:rPr lang="de-CH" sz="1600" b="1" dirty="0" smtClean="0">
                <a:solidFill>
                  <a:schemeClr val="tx1"/>
                </a:solidFill>
                <a:latin typeface="+mn-lt"/>
              </a:rPr>
              <a:t> </a:t>
            </a:r>
            <a:r>
              <a:rPr lang="de-CH" sz="1600" b="1" dirty="0" err="1" smtClean="0">
                <a:solidFill>
                  <a:schemeClr val="tx1"/>
                </a:solidFill>
                <a:latin typeface="+mn-lt"/>
              </a:rPr>
              <a:t>for</a:t>
            </a:r>
            <a:r>
              <a:rPr lang="de-CH" sz="1600" b="1" dirty="0" smtClean="0">
                <a:solidFill>
                  <a:schemeClr val="tx1"/>
                </a:solidFill>
                <a:latin typeface="+mn-lt"/>
              </a:rPr>
              <a:t> SLS2</a:t>
            </a:r>
            <a:endParaRPr lang="en-CH" sz="1600" b="1" dirty="0">
              <a:solidFill>
                <a:schemeClr val="tx1"/>
              </a:solidFill>
              <a:latin typeface="+mn-lt"/>
            </a:endParaRPr>
          </a:p>
        </p:txBody>
      </p:sp>
      <p:cxnSp>
        <p:nvCxnSpPr>
          <p:cNvPr id="11" name="Gerade Verbindung mit Pfeil 10"/>
          <p:cNvCxnSpPr>
            <a:stCxn id="23" idx="0"/>
          </p:cNvCxnSpPr>
          <p:nvPr/>
        </p:nvCxnSpPr>
        <p:spPr bwMode="auto">
          <a:xfrm flipV="1">
            <a:off x="1058706" y="1995688"/>
            <a:ext cx="1018505" cy="792087"/>
          </a:xfrm>
          <a:prstGeom prst="straightConnector1">
            <a:avLst/>
          </a:prstGeom>
          <a:solidFill>
            <a:schemeClr val="accent1"/>
          </a:solidFill>
          <a:ln w="50800" cap="flat" cmpd="sng" algn="ctr">
            <a:solidFill>
              <a:srgbClr val="7030A0"/>
            </a:solidFill>
            <a:prstDash val="solid"/>
            <a:round/>
            <a:headEnd type="none" w="med" len="med"/>
            <a:tailEnd type="triangle"/>
          </a:ln>
          <a:effectLst/>
        </p:spPr>
      </p:cxnSp>
      <p:cxnSp>
        <p:nvCxnSpPr>
          <p:cNvPr id="20" name="Gerade Verbindung mit Pfeil 19"/>
          <p:cNvCxnSpPr/>
          <p:nvPr/>
        </p:nvCxnSpPr>
        <p:spPr bwMode="auto">
          <a:xfrm flipH="1" flipV="1">
            <a:off x="3131840" y="1707654"/>
            <a:ext cx="3226144" cy="119058"/>
          </a:xfrm>
          <a:prstGeom prst="straightConnector1">
            <a:avLst/>
          </a:prstGeom>
          <a:solidFill>
            <a:schemeClr val="accent1"/>
          </a:solidFill>
          <a:ln w="50800" cap="flat" cmpd="sng" algn="ctr">
            <a:solidFill>
              <a:srgbClr val="7C47A3"/>
            </a:solidFill>
            <a:prstDash val="solid"/>
            <a:round/>
            <a:headEnd type="none" w="med" len="med"/>
            <a:tailEnd type="triangle"/>
          </a:ln>
          <a:effectLst/>
        </p:spPr>
      </p:cxnSp>
      <p:pic>
        <p:nvPicPr>
          <p:cNvPr id="14" name="Picture 4">
            <a:extLst>
              <a:ext uri="{FF2B5EF4-FFF2-40B4-BE49-F238E27FC236}">
                <a16:creationId xmlns:a16="http://schemas.microsoft.com/office/drawing/2014/main" id="{E2AF5828-D10A-3543-A022-A00FFB0CA1A8}"/>
              </a:ext>
            </a:extLst>
          </p:cNvPr>
          <p:cNvPicPr>
            <a:picLocks noChangeAspect="1"/>
          </p:cNvPicPr>
          <p:nvPr/>
        </p:nvPicPr>
        <p:blipFill>
          <a:blip r:embed="rId3"/>
          <a:stretch>
            <a:fillRect/>
          </a:stretch>
        </p:blipFill>
        <p:spPr>
          <a:xfrm>
            <a:off x="6467766" y="1195352"/>
            <a:ext cx="2151447" cy="2018114"/>
          </a:xfrm>
          <a:prstGeom prst="rect">
            <a:avLst/>
          </a:prstGeom>
        </p:spPr>
      </p:pic>
      <p:pic>
        <p:nvPicPr>
          <p:cNvPr id="19" name="Grafi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39" y="2876166"/>
            <a:ext cx="455057" cy="540000"/>
          </a:xfrm>
          <a:prstGeom prst="rect">
            <a:avLst/>
          </a:prstGeom>
        </p:spPr>
      </p:pic>
      <p:sp>
        <p:nvSpPr>
          <p:cNvPr id="22" name="Textfeld 21"/>
          <p:cNvSpPr txBox="1"/>
          <p:nvPr/>
        </p:nvSpPr>
        <p:spPr>
          <a:xfrm>
            <a:off x="831197" y="3443032"/>
            <a:ext cx="602646" cy="185349"/>
          </a:xfrm>
          <a:prstGeom prst="rect">
            <a:avLst/>
          </a:prstGeom>
          <a:noFill/>
        </p:spPr>
        <p:txBody>
          <a:bodyPr wrap="square" lIns="0" tIns="0" rIns="0" bIns="0" rtlCol="0">
            <a:noAutofit/>
          </a:bodyPr>
          <a:lstStyle/>
          <a:p>
            <a:pPr>
              <a:lnSpc>
                <a:spcPct val="110000"/>
              </a:lnSpc>
              <a:spcBef>
                <a:spcPts val="0"/>
              </a:spcBef>
            </a:pPr>
            <a:r>
              <a:rPr lang="de-CH" sz="1350" kern="1000" spc="23" dirty="0">
                <a:latin typeface="+mn-lt"/>
                <a:cs typeface="Franklin Gothic Book"/>
              </a:rPr>
              <a:t>+ Team</a:t>
            </a:r>
            <a:endParaRPr lang="en-US" sz="1350" kern="1000" spc="23" dirty="0">
              <a:latin typeface="+mn-lt"/>
              <a:cs typeface="Franklin Gothic Book"/>
            </a:endParaRPr>
          </a:p>
        </p:txBody>
      </p:sp>
      <p:sp>
        <p:nvSpPr>
          <p:cNvPr id="16" name="Textfeld 15"/>
          <p:cNvSpPr txBox="1"/>
          <p:nvPr/>
        </p:nvSpPr>
        <p:spPr>
          <a:xfrm>
            <a:off x="6467765" y="3234525"/>
            <a:ext cx="2151447" cy="489351"/>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smtClean="0"/>
              <a:t>Zhang </a:t>
            </a:r>
            <a:r>
              <a:rPr lang="en-US" sz="800" dirty="0"/>
              <a:t>et al., </a:t>
            </a:r>
            <a:r>
              <a:rPr lang="en-US" sz="800" dirty="0" smtClean="0"/>
              <a:t>“Fully-staggered-array </a:t>
            </a:r>
            <a:r>
              <a:rPr lang="en-US" sz="800" dirty="0"/>
              <a:t>bulk Re-Ba-Cu-O short-period </a:t>
            </a:r>
            <a:r>
              <a:rPr lang="en-US" sz="800" dirty="0" err="1"/>
              <a:t>undulator</a:t>
            </a:r>
            <a:r>
              <a:rPr lang="en-US" sz="800" dirty="0"/>
              <a:t>: large-scale 3D electromagnetic modelling and design optimization using A-V and H-formulation </a:t>
            </a:r>
            <a:r>
              <a:rPr lang="en-US" sz="800" dirty="0" smtClean="0"/>
              <a:t>methods”, 2021</a:t>
            </a:r>
            <a:endParaRPr lang="en-US" sz="800" dirty="0" smtClean="0">
              <a:solidFill>
                <a:srgbClr val="000000"/>
              </a:solidFill>
              <a:latin typeface="Calibri"/>
            </a:endParaRPr>
          </a:p>
        </p:txBody>
      </p:sp>
      <p:sp>
        <p:nvSpPr>
          <p:cNvPr id="17" name="Rechteck 16"/>
          <p:cNvSpPr/>
          <p:nvPr/>
        </p:nvSpPr>
        <p:spPr>
          <a:xfrm>
            <a:off x="6898026" y="3954243"/>
            <a:ext cx="1258678" cy="230832"/>
          </a:xfrm>
          <a:prstGeom prst="rect">
            <a:avLst/>
          </a:prstGeom>
        </p:spPr>
        <p:txBody>
          <a:bodyPr wrap="none">
            <a:spAutoFit/>
          </a:bodyPr>
          <a:lstStyle/>
          <a:p>
            <a:r>
              <a:rPr lang="en-US" sz="900" b="1" dirty="0" smtClean="0">
                <a:solidFill>
                  <a:schemeClr val="bg2"/>
                </a:solidFill>
                <a:latin typeface="Arial" panose="020B0604020202020204" pitchFamily="34" charset="0"/>
                <a:cs typeface="Arial" panose="020B0604020202020204" pitchFamily="34" charset="0"/>
              </a:rPr>
              <a:t>marco.calvi@psi.ch</a:t>
            </a:r>
            <a:endParaRPr lang="en-US" sz="9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185391"/>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p:cNvSpPr/>
          <p:nvPr/>
        </p:nvSpPr>
        <p:spPr bwMode="auto">
          <a:xfrm>
            <a:off x="448452" y="2715766"/>
            <a:ext cx="697629" cy="1008112"/>
          </a:xfrm>
          <a:prstGeom prst="rect">
            <a:avLst/>
          </a:prstGeom>
          <a:solidFill>
            <a:srgbClr val="A6529A">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00" y="833748"/>
            <a:ext cx="5400000" cy="4134246"/>
          </a:xfrm>
          <a:prstGeom prst="rect">
            <a:avLst/>
          </a:prstGeom>
        </p:spPr>
      </p:pic>
      <p:sp>
        <p:nvSpPr>
          <p:cNvPr id="13" name="Rechteck 12"/>
          <p:cNvSpPr/>
          <p:nvPr/>
        </p:nvSpPr>
        <p:spPr bwMode="auto">
          <a:xfrm>
            <a:off x="6935492" y="618434"/>
            <a:ext cx="1743537" cy="2529381"/>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hteck 5"/>
          <p:cNvSpPr/>
          <p:nvPr/>
        </p:nvSpPr>
        <p:spPr bwMode="auto">
          <a:xfrm>
            <a:off x="6935492" y="662921"/>
            <a:ext cx="1739766" cy="2761732"/>
          </a:xfrm>
          <a:prstGeom prst="rect">
            <a:avLst/>
          </a:prstGeom>
          <a:solidFill>
            <a:srgbClr val="A6529A">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itel 2"/>
          <p:cNvSpPr>
            <a:spLocks noGrp="1"/>
          </p:cNvSpPr>
          <p:nvPr>
            <p:ph type="title"/>
          </p:nvPr>
        </p:nvSpPr>
        <p:spPr/>
        <p:txBody>
          <a:bodyPr/>
          <a:lstStyle/>
          <a:p>
            <a:r>
              <a:rPr lang="de-CH" dirty="0" smtClean="0"/>
              <a:t>Test stand – </a:t>
            </a:r>
            <a:r>
              <a:rPr lang="de-CH" dirty="0" err="1" smtClean="0"/>
              <a:t>new</a:t>
            </a:r>
            <a:r>
              <a:rPr lang="de-CH" dirty="0" smtClean="0"/>
              <a:t> </a:t>
            </a:r>
            <a:r>
              <a:rPr lang="de-CH" dirty="0" err="1" smtClean="0"/>
              <a:t>projects</a:t>
            </a:r>
            <a:r>
              <a:rPr lang="de-CH" dirty="0" smtClean="0"/>
              <a:t> </a:t>
            </a:r>
            <a:r>
              <a:rPr lang="de-CH" dirty="0" err="1" smtClean="0"/>
              <a:t>from</a:t>
            </a:r>
            <a:r>
              <a:rPr lang="de-CH" dirty="0" smtClean="0"/>
              <a:t> 2023</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32</a:t>
            </a:fld>
            <a:endParaRPr lang="de-DE" dirty="0"/>
          </a:p>
        </p:txBody>
      </p:sp>
      <p:sp>
        <p:nvSpPr>
          <p:cNvPr id="10" name="Title 2">
            <a:extLst>
              <a:ext uri="{FF2B5EF4-FFF2-40B4-BE49-F238E27FC236}">
                <a16:creationId xmlns:a16="http://schemas.microsoft.com/office/drawing/2014/main" id="{53E42FDF-033E-37BE-8026-1A9FD9B4590D}"/>
              </a:ext>
            </a:extLst>
          </p:cNvPr>
          <p:cNvSpPr txBox="1">
            <a:spLocks/>
          </p:cNvSpPr>
          <p:nvPr/>
        </p:nvSpPr>
        <p:spPr bwMode="auto">
          <a:xfrm>
            <a:off x="6935492" y="651036"/>
            <a:ext cx="1739766" cy="75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de-CH" sz="1600" b="1" dirty="0" err="1" smtClean="0">
                <a:solidFill>
                  <a:schemeClr val="tx1"/>
                </a:solidFill>
                <a:latin typeface="+mn-lt"/>
              </a:rPr>
              <a:t>From</a:t>
            </a:r>
            <a:r>
              <a:rPr lang="de-CH" sz="1600" b="1" dirty="0" smtClean="0">
                <a:solidFill>
                  <a:schemeClr val="tx1"/>
                </a:solidFill>
                <a:latin typeface="+mn-lt"/>
              </a:rPr>
              <a:t> 2025: </a:t>
            </a:r>
          </a:p>
          <a:p>
            <a:pPr algn="ctr"/>
            <a:r>
              <a:rPr lang="de-CH" sz="1600" b="1" dirty="0" err="1" smtClean="0">
                <a:solidFill>
                  <a:schemeClr val="tx1"/>
                </a:solidFill>
                <a:latin typeface="+mn-lt"/>
              </a:rPr>
              <a:t>test</a:t>
            </a:r>
            <a:r>
              <a:rPr lang="de-CH" sz="1600" b="1" dirty="0" smtClean="0">
                <a:solidFill>
                  <a:schemeClr val="tx1"/>
                </a:solidFill>
                <a:latin typeface="+mn-lt"/>
              </a:rPr>
              <a:t> stand </a:t>
            </a:r>
            <a:r>
              <a:rPr lang="de-CH" sz="1600" b="1" dirty="0" err="1" smtClean="0">
                <a:solidFill>
                  <a:schemeClr val="tx1"/>
                </a:solidFill>
                <a:latin typeface="+mn-lt"/>
              </a:rPr>
              <a:t>for</a:t>
            </a:r>
            <a:r>
              <a:rPr lang="de-CH" sz="1600" b="1" dirty="0" smtClean="0">
                <a:solidFill>
                  <a:schemeClr val="tx1"/>
                </a:solidFill>
                <a:latin typeface="+mn-lt"/>
              </a:rPr>
              <a:t> sc. LTS </a:t>
            </a:r>
            <a:r>
              <a:rPr lang="de-CH" sz="1600" b="1" dirty="0" err="1" smtClean="0">
                <a:solidFill>
                  <a:schemeClr val="tx1"/>
                </a:solidFill>
                <a:latin typeface="+mn-lt"/>
              </a:rPr>
              <a:t>and</a:t>
            </a:r>
            <a:r>
              <a:rPr lang="de-CH" sz="1600" b="1" dirty="0" smtClean="0">
                <a:solidFill>
                  <a:schemeClr val="tx1"/>
                </a:solidFill>
                <a:latin typeface="+mn-lt"/>
              </a:rPr>
              <a:t> HTS </a:t>
            </a:r>
            <a:r>
              <a:rPr lang="de-CH" sz="1600" b="1" dirty="0" err="1" smtClean="0">
                <a:solidFill>
                  <a:schemeClr val="tx1"/>
                </a:solidFill>
                <a:latin typeface="+mn-lt"/>
              </a:rPr>
              <a:t>magnets</a:t>
            </a:r>
            <a:r>
              <a:rPr lang="de-CH" sz="1600" b="1" dirty="0" smtClean="0">
                <a:solidFill>
                  <a:schemeClr val="tx1"/>
                </a:solidFill>
                <a:latin typeface="+mn-lt"/>
              </a:rPr>
              <a:t> </a:t>
            </a:r>
            <a:r>
              <a:rPr lang="de-CH" sz="1600" b="1" dirty="0" err="1" smtClean="0">
                <a:solidFill>
                  <a:schemeClr val="tx1"/>
                </a:solidFill>
                <a:latin typeface="+mn-lt"/>
              </a:rPr>
              <a:t>for</a:t>
            </a:r>
            <a:r>
              <a:rPr lang="de-CH" sz="1600" b="1" dirty="0" smtClean="0">
                <a:solidFill>
                  <a:schemeClr val="tx1"/>
                </a:solidFill>
                <a:latin typeface="+mn-lt"/>
              </a:rPr>
              <a:t> CHART</a:t>
            </a:r>
            <a:endParaRPr lang="en-CH" sz="1600" b="1" dirty="0">
              <a:solidFill>
                <a:schemeClr val="tx1"/>
              </a:solidFill>
              <a:latin typeface="+mn-lt"/>
            </a:endParaRPr>
          </a:p>
        </p:txBody>
      </p:sp>
      <p:cxnSp>
        <p:nvCxnSpPr>
          <p:cNvPr id="20" name="Gerade Verbindung mit Pfeil 19"/>
          <p:cNvCxnSpPr>
            <a:stCxn id="6" idx="1"/>
          </p:cNvCxnSpPr>
          <p:nvPr/>
        </p:nvCxnSpPr>
        <p:spPr bwMode="auto">
          <a:xfrm flipH="1" flipV="1">
            <a:off x="3131840" y="1707655"/>
            <a:ext cx="3803652" cy="336132"/>
          </a:xfrm>
          <a:prstGeom prst="straightConnector1">
            <a:avLst/>
          </a:prstGeom>
          <a:solidFill>
            <a:schemeClr val="accent1"/>
          </a:solidFill>
          <a:ln w="50800" cap="flat" cmpd="sng" algn="ctr">
            <a:solidFill>
              <a:srgbClr val="A6529A"/>
            </a:solidFill>
            <a:prstDash val="solid"/>
            <a:round/>
            <a:headEnd type="none" w="med" len="med"/>
            <a:tailEnd type="triangle"/>
          </a:ln>
          <a:effectLst/>
        </p:spPr>
      </p:cxnSp>
      <p:sp>
        <p:nvSpPr>
          <p:cNvPr id="16" name="Textfeld 15"/>
          <p:cNvSpPr txBox="1"/>
          <p:nvPr/>
        </p:nvSpPr>
        <p:spPr>
          <a:xfrm>
            <a:off x="7399024" y="2935302"/>
            <a:ext cx="794165" cy="489351"/>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a:t>https://chart.ch/</a:t>
            </a:r>
            <a:endParaRPr lang="en-US" sz="800" dirty="0" smtClean="0">
              <a:solidFill>
                <a:srgbClr val="000000"/>
              </a:solidFill>
              <a:latin typeface="Calibri"/>
            </a:endParaRPr>
          </a:p>
        </p:txBody>
      </p:sp>
      <p:pic>
        <p:nvPicPr>
          <p:cNvPr id="15" name="Picture 3" descr="A picture containing drawing&#10;&#10;Description automatically generated">
            <a:extLst>
              <a:ext uri="{FF2B5EF4-FFF2-40B4-BE49-F238E27FC236}">
                <a16:creationId xmlns:a16="http://schemas.microsoft.com/office/drawing/2014/main" id="{087F8F26-F8B5-8945-A24E-9C4F2A856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9965" y="1638587"/>
            <a:ext cx="1270820" cy="1270820"/>
          </a:xfrm>
          <a:prstGeom prst="rect">
            <a:avLst/>
          </a:prstGeom>
        </p:spPr>
      </p:pic>
      <p:pic>
        <p:nvPicPr>
          <p:cNvPr id="17" name="Picture 29" descr="Bildergebnis für auchmann bernhard cer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000" t="1218" r="5000" b="3481"/>
          <a:stretch/>
        </p:blipFill>
        <p:spPr bwMode="auto">
          <a:xfrm>
            <a:off x="642109" y="2811931"/>
            <a:ext cx="405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p:cNvSpPr txBox="1"/>
          <p:nvPr/>
        </p:nvSpPr>
        <p:spPr>
          <a:xfrm>
            <a:off x="543436" y="3374763"/>
            <a:ext cx="602646" cy="185349"/>
          </a:xfrm>
          <a:prstGeom prst="rect">
            <a:avLst/>
          </a:prstGeom>
          <a:noFill/>
        </p:spPr>
        <p:txBody>
          <a:bodyPr wrap="square" lIns="0" tIns="0" rIns="0" bIns="0" rtlCol="0">
            <a:noAutofit/>
          </a:bodyPr>
          <a:lstStyle/>
          <a:p>
            <a:pPr>
              <a:lnSpc>
                <a:spcPct val="110000"/>
              </a:lnSpc>
              <a:spcBef>
                <a:spcPts val="0"/>
              </a:spcBef>
            </a:pPr>
            <a:r>
              <a:rPr lang="de-CH" sz="1350" kern="1000" spc="23" dirty="0">
                <a:latin typeface="+mn-lt"/>
                <a:cs typeface="Franklin Gothic Book"/>
              </a:rPr>
              <a:t>+ Team</a:t>
            </a:r>
            <a:endParaRPr lang="en-US" sz="1350" kern="1000" spc="23" dirty="0">
              <a:latin typeface="+mn-lt"/>
              <a:cs typeface="Franklin Gothic Book"/>
            </a:endParaRPr>
          </a:p>
        </p:txBody>
      </p:sp>
      <p:cxnSp>
        <p:nvCxnSpPr>
          <p:cNvPr id="21" name="Gerade Verbindung mit Pfeil 20"/>
          <p:cNvCxnSpPr>
            <a:stCxn id="23" idx="0"/>
          </p:cNvCxnSpPr>
          <p:nvPr/>
        </p:nvCxnSpPr>
        <p:spPr bwMode="auto">
          <a:xfrm flipV="1">
            <a:off x="797267" y="1924581"/>
            <a:ext cx="1197829" cy="791185"/>
          </a:xfrm>
          <a:prstGeom prst="straightConnector1">
            <a:avLst/>
          </a:prstGeom>
          <a:solidFill>
            <a:schemeClr val="accent1"/>
          </a:solidFill>
          <a:ln w="50800" cap="flat" cmpd="sng" algn="ctr">
            <a:solidFill>
              <a:srgbClr val="A6529A"/>
            </a:solidFill>
            <a:prstDash val="solid"/>
            <a:round/>
            <a:headEnd type="none" w="med" len="med"/>
            <a:tailEnd type="triangle"/>
          </a:ln>
          <a:effectLst/>
        </p:spPr>
      </p:cxnSp>
      <p:sp>
        <p:nvSpPr>
          <p:cNvPr id="22" name="Rechteck 21"/>
          <p:cNvSpPr/>
          <p:nvPr/>
        </p:nvSpPr>
        <p:spPr>
          <a:xfrm>
            <a:off x="6978498" y="3138102"/>
            <a:ext cx="1739579" cy="230832"/>
          </a:xfrm>
          <a:prstGeom prst="rect">
            <a:avLst/>
          </a:prstGeom>
        </p:spPr>
        <p:txBody>
          <a:bodyPr wrap="none">
            <a:spAutoFit/>
          </a:bodyPr>
          <a:lstStyle/>
          <a:p>
            <a:r>
              <a:rPr lang="en-US" sz="900" b="1" dirty="0">
                <a:solidFill>
                  <a:schemeClr val="bg2"/>
                </a:solidFill>
                <a:latin typeface="Arial" panose="020B0604020202020204" pitchFamily="34" charset="0"/>
                <a:cs typeface="Arial" panose="020B0604020202020204" pitchFamily="34" charset="0"/>
              </a:rPr>
              <a:t>bernhard.auchmann@psi.ch</a:t>
            </a:r>
          </a:p>
        </p:txBody>
      </p:sp>
    </p:spTree>
    <p:extLst>
      <p:ext uri="{BB962C8B-B14F-4D97-AF65-F5344CB8AC3E}">
        <p14:creationId xmlns:p14="http://schemas.microsoft.com/office/powerpoint/2010/main" val="133998679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00" y="835200"/>
            <a:ext cx="5400000" cy="4134246"/>
          </a:xfrm>
          <a:prstGeom prst="rect">
            <a:avLst/>
          </a:prstGeom>
        </p:spPr>
      </p:pic>
      <p:sp>
        <p:nvSpPr>
          <p:cNvPr id="27" name="Rechteck 26"/>
          <p:cNvSpPr/>
          <p:nvPr/>
        </p:nvSpPr>
        <p:spPr bwMode="auto">
          <a:xfrm>
            <a:off x="6948263" y="1707655"/>
            <a:ext cx="2126393" cy="2814756"/>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Rechteck 23"/>
          <p:cNvSpPr/>
          <p:nvPr/>
        </p:nvSpPr>
        <p:spPr bwMode="auto">
          <a:xfrm>
            <a:off x="107504" y="2283718"/>
            <a:ext cx="1162024" cy="936104"/>
          </a:xfrm>
          <a:prstGeom prst="rect">
            <a:avLst/>
          </a:prstGeom>
          <a:solidFill>
            <a:srgbClr val="EF7925">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hteck 5"/>
          <p:cNvSpPr/>
          <p:nvPr/>
        </p:nvSpPr>
        <p:spPr bwMode="auto">
          <a:xfrm>
            <a:off x="6948262" y="1707654"/>
            <a:ext cx="2082593" cy="3037551"/>
          </a:xfrm>
          <a:prstGeom prst="rect">
            <a:avLst/>
          </a:prstGeom>
          <a:solidFill>
            <a:srgbClr val="EF7925">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itel 2"/>
          <p:cNvSpPr>
            <a:spLocks noGrp="1"/>
          </p:cNvSpPr>
          <p:nvPr>
            <p:ph type="title"/>
          </p:nvPr>
        </p:nvSpPr>
        <p:spPr/>
        <p:txBody>
          <a:bodyPr/>
          <a:lstStyle/>
          <a:p>
            <a:r>
              <a:rPr lang="de-CH" dirty="0" smtClean="0"/>
              <a:t>Test stand – </a:t>
            </a:r>
            <a:r>
              <a:rPr lang="de-CH" dirty="0" err="1" smtClean="0"/>
              <a:t>new</a:t>
            </a:r>
            <a:r>
              <a:rPr lang="de-CH" dirty="0" smtClean="0"/>
              <a:t> </a:t>
            </a:r>
            <a:r>
              <a:rPr lang="de-CH" dirty="0" err="1" smtClean="0"/>
              <a:t>projects</a:t>
            </a:r>
            <a:r>
              <a:rPr lang="de-CH" dirty="0" smtClean="0"/>
              <a:t> </a:t>
            </a:r>
            <a:r>
              <a:rPr lang="de-CH" dirty="0" err="1" smtClean="0"/>
              <a:t>from</a:t>
            </a:r>
            <a:r>
              <a:rPr lang="de-CH" dirty="0" smtClean="0"/>
              <a:t> 2023</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33</a:t>
            </a:fld>
            <a:endParaRPr lang="de-DE" dirty="0"/>
          </a:p>
        </p:txBody>
      </p:sp>
      <p:sp>
        <p:nvSpPr>
          <p:cNvPr id="10" name="Title 2">
            <a:extLst>
              <a:ext uri="{FF2B5EF4-FFF2-40B4-BE49-F238E27FC236}">
                <a16:creationId xmlns:a16="http://schemas.microsoft.com/office/drawing/2014/main" id="{53E42FDF-033E-37BE-8026-1A9FD9B4590D}"/>
              </a:ext>
            </a:extLst>
          </p:cNvPr>
          <p:cNvSpPr txBox="1">
            <a:spLocks/>
          </p:cNvSpPr>
          <p:nvPr/>
        </p:nvSpPr>
        <p:spPr bwMode="auto">
          <a:xfrm>
            <a:off x="7048835" y="1787279"/>
            <a:ext cx="1739766" cy="75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pPr algn="ctr"/>
            <a:r>
              <a:rPr lang="de-CH" sz="1600" b="1" dirty="0" smtClean="0">
                <a:solidFill>
                  <a:schemeClr val="tx1"/>
                </a:solidFill>
                <a:latin typeface="+mn-lt"/>
              </a:rPr>
              <a:t>Development </a:t>
            </a:r>
            <a:r>
              <a:rPr lang="de-CH" sz="1600" b="1" dirty="0" err="1" smtClean="0">
                <a:solidFill>
                  <a:schemeClr val="tx1"/>
                </a:solidFill>
                <a:latin typeface="+mn-lt"/>
              </a:rPr>
              <a:t>of</a:t>
            </a:r>
            <a:r>
              <a:rPr lang="de-CH" sz="1600" b="1" dirty="0" smtClean="0">
                <a:solidFill>
                  <a:schemeClr val="tx1"/>
                </a:solidFill>
                <a:latin typeface="+mn-lt"/>
              </a:rPr>
              <a:t> </a:t>
            </a:r>
            <a:r>
              <a:rPr lang="de-CH" sz="1600" b="1" dirty="0" err="1" smtClean="0">
                <a:solidFill>
                  <a:schemeClr val="tx1"/>
                </a:solidFill>
                <a:latin typeface="+mn-lt"/>
              </a:rPr>
              <a:t>cryogenic</a:t>
            </a:r>
            <a:r>
              <a:rPr lang="de-CH" sz="1600" b="1" dirty="0" smtClean="0">
                <a:solidFill>
                  <a:schemeClr val="tx1"/>
                </a:solidFill>
                <a:latin typeface="+mn-lt"/>
              </a:rPr>
              <a:t> </a:t>
            </a:r>
            <a:r>
              <a:rPr lang="de-CH" sz="1600" b="1" dirty="0" err="1" smtClean="0">
                <a:solidFill>
                  <a:schemeClr val="tx1"/>
                </a:solidFill>
                <a:latin typeface="+mn-lt"/>
              </a:rPr>
              <a:t>pulsating</a:t>
            </a:r>
            <a:r>
              <a:rPr lang="de-CH" sz="1600" b="1" dirty="0" smtClean="0">
                <a:solidFill>
                  <a:schemeClr val="tx1"/>
                </a:solidFill>
                <a:latin typeface="+mn-lt"/>
              </a:rPr>
              <a:t> </a:t>
            </a:r>
            <a:r>
              <a:rPr lang="de-CH" sz="1600" b="1" dirty="0" err="1" smtClean="0">
                <a:solidFill>
                  <a:schemeClr val="tx1"/>
                </a:solidFill>
                <a:latin typeface="+mn-lt"/>
              </a:rPr>
              <a:t>heat</a:t>
            </a:r>
            <a:r>
              <a:rPr lang="de-CH" sz="1600" b="1" dirty="0" smtClean="0">
                <a:solidFill>
                  <a:schemeClr val="tx1"/>
                </a:solidFill>
                <a:latin typeface="+mn-lt"/>
              </a:rPr>
              <a:t> </a:t>
            </a:r>
            <a:r>
              <a:rPr lang="de-CH" sz="1600" b="1" dirty="0" err="1" smtClean="0">
                <a:solidFill>
                  <a:schemeClr val="tx1"/>
                </a:solidFill>
                <a:latin typeface="+mn-lt"/>
              </a:rPr>
              <a:t>pipes</a:t>
            </a:r>
            <a:r>
              <a:rPr lang="de-CH" sz="1600" b="1" dirty="0" smtClean="0">
                <a:solidFill>
                  <a:schemeClr val="tx1"/>
                </a:solidFill>
                <a:latin typeface="+mn-lt"/>
              </a:rPr>
              <a:t> (PHP)</a:t>
            </a:r>
            <a:endParaRPr lang="en-CH" sz="1600" b="1" dirty="0">
              <a:solidFill>
                <a:schemeClr val="tx1"/>
              </a:solidFill>
              <a:latin typeface="+mn-lt"/>
            </a:endParaRPr>
          </a:p>
        </p:txBody>
      </p:sp>
      <p:cxnSp>
        <p:nvCxnSpPr>
          <p:cNvPr id="20" name="Gerade Verbindung mit Pfeil 19"/>
          <p:cNvCxnSpPr>
            <a:stCxn id="6" idx="1"/>
          </p:cNvCxnSpPr>
          <p:nvPr/>
        </p:nvCxnSpPr>
        <p:spPr bwMode="auto">
          <a:xfrm flipH="1" flipV="1">
            <a:off x="5076056" y="2467430"/>
            <a:ext cx="1872206" cy="759000"/>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cxnSp>
        <p:nvCxnSpPr>
          <p:cNvPr id="21" name="Gerade Verbindung mit Pfeil 20"/>
          <p:cNvCxnSpPr>
            <a:stCxn id="24" idx="3"/>
          </p:cNvCxnSpPr>
          <p:nvPr/>
        </p:nvCxnSpPr>
        <p:spPr bwMode="auto">
          <a:xfrm flipV="1">
            <a:off x="1269528" y="2533822"/>
            <a:ext cx="3302472" cy="217948"/>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pic>
        <p:nvPicPr>
          <p:cNvPr id="19" name="Grafik 18" descr="U:\Data\Privat\Orga PSI\Anträge und Formulare\Heidt_Carolin.jpg"/>
          <p:cNvPicPr/>
          <p:nvPr/>
        </p:nvPicPr>
        <p:blipFill rotWithShape="1">
          <a:blip r:embed="rId3" cstate="print">
            <a:extLst>
              <a:ext uri="{28A0092B-C50C-407E-A947-70E740481C1C}">
                <a14:useLocalDpi xmlns:a14="http://schemas.microsoft.com/office/drawing/2010/main" val="0"/>
              </a:ext>
            </a:extLst>
          </a:blip>
          <a:srcRect l="13280" t="3313" r="6777" b="20116"/>
          <a:stretch/>
        </p:blipFill>
        <p:spPr bwMode="auto">
          <a:xfrm>
            <a:off x="179512" y="2373122"/>
            <a:ext cx="469674" cy="600139"/>
          </a:xfrm>
          <a:prstGeom prst="rect">
            <a:avLst/>
          </a:prstGeom>
          <a:noFill/>
          <a:ln>
            <a:noFill/>
          </a:ln>
        </p:spPr>
      </p:pic>
      <p:pic>
        <p:nvPicPr>
          <p:cNvPr id="15" name="Picture 2"/>
          <p:cNvPicPr>
            <a:picLocks noChangeAspect="1"/>
          </p:cNvPicPr>
          <p:nvPr/>
        </p:nvPicPr>
        <p:blipFill>
          <a:blip r:embed="rId4"/>
          <a:stretch>
            <a:fillRect/>
          </a:stretch>
        </p:blipFill>
        <p:spPr>
          <a:xfrm>
            <a:off x="8149778" y="3998287"/>
            <a:ext cx="834109" cy="403101"/>
          </a:xfrm>
          <a:prstGeom prst="rect">
            <a:avLst/>
          </a:prstGeom>
        </p:spPr>
      </p:pic>
      <p:pic>
        <p:nvPicPr>
          <p:cNvPr id="17" name="Picture 12"/>
          <p:cNvPicPr>
            <a:picLocks noChangeAspect="1"/>
          </p:cNvPicPr>
          <p:nvPr/>
        </p:nvPicPr>
        <p:blipFill rotWithShape="1">
          <a:blip r:embed="rId5"/>
          <a:srcRect l="4860" t="4171" r="3865" b="87041"/>
          <a:stretch/>
        </p:blipFill>
        <p:spPr>
          <a:xfrm>
            <a:off x="6987152" y="3998287"/>
            <a:ext cx="1104854" cy="398924"/>
          </a:xfrm>
          <a:prstGeom prst="rect">
            <a:avLst/>
          </a:prstGeom>
        </p:spPr>
      </p:pic>
      <p:pic>
        <p:nvPicPr>
          <p:cNvPr id="26" name="Picture 93"/>
          <p:cNvPicPr>
            <a:picLocks noChangeAspect="1"/>
          </p:cNvPicPr>
          <p:nvPr/>
        </p:nvPicPr>
        <p:blipFill>
          <a:blip r:embed="rId6"/>
          <a:stretch>
            <a:fillRect/>
          </a:stretch>
        </p:blipFill>
        <p:spPr>
          <a:xfrm>
            <a:off x="725886" y="2373123"/>
            <a:ext cx="419566" cy="600139"/>
          </a:xfrm>
          <a:prstGeom prst="rect">
            <a:avLst/>
          </a:prstGeom>
        </p:spPr>
      </p:pic>
      <p:sp>
        <p:nvSpPr>
          <p:cNvPr id="16" name="Textfeld 15"/>
          <p:cNvSpPr txBox="1"/>
          <p:nvPr/>
        </p:nvSpPr>
        <p:spPr>
          <a:xfrm>
            <a:off x="398843" y="2973262"/>
            <a:ext cx="602646" cy="185349"/>
          </a:xfrm>
          <a:prstGeom prst="rect">
            <a:avLst/>
          </a:prstGeom>
          <a:noFill/>
        </p:spPr>
        <p:txBody>
          <a:bodyPr wrap="square" lIns="0" tIns="0" rIns="0" bIns="0" rtlCol="0">
            <a:noAutofit/>
          </a:bodyPr>
          <a:lstStyle/>
          <a:p>
            <a:pPr>
              <a:lnSpc>
                <a:spcPct val="110000"/>
              </a:lnSpc>
              <a:spcBef>
                <a:spcPts val="0"/>
              </a:spcBef>
            </a:pPr>
            <a:r>
              <a:rPr lang="de-CH" sz="1350" kern="1000" spc="23" dirty="0">
                <a:latin typeface="+mn-lt"/>
                <a:cs typeface="Franklin Gothic Book"/>
              </a:rPr>
              <a:t>+ Team</a:t>
            </a:r>
            <a:endParaRPr lang="en-US" sz="1350" kern="1000" spc="23" dirty="0">
              <a:latin typeface="+mn-lt"/>
              <a:cs typeface="Franklin Gothic Book"/>
            </a:endParaRPr>
          </a:p>
        </p:txBody>
      </p:sp>
      <p:sp>
        <p:nvSpPr>
          <p:cNvPr id="18" name="Textfeld 17"/>
          <p:cNvSpPr txBox="1"/>
          <p:nvPr/>
        </p:nvSpPr>
        <p:spPr>
          <a:xfrm>
            <a:off x="7140205" y="3530817"/>
            <a:ext cx="1739766" cy="489351"/>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smtClean="0"/>
              <a:t>Jiao, A. </a:t>
            </a:r>
            <a:r>
              <a:rPr lang="en-US" sz="800" dirty="0"/>
              <a:t>et al, “Experimental investigation of cryogenic oscillating heat </a:t>
            </a:r>
            <a:r>
              <a:rPr lang="en-US" sz="800" dirty="0" smtClean="0"/>
              <a:t>pipes”, 2009</a:t>
            </a:r>
            <a:endParaRPr lang="en-US" sz="800" dirty="0" smtClean="0">
              <a:solidFill>
                <a:srgbClr val="000000"/>
              </a:solidFill>
              <a:latin typeface="Calibri"/>
            </a:endParaRPr>
          </a:p>
        </p:txBody>
      </p:sp>
      <p:pic>
        <p:nvPicPr>
          <p:cNvPr id="22" name="Inhaltsplatzhalter 5"/>
          <p:cNvPicPr>
            <a:picLocks noChangeAspect="1"/>
          </p:cNvPicPr>
          <p:nvPr/>
        </p:nvPicPr>
        <p:blipFill rotWithShape="1">
          <a:blip r:embed="rId7">
            <a:extLst>
              <a:ext uri="{28A0092B-C50C-407E-A947-70E740481C1C}">
                <a14:useLocalDpi xmlns:a14="http://schemas.microsoft.com/office/drawing/2010/main" val="0"/>
              </a:ext>
            </a:extLst>
          </a:blip>
          <a:srcRect b="49225"/>
          <a:stretch/>
        </p:blipFill>
        <p:spPr>
          <a:xfrm>
            <a:off x="7217406" y="2582944"/>
            <a:ext cx="1498729" cy="908640"/>
          </a:xfrm>
          <a:prstGeom prst="rect">
            <a:avLst/>
          </a:prstGeom>
        </p:spPr>
      </p:pic>
      <p:sp>
        <p:nvSpPr>
          <p:cNvPr id="11" name="Rechteck 10"/>
          <p:cNvSpPr/>
          <p:nvPr/>
        </p:nvSpPr>
        <p:spPr>
          <a:xfrm>
            <a:off x="7326330" y="4442982"/>
            <a:ext cx="1342034" cy="230832"/>
          </a:xfrm>
          <a:prstGeom prst="rect">
            <a:avLst/>
          </a:prstGeom>
        </p:spPr>
        <p:txBody>
          <a:bodyPr wrap="none">
            <a:spAutoFit/>
          </a:bodyPr>
          <a:lstStyle/>
          <a:p>
            <a:r>
              <a:rPr lang="en-US" sz="900" b="1" dirty="0">
                <a:solidFill>
                  <a:schemeClr val="bg2"/>
                </a:solidFill>
                <a:latin typeface="Arial" panose="020B0604020202020204" pitchFamily="34" charset="0"/>
                <a:cs typeface="Arial" panose="020B0604020202020204" pitchFamily="34" charset="0"/>
              </a:rPr>
              <a:t>carolin.zoller@psi.ch</a:t>
            </a:r>
            <a:endParaRPr lang="en-US" sz="9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09548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523" y="1644782"/>
            <a:ext cx="3833450" cy="2234148"/>
          </a:xfrm>
          <a:prstGeom prst="rect">
            <a:avLst/>
          </a:prstGeom>
        </p:spPr>
      </p:pic>
      <p:pic>
        <p:nvPicPr>
          <p:cNvPr id="25" name="Grafik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523" y="1644782"/>
            <a:ext cx="3833450" cy="2234148"/>
          </a:xfrm>
          <a:prstGeom prst="rect">
            <a:avLst/>
          </a:prstGeom>
        </p:spPr>
      </p:pic>
      <p:pic>
        <p:nvPicPr>
          <p:cNvPr id="26" name="Grafik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523" y="1644782"/>
            <a:ext cx="3833450" cy="2234148"/>
          </a:xfrm>
          <a:prstGeom prst="rect">
            <a:avLst/>
          </a:prstGeom>
        </p:spPr>
      </p:pic>
      <p:pic>
        <p:nvPicPr>
          <p:cNvPr id="27" name="Grafik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523" y="1644782"/>
            <a:ext cx="3833450" cy="2234148"/>
          </a:xfrm>
          <a:prstGeom prst="rect">
            <a:avLst/>
          </a:prstGeom>
        </p:spPr>
      </p:pic>
      <p:pic>
        <p:nvPicPr>
          <p:cNvPr id="23" name="Inhaltsplatzhalter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522" y="1644782"/>
            <a:ext cx="3833450" cy="2234148"/>
          </a:xfrm>
          <a:prstGeom prst="rect">
            <a:avLst/>
          </a:prstGeom>
        </p:spPr>
      </p:pic>
      <p:sp>
        <p:nvSpPr>
          <p:cNvPr id="6" name="Inhaltsplatzhalter 5"/>
          <p:cNvSpPr>
            <a:spLocks noGrp="1"/>
          </p:cNvSpPr>
          <p:nvPr>
            <p:ph sz="quarter" idx="13"/>
          </p:nvPr>
        </p:nvSpPr>
        <p:spPr/>
        <p:txBody>
          <a:bodyPr/>
          <a:lstStyle/>
          <a:p>
            <a:r>
              <a:rPr lang="en-US" dirty="0" smtClean="0"/>
              <a:t>Challenge: Transport heat efficiently from sc. component to </a:t>
            </a:r>
            <a:r>
              <a:rPr lang="en-US" dirty="0" err="1" smtClean="0"/>
              <a:t>cryocooler</a:t>
            </a:r>
            <a:endParaRPr lang="en-US" dirty="0"/>
          </a:p>
        </p:txBody>
      </p:sp>
      <p:sp>
        <p:nvSpPr>
          <p:cNvPr id="13" name="Titel 2"/>
          <p:cNvSpPr>
            <a:spLocks noGrp="1"/>
          </p:cNvSpPr>
          <p:nvPr>
            <p:ph type="title"/>
          </p:nvPr>
        </p:nvSpPr>
        <p:spPr/>
        <p:txBody>
          <a:bodyPr/>
          <a:lstStyle/>
          <a:p>
            <a:r>
              <a:rPr lang="en-US" dirty="0" smtClean="0"/>
              <a:t>Cooling of sc. magnet without </a:t>
            </a:r>
            <a:r>
              <a:rPr lang="en-US" dirty="0" err="1" smtClean="0"/>
              <a:t>LHe</a:t>
            </a:r>
            <a:r>
              <a:rPr lang="en-US" dirty="0" smtClean="0"/>
              <a:t> bath</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34</a:t>
            </a:fld>
            <a:endParaRPr lang="de-DE" dirty="0"/>
          </a:p>
        </p:txBody>
      </p:sp>
      <mc:AlternateContent xmlns:mc="http://schemas.openxmlformats.org/markup-compatibility/2006" xmlns:a14="http://schemas.microsoft.com/office/drawing/2010/main">
        <mc:Choice Requires="a14">
          <p:sp>
            <p:nvSpPr>
              <p:cNvPr id="3" name="Textfeld 2"/>
              <p:cNvSpPr txBox="1"/>
              <p:nvPr/>
            </p:nvSpPr>
            <p:spPr>
              <a:xfrm>
                <a:off x="776089" y="4126208"/>
                <a:ext cx="8247941" cy="5688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oAutofit/>
              </a:bodyPr>
              <a:lstStyle/>
              <a:p>
                <a:pPr algn="ctr">
                  <a:lnSpc>
                    <a:spcPct val="110000"/>
                  </a:lnSpc>
                  <a:spcBef>
                    <a:spcPts val="0"/>
                  </a:spcBef>
                </a:pPr>
                <a14:m>
                  <m:oMath xmlns:m="http://schemas.openxmlformats.org/officeDocument/2006/math">
                    <m:r>
                      <a:rPr lang="en-US" sz="1700" i="1" kern="1000" spc="23" smtClean="0">
                        <a:latin typeface="Cambria Math" panose="02040503050406030204" pitchFamily="18" charset="0"/>
                        <a:ea typeface="Cambria Math" panose="02040503050406030204" pitchFamily="18" charset="0"/>
                        <a:cs typeface="Franklin Gothic Book"/>
                      </a:rPr>
                      <m:t>→</m:t>
                    </m:r>
                  </m:oMath>
                </a14:m>
                <a:r>
                  <a:rPr lang="en-US" sz="1700" kern="1000" spc="23" dirty="0" smtClean="0">
                    <a:cs typeface="Franklin Gothic Book"/>
                  </a:rPr>
                  <a:t> Replace </a:t>
                </a:r>
                <a:r>
                  <a:rPr lang="en-US" sz="1700" kern="1000" spc="23" dirty="0">
                    <a:cs typeface="Franklin Gothic Book"/>
                  </a:rPr>
                  <a:t>of conventional copper </a:t>
                </a:r>
                <a:r>
                  <a:rPr lang="en-US" sz="1700" kern="1000" spc="23" dirty="0" smtClean="0">
                    <a:cs typeface="Franklin Gothic Book"/>
                  </a:rPr>
                  <a:t>thermal </a:t>
                </a:r>
                <a:r>
                  <a:rPr lang="en-US" sz="1700" kern="1000" spc="23" dirty="0">
                    <a:cs typeface="Franklin Gothic Book"/>
                  </a:rPr>
                  <a:t>links with pulsating heat pipes (PHP) filled with </a:t>
                </a:r>
                <a:r>
                  <a:rPr lang="en-US" sz="1700" kern="1000" spc="23" dirty="0" smtClean="0">
                    <a:cs typeface="Franklin Gothic Book"/>
                  </a:rPr>
                  <a:t>cryogenic fluid</a:t>
                </a:r>
                <a:endParaRPr lang="en-US" sz="1700" kern="1000" spc="23" dirty="0">
                  <a:cs typeface="Franklin Gothic Book"/>
                </a:endParaRPr>
              </a:p>
              <a:p>
                <a:pPr algn="ctr">
                  <a:lnSpc>
                    <a:spcPct val="110000"/>
                  </a:lnSpc>
                  <a:spcBef>
                    <a:spcPts val="0"/>
                  </a:spcBef>
                </a:pPr>
                <a:r>
                  <a:rPr lang="en-US" sz="1700" kern="1000" spc="23" dirty="0">
                    <a:cs typeface="Franklin Gothic Book"/>
                  </a:rPr>
                  <a:t> </a:t>
                </a:r>
              </a:p>
            </p:txBody>
          </p:sp>
        </mc:Choice>
        <mc:Fallback xmlns="">
          <p:sp>
            <p:nvSpPr>
              <p:cNvPr id="3" name="Textfeld 2"/>
              <p:cNvSpPr txBox="1">
                <a:spLocks noRot="1" noChangeAspect="1" noMove="1" noResize="1" noEditPoints="1" noAdjustHandles="1" noChangeArrowheads="1" noChangeShapeType="1" noTextEdit="1"/>
              </p:cNvSpPr>
              <p:nvPr/>
            </p:nvSpPr>
            <p:spPr>
              <a:xfrm>
                <a:off x="776089" y="4126208"/>
                <a:ext cx="8247941" cy="568822"/>
              </a:xfrm>
              <a:prstGeom prst="rect">
                <a:avLst/>
              </a:prstGeom>
              <a:blipFill>
                <a:blip r:embed="rId7"/>
                <a:stretch>
                  <a:fillRect t="-7216" r="-1474" b="-17526"/>
                </a:stretch>
              </a:blipFill>
            </p:spPr>
            <p:txBody>
              <a:bodyPr/>
              <a:lstStyle/>
              <a:p>
                <a:r>
                  <a:rPr lang="en-US">
                    <a:noFill/>
                  </a:rPr>
                  <a:t> </a:t>
                </a:r>
              </a:p>
            </p:txBody>
          </p:sp>
        </mc:Fallback>
      </mc:AlternateContent>
      <p:grpSp>
        <p:nvGrpSpPr>
          <p:cNvPr id="10" name="Gruppieren 9"/>
          <p:cNvGrpSpPr/>
          <p:nvPr/>
        </p:nvGrpSpPr>
        <p:grpSpPr>
          <a:xfrm>
            <a:off x="6735258" y="1720946"/>
            <a:ext cx="2288772" cy="2225976"/>
            <a:chOff x="4821478" y="1746197"/>
            <a:chExt cx="2939594" cy="2858942"/>
          </a:xfrm>
        </p:grpSpPr>
        <p:pic>
          <p:nvPicPr>
            <p:cNvPr id="9" name="Inhaltsplatzhalter 5"/>
            <p:cNvPicPr>
              <a:picLocks noChangeAspect="1"/>
            </p:cNvPicPr>
            <p:nvPr/>
          </p:nvPicPr>
          <p:blipFill rotWithShape="1">
            <a:blip r:embed="rId8">
              <a:extLst>
                <a:ext uri="{28A0092B-C50C-407E-A947-70E740481C1C}">
                  <a14:useLocalDpi xmlns:a14="http://schemas.microsoft.com/office/drawing/2010/main" val="0"/>
                </a:ext>
              </a:extLst>
            </a:blip>
            <a:srcRect b="49225"/>
            <a:stretch/>
          </p:blipFill>
          <p:spPr>
            <a:xfrm>
              <a:off x="4821478" y="1746197"/>
              <a:ext cx="2939594" cy="1782198"/>
            </a:xfrm>
            <a:prstGeom prst="rect">
              <a:avLst/>
            </a:prstGeom>
          </p:spPr>
        </p:pic>
        <p:sp>
          <p:nvSpPr>
            <p:cNvPr id="20" name="Rechteck 19"/>
            <p:cNvSpPr/>
            <p:nvPr/>
          </p:nvSpPr>
          <p:spPr>
            <a:xfrm>
              <a:off x="4821478" y="3801703"/>
              <a:ext cx="2939594" cy="803436"/>
            </a:xfrm>
            <a:prstGeom prst="rect">
              <a:avLst/>
            </a:prstGeom>
          </p:spPr>
          <p:txBody>
            <a:bodyPr wrap="square">
              <a:spAutoFit/>
            </a:bodyPr>
            <a:lstStyle/>
            <a:p>
              <a:pPr>
                <a:lnSpc>
                  <a:spcPct val="110000"/>
                </a:lnSpc>
                <a:spcBef>
                  <a:spcPts val="0"/>
                </a:spcBef>
              </a:pPr>
              <a:r>
                <a:rPr lang="de-CH" sz="900" kern="1000" spc="23" dirty="0">
                  <a:cs typeface="Franklin Gothic Book"/>
                </a:rPr>
                <a:t>                  Nitrogen PHP in Laboratory </a:t>
              </a:r>
            </a:p>
            <a:p>
              <a:pPr>
                <a:lnSpc>
                  <a:spcPct val="110000"/>
                </a:lnSpc>
                <a:spcBef>
                  <a:spcPts val="0"/>
                </a:spcBef>
              </a:pPr>
              <a:r>
                <a:rPr lang="de-CH" sz="750" kern="1000" spc="23" dirty="0">
                  <a:cs typeface="Franklin Gothic Book"/>
                </a:rPr>
                <a:t>(</a:t>
              </a:r>
              <a:r>
                <a:rPr lang="de-CH" sz="750" kern="1000" spc="23" dirty="0" err="1">
                  <a:cs typeface="Franklin Gothic Book"/>
                </a:rPr>
                <a:t>Jiao</a:t>
              </a:r>
              <a:r>
                <a:rPr lang="de-CH" sz="750" kern="1000" spc="23" dirty="0">
                  <a:cs typeface="Franklin Gothic Book"/>
                </a:rPr>
                <a:t> et al., </a:t>
              </a:r>
              <a:r>
                <a:rPr lang="en-US" sz="750" kern="1000" spc="23" dirty="0">
                  <a:cs typeface="Franklin Gothic Book"/>
                </a:rPr>
                <a:t>https://doi.org/10.1016/j.ijheatmasstransfer.2009.03.013.)</a:t>
              </a:r>
            </a:p>
          </p:txBody>
        </p:sp>
      </p:grpSp>
      <p:grpSp>
        <p:nvGrpSpPr>
          <p:cNvPr id="7" name="Gruppieren 6"/>
          <p:cNvGrpSpPr/>
          <p:nvPr/>
        </p:nvGrpSpPr>
        <p:grpSpPr>
          <a:xfrm>
            <a:off x="52402" y="1662828"/>
            <a:ext cx="2675224" cy="2399605"/>
            <a:chOff x="1138931" y="1350058"/>
            <a:chExt cx="3108081" cy="2787866"/>
          </a:xfrm>
        </p:grpSpPr>
        <p:pic>
          <p:nvPicPr>
            <p:cNvPr id="8" name="CEC11A3F-EE58-4AB2-B856-146ABB0D8D8C" descr="CEC11A3F-EE58-4AB2-B856-146ABB0D8D8C"/>
            <p:cNvPicPr>
              <a:picLocks noChangeAspect="1" noChangeArrowheads="1"/>
            </p:cNvPicPr>
            <p:nvPr/>
          </p:nvPicPr>
          <p:blipFill rotWithShape="1">
            <a:blip r:embed="rId9">
              <a:extLst>
                <a:ext uri="{28A0092B-C50C-407E-A947-70E740481C1C}">
                  <a14:useLocalDpi xmlns:a14="http://schemas.microsoft.com/office/drawing/2010/main" val="0"/>
                </a:ext>
              </a:extLst>
            </a:blip>
            <a:srcRect l="37452"/>
            <a:stretch/>
          </p:blipFill>
          <p:spPr bwMode="auto">
            <a:xfrm>
              <a:off x="1979712" y="1437624"/>
              <a:ext cx="2000984" cy="239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p:cNvSpPr txBox="1"/>
            <p:nvPr/>
          </p:nvSpPr>
          <p:spPr>
            <a:xfrm>
              <a:off x="1944808" y="3873025"/>
              <a:ext cx="2141138" cy="264899"/>
            </a:xfrm>
            <a:prstGeom prst="rect">
              <a:avLst/>
            </a:prstGeom>
            <a:solidFill>
              <a:schemeClr val="bg1">
                <a:alpha val="70000"/>
              </a:schemeClr>
            </a:solidFill>
          </p:spPr>
          <p:txBody>
            <a:bodyPr wrap="square" lIns="0" tIns="0" rIns="0" bIns="0" rtlCol="0">
              <a:noAutofit/>
            </a:bodyPr>
            <a:lstStyle/>
            <a:p>
              <a:pPr algn="ctr">
                <a:lnSpc>
                  <a:spcPct val="110000"/>
                </a:lnSpc>
                <a:spcBef>
                  <a:spcPts val="0"/>
                </a:spcBef>
              </a:pPr>
              <a:r>
                <a:rPr lang="en-US" sz="900" kern="1000" spc="23" dirty="0">
                  <a:cs typeface="Franklin Gothic Book"/>
                </a:rPr>
                <a:t>Test 2 kA current leads</a:t>
              </a:r>
            </a:p>
          </p:txBody>
        </p:sp>
        <p:sp>
          <p:nvSpPr>
            <p:cNvPr id="15" name="Textfeld 14"/>
            <p:cNvSpPr txBox="1"/>
            <p:nvPr/>
          </p:nvSpPr>
          <p:spPr>
            <a:xfrm>
              <a:off x="3328910" y="1350058"/>
              <a:ext cx="918102" cy="308573"/>
            </a:xfrm>
            <a:prstGeom prst="rect">
              <a:avLst/>
            </a:prstGeom>
            <a:solidFill>
              <a:schemeClr val="bg1">
                <a:alpha val="70000"/>
              </a:schemeClr>
            </a:solidFill>
          </p:spPr>
          <p:txBody>
            <a:bodyPr wrap="square" lIns="0" tIns="0" rIns="0" bIns="0" rtlCol="0">
              <a:noAutofit/>
            </a:bodyPr>
            <a:lstStyle>
              <a:defPPr>
                <a:defRPr lang="de-CH"/>
              </a:defPPr>
              <a:lvl1pPr algn="ctr">
                <a:lnSpc>
                  <a:spcPct val="110000"/>
                </a:lnSpc>
                <a:spcBef>
                  <a:spcPts val="0"/>
                </a:spcBef>
                <a:defRPr sz="1800" kern="1000" spc="30">
                  <a:cs typeface="Franklin Gothic Book"/>
                </a:defRPr>
              </a:lvl1pPr>
            </a:lstStyle>
            <a:p>
              <a:r>
                <a:rPr lang="de-CH" sz="1100" dirty="0" err="1"/>
                <a:t>Cryocooler</a:t>
              </a:r>
              <a:endParaRPr lang="en-US" sz="1100" dirty="0"/>
            </a:p>
          </p:txBody>
        </p:sp>
        <p:sp>
          <p:nvSpPr>
            <p:cNvPr id="17" name="Textfeld 16"/>
            <p:cNvSpPr txBox="1"/>
            <p:nvPr/>
          </p:nvSpPr>
          <p:spPr>
            <a:xfrm>
              <a:off x="1524803" y="1724912"/>
              <a:ext cx="714479" cy="567064"/>
            </a:xfrm>
            <a:prstGeom prst="rect">
              <a:avLst/>
            </a:prstGeom>
            <a:solidFill>
              <a:schemeClr val="bg1">
                <a:alpha val="70000"/>
              </a:schemeClr>
            </a:solidFill>
          </p:spPr>
          <p:txBody>
            <a:bodyPr wrap="square" lIns="0" tIns="0" rIns="0" bIns="0" rtlCol="0">
              <a:noAutofit/>
            </a:bodyPr>
            <a:lstStyle>
              <a:defPPr>
                <a:defRPr lang="de-CH"/>
              </a:defPPr>
              <a:lvl1pPr algn="ctr">
                <a:lnSpc>
                  <a:spcPct val="110000"/>
                </a:lnSpc>
                <a:spcBef>
                  <a:spcPts val="0"/>
                </a:spcBef>
                <a:defRPr sz="1800" kern="1000" spc="30">
                  <a:cs typeface="Franklin Gothic Book"/>
                </a:defRPr>
              </a:lvl1pPr>
            </a:lstStyle>
            <a:p>
              <a:r>
                <a:rPr lang="de-CH" sz="1100" dirty="0" err="1"/>
                <a:t>Current</a:t>
              </a:r>
              <a:r>
                <a:rPr lang="de-CH" sz="1100" dirty="0"/>
                <a:t> </a:t>
              </a:r>
              <a:r>
                <a:rPr lang="de-CH" sz="1100" dirty="0" err="1"/>
                <a:t>leads</a:t>
              </a:r>
              <a:endParaRPr lang="en-US" sz="1100" dirty="0"/>
            </a:p>
          </p:txBody>
        </p:sp>
        <p:cxnSp>
          <p:nvCxnSpPr>
            <p:cNvPr id="11" name="Gerade Verbindung mit Pfeil 10"/>
            <p:cNvCxnSpPr/>
            <p:nvPr/>
          </p:nvCxnSpPr>
          <p:spPr bwMode="auto">
            <a:xfrm flipH="1">
              <a:off x="3437875" y="1666326"/>
              <a:ext cx="350087" cy="851418"/>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6" name="Gerade Verbindung mit Pfeil 15"/>
            <p:cNvCxnSpPr/>
            <p:nvPr/>
          </p:nvCxnSpPr>
          <p:spPr bwMode="auto">
            <a:xfrm>
              <a:off x="2144082" y="2073603"/>
              <a:ext cx="379027" cy="441752"/>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21" name="Textfeld 20"/>
            <p:cNvSpPr txBox="1"/>
            <p:nvPr/>
          </p:nvSpPr>
          <p:spPr>
            <a:xfrm>
              <a:off x="1138931" y="3247625"/>
              <a:ext cx="1049166" cy="482880"/>
            </a:xfrm>
            <a:prstGeom prst="rect">
              <a:avLst/>
            </a:prstGeom>
            <a:solidFill>
              <a:schemeClr val="bg1">
                <a:alpha val="70000"/>
              </a:schemeClr>
            </a:solidFill>
          </p:spPr>
          <p:txBody>
            <a:bodyPr wrap="square" lIns="0" tIns="0" rIns="0" bIns="0" rtlCol="0">
              <a:noAutofit/>
            </a:bodyPr>
            <a:lstStyle>
              <a:defPPr>
                <a:defRPr lang="de-CH"/>
              </a:defPPr>
              <a:lvl1pPr algn="ctr">
                <a:lnSpc>
                  <a:spcPct val="110000"/>
                </a:lnSpc>
                <a:spcBef>
                  <a:spcPts val="0"/>
                </a:spcBef>
                <a:defRPr sz="1800" kern="1000" spc="30">
                  <a:cs typeface="Franklin Gothic Book"/>
                </a:defRPr>
              </a:lvl1pPr>
            </a:lstStyle>
            <a:p>
              <a:r>
                <a:rPr lang="de-CH" sz="1100" smtClean="0"/>
                <a:t>60 kg </a:t>
              </a:r>
              <a:r>
                <a:rPr lang="de-CH" sz="1100" dirty="0" err="1" smtClean="0"/>
                <a:t>copper</a:t>
              </a:r>
              <a:r>
                <a:rPr lang="de-CH" sz="1100" dirty="0" smtClean="0"/>
                <a:t> </a:t>
              </a:r>
              <a:r>
                <a:rPr lang="de-CH" sz="1100" dirty="0"/>
                <a:t>block</a:t>
              </a:r>
              <a:endParaRPr lang="en-US" sz="1100" dirty="0"/>
            </a:p>
          </p:txBody>
        </p:sp>
        <p:cxnSp>
          <p:nvCxnSpPr>
            <p:cNvPr id="22" name="Gerade Verbindung mit Pfeil 21"/>
            <p:cNvCxnSpPr>
              <a:stCxn id="21" idx="3"/>
            </p:cNvCxnSpPr>
            <p:nvPr/>
          </p:nvCxnSpPr>
          <p:spPr bwMode="auto">
            <a:xfrm flipV="1">
              <a:off x="2188097" y="3041801"/>
              <a:ext cx="323471" cy="447264"/>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grpSp>
      <p:sp>
        <p:nvSpPr>
          <p:cNvPr id="12" name="Rechteck 11"/>
          <p:cNvSpPr/>
          <p:nvPr/>
        </p:nvSpPr>
        <p:spPr bwMode="auto">
          <a:xfrm>
            <a:off x="52402" y="1662828"/>
            <a:ext cx="2660119" cy="239960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8" name="Rechteck 27"/>
          <p:cNvSpPr/>
          <p:nvPr/>
        </p:nvSpPr>
        <p:spPr bwMode="auto">
          <a:xfrm>
            <a:off x="6560647" y="1570992"/>
            <a:ext cx="2583353" cy="239960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5436976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Thermal </a:t>
            </a:r>
            <a:r>
              <a:rPr lang="de-CH" dirty="0" err="1"/>
              <a:t>conductivity</a:t>
            </a:r>
            <a:r>
              <a:rPr lang="de-CH" dirty="0"/>
              <a:t> </a:t>
            </a:r>
            <a:r>
              <a:rPr lang="de-CH" dirty="0" err="1"/>
              <a:t>of</a:t>
            </a:r>
            <a:r>
              <a:rPr lang="de-CH" dirty="0"/>
              <a:t> PHP </a:t>
            </a:r>
            <a:r>
              <a:rPr lang="de-CH" dirty="0" err="1"/>
              <a:t>for</a:t>
            </a:r>
            <a:r>
              <a:rPr lang="de-CH" dirty="0"/>
              <a:t> </a:t>
            </a:r>
            <a:r>
              <a:rPr lang="de-CH" dirty="0" err="1"/>
              <a:t>cryogenic</a:t>
            </a:r>
            <a:r>
              <a:rPr lang="de-CH" dirty="0"/>
              <a:t> </a:t>
            </a:r>
            <a:r>
              <a:rPr lang="de-CH" dirty="0" err="1"/>
              <a:t>application</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35</a:t>
            </a:fld>
            <a:endParaRPr lang="de-DE" dirty="0"/>
          </a:p>
        </p:txBody>
      </p:sp>
      <p:sp>
        <p:nvSpPr>
          <p:cNvPr id="19" name="Textfeld 18"/>
          <p:cNvSpPr txBox="1"/>
          <p:nvPr/>
        </p:nvSpPr>
        <p:spPr>
          <a:xfrm>
            <a:off x="674951" y="4227934"/>
            <a:ext cx="8289537" cy="648072"/>
          </a:xfrm>
          <a:prstGeom prst="rect">
            <a:avLst/>
          </a:prstGeom>
          <a:noFill/>
        </p:spPr>
        <p:txBody>
          <a:bodyPr wrap="square" lIns="0" tIns="0" rIns="0" bIns="0" rtlCol="0">
            <a:noAutofit/>
          </a:bodyPr>
          <a:lstStyle/>
          <a:p>
            <a:pPr marL="285750" indent="-285750" eaLnBrk="1" hangingPunct="1">
              <a:lnSpc>
                <a:spcPct val="110000"/>
              </a:lnSpc>
              <a:spcBef>
                <a:spcPct val="0"/>
              </a:spcBef>
              <a:buClr>
                <a:srgbClr val="000000"/>
              </a:buClr>
              <a:buFont typeface="Arial" panose="020B0604020202020204" pitchFamily="34" charset="0"/>
              <a:buChar char="•"/>
            </a:pPr>
            <a:r>
              <a:rPr lang="de-CH" sz="1800" dirty="0" smtClean="0">
                <a:solidFill>
                  <a:srgbClr val="000000"/>
                </a:solidFill>
                <a:latin typeface="Calibri"/>
              </a:rPr>
              <a:t>Helium PHP </a:t>
            </a:r>
            <a:r>
              <a:rPr lang="de-CH" sz="1800" dirty="0" err="1" smtClean="0">
                <a:solidFill>
                  <a:srgbClr val="000000"/>
                </a:solidFill>
                <a:latin typeface="Calibri"/>
              </a:rPr>
              <a:t>for</a:t>
            </a:r>
            <a:r>
              <a:rPr lang="de-CH" sz="1800" dirty="0" smtClean="0">
                <a:solidFill>
                  <a:srgbClr val="000000"/>
                </a:solidFill>
                <a:latin typeface="Calibri"/>
              </a:rPr>
              <a:t> LTS </a:t>
            </a:r>
            <a:r>
              <a:rPr lang="de-CH" sz="1800" dirty="0" err="1" smtClean="0">
                <a:solidFill>
                  <a:srgbClr val="000000"/>
                </a:solidFill>
                <a:latin typeface="Calibri"/>
              </a:rPr>
              <a:t>application</a:t>
            </a:r>
            <a:r>
              <a:rPr lang="en-US" sz="1800" dirty="0" smtClean="0">
                <a:solidFill>
                  <a:srgbClr val="000000"/>
                </a:solidFill>
                <a:latin typeface="Calibri"/>
              </a:rPr>
              <a:t> </a:t>
            </a:r>
          </a:p>
          <a:p>
            <a:pPr marL="285750" indent="-285750" eaLnBrk="1" hangingPunct="1">
              <a:lnSpc>
                <a:spcPct val="110000"/>
              </a:lnSpc>
              <a:spcBef>
                <a:spcPct val="0"/>
              </a:spcBef>
              <a:buClr>
                <a:srgbClr val="000000"/>
              </a:buClr>
              <a:buFont typeface="Arial" panose="020B0604020202020204" pitchFamily="34" charset="0"/>
              <a:buChar char="•"/>
            </a:pPr>
            <a:r>
              <a:rPr lang="en-US" sz="1800" dirty="0" smtClean="0">
                <a:solidFill>
                  <a:srgbClr val="000000"/>
                </a:solidFill>
                <a:latin typeface="Calibri"/>
              </a:rPr>
              <a:t>Neon PHP (theoretically also hydrogen and nitrogen PHP) for HTS application</a:t>
            </a:r>
            <a:endParaRPr lang="de-CH" sz="1800" dirty="0" smtClean="0">
              <a:solidFill>
                <a:srgbClr val="000000"/>
              </a:solidFill>
              <a:latin typeface="Calibri"/>
            </a:endParaRPr>
          </a:p>
        </p:txBody>
      </p:sp>
      <p:pic>
        <p:nvPicPr>
          <p:cNvPr id="20" name="Grafik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77" y="1068319"/>
            <a:ext cx="8388000" cy="3032497"/>
          </a:xfrm>
          <a:prstGeom prst="rect">
            <a:avLst/>
          </a:prstGeom>
        </p:spPr>
      </p:pic>
      <p:pic>
        <p:nvPicPr>
          <p:cNvPr id="21" name="Grafi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77" y="1068319"/>
            <a:ext cx="8388000" cy="3032497"/>
          </a:xfrm>
          <a:prstGeom prst="rect">
            <a:avLst/>
          </a:prstGeom>
        </p:spPr>
      </p:pic>
      <p:pic>
        <p:nvPicPr>
          <p:cNvPr id="22" name="Grafik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77" y="1068319"/>
            <a:ext cx="8388000" cy="3032497"/>
          </a:xfrm>
          <a:prstGeom prst="rect">
            <a:avLst/>
          </a:prstGeom>
        </p:spPr>
      </p:pic>
      <p:pic>
        <p:nvPicPr>
          <p:cNvPr id="23" name="Grafik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77" y="1068319"/>
            <a:ext cx="8388000" cy="3032497"/>
          </a:xfrm>
          <a:prstGeom prst="rect">
            <a:avLst/>
          </a:prstGeom>
        </p:spPr>
      </p:pic>
      <p:pic>
        <p:nvPicPr>
          <p:cNvPr id="24" name="Grafik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377" y="1068319"/>
            <a:ext cx="8388000" cy="3032497"/>
          </a:xfrm>
          <a:prstGeom prst="rect">
            <a:avLst/>
          </a:prstGeom>
        </p:spPr>
      </p:pic>
      <p:sp>
        <p:nvSpPr>
          <p:cNvPr id="25" name="Textfeld 24"/>
          <p:cNvSpPr txBox="1"/>
          <p:nvPr/>
        </p:nvSpPr>
        <p:spPr>
          <a:xfrm>
            <a:off x="6356491" y="3744923"/>
            <a:ext cx="2697886"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1100" dirty="0" smtClean="0">
                <a:solidFill>
                  <a:srgbClr val="000000"/>
                </a:solidFill>
                <a:latin typeface="Calibri"/>
              </a:rPr>
              <a:t>References </a:t>
            </a:r>
            <a:r>
              <a:rPr lang="de-CH" sz="1100" dirty="0" err="1" smtClean="0">
                <a:solidFill>
                  <a:srgbClr val="000000"/>
                </a:solidFill>
                <a:latin typeface="Calibri"/>
              </a:rPr>
              <a:t>listed</a:t>
            </a:r>
            <a:r>
              <a:rPr lang="de-CH" sz="1100" dirty="0" smtClean="0">
                <a:solidFill>
                  <a:srgbClr val="000000"/>
                </a:solidFill>
                <a:latin typeface="Calibri"/>
              </a:rPr>
              <a:t> in </a:t>
            </a:r>
            <a:r>
              <a:rPr lang="de-CH" sz="1100" dirty="0" err="1" smtClean="0">
                <a:solidFill>
                  <a:srgbClr val="000000"/>
                </a:solidFill>
                <a:latin typeface="Calibri"/>
              </a:rPr>
              <a:t>annex</a:t>
            </a:r>
            <a:r>
              <a:rPr lang="de-CH" sz="1100" dirty="0" smtClean="0">
                <a:solidFill>
                  <a:srgbClr val="000000"/>
                </a:solidFill>
                <a:latin typeface="Calibri"/>
              </a:rPr>
              <a:t> </a:t>
            </a:r>
            <a:r>
              <a:rPr lang="de-CH" sz="1100" dirty="0" err="1" smtClean="0">
                <a:solidFill>
                  <a:srgbClr val="000000"/>
                </a:solidFill>
                <a:latin typeface="Calibri"/>
              </a:rPr>
              <a:t>of</a:t>
            </a:r>
            <a:r>
              <a:rPr lang="de-CH" sz="1100" dirty="0" smtClean="0">
                <a:solidFill>
                  <a:srgbClr val="000000"/>
                </a:solidFill>
                <a:latin typeface="Calibri"/>
              </a:rPr>
              <a:t> </a:t>
            </a:r>
            <a:r>
              <a:rPr lang="de-CH" sz="1100" dirty="0" err="1" smtClean="0">
                <a:solidFill>
                  <a:srgbClr val="000000"/>
                </a:solidFill>
                <a:latin typeface="Calibri"/>
              </a:rPr>
              <a:t>this</a:t>
            </a:r>
            <a:r>
              <a:rPr lang="de-CH" sz="1100" dirty="0" smtClean="0">
                <a:solidFill>
                  <a:srgbClr val="000000"/>
                </a:solidFill>
                <a:latin typeface="Calibri"/>
              </a:rPr>
              <a:t> </a:t>
            </a:r>
            <a:r>
              <a:rPr lang="de-CH" sz="1100" dirty="0" err="1" smtClean="0">
                <a:solidFill>
                  <a:srgbClr val="000000"/>
                </a:solidFill>
                <a:latin typeface="Calibri"/>
              </a:rPr>
              <a:t>presentation</a:t>
            </a:r>
            <a:r>
              <a:rPr lang="de-CH" sz="1100" dirty="0" smtClean="0">
                <a:solidFill>
                  <a:srgbClr val="000000"/>
                </a:solidFill>
                <a:latin typeface="Calibri"/>
              </a:rPr>
              <a:t> </a:t>
            </a:r>
            <a:endParaRPr lang="en-US" sz="1100" dirty="0" err="1" smtClean="0">
              <a:solidFill>
                <a:srgbClr val="000000"/>
              </a:solidFill>
              <a:latin typeface="Calibri"/>
            </a:endParaRPr>
          </a:p>
        </p:txBody>
      </p:sp>
    </p:spTree>
    <p:extLst>
      <p:ext uri="{BB962C8B-B14F-4D97-AF65-F5344CB8AC3E}">
        <p14:creationId xmlns:p14="http://schemas.microsoft.com/office/powerpoint/2010/main" val="5102488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a:lnSpc>
                <a:spcPct val="150000"/>
              </a:lnSpc>
              <a:spcBef>
                <a:spcPts val="600"/>
              </a:spcBef>
              <a:spcAft>
                <a:spcPts val="600"/>
              </a:spcAft>
            </a:pPr>
            <a:r>
              <a:rPr lang="de-CH" b="1" dirty="0" smtClean="0"/>
              <a:t>Magnet </a:t>
            </a:r>
            <a:r>
              <a:rPr lang="en-US" b="1" dirty="0" smtClean="0"/>
              <a:t>infrastructure</a:t>
            </a:r>
            <a:r>
              <a:rPr lang="de-CH" b="1" dirty="0" smtClean="0"/>
              <a:t> </a:t>
            </a:r>
            <a:r>
              <a:rPr lang="de-CH" dirty="0" smtClean="0"/>
              <a:t>at PSI </a:t>
            </a:r>
            <a:r>
              <a:rPr lang="de-CH" dirty="0" err="1" smtClean="0"/>
              <a:t>for</a:t>
            </a:r>
            <a:r>
              <a:rPr lang="de-CH" dirty="0" smtClean="0"/>
              <a:t> permanent, </a:t>
            </a:r>
            <a:r>
              <a:rPr lang="de-CH" dirty="0" err="1" smtClean="0"/>
              <a:t>electro</a:t>
            </a:r>
            <a:r>
              <a:rPr lang="de-CH" dirty="0" smtClean="0"/>
              <a:t>- </a:t>
            </a:r>
            <a:r>
              <a:rPr lang="de-CH" dirty="0" err="1" smtClean="0"/>
              <a:t>and</a:t>
            </a:r>
            <a:r>
              <a:rPr lang="de-CH" dirty="0" smtClean="0"/>
              <a:t> </a:t>
            </a:r>
            <a:r>
              <a:rPr lang="de-CH" dirty="0" err="1" smtClean="0"/>
              <a:t>superconducting</a:t>
            </a:r>
            <a:r>
              <a:rPr lang="de-CH" dirty="0" smtClean="0"/>
              <a:t> </a:t>
            </a:r>
            <a:r>
              <a:rPr lang="de-CH" dirty="0" err="1" smtClean="0"/>
              <a:t>magnets</a:t>
            </a:r>
            <a:endParaRPr lang="en-US" dirty="0"/>
          </a:p>
          <a:p>
            <a:pPr>
              <a:lnSpc>
                <a:spcPct val="150000"/>
              </a:lnSpc>
              <a:spcBef>
                <a:spcPts val="600"/>
              </a:spcBef>
              <a:spcAft>
                <a:spcPts val="600"/>
              </a:spcAft>
            </a:pPr>
            <a:r>
              <a:rPr lang="en-US" dirty="0" smtClean="0"/>
              <a:t>Trend </a:t>
            </a:r>
            <a:r>
              <a:rPr lang="en-US" dirty="0" smtClean="0"/>
              <a:t>for new projects to use </a:t>
            </a:r>
            <a:r>
              <a:rPr lang="en-US" b="1" dirty="0" smtClean="0"/>
              <a:t>sc. magnets cooled with </a:t>
            </a:r>
            <a:r>
              <a:rPr lang="en-US" b="1" dirty="0" err="1" smtClean="0"/>
              <a:t>cryocoolers</a:t>
            </a:r>
            <a:r>
              <a:rPr lang="en-US" b="1" dirty="0" smtClean="0"/>
              <a:t> </a:t>
            </a:r>
            <a:r>
              <a:rPr lang="en-US" dirty="0" smtClean="0"/>
              <a:t>(saving energy)</a:t>
            </a:r>
          </a:p>
          <a:p>
            <a:pPr>
              <a:lnSpc>
                <a:spcPct val="150000"/>
              </a:lnSpc>
              <a:spcBef>
                <a:spcPts val="600"/>
              </a:spcBef>
              <a:spcAft>
                <a:spcPts val="600"/>
              </a:spcAft>
            </a:pPr>
            <a:r>
              <a:rPr lang="en-US" b="1" dirty="0" smtClean="0"/>
              <a:t>Test stand for </a:t>
            </a:r>
            <a:r>
              <a:rPr lang="en-US" b="1" dirty="0" err="1" smtClean="0"/>
              <a:t>cryocooled</a:t>
            </a:r>
            <a:r>
              <a:rPr lang="en-US" b="1" dirty="0" smtClean="0"/>
              <a:t> sc. magnets </a:t>
            </a:r>
            <a:r>
              <a:rPr lang="en-US" dirty="0" smtClean="0"/>
              <a:t>at PSI </a:t>
            </a:r>
            <a:r>
              <a:rPr lang="en-US" dirty="0"/>
              <a:t>continuously evolved </a:t>
            </a:r>
            <a:r>
              <a:rPr lang="en-US" dirty="0" smtClean="0"/>
              <a:t>since 2018 </a:t>
            </a:r>
          </a:p>
          <a:p>
            <a:pPr>
              <a:lnSpc>
                <a:spcPct val="150000"/>
              </a:lnSpc>
              <a:spcBef>
                <a:spcPts val="600"/>
              </a:spcBef>
              <a:spcAft>
                <a:spcPts val="600"/>
              </a:spcAft>
            </a:pPr>
            <a:r>
              <a:rPr lang="en-US" b="1" dirty="0" smtClean="0"/>
              <a:t>Ongoing </a:t>
            </a:r>
            <a:r>
              <a:rPr lang="en-US" b="1" dirty="0" smtClean="0"/>
              <a:t>upgrade </a:t>
            </a:r>
            <a:r>
              <a:rPr lang="en-US" dirty="0" smtClean="0"/>
              <a:t>of test stand for new projects, e.g. P</a:t>
            </a:r>
            <a:r>
              <a:rPr lang="en-US" baseline="30000" dirty="0" smtClean="0"/>
              <a:t>3</a:t>
            </a:r>
            <a:r>
              <a:rPr lang="en-US" dirty="0" smtClean="0"/>
              <a:t>, LTS </a:t>
            </a:r>
            <a:r>
              <a:rPr lang="en-US" dirty="0" err="1" smtClean="0"/>
              <a:t>superbend</a:t>
            </a:r>
            <a:r>
              <a:rPr lang="en-US" dirty="0" smtClean="0"/>
              <a:t> and HTS </a:t>
            </a:r>
            <a:r>
              <a:rPr lang="en-US" dirty="0" err="1" smtClean="0"/>
              <a:t>undulator</a:t>
            </a:r>
            <a:r>
              <a:rPr lang="en-US" dirty="0" smtClean="0"/>
              <a:t> for SLS2</a:t>
            </a:r>
          </a:p>
          <a:p>
            <a:pPr>
              <a:lnSpc>
                <a:spcPct val="150000"/>
              </a:lnSpc>
              <a:spcBef>
                <a:spcPts val="600"/>
              </a:spcBef>
              <a:spcAft>
                <a:spcPts val="600"/>
              </a:spcAft>
            </a:pPr>
            <a:r>
              <a:rPr lang="en-US" b="1" dirty="0" smtClean="0"/>
              <a:t>Cryogenic pulsating heat pipes </a:t>
            </a:r>
            <a:r>
              <a:rPr lang="en-US" dirty="0" smtClean="0"/>
              <a:t>(PHP) promising alternative to copper connection between sc. magnet and </a:t>
            </a:r>
            <a:r>
              <a:rPr lang="en-US" dirty="0" err="1" smtClean="0"/>
              <a:t>crycooler</a:t>
            </a:r>
            <a:endParaRPr lang="en-US" dirty="0" smtClean="0"/>
          </a:p>
          <a:p>
            <a:pPr>
              <a:spcBef>
                <a:spcPts val="600"/>
              </a:spcBef>
              <a:spcAft>
                <a:spcPts val="600"/>
              </a:spcAft>
            </a:pPr>
            <a:endParaRPr lang="en-US" dirty="0"/>
          </a:p>
        </p:txBody>
      </p:sp>
      <p:sp>
        <p:nvSpPr>
          <p:cNvPr id="3" name="Titel 2"/>
          <p:cNvSpPr>
            <a:spLocks noGrp="1"/>
          </p:cNvSpPr>
          <p:nvPr>
            <p:ph type="title"/>
          </p:nvPr>
        </p:nvSpPr>
        <p:spPr/>
        <p:txBody>
          <a:bodyPr/>
          <a:lstStyle/>
          <a:p>
            <a:r>
              <a:rPr lang="de-CH" dirty="0" smtClean="0"/>
              <a:t>Summary</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36</a:t>
            </a:fld>
            <a:endParaRPr lang="de-DE" dirty="0"/>
          </a:p>
        </p:txBody>
      </p:sp>
    </p:spTree>
    <p:extLst>
      <p:ext uri="{BB962C8B-B14F-4D97-AF65-F5344CB8AC3E}">
        <p14:creationId xmlns:p14="http://schemas.microsoft.com/office/powerpoint/2010/main" val="530453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lgn="r">
              <a:defRPr/>
            </a:pPr>
            <a:r>
              <a:rPr lang="de-DE" smtClean="0"/>
              <a:t>Page </a:t>
            </a:r>
            <a:fld id="{EBC07571-3134-BB4B-B83F-1A9FE18D34F3}" type="slidenum">
              <a:rPr lang="de-DE" smtClean="0"/>
              <a:pPr algn="r">
                <a:defRPr/>
              </a:pPr>
              <a:t>37</a:t>
            </a:fld>
            <a:endParaRPr lang="de-DE" dirty="0"/>
          </a:p>
        </p:txBody>
      </p:sp>
      <p:sp>
        <p:nvSpPr>
          <p:cNvPr id="3" name="Titel 2"/>
          <p:cNvSpPr>
            <a:spLocks noGrp="1"/>
          </p:cNvSpPr>
          <p:nvPr>
            <p:ph type="title"/>
          </p:nvPr>
        </p:nvSpPr>
        <p:spPr/>
        <p:txBody>
          <a:bodyPr/>
          <a:lstStyle/>
          <a:p>
            <a:r>
              <a:rPr lang="en-GB" noProof="0" dirty="0" err="1" smtClean="0"/>
              <a:t>Wir</a:t>
            </a:r>
            <a:r>
              <a:rPr lang="en-GB" noProof="0" dirty="0" smtClean="0"/>
              <a:t> </a:t>
            </a:r>
            <a:r>
              <a:rPr lang="en-GB" noProof="0" dirty="0" err="1" smtClean="0"/>
              <a:t>schaffen</a:t>
            </a:r>
            <a:r>
              <a:rPr lang="en-GB" noProof="0" dirty="0" smtClean="0"/>
              <a:t> </a:t>
            </a:r>
            <a:r>
              <a:rPr lang="en-GB" noProof="0" dirty="0" err="1" smtClean="0"/>
              <a:t>Wissen</a:t>
            </a:r>
            <a:r>
              <a:rPr lang="en-GB" noProof="0" dirty="0" smtClean="0"/>
              <a:t> – </a:t>
            </a:r>
            <a:r>
              <a:rPr lang="en-GB" noProof="0" dirty="0" err="1" smtClean="0"/>
              <a:t>heute</a:t>
            </a:r>
            <a:r>
              <a:rPr lang="en-GB" noProof="0" dirty="0" smtClean="0"/>
              <a:t> </a:t>
            </a:r>
            <a:r>
              <a:rPr lang="en-GB" noProof="0" dirty="0" err="1" smtClean="0"/>
              <a:t>für</a:t>
            </a:r>
            <a:r>
              <a:rPr lang="en-GB" noProof="0" dirty="0" smtClean="0"/>
              <a:t> morgen</a:t>
            </a:r>
            <a:endParaRPr lang="en-GB" noProof="0" dirty="0"/>
          </a:p>
        </p:txBody>
      </p:sp>
      <p:sp>
        <p:nvSpPr>
          <p:cNvPr id="4" name="Textplatzhalter 3"/>
          <p:cNvSpPr>
            <a:spLocks noGrp="1"/>
          </p:cNvSpPr>
          <p:nvPr>
            <p:ph type="body" sz="quarter" idx="13"/>
          </p:nvPr>
        </p:nvSpPr>
        <p:spPr/>
        <p:txBody>
          <a:bodyPr/>
          <a:lstStyle/>
          <a:p>
            <a:pPr marL="0" indent="0">
              <a:buNone/>
            </a:pPr>
            <a:r>
              <a:rPr lang="en-GB" b="1" noProof="0" dirty="0" smtClean="0"/>
              <a:t>Thank you for your </a:t>
            </a:r>
            <a:r>
              <a:rPr lang="en-GB" b="1" noProof="0" dirty="0" smtClean="0"/>
              <a:t>interest.</a:t>
            </a:r>
            <a:endParaRPr lang="en-GB" noProof="0" dirty="0"/>
          </a:p>
        </p:txBody>
      </p:sp>
      <p:sp>
        <p:nvSpPr>
          <p:cNvPr id="5" name="Textfeld 4"/>
          <p:cNvSpPr txBox="1"/>
          <p:nvPr/>
        </p:nvSpPr>
        <p:spPr>
          <a:xfrm>
            <a:off x="5796136" y="555526"/>
            <a:ext cx="3240360" cy="60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1" hangingPunct="1">
              <a:spcBef>
                <a:spcPct val="0"/>
              </a:spcBef>
              <a:defRPr sz="2400" kern="1000" spc="0">
                <a:solidFill>
                  <a:srgbClr val="686868"/>
                </a:solidFill>
                <a:latin typeface="+mj-lt"/>
                <a:ea typeface="+mj-ea"/>
                <a:cs typeface="+mj-cs"/>
              </a:defRPr>
            </a:lvl1pPr>
            <a:lvl2pPr eaLnBrk="1" hangingPunct="1">
              <a:spcBef>
                <a:spcPct val="0"/>
              </a:spcBef>
              <a:defRPr sz="2500">
                <a:solidFill>
                  <a:srgbClr val="505150"/>
                </a:solidFill>
                <a:latin typeface="Georgia" charset="0"/>
                <a:ea typeface="ヒラギノ角ゴ Pro W3" pitchFamily="-108" charset="-128"/>
                <a:cs typeface="ヒラギノ角ゴ Pro W3" pitchFamily="-108" charset="-128"/>
              </a:defRPr>
            </a:lvl2pPr>
            <a:lvl3pPr eaLnBrk="1" hangingPunct="1">
              <a:spcBef>
                <a:spcPct val="0"/>
              </a:spcBef>
              <a:defRPr sz="2500">
                <a:solidFill>
                  <a:srgbClr val="505150"/>
                </a:solidFill>
                <a:latin typeface="Georgia" charset="0"/>
                <a:ea typeface="ヒラギノ角ゴ Pro W3" pitchFamily="-108" charset="-128"/>
                <a:cs typeface="ヒラギノ角ゴ Pro W3" pitchFamily="-108" charset="-128"/>
              </a:defRPr>
            </a:lvl3pPr>
            <a:lvl4pPr eaLnBrk="1" hangingPunct="1">
              <a:spcBef>
                <a:spcPct val="0"/>
              </a:spcBef>
              <a:defRPr sz="2500">
                <a:solidFill>
                  <a:srgbClr val="505150"/>
                </a:solidFill>
                <a:latin typeface="Georgia" charset="0"/>
                <a:ea typeface="ヒラギノ角ゴ Pro W3" pitchFamily="-108" charset="-128"/>
                <a:cs typeface="ヒラギノ角ゴ Pro W3" pitchFamily="-108" charset="-128"/>
              </a:defRPr>
            </a:lvl4pPr>
            <a:lvl5pPr eaLnBrk="1" hangingPunct="1">
              <a:spcBef>
                <a:spcPct val="0"/>
              </a:spcBef>
              <a:defRPr sz="2500">
                <a:solidFill>
                  <a:srgbClr val="505150"/>
                </a:solidFill>
                <a:latin typeface="Georgia" charset="0"/>
                <a:ea typeface="ヒラギノ角ゴ Pro W3" pitchFamily="-108" charset="-128"/>
                <a:cs typeface="ヒラギノ角ゴ Pro W3" pitchFamily="-108" charset="-128"/>
              </a:defRPr>
            </a:lvl5pPr>
            <a:lvl6pPr marL="457178" fontAlgn="base">
              <a:spcBef>
                <a:spcPct val="0"/>
              </a:spcBef>
              <a:spcAft>
                <a:spcPct val="0"/>
              </a:spcAft>
              <a:defRPr sz="3200" b="1">
                <a:solidFill>
                  <a:schemeClr val="tx2"/>
                </a:solidFill>
                <a:latin typeface="Arial Narrow" pitchFamily="34" charset="0"/>
              </a:defRPr>
            </a:lvl6pPr>
            <a:lvl7pPr marL="914354" fontAlgn="base">
              <a:spcBef>
                <a:spcPct val="0"/>
              </a:spcBef>
              <a:spcAft>
                <a:spcPct val="0"/>
              </a:spcAft>
              <a:defRPr sz="3200" b="1">
                <a:solidFill>
                  <a:schemeClr val="tx2"/>
                </a:solidFill>
                <a:latin typeface="Arial Narrow" pitchFamily="34" charset="0"/>
              </a:defRPr>
            </a:lvl7pPr>
            <a:lvl8pPr marL="1371532" fontAlgn="base">
              <a:spcBef>
                <a:spcPct val="0"/>
              </a:spcBef>
              <a:spcAft>
                <a:spcPct val="0"/>
              </a:spcAft>
              <a:defRPr sz="3200" b="1">
                <a:solidFill>
                  <a:schemeClr val="tx2"/>
                </a:solidFill>
                <a:latin typeface="Arial Narrow" pitchFamily="34" charset="0"/>
              </a:defRPr>
            </a:lvl8pPr>
            <a:lvl9pPr marL="1828709" fontAlgn="base">
              <a:spcBef>
                <a:spcPct val="0"/>
              </a:spcBef>
              <a:spcAft>
                <a:spcPct val="0"/>
              </a:spcAft>
              <a:defRPr sz="3200" b="1">
                <a:solidFill>
                  <a:schemeClr val="tx2"/>
                </a:solidFill>
                <a:latin typeface="Arial Narrow" pitchFamily="34" charset="0"/>
              </a:defRPr>
            </a:lvl9pPr>
          </a:lstStyle>
          <a:p>
            <a:r>
              <a:rPr lang="en-GB" sz="1200" dirty="0"/>
              <a:t>We create knowledge today – for use tomorrow</a:t>
            </a:r>
            <a:endParaRPr lang="en-US" sz="1200" dirty="0"/>
          </a:p>
        </p:txBody>
      </p:sp>
    </p:spTree>
    <p:extLst>
      <p:ext uri="{BB962C8B-B14F-4D97-AF65-F5344CB8AC3E}">
        <p14:creationId xmlns:p14="http://schemas.microsoft.com/office/powerpoint/2010/main" val="171347682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endParaRPr lang="en-US" dirty="0"/>
          </a:p>
          <a:p>
            <a:pPr marL="0" indent="0">
              <a:buNone/>
            </a:pPr>
            <a:endParaRPr lang="en-US" dirty="0"/>
          </a:p>
        </p:txBody>
      </p:sp>
      <p:sp>
        <p:nvSpPr>
          <p:cNvPr id="3" name="Titel 2"/>
          <p:cNvSpPr>
            <a:spLocks noGrp="1"/>
          </p:cNvSpPr>
          <p:nvPr>
            <p:ph type="title"/>
          </p:nvPr>
        </p:nvSpPr>
        <p:spPr/>
        <p:txBody>
          <a:bodyPr/>
          <a:lstStyle/>
          <a:p>
            <a:r>
              <a:rPr lang="de-CH" dirty="0" smtClean="0"/>
              <a:t>References </a:t>
            </a:r>
            <a:r>
              <a:rPr lang="de-CH" dirty="0" err="1" smtClean="0"/>
              <a:t>Saclay</a:t>
            </a:r>
            <a:r>
              <a:rPr lang="de-CH" dirty="0" smtClean="0"/>
              <a:t>, France</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38</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3459407769"/>
              </p:ext>
            </p:extLst>
          </p:nvPr>
        </p:nvGraphicFramePr>
        <p:xfrm>
          <a:off x="683568" y="1059582"/>
          <a:ext cx="8208912" cy="2133600"/>
        </p:xfrm>
        <a:graphic>
          <a:graphicData uri="http://schemas.openxmlformats.org/drawingml/2006/table">
            <a:tbl>
              <a:tblPr firstRow="1" bandRow="1">
                <a:tableStyleId>{2D5ABB26-0587-4C30-8999-92F81FD0307C}</a:tableStyleId>
              </a:tblPr>
              <a:tblGrid>
                <a:gridCol w="484833">
                  <a:extLst>
                    <a:ext uri="{9D8B030D-6E8A-4147-A177-3AD203B41FA5}">
                      <a16:colId xmlns:a16="http://schemas.microsoft.com/office/drawing/2014/main" val="1166709743"/>
                    </a:ext>
                  </a:extLst>
                </a:gridCol>
                <a:gridCol w="7724079">
                  <a:extLst>
                    <a:ext uri="{9D8B030D-6E8A-4147-A177-3AD203B41FA5}">
                      <a16:colId xmlns:a16="http://schemas.microsoft.com/office/drawing/2014/main" val="1252869719"/>
                    </a:ext>
                  </a:extLst>
                </a:gridCol>
              </a:tblGrid>
              <a:tr h="370840">
                <a:tc>
                  <a:txBody>
                    <a:bodyPr/>
                    <a:lstStyle/>
                    <a:p>
                      <a:r>
                        <a:rPr lang="de-CH" sz="1000" dirty="0" smtClean="0"/>
                        <a:t>[1]</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Bonnet F, Gully P, Nikolayev V. Development and test of a cryogenic pulsating heat pipe and a pre-cooling system. In: Advances in cryogenic engineering, vol. 1434; 2012. p. 607–14.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700211"/>
                  </a:ext>
                </a:extLst>
              </a:tr>
              <a:tr h="370840">
                <a:tc>
                  <a:txBody>
                    <a:bodyPr/>
                    <a:lstStyle/>
                    <a:p>
                      <a:r>
                        <a:rPr lang="de-CH" sz="1000" dirty="0" smtClean="0"/>
                        <a:t>[2]</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err="1" smtClean="0"/>
                        <a:t>Romain</a:t>
                      </a:r>
                      <a:r>
                        <a:rPr lang="en-GB" sz="1000" dirty="0" smtClean="0"/>
                        <a:t> Bruce, Maria Barba, Antoine </a:t>
                      </a:r>
                      <a:r>
                        <a:rPr lang="en-GB" sz="1000" dirty="0" err="1" smtClean="0"/>
                        <a:t>Bonelli</a:t>
                      </a:r>
                      <a:r>
                        <a:rPr lang="en-GB" sz="1000" dirty="0" smtClean="0"/>
                        <a:t>, Bertrand </a:t>
                      </a:r>
                      <a:r>
                        <a:rPr lang="en-GB" sz="1000" dirty="0" err="1" smtClean="0"/>
                        <a:t>Baudouy</a:t>
                      </a:r>
                      <a:r>
                        <a:rPr lang="en-GB" sz="1000" dirty="0" smtClean="0"/>
                        <a:t>, Thermal performance of a meter-scale horizontal nitrogen Pulsating Heat Pipe, Cryogenics, Volume 93, July 2018, Pages 66-74</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8605865"/>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[3]</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Barba, M., Bruce, R., </a:t>
                      </a:r>
                      <a:r>
                        <a:rPr lang="en-GB" sz="1000" dirty="0" err="1" smtClean="0"/>
                        <a:t>Bouchet</a:t>
                      </a:r>
                      <a:r>
                        <a:rPr lang="en-GB" sz="1000" dirty="0" smtClean="0"/>
                        <a:t>, F., </a:t>
                      </a:r>
                      <a:r>
                        <a:rPr lang="en-GB" sz="1000" dirty="0" err="1" smtClean="0"/>
                        <a:t>Bonelli</a:t>
                      </a:r>
                      <a:r>
                        <a:rPr lang="en-GB" sz="1000" dirty="0" smtClean="0"/>
                        <a:t>, A. &amp; </a:t>
                      </a:r>
                      <a:r>
                        <a:rPr lang="en-GB" sz="1000" dirty="0" err="1" smtClean="0"/>
                        <a:t>Baudouy</a:t>
                      </a:r>
                      <a:r>
                        <a:rPr lang="en-GB" sz="1000" dirty="0" smtClean="0"/>
                        <a:t>, B. Thermal Study of a one-meter long Neon Cryogenic Pulsating Heat Pipe. IOP Conf. Series: Materials Science and Engineering 502 (2019). (doi.org/10.1088/1757-899X/502/1/012152)</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9953213"/>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[4]</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Bruce, R., Barba, M., </a:t>
                      </a:r>
                      <a:r>
                        <a:rPr lang="en-GB" sz="1000" dirty="0" err="1" smtClean="0"/>
                        <a:t>Bouchet</a:t>
                      </a:r>
                      <a:r>
                        <a:rPr lang="en-GB" sz="1000" dirty="0" smtClean="0"/>
                        <a:t>, F., </a:t>
                      </a:r>
                      <a:r>
                        <a:rPr lang="en-GB" sz="1000" dirty="0" err="1" smtClean="0"/>
                        <a:t>Bonelli</a:t>
                      </a:r>
                      <a:r>
                        <a:rPr lang="en-GB" sz="1000" dirty="0" smtClean="0"/>
                        <a:t>, A. &amp; </a:t>
                      </a:r>
                      <a:r>
                        <a:rPr lang="en-GB" sz="1000" dirty="0" err="1" smtClean="0"/>
                        <a:t>Baudouy</a:t>
                      </a:r>
                      <a:r>
                        <a:rPr lang="en-GB" sz="1000" dirty="0" smtClean="0"/>
                        <a:t>, B. Transient thermal </a:t>
                      </a:r>
                      <a:r>
                        <a:rPr lang="en-GB" sz="1000" dirty="0" err="1" smtClean="0"/>
                        <a:t>behavior</a:t>
                      </a:r>
                      <a:r>
                        <a:rPr lang="en-GB" sz="1000" dirty="0" smtClean="0"/>
                        <a:t> of a neon Pulsating Heat Pipe (PHP). IEE Transactions on Applied Superconductivity, Volume 29, Issue 5 (2019). (doi.org/10.1109/TASC.2019.2902978)</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9570465"/>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[5]</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Maria Barba, </a:t>
                      </a:r>
                      <a:r>
                        <a:rPr lang="en-GB" sz="1000" dirty="0" err="1" smtClean="0"/>
                        <a:t>Romain</a:t>
                      </a:r>
                      <a:r>
                        <a:rPr lang="en-GB" sz="1000" dirty="0" smtClean="0"/>
                        <a:t> Bruce, </a:t>
                      </a:r>
                      <a:r>
                        <a:rPr lang="en-GB" sz="1000" dirty="0" err="1" smtClean="0"/>
                        <a:t>Florent</a:t>
                      </a:r>
                      <a:r>
                        <a:rPr lang="en-GB" sz="1000" dirty="0" smtClean="0"/>
                        <a:t> </a:t>
                      </a:r>
                      <a:r>
                        <a:rPr lang="en-GB" sz="1000" dirty="0" err="1" smtClean="0"/>
                        <a:t>Bouchet</a:t>
                      </a:r>
                      <a:r>
                        <a:rPr lang="en-GB" sz="1000" dirty="0" smtClean="0"/>
                        <a:t>, Antoine </a:t>
                      </a:r>
                      <a:r>
                        <a:rPr lang="en-GB" sz="1000" dirty="0" err="1" smtClean="0"/>
                        <a:t>Bonelli</a:t>
                      </a:r>
                      <a:r>
                        <a:rPr lang="en-GB" sz="1000" dirty="0" smtClean="0"/>
                        <a:t>, Bertrand </a:t>
                      </a:r>
                      <a:r>
                        <a:rPr lang="en-GB" sz="1000" dirty="0" err="1" smtClean="0"/>
                        <a:t>Baudouy</a:t>
                      </a:r>
                      <a:r>
                        <a:rPr lang="en-GB" sz="1000" dirty="0" smtClean="0"/>
                        <a:t>, Effect of the thermo-physical properties of the working fluid on the performance of a 1-m long cryogenic horizontal pulsating heat pipe, International Journal of Heat and Mass Transfer, Volume 187, 2022, 122458, https://doi.org/10.1016/j.ijheatmasstransfer.2021.122458.</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30766"/>
                  </a:ext>
                </a:extLst>
              </a:tr>
            </a:tbl>
          </a:graphicData>
        </a:graphic>
      </p:graphicFrame>
    </p:spTree>
    <p:extLst>
      <p:ext uri="{BB962C8B-B14F-4D97-AF65-F5344CB8AC3E}">
        <p14:creationId xmlns:p14="http://schemas.microsoft.com/office/powerpoint/2010/main" val="41698977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endParaRPr lang="en-US" dirty="0"/>
          </a:p>
          <a:p>
            <a:pPr marL="0" indent="0">
              <a:buNone/>
            </a:pPr>
            <a:endParaRPr lang="en-US" dirty="0"/>
          </a:p>
        </p:txBody>
      </p:sp>
      <p:sp>
        <p:nvSpPr>
          <p:cNvPr id="3" name="Titel 2"/>
          <p:cNvSpPr>
            <a:spLocks noGrp="1"/>
          </p:cNvSpPr>
          <p:nvPr>
            <p:ph type="title"/>
          </p:nvPr>
        </p:nvSpPr>
        <p:spPr/>
        <p:txBody>
          <a:bodyPr/>
          <a:lstStyle/>
          <a:p>
            <a:r>
              <a:rPr lang="de-CH" dirty="0" smtClean="0"/>
              <a:t>References Missouri </a:t>
            </a:r>
            <a:r>
              <a:rPr lang="de-CH" dirty="0" err="1" smtClean="0"/>
              <a:t>and</a:t>
            </a:r>
            <a:r>
              <a:rPr lang="de-CH" dirty="0" smtClean="0"/>
              <a:t> Wisconsin, USA</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39</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4050404975"/>
              </p:ext>
            </p:extLst>
          </p:nvPr>
        </p:nvGraphicFramePr>
        <p:xfrm>
          <a:off x="683568" y="1054589"/>
          <a:ext cx="8208912" cy="2108200"/>
        </p:xfrm>
        <a:graphic>
          <a:graphicData uri="http://schemas.openxmlformats.org/drawingml/2006/table">
            <a:tbl>
              <a:tblPr firstRow="1" bandRow="1">
                <a:tableStyleId>{2D5ABB26-0587-4C30-8999-92F81FD0307C}</a:tableStyleId>
              </a:tblPr>
              <a:tblGrid>
                <a:gridCol w="484833">
                  <a:extLst>
                    <a:ext uri="{9D8B030D-6E8A-4147-A177-3AD203B41FA5}">
                      <a16:colId xmlns:a16="http://schemas.microsoft.com/office/drawing/2014/main" val="1166709743"/>
                    </a:ext>
                  </a:extLst>
                </a:gridCol>
                <a:gridCol w="7724079">
                  <a:extLst>
                    <a:ext uri="{9D8B030D-6E8A-4147-A177-3AD203B41FA5}">
                      <a16:colId xmlns:a16="http://schemas.microsoft.com/office/drawing/2014/main" val="1252869719"/>
                    </a:ext>
                  </a:extLst>
                </a:gridCol>
              </a:tblGrid>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[6]</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smtClean="0"/>
                        <a:t>Fonseca LD, Miller F, </a:t>
                      </a:r>
                      <a:r>
                        <a:rPr lang="en-US" sz="1000" dirty="0" err="1" smtClean="0"/>
                        <a:t>Pfotenhauer</a:t>
                      </a:r>
                      <a:r>
                        <a:rPr lang="en-US" sz="1000" dirty="0" smtClean="0"/>
                        <a:t> J. Design and operation of a cryogenic nitrogen pulsating heat pipe. In: Advances in cryogenic engineering, vol. 101; 201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268474"/>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[7]</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Luis Diego Fonseca, Franklin Miller, and John </a:t>
                      </a:r>
                      <a:r>
                        <a:rPr lang="en-US" sz="1000" dirty="0" err="1" smtClean="0"/>
                        <a:t>Pfotenhauer</a:t>
                      </a:r>
                      <a:r>
                        <a:rPr lang="en-US" sz="1000" dirty="0" smtClean="0"/>
                        <a:t>, "A helium based pulsating heat pipe for superconducting magnets", AIP Conference Proceedings 1573, 28-35 (2014) https://doi.org/10.1063/1.4860679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0117450"/>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[8]</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Luis Diego Fonseca, John </a:t>
                      </a:r>
                      <a:r>
                        <a:rPr lang="en-US" sz="1000" dirty="0" err="1" smtClean="0"/>
                        <a:t>Pfotenhauer</a:t>
                      </a:r>
                      <a:r>
                        <a:rPr lang="en-US" sz="1000" dirty="0" smtClean="0"/>
                        <a:t>, Franklin Miller, Results of a three evaporator cryogenic helium Pulsating Heat Pipe, International Journal of Heat and Mass Transfer, Volume 120, 2018, Pages 1275-1286, ISSN 0017-9310, https://doi.org/10.1016/j.ijheatmasstransfer.2017.12.108.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076403"/>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[9]</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Luis Diego Fonseca, John </a:t>
                      </a:r>
                      <a:r>
                        <a:rPr lang="en-US" sz="1000" dirty="0" err="1" smtClean="0"/>
                        <a:t>Pfotenhauer</a:t>
                      </a:r>
                      <a:r>
                        <a:rPr lang="en-US" sz="1000" dirty="0" smtClean="0"/>
                        <a:t>, Franklin Miller, Short communication: Thermal performance of a cryogenic helium pulsating heat pipe with three evaporator sections, International Journal of Heat and Mass Transfer, Volume 123, 2018, Pages 655-656, ISSN 0017-9310, https://doi.org/10.1016/j.ijheatmasstransfer.2018.03.013.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740"/>
                  </a:ext>
                </a:extLst>
              </a:tr>
              <a:tr h="370840">
                <a:tc>
                  <a:txBody>
                    <a:bodyPr/>
                    <a:lstStyle/>
                    <a:p>
                      <a:r>
                        <a:rPr lang="de-CH" sz="1000" dirty="0" smtClean="0"/>
                        <a:t>[10]</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Jiao AJ, Ma HB, </a:t>
                      </a:r>
                      <a:r>
                        <a:rPr lang="en-GB" sz="1000" dirty="0" err="1" smtClean="0"/>
                        <a:t>Critser</a:t>
                      </a:r>
                      <a:r>
                        <a:rPr lang="en-GB" sz="1000" dirty="0" smtClean="0"/>
                        <a:t> JK. Experimental investigation of cryogenic oscillating heat pipes. </a:t>
                      </a:r>
                      <a:r>
                        <a:rPr lang="en-GB" sz="1000" dirty="0" err="1" smtClean="0"/>
                        <a:t>Int</a:t>
                      </a:r>
                      <a:r>
                        <a:rPr lang="en-GB" sz="1000" dirty="0" smtClean="0"/>
                        <a:t> J Heat Mass </a:t>
                      </a:r>
                      <a:r>
                        <a:rPr lang="en-GB" sz="1000" dirty="0" err="1" smtClean="0"/>
                        <a:t>Transf</a:t>
                      </a:r>
                      <a:r>
                        <a:rPr lang="en-GB" sz="1000" dirty="0" smtClean="0"/>
                        <a:t> 2009; 52(15–16):3504–9.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1213932"/>
                  </a:ext>
                </a:extLst>
              </a:tr>
            </a:tbl>
          </a:graphicData>
        </a:graphic>
      </p:graphicFrame>
    </p:spTree>
    <p:extLst>
      <p:ext uri="{BB962C8B-B14F-4D97-AF65-F5344CB8AC3E}">
        <p14:creationId xmlns:p14="http://schemas.microsoft.com/office/powerpoint/2010/main" val="391977478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 36" descr="20160506_PSI_Luftbild_0111_klein.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62459" y="1058825"/>
            <a:ext cx="6238541" cy="3889414"/>
          </a:xfrm>
          <a:prstGeom prst="rect">
            <a:avLst/>
          </a:prstGeom>
        </p:spPr>
      </p:pic>
      <p:sp>
        <p:nvSpPr>
          <p:cNvPr id="3" name="Titel 2"/>
          <p:cNvSpPr>
            <a:spLocks noGrp="1"/>
          </p:cNvSpPr>
          <p:nvPr>
            <p:ph type="title"/>
          </p:nvPr>
        </p:nvSpPr>
        <p:spPr/>
        <p:txBody>
          <a:bodyPr/>
          <a:lstStyle/>
          <a:p>
            <a:r>
              <a:rPr lang="de-CH" dirty="0" smtClean="0"/>
              <a:t>Paul Scherrer Institute (PSI)</a:t>
            </a:r>
            <a:endParaRPr lang="de-CH" dirty="0"/>
          </a:p>
        </p:txBody>
      </p:sp>
      <p:sp>
        <p:nvSpPr>
          <p:cNvPr id="4" name="Foliennummernplatzhalter 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4</a:t>
            </a:fld>
            <a:endParaRPr lang="de-DE" dirty="0"/>
          </a:p>
        </p:txBody>
      </p:sp>
      <p:sp>
        <p:nvSpPr>
          <p:cNvPr id="6" name="Line 15"/>
          <p:cNvSpPr>
            <a:spLocks noChangeShapeType="1"/>
          </p:cNvSpPr>
          <p:nvPr/>
        </p:nvSpPr>
        <p:spPr bwMode="auto">
          <a:xfrm flipH="1">
            <a:off x="5004048" y="4276003"/>
            <a:ext cx="590987" cy="434864"/>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7" name="Rectangle 11"/>
          <p:cNvSpPr>
            <a:spLocks noChangeArrowheads="1"/>
          </p:cNvSpPr>
          <p:nvPr/>
        </p:nvSpPr>
        <p:spPr bwMode="auto">
          <a:xfrm>
            <a:off x="4130656" y="4710867"/>
            <a:ext cx="2223542" cy="162000"/>
          </a:xfrm>
          <a:prstGeom prst="rect">
            <a:avLst/>
          </a:prstGeom>
          <a:solidFill>
            <a:srgbClr val="DE7604"/>
          </a:solidFill>
          <a:ln>
            <a:noFill/>
          </a:ln>
          <a:extLst/>
        </p:spPr>
        <p:txBody>
          <a:bodyPr wrap="square" lIns="68557" tIns="11833" rIns="68557" bIns="37800" anchor="ctr">
            <a:noAutofit/>
          </a:bodyPr>
          <a:lstStyle/>
          <a:p>
            <a:pPr algn="ctr" defTabSz="685634">
              <a:spcBef>
                <a:spcPct val="0"/>
              </a:spcBef>
            </a:pPr>
            <a:r>
              <a:rPr lang="en-GB" sz="1200" b="1" spc="38" dirty="0">
                <a:solidFill>
                  <a:schemeClr val="bg1"/>
                </a:solidFill>
                <a:latin typeface="+mn-lt"/>
                <a:ea typeface="ＭＳ Ｐゴシック" charset="0"/>
                <a:cs typeface="ＭＳ Ｐゴシック" charset="0"/>
              </a:rPr>
              <a:t>Synchrotron Light Source (SLS)</a:t>
            </a:r>
          </a:p>
        </p:txBody>
      </p:sp>
      <p:sp>
        <p:nvSpPr>
          <p:cNvPr id="8" name="Line 15"/>
          <p:cNvSpPr>
            <a:spLocks noChangeShapeType="1"/>
          </p:cNvSpPr>
          <p:nvPr/>
        </p:nvSpPr>
        <p:spPr bwMode="auto">
          <a:xfrm flipV="1">
            <a:off x="5490102" y="3004808"/>
            <a:ext cx="440235" cy="64253"/>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9" name="Rectangle 11"/>
          <p:cNvSpPr>
            <a:spLocks noChangeArrowheads="1"/>
          </p:cNvSpPr>
          <p:nvPr/>
        </p:nvSpPr>
        <p:spPr bwMode="auto">
          <a:xfrm>
            <a:off x="5785722" y="2895804"/>
            <a:ext cx="1162542" cy="162000"/>
          </a:xfrm>
          <a:prstGeom prst="rect">
            <a:avLst/>
          </a:prstGeom>
          <a:solidFill>
            <a:srgbClr val="DE7604"/>
          </a:solidFill>
          <a:ln>
            <a:noFill/>
          </a:ln>
          <a:extLst/>
        </p:spPr>
        <p:txBody>
          <a:bodyPr wrap="none" lIns="68557" tIns="11833" rIns="68557" bIns="37800" anchor="ctr">
            <a:noAutofit/>
          </a:bodyPr>
          <a:lstStyle/>
          <a:p>
            <a:pPr algn="ctr">
              <a:lnSpc>
                <a:spcPct val="110000"/>
              </a:lnSpc>
            </a:pPr>
            <a:r>
              <a:rPr lang="en-GB" sz="1200" b="1" spc="38" dirty="0">
                <a:solidFill>
                  <a:schemeClr val="bg1"/>
                </a:solidFill>
                <a:latin typeface="+mn-lt"/>
                <a:ea typeface="ＭＳ Ｐゴシック" charset="0"/>
                <a:cs typeface="ＭＳ Ｐゴシック" charset="0"/>
              </a:rPr>
              <a:t>Neutron source</a:t>
            </a:r>
          </a:p>
        </p:txBody>
      </p:sp>
      <p:sp>
        <p:nvSpPr>
          <p:cNvPr id="14" name="Line 17"/>
          <p:cNvSpPr>
            <a:spLocks noChangeShapeType="1"/>
          </p:cNvSpPr>
          <p:nvPr/>
        </p:nvSpPr>
        <p:spPr bwMode="auto">
          <a:xfrm flipH="1">
            <a:off x="2627786" y="2787774"/>
            <a:ext cx="1890208" cy="548726"/>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15" name="Rectangle 11"/>
          <p:cNvSpPr>
            <a:spLocks noChangeArrowheads="1"/>
          </p:cNvSpPr>
          <p:nvPr/>
        </p:nvSpPr>
        <p:spPr bwMode="auto">
          <a:xfrm>
            <a:off x="2249743" y="3232292"/>
            <a:ext cx="972109"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err="1">
                <a:solidFill>
                  <a:schemeClr val="bg1"/>
                </a:solidFill>
                <a:latin typeface="+mn-lt"/>
                <a:ea typeface="ＭＳ Ｐゴシック" charset="0"/>
                <a:cs typeface="ＭＳ Ｐゴシック" charset="0"/>
              </a:rPr>
              <a:t>Muon</a:t>
            </a:r>
            <a:r>
              <a:rPr lang="en-GB" sz="1200" b="1" spc="38" dirty="0">
                <a:solidFill>
                  <a:schemeClr val="bg1"/>
                </a:solidFill>
                <a:latin typeface="+mn-lt"/>
                <a:ea typeface="ＭＳ Ｐゴシック" charset="0"/>
                <a:cs typeface="ＭＳ Ｐゴシック" charset="0"/>
              </a:rPr>
              <a:t> source</a:t>
            </a:r>
          </a:p>
        </p:txBody>
      </p:sp>
      <p:sp>
        <p:nvSpPr>
          <p:cNvPr id="16" name="Line 17"/>
          <p:cNvSpPr>
            <a:spLocks noChangeShapeType="1"/>
          </p:cNvSpPr>
          <p:nvPr/>
        </p:nvSpPr>
        <p:spPr bwMode="auto">
          <a:xfrm flipH="1">
            <a:off x="3940314" y="3336499"/>
            <a:ext cx="793703" cy="639407"/>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17" name="Rectangle 11"/>
          <p:cNvSpPr>
            <a:spLocks noChangeArrowheads="1"/>
          </p:cNvSpPr>
          <p:nvPr/>
        </p:nvSpPr>
        <p:spPr bwMode="auto">
          <a:xfrm>
            <a:off x="3541983" y="3985329"/>
            <a:ext cx="1129872"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mn-lt"/>
                <a:ea typeface="ＭＳ Ｐゴシック" charset="0"/>
                <a:cs typeface="ＭＳ Ｐゴシック" charset="0"/>
              </a:rPr>
              <a:t>Proton therapy</a:t>
            </a:r>
          </a:p>
        </p:txBody>
      </p:sp>
      <p:sp>
        <p:nvSpPr>
          <p:cNvPr id="20" name="Line 17"/>
          <p:cNvSpPr>
            <a:spLocks noChangeShapeType="1"/>
          </p:cNvSpPr>
          <p:nvPr/>
        </p:nvSpPr>
        <p:spPr bwMode="auto">
          <a:xfrm flipH="1">
            <a:off x="2334859" y="2679762"/>
            <a:ext cx="1884689" cy="324036"/>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21" name="Rectangle 11"/>
          <p:cNvSpPr>
            <a:spLocks noChangeArrowheads="1"/>
          </p:cNvSpPr>
          <p:nvPr/>
        </p:nvSpPr>
        <p:spPr bwMode="auto">
          <a:xfrm>
            <a:off x="1871701" y="2899589"/>
            <a:ext cx="1358366"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mn-lt"/>
                <a:ea typeface="ＭＳ Ｐゴシック" charset="0"/>
                <a:cs typeface="ＭＳ Ｐゴシック" charset="0"/>
              </a:rPr>
              <a:t>Proton accelerator</a:t>
            </a:r>
          </a:p>
        </p:txBody>
      </p:sp>
      <p:sp>
        <p:nvSpPr>
          <p:cNvPr id="23" name="Line 15"/>
          <p:cNvSpPr>
            <a:spLocks noChangeShapeType="1"/>
          </p:cNvSpPr>
          <p:nvPr/>
        </p:nvSpPr>
        <p:spPr bwMode="auto">
          <a:xfrm flipH="1">
            <a:off x="7488324" y="2003080"/>
            <a:ext cx="432048" cy="82616"/>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24" name="Rectangle 11"/>
          <p:cNvSpPr>
            <a:spLocks noChangeArrowheads="1"/>
          </p:cNvSpPr>
          <p:nvPr/>
        </p:nvSpPr>
        <p:spPr bwMode="auto">
          <a:xfrm>
            <a:off x="4660279" y="1113606"/>
            <a:ext cx="1194236"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mn-lt"/>
                <a:ea typeface="ＭＳ Ｐゴシック" charset="0"/>
                <a:cs typeface="ＭＳ Ｐゴシック" charset="0"/>
              </a:rPr>
              <a:t>Nanotechnology</a:t>
            </a:r>
          </a:p>
        </p:txBody>
      </p:sp>
      <p:sp>
        <p:nvSpPr>
          <p:cNvPr id="25" name="Rectangle 11"/>
          <p:cNvSpPr>
            <a:spLocks noChangeArrowheads="1"/>
          </p:cNvSpPr>
          <p:nvPr/>
        </p:nvSpPr>
        <p:spPr bwMode="auto">
          <a:xfrm>
            <a:off x="2456917" y="1329612"/>
            <a:ext cx="1147229"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mn-lt"/>
                <a:ea typeface="ＭＳ Ｐゴシック" charset="0"/>
                <a:cs typeface="ＭＳ Ｐゴシック" charset="0"/>
              </a:rPr>
              <a:t>Radiochemistry</a:t>
            </a:r>
          </a:p>
        </p:txBody>
      </p:sp>
      <p:sp>
        <p:nvSpPr>
          <p:cNvPr id="26" name="Rectangle 11"/>
          <p:cNvSpPr>
            <a:spLocks noChangeArrowheads="1"/>
          </p:cNvSpPr>
          <p:nvPr/>
        </p:nvSpPr>
        <p:spPr bwMode="auto">
          <a:xfrm>
            <a:off x="2456918" y="1545654"/>
            <a:ext cx="1147228"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err="1">
                <a:solidFill>
                  <a:schemeClr val="bg1"/>
                </a:solidFill>
                <a:latin typeface="+mn-lt"/>
                <a:ea typeface="ＭＳ Ｐゴシック" charset="0"/>
                <a:cs typeface="ＭＳ Ｐゴシック" charset="0"/>
              </a:rPr>
              <a:t>Radiopharmacy</a:t>
            </a:r>
            <a:endParaRPr lang="en-GB" sz="1200" b="1" spc="38" dirty="0">
              <a:solidFill>
                <a:schemeClr val="bg1"/>
              </a:solidFill>
              <a:latin typeface="+mn-lt"/>
              <a:ea typeface="ＭＳ Ｐゴシック" charset="0"/>
              <a:cs typeface="ＭＳ Ｐゴシック" charset="0"/>
            </a:endParaRPr>
          </a:p>
        </p:txBody>
      </p:sp>
      <p:sp>
        <p:nvSpPr>
          <p:cNvPr id="28" name="Rectangle 11"/>
          <p:cNvSpPr>
            <a:spLocks noChangeArrowheads="1"/>
          </p:cNvSpPr>
          <p:nvPr/>
        </p:nvSpPr>
        <p:spPr bwMode="auto">
          <a:xfrm>
            <a:off x="2357754" y="1113588"/>
            <a:ext cx="1242138"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mn-lt"/>
                <a:ea typeface="ＭＳ Ｐゴシック" charset="0"/>
                <a:cs typeface="ＭＳ Ｐゴシック" charset="0"/>
              </a:rPr>
              <a:t>Material sciences</a:t>
            </a:r>
          </a:p>
        </p:txBody>
      </p:sp>
      <p:sp>
        <p:nvSpPr>
          <p:cNvPr id="33" name="Rectangle 12"/>
          <p:cNvSpPr>
            <a:spLocks noChangeArrowheads="1"/>
          </p:cNvSpPr>
          <p:nvPr/>
        </p:nvSpPr>
        <p:spPr bwMode="auto">
          <a:xfrm>
            <a:off x="3685405" y="4248834"/>
            <a:ext cx="731021" cy="216000"/>
          </a:xfrm>
          <a:prstGeom prst="rect">
            <a:avLst/>
          </a:prstGeom>
          <a:solidFill>
            <a:schemeClr val="bg1">
              <a:alpha val="79999"/>
            </a:schemeClr>
          </a:solidFill>
          <a:ln w="9525">
            <a:noFill/>
            <a:miter lim="800000"/>
            <a:headEnd/>
            <a:tailEnd/>
          </a:ln>
        </p:spPr>
        <p:txBody>
          <a:bodyPr wrap="none" bIns="54000" anchor="ctr">
            <a:prstTxWarp prst="textNoShape">
              <a:avLst/>
            </a:prstTxWarp>
          </a:bodyPr>
          <a:lstStyle/>
          <a:p>
            <a:pPr algn="ctr"/>
            <a:r>
              <a:rPr lang="de-CH" sz="1275" dirty="0">
                <a:solidFill>
                  <a:srgbClr val="000000"/>
                </a:solidFill>
                <a:latin typeface="+mn-lt"/>
              </a:rPr>
              <a:t>PSI West</a:t>
            </a:r>
          </a:p>
        </p:txBody>
      </p:sp>
      <p:sp>
        <p:nvSpPr>
          <p:cNvPr id="34" name="Rectangle 12"/>
          <p:cNvSpPr>
            <a:spLocks noChangeArrowheads="1"/>
          </p:cNvSpPr>
          <p:nvPr/>
        </p:nvSpPr>
        <p:spPr bwMode="auto">
          <a:xfrm>
            <a:off x="7079799" y="1481254"/>
            <a:ext cx="648659" cy="216000"/>
          </a:xfrm>
          <a:prstGeom prst="rect">
            <a:avLst/>
          </a:prstGeom>
          <a:solidFill>
            <a:schemeClr val="bg1">
              <a:alpha val="79999"/>
            </a:schemeClr>
          </a:solidFill>
          <a:ln w="9525">
            <a:noFill/>
            <a:miter lim="800000"/>
            <a:headEnd/>
            <a:tailEnd/>
          </a:ln>
        </p:spPr>
        <p:txBody>
          <a:bodyPr wrap="none" bIns="54000" anchor="ctr">
            <a:prstTxWarp prst="textNoShape">
              <a:avLst/>
            </a:prstTxWarp>
          </a:bodyPr>
          <a:lstStyle/>
          <a:p>
            <a:pPr algn="ctr"/>
            <a:r>
              <a:rPr lang="en-GB" sz="1275" dirty="0">
                <a:solidFill>
                  <a:srgbClr val="000000"/>
                </a:solidFill>
                <a:latin typeface="+mn-lt"/>
              </a:rPr>
              <a:t>PSI East</a:t>
            </a:r>
          </a:p>
        </p:txBody>
      </p:sp>
      <p:sp>
        <p:nvSpPr>
          <p:cNvPr id="35" name="Line 15"/>
          <p:cNvSpPr>
            <a:spLocks noChangeShapeType="1"/>
          </p:cNvSpPr>
          <p:nvPr/>
        </p:nvSpPr>
        <p:spPr bwMode="auto">
          <a:xfrm flipV="1">
            <a:off x="4517994" y="1383780"/>
            <a:ext cx="540608" cy="284097"/>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19" name="Rectangle 11"/>
          <p:cNvSpPr>
            <a:spLocks noChangeArrowheads="1"/>
          </p:cNvSpPr>
          <p:nvPr/>
        </p:nvSpPr>
        <p:spPr bwMode="auto">
          <a:xfrm>
            <a:off x="4660279" y="1325972"/>
            <a:ext cx="547315"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err="1">
                <a:solidFill>
                  <a:schemeClr val="bg1"/>
                </a:solidFill>
                <a:latin typeface="+mn-lt"/>
                <a:ea typeface="ＭＳ Ｐゴシック" charset="0"/>
                <a:cs typeface="ＭＳ Ｐゴシック" charset="0"/>
              </a:rPr>
              <a:t>Hotlab</a:t>
            </a:r>
            <a:endParaRPr lang="en-GB" sz="1200" b="1" spc="38" dirty="0">
              <a:solidFill>
                <a:schemeClr val="bg1"/>
              </a:solidFill>
              <a:latin typeface="+mn-lt"/>
              <a:ea typeface="ＭＳ Ｐゴシック" charset="0"/>
              <a:cs typeface="ＭＳ Ｐゴシック" charset="0"/>
            </a:endParaRPr>
          </a:p>
        </p:txBody>
      </p:sp>
      <p:sp>
        <p:nvSpPr>
          <p:cNvPr id="36" name="Rectangle 11"/>
          <p:cNvSpPr>
            <a:spLocks noChangeArrowheads="1"/>
          </p:cNvSpPr>
          <p:nvPr/>
        </p:nvSpPr>
        <p:spPr bwMode="auto">
          <a:xfrm>
            <a:off x="3214665" y="2409732"/>
            <a:ext cx="1197746"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de-DE" sz="1200" b="1" spc="38" dirty="0" err="1">
                <a:solidFill>
                  <a:schemeClr val="bg1"/>
                </a:solidFill>
                <a:latin typeface="+mn-lt"/>
                <a:ea typeface="ＭＳ Ｐゴシック" charset="0"/>
                <a:cs typeface="ＭＳ Ｐゴシック" charset="0"/>
              </a:rPr>
              <a:t>Particle</a:t>
            </a:r>
            <a:r>
              <a:rPr lang="de-DE" sz="1200" b="1" spc="38" dirty="0">
                <a:solidFill>
                  <a:schemeClr val="bg1"/>
                </a:solidFill>
                <a:latin typeface="+mn-lt"/>
                <a:ea typeface="ＭＳ Ｐゴシック" charset="0"/>
                <a:cs typeface="ＭＳ Ｐゴシック" charset="0"/>
              </a:rPr>
              <a:t> </a:t>
            </a:r>
            <a:r>
              <a:rPr lang="de-DE" sz="1200" b="1" spc="38" dirty="0" err="1">
                <a:solidFill>
                  <a:schemeClr val="bg1"/>
                </a:solidFill>
                <a:latin typeface="+mn-lt"/>
                <a:ea typeface="ＭＳ Ｐゴシック" charset="0"/>
                <a:cs typeface="ＭＳ Ｐゴシック" charset="0"/>
              </a:rPr>
              <a:t>physics</a:t>
            </a:r>
            <a:endParaRPr lang="de-DE" sz="1200" b="1" spc="38" dirty="0">
              <a:solidFill>
                <a:schemeClr val="bg1"/>
              </a:solidFill>
              <a:latin typeface="+mn-lt"/>
              <a:ea typeface="ＭＳ Ｐゴシック" charset="0"/>
              <a:cs typeface="ＭＳ Ｐゴシック" charset="0"/>
            </a:endParaRPr>
          </a:p>
        </p:txBody>
      </p:sp>
      <p:sp>
        <p:nvSpPr>
          <p:cNvPr id="22" name="Rectangle 11"/>
          <p:cNvSpPr>
            <a:spLocks noChangeArrowheads="1"/>
          </p:cNvSpPr>
          <p:nvPr/>
        </p:nvSpPr>
        <p:spPr bwMode="auto">
          <a:xfrm>
            <a:off x="6950151" y="2003081"/>
            <a:ext cx="702078"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err="1">
                <a:solidFill>
                  <a:schemeClr val="bg1"/>
                </a:solidFill>
                <a:latin typeface="+mn-lt"/>
                <a:ea typeface="ＭＳ Ｐゴシック" charset="0"/>
                <a:cs typeface="ＭＳ Ｐゴシック" charset="0"/>
              </a:rPr>
              <a:t>SwissFEL</a:t>
            </a:r>
            <a:endParaRPr lang="en-GB" sz="1200" b="1" spc="38" dirty="0">
              <a:solidFill>
                <a:schemeClr val="bg1"/>
              </a:solidFill>
              <a:latin typeface="+mn-lt"/>
              <a:ea typeface="ＭＳ Ｐゴシック" charset="0"/>
              <a:cs typeface="ＭＳ Ｐゴシック" charset="0"/>
            </a:endParaRPr>
          </a:p>
        </p:txBody>
      </p:sp>
      <p:sp>
        <p:nvSpPr>
          <p:cNvPr id="38" name="Line 15"/>
          <p:cNvSpPr>
            <a:spLocks noChangeShapeType="1"/>
          </p:cNvSpPr>
          <p:nvPr/>
        </p:nvSpPr>
        <p:spPr bwMode="auto">
          <a:xfrm>
            <a:off x="5120989" y="1828708"/>
            <a:ext cx="514691" cy="689036"/>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39" name="Rectangle 11"/>
          <p:cNvSpPr>
            <a:spLocks noChangeArrowheads="1"/>
          </p:cNvSpPr>
          <p:nvPr/>
        </p:nvSpPr>
        <p:spPr bwMode="auto">
          <a:xfrm>
            <a:off x="5382090" y="2463738"/>
            <a:ext cx="1350150"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Calibri"/>
                <a:ea typeface="ＭＳ Ｐゴシック" charset="0"/>
                <a:cs typeface="Calibri"/>
              </a:rPr>
              <a:t>Energy research</a:t>
            </a:r>
          </a:p>
        </p:txBody>
      </p:sp>
      <p:sp>
        <p:nvSpPr>
          <p:cNvPr id="40" name="Rectangle 11"/>
          <p:cNvSpPr>
            <a:spLocks noChangeArrowheads="1"/>
          </p:cNvSpPr>
          <p:nvPr/>
        </p:nvSpPr>
        <p:spPr bwMode="auto">
          <a:xfrm>
            <a:off x="5706126" y="1599642"/>
            <a:ext cx="594066"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Calibri"/>
                <a:ea typeface="ＭＳ Ｐゴシック" charset="0"/>
                <a:cs typeface="Calibri"/>
              </a:rPr>
              <a:t>Biology</a:t>
            </a:r>
            <a:endParaRPr lang="de-DE" sz="1200" b="1" spc="38" dirty="0">
              <a:solidFill>
                <a:schemeClr val="bg1"/>
              </a:solidFill>
              <a:latin typeface="Calibri"/>
              <a:ea typeface="ＭＳ Ｐゴシック" charset="0"/>
              <a:cs typeface="Calibri"/>
            </a:endParaRPr>
          </a:p>
        </p:txBody>
      </p:sp>
      <p:sp>
        <p:nvSpPr>
          <p:cNvPr id="41" name="Rectangle 11"/>
          <p:cNvSpPr>
            <a:spLocks noChangeArrowheads="1"/>
          </p:cNvSpPr>
          <p:nvPr/>
        </p:nvSpPr>
        <p:spPr bwMode="auto">
          <a:xfrm>
            <a:off x="5706126" y="1815666"/>
            <a:ext cx="918102" cy="162000"/>
          </a:xfrm>
          <a:prstGeom prst="rect">
            <a:avLst/>
          </a:prstGeom>
          <a:solidFill>
            <a:srgbClr val="DE7604"/>
          </a:solidFill>
          <a:ln>
            <a:noFill/>
          </a:ln>
          <a:extLst/>
        </p:spPr>
        <p:txBody>
          <a:bodyPr wrap="none" lIns="68557" tIns="11833" rIns="68557" bIns="37800" anchor="ctr"/>
          <a:lstStyle/>
          <a:p>
            <a:pPr algn="ctr" defTabSz="685634">
              <a:spcBef>
                <a:spcPct val="0"/>
              </a:spcBef>
            </a:pPr>
            <a:r>
              <a:rPr lang="en-GB" sz="1200" b="1" spc="38" dirty="0">
                <a:solidFill>
                  <a:schemeClr val="bg1"/>
                </a:solidFill>
                <a:latin typeface="Calibri"/>
                <a:ea typeface="ＭＳ Ｐゴシック" charset="0"/>
                <a:cs typeface="Calibri"/>
              </a:rPr>
              <a:t>ESI Platform</a:t>
            </a:r>
            <a:endParaRPr lang="de-DE" sz="1200" b="1" spc="38" dirty="0">
              <a:solidFill>
                <a:schemeClr val="bg1"/>
              </a:solidFill>
              <a:latin typeface="Calibri"/>
              <a:ea typeface="ＭＳ Ｐゴシック" charset="0"/>
              <a:cs typeface="Calibri"/>
            </a:endParaRPr>
          </a:p>
        </p:txBody>
      </p:sp>
      <p:sp>
        <p:nvSpPr>
          <p:cNvPr id="43" name="TextBox 21"/>
          <p:cNvSpPr txBox="1"/>
          <p:nvPr/>
        </p:nvSpPr>
        <p:spPr>
          <a:xfrm>
            <a:off x="1762459" y="826247"/>
            <a:ext cx="463268" cy="177741"/>
          </a:xfrm>
          <a:prstGeom prst="rect">
            <a:avLst/>
          </a:prstGeom>
          <a:noFill/>
        </p:spPr>
        <p:txBody>
          <a:bodyPr wrap="none" lIns="0" tIns="0" rIns="0" bIns="0" rtlCol="0">
            <a:spAutoFit/>
          </a:bodyPr>
          <a:lstStyle/>
          <a:p>
            <a:pPr>
              <a:lnSpc>
                <a:spcPct val="110000"/>
              </a:lnSpc>
            </a:pPr>
            <a:r>
              <a:rPr lang="en-US" sz="1050" dirty="0" err="1">
                <a:latin typeface="+mn-lt"/>
                <a:ea typeface="Wingdings"/>
                <a:cs typeface="Wingdings"/>
                <a:sym typeface="Wingdings"/>
              </a:rPr>
              <a:t></a:t>
            </a:r>
            <a:r>
              <a:rPr lang="en-US" sz="1050" dirty="0">
                <a:latin typeface="+mn-lt"/>
                <a:cs typeface="Arial Narrow"/>
                <a:sym typeface="Wingdings"/>
              </a:rPr>
              <a:t> Basel</a:t>
            </a:r>
            <a:endParaRPr lang="en-US" sz="1050" dirty="0">
              <a:latin typeface="+mn-lt"/>
              <a:cs typeface="Arial Narrow"/>
            </a:endParaRPr>
          </a:p>
        </p:txBody>
      </p:sp>
      <p:sp>
        <p:nvSpPr>
          <p:cNvPr id="44" name="TextBox 22"/>
          <p:cNvSpPr txBox="1"/>
          <p:nvPr/>
        </p:nvSpPr>
        <p:spPr>
          <a:xfrm>
            <a:off x="7218294" y="826247"/>
            <a:ext cx="512961" cy="177741"/>
          </a:xfrm>
          <a:prstGeom prst="rect">
            <a:avLst/>
          </a:prstGeom>
          <a:noFill/>
        </p:spPr>
        <p:txBody>
          <a:bodyPr wrap="none" lIns="0" tIns="0" rIns="0" bIns="0" rtlCol="0">
            <a:spAutoFit/>
          </a:bodyPr>
          <a:lstStyle/>
          <a:p>
            <a:pPr>
              <a:lnSpc>
                <a:spcPct val="110000"/>
              </a:lnSpc>
            </a:pPr>
            <a:r>
              <a:rPr lang="en-US" sz="1050" dirty="0">
                <a:latin typeface="+mn-lt"/>
                <a:cs typeface="Arial Narrow"/>
                <a:sym typeface="Wingdings"/>
              </a:rPr>
              <a:t>Zurich </a:t>
            </a:r>
            <a:r>
              <a:rPr lang="en-US" sz="1050" dirty="0">
                <a:latin typeface="+mn-lt"/>
                <a:ea typeface="Wingdings"/>
                <a:cs typeface="Wingdings"/>
                <a:sym typeface="Wingdings"/>
              </a:rPr>
              <a:t></a:t>
            </a:r>
            <a:endParaRPr lang="en-US" sz="1050" dirty="0">
              <a:latin typeface="+mn-lt"/>
              <a:cs typeface="Arial Narrow"/>
            </a:endParaRPr>
          </a:p>
        </p:txBody>
      </p:sp>
      <p:sp>
        <p:nvSpPr>
          <p:cNvPr id="45" name="TextBox 23"/>
          <p:cNvSpPr txBox="1"/>
          <p:nvPr/>
        </p:nvSpPr>
        <p:spPr>
          <a:xfrm>
            <a:off x="3813538" y="826247"/>
            <a:ext cx="652423" cy="177741"/>
          </a:xfrm>
          <a:prstGeom prst="rect">
            <a:avLst/>
          </a:prstGeom>
          <a:noFill/>
        </p:spPr>
        <p:txBody>
          <a:bodyPr wrap="none" lIns="0" tIns="0" rIns="0" bIns="0" rtlCol="0">
            <a:spAutoFit/>
          </a:bodyPr>
          <a:lstStyle/>
          <a:p>
            <a:pPr>
              <a:lnSpc>
                <a:spcPct val="110000"/>
              </a:lnSpc>
            </a:pPr>
            <a:r>
              <a:rPr lang="en-US" sz="1050">
                <a:latin typeface="+mn-lt"/>
                <a:cs typeface="Arial Narrow"/>
                <a:sym typeface="Wingdings"/>
              </a:rPr>
              <a:t>Germany </a:t>
            </a:r>
            <a:r>
              <a:rPr lang="en-US" sz="1050" dirty="0">
                <a:latin typeface="+mn-lt"/>
                <a:ea typeface="Wingdings"/>
                <a:cs typeface="Wingdings"/>
                <a:sym typeface="Wingdings"/>
              </a:rPr>
              <a:t></a:t>
            </a:r>
            <a:endParaRPr lang="en-US" sz="1050" dirty="0">
              <a:latin typeface="+mn-lt"/>
              <a:cs typeface="Arial Narrow"/>
            </a:endParaRPr>
          </a:p>
        </p:txBody>
      </p:sp>
      <p:sp>
        <p:nvSpPr>
          <p:cNvPr id="46" name="TextBox 24"/>
          <p:cNvSpPr txBox="1"/>
          <p:nvPr/>
        </p:nvSpPr>
        <p:spPr>
          <a:xfrm>
            <a:off x="5305759" y="826247"/>
            <a:ext cx="783869" cy="177741"/>
          </a:xfrm>
          <a:prstGeom prst="rect">
            <a:avLst/>
          </a:prstGeom>
          <a:noFill/>
        </p:spPr>
        <p:txBody>
          <a:bodyPr wrap="none" lIns="0" tIns="0" rIns="0" bIns="0" rtlCol="0">
            <a:spAutoFit/>
          </a:bodyPr>
          <a:lstStyle/>
          <a:p>
            <a:pPr>
              <a:lnSpc>
                <a:spcPct val="110000"/>
              </a:lnSpc>
            </a:pPr>
            <a:r>
              <a:rPr lang="en-US" sz="1050" dirty="0" err="1">
                <a:latin typeface="+mn-lt"/>
                <a:cs typeface="Arial Narrow"/>
                <a:sym typeface="Wingdings"/>
              </a:rPr>
              <a:t>Aarau</a:t>
            </a:r>
            <a:r>
              <a:rPr lang="en-US" sz="1050" dirty="0">
                <a:latin typeface="+mn-lt"/>
                <a:cs typeface="Arial Narrow"/>
                <a:sym typeface="Wingdings"/>
              </a:rPr>
              <a:t>/Bern </a:t>
            </a:r>
            <a:r>
              <a:rPr lang="en-US" sz="1050" dirty="0" err="1">
                <a:latin typeface="+mn-lt"/>
                <a:ea typeface="Wingdings"/>
                <a:cs typeface="Wingdings"/>
                <a:sym typeface="Wingdings"/>
              </a:rPr>
              <a:t></a:t>
            </a:r>
            <a:endParaRPr lang="en-US" sz="1050" dirty="0">
              <a:latin typeface="+mn-lt"/>
              <a:cs typeface="Arial Narrow"/>
            </a:endParaRPr>
          </a:p>
        </p:txBody>
      </p:sp>
    </p:spTree>
    <p:extLst>
      <p:ext uri="{BB962C8B-B14F-4D97-AF65-F5344CB8AC3E}">
        <p14:creationId xmlns:p14="http://schemas.microsoft.com/office/powerpoint/2010/main" val="1421643109"/>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endParaRPr lang="en-US" dirty="0"/>
          </a:p>
          <a:p>
            <a:pPr marL="0" indent="0">
              <a:buNone/>
            </a:pPr>
            <a:endParaRPr lang="en-US" dirty="0"/>
          </a:p>
        </p:txBody>
      </p:sp>
      <p:sp>
        <p:nvSpPr>
          <p:cNvPr id="3" name="Titel 2"/>
          <p:cNvSpPr>
            <a:spLocks noGrp="1"/>
          </p:cNvSpPr>
          <p:nvPr>
            <p:ph type="title"/>
          </p:nvPr>
        </p:nvSpPr>
        <p:spPr/>
        <p:txBody>
          <a:bodyPr/>
          <a:lstStyle/>
          <a:p>
            <a:r>
              <a:rPr lang="de-CH" dirty="0" smtClean="0"/>
              <a:t>References </a:t>
            </a:r>
            <a:r>
              <a:rPr lang="de-CH" dirty="0" err="1" smtClean="0"/>
              <a:t>Toki</a:t>
            </a:r>
            <a:r>
              <a:rPr lang="de-CH" dirty="0" smtClean="0"/>
              <a:t>, Japan </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40</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946436796"/>
              </p:ext>
            </p:extLst>
          </p:nvPr>
        </p:nvGraphicFramePr>
        <p:xfrm>
          <a:off x="683568" y="1059582"/>
          <a:ext cx="8208912" cy="2987040"/>
        </p:xfrm>
        <a:graphic>
          <a:graphicData uri="http://schemas.openxmlformats.org/drawingml/2006/table">
            <a:tbl>
              <a:tblPr firstRow="1" bandRow="1">
                <a:tableStyleId>{2D5ABB26-0587-4C30-8999-92F81FD0307C}</a:tableStyleId>
              </a:tblPr>
              <a:tblGrid>
                <a:gridCol w="484833">
                  <a:extLst>
                    <a:ext uri="{9D8B030D-6E8A-4147-A177-3AD203B41FA5}">
                      <a16:colId xmlns:a16="http://schemas.microsoft.com/office/drawing/2014/main" val="1166709743"/>
                    </a:ext>
                  </a:extLst>
                </a:gridCol>
                <a:gridCol w="7724079">
                  <a:extLst>
                    <a:ext uri="{9D8B030D-6E8A-4147-A177-3AD203B41FA5}">
                      <a16:colId xmlns:a16="http://schemas.microsoft.com/office/drawing/2014/main" val="1252869719"/>
                    </a:ext>
                  </a:extLst>
                </a:gridCol>
              </a:tblGrid>
              <a:tr h="370840">
                <a:tc>
                  <a:txBody>
                    <a:bodyPr/>
                    <a:lstStyle/>
                    <a:p>
                      <a:r>
                        <a:rPr lang="de-CH" sz="1000" dirty="0" smtClean="0"/>
                        <a:t>[11]</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Mito T., </a:t>
                      </a:r>
                      <a:r>
                        <a:rPr lang="en-GB" sz="1000" dirty="0" err="1" smtClean="0"/>
                        <a:t>Natsume</a:t>
                      </a:r>
                      <a:r>
                        <a:rPr lang="en-GB" sz="1000" dirty="0" smtClean="0"/>
                        <a:t> K., </a:t>
                      </a:r>
                      <a:r>
                        <a:rPr lang="en-GB" sz="1000" dirty="0" err="1" smtClean="0"/>
                        <a:t>Yanagi</a:t>
                      </a:r>
                      <a:r>
                        <a:rPr lang="en-GB" sz="1000" dirty="0" smtClean="0"/>
                        <a:t> N., Tamura H., </a:t>
                      </a:r>
                      <a:r>
                        <a:rPr lang="en-GB" sz="1000" dirty="0" err="1" smtClean="0"/>
                        <a:t>Tamada</a:t>
                      </a:r>
                      <a:r>
                        <a:rPr lang="en-GB" sz="1000" dirty="0" smtClean="0"/>
                        <a:t> T., </a:t>
                      </a:r>
                      <a:r>
                        <a:rPr lang="en-GB" sz="1000" dirty="0" err="1" smtClean="0"/>
                        <a:t>Shikimachi</a:t>
                      </a:r>
                      <a:r>
                        <a:rPr lang="en-GB" sz="1000" dirty="0" smtClean="0"/>
                        <a:t> K., Hirano N., Nagaya S., Development of highly effective cooling technology for a superconducting magnet using cryogenic OHP (2010) IEEE Transactions on Applied Superconductivity, 20 (3), art. no. 5433248, pp. 2023 - 2026, DOI: 10.1109/TASC.2010.2043724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700211"/>
                  </a:ext>
                </a:extLst>
              </a:tr>
              <a:tr h="370840">
                <a:tc>
                  <a:txBody>
                    <a:bodyPr/>
                    <a:lstStyle/>
                    <a:p>
                      <a:r>
                        <a:rPr lang="de-CH" sz="1000" dirty="0" smtClean="0"/>
                        <a:t>[12]</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K. </a:t>
                      </a:r>
                      <a:r>
                        <a:rPr lang="en-GB" sz="1000" dirty="0" err="1" smtClean="0"/>
                        <a:t>Natsume</a:t>
                      </a:r>
                      <a:r>
                        <a:rPr lang="en-GB" sz="1000" dirty="0" smtClean="0"/>
                        <a:t> et al., "Development of Cryogenic Oscillating Heat Pipe as a New Device for Indirect/Conduction Cooled Superconducting Magnets," in IEEE Transactions on Applied Superconductivity, vol. 22, no. 3, pp. 4703904-4703904, June 2012, Art no. 4703904, </a:t>
                      </a:r>
                      <a:r>
                        <a:rPr lang="en-GB" sz="1000" dirty="0" err="1" smtClean="0"/>
                        <a:t>doi</a:t>
                      </a:r>
                      <a:r>
                        <a:rPr lang="en-GB" sz="1000" dirty="0" smtClean="0"/>
                        <a:t>: 10.1109/TASC.2012.2185029.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8605865"/>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[13]</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Mito T., </a:t>
                      </a:r>
                      <a:r>
                        <a:rPr lang="en-GB" sz="1000" dirty="0" err="1" smtClean="0"/>
                        <a:t>Natsume</a:t>
                      </a:r>
                      <a:r>
                        <a:rPr lang="en-GB" sz="1000" dirty="0" smtClean="0"/>
                        <a:t> K., </a:t>
                      </a:r>
                      <a:r>
                        <a:rPr lang="en-GB" sz="1000" dirty="0" err="1" smtClean="0"/>
                        <a:t>Yanagi</a:t>
                      </a:r>
                      <a:r>
                        <a:rPr lang="en-GB" sz="1000" dirty="0" smtClean="0"/>
                        <a:t> N., Tamura H., </a:t>
                      </a:r>
                      <a:r>
                        <a:rPr lang="en-GB" sz="1000" dirty="0" err="1" smtClean="0"/>
                        <a:t>Tamada</a:t>
                      </a:r>
                      <a:r>
                        <a:rPr lang="en-GB" sz="1000" dirty="0" smtClean="0"/>
                        <a:t> T., </a:t>
                      </a:r>
                      <a:r>
                        <a:rPr lang="en-GB" sz="1000" dirty="0" err="1" smtClean="0"/>
                        <a:t>Shikimachi</a:t>
                      </a:r>
                      <a:r>
                        <a:rPr lang="en-GB" sz="1000" dirty="0" smtClean="0"/>
                        <a:t> K., Hirano N., Nagaya S. Achievement of high heat removal characteristics of superconducting magnets with imbedded oscillating heat pipes (2011) IEEE Transactions on Applied Superconductivity, 21 (3 PART 2), art. no. 5699953, pp. 2470 – 2473, DOI: 10.1109/TASC.2010.2100356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9953213"/>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[14]</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err="1" smtClean="0"/>
                        <a:t>Kyohei</a:t>
                      </a:r>
                      <a:r>
                        <a:rPr lang="en-GB" sz="1000" dirty="0" smtClean="0"/>
                        <a:t> </a:t>
                      </a:r>
                      <a:r>
                        <a:rPr lang="en-GB" sz="1000" dirty="0" err="1" smtClean="0"/>
                        <a:t>Natsume</a:t>
                      </a:r>
                      <a:r>
                        <a:rPr lang="en-GB" sz="1000" dirty="0" smtClean="0"/>
                        <a:t>, Toshiyuki Mito, </a:t>
                      </a:r>
                      <a:r>
                        <a:rPr lang="en-GB" sz="1000" dirty="0" err="1" smtClean="0"/>
                        <a:t>Nagato</a:t>
                      </a:r>
                      <a:r>
                        <a:rPr lang="en-GB" sz="1000" dirty="0" smtClean="0"/>
                        <a:t> </a:t>
                      </a:r>
                      <a:r>
                        <a:rPr lang="en-GB" sz="1000" dirty="0" err="1" smtClean="0"/>
                        <a:t>Yanagi</a:t>
                      </a:r>
                      <a:r>
                        <a:rPr lang="en-GB" sz="1000" dirty="0" smtClean="0"/>
                        <a:t>, Hitoshi Tamura, Tsutomu </a:t>
                      </a:r>
                      <a:r>
                        <a:rPr lang="en-GB" sz="1000" dirty="0" err="1" smtClean="0"/>
                        <a:t>Tamada</a:t>
                      </a:r>
                      <a:r>
                        <a:rPr lang="en-GB" sz="1000" dirty="0" smtClean="0"/>
                        <a:t>, Koji </a:t>
                      </a:r>
                      <a:r>
                        <a:rPr lang="en-GB" sz="1000" dirty="0" err="1" smtClean="0"/>
                        <a:t>Shikimachi</a:t>
                      </a:r>
                      <a:r>
                        <a:rPr lang="en-GB" sz="1000" dirty="0" smtClean="0"/>
                        <a:t>, Naoki Hirano, Shigeo Nagaya, Heat transfer performance of cryogenic oscillating heat pipes for effective cooling of superconducting magnets, Cryogenics, Volume 51, Issue 6, 2011, Pages 309-314, ISSN 0011-2275, https://doi.org/10.1016/j.cryogenics.2010.07.001.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9570465"/>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[15]</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Mito T, </a:t>
                      </a:r>
                      <a:r>
                        <a:rPr lang="en-GB" sz="1000" dirty="0" err="1" smtClean="0"/>
                        <a:t>Natsume</a:t>
                      </a:r>
                      <a:r>
                        <a:rPr lang="en-GB" sz="1000" dirty="0" smtClean="0"/>
                        <a:t> K, </a:t>
                      </a:r>
                      <a:r>
                        <a:rPr lang="en-GB" sz="1000" dirty="0" err="1" smtClean="0"/>
                        <a:t>Yanagi</a:t>
                      </a:r>
                      <a:r>
                        <a:rPr lang="en-GB" sz="1000" dirty="0" smtClean="0"/>
                        <a:t> N, Tamura H, </a:t>
                      </a:r>
                      <a:r>
                        <a:rPr lang="en-GB" sz="1000" dirty="0" err="1" smtClean="0"/>
                        <a:t>Tamada</a:t>
                      </a:r>
                      <a:r>
                        <a:rPr lang="en-GB" sz="1000" dirty="0" smtClean="0"/>
                        <a:t> T, </a:t>
                      </a:r>
                      <a:r>
                        <a:rPr lang="en-GB" sz="1000" dirty="0" err="1" smtClean="0"/>
                        <a:t>Shikimachi</a:t>
                      </a:r>
                      <a:r>
                        <a:rPr lang="en-GB" sz="1000" dirty="0" smtClean="0"/>
                        <a:t> K, et al. Development of highly effective cooling technology for a superconducting magnet using cryogenic OHP. IEEE Trans </a:t>
                      </a:r>
                      <a:r>
                        <a:rPr lang="en-GB" sz="1000" dirty="0" err="1" smtClean="0"/>
                        <a:t>Appl</a:t>
                      </a:r>
                      <a:r>
                        <a:rPr lang="en-GB" sz="1000" dirty="0" smtClean="0"/>
                        <a:t> </a:t>
                      </a:r>
                      <a:r>
                        <a:rPr lang="en-GB" sz="1000" dirty="0" err="1" smtClean="0"/>
                        <a:t>Supercond</a:t>
                      </a:r>
                      <a:r>
                        <a:rPr lang="en-GB" sz="1000" dirty="0" smtClean="0"/>
                        <a:t> 2010;20(3):2023–6.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30766"/>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[16]</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Mito T, </a:t>
                      </a:r>
                      <a:r>
                        <a:rPr lang="en-GB" sz="1000" dirty="0" err="1" smtClean="0"/>
                        <a:t>Natsume</a:t>
                      </a:r>
                      <a:r>
                        <a:rPr lang="en-GB" sz="1000" dirty="0" smtClean="0"/>
                        <a:t> K, </a:t>
                      </a:r>
                      <a:r>
                        <a:rPr lang="en-GB" sz="1000" dirty="0" err="1" smtClean="0"/>
                        <a:t>Yanagi</a:t>
                      </a:r>
                      <a:r>
                        <a:rPr lang="en-GB" sz="1000" dirty="0" smtClean="0"/>
                        <a:t> N, Tamura H, </a:t>
                      </a:r>
                      <a:r>
                        <a:rPr lang="en-GB" sz="1000" dirty="0" err="1" smtClean="0"/>
                        <a:t>Terazaki</a:t>
                      </a:r>
                      <a:r>
                        <a:rPr lang="en-GB" sz="1000" dirty="0" smtClean="0"/>
                        <a:t> Y. Enhancement of thermal properties of HTS magnets using built-in cryogenic oscillating heat pipes. IEEE Trans </a:t>
                      </a:r>
                      <a:r>
                        <a:rPr lang="en-GB" sz="1000" dirty="0" err="1" smtClean="0"/>
                        <a:t>Appl</a:t>
                      </a:r>
                      <a:r>
                        <a:rPr lang="en-GB" sz="1000" dirty="0" smtClean="0"/>
                        <a:t> </a:t>
                      </a:r>
                      <a:r>
                        <a:rPr lang="en-GB" sz="1000" dirty="0" err="1" smtClean="0"/>
                        <a:t>Supercond</a:t>
                      </a:r>
                      <a:r>
                        <a:rPr lang="en-GB" sz="1000" dirty="0" smtClean="0"/>
                        <a:t> 2013;23(3):4602905.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268474"/>
                  </a:ext>
                </a:extLst>
              </a:tr>
            </a:tbl>
          </a:graphicData>
        </a:graphic>
      </p:graphicFrame>
    </p:spTree>
    <p:extLst>
      <p:ext uri="{BB962C8B-B14F-4D97-AF65-F5344CB8AC3E}">
        <p14:creationId xmlns:p14="http://schemas.microsoft.com/office/powerpoint/2010/main" val="207146883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endParaRPr lang="en-US" dirty="0"/>
          </a:p>
          <a:p>
            <a:pPr marL="0" indent="0">
              <a:buNone/>
            </a:pPr>
            <a:endParaRPr lang="en-US" dirty="0"/>
          </a:p>
        </p:txBody>
      </p:sp>
      <p:sp>
        <p:nvSpPr>
          <p:cNvPr id="3" name="Titel 2"/>
          <p:cNvSpPr>
            <a:spLocks noGrp="1"/>
          </p:cNvSpPr>
          <p:nvPr>
            <p:ph type="title"/>
          </p:nvPr>
        </p:nvSpPr>
        <p:spPr/>
        <p:txBody>
          <a:bodyPr/>
          <a:lstStyle/>
          <a:p>
            <a:r>
              <a:rPr lang="de-CH" dirty="0" smtClean="0"/>
              <a:t>References Beijing, China</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41</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4037410130"/>
              </p:ext>
            </p:extLst>
          </p:nvPr>
        </p:nvGraphicFramePr>
        <p:xfrm>
          <a:off x="683568" y="1059582"/>
          <a:ext cx="8208912" cy="3718560"/>
        </p:xfrm>
        <a:graphic>
          <a:graphicData uri="http://schemas.openxmlformats.org/drawingml/2006/table">
            <a:tbl>
              <a:tblPr firstRow="1" bandRow="1">
                <a:tableStyleId>{2D5ABB26-0587-4C30-8999-92F81FD0307C}</a:tableStyleId>
              </a:tblPr>
              <a:tblGrid>
                <a:gridCol w="484833">
                  <a:extLst>
                    <a:ext uri="{9D8B030D-6E8A-4147-A177-3AD203B41FA5}">
                      <a16:colId xmlns:a16="http://schemas.microsoft.com/office/drawing/2014/main" val="1166709743"/>
                    </a:ext>
                  </a:extLst>
                </a:gridCol>
                <a:gridCol w="7724079">
                  <a:extLst>
                    <a:ext uri="{9D8B030D-6E8A-4147-A177-3AD203B41FA5}">
                      <a16:colId xmlns:a16="http://schemas.microsoft.com/office/drawing/2014/main" val="1252869719"/>
                    </a:ext>
                  </a:extLst>
                </a:gridCol>
              </a:tblGrid>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[17]</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Qing Liang, Yi Li, </a:t>
                      </a:r>
                      <a:r>
                        <a:rPr lang="en-US" sz="1000" dirty="0" err="1" smtClean="0"/>
                        <a:t>Qiuliang</a:t>
                      </a:r>
                      <a:r>
                        <a:rPr lang="en-US" sz="1000" dirty="0" smtClean="0"/>
                        <a:t> Wang, Experimental investigation on the performance of a neon cryogenic oscillating heat pipe, Cryogenics, Volume 84, 2017, Pages 7-12, ISSN 0011-2275, https://doi.org/10.1016/j.cryogenics.2017.03.004.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8097601"/>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[18]</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Liang, Q., Li, Y., &amp; Wang, Q. (2017). Cryogenic oscillating heat pipe for conduction-cooled superconducting magnets. IEEE Transactions on Applied Superconductivity, 28(3), 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5513373"/>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[19]</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Qing Liang, Yi Li, </a:t>
                      </a:r>
                      <a:r>
                        <a:rPr lang="en-US" sz="1000" dirty="0" err="1" smtClean="0"/>
                        <a:t>Qiuliang</a:t>
                      </a:r>
                      <a:r>
                        <a:rPr lang="en-US" sz="1000" dirty="0" smtClean="0"/>
                        <a:t> Wang, Effects of filling ratio and condenser temperature on the thermal performance of a neon cryogenic oscillating heat pipe, Cryogenics, Volume 89, 2018, Pages 102-106, ISSN 0011-2275, https://doi.org/10.1016/j.cryogenics.2017.12.002.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782413"/>
                  </a:ext>
                </a:extLst>
              </a:tr>
              <a:tr h="370840">
                <a:tc>
                  <a:txBody>
                    <a:bodyPr/>
                    <a:lstStyle/>
                    <a:p>
                      <a:r>
                        <a:rPr lang="de-CH" sz="1000" dirty="0" smtClean="0"/>
                        <a:t>[20]</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Q. Liang , Y. Li , Q. Wang , Study on a neon cryogenic oscillating heat pipe with long heat transport distance, Heat Mass Transf. 54 (2018) 1721–1727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137171"/>
                  </a:ext>
                </a:extLst>
              </a:tr>
              <a:tr h="370840">
                <a:tc>
                  <a:txBody>
                    <a:bodyPr/>
                    <a:lstStyle/>
                    <a:p>
                      <a:r>
                        <a:rPr lang="de-CH" sz="1000" dirty="0" smtClean="0"/>
                        <a:t>[21]</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smtClean="0"/>
                        <a:t>Deng HR, Liu YM, Ma RF, Han DY, </a:t>
                      </a:r>
                      <a:r>
                        <a:rPr lang="en-US" sz="1000" dirty="0" err="1" smtClean="0"/>
                        <a:t>Gan</a:t>
                      </a:r>
                      <a:r>
                        <a:rPr lang="en-US" sz="1000" dirty="0" smtClean="0"/>
                        <a:t> ZH, </a:t>
                      </a:r>
                      <a:r>
                        <a:rPr lang="en-US" sz="1000" dirty="0" err="1" smtClean="0"/>
                        <a:t>Pfotenhauer</a:t>
                      </a:r>
                      <a:r>
                        <a:rPr lang="en-US" sz="1000" dirty="0" smtClean="0"/>
                        <a:t> JM. Experimental investigation on a pulsating heat pipe with hydrogen. In: Advances in cryogenic engineering, vol. 101; 2015</a:t>
                      </a:r>
                      <a:r>
                        <a:rPr lang="en-US" sz="1000" dirty="0" smtClean="0"/>
                        <a:t>.</a:t>
                      </a:r>
                      <a:endParaRPr lang="en-US"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700211"/>
                  </a:ext>
                </a:extLst>
              </a:tr>
              <a:tr h="370840">
                <a:tc>
                  <a:txBody>
                    <a:bodyPr/>
                    <a:lstStyle/>
                    <a:p>
                      <a:r>
                        <a:rPr lang="de-CH" sz="1000" dirty="0" smtClean="0"/>
                        <a:t>[22]</a:t>
                      </a: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Dong Xu, </a:t>
                      </a:r>
                      <a:r>
                        <a:rPr lang="en-GB" sz="1000" dirty="0" err="1" smtClean="0"/>
                        <a:t>Laifeng</a:t>
                      </a:r>
                      <a:r>
                        <a:rPr lang="en-GB" sz="1000" dirty="0" smtClean="0"/>
                        <a:t> Li, </a:t>
                      </a:r>
                      <a:r>
                        <a:rPr lang="en-GB" sz="1000" dirty="0" err="1" smtClean="0"/>
                        <a:t>Huiming</a:t>
                      </a:r>
                      <a:r>
                        <a:rPr lang="en-GB" sz="1000" dirty="0" smtClean="0"/>
                        <a:t> Liu, Experimental investigation on the thermal performance of helium based cryogenic pulsating heat pipe, Experimental Thermal and Fluid Science, Volume 70, 2016, Pages 61-68, ISSN 0894-1777, https://doi.org/10.1016/j.expthermflusci.2015.08.024.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8605865"/>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[23]</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smtClean="0"/>
                        <a:t>M. Li, L. Li, D. Xu, Effect of number of turns and configurations on the heat transfer performance of helium cryogenic pulsating heat pipe, Cryogenics, Volume 96, December 2018, Pages 159-165.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9953213"/>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[24]</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err="1" smtClean="0"/>
                        <a:t>Monan</a:t>
                      </a:r>
                      <a:r>
                        <a:rPr lang="en-GB" sz="1000" dirty="0" smtClean="0"/>
                        <a:t> Li, </a:t>
                      </a:r>
                      <a:r>
                        <a:rPr lang="en-GB" sz="1000" dirty="0" err="1" smtClean="0"/>
                        <a:t>Laifeng</a:t>
                      </a:r>
                      <a:r>
                        <a:rPr lang="en-GB" sz="1000" dirty="0" smtClean="0"/>
                        <a:t> Li, Dong Xu, Effect of filling ratio and orientation on the performance of a multiple turns helium pulsating heat pipe, Cryogenics, Volume 100, 2019, Pages 62-68, ISSN 0011-2275, https://doi.org/10.1016/j.cryogenics.2019.04.006.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9570465"/>
                  </a:ext>
                </a:extLst>
              </a:tr>
              <a:tr h="37084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CH" sz="1000" dirty="0" smtClean="0"/>
                        <a:t>[25]</a:t>
                      </a:r>
                      <a:endParaRPr lang="en-US" sz="1000" dirty="0" smtClean="0"/>
                    </a:p>
                    <a:p>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err="1" smtClean="0"/>
                        <a:t>Bingkun</a:t>
                      </a:r>
                      <a:r>
                        <a:rPr lang="en-GB" sz="1000" dirty="0" smtClean="0"/>
                        <a:t> </a:t>
                      </a:r>
                      <a:r>
                        <a:rPr lang="en-GB" sz="1000" dirty="0" err="1" smtClean="0"/>
                        <a:t>Lyu</a:t>
                      </a:r>
                      <a:r>
                        <a:rPr lang="en-GB" sz="1000" dirty="0" smtClean="0"/>
                        <a:t>, Dong Xu, Wei Wang, </a:t>
                      </a:r>
                      <a:r>
                        <a:rPr lang="en-GB" sz="1000" dirty="0" err="1" smtClean="0"/>
                        <a:t>Jijun</a:t>
                      </a:r>
                      <a:r>
                        <a:rPr lang="en-GB" sz="1000" dirty="0" smtClean="0"/>
                        <a:t> Xin, </a:t>
                      </a:r>
                      <a:r>
                        <a:rPr lang="en-GB" sz="1000" dirty="0" err="1" smtClean="0"/>
                        <a:t>Yaran</a:t>
                      </a:r>
                      <a:r>
                        <a:rPr lang="en-GB" sz="1000" dirty="0" smtClean="0"/>
                        <a:t> Shi, </a:t>
                      </a:r>
                      <a:r>
                        <a:rPr lang="en-GB" sz="1000" dirty="0" err="1" smtClean="0"/>
                        <a:t>Zhichun</a:t>
                      </a:r>
                      <a:r>
                        <a:rPr lang="en-GB" sz="1000" dirty="0" smtClean="0"/>
                        <a:t> Fang, </a:t>
                      </a:r>
                      <a:r>
                        <a:rPr lang="en-GB" sz="1000" dirty="0" err="1" smtClean="0"/>
                        <a:t>Chuanjun</a:t>
                      </a:r>
                      <a:r>
                        <a:rPr lang="en-GB" sz="1000" dirty="0" smtClean="0"/>
                        <a:t> Huang, </a:t>
                      </a:r>
                      <a:r>
                        <a:rPr lang="en-GB" sz="1000" dirty="0" err="1" smtClean="0"/>
                        <a:t>Rongjin</a:t>
                      </a:r>
                      <a:r>
                        <a:rPr lang="en-GB" sz="1000" dirty="0" smtClean="0"/>
                        <a:t> Huang, </a:t>
                      </a:r>
                      <a:r>
                        <a:rPr lang="en-GB" sz="1000" dirty="0" err="1" smtClean="0"/>
                        <a:t>Laifeng</a:t>
                      </a:r>
                      <a:r>
                        <a:rPr lang="en-GB" sz="1000" dirty="0" smtClean="0"/>
                        <a:t> Li, Experimental investigation of a serial-parallel configuration helium pulsating heat pipe, Cryogenics, Volume 131, 2023, 103668, ISSN 0011-2275, https://doi.org/10.1016/j.cryogenics.2023.103668.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30766"/>
                  </a:ext>
                </a:extLst>
              </a:tr>
            </a:tbl>
          </a:graphicData>
        </a:graphic>
      </p:graphicFrame>
    </p:spTree>
    <p:extLst>
      <p:ext uri="{BB962C8B-B14F-4D97-AF65-F5344CB8AC3E}">
        <p14:creationId xmlns:p14="http://schemas.microsoft.com/office/powerpoint/2010/main" val="79355703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9012" y="20207"/>
            <a:ext cx="5034449" cy="544521"/>
          </a:xfrm>
          <a:noFill/>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b="1" dirty="0" smtClean="0">
                <a:solidFill>
                  <a:srgbClr val="3333FF"/>
                </a:solidFill>
              </a:rPr>
              <a:t>Superconducting Conductors Tests</a:t>
            </a:r>
            <a:r>
              <a:rPr lang="en-US" b="1" dirty="0">
                <a:solidFill>
                  <a:srgbClr val="3333FF"/>
                </a:solidFill>
              </a:rPr>
              <a:t/>
            </a:r>
            <a:br>
              <a:rPr lang="en-US" b="1" dirty="0">
                <a:solidFill>
                  <a:srgbClr val="3333FF"/>
                </a:solidFill>
              </a:rPr>
            </a:br>
            <a:r>
              <a:rPr lang="en-US" b="1" dirty="0" smtClean="0">
                <a:solidFill>
                  <a:srgbClr val="3333FF"/>
                </a:solidFill>
              </a:rPr>
              <a:t>for gantry and energy saving applications</a:t>
            </a:r>
            <a:endParaRPr lang="de-CH" b="1" dirty="0">
              <a:solidFill>
                <a:srgbClr val="3333FF"/>
              </a:solidFill>
            </a:endParaRPr>
          </a:p>
        </p:txBody>
      </p:sp>
      <p:sp>
        <p:nvSpPr>
          <p:cNvPr id="38" name="object 20"/>
          <p:cNvSpPr txBox="1"/>
          <p:nvPr/>
        </p:nvSpPr>
        <p:spPr>
          <a:xfrm>
            <a:off x="1806877" y="1132614"/>
            <a:ext cx="1847021" cy="214001"/>
          </a:xfrm>
          <a:prstGeom prst="rect">
            <a:avLst/>
          </a:prstGeom>
          <a:ln w="35051">
            <a:solidFill>
              <a:srgbClr val="C00000"/>
            </a:solidFill>
          </a:ln>
        </p:spPr>
        <p:txBody>
          <a:bodyPr vert="horz" wrap="square" lIns="0" tIns="6191" rIns="0" bIns="0" rtlCol="0">
            <a:spAutoFit/>
          </a:bodyPr>
          <a:lstStyle/>
          <a:p>
            <a:pPr marL="24288" algn="ctr">
              <a:spcBef>
                <a:spcPts val="49"/>
              </a:spcBef>
            </a:pPr>
            <a:r>
              <a:rPr lang="it-IT" sz="1350" dirty="0" err="1">
                <a:latin typeface="Calibri"/>
                <a:cs typeface="Calibri"/>
              </a:rPr>
              <a:t>Conductors</a:t>
            </a:r>
            <a:r>
              <a:rPr lang="it-IT" sz="1350" dirty="0">
                <a:latin typeface="Calibri"/>
                <a:cs typeface="Calibri"/>
              </a:rPr>
              <a:t> to be </a:t>
            </a:r>
            <a:r>
              <a:rPr lang="it-IT" sz="1350" dirty="0" err="1">
                <a:latin typeface="Calibri"/>
                <a:cs typeface="Calibri"/>
              </a:rPr>
              <a:t>tested</a:t>
            </a:r>
            <a:endParaRPr sz="1350" dirty="0">
              <a:latin typeface="Calibri"/>
              <a:cs typeface="Calibri"/>
            </a:endParaRPr>
          </a:p>
        </p:txBody>
      </p:sp>
      <p:sp>
        <p:nvSpPr>
          <p:cNvPr id="39" name="object 21"/>
          <p:cNvSpPr txBox="1"/>
          <p:nvPr/>
        </p:nvSpPr>
        <p:spPr>
          <a:xfrm>
            <a:off x="1331640" y="3651870"/>
            <a:ext cx="6372708" cy="1145025"/>
          </a:xfrm>
          <a:prstGeom prst="rect">
            <a:avLst/>
          </a:prstGeom>
        </p:spPr>
        <p:txBody>
          <a:bodyPr vert="horz" wrap="square" lIns="0" tIns="105251" rIns="0" bIns="0" rtlCol="0">
            <a:spAutoFit/>
          </a:bodyPr>
          <a:lstStyle/>
          <a:p>
            <a:pPr marL="9049">
              <a:spcBef>
                <a:spcPts val="829"/>
              </a:spcBef>
              <a:tabLst>
                <a:tab pos="224314" algn="l"/>
                <a:tab pos="224790" algn="l"/>
              </a:tabLst>
            </a:pPr>
            <a:r>
              <a:rPr lang="it-IT" sz="1350" u="sng" dirty="0" err="1">
                <a:latin typeface="Calibri"/>
                <a:cs typeface="Calibri"/>
              </a:rPr>
              <a:t>Experimental</a:t>
            </a:r>
            <a:r>
              <a:rPr lang="it-IT" sz="1350" u="sng" dirty="0">
                <a:latin typeface="Calibri"/>
                <a:cs typeface="Calibri"/>
              </a:rPr>
              <a:t> </a:t>
            </a:r>
            <a:r>
              <a:rPr lang="it-IT" sz="1350" u="sng" dirty="0" err="1">
                <a:latin typeface="Calibri"/>
                <a:cs typeface="Calibri"/>
              </a:rPr>
              <a:t>campaign</a:t>
            </a:r>
            <a:r>
              <a:rPr lang="it-IT" sz="1350" u="sng" dirty="0">
                <a:latin typeface="Calibri"/>
                <a:cs typeface="Calibri"/>
              </a:rPr>
              <a:t> </a:t>
            </a:r>
            <a:r>
              <a:rPr lang="it-IT" sz="1350" u="sng" dirty="0" err="1">
                <a:latin typeface="Calibri"/>
                <a:cs typeface="Calibri"/>
              </a:rPr>
              <a:t>steps</a:t>
            </a:r>
            <a:r>
              <a:rPr lang="it-IT" sz="1350" u="sng" dirty="0">
                <a:latin typeface="Calibri"/>
                <a:cs typeface="Calibri"/>
              </a:rPr>
              <a:t> </a:t>
            </a:r>
            <a:r>
              <a:rPr lang="en-US" sz="1350" dirty="0">
                <a:latin typeface="Calibri"/>
                <a:cs typeface="Calibri"/>
              </a:rPr>
              <a:t>: </a:t>
            </a:r>
          </a:p>
          <a:p>
            <a:pPr marL="223361" indent="-214313">
              <a:spcBef>
                <a:spcPts val="0"/>
              </a:spcBef>
              <a:buFont typeface="Arial" panose="020B0604020202020204" pitchFamily="34" charset="0"/>
              <a:buChar char="•"/>
              <a:tabLst>
                <a:tab pos="224314" algn="l"/>
                <a:tab pos="224790" algn="l"/>
              </a:tabLst>
            </a:pPr>
            <a:r>
              <a:rPr lang="en-US" sz="1350" dirty="0">
                <a:latin typeface="Calibri"/>
                <a:cs typeface="Calibri"/>
              </a:rPr>
              <a:t>Wet winding tests with dummy samples to test the winding procedure and to verify the insulating capacity; </a:t>
            </a:r>
          </a:p>
          <a:p>
            <a:pPr marL="223361" indent="-214313">
              <a:spcBef>
                <a:spcPts val="0"/>
              </a:spcBef>
              <a:buFont typeface="Arial" panose="020B0604020202020204" pitchFamily="34" charset="0"/>
              <a:buChar char="•"/>
              <a:tabLst>
                <a:tab pos="224314" algn="l"/>
                <a:tab pos="224790" algn="l"/>
              </a:tabLst>
            </a:pPr>
            <a:r>
              <a:rPr lang="en-US" sz="1350" dirty="0">
                <a:latin typeface="Calibri"/>
                <a:cs typeface="Calibri"/>
              </a:rPr>
              <a:t>Setup testing on reduced lengths of MgB2, </a:t>
            </a:r>
            <a:r>
              <a:rPr lang="en-US" sz="1350" dirty="0" err="1">
                <a:latin typeface="Calibri"/>
                <a:cs typeface="Calibri"/>
              </a:rPr>
              <a:t>NbTi</a:t>
            </a:r>
            <a:r>
              <a:rPr lang="en-US" sz="1350" dirty="0">
                <a:latin typeface="Calibri"/>
                <a:cs typeface="Calibri"/>
              </a:rPr>
              <a:t> and HTS tape;</a:t>
            </a:r>
          </a:p>
          <a:p>
            <a:pPr marL="223361" indent="-214313">
              <a:spcBef>
                <a:spcPts val="0"/>
              </a:spcBef>
              <a:buFont typeface="Arial" panose="020B0604020202020204" pitchFamily="34" charset="0"/>
              <a:buChar char="•"/>
              <a:tabLst>
                <a:tab pos="224314" algn="l"/>
                <a:tab pos="224790" algn="l"/>
              </a:tabLst>
            </a:pPr>
            <a:r>
              <a:rPr lang="it-IT" sz="1350" dirty="0">
                <a:latin typeface="Calibri"/>
                <a:cs typeface="Calibri"/>
              </a:rPr>
              <a:t>Real </a:t>
            </a:r>
            <a:r>
              <a:rPr lang="it-IT" sz="1350" dirty="0" err="1">
                <a:latin typeface="Calibri"/>
                <a:cs typeface="Calibri"/>
              </a:rPr>
              <a:t>conductors</a:t>
            </a:r>
            <a:r>
              <a:rPr lang="it-IT" sz="1350" dirty="0">
                <a:latin typeface="Calibri"/>
                <a:cs typeface="Calibri"/>
              </a:rPr>
              <a:t> </a:t>
            </a:r>
            <a:r>
              <a:rPr lang="it-IT" sz="1350" dirty="0" err="1">
                <a:latin typeface="Calibri"/>
                <a:cs typeface="Calibri"/>
              </a:rPr>
              <a:t>winding</a:t>
            </a:r>
            <a:r>
              <a:rPr lang="it-IT" sz="1350" dirty="0">
                <a:latin typeface="Calibri"/>
                <a:cs typeface="Calibri"/>
              </a:rPr>
              <a:t> and </a:t>
            </a:r>
            <a:r>
              <a:rPr lang="it-IT" sz="1350" dirty="0" err="1">
                <a:latin typeface="Calibri"/>
                <a:cs typeface="Calibri"/>
              </a:rPr>
              <a:t>testing</a:t>
            </a:r>
            <a:r>
              <a:rPr lang="it-IT" sz="1350" dirty="0">
                <a:latin typeface="Calibri"/>
                <a:cs typeface="Calibri"/>
              </a:rPr>
              <a:t> + </a:t>
            </a:r>
            <a:r>
              <a:rPr lang="it-IT" sz="1350" dirty="0" err="1">
                <a:latin typeface="Calibri"/>
                <a:cs typeface="Calibri"/>
              </a:rPr>
              <a:t>comparison</a:t>
            </a:r>
            <a:r>
              <a:rPr lang="it-IT" sz="1350" dirty="0">
                <a:latin typeface="Calibri"/>
                <a:cs typeface="Calibri"/>
              </a:rPr>
              <a:t> with </a:t>
            </a:r>
            <a:r>
              <a:rPr lang="it-IT" sz="1350" dirty="0" err="1">
                <a:latin typeface="Calibri"/>
                <a:cs typeface="Calibri"/>
              </a:rPr>
              <a:t>simulations</a:t>
            </a:r>
            <a:r>
              <a:rPr lang="it-IT" sz="1350" dirty="0">
                <a:latin typeface="Calibri"/>
                <a:cs typeface="Calibri"/>
              </a:rPr>
              <a:t>. </a:t>
            </a:r>
          </a:p>
        </p:txBody>
      </p:sp>
      <p:sp>
        <p:nvSpPr>
          <p:cNvPr id="40" name="object 22"/>
          <p:cNvSpPr txBox="1">
            <a:spLocks/>
          </p:cNvSpPr>
          <p:nvPr/>
        </p:nvSpPr>
        <p:spPr>
          <a:xfrm>
            <a:off x="2439012" y="564728"/>
            <a:ext cx="5521068" cy="471764"/>
          </a:xfrm>
          <a:prstGeom prst="rect">
            <a:avLst/>
          </a:prstGeom>
          <a:ln w="12700">
            <a:miter lim="400000"/>
          </a:ln>
          <a:extLst>
            <a:ext uri="{C572A759-6A51-4108-AA02-DFA0A04FC94B}">
              <ma14:wrappingTextBoxFlag xmlns:ma14="http://schemas.microsoft.com/office/mac/drawingml/2011/main" xmlns="" val="1"/>
            </a:ext>
          </a:extLst>
        </p:spPr>
        <p:txBody>
          <a:bodyPr vert="horz" wrap="square" lIns="0" tIns="10001" rIns="0" bIns="0" rtlCol="0">
            <a:spAutoFit/>
          </a:bodyPr>
          <a:lstStyle>
            <a:lvl1pPr marL="0" marR="0" indent="0" algn="l" defTabSz="914400" rtl="0" latinLnBrk="0">
              <a:lnSpc>
                <a:spcPct val="100000"/>
              </a:lnSpc>
              <a:spcBef>
                <a:spcPts val="0"/>
              </a:spcBef>
              <a:spcAft>
                <a:spcPts val="0"/>
              </a:spcAft>
              <a:buClrTx/>
              <a:buSzTx/>
              <a:buFontTx/>
              <a:buNone/>
              <a:tabLst/>
              <a:defRPr sz="2400" b="0" i="0" u="none" strike="noStrike" cap="none" spc="0" baseline="0">
                <a:ln>
                  <a:noFill/>
                </a:ln>
                <a:solidFill>
                  <a:srgbClr val="686868"/>
                </a:solidFill>
                <a:uFillTx/>
                <a:latin typeface="Georgia"/>
                <a:ea typeface="Georgia"/>
                <a:cs typeface="Georgia"/>
                <a:sym typeface="Georgia"/>
              </a:defRPr>
            </a:lvl1pPr>
            <a:lvl2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5pPr>
            <a:lvl6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6pPr>
            <a:lvl7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7pPr>
            <a:lvl8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8pPr>
            <a:lvl9pPr marL="0" marR="0" indent="0" algn="l" defTabSz="914400" rtl="0" latinLnBrk="0">
              <a:lnSpc>
                <a:spcPct val="100000"/>
              </a:lnSpc>
              <a:spcBef>
                <a:spcPts val="0"/>
              </a:spcBef>
              <a:spcAft>
                <a:spcPts val="0"/>
              </a:spcAft>
              <a:buClrTx/>
              <a:buSzTx/>
              <a:buFontTx/>
              <a:buNone/>
              <a:tabLst/>
              <a:defRPr sz="2500" b="0" i="0" u="none" strike="noStrike" cap="none" spc="0" baseline="0">
                <a:ln>
                  <a:noFill/>
                </a:ln>
                <a:solidFill>
                  <a:srgbClr val="686868"/>
                </a:solidFill>
                <a:uFillTx/>
                <a:latin typeface="Georgia"/>
                <a:ea typeface="Georgia"/>
                <a:cs typeface="Georgia"/>
                <a:sym typeface="Georgia"/>
              </a:defRPr>
            </a:lvl9pPr>
          </a:lstStyle>
          <a:p>
            <a:pPr marL="9525" hangingPunct="1">
              <a:spcBef>
                <a:spcPts val="79"/>
              </a:spcBef>
            </a:pPr>
            <a:r>
              <a:rPr lang="en-US" sz="1500" dirty="0"/>
              <a:t>Experimental campaign to test three different superconductors as possible candidates for future superconducting magnets at PSI </a:t>
            </a:r>
            <a:endParaRPr lang="en-US" sz="1500" spc="-8" dirty="0"/>
          </a:p>
        </p:txBody>
      </p:sp>
      <p:pic>
        <p:nvPicPr>
          <p:cNvPr id="20" name="Picture 19"/>
          <p:cNvPicPr>
            <a:picLocks noChangeAspect="1"/>
          </p:cNvPicPr>
          <p:nvPr/>
        </p:nvPicPr>
        <p:blipFill rotWithShape="1">
          <a:blip r:embed="rId3"/>
          <a:srcRect l="64605" t="15591" r="10310" b="12932"/>
          <a:stretch/>
        </p:blipFill>
        <p:spPr>
          <a:xfrm>
            <a:off x="6330722" y="2264773"/>
            <a:ext cx="1602908" cy="1427246"/>
          </a:xfrm>
          <a:prstGeom prst="rect">
            <a:avLst/>
          </a:prstGeom>
        </p:spPr>
      </p:pic>
      <p:sp>
        <p:nvSpPr>
          <p:cNvPr id="21" name="TextBox 20"/>
          <p:cNvSpPr txBox="1"/>
          <p:nvPr/>
        </p:nvSpPr>
        <p:spPr>
          <a:xfrm>
            <a:off x="5220072" y="1052002"/>
            <a:ext cx="2789816" cy="1336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de-CH" sz="1350" u="sng" dirty="0">
                <a:solidFill>
                  <a:srgbClr val="000000"/>
                </a:solidFill>
                <a:sym typeface="Calibri"/>
              </a:rPr>
              <a:t>Main </a:t>
            </a:r>
            <a:r>
              <a:rPr lang="de-CH" sz="1350" u="sng" dirty="0" err="1">
                <a:solidFill>
                  <a:srgbClr val="000000"/>
                </a:solidFill>
                <a:sym typeface="Calibri"/>
              </a:rPr>
              <a:t>goals</a:t>
            </a:r>
            <a:r>
              <a:rPr lang="de-CH" sz="1350" dirty="0">
                <a:solidFill>
                  <a:srgbClr val="000000"/>
                </a:solidFill>
                <a:sym typeface="Calibri"/>
              </a:rPr>
              <a:t>: Working on </a:t>
            </a:r>
            <a:r>
              <a:rPr lang="de-CH" sz="1350" dirty="0" err="1">
                <a:solidFill>
                  <a:srgbClr val="000000"/>
                </a:solidFill>
                <a:sym typeface="Calibri"/>
              </a:rPr>
              <a:t>simplified</a:t>
            </a:r>
            <a:r>
              <a:rPr lang="de-CH" sz="1350" dirty="0">
                <a:solidFill>
                  <a:srgbClr val="000000"/>
                </a:solidFill>
                <a:sym typeface="Calibri"/>
              </a:rPr>
              <a:t> geometries </a:t>
            </a:r>
            <a:r>
              <a:rPr lang="de-CH" sz="1350" dirty="0" err="1">
                <a:solidFill>
                  <a:srgbClr val="000000"/>
                </a:solidFill>
                <a:sym typeface="Calibri"/>
              </a:rPr>
              <a:t>to</a:t>
            </a:r>
            <a:r>
              <a:rPr lang="de-CH" sz="1350" dirty="0">
                <a:solidFill>
                  <a:srgbClr val="000000"/>
                </a:solidFill>
                <a:sym typeface="Calibri"/>
              </a:rPr>
              <a:t> </a:t>
            </a:r>
            <a:r>
              <a:rPr lang="de-CH" sz="1350" dirty="0" err="1">
                <a:solidFill>
                  <a:srgbClr val="000000"/>
                </a:solidFill>
                <a:sym typeface="Calibri"/>
              </a:rPr>
              <a:t>study</a:t>
            </a:r>
            <a:r>
              <a:rPr lang="de-CH" sz="1350" dirty="0">
                <a:solidFill>
                  <a:srgbClr val="000000"/>
                </a:solidFill>
                <a:sym typeface="Calibri"/>
              </a:rPr>
              <a:t> </a:t>
            </a:r>
            <a:r>
              <a:rPr lang="de-CH" sz="1350" dirty="0" err="1">
                <a:solidFill>
                  <a:srgbClr val="000000"/>
                </a:solidFill>
                <a:sym typeface="Calibri"/>
              </a:rPr>
              <a:t>and</a:t>
            </a:r>
            <a:r>
              <a:rPr lang="de-CH" sz="1350" dirty="0">
                <a:solidFill>
                  <a:srgbClr val="000000"/>
                </a:solidFill>
                <a:sym typeface="Calibri"/>
              </a:rPr>
              <a:t> </a:t>
            </a:r>
            <a:r>
              <a:rPr lang="de-CH" sz="1350" dirty="0" err="1">
                <a:solidFill>
                  <a:srgbClr val="000000"/>
                </a:solidFill>
                <a:sym typeface="Calibri"/>
              </a:rPr>
              <a:t>compare</a:t>
            </a:r>
            <a:r>
              <a:rPr lang="de-CH" sz="1350" dirty="0">
                <a:solidFill>
                  <a:srgbClr val="000000"/>
                </a:solidFill>
                <a:sym typeface="Calibri"/>
              </a:rPr>
              <a:t> </a:t>
            </a:r>
            <a:r>
              <a:rPr lang="de-CH" sz="1350" dirty="0" err="1">
                <a:solidFill>
                  <a:srgbClr val="000000"/>
                </a:solidFill>
                <a:sym typeface="Calibri"/>
              </a:rPr>
              <a:t>the</a:t>
            </a:r>
            <a:r>
              <a:rPr lang="de-CH" sz="1350" dirty="0">
                <a:solidFill>
                  <a:srgbClr val="000000"/>
                </a:solidFill>
                <a:sym typeface="Calibri"/>
              </a:rPr>
              <a:t> </a:t>
            </a:r>
            <a:r>
              <a:rPr lang="de-CH" sz="1350" dirty="0" err="1">
                <a:solidFill>
                  <a:srgbClr val="000000"/>
                </a:solidFill>
                <a:sym typeface="Calibri"/>
              </a:rPr>
              <a:t>dynamic</a:t>
            </a:r>
            <a:r>
              <a:rPr lang="de-CH" sz="1350" dirty="0">
                <a:solidFill>
                  <a:srgbClr val="000000"/>
                </a:solidFill>
                <a:sym typeface="Calibri"/>
              </a:rPr>
              <a:t> </a:t>
            </a:r>
            <a:r>
              <a:rPr lang="de-CH" sz="1350" dirty="0" err="1">
                <a:solidFill>
                  <a:srgbClr val="000000"/>
                </a:solidFill>
                <a:sym typeface="Calibri"/>
              </a:rPr>
              <a:t>behavior</a:t>
            </a:r>
            <a:r>
              <a:rPr lang="de-CH" sz="1350" dirty="0">
                <a:solidFill>
                  <a:srgbClr val="000000"/>
                </a:solidFill>
                <a:sym typeface="Calibri"/>
              </a:rPr>
              <a:t> </a:t>
            </a:r>
            <a:r>
              <a:rPr lang="de-CH" sz="1350" dirty="0" err="1">
                <a:solidFill>
                  <a:srgbClr val="000000"/>
                </a:solidFill>
                <a:sym typeface="Calibri"/>
              </a:rPr>
              <a:t>of</a:t>
            </a:r>
            <a:r>
              <a:rPr lang="de-CH" sz="1350" dirty="0">
                <a:solidFill>
                  <a:srgbClr val="000000"/>
                </a:solidFill>
                <a:sym typeface="Calibri"/>
              </a:rPr>
              <a:t> </a:t>
            </a:r>
            <a:r>
              <a:rPr lang="de-CH" sz="1350" dirty="0" err="1">
                <a:solidFill>
                  <a:srgbClr val="000000"/>
                </a:solidFill>
                <a:sym typeface="Calibri"/>
              </a:rPr>
              <a:t>the</a:t>
            </a:r>
            <a:r>
              <a:rPr lang="de-CH" sz="1350" dirty="0">
                <a:solidFill>
                  <a:srgbClr val="000000"/>
                </a:solidFill>
                <a:sym typeface="Calibri"/>
              </a:rPr>
              <a:t> </a:t>
            </a:r>
            <a:r>
              <a:rPr lang="de-CH" sz="1350" dirty="0" err="1">
                <a:solidFill>
                  <a:srgbClr val="000000"/>
                </a:solidFill>
                <a:sym typeface="Calibri"/>
              </a:rPr>
              <a:t>conductors</a:t>
            </a:r>
            <a:r>
              <a:rPr lang="de-CH" sz="1350" dirty="0"/>
              <a:t>, i.e. AC </a:t>
            </a:r>
            <a:r>
              <a:rPr lang="de-CH" sz="1350" dirty="0" err="1"/>
              <a:t>losses</a:t>
            </a:r>
            <a:r>
              <a:rPr lang="de-CH" sz="1350" dirty="0"/>
              <a:t>, </a:t>
            </a:r>
            <a:r>
              <a:rPr lang="de-CH" sz="1350" dirty="0" err="1"/>
              <a:t>field</a:t>
            </a:r>
            <a:r>
              <a:rPr lang="de-CH" sz="1350" dirty="0"/>
              <a:t> </a:t>
            </a:r>
            <a:r>
              <a:rPr lang="de-CH" sz="1350" dirty="0" err="1"/>
              <a:t>quality</a:t>
            </a:r>
            <a:r>
              <a:rPr lang="de-CH" sz="1350" dirty="0"/>
              <a:t> </a:t>
            </a:r>
            <a:r>
              <a:rPr lang="de-CH" sz="1350" dirty="0" err="1"/>
              <a:t>and</a:t>
            </a:r>
            <a:r>
              <a:rPr lang="de-CH" sz="1350" dirty="0"/>
              <a:t> </a:t>
            </a:r>
            <a:r>
              <a:rPr lang="de-CH" sz="1350" dirty="0" err="1"/>
              <a:t>cryocooler</a:t>
            </a:r>
            <a:r>
              <a:rPr lang="de-CH" sz="1350" dirty="0"/>
              <a:t> </a:t>
            </a:r>
            <a:r>
              <a:rPr lang="de-CH" sz="1350" dirty="0" err="1"/>
              <a:t>efficiency</a:t>
            </a:r>
            <a:r>
              <a:rPr lang="de-CH" sz="1350" dirty="0"/>
              <a:t> in </a:t>
            </a:r>
            <a:r>
              <a:rPr lang="de-CH" sz="1350" dirty="0" err="1"/>
              <a:t>ramping</a:t>
            </a:r>
            <a:r>
              <a:rPr lang="de-CH" sz="1350" dirty="0"/>
              <a:t> </a:t>
            </a:r>
            <a:r>
              <a:rPr lang="de-CH" sz="1350" dirty="0" err="1"/>
              <a:t>regime</a:t>
            </a:r>
            <a:r>
              <a:rPr lang="de-CH" sz="1350" dirty="0"/>
              <a:t>.</a:t>
            </a:r>
            <a:endParaRPr lang="en-US" sz="1350" dirty="0">
              <a:solidFill>
                <a:srgbClr val="000000"/>
              </a:solidFill>
              <a:sym typeface="Calibri"/>
            </a:endParaRPr>
          </a:p>
        </p:txBody>
      </p:sp>
      <p:pic>
        <p:nvPicPr>
          <p:cNvPr id="22" name="Picture 21"/>
          <p:cNvPicPr>
            <a:picLocks noChangeAspect="1"/>
          </p:cNvPicPr>
          <p:nvPr/>
        </p:nvPicPr>
        <p:blipFill rotWithShape="1">
          <a:blip r:embed="rId4"/>
          <a:srcRect l="69211" t="18120" r="20375" b="12544"/>
          <a:stretch/>
        </p:blipFill>
        <p:spPr>
          <a:xfrm>
            <a:off x="5706126" y="2517745"/>
            <a:ext cx="712672" cy="14827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223628" y="1346614"/>
            <a:ext cx="3858434" cy="2347709"/>
            <a:chOff x="107504" y="1795486"/>
            <a:chExt cx="5144578" cy="3130278"/>
          </a:xfrm>
        </p:grpSpPr>
        <p:pic>
          <p:nvPicPr>
            <p:cNvPr id="2" name="Picture 1"/>
            <p:cNvPicPr>
              <a:picLocks noChangeAspect="1"/>
            </p:cNvPicPr>
            <p:nvPr/>
          </p:nvPicPr>
          <p:blipFill rotWithShape="1">
            <a:blip r:embed="rId5"/>
            <a:srcRect l="24212" t="23709" r="10371" b="12606"/>
            <a:stretch/>
          </p:blipFill>
          <p:spPr>
            <a:xfrm>
              <a:off x="107504" y="1795486"/>
              <a:ext cx="5144578" cy="3130278"/>
            </a:xfrm>
            <a:prstGeom prst="rect">
              <a:avLst/>
            </a:prstGeom>
          </p:spPr>
        </p:pic>
        <p:pic>
          <p:nvPicPr>
            <p:cNvPr id="23" name="Picture 22"/>
            <p:cNvPicPr>
              <a:picLocks noChangeAspect="1"/>
            </p:cNvPicPr>
            <p:nvPr/>
          </p:nvPicPr>
          <p:blipFill>
            <a:blip r:embed="rId6"/>
            <a:stretch>
              <a:fillRect/>
            </a:stretch>
          </p:blipFill>
          <p:spPr>
            <a:xfrm>
              <a:off x="755576" y="1820666"/>
              <a:ext cx="1857247" cy="1164048"/>
            </a:xfrm>
            <a:prstGeom prst="rect">
              <a:avLst/>
            </a:prstGeom>
          </p:spPr>
        </p:pic>
        <p:pic>
          <p:nvPicPr>
            <p:cNvPr id="24" name="Picture 23"/>
            <p:cNvPicPr>
              <a:picLocks noChangeAspect="1"/>
            </p:cNvPicPr>
            <p:nvPr/>
          </p:nvPicPr>
          <p:blipFill rotWithShape="1">
            <a:blip r:embed="rId7"/>
            <a:srcRect l="7471" t="61560" r="87525" b="22427"/>
            <a:stretch/>
          </p:blipFill>
          <p:spPr>
            <a:xfrm>
              <a:off x="1292725" y="2865503"/>
              <a:ext cx="1085167" cy="1085167"/>
            </a:xfrm>
            <a:prstGeom prst="rect">
              <a:avLst/>
            </a:prstGeom>
          </p:spPr>
        </p:pic>
        <p:pic>
          <p:nvPicPr>
            <p:cNvPr id="25" name="Picture 2" descr="Fot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000" y="4005064"/>
              <a:ext cx="1510618" cy="75530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3362504" y="4828450"/>
            <a:ext cx="1899879" cy="276999"/>
          </a:xfrm>
          <a:prstGeom prst="rect">
            <a:avLst/>
          </a:prstGeom>
        </p:spPr>
        <p:txBody>
          <a:bodyPr wrap="none">
            <a:spAutoFit/>
          </a:bodyPr>
          <a:lstStyle/>
          <a:p>
            <a:pPr>
              <a:spcBef>
                <a:spcPts val="0"/>
              </a:spcBef>
            </a:pPr>
            <a:r>
              <a:rPr lang="en-US" sz="1200" b="1" dirty="0">
                <a:solidFill>
                  <a:srgbClr val="00B050"/>
                </a:solidFill>
              </a:rPr>
              <a:t>rebecca.riccioli@psi.ch</a:t>
            </a:r>
            <a:endParaRPr lang="de-CH" sz="1200" b="1" dirty="0">
              <a:solidFill>
                <a:srgbClr val="00B050"/>
              </a:solidFill>
            </a:endParaRPr>
          </a:p>
        </p:txBody>
      </p:sp>
    </p:spTree>
    <p:extLst>
      <p:ext uri="{BB962C8B-B14F-4D97-AF65-F5344CB8AC3E}">
        <p14:creationId xmlns:p14="http://schemas.microsoft.com/office/powerpoint/2010/main" val="225848082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750660"/>
            <a:ext cx="6858000" cy="4073611"/>
          </a:xfrm>
          <a:prstGeom prst="rect">
            <a:avLst/>
          </a:prstGeom>
        </p:spPr>
      </p:pic>
      <p:grpSp>
        <p:nvGrpSpPr>
          <p:cNvPr id="67" name="Gruppieren 21">
            <a:extLst>
              <a:ext uri="{FF2B5EF4-FFF2-40B4-BE49-F238E27FC236}">
                <a16:creationId xmlns:a16="http://schemas.microsoft.com/office/drawing/2014/main" id="{A9E463E5-12FD-804C-B6E6-61166090C02D}"/>
              </a:ext>
            </a:extLst>
          </p:cNvPr>
          <p:cNvGrpSpPr/>
          <p:nvPr/>
        </p:nvGrpSpPr>
        <p:grpSpPr>
          <a:xfrm>
            <a:off x="1169622" y="843558"/>
            <a:ext cx="3078342" cy="1404156"/>
            <a:chOff x="3944935" y="2944794"/>
            <a:chExt cx="5178503" cy="2182980"/>
          </a:xfrm>
        </p:grpSpPr>
        <p:sp>
          <p:nvSpPr>
            <p:cNvPr id="68" name="Ellipse 18">
              <a:extLst>
                <a:ext uri="{FF2B5EF4-FFF2-40B4-BE49-F238E27FC236}">
                  <a16:creationId xmlns:a16="http://schemas.microsoft.com/office/drawing/2014/main" id="{A28E2158-7964-3942-B337-FA3498BA86C0}"/>
                </a:ext>
              </a:extLst>
            </p:cNvPr>
            <p:cNvSpPr/>
            <p:nvPr/>
          </p:nvSpPr>
          <p:spPr bwMode="auto">
            <a:xfrm>
              <a:off x="6111993" y="3461287"/>
              <a:ext cx="296780" cy="885385"/>
            </a:xfrm>
            <a:prstGeom prst="ellipse">
              <a:avLst/>
            </a:prstGeom>
            <a:solidFill>
              <a:srgbClr val="FDCA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4">
                <a:spcBef>
                  <a:spcPct val="0"/>
                </a:spcBef>
                <a:defRPr/>
              </a:pPr>
              <a:endParaRPr lang="de-CH" sz="750">
                <a:solidFill>
                  <a:srgbClr val="000000"/>
                </a:solidFill>
                <a:latin typeface="Calibri" panose="020F0502020204030204" pitchFamily="34" charset="0"/>
                <a:cs typeface="Calibri" panose="020F0502020204030204" pitchFamily="34" charset="0"/>
              </a:endParaRPr>
            </a:p>
          </p:txBody>
        </p:sp>
        <p:grpSp>
          <p:nvGrpSpPr>
            <p:cNvPr id="69" name="Gruppieren 16">
              <a:extLst>
                <a:ext uri="{FF2B5EF4-FFF2-40B4-BE49-F238E27FC236}">
                  <a16:creationId xmlns:a16="http://schemas.microsoft.com/office/drawing/2014/main" id="{E09FF1EF-C7E4-1F40-9023-46EEE5378A52}"/>
                </a:ext>
              </a:extLst>
            </p:cNvPr>
            <p:cNvGrpSpPr/>
            <p:nvPr/>
          </p:nvGrpSpPr>
          <p:grpSpPr>
            <a:xfrm>
              <a:off x="6156176" y="2944794"/>
              <a:ext cx="2967262" cy="2182980"/>
              <a:chOff x="1775520" y="1604798"/>
              <a:chExt cx="5302171" cy="4297999"/>
            </a:xfrm>
          </p:grpSpPr>
          <p:sp>
            <p:nvSpPr>
              <p:cNvPr id="73" name="Rectangle 6">
                <a:extLst>
                  <a:ext uri="{FF2B5EF4-FFF2-40B4-BE49-F238E27FC236}">
                    <a16:creationId xmlns:a16="http://schemas.microsoft.com/office/drawing/2014/main" id="{989827A5-1352-E649-92A3-BDC70E3180E0}"/>
                  </a:ext>
                </a:extLst>
              </p:cNvPr>
              <p:cNvSpPr>
                <a:spLocks noChangeAspect="1"/>
              </p:cNvSpPr>
              <p:nvPr/>
            </p:nvSpPr>
            <p:spPr>
              <a:xfrm>
                <a:off x="2543606" y="1604798"/>
                <a:ext cx="4534085" cy="3766017"/>
              </a:xfrm>
              <a:prstGeom prst="rect">
                <a:avLst/>
              </a:prstGeom>
              <a:gradFill flip="none" rotWithShape="1">
                <a:gsLst>
                  <a:gs pos="0">
                    <a:srgbClr val="002060">
                      <a:lumMod val="50000"/>
                      <a:lumOff val="50000"/>
                      <a:alpha val="14000"/>
                    </a:srgbClr>
                  </a:gs>
                  <a:gs pos="21000">
                    <a:srgbClr val="002060">
                      <a:alpha val="10000"/>
                      <a:lumMod val="14000"/>
                      <a:lumOff val="86000"/>
                    </a:srgbClr>
                  </a:gs>
                  <a:gs pos="100000">
                    <a:schemeClr val="bg1">
                      <a:alpha val="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de-CH" sz="750">
                  <a:solidFill>
                    <a:srgbClr val="FFFFFF"/>
                  </a:solidFill>
                  <a:latin typeface="Calibri" panose="020F0502020204030204" pitchFamily="34" charset="0"/>
                  <a:cs typeface="Calibri" panose="020F0502020204030204" pitchFamily="34" charset="0"/>
                </a:endParaRPr>
              </a:p>
            </p:txBody>
          </p:sp>
          <p:pic>
            <p:nvPicPr>
              <p:cNvPr id="74" name="Picture 5">
                <a:extLst>
                  <a:ext uri="{FF2B5EF4-FFF2-40B4-BE49-F238E27FC236}">
                    <a16:creationId xmlns:a16="http://schemas.microsoft.com/office/drawing/2014/main" id="{60707502-4386-2844-8BA2-2B10741E6ADA}"/>
                  </a:ext>
                </a:extLst>
              </p:cNvPr>
              <p:cNvPicPr>
                <a:picLocks noChangeAspect="1"/>
              </p:cNvPicPr>
              <p:nvPr/>
            </p:nvPicPr>
            <p:blipFill>
              <a:blip r:embed="rId4"/>
              <a:stretch>
                <a:fillRect/>
              </a:stretch>
            </p:blipFill>
            <p:spPr>
              <a:xfrm>
                <a:off x="1775520" y="1609701"/>
                <a:ext cx="5302171" cy="4293096"/>
              </a:xfrm>
              <a:prstGeom prst="rect">
                <a:avLst/>
              </a:prstGeom>
            </p:spPr>
          </p:pic>
          <p:sp>
            <p:nvSpPr>
              <p:cNvPr id="75" name="Oval 7">
                <a:extLst>
                  <a:ext uri="{FF2B5EF4-FFF2-40B4-BE49-F238E27FC236}">
                    <a16:creationId xmlns:a16="http://schemas.microsoft.com/office/drawing/2014/main" id="{244A77E5-3706-C149-9C5A-04CDD5D8C7BA}"/>
                  </a:ext>
                </a:extLst>
              </p:cNvPr>
              <p:cNvSpPr>
                <a:spLocks noChangeAspect="1"/>
              </p:cNvSpPr>
              <p:nvPr/>
            </p:nvSpPr>
            <p:spPr bwMode="auto">
              <a:xfrm>
                <a:off x="3777600" y="2467200"/>
                <a:ext cx="120000" cy="120000"/>
              </a:xfrm>
              <a:prstGeom prst="ellipse">
                <a:avLst/>
              </a:prstGeom>
              <a:solidFill>
                <a:schemeClr val="accent3"/>
              </a:solidFill>
              <a:ln w="222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4">
                  <a:spcBef>
                    <a:spcPct val="0"/>
                  </a:spcBef>
                  <a:defRPr/>
                </a:pPr>
                <a:endParaRPr lang="en-GB" sz="750">
                  <a:solidFill>
                    <a:srgbClr val="000000"/>
                  </a:solidFill>
                  <a:latin typeface="Calibri" panose="020F0502020204030204" pitchFamily="34" charset="0"/>
                  <a:cs typeface="Calibri" panose="020F0502020204030204" pitchFamily="34" charset="0"/>
                </a:endParaRPr>
              </a:p>
            </p:txBody>
          </p:sp>
          <p:sp>
            <p:nvSpPr>
              <p:cNvPr id="76" name="Oval 8">
                <a:extLst>
                  <a:ext uri="{FF2B5EF4-FFF2-40B4-BE49-F238E27FC236}">
                    <a16:creationId xmlns:a16="http://schemas.microsoft.com/office/drawing/2014/main" id="{BD004329-F023-1445-9AB0-A449D9AB1BA9}"/>
                  </a:ext>
                </a:extLst>
              </p:cNvPr>
              <p:cNvSpPr>
                <a:spLocks noChangeAspect="1"/>
              </p:cNvSpPr>
              <p:nvPr/>
            </p:nvSpPr>
            <p:spPr bwMode="auto">
              <a:xfrm>
                <a:off x="3787200" y="3873600"/>
                <a:ext cx="120000" cy="120000"/>
              </a:xfrm>
              <a:prstGeom prst="ellipse">
                <a:avLst/>
              </a:prstGeom>
              <a:solidFill>
                <a:schemeClr val="accent3"/>
              </a:solidFill>
              <a:ln w="222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4">
                  <a:spcBef>
                    <a:spcPct val="0"/>
                  </a:spcBef>
                  <a:defRPr/>
                </a:pPr>
                <a:endParaRPr lang="en-GB" sz="750">
                  <a:solidFill>
                    <a:srgbClr val="000000"/>
                  </a:solidFill>
                  <a:latin typeface="Calibri" panose="020F0502020204030204" pitchFamily="34" charset="0"/>
                  <a:cs typeface="Calibri" panose="020F0502020204030204" pitchFamily="34" charset="0"/>
                </a:endParaRPr>
              </a:p>
            </p:txBody>
          </p:sp>
          <p:cxnSp>
            <p:nvCxnSpPr>
              <p:cNvPr id="77" name="Straight Arrow Connector 10">
                <a:extLst>
                  <a:ext uri="{FF2B5EF4-FFF2-40B4-BE49-F238E27FC236}">
                    <a16:creationId xmlns:a16="http://schemas.microsoft.com/office/drawing/2014/main" id="{4861D1E2-5AFE-E84D-A5CA-87CB1B4A1871}"/>
                  </a:ext>
                </a:extLst>
              </p:cNvPr>
              <p:cNvCxnSpPr/>
              <p:nvPr/>
            </p:nvCxnSpPr>
            <p:spPr bwMode="auto">
              <a:xfrm>
                <a:off x="3835200" y="2587200"/>
                <a:ext cx="9600" cy="1296000"/>
              </a:xfrm>
              <a:prstGeom prst="straightConnector1">
                <a:avLst/>
              </a:prstGeom>
              <a:solidFill>
                <a:schemeClr val="accent1"/>
              </a:solidFill>
              <a:ln w="19050" cap="flat" cmpd="sng" algn="ctr">
                <a:solidFill>
                  <a:schemeClr val="accent3"/>
                </a:solidFill>
                <a:prstDash val="solid"/>
                <a:round/>
                <a:headEnd type="none" w="med" len="med"/>
                <a:tailEnd type="triangle" w="med" len="lg"/>
              </a:ln>
              <a:effectLst/>
            </p:spPr>
          </p:cxnSp>
          <p:sp>
            <p:nvSpPr>
              <p:cNvPr id="78" name="TextBox 1">
                <a:extLst>
                  <a:ext uri="{FF2B5EF4-FFF2-40B4-BE49-F238E27FC236}">
                    <a16:creationId xmlns:a16="http://schemas.microsoft.com/office/drawing/2014/main" id="{AB462C91-816C-9F43-BE2B-31BCF75EDA96}"/>
                  </a:ext>
                </a:extLst>
              </p:cNvPr>
              <p:cNvSpPr txBox="1"/>
              <p:nvPr/>
            </p:nvSpPr>
            <p:spPr>
              <a:xfrm>
                <a:off x="3892800" y="2985253"/>
                <a:ext cx="653420" cy="384042"/>
              </a:xfrm>
              <a:prstGeom prst="rect">
                <a:avLst/>
              </a:prstGeom>
              <a:noFill/>
            </p:spPr>
            <p:txBody>
              <a:bodyPr wrap="none" lIns="0" tIns="0" rIns="0" bIns="0" rtlCol="0">
                <a:noAutofit/>
              </a:bodyPr>
              <a:lstStyle/>
              <a:p>
                <a:pPr algn="ctr" defTabSz="685784">
                  <a:lnSpc>
                    <a:spcPct val="110000"/>
                  </a:lnSpc>
                  <a:spcBef>
                    <a:spcPct val="0"/>
                  </a:spcBef>
                  <a:buClr>
                    <a:srgbClr val="000000"/>
                  </a:buClr>
                  <a:defRPr/>
                </a:pPr>
                <a:r>
                  <a:rPr lang="en-GB" sz="750" dirty="0">
                    <a:solidFill>
                      <a:srgbClr val="C50006"/>
                    </a:solidFill>
                    <a:latin typeface="Calibri" panose="020F0502020204030204" pitchFamily="34" charset="0"/>
                    <a:cs typeface="Calibri" panose="020F0502020204030204" pitchFamily="34" charset="0"/>
                  </a:rPr>
                  <a:t>  x 35 </a:t>
                </a:r>
              </a:p>
            </p:txBody>
          </p:sp>
        </p:grpSp>
        <p:cxnSp>
          <p:nvCxnSpPr>
            <p:cNvPr id="70" name="Gerade Verbindung mit Pfeil 20">
              <a:extLst>
                <a:ext uri="{FF2B5EF4-FFF2-40B4-BE49-F238E27FC236}">
                  <a16:creationId xmlns:a16="http://schemas.microsoft.com/office/drawing/2014/main" id="{7E0082D5-FC70-8542-9097-76867B8AE684}"/>
                </a:ext>
              </a:extLst>
            </p:cNvPr>
            <p:cNvCxnSpPr/>
            <p:nvPr/>
          </p:nvCxnSpPr>
          <p:spPr bwMode="auto">
            <a:xfrm flipH="1">
              <a:off x="5854697" y="4308748"/>
              <a:ext cx="241547" cy="20722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71" name="Picture 16">
              <a:extLst>
                <a:ext uri="{FF2B5EF4-FFF2-40B4-BE49-F238E27FC236}">
                  <a16:creationId xmlns:a16="http://schemas.microsoft.com/office/drawing/2014/main" id="{7B0516C5-DDC3-C34D-B667-6CA123DEF45B}"/>
                </a:ext>
              </a:extLst>
            </p:cNvPr>
            <p:cNvPicPr>
              <a:picLocks noChangeAspect="1"/>
            </p:cNvPicPr>
            <p:nvPr/>
          </p:nvPicPr>
          <p:blipFill>
            <a:blip r:embed="rId5"/>
            <a:stretch>
              <a:fillRect/>
            </a:stretch>
          </p:blipFill>
          <p:spPr>
            <a:xfrm>
              <a:off x="4283966" y="4083926"/>
              <a:ext cx="1510799" cy="528946"/>
            </a:xfrm>
            <a:prstGeom prst="rect">
              <a:avLst/>
            </a:prstGeom>
          </p:spPr>
        </p:pic>
        <p:sp>
          <p:nvSpPr>
            <p:cNvPr id="72" name="Textfeld 26">
              <a:extLst>
                <a:ext uri="{FF2B5EF4-FFF2-40B4-BE49-F238E27FC236}">
                  <a16:creationId xmlns:a16="http://schemas.microsoft.com/office/drawing/2014/main" id="{C694BF2D-DC9A-EA42-8C6C-5191F78BDCBA}"/>
                </a:ext>
              </a:extLst>
            </p:cNvPr>
            <p:cNvSpPr txBox="1"/>
            <p:nvPr/>
          </p:nvSpPr>
          <p:spPr>
            <a:xfrm>
              <a:off x="3944935" y="4484577"/>
              <a:ext cx="609439" cy="197376"/>
            </a:xfrm>
            <a:prstGeom prst="rect">
              <a:avLst/>
            </a:prstGeom>
            <a:noFill/>
          </p:spPr>
          <p:txBody>
            <a:bodyPr wrap="none" lIns="0" tIns="0" rIns="0" bIns="0" rtlCol="0">
              <a:spAutoFit/>
            </a:bodyPr>
            <a:lstStyle/>
            <a:p>
              <a:pPr defTabSz="685784">
                <a:lnSpc>
                  <a:spcPct val="110000"/>
                </a:lnSpc>
                <a:spcBef>
                  <a:spcPct val="0"/>
                </a:spcBef>
                <a:buClr>
                  <a:srgbClr val="000000"/>
                </a:buClr>
                <a:defRPr/>
              </a:pPr>
              <a:r>
                <a:rPr lang="de-CH" sz="750" dirty="0" err="1">
                  <a:solidFill>
                    <a:srgbClr val="000000"/>
                  </a:solidFill>
                  <a:latin typeface="Calibri" panose="020F0502020204030204" pitchFamily="34" charset="0"/>
                  <a:cs typeface="Calibri" panose="020F0502020204030204" pitchFamily="34" charset="0"/>
                </a:rPr>
                <a:t>Brilliance</a:t>
              </a:r>
              <a:endParaRPr lang="de-CH" sz="750" dirty="0">
                <a:solidFill>
                  <a:srgbClr val="000000"/>
                </a:solidFill>
                <a:latin typeface="Calibri" panose="020F0502020204030204" pitchFamily="34" charset="0"/>
                <a:cs typeface="Calibri" panose="020F0502020204030204" pitchFamily="34" charset="0"/>
              </a:endParaRPr>
            </a:p>
          </p:txBody>
        </p:sp>
      </p:grpSp>
      <p:pic>
        <p:nvPicPr>
          <p:cNvPr id="16" name="Picture 15"/>
          <p:cNvPicPr>
            <a:picLocks noChangeAspect="1"/>
          </p:cNvPicPr>
          <p:nvPr/>
        </p:nvPicPr>
        <p:blipFill>
          <a:blip r:embed="rId6"/>
          <a:stretch>
            <a:fillRect/>
          </a:stretch>
        </p:blipFill>
        <p:spPr>
          <a:xfrm>
            <a:off x="3852174" y="2910900"/>
            <a:ext cx="3991053" cy="2232600"/>
          </a:xfrm>
          <a:prstGeom prst="rect">
            <a:avLst/>
          </a:prstGeom>
        </p:spPr>
      </p:pic>
      <p:pic>
        <p:nvPicPr>
          <p:cNvPr id="18" name="Picture 17"/>
          <p:cNvPicPr>
            <a:picLocks noChangeAspect="1"/>
          </p:cNvPicPr>
          <p:nvPr/>
        </p:nvPicPr>
        <p:blipFill>
          <a:blip r:embed="rId7"/>
          <a:stretch>
            <a:fillRect/>
          </a:stretch>
        </p:blipFill>
        <p:spPr>
          <a:xfrm>
            <a:off x="6958292" y="47843"/>
            <a:ext cx="1023167" cy="678002"/>
          </a:xfrm>
          <a:prstGeom prst="rect">
            <a:avLst/>
          </a:prstGeom>
        </p:spPr>
      </p:pic>
      <p:sp>
        <p:nvSpPr>
          <p:cNvPr id="3" name="TextBox 2"/>
          <p:cNvSpPr txBox="1"/>
          <p:nvPr/>
        </p:nvSpPr>
        <p:spPr>
          <a:xfrm>
            <a:off x="7337854" y="2895786"/>
            <a:ext cx="524182"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Phase 2</a:t>
            </a:r>
            <a:endParaRPr lang="en-US" sz="1200" dirty="0">
              <a:solidFill>
                <a:srgbClr val="000000"/>
              </a:solidFill>
              <a:latin typeface="+mj-lt"/>
              <a:ea typeface="+mj-ea"/>
              <a:cs typeface="+mj-cs"/>
              <a:sym typeface="Calibri"/>
            </a:endParaRPr>
          </a:p>
        </p:txBody>
      </p:sp>
      <p:sp>
        <p:nvSpPr>
          <p:cNvPr id="20" name="TextBox 19"/>
          <p:cNvSpPr txBox="1"/>
          <p:nvPr/>
        </p:nvSpPr>
        <p:spPr>
          <a:xfrm>
            <a:off x="6786247" y="2895785"/>
            <a:ext cx="503343"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Phase 1</a:t>
            </a:r>
            <a:endParaRPr lang="en-US" sz="1200" dirty="0">
              <a:solidFill>
                <a:srgbClr val="000000"/>
              </a:solidFill>
              <a:latin typeface="+mj-lt"/>
              <a:ea typeface="+mj-ea"/>
              <a:cs typeface="+mj-cs"/>
              <a:sym typeface="Calibri"/>
            </a:endParaRPr>
          </a:p>
        </p:txBody>
      </p:sp>
      <p:sp>
        <p:nvSpPr>
          <p:cNvPr id="21" name="Shape 243"/>
          <p:cNvSpPr>
            <a:spLocks noGrp="1"/>
          </p:cNvSpPr>
          <p:nvPr>
            <p:ph type="title"/>
          </p:nvPr>
        </p:nvSpPr>
        <p:spPr>
          <a:xfrm>
            <a:off x="2251896" y="57544"/>
            <a:ext cx="4750374" cy="668301"/>
          </a:xfrm>
          <a:prstGeom prst="rect">
            <a:avLst/>
          </a:prstGeom>
        </p:spPr>
        <p:txBody>
          <a:bodyPr>
            <a:noAutofit/>
          </a:bodyPr>
          <a:lstStyle/>
          <a:p>
            <a:pPr algn="ctr"/>
            <a:r>
              <a:rPr lang="de-CH" sz="2100" dirty="0"/>
              <a:t> </a:t>
            </a:r>
            <a:r>
              <a:rPr lang="de-CH" sz="2100" b="1" dirty="0">
                <a:solidFill>
                  <a:srgbClr val="3333FF"/>
                </a:solidFill>
              </a:rPr>
              <a:t>Upgrade </a:t>
            </a:r>
            <a:r>
              <a:rPr lang="de-CH" sz="2100" b="1" dirty="0" err="1">
                <a:solidFill>
                  <a:srgbClr val="3333FF"/>
                </a:solidFill>
              </a:rPr>
              <a:t>of</a:t>
            </a:r>
            <a:r>
              <a:rPr lang="de-CH" sz="2100" b="1" dirty="0">
                <a:solidFill>
                  <a:srgbClr val="3333FF"/>
                </a:solidFill>
              </a:rPr>
              <a:t> SLS</a:t>
            </a:r>
            <a:br>
              <a:rPr lang="de-CH" sz="2100" b="1" dirty="0">
                <a:solidFill>
                  <a:srgbClr val="3333FF"/>
                </a:solidFill>
              </a:rPr>
            </a:br>
            <a:r>
              <a:rPr lang="de-CH" sz="2100" b="1" dirty="0">
                <a:solidFill>
                  <a:srgbClr val="3333FF"/>
                </a:solidFill>
              </a:rPr>
              <a:t>SLS2.0</a:t>
            </a:r>
            <a:endParaRPr sz="2100" b="1" dirty="0">
              <a:solidFill>
                <a:srgbClr val="3333FF"/>
              </a:solidFill>
            </a:endParaRPr>
          </a:p>
        </p:txBody>
      </p:sp>
    </p:spTree>
    <p:extLst>
      <p:ext uri="{BB962C8B-B14F-4D97-AF65-F5344CB8AC3E}">
        <p14:creationId xmlns:p14="http://schemas.microsoft.com/office/powerpoint/2010/main" val="76743484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5"/>
          <p:cNvSpPr txBox="1">
            <a:spLocks noChangeArrowheads="1"/>
          </p:cNvSpPr>
          <p:nvPr/>
        </p:nvSpPr>
        <p:spPr bwMode="auto">
          <a:xfrm>
            <a:off x="1370410" y="535782"/>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sz="1200"/>
          </a:p>
        </p:txBody>
      </p:sp>
      <p:sp>
        <p:nvSpPr>
          <p:cNvPr id="8" name="Rectangle 7"/>
          <p:cNvSpPr/>
          <p:nvPr/>
        </p:nvSpPr>
        <p:spPr>
          <a:xfrm>
            <a:off x="1277634" y="567466"/>
            <a:ext cx="6021669" cy="1828193"/>
          </a:xfrm>
          <a:prstGeom prst="rect">
            <a:avLst/>
          </a:prstGeom>
        </p:spPr>
        <p:txBody>
          <a:bodyPr wrap="square">
            <a:spAutoFit/>
          </a:bodyPr>
          <a:lstStyle/>
          <a:p>
            <a:pPr marL="134541" indent="-134541" hangingPunct="1">
              <a:spcBef>
                <a:spcPct val="20000"/>
              </a:spcBef>
              <a:buSzPct val="100000"/>
              <a:buFont typeface="Arial" pitchFamily="34" charset="0"/>
              <a:buChar char="•"/>
              <a:defRPr/>
            </a:pPr>
            <a:r>
              <a:rPr lang="en-US" sz="1200" dirty="0"/>
              <a:t>High number of magnets n (Emittance decreasing with 1/n</a:t>
            </a:r>
            <a:r>
              <a:rPr lang="en-US" sz="1200" baseline="30000" dirty="0"/>
              <a:t>3</a:t>
            </a:r>
            <a:r>
              <a:rPr lang="en-US" sz="1200" dirty="0"/>
              <a:t>)</a:t>
            </a:r>
          </a:p>
          <a:p>
            <a:pPr marL="134541" indent="-134541" hangingPunct="1">
              <a:spcBef>
                <a:spcPct val="20000"/>
              </a:spcBef>
              <a:buSzPct val="100000"/>
              <a:buFont typeface="Arial" pitchFamily="34" charset="0"/>
              <a:buChar char="•"/>
              <a:defRPr/>
            </a:pPr>
            <a:r>
              <a:rPr lang="en-US" sz="1200" dirty="0"/>
              <a:t>High field, field gradients (~n</a:t>
            </a:r>
            <a:r>
              <a:rPr lang="en-US" sz="1200" baseline="30000" dirty="0"/>
              <a:t>1.8-2.4</a:t>
            </a:r>
            <a:r>
              <a:rPr lang="en-US" sz="1200" dirty="0"/>
              <a:t>), </a:t>
            </a:r>
            <a:r>
              <a:rPr lang="en-US" sz="1200" dirty="0" err="1"/>
              <a:t>sextupole</a:t>
            </a:r>
            <a:r>
              <a:rPr lang="en-US" sz="1200" dirty="0"/>
              <a:t> strengths (~n</a:t>
            </a:r>
            <a:r>
              <a:rPr lang="en-US" sz="1200" baseline="30000" dirty="0"/>
              <a:t>3</a:t>
            </a:r>
            <a:r>
              <a:rPr lang="en-US" sz="1200" dirty="0"/>
              <a:t>)</a:t>
            </a:r>
          </a:p>
          <a:p>
            <a:pPr marL="134541" indent="-134541" hangingPunct="1">
              <a:spcBef>
                <a:spcPct val="20000"/>
              </a:spcBef>
              <a:buSzPct val="100000"/>
              <a:buFont typeface="Arial" pitchFamily="34" charset="0"/>
              <a:buChar char="•"/>
              <a:defRPr/>
            </a:pPr>
            <a:r>
              <a:rPr lang="de-CH" sz="1200" dirty="0" err="1">
                <a:solidFill>
                  <a:srgbClr val="FF0000"/>
                </a:solidFill>
              </a:rPr>
              <a:t>Dense</a:t>
            </a:r>
            <a:r>
              <a:rPr lang="de-CH" sz="1200" dirty="0">
                <a:solidFill>
                  <a:srgbClr val="FF0000"/>
                </a:solidFill>
              </a:rPr>
              <a:t> </a:t>
            </a:r>
            <a:r>
              <a:rPr lang="de-CH" sz="1200" dirty="0" err="1">
                <a:solidFill>
                  <a:srgbClr val="FF0000"/>
                </a:solidFill>
              </a:rPr>
              <a:t>packing</a:t>
            </a:r>
            <a:r>
              <a:rPr lang="de-CH" sz="1200" dirty="0">
                <a:solidFill>
                  <a:srgbClr val="FF0000"/>
                </a:solidFill>
              </a:rPr>
              <a:t> </a:t>
            </a:r>
            <a:r>
              <a:rPr lang="de-CH" sz="1200" dirty="0" err="1">
                <a:solidFill>
                  <a:srgbClr val="FF0000"/>
                </a:solidFill>
              </a:rPr>
              <a:t>of</a:t>
            </a:r>
            <a:r>
              <a:rPr lang="de-CH" sz="1200" dirty="0">
                <a:solidFill>
                  <a:srgbClr val="FF0000"/>
                </a:solidFill>
              </a:rPr>
              <a:t> </a:t>
            </a:r>
            <a:r>
              <a:rPr lang="de-CH" sz="1200" dirty="0" err="1">
                <a:solidFill>
                  <a:srgbClr val="FF0000"/>
                </a:solidFill>
              </a:rPr>
              <a:t>magnets</a:t>
            </a:r>
            <a:r>
              <a:rPr lang="de-CH" sz="1200" dirty="0">
                <a:solidFill>
                  <a:srgbClr val="FF0000"/>
                </a:solidFill>
              </a:rPr>
              <a:t> </a:t>
            </a:r>
            <a:r>
              <a:rPr lang="de-CH" sz="1200" dirty="0"/>
              <a:t>(</a:t>
            </a:r>
            <a:r>
              <a:rPr lang="en-US" sz="1200" dirty="0"/>
              <a:t>Cross-talk effects)</a:t>
            </a:r>
          </a:p>
          <a:p>
            <a:pPr marL="134541" indent="-134541" hangingPunct="1">
              <a:spcBef>
                <a:spcPct val="20000"/>
              </a:spcBef>
              <a:buSzPct val="100000"/>
              <a:buFont typeface="Arial" pitchFamily="34" charset="0"/>
              <a:buChar char="•"/>
              <a:defRPr/>
            </a:pPr>
            <a:r>
              <a:rPr lang="de-CH" sz="1200" dirty="0"/>
              <a:t>Short </a:t>
            </a:r>
            <a:r>
              <a:rPr lang="de-CH" sz="1200" dirty="0" err="1"/>
              <a:t>magnet</a:t>
            </a:r>
            <a:r>
              <a:rPr lang="de-CH" sz="1200" dirty="0"/>
              <a:t> </a:t>
            </a:r>
            <a:r>
              <a:rPr lang="de-CH" sz="1200" dirty="0" err="1"/>
              <a:t>bores</a:t>
            </a:r>
            <a:r>
              <a:rPr lang="de-CH" sz="1200" dirty="0"/>
              <a:t> (</a:t>
            </a:r>
            <a:r>
              <a:rPr lang="de-CH" sz="1200" dirty="0" err="1"/>
              <a:t>radius</a:t>
            </a:r>
            <a:r>
              <a:rPr lang="de-CH" sz="1200" dirty="0"/>
              <a:t> ~1/n</a:t>
            </a:r>
            <a:r>
              <a:rPr lang="de-CH" sz="1200" baseline="30000" dirty="0"/>
              <a:t>1.5-2</a:t>
            </a:r>
            <a:r>
              <a:rPr lang="de-CH" sz="1200" dirty="0"/>
              <a:t>)</a:t>
            </a:r>
            <a:endParaRPr lang="en-US" sz="1200" dirty="0"/>
          </a:p>
          <a:p>
            <a:pPr marL="134541" indent="-134541" hangingPunct="1">
              <a:spcBef>
                <a:spcPct val="20000"/>
              </a:spcBef>
              <a:buSzPct val="100000"/>
              <a:buFont typeface="Arial" pitchFamily="34" charset="0"/>
              <a:buChar char="•"/>
              <a:defRPr/>
            </a:pPr>
            <a:r>
              <a:rPr lang="en-US" sz="1200" dirty="0"/>
              <a:t>Combined function magnets </a:t>
            </a:r>
          </a:p>
          <a:p>
            <a:pPr marL="134541" indent="-134541" hangingPunct="1">
              <a:spcBef>
                <a:spcPct val="20000"/>
              </a:spcBef>
              <a:buSzPct val="100000"/>
              <a:buFont typeface="Arial" pitchFamily="34" charset="0"/>
              <a:buChar char="•"/>
              <a:defRPr/>
            </a:pPr>
            <a:r>
              <a:rPr lang="de-CH" sz="1200" dirty="0" err="1">
                <a:solidFill>
                  <a:srgbClr val="FF0000"/>
                </a:solidFill>
              </a:rPr>
              <a:t>Tight</a:t>
            </a:r>
            <a:r>
              <a:rPr lang="de-CH" sz="1200" dirty="0">
                <a:solidFill>
                  <a:srgbClr val="FF0000"/>
                </a:solidFill>
              </a:rPr>
              <a:t> </a:t>
            </a:r>
            <a:r>
              <a:rPr lang="de-CH" sz="1200" dirty="0" err="1">
                <a:solidFill>
                  <a:srgbClr val="FF0000"/>
                </a:solidFill>
              </a:rPr>
              <a:t>tolerances</a:t>
            </a:r>
            <a:r>
              <a:rPr lang="de-CH" sz="1200" dirty="0">
                <a:solidFill>
                  <a:srgbClr val="FF0000"/>
                </a:solidFill>
              </a:rPr>
              <a:t> </a:t>
            </a:r>
            <a:r>
              <a:rPr lang="de-CH" sz="1200" dirty="0"/>
              <a:t>(</a:t>
            </a:r>
            <a:r>
              <a:rPr lang="de-CH" sz="1200" dirty="0" err="1"/>
              <a:t>field</a:t>
            </a:r>
            <a:r>
              <a:rPr lang="de-CH" sz="1200" dirty="0"/>
              <a:t> </a:t>
            </a:r>
            <a:r>
              <a:rPr lang="de-CH" sz="1200" dirty="0" err="1"/>
              <a:t>quality</a:t>
            </a:r>
            <a:r>
              <a:rPr lang="de-CH" sz="1200" dirty="0"/>
              <a:t> 0.01….0.1 %; </a:t>
            </a:r>
            <a:r>
              <a:rPr lang="de-CH" sz="1200" dirty="0" err="1"/>
              <a:t>aligment</a:t>
            </a:r>
            <a:r>
              <a:rPr lang="de-CH" sz="1200" dirty="0"/>
              <a:t> </a:t>
            </a:r>
            <a:r>
              <a:rPr lang="de-CH" sz="1200" dirty="0" err="1"/>
              <a:t>below</a:t>
            </a:r>
            <a:r>
              <a:rPr lang="de-CH" sz="1200" dirty="0"/>
              <a:t> </a:t>
            </a:r>
            <a:r>
              <a:rPr lang="de-CH" sz="1200" dirty="0">
                <a:solidFill>
                  <a:srgbClr val="FF0000"/>
                </a:solidFill>
              </a:rPr>
              <a:t>30 </a:t>
            </a:r>
            <a:r>
              <a:rPr lang="de-CH" sz="1200" dirty="0" err="1">
                <a:solidFill>
                  <a:srgbClr val="FF0000"/>
                </a:solidFill>
              </a:rPr>
              <a:t>micrometers</a:t>
            </a:r>
            <a:r>
              <a:rPr lang="de-CH" sz="1200" dirty="0"/>
              <a:t>)</a:t>
            </a:r>
            <a:endParaRPr lang="en-US" sz="1200" dirty="0"/>
          </a:p>
          <a:p>
            <a:pPr marL="134541" indent="-134541" hangingPunct="1">
              <a:spcBef>
                <a:spcPct val="20000"/>
              </a:spcBef>
              <a:buSzPct val="100000"/>
              <a:buFont typeface="Arial" pitchFamily="34" charset="0"/>
              <a:buChar char="•"/>
              <a:defRPr/>
            </a:pPr>
            <a:r>
              <a:rPr lang="en-US" sz="1200" dirty="0"/>
              <a:t>Three types of magnets (electro/permanent/superconducting)</a:t>
            </a:r>
          </a:p>
          <a:p>
            <a:pPr marL="134541" indent="-134541" hangingPunct="1">
              <a:spcBef>
                <a:spcPct val="20000"/>
              </a:spcBef>
              <a:buSzPct val="100000"/>
              <a:buFont typeface="Arial" pitchFamily="34" charset="0"/>
              <a:buChar char="•"/>
              <a:defRPr/>
            </a:pPr>
            <a:r>
              <a:rPr lang="en-US" sz="1200" dirty="0"/>
              <a:t>Tight schedule for the design, production and measurements</a:t>
            </a:r>
          </a:p>
        </p:txBody>
      </p:sp>
      <p:sp>
        <p:nvSpPr>
          <p:cNvPr id="14" name="Shape 243"/>
          <p:cNvSpPr>
            <a:spLocks noGrp="1"/>
          </p:cNvSpPr>
          <p:nvPr>
            <p:ph type="title"/>
          </p:nvPr>
        </p:nvSpPr>
        <p:spPr>
          <a:xfrm>
            <a:off x="2571144" y="76275"/>
            <a:ext cx="5025193" cy="383240"/>
          </a:xfrm>
          <a:prstGeom prst="rect">
            <a:avLst/>
          </a:prstGeom>
        </p:spPr>
        <p:txBody>
          <a:bodyPr>
            <a:normAutofit/>
          </a:bodyPr>
          <a:lstStyle/>
          <a:p>
            <a:pPr algn="ctr"/>
            <a:r>
              <a:rPr lang="de-CH" b="1" dirty="0" smtClean="0">
                <a:solidFill>
                  <a:srgbClr val="3333FF"/>
                </a:solidFill>
              </a:rPr>
              <a:t>SLS2.0 Magnets ; </a:t>
            </a:r>
            <a:r>
              <a:rPr lang="de-CH" b="1" dirty="0" err="1" smtClean="0">
                <a:solidFill>
                  <a:srgbClr val="3333FF"/>
                </a:solidFill>
              </a:rPr>
              <a:t>the</a:t>
            </a:r>
            <a:r>
              <a:rPr lang="de-CH" b="1" dirty="0" smtClean="0">
                <a:solidFill>
                  <a:srgbClr val="3333FF"/>
                </a:solidFill>
              </a:rPr>
              <a:t> </a:t>
            </a:r>
            <a:r>
              <a:rPr lang="de-CH" b="1" dirty="0" err="1" smtClean="0">
                <a:solidFill>
                  <a:srgbClr val="3333FF"/>
                </a:solidFill>
              </a:rPr>
              <a:t>challenges</a:t>
            </a:r>
            <a:endParaRPr lang="en-US" b="1" dirty="0">
              <a:solidFill>
                <a:srgbClr val="3333FF"/>
              </a:solidFill>
            </a:endParaRPr>
          </a:p>
        </p:txBody>
      </p:sp>
      <p:grpSp>
        <p:nvGrpSpPr>
          <p:cNvPr id="25" name="Group 24"/>
          <p:cNvGrpSpPr/>
          <p:nvPr/>
        </p:nvGrpSpPr>
        <p:grpSpPr>
          <a:xfrm>
            <a:off x="1222498" y="2505503"/>
            <a:ext cx="4031386" cy="2493795"/>
            <a:chOff x="41004" y="3016208"/>
            <a:chExt cx="5375182" cy="3325060"/>
          </a:xfrm>
        </p:grpSpPr>
        <p:pic>
          <p:nvPicPr>
            <p:cNvPr id="13" name="Picture 12"/>
            <p:cNvPicPr>
              <a:picLocks noChangeAspect="1"/>
            </p:cNvPicPr>
            <p:nvPr/>
          </p:nvPicPr>
          <p:blipFill>
            <a:blip r:embed="rId3"/>
            <a:stretch>
              <a:fillRect/>
            </a:stretch>
          </p:blipFill>
          <p:spPr>
            <a:xfrm>
              <a:off x="41004" y="3316933"/>
              <a:ext cx="4987943" cy="3024335"/>
            </a:xfrm>
            <a:prstGeom prst="rect">
              <a:avLst/>
            </a:prstGeom>
          </p:spPr>
        </p:pic>
        <p:sp>
          <p:nvSpPr>
            <p:cNvPr id="17" name="TextBox 16"/>
            <p:cNvSpPr txBox="1"/>
            <p:nvPr/>
          </p:nvSpPr>
          <p:spPr>
            <a:xfrm>
              <a:off x="3732562" y="5078008"/>
              <a:ext cx="1683624" cy="365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fr-FR" sz="1200" dirty="0"/>
                <a:t>7BA arc-</a:t>
              </a:r>
              <a:r>
                <a:rPr lang="fr-FR" sz="1200" dirty="0">
                  <a:solidFill>
                    <a:srgbClr val="000000"/>
                  </a:solidFill>
                  <a:latin typeface="+mj-lt"/>
                  <a:ea typeface="+mj-ea"/>
                  <a:cs typeface="+mj-cs"/>
                  <a:sym typeface="Calibri"/>
                </a:rPr>
                <a:t>A. Streun </a:t>
              </a:r>
            </a:p>
          </p:txBody>
        </p:sp>
        <p:sp>
          <p:nvSpPr>
            <p:cNvPr id="4" name="TextBox 3"/>
            <p:cNvSpPr txBox="1"/>
            <p:nvPr/>
          </p:nvSpPr>
          <p:spPr>
            <a:xfrm>
              <a:off x="2130447" y="3016208"/>
              <a:ext cx="1171261" cy="365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fr-FR" sz="1200" dirty="0"/>
                <a:t>Bend</a:t>
              </a:r>
              <a:r>
                <a:rPr lang="fr-FR" sz="1200" dirty="0">
                  <a:solidFill>
                    <a:srgbClr val="000000"/>
                  </a:solidFill>
                  <a:latin typeface="+mj-lt"/>
                  <a:ea typeface="+mj-ea"/>
                  <a:cs typeface="+mj-cs"/>
                  <a:sym typeface="Calibri"/>
                </a:rPr>
                <a:t> (1.35T)</a:t>
              </a:r>
            </a:p>
          </p:txBody>
        </p:sp>
        <p:cxnSp>
          <p:nvCxnSpPr>
            <p:cNvPr id="6" name="Straight Arrow Connector 5"/>
            <p:cNvCxnSpPr/>
            <p:nvPr/>
          </p:nvCxnSpPr>
          <p:spPr>
            <a:xfrm>
              <a:off x="2662644" y="3430597"/>
              <a:ext cx="0" cy="207251"/>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grpSp>
      <p:sp>
        <p:nvSpPr>
          <p:cNvPr id="22" name="TextBox 21"/>
          <p:cNvSpPr txBox="1"/>
          <p:nvPr/>
        </p:nvSpPr>
        <p:spPr>
          <a:xfrm>
            <a:off x="4994899" y="3545993"/>
            <a:ext cx="910506"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Reverse </a:t>
            </a:r>
            <a:r>
              <a:rPr lang="de-CH" sz="1200" dirty="0" err="1">
                <a:solidFill>
                  <a:srgbClr val="000000"/>
                </a:solidFill>
                <a:latin typeface="+mj-lt"/>
                <a:ea typeface="+mj-ea"/>
                <a:cs typeface="+mj-cs"/>
                <a:sym typeface="Calibri"/>
              </a:rPr>
              <a:t>bend</a:t>
            </a:r>
            <a:endParaRPr lang="en-US" sz="1200" dirty="0">
              <a:solidFill>
                <a:srgbClr val="000000"/>
              </a:solidFill>
              <a:latin typeface="+mj-lt"/>
              <a:ea typeface="+mj-ea"/>
              <a:cs typeface="+mj-cs"/>
              <a:sym typeface="Calibri"/>
            </a:endParaRPr>
          </a:p>
        </p:txBody>
      </p:sp>
      <p:grpSp>
        <p:nvGrpSpPr>
          <p:cNvPr id="18" name="Group 17"/>
          <p:cNvGrpSpPr/>
          <p:nvPr/>
        </p:nvGrpSpPr>
        <p:grpSpPr>
          <a:xfrm>
            <a:off x="5285093" y="2205479"/>
            <a:ext cx="2661569" cy="1631017"/>
            <a:chOff x="5522790" y="3083635"/>
            <a:chExt cx="3343405" cy="2048926"/>
          </a:xfrm>
        </p:grpSpPr>
        <p:pic>
          <p:nvPicPr>
            <p:cNvPr id="9" name="Picture 8"/>
            <p:cNvPicPr>
              <a:picLocks noChangeAspect="1"/>
            </p:cNvPicPr>
            <p:nvPr/>
          </p:nvPicPr>
          <p:blipFill>
            <a:blip r:embed="rId4"/>
            <a:stretch>
              <a:fillRect/>
            </a:stretch>
          </p:blipFill>
          <p:spPr>
            <a:xfrm>
              <a:off x="5522790" y="3388829"/>
              <a:ext cx="3343405" cy="1458797"/>
            </a:xfrm>
            <a:prstGeom prst="rect">
              <a:avLst/>
            </a:prstGeom>
          </p:spPr>
        </p:pic>
        <p:sp>
          <p:nvSpPr>
            <p:cNvPr id="12" name="TextBox 11"/>
            <p:cNvSpPr txBox="1"/>
            <p:nvPr/>
          </p:nvSpPr>
          <p:spPr>
            <a:xfrm>
              <a:off x="7194492" y="4727992"/>
              <a:ext cx="577920" cy="344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Triplet</a:t>
              </a:r>
              <a:endParaRPr lang="en-US" sz="1200" dirty="0">
                <a:solidFill>
                  <a:srgbClr val="000000"/>
                </a:solidFill>
                <a:latin typeface="+mj-lt"/>
                <a:ea typeface="+mj-ea"/>
                <a:cs typeface="+mj-cs"/>
                <a:sym typeface="Calibri"/>
              </a:endParaRPr>
            </a:p>
          </p:txBody>
        </p:sp>
        <p:sp>
          <p:nvSpPr>
            <p:cNvPr id="16" name="TextBox 15"/>
            <p:cNvSpPr txBox="1"/>
            <p:nvPr/>
          </p:nvSpPr>
          <p:spPr>
            <a:xfrm>
              <a:off x="6214430" y="3083635"/>
              <a:ext cx="1135703" cy="344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H&amp;V </a:t>
              </a:r>
              <a:r>
                <a:rPr lang="de-CH" sz="1200" dirty="0" err="1">
                  <a:solidFill>
                    <a:srgbClr val="000000"/>
                  </a:solidFill>
                  <a:latin typeface="+mj-lt"/>
                  <a:ea typeface="+mj-ea"/>
                  <a:cs typeface="+mj-cs"/>
                  <a:sym typeface="Calibri"/>
                </a:rPr>
                <a:t>steerers</a:t>
              </a:r>
              <a:endParaRPr lang="en-US" sz="1200" dirty="0">
                <a:solidFill>
                  <a:srgbClr val="000000"/>
                </a:solidFill>
                <a:latin typeface="+mj-lt"/>
                <a:ea typeface="+mj-ea"/>
                <a:cs typeface="+mj-cs"/>
                <a:sym typeface="Calibri"/>
              </a:endParaRPr>
            </a:p>
          </p:txBody>
        </p:sp>
        <p:sp>
          <p:nvSpPr>
            <p:cNvPr id="24" name="TextBox 23"/>
            <p:cNvSpPr txBox="1"/>
            <p:nvPr/>
          </p:nvSpPr>
          <p:spPr>
            <a:xfrm>
              <a:off x="8385088" y="4787810"/>
              <a:ext cx="394677" cy="344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SOQ</a:t>
              </a:r>
              <a:endParaRPr lang="en-US" sz="1200" dirty="0">
                <a:solidFill>
                  <a:srgbClr val="000000"/>
                </a:solidFill>
                <a:latin typeface="+mj-lt"/>
                <a:ea typeface="+mj-ea"/>
                <a:cs typeface="+mj-cs"/>
                <a:sym typeface="Calibri"/>
              </a:endParaRPr>
            </a:p>
          </p:txBody>
        </p:sp>
      </p:grpSp>
    </p:spTree>
    <p:extLst>
      <p:ext uri="{BB962C8B-B14F-4D97-AF65-F5344CB8AC3E}">
        <p14:creationId xmlns:p14="http://schemas.microsoft.com/office/powerpoint/2010/main" val="2154409692"/>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666625" y="23773"/>
            <a:ext cx="4320480" cy="286031"/>
          </a:xfrm>
          <a:noFill/>
        </p:spPr>
        <p:txBody>
          <a:bodyPr>
            <a:normAutofit fontScale="90000"/>
          </a:bodyPr>
          <a:lstStyle/>
          <a:p>
            <a:pPr algn="ctr"/>
            <a:r>
              <a:rPr lang="en-US" dirty="0" smtClean="0">
                <a:solidFill>
                  <a:srgbClr val="3333FF"/>
                </a:solidFill>
              </a:rPr>
              <a:t>SLS2.0 Phase 2 - 5 T </a:t>
            </a:r>
            <a:r>
              <a:rPr lang="en-US" dirty="0" err="1" smtClean="0">
                <a:solidFill>
                  <a:srgbClr val="3333FF"/>
                </a:solidFill>
              </a:rPr>
              <a:t>superbends</a:t>
            </a:r>
            <a:endParaRPr lang="en-US" dirty="0">
              <a:solidFill>
                <a:srgbClr val="3333FF"/>
              </a:solidFill>
            </a:endParaRPr>
          </a:p>
        </p:txBody>
      </p:sp>
      <p:pic>
        <p:nvPicPr>
          <p:cNvPr id="4" name="Picture 3"/>
          <p:cNvPicPr>
            <a:picLocks noChangeAspect="1"/>
          </p:cNvPicPr>
          <p:nvPr/>
        </p:nvPicPr>
        <p:blipFill>
          <a:blip r:embed="rId3"/>
          <a:stretch>
            <a:fillRect/>
          </a:stretch>
        </p:blipFill>
        <p:spPr>
          <a:xfrm>
            <a:off x="1173246" y="926050"/>
            <a:ext cx="2920040" cy="1420982"/>
          </a:xfrm>
          <a:prstGeom prst="rect">
            <a:avLst/>
          </a:prstGeom>
        </p:spPr>
      </p:pic>
      <p:pic>
        <p:nvPicPr>
          <p:cNvPr id="5" name="Picture 4"/>
          <p:cNvPicPr>
            <a:picLocks noChangeAspect="1"/>
          </p:cNvPicPr>
          <p:nvPr/>
        </p:nvPicPr>
        <p:blipFill>
          <a:blip r:embed="rId4"/>
          <a:stretch>
            <a:fillRect/>
          </a:stretch>
        </p:blipFill>
        <p:spPr>
          <a:xfrm>
            <a:off x="1169622" y="2249316"/>
            <a:ext cx="3385403" cy="2590686"/>
          </a:xfrm>
          <a:prstGeom prst="rect">
            <a:avLst/>
          </a:prstGeom>
        </p:spPr>
      </p:pic>
      <p:sp>
        <p:nvSpPr>
          <p:cNvPr id="2" name="TextBox 1"/>
          <p:cNvSpPr txBox="1"/>
          <p:nvPr/>
        </p:nvSpPr>
        <p:spPr>
          <a:xfrm>
            <a:off x="1331640" y="2141487"/>
            <a:ext cx="972108" cy="227983"/>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350" dirty="0">
                <a:latin typeface="Calibri"/>
              </a:rPr>
              <a:t>Closed shape</a:t>
            </a:r>
          </a:p>
        </p:txBody>
      </p:sp>
      <p:sp>
        <p:nvSpPr>
          <p:cNvPr id="7" name="TextBox 6"/>
          <p:cNvSpPr txBox="1"/>
          <p:nvPr/>
        </p:nvSpPr>
        <p:spPr>
          <a:xfrm>
            <a:off x="4228423" y="519522"/>
            <a:ext cx="3464845" cy="1188132"/>
          </a:xfrm>
          <a:prstGeom prst="rect">
            <a:avLst/>
          </a:prstGeom>
          <a:noFill/>
        </p:spPr>
        <p:txBody>
          <a:bodyPr wrap="none" lIns="0" tIns="0" rIns="0" bIns="0" rtlCol="0">
            <a:noAutofit/>
          </a:bodyPr>
          <a:lstStyle/>
          <a:p>
            <a:pPr marL="214313" indent="-214313" eaLnBrk="1" hangingPunct="1">
              <a:lnSpc>
                <a:spcPct val="110000"/>
              </a:lnSpc>
              <a:spcBef>
                <a:spcPct val="0"/>
              </a:spcBef>
              <a:buClr>
                <a:srgbClr val="000000"/>
              </a:buClr>
              <a:buFont typeface="Arial" panose="020B0604020202020204" pitchFamily="34" charset="0"/>
              <a:buChar char="•"/>
            </a:pPr>
            <a:r>
              <a:rPr lang="en-US" sz="1350" dirty="0">
                <a:solidFill>
                  <a:srgbClr val="000000"/>
                </a:solidFill>
                <a:latin typeface="+mj-lt"/>
                <a:cs typeface="Arial" panose="020B0604020202020204" pitchFamily="34" charset="0"/>
              </a:rPr>
              <a:t>Unique type for the 2 SC </a:t>
            </a:r>
            <a:r>
              <a:rPr lang="en-US" sz="1350" dirty="0" err="1">
                <a:solidFill>
                  <a:srgbClr val="000000"/>
                </a:solidFill>
                <a:latin typeface="+mj-lt"/>
                <a:cs typeface="Arial" panose="020B0604020202020204" pitchFamily="34" charset="0"/>
              </a:rPr>
              <a:t>superbends</a:t>
            </a:r>
            <a:endParaRPr lang="en-US" sz="1350" dirty="0">
              <a:solidFill>
                <a:srgbClr val="000000"/>
              </a:solidFill>
              <a:latin typeface="+mj-lt"/>
              <a:cs typeface="Arial" panose="020B0604020202020204" pitchFamily="34" charset="0"/>
            </a:endParaRPr>
          </a:p>
          <a:p>
            <a:pPr marL="214313" indent="-214313" eaLnBrk="1" hangingPunct="1">
              <a:lnSpc>
                <a:spcPct val="110000"/>
              </a:lnSpc>
              <a:spcBef>
                <a:spcPct val="0"/>
              </a:spcBef>
              <a:buClr>
                <a:srgbClr val="000000"/>
              </a:buClr>
              <a:buFont typeface="Arial" panose="020B0604020202020204" pitchFamily="34" charset="0"/>
              <a:buChar char="•"/>
            </a:pPr>
            <a:r>
              <a:rPr lang="en-US" sz="1350" dirty="0">
                <a:solidFill>
                  <a:srgbClr val="000000"/>
                </a:solidFill>
                <a:latin typeface="+mj-lt"/>
                <a:cs typeface="Arial" panose="020B0604020202020204" pitchFamily="34" charset="0"/>
              </a:rPr>
              <a:t>Operating fields between 3T and 5 T</a:t>
            </a:r>
          </a:p>
          <a:p>
            <a:pPr marL="214313" indent="-214313" eaLnBrk="1" hangingPunct="1">
              <a:lnSpc>
                <a:spcPct val="110000"/>
              </a:lnSpc>
              <a:spcBef>
                <a:spcPct val="0"/>
              </a:spcBef>
              <a:buClr>
                <a:srgbClr val="000000"/>
              </a:buClr>
              <a:buFont typeface="Arial" panose="020B0604020202020204" pitchFamily="34" charset="0"/>
              <a:buChar char="•"/>
            </a:pPr>
            <a:r>
              <a:rPr lang="en-US" sz="1350" dirty="0">
                <a:solidFill>
                  <a:srgbClr val="000000"/>
                </a:solidFill>
                <a:latin typeface="+mj-lt"/>
                <a:cs typeface="Arial" panose="020B0604020202020204" pitchFamily="34" charset="0"/>
              </a:rPr>
              <a:t>2 pairs of </a:t>
            </a:r>
            <a:r>
              <a:rPr lang="en-US" sz="1350" dirty="0" err="1">
                <a:solidFill>
                  <a:srgbClr val="000000"/>
                </a:solidFill>
                <a:latin typeface="+mj-lt"/>
                <a:cs typeface="Arial" panose="020B0604020202020204" pitchFamily="34" charset="0"/>
              </a:rPr>
              <a:t>Nb-Ti</a:t>
            </a:r>
            <a:r>
              <a:rPr lang="en-US" sz="1350" dirty="0">
                <a:solidFill>
                  <a:srgbClr val="000000"/>
                </a:solidFill>
                <a:latin typeface="+mj-lt"/>
                <a:cs typeface="Arial" panose="020B0604020202020204" pitchFamily="34" charset="0"/>
              </a:rPr>
              <a:t> coils</a:t>
            </a:r>
          </a:p>
          <a:p>
            <a:pPr marL="214313" indent="-214313" eaLnBrk="1" hangingPunct="1">
              <a:lnSpc>
                <a:spcPct val="110000"/>
              </a:lnSpc>
              <a:spcBef>
                <a:spcPct val="0"/>
              </a:spcBef>
              <a:buClr>
                <a:srgbClr val="000000"/>
              </a:buClr>
              <a:buFont typeface="Arial" panose="020B0604020202020204" pitchFamily="34" charset="0"/>
              <a:buChar char="•"/>
            </a:pPr>
            <a:r>
              <a:rPr lang="en-US" sz="1350" dirty="0">
                <a:solidFill>
                  <a:srgbClr val="000000"/>
                </a:solidFill>
                <a:latin typeface="+mj-lt"/>
                <a:cs typeface="Arial" panose="020B0604020202020204" pitchFamily="34" charset="0"/>
              </a:rPr>
              <a:t>2 power supplies (200 A) , 2 current leads </a:t>
            </a:r>
          </a:p>
          <a:p>
            <a:pPr eaLnBrk="1" hangingPunct="1">
              <a:lnSpc>
                <a:spcPct val="110000"/>
              </a:lnSpc>
              <a:spcBef>
                <a:spcPct val="0"/>
              </a:spcBef>
              <a:buClr>
                <a:srgbClr val="000000"/>
              </a:buClr>
            </a:pPr>
            <a:r>
              <a:rPr lang="en-US" sz="1350" dirty="0">
                <a:cs typeface="Arial" panose="020B0604020202020204" pitchFamily="34" charset="0"/>
              </a:rPr>
              <a:t>      </a:t>
            </a:r>
            <a:r>
              <a:rPr lang="en-US" sz="1350" dirty="0">
                <a:solidFill>
                  <a:srgbClr val="000000"/>
                </a:solidFill>
                <a:cs typeface="Arial" panose="020B0604020202020204" pitchFamily="34" charset="0"/>
              </a:rPr>
              <a:t>two 2-stages </a:t>
            </a:r>
            <a:r>
              <a:rPr lang="en-US" sz="1350" dirty="0" err="1">
                <a:solidFill>
                  <a:srgbClr val="000000"/>
                </a:solidFill>
                <a:cs typeface="Arial" panose="020B0604020202020204" pitchFamily="34" charset="0"/>
              </a:rPr>
              <a:t>cryocoolers</a:t>
            </a:r>
            <a:endParaRPr lang="en-US" sz="1350" dirty="0">
              <a:solidFill>
                <a:srgbClr val="000000"/>
              </a:solidFill>
              <a:cs typeface="Arial" panose="020B0604020202020204" pitchFamily="34" charset="0"/>
            </a:endParaRPr>
          </a:p>
          <a:p>
            <a:pPr marL="214313" indent="-214313" eaLnBrk="1" hangingPunct="1">
              <a:lnSpc>
                <a:spcPct val="110000"/>
              </a:lnSpc>
              <a:spcBef>
                <a:spcPct val="0"/>
              </a:spcBef>
              <a:buClr>
                <a:srgbClr val="000000"/>
              </a:buClr>
              <a:buFont typeface="Arial" panose="020B0604020202020204" pitchFamily="34" charset="0"/>
              <a:buChar char="•"/>
            </a:pPr>
            <a:r>
              <a:rPr lang="en-US" sz="1350" b="1" i="1" dirty="0">
                <a:solidFill>
                  <a:schemeClr val="accent6"/>
                </a:solidFill>
                <a:latin typeface="+mj-lt"/>
                <a:cs typeface="Arial" panose="020B0604020202020204" pitchFamily="34" charset="0"/>
              </a:rPr>
              <a:t>Close yoke with remote vacuum chamber</a:t>
            </a:r>
            <a:endParaRPr lang="en-US" sz="1350" dirty="0">
              <a:solidFill>
                <a:srgbClr val="000000"/>
              </a:solidFill>
              <a:latin typeface="+mj-lt"/>
            </a:endParaRPr>
          </a:p>
        </p:txBody>
      </p:sp>
      <p:pic>
        <p:nvPicPr>
          <p:cNvPr id="3" name="Picture 2"/>
          <p:cNvPicPr>
            <a:picLocks noChangeAspect="1"/>
          </p:cNvPicPr>
          <p:nvPr/>
        </p:nvPicPr>
        <p:blipFill>
          <a:blip r:embed="rId5"/>
          <a:stretch>
            <a:fillRect/>
          </a:stretch>
        </p:blipFill>
        <p:spPr>
          <a:xfrm>
            <a:off x="4436093" y="2146697"/>
            <a:ext cx="3591266" cy="2214246"/>
          </a:xfrm>
          <a:prstGeom prst="rect">
            <a:avLst/>
          </a:prstGeom>
        </p:spPr>
      </p:pic>
      <p:sp>
        <p:nvSpPr>
          <p:cNvPr id="10" name="Rectangle 9"/>
          <p:cNvSpPr/>
          <p:nvPr/>
        </p:nvSpPr>
        <p:spPr>
          <a:xfrm>
            <a:off x="3977934" y="251275"/>
            <a:ext cx="1757212" cy="276999"/>
          </a:xfrm>
          <a:prstGeom prst="rect">
            <a:avLst/>
          </a:prstGeom>
        </p:spPr>
        <p:txBody>
          <a:bodyPr wrap="none">
            <a:spAutoFit/>
          </a:bodyPr>
          <a:lstStyle/>
          <a:p>
            <a:r>
              <a:rPr lang="en-US" sz="1200" b="1" dirty="0">
                <a:solidFill>
                  <a:srgbClr val="00B050"/>
                </a:solidFill>
              </a:rPr>
              <a:t>ciro.calzolaio@psi.ch</a:t>
            </a:r>
          </a:p>
        </p:txBody>
      </p:sp>
    </p:spTree>
    <p:extLst>
      <p:ext uri="{BB962C8B-B14F-4D97-AF65-F5344CB8AC3E}">
        <p14:creationId xmlns:p14="http://schemas.microsoft.com/office/powerpoint/2010/main" val="3135274050"/>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49058" y="-4260"/>
            <a:ext cx="5031019" cy="286031"/>
          </a:xfrm>
          <a:noFill/>
        </p:spPr>
        <p:txBody>
          <a:bodyPr/>
          <a:lstStyle/>
          <a:p>
            <a:pPr algn="ctr"/>
            <a:r>
              <a:rPr lang="en-US" dirty="0" smtClean="0">
                <a:solidFill>
                  <a:srgbClr val="3333FF"/>
                </a:solidFill>
              </a:rPr>
              <a:t>5 T </a:t>
            </a:r>
            <a:r>
              <a:rPr lang="en-US" dirty="0" err="1" smtClean="0">
                <a:solidFill>
                  <a:srgbClr val="3333FF"/>
                </a:solidFill>
              </a:rPr>
              <a:t>superbends</a:t>
            </a:r>
            <a:r>
              <a:rPr lang="en-US" dirty="0" smtClean="0">
                <a:solidFill>
                  <a:srgbClr val="3333FF"/>
                </a:solidFill>
              </a:rPr>
              <a:t>- main components </a:t>
            </a:r>
            <a:endParaRPr lang="en-US" dirty="0">
              <a:solidFill>
                <a:srgbClr val="3333FF"/>
              </a:solidFill>
            </a:endParaRPr>
          </a:p>
        </p:txBody>
      </p:sp>
      <p:graphicFrame>
        <p:nvGraphicFramePr>
          <p:cNvPr id="2" name="Table 1"/>
          <p:cNvGraphicFramePr>
            <a:graphicFrameLocks noGrp="1"/>
          </p:cNvGraphicFramePr>
          <p:nvPr>
            <p:extLst/>
          </p:nvPr>
        </p:nvGraphicFramePr>
        <p:xfrm>
          <a:off x="5034615" y="783780"/>
          <a:ext cx="2785937" cy="2558188"/>
        </p:xfrm>
        <a:graphic>
          <a:graphicData uri="http://schemas.openxmlformats.org/drawingml/2006/table">
            <a:tbl>
              <a:tblPr firstRow="1" bandRow="1">
                <a:tableStyleId>{5940675A-B579-460E-94D1-54222C63F5DA}</a:tableStyleId>
              </a:tblPr>
              <a:tblGrid>
                <a:gridCol w="729596">
                  <a:extLst>
                    <a:ext uri="{9D8B030D-6E8A-4147-A177-3AD203B41FA5}">
                      <a16:colId xmlns:a16="http://schemas.microsoft.com/office/drawing/2014/main" val="3450264712"/>
                    </a:ext>
                  </a:extLst>
                </a:gridCol>
                <a:gridCol w="2056341">
                  <a:extLst>
                    <a:ext uri="{9D8B030D-6E8A-4147-A177-3AD203B41FA5}">
                      <a16:colId xmlns:a16="http://schemas.microsoft.com/office/drawing/2014/main" val="911016940"/>
                    </a:ext>
                  </a:extLst>
                </a:gridCol>
              </a:tblGrid>
              <a:tr h="388620">
                <a:tc>
                  <a:txBody>
                    <a:bodyPr/>
                    <a:lstStyle/>
                    <a:p>
                      <a:endParaRPr lang="de-CH" sz="900" dirty="0"/>
                    </a:p>
                  </a:txBody>
                  <a:tcPr marL="68580" marR="68580" marT="34290" marB="34290"/>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200" noProof="0" dirty="0" smtClean="0"/>
                        <a:t>Main magnet components</a:t>
                      </a:r>
                    </a:p>
                    <a:p>
                      <a:pPr algn="ctr"/>
                      <a:endParaRPr lang="en-US" sz="900" noProof="0" dirty="0"/>
                    </a:p>
                  </a:txBody>
                  <a:tcPr marL="68580" marR="68580" marT="34290" marB="34290"/>
                </a:tc>
                <a:extLst>
                  <a:ext uri="{0D108BD9-81ED-4DB2-BD59-A6C34878D82A}">
                    <a16:rowId xmlns:a16="http://schemas.microsoft.com/office/drawing/2014/main" val="2120071717"/>
                  </a:ext>
                </a:extLst>
              </a:tr>
              <a:tr h="251460">
                <a:tc>
                  <a:txBody>
                    <a:bodyPr/>
                    <a:lstStyle/>
                    <a:p>
                      <a:r>
                        <a:rPr lang="de-CH" sz="900" dirty="0" smtClean="0"/>
                        <a:t>1</a:t>
                      </a:r>
                      <a:endParaRPr lang="de-CH" sz="900" dirty="0"/>
                    </a:p>
                  </a:txBody>
                  <a:tcPr marL="68580" marR="68580" marT="34290" marB="34290"/>
                </a:tc>
                <a:tc>
                  <a:txBody>
                    <a:bodyPr/>
                    <a:lstStyle/>
                    <a:p>
                      <a:r>
                        <a:rPr lang="en-US" sz="1200" noProof="0" dirty="0" smtClean="0"/>
                        <a:t>2 </a:t>
                      </a:r>
                      <a:r>
                        <a:rPr lang="en-US" sz="1200" noProof="0" dirty="0" err="1" smtClean="0"/>
                        <a:t>cryocolers</a:t>
                      </a:r>
                      <a:r>
                        <a:rPr lang="en-US" sz="1200" baseline="0" noProof="0" dirty="0" smtClean="0"/>
                        <a:t> RDK-415D</a:t>
                      </a:r>
                      <a:endParaRPr lang="en-US" sz="1200" noProof="0" dirty="0"/>
                    </a:p>
                  </a:txBody>
                  <a:tcPr marL="68580" marR="68580" marT="34290" marB="34290"/>
                </a:tc>
                <a:extLst>
                  <a:ext uri="{0D108BD9-81ED-4DB2-BD59-A6C34878D82A}">
                    <a16:rowId xmlns:a16="http://schemas.microsoft.com/office/drawing/2014/main" val="3785394755"/>
                  </a:ext>
                </a:extLst>
              </a:tr>
              <a:tr h="251460">
                <a:tc>
                  <a:txBody>
                    <a:bodyPr/>
                    <a:lstStyle/>
                    <a:p>
                      <a:r>
                        <a:rPr lang="de-CH" sz="900" dirty="0" smtClean="0"/>
                        <a:t>2</a:t>
                      </a:r>
                      <a:endParaRPr lang="de-CH" sz="900" dirty="0"/>
                    </a:p>
                  </a:txBody>
                  <a:tcPr marL="68580" marR="68580" marT="34290" marB="34290"/>
                </a:tc>
                <a:tc>
                  <a:txBody>
                    <a:bodyPr/>
                    <a:lstStyle/>
                    <a:p>
                      <a:r>
                        <a:rPr lang="en-US" sz="1200" noProof="0" dirty="0" smtClean="0"/>
                        <a:t>50 K Cu thermal shield</a:t>
                      </a:r>
                      <a:endParaRPr lang="en-US" sz="1200" noProof="0" dirty="0"/>
                    </a:p>
                  </a:txBody>
                  <a:tcPr marL="68580" marR="68580" marT="34290" marB="34290"/>
                </a:tc>
                <a:extLst>
                  <a:ext uri="{0D108BD9-81ED-4DB2-BD59-A6C34878D82A}">
                    <a16:rowId xmlns:a16="http://schemas.microsoft.com/office/drawing/2014/main" val="2736569631"/>
                  </a:ext>
                </a:extLst>
              </a:tr>
              <a:tr h="251460">
                <a:tc>
                  <a:txBody>
                    <a:bodyPr/>
                    <a:lstStyle/>
                    <a:p>
                      <a:r>
                        <a:rPr lang="de-CH" sz="900" dirty="0" smtClean="0"/>
                        <a:t>3</a:t>
                      </a:r>
                      <a:endParaRPr lang="de-CH" sz="900" dirty="0"/>
                    </a:p>
                  </a:txBody>
                  <a:tcPr marL="68580" marR="68580" marT="34290" marB="34290"/>
                </a:tc>
                <a:tc>
                  <a:txBody>
                    <a:bodyPr/>
                    <a:lstStyle/>
                    <a:p>
                      <a:r>
                        <a:rPr lang="en-US" sz="1200" noProof="0" dirty="0" smtClean="0"/>
                        <a:t>Liquid Helium vessel (~15 l)</a:t>
                      </a:r>
                      <a:endParaRPr lang="en-US" sz="1200" noProof="0" dirty="0"/>
                    </a:p>
                  </a:txBody>
                  <a:tcPr marL="68580" marR="68580" marT="34290" marB="34290"/>
                </a:tc>
                <a:extLst>
                  <a:ext uri="{0D108BD9-81ED-4DB2-BD59-A6C34878D82A}">
                    <a16:rowId xmlns:a16="http://schemas.microsoft.com/office/drawing/2014/main" val="1556724445"/>
                  </a:ext>
                </a:extLst>
              </a:tr>
              <a:tr h="251460">
                <a:tc>
                  <a:txBody>
                    <a:bodyPr/>
                    <a:lstStyle/>
                    <a:p>
                      <a:r>
                        <a:rPr lang="de-CH" sz="900" dirty="0" smtClean="0"/>
                        <a:t>4</a:t>
                      </a:r>
                      <a:endParaRPr lang="de-CH" sz="900" dirty="0"/>
                    </a:p>
                  </a:txBody>
                  <a:tcPr marL="68580" marR="68580" marT="34290" marB="34290"/>
                </a:tc>
                <a:tc>
                  <a:txBody>
                    <a:bodyPr/>
                    <a:lstStyle/>
                    <a:p>
                      <a:r>
                        <a:rPr lang="en-US" sz="1200" noProof="0" dirty="0" smtClean="0"/>
                        <a:t>Filling + venting pipes</a:t>
                      </a:r>
                      <a:endParaRPr lang="en-US" sz="1200" noProof="0" dirty="0"/>
                    </a:p>
                  </a:txBody>
                  <a:tcPr marL="68580" marR="68580" marT="34290" marB="34290"/>
                </a:tc>
                <a:extLst>
                  <a:ext uri="{0D108BD9-81ED-4DB2-BD59-A6C34878D82A}">
                    <a16:rowId xmlns:a16="http://schemas.microsoft.com/office/drawing/2014/main" val="1408068965"/>
                  </a:ext>
                </a:extLst>
              </a:tr>
              <a:tr h="251460">
                <a:tc>
                  <a:txBody>
                    <a:bodyPr/>
                    <a:lstStyle/>
                    <a:p>
                      <a:r>
                        <a:rPr lang="de-CH" sz="900" dirty="0" smtClean="0"/>
                        <a:t>5</a:t>
                      </a:r>
                      <a:endParaRPr lang="de-CH" sz="900" dirty="0"/>
                    </a:p>
                  </a:txBody>
                  <a:tcPr marL="68580" marR="68580" marT="34290" marB="34290"/>
                </a:tc>
                <a:tc>
                  <a:txBody>
                    <a:bodyPr/>
                    <a:lstStyle/>
                    <a:p>
                      <a:r>
                        <a:rPr lang="en-US" sz="1200" noProof="0" dirty="0" smtClean="0"/>
                        <a:t>Thermal connections</a:t>
                      </a:r>
                      <a:endParaRPr lang="en-US" sz="1200" noProof="0" dirty="0"/>
                    </a:p>
                  </a:txBody>
                  <a:tcPr marL="68580" marR="68580" marT="34290" marB="34290"/>
                </a:tc>
                <a:extLst>
                  <a:ext uri="{0D108BD9-81ED-4DB2-BD59-A6C34878D82A}">
                    <a16:rowId xmlns:a16="http://schemas.microsoft.com/office/drawing/2014/main" val="1240536658"/>
                  </a:ext>
                </a:extLst>
              </a:tr>
              <a:tr h="251460">
                <a:tc>
                  <a:txBody>
                    <a:bodyPr/>
                    <a:lstStyle/>
                    <a:p>
                      <a:r>
                        <a:rPr lang="de-CH" sz="900" dirty="0" smtClean="0"/>
                        <a:t>6</a:t>
                      </a:r>
                      <a:endParaRPr lang="de-CH" sz="900" dirty="0"/>
                    </a:p>
                  </a:txBody>
                  <a:tcPr marL="68580" marR="68580" marT="34290" marB="34290"/>
                </a:tc>
                <a:tc>
                  <a:txBody>
                    <a:bodyPr/>
                    <a:lstStyle/>
                    <a:p>
                      <a:r>
                        <a:rPr lang="en-US" sz="1200" noProof="0" dirty="0" smtClean="0"/>
                        <a:t>Current leads (</a:t>
                      </a:r>
                      <a:r>
                        <a:rPr lang="en-US" sz="1200" noProof="0" dirty="0" err="1" smtClean="0"/>
                        <a:t>Cu+HTS</a:t>
                      </a:r>
                      <a:r>
                        <a:rPr lang="en-US" sz="1200" noProof="0" dirty="0" smtClean="0"/>
                        <a:t>)</a:t>
                      </a:r>
                      <a:endParaRPr lang="en-US" sz="1200" noProof="0" dirty="0"/>
                    </a:p>
                  </a:txBody>
                  <a:tcPr marL="68580" marR="68580" marT="34290" marB="34290"/>
                </a:tc>
                <a:extLst>
                  <a:ext uri="{0D108BD9-81ED-4DB2-BD59-A6C34878D82A}">
                    <a16:rowId xmlns:a16="http://schemas.microsoft.com/office/drawing/2014/main" val="2557475149"/>
                  </a:ext>
                </a:extLst>
              </a:tr>
              <a:tr h="312485">
                <a:tc>
                  <a:txBody>
                    <a:bodyPr/>
                    <a:lstStyle/>
                    <a:p>
                      <a:r>
                        <a:rPr lang="de-CH" sz="900" dirty="0" smtClean="0"/>
                        <a:t>7</a:t>
                      </a:r>
                      <a:endParaRPr lang="de-CH" sz="900" dirty="0"/>
                    </a:p>
                  </a:txBody>
                  <a:tcPr marL="68580" marR="68580" marT="34290" marB="34290"/>
                </a:tc>
                <a:tc>
                  <a:txBody>
                    <a:bodyPr/>
                    <a:lstStyle/>
                    <a:p>
                      <a:r>
                        <a:rPr lang="en-US" sz="1200" noProof="0" dirty="0" smtClean="0"/>
                        <a:t>Suspension straps</a:t>
                      </a:r>
                      <a:endParaRPr lang="en-US" sz="1200" noProof="0" dirty="0"/>
                    </a:p>
                  </a:txBody>
                  <a:tcPr marL="68580" marR="68580" marT="34290" marB="34290"/>
                </a:tc>
                <a:extLst>
                  <a:ext uri="{0D108BD9-81ED-4DB2-BD59-A6C34878D82A}">
                    <a16:rowId xmlns:a16="http://schemas.microsoft.com/office/drawing/2014/main" val="3549086468"/>
                  </a:ext>
                </a:extLst>
              </a:tr>
              <a:tr h="348323">
                <a:tc>
                  <a:txBody>
                    <a:bodyPr/>
                    <a:lstStyle/>
                    <a:p>
                      <a:r>
                        <a:rPr lang="de-CH" sz="900" dirty="0" smtClean="0"/>
                        <a:t>8</a:t>
                      </a:r>
                      <a:endParaRPr lang="de-CH" sz="900" dirty="0"/>
                    </a:p>
                  </a:txBody>
                  <a:tcPr marL="68580" marR="68580" marT="34290" marB="34290"/>
                </a:tc>
                <a:tc>
                  <a:txBody>
                    <a:bodyPr/>
                    <a:lstStyle/>
                    <a:p>
                      <a:r>
                        <a:rPr lang="en-US" sz="1200" noProof="0" dirty="0" smtClean="0"/>
                        <a:t>Armco</a:t>
                      </a:r>
                      <a:r>
                        <a:rPr lang="en-US" sz="1200" baseline="0" noProof="0" dirty="0" smtClean="0"/>
                        <a:t> Yoke</a:t>
                      </a:r>
                      <a:endParaRPr lang="en-US" sz="1200" noProof="0" dirty="0"/>
                    </a:p>
                  </a:txBody>
                  <a:tcPr marL="68580" marR="68580" marT="34290" marB="34290"/>
                </a:tc>
                <a:extLst>
                  <a:ext uri="{0D108BD9-81ED-4DB2-BD59-A6C34878D82A}">
                    <a16:rowId xmlns:a16="http://schemas.microsoft.com/office/drawing/2014/main" val="781269046"/>
                  </a:ext>
                </a:extLst>
              </a:tr>
            </a:tbl>
          </a:graphicData>
        </a:graphic>
      </p:graphicFrame>
      <p:grpSp>
        <p:nvGrpSpPr>
          <p:cNvPr id="3" name="Group 2"/>
          <p:cNvGrpSpPr/>
          <p:nvPr/>
        </p:nvGrpSpPr>
        <p:grpSpPr>
          <a:xfrm>
            <a:off x="1239694" y="519522"/>
            <a:ext cx="3794921" cy="3693063"/>
            <a:chOff x="704904" y="1340768"/>
            <a:chExt cx="4686549" cy="4578594"/>
          </a:xfrm>
        </p:grpSpPr>
        <p:pic>
          <p:nvPicPr>
            <p:cNvPr id="53" name="Picture 52"/>
            <p:cNvPicPr>
              <a:picLocks noChangeAspect="1"/>
            </p:cNvPicPr>
            <p:nvPr/>
          </p:nvPicPr>
          <p:blipFill>
            <a:blip r:embed="rId3"/>
            <a:stretch>
              <a:fillRect/>
            </a:stretch>
          </p:blipFill>
          <p:spPr>
            <a:xfrm>
              <a:off x="2308054" y="2353472"/>
              <a:ext cx="2084732" cy="3327190"/>
            </a:xfrm>
            <a:prstGeom prst="rect">
              <a:avLst/>
            </a:prstGeom>
          </p:spPr>
        </p:pic>
        <p:cxnSp>
          <p:nvCxnSpPr>
            <p:cNvPr id="5" name="Straight Arrow Connector 4"/>
            <p:cNvCxnSpPr>
              <a:stCxn id="19" idx="2"/>
            </p:cNvCxnSpPr>
            <p:nvPr/>
          </p:nvCxnSpPr>
          <p:spPr bwMode="auto">
            <a:xfrm>
              <a:off x="3512254" y="2079432"/>
              <a:ext cx="436903" cy="6294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p:cNvCxnSpPr>
              <a:stCxn id="19" idx="2"/>
            </p:cNvCxnSpPr>
            <p:nvPr/>
          </p:nvCxnSpPr>
          <p:spPr bwMode="auto">
            <a:xfrm flipH="1">
              <a:off x="3165547" y="2079433"/>
              <a:ext cx="346707" cy="3763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Rectangle 18"/>
            <p:cNvSpPr/>
            <p:nvPr/>
          </p:nvSpPr>
          <p:spPr>
            <a:xfrm>
              <a:off x="2895859" y="1340768"/>
              <a:ext cx="1232789" cy="715455"/>
            </a:xfrm>
            <a:prstGeom prst="rect">
              <a:avLst/>
            </a:prstGeom>
          </p:spPr>
          <p:txBody>
            <a:bodyPr wrap="square">
              <a:spAutoFit/>
            </a:bodyPr>
            <a:lstStyle/>
            <a:p>
              <a:r>
                <a:rPr lang="en-US" sz="1050" dirty="0"/>
                <a:t>Gifford-McMahon </a:t>
              </a:r>
              <a:r>
                <a:rPr lang="en-US" sz="1050" dirty="0" err="1"/>
                <a:t>cryocoolers</a:t>
              </a:r>
              <a:endParaRPr lang="en-US" sz="1050" dirty="0"/>
            </a:p>
          </p:txBody>
        </p:sp>
        <p:sp>
          <p:nvSpPr>
            <p:cNvPr id="21" name="object 11"/>
            <p:cNvSpPr txBox="1"/>
            <p:nvPr/>
          </p:nvSpPr>
          <p:spPr>
            <a:xfrm>
              <a:off x="1070679" y="2316892"/>
              <a:ext cx="1182337" cy="1457938"/>
            </a:xfrm>
            <a:prstGeom prst="rect">
              <a:avLst/>
            </a:prstGeom>
          </p:spPr>
          <p:txBody>
            <a:bodyPr vert="horz" wrap="square" lIns="0" tIns="9525" rIns="0" bIns="0" rtlCol="0">
              <a:spAutoFit/>
            </a:bodyPr>
            <a:lstStyle/>
            <a:p>
              <a:pPr marL="9525" marR="3810">
                <a:lnSpc>
                  <a:spcPct val="101600"/>
                </a:lnSpc>
                <a:spcBef>
                  <a:spcPts val="75"/>
                </a:spcBef>
              </a:pPr>
              <a:r>
                <a:rPr lang="en-US" sz="1050" spc="109" dirty="0" err="1">
                  <a:cs typeface="Arial"/>
                </a:rPr>
                <a:t>LHe</a:t>
              </a:r>
              <a:r>
                <a:rPr lang="en-US" sz="1050" spc="109" dirty="0">
                  <a:cs typeface="Arial"/>
                </a:rPr>
                <a:t>  </a:t>
              </a:r>
              <a:r>
                <a:rPr lang="en-US" sz="1050" spc="68" dirty="0">
                  <a:cs typeface="Arial"/>
                </a:rPr>
                <a:t>v</a:t>
              </a:r>
              <a:r>
                <a:rPr lang="en-US" sz="1050" spc="113" dirty="0">
                  <a:cs typeface="Arial"/>
                </a:rPr>
                <a:t>e</a:t>
              </a:r>
              <a:r>
                <a:rPr lang="en-US" sz="1050" spc="90" dirty="0">
                  <a:cs typeface="Arial"/>
                </a:rPr>
                <a:t>ss</a:t>
              </a:r>
              <a:r>
                <a:rPr lang="en-US" sz="1050" spc="101" dirty="0">
                  <a:cs typeface="Arial"/>
                </a:rPr>
                <a:t>e</a:t>
              </a:r>
              <a:r>
                <a:rPr lang="en-US" sz="1050" spc="38" dirty="0">
                  <a:cs typeface="Arial"/>
                </a:rPr>
                <a:t>l (~15 l)</a:t>
              </a:r>
            </a:p>
            <a:p>
              <a:pPr marL="9525" marR="3810">
                <a:lnSpc>
                  <a:spcPct val="101600"/>
                </a:lnSpc>
                <a:spcBef>
                  <a:spcPts val="75"/>
                </a:spcBef>
              </a:pPr>
              <a:r>
                <a:rPr lang="en-US" sz="1050" spc="38" dirty="0">
                  <a:cs typeface="Arial"/>
                </a:rPr>
                <a:t>~8 hours autonomy in case of </a:t>
              </a:r>
              <a:r>
                <a:rPr lang="en-US" sz="1050" spc="38" dirty="0" err="1">
                  <a:cs typeface="Arial"/>
                </a:rPr>
                <a:t>cryocooler’s</a:t>
              </a:r>
              <a:r>
                <a:rPr lang="en-US" sz="1050" spc="38" dirty="0">
                  <a:cs typeface="Arial"/>
                </a:rPr>
                <a:t> failure</a:t>
              </a:r>
              <a:endParaRPr lang="en-US" sz="1050" dirty="0">
                <a:cs typeface="Arial"/>
              </a:endParaRPr>
            </a:p>
          </p:txBody>
        </p:sp>
        <p:cxnSp>
          <p:nvCxnSpPr>
            <p:cNvPr id="24" name="Straight Arrow Connector 23"/>
            <p:cNvCxnSpPr>
              <a:stCxn id="39" idx="2"/>
            </p:cNvCxnSpPr>
            <p:nvPr/>
          </p:nvCxnSpPr>
          <p:spPr bwMode="auto">
            <a:xfrm flipH="1">
              <a:off x="3949158" y="2754202"/>
              <a:ext cx="594705" cy="7891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p:cNvCxnSpPr/>
            <p:nvPr/>
          </p:nvCxnSpPr>
          <p:spPr bwMode="auto">
            <a:xfrm flipH="1">
              <a:off x="3868556" y="4149046"/>
              <a:ext cx="597404" cy="144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p:cNvCxnSpPr>
              <a:stCxn id="21" idx="3"/>
            </p:cNvCxnSpPr>
            <p:nvPr/>
          </p:nvCxnSpPr>
          <p:spPr bwMode="auto">
            <a:xfrm>
              <a:off x="2253015" y="3098806"/>
              <a:ext cx="843766" cy="10502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0" name="Rectangle 29"/>
            <p:cNvSpPr/>
            <p:nvPr/>
          </p:nvSpPr>
          <p:spPr>
            <a:xfrm>
              <a:off x="4144765" y="5141648"/>
              <a:ext cx="918404" cy="615292"/>
            </a:xfrm>
            <a:prstGeom prst="rect">
              <a:avLst/>
            </a:prstGeom>
          </p:spPr>
          <p:txBody>
            <a:bodyPr wrap="square">
              <a:spAutoFit/>
            </a:bodyPr>
            <a:lstStyle/>
            <a:p>
              <a:r>
                <a:rPr lang="en-US" sz="1050" dirty="0"/>
                <a:t>ARMCO</a:t>
              </a:r>
            </a:p>
            <a:p>
              <a:r>
                <a:rPr lang="en-US" sz="1050" dirty="0"/>
                <a:t>yoke</a:t>
              </a:r>
            </a:p>
          </p:txBody>
        </p:sp>
        <p:cxnSp>
          <p:nvCxnSpPr>
            <p:cNvPr id="31" name="Straight Arrow Connector 30"/>
            <p:cNvCxnSpPr>
              <a:stCxn id="30" idx="0"/>
            </p:cNvCxnSpPr>
            <p:nvPr/>
          </p:nvCxnSpPr>
          <p:spPr bwMode="auto">
            <a:xfrm flipH="1" flipV="1">
              <a:off x="3868556" y="4660316"/>
              <a:ext cx="735412" cy="4813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ectangle 32"/>
            <p:cNvSpPr/>
            <p:nvPr/>
          </p:nvSpPr>
          <p:spPr>
            <a:xfrm>
              <a:off x="1001739" y="4221087"/>
              <a:ext cx="1066297" cy="815618"/>
            </a:xfrm>
            <a:prstGeom prst="rect">
              <a:avLst/>
            </a:prstGeom>
          </p:spPr>
          <p:txBody>
            <a:bodyPr wrap="square">
              <a:spAutoFit/>
            </a:bodyPr>
            <a:lstStyle/>
            <a:p>
              <a:r>
                <a:rPr lang="en-US" sz="1050" dirty="0"/>
                <a:t>Vacuum chamber</a:t>
              </a:r>
            </a:p>
            <a:p>
              <a:r>
                <a:rPr lang="en-US" sz="1050" dirty="0"/>
                <a:t>anchoring</a:t>
              </a:r>
            </a:p>
          </p:txBody>
        </p:sp>
        <p:cxnSp>
          <p:nvCxnSpPr>
            <p:cNvPr id="34" name="Straight Arrow Connector 33"/>
            <p:cNvCxnSpPr/>
            <p:nvPr/>
          </p:nvCxnSpPr>
          <p:spPr bwMode="auto">
            <a:xfrm>
              <a:off x="1874743" y="4594051"/>
              <a:ext cx="1050680" cy="1419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Rectangle 35"/>
            <p:cNvSpPr/>
            <p:nvPr/>
          </p:nvSpPr>
          <p:spPr>
            <a:xfrm>
              <a:off x="4291696" y="3907145"/>
              <a:ext cx="1072392" cy="515127"/>
            </a:xfrm>
            <a:prstGeom prst="rect">
              <a:avLst/>
            </a:prstGeom>
          </p:spPr>
          <p:txBody>
            <a:bodyPr wrap="square">
              <a:spAutoFit/>
            </a:bodyPr>
            <a:lstStyle/>
            <a:p>
              <a:r>
                <a:rPr lang="en-US" sz="1050" dirty="0"/>
                <a:t>4 K thermal connection</a:t>
              </a:r>
            </a:p>
          </p:txBody>
        </p:sp>
        <p:sp>
          <p:nvSpPr>
            <p:cNvPr id="39" name="Rectangle 38"/>
            <p:cNvSpPr/>
            <p:nvPr/>
          </p:nvSpPr>
          <p:spPr>
            <a:xfrm>
              <a:off x="3944343" y="2015537"/>
              <a:ext cx="1199038" cy="515127"/>
            </a:xfrm>
            <a:prstGeom prst="rect">
              <a:avLst/>
            </a:prstGeom>
          </p:spPr>
          <p:txBody>
            <a:bodyPr wrap="square">
              <a:spAutoFit/>
            </a:bodyPr>
            <a:lstStyle/>
            <a:p>
              <a:r>
                <a:rPr lang="en-US" sz="1050" dirty="0"/>
                <a:t>50 K thermal connection</a:t>
              </a:r>
            </a:p>
          </p:txBody>
        </p:sp>
        <p:sp>
          <p:nvSpPr>
            <p:cNvPr id="43" name="Rectangle 42"/>
            <p:cNvSpPr/>
            <p:nvPr/>
          </p:nvSpPr>
          <p:spPr>
            <a:xfrm flipH="1">
              <a:off x="704904" y="5604561"/>
              <a:ext cx="2299235" cy="314801"/>
            </a:xfrm>
            <a:prstGeom prst="rect">
              <a:avLst/>
            </a:prstGeom>
          </p:spPr>
          <p:txBody>
            <a:bodyPr wrap="square">
              <a:spAutoFit/>
            </a:bodyPr>
            <a:lstStyle/>
            <a:p>
              <a:r>
                <a:rPr lang="en-US" sz="1050" dirty="0"/>
                <a:t>Suspension straps (x8)</a:t>
              </a:r>
            </a:p>
          </p:txBody>
        </p:sp>
        <p:cxnSp>
          <p:nvCxnSpPr>
            <p:cNvPr id="44" name="Straight Arrow Connector 43"/>
            <p:cNvCxnSpPr>
              <a:stCxn id="43" idx="0"/>
            </p:cNvCxnSpPr>
            <p:nvPr/>
          </p:nvCxnSpPr>
          <p:spPr bwMode="auto">
            <a:xfrm flipV="1">
              <a:off x="1854521" y="4901828"/>
              <a:ext cx="687095" cy="7027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Rectangle 21"/>
            <p:cNvSpPr/>
            <p:nvPr/>
          </p:nvSpPr>
          <p:spPr>
            <a:xfrm>
              <a:off x="4319061" y="3164641"/>
              <a:ext cx="1072392" cy="615292"/>
            </a:xfrm>
            <a:prstGeom prst="rect">
              <a:avLst/>
            </a:prstGeom>
          </p:spPr>
          <p:txBody>
            <a:bodyPr wrap="square">
              <a:spAutoFit/>
            </a:bodyPr>
            <a:lstStyle/>
            <a:p>
              <a:r>
                <a:rPr lang="en-US" sz="1050" dirty="0"/>
                <a:t>Current</a:t>
              </a:r>
            </a:p>
            <a:p>
              <a:r>
                <a:rPr lang="en-US" sz="1050" dirty="0"/>
                <a:t>lead</a:t>
              </a:r>
            </a:p>
          </p:txBody>
        </p:sp>
        <p:cxnSp>
          <p:nvCxnSpPr>
            <p:cNvPr id="23" name="Straight Arrow Connector 22"/>
            <p:cNvCxnSpPr/>
            <p:nvPr/>
          </p:nvCxnSpPr>
          <p:spPr bwMode="auto">
            <a:xfrm flipH="1">
              <a:off x="3512254" y="3543313"/>
              <a:ext cx="880533" cy="3638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5" name="Rectangle 24"/>
          <p:cNvSpPr/>
          <p:nvPr/>
        </p:nvSpPr>
        <p:spPr>
          <a:xfrm>
            <a:off x="4292704" y="233172"/>
            <a:ext cx="1757212" cy="276999"/>
          </a:xfrm>
          <a:prstGeom prst="rect">
            <a:avLst/>
          </a:prstGeom>
        </p:spPr>
        <p:txBody>
          <a:bodyPr wrap="none">
            <a:spAutoFit/>
          </a:bodyPr>
          <a:lstStyle/>
          <a:p>
            <a:r>
              <a:rPr lang="en-US" sz="1200" b="1" dirty="0">
                <a:solidFill>
                  <a:srgbClr val="00B050"/>
                </a:solidFill>
              </a:rPr>
              <a:t>ciro.calzolaio@psi.ch</a:t>
            </a:r>
          </a:p>
        </p:txBody>
      </p:sp>
    </p:spTree>
    <p:extLst>
      <p:ext uri="{BB962C8B-B14F-4D97-AF65-F5344CB8AC3E}">
        <p14:creationId xmlns:p14="http://schemas.microsoft.com/office/powerpoint/2010/main" val="973190214"/>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20300" y="15672"/>
            <a:ext cx="4968552" cy="628867"/>
          </a:xfrm>
          <a:noFill/>
        </p:spPr>
        <p:txBody>
          <a:bodyPr>
            <a:normAutofit fontScale="90000"/>
          </a:bodyPr>
          <a:lstStyle/>
          <a:p>
            <a:pPr algn="ctr"/>
            <a:r>
              <a:rPr lang="en-GB" dirty="0" smtClean="0">
                <a:solidFill>
                  <a:srgbClr val="3333FF"/>
                </a:solidFill>
              </a:rPr>
              <a:t>SLS2.0- Phase 2: HTS </a:t>
            </a:r>
            <a:r>
              <a:rPr lang="en-GB" dirty="0">
                <a:solidFill>
                  <a:srgbClr val="3333FF"/>
                </a:solidFill>
              </a:rPr>
              <a:t>Bulk </a:t>
            </a:r>
            <a:r>
              <a:rPr lang="en-GB" dirty="0" err="1" smtClean="0">
                <a:solidFill>
                  <a:srgbClr val="3333FF"/>
                </a:solidFill>
              </a:rPr>
              <a:t>Undulator</a:t>
            </a:r>
            <a:r>
              <a:rPr lang="en-GB" dirty="0" smtClean="0">
                <a:solidFill>
                  <a:srgbClr val="3333FF"/>
                </a:solidFill>
              </a:rPr>
              <a:t/>
            </a:r>
            <a:br>
              <a:rPr lang="en-GB" dirty="0" smtClean="0">
                <a:solidFill>
                  <a:srgbClr val="3333FF"/>
                </a:solidFill>
              </a:rPr>
            </a:br>
            <a:r>
              <a:rPr lang="en-GB" sz="1500" dirty="0">
                <a:solidFill>
                  <a:srgbClr val="3333FF"/>
                </a:solidFill>
              </a:rPr>
              <a:t>Marco </a:t>
            </a:r>
            <a:r>
              <a:rPr lang="en-GB" sz="1500" dirty="0" err="1">
                <a:solidFill>
                  <a:srgbClr val="3333FF"/>
                </a:solidFill>
              </a:rPr>
              <a:t>Calvi</a:t>
            </a:r>
            <a:r>
              <a:rPr lang="en-GB" sz="1500" dirty="0">
                <a:solidFill>
                  <a:srgbClr val="3333FF"/>
                </a:solidFill>
              </a:rPr>
              <a:t>  for the Insertion Device Group</a:t>
            </a:r>
            <a:endParaRPr lang="en-US" sz="1500" dirty="0">
              <a:solidFill>
                <a:srgbClr val="3333FF"/>
              </a:solidFill>
            </a:endParaRPr>
          </a:p>
        </p:txBody>
      </p:sp>
      <p:pic>
        <p:nvPicPr>
          <p:cNvPr id="4" name="Picture 3"/>
          <p:cNvPicPr>
            <a:picLocks noChangeAspect="1"/>
          </p:cNvPicPr>
          <p:nvPr/>
        </p:nvPicPr>
        <p:blipFill>
          <a:blip r:embed="rId3"/>
          <a:stretch>
            <a:fillRect/>
          </a:stretch>
        </p:blipFill>
        <p:spPr>
          <a:xfrm>
            <a:off x="6489073" y="1933861"/>
            <a:ext cx="1402523" cy="893024"/>
          </a:xfrm>
          <a:prstGeom prst="rect">
            <a:avLst/>
          </a:prstGeom>
        </p:spPr>
      </p:pic>
      <p:pic>
        <p:nvPicPr>
          <p:cNvPr id="6" name="Picture 5"/>
          <p:cNvPicPr>
            <a:picLocks noChangeAspect="1"/>
          </p:cNvPicPr>
          <p:nvPr/>
        </p:nvPicPr>
        <p:blipFill>
          <a:blip r:embed="rId4"/>
          <a:stretch>
            <a:fillRect/>
          </a:stretch>
        </p:blipFill>
        <p:spPr>
          <a:xfrm>
            <a:off x="6432937" y="997646"/>
            <a:ext cx="1386069" cy="839018"/>
          </a:xfrm>
          <a:prstGeom prst="rect">
            <a:avLst/>
          </a:prstGeom>
        </p:spPr>
      </p:pic>
      <p:pic>
        <p:nvPicPr>
          <p:cNvPr id="25" name="Picture 24"/>
          <p:cNvPicPr>
            <a:picLocks noChangeAspect="1"/>
          </p:cNvPicPr>
          <p:nvPr/>
        </p:nvPicPr>
        <p:blipFill>
          <a:blip r:embed="rId5"/>
          <a:stretch>
            <a:fillRect/>
          </a:stretch>
        </p:blipFill>
        <p:spPr>
          <a:xfrm>
            <a:off x="1292288" y="3289595"/>
            <a:ext cx="1228000" cy="796862"/>
          </a:xfrm>
          <a:prstGeom prst="rect">
            <a:avLst/>
          </a:prstGeom>
        </p:spPr>
      </p:pic>
      <p:pic>
        <p:nvPicPr>
          <p:cNvPr id="28" name="Picture 27"/>
          <p:cNvPicPr>
            <a:picLocks noChangeAspect="1"/>
          </p:cNvPicPr>
          <p:nvPr/>
        </p:nvPicPr>
        <p:blipFill>
          <a:blip r:embed="rId6"/>
          <a:stretch>
            <a:fillRect/>
          </a:stretch>
        </p:blipFill>
        <p:spPr>
          <a:xfrm>
            <a:off x="2587003" y="3343327"/>
            <a:ext cx="1512168" cy="1647430"/>
          </a:xfrm>
          <a:prstGeom prst="rect">
            <a:avLst/>
          </a:prstGeom>
        </p:spPr>
      </p:pic>
      <p:sp>
        <p:nvSpPr>
          <p:cNvPr id="29" name="TextBox 28"/>
          <p:cNvSpPr txBox="1"/>
          <p:nvPr/>
        </p:nvSpPr>
        <p:spPr>
          <a:xfrm>
            <a:off x="1234198" y="2839678"/>
            <a:ext cx="2084048" cy="369332"/>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0" tIns="0" rIns="0" bIns="0" numCol="1" spcCol="38100" rtlCol="0" anchor="t">
            <a:spAutoFit/>
          </a:bodyPr>
          <a:lstStyle/>
          <a:p>
            <a:pPr defTabSz="685800" fontAlgn="auto">
              <a:spcBef>
                <a:spcPts val="0"/>
              </a:spcBef>
              <a:spcAft>
                <a:spcPts val="0"/>
              </a:spcAft>
            </a:pPr>
            <a:r>
              <a:rPr lang="de-CH" sz="1200" dirty="0" err="1"/>
              <a:t>Bulk</a:t>
            </a:r>
            <a:r>
              <a:rPr lang="de-CH" sz="1200" dirty="0"/>
              <a:t> HTS sample : Cambridge</a:t>
            </a:r>
          </a:p>
          <a:p>
            <a:pPr defTabSz="685800" fontAlgn="auto">
              <a:spcBef>
                <a:spcPts val="0"/>
              </a:spcBef>
              <a:spcAft>
                <a:spcPts val="0"/>
              </a:spcAft>
            </a:pPr>
            <a:r>
              <a:rPr lang="de-CH" sz="1200" dirty="0">
                <a:solidFill>
                  <a:srgbClr val="000000"/>
                </a:solidFill>
                <a:latin typeface="+mj-lt"/>
                <a:ea typeface="+mj-ea"/>
                <a:cs typeface="+mj-cs"/>
                <a:sym typeface="Calibri"/>
              </a:rPr>
              <a:t>Ø : 30 mm; </a:t>
            </a:r>
            <a:r>
              <a:rPr lang="de-CH" sz="1200" dirty="0" err="1">
                <a:solidFill>
                  <a:srgbClr val="000000"/>
                </a:solidFill>
                <a:latin typeface="+mj-lt"/>
                <a:ea typeface="+mj-ea"/>
                <a:cs typeface="+mj-cs"/>
                <a:sym typeface="Calibri"/>
              </a:rPr>
              <a:t>Thickness</a:t>
            </a:r>
            <a:r>
              <a:rPr lang="de-CH" sz="1200" dirty="0">
                <a:solidFill>
                  <a:srgbClr val="000000"/>
                </a:solidFill>
                <a:latin typeface="+mj-lt"/>
                <a:ea typeface="+mj-ea"/>
                <a:cs typeface="+mj-cs"/>
                <a:sym typeface="Calibri"/>
              </a:rPr>
              <a:t> : 4 mm</a:t>
            </a:r>
            <a:endParaRPr lang="en-US" sz="1200" dirty="0">
              <a:solidFill>
                <a:srgbClr val="000000"/>
              </a:solidFill>
              <a:latin typeface="+mj-lt"/>
              <a:ea typeface="+mj-ea"/>
              <a:cs typeface="+mj-cs"/>
              <a:sym typeface="Calibri"/>
            </a:endParaRPr>
          </a:p>
        </p:txBody>
      </p:sp>
      <p:sp>
        <p:nvSpPr>
          <p:cNvPr id="32" name="TextBox 31"/>
          <p:cNvSpPr txBox="1"/>
          <p:nvPr/>
        </p:nvSpPr>
        <p:spPr>
          <a:xfrm>
            <a:off x="3558015" y="2839679"/>
            <a:ext cx="1998945" cy="346249"/>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none" lIns="0" tIns="0" rIns="0" bIns="0" numCol="1" spcCol="38100" rtlCol="0" anchor="t">
            <a:spAutoFit/>
          </a:bodyPr>
          <a:lstStyle/>
          <a:p>
            <a:pPr defTabSz="685800" fontAlgn="auto">
              <a:spcBef>
                <a:spcPts val="0"/>
              </a:spcBef>
              <a:spcAft>
                <a:spcPts val="0"/>
              </a:spcAft>
            </a:pPr>
            <a:r>
              <a:rPr lang="de-CH" sz="1200" dirty="0">
                <a:solidFill>
                  <a:srgbClr val="000000"/>
                </a:solidFill>
                <a:latin typeface="+mj-lt"/>
                <a:ea typeface="+mj-ea"/>
                <a:cs typeface="+mj-cs"/>
                <a:sym typeface="Calibri"/>
              </a:rPr>
              <a:t>10 mm </a:t>
            </a:r>
            <a:r>
              <a:rPr lang="de-CH" sz="1200" dirty="0" err="1">
                <a:solidFill>
                  <a:srgbClr val="000000"/>
                </a:solidFill>
                <a:latin typeface="+mj-lt"/>
                <a:ea typeface="+mj-ea"/>
                <a:cs typeface="+mj-cs"/>
                <a:sym typeface="Calibri"/>
              </a:rPr>
              <a:t>period</a:t>
            </a:r>
            <a:r>
              <a:rPr lang="de-CH" sz="1200" dirty="0">
                <a:solidFill>
                  <a:srgbClr val="000000"/>
                </a:solidFill>
                <a:latin typeface="+mj-lt"/>
                <a:ea typeface="+mj-ea"/>
                <a:cs typeface="+mj-cs"/>
                <a:sym typeface="Calibri"/>
              </a:rPr>
              <a:t>, 4 mm </a:t>
            </a:r>
            <a:r>
              <a:rPr lang="de-CH" sz="1200" dirty="0" err="1">
                <a:solidFill>
                  <a:srgbClr val="000000"/>
                </a:solidFill>
                <a:latin typeface="+mj-lt"/>
                <a:ea typeface="+mj-ea"/>
                <a:cs typeface="+mj-cs"/>
                <a:sym typeface="Calibri"/>
              </a:rPr>
              <a:t>gap</a:t>
            </a:r>
            <a:r>
              <a:rPr lang="de-CH" sz="1200" dirty="0">
                <a:solidFill>
                  <a:srgbClr val="000000"/>
                </a:solidFill>
                <a:latin typeface="+mj-lt"/>
                <a:ea typeface="+mj-ea"/>
                <a:cs typeface="+mj-cs"/>
                <a:sym typeface="Calibri"/>
              </a:rPr>
              <a:t>, 2 T</a:t>
            </a:r>
          </a:p>
          <a:p>
            <a:pPr defTabSz="685800" fontAlgn="auto">
              <a:spcBef>
                <a:spcPts val="0"/>
              </a:spcBef>
              <a:spcAft>
                <a:spcPts val="0"/>
              </a:spcAft>
            </a:pPr>
            <a:r>
              <a:rPr lang="de-CH" sz="1050" dirty="0"/>
              <a:t>Tmag~10 K</a:t>
            </a:r>
            <a:endParaRPr lang="en-US" sz="1050" dirty="0">
              <a:solidFill>
                <a:srgbClr val="000000"/>
              </a:solidFill>
              <a:latin typeface="+mj-lt"/>
              <a:ea typeface="+mj-ea"/>
              <a:cs typeface="+mj-cs"/>
              <a:sym typeface="Calibri"/>
            </a:endParaRPr>
          </a:p>
        </p:txBody>
      </p:sp>
      <p:pic>
        <p:nvPicPr>
          <p:cNvPr id="35" name="Picture 34"/>
          <p:cNvPicPr>
            <a:picLocks noChangeAspect="1"/>
          </p:cNvPicPr>
          <p:nvPr/>
        </p:nvPicPr>
        <p:blipFill>
          <a:blip r:embed="rId7"/>
          <a:stretch>
            <a:fillRect/>
          </a:stretch>
        </p:blipFill>
        <p:spPr>
          <a:xfrm>
            <a:off x="6138174" y="3275196"/>
            <a:ext cx="1680832" cy="1578000"/>
          </a:xfrm>
          <a:prstGeom prst="rect">
            <a:avLst/>
          </a:prstGeom>
        </p:spPr>
      </p:pic>
      <p:pic>
        <p:nvPicPr>
          <p:cNvPr id="37" name="Picture 36"/>
          <p:cNvPicPr>
            <a:picLocks noChangeAspect="1"/>
          </p:cNvPicPr>
          <p:nvPr/>
        </p:nvPicPr>
        <p:blipFill>
          <a:blip r:embed="rId8"/>
          <a:stretch>
            <a:fillRect/>
          </a:stretch>
        </p:blipFill>
        <p:spPr>
          <a:xfrm>
            <a:off x="1292288" y="4167042"/>
            <a:ext cx="1294729" cy="632240"/>
          </a:xfrm>
          <a:prstGeom prst="rect">
            <a:avLst/>
          </a:prstGeom>
        </p:spPr>
      </p:pic>
      <p:pic>
        <p:nvPicPr>
          <p:cNvPr id="7" name="Picture 6"/>
          <p:cNvPicPr>
            <a:picLocks noChangeAspect="1"/>
          </p:cNvPicPr>
          <p:nvPr/>
        </p:nvPicPr>
        <p:blipFill>
          <a:blip r:embed="rId9"/>
          <a:stretch>
            <a:fillRect/>
          </a:stretch>
        </p:blipFill>
        <p:spPr>
          <a:xfrm>
            <a:off x="1234198" y="1005576"/>
            <a:ext cx="1772206" cy="1674186"/>
          </a:xfrm>
          <a:prstGeom prst="rect">
            <a:avLst/>
          </a:prstGeom>
        </p:spPr>
      </p:pic>
      <p:pic>
        <p:nvPicPr>
          <p:cNvPr id="8" name="Picture 7"/>
          <p:cNvPicPr>
            <a:picLocks noChangeAspect="1"/>
          </p:cNvPicPr>
          <p:nvPr/>
        </p:nvPicPr>
        <p:blipFill>
          <a:blip r:embed="rId10"/>
          <a:stretch>
            <a:fillRect/>
          </a:stretch>
        </p:blipFill>
        <p:spPr>
          <a:xfrm>
            <a:off x="3329862" y="755608"/>
            <a:ext cx="1944216" cy="1826977"/>
          </a:xfrm>
          <a:prstGeom prst="rect">
            <a:avLst/>
          </a:prstGeom>
        </p:spPr>
      </p:pic>
      <p:sp>
        <p:nvSpPr>
          <p:cNvPr id="10" name="Rectangle 9"/>
          <p:cNvSpPr/>
          <p:nvPr/>
        </p:nvSpPr>
        <p:spPr>
          <a:xfrm>
            <a:off x="5652120" y="2921934"/>
            <a:ext cx="2325813"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a:t>Nb</a:t>
            </a:r>
            <a:r>
              <a:rPr lang="en-US" sz="1200" baseline="-25000" dirty="0"/>
              <a:t>3</a:t>
            </a:r>
            <a:r>
              <a:rPr lang="en-US" sz="1200" dirty="0"/>
              <a:t>Sn solenoid (10T): </a:t>
            </a:r>
            <a:r>
              <a:rPr lang="en-US" sz="1200" dirty="0" err="1"/>
              <a:t>Fermilab</a:t>
            </a:r>
            <a:endParaRPr lang="en-US" sz="1200" dirty="0"/>
          </a:p>
        </p:txBody>
      </p:sp>
      <p:pic>
        <p:nvPicPr>
          <p:cNvPr id="11" name="Picture 10"/>
          <p:cNvPicPr>
            <a:picLocks noChangeAspect="1"/>
          </p:cNvPicPr>
          <p:nvPr/>
        </p:nvPicPr>
        <p:blipFill>
          <a:blip r:embed="rId11"/>
          <a:stretch>
            <a:fillRect/>
          </a:stretch>
        </p:blipFill>
        <p:spPr>
          <a:xfrm>
            <a:off x="6516216" y="330105"/>
            <a:ext cx="485775" cy="492919"/>
          </a:xfrm>
          <a:prstGeom prst="rect">
            <a:avLst/>
          </a:prstGeom>
        </p:spPr>
      </p:pic>
      <p:pic>
        <p:nvPicPr>
          <p:cNvPr id="13" name="Picture 12"/>
          <p:cNvPicPr>
            <a:picLocks noChangeAspect="1"/>
          </p:cNvPicPr>
          <p:nvPr/>
        </p:nvPicPr>
        <p:blipFill>
          <a:blip r:embed="rId12"/>
          <a:stretch>
            <a:fillRect/>
          </a:stretch>
        </p:blipFill>
        <p:spPr>
          <a:xfrm>
            <a:off x="3944524" y="3178700"/>
            <a:ext cx="2063315" cy="1146516"/>
          </a:xfrm>
          <a:prstGeom prst="rect">
            <a:avLst/>
          </a:prstGeom>
        </p:spPr>
      </p:pic>
      <p:sp>
        <p:nvSpPr>
          <p:cNvPr id="14" name="TextBox 13"/>
          <p:cNvSpPr txBox="1"/>
          <p:nvPr/>
        </p:nvSpPr>
        <p:spPr>
          <a:xfrm>
            <a:off x="4210239" y="4414660"/>
            <a:ext cx="1362552" cy="551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85800" fontAlgn="auto">
              <a:spcBef>
                <a:spcPts val="675"/>
              </a:spcBef>
              <a:spcAft>
                <a:spcPts val="0"/>
              </a:spcAft>
            </a:pPr>
            <a:r>
              <a:rPr lang="de-CH" sz="1200" dirty="0">
                <a:solidFill>
                  <a:srgbClr val="000000"/>
                </a:solidFill>
                <a:latin typeface="+mj-lt"/>
                <a:ea typeface="+mj-ea"/>
                <a:cs typeface="+mj-cs"/>
                <a:sym typeface="Calibri"/>
              </a:rPr>
              <a:t>B (z) </a:t>
            </a:r>
            <a:r>
              <a:rPr lang="de-CH" sz="1200" dirty="0" err="1">
                <a:solidFill>
                  <a:srgbClr val="000000"/>
                </a:solidFill>
                <a:latin typeface="+mj-lt"/>
                <a:ea typeface="+mj-ea"/>
                <a:cs typeface="+mj-cs"/>
                <a:sym typeface="Calibri"/>
              </a:rPr>
              <a:t>for</a:t>
            </a:r>
            <a:r>
              <a:rPr lang="de-CH" sz="1200" dirty="0">
                <a:solidFill>
                  <a:srgbClr val="000000"/>
                </a:solidFill>
                <a:latin typeface="+mj-lt"/>
                <a:ea typeface="+mj-ea"/>
                <a:cs typeface="+mj-cs"/>
                <a:sym typeface="Calibri"/>
              </a:rPr>
              <a:t> a </a:t>
            </a:r>
            <a:r>
              <a:rPr lang="de-CH" sz="1200" dirty="0"/>
              <a:t>p</a:t>
            </a:r>
            <a:r>
              <a:rPr lang="de-CH" sz="1200" dirty="0">
                <a:solidFill>
                  <a:srgbClr val="000000"/>
                </a:solidFill>
                <a:latin typeface="+mj-lt"/>
                <a:ea typeface="+mj-ea"/>
                <a:cs typeface="+mj-cs"/>
                <a:sym typeface="Calibri"/>
              </a:rPr>
              <a:t>rototype</a:t>
            </a:r>
          </a:p>
          <a:p>
            <a:r>
              <a:rPr lang="de-CH" sz="1200" dirty="0"/>
              <a:t>(FC @ 10T </a:t>
            </a:r>
            <a:r>
              <a:rPr lang="de-CH" sz="1200" dirty="0" err="1"/>
              <a:t>to</a:t>
            </a:r>
            <a:r>
              <a:rPr lang="de-CH" sz="1200" dirty="0"/>
              <a:t> 0)</a:t>
            </a:r>
          </a:p>
        </p:txBody>
      </p:sp>
      <p:pic>
        <p:nvPicPr>
          <p:cNvPr id="15" name="Picture 14"/>
          <p:cNvPicPr>
            <a:picLocks noChangeAspect="1"/>
          </p:cNvPicPr>
          <p:nvPr/>
        </p:nvPicPr>
        <p:blipFill>
          <a:blip r:embed="rId13"/>
          <a:stretch>
            <a:fillRect/>
          </a:stretch>
        </p:blipFill>
        <p:spPr>
          <a:xfrm>
            <a:off x="5542329" y="4209318"/>
            <a:ext cx="530678" cy="996042"/>
          </a:xfrm>
          <a:prstGeom prst="rect">
            <a:avLst/>
          </a:prstGeom>
        </p:spPr>
      </p:pic>
      <p:sp>
        <p:nvSpPr>
          <p:cNvPr id="18" name="Rectangle 17"/>
          <p:cNvSpPr/>
          <p:nvPr/>
        </p:nvSpPr>
        <p:spPr>
          <a:xfrm>
            <a:off x="3599892" y="469323"/>
            <a:ext cx="1625766" cy="276999"/>
          </a:xfrm>
          <a:prstGeom prst="rect">
            <a:avLst/>
          </a:prstGeom>
        </p:spPr>
        <p:txBody>
          <a:bodyPr wrap="none">
            <a:spAutoFit/>
          </a:bodyPr>
          <a:lstStyle/>
          <a:p>
            <a:r>
              <a:rPr lang="en-US" sz="1200" b="1" dirty="0">
                <a:solidFill>
                  <a:srgbClr val="00B050"/>
                </a:solidFill>
              </a:rPr>
              <a:t>marco.calvi@psi.ch</a:t>
            </a:r>
          </a:p>
        </p:txBody>
      </p:sp>
    </p:spTree>
    <p:extLst>
      <p:ext uri="{BB962C8B-B14F-4D97-AF65-F5344CB8AC3E}">
        <p14:creationId xmlns:p14="http://schemas.microsoft.com/office/powerpoint/2010/main" val="1529461364"/>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F5828-D10A-3543-A022-A00FFB0CA1A8}"/>
              </a:ext>
            </a:extLst>
          </p:cNvPr>
          <p:cNvPicPr>
            <a:picLocks noChangeAspect="1"/>
          </p:cNvPicPr>
          <p:nvPr/>
        </p:nvPicPr>
        <p:blipFill>
          <a:blip r:embed="rId2"/>
          <a:stretch>
            <a:fillRect/>
          </a:stretch>
        </p:blipFill>
        <p:spPr>
          <a:xfrm>
            <a:off x="2040313" y="642938"/>
            <a:ext cx="4112491" cy="3857625"/>
          </a:xfrm>
          <a:prstGeom prst="rect">
            <a:avLst/>
          </a:prstGeom>
        </p:spPr>
      </p:pic>
      <p:pic>
        <p:nvPicPr>
          <p:cNvPr id="7" name="Picture 6">
            <a:extLst>
              <a:ext uri="{FF2B5EF4-FFF2-40B4-BE49-F238E27FC236}">
                <a16:creationId xmlns:a16="http://schemas.microsoft.com/office/drawing/2014/main" id="{53B1B57C-6AAE-3C4D-81AD-A2E710526A2E}"/>
              </a:ext>
            </a:extLst>
          </p:cNvPr>
          <p:cNvPicPr>
            <a:picLocks noChangeAspect="1"/>
          </p:cNvPicPr>
          <p:nvPr/>
        </p:nvPicPr>
        <p:blipFill>
          <a:blip r:embed="rId3"/>
          <a:stretch>
            <a:fillRect/>
          </a:stretch>
        </p:blipFill>
        <p:spPr>
          <a:xfrm>
            <a:off x="2089997" y="4256614"/>
            <a:ext cx="899495" cy="192485"/>
          </a:xfrm>
          <a:prstGeom prst="rect">
            <a:avLst/>
          </a:prstGeom>
        </p:spPr>
      </p:pic>
      <p:grpSp>
        <p:nvGrpSpPr>
          <p:cNvPr id="9" name="Group 8">
            <a:extLst>
              <a:ext uri="{FF2B5EF4-FFF2-40B4-BE49-F238E27FC236}">
                <a16:creationId xmlns:a16="http://schemas.microsoft.com/office/drawing/2014/main" id="{333F5E75-9047-EF23-517E-F56F4DEEAFAE}"/>
              </a:ext>
            </a:extLst>
          </p:cNvPr>
          <p:cNvGrpSpPr/>
          <p:nvPr/>
        </p:nvGrpSpPr>
        <p:grpSpPr>
          <a:xfrm>
            <a:off x="6173905" y="1265185"/>
            <a:ext cx="1890210" cy="2894970"/>
            <a:chOff x="9018781" y="1510947"/>
            <a:chExt cx="3360373" cy="5146612"/>
          </a:xfrm>
        </p:grpSpPr>
        <p:sp>
          <p:nvSpPr>
            <p:cNvPr id="6" name="TextBox 5">
              <a:extLst>
                <a:ext uri="{FF2B5EF4-FFF2-40B4-BE49-F238E27FC236}">
                  <a16:creationId xmlns:a16="http://schemas.microsoft.com/office/drawing/2014/main" id="{20FD8E69-0571-DC49-B603-47445D32B089}"/>
                </a:ext>
              </a:extLst>
            </p:cNvPr>
            <p:cNvSpPr txBox="1"/>
            <p:nvPr/>
          </p:nvSpPr>
          <p:spPr>
            <a:xfrm>
              <a:off x="9018781" y="2246095"/>
              <a:ext cx="3360373" cy="4411464"/>
            </a:xfrm>
            <a:prstGeom prst="rect">
              <a:avLst/>
            </a:prstGeom>
            <a:noFill/>
          </p:spPr>
          <p:txBody>
            <a:bodyPr wrap="square" rtlCol="0">
              <a:spAutoFit/>
            </a:bodyPr>
            <a:lstStyle/>
            <a:p>
              <a:r>
                <a:rPr lang="en-GB" sz="1350" dirty="0"/>
                <a:t>Active length : 1.0 m</a:t>
              </a:r>
              <a:endParaRPr lang="en-GB" sz="750" dirty="0"/>
            </a:p>
            <a:p>
              <a:r>
                <a:rPr lang="en-GB" sz="1350" dirty="0"/>
                <a:t>Total length : &lt; 2m</a:t>
              </a:r>
              <a:endParaRPr lang="en-GB" sz="750" dirty="0"/>
            </a:p>
            <a:p>
              <a:r>
                <a:rPr lang="en-GB" sz="1350" dirty="0"/>
                <a:t>period length : 10 mm</a:t>
              </a:r>
              <a:endParaRPr lang="en-GB" sz="750" dirty="0"/>
            </a:p>
            <a:p>
              <a:r>
                <a:rPr lang="en-GB" sz="1350" dirty="0"/>
                <a:t>magnetic gap : 4.0mm</a:t>
              </a:r>
              <a:endParaRPr lang="en-GB" sz="750" dirty="0"/>
            </a:p>
            <a:p>
              <a:r>
                <a:rPr lang="en-GB" sz="1350" dirty="0"/>
                <a:t>B</a:t>
              </a:r>
              <a:r>
                <a:rPr lang="en-GB" sz="1350" baseline="-25000" dirty="0"/>
                <a:t>0</a:t>
              </a:r>
              <a:r>
                <a:rPr lang="en-GB" sz="1350" dirty="0"/>
                <a:t> ∼ 2</a:t>
              </a:r>
              <a:endParaRPr lang="en-GB" sz="750" dirty="0"/>
            </a:p>
            <a:p>
              <a:r>
                <a:rPr lang="en-GB" sz="1350" dirty="0"/>
                <a:t>Cryocoolers</a:t>
              </a:r>
              <a:endParaRPr lang="en-GB" sz="750" dirty="0"/>
            </a:p>
            <a:p>
              <a:r>
                <a:rPr lang="en-GB" sz="1350" dirty="0"/>
                <a:t>HTS temp 10K</a:t>
              </a:r>
              <a:endParaRPr lang="en-GB" sz="750" dirty="0"/>
            </a:p>
            <a:p>
              <a:r>
                <a:rPr lang="en-GB" sz="1350" dirty="0"/>
                <a:t>LTS temp 4.0K</a:t>
              </a:r>
            </a:p>
          </p:txBody>
        </p:sp>
        <p:sp>
          <p:nvSpPr>
            <p:cNvPr id="2" name="TextBox 1">
              <a:extLst>
                <a:ext uri="{FF2B5EF4-FFF2-40B4-BE49-F238E27FC236}">
                  <a16:creationId xmlns:a16="http://schemas.microsoft.com/office/drawing/2014/main" id="{DF0D8974-0C58-E045-9294-32966E0CEEA0}"/>
                </a:ext>
              </a:extLst>
            </p:cNvPr>
            <p:cNvSpPr txBox="1"/>
            <p:nvPr/>
          </p:nvSpPr>
          <p:spPr>
            <a:xfrm>
              <a:off x="9102080" y="1510947"/>
              <a:ext cx="3089920" cy="1918053"/>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GB" sz="2025" b="1" u="sng" dirty="0">
                  <a:solidFill>
                    <a:srgbClr val="000000"/>
                  </a:solidFill>
                  <a:latin typeface="Calibri"/>
                </a:rPr>
                <a:t>SPEC</a:t>
              </a:r>
              <a:r>
                <a:rPr lang="en-GB" sz="2250" b="1" u="sng" dirty="0">
                  <a:solidFill>
                    <a:srgbClr val="000000"/>
                  </a:solidFill>
                  <a:latin typeface="Calibri"/>
                </a:rPr>
                <a:t> </a:t>
              </a:r>
            </a:p>
          </p:txBody>
        </p:sp>
      </p:grpSp>
      <p:sp>
        <p:nvSpPr>
          <p:cNvPr id="3" name="Slide Number Placeholder 1">
            <a:extLst>
              <a:ext uri="{FF2B5EF4-FFF2-40B4-BE49-F238E27FC236}">
                <a16:creationId xmlns:a16="http://schemas.microsoft.com/office/drawing/2014/main" id="{DBFCBBAA-FD20-22A3-56B1-98DDF88C84A7}"/>
              </a:ext>
            </a:extLst>
          </p:cNvPr>
          <p:cNvSpPr txBox="1">
            <a:spLocks/>
          </p:cNvSpPr>
          <p:nvPr/>
        </p:nvSpPr>
        <p:spPr>
          <a:xfrm>
            <a:off x="1143000" y="4295180"/>
            <a:ext cx="878959"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BC07571-3134-BB4B-B83F-1A9FE18D34F3}" type="slidenum">
              <a:rPr lang="de-DE" sz="1013">
                <a:solidFill>
                  <a:schemeClr val="bg1"/>
                </a:solidFill>
              </a:rPr>
              <a:pPr algn="ctr">
                <a:defRPr/>
              </a:pPr>
              <a:t>48</a:t>
            </a:fld>
            <a:endParaRPr lang="de-DE" sz="1013" dirty="0">
              <a:solidFill>
                <a:schemeClr val="bg1"/>
              </a:solidFill>
            </a:endParaRPr>
          </a:p>
        </p:txBody>
      </p:sp>
      <p:sp>
        <p:nvSpPr>
          <p:cNvPr id="4" name="TextBox 3">
            <a:extLst>
              <a:ext uri="{FF2B5EF4-FFF2-40B4-BE49-F238E27FC236}">
                <a16:creationId xmlns:a16="http://schemas.microsoft.com/office/drawing/2014/main" id="{4E375885-6776-0436-2FF7-047B79EE1B35}"/>
              </a:ext>
            </a:extLst>
          </p:cNvPr>
          <p:cNvSpPr txBox="1"/>
          <p:nvPr/>
        </p:nvSpPr>
        <p:spPr>
          <a:xfrm rot="16200000">
            <a:off x="-112915" y="2148884"/>
            <a:ext cx="3857625" cy="403957"/>
          </a:xfrm>
          <a:prstGeom prst="rect">
            <a:avLst/>
          </a:prstGeom>
          <a:noFill/>
        </p:spPr>
        <p:txBody>
          <a:bodyPr wrap="square" rtlCol="0">
            <a:spAutoFit/>
          </a:bodyPr>
          <a:lstStyle/>
          <a:p>
            <a:pPr algn="ctr"/>
            <a:r>
              <a:rPr lang="en-GB" sz="2025" dirty="0">
                <a:solidFill>
                  <a:schemeClr val="bg1"/>
                </a:solidFill>
              </a:rPr>
              <a:t>The Meter Long Prototype</a:t>
            </a:r>
          </a:p>
        </p:txBody>
      </p:sp>
    </p:spTree>
    <p:extLst>
      <p:ext uri="{BB962C8B-B14F-4D97-AF65-F5344CB8AC3E}">
        <p14:creationId xmlns:p14="http://schemas.microsoft.com/office/powerpoint/2010/main" val="1737352381"/>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FFE09-6B56-E0AB-35B6-589CC0B0C134}"/>
              </a:ext>
            </a:extLst>
          </p:cNvPr>
          <p:cNvPicPr>
            <a:picLocks noChangeAspect="1"/>
          </p:cNvPicPr>
          <p:nvPr/>
        </p:nvPicPr>
        <p:blipFill>
          <a:blip r:embed="rId2"/>
          <a:stretch>
            <a:fillRect/>
          </a:stretch>
        </p:blipFill>
        <p:spPr>
          <a:xfrm>
            <a:off x="1143000" y="642937"/>
            <a:ext cx="6858000" cy="4148576"/>
          </a:xfrm>
          <a:prstGeom prst="rect">
            <a:avLst/>
          </a:prstGeom>
        </p:spPr>
      </p:pic>
      <p:sp>
        <p:nvSpPr>
          <p:cNvPr id="3" name="Slide Number Placeholder 2">
            <a:extLst>
              <a:ext uri="{FF2B5EF4-FFF2-40B4-BE49-F238E27FC236}">
                <a16:creationId xmlns:a16="http://schemas.microsoft.com/office/drawing/2014/main" id="{5985B854-B7C9-3BEA-4772-DFA5324E1DF0}"/>
              </a:ext>
            </a:extLst>
          </p:cNvPr>
          <p:cNvSpPr>
            <a:spLocks noGrp="1"/>
          </p:cNvSpPr>
          <p:nvPr>
            <p:ph type="sldNum" sz="quarter" idx="12"/>
          </p:nvPr>
        </p:nvSpPr>
        <p:spPr/>
        <p:txBody>
          <a:bodyPr/>
          <a:lstStyle/>
          <a:p>
            <a:pPr algn="ctr">
              <a:defRPr/>
            </a:pPr>
            <a:fld id="{EBC07571-3134-BB4B-B83F-1A9FE18D34F3}" type="slidenum">
              <a:rPr lang="de-DE" smtClean="0"/>
              <a:pPr algn="ctr">
                <a:defRPr/>
              </a:pPr>
              <a:t>49</a:t>
            </a:fld>
            <a:endParaRPr lang="de-DE" dirty="0"/>
          </a:p>
        </p:txBody>
      </p:sp>
    </p:spTree>
    <p:extLst>
      <p:ext uri="{BB962C8B-B14F-4D97-AF65-F5344CB8AC3E}">
        <p14:creationId xmlns:p14="http://schemas.microsoft.com/office/powerpoint/2010/main" val="183136249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73623" y="278936"/>
            <a:ext cx="2232248" cy="2336024"/>
          </a:xfrm>
          <a:prstGeom prst="rect">
            <a:avLst/>
          </a:prstGeom>
          <a:noFill/>
        </p:spPr>
        <p:txBody>
          <a:bodyPr wrap="square" lIns="0" tIns="0" rIns="0" bIns="0" rtlCol="0">
            <a:spAutoFit/>
          </a:bodyPr>
          <a:lstStyle/>
          <a:p>
            <a:pPr eaLnBrk="1" hangingPunct="1">
              <a:lnSpc>
                <a:spcPct val="110000"/>
              </a:lnSpc>
              <a:spcBef>
                <a:spcPct val="0"/>
              </a:spcBef>
              <a:buClr>
                <a:srgbClr val="000000"/>
              </a:buClr>
            </a:pPr>
            <a:r>
              <a:rPr lang="en-US" sz="1800" dirty="0" err="1"/>
              <a:t>Stéphane</a:t>
            </a:r>
            <a:r>
              <a:rPr lang="en-US" sz="1800" dirty="0"/>
              <a:t> </a:t>
            </a:r>
            <a:r>
              <a:rPr lang="en-US" sz="1800" dirty="0" smtClean="0"/>
              <a:t>Sanfilippo</a:t>
            </a:r>
            <a:br>
              <a:rPr lang="en-US" sz="1800" dirty="0" smtClean="0"/>
            </a:br>
            <a:r>
              <a:rPr lang="en-US" sz="1400" dirty="0" smtClean="0"/>
              <a:t>head </a:t>
            </a:r>
            <a:r>
              <a:rPr lang="en-US" sz="1400" dirty="0"/>
              <a:t>of the Magnet </a:t>
            </a:r>
            <a:r>
              <a:rPr lang="en-US" sz="1400" dirty="0" smtClean="0"/>
              <a:t>Section</a:t>
            </a:r>
          </a:p>
          <a:p>
            <a:pPr eaLnBrk="1" hangingPunct="1">
              <a:lnSpc>
                <a:spcPct val="110000"/>
              </a:lnSpc>
              <a:spcBef>
                <a:spcPct val="0"/>
              </a:spcBef>
              <a:buClr>
                <a:srgbClr val="000000"/>
              </a:buClr>
            </a:pPr>
            <a:endParaRPr lang="en-US" sz="1400" dirty="0">
              <a:solidFill>
                <a:srgbClr val="000000"/>
              </a:solidFill>
              <a:latin typeface="Calibri"/>
            </a:endParaRPr>
          </a:p>
          <a:p>
            <a:pPr eaLnBrk="1" hangingPunct="1">
              <a:lnSpc>
                <a:spcPct val="110000"/>
              </a:lnSpc>
              <a:spcBef>
                <a:spcPct val="0"/>
              </a:spcBef>
              <a:buClr>
                <a:srgbClr val="000000"/>
              </a:buClr>
            </a:pPr>
            <a:endParaRPr lang="en-US" sz="1400" dirty="0" smtClean="0">
              <a:solidFill>
                <a:srgbClr val="000000"/>
              </a:solidFill>
              <a:latin typeface="Calibri"/>
            </a:endParaRPr>
          </a:p>
          <a:p>
            <a:pPr eaLnBrk="1" hangingPunct="1">
              <a:lnSpc>
                <a:spcPct val="110000"/>
              </a:lnSpc>
              <a:spcBef>
                <a:spcPct val="0"/>
              </a:spcBef>
              <a:buClr>
                <a:srgbClr val="000000"/>
              </a:buClr>
            </a:pPr>
            <a:endParaRPr lang="en-US" sz="1400" dirty="0">
              <a:solidFill>
                <a:srgbClr val="000000"/>
              </a:solidFill>
              <a:latin typeface="Calibri"/>
            </a:endParaRPr>
          </a:p>
          <a:p>
            <a:pPr eaLnBrk="1" hangingPunct="1">
              <a:lnSpc>
                <a:spcPct val="110000"/>
              </a:lnSpc>
              <a:spcBef>
                <a:spcPct val="0"/>
              </a:spcBef>
              <a:buClr>
                <a:srgbClr val="000000"/>
              </a:buClr>
            </a:pPr>
            <a:endParaRPr lang="en-US" sz="1400" dirty="0" smtClean="0">
              <a:solidFill>
                <a:srgbClr val="000000"/>
              </a:solidFill>
              <a:latin typeface="Calibri"/>
            </a:endParaRPr>
          </a:p>
          <a:p>
            <a:pPr eaLnBrk="1" hangingPunct="1">
              <a:lnSpc>
                <a:spcPct val="110000"/>
              </a:lnSpc>
              <a:spcBef>
                <a:spcPct val="0"/>
              </a:spcBef>
              <a:buClr>
                <a:srgbClr val="000000"/>
              </a:buClr>
            </a:pPr>
            <a:endParaRPr lang="en-US" sz="1400" dirty="0">
              <a:solidFill>
                <a:srgbClr val="000000"/>
              </a:solidFill>
              <a:latin typeface="Calibri"/>
            </a:endParaRPr>
          </a:p>
          <a:p>
            <a:pPr eaLnBrk="1" hangingPunct="1">
              <a:lnSpc>
                <a:spcPct val="110000"/>
              </a:lnSpc>
              <a:spcBef>
                <a:spcPct val="0"/>
              </a:spcBef>
              <a:buClr>
                <a:srgbClr val="000000"/>
              </a:buClr>
            </a:pPr>
            <a:endParaRPr lang="en-US" sz="1400" dirty="0" smtClean="0">
              <a:solidFill>
                <a:srgbClr val="000000"/>
              </a:solidFill>
              <a:latin typeface="Calibri"/>
            </a:endParaRPr>
          </a:p>
          <a:p>
            <a:pPr eaLnBrk="1" hangingPunct="1">
              <a:lnSpc>
                <a:spcPct val="110000"/>
              </a:lnSpc>
              <a:spcBef>
                <a:spcPct val="0"/>
              </a:spcBef>
              <a:buClr>
                <a:srgbClr val="000000"/>
              </a:buClr>
            </a:pPr>
            <a:endParaRPr lang="en-US" sz="500" dirty="0">
              <a:solidFill>
                <a:srgbClr val="000000"/>
              </a:solidFill>
              <a:latin typeface="Calibri"/>
            </a:endParaRPr>
          </a:p>
          <a:p>
            <a:pPr eaLnBrk="1" hangingPunct="1">
              <a:lnSpc>
                <a:spcPct val="110000"/>
              </a:lnSpc>
              <a:spcBef>
                <a:spcPct val="0"/>
              </a:spcBef>
              <a:buClr>
                <a:srgbClr val="000000"/>
              </a:buClr>
            </a:pPr>
            <a:r>
              <a:rPr lang="en-US" sz="1400" dirty="0" smtClean="0">
                <a:solidFill>
                  <a:srgbClr val="000000"/>
                </a:solidFill>
                <a:latin typeface="Calibri"/>
              </a:rPr>
              <a:t>23 section members</a:t>
            </a:r>
          </a:p>
        </p:txBody>
      </p:sp>
      <p:sp>
        <p:nvSpPr>
          <p:cNvPr id="3" name="Titel 2"/>
          <p:cNvSpPr>
            <a:spLocks noGrp="1"/>
          </p:cNvSpPr>
          <p:nvPr>
            <p:ph type="title"/>
          </p:nvPr>
        </p:nvSpPr>
        <p:spPr/>
        <p:txBody>
          <a:bodyPr/>
          <a:lstStyle/>
          <a:p>
            <a:r>
              <a:rPr lang="en-US" dirty="0" smtClean="0"/>
              <a:t>Magnet section at PSI</a:t>
            </a:r>
            <a:endParaRPr lang="en-US" dirty="0"/>
          </a:p>
        </p:txBody>
      </p:sp>
      <p:grpSp>
        <p:nvGrpSpPr>
          <p:cNvPr id="22" name="Group 21"/>
          <p:cNvGrpSpPr/>
          <p:nvPr/>
        </p:nvGrpSpPr>
        <p:grpSpPr>
          <a:xfrm>
            <a:off x="4431228" y="2891495"/>
            <a:ext cx="3741172" cy="2128527"/>
            <a:chOff x="3205470" y="1779661"/>
            <a:chExt cx="5109324" cy="2906933"/>
          </a:xfrm>
        </p:grpSpPr>
        <p:grpSp>
          <p:nvGrpSpPr>
            <p:cNvPr id="19" name="Group 18"/>
            <p:cNvGrpSpPr/>
            <p:nvPr/>
          </p:nvGrpSpPr>
          <p:grpSpPr>
            <a:xfrm>
              <a:off x="3205470" y="1779661"/>
              <a:ext cx="5015114" cy="2906933"/>
              <a:chOff x="3205470" y="1779661"/>
              <a:chExt cx="5015114" cy="2906933"/>
            </a:xfrm>
          </p:grpSpPr>
          <p:pic>
            <p:nvPicPr>
              <p:cNvPr id="10" name="Picture 9"/>
              <p:cNvPicPr>
                <a:picLocks noChangeAspect="1"/>
              </p:cNvPicPr>
              <p:nvPr/>
            </p:nvPicPr>
            <p:blipFill>
              <a:blip r:embed="rId2"/>
              <a:stretch>
                <a:fillRect/>
              </a:stretch>
            </p:blipFill>
            <p:spPr>
              <a:xfrm>
                <a:off x="3205470" y="1779661"/>
                <a:ext cx="5015114" cy="2906933"/>
              </a:xfrm>
              <a:prstGeom prst="rect">
                <a:avLst/>
              </a:prstGeom>
            </p:spPr>
          </p:pic>
          <p:sp>
            <p:nvSpPr>
              <p:cNvPr id="18" name="Rectangle 17"/>
              <p:cNvSpPr/>
              <p:nvPr/>
            </p:nvSpPr>
            <p:spPr bwMode="auto">
              <a:xfrm>
                <a:off x="3205470" y="2067694"/>
                <a:ext cx="1438538" cy="720080"/>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0" name="Rectangle 19"/>
            <p:cNvSpPr/>
            <p:nvPr/>
          </p:nvSpPr>
          <p:spPr bwMode="auto">
            <a:xfrm>
              <a:off x="6876256" y="2062607"/>
              <a:ext cx="1438538" cy="720080"/>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5" name="Group 24"/>
          <p:cNvGrpSpPr/>
          <p:nvPr/>
        </p:nvGrpSpPr>
        <p:grpSpPr>
          <a:xfrm>
            <a:off x="303" y="535388"/>
            <a:ext cx="5472608" cy="3188490"/>
            <a:chOff x="539553" y="876221"/>
            <a:chExt cx="5472608" cy="3188490"/>
          </a:xfrm>
        </p:grpSpPr>
        <p:pic>
          <p:nvPicPr>
            <p:cNvPr id="17" name="Picture 16"/>
            <p:cNvPicPr>
              <a:picLocks noChangeAspect="1"/>
            </p:cNvPicPr>
            <p:nvPr/>
          </p:nvPicPr>
          <p:blipFill rotWithShape="1">
            <a:blip r:embed="rId3"/>
            <a:srcRect t="4571"/>
            <a:stretch/>
          </p:blipFill>
          <p:spPr>
            <a:xfrm>
              <a:off x="539553" y="968367"/>
              <a:ext cx="5472608" cy="3096344"/>
            </a:xfrm>
            <a:prstGeom prst="rect">
              <a:avLst/>
            </a:prstGeom>
          </p:spPr>
        </p:pic>
        <p:sp>
          <p:nvSpPr>
            <p:cNvPr id="23" name="Rectangle 22"/>
            <p:cNvSpPr/>
            <p:nvPr/>
          </p:nvSpPr>
          <p:spPr bwMode="auto">
            <a:xfrm>
              <a:off x="569500" y="972494"/>
              <a:ext cx="1842260" cy="720080"/>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Rectangle 23"/>
            <p:cNvSpPr/>
            <p:nvPr/>
          </p:nvSpPr>
          <p:spPr bwMode="auto">
            <a:xfrm>
              <a:off x="4067944" y="876221"/>
              <a:ext cx="1842260" cy="720080"/>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6" name="Rectangle 25"/>
          <p:cNvSpPr/>
          <p:nvPr/>
        </p:nvSpPr>
        <p:spPr bwMode="auto">
          <a:xfrm>
            <a:off x="4067944" y="1481476"/>
            <a:ext cx="684000" cy="504056"/>
          </a:xfrm>
          <a:prstGeom prst="rect">
            <a:avLst/>
          </a:prstGeom>
          <a:noFill/>
          <a:ln w="38100" cap="flat" cmpd="sng" algn="ctr">
            <a:solidFill>
              <a:srgbClr val="C5000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8" name="Rectangle 27"/>
          <p:cNvSpPr/>
          <p:nvPr/>
        </p:nvSpPr>
        <p:spPr bwMode="auto">
          <a:xfrm>
            <a:off x="4066866" y="2650712"/>
            <a:ext cx="684000" cy="353086"/>
          </a:xfrm>
          <a:prstGeom prst="rect">
            <a:avLst/>
          </a:prstGeom>
          <a:noFill/>
          <a:ln w="38100" cap="flat" cmpd="sng" algn="ctr">
            <a:solidFill>
              <a:srgbClr val="C5000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9" name="Rectangle 28"/>
          <p:cNvSpPr/>
          <p:nvPr/>
        </p:nvSpPr>
        <p:spPr bwMode="auto">
          <a:xfrm>
            <a:off x="7189154" y="4505158"/>
            <a:ext cx="866273" cy="238156"/>
          </a:xfrm>
          <a:prstGeom prst="rect">
            <a:avLst/>
          </a:prstGeom>
          <a:noFill/>
          <a:ln w="38100" cap="flat" cmpd="sng" algn="ctr">
            <a:solidFill>
              <a:srgbClr val="C5000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0" name="Rectangle 29"/>
          <p:cNvSpPr/>
          <p:nvPr/>
        </p:nvSpPr>
        <p:spPr bwMode="auto">
          <a:xfrm>
            <a:off x="7177053" y="3735202"/>
            <a:ext cx="890473" cy="341402"/>
          </a:xfrm>
          <a:prstGeom prst="rect">
            <a:avLst/>
          </a:prstGeom>
          <a:noFill/>
          <a:ln w="38100" cap="flat" cmpd="sng" algn="ctr">
            <a:solidFill>
              <a:srgbClr val="C5000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32" name="Straight Arrow Connector 31"/>
          <p:cNvCxnSpPr/>
          <p:nvPr/>
        </p:nvCxnSpPr>
        <p:spPr bwMode="auto">
          <a:xfrm>
            <a:off x="4751944" y="3003798"/>
            <a:ext cx="2425109" cy="720080"/>
          </a:xfrm>
          <a:prstGeom prst="straightConnector1">
            <a:avLst/>
          </a:prstGeom>
          <a:noFill/>
          <a:ln w="38100" cap="flat" cmpd="sng" algn="ctr">
            <a:solidFill>
              <a:srgbClr val="C50006"/>
            </a:solidFill>
            <a:prstDash val="solid"/>
            <a:round/>
            <a:headEnd type="none" w="med" len="med"/>
            <a:tailEnd type="none" w="med" len="med"/>
          </a:ln>
          <a:effectLst/>
        </p:spPr>
      </p:cxnSp>
      <p:sp>
        <p:nvSpPr>
          <p:cNvPr id="4" name="Foliennummernplatzhalter 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5</a:t>
            </a:fld>
            <a:endParaRPr lang="de-DE"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031" y="828071"/>
            <a:ext cx="1969160" cy="1485309"/>
          </a:xfrm>
          <a:prstGeom prst="rect">
            <a:avLst/>
          </a:prstGeom>
        </p:spPr>
      </p:pic>
    </p:spTree>
    <p:extLst>
      <p:ext uri="{BB962C8B-B14F-4D97-AF65-F5344CB8AC3E}">
        <p14:creationId xmlns:p14="http://schemas.microsoft.com/office/powerpoint/2010/main" val="183866420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Magnet infrastructure at PSI</a:t>
            </a:r>
            <a:endParaRPr lang="en-US"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6</a:t>
            </a:fld>
            <a:endParaRPr lang="de-DE" dirty="0"/>
          </a:p>
        </p:txBody>
      </p:sp>
      <p:pic>
        <p:nvPicPr>
          <p:cNvPr id="5" name="Bild 36" descr="20160506_PSI_Luftbild_0111_klein.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62459" y="1058825"/>
            <a:ext cx="6238541" cy="3889414"/>
          </a:xfrm>
          <a:prstGeom prst="rect">
            <a:avLst/>
          </a:prstGeom>
        </p:spPr>
      </p:pic>
      <p:sp>
        <p:nvSpPr>
          <p:cNvPr id="6" name="Line 15"/>
          <p:cNvSpPr>
            <a:spLocks noChangeShapeType="1"/>
          </p:cNvSpPr>
          <p:nvPr/>
        </p:nvSpPr>
        <p:spPr bwMode="auto">
          <a:xfrm flipH="1" flipV="1">
            <a:off x="4692795" y="3164590"/>
            <a:ext cx="686216" cy="109238"/>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7" name="Rectangle 11"/>
          <p:cNvSpPr>
            <a:spLocks noChangeArrowheads="1"/>
          </p:cNvSpPr>
          <p:nvPr/>
        </p:nvSpPr>
        <p:spPr bwMode="auto">
          <a:xfrm>
            <a:off x="3437874" y="2936393"/>
            <a:ext cx="1254921" cy="419450"/>
          </a:xfrm>
          <a:prstGeom prst="rect">
            <a:avLst/>
          </a:prstGeom>
          <a:solidFill>
            <a:srgbClr val="DE7604"/>
          </a:solidFill>
          <a:ln>
            <a:noFill/>
          </a:ln>
          <a:extLst/>
        </p:spPr>
        <p:txBody>
          <a:bodyPr wrap="square" lIns="68557" tIns="11833" rIns="68557" bIns="37800" anchor="ctr">
            <a:spAutoFit/>
          </a:bodyPr>
          <a:lstStyle/>
          <a:p>
            <a:pPr algn="ctr" defTabSz="685634">
              <a:spcBef>
                <a:spcPct val="0"/>
              </a:spcBef>
            </a:pPr>
            <a:r>
              <a:rPr lang="en-GB" sz="1200" b="1" spc="38" dirty="0" smtClean="0">
                <a:solidFill>
                  <a:schemeClr val="bg1"/>
                </a:solidFill>
                <a:latin typeface="+mn-lt"/>
                <a:ea typeface="ＭＳ Ｐゴシック" charset="0"/>
                <a:cs typeface="ＭＳ Ｐゴシック" charset="0"/>
              </a:rPr>
              <a:t>SC magnets</a:t>
            </a:r>
          </a:p>
          <a:p>
            <a:pPr algn="ctr" defTabSz="685634">
              <a:spcBef>
                <a:spcPct val="0"/>
              </a:spcBef>
            </a:pPr>
            <a:r>
              <a:rPr lang="en-GB" sz="1200" b="1" spc="38" dirty="0" err="1" smtClean="0">
                <a:solidFill>
                  <a:schemeClr val="bg1"/>
                </a:solidFill>
                <a:latin typeface="+mn-lt"/>
                <a:ea typeface="ＭＳ Ｐゴシック" charset="0"/>
                <a:cs typeface="ＭＳ Ｐゴシック" charset="0"/>
              </a:rPr>
              <a:t>teststand</a:t>
            </a:r>
            <a:endParaRPr lang="en-GB" sz="1200" b="1" spc="38" dirty="0">
              <a:solidFill>
                <a:schemeClr val="bg1"/>
              </a:solidFill>
              <a:latin typeface="+mn-lt"/>
              <a:ea typeface="ＭＳ Ｐゴシック" charset="0"/>
              <a:cs typeface="ＭＳ Ｐゴシック" charset="0"/>
            </a:endParaRPr>
          </a:p>
        </p:txBody>
      </p:sp>
      <p:sp>
        <p:nvSpPr>
          <p:cNvPr id="8" name="Line 15"/>
          <p:cNvSpPr>
            <a:spLocks noChangeShapeType="1"/>
          </p:cNvSpPr>
          <p:nvPr/>
        </p:nvSpPr>
        <p:spPr bwMode="auto">
          <a:xfrm flipH="1" flipV="1">
            <a:off x="5436096" y="2683318"/>
            <a:ext cx="909557" cy="590510"/>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9" name="Rectangle 11"/>
          <p:cNvSpPr>
            <a:spLocks noChangeArrowheads="1"/>
          </p:cNvSpPr>
          <p:nvPr/>
        </p:nvSpPr>
        <p:spPr bwMode="auto">
          <a:xfrm>
            <a:off x="4692794" y="2133960"/>
            <a:ext cx="1413452" cy="568750"/>
          </a:xfrm>
          <a:prstGeom prst="rect">
            <a:avLst/>
          </a:prstGeom>
          <a:solidFill>
            <a:srgbClr val="DE7604"/>
          </a:solidFill>
          <a:ln>
            <a:noFill/>
          </a:ln>
          <a:extLst/>
        </p:spPr>
        <p:txBody>
          <a:bodyPr wrap="square" lIns="68557" tIns="11833" rIns="68557" bIns="37800" anchor="ctr">
            <a:noAutofit/>
          </a:bodyPr>
          <a:lstStyle/>
          <a:p>
            <a:pPr algn="ctr" defTabSz="685634">
              <a:spcBef>
                <a:spcPct val="0"/>
              </a:spcBef>
            </a:pPr>
            <a:r>
              <a:rPr lang="en-GB" sz="1200" b="1" spc="38" dirty="0">
                <a:solidFill>
                  <a:schemeClr val="bg1"/>
                </a:solidFill>
                <a:latin typeface="+mn-lt"/>
                <a:ea typeface="ＭＳ Ｐゴシック" charset="0"/>
                <a:cs typeface="ＭＳ Ｐゴシック" charset="0"/>
              </a:rPr>
              <a:t>Construction and test NC magnets and PM</a:t>
            </a:r>
          </a:p>
        </p:txBody>
      </p:sp>
      <p:sp>
        <p:nvSpPr>
          <p:cNvPr id="11" name="Rectangle 11"/>
          <p:cNvSpPr>
            <a:spLocks noChangeArrowheads="1"/>
          </p:cNvSpPr>
          <p:nvPr/>
        </p:nvSpPr>
        <p:spPr bwMode="auto">
          <a:xfrm>
            <a:off x="6345653" y="1540452"/>
            <a:ext cx="1071359" cy="604116"/>
          </a:xfrm>
          <a:prstGeom prst="rect">
            <a:avLst/>
          </a:prstGeom>
          <a:solidFill>
            <a:srgbClr val="DE7604"/>
          </a:solidFill>
          <a:ln>
            <a:noFill/>
          </a:ln>
          <a:extLst/>
        </p:spPr>
        <p:txBody>
          <a:bodyPr wrap="square" lIns="68557" tIns="11833" rIns="68557" bIns="37800" anchor="ctr">
            <a:spAutoFit/>
          </a:bodyPr>
          <a:lstStyle/>
          <a:p>
            <a:pPr algn="ctr" defTabSz="685634">
              <a:spcBef>
                <a:spcPct val="0"/>
              </a:spcBef>
            </a:pPr>
            <a:r>
              <a:rPr lang="en-GB" sz="1200" b="1" spc="38" dirty="0">
                <a:solidFill>
                  <a:schemeClr val="bg1"/>
                </a:solidFill>
                <a:latin typeface="+mn-lt"/>
                <a:ea typeface="ＭＳ Ｐゴシック" charset="0"/>
                <a:cs typeface="ＭＳ Ｐゴシック" charset="0"/>
              </a:rPr>
              <a:t>Construction SC </a:t>
            </a:r>
            <a:r>
              <a:rPr lang="en-GB" sz="1200" b="1" spc="38" dirty="0" smtClean="0">
                <a:solidFill>
                  <a:schemeClr val="bg1"/>
                </a:solidFill>
                <a:latin typeface="+mn-lt"/>
                <a:ea typeface="ＭＳ Ｐゴシック" charset="0"/>
                <a:cs typeface="ＭＳ Ｐゴシック" charset="0"/>
              </a:rPr>
              <a:t>magnets</a:t>
            </a:r>
          </a:p>
          <a:p>
            <a:pPr algn="ctr" defTabSz="685634">
              <a:spcBef>
                <a:spcPct val="0"/>
              </a:spcBef>
            </a:pPr>
            <a:r>
              <a:rPr lang="en-GB" sz="1200" b="1" spc="38" dirty="0" smtClean="0">
                <a:solidFill>
                  <a:schemeClr val="bg1"/>
                </a:solidFill>
                <a:latin typeface="+mn-lt"/>
                <a:ea typeface="ＭＳ Ｐゴシック" charset="0"/>
                <a:cs typeface="ＭＳ Ｐゴシック" charset="0"/>
              </a:rPr>
              <a:t>CHART</a:t>
            </a:r>
            <a:endParaRPr lang="en-GB" sz="1200" b="1" spc="38" dirty="0">
              <a:solidFill>
                <a:schemeClr val="bg1"/>
              </a:solidFill>
              <a:latin typeface="+mn-lt"/>
              <a:ea typeface="ＭＳ Ｐゴシック" charset="0"/>
              <a:cs typeface="ＭＳ Ｐゴシック" charset="0"/>
            </a:endParaRPr>
          </a:p>
        </p:txBody>
      </p:sp>
      <p:sp>
        <p:nvSpPr>
          <p:cNvPr id="12" name="Line 15"/>
          <p:cNvSpPr>
            <a:spLocks noChangeShapeType="1"/>
          </p:cNvSpPr>
          <p:nvPr/>
        </p:nvSpPr>
        <p:spPr bwMode="auto">
          <a:xfrm flipH="1" flipV="1">
            <a:off x="6840197" y="2133960"/>
            <a:ext cx="54060" cy="1250678"/>
          </a:xfrm>
          <a:prstGeom prst="line">
            <a:avLst/>
          </a:prstGeom>
          <a:noFill/>
          <a:ln w="25400">
            <a:solidFill>
              <a:srgbClr val="DE7604"/>
            </a:solidFill>
            <a:prstDash val="solid"/>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pic>
        <p:nvPicPr>
          <p:cNvPr id="13" name="Inhaltsplatzhalter 12"/>
          <p:cNvPicPr>
            <a:picLocks noGrp="1" noChangeAspect="1"/>
          </p:cNvPicPr>
          <p:nvPr>
            <p:ph sz="quarter" idx="13"/>
          </p:nvPr>
        </p:nvPicPr>
        <p:blipFill>
          <a:blip r:embed="rId3" cstate="hqprint">
            <a:extLst>
              <a:ext uri="{28A0092B-C50C-407E-A947-70E740481C1C}">
                <a14:useLocalDpi xmlns:a14="http://schemas.microsoft.com/office/drawing/2010/main"/>
              </a:ext>
            </a:extLst>
          </a:blip>
          <a:stretch>
            <a:fillRect/>
          </a:stretch>
        </p:blipFill>
        <p:spPr>
          <a:xfrm>
            <a:off x="2496413" y="1321512"/>
            <a:ext cx="1462429" cy="1096822"/>
          </a:xfrm>
          <a:noFill/>
          <a:ln w="25400">
            <a:solidFill>
              <a:srgbClr val="DE7604"/>
            </a:solidFill>
            <a:round/>
            <a:headEnd type="oval" w="med" len="med"/>
            <a:tailEnd/>
          </a:ln>
        </p:spPr>
      </p:pic>
      <p:sp>
        <p:nvSpPr>
          <p:cNvPr id="14" name="Line 15"/>
          <p:cNvSpPr>
            <a:spLocks noChangeShapeType="1"/>
          </p:cNvSpPr>
          <p:nvPr/>
        </p:nvSpPr>
        <p:spPr bwMode="auto">
          <a:xfrm>
            <a:off x="3329861" y="2418334"/>
            <a:ext cx="619631" cy="518059"/>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15" name="Line 15"/>
          <p:cNvSpPr>
            <a:spLocks noChangeShapeType="1"/>
          </p:cNvSpPr>
          <p:nvPr/>
        </p:nvSpPr>
        <p:spPr bwMode="auto">
          <a:xfrm flipH="1">
            <a:off x="4306853" y="3384638"/>
            <a:ext cx="1290507" cy="829302"/>
          </a:xfrm>
          <a:prstGeom prst="line">
            <a:avLst/>
          </a:prstGeom>
          <a:noFill/>
          <a:ln w="25400">
            <a:solidFill>
              <a:srgbClr val="DE7604"/>
            </a:solidFill>
            <a:round/>
            <a:headEnd type="oval" w="med" len="med"/>
            <a:tailEnd/>
          </a:ln>
          <a:extLst>
            <a:ext uri="{909E8E84-426E-40dd-AFC4-6F175D3DCCD1}">
              <a14:hiddenFill xmlns="" xmlns:a14="http://schemas.microsoft.com/office/drawing/2010/main">
                <a:noFill/>
              </a14:hiddenFill>
            </a:ext>
          </a:extLst>
        </p:spPr>
        <p:txBody>
          <a:bodyPr wrap="none" lIns="64150" tIns="32075" rIns="64150" bIns="32075" anchor="ctr"/>
          <a:lstStyle/>
          <a:p>
            <a:endParaRPr lang="de-DE" sz="1200"/>
          </a:p>
        </p:txBody>
      </p:sp>
      <p:sp>
        <p:nvSpPr>
          <p:cNvPr id="16" name="Rectangle 11"/>
          <p:cNvSpPr>
            <a:spLocks noChangeArrowheads="1"/>
          </p:cNvSpPr>
          <p:nvPr/>
        </p:nvSpPr>
        <p:spPr bwMode="auto">
          <a:xfrm>
            <a:off x="4065335" y="4185928"/>
            <a:ext cx="643190" cy="194015"/>
          </a:xfrm>
          <a:prstGeom prst="rect">
            <a:avLst/>
          </a:prstGeom>
          <a:solidFill>
            <a:srgbClr val="DE7604"/>
          </a:solidFill>
          <a:ln>
            <a:noFill/>
          </a:ln>
          <a:extLst/>
        </p:spPr>
        <p:txBody>
          <a:bodyPr wrap="square" lIns="68557" tIns="11833" rIns="68557" bIns="37800" anchor="ctr">
            <a:noAutofit/>
          </a:bodyPr>
          <a:lstStyle/>
          <a:p>
            <a:pPr algn="ctr" defTabSz="685634">
              <a:spcBef>
                <a:spcPct val="0"/>
              </a:spcBef>
            </a:pPr>
            <a:r>
              <a:rPr lang="en-GB" sz="1200" b="1" spc="38" dirty="0">
                <a:solidFill>
                  <a:schemeClr val="bg1"/>
                </a:solidFill>
                <a:latin typeface="+mn-lt"/>
                <a:ea typeface="ＭＳ Ｐゴシック" charset="0"/>
                <a:cs typeface="ＭＳ Ｐゴシック" charset="0"/>
              </a:rPr>
              <a:t>Office</a:t>
            </a:r>
          </a:p>
        </p:txBody>
      </p:sp>
    </p:spTree>
    <p:extLst>
      <p:ext uri="{BB962C8B-B14F-4D97-AF65-F5344CB8AC3E}">
        <p14:creationId xmlns:p14="http://schemas.microsoft.com/office/powerpoint/2010/main" val="166310437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duotone>
              <a:schemeClr val="bg2">
                <a:shade val="45000"/>
                <a:satMod val="135000"/>
              </a:schemeClr>
              <a:prstClr val="white"/>
            </a:duotone>
          </a:blip>
          <a:srcRect l="774" t="-1096" r="2256" b="2653"/>
          <a:stretch/>
        </p:blipFill>
        <p:spPr>
          <a:xfrm>
            <a:off x="1" y="1500574"/>
            <a:ext cx="5076056" cy="3615064"/>
          </a:xfrm>
          <a:prstGeom prst="rect">
            <a:avLst/>
          </a:prstGeom>
        </p:spPr>
      </p:pic>
      <p:sp>
        <p:nvSpPr>
          <p:cNvPr id="12" name="Rectangle 11"/>
          <p:cNvSpPr/>
          <p:nvPr/>
        </p:nvSpPr>
        <p:spPr bwMode="auto">
          <a:xfrm>
            <a:off x="1" y="1200168"/>
            <a:ext cx="6228183" cy="3943332"/>
          </a:xfrm>
          <a:prstGeom prst="rect">
            <a:avLst/>
          </a:prstGeom>
          <a:gradFill flip="none" rotWithShape="1">
            <a:gsLst>
              <a:gs pos="0">
                <a:srgbClr val="FFFFFF">
                  <a:alpha val="0"/>
                </a:srgbClr>
              </a:gs>
              <a:gs pos="82000">
                <a:srgbClr val="FFFFF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itle 2"/>
          <p:cNvSpPr>
            <a:spLocks noGrp="1"/>
          </p:cNvSpPr>
          <p:nvPr>
            <p:ph type="title"/>
          </p:nvPr>
        </p:nvSpPr>
        <p:spPr/>
        <p:txBody>
          <a:bodyPr/>
          <a:lstStyle/>
          <a:p>
            <a:r>
              <a:rPr lang="en-US" dirty="0" smtClean="0"/>
              <a:t>Magnet section activities</a:t>
            </a:r>
            <a:endParaRPr lang="en-US"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7</a:t>
            </a:fld>
            <a:endParaRPr lang="de-DE" dirty="0"/>
          </a:p>
        </p:txBody>
      </p:sp>
      <p:grpSp>
        <p:nvGrpSpPr>
          <p:cNvPr id="5" name="Gruppieren 9"/>
          <p:cNvGrpSpPr/>
          <p:nvPr/>
        </p:nvGrpSpPr>
        <p:grpSpPr>
          <a:xfrm>
            <a:off x="6716696" y="199882"/>
            <a:ext cx="2160000" cy="3226454"/>
            <a:chOff x="895078" y="3024392"/>
            <a:chExt cx="2160000" cy="3226454"/>
          </a:xfrm>
        </p:grpSpPr>
        <p:pic>
          <p:nvPicPr>
            <p:cNvPr id="6" name="Picture 20"/>
            <p:cNvPicPr>
              <a:picLocks noChangeAspect="1"/>
            </p:cNvPicPr>
            <p:nvPr/>
          </p:nvPicPr>
          <p:blipFill rotWithShape="1">
            <a:blip r:embed="rId3"/>
            <a:srcRect r="3114"/>
            <a:stretch/>
          </p:blipFill>
          <p:spPr>
            <a:xfrm>
              <a:off x="895078" y="3024392"/>
              <a:ext cx="2160000" cy="1431444"/>
            </a:xfrm>
            <a:prstGeom prst="rect">
              <a:avLst/>
            </a:prstGeom>
          </p:spPr>
        </p:pic>
        <p:pic>
          <p:nvPicPr>
            <p:cNvPr id="7" name="Picture 22"/>
            <p:cNvPicPr>
              <a:picLocks noChangeAspect="1"/>
            </p:cNvPicPr>
            <p:nvPr/>
          </p:nvPicPr>
          <p:blipFill>
            <a:blip r:embed="rId4"/>
            <a:stretch>
              <a:fillRect/>
            </a:stretch>
          </p:blipFill>
          <p:spPr>
            <a:xfrm>
              <a:off x="895078" y="4930846"/>
              <a:ext cx="2160000" cy="1320000"/>
            </a:xfrm>
            <a:prstGeom prst="rect">
              <a:avLst/>
            </a:prstGeom>
          </p:spPr>
        </p:pic>
        <p:sp>
          <p:nvSpPr>
            <p:cNvPr id="8" name="Rectangle 11"/>
            <p:cNvSpPr>
              <a:spLocks noChangeArrowheads="1"/>
            </p:cNvSpPr>
            <p:nvPr/>
          </p:nvSpPr>
          <p:spPr bwMode="auto">
            <a:xfrm>
              <a:off x="895078" y="4416352"/>
              <a:ext cx="2160000" cy="514494"/>
            </a:xfrm>
            <a:prstGeom prst="rect">
              <a:avLst/>
            </a:prstGeom>
            <a:solidFill>
              <a:srgbClr val="DE7604"/>
            </a:solidFill>
            <a:ln>
              <a:noFill/>
            </a:ln>
            <a:extLst/>
          </p:spPr>
          <p:txBody>
            <a:bodyPr wrap="square" lIns="91409" tIns="15777" rIns="91409" bIns="50400" anchor="ctr">
              <a:noAutofit/>
            </a:bodyPr>
            <a:lstStyle/>
            <a:p>
              <a:pPr algn="ctr" defTabSz="914179">
                <a:spcBef>
                  <a:spcPct val="0"/>
                </a:spcBef>
              </a:pPr>
              <a:r>
                <a:rPr lang="en-GB" b="1" spc="50" dirty="0" smtClean="0">
                  <a:solidFill>
                    <a:schemeClr val="bg1"/>
                  </a:solidFill>
                  <a:latin typeface="+mn-lt"/>
                  <a:ea typeface="ＭＳ Ｐゴシック" charset="0"/>
                  <a:cs typeface="ＭＳ Ｐゴシック" charset="0"/>
                </a:rPr>
                <a:t>Construction and test EM and PM</a:t>
              </a:r>
              <a:endParaRPr lang="en-GB" b="1" spc="50" dirty="0">
                <a:solidFill>
                  <a:schemeClr val="bg1"/>
                </a:solidFill>
                <a:latin typeface="+mn-lt"/>
                <a:ea typeface="ＭＳ Ｐゴシック" charset="0"/>
                <a:cs typeface="ＭＳ Ｐゴシック" charset="0"/>
              </a:endParaRPr>
            </a:p>
          </p:txBody>
        </p:sp>
      </p:grpSp>
      <p:pic>
        <p:nvPicPr>
          <p:cNvPr id="9" name="Picture 8"/>
          <p:cNvPicPr>
            <a:picLocks noChangeAspect="1"/>
          </p:cNvPicPr>
          <p:nvPr/>
        </p:nvPicPr>
        <p:blipFill>
          <a:blip r:embed="rId5"/>
          <a:stretch>
            <a:fillRect/>
          </a:stretch>
        </p:blipFill>
        <p:spPr>
          <a:xfrm>
            <a:off x="6896811" y="3426336"/>
            <a:ext cx="1565505" cy="171716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910" y="3305761"/>
            <a:ext cx="2621834" cy="1851670"/>
          </a:xfrm>
          <a:prstGeom prst="rect">
            <a:avLst/>
          </a:prstGeom>
        </p:spPr>
      </p:pic>
      <p:sp>
        <p:nvSpPr>
          <p:cNvPr id="2" name="Content Placeholder 1"/>
          <p:cNvSpPr>
            <a:spLocks noGrp="1"/>
          </p:cNvSpPr>
          <p:nvPr>
            <p:ph sz="quarter" idx="13"/>
          </p:nvPr>
        </p:nvSpPr>
        <p:spPr>
          <a:xfrm>
            <a:off x="1043000" y="987574"/>
            <a:ext cx="5401207" cy="3509963"/>
          </a:xfrm>
        </p:spPr>
        <p:txBody>
          <a:bodyPr/>
          <a:lstStyle/>
          <a:p>
            <a:r>
              <a:rPr lang="en-US" dirty="0" smtClean="0"/>
              <a:t>activities centered </a:t>
            </a:r>
            <a:r>
              <a:rPr lang="en-US" dirty="0"/>
              <a:t>around the magnets </a:t>
            </a:r>
            <a:r>
              <a:rPr lang="en-US" dirty="0" smtClean="0"/>
              <a:t>(PM, EM, SC) needed </a:t>
            </a:r>
            <a:r>
              <a:rPr lang="en-US" dirty="0"/>
              <a:t>for existing and planned accelerator facilities at </a:t>
            </a:r>
            <a:r>
              <a:rPr lang="en-US" dirty="0" smtClean="0"/>
              <a:t>PSI</a:t>
            </a:r>
          </a:p>
          <a:p>
            <a:r>
              <a:rPr lang="en-US" dirty="0"/>
              <a:t>m</a:t>
            </a:r>
            <a:r>
              <a:rPr lang="en-US" dirty="0" smtClean="0"/>
              <a:t>agnetic </a:t>
            </a:r>
            <a:r>
              <a:rPr lang="en-US" dirty="0"/>
              <a:t>and mechanical design, the construction, procurement and/or assembly of the </a:t>
            </a:r>
            <a:r>
              <a:rPr lang="en-US" dirty="0" smtClean="0"/>
              <a:t>magnets</a:t>
            </a:r>
            <a:endParaRPr lang="en-US" dirty="0"/>
          </a:p>
          <a:p>
            <a:r>
              <a:rPr lang="en-US" dirty="0" smtClean="0"/>
              <a:t>qualify </a:t>
            </a:r>
            <a:r>
              <a:rPr lang="en-US" dirty="0"/>
              <a:t>the magnetic specifications with </a:t>
            </a:r>
            <a:r>
              <a:rPr lang="en-US" dirty="0" smtClean="0"/>
              <a:t>measurements and </a:t>
            </a:r>
            <a:r>
              <a:rPr lang="en-US" dirty="0"/>
              <a:t>data </a:t>
            </a:r>
            <a:r>
              <a:rPr lang="en-US" dirty="0" smtClean="0"/>
              <a:t>analysis</a:t>
            </a:r>
            <a:endParaRPr lang="en-US" dirty="0"/>
          </a:p>
          <a:p>
            <a:r>
              <a:rPr lang="en-US" dirty="0" smtClean="0"/>
              <a:t>maintain </a:t>
            </a:r>
            <a:r>
              <a:rPr lang="en-US" dirty="0"/>
              <a:t>and repair existing magnet </a:t>
            </a:r>
            <a:r>
              <a:rPr lang="en-US" dirty="0" smtClean="0"/>
              <a:t>assemblies </a:t>
            </a:r>
            <a:r>
              <a:rPr lang="en-US" dirty="0"/>
              <a:t>at </a:t>
            </a:r>
            <a:r>
              <a:rPr lang="en-US" dirty="0" smtClean="0"/>
              <a:t>PSI</a:t>
            </a:r>
            <a:endParaRPr lang="en-US" dirty="0"/>
          </a:p>
          <a:p>
            <a:r>
              <a:rPr lang="en-US" dirty="0" smtClean="0"/>
              <a:t>maintain </a:t>
            </a:r>
            <a:r>
              <a:rPr lang="en-US" dirty="0"/>
              <a:t>and develop magnetic measurement </a:t>
            </a:r>
            <a:r>
              <a:rPr lang="en-US" dirty="0" smtClean="0"/>
              <a:t>systems</a:t>
            </a:r>
            <a:endParaRPr lang="en-US" dirty="0"/>
          </a:p>
          <a:p>
            <a:r>
              <a:rPr lang="en-US" dirty="0" smtClean="0"/>
              <a:t>promote </a:t>
            </a:r>
            <a:r>
              <a:rPr lang="en-US" dirty="0"/>
              <a:t>collaboration and support in our field of </a:t>
            </a:r>
            <a:r>
              <a:rPr lang="en-US" dirty="0" smtClean="0"/>
              <a:t>expertise</a:t>
            </a:r>
            <a:endParaRPr lang="en-US" dirty="0"/>
          </a:p>
        </p:txBody>
      </p:sp>
    </p:spTree>
    <p:extLst>
      <p:ext uri="{BB962C8B-B14F-4D97-AF65-F5344CB8AC3E}">
        <p14:creationId xmlns:p14="http://schemas.microsoft.com/office/powerpoint/2010/main" val="250233043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H" dirty="0" smtClean="0"/>
              <a:t>CHART </a:t>
            </a:r>
            <a:r>
              <a:rPr lang="en-US" dirty="0" smtClean="0"/>
              <a:t>@ </a:t>
            </a:r>
            <a:r>
              <a:rPr lang="en-CH" dirty="0" smtClean="0"/>
              <a:t>PSI</a:t>
            </a:r>
            <a:endParaRPr lang="en-US" dirty="0"/>
          </a:p>
        </p:txBody>
      </p:sp>
      <p:sp>
        <p:nvSpPr>
          <p:cNvPr id="23" name="Foliennummernplatzhalter 5"/>
          <p:cNvSpPr>
            <a:spLocks noGrp="1"/>
          </p:cNvSpPr>
          <p:nvPr>
            <p:ph type="sldNum" sz="quarter" idx="12"/>
          </p:nvPr>
        </p:nvSpPr>
        <p:spPr>
          <a:xfrm>
            <a:off x="8555780" y="4982104"/>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r>
              <a:rPr lang="en-US" dirty="0" smtClean="0"/>
              <a:t>Page </a:t>
            </a:r>
            <a:fld id="{57E27222-71D2-47B1-8355-6A2EC2169793}" type="slidenum">
              <a:rPr lang="en-US" smtClean="0"/>
              <a:pPr/>
              <a:t>8</a:t>
            </a:fld>
            <a:endParaRPr lang="en-US" dirty="0"/>
          </a:p>
        </p:txBody>
      </p:sp>
      <p:sp>
        <p:nvSpPr>
          <p:cNvPr id="5" name="Content Placeholder 4"/>
          <p:cNvSpPr>
            <a:spLocks noGrp="1"/>
          </p:cNvSpPr>
          <p:nvPr>
            <p:ph sz="quarter" idx="4294967295"/>
          </p:nvPr>
        </p:nvSpPr>
        <p:spPr>
          <a:xfrm>
            <a:off x="759325" y="720481"/>
            <a:ext cx="8045514" cy="528093"/>
          </a:xfrm>
        </p:spPr>
        <p:txBody>
          <a:bodyPr wrap="square">
            <a:spAutoFit/>
          </a:bodyPr>
          <a:lstStyle/>
          <a:p>
            <a:pPr marL="0" indent="0">
              <a:buNone/>
            </a:pPr>
            <a:r>
              <a:rPr lang="en-US" sz="1600" dirty="0">
                <a:solidFill>
                  <a:schemeClr val="accent3"/>
                </a:solidFill>
              </a:rPr>
              <a:t>“Swiss Accelerator Research and Technology – CHART” is a Swiss research network </a:t>
            </a:r>
            <a:r>
              <a:rPr lang="en-US" sz="1600" dirty="0"/>
              <a:t>with PSI as a host institute and CERN, </a:t>
            </a:r>
            <a:r>
              <a:rPr lang="en-US" sz="1600" dirty="0" err="1"/>
              <a:t>EPFL</a:t>
            </a:r>
            <a:r>
              <a:rPr lang="en-US" sz="1600" dirty="0"/>
              <a:t>, </a:t>
            </a:r>
            <a:r>
              <a:rPr lang="en-US" sz="1600" dirty="0" err="1"/>
              <a:t>ETHZ</a:t>
            </a:r>
            <a:r>
              <a:rPr lang="en-US" sz="1600" dirty="0"/>
              <a:t>, and </a:t>
            </a:r>
            <a:r>
              <a:rPr lang="en-US" sz="1600" dirty="0" err="1"/>
              <a:t>UniGE</a:t>
            </a:r>
            <a:r>
              <a:rPr lang="en-US" sz="1600" dirty="0"/>
              <a:t> as additional members (http://chart.ch</a:t>
            </a:r>
            <a:r>
              <a:rPr lang="en-US" sz="1600" dirty="0" smtClean="0"/>
              <a:t>)</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3710"/>
          <a:stretch/>
        </p:blipFill>
        <p:spPr>
          <a:xfrm>
            <a:off x="4264392" y="2211710"/>
            <a:ext cx="4833772" cy="2767250"/>
          </a:xfrm>
          <a:prstGeom prst="rect">
            <a:avLst/>
          </a:prstGeom>
          <a:ln w="19050">
            <a:solidFill>
              <a:schemeClr val="tx1"/>
            </a:solidFill>
          </a:ln>
        </p:spPr>
      </p:pic>
      <p:sp>
        <p:nvSpPr>
          <p:cNvPr id="10" name="TextBox 9">
            <a:extLst>
              <a:ext uri="{FF2B5EF4-FFF2-40B4-BE49-F238E27FC236}">
                <a16:creationId xmlns:a16="http://schemas.microsoft.com/office/drawing/2014/main" id="{31DC9BEA-501C-664D-B3FD-9C1649B0B1F8}"/>
              </a:ext>
            </a:extLst>
          </p:cNvPr>
          <p:cNvSpPr txBox="1"/>
          <p:nvPr/>
        </p:nvSpPr>
        <p:spPr>
          <a:xfrm>
            <a:off x="5434430" y="2850329"/>
            <a:ext cx="671837"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HTS winding </a:t>
            </a:r>
          </a:p>
        </p:txBody>
      </p:sp>
      <p:sp>
        <p:nvSpPr>
          <p:cNvPr id="11" name="TextBox 10">
            <a:extLst>
              <a:ext uri="{FF2B5EF4-FFF2-40B4-BE49-F238E27FC236}">
                <a16:creationId xmlns:a16="http://schemas.microsoft.com/office/drawing/2014/main" id="{9D768CD4-581A-C947-B5D5-EA057FDEF6D9}"/>
              </a:ext>
            </a:extLst>
          </p:cNvPr>
          <p:cNvSpPr txBox="1"/>
          <p:nvPr/>
        </p:nvSpPr>
        <p:spPr>
          <a:xfrm>
            <a:off x="5979256" y="3528691"/>
            <a:ext cx="692163"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LTS re-reeler </a:t>
            </a:r>
          </a:p>
        </p:txBody>
      </p:sp>
      <p:sp>
        <p:nvSpPr>
          <p:cNvPr id="12" name="TextBox 11">
            <a:extLst>
              <a:ext uri="{FF2B5EF4-FFF2-40B4-BE49-F238E27FC236}">
                <a16:creationId xmlns:a16="http://schemas.microsoft.com/office/drawing/2014/main" id="{B1A7826C-25C3-0740-8C00-4433A5153097}"/>
              </a:ext>
            </a:extLst>
          </p:cNvPr>
          <p:cNvSpPr txBox="1"/>
          <p:nvPr/>
        </p:nvSpPr>
        <p:spPr>
          <a:xfrm>
            <a:off x="5032625" y="2653183"/>
            <a:ext cx="644842"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3D Scanning</a:t>
            </a:r>
          </a:p>
        </p:txBody>
      </p:sp>
      <p:sp>
        <p:nvSpPr>
          <p:cNvPr id="13" name="TextBox 12">
            <a:extLst>
              <a:ext uri="{FF2B5EF4-FFF2-40B4-BE49-F238E27FC236}">
                <a16:creationId xmlns:a16="http://schemas.microsoft.com/office/drawing/2014/main" id="{921FEC9A-43C0-D74C-AFC1-480AF86BEC01}"/>
              </a:ext>
            </a:extLst>
          </p:cNvPr>
          <p:cNvSpPr txBox="1"/>
          <p:nvPr/>
        </p:nvSpPr>
        <p:spPr>
          <a:xfrm>
            <a:off x="6165118" y="4521117"/>
            <a:ext cx="652601"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LTS winding </a:t>
            </a:r>
          </a:p>
        </p:txBody>
      </p:sp>
      <p:sp>
        <p:nvSpPr>
          <p:cNvPr id="14" name="TextBox 13">
            <a:extLst>
              <a:ext uri="{FF2B5EF4-FFF2-40B4-BE49-F238E27FC236}">
                <a16:creationId xmlns:a16="http://schemas.microsoft.com/office/drawing/2014/main" id="{BE56A0A7-D8A0-F24B-96A3-230022DEE7BC}"/>
              </a:ext>
            </a:extLst>
          </p:cNvPr>
          <p:cNvSpPr txBox="1"/>
          <p:nvPr/>
        </p:nvSpPr>
        <p:spPr>
          <a:xfrm>
            <a:off x="5995310" y="2450926"/>
            <a:ext cx="783535"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Heat treatment</a:t>
            </a:r>
          </a:p>
        </p:txBody>
      </p:sp>
      <p:sp>
        <p:nvSpPr>
          <p:cNvPr id="15" name="TextBox 14">
            <a:extLst>
              <a:ext uri="{FF2B5EF4-FFF2-40B4-BE49-F238E27FC236}">
                <a16:creationId xmlns:a16="http://schemas.microsoft.com/office/drawing/2014/main" id="{50D49378-A9B9-D14B-8E7A-B3CF98269266}"/>
              </a:ext>
            </a:extLst>
          </p:cNvPr>
          <p:cNvSpPr txBox="1"/>
          <p:nvPr/>
        </p:nvSpPr>
        <p:spPr>
          <a:xfrm>
            <a:off x="7217760" y="2506587"/>
            <a:ext cx="699088"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Impregnation</a:t>
            </a:r>
          </a:p>
        </p:txBody>
      </p:sp>
      <p:sp>
        <p:nvSpPr>
          <p:cNvPr id="16" name="TextBox 15">
            <a:extLst>
              <a:ext uri="{FF2B5EF4-FFF2-40B4-BE49-F238E27FC236}">
                <a16:creationId xmlns:a16="http://schemas.microsoft.com/office/drawing/2014/main" id="{20DFA460-C402-D045-9542-3F66EF1A0768}"/>
              </a:ext>
            </a:extLst>
          </p:cNvPr>
          <p:cNvSpPr txBox="1"/>
          <p:nvPr/>
        </p:nvSpPr>
        <p:spPr>
          <a:xfrm>
            <a:off x="7538302" y="4166891"/>
            <a:ext cx="955633"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Loading / Assembly</a:t>
            </a:r>
          </a:p>
        </p:txBody>
      </p:sp>
      <p:sp>
        <p:nvSpPr>
          <p:cNvPr id="17" name="TextBox 16">
            <a:extLst>
              <a:ext uri="{FF2B5EF4-FFF2-40B4-BE49-F238E27FC236}">
                <a16:creationId xmlns:a16="http://schemas.microsoft.com/office/drawing/2014/main" id="{611C66C2-55F4-1248-820D-E9340181B6D3}"/>
              </a:ext>
            </a:extLst>
          </p:cNvPr>
          <p:cNvSpPr txBox="1"/>
          <p:nvPr/>
        </p:nvSpPr>
        <p:spPr>
          <a:xfrm>
            <a:off x="8437648" y="3024592"/>
            <a:ext cx="443890"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Storage</a:t>
            </a:r>
          </a:p>
        </p:txBody>
      </p:sp>
      <p:sp>
        <p:nvSpPr>
          <p:cNvPr id="18" name="TextBox 17">
            <a:extLst>
              <a:ext uri="{FF2B5EF4-FFF2-40B4-BE49-F238E27FC236}">
                <a16:creationId xmlns:a16="http://schemas.microsoft.com/office/drawing/2014/main" id="{2DBF7B7A-ADBC-E645-9DB0-6794136A278D}"/>
              </a:ext>
            </a:extLst>
          </p:cNvPr>
          <p:cNvSpPr txBox="1"/>
          <p:nvPr/>
        </p:nvSpPr>
        <p:spPr>
          <a:xfrm>
            <a:off x="8183395" y="3784882"/>
            <a:ext cx="820147" cy="187897"/>
          </a:xfrm>
          <a:prstGeom prst="rect">
            <a:avLst/>
          </a:prstGeom>
          <a:solidFill>
            <a:srgbClr val="FFFFFF">
              <a:alpha val="67451"/>
            </a:srgbClr>
          </a:solidFill>
        </p:spPr>
        <p:txBody>
          <a:bodyPr wrap="none" lIns="54000" tIns="27000" rIns="54000" bIns="27000" rtlCol="0">
            <a:spAutoFit/>
          </a:bodyPr>
          <a:lstStyle/>
          <a:p>
            <a:pPr>
              <a:lnSpc>
                <a:spcPct val="110000"/>
              </a:lnSpc>
              <a:spcBef>
                <a:spcPts val="0"/>
              </a:spcBef>
            </a:pPr>
            <a:r>
              <a:rPr lang="en-CH" sz="788" kern="1000" spc="23" dirty="0">
                <a:latin typeface="+mn-lt"/>
                <a:cs typeface="Franklin Gothic Book"/>
              </a:rPr>
              <a:t>Instrumentation</a:t>
            </a:r>
          </a:p>
        </p:txBody>
      </p:sp>
      <p:sp>
        <p:nvSpPr>
          <p:cNvPr id="33" name="Content Placeholder 1">
            <a:extLst>
              <a:ext uri="{FF2B5EF4-FFF2-40B4-BE49-F238E27FC236}">
                <a16:creationId xmlns:a16="http://schemas.microsoft.com/office/drawing/2014/main" id="{4923DF36-7186-2C40-B961-E782F7F93A13}"/>
              </a:ext>
            </a:extLst>
          </p:cNvPr>
          <p:cNvSpPr txBox="1">
            <a:spLocks/>
          </p:cNvSpPr>
          <p:nvPr/>
        </p:nvSpPr>
        <p:spPr>
          <a:xfrm>
            <a:off x="104088" y="2650005"/>
            <a:ext cx="4126945" cy="2183675"/>
          </a:xfrm>
          <a:prstGeom prst="rect">
            <a:avLst/>
          </a:prstGeom>
        </p:spPr>
        <p:txBody>
          <a:bodyPr vert="horz" wrap="square" lIns="0" tIns="0" rIns="0" bIns="0" rtlCol="0">
            <a:spAutoFit/>
          </a:bodyPr>
          <a:lstStyle>
            <a:lvl1pPr marL="237050" marR="0" indent="-237050" algn="l" defTabSz="1219108"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2267" kern="1200" spc="0" baseline="0">
                <a:solidFill>
                  <a:schemeClr val="tx1"/>
                </a:solidFill>
                <a:latin typeface="+mn-lt"/>
                <a:ea typeface="+mn-ea"/>
                <a:cs typeface="+mn-cs"/>
              </a:defRPr>
            </a:lvl1pPr>
            <a:lvl2pPr marL="474097"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kern="1200" spc="0" baseline="0">
                <a:solidFill>
                  <a:schemeClr val="tx1"/>
                </a:solidFill>
                <a:latin typeface="+mn-lt"/>
                <a:ea typeface="+mn-ea"/>
                <a:cs typeface="+mn-cs"/>
              </a:defRPr>
            </a:lvl2pPr>
            <a:lvl3pPr marL="719614" marR="0" indent="-245517"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spc="0" baseline="0">
                <a:solidFill>
                  <a:schemeClr val="tx1"/>
                </a:solidFill>
                <a:latin typeface="+mn-lt"/>
                <a:ea typeface="ＭＳ Ｐゴシック" charset="-128"/>
                <a:cs typeface="ＭＳ Ｐゴシック" charset="-128"/>
              </a:defRPr>
            </a:lvl3pPr>
            <a:lvl4pPr marL="956663"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kern="1200" spc="0" baseline="0">
                <a:solidFill>
                  <a:schemeClr val="tx1"/>
                </a:solidFill>
                <a:latin typeface="+mn-lt"/>
                <a:ea typeface="ＭＳ Ｐゴシック" charset="0"/>
                <a:cs typeface="ＭＳ Ｐゴシック" charset="0"/>
              </a:defRPr>
            </a:lvl4pPr>
            <a:lvl5pPr marL="1193711"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kern="1200" spc="0" baseline="0">
                <a:solidFill>
                  <a:schemeClr val="tx1"/>
                </a:solidFill>
                <a:latin typeface="+mn-lt"/>
                <a:ea typeface="+mn-ea"/>
                <a:cs typeface="ＭＳ Ｐゴシック" charset="0"/>
              </a:defRPr>
            </a:lvl5pPr>
            <a:lvl6pPr marL="1432878" indent="-239167" algn="l" rtl="0" eaLnBrk="1" fontAlgn="base" hangingPunct="1">
              <a:lnSpc>
                <a:spcPct val="110000"/>
              </a:lnSpc>
              <a:spcBef>
                <a:spcPct val="0"/>
              </a:spcBef>
              <a:spcAft>
                <a:spcPct val="0"/>
              </a:spcAft>
              <a:buClr>
                <a:schemeClr val="tx1"/>
              </a:buClr>
              <a:buFont typeface="Symbol" panose="05050102010706020507" pitchFamily="18" charset="2"/>
              <a:buChar char="-"/>
              <a:defRPr sz="2000">
                <a:solidFill>
                  <a:schemeClr val="tx1"/>
                </a:solidFill>
                <a:latin typeface="+mn-lt"/>
                <a:ea typeface="+mn-ea"/>
              </a:defRPr>
            </a:lvl6pPr>
            <a:lvl7pPr marL="1676275" indent="-243399" algn="l" rtl="0" eaLnBrk="1" fontAlgn="base" hangingPunct="1">
              <a:lnSpc>
                <a:spcPct val="110000"/>
              </a:lnSpc>
              <a:spcBef>
                <a:spcPct val="0"/>
              </a:spcBef>
              <a:spcAft>
                <a:spcPct val="0"/>
              </a:spcAft>
              <a:buFont typeface="Symbol" panose="05050102010706020507" pitchFamily="18" charset="2"/>
              <a:buChar char="-"/>
              <a:defRPr sz="2000">
                <a:solidFill>
                  <a:schemeClr val="tx1"/>
                </a:solidFill>
                <a:latin typeface="+mn-lt"/>
                <a:ea typeface="+mn-ea"/>
              </a:defRPr>
            </a:lvl7pPr>
            <a:lvl8pPr marL="1915440" indent="-239167" algn="l" rtl="0" eaLnBrk="1" fontAlgn="base" hangingPunct="1">
              <a:lnSpc>
                <a:spcPct val="110000"/>
              </a:lnSpc>
              <a:spcBef>
                <a:spcPct val="0"/>
              </a:spcBef>
              <a:spcAft>
                <a:spcPct val="0"/>
              </a:spcAft>
              <a:buFont typeface="Symbol" panose="05050102010706020507" pitchFamily="18" charset="2"/>
              <a:buChar char="-"/>
              <a:defRPr sz="2000">
                <a:solidFill>
                  <a:schemeClr val="tx1"/>
                </a:solidFill>
                <a:latin typeface="+mn-lt"/>
                <a:ea typeface="+mn-ea"/>
              </a:defRPr>
            </a:lvl8pPr>
            <a:lvl9pPr marL="2152490" indent="-237050" algn="l" rtl="0" eaLnBrk="1" fontAlgn="base" hangingPunct="1">
              <a:lnSpc>
                <a:spcPct val="110000"/>
              </a:lnSpc>
              <a:spcBef>
                <a:spcPct val="0"/>
              </a:spcBef>
              <a:spcAft>
                <a:spcPct val="0"/>
              </a:spcAft>
              <a:buFont typeface="Symbol" panose="05050102010706020507" pitchFamily="18" charset="2"/>
              <a:buChar char="-"/>
              <a:defRPr sz="2000">
                <a:solidFill>
                  <a:schemeClr val="tx1"/>
                </a:solidFill>
                <a:latin typeface="+mn-lt"/>
                <a:ea typeface="+mn-ea"/>
              </a:defRPr>
            </a:lvl9pPr>
          </a:lstStyle>
          <a:p>
            <a:pPr marL="237047" lvl="1" indent="0">
              <a:buNone/>
            </a:pPr>
            <a:r>
              <a:rPr lang="en-CH" sz="2400" dirty="0"/>
              <a:t>CHART MagDev</a:t>
            </a:r>
            <a:r>
              <a:rPr lang="en-US" sz="2400" dirty="0"/>
              <a:t> </a:t>
            </a:r>
            <a:r>
              <a:rPr lang="en-CH" sz="2400" dirty="0"/>
              <a:t>@</a:t>
            </a:r>
            <a:r>
              <a:rPr lang="en-US" sz="2400" dirty="0"/>
              <a:t> </a:t>
            </a:r>
            <a:r>
              <a:rPr lang="en-CH" sz="2400" dirty="0"/>
              <a:t>PSI</a:t>
            </a:r>
            <a:endParaRPr lang="en-US" sz="2000" dirty="0" smtClean="0"/>
          </a:p>
          <a:p>
            <a:pPr lvl="1"/>
            <a:r>
              <a:rPr lang="en-US" sz="1500" dirty="0" smtClean="0"/>
              <a:t>c</a:t>
            </a:r>
            <a:r>
              <a:rPr lang="en-CH" sz="1500" dirty="0"/>
              <a:t>reates </a:t>
            </a:r>
            <a:r>
              <a:rPr lang="en-US" sz="1500" dirty="0" err="1" smtClean="0"/>
              <a:t>sc</a:t>
            </a:r>
            <a:r>
              <a:rPr lang="en-US" sz="1500" dirty="0" smtClean="0"/>
              <a:t> </a:t>
            </a:r>
            <a:r>
              <a:rPr lang="en-CH" sz="1500" dirty="0" smtClean="0"/>
              <a:t>magnet</a:t>
            </a:r>
            <a:r>
              <a:rPr lang="en-US" sz="1500" dirty="0" smtClean="0"/>
              <a:t> </a:t>
            </a:r>
            <a:r>
              <a:rPr lang="en-CH" sz="1500" dirty="0" smtClean="0"/>
              <a:t>development </a:t>
            </a:r>
            <a:r>
              <a:rPr lang="en-CH" sz="1500" dirty="0"/>
              <a:t>infrastructure</a:t>
            </a:r>
          </a:p>
          <a:p>
            <a:pPr lvl="1"/>
            <a:r>
              <a:rPr lang="en-CH" sz="1500" dirty="0"/>
              <a:t>LTS (Nb3Sn) </a:t>
            </a:r>
            <a:r>
              <a:rPr lang="en-US" sz="1500" dirty="0"/>
              <a:t>technology development for the international high-field magnet project</a:t>
            </a:r>
            <a:endParaRPr lang="en-CH" sz="1500" dirty="0"/>
          </a:p>
          <a:p>
            <a:pPr lvl="1"/>
            <a:r>
              <a:rPr lang="en-US" sz="1500" dirty="0"/>
              <a:t>NI </a:t>
            </a:r>
            <a:r>
              <a:rPr lang="en-US" sz="1500" dirty="0" err="1"/>
              <a:t>HTS</a:t>
            </a:r>
            <a:r>
              <a:rPr lang="en-US" sz="1500" dirty="0"/>
              <a:t> (</a:t>
            </a:r>
            <a:r>
              <a:rPr lang="en-US" sz="1500" dirty="0" err="1"/>
              <a:t>REBCO</a:t>
            </a:r>
            <a:r>
              <a:rPr lang="en-US" sz="1500" dirty="0"/>
              <a:t>) coil program</a:t>
            </a:r>
          </a:p>
          <a:p>
            <a:pPr lvl="1"/>
            <a:r>
              <a:rPr lang="en-CH" sz="1500" dirty="0"/>
              <a:t>HTS (REBCO) superbend </a:t>
            </a:r>
            <a:r>
              <a:rPr lang="en-US" sz="1500" dirty="0"/>
              <a:t>demonstrator</a:t>
            </a:r>
            <a:endParaRPr lang="en-CH" sz="1500" dirty="0"/>
          </a:p>
          <a:p>
            <a:pPr lvl="1"/>
            <a:r>
              <a:rPr lang="en-CH" sz="1500" dirty="0"/>
              <a:t>bulk-HTS (REBCO) undulators</a:t>
            </a:r>
          </a:p>
          <a:p>
            <a:pPr lvl="1"/>
            <a:r>
              <a:rPr lang="en-US" sz="1500" dirty="0" err="1"/>
              <a:t>HTS</a:t>
            </a:r>
            <a:r>
              <a:rPr lang="en-US" sz="1500" dirty="0"/>
              <a:t> </a:t>
            </a:r>
            <a:r>
              <a:rPr lang="en-CH" sz="1500" dirty="0"/>
              <a:t>capture</a:t>
            </a:r>
            <a:r>
              <a:rPr lang="en-US" sz="1500" dirty="0"/>
              <a:t> </a:t>
            </a:r>
            <a:r>
              <a:rPr lang="en-CH" sz="1500" dirty="0"/>
              <a:t>solenoid for a positron source</a:t>
            </a:r>
          </a:p>
        </p:txBody>
      </p:sp>
      <p:grpSp>
        <p:nvGrpSpPr>
          <p:cNvPr id="19" name="Group 18"/>
          <p:cNvGrpSpPr/>
          <p:nvPr/>
        </p:nvGrpSpPr>
        <p:grpSpPr>
          <a:xfrm>
            <a:off x="1377552" y="1491630"/>
            <a:ext cx="6400479" cy="964941"/>
            <a:chOff x="1385647" y="2210041"/>
            <a:chExt cx="6400479" cy="964941"/>
          </a:xfrm>
        </p:grpSpPr>
        <p:sp>
          <p:nvSpPr>
            <p:cNvPr id="20" name="Oval 19">
              <a:extLst>
                <a:ext uri="{FF2B5EF4-FFF2-40B4-BE49-F238E27FC236}">
                  <a16:creationId xmlns:a16="http://schemas.microsoft.com/office/drawing/2014/main" id="{389BF873-700C-8349-A93C-427FAD4BE366}"/>
                </a:ext>
              </a:extLst>
            </p:cNvPr>
            <p:cNvSpPr/>
            <p:nvPr/>
          </p:nvSpPr>
          <p:spPr>
            <a:xfrm>
              <a:off x="2767652" y="2211659"/>
              <a:ext cx="423863" cy="423863"/>
            </a:xfrm>
            <a:prstGeom prst="ellipse">
              <a:avLst/>
            </a:prstGeom>
            <a:solidFill>
              <a:schemeClr val="bg1"/>
            </a:solidFill>
            <a:ln w="76200" cap="flat" cmpd="sng" algn="ctr">
              <a:solidFill>
                <a:srgbClr val="C135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dirty="0"/>
            </a:p>
          </p:txBody>
        </p:sp>
        <p:sp>
          <p:nvSpPr>
            <p:cNvPr id="21" name="Oval 20">
              <a:extLst>
                <a:ext uri="{FF2B5EF4-FFF2-40B4-BE49-F238E27FC236}">
                  <a16:creationId xmlns:a16="http://schemas.microsoft.com/office/drawing/2014/main" id="{C4CE279B-94F5-7340-9CDE-7CEE389CCE2B}"/>
                </a:ext>
              </a:extLst>
            </p:cNvPr>
            <p:cNvSpPr/>
            <p:nvPr/>
          </p:nvSpPr>
          <p:spPr>
            <a:xfrm>
              <a:off x="3843246" y="2211018"/>
              <a:ext cx="423863" cy="423863"/>
            </a:xfrm>
            <a:prstGeom prst="ellipse">
              <a:avLst/>
            </a:prstGeom>
            <a:solidFill>
              <a:schemeClr val="bg1"/>
            </a:solidFill>
            <a:ln w="76200" cap="flat" cmpd="sng" algn="ctr">
              <a:solidFill>
                <a:srgbClr val="AA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a:p>
          </p:txBody>
        </p:sp>
        <p:sp>
          <p:nvSpPr>
            <p:cNvPr id="22" name="Oval 21">
              <a:extLst>
                <a:ext uri="{FF2B5EF4-FFF2-40B4-BE49-F238E27FC236}">
                  <a16:creationId xmlns:a16="http://schemas.microsoft.com/office/drawing/2014/main" id="{945558D0-94CD-B14C-83E1-2D47B6ECC5BB}"/>
                </a:ext>
              </a:extLst>
            </p:cNvPr>
            <p:cNvSpPr/>
            <p:nvPr/>
          </p:nvSpPr>
          <p:spPr>
            <a:xfrm>
              <a:off x="4911457" y="2215954"/>
              <a:ext cx="423863" cy="423863"/>
            </a:xfrm>
            <a:prstGeom prst="ellipse">
              <a:avLst/>
            </a:prstGeom>
            <a:solidFill>
              <a:schemeClr val="bg1"/>
            </a:solidFill>
            <a:ln w="76200" cap="flat" cmpd="sng" algn="ctr">
              <a:solidFill>
                <a:srgbClr val="5F0634"/>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a:p>
          </p:txBody>
        </p:sp>
        <p:pic>
          <p:nvPicPr>
            <p:cNvPr id="24" name="Picture 23">
              <a:extLst>
                <a:ext uri="{FF2B5EF4-FFF2-40B4-BE49-F238E27FC236}">
                  <a16:creationId xmlns:a16="http://schemas.microsoft.com/office/drawing/2014/main" id="{A44C691F-48D9-E247-967E-EDB1F3F2EF2F}"/>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9544161">
              <a:off x="2812971" y="2257236"/>
              <a:ext cx="339030" cy="339030"/>
            </a:xfrm>
            <a:prstGeom prst="rect">
              <a:avLst/>
            </a:prstGeom>
          </p:spPr>
        </p:pic>
        <p:pic>
          <p:nvPicPr>
            <p:cNvPr id="25" name="Picture 24">
              <a:extLst>
                <a:ext uri="{FF2B5EF4-FFF2-40B4-BE49-F238E27FC236}">
                  <a16:creationId xmlns:a16="http://schemas.microsoft.com/office/drawing/2014/main" id="{843E13BD-8180-3A47-A0DC-1DE264A41735}"/>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886329" y="2277031"/>
              <a:ext cx="320557" cy="285496"/>
            </a:xfrm>
            <a:prstGeom prst="rect">
              <a:avLst/>
            </a:prstGeom>
          </p:spPr>
        </p:pic>
        <p:pic>
          <p:nvPicPr>
            <p:cNvPr id="26" name="Picture 25">
              <a:extLst>
                <a:ext uri="{FF2B5EF4-FFF2-40B4-BE49-F238E27FC236}">
                  <a16:creationId xmlns:a16="http://schemas.microsoft.com/office/drawing/2014/main" id="{BB6EA5AA-35E2-BE48-B132-0E4E1C6C048D}"/>
                </a:ext>
              </a:extLst>
            </p:cNvPr>
            <p:cNvPicPr>
              <a:picLocks noChangeAspect="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958446" y="2270320"/>
              <a:ext cx="343280" cy="347276"/>
            </a:xfrm>
            <a:prstGeom prst="ellipse">
              <a:avLst/>
            </a:prstGeom>
          </p:spPr>
        </p:pic>
        <p:sp>
          <p:nvSpPr>
            <p:cNvPr id="27" name="Flowchart: Data 11">
              <a:extLst>
                <a:ext uri="{FF2B5EF4-FFF2-40B4-BE49-F238E27FC236}">
                  <a16:creationId xmlns:a16="http://schemas.microsoft.com/office/drawing/2014/main" id="{DD8126B9-FF70-B241-A70D-05483B940A23}"/>
                </a:ext>
              </a:extLst>
            </p:cNvPr>
            <p:cNvSpPr/>
            <p:nvPr/>
          </p:nvSpPr>
          <p:spPr>
            <a:xfrm rot="5400000">
              <a:off x="5854504" y="2304474"/>
              <a:ext cx="675000" cy="1066015"/>
            </a:xfrm>
            <a:prstGeom prst="flowChartInputOutput">
              <a:avLst/>
            </a:prstGeom>
            <a:solidFill>
              <a:srgbClr val="0C33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p>
          </p:txBody>
        </p:sp>
        <p:sp>
          <p:nvSpPr>
            <p:cNvPr id="28" name="Oval 27">
              <a:extLst>
                <a:ext uri="{FF2B5EF4-FFF2-40B4-BE49-F238E27FC236}">
                  <a16:creationId xmlns:a16="http://schemas.microsoft.com/office/drawing/2014/main" id="{333DB2F3-31C9-2240-8890-A760A9230F74}"/>
                </a:ext>
              </a:extLst>
            </p:cNvPr>
            <p:cNvSpPr/>
            <p:nvPr/>
          </p:nvSpPr>
          <p:spPr>
            <a:xfrm>
              <a:off x="5982125" y="2216422"/>
              <a:ext cx="423863" cy="423863"/>
            </a:xfrm>
            <a:prstGeom prst="ellipse">
              <a:avLst/>
            </a:prstGeom>
            <a:solidFill>
              <a:schemeClr val="bg1"/>
            </a:solidFill>
            <a:ln w="76200" cap="flat" cmpd="sng" algn="ctr">
              <a:solidFill>
                <a:srgbClr val="0C336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a:p>
          </p:txBody>
        </p:sp>
        <p:sp>
          <p:nvSpPr>
            <p:cNvPr id="29" name="TextBox 28">
              <a:extLst>
                <a:ext uri="{FF2B5EF4-FFF2-40B4-BE49-F238E27FC236}">
                  <a16:creationId xmlns:a16="http://schemas.microsoft.com/office/drawing/2014/main" id="{684988DD-8473-174B-BE28-0F4FC2800429}"/>
                </a:ext>
              </a:extLst>
            </p:cNvPr>
            <p:cNvSpPr txBox="1"/>
            <p:nvPr/>
          </p:nvSpPr>
          <p:spPr>
            <a:xfrm>
              <a:off x="5634650" y="2620914"/>
              <a:ext cx="1066016" cy="410369"/>
            </a:xfrm>
            <a:prstGeom prst="rect">
              <a:avLst/>
            </a:prstGeom>
            <a:noFill/>
          </p:spPr>
          <p:txBody>
            <a:bodyPr wrap="square" rtlCol="0">
              <a:spAutoFit/>
            </a:bodyPr>
            <a:lstStyle/>
            <a:p>
              <a:pPr>
                <a:lnSpc>
                  <a:spcPts val="675"/>
                </a:lnSpc>
              </a:pPr>
              <a:r>
                <a:rPr lang="en-US" sz="825" b="1" cap="small" dirty="0">
                  <a:solidFill>
                    <a:schemeClr val="bg1"/>
                  </a:solidFill>
                </a:rPr>
                <a:t>Mechanical Assembly</a:t>
              </a:r>
            </a:p>
            <a:p>
              <a:r>
                <a:rPr lang="en-US" sz="600" dirty="0">
                  <a:solidFill>
                    <a:schemeClr val="bg1"/>
                  </a:solidFill>
                </a:rPr>
                <a:t>Mechanical loading</a:t>
              </a:r>
            </a:p>
          </p:txBody>
        </p:sp>
        <p:sp>
          <p:nvSpPr>
            <p:cNvPr id="30" name="Flowchart: Data 14">
              <a:extLst>
                <a:ext uri="{FF2B5EF4-FFF2-40B4-BE49-F238E27FC236}">
                  <a16:creationId xmlns:a16="http://schemas.microsoft.com/office/drawing/2014/main" id="{4C26137D-5511-DC42-9E21-501C81C2CD6C}"/>
                </a:ext>
              </a:extLst>
            </p:cNvPr>
            <p:cNvSpPr/>
            <p:nvPr/>
          </p:nvSpPr>
          <p:spPr>
            <a:xfrm rot="5400000">
              <a:off x="1605444" y="2297589"/>
              <a:ext cx="675000" cy="1066015"/>
            </a:xfrm>
            <a:prstGeom prst="flowChartInputOutput">
              <a:avLst/>
            </a:prstGeom>
            <a:solidFill>
              <a:srgbClr val="D3A20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dirty="0"/>
            </a:p>
          </p:txBody>
        </p:sp>
        <p:sp>
          <p:nvSpPr>
            <p:cNvPr id="31" name="Oval 30">
              <a:extLst>
                <a:ext uri="{FF2B5EF4-FFF2-40B4-BE49-F238E27FC236}">
                  <a16:creationId xmlns:a16="http://schemas.microsoft.com/office/drawing/2014/main" id="{8BB7F0A5-B5A2-C241-B83E-5ED2B0644A01}"/>
                </a:ext>
              </a:extLst>
            </p:cNvPr>
            <p:cNvSpPr/>
            <p:nvPr/>
          </p:nvSpPr>
          <p:spPr>
            <a:xfrm>
              <a:off x="1706723" y="2210041"/>
              <a:ext cx="423863" cy="423863"/>
            </a:xfrm>
            <a:prstGeom prst="ellipse">
              <a:avLst/>
            </a:prstGeom>
            <a:solidFill>
              <a:schemeClr val="bg1"/>
            </a:solidFill>
            <a:ln w="76200" cap="flat" cmpd="sng" algn="ctr">
              <a:solidFill>
                <a:srgbClr val="D3A20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3300" dirty="0"/>
            </a:p>
          </p:txBody>
        </p:sp>
        <p:sp>
          <p:nvSpPr>
            <p:cNvPr id="32" name="Flowchart: Data 17">
              <a:extLst>
                <a:ext uri="{FF2B5EF4-FFF2-40B4-BE49-F238E27FC236}">
                  <a16:creationId xmlns:a16="http://schemas.microsoft.com/office/drawing/2014/main" id="{1D991F3F-8215-0C40-91F5-5D522CE7BD55}"/>
                </a:ext>
              </a:extLst>
            </p:cNvPr>
            <p:cNvSpPr/>
            <p:nvPr/>
          </p:nvSpPr>
          <p:spPr>
            <a:xfrm rot="5400000">
              <a:off x="2669216" y="2302107"/>
              <a:ext cx="674319" cy="1066015"/>
            </a:xfrm>
            <a:prstGeom prst="flowChartInputOutput">
              <a:avLst/>
            </a:prstGeom>
            <a:solidFill>
              <a:srgbClr val="C135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p>
          </p:txBody>
        </p:sp>
        <p:sp>
          <p:nvSpPr>
            <p:cNvPr id="34" name="Oval 33">
              <a:extLst>
                <a:ext uri="{FF2B5EF4-FFF2-40B4-BE49-F238E27FC236}">
                  <a16:creationId xmlns:a16="http://schemas.microsoft.com/office/drawing/2014/main" id="{2CF1FB9E-B70C-844E-9159-A26064B5CAE5}"/>
                </a:ext>
              </a:extLst>
            </p:cNvPr>
            <p:cNvSpPr/>
            <p:nvPr/>
          </p:nvSpPr>
          <p:spPr>
            <a:xfrm>
              <a:off x="2767652" y="2211659"/>
              <a:ext cx="423863" cy="423863"/>
            </a:xfrm>
            <a:prstGeom prst="ellipse">
              <a:avLst/>
            </a:prstGeom>
            <a:solidFill>
              <a:schemeClr val="bg1"/>
            </a:solidFill>
            <a:ln w="76200" cap="flat" cmpd="sng" algn="ctr">
              <a:solidFill>
                <a:srgbClr val="C135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dirty="0"/>
            </a:p>
          </p:txBody>
        </p:sp>
        <p:sp>
          <p:nvSpPr>
            <p:cNvPr id="35" name="Flowchart: Data 20">
              <a:extLst>
                <a:ext uri="{FF2B5EF4-FFF2-40B4-BE49-F238E27FC236}">
                  <a16:creationId xmlns:a16="http://schemas.microsoft.com/office/drawing/2014/main" id="{EE1DB227-C82A-034B-A717-582B3333AF76}"/>
                </a:ext>
              </a:extLst>
            </p:cNvPr>
            <p:cNvSpPr/>
            <p:nvPr/>
          </p:nvSpPr>
          <p:spPr>
            <a:xfrm rot="5400000">
              <a:off x="3730031" y="2301984"/>
              <a:ext cx="674319" cy="1066015"/>
            </a:xfrm>
            <a:prstGeom prst="flowChartInputOutput">
              <a:avLst/>
            </a:prstGeom>
            <a:solidFill>
              <a:srgbClr val="AA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p>
          </p:txBody>
        </p:sp>
        <p:sp>
          <p:nvSpPr>
            <p:cNvPr id="36" name="Oval 35">
              <a:extLst>
                <a:ext uri="{FF2B5EF4-FFF2-40B4-BE49-F238E27FC236}">
                  <a16:creationId xmlns:a16="http://schemas.microsoft.com/office/drawing/2014/main" id="{859637EF-C624-5248-AA01-3A545BCB1A73}"/>
                </a:ext>
              </a:extLst>
            </p:cNvPr>
            <p:cNvSpPr/>
            <p:nvPr/>
          </p:nvSpPr>
          <p:spPr>
            <a:xfrm>
              <a:off x="3843246" y="2211018"/>
              <a:ext cx="423863" cy="423863"/>
            </a:xfrm>
            <a:prstGeom prst="ellipse">
              <a:avLst/>
            </a:prstGeom>
            <a:solidFill>
              <a:schemeClr val="bg1"/>
            </a:solidFill>
            <a:ln w="76200" cap="flat" cmpd="sng" algn="ctr">
              <a:solidFill>
                <a:srgbClr val="AA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a:p>
          </p:txBody>
        </p:sp>
        <p:sp>
          <p:nvSpPr>
            <p:cNvPr id="37" name="TextBox 36">
              <a:extLst>
                <a:ext uri="{FF2B5EF4-FFF2-40B4-BE49-F238E27FC236}">
                  <a16:creationId xmlns:a16="http://schemas.microsoft.com/office/drawing/2014/main" id="{7167101B-CE83-B942-BA8B-D28F1EB5EC44}"/>
                </a:ext>
              </a:extLst>
            </p:cNvPr>
            <p:cNvSpPr txBox="1"/>
            <p:nvPr/>
          </p:nvSpPr>
          <p:spPr>
            <a:xfrm>
              <a:off x="3509502" y="2529692"/>
              <a:ext cx="1066016" cy="513602"/>
            </a:xfrm>
            <a:prstGeom prst="rect">
              <a:avLst/>
            </a:prstGeom>
            <a:noFill/>
          </p:spPr>
          <p:txBody>
            <a:bodyPr wrap="square" rtlCol="0">
              <a:spAutoFit/>
            </a:bodyPr>
            <a:lstStyle/>
            <a:p>
              <a:pPr>
                <a:lnSpc>
                  <a:spcPct val="150000"/>
                </a:lnSpc>
              </a:pPr>
              <a:r>
                <a:rPr lang="en-US" sz="825" b="1" cap="small" dirty="0">
                  <a:solidFill>
                    <a:schemeClr val="bg1"/>
                  </a:solidFill>
                </a:rPr>
                <a:t>Magnet Design</a:t>
              </a:r>
            </a:p>
            <a:p>
              <a:r>
                <a:rPr lang="en-US" sz="600" dirty="0">
                  <a:solidFill>
                    <a:schemeClr val="bg1"/>
                  </a:solidFill>
                </a:rPr>
                <a:t>FCC-</a:t>
              </a:r>
              <a:r>
                <a:rPr lang="en-US" sz="600" dirty="0" err="1">
                  <a:solidFill>
                    <a:schemeClr val="bg1"/>
                  </a:solidFill>
                </a:rPr>
                <a:t>hh</a:t>
              </a:r>
              <a:r>
                <a:rPr lang="en-US" sz="600" dirty="0">
                  <a:solidFill>
                    <a:schemeClr val="bg1"/>
                  </a:solidFill>
                </a:rPr>
                <a:t> / HE-LHC conceptual and technical</a:t>
              </a:r>
              <a:endParaRPr lang="en-US" sz="600" b="1" cap="small" dirty="0">
                <a:solidFill>
                  <a:schemeClr val="bg1"/>
                </a:solidFill>
              </a:endParaRPr>
            </a:p>
          </p:txBody>
        </p:sp>
        <p:sp>
          <p:nvSpPr>
            <p:cNvPr id="38" name="Flowchart: Data 23">
              <a:extLst>
                <a:ext uri="{FF2B5EF4-FFF2-40B4-BE49-F238E27FC236}">
                  <a16:creationId xmlns:a16="http://schemas.microsoft.com/office/drawing/2014/main" id="{08994B54-9450-C346-915B-F1CE7FA3A274}"/>
                </a:ext>
              </a:extLst>
            </p:cNvPr>
            <p:cNvSpPr/>
            <p:nvPr/>
          </p:nvSpPr>
          <p:spPr>
            <a:xfrm rot="5400000">
              <a:off x="4792934" y="2297876"/>
              <a:ext cx="674319" cy="1066015"/>
            </a:xfrm>
            <a:prstGeom prst="flowChartInputOutput">
              <a:avLst/>
            </a:prstGeom>
            <a:solidFill>
              <a:srgbClr val="5F063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p>
          </p:txBody>
        </p:sp>
        <p:sp>
          <p:nvSpPr>
            <p:cNvPr id="39" name="Oval 38">
              <a:extLst>
                <a:ext uri="{FF2B5EF4-FFF2-40B4-BE49-F238E27FC236}">
                  <a16:creationId xmlns:a16="http://schemas.microsoft.com/office/drawing/2014/main" id="{454A6D98-B3B6-FD40-8770-F633A5971B20}"/>
                </a:ext>
              </a:extLst>
            </p:cNvPr>
            <p:cNvSpPr/>
            <p:nvPr/>
          </p:nvSpPr>
          <p:spPr>
            <a:xfrm>
              <a:off x="4911457" y="2215954"/>
              <a:ext cx="423863" cy="423863"/>
            </a:xfrm>
            <a:prstGeom prst="ellipse">
              <a:avLst/>
            </a:prstGeom>
            <a:solidFill>
              <a:schemeClr val="bg1"/>
            </a:solidFill>
            <a:ln w="76200" cap="flat" cmpd="sng" algn="ctr">
              <a:solidFill>
                <a:srgbClr val="5F0634"/>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a:p>
          </p:txBody>
        </p:sp>
        <p:sp>
          <p:nvSpPr>
            <p:cNvPr id="40" name="TextBox 39">
              <a:extLst>
                <a:ext uri="{FF2B5EF4-FFF2-40B4-BE49-F238E27FC236}">
                  <a16:creationId xmlns:a16="http://schemas.microsoft.com/office/drawing/2014/main" id="{7465EFE3-E015-FA45-A0E5-17AE4834FB3D}"/>
                </a:ext>
              </a:extLst>
            </p:cNvPr>
            <p:cNvSpPr txBox="1"/>
            <p:nvPr/>
          </p:nvSpPr>
          <p:spPr>
            <a:xfrm>
              <a:off x="4573102" y="2607074"/>
              <a:ext cx="1066016" cy="410369"/>
            </a:xfrm>
            <a:prstGeom prst="rect">
              <a:avLst/>
            </a:prstGeom>
            <a:noFill/>
          </p:spPr>
          <p:txBody>
            <a:bodyPr wrap="square" rtlCol="0">
              <a:spAutoFit/>
            </a:bodyPr>
            <a:lstStyle/>
            <a:p>
              <a:pPr>
                <a:lnSpc>
                  <a:spcPts val="675"/>
                </a:lnSpc>
              </a:pPr>
              <a:r>
                <a:rPr lang="en-US" sz="825" b="1" cap="small" dirty="0">
                  <a:solidFill>
                    <a:schemeClr val="bg1"/>
                  </a:solidFill>
                </a:rPr>
                <a:t>Coil Manufacturing</a:t>
              </a:r>
            </a:p>
            <a:p>
              <a:r>
                <a:rPr lang="en-US" sz="600" dirty="0">
                  <a:solidFill>
                    <a:schemeClr val="bg1"/>
                  </a:solidFill>
                </a:rPr>
                <a:t>Nb3Sn and HTS coils</a:t>
              </a:r>
              <a:endParaRPr lang="en-US" sz="600" b="1" cap="small" dirty="0">
                <a:solidFill>
                  <a:schemeClr val="bg1"/>
                </a:solidFill>
              </a:endParaRPr>
            </a:p>
          </p:txBody>
        </p:sp>
        <p:sp>
          <p:nvSpPr>
            <p:cNvPr id="41" name="Flowchart: Data 26">
              <a:extLst>
                <a:ext uri="{FF2B5EF4-FFF2-40B4-BE49-F238E27FC236}">
                  <a16:creationId xmlns:a16="http://schemas.microsoft.com/office/drawing/2014/main" id="{8DC876F0-7277-094E-B27B-A519CFDA57A1}"/>
                </a:ext>
              </a:extLst>
            </p:cNvPr>
            <p:cNvSpPr/>
            <p:nvPr/>
          </p:nvSpPr>
          <p:spPr>
            <a:xfrm rot="5400000">
              <a:off x="6915619" y="2303405"/>
              <a:ext cx="675000" cy="1066015"/>
            </a:xfrm>
            <a:prstGeom prst="flowChartInputOutput">
              <a:avLst/>
            </a:prstGeom>
            <a:solidFill>
              <a:srgbClr val="075E0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p>
          </p:txBody>
        </p:sp>
        <p:sp>
          <p:nvSpPr>
            <p:cNvPr id="42" name="Oval 41">
              <a:extLst>
                <a:ext uri="{FF2B5EF4-FFF2-40B4-BE49-F238E27FC236}">
                  <a16:creationId xmlns:a16="http://schemas.microsoft.com/office/drawing/2014/main" id="{CBCEA7D9-6ED0-7D4B-8DE8-B4C94FB76211}"/>
                </a:ext>
              </a:extLst>
            </p:cNvPr>
            <p:cNvSpPr/>
            <p:nvPr/>
          </p:nvSpPr>
          <p:spPr>
            <a:xfrm>
              <a:off x="7041187" y="2217710"/>
              <a:ext cx="423863" cy="423863"/>
            </a:xfrm>
            <a:prstGeom prst="ellipse">
              <a:avLst/>
            </a:prstGeom>
            <a:solidFill>
              <a:schemeClr val="bg1"/>
            </a:solidFill>
            <a:ln w="76200" cap="flat" cmpd="sng" algn="ctr">
              <a:solidFill>
                <a:srgbClr val="075E07"/>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200"/>
            </a:p>
          </p:txBody>
        </p:sp>
        <p:sp>
          <p:nvSpPr>
            <p:cNvPr id="43" name="TextBox 42">
              <a:extLst>
                <a:ext uri="{FF2B5EF4-FFF2-40B4-BE49-F238E27FC236}">
                  <a16:creationId xmlns:a16="http://schemas.microsoft.com/office/drawing/2014/main" id="{18963968-5372-204D-B0E5-B66C83E353F1}"/>
                </a:ext>
              </a:extLst>
            </p:cNvPr>
            <p:cNvSpPr txBox="1"/>
            <p:nvPr/>
          </p:nvSpPr>
          <p:spPr>
            <a:xfrm>
              <a:off x="6702721" y="2537107"/>
              <a:ext cx="1066016" cy="505075"/>
            </a:xfrm>
            <a:prstGeom prst="rect">
              <a:avLst/>
            </a:prstGeom>
            <a:noFill/>
          </p:spPr>
          <p:txBody>
            <a:bodyPr wrap="square" rtlCol="0">
              <a:spAutoFit/>
            </a:bodyPr>
            <a:lstStyle/>
            <a:p>
              <a:pPr>
                <a:lnSpc>
                  <a:spcPct val="150000"/>
                </a:lnSpc>
              </a:pPr>
              <a:r>
                <a:rPr lang="en-US" sz="788" b="1" cap="small" dirty="0">
                  <a:solidFill>
                    <a:schemeClr val="bg1"/>
                  </a:solidFill>
                </a:rPr>
                <a:t>Testing</a:t>
              </a:r>
            </a:p>
            <a:p>
              <a:r>
                <a:rPr lang="en-US" sz="600" dirty="0">
                  <a:solidFill>
                    <a:schemeClr val="bg1"/>
                  </a:solidFill>
                </a:rPr>
                <a:t>LTS and HTS magnet tests</a:t>
              </a:r>
              <a:endParaRPr lang="en-GB" sz="600" b="1" cap="small" dirty="0">
                <a:solidFill>
                  <a:schemeClr val="bg1"/>
                </a:solidFill>
              </a:endParaRPr>
            </a:p>
          </p:txBody>
        </p:sp>
        <p:pic>
          <p:nvPicPr>
            <p:cNvPr id="44" name="Picture 43">
              <a:extLst>
                <a:ext uri="{FF2B5EF4-FFF2-40B4-BE49-F238E27FC236}">
                  <a16:creationId xmlns:a16="http://schemas.microsoft.com/office/drawing/2014/main" id="{08ACE603-6CDB-C745-8F55-76F2C0E7656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9544161">
              <a:off x="2812971" y="2257236"/>
              <a:ext cx="339030" cy="339030"/>
            </a:xfrm>
            <a:prstGeom prst="rect">
              <a:avLst/>
            </a:prstGeom>
          </p:spPr>
        </p:pic>
        <p:pic>
          <p:nvPicPr>
            <p:cNvPr id="45" name="Content Placeholder 72">
              <a:extLst>
                <a:ext uri="{FF2B5EF4-FFF2-40B4-BE49-F238E27FC236}">
                  <a16:creationId xmlns:a16="http://schemas.microsoft.com/office/drawing/2014/main" id="{198A329A-CC69-1249-9F21-4C6F049D090A}"/>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79524" y="2270394"/>
              <a:ext cx="267715" cy="267715"/>
            </a:xfrm>
            <a:prstGeom prst="rect">
              <a:avLst/>
            </a:prstGeom>
          </p:spPr>
        </p:pic>
        <p:pic>
          <p:nvPicPr>
            <p:cNvPr id="46" name="Picture 45">
              <a:extLst>
                <a:ext uri="{FF2B5EF4-FFF2-40B4-BE49-F238E27FC236}">
                  <a16:creationId xmlns:a16="http://schemas.microsoft.com/office/drawing/2014/main" id="{7EC242CC-AAF7-BF48-B27C-ABF3B8CCA88B}"/>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886329" y="2277031"/>
              <a:ext cx="320557" cy="285496"/>
            </a:xfrm>
            <a:prstGeom prst="rect">
              <a:avLst/>
            </a:prstGeom>
          </p:spPr>
        </p:pic>
        <p:pic>
          <p:nvPicPr>
            <p:cNvPr id="47" name="Picture 46">
              <a:extLst>
                <a:ext uri="{FF2B5EF4-FFF2-40B4-BE49-F238E27FC236}">
                  <a16:creationId xmlns:a16="http://schemas.microsoft.com/office/drawing/2014/main" id="{11A7CA6E-C4C4-2B47-A872-74399EBA1A6C}"/>
                </a:ext>
              </a:extLst>
            </p:cNvPr>
            <p:cNvPicPr>
              <a:picLocks noChangeAspect="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958446" y="2270320"/>
              <a:ext cx="343280" cy="347276"/>
            </a:xfrm>
            <a:prstGeom prst="ellipse">
              <a:avLst/>
            </a:prstGeom>
          </p:spPr>
        </p:pic>
        <p:pic>
          <p:nvPicPr>
            <p:cNvPr id="48" name="Picture 47">
              <a:extLst>
                <a:ext uri="{FF2B5EF4-FFF2-40B4-BE49-F238E27FC236}">
                  <a16:creationId xmlns:a16="http://schemas.microsoft.com/office/drawing/2014/main" id="{D7F55CF6-676C-8246-9F73-388D286F9C67}"/>
                </a:ext>
              </a:extLst>
            </p:cNvPr>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67926" y="2288323"/>
              <a:ext cx="284570" cy="280124"/>
            </a:xfrm>
            <a:prstGeom prst="rect">
              <a:avLst/>
            </a:prstGeom>
          </p:spPr>
        </p:pic>
        <p:pic>
          <p:nvPicPr>
            <p:cNvPr id="49" name="Picture 48">
              <a:extLst>
                <a:ext uri="{FF2B5EF4-FFF2-40B4-BE49-F238E27FC236}">
                  <a16:creationId xmlns:a16="http://schemas.microsoft.com/office/drawing/2014/main" id="{F167E504-589D-7A47-B491-58BC7AA7B592}"/>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16899" y="2304250"/>
              <a:ext cx="273707" cy="248802"/>
            </a:xfrm>
            <a:prstGeom prst="rect">
              <a:avLst/>
            </a:prstGeom>
          </p:spPr>
        </p:pic>
        <p:sp>
          <p:nvSpPr>
            <p:cNvPr id="50" name="TextBox 49">
              <a:extLst>
                <a:ext uri="{FF2B5EF4-FFF2-40B4-BE49-F238E27FC236}">
                  <a16:creationId xmlns:a16="http://schemas.microsoft.com/office/drawing/2014/main" id="{4DD028D1-4B1E-D047-A9E5-B85252944DF1}"/>
                </a:ext>
              </a:extLst>
            </p:cNvPr>
            <p:cNvSpPr txBox="1"/>
            <p:nvPr/>
          </p:nvSpPr>
          <p:spPr>
            <a:xfrm>
              <a:off x="1385647" y="2568677"/>
              <a:ext cx="1066016" cy="450123"/>
            </a:xfrm>
            <a:prstGeom prst="rect">
              <a:avLst/>
            </a:prstGeom>
            <a:noFill/>
          </p:spPr>
          <p:txBody>
            <a:bodyPr wrap="square" rtlCol="0">
              <a:spAutoFit/>
            </a:bodyPr>
            <a:lstStyle/>
            <a:p>
              <a:r>
                <a:rPr lang="en-US" sz="825" b="1" cap="small" dirty="0">
                  <a:solidFill>
                    <a:schemeClr val="bg1"/>
                  </a:solidFill>
                </a:rPr>
                <a:t>Strand / Tape</a:t>
              </a:r>
            </a:p>
            <a:p>
              <a:r>
                <a:rPr lang="en-US" sz="600" dirty="0">
                  <a:solidFill>
                    <a:schemeClr val="bg1"/>
                  </a:solidFill>
                </a:rPr>
                <a:t>LTS/HTS conductor R&amp;D, Characterization</a:t>
              </a:r>
              <a:endParaRPr lang="en-GB" sz="600" dirty="0">
                <a:solidFill>
                  <a:schemeClr val="bg1"/>
                </a:solidFill>
              </a:endParaRPr>
            </a:p>
          </p:txBody>
        </p:sp>
        <p:sp>
          <p:nvSpPr>
            <p:cNvPr id="51" name="TextBox 50">
              <a:extLst>
                <a:ext uri="{FF2B5EF4-FFF2-40B4-BE49-F238E27FC236}">
                  <a16:creationId xmlns:a16="http://schemas.microsoft.com/office/drawing/2014/main" id="{2E198957-4542-1F4D-A0E5-B3DEC3799D0C}"/>
                </a:ext>
              </a:extLst>
            </p:cNvPr>
            <p:cNvSpPr txBox="1"/>
            <p:nvPr/>
          </p:nvSpPr>
          <p:spPr>
            <a:xfrm>
              <a:off x="2453554" y="2555976"/>
              <a:ext cx="1066016" cy="450123"/>
            </a:xfrm>
            <a:prstGeom prst="rect">
              <a:avLst/>
            </a:prstGeom>
            <a:noFill/>
          </p:spPr>
          <p:txBody>
            <a:bodyPr wrap="square" rtlCol="0">
              <a:spAutoFit/>
            </a:bodyPr>
            <a:lstStyle/>
            <a:p>
              <a:r>
                <a:rPr lang="en-US" sz="825" b="1" cap="small" dirty="0">
                  <a:solidFill>
                    <a:schemeClr val="bg1"/>
                  </a:solidFill>
                </a:rPr>
                <a:t>Cable</a:t>
              </a:r>
            </a:p>
            <a:p>
              <a:r>
                <a:rPr lang="en-US" sz="600" dirty="0">
                  <a:solidFill>
                    <a:schemeClr val="bg1"/>
                  </a:solidFill>
                </a:rPr>
                <a:t>Rutherford / </a:t>
              </a:r>
              <a:r>
                <a:rPr lang="en-US" sz="600" dirty="0" err="1">
                  <a:solidFill>
                    <a:schemeClr val="bg1"/>
                  </a:solidFill>
                </a:rPr>
                <a:t>Roebel</a:t>
              </a:r>
              <a:r>
                <a:rPr lang="en-US" sz="600" dirty="0">
                  <a:solidFill>
                    <a:schemeClr val="bg1"/>
                  </a:solidFill>
                </a:rPr>
                <a:t> production</a:t>
              </a:r>
              <a:endParaRPr lang="en-GB" sz="600" dirty="0">
                <a:solidFill>
                  <a:schemeClr val="bg1"/>
                </a:solidFill>
              </a:endParaRPr>
            </a:p>
          </p:txBody>
        </p:sp>
      </p:grpSp>
    </p:spTree>
    <p:extLst>
      <p:ext uri="{BB962C8B-B14F-4D97-AF65-F5344CB8AC3E}">
        <p14:creationId xmlns:p14="http://schemas.microsoft.com/office/powerpoint/2010/main" val="1220285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784102" y="798675"/>
            <a:ext cx="7575793" cy="4105233"/>
            <a:chOff x="784102" y="798675"/>
            <a:chExt cx="7575793" cy="4105233"/>
          </a:xfrm>
        </p:grpSpPr>
        <p:grpSp>
          <p:nvGrpSpPr>
            <p:cNvPr id="17" name="Group 16">
              <a:extLst>
                <a:ext uri="{FF2B5EF4-FFF2-40B4-BE49-F238E27FC236}">
                  <a16:creationId xmlns:a16="http://schemas.microsoft.com/office/drawing/2014/main" id="{8E3022F4-1CB0-FCA3-CDA2-9A3F06FA42E8}"/>
                </a:ext>
              </a:extLst>
            </p:cNvPr>
            <p:cNvGrpSpPr/>
            <p:nvPr/>
          </p:nvGrpSpPr>
          <p:grpSpPr>
            <a:xfrm>
              <a:off x="784102" y="798675"/>
              <a:ext cx="7575793" cy="4105233"/>
              <a:chOff x="291360" y="1916832"/>
              <a:chExt cx="8660162" cy="4681869"/>
            </a:xfrm>
          </p:grpSpPr>
          <p:pic>
            <p:nvPicPr>
              <p:cNvPr id="18" name="Picture 17" descr="A picture containing indoor, table, sitting, kitchen&#10;&#10;Description automatically generated">
                <a:extLst>
                  <a:ext uri="{FF2B5EF4-FFF2-40B4-BE49-F238E27FC236}">
                    <a16:creationId xmlns:a16="http://schemas.microsoft.com/office/drawing/2014/main" id="{08123DCB-F340-872A-44FE-F2BCF266DD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360" y="3742830"/>
                <a:ext cx="1008112" cy="2852510"/>
              </a:xfrm>
              <a:prstGeom prst="rect">
                <a:avLst/>
              </a:prstGeom>
            </p:spPr>
          </p:pic>
          <p:pic>
            <p:nvPicPr>
              <p:cNvPr id="19" name="Picture 18" descr="A picture containing indoor, table, bicycle, computer&#10;&#10;Description automatically generated">
                <a:extLst>
                  <a:ext uri="{FF2B5EF4-FFF2-40B4-BE49-F238E27FC236}">
                    <a16:creationId xmlns:a16="http://schemas.microsoft.com/office/drawing/2014/main" id="{4E30C72D-18DB-5914-CBA7-A1DCE4C925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2444" y="3744947"/>
                <a:ext cx="1512168" cy="2853754"/>
              </a:xfrm>
              <a:prstGeom prst="rect">
                <a:avLst/>
              </a:prstGeom>
            </p:spPr>
          </p:pic>
          <p:pic>
            <p:nvPicPr>
              <p:cNvPr id="20" name="Picture 19" descr="A picture containing indoor, engine, car, sitting&#10;&#10;Description automatically generated">
                <a:extLst>
                  <a:ext uri="{FF2B5EF4-FFF2-40B4-BE49-F238E27FC236}">
                    <a16:creationId xmlns:a16="http://schemas.microsoft.com/office/drawing/2014/main" id="{7C0D5804-5A2C-EA0F-3D65-BB8193899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4245" y="1916832"/>
                <a:ext cx="3028887" cy="1705512"/>
              </a:xfrm>
              <a:prstGeom prst="rect">
                <a:avLst/>
              </a:prstGeom>
            </p:spPr>
          </p:pic>
          <p:pic>
            <p:nvPicPr>
              <p:cNvPr id="21" name="Picture 20" descr="A picture containing indoor, table, white, kitchen&#10;&#10;Description automatically generated">
                <a:extLst>
                  <a:ext uri="{FF2B5EF4-FFF2-40B4-BE49-F238E27FC236}">
                    <a16:creationId xmlns:a16="http://schemas.microsoft.com/office/drawing/2014/main" id="{4BF271DE-9E00-4D34-0647-10FF3EDBBA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6963441" y="1632821"/>
                <a:ext cx="1704069" cy="2272092"/>
              </a:xfrm>
              <a:prstGeom prst="rect">
                <a:avLst/>
              </a:prstGeom>
            </p:spPr>
          </p:pic>
          <p:pic>
            <p:nvPicPr>
              <p:cNvPr id="22" name="Picture 21" descr="A close up of a sink and a mirror&#10;&#10;Description automatically generated">
                <a:extLst>
                  <a:ext uri="{FF2B5EF4-FFF2-40B4-BE49-F238E27FC236}">
                    <a16:creationId xmlns:a16="http://schemas.microsoft.com/office/drawing/2014/main" id="{94446682-AA4B-4EF6-63C0-93A1528067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360" y="1916833"/>
                <a:ext cx="3028887" cy="1704069"/>
              </a:xfrm>
              <a:prstGeom prst="rect">
                <a:avLst/>
              </a:prstGeom>
            </p:spPr>
          </p:pic>
          <p:pic>
            <p:nvPicPr>
              <p:cNvPr id="23" name="Picture 22" descr="A picture containing indoor, table, man, sitting&#10;&#10;Description automatically generated">
                <a:extLst>
                  <a:ext uri="{FF2B5EF4-FFF2-40B4-BE49-F238E27FC236}">
                    <a16:creationId xmlns:a16="http://schemas.microsoft.com/office/drawing/2014/main" id="{319703A3-1F2B-7A7C-6C22-AD86BB5971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57584" y="3741586"/>
                <a:ext cx="2140316" cy="2853754"/>
              </a:xfrm>
              <a:prstGeom prst="rect">
                <a:avLst/>
              </a:prstGeom>
            </p:spPr>
          </p:pic>
          <p:pic>
            <p:nvPicPr>
              <p:cNvPr id="24" name="Picture 23" descr="A group of people standing in a room&#10;&#10;Description automatically generated">
                <a:extLst>
                  <a:ext uri="{FF2B5EF4-FFF2-40B4-BE49-F238E27FC236}">
                    <a16:creationId xmlns:a16="http://schemas.microsoft.com/office/drawing/2014/main" id="{77F357A2-7BA2-E234-EFDF-5129BAE367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20872" y="3741586"/>
                <a:ext cx="3630650" cy="2853754"/>
              </a:xfrm>
              <a:prstGeom prst="rect">
                <a:avLst/>
              </a:prstGeom>
            </p:spPr>
          </p:pic>
        </p:grpSp>
        <p:sp>
          <p:nvSpPr>
            <p:cNvPr id="30" name="TextBox 29">
              <a:extLst>
                <a:ext uri="{FF2B5EF4-FFF2-40B4-BE49-F238E27FC236}">
                  <a16:creationId xmlns:a16="http://schemas.microsoft.com/office/drawing/2014/main" id="{C15DF85C-EF60-F044-BA91-03C506510F20}"/>
                </a:ext>
              </a:extLst>
            </p:cNvPr>
            <p:cNvSpPr txBox="1"/>
            <p:nvPr/>
          </p:nvSpPr>
          <p:spPr>
            <a:xfrm>
              <a:off x="6023209" y="4655794"/>
              <a:ext cx="1573127" cy="213043"/>
            </a:xfrm>
            <a:prstGeom prst="rect">
              <a:avLst/>
            </a:prstGeom>
            <a:noFill/>
          </p:spPr>
          <p:txBody>
            <a:bodyPr wrap="none" lIns="0" tIns="0" rIns="0" bIns="0" rtlCol="0">
              <a:noAutofit/>
            </a:bodyPr>
            <a:lstStyle/>
            <a:p>
              <a:pPr>
                <a:lnSpc>
                  <a:spcPct val="110000"/>
                </a:lnSpc>
                <a:spcBef>
                  <a:spcPts val="0"/>
                </a:spcBef>
              </a:pPr>
              <a:r>
                <a:rPr lang="en-US" sz="1200" dirty="0">
                  <a:solidFill>
                    <a:srgbClr val="FFFFFF"/>
                  </a:solidFill>
                </a:rPr>
                <a:t>Courtesy of </a:t>
              </a:r>
              <a:r>
                <a:rPr lang="de-CH" sz="1200" dirty="0" smtClean="0">
                  <a:solidFill>
                    <a:srgbClr val="FFFFFF"/>
                  </a:solidFill>
                </a:rPr>
                <a:t>Giuseppe </a:t>
              </a:r>
              <a:r>
                <a:rPr lang="en-US" sz="1200" dirty="0">
                  <a:solidFill>
                    <a:srgbClr val="FFFFFF"/>
                  </a:solidFill>
                </a:rPr>
                <a:t>Montenero</a:t>
              </a:r>
            </a:p>
            <a:p>
              <a:pPr>
                <a:lnSpc>
                  <a:spcPct val="110000"/>
                </a:lnSpc>
                <a:spcBef>
                  <a:spcPts val="0"/>
                </a:spcBef>
              </a:pPr>
              <a:endParaRPr lang="en-US" sz="700" dirty="0"/>
            </a:p>
            <a:p>
              <a:pPr>
                <a:lnSpc>
                  <a:spcPct val="110000"/>
                </a:lnSpc>
                <a:spcBef>
                  <a:spcPts val="0"/>
                </a:spcBef>
              </a:pPr>
              <a:endParaRPr lang="en-US" sz="700" kern="1000" spc="30" dirty="0" err="1">
                <a:latin typeface="+mn-lt"/>
                <a:cs typeface="Franklin Gothic Book"/>
              </a:endParaRPr>
            </a:p>
          </p:txBody>
        </p:sp>
      </p:grpSp>
      <p:sp>
        <p:nvSpPr>
          <p:cNvPr id="3" name="Title 2"/>
          <p:cNvSpPr>
            <a:spLocks noGrp="1"/>
          </p:cNvSpPr>
          <p:nvPr>
            <p:ph type="title"/>
          </p:nvPr>
        </p:nvSpPr>
        <p:spPr/>
        <p:txBody>
          <a:bodyPr/>
          <a:lstStyle/>
          <a:p>
            <a:r>
              <a:rPr lang="en-US" dirty="0" err="1" smtClean="0"/>
              <a:t>CD1</a:t>
            </a:r>
            <a:r>
              <a:rPr lang="en-US" dirty="0" smtClean="0"/>
              <a:t> magnet </a:t>
            </a:r>
            <a:r>
              <a:rPr lang="en-US" sz="1800" dirty="0" err="1" smtClean="0">
                <a:solidFill>
                  <a:schemeClr val="accent3"/>
                </a:solidFill>
              </a:rPr>
              <a:t>Nb3Sn</a:t>
            </a:r>
            <a:r>
              <a:rPr lang="en-US" sz="1800" dirty="0" smtClean="0">
                <a:solidFill>
                  <a:schemeClr val="accent3"/>
                </a:solidFill>
              </a:rPr>
              <a:t> </a:t>
            </a:r>
            <a:r>
              <a:rPr lang="en-US" sz="1800" dirty="0" err="1" smtClean="0">
                <a:solidFill>
                  <a:schemeClr val="accent3"/>
                </a:solidFill>
              </a:rPr>
              <a:t>CCT</a:t>
            </a:r>
            <a:r>
              <a:rPr lang="en-US" sz="1800" dirty="0" smtClean="0">
                <a:solidFill>
                  <a:schemeClr val="accent3"/>
                </a:solidFill>
              </a:rPr>
              <a:t> dipole</a:t>
            </a:r>
            <a:endParaRPr lang="en-US" dirty="0">
              <a:solidFill>
                <a:schemeClr val="accent3"/>
              </a:solidFill>
            </a:endParaRPr>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9</a:t>
            </a:fld>
            <a:endParaRPr lang="de-DE" dirty="0"/>
          </a:p>
        </p:txBody>
      </p:sp>
      <p:grpSp>
        <p:nvGrpSpPr>
          <p:cNvPr id="29" name="Group 28"/>
          <p:cNvGrpSpPr/>
          <p:nvPr/>
        </p:nvGrpSpPr>
        <p:grpSpPr>
          <a:xfrm>
            <a:off x="611560" y="771550"/>
            <a:ext cx="7883756" cy="4164714"/>
            <a:chOff x="536509" y="798674"/>
            <a:chExt cx="7883756" cy="4164714"/>
          </a:xfrm>
        </p:grpSpPr>
        <p:grpSp>
          <p:nvGrpSpPr>
            <p:cNvPr id="5" name="Group 4"/>
            <p:cNvGrpSpPr/>
            <p:nvPr/>
          </p:nvGrpSpPr>
          <p:grpSpPr>
            <a:xfrm>
              <a:off x="536509" y="798674"/>
              <a:ext cx="7883756" cy="4164714"/>
              <a:chOff x="536509" y="798674"/>
              <a:chExt cx="7883756" cy="4164714"/>
            </a:xfrm>
          </p:grpSpPr>
          <p:sp>
            <p:nvSpPr>
              <p:cNvPr id="2" name="Rectangle 1"/>
              <p:cNvSpPr/>
              <p:nvPr/>
            </p:nvSpPr>
            <p:spPr bwMode="auto">
              <a:xfrm>
                <a:off x="536509" y="798674"/>
                <a:ext cx="7883756" cy="41647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14" name="Group 13">
                <a:extLst>
                  <a:ext uri="{FF2B5EF4-FFF2-40B4-BE49-F238E27FC236}">
                    <a16:creationId xmlns:a16="http://schemas.microsoft.com/office/drawing/2014/main" id="{BDD5D46E-0DFC-9F86-13A6-1CE24B2D0AC1}"/>
                  </a:ext>
                </a:extLst>
              </p:cNvPr>
              <p:cNvGrpSpPr/>
              <p:nvPr/>
            </p:nvGrpSpPr>
            <p:grpSpPr>
              <a:xfrm>
                <a:off x="630348" y="798676"/>
                <a:ext cx="7721694" cy="4097415"/>
                <a:chOff x="2281228" y="3592078"/>
                <a:chExt cx="5088932" cy="2633344"/>
              </a:xfrm>
              <a:solidFill>
                <a:schemeClr val="bg1"/>
              </a:solidFill>
            </p:grpSpPr>
            <p:pic>
              <p:nvPicPr>
                <p:cNvPr id="15" name="Picture 14" descr="A picture containing indoor&#10;&#10;Description automatically generated">
                  <a:extLst>
                    <a:ext uri="{FF2B5EF4-FFF2-40B4-BE49-F238E27FC236}">
                      <a16:creationId xmlns:a16="http://schemas.microsoft.com/office/drawing/2014/main" id="{FC26A8B3-B276-E027-6820-306A3AFB34F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673" r="15723"/>
                <a:stretch/>
              </p:blipFill>
              <p:spPr>
                <a:xfrm>
                  <a:off x="2281228" y="3592078"/>
                  <a:ext cx="1532583" cy="2633344"/>
                </a:xfrm>
                <a:prstGeom prst="rect">
                  <a:avLst/>
                </a:prstGeom>
                <a:grpFill/>
                <a:ln>
                  <a:noFill/>
                </a:ln>
              </p:spPr>
            </p:pic>
            <p:pic>
              <p:nvPicPr>
                <p:cNvPr id="16" name="Picture 15" descr="A group of men posing for a photo in front of computers&#10;&#10;Description automatically generated">
                  <a:extLst>
                    <a:ext uri="{FF2B5EF4-FFF2-40B4-BE49-F238E27FC236}">
                      <a16:creationId xmlns:a16="http://schemas.microsoft.com/office/drawing/2014/main" id="{54F1A66D-871B-4F38-54F4-B3E2E950C9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58773" y="3592078"/>
                  <a:ext cx="3511387" cy="2633344"/>
                </a:xfrm>
                <a:prstGeom prst="rect">
                  <a:avLst/>
                </a:prstGeom>
                <a:grpFill/>
                <a:ln>
                  <a:noFill/>
                </a:ln>
              </p:spPr>
            </p:pic>
          </p:grpSp>
        </p:grpSp>
        <p:sp>
          <p:nvSpPr>
            <p:cNvPr id="28" name="TextBox 27">
              <a:extLst>
                <a:ext uri="{FF2B5EF4-FFF2-40B4-BE49-F238E27FC236}">
                  <a16:creationId xmlns:a16="http://schemas.microsoft.com/office/drawing/2014/main" id="{C15DF85C-EF60-F044-BA91-03C506510F20}"/>
                </a:ext>
              </a:extLst>
            </p:cNvPr>
            <p:cNvSpPr txBox="1"/>
            <p:nvPr/>
          </p:nvSpPr>
          <p:spPr>
            <a:xfrm>
              <a:off x="6588224" y="4659982"/>
              <a:ext cx="1573127" cy="213043"/>
            </a:xfrm>
            <a:prstGeom prst="rect">
              <a:avLst/>
            </a:prstGeom>
            <a:noFill/>
          </p:spPr>
          <p:txBody>
            <a:bodyPr wrap="none" lIns="0" tIns="0" rIns="0" bIns="0" rtlCol="0">
              <a:noAutofit/>
            </a:bodyPr>
            <a:lstStyle/>
            <a:p>
              <a:pPr>
                <a:lnSpc>
                  <a:spcPct val="110000"/>
                </a:lnSpc>
                <a:spcBef>
                  <a:spcPts val="0"/>
                </a:spcBef>
              </a:pPr>
              <a:r>
                <a:rPr lang="en-US" sz="1200" dirty="0">
                  <a:solidFill>
                    <a:srgbClr val="FFFFFF"/>
                  </a:solidFill>
                </a:rPr>
                <a:t>Courtesy of </a:t>
              </a:r>
              <a:r>
                <a:rPr lang="de-CH" sz="1200" dirty="0" smtClean="0">
                  <a:solidFill>
                    <a:srgbClr val="FFFFFF"/>
                  </a:solidFill>
                </a:rPr>
                <a:t>Michael Daly</a:t>
              </a:r>
              <a:endParaRPr lang="en-US" sz="1200" dirty="0">
                <a:solidFill>
                  <a:srgbClr val="FFFFFF"/>
                </a:solidFill>
              </a:endParaRPr>
            </a:p>
            <a:p>
              <a:pPr>
                <a:lnSpc>
                  <a:spcPct val="110000"/>
                </a:lnSpc>
                <a:spcBef>
                  <a:spcPts val="0"/>
                </a:spcBef>
              </a:pPr>
              <a:endParaRPr lang="en-US" sz="700" dirty="0"/>
            </a:p>
            <a:p>
              <a:pPr>
                <a:lnSpc>
                  <a:spcPct val="110000"/>
                </a:lnSpc>
                <a:spcBef>
                  <a:spcPts val="0"/>
                </a:spcBef>
              </a:pPr>
              <a:endParaRPr lang="en-US" sz="700" kern="1000" spc="30" dirty="0" err="1">
                <a:latin typeface="+mn-lt"/>
                <a:cs typeface="Franklin Gothic Book"/>
              </a:endParaRPr>
            </a:p>
          </p:txBody>
        </p:sp>
      </p:grpSp>
      <p:grpSp>
        <p:nvGrpSpPr>
          <p:cNvPr id="27" name="Group 26"/>
          <p:cNvGrpSpPr/>
          <p:nvPr/>
        </p:nvGrpSpPr>
        <p:grpSpPr>
          <a:xfrm>
            <a:off x="576122" y="653416"/>
            <a:ext cx="7954631" cy="4298716"/>
            <a:chOff x="539552" y="721306"/>
            <a:chExt cx="7954631" cy="4298716"/>
          </a:xfrm>
        </p:grpSpPr>
        <p:grpSp>
          <p:nvGrpSpPr>
            <p:cNvPr id="8" name="Group 7"/>
            <p:cNvGrpSpPr/>
            <p:nvPr/>
          </p:nvGrpSpPr>
          <p:grpSpPr>
            <a:xfrm>
              <a:off x="539552" y="721306"/>
              <a:ext cx="7954631" cy="4298716"/>
              <a:chOff x="535870" y="649298"/>
              <a:chExt cx="7954631" cy="4298716"/>
            </a:xfrm>
          </p:grpSpPr>
          <p:grpSp>
            <p:nvGrpSpPr>
              <p:cNvPr id="7" name="Group 6"/>
              <p:cNvGrpSpPr/>
              <p:nvPr/>
            </p:nvGrpSpPr>
            <p:grpSpPr>
              <a:xfrm>
                <a:off x="535870" y="649298"/>
                <a:ext cx="7954631" cy="4134615"/>
                <a:chOff x="535870" y="649298"/>
                <a:chExt cx="7954631" cy="4134615"/>
              </a:xfrm>
            </p:grpSpPr>
            <p:sp>
              <p:nvSpPr>
                <p:cNvPr id="6" name="Rectangle 5"/>
                <p:cNvSpPr/>
                <p:nvPr/>
              </p:nvSpPr>
              <p:spPr bwMode="auto">
                <a:xfrm>
                  <a:off x="535870" y="649298"/>
                  <a:ext cx="7954631" cy="41346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5" name="Picture 24"/>
                <p:cNvPicPr>
                  <a:picLocks noChangeAspect="1"/>
                </p:cNvPicPr>
                <p:nvPr/>
              </p:nvPicPr>
              <p:blipFill>
                <a:blip r:embed="rId11"/>
                <a:stretch>
                  <a:fillRect/>
                </a:stretch>
              </p:blipFill>
              <p:spPr>
                <a:xfrm>
                  <a:off x="1249450" y="759179"/>
                  <a:ext cx="6621947" cy="3830906"/>
                </a:xfrm>
                <a:prstGeom prst="rect">
                  <a:avLst/>
                </a:prstGeom>
              </p:spPr>
            </p:pic>
          </p:grpSp>
          <p:sp>
            <p:nvSpPr>
              <p:cNvPr id="13" name="Rectangle 12"/>
              <p:cNvSpPr/>
              <p:nvPr/>
            </p:nvSpPr>
            <p:spPr>
              <a:xfrm>
                <a:off x="630348" y="4609460"/>
                <a:ext cx="7860153" cy="338554"/>
              </a:xfrm>
              <a:prstGeom prst="rect">
                <a:avLst/>
              </a:prstGeom>
              <a:solidFill>
                <a:schemeClr val="bg1"/>
              </a:solidFill>
            </p:spPr>
            <p:txBody>
              <a:bodyPr wrap="square">
                <a:spAutoFit/>
              </a:bodyPr>
              <a:lstStyle/>
              <a:p>
                <a:pPr marL="0" indent="0">
                  <a:buNone/>
                </a:pPr>
                <a:r>
                  <a:rPr lang="de-CH" dirty="0" err="1"/>
                  <a:t>It</a:t>
                </a:r>
                <a:r>
                  <a:rPr lang="de-CH" dirty="0"/>
                  <a:t> </a:t>
                </a:r>
                <a:r>
                  <a:rPr lang="de-CH" dirty="0" err="1"/>
                  <a:t>reached</a:t>
                </a:r>
                <a:r>
                  <a:rPr lang="de-CH" dirty="0"/>
                  <a:t> </a:t>
                </a:r>
                <a:r>
                  <a:rPr lang="de-CH" b="1" dirty="0"/>
                  <a:t>10.1 T in </a:t>
                </a:r>
                <a:r>
                  <a:rPr lang="de-CH" b="1" dirty="0" err="1"/>
                  <a:t>the</a:t>
                </a:r>
                <a:r>
                  <a:rPr lang="de-CH" b="1" dirty="0"/>
                  <a:t> </a:t>
                </a:r>
                <a:r>
                  <a:rPr lang="de-CH" b="1" dirty="0" err="1"/>
                  <a:t>bore</a:t>
                </a:r>
                <a:r>
                  <a:rPr lang="de-CH" dirty="0"/>
                  <a:t> at 94% </a:t>
                </a:r>
                <a:r>
                  <a:rPr lang="de-CH" dirty="0" err="1"/>
                  <a:t>of</a:t>
                </a:r>
                <a:r>
                  <a:rPr lang="de-CH" dirty="0"/>
                  <a:t> Iss at 1.9 K; 9.9 T </a:t>
                </a:r>
                <a:r>
                  <a:rPr lang="de-CH" dirty="0" err="1"/>
                  <a:t>and</a:t>
                </a:r>
                <a:r>
                  <a:rPr lang="de-CH" dirty="0"/>
                  <a:t> 100% </a:t>
                </a:r>
                <a:r>
                  <a:rPr lang="de-CH" dirty="0" err="1"/>
                  <a:t>of</a:t>
                </a:r>
                <a:r>
                  <a:rPr lang="de-CH" dirty="0"/>
                  <a:t> Iss at 4.5 </a:t>
                </a:r>
                <a:r>
                  <a:rPr lang="de-CH" dirty="0" smtClean="0"/>
                  <a:t>K</a:t>
                </a:r>
                <a:endParaRPr lang="de-CH" dirty="0"/>
              </a:p>
            </p:txBody>
          </p:sp>
        </p:grpSp>
        <p:sp>
          <p:nvSpPr>
            <p:cNvPr id="26" name="TextBox 25">
              <a:extLst>
                <a:ext uri="{FF2B5EF4-FFF2-40B4-BE49-F238E27FC236}">
                  <a16:creationId xmlns:a16="http://schemas.microsoft.com/office/drawing/2014/main" id="{C15DF85C-EF60-F044-BA91-03C506510F20}"/>
                </a:ext>
              </a:extLst>
            </p:cNvPr>
            <p:cNvSpPr txBox="1"/>
            <p:nvPr/>
          </p:nvSpPr>
          <p:spPr>
            <a:xfrm>
              <a:off x="6238686" y="4469135"/>
              <a:ext cx="1573127" cy="213043"/>
            </a:xfrm>
            <a:prstGeom prst="rect">
              <a:avLst/>
            </a:prstGeom>
            <a:noFill/>
          </p:spPr>
          <p:txBody>
            <a:bodyPr wrap="none" lIns="0" tIns="0" rIns="0" bIns="0" rtlCol="0">
              <a:noAutofit/>
            </a:bodyPr>
            <a:lstStyle/>
            <a:p>
              <a:pPr>
                <a:lnSpc>
                  <a:spcPct val="110000"/>
                </a:lnSpc>
                <a:spcBef>
                  <a:spcPts val="0"/>
                </a:spcBef>
              </a:pPr>
              <a:r>
                <a:rPr lang="en-US" sz="900" dirty="0"/>
                <a:t>Courtesy of </a:t>
              </a:r>
              <a:r>
                <a:rPr lang="de-CH" sz="900" dirty="0"/>
                <a:t>Franco Mangiarotti</a:t>
              </a:r>
              <a:endParaRPr lang="en-US" sz="900" dirty="0"/>
            </a:p>
            <a:p>
              <a:pPr>
                <a:lnSpc>
                  <a:spcPct val="110000"/>
                </a:lnSpc>
                <a:spcBef>
                  <a:spcPts val="0"/>
                </a:spcBef>
              </a:pPr>
              <a:endParaRPr lang="en-US" sz="700" dirty="0"/>
            </a:p>
            <a:p>
              <a:pPr>
                <a:lnSpc>
                  <a:spcPct val="110000"/>
                </a:lnSpc>
                <a:spcBef>
                  <a:spcPts val="0"/>
                </a:spcBef>
              </a:pPr>
              <a:endParaRPr lang="en-US" sz="700" kern="1000" spc="30" dirty="0" err="1">
                <a:latin typeface="+mn-lt"/>
                <a:cs typeface="Franklin Gothic Book"/>
              </a:endParaRPr>
            </a:p>
          </p:txBody>
        </p:sp>
      </p:grpSp>
    </p:spTree>
    <p:extLst>
      <p:ext uri="{BB962C8B-B14F-4D97-AF65-F5344CB8AC3E}">
        <p14:creationId xmlns:p14="http://schemas.microsoft.com/office/powerpoint/2010/main" val="3033143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noAutofit/>
      </a:bodyPr>
      <a:lstStyle>
        <a:defPPr eaLnBrk="1" hangingPunct="1">
          <a:lnSpc>
            <a:spcPct val="110000"/>
          </a:lnSpc>
          <a:spcBef>
            <a:spcPct val="0"/>
          </a:spcBef>
          <a:buClr>
            <a:srgbClr val="000000"/>
          </a:buClr>
          <a:defRPr sz="1800" dirty="0" err="1" smtClean="0">
            <a:solidFill>
              <a:srgbClr val="000000"/>
            </a:solidFill>
            <a:latin typeface="Calibri"/>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SI PowerPoint Master english 16_9.potx" id="{D740BDA2-5362-433F-8FF1-B032EC84CAE9}" vid="{5E8A839B-C512-4D1D-A022-DACBC9126E25}"/>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PSI_PowerPoint-Master_16-9_e</Template>
  <TotalTime>0</TotalTime>
  <Words>3715</Words>
  <Application>Microsoft Office PowerPoint</Application>
  <PresentationFormat>Bildschirmpräsentation (16:9)</PresentationFormat>
  <Paragraphs>566</Paragraphs>
  <Slides>49</Slides>
  <Notes>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49</vt:i4>
      </vt:variant>
    </vt:vector>
  </HeadingPairs>
  <TitlesOfParts>
    <vt:vector size="62" baseType="lpstr">
      <vt:lpstr>ＭＳ Ｐゴシック</vt:lpstr>
      <vt:lpstr>Arial</vt:lpstr>
      <vt:lpstr>Arial Narrow</vt:lpstr>
      <vt:lpstr>Calibri</vt:lpstr>
      <vt:lpstr>Cambria Math</vt:lpstr>
      <vt:lpstr>Franklin Gothic Book</vt:lpstr>
      <vt:lpstr>Georgia</vt:lpstr>
      <vt:lpstr>Symbol</vt:lpstr>
      <vt:lpstr>Times</vt:lpstr>
      <vt:lpstr>Times New Roman</vt:lpstr>
      <vt:lpstr>Wingdings</vt:lpstr>
      <vt:lpstr>ヒラギノ角ゴ Pro W3</vt:lpstr>
      <vt:lpstr>PSI-Powerpoint-Master Calibri V2</vt:lpstr>
      <vt:lpstr>Test stand for superconducting magnets cooled with cryocoolers and development of cryogenic PHP at PSI</vt:lpstr>
      <vt:lpstr>Outline</vt:lpstr>
      <vt:lpstr>Paul Scherrer Institute (PSI)</vt:lpstr>
      <vt:lpstr>Paul Scherrer Institute (PSI)</vt:lpstr>
      <vt:lpstr>Magnet section at PSI</vt:lpstr>
      <vt:lpstr>Magnet infrastructure at PSI</vt:lpstr>
      <vt:lpstr>Magnet section activities</vt:lpstr>
      <vt:lpstr>CHART @ PSI</vt:lpstr>
      <vt:lpstr>CD1 magnet Nb3Sn CCT dipole</vt:lpstr>
      <vt:lpstr>Cryogen free test stand</vt:lpstr>
      <vt:lpstr>Cryogen free test stand insert</vt:lpstr>
      <vt:lpstr>Cryogen free test stand DAQ</vt:lpstr>
      <vt:lpstr>Key parameters</vt:lpstr>
      <vt:lpstr>Test station capabilities various temperature tests</vt:lpstr>
      <vt:lpstr>NI coils winding and soldering</vt:lpstr>
      <vt:lpstr>Technology Solenoid Program Milestone</vt:lpstr>
      <vt:lpstr>Medusa 2 kA powering results</vt:lpstr>
      <vt:lpstr>Medusa 2 kA powering results</vt:lpstr>
      <vt:lpstr>Quench event</vt:lpstr>
      <vt:lpstr>Quench event</vt:lpstr>
      <vt:lpstr>P3 FCCee Injector Study PSI Positron Production </vt:lpstr>
      <vt:lpstr>Summary part one</vt:lpstr>
      <vt:lpstr>Outline</vt:lpstr>
      <vt:lpstr>Test stand - now</vt:lpstr>
      <vt:lpstr>Test stand - now</vt:lpstr>
      <vt:lpstr>Test stand – (re-)move parts</vt:lpstr>
      <vt:lpstr>Test stand – planned annex for noisy components</vt:lpstr>
      <vt:lpstr>Test stand – new projects from 2023</vt:lpstr>
      <vt:lpstr>Test stand – new projects from 2023</vt:lpstr>
      <vt:lpstr>Test stand – new projects from 2023</vt:lpstr>
      <vt:lpstr>Test stand – new projects from 2023</vt:lpstr>
      <vt:lpstr>Test stand – new projects from 2023</vt:lpstr>
      <vt:lpstr>Test stand – new projects from 2023</vt:lpstr>
      <vt:lpstr>Cooling of sc. magnet without LHe bath</vt:lpstr>
      <vt:lpstr>Thermal conductivity of PHP for cryogenic application</vt:lpstr>
      <vt:lpstr>Summary</vt:lpstr>
      <vt:lpstr>Wir schaffen Wissen – heute für morgen</vt:lpstr>
      <vt:lpstr>References Saclay, France</vt:lpstr>
      <vt:lpstr>References Missouri and Wisconsin, USA</vt:lpstr>
      <vt:lpstr>References Toki, Japan </vt:lpstr>
      <vt:lpstr>References Beijing, China</vt:lpstr>
      <vt:lpstr>Superconducting Conductors Tests for gantry and energy saving applications</vt:lpstr>
      <vt:lpstr> Upgrade of SLS SLS2.0</vt:lpstr>
      <vt:lpstr>SLS2.0 Magnets ; the challenges</vt:lpstr>
      <vt:lpstr>SLS2.0 Phase 2 - 5 T superbends</vt:lpstr>
      <vt:lpstr>5 T superbends- main components </vt:lpstr>
      <vt:lpstr>SLS2.0- Phase 2: HTS Bulk Undulator Marco Calvi  for the Insertion Device Group</vt:lpstr>
      <vt:lpstr>PowerPoint-Präsentation</vt:lpstr>
      <vt:lpstr>PowerPoint-Präsentation</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Duda Michal;Carolin Zoller</dc:creator>
  <cp:lastModifiedBy>Zoller Carolin</cp:lastModifiedBy>
  <cp:revision>76</cp:revision>
  <cp:lastPrinted>2015-09-30T13:23:15Z</cp:lastPrinted>
  <dcterms:created xsi:type="dcterms:W3CDTF">2023-04-05T08:16:28Z</dcterms:created>
  <dcterms:modified xsi:type="dcterms:W3CDTF">2023-04-25T06:48:36Z</dcterms:modified>
</cp:coreProperties>
</file>