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258" r:id="rId3"/>
    <p:sldId id="275" r:id="rId4"/>
    <p:sldId id="261" r:id="rId5"/>
    <p:sldId id="268" r:id="rId6"/>
    <p:sldId id="276" r:id="rId7"/>
    <p:sldId id="298" r:id="rId8"/>
    <p:sldId id="301" r:id="rId9"/>
    <p:sldId id="299" r:id="rId10"/>
    <p:sldId id="278" r:id="rId11"/>
    <p:sldId id="277" r:id="rId12"/>
    <p:sldId id="296" r:id="rId13"/>
    <p:sldId id="260" r:id="rId14"/>
    <p:sldId id="280" r:id="rId15"/>
    <p:sldId id="283" r:id="rId16"/>
    <p:sldId id="281" r:id="rId17"/>
    <p:sldId id="286" r:id="rId18"/>
    <p:sldId id="284" r:id="rId19"/>
    <p:sldId id="285" r:id="rId20"/>
    <p:sldId id="287" r:id="rId21"/>
    <p:sldId id="282" r:id="rId22"/>
    <p:sldId id="288" r:id="rId23"/>
    <p:sldId id="289" r:id="rId24"/>
    <p:sldId id="290" r:id="rId25"/>
    <p:sldId id="306" r:id="rId26"/>
    <p:sldId id="303" r:id="rId27"/>
    <p:sldId id="302" r:id="rId28"/>
    <p:sldId id="305" r:id="rId29"/>
    <p:sldId id="304" r:id="rId30"/>
    <p:sldId id="291" r:id="rId31"/>
    <p:sldId id="300" r:id="rId32"/>
    <p:sldId id="307" r:id="rId33"/>
    <p:sldId id="293" r:id="rId34"/>
    <p:sldId id="308" r:id="rId35"/>
    <p:sldId id="309" r:id="rId36"/>
    <p:sldId id="310" r:id="rId37"/>
    <p:sldId id="311" r:id="rId38"/>
    <p:sldId id="297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7" autoAdjust="0"/>
  </p:normalViewPr>
  <p:slideViewPr>
    <p:cSldViewPr snapToGrid="0">
      <p:cViewPr varScale="1">
        <p:scale>
          <a:sx n="112" d="100"/>
          <a:sy n="112" d="100"/>
        </p:scale>
        <p:origin x="49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8A2B2-04B3-44A7-9002-66A0CDB0274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236C6-B8DE-4F6E-8BA8-8A6540A04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5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599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2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06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52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09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37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25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10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92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3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25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47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00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63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30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77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46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8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16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56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0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3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12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28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61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fusion</a:t>
            </a:r>
            <a:r>
              <a:rPr lang="en-US" baseline="0" dirty="0" smtClean="0"/>
              <a:t> but not only </a:t>
            </a:r>
          </a:p>
          <a:p>
            <a:endParaRPr lang="en-US" baseline="0" dirty="0" smtClean="0"/>
          </a:p>
          <a:p>
            <a:r>
              <a:rPr lang="en-US" dirty="0" err="1" smtClean="0"/>
              <a:t>CroCo</a:t>
            </a:r>
            <a:r>
              <a:rPr lang="en-US" dirty="0" smtClean="0"/>
              <a:t>:  Cross Conductor</a:t>
            </a:r>
          </a:p>
          <a:p>
            <a:endParaRPr lang="en-US" dirty="0" smtClean="0"/>
          </a:p>
          <a:p>
            <a:r>
              <a:rPr lang="en-US" dirty="0" smtClean="0"/>
              <a:t>NTNT monolithic non-transposed non-twisted </a:t>
            </a:r>
            <a:r>
              <a:rPr lang="en-US" dirty="0" err="1" smtClean="0"/>
              <a:t>condcutor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236C6-B8DE-4F6E-8BA8-8A6540A04B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8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97" y="6066205"/>
            <a:ext cx="906449" cy="548640"/>
          </a:xfrm>
          <a:prstGeom prst="rect">
            <a:avLst/>
          </a:prstGeom>
        </p:spPr>
      </p:pic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5885" y="0"/>
            <a:ext cx="10416116" cy="6597651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97" y="107045"/>
            <a:ext cx="1567068" cy="678207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4400" y="6244168"/>
            <a:ext cx="24384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215012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0" y="2084917"/>
            <a:ext cx="4193117" cy="477308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7060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084917"/>
            <a:ext cx="4895288" cy="4351339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029" y="2084917"/>
            <a:ext cx="4895288" cy="4351339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2712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7006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10985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0752" y="3429001"/>
            <a:ext cx="3651249" cy="2815167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0177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103018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218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4152899"/>
            <a:ext cx="10985500" cy="27051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1206500" y="2084918"/>
            <a:ext cx="10195984" cy="1915583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39980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73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5885" y="613251"/>
            <a:ext cx="10416116" cy="6244749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A61A89-D1E3-8A40-82D6-9A86AEBFAF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701" y="6105691"/>
            <a:ext cx="748724" cy="4898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5BFF46-A721-4641-AD59-B3251C9D9E0D}"/>
              </a:ext>
            </a:extLst>
          </p:cNvPr>
          <p:cNvSpPr/>
          <p:nvPr userDrawn="1"/>
        </p:nvSpPr>
        <p:spPr>
          <a:xfrm rot="16200000">
            <a:off x="119573" y="6121903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97" y="107045"/>
            <a:ext cx="1567068" cy="678207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4400" y="6244168"/>
            <a:ext cx="24384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32060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8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045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8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384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8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318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927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1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996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2" y="174710"/>
            <a:ext cx="4192693" cy="143033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39145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193" y="174710"/>
            <a:ext cx="4192693" cy="143033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44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501" y="2084917"/>
            <a:ext cx="10301817" cy="45156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628551" y="3704603"/>
            <a:ext cx="4454736" cy="1215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1000" dirty="0" smtClean="0"/>
              <a:t>EPFL test facility at PSI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487985" y="2498752"/>
            <a:ext cx="4724347" cy="683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H.BAJAS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933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73697" y="176445"/>
            <a:ext cx="871936" cy="37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573338" y="6530279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5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267" b="1" i="0" kern="1000" spc="-93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SzPct val="90000"/>
        <a:buFont typeface="Wingdings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26">
          <p15:clr>
            <a:srgbClr val="F26B43"/>
          </p15:clr>
        </p15:guide>
        <p15:guide id="3" pos="560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570">
          <p15:clr>
            <a:srgbClr val="F26B43"/>
          </p15:clr>
        </p15:guide>
        <p15:guide id="8" pos="1155">
          <p15:clr>
            <a:srgbClr val="F26B43"/>
          </p15:clr>
        </p15:guide>
        <p15:guide id="9" pos="1728">
          <p15:clr>
            <a:srgbClr val="F26B43"/>
          </p15:clr>
        </p15:guide>
        <p15:guide id="10" pos="2304">
          <p15:clr>
            <a:srgbClr val="F26B43"/>
          </p15:clr>
        </p15:guide>
        <p15:guide id="11" pos="3456">
          <p15:clr>
            <a:srgbClr val="F26B43"/>
          </p15:clr>
        </p15:guide>
        <p15:guide id="12" pos="4035">
          <p15:clr>
            <a:srgbClr val="F26B43"/>
          </p15:clr>
        </p15:guide>
        <p15:guide id="13" pos="4608">
          <p15:clr>
            <a:srgbClr val="F26B43"/>
          </p15:clr>
        </p15:guide>
        <p15:guide id="14" pos="5180">
          <p15:clr>
            <a:srgbClr val="F26B43"/>
          </p15:clr>
        </p15:guide>
        <p15:guide id="15" orient="horz" pos="490">
          <p15:clr>
            <a:srgbClr val="F26B43"/>
          </p15:clr>
        </p15:guide>
        <p15:guide id="16" orient="horz" pos="985">
          <p15:clr>
            <a:srgbClr val="F26B43"/>
          </p15:clr>
        </p15:guide>
        <p15:guide id="17" orient="horz" pos="1475">
          <p15:clr>
            <a:srgbClr val="F26B43"/>
          </p15:clr>
        </p15:guide>
        <p15:guide id="18" orient="horz" pos="1962">
          <p15:clr>
            <a:srgbClr val="F26B43"/>
          </p15:clr>
        </p15:guide>
        <p15:guide id="19" orient="horz" pos="2458">
          <p15:clr>
            <a:srgbClr val="F26B43"/>
          </p15:clr>
        </p15:guide>
        <p15:guide id="20" orient="horz" pos="2950">
          <p15:clr>
            <a:srgbClr val="F26B43"/>
          </p15:clr>
        </p15:guide>
        <p15:guide id="21" pos="5437">
          <p15:clr>
            <a:srgbClr val="F26B43"/>
          </p15:clr>
        </p15:guide>
        <p15:guide id="22" orient="horz">
          <p15:clr>
            <a:srgbClr val="F26B43"/>
          </p15:clr>
        </p15:guide>
        <p15:guide id="23" pos="5760">
          <p15:clr>
            <a:srgbClr val="F26B43"/>
          </p15:clr>
        </p15:guide>
        <p15:guide id="24" orient="horz" pos="3240">
          <p15:clr>
            <a:srgbClr val="F26B43"/>
          </p15:clr>
        </p15:guide>
        <p15:guide id="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21" Type="http://schemas.openxmlformats.org/officeDocument/2006/relationships/image" Target="../media/image42.em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jpeg"/><Relationship Id="rId20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emf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23" Type="http://schemas.openxmlformats.org/officeDocument/2006/relationships/image" Target="../media/image44.em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png"/><Relationship Id="rId22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8.png"/><Relationship Id="rId7" Type="http://schemas.openxmlformats.org/officeDocument/2006/relationships/hyperlink" Target="https://doi.org/10.1109/TASC.2022.3153248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hyperlink" Target="https://doi.org/10.1016/j.cryogenics.2020.103118T" TargetMode="External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AF2DA65-CF00-774A-9D7C-EEFA627B2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4720" y="762616"/>
            <a:ext cx="6181515" cy="3117849"/>
          </a:xfrm>
        </p:spPr>
        <p:txBody>
          <a:bodyPr>
            <a:normAutofit/>
          </a:bodyPr>
          <a:lstStyle/>
          <a:p>
            <a:r>
              <a:rPr lang="en-US" sz="4400" dirty="0"/>
              <a:t>EPFL test facility at </a:t>
            </a:r>
            <a:r>
              <a:rPr lang="en-US" sz="4400" dirty="0" smtClean="0"/>
              <a:t>PSI</a:t>
            </a:r>
            <a:endParaRPr lang="fr-FR" sz="3200" dirty="0"/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2F4A7CFE-65FA-E249-9125-D938BCA44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8814" y="3880465"/>
            <a:ext cx="1847513" cy="1582897"/>
          </a:xfrm>
        </p:spPr>
        <p:txBody>
          <a:bodyPr vert="horz" lIns="120000" tIns="45720" rIns="91440" bIns="45720" rtlCol="0" anchor="ctr" anchorCtr="0">
            <a:normAutofit/>
          </a:bodyPr>
          <a:lstStyle/>
          <a:p>
            <a:r>
              <a:rPr lang="fr-FR" sz="1867" b="1" dirty="0"/>
              <a:t>H</a:t>
            </a:r>
            <a:r>
              <a:rPr lang="fr-FR" sz="1867" b="1" dirty="0" smtClean="0"/>
              <a:t>. Bajas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AE5AA54-9807-4542-B338-330D2FC67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4264" y="5450483"/>
            <a:ext cx="2202427" cy="1394639"/>
          </a:xfrm>
        </p:spPr>
        <p:txBody>
          <a:bodyPr vert="horz" lIns="120000" tIns="45720" rIns="91440" bIns="45720" rtlCol="0" anchor="ctr">
            <a:noAutofit/>
          </a:bodyPr>
          <a:lstStyle/>
          <a:p>
            <a:r>
              <a:rPr lang="fr-FR" b="1" dirty="0" smtClean="0"/>
              <a:t>April 25</a:t>
            </a:r>
            <a:r>
              <a:rPr lang="fr-FR" b="1" baseline="30000" dirty="0" smtClean="0"/>
              <a:t>th</a:t>
            </a:r>
            <a:r>
              <a:rPr lang="fr-FR" b="1" dirty="0" smtClean="0"/>
              <a:t>, 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992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10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9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Recent Upgrades of the test </a:t>
            </a:r>
            <a:r>
              <a:rPr lang="en-GB" dirty="0"/>
              <a:t>facility</a:t>
            </a:r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947067"/>
            <a:ext cx="10642231" cy="47302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Optical Equipment for SULTAN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12" y="1616270"/>
            <a:ext cx="11361476" cy="520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11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9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Recent Upgrades of the test </a:t>
            </a:r>
            <a:r>
              <a:rPr lang="en-GB" dirty="0"/>
              <a:t>facility</a:t>
            </a:r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046207"/>
            <a:ext cx="10642231" cy="47302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Optical Equipment for SULTAN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906" y="1233448"/>
            <a:ext cx="10347688" cy="49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1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12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9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Recent Upgrades of the test </a:t>
            </a:r>
            <a:r>
              <a:rPr lang="en-GB" dirty="0"/>
              <a:t>facility</a:t>
            </a:r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34904"/>
            <a:ext cx="10642231" cy="47302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Optical Equipment for SULTAN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The </a:t>
            </a:r>
            <a:r>
              <a:rPr lang="en-US" dirty="0"/>
              <a:t>different </a:t>
            </a:r>
            <a:r>
              <a:rPr lang="en-US" dirty="0" smtClean="0"/>
              <a:t>inserts </a:t>
            </a:r>
            <a:r>
              <a:rPr lang="en-US" dirty="0"/>
              <a:t>have been equipped with necessary read-out system 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Integration </a:t>
            </a:r>
            <a:r>
              <a:rPr lang="en-US" dirty="0"/>
              <a:t>of optical signals into common data monitoring system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Labview</a:t>
            </a:r>
            <a:r>
              <a:rPr lang="en-US" dirty="0" smtClean="0"/>
              <a:t> program development)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69" y="2989839"/>
            <a:ext cx="5058780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What is a SULTAN sample test ?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13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826795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To deal with worldwide laboratories superconducting cables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ASIPP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CERN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CEA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CFS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ENEA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KIT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ITER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SPC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t="10397" r="18410" b="8991"/>
          <a:stretch/>
        </p:blipFill>
        <p:spPr>
          <a:xfrm>
            <a:off x="3186040" y="4569448"/>
            <a:ext cx="480751" cy="463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18472" r="10520" b="13394"/>
          <a:stretch/>
        </p:blipFill>
        <p:spPr>
          <a:xfrm>
            <a:off x="3159024" y="3314257"/>
            <a:ext cx="560546" cy="356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2" t="11254" r="13088" b="20367"/>
          <a:stretch/>
        </p:blipFill>
        <p:spPr>
          <a:xfrm>
            <a:off x="3160129" y="1400718"/>
            <a:ext cx="639548" cy="432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4" t="10089" r="25405" b="4385"/>
          <a:stretch/>
        </p:blipFill>
        <p:spPr>
          <a:xfrm>
            <a:off x="3233388" y="3850116"/>
            <a:ext cx="428060" cy="5413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293" y="1942949"/>
            <a:ext cx="557059" cy="5106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11009" r="20704" b="9113"/>
          <a:stretch/>
        </p:blipFill>
        <p:spPr>
          <a:xfrm>
            <a:off x="3211978" y="2625312"/>
            <a:ext cx="454004" cy="4596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11864" r="9786" b="16331"/>
          <a:stretch/>
        </p:blipFill>
        <p:spPr>
          <a:xfrm>
            <a:off x="3159024" y="5831721"/>
            <a:ext cx="561186" cy="375616"/>
          </a:xfrm>
          <a:prstGeom prst="rect">
            <a:avLst/>
          </a:prstGeom>
        </p:spPr>
      </p:pic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 txBox="1">
            <a:spLocks/>
          </p:cNvSpPr>
          <p:nvPr/>
        </p:nvSpPr>
        <p:spPr>
          <a:xfrm>
            <a:off x="3598641" y="1368957"/>
            <a:ext cx="10642231" cy="495110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0">
              <a:lnSpc>
                <a:spcPts val="3300"/>
              </a:lnSpc>
              <a:spcBef>
                <a:spcPts val="1600"/>
              </a:spcBef>
              <a:buNone/>
            </a:pPr>
            <a:r>
              <a:rPr lang="en-US" dirty="0" smtClean="0"/>
              <a:t>NbTi, Nb</a:t>
            </a:r>
            <a:r>
              <a:rPr lang="en-US" baseline="-25000" dirty="0" smtClean="0"/>
              <a:t>3</a:t>
            </a:r>
            <a:r>
              <a:rPr lang="en-US" dirty="0" smtClean="0"/>
              <a:t>Sn (CICC), HTS (CORC)</a:t>
            </a:r>
          </a:p>
          <a:p>
            <a:pPr marL="457189" lvl="1" indent="0">
              <a:lnSpc>
                <a:spcPts val="3300"/>
              </a:lnSpc>
              <a:spcBef>
                <a:spcPts val="1600"/>
              </a:spcBef>
              <a:buNone/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internal joint</a:t>
            </a:r>
            <a:endParaRPr lang="en-US" dirty="0" smtClean="0"/>
          </a:p>
          <a:p>
            <a:pPr marL="457189" lvl="1" indent="0">
              <a:lnSpc>
                <a:spcPts val="3300"/>
              </a:lnSpc>
              <a:spcBef>
                <a:spcPts val="1600"/>
              </a:spcBef>
              <a:buNone/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(CICC)</a:t>
            </a:r>
          </a:p>
          <a:p>
            <a:pPr marL="457189" lvl="1" indent="0">
              <a:lnSpc>
                <a:spcPts val="3300"/>
              </a:lnSpc>
              <a:spcBef>
                <a:spcPts val="1600"/>
              </a:spcBef>
              <a:buNone/>
            </a:pPr>
            <a:r>
              <a:rPr lang="en-US" dirty="0" smtClean="0"/>
              <a:t>HTS (Viper) </a:t>
            </a:r>
          </a:p>
          <a:p>
            <a:pPr marL="457189" lvl="1" indent="0">
              <a:lnSpc>
                <a:spcPts val="3300"/>
              </a:lnSpc>
              <a:spcBef>
                <a:spcPts val="1600"/>
              </a:spcBef>
              <a:buNone/>
            </a:pPr>
            <a:r>
              <a:rPr lang="en-US" dirty="0" smtClean="0"/>
              <a:t>NbTi, Nb</a:t>
            </a:r>
            <a:r>
              <a:rPr lang="en-US" baseline="-25000" dirty="0" smtClean="0"/>
              <a:t>3</a:t>
            </a:r>
            <a:r>
              <a:rPr lang="en-US" dirty="0" smtClean="0"/>
              <a:t>Sn, HTS (SECAS)</a:t>
            </a:r>
          </a:p>
          <a:p>
            <a:pPr marL="457189" lvl="1" indent="0">
              <a:lnSpc>
                <a:spcPts val="3300"/>
              </a:lnSpc>
              <a:spcBef>
                <a:spcPts val="1600"/>
              </a:spcBef>
              <a:buNone/>
            </a:pPr>
            <a:r>
              <a:rPr lang="en-US" dirty="0" smtClean="0"/>
              <a:t>HTS (</a:t>
            </a:r>
            <a:r>
              <a:rPr lang="en-US" dirty="0" err="1" smtClean="0"/>
              <a:t>CroCo</a:t>
            </a:r>
            <a:r>
              <a:rPr lang="en-US" dirty="0" smtClean="0"/>
              <a:t>)</a:t>
            </a:r>
          </a:p>
          <a:p>
            <a:pPr marL="457189" lvl="1" indent="0">
              <a:lnSpc>
                <a:spcPts val="3300"/>
              </a:lnSpc>
              <a:spcBef>
                <a:spcPts val="1600"/>
              </a:spcBef>
              <a:buNone/>
            </a:pPr>
            <a:r>
              <a:rPr lang="en-US" dirty="0" smtClean="0"/>
              <a:t>NbTi, Nb</a:t>
            </a:r>
            <a:r>
              <a:rPr lang="en-US" baseline="-25000" dirty="0" smtClean="0"/>
              <a:t>3</a:t>
            </a:r>
            <a:r>
              <a:rPr lang="en-US" dirty="0" smtClean="0"/>
              <a:t>Sn (CICC)</a:t>
            </a:r>
          </a:p>
          <a:p>
            <a:pPr marL="457189" lvl="1" indent="0">
              <a:lnSpc>
                <a:spcPts val="3300"/>
              </a:lnSpc>
              <a:spcBef>
                <a:spcPts val="1600"/>
              </a:spcBef>
              <a:buNone/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(R&amp;W), HTS (ASTRA &amp; NTNT)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16" y="5183244"/>
            <a:ext cx="927288" cy="471003"/>
          </a:xfrm>
          <a:prstGeom prst="rect">
            <a:avLst/>
          </a:prstGeom>
        </p:spPr>
      </p:pic>
      <p:pic>
        <p:nvPicPr>
          <p:cNvPr id="23" name="Picture 15" descr="I~00017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7" t="12433" r="19868" b="8289"/>
          <a:stretch>
            <a:fillRect/>
          </a:stretch>
        </p:blipFill>
        <p:spPr bwMode="auto">
          <a:xfrm>
            <a:off x="8586370" y="1400718"/>
            <a:ext cx="666772" cy="66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0" t="12657" r="38760" b="20524"/>
          <a:stretch/>
        </p:blipFill>
        <p:spPr>
          <a:xfrm>
            <a:off x="5926628" y="4350591"/>
            <a:ext cx="770174" cy="7606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6" t="41499" r="10963" b="21567"/>
          <a:stretch/>
        </p:blipFill>
        <p:spPr>
          <a:xfrm>
            <a:off x="5916015" y="3142074"/>
            <a:ext cx="791401" cy="7516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1CAF3B-AE0C-A227-698A-901223B8A5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73" y="6234980"/>
            <a:ext cx="1077796" cy="5568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9155" y="6225786"/>
            <a:ext cx="1091570" cy="565998"/>
          </a:xfrm>
          <a:prstGeom prst="rect">
            <a:avLst/>
          </a:prstGeom>
        </p:spPr>
      </p:pic>
      <p:pic>
        <p:nvPicPr>
          <p:cNvPr id="48" name="Picture 47" descr="CRPP_FOTOS:DEMO RW2:Schliff von Leiter:IMG_3847.JPG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89"/>
          <a:stretch/>
        </p:blipFill>
        <p:spPr bwMode="auto">
          <a:xfrm>
            <a:off x="4383377" y="6207337"/>
            <a:ext cx="1026465" cy="584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Picture 1" descr="image001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4" t="36458" r="5203" b="14035"/>
          <a:stretch/>
        </p:blipFill>
        <p:spPr bwMode="auto">
          <a:xfrm>
            <a:off x="7770282" y="3778823"/>
            <a:ext cx="727884" cy="73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image00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4" t="58128" r="54277" b="8949"/>
          <a:stretch/>
        </p:blipFill>
        <p:spPr bwMode="auto">
          <a:xfrm>
            <a:off x="9372237" y="1376422"/>
            <a:ext cx="726252" cy="69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image00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t="58128" r="75724" b="9783"/>
          <a:stretch/>
        </p:blipFill>
        <p:spPr bwMode="auto">
          <a:xfrm>
            <a:off x="10179647" y="1376422"/>
            <a:ext cx="730446" cy="69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66620" y="5131123"/>
            <a:ext cx="588226" cy="54620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10593" y="5131122"/>
            <a:ext cx="560215" cy="54620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87507" y="5117552"/>
            <a:ext cx="560215" cy="5462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03085" y="5164484"/>
            <a:ext cx="448172" cy="441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4"/>
          <a:srcRect l="62286" t="3518" r="4878" b="37483"/>
          <a:stretch/>
        </p:blipFill>
        <p:spPr>
          <a:xfrm>
            <a:off x="6727837" y="2006988"/>
            <a:ext cx="730945" cy="5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What is a SULTAN sample test ?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14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826796"/>
            <a:ext cx="10642231" cy="5324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To prepare the sample for integration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319074" y="3003526"/>
            <a:ext cx="5002661" cy="2069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2" b="35552"/>
          <a:stretch/>
        </p:blipFill>
        <p:spPr bwMode="auto">
          <a:xfrm rot="16200000">
            <a:off x="1138103" y="3467550"/>
            <a:ext cx="5006655" cy="1144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936597" y="3788128"/>
            <a:ext cx="2238375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56845" y="2840593"/>
            <a:ext cx="22493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From out of the box </a:t>
            </a:r>
          </a:p>
          <a:p>
            <a:pPr algn="ctr"/>
            <a:r>
              <a:rPr lang="en-US" dirty="0"/>
              <a:t>t</a:t>
            </a:r>
            <a:r>
              <a:rPr lang="en-US" dirty="0" smtClean="0"/>
              <a:t>o </a:t>
            </a:r>
          </a:p>
          <a:p>
            <a:pPr algn="ctr"/>
            <a:r>
              <a:rPr lang="en-US" dirty="0" smtClean="0"/>
              <a:t>SULTAN Sample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What is a SULTAN sample test ?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15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927" y="1150645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To perform the Jacketing and Welding (when necessary)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86" y="2197984"/>
            <a:ext cx="5693154" cy="37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What is a SULTAN sample test ?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16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553" y="1135565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To manufacture the conductor terminations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5898"/>
          <a:stretch/>
        </p:blipFill>
        <p:spPr>
          <a:xfrm rot="16200000">
            <a:off x="934372" y="3601645"/>
            <a:ext cx="3871659" cy="838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4" b="19188"/>
          <a:stretch/>
        </p:blipFill>
        <p:spPr>
          <a:xfrm rot="5400000">
            <a:off x="-51799" y="3662013"/>
            <a:ext cx="3864094" cy="709903"/>
          </a:xfrm>
          <a:prstGeom prst="rect">
            <a:avLst/>
          </a:prstGeom>
        </p:spPr>
      </p:pic>
      <p:pic>
        <p:nvPicPr>
          <p:cNvPr id="14" name="Picture 13" descr="C:\Users\bajas_h\Documents\SULTAN_sample_tests_folder\CFETR\05 China Craft\NbTi\IMG_7255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187645" y="3501151"/>
            <a:ext cx="3867088" cy="10437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bajas_h\Documents\SULTAN_sample_tests_folder\CFETR\05 China Craft\NbTi\IMG_7256.JP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567864" y="3470127"/>
            <a:ext cx="3871661" cy="11012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30" y="2084916"/>
            <a:ext cx="3264994" cy="21766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25" y="4375519"/>
            <a:ext cx="3277755" cy="21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What is a SULTAN sample test ?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17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826795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To react the sample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Heat treatment (3 furnaces)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7"/>
          <a:stretch/>
        </p:blipFill>
        <p:spPr>
          <a:xfrm>
            <a:off x="1384116" y="2615591"/>
            <a:ext cx="10287000" cy="4000500"/>
          </a:xfrm>
          <a:prstGeom prst="rect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38" y="19726"/>
            <a:ext cx="3164416" cy="24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What is a SULTAN sample test ?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18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553" y="1249865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To manufacture the conductor terminations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16" y="2707270"/>
            <a:ext cx="4064697" cy="2709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55" y="2707270"/>
            <a:ext cx="4086146" cy="2724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1716" y="2312036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Bottom joint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48404" y="2312036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terminals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What is a SULTAN sample test ?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19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To install the instrumentations (voltage taps, CERNOX, fiber, spot heater)  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202" y="2427604"/>
            <a:ext cx="5188268" cy="3458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7"/>
          <a:stretch/>
        </p:blipFill>
        <p:spPr bwMode="auto">
          <a:xfrm>
            <a:off x="7091834" y="2913378"/>
            <a:ext cx="4756898" cy="2487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17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2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835255"/>
            <a:ext cx="10642231" cy="47302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fr-FR" b="1" dirty="0" smtClean="0"/>
              <a:t>E</a:t>
            </a:r>
            <a:r>
              <a:rPr lang="fr-FR" dirty="0" smtClean="0"/>
              <a:t>cole </a:t>
            </a:r>
            <a:r>
              <a:rPr lang="fr-FR" b="1" dirty="0" smtClean="0"/>
              <a:t>P</a:t>
            </a:r>
            <a:r>
              <a:rPr lang="fr-FR" dirty="0" smtClean="0"/>
              <a:t>olytechnique </a:t>
            </a:r>
            <a:r>
              <a:rPr lang="fr-FR" b="1" dirty="0" smtClean="0"/>
              <a:t>F</a:t>
            </a:r>
            <a:r>
              <a:rPr lang="fr-FR" dirty="0" smtClean="0"/>
              <a:t>édérale de </a:t>
            </a:r>
            <a:r>
              <a:rPr lang="fr-FR" b="1" dirty="0" smtClean="0"/>
              <a:t>L</a:t>
            </a:r>
            <a:r>
              <a:rPr lang="fr-FR" dirty="0" smtClean="0"/>
              <a:t>ausanne (EPFL)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2400" b="1" dirty="0" smtClean="0"/>
              <a:t>S</a:t>
            </a:r>
            <a:r>
              <a:rPr lang="en-US" sz="2400" dirty="0" smtClean="0"/>
              <a:t>wiss </a:t>
            </a:r>
            <a:r>
              <a:rPr lang="en-US" sz="2400" b="1" dirty="0" smtClean="0"/>
              <a:t>P</a:t>
            </a:r>
            <a:r>
              <a:rPr lang="en-US" sz="2400" dirty="0" smtClean="0"/>
              <a:t>lasma </a:t>
            </a:r>
            <a:r>
              <a:rPr lang="en-US" sz="2400" b="1" dirty="0" smtClean="0"/>
              <a:t>C</a:t>
            </a:r>
            <a:r>
              <a:rPr lang="en-US" sz="2400" dirty="0" smtClean="0"/>
              <a:t>enter (SPC)</a:t>
            </a: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r>
              <a:rPr lang="en-US" sz="2400" b="1" dirty="0" smtClean="0"/>
              <a:t>S</a:t>
            </a:r>
            <a:r>
              <a:rPr lang="en-US" sz="2400" dirty="0" smtClean="0"/>
              <a:t>uperconducting </a:t>
            </a:r>
            <a:r>
              <a:rPr lang="en-US" sz="2400" b="1" dirty="0" smtClean="0"/>
              <a:t>G</a:t>
            </a:r>
            <a:r>
              <a:rPr lang="en-US" sz="2400" dirty="0" smtClean="0"/>
              <a:t>roup (SG)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Hosted by the </a:t>
            </a:r>
            <a:r>
              <a:rPr lang="en-US" b="1" dirty="0" smtClean="0"/>
              <a:t>P</a:t>
            </a:r>
            <a:r>
              <a:rPr lang="en-US" dirty="0" smtClean="0"/>
              <a:t>aul </a:t>
            </a:r>
            <a:r>
              <a:rPr lang="en-US" b="1" dirty="0" err="1" smtClean="0"/>
              <a:t>S</a:t>
            </a:r>
            <a:r>
              <a:rPr lang="en-US" dirty="0" err="1" smtClean="0"/>
              <a:t>cherrer</a:t>
            </a:r>
            <a:r>
              <a:rPr lang="en-US" dirty="0" smtClean="0"/>
              <a:t> </a:t>
            </a:r>
            <a:r>
              <a:rPr lang="en-US" b="1" dirty="0" smtClean="0"/>
              <a:t>I</a:t>
            </a:r>
            <a:r>
              <a:rPr lang="en-US" dirty="0" smtClean="0"/>
              <a:t>nstitute (PSI)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Led by Kamil Sedlak (after Pierluigi Bruzzone) 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7 post-docs</a:t>
            </a:r>
            <a:r>
              <a:rPr lang="en-US" dirty="0" smtClean="0"/>
              <a:t>, </a:t>
            </a:r>
            <a:r>
              <a:rPr lang="en-US" dirty="0"/>
              <a:t>8 technicians, </a:t>
            </a:r>
            <a:r>
              <a:rPr lang="en-US" dirty="0"/>
              <a:t>3 PhD </a:t>
            </a:r>
            <a:r>
              <a:rPr lang="en-US" dirty="0" smtClean="0"/>
              <a:t>students 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28260" y="2075553"/>
            <a:ext cx="10247366" cy="4630796"/>
            <a:chOff x="1528260" y="1951728"/>
            <a:chExt cx="10247366" cy="46307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260" y="4122185"/>
              <a:ext cx="7097131" cy="24603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6015" y="1951728"/>
              <a:ext cx="2569611" cy="4630796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7772400" y="1951728"/>
              <a:ext cx="1433614" cy="3334647"/>
            </a:xfrm>
            <a:prstGeom prst="line">
              <a:avLst/>
            </a:prstGeom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772400" y="5286375"/>
              <a:ext cx="1433614" cy="1296149"/>
            </a:xfrm>
            <a:prstGeom prst="line">
              <a:avLst/>
            </a:prstGeom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26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What is a SULTAN sample test ?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20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To install the instrumentations (</a:t>
            </a:r>
            <a:r>
              <a:rPr lang="en-US" dirty="0" smtClean="0">
                <a:solidFill>
                  <a:srgbClr val="0000FF"/>
                </a:solidFill>
              </a:rPr>
              <a:t>voltage taps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CERNOX</a:t>
            </a:r>
            <a:r>
              <a:rPr lang="en-US" dirty="0" smtClean="0"/>
              <a:t>, fiber, spot heater)  </a:t>
            </a:r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65705" y="1950719"/>
            <a:ext cx="8054628" cy="4402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10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What is a SULTAN sample test ?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21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826795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To prepare the </a:t>
            </a:r>
            <a:r>
              <a:rPr lang="en-US" dirty="0" smtClean="0"/>
              <a:t>witness sample</a:t>
            </a:r>
            <a:endParaRPr lang="en-US" dirty="0" smtClean="0"/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Reacted together with </a:t>
            </a:r>
            <a:r>
              <a:rPr lang="en-US" dirty="0" smtClean="0"/>
              <a:t>SULTAN sample (short </a:t>
            </a:r>
            <a:r>
              <a:rPr lang="en-US" dirty="0" smtClean="0"/>
              <a:t>samples on ITER barrel)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Strands performance evaluation in the 15T/2kA solenoid test stand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 r="32164"/>
          <a:stretch/>
        </p:blipFill>
        <p:spPr>
          <a:xfrm>
            <a:off x="1005919" y="3040739"/>
            <a:ext cx="2169081" cy="2814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0444" y="3356826"/>
            <a:ext cx="3055428" cy="242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5703" y="3382542"/>
            <a:ext cx="2975865" cy="247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9F66A4-1F9B-4C1D-E092-AE81BE5C3E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55" r="4363"/>
          <a:stretch/>
        </p:blipFill>
        <p:spPr>
          <a:xfrm>
            <a:off x="3383438" y="3019753"/>
            <a:ext cx="1807175" cy="28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What is a SULTAN sample test ?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22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6345530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What do we measure in SULTAN?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Conductor performances</a:t>
            </a:r>
          </a:p>
          <a:p>
            <a:pPr lvl="2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V-T </a:t>
            </a:r>
            <a:r>
              <a:rPr lang="en-US" dirty="0"/>
              <a:t>curve that yields to the current sharing temperature: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cs</a:t>
            </a:r>
            <a:endParaRPr lang="en-US" baseline="-25000" dirty="0" smtClean="0"/>
          </a:p>
          <a:p>
            <a:pPr lvl="2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V-I </a:t>
            </a:r>
            <a:r>
              <a:rPr lang="en-US" dirty="0"/>
              <a:t>curve that yields to the </a:t>
            </a:r>
            <a:r>
              <a:rPr lang="en-US" dirty="0" smtClean="0"/>
              <a:t>critical current :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c</a:t>
            </a:r>
            <a:endParaRPr lang="en-US" dirty="0"/>
          </a:p>
          <a:p>
            <a:pPr lvl="2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evolution with Lorentz force cyclic loading: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c</a:t>
            </a:r>
            <a:r>
              <a:rPr lang="en-US" dirty="0" smtClean="0"/>
              <a:t>, 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cs</a:t>
            </a:r>
            <a:r>
              <a:rPr lang="en-US" dirty="0" smtClean="0"/>
              <a:t> vs. </a:t>
            </a:r>
            <a:r>
              <a:rPr lang="en-US" dirty="0" err="1" smtClean="0"/>
              <a:t>nb.</a:t>
            </a:r>
            <a:r>
              <a:rPr lang="en-US" dirty="0" smtClean="0"/>
              <a:t> of cycles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Transient behavior (Tokamak pulsed mode operation)</a:t>
            </a:r>
          </a:p>
          <a:p>
            <a:pPr lvl="2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AC loss and Minimum Quench Energy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Quench behavior: propagation, hot spot temperature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/>
              <a:t>Flux jump and mechanical </a:t>
            </a:r>
            <a:r>
              <a:rPr lang="en-US" dirty="0" smtClean="0"/>
              <a:t>disturbances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What is a SULTAN sample test ?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23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Reporting and data sharing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/>
              <a:t>The sample assembly report and the test report are the final deliverable of every test </a:t>
            </a:r>
            <a:r>
              <a:rPr lang="en-US" dirty="0" smtClean="0"/>
              <a:t>campaign</a:t>
            </a:r>
            <a:endParaRPr lang="en-US" dirty="0" smtClean="0"/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The data are stored and shared via ftp to the customer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Archiving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7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24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React-and-Wind conductor for DEMO reactor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/>
              <a:t>Cross-section design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endParaRPr lang="en-US" dirty="0"/>
          </a:p>
          <a:p>
            <a:pPr>
              <a:lnSpc>
                <a:spcPts val="3300"/>
              </a:lnSpc>
              <a:spcBef>
                <a:spcPts val="1600"/>
              </a:spcBef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591" y="4781509"/>
            <a:ext cx="3767863" cy="2081824"/>
          </a:xfrm>
          <a:prstGeom prst="rect">
            <a:avLst/>
          </a:prstGeom>
        </p:spPr>
      </p:pic>
      <p:pic>
        <p:nvPicPr>
          <p:cNvPr id="9" name="Picture 8" descr="CRPP_FOTOS:DEMO RW2:Schliff von Leiter:IMG_3847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89"/>
          <a:stretch/>
        </p:blipFill>
        <p:spPr bwMode="auto">
          <a:xfrm>
            <a:off x="7279909" y="2415349"/>
            <a:ext cx="3235692" cy="18423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IMG_577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4591" y="2567000"/>
            <a:ext cx="3833985" cy="1690681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/>
          <a:stretch/>
        </p:blipFill>
        <p:spPr>
          <a:xfrm>
            <a:off x="6931447" y="4676008"/>
            <a:ext cx="4030560" cy="2096640"/>
          </a:xfrm>
          <a:prstGeom prst="rect">
            <a:avLst/>
          </a:prstGeom>
          <a:ln w="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104590" y="2234968"/>
            <a:ext cx="803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RW1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04590" y="4334929"/>
            <a:ext cx="803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RW2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79908" y="2158643"/>
            <a:ext cx="215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RW2-Rutherford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54508" y="4343043"/>
            <a:ext cx="215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RW3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8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25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React-and-Wind conductor for DEMO reactor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/>
              <a:t>Cross-section </a:t>
            </a:r>
            <a:r>
              <a:rPr lang="en-US" dirty="0" smtClean="0"/>
              <a:t>design</a:t>
            </a: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The RW2 conductor reached higher performance than ITER TF conductors, even though the cross-section of Nb</a:t>
            </a:r>
            <a:r>
              <a:rPr lang="en-US" spc="-1" baseline="-250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Sn in RW2 was only 56% of that in ITER TF</a:t>
            </a:r>
            <a:endParaRPr lang="en-US" spc="-1" dirty="0">
              <a:latin typeface="Times New Roman"/>
            </a:endParaRP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endParaRPr lang="en-US" spc="-1" dirty="0">
              <a:latin typeface="Times New Roman"/>
            </a:endParaRP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1600"/>
              </a:spcBef>
            </a:pPr>
            <a:endParaRPr lang="en-US" dirty="0"/>
          </a:p>
          <a:p>
            <a:pPr>
              <a:lnSpc>
                <a:spcPts val="3300"/>
              </a:lnSpc>
              <a:spcBef>
                <a:spcPts val="1600"/>
              </a:spcBef>
            </a:pPr>
            <a:endParaRPr lang="en-US" dirty="0" smtClean="0"/>
          </a:p>
        </p:txBody>
      </p:sp>
      <p:pic>
        <p:nvPicPr>
          <p:cNvPr id="17" name="Picture 16"/>
          <p:cNvPicPr/>
          <p:nvPr/>
        </p:nvPicPr>
        <p:blipFill>
          <a:blip r:embed="rId3"/>
          <a:stretch/>
        </p:blipFill>
        <p:spPr>
          <a:xfrm>
            <a:off x="3745136" y="3240567"/>
            <a:ext cx="4320360" cy="3404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147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26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React-and-Wind conductor for DEMO reactor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Bending </a:t>
            </a:r>
            <a:r>
              <a:rPr lang="en-US" dirty="0"/>
              <a:t>tolerance </a:t>
            </a:r>
            <a:r>
              <a:rPr lang="en-US" dirty="0" smtClean="0"/>
              <a:t>test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endParaRPr lang="en-US" dirty="0"/>
          </a:p>
          <a:p>
            <a:pPr>
              <a:lnSpc>
                <a:spcPts val="3300"/>
              </a:lnSpc>
              <a:spcBef>
                <a:spcPts val="1600"/>
              </a:spcBef>
            </a:pP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285" y="2848729"/>
            <a:ext cx="6614021" cy="21717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0838" y="5020498"/>
            <a:ext cx="6096000" cy="14696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8000" lvl="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</a:pPr>
            <a:endParaRPr lang="en-US" sz="1000" smtClean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41085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40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Bending radii:</a:t>
            </a:r>
          </a:p>
          <a:p>
            <a:pPr marL="540000" lvl="3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200" b="1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RW3B1: 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Reference → </a:t>
            </a:r>
            <a:r>
              <a:rPr lang="en-US" sz="1200" i="1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R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= 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∞;</a:t>
            </a:r>
            <a:endParaRPr lang="en-US" sz="1200" smtClean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540000" lvl="3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200" b="1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RW3B2: </a:t>
            </a:r>
            <a:r>
              <a:rPr lang="en-US" sz="1200" i="1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R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= 4514 mm → </a:t>
            </a:r>
            <a:r>
              <a:rPr lang="en-US" sz="1200" i="1" smtClean="0">
                <a:solidFill>
                  <a:schemeClr val="tx1">
                    <a:lumMod val="5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= ±0.09%;</a:t>
            </a:r>
          </a:p>
          <a:p>
            <a:pPr marL="540000" lvl="3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200" b="1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RW3B5: </a:t>
            </a:r>
            <a:r>
              <a:rPr lang="en-US" sz="1200" i="1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R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= 2125 mm → </a:t>
            </a:r>
            <a:r>
              <a:rPr lang="en-US" sz="1200" i="1" smtClean="0">
                <a:solidFill>
                  <a:schemeClr val="tx1">
                    <a:lumMod val="5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= ±0.2%;</a:t>
            </a:r>
          </a:p>
          <a:p>
            <a:pPr marL="540000" lvl="3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200" b="1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RW3B4: </a:t>
            </a:r>
            <a:r>
              <a:rPr lang="en-US" sz="1200" i="1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R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= 1417 mm →</a:t>
            </a:r>
            <a:r>
              <a:rPr lang="en-US" sz="1200" i="1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200" i="1" smtClean="0">
                <a:solidFill>
                  <a:schemeClr val="tx1">
                    <a:lumMod val="5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en-US" sz="1200" i="1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= ±0.3%.</a:t>
            </a:r>
            <a:endParaRPr lang="en-US" sz="24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4" name="Picture 2" descr="IMG_84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8731" y="2572101"/>
            <a:ext cx="2790000" cy="418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63068" y="1623252"/>
            <a:ext cx="2981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S-bent sample:</a:t>
            </a:r>
          </a:p>
          <a:p>
            <a:r>
              <a:rPr lang="en-US" dirty="0" smtClean="0"/>
              <a:t>Cable bent before heat treatment then straightened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99105" y="2454902"/>
            <a:ext cx="698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Cable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bent to three different bending radii and re-straightened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7094987" y="4756857"/>
            <a:ext cx="3519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(R</a:t>
            </a:r>
            <a:r>
              <a:rPr lang="en-US" baseline="-25000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HT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 ≈ 7000 mm → </a:t>
            </a:r>
            <a:r>
              <a:rPr lang="en-US" dirty="0" err="1">
                <a:solidFill>
                  <a:srgbClr val="000000"/>
                </a:solidFill>
                <a:latin typeface="Symbol" panose="05050102010706020507" pitchFamily="18" charset="2"/>
                <a:ea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en-US" baseline="-25000" dirty="0" err="1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fin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 ≈ 0.06</a:t>
            </a:r>
            <a:r>
              <a:rPr lang="en-US" dirty="0" smtClean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%)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481392" y="1819275"/>
            <a:ext cx="0" cy="4825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5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27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React-and-Wind conductor for DEMO reactor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Diffusion-bonded </a:t>
            </a:r>
            <a:r>
              <a:rPr lang="en-US" dirty="0"/>
              <a:t>joint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endParaRPr lang="en-US" dirty="0" smtClean="0"/>
          </a:p>
          <a:p>
            <a:pPr>
              <a:lnSpc>
                <a:spcPts val="3300"/>
              </a:lnSpc>
              <a:spcBef>
                <a:spcPts val="1600"/>
              </a:spcBef>
            </a:pPr>
            <a:endParaRPr lang="en-US" dirty="0" smtClean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r="32581"/>
          <a:stretch/>
        </p:blipFill>
        <p:spPr>
          <a:xfrm>
            <a:off x="1206500" y="3355231"/>
            <a:ext cx="5244248" cy="2899827"/>
          </a:xfrm>
          <a:prstGeom prst="rect">
            <a:avLst/>
          </a:prstGeom>
        </p:spPr>
      </p:pic>
      <p:sp>
        <p:nvSpPr>
          <p:cNvPr id="33" name="ZoneTexte 51"/>
          <p:cNvSpPr txBox="1"/>
          <p:nvPr/>
        </p:nvSpPr>
        <p:spPr>
          <a:xfrm>
            <a:off x="1494574" y="2315313"/>
            <a:ext cx="714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err="1">
                <a:ea typeface="Helvetica" charset="0"/>
                <a:cs typeface="Helvetica" charset="0"/>
              </a:rPr>
              <a:t>Electric</a:t>
            </a:r>
            <a:r>
              <a:rPr lang="de-CH" sz="2000" dirty="0">
                <a:ea typeface="Helvetica" charset="0"/>
                <a:cs typeface="Helvetica" charset="0"/>
              </a:rPr>
              <a:t> </a:t>
            </a:r>
            <a:r>
              <a:rPr lang="de-CH" sz="2000" dirty="0" err="1">
                <a:ea typeface="Helvetica" charset="0"/>
                <a:cs typeface="Helvetica" charset="0"/>
              </a:rPr>
              <a:t>arc</a:t>
            </a:r>
            <a:r>
              <a:rPr lang="de-CH" sz="2000" dirty="0">
                <a:ea typeface="Helvetica" charset="0"/>
                <a:cs typeface="Helvetica" charset="0"/>
              </a:rPr>
              <a:t> spray </a:t>
            </a:r>
            <a:r>
              <a:rPr lang="de-CH" sz="2000" dirty="0" err="1">
                <a:ea typeface="Helvetica" charset="0"/>
                <a:cs typeface="Helvetica" charset="0"/>
              </a:rPr>
              <a:t>process</a:t>
            </a:r>
            <a:r>
              <a:rPr lang="de-CH" sz="2000" dirty="0">
                <a:ea typeface="Helvetica" charset="0"/>
                <a:cs typeface="Helvetica" charset="0"/>
              </a:rPr>
              <a:t> </a:t>
            </a:r>
            <a:r>
              <a:rPr lang="de-CH" sz="2000" dirty="0" err="1">
                <a:ea typeface="Helvetica" charset="0"/>
                <a:cs typeface="Helvetica" charset="0"/>
              </a:rPr>
              <a:t>with</a:t>
            </a:r>
            <a:r>
              <a:rPr lang="de-CH" sz="2000" dirty="0">
                <a:ea typeface="Helvetica" charset="0"/>
                <a:cs typeface="Helvetica" charset="0"/>
              </a:rPr>
              <a:t> </a:t>
            </a:r>
            <a:r>
              <a:rPr lang="de-CH" sz="2000" dirty="0" err="1" smtClean="0">
                <a:ea typeface="Helvetica" charset="0"/>
                <a:cs typeface="Helvetica" charset="0"/>
              </a:rPr>
              <a:t>Copper</a:t>
            </a:r>
            <a:endParaRPr lang="en-US" sz="2000" dirty="0">
              <a:ea typeface="Helvetica" charset="0"/>
              <a:cs typeface="Helvetica" charset="0"/>
            </a:endParaRPr>
          </a:p>
          <a:p>
            <a:endParaRPr lang="en-US" sz="2000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33284" y="3571551"/>
            <a:ext cx="56976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(a) </a:t>
            </a:r>
            <a:r>
              <a:rPr lang="en-US" dirty="0"/>
              <a:t>Cable prepared with Al clamps and </a:t>
            </a:r>
            <a:r>
              <a:rPr lang="en-US" dirty="0" smtClean="0"/>
              <a:t>bars; </a:t>
            </a:r>
          </a:p>
          <a:p>
            <a:r>
              <a:rPr lang="en-US" dirty="0" smtClean="0"/>
              <a:t>(</a:t>
            </a:r>
            <a:r>
              <a:rPr lang="en-US" dirty="0"/>
              <a:t>b</a:t>
            </a:r>
            <a:r>
              <a:rPr lang="en-US" dirty="0" smtClean="0"/>
              <a:t>) after 1</a:t>
            </a:r>
            <a:r>
              <a:rPr lang="en-US" baseline="30000" dirty="0" smtClean="0"/>
              <a:t>st</a:t>
            </a:r>
            <a:r>
              <a:rPr lang="en-US" dirty="0" smtClean="0"/>
              <a:t> stage sandblasting; </a:t>
            </a:r>
            <a:br>
              <a:rPr lang="en-US" dirty="0" smtClean="0"/>
            </a:br>
            <a:r>
              <a:rPr lang="en-US" dirty="0" smtClean="0"/>
              <a:t>(c) after </a:t>
            </a:r>
            <a:r>
              <a:rPr lang="en-US" dirty="0"/>
              <a:t>clamps removal and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/>
              <a:t> sandblasting stage;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(d) after </a:t>
            </a:r>
            <a:r>
              <a:rPr lang="en-US" dirty="0"/>
              <a:t>being sprayed with </a:t>
            </a:r>
            <a:r>
              <a:rPr lang="en-US" dirty="0" smtClean="0"/>
              <a:t>Cu; </a:t>
            </a:r>
            <a:br>
              <a:rPr lang="en-US" dirty="0" smtClean="0"/>
            </a:br>
            <a:r>
              <a:rPr lang="en-US" dirty="0" smtClean="0"/>
              <a:t>(e) after </a:t>
            </a:r>
            <a:r>
              <a:rPr lang="en-US" dirty="0"/>
              <a:t>milling all </a:t>
            </a:r>
            <a:r>
              <a:rPr lang="en-US" dirty="0" smtClean="0"/>
              <a:t>sides.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196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28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React-and-Wind conductor for DEMO reactor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Diffusion-bonded </a:t>
            </a:r>
            <a:r>
              <a:rPr lang="en-US" dirty="0"/>
              <a:t>joint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endParaRPr lang="en-US" dirty="0" smtClean="0"/>
          </a:p>
          <a:p>
            <a:pPr>
              <a:lnSpc>
                <a:spcPts val="3300"/>
              </a:lnSpc>
              <a:spcBef>
                <a:spcPts val="1600"/>
              </a:spcBef>
            </a:pPr>
            <a:endParaRPr lang="en-US" dirty="0" smtClean="0"/>
          </a:p>
        </p:txBody>
      </p:sp>
      <p:sp>
        <p:nvSpPr>
          <p:cNvPr id="33" name="ZoneTexte 51"/>
          <p:cNvSpPr txBox="1"/>
          <p:nvPr/>
        </p:nvSpPr>
        <p:spPr>
          <a:xfrm>
            <a:off x="1643865" y="2464604"/>
            <a:ext cx="3571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err="1" smtClean="0">
                <a:ea typeface="Helvetica" charset="0"/>
                <a:cs typeface="Helvetica" charset="0"/>
              </a:rPr>
              <a:t>Inductive</a:t>
            </a:r>
            <a:r>
              <a:rPr lang="de-CH" sz="1600" dirty="0" smtClean="0">
                <a:ea typeface="Helvetica" charset="0"/>
                <a:cs typeface="Helvetica" charset="0"/>
              </a:rPr>
              <a:t> </a:t>
            </a:r>
            <a:r>
              <a:rPr lang="de-CH" sz="1600" dirty="0" err="1" smtClean="0">
                <a:ea typeface="Helvetica" charset="0"/>
                <a:cs typeface="Helvetica" charset="0"/>
              </a:rPr>
              <a:t>heating</a:t>
            </a:r>
            <a:r>
              <a:rPr lang="de-CH" sz="1600" dirty="0" smtClean="0">
                <a:ea typeface="Helvetica" charset="0"/>
                <a:cs typeface="Helvetica" charset="0"/>
              </a:rPr>
              <a:t> </a:t>
            </a:r>
            <a:r>
              <a:rPr lang="de-CH" sz="1600" dirty="0" err="1" smtClean="0">
                <a:ea typeface="Helvetica" charset="0"/>
                <a:cs typeface="Helvetica" charset="0"/>
              </a:rPr>
              <a:t>process</a:t>
            </a:r>
            <a:endParaRPr lang="en-US" sz="1600" dirty="0">
              <a:ea typeface="Helvetica" charset="0"/>
              <a:cs typeface="Helvetica" charset="0"/>
            </a:endParaRPr>
          </a:p>
          <a:p>
            <a:endParaRPr lang="en-US" sz="1600" dirty="0">
              <a:latin typeface="+mj-lt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70" b="39080"/>
          <a:stretch/>
        </p:blipFill>
        <p:spPr bwMode="auto">
          <a:xfrm>
            <a:off x="1649973" y="2823474"/>
            <a:ext cx="4439839" cy="266943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649973" y="5771887"/>
            <a:ext cx="475235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RW3 cable in between the inductive heating coils. </a:t>
            </a:r>
          </a:p>
          <a:p>
            <a:pPr algn="just"/>
            <a:r>
              <a:rPr lang="en-US" sz="1600" dirty="0" smtClean="0"/>
              <a:t>A 25 MPa pressure is applied to the conductor.</a:t>
            </a:r>
          </a:p>
          <a:p>
            <a:pPr algn="just"/>
            <a:r>
              <a:rPr lang="en-US" sz="1600" dirty="0" smtClean="0"/>
              <a:t>Heating using 53 kHz, 6 kW up to 650°C for 2 h.</a:t>
            </a:r>
          </a:p>
          <a:p>
            <a:pPr algn="just"/>
            <a:r>
              <a:rPr lang="en-US" sz="1600" dirty="0" smtClean="0"/>
              <a:t>The heating process is done in N2 atmosphere.</a:t>
            </a:r>
          </a:p>
          <a:p>
            <a:pPr algn="just"/>
            <a:endParaRPr lang="de-CH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04" y="3208427"/>
            <a:ext cx="3836230" cy="3210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72036" y="2488413"/>
            <a:ext cx="5019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Helvetica" charset="0"/>
                <a:cs typeface="Helvetica" charset="0"/>
              </a:rPr>
              <a:t>good performance (R&lt;0.8 </a:t>
            </a:r>
            <a:r>
              <a:rPr lang="en-US" dirty="0" err="1">
                <a:ea typeface="Helvetica" charset="0"/>
                <a:cs typeface="Helvetica" charset="0"/>
              </a:rPr>
              <a:t>n</a:t>
            </a:r>
            <a:r>
              <a:rPr lang="en-US" dirty="0" err="1">
                <a:latin typeface="Symbol" panose="05050102010706020507" pitchFamily="18" charset="2"/>
                <a:ea typeface="Helvetica" charset="0"/>
                <a:cs typeface="Helvetica" charset="0"/>
              </a:rPr>
              <a:t>W</a:t>
            </a:r>
            <a:r>
              <a:rPr lang="en-US" dirty="0">
                <a:ea typeface="Helvetica" charset="0"/>
                <a:cs typeface="Helvetica" charset="0"/>
              </a:rPr>
              <a:t> at 8T and 66 kA)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29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React-and-Wind conductor for DEMO reactor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Strain </a:t>
            </a:r>
            <a:r>
              <a:rPr lang="en-US" dirty="0"/>
              <a:t>distribution in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smtClean="0"/>
              <a:t>conductor</a:t>
            </a: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Measurement of the cable susceptibility as a function of temperature in </a:t>
            </a:r>
            <a:r>
              <a:rPr lang="en-US" spc="-1" dirty="0" smtClean="0">
                <a:solidFill>
                  <a:srgbClr val="000000"/>
                </a:solidFill>
                <a:latin typeface="Arial"/>
              </a:rPr>
              <a:t>VTI</a:t>
            </a: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Pressure increased in steps before each </a:t>
            </a:r>
            <a:r>
              <a:rPr lang="en-US" spc="-1" dirty="0" smtClean="0">
                <a:solidFill>
                  <a:srgbClr val="000000"/>
                </a:solidFill>
                <a:latin typeface="Arial"/>
              </a:rPr>
              <a:t>measurement</a:t>
            </a:r>
            <a:endParaRPr lang="en-US" spc="-1" dirty="0">
              <a:latin typeface="Times New Roman"/>
            </a:endParaRP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1600"/>
              </a:spcBef>
            </a:pPr>
            <a:endParaRPr lang="en-US" dirty="0"/>
          </a:p>
          <a:p>
            <a:pPr>
              <a:lnSpc>
                <a:spcPts val="3300"/>
              </a:lnSpc>
              <a:spcBef>
                <a:spcPts val="1600"/>
              </a:spcBef>
            </a:pPr>
            <a:endParaRPr lang="en-US" dirty="0" smtClean="0"/>
          </a:p>
        </p:txBody>
      </p:sp>
      <p:pic>
        <p:nvPicPr>
          <p:cNvPr id="8" name="Picture 7"/>
          <p:cNvPicPr/>
          <p:nvPr/>
        </p:nvPicPr>
        <p:blipFill>
          <a:blip r:embed="rId3"/>
          <a:stretch/>
        </p:blipFill>
        <p:spPr>
          <a:xfrm>
            <a:off x="2630806" y="3613727"/>
            <a:ext cx="1983960" cy="1589040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/>
          <p:cNvPicPr/>
          <p:nvPr/>
        </p:nvPicPr>
        <p:blipFill>
          <a:blip r:embed="rId4"/>
          <a:stretch/>
        </p:blipFill>
        <p:spPr>
          <a:xfrm>
            <a:off x="2524246" y="5175767"/>
            <a:ext cx="2196360" cy="154872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9"/>
          <p:cNvPicPr/>
          <p:nvPr/>
        </p:nvPicPr>
        <p:blipFill>
          <a:blip r:embed="rId5"/>
          <a:stretch/>
        </p:blipFill>
        <p:spPr>
          <a:xfrm>
            <a:off x="5277163" y="3509102"/>
            <a:ext cx="4558381" cy="303961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716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3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835255"/>
            <a:ext cx="10642231" cy="47302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What are our main activities?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Running the SULTAN test facility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/>
              <a:t>Assembling, Integrating and Testing SULTAN samples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Leading Designs and R&amp;D programs for fusion technologies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83" y="3111608"/>
            <a:ext cx="1930586" cy="3479186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74645" y="3503009"/>
            <a:ext cx="4116705" cy="2744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x_Picture 7" descr="P72800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961" y="4501585"/>
            <a:ext cx="2632771" cy="174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353214" y="1878292"/>
            <a:ext cx="2634509" cy="228994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6430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30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292" y="92015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HTS conductor for DEMO reactor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/>
              <a:t>HTS tapes stacks in various configuration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endParaRPr lang="en-US" dirty="0" smtClean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62F3BE-AAF3-D984-D17E-57714A0A5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724" y="2416412"/>
            <a:ext cx="1988992" cy="695221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8E979D8-E15A-1858-D2AF-3277A8C45111}"/>
              </a:ext>
            </a:extLst>
          </p:cNvPr>
          <p:cNvSpPr txBox="1">
            <a:spLocks/>
          </p:cNvSpPr>
          <p:nvPr/>
        </p:nvSpPr>
        <p:spPr>
          <a:xfrm>
            <a:off x="5799196" y="2190740"/>
            <a:ext cx="4561168" cy="98054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 smtClean="0"/>
              <a:t>Conductor performance was initially good, but degraded during the test campaign due to electromagnetic load. </a:t>
            </a:r>
            <a:r>
              <a:rPr lang="en-US" sz="1500" dirty="0" err="1"/>
              <a:t>I</a:t>
            </a:r>
            <a:r>
              <a:rPr lang="en-US" sz="1500" baseline="-25000" dirty="0" err="1"/>
              <a:t>c</a:t>
            </a:r>
            <a:r>
              <a:rPr lang="en-US" sz="1500" dirty="0"/>
              <a:t> degradation during cycling was mainly found at the edges of the conductor.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FEB360-9515-A2E2-C187-4F8CA11C5D7A}"/>
              </a:ext>
            </a:extLst>
          </p:cNvPr>
          <p:cNvCxnSpPr/>
          <p:nvPr/>
        </p:nvCxnSpPr>
        <p:spPr>
          <a:xfrm>
            <a:off x="2113029" y="3181526"/>
            <a:ext cx="8166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4C9A326-CBBA-9F73-4A38-D50FDFB21845}"/>
              </a:ext>
            </a:extLst>
          </p:cNvPr>
          <p:cNvSpPr txBox="1">
            <a:spLocks/>
          </p:cNvSpPr>
          <p:nvPr/>
        </p:nvSpPr>
        <p:spPr>
          <a:xfrm>
            <a:off x="1995869" y="3304918"/>
            <a:ext cx="3789598" cy="344734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000" spc="-70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000" dirty="0" smtClean="0"/>
              <a:t>ASTRA conductor concept for DEMO CS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185E61-F4D9-BE15-C88B-BAC0F83EBAFB}"/>
              </a:ext>
            </a:extLst>
          </p:cNvPr>
          <p:cNvSpPr/>
          <p:nvPr/>
        </p:nvSpPr>
        <p:spPr>
          <a:xfrm>
            <a:off x="2447104" y="6100870"/>
            <a:ext cx="791326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/>
              <a:t>Both non-twisted concepts (ASTRA and NTNT) were first presented and motivated </a:t>
            </a:r>
            <a:r>
              <a:rPr lang="en-US" sz="1200" dirty="0" smtClean="0"/>
              <a:t>in </a:t>
            </a:r>
            <a:r>
              <a:rPr lang="en-US" sz="1200" u="sng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1200" u="sng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1200" u="sng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doi.org/10.1016/j.cryogenics.2020.103118</a:t>
            </a:r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   The common strategy was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1.  Keeping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gaps and empty spaces as small as possible</a:t>
            </a:r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  2. Filling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with a stiff material: solder or water/DMSO</a:t>
            </a:r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GB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E0D877-0ABB-2D75-5644-D299B47CE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203" y="3739358"/>
            <a:ext cx="2482553" cy="999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E9BB5-775B-502E-59AB-F9BCCE8CE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83" y="3797710"/>
            <a:ext cx="1126581" cy="5655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16999F-BCA0-6264-E301-33C2AEEC574F}"/>
              </a:ext>
            </a:extLst>
          </p:cNvPr>
          <p:cNvSpPr/>
          <p:nvPr/>
        </p:nvSpPr>
        <p:spPr>
          <a:xfrm>
            <a:off x="3838686" y="4754333"/>
            <a:ext cx="2201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7"/>
              </a:rPr>
              <a:t>https://doi.org/10.1109/TASC.2022.3153248</a:t>
            </a:r>
            <a:endParaRPr lang="en-US" sz="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DD8ACA-489B-4083-9FD2-F21E8C973E1D}"/>
              </a:ext>
            </a:extLst>
          </p:cNvPr>
          <p:cNvGrpSpPr/>
          <p:nvPr/>
        </p:nvGrpSpPr>
        <p:grpSpPr>
          <a:xfrm>
            <a:off x="3845389" y="4959959"/>
            <a:ext cx="2337496" cy="1084739"/>
            <a:chOff x="6549027" y="921020"/>
            <a:chExt cx="2337496" cy="10847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0037E-2730-547F-7859-993AEC73C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027" y="921020"/>
              <a:ext cx="1688841" cy="1084739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055FEAB-02FD-1CB8-39DF-DE932320EF62}"/>
                </a:ext>
              </a:extLst>
            </p:cNvPr>
            <p:cNvGrpSpPr/>
            <p:nvPr/>
          </p:nvGrpSpPr>
          <p:grpSpPr>
            <a:xfrm rot="5400000">
              <a:off x="8253942" y="1098591"/>
              <a:ext cx="656523" cy="608638"/>
              <a:chOff x="9582979" y="2210733"/>
              <a:chExt cx="1982760" cy="1838137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9D2072A-61A6-1964-E9C6-C17F2B78DB04}"/>
                  </a:ext>
                </a:extLst>
              </p:cNvPr>
              <p:cNvCxnSpPr/>
              <p:nvPr/>
            </p:nvCxnSpPr>
            <p:spPr>
              <a:xfrm rot="16200000">
                <a:off x="10076884" y="2748864"/>
                <a:ext cx="7403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5D607E1-E57A-B3E3-198F-9D5059084C06}"/>
                  </a:ext>
                </a:extLst>
              </p:cNvPr>
              <p:cNvSpPr/>
              <p:nvPr/>
            </p:nvSpPr>
            <p:spPr>
              <a:xfrm rot="5400000">
                <a:off x="10144058" y="3188076"/>
                <a:ext cx="606008" cy="60600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000"/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0179EAE0-286B-E8C8-FBFC-BB39811020C9}"/>
                  </a:ext>
                </a:extLst>
              </p:cNvPr>
              <p:cNvCxnSpPr/>
              <p:nvPr/>
            </p:nvCxnSpPr>
            <p:spPr>
              <a:xfrm rot="16200000">
                <a:off x="11181733" y="3164758"/>
                <a:ext cx="0" cy="70019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9B77D0-8E69-C47C-3EBF-58EDF6D3A53A}"/>
                  </a:ext>
                </a:extLst>
              </p:cNvPr>
              <p:cNvSpPr txBox="1"/>
              <p:nvPr/>
            </p:nvSpPr>
            <p:spPr>
              <a:xfrm rot="16200000">
                <a:off x="10333875" y="2443752"/>
                <a:ext cx="977345" cy="511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600" dirty="0"/>
                  <a:t>Field</a:t>
                </a:r>
                <a:endParaRPr lang="de-CH" sz="60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78FBD9-F811-F1E0-2F32-DFE8DDA02E4E}"/>
                  </a:ext>
                </a:extLst>
              </p:cNvPr>
              <p:cNvSpPr txBox="1"/>
              <p:nvPr/>
            </p:nvSpPr>
            <p:spPr>
              <a:xfrm rot="16200000">
                <a:off x="10781467" y="2651649"/>
                <a:ext cx="1057238" cy="511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600" dirty="0"/>
                  <a:t>Force</a:t>
                </a:r>
                <a:endParaRPr lang="de-CH" sz="6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2D276A1-744C-7E42-81C9-F5F87BD74ABB}"/>
                  </a:ext>
                </a:extLst>
              </p:cNvPr>
              <p:cNvSpPr txBox="1"/>
              <p:nvPr/>
            </p:nvSpPr>
            <p:spPr>
              <a:xfrm rot="16200000">
                <a:off x="9225684" y="3180268"/>
                <a:ext cx="1225897" cy="511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600" dirty="0"/>
                  <a:t>Current</a:t>
                </a:r>
                <a:endParaRPr lang="de-CH" sz="600" dirty="0"/>
              </a:p>
            </p:txBody>
          </p:sp>
          <p:sp>
            <p:nvSpPr>
              <p:cNvPr id="26" name="Multiply 38">
                <a:extLst>
                  <a:ext uri="{FF2B5EF4-FFF2-40B4-BE49-F238E27FC236}">
                    <a16:creationId xmlns:a16="http://schemas.microsoft.com/office/drawing/2014/main" id="{C7D6923B-2379-C9C4-F4F6-E880EBDBDA17}"/>
                  </a:ext>
                </a:extLst>
              </p:cNvPr>
              <p:cNvSpPr/>
              <p:nvPr/>
            </p:nvSpPr>
            <p:spPr>
              <a:xfrm>
                <a:off x="10193827" y="3244799"/>
                <a:ext cx="506469" cy="506469"/>
              </a:xfrm>
              <a:prstGeom prst="mathMultiply">
                <a:avLst>
                  <a:gd name="adj1" fmla="val 1038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000"/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587C8D-417C-A01A-6387-D3FF9B9371E6}"/>
              </a:ext>
            </a:extLst>
          </p:cNvPr>
          <p:cNvCxnSpPr/>
          <p:nvPr/>
        </p:nvCxnSpPr>
        <p:spPr>
          <a:xfrm flipH="1" flipV="1">
            <a:off x="3120741" y="4328834"/>
            <a:ext cx="492090" cy="190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FEB360-9515-A2E2-C187-4F8CA11C5D7A}"/>
              </a:ext>
            </a:extLst>
          </p:cNvPr>
          <p:cNvCxnSpPr/>
          <p:nvPr/>
        </p:nvCxnSpPr>
        <p:spPr>
          <a:xfrm>
            <a:off x="6132519" y="3218186"/>
            <a:ext cx="0" cy="29031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54C9A326-CBBA-9F73-4A38-D50FDFB21845}"/>
              </a:ext>
            </a:extLst>
          </p:cNvPr>
          <p:cNvSpPr txBox="1">
            <a:spLocks/>
          </p:cNvSpPr>
          <p:nvPr/>
        </p:nvSpPr>
        <p:spPr>
          <a:xfrm>
            <a:off x="6040465" y="3305801"/>
            <a:ext cx="4700875" cy="344734"/>
          </a:xfrm>
          <a:prstGeom prst="rect">
            <a:avLst/>
          </a:prstGeom>
        </p:spPr>
        <p:txBody>
          <a:bodyPr vert="horz" lIns="180000" tIns="0" rIns="72000" bIns="4680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000" spc="-70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000" dirty="0" smtClean="0"/>
              <a:t>Monolithic Non-transposed non-twisted conductor</a:t>
            </a:r>
            <a:endParaRPr lang="en-US" sz="2000" dirty="0"/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EBF0582F-D024-71DA-0544-CE6B47BAD032}"/>
              </a:ext>
            </a:extLst>
          </p:cNvPr>
          <p:cNvSpPr txBox="1">
            <a:spLocks/>
          </p:cNvSpPr>
          <p:nvPr/>
        </p:nvSpPr>
        <p:spPr>
          <a:xfrm>
            <a:off x="1790140" y="4885661"/>
            <a:ext cx="2252009" cy="106882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Cable design:</a:t>
            </a:r>
          </a:p>
          <a:p>
            <a:pPr marL="360000" lvl="1"/>
            <a:r>
              <a:rPr lang="en-US" sz="1000" dirty="0"/>
              <a:t>Roebel cabling</a:t>
            </a:r>
          </a:p>
          <a:p>
            <a:pPr marL="360000" lvl="1"/>
            <a:r>
              <a:rPr lang="en-US" sz="1000" dirty="0"/>
              <a:t>Jacket pre-compression</a:t>
            </a:r>
          </a:p>
          <a:p>
            <a:pPr marL="360000" lvl="1"/>
            <a:r>
              <a:rPr lang="en-US" sz="1000" dirty="0"/>
              <a:t>Separate cooling channel</a:t>
            </a:r>
          </a:p>
          <a:p>
            <a:pPr marL="360000" lvl="1"/>
            <a:r>
              <a:rPr lang="en-US" sz="1000" u="sng" dirty="0"/>
              <a:t>Cable space </a:t>
            </a:r>
            <a:r>
              <a:rPr lang="en-US" sz="1000" u="sng" dirty="0" smtClean="0"/>
              <a:t>impregnation</a:t>
            </a:r>
            <a:endParaRPr lang="en-US" sz="1000" dirty="0"/>
          </a:p>
        </p:txBody>
      </p:sp>
      <p:pic>
        <p:nvPicPr>
          <p:cNvPr id="31" name="Grafik 2"/>
          <p:cNvPicPr>
            <a:picLocks noChangeAspect="1"/>
          </p:cNvPicPr>
          <p:nvPr/>
        </p:nvPicPr>
        <p:blipFill rotWithShape="1">
          <a:blip r:embed="rId9"/>
          <a:srcRect t="24589" r="63938" b="32698"/>
          <a:stretch/>
        </p:blipFill>
        <p:spPr bwMode="auto">
          <a:xfrm>
            <a:off x="7240546" y="3661296"/>
            <a:ext cx="1828745" cy="257750"/>
          </a:xfrm>
          <a:prstGeom prst="rect">
            <a:avLst/>
          </a:prstGeom>
        </p:spPr>
      </p:pic>
      <p:sp>
        <p:nvSpPr>
          <p:cNvPr id="32" name="Pfeil nach rechts 58"/>
          <p:cNvSpPr/>
          <p:nvPr/>
        </p:nvSpPr>
        <p:spPr bwMode="auto">
          <a:xfrm rot="5400000">
            <a:off x="7741125" y="4744564"/>
            <a:ext cx="433350" cy="343251"/>
          </a:xfrm>
          <a:prstGeom prst="rightArrow">
            <a:avLst>
              <a:gd name="adj1" fmla="val 39961"/>
              <a:gd name="adj2" fmla="val 62548"/>
            </a:avLst>
          </a:prstGeom>
          <a:solidFill>
            <a:srgbClr val="0066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3" name="Gruppieren 3"/>
          <p:cNvGrpSpPr/>
          <p:nvPr/>
        </p:nvGrpSpPr>
        <p:grpSpPr>
          <a:xfrm>
            <a:off x="7166051" y="5131212"/>
            <a:ext cx="1800000" cy="936169"/>
            <a:chOff x="1958660" y="5517166"/>
            <a:chExt cx="1800000" cy="936169"/>
          </a:xfrm>
        </p:grpSpPr>
        <p:grpSp>
          <p:nvGrpSpPr>
            <p:cNvPr id="34" name="Gruppieren 331"/>
            <p:cNvGrpSpPr/>
            <p:nvPr/>
          </p:nvGrpSpPr>
          <p:grpSpPr>
            <a:xfrm rot="5400000">
              <a:off x="2390575" y="5085251"/>
              <a:ext cx="936169" cy="1800000"/>
              <a:chOff x="7036623" y="94578"/>
              <a:chExt cx="936169" cy="1800000"/>
            </a:xfrm>
          </p:grpSpPr>
          <p:sp>
            <p:nvSpPr>
              <p:cNvPr id="46" name="Rectangle 491"/>
              <p:cNvSpPr>
                <a:spLocks noChangeArrowheads="1"/>
              </p:cNvSpPr>
              <p:nvPr/>
            </p:nvSpPr>
            <p:spPr bwMode="auto">
              <a:xfrm rot="5400000">
                <a:off x="6226623" y="904578"/>
                <a:ext cx="1800000" cy="180000"/>
              </a:xfrm>
              <a:prstGeom prst="rect">
                <a:avLst/>
              </a:prstGeom>
              <a:solidFill>
                <a:srgbClr val="99CC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29" tIns="45715" rIns="91429" bIns="457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CH" altLang="de-DE" sz="1800" dirty="0"/>
              </a:p>
            </p:txBody>
          </p:sp>
          <p:sp>
            <p:nvSpPr>
              <p:cNvPr id="47" name="Rectangle 491"/>
              <p:cNvSpPr>
                <a:spLocks noChangeArrowheads="1"/>
              </p:cNvSpPr>
              <p:nvPr/>
            </p:nvSpPr>
            <p:spPr bwMode="auto">
              <a:xfrm rot="5400000">
                <a:off x="6694792" y="616578"/>
                <a:ext cx="1800000" cy="756000"/>
              </a:xfrm>
              <a:prstGeom prst="rect">
                <a:avLst/>
              </a:prstGeom>
              <a:solidFill>
                <a:srgbClr val="99CC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29" tIns="45715" rIns="91429" bIns="457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CH" altLang="de-DE" sz="1800" dirty="0"/>
              </a:p>
            </p:txBody>
          </p:sp>
          <p:sp>
            <p:nvSpPr>
              <p:cNvPr id="48" name="Rectangle 491"/>
              <p:cNvSpPr>
                <a:spLocks noChangeArrowheads="1"/>
              </p:cNvSpPr>
              <p:nvPr/>
            </p:nvSpPr>
            <p:spPr bwMode="auto">
              <a:xfrm rot="5400000">
                <a:off x="6780909" y="706578"/>
                <a:ext cx="1440000" cy="57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29" tIns="45715" rIns="91429" bIns="457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CH" altLang="de-DE" sz="1800" dirty="0"/>
              </a:p>
            </p:txBody>
          </p:sp>
        </p:grpSp>
        <p:grpSp>
          <p:nvGrpSpPr>
            <p:cNvPr id="35" name="Gruppieren 334"/>
            <p:cNvGrpSpPr/>
            <p:nvPr/>
          </p:nvGrpSpPr>
          <p:grpSpPr>
            <a:xfrm>
              <a:off x="2132380" y="5693453"/>
              <a:ext cx="1452558" cy="587417"/>
              <a:chOff x="899592" y="4126815"/>
              <a:chExt cx="1452558" cy="587417"/>
            </a:xfrm>
          </p:grpSpPr>
          <p:sp>
            <p:nvSpPr>
              <p:cNvPr id="37" name="Rectangle 2205"/>
              <p:cNvSpPr>
                <a:spLocks/>
              </p:cNvSpPr>
              <p:nvPr/>
            </p:nvSpPr>
            <p:spPr bwMode="auto">
              <a:xfrm>
                <a:off x="1194254" y="4422772"/>
                <a:ext cx="1157896" cy="288000"/>
              </a:xfrm>
              <a:prstGeom prst="rect">
                <a:avLst/>
              </a:prstGeom>
              <a:solidFill>
                <a:srgbClr val="CC33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/>
              <a:p>
                <a:pPr algn="ctr">
                  <a:defRPr/>
                </a:pPr>
                <a:endParaRPr lang="de-CH" altLang="de-DE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8" name="Rectangle 2205"/>
              <p:cNvSpPr>
                <a:spLocks/>
              </p:cNvSpPr>
              <p:nvPr/>
            </p:nvSpPr>
            <p:spPr bwMode="auto">
              <a:xfrm>
                <a:off x="1365107" y="4422772"/>
                <a:ext cx="183600" cy="75600"/>
              </a:xfrm>
              <a:prstGeom prst="rect">
                <a:avLst/>
              </a:prstGeom>
              <a:pattFill prst="narHorz">
                <a:fgClr>
                  <a:srgbClr val="FF6600"/>
                </a:fgClr>
                <a:bgClr>
                  <a:schemeClr val="bg1">
                    <a:lumMod val="75000"/>
                  </a:schemeClr>
                </a:bgClr>
              </a:patt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/>
              <a:p>
                <a:pPr algn="ctr">
                  <a:defRPr/>
                </a:pPr>
                <a:endParaRPr lang="de-CH" altLang="de-DE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9" name="Rectangle 2205"/>
              <p:cNvSpPr>
                <a:spLocks/>
              </p:cNvSpPr>
              <p:nvPr/>
            </p:nvSpPr>
            <p:spPr bwMode="auto">
              <a:xfrm>
                <a:off x="1584582" y="4422772"/>
                <a:ext cx="183600" cy="75600"/>
              </a:xfrm>
              <a:prstGeom prst="rect">
                <a:avLst/>
              </a:prstGeom>
              <a:pattFill prst="narHorz">
                <a:fgClr>
                  <a:srgbClr val="FF6600"/>
                </a:fgClr>
                <a:bgClr>
                  <a:schemeClr val="bg1">
                    <a:lumMod val="75000"/>
                  </a:schemeClr>
                </a:bgClr>
              </a:patt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/>
              <a:p>
                <a:pPr algn="ctr">
                  <a:defRPr/>
                </a:pPr>
                <a:endParaRPr lang="de-CH" altLang="de-DE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0" name="Rectangle 2205"/>
              <p:cNvSpPr>
                <a:spLocks/>
              </p:cNvSpPr>
              <p:nvPr/>
            </p:nvSpPr>
            <p:spPr bwMode="auto">
              <a:xfrm>
                <a:off x="1804057" y="4422772"/>
                <a:ext cx="183600" cy="75600"/>
              </a:xfrm>
              <a:prstGeom prst="rect">
                <a:avLst/>
              </a:prstGeom>
              <a:pattFill prst="narHorz">
                <a:fgClr>
                  <a:srgbClr val="FF6600"/>
                </a:fgClr>
                <a:bgClr>
                  <a:schemeClr val="bg1">
                    <a:lumMod val="75000"/>
                  </a:schemeClr>
                </a:bgClr>
              </a:patt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/>
              <a:p>
                <a:pPr algn="ctr">
                  <a:defRPr/>
                </a:pPr>
                <a:endParaRPr lang="de-CH" altLang="de-DE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" name="Rectangle 2205"/>
              <p:cNvSpPr>
                <a:spLocks/>
              </p:cNvSpPr>
              <p:nvPr/>
            </p:nvSpPr>
            <p:spPr bwMode="auto">
              <a:xfrm>
                <a:off x="2023533" y="4422772"/>
                <a:ext cx="183600" cy="75600"/>
              </a:xfrm>
              <a:prstGeom prst="rect">
                <a:avLst/>
              </a:prstGeom>
              <a:pattFill prst="narHorz">
                <a:fgClr>
                  <a:srgbClr val="FF6600"/>
                </a:fgClr>
                <a:bgClr>
                  <a:schemeClr val="bg1">
                    <a:lumMod val="75000"/>
                  </a:schemeClr>
                </a:bgClr>
              </a:patt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/>
              <a:p>
                <a:pPr algn="ctr">
                  <a:defRPr/>
                </a:pPr>
                <a:endParaRPr lang="de-CH" altLang="de-DE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2" name="Rectangle 2205"/>
              <p:cNvSpPr>
                <a:spLocks/>
              </p:cNvSpPr>
              <p:nvPr/>
            </p:nvSpPr>
            <p:spPr bwMode="auto">
              <a:xfrm>
                <a:off x="908555" y="4126815"/>
                <a:ext cx="1440000" cy="288000"/>
              </a:xfrm>
              <a:prstGeom prst="rect">
                <a:avLst/>
              </a:prstGeom>
              <a:solidFill>
                <a:srgbClr val="CC33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/>
              <a:p>
                <a:pPr algn="ctr">
                  <a:defRPr/>
                </a:pPr>
                <a:endParaRPr lang="de-CH" altLang="de-DE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43" name="Gruppieren 61"/>
              <p:cNvGrpSpPr/>
              <p:nvPr/>
            </p:nvGrpSpPr>
            <p:grpSpPr>
              <a:xfrm>
                <a:off x="899592" y="4426232"/>
                <a:ext cx="288000" cy="288000"/>
                <a:chOff x="4553710" y="4445228"/>
                <a:chExt cx="288000" cy="288000"/>
              </a:xfrm>
            </p:grpSpPr>
            <p:sp>
              <p:nvSpPr>
                <p:cNvPr id="44" name="Rectangle 2205"/>
                <p:cNvSpPr>
                  <a:spLocks/>
                </p:cNvSpPr>
                <p:nvPr/>
              </p:nvSpPr>
              <p:spPr bwMode="auto">
                <a:xfrm>
                  <a:off x="4553710" y="4445228"/>
                  <a:ext cx="288000" cy="288000"/>
                </a:xfrm>
                <a:prstGeom prst="rect">
                  <a:avLst/>
                </a:pr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29" tIns="45715" rIns="91429" bIns="45715" anchor="ctr"/>
                <a:lstStyle/>
                <a:p>
                  <a:pPr algn="ctr">
                    <a:defRPr/>
                  </a:pPr>
                  <a:endParaRPr lang="de-CH" altLang="de-DE" dirty="0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45" name="Rectangle 2205"/>
                <p:cNvSpPr>
                  <a:spLocks/>
                </p:cNvSpPr>
                <p:nvPr/>
              </p:nvSpPr>
              <p:spPr bwMode="auto">
                <a:xfrm>
                  <a:off x="4589710" y="4481228"/>
                  <a:ext cx="216000" cy="21600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29" tIns="45715" rIns="91429" bIns="45715" anchor="ctr"/>
                <a:lstStyle/>
                <a:p>
                  <a:pPr algn="ctr">
                    <a:defRPr/>
                  </a:pPr>
                  <a:endParaRPr lang="de-CH" altLang="de-DE" dirty="0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</p:grpSp>
        <p:sp>
          <p:nvSpPr>
            <p:cNvPr id="36" name="Rechteck 43"/>
            <p:cNvSpPr/>
            <p:nvPr/>
          </p:nvSpPr>
          <p:spPr>
            <a:xfrm>
              <a:off x="2073472" y="5973044"/>
              <a:ext cx="380232" cy="2936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200"/>
                </a:spcAft>
              </a:pPr>
              <a:r>
                <a:rPr lang="en-US" altLang="de-DE" sz="1200" b="0" i="1" dirty="0" smtClean="0">
                  <a:solidFill>
                    <a:srgbClr val="0000FF"/>
                  </a:solidFill>
                  <a:latin typeface="Arial" charset="0"/>
                </a:rPr>
                <a:t>He</a:t>
              </a:r>
              <a:endParaRPr lang="en-US" altLang="de-DE" sz="1200" b="0" i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sp>
        <p:nvSpPr>
          <p:cNvPr id="49" name="Rechteck 44"/>
          <p:cNvSpPr/>
          <p:nvPr/>
        </p:nvSpPr>
        <p:spPr bwMode="auto">
          <a:xfrm>
            <a:off x="6517408" y="3975178"/>
            <a:ext cx="362215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de-DE" sz="1200" dirty="0" smtClean="0">
                <a:solidFill>
                  <a:srgbClr val="000000"/>
                </a:solidFill>
                <a:latin typeface="Arial" charset="0"/>
              </a:rPr>
              <a:t>Simplest tape arrangement</a:t>
            </a:r>
          </a:p>
          <a:p>
            <a:pPr marL="179388" indent="-1793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de-DE" sz="1200" dirty="0" smtClean="0">
                <a:solidFill>
                  <a:srgbClr val="000000"/>
                </a:solidFill>
                <a:latin typeface="Arial" charset="0"/>
              </a:rPr>
              <a:t>Good for slowly, seldom charged magnets</a:t>
            </a:r>
          </a:p>
          <a:p>
            <a:pPr marL="179388" indent="-1793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de-DE" sz="1200" dirty="0" smtClean="0">
                <a:solidFill>
                  <a:srgbClr val="000000"/>
                </a:solidFill>
                <a:latin typeface="Arial" charset="0"/>
              </a:rPr>
              <a:t>Critical bending radius &lt; 1 m </a:t>
            </a:r>
            <a:endParaRPr lang="en-US" altLang="de-DE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" name="Rechteck 48"/>
          <p:cNvSpPr/>
          <p:nvPr/>
        </p:nvSpPr>
        <p:spPr bwMode="auto">
          <a:xfrm>
            <a:off x="5969602" y="3529902"/>
            <a:ext cx="1209314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altLang="de-DE" sz="1400" b="1" dirty="0" smtClean="0">
                <a:solidFill>
                  <a:srgbClr val="000000"/>
                </a:solidFill>
                <a:latin typeface="Arial" charset="0"/>
              </a:rPr>
              <a:t>(NTNT)</a:t>
            </a:r>
            <a:endParaRPr lang="en-US" altLang="de-DE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56563" y="3536748"/>
            <a:ext cx="1705014" cy="30684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Nikolay Bykovskiy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202742" y="3560415"/>
            <a:ext cx="1395074" cy="306845"/>
          </a:xfrm>
          <a:prstGeom prst="rect">
            <a:avLst/>
          </a:prstGeom>
        </p:spPr>
        <p:txBody>
          <a:bodyPr wrap="none" rtlCol="0"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Davide Uglietti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FEB360-9515-A2E2-C187-4F8CA11C5D7A}"/>
              </a:ext>
            </a:extLst>
          </p:cNvPr>
          <p:cNvCxnSpPr/>
          <p:nvPr/>
        </p:nvCxnSpPr>
        <p:spPr>
          <a:xfrm>
            <a:off x="2194264" y="6121340"/>
            <a:ext cx="8166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12DBF36F-CF16-E0E4-339E-0E0311667499}"/>
              </a:ext>
            </a:extLst>
          </p:cNvPr>
          <p:cNvSpPr/>
          <p:nvPr/>
        </p:nvSpPr>
        <p:spPr>
          <a:xfrm>
            <a:off x="1428170" y="2150316"/>
            <a:ext cx="3204286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 smtClean="0"/>
              <a:t>The first HTS conductor design at SPC (~2016):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79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31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292" y="92015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HTS conductor for DEMO reactor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/>
              <a:t>HTS </a:t>
            </a:r>
            <a:r>
              <a:rPr lang="en-US" dirty="0" smtClean="0"/>
              <a:t>tape characterization</a:t>
            </a:r>
            <a:endParaRPr lang="en-US" dirty="0"/>
          </a:p>
          <a:p>
            <a:pPr lvl="1">
              <a:lnSpc>
                <a:spcPts val="3300"/>
              </a:lnSpc>
              <a:spcBef>
                <a:spcPts val="1600"/>
              </a:spcBef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25" y="2084918"/>
            <a:ext cx="8882830" cy="46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32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New Quench Detection Systems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/>
              <a:t>Superconducting Quench </a:t>
            </a:r>
            <a:r>
              <a:rPr lang="en-US" dirty="0" smtClean="0"/>
              <a:t>Detection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4" y="2544360"/>
            <a:ext cx="6485643" cy="3299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886" y="2676526"/>
            <a:ext cx="3952636" cy="2717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16528" y="6306557"/>
            <a:ext cx="3031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HelveticaLTStd-Roman-Identity-H"/>
              </a:rPr>
              <a:t>https://doi.org/10.1088/1361-6668/acb17b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199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33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New Quench Detection Systems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Fiber </a:t>
            </a:r>
            <a:r>
              <a:rPr lang="en-US" dirty="0"/>
              <a:t>Optic Sensor Quench detection</a:t>
            </a:r>
          </a:p>
          <a:p>
            <a:pPr marL="0" indent="0">
              <a:lnSpc>
                <a:spcPts val="3300"/>
              </a:lnSpc>
              <a:spcBef>
                <a:spcPts val="1600"/>
              </a:spcBef>
              <a:buNone/>
            </a:pPr>
            <a:endParaRPr lang="en-US" dirty="0" smtClean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227131" y="3352801"/>
            <a:ext cx="9852869" cy="3381630"/>
            <a:chOff x="980162" y="2038351"/>
            <a:chExt cx="8184793" cy="28091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r="7089" b="8387"/>
            <a:stretch/>
          </p:blipFill>
          <p:spPr>
            <a:xfrm>
              <a:off x="980162" y="2038351"/>
              <a:ext cx="8184793" cy="2809125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144714" y="2484764"/>
              <a:ext cx="3952853" cy="778777"/>
              <a:chOff x="2144714" y="2484764"/>
              <a:chExt cx="3952853" cy="778777"/>
            </a:xfrm>
          </p:grpSpPr>
          <p:sp>
            <p:nvSpPr>
              <p:cNvPr id="15" name="Oval 14"/>
              <p:cNvSpPr/>
              <p:nvPr/>
            </p:nvSpPr>
            <p:spPr>
              <a:xfrm rot="20652638">
                <a:off x="4450263" y="2484764"/>
                <a:ext cx="1413427" cy="318795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144714" y="2628900"/>
                <a:ext cx="1563568" cy="381000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684140" y="2944746"/>
                <a:ext cx="1413427" cy="318795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Content Placeholder 1"/>
          <p:cNvSpPr txBox="1">
            <a:spLocks/>
          </p:cNvSpPr>
          <p:nvPr/>
        </p:nvSpPr>
        <p:spPr>
          <a:xfrm>
            <a:off x="1978690" y="2084917"/>
            <a:ext cx="9708485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" dirty="0" smtClean="0"/>
          </a:p>
          <a:p>
            <a:pPr lvl="1"/>
            <a:r>
              <a:rPr lang="en-US" dirty="0" smtClean="0"/>
              <a:t>Schematics of the instrumentation</a:t>
            </a:r>
          </a:p>
          <a:p>
            <a:pPr lvl="2"/>
            <a:r>
              <a:rPr lang="en-US" dirty="0" smtClean="0"/>
              <a:t>3 fibers to be integrated (close to conductor and outside the steel jacket)</a:t>
            </a:r>
          </a:p>
          <a:p>
            <a:pPr lvl="3"/>
            <a:r>
              <a:rPr lang="en-US" dirty="0" smtClean="0"/>
              <a:t>2 fibers with 10 FBGs and 1 fiber with 4-FBG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069886" y="3265070"/>
            <a:ext cx="704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617277" y="3253540"/>
            <a:ext cx="70485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25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34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New Quench Detection Systems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Fiber </a:t>
            </a:r>
            <a:r>
              <a:rPr lang="en-US" dirty="0"/>
              <a:t>Optic Sensor Quench detection</a:t>
            </a:r>
          </a:p>
          <a:p>
            <a:pPr marL="0" indent="0">
              <a:lnSpc>
                <a:spcPts val="3300"/>
              </a:lnSpc>
              <a:spcBef>
                <a:spcPts val="1600"/>
              </a:spcBef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821507" y="2733006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Strain free vs. embedded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69" y="1542335"/>
            <a:ext cx="10711113" cy="50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35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New Quench Detection Systems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Fiber </a:t>
            </a:r>
            <a:r>
              <a:rPr lang="en-US" dirty="0"/>
              <a:t>Optic Sensor Quench detection</a:t>
            </a:r>
          </a:p>
          <a:p>
            <a:pPr marL="0" indent="0">
              <a:lnSpc>
                <a:spcPts val="3300"/>
              </a:lnSpc>
              <a:spcBef>
                <a:spcPts val="1600"/>
              </a:spcBef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222008" y="2387099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Root, protection </a:t>
            </a:r>
            <a:br>
              <a:rPr lang="en-US" dirty="0" smtClean="0"/>
            </a:br>
            <a:r>
              <a:rPr lang="en-US" dirty="0" smtClean="0"/>
              <a:t>and splice of the fiber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38" y="2360547"/>
            <a:ext cx="10211961" cy="43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3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36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New Quench Detection Systems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Fiber </a:t>
            </a:r>
            <a:r>
              <a:rPr lang="en-US" dirty="0"/>
              <a:t>Optic Sensor Quench detection</a:t>
            </a:r>
          </a:p>
          <a:p>
            <a:pPr marL="0" indent="0">
              <a:lnSpc>
                <a:spcPts val="3300"/>
              </a:lnSpc>
              <a:spcBef>
                <a:spcPts val="1600"/>
              </a:spcBef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222008" y="2387099"/>
            <a:ext cx="9769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Successful integration in SULTAN sample and cryogenics tests.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11" y="3033430"/>
            <a:ext cx="4119938" cy="3152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13" y="2930938"/>
            <a:ext cx="4590843" cy="35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37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Instrumentation 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Fiber </a:t>
            </a:r>
            <a:r>
              <a:rPr lang="en-US" dirty="0"/>
              <a:t>Optic Sensor </a:t>
            </a:r>
            <a:r>
              <a:rPr lang="en-US" dirty="0" smtClean="0"/>
              <a:t>Optimization </a:t>
            </a:r>
            <a:r>
              <a:rPr lang="en-US" dirty="0"/>
              <a:t>for cryogenics temperature monitoring</a:t>
            </a:r>
          </a:p>
          <a:p>
            <a:pPr>
              <a:lnSpc>
                <a:spcPts val="3300"/>
              </a:lnSpc>
              <a:spcBef>
                <a:spcPts val="1600"/>
              </a:spcBef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25" y="2664649"/>
            <a:ext cx="4843092" cy="3980078"/>
          </a:xfrm>
          <a:prstGeom prst="rect">
            <a:avLst/>
          </a:prstGeom>
        </p:spPr>
      </p:pic>
      <p:pic>
        <p:nvPicPr>
          <p:cNvPr id="4099" name="Picture 3" descr="517dd740-96f7-438a-862c-5d47fb7c5e04@CHEP2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00" y="3041018"/>
            <a:ext cx="4059727" cy="293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5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Scopes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38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Design and built of the EDIPO2 magnet.</a:t>
            </a:r>
            <a:endParaRPr lang="en-US" dirty="0" smtClean="0"/>
          </a:p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/>
              <a:t>R&amp;W Nb</a:t>
            </a:r>
            <a:r>
              <a:rPr lang="en-US" baseline="-25000" dirty="0"/>
              <a:t>3</a:t>
            </a:r>
            <a:r>
              <a:rPr lang="en-US" dirty="0"/>
              <a:t>Sn conductor </a:t>
            </a:r>
            <a:r>
              <a:rPr lang="en-US" dirty="0" smtClean="0"/>
              <a:t>development and bending test</a:t>
            </a:r>
            <a:r>
              <a:rPr lang="en-US" dirty="0" smtClean="0"/>
              <a:t>.</a:t>
            </a:r>
          </a:p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Testing </a:t>
            </a:r>
            <a:r>
              <a:rPr lang="en-US" dirty="0"/>
              <a:t>of superconducting samples, mainly for </a:t>
            </a:r>
            <a:r>
              <a:rPr lang="en-US" dirty="0" smtClean="0"/>
              <a:t>fusion</a:t>
            </a:r>
          </a:p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/>
              <a:t>Design and R&amp;D of </a:t>
            </a:r>
            <a:r>
              <a:rPr lang="en-US" dirty="0" err="1"/>
              <a:t>EUROfusion</a:t>
            </a:r>
            <a:r>
              <a:rPr lang="en-US" dirty="0"/>
              <a:t> DEMO</a:t>
            </a:r>
            <a:endParaRPr lang="en-US" dirty="0"/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Fiber </a:t>
            </a:r>
            <a:r>
              <a:rPr lang="en-US" dirty="0" smtClean="0"/>
              <a:t>integration in tokamak (long distance, exit, etc…) 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Fiber used as thermometer and quench detection system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Superconducting switch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Non-Insulated </a:t>
            </a:r>
            <a:r>
              <a:rPr lang="en-US" dirty="0" smtClean="0"/>
              <a:t>coils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71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On-going R&amp;D program in the group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39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60170"/>
            <a:ext cx="10642231" cy="548455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Instrumentation </a:t>
            </a:r>
          </a:p>
          <a:p>
            <a:pPr lvl="1">
              <a:lnSpc>
                <a:spcPts val="3300"/>
              </a:lnSpc>
              <a:spcBef>
                <a:spcPts val="1600"/>
              </a:spcBef>
            </a:pPr>
            <a:r>
              <a:rPr lang="en-US" dirty="0" smtClean="0"/>
              <a:t>Fiber </a:t>
            </a:r>
            <a:r>
              <a:rPr lang="en-US" dirty="0"/>
              <a:t>Optic Sensor </a:t>
            </a:r>
            <a:r>
              <a:rPr lang="en-US" dirty="0" smtClean="0"/>
              <a:t>Optimization </a:t>
            </a:r>
            <a:r>
              <a:rPr lang="en-US" dirty="0"/>
              <a:t>for cryogenics temperature monitoring</a:t>
            </a:r>
          </a:p>
          <a:p>
            <a:pPr>
              <a:lnSpc>
                <a:spcPts val="3300"/>
              </a:lnSpc>
              <a:spcBef>
                <a:spcPts val="1600"/>
              </a:spcBef>
            </a:pP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782" y="2430256"/>
            <a:ext cx="10194736" cy="43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The SULTAN test facility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4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pic>
        <p:nvPicPr>
          <p:cNvPr id="10" name="Picture 9" descr="SampleWhiteBG_small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0688" y="1831449"/>
            <a:ext cx="794250" cy="4535168"/>
          </a:xfrm>
          <a:prstGeom prst="rect">
            <a:avLst/>
          </a:prstGeom>
        </p:spPr>
      </p:pic>
      <p:pic>
        <p:nvPicPr>
          <p:cNvPr id="14" name="Picture 10" descr="sultan_fac3_x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272" y="1778151"/>
            <a:ext cx="2951917" cy="470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00" y="1798317"/>
            <a:ext cx="2955308" cy="401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95739" y="1302855"/>
            <a:ext cx="227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SULTAN assembly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7337172" y="1324628"/>
            <a:ext cx="2569611" cy="5108579"/>
            <a:chOff x="6991939" y="1324628"/>
            <a:chExt cx="2569611" cy="51085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1939" y="1802411"/>
              <a:ext cx="2569611" cy="463079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075716" y="1324628"/>
              <a:ext cx="2457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EDIPO   </a:t>
              </a:r>
              <a:r>
                <a:rPr lang="en-US" dirty="0" smtClean="0"/>
                <a:t>&amp;   </a:t>
              </a:r>
              <a:r>
                <a:rPr lang="en-US" b="1" dirty="0" smtClean="0">
                  <a:solidFill>
                    <a:srgbClr val="33CC33"/>
                  </a:solidFill>
                </a:rPr>
                <a:t>SULTAN</a:t>
              </a:r>
              <a:endParaRPr lang="en-US" b="1" dirty="0">
                <a:solidFill>
                  <a:srgbClr val="33CC33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448704" y="1318406"/>
            <a:ext cx="141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Insert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10797154" y="5194837"/>
            <a:ext cx="116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5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pic>
        <p:nvPicPr>
          <p:cNvPr id="13" name="Picture 1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14" y="972801"/>
            <a:ext cx="2748659" cy="359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746455" y="1187477"/>
            <a:ext cx="8757883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5088" indent="-14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803275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22388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65288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0800" indent="0">
              <a:lnSpc>
                <a:spcPct val="90000"/>
              </a:lnSpc>
              <a:buNone/>
            </a:pP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Since 1984, the </a:t>
            </a: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SULTAN test facility is the largest worldwide device </a:t>
            </a: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test forced flow, high current superconductors. </a:t>
            </a: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offers:</a:t>
            </a:r>
          </a:p>
          <a:p>
            <a:pPr marL="685783" lvl="1" indent="-228594" defTabSz="914377"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Helium Refrigerator 1.5 kW at 4.5 K</a:t>
            </a:r>
          </a:p>
          <a:p>
            <a:pPr marL="685783" lvl="1" indent="-228594" defTabSz="914377"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Three sets of coils, Nb</a:t>
            </a:r>
            <a:r>
              <a:rPr lang="en-US" altLang="de-DE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Sn/NbTi with individual power supply</a:t>
            </a:r>
          </a:p>
          <a:p>
            <a:pPr marL="685783" lvl="1" indent="-228594" defTabSz="914377"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DC </a:t>
            </a: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background field up to 11 T in a 580 mm diameter split solenoid</a:t>
            </a:r>
          </a:p>
          <a:p>
            <a:pPr marL="685783" lvl="1" indent="-228594" defTabSz="914377"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94x144 </a:t>
            </a: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altLang="de-DE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test well</a:t>
            </a:r>
          </a:p>
          <a:p>
            <a:pPr marL="685783" lvl="1" indent="-228594" defTabSz="914377"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450 mm High Field Region</a:t>
            </a:r>
          </a:p>
          <a:p>
            <a:pPr marL="685783" lvl="1" indent="-228594" defTabSz="914377"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DC current for test sample  </a:t>
            </a: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</a:p>
          <a:p>
            <a:pPr marL="685783" lvl="1" indent="-228594" defTabSz="914377"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Supercritical </a:t>
            </a: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Helium at 10 bar, </a:t>
            </a: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4.5 K-50 K, </a:t>
            </a: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up to 20 </a:t>
            </a: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g/s</a:t>
            </a:r>
          </a:p>
          <a:p>
            <a:pPr marL="685783" lvl="1" indent="-228594" defTabSz="914377"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Superimposed </a:t>
            </a: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steady state ac field, up to ± 0.4 T, 0.01 to 6 Hz</a:t>
            </a:r>
          </a:p>
          <a:p>
            <a:pPr marL="685783" lvl="1" indent="-228594" defTabSz="914377"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Superimposed pulsed field, up to  3 T amplitude, 140 </a:t>
            </a:r>
            <a:r>
              <a:rPr lang="en-US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period </a:t>
            </a:r>
          </a:p>
        </p:txBody>
      </p:sp>
      <p:sp>
        <p:nvSpPr>
          <p:cNvPr id="19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/>
              <a:t>The SULTAN test facility</a:t>
            </a:r>
            <a:endParaRPr lang="fr-FR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227212"/>
              </p:ext>
            </p:extLst>
          </p:nvPr>
        </p:nvGraphicFramePr>
        <p:xfrm>
          <a:off x="1392940" y="4631221"/>
          <a:ext cx="1673740" cy="2176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Bitmap Image" r:id="rId4" imgW="3575234" imgH="4642089" progId="Paint.Picture">
                  <p:embed/>
                </p:oleObj>
              </mc:Choice>
              <mc:Fallback>
                <p:oleObj name="Bitmap Image" r:id="rId4" imgW="3575234" imgH="4642089" progId="Paint.Picture">
                  <p:embed/>
                  <p:pic>
                    <p:nvPicPr>
                      <p:cNvPr id="174" name="Object 1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2940" y="4631221"/>
                        <a:ext cx="1673740" cy="21764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6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9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Recent Upgrades of the test </a:t>
            </a:r>
            <a:r>
              <a:rPr lang="en-GB" dirty="0"/>
              <a:t>facility</a:t>
            </a:r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34904"/>
            <a:ext cx="10642231" cy="47302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Heat Exchanger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20800" y="2280960"/>
            <a:ext cx="45574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dirty="0">
                <a:latin typeface="Calibri" panose="020F0502020204030204" pitchFamily="34" charset="0"/>
                <a:sym typeface="Symbol" pitchFamily="18" charset="2"/>
              </a:rPr>
              <a:t>For HTS conductor testing above 20 K, the heat flux between the HTS sample under test and the NbTi transformer needs to be limited to </a:t>
            </a:r>
            <a:r>
              <a:rPr lang="en-US" altLang="de-DE" dirty="0">
                <a:latin typeface="Calibri" panose="020F0502020204030204" pitchFamily="34" charset="0"/>
                <a:sym typeface="Symbol"/>
              </a:rPr>
              <a:t>10 W per leg by means of an HTS adapter connecting them. The intermediate temperature He is supplied by a tube-in-tube heat exchanger (HEX). The HEX ensures that the He is returned with a temperature of less than 20 K to the refrigerator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404034" y="1134904"/>
            <a:ext cx="5266115" cy="5512153"/>
            <a:chOff x="6404034" y="1134904"/>
            <a:chExt cx="5266115" cy="5512153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88"/>
            <a:stretch/>
          </p:blipFill>
          <p:spPr>
            <a:xfrm>
              <a:off x="6404034" y="1134904"/>
              <a:ext cx="5266115" cy="551215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404034" y="1304925"/>
              <a:ext cx="549216" cy="704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61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7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9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Recent Upgrades of the test </a:t>
            </a:r>
            <a:r>
              <a:rPr lang="en-GB" dirty="0"/>
              <a:t>facility</a:t>
            </a:r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34904"/>
            <a:ext cx="10642231" cy="47302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HTS adaptor</a:t>
            </a:r>
          </a:p>
        </p:txBody>
      </p:sp>
      <p:pic>
        <p:nvPicPr>
          <p:cNvPr id="10" name="Picture 25" descr="HTS_sample_sketch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85" y="2294742"/>
            <a:ext cx="8780462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6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8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9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Recent Upgrades of the test </a:t>
            </a:r>
            <a:r>
              <a:rPr lang="en-GB" dirty="0"/>
              <a:t>facility</a:t>
            </a:r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1" y="1134904"/>
            <a:ext cx="10642231" cy="47302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HTS adaptor: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7674" y="3864619"/>
            <a:ext cx="4362692" cy="2908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54" y="1843579"/>
            <a:ext cx="6659919" cy="4021602"/>
          </a:xfrm>
          <a:prstGeom prst="rect">
            <a:avLst/>
          </a:prstGeom>
        </p:spPr>
      </p:pic>
      <p:pic>
        <p:nvPicPr>
          <p:cNvPr id="1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t="8135" r="10258" b="2395"/>
          <a:stretch/>
        </p:blipFill>
        <p:spPr>
          <a:xfrm>
            <a:off x="8213032" y="943022"/>
            <a:ext cx="3190912" cy="261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9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en-US" sz="1000" dirty="0"/>
              <a:t>EPFL test facility at PSI</a:t>
            </a:r>
            <a:endParaRPr lang="en-US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fr-FR" dirty="0" smtClean="0">
                <a:solidFill>
                  <a:srgbClr val="413C3A"/>
                </a:solidFill>
              </a:rPr>
              <a:t>H. Bajas </a:t>
            </a:r>
            <a:endParaRPr lang="fr-FR" dirty="0">
              <a:solidFill>
                <a:srgbClr val="413C3A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914377"/>
              <a:t>9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9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395069" cy="653427"/>
          </a:xfrm>
        </p:spPr>
        <p:txBody>
          <a:bodyPr>
            <a:normAutofit/>
          </a:bodyPr>
          <a:lstStyle/>
          <a:p>
            <a:r>
              <a:rPr lang="en-GB" dirty="0" smtClean="0"/>
              <a:t>Recent Upgrades of the test </a:t>
            </a:r>
            <a:r>
              <a:rPr lang="en-GB" dirty="0"/>
              <a:t>facility</a:t>
            </a:r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739" y="828138"/>
            <a:ext cx="7641762" cy="47302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dirty="0" smtClean="0"/>
              <a:t>The Quench Experiment: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1800" spc="-1" dirty="0" smtClean="0">
                <a:solidFill>
                  <a:srgbClr val="000000"/>
                </a:solidFill>
                <a:latin typeface="Arial"/>
              </a:rPr>
              <a:t>Test </a:t>
            </a:r>
            <a:r>
              <a:rPr lang="en-US" sz="1800" spc="-1" dirty="0">
                <a:solidFill>
                  <a:srgbClr val="000000"/>
                </a:solidFill>
                <a:latin typeface="Arial"/>
              </a:rPr>
              <a:t>of sub-size (HTS) conductors in </a:t>
            </a:r>
            <a:r>
              <a:rPr lang="en-US" sz="1800" spc="-1" dirty="0" smtClean="0">
                <a:solidFill>
                  <a:srgbClr val="000000"/>
                </a:solidFill>
                <a:latin typeface="Arial"/>
              </a:rPr>
              <a:t>SULTAN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1800" spc="-1" dirty="0">
                <a:solidFill>
                  <a:srgbClr val="000000"/>
                </a:solidFill>
                <a:latin typeface="Arial"/>
              </a:rPr>
              <a:t> Power supply: </a:t>
            </a:r>
            <a:r>
              <a:rPr lang="en-US" sz="1800" spc="-1" dirty="0" smtClean="0">
                <a:solidFill>
                  <a:srgbClr val="000000"/>
                </a:solidFill>
                <a:latin typeface="Arial"/>
              </a:rPr>
              <a:t>15 kA, 10 V. </a:t>
            </a:r>
            <a:endParaRPr lang="en-US" sz="1800" spc="-1" dirty="0">
              <a:solidFill>
                <a:srgbClr val="000000"/>
              </a:solidFill>
              <a:latin typeface="Arial"/>
            </a:endParaRP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1800" spc="-1" dirty="0" smtClean="0">
                <a:solidFill>
                  <a:srgbClr val="000000"/>
                </a:solidFill>
                <a:latin typeface="Arial"/>
              </a:rPr>
              <a:t>Allows </a:t>
            </a:r>
            <a:r>
              <a:rPr lang="en-US" sz="1800" spc="-1" dirty="0">
                <a:solidFill>
                  <a:srgbClr val="000000"/>
                </a:solidFill>
                <a:latin typeface="Arial"/>
              </a:rPr>
              <a:t>us to preserve current when there is a big resistance in the sample during a quench, which would not be possible with superconducting </a:t>
            </a:r>
            <a:r>
              <a:rPr lang="en-US" sz="1800" spc="-1" dirty="0" smtClean="0">
                <a:solidFill>
                  <a:srgbClr val="000000"/>
                </a:solidFill>
                <a:latin typeface="Arial"/>
              </a:rPr>
              <a:t>transformer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1800" spc="-1" dirty="0">
                <a:solidFill>
                  <a:srgbClr val="000000"/>
                </a:solidFill>
                <a:latin typeface="Arial"/>
              </a:rPr>
              <a:t>Temperature range in the quenched region: 4.5 –250 </a:t>
            </a:r>
            <a:r>
              <a:rPr lang="en-US" sz="1800" spc="-1" dirty="0" smtClean="0">
                <a:solidFill>
                  <a:srgbClr val="000000"/>
                </a:solidFill>
                <a:latin typeface="Arial"/>
              </a:rPr>
              <a:t>K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1800" spc="-1" dirty="0">
                <a:solidFill>
                  <a:srgbClr val="000000"/>
                </a:solidFill>
                <a:latin typeface="Arial"/>
              </a:rPr>
              <a:t>Test of sub-size (HTS) conductors in SULTAN </a:t>
            </a:r>
            <a:endParaRPr lang="en-US" sz="1800" spc="-1" dirty="0">
              <a:latin typeface="Times New Roman"/>
            </a:endParaRP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endParaRPr lang="en-US" sz="1800" spc="-1" dirty="0">
              <a:latin typeface="Times New Roman"/>
            </a:endParaRP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endParaRPr lang="en-US" sz="1800" spc="-1" dirty="0">
              <a:solidFill>
                <a:srgbClr val="000000"/>
              </a:solidFill>
              <a:latin typeface="Arial"/>
            </a:endParaRP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endParaRPr lang="en-US" sz="1800" spc="-1" dirty="0" smtClean="0">
              <a:latin typeface="Times New Roman"/>
            </a:endParaRP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endParaRPr lang="en-US" dirty="0" smtClean="0"/>
          </a:p>
        </p:txBody>
      </p:sp>
      <p:pic>
        <p:nvPicPr>
          <p:cNvPr id="17" name="Picture 16"/>
          <p:cNvPicPr/>
          <p:nvPr/>
        </p:nvPicPr>
        <p:blipFill>
          <a:blip r:embed="rId2"/>
          <a:stretch/>
        </p:blipFill>
        <p:spPr>
          <a:xfrm rot="5733600">
            <a:off x="7532441" y="2899669"/>
            <a:ext cx="5437856" cy="1702724"/>
          </a:xfrm>
          <a:prstGeom prst="rect">
            <a:avLst/>
          </a:prstGeom>
          <a:ln w="0">
            <a:noFill/>
          </a:ln>
        </p:spPr>
      </p:pic>
      <p:sp>
        <p:nvSpPr>
          <p:cNvPr id="20" name="TextBox 19"/>
          <p:cNvSpPr txBox="1"/>
          <p:nvPr/>
        </p:nvSpPr>
        <p:spPr>
          <a:xfrm rot="16200000">
            <a:off x="10421117" y="3720654"/>
            <a:ext cx="2466720" cy="256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Quench sample holder</a:t>
            </a:r>
            <a:endParaRPr lang="en-US" sz="1800" b="0" strike="noStrike" spc="-1">
              <a:latin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087" t="31289" r="39946" b="17867"/>
          <a:stretch/>
        </p:blipFill>
        <p:spPr>
          <a:xfrm>
            <a:off x="3068533" y="4418029"/>
            <a:ext cx="3495158" cy="243997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761461" y="6642556"/>
            <a:ext cx="21082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u="none" strike="noStrike" baseline="0" dirty="0" smtClean="0">
                <a:solidFill>
                  <a:srgbClr val="0000FF"/>
                </a:solidFill>
                <a:latin typeface="HelveticaLTStd-Roman-Identity-H"/>
              </a:rPr>
              <a:t>https://doi.org/10.1088/1361-6668/acb17b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6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2261</Words>
  <Application>Microsoft Office PowerPoint</Application>
  <PresentationFormat>Widescreen</PresentationFormat>
  <Paragraphs>504</Paragraphs>
  <Slides>39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Franklin Gothic Demi Cond</vt:lpstr>
      <vt:lpstr>Helvetica</vt:lpstr>
      <vt:lpstr>HelveticaLTStd-Roman-Identity-H</vt:lpstr>
      <vt:lpstr>Roboto Black</vt:lpstr>
      <vt:lpstr>Symbol</vt:lpstr>
      <vt:lpstr>Times New Roman</vt:lpstr>
      <vt:lpstr>Wingdings</vt:lpstr>
      <vt:lpstr>Thème Office</vt:lpstr>
      <vt:lpstr>Bitmap Image</vt:lpstr>
      <vt:lpstr>EPFL test facility at PSI</vt:lpstr>
      <vt:lpstr>Introduction</vt:lpstr>
      <vt:lpstr>Introduction</vt:lpstr>
      <vt:lpstr>The SULTAN test facility</vt:lpstr>
      <vt:lpstr>The SULTAN test facility</vt:lpstr>
      <vt:lpstr>Recent Upgrades of the test facility</vt:lpstr>
      <vt:lpstr>Recent Upgrades of the test facility</vt:lpstr>
      <vt:lpstr>Recent Upgrades of the test facility</vt:lpstr>
      <vt:lpstr>Recent Upgrades of the test facility</vt:lpstr>
      <vt:lpstr>Recent Upgrades of the test facility</vt:lpstr>
      <vt:lpstr>Recent Upgrades of the test facility</vt:lpstr>
      <vt:lpstr>Recent Upgrades of the test facility</vt:lpstr>
      <vt:lpstr>What is a SULTAN sample test ?</vt:lpstr>
      <vt:lpstr>What is a SULTAN sample test ?</vt:lpstr>
      <vt:lpstr>What is a SULTAN sample test ?</vt:lpstr>
      <vt:lpstr>What is a SULTAN sample test ?</vt:lpstr>
      <vt:lpstr>What is a SULTAN sample test ?</vt:lpstr>
      <vt:lpstr>What is a SULTAN sample test ?</vt:lpstr>
      <vt:lpstr>What is a SULTAN sample test ?</vt:lpstr>
      <vt:lpstr>What is a SULTAN sample test ?</vt:lpstr>
      <vt:lpstr>What is a SULTAN sample test ?</vt:lpstr>
      <vt:lpstr>What is a SULTAN sample test ?</vt:lpstr>
      <vt:lpstr>What is a SULTAN sample test ?</vt:lpstr>
      <vt:lpstr>On-going R&amp;D program in the group</vt:lpstr>
      <vt:lpstr>On-going R&amp;D program in the group</vt:lpstr>
      <vt:lpstr>On-going R&amp;D program in the group</vt:lpstr>
      <vt:lpstr>On-going R&amp;D program in the group</vt:lpstr>
      <vt:lpstr>On-going R&amp;D program in the group</vt:lpstr>
      <vt:lpstr>On-going R&amp;D program in the group</vt:lpstr>
      <vt:lpstr>On-going R&amp;D program in the group</vt:lpstr>
      <vt:lpstr>On-going R&amp;D program in the group</vt:lpstr>
      <vt:lpstr>On-going R&amp;D program in the group</vt:lpstr>
      <vt:lpstr>On-going R&amp;D program in the group</vt:lpstr>
      <vt:lpstr>On-going R&amp;D program in the group</vt:lpstr>
      <vt:lpstr>On-going R&amp;D program in the group</vt:lpstr>
      <vt:lpstr>On-going R&amp;D program in the group</vt:lpstr>
      <vt:lpstr>On-going R&amp;D program in the group</vt:lpstr>
      <vt:lpstr>Scopes</vt:lpstr>
      <vt:lpstr>On-going R&amp;D program in the group</vt:lpstr>
    </vt:vector>
  </TitlesOfParts>
  <Company>PSI - 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EPFL test facility at PSI</dc:title>
  <dc:creator>Bajas Hugues</dc:creator>
  <cp:lastModifiedBy>Bajas Hugues</cp:lastModifiedBy>
  <cp:revision>69</cp:revision>
  <dcterms:created xsi:type="dcterms:W3CDTF">2023-04-20T07:18:51Z</dcterms:created>
  <dcterms:modified xsi:type="dcterms:W3CDTF">2023-04-25T08:17:57Z</dcterms:modified>
</cp:coreProperties>
</file>