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63" r:id="rId5"/>
    <p:sldId id="278" r:id="rId6"/>
    <p:sldId id="268" r:id="rId7"/>
    <p:sldId id="267" r:id="rId8"/>
    <p:sldId id="284" r:id="rId9"/>
    <p:sldId id="299" r:id="rId10"/>
    <p:sldId id="897" r:id="rId11"/>
    <p:sldId id="279" r:id="rId12"/>
    <p:sldId id="269" r:id="rId13"/>
    <p:sldId id="280" r:id="rId14"/>
    <p:sldId id="281" r:id="rId15"/>
    <p:sldId id="283" r:id="rId16"/>
    <p:sldId id="902" r:id="rId17"/>
    <p:sldId id="271" r:id="rId18"/>
    <p:sldId id="1105" r:id="rId19"/>
    <p:sldId id="276" r:id="rId20"/>
    <p:sldId id="277" r:id="rId21"/>
    <p:sldId id="900" r:id="rId22"/>
    <p:sldId id="1102" r:id="rId23"/>
    <p:sldId id="313" r:id="rId24"/>
    <p:sldId id="901" r:id="rId25"/>
    <p:sldId id="274" r:id="rId26"/>
    <p:sldId id="1122" r:id="rId27"/>
    <p:sldId id="1125" r:id="rId28"/>
    <p:sldId id="272" r:id="rId29"/>
    <p:sldId id="1121" r:id="rId30"/>
    <p:sldId id="256" r:id="rId31"/>
    <p:sldId id="904" r:id="rId32"/>
    <p:sldId id="1126" r:id="rId33"/>
    <p:sldId id="1103" r:id="rId34"/>
    <p:sldId id="1124" r:id="rId3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5"/>
    <p:restoredTop sz="96327"/>
  </p:normalViewPr>
  <p:slideViewPr>
    <p:cSldViewPr snapToObjects="1" showGuides="1">
      <p:cViewPr varScale="1">
        <p:scale>
          <a:sx n="162" d="100"/>
          <a:sy n="162" d="100"/>
        </p:scale>
        <p:origin x="-88" y="224"/>
      </p:cViewPr>
      <p:guideLst>
        <p:guide orient="horz" pos="32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25/04/2023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7326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25/04/2023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442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93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80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9DE45-6D79-F54B-86DC-11E8C6A83A2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5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6309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K. Suzuki, 4th Superconducting Magnet Test Stand 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8288F91-F6C8-A244-9607-70AC1878C6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" y="4559021"/>
            <a:ext cx="1371600" cy="4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>
            <a:normAutofit/>
          </a:bodyPr>
          <a:lstStyle>
            <a:lvl1pPr algn="l">
              <a:defRPr sz="2000"/>
            </a:lvl1pPr>
            <a:lvl2pPr algn="l">
              <a:defRPr sz="2000"/>
            </a:lvl2pPr>
            <a:lvl3pPr algn="l">
              <a:defRPr sz="20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968CFA7E-3945-A94A-9AB7-443C8642D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103" y="4565753"/>
            <a:ext cx="833969" cy="500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286261FA-9987-B042-8FAB-8AC0FBC74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103" y="4565753"/>
            <a:ext cx="833969" cy="500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B4AA46FE-7923-444D-85C6-F96395256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103" y="4565753"/>
            <a:ext cx="833969" cy="500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A757A369-E463-8F4D-AF69-5108DD7C8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103" y="4565753"/>
            <a:ext cx="833969" cy="500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noProof="0"/>
              <a:t>アイコンをクリックして図を追加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8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5AE84A65-B96F-404C-B458-E345687A5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103" y="4565753"/>
            <a:ext cx="833969" cy="500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4767263"/>
            <a:ext cx="6440400" cy="270000"/>
          </a:xfrm>
        </p:spPr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E61EB77-3275-AF49-A406-9BA4F66028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" y="4559021"/>
            <a:ext cx="1371600" cy="4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K. Suzuki, 4th Superconducting Magnet Test Stand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C3D1-9FCF-524A-BFC9-0A44D3267C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64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5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38400" y="4767263"/>
            <a:ext cx="60936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fr-FR"/>
              <a:t>K. Suzuki, 4th Superconducting Magnet Test Stand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kumimoji="1"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20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20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20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tif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uu.se/event/596/contributions/999/" TargetMode="External"/><Relationship Id="rId5" Type="http://schemas.openxmlformats.org/officeDocument/2006/relationships/hyperlink" Target="https://indico.cern.ch/event/704235/contributions/2931999/attachments/1651165/2640917/20180508KEKD1_TestStandWSFinal.pdf" TargetMode="External"/><Relationship Id="rId4" Type="http://schemas.openxmlformats.org/officeDocument/2006/relationships/hyperlink" Target="https://indico.cern.ch/event/507584/contributions/2027926/attachments/1289830/1920459/20160613KEKTestStand_NakamotoFinal.pdf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KEK test facility </a:t>
            </a:r>
          </a:p>
        </p:txBody>
      </p:sp>
      <p:sp>
        <p:nvSpPr>
          <p:cNvPr id="19" name="Sous-titre 18"/>
          <p:cNvSpPr>
            <a:spLocks noGrp="1"/>
          </p:cNvSpPr>
          <p:nvPr>
            <p:ph type="subTitle" idx="1"/>
          </p:nvPr>
        </p:nvSpPr>
        <p:spPr>
          <a:xfrm>
            <a:off x="1403648" y="3608141"/>
            <a:ext cx="6480000" cy="742950"/>
          </a:xfrm>
        </p:spPr>
        <p:txBody>
          <a:bodyPr/>
          <a:lstStyle/>
          <a:p>
            <a:r>
              <a:rPr lang="en-GB" dirty="0"/>
              <a:t>Kento SUZUKI (KEK)</a:t>
            </a:r>
          </a:p>
          <a:p>
            <a:r>
              <a:rPr lang="en-GB" dirty="0"/>
              <a:t>on behalf of the CERN-KEK collaboration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0" i="0" dirty="0">
                <a:solidFill>
                  <a:schemeClr val="bg2"/>
                </a:solidFill>
              </a:rPr>
              <a:t>4</a:t>
            </a:r>
            <a:r>
              <a:rPr lang="en-GB" b="0" i="0" baseline="30000" dirty="0">
                <a:solidFill>
                  <a:schemeClr val="bg2"/>
                </a:solidFill>
              </a:rPr>
              <a:t>th</a:t>
            </a:r>
            <a:r>
              <a:rPr lang="en-GB" b="0" i="0" dirty="0">
                <a:solidFill>
                  <a:schemeClr val="bg2"/>
                </a:solidFill>
              </a:rPr>
              <a:t> Superconducting Magnet Test Facility Workshop – 25</a:t>
            </a:r>
            <a:r>
              <a:rPr lang="en-GB" b="0" i="0" baseline="30000" dirty="0">
                <a:solidFill>
                  <a:schemeClr val="bg2"/>
                </a:solidFill>
              </a:rPr>
              <a:t>th</a:t>
            </a:r>
            <a:r>
              <a:rPr lang="en-GB" b="0" i="0" dirty="0">
                <a:solidFill>
                  <a:schemeClr val="bg2"/>
                </a:solidFill>
              </a:rPr>
              <a:t> April 2023</a:t>
            </a:r>
          </a:p>
        </p:txBody>
      </p:sp>
      <p:pic>
        <p:nvPicPr>
          <p:cNvPr id="7" name="図 6" descr="建物, 電車, 男, 座る が含まれている画像&#10;&#10;自動的に生成された説明">
            <a:extLst>
              <a:ext uri="{FF2B5EF4-FFF2-40B4-BE49-F238E27FC236}">
                <a16:creationId xmlns:a16="http://schemas.microsoft.com/office/drawing/2014/main" id="{F21B0568-EECE-D717-E289-FCDF49ED4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7515"/>
            <a:ext cx="2875645" cy="35706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B1B1C4-611D-40D3-536E-6976E050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128490"/>
            <a:ext cx="7920000" cy="540000"/>
          </a:xfrm>
        </p:spPr>
        <p:txBody>
          <a:bodyPr/>
          <a:lstStyle/>
          <a:p>
            <a:r>
              <a:rPr kumimoji="1" lang="en-US" altLang="ja-JP" dirty="0"/>
              <a:t>The New Powering Circuit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A274D2-7702-4080-E3A2-51491F0A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84" y="4295012"/>
            <a:ext cx="7920000" cy="81214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Operating current range: 0 - 15 kA ( 0 – 15 V) </a:t>
            </a:r>
            <a:endParaRPr kumimoji="1" lang="en-US" altLang="ja-JP" dirty="0"/>
          </a:p>
          <a:p>
            <a:r>
              <a:rPr kumimoji="1" lang="en-US" altLang="ja-JP" dirty="0"/>
              <a:t>Stability : 10</a:t>
            </a:r>
            <a:r>
              <a:rPr kumimoji="1" lang="en-US" altLang="ja-JP" baseline="30000" dirty="0"/>
              <a:t>-4</a:t>
            </a:r>
            <a:r>
              <a:rPr kumimoji="1" lang="en-US" altLang="ja-JP" dirty="0"/>
              <a:t> / hour (10</a:t>
            </a:r>
            <a:r>
              <a:rPr kumimoji="1" lang="en-US" altLang="ja-JP" baseline="30000" dirty="0"/>
              <a:t>-5</a:t>
            </a:r>
            <a:r>
              <a:rPr kumimoji="1" lang="en-US" altLang="ja-JP" dirty="0"/>
              <a:t> /</a:t>
            </a:r>
            <a:r>
              <a:rPr lang="en-US" altLang="ja-JP" dirty="0"/>
              <a:t>min</a:t>
            </a:r>
            <a:r>
              <a:rPr kumimoji="1" lang="en-US" altLang="ja-JP" dirty="0"/>
              <a:t>)</a:t>
            </a:r>
          </a:p>
          <a:p>
            <a:r>
              <a:rPr kumimoji="1" lang="en-US" altLang="ja-JP" dirty="0"/>
              <a:t>PLC controller w/ EPICS Interface </a:t>
            </a:r>
          </a:p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CE77DAF-0C98-2E8E-CE85-77C1CC49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B8D6BD8-3517-F809-FE5C-6F9AC7092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8" y="358967"/>
            <a:ext cx="9217024" cy="387668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43FA17-F14F-CA4D-A316-D90C3B30E607}"/>
              </a:ext>
            </a:extLst>
          </p:cNvPr>
          <p:cNvSpPr txBox="1"/>
          <p:nvPr/>
        </p:nvSpPr>
        <p:spPr>
          <a:xfrm>
            <a:off x="181084" y="1347614"/>
            <a:ext cx="129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AC420V,</a:t>
            </a:r>
          </a:p>
          <a:p>
            <a:r>
              <a:rPr kumimoji="1" lang="en-US" altLang="ja-JP" dirty="0"/>
              <a:t>470kVA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3D909C9-A66F-8D93-0788-C580EBEA90BC}"/>
              </a:ext>
            </a:extLst>
          </p:cNvPr>
          <p:cNvSpPr txBox="1"/>
          <p:nvPr/>
        </p:nvSpPr>
        <p:spPr>
          <a:xfrm>
            <a:off x="827584" y="358967"/>
            <a:ext cx="255577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Rectifier section</a:t>
            </a:r>
          </a:p>
          <a:p>
            <a:r>
              <a:rPr kumimoji="1" lang="en-US" altLang="ja-JP" sz="1400" dirty="0"/>
              <a:t>(Transformer and Thyristor)</a:t>
            </a:r>
            <a:endParaRPr kumimoji="1" lang="ja-JP" altLang="en-US" sz="14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F2C595-BBC4-000C-D95E-D28E611E1C81}"/>
              </a:ext>
            </a:extLst>
          </p:cNvPr>
          <p:cNvSpPr txBox="1"/>
          <p:nvPr/>
        </p:nvSpPr>
        <p:spPr>
          <a:xfrm>
            <a:off x="3844893" y="391765"/>
            <a:ext cx="133265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Regulator</a:t>
            </a:r>
            <a:endParaRPr kumimoji="1" lang="ja-JP" altLang="en-US" sz="14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7339F9-3E0C-9266-FFCD-7A672A41A76F}"/>
              </a:ext>
            </a:extLst>
          </p:cNvPr>
          <p:cNvSpPr txBox="1"/>
          <p:nvPr/>
        </p:nvSpPr>
        <p:spPr>
          <a:xfrm>
            <a:off x="5597519" y="279485"/>
            <a:ext cx="163877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Protection circuit </a:t>
            </a:r>
            <a:endParaRPr kumimoji="1" lang="ja-JP" altLang="en-US" sz="14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1C429C-A6E3-2EF8-5473-8CA663E294BB}"/>
              </a:ext>
            </a:extLst>
          </p:cNvPr>
          <p:cNvSpPr txBox="1"/>
          <p:nvPr/>
        </p:nvSpPr>
        <p:spPr>
          <a:xfrm>
            <a:off x="8111464" y="600068"/>
            <a:ext cx="1008112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Load (D1) </a:t>
            </a:r>
            <a:endParaRPr kumimoji="1" lang="ja-JP" altLang="en-US" sz="140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E4FC35E-50A6-2F0E-4E45-72469056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17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29F4E-1744-6C95-012E-E1B6C523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61331"/>
            <a:ext cx="7920000" cy="540000"/>
          </a:xfrm>
        </p:spPr>
        <p:txBody>
          <a:bodyPr/>
          <a:lstStyle/>
          <a:p>
            <a:r>
              <a:rPr lang="en-US" altLang="ja-JP" dirty="0"/>
              <a:t>Energy Extraction System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79988E-9A06-6D08-14E9-5278BB933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413049"/>
            <a:ext cx="9145016" cy="148543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/>
              <a:t>Re-use the dump resistor (12.5 m, 25m, 50m, 75m, and 100mOhm)</a:t>
            </a:r>
          </a:p>
          <a:p>
            <a:r>
              <a:rPr kumimoji="1" lang="en-US" altLang="ja-JP" dirty="0"/>
              <a:t>Two DCCTs (Phoenix </a:t>
            </a:r>
            <a:r>
              <a:rPr kumimoji="1" lang="en-US" altLang="ja-JP" dirty="0" err="1"/>
              <a:t>Mechano</a:t>
            </a:r>
            <a:r>
              <a:rPr kumimoji="1" lang="en-US" altLang="ja-JP" dirty="0"/>
              <a:t> Ltd.) for monitoring transport current</a:t>
            </a:r>
          </a:p>
          <a:p>
            <a:r>
              <a:rPr lang="en-US" altLang="ja-JP" dirty="0"/>
              <a:t>Protection switch : Electro-mechanical switch (DCCB: 6 parallel units)</a:t>
            </a:r>
          </a:p>
          <a:p>
            <a:pPr lvl="1"/>
            <a:r>
              <a:rPr lang="en-US" altLang="ja-JP" dirty="0"/>
              <a:t>Rated voltage limit : 600 VDC </a:t>
            </a:r>
          </a:p>
          <a:p>
            <a:pPr lvl="1"/>
            <a:r>
              <a:rPr lang="en-US" altLang="ja-JP" dirty="0"/>
              <a:t>Rated current limit : 4 kA per each unit</a:t>
            </a:r>
            <a:r>
              <a:rPr lang="ja-JP" altLang="en-US"/>
              <a:t>　</a:t>
            </a:r>
            <a:endParaRPr lang="en-US" altLang="ja-JP" dirty="0"/>
          </a:p>
          <a:p>
            <a:pPr lvl="1"/>
            <a:r>
              <a:rPr lang="en-US" altLang="ja-JP" dirty="0"/>
              <a:t>Switching delay : 17.3 </a:t>
            </a:r>
            <a:r>
              <a:rPr lang="en-US" altLang="ja-JP" dirty="0" err="1"/>
              <a:t>ms</a:t>
            </a:r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AA724E-29BB-F9D1-7561-C12E4B718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3FED5D-E5A0-4158-6E71-CEB7B87D1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74303"/>
            <a:ext cx="7772400" cy="257474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21859C8-91BD-21FB-711F-66C4E3F8B570}"/>
              </a:ext>
            </a:extLst>
          </p:cNvPr>
          <p:cNvSpPr/>
          <p:nvPr/>
        </p:nvSpPr>
        <p:spPr>
          <a:xfrm>
            <a:off x="8413770" y="1350818"/>
            <a:ext cx="504496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D1</a:t>
            </a:r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1913B87E-F473-5608-306C-C508BFD1BBD5}"/>
              </a:ext>
            </a:extLst>
          </p:cNvPr>
          <p:cNvSpPr/>
          <p:nvPr/>
        </p:nvSpPr>
        <p:spPr>
          <a:xfrm>
            <a:off x="7730836" y="1049482"/>
            <a:ext cx="935182" cy="301336"/>
          </a:xfrm>
          <a:custGeom>
            <a:avLst/>
            <a:gdLst>
              <a:gd name="connsiteX0" fmla="*/ 0 w 935182"/>
              <a:gd name="connsiteY0" fmla="*/ 0 h 301336"/>
              <a:gd name="connsiteX1" fmla="*/ 935182 w 935182"/>
              <a:gd name="connsiteY1" fmla="*/ 0 h 301336"/>
              <a:gd name="connsiteX2" fmla="*/ 935182 w 935182"/>
              <a:gd name="connsiteY2" fmla="*/ 301336 h 30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5182" h="301336">
                <a:moveTo>
                  <a:pt x="0" y="0"/>
                </a:moveTo>
                <a:lnTo>
                  <a:pt x="935182" y="0"/>
                </a:lnTo>
                <a:lnTo>
                  <a:pt x="935182" y="301336"/>
                </a:ln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D9E66091-67E2-9893-CB02-B28C0A45B2F4}"/>
              </a:ext>
            </a:extLst>
          </p:cNvPr>
          <p:cNvSpPr/>
          <p:nvPr/>
        </p:nvSpPr>
        <p:spPr>
          <a:xfrm>
            <a:off x="7699664" y="2722418"/>
            <a:ext cx="955963" cy="238991"/>
          </a:xfrm>
          <a:custGeom>
            <a:avLst/>
            <a:gdLst>
              <a:gd name="connsiteX0" fmla="*/ 0 w 955963"/>
              <a:gd name="connsiteY0" fmla="*/ 238991 h 238991"/>
              <a:gd name="connsiteX1" fmla="*/ 955963 w 955963"/>
              <a:gd name="connsiteY1" fmla="*/ 238991 h 238991"/>
              <a:gd name="connsiteX2" fmla="*/ 955963 w 955963"/>
              <a:gd name="connsiteY2" fmla="*/ 0 h 23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963" h="238991">
                <a:moveTo>
                  <a:pt x="0" y="238991"/>
                </a:moveTo>
                <a:lnTo>
                  <a:pt x="955963" y="238991"/>
                </a:lnTo>
                <a:lnTo>
                  <a:pt x="955963" y="0"/>
                </a:ln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356CB543-F261-5652-4774-DFB75E96B693}"/>
              </a:ext>
            </a:extLst>
          </p:cNvPr>
          <p:cNvSpPr/>
          <p:nvPr/>
        </p:nvSpPr>
        <p:spPr>
          <a:xfrm>
            <a:off x="8028384" y="2841913"/>
            <a:ext cx="503616" cy="23389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EAD56DCE-3336-0414-7475-FDCED1FC7DE6}"/>
              </a:ext>
            </a:extLst>
          </p:cNvPr>
          <p:cNvSpPr/>
          <p:nvPr/>
        </p:nvSpPr>
        <p:spPr>
          <a:xfrm rot="10800000">
            <a:off x="8084903" y="947965"/>
            <a:ext cx="503616" cy="23389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82058A4-77B4-4DD4-2048-DF95AA8C819F}"/>
              </a:ext>
            </a:extLst>
          </p:cNvPr>
          <p:cNvSpPr/>
          <p:nvPr/>
        </p:nvSpPr>
        <p:spPr>
          <a:xfrm>
            <a:off x="827584" y="1049482"/>
            <a:ext cx="2160240" cy="1792431"/>
          </a:xfrm>
          <a:prstGeom prst="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7A80DD7-4F89-E50B-B803-2B4FEAF6DAFA}"/>
              </a:ext>
            </a:extLst>
          </p:cNvPr>
          <p:cNvSpPr txBox="1"/>
          <p:nvPr/>
        </p:nvSpPr>
        <p:spPr>
          <a:xfrm>
            <a:off x="1043608" y="812526"/>
            <a:ext cx="861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6">
                    <a:lumMod val="75000"/>
                  </a:schemeClr>
                </a:solidFill>
              </a:rPr>
              <a:t>DCCB</a:t>
            </a:r>
            <a:endParaRPr kumimoji="1" lang="ja-JP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2FD6777-981B-8AAA-8A8A-CA2322E30680}"/>
              </a:ext>
            </a:extLst>
          </p:cNvPr>
          <p:cNvSpPr/>
          <p:nvPr/>
        </p:nvSpPr>
        <p:spPr>
          <a:xfrm>
            <a:off x="3012782" y="1195745"/>
            <a:ext cx="1919258" cy="367894"/>
          </a:xfrm>
          <a:prstGeom prst="rect">
            <a:avLst/>
          </a:prstGeom>
          <a:noFill/>
          <a:ln w="22225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F2C4A72-D1EC-3C1A-D4A5-924B902BA03D}"/>
              </a:ext>
            </a:extLst>
          </p:cNvPr>
          <p:cNvSpPr txBox="1"/>
          <p:nvPr/>
        </p:nvSpPr>
        <p:spPr>
          <a:xfrm>
            <a:off x="3507993" y="562240"/>
            <a:ext cx="9351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</a:rPr>
              <a:t>Dump resistor</a:t>
            </a:r>
            <a:endParaRPr kumimoji="1" lang="ja-JP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720F08F-B718-4538-0B34-DFC4317A2671}"/>
              </a:ext>
            </a:extLst>
          </p:cNvPr>
          <p:cNvSpPr/>
          <p:nvPr/>
        </p:nvSpPr>
        <p:spPr>
          <a:xfrm>
            <a:off x="7035279" y="1154050"/>
            <a:ext cx="705073" cy="481596"/>
          </a:xfrm>
          <a:prstGeom prst="rect">
            <a:avLst/>
          </a:prstGeom>
          <a:noFill/>
          <a:ln w="2222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右矢印 16">
            <a:extLst>
              <a:ext uri="{FF2B5EF4-FFF2-40B4-BE49-F238E27FC236}">
                <a16:creationId xmlns:a16="http://schemas.microsoft.com/office/drawing/2014/main" id="{6E4B6241-C231-8C08-C8F1-AA21E60B5D45}"/>
              </a:ext>
            </a:extLst>
          </p:cNvPr>
          <p:cNvSpPr/>
          <p:nvPr/>
        </p:nvSpPr>
        <p:spPr>
          <a:xfrm rot="10800000">
            <a:off x="340034" y="962642"/>
            <a:ext cx="503616" cy="23389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BF6CEEF1-3A9F-19AD-2575-0B91DFE6C95C}"/>
              </a:ext>
            </a:extLst>
          </p:cNvPr>
          <p:cNvSpPr/>
          <p:nvPr/>
        </p:nvSpPr>
        <p:spPr>
          <a:xfrm>
            <a:off x="395536" y="2926138"/>
            <a:ext cx="503616" cy="23389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C103FF7-EA76-54E4-2F63-D3A236CBACED}"/>
              </a:ext>
            </a:extLst>
          </p:cNvPr>
          <p:cNvSpPr txBox="1"/>
          <p:nvPr/>
        </p:nvSpPr>
        <p:spPr>
          <a:xfrm>
            <a:off x="6853531" y="760331"/>
            <a:ext cx="13195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DCCTx2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B06A77-C76B-B62F-EE58-EAC0BE18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02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屋内, 建物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0AA8B128-5077-B1DE-6C63-DA151AFC6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224" y="840200"/>
            <a:ext cx="2425776" cy="32343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02DF13D-6390-7347-8D23-E42CD53E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56482"/>
            <a:ext cx="7920000" cy="540000"/>
          </a:xfrm>
        </p:spPr>
        <p:txBody>
          <a:bodyPr/>
          <a:lstStyle/>
          <a:p>
            <a:r>
              <a:rPr kumimoji="1" lang="en-US" altLang="ja-JP" dirty="0"/>
              <a:t>Vertical Magnetic Measurement System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D58B91-7F7D-EBAB-9A3B-F73642F43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4" y="3483937"/>
            <a:ext cx="6863274" cy="157438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New PCB design </a:t>
            </a:r>
          </a:p>
          <a:p>
            <a:pPr lvl="1"/>
            <a:r>
              <a:rPr lang="en-US" altLang="ja-JP" dirty="0"/>
              <a:t>Two s</a:t>
            </a:r>
            <a:r>
              <a:rPr kumimoji="1" lang="en-US" altLang="ja-JP" dirty="0"/>
              <a:t>hort coils for </a:t>
            </a:r>
            <a:r>
              <a:rPr lang="en-US" altLang="ja-JP" dirty="0"/>
              <a:t>coil-end </a:t>
            </a:r>
            <a:r>
              <a:rPr kumimoji="1" lang="en-US" altLang="ja-JP" dirty="0"/>
              <a:t>field inspection</a:t>
            </a:r>
          </a:p>
          <a:p>
            <a:pPr lvl="1"/>
            <a:r>
              <a:rPr kumimoji="1" lang="en-US" altLang="ja-JP" dirty="0"/>
              <a:t>Long coil for the field integral measurement</a:t>
            </a:r>
          </a:p>
          <a:p>
            <a:r>
              <a:rPr lang="en-US" altLang="ja-JP" dirty="0"/>
              <a:t>Shaft extension </a:t>
            </a:r>
          </a:p>
          <a:p>
            <a:pPr lvl="1"/>
            <a:r>
              <a:rPr lang="en-US" altLang="ja-JP" dirty="0"/>
              <a:t>Attached a 1.7m-long extension to enlarge the measurement coverage</a:t>
            </a:r>
            <a:r>
              <a:rPr kumimoji="1" lang="en-US" altLang="ja-JP" dirty="0"/>
              <a:t> for the full scale (7m-long) magnet   </a:t>
            </a:r>
          </a:p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60D4284-4CC8-4864-6035-3119CCC7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9952" y="4767263"/>
            <a:ext cx="4392048" cy="270000"/>
          </a:xfrm>
        </p:spPr>
        <p:txBody>
          <a:bodyPr/>
          <a:lstStyle/>
          <a:p>
            <a:r>
              <a:rPr lang="fr-FR" noProof="0" dirty="0"/>
              <a:t>K. Suzuki, 4th </a:t>
            </a:r>
            <a:r>
              <a:rPr lang="fr-FR" noProof="0" dirty="0" err="1"/>
              <a:t>Superconducting</a:t>
            </a:r>
            <a:r>
              <a:rPr lang="fr-FR" noProof="0" dirty="0"/>
              <a:t> Magnet Test Stand </a:t>
            </a:r>
            <a:endParaRPr lang="en-GB" noProof="0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2DDBC4F9-1584-88C1-6B15-159FB25FC6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19" y="683678"/>
            <a:ext cx="4572000" cy="1035170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E116A682-C987-15E4-AE2A-E73BF86C76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" y="1668678"/>
            <a:ext cx="4778158" cy="180614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79A0D05-022C-4A61-3371-3C198334530C}"/>
              </a:ext>
            </a:extLst>
          </p:cNvPr>
          <p:cNvSpPr txBox="1"/>
          <p:nvPr/>
        </p:nvSpPr>
        <p:spPr>
          <a:xfrm>
            <a:off x="1905000" y="612739"/>
            <a:ext cx="1649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Long (500)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FB70BC4-20C9-D33B-EDB0-95029617199F}"/>
              </a:ext>
            </a:extLst>
          </p:cNvPr>
          <p:cNvSpPr txBox="1"/>
          <p:nvPr/>
        </p:nvSpPr>
        <p:spPr>
          <a:xfrm>
            <a:off x="3670749" y="486559"/>
            <a:ext cx="15911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Short2 (50)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4D53E9C-55E1-17D2-83B6-37FEEDAFE574}"/>
              </a:ext>
            </a:extLst>
          </p:cNvPr>
          <p:cNvSpPr txBox="1"/>
          <p:nvPr/>
        </p:nvSpPr>
        <p:spPr>
          <a:xfrm>
            <a:off x="28819" y="541045"/>
            <a:ext cx="16039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Short1 (50)</a:t>
            </a:r>
            <a:endParaRPr kumimoji="1" lang="ja-JP" altLang="en-US"/>
          </a:p>
        </p:txBody>
      </p:sp>
      <p:pic>
        <p:nvPicPr>
          <p:cNvPr id="27" name="図 26" descr="自転車, 建物, 部屋, 座る が含まれている画像&#10;&#10;自動的に生成された説明">
            <a:extLst>
              <a:ext uri="{FF2B5EF4-FFF2-40B4-BE49-F238E27FC236}">
                <a16:creationId xmlns:a16="http://schemas.microsoft.com/office/drawing/2014/main" id="{093BC70C-CD9B-DF0C-F131-29D485126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48" y="3039869"/>
            <a:ext cx="2209752" cy="2209752"/>
          </a:xfrm>
          <a:prstGeom prst="rect">
            <a:avLst/>
          </a:prstGeom>
        </p:spPr>
      </p:pic>
      <p:pic>
        <p:nvPicPr>
          <p:cNvPr id="29" name="図 28" descr="人, 建物, 男, 夜 が含まれている画像&#10;&#10;自動的に生成された説明">
            <a:extLst>
              <a:ext uri="{FF2B5EF4-FFF2-40B4-BE49-F238E27FC236}">
                <a16:creationId xmlns:a16="http://schemas.microsoft.com/office/drawing/2014/main" id="{5B00E61B-9177-9BF9-4711-8A9F1062C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889" y="538004"/>
            <a:ext cx="2007111" cy="2676148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1965DCC-6D64-BDE4-11FE-7123B5599C9F}"/>
              </a:ext>
            </a:extLst>
          </p:cNvPr>
          <p:cNvSpPr txBox="1"/>
          <p:nvPr/>
        </p:nvSpPr>
        <p:spPr>
          <a:xfrm>
            <a:off x="5403303" y="855891"/>
            <a:ext cx="17197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Shaft extension work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930AD01-2FAE-B385-9331-1422713CC2F9}"/>
              </a:ext>
            </a:extLst>
          </p:cNvPr>
          <p:cNvSpPr txBox="1"/>
          <p:nvPr/>
        </p:nvSpPr>
        <p:spPr>
          <a:xfrm>
            <a:off x="4926937" y="3271947"/>
            <a:ext cx="1591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2021 May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8636F7D-4CC4-8CF1-B9FA-41BEF83C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99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B8FDE2-BA6F-C70B-3572-59B9632E0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96" y="-56482"/>
            <a:ext cx="7920000" cy="540000"/>
          </a:xfrm>
        </p:spPr>
        <p:txBody>
          <a:bodyPr/>
          <a:lstStyle/>
          <a:p>
            <a:r>
              <a:rPr kumimoji="1" lang="en-US" altLang="ja-JP" dirty="0"/>
              <a:t>Quench protection and diagnostics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BE16B3-5D31-242F-CDD1-D336BDAAD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08" y="3650550"/>
            <a:ext cx="8748464" cy="1138047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Protection baseline : 8 QPH strips + 25 </a:t>
            </a:r>
            <a:r>
              <a:rPr lang="en-US" altLang="ja-JP" dirty="0" err="1"/>
              <a:t>mOhm</a:t>
            </a:r>
            <a:r>
              <a:rPr lang="en-US" altLang="ja-JP" dirty="0"/>
              <a:t> (48 MJ) as energy extraction </a:t>
            </a:r>
          </a:p>
          <a:p>
            <a:pPr lvl="1"/>
            <a:r>
              <a:rPr lang="en-US" altLang="ja-JP" dirty="0"/>
              <a:t>N</a:t>
            </a:r>
            <a:r>
              <a:rPr kumimoji="1" lang="en-US" altLang="ja-JP" dirty="0"/>
              <a:t>ew QPH power supplies (7.05 mF) from Nichicon </a:t>
            </a:r>
            <a:r>
              <a:rPr kumimoji="1" lang="en-US" altLang="ja-JP" dirty="0" err="1"/>
              <a:t>Co.,</a:t>
            </a:r>
            <a:r>
              <a:rPr lang="en-US" altLang="ja-JP" dirty="0" err="1"/>
              <a:t>L</a:t>
            </a:r>
            <a:r>
              <a:rPr kumimoji="1" lang="en-US" altLang="ja-JP" dirty="0" err="1"/>
              <a:t>td</a:t>
            </a:r>
            <a:r>
              <a:rPr kumimoji="1" lang="en-US" altLang="ja-JP" dirty="0"/>
              <a:t>.</a:t>
            </a:r>
          </a:p>
          <a:p>
            <a:r>
              <a:rPr lang="en-US" altLang="ja-JP" dirty="0"/>
              <a:t>Quench localization : 11 antennas made by flexible printed circuits (FPB)</a:t>
            </a:r>
          </a:p>
          <a:p>
            <a:pPr lvl="1"/>
            <a:r>
              <a:rPr lang="en-US" altLang="ja-JP" dirty="0"/>
              <a:t>Wrapped round the warm bore tube and installed to the </a:t>
            </a:r>
            <a:r>
              <a:rPr kumimoji="1" lang="en-US" altLang="ja-JP" dirty="0"/>
              <a:t>vacuum-insulation</a:t>
            </a:r>
            <a:r>
              <a:rPr lang="en-US" altLang="ja-JP" dirty="0"/>
              <a:t> space</a:t>
            </a:r>
            <a:endParaRPr kumimoji="1" lang="en-US" altLang="ja-JP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C899DA3-8732-778F-5596-D279AF2C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K. Suzuki, 4th </a:t>
            </a:r>
            <a:r>
              <a:rPr lang="fr-FR" noProof="0" dirty="0" err="1"/>
              <a:t>Superconducting</a:t>
            </a:r>
            <a:r>
              <a:rPr lang="fr-FR" noProof="0" dirty="0"/>
              <a:t> Magnet Test Stand </a:t>
            </a:r>
            <a:endParaRPr lang="en-GB" noProof="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B8D598D-759A-56BA-D278-92CF03BC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7" y="753056"/>
            <a:ext cx="2562217" cy="2499341"/>
          </a:xfrm>
          <a:prstGeom prst="rect">
            <a:avLst/>
          </a:prstGeom>
        </p:spPr>
      </p:pic>
      <p:pic>
        <p:nvPicPr>
          <p:cNvPr id="8" name="図 7" descr="屋内, 座る, トラック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899DD205-5729-A2CD-01C5-4CAA4E71E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06" y="735045"/>
            <a:ext cx="1971595" cy="262879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13F4259-B840-BC3D-46D8-37A62D2FF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501" y="699542"/>
            <a:ext cx="2186003" cy="294635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65582DF-89EB-62EF-7594-75A76AD3FD6A}"/>
              </a:ext>
            </a:extLst>
          </p:cNvPr>
          <p:cNvSpPr txBox="1"/>
          <p:nvPr/>
        </p:nvSpPr>
        <p:spPr>
          <a:xfrm>
            <a:off x="3900171" y="2679788"/>
            <a:ext cx="110253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Nichicon</a:t>
            </a:r>
            <a:endParaRPr kumimoji="1" lang="ja-JP" altLang="en-US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23FFEC5E-ECCB-EBD9-8F27-6A709F1FE8C9}"/>
              </a:ext>
            </a:extLst>
          </p:cNvPr>
          <p:cNvCxnSpPr>
            <a:cxnSpLocks/>
          </p:cNvCxnSpPr>
          <p:nvPr/>
        </p:nvCxnSpPr>
        <p:spPr>
          <a:xfrm>
            <a:off x="3725750" y="2502170"/>
            <a:ext cx="192267" cy="325796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C6C5DE82-7701-E9A4-7706-0C53DC85DD43}"/>
              </a:ext>
            </a:extLst>
          </p:cNvPr>
          <p:cNvCxnSpPr>
            <a:cxnSpLocks/>
          </p:cNvCxnSpPr>
          <p:nvPr/>
        </p:nvCxnSpPr>
        <p:spPr>
          <a:xfrm flipV="1">
            <a:off x="3696182" y="3012431"/>
            <a:ext cx="203989" cy="128139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80BFF47-237F-F88B-B076-1CA9E3A73E1C}"/>
              </a:ext>
            </a:extLst>
          </p:cNvPr>
          <p:cNvSpPr txBox="1"/>
          <p:nvPr/>
        </p:nvSpPr>
        <p:spPr>
          <a:xfrm>
            <a:off x="536839" y="460626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QPH circuit</a:t>
            </a:r>
            <a:endParaRPr kumimoji="1" lang="ja-JP" altLang="en-US" b="1"/>
          </a:p>
        </p:txBody>
      </p:sp>
      <p:pic>
        <p:nvPicPr>
          <p:cNvPr id="26" name="図 25" descr="壁に貼られた紙&#10;&#10;低い精度で自動的に生成された説明">
            <a:extLst>
              <a:ext uri="{FF2B5EF4-FFF2-40B4-BE49-F238E27FC236}">
                <a16:creationId xmlns:a16="http://schemas.microsoft.com/office/drawing/2014/main" id="{FDB36183-BFEC-1BF6-785E-EBAEBE766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555" y="694886"/>
            <a:ext cx="1971596" cy="1478697"/>
          </a:xfrm>
          <a:prstGeom prst="rect">
            <a:avLst/>
          </a:prstGeom>
        </p:spPr>
      </p:pic>
      <p:pic>
        <p:nvPicPr>
          <p:cNvPr id="28" name="図 27" descr="屋内, 座る, プラスチック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706BC10-AFF3-6A5F-CA26-E771E0DB8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556" y="2088617"/>
            <a:ext cx="1971595" cy="147869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27CE471-F555-A5B3-DD25-2F0245CE807D}"/>
              </a:ext>
            </a:extLst>
          </p:cNvPr>
          <p:cNvSpPr txBox="1"/>
          <p:nvPr/>
        </p:nvSpPr>
        <p:spPr>
          <a:xfrm>
            <a:off x="5094096" y="403424"/>
            <a:ext cx="206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Quench antenna</a:t>
            </a:r>
            <a:endParaRPr kumimoji="1" lang="ja-JP" altLang="en-US" b="1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46DF7B-46F9-D075-A326-DAE302FC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42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レストランのテーブルに座っている男性&#10;&#10;低い精度で自動的に生成された説明">
            <a:extLst>
              <a:ext uri="{FF2B5EF4-FFF2-40B4-BE49-F238E27FC236}">
                <a16:creationId xmlns:a16="http://schemas.microsoft.com/office/drawing/2014/main" id="{340636C8-5AF3-6D49-E967-6A1383024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07" y="898575"/>
            <a:ext cx="2455909" cy="32745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A176EC2-CE04-5F0E-1A1B-15BD784F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0538"/>
            <a:ext cx="7920000" cy="540000"/>
          </a:xfrm>
        </p:spPr>
        <p:txBody>
          <a:bodyPr/>
          <a:lstStyle/>
          <a:p>
            <a:r>
              <a:rPr kumimoji="1" lang="en-US" altLang="ja-JP" dirty="0"/>
              <a:t>Visual Inspection of Quench Antennas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F91E4E8-4ACC-DCB5-6C20-3ACCCAF4F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6" name="図 5" descr="人, 屋内, 建物, 立つ が含まれている画像&#10;&#10;自動的に生成された説明">
            <a:extLst>
              <a:ext uri="{FF2B5EF4-FFF2-40B4-BE49-F238E27FC236}">
                <a16:creationId xmlns:a16="http://schemas.microsoft.com/office/drawing/2014/main" id="{552203D6-44C3-BD36-BB9A-1F103D1AC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57" y="893503"/>
            <a:ext cx="2455909" cy="327454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12AFD2-C791-594C-ECAB-763B89C78B0F}"/>
              </a:ext>
            </a:extLst>
          </p:cNvPr>
          <p:cNvSpPr txBox="1"/>
          <p:nvPr/>
        </p:nvSpPr>
        <p:spPr>
          <a:xfrm>
            <a:off x="459907" y="49609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2020 Feb.</a:t>
            </a:r>
            <a:endParaRPr kumimoji="1" lang="ja-JP" altLang="en-US"/>
          </a:p>
        </p:txBody>
      </p:sp>
      <p:pic>
        <p:nvPicPr>
          <p:cNvPr id="11" name="図 10" descr="屋内, テーブル, グリーン, 食品 が含まれている画像&#10;&#10;自動的に生成された説明">
            <a:extLst>
              <a:ext uri="{FF2B5EF4-FFF2-40B4-BE49-F238E27FC236}">
                <a16:creationId xmlns:a16="http://schemas.microsoft.com/office/drawing/2014/main" id="{A77C40B0-0749-6B75-D655-043FCD921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523" y="526463"/>
            <a:ext cx="2685701" cy="2017016"/>
          </a:xfrm>
          <a:prstGeom prst="rect">
            <a:avLst/>
          </a:prstGeom>
        </p:spPr>
      </p:pic>
      <p:pic>
        <p:nvPicPr>
          <p:cNvPr id="15" name="図 14" descr="テーブル, 椅子, 座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31D4A78C-9B56-CD64-6A26-744096360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10" y="2571750"/>
            <a:ext cx="2681714" cy="201701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751E428-14A0-3D3B-9304-D1A75043B26E}"/>
              </a:ext>
            </a:extLst>
          </p:cNvPr>
          <p:cNvSpPr txBox="1"/>
          <p:nvPr/>
        </p:nvSpPr>
        <p:spPr>
          <a:xfrm>
            <a:off x="218972" y="4390932"/>
            <a:ext cx="489654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Thanks to the overhaul we could find insulation damage in one of the signal cables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2D3E47-A6BB-231E-60C2-2886CDBAF77E}"/>
              </a:ext>
            </a:extLst>
          </p:cNvPr>
          <p:cNvSpPr txBox="1"/>
          <p:nvPr/>
        </p:nvSpPr>
        <p:spPr>
          <a:xfrm>
            <a:off x="674936" y="3551296"/>
            <a:ext cx="22955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Extraction of </a:t>
            </a:r>
          </a:p>
          <a:p>
            <a:r>
              <a:rPr kumimoji="1" lang="en-US" altLang="ja-JP" dirty="0"/>
              <a:t>the warm bore tube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BDB5F1-7B18-9E17-FEE0-27B61F421E75}"/>
              </a:ext>
            </a:extLst>
          </p:cNvPr>
          <p:cNvSpPr txBox="1"/>
          <p:nvPr/>
        </p:nvSpPr>
        <p:spPr>
          <a:xfrm>
            <a:off x="6052532" y="518088"/>
            <a:ext cx="3239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Unwrap super-insulation films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3FCF12BD-706A-1B46-D630-CA023CDE6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822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0DDEE3E0-701E-A010-7BE8-4F3C235CB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9" y="1318760"/>
            <a:ext cx="2600755" cy="19505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8C5E6-B193-9D1E-BC92-161BBF37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Cold Bore Tube Insulation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A1E4F1-7BF7-2AB2-EE5B-E8771B4D1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72" y="3509067"/>
            <a:ext cx="8741587" cy="125726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In</a:t>
            </a:r>
            <a:r>
              <a:rPr lang="en-US" altLang="ja-JP" dirty="0"/>
              <a:t>sulation w/ GKG sheet ( Glass t0.05 + Polyimide t0.02 + Glass t0.05)</a:t>
            </a:r>
          </a:p>
          <a:p>
            <a:r>
              <a:rPr kumimoji="1" lang="en-US" altLang="ja-JP" dirty="0"/>
              <a:t>R&amp;D was started from testing </a:t>
            </a:r>
            <a:r>
              <a:rPr lang="en-US" altLang="ja-JP" dirty="0"/>
              <a:t>w/ short-scale stainless-steel pipe</a:t>
            </a:r>
          </a:p>
          <a:p>
            <a:r>
              <a:rPr lang="en-US" altLang="ja-JP" dirty="0"/>
              <a:t>A series of tests was successfully done</a:t>
            </a:r>
          </a:p>
          <a:p>
            <a:pPr lvl="1"/>
            <a:r>
              <a:rPr lang="en-US" altLang="ja-JP" dirty="0"/>
              <a:t> Adopted to the cold bore tube (CBT) </a:t>
            </a:r>
          </a:p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5928D5D-80DA-18E3-988B-1A671C97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E37DDDD-227C-F976-5C76-0C7B8B1F6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410"/>
            <a:ext cx="1631002" cy="12241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F5CEF6-AABC-3A97-3F23-79BAA7E482C1}"/>
              </a:ext>
            </a:extLst>
          </p:cNvPr>
          <p:cNvSpPr txBox="1"/>
          <p:nvPr/>
        </p:nvSpPr>
        <p:spPr>
          <a:xfrm>
            <a:off x="331344" y="2899994"/>
            <a:ext cx="2951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Short-scale wrapping test </a:t>
            </a:r>
            <a:endParaRPr kumimoji="1" lang="ja-JP" altLang="en-US"/>
          </a:p>
        </p:txBody>
      </p:sp>
      <p:pic>
        <p:nvPicPr>
          <p:cNvPr id="9" name="コンテンツ プレースホルダー 3">
            <a:extLst>
              <a:ext uri="{FF2B5EF4-FFF2-40B4-BE49-F238E27FC236}">
                <a16:creationId xmlns:a16="http://schemas.microsoft.com/office/drawing/2014/main" id="{B4D92CEF-4137-CADE-EF57-409810C23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32" y="1215487"/>
            <a:ext cx="2837371" cy="212751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21261E-2AEC-3729-8918-E7799661B540}"/>
              </a:ext>
            </a:extLst>
          </p:cNvPr>
          <p:cNvSpPr txBox="1"/>
          <p:nvPr/>
        </p:nvSpPr>
        <p:spPr>
          <a:xfrm>
            <a:off x="22795" y="1215487"/>
            <a:ext cx="208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GKG tape</a:t>
            </a:r>
          </a:p>
          <a:p>
            <a:r>
              <a:rPr kumimoji="1" lang="en-US" altLang="ja-JP" dirty="0"/>
              <a:t>(</a:t>
            </a:r>
            <a:r>
              <a:rPr kumimoji="1" lang="en-US" altLang="ja-JP" dirty="0" err="1"/>
              <a:t>Arisawa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Co.,Ltd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7B45D8-98E4-64E8-AB0D-6B948C80EAB1}"/>
              </a:ext>
            </a:extLst>
          </p:cNvPr>
          <p:cNvSpPr txBox="1"/>
          <p:nvPr/>
        </p:nvSpPr>
        <p:spPr>
          <a:xfrm>
            <a:off x="3283232" y="3009073"/>
            <a:ext cx="31249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3m-long pipe wrapping test </a:t>
            </a:r>
            <a:endParaRPr kumimoji="1" lang="ja-JP" altLang="en-US"/>
          </a:p>
        </p:txBody>
      </p:sp>
      <p:pic>
        <p:nvPicPr>
          <p:cNvPr id="15" name="図 14" descr="屋内, テーブル, 窓, 部屋 が含まれている画像&#10;&#10;自動的に生成された説明">
            <a:extLst>
              <a:ext uri="{FF2B5EF4-FFF2-40B4-BE49-F238E27FC236}">
                <a16:creationId xmlns:a16="http://schemas.microsoft.com/office/drawing/2014/main" id="{8917958B-192B-71D4-384C-6CF5C1A1A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612" y="563410"/>
            <a:ext cx="2156139" cy="287485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8233955-6D89-C437-75C9-499E8B46264B}"/>
              </a:ext>
            </a:extLst>
          </p:cNvPr>
          <p:cNvSpPr txBox="1"/>
          <p:nvPr/>
        </p:nvSpPr>
        <p:spPr>
          <a:xfrm>
            <a:off x="7623784" y="3068930"/>
            <a:ext cx="1292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CBT</a:t>
            </a:r>
            <a:endParaRPr kumimoji="1" lang="ja-JP" altLang="en-US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80AF7824-0486-720B-22C3-599241C9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4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0F747E-DC9A-7F11-429F-B0A7F93C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3470"/>
            <a:ext cx="7920000" cy="540000"/>
          </a:xfrm>
        </p:spPr>
        <p:txBody>
          <a:bodyPr/>
          <a:lstStyle/>
          <a:p>
            <a:r>
              <a:rPr lang="en-US" altLang="ja-JP" dirty="0"/>
              <a:t>Data acquisition and control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B00CAF-0BDE-7857-2EB7-B45E7F286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001" y="555526"/>
            <a:ext cx="4160212" cy="404244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1600" dirty="0"/>
              <a:t>DAQ machines</a:t>
            </a:r>
          </a:p>
          <a:p>
            <a:pPr lvl="1"/>
            <a:r>
              <a:rPr lang="en-US" altLang="ja-JP" sz="1600" dirty="0"/>
              <a:t>Same as ones for the model magnet</a:t>
            </a:r>
          </a:p>
          <a:p>
            <a:pPr lvl="1"/>
            <a:r>
              <a:rPr lang="en-US" altLang="ja-JP" sz="1600" dirty="0"/>
              <a:t>Fast DAQ: 10 kHz sampling ADC units (PXI-6143, 16 bit x 8 </a:t>
            </a:r>
            <a:r>
              <a:rPr lang="en-US" altLang="ja-JP" sz="1600" dirty="0" err="1"/>
              <a:t>ch</a:t>
            </a:r>
            <a:r>
              <a:rPr lang="en-US" altLang="ja-JP" sz="1600" dirty="0"/>
              <a:t> x 15 slots)</a:t>
            </a:r>
          </a:p>
          <a:p>
            <a:pPr lvl="1"/>
            <a:r>
              <a:rPr lang="en-US" altLang="ja-JP" sz="1600" dirty="0"/>
              <a:t>Slow DAQ: HP 3458A (8</a:t>
            </a:r>
            <a:r>
              <a:rPr lang="en-US" altLang="ja-JP" sz="1600" baseline="30000" dirty="0"/>
              <a:t>1/2 </a:t>
            </a:r>
            <a:r>
              <a:rPr lang="en-US" altLang="ja-JP" sz="1600" dirty="0"/>
              <a:t>digits multimeter) </a:t>
            </a:r>
          </a:p>
          <a:p>
            <a:pPr lvl="1"/>
            <a:r>
              <a:rPr kumimoji="1" lang="en-US" altLang="ja-JP" sz="1600" dirty="0"/>
              <a:t>LabVIEW </a:t>
            </a:r>
            <a:r>
              <a:rPr lang="en-US" altLang="ja-JP" sz="1600" dirty="0"/>
              <a:t>interface</a:t>
            </a:r>
            <a:endParaRPr kumimoji="1" lang="en-US" altLang="ja-JP" sz="1600" dirty="0"/>
          </a:p>
          <a:p>
            <a:r>
              <a:rPr kumimoji="1" lang="en-US" altLang="ja-JP" sz="1600" dirty="0"/>
              <a:t>15kA power converter controller </a:t>
            </a:r>
          </a:p>
          <a:p>
            <a:pPr lvl="1"/>
            <a:r>
              <a:rPr kumimoji="1" lang="en-US" altLang="ja-JP" sz="1600" dirty="0"/>
              <a:t>EPICS Input/Output controller (IOC) for </a:t>
            </a:r>
            <a:r>
              <a:rPr lang="en-US" altLang="ja-JP" sz="1600" dirty="0"/>
              <a:t>PLC</a:t>
            </a:r>
            <a:endParaRPr kumimoji="1" lang="en-US" altLang="ja-JP" sz="1600" dirty="0"/>
          </a:p>
          <a:p>
            <a:pPr lvl="1"/>
            <a:r>
              <a:rPr lang="en-US" altLang="ja-JP" sz="1600" dirty="0"/>
              <a:t>Operator</a:t>
            </a:r>
            <a:r>
              <a:rPr kumimoji="1" lang="en-US" altLang="ja-JP" sz="1600" dirty="0"/>
              <a:t> </a:t>
            </a:r>
            <a:r>
              <a:rPr lang="en-US" altLang="ja-JP" sz="1600" dirty="0"/>
              <a:t>interface (OPI) was prepared using a LabVIEW software </a:t>
            </a:r>
          </a:p>
          <a:p>
            <a:r>
              <a:rPr lang="en-US" altLang="ja-JP" sz="1600" dirty="0"/>
              <a:t>MySQL-based database for logging and archiving events</a:t>
            </a:r>
            <a:endParaRPr kumimoji="1" lang="ja-JP" altLang="en-US" sz="16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B25209E-993E-95D3-AF3C-74D4ABBF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6" name="図 5" descr="デスクの上のパソコン&#10;&#10;自動的に生成された説明">
            <a:extLst>
              <a:ext uri="{FF2B5EF4-FFF2-40B4-BE49-F238E27FC236}">
                <a16:creationId xmlns:a16="http://schemas.microsoft.com/office/drawing/2014/main" id="{8B9E4DFD-092B-9A40-878E-E03435D7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947" y="2735215"/>
            <a:ext cx="2647045" cy="1985284"/>
          </a:xfrm>
          <a:prstGeom prst="rect">
            <a:avLst/>
          </a:prstGeom>
        </p:spPr>
      </p:pic>
      <p:pic>
        <p:nvPicPr>
          <p:cNvPr id="8" name="図 7" descr="デスクの上のパソコン&#10;&#10;自動的に生成された説明">
            <a:extLst>
              <a:ext uri="{FF2B5EF4-FFF2-40B4-BE49-F238E27FC236}">
                <a16:creationId xmlns:a16="http://schemas.microsoft.com/office/drawing/2014/main" id="{A2829995-23EA-A47F-2E88-E1327329E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008" y="596347"/>
            <a:ext cx="2647045" cy="198528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EE75BE7-E933-EF51-435B-E7AB37D6CE54}"/>
              </a:ext>
            </a:extLst>
          </p:cNvPr>
          <p:cNvSpPr txBox="1"/>
          <p:nvPr/>
        </p:nvSpPr>
        <p:spPr>
          <a:xfrm>
            <a:off x="4332574" y="610903"/>
            <a:ext cx="98544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Database </a:t>
            </a:r>
          </a:p>
          <a:p>
            <a:r>
              <a:rPr kumimoji="1" lang="en-US" altLang="ja-JP" sz="1200" dirty="0"/>
              <a:t>server</a:t>
            </a:r>
            <a:endParaRPr kumimoji="1" lang="ja-JP" altLang="en-US" sz="12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5FCDC1-21CF-5D83-6360-D25E4530EC0F}"/>
              </a:ext>
            </a:extLst>
          </p:cNvPr>
          <p:cNvSpPr txBox="1"/>
          <p:nvPr/>
        </p:nvSpPr>
        <p:spPr>
          <a:xfrm>
            <a:off x="4897495" y="1795304"/>
            <a:ext cx="11724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Vertical MM </a:t>
            </a:r>
          </a:p>
          <a:p>
            <a:r>
              <a:rPr kumimoji="1" lang="en-US" altLang="ja-JP" sz="1200" dirty="0"/>
              <a:t>controller</a:t>
            </a:r>
            <a:endParaRPr kumimoji="1" lang="ja-JP" altLang="en-US" sz="12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94CD53-FB3D-2250-5BA2-9A6B2D9DDAE2}"/>
              </a:ext>
            </a:extLst>
          </p:cNvPr>
          <p:cNvSpPr txBox="1"/>
          <p:nvPr/>
        </p:nvSpPr>
        <p:spPr>
          <a:xfrm>
            <a:off x="4126470" y="2965811"/>
            <a:ext cx="14627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Slow DAQ </a:t>
            </a:r>
            <a:endParaRPr kumimoji="1" lang="ja-JP" altLang="en-US" sz="12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BE67BA-DDBE-7CA5-C71D-1CA85C5E50D4}"/>
              </a:ext>
            </a:extLst>
          </p:cNvPr>
          <p:cNvSpPr txBox="1"/>
          <p:nvPr/>
        </p:nvSpPr>
        <p:spPr>
          <a:xfrm>
            <a:off x="4607159" y="4351167"/>
            <a:ext cx="146278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EPICS OPI</a:t>
            </a:r>
            <a:endParaRPr kumimoji="1" lang="ja-JP" altLang="en-US" sz="12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4166F86-30E0-B727-3620-5F6F2B365471}"/>
              </a:ext>
            </a:extLst>
          </p:cNvPr>
          <p:cNvSpPr txBox="1"/>
          <p:nvPr/>
        </p:nvSpPr>
        <p:spPr>
          <a:xfrm>
            <a:off x="5413469" y="3290853"/>
            <a:ext cx="14627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Fast DAQ</a:t>
            </a:r>
            <a:endParaRPr kumimoji="1" lang="ja-JP" altLang="en-US" sz="1200"/>
          </a:p>
        </p:txBody>
      </p:sp>
      <p:pic>
        <p:nvPicPr>
          <p:cNvPr id="15" name="図 14" descr="ストリート, 市, コンピュータ, 座る が含まれている画像&#10;&#10;自動的に生成された説明">
            <a:extLst>
              <a:ext uri="{FF2B5EF4-FFF2-40B4-BE49-F238E27FC236}">
                <a16:creationId xmlns:a16="http://schemas.microsoft.com/office/drawing/2014/main" id="{DB484F10-7B6A-9E5F-5A3B-5B37B704D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767" y="2524372"/>
            <a:ext cx="1747039" cy="2329386"/>
          </a:xfrm>
          <a:prstGeom prst="rect">
            <a:avLst/>
          </a:prstGeom>
        </p:spPr>
      </p:pic>
      <p:pic>
        <p:nvPicPr>
          <p:cNvPr id="16" name="図 15" descr="冷蔵庫の中身&#10;&#10;中程度の精度で自動的に生成された説明">
            <a:extLst>
              <a:ext uri="{FF2B5EF4-FFF2-40B4-BE49-F238E27FC236}">
                <a16:creationId xmlns:a16="http://schemas.microsoft.com/office/drawing/2014/main" id="{47BA63C7-4DB8-6B53-39C2-C2F211E2E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546" y="588220"/>
            <a:ext cx="1641176" cy="2188234"/>
          </a:xfrm>
          <a:prstGeom prst="rect">
            <a:avLst/>
          </a:prstGeom>
        </p:spPr>
      </p:pic>
      <p:pic>
        <p:nvPicPr>
          <p:cNvPr id="17" name="図 16" descr="冷蔵庫の中身&#10;&#10;中程度の精度で自動的に生成された説明">
            <a:extLst>
              <a:ext uri="{FF2B5EF4-FFF2-40B4-BE49-F238E27FC236}">
                <a16:creationId xmlns:a16="http://schemas.microsoft.com/office/drawing/2014/main" id="{4B7B7420-3FA6-B96D-19FE-81D51BD7A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909" y="546981"/>
            <a:ext cx="1641176" cy="218823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DE854A-D807-1497-D02D-132AC17ECB72}"/>
              </a:ext>
            </a:extLst>
          </p:cNvPr>
          <p:cNvSpPr txBox="1"/>
          <p:nvPr/>
        </p:nvSpPr>
        <p:spPr>
          <a:xfrm>
            <a:off x="5867690" y="906176"/>
            <a:ext cx="985441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EPICS IOC</a:t>
            </a:r>
            <a:endParaRPr kumimoji="1" lang="ja-JP" altLang="en-US" sz="12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74809C-C984-E1ED-EA15-A63E93973995}"/>
              </a:ext>
            </a:extLst>
          </p:cNvPr>
          <p:cNvSpPr txBox="1"/>
          <p:nvPr/>
        </p:nvSpPr>
        <p:spPr>
          <a:xfrm>
            <a:off x="7111040" y="4458019"/>
            <a:ext cx="11716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Fast DAQ: </a:t>
            </a:r>
          </a:p>
          <a:p>
            <a:r>
              <a:rPr kumimoji="1" lang="en-US" altLang="ja-JP" sz="1200" dirty="0"/>
              <a:t>PXI system</a:t>
            </a:r>
            <a:endParaRPr kumimoji="1" lang="ja-JP" altLang="en-US" sz="12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BFC599-5ED9-EBF1-22FA-738ED44C858E}"/>
              </a:ext>
            </a:extLst>
          </p:cNvPr>
          <p:cNvSpPr txBox="1"/>
          <p:nvPr/>
        </p:nvSpPr>
        <p:spPr>
          <a:xfrm>
            <a:off x="6775304" y="2106675"/>
            <a:ext cx="11716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Slow DAQ: </a:t>
            </a:r>
          </a:p>
          <a:p>
            <a:r>
              <a:rPr kumimoji="1" lang="en-US" altLang="ja-JP" sz="1200" dirty="0"/>
              <a:t>PXI system</a:t>
            </a:r>
            <a:endParaRPr kumimoji="1" lang="ja-JP" altLang="en-US" sz="120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AC7FD9E-5D50-2ED6-8CEC-C3AF97F6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618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FFB282-F401-D3FC-4132-7866EBE19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08" y="2427734"/>
            <a:ext cx="7920000" cy="540000"/>
          </a:xfrm>
        </p:spPr>
        <p:txBody>
          <a:bodyPr/>
          <a:lstStyle/>
          <a:p>
            <a:r>
              <a:rPr lang="en-US" altLang="ja-JP" dirty="0"/>
              <a:t>Testing MBXFP</a:t>
            </a:r>
            <a:br>
              <a:rPr lang="en-US" altLang="ja-JP" dirty="0"/>
            </a:br>
            <a:r>
              <a:rPr lang="en-US" altLang="ja-JP" dirty="0"/>
              <a:t> June – Sep. 2021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F7D34E-012F-ACCF-327A-5086FAA5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EFB7EA-874E-194C-1EF4-C16F4D204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371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1FF3B5-DBDD-49CB-7A37-1AE8AF28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MBXFP Installation to the Vertical Cryostat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404222-3952-A3E0-75C1-6C7FCC3E7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011909"/>
            <a:ext cx="7920000" cy="582713"/>
          </a:xfrm>
        </p:spPr>
        <p:txBody>
          <a:bodyPr/>
          <a:lstStyle/>
          <a:p>
            <a:r>
              <a:rPr kumimoji="1" lang="en-US" altLang="ja-JP" dirty="0"/>
              <a:t>a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D8E1E0-FFBF-FDFC-85F6-9AF7FC67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8" name="図 7" descr="建物, 屋内, 大きい, 座る が含まれている画像&#10;&#10;自動的に生成された説明">
            <a:extLst>
              <a:ext uri="{FF2B5EF4-FFF2-40B4-BE49-F238E27FC236}">
                <a16:creationId xmlns:a16="http://schemas.microsoft.com/office/drawing/2014/main" id="{D866244C-CD3E-17F7-A0C6-7AC0750A6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888" y="686232"/>
            <a:ext cx="2720901" cy="36278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429098-5639-B862-0244-F9367BBB5C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41263" y="1290878"/>
            <a:ext cx="3627868" cy="241857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2D03CF-3EA2-9C86-7B5D-BF1B13B2403C}"/>
              </a:ext>
            </a:extLst>
          </p:cNvPr>
          <p:cNvSpPr txBox="1"/>
          <p:nvPr/>
        </p:nvSpPr>
        <p:spPr>
          <a:xfrm>
            <a:off x="7236296" y="4325334"/>
            <a:ext cx="180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2021 May-June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78D1B68-6B6E-E7ED-053D-081581F98E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14" y="684251"/>
            <a:ext cx="2418578" cy="3627867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215AB961-B04E-4D51-4DFD-6E1AC02D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32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AB942CD-A993-F176-DB34-624188E6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1168682"/>
            <a:ext cx="2839662" cy="3635316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F0E6E8-B0DC-AD4E-99D1-6A53B0E4C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364" y="2828997"/>
            <a:ext cx="3713300" cy="22136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altLang="ja-JP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Training behavior</a:t>
            </a:r>
          </a:p>
          <a:p>
            <a:pPr algn="just"/>
            <a:r>
              <a:rPr lang="en-US" altLang="ja-JP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Good performance was confirmed</a:t>
            </a:r>
            <a:endParaRPr lang="en-US" altLang="ja-JP" sz="1400" dirty="0">
              <a:solidFill>
                <a:schemeClr val="tx2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en-US" altLang="ja-JP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Field quality</a:t>
            </a:r>
          </a:p>
          <a:p>
            <a:r>
              <a:rPr lang="en-US" altLang="ja-JP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Some discrepancies observed in b</a:t>
            </a:r>
            <a:r>
              <a:rPr lang="en-US" altLang="ja-JP" sz="1400" baseline="-250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altLang="ja-JP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and b</a:t>
            </a:r>
            <a:r>
              <a:rPr lang="en-US" altLang="ja-JP" sz="1400" baseline="-250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5</a:t>
            </a:r>
            <a:r>
              <a:rPr lang="en-US" altLang="ja-JP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JP" altLang="ja-JP" sz="1400">
                <a:solidFill>
                  <a:schemeClr val="tx2"/>
                </a:solidFill>
              </a:rPr>
              <a:t>Larger discrepancy observed in </a:t>
            </a:r>
            <a:r>
              <a:rPr lang="en-JP" altLang="ja-JP" sz="1400" i="1">
                <a:solidFill>
                  <a:schemeClr val="tx2"/>
                </a:solidFill>
              </a:rPr>
              <a:t>b</a:t>
            </a:r>
            <a:r>
              <a:rPr lang="en-JP" altLang="ja-JP" sz="1400" i="1" baseline="-25000">
                <a:solidFill>
                  <a:schemeClr val="tx2"/>
                </a:solidFill>
              </a:rPr>
              <a:t>3</a:t>
            </a:r>
            <a:r>
              <a:rPr lang="en-JP" altLang="ja-JP" sz="1400">
                <a:solidFill>
                  <a:schemeClr val="tx2"/>
                </a:solidFill>
              </a:rPr>
              <a:t> integral come</a:t>
            </a:r>
            <a:r>
              <a:rPr lang="en-US" altLang="ja-JP" sz="1400" dirty="0">
                <a:solidFill>
                  <a:schemeClr val="tx2"/>
                </a:solidFill>
              </a:rPr>
              <a:t>s</a:t>
            </a:r>
            <a:r>
              <a:rPr lang="en-JP" altLang="ja-JP" sz="1400">
                <a:solidFill>
                  <a:schemeClr val="tx2"/>
                </a:solidFill>
              </a:rPr>
              <a:t> from </a:t>
            </a:r>
            <a:r>
              <a:rPr lang="en-US" altLang="ja-JP" sz="1400" dirty="0">
                <a:solidFill>
                  <a:schemeClr val="tx2"/>
                </a:solidFill>
              </a:rPr>
              <a:t>the </a:t>
            </a:r>
            <a:r>
              <a:rPr lang="en-JP" altLang="ja-JP" sz="1400">
                <a:solidFill>
                  <a:schemeClr val="tx2"/>
                </a:solidFill>
              </a:rPr>
              <a:t>coil ends</a:t>
            </a:r>
            <a:r>
              <a:rPr lang="en-US" altLang="ja-JP" sz="1400" dirty="0">
                <a:solidFill>
                  <a:schemeClr val="tx2"/>
                </a:solidFill>
              </a:rPr>
              <a:t>.</a:t>
            </a:r>
            <a:r>
              <a:rPr lang="en-JP" altLang="ja-JP" sz="1400">
                <a:solidFill>
                  <a:schemeClr val="tx2"/>
                </a:solidFill>
              </a:rPr>
              <a:t> </a:t>
            </a:r>
            <a:endParaRPr lang="en-US" altLang="ja-JP" sz="14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altLang="ja-JP" sz="1400" dirty="0">
                <a:solidFill>
                  <a:srgbClr val="FF0000"/>
                </a:solidFill>
                <a:latin typeface="+mj-lt"/>
              </a:rPr>
              <a:t>A fine tuning of the coil cross section for series production magnets.</a:t>
            </a:r>
            <a:endParaRPr lang="ja-JP" altLang="en-US" sz="140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7DB7AC9-7221-CD4C-A549-718404ACF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K. Suzuki, 4th Superconducting Magnet Test Stand </a:t>
            </a:r>
            <a:endParaRPr lang="en-GB" noProof="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A0CD580-EC63-074E-BF9B-90FEAF26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2613"/>
            <a:ext cx="6592532" cy="2297495"/>
          </a:xfrm>
          <a:prstGeom prst="rect">
            <a:avLst/>
          </a:prstGeom>
          <a:noFill/>
        </p:spPr>
      </p:pic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7EADF7C8-F2E4-064E-A551-C5E6C8B646EB}"/>
              </a:ext>
            </a:extLst>
          </p:cNvPr>
          <p:cNvSpPr/>
          <p:nvPr/>
        </p:nvSpPr>
        <p:spPr>
          <a:xfrm>
            <a:off x="5262529" y="372613"/>
            <a:ext cx="1349369" cy="218314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kumimoji="1" lang="ja-JP" altLang="en-US" sz="1350" kern="0">
              <a:solidFill>
                <a:prstClr val="white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9225DD-26C2-014E-978E-850AE57BB92D}"/>
              </a:ext>
            </a:extLst>
          </p:cNvPr>
          <p:cNvSpPr txBox="1"/>
          <p:nvPr/>
        </p:nvSpPr>
        <p:spPr>
          <a:xfrm>
            <a:off x="5566511" y="106237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>
                <a:solidFill>
                  <a:srgbClr val="FF0000"/>
                </a:solidFill>
              </a:rPr>
              <a:t>Prototype</a:t>
            </a:r>
            <a:endParaRPr kumimoji="1" lang="ja-JP" altLang="en-US" sz="1350">
              <a:solidFill>
                <a:srgbClr val="FF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84E0705-B2CC-844C-9057-D629B485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81" y="11390"/>
            <a:ext cx="5940000" cy="357541"/>
          </a:xfrm>
        </p:spPr>
        <p:txBody>
          <a:bodyPr/>
          <a:lstStyle/>
          <a:p>
            <a:r>
              <a:rPr lang="en-US" altLang="ja-JP" sz="2700" dirty="0"/>
              <a:t>Vertical Cold Test Results</a:t>
            </a:r>
            <a:endParaRPr lang="ja-JP" altLang="en-US" sz="270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A6288978-ADC5-EB4A-BFEC-53C456F72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634277"/>
              </p:ext>
            </p:extLst>
          </p:nvPr>
        </p:nvGraphicFramePr>
        <p:xfrm>
          <a:off x="-36513" y="2585908"/>
          <a:ext cx="2974163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818229483"/>
                    </a:ext>
                  </a:extLst>
                </a:gridCol>
                <a:gridCol w="817963">
                  <a:extLst>
                    <a:ext uri="{9D8B030D-6E8A-4147-A177-3AD203B41FA5}">
                      <a16:colId xmlns:a16="http://schemas.microsoft.com/office/drawing/2014/main" val="83790710"/>
                    </a:ext>
                  </a:extLst>
                </a:gridCol>
                <a:gridCol w="818972">
                  <a:extLst>
                    <a:ext uri="{9D8B030D-6E8A-4147-A177-3AD203B41FA5}">
                      <a16:colId xmlns:a16="http://schemas.microsoft.com/office/drawing/2014/main" val="2015815838"/>
                    </a:ext>
                  </a:extLst>
                </a:gridCol>
                <a:gridCol w="905180">
                  <a:extLst>
                    <a:ext uri="{9D8B030D-6E8A-4147-A177-3AD203B41FA5}">
                      <a16:colId xmlns:a16="http://schemas.microsoft.com/office/drawing/2014/main" val="1531396039"/>
                    </a:ext>
                  </a:extLst>
                </a:gridCol>
              </a:tblGrid>
              <a:tr h="228600">
                <a:tc rowSpan="3">
                  <a:txBody>
                    <a:bodyPr/>
                    <a:lstStyle/>
                    <a:p>
                      <a:pPr algn="ctr"/>
                      <a:endParaRPr lang="en-JP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</a:t>
                      </a:r>
                      <a:r>
                        <a:rPr lang="en-JP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Integral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12.1 kA</a:t>
                      </a:r>
                      <a:endParaRPr lang="en-JP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JP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P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79887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Calculation</a:t>
                      </a:r>
                      <a:endParaRPr lang="en-JP" sz="11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JP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Meas.</a:t>
                      </a:r>
                      <a:endParaRPr lang="en-JP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585613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 lang="en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</a:t>
                      </a:r>
                      <a:endParaRPr lang="en-US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H-</a:t>
                      </a:r>
                      <a:r>
                        <a:rPr lang="en-US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</a:t>
                      </a:r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JP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V-</a:t>
                      </a:r>
                      <a:r>
                        <a:rPr lang="en-US" sz="11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JP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altLang="ja-JP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 </a:t>
                      </a:r>
                    </a:p>
                    <a:p>
                      <a:pPr algn="ctr"/>
                      <a:r>
                        <a:rPr lang="en-US" altLang="ja-JP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V-</a:t>
                      </a:r>
                      <a:r>
                        <a:rPr lang="en-US" altLang="ja-JP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</a:t>
                      </a:r>
                      <a:r>
                        <a:rPr lang="en-US" altLang="ja-JP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JP" altLang="ja-JP" sz="1100" b="1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597918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JP" sz="11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JP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</a:t>
                      </a:r>
                      <a:endParaRPr lang="en-JP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-6.5</a:t>
                      </a:r>
                      <a:endParaRPr lang="en-JP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-12.</a:t>
                      </a:r>
                      <a:r>
                        <a:rPr lang="en-US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JP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741966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JP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  <a:endParaRPr lang="en-JP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JP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r>
                        <a:rPr lang="en-US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JP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66912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JP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JP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  <a:endParaRPr lang="en-JP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JP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695525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JP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JP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JP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JP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198845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JP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</a:t>
                      </a:r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JP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JP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</a:t>
                      </a:r>
                      <a:endParaRPr lang="en-JP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60716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JP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JP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</a:t>
                      </a:r>
                      <a:endParaRPr lang="en-JP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</a:t>
                      </a:r>
                      <a:endParaRPr lang="en-JP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JP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6825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JP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JP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</a:t>
                      </a:r>
                      <a:r>
                        <a:rPr lang="en-US" sz="11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JP" sz="11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-1.3</a:t>
                      </a:r>
                      <a:endParaRPr lang="en-JP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</a:t>
                      </a:r>
                      <a:r>
                        <a:rPr lang="en-US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JP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9325544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F2F403-362F-6C47-BD62-5936CCDC67A8}"/>
              </a:ext>
            </a:extLst>
          </p:cNvPr>
          <p:cNvSpPr txBox="1"/>
          <p:nvPr/>
        </p:nvSpPr>
        <p:spPr>
          <a:xfrm>
            <a:off x="732267" y="2391728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(units)</a:t>
            </a:r>
            <a:endParaRPr kumimoji="1" lang="ja-JP" altLang="en-US" sz="1050"/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3B893DED-717E-794E-AC7D-1E8820788C99}"/>
              </a:ext>
            </a:extLst>
          </p:cNvPr>
          <p:cNvSpPr/>
          <p:nvPr/>
        </p:nvSpPr>
        <p:spPr>
          <a:xfrm>
            <a:off x="279735" y="3453878"/>
            <a:ext cx="2657915" cy="270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FD9E37F-BCF2-1E5F-0927-F658626859CF}"/>
              </a:ext>
            </a:extLst>
          </p:cNvPr>
          <p:cNvSpPr txBox="1"/>
          <p:nvPr/>
        </p:nvSpPr>
        <p:spPr>
          <a:xfrm>
            <a:off x="6970083" y="673807"/>
            <a:ext cx="227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Ex.) quench localization </a:t>
            </a:r>
          </a:p>
          <a:p>
            <a:r>
              <a:rPr kumimoji="1" lang="en-US" altLang="ja-JP" sz="1400" dirty="0"/>
              <a:t>        by quench antennas</a:t>
            </a:r>
            <a:endParaRPr kumimoji="1" lang="ja-JP" altLang="en-US" sz="140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FAA48F3-89B7-9024-2029-052C7ADD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16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F5C4BCD-9C65-B86A-2639-FAE35EFF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85256" y="4767263"/>
            <a:ext cx="6553200" cy="270000"/>
          </a:xfrm>
        </p:spPr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CE7EC67-0786-5406-B487-9C1CF4D7A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68" y="0"/>
            <a:ext cx="9144000" cy="5143500"/>
          </a:xfrm>
          <a:prstGeom prst="rect">
            <a:avLst/>
          </a:prstGeom>
        </p:spPr>
      </p:pic>
      <p:sp>
        <p:nvSpPr>
          <p:cNvPr id="4" name="Oval 5">
            <a:extLst>
              <a:ext uri="{FF2B5EF4-FFF2-40B4-BE49-F238E27FC236}">
                <a16:creationId xmlns:a16="http://schemas.microsoft.com/office/drawing/2014/main" id="{85FDDC65-7260-3703-BF82-714EB3B3C24F}"/>
              </a:ext>
            </a:extLst>
          </p:cNvPr>
          <p:cNvSpPr/>
          <p:nvPr/>
        </p:nvSpPr>
        <p:spPr>
          <a:xfrm>
            <a:off x="5724128" y="2931790"/>
            <a:ext cx="665238" cy="2209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6F4C5EC0-0200-A658-E473-9309CF8510BC}"/>
              </a:ext>
            </a:extLst>
          </p:cNvPr>
          <p:cNvSpPr/>
          <p:nvPr/>
        </p:nvSpPr>
        <p:spPr>
          <a:xfrm>
            <a:off x="2229740" y="2499742"/>
            <a:ext cx="3513671" cy="864096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04D68CE-CB01-B1B7-A70F-3A9F97D22AC4}"/>
              </a:ext>
            </a:extLst>
          </p:cNvPr>
          <p:cNvSpPr txBox="1"/>
          <p:nvPr/>
        </p:nvSpPr>
        <p:spPr>
          <a:xfrm>
            <a:off x="2989165" y="210002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Super KEKB (e</a:t>
            </a:r>
            <a:r>
              <a:rPr lang="en-US" baseline="30000" dirty="0">
                <a:solidFill>
                  <a:srgbClr val="FFC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 + e</a:t>
            </a:r>
            <a:r>
              <a:rPr lang="en-US" baseline="30000" dirty="0">
                <a:solidFill>
                  <a:srgbClr val="FFC000"/>
                </a:solidFill>
              </a:rPr>
              <a:t>+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0E35D2D5-F629-6F96-FB0A-96AEA2415E85}"/>
              </a:ext>
            </a:extLst>
          </p:cNvPr>
          <p:cNvSpPr txBox="1"/>
          <p:nvPr/>
        </p:nvSpPr>
        <p:spPr>
          <a:xfrm>
            <a:off x="3795050" y="250885"/>
            <a:ext cx="230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Mt. Tsukuba (877m)</a:t>
            </a:r>
          </a:p>
        </p:txBody>
      </p:sp>
      <p:cxnSp>
        <p:nvCxnSpPr>
          <p:cNvPr id="11" name="Straight Arrow Connector 14">
            <a:extLst>
              <a:ext uri="{FF2B5EF4-FFF2-40B4-BE49-F238E27FC236}">
                <a16:creationId xmlns:a16="http://schemas.microsoft.com/office/drawing/2014/main" id="{10ADA055-A597-2E4F-0EC0-54EE07D48229}"/>
              </a:ext>
            </a:extLst>
          </p:cNvPr>
          <p:cNvCxnSpPr/>
          <p:nvPr/>
        </p:nvCxnSpPr>
        <p:spPr>
          <a:xfrm>
            <a:off x="7178456" y="3111819"/>
            <a:ext cx="1487831" cy="4380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9">
            <a:extLst>
              <a:ext uri="{FF2B5EF4-FFF2-40B4-BE49-F238E27FC236}">
                <a16:creationId xmlns:a16="http://schemas.microsoft.com/office/drawing/2014/main" id="{344A4C33-3FEE-ED13-20DC-A4308D527C03}"/>
              </a:ext>
            </a:extLst>
          </p:cNvPr>
          <p:cNvSpPr txBox="1"/>
          <p:nvPr/>
        </p:nvSpPr>
        <p:spPr>
          <a:xfrm>
            <a:off x="6506427" y="721190"/>
            <a:ext cx="23762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Test stand at </a:t>
            </a:r>
          </a:p>
          <a:p>
            <a:r>
              <a:rPr lang="en-US" dirty="0">
                <a:solidFill>
                  <a:srgbClr val="FF0000"/>
                </a:solidFill>
              </a:rPr>
              <a:t>Cryogenics Science Center</a:t>
            </a:r>
          </a:p>
        </p:txBody>
      </p:sp>
      <p:cxnSp>
        <p:nvCxnSpPr>
          <p:cNvPr id="14" name="Straight Connector 19">
            <a:extLst>
              <a:ext uri="{FF2B5EF4-FFF2-40B4-BE49-F238E27FC236}">
                <a16:creationId xmlns:a16="http://schemas.microsoft.com/office/drawing/2014/main" id="{67AB38B1-1878-4077-E474-E8102CD1FF38}"/>
              </a:ext>
            </a:extLst>
          </p:cNvPr>
          <p:cNvCxnSpPr>
            <a:cxnSpLocks/>
          </p:cNvCxnSpPr>
          <p:nvPr/>
        </p:nvCxnSpPr>
        <p:spPr>
          <a:xfrm flipV="1">
            <a:off x="6058767" y="1644520"/>
            <a:ext cx="447660" cy="1287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5">
            <a:extLst>
              <a:ext uri="{FF2B5EF4-FFF2-40B4-BE49-F238E27FC236}">
                <a16:creationId xmlns:a16="http://schemas.microsoft.com/office/drawing/2014/main" id="{0DF000AD-66DC-DC4A-274B-203C97330035}"/>
              </a:ext>
            </a:extLst>
          </p:cNvPr>
          <p:cNvSpPr/>
          <p:nvPr/>
        </p:nvSpPr>
        <p:spPr>
          <a:xfrm>
            <a:off x="2087723" y="2499742"/>
            <a:ext cx="612069" cy="3051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F5EBE1FC-1D73-511C-3CB3-3848729CBA62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1595594" y="2760210"/>
            <a:ext cx="581764" cy="1715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9">
            <a:extLst>
              <a:ext uri="{FF2B5EF4-FFF2-40B4-BE49-F238E27FC236}">
                <a16:creationId xmlns:a16="http://schemas.microsoft.com/office/drawing/2014/main" id="{D7705B09-BF97-09FF-032A-CE9C1A23A31B}"/>
              </a:ext>
            </a:extLst>
          </p:cNvPr>
          <p:cNvSpPr txBox="1"/>
          <p:nvPr/>
        </p:nvSpPr>
        <p:spPr>
          <a:xfrm>
            <a:off x="16327" y="2674721"/>
            <a:ext cx="186145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Nikko </a:t>
            </a:r>
          </a:p>
          <a:p>
            <a:r>
              <a:rPr lang="en-US" sz="1600" dirty="0"/>
              <a:t>Experimental Hall</a:t>
            </a:r>
          </a:p>
          <a:p>
            <a:r>
              <a:rPr lang="en-US" sz="1600" dirty="0"/>
              <a:t>for single stretched wire measurement</a:t>
            </a:r>
          </a:p>
        </p:txBody>
      </p:sp>
      <p:pic>
        <p:nvPicPr>
          <p:cNvPr id="22" name="図 21" descr="空港のターミナル&#10;&#10;中程度の精度で自動的に生成された説明">
            <a:extLst>
              <a:ext uri="{FF2B5EF4-FFF2-40B4-BE49-F238E27FC236}">
                <a16:creationId xmlns:a16="http://schemas.microsoft.com/office/drawing/2014/main" id="{E99B67A3-9C60-96C4-74D4-BACB4B31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46" y="-11950"/>
            <a:ext cx="2015004" cy="2686671"/>
          </a:xfrm>
          <a:prstGeom prst="rect">
            <a:avLst/>
          </a:prstGeom>
        </p:spPr>
      </p:pic>
      <p:pic>
        <p:nvPicPr>
          <p:cNvPr id="36" name="図 35" descr="建物, テーブル, 民衆, 電車 が含まれている画像&#10;&#10;自動的に生成された説明">
            <a:extLst>
              <a:ext uri="{FF2B5EF4-FFF2-40B4-BE49-F238E27FC236}">
                <a16:creationId xmlns:a16="http://schemas.microsoft.com/office/drawing/2014/main" id="{EC616C55-4BC5-96BB-86CD-02D09AC6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967" y="1653215"/>
            <a:ext cx="2376264" cy="3168352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F181503-9E67-7C86-6592-D3105CAD9A17}"/>
              </a:ext>
            </a:extLst>
          </p:cNvPr>
          <p:cNvSpPr txBox="1"/>
          <p:nvPr/>
        </p:nvSpPr>
        <p:spPr>
          <a:xfrm>
            <a:off x="35903" y="112385"/>
            <a:ext cx="186145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i="1" dirty="0"/>
              <a:t>Not reported today…</a:t>
            </a:r>
            <a:endParaRPr kumimoji="1" lang="ja-JP" altLang="en-US" sz="1200" i="1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E1D2C25-F1C6-438F-92C7-3555E340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596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EA6A-0A0D-6A43-BFED-EA3BBB587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Happened to the Vertical MM System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CF9E2-2673-DD4C-8B57-20639E58C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939902"/>
            <a:ext cx="7920000" cy="971377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One of the couplings of the rotating shaft was broken during the magnetic measurement before the training </a:t>
            </a:r>
          </a:p>
          <a:p>
            <a:pPr lvl="1"/>
            <a:r>
              <a:rPr lang="en-US" dirty="0"/>
              <a:t>Caused by an axial mis-alignment (&gt; 0.2 mm tolerance)</a:t>
            </a:r>
          </a:p>
          <a:p>
            <a:r>
              <a:rPr lang="en-US" dirty="0"/>
              <a:t>Suspended the measurement, extracted the shaft and performed a recovery work</a:t>
            </a:r>
            <a:endParaRPr lang="en-JP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0A3DB-A0DE-2141-8804-1DD4068EF8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771550"/>
            <a:ext cx="2214246" cy="2952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DA4C8A-7DE2-C34C-B105-5C21EAFCD3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942" y="771550"/>
            <a:ext cx="2214246" cy="295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747CE-1901-DF4B-A5D5-40AEA36513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542" y="771550"/>
            <a:ext cx="2214246" cy="295232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270B455-93C9-7454-958C-403E01AC5039}"/>
              </a:ext>
            </a:extLst>
          </p:cNvPr>
          <p:cNvSpPr txBox="1"/>
          <p:nvPr/>
        </p:nvSpPr>
        <p:spPr>
          <a:xfrm>
            <a:off x="7900833" y="3570570"/>
            <a:ext cx="141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2021 June</a:t>
            </a:r>
            <a:endParaRPr kumimoji="1" lang="ja-JP" altLang="en-US"/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F8BB8A83-C550-9C7D-B153-CA6B81BC2E22}"/>
              </a:ext>
            </a:extLst>
          </p:cNvPr>
          <p:cNvSpPr/>
          <p:nvPr/>
        </p:nvSpPr>
        <p:spPr>
          <a:xfrm>
            <a:off x="1979712" y="2067694"/>
            <a:ext cx="360040" cy="216024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A4835F2-535F-1568-1D75-03D9DABE0CAD}"/>
              </a:ext>
            </a:extLst>
          </p:cNvPr>
          <p:cNvCxnSpPr/>
          <p:nvPr/>
        </p:nvCxnSpPr>
        <p:spPr>
          <a:xfrm flipV="1">
            <a:off x="2339752" y="771550"/>
            <a:ext cx="1056564" cy="1296144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75BA1DC-6675-1398-441C-31213FABEF32}"/>
              </a:ext>
            </a:extLst>
          </p:cNvPr>
          <p:cNvCxnSpPr>
            <a:cxnSpLocks/>
          </p:cNvCxnSpPr>
          <p:nvPr/>
        </p:nvCxnSpPr>
        <p:spPr>
          <a:xfrm>
            <a:off x="2339752" y="2283718"/>
            <a:ext cx="1056564" cy="144016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フッター プレースホルダー 18">
            <a:extLst>
              <a:ext uri="{FF2B5EF4-FFF2-40B4-BE49-F238E27FC236}">
                <a16:creationId xmlns:a16="http://schemas.microsoft.com/office/drawing/2014/main" id="{5CBE9DCB-1744-DB3E-68A6-1B2E5915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20" name="スライド番号プレースホルダー 19">
            <a:extLst>
              <a:ext uri="{FF2B5EF4-FFF2-40B4-BE49-F238E27FC236}">
                <a16:creationId xmlns:a16="http://schemas.microsoft.com/office/drawing/2014/main" id="{E4DEB8EA-F2F4-F137-6ACD-A124790B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582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5F7D26-5775-4FD1-6D07-019F691D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10050"/>
            <a:ext cx="7920000" cy="540000"/>
          </a:xfrm>
        </p:spPr>
        <p:txBody>
          <a:bodyPr/>
          <a:lstStyle/>
          <a:p>
            <a:r>
              <a:rPr kumimoji="1" lang="en-US" altLang="ja-JP" dirty="0"/>
              <a:t>Operating Current Limitation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82A95F-56D0-87A5-37BD-7E8C0A25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35846"/>
            <a:ext cx="9257952" cy="149323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altLang="ja-JP" sz="1600" dirty="0"/>
              <a:t>Quench training around 12 kA w/ protection of QPH &amp; 25 </a:t>
            </a:r>
            <a:r>
              <a:rPr lang="en-US" altLang="ja-JP" sz="1600" dirty="0" err="1"/>
              <a:t>mOhm</a:t>
            </a:r>
            <a:r>
              <a:rPr lang="en-US" altLang="ja-JP" sz="1600" dirty="0"/>
              <a:t> dump resistor </a:t>
            </a:r>
          </a:p>
          <a:p>
            <a:pPr lvl="1"/>
            <a:r>
              <a:rPr kumimoji="1" lang="en-US" altLang="ja-JP" sz="1600" dirty="0"/>
              <a:t>Energy dissipated inside the magnet : </a:t>
            </a:r>
            <a:r>
              <a:rPr kumimoji="1" lang="en-US" altLang="ja-JP" sz="1600" b="1" dirty="0"/>
              <a:t>~1.6 MJ</a:t>
            </a:r>
            <a:endParaRPr kumimoji="1" lang="en-US" altLang="ja-JP" sz="1600" dirty="0"/>
          </a:p>
          <a:p>
            <a:pPr lvl="1"/>
            <a:r>
              <a:rPr kumimoji="1" lang="en-US" altLang="ja-JP" sz="1600" dirty="0"/>
              <a:t>Amount of He gas evaporated exceeds the limit of our He recovery system</a:t>
            </a:r>
          </a:p>
          <a:p>
            <a:r>
              <a:rPr lang="en-US" altLang="ja-JP" sz="1600" dirty="0"/>
              <a:t>Higher resistance (50 </a:t>
            </a:r>
            <a:r>
              <a:rPr lang="en-US" altLang="ja-JP" sz="1600" dirty="0" err="1"/>
              <a:t>mOhm</a:t>
            </a:r>
            <a:r>
              <a:rPr lang="en-US" altLang="ja-JP" sz="1600" dirty="0"/>
              <a:t>) could reduce the dissipation energy but it could exceed our DCCB voltage limit (=600V) at 12 kA </a:t>
            </a:r>
          </a:p>
          <a:p>
            <a:r>
              <a:rPr kumimoji="1" lang="en-US" altLang="ja-JP" sz="1600" b="1" dirty="0"/>
              <a:t>We were not able to perform trainings up to the ul</a:t>
            </a:r>
            <a:r>
              <a:rPr lang="en-US" altLang="ja-JP" sz="1600" b="1" dirty="0"/>
              <a:t>timate current (13.231 kA)</a:t>
            </a:r>
            <a:endParaRPr kumimoji="1" lang="ja-JP" altLang="en-US" sz="1600" b="1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F70BCB0-3648-7280-8DCF-B2865725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K. Suzuki, 4th </a:t>
            </a:r>
            <a:r>
              <a:rPr lang="fr-FR" noProof="0" dirty="0" err="1"/>
              <a:t>Superconducting</a:t>
            </a:r>
            <a:r>
              <a:rPr lang="fr-FR" noProof="0" dirty="0"/>
              <a:t> Magnet Test Stand </a:t>
            </a:r>
            <a:endParaRPr lang="en-GB" noProof="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97AF8AA-9267-EAA4-1A4F-3C5964810B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9" y="961504"/>
            <a:ext cx="2399383" cy="122193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F1B8E3-ADB2-F091-8C63-88164F68B315}"/>
              </a:ext>
            </a:extLst>
          </p:cNvPr>
          <p:cNvSpPr txBox="1"/>
          <p:nvPr/>
        </p:nvSpPr>
        <p:spPr>
          <a:xfrm>
            <a:off x="61265" y="2257327"/>
            <a:ext cx="205172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2021 July,  </a:t>
            </a:r>
          </a:p>
          <a:p>
            <a:r>
              <a:rPr kumimoji="1" lang="en-US" altLang="ja-JP" sz="1400" dirty="0"/>
              <a:t>Quench at 12.2 kA</a:t>
            </a:r>
          </a:p>
          <a:p>
            <a:r>
              <a:rPr kumimoji="1" lang="en-US" altLang="ja-JP" sz="1400" dirty="0"/>
              <a:t>Stored energy : 2.2 MJ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02868A2-450C-802A-6E7F-000BD6E9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74609"/>
            <a:ext cx="4081762" cy="296618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D49A3ED-2388-E147-5E6D-EBE1E86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611499"/>
            <a:ext cx="3429848" cy="2829291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25A652F-3B95-3A91-C8DF-164492EE8488}"/>
              </a:ext>
            </a:extLst>
          </p:cNvPr>
          <p:cNvSpPr txBox="1"/>
          <p:nvPr/>
        </p:nvSpPr>
        <p:spPr>
          <a:xfrm>
            <a:off x="4543469" y="2614996"/>
            <a:ext cx="144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Simulation</a:t>
            </a:r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9883814-B9D9-3A5D-B71D-30EF014D858F}"/>
              </a:ext>
            </a:extLst>
          </p:cNvPr>
          <p:cNvSpPr txBox="1"/>
          <p:nvPr/>
        </p:nvSpPr>
        <p:spPr>
          <a:xfrm>
            <a:off x="7055669" y="426834"/>
            <a:ext cx="144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Simulation</a:t>
            </a:r>
            <a:endParaRPr kumimoji="1" lang="ja-JP" altLang="en-US"/>
          </a:p>
        </p:txBody>
      </p:sp>
      <p:sp>
        <p:nvSpPr>
          <p:cNvPr id="31" name="スライド番号プレースホルダー 30">
            <a:extLst>
              <a:ext uri="{FF2B5EF4-FFF2-40B4-BE49-F238E27FC236}">
                <a16:creationId xmlns:a16="http://schemas.microsoft.com/office/drawing/2014/main" id="{CBD18E99-5FA7-3E23-6F83-8D7BF8C55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531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CBA68-7487-E151-900E-E16F77025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139702"/>
            <a:ext cx="7920000" cy="540000"/>
          </a:xfrm>
        </p:spPr>
        <p:txBody>
          <a:bodyPr/>
          <a:lstStyle/>
          <a:p>
            <a:r>
              <a:rPr kumimoji="1" lang="en-US" altLang="ja-JP" dirty="0"/>
              <a:t>Toward Test for the Series Magnet</a:t>
            </a:r>
            <a:br>
              <a:rPr kumimoji="1" lang="en-US" altLang="ja-JP" dirty="0"/>
            </a:br>
            <a:r>
              <a:rPr kumimoji="1" lang="en-US" altLang="ja-JP" dirty="0"/>
              <a:t>2022 June -  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D2653A5-FC2A-6302-30CE-00FD04FC1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EACBA9-0DF2-A078-613F-101C5B05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810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FB59B1-B52B-7D72-BD93-7EB4EBB8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New EE system: Non-linear resistor (Varistor)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F9132D-F356-567C-C303-45B92B65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10" name="図 9" descr="屋内, テーブル, 座る, です が含まれている画像&#10;&#10;自動的に生成された説明">
            <a:extLst>
              <a:ext uri="{FF2B5EF4-FFF2-40B4-BE49-F238E27FC236}">
                <a16:creationId xmlns:a16="http://schemas.microsoft.com/office/drawing/2014/main" id="{9CB8FFBC-1FF1-3095-1353-4D6C726A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7" y="3512033"/>
            <a:ext cx="2820754" cy="2115566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192B2B5-B923-CE6E-A937-A57C36BCD3D5}"/>
              </a:ext>
            </a:extLst>
          </p:cNvPr>
          <p:cNvGrpSpPr/>
          <p:nvPr/>
        </p:nvGrpSpPr>
        <p:grpSpPr>
          <a:xfrm>
            <a:off x="4211960" y="771550"/>
            <a:ext cx="4985499" cy="2393860"/>
            <a:chOff x="4211960" y="1117670"/>
            <a:chExt cx="4985499" cy="2393860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B3D7CB90-084A-7E95-D6AC-74E5D4850375}"/>
                </a:ext>
              </a:extLst>
            </p:cNvPr>
            <p:cNvGrpSpPr/>
            <p:nvPr/>
          </p:nvGrpSpPr>
          <p:grpSpPr>
            <a:xfrm>
              <a:off x="4211960" y="1117670"/>
              <a:ext cx="4985499" cy="2393860"/>
              <a:chOff x="498811" y="3508310"/>
              <a:chExt cx="6237051" cy="3091407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47942597-7BFE-02EE-B790-B03BBD077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811" y="3508310"/>
                <a:ext cx="6237051" cy="3091407"/>
              </a:xfrm>
              <a:prstGeom prst="rect">
                <a:avLst/>
              </a:prstGeom>
              <a:solidFill>
                <a:srgbClr val="FF0000"/>
              </a:solidFill>
            </p:spPr>
          </p:pic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22425F4D-A9B5-2CAA-01C0-567857BB10B3}"/>
                  </a:ext>
                </a:extLst>
              </p:cNvPr>
              <p:cNvSpPr/>
              <p:nvPr/>
            </p:nvSpPr>
            <p:spPr>
              <a:xfrm>
                <a:off x="4694542" y="3992877"/>
                <a:ext cx="308344" cy="1648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/楕円 6">
                <a:extLst>
                  <a:ext uri="{FF2B5EF4-FFF2-40B4-BE49-F238E27FC236}">
                    <a16:creationId xmlns:a16="http://schemas.microsoft.com/office/drawing/2014/main" id="{BA9C24D3-82CF-766D-45EF-EA0FB66D53BC}"/>
                  </a:ext>
                </a:extLst>
              </p:cNvPr>
              <p:cNvSpPr/>
              <p:nvPr/>
            </p:nvSpPr>
            <p:spPr>
              <a:xfrm>
                <a:off x="4800868" y="4100587"/>
                <a:ext cx="78361" cy="783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C2C71592-165B-CCB1-2AA1-2F301E62BEDC}"/>
                  </a:ext>
                </a:extLst>
              </p:cNvPr>
              <p:cNvSpPr/>
              <p:nvPr/>
            </p:nvSpPr>
            <p:spPr>
              <a:xfrm>
                <a:off x="4688687" y="5718571"/>
                <a:ext cx="308344" cy="1648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円/楕円 8">
                <a:extLst>
                  <a:ext uri="{FF2B5EF4-FFF2-40B4-BE49-F238E27FC236}">
                    <a16:creationId xmlns:a16="http://schemas.microsoft.com/office/drawing/2014/main" id="{A193F884-DFD2-C5C4-68A2-54F503AF2FAF}"/>
                  </a:ext>
                </a:extLst>
              </p:cNvPr>
              <p:cNvSpPr/>
              <p:nvPr/>
            </p:nvSpPr>
            <p:spPr>
              <a:xfrm>
                <a:off x="4804410" y="5699015"/>
                <a:ext cx="78361" cy="783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161067A-1C57-CD8D-CBAE-F16A5A96B93B}"/>
                </a:ext>
              </a:extLst>
            </p:cNvPr>
            <p:cNvSpPr txBox="1"/>
            <p:nvPr/>
          </p:nvSpPr>
          <p:spPr>
            <a:xfrm>
              <a:off x="7765729" y="2047451"/>
              <a:ext cx="747046" cy="5232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Dump</a:t>
              </a:r>
            </a:p>
            <a:p>
              <a:endParaRPr kumimoji="1" lang="ja-JP" altLang="en-US" sz="1400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0CB28B3-AE5A-25E9-5BF3-3CA71897702C}"/>
              </a:ext>
            </a:extLst>
          </p:cNvPr>
          <p:cNvSpPr txBox="1"/>
          <p:nvPr/>
        </p:nvSpPr>
        <p:spPr>
          <a:xfrm>
            <a:off x="107736" y="3316116"/>
            <a:ext cx="11548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Metrosil</a:t>
            </a:r>
            <a:r>
              <a:rPr kumimoji="1" lang="en-US" altLang="ja-JP" dirty="0"/>
              <a:t>®</a:t>
            </a:r>
            <a:endParaRPr kumimoji="1" lang="ja-JP" altLang="en-US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21719D36-E996-E0F8-1E26-789FC6C81DB8}"/>
              </a:ext>
            </a:extLst>
          </p:cNvPr>
          <p:cNvGrpSpPr/>
          <p:nvPr/>
        </p:nvGrpSpPr>
        <p:grpSpPr>
          <a:xfrm>
            <a:off x="157402" y="843558"/>
            <a:ext cx="4094058" cy="2736304"/>
            <a:chOff x="157402" y="987574"/>
            <a:chExt cx="4094058" cy="273630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5803D62-25FF-7424-135C-0165B967A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548" y="987574"/>
              <a:ext cx="3779912" cy="24695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38586F0-6C8F-DB05-E95E-7DB76A60CAE4}"/>
                    </a:ext>
                  </a:extLst>
                </p:cNvPr>
                <p:cNvSpPr txBox="1"/>
                <p:nvPr/>
              </p:nvSpPr>
              <p:spPr>
                <a:xfrm>
                  <a:off x="555943" y="1978243"/>
                  <a:ext cx="2029153" cy="4146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ja-JP" altLang="en-US" sz="200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ja-JP" altLang="en-US" sz="20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ja-JP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ja-JP" altLang="en-US" sz="2000" i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ja-JP" altLang="en-US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p>
                        </m:sSup>
                      </m:oMath>
                    </m:oMathPara>
                  </a14:m>
                  <a:endParaRPr lang="ja-JP" altLang="en-US" sz="200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38586F0-6C8F-DB05-E95E-7DB76A60CA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43" y="1978243"/>
                  <a:ext cx="2029153" cy="4146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3E98CAD-2075-7D7B-D88F-09426E570AF0}"/>
                </a:ext>
              </a:extLst>
            </p:cNvPr>
            <p:cNvSpPr txBox="1"/>
            <p:nvPr/>
          </p:nvSpPr>
          <p:spPr>
            <a:xfrm rot="16200000">
              <a:off x="-339540" y="1844110"/>
              <a:ext cx="14639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Voltage (V)</a:t>
              </a:r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69D7645-7F85-D558-7066-EE2F804F3687}"/>
                </a:ext>
              </a:extLst>
            </p:cNvPr>
            <p:cNvSpPr txBox="1"/>
            <p:nvPr/>
          </p:nvSpPr>
          <p:spPr>
            <a:xfrm>
              <a:off x="157402" y="2971936"/>
              <a:ext cx="5981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200" dirty="0"/>
                <a:t>100</a:t>
              </a:r>
              <a:endParaRPr kumimoji="1" lang="ja-JP" altLang="en-US" sz="120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69B4D49-717A-2D04-861C-EC841015384D}"/>
                </a:ext>
              </a:extLst>
            </p:cNvPr>
            <p:cNvSpPr txBox="1"/>
            <p:nvPr/>
          </p:nvSpPr>
          <p:spPr>
            <a:xfrm>
              <a:off x="179512" y="1118097"/>
              <a:ext cx="60146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200" dirty="0"/>
                <a:t>1000</a:t>
              </a:r>
              <a:endParaRPr kumimoji="1" lang="ja-JP" altLang="en-US" sz="120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8CCCCFA-5577-4B7C-B432-6C939727EDE3}"/>
                </a:ext>
              </a:extLst>
            </p:cNvPr>
            <p:cNvSpPr txBox="1"/>
            <p:nvPr/>
          </p:nvSpPr>
          <p:spPr>
            <a:xfrm>
              <a:off x="718644" y="3168423"/>
              <a:ext cx="33493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ja-JP" altLang="en-US" sz="120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381264B-C602-079B-5764-67D3092B57A8}"/>
                </a:ext>
              </a:extLst>
            </p:cNvPr>
            <p:cNvSpPr txBox="1"/>
            <p:nvPr/>
          </p:nvSpPr>
          <p:spPr>
            <a:xfrm>
              <a:off x="633633" y="3160573"/>
              <a:ext cx="369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10</a:t>
              </a:r>
              <a:endParaRPr kumimoji="1" lang="ja-JP" altLang="en-US" sz="120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F892610C-0F1F-CEC3-7C37-6B927B9762A9}"/>
                </a:ext>
              </a:extLst>
            </p:cNvPr>
            <p:cNvSpPr txBox="1"/>
            <p:nvPr/>
          </p:nvSpPr>
          <p:spPr>
            <a:xfrm>
              <a:off x="1383574" y="3156921"/>
              <a:ext cx="4913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100</a:t>
              </a:r>
              <a:endParaRPr kumimoji="1" lang="ja-JP" altLang="en-US" sz="120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5BD17EE-D8C9-4403-16D9-1ECDA943D41D}"/>
                </a:ext>
              </a:extLst>
            </p:cNvPr>
            <p:cNvSpPr txBox="1"/>
            <p:nvPr/>
          </p:nvSpPr>
          <p:spPr>
            <a:xfrm>
              <a:off x="2135791" y="3129266"/>
              <a:ext cx="5981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1000</a:t>
              </a:r>
              <a:endParaRPr kumimoji="1" lang="ja-JP" altLang="en-US" sz="120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EFF0E24-4C63-1DCF-3BC0-8B43C64DD075}"/>
                </a:ext>
              </a:extLst>
            </p:cNvPr>
            <p:cNvSpPr txBox="1"/>
            <p:nvPr/>
          </p:nvSpPr>
          <p:spPr>
            <a:xfrm>
              <a:off x="2928491" y="3140749"/>
              <a:ext cx="807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10000</a:t>
              </a:r>
              <a:endParaRPr kumimoji="1" lang="ja-JP" altLang="en-US" sz="120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5A45F67A-6C45-6009-B03F-C1C44824C014}"/>
                </a:ext>
              </a:extLst>
            </p:cNvPr>
            <p:cNvSpPr txBox="1"/>
            <p:nvPr/>
          </p:nvSpPr>
          <p:spPr>
            <a:xfrm>
              <a:off x="1587440" y="3354546"/>
              <a:ext cx="1463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Current (A)</a:t>
              </a:r>
              <a:endParaRPr kumimoji="1" lang="ja-JP" altLang="en-US"/>
            </a:p>
          </p:txBody>
        </p:sp>
      </p:grpSp>
      <p:sp>
        <p:nvSpPr>
          <p:cNvPr id="32" name="コンテンツ プレースホルダー 15">
            <a:extLst>
              <a:ext uri="{FF2B5EF4-FFF2-40B4-BE49-F238E27FC236}">
                <a16:creationId xmlns:a16="http://schemas.microsoft.com/office/drawing/2014/main" id="{45CEC0BC-C6DB-F8DE-317D-80810D976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506" y="3524494"/>
            <a:ext cx="6309930" cy="1625310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Decided to install an non-linear resistor, so called “varistor” from </a:t>
            </a:r>
            <a:r>
              <a:rPr lang="en-US" altLang="ja-JP" dirty="0" err="1"/>
              <a:t>Metrosil</a:t>
            </a:r>
            <a:r>
              <a:rPr lang="en-US" altLang="ja-JP" dirty="0"/>
              <a:t>® </a:t>
            </a:r>
          </a:p>
          <a:p>
            <a:r>
              <a:rPr lang="en-US" altLang="ja-JP" dirty="0"/>
              <a:t>Energy extraction :  &gt;5 MJ </a:t>
            </a:r>
          </a:p>
          <a:p>
            <a:r>
              <a:rPr lang="en-US" altLang="ja-JP" dirty="0"/>
              <a:t>(β,C) was designed so that we could operate up to 15 kA </a:t>
            </a:r>
          </a:p>
          <a:p>
            <a:r>
              <a:rPr lang="en-US" altLang="ja-JP" dirty="0"/>
              <a:t>The system was installed so that it can coexist with the original dump resistor </a:t>
            </a:r>
          </a:p>
          <a:p>
            <a:endParaRPr lang="ja-JP" altLang="en-US"/>
          </a:p>
        </p:txBody>
      </p:sp>
      <p:sp>
        <p:nvSpPr>
          <p:cNvPr id="33" name="スライド番号プレースホルダー 32">
            <a:extLst>
              <a:ext uri="{FF2B5EF4-FFF2-40B4-BE49-F238E27FC236}">
                <a16:creationId xmlns:a16="http://schemas.microsoft.com/office/drawing/2014/main" id="{6268D6C6-8AC7-9636-29EC-13CDE66A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948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FB59B1-B52B-7D72-BD93-7EB4EBB8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0538"/>
            <a:ext cx="7920000" cy="540000"/>
          </a:xfrm>
        </p:spPr>
        <p:txBody>
          <a:bodyPr/>
          <a:lstStyle/>
          <a:p>
            <a:r>
              <a:rPr kumimoji="1" lang="en-US" altLang="ja-JP" dirty="0"/>
              <a:t>New EE system: Non-linear resistor (Varistor)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F9132D-F356-567C-C303-45B92B65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10" name="図 9" descr="屋内, テーブル, 座る, です が含まれている画像&#10;&#10;自動的に生成された説明">
            <a:extLst>
              <a:ext uri="{FF2B5EF4-FFF2-40B4-BE49-F238E27FC236}">
                <a16:creationId xmlns:a16="http://schemas.microsoft.com/office/drawing/2014/main" id="{9CB8FFBC-1FF1-3095-1353-4D6C726A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7" y="3512033"/>
            <a:ext cx="2820754" cy="211556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0CB28B3-AE5A-25E9-5BF3-3CA71897702C}"/>
              </a:ext>
            </a:extLst>
          </p:cNvPr>
          <p:cNvSpPr txBox="1"/>
          <p:nvPr/>
        </p:nvSpPr>
        <p:spPr>
          <a:xfrm>
            <a:off x="107736" y="3316116"/>
            <a:ext cx="11548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Metrosil</a:t>
            </a:r>
            <a:r>
              <a:rPr kumimoji="1" lang="en-US" altLang="ja-JP" dirty="0"/>
              <a:t>®</a:t>
            </a:r>
            <a:endParaRPr kumimoji="1" lang="ja-JP" altLang="en-US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13CEDBB-E5EB-F2E6-B41E-8BF0C0B3E33D}"/>
              </a:ext>
            </a:extLst>
          </p:cNvPr>
          <p:cNvGrpSpPr/>
          <p:nvPr/>
        </p:nvGrpSpPr>
        <p:grpSpPr>
          <a:xfrm>
            <a:off x="118120" y="636585"/>
            <a:ext cx="4453880" cy="2859782"/>
            <a:chOff x="6099159" y="3631155"/>
            <a:chExt cx="4944055" cy="3226845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B1BC721C-F1DD-EE1F-D03E-CD912732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957764" y="2772550"/>
              <a:ext cx="3226845" cy="4944055"/>
            </a:xfrm>
            <a:prstGeom prst="rect">
              <a:avLst/>
            </a:prstGeom>
          </p:spPr>
        </p:pic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CFD41748-1735-7CD4-D916-A708D5DD98F3}"/>
                </a:ext>
              </a:extLst>
            </p:cNvPr>
            <p:cNvCxnSpPr>
              <a:cxnSpLocks/>
            </p:cNvCxnSpPr>
            <p:nvPr/>
          </p:nvCxnSpPr>
          <p:spPr>
            <a:xfrm>
              <a:off x="7027820" y="5097432"/>
              <a:ext cx="365069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2B4F3AB8-7C78-7628-9E85-C3AE6488A88F}"/>
                </a:ext>
              </a:extLst>
            </p:cNvPr>
            <p:cNvSpPr txBox="1"/>
            <p:nvPr/>
          </p:nvSpPr>
          <p:spPr>
            <a:xfrm>
              <a:off x="7365188" y="4692683"/>
              <a:ext cx="1970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Safety limit</a:t>
              </a:r>
              <a:endParaRPr kumimoji="1" lang="ja-JP" altLang="en-US" b="1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7322EC30-C847-CFAC-BCEA-78DC5097180A}"/>
                </a:ext>
              </a:extLst>
            </p:cNvPr>
            <p:cNvSpPr/>
            <p:nvPr/>
          </p:nvSpPr>
          <p:spPr>
            <a:xfrm>
              <a:off x="8758788" y="3823969"/>
              <a:ext cx="1699005" cy="2855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4274486C-ADD7-7012-2710-8589255F62EF}"/>
              </a:ext>
            </a:extLst>
          </p:cNvPr>
          <p:cNvGrpSpPr/>
          <p:nvPr/>
        </p:nvGrpSpPr>
        <p:grpSpPr>
          <a:xfrm>
            <a:off x="4863354" y="514782"/>
            <a:ext cx="3237038" cy="3010766"/>
            <a:chOff x="4281750" y="814773"/>
            <a:chExt cx="3134353" cy="2997451"/>
          </a:xfrm>
        </p:grpSpPr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32120378-BAA3-7E0A-E447-9AF518CD3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750" y="814773"/>
              <a:ext cx="2927130" cy="2997451"/>
            </a:xfrm>
            <a:prstGeom prst="rect">
              <a:avLst/>
            </a:prstGeom>
          </p:spPr>
        </p:pic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02013BB8-59FE-B717-F993-FE91F5ABA4AA}"/>
                </a:ext>
              </a:extLst>
            </p:cNvPr>
            <p:cNvCxnSpPr>
              <a:cxnSpLocks/>
            </p:cNvCxnSpPr>
            <p:nvPr/>
          </p:nvCxnSpPr>
          <p:spPr>
            <a:xfrm>
              <a:off x="4888004" y="2965683"/>
              <a:ext cx="2119903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E31A905-DEBC-9BB1-C399-757273891553}"/>
                </a:ext>
              </a:extLst>
            </p:cNvPr>
            <p:cNvSpPr txBox="1"/>
            <p:nvPr/>
          </p:nvSpPr>
          <p:spPr>
            <a:xfrm>
              <a:off x="5445541" y="2965683"/>
              <a:ext cx="1970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Safety limit</a:t>
              </a:r>
              <a:endParaRPr kumimoji="1" lang="ja-JP" altLang="en-US" b="1"/>
            </a:p>
          </p:txBody>
        </p: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742E72D-DDCD-5815-FAD3-F0782339488D}"/>
              </a:ext>
            </a:extLst>
          </p:cNvPr>
          <p:cNvSpPr txBox="1"/>
          <p:nvPr/>
        </p:nvSpPr>
        <p:spPr>
          <a:xfrm>
            <a:off x="1689973" y="2808701"/>
            <a:ext cx="3178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i="1" dirty="0"/>
              <a:t>Dissipation energy below 1.6 MJ at 13.23 kA </a:t>
            </a:r>
            <a:endParaRPr kumimoji="1" lang="ja-JP" altLang="en-US" sz="1200" i="1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3E44B07-951E-3367-D2AC-6EDAEB029B99}"/>
              </a:ext>
            </a:extLst>
          </p:cNvPr>
          <p:cNvSpPr txBox="1"/>
          <p:nvPr/>
        </p:nvSpPr>
        <p:spPr>
          <a:xfrm>
            <a:off x="7591005" y="2442208"/>
            <a:ext cx="1877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i="1" dirty="0"/>
              <a:t>Circuit voltage below </a:t>
            </a:r>
          </a:p>
          <a:p>
            <a:r>
              <a:rPr kumimoji="1" lang="en-US" altLang="ja-JP" sz="1200" i="1" dirty="0"/>
              <a:t>600V even at 15 kA</a:t>
            </a:r>
            <a:endParaRPr kumimoji="1" lang="ja-JP" altLang="en-US" sz="1200" i="1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CE276BFF-2E11-7C45-D39F-14EA6B132586}"/>
              </a:ext>
            </a:extLst>
          </p:cNvPr>
          <p:cNvSpPr/>
          <p:nvPr/>
        </p:nvSpPr>
        <p:spPr>
          <a:xfrm>
            <a:off x="6102532" y="636585"/>
            <a:ext cx="1530558" cy="2530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コンテンツ プレースホルダー 15">
            <a:extLst>
              <a:ext uri="{FF2B5EF4-FFF2-40B4-BE49-F238E27FC236}">
                <a16:creationId xmlns:a16="http://schemas.microsoft.com/office/drawing/2014/main" id="{6A9A4DA2-25CA-2878-D871-DC30B257E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506" y="3524494"/>
            <a:ext cx="6309930" cy="1625310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Decided to install an non-linear resistor, so called “varistor” from </a:t>
            </a:r>
            <a:r>
              <a:rPr lang="en-US" altLang="ja-JP" dirty="0" err="1"/>
              <a:t>Metrosil</a:t>
            </a:r>
            <a:r>
              <a:rPr lang="en-US" altLang="ja-JP" dirty="0"/>
              <a:t>® </a:t>
            </a:r>
          </a:p>
          <a:p>
            <a:r>
              <a:rPr lang="en-US" altLang="ja-JP" dirty="0"/>
              <a:t>Energy extraction :  &gt;5 MJ </a:t>
            </a:r>
          </a:p>
          <a:p>
            <a:r>
              <a:rPr lang="en-US" altLang="ja-JP" dirty="0"/>
              <a:t>(β,C) was designed so that we could operate up to 15 kA </a:t>
            </a:r>
          </a:p>
          <a:p>
            <a:r>
              <a:rPr lang="en-US" altLang="ja-JP" dirty="0"/>
              <a:t>The system was installed so that it can coexist with the original dump resistor </a:t>
            </a:r>
          </a:p>
          <a:p>
            <a:endParaRPr lang="ja-JP" altLang="en-US"/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313EEEBB-F782-EE12-44A6-85AB08B9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133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A3D855-7136-51E5-74E0-B836C876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54291"/>
            <a:ext cx="7920000" cy="540000"/>
          </a:xfrm>
        </p:spPr>
        <p:txBody>
          <a:bodyPr/>
          <a:lstStyle/>
          <a:p>
            <a:r>
              <a:rPr kumimoji="1" lang="en-US" altLang="ja-JP" dirty="0"/>
              <a:t>Varistor Monitoring System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FBF735-D704-E3DF-7CA8-00BC83E2D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718" y="539860"/>
            <a:ext cx="4267282" cy="4509013"/>
          </a:xfrm>
        </p:spPr>
        <p:txBody>
          <a:bodyPr>
            <a:normAutofit/>
          </a:bodyPr>
          <a:lstStyle/>
          <a:p>
            <a:r>
              <a:rPr lang="en-US" altLang="ja-JP" sz="1600" dirty="0"/>
              <a:t>The 5-parallel circuit scheme raises concern about “current imbalance” due to the different characteristics including non-linear parameters of (C, β)</a:t>
            </a:r>
          </a:p>
          <a:p>
            <a:pPr lvl="1"/>
            <a:r>
              <a:rPr kumimoji="1" lang="en-US" altLang="ja-JP" sz="1600" dirty="0"/>
              <a:t>Rogowski coils (CWT15LF, PEM Ltd.) </a:t>
            </a:r>
            <a:r>
              <a:rPr lang="en-US" altLang="ja-JP" sz="1600" dirty="0"/>
              <a:t>were installed to monitor branch current during quench </a:t>
            </a:r>
          </a:p>
          <a:p>
            <a:pPr lvl="1"/>
            <a:r>
              <a:rPr lang="en-US" altLang="ja-JP" sz="1600" dirty="0"/>
              <a:t>The signal (V</a:t>
            </a:r>
            <a:r>
              <a:rPr lang="ja-JP" altLang="en-US" sz="1600"/>
              <a:t>∝</a:t>
            </a:r>
            <a:r>
              <a:rPr lang="en-US" altLang="ja-JP" sz="1600" dirty="0" err="1"/>
              <a:t>dI</a:t>
            </a:r>
            <a:r>
              <a:rPr lang="en-US" altLang="ja-JP" sz="1600" dirty="0"/>
              <a:t>/dT) goes through RC integrators and digitized with a sampling rate of 100k-1M Hz</a:t>
            </a:r>
          </a:p>
          <a:p>
            <a:endParaRPr lang="en-US" altLang="ja-JP" sz="1600" dirty="0"/>
          </a:p>
          <a:p>
            <a:r>
              <a:rPr lang="en-US" altLang="ja-JP" sz="1600" dirty="0"/>
              <a:t>E</a:t>
            </a:r>
            <a:r>
              <a:rPr kumimoji="1" lang="en-US" altLang="ja-JP" sz="1600" dirty="0"/>
              <a:t>lectronical characteristics </a:t>
            </a:r>
            <a:r>
              <a:rPr lang="en-US" altLang="ja-JP" sz="1600" dirty="0"/>
              <a:t>has a dependence on temperature</a:t>
            </a:r>
            <a:r>
              <a:rPr kumimoji="1" lang="en-US" altLang="ja-JP" sz="1600" dirty="0"/>
              <a:t> </a:t>
            </a:r>
          </a:p>
          <a:p>
            <a:pPr lvl="1"/>
            <a:r>
              <a:rPr lang="en-US" altLang="ja-JP" sz="1600" dirty="0"/>
              <a:t>Status of varistor is also monitored with “Event Monitor” at every surging event </a:t>
            </a:r>
            <a:endParaRPr kumimoji="1" lang="ja-JP" altLang="en-US" sz="16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2FAEC94-8EB8-48B4-3117-9258C6DD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pic>
        <p:nvPicPr>
          <p:cNvPr id="6" name="図 5" descr="屋内, テーブル, 車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497D9DE8-71AA-C421-946A-B3E0091E3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455" y="442025"/>
            <a:ext cx="3223676" cy="24177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85DC722-CADE-6D5C-6A0F-AC672C3D30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-54291"/>
            <a:ext cx="1597356" cy="32021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B0E4CB-7BD0-D32A-A6EF-3E89F66B4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10" y="2859782"/>
            <a:ext cx="2499514" cy="223336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1402B34-62AF-18FA-7514-789953D98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4779" y="2931790"/>
            <a:ext cx="2416773" cy="2221129"/>
          </a:xfrm>
          <a:prstGeom prst="rect">
            <a:avLst/>
          </a:prstGeom>
        </p:spPr>
      </p:pic>
      <p:sp>
        <p:nvSpPr>
          <p:cNvPr id="12" name="右矢印 11">
            <a:extLst>
              <a:ext uri="{FF2B5EF4-FFF2-40B4-BE49-F238E27FC236}">
                <a16:creationId xmlns:a16="http://schemas.microsoft.com/office/drawing/2014/main" id="{A05776C6-9110-557E-361B-987CF322971B}"/>
              </a:ext>
            </a:extLst>
          </p:cNvPr>
          <p:cNvSpPr/>
          <p:nvPr/>
        </p:nvSpPr>
        <p:spPr>
          <a:xfrm>
            <a:off x="1905000" y="3867894"/>
            <a:ext cx="434752" cy="72008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6C7861D2-F5A0-DFDB-127F-EEC18E2DE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312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7B355C-3FB5-044D-8079-88E2BC8E7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81" y="127909"/>
            <a:ext cx="7114933" cy="370490"/>
          </a:xfrm>
        </p:spPr>
        <p:txBody>
          <a:bodyPr/>
          <a:lstStyle/>
          <a:p>
            <a:r>
              <a:rPr lang="en-US" altLang="ja-JP" dirty="0"/>
              <a:t>Additional Helium Gas Storage Bag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83EDB0-FFFF-1948-8FFB-D107A2844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92" y="649386"/>
            <a:ext cx="8467808" cy="2210396"/>
          </a:xfrm>
        </p:spPr>
        <p:txBody>
          <a:bodyPr>
            <a:noAutofit/>
          </a:bodyPr>
          <a:lstStyle/>
          <a:p>
            <a:r>
              <a:rPr lang="en-US" altLang="ja-JP" sz="1800" dirty="0"/>
              <a:t>Limitation of helium gas recovery at quenches of MBXFP1.</a:t>
            </a:r>
          </a:p>
          <a:p>
            <a:r>
              <a:rPr lang="en-US" altLang="ja-JP" sz="1800" dirty="0"/>
              <a:t>Present capacity: </a:t>
            </a:r>
            <a:r>
              <a:rPr lang="en-US" altLang="ja-JP" sz="1800" dirty="0">
                <a:solidFill>
                  <a:srgbClr val="00B0F0"/>
                </a:solidFill>
              </a:rPr>
              <a:t>280 m</a:t>
            </a:r>
            <a:r>
              <a:rPr lang="en-US" altLang="ja-JP" sz="1800" baseline="30000" dirty="0">
                <a:solidFill>
                  <a:srgbClr val="00B0F0"/>
                </a:solidFill>
              </a:rPr>
              <a:t>3</a:t>
            </a:r>
            <a:r>
              <a:rPr lang="en-US" altLang="ja-JP" sz="1800" dirty="0"/>
              <a:t> (#2: 80 m</a:t>
            </a:r>
            <a:r>
              <a:rPr lang="en-US" altLang="ja-JP" sz="1800" baseline="30000" dirty="0"/>
              <a:t>3</a:t>
            </a:r>
            <a:r>
              <a:rPr lang="en-US" altLang="ja-JP" sz="1800" dirty="0"/>
              <a:t>, #4: 200m</a:t>
            </a:r>
            <a:r>
              <a:rPr lang="en-US" altLang="ja-JP" sz="1800" baseline="30000" dirty="0"/>
              <a:t>3</a:t>
            </a:r>
            <a:r>
              <a:rPr lang="en-US" altLang="ja-JP" sz="1800" dirty="0"/>
              <a:t>)</a:t>
            </a:r>
          </a:p>
          <a:p>
            <a:r>
              <a:rPr lang="en-US" altLang="ja-JP" sz="1800" dirty="0"/>
              <a:t>Helium gas at 13.23 kA w/ Varistors: </a:t>
            </a:r>
            <a:r>
              <a:rPr lang="en-US" altLang="ja-JP" sz="1800" dirty="0">
                <a:solidFill>
                  <a:srgbClr val="FF0000"/>
                </a:solidFill>
              </a:rPr>
              <a:t>294 m</a:t>
            </a:r>
            <a:r>
              <a:rPr lang="en-US" altLang="ja-JP" sz="1800" baseline="30000" dirty="0">
                <a:solidFill>
                  <a:srgbClr val="FF0000"/>
                </a:solidFill>
              </a:rPr>
              <a:t>3</a:t>
            </a:r>
            <a:r>
              <a:rPr lang="en-US" altLang="ja-JP" sz="1800" dirty="0"/>
              <a:t> (prediction)</a:t>
            </a:r>
          </a:p>
          <a:p>
            <a:r>
              <a:rPr lang="en-US" altLang="ja-JP" sz="1800" b="1" dirty="0"/>
              <a:t>A new Helium gasbag installation  (#4b, </a:t>
            </a:r>
            <a:r>
              <a:rPr lang="en-US" altLang="ja-JP" sz="1800" b="1" dirty="0">
                <a:solidFill>
                  <a:srgbClr val="00B0F0"/>
                </a:solidFill>
              </a:rPr>
              <a:t>40 m</a:t>
            </a:r>
            <a:r>
              <a:rPr lang="en-US" altLang="ja-JP" sz="1800" b="1" baseline="30000" dirty="0">
                <a:solidFill>
                  <a:srgbClr val="00B0F0"/>
                </a:solidFill>
              </a:rPr>
              <a:t>3</a:t>
            </a:r>
            <a:r>
              <a:rPr lang="en-US" altLang="ja-JP" sz="1800" b="1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1800" dirty="0"/>
              <a:t>Total capacity: </a:t>
            </a:r>
            <a:r>
              <a:rPr lang="en-US" altLang="ja-JP" sz="1800" dirty="0">
                <a:solidFill>
                  <a:srgbClr val="00B0F0"/>
                </a:solidFill>
              </a:rPr>
              <a:t>320 m</a:t>
            </a:r>
            <a:r>
              <a:rPr lang="en-US" altLang="ja-JP" sz="1800" baseline="30000" dirty="0">
                <a:solidFill>
                  <a:srgbClr val="00B0F0"/>
                </a:solidFill>
              </a:rPr>
              <a:t>3</a:t>
            </a:r>
            <a:r>
              <a:rPr lang="en-US" altLang="ja-JP" sz="1800" dirty="0"/>
              <a:t> &gt; 294 m</a:t>
            </a:r>
            <a:r>
              <a:rPr lang="en-US" altLang="ja-JP" sz="1800" baseline="30000" dirty="0"/>
              <a:t>3</a:t>
            </a:r>
            <a:r>
              <a:rPr lang="en-US" altLang="ja-JP" sz="1800" dirty="0"/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1800" dirty="0"/>
              <a:t>#4b Gasbag to be installed next to #4 Gasbag in the same tent warehouse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54BA9EB-48CB-F94C-824D-E068818C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K. Suzuki, 4th Superconducting Magnet Test Stand </a:t>
            </a:r>
            <a:endParaRPr lang="en-GB" noProof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49A076-2957-934D-976C-A0184E270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38" y="2887133"/>
            <a:ext cx="3481697" cy="201513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30BC4C1-0B67-8B4A-BDFF-5D73490EA3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5222" y="4073294"/>
            <a:ext cx="1694801" cy="10917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BA75DC-EAEE-7E4A-9C82-ED700289B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222" y="3067373"/>
            <a:ext cx="1611053" cy="107403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46B6A7B-8243-FC48-A7CF-D68E529CCCCE}"/>
              </a:ext>
            </a:extLst>
          </p:cNvPr>
          <p:cNvSpPr txBox="1"/>
          <p:nvPr/>
        </p:nvSpPr>
        <p:spPr>
          <a:xfrm>
            <a:off x="3634825" y="3877392"/>
            <a:ext cx="162897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solidFill>
                  <a:srgbClr val="00B0F0"/>
                </a:solidFill>
              </a:rPr>
              <a:t>NEW #4b gasbag 40 m</a:t>
            </a:r>
            <a:r>
              <a:rPr kumimoji="1" lang="en-US" altLang="ja-JP" sz="1050" baseline="30000" dirty="0">
                <a:solidFill>
                  <a:srgbClr val="00B0F0"/>
                </a:solidFill>
              </a:rPr>
              <a:t>3</a:t>
            </a:r>
            <a:endParaRPr kumimoji="1" lang="ja-JP" altLang="en-US" sz="1050" baseline="30000">
              <a:solidFill>
                <a:srgbClr val="00B0F0"/>
              </a:solidFill>
            </a:endParaRPr>
          </a:p>
        </p:txBody>
      </p:sp>
      <p:pic>
        <p:nvPicPr>
          <p:cNvPr id="10" name="図 9" descr="建物, 座る, オレンジ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27DF2E5-3EB2-5E93-EB8C-57BD83C33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816" y="2679762"/>
            <a:ext cx="3284984" cy="2463738"/>
          </a:xfrm>
          <a:prstGeom prst="rect">
            <a:avLst/>
          </a:prstGeom>
        </p:spPr>
      </p:pic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9482699-E514-AB87-9499-DA53FBB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160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AD21A3-7556-D940-9924-1A3AF918ADAC}"/>
              </a:ext>
            </a:extLst>
          </p:cNvPr>
          <p:cNvSpPr txBox="1"/>
          <p:nvPr/>
        </p:nvSpPr>
        <p:spPr>
          <a:xfrm>
            <a:off x="43690" y="35482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Upgrade of pumping system for 1.9 K cooling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374322-DC23-0C45-8947-9023B4B9DBF9}"/>
              </a:ext>
            </a:extLst>
          </p:cNvPr>
          <p:cNvSpPr txBox="1"/>
          <p:nvPr/>
        </p:nvSpPr>
        <p:spPr>
          <a:xfrm>
            <a:off x="2917091" y="3543589"/>
            <a:ext cx="31951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The layout of the new pumping system </a:t>
            </a:r>
            <a:endParaRPr kumimoji="1" lang="ja-JP" altLang="en-US" sz="135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02FE064-30AC-404C-9EA3-352C35B63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381" y="537975"/>
            <a:ext cx="3483831" cy="301592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99E4B31-14D0-8A48-9FF4-AEB2099D99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9877" y="35482"/>
            <a:ext cx="1424155" cy="357966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5D6DC1E-6C63-0449-AD41-5F9D4A30C7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354" y="64874"/>
            <a:ext cx="2203355" cy="146721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E691014-8A35-9842-82BA-4D56FBE629EE}"/>
              </a:ext>
            </a:extLst>
          </p:cNvPr>
          <p:cNvCxnSpPr>
            <a:cxnSpLocks/>
          </p:cNvCxnSpPr>
          <p:nvPr/>
        </p:nvCxnSpPr>
        <p:spPr>
          <a:xfrm flipH="1">
            <a:off x="4572000" y="1532084"/>
            <a:ext cx="458333" cy="45075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493256-41E1-724D-9693-F2A2F80E8BC3}"/>
              </a:ext>
            </a:extLst>
          </p:cNvPr>
          <p:cNvSpPr txBox="1"/>
          <p:nvPr/>
        </p:nvSpPr>
        <p:spPr>
          <a:xfrm>
            <a:off x="6314611" y="1255086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0FA00"/>
                </a:solidFill>
              </a:rPr>
              <a:t>Dry pump</a:t>
            </a:r>
            <a:endParaRPr kumimoji="1" lang="ja-JP" altLang="en-US" sz="1200">
              <a:solidFill>
                <a:srgbClr val="00FA00"/>
              </a:solidFill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E1ACD1A7-219D-7D4A-88EC-DF8D26B98EC5}"/>
              </a:ext>
            </a:extLst>
          </p:cNvPr>
          <p:cNvCxnSpPr/>
          <p:nvPr/>
        </p:nvCxnSpPr>
        <p:spPr>
          <a:xfrm flipH="1" flipV="1">
            <a:off x="6172199" y="1018309"/>
            <a:ext cx="218209" cy="304800"/>
          </a:xfrm>
          <a:prstGeom prst="straightConnector1">
            <a:avLst/>
          </a:prstGeom>
          <a:ln w="19050">
            <a:solidFill>
              <a:srgbClr val="00FA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25689C7-B4D4-8E4A-97FD-C09292F9C8E9}"/>
              </a:ext>
            </a:extLst>
          </p:cNvPr>
          <p:cNvSpPr txBox="1"/>
          <p:nvPr/>
        </p:nvSpPr>
        <p:spPr>
          <a:xfrm>
            <a:off x="6234352" y="83191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0FA00"/>
                </a:solidFill>
              </a:rPr>
              <a:t>Mechanical</a:t>
            </a:r>
          </a:p>
          <a:p>
            <a:r>
              <a:rPr kumimoji="1" lang="en-US" altLang="ja-JP" sz="1200" dirty="0">
                <a:solidFill>
                  <a:srgbClr val="00FA00"/>
                </a:solidFill>
              </a:rPr>
              <a:t>booster pump</a:t>
            </a:r>
            <a:endParaRPr kumimoji="1" lang="ja-JP" altLang="en-US" sz="1200">
              <a:solidFill>
                <a:srgbClr val="00FA0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232F878-279B-A341-86A9-4A93D613144D}"/>
              </a:ext>
            </a:extLst>
          </p:cNvPr>
          <p:cNvCxnSpPr>
            <a:cxnSpLocks/>
          </p:cNvCxnSpPr>
          <p:nvPr/>
        </p:nvCxnSpPr>
        <p:spPr>
          <a:xfrm flipH="1">
            <a:off x="6050940" y="166255"/>
            <a:ext cx="230363" cy="278774"/>
          </a:xfrm>
          <a:prstGeom prst="straightConnector1">
            <a:avLst/>
          </a:prstGeom>
          <a:ln w="19050">
            <a:solidFill>
              <a:srgbClr val="00FA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067D911-6636-0E45-82A0-02CD2E9ABE92}"/>
              </a:ext>
            </a:extLst>
          </p:cNvPr>
          <p:cNvSpPr txBox="1"/>
          <p:nvPr/>
        </p:nvSpPr>
        <p:spPr>
          <a:xfrm>
            <a:off x="7513368" y="3507854"/>
            <a:ext cx="14157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Acceptance test</a:t>
            </a:r>
            <a:endParaRPr kumimoji="1" lang="ja-JP" altLang="en-US" sz="135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6655F19F-84AB-964A-AA3C-18A36EB64F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8" y="529822"/>
            <a:ext cx="2629423" cy="1972067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9B093BA-7D3E-8446-8A15-6768AB80F1C3}"/>
              </a:ext>
            </a:extLst>
          </p:cNvPr>
          <p:cNvSpPr txBox="1"/>
          <p:nvPr/>
        </p:nvSpPr>
        <p:spPr>
          <a:xfrm>
            <a:off x="339157" y="2501889"/>
            <a:ext cx="20986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Existing pumping system</a:t>
            </a:r>
            <a:endParaRPr kumimoji="1" lang="ja-JP" altLang="en-US" sz="1350"/>
          </a:p>
        </p:txBody>
      </p:sp>
      <p:sp>
        <p:nvSpPr>
          <p:cNvPr id="26" name="下カーブ矢印 25">
            <a:extLst>
              <a:ext uri="{FF2B5EF4-FFF2-40B4-BE49-F238E27FC236}">
                <a16:creationId xmlns:a16="http://schemas.microsoft.com/office/drawing/2014/main" id="{70AC13DC-50AE-1046-B83A-0BE6C1439B7E}"/>
              </a:ext>
            </a:extLst>
          </p:cNvPr>
          <p:cNvSpPr/>
          <p:nvPr/>
        </p:nvSpPr>
        <p:spPr>
          <a:xfrm>
            <a:off x="2381761" y="374641"/>
            <a:ext cx="666206" cy="408956"/>
          </a:xfrm>
          <a:prstGeom prst="curved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438CB76-D9D3-CA4D-860E-6293C609AF11}"/>
              </a:ext>
            </a:extLst>
          </p:cNvPr>
          <p:cNvSpPr txBox="1"/>
          <p:nvPr/>
        </p:nvSpPr>
        <p:spPr>
          <a:xfrm>
            <a:off x="35542" y="3798914"/>
            <a:ext cx="9119869" cy="13388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• The current pumping system for 1.9 K cooling is almost 25 years old. An update of the pumping system is planned.</a:t>
            </a:r>
          </a:p>
          <a:p>
            <a:r>
              <a:rPr kumimoji="1" lang="en-US" altLang="ja-JP" sz="1350" dirty="0"/>
              <a:t>• Five unit pumps with a dry and mechanical booster pump and their chillers have been procured.</a:t>
            </a:r>
          </a:p>
          <a:p>
            <a:r>
              <a:rPr kumimoji="1" lang="en-US" altLang="ja-JP" sz="1350" dirty="0"/>
              <a:t>• The operating parameters of each pump such as rotating speed, temperature, current, and power can be monitored</a:t>
            </a:r>
          </a:p>
          <a:p>
            <a:r>
              <a:rPr kumimoji="1" lang="en-US" altLang="ja-JP" sz="1350" dirty="0"/>
              <a:t>  via ethernet communication.</a:t>
            </a:r>
          </a:p>
          <a:p>
            <a:r>
              <a:rPr kumimoji="1" lang="en-US" altLang="ja-JP" sz="1350" dirty="0"/>
              <a:t>• The similar performance in all the unit pumps has been confirmed in the acceptance test.</a:t>
            </a:r>
          </a:p>
          <a:p>
            <a:r>
              <a:rPr kumimoji="1" lang="en-US" altLang="ja-JP" sz="1350" dirty="0"/>
              <a:t>• Replacement work is scheduled this fall.</a:t>
            </a:r>
            <a:endParaRPr kumimoji="1" lang="ja-JP" altLang="en-US" sz="135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0E2294D-A343-4F42-82B4-71EEA388C475}"/>
              </a:ext>
            </a:extLst>
          </p:cNvPr>
          <p:cNvSpPr txBox="1"/>
          <p:nvPr/>
        </p:nvSpPr>
        <p:spPr>
          <a:xfrm>
            <a:off x="5106610" y="1485020"/>
            <a:ext cx="2131177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ja-JP" sz="1050" dirty="0"/>
              <a:t>GXS750/2600 made by  Edwards</a:t>
            </a:r>
            <a:endParaRPr lang="ja-JP" altLang="en-US" sz="105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AAB6DA8-9194-D1B1-C326-CCE730EE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K. Suzuki, 4th Superconducting Magnet Test Stand 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BEA155D-B088-287D-E151-7DF4491B6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C3D1-9FCF-524A-BFC9-0A44D3267C5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9443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CF7405-35BC-2189-5092-FC56E9951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242DE0-A8A2-1424-D725-E95CB0403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699542"/>
            <a:ext cx="7920000" cy="3680222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1800" dirty="0"/>
              <a:t>Since the last workshop in 2019,  we have prepared the reception of the full-scale D1 magnet and successfully operated the powering tests even in difficult phases of the COVID-19 pandemic</a:t>
            </a:r>
          </a:p>
          <a:p>
            <a:pPr lvl="1"/>
            <a:r>
              <a:rPr lang="en-US" altLang="ja-JP" sz="1800" dirty="0"/>
              <a:t>Replacement /repair works for the 15kA power converter, MM system, 1.9 K pumping system,…</a:t>
            </a:r>
          </a:p>
          <a:p>
            <a:endParaRPr lang="en-US" altLang="ja-JP" sz="1800" dirty="0"/>
          </a:p>
          <a:p>
            <a:r>
              <a:rPr lang="en-US" altLang="ja-JP" sz="1800" dirty="0"/>
              <a:t>We also have found that some updates were necessary for coming tests for the series D1 magnets to enable the ultimate current training </a:t>
            </a:r>
          </a:p>
          <a:p>
            <a:pPr lvl="1"/>
            <a:r>
              <a:rPr lang="en-US" altLang="ja-JP" sz="1800" dirty="0"/>
              <a:t>Installation of the New EE system</a:t>
            </a:r>
          </a:p>
          <a:p>
            <a:pPr lvl="1"/>
            <a:r>
              <a:rPr lang="en-US" altLang="ja-JP" sz="1800" dirty="0"/>
              <a:t>Installation of the new gas storage bag</a:t>
            </a:r>
          </a:p>
          <a:p>
            <a:endParaRPr lang="en-US" altLang="ja-JP" sz="1800" dirty="0"/>
          </a:p>
          <a:p>
            <a:r>
              <a:rPr lang="en-US" altLang="ja-JP" sz="1800" dirty="0"/>
              <a:t>Now the powering test of the first series D1 magnet (MBXF1) is ongoing !!</a:t>
            </a:r>
          </a:p>
          <a:p>
            <a:pPr lvl="1"/>
            <a:r>
              <a:rPr lang="en-US" altLang="ja-JP" sz="1800" dirty="0"/>
              <a:t>Results will be released soon.</a:t>
            </a:r>
          </a:p>
          <a:p>
            <a:endParaRPr lang="en-US" altLang="ja-JP" sz="180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D280A59-D12A-1ECF-B87B-B61DC384E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E537AA1-F81F-895C-C662-FFD4ACE6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079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4C0A3-473D-FFF0-4368-A9634290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Thank you 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6DBD5C5-00B4-13F0-5F0C-1FFFBE1A5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2422024-7467-336C-9106-173D263E45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63F39EF-0DAD-67EE-CC93-DAEE02D5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852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18" y="-58750"/>
            <a:ext cx="6858000" cy="540000"/>
          </a:xfrm>
        </p:spPr>
        <p:txBody>
          <a:bodyPr/>
          <a:lstStyle/>
          <a:p>
            <a:r>
              <a:rPr lang="en-US" dirty="0"/>
              <a:t>KEK Cryogenic Science Center (CSC)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97564"/>
            <a:ext cx="6858000" cy="2462203"/>
          </a:xfrm>
          <a:prstGeom prst="rect">
            <a:avLst/>
          </a:prstGeom>
        </p:spPr>
      </p:pic>
      <p:pic>
        <p:nvPicPr>
          <p:cNvPr id="9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433" y="484383"/>
            <a:ext cx="1471581" cy="110368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3659" y="3332042"/>
            <a:ext cx="904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l"/>
            </a:pPr>
            <a:r>
              <a:rPr lang="en-US" sz="1200" dirty="0"/>
              <a:t>Previous reports can be found at :</a:t>
            </a:r>
          </a:p>
          <a:p>
            <a:pPr marL="442913" lvl="1" indent="-214313">
              <a:buFontTx/>
              <a:buChar char="-"/>
            </a:pPr>
            <a:r>
              <a:rPr lang="en-US" sz="1200" b="1" dirty="0"/>
              <a:t>1</a:t>
            </a:r>
            <a:r>
              <a:rPr lang="en-US" sz="1200" b="1" baseline="30000" dirty="0"/>
              <a:t>st</a:t>
            </a:r>
            <a:r>
              <a:rPr lang="en-US" sz="1200" b="1" dirty="0"/>
              <a:t> workshop</a:t>
            </a:r>
            <a:endParaRPr lang="en-US" sz="1200" b="1" dirty="0">
              <a:hlinkClick r:id="rId4"/>
            </a:endParaRPr>
          </a:p>
          <a:p>
            <a:pPr marL="900113" lvl="2" indent="-214313">
              <a:buFontTx/>
              <a:buChar char="-"/>
            </a:pPr>
            <a:r>
              <a:rPr lang="en-US" sz="1000" dirty="0">
                <a:hlinkClick r:id="rId4"/>
              </a:rPr>
              <a:t>https://indico.cern.ch/event/507584/contributions/2027926/attachments/1289830/1920459/20160613KEKTestStand_NakamotoFinal.pdf</a:t>
            </a:r>
            <a:endParaRPr lang="en-US" sz="1000" dirty="0"/>
          </a:p>
          <a:p>
            <a:pPr marL="442913" lvl="1" indent="-214313">
              <a:buFontTx/>
              <a:buChar char="-"/>
            </a:pPr>
            <a:r>
              <a:rPr lang="en-US" sz="1200" b="1" dirty="0"/>
              <a:t>2</a:t>
            </a:r>
            <a:r>
              <a:rPr lang="en-US" sz="1200" b="1" baseline="30000" dirty="0"/>
              <a:t>nd</a:t>
            </a:r>
            <a:r>
              <a:rPr lang="en-US" sz="1200" b="1" dirty="0"/>
              <a:t> workshop</a:t>
            </a:r>
          </a:p>
          <a:p>
            <a:pPr marL="900113" lvl="2" indent="-214313">
              <a:buFontTx/>
              <a:buChar char="-"/>
            </a:pPr>
            <a:r>
              <a:rPr lang="en-US" sz="1000" dirty="0">
                <a:hlinkClick r:id="rId5"/>
              </a:rPr>
              <a:t>https://indico.cern.ch/event/704235/contributions/2931999/attachments/1651165/2640917/20180508KEKD1_TestStandWSFinal.pdf</a:t>
            </a:r>
            <a:endParaRPr lang="en-US" sz="1000" dirty="0"/>
          </a:p>
          <a:p>
            <a:pPr marL="442913" lvl="1" indent="-214313">
              <a:buFontTx/>
              <a:buChar char="-"/>
            </a:pPr>
            <a:r>
              <a:rPr lang="en-US" sz="1200" dirty="0"/>
              <a:t> </a:t>
            </a:r>
            <a:r>
              <a:rPr lang="en-US" sz="1200" b="1" dirty="0"/>
              <a:t>3</a:t>
            </a:r>
            <a:r>
              <a:rPr lang="en-US" sz="1200" b="1" baseline="30000" dirty="0"/>
              <a:t>rd</a:t>
            </a:r>
            <a:r>
              <a:rPr lang="en-US" sz="1200" b="1" dirty="0"/>
              <a:t> workshop</a:t>
            </a:r>
          </a:p>
          <a:p>
            <a:pPr marL="900113" lvl="2" indent="-214313">
              <a:buFontTx/>
              <a:buChar char="-"/>
            </a:pPr>
            <a:r>
              <a:rPr lang="en-US" sz="1000" dirty="0">
                <a:hlinkClick r:id="rId6"/>
              </a:rPr>
              <a:t>https://indico.uu.se/event/596/contributions/999/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481076" y="1001228"/>
            <a:ext cx="75608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Control room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9723" y="3024768"/>
            <a:ext cx="99636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9 m deep cryostat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2885" y="568708"/>
            <a:ext cx="13920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20 t crane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83869" y="1485976"/>
            <a:ext cx="138989" cy="30638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571751" y="701515"/>
            <a:ext cx="302909" cy="2576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678833" y="2833655"/>
            <a:ext cx="0" cy="23146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82933" y="1449407"/>
            <a:ext cx="667844" cy="12851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図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1806" y="1702516"/>
            <a:ext cx="2221451" cy="8522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81849" y="1071799"/>
            <a:ext cx="80216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MBXF header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16" y="385081"/>
            <a:ext cx="1597880" cy="2130507"/>
          </a:xfrm>
          <a:prstGeom prst="rect">
            <a:avLst/>
          </a:prstGeom>
          <a:noFill/>
          <a:ln w="53975">
            <a:solidFill>
              <a:schemeClr val="bg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6223811" y="1849607"/>
            <a:ext cx="159788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Liquefier </a:t>
            </a:r>
          </a:p>
          <a:p>
            <a:r>
              <a:rPr lang="en-US" sz="1350" dirty="0"/>
              <a:t>(2400 L </a:t>
            </a:r>
            <a:r>
              <a:rPr lang="en-US" sz="1350" dirty="0" err="1"/>
              <a:t>dewer</a:t>
            </a:r>
            <a:r>
              <a:rPr lang="en-US" sz="1350" dirty="0"/>
              <a:t>) 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693204" y="2016426"/>
            <a:ext cx="454296" cy="50131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330DD9-019C-68C3-8896-DF4831D1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920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DFC750-FE6B-0125-D422-7E134196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2139702"/>
            <a:ext cx="7920000" cy="540000"/>
          </a:xfrm>
        </p:spPr>
        <p:txBody>
          <a:bodyPr/>
          <a:lstStyle/>
          <a:p>
            <a:r>
              <a:rPr kumimoji="1" lang="en-US" altLang="ja-JP" dirty="0"/>
              <a:t>Supplement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3A8C455-34A6-085D-3F13-3474453F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5A9439-8C7D-D5D5-F9FB-B5F568DB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132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801975C-898F-8375-55A9-B56A08A59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2" y="1559995"/>
            <a:ext cx="3964133" cy="25899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82211BF-79E4-5046-85D3-20F82DB7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Non-linear resistor : Varistor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BCF188-8AE8-D506-1339-081DC2439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783" y="536111"/>
            <a:ext cx="4956463" cy="3613784"/>
          </a:xfrm>
        </p:spPr>
        <p:txBody>
          <a:bodyPr>
            <a:noAutofit/>
          </a:bodyPr>
          <a:lstStyle/>
          <a:p>
            <a:r>
              <a:rPr lang="en-US" altLang="ja-JP" sz="1800" dirty="0"/>
              <a:t>Non-linear characteristics in the VI curve</a:t>
            </a:r>
          </a:p>
          <a:p>
            <a:r>
              <a:rPr lang="en-US" altLang="ja-JP" sz="1800" dirty="0"/>
              <a:t>β&lt;0.5:</a:t>
            </a:r>
          </a:p>
          <a:p>
            <a:pPr lvl="1"/>
            <a:r>
              <a:rPr lang="en-US" altLang="ja-JP" sz="1800" b="1" i="1" dirty="0"/>
              <a:t>I</a:t>
            </a:r>
            <a:r>
              <a:rPr lang="en-US" altLang="ja-JP" sz="1800" dirty="0"/>
              <a:t> needs to be increased more than fourfold to double </a:t>
            </a:r>
            <a:r>
              <a:rPr lang="en-US" altLang="ja-JP" sz="1800" b="1" i="1" dirty="0"/>
              <a:t>V</a:t>
            </a:r>
          </a:p>
          <a:p>
            <a:pPr lvl="2"/>
            <a:r>
              <a:rPr lang="en-US" altLang="ja-JP" sz="1800" b="1" dirty="0"/>
              <a:t>Lower terminal voltage at shutoff</a:t>
            </a:r>
          </a:p>
          <a:p>
            <a:pPr lvl="1"/>
            <a:r>
              <a:rPr kumimoji="1" lang="en-US" altLang="ja-JP" sz="1800" dirty="0"/>
              <a:t>Smaller cu</a:t>
            </a:r>
            <a:r>
              <a:rPr lang="en-US" altLang="ja-JP" sz="1800" dirty="0"/>
              <a:t>rrent </a:t>
            </a:r>
            <a:r>
              <a:rPr lang="ja-JP" altLang="en-US" sz="1800"/>
              <a:t>→</a:t>
            </a:r>
            <a:r>
              <a:rPr lang="en-US" altLang="ja-JP" sz="1800" dirty="0"/>
              <a:t> higher voltage when compared to an usual linear resistor</a:t>
            </a:r>
          </a:p>
          <a:p>
            <a:pPr lvl="2"/>
            <a:r>
              <a:rPr lang="en-US" altLang="ja-JP" sz="1800" b="1" dirty="0"/>
              <a:t>Fast decay</a:t>
            </a:r>
          </a:p>
          <a:p>
            <a:r>
              <a:rPr lang="en-US" altLang="ja-JP" sz="1800" b="1" u="sng" dirty="0"/>
              <a:t>Our demand</a:t>
            </a:r>
            <a:r>
              <a:rPr lang="en-US" altLang="ja-JP" sz="1800" dirty="0"/>
              <a:t>: </a:t>
            </a:r>
          </a:p>
          <a:p>
            <a:pPr lvl="1"/>
            <a:r>
              <a:rPr kumimoji="1" lang="en-US" altLang="ja-JP" sz="1800" b="1" i="1" dirty="0" err="1"/>
              <a:t>V</a:t>
            </a:r>
            <a:r>
              <a:rPr kumimoji="1" lang="en-US" altLang="ja-JP" sz="1800" b="1" i="1" baseline="-25000" dirty="0" err="1"/>
              <a:t>t</a:t>
            </a:r>
            <a:r>
              <a:rPr lang="en-US" altLang="ja-JP" sz="1800" b="1" i="1" baseline="-25000" dirty="0" err="1"/>
              <a:t>erminal</a:t>
            </a:r>
            <a:r>
              <a:rPr lang="en-US" altLang="ja-JP" sz="1800" dirty="0"/>
              <a:t> &lt; 575 V at 15 kA (voltage drops at the diodes are taken into account )</a:t>
            </a:r>
          </a:p>
          <a:p>
            <a:pPr lvl="2"/>
            <a:r>
              <a:rPr lang="ja-JP" altLang="en-US" sz="1800"/>
              <a:t>←</a:t>
            </a:r>
            <a:r>
              <a:rPr lang="en-US" altLang="ja-JP" sz="1800" dirty="0"/>
              <a:t> </a:t>
            </a:r>
            <a:r>
              <a:rPr lang="en-US" altLang="ja-JP" sz="1800" b="1" dirty="0"/>
              <a:t>beta = 0.3 and C=32.01</a:t>
            </a:r>
          </a:p>
          <a:p>
            <a:pPr lvl="1"/>
            <a:r>
              <a:rPr kumimoji="1" lang="en-US" altLang="ja-JP" sz="1800" dirty="0"/>
              <a:t>Energy extraction up to 2.6 MJ</a:t>
            </a:r>
          </a:p>
          <a:p>
            <a:pPr lvl="2"/>
            <a:r>
              <a:rPr lang="ja-JP" altLang="en-US" sz="1800" b="1"/>
              <a:t>←</a:t>
            </a:r>
            <a:r>
              <a:rPr lang="en-US" altLang="ja-JP" sz="1800" b="1" dirty="0"/>
              <a:t>Capable of extracting &gt;5MJ</a:t>
            </a:r>
            <a:endParaRPr lang="ja-JP" altLang="en-US" sz="18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6146843-3999-DC95-16AB-3D7E700F8F25}"/>
                  </a:ext>
                </a:extLst>
              </p:cNvPr>
              <p:cNvSpPr txBox="1"/>
              <p:nvPr/>
            </p:nvSpPr>
            <p:spPr>
              <a:xfrm>
                <a:off x="1254703" y="1104053"/>
                <a:ext cx="1724891" cy="4789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4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ja-JP" altLang="en-US" sz="2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ja-JP" alt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ja-JP" altLang="en-US" sz="240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6146843-3999-DC95-16AB-3D7E700F8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703" y="1104053"/>
                <a:ext cx="1724891" cy="478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666E947D-C178-D92A-DD2B-C6741681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D3AC030-AF1B-C598-51CA-79E71D9D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49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CC00EF-AA7A-5303-2867-5EDC2F4AF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News Since the Last Workshop (2019)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426D3E-B69F-AB00-C4D0-A0C855DEB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Reception of the first full-scale prototype of D1</a:t>
            </a:r>
          </a:p>
          <a:p>
            <a:pPr lvl="1"/>
            <a:r>
              <a:rPr lang="en-US" altLang="ja-JP" dirty="0"/>
              <a:t>MBXFP (magnet) tested in </a:t>
            </a:r>
            <a:r>
              <a:rPr lang="en-US" altLang="ja-JP" b="1" dirty="0"/>
              <a:t>2021</a:t>
            </a:r>
          </a:p>
          <a:p>
            <a:pPr lvl="2"/>
            <a:r>
              <a:rPr lang="en-US" altLang="ja-JP" dirty="0"/>
              <a:t>Vertical powering test</a:t>
            </a:r>
          </a:p>
          <a:p>
            <a:pPr lvl="2"/>
            <a:r>
              <a:rPr lang="en-US" altLang="ja-JP" dirty="0"/>
              <a:t>Horizontal magnetic field measurement</a:t>
            </a:r>
          </a:p>
          <a:p>
            <a:pPr lvl="1"/>
            <a:r>
              <a:rPr kumimoji="1" lang="en-US" altLang="ja-JP" dirty="0"/>
              <a:t>LMBXFP (cold mass) tested in </a:t>
            </a:r>
            <a:r>
              <a:rPr kumimoji="1" lang="en-US" altLang="ja-JP" b="1" dirty="0"/>
              <a:t>2022</a:t>
            </a:r>
          </a:p>
          <a:p>
            <a:pPr lvl="2"/>
            <a:r>
              <a:rPr lang="en-US" altLang="ja-JP" dirty="0"/>
              <a:t>Horizontal magnetic field measurement</a:t>
            </a:r>
          </a:p>
          <a:p>
            <a:r>
              <a:rPr kumimoji="1" lang="en-US" altLang="ja-JP" dirty="0"/>
              <a:t>Reception of the first series magnet of D1</a:t>
            </a:r>
          </a:p>
          <a:p>
            <a:pPr lvl="1"/>
            <a:r>
              <a:rPr lang="en-US" altLang="ja-JP" dirty="0"/>
              <a:t>MBXF1 (magnet) </a:t>
            </a:r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</a:rPr>
              <a:t>IS BEING TESTED NOW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2"/>
            <a:r>
              <a:rPr kumimoji="1" lang="en-US" altLang="ja-JP" dirty="0"/>
              <a:t>Horizontal magnetic field measurement </a:t>
            </a:r>
          </a:p>
          <a:p>
            <a:pPr lvl="2"/>
            <a:r>
              <a:rPr lang="en-US" altLang="ja-JP" dirty="0"/>
              <a:t>Vertical powering test </a:t>
            </a:r>
            <a:r>
              <a:rPr lang="ja-JP" altLang="en-US"/>
              <a:t>←</a:t>
            </a:r>
            <a:r>
              <a:rPr lang="en-US" altLang="ja-JP" dirty="0"/>
              <a:t> NOW</a:t>
            </a:r>
            <a:endParaRPr kumimoji="1" lang="en-US" altLang="ja-JP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9CC1E63-4BA5-23B9-2373-1AC23C7A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4EC53D8-CE5B-8C7B-51D1-D1C2B91A3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823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2F8DD2-79BB-5192-C8A8-7EA73605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923678"/>
            <a:ext cx="7920000" cy="540000"/>
          </a:xfrm>
        </p:spPr>
        <p:txBody>
          <a:bodyPr/>
          <a:lstStyle/>
          <a:p>
            <a:r>
              <a:rPr lang="en-US" altLang="ja-JP" dirty="0"/>
              <a:t>Japanese contributions to the HL-LHC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CAF7433-0639-F519-44CF-5B5E7486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410D8C-301B-BA6C-D501-9A71C00C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349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352" y="-71235"/>
            <a:ext cx="6858000" cy="593297"/>
          </a:xfrm>
        </p:spPr>
        <p:txBody>
          <a:bodyPr>
            <a:normAutofit/>
          </a:bodyPr>
          <a:lstStyle/>
          <a:p>
            <a:pPr algn="l"/>
            <a:r>
              <a:rPr lang="en-US" altLang="ja-JP" sz="2492" dirty="0">
                <a:latin typeface="+mn-lt"/>
              </a:rPr>
              <a:t>D1 magnets magnet production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1240FA6-7FD0-084A-908A-CB221A94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8526" y="4823630"/>
            <a:ext cx="5243474" cy="270000"/>
          </a:xfrm>
        </p:spPr>
        <p:txBody>
          <a:bodyPr/>
          <a:lstStyle/>
          <a:p>
            <a:pPr defTabSz="342900">
              <a:defRPr/>
            </a:pPr>
            <a:r>
              <a:rPr lang="en-US" sz="900">
                <a:solidFill>
                  <a:srgbClr val="64BCD9"/>
                </a:solidFill>
                <a:latin typeface="Arial"/>
              </a:rPr>
              <a:t>K. Suzuki, 4th Superconducting Magnet Test Stand </a:t>
            </a:r>
            <a:endParaRPr lang="en-GB" sz="900" dirty="0">
              <a:solidFill>
                <a:srgbClr val="64BCD9"/>
              </a:solidFill>
              <a:latin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7200" y="3121632"/>
            <a:ext cx="90468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97832" indent="-197832" defTabSz="342900">
              <a:buFont typeface="Arial" charset="0"/>
              <a:buChar char="•"/>
              <a:defRPr/>
            </a:pPr>
            <a:r>
              <a:rPr lang="en-GB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Beam separation dipole (D1) by KEK</a:t>
            </a:r>
          </a:p>
          <a:p>
            <a:pPr marL="553929" lvl="1" indent="-237398" defTabSz="342900">
              <a:buFont typeface="Wingdings" pitchFamily="2" charset="2"/>
              <a:buChar char="Ø"/>
              <a:defRPr/>
            </a:pPr>
            <a:r>
              <a:rPr lang="en-GB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Design study of D1 for HL-LHC within the framework of the CERN-KEK collaboration since 2011.</a:t>
            </a:r>
            <a:r>
              <a:rPr lang="ja-JP" altLang="ja-JP" sz="160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  </a:t>
            </a:r>
            <a:endParaRPr lang="en-GB" altLang="ja-JP" sz="1600" dirty="0">
              <a:solidFill>
                <a:prstClr val="black"/>
              </a:solidFill>
              <a:latin typeface="Arial"/>
              <a:ea typeface="Times New Roman" charset="0"/>
              <a:cs typeface="Times New Roman" charset="0"/>
            </a:endParaRPr>
          </a:p>
          <a:p>
            <a:pPr marL="553929" lvl="1" indent="-237398" defTabSz="342900">
              <a:buFont typeface="Wingdings" pitchFamily="2" charset="2"/>
              <a:buChar char="Ø"/>
              <a:defRPr/>
            </a:pPr>
            <a:r>
              <a:rPr lang="en-GB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150 mm single aperture, 35 Tm (5.6 T x 6.3 m), </a:t>
            </a:r>
            <a:r>
              <a:rPr lang="en-GB" altLang="ja-JP" sz="1600" dirty="0" err="1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Nb-Ti</a:t>
            </a:r>
            <a:r>
              <a:rPr lang="en-GB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 technology.</a:t>
            </a:r>
          </a:p>
          <a:p>
            <a:pPr marL="553929" lvl="1" indent="-237398" defTabSz="342900">
              <a:buFont typeface="Wingdings" pitchFamily="2" charset="2"/>
              <a:buChar char="Ø"/>
              <a:defRPr/>
            </a:pPr>
            <a:r>
              <a:rPr lang="en-GB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Development </a:t>
            </a:r>
            <a:r>
              <a:rPr lang="fr-CH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2-m long model </a:t>
            </a:r>
            <a:r>
              <a:rPr lang="fr-CH" altLang="ja-JP" sz="1600" dirty="0" err="1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magnets</a:t>
            </a:r>
            <a:r>
              <a:rPr lang="fr-CH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 (3 </a:t>
            </a:r>
            <a:r>
              <a:rPr lang="fr-CH" altLang="ja-JP" sz="1600" dirty="0" err="1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units</a:t>
            </a:r>
            <a:r>
              <a:rPr lang="fr-CH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)</a:t>
            </a:r>
            <a:r>
              <a:rPr lang="en-US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 at KEK</a:t>
            </a:r>
            <a:endParaRPr lang="fr-CH" altLang="ja-JP" sz="1600" dirty="0">
              <a:solidFill>
                <a:prstClr val="black"/>
              </a:solidFill>
              <a:latin typeface="Arial"/>
              <a:ea typeface="Times New Roman" charset="0"/>
              <a:cs typeface="Times New Roman" charset="0"/>
            </a:endParaRPr>
          </a:p>
          <a:p>
            <a:pPr marL="197832" indent="-197832" defTabSz="342900">
              <a:buFont typeface="Arial" charset="0"/>
              <a:buChar char="•"/>
              <a:defRPr/>
            </a:pPr>
            <a:r>
              <a:rPr lang="en-GB" altLang="ja-JP" sz="1600" dirty="0">
                <a:solidFill>
                  <a:prstClr val="black"/>
                </a:solidFill>
                <a:latin typeface="Arial"/>
                <a:ea typeface="Times New Roman" charset="0"/>
                <a:cs typeface="Times New Roman" charset="0"/>
              </a:rPr>
              <a:t>Deliverables for HL-LHC</a:t>
            </a:r>
          </a:p>
          <a:p>
            <a:pPr marL="553929" lvl="1" indent="-237398" defTabSz="342900">
              <a:buFont typeface="Wingdings" pitchFamily="2" charset="2"/>
              <a:buChar char="Ø"/>
              <a:defRPr/>
            </a:pPr>
            <a:r>
              <a:rPr lang="fr-CH" altLang="ja-JP" sz="1600" i="1" dirty="0">
                <a:solidFill>
                  <a:srgbClr val="FF0000"/>
                </a:solidFill>
                <a:latin typeface="Arial"/>
                <a:ea typeface="Times New Roman" charset="0"/>
                <a:cs typeface="Times New Roman" charset="0"/>
              </a:rPr>
              <a:t>1 full-</a:t>
            </a:r>
            <a:r>
              <a:rPr lang="fr-CH" altLang="ja-JP" sz="1600" i="1" dirty="0" err="1">
                <a:solidFill>
                  <a:srgbClr val="FF0000"/>
                </a:solidFill>
                <a:latin typeface="Arial"/>
                <a:ea typeface="Times New Roman" charset="0"/>
                <a:cs typeface="Times New Roman" charset="0"/>
              </a:rPr>
              <a:t>scale</a:t>
            </a:r>
            <a:r>
              <a:rPr lang="fr-CH" altLang="ja-JP" sz="1600" i="1" dirty="0">
                <a:solidFill>
                  <a:srgbClr val="FF0000"/>
                </a:solidFill>
                <a:latin typeface="Arial"/>
                <a:ea typeface="Times New Roman" charset="0"/>
                <a:cs typeface="Times New Roman" charset="0"/>
              </a:rPr>
              <a:t> prototype cold mass (LMBXFP)</a:t>
            </a:r>
          </a:p>
          <a:p>
            <a:pPr marL="553929" lvl="1" indent="-237398" defTabSz="342900">
              <a:buFont typeface="Wingdings" pitchFamily="2" charset="2"/>
              <a:buChar char="Ø"/>
              <a:defRPr/>
            </a:pPr>
            <a:r>
              <a:rPr lang="fr-CH" altLang="ja-JP" sz="1600" i="1" dirty="0">
                <a:solidFill>
                  <a:srgbClr val="FF0000"/>
                </a:solidFill>
                <a:latin typeface="Arial"/>
                <a:ea typeface="Times New Roman" charset="0"/>
                <a:cs typeface="Times New Roman" charset="0"/>
              </a:rPr>
              <a:t>6 </a:t>
            </a:r>
            <a:r>
              <a:rPr lang="fr-CH" altLang="ja-JP" sz="1600" i="1" dirty="0" err="1">
                <a:solidFill>
                  <a:srgbClr val="FF0000"/>
                </a:solidFill>
                <a:latin typeface="Arial"/>
                <a:ea typeface="Times New Roman" charset="0"/>
                <a:cs typeface="Times New Roman" charset="0"/>
              </a:rPr>
              <a:t>series</a:t>
            </a:r>
            <a:r>
              <a:rPr lang="fr-CH" altLang="ja-JP" sz="1600" i="1" dirty="0">
                <a:solidFill>
                  <a:srgbClr val="FF0000"/>
                </a:solidFill>
                <a:latin typeface="Arial"/>
                <a:ea typeface="Times New Roman" charset="0"/>
                <a:cs typeface="Times New Roman" charset="0"/>
              </a:rPr>
              <a:t> cold masses (LMBXF1-6)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6325C1-EA47-F44E-B363-76A054BDCB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553" y="443109"/>
            <a:ext cx="5236361" cy="2641488"/>
          </a:xfrm>
          <a:prstGeom prst="rect">
            <a:avLst/>
          </a:prstGeom>
        </p:spPr>
      </p:pic>
      <p:sp>
        <p:nvSpPr>
          <p:cNvPr id="11" name="円/楕円 10">
            <a:extLst>
              <a:ext uri="{FF2B5EF4-FFF2-40B4-BE49-F238E27FC236}">
                <a16:creationId xmlns:a16="http://schemas.microsoft.com/office/drawing/2014/main" id="{7D40AD85-6563-6F47-8D32-627ABEA518F2}"/>
              </a:ext>
            </a:extLst>
          </p:cNvPr>
          <p:cNvSpPr/>
          <p:nvPr/>
        </p:nvSpPr>
        <p:spPr>
          <a:xfrm>
            <a:off x="4482398" y="1669102"/>
            <a:ext cx="665510" cy="101966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kumimoji="1" lang="ja-JP" altLang="en-US" sz="1247">
              <a:solidFill>
                <a:prstClr val="white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90ABB3B-E279-B14A-8FA3-6669BEE256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631" y="493323"/>
            <a:ext cx="2534295" cy="251232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A371CC-BE96-1846-9340-1CBF494DDC0F}"/>
              </a:ext>
            </a:extLst>
          </p:cNvPr>
          <p:cNvSpPr txBox="1"/>
          <p:nvPr/>
        </p:nvSpPr>
        <p:spPr>
          <a:xfrm>
            <a:off x="4746352" y="4693997"/>
            <a:ext cx="308449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kumimoji="1" lang="en-US" altLang="ja-JP" sz="1650" dirty="0">
                <a:solidFill>
                  <a:srgbClr val="FF0000"/>
                </a:solidFill>
                <a:latin typeface="Arial"/>
                <a:ea typeface="ＭＳ Ｐゴシック" panose="020B0600070205080204" pitchFamily="34" charset="-128"/>
              </a:rPr>
              <a:t>7 units x 7-m long cold masses</a:t>
            </a:r>
            <a:endParaRPr kumimoji="1" lang="ja-JP" altLang="en-US" sz="1650">
              <a:solidFill>
                <a:srgbClr val="FF0000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FA20E0-8295-C57F-F87B-D8C68BE5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68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157956" y="-70772"/>
            <a:ext cx="6635144" cy="540000"/>
          </a:xfrm>
        </p:spPr>
        <p:txBody>
          <a:bodyPr/>
          <a:lstStyle/>
          <a:p>
            <a:r>
              <a:rPr lang="en-GB" sz="2700" dirty="0"/>
              <a:t>Design parameters</a:t>
            </a:r>
            <a:endParaRPr lang="en-GB" sz="2700" dirty="0">
              <a:solidFill>
                <a:srgbClr val="FF0000"/>
              </a:solidFill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E8878F00-BAF7-504E-8CD8-DB7C874778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953" y="380113"/>
            <a:ext cx="1845869" cy="1863505"/>
          </a:xfrm>
          <a:prstGeom prst="rect">
            <a:avLst/>
          </a:prstGeom>
        </p:spPr>
      </p:pic>
      <p:grpSp>
        <p:nvGrpSpPr>
          <p:cNvPr id="21" name="図形グループ 20"/>
          <p:cNvGrpSpPr/>
          <p:nvPr/>
        </p:nvGrpSpPr>
        <p:grpSpPr>
          <a:xfrm>
            <a:off x="6679500" y="2432458"/>
            <a:ext cx="1305995" cy="1398769"/>
            <a:chOff x="6181756" y="2623943"/>
            <a:chExt cx="2665252" cy="2854585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756" y="2623943"/>
              <a:ext cx="2505044" cy="2854585"/>
            </a:xfrm>
            <a:prstGeom prst="rect">
              <a:avLst/>
            </a:prstGeom>
          </p:spPr>
        </p:pic>
        <p:sp>
          <p:nvSpPr>
            <p:cNvPr id="23" name="TextBox 6"/>
            <p:cNvSpPr txBox="1"/>
            <p:nvPr/>
          </p:nvSpPr>
          <p:spPr>
            <a:xfrm>
              <a:off x="8054246" y="4679012"/>
              <a:ext cx="792762" cy="565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19</a:t>
              </a:r>
            </a:p>
          </p:txBody>
        </p:sp>
        <p:sp>
          <p:nvSpPr>
            <p:cNvPr id="24" name="TextBox 15"/>
            <p:cNvSpPr txBox="1"/>
            <p:nvPr/>
          </p:nvSpPr>
          <p:spPr>
            <a:xfrm>
              <a:off x="7651048" y="3664033"/>
              <a:ext cx="674844" cy="94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25" name="TextBox 16"/>
            <p:cNvSpPr txBox="1"/>
            <p:nvPr/>
          </p:nvSpPr>
          <p:spPr>
            <a:xfrm>
              <a:off x="7061666" y="3064599"/>
              <a:ext cx="446838" cy="565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26" name="Rectangle 8"/>
            <p:cNvSpPr/>
            <p:nvPr/>
          </p:nvSpPr>
          <p:spPr>
            <a:xfrm>
              <a:off x="6251604" y="2733209"/>
              <a:ext cx="550248" cy="5849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tabLst>
                  <a:tab pos="342900" algn="l"/>
                </a:tabLst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321772" y="4045979"/>
              <a:ext cx="1672330" cy="1036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350" dirty="0">
                  <a:latin typeface="Arial"/>
                  <a:cs typeface="Arial"/>
                </a:rPr>
                <a:t>4 blocks</a:t>
              </a:r>
            </a:p>
            <a:p>
              <a:r>
                <a:rPr kumimoji="1" lang="en-US" altLang="ja-JP" sz="1350" dirty="0">
                  <a:latin typeface="Arial"/>
                  <a:cs typeface="Arial"/>
                </a:rPr>
                <a:t>44 turns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05107C-EA3A-9D4C-9B2F-163EC216B7F7}"/>
              </a:ext>
            </a:extLst>
          </p:cNvPr>
          <p:cNvSpPr txBox="1"/>
          <p:nvPr/>
        </p:nvSpPr>
        <p:spPr>
          <a:xfrm>
            <a:off x="6199960" y="40545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2"/>
                </a:solidFill>
              </a:rPr>
              <a:t>Shell</a:t>
            </a:r>
            <a:endParaRPr kumimoji="1" lang="ja-JP" altLang="en-US" sz="1200">
              <a:solidFill>
                <a:schemeClr val="bg2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4A86825-D0C1-3A40-A723-EC351288B0B1}"/>
              </a:ext>
            </a:extLst>
          </p:cNvPr>
          <p:cNvSpPr txBox="1"/>
          <p:nvPr/>
        </p:nvSpPr>
        <p:spPr>
          <a:xfrm>
            <a:off x="6449373" y="121968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2"/>
                </a:solidFill>
              </a:rPr>
              <a:t>Collar</a:t>
            </a:r>
            <a:endParaRPr kumimoji="1" lang="ja-JP" altLang="en-US" sz="1200">
              <a:solidFill>
                <a:schemeClr val="bg2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806DC36-D240-4B4B-8C73-AA47EB03B146}"/>
              </a:ext>
            </a:extLst>
          </p:cNvPr>
          <p:cNvSpPr txBox="1"/>
          <p:nvPr/>
        </p:nvSpPr>
        <p:spPr>
          <a:xfrm>
            <a:off x="6044508" y="1038713"/>
            <a:ext cx="75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solidFill>
                  <a:schemeClr val="bg2"/>
                </a:solidFill>
              </a:rPr>
              <a:t>Nb-Ti</a:t>
            </a:r>
            <a:r>
              <a:rPr kumimoji="1" lang="en-US" altLang="ja-JP" sz="1200" dirty="0">
                <a:solidFill>
                  <a:schemeClr val="bg2"/>
                </a:solidFill>
              </a:rPr>
              <a:t>/Cu coil</a:t>
            </a:r>
            <a:endParaRPr kumimoji="1" lang="ja-JP" altLang="en-US" sz="1200">
              <a:solidFill>
                <a:schemeClr val="bg2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B9FD43F-5799-2441-84C5-D1BC316ACCD3}"/>
              </a:ext>
            </a:extLst>
          </p:cNvPr>
          <p:cNvSpPr txBox="1"/>
          <p:nvPr/>
        </p:nvSpPr>
        <p:spPr>
          <a:xfrm>
            <a:off x="7653554" y="-26592"/>
            <a:ext cx="63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2"/>
                </a:solidFill>
              </a:rPr>
              <a:t>GFRP</a:t>
            </a:r>
          </a:p>
          <a:p>
            <a:r>
              <a:rPr kumimoji="1" lang="en-US" altLang="ja-JP" sz="1200" dirty="0">
                <a:solidFill>
                  <a:schemeClr val="bg2"/>
                </a:solidFill>
              </a:rPr>
              <a:t>wedge</a:t>
            </a:r>
            <a:endParaRPr kumimoji="1" lang="ja-JP" altLang="en-US" sz="1200" dirty="0">
              <a:solidFill>
                <a:schemeClr val="bg2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C2BFFAE-D5EA-CE46-8AE4-95A261F31257}"/>
              </a:ext>
            </a:extLst>
          </p:cNvPr>
          <p:cNvSpPr txBox="1"/>
          <p:nvPr/>
        </p:nvSpPr>
        <p:spPr>
          <a:xfrm>
            <a:off x="6300023" y="2021048"/>
            <a:ext cx="520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2"/>
                </a:solidFill>
              </a:rPr>
              <a:t>Yoke</a:t>
            </a:r>
            <a:endParaRPr kumimoji="1" lang="ja-JP" altLang="en-US" sz="1200">
              <a:solidFill>
                <a:schemeClr val="bg2"/>
              </a:solidFill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4D4B8888-82EA-4348-9A60-3797B4F0EA6E}"/>
              </a:ext>
            </a:extLst>
          </p:cNvPr>
          <p:cNvCxnSpPr>
            <a:cxnSpLocks/>
          </p:cNvCxnSpPr>
          <p:nvPr/>
        </p:nvCxnSpPr>
        <p:spPr>
          <a:xfrm>
            <a:off x="6422361" y="1341999"/>
            <a:ext cx="472546" cy="56680"/>
          </a:xfrm>
          <a:prstGeom prst="straightConnector1">
            <a:avLst/>
          </a:prstGeom>
          <a:ln w="19050">
            <a:solidFill>
              <a:schemeClr val="bg2"/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939F8FE-898D-2343-946F-3C556A9B6433}"/>
              </a:ext>
            </a:extLst>
          </p:cNvPr>
          <p:cNvCxnSpPr>
            <a:cxnSpLocks/>
          </p:cNvCxnSpPr>
          <p:nvPr/>
        </p:nvCxnSpPr>
        <p:spPr>
          <a:xfrm>
            <a:off x="6494732" y="656542"/>
            <a:ext cx="157284" cy="215972"/>
          </a:xfrm>
          <a:prstGeom prst="straightConnector1">
            <a:avLst/>
          </a:prstGeom>
          <a:ln w="19050">
            <a:solidFill>
              <a:schemeClr val="bg2"/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1BAAA66A-550B-DB4D-99D4-452169152AFF}"/>
              </a:ext>
            </a:extLst>
          </p:cNvPr>
          <p:cNvCxnSpPr>
            <a:cxnSpLocks/>
          </p:cNvCxnSpPr>
          <p:nvPr/>
        </p:nvCxnSpPr>
        <p:spPr>
          <a:xfrm>
            <a:off x="6784966" y="331493"/>
            <a:ext cx="354247" cy="767142"/>
          </a:xfrm>
          <a:prstGeom prst="straightConnector1">
            <a:avLst/>
          </a:prstGeom>
          <a:ln w="19050">
            <a:solidFill>
              <a:schemeClr val="bg2"/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76276821-1810-5B4A-AF35-73E76E3370B9}"/>
              </a:ext>
            </a:extLst>
          </p:cNvPr>
          <p:cNvCxnSpPr>
            <a:cxnSpLocks/>
          </p:cNvCxnSpPr>
          <p:nvPr/>
        </p:nvCxnSpPr>
        <p:spPr>
          <a:xfrm flipH="1">
            <a:off x="7323427" y="387693"/>
            <a:ext cx="467839" cy="1056104"/>
          </a:xfrm>
          <a:prstGeom prst="straightConnector1">
            <a:avLst/>
          </a:prstGeom>
          <a:ln w="19050">
            <a:solidFill>
              <a:schemeClr val="bg2"/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DE809D8-4526-1443-B0A9-9D85D16FAFB7}"/>
              </a:ext>
            </a:extLst>
          </p:cNvPr>
          <p:cNvCxnSpPr>
            <a:cxnSpLocks/>
          </p:cNvCxnSpPr>
          <p:nvPr/>
        </p:nvCxnSpPr>
        <p:spPr>
          <a:xfrm flipV="1">
            <a:off x="6748109" y="1984354"/>
            <a:ext cx="357899" cy="186656"/>
          </a:xfrm>
          <a:prstGeom prst="straightConnector1">
            <a:avLst/>
          </a:prstGeom>
          <a:ln w="19050">
            <a:solidFill>
              <a:schemeClr val="bg2"/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46026B59-D0A8-4144-88B0-FB08701AE2FA}"/>
              </a:ext>
            </a:extLst>
          </p:cNvPr>
          <p:cNvCxnSpPr>
            <a:cxnSpLocks/>
          </p:cNvCxnSpPr>
          <p:nvPr/>
        </p:nvCxnSpPr>
        <p:spPr>
          <a:xfrm flipH="1" flipV="1">
            <a:off x="7364552" y="1610218"/>
            <a:ext cx="453895" cy="676798"/>
          </a:xfrm>
          <a:prstGeom prst="straightConnector1">
            <a:avLst/>
          </a:prstGeom>
          <a:ln w="19050">
            <a:solidFill>
              <a:schemeClr val="bg2"/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BB6CC78-297E-6C45-8160-EE3B87DD5E09}"/>
              </a:ext>
            </a:extLst>
          </p:cNvPr>
          <p:cNvSpPr txBox="1"/>
          <p:nvPr/>
        </p:nvSpPr>
        <p:spPr>
          <a:xfrm>
            <a:off x="7507927" y="2213214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2"/>
                </a:solidFill>
              </a:rPr>
              <a:t>QPH</a:t>
            </a:r>
          </a:p>
          <a:p>
            <a:r>
              <a:rPr kumimoji="1" lang="en-US" altLang="ja-JP" sz="1200" dirty="0">
                <a:solidFill>
                  <a:schemeClr val="bg2"/>
                </a:solidFill>
              </a:rPr>
              <a:t>Insulation</a:t>
            </a:r>
          </a:p>
          <a:p>
            <a:r>
              <a:rPr kumimoji="1" lang="en-US" altLang="ja-JP" sz="1200" dirty="0">
                <a:solidFill>
                  <a:schemeClr val="bg2"/>
                </a:solidFill>
              </a:rPr>
              <a:t>Brass shoe</a:t>
            </a:r>
            <a:endParaRPr kumimoji="1" lang="ja-JP" altLang="en-US" sz="1200" dirty="0">
              <a:solidFill>
                <a:schemeClr val="bg2"/>
              </a:solidFill>
            </a:endParaRPr>
          </a:p>
        </p:txBody>
      </p:sp>
      <p:graphicFrame>
        <p:nvGraphicFramePr>
          <p:cNvPr id="3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504566"/>
              </p:ext>
            </p:extLst>
          </p:nvPr>
        </p:nvGraphicFramePr>
        <p:xfrm>
          <a:off x="305271" y="543951"/>
          <a:ext cx="5644543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1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prototype, series production (7m)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Coil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aperture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150  mm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Field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integral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35 T m</a:t>
                      </a:r>
                      <a:endParaRPr lang="en-US" sz="1400" b="1" i="0" dirty="0">
                        <a:solidFill>
                          <a:srgbClr val="0432FF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Field (3D)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+mj-lt"/>
                          <a:cs typeface="Arial"/>
                        </a:rPr>
                        <a:t>Nominal: 5.60 T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, Ultimate: 6.04 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Peak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field (3D)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Nominal: 6.58 T, Ultimate: 7.14 T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Current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+mj-lt"/>
                          <a:cs typeface="Arial"/>
                        </a:rPr>
                        <a:t>Nominal : 12.11 kA, Ultimate 13.23 kA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Operating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temperature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1.9 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Field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quality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&lt;10</a:t>
                      </a:r>
                      <a:r>
                        <a:rPr lang="en-US" sz="1400" b="0" i="0" baseline="300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-4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w.r.t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B</a:t>
                      </a:r>
                      <a:r>
                        <a:rPr lang="en-US" sz="1400" b="0" i="1" baseline="-250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 (</a:t>
                      </a:r>
                      <a:r>
                        <a:rPr lang="en-US" sz="1400" b="0" i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R</a:t>
                      </a:r>
                      <a:r>
                        <a:rPr lang="en-US" sz="1400" b="0" i="0" baseline="-2500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ref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=50 mm)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Load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line ratio (3D)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Nominal: 76.5%, Ultimate: 83.1%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at 1.9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K</a:t>
                      </a:r>
                      <a:endParaRPr lang="en-US" sz="1400" b="0" i="0" baseline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Differential inductance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Nominal: 4.0 </a:t>
                      </a:r>
                      <a:r>
                        <a:rPr lang="en-US" sz="1400" b="0" i="0" baseline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mH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/m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Conductor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Nb-Ti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: LHC-MB outer cable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Stored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energy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Nominal: 340 kJ/m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Magnetic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length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6.26 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Coil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mech. length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6.58 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62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Magnet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mech. length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6.73 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4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Heat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load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135 W (Magnet total)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2 </a:t>
                      </a:r>
                      <a:r>
                        <a:rPr lang="en-US" sz="1400" b="1" i="0" baseline="0" dirty="0" err="1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mW</a:t>
                      </a:r>
                      <a:r>
                        <a:rPr lang="en-US" sz="14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/cm</a:t>
                      </a:r>
                      <a:r>
                        <a:rPr lang="en-US" sz="1400" b="1" i="0" baseline="3000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3 </a:t>
                      </a:r>
                      <a:r>
                        <a:rPr lang="en-US" sz="14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(Coil peak)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&gt; 25 </a:t>
                      </a:r>
                      <a:r>
                        <a:rPr lang="en-US" sz="1400" b="1" i="0" baseline="0" dirty="0" err="1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MGy</a:t>
                      </a:r>
                      <a:endParaRPr lang="en-US" sz="1400" b="1" i="0" baseline="0" dirty="0">
                        <a:solidFill>
                          <a:srgbClr val="0432FF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6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Radiation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dose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baseline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034" y="3836402"/>
            <a:ext cx="1971675" cy="129368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045629" y="4581949"/>
            <a:ext cx="415690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Three 2 m model magnets were developed at KEK. </a:t>
            </a:r>
            <a:endParaRPr kumimoji="1" lang="ja-JP" altLang="en-US" sz="13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76F94A-D0C1-D644-84D9-768E537911CE}"/>
              </a:ext>
            </a:extLst>
          </p:cNvPr>
          <p:cNvSpPr txBox="1"/>
          <p:nvPr/>
        </p:nvSpPr>
        <p:spPr>
          <a:xfrm>
            <a:off x="4520254" y="2975485"/>
            <a:ext cx="6655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>
                <a:solidFill>
                  <a:srgbClr val="FF0000"/>
                </a:solidFill>
              </a:rPr>
              <a:t>12 ton</a:t>
            </a:r>
            <a:endParaRPr kumimoji="1" lang="ja-JP" altLang="en-US" sz="1350">
              <a:solidFill>
                <a:srgbClr val="FF0000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59FEF63-1A8A-AF05-9F2A-D108BABE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56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08A7A9-8C00-9BA2-39F1-A813AF33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563638"/>
            <a:ext cx="9145016" cy="1008112"/>
          </a:xfrm>
        </p:spPr>
        <p:txBody>
          <a:bodyPr/>
          <a:lstStyle/>
          <a:p>
            <a:r>
              <a:rPr kumimoji="1" lang="en-US" altLang="ja-JP" dirty="0"/>
              <a:t>Preparation for Reception Tests of </a:t>
            </a:r>
            <a:r>
              <a:rPr lang="en-US" altLang="ja-JP" dirty="0"/>
              <a:t>the D1 prototype</a:t>
            </a:r>
            <a:br>
              <a:rPr kumimoji="1" lang="en-US" altLang="ja-JP" dirty="0"/>
            </a:br>
            <a:r>
              <a:rPr kumimoji="1" lang="en-US" altLang="ja-JP" dirty="0"/>
              <a:t> - May 2021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D4BD607-E738-AA9F-E5FD-56EB62FF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K. Suzuki, 4th Superconducting Magnet Test Stand </a:t>
            </a:r>
            <a:endParaRPr lang="en-GB" noProof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4384D0-CD28-079E-B455-1E6F69CE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1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6A214E-4837-ED64-9025-9BA6AB00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New Power Converter (15kA) Installation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7164DE-F32E-B2DF-AC1D-B14DDDD04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95" y="4371950"/>
            <a:ext cx="8640520" cy="510705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The old converter had operated since 1992 until the test of D1 model magnets (20 years !) </a:t>
            </a:r>
          </a:p>
          <a:p>
            <a:r>
              <a:rPr lang="en-US" altLang="ja-JP" dirty="0"/>
              <a:t>The new converter was installed before the first full-scale D1 prototype, in Apr. 2021 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0A4CD7E-98D8-7FCE-D379-572589BA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K. Suzuki, 4th </a:t>
            </a:r>
            <a:r>
              <a:rPr lang="fr-FR" noProof="0" dirty="0" err="1"/>
              <a:t>Superconducting</a:t>
            </a:r>
            <a:r>
              <a:rPr lang="fr-FR" noProof="0" dirty="0"/>
              <a:t> Magnet Test Stand </a:t>
            </a:r>
            <a:endParaRPr lang="en-GB" noProof="0" dirty="0"/>
          </a:p>
        </p:txBody>
      </p:sp>
      <p:pic>
        <p:nvPicPr>
          <p:cNvPr id="6" name="図 5" descr="人, 建物, 屋内, 男 が含まれている画像&#10;&#10;自動的に生成された説明">
            <a:extLst>
              <a:ext uri="{FF2B5EF4-FFF2-40B4-BE49-F238E27FC236}">
                <a16:creationId xmlns:a16="http://schemas.microsoft.com/office/drawing/2014/main" id="{C2530DD6-91C5-8C17-78D8-6DE44D648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51" y="1022525"/>
            <a:ext cx="2335263" cy="3113684"/>
          </a:xfrm>
          <a:prstGeom prst="rect">
            <a:avLst/>
          </a:prstGeom>
        </p:spPr>
      </p:pic>
      <p:pic>
        <p:nvPicPr>
          <p:cNvPr id="8" name="図 7" descr="人, 建物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BC5D20A2-3758-0055-097B-26661DAC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436" y="1329835"/>
            <a:ext cx="2000821" cy="2667761"/>
          </a:xfrm>
          <a:prstGeom prst="rect">
            <a:avLst/>
          </a:prstGeom>
        </p:spPr>
      </p:pic>
      <p:sp>
        <p:nvSpPr>
          <p:cNvPr id="9" name="右矢印 8">
            <a:extLst>
              <a:ext uri="{FF2B5EF4-FFF2-40B4-BE49-F238E27FC236}">
                <a16:creationId xmlns:a16="http://schemas.microsoft.com/office/drawing/2014/main" id="{789BB190-8CD5-5E6B-3FC4-9BBA746B9C9F}"/>
              </a:ext>
            </a:extLst>
          </p:cNvPr>
          <p:cNvSpPr/>
          <p:nvPr/>
        </p:nvSpPr>
        <p:spPr>
          <a:xfrm>
            <a:off x="4081043" y="2446428"/>
            <a:ext cx="502484" cy="1008112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CE57F8-F7F9-C5FE-C71C-92D6C8E4D942}"/>
              </a:ext>
            </a:extLst>
          </p:cNvPr>
          <p:cNvSpPr txBox="1"/>
          <p:nvPr/>
        </p:nvSpPr>
        <p:spPr>
          <a:xfrm>
            <a:off x="2685651" y="874183"/>
            <a:ext cx="233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2020 Nov.</a:t>
            </a:r>
            <a:endParaRPr kumimoji="1" lang="ja-JP" altLang="en-US"/>
          </a:p>
        </p:txBody>
      </p:sp>
      <p:pic>
        <p:nvPicPr>
          <p:cNvPr id="14" name="図 13" descr="屋外, 建物, トラック, 輸送 が含まれている画像&#10;&#10;自動的に生成された説明">
            <a:extLst>
              <a:ext uri="{FF2B5EF4-FFF2-40B4-BE49-F238E27FC236}">
                <a16:creationId xmlns:a16="http://schemas.microsoft.com/office/drawing/2014/main" id="{37A21648-0D3A-BBFF-0528-DA57A3FA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742" y="1179484"/>
            <a:ext cx="2159058" cy="2878745"/>
          </a:xfrm>
          <a:prstGeom prst="rect">
            <a:avLst/>
          </a:prstGeom>
        </p:spPr>
      </p:pic>
      <p:pic>
        <p:nvPicPr>
          <p:cNvPr id="20" name="図 19" descr="屋内, テーブル, 座る, 部屋 が含まれている画像&#10;&#10;自動的に生成された説明">
            <a:extLst>
              <a:ext uri="{FF2B5EF4-FFF2-40B4-BE49-F238E27FC236}">
                <a16:creationId xmlns:a16="http://schemas.microsoft.com/office/drawing/2014/main" id="{9768BD36-078E-B821-4359-991F6A937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026" y="703624"/>
            <a:ext cx="1776496" cy="2368661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AAEE0CC-E1C9-73F3-4678-66796CE7FB5D}"/>
              </a:ext>
            </a:extLst>
          </p:cNvPr>
          <p:cNvSpPr txBox="1"/>
          <p:nvPr/>
        </p:nvSpPr>
        <p:spPr>
          <a:xfrm>
            <a:off x="5055757" y="775070"/>
            <a:ext cx="233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2021 Apr.</a:t>
            </a:r>
            <a:endParaRPr kumimoji="1" lang="ja-JP" altLang="en-US"/>
          </a:p>
        </p:txBody>
      </p:sp>
      <p:pic>
        <p:nvPicPr>
          <p:cNvPr id="27" name="図 26" descr="白い壁の部屋&#10;&#10;中程度の精度で自動的に生成された説明">
            <a:extLst>
              <a:ext uri="{FF2B5EF4-FFF2-40B4-BE49-F238E27FC236}">
                <a16:creationId xmlns:a16="http://schemas.microsoft.com/office/drawing/2014/main" id="{5BC48E93-CF42-6E97-A7E9-748E5DF29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53" y="2323781"/>
            <a:ext cx="1889841" cy="1889841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98C3248-501F-6038-3A76-2B93F618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9943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50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Lumi-Pres-Template-16-9-KEK-v1" id="{DAC08015-C320-4648-8174-4A0A91551A95}" vid="{F3C8C6E4-B1F4-7349-ABD8-8509700966F2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CERN logo, 16:9 format</Description0>
    <Note xmlns="8946e33d-fd2f-4ae4-8ee9-d90c129cdf9e">For external collaborators: you may replace the CERN logo by your home institute logo if needed
https://edms.cern.ch/document/1586456/</No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AD56BA-2B7C-434F-AA6C-906DAF6E63F1}">
  <ds:schemaRefs>
    <ds:schemaRef ds:uri="http://schemas.microsoft.com/office/2006/metadata/properties"/>
    <ds:schemaRef ds:uri="http://schemas.microsoft.com/office/infopath/2007/PartnerControls"/>
    <ds:schemaRef ds:uri="8946e33d-fd2f-4ae4-8ee9-d90c129cdf9e"/>
  </ds:schemaRefs>
</ds:datastoreItem>
</file>

<file path=customXml/itemProps2.xml><?xml version="1.0" encoding="utf-8"?>
<ds:datastoreItem xmlns:ds="http://schemas.openxmlformats.org/officeDocument/2006/customXml" ds:itemID="{3E6C63AB-DE93-41BF-9F4F-20A892EB62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26011C-AF2B-480E-9C0F-E645DDEE4B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2701</TotalTime>
  <Words>2250</Words>
  <Application>Microsoft Macintosh PowerPoint</Application>
  <PresentationFormat>画面に合わせる (16:9)</PresentationFormat>
  <Paragraphs>397</Paragraphs>
  <Slides>31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Wingdings</vt:lpstr>
      <vt:lpstr>Thème Office</vt:lpstr>
      <vt:lpstr>KEK test facility </vt:lpstr>
      <vt:lpstr>PowerPoint プレゼンテーション</vt:lpstr>
      <vt:lpstr>KEK Cryogenic Science Center (CSC) </vt:lpstr>
      <vt:lpstr>News Since the Last Workshop (2019)</vt:lpstr>
      <vt:lpstr>Japanese contributions to the HL-LHC</vt:lpstr>
      <vt:lpstr>D1 magnets magnet production</vt:lpstr>
      <vt:lpstr>Design parameters</vt:lpstr>
      <vt:lpstr>Preparation for Reception Tests of the D1 prototype  - May 2021</vt:lpstr>
      <vt:lpstr>New Power Converter (15kA) Installation</vt:lpstr>
      <vt:lpstr>The New Powering Circuit</vt:lpstr>
      <vt:lpstr>Energy Extraction System</vt:lpstr>
      <vt:lpstr>Vertical Magnetic Measurement System</vt:lpstr>
      <vt:lpstr>Quench protection and diagnostics</vt:lpstr>
      <vt:lpstr>Visual Inspection of Quench Antennas</vt:lpstr>
      <vt:lpstr>Cold Bore Tube Insulation</vt:lpstr>
      <vt:lpstr>Data acquisition and control</vt:lpstr>
      <vt:lpstr>Testing MBXFP  June – Sep. 2021</vt:lpstr>
      <vt:lpstr>MBXFP Installation to the Vertical Cryostat</vt:lpstr>
      <vt:lpstr>Vertical Cold Test Results</vt:lpstr>
      <vt:lpstr>Incident Happened to the Vertical MM System</vt:lpstr>
      <vt:lpstr>Operating Current Limitation</vt:lpstr>
      <vt:lpstr>Toward Test for the Series Magnet 2022 June -  </vt:lpstr>
      <vt:lpstr>New EE system: Non-linear resistor (Varistor)</vt:lpstr>
      <vt:lpstr>New EE system: Non-linear resistor (Varistor)</vt:lpstr>
      <vt:lpstr>Varistor Monitoring System</vt:lpstr>
      <vt:lpstr>Additional Helium Gas Storage Bag</vt:lpstr>
      <vt:lpstr>PowerPoint プレゼンテーション</vt:lpstr>
      <vt:lpstr>Summary</vt:lpstr>
      <vt:lpstr>Thank you </vt:lpstr>
      <vt:lpstr>Supplement</vt:lpstr>
      <vt:lpstr>Non-linear resistor : Varistor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KEK test facility </dc:title>
  <dc:creator>SUZUKI Kento</dc:creator>
  <cp:lastModifiedBy>SUZUKI Kento</cp:lastModifiedBy>
  <cp:revision>85</cp:revision>
  <dcterms:created xsi:type="dcterms:W3CDTF">2023-04-23T06:30:14Z</dcterms:created>
  <dcterms:modified xsi:type="dcterms:W3CDTF">2023-04-25T05:24:06Z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