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406" r:id="rId5"/>
    <p:sldId id="404" r:id="rId6"/>
    <p:sldId id="409" r:id="rId7"/>
    <p:sldId id="331" r:id="rId8"/>
    <p:sldId id="395" r:id="rId9"/>
    <p:sldId id="397" r:id="rId10"/>
    <p:sldId id="258" r:id="rId11"/>
    <p:sldId id="410" r:id="rId12"/>
    <p:sldId id="362" r:id="rId13"/>
    <p:sldId id="398" r:id="rId14"/>
    <p:sldId id="387" r:id="rId15"/>
    <p:sldId id="388" r:id="rId16"/>
    <p:sldId id="389" r:id="rId17"/>
    <p:sldId id="391" r:id="rId18"/>
    <p:sldId id="342" r:id="rId19"/>
    <p:sldId id="401" r:id="rId20"/>
    <p:sldId id="393" r:id="rId21"/>
    <p:sldId id="399" r:id="rId22"/>
    <p:sldId id="400" r:id="rId23"/>
    <p:sldId id="375" r:id="rId24"/>
    <p:sldId id="402" r:id="rId25"/>
    <p:sldId id="356" r:id="rId26"/>
    <p:sldId id="302" r:id="rId27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yriad Pro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yriad Pro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yriad Pro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yriad Pro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yriad Pro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yriad Pro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yriad Pro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yriad Pro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Myriad Pro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ella Chiuchiolo" initials="AC" lastIdx="7" clrIdx="0">
    <p:extLst>
      <p:ext uri="{19B8F6BF-5375-455C-9EA6-DF929625EA0E}">
        <p15:presenceInfo xmlns:p15="http://schemas.microsoft.com/office/powerpoint/2012/main" userId="S::antonella.chiuchiolo@cern.ch::e81345eb-08f1-4b82-bb5b-0f021a25c8b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0D5"/>
    <a:srgbClr val="C9E7A7"/>
    <a:srgbClr val="10C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2" autoAdjust="0"/>
    <p:restoredTop sz="94660"/>
  </p:normalViewPr>
  <p:slideViewPr>
    <p:cSldViewPr snapToGrid="0">
      <p:cViewPr varScale="1">
        <p:scale>
          <a:sx n="54" d="100"/>
          <a:sy n="54" d="100"/>
        </p:scale>
        <p:origin x="110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ABBDB0-6504-414E-BA44-43E0A33A6A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DEDDD-2AFE-424A-8D60-142961A584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83F5B-3717-4B36-9168-9EC792A6F0AD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82AA3-0F42-4EA2-9CC5-11FEE16474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E134AC-40FD-4399-AB6A-6D27E159B9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35121-A22D-4802-86A8-37E5BBD6AE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136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09:48:18.9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1 493 24575,'0'-7'0,"1"0"0,0 0 0,1 1 0,0-1 0,0 0 0,0 0 0,0 1 0,1 0 0,0 0 0,1 0 0,4-7 0,53-61 0,-47 58 0,184-174 0,-83 86 0,-103 90-1365,-5 4-5461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17:29:06.7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1 419 24575,'2'19'0,"0"-1"0,2 0 0,2 0 0,-2 1 0,3-1 0,0-1 0,11 20 0,1 10 0,82 180 0,-97-218 0,0 0 0,2 2 0,-2-3 0,4 3 0,-2-4 0,-1 3 0,11 6 0,-14-16 0,-2 1 0,0 2 0,3-3 0,-2 0 0,-1 0 0,0 0 0,1 2 0,1-2 0,-2 0 0,1 1 0,0-1 0,-1 0 0,2 0 0,-2 0 0,1 0 0,-1 0 0,2 0 0,-2 0 0,1 0 0,0 0 0,-1 0 0,2 0 0,0 0 0,-2-1 0,0 1 0,2 0 0,-1-2 0,-1 2 0,1 0 0,1 0 0,-2-3 0,0 3 0,1-1 0,-1 1 0,2-1 0,21-31 0,-22 29 0,31-58 0,-3 1 0,-5-3 0,31-109 0,-17 45 0,-23 83-118,78-258-1129,-73 229-5579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21:44:36.2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4 561 24575,'2'25'0,"2"-1"0,2 1 0,-1-1 0,3 1 0,0-1 0,1-1 0,13 25 0,5 13 0,107 244 0,-129-294 0,1 5 0,2-5 0,-2 1 0,3-1 0,-1 4 0,0-6 0,12 15 0,-18-24 0,-2 1 0,3-1 0,-3 4 0,2-4 0,-1 1 0,-1-1 0,2 0 0,-2 0 0,1 0 0,1 0 0,-2 2 0,1-2 0,1 0 0,-1 0 0,-1 0 0,2 0 0,0 0 0,-1 0 0,-1 0 0,0 0 0,3 0 0,-1 0 0,-1-2 0,-1 2 0,2 0 0,0 0 0,-1 0 0,-1-1 0,0 1 0,2-4 0,-1 4 0,-1-1 0,2 1 0,-2 0 0,1-3 0,32-38 0,-31 36 0,38-76 0,-2-1 0,-5-3 0,38-142 0,-19 58 0,-32 110-118,104-343-1129,-99 304-5579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09:48:18.9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24575,'6'0'0,"10"0"0,8 0 0,0 7 0,3 2 0,-4 5 0,1 2 0,3-3 0,-3 3 0,1 4 0,3 0 0,-3 3 0,0-2 0,3 1 0,-4 4 0,1-2 0,-4-6-8191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09:48:18.9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24575,'0'7'0,"6"9"0,10 1 0,0 5 0,6-2 0,-2 1 0,3 6 0,-2-3-8191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09:48:18.9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1 344 24575,'1'15'0,"2"0"0,1 0 0,-1 0 0,1 0 0,2-1 0,-1 1 0,9 15 0,2 8 0,68 149 0,-81-180 0,0 2 0,1-2 0,1 2 0,0-2 0,-1-1 0,3 2 0,6 7 0,-12-15 0,-1 0 0,0 1 0,1-1 0,0 1 0,-1-1 0,0 0 0,1 0 0,0 0 0,0 0 0,-1 1 0,2-1 0,-1 0 0,0 0 0,-1 0 0,0 0 0,1 0 0,0 0 0,-1 0 0,1 0 0,0 0 0,0 0 0,-1 0 0,1 0 0,0-1 0,-1 1 0,0 0 0,1 0 0,0 0 0,1-1 0,-2 1 0,0-1 0,1 1 0,0 0 0,-1-1 0,1 0 0,18-26 0,-18 25 0,25-48 0,-2-1 0,-4 0 0,25-89 0,-14 36 0,-19 68-118,66-212-1129,-64 188-5579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09:48:18.9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4 339 24575,'1'15'0,"2"0"0,-1 0 0,3 0 0,-1-1 0,0 0 0,2 0 0,8 15 0,3 9 0,63 145 0,-75-176 0,-2 2 0,1-2 0,1 1 0,-1-2 0,1 3 0,1-3 0,6 8 0,-11-14 0,0 1 0,0-1 0,-1 1 0,0-1 0,1 0 0,0 0 0,-1 1 0,0-1 0,1 0 0,0 0 0,0 1 0,-1-1 0,1 0 0,0 0 0,-1 0 0,2 0 0,-1 0 0,0 0 0,-1 0 0,0 0 0,1 0 0,0 0 0,-1-1 0,1 1 0,0 0 0,-1-1 0,1 1 0,-1 0 0,1 0 0,0-1 0,-1 1 0,0-1 0,1 1 0,0 0 0,-1-2 0,20-24 0,-18 24 0,22-46 0,0-2 0,-4-2 0,22-85 0,-10 36 0,-19 66-118,61-208-1129,-58 184-5579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09:48:18.9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1 306 24575,'1'14'0,"1"-1"0,1 0 0,1 0 0,-1 1 0,2-1 0,0 0 0,8 14 0,1 7 0,60 132 0,-71-160 0,0 1 0,1 1 0,-1-2 0,3 2 0,-2-3 0,0 2 0,8 5 0,-11-12 0,-1 1 0,0 1 0,2-2 0,-1 0 0,-1 0 0,0 0 0,1 1 0,0-1 0,-1 0 0,1 1 0,0-1 0,-1 0 0,1 0 0,-1 0 0,1 0 0,-1 0 0,1 0 0,-1 0 0,1 0 0,0 0 0,-1 0 0,1 0 0,1 0 0,-2-1 0,0 1 0,1 0 0,0-1 0,-1 1 0,1 0 0,0 0 0,-1-2 0,0 2 0,1-1 0,-1 1 0,1-1 0,16-22 0,-16 21 0,22-43 0,-2 1 0,-3-2 0,22-79 0,-12 32 0,-17 61-118,57-189-1129,-54 168-5579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09:48:18.9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4 356 24575,'1'16'0,"2"-1"0,1 1 0,-1-1 0,2 1 0,0-1 0,1 0 0,8 15 0,3 9 0,69 154 0,-83-186 0,1 3 0,1-3 0,-1 1 0,2-1 0,-1 2 0,0-3 0,8 9 0,-12-15 0,-1 1 0,2-1 0,-2 2 0,1-2 0,0 1 0,-1-1 0,1 0 0,-1 0 0,1 0 0,0 0 0,-1 1 0,1-1 0,0 0 0,0 0 0,-1 0 0,1 0 0,0 0 0,0 0 0,-1 0 0,0 0 0,2 0 0,-1 0 0,0-1 0,-1 1 0,1 0 0,0 0 0,0 0 0,-1-1 0,0 1 0,1-2 0,0 2 0,-1-1 0,1 1 0,-1 0 0,1-2 0,20-24 0,-20 23 0,25-48 0,-2-1 0,-3-2 0,25-90 0,-13 37 0,-20 70-118,66-218-1129,-63 193-5579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09:48:18.9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4 339 24575,'1'15'0,"2"0"0,-1 0 0,3 0 0,-1-1 0,0 0 0,2 0 0,8 15 0,3 9 0,63 145 0,-75-176 0,-2 2 0,1-2 0,1 1 0,-1-2 0,1 3 0,1-3 0,6 8 0,-11-14 0,0 1 0,0-1 0,-1 1 0,0-1 0,1 0 0,0 0 0,-1 1 0,0-1 0,1 0 0,0 0 0,0 1 0,-1-1 0,1 0 0,0 0 0,-1 0 0,2 0 0,-1 0 0,0 0 0,-1 0 0,0 0 0,1 0 0,0 0 0,-1-1 0,1 1 0,0 0 0,-1-1 0,1 1 0,-1 0 0,1 0 0,0-1 0,-1 1 0,0-1 0,1 1 0,0 0 0,-1-2 0,20-24 0,-18 24 0,22-46 0,0-2 0,-4-2 0,22-85 0,-10 36 0,-19 66-118,61-208-1129,-58 184-5579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1T17:29:06.7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1 419 24575,'1'19'0,"3"-1"0,1 0 0,-1 1 0,1-1 0,2-1 0,-1 1 0,11 19 0,3 9 0,82 182 0,-98-219 0,-1 2 0,2-3 0,1 3 0,0-2 0,-1-2 0,4 3 0,7 8 0,-15-18 0,-1 0 0,0 1 0,1-1 0,0 2 0,-1-2 0,0 0 0,1 0 0,1 0 0,-1 0 0,-1 1 0,2-1 0,0 0 0,-1 0 0,-1 0 0,0 0 0,1 0 0,0 0 0,-1 0 0,1 0 0,1 0 0,-1 0 0,-1 0 0,1 0 0,0-1 0,-1 1 0,0 0 0,2 0 0,-1 0 0,1-2 0,-2 2 0,0-1 0,1 1 0,1 0 0,-2-1 0,1 0 0,22-32 0,-22 30 0,31-58 0,-3-1 0,-4 0 0,29-109 0,-16 44 0,-23 84-118,80-260-1129,-78 230-5579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3000">
        <a:latin typeface="+mn-lt"/>
        <a:ea typeface="+mn-ea"/>
        <a:cs typeface="+mn-cs"/>
        <a:sym typeface="Myriad Pro"/>
      </a:defRPr>
    </a:lvl1pPr>
    <a:lvl2pPr indent="228600" defTabSz="457200" latinLnBrk="0">
      <a:lnSpc>
        <a:spcPct val="117999"/>
      </a:lnSpc>
      <a:defRPr sz="3000">
        <a:latin typeface="+mn-lt"/>
        <a:ea typeface="+mn-ea"/>
        <a:cs typeface="+mn-cs"/>
        <a:sym typeface="Myriad Pro"/>
      </a:defRPr>
    </a:lvl2pPr>
    <a:lvl3pPr indent="457200" defTabSz="457200" latinLnBrk="0">
      <a:lnSpc>
        <a:spcPct val="117999"/>
      </a:lnSpc>
      <a:defRPr sz="3000">
        <a:latin typeface="+mn-lt"/>
        <a:ea typeface="+mn-ea"/>
        <a:cs typeface="+mn-cs"/>
        <a:sym typeface="Myriad Pro"/>
      </a:defRPr>
    </a:lvl3pPr>
    <a:lvl4pPr indent="685800" defTabSz="457200" latinLnBrk="0">
      <a:lnSpc>
        <a:spcPct val="117999"/>
      </a:lnSpc>
      <a:defRPr sz="3000">
        <a:latin typeface="+mn-lt"/>
        <a:ea typeface="+mn-ea"/>
        <a:cs typeface="+mn-cs"/>
        <a:sym typeface="Myriad Pro"/>
      </a:defRPr>
    </a:lvl4pPr>
    <a:lvl5pPr indent="914400" defTabSz="457200" latinLnBrk="0">
      <a:lnSpc>
        <a:spcPct val="117999"/>
      </a:lnSpc>
      <a:defRPr sz="3000">
        <a:latin typeface="+mn-lt"/>
        <a:ea typeface="+mn-ea"/>
        <a:cs typeface="+mn-cs"/>
        <a:sym typeface="Myriad Pro"/>
      </a:defRPr>
    </a:lvl5pPr>
    <a:lvl6pPr indent="1143000" defTabSz="457200" latinLnBrk="0">
      <a:lnSpc>
        <a:spcPct val="117999"/>
      </a:lnSpc>
      <a:defRPr sz="3000">
        <a:latin typeface="+mn-lt"/>
        <a:ea typeface="+mn-ea"/>
        <a:cs typeface="+mn-cs"/>
        <a:sym typeface="Myriad Pro"/>
      </a:defRPr>
    </a:lvl6pPr>
    <a:lvl7pPr indent="1371600" defTabSz="457200" latinLnBrk="0">
      <a:lnSpc>
        <a:spcPct val="117999"/>
      </a:lnSpc>
      <a:defRPr sz="3000">
        <a:latin typeface="+mn-lt"/>
        <a:ea typeface="+mn-ea"/>
        <a:cs typeface="+mn-cs"/>
        <a:sym typeface="Myriad Pro"/>
      </a:defRPr>
    </a:lvl7pPr>
    <a:lvl8pPr indent="1600200" defTabSz="457200" latinLnBrk="0">
      <a:lnSpc>
        <a:spcPct val="117999"/>
      </a:lnSpc>
      <a:defRPr sz="3000">
        <a:latin typeface="+mn-lt"/>
        <a:ea typeface="+mn-ea"/>
        <a:cs typeface="+mn-cs"/>
        <a:sym typeface="Myriad Pro"/>
      </a:defRPr>
    </a:lvl8pPr>
    <a:lvl9pPr indent="1828800" defTabSz="457200" latinLnBrk="0">
      <a:lnSpc>
        <a:spcPct val="117999"/>
      </a:lnSpc>
      <a:defRPr sz="3000">
        <a:latin typeface="+mn-lt"/>
        <a:ea typeface="+mn-ea"/>
        <a:cs typeface="+mn-cs"/>
        <a:sym typeface="Myriad Pro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4739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5153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四角形"/>
          <p:cNvSpPr/>
          <p:nvPr/>
        </p:nvSpPr>
        <p:spPr>
          <a:xfrm>
            <a:off x="-1" y="9404319"/>
            <a:ext cx="17340264" cy="36352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8" name="線"/>
          <p:cNvSpPr/>
          <p:nvPr/>
        </p:nvSpPr>
        <p:spPr>
          <a:xfrm>
            <a:off x="-2" y="1519322"/>
            <a:ext cx="17340266" cy="1"/>
          </a:xfrm>
          <a:prstGeom prst="line">
            <a:avLst/>
          </a:prstGeom>
          <a:ln w="355600">
            <a:solidFill>
              <a:srgbClr val="EAEAEA"/>
            </a:solidFill>
            <a:bevel/>
          </a:ln>
        </p:spPr>
        <p:txBody>
          <a:bodyPr lIns="65023" tIns="65023" rIns="65023" bIns="65023"/>
          <a:lstStyle/>
          <a:p>
            <a:pPr>
              <a:defRPr sz="1600"/>
            </a:pPr>
            <a:endParaRPr sz="1600"/>
          </a:p>
        </p:txBody>
      </p:sp>
      <p:sp>
        <p:nvSpPr>
          <p:cNvPr id="19" name="GSI Helmholtzzentrum für Schwerionenforschung GmbH"/>
          <p:cNvSpPr txBox="1"/>
          <p:nvPr/>
        </p:nvSpPr>
        <p:spPr>
          <a:xfrm>
            <a:off x="825420" y="9417345"/>
            <a:ext cx="7169798" cy="34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>
              <a:defRPr sz="1400">
                <a:solidFill>
                  <a:srgbClr val="333333"/>
                </a:solidFill>
              </a:defRPr>
            </a:lvl1pPr>
          </a:lstStyle>
          <a:p>
            <a:pPr>
              <a:defRPr sz="2400">
                <a:solidFill>
                  <a:srgbClr val="000000"/>
                </a:solidFill>
              </a:defRPr>
            </a:pPr>
            <a:r>
              <a:rPr sz="1400">
                <a:solidFill>
                  <a:srgbClr val="333333"/>
                </a:solidFill>
              </a:rPr>
              <a:t>GSI Helmholtzzentrum für Schwerionenforschung GmbH</a:t>
            </a:r>
          </a:p>
        </p:txBody>
      </p:sp>
      <p:sp>
        <p:nvSpPr>
          <p:cNvPr id="20" name="正方形"/>
          <p:cNvSpPr/>
          <p:nvPr/>
        </p:nvSpPr>
        <p:spPr>
          <a:xfrm>
            <a:off x="-2" y="1336157"/>
            <a:ext cx="484709" cy="36352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21" name="正方形"/>
          <p:cNvSpPr/>
          <p:nvPr/>
        </p:nvSpPr>
        <p:spPr>
          <a:xfrm>
            <a:off x="-2" y="9400706"/>
            <a:ext cx="484709" cy="36352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pic>
        <p:nvPicPr>
          <p:cNvPr id="22" name="fair-mesh.jpg" descr="fair-mes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427" y="1761508"/>
            <a:ext cx="16927972" cy="719111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タイトルテキスト"/>
          <p:cNvSpPr txBox="1">
            <a:spLocks noGrp="1"/>
          </p:cNvSpPr>
          <p:nvPr>
            <p:ph type="title" hasCustomPrompt="1"/>
          </p:nvPr>
        </p:nvSpPr>
        <p:spPr>
          <a:xfrm>
            <a:off x="2373406" y="4614206"/>
            <a:ext cx="12530193" cy="110914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000">
                <a:solidFill>
                  <a:srgbClr val="424242"/>
                </a:solidFill>
              </a:defRPr>
            </a:lvl1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24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01039" y="5723350"/>
            <a:ext cx="12138185" cy="8315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400">
                <a:solidFill>
                  <a:srgbClr val="797979"/>
                </a:solid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400">
                <a:solidFill>
                  <a:srgbClr val="797979"/>
                </a:solid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400">
                <a:solidFill>
                  <a:srgbClr val="797979"/>
                </a:solid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400">
                <a:solidFill>
                  <a:srgbClr val="797979"/>
                </a:solid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400">
                <a:solidFill>
                  <a:srgbClr val="797979"/>
                </a:solidFill>
              </a:defRPr>
            </a:lvl5pPr>
          </a:lstStyle>
          <a:p>
            <a:r>
              <a:rPr lang="en-US" dirty="0"/>
              <a:t>Author</a:t>
            </a:r>
            <a:endParaRPr dirty="0"/>
          </a:p>
        </p:txBody>
      </p:sp>
      <p:sp>
        <p:nvSpPr>
          <p:cNvPr id="28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2427189" y="8866763"/>
            <a:ext cx="4046062" cy="34676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" name="四角形">
            <a:extLst>
              <a:ext uri="{FF2B5EF4-FFF2-40B4-BE49-F238E27FC236}">
                <a16:creationId xmlns:a16="http://schemas.microsoft.com/office/drawing/2014/main" id="{19A69ED0-59F4-484B-9A2E-C2F9E902F0E6}"/>
              </a:ext>
            </a:extLst>
          </p:cNvPr>
          <p:cNvSpPr/>
          <p:nvPr userDrawn="1"/>
        </p:nvSpPr>
        <p:spPr>
          <a:xfrm>
            <a:off x="766299" y="9458036"/>
            <a:ext cx="6393129" cy="295564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pic>
        <p:nvPicPr>
          <p:cNvPr id="2" name="GSI_Logo-94.png" descr="GSI_Logo-94.png">
            <a:extLst>
              <a:ext uri="{FF2B5EF4-FFF2-40B4-BE49-F238E27FC236}">
                <a16:creationId xmlns:a16="http://schemas.microsoft.com/office/drawing/2014/main" id="{4C0DD339-6428-31FC-725D-5F6B3F0E64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047" y="274098"/>
            <a:ext cx="2238354" cy="531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83DEAE6-7553-496B-41FA-876EEB4D31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912" y="181337"/>
            <a:ext cx="1187820" cy="98984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99894DA-DAC1-CFE0-F265-5BB008EFEB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716" y="143793"/>
            <a:ext cx="1173652" cy="1163871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タイトルテキスト"/>
          <p:cNvSpPr txBox="1">
            <a:spLocks noGrp="1"/>
          </p:cNvSpPr>
          <p:nvPr>
            <p:ph type="title" hasCustomPrompt="1"/>
          </p:nvPr>
        </p:nvSpPr>
        <p:spPr>
          <a:xfrm>
            <a:off x="801333" y="0"/>
            <a:ext cx="11837692" cy="13374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Slide</a:t>
            </a:r>
            <a:endParaRPr dirty="0"/>
          </a:p>
        </p:txBody>
      </p:sp>
      <p:sp>
        <p:nvSpPr>
          <p:cNvPr id="36" name="本文レベル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1</a:t>
            </a:r>
          </a:p>
        </p:txBody>
      </p:sp>
      <p:sp>
        <p:nvSpPr>
          <p:cNvPr id="37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B96EA80-C5E3-D29A-8D75-6188D204796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18643"/>
            <a:ext cx="11205137" cy="507154"/>
          </a:xfrm>
          <a:prstGeom prst="rect">
            <a:avLst/>
          </a:prstGeo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Stands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"/>
          <p:cNvSpPr/>
          <p:nvPr/>
        </p:nvSpPr>
        <p:spPr>
          <a:xfrm>
            <a:off x="-1" y="9404319"/>
            <a:ext cx="17340264" cy="36352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3" name="線"/>
          <p:cNvSpPr/>
          <p:nvPr/>
        </p:nvSpPr>
        <p:spPr>
          <a:xfrm>
            <a:off x="-2" y="1519322"/>
            <a:ext cx="17340266" cy="1"/>
          </a:xfrm>
          <a:prstGeom prst="line">
            <a:avLst/>
          </a:prstGeom>
          <a:ln w="355600">
            <a:solidFill>
              <a:srgbClr val="EAEAEA"/>
            </a:solidFill>
            <a:bevel/>
          </a:ln>
        </p:spPr>
        <p:txBody>
          <a:bodyPr lIns="65023" tIns="65023" rIns="65023" bIns="65023"/>
          <a:lstStyle/>
          <a:p>
            <a:pPr>
              <a:defRPr sz="1600"/>
            </a:pPr>
            <a:endParaRPr sz="1600"/>
          </a:p>
        </p:txBody>
      </p:sp>
      <p:sp>
        <p:nvSpPr>
          <p:cNvPr id="5" name="正方形"/>
          <p:cNvSpPr/>
          <p:nvPr/>
        </p:nvSpPr>
        <p:spPr>
          <a:xfrm>
            <a:off x="-2" y="1336157"/>
            <a:ext cx="484709" cy="36352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6" name="正方形"/>
          <p:cNvSpPr/>
          <p:nvPr/>
        </p:nvSpPr>
        <p:spPr>
          <a:xfrm>
            <a:off x="-2" y="9400706"/>
            <a:ext cx="484709" cy="36352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7" name="タイトルテキスト"/>
          <p:cNvSpPr txBox="1">
            <a:spLocks noGrp="1"/>
          </p:cNvSpPr>
          <p:nvPr>
            <p:ph type="title"/>
          </p:nvPr>
        </p:nvSpPr>
        <p:spPr>
          <a:xfrm>
            <a:off x="801333" y="-95535"/>
            <a:ext cx="11837692" cy="141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b">
            <a:normAutofit/>
          </a:bodyPr>
          <a:lstStyle/>
          <a:p>
            <a:r>
              <a:rPr lang="en-US" dirty="0"/>
              <a:t>Slide</a:t>
            </a:r>
            <a:endParaRPr dirty="0"/>
          </a:p>
        </p:txBody>
      </p:sp>
      <p:sp>
        <p:nvSpPr>
          <p:cNvPr id="8" name="本文レベル1…"/>
          <p:cNvSpPr txBox="1">
            <a:spLocks noGrp="1"/>
          </p:cNvSpPr>
          <p:nvPr>
            <p:ph type="body" idx="1"/>
          </p:nvPr>
        </p:nvSpPr>
        <p:spPr>
          <a:xfrm>
            <a:off x="801333" y="2063196"/>
            <a:ext cx="15572546" cy="7195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>
            <a:lvl2pPr>
              <a:buChar char="•"/>
            </a:lvl2pPr>
            <a:lvl3pPr>
              <a:buChar char="•"/>
            </a:lvl3pPr>
            <a:lvl4pPr>
              <a:buChar char="•"/>
            </a:lvl4pPr>
            <a:lvl5pPr>
              <a:buChar char="•"/>
            </a:lvl5pPr>
          </a:lstStyle>
          <a:p>
            <a:r>
              <a:rPr lang="en-US" dirty="0"/>
              <a:t>1</a:t>
            </a:r>
            <a:endParaRPr dirty="0"/>
          </a:p>
          <a:p>
            <a:pPr lvl="1"/>
            <a:r>
              <a:rPr dirty="0"/>
              <a:t>2</a:t>
            </a:r>
          </a:p>
          <a:p>
            <a:pPr lvl="2"/>
            <a:r>
              <a:rPr lang="en-US" dirty="0"/>
              <a:t>3</a:t>
            </a:r>
            <a:endParaRPr dirty="0"/>
          </a:p>
        </p:txBody>
      </p:sp>
      <p:sp>
        <p:nvSpPr>
          <p:cNvPr id="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5104447" y="9405580"/>
            <a:ext cx="1412591" cy="346760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>
            <a:lvl1pPr algn="r">
              <a:defRPr sz="1400">
                <a:solidFill>
                  <a:srgbClr val="333333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4" name="GSI_Logo-94.png" descr="GSI_Logo-94.png">
            <a:extLst>
              <a:ext uri="{FF2B5EF4-FFF2-40B4-BE49-F238E27FC236}">
                <a16:creationId xmlns:a16="http://schemas.microsoft.com/office/drawing/2014/main" id="{D4693887-37BA-F683-783C-B8A23248F9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047" y="274098"/>
            <a:ext cx="2238354" cy="531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50ADBE3-60A1-D4CE-C586-DFDAF31B36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912" y="181337"/>
            <a:ext cx="1187820" cy="989849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2E643ED-4511-5583-DA07-CFBE3E10CBE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716" y="143793"/>
            <a:ext cx="1173652" cy="116387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465C6A3-2DA1-D3BF-71CF-FF24A034E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3225" y="9418643"/>
            <a:ext cx="11205137" cy="507154"/>
          </a:xfrm>
          <a:prstGeom prst="rect">
            <a:avLst/>
          </a:prstGeom>
        </p:spPr>
        <p:txBody>
          <a:bodyPr/>
          <a:lstStyle/>
          <a:p>
            <a:r>
              <a:rPr lang="en-GB" sz="1600" dirty="0"/>
              <a:t>Antonella Chiuchiolo / GSI test facility at CERN -</a:t>
            </a:r>
            <a:r>
              <a:rPr lang="en-GB" sz="1800" dirty="0"/>
              <a:t>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Stands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dt="0"/>
  <p:txStyles>
    <p:title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Myriad Pro"/>
        </a:defRPr>
      </a:lvl1pPr>
      <a:lvl2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Myriad Pro"/>
        </a:defRPr>
      </a:lvl2pPr>
      <a:lvl3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Myriad Pro"/>
        </a:defRPr>
      </a:lvl3pPr>
      <a:lvl4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Myriad Pro"/>
        </a:defRPr>
      </a:lvl4pPr>
      <a:lvl5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Myriad Pro"/>
        </a:defRPr>
      </a:lvl5pPr>
      <a:lvl6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Myriad Pro"/>
        </a:defRPr>
      </a:lvl6pPr>
      <a:lvl7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Myriad Pro"/>
        </a:defRPr>
      </a:lvl7pPr>
      <a:lvl8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Myriad Pro"/>
        </a:defRPr>
      </a:lvl8pPr>
      <a:lvl9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Myriad Pro"/>
        </a:defRPr>
      </a:lvl9pPr>
    </p:titleStyle>
    <p:bodyStyle>
      <a:lvl1pPr marL="485775" marR="0" indent="-485775" algn="l" defTabSz="457200" latinLnBrk="0">
        <a:lnSpc>
          <a:spcPct val="100000"/>
        </a:lnSpc>
        <a:spcBef>
          <a:spcPts val="500"/>
        </a:spcBef>
        <a:spcAft>
          <a:spcPts val="0"/>
        </a:spcAft>
        <a:buClr>
          <a:srgbClr val="FDBB63"/>
        </a:buClr>
        <a:buSzPct val="100000"/>
        <a:buFont typeface="Myriad Pro"/>
        <a:buChar char="•"/>
        <a:tabLst/>
        <a:defRPr sz="3400" b="0" i="0" u="none" strike="noStrike" cap="none" spc="0" baseline="0">
          <a:solidFill>
            <a:srgbClr val="424242"/>
          </a:solidFill>
          <a:uFillTx/>
          <a:latin typeface="+mn-lt"/>
          <a:ea typeface="+mn-ea"/>
          <a:cs typeface="+mn-cs"/>
          <a:sym typeface="Myriad Pro"/>
        </a:defRPr>
      </a:lvl1pPr>
      <a:lvl2pPr marL="942975" marR="0" indent="-485775" algn="l" defTabSz="457200" latinLnBrk="0">
        <a:lnSpc>
          <a:spcPct val="100000"/>
        </a:lnSpc>
        <a:spcBef>
          <a:spcPts val="500"/>
        </a:spcBef>
        <a:spcAft>
          <a:spcPts val="0"/>
        </a:spcAft>
        <a:buClr>
          <a:srgbClr val="FDBB63"/>
        </a:buClr>
        <a:buSzPct val="100000"/>
        <a:buFont typeface="Myriad Pro"/>
        <a:buChar char="▪"/>
        <a:tabLst/>
        <a:defRPr sz="3400" b="0" i="0" u="none" strike="noStrike" cap="none" spc="0" baseline="0">
          <a:solidFill>
            <a:srgbClr val="424242"/>
          </a:solidFill>
          <a:uFillTx/>
          <a:latin typeface="+mn-lt"/>
          <a:ea typeface="+mn-ea"/>
          <a:cs typeface="+mn-cs"/>
          <a:sym typeface="Myriad Pro"/>
        </a:defRPr>
      </a:lvl2pPr>
      <a:lvl3pPr marL="1346200" marR="0" indent="-431800" algn="l" defTabSz="457200" latinLnBrk="0">
        <a:lnSpc>
          <a:spcPct val="100000"/>
        </a:lnSpc>
        <a:spcBef>
          <a:spcPts val="500"/>
        </a:spcBef>
        <a:spcAft>
          <a:spcPts val="0"/>
        </a:spcAft>
        <a:buClr>
          <a:srgbClr val="FDBB63"/>
        </a:buClr>
        <a:buSzPct val="100000"/>
        <a:buFont typeface="Myriad Pro"/>
        <a:buChar char="▪"/>
        <a:tabLst/>
        <a:defRPr sz="3400" b="0" i="0" u="none" strike="noStrike" cap="none" spc="0" baseline="0">
          <a:solidFill>
            <a:srgbClr val="424242"/>
          </a:solidFill>
          <a:uFillTx/>
          <a:latin typeface="+mn-lt"/>
          <a:ea typeface="+mn-ea"/>
          <a:cs typeface="+mn-cs"/>
          <a:sym typeface="Myriad Pro"/>
        </a:defRPr>
      </a:lvl3pPr>
      <a:lvl4pPr marL="1857375" marR="0" indent="-485775" algn="l" defTabSz="457200" latinLnBrk="0">
        <a:lnSpc>
          <a:spcPct val="100000"/>
        </a:lnSpc>
        <a:spcBef>
          <a:spcPts val="500"/>
        </a:spcBef>
        <a:spcAft>
          <a:spcPts val="0"/>
        </a:spcAft>
        <a:buClr>
          <a:srgbClr val="FDBB63"/>
        </a:buClr>
        <a:buSzPct val="100000"/>
        <a:buFont typeface="Myriad Pro"/>
        <a:buChar char="▪"/>
        <a:tabLst/>
        <a:defRPr sz="3400" b="0" i="0" u="none" strike="noStrike" cap="none" spc="0" baseline="0">
          <a:solidFill>
            <a:srgbClr val="424242"/>
          </a:solidFill>
          <a:uFillTx/>
          <a:latin typeface="+mn-lt"/>
          <a:ea typeface="+mn-ea"/>
          <a:cs typeface="+mn-cs"/>
          <a:sym typeface="Myriad Pro"/>
        </a:defRPr>
      </a:lvl4pPr>
      <a:lvl5pPr marL="2383971" marR="0" indent="-555171" algn="l" defTabSz="457200" latinLnBrk="0">
        <a:lnSpc>
          <a:spcPct val="100000"/>
        </a:lnSpc>
        <a:spcBef>
          <a:spcPts val="500"/>
        </a:spcBef>
        <a:spcAft>
          <a:spcPts val="0"/>
        </a:spcAft>
        <a:buClr>
          <a:srgbClr val="FDBB63"/>
        </a:buClr>
        <a:buSzPct val="100000"/>
        <a:buFont typeface="Myriad Pro"/>
        <a:buChar char="▪"/>
        <a:tabLst/>
        <a:defRPr sz="3400" b="0" i="0" u="none" strike="noStrike" cap="none" spc="0" baseline="0">
          <a:solidFill>
            <a:srgbClr val="424242"/>
          </a:solidFill>
          <a:uFillTx/>
          <a:latin typeface="+mn-lt"/>
          <a:ea typeface="+mn-ea"/>
          <a:cs typeface="+mn-cs"/>
          <a:sym typeface="Myriad Pro"/>
        </a:defRPr>
      </a:lvl5pPr>
      <a:lvl6pPr marL="2674620" marR="0" indent="-388620" algn="l" defTabSz="457200" latinLnBrk="0">
        <a:lnSpc>
          <a:spcPct val="100000"/>
        </a:lnSpc>
        <a:spcBef>
          <a:spcPts val="500"/>
        </a:spcBef>
        <a:spcAft>
          <a:spcPts val="0"/>
        </a:spcAft>
        <a:buClr>
          <a:srgbClr val="FDBB63"/>
        </a:buClr>
        <a:buSzPct val="100000"/>
        <a:buFont typeface="Myriad Pro"/>
        <a:buChar char="•"/>
        <a:tabLst/>
        <a:defRPr sz="3400" b="0" i="0" u="none" strike="noStrike" cap="none" spc="0" baseline="0">
          <a:solidFill>
            <a:srgbClr val="424242"/>
          </a:solidFill>
          <a:uFillTx/>
          <a:latin typeface="+mn-lt"/>
          <a:ea typeface="+mn-ea"/>
          <a:cs typeface="+mn-cs"/>
          <a:sym typeface="Myriad Pro"/>
        </a:defRPr>
      </a:lvl6pPr>
      <a:lvl7pPr marL="3131820" marR="0" indent="-388620" algn="l" defTabSz="457200" latinLnBrk="0">
        <a:lnSpc>
          <a:spcPct val="100000"/>
        </a:lnSpc>
        <a:spcBef>
          <a:spcPts val="500"/>
        </a:spcBef>
        <a:spcAft>
          <a:spcPts val="0"/>
        </a:spcAft>
        <a:buClr>
          <a:srgbClr val="FDBB63"/>
        </a:buClr>
        <a:buSzPct val="100000"/>
        <a:buFont typeface="Myriad Pro"/>
        <a:buChar char="•"/>
        <a:tabLst/>
        <a:defRPr sz="3400" b="0" i="0" u="none" strike="noStrike" cap="none" spc="0" baseline="0">
          <a:solidFill>
            <a:srgbClr val="424242"/>
          </a:solidFill>
          <a:uFillTx/>
          <a:latin typeface="+mn-lt"/>
          <a:ea typeface="+mn-ea"/>
          <a:cs typeface="+mn-cs"/>
          <a:sym typeface="Myriad Pro"/>
        </a:defRPr>
      </a:lvl7pPr>
      <a:lvl8pPr marL="3589020" marR="0" indent="-388620" algn="l" defTabSz="457200" latinLnBrk="0">
        <a:lnSpc>
          <a:spcPct val="100000"/>
        </a:lnSpc>
        <a:spcBef>
          <a:spcPts val="500"/>
        </a:spcBef>
        <a:spcAft>
          <a:spcPts val="0"/>
        </a:spcAft>
        <a:buClr>
          <a:srgbClr val="FDBB63"/>
        </a:buClr>
        <a:buSzPct val="100000"/>
        <a:buFont typeface="Myriad Pro"/>
        <a:buChar char="•"/>
        <a:tabLst/>
        <a:defRPr sz="3400" b="0" i="0" u="none" strike="noStrike" cap="none" spc="0" baseline="0">
          <a:solidFill>
            <a:srgbClr val="424242"/>
          </a:solidFill>
          <a:uFillTx/>
          <a:latin typeface="+mn-lt"/>
          <a:ea typeface="+mn-ea"/>
          <a:cs typeface="+mn-cs"/>
          <a:sym typeface="Myriad Pro"/>
        </a:defRPr>
      </a:lvl8pPr>
      <a:lvl9pPr marL="4046220" marR="0" indent="-388620" algn="l" defTabSz="457200" latinLnBrk="0">
        <a:lnSpc>
          <a:spcPct val="100000"/>
        </a:lnSpc>
        <a:spcBef>
          <a:spcPts val="500"/>
        </a:spcBef>
        <a:spcAft>
          <a:spcPts val="0"/>
        </a:spcAft>
        <a:buClr>
          <a:srgbClr val="FDBB63"/>
        </a:buClr>
        <a:buSzPct val="100000"/>
        <a:buFont typeface="Myriad Pro"/>
        <a:buChar char="•"/>
        <a:tabLst/>
        <a:defRPr sz="3400" b="0" i="0" u="none" strike="noStrike" cap="none" spc="0" baseline="0">
          <a:solidFill>
            <a:srgbClr val="424242"/>
          </a:solidFill>
          <a:uFillTx/>
          <a:latin typeface="+mn-lt"/>
          <a:ea typeface="+mn-ea"/>
          <a:cs typeface="+mn-cs"/>
          <a:sym typeface="Myriad Pro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80.png"/><Relationship Id="rId26" Type="http://schemas.openxmlformats.org/officeDocument/2006/relationships/image" Target="../media/image220.png"/><Relationship Id="rId3" Type="http://schemas.openxmlformats.org/officeDocument/2006/relationships/image" Target="../media/image78.jpeg"/><Relationship Id="rId21" Type="http://schemas.openxmlformats.org/officeDocument/2006/relationships/customXml" Target="../ink/ink4.xml"/><Relationship Id="rId34" Type="http://schemas.openxmlformats.org/officeDocument/2006/relationships/image" Target="../media/image82.png"/><Relationship Id="rId17" Type="http://schemas.openxmlformats.org/officeDocument/2006/relationships/customXml" Target="../ink/ink2.xml"/><Relationship Id="rId25" Type="http://schemas.openxmlformats.org/officeDocument/2006/relationships/customXml" Target="../ink/ink6.xml"/><Relationship Id="rId33" Type="http://schemas.openxmlformats.org/officeDocument/2006/relationships/customXml" Target="../ink/ink11.xml"/><Relationship Id="rId2" Type="http://schemas.openxmlformats.org/officeDocument/2006/relationships/image" Target="../media/image77.jpeg"/><Relationship Id="rId16" Type="http://schemas.openxmlformats.org/officeDocument/2006/relationships/image" Target="../media/image170.png"/><Relationship Id="rId20" Type="http://schemas.openxmlformats.org/officeDocument/2006/relationships/image" Target="../media/image190.png"/><Relationship Id="rId29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24" Type="http://schemas.openxmlformats.org/officeDocument/2006/relationships/image" Target="../media/image210.PNG"/><Relationship Id="rId32" Type="http://schemas.openxmlformats.org/officeDocument/2006/relationships/image" Target="../media/image81.png"/><Relationship Id="rId5" Type="http://schemas.openxmlformats.org/officeDocument/2006/relationships/image" Target="../media/image80.jpeg"/><Relationship Id="rId23" Type="http://schemas.openxmlformats.org/officeDocument/2006/relationships/customXml" Target="../ink/ink5.xml"/><Relationship Id="rId28" Type="http://schemas.openxmlformats.org/officeDocument/2006/relationships/image" Target="../media/image230.png"/><Relationship Id="rId19" Type="http://schemas.openxmlformats.org/officeDocument/2006/relationships/customXml" Target="../ink/ink3.xml"/><Relationship Id="rId31" Type="http://schemas.openxmlformats.org/officeDocument/2006/relationships/customXml" Target="../ink/ink10.xml"/><Relationship Id="rId4" Type="http://schemas.openxmlformats.org/officeDocument/2006/relationships/image" Target="../media/image79.jpeg"/><Relationship Id="rId22" Type="http://schemas.openxmlformats.org/officeDocument/2006/relationships/image" Target="../media/image200.png"/><Relationship Id="rId27" Type="http://schemas.openxmlformats.org/officeDocument/2006/relationships/customXml" Target="../ink/ink7.xml"/><Relationship Id="rId30" Type="http://schemas.openxmlformats.org/officeDocument/2006/relationships/customXml" Target="../ink/ink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tif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png"/><Relationship Id="rId10" Type="http://schemas.openxmlformats.org/officeDocument/2006/relationships/image" Target="../media/image23.emf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D3354559-D203-DB2E-5A28-D4735CD1AAA6}"/>
              </a:ext>
            </a:extLst>
          </p:cNvPr>
          <p:cNvSpPr txBox="1">
            <a:spLocks/>
          </p:cNvSpPr>
          <p:nvPr/>
        </p:nvSpPr>
        <p:spPr>
          <a:xfrm>
            <a:off x="3849843" y="3343703"/>
            <a:ext cx="10382993" cy="2538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 anchor="b">
            <a:noAutofit/>
          </a:bodyPr>
          <a:lstStyle>
            <a:lvl1pPr marL="0" marR="0" indent="0" algn="ctr" defTabSz="457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i="0" u="none" strike="noStrike" cap="none" spc="0" baseline="0">
                <a:solidFill>
                  <a:srgbClr val="424242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1pPr>
            <a:lvl2pPr marL="0" marR="0" indent="0" algn="l" defTabSz="457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2pPr>
            <a:lvl3pPr marL="0" marR="0" indent="0" algn="l" defTabSz="457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3pPr>
            <a:lvl4pPr marL="0" marR="0" indent="0" algn="l" defTabSz="457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4pPr>
            <a:lvl5pPr marL="0" marR="0" indent="0" algn="l" defTabSz="457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5pPr>
            <a:lvl6pPr marL="0" marR="0" indent="0" algn="l" defTabSz="457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6pPr>
            <a:lvl7pPr marL="0" marR="0" indent="0" algn="l" defTabSz="457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7pPr>
            <a:lvl8pPr marL="0" marR="0" indent="0" algn="l" defTabSz="457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8pPr>
            <a:lvl9pPr marL="0" marR="0" indent="0" algn="l" defTabSz="457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9pPr>
          </a:lstStyle>
          <a:p>
            <a:pPr hangingPunct="1"/>
            <a:r>
              <a:rPr lang="en-GB" sz="6600" dirty="0"/>
              <a:t>GSI test facility at CERN</a:t>
            </a:r>
            <a:br>
              <a:rPr lang="en-GB" sz="6600" b="1" dirty="0"/>
            </a:br>
            <a:endParaRPr lang="en-GB" sz="6600" b="1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74F0302D-39DA-A5E9-2C6C-D2EBBA232C40}"/>
              </a:ext>
            </a:extLst>
          </p:cNvPr>
          <p:cNvSpPr txBox="1">
            <a:spLocks/>
          </p:cNvSpPr>
          <p:nvPr/>
        </p:nvSpPr>
        <p:spPr>
          <a:xfrm>
            <a:off x="3947731" y="5474224"/>
            <a:ext cx="9930938" cy="1800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3" tIns="65023" rIns="65023" bIns="65023">
            <a:normAutofit fontScale="92500" lnSpcReduction="10000"/>
          </a:bodyPr>
          <a:lstStyle>
            <a:lvl1pPr marL="0" marR="0" indent="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797979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1pPr>
            <a:lvl2pPr marL="0" marR="0" indent="4572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797979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2pPr>
            <a:lvl3pPr marL="0" marR="0" indent="9144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797979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3pPr>
            <a:lvl4pPr marL="0" marR="0" indent="13716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797979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4pPr>
            <a:lvl5pPr marL="0" marR="0" indent="1828800" algn="l" defTabSz="4572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797979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5pPr>
            <a:lvl6pPr marL="2674620" marR="0" indent="-388620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DBB63"/>
              </a:buClr>
              <a:buSzPct val="100000"/>
              <a:buFont typeface="Myriad Pro"/>
              <a:buChar char="•"/>
              <a:tabLst/>
              <a:defRPr sz="3400" b="0" i="0" u="none" strike="noStrike" cap="none" spc="0" baseline="0">
                <a:solidFill>
                  <a:srgbClr val="424242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6pPr>
            <a:lvl7pPr marL="3131820" marR="0" indent="-388620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DBB63"/>
              </a:buClr>
              <a:buSzPct val="100000"/>
              <a:buFont typeface="Myriad Pro"/>
              <a:buChar char="•"/>
              <a:tabLst/>
              <a:defRPr sz="3400" b="0" i="0" u="none" strike="noStrike" cap="none" spc="0" baseline="0">
                <a:solidFill>
                  <a:srgbClr val="424242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7pPr>
            <a:lvl8pPr marL="3589020" marR="0" indent="-388620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DBB63"/>
              </a:buClr>
              <a:buSzPct val="100000"/>
              <a:buFont typeface="Myriad Pro"/>
              <a:buChar char="•"/>
              <a:tabLst/>
              <a:defRPr sz="3400" b="0" i="0" u="none" strike="noStrike" cap="none" spc="0" baseline="0">
                <a:solidFill>
                  <a:srgbClr val="424242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8pPr>
            <a:lvl9pPr marL="4046220" marR="0" indent="-388620" algn="l" defTabSz="4572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DBB63"/>
              </a:buClr>
              <a:buSzPct val="100000"/>
              <a:buFont typeface="Myriad Pro"/>
              <a:buChar char="•"/>
              <a:tabLst/>
              <a:defRPr sz="3400" b="0" i="0" u="none" strike="noStrike" cap="none" spc="0" baseline="0">
                <a:solidFill>
                  <a:srgbClr val="424242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9pPr>
          </a:lstStyle>
          <a:p>
            <a:pPr algn="ctr" hangingPunct="1"/>
            <a:r>
              <a:rPr lang="en-GB" sz="3900" b="1" dirty="0"/>
              <a:t>Antonella Chiuchiolo</a:t>
            </a:r>
          </a:p>
          <a:p>
            <a:pPr algn="ctr" hangingPunct="1"/>
            <a:r>
              <a:rPr lang="en-GB" sz="3000" dirty="0"/>
              <a:t>On behalf of GSI/CERN collaboration</a:t>
            </a:r>
            <a:endParaRPr lang="en-GB" sz="3000" b="1" dirty="0"/>
          </a:p>
          <a:p>
            <a:pPr algn="ctr" hangingPunct="1"/>
            <a:r>
              <a:rPr lang="en-GB" sz="2200" i="1" dirty="0"/>
              <a:t>4</a:t>
            </a:r>
            <a:r>
              <a:rPr lang="en-GB" sz="2200" i="1" baseline="30000" dirty="0"/>
              <a:t>th</a:t>
            </a:r>
            <a:r>
              <a:rPr lang="en-GB" sz="2200" i="1" dirty="0"/>
              <a:t> Workshop on Superconducting Magnet Test Facility</a:t>
            </a:r>
            <a:br>
              <a:rPr lang="en-GB" sz="2200" i="1" dirty="0"/>
            </a:br>
            <a:r>
              <a:rPr lang="en-GB" sz="2200" i="1" dirty="0"/>
              <a:t>24</a:t>
            </a:r>
            <a:r>
              <a:rPr lang="en-GB" sz="2200" i="1" baseline="30000" dirty="0"/>
              <a:t>th</a:t>
            </a:r>
            <a:r>
              <a:rPr lang="en-GB" sz="2200" i="1" dirty="0"/>
              <a:t> – 25</a:t>
            </a:r>
            <a:r>
              <a:rPr lang="en-GB" sz="2200" i="1" baseline="30000" dirty="0"/>
              <a:t>th</a:t>
            </a:r>
            <a:r>
              <a:rPr lang="en-GB" sz="2200" i="1" dirty="0"/>
              <a:t> April, Paestum (Italy)</a:t>
            </a:r>
          </a:p>
          <a:p>
            <a:pPr algn="ctr" hangingPunct="1"/>
            <a:endParaRPr lang="en-GB" sz="2900" i="1" dirty="0"/>
          </a:p>
          <a:p>
            <a:pPr algn="ctr" hangingPunct="1"/>
            <a:endParaRPr lang="en-GB" sz="2418" b="1" dirty="0"/>
          </a:p>
        </p:txBody>
      </p:sp>
    </p:spTree>
    <p:extLst>
      <p:ext uri="{BB962C8B-B14F-4D97-AF65-F5344CB8AC3E}">
        <p14:creationId xmlns:p14="http://schemas.microsoft.com/office/powerpoint/2010/main" val="286979012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F36B-29E2-297F-B904-875475C14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test facility overview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4D086-CDEC-A5F4-BCA5-3B3F148D8A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71F61-770D-26F2-3758-30150ACAD4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1142" y="1894087"/>
            <a:ext cx="4050870" cy="1182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accent1"/>
                </a:solidFill>
              </a:rPr>
              <a:t>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3 test benches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BAAABB-C2CC-C86E-8EC1-582DCA665A6A}"/>
              </a:ext>
            </a:extLst>
          </p:cNvPr>
          <p:cNvSpPr txBox="1"/>
          <p:nvPr/>
        </p:nvSpPr>
        <p:spPr>
          <a:xfrm>
            <a:off x="4921727" y="2030031"/>
            <a:ext cx="11066417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ClrTx/>
              <a:buNone/>
              <a:tabLst/>
            </a:pPr>
            <a:r>
              <a:rPr lang="en-US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 Test benches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Blue, green, white</a:t>
            </a:r>
          </a:p>
          <a:p>
            <a:pPr lvl="1" indent="0"/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Platforms configurations compatible with dipole and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multiplets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3 benches</a:t>
            </a: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F8DDB7-2677-36A5-AF95-7307AC317793}"/>
              </a:ext>
            </a:extLst>
          </p:cNvPr>
          <p:cNvGrpSpPr/>
          <p:nvPr/>
        </p:nvGrpSpPr>
        <p:grpSpPr>
          <a:xfrm>
            <a:off x="12330544" y="3657786"/>
            <a:ext cx="3657600" cy="5585869"/>
            <a:chOff x="13085401" y="3184245"/>
            <a:chExt cx="3333750" cy="54229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C52488A-8A9F-C011-3400-2464A07CE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5401" y="3184245"/>
              <a:ext cx="3333750" cy="17907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E535217-BE6A-AABD-C76D-20105B973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541" y="4962254"/>
              <a:ext cx="3314700" cy="18669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31F98B6-449B-A289-4D14-899E06D27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601" y="6768838"/>
              <a:ext cx="3181350" cy="1838325"/>
            </a:xfrm>
            <a:prstGeom prst="rect">
              <a:avLst/>
            </a:prstGeom>
          </p:spPr>
        </p:pic>
      </p:grpSp>
      <p:pic>
        <p:nvPicPr>
          <p:cNvPr id="7" name="Picture 6" descr="A picture containing indoor, factory&#10;&#10;Description automatically generated">
            <a:extLst>
              <a:ext uri="{FF2B5EF4-FFF2-40B4-BE49-F238E27FC236}">
                <a16:creationId xmlns:a16="http://schemas.microsoft.com/office/drawing/2014/main" id="{DFDF2D15-4377-5006-4FC0-77EBD15664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9417" y="3801218"/>
            <a:ext cx="9535288" cy="547501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9D2F8B-067D-A0CD-E48A-AB6C326FFA09}"/>
              </a:ext>
            </a:extLst>
          </p:cNvPr>
          <p:cNvSpPr txBox="1"/>
          <p:nvPr/>
        </p:nvSpPr>
        <p:spPr>
          <a:xfrm>
            <a:off x="6107175" y="5570908"/>
            <a:ext cx="1012404" cy="523220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 hangingPunct="1"/>
            <a:r>
              <a:rPr lang="en-US" sz="2800" kern="1200" dirty="0">
                <a:solidFill>
                  <a:srgbClr val="FFFFFF"/>
                </a:solidFill>
                <a:latin typeface="Arial"/>
              </a:rPr>
              <a:t>TB2</a:t>
            </a:r>
            <a:endParaRPr lang="en-GB" sz="2800" kern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6F1410-9D3A-68EB-0B9D-B1BF78D86C50}"/>
              </a:ext>
            </a:extLst>
          </p:cNvPr>
          <p:cNvSpPr txBox="1"/>
          <p:nvPr/>
        </p:nvSpPr>
        <p:spPr>
          <a:xfrm>
            <a:off x="8476153" y="5493782"/>
            <a:ext cx="1012404" cy="523220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TB1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806B87-6FF6-1570-53F9-2C094E8DEC04}"/>
              </a:ext>
            </a:extLst>
          </p:cNvPr>
          <p:cNvSpPr txBox="1"/>
          <p:nvPr/>
        </p:nvSpPr>
        <p:spPr>
          <a:xfrm>
            <a:off x="7483921" y="4200943"/>
            <a:ext cx="1012404" cy="523220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TB3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09A7EF-9646-AA79-5A70-8C236FA353D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9252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F36B-29E2-297F-B904-875475C14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test facility overview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4D086-CDEC-A5F4-BCA5-3B3F148D8A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71F61-770D-26F2-3758-30150ACAD4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1142" y="1894087"/>
            <a:ext cx="4050870" cy="18625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accent1"/>
                </a:solidFill>
              </a:rPr>
              <a:t>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3 test benches </a:t>
            </a:r>
          </a:p>
          <a:p>
            <a:pPr marL="0" indent="0">
              <a:buNone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3 cryogenic distribution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C06B5-E421-DA95-3036-D32E0DED214B}"/>
              </a:ext>
            </a:extLst>
          </p:cNvPr>
          <p:cNvSpPr txBox="1"/>
          <p:nvPr/>
        </p:nvSpPr>
        <p:spPr>
          <a:xfrm>
            <a:off x="4921728" y="2030031"/>
            <a:ext cx="8681154" cy="20621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ClrTx/>
              <a:buNone/>
              <a:tabLst/>
            </a:pPr>
            <a:r>
              <a:rPr lang="en-GB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Cryogenic main sub-systems</a:t>
            </a:r>
          </a:p>
          <a:p>
            <a:pPr lvl="1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/>
            </a:pPr>
            <a:endParaRPr lang="en-GB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/>
            </a:pP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Pre-cooling system</a:t>
            </a:r>
          </a:p>
          <a:p>
            <a:pPr lvl="1" indent="0">
              <a:spcBef>
                <a:spcPts val="0"/>
              </a:spcBef>
              <a:buClrTx/>
              <a:tabLst/>
            </a:pP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ClrTx/>
              <a:buFont typeface="Wingdings" panose="05000000000000000000" pitchFamily="2" charset="2"/>
              <a:buChar char="§"/>
              <a:tabLst/>
            </a:pPr>
            <a:r>
              <a:rPr lang="en-GB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LHe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  <a:p>
            <a:pPr lvl="1" indent="0">
              <a:spcBef>
                <a:spcPts val="0"/>
              </a:spcBef>
              <a:buClrTx/>
              <a:tabLst/>
            </a:pPr>
            <a:endParaRPr lang="en-GB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  <a:buClrTx/>
              <a:buFont typeface="Wingdings" panose="05000000000000000000" pitchFamily="2" charset="2"/>
              <a:buChar char="§"/>
              <a:tabLst/>
            </a:pP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Cryogenic distribution system</a:t>
            </a:r>
            <a:endParaRPr lang="en-US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68A4BF-143C-D232-01EA-7764CEC8D6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4293" y="5426171"/>
            <a:ext cx="2632940" cy="3459322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2374A0-61AD-6765-4224-66BEBF3B3C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454" y="5803705"/>
            <a:ext cx="1394773" cy="3354097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CBBF37-D784-D017-AC1B-FD03C89FC8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580" y="8339731"/>
            <a:ext cx="1516647" cy="8242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6AB40F-193D-9B1A-8775-A7EC607F5B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9083" y="4968072"/>
            <a:ext cx="2241518" cy="4021215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2033E3-0EEE-FC81-01E6-D8E3560728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8764" y="7777150"/>
            <a:ext cx="1595540" cy="74616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788B95-6FDB-5771-6B7C-1548FE893D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887" y="5366990"/>
            <a:ext cx="642918" cy="217840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C8181FC-1E8C-D9A2-806B-832549C68F21}"/>
              </a:ext>
            </a:extLst>
          </p:cNvPr>
          <p:cNvSpPr txBox="1"/>
          <p:nvPr/>
        </p:nvSpPr>
        <p:spPr>
          <a:xfrm>
            <a:off x="7291065" y="9046254"/>
            <a:ext cx="4803648" cy="437684"/>
          </a:xfrm>
          <a:prstGeom prst="rect">
            <a:avLst/>
          </a:prstGeom>
        </p:spPr>
        <p:txBody>
          <a:bodyPr vert="horz" wrap="square" lIns="130048" tIns="65024" rIns="130048" bIns="65024" rtlCol="0" anchor="t">
            <a:spAutoFit/>
          </a:bodyPr>
          <a:lstStyle/>
          <a:p>
            <a:pPr algn="l"/>
            <a:r>
              <a:rPr lang="en-US" sz="1991" dirty="0">
                <a:solidFill>
                  <a:srgbClr val="00B050"/>
                </a:solidFill>
              </a:rPr>
              <a:t>Courtesy of G. Rolando (TE-CRG-ME)</a:t>
            </a:r>
            <a:endParaRPr lang="en-GB" sz="1991" dirty="0">
              <a:solidFill>
                <a:srgbClr val="00B05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288223-E42F-2C4A-194D-CB8C4CF9F4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67" y="7226144"/>
            <a:ext cx="1456259" cy="1991629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5CB2A4-7C96-38A4-348A-CEF2782767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2263" y="4797115"/>
            <a:ext cx="3247417" cy="2331721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6C9EA82-29FC-4C3C-5258-9B2F1A39AEF1}"/>
              </a:ext>
            </a:extLst>
          </p:cNvPr>
          <p:cNvSpPr txBox="1"/>
          <p:nvPr/>
        </p:nvSpPr>
        <p:spPr>
          <a:xfrm>
            <a:off x="4262263" y="6702454"/>
            <a:ext cx="3247417" cy="3111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22" dirty="0">
                <a:latin typeface="Arial" panose="020B0604020202020204" pitchFamily="34" charset="0"/>
                <a:cs typeface="Arial" panose="020B0604020202020204" pitchFamily="34" charset="0"/>
              </a:rPr>
              <a:t>150 g/s at 18 bar</a:t>
            </a:r>
            <a:endParaRPr lang="en-GB" sz="142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9462D0A-2C7A-5237-5507-30384D50AC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7446" y="4793758"/>
            <a:ext cx="2174287" cy="2399922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C5969E5-1459-C38F-FD2F-C547FD87DCAA}"/>
              </a:ext>
            </a:extLst>
          </p:cNvPr>
          <p:cNvSpPr txBox="1"/>
          <p:nvPr/>
        </p:nvSpPr>
        <p:spPr>
          <a:xfrm>
            <a:off x="2039054" y="6820411"/>
            <a:ext cx="2342107" cy="3111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22" dirty="0">
                <a:latin typeface="Arial" panose="020B0604020202020204" pitchFamily="34" charset="0"/>
                <a:cs typeface="Arial" panose="020B0604020202020204" pitchFamily="34" charset="0"/>
              </a:rPr>
              <a:t>50 g/s at 17 bar</a:t>
            </a:r>
            <a:endParaRPr lang="en-GB" sz="142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6AF633A-ED5B-DA0A-D15F-4DE2DF6E1EB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069" y="4831408"/>
            <a:ext cx="1314785" cy="6751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AA3A637-0F3A-54A6-517B-7C04A1CC6BF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9816" y="7264734"/>
            <a:ext cx="1131972" cy="574433"/>
          </a:xfrm>
          <a:prstGeom prst="ellipse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A2AC8A1-6E0D-6C41-FF17-B38AAD1ABA0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27" y="7297222"/>
            <a:ext cx="2521155" cy="1786981"/>
          </a:xfrm>
          <a:prstGeom prst="rect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741245-E8B8-E258-1D65-8BA8894D163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055" y="4894704"/>
            <a:ext cx="904976" cy="7007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B26B9BF-8D7B-424E-D36B-F477323274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7701" y="8465799"/>
            <a:ext cx="1011095" cy="501151"/>
          </a:xfrm>
          <a:prstGeom prst="ellipse">
            <a:avLst/>
          </a:prstGeom>
        </p:spPr>
      </p:pic>
      <p:pic>
        <p:nvPicPr>
          <p:cNvPr id="42" name="イメージ" descr="イメージ">
            <a:extLst>
              <a:ext uri="{FF2B5EF4-FFF2-40B4-BE49-F238E27FC236}">
                <a16:creationId xmlns:a16="http://schemas.microsoft.com/office/drawing/2014/main" id="{FADB5228-92D5-3ADE-954B-4942FE9BE5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138" y="1894087"/>
            <a:ext cx="6681900" cy="271180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A644D1-02C7-5E76-CFFA-2CE6C9D248B6}"/>
              </a:ext>
            </a:extLst>
          </p:cNvPr>
          <p:cNvSpPr txBox="1"/>
          <p:nvPr/>
        </p:nvSpPr>
        <p:spPr>
          <a:xfrm>
            <a:off x="12248652" y="6657140"/>
            <a:ext cx="4215209" cy="869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 typeface="Wingdings" panose="05000000000000000000" pitchFamily="2" charset="2"/>
              <a:buChar char="ü"/>
              <a:tabLst/>
            </a:pPr>
            <a:r>
              <a:rPr lang="en-US" b="1" dirty="0">
                <a:solidFill>
                  <a:srgbClr val="00B050"/>
                </a:solidFill>
              </a:rPr>
              <a:t>Commissioned and fully operational  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50BFF-FFCD-5043-76E1-CC49E7414B59}"/>
              </a:ext>
            </a:extLst>
          </p:cNvPr>
          <p:cNvSpPr txBox="1"/>
          <p:nvPr/>
        </p:nvSpPr>
        <p:spPr>
          <a:xfrm>
            <a:off x="12248652" y="7673331"/>
            <a:ext cx="4399031" cy="869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60000"/>
              <a:buFont typeface="Wingdings" panose="05000000000000000000" pitchFamily="2" charset="2"/>
              <a:buChar char="Ø"/>
              <a:tabLst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Consolidation works on-going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sym typeface="Myriad Pro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1BAE91-4D1A-0123-CD86-25FD72C7B24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76DED-321F-5E1D-AA6E-0155B18E4C70}"/>
              </a:ext>
            </a:extLst>
          </p:cNvPr>
          <p:cNvSpPr txBox="1"/>
          <p:nvPr/>
        </p:nvSpPr>
        <p:spPr>
          <a:xfrm>
            <a:off x="12340887" y="4968072"/>
            <a:ext cx="4660757" cy="12393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Operation conditions required: </a:t>
            </a:r>
            <a:b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</a:b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4.5 K</a:t>
            </a:r>
            <a:r>
              <a:rPr lang="en-GB" dirty="0">
                <a:solidFill>
                  <a:srgbClr val="0070C0"/>
                </a:solidFill>
              </a:rPr>
              <a:t>, 1.3 bar cold mass, 16 bar thermal shield </a:t>
            </a:r>
            <a:endParaRPr kumimoji="0" lang="en-US" sz="240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841583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F36B-29E2-297F-B904-875475C14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test facility overview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4D086-CDEC-A5F4-BCA5-3B3F148D8A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71F61-770D-26F2-3758-30150ACAD4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1142" y="1894087"/>
            <a:ext cx="4050870" cy="47094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accent1"/>
                </a:solidFill>
              </a:rPr>
              <a:t>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3 test benches</a:t>
            </a:r>
          </a:p>
          <a:p>
            <a:pPr marL="0" indent="0">
              <a:buNone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cryogenic distribution systems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9 power converters circuits </a:t>
            </a:r>
            <a:br>
              <a:rPr lang="en-US" sz="2000" b="1" dirty="0"/>
            </a:b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3 energy extraction systems</a:t>
            </a:r>
          </a:p>
          <a:p>
            <a:pPr marL="0" indent="0">
              <a:buNone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78 DC powering cables, with a combined total length of about 2900 m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D31E44-7EED-C414-AC3F-BD7BB6A5F03C}"/>
              </a:ext>
            </a:extLst>
          </p:cNvPr>
          <p:cNvGrpSpPr/>
          <p:nvPr/>
        </p:nvGrpSpPr>
        <p:grpSpPr>
          <a:xfrm>
            <a:off x="4634503" y="2045333"/>
            <a:ext cx="12252233" cy="7079788"/>
            <a:chOff x="4634503" y="4520249"/>
            <a:chExt cx="12252233" cy="70797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8C159AD-D206-3D97-750D-9ABA746BA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4503" y="7823482"/>
              <a:ext cx="6289564" cy="37765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CEC6C6-FE63-CE55-4B07-ECBF9216AEEE}"/>
                </a:ext>
              </a:extLst>
            </p:cNvPr>
            <p:cNvSpPr txBox="1"/>
            <p:nvPr/>
          </p:nvSpPr>
          <p:spPr>
            <a:xfrm>
              <a:off x="4948575" y="4520249"/>
              <a:ext cx="5920699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b="1" u="sng" dirty="0"/>
                <a:t>Power converters and energy extraction</a:t>
              </a:r>
              <a:endParaRPr lang="en-GB" b="1" u="sng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A9BD05-AAC3-5D74-9477-28D9CA3E70C1}"/>
                </a:ext>
              </a:extLst>
            </p:cNvPr>
            <p:cNvSpPr txBox="1"/>
            <p:nvPr/>
          </p:nvSpPr>
          <p:spPr>
            <a:xfrm>
              <a:off x="4921728" y="5044703"/>
              <a:ext cx="11709750" cy="26387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342900" lvl="0" indent="-342900">
                <a:lnSpc>
                  <a:spcPct val="110000"/>
                </a:lnSpc>
                <a:buFont typeface="Symbol" panose="05050102010706020507" pitchFamily="18" charset="2"/>
                <a:buChar char=""/>
              </a:pPr>
              <a:r>
                <a:rPr lang="en-GB" sz="20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GB" sz="20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sz="20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[±500A/±120V] for the main circuits </a:t>
              </a:r>
            </a:p>
            <a:p>
              <a:pPr marL="342900" lvl="0" indent="-342900">
                <a:lnSpc>
                  <a:spcPct val="110000"/>
                </a:lnSpc>
                <a:buFont typeface="Symbol" panose="05050102010706020507" pitchFamily="18" charset="2"/>
                <a:buChar char=""/>
              </a:pPr>
              <a:endParaRPr lang="en-GB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10000"/>
                </a:lnSpc>
                <a:buFont typeface="Symbol" panose="05050102010706020507" pitchFamily="18" charset="2"/>
                <a:buChar char=""/>
              </a:pPr>
              <a:r>
                <a:rPr lang="en-GB" sz="20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GB" sz="20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x [±600A/±40V] for the corrector circuits </a:t>
              </a:r>
            </a:p>
            <a:p>
              <a:pPr>
                <a:lnSpc>
                  <a:spcPct val="110000"/>
                </a:lnSpc>
              </a:pPr>
              <a:endParaRPr lang="en-GB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110000"/>
                </a:lnSpc>
                <a:buFont typeface="Symbol" panose="05050102010706020507" pitchFamily="18" charset="2"/>
                <a:buChar char=""/>
              </a:pPr>
              <a:r>
                <a:rPr lang="en-GB" sz="20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GB" sz="20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lang="en-GB" sz="20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EE system </a:t>
              </a:r>
              <a:r>
                <a:rPr lang="en-GB" sz="20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with 2.8 Ohm resistance for the quadrupoles</a:t>
              </a:r>
            </a:p>
            <a:p>
              <a:pPr marL="342900" lvl="0" indent="-342900">
                <a:lnSpc>
                  <a:spcPct val="110000"/>
                </a:lnSpc>
                <a:buFont typeface="Symbol" panose="05050102010706020507" pitchFamily="18" charset="2"/>
                <a:buChar char=""/>
              </a:pPr>
              <a:endParaRPr lang="en-GB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10000"/>
                </a:lnSpc>
                <a:buFont typeface="Symbol" panose="05050102010706020507" pitchFamily="18" charset="2"/>
                <a:buChar char=""/>
              </a:pPr>
              <a:r>
                <a:rPr lang="en-US" sz="2000" b="1" dirty="0"/>
                <a:t>9 </a:t>
              </a:r>
              <a:r>
                <a:rPr lang="en-US" sz="2000" dirty="0"/>
                <a:t>x</a:t>
              </a:r>
              <a:r>
                <a:rPr lang="en-US" sz="2000" b="1" dirty="0"/>
                <a:t>  </a:t>
              </a:r>
              <a:r>
                <a:rPr lang="en-US" sz="2000" dirty="0"/>
                <a:t>load switched interlocked</a:t>
              </a:r>
            </a:p>
            <a:p>
              <a:pPr lvl="0" algn="just">
                <a:lnSpc>
                  <a:spcPct val="110000"/>
                </a:lnSpc>
                <a:spcAft>
                  <a:spcPts val="0"/>
                </a:spcAft>
              </a:pPr>
              <a:endParaRPr lang="en-GB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0B9E809-A904-3A99-3400-D98AA940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9586" y="7801974"/>
              <a:ext cx="2656666" cy="35422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1AF832-CCB8-B368-248A-F70E1D5BD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5390" y="7801974"/>
              <a:ext cx="3141346" cy="235601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ACFE00-977F-BE1B-7139-8FF31A3CFD5B}"/>
                </a:ext>
              </a:extLst>
            </p:cNvPr>
            <p:cNvSpPr txBox="1"/>
            <p:nvPr/>
          </p:nvSpPr>
          <p:spPr>
            <a:xfrm>
              <a:off x="15132037" y="7842361"/>
              <a:ext cx="164708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800" dirty="0"/>
                <a:t>Power cables</a:t>
              </a:r>
              <a:endParaRPr lang="en-GB" sz="1800" dirty="0">
                <a:highlight>
                  <a:srgbClr val="C0C0C0"/>
                </a:highligh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D06F59-CC51-D4C9-AA89-C520DD2BFFBE}"/>
                </a:ext>
              </a:extLst>
            </p:cNvPr>
            <p:cNvSpPr txBox="1"/>
            <p:nvPr/>
          </p:nvSpPr>
          <p:spPr>
            <a:xfrm>
              <a:off x="11697317" y="10909563"/>
              <a:ext cx="188341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800" dirty="0"/>
                <a:t>Load switches</a:t>
              </a:r>
              <a:endParaRPr lang="en-GB" sz="1800" dirty="0">
                <a:highlight>
                  <a:srgbClr val="C0C0C0"/>
                </a:highlight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2E4DB5-DEFC-BC75-E81F-56531558AB64}"/>
                </a:ext>
              </a:extLst>
            </p:cNvPr>
            <p:cNvSpPr txBox="1"/>
            <p:nvPr/>
          </p:nvSpPr>
          <p:spPr>
            <a:xfrm>
              <a:off x="5123269" y="7842361"/>
              <a:ext cx="430848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800" dirty="0"/>
                <a:t>Power converters and EE systems </a:t>
              </a:r>
              <a:endParaRPr lang="en-GB" sz="1800" dirty="0">
                <a:highlight>
                  <a:srgbClr val="C0C0C0"/>
                </a:highlight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030C6DB-B95F-4398-859A-BEB00B2A9102}"/>
              </a:ext>
            </a:extLst>
          </p:cNvPr>
          <p:cNvSpPr txBox="1"/>
          <p:nvPr/>
        </p:nvSpPr>
        <p:spPr>
          <a:xfrm>
            <a:off x="13150707" y="2798633"/>
            <a:ext cx="3736029" cy="869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 typeface="Wingdings" panose="05000000000000000000" pitchFamily="2" charset="2"/>
              <a:buChar char="ü"/>
              <a:tabLst/>
            </a:pPr>
            <a:r>
              <a:rPr lang="en-US" b="1" dirty="0">
                <a:solidFill>
                  <a:srgbClr val="00B050"/>
                </a:solidFill>
              </a:rPr>
              <a:t>Commissioned and fully operational 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D660351-0536-F98E-0977-227E15849D6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59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F36B-29E2-297F-B904-875475C14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test facility overview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4D086-CDEC-A5F4-BCA5-3B3F148D8A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71F61-770D-26F2-3758-30150ACAD4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1142" y="1894087"/>
            <a:ext cx="4050870" cy="55174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accent1"/>
                </a:solidFill>
              </a:rPr>
              <a:t>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3 test benches</a:t>
            </a:r>
          </a:p>
          <a:p>
            <a:pPr marL="0" indent="0">
              <a:buNone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cryogenic distribution systems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9 power converters circuits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energy extraction systems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78 DC powering cables, with a combined total length of about 2900 m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18 CERN </a:t>
            </a:r>
            <a:r>
              <a:rPr lang="en-US" sz="2000" b="1" dirty="0" err="1"/>
              <a:t>uQDS</a:t>
            </a:r>
            <a:r>
              <a:rPr lang="en-US" sz="2000" b="1" dirty="0"/>
              <a:t> systems </a:t>
            </a:r>
          </a:p>
          <a:p>
            <a:pPr marL="0" indent="0">
              <a:buNone/>
            </a:pPr>
            <a:endParaRPr lang="en-GB" sz="20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FB0D6E-0E03-1530-8824-6D338C804C59}"/>
              </a:ext>
            </a:extLst>
          </p:cNvPr>
          <p:cNvGrpSpPr/>
          <p:nvPr/>
        </p:nvGrpSpPr>
        <p:grpSpPr>
          <a:xfrm>
            <a:off x="4938164" y="2028502"/>
            <a:ext cx="7967282" cy="1376694"/>
            <a:chOff x="5036576" y="7183417"/>
            <a:chExt cx="4643419" cy="137669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32446E-9183-780B-61F9-9BD70C352DF5}"/>
                </a:ext>
              </a:extLst>
            </p:cNvPr>
            <p:cNvSpPr txBox="1"/>
            <p:nvPr/>
          </p:nvSpPr>
          <p:spPr>
            <a:xfrm>
              <a:off x="5036576" y="7183417"/>
              <a:ext cx="4643419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b="1" u="sng" dirty="0"/>
                <a:t>Magnets Quench protection</a:t>
              </a:r>
              <a:endParaRPr lang="en-GB" b="1" u="sng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5721B2-136C-BCB1-B79A-7434F5D40513}"/>
                </a:ext>
              </a:extLst>
            </p:cNvPr>
            <p:cNvSpPr txBox="1"/>
            <p:nvPr/>
          </p:nvSpPr>
          <p:spPr>
            <a:xfrm>
              <a:off x="5053446" y="7817215"/>
              <a:ext cx="4273185" cy="742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10000"/>
                </a:lnSpc>
                <a:buFont typeface="Symbol" panose="05050102010706020507" pitchFamily="18" charset="2"/>
                <a:buChar char=""/>
              </a:pPr>
              <a:r>
                <a:rPr lang="en-GB" sz="20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18 </a:t>
              </a:r>
              <a:r>
                <a:rPr lang="en-GB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GB" sz="20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0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Universal Quench Detection Systems units </a:t>
              </a:r>
              <a:br>
                <a:rPr lang="en-GB" sz="20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GB" sz="20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(3+3 redundant per bench )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CD5B574-1803-0E71-C490-3D7E132C5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071" y="4547690"/>
            <a:ext cx="3430966" cy="4574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55322B-8DC6-282F-DDD5-06C496AD92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31" y="5854002"/>
            <a:ext cx="4167505" cy="3268311"/>
          </a:xfrm>
          <a:prstGeom prst="rect">
            <a:avLst/>
          </a:prstGeom>
        </p:spPr>
      </p:pic>
      <p:pic>
        <p:nvPicPr>
          <p:cNvPr id="7" name="Picture 1" descr="image001">
            <a:extLst>
              <a:ext uri="{FF2B5EF4-FFF2-40B4-BE49-F238E27FC236}">
                <a16:creationId xmlns:a16="http://schemas.microsoft.com/office/drawing/2014/main" id="{FD47B184-F1AA-1AA0-7D67-17DA410E4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28" y="5565913"/>
            <a:ext cx="2032229" cy="35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15C975-FA26-C153-3A26-AD5F22C4045F}"/>
              </a:ext>
            </a:extLst>
          </p:cNvPr>
          <p:cNvSpPr txBox="1"/>
          <p:nvPr/>
        </p:nvSpPr>
        <p:spPr>
          <a:xfrm>
            <a:off x="13003523" y="2443666"/>
            <a:ext cx="4336740" cy="869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 typeface="Wingdings" panose="05000000000000000000" pitchFamily="2" charset="2"/>
              <a:buChar char="ü"/>
              <a:tabLst/>
            </a:pPr>
            <a:r>
              <a:rPr lang="en-US" b="1" dirty="0">
                <a:solidFill>
                  <a:srgbClr val="00B050"/>
                </a:solidFill>
              </a:rPr>
              <a:t>TB1 Commissioned and operational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EB374-AEB4-BD66-9BF4-FD5550827EDC}"/>
              </a:ext>
            </a:extLst>
          </p:cNvPr>
          <p:cNvSpPr txBox="1"/>
          <p:nvPr/>
        </p:nvSpPr>
        <p:spPr>
          <a:xfrm>
            <a:off x="4933856" y="4266327"/>
            <a:ext cx="8027997" cy="869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TB2 and TB3 commissioning to be completed with 9 magnets configuration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30AE34A-E4F2-100B-9947-588C0D4125A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20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F36B-29E2-297F-B904-875475C14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test facility overview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4D086-CDEC-A5F4-BCA5-3B3F148D8A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71F61-770D-26F2-3758-30150ACAD4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1142" y="1894087"/>
            <a:ext cx="4050870" cy="6568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accent1"/>
                </a:solidFill>
              </a:rPr>
              <a:t>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3 test benches</a:t>
            </a:r>
          </a:p>
          <a:p>
            <a:pPr marL="0" indent="0">
              <a:buNone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cryogenic distribution systems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9 power converters circuits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 energy extraction systems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78 DC powering cables, with a combined total length of about 2900 m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 CERN </a:t>
            </a:r>
            <a:r>
              <a:rPr lang="en-US" sz="2000" dirty="0" err="1"/>
              <a:t>uQDS</a:t>
            </a:r>
            <a:r>
              <a:rPr lang="en-US" sz="2000" dirty="0"/>
              <a:t> systems </a:t>
            </a:r>
          </a:p>
          <a:p>
            <a:pPr marL="0" indent="0">
              <a:buNone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2 </a:t>
            </a:r>
            <a:r>
              <a:rPr lang="en-US" sz="2000" b="1" dirty="0">
                <a:latin typeface="Arial" panose="020B0604020202020204" pitchFamily="34" charset="0"/>
                <a:ea typeface="ＭＳ Ｐゴシック" pitchFamily="-112" charset="-128"/>
              </a:rPr>
              <a:t>over-head cranes </a:t>
            </a:r>
            <a:br>
              <a:rPr lang="en-US" sz="2000" b="1" dirty="0">
                <a:latin typeface="Arial" panose="020B0604020202020204" pitchFamily="34" charset="0"/>
                <a:ea typeface="ＭＳ Ｐゴシック" pitchFamily="-112" charset="-128"/>
              </a:rPr>
            </a:br>
            <a:endParaRPr lang="en-US" sz="2000" b="1" dirty="0">
              <a:latin typeface="Arial" panose="020B0604020202020204" pitchFamily="34" charset="0"/>
              <a:ea typeface="ＭＳ Ｐゴシック" pitchFamily="-112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ea typeface="ＭＳ Ｐゴシック" pitchFamily="-112" charset="-128"/>
              </a:rPr>
              <a:t>Preparation Area </a:t>
            </a:r>
            <a:endParaRPr lang="en-US" sz="2000" b="1" dirty="0"/>
          </a:p>
        </p:txBody>
      </p:sp>
      <p:pic>
        <p:nvPicPr>
          <p:cNvPr id="6" name="Picture 5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17660214-3B84-92EC-EFD1-3AC50981FC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191" y="4876800"/>
            <a:ext cx="4300656" cy="443310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397289A-77E7-8D97-EF7B-C0D179A4A74C}"/>
              </a:ext>
            </a:extLst>
          </p:cNvPr>
          <p:cNvGrpSpPr/>
          <p:nvPr/>
        </p:nvGrpSpPr>
        <p:grpSpPr>
          <a:xfrm>
            <a:off x="4916104" y="2030031"/>
            <a:ext cx="11514566" cy="2731696"/>
            <a:chOff x="4916104" y="2030031"/>
            <a:chExt cx="11514566" cy="273169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0C06B5-E421-DA95-3036-D32E0DED214B}"/>
                </a:ext>
              </a:extLst>
            </p:cNvPr>
            <p:cNvSpPr txBox="1"/>
            <p:nvPr/>
          </p:nvSpPr>
          <p:spPr>
            <a:xfrm>
              <a:off x="4921728" y="2030031"/>
              <a:ext cx="8681154" cy="1031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600"/>
                </a:spcAft>
                <a:buClrTx/>
                <a:buNone/>
                <a:tabLst/>
              </a:pPr>
              <a:r>
                <a:rPr lang="en-GB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Handling and transport</a:t>
              </a:r>
            </a:p>
            <a:p>
              <a:pPr lvl="1" indent="0">
                <a:spcBef>
                  <a:spcPts val="0"/>
                </a:spcBef>
                <a:buClrTx/>
                <a:tabLst/>
              </a:pPr>
              <a:endParaRPr lang="en-US" sz="3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C0FC26-F032-752C-2963-601F167CA6DE}"/>
                </a:ext>
              </a:extLst>
            </p:cNvPr>
            <p:cNvSpPr txBox="1"/>
            <p:nvPr/>
          </p:nvSpPr>
          <p:spPr>
            <a:xfrm>
              <a:off x="4916104" y="2699624"/>
              <a:ext cx="11514566" cy="2062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40T</a:t>
              </a:r>
              <a:r>
                <a:rPr lang="en-US" dirty="0">
                  <a:latin typeface="+mj-lt"/>
                  <a:cs typeface="Times New Roman" panose="02020603050405020304" pitchFamily="18" charset="0"/>
                </a:rPr>
                <a:t> and </a:t>
              </a:r>
              <a:r>
                <a:rPr lang="en-US" b="1" dirty="0">
                  <a:latin typeface="+mj-lt"/>
                  <a:cs typeface="Times New Roman" panose="02020603050405020304" pitchFamily="18" charset="0"/>
                </a:rPr>
                <a:t>60T</a:t>
              </a:r>
              <a:r>
                <a:rPr lang="en-US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GB" dirty="0">
                  <a:latin typeface="+mj-lt"/>
                  <a:cs typeface="Times New Roman" panose="02020603050405020304" pitchFamily="18" charset="0"/>
                </a:rPr>
                <a:t>cranes </a:t>
              </a:r>
              <a:r>
                <a:rPr lang="en-GB" sz="24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to be coupled for modules &gt; </a:t>
              </a:r>
              <a:r>
                <a:rPr lang="en-GB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58</a:t>
              </a:r>
              <a:r>
                <a:rPr lang="en-GB" sz="24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tons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1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4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GB" sz="24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x different lifting tools for short, long </a:t>
              </a:r>
              <a:r>
                <a:rPr lang="en-GB" sz="2400" dirty="0" err="1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multiplet</a:t>
              </a:r>
              <a:r>
                <a:rPr lang="en-GB" sz="2400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 and dipoles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GB" sz="1400" dirty="0">
                <a:latin typeface="+mj-lt"/>
                <a:cs typeface="Times New Roman" panose="02020603050405020304" pitchFamily="18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b="1" dirty="0"/>
                <a:t>5</a:t>
              </a:r>
              <a:r>
                <a:rPr lang="en-GB" dirty="0"/>
                <a:t> x spaces in the preparation area for reception/ test at warm/ handling/ purging/ intervention/ packaging/ shipment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FC06E4E-2724-439C-29A0-86C27DD1C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136" y="4892360"/>
            <a:ext cx="5890058" cy="4417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1526D-7169-E8C9-3176-23A0498FC121}"/>
              </a:ext>
            </a:extLst>
          </p:cNvPr>
          <p:cNvSpPr txBox="1"/>
          <p:nvPr/>
        </p:nvSpPr>
        <p:spPr>
          <a:xfrm>
            <a:off x="15002266" y="7137485"/>
            <a:ext cx="833755" cy="34676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In/out</a:t>
            </a:r>
            <a:endParaRPr kumimoji="0" lang="en-GB" sz="1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EB4604-430A-EA84-2575-50C1C65C09EC}"/>
              </a:ext>
            </a:extLst>
          </p:cNvPr>
          <p:cNvSpPr txBox="1"/>
          <p:nvPr/>
        </p:nvSpPr>
        <p:spPr>
          <a:xfrm>
            <a:off x="15405510" y="7614878"/>
            <a:ext cx="204994" cy="3775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tx1"/>
                </a:solidFill>
              </a:rPr>
              <a:t>1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DC139-B8E8-D374-609A-BE1540925860}"/>
              </a:ext>
            </a:extLst>
          </p:cNvPr>
          <p:cNvSpPr txBox="1"/>
          <p:nvPr/>
        </p:nvSpPr>
        <p:spPr>
          <a:xfrm>
            <a:off x="12852214" y="8172530"/>
            <a:ext cx="1292464" cy="62375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70C0"/>
                </a:solidFill>
              </a:rPr>
              <a:t>Feet installation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1709A0-E5DA-9C15-DC81-D594384B7AA8}"/>
              </a:ext>
            </a:extLst>
          </p:cNvPr>
          <p:cNvSpPr txBox="1"/>
          <p:nvPr/>
        </p:nvSpPr>
        <p:spPr>
          <a:xfrm>
            <a:off x="14900085" y="8422854"/>
            <a:ext cx="204362" cy="3775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2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9B939-1320-DA7E-6ECD-688A806F83BA}"/>
              </a:ext>
            </a:extLst>
          </p:cNvPr>
          <p:cNvSpPr txBox="1"/>
          <p:nvPr/>
        </p:nvSpPr>
        <p:spPr>
          <a:xfrm>
            <a:off x="13783075" y="7570599"/>
            <a:ext cx="204362" cy="3775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3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3937A4-9E2E-4DDE-16BD-D827770B6D7A}"/>
              </a:ext>
            </a:extLst>
          </p:cNvPr>
          <p:cNvSpPr txBox="1"/>
          <p:nvPr/>
        </p:nvSpPr>
        <p:spPr>
          <a:xfrm>
            <a:off x="13680894" y="8811220"/>
            <a:ext cx="204362" cy="3775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4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1A5367-AFD6-2D65-3AB2-5190735246EF}"/>
              </a:ext>
            </a:extLst>
          </p:cNvPr>
          <p:cNvSpPr txBox="1"/>
          <p:nvPr/>
        </p:nvSpPr>
        <p:spPr>
          <a:xfrm>
            <a:off x="12260226" y="8107769"/>
            <a:ext cx="204362" cy="3775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5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47EBA7-6797-69F6-B4E8-ECDE380538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224" y="4892360"/>
            <a:ext cx="2652446" cy="1539074"/>
          </a:xfrm>
          <a:prstGeom prst="rect">
            <a:avLst/>
          </a:prstGeom>
          <a:ln w="44450">
            <a:solidFill>
              <a:srgbClr val="FFFF00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B82BB61-BB9E-C0FC-0C6D-B74E35B1209A}"/>
              </a:ext>
            </a:extLst>
          </p:cNvPr>
          <p:cNvSpPr/>
          <p:nvPr/>
        </p:nvSpPr>
        <p:spPr>
          <a:xfrm>
            <a:off x="15182591" y="5166543"/>
            <a:ext cx="1006362" cy="864104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8363A14B-AFC3-15A9-1714-DD1D595E63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1054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693C-F73C-4FDD-8A9C-D94A1600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interfaces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11D51-B1B0-48A5-B468-41081A6BD2C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5" name="グループ">
            <a:extLst>
              <a:ext uri="{FF2B5EF4-FFF2-40B4-BE49-F238E27FC236}">
                <a16:creationId xmlns:a16="http://schemas.microsoft.com/office/drawing/2014/main" id="{BB1CB65E-580F-4EE6-830F-73A192FB605D}"/>
              </a:ext>
            </a:extLst>
          </p:cNvPr>
          <p:cNvGrpSpPr/>
          <p:nvPr/>
        </p:nvGrpSpPr>
        <p:grpSpPr>
          <a:xfrm>
            <a:off x="378191" y="1751096"/>
            <a:ext cx="2796272" cy="3740679"/>
            <a:chOff x="0" y="0"/>
            <a:chExt cx="5170433" cy="6916683"/>
          </a:xfrm>
        </p:grpSpPr>
        <p:pic>
          <p:nvPicPr>
            <p:cNvPr id="6" name="IMG_6691.jpeg" descr="IMG_6691.jpeg">
              <a:extLst>
                <a:ext uri="{FF2B5EF4-FFF2-40B4-BE49-F238E27FC236}">
                  <a16:creationId xmlns:a16="http://schemas.microsoft.com/office/drawing/2014/main" id="{FB80BC46-A5FB-45B7-A7E1-C067C1B70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475585" cy="6916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atellite valve box…">
              <a:extLst>
                <a:ext uri="{FF2B5EF4-FFF2-40B4-BE49-F238E27FC236}">
                  <a16:creationId xmlns:a16="http://schemas.microsoft.com/office/drawing/2014/main" id="{634D0FFE-BB9C-44E6-80FF-5D9E42232139}"/>
                </a:ext>
              </a:extLst>
            </p:cNvPr>
            <p:cNvSpPr txBox="1"/>
            <p:nvPr/>
          </p:nvSpPr>
          <p:spPr>
            <a:xfrm>
              <a:off x="200481" y="5359283"/>
              <a:ext cx="4444616" cy="1327882"/>
            </a:xfrm>
            <a:prstGeom prst="rect">
              <a:avLst/>
            </a:prstGeom>
            <a:solidFill>
              <a:srgbClr val="FFFFFF">
                <a:alpha val="92000"/>
              </a:srgbClr>
            </a:solidFill>
            <a:ln w="12700" cap="flat">
              <a:solidFill>
                <a:srgbClr val="000000"/>
              </a:solidFill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rPr sz="2000" b="1" dirty="0">
                  <a:solidFill>
                    <a:schemeClr val="tx1"/>
                  </a:solidFill>
                </a:rPr>
                <a:t>Satellite valve box</a:t>
              </a:r>
            </a:p>
            <a:p>
              <a:pPr>
                <a:defRPr>
                  <a:solidFill>
                    <a:srgbClr val="FFFFFF"/>
                  </a:solidFill>
                </a:defRPr>
              </a:pPr>
              <a:r>
                <a:rPr sz="2000" b="1" dirty="0">
                  <a:solidFill>
                    <a:schemeClr val="tx1"/>
                  </a:solidFill>
                </a:rPr>
                <a:t>(CERN)</a:t>
              </a:r>
            </a:p>
          </p:txBody>
        </p:sp>
        <p:sp>
          <p:nvSpPr>
            <p:cNvPr id="8" name="Jumpler line…">
              <a:extLst>
                <a:ext uri="{FF2B5EF4-FFF2-40B4-BE49-F238E27FC236}">
                  <a16:creationId xmlns:a16="http://schemas.microsoft.com/office/drawing/2014/main" id="{67F989EA-C93B-4EB6-B463-636EE68CB3F4}"/>
                </a:ext>
              </a:extLst>
            </p:cNvPr>
            <p:cNvSpPr txBox="1"/>
            <p:nvPr/>
          </p:nvSpPr>
          <p:spPr>
            <a:xfrm>
              <a:off x="0" y="1791946"/>
              <a:ext cx="5170433" cy="872609"/>
            </a:xfrm>
            <a:prstGeom prst="rect">
              <a:avLst/>
            </a:prstGeom>
            <a:solidFill>
              <a:srgbClr val="FFFFFF">
                <a:alpha val="86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rPr lang="en-GB" sz="2000" b="1" dirty="0">
                  <a:solidFill>
                    <a:schemeClr val="tx1"/>
                  </a:solidFill>
                </a:rPr>
                <a:t>GSI Jumper line (x3)</a:t>
              </a:r>
              <a:r>
                <a:rPr lang="en-GB" b="1" dirty="0"/>
                <a:t>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CFEEFF-90BE-4D79-94EE-AAE83585E05A}"/>
              </a:ext>
            </a:extLst>
          </p:cNvPr>
          <p:cNvGrpSpPr/>
          <p:nvPr/>
        </p:nvGrpSpPr>
        <p:grpSpPr>
          <a:xfrm>
            <a:off x="2919161" y="1732838"/>
            <a:ext cx="4896618" cy="3845095"/>
            <a:chOff x="2780085" y="1805933"/>
            <a:chExt cx="5703300" cy="4478547"/>
          </a:xfrm>
        </p:grpSpPr>
        <p:pic>
          <p:nvPicPr>
            <p:cNvPr id="19" name="Picture 18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490BF841-6009-4E33-8CBF-24642227C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01457" y="1810777"/>
              <a:ext cx="2581928" cy="4473703"/>
            </a:xfrm>
            <a:prstGeom prst="rect">
              <a:avLst/>
            </a:prstGeom>
          </p:spPr>
        </p:pic>
        <p:grpSp>
          <p:nvGrpSpPr>
            <p:cNvPr id="9" name="グループ">
              <a:extLst>
                <a:ext uri="{FF2B5EF4-FFF2-40B4-BE49-F238E27FC236}">
                  <a16:creationId xmlns:a16="http://schemas.microsoft.com/office/drawing/2014/main" id="{BB49D53B-3787-44AB-B077-72CC47F91A35}"/>
                </a:ext>
              </a:extLst>
            </p:cNvPr>
            <p:cNvGrpSpPr/>
            <p:nvPr/>
          </p:nvGrpSpPr>
          <p:grpSpPr>
            <a:xfrm>
              <a:off x="2780085" y="1805933"/>
              <a:ext cx="5462006" cy="4350612"/>
              <a:chOff x="-283124" y="461801"/>
              <a:chExt cx="8529889" cy="7107914"/>
            </a:xfrm>
          </p:grpSpPr>
          <p:pic>
            <p:nvPicPr>
              <p:cNvPr id="10" name="IMG_6709.jpeg" descr="IMG_6709.jpeg">
                <a:extLst>
                  <a:ext uri="{FF2B5EF4-FFF2-40B4-BE49-F238E27FC236}">
                    <a16:creationId xmlns:a16="http://schemas.microsoft.com/office/drawing/2014/main" id="{E74ED312-D34C-490C-B870-B0908C102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283124" y="461801"/>
                <a:ext cx="4669062" cy="71079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" name="Cabinet">
                <a:extLst>
                  <a:ext uri="{FF2B5EF4-FFF2-40B4-BE49-F238E27FC236}">
                    <a16:creationId xmlns:a16="http://schemas.microsoft.com/office/drawing/2014/main" id="{EBA62C98-1EED-4C94-AF20-42D7B3FDC816}"/>
                  </a:ext>
                </a:extLst>
              </p:cNvPr>
              <p:cNvSpPr txBox="1"/>
              <p:nvPr/>
            </p:nvSpPr>
            <p:spPr>
              <a:xfrm>
                <a:off x="476552" y="5994905"/>
                <a:ext cx="3193463" cy="1366576"/>
              </a:xfrm>
              <a:prstGeom prst="rect">
                <a:avLst/>
              </a:prstGeom>
              <a:solidFill>
                <a:srgbClr val="FFFFFF">
                  <a:alpha val="87000"/>
                </a:srgb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r>
                  <a:rPr lang="en-US" sz="2000" b="1" dirty="0"/>
                  <a:t>GSI Electrical </a:t>
                </a:r>
                <a:r>
                  <a:rPr sz="2000" b="1" dirty="0"/>
                  <a:t>Cabinet</a:t>
                </a:r>
                <a:r>
                  <a:rPr lang="en-US" sz="2000" b="1" dirty="0"/>
                  <a:t> (x3)</a:t>
                </a:r>
                <a:endParaRPr sz="2000" b="1" dirty="0"/>
              </a:p>
            </p:txBody>
          </p:sp>
          <p:sp>
            <p:nvSpPr>
              <p:cNvPr id="13" name="Instrumentation panel">
                <a:extLst>
                  <a:ext uri="{FF2B5EF4-FFF2-40B4-BE49-F238E27FC236}">
                    <a16:creationId xmlns:a16="http://schemas.microsoft.com/office/drawing/2014/main" id="{C6BE4A6E-B8C9-4F84-B493-9F5F21BB418B}"/>
                  </a:ext>
                </a:extLst>
              </p:cNvPr>
              <p:cNvSpPr txBox="1"/>
              <p:nvPr/>
            </p:nvSpPr>
            <p:spPr>
              <a:xfrm>
                <a:off x="4600536" y="5994905"/>
                <a:ext cx="3646229" cy="1366577"/>
              </a:xfrm>
              <a:prstGeom prst="rect">
                <a:avLst/>
              </a:prstGeom>
              <a:solidFill>
                <a:srgbClr val="FFFFFF">
                  <a:alpha val="85000"/>
                </a:srgbClr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r>
                  <a:rPr lang="en-US" sz="2000" b="1" dirty="0"/>
                  <a:t>GSI current leads</a:t>
                </a:r>
                <a:r>
                  <a:rPr sz="2000" b="1" dirty="0"/>
                  <a:t> panel</a:t>
                </a:r>
                <a:r>
                  <a:rPr lang="en-US" sz="2000" b="1" dirty="0"/>
                  <a:t> (x3)</a:t>
                </a:r>
                <a:endParaRPr sz="2000" b="1" dirty="0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F84555C-CD00-451B-A805-45B14AF4CB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05" y="5468093"/>
            <a:ext cx="5521884" cy="3940492"/>
          </a:xfrm>
          <a:prstGeom prst="rect">
            <a:avLst/>
          </a:prstGeom>
          <a:ln w="57150">
            <a:solidFill>
              <a:schemeClr val="accent6"/>
            </a:solidFill>
          </a:ln>
        </p:spPr>
      </p:pic>
      <p:sp>
        <p:nvSpPr>
          <p:cNvPr id="15" name="Cabinet">
            <a:extLst>
              <a:ext uri="{FF2B5EF4-FFF2-40B4-BE49-F238E27FC236}">
                <a16:creationId xmlns:a16="http://schemas.microsoft.com/office/drawing/2014/main" id="{1A7FE2A8-9AEF-442C-B0E7-BE52C136CF13}"/>
              </a:ext>
            </a:extLst>
          </p:cNvPr>
          <p:cNvSpPr txBox="1"/>
          <p:nvPr/>
        </p:nvSpPr>
        <p:spPr>
          <a:xfrm>
            <a:off x="1285479" y="8989067"/>
            <a:ext cx="4604057" cy="41036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sz="2000" b="1" dirty="0"/>
              <a:t>GSI Magnets control software </a:t>
            </a:r>
            <a:endParaRPr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5083F4-335F-4023-83EB-2DC356B86CBF}"/>
              </a:ext>
            </a:extLst>
          </p:cNvPr>
          <p:cNvSpPr txBox="1"/>
          <p:nvPr/>
        </p:nvSpPr>
        <p:spPr>
          <a:xfrm>
            <a:off x="6370980" y="5317428"/>
            <a:ext cx="4852985" cy="30859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sensors monitoring (pressure, temperature, liquid He level)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insulation vacuum monitoring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current leads cooling control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interlocks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 </a:t>
            </a:r>
            <a:endParaRPr lang="en-US" dirty="0"/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for all different magnets configurations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106B7A-D8D6-46D6-B2CE-86554554F9B6}"/>
              </a:ext>
            </a:extLst>
          </p:cNvPr>
          <p:cNvSpPr txBox="1"/>
          <p:nvPr/>
        </p:nvSpPr>
        <p:spPr>
          <a:xfrm>
            <a:off x="7844589" y="2751456"/>
            <a:ext cx="3391674" cy="869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 typeface="Wingdings" panose="05000000000000000000" pitchFamily="2" charset="2"/>
              <a:buChar char="ü"/>
              <a:tabLst/>
            </a:pPr>
            <a:r>
              <a:rPr lang="en-US" b="1" dirty="0">
                <a:solidFill>
                  <a:srgbClr val="00B050"/>
                </a:solidFill>
              </a:rPr>
              <a:t>Commissioned and fully operational 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7AE23A-D654-42D6-8E34-F699964E3E6E}"/>
              </a:ext>
            </a:extLst>
          </p:cNvPr>
          <p:cNvSpPr txBox="1"/>
          <p:nvPr/>
        </p:nvSpPr>
        <p:spPr>
          <a:xfrm>
            <a:off x="6300790" y="8319422"/>
            <a:ext cx="5737906" cy="439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00000"/>
              <a:buFont typeface="Wingdings" panose="05000000000000000000" pitchFamily="2" charset="2"/>
              <a:buChar char="ü"/>
              <a:tabLst/>
            </a:pPr>
            <a:r>
              <a:rPr lang="en-US" sz="2000" b="1" dirty="0">
                <a:solidFill>
                  <a:srgbClr val="00B050"/>
                </a:solidFill>
              </a:rPr>
              <a:t>Commissioned and fully operational</a:t>
            </a:r>
            <a:endParaRPr kumimoji="0" lang="en-GB" sz="20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098778-F1E4-4CAD-8027-B013AB9FD3F4}"/>
              </a:ext>
            </a:extLst>
          </p:cNvPr>
          <p:cNvSpPr/>
          <p:nvPr/>
        </p:nvSpPr>
        <p:spPr>
          <a:xfrm>
            <a:off x="1746283" y="7901518"/>
            <a:ext cx="3943317" cy="5588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B99B1CB-E1CA-40EA-9FD7-1C5D37FAD31C}"/>
              </a:ext>
            </a:extLst>
          </p:cNvPr>
          <p:cNvGrpSpPr/>
          <p:nvPr/>
        </p:nvGrpSpPr>
        <p:grpSpPr>
          <a:xfrm>
            <a:off x="10240358" y="1740291"/>
            <a:ext cx="6891836" cy="7659145"/>
            <a:chOff x="10240358" y="1740291"/>
            <a:chExt cx="6891836" cy="765914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5FC276B-48B9-4970-92AC-039C084973B3}"/>
                </a:ext>
              </a:extLst>
            </p:cNvPr>
            <p:cNvGrpSpPr/>
            <p:nvPr/>
          </p:nvGrpSpPr>
          <p:grpSpPr>
            <a:xfrm>
              <a:off x="10240358" y="1740291"/>
              <a:ext cx="6891836" cy="7659145"/>
              <a:chOff x="10240358" y="1740291"/>
              <a:chExt cx="6891836" cy="7659145"/>
            </a:xfrm>
          </p:grpSpPr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DD283C0B-3F01-4F4C-8BE2-5FA475F4D8A7}"/>
                  </a:ext>
                </a:extLst>
              </p:cNvPr>
              <p:cNvSpPr/>
              <p:nvPr/>
            </p:nvSpPr>
            <p:spPr>
              <a:xfrm>
                <a:off x="10240358" y="4318799"/>
                <a:ext cx="1311577" cy="1388019"/>
              </a:xfrm>
              <a:prstGeom prst="rightArrow">
                <a:avLst/>
              </a:prstGeom>
              <a:solidFill>
                <a:srgbClr val="FFFFFF"/>
              </a:solidFill>
              <a:ln w="25400" cap="flat">
                <a:solidFill>
                  <a:schemeClr val="accent1"/>
                </a:solidFill>
                <a:prstDash val="solid"/>
                <a:bevel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Myriad Pro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C8A38D0-C7F4-417B-B743-460BAD7476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920"/>
              <a:stretch/>
            </p:blipFill>
            <p:spPr>
              <a:xfrm>
                <a:off x="12069052" y="5696550"/>
                <a:ext cx="5034263" cy="3663392"/>
              </a:xfrm>
              <a:prstGeom prst="rect">
                <a:avLst/>
              </a:prstGeom>
            </p:spPr>
          </p:pic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E13A547B-5C40-4966-9341-6DE40E5E2B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2038695" y="1740291"/>
                <a:ext cx="5093499" cy="37514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D8E1AF9-9243-4D80-B7D0-17CFFB9D6C71}"/>
                  </a:ext>
                </a:extLst>
              </p:cNvPr>
              <p:cNvSpPr/>
              <p:nvPr/>
            </p:nvSpPr>
            <p:spPr>
              <a:xfrm>
                <a:off x="13174281" y="4938456"/>
                <a:ext cx="2129219" cy="558800"/>
              </a:xfrm>
              <a:prstGeom prst="rect">
                <a:avLst/>
              </a:prstGeom>
              <a:no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Myriad Pro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3CEF351-B25D-4526-885E-197ED4C06963}"/>
                  </a:ext>
                </a:extLst>
              </p:cNvPr>
              <p:cNvSpPr/>
              <p:nvPr/>
            </p:nvSpPr>
            <p:spPr>
              <a:xfrm>
                <a:off x="12038695" y="1751096"/>
                <a:ext cx="5093499" cy="7648340"/>
              </a:xfrm>
              <a:prstGeom prst="rect">
                <a:avLst/>
              </a:prstGeom>
              <a:noFill/>
              <a:ln w="66675" cap="flat">
                <a:solidFill>
                  <a:schemeClr val="accent1"/>
                </a:solidFill>
                <a:prstDash val="solid"/>
                <a:bevel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Myriad Pro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4FC060-C80B-4A78-866F-C02F88FE1FB4}"/>
                </a:ext>
              </a:extLst>
            </p:cNvPr>
            <p:cNvSpPr txBox="1"/>
            <p:nvPr/>
          </p:nvSpPr>
          <p:spPr>
            <a:xfrm rot="16200000">
              <a:off x="10826663" y="3257659"/>
              <a:ext cx="1621632" cy="500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Myriad Pro"/>
                </a:rPr>
                <a:t>CRYO PLC</a:t>
              </a:r>
              <a:endPara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61B915-F7F4-469E-8181-4A89471AD1C5}"/>
                </a:ext>
              </a:extLst>
            </p:cNvPr>
            <p:cNvSpPr txBox="1"/>
            <p:nvPr/>
          </p:nvSpPr>
          <p:spPr>
            <a:xfrm rot="16200000">
              <a:off x="10579145" y="7151660"/>
              <a:ext cx="2116668" cy="500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solidFill>
                    <a:srgbClr val="0070C0"/>
                  </a:solidFill>
                </a:rPr>
                <a:t>SAFETY PLC</a:t>
              </a:r>
              <a:endPara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endParaRPr>
            </a:p>
          </p:txBody>
        </p:sp>
      </p:grp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FF6D8BDB-2ABB-47C5-AB98-684CC6C3AA61}"/>
              </a:ext>
            </a:extLst>
          </p:cNvPr>
          <p:cNvSpPr/>
          <p:nvPr/>
        </p:nvSpPr>
        <p:spPr>
          <a:xfrm rot="5400000">
            <a:off x="15654542" y="5427706"/>
            <a:ext cx="1311577" cy="1388019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34D984-204C-98C4-85DA-09B594D073F0}"/>
              </a:ext>
            </a:extLst>
          </p:cNvPr>
          <p:cNvSpPr txBox="1"/>
          <p:nvPr/>
        </p:nvSpPr>
        <p:spPr>
          <a:xfrm>
            <a:off x="6807363" y="8760744"/>
            <a:ext cx="5007766" cy="408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60000"/>
              <a:buFont typeface="Wingdings" panose="05000000000000000000" pitchFamily="2" charset="2"/>
              <a:buChar char="Ø"/>
              <a:tabLst/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Consolidation works </a:t>
            </a:r>
            <a:endParaRPr kumimoji="0" lang="en-GB" sz="18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sym typeface="Myriad Pro"/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A8F2B7D1-CD21-3A6D-101A-D976033F998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9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7C83C-0CD2-4B44-CBFF-2350D0FD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050DE-FD36-A69B-E013-1E8B0F896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930" y="2063196"/>
            <a:ext cx="16191270" cy="7195316"/>
          </a:xfrm>
        </p:spPr>
        <p:txBody>
          <a:bodyPr>
            <a:normAutofit/>
          </a:bodyPr>
          <a:lstStyle/>
          <a:p>
            <a:r>
              <a:rPr lang="en-GB" sz="2800" b="1" dirty="0"/>
              <a:t>Integral field and field quality measurements </a:t>
            </a:r>
            <a:r>
              <a:rPr lang="en-US" sz="2800" b="1" dirty="0"/>
              <a:t>extended program</a:t>
            </a:r>
            <a:r>
              <a:rPr lang="en-GB" sz="2800" b="1" dirty="0"/>
              <a:t> for the First Of Series (FOS) </a:t>
            </a:r>
          </a:p>
          <a:p>
            <a:pPr lvl="1"/>
            <a:r>
              <a:rPr lang="en-US" sz="2800" dirty="0"/>
              <a:t>Dipoles: </a:t>
            </a:r>
            <a:r>
              <a:rPr lang="en-GB" sz="2800" dirty="0"/>
              <a:t>Translating fluxmeter, Single Stretched Wire (SSW)</a:t>
            </a:r>
          </a:p>
          <a:p>
            <a:pPr lvl="2"/>
            <a:r>
              <a:rPr lang="en-US" sz="2800" dirty="0"/>
              <a:t>additional local map with a 3D hall probe mapper</a:t>
            </a:r>
            <a:endParaRPr lang="en-GB" sz="2800" dirty="0"/>
          </a:p>
          <a:p>
            <a:pPr lvl="1"/>
            <a:r>
              <a:rPr lang="en-GB" sz="2800" dirty="0" err="1"/>
              <a:t>Multiplets</a:t>
            </a:r>
            <a:r>
              <a:rPr lang="en-GB" sz="2800" dirty="0"/>
              <a:t>: Rotating coils (RC), Single Stretched Wire </a:t>
            </a:r>
          </a:p>
          <a:p>
            <a:r>
              <a:rPr lang="en-US" sz="2800" b="1" dirty="0"/>
              <a:t>Standard program for the Series </a:t>
            </a:r>
          </a:p>
          <a:p>
            <a:pPr lvl="1"/>
            <a:r>
              <a:rPr lang="en-US" sz="2800" dirty="0"/>
              <a:t>Integral measurements with SSW</a:t>
            </a:r>
            <a:endParaRPr lang="en-GB" sz="2800" dirty="0"/>
          </a:p>
          <a:p>
            <a:pPr lvl="1"/>
            <a:r>
              <a:rPr lang="en-GB" sz="2800" dirty="0"/>
              <a:t>In case of not acceptable divergences: fluxmeter (for dipoles) or rotating coil (for </a:t>
            </a:r>
            <a:r>
              <a:rPr lang="en-GB" sz="2800" dirty="0" err="1"/>
              <a:t>multiplets</a:t>
            </a:r>
            <a:r>
              <a:rPr lang="en-GB" sz="2800" dirty="0"/>
              <a:t>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1F888-D980-37ED-C3F9-3E0DFD578B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36C63-52C2-A1C8-B46B-D4D080696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81167" y="6390531"/>
            <a:ext cx="3547487" cy="2841241"/>
          </a:xfrm>
          <a:prstGeom prst="rect">
            <a:avLst/>
          </a:prstGeom>
        </p:spPr>
      </p:pic>
      <p:sp>
        <p:nvSpPr>
          <p:cNvPr id="6" name="Cabinet">
            <a:extLst>
              <a:ext uri="{FF2B5EF4-FFF2-40B4-BE49-F238E27FC236}">
                <a16:creationId xmlns:a16="http://schemas.microsoft.com/office/drawing/2014/main" id="{D69B2232-894C-1F4C-F310-B0803A9E235F}"/>
              </a:ext>
            </a:extLst>
          </p:cNvPr>
          <p:cNvSpPr txBox="1"/>
          <p:nvPr/>
        </p:nvSpPr>
        <p:spPr>
          <a:xfrm>
            <a:off x="13464144" y="6618170"/>
            <a:ext cx="1631582" cy="41036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sz="2000" dirty="0"/>
              <a:t>3D mapper</a:t>
            </a:r>
            <a:endParaRPr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F3213-2C9A-A9EC-6CDE-D0FAAF54CB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384" y="6476259"/>
            <a:ext cx="4413717" cy="2710608"/>
          </a:xfrm>
          <a:prstGeom prst="rect">
            <a:avLst/>
          </a:prstGeom>
        </p:spPr>
      </p:pic>
      <p:pic>
        <p:nvPicPr>
          <p:cNvPr id="8" name="Content Placeholder 5" descr="A picture containing indoor, cabinet, sitting, small&#10;&#10;Description automatically generated">
            <a:extLst>
              <a:ext uri="{FF2B5EF4-FFF2-40B4-BE49-F238E27FC236}">
                <a16:creationId xmlns:a16="http://schemas.microsoft.com/office/drawing/2014/main" id="{23BE772C-30C0-D7F4-29EB-DA199B04E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90" y="6488615"/>
            <a:ext cx="4789795" cy="2698252"/>
          </a:xfrm>
          <a:prstGeom prst="rect">
            <a:avLst/>
          </a:prstGeom>
        </p:spPr>
      </p:pic>
      <p:sp>
        <p:nvSpPr>
          <p:cNvPr id="20" name="Cabinet">
            <a:extLst>
              <a:ext uri="{FF2B5EF4-FFF2-40B4-BE49-F238E27FC236}">
                <a16:creationId xmlns:a16="http://schemas.microsoft.com/office/drawing/2014/main" id="{4FCF10C5-B52C-12A1-EA16-ADBD689AE8E6}"/>
              </a:ext>
            </a:extLst>
          </p:cNvPr>
          <p:cNvSpPr txBox="1"/>
          <p:nvPr/>
        </p:nvSpPr>
        <p:spPr>
          <a:xfrm>
            <a:off x="7906630" y="8704573"/>
            <a:ext cx="1631582" cy="41036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sz="2000" dirty="0"/>
              <a:t>Rotating coil</a:t>
            </a:r>
            <a:endParaRPr sz="2000" dirty="0"/>
          </a:p>
        </p:txBody>
      </p:sp>
      <p:sp>
        <p:nvSpPr>
          <p:cNvPr id="22" name="Cabinet">
            <a:extLst>
              <a:ext uri="{FF2B5EF4-FFF2-40B4-BE49-F238E27FC236}">
                <a16:creationId xmlns:a16="http://schemas.microsoft.com/office/drawing/2014/main" id="{29E0D337-2A36-F1CE-B9DF-0E2B8EC8D6E2}"/>
              </a:ext>
            </a:extLst>
          </p:cNvPr>
          <p:cNvSpPr txBox="1"/>
          <p:nvPr/>
        </p:nvSpPr>
        <p:spPr>
          <a:xfrm>
            <a:off x="2522503" y="8737827"/>
            <a:ext cx="1992123" cy="41036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sz="2000" dirty="0"/>
              <a:t>Stretched  Wire</a:t>
            </a:r>
            <a:endParaRPr sz="2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DC3E892-530F-F670-4BF3-CAA27CF636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0" t="60" r="15520" b="-60"/>
          <a:stretch/>
        </p:blipFill>
        <p:spPr>
          <a:xfrm>
            <a:off x="9706616" y="6488615"/>
            <a:ext cx="3332577" cy="2724345"/>
          </a:xfrm>
          <a:prstGeom prst="rect">
            <a:avLst/>
          </a:prstGeom>
          <a:ln w="15875">
            <a:solidFill>
              <a:srgbClr val="FFC000"/>
            </a:solidFill>
          </a:ln>
        </p:spPr>
      </p:pic>
      <p:sp>
        <p:nvSpPr>
          <p:cNvPr id="23" name="Cabinet">
            <a:extLst>
              <a:ext uri="{FF2B5EF4-FFF2-40B4-BE49-F238E27FC236}">
                <a16:creationId xmlns:a16="http://schemas.microsoft.com/office/drawing/2014/main" id="{C35817A9-04BE-27D6-EB82-5ACF6210834D}"/>
              </a:ext>
            </a:extLst>
          </p:cNvPr>
          <p:cNvSpPr txBox="1"/>
          <p:nvPr/>
        </p:nvSpPr>
        <p:spPr>
          <a:xfrm>
            <a:off x="10124968" y="6618171"/>
            <a:ext cx="2855228" cy="41036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sz="2000" dirty="0"/>
              <a:t>Translating fluxmeter</a:t>
            </a:r>
            <a:endParaRPr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F28B59-431B-9416-15B6-C3126626AC97}"/>
              </a:ext>
            </a:extLst>
          </p:cNvPr>
          <p:cNvGrpSpPr/>
          <p:nvPr/>
        </p:nvGrpSpPr>
        <p:grpSpPr>
          <a:xfrm>
            <a:off x="252795" y="5801834"/>
            <a:ext cx="12786398" cy="3453990"/>
            <a:chOff x="252795" y="5801834"/>
            <a:chExt cx="12786398" cy="34539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4980C9-39FD-893B-D3BF-5007218DB5F1}"/>
                </a:ext>
              </a:extLst>
            </p:cNvPr>
            <p:cNvSpPr/>
            <p:nvPr/>
          </p:nvSpPr>
          <p:spPr>
            <a:xfrm>
              <a:off x="252795" y="6417271"/>
              <a:ext cx="12786398" cy="2838553"/>
            </a:xfrm>
            <a:prstGeom prst="rect">
              <a:avLst/>
            </a:prstGeom>
            <a:noFill/>
            <a:ln w="57150" cap="flat">
              <a:solidFill>
                <a:srgbClr val="00B050"/>
              </a:solidFill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A576C6-3775-CF64-3B2D-E564F6AF6F38}"/>
                </a:ext>
              </a:extLst>
            </p:cNvPr>
            <p:cNvSpPr txBox="1"/>
            <p:nvPr/>
          </p:nvSpPr>
          <p:spPr>
            <a:xfrm>
              <a:off x="2601086" y="5801834"/>
              <a:ext cx="6657224" cy="500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t">
              <a:spAutoFit/>
            </a:bodyPr>
            <a:lstStyle/>
            <a:p>
              <a:pPr marL="342900" marR="0" indent="-34290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00000"/>
                <a:buFont typeface="Wingdings" panose="05000000000000000000" pitchFamily="2" charset="2"/>
                <a:buChar char="ü"/>
                <a:tabLst/>
              </a:pPr>
              <a:r>
                <a:rPr lang="en-US" b="1" dirty="0">
                  <a:solidFill>
                    <a:srgbClr val="00B050"/>
                  </a:solidFill>
                </a:rPr>
                <a:t>Commissioned and fully operational </a:t>
              </a:r>
              <a:endPara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endParaRPr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76B490C-1B4D-F283-0772-63F772A8818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467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C050-9127-40DE-B3F0-4A93230A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and improvements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73916-30F2-4F66-BB94-B73664A14D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D4033A-D67C-E323-97AC-67CB6D6CEB88}"/>
              </a:ext>
            </a:extLst>
          </p:cNvPr>
          <p:cNvSpPr txBox="1"/>
          <p:nvPr/>
        </p:nvSpPr>
        <p:spPr>
          <a:xfrm>
            <a:off x="801333" y="1466128"/>
            <a:ext cx="14737920" cy="12123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77825" lvl="1" indent="-28575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360363" algn="l"/>
              </a:tabLst>
            </a:pPr>
            <a:endParaRPr lang="en-US" dirty="0"/>
          </a:p>
          <a:p>
            <a:pPr marL="434975" lvl="1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sz="2800" dirty="0">
                <a:solidFill>
                  <a:srgbClr val="424242"/>
                </a:solidFill>
              </a:rPr>
              <a:t>Parallel operation of 3 benches achieved (1CD//1WU//1cold test) for a total of 50 g/s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6A2106-5115-B77A-E04D-10024AFBD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246" y="3468211"/>
            <a:ext cx="7956792" cy="5155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B904D-F363-6B68-2EB7-05808663BC93}"/>
              </a:ext>
            </a:extLst>
          </p:cNvPr>
          <p:cNvSpPr txBox="1"/>
          <p:nvPr/>
        </p:nvSpPr>
        <p:spPr>
          <a:xfrm>
            <a:off x="9554943" y="4134799"/>
            <a:ext cx="2879306" cy="147732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321457" hangingPunct="0"/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yriad Pro"/>
              </a:rPr>
              <a:t>Phase 1 : </a:t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yriad Pro"/>
              </a:rPr>
            </a:b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yriad Pro"/>
              </a:rPr>
              <a:t>283 K- 80 K</a:t>
            </a:r>
          </a:p>
          <a:p>
            <a:pPr defTabSz="321457" hangingPunct="0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30 g/s</a:t>
            </a:r>
          </a:p>
          <a:p>
            <a:pPr defTabSz="321457" hangingPunct="0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yriad Pro"/>
              </a:rPr>
              <a:t>16 bar</a:t>
            </a:r>
          </a:p>
          <a:p>
            <a:pPr defTabSz="321457" hangingPunct="0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ΔT = 40 K over the cold mass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Myriad Pr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37BA87-5104-265A-F89D-7CEB83686C71}"/>
              </a:ext>
            </a:extLst>
          </p:cNvPr>
          <p:cNvSpPr txBox="1"/>
          <p:nvPr/>
        </p:nvSpPr>
        <p:spPr>
          <a:xfrm>
            <a:off x="13618979" y="5612122"/>
            <a:ext cx="1736220" cy="1247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321457" hangingPunct="0"/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yriad Pro"/>
              </a:rPr>
              <a:t>Phase 2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yriad Pro"/>
              </a:rPr>
              <a:t>:</a:t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yriad Pro"/>
              </a:rPr>
            </a:b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yriad Pro"/>
              </a:rPr>
              <a:t>80 K – 4.2 K</a:t>
            </a:r>
          </a:p>
          <a:p>
            <a:pPr defTabSz="321457"/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yriad Pro"/>
              </a:rPr>
              <a:t>1.3 bar 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Myriad Pro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9262862-A434-A5E7-2AB9-9D2BE29C2A5A}"/>
              </a:ext>
            </a:extLst>
          </p:cNvPr>
          <p:cNvCxnSpPr>
            <a:cxnSpLocks/>
          </p:cNvCxnSpPr>
          <p:nvPr/>
        </p:nvCxnSpPr>
        <p:spPr>
          <a:xfrm>
            <a:off x="13367761" y="3782929"/>
            <a:ext cx="0" cy="414528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F4514A-C538-B64A-6D08-9E80CC6043E5}"/>
              </a:ext>
            </a:extLst>
          </p:cNvPr>
          <p:cNvCxnSpPr>
            <a:cxnSpLocks/>
          </p:cNvCxnSpPr>
          <p:nvPr/>
        </p:nvCxnSpPr>
        <p:spPr>
          <a:xfrm>
            <a:off x="15502063" y="3782929"/>
            <a:ext cx="0" cy="414528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7EFDA15-3B31-926F-51A1-98BCE4CCA6E5}"/>
              </a:ext>
            </a:extLst>
          </p:cNvPr>
          <p:cNvSpPr txBox="1"/>
          <p:nvPr/>
        </p:nvSpPr>
        <p:spPr>
          <a:xfrm>
            <a:off x="15502063" y="6859508"/>
            <a:ext cx="173622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321457" hangingPunct="0"/>
            <a:r>
              <a:rPr lang="en-US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yriad Pro"/>
              </a:rPr>
              <a:t>Filling</a:t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Myriad Pro"/>
              </a:rPr>
            </a:b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Myriad Pr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21A450-483B-37A3-DD0F-71087B7F33F9}"/>
              </a:ext>
            </a:extLst>
          </p:cNvPr>
          <p:cNvSpPr txBox="1"/>
          <p:nvPr/>
        </p:nvSpPr>
        <p:spPr>
          <a:xfrm>
            <a:off x="8560246" y="3011999"/>
            <a:ext cx="8485823" cy="4390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Example cooldow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 duration: 13 days for a LM (4 magnets)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F5B720-22B1-B2E6-0612-1BB4C29CACBB}"/>
              </a:ext>
            </a:extLst>
          </p:cNvPr>
          <p:cNvGrpSpPr/>
          <p:nvPr/>
        </p:nvGrpSpPr>
        <p:grpSpPr>
          <a:xfrm>
            <a:off x="914174" y="3276599"/>
            <a:ext cx="7218815" cy="5900995"/>
            <a:chOff x="914174" y="3276599"/>
            <a:chExt cx="7218815" cy="59009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FDFF73-2B4E-5719-0CBE-95C9AEB9A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74" y="3276599"/>
              <a:ext cx="7218815" cy="590099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F4960A-FE62-A4F8-F71C-D2BC42F44FD3}"/>
                </a:ext>
              </a:extLst>
            </p:cNvPr>
            <p:cNvSpPr txBox="1"/>
            <p:nvPr/>
          </p:nvSpPr>
          <p:spPr>
            <a:xfrm>
              <a:off x="3139391" y="3384010"/>
              <a:ext cx="2804160" cy="50064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Parallel operation</a:t>
              </a:r>
              <a:endParaRPr kumimoji="0" lang="en-GB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endParaRPr>
            </a:p>
          </p:txBody>
        </p:sp>
      </p:grp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941615-68B5-DB63-B83C-8A6EDAF3E18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7748C6-1D65-E316-C9A0-77A67A5384DD}"/>
              </a:ext>
            </a:extLst>
          </p:cNvPr>
          <p:cNvSpPr txBox="1"/>
          <p:nvPr/>
        </p:nvSpPr>
        <p:spPr>
          <a:xfrm>
            <a:off x="8560245" y="8830195"/>
            <a:ext cx="8485823" cy="408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8 to 17 days depending on the module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371685136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mputer screens&#10;&#10;Description automatically generated with low confidence">
            <a:extLst>
              <a:ext uri="{FF2B5EF4-FFF2-40B4-BE49-F238E27FC236}">
                <a16:creationId xmlns:a16="http://schemas.microsoft.com/office/drawing/2014/main" id="{37A65592-8645-DEAF-E407-1D31F79A9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64" y="3840480"/>
            <a:ext cx="6691622" cy="5018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0C050-9127-40DE-B3F0-4A93230A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improvements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73916-30F2-4F66-BB94-B73664A14D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6B892C-7743-EC0B-1C86-356D97C3A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499" y="3840480"/>
            <a:ext cx="7521029" cy="51895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D4033A-D67C-E323-97AC-67CB6D6CEB88}"/>
              </a:ext>
            </a:extLst>
          </p:cNvPr>
          <p:cNvSpPr txBox="1"/>
          <p:nvPr/>
        </p:nvSpPr>
        <p:spPr>
          <a:xfrm>
            <a:off x="801332" y="1466128"/>
            <a:ext cx="15829317" cy="25050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77825" lvl="1" indent="-28575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360363" algn="l"/>
              </a:tabLst>
            </a:pPr>
            <a:endParaRPr lang="en-US" dirty="0"/>
          </a:p>
          <a:p>
            <a:pPr marL="434975" lvl="1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sz="2800" dirty="0">
                <a:solidFill>
                  <a:srgbClr val="424242"/>
                </a:solidFill>
              </a:rPr>
              <a:t>9 parallel magnets powering in </a:t>
            </a:r>
            <a:r>
              <a:rPr lang="en-US" sz="2800" b="1" dirty="0">
                <a:solidFill>
                  <a:srgbClr val="424242"/>
                </a:solidFill>
              </a:rPr>
              <a:t>machine configuration </a:t>
            </a:r>
            <a:r>
              <a:rPr lang="en-US" sz="2800" dirty="0">
                <a:solidFill>
                  <a:srgbClr val="424242"/>
                </a:solidFill>
              </a:rPr>
              <a:t>without quenches </a:t>
            </a:r>
          </a:p>
          <a:p>
            <a:pPr marL="434975" lvl="1" indent="-342900">
              <a:lnSpc>
                <a:spcPct val="150000"/>
              </a:lnSpc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en-US" sz="2800" dirty="0">
                <a:solidFill>
                  <a:srgbClr val="424242"/>
                </a:solidFill>
              </a:rPr>
              <a:t>Up to 70 different cross talk powering configurations (for the </a:t>
            </a:r>
            <a:r>
              <a:rPr lang="en-US" sz="2800" dirty="0" err="1">
                <a:solidFill>
                  <a:srgbClr val="424242"/>
                </a:solidFill>
              </a:rPr>
              <a:t>FoS</a:t>
            </a:r>
            <a:r>
              <a:rPr lang="en-US" sz="2800" dirty="0">
                <a:solidFill>
                  <a:srgbClr val="424242"/>
                </a:solidFill>
              </a:rPr>
              <a:t> only)</a:t>
            </a:r>
          </a:p>
          <a:p>
            <a:pPr marL="92075" lvl="1" indent="0">
              <a:lnSpc>
                <a:spcPct val="150000"/>
              </a:lnSpc>
              <a:buClr>
                <a:srgbClr val="FFC000"/>
              </a:buClr>
              <a:tabLst>
                <a:tab pos="360363" algn="l"/>
              </a:tabLst>
            </a:pPr>
            <a:endParaRPr lang="en-US" sz="2800" dirty="0">
              <a:solidFill>
                <a:srgbClr val="42424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D06E65-313D-FFEA-7E7D-A1117BC5C5EA}"/>
              </a:ext>
            </a:extLst>
          </p:cNvPr>
          <p:cNvSpPr txBox="1"/>
          <p:nvPr/>
        </p:nvSpPr>
        <p:spPr>
          <a:xfrm>
            <a:off x="3810000" y="8358549"/>
            <a:ext cx="7269141" cy="5006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First parallel powering of 9 magnets in the </a:t>
            </a:r>
            <a:r>
              <a:rPr lang="en-US" dirty="0" err="1"/>
              <a:t>FoS</a:t>
            </a:r>
            <a:r>
              <a:rPr lang="en-US" dirty="0"/>
              <a:t> LM</a:t>
            </a: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5CC4F69-8ED8-DDAA-26D3-F544C442202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7567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71FBA-B650-6E6C-D6AA-E6408C8C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Achievements </a:t>
            </a:r>
            <a:r>
              <a:rPr lang="en-US" dirty="0"/>
              <a:t>and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/>
              <a:t>improvements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D553F-2B67-3B6E-0CC6-2F362BBEA75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B47CAD-9297-334C-B871-03528F252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431" y="2121991"/>
            <a:ext cx="8302440" cy="45061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D58957-4B00-6ABE-B0DE-41BE9727B674}"/>
              </a:ext>
            </a:extLst>
          </p:cNvPr>
          <p:cNvSpPr txBox="1"/>
          <p:nvPr/>
        </p:nvSpPr>
        <p:spPr>
          <a:xfrm>
            <a:off x="13313110" y="6077524"/>
            <a:ext cx="654936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B050"/>
                </a:solidFill>
              </a:rPr>
              <a:t>Courtesy of T. Dupont (TE-CRG-ML)</a:t>
            </a:r>
            <a:endParaRPr lang="en-GB" sz="1800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2AF7FD-F56E-47C0-A5F9-346636D113D7}"/>
              </a:ext>
            </a:extLst>
          </p:cNvPr>
          <p:cNvSpPr txBox="1"/>
          <p:nvPr/>
        </p:nvSpPr>
        <p:spPr>
          <a:xfrm>
            <a:off x="672354" y="1466128"/>
            <a:ext cx="7806194" cy="7675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77825" lvl="1" indent="-285750">
              <a:lnSpc>
                <a:spcPct val="15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360363" algn="l"/>
              </a:tabLst>
            </a:pPr>
            <a:endParaRPr lang="en-US" dirty="0"/>
          </a:p>
          <a:p>
            <a:pPr marL="92075" lvl="1" indent="0">
              <a:lnSpc>
                <a:spcPct val="150000"/>
              </a:lnSpc>
              <a:buClr>
                <a:srgbClr val="FFC000"/>
              </a:buClr>
              <a:tabLst>
                <a:tab pos="360363" algn="l"/>
              </a:tabLst>
            </a:pPr>
            <a:r>
              <a:rPr lang="en-GB" sz="2800" b="1" dirty="0">
                <a:solidFill>
                  <a:srgbClr val="424242"/>
                </a:solidFill>
              </a:rPr>
              <a:t>Infrastructure:</a:t>
            </a:r>
          </a:p>
          <a:p>
            <a:pPr marL="549275" lvl="5" indent="-4572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en-GB" sz="2800" dirty="0">
                <a:solidFill>
                  <a:srgbClr val="424242"/>
                </a:solidFill>
              </a:rPr>
              <a:t>Cold box bypass to limit disturbances during connection when another bench is used for powering tests</a:t>
            </a:r>
          </a:p>
          <a:p>
            <a:pPr marL="549275" lvl="5" indent="-4572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en-GB" sz="2800" dirty="0">
                <a:solidFill>
                  <a:srgbClr val="424242"/>
                </a:solidFill>
              </a:rPr>
              <a:t>GN2 distribution line near benches and transport area </a:t>
            </a:r>
          </a:p>
          <a:p>
            <a:pPr marL="92075" lvl="1" indent="0">
              <a:lnSpc>
                <a:spcPct val="150000"/>
              </a:lnSpc>
              <a:buClr>
                <a:srgbClr val="FFC000"/>
              </a:buClr>
              <a:tabLst>
                <a:tab pos="360363" algn="l"/>
              </a:tabLst>
            </a:pPr>
            <a:r>
              <a:rPr lang="en-US" sz="2800" b="1" dirty="0">
                <a:solidFill>
                  <a:srgbClr val="424242"/>
                </a:solidFill>
              </a:rPr>
              <a:t>Software: </a:t>
            </a:r>
          </a:p>
          <a:p>
            <a:pPr marL="549275" lvl="7" indent="-4572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en-US" sz="2800" dirty="0">
                <a:solidFill>
                  <a:srgbClr val="424242"/>
                </a:solidFill>
              </a:rPr>
              <a:t>automatic valves control for HV and heat load tests </a:t>
            </a:r>
          </a:p>
          <a:p>
            <a:pPr marL="549275" lvl="7" indent="-4572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Ø"/>
              <a:tabLst>
                <a:tab pos="360363" algn="l"/>
              </a:tabLst>
            </a:pPr>
            <a:r>
              <a:rPr lang="en-US" sz="2800" dirty="0">
                <a:solidFill>
                  <a:srgbClr val="424242"/>
                </a:solidFill>
              </a:rPr>
              <a:t>automatic switching </a:t>
            </a:r>
            <a:r>
              <a:rPr lang="en-US" sz="2800" dirty="0" err="1">
                <a:solidFill>
                  <a:srgbClr val="424242"/>
                </a:solidFill>
              </a:rPr>
              <a:t>cryo</a:t>
            </a:r>
            <a:r>
              <a:rPr lang="en-US" sz="2800" dirty="0">
                <a:solidFill>
                  <a:srgbClr val="424242"/>
                </a:solidFill>
              </a:rPr>
              <a:t> operation modes (GSI SCADA)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51072B-5BA8-632A-D986-241FC869BA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6079" y="6391800"/>
            <a:ext cx="4105103" cy="27774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CE209-AE90-9079-1FB8-DD98D9559B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9"/>
          <a:stretch/>
        </p:blipFill>
        <p:spPr>
          <a:xfrm>
            <a:off x="13080384" y="6812942"/>
            <a:ext cx="4048125" cy="2338400"/>
          </a:xfrm>
          <a:prstGeom prst="rect">
            <a:avLst/>
          </a:prstGeom>
        </p:spPr>
      </p:pic>
      <p:sp>
        <p:nvSpPr>
          <p:cNvPr id="19" name="Cabinet">
            <a:extLst>
              <a:ext uri="{FF2B5EF4-FFF2-40B4-BE49-F238E27FC236}">
                <a16:creationId xmlns:a16="http://schemas.microsoft.com/office/drawing/2014/main" id="{FEE70EAD-DD3E-5254-BEFD-24B8BFDFEBA7}"/>
              </a:ext>
            </a:extLst>
          </p:cNvPr>
          <p:cNvSpPr txBox="1"/>
          <p:nvPr/>
        </p:nvSpPr>
        <p:spPr>
          <a:xfrm>
            <a:off x="13580182" y="8686243"/>
            <a:ext cx="2936856" cy="410369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sz="2000" dirty="0"/>
              <a:t>GN2 distribution lines</a:t>
            </a:r>
            <a:endParaRPr sz="2000" dirty="0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F4E39EF1-876D-4863-D1FF-8DC03C196421}"/>
              </a:ext>
            </a:extLst>
          </p:cNvPr>
          <p:cNvSpPr/>
          <p:nvPr/>
        </p:nvSpPr>
        <p:spPr>
          <a:xfrm>
            <a:off x="9143821" y="8671559"/>
            <a:ext cx="183059" cy="190223"/>
          </a:xfrm>
          <a:prstGeom prst="flowChartConnector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2DF3EF1D-95BB-37BD-403E-8DBCEE0CC080}"/>
              </a:ext>
            </a:extLst>
          </p:cNvPr>
          <p:cNvSpPr/>
          <p:nvPr/>
        </p:nvSpPr>
        <p:spPr>
          <a:xfrm>
            <a:off x="9151620" y="8961119"/>
            <a:ext cx="183059" cy="190223"/>
          </a:xfrm>
          <a:prstGeom prst="flowChartConnector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22" name="Cabinet">
            <a:extLst>
              <a:ext uri="{FF2B5EF4-FFF2-40B4-BE49-F238E27FC236}">
                <a16:creationId xmlns:a16="http://schemas.microsoft.com/office/drawing/2014/main" id="{DE48D3BE-1A9E-5AC6-2BA1-93B127266C06}"/>
              </a:ext>
            </a:extLst>
          </p:cNvPr>
          <p:cNvSpPr txBox="1"/>
          <p:nvPr/>
        </p:nvSpPr>
        <p:spPr>
          <a:xfrm>
            <a:off x="6395415" y="8552320"/>
            <a:ext cx="2255016" cy="718145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0000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r>
              <a:rPr lang="en-US" sz="2000" dirty="0"/>
              <a:t>HV &amp; Heat load test commands</a:t>
            </a:r>
            <a:endParaRPr sz="20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6B54223-5B12-B156-22C1-992A94471D8A}"/>
              </a:ext>
            </a:extLst>
          </p:cNvPr>
          <p:cNvCxnSpPr/>
          <p:nvPr/>
        </p:nvCxnSpPr>
        <p:spPr>
          <a:xfrm>
            <a:off x="8540149" y="8861782"/>
            <a:ext cx="438197" cy="29645"/>
          </a:xfrm>
          <a:prstGeom prst="straightConnector1">
            <a:avLst/>
          </a:prstGeom>
          <a:noFill/>
          <a:ln w="41275" cap="flat">
            <a:solidFill>
              <a:srgbClr val="FF0000"/>
            </a:solidFill>
            <a:prstDash val="solid"/>
            <a:bevel/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C5557B-2257-7116-E8DC-2A83FDC989F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4927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B136-3502-4F6A-56CE-E5CA356D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47BC2-789D-BEB9-7BC7-F3173EFB3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GB" dirty="0"/>
              <a:t>The Super-FRS­ and the Super-FRS­ </a:t>
            </a:r>
            <a:r>
              <a:rPr lang="en-US" dirty="0"/>
              <a:t>magnets overview </a:t>
            </a:r>
          </a:p>
          <a:p>
            <a:pPr>
              <a:lnSpc>
                <a:spcPct val="200000"/>
              </a:lnSpc>
            </a:pPr>
            <a:r>
              <a:rPr lang="en-US" dirty="0"/>
              <a:t>CERN test facility</a:t>
            </a:r>
          </a:p>
          <a:p>
            <a:pPr>
              <a:lnSpc>
                <a:spcPct val="200000"/>
              </a:lnSpc>
            </a:pPr>
            <a:r>
              <a:rPr lang="en-US" dirty="0"/>
              <a:t>Achievements and improvements</a:t>
            </a:r>
          </a:p>
          <a:p>
            <a:pPr>
              <a:lnSpc>
                <a:spcPct val="200000"/>
              </a:lnSpc>
            </a:pPr>
            <a:r>
              <a:rPr lang="en-US" dirty="0"/>
              <a:t>Status and future</a:t>
            </a:r>
          </a:p>
          <a:p>
            <a:pPr>
              <a:lnSpc>
                <a:spcPct val="200000"/>
              </a:lnSpc>
            </a:pPr>
            <a:r>
              <a:rPr lang="en-US" dirty="0"/>
              <a:t>Conclusions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45FE5-8F3D-8DD8-BF23-D43ED47156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3F6EF-0F78-9C16-7320-AAC67C95F71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0684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EFED1-C655-4270-8F32-07BC5AD28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and future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7E72C-5C01-4C4E-9287-2848712BC7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6E03ED-8ED1-DA0B-C405-C681930684DF}"/>
              </a:ext>
            </a:extLst>
          </p:cNvPr>
          <p:cNvSpPr txBox="1"/>
          <p:nvPr/>
        </p:nvSpPr>
        <p:spPr>
          <a:xfrm>
            <a:off x="2275594" y="2012629"/>
            <a:ext cx="2115181" cy="50064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INCOMING  </a:t>
            </a:r>
            <a:endParaRPr kumimoji="0" lang="en-GB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EEBC5E-7552-99EB-3060-9483C2178B15}"/>
              </a:ext>
            </a:extLst>
          </p:cNvPr>
          <p:cNvSpPr txBox="1"/>
          <p:nvPr/>
        </p:nvSpPr>
        <p:spPr>
          <a:xfrm>
            <a:off x="8138379" y="1990934"/>
            <a:ext cx="1823310" cy="50064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TESTING  </a:t>
            </a:r>
            <a:endParaRPr kumimoji="0" lang="en-GB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0E976D-2BE9-65E0-456C-90A6D22CA212}"/>
              </a:ext>
            </a:extLst>
          </p:cNvPr>
          <p:cNvSpPr txBox="1"/>
          <p:nvPr/>
        </p:nvSpPr>
        <p:spPr>
          <a:xfrm>
            <a:off x="13128259" y="2012629"/>
            <a:ext cx="1823310" cy="50064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OUTGOING  </a:t>
            </a:r>
            <a:endParaRPr kumimoji="0" lang="en-GB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pic>
        <p:nvPicPr>
          <p:cNvPr id="16" name="Picture 15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D49989B4-67F6-FB28-4E73-FAF0C3D913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217" y="2683527"/>
            <a:ext cx="2121974" cy="21824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AE216F-3273-B6F4-1713-94E9082EF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59" y="2602109"/>
            <a:ext cx="2676720" cy="2141377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18" name="Picture 17" descr="A picture containing text, indoor, dirty&#10;&#10;Description automatically generated">
            <a:extLst>
              <a:ext uri="{FF2B5EF4-FFF2-40B4-BE49-F238E27FC236}">
                <a16:creationId xmlns:a16="http://schemas.microsoft.com/office/drawing/2014/main" id="{F227B900-2991-ACFE-CB5B-79FD4D0872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3074802" y="2496459"/>
            <a:ext cx="2212227" cy="254714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C71AB7-E18B-FC21-220D-0362555D04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 rot="5400000">
            <a:off x="3681242" y="2767403"/>
            <a:ext cx="2180417" cy="197344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F92822A-5CD8-6262-1BDB-BFE65B93AFA2}"/>
              </a:ext>
            </a:extLst>
          </p:cNvPr>
          <p:cNvSpPr/>
          <p:nvPr/>
        </p:nvSpPr>
        <p:spPr>
          <a:xfrm>
            <a:off x="541867" y="1844040"/>
            <a:ext cx="5714749" cy="6401290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2182FC-886C-64C1-6C84-1D60DE4A6A19}"/>
              </a:ext>
            </a:extLst>
          </p:cNvPr>
          <p:cNvSpPr/>
          <p:nvPr/>
        </p:nvSpPr>
        <p:spPr>
          <a:xfrm>
            <a:off x="6375371" y="1796521"/>
            <a:ext cx="5622267" cy="6424564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3EE527-1999-CCF4-BA1B-DC3F399FB2A5}"/>
              </a:ext>
            </a:extLst>
          </p:cNvPr>
          <p:cNvSpPr/>
          <p:nvPr/>
        </p:nvSpPr>
        <p:spPr>
          <a:xfrm>
            <a:off x="12128391" y="1788750"/>
            <a:ext cx="4316075" cy="6424564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8BA3A659-FBA3-26AC-B002-33EBD5F3E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16213"/>
              </p:ext>
            </p:extLst>
          </p:nvPr>
        </p:nvGraphicFramePr>
        <p:xfrm>
          <a:off x="1157574" y="5175150"/>
          <a:ext cx="14874907" cy="2828925"/>
        </p:xfrm>
        <a:graphic>
          <a:graphicData uri="http://schemas.openxmlformats.org/drawingml/2006/table">
            <a:tbl>
              <a:tblPr firstRow="1" bandRow="1"/>
              <a:tblGrid>
                <a:gridCol w="2907802">
                  <a:extLst>
                    <a:ext uri="{9D8B030D-6E8A-4147-A177-3AD203B41FA5}">
                      <a16:colId xmlns:a16="http://schemas.microsoft.com/office/drawing/2014/main" val="1688147220"/>
                    </a:ext>
                  </a:extLst>
                </a:gridCol>
                <a:gridCol w="2475314">
                  <a:extLst>
                    <a:ext uri="{9D8B030D-6E8A-4147-A177-3AD203B41FA5}">
                      <a16:colId xmlns:a16="http://schemas.microsoft.com/office/drawing/2014/main" val="2045468521"/>
                    </a:ext>
                  </a:extLst>
                </a:gridCol>
                <a:gridCol w="5596535">
                  <a:extLst>
                    <a:ext uri="{9D8B030D-6E8A-4147-A177-3AD203B41FA5}">
                      <a16:colId xmlns:a16="http://schemas.microsoft.com/office/drawing/2014/main" val="42642103"/>
                    </a:ext>
                  </a:extLst>
                </a:gridCol>
                <a:gridCol w="3895256">
                  <a:extLst>
                    <a:ext uri="{9D8B030D-6E8A-4147-A177-3AD203B41FA5}">
                      <a16:colId xmlns:a16="http://schemas.microsoft.com/office/drawing/2014/main" val="755125715"/>
                    </a:ext>
                  </a:extLst>
                </a:gridCol>
              </a:tblGrid>
              <a:tr h="280649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FoS</a:t>
                      </a:r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 SM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02.2019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2 magnets – 4 cooldowns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 03.2022  GSI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485919"/>
                  </a:ext>
                </a:extLst>
              </a:tr>
              <a:tr h="3142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FoS</a:t>
                      </a:r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 LM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11.2020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bg2"/>
                          </a:solidFill>
                          <a:effectLst/>
                          <a:latin typeface="Myriad Pro"/>
                        </a:rPr>
                        <a:t>9 magnets – 2 </a:t>
                      </a:r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cooldowns</a:t>
                      </a:r>
                      <a:endParaRPr lang="en-GB" sz="2000" b="0" u="none" strike="noStrike" kern="1200" dirty="0">
                        <a:solidFill>
                          <a:schemeClr val="bg2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   09.2022  GSI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747195"/>
                  </a:ext>
                </a:extLst>
              </a:tr>
              <a:tr h="3142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FoS</a:t>
                      </a:r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 Dipole D3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  <a:ea typeface="+mn-ea"/>
                          <a:cs typeface="+mn-cs"/>
                        </a:rPr>
                        <a:t>02.2021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0" u="none" strike="noStrike" kern="1200" dirty="0">
                        <a:solidFill>
                          <a:schemeClr val="bg2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 01.2022  </a:t>
                      </a:r>
                      <a:r>
                        <a:rPr lang="en-GB" sz="2000" b="0" i="0" u="none" strike="noStrike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Elytt</a:t>
                      </a:r>
                      <a:endParaRPr lang="en-GB" sz="20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216629"/>
                  </a:ext>
                </a:extLst>
              </a:tr>
              <a:tr h="3142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SM08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12.2021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bg2"/>
                          </a:solidFill>
                          <a:effectLst/>
                          <a:latin typeface="Myriad Pro"/>
                        </a:rPr>
                        <a:t>2 magnets  - 1 </a:t>
                      </a:r>
                      <a:r>
                        <a:rPr lang="en-GB" sz="2000" b="0" u="none" strike="noStrike" kern="120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cooldown</a:t>
                      </a:r>
                      <a:endParaRPr lang="en-GB" sz="2000" b="0" u="none" strike="noStrike" kern="1200" dirty="0">
                        <a:solidFill>
                          <a:schemeClr val="bg2"/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11.2022 GSI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112974"/>
                  </a:ext>
                </a:extLst>
              </a:tr>
              <a:tr h="3142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FoS</a:t>
                      </a:r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 Dipole D2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01.2022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bg2"/>
                          </a:solidFill>
                          <a:effectLst/>
                          <a:latin typeface="Myriad Pro"/>
                        </a:rPr>
                        <a:t>1 magnet - 2 cooldowns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03.2023  </a:t>
                      </a:r>
                      <a:r>
                        <a:rPr lang="en-GB" sz="2000" b="0" u="none" strike="noStrike" kern="12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Elytt</a:t>
                      </a:r>
                      <a:endParaRPr lang="en-GB" sz="2000" b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6775158"/>
                  </a:ext>
                </a:extLst>
              </a:tr>
              <a:tr h="3142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SM01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03.2022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bg2"/>
                          </a:solidFill>
                          <a:effectLst/>
                          <a:latin typeface="Myriad Pro"/>
                        </a:rPr>
                        <a:t>2 magnets – 2 cooldowns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</a:rPr>
                        <a:t>01.2023  GSI</a:t>
                      </a:r>
                      <a:endParaRPr lang="en-GB" sz="2000" b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442461"/>
                  </a:ext>
                </a:extLst>
              </a:tr>
              <a:tr h="3142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LM09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10.2022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u="none" strike="noStrike" kern="1200" dirty="0">
                          <a:solidFill>
                            <a:schemeClr val="bg2"/>
                          </a:solidFill>
                          <a:effectLst/>
                          <a:latin typeface="Myriad Pro"/>
                        </a:rPr>
                        <a:t>3 magnets- tested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1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548839"/>
                  </a:ext>
                </a:extLst>
              </a:tr>
              <a:tr h="3142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LM11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01.2023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kern="1200" cap="none" spc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FillTx/>
                          <a:latin typeface="Myriad Pro"/>
                          <a:ea typeface="+mn-ea"/>
                          <a:cs typeface="+mn-cs"/>
                          <a:sym typeface="Myriad Pro"/>
                        </a:rPr>
                        <a:t>4 magnets- under tests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1" i="1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333750"/>
                  </a:ext>
                </a:extLst>
              </a:tr>
              <a:tr h="3142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SM06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yriad Pro"/>
                        </a:rPr>
                        <a:t>12.2022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kern="1200" cap="none" spc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FillTx/>
                          <a:latin typeface="Myriad Pro"/>
                          <a:ea typeface="+mn-ea"/>
                          <a:cs typeface="+mn-cs"/>
                          <a:sym typeface="Myriad Pro"/>
                        </a:rPr>
                        <a:t>3 magnets- tested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2000" b="1" i="1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yriad Pro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260668"/>
                  </a:ext>
                </a:extLst>
              </a:tr>
            </a:tbl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CD66EEB9-8C30-7FFF-9B77-24AF7E741AA1}"/>
              </a:ext>
            </a:extLst>
          </p:cNvPr>
          <p:cNvGrpSpPr/>
          <p:nvPr/>
        </p:nvGrpSpPr>
        <p:grpSpPr>
          <a:xfrm>
            <a:off x="9239981" y="5917100"/>
            <a:ext cx="199577" cy="177893"/>
            <a:chOff x="6898789" y="6096895"/>
            <a:chExt cx="198360" cy="17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39F9783-704C-11A3-3D01-4EAF8663DBBD}"/>
                    </a:ext>
                  </a:extLst>
                </p14:cNvPr>
                <p14:cNvContentPartPr/>
                <p14:nvPr/>
              </p14:nvContentPartPr>
              <p14:xfrm>
                <a:off x="6940549" y="6096895"/>
                <a:ext cx="156600" cy="178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7A784C6-A1F1-F4F2-4948-85A76F25CB5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31909" y="6087895"/>
                  <a:ext cx="1742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8331A35-BF79-3439-3BB2-C06806C83FFA}"/>
                    </a:ext>
                  </a:extLst>
                </p14:cNvPr>
                <p14:cNvContentPartPr/>
                <p14:nvPr/>
              </p14:nvContentPartPr>
              <p14:xfrm>
                <a:off x="6898789" y="6123535"/>
                <a:ext cx="142200" cy="90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30F45F1-31F9-0D25-FE5A-E641E3305E8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890149" y="6114535"/>
                  <a:ext cx="1598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EC52E86-4E89-36B6-25A9-67007DB30AA6}"/>
                    </a:ext>
                  </a:extLst>
                </p14:cNvPr>
                <p14:cNvContentPartPr/>
                <p14:nvPr/>
              </p14:nvContentPartPr>
              <p14:xfrm>
                <a:off x="7023709" y="6192295"/>
                <a:ext cx="44640" cy="55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189B5FD-8C78-8965-706B-A0C1A9C14EE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015069" y="6183295"/>
                  <a:ext cx="62280" cy="7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36457F-919C-1854-BBF1-099ECFA1FE94}"/>
              </a:ext>
            </a:extLst>
          </p:cNvPr>
          <p:cNvGrpSpPr/>
          <p:nvPr/>
        </p:nvGrpSpPr>
        <p:grpSpPr>
          <a:xfrm>
            <a:off x="11323756" y="5236110"/>
            <a:ext cx="212645" cy="1932900"/>
            <a:chOff x="6177229" y="3580930"/>
            <a:chExt cx="196522" cy="180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6758EF7-9A3E-08F0-E6CF-B0EC49D70904}"/>
                    </a:ext>
                  </a:extLst>
                </p14:cNvPr>
                <p14:cNvContentPartPr/>
                <p14:nvPr/>
              </p14:nvContentPartPr>
              <p14:xfrm>
                <a:off x="6177229" y="3580930"/>
                <a:ext cx="159741" cy="260945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F351F02-36C6-A678-1366-64F95ED691E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68214" y="3571932"/>
                  <a:ext cx="177410" cy="2785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1153127-35B5-2EB7-E791-03B39833E919}"/>
                    </a:ext>
                  </a:extLst>
                </p14:cNvPr>
                <p14:cNvContentPartPr/>
                <p14:nvPr/>
              </p14:nvContentPartPr>
              <p14:xfrm>
                <a:off x="6190306" y="4525700"/>
                <a:ext cx="156601" cy="255816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89E56CB-266D-D3E4-FF53-DCE0FAE8FBE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81306" y="4516705"/>
                  <a:ext cx="174241" cy="2734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FBE405D-1448-D5A3-4CF0-9161A475986A}"/>
                    </a:ext>
                  </a:extLst>
                </p14:cNvPr>
                <p14:cNvContentPartPr/>
                <p14:nvPr/>
              </p14:nvContentPartPr>
              <p14:xfrm>
                <a:off x="6177231" y="3913581"/>
                <a:ext cx="142200" cy="232291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8525A9C-6252-AF83-EFC3-AB8CEF39D1D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168231" y="3904591"/>
                  <a:ext cx="159840" cy="2499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0CAED7B-2AFF-3B76-B912-2777B842E158}"/>
                    </a:ext>
                  </a:extLst>
                </p14:cNvPr>
                <p14:cNvContentPartPr/>
                <p14:nvPr/>
              </p14:nvContentPartPr>
              <p14:xfrm>
                <a:off x="6209142" y="5119713"/>
                <a:ext cx="164609" cy="268897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4C6970F-2564-5076-088E-B2479C2BDEE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200157" y="5110714"/>
                  <a:ext cx="182220" cy="2865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157836F-6A2C-D07D-C5D4-0D9A447CB66B}"/>
                    </a:ext>
                  </a:extLst>
                </p14:cNvPr>
                <p14:cNvContentPartPr/>
                <p14:nvPr/>
              </p14:nvContentPartPr>
              <p14:xfrm>
                <a:off x="6190305" y="4822986"/>
                <a:ext cx="156601" cy="255816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5417EB1-04F0-A1CB-7CEA-040C296C9C2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181305" y="4813991"/>
                  <a:ext cx="174241" cy="27344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F01A365-9C32-0A7D-5937-75A816516963}"/>
              </a:ext>
            </a:extLst>
          </p:cNvPr>
          <p:cNvGrpSpPr/>
          <p:nvPr/>
        </p:nvGrpSpPr>
        <p:grpSpPr>
          <a:xfrm>
            <a:off x="11297512" y="7158939"/>
            <a:ext cx="218111" cy="850093"/>
            <a:chOff x="6177229" y="3580930"/>
            <a:chExt cx="165303" cy="65196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2D93085-E7CB-526C-D522-152FAF98AD1C}"/>
                    </a:ext>
                  </a:extLst>
                </p14:cNvPr>
                <p14:cNvContentPartPr/>
                <p14:nvPr/>
              </p14:nvContentPartPr>
              <p14:xfrm>
                <a:off x="6177229" y="3580930"/>
                <a:ext cx="159741" cy="260945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F351F02-36C6-A678-1366-64F95ED691E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68214" y="3571932"/>
                  <a:ext cx="177410" cy="2785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796167A-522A-BDBD-7678-2240A1495F3F}"/>
                    </a:ext>
                  </a:extLst>
                </p14:cNvPr>
                <p14:cNvContentPartPr/>
                <p14:nvPr/>
              </p14:nvContentPartPr>
              <p14:xfrm>
                <a:off x="6182833" y="3972021"/>
                <a:ext cx="159699" cy="260875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796167A-522A-BDBD-7678-2240A1495F3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176008" y="3965127"/>
                  <a:ext cx="173075" cy="274388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56DD449-01CA-35E6-A678-ED76514CA795}"/>
              </a:ext>
            </a:extLst>
          </p:cNvPr>
          <p:cNvSpPr txBox="1"/>
          <p:nvPr/>
        </p:nvSpPr>
        <p:spPr>
          <a:xfrm>
            <a:off x="541868" y="8419166"/>
            <a:ext cx="15902598" cy="5775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bg2"/>
                </a:solidFill>
              </a:rPr>
              <a:t>Since 2019 </a:t>
            </a:r>
            <a:r>
              <a:rPr lang="en-GB" dirty="0">
                <a:solidFill>
                  <a:schemeClr val="bg2"/>
                </a:solidFill>
              </a:rPr>
              <a:t>- 8 modules (26 magnets) tested including 3 </a:t>
            </a:r>
            <a:r>
              <a:rPr lang="en-GB" dirty="0" err="1">
                <a:solidFill>
                  <a:schemeClr val="bg2"/>
                </a:solidFill>
              </a:rPr>
              <a:t>FoS</a:t>
            </a:r>
            <a:r>
              <a:rPr lang="en-GB" dirty="0">
                <a:solidFill>
                  <a:schemeClr val="bg2"/>
                </a:solidFill>
              </a:rPr>
              <a:t> with extended testing programs and thermal cycles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EB77FAD-6984-0D70-459D-0A0ABE5D911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B7CD1BB-1348-44F8-F966-049E6A2B589B}"/>
                  </a:ext>
                </a:extLst>
              </p14:cNvPr>
              <p14:cNvContentPartPr/>
              <p14:nvPr/>
            </p14:nvContentPartPr>
            <p14:xfrm>
              <a:off x="11284062" y="7266301"/>
              <a:ext cx="277940" cy="45402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B7CD1BB-1348-44F8-F966-049E6A2B589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275073" y="7257300"/>
                <a:ext cx="295558" cy="4716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523215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E6A5-129F-A7C6-B17A-A4C761C1B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Status</a:t>
            </a:r>
            <a:r>
              <a:rPr lang="en-US" dirty="0"/>
              <a:t> and future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3E078-F429-B7B9-6B6D-6228DCA608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19298-452E-EA41-82C0-009A2845B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40"/>
          <a:stretch/>
        </p:blipFill>
        <p:spPr>
          <a:xfrm>
            <a:off x="499314" y="1620375"/>
            <a:ext cx="5197868" cy="7466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43552D-DE11-9BBA-E2AE-128DBB4768F3}"/>
              </a:ext>
            </a:extLst>
          </p:cNvPr>
          <p:cNvSpPr txBox="1"/>
          <p:nvPr/>
        </p:nvSpPr>
        <p:spPr>
          <a:xfrm>
            <a:off x="1443446" y="1637328"/>
            <a:ext cx="865414" cy="37753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Myriad Pro"/>
              </a:rPr>
              <a:t>2023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A050E-B374-EB01-B836-BDD00D7F874A}"/>
              </a:ext>
            </a:extLst>
          </p:cNvPr>
          <p:cNvSpPr txBox="1"/>
          <p:nvPr/>
        </p:nvSpPr>
        <p:spPr>
          <a:xfrm>
            <a:off x="2308916" y="1635615"/>
            <a:ext cx="836280" cy="37753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Myriad Pro"/>
              </a:rPr>
              <a:t>2024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9D935E-0F58-E3E8-D24B-DBC1DD66BA97}"/>
              </a:ext>
            </a:extLst>
          </p:cNvPr>
          <p:cNvSpPr txBox="1"/>
          <p:nvPr/>
        </p:nvSpPr>
        <p:spPr>
          <a:xfrm>
            <a:off x="3145197" y="1635615"/>
            <a:ext cx="836280" cy="37753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Myriad Pro"/>
              </a:rPr>
              <a:t>2025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53937-EA25-60E7-9B68-1E98171787AF}"/>
              </a:ext>
            </a:extLst>
          </p:cNvPr>
          <p:cNvSpPr txBox="1"/>
          <p:nvPr/>
        </p:nvSpPr>
        <p:spPr>
          <a:xfrm>
            <a:off x="3981479" y="1640549"/>
            <a:ext cx="836280" cy="37753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Myriad Pro"/>
              </a:rPr>
              <a:t>2026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2EDC35-4DEE-6D96-BC24-2289222F26D6}"/>
              </a:ext>
            </a:extLst>
          </p:cNvPr>
          <p:cNvSpPr txBox="1"/>
          <p:nvPr/>
        </p:nvSpPr>
        <p:spPr>
          <a:xfrm>
            <a:off x="4838040" y="1640550"/>
            <a:ext cx="836280" cy="37753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Myriad Pro"/>
              </a:rPr>
              <a:t>2027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2C3AB3-601F-480F-2BFB-10F7203034E2}"/>
              </a:ext>
            </a:extLst>
          </p:cNvPr>
          <p:cNvSpPr/>
          <p:nvPr/>
        </p:nvSpPr>
        <p:spPr>
          <a:xfrm>
            <a:off x="4922521" y="4587613"/>
            <a:ext cx="774660" cy="519729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0F5213-854C-17A4-07EF-D4596B22CE31}"/>
              </a:ext>
            </a:extLst>
          </p:cNvPr>
          <p:cNvSpPr/>
          <p:nvPr/>
        </p:nvSpPr>
        <p:spPr>
          <a:xfrm>
            <a:off x="4730847" y="7035806"/>
            <a:ext cx="966333" cy="476372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4BF5A2-8695-24D7-BFD3-73FAAD2206EC}"/>
              </a:ext>
            </a:extLst>
          </p:cNvPr>
          <p:cNvSpPr/>
          <p:nvPr/>
        </p:nvSpPr>
        <p:spPr>
          <a:xfrm>
            <a:off x="4994734" y="8809281"/>
            <a:ext cx="617980" cy="38792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EAF4CE-57A5-C41F-4CB0-2F26290196CE}"/>
              </a:ext>
            </a:extLst>
          </p:cNvPr>
          <p:cNvSpPr txBox="1"/>
          <p:nvPr/>
        </p:nvSpPr>
        <p:spPr>
          <a:xfrm>
            <a:off x="4730847" y="5165596"/>
            <a:ext cx="1421714" cy="519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badi" panose="020B0604020104020204" pitchFamily="34" charset="0"/>
                <a:sym typeface="Myriad Pro"/>
              </a:rPr>
              <a:t>Energy </a:t>
            </a:r>
            <a:b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badi" panose="020B0604020104020204" pitchFamily="34" charset="0"/>
                <a:sym typeface="Myriad Pro"/>
              </a:rPr>
            </a:b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badi" panose="020B0604020104020204" pitchFamily="34" charset="0"/>
                <a:sym typeface="Myriad Pro"/>
              </a:rPr>
              <a:t>Buncher</a:t>
            </a:r>
            <a:endParaRPr kumimoji="0" lang="en-GB" sz="12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badi" panose="020B0604020104020204" pitchFamily="34" charset="0"/>
              <a:sym typeface="Myriad Pro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FD422C6D-15BF-9F70-37C1-35F8971CF3C1}"/>
              </a:ext>
            </a:extLst>
          </p:cNvPr>
          <p:cNvSpPr txBox="1"/>
          <p:nvPr/>
        </p:nvSpPr>
        <p:spPr>
          <a:xfrm>
            <a:off x="2765729" y="1910365"/>
            <a:ext cx="293145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benches: </a:t>
            </a:r>
            <a:br>
              <a:rPr lang="en-GB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(blue, </a:t>
            </a:r>
            <a:r>
              <a:rPr lang="en-GB" sz="1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</a:t>
            </a:r>
            <a:r>
              <a:rPr lang="en-GB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</a:t>
            </a:r>
            <a:r>
              <a:rPr lang="en-GB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GB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403848-D508-7E88-83A8-E39488B7F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978" y="1854288"/>
            <a:ext cx="10991242" cy="5265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70FD1E-7C8B-82B5-7F21-DCE1D3845054}"/>
              </a:ext>
            </a:extLst>
          </p:cNvPr>
          <p:cNvSpPr txBox="1"/>
          <p:nvPr/>
        </p:nvSpPr>
        <p:spPr>
          <a:xfrm>
            <a:off x="5894252" y="7117817"/>
            <a:ext cx="9845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 be tested for Early Science (end 2025): </a:t>
            </a:r>
            <a:r>
              <a:rPr lang="en-GB" dirty="0">
                <a:solidFill>
                  <a:schemeClr val="bg2"/>
                </a:solidFill>
              </a:rPr>
              <a:t>27 modules including 2 </a:t>
            </a:r>
            <a:r>
              <a:rPr lang="en-GB" dirty="0" err="1">
                <a:solidFill>
                  <a:schemeClr val="bg2"/>
                </a:solidFill>
              </a:rPr>
              <a:t>FoS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55D344-D303-790F-00B0-67253BC4B962}"/>
              </a:ext>
            </a:extLst>
          </p:cNvPr>
          <p:cNvSpPr txBox="1"/>
          <p:nvPr/>
        </p:nvSpPr>
        <p:spPr>
          <a:xfrm>
            <a:off x="5894251" y="7579482"/>
            <a:ext cx="10946697" cy="5775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bg2"/>
                </a:solidFill>
              </a:rPr>
              <a:t>To be tested for the full Super –FRS (end 2026) </a:t>
            </a:r>
            <a:r>
              <a:rPr lang="en-GB" dirty="0">
                <a:solidFill>
                  <a:schemeClr val="bg2"/>
                </a:solidFill>
              </a:rPr>
              <a:t>- 48 modules including 2 </a:t>
            </a:r>
            <a:r>
              <a:rPr lang="en-GB" dirty="0" err="1">
                <a:solidFill>
                  <a:schemeClr val="bg2"/>
                </a:solidFill>
              </a:rPr>
              <a:t>FoS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A3BCB-5033-3006-7F37-ED799DA74E89}"/>
              </a:ext>
            </a:extLst>
          </p:cNvPr>
          <p:cNvSpPr txBox="1"/>
          <p:nvPr/>
        </p:nvSpPr>
        <p:spPr>
          <a:xfrm>
            <a:off x="5871978" y="8809281"/>
            <a:ext cx="9845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Energy buncher not in the present agreement 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5252C5E-AD84-DD9F-BF3F-7DAFB9C0D23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8254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6648-2C54-442A-8A15-910836306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3DE00-7BC3-42D6-B15E-D3D0344B3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333" y="2063195"/>
            <a:ext cx="15578354" cy="71168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</a:rPr>
              <a:t>GSI facility at CERN is commissioned and operational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</a:rPr>
              <a:t>Consolidation works on going to improve the cross-talk performances of the </a:t>
            </a:r>
            <a:r>
              <a:rPr lang="en-US" dirty="0" err="1">
                <a:solidFill>
                  <a:schemeClr val="bg2"/>
                </a:solidFill>
              </a:rPr>
              <a:t>cryo</a:t>
            </a:r>
            <a:r>
              <a:rPr lang="en-US" dirty="0">
                <a:solidFill>
                  <a:schemeClr val="bg2"/>
                </a:solidFill>
              </a:rPr>
              <a:t> infrastructure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2"/>
                </a:solidFill>
              </a:rPr>
              <a:t>Full commissioning of quench detection systems will be only possible with the series testing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2"/>
                </a:solidFill>
              </a:rPr>
              <a:t>8 modules tested for a total of 26 magnets including 3 </a:t>
            </a:r>
            <a:r>
              <a:rPr lang="en-GB" dirty="0" err="1">
                <a:solidFill>
                  <a:schemeClr val="bg2"/>
                </a:solidFill>
              </a:rPr>
              <a:t>FoS</a:t>
            </a:r>
            <a:r>
              <a:rPr lang="en-GB" dirty="0">
                <a:solidFill>
                  <a:schemeClr val="bg2"/>
                </a:solidFill>
              </a:rPr>
              <a:t> with extended testing programs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2"/>
                </a:solidFill>
              </a:rPr>
              <a:t>Facility is not yet at the full capacity rate</a:t>
            </a:r>
          </a:p>
          <a:p>
            <a:pPr>
              <a:lnSpc>
                <a:spcPct val="150000"/>
              </a:lnSpc>
            </a:pPr>
            <a:endParaRPr lang="en-GB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5C00D-551E-4F89-BB16-0AF63F7EF7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63E65-7D88-3250-BF48-3BB7FBFD641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8653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3104C-BCF4-4A77-8F64-653548F62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/>
              <a:t>Thank you for your attention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0D6E0-F935-4536-A186-C8D5979EE4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67094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1C5044-D6C7-82C2-7DD5-9B2D624D6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661" y="2853942"/>
            <a:ext cx="11028263" cy="52611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4102C5-1BE6-DA24-86F8-06F620966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Super-FRS­ </a:t>
            </a:r>
            <a:r>
              <a:rPr lang="en-US" dirty="0"/>
              <a:t>magnets overview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C6776-7DB6-EE52-0E93-467B9133F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Super-conducting </a:t>
            </a:r>
            <a:r>
              <a:rPr lang="en-GB" dirty="0" err="1"/>
              <a:t>FRagment</a:t>
            </a:r>
            <a:r>
              <a:rPr lang="en-GB" dirty="0"/>
              <a:t> Separator at FAIR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906D1-45F3-649E-C589-0B882AD759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 dirty="0"/>
          </a:p>
        </p:txBody>
      </p:sp>
      <p:pic>
        <p:nvPicPr>
          <p:cNvPr id="7" name="Grafik 3">
            <a:extLst>
              <a:ext uri="{FF2B5EF4-FFF2-40B4-BE49-F238E27FC236}">
                <a16:creationId xmlns:a16="http://schemas.microsoft.com/office/drawing/2014/main" id="{0A2D1B06-BC36-F234-742B-22064AF0F7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9" y="3379304"/>
            <a:ext cx="5844314" cy="4054851"/>
          </a:xfrm>
          <a:prstGeom prst="rect">
            <a:avLst/>
          </a:prstGeom>
        </p:spPr>
      </p:pic>
      <p:sp>
        <p:nvSpPr>
          <p:cNvPr id="8" name="TextBox 47">
            <a:extLst>
              <a:ext uri="{FF2B5EF4-FFF2-40B4-BE49-F238E27FC236}">
                <a16:creationId xmlns:a16="http://schemas.microsoft.com/office/drawing/2014/main" id="{47A742A9-032C-2BBA-CD14-01519A74E5E2}"/>
              </a:ext>
            </a:extLst>
          </p:cNvPr>
          <p:cNvSpPr txBox="1"/>
          <p:nvPr/>
        </p:nvSpPr>
        <p:spPr>
          <a:xfrm>
            <a:off x="3437727" y="7108302"/>
            <a:ext cx="26373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  <a:latin typeface="+mj-lt"/>
              </a:rPr>
              <a:t>Super-FRS</a:t>
            </a:r>
          </a:p>
        </p:txBody>
      </p:sp>
      <p:sp>
        <p:nvSpPr>
          <p:cNvPr id="9" name="TextBox 47">
            <a:extLst>
              <a:ext uri="{FF2B5EF4-FFF2-40B4-BE49-F238E27FC236}">
                <a16:creationId xmlns:a16="http://schemas.microsoft.com/office/drawing/2014/main" id="{F5901FAE-E15A-5C72-55FA-D2253D58FA55}"/>
              </a:ext>
            </a:extLst>
          </p:cNvPr>
          <p:cNvSpPr txBox="1"/>
          <p:nvPr/>
        </p:nvSpPr>
        <p:spPr>
          <a:xfrm>
            <a:off x="4222735" y="4038580"/>
            <a:ext cx="179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  <a:latin typeface="+mj-lt"/>
              </a:rPr>
              <a:t>SIS100</a:t>
            </a:r>
          </a:p>
        </p:txBody>
      </p:sp>
      <p:sp>
        <p:nvSpPr>
          <p:cNvPr id="10" name="TextBox 47">
            <a:extLst>
              <a:ext uri="{FF2B5EF4-FFF2-40B4-BE49-F238E27FC236}">
                <a16:creationId xmlns:a16="http://schemas.microsoft.com/office/drawing/2014/main" id="{2448CE60-6965-B1FF-1380-45E25DFB3CBD}"/>
              </a:ext>
            </a:extLst>
          </p:cNvPr>
          <p:cNvSpPr txBox="1"/>
          <p:nvPr/>
        </p:nvSpPr>
        <p:spPr>
          <a:xfrm>
            <a:off x="2339152" y="3728777"/>
            <a:ext cx="1556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937F3"/>
                </a:solidFill>
                <a:latin typeface="+mj-lt"/>
              </a:rPr>
              <a:t>SIS18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1C27E4B-2875-C4BD-B764-10BA7DB69CE8}"/>
              </a:ext>
            </a:extLst>
          </p:cNvPr>
          <p:cNvSpPr/>
          <p:nvPr/>
        </p:nvSpPr>
        <p:spPr>
          <a:xfrm rot="2516308">
            <a:off x="3489516" y="5085683"/>
            <a:ext cx="1308803" cy="1929857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731933-70EF-B35E-334D-D9EB608E8E2E}"/>
              </a:ext>
            </a:extLst>
          </p:cNvPr>
          <p:cNvGrpSpPr/>
          <p:nvPr/>
        </p:nvGrpSpPr>
        <p:grpSpPr>
          <a:xfrm>
            <a:off x="7019437" y="6206854"/>
            <a:ext cx="4808419" cy="2553464"/>
            <a:chOff x="2772705" y="2527985"/>
            <a:chExt cx="6083437" cy="311256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EC86CC-750B-AA39-F56C-5A6896D51A6C}"/>
                </a:ext>
              </a:extLst>
            </p:cNvPr>
            <p:cNvGrpSpPr/>
            <p:nvPr/>
          </p:nvGrpSpPr>
          <p:grpSpPr>
            <a:xfrm>
              <a:off x="2772705" y="2527985"/>
              <a:ext cx="6083437" cy="3112562"/>
              <a:chOff x="3604578" y="3429000"/>
              <a:chExt cx="6083437" cy="3112562"/>
            </a:xfrm>
          </p:grpSpPr>
          <p:pic>
            <p:nvPicPr>
              <p:cNvPr id="16" name="Grafik 5" descr="Grafik 5">
                <a:extLst>
                  <a:ext uri="{FF2B5EF4-FFF2-40B4-BE49-F238E27FC236}">
                    <a16:creationId xmlns:a16="http://schemas.microsoft.com/office/drawing/2014/main" id="{6FDDE90B-B168-FE2E-3FF2-82C7E6D76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04578" y="3558719"/>
                <a:ext cx="6083437" cy="298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10799"/>
                    </a:lnTo>
                    <a:lnTo>
                      <a:pt x="0" y="21600"/>
                    </a:lnTo>
                    <a:lnTo>
                      <a:pt x="9182" y="21582"/>
                    </a:lnTo>
                    <a:cubicBezTo>
                      <a:pt x="16487" y="21567"/>
                      <a:pt x="18367" y="21543"/>
                      <a:pt x="18379" y="21469"/>
                    </a:cubicBezTo>
                    <a:cubicBezTo>
                      <a:pt x="18388" y="21413"/>
                      <a:pt x="18363" y="21373"/>
                      <a:pt x="18317" y="21373"/>
                    </a:cubicBezTo>
                    <a:cubicBezTo>
                      <a:pt x="18274" y="21373"/>
                      <a:pt x="18228" y="21321"/>
                      <a:pt x="18215" y="21256"/>
                    </a:cubicBezTo>
                    <a:cubicBezTo>
                      <a:pt x="18199" y="21165"/>
                      <a:pt x="18152" y="21142"/>
                      <a:pt x="18023" y="21161"/>
                    </a:cubicBezTo>
                    <a:cubicBezTo>
                      <a:pt x="17930" y="21174"/>
                      <a:pt x="17847" y="21152"/>
                      <a:pt x="17841" y="21111"/>
                    </a:cubicBezTo>
                    <a:cubicBezTo>
                      <a:pt x="17835" y="21069"/>
                      <a:pt x="17796" y="21010"/>
                      <a:pt x="17756" y="20979"/>
                    </a:cubicBezTo>
                    <a:cubicBezTo>
                      <a:pt x="17712" y="20946"/>
                      <a:pt x="17692" y="20888"/>
                      <a:pt x="17708" y="20837"/>
                    </a:cubicBezTo>
                    <a:cubicBezTo>
                      <a:pt x="17725" y="20781"/>
                      <a:pt x="17718" y="20769"/>
                      <a:pt x="17690" y="20805"/>
                    </a:cubicBezTo>
                    <a:cubicBezTo>
                      <a:pt x="17666" y="20836"/>
                      <a:pt x="17603" y="20803"/>
                      <a:pt x="17550" y="20732"/>
                    </a:cubicBezTo>
                    <a:cubicBezTo>
                      <a:pt x="17462" y="20615"/>
                      <a:pt x="17452" y="20614"/>
                      <a:pt x="17421" y="20726"/>
                    </a:cubicBezTo>
                    <a:cubicBezTo>
                      <a:pt x="17376" y="20892"/>
                      <a:pt x="17291" y="20878"/>
                      <a:pt x="17244" y="20696"/>
                    </a:cubicBezTo>
                    <a:cubicBezTo>
                      <a:pt x="17222" y="20613"/>
                      <a:pt x="17217" y="20546"/>
                      <a:pt x="17232" y="20544"/>
                    </a:cubicBezTo>
                    <a:cubicBezTo>
                      <a:pt x="17248" y="20543"/>
                      <a:pt x="17232" y="20507"/>
                      <a:pt x="17197" y="20465"/>
                    </a:cubicBezTo>
                    <a:cubicBezTo>
                      <a:pt x="17116" y="20369"/>
                      <a:pt x="17113" y="20031"/>
                      <a:pt x="17192" y="19969"/>
                    </a:cubicBezTo>
                    <a:cubicBezTo>
                      <a:pt x="17247" y="19927"/>
                      <a:pt x="17246" y="19915"/>
                      <a:pt x="17190" y="19851"/>
                    </a:cubicBezTo>
                    <a:cubicBezTo>
                      <a:pt x="17093" y="19740"/>
                      <a:pt x="17189" y="19544"/>
                      <a:pt x="17288" y="19652"/>
                    </a:cubicBezTo>
                    <a:cubicBezTo>
                      <a:pt x="17352" y="19721"/>
                      <a:pt x="17358" y="19711"/>
                      <a:pt x="17338" y="19584"/>
                    </a:cubicBezTo>
                    <a:cubicBezTo>
                      <a:pt x="17312" y="19417"/>
                      <a:pt x="17405" y="19205"/>
                      <a:pt x="17446" y="19339"/>
                    </a:cubicBezTo>
                    <a:cubicBezTo>
                      <a:pt x="17485" y="19468"/>
                      <a:pt x="17544" y="19344"/>
                      <a:pt x="17519" y="19185"/>
                    </a:cubicBezTo>
                    <a:cubicBezTo>
                      <a:pt x="17479" y="18925"/>
                      <a:pt x="17711" y="18549"/>
                      <a:pt x="17931" y="18519"/>
                    </a:cubicBezTo>
                    <a:cubicBezTo>
                      <a:pt x="17954" y="18516"/>
                      <a:pt x="17982" y="18446"/>
                      <a:pt x="17992" y="18363"/>
                    </a:cubicBezTo>
                    <a:cubicBezTo>
                      <a:pt x="18003" y="18280"/>
                      <a:pt x="18031" y="18213"/>
                      <a:pt x="18056" y="18213"/>
                    </a:cubicBezTo>
                    <a:cubicBezTo>
                      <a:pt x="18080" y="18213"/>
                      <a:pt x="18108" y="18280"/>
                      <a:pt x="18119" y="18363"/>
                    </a:cubicBezTo>
                    <a:cubicBezTo>
                      <a:pt x="18136" y="18497"/>
                      <a:pt x="18261" y="18568"/>
                      <a:pt x="18399" y="18521"/>
                    </a:cubicBezTo>
                    <a:cubicBezTo>
                      <a:pt x="18415" y="18516"/>
                      <a:pt x="18606" y="18509"/>
                      <a:pt x="18824" y="18503"/>
                    </a:cubicBezTo>
                    <a:cubicBezTo>
                      <a:pt x="19211" y="18493"/>
                      <a:pt x="19224" y="18486"/>
                      <a:pt x="19266" y="18302"/>
                    </a:cubicBezTo>
                    <a:cubicBezTo>
                      <a:pt x="19296" y="18174"/>
                      <a:pt x="19298" y="18084"/>
                      <a:pt x="19273" y="18023"/>
                    </a:cubicBezTo>
                    <a:cubicBezTo>
                      <a:pt x="19248" y="17961"/>
                      <a:pt x="19253" y="17903"/>
                      <a:pt x="19288" y="17842"/>
                    </a:cubicBezTo>
                    <a:cubicBezTo>
                      <a:pt x="19317" y="17793"/>
                      <a:pt x="19350" y="17784"/>
                      <a:pt x="19361" y="17819"/>
                    </a:cubicBezTo>
                    <a:cubicBezTo>
                      <a:pt x="19371" y="17855"/>
                      <a:pt x="19439" y="17868"/>
                      <a:pt x="19512" y="17851"/>
                    </a:cubicBezTo>
                    <a:cubicBezTo>
                      <a:pt x="19612" y="17827"/>
                      <a:pt x="19643" y="17786"/>
                      <a:pt x="19643" y="17676"/>
                    </a:cubicBezTo>
                    <a:cubicBezTo>
                      <a:pt x="19643" y="17597"/>
                      <a:pt x="19680" y="17504"/>
                      <a:pt x="19724" y="17470"/>
                    </a:cubicBezTo>
                    <a:cubicBezTo>
                      <a:pt x="19780" y="17428"/>
                      <a:pt x="19790" y="17392"/>
                      <a:pt x="19758" y="17352"/>
                    </a:cubicBezTo>
                    <a:cubicBezTo>
                      <a:pt x="19699" y="17277"/>
                      <a:pt x="19774" y="17083"/>
                      <a:pt x="19863" y="17083"/>
                    </a:cubicBezTo>
                    <a:cubicBezTo>
                      <a:pt x="19919" y="17083"/>
                      <a:pt x="19927" y="16970"/>
                      <a:pt x="19933" y="16066"/>
                    </a:cubicBezTo>
                    <a:cubicBezTo>
                      <a:pt x="19939" y="15076"/>
                      <a:pt x="19937" y="15046"/>
                      <a:pt x="19856" y="14972"/>
                    </a:cubicBezTo>
                    <a:cubicBezTo>
                      <a:pt x="19668" y="14799"/>
                      <a:pt x="19588" y="14673"/>
                      <a:pt x="19598" y="14564"/>
                    </a:cubicBezTo>
                    <a:cubicBezTo>
                      <a:pt x="19605" y="14498"/>
                      <a:pt x="19570" y="14418"/>
                      <a:pt x="19516" y="14376"/>
                    </a:cubicBezTo>
                    <a:cubicBezTo>
                      <a:pt x="19452" y="14326"/>
                      <a:pt x="19422" y="14248"/>
                      <a:pt x="19422" y="14124"/>
                    </a:cubicBezTo>
                    <a:cubicBezTo>
                      <a:pt x="19422" y="14026"/>
                      <a:pt x="19379" y="13856"/>
                      <a:pt x="19327" y="13751"/>
                    </a:cubicBezTo>
                    <a:cubicBezTo>
                      <a:pt x="19248" y="13588"/>
                      <a:pt x="19234" y="13502"/>
                      <a:pt x="19244" y="13196"/>
                    </a:cubicBezTo>
                    <a:lnTo>
                      <a:pt x="19255" y="12831"/>
                    </a:lnTo>
                    <a:lnTo>
                      <a:pt x="19455" y="12795"/>
                    </a:lnTo>
                    <a:cubicBezTo>
                      <a:pt x="19595" y="12768"/>
                      <a:pt x="19657" y="12722"/>
                      <a:pt x="19663" y="12643"/>
                    </a:cubicBezTo>
                    <a:cubicBezTo>
                      <a:pt x="19669" y="12549"/>
                      <a:pt x="19599" y="12528"/>
                      <a:pt x="19244" y="12514"/>
                    </a:cubicBezTo>
                    <a:cubicBezTo>
                      <a:pt x="19010" y="12504"/>
                      <a:pt x="18802" y="12464"/>
                      <a:pt x="18782" y="12423"/>
                    </a:cubicBezTo>
                    <a:cubicBezTo>
                      <a:pt x="18715" y="12287"/>
                      <a:pt x="18850" y="12255"/>
                      <a:pt x="19405" y="12280"/>
                    </a:cubicBezTo>
                    <a:lnTo>
                      <a:pt x="19948" y="12305"/>
                    </a:lnTo>
                    <a:lnTo>
                      <a:pt x="19928" y="11703"/>
                    </a:lnTo>
                    <a:cubicBezTo>
                      <a:pt x="19903" y="10945"/>
                      <a:pt x="19937" y="10423"/>
                      <a:pt x="20013" y="10423"/>
                    </a:cubicBezTo>
                    <a:cubicBezTo>
                      <a:pt x="20047" y="10423"/>
                      <a:pt x="20068" y="10351"/>
                      <a:pt x="20068" y="10235"/>
                    </a:cubicBezTo>
                    <a:cubicBezTo>
                      <a:pt x="20068" y="10088"/>
                      <a:pt x="20096" y="10029"/>
                      <a:pt x="20197" y="9958"/>
                    </a:cubicBezTo>
                    <a:cubicBezTo>
                      <a:pt x="20346" y="9855"/>
                      <a:pt x="20627" y="9831"/>
                      <a:pt x="20654" y="9920"/>
                    </a:cubicBezTo>
                    <a:cubicBezTo>
                      <a:pt x="20670" y="9974"/>
                      <a:pt x="20724" y="9978"/>
                      <a:pt x="20945" y="9945"/>
                    </a:cubicBezTo>
                    <a:cubicBezTo>
                      <a:pt x="20988" y="9938"/>
                      <a:pt x="21006" y="9881"/>
                      <a:pt x="21000" y="9766"/>
                    </a:cubicBezTo>
                    <a:cubicBezTo>
                      <a:pt x="20995" y="9664"/>
                      <a:pt x="21009" y="9603"/>
                      <a:pt x="21037" y="9614"/>
                    </a:cubicBezTo>
                    <a:cubicBezTo>
                      <a:pt x="21098" y="9639"/>
                      <a:pt x="21090" y="9292"/>
                      <a:pt x="21021" y="8950"/>
                    </a:cubicBezTo>
                    <a:cubicBezTo>
                      <a:pt x="20978" y="8736"/>
                      <a:pt x="20973" y="8519"/>
                      <a:pt x="20998" y="7861"/>
                    </a:cubicBezTo>
                    <a:cubicBezTo>
                      <a:pt x="21017" y="7359"/>
                      <a:pt x="21044" y="7043"/>
                      <a:pt x="21068" y="7052"/>
                    </a:cubicBezTo>
                    <a:cubicBezTo>
                      <a:pt x="21092" y="7061"/>
                      <a:pt x="21109" y="6850"/>
                      <a:pt x="21112" y="6506"/>
                    </a:cubicBezTo>
                    <a:cubicBezTo>
                      <a:pt x="21116" y="6102"/>
                      <a:pt x="21106" y="5952"/>
                      <a:pt x="21073" y="5965"/>
                    </a:cubicBezTo>
                    <a:cubicBezTo>
                      <a:pt x="21048" y="5975"/>
                      <a:pt x="21023" y="5885"/>
                      <a:pt x="21016" y="5758"/>
                    </a:cubicBezTo>
                    <a:cubicBezTo>
                      <a:pt x="21009" y="5634"/>
                      <a:pt x="20986" y="5489"/>
                      <a:pt x="20965" y="5437"/>
                    </a:cubicBezTo>
                    <a:cubicBezTo>
                      <a:pt x="20938" y="5371"/>
                      <a:pt x="20940" y="5311"/>
                      <a:pt x="20970" y="5237"/>
                    </a:cubicBezTo>
                    <a:cubicBezTo>
                      <a:pt x="21017" y="5121"/>
                      <a:pt x="20963" y="4997"/>
                      <a:pt x="20900" y="5077"/>
                    </a:cubicBezTo>
                    <a:cubicBezTo>
                      <a:pt x="20881" y="5101"/>
                      <a:pt x="20848" y="5054"/>
                      <a:pt x="20826" y="4970"/>
                    </a:cubicBezTo>
                    <a:cubicBezTo>
                      <a:pt x="20804" y="4886"/>
                      <a:pt x="20796" y="4816"/>
                      <a:pt x="20809" y="4816"/>
                    </a:cubicBezTo>
                    <a:cubicBezTo>
                      <a:pt x="20822" y="4816"/>
                      <a:pt x="20814" y="4768"/>
                      <a:pt x="20789" y="4707"/>
                    </a:cubicBezTo>
                    <a:cubicBezTo>
                      <a:pt x="20765" y="4647"/>
                      <a:pt x="20756" y="4561"/>
                      <a:pt x="20769" y="4517"/>
                    </a:cubicBezTo>
                    <a:cubicBezTo>
                      <a:pt x="20782" y="4473"/>
                      <a:pt x="20801" y="4174"/>
                      <a:pt x="20811" y="3853"/>
                    </a:cubicBezTo>
                    <a:lnTo>
                      <a:pt x="20829" y="3269"/>
                    </a:lnTo>
                    <a:lnTo>
                      <a:pt x="20707" y="3196"/>
                    </a:lnTo>
                    <a:cubicBezTo>
                      <a:pt x="20640" y="3156"/>
                      <a:pt x="20589" y="3080"/>
                      <a:pt x="20594" y="3029"/>
                    </a:cubicBezTo>
                    <a:cubicBezTo>
                      <a:pt x="20600" y="2969"/>
                      <a:pt x="20557" y="2936"/>
                      <a:pt x="20474" y="2936"/>
                    </a:cubicBezTo>
                    <a:cubicBezTo>
                      <a:pt x="20403" y="2936"/>
                      <a:pt x="20343" y="2961"/>
                      <a:pt x="20341" y="2993"/>
                    </a:cubicBezTo>
                    <a:cubicBezTo>
                      <a:pt x="20340" y="3024"/>
                      <a:pt x="20331" y="3387"/>
                      <a:pt x="20323" y="3801"/>
                    </a:cubicBezTo>
                    <a:cubicBezTo>
                      <a:pt x="20311" y="4389"/>
                      <a:pt x="20295" y="4572"/>
                      <a:pt x="20247" y="4644"/>
                    </a:cubicBezTo>
                    <a:cubicBezTo>
                      <a:pt x="20173" y="4756"/>
                      <a:pt x="20124" y="4706"/>
                      <a:pt x="20124" y="4517"/>
                    </a:cubicBezTo>
                    <a:cubicBezTo>
                      <a:pt x="20124" y="4428"/>
                      <a:pt x="20093" y="4367"/>
                      <a:pt x="20040" y="4352"/>
                    </a:cubicBezTo>
                    <a:cubicBezTo>
                      <a:pt x="19965" y="4330"/>
                      <a:pt x="19956" y="4281"/>
                      <a:pt x="19947" y="3842"/>
                    </a:cubicBezTo>
                    <a:cubicBezTo>
                      <a:pt x="19936" y="3305"/>
                      <a:pt x="19872" y="3085"/>
                      <a:pt x="19729" y="3085"/>
                    </a:cubicBezTo>
                    <a:cubicBezTo>
                      <a:pt x="19646" y="3085"/>
                      <a:pt x="19643" y="3108"/>
                      <a:pt x="19643" y="3645"/>
                    </a:cubicBezTo>
                    <a:cubicBezTo>
                      <a:pt x="19643" y="3953"/>
                      <a:pt x="19660" y="4226"/>
                      <a:pt x="19681" y="4252"/>
                    </a:cubicBezTo>
                    <a:cubicBezTo>
                      <a:pt x="19705" y="4283"/>
                      <a:pt x="19705" y="4346"/>
                      <a:pt x="19681" y="4440"/>
                    </a:cubicBezTo>
                    <a:cubicBezTo>
                      <a:pt x="19660" y="4518"/>
                      <a:pt x="19643" y="4982"/>
                      <a:pt x="19643" y="5473"/>
                    </a:cubicBezTo>
                    <a:cubicBezTo>
                      <a:pt x="19643" y="6418"/>
                      <a:pt x="19623" y="6547"/>
                      <a:pt x="19472" y="6547"/>
                    </a:cubicBezTo>
                    <a:cubicBezTo>
                      <a:pt x="19426" y="6547"/>
                      <a:pt x="19379" y="6582"/>
                      <a:pt x="19366" y="6624"/>
                    </a:cubicBezTo>
                    <a:cubicBezTo>
                      <a:pt x="19334" y="6729"/>
                      <a:pt x="19101" y="6716"/>
                      <a:pt x="19004" y="6606"/>
                    </a:cubicBezTo>
                    <a:cubicBezTo>
                      <a:pt x="18960" y="6555"/>
                      <a:pt x="18865" y="6514"/>
                      <a:pt x="18794" y="6513"/>
                    </a:cubicBezTo>
                    <a:cubicBezTo>
                      <a:pt x="18680" y="6511"/>
                      <a:pt x="18664" y="6484"/>
                      <a:pt x="18653" y="6298"/>
                    </a:cubicBezTo>
                    <a:cubicBezTo>
                      <a:pt x="18647" y="6181"/>
                      <a:pt x="18661" y="6040"/>
                      <a:pt x="18685" y="5980"/>
                    </a:cubicBezTo>
                    <a:cubicBezTo>
                      <a:pt x="18744" y="5838"/>
                      <a:pt x="18700" y="5631"/>
                      <a:pt x="18619" y="5659"/>
                    </a:cubicBezTo>
                    <a:cubicBezTo>
                      <a:pt x="18568" y="5676"/>
                      <a:pt x="18553" y="5624"/>
                      <a:pt x="18548" y="5421"/>
                    </a:cubicBezTo>
                    <a:cubicBezTo>
                      <a:pt x="18544" y="5278"/>
                      <a:pt x="18516" y="5124"/>
                      <a:pt x="18485" y="5079"/>
                    </a:cubicBezTo>
                    <a:cubicBezTo>
                      <a:pt x="18433" y="5001"/>
                      <a:pt x="18237" y="4998"/>
                      <a:pt x="18010" y="5072"/>
                    </a:cubicBezTo>
                    <a:cubicBezTo>
                      <a:pt x="17954" y="5090"/>
                      <a:pt x="17899" y="5074"/>
                      <a:pt x="17888" y="5036"/>
                    </a:cubicBezTo>
                    <a:cubicBezTo>
                      <a:pt x="17864" y="4958"/>
                      <a:pt x="17601" y="4941"/>
                      <a:pt x="17565" y="5015"/>
                    </a:cubicBezTo>
                    <a:cubicBezTo>
                      <a:pt x="17551" y="5042"/>
                      <a:pt x="17469" y="5067"/>
                      <a:pt x="17382" y="5072"/>
                    </a:cubicBezTo>
                    <a:cubicBezTo>
                      <a:pt x="17296" y="5077"/>
                      <a:pt x="17205" y="5107"/>
                      <a:pt x="17181" y="5138"/>
                    </a:cubicBezTo>
                    <a:cubicBezTo>
                      <a:pt x="17157" y="5169"/>
                      <a:pt x="17127" y="5162"/>
                      <a:pt x="17115" y="5120"/>
                    </a:cubicBezTo>
                    <a:cubicBezTo>
                      <a:pt x="17086" y="5024"/>
                      <a:pt x="16886" y="5019"/>
                      <a:pt x="16857" y="5113"/>
                    </a:cubicBezTo>
                    <a:cubicBezTo>
                      <a:pt x="16845" y="5154"/>
                      <a:pt x="16791" y="5155"/>
                      <a:pt x="16726" y="5117"/>
                    </a:cubicBezTo>
                    <a:cubicBezTo>
                      <a:pt x="16658" y="5078"/>
                      <a:pt x="16608" y="5083"/>
                      <a:pt x="16594" y="5129"/>
                    </a:cubicBezTo>
                    <a:cubicBezTo>
                      <a:pt x="16580" y="5174"/>
                      <a:pt x="16548" y="5159"/>
                      <a:pt x="16510" y="5090"/>
                    </a:cubicBezTo>
                    <a:cubicBezTo>
                      <a:pt x="16477" y="5028"/>
                      <a:pt x="16435" y="4983"/>
                      <a:pt x="16418" y="4991"/>
                    </a:cubicBezTo>
                    <a:cubicBezTo>
                      <a:pt x="16357" y="5017"/>
                      <a:pt x="16294" y="4562"/>
                      <a:pt x="16329" y="4349"/>
                    </a:cubicBezTo>
                    <a:cubicBezTo>
                      <a:pt x="16355" y="4196"/>
                      <a:pt x="16347" y="4091"/>
                      <a:pt x="16298" y="3921"/>
                    </a:cubicBezTo>
                    <a:cubicBezTo>
                      <a:pt x="16223" y="3662"/>
                      <a:pt x="16108" y="3581"/>
                      <a:pt x="15970" y="3688"/>
                    </a:cubicBezTo>
                    <a:cubicBezTo>
                      <a:pt x="15824" y="3801"/>
                      <a:pt x="15701" y="3780"/>
                      <a:pt x="15661" y="3634"/>
                    </a:cubicBezTo>
                    <a:cubicBezTo>
                      <a:pt x="15627" y="3511"/>
                      <a:pt x="15621" y="3511"/>
                      <a:pt x="15552" y="3638"/>
                    </a:cubicBezTo>
                    <a:cubicBezTo>
                      <a:pt x="15512" y="3712"/>
                      <a:pt x="15469" y="3742"/>
                      <a:pt x="15457" y="3704"/>
                    </a:cubicBezTo>
                    <a:cubicBezTo>
                      <a:pt x="15440" y="3646"/>
                      <a:pt x="15121" y="3633"/>
                      <a:pt x="15065" y="3688"/>
                    </a:cubicBezTo>
                    <a:cubicBezTo>
                      <a:pt x="15055" y="3698"/>
                      <a:pt x="15015" y="3699"/>
                      <a:pt x="14976" y="3690"/>
                    </a:cubicBezTo>
                    <a:cubicBezTo>
                      <a:pt x="14927" y="3679"/>
                      <a:pt x="14913" y="3709"/>
                      <a:pt x="14929" y="3792"/>
                    </a:cubicBezTo>
                    <a:cubicBezTo>
                      <a:pt x="14941" y="3857"/>
                      <a:pt x="14936" y="3926"/>
                      <a:pt x="14919" y="3948"/>
                    </a:cubicBezTo>
                    <a:cubicBezTo>
                      <a:pt x="14892" y="3982"/>
                      <a:pt x="14628" y="4033"/>
                      <a:pt x="14356" y="4057"/>
                    </a:cubicBezTo>
                    <a:cubicBezTo>
                      <a:pt x="14248" y="4067"/>
                      <a:pt x="14201" y="4345"/>
                      <a:pt x="14270" y="4560"/>
                    </a:cubicBezTo>
                    <a:cubicBezTo>
                      <a:pt x="14339" y="4776"/>
                      <a:pt x="14319" y="4893"/>
                      <a:pt x="14221" y="4841"/>
                    </a:cubicBezTo>
                    <a:cubicBezTo>
                      <a:pt x="14182" y="4820"/>
                      <a:pt x="14144" y="4851"/>
                      <a:pt x="14132" y="4911"/>
                    </a:cubicBezTo>
                    <a:cubicBezTo>
                      <a:pt x="14119" y="4980"/>
                      <a:pt x="14047" y="5024"/>
                      <a:pt x="13932" y="5034"/>
                    </a:cubicBezTo>
                    <a:cubicBezTo>
                      <a:pt x="13665" y="5056"/>
                      <a:pt x="13573" y="5085"/>
                      <a:pt x="13494" y="5176"/>
                    </a:cubicBezTo>
                    <a:cubicBezTo>
                      <a:pt x="13436" y="5242"/>
                      <a:pt x="13406" y="5226"/>
                      <a:pt x="13338" y="5097"/>
                    </a:cubicBezTo>
                    <a:cubicBezTo>
                      <a:pt x="13258" y="4943"/>
                      <a:pt x="13249" y="4943"/>
                      <a:pt x="13149" y="5063"/>
                    </a:cubicBezTo>
                    <a:cubicBezTo>
                      <a:pt x="13092" y="5132"/>
                      <a:pt x="13032" y="5165"/>
                      <a:pt x="13017" y="5136"/>
                    </a:cubicBezTo>
                    <a:cubicBezTo>
                      <a:pt x="13002" y="5106"/>
                      <a:pt x="12996" y="5148"/>
                      <a:pt x="13003" y="5231"/>
                    </a:cubicBezTo>
                    <a:cubicBezTo>
                      <a:pt x="13012" y="5346"/>
                      <a:pt x="12993" y="5387"/>
                      <a:pt x="12918" y="5405"/>
                    </a:cubicBezTo>
                    <a:cubicBezTo>
                      <a:pt x="12857" y="5420"/>
                      <a:pt x="12813" y="5485"/>
                      <a:pt x="12800" y="5582"/>
                    </a:cubicBezTo>
                    <a:cubicBezTo>
                      <a:pt x="12787" y="5683"/>
                      <a:pt x="12765" y="5714"/>
                      <a:pt x="12734" y="5675"/>
                    </a:cubicBezTo>
                    <a:cubicBezTo>
                      <a:pt x="12608" y="5516"/>
                      <a:pt x="12076" y="5769"/>
                      <a:pt x="12134" y="5960"/>
                    </a:cubicBezTo>
                    <a:cubicBezTo>
                      <a:pt x="12148" y="6005"/>
                      <a:pt x="12119" y="6102"/>
                      <a:pt x="12072" y="6175"/>
                    </a:cubicBezTo>
                    <a:cubicBezTo>
                      <a:pt x="11997" y="6290"/>
                      <a:pt x="11992" y="6325"/>
                      <a:pt x="12035" y="6431"/>
                    </a:cubicBezTo>
                    <a:cubicBezTo>
                      <a:pt x="12095" y="6579"/>
                      <a:pt x="12043" y="6727"/>
                      <a:pt x="11944" y="6687"/>
                    </a:cubicBezTo>
                    <a:cubicBezTo>
                      <a:pt x="11888" y="6665"/>
                      <a:pt x="11880" y="6566"/>
                      <a:pt x="11883" y="5892"/>
                    </a:cubicBezTo>
                    <a:cubicBezTo>
                      <a:pt x="11885" y="5451"/>
                      <a:pt x="11872" y="5103"/>
                      <a:pt x="11851" y="5077"/>
                    </a:cubicBezTo>
                    <a:cubicBezTo>
                      <a:pt x="11776" y="4983"/>
                      <a:pt x="11573" y="4969"/>
                      <a:pt x="11495" y="5052"/>
                    </a:cubicBezTo>
                    <a:cubicBezTo>
                      <a:pt x="11438" y="5113"/>
                      <a:pt x="11227" y="5117"/>
                      <a:pt x="10739" y="5070"/>
                    </a:cubicBezTo>
                    <a:cubicBezTo>
                      <a:pt x="10150" y="5013"/>
                      <a:pt x="10063" y="4989"/>
                      <a:pt x="10071" y="4884"/>
                    </a:cubicBezTo>
                    <a:cubicBezTo>
                      <a:pt x="10079" y="4783"/>
                      <a:pt x="10036" y="4764"/>
                      <a:pt x="9795" y="4762"/>
                    </a:cubicBezTo>
                    <a:cubicBezTo>
                      <a:pt x="9585" y="4760"/>
                      <a:pt x="9499" y="4789"/>
                      <a:pt x="9469" y="4870"/>
                    </a:cubicBezTo>
                    <a:cubicBezTo>
                      <a:pt x="9420" y="5007"/>
                      <a:pt x="9245" y="4969"/>
                      <a:pt x="9260" y="4825"/>
                    </a:cubicBezTo>
                    <a:cubicBezTo>
                      <a:pt x="9266" y="4769"/>
                      <a:pt x="9243" y="4659"/>
                      <a:pt x="9208" y="4581"/>
                    </a:cubicBezTo>
                    <a:cubicBezTo>
                      <a:pt x="9147" y="4442"/>
                      <a:pt x="9142" y="4441"/>
                      <a:pt x="9067" y="4578"/>
                    </a:cubicBezTo>
                    <a:cubicBezTo>
                      <a:pt x="9025" y="4656"/>
                      <a:pt x="8963" y="4738"/>
                      <a:pt x="8929" y="4762"/>
                    </a:cubicBezTo>
                    <a:cubicBezTo>
                      <a:pt x="8852" y="4817"/>
                      <a:pt x="8720" y="4637"/>
                      <a:pt x="8782" y="4560"/>
                    </a:cubicBezTo>
                    <a:cubicBezTo>
                      <a:pt x="8914" y="4393"/>
                      <a:pt x="8778" y="4358"/>
                      <a:pt x="8036" y="4372"/>
                    </a:cubicBezTo>
                    <a:cubicBezTo>
                      <a:pt x="7603" y="4380"/>
                      <a:pt x="7229" y="4364"/>
                      <a:pt x="7207" y="4336"/>
                    </a:cubicBezTo>
                    <a:cubicBezTo>
                      <a:pt x="7184" y="4308"/>
                      <a:pt x="7175" y="4243"/>
                      <a:pt x="7184" y="4191"/>
                    </a:cubicBezTo>
                    <a:cubicBezTo>
                      <a:pt x="7202" y="4095"/>
                      <a:pt x="7082" y="3887"/>
                      <a:pt x="6897" y="3695"/>
                    </a:cubicBezTo>
                    <a:cubicBezTo>
                      <a:pt x="6776" y="3569"/>
                      <a:pt x="6683" y="3679"/>
                      <a:pt x="6683" y="3948"/>
                    </a:cubicBezTo>
                    <a:cubicBezTo>
                      <a:pt x="6683" y="4149"/>
                      <a:pt x="6558" y="4399"/>
                      <a:pt x="6487" y="4343"/>
                    </a:cubicBezTo>
                    <a:cubicBezTo>
                      <a:pt x="6453" y="4316"/>
                      <a:pt x="6443" y="4224"/>
                      <a:pt x="6454" y="4071"/>
                    </a:cubicBezTo>
                    <a:cubicBezTo>
                      <a:pt x="6468" y="3877"/>
                      <a:pt x="6458" y="3837"/>
                      <a:pt x="6397" y="3837"/>
                    </a:cubicBezTo>
                    <a:cubicBezTo>
                      <a:pt x="6356" y="3837"/>
                      <a:pt x="6302" y="3788"/>
                      <a:pt x="6277" y="3726"/>
                    </a:cubicBezTo>
                    <a:cubicBezTo>
                      <a:pt x="6242" y="3641"/>
                      <a:pt x="6161" y="3617"/>
                      <a:pt x="5932" y="3631"/>
                    </a:cubicBezTo>
                    <a:cubicBezTo>
                      <a:pt x="5722" y="3644"/>
                      <a:pt x="5631" y="3625"/>
                      <a:pt x="5630" y="3563"/>
                    </a:cubicBezTo>
                    <a:cubicBezTo>
                      <a:pt x="5630" y="3515"/>
                      <a:pt x="5618" y="3449"/>
                      <a:pt x="5603" y="3418"/>
                    </a:cubicBezTo>
                    <a:cubicBezTo>
                      <a:pt x="5587" y="3387"/>
                      <a:pt x="5575" y="3266"/>
                      <a:pt x="5575" y="3149"/>
                    </a:cubicBezTo>
                    <a:lnTo>
                      <a:pt x="5575" y="2934"/>
                    </a:lnTo>
                    <a:lnTo>
                      <a:pt x="5131" y="2943"/>
                    </a:lnTo>
                    <a:cubicBezTo>
                      <a:pt x="4691" y="2952"/>
                      <a:pt x="4635" y="2931"/>
                      <a:pt x="4633" y="2759"/>
                    </a:cubicBezTo>
                    <a:cubicBezTo>
                      <a:pt x="4633" y="2711"/>
                      <a:pt x="4600" y="2680"/>
                      <a:pt x="4560" y="2689"/>
                    </a:cubicBezTo>
                    <a:cubicBezTo>
                      <a:pt x="4520" y="2698"/>
                      <a:pt x="4461" y="2685"/>
                      <a:pt x="4431" y="2660"/>
                    </a:cubicBezTo>
                    <a:cubicBezTo>
                      <a:pt x="4341" y="2585"/>
                      <a:pt x="4245" y="2578"/>
                      <a:pt x="4224" y="2646"/>
                    </a:cubicBezTo>
                    <a:cubicBezTo>
                      <a:pt x="4214" y="2681"/>
                      <a:pt x="4179" y="2709"/>
                      <a:pt x="4146" y="2709"/>
                    </a:cubicBezTo>
                    <a:cubicBezTo>
                      <a:pt x="4114" y="2709"/>
                      <a:pt x="4068" y="2767"/>
                      <a:pt x="4042" y="2838"/>
                    </a:cubicBezTo>
                    <a:cubicBezTo>
                      <a:pt x="4004" y="2945"/>
                      <a:pt x="3976" y="2956"/>
                      <a:pt x="3890" y="2893"/>
                    </a:cubicBezTo>
                    <a:cubicBezTo>
                      <a:pt x="3830" y="2849"/>
                      <a:pt x="3786" y="2762"/>
                      <a:pt x="3789" y="2693"/>
                    </a:cubicBezTo>
                    <a:cubicBezTo>
                      <a:pt x="3793" y="2593"/>
                      <a:pt x="3754" y="2576"/>
                      <a:pt x="3556" y="2587"/>
                    </a:cubicBezTo>
                    <a:cubicBezTo>
                      <a:pt x="3425" y="2594"/>
                      <a:pt x="3309" y="2572"/>
                      <a:pt x="3299" y="2539"/>
                    </a:cubicBezTo>
                    <a:cubicBezTo>
                      <a:pt x="3289" y="2507"/>
                      <a:pt x="3267" y="2500"/>
                      <a:pt x="3250" y="2521"/>
                    </a:cubicBezTo>
                    <a:cubicBezTo>
                      <a:pt x="3194" y="2592"/>
                      <a:pt x="3019" y="2413"/>
                      <a:pt x="3039" y="2306"/>
                    </a:cubicBezTo>
                    <a:cubicBezTo>
                      <a:pt x="3052" y="2236"/>
                      <a:pt x="3030" y="2210"/>
                      <a:pt x="2966" y="2225"/>
                    </a:cubicBezTo>
                    <a:cubicBezTo>
                      <a:pt x="2894" y="2241"/>
                      <a:pt x="2866" y="2201"/>
                      <a:pt x="2839" y="2041"/>
                    </a:cubicBezTo>
                    <a:cubicBezTo>
                      <a:pt x="2807" y="1855"/>
                      <a:pt x="2787" y="1835"/>
                      <a:pt x="2629" y="1839"/>
                    </a:cubicBezTo>
                    <a:cubicBezTo>
                      <a:pt x="2476" y="1843"/>
                      <a:pt x="2454" y="1823"/>
                      <a:pt x="2444" y="1674"/>
                    </a:cubicBezTo>
                    <a:cubicBezTo>
                      <a:pt x="2434" y="1538"/>
                      <a:pt x="2408" y="1504"/>
                      <a:pt x="2313" y="1504"/>
                    </a:cubicBezTo>
                    <a:cubicBezTo>
                      <a:pt x="2247" y="1504"/>
                      <a:pt x="2176" y="1467"/>
                      <a:pt x="2154" y="1423"/>
                    </a:cubicBezTo>
                    <a:cubicBezTo>
                      <a:pt x="2125" y="1364"/>
                      <a:pt x="2090" y="1371"/>
                      <a:pt x="2033" y="1443"/>
                    </a:cubicBezTo>
                    <a:cubicBezTo>
                      <a:pt x="1963" y="1530"/>
                      <a:pt x="1946" y="1524"/>
                      <a:pt x="1903" y="1405"/>
                    </a:cubicBezTo>
                    <a:cubicBezTo>
                      <a:pt x="1855" y="1274"/>
                      <a:pt x="1847" y="1275"/>
                      <a:pt x="1757" y="1395"/>
                    </a:cubicBezTo>
                    <a:cubicBezTo>
                      <a:pt x="1661" y="1524"/>
                      <a:pt x="1527" y="1494"/>
                      <a:pt x="1570" y="1355"/>
                    </a:cubicBezTo>
                    <a:cubicBezTo>
                      <a:pt x="1582" y="1313"/>
                      <a:pt x="1577" y="1280"/>
                      <a:pt x="1558" y="1280"/>
                    </a:cubicBezTo>
                    <a:cubicBezTo>
                      <a:pt x="1540" y="1280"/>
                      <a:pt x="1480" y="1195"/>
                      <a:pt x="1425" y="1092"/>
                    </a:cubicBezTo>
                    <a:cubicBezTo>
                      <a:pt x="1281" y="820"/>
                      <a:pt x="1132" y="675"/>
                      <a:pt x="1071" y="752"/>
                    </a:cubicBezTo>
                    <a:cubicBezTo>
                      <a:pt x="1042" y="788"/>
                      <a:pt x="1003" y="799"/>
                      <a:pt x="984" y="775"/>
                    </a:cubicBezTo>
                    <a:cubicBezTo>
                      <a:pt x="965" y="751"/>
                      <a:pt x="917" y="727"/>
                      <a:pt x="876" y="723"/>
                    </a:cubicBezTo>
                    <a:cubicBezTo>
                      <a:pt x="836" y="718"/>
                      <a:pt x="779" y="641"/>
                      <a:pt x="750" y="550"/>
                    </a:cubicBezTo>
                    <a:cubicBezTo>
                      <a:pt x="702" y="403"/>
                      <a:pt x="704" y="372"/>
                      <a:pt x="773" y="231"/>
                    </a:cubicBezTo>
                    <a:cubicBezTo>
                      <a:pt x="815" y="145"/>
                      <a:pt x="850" y="59"/>
                      <a:pt x="850" y="39"/>
                    </a:cubicBezTo>
                    <a:cubicBezTo>
                      <a:pt x="850" y="18"/>
                      <a:pt x="658" y="0"/>
                      <a:pt x="424" y="0"/>
                    </a:cubicBezTo>
                    <a:lnTo>
                      <a:pt x="0" y="0"/>
                    </a:lnTo>
                    <a:close/>
                    <a:moveTo>
                      <a:pt x="9489" y="4365"/>
                    </a:moveTo>
                    <a:cubicBezTo>
                      <a:pt x="9469" y="4365"/>
                      <a:pt x="9453" y="4399"/>
                      <a:pt x="9453" y="4440"/>
                    </a:cubicBezTo>
                    <a:cubicBezTo>
                      <a:pt x="9453" y="4481"/>
                      <a:pt x="9469" y="4515"/>
                      <a:pt x="9489" y="4515"/>
                    </a:cubicBezTo>
                    <a:cubicBezTo>
                      <a:pt x="9510" y="4515"/>
                      <a:pt x="9526" y="4481"/>
                      <a:pt x="9526" y="4440"/>
                    </a:cubicBezTo>
                    <a:cubicBezTo>
                      <a:pt x="9526" y="4399"/>
                      <a:pt x="9510" y="4365"/>
                      <a:pt x="9489" y="4365"/>
                    </a:cubicBezTo>
                    <a:close/>
                    <a:moveTo>
                      <a:pt x="21136" y="7197"/>
                    </a:moveTo>
                    <a:cubicBezTo>
                      <a:pt x="21126" y="7208"/>
                      <a:pt x="21120" y="7230"/>
                      <a:pt x="21120" y="7263"/>
                    </a:cubicBezTo>
                    <a:cubicBezTo>
                      <a:pt x="21120" y="7328"/>
                      <a:pt x="21142" y="7354"/>
                      <a:pt x="21176" y="7328"/>
                    </a:cubicBezTo>
                    <a:cubicBezTo>
                      <a:pt x="21206" y="7305"/>
                      <a:pt x="21231" y="7275"/>
                      <a:pt x="21231" y="7263"/>
                    </a:cubicBezTo>
                    <a:cubicBezTo>
                      <a:pt x="21231" y="7251"/>
                      <a:pt x="21206" y="7221"/>
                      <a:pt x="21176" y="7197"/>
                    </a:cubicBezTo>
                    <a:cubicBezTo>
                      <a:pt x="21159" y="7184"/>
                      <a:pt x="21145" y="7186"/>
                      <a:pt x="21136" y="7197"/>
                    </a:cubicBezTo>
                    <a:close/>
                    <a:moveTo>
                      <a:pt x="21131" y="7646"/>
                    </a:moveTo>
                    <a:cubicBezTo>
                      <a:pt x="21128" y="7663"/>
                      <a:pt x="21126" y="7700"/>
                      <a:pt x="21126" y="7752"/>
                    </a:cubicBezTo>
                    <a:cubicBezTo>
                      <a:pt x="21126" y="7855"/>
                      <a:pt x="21134" y="7897"/>
                      <a:pt x="21145" y="7845"/>
                    </a:cubicBezTo>
                    <a:cubicBezTo>
                      <a:pt x="21155" y="7793"/>
                      <a:pt x="21155" y="7709"/>
                      <a:pt x="21145" y="7657"/>
                    </a:cubicBezTo>
                    <a:cubicBezTo>
                      <a:pt x="21139" y="7631"/>
                      <a:pt x="21135" y="7628"/>
                      <a:pt x="21131" y="7646"/>
                    </a:cubicBezTo>
                    <a:close/>
                    <a:moveTo>
                      <a:pt x="19856" y="12650"/>
                    </a:moveTo>
                    <a:cubicBezTo>
                      <a:pt x="19777" y="12655"/>
                      <a:pt x="19776" y="12658"/>
                      <a:pt x="19846" y="12720"/>
                    </a:cubicBezTo>
                    <a:cubicBezTo>
                      <a:pt x="19887" y="12755"/>
                      <a:pt x="19924" y="12785"/>
                      <a:pt x="19929" y="12788"/>
                    </a:cubicBezTo>
                    <a:cubicBezTo>
                      <a:pt x="19934" y="12791"/>
                      <a:pt x="19938" y="12761"/>
                      <a:pt x="19938" y="12720"/>
                    </a:cubicBezTo>
                    <a:cubicBezTo>
                      <a:pt x="19938" y="12678"/>
                      <a:pt x="19902" y="12647"/>
                      <a:pt x="19856" y="12650"/>
                    </a:cubicBezTo>
                    <a:close/>
                    <a:moveTo>
                      <a:pt x="21178" y="15805"/>
                    </a:moveTo>
                    <a:cubicBezTo>
                      <a:pt x="21073" y="15805"/>
                      <a:pt x="21052" y="15834"/>
                      <a:pt x="21035" y="16016"/>
                    </a:cubicBezTo>
                    <a:cubicBezTo>
                      <a:pt x="21021" y="16152"/>
                      <a:pt x="20960" y="16306"/>
                      <a:pt x="20864" y="16442"/>
                    </a:cubicBezTo>
                    <a:cubicBezTo>
                      <a:pt x="20764" y="16582"/>
                      <a:pt x="20714" y="16709"/>
                      <a:pt x="20714" y="16820"/>
                    </a:cubicBezTo>
                    <a:cubicBezTo>
                      <a:pt x="20714" y="16912"/>
                      <a:pt x="20681" y="17073"/>
                      <a:pt x="20640" y="17178"/>
                    </a:cubicBezTo>
                    <a:cubicBezTo>
                      <a:pt x="20572" y="17356"/>
                      <a:pt x="20571" y="17373"/>
                      <a:pt x="20631" y="17420"/>
                    </a:cubicBezTo>
                    <a:cubicBezTo>
                      <a:pt x="20692" y="17468"/>
                      <a:pt x="20692" y="17476"/>
                      <a:pt x="20629" y="17570"/>
                    </a:cubicBezTo>
                    <a:cubicBezTo>
                      <a:pt x="20593" y="17624"/>
                      <a:pt x="20567" y="17697"/>
                      <a:pt x="20571" y="17733"/>
                    </a:cubicBezTo>
                    <a:cubicBezTo>
                      <a:pt x="20575" y="17769"/>
                      <a:pt x="20569" y="17850"/>
                      <a:pt x="20557" y="17912"/>
                    </a:cubicBezTo>
                    <a:cubicBezTo>
                      <a:pt x="20506" y="18180"/>
                      <a:pt x="20504" y="18640"/>
                      <a:pt x="20553" y="18775"/>
                    </a:cubicBezTo>
                    <a:cubicBezTo>
                      <a:pt x="20595" y="18895"/>
                      <a:pt x="20596" y="18936"/>
                      <a:pt x="20553" y="19036"/>
                    </a:cubicBezTo>
                    <a:cubicBezTo>
                      <a:pt x="20455" y="19263"/>
                      <a:pt x="20446" y="19481"/>
                      <a:pt x="20527" y="19690"/>
                    </a:cubicBezTo>
                    <a:cubicBezTo>
                      <a:pt x="20580" y="19828"/>
                      <a:pt x="20592" y="19918"/>
                      <a:pt x="20567" y="19980"/>
                    </a:cubicBezTo>
                    <a:cubicBezTo>
                      <a:pt x="20547" y="20030"/>
                      <a:pt x="20542" y="20094"/>
                      <a:pt x="20556" y="20123"/>
                    </a:cubicBezTo>
                    <a:cubicBezTo>
                      <a:pt x="20570" y="20152"/>
                      <a:pt x="20584" y="20387"/>
                      <a:pt x="20585" y="20644"/>
                    </a:cubicBezTo>
                    <a:cubicBezTo>
                      <a:pt x="20586" y="20901"/>
                      <a:pt x="20599" y="21150"/>
                      <a:pt x="20614" y="21199"/>
                    </a:cubicBezTo>
                    <a:cubicBezTo>
                      <a:pt x="20629" y="21248"/>
                      <a:pt x="20626" y="21308"/>
                      <a:pt x="20606" y="21333"/>
                    </a:cubicBezTo>
                    <a:cubicBezTo>
                      <a:pt x="20586" y="21358"/>
                      <a:pt x="20579" y="21428"/>
                      <a:pt x="20590" y="21489"/>
                    </a:cubicBezTo>
                    <a:cubicBezTo>
                      <a:pt x="20607" y="21579"/>
                      <a:pt x="20705" y="21600"/>
                      <a:pt x="21106" y="21600"/>
                    </a:cubicBezTo>
                    <a:lnTo>
                      <a:pt x="21600" y="21600"/>
                    </a:lnTo>
                    <a:lnTo>
                      <a:pt x="21600" y="18730"/>
                    </a:lnTo>
                    <a:lnTo>
                      <a:pt x="21600" y="15860"/>
                    </a:lnTo>
                    <a:lnTo>
                      <a:pt x="21472" y="15903"/>
                    </a:lnTo>
                    <a:cubicBezTo>
                      <a:pt x="21402" y="15926"/>
                      <a:pt x="21334" y="15914"/>
                      <a:pt x="21322" y="15875"/>
                    </a:cubicBezTo>
                    <a:cubicBezTo>
                      <a:pt x="21311" y="15837"/>
                      <a:pt x="21245" y="15805"/>
                      <a:pt x="21178" y="15805"/>
                    </a:cubicBezTo>
                    <a:close/>
                  </a:path>
                </a:pathLst>
              </a:custGeom>
              <a:ln w="12700">
                <a:miter lim="400000"/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1E9DD85-24A2-FF77-9E8D-B7C44AA3586C}"/>
                  </a:ext>
                </a:extLst>
              </p:cNvPr>
              <p:cNvSpPr/>
              <p:nvPr/>
            </p:nvSpPr>
            <p:spPr>
              <a:xfrm>
                <a:off x="3604578" y="3429000"/>
                <a:ext cx="6083437" cy="3112562"/>
              </a:xfrm>
              <a:prstGeom prst="rect">
                <a:avLst/>
              </a:prstGeom>
              <a:noFill/>
              <a:ln w="31750">
                <a:solidFill>
                  <a:schemeClr val="accent2"/>
                </a:solidFill>
                <a:prstDash val="dash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sz="3413"/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BE25DE3-B2BB-9E00-97AB-DAD26B1E1804}"/>
                </a:ext>
              </a:extLst>
            </p:cNvPr>
            <p:cNvSpPr/>
            <p:nvPr/>
          </p:nvSpPr>
          <p:spPr>
            <a:xfrm>
              <a:off x="4225544" y="2954407"/>
              <a:ext cx="1342768" cy="131805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413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E398F74-A766-64FD-F337-0D0730DEADBA}"/>
                </a:ext>
              </a:extLst>
            </p:cNvPr>
            <p:cNvSpPr/>
            <p:nvPr/>
          </p:nvSpPr>
          <p:spPr>
            <a:xfrm>
              <a:off x="6096000" y="2961504"/>
              <a:ext cx="2232454" cy="1165654"/>
            </a:xfrm>
            <a:prstGeom prst="ellipse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0048" tIns="65024" rIns="130048" bIns="6502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3413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886337E-C159-2C73-28DA-1A029079A90A}"/>
              </a:ext>
            </a:extLst>
          </p:cNvPr>
          <p:cNvSpPr txBox="1"/>
          <p:nvPr/>
        </p:nvSpPr>
        <p:spPr>
          <a:xfrm>
            <a:off x="12028362" y="5437533"/>
            <a:ext cx="765369" cy="613078"/>
          </a:xfrm>
          <a:prstGeom prst="rect">
            <a:avLst/>
          </a:prstGeom>
          <a:noFill/>
          <a:ln w="41275" cap="flat">
            <a:solidFill>
              <a:srgbClr val="C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D89A000-9B1E-3E6A-8D71-6B9E55627730}"/>
              </a:ext>
            </a:extLst>
          </p:cNvPr>
          <p:cNvCxnSpPr>
            <a:cxnSpLocks/>
          </p:cNvCxnSpPr>
          <p:nvPr/>
        </p:nvCxnSpPr>
        <p:spPr>
          <a:xfrm flipV="1">
            <a:off x="4796133" y="6016420"/>
            <a:ext cx="1278669" cy="362439"/>
          </a:xfrm>
          <a:prstGeom prst="straightConnector1">
            <a:avLst/>
          </a:prstGeom>
          <a:noFill/>
          <a:ln w="38100" cap="flat">
            <a:solidFill>
              <a:srgbClr val="00B050"/>
            </a:solidFill>
            <a:prstDash val="solid"/>
            <a:bevel/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100B3C-692B-29E8-4C2C-B58DB4370539}"/>
              </a:ext>
            </a:extLst>
          </p:cNvPr>
          <p:cNvCxnSpPr>
            <a:cxnSpLocks/>
          </p:cNvCxnSpPr>
          <p:nvPr/>
        </p:nvCxnSpPr>
        <p:spPr>
          <a:xfrm flipH="1">
            <a:off x="11928496" y="6172925"/>
            <a:ext cx="482550" cy="34863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Long multiplet (max. 9 magnets)">
            <a:extLst>
              <a:ext uri="{FF2B5EF4-FFF2-40B4-BE49-F238E27FC236}">
                <a16:creationId xmlns:a16="http://schemas.microsoft.com/office/drawing/2014/main" id="{69A5151C-DCC1-B750-BA8A-28D59E26D1F5}"/>
              </a:ext>
            </a:extLst>
          </p:cNvPr>
          <p:cNvSpPr txBox="1"/>
          <p:nvPr/>
        </p:nvSpPr>
        <p:spPr>
          <a:xfrm>
            <a:off x="7301947" y="7694473"/>
            <a:ext cx="1551275" cy="50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2400" i="1" dirty="0"/>
              <a:t>Dipole</a:t>
            </a:r>
          </a:p>
        </p:txBody>
      </p:sp>
      <p:sp>
        <p:nvSpPr>
          <p:cNvPr id="25" name="Long multiplet (max. 9 magnets)">
            <a:extLst>
              <a:ext uri="{FF2B5EF4-FFF2-40B4-BE49-F238E27FC236}">
                <a16:creationId xmlns:a16="http://schemas.microsoft.com/office/drawing/2014/main" id="{A4218C22-E1D7-979A-3431-A898870E0F32}"/>
              </a:ext>
            </a:extLst>
          </p:cNvPr>
          <p:cNvSpPr txBox="1"/>
          <p:nvPr/>
        </p:nvSpPr>
        <p:spPr>
          <a:xfrm>
            <a:off x="8368388" y="8275186"/>
            <a:ext cx="1721457" cy="50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2400" i="1" dirty="0"/>
              <a:t>Multiplet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3CE09C2B-4E0F-8799-6B52-5C82CA61EE9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297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C050-9127-40DE-B3F0-4A93230A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Super-FRS magnets overview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73916-30F2-4F66-BB94-B73664A14D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 dirty="0"/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8CCBDAD3-52B6-40BD-807D-B04B12C97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771461"/>
              </p:ext>
            </p:extLst>
          </p:nvPr>
        </p:nvGraphicFramePr>
        <p:xfrm>
          <a:off x="0" y="1639098"/>
          <a:ext cx="17340261" cy="6657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3956091038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3184449599"/>
                    </a:ext>
                  </a:extLst>
                </a:gridCol>
                <a:gridCol w="1303830">
                  <a:extLst>
                    <a:ext uri="{9D8B030D-6E8A-4147-A177-3AD203B41FA5}">
                      <a16:colId xmlns:a16="http://schemas.microsoft.com/office/drawing/2014/main" val="2961433569"/>
                    </a:ext>
                  </a:extLst>
                </a:gridCol>
                <a:gridCol w="1614969">
                  <a:extLst>
                    <a:ext uri="{9D8B030D-6E8A-4147-A177-3AD203B41FA5}">
                      <a16:colId xmlns:a16="http://schemas.microsoft.com/office/drawing/2014/main" val="1273246282"/>
                    </a:ext>
                  </a:extLst>
                </a:gridCol>
                <a:gridCol w="2099460">
                  <a:extLst>
                    <a:ext uri="{9D8B030D-6E8A-4147-A177-3AD203B41FA5}">
                      <a16:colId xmlns:a16="http://schemas.microsoft.com/office/drawing/2014/main" val="1962552173"/>
                    </a:ext>
                  </a:extLst>
                </a:gridCol>
                <a:gridCol w="2293256">
                  <a:extLst>
                    <a:ext uri="{9D8B030D-6E8A-4147-A177-3AD203B41FA5}">
                      <a16:colId xmlns:a16="http://schemas.microsoft.com/office/drawing/2014/main" val="3598814188"/>
                    </a:ext>
                  </a:extLst>
                </a:gridCol>
                <a:gridCol w="1469622">
                  <a:extLst>
                    <a:ext uri="{9D8B030D-6E8A-4147-A177-3AD203B41FA5}">
                      <a16:colId xmlns:a16="http://schemas.microsoft.com/office/drawing/2014/main" val="4190325730"/>
                    </a:ext>
                  </a:extLst>
                </a:gridCol>
                <a:gridCol w="1754770">
                  <a:extLst>
                    <a:ext uri="{9D8B030D-6E8A-4147-A177-3AD203B41FA5}">
                      <a16:colId xmlns:a16="http://schemas.microsoft.com/office/drawing/2014/main" val="4222996633"/>
                    </a:ext>
                  </a:extLst>
                </a:gridCol>
                <a:gridCol w="1825954">
                  <a:extLst>
                    <a:ext uri="{9D8B030D-6E8A-4147-A177-3AD203B41FA5}">
                      <a16:colId xmlns:a16="http://schemas.microsoft.com/office/drawing/2014/main" val="2607136954"/>
                    </a:ext>
                  </a:extLst>
                </a:gridCol>
              </a:tblGrid>
              <a:tr h="940972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700" i="0"/>
                      </a:pPr>
                      <a:endParaRPr lang="en-US" sz="1800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Type 3</a:t>
                      </a:r>
                      <a:r>
                        <a:rPr sz="1800" b="1" dirty="0"/>
                        <a:t> dipole</a:t>
                      </a:r>
                      <a:r>
                        <a:rPr lang="en-US" sz="1800" b="1" dirty="0"/>
                        <a:t> (9.75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1800" b="1" dirty="0"/>
                        <a:t>)</a:t>
                      </a:r>
                      <a:endParaRPr sz="1800" b="1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Type 2 </a:t>
                      </a:r>
                      <a:r>
                        <a:rPr sz="1800" b="1" dirty="0"/>
                        <a:t>dipole</a:t>
                      </a:r>
                      <a:endParaRPr lang="en-US" sz="1800" b="1" dirty="0"/>
                    </a:p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(11</a:t>
                      </a:r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1800" b="1" dirty="0"/>
                        <a:t>)</a:t>
                      </a:r>
                      <a:endParaRPr sz="1800" b="1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B</a:t>
                      </a:r>
                      <a:r>
                        <a:rPr sz="1800" b="1" dirty="0"/>
                        <a:t>ranch </a:t>
                      </a:r>
                      <a:br>
                        <a:rPr lang="en-US" sz="1800" b="1" dirty="0"/>
                      </a:br>
                      <a:r>
                        <a:rPr sz="1800" b="1" dirty="0"/>
                        <a:t>dipole</a:t>
                      </a:r>
                    </a:p>
                  </a:txBody>
                  <a:tcPr marL="42726" marR="42726" marT="38677" marB="38677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b="1" dirty="0"/>
                        <a:t>Short quadrupole</a:t>
                      </a:r>
                    </a:p>
                  </a:txBody>
                  <a:tcPr marL="42726" marR="42726" marT="38677" marB="3867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b="1" dirty="0"/>
                        <a:t>Long quadrupole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 err="1"/>
                        <a:t>S</a:t>
                      </a:r>
                      <a:r>
                        <a:rPr sz="1800" b="1" dirty="0" err="1"/>
                        <a:t>extupole</a:t>
                      </a:r>
                      <a:endParaRPr sz="1800" b="1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S</a:t>
                      </a:r>
                      <a:r>
                        <a:rPr sz="1800" b="1" dirty="0"/>
                        <a:t>teerer</a:t>
                      </a:r>
                      <a:r>
                        <a:rPr lang="en-US" sz="1800" b="1" dirty="0"/>
                        <a:t> Dipole</a:t>
                      </a:r>
                      <a:endParaRPr sz="1800" b="1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O</a:t>
                      </a:r>
                      <a:r>
                        <a:rPr sz="1800" b="1" dirty="0"/>
                        <a:t>ctupole</a:t>
                      </a:r>
                      <a:br>
                        <a:rPr lang="en-US" sz="1800" b="1" dirty="0"/>
                      </a:br>
                      <a:r>
                        <a:rPr lang="en-US" sz="1400" b="1" dirty="0"/>
                        <a:t>embedded in SQ</a:t>
                      </a:r>
                      <a:endParaRPr sz="1800" b="1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526092"/>
                  </a:ext>
                </a:extLst>
              </a:tr>
              <a:tr h="427713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N</a:t>
                      </a:r>
                      <a:r>
                        <a:rPr sz="1800" b="1" dirty="0"/>
                        <a:t>umber of magnets</a:t>
                      </a:r>
                      <a:endParaRPr lang="en-US" sz="1800" b="1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/>
                        <a:t>18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/>
                        <a:t>3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/>
                        <a:t>3</a:t>
                      </a:r>
                    </a:p>
                  </a:txBody>
                  <a:tcPr marL="42726" marR="42726" marT="38677" marB="38677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/>
                        <a:t>4</a:t>
                      </a:r>
                      <a:r>
                        <a:rPr lang="en-US" sz="1800" dirty="0"/>
                        <a:t>4</a:t>
                      </a:r>
                      <a:endParaRPr sz="1800" dirty="0"/>
                    </a:p>
                  </a:txBody>
                  <a:tcPr marL="42726" marR="42726" marT="38677" marB="3867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/>
                        <a:t>34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/>
                        <a:t>41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/>
                        <a:t>14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/>
                        <a:t>4</a:t>
                      </a:r>
                      <a:r>
                        <a:rPr lang="en-US" sz="1800" dirty="0"/>
                        <a:t>2</a:t>
                      </a:r>
                      <a:endParaRPr sz="1800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814669"/>
                  </a:ext>
                </a:extLst>
              </a:tr>
              <a:tr h="427713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Magnet type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super ferric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super ferric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super ferric</a:t>
                      </a: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super ferric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super ferric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/>
                        <a:t>superferric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700" b="0" dirty="0"/>
                        <a:t>c</a:t>
                      </a:r>
                      <a:r>
                        <a:rPr sz="1700" b="0" dirty="0"/>
                        <a:t>osine-Theta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700" b="0" dirty="0"/>
                        <a:t>c</a:t>
                      </a:r>
                      <a:r>
                        <a:rPr sz="1700" b="0" dirty="0"/>
                        <a:t>osine-Theta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472050"/>
                  </a:ext>
                </a:extLst>
              </a:tr>
              <a:tr h="427713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endParaRPr lang="en-US" sz="1800" b="1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warm iron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warm iron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warm iron</a:t>
                      </a: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cold iron</a:t>
                      </a: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cold iron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cold iron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cold iron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700" dirty="0"/>
                        <a:t>cold iron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540787"/>
                  </a:ext>
                </a:extLst>
              </a:tr>
              <a:tr h="427713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Aperture [mm]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GB" sz="1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170 x 794 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GB" sz="1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170 x 794 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GB" sz="1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170 x 794</a:t>
                      </a: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700" dirty="0"/>
                        <a:t>380</a:t>
                      </a:r>
                      <a:endParaRPr sz="1700" dirty="0"/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700" dirty="0"/>
                        <a:t>380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700" dirty="0"/>
                        <a:t>380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700" dirty="0"/>
                        <a:t>380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700" dirty="0"/>
                        <a:t>380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4445"/>
                  </a:ext>
                </a:extLst>
              </a:tr>
              <a:tr h="427713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Integrated </a:t>
                      </a:r>
                      <a:r>
                        <a:rPr lang="en-US" sz="1800" b="1" dirty="0" err="1"/>
                        <a:t>gmax</a:t>
                      </a:r>
                      <a:r>
                        <a:rPr lang="en-US" sz="1800" b="1" dirty="0"/>
                        <a:t> [Tm/m^n-1]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3.4</a:t>
                      </a:r>
                      <a:endParaRPr lang="en-GB" sz="1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Myriad Pro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3.84</a:t>
                      </a:r>
                      <a:endParaRPr lang="en-GB" sz="1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Myriad Pro"/>
                      </a:endParaRP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7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3.4</a:t>
                      </a:r>
                      <a:endParaRPr lang="en-GB" sz="17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Myriad Pro"/>
                      </a:endParaRPr>
                    </a:p>
                  </a:txBody>
                  <a:tcPr marL="50800" marR="50800" marT="50800" marB="50800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700" dirty="0"/>
                        <a:t>8</a:t>
                      </a:r>
                      <a:endParaRPr sz="1700" dirty="0"/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700" dirty="0"/>
                        <a:t>11.5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700" dirty="0"/>
                        <a:t>20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700" dirty="0"/>
                        <a:t>0.1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700" dirty="0"/>
                        <a:t>84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679945"/>
                  </a:ext>
                </a:extLst>
              </a:tr>
              <a:tr h="427713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M</a:t>
                      </a:r>
                      <a:r>
                        <a:rPr sz="1800" b="1" dirty="0"/>
                        <a:t>ax. current [A]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260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260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700" b="0" i="0"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308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sz="1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42726" marR="42726" marT="38677" marB="3867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30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320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308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76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292875"/>
                  </a:ext>
                </a:extLst>
              </a:tr>
              <a:tr h="427713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I</a:t>
                      </a:r>
                      <a:r>
                        <a:rPr sz="1800" b="1" dirty="0"/>
                        <a:t>nductance [H]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700" b="0" i="0"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23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marL="42726" marR="42726" marT="38677" marB="3867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1.04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>
                          <a:solidFill>
                            <a:schemeClr val="tx1"/>
                          </a:solidFill>
                        </a:rPr>
                        <a:t>0.07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sz="1800" dirty="0">
                          <a:solidFill>
                            <a:schemeClr val="tx1"/>
                          </a:solidFill>
                        </a:rPr>
                        <a:t>0.1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5817"/>
                  </a:ext>
                </a:extLst>
              </a:tr>
              <a:tr h="427713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Stored Energy [MJ]</a:t>
                      </a:r>
                      <a:endParaRPr sz="1800" b="1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700" b="0" i="0"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0.5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0.77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1.1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0.037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0.0026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0.0013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168133"/>
                  </a:ext>
                </a:extLst>
              </a:tr>
              <a:tr h="433732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endParaRPr sz="1800" b="1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1800" dirty="0">
                        <a:solidFill>
                          <a:srgbClr val="FF0000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1800" dirty="0">
                        <a:solidFill>
                          <a:srgbClr val="FF0000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700" b="0" i="0"/>
                      </a:pPr>
                      <a:endParaRPr sz="1800" dirty="0">
                        <a:solidFill>
                          <a:srgbClr val="FF0000"/>
                        </a:solidFill>
                      </a:endParaRPr>
                    </a:p>
                  </a:txBody>
                  <a:tcPr marL="42726" marR="42726" marT="38677" marB="38677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5080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GB" sz="1800" b="1" dirty="0"/>
                        <a:t>Integrated into 32 </a:t>
                      </a:r>
                      <a:r>
                        <a:rPr lang="en-GB" sz="1800" b="1" dirty="0" err="1"/>
                        <a:t>multiplets</a:t>
                      </a:r>
                      <a:r>
                        <a:rPr lang="en-GB" sz="1800" b="1" dirty="0"/>
                        <a:t> of 24 different configurations</a:t>
                      </a:r>
                      <a:endParaRPr lang="en-GB" sz="1800" b="1" i="0" dirty="0"/>
                    </a:p>
                  </a:txBody>
                  <a:tcPr marL="51308" marR="51308" marT="51308" marB="51308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>
                        <a:solidFill>
                          <a:schemeClr val="tx1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>
                        <a:solidFill>
                          <a:schemeClr val="tx1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225352339"/>
                  </a:ext>
                </a:extLst>
              </a:tr>
              <a:tr h="539398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L</a:t>
                      </a:r>
                      <a:r>
                        <a:rPr sz="1800" b="1" dirty="0"/>
                        <a:t>ength [m]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3.0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3.3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3.0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/>
                        <a:t>From 2.7 to 7 </a:t>
                      </a:r>
                      <a:endParaRPr sz="1800" dirty="0"/>
                    </a:p>
                  </a:txBody>
                  <a:tcPr marL="51308" marR="51308" marT="51308" marB="51308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51677481"/>
                  </a:ext>
                </a:extLst>
              </a:tr>
              <a:tr h="433732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 err="1"/>
                        <a:t>Heig</a:t>
                      </a:r>
                      <a:r>
                        <a:rPr sz="1800" b="1" dirty="0" err="1"/>
                        <a:t>th</a:t>
                      </a:r>
                      <a:r>
                        <a:rPr sz="1800" b="1" dirty="0"/>
                        <a:t> [m]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de-DE" sz="1800" dirty="0"/>
                        <a:t>3.2/4.4</a:t>
                      </a:r>
                      <a:endParaRPr sz="1800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de-DE" sz="1800" dirty="0"/>
                        <a:t>3.2/4.4</a:t>
                      </a:r>
                      <a:endParaRPr sz="1800" dirty="0"/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de-DE" sz="1800" dirty="0"/>
                        <a:t>3.2/4.4</a:t>
                      </a:r>
                      <a:endParaRPr sz="1800" dirty="0"/>
                    </a:p>
                  </a:txBody>
                  <a:tcPr marL="42726" marR="42726" marT="38677" marB="38677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/>
                        <a:t> 4.3 (feet included)</a:t>
                      </a:r>
                      <a:endParaRPr sz="1800" dirty="0"/>
                    </a:p>
                  </a:txBody>
                  <a:tcPr marL="51308" marR="51308" marT="51308" marB="51308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/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3728302509"/>
                  </a:ext>
                </a:extLst>
              </a:tr>
              <a:tr h="433732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/>
                        <a:t>W</a:t>
                      </a:r>
                      <a:r>
                        <a:rPr sz="1800" b="1" dirty="0"/>
                        <a:t>eight [ton]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52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700" b="0" i="0"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55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700" b="0" i="0"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49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From 27 to 65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51308" marR="51308" marT="51308" marB="51308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542248475"/>
                  </a:ext>
                </a:extLst>
              </a:tr>
              <a:tr h="454446">
                <a:tc>
                  <a:txBody>
                    <a:bodyPr/>
                    <a:lstStyle/>
                    <a:p>
                      <a:pPr marL="50800" algn="l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b="1" dirty="0" err="1"/>
                        <a:t>LHe</a:t>
                      </a:r>
                      <a:r>
                        <a:rPr lang="en-US" sz="1800" b="1" dirty="0"/>
                        <a:t> volume [m</a:t>
                      </a:r>
                      <a:r>
                        <a:rPr lang="en-US" sz="1800" b="1" baseline="30000" dirty="0"/>
                        <a:t>3</a:t>
                      </a:r>
                      <a:r>
                        <a:rPr lang="en-US" sz="1800" b="1" dirty="0"/>
                        <a:t>]</a:t>
                      </a: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7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0.05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42726" marR="42726" marT="38677" marB="38677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0.05</a:t>
                      </a:r>
                      <a:endParaRPr sz="18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53403" marR="53403" marT="48346" marB="48346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400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0.05</a:t>
                      </a:r>
                      <a:endParaRPr sz="18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53403" marR="53403" marT="48346" marB="48346" horzOverflow="overflow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From 0.9 to 1.35</a:t>
                      </a:r>
                      <a:endParaRPr sz="1800" dirty="0">
                        <a:solidFill>
                          <a:schemeClr val="tx1"/>
                        </a:solidFill>
                      </a:endParaRPr>
                    </a:p>
                  </a:txBody>
                  <a:tcPr marL="51308" marR="51308" marT="51308" marB="51308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tc hMerge="1">
                  <a:txBody>
                    <a:bodyPr/>
                    <a:lstStyle/>
                    <a:p>
                      <a:pPr marL="50800" algn="ctr">
                        <a:spcBef>
                          <a:spcPts val="200"/>
                        </a:spcBef>
                        <a:defRPr sz="1800" b="0" i="0"/>
                      </a:pP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815968271"/>
                  </a:ext>
                </a:extLst>
              </a:tr>
            </a:tbl>
          </a:graphicData>
        </a:graphic>
      </p:graphicFrame>
      <p:sp>
        <p:nvSpPr>
          <p:cNvPr id="10" name="Long multiplet (max. 9 magnets)">
            <a:extLst>
              <a:ext uri="{FF2B5EF4-FFF2-40B4-BE49-F238E27FC236}">
                <a16:creationId xmlns:a16="http://schemas.microsoft.com/office/drawing/2014/main" id="{FB8B9E57-C43A-434D-978B-45685B1B377F}"/>
              </a:ext>
            </a:extLst>
          </p:cNvPr>
          <p:cNvSpPr txBox="1"/>
          <p:nvPr/>
        </p:nvSpPr>
        <p:spPr>
          <a:xfrm>
            <a:off x="13237615" y="9010910"/>
            <a:ext cx="2103953" cy="37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1600" i="1" dirty="0"/>
              <a:t>Long Multiplet (LM)</a:t>
            </a:r>
          </a:p>
        </p:txBody>
      </p:sp>
      <p:sp>
        <p:nvSpPr>
          <p:cNvPr id="11" name="Long multiplet (max. 9 magnets)">
            <a:extLst>
              <a:ext uri="{FF2B5EF4-FFF2-40B4-BE49-F238E27FC236}">
                <a16:creationId xmlns:a16="http://schemas.microsoft.com/office/drawing/2014/main" id="{BA889E36-B7AC-42E9-AFBB-B639E9FC51F2}"/>
              </a:ext>
            </a:extLst>
          </p:cNvPr>
          <p:cNvSpPr txBox="1"/>
          <p:nvPr/>
        </p:nvSpPr>
        <p:spPr>
          <a:xfrm>
            <a:off x="8406116" y="8973351"/>
            <a:ext cx="2103953" cy="37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1600" i="1" dirty="0"/>
              <a:t>Short Multiplet (SM)</a:t>
            </a:r>
          </a:p>
        </p:txBody>
      </p:sp>
      <p:sp>
        <p:nvSpPr>
          <p:cNvPr id="12" name="Long multiplet (max. 9 magnets)">
            <a:extLst>
              <a:ext uri="{FF2B5EF4-FFF2-40B4-BE49-F238E27FC236}">
                <a16:creationId xmlns:a16="http://schemas.microsoft.com/office/drawing/2014/main" id="{13500691-3CD0-4CB9-8DA2-70FF97FD6563}"/>
              </a:ext>
            </a:extLst>
          </p:cNvPr>
          <p:cNvSpPr txBox="1"/>
          <p:nvPr/>
        </p:nvSpPr>
        <p:spPr>
          <a:xfrm>
            <a:off x="4894780" y="8973352"/>
            <a:ext cx="2103953" cy="37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1600" i="1" dirty="0"/>
              <a:t>Branch Dipole</a:t>
            </a:r>
          </a:p>
        </p:txBody>
      </p:sp>
      <p:sp>
        <p:nvSpPr>
          <p:cNvPr id="13" name="Long multiplet (max. 9 magnets)">
            <a:extLst>
              <a:ext uri="{FF2B5EF4-FFF2-40B4-BE49-F238E27FC236}">
                <a16:creationId xmlns:a16="http://schemas.microsoft.com/office/drawing/2014/main" id="{65F40383-CF12-41A5-ACBF-AF7EC1FEE6D3}"/>
              </a:ext>
            </a:extLst>
          </p:cNvPr>
          <p:cNvSpPr txBox="1"/>
          <p:nvPr/>
        </p:nvSpPr>
        <p:spPr>
          <a:xfrm>
            <a:off x="1724942" y="8973352"/>
            <a:ext cx="2103953" cy="37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1600" i="1" dirty="0"/>
              <a:t>Standard Dipole</a:t>
            </a:r>
          </a:p>
        </p:txBody>
      </p:sp>
      <p:pic>
        <p:nvPicPr>
          <p:cNvPr id="5" name="FPF2YMQ12_Short_Multiplet_Prototype_Conf_Q_pdf.png" descr="FPF2YMQ12_Short_Multiplet_Prototype_Conf_Q_pdf.png">
            <a:extLst>
              <a:ext uri="{FF2B5EF4-FFF2-40B4-BE49-F238E27FC236}">
                <a16:creationId xmlns:a16="http://schemas.microsoft.com/office/drawing/2014/main" id="{1B5DBAD6-D7C2-49A6-B9AA-6E4C25265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12065" y="7637439"/>
            <a:ext cx="1293341" cy="1783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9" h="21588" extrusionOk="0">
                <a:moveTo>
                  <a:pt x="10497" y="0"/>
                </a:moveTo>
                <a:cubicBezTo>
                  <a:pt x="10431" y="3"/>
                  <a:pt x="10352" y="26"/>
                  <a:pt x="10218" y="67"/>
                </a:cubicBezTo>
                <a:cubicBezTo>
                  <a:pt x="9912" y="162"/>
                  <a:pt x="9891" y="183"/>
                  <a:pt x="9990" y="286"/>
                </a:cubicBezTo>
                <a:cubicBezTo>
                  <a:pt x="10026" y="323"/>
                  <a:pt x="10023" y="390"/>
                  <a:pt x="9982" y="449"/>
                </a:cubicBezTo>
                <a:cubicBezTo>
                  <a:pt x="9896" y="573"/>
                  <a:pt x="9996" y="713"/>
                  <a:pt x="10173" y="713"/>
                </a:cubicBezTo>
                <a:cubicBezTo>
                  <a:pt x="10283" y="713"/>
                  <a:pt x="10295" y="748"/>
                  <a:pt x="10274" y="1048"/>
                </a:cubicBezTo>
                <a:cubicBezTo>
                  <a:pt x="10261" y="1232"/>
                  <a:pt x="10221" y="1402"/>
                  <a:pt x="10186" y="1426"/>
                </a:cubicBezTo>
                <a:cubicBezTo>
                  <a:pt x="10088" y="1494"/>
                  <a:pt x="9895" y="1392"/>
                  <a:pt x="9870" y="1258"/>
                </a:cubicBezTo>
                <a:cubicBezTo>
                  <a:pt x="9844" y="1113"/>
                  <a:pt x="9495" y="872"/>
                  <a:pt x="9297" y="864"/>
                </a:cubicBezTo>
                <a:cubicBezTo>
                  <a:pt x="8448" y="831"/>
                  <a:pt x="8133" y="995"/>
                  <a:pt x="8152" y="1461"/>
                </a:cubicBezTo>
                <a:cubicBezTo>
                  <a:pt x="8161" y="1700"/>
                  <a:pt x="8151" y="1723"/>
                  <a:pt x="7972" y="1784"/>
                </a:cubicBezTo>
                <a:cubicBezTo>
                  <a:pt x="7867" y="1820"/>
                  <a:pt x="7698" y="1910"/>
                  <a:pt x="7600" y="1987"/>
                </a:cubicBezTo>
                <a:cubicBezTo>
                  <a:pt x="7427" y="2123"/>
                  <a:pt x="7425" y="2139"/>
                  <a:pt x="7425" y="2788"/>
                </a:cubicBezTo>
                <a:lnTo>
                  <a:pt x="7425" y="3450"/>
                </a:lnTo>
                <a:lnTo>
                  <a:pt x="7239" y="3534"/>
                </a:lnTo>
                <a:cubicBezTo>
                  <a:pt x="6824" y="3721"/>
                  <a:pt x="6039" y="3939"/>
                  <a:pt x="5858" y="3916"/>
                </a:cubicBezTo>
                <a:cubicBezTo>
                  <a:pt x="5592" y="3882"/>
                  <a:pt x="4983" y="4081"/>
                  <a:pt x="4759" y="4275"/>
                </a:cubicBezTo>
                <a:cubicBezTo>
                  <a:pt x="4656" y="4364"/>
                  <a:pt x="4538" y="4437"/>
                  <a:pt x="4494" y="4437"/>
                </a:cubicBezTo>
                <a:cubicBezTo>
                  <a:pt x="4449" y="4437"/>
                  <a:pt x="4136" y="4557"/>
                  <a:pt x="3801" y="4703"/>
                </a:cubicBezTo>
                <a:cubicBezTo>
                  <a:pt x="2174" y="5410"/>
                  <a:pt x="807" y="6764"/>
                  <a:pt x="227" y="8248"/>
                </a:cubicBezTo>
                <a:cubicBezTo>
                  <a:pt x="-229" y="9414"/>
                  <a:pt x="21" y="10691"/>
                  <a:pt x="814" y="11251"/>
                </a:cubicBezTo>
                <a:cubicBezTo>
                  <a:pt x="927" y="11331"/>
                  <a:pt x="1120" y="11483"/>
                  <a:pt x="1244" y="11591"/>
                </a:cubicBezTo>
                <a:cubicBezTo>
                  <a:pt x="1436" y="11757"/>
                  <a:pt x="1456" y="11795"/>
                  <a:pt x="1374" y="11840"/>
                </a:cubicBezTo>
                <a:cubicBezTo>
                  <a:pt x="1146" y="11965"/>
                  <a:pt x="1317" y="12295"/>
                  <a:pt x="1669" y="12414"/>
                </a:cubicBezTo>
                <a:cubicBezTo>
                  <a:pt x="1797" y="12457"/>
                  <a:pt x="1854" y="12450"/>
                  <a:pt x="2022" y="12371"/>
                </a:cubicBezTo>
                <a:cubicBezTo>
                  <a:pt x="2199" y="12288"/>
                  <a:pt x="2229" y="12285"/>
                  <a:pt x="2266" y="12348"/>
                </a:cubicBezTo>
                <a:cubicBezTo>
                  <a:pt x="2379" y="12542"/>
                  <a:pt x="2169" y="13076"/>
                  <a:pt x="1815" y="13497"/>
                </a:cubicBezTo>
                <a:cubicBezTo>
                  <a:pt x="1779" y="13540"/>
                  <a:pt x="1751" y="13665"/>
                  <a:pt x="1751" y="13776"/>
                </a:cubicBezTo>
                <a:cubicBezTo>
                  <a:pt x="1751" y="13940"/>
                  <a:pt x="1720" y="13987"/>
                  <a:pt x="1581" y="14047"/>
                </a:cubicBezTo>
                <a:cubicBezTo>
                  <a:pt x="1371" y="14138"/>
                  <a:pt x="1371" y="14178"/>
                  <a:pt x="1589" y="14717"/>
                </a:cubicBezTo>
                <a:lnTo>
                  <a:pt x="1767" y="15155"/>
                </a:lnTo>
                <a:lnTo>
                  <a:pt x="1581" y="15260"/>
                </a:lnTo>
                <a:cubicBezTo>
                  <a:pt x="1480" y="15317"/>
                  <a:pt x="1310" y="15374"/>
                  <a:pt x="1204" y="15388"/>
                </a:cubicBezTo>
                <a:cubicBezTo>
                  <a:pt x="809" y="15440"/>
                  <a:pt x="781" y="15642"/>
                  <a:pt x="1132" y="15901"/>
                </a:cubicBezTo>
                <a:cubicBezTo>
                  <a:pt x="1287" y="16016"/>
                  <a:pt x="1357" y="16035"/>
                  <a:pt x="1504" y="16010"/>
                </a:cubicBezTo>
                <a:cubicBezTo>
                  <a:pt x="1636" y="15988"/>
                  <a:pt x="1682" y="15953"/>
                  <a:pt x="1682" y="15877"/>
                </a:cubicBezTo>
                <a:cubicBezTo>
                  <a:pt x="1682" y="15695"/>
                  <a:pt x="1853" y="15646"/>
                  <a:pt x="2131" y="15744"/>
                </a:cubicBezTo>
                <a:cubicBezTo>
                  <a:pt x="2459" y="15859"/>
                  <a:pt x="2477" y="15893"/>
                  <a:pt x="2269" y="16003"/>
                </a:cubicBezTo>
                <a:cubicBezTo>
                  <a:pt x="2016" y="16136"/>
                  <a:pt x="2044" y="16208"/>
                  <a:pt x="2417" y="16369"/>
                </a:cubicBezTo>
                <a:lnTo>
                  <a:pt x="2744" y="16509"/>
                </a:lnTo>
                <a:lnTo>
                  <a:pt x="2784" y="16926"/>
                </a:lnTo>
                <a:cubicBezTo>
                  <a:pt x="2830" y="17386"/>
                  <a:pt x="2809" y="17419"/>
                  <a:pt x="2380" y="17594"/>
                </a:cubicBezTo>
                <a:cubicBezTo>
                  <a:pt x="1986" y="17754"/>
                  <a:pt x="2061" y="17859"/>
                  <a:pt x="2789" y="18179"/>
                </a:cubicBezTo>
                <a:cubicBezTo>
                  <a:pt x="4239" y="18816"/>
                  <a:pt x="5598" y="19410"/>
                  <a:pt x="6073" y="19609"/>
                </a:cubicBezTo>
                <a:cubicBezTo>
                  <a:pt x="7826" y="20346"/>
                  <a:pt x="7759" y="20321"/>
                  <a:pt x="7884" y="20257"/>
                </a:cubicBezTo>
                <a:cubicBezTo>
                  <a:pt x="7948" y="20224"/>
                  <a:pt x="8159" y="20110"/>
                  <a:pt x="8352" y="20003"/>
                </a:cubicBezTo>
                <a:cubicBezTo>
                  <a:pt x="8724" y="19798"/>
                  <a:pt x="8926" y="19784"/>
                  <a:pt x="8734" y="19977"/>
                </a:cubicBezTo>
                <a:cubicBezTo>
                  <a:pt x="8671" y="20041"/>
                  <a:pt x="8614" y="20214"/>
                  <a:pt x="8598" y="20387"/>
                </a:cubicBezTo>
                <a:cubicBezTo>
                  <a:pt x="8573" y="20651"/>
                  <a:pt x="8591" y="20713"/>
                  <a:pt x="8758" y="20909"/>
                </a:cubicBezTo>
                <a:cubicBezTo>
                  <a:pt x="8981" y="21173"/>
                  <a:pt x="9415" y="21382"/>
                  <a:pt x="10016" y="21512"/>
                </a:cubicBezTo>
                <a:cubicBezTo>
                  <a:pt x="10346" y="21584"/>
                  <a:pt x="10557" y="21597"/>
                  <a:pt x="11041" y="21582"/>
                </a:cubicBezTo>
                <a:cubicBezTo>
                  <a:pt x="12304" y="21544"/>
                  <a:pt x="13101" y="21119"/>
                  <a:pt x="13101" y="20485"/>
                </a:cubicBezTo>
                <a:cubicBezTo>
                  <a:pt x="13101" y="20247"/>
                  <a:pt x="12911" y="19923"/>
                  <a:pt x="12698" y="19796"/>
                </a:cubicBezTo>
                <a:cubicBezTo>
                  <a:pt x="12630" y="19755"/>
                  <a:pt x="12590" y="19687"/>
                  <a:pt x="12608" y="19642"/>
                </a:cubicBezTo>
                <a:cubicBezTo>
                  <a:pt x="12627" y="19594"/>
                  <a:pt x="12539" y="19467"/>
                  <a:pt x="12390" y="19330"/>
                </a:cubicBezTo>
                <a:cubicBezTo>
                  <a:pt x="12158" y="19117"/>
                  <a:pt x="12146" y="19095"/>
                  <a:pt x="12247" y="19022"/>
                </a:cubicBezTo>
                <a:cubicBezTo>
                  <a:pt x="12328" y="18962"/>
                  <a:pt x="12339" y="18929"/>
                  <a:pt x="12281" y="18891"/>
                </a:cubicBezTo>
                <a:cubicBezTo>
                  <a:pt x="12223" y="18853"/>
                  <a:pt x="12157" y="18860"/>
                  <a:pt x="12021" y="18924"/>
                </a:cubicBezTo>
                <a:cubicBezTo>
                  <a:pt x="11776" y="19039"/>
                  <a:pt x="11681" y="18974"/>
                  <a:pt x="11681" y="18682"/>
                </a:cubicBezTo>
                <a:cubicBezTo>
                  <a:pt x="11681" y="18557"/>
                  <a:pt x="11650" y="18432"/>
                  <a:pt x="11612" y="18407"/>
                </a:cubicBezTo>
                <a:cubicBezTo>
                  <a:pt x="11513" y="18342"/>
                  <a:pt x="11803" y="18110"/>
                  <a:pt x="11939" y="18144"/>
                </a:cubicBezTo>
                <a:cubicBezTo>
                  <a:pt x="12128" y="18192"/>
                  <a:pt x="12291" y="18123"/>
                  <a:pt x="12292" y="17997"/>
                </a:cubicBezTo>
                <a:cubicBezTo>
                  <a:pt x="12293" y="17897"/>
                  <a:pt x="12453" y="17794"/>
                  <a:pt x="13247" y="17366"/>
                </a:cubicBezTo>
                <a:cubicBezTo>
                  <a:pt x="13773" y="17084"/>
                  <a:pt x="14388" y="16750"/>
                  <a:pt x="14615" y="16625"/>
                </a:cubicBezTo>
                <a:cubicBezTo>
                  <a:pt x="15282" y="16256"/>
                  <a:pt x="15529" y="16209"/>
                  <a:pt x="15387" y="16478"/>
                </a:cubicBezTo>
                <a:cubicBezTo>
                  <a:pt x="15136" y="16954"/>
                  <a:pt x="15777" y="17469"/>
                  <a:pt x="16853" y="17654"/>
                </a:cubicBezTo>
                <a:cubicBezTo>
                  <a:pt x="18078" y="17864"/>
                  <a:pt x="19324" y="17544"/>
                  <a:pt x="19452" y="16986"/>
                </a:cubicBezTo>
                <a:cubicBezTo>
                  <a:pt x="19511" y="16730"/>
                  <a:pt x="19400" y="16472"/>
                  <a:pt x="19155" y="16297"/>
                </a:cubicBezTo>
                <a:cubicBezTo>
                  <a:pt x="19055" y="16224"/>
                  <a:pt x="19000" y="16127"/>
                  <a:pt x="18998" y="16022"/>
                </a:cubicBezTo>
                <a:cubicBezTo>
                  <a:pt x="18995" y="15860"/>
                  <a:pt x="18827" y="15638"/>
                  <a:pt x="18656" y="15567"/>
                </a:cubicBezTo>
                <a:cubicBezTo>
                  <a:pt x="18582" y="15537"/>
                  <a:pt x="18586" y="15513"/>
                  <a:pt x="18680" y="15444"/>
                </a:cubicBezTo>
                <a:cubicBezTo>
                  <a:pt x="18787" y="15367"/>
                  <a:pt x="18785" y="15358"/>
                  <a:pt x="18682" y="15332"/>
                </a:cubicBezTo>
                <a:cubicBezTo>
                  <a:pt x="18621" y="15316"/>
                  <a:pt x="18527" y="15329"/>
                  <a:pt x="18473" y="15358"/>
                </a:cubicBezTo>
                <a:cubicBezTo>
                  <a:pt x="18330" y="15437"/>
                  <a:pt x="18254" y="15383"/>
                  <a:pt x="18289" y="15227"/>
                </a:cubicBezTo>
                <a:cubicBezTo>
                  <a:pt x="18311" y="15129"/>
                  <a:pt x="18401" y="15051"/>
                  <a:pt x="18608" y="14953"/>
                </a:cubicBezTo>
                <a:cubicBezTo>
                  <a:pt x="19440" y="14559"/>
                  <a:pt x="20453" y="13497"/>
                  <a:pt x="20968" y="12479"/>
                </a:cubicBezTo>
                <a:cubicBezTo>
                  <a:pt x="21260" y="11904"/>
                  <a:pt x="21371" y="11222"/>
                  <a:pt x="21226" y="10871"/>
                </a:cubicBezTo>
                <a:cubicBezTo>
                  <a:pt x="21172" y="10742"/>
                  <a:pt x="21128" y="10347"/>
                  <a:pt x="21117" y="9877"/>
                </a:cubicBezTo>
                <a:cubicBezTo>
                  <a:pt x="21098" y="9039"/>
                  <a:pt x="21037" y="8834"/>
                  <a:pt x="20690" y="8488"/>
                </a:cubicBezTo>
                <a:cubicBezTo>
                  <a:pt x="20561" y="8359"/>
                  <a:pt x="20530" y="8290"/>
                  <a:pt x="20565" y="8185"/>
                </a:cubicBezTo>
                <a:cubicBezTo>
                  <a:pt x="20602" y="8074"/>
                  <a:pt x="20590" y="8048"/>
                  <a:pt x="20493" y="8048"/>
                </a:cubicBezTo>
                <a:cubicBezTo>
                  <a:pt x="20428" y="8048"/>
                  <a:pt x="20327" y="8076"/>
                  <a:pt x="20268" y="8111"/>
                </a:cubicBezTo>
                <a:cubicBezTo>
                  <a:pt x="20175" y="8165"/>
                  <a:pt x="20107" y="8157"/>
                  <a:pt x="19739" y="8046"/>
                </a:cubicBezTo>
                <a:cubicBezTo>
                  <a:pt x="19342" y="7927"/>
                  <a:pt x="19319" y="7910"/>
                  <a:pt x="19336" y="7780"/>
                </a:cubicBezTo>
                <a:cubicBezTo>
                  <a:pt x="19353" y="7645"/>
                  <a:pt x="19338" y="7639"/>
                  <a:pt x="18823" y="7526"/>
                </a:cubicBezTo>
                <a:cubicBezTo>
                  <a:pt x="18260" y="7402"/>
                  <a:pt x="18116" y="7312"/>
                  <a:pt x="18234" y="7158"/>
                </a:cubicBezTo>
                <a:cubicBezTo>
                  <a:pt x="18272" y="7108"/>
                  <a:pt x="18335" y="7028"/>
                  <a:pt x="18372" y="6979"/>
                </a:cubicBezTo>
                <a:cubicBezTo>
                  <a:pt x="18474" y="6846"/>
                  <a:pt x="18453" y="6762"/>
                  <a:pt x="18308" y="6711"/>
                </a:cubicBezTo>
                <a:cubicBezTo>
                  <a:pt x="18107" y="6640"/>
                  <a:pt x="17911" y="6658"/>
                  <a:pt x="17835" y="6751"/>
                </a:cubicBezTo>
                <a:cubicBezTo>
                  <a:pt x="17770" y="6831"/>
                  <a:pt x="17738" y="6826"/>
                  <a:pt x="17241" y="6662"/>
                </a:cubicBezTo>
                <a:cubicBezTo>
                  <a:pt x="16921" y="6556"/>
                  <a:pt x="16625" y="6487"/>
                  <a:pt x="16476" y="6487"/>
                </a:cubicBezTo>
                <a:cubicBezTo>
                  <a:pt x="16313" y="6487"/>
                  <a:pt x="16188" y="6455"/>
                  <a:pt x="16102" y="6392"/>
                </a:cubicBezTo>
                <a:cubicBezTo>
                  <a:pt x="15694" y="6095"/>
                  <a:pt x="14658" y="5959"/>
                  <a:pt x="13919" y="6103"/>
                </a:cubicBezTo>
                <a:cubicBezTo>
                  <a:pt x="13719" y="6142"/>
                  <a:pt x="13530" y="6163"/>
                  <a:pt x="13497" y="6150"/>
                </a:cubicBezTo>
                <a:cubicBezTo>
                  <a:pt x="13465" y="6136"/>
                  <a:pt x="13439" y="6025"/>
                  <a:pt x="13439" y="5903"/>
                </a:cubicBezTo>
                <a:cubicBezTo>
                  <a:pt x="13439" y="5771"/>
                  <a:pt x="13395" y="5637"/>
                  <a:pt x="13327" y="5569"/>
                </a:cubicBezTo>
                <a:cubicBezTo>
                  <a:pt x="13247" y="5488"/>
                  <a:pt x="13220" y="5376"/>
                  <a:pt x="13232" y="5180"/>
                </a:cubicBezTo>
                <a:cubicBezTo>
                  <a:pt x="13246" y="4936"/>
                  <a:pt x="13268" y="4893"/>
                  <a:pt x="13444" y="4801"/>
                </a:cubicBezTo>
                <a:cubicBezTo>
                  <a:pt x="13553" y="4744"/>
                  <a:pt x="13643" y="4671"/>
                  <a:pt x="13643" y="4638"/>
                </a:cubicBezTo>
                <a:cubicBezTo>
                  <a:pt x="13643" y="4502"/>
                  <a:pt x="14078" y="4330"/>
                  <a:pt x="14702" y="4218"/>
                </a:cubicBezTo>
                <a:cubicBezTo>
                  <a:pt x="15117" y="4144"/>
                  <a:pt x="15294" y="3955"/>
                  <a:pt x="15571" y="3291"/>
                </a:cubicBezTo>
                <a:cubicBezTo>
                  <a:pt x="15583" y="3261"/>
                  <a:pt x="15719" y="3196"/>
                  <a:pt x="15871" y="3145"/>
                </a:cubicBezTo>
                <a:cubicBezTo>
                  <a:pt x="16188" y="3038"/>
                  <a:pt x="16285" y="2932"/>
                  <a:pt x="16118" y="2870"/>
                </a:cubicBezTo>
                <a:cubicBezTo>
                  <a:pt x="16056" y="2847"/>
                  <a:pt x="16021" y="2809"/>
                  <a:pt x="16043" y="2786"/>
                </a:cubicBezTo>
                <a:cubicBezTo>
                  <a:pt x="16110" y="2715"/>
                  <a:pt x="15888" y="2740"/>
                  <a:pt x="15640" y="2832"/>
                </a:cubicBezTo>
                <a:cubicBezTo>
                  <a:pt x="15490" y="2887"/>
                  <a:pt x="15388" y="2902"/>
                  <a:pt x="15361" y="2872"/>
                </a:cubicBezTo>
                <a:cubicBezTo>
                  <a:pt x="15337" y="2847"/>
                  <a:pt x="15334" y="2814"/>
                  <a:pt x="15356" y="2800"/>
                </a:cubicBezTo>
                <a:cubicBezTo>
                  <a:pt x="15378" y="2785"/>
                  <a:pt x="15361" y="2744"/>
                  <a:pt x="15316" y="2709"/>
                </a:cubicBezTo>
                <a:cubicBezTo>
                  <a:pt x="15226" y="2637"/>
                  <a:pt x="15326" y="2568"/>
                  <a:pt x="15741" y="2418"/>
                </a:cubicBezTo>
                <a:cubicBezTo>
                  <a:pt x="15904" y="2359"/>
                  <a:pt x="15943" y="2324"/>
                  <a:pt x="15887" y="2287"/>
                </a:cubicBezTo>
                <a:cubicBezTo>
                  <a:pt x="15803" y="2231"/>
                  <a:pt x="15327" y="2349"/>
                  <a:pt x="15188" y="2460"/>
                </a:cubicBezTo>
                <a:cubicBezTo>
                  <a:pt x="15147" y="2492"/>
                  <a:pt x="15079" y="2505"/>
                  <a:pt x="15037" y="2488"/>
                </a:cubicBezTo>
                <a:cubicBezTo>
                  <a:pt x="14994" y="2470"/>
                  <a:pt x="14931" y="2452"/>
                  <a:pt x="14894" y="2446"/>
                </a:cubicBezTo>
                <a:cubicBezTo>
                  <a:pt x="14773" y="2428"/>
                  <a:pt x="14353" y="2318"/>
                  <a:pt x="14275" y="2285"/>
                </a:cubicBezTo>
                <a:cubicBezTo>
                  <a:pt x="14233" y="2267"/>
                  <a:pt x="14178" y="2184"/>
                  <a:pt x="14153" y="2099"/>
                </a:cubicBezTo>
                <a:cubicBezTo>
                  <a:pt x="14129" y="2013"/>
                  <a:pt x="14050" y="1920"/>
                  <a:pt x="13980" y="1896"/>
                </a:cubicBezTo>
                <a:cubicBezTo>
                  <a:pt x="13804" y="1833"/>
                  <a:pt x="13484" y="1840"/>
                  <a:pt x="13380" y="1908"/>
                </a:cubicBezTo>
                <a:cubicBezTo>
                  <a:pt x="13311" y="1952"/>
                  <a:pt x="13265" y="1939"/>
                  <a:pt x="13147" y="1845"/>
                </a:cubicBezTo>
                <a:cubicBezTo>
                  <a:pt x="13066" y="1780"/>
                  <a:pt x="12853" y="1687"/>
                  <a:pt x="12671" y="1635"/>
                </a:cubicBezTo>
                <a:lnTo>
                  <a:pt x="12339" y="1540"/>
                </a:lnTo>
                <a:lnTo>
                  <a:pt x="12382" y="1335"/>
                </a:lnTo>
                <a:cubicBezTo>
                  <a:pt x="12423" y="1137"/>
                  <a:pt x="12419" y="1132"/>
                  <a:pt x="12191" y="1069"/>
                </a:cubicBezTo>
                <a:cubicBezTo>
                  <a:pt x="11772" y="954"/>
                  <a:pt x="11223" y="1015"/>
                  <a:pt x="10863" y="1216"/>
                </a:cubicBezTo>
                <a:cubicBezTo>
                  <a:pt x="10712" y="1300"/>
                  <a:pt x="10677" y="1245"/>
                  <a:pt x="10693" y="957"/>
                </a:cubicBezTo>
                <a:cubicBezTo>
                  <a:pt x="10703" y="776"/>
                  <a:pt x="10731" y="714"/>
                  <a:pt x="10805" y="713"/>
                </a:cubicBezTo>
                <a:cubicBezTo>
                  <a:pt x="10997" y="711"/>
                  <a:pt x="11082" y="640"/>
                  <a:pt x="11060" y="499"/>
                </a:cubicBezTo>
                <a:cubicBezTo>
                  <a:pt x="11041" y="369"/>
                  <a:pt x="11056" y="356"/>
                  <a:pt x="11275" y="335"/>
                </a:cubicBezTo>
                <a:cubicBezTo>
                  <a:pt x="11434" y="320"/>
                  <a:pt x="11485" y="300"/>
                  <a:pt x="11426" y="275"/>
                </a:cubicBezTo>
                <a:cubicBezTo>
                  <a:pt x="11378" y="254"/>
                  <a:pt x="11292" y="250"/>
                  <a:pt x="11235" y="265"/>
                </a:cubicBezTo>
                <a:cubicBezTo>
                  <a:pt x="11167" y="282"/>
                  <a:pt x="11117" y="260"/>
                  <a:pt x="11094" y="202"/>
                </a:cubicBezTo>
                <a:cubicBezTo>
                  <a:pt x="11075" y="153"/>
                  <a:pt x="11022" y="114"/>
                  <a:pt x="10980" y="114"/>
                </a:cubicBezTo>
                <a:cubicBezTo>
                  <a:pt x="10938" y="114"/>
                  <a:pt x="10818" y="81"/>
                  <a:pt x="10709" y="44"/>
                </a:cubicBezTo>
                <a:cubicBezTo>
                  <a:pt x="10619" y="12"/>
                  <a:pt x="10563" y="-3"/>
                  <a:pt x="1049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イメージ" descr="イメージ">
            <a:extLst>
              <a:ext uri="{FF2B5EF4-FFF2-40B4-BE49-F238E27FC236}">
                <a16:creationId xmlns:a16="http://schemas.microsoft.com/office/drawing/2014/main" id="{24E3FFD8-AA6C-48DE-AF1F-76FB4ADDC9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808" r="98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895" y="7701209"/>
            <a:ext cx="1907882" cy="1732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ge9image12864768.jpg" descr="page9image12864768.jpg">
            <a:extLst>
              <a:ext uri="{FF2B5EF4-FFF2-40B4-BE49-F238E27FC236}">
                <a16:creationId xmlns:a16="http://schemas.microsoft.com/office/drawing/2014/main" id="{30F91ACE-1030-4D9E-B11A-8532D204A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8190" y="7781366"/>
            <a:ext cx="1642430" cy="1783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56" extrusionOk="0">
                <a:moveTo>
                  <a:pt x="15111" y="0"/>
                </a:moveTo>
                <a:cubicBezTo>
                  <a:pt x="15012" y="0"/>
                  <a:pt x="14999" y="39"/>
                  <a:pt x="14999" y="293"/>
                </a:cubicBezTo>
                <a:cubicBezTo>
                  <a:pt x="14999" y="515"/>
                  <a:pt x="14974" y="598"/>
                  <a:pt x="14897" y="638"/>
                </a:cubicBezTo>
                <a:cubicBezTo>
                  <a:pt x="14805" y="685"/>
                  <a:pt x="14792" y="809"/>
                  <a:pt x="14781" y="1858"/>
                </a:cubicBezTo>
                <a:cubicBezTo>
                  <a:pt x="14774" y="2501"/>
                  <a:pt x="14754" y="3061"/>
                  <a:pt x="14737" y="3102"/>
                </a:cubicBezTo>
                <a:cubicBezTo>
                  <a:pt x="14720" y="3142"/>
                  <a:pt x="14648" y="3168"/>
                  <a:pt x="14575" y="3158"/>
                </a:cubicBezTo>
                <a:cubicBezTo>
                  <a:pt x="14466" y="3144"/>
                  <a:pt x="14444" y="3108"/>
                  <a:pt x="14446" y="2951"/>
                </a:cubicBezTo>
                <a:cubicBezTo>
                  <a:pt x="14448" y="2767"/>
                  <a:pt x="14441" y="2761"/>
                  <a:pt x="14223" y="2753"/>
                </a:cubicBezTo>
                <a:cubicBezTo>
                  <a:pt x="14098" y="2748"/>
                  <a:pt x="13960" y="2717"/>
                  <a:pt x="13916" y="2684"/>
                </a:cubicBezTo>
                <a:cubicBezTo>
                  <a:pt x="13852" y="2634"/>
                  <a:pt x="13835" y="2671"/>
                  <a:pt x="13820" y="2882"/>
                </a:cubicBezTo>
                <a:cubicBezTo>
                  <a:pt x="13804" y="3106"/>
                  <a:pt x="13783" y="3143"/>
                  <a:pt x="13666" y="3158"/>
                </a:cubicBezTo>
                <a:cubicBezTo>
                  <a:pt x="13567" y="3171"/>
                  <a:pt x="13522" y="3145"/>
                  <a:pt x="13498" y="3061"/>
                </a:cubicBezTo>
                <a:cubicBezTo>
                  <a:pt x="13475" y="2980"/>
                  <a:pt x="13431" y="2952"/>
                  <a:pt x="13356" y="2970"/>
                </a:cubicBezTo>
                <a:cubicBezTo>
                  <a:pt x="13212" y="3005"/>
                  <a:pt x="13160" y="2916"/>
                  <a:pt x="13258" y="2802"/>
                </a:cubicBezTo>
                <a:cubicBezTo>
                  <a:pt x="13328" y="2719"/>
                  <a:pt x="13324" y="2718"/>
                  <a:pt x="13231" y="2786"/>
                </a:cubicBezTo>
                <a:cubicBezTo>
                  <a:pt x="13149" y="2845"/>
                  <a:pt x="13096" y="2849"/>
                  <a:pt x="12980" y="2800"/>
                </a:cubicBezTo>
                <a:cubicBezTo>
                  <a:pt x="12773" y="2714"/>
                  <a:pt x="11963" y="2718"/>
                  <a:pt x="11963" y="2806"/>
                </a:cubicBezTo>
                <a:cubicBezTo>
                  <a:pt x="11963" y="2843"/>
                  <a:pt x="11887" y="2939"/>
                  <a:pt x="11794" y="3020"/>
                </a:cubicBezTo>
                <a:cubicBezTo>
                  <a:pt x="11659" y="3137"/>
                  <a:pt x="11568" y="3167"/>
                  <a:pt x="11356" y="3167"/>
                </a:cubicBezTo>
                <a:cubicBezTo>
                  <a:pt x="11090" y="3167"/>
                  <a:pt x="11087" y="3169"/>
                  <a:pt x="11087" y="3353"/>
                </a:cubicBezTo>
                <a:cubicBezTo>
                  <a:pt x="11087" y="3564"/>
                  <a:pt x="11058" y="3588"/>
                  <a:pt x="10804" y="3606"/>
                </a:cubicBezTo>
                <a:cubicBezTo>
                  <a:pt x="10626" y="3619"/>
                  <a:pt x="10621" y="3628"/>
                  <a:pt x="10621" y="3877"/>
                </a:cubicBezTo>
                <a:cubicBezTo>
                  <a:pt x="10621" y="4108"/>
                  <a:pt x="10634" y="4133"/>
                  <a:pt x="10752" y="4134"/>
                </a:cubicBezTo>
                <a:cubicBezTo>
                  <a:pt x="10987" y="4136"/>
                  <a:pt x="11046" y="4213"/>
                  <a:pt x="11052" y="4531"/>
                </a:cubicBezTo>
                <a:cubicBezTo>
                  <a:pt x="11057" y="4829"/>
                  <a:pt x="11100" y="4911"/>
                  <a:pt x="11168" y="4749"/>
                </a:cubicBezTo>
                <a:cubicBezTo>
                  <a:pt x="11232" y="4595"/>
                  <a:pt x="11321" y="4728"/>
                  <a:pt x="11306" y="4956"/>
                </a:cubicBezTo>
                <a:cubicBezTo>
                  <a:pt x="11295" y="5126"/>
                  <a:pt x="11313" y="5182"/>
                  <a:pt x="11380" y="5183"/>
                </a:cubicBezTo>
                <a:cubicBezTo>
                  <a:pt x="11532" y="5185"/>
                  <a:pt x="11630" y="5266"/>
                  <a:pt x="11559" y="5331"/>
                </a:cubicBezTo>
                <a:cubicBezTo>
                  <a:pt x="11436" y="5444"/>
                  <a:pt x="11493" y="5530"/>
                  <a:pt x="11690" y="5530"/>
                </a:cubicBezTo>
                <a:cubicBezTo>
                  <a:pt x="11796" y="5530"/>
                  <a:pt x="11906" y="5552"/>
                  <a:pt x="11936" y="5579"/>
                </a:cubicBezTo>
                <a:cubicBezTo>
                  <a:pt x="11967" y="5607"/>
                  <a:pt x="12110" y="5637"/>
                  <a:pt x="12254" y="5647"/>
                </a:cubicBezTo>
                <a:cubicBezTo>
                  <a:pt x="12513" y="5663"/>
                  <a:pt x="12517" y="5666"/>
                  <a:pt x="12535" y="5872"/>
                </a:cubicBezTo>
                <a:cubicBezTo>
                  <a:pt x="12545" y="5986"/>
                  <a:pt x="12527" y="6106"/>
                  <a:pt x="12493" y="6137"/>
                </a:cubicBezTo>
                <a:cubicBezTo>
                  <a:pt x="12459" y="6169"/>
                  <a:pt x="12429" y="6276"/>
                  <a:pt x="12429" y="6375"/>
                </a:cubicBezTo>
                <a:cubicBezTo>
                  <a:pt x="12429" y="6478"/>
                  <a:pt x="12396" y="6565"/>
                  <a:pt x="12348" y="6582"/>
                </a:cubicBezTo>
                <a:cubicBezTo>
                  <a:pt x="12303" y="6598"/>
                  <a:pt x="12254" y="6656"/>
                  <a:pt x="12239" y="6711"/>
                </a:cubicBezTo>
                <a:cubicBezTo>
                  <a:pt x="12218" y="6783"/>
                  <a:pt x="12174" y="6803"/>
                  <a:pt x="12086" y="6782"/>
                </a:cubicBezTo>
                <a:cubicBezTo>
                  <a:pt x="11999" y="6761"/>
                  <a:pt x="11963" y="6777"/>
                  <a:pt x="11963" y="6837"/>
                </a:cubicBezTo>
                <a:cubicBezTo>
                  <a:pt x="11963" y="6883"/>
                  <a:pt x="11911" y="6947"/>
                  <a:pt x="11848" y="6978"/>
                </a:cubicBezTo>
                <a:cubicBezTo>
                  <a:pt x="11754" y="7024"/>
                  <a:pt x="11744" y="7060"/>
                  <a:pt x="11788" y="7166"/>
                </a:cubicBezTo>
                <a:cubicBezTo>
                  <a:pt x="11823" y="7252"/>
                  <a:pt x="11821" y="7309"/>
                  <a:pt x="11782" y="7331"/>
                </a:cubicBezTo>
                <a:cubicBezTo>
                  <a:pt x="11749" y="7350"/>
                  <a:pt x="11736" y="7398"/>
                  <a:pt x="11753" y="7439"/>
                </a:cubicBezTo>
                <a:cubicBezTo>
                  <a:pt x="11787" y="7519"/>
                  <a:pt x="11567" y="7689"/>
                  <a:pt x="11487" y="7644"/>
                </a:cubicBezTo>
                <a:cubicBezTo>
                  <a:pt x="11461" y="7629"/>
                  <a:pt x="11437" y="7571"/>
                  <a:pt x="11437" y="7513"/>
                </a:cubicBezTo>
                <a:cubicBezTo>
                  <a:pt x="11437" y="7397"/>
                  <a:pt x="11269" y="7371"/>
                  <a:pt x="11160" y="7471"/>
                </a:cubicBezTo>
                <a:cubicBezTo>
                  <a:pt x="11109" y="7518"/>
                  <a:pt x="11073" y="7517"/>
                  <a:pt x="11010" y="7469"/>
                </a:cubicBezTo>
                <a:cubicBezTo>
                  <a:pt x="10955" y="7427"/>
                  <a:pt x="10720" y="7409"/>
                  <a:pt x="10326" y="7416"/>
                </a:cubicBezTo>
                <a:cubicBezTo>
                  <a:pt x="9774" y="7426"/>
                  <a:pt x="9720" y="7419"/>
                  <a:pt x="9625" y="7311"/>
                </a:cubicBezTo>
                <a:cubicBezTo>
                  <a:pt x="9563" y="7241"/>
                  <a:pt x="9457" y="7195"/>
                  <a:pt x="9357" y="7195"/>
                </a:cubicBezTo>
                <a:cubicBezTo>
                  <a:pt x="9266" y="7195"/>
                  <a:pt x="9099" y="7170"/>
                  <a:pt x="8989" y="7141"/>
                </a:cubicBezTo>
                <a:cubicBezTo>
                  <a:pt x="8753" y="7079"/>
                  <a:pt x="8703" y="7108"/>
                  <a:pt x="8798" y="7248"/>
                </a:cubicBezTo>
                <a:cubicBezTo>
                  <a:pt x="8884" y="7374"/>
                  <a:pt x="8831" y="7407"/>
                  <a:pt x="8525" y="7418"/>
                </a:cubicBezTo>
                <a:cubicBezTo>
                  <a:pt x="8377" y="7423"/>
                  <a:pt x="8286" y="7452"/>
                  <a:pt x="8286" y="7494"/>
                </a:cubicBezTo>
                <a:cubicBezTo>
                  <a:pt x="8286" y="7531"/>
                  <a:pt x="8145" y="7624"/>
                  <a:pt x="7974" y="7701"/>
                </a:cubicBezTo>
                <a:cubicBezTo>
                  <a:pt x="7737" y="7808"/>
                  <a:pt x="7572" y="7842"/>
                  <a:pt x="7275" y="7845"/>
                </a:cubicBezTo>
                <a:cubicBezTo>
                  <a:pt x="6994" y="7847"/>
                  <a:pt x="6886" y="7866"/>
                  <a:pt x="6886" y="7917"/>
                </a:cubicBezTo>
                <a:cubicBezTo>
                  <a:pt x="6886" y="7956"/>
                  <a:pt x="6799" y="8039"/>
                  <a:pt x="6695" y="8100"/>
                </a:cubicBezTo>
                <a:cubicBezTo>
                  <a:pt x="6591" y="8160"/>
                  <a:pt x="6506" y="8229"/>
                  <a:pt x="6506" y="8252"/>
                </a:cubicBezTo>
                <a:cubicBezTo>
                  <a:pt x="6506" y="8275"/>
                  <a:pt x="6293" y="8287"/>
                  <a:pt x="6032" y="8277"/>
                </a:cubicBezTo>
                <a:cubicBezTo>
                  <a:pt x="5593" y="8259"/>
                  <a:pt x="5558" y="8266"/>
                  <a:pt x="5528" y="8371"/>
                </a:cubicBezTo>
                <a:cubicBezTo>
                  <a:pt x="5505" y="8450"/>
                  <a:pt x="5449" y="8482"/>
                  <a:pt x="5337" y="8482"/>
                </a:cubicBezTo>
                <a:cubicBezTo>
                  <a:pt x="5207" y="8482"/>
                  <a:pt x="5191" y="8496"/>
                  <a:pt x="5247" y="8558"/>
                </a:cubicBezTo>
                <a:cubicBezTo>
                  <a:pt x="5357" y="8681"/>
                  <a:pt x="5238" y="8706"/>
                  <a:pt x="4547" y="8705"/>
                </a:cubicBezTo>
                <a:cubicBezTo>
                  <a:pt x="4195" y="8705"/>
                  <a:pt x="3922" y="8726"/>
                  <a:pt x="3939" y="8751"/>
                </a:cubicBezTo>
                <a:cubicBezTo>
                  <a:pt x="3977" y="8809"/>
                  <a:pt x="3874" y="8870"/>
                  <a:pt x="3711" y="8886"/>
                </a:cubicBezTo>
                <a:cubicBezTo>
                  <a:pt x="3644" y="8893"/>
                  <a:pt x="3557" y="8902"/>
                  <a:pt x="3521" y="8905"/>
                </a:cubicBezTo>
                <a:cubicBezTo>
                  <a:pt x="3484" y="8909"/>
                  <a:pt x="3441" y="8960"/>
                  <a:pt x="3424" y="9019"/>
                </a:cubicBezTo>
                <a:cubicBezTo>
                  <a:pt x="3397" y="9116"/>
                  <a:pt x="3345" y="9127"/>
                  <a:pt x="2893" y="9127"/>
                </a:cubicBezTo>
                <a:cubicBezTo>
                  <a:pt x="2617" y="9127"/>
                  <a:pt x="2372" y="9125"/>
                  <a:pt x="2350" y="9123"/>
                </a:cubicBezTo>
                <a:cubicBezTo>
                  <a:pt x="2327" y="9121"/>
                  <a:pt x="2289" y="9168"/>
                  <a:pt x="2265" y="9230"/>
                </a:cubicBezTo>
                <a:cubicBezTo>
                  <a:pt x="2226" y="9325"/>
                  <a:pt x="2171" y="9341"/>
                  <a:pt x="1868" y="9341"/>
                </a:cubicBezTo>
                <a:cubicBezTo>
                  <a:pt x="1631" y="9341"/>
                  <a:pt x="1521" y="9361"/>
                  <a:pt x="1531" y="9403"/>
                </a:cubicBezTo>
                <a:cubicBezTo>
                  <a:pt x="1548" y="9474"/>
                  <a:pt x="1337" y="9542"/>
                  <a:pt x="1076" y="9550"/>
                </a:cubicBezTo>
                <a:cubicBezTo>
                  <a:pt x="921" y="9555"/>
                  <a:pt x="901" y="9575"/>
                  <a:pt x="909" y="9704"/>
                </a:cubicBezTo>
                <a:cubicBezTo>
                  <a:pt x="914" y="9785"/>
                  <a:pt x="885" y="9887"/>
                  <a:pt x="845" y="9931"/>
                </a:cubicBezTo>
                <a:cubicBezTo>
                  <a:pt x="722" y="10068"/>
                  <a:pt x="691" y="10478"/>
                  <a:pt x="799" y="10551"/>
                </a:cubicBezTo>
                <a:cubicBezTo>
                  <a:pt x="932" y="10640"/>
                  <a:pt x="855" y="10771"/>
                  <a:pt x="645" y="10809"/>
                </a:cubicBezTo>
                <a:cubicBezTo>
                  <a:pt x="497" y="10837"/>
                  <a:pt x="465" y="10868"/>
                  <a:pt x="462" y="10990"/>
                </a:cubicBezTo>
                <a:cubicBezTo>
                  <a:pt x="441" y="11861"/>
                  <a:pt x="437" y="11892"/>
                  <a:pt x="341" y="11877"/>
                </a:cubicBezTo>
                <a:cubicBezTo>
                  <a:pt x="286" y="11869"/>
                  <a:pt x="233" y="11909"/>
                  <a:pt x="215" y="11971"/>
                </a:cubicBezTo>
                <a:cubicBezTo>
                  <a:pt x="198" y="12031"/>
                  <a:pt x="141" y="12079"/>
                  <a:pt x="88" y="12079"/>
                </a:cubicBezTo>
                <a:cubicBezTo>
                  <a:pt x="4" y="12079"/>
                  <a:pt x="-6" y="12152"/>
                  <a:pt x="9" y="12683"/>
                </a:cubicBezTo>
                <a:cubicBezTo>
                  <a:pt x="22" y="13131"/>
                  <a:pt x="46" y="13287"/>
                  <a:pt x="102" y="13287"/>
                </a:cubicBezTo>
                <a:cubicBezTo>
                  <a:pt x="143" y="13287"/>
                  <a:pt x="196" y="13312"/>
                  <a:pt x="219" y="13344"/>
                </a:cubicBezTo>
                <a:cubicBezTo>
                  <a:pt x="242" y="13375"/>
                  <a:pt x="308" y="13417"/>
                  <a:pt x="364" y="13436"/>
                </a:cubicBezTo>
                <a:cubicBezTo>
                  <a:pt x="518" y="13488"/>
                  <a:pt x="510" y="13958"/>
                  <a:pt x="354" y="13996"/>
                </a:cubicBezTo>
                <a:cubicBezTo>
                  <a:pt x="293" y="14010"/>
                  <a:pt x="229" y="14067"/>
                  <a:pt x="213" y="14123"/>
                </a:cubicBezTo>
                <a:cubicBezTo>
                  <a:pt x="197" y="14179"/>
                  <a:pt x="143" y="14226"/>
                  <a:pt x="92" y="14226"/>
                </a:cubicBezTo>
                <a:cubicBezTo>
                  <a:pt x="11" y="14226"/>
                  <a:pt x="-1" y="14328"/>
                  <a:pt x="0" y="15017"/>
                </a:cubicBezTo>
                <a:lnTo>
                  <a:pt x="2" y="15809"/>
                </a:lnTo>
                <a:lnTo>
                  <a:pt x="190" y="15894"/>
                </a:lnTo>
                <a:cubicBezTo>
                  <a:pt x="364" y="15972"/>
                  <a:pt x="382" y="16007"/>
                  <a:pt x="431" y="16337"/>
                </a:cubicBezTo>
                <a:cubicBezTo>
                  <a:pt x="460" y="16534"/>
                  <a:pt x="512" y="16696"/>
                  <a:pt x="547" y="16696"/>
                </a:cubicBezTo>
                <a:cubicBezTo>
                  <a:pt x="582" y="16697"/>
                  <a:pt x="676" y="16760"/>
                  <a:pt x="755" y="16836"/>
                </a:cubicBezTo>
                <a:cubicBezTo>
                  <a:pt x="902" y="16979"/>
                  <a:pt x="933" y="17253"/>
                  <a:pt x="814" y="17362"/>
                </a:cubicBezTo>
                <a:cubicBezTo>
                  <a:pt x="740" y="17431"/>
                  <a:pt x="742" y="17915"/>
                  <a:pt x="816" y="17957"/>
                </a:cubicBezTo>
                <a:cubicBezTo>
                  <a:pt x="848" y="17976"/>
                  <a:pt x="874" y="18047"/>
                  <a:pt x="874" y="18115"/>
                </a:cubicBezTo>
                <a:cubicBezTo>
                  <a:pt x="874" y="18285"/>
                  <a:pt x="1004" y="18370"/>
                  <a:pt x="1298" y="18393"/>
                </a:cubicBezTo>
                <a:cubicBezTo>
                  <a:pt x="1434" y="18404"/>
                  <a:pt x="1572" y="18444"/>
                  <a:pt x="1604" y="18483"/>
                </a:cubicBezTo>
                <a:cubicBezTo>
                  <a:pt x="1636" y="18523"/>
                  <a:pt x="1706" y="18571"/>
                  <a:pt x="1762" y="18590"/>
                </a:cubicBezTo>
                <a:cubicBezTo>
                  <a:pt x="1819" y="18609"/>
                  <a:pt x="1851" y="18657"/>
                  <a:pt x="1833" y="18700"/>
                </a:cubicBezTo>
                <a:cubicBezTo>
                  <a:pt x="1811" y="18753"/>
                  <a:pt x="1845" y="18776"/>
                  <a:pt x="1949" y="18776"/>
                </a:cubicBezTo>
                <a:cubicBezTo>
                  <a:pt x="2145" y="18776"/>
                  <a:pt x="2741" y="19046"/>
                  <a:pt x="2741" y="19135"/>
                </a:cubicBezTo>
                <a:cubicBezTo>
                  <a:pt x="2741" y="19174"/>
                  <a:pt x="2702" y="19237"/>
                  <a:pt x="2654" y="19273"/>
                </a:cubicBezTo>
                <a:cubicBezTo>
                  <a:pt x="2606" y="19310"/>
                  <a:pt x="2567" y="19326"/>
                  <a:pt x="2567" y="19309"/>
                </a:cubicBezTo>
                <a:cubicBezTo>
                  <a:pt x="2567" y="19292"/>
                  <a:pt x="2501" y="19338"/>
                  <a:pt x="2421" y="19412"/>
                </a:cubicBezTo>
                <a:cubicBezTo>
                  <a:pt x="2143" y="19667"/>
                  <a:pt x="2261" y="20071"/>
                  <a:pt x="2615" y="20076"/>
                </a:cubicBezTo>
                <a:cubicBezTo>
                  <a:pt x="2701" y="20077"/>
                  <a:pt x="2764" y="20117"/>
                  <a:pt x="2783" y="20182"/>
                </a:cubicBezTo>
                <a:cubicBezTo>
                  <a:pt x="2805" y="20258"/>
                  <a:pt x="2838" y="20275"/>
                  <a:pt x="2908" y="20242"/>
                </a:cubicBezTo>
                <a:cubicBezTo>
                  <a:pt x="3135" y="20137"/>
                  <a:pt x="3305" y="20081"/>
                  <a:pt x="3442" y="20067"/>
                </a:cubicBezTo>
                <a:cubicBezTo>
                  <a:pt x="3573" y="20053"/>
                  <a:pt x="3590" y="20023"/>
                  <a:pt x="3605" y="19782"/>
                </a:cubicBezTo>
                <a:cubicBezTo>
                  <a:pt x="3615" y="19634"/>
                  <a:pt x="3656" y="19491"/>
                  <a:pt x="3698" y="19461"/>
                </a:cubicBezTo>
                <a:cubicBezTo>
                  <a:pt x="3739" y="19432"/>
                  <a:pt x="3785" y="19373"/>
                  <a:pt x="3800" y="19332"/>
                </a:cubicBezTo>
                <a:cubicBezTo>
                  <a:pt x="3832" y="19241"/>
                  <a:pt x="4064" y="19198"/>
                  <a:pt x="4114" y="19273"/>
                </a:cubicBezTo>
                <a:cubicBezTo>
                  <a:pt x="4134" y="19303"/>
                  <a:pt x="4328" y="19327"/>
                  <a:pt x="4547" y="19327"/>
                </a:cubicBezTo>
                <a:cubicBezTo>
                  <a:pt x="4940" y="19327"/>
                  <a:pt x="5281" y="19426"/>
                  <a:pt x="5281" y="19541"/>
                </a:cubicBezTo>
                <a:cubicBezTo>
                  <a:pt x="5281" y="19582"/>
                  <a:pt x="5792" y="19863"/>
                  <a:pt x="5867" y="19863"/>
                </a:cubicBezTo>
                <a:cubicBezTo>
                  <a:pt x="5874" y="19863"/>
                  <a:pt x="5892" y="19814"/>
                  <a:pt x="5909" y="19755"/>
                </a:cubicBezTo>
                <a:cubicBezTo>
                  <a:pt x="5927" y="19694"/>
                  <a:pt x="5989" y="19649"/>
                  <a:pt x="6054" y="19649"/>
                </a:cubicBezTo>
                <a:cubicBezTo>
                  <a:pt x="6193" y="19649"/>
                  <a:pt x="6477" y="19880"/>
                  <a:pt x="6477" y="19994"/>
                </a:cubicBezTo>
                <a:cubicBezTo>
                  <a:pt x="6477" y="20040"/>
                  <a:pt x="6510" y="20077"/>
                  <a:pt x="6553" y="20077"/>
                </a:cubicBezTo>
                <a:cubicBezTo>
                  <a:pt x="6595" y="20077"/>
                  <a:pt x="6688" y="20151"/>
                  <a:pt x="6761" y="20240"/>
                </a:cubicBezTo>
                <a:cubicBezTo>
                  <a:pt x="6919" y="20437"/>
                  <a:pt x="6920" y="20813"/>
                  <a:pt x="6762" y="20789"/>
                </a:cubicBezTo>
                <a:cubicBezTo>
                  <a:pt x="6641" y="20771"/>
                  <a:pt x="6625" y="21064"/>
                  <a:pt x="6743" y="21154"/>
                </a:cubicBezTo>
                <a:cubicBezTo>
                  <a:pt x="6789" y="21189"/>
                  <a:pt x="6828" y="21250"/>
                  <a:pt x="6828" y="21289"/>
                </a:cubicBezTo>
                <a:cubicBezTo>
                  <a:pt x="6828" y="21328"/>
                  <a:pt x="6900" y="21366"/>
                  <a:pt x="6988" y="21376"/>
                </a:cubicBezTo>
                <a:cubicBezTo>
                  <a:pt x="7076" y="21385"/>
                  <a:pt x="7151" y="21424"/>
                  <a:pt x="7155" y="21461"/>
                </a:cubicBezTo>
                <a:cubicBezTo>
                  <a:pt x="7159" y="21498"/>
                  <a:pt x="7167" y="21535"/>
                  <a:pt x="7171" y="21546"/>
                </a:cubicBezTo>
                <a:cubicBezTo>
                  <a:pt x="7175" y="21556"/>
                  <a:pt x="7263" y="21560"/>
                  <a:pt x="7367" y="21553"/>
                </a:cubicBezTo>
                <a:cubicBezTo>
                  <a:pt x="7472" y="21546"/>
                  <a:pt x="7602" y="21537"/>
                  <a:pt x="7658" y="21533"/>
                </a:cubicBezTo>
                <a:cubicBezTo>
                  <a:pt x="7731" y="21529"/>
                  <a:pt x="7760" y="21481"/>
                  <a:pt x="7760" y="21369"/>
                </a:cubicBezTo>
                <a:cubicBezTo>
                  <a:pt x="7760" y="21281"/>
                  <a:pt x="7799" y="21190"/>
                  <a:pt x="7845" y="21167"/>
                </a:cubicBezTo>
                <a:cubicBezTo>
                  <a:pt x="7893" y="21142"/>
                  <a:pt x="7936" y="21022"/>
                  <a:pt x="7947" y="20883"/>
                </a:cubicBezTo>
                <a:cubicBezTo>
                  <a:pt x="7964" y="20666"/>
                  <a:pt x="7980" y="20641"/>
                  <a:pt x="8111" y="20641"/>
                </a:cubicBezTo>
                <a:cubicBezTo>
                  <a:pt x="8225" y="20641"/>
                  <a:pt x="8260" y="20673"/>
                  <a:pt x="8275" y="20784"/>
                </a:cubicBezTo>
                <a:lnTo>
                  <a:pt x="8292" y="20926"/>
                </a:lnTo>
                <a:lnTo>
                  <a:pt x="8941" y="20933"/>
                </a:lnTo>
                <a:cubicBezTo>
                  <a:pt x="9297" y="20937"/>
                  <a:pt x="9609" y="20953"/>
                  <a:pt x="9636" y="20968"/>
                </a:cubicBezTo>
                <a:cubicBezTo>
                  <a:pt x="9664" y="20984"/>
                  <a:pt x="9686" y="21068"/>
                  <a:pt x="9686" y="21154"/>
                </a:cubicBezTo>
                <a:cubicBezTo>
                  <a:pt x="9686" y="21332"/>
                  <a:pt x="9793" y="21372"/>
                  <a:pt x="10183" y="21344"/>
                </a:cubicBezTo>
                <a:cubicBezTo>
                  <a:pt x="10477" y="21323"/>
                  <a:pt x="10471" y="21325"/>
                  <a:pt x="10401" y="21245"/>
                </a:cubicBezTo>
                <a:cubicBezTo>
                  <a:pt x="10333" y="21166"/>
                  <a:pt x="10398" y="20966"/>
                  <a:pt x="10495" y="20956"/>
                </a:cubicBezTo>
                <a:cubicBezTo>
                  <a:pt x="10532" y="20952"/>
                  <a:pt x="10655" y="20947"/>
                  <a:pt x="10767" y="20944"/>
                </a:cubicBezTo>
                <a:cubicBezTo>
                  <a:pt x="10900" y="20939"/>
                  <a:pt x="10971" y="20910"/>
                  <a:pt x="10971" y="20860"/>
                </a:cubicBezTo>
                <a:cubicBezTo>
                  <a:pt x="10971" y="20819"/>
                  <a:pt x="11107" y="20722"/>
                  <a:pt x="11274" y="20646"/>
                </a:cubicBezTo>
                <a:cubicBezTo>
                  <a:pt x="11511" y="20537"/>
                  <a:pt x="11664" y="20508"/>
                  <a:pt x="11975" y="20508"/>
                </a:cubicBezTo>
                <a:cubicBezTo>
                  <a:pt x="12280" y="20508"/>
                  <a:pt x="12371" y="20489"/>
                  <a:pt x="12371" y="20430"/>
                </a:cubicBezTo>
                <a:cubicBezTo>
                  <a:pt x="12371" y="20332"/>
                  <a:pt x="12691" y="20186"/>
                  <a:pt x="12903" y="20186"/>
                </a:cubicBezTo>
                <a:cubicBezTo>
                  <a:pt x="12993" y="20186"/>
                  <a:pt x="13082" y="20160"/>
                  <a:pt x="13102" y="20131"/>
                </a:cubicBezTo>
                <a:cubicBezTo>
                  <a:pt x="13121" y="20101"/>
                  <a:pt x="13266" y="20077"/>
                  <a:pt x="13423" y="20077"/>
                </a:cubicBezTo>
                <a:cubicBezTo>
                  <a:pt x="13650" y="20077"/>
                  <a:pt x="13722" y="20056"/>
                  <a:pt x="13772" y="19971"/>
                </a:cubicBezTo>
                <a:cubicBezTo>
                  <a:pt x="13814" y="19899"/>
                  <a:pt x="13895" y="19862"/>
                  <a:pt x="14022" y="19861"/>
                </a:cubicBezTo>
                <a:cubicBezTo>
                  <a:pt x="14125" y="19861"/>
                  <a:pt x="14275" y="19813"/>
                  <a:pt x="14355" y="19755"/>
                </a:cubicBezTo>
                <a:cubicBezTo>
                  <a:pt x="14457" y="19682"/>
                  <a:pt x="14594" y="19650"/>
                  <a:pt x="14808" y="19649"/>
                </a:cubicBezTo>
                <a:cubicBezTo>
                  <a:pt x="15035" y="19648"/>
                  <a:pt x="15114" y="19628"/>
                  <a:pt x="15114" y="19571"/>
                </a:cubicBezTo>
                <a:cubicBezTo>
                  <a:pt x="15114" y="19435"/>
                  <a:pt x="15235" y="19419"/>
                  <a:pt x="15371" y="19536"/>
                </a:cubicBezTo>
                <a:cubicBezTo>
                  <a:pt x="15500" y="19648"/>
                  <a:pt x="15615" y="19689"/>
                  <a:pt x="15557" y="19603"/>
                </a:cubicBezTo>
                <a:cubicBezTo>
                  <a:pt x="15495" y="19510"/>
                  <a:pt x="15705" y="19327"/>
                  <a:pt x="15873" y="19327"/>
                </a:cubicBezTo>
                <a:cubicBezTo>
                  <a:pt x="15966" y="19327"/>
                  <a:pt x="16058" y="19303"/>
                  <a:pt x="16077" y="19273"/>
                </a:cubicBezTo>
                <a:cubicBezTo>
                  <a:pt x="16097" y="19244"/>
                  <a:pt x="16257" y="19218"/>
                  <a:pt x="16434" y="19218"/>
                </a:cubicBezTo>
                <a:cubicBezTo>
                  <a:pt x="16622" y="19218"/>
                  <a:pt x="16741" y="19197"/>
                  <a:pt x="16721" y="19167"/>
                </a:cubicBezTo>
                <a:cubicBezTo>
                  <a:pt x="16702" y="19139"/>
                  <a:pt x="16740" y="19091"/>
                  <a:pt x="16806" y="19059"/>
                </a:cubicBezTo>
                <a:cubicBezTo>
                  <a:pt x="16871" y="19027"/>
                  <a:pt x="16923" y="19017"/>
                  <a:pt x="16923" y="19036"/>
                </a:cubicBezTo>
                <a:cubicBezTo>
                  <a:pt x="16923" y="19055"/>
                  <a:pt x="16959" y="19044"/>
                  <a:pt x="17002" y="19011"/>
                </a:cubicBezTo>
                <a:cubicBezTo>
                  <a:pt x="17045" y="18978"/>
                  <a:pt x="17103" y="18970"/>
                  <a:pt x="17131" y="18992"/>
                </a:cubicBezTo>
                <a:cubicBezTo>
                  <a:pt x="17159" y="19014"/>
                  <a:pt x="17149" y="18991"/>
                  <a:pt x="17108" y="18942"/>
                </a:cubicBezTo>
                <a:cubicBezTo>
                  <a:pt x="16993" y="18804"/>
                  <a:pt x="17102" y="18777"/>
                  <a:pt x="17767" y="18785"/>
                </a:cubicBezTo>
                <a:cubicBezTo>
                  <a:pt x="18334" y="18791"/>
                  <a:pt x="18370" y="18786"/>
                  <a:pt x="18400" y="18678"/>
                </a:cubicBezTo>
                <a:cubicBezTo>
                  <a:pt x="18418" y="18615"/>
                  <a:pt x="18459" y="18579"/>
                  <a:pt x="18491" y="18597"/>
                </a:cubicBezTo>
                <a:cubicBezTo>
                  <a:pt x="18523" y="18615"/>
                  <a:pt x="18567" y="18606"/>
                  <a:pt x="18587" y="18576"/>
                </a:cubicBezTo>
                <a:cubicBezTo>
                  <a:pt x="18608" y="18545"/>
                  <a:pt x="18864" y="18521"/>
                  <a:pt x="19173" y="18521"/>
                </a:cubicBezTo>
                <a:lnTo>
                  <a:pt x="19722" y="18521"/>
                </a:lnTo>
                <a:lnTo>
                  <a:pt x="19774" y="18347"/>
                </a:lnTo>
                <a:cubicBezTo>
                  <a:pt x="19802" y="18251"/>
                  <a:pt x="19855" y="18179"/>
                  <a:pt x="19891" y="18186"/>
                </a:cubicBezTo>
                <a:cubicBezTo>
                  <a:pt x="19930" y="18194"/>
                  <a:pt x="19959" y="18131"/>
                  <a:pt x="19959" y="18041"/>
                </a:cubicBezTo>
                <a:cubicBezTo>
                  <a:pt x="19959" y="17850"/>
                  <a:pt x="20046" y="17786"/>
                  <a:pt x="20128" y="17917"/>
                </a:cubicBezTo>
                <a:cubicBezTo>
                  <a:pt x="20191" y="18015"/>
                  <a:pt x="20216" y="17564"/>
                  <a:pt x="20196" y="16709"/>
                </a:cubicBezTo>
                <a:cubicBezTo>
                  <a:pt x="20184" y="16239"/>
                  <a:pt x="20213" y="16179"/>
                  <a:pt x="20400" y="16291"/>
                </a:cubicBezTo>
                <a:cubicBezTo>
                  <a:pt x="20476" y="16337"/>
                  <a:pt x="20565" y="16374"/>
                  <a:pt x="20598" y="16374"/>
                </a:cubicBezTo>
                <a:cubicBezTo>
                  <a:pt x="20638" y="16374"/>
                  <a:pt x="20660" y="16005"/>
                  <a:pt x="20660" y="15301"/>
                </a:cubicBezTo>
                <a:lnTo>
                  <a:pt x="20660" y="14226"/>
                </a:lnTo>
                <a:lnTo>
                  <a:pt x="20492" y="14226"/>
                </a:lnTo>
                <a:cubicBezTo>
                  <a:pt x="20129" y="14226"/>
                  <a:pt x="20126" y="13950"/>
                  <a:pt x="20488" y="13877"/>
                </a:cubicBezTo>
                <a:cubicBezTo>
                  <a:pt x="20582" y="13858"/>
                  <a:pt x="20661" y="13826"/>
                  <a:pt x="20662" y="13806"/>
                </a:cubicBezTo>
                <a:cubicBezTo>
                  <a:pt x="20667" y="13698"/>
                  <a:pt x="20670" y="12192"/>
                  <a:pt x="20666" y="12072"/>
                </a:cubicBezTo>
                <a:cubicBezTo>
                  <a:pt x="20659" y="11905"/>
                  <a:pt x="20430" y="11816"/>
                  <a:pt x="20350" y="11948"/>
                </a:cubicBezTo>
                <a:cubicBezTo>
                  <a:pt x="20224" y="12156"/>
                  <a:pt x="20189" y="11915"/>
                  <a:pt x="20213" y="11001"/>
                </a:cubicBezTo>
                <a:cubicBezTo>
                  <a:pt x="20227" y="10472"/>
                  <a:pt x="20218" y="10051"/>
                  <a:pt x="20194" y="10065"/>
                </a:cubicBezTo>
                <a:cubicBezTo>
                  <a:pt x="20141" y="10095"/>
                  <a:pt x="19991" y="9945"/>
                  <a:pt x="19939" y="9810"/>
                </a:cubicBezTo>
                <a:cubicBezTo>
                  <a:pt x="19919" y="9759"/>
                  <a:pt x="19871" y="9723"/>
                  <a:pt x="19830" y="9731"/>
                </a:cubicBezTo>
                <a:cubicBezTo>
                  <a:pt x="19789" y="9738"/>
                  <a:pt x="19759" y="9705"/>
                  <a:pt x="19762" y="9658"/>
                </a:cubicBezTo>
                <a:cubicBezTo>
                  <a:pt x="19767" y="9593"/>
                  <a:pt x="19717" y="9573"/>
                  <a:pt x="19558" y="9577"/>
                </a:cubicBezTo>
                <a:cubicBezTo>
                  <a:pt x="19392" y="9581"/>
                  <a:pt x="19334" y="9557"/>
                  <a:pt x="19288" y="9462"/>
                </a:cubicBezTo>
                <a:cubicBezTo>
                  <a:pt x="19257" y="9395"/>
                  <a:pt x="19184" y="9341"/>
                  <a:pt x="19127" y="9341"/>
                </a:cubicBezTo>
                <a:cubicBezTo>
                  <a:pt x="18990" y="9341"/>
                  <a:pt x="18941" y="9216"/>
                  <a:pt x="19023" y="9075"/>
                </a:cubicBezTo>
                <a:cubicBezTo>
                  <a:pt x="19076" y="8984"/>
                  <a:pt x="19109" y="8975"/>
                  <a:pt x="19202" y="9021"/>
                </a:cubicBezTo>
                <a:cubicBezTo>
                  <a:pt x="19305" y="9071"/>
                  <a:pt x="19317" y="9059"/>
                  <a:pt x="19317" y="8898"/>
                </a:cubicBezTo>
                <a:cubicBezTo>
                  <a:pt x="19317" y="8800"/>
                  <a:pt x="19287" y="8690"/>
                  <a:pt x="19250" y="8656"/>
                </a:cubicBezTo>
                <a:cubicBezTo>
                  <a:pt x="19199" y="8609"/>
                  <a:pt x="19198" y="8577"/>
                  <a:pt x="19248" y="8521"/>
                </a:cubicBezTo>
                <a:cubicBezTo>
                  <a:pt x="19293" y="8471"/>
                  <a:pt x="19304" y="8281"/>
                  <a:pt x="19281" y="7933"/>
                </a:cubicBezTo>
                <a:cubicBezTo>
                  <a:pt x="19257" y="7572"/>
                  <a:pt x="19268" y="7409"/>
                  <a:pt x="19315" y="7382"/>
                </a:cubicBezTo>
                <a:cubicBezTo>
                  <a:pt x="19416" y="7325"/>
                  <a:pt x="20019" y="7342"/>
                  <a:pt x="20101" y="7405"/>
                </a:cubicBezTo>
                <a:cubicBezTo>
                  <a:pt x="20149" y="7442"/>
                  <a:pt x="20238" y="7442"/>
                  <a:pt x="20371" y="7407"/>
                </a:cubicBezTo>
                <a:cubicBezTo>
                  <a:pt x="20481" y="7378"/>
                  <a:pt x="20801" y="7356"/>
                  <a:pt x="21082" y="7356"/>
                </a:cubicBezTo>
                <a:lnTo>
                  <a:pt x="21594" y="7356"/>
                </a:lnTo>
                <a:lnTo>
                  <a:pt x="21594" y="6745"/>
                </a:lnTo>
                <a:cubicBezTo>
                  <a:pt x="21594" y="6179"/>
                  <a:pt x="21585" y="6131"/>
                  <a:pt x="21477" y="6105"/>
                </a:cubicBezTo>
                <a:cubicBezTo>
                  <a:pt x="21391" y="6085"/>
                  <a:pt x="21357" y="6027"/>
                  <a:pt x="21351" y="5896"/>
                </a:cubicBezTo>
                <a:cubicBezTo>
                  <a:pt x="21345" y="5754"/>
                  <a:pt x="21340" y="5746"/>
                  <a:pt x="21320" y="5852"/>
                </a:cubicBezTo>
                <a:cubicBezTo>
                  <a:pt x="21231" y="6351"/>
                  <a:pt x="21119" y="6133"/>
                  <a:pt x="21118" y="5454"/>
                </a:cubicBezTo>
                <a:cubicBezTo>
                  <a:pt x="21118" y="5020"/>
                  <a:pt x="21101" y="4884"/>
                  <a:pt x="21047" y="4903"/>
                </a:cubicBezTo>
                <a:cubicBezTo>
                  <a:pt x="21007" y="4917"/>
                  <a:pt x="20913" y="4869"/>
                  <a:pt x="20837" y="4796"/>
                </a:cubicBezTo>
                <a:cubicBezTo>
                  <a:pt x="20727" y="4691"/>
                  <a:pt x="20650" y="4667"/>
                  <a:pt x="20459" y="4680"/>
                </a:cubicBezTo>
                <a:cubicBezTo>
                  <a:pt x="20257" y="4693"/>
                  <a:pt x="20218" y="4679"/>
                  <a:pt x="20203" y="4586"/>
                </a:cubicBezTo>
                <a:cubicBezTo>
                  <a:pt x="20188" y="4486"/>
                  <a:pt x="20141" y="4475"/>
                  <a:pt x="19697" y="4464"/>
                </a:cubicBezTo>
                <a:cubicBezTo>
                  <a:pt x="19120" y="4449"/>
                  <a:pt x="18849" y="4353"/>
                  <a:pt x="18849" y="4161"/>
                </a:cubicBezTo>
                <a:cubicBezTo>
                  <a:pt x="18849" y="4053"/>
                  <a:pt x="18818" y="4031"/>
                  <a:pt x="18632" y="4017"/>
                </a:cubicBezTo>
                <a:cubicBezTo>
                  <a:pt x="18425" y="4001"/>
                  <a:pt x="18412" y="3988"/>
                  <a:pt x="18395" y="3798"/>
                </a:cubicBezTo>
                <a:cubicBezTo>
                  <a:pt x="18374" y="3573"/>
                  <a:pt x="18369" y="3571"/>
                  <a:pt x="18208" y="3663"/>
                </a:cubicBezTo>
                <a:cubicBezTo>
                  <a:pt x="18117" y="3715"/>
                  <a:pt x="18079" y="3715"/>
                  <a:pt x="18023" y="3663"/>
                </a:cubicBezTo>
                <a:cubicBezTo>
                  <a:pt x="17984" y="3627"/>
                  <a:pt x="17854" y="3597"/>
                  <a:pt x="17736" y="3597"/>
                </a:cubicBezTo>
                <a:cubicBezTo>
                  <a:pt x="17576" y="3597"/>
                  <a:pt x="17499" y="3565"/>
                  <a:pt x="17433" y="3473"/>
                </a:cubicBezTo>
                <a:cubicBezTo>
                  <a:pt x="17344" y="3348"/>
                  <a:pt x="17328" y="3046"/>
                  <a:pt x="17406" y="2974"/>
                </a:cubicBezTo>
                <a:cubicBezTo>
                  <a:pt x="17482" y="2904"/>
                  <a:pt x="17457" y="1513"/>
                  <a:pt x="17378" y="1396"/>
                </a:cubicBezTo>
                <a:cubicBezTo>
                  <a:pt x="17323" y="1315"/>
                  <a:pt x="17320" y="1264"/>
                  <a:pt x="17370" y="1191"/>
                </a:cubicBezTo>
                <a:cubicBezTo>
                  <a:pt x="17427" y="1107"/>
                  <a:pt x="17412" y="1085"/>
                  <a:pt x="17268" y="1035"/>
                </a:cubicBezTo>
                <a:cubicBezTo>
                  <a:pt x="17101" y="977"/>
                  <a:pt x="17044" y="844"/>
                  <a:pt x="17158" y="780"/>
                </a:cubicBezTo>
                <a:cubicBezTo>
                  <a:pt x="17190" y="761"/>
                  <a:pt x="17216" y="669"/>
                  <a:pt x="17216" y="574"/>
                </a:cubicBezTo>
                <a:cubicBezTo>
                  <a:pt x="17216" y="433"/>
                  <a:pt x="17183" y="389"/>
                  <a:pt x="17027" y="323"/>
                </a:cubicBezTo>
                <a:cubicBezTo>
                  <a:pt x="16816" y="234"/>
                  <a:pt x="16801" y="231"/>
                  <a:pt x="16524" y="222"/>
                </a:cubicBezTo>
                <a:cubicBezTo>
                  <a:pt x="16382" y="217"/>
                  <a:pt x="16321" y="187"/>
                  <a:pt x="16299" y="108"/>
                </a:cubicBezTo>
                <a:cubicBezTo>
                  <a:pt x="16267" y="-3"/>
                  <a:pt x="16082" y="-40"/>
                  <a:pt x="16020" y="54"/>
                </a:cubicBezTo>
                <a:cubicBezTo>
                  <a:pt x="15973" y="123"/>
                  <a:pt x="15308" y="123"/>
                  <a:pt x="15261" y="54"/>
                </a:cubicBezTo>
                <a:cubicBezTo>
                  <a:pt x="15241" y="24"/>
                  <a:pt x="15173" y="0"/>
                  <a:pt x="1511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age7image5112.jpg" descr="page7image5112.jpg">
            <a:extLst>
              <a:ext uri="{FF2B5EF4-FFF2-40B4-BE49-F238E27FC236}">
                <a16:creationId xmlns:a16="http://schemas.microsoft.com/office/drawing/2014/main" id="{57A3F962-FB7A-48AA-A0D5-8B4E6AEFA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3208" y="7657703"/>
            <a:ext cx="1638060" cy="1881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86" extrusionOk="0">
                <a:moveTo>
                  <a:pt x="17409" y="0"/>
                </a:moveTo>
                <a:cubicBezTo>
                  <a:pt x="17236" y="-4"/>
                  <a:pt x="16897" y="26"/>
                  <a:pt x="16866" y="59"/>
                </a:cubicBezTo>
                <a:cubicBezTo>
                  <a:pt x="16837" y="91"/>
                  <a:pt x="16824" y="295"/>
                  <a:pt x="16835" y="553"/>
                </a:cubicBezTo>
                <a:cubicBezTo>
                  <a:pt x="16853" y="944"/>
                  <a:pt x="16846" y="1006"/>
                  <a:pt x="16756" y="1105"/>
                </a:cubicBezTo>
                <a:cubicBezTo>
                  <a:pt x="16700" y="1167"/>
                  <a:pt x="16587" y="1233"/>
                  <a:pt x="16505" y="1248"/>
                </a:cubicBezTo>
                <a:cubicBezTo>
                  <a:pt x="16340" y="1280"/>
                  <a:pt x="16303" y="1394"/>
                  <a:pt x="16430" y="1486"/>
                </a:cubicBezTo>
                <a:cubicBezTo>
                  <a:pt x="16535" y="1562"/>
                  <a:pt x="16522" y="1718"/>
                  <a:pt x="16405" y="1811"/>
                </a:cubicBezTo>
                <a:cubicBezTo>
                  <a:pt x="16325" y="1873"/>
                  <a:pt x="16313" y="1923"/>
                  <a:pt x="16338" y="2057"/>
                </a:cubicBezTo>
                <a:cubicBezTo>
                  <a:pt x="16358" y="2169"/>
                  <a:pt x="16345" y="2249"/>
                  <a:pt x="16299" y="2297"/>
                </a:cubicBezTo>
                <a:cubicBezTo>
                  <a:pt x="16222" y="2378"/>
                  <a:pt x="16232" y="2865"/>
                  <a:pt x="16313" y="2951"/>
                </a:cubicBezTo>
                <a:cubicBezTo>
                  <a:pt x="16339" y="2978"/>
                  <a:pt x="16354" y="3117"/>
                  <a:pt x="16346" y="3256"/>
                </a:cubicBezTo>
                <a:cubicBezTo>
                  <a:pt x="16327" y="3564"/>
                  <a:pt x="16246" y="3597"/>
                  <a:pt x="15991" y="3402"/>
                </a:cubicBezTo>
                <a:cubicBezTo>
                  <a:pt x="15525" y="3045"/>
                  <a:pt x="14784" y="3058"/>
                  <a:pt x="14350" y="3427"/>
                </a:cubicBezTo>
                <a:cubicBezTo>
                  <a:pt x="14251" y="3510"/>
                  <a:pt x="14139" y="3572"/>
                  <a:pt x="14101" y="3564"/>
                </a:cubicBezTo>
                <a:cubicBezTo>
                  <a:pt x="14059" y="3557"/>
                  <a:pt x="14031" y="3588"/>
                  <a:pt x="14030" y="3640"/>
                </a:cubicBezTo>
                <a:cubicBezTo>
                  <a:pt x="14030" y="3687"/>
                  <a:pt x="13992" y="3786"/>
                  <a:pt x="13947" y="3858"/>
                </a:cubicBezTo>
                <a:cubicBezTo>
                  <a:pt x="13888" y="3953"/>
                  <a:pt x="13868" y="4087"/>
                  <a:pt x="13874" y="4357"/>
                </a:cubicBezTo>
                <a:cubicBezTo>
                  <a:pt x="13881" y="4677"/>
                  <a:pt x="13902" y="4752"/>
                  <a:pt x="14017" y="4907"/>
                </a:cubicBezTo>
                <a:cubicBezTo>
                  <a:pt x="14090" y="5005"/>
                  <a:pt x="14219" y="5133"/>
                  <a:pt x="14307" y="5191"/>
                </a:cubicBezTo>
                <a:cubicBezTo>
                  <a:pt x="14528" y="5335"/>
                  <a:pt x="14762" y="5541"/>
                  <a:pt x="14733" y="5566"/>
                </a:cubicBezTo>
                <a:cubicBezTo>
                  <a:pt x="14700" y="5595"/>
                  <a:pt x="14954" y="5776"/>
                  <a:pt x="15205" y="5900"/>
                </a:cubicBezTo>
                <a:cubicBezTo>
                  <a:pt x="15390" y="5991"/>
                  <a:pt x="15423" y="6025"/>
                  <a:pt x="15438" y="6170"/>
                </a:cubicBezTo>
                <a:cubicBezTo>
                  <a:pt x="15465" y="6420"/>
                  <a:pt x="15455" y="6760"/>
                  <a:pt x="15419" y="6810"/>
                </a:cubicBezTo>
                <a:cubicBezTo>
                  <a:pt x="15402" y="6835"/>
                  <a:pt x="15386" y="6924"/>
                  <a:pt x="15384" y="7009"/>
                </a:cubicBezTo>
                <a:cubicBezTo>
                  <a:pt x="15381" y="7115"/>
                  <a:pt x="15358" y="7162"/>
                  <a:pt x="15313" y="7154"/>
                </a:cubicBezTo>
                <a:cubicBezTo>
                  <a:pt x="15265" y="7145"/>
                  <a:pt x="15251" y="7187"/>
                  <a:pt x="15263" y="7306"/>
                </a:cubicBezTo>
                <a:cubicBezTo>
                  <a:pt x="15278" y="7448"/>
                  <a:pt x="15266" y="7472"/>
                  <a:pt x="15170" y="7484"/>
                </a:cubicBezTo>
                <a:cubicBezTo>
                  <a:pt x="15109" y="7492"/>
                  <a:pt x="14991" y="7552"/>
                  <a:pt x="14908" y="7620"/>
                </a:cubicBezTo>
                <a:cubicBezTo>
                  <a:pt x="14769" y="7733"/>
                  <a:pt x="14754" y="7768"/>
                  <a:pt x="14754" y="8024"/>
                </a:cubicBezTo>
                <a:cubicBezTo>
                  <a:pt x="14754" y="8178"/>
                  <a:pt x="14741" y="8318"/>
                  <a:pt x="14724" y="8334"/>
                </a:cubicBezTo>
                <a:cubicBezTo>
                  <a:pt x="14706" y="8349"/>
                  <a:pt x="14526" y="8233"/>
                  <a:pt x="14325" y="8076"/>
                </a:cubicBezTo>
                <a:cubicBezTo>
                  <a:pt x="14034" y="7849"/>
                  <a:pt x="13938" y="7796"/>
                  <a:pt x="13853" y="7819"/>
                </a:cubicBezTo>
                <a:cubicBezTo>
                  <a:pt x="13727" y="7854"/>
                  <a:pt x="13456" y="7654"/>
                  <a:pt x="13456" y="7526"/>
                </a:cubicBezTo>
                <a:cubicBezTo>
                  <a:pt x="13456" y="7465"/>
                  <a:pt x="13417" y="7449"/>
                  <a:pt x="13283" y="7449"/>
                </a:cubicBezTo>
                <a:cubicBezTo>
                  <a:pt x="13130" y="7449"/>
                  <a:pt x="13104" y="7465"/>
                  <a:pt x="13067" y="7588"/>
                </a:cubicBezTo>
                <a:cubicBezTo>
                  <a:pt x="13037" y="7690"/>
                  <a:pt x="12987" y="7734"/>
                  <a:pt x="12878" y="7760"/>
                </a:cubicBezTo>
                <a:cubicBezTo>
                  <a:pt x="12655" y="7814"/>
                  <a:pt x="10555" y="8187"/>
                  <a:pt x="10516" y="8180"/>
                </a:cubicBezTo>
                <a:cubicBezTo>
                  <a:pt x="10497" y="8177"/>
                  <a:pt x="10447" y="8187"/>
                  <a:pt x="10406" y="8203"/>
                </a:cubicBezTo>
                <a:cubicBezTo>
                  <a:pt x="10365" y="8218"/>
                  <a:pt x="9778" y="8327"/>
                  <a:pt x="9104" y="8446"/>
                </a:cubicBezTo>
                <a:cubicBezTo>
                  <a:pt x="8010" y="8638"/>
                  <a:pt x="6020" y="8995"/>
                  <a:pt x="4331" y="9301"/>
                </a:cubicBezTo>
                <a:cubicBezTo>
                  <a:pt x="4001" y="9361"/>
                  <a:pt x="3607" y="9431"/>
                  <a:pt x="3456" y="9455"/>
                </a:cubicBezTo>
                <a:cubicBezTo>
                  <a:pt x="3304" y="9479"/>
                  <a:pt x="3045" y="9525"/>
                  <a:pt x="2880" y="9558"/>
                </a:cubicBezTo>
                <a:cubicBezTo>
                  <a:pt x="2715" y="9592"/>
                  <a:pt x="2513" y="9629"/>
                  <a:pt x="2431" y="9640"/>
                </a:cubicBezTo>
                <a:cubicBezTo>
                  <a:pt x="2348" y="9651"/>
                  <a:pt x="2100" y="9694"/>
                  <a:pt x="1880" y="9735"/>
                </a:cubicBezTo>
                <a:cubicBezTo>
                  <a:pt x="1660" y="9776"/>
                  <a:pt x="1423" y="9815"/>
                  <a:pt x="1354" y="9821"/>
                </a:cubicBezTo>
                <a:cubicBezTo>
                  <a:pt x="1285" y="9827"/>
                  <a:pt x="1170" y="9846"/>
                  <a:pt x="1096" y="9863"/>
                </a:cubicBezTo>
                <a:cubicBezTo>
                  <a:pt x="912" y="9906"/>
                  <a:pt x="810" y="9849"/>
                  <a:pt x="932" y="9771"/>
                </a:cubicBezTo>
                <a:cubicBezTo>
                  <a:pt x="1031" y="9707"/>
                  <a:pt x="1018" y="9702"/>
                  <a:pt x="755" y="9702"/>
                </a:cubicBezTo>
                <a:cubicBezTo>
                  <a:pt x="572" y="9702"/>
                  <a:pt x="555" y="9711"/>
                  <a:pt x="555" y="9811"/>
                </a:cubicBezTo>
                <a:cubicBezTo>
                  <a:pt x="555" y="9933"/>
                  <a:pt x="468" y="10017"/>
                  <a:pt x="339" y="10017"/>
                </a:cubicBezTo>
                <a:cubicBezTo>
                  <a:pt x="264" y="10017"/>
                  <a:pt x="251" y="10040"/>
                  <a:pt x="270" y="10126"/>
                </a:cubicBezTo>
                <a:cubicBezTo>
                  <a:pt x="283" y="10187"/>
                  <a:pt x="274" y="10247"/>
                  <a:pt x="250" y="10260"/>
                </a:cubicBezTo>
                <a:cubicBezTo>
                  <a:pt x="190" y="10292"/>
                  <a:pt x="195" y="10527"/>
                  <a:pt x="256" y="10560"/>
                </a:cubicBezTo>
                <a:cubicBezTo>
                  <a:pt x="333" y="10601"/>
                  <a:pt x="319" y="11059"/>
                  <a:pt x="241" y="11085"/>
                </a:cubicBezTo>
                <a:cubicBezTo>
                  <a:pt x="193" y="11101"/>
                  <a:pt x="180" y="11179"/>
                  <a:pt x="196" y="11373"/>
                </a:cubicBezTo>
                <a:cubicBezTo>
                  <a:pt x="214" y="11591"/>
                  <a:pt x="204" y="11652"/>
                  <a:pt x="133" y="11697"/>
                </a:cubicBezTo>
                <a:cubicBezTo>
                  <a:pt x="59" y="11744"/>
                  <a:pt x="43" y="11853"/>
                  <a:pt x="23" y="12461"/>
                </a:cubicBezTo>
                <a:lnTo>
                  <a:pt x="0" y="13172"/>
                </a:lnTo>
                <a:lnTo>
                  <a:pt x="204" y="13291"/>
                </a:lnTo>
                <a:cubicBezTo>
                  <a:pt x="315" y="13357"/>
                  <a:pt x="404" y="13426"/>
                  <a:pt x="399" y="13444"/>
                </a:cubicBezTo>
                <a:cubicBezTo>
                  <a:pt x="395" y="13462"/>
                  <a:pt x="409" y="13510"/>
                  <a:pt x="430" y="13553"/>
                </a:cubicBezTo>
                <a:cubicBezTo>
                  <a:pt x="451" y="13595"/>
                  <a:pt x="455" y="13667"/>
                  <a:pt x="441" y="13714"/>
                </a:cubicBezTo>
                <a:cubicBezTo>
                  <a:pt x="426" y="13765"/>
                  <a:pt x="447" y="13806"/>
                  <a:pt x="495" y="13822"/>
                </a:cubicBezTo>
                <a:cubicBezTo>
                  <a:pt x="556" y="13843"/>
                  <a:pt x="560" y="13862"/>
                  <a:pt x="512" y="13903"/>
                </a:cubicBezTo>
                <a:cubicBezTo>
                  <a:pt x="478" y="13932"/>
                  <a:pt x="435" y="13957"/>
                  <a:pt x="416" y="13960"/>
                </a:cubicBezTo>
                <a:cubicBezTo>
                  <a:pt x="131" y="13999"/>
                  <a:pt x="56" y="14038"/>
                  <a:pt x="50" y="14146"/>
                </a:cubicBezTo>
                <a:cubicBezTo>
                  <a:pt x="47" y="14209"/>
                  <a:pt x="51" y="14278"/>
                  <a:pt x="58" y="14302"/>
                </a:cubicBezTo>
                <a:cubicBezTo>
                  <a:pt x="64" y="14325"/>
                  <a:pt x="74" y="14414"/>
                  <a:pt x="83" y="14498"/>
                </a:cubicBezTo>
                <a:cubicBezTo>
                  <a:pt x="146" y="15136"/>
                  <a:pt x="239" y="15569"/>
                  <a:pt x="341" y="15703"/>
                </a:cubicBezTo>
                <a:cubicBezTo>
                  <a:pt x="381" y="15757"/>
                  <a:pt x="409" y="15835"/>
                  <a:pt x="403" y="15878"/>
                </a:cubicBezTo>
                <a:cubicBezTo>
                  <a:pt x="396" y="15922"/>
                  <a:pt x="408" y="15991"/>
                  <a:pt x="428" y="16032"/>
                </a:cubicBezTo>
                <a:cubicBezTo>
                  <a:pt x="449" y="16074"/>
                  <a:pt x="458" y="16203"/>
                  <a:pt x="449" y="16319"/>
                </a:cubicBezTo>
                <a:cubicBezTo>
                  <a:pt x="435" y="16487"/>
                  <a:pt x="448" y="16531"/>
                  <a:pt x="507" y="16528"/>
                </a:cubicBezTo>
                <a:cubicBezTo>
                  <a:pt x="567" y="16525"/>
                  <a:pt x="587" y="16606"/>
                  <a:pt x="607" y="16949"/>
                </a:cubicBezTo>
                <a:cubicBezTo>
                  <a:pt x="633" y="17385"/>
                  <a:pt x="597" y="17499"/>
                  <a:pt x="466" y="17405"/>
                </a:cubicBezTo>
                <a:cubicBezTo>
                  <a:pt x="426" y="17376"/>
                  <a:pt x="454" y="17428"/>
                  <a:pt x="526" y="17521"/>
                </a:cubicBezTo>
                <a:cubicBezTo>
                  <a:pt x="598" y="17613"/>
                  <a:pt x="696" y="17715"/>
                  <a:pt x="744" y="17747"/>
                </a:cubicBezTo>
                <a:cubicBezTo>
                  <a:pt x="792" y="17779"/>
                  <a:pt x="807" y="17805"/>
                  <a:pt x="780" y="17806"/>
                </a:cubicBezTo>
                <a:cubicBezTo>
                  <a:pt x="754" y="17806"/>
                  <a:pt x="784" y="17836"/>
                  <a:pt x="846" y="17874"/>
                </a:cubicBezTo>
                <a:cubicBezTo>
                  <a:pt x="907" y="17911"/>
                  <a:pt x="946" y="17959"/>
                  <a:pt x="932" y="17978"/>
                </a:cubicBezTo>
                <a:cubicBezTo>
                  <a:pt x="887" y="18041"/>
                  <a:pt x="1047" y="18117"/>
                  <a:pt x="1191" y="18102"/>
                </a:cubicBezTo>
                <a:cubicBezTo>
                  <a:pt x="1312" y="18090"/>
                  <a:pt x="1331" y="18106"/>
                  <a:pt x="1329" y="18200"/>
                </a:cubicBezTo>
                <a:cubicBezTo>
                  <a:pt x="1328" y="18274"/>
                  <a:pt x="1375" y="18334"/>
                  <a:pt x="1478" y="18392"/>
                </a:cubicBezTo>
                <a:cubicBezTo>
                  <a:pt x="1562" y="18439"/>
                  <a:pt x="1643" y="18478"/>
                  <a:pt x="1657" y="18480"/>
                </a:cubicBezTo>
                <a:cubicBezTo>
                  <a:pt x="1671" y="18481"/>
                  <a:pt x="1812" y="18547"/>
                  <a:pt x="1971" y="18627"/>
                </a:cubicBezTo>
                <a:cubicBezTo>
                  <a:pt x="2223" y="18753"/>
                  <a:pt x="2253" y="18782"/>
                  <a:pt x="2196" y="18843"/>
                </a:cubicBezTo>
                <a:cubicBezTo>
                  <a:pt x="2155" y="18888"/>
                  <a:pt x="2151" y="18900"/>
                  <a:pt x="2190" y="18880"/>
                </a:cubicBezTo>
                <a:cubicBezTo>
                  <a:pt x="2222" y="18863"/>
                  <a:pt x="2265" y="18871"/>
                  <a:pt x="2283" y="18897"/>
                </a:cubicBezTo>
                <a:cubicBezTo>
                  <a:pt x="2301" y="18922"/>
                  <a:pt x="2364" y="18939"/>
                  <a:pt x="2423" y="18934"/>
                </a:cubicBezTo>
                <a:cubicBezTo>
                  <a:pt x="2606" y="18919"/>
                  <a:pt x="2888" y="19029"/>
                  <a:pt x="2868" y="19108"/>
                </a:cubicBezTo>
                <a:cubicBezTo>
                  <a:pt x="2861" y="19134"/>
                  <a:pt x="2901" y="19155"/>
                  <a:pt x="2957" y="19155"/>
                </a:cubicBezTo>
                <a:cubicBezTo>
                  <a:pt x="3013" y="19155"/>
                  <a:pt x="3072" y="19183"/>
                  <a:pt x="3086" y="19216"/>
                </a:cubicBezTo>
                <a:cubicBezTo>
                  <a:pt x="3107" y="19263"/>
                  <a:pt x="3160" y="19265"/>
                  <a:pt x="3337" y="19232"/>
                </a:cubicBezTo>
                <a:cubicBezTo>
                  <a:pt x="3583" y="19187"/>
                  <a:pt x="3732" y="19214"/>
                  <a:pt x="3676" y="19293"/>
                </a:cubicBezTo>
                <a:cubicBezTo>
                  <a:pt x="3654" y="19324"/>
                  <a:pt x="3663" y="19332"/>
                  <a:pt x="3697" y="19313"/>
                </a:cubicBezTo>
                <a:cubicBezTo>
                  <a:pt x="3728" y="19297"/>
                  <a:pt x="3819" y="19313"/>
                  <a:pt x="3901" y="19350"/>
                </a:cubicBezTo>
                <a:cubicBezTo>
                  <a:pt x="3983" y="19387"/>
                  <a:pt x="4096" y="19417"/>
                  <a:pt x="4151" y="19417"/>
                </a:cubicBezTo>
                <a:cubicBezTo>
                  <a:pt x="4253" y="19417"/>
                  <a:pt x="4477" y="19645"/>
                  <a:pt x="4421" y="19693"/>
                </a:cubicBezTo>
                <a:cubicBezTo>
                  <a:pt x="4404" y="19708"/>
                  <a:pt x="4433" y="19762"/>
                  <a:pt x="4485" y="19812"/>
                </a:cubicBezTo>
                <a:cubicBezTo>
                  <a:pt x="4558" y="19883"/>
                  <a:pt x="4614" y="19897"/>
                  <a:pt x="4743" y="19876"/>
                </a:cubicBezTo>
                <a:cubicBezTo>
                  <a:pt x="4953" y="19842"/>
                  <a:pt x="5033" y="19880"/>
                  <a:pt x="4947" y="19977"/>
                </a:cubicBezTo>
                <a:cubicBezTo>
                  <a:pt x="4889" y="20041"/>
                  <a:pt x="4890" y="20041"/>
                  <a:pt x="4964" y="19990"/>
                </a:cubicBezTo>
                <a:cubicBezTo>
                  <a:pt x="5092" y="19904"/>
                  <a:pt x="5255" y="19995"/>
                  <a:pt x="5255" y="20154"/>
                </a:cubicBezTo>
                <a:cubicBezTo>
                  <a:pt x="5255" y="20249"/>
                  <a:pt x="5296" y="20303"/>
                  <a:pt x="5425" y="20372"/>
                </a:cubicBezTo>
                <a:cubicBezTo>
                  <a:pt x="5517" y="20422"/>
                  <a:pt x="5628" y="20461"/>
                  <a:pt x="5671" y="20461"/>
                </a:cubicBezTo>
                <a:cubicBezTo>
                  <a:pt x="5715" y="20461"/>
                  <a:pt x="5769" y="20489"/>
                  <a:pt x="5791" y="20522"/>
                </a:cubicBezTo>
                <a:cubicBezTo>
                  <a:pt x="5813" y="20554"/>
                  <a:pt x="5881" y="20603"/>
                  <a:pt x="5943" y="20632"/>
                </a:cubicBezTo>
                <a:cubicBezTo>
                  <a:pt x="6006" y="20661"/>
                  <a:pt x="6046" y="20702"/>
                  <a:pt x="6030" y="20724"/>
                </a:cubicBezTo>
                <a:cubicBezTo>
                  <a:pt x="6013" y="20747"/>
                  <a:pt x="6048" y="20766"/>
                  <a:pt x="6105" y="20766"/>
                </a:cubicBezTo>
                <a:cubicBezTo>
                  <a:pt x="6252" y="20766"/>
                  <a:pt x="6593" y="20964"/>
                  <a:pt x="6633" y="21073"/>
                </a:cubicBezTo>
                <a:cubicBezTo>
                  <a:pt x="6659" y="21143"/>
                  <a:pt x="6679" y="21151"/>
                  <a:pt x="6731" y="21113"/>
                </a:cubicBezTo>
                <a:cubicBezTo>
                  <a:pt x="6782" y="21077"/>
                  <a:pt x="6830" y="21082"/>
                  <a:pt x="6922" y="21135"/>
                </a:cubicBezTo>
                <a:cubicBezTo>
                  <a:pt x="6995" y="21176"/>
                  <a:pt x="7126" y="21201"/>
                  <a:pt x="7245" y="21195"/>
                </a:cubicBezTo>
                <a:cubicBezTo>
                  <a:pt x="7428" y="21185"/>
                  <a:pt x="7645" y="21269"/>
                  <a:pt x="7582" y="21325"/>
                </a:cubicBezTo>
                <a:cubicBezTo>
                  <a:pt x="7568" y="21338"/>
                  <a:pt x="7601" y="21374"/>
                  <a:pt x="7657" y="21408"/>
                </a:cubicBezTo>
                <a:cubicBezTo>
                  <a:pt x="7741" y="21459"/>
                  <a:pt x="7748" y="21483"/>
                  <a:pt x="7698" y="21536"/>
                </a:cubicBezTo>
                <a:cubicBezTo>
                  <a:pt x="7644" y="21592"/>
                  <a:pt x="7664" y="21596"/>
                  <a:pt x="7835" y="21571"/>
                </a:cubicBezTo>
                <a:cubicBezTo>
                  <a:pt x="8147" y="21526"/>
                  <a:pt x="8162" y="21517"/>
                  <a:pt x="8129" y="21403"/>
                </a:cubicBezTo>
                <a:cubicBezTo>
                  <a:pt x="8112" y="21345"/>
                  <a:pt x="8116" y="21287"/>
                  <a:pt x="8141" y="21274"/>
                </a:cubicBezTo>
                <a:cubicBezTo>
                  <a:pt x="8179" y="21253"/>
                  <a:pt x="8854" y="21127"/>
                  <a:pt x="10281" y="20875"/>
                </a:cubicBezTo>
                <a:cubicBezTo>
                  <a:pt x="10473" y="20840"/>
                  <a:pt x="11295" y="20692"/>
                  <a:pt x="12106" y="20545"/>
                </a:cubicBezTo>
                <a:cubicBezTo>
                  <a:pt x="12917" y="20398"/>
                  <a:pt x="13682" y="20263"/>
                  <a:pt x="13805" y="20245"/>
                </a:cubicBezTo>
                <a:cubicBezTo>
                  <a:pt x="14026" y="20213"/>
                  <a:pt x="16890" y="19698"/>
                  <a:pt x="17578" y="19568"/>
                </a:cubicBezTo>
                <a:cubicBezTo>
                  <a:pt x="17905" y="19506"/>
                  <a:pt x="17936" y="19507"/>
                  <a:pt x="18054" y="19581"/>
                </a:cubicBezTo>
                <a:cubicBezTo>
                  <a:pt x="18124" y="19624"/>
                  <a:pt x="18265" y="19666"/>
                  <a:pt x="18368" y="19672"/>
                </a:cubicBezTo>
                <a:cubicBezTo>
                  <a:pt x="18547" y="19684"/>
                  <a:pt x="18555" y="19680"/>
                  <a:pt x="18555" y="19551"/>
                </a:cubicBezTo>
                <a:cubicBezTo>
                  <a:pt x="18555" y="19448"/>
                  <a:pt x="18586" y="19406"/>
                  <a:pt x="18678" y="19375"/>
                </a:cubicBezTo>
                <a:cubicBezTo>
                  <a:pt x="18759" y="19348"/>
                  <a:pt x="18802" y="19293"/>
                  <a:pt x="18813" y="19212"/>
                </a:cubicBezTo>
                <a:cubicBezTo>
                  <a:pt x="18825" y="19124"/>
                  <a:pt x="18859" y="19090"/>
                  <a:pt x="18931" y="19088"/>
                </a:cubicBezTo>
                <a:cubicBezTo>
                  <a:pt x="19047" y="19086"/>
                  <a:pt x="19039" y="19016"/>
                  <a:pt x="18908" y="18855"/>
                </a:cubicBezTo>
                <a:cubicBezTo>
                  <a:pt x="18859" y="18793"/>
                  <a:pt x="18803" y="18649"/>
                  <a:pt x="18784" y="18535"/>
                </a:cubicBezTo>
                <a:cubicBezTo>
                  <a:pt x="18756" y="18366"/>
                  <a:pt x="18764" y="18325"/>
                  <a:pt x="18831" y="18302"/>
                </a:cubicBezTo>
                <a:cubicBezTo>
                  <a:pt x="18896" y="18281"/>
                  <a:pt x="18909" y="18219"/>
                  <a:pt x="18900" y="17992"/>
                </a:cubicBezTo>
                <a:cubicBezTo>
                  <a:pt x="18890" y="17762"/>
                  <a:pt x="18906" y="17697"/>
                  <a:pt x="18979" y="17650"/>
                </a:cubicBezTo>
                <a:cubicBezTo>
                  <a:pt x="19058" y="17600"/>
                  <a:pt x="19068" y="17512"/>
                  <a:pt x="19073" y="16921"/>
                </a:cubicBezTo>
                <a:cubicBezTo>
                  <a:pt x="19079" y="16336"/>
                  <a:pt x="19068" y="16239"/>
                  <a:pt x="18992" y="16164"/>
                </a:cubicBezTo>
                <a:cubicBezTo>
                  <a:pt x="18908" y="16083"/>
                  <a:pt x="18910" y="16078"/>
                  <a:pt x="18998" y="16009"/>
                </a:cubicBezTo>
                <a:cubicBezTo>
                  <a:pt x="19057" y="15962"/>
                  <a:pt x="19176" y="15936"/>
                  <a:pt x="19335" y="15936"/>
                </a:cubicBezTo>
                <a:cubicBezTo>
                  <a:pt x="19649" y="15935"/>
                  <a:pt x="19934" y="15865"/>
                  <a:pt x="20054" y="15760"/>
                </a:cubicBezTo>
                <a:cubicBezTo>
                  <a:pt x="20126" y="15698"/>
                  <a:pt x="20143" y="15640"/>
                  <a:pt x="20121" y="15522"/>
                </a:cubicBezTo>
                <a:cubicBezTo>
                  <a:pt x="20096" y="15385"/>
                  <a:pt x="20113" y="15350"/>
                  <a:pt x="20272" y="15216"/>
                </a:cubicBezTo>
                <a:cubicBezTo>
                  <a:pt x="20594" y="14943"/>
                  <a:pt x="20582" y="14519"/>
                  <a:pt x="20247" y="14330"/>
                </a:cubicBezTo>
                <a:cubicBezTo>
                  <a:pt x="20076" y="14234"/>
                  <a:pt x="20060" y="14207"/>
                  <a:pt x="20029" y="13960"/>
                </a:cubicBezTo>
                <a:cubicBezTo>
                  <a:pt x="19999" y="13713"/>
                  <a:pt x="20013" y="13280"/>
                  <a:pt x="20064" y="12946"/>
                </a:cubicBezTo>
                <a:cubicBezTo>
                  <a:pt x="20075" y="12870"/>
                  <a:pt x="20069" y="12815"/>
                  <a:pt x="20050" y="12825"/>
                </a:cubicBezTo>
                <a:cubicBezTo>
                  <a:pt x="19954" y="12877"/>
                  <a:pt x="19900" y="12666"/>
                  <a:pt x="19861" y="12079"/>
                </a:cubicBezTo>
                <a:cubicBezTo>
                  <a:pt x="19838" y="11723"/>
                  <a:pt x="19828" y="11409"/>
                  <a:pt x="19840" y="11382"/>
                </a:cubicBezTo>
                <a:cubicBezTo>
                  <a:pt x="19852" y="11354"/>
                  <a:pt x="19827" y="11269"/>
                  <a:pt x="19782" y="11194"/>
                </a:cubicBezTo>
                <a:cubicBezTo>
                  <a:pt x="19709" y="11070"/>
                  <a:pt x="19708" y="11044"/>
                  <a:pt x="19778" y="10922"/>
                </a:cubicBezTo>
                <a:cubicBezTo>
                  <a:pt x="19821" y="10847"/>
                  <a:pt x="19854" y="10771"/>
                  <a:pt x="19854" y="10753"/>
                </a:cubicBezTo>
                <a:cubicBezTo>
                  <a:pt x="19854" y="10734"/>
                  <a:pt x="19880" y="10662"/>
                  <a:pt x="19911" y="10595"/>
                </a:cubicBezTo>
                <a:cubicBezTo>
                  <a:pt x="19973" y="10461"/>
                  <a:pt x="19982" y="10423"/>
                  <a:pt x="20031" y="10037"/>
                </a:cubicBezTo>
                <a:cubicBezTo>
                  <a:pt x="20049" y="9894"/>
                  <a:pt x="20087" y="9659"/>
                  <a:pt x="20116" y="9516"/>
                </a:cubicBezTo>
                <a:cubicBezTo>
                  <a:pt x="20144" y="9372"/>
                  <a:pt x="20180" y="9181"/>
                  <a:pt x="20193" y="9090"/>
                </a:cubicBezTo>
                <a:cubicBezTo>
                  <a:pt x="20221" y="8901"/>
                  <a:pt x="20394" y="8791"/>
                  <a:pt x="20613" y="8828"/>
                </a:cubicBezTo>
                <a:cubicBezTo>
                  <a:pt x="20712" y="8844"/>
                  <a:pt x="20760" y="8827"/>
                  <a:pt x="20803" y="8758"/>
                </a:cubicBezTo>
                <a:cubicBezTo>
                  <a:pt x="20834" y="8707"/>
                  <a:pt x="20848" y="8648"/>
                  <a:pt x="20832" y="8626"/>
                </a:cubicBezTo>
                <a:cubicBezTo>
                  <a:pt x="20805" y="8588"/>
                  <a:pt x="20891" y="8516"/>
                  <a:pt x="20967" y="8515"/>
                </a:cubicBezTo>
                <a:cubicBezTo>
                  <a:pt x="20988" y="8515"/>
                  <a:pt x="21008" y="8494"/>
                  <a:pt x="21011" y="8470"/>
                </a:cubicBezTo>
                <a:cubicBezTo>
                  <a:pt x="21019" y="8401"/>
                  <a:pt x="21201" y="8110"/>
                  <a:pt x="21252" y="8082"/>
                </a:cubicBezTo>
                <a:cubicBezTo>
                  <a:pt x="21278" y="8068"/>
                  <a:pt x="21341" y="8106"/>
                  <a:pt x="21395" y="8166"/>
                </a:cubicBezTo>
                <a:cubicBezTo>
                  <a:pt x="21528" y="8313"/>
                  <a:pt x="21588" y="8305"/>
                  <a:pt x="21595" y="8133"/>
                </a:cubicBezTo>
                <a:cubicBezTo>
                  <a:pt x="21600" y="8024"/>
                  <a:pt x="21571" y="7974"/>
                  <a:pt x="21476" y="7923"/>
                </a:cubicBezTo>
                <a:cubicBezTo>
                  <a:pt x="21364" y="7864"/>
                  <a:pt x="21349" y="7823"/>
                  <a:pt x="21335" y="7551"/>
                </a:cubicBezTo>
                <a:cubicBezTo>
                  <a:pt x="21311" y="7058"/>
                  <a:pt x="21061" y="6741"/>
                  <a:pt x="20549" y="6547"/>
                </a:cubicBezTo>
                <a:cubicBezTo>
                  <a:pt x="20448" y="6509"/>
                  <a:pt x="20411" y="6455"/>
                  <a:pt x="20385" y="6314"/>
                </a:cubicBezTo>
                <a:cubicBezTo>
                  <a:pt x="20318" y="5947"/>
                  <a:pt x="20130" y="5700"/>
                  <a:pt x="19619" y="5291"/>
                </a:cubicBezTo>
                <a:cubicBezTo>
                  <a:pt x="19353" y="5078"/>
                  <a:pt x="19033" y="4813"/>
                  <a:pt x="18908" y="4704"/>
                </a:cubicBezTo>
                <a:cubicBezTo>
                  <a:pt x="18782" y="4596"/>
                  <a:pt x="18574" y="4464"/>
                  <a:pt x="18443" y="4411"/>
                </a:cubicBezTo>
                <a:cubicBezTo>
                  <a:pt x="18214" y="4318"/>
                  <a:pt x="18206" y="4308"/>
                  <a:pt x="18206" y="4128"/>
                </a:cubicBezTo>
                <a:cubicBezTo>
                  <a:pt x="18206" y="4025"/>
                  <a:pt x="18185" y="3921"/>
                  <a:pt x="18160" y="3898"/>
                </a:cubicBezTo>
                <a:cubicBezTo>
                  <a:pt x="18100" y="3842"/>
                  <a:pt x="18056" y="3056"/>
                  <a:pt x="18112" y="3026"/>
                </a:cubicBezTo>
                <a:cubicBezTo>
                  <a:pt x="18188" y="2986"/>
                  <a:pt x="18144" y="2431"/>
                  <a:pt x="18058" y="2341"/>
                </a:cubicBezTo>
                <a:cubicBezTo>
                  <a:pt x="18016" y="2297"/>
                  <a:pt x="17974" y="2188"/>
                  <a:pt x="17968" y="2101"/>
                </a:cubicBezTo>
                <a:cubicBezTo>
                  <a:pt x="17962" y="2014"/>
                  <a:pt x="17940" y="1844"/>
                  <a:pt x="17919" y="1724"/>
                </a:cubicBezTo>
                <a:cubicBezTo>
                  <a:pt x="17884" y="1528"/>
                  <a:pt x="17861" y="1501"/>
                  <a:pt x="17692" y="1432"/>
                </a:cubicBezTo>
                <a:cubicBezTo>
                  <a:pt x="17503" y="1354"/>
                  <a:pt x="17462" y="1296"/>
                  <a:pt x="17557" y="1244"/>
                </a:cubicBezTo>
                <a:cubicBezTo>
                  <a:pt x="17586" y="1229"/>
                  <a:pt x="17595" y="1177"/>
                  <a:pt x="17578" y="1130"/>
                </a:cubicBezTo>
                <a:cubicBezTo>
                  <a:pt x="17555" y="1066"/>
                  <a:pt x="17574" y="1038"/>
                  <a:pt x="17652" y="1021"/>
                </a:cubicBezTo>
                <a:cubicBezTo>
                  <a:pt x="17783" y="991"/>
                  <a:pt x="17784" y="946"/>
                  <a:pt x="17657" y="869"/>
                </a:cubicBezTo>
                <a:cubicBezTo>
                  <a:pt x="17574" y="819"/>
                  <a:pt x="17554" y="746"/>
                  <a:pt x="17536" y="418"/>
                </a:cubicBezTo>
                <a:cubicBezTo>
                  <a:pt x="17523" y="203"/>
                  <a:pt x="17511" y="23"/>
                  <a:pt x="17509" y="17"/>
                </a:cubicBezTo>
                <a:cubicBezTo>
                  <a:pt x="17506" y="7"/>
                  <a:pt x="17467" y="2"/>
                  <a:pt x="17409" y="0"/>
                </a:cubicBezTo>
                <a:close/>
                <a:moveTo>
                  <a:pt x="13745" y="7635"/>
                </a:moveTo>
                <a:cubicBezTo>
                  <a:pt x="13705" y="7649"/>
                  <a:pt x="13718" y="7660"/>
                  <a:pt x="13776" y="7662"/>
                </a:cubicBezTo>
                <a:cubicBezTo>
                  <a:pt x="13829" y="7664"/>
                  <a:pt x="13858" y="7653"/>
                  <a:pt x="13841" y="7638"/>
                </a:cubicBezTo>
                <a:cubicBezTo>
                  <a:pt x="13825" y="7624"/>
                  <a:pt x="13781" y="7623"/>
                  <a:pt x="13745" y="763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9536B6-FA54-DE05-1707-E06D116CE074}"/>
              </a:ext>
            </a:extLst>
          </p:cNvPr>
          <p:cNvSpPr/>
          <p:nvPr/>
        </p:nvSpPr>
        <p:spPr>
          <a:xfrm>
            <a:off x="3399692" y="2602523"/>
            <a:ext cx="4466493" cy="398585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1BBB1C-FD90-C3D5-13B0-45E473380B1C}"/>
              </a:ext>
            </a:extLst>
          </p:cNvPr>
          <p:cNvSpPr/>
          <p:nvPr/>
        </p:nvSpPr>
        <p:spPr>
          <a:xfrm>
            <a:off x="7866185" y="2602523"/>
            <a:ext cx="9474076" cy="398585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4C5EDA-A8A7-C89E-2F06-32EEE5261226}"/>
              </a:ext>
            </a:extLst>
          </p:cNvPr>
          <p:cNvSpPr/>
          <p:nvPr/>
        </p:nvSpPr>
        <p:spPr>
          <a:xfrm>
            <a:off x="7890264" y="6008982"/>
            <a:ext cx="9474076" cy="398585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AE2471-5F71-CD9C-6751-51339D91FC2B}"/>
              </a:ext>
            </a:extLst>
          </p:cNvPr>
          <p:cNvSpPr txBox="1"/>
          <p:nvPr/>
        </p:nvSpPr>
        <p:spPr>
          <a:xfrm>
            <a:off x="3384884" y="2550695"/>
            <a:ext cx="13979456" cy="56220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FF0000"/>
                </a:solidFill>
              </a:rPr>
              <a:t>56 modules: in total </a:t>
            </a:r>
            <a:r>
              <a:rPr kumimoji="0" lang="en-US" sz="2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199 magnets </a:t>
            </a:r>
            <a:endParaRPr kumimoji="0" lang="en-GB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CED04CD7-2047-8391-2D7E-BC2E006FE7B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99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C050-9127-40DE-B3F0-4A93230A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Super-FRS magnets overview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73916-30F2-4F66-BB94-B73664A14D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 dirty="0"/>
          </a:p>
        </p:txBody>
      </p:sp>
      <p:sp>
        <p:nvSpPr>
          <p:cNvPr id="10" name="Long multiplet (max. 9 magnets)">
            <a:extLst>
              <a:ext uri="{FF2B5EF4-FFF2-40B4-BE49-F238E27FC236}">
                <a16:creationId xmlns:a16="http://schemas.microsoft.com/office/drawing/2014/main" id="{FB8B9E57-C43A-434D-978B-45685B1B377F}"/>
              </a:ext>
            </a:extLst>
          </p:cNvPr>
          <p:cNvSpPr txBox="1"/>
          <p:nvPr/>
        </p:nvSpPr>
        <p:spPr>
          <a:xfrm>
            <a:off x="11978641" y="8584190"/>
            <a:ext cx="3119088" cy="50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2400" i="1" dirty="0"/>
              <a:t>Long Multiplet (LM)</a:t>
            </a:r>
          </a:p>
        </p:txBody>
      </p:sp>
      <p:sp>
        <p:nvSpPr>
          <p:cNvPr id="11" name="Long multiplet (max. 9 magnets)">
            <a:extLst>
              <a:ext uri="{FF2B5EF4-FFF2-40B4-BE49-F238E27FC236}">
                <a16:creationId xmlns:a16="http://schemas.microsoft.com/office/drawing/2014/main" id="{BA889E36-B7AC-42E9-AFBB-B639E9FC51F2}"/>
              </a:ext>
            </a:extLst>
          </p:cNvPr>
          <p:cNvSpPr txBox="1"/>
          <p:nvPr/>
        </p:nvSpPr>
        <p:spPr>
          <a:xfrm>
            <a:off x="6614160" y="8635119"/>
            <a:ext cx="3725809" cy="50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2400" i="1" dirty="0"/>
              <a:t>Short Multiplet (SM)</a:t>
            </a:r>
          </a:p>
        </p:txBody>
      </p:sp>
      <p:sp>
        <p:nvSpPr>
          <p:cNvPr id="13" name="Long multiplet (max. 9 magnets)">
            <a:extLst>
              <a:ext uri="{FF2B5EF4-FFF2-40B4-BE49-F238E27FC236}">
                <a16:creationId xmlns:a16="http://schemas.microsoft.com/office/drawing/2014/main" id="{65F40383-CF12-41A5-ACBF-AF7EC1FEE6D3}"/>
              </a:ext>
            </a:extLst>
          </p:cNvPr>
          <p:cNvSpPr txBox="1"/>
          <p:nvPr/>
        </p:nvSpPr>
        <p:spPr>
          <a:xfrm>
            <a:off x="823226" y="8635120"/>
            <a:ext cx="2835570" cy="50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2400" i="1" dirty="0"/>
              <a:t>Standard Dipole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119F6E-F8A6-2B6E-5B1A-02A2CF713C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 rot="5400000">
            <a:off x="-392750" y="2109427"/>
            <a:ext cx="6709221" cy="59237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441D18-5B8E-E20E-14C6-A868778E6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0276" y="1716677"/>
            <a:ext cx="6059709" cy="6709222"/>
          </a:xfrm>
          <a:prstGeom prst="rect">
            <a:avLst/>
          </a:prstGeom>
        </p:spPr>
      </p:pic>
      <p:pic>
        <p:nvPicPr>
          <p:cNvPr id="19" name="Picture 18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80F5FB1A-D581-49CC-B97B-ED29A0EEB1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0554" y="1716677"/>
            <a:ext cx="6059709" cy="6709222"/>
          </a:xfrm>
          <a:prstGeom prst="rect">
            <a:avLst/>
          </a:prstGeom>
        </p:spPr>
      </p:pic>
      <p:cxnSp>
        <p:nvCxnSpPr>
          <p:cNvPr id="5" name="Gerade Verbindung mit Pfeil 13">
            <a:extLst>
              <a:ext uri="{FF2B5EF4-FFF2-40B4-BE49-F238E27FC236}">
                <a16:creationId xmlns:a16="http://schemas.microsoft.com/office/drawing/2014/main" id="{A60C8617-EC8C-5B76-F362-B1181CC9DE07}"/>
              </a:ext>
            </a:extLst>
          </p:cNvPr>
          <p:cNvCxnSpPr>
            <a:cxnSpLocks/>
          </p:cNvCxnSpPr>
          <p:nvPr/>
        </p:nvCxnSpPr>
        <p:spPr>
          <a:xfrm flipV="1">
            <a:off x="16991813" y="2979174"/>
            <a:ext cx="0" cy="4731156"/>
          </a:xfrm>
          <a:prstGeom prst="straightConnector1">
            <a:avLst/>
          </a:prstGeom>
          <a:noFill/>
          <a:ln w="1047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8" name="Textfeld 8">
            <a:extLst>
              <a:ext uri="{FF2B5EF4-FFF2-40B4-BE49-F238E27FC236}">
                <a16:creationId xmlns:a16="http://schemas.microsoft.com/office/drawing/2014/main" id="{44E5A913-7405-683D-E768-B57A4A4F82B2}"/>
              </a:ext>
            </a:extLst>
          </p:cNvPr>
          <p:cNvSpPr txBox="1"/>
          <p:nvPr/>
        </p:nvSpPr>
        <p:spPr>
          <a:xfrm rot="16200000">
            <a:off x="15770220" y="2878458"/>
            <a:ext cx="1673745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 m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47C5743-DE57-5690-4B5E-7B64A9E2C24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3438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C050-9127-40DE-B3F0-4A93230A4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Super-FRS magnets overview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73916-30F2-4F66-BB94-B73664A14D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37EF7-0A01-1CC9-46A2-3256AD933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96" y="2935270"/>
            <a:ext cx="10355205" cy="4528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8ED57A-EEC5-13DD-948A-F8A12C7B0CC8}"/>
              </a:ext>
            </a:extLst>
          </p:cNvPr>
          <p:cNvSpPr txBox="1"/>
          <p:nvPr/>
        </p:nvSpPr>
        <p:spPr>
          <a:xfrm>
            <a:off x="629925" y="6773089"/>
            <a:ext cx="1291640" cy="37753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130048" tIns="65024" rIns="130048" bIns="65024" rtlCol="0" anchor="t">
            <a:spAutoFit/>
          </a:bodyPr>
          <a:lstStyle/>
          <a:p>
            <a:pPr algn="l"/>
            <a:r>
              <a:rPr lang="en-US" sz="1600" b="1" dirty="0" err="1"/>
              <a:t>Sextupole</a:t>
            </a:r>
            <a:endParaRPr lang="en-GB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36ED4-B110-BB87-F744-01D3663B0EB5}"/>
              </a:ext>
            </a:extLst>
          </p:cNvPr>
          <p:cNvSpPr txBox="1"/>
          <p:nvPr/>
        </p:nvSpPr>
        <p:spPr>
          <a:xfrm>
            <a:off x="673970" y="4117955"/>
            <a:ext cx="2687133" cy="377539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vert="horz" wrap="square" lIns="130048" tIns="65024" rIns="130048" bIns="65024" rtlCol="0" anchor="t">
            <a:spAutoFit/>
          </a:bodyPr>
          <a:lstStyle/>
          <a:p>
            <a:pPr algn="l"/>
            <a:r>
              <a:rPr lang="en-US" sz="1600" b="1" dirty="0"/>
              <a:t>Short Quadrupole + Oct</a:t>
            </a:r>
            <a:endParaRPr lang="en-GB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554A01-0682-7EBC-7A90-B103DAD0B6FE}"/>
              </a:ext>
            </a:extLst>
          </p:cNvPr>
          <p:cNvSpPr txBox="1"/>
          <p:nvPr/>
        </p:nvSpPr>
        <p:spPr>
          <a:xfrm>
            <a:off x="3736884" y="3629377"/>
            <a:ext cx="2094097" cy="37753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wrap="square" lIns="130048" tIns="65024" rIns="130048" bIns="65024" rtlCol="0" anchor="t">
            <a:spAutoFit/>
          </a:bodyPr>
          <a:lstStyle/>
          <a:p>
            <a:pPr algn="l"/>
            <a:r>
              <a:rPr lang="en-US" sz="1600" b="1" dirty="0"/>
              <a:t>Long Quadrupole</a:t>
            </a:r>
            <a:endParaRPr lang="en-GB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AF7396-D733-64B7-FFDF-46656C35F5AF}"/>
              </a:ext>
            </a:extLst>
          </p:cNvPr>
          <p:cNvSpPr txBox="1"/>
          <p:nvPr/>
        </p:nvSpPr>
        <p:spPr>
          <a:xfrm>
            <a:off x="3721349" y="6270754"/>
            <a:ext cx="1268690" cy="37753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130048" tIns="65024" rIns="130048" bIns="65024" rtlCol="0" anchor="t">
            <a:spAutoFit/>
          </a:bodyPr>
          <a:lstStyle/>
          <a:p>
            <a:pPr algn="l"/>
            <a:r>
              <a:rPr lang="en-US" sz="1600" b="1" dirty="0" err="1"/>
              <a:t>Sextupole</a:t>
            </a:r>
            <a:endParaRPr lang="en-GB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DF606-2050-CBFA-DF2C-B42370DFFE52}"/>
              </a:ext>
            </a:extLst>
          </p:cNvPr>
          <p:cNvSpPr txBox="1"/>
          <p:nvPr/>
        </p:nvSpPr>
        <p:spPr>
          <a:xfrm>
            <a:off x="9485450" y="5010891"/>
            <a:ext cx="1314151" cy="37753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130048" tIns="65024" rIns="130048" bIns="65024" rtlCol="0" anchor="t">
            <a:spAutoFit/>
          </a:bodyPr>
          <a:lstStyle/>
          <a:p>
            <a:pPr algn="l"/>
            <a:r>
              <a:rPr lang="en-US" sz="1600" b="1" dirty="0" err="1"/>
              <a:t>Sextupole</a:t>
            </a:r>
            <a:endParaRPr lang="en-GB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EEF036-E3FF-AC61-552F-595D967F504B}"/>
              </a:ext>
            </a:extLst>
          </p:cNvPr>
          <p:cNvSpPr txBox="1"/>
          <p:nvPr/>
        </p:nvSpPr>
        <p:spPr>
          <a:xfrm>
            <a:off x="6215298" y="3093554"/>
            <a:ext cx="2687133" cy="377539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vert="horz" wrap="square" lIns="130048" tIns="65024" rIns="130048" bIns="65024" rtlCol="0" anchor="t">
            <a:spAutoFit/>
          </a:bodyPr>
          <a:lstStyle/>
          <a:p>
            <a:pPr algn="l"/>
            <a:r>
              <a:rPr lang="en-US" sz="1600" b="1" dirty="0"/>
              <a:t>Short Quadrupole + Oct</a:t>
            </a:r>
            <a:endParaRPr lang="en-GB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C8BB59-D901-D138-F9E2-9371969DF04F}"/>
              </a:ext>
            </a:extLst>
          </p:cNvPr>
          <p:cNvSpPr txBox="1"/>
          <p:nvPr/>
        </p:nvSpPr>
        <p:spPr>
          <a:xfrm>
            <a:off x="6700408" y="5774392"/>
            <a:ext cx="1754479" cy="3775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square" lIns="130048" tIns="65024" rIns="130048" bIns="65024" rtlCol="0" anchor="t">
            <a:spAutoFit/>
          </a:bodyPr>
          <a:lstStyle/>
          <a:p>
            <a:pPr algn="l"/>
            <a:r>
              <a:rPr lang="en-US" sz="1600" b="1" dirty="0"/>
              <a:t>Steering dipole</a:t>
            </a:r>
            <a:endParaRPr lang="en-GB" sz="1600" b="1" dirty="0"/>
          </a:p>
        </p:txBody>
      </p:sp>
      <p:pic>
        <p:nvPicPr>
          <p:cNvPr id="21" name="Picture 20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43B03F9B-918C-3BC0-0DE1-B169F1BAD3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0554" y="1716677"/>
            <a:ext cx="6059709" cy="6709222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DCC38F2D-ED6F-6308-0976-4D7B43D5DB81}"/>
              </a:ext>
            </a:extLst>
          </p:cNvPr>
          <p:cNvSpPr/>
          <p:nvPr/>
        </p:nvSpPr>
        <p:spPr>
          <a:xfrm rot="5400000">
            <a:off x="10692335" y="3385559"/>
            <a:ext cx="1176436" cy="1806047"/>
          </a:xfrm>
          <a:prstGeom prst="downArrow">
            <a:avLst>
              <a:gd name="adj1" fmla="val 50000"/>
              <a:gd name="adj2" fmla="val 65770"/>
            </a:avLst>
          </a:prstGeom>
          <a:solidFill>
            <a:srgbClr val="FFC000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Myriad Pro"/>
            </a:endParaRPr>
          </a:p>
        </p:txBody>
      </p:sp>
      <p:sp>
        <p:nvSpPr>
          <p:cNvPr id="8" name="Long multiplet (max. 9 magnets)">
            <a:extLst>
              <a:ext uri="{FF2B5EF4-FFF2-40B4-BE49-F238E27FC236}">
                <a16:creationId xmlns:a16="http://schemas.microsoft.com/office/drawing/2014/main" id="{88442B5A-8813-F105-FC23-D9A97916B3E3}"/>
              </a:ext>
            </a:extLst>
          </p:cNvPr>
          <p:cNvSpPr txBox="1"/>
          <p:nvPr/>
        </p:nvSpPr>
        <p:spPr>
          <a:xfrm>
            <a:off x="11978641" y="8584190"/>
            <a:ext cx="3119088" cy="50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2400" i="1" dirty="0"/>
              <a:t>Long Multiplet (LM)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2FA3C05-5212-DF50-EA76-7EE002E48F1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4" name="Long multiplet (max. 9 magnets)">
            <a:extLst>
              <a:ext uri="{FF2B5EF4-FFF2-40B4-BE49-F238E27FC236}">
                <a16:creationId xmlns:a16="http://schemas.microsoft.com/office/drawing/2014/main" id="{DB422640-59F5-7E11-61C2-7A05FA2EAA8D}"/>
              </a:ext>
            </a:extLst>
          </p:cNvPr>
          <p:cNvSpPr txBox="1"/>
          <p:nvPr/>
        </p:nvSpPr>
        <p:spPr>
          <a:xfrm>
            <a:off x="1541494" y="7464050"/>
            <a:ext cx="7541546" cy="50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2400" i="1" dirty="0"/>
              <a:t>Example of 9 magnets assembly </a:t>
            </a:r>
          </a:p>
        </p:txBody>
      </p:sp>
    </p:spTree>
    <p:extLst>
      <p:ext uri="{BB962C8B-B14F-4D97-AF65-F5344CB8AC3E}">
        <p14:creationId xmlns:p14="http://schemas.microsoft.com/office/powerpoint/2010/main" val="8757767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1053">
            <a:extLst>
              <a:ext uri="{FF2B5EF4-FFF2-40B4-BE49-F238E27FC236}">
                <a16:creationId xmlns:a16="http://schemas.microsoft.com/office/drawing/2014/main" id="{CDC61B62-93C8-4954-9B92-BC2C0CC81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92" y="1905324"/>
            <a:ext cx="6842412" cy="6505737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Collaboration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"/>
          </p:nvPr>
        </p:nvSpPr>
        <p:spPr>
          <a:xfrm>
            <a:off x="15104447" y="9425072"/>
            <a:ext cx="1412591" cy="307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en-GB" sz="1400" smtClean="0"/>
              <a:pPr/>
              <a:t>7</a:t>
            </a:fld>
            <a:endParaRPr lang="en-GB" sz="1400" noProof="0" dirty="0"/>
          </a:p>
        </p:txBody>
      </p:sp>
      <p:pic>
        <p:nvPicPr>
          <p:cNvPr id="23" name="16681581_1242483819107388_6863195812187833496_n.png" descr="16681581_1242483819107388_6863195812187833496_n.png">
            <a:extLst>
              <a:ext uri="{FF2B5EF4-FFF2-40B4-BE49-F238E27FC236}">
                <a16:creationId xmlns:a16="http://schemas.microsoft.com/office/drawing/2014/main" id="{B6FAF4E3-ADB6-4341-B895-3D019AC361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25" y="3688793"/>
            <a:ext cx="635934" cy="709144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76200" dist="91763" dir="5400000" rotWithShape="0">
              <a:srgbClr val="000000">
                <a:alpha val="49034"/>
              </a:srgbClr>
            </a:outerShdw>
          </a:effectLst>
        </p:spPr>
      </p:pic>
      <p:pic>
        <p:nvPicPr>
          <p:cNvPr id="24" name="logo.png" descr="logo.png">
            <a:extLst>
              <a:ext uri="{FF2B5EF4-FFF2-40B4-BE49-F238E27FC236}">
                <a16:creationId xmlns:a16="http://schemas.microsoft.com/office/drawing/2014/main" id="{54C4392E-B9B6-404C-8EE8-4866F878D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050" y="6489644"/>
            <a:ext cx="1283686" cy="441424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76200" dist="91763" dir="5400000" rotWithShape="0">
              <a:srgbClr val="000000">
                <a:alpha val="49034"/>
              </a:srgbClr>
            </a:outerShdw>
          </a:effec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B624A023-FAB4-4444-A970-F9DE4A98C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487" y="5941009"/>
            <a:ext cx="725001" cy="82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A022322-F827-4AC8-8A8B-4576B5CD5CDE}"/>
              </a:ext>
            </a:extLst>
          </p:cNvPr>
          <p:cNvGrpSpPr/>
          <p:nvPr/>
        </p:nvGrpSpPr>
        <p:grpSpPr>
          <a:xfrm>
            <a:off x="9386253" y="6245365"/>
            <a:ext cx="1369929" cy="602355"/>
            <a:chOff x="6717174" y="5310824"/>
            <a:chExt cx="808584" cy="357157"/>
          </a:xfrm>
        </p:grpSpPr>
        <p:sp>
          <p:nvSpPr>
            <p:cNvPr id="32" name="正方形">
              <a:extLst>
                <a:ext uri="{FF2B5EF4-FFF2-40B4-BE49-F238E27FC236}">
                  <a16:creationId xmlns:a16="http://schemas.microsoft.com/office/drawing/2014/main" id="{6FC52901-36CD-427A-A935-086465BD211D}"/>
                </a:ext>
              </a:extLst>
            </p:cNvPr>
            <p:cNvSpPr/>
            <p:nvPr/>
          </p:nvSpPr>
          <p:spPr>
            <a:xfrm>
              <a:off x="6796775" y="5310824"/>
              <a:ext cx="700082" cy="3571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2477" tIns="92477" rIns="92477" bIns="92477" numCol="1" anchor="ctr">
              <a:noAutofit/>
            </a:bodyPr>
            <a:lstStyle/>
            <a:p>
              <a:endParaRPr sz="3413"/>
            </a:p>
          </p:txBody>
        </p:sp>
        <p:pic>
          <p:nvPicPr>
            <p:cNvPr id="33" name="logonew.png" descr="logonew.png">
              <a:extLst>
                <a:ext uri="{FF2B5EF4-FFF2-40B4-BE49-F238E27FC236}">
                  <a16:creationId xmlns:a16="http://schemas.microsoft.com/office/drawing/2014/main" id="{7DA59149-D71D-4146-95AB-3C3B7869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7174" y="5389183"/>
              <a:ext cx="808584" cy="2309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91763" dir="5400000" rotWithShape="0">
                <a:srgbClr val="000000">
                  <a:alpha val="49034"/>
                </a:srgbClr>
              </a:outerShdw>
            </a:effectLst>
          </p:spPr>
        </p:pic>
      </p:grpSp>
      <p:pic>
        <p:nvPicPr>
          <p:cNvPr id="1032" name="Picture 8" descr="pointer - Antica Trattoria del Corso">
            <a:extLst>
              <a:ext uri="{FF2B5EF4-FFF2-40B4-BE49-F238E27FC236}">
                <a16:creationId xmlns:a16="http://schemas.microsoft.com/office/drawing/2014/main" id="{E0973A49-8BC5-4317-BF29-E7C27C6AF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609" y="4219644"/>
            <a:ext cx="277107" cy="4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pointer - Antica Trattoria del Corso">
            <a:extLst>
              <a:ext uri="{FF2B5EF4-FFF2-40B4-BE49-F238E27FC236}">
                <a16:creationId xmlns:a16="http://schemas.microsoft.com/office/drawing/2014/main" id="{67D24BCE-BC0C-4D02-BA30-49301E9D8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694" y="4500274"/>
            <a:ext cx="277107" cy="4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pointer - Antica Trattoria del Corso">
            <a:extLst>
              <a:ext uri="{FF2B5EF4-FFF2-40B4-BE49-F238E27FC236}">
                <a16:creationId xmlns:a16="http://schemas.microsoft.com/office/drawing/2014/main" id="{79ED6944-2140-43F0-B18D-47F9BAA3E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26" y="5999222"/>
            <a:ext cx="277107" cy="4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pointer - Antica Trattoria del Corso">
            <a:extLst>
              <a:ext uri="{FF2B5EF4-FFF2-40B4-BE49-F238E27FC236}">
                <a16:creationId xmlns:a16="http://schemas.microsoft.com/office/drawing/2014/main" id="{FAF7D870-F24D-4793-B108-50A355249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936" y="5263487"/>
            <a:ext cx="277107" cy="4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pointer - Antica Trattoria del Corso">
            <a:extLst>
              <a:ext uri="{FF2B5EF4-FFF2-40B4-BE49-F238E27FC236}">
                <a16:creationId xmlns:a16="http://schemas.microsoft.com/office/drawing/2014/main" id="{A5330359-CFD7-414D-AEB5-A29CAD117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55" y="5677302"/>
            <a:ext cx="277107" cy="4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3623216A-A7B7-438E-A2A9-5C4CE80BAD8E}"/>
              </a:ext>
            </a:extLst>
          </p:cNvPr>
          <p:cNvCxnSpPr>
            <a:cxnSpLocks/>
          </p:cNvCxnSpPr>
          <p:nvPr/>
        </p:nvCxnSpPr>
        <p:spPr>
          <a:xfrm flipV="1">
            <a:off x="6659037" y="5630447"/>
            <a:ext cx="1785738" cy="739476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83E685B0-DE71-486D-A903-FC5B28C369E4}"/>
              </a:ext>
            </a:extLst>
          </p:cNvPr>
          <p:cNvCxnSpPr>
            <a:cxnSpLocks/>
          </p:cNvCxnSpPr>
          <p:nvPr/>
        </p:nvCxnSpPr>
        <p:spPr>
          <a:xfrm rot="5400000">
            <a:off x="6563121" y="5033208"/>
            <a:ext cx="1209058" cy="1077955"/>
          </a:xfrm>
          <a:prstGeom prst="curvedConnector3">
            <a:avLst>
              <a:gd name="adj1" fmla="val 50000"/>
            </a:avLst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B56EBAA3-7EDD-41FE-A71E-AB4544B3718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692401" y="4811212"/>
            <a:ext cx="666266" cy="439401"/>
          </a:xfrm>
          <a:prstGeom prst="curved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id="{5E13A16F-0129-4F7A-AF1E-65AFAD74902E}"/>
              </a:ext>
            </a:extLst>
          </p:cNvPr>
          <p:cNvCxnSpPr>
            <a:cxnSpLocks/>
          </p:cNvCxnSpPr>
          <p:nvPr/>
        </p:nvCxnSpPr>
        <p:spPr>
          <a:xfrm rot="16200000" flipV="1">
            <a:off x="8711010" y="5574160"/>
            <a:ext cx="598838" cy="655269"/>
          </a:xfrm>
          <a:prstGeom prst="curvedConnector3">
            <a:avLst>
              <a:gd name="adj1" fmla="val 6958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Curved 72">
            <a:extLst>
              <a:ext uri="{FF2B5EF4-FFF2-40B4-BE49-F238E27FC236}">
                <a16:creationId xmlns:a16="http://schemas.microsoft.com/office/drawing/2014/main" id="{FBA3AEC1-43AF-4A0A-9D59-E9DB561E77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23327" y="4601175"/>
            <a:ext cx="1252281" cy="381339"/>
          </a:xfrm>
          <a:prstGeom prst="curvedConnector3">
            <a:avLst>
              <a:gd name="adj1" fmla="val 72976"/>
            </a:avLst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4C0C8E95-0760-4199-ABE9-637BA2121F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19233" y="5225628"/>
            <a:ext cx="1534042" cy="157520"/>
          </a:xfrm>
          <a:prstGeom prst="curvedConnector4">
            <a:avLst>
              <a:gd name="adj1" fmla="val 1762"/>
              <a:gd name="adj2" fmla="val 230766"/>
            </a:avLst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D51717-E5AD-47B5-84D0-CE759BD34656}"/>
              </a:ext>
            </a:extLst>
          </p:cNvPr>
          <p:cNvSpPr txBox="1"/>
          <p:nvPr/>
        </p:nvSpPr>
        <p:spPr>
          <a:xfrm>
            <a:off x="-246418" y="6287150"/>
            <a:ext cx="475012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0230" lvl="1" indent="0"/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highlight>
                  <a:srgbClr val="EAEAEA"/>
                </a:highlight>
                <a:sym typeface="Wingdings" panose="05000000000000000000" pitchFamily="2" charset="2"/>
              </a:rPr>
              <a:t>France</a:t>
            </a:r>
          </a:p>
          <a:p>
            <a:pPr marL="650230" lvl="1" indent="0"/>
            <a:endParaRPr lang="en-GB" sz="2560" b="1" dirty="0">
              <a:solidFill>
                <a:schemeClr val="accent6">
                  <a:lumMod val="75000"/>
                </a:schemeClr>
              </a:solidFill>
              <a:highlight>
                <a:srgbClr val="EAEAEA"/>
              </a:highlight>
              <a:sym typeface="Wingdings" panose="05000000000000000000" pitchFamily="2" charset="2"/>
            </a:endParaRPr>
          </a:p>
          <a:p>
            <a:pPr marL="1056623" lvl="1" indent="-406394">
              <a:buFont typeface="Arial" panose="020B0604020202020204" pitchFamily="34" charset="0"/>
              <a:buChar char="•"/>
            </a:pPr>
            <a:r>
              <a:rPr lang="en-GB" sz="2560" dirty="0"/>
              <a:t>Technical follow-up of the Dipole production (CEA/</a:t>
            </a:r>
            <a:r>
              <a:rPr lang="en-GB" sz="2560" dirty="0" err="1"/>
              <a:t>Saclay</a:t>
            </a:r>
            <a:r>
              <a:rPr lang="en-GB" sz="2560" dirty="0"/>
              <a:t> In-kind contribution) </a:t>
            </a:r>
            <a:endParaRPr lang="en-GB" sz="2560" dirty="0">
              <a:sym typeface="Wingdings" panose="05000000000000000000" pitchFamily="2" charset="2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934262B-1B76-443F-874E-B7FE37BA5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454" y="6616813"/>
            <a:ext cx="3286278" cy="246972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D5D15AB-734A-4CB4-9459-2E4E826AE6D6}"/>
              </a:ext>
            </a:extLst>
          </p:cNvPr>
          <p:cNvSpPr txBox="1"/>
          <p:nvPr/>
        </p:nvSpPr>
        <p:spPr>
          <a:xfrm>
            <a:off x="-119752" y="1972019"/>
            <a:ext cx="4234492" cy="1208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0230" lvl="1" indent="0" algn="ctr"/>
            <a:r>
              <a:rPr lang="en-GB" sz="3200" b="1" dirty="0">
                <a:solidFill>
                  <a:srgbClr val="00B050"/>
                </a:solidFill>
                <a:highlight>
                  <a:srgbClr val="EAEAEA"/>
                </a:highlight>
                <a:sym typeface="Wingdings" panose="05000000000000000000" pitchFamily="2" charset="2"/>
              </a:rPr>
              <a:t>Spain</a:t>
            </a:r>
            <a:endParaRPr lang="en-GB" sz="2800" b="1" dirty="0">
              <a:solidFill>
                <a:srgbClr val="00B050"/>
              </a:solidFill>
              <a:highlight>
                <a:srgbClr val="EAEAEA"/>
              </a:highlight>
              <a:sym typeface="Wingdings" panose="05000000000000000000" pitchFamily="2" charset="2"/>
            </a:endParaRPr>
          </a:p>
          <a:p>
            <a:pPr marL="650230" lvl="1" indent="0" algn="ctr"/>
            <a:endParaRPr lang="en-GB" sz="1493" dirty="0">
              <a:sym typeface="Wingdings" panose="05000000000000000000" pitchFamily="2" charset="2"/>
            </a:endParaRPr>
          </a:p>
          <a:p>
            <a:pPr marL="1056623" lvl="1" indent="-406394" algn="ctr">
              <a:buFont typeface="Arial" panose="020B0604020202020204" pitchFamily="34" charset="0"/>
              <a:buChar char="•"/>
            </a:pPr>
            <a:r>
              <a:rPr lang="en-GB" sz="2560" dirty="0">
                <a:sym typeface="Wingdings" panose="05000000000000000000" pitchFamily="2" charset="2"/>
              </a:rPr>
              <a:t>Dipoles production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42327D-64A9-4214-BC7F-35D67B27A1BB}"/>
              </a:ext>
            </a:extLst>
          </p:cNvPr>
          <p:cNvSpPr txBox="1"/>
          <p:nvPr/>
        </p:nvSpPr>
        <p:spPr>
          <a:xfrm>
            <a:off x="11839242" y="1863019"/>
            <a:ext cx="5370456" cy="2784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0230" lvl="1" indent="0" algn="just"/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highlight>
                  <a:srgbClr val="EAEAEA"/>
                </a:highlight>
                <a:sym typeface="Wingdings" panose="05000000000000000000" pitchFamily="2" charset="2"/>
              </a:rPr>
              <a:t>Germany</a:t>
            </a:r>
          </a:p>
          <a:p>
            <a:pPr marL="650230" lvl="1" indent="0" algn="just"/>
            <a:endParaRPr lang="en-GB" sz="1493" dirty="0">
              <a:sym typeface="Wingdings" panose="05000000000000000000" pitchFamily="2" charset="2"/>
            </a:endParaRPr>
          </a:p>
          <a:p>
            <a:pPr marL="1056623" lvl="1" indent="-406394" algn="just">
              <a:buFont typeface="Arial" panose="020B0604020202020204" pitchFamily="34" charset="0"/>
              <a:buChar char="•"/>
            </a:pPr>
            <a:r>
              <a:rPr lang="en-GB" sz="2560" dirty="0">
                <a:sym typeface="Wingdings" panose="05000000000000000000" pitchFamily="2" charset="2"/>
              </a:rPr>
              <a:t>Production follow up</a:t>
            </a:r>
          </a:p>
          <a:p>
            <a:pPr marL="1056623" lvl="1" indent="-406394" algn="just">
              <a:buFont typeface="Arial" panose="020B0604020202020204" pitchFamily="34" charset="0"/>
              <a:buChar char="•"/>
            </a:pPr>
            <a:r>
              <a:rPr lang="en-GB" sz="2560" dirty="0">
                <a:sym typeface="Wingdings" panose="05000000000000000000" pitchFamily="2" charset="2"/>
              </a:rPr>
              <a:t>Pre – Assembly</a:t>
            </a:r>
          </a:p>
          <a:p>
            <a:pPr marL="1056623" lvl="1" indent="-406394" algn="just">
              <a:buFont typeface="Arial" panose="020B0604020202020204" pitchFamily="34" charset="0"/>
              <a:buChar char="•"/>
            </a:pPr>
            <a:r>
              <a:rPr lang="en-GB" sz="2560" dirty="0">
                <a:sym typeface="Wingdings" panose="05000000000000000000" pitchFamily="2" charset="2"/>
              </a:rPr>
              <a:t>Installation</a:t>
            </a:r>
          </a:p>
          <a:p>
            <a:pPr marL="1056623" lvl="1" indent="-406394" algn="just">
              <a:buFont typeface="Arial" panose="020B0604020202020204" pitchFamily="34" charset="0"/>
              <a:buChar char="•"/>
            </a:pPr>
            <a:r>
              <a:rPr lang="en-GB" sz="2560" dirty="0">
                <a:sym typeface="Wingdings" panose="05000000000000000000" pitchFamily="2" charset="2"/>
              </a:rPr>
              <a:t>Operation </a:t>
            </a:r>
          </a:p>
          <a:p>
            <a:pPr marL="1056623" lvl="1" indent="-406394">
              <a:buFont typeface="Arial" panose="020B0604020202020204" pitchFamily="34" charset="0"/>
              <a:buChar char="•"/>
            </a:pPr>
            <a:endParaRPr lang="en-GB" sz="2560" dirty="0">
              <a:sym typeface="Wingdings" panose="05000000000000000000" pitchFamily="2" charset="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D1731C-3DC2-48E3-B025-4BCFFEF9E8C6}"/>
              </a:ext>
            </a:extLst>
          </p:cNvPr>
          <p:cNvSpPr txBox="1"/>
          <p:nvPr/>
        </p:nvSpPr>
        <p:spPr>
          <a:xfrm>
            <a:off x="11416007" y="4770169"/>
            <a:ext cx="5110880" cy="160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0230" lvl="1" indent="0" algn="ctr"/>
            <a:r>
              <a:rPr lang="en-GB" sz="3200" b="1" dirty="0">
                <a:solidFill>
                  <a:srgbClr val="00B050"/>
                </a:solidFill>
                <a:highlight>
                  <a:srgbClr val="EAEAEA"/>
                </a:highlight>
                <a:sym typeface="Wingdings" panose="05000000000000000000" pitchFamily="2" charset="2"/>
              </a:rPr>
              <a:t>Italy</a:t>
            </a:r>
          </a:p>
          <a:p>
            <a:pPr marL="650230" lvl="1" indent="0" algn="ctr"/>
            <a:endParaRPr lang="en-GB" sz="1493" dirty="0">
              <a:sym typeface="Wingdings" panose="05000000000000000000" pitchFamily="2" charset="2"/>
            </a:endParaRPr>
          </a:p>
          <a:p>
            <a:pPr marL="1056623" lvl="1" indent="-406394" algn="ctr">
              <a:buFont typeface="Arial" panose="020B0604020202020204" pitchFamily="34" charset="0"/>
              <a:buChar char="•"/>
            </a:pPr>
            <a:r>
              <a:rPr lang="en-GB" sz="2560" dirty="0" err="1">
                <a:sym typeface="Wingdings" panose="05000000000000000000" pitchFamily="2" charset="2"/>
              </a:rPr>
              <a:t>Multiplets</a:t>
            </a:r>
            <a:r>
              <a:rPr lang="en-GB" sz="2560" dirty="0">
                <a:sym typeface="Wingdings" panose="05000000000000000000" pitchFamily="2" charset="2"/>
              </a:rPr>
              <a:t> production</a:t>
            </a:r>
          </a:p>
          <a:p>
            <a:pPr marL="650229" lvl="1" indent="0"/>
            <a:endParaRPr lang="en-GB" sz="2560" dirty="0">
              <a:sym typeface="Wingdings" panose="05000000000000000000" pitchFamily="2" charset="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EEA215-7F89-4B6E-96AC-C072D852DDE7}"/>
              </a:ext>
            </a:extLst>
          </p:cNvPr>
          <p:cNvSpPr txBox="1"/>
          <p:nvPr/>
        </p:nvSpPr>
        <p:spPr>
          <a:xfrm>
            <a:off x="4134938" y="7948461"/>
            <a:ext cx="7803387" cy="1525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0230" lvl="1" indent="0" algn="ctr"/>
            <a:r>
              <a:rPr lang="en-GB" sz="3200" b="1" dirty="0">
                <a:solidFill>
                  <a:srgbClr val="0070C0"/>
                </a:solidFill>
                <a:highlight>
                  <a:srgbClr val="EAEAEA"/>
                </a:highlight>
                <a:sym typeface="Wingdings" panose="05000000000000000000" pitchFamily="2" charset="2"/>
              </a:rPr>
              <a:t>Switzerland</a:t>
            </a:r>
          </a:p>
          <a:p>
            <a:pPr marL="650230" lvl="1" indent="0" algn="ctr"/>
            <a:endParaRPr lang="en-GB" sz="996" dirty="0">
              <a:sym typeface="Wingdings" panose="05000000000000000000" pitchFamily="2" charset="2"/>
            </a:endParaRPr>
          </a:p>
          <a:p>
            <a:pPr marL="1056623" lvl="1" indent="-406394" algn="ctr">
              <a:buFont typeface="Arial" panose="020B0604020202020204" pitchFamily="34" charset="0"/>
              <a:buChar char="•"/>
            </a:pPr>
            <a:r>
              <a:rPr lang="en-GB" sz="2560" dirty="0">
                <a:sym typeface="Wingdings" panose="05000000000000000000" pitchFamily="2" charset="2"/>
              </a:rPr>
              <a:t>Magnets qualification (Site Acceptance Tests) </a:t>
            </a:r>
            <a:br>
              <a:rPr lang="en-GB" sz="2560" dirty="0">
                <a:sym typeface="Wingdings" panose="05000000000000000000" pitchFamily="2" charset="2"/>
              </a:rPr>
            </a:br>
            <a:r>
              <a:rPr lang="en-GB" sz="2560" dirty="0">
                <a:sym typeface="Wingdings" panose="05000000000000000000" pitchFamily="2" charset="2"/>
              </a:rPr>
              <a:t> </a:t>
            </a:r>
            <a:r>
              <a:rPr lang="en-GB" sz="256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CERN</a:t>
            </a:r>
          </a:p>
        </p:txBody>
      </p:sp>
      <p:pic>
        <p:nvPicPr>
          <p:cNvPr id="57" name="Grafik 4">
            <a:extLst>
              <a:ext uri="{FF2B5EF4-FFF2-40B4-BE49-F238E27FC236}">
                <a16:creationId xmlns:a16="http://schemas.microsoft.com/office/drawing/2014/main" id="{4F45B40C-7947-4AE7-8827-768C81746C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5" y="3940589"/>
            <a:ext cx="2375360" cy="1677554"/>
          </a:xfrm>
          <a:prstGeom prst="rect">
            <a:avLst/>
          </a:prstGeom>
        </p:spPr>
      </p:pic>
      <p:pic>
        <p:nvPicPr>
          <p:cNvPr id="58" name="Grafik 1">
            <a:extLst>
              <a:ext uri="{FF2B5EF4-FFF2-40B4-BE49-F238E27FC236}">
                <a16:creationId xmlns:a16="http://schemas.microsoft.com/office/drawing/2014/main" id="{0A4599FA-1863-469D-A20F-DB01B2F5DC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09" y="3940588"/>
            <a:ext cx="2266623" cy="1712025"/>
          </a:xfrm>
          <a:prstGeom prst="rect">
            <a:avLst/>
          </a:prstGeom>
        </p:spPr>
      </p:pic>
      <p:pic>
        <p:nvPicPr>
          <p:cNvPr id="2" name="Grafik 3">
            <a:extLst>
              <a:ext uri="{FF2B5EF4-FFF2-40B4-BE49-F238E27FC236}">
                <a16:creationId xmlns:a16="http://schemas.microsoft.com/office/drawing/2014/main" id="{A7037395-47DD-8DCD-13CC-D0CDBE0C8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709" y="2920009"/>
            <a:ext cx="1328269" cy="921568"/>
          </a:xfrm>
          <a:prstGeom prst="rect">
            <a:avLst/>
          </a:prstGeom>
          <a:ln w="34925">
            <a:solidFill>
              <a:srgbClr val="FFC000"/>
            </a:solidFill>
          </a:ln>
        </p:spPr>
      </p:pic>
      <p:pic>
        <p:nvPicPr>
          <p:cNvPr id="28" name="イメージ" descr="イメージ">
            <a:extLst>
              <a:ext uri="{FF2B5EF4-FFF2-40B4-BE49-F238E27FC236}">
                <a16:creationId xmlns:a16="http://schemas.microsoft.com/office/drawing/2014/main" id="{18129873-8A3C-408C-8A0F-13625A81F6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95" y="3940589"/>
            <a:ext cx="744858" cy="276870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9" name="FAIR_Logo_rgb.png" descr="FAIR_Logo_rgb.png">
            <a:extLst>
              <a:ext uri="{FF2B5EF4-FFF2-40B4-BE49-F238E27FC236}">
                <a16:creationId xmlns:a16="http://schemas.microsoft.com/office/drawing/2014/main" id="{ED948F84-0E41-4340-992C-6F0D3AF1FA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280" y="3414999"/>
            <a:ext cx="744858" cy="692174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6" name="logo.png" descr="logo.png">
            <a:extLst>
              <a:ext uri="{FF2B5EF4-FFF2-40B4-BE49-F238E27FC236}">
                <a16:creationId xmlns:a16="http://schemas.microsoft.com/office/drawing/2014/main" id="{9C9CA97A-5C19-3B2E-D561-22CB66591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42" y="3175554"/>
            <a:ext cx="1283686" cy="441424"/>
          </a:xfrm>
          <a:prstGeom prst="rect">
            <a:avLst/>
          </a:prstGeom>
          <a:ln w="12700" cap="flat">
            <a:noFill/>
            <a:miter lim="400000"/>
          </a:ln>
          <a:effectLst>
            <a:outerShdw blurRad="76200" dist="91763" dir="5400000" rotWithShape="0">
              <a:srgbClr val="000000">
                <a:alpha val="49034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1B5399-9303-480E-DDC0-9F61A87FA720}"/>
              </a:ext>
            </a:extLst>
          </p:cNvPr>
          <p:cNvGrpSpPr/>
          <p:nvPr/>
        </p:nvGrpSpPr>
        <p:grpSpPr>
          <a:xfrm>
            <a:off x="13617626" y="5910669"/>
            <a:ext cx="1369929" cy="602355"/>
            <a:chOff x="6717174" y="5310824"/>
            <a:chExt cx="808584" cy="357157"/>
          </a:xfrm>
        </p:grpSpPr>
        <p:sp>
          <p:nvSpPr>
            <p:cNvPr id="8" name="正方形">
              <a:extLst>
                <a:ext uri="{FF2B5EF4-FFF2-40B4-BE49-F238E27FC236}">
                  <a16:creationId xmlns:a16="http://schemas.microsoft.com/office/drawing/2014/main" id="{94BECD62-C6B1-0039-5BB3-63B051C90C34}"/>
                </a:ext>
              </a:extLst>
            </p:cNvPr>
            <p:cNvSpPr/>
            <p:nvPr/>
          </p:nvSpPr>
          <p:spPr>
            <a:xfrm>
              <a:off x="6796775" y="5310824"/>
              <a:ext cx="700082" cy="3571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92477" tIns="92477" rIns="92477" bIns="92477" numCol="1" anchor="ctr">
              <a:noAutofit/>
            </a:bodyPr>
            <a:lstStyle/>
            <a:p>
              <a:endParaRPr sz="3413"/>
            </a:p>
          </p:txBody>
        </p:sp>
        <p:pic>
          <p:nvPicPr>
            <p:cNvPr id="9" name="logonew.png" descr="logonew.png">
              <a:extLst>
                <a:ext uri="{FF2B5EF4-FFF2-40B4-BE49-F238E27FC236}">
                  <a16:creationId xmlns:a16="http://schemas.microsoft.com/office/drawing/2014/main" id="{4ACF5E56-3426-7941-33E7-8076592E3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7174" y="5389183"/>
              <a:ext cx="808584" cy="2309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91763" dir="5400000" rotWithShape="0">
                <a:srgbClr val="000000">
                  <a:alpha val="49034"/>
                </a:srgbClr>
              </a:outerShdw>
            </a:effectLst>
          </p:spPr>
        </p:pic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7BC3A0F-8B31-1DA0-D92B-9A1F51C4FAD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843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9AB150C-E955-6511-6AC2-28B77DF8A8D3}"/>
              </a:ext>
            </a:extLst>
          </p:cNvPr>
          <p:cNvGrpSpPr/>
          <p:nvPr/>
        </p:nvGrpSpPr>
        <p:grpSpPr>
          <a:xfrm>
            <a:off x="445478" y="1747910"/>
            <a:ext cx="5129412" cy="3761029"/>
            <a:chOff x="422565" y="1485642"/>
            <a:chExt cx="4736610" cy="31865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1AC526-993E-E527-B73A-73D190E70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42" r="2353" b="9611"/>
            <a:stretch/>
          </p:blipFill>
          <p:spPr>
            <a:xfrm>
              <a:off x="422565" y="1485642"/>
              <a:ext cx="4736610" cy="318650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29163B-45B7-91C7-E1E3-2D802377AE22}"/>
                </a:ext>
              </a:extLst>
            </p:cNvPr>
            <p:cNvSpPr/>
            <p:nvPr/>
          </p:nvSpPr>
          <p:spPr>
            <a:xfrm rot="992691">
              <a:off x="2560733" y="2984358"/>
              <a:ext cx="1105591" cy="4226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Collaboration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"/>
          </p:nvPr>
        </p:nvSpPr>
        <p:spPr>
          <a:xfrm>
            <a:off x="15104447" y="9409684"/>
            <a:ext cx="1412591" cy="3385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en-GB" sz="1600" smtClean="0"/>
              <a:pPr/>
              <a:t>8</a:t>
            </a:fld>
            <a:endParaRPr lang="en-GB" sz="1600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8F157C-5B46-7056-86CC-CA30810D0481}"/>
              </a:ext>
            </a:extLst>
          </p:cNvPr>
          <p:cNvSpPr/>
          <p:nvPr/>
        </p:nvSpPr>
        <p:spPr>
          <a:xfrm>
            <a:off x="453744" y="1770463"/>
            <a:ext cx="4030651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a typeface="ＭＳ Ｐゴシック" pitchFamily="-112" charset="-128"/>
              </a:rPr>
              <a:t>CERN’s building 180</a:t>
            </a: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88CEBE-60AD-B39D-D554-E45CD629CEAF}"/>
              </a:ext>
            </a:extLst>
          </p:cNvPr>
          <p:cNvSpPr/>
          <p:nvPr/>
        </p:nvSpPr>
        <p:spPr>
          <a:xfrm>
            <a:off x="386603" y="5383861"/>
            <a:ext cx="9170353" cy="376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</a:rPr>
              <a:t>2010- 2012</a:t>
            </a:r>
          </a:p>
          <a:p>
            <a:r>
              <a:rPr lang="en-US" sz="2560" dirty="0"/>
              <a:t> CERN/GSI collaboration agreement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    2012-2018</a:t>
            </a:r>
          </a:p>
          <a:p>
            <a:r>
              <a:rPr lang="en-US" sz="2560" dirty="0">
                <a:sym typeface="Wingdings" panose="05000000000000000000" pitchFamily="2" charset="2"/>
              </a:rPr>
              <a:t>     </a:t>
            </a:r>
            <a:r>
              <a:rPr lang="en-US" sz="2560" dirty="0"/>
              <a:t>Facility construction (CERN contribution)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         2019</a:t>
            </a:r>
          </a:p>
          <a:p>
            <a:r>
              <a:rPr lang="en-US" sz="2560" dirty="0"/>
              <a:t>          First of series short </a:t>
            </a:r>
            <a:r>
              <a:rPr lang="en-US" sz="2560" dirty="0" err="1"/>
              <a:t>multiplet</a:t>
            </a:r>
            <a:r>
              <a:rPr lang="en-US" sz="2560" dirty="0"/>
              <a:t> delivery at CERN: 						</a:t>
            </a:r>
            <a:r>
              <a:rPr lang="en-US" sz="2560" b="1" dirty="0">
                <a:solidFill>
                  <a:srgbClr val="00B050"/>
                </a:solidFill>
              </a:rPr>
              <a:t>beginning of the tests and facility commissioning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A3412D-67AF-F4BB-D1A0-F0FCE61FD06F}"/>
              </a:ext>
            </a:extLst>
          </p:cNvPr>
          <p:cNvSpPr txBox="1"/>
          <p:nvPr/>
        </p:nvSpPr>
        <p:spPr>
          <a:xfrm>
            <a:off x="2906029" y="3533013"/>
            <a:ext cx="1255681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180</a:t>
            </a:r>
            <a:endParaRPr lang="en-GB" dirty="0"/>
          </a:p>
        </p:txBody>
      </p:sp>
      <p:pic>
        <p:nvPicPr>
          <p:cNvPr id="22" name="Picture 21" descr="A picture containing indoor, people&#10;&#10;Description automatically generated">
            <a:extLst>
              <a:ext uri="{FF2B5EF4-FFF2-40B4-BE49-F238E27FC236}">
                <a16:creationId xmlns:a16="http://schemas.microsoft.com/office/drawing/2014/main" id="{61568994-53EA-CEB1-C43D-AFA3854FF5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489" y="1812045"/>
            <a:ext cx="5559112" cy="3708943"/>
          </a:xfrm>
          <a:prstGeom prst="rect">
            <a:avLst/>
          </a:prstGeom>
        </p:spPr>
      </p:pic>
      <p:pic>
        <p:nvPicPr>
          <p:cNvPr id="25" name="Picture 24" descr="A group of people standing in front of a large machine&#10;&#10;Description automatically generated with medium confidence">
            <a:extLst>
              <a:ext uri="{FF2B5EF4-FFF2-40B4-BE49-F238E27FC236}">
                <a16:creationId xmlns:a16="http://schemas.microsoft.com/office/drawing/2014/main" id="{23CE07F3-42F9-CEB7-768C-C12A0BFA8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23" y="1799995"/>
            <a:ext cx="5563416" cy="3708944"/>
          </a:xfrm>
          <a:prstGeom prst="rect">
            <a:avLst/>
          </a:prstGeom>
        </p:spPr>
      </p:pic>
      <p:sp>
        <p:nvSpPr>
          <p:cNvPr id="26" name="Long multiplet (max. 9 magnets)">
            <a:extLst>
              <a:ext uri="{FF2B5EF4-FFF2-40B4-BE49-F238E27FC236}">
                <a16:creationId xmlns:a16="http://schemas.microsoft.com/office/drawing/2014/main" id="{88459F73-9007-46F1-39C0-3E883ABB3B1C}"/>
              </a:ext>
            </a:extLst>
          </p:cNvPr>
          <p:cNvSpPr txBox="1"/>
          <p:nvPr/>
        </p:nvSpPr>
        <p:spPr>
          <a:xfrm>
            <a:off x="7460542" y="4822747"/>
            <a:ext cx="2835570" cy="50064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2400" i="1" dirty="0">
                <a:solidFill>
                  <a:schemeClr val="accent2">
                    <a:lumMod val="75000"/>
                  </a:schemeClr>
                </a:solidFill>
              </a:rPr>
              <a:t>GSI testing team</a:t>
            </a:r>
          </a:p>
        </p:txBody>
      </p:sp>
      <p:sp>
        <p:nvSpPr>
          <p:cNvPr id="27" name="Long multiplet (max. 9 magnets)">
            <a:extLst>
              <a:ext uri="{FF2B5EF4-FFF2-40B4-BE49-F238E27FC236}">
                <a16:creationId xmlns:a16="http://schemas.microsoft.com/office/drawing/2014/main" id="{011E561B-7EAC-A75F-4345-54D73A68306A}"/>
              </a:ext>
            </a:extLst>
          </p:cNvPr>
          <p:cNvSpPr txBox="1"/>
          <p:nvPr/>
        </p:nvSpPr>
        <p:spPr>
          <a:xfrm>
            <a:off x="11786305" y="4814231"/>
            <a:ext cx="2835570" cy="50064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sz="2000" b="1"/>
            </a:lvl1pPr>
          </a:lstStyle>
          <a:p>
            <a:pPr algn="ctr"/>
            <a:r>
              <a:rPr lang="en-US" sz="2400" i="1" dirty="0">
                <a:solidFill>
                  <a:schemeClr val="accent2">
                    <a:lumMod val="75000"/>
                  </a:schemeClr>
                </a:solidFill>
              </a:rPr>
              <a:t>and CERN teams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DF7966-E891-3600-5A63-0EACE92637C5}"/>
              </a:ext>
            </a:extLst>
          </p:cNvPr>
          <p:cNvSpPr/>
          <p:nvPr/>
        </p:nvSpPr>
        <p:spPr>
          <a:xfrm>
            <a:off x="9684180" y="5628818"/>
            <a:ext cx="1957309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a typeface="ＭＳ Ｐゴシック" pitchFamily="-112" charset="-128"/>
              </a:rPr>
              <a:t>Resources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BC6457-21DA-3582-EB1B-31BEDC4CF322}"/>
              </a:ext>
            </a:extLst>
          </p:cNvPr>
          <p:cNvSpPr/>
          <p:nvPr/>
        </p:nvSpPr>
        <p:spPr>
          <a:xfrm>
            <a:off x="354837" y="5616353"/>
            <a:ext cx="4030651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a typeface="ＭＳ Ｐゴシック" pitchFamily="-112" charset="-128"/>
              </a:rPr>
              <a:t>Timeline</a:t>
            </a: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313CEA-721C-9FD5-E00E-958B64AAE182}"/>
              </a:ext>
            </a:extLst>
          </p:cNvPr>
          <p:cNvSpPr txBox="1"/>
          <p:nvPr/>
        </p:nvSpPr>
        <p:spPr>
          <a:xfrm>
            <a:off x="9738412" y="6095592"/>
            <a:ext cx="7291595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5 GSI members on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responsible of test plan, testing and magnet acceptance, interfaces </a:t>
            </a:r>
          </a:p>
          <a:p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2C1A69-AFEE-5E97-00A8-61AA1EA09E2C}"/>
              </a:ext>
            </a:extLst>
          </p:cNvPr>
          <p:cNvSpPr txBox="1"/>
          <p:nvPr/>
        </p:nvSpPr>
        <p:spPr>
          <a:xfrm>
            <a:off x="9756325" y="7350659"/>
            <a:ext cx="7713406" cy="20590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CERN members</a:t>
            </a:r>
          </a:p>
          <a:p>
            <a:pPr lvl="0">
              <a:lnSpc>
                <a:spcPct val="90000"/>
              </a:lnSpc>
              <a:tabLst>
                <a:tab pos="457200" algn="l"/>
              </a:tabLst>
            </a:pPr>
            <a:r>
              <a:rPr lang="en-GB" dirty="0"/>
              <a:t>TE (CRG, RAS, MSC, MPE), EN (HE, MME), SY (EPC), BE(GM)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/>
              <a:t>Guarantee the functionality of the facility, </a:t>
            </a:r>
            <a:r>
              <a:rPr lang="en-US" dirty="0" err="1"/>
              <a:t>cryo</a:t>
            </a:r>
            <a:r>
              <a:rPr lang="en-US" dirty="0"/>
              <a:t> operation, space, safety, handling, welding, FSU</a:t>
            </a:r>
            <a:endParaRPr lang="en-GB" dirty="0"/>
          </a:p>
          <a:p>
            <a:pPr lvl="0">
              <a:lnSpc>
                <a:spcPct val="90000"/>
              </a:lnSpc>
              <a:tabLst>
                <a:tab pos="457200" algn="l"/>
              </a:tabLst>
            </a:pPr>
            <a:endParaRPr lang="en-GB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ooter Placeholder 4">
            <a:extLst>
              <a:ext uri="{FF2B5EF4-FFF2-40B4-BE49-F238E27FC236}">
                <a16:creationId xmlns:a16="http://schemas.microsoft.com/office/drawing/2014/main" id="{574CE415-6689-5D7B-3183-1BDCC10D5F3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23225" y="9445147"/>
            <a:ext cx="11205137" cy="507154"/>
          </a:xfrm>
        </p:spPr>
        <p:txBody>
          <a:bodyPr/>
          <a:lstStyle/>
          <a:p>
            <a:r>
              <a:rPr lang="en-GB" sz="1600" dirty="0"/>
              <a:t>Antonella Chiuchiolo / GSI test facility at CERN - </a:t>
            </a:r>
            <a:r>
              <a:rPr lang="en-GB" sz="1600" i="1" dirty="0"/>
              <a:t>4</a:t>
            </a:r>
            <a:r>
              <a:rPr lang="en-GB" sz="1600" i="1" baseline="30000" dirty="0"/>
              <a:t>th</a:t>
            </a:r>
            <a:r>
              <a:rPr lang="en-GB" sz="1600" i="1" dirty="0"/>
              <a:t> Workshop on Superconducting Magnet Test Facility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911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actory&#10;&#10;Description automatically generated">
            <a:extLst>
              <a:ext uri="{FF2B5EF4-FFF2-40B4-BE49-F238E27FC236}">
                <a16:creationId xmlns:a16="http://schemas.microsoft.com/office/drawing/2014/main" id="{2C2E3561-AB39-FC0A-8C9E-0A6444E4FB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7340263" cy="995651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EFED1-C655-4270-8F32-07BC5AD28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CERN test facility overview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7E72C-5C01-4C4E-9287-2848712BC7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3281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Myriad Pro"/>
        <a:ea typeface="Myriad Pro"/>
        <a:cs typeface="Myriad Pro"/>
      </a:majorFont>
      <a:minorFont>
        <a:latin typeface="Myriad Pro"/>
        <a:ea typeface="Myriad Pro"/>
        <a:cs typeface="Myriad Pro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yria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yria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Myriad Pro"/>
        <a:ea typeface="Myriad Pro"/>
        <a:cs typeface="Myriad Pro"/>
      </a:majorFont>
      <a:minorFont>
        <a:latin typeface="Myriad Pro"/>
        <a:ea typeface="Myriad Pro"/>
        <a:cs typeface="Myriad Pro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yria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Myria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0EB62EB462404FAD8D998B119EBEB8" ma:contentTypeVersion="4" ma:contentTypeDescription="Create a new document." ma:contentTypeScope="" ma:versionID="5c76155a7fe7241407704279220317d3">
  <xsd:schema xmlns:xsd="http://www.w3.org/2001/XMLSchema" xmlns:xs="http://www.w3.org/2001/XMLSchema" xmlns:p="http://schemas.microsoft.com/office/2006/metadata/properties" xmlns:ns3="a721f5d0-2769-458f-8445-3de86900649f" targetNamespace="http://schemas.microsoft.com/office/2006/metadata/properties" ma:root="true" ma:fieldsID="1d74ccf1cc1d5c791d24faac254376ee" ns3:_="">
    <xsd:import namespace="a721f5d0-2769-458f-8445-3de86900649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1f5d0-2769-458f-8445-3de8690064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CE5C55-8A84-410A-A0A0-933C732CD4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6B5595-3664-4E5E-946B-28A72688240F}">
  <ds:schemaRefs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721f5d0-2769-458f-8445-3de86900649f"/>
  </ds:schemaRefs>
</ds:datastoreItem>
</file>

<file path=customXml/itemProps3.xml><?xml version="1.0" encoding="utf-8"?>
<ds:datastoreItem xmlns:ds="http://schemas.openxmlformats.org/officeDocument/2006/customXml" ds:itemID="{D5367997-5E91-4C4F-8EFF-A90874AB80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21f5d0-2769-458f-8445-3de8690064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21805</TotalTime>
  <Words>1798</Words>
  <Application>Microsoft Office PowerPoint</Application>
  <PresentationFormat>Custom</PresentationFormat>
  <Paragraphs>436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Abadi</vt:lpstr>
      <vt:lpstr>Arial</vt:lpstr>
      <vt:lpstr>Calibri</vt:lpstr>
      <vt:lpstr>Myriad Pro</vt:lpstr>
      <vt:lpstr>Symbol</vt:lpstr>
      <vt:lpstr>Times New Roman</vt:lpstr>
      <vt:lpstr>Wingdings</vt:lpstr>
      <vt:lpstr>Default</vt:lpstr>
      <vt:lpstr>PowerPoint Presentation</vt:lpstr>
      <vt:lpstr>Outline</vt:lpstr>
      <vt:lpstr>Super-FRS­ magnets overview</vt:lpstr>
      <vt:lpstr>Super-FRS magnets overview</vt:lpstr>
      <vt:lpstr>Super-FRS magnets overview</vt:lpstr>
      <vt:lpstr>Super-FRS magnets overview</vt:lpstr>
      <vt:lpstr>Collaboration </vt:lpstr>
      <vt:lpstr>Collaboration </vt:lpstr>
      <vt:lpstr>CERN test facility overview</vt:lpstr>
      <vt:lpstr>CERN test facility overview</vt:lpstr>
      <vt:lpstr>CERN test facility overview</vt:lpstr>
      <vt:lpstr>CERN test facility overview </vt:lpstr>
      <vt:lpstr>CERN test facility overview</vt:lpstr>
      <vt:lpstr>CERN test facility overview</vt:lpstr>
      <vt:lpstr>Facility interfaces</vt:lpstr>
      <vt:lpstr>Instrumentation</vt:lpstr>
      <vt:lpstr>Achievements and improvements</vt:lpstr>
      <vt:lpstr>Achievements and improvements</vt:lpstr>
      <vt:lpstr>Achievements and improvements</vt:lpstr>
      <vt:lpstr>Status and future</vt:lpstr>
      <vt:lpstr>Status and future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Super-FRS Magnet Testing at CERN</dc:title>
  <dc:creator>Antonella Chiuchiolo</dc:creator>
  <cp:lastModifiedBy>Antonella Chiuchiolo</cp:lastModifiedBy>
  <cp:revision>1102</cp:revision>
  <dcterms:modified xsi:type="dcterms:W3CDTF">2023-04-24T22:25:00Z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0x010100ED0EB62EB462404FAD8D998B119EBEB8</vt:lpwstr>
  </property>
</Properties>
</file>