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8"/>
  </p:notesMasterIdLst>
  <p:sldIdLst>
    <p:sldId id="256" r:id="rId2"/>
    <p:sldId id="306" r:id="rId3"/>
    <p:sldId id="312" r:id="rId4"/>
    <p:sldId id="287" r:id="rId5"/>
    <p:sldId id="352" r:id="rId6"/>
    <p:sldId id="304" r:id="rId7"/>
    <p:sldId id="297" r:id="rId8"/>
    <p:sldId id="356" r:id="rId9"/>
    <p:sldId id="285" r:id="rId10"/>
    <p:sldId id="260" r:id="rId11"/>
    <p:sldId id="284" r:id="rId12"/>
    <p:sldId id="350" r:id="rId13"/>
    <p:sldId id="351" r:id="rId14"/>
    <p:sldId id="277" r:id="rId15"/>
    <p:sldId id="318" r:id="rId16"/>
    <p:sldId id="326" r:id="rId17"/>
    <p:sldId id="321" r:id="rId18"/>
    <p:sldId id="322" r:id="rId19"/>
    <p:sldId id="357" r:id="rId20"/>
    <p:sldId id="323" r:id="rId21"/>
    <p:sldId id="324" r:id="rId22"/>
    <p:sldId id="358" r:id="rId23"/>
    <p:sldId id="332" r:id="rId24"/>
    <p:sldId id="341" r:id="rId25"/>
    <p:sldId id="333" r:id="rId26"/>
    <p:sldId id="335" r:id="rId27"/>
    <p:sldId id="336" r:id="rId28"/>
    <p:sldId id="337" r:id="rId29"/>
    <p:sldId id="344" r:id="rId30"/>
    <p:sldId id="345" r:id="rId31"/>
    <p:sldId id="328" r:id="rId32"/>
    <p:sldId id="359" r:id="rId33"/>
    <p:sldId id="360" r:id="rId34"/>
    <p:sldId id="355" r:id="rId35"/>
    <p:sldId id="362" r:id="rId36"/>
    <p:sldId id="363" r:id="rId37"/>
  </p:sldIdLst>
  <p:sldSz cx="12192000" cy="6858000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23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758" y="77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IS100DipoleTesting\DipoleAnlieferungTabelle_automatischGesp%20(Automatisch%20gespeichert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188783753949079E-2"/>
          <c:y val="3.3166980688236231E-2"/>
          <c:w val="0.69534805569828984"/>
          <c:h val="0.63783746063475133"/>
        </c:manualLayout>
      </c:layout>
      <c:scatterChart>
        <c:scatterStyle val="lineMarker"/>
        <c:varyColors val="0"/>
        <c:ser>
          <c:idx val="0"/>
          <c:order val="0"/>
          <c:tx>
            <c:v>Dipole delivered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Delivery_SAT_status!$C$4:$C$113</c:f>
              <c:numCache>
                <c:formatCode>m/d/yyyy</c:formatCode>
                <c:ptCount val="110"/>
                <c:pt idx="0">
                  <c:v>43007</c:v>
                </c:pt>
                <c:pt idx="1">
                  <c:v>43025</c:v>
                </c:pt>
                <c:pt idx="2">
                  <c:v>43035</c:v>
                </c:pt>
                <c:pt idx="3">
                  <c:v>43049</c:v>
                </c:pt>
                <c:pt idx="4">
                  <c:v>43056</c:v>
                </c:pt>
                <c:pt idx="5">
                  <c:v>43063</c:v>
                </c:pt>
                <c:pt idx="6">
                  <c:v>43070</c:v>
                </c:pt>
                <c:pt idx="7">
                  <c:v>43084</c:v>
                </c:pt>
                <c:pt idx="8">
                  <c:v>43110</c:v>
                </c:pt>
                <c:pt idx="9">
                  <c:v>43124</c:v>
                </c:pt>
                <c:pt idx="10">
                  <c:v>43131</c:v>
                </c:pt>
                <c:pt idx="11">
                  <c:v>43138</c:v>
                </c:pt>
                <c:pt idx="12">
                  <c:v>43145</c:v>
                </c:pt>
                <c:pt idx="13">
                  <c:v>43152</c:v>
                </c:pt>
                <c:pt idx="14">
                  <c:v>43159</c:v>
                </c:pt>
                <c:pt idx="15">
                  <c:v>43166</c:v>
                </c:pt>
                <c:pt idx="16">
                  <c:v>43173</c:v>
                </c:pt>
                <c:pt idx="17">
                  <c:v>43180</c:v>
                </c:pt>
                <c:pt idx="18">
                  <c:v>43187</c:v>
                </c:pt>
                <c:pt idx="19">
                  <c:v>43284</c:v>
                </c:pt>
                <c:pt idx="20">
                  <c:v>43292</c:v>
                </c:pt>
                <c:pt idx="21">
                  <c:v>43355</c:v>
                </c:pt>
                <c:pt idx="22">
                  <c:v>43362</c:v>
                </c:pt>
                <c:pt idx="23">
                  <c:v>43474</c:v>
                </c:pt>
                <c:pt idx="24">
                  <c:v>43473</c:v>
                </c:pt>
                <c:pt idx="25">
                  <c:v>43479</c:v>
                </c:pt>
                <c:pt idx="26">
                  <c:v>43480</c:v>
                </c:pt>
                <c:pt idx="27">
                  <c:v>43481</c:v>
                </c:pt>
                <c:pt idx="28">
                  <c:v>43488</c:v>
                </c:pt>
                <c:pt idx="29">
                  <c:v>43494</c:v>
                </c:pt>
                <c:pt idx="30">
                  <c:v>43502</c:v>
                </c:pt>
                <c:pt idx="31">
                  <c:v>43509</c:v>
                </c:pt>
                <c:pt idx="32">
                  <c:v>43516</c:v>
                </c:pt>
                <c:pt idx="33">
                  <c:v>43523</c:v>
                </c:pt>
                <c:pt idx="34">
                  <c:v>43530</c:v>
                </c:pt>
                <c:pt idx="35">
                  <c:v>43537</c:v>
                </c:pt>
                <c:pt idx="36">
                  <c:v>43544</c:v>
                </c:pt>
                <c:pt idx="37">
                  <c:v>43551</c:v>
                </c:pt>
                <c:pt idx="38">
                  <c:v>43558</c:v>
                </c:pt>
                <c:pt idx="39">
                  <c:v>43565</c:v>
                </c:pt>
                <c:pt idx="40">
                  <c:v>43588</c:v>
                </c:pt>
                <c:pt idx="41">
                  <c:v>43593</c:v>
                </c:pt>
                <c:pt idx="42">
                  <c:v>43600</c:v>
                </c:pt>
                <c:pt idx="43">
                  <c:v>43607</c:v>
                </c:pt>
                <c:pt idx="44">
                  <c:v>43614</c:v>
                </c:pt>
                <c:pt idx="45">
                  <c:v>43621</c:v>
                </c:pt>
                <c:pt idx="46">
                  <c:v>43628</c:v>
                </c:pt>
                <c:pt idx="47">
                  <c:v>43642</c:v>
                </c:pt>
                <c:pt idx="48">
                  <c:v>43649</c:v>
                </c:pt>
                <c:pt idx="49">
                  <c:v>43656</c:v>
                </c:pt>
                <c:pt idx="50">
                  <c:v>43663</c:v>
                </c:pt>
                <c:pt idx="51">
                  <c:v>43670</c:v>
                </c:pt>
                <c:pt idx="52">
                  <c:v>43672</c:v>
                </c:pt>
                <c:pt idx="53">
                  <c:v>43677</c:v>
                </c:pt>
                <c:pt idx="54">
                  <c:v>43679</c:v>
                </c:pt>
                <c:pt idx="55">
                  <c:v>43684</c:v>
                </c:pt>
                <c:pt idx="56">
                  <c:v>43691</c:v>
                </c:pt>
                <c:pt idx="57">
                  <c:v>43698</c:v>
                </c:pt>
                <c:pt idx="58">
                  <c:v>43705</c:v>
                </c:pt>
                <c:pt idx="59">
                  <c:v>43712</c:v>
                </c:pt>
                <c:pt idx="60">
                  <c:v>43719</c:v>
                </c:pt>
                <c:pt idx="61">
                  <c:v>43726</c:v>
                </c:pt>
                <c:pt idx="62">
                  <c:v>43733</c:v>
                </c:pt>
                <c:pt idx="63">
                  <c:v>43740</c:v>
                </c:pt>
                <c:pt idx="64">
                  <c:v>43747</c:v>
                </c:pt>
                <c:pt idx="65">
                  <c:v>43754</c:v>
                </c:pt>
                <c:pt idx="66">
                  <c:v>43761</c:v>
                </c:pt>
                <c:pt idx="67">
                  <c:v>43768</c:v>
                </c:pt>
                <c:pt idx="68">
                  <c:v>43775</c:v>
                </c:pt>
                <c:pt idx="69">
                  <c:v>43782</c:v>
                </c:pt>
                <c:pt idx="70">
                  <c:v>43788</c:v>
                </c:pt>
                <c:pt idx="71">
                  <c:v>43789</c:v>
                </c:pt>
                <c:pt idx="72">
                  <c:v>43796</c:v>
                </c:pt>
                <c:pt idx="73">
                  <c:v>43802</c:v>
                </c:pt>
                <c:pt idx="74">
                  <c:v>43803</c:v>
                </c:pt>
                <c:pt idx="75">
                  <c:v>43810</c:v>
                </c:pt>
                <c:pt idx="76">
                  <c:v>43817</c:v>
                </c:pt>
                <c:pt idx="77">
                  <c:v>43838</c:v>
                </c:pt>
                <c:pt idx="78">
                  <c:v>43845</c:v>
                </c:pt>
                <c:pt idx="79">
                  <c:v>43852</c:v>
                </c:pt>
                <c:pt idx="80">
                  <c:v>43859</c:v>
                </c:pt>
                <c:pt idx="81">
                  <c:v>43866</c:v>
                </c:pt>
                <c:pt idx="82">
                  <c:v>43873</c:v>
                </c:pt>
                <c:pt idx="83">
                  <c:v>43880</c:v>
                </c:pt>
                <c:pt idx="84">
                  <c:v>43887</c:v>
                </c:pt>
                <c:pt idx="85">
                  <c:v>43894</c:v>
                </c:pt>
                <c:pt idx="86">
                  <c:v>43901</c:v>
                </c:pt>
                <c:pt idx="87">
                  <c:v>43908</c:v>
                </c:pt>
                <c:pt idx="88">
                  <c:v>43910</c:v>
                </c:pt>
                <c:pt idx="89">
                  <c:v>43915</c:v>
                </c:pt>
                <c:pt idx="90">
                  <c:v>43917</c:v>
                </c:pt>
                <c:pt idx="91">
                  <c:v>43922</c:v>
                </c:pt>
                <c:pt idx="92">
                  <c:v>43950</c:v>
                </c:pt>
                <c:pt idx="93">
                  <c:v>43957</c:v>
                </c:pt>
                <c:pt idx="94">
                  <c:v>43964</c:v>
                </c:pt>
                <c:pt idx="95">
                  <c:v>43971</c:v>
                </c:pt>
                <c:pt idx="96">
                  <c:v>43978</c:v>
                </c:pt>
                <c:pt idx="97">
                  <c:v>43992</c:v>
                </c:pt>
                <c:pt idx="98">
                  <c:v>44006</c:v>
                </c:pt>
                <c:pt idx="99">
                  <c:v>44020</c:v>
                </c:pt>
                <c:pt idx="100">
                  <c:v>44034</c:v>
                </c:pt>
                <c:pt idx="101">
                  <c:v>44041</c:v>
                </c:pt>
                <c:pt idx="102">
                  <c:v>44048</c:v>
                </c:pt>
                <c:pt idx="103">
                  <c:v>44055</c:v>
                </c:pt>
                <c:pt idx="104">
                  <c:v>44069</c:v>
                </c:pt>
                <c:pt idx="105">
                  <c:v>44076</c:v>
                </c:pt>
                <c:pt idx="106">
                  <c:v>44083</c:v>
                </c:pt>
                <c:pt idx="107">
                  <c:v>44090</c:v>
                </c:pt>
                <c:pt idx="108">
                  <c:v>44097</c:v>
                </c:pt>
                <c:pt idx="109">
                  <c:v>44104</c:v>
                </c:pt>
              </c:numCache>
            </c:numRef>
          </c:xVal>
          <c:yVal>
            <c:numRef>
              <c:f>Delivery_SAT_status!$A$4:$A$113</c:f>
              <c:numCache>
                <c:formatCode>0</c:formatCode>
                <c:ptCount val="1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A8A-4135-AE79-F5E8D0FE2292}"/>
            </c:ext>
          </c:extLst>
        </c:ser>
        <c:ser>
          <c:idx val="1"/>
          <c:order val="1"/>
          <c:tx>
            <c:v>SAT completed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Delivery_SAT_status!$F$4:$F$113</c:f>
              <c:numCache>
                <c:formatCode>m/d/yyyy</c:formatCode>
                <c:ptCount val="110"/>
                <c:pt idx="0">
                  <c:v>43180</c:v>
                </c:pt>
                <c:pt idx="1">
                  <c:v>43172</c:v>
                </c:pt>
                <c:pt idx="2">
                  <c:v>43174</c:v>
                </c:pt>
                <c:pt idx="3">
                  <c:v>43181</c:v>
                </c:pt>
                <c:pt idx="4">
                  <c:v>43227</c:v>
                </c:pt>
                <c:pt idx="5">
                  <c:v>43242</c:v>
                </c:pt>
                <c:pt idx="6">
                  <c:v>43229</c:v>
                </c:pt>
                <c:pt idx="7">
                  <c:v>43248</c:v>
                </c:pt>
                <c:pt idx="8">
                  <c:v>43297</c:v>
                </c:pt>
                <c:pt idx="9">
                  <c:v>43287</c:v>
                </c:pt>
                <c:pt idx="10">
                  <c:v>43362</c:v>
                </c:pt>
                <c:pt idx="11">
                  <c:v>43354</c:v>
                </c:pt>
                <c:pt idx="12">
                  <c:v>43322</c:v>
                </c:pt>
                <c:pt idx="13">
                  <c:v>43368</c:v>
                </c:pt>
                <c:pt idx="14">
                  <c:v>43430</c:v>
                </c:pt>
                <c:pt idx="15">
                  <c:v>43362</c:v>
                </c:pt>
                <c:pt idx="16">
                  <c:v>43399</c:v>
                </c:pt>
                <c:pt idx="17">
                  <c:v>43418</c:v>
                </c:pt>
                <c:pt idx="18">
                  <c:v>43425</c:v>
                </c:pt>
                <c:pt idx="19">
                  <c:v>43313</c:v>
                </c:pt>
                <c:pt idx="20">
                  <c:v>43336</c:v>
                </c:pt>
                <c:pt idx="21">
                  <c:v>43381</c:v>
                </c:pt>
                <c:pt idx="22">
                  <c:v>43385</c:v>
                </c:pt>
                <c:pt idx="23">
                  <c:v>43495</c:v>
                </c:pt>
                <c:pt idx="24">
                  <c:v>43493</c:v>
                </c:pt>
                <c:pt idx="25">
                  <c:v>43508</c:v>
                </c:pt>
                <c:pt idx="26">
                  <c:v>43522</c:v>
                </c:pt>
                <c:pt idx="27">
                  <c:v>43536</c:v>
                </c:pt>
                <c:pt idx="28">
                  <c:v>43522</c:v>
                </c:pt>
                <c:pt idx="29">
                  <c:v>43535</c:v>
                </c:pt>
                <c:pt idx="30">
                  <c:v>43549</c:v>
                </c:pt>
                <c:pt idx="31">
                  <c:v>43550</c:v>
                </c:pt>
                <c:pt idx="32">
                  <c:v>43585</c:v>
                </c:pt>
                <c:pt idx="33">
                  <c:v>43565</c:v>
                </c:pt>
                <c:pt idx="34">
                  <c:v>43581</c:v>
                </c:pt>
                <c:pt idx="35">
                  <c:v>43602</c:v>
                </c:pt>
                <c:pt idx="36">
                  <c:v>43606</c:v>
                </c:pt>
                <c:pt idx="37">
                  <c:v>43613</c:v>
                </c:pt>
                <c:pt idx="38">
                  <c:v>43599</c:v>
                </c:pt>
                <c:pt idx="39">
                  <c:v>43612</c:v>
                </c:pt>
                <c:pt idx="40">
                  <c:v>43621</c:v>
                </c:pt>
                <c:pt idx="41">
                  <c:v>43634</c:v>
                </c:pt>
                <c:pt idx="42">
                  <c:v>43634</c:v>
                </c:pt>
                <c:pt idx="43">
                  <c:v>43643</c:v>
                </c:pt>
                <c:pt idx="44">
                  <c:v>43644</c:v>
                </c:pt>
                <c:pt idx="45">
                  <c:v>43656</c:v>
                </c:pt>
                <c:pt idx="46">
                  <c:v>43663</c:v>
                </c:pt>
                <c:pt idx="47">
                  <c:v>43668</c:v>
                </c:pt>
                <c:pt idx="48">
                  <c:v>43677</c:v>
                </c:pt>
                <c:pt idx="49">
                  <c:v>43683</c:v>
                </c:pt>
                <c:pt idx="50">
                  <c:v>43690</c:v>
                </c:pt>
                <c:pt idx="51">
                  <c:v>43697</c:v>
                </c:pt>
                <c:pt idx="52">
                  <c:v>43711</c:v>
                </c:pt>
                <c:pt idx="53">
                  <c:v>43704</c:v>
                </c:pt>
                <c:pt idx="54">
                  <c:v>43725</c:v>
                </c:pt>
                <c:pt idx="55">
                  <c:v>43732</c:v>
                </c:pt>
                <c:pt idx="56">
                  <c:v>43718</c:v>
                </c:pt>
                <c:pt idx="57">
                  <c:v>43739</c:v>
                </c:pt>
                <c:pt idx="58">
                  <c:v>43747</c:v>
                </c:pt>
                <c:pt idx="59">
                  <c:v>43760</c:v>
                </c:pt>
                <c:pt idx="60">
                  <c:v>43755</c:v>
                </c:pt>
                <c:pt idx="61">
                  <c:v>43769</c:v>
                </c:pt>
                <c:pt idx="62">
                  <c:v>43774</c:v>
                </c:pt>
                <c:pt idx="63">
                  <c:v>43777</c:v>
                </c:pt>
                <c:pt idx="64">
                  <c:v>43781</c:v>
                </c:pt>
                <c:pt idx="65">
                  <c:v>43788</c:v>
                </c:pt>
                <c:pt idx="66">
                  <c:v>43796</c:v>
                </c:pt>
                <c:pt idx="67">
                  <c:v>43795</c:v>
                </c:pt>
                <c:pt idx="68">
                  <c:v>43802</c:v>
                </c:pt>
                <c:pt idx="69">
                  <c:v>43809</c:v>
                </c:pt>
                <c:pt idx="70">
                  <c:v>43816</c:v>
                </c:pt>
                <c:pt idx="71">
                  <c:v>43815</c:v>
                </c:pt>
                <c:pt idx="72">
                  <c:v>43853</c:v>
                </c:pt>
                <c:pt idx="73">
                  <c:v>43867</c:v>
                </c:pt>
                <c:pt idx="74">
                  <c:v>43860</c:v>
                </c:pt>
                <c:pt idx="75">
                  <c:v>43865</c:v>
                </c:pt>
                <c:pt idx="76">
                  <c:v>43874</c:v>
                </c:pt>
                <c:pt idx="77">
                  <c:v>43880</c:v>
                </c:pt>
                <c:pt idx="78">
                  <c:v>43881</c:v>
                </c:pt>
                <c:pt idx="79">
                  <c:v>43889</c:v>
                </c:pt>
                <c:pt idx="80">
                  <c:v>43896</c:v>
                </c:pt>
                <c:pt idx="81">
                  <c:v>43894</c:v>
                </c:pt>
                <c:pt idx="82">
                  <c:v>43921</c:v>
                </c:pt>
                <c:pt idx="83">
                  <c:v>43901</c:v>
                </c:pt>
                <c:pt idx="84">
                  <c:v>43914</c:v>
                </c:pt>
                <c:pt idx="85">
                  <c:v>43929</c:v>
                </c:pt>
                <c:pt idx="86">
                  <c:v>43929</c:v>
                </c:pt>
                <c:pt idx="87">
                  <c:v>43938</c:v>
                </c:pt>
                <c:pt idx="88">
                  <c:v>43956</c:v>
                </c:pt>
                <c:pt idx="89">
                  <c:v>43943</c:v>
                </c:pt>
                <c:pt idx="90">
                  <c:v>43963</c:v>
                </c:pt>
                <c:pt idx="91">
                  <c:v>43949</c:v>
                </c:pt>
                <c:pt idx="92">
                  <c:v>43977</c:v>
                </c:pt>
                <c:pt idx="93">
                  <c:v>43985</c:v>
                </c:pt>
                <c:pt idx="94">
                  <c:v>44001</c:v>
                </c:pt>
                <c:pt idx="95">
                  <c:v>44018</c:v>
                </c:pt>
                <c:pt idx="96">
                  <c:v>44118</c:v>
                </c:pt>
                <c:pt idx="97">
                  <c:v>44019</c:v>
                </c:pt>
                <c:pt idx="98">
                  <c:v>44035</c:v>
                </c:pt>
                <c:pt idx="99">
                  <c:v>44043</c:v>
                </c:pt>
                <c:pt idx="100">
                  <c:v>44063</c:v>
                </c:pt>
                <c:pt idx="101">
                  <c:v>44071</c:v>
                </c:pt>
                <c:pt idx="102">
                  <c:v>44078</c:v>
                </c:pt>
                <c:pt idx="103">
                  <c:v>44091</c:v>
                </c:pt>
                <c:pt idx="104">
                  <c:v>44153</c:v>
                </c:pt>
                <c:pt idx="105">
                  <c:v>44111</c:v>
                </c:pt>
                <c:pt idx="106">
                  <c:v>44117</c:v>
                </c:pt>
                <c:pt idx="107">
                  <c:v>44238</c:v>
                </c:pt>
                <c:pt idx="108">
                  <c:v>44299</c:v>
                </c:pt>
                <c:pt idx="109">
                  <c:v>44312</c:v>
                </c:pt>
              </c:numCache>
            </c:numRef>
          </c:xVal>
          <c:yVal>
            <c:numRef>
              <c:f>Delivery_SAT_status!$A$4:$A$113</c:f>
              <c:numCache>
                <c:formatCode>0</c:formatCode>
                <c:ptCount val="1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A8A-4135-AE79-F5E8D0FE22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7102296"/>
        <c:axId val="317100984"/>
      </c:scatterChart>
      <c:valAx>
        <c:axId val="317102296"/>
        <c:scaling>
          <c:orientation val="minMax"/>
          <c:max val="44360"/>
          <c:min val="4300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[$-407]mmm/\ 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17100984"/>
        <c:crosses val="autoZero"/>
        <c:crossBetween val="midCat"/>
        <c:majorUnit val="150"/>
      </c:valAx>
      <c:valAx>
        <c:axId val="31710098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800" dirty="0"/>
                  <a:t>#</a:t>
                </a:r>
                <a:r>
                  <a:rPr lang="de-DE" sz="800" baseline="0" dirty="0"/>
                  <a:t> </a:t>
                </a:r>
                <a:endParaRPr lang="de-DE" sz="800" dirty="0"/>
              </a:p>
            </c:rich>
          </c:tx>
          <c:layout>
            <c:manualLayout>
              <c:xMode val="edge"/>
              <c:yMode val="edge"/>
              <c:x val="0"/>
              <c:y val="0.387243638258831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17102296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9.7957716346670484E-2"/>
          <c:y val="0.12094219977174346"/>
          <c:w val="0.26024453479580095"/>
          <c:h val="0.199163209428000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34109-5CDF-42F7-91EC-06EFD4758982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96F58-A5EB-4B40-9441-B684BD4E790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183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4856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4992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0223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/>
        </p:nvGrpSpPr>
        <p:grpSpPr>
          <a:xfrm>
            <a:off x="2003438" y="1301599"/>
            <a:ext cx="9901692" cy="5170248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2400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68706" y="3650765"/>
            <a:ext cx="5737412" cy="779867"/>
          </a:xfrm>
        </p:spPr>
        <p:txBody>
          <a:bodyPr anchor="b" anchorCtr="0">
            <a:noAutofit/>
          </a:bodyPr>
          <a:lstStyle>
            <a:lvl1pPr algn="ctr">
              <a:defRPr sz="3200">
                <a:solidFill>
                  <a:srgbClr val="666666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868706" y="4430631"/>
            <a:ext cx="5737413" cy="70913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/>
        </p:nvSpPr>
        <p:spPr>
          <a:xfrm>
            <a:off x="538789" y="6650181"/>
            <a:ext cx="4495031" cy="20781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1411536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19990" y="6552644"/>
            <a:ext cx="993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9" name="Datumsplatzhalter 4"/>
          <p:cNvSpPr>
            <a:spLocks noGrp="1"/>
          </p:cNvSpPr>
          <p:nvPr>
            <p:ph type="dt" sz="half" idx="2"/>
          </p:nvPr>
        </p:nvSpPr>
        <p:spPr>
          <a:xfrm>
            <a:off x="8971472" y="6552644"/>
            <a:ext cx="16269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563421" y="270001"/>
            <a:ext cx="782721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1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563421" y="6551087"/>
            <a:ext cx="8408052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A. Szwangruber et al.              4th SMTF Workshop, 24-26 April, Paestum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9605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19990" y="6552644"/>
            <a:ext cx="993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9" name="Datumsplatzhalter 4"/>
          <p:cNvSpPr>
            <a:spLocks noGrp="1"/>
          </p:cNvSpPr>
          <p:nvPr>
            <p:ph type="dt" sz="half" idx="2"/>
          </p:nvPr>
        </p:nvSpPr>
        <p:spPr>
          <a:xfrm>
            <a:off x="8971472" y="6552644"/>
            <a:ext cx="16269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563421" y="270001"/>
            <a:ext cx="782721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1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563421" y="6551087"/>
            <a:ext cx="8408052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A. Szwangruber et al.              4th SMTF Workshop, 24-26 April, Paestum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1720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B5E23-A13E-4F3B-A122-627977C885DD}" type="slidenum">
              <a:rPr lang="en-GB" smtClean="0"/>
              <a:t>‹Nr.›</a:t>
            </a:fld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9498063" y="6552644"/>
            <a:ext cx="110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5283202" y="6560612"/>
            <a:ext cx="4182132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smtClean="0"/>
              <a:t>A. Szwangruber et al.              4th SMTF Workshop, 24-26 April, Paestum</a:t>
            </a:r>
            <a:endParaRPr lang="en-GB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514" y="174172"/>
            <a:ext cx="8095055" cy="935045"/>
          </a:xfrm>
        </p:spPr>
        <p:txBody>
          <a:bodyPr anchor="b"/>
          <a:lstStyle>
            <a:lvl1pPr marL="0" indent="0" algn="l">
              <a:buNone/>
              <a:defRPr sz="2667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455096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B5E23-A13E-4F3B-A122-627977C885DD}" type="slidenum">
              <a:rPr lang="en-GB" smtClean="0"/>
              <a:t>‹Nr.›</a:t>
            </a:fld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9498063" y="6552644"/>
            <a:ext cx="110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124635" y="6560612"/>
            <a:ext cx="7340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dirty="0" smtClean="0"/>
              <a:t>A. Szwangruber et al.				4th SMTF Workshop, 24-26 April, Paestum</a:t>
            </a:r>
            <a:endParaRPr lang="en-GB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513" y="174172"/>
            <a:ext cx="8095055" cy="935045"/>
          </a:xfrm>
        </p:spPr>
        <p:txBody>
          <a:bodyPr anchor="b"/>
          <a:lstStyle>
            <a:lvl1pPr marL="0" indent="0" algn="l">
              <a:buNone/>
              <a:defRPr sz="2667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291649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B5E23-A13E-4F3B-A122-627977C885DD}" type="slidenum">
              <a:rPr lang="en-GB" smtClean="0"/>
              <a:t>‹Nr.›</a:t>
            </a:fld>
            <a:endParaRPr lang="en-GB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9465335" y="6552644"/>
            <a:ext cx="11331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124635" y="6560612"/>
            <a:ext cx="7340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dirty="0" smtClean="0"/>
              <a:t>A. Szwangruber et al.				 4th SMTF Workshop, 24-26 April, Paestum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2151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B5E23-A13E-4F3B-A122-627977C885DD}" type="slidenum">
              <a:rPr lang="en-GB" smtClean="0"/>
              <a:t>‹Nr.›</a:t>
            </a:fld>
            <a:endParaRPr lang="en-GB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9465335" y="6552644"/>
            <a:ext cx="11331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5283202" y="6560612"/>
            <a:ext cx="4182132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smtClean="0"/>
              <a:t>A. Szwangruber et al.              4th SMTF Workshop, 24-26 April, Paestum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510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524381"/>
            <a:ext cx="2743200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702425" y="6524381"/>
            <a:ext cx="5307104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A. Szwangruber et al.              4th SMTF Workshop, 24-26 April, Paestum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273988" y="6540386"/>
            <a:ext cx="2743200" cy="365125"/>
          </a:xfrm>
        </p:spPr>
        <p:txBody>
          <a:bodyPr/>
          <a:lstStyle/>
          <a:p>
            <a:fld id="{72F64424-9C1A-4815-B52E-67268985F07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5600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9498063" y="6552644"/>
            <a:ext cx="110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5283202" y="6560612"/>
            <a:ext cx="4182132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A. Szwangruber et al.              4th SMTF Workshop, 24-26 April, Paestum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513" y="-201740"/>
            <a:ext cx="8095055" cy="935045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ct val="0"/>
              </a:spcBef>
              <a:buNone/>
              <a:defRPr lang="de-DE" sz="3200" b="1" kern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741170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9498063" y="6552644"/>
            <a:ext cx="110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5283202" y="6560612"/>
            <a:ext cx="4182132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A. Szwangruber et al.              4th SMTF Workshop, 24-26 April, Paestum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513" y="-201740"/>
            <a:ext cx="8095055" cy="935045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ct val="0"/>
              </a:spcBef>
              <a:buNone/>
              <a:defRPr lang="de-DE" sz="3200" b="1" kern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2661785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9498063" y="6552644"/>
            <a:ext cx="110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5283202" y="6560612"/>
            <a:ext cx="4182132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A. Szwangruber et al.              4th SMTF Workshop, 24-26 April, Paestum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513" y="-201740"/>
            <a:ext cx="8095055" cy="935045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ct val="0"/>
              </a:spcBef>
              <a:buNone/>
              <a:defRPr lang="de-DE" sz="3200" b="1" kern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2586188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19990" y="6552644"/>
            <a:ext cx="993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9" name="Datumsplatzhalter 4"/>
          <p:cNvSpPr>
            <a:spLocks noGrp="1"/>
          </p:cNvSpPr>
          <p:nvPr>
            <p:ph type="dt" sz="half" idx="2"/>
          </p:nvPr>
        </p:nvSpPr>
        <p:spPr>
          <a:xfrm>
            <a:off x="8971472" y="6552644"/>
            <a:ext cx="16269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563421" y="270001"/>
            <a:ext cx="782721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1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563421" y="6551087"/>
            <a:ext cx="8408052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A. Szwangruber et al.              4th SMTF Workshop, 24-26 April, Paestum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6844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/>
        </p:nvCxnSpPr>
        <p:spPr>
          <a:xfrm>
            <a:off x="0" y="6732777"/>
            <a:ext cx="12192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453" y="485167"/>
            <a:ext cx="1505441" cy="501815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/>
        </p:nvCxnSpPr>
        <p:spPr>
          <a:xfrm>
            <a:off x="0" y="1101632"/>
            <a:ext cx="12192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/>
        </p:nvSpPr>
        <p:spPr>
          <a:xfrm>
            <a:off x="-1" y="969432"/>
            <a:ext cx="268800" cy="2688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/>
        </p:nvSpPr>
        <p:spPr>
          <a:xfrm>
            <a:off x="-1" y="6599766"/>
            <a:ext cx="271036" cy="271036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3514" y="1450688"/>
            <a:ext cx="11226901" cy="4903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87723" y="6552643"/>
            <a:ext cx="993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5B9B5E23-A13E-4F3B-A122-627977C885DD}" type="slidenum">
              <a:rPr lang="en-GB" smtClean="0"/>
              <a:t>‹Nr.›</a:t>
            </a:fld>
            <a:endParaRPr lang="en-GB"/>
          </a:p>
        </p:txBody>
      </p:sp>
      <p:sp>
        <p:nvSpPr>
          <p:cNvPr id="11" name="Textfeld 10"/>
          <p:cNvSpPr txBox="1"/>
          <p:nvPr/>
        </p:nvSpPr>
        <p:spPr>
          <a:xfrm>
            <a:off x="580361" y="6616079"/>
            <a:ext cx="470284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3517" y="308100"/>
            <a:ext cx="817231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9535008" y="6552643"/>
            <a:ext cx="11311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141569" y="6599766"/>
            <a:ext cx="5792195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dirty="0" smtClean="0"/>
              <a:t>A. Szwangruber et al. 				4th SMTF Workshop, 24-26 April, Paestum</a:t>
            </a:r>
            <a:endParaRPr lang="en-GB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4439" y="275767"/>
            <a:ext cx="1033407" cy="86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</p:sldLayoutIdLst>
  <p:hf hdr="0" dt="0"/>
  <p:txStyles>
    <p:titleStyle>
      <a:lvl1pPr algn="l" defTabSz="457189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32" indent="-285744" algn="l" defTabSz="457189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2971" indent="-228594" algn="l" defTabSz="457189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160" indent="-228594" algn="l" defTabSz="457189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349" indent="-228594" algn="l" defTabSz="457189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chart" Target="../charts/chart1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1.emf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7.png"/><Relationship Id="rId4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932714" y="4430632"/>
            <a:ext cx="5737413" cy="709135"/>
          </a:xfrm>
        </p:spPr>
        <p:txBody>
          <a:bodyPr/>
          <a:lstStyle/>
          <a:p>
            <a:r>
              <a:rPr lang="en-GB" dirty="0" smtClean="0"/>
              <a:t>A. Szwangruber et al. </a:t>
            </a:r>
            <a:endParaRPr lang="en-GB" dirty="0"/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768122" y="3650765"/>
            <a:ext cx="6211286" cy="779867"/>
          </a:xfrm>
        </p:spPr>
        <p:txBody>
          <a:bodyPr/>
          <a:lstStyle/>
          <a:p>
            <a:r>
              <a:rPr lang="en-GB" dirty="0" smtClean="0"/>
              <a:t>Facilities for </a:t>
            </a:r>
            <a:r>
              <a:rPr lang="en-GB" dirty="0" err="1" smtClean="0"/>
              <a:t>sc</a:t>
            </a:r>
            <a:r>
              <a:rPr lang="en-GB" dirty="0" smtClean="0"/>
              <a:t> Magnet Testing at GSI</a:t>
            </a:r>
            <a:endParaRPr lang="en-GB" dirty="0"/>
          </a:p>
        </p:txBody>
      </p:sp>
      <p:sp>
        <p:nvSpPr>
          <p:cNvPr id="5" name="Rechteck 4"/>
          <p:cNvSpPr/>
          <p:nvPr/>
        </p:nvSpPr>
        <p:spPr>
          <a:xfrm>
            <a:off x="3540981" y="4949790"/>
            <a:ext cx="47036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4th Workshop on Superconducting Magnet Test </a:t>
            </a:r>
            <a:r>
              <a:rPr lang="en-US" sz="1400" dirty="0" smtClean="0"/>
              <a:t>Facility, 24-26 April 2023, </a:t>
            </a:r>
            <a:r>
              <a:rPr lang="de-DE" sz="1400" dirty="0" err="1"/>
              <a:t>Paestum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77705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0" y="48691"/>
            <a:ext cx="11646377" cy="935045"/>
          </a:xfrm>
        </p:spPr>
        <p:txBody>
          <a:bodyPr/>
          <a:lstStyle/>
          <a:p>
            <a:pPr indent="265113"/>
            <a:r>
              <a:rPr lang="en-GB" sz="2670" dirty="0" smtClean="0">
                <a:latin typeface="+mj-lt"/>
                <a:cs typeface="Calibri" panose="020F0502020204030204" pitchFamily="34" charset="0"/>
              </a:rPr>
              <a:t>STF: Cryogenic Infrastructure</a:t>
            </a:r>
            <a:endParaRPr lang="en-GB" sz="2670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7" name="Picture 25" descr="V:\Projects\STF\e.Bilder und Zeichnungen\SH5\CIMG26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325" y="4490959"/>
            <a:ext cx="2792972" cy="209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8" descr="C:\Users\schroede\Desktop\9_2509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15" y="3609874"/>
            <a:ext cx="2792972" cy="19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7" descr="C:\Users\schroede\Desktop\2_2509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933" y="2407572"/>
            <a:ext cx="5245374" cy="368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312034"/>
              </p:ext>
            </p:extLst>
          </p:nvPr>
        </p:nvGraphicFramePr>
        <p:xfrm>
          <a:off x="313338" y="1279762"/>
          <a:ext cx="3726817" cy="2255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84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8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9079">
                <a:tc gridSpan="2">
                  <a:txBody>
                    <a:bodyPr/>
                    <a:lstStyle/>
                    <a:p>
                      <a:r>
                        <a:rPr lang="de-DE" sz="1800" b="0" dirty="0" err="1" smtClean="0">
                          <a:latin typeface="+mn-lt"/>
                          <a:cs typeface="Calibri" panose="020F0502020204030204" pitchFamily="34" charset="0"/>
                        </a:rPr>
                        <a:t>Cryoplant</a:t>
                      </a:r>
                      <a:r>
                        <a:rPr lang="de-DE" sz="1800" b="0" dirty="0" smtClean="0">
                          <a:latin typeface="+mn-lt"/>
                          <a:cs typeface="Calibri" panose="020F0502020204030204" pitchFamily="34" charset="0"/>
                        </a:rPr>
                        <a:t>:</a:t>
                      </a:r>
                      <a:endParaRPr lang="de-DE" sz="1800" b="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 marL="84441" marR="84441" marT="42213" marB="422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222"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Cooling</a:t>
                      </a:r>
                      <a:r>
                        <a:rPr lang="de-DE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 power @ 4.5 K</a:t>
                      </a:r>
                      <a:endParaRPr lang="de-DE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700 W</a:t>
                      </a:r>
                    </a:p>
                  </a:txBody>
                  <a:tcPr marL="84441" marR="84441" marT="42213" marB="4221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Cooling</a:t>
                      </a:r>
                      <a:r>
                        <a:rPr lang="de-DE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 power @ 50 K – 80 K</a:t>
                      </a:r>
                      <a:endParaRPr lang="de-DE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2000 W</a:t>
                      </a:r>
                      <a:endParaRPr lang="de-DE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112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Helium </a:t>
                      </a:r>
                      <a:r>
                        <a:rPr lang="de-DE" sz="14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liquefication</a:t>
                      </a:r>
                      <a:r>
                        <a:rPr lang="de-DE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 rate</a:t>
                      </a:r>
                      <a:endParaRPr lang="de-DE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6 g/s</a:t>
                      </a:r>
                      <a:endParaRPr lang="de-DE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112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Helium </a:t>
                      </a:r>
                      <a:r>
                        <a:rPr lang="de-DE" sz="14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inventory</a:t>
                      </a:r>
                      <a:r>
                        <a:rPr lang="de-DE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 @ 300 K</a:t>
                      </a:r>
                      <a:endParaRPr lang="de-DE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1000 m</a:t>
                      </a:r>
                      <a:r>
                        <a:rPr lang="de-DE" sz="1400" baseline="30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3</a:t>
                      </a:r>
                      <a:endParaRPr lang="de-DE" sz="1400" baseline="30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extLst>
                  <a:ext uri="{0D108BD9-81ED-4DB2-BD59-A6C34878D82A}">
                    <a16:rowId xmlns:a16="http://schemas.microsoft.com/office/drawing/2014/main" val="1407869310"/>
                  </a:ext>
                </a:extLst>
              </a:tr>
              <a:tr h="248112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Helium </a:t>
                      </a:r>
                      <a:r>
                        <a:rPr lang="de-DE" sz="14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inventory</a:t>
                      </a:r>
                      <a:r>
                        <a:rPr lang="de-DE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de-DE" sz="14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cold</a:t>
                      </a:r>
                      <a:endParaRPr lang="de-DE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up</a:t>
                      </a:r>
                      <a:r>
                        <a:rPr lang="de-DE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to</a:t>
                      </a:r>
                      <a:r>
                        <a:rPr lang="de-DE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 3000 l</a:t>
                      </a:r>
                      <a:endParaRPr lang="de-DE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extLst>
                  <a:ext uri="{0D108BD9-81ED-4DB2-BD59-A6C34878D82A}">
                    <a16:rowId xmlns:a16="http://schemas.microsoft.com/office/drawing/2014/main" val="1569267482"/>
                  </a:ext>
                </a:extLst>
              </a:tr>
              <a:tr h="315682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Max. power </a:t>
                      </a:r>
                      <a:r>
                        <a:rPr lang="de-DE" sz="14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consumption</a:t>
                      </a:r>
                      <a:endParaRPr lang="de-DE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434 kW</a:t>
                      </a:r>
                      <a:endParaRPr lang="de-DE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6501731" y="6161056"/>
            <a:ext cx="462177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 smtClean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Installation and commissioning 2014 - 2015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212617" y="1307477"/>
            <a:ext cx="387377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dirty="0" smtClean="0">
                <a:solidFill>
                  <a:schemeClr val="bg1"/>
                </a:solidFill>
                <a:cs typeface="Calibri" panose="020F0502020204030204" pitchFamily="34" charset="0"/>
              </a:rPr>
              <a:t>Distribution system and feed boxes</a:t>
            </a:r>
          </a:p>
        </p:txBody>
      </p:sp>
      <p:sp>
        <p:nvSpPr>
          <p:cNvPr id="13" name="Rechteck 12"/>
          <p:cNvSpPr/>
          <p:nvPr/>
        </p:nvSpPr>
        <p:spPr>
          <a:xfrm>
            <a:off x="6212617" y="1708857"/>
            <a:ext cx="3873775" cy="6001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73062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Independent operation of test benches.</a:t>
            </a:r>
          </a:p>
          <a:p>
            <a:pPr marL="373062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He sub-cooling in feed boxes</a:t>
            </a:r>
            <a:endParaRPr lang="en-US" sz="1400" dirty="0">
              <a:solidFill>
                <a:schemeClr val="accent1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13338" y="5292629"/>
            <a:ext cx="2004075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000" dirty="0" smtClean="0">
                <a:solidFill>
                  <a:schemeClr val="bg1"/>
                </a:solidFill>
              </a:rPr>
              <a:t>courtesy </a:t>
            </a:r>
            <a:r>
              <a:rPr lang="en-GB" sz="1000" dirty="0" err="1" smtClean="0">
                <a:solidFill>
                  <a:schemeClr val="bg1"/>
                </a:solidFill>
              </a:rPr>
              <a:t>C.Schröder</a:t>
            </a:r>
            <a:r>
              <a:rPr lang="en-GB" sz="1000" dirty="0" smtClean="0">
                <a:solidFill>
                  <a:schemeClr val="bg1"/>
                </a:solidFill>
              </a:rPr>
              <a:t> (GSI-CRY)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005197" y="6407278"/>
            <a:ext cx="2004075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000" dirty="0" smtClean="0">
                <a:solidFill>
                  <a:schemeClr val="bg1"/>
                </a:solidFill>
              </a:rPr>
              <a:t>courtesy </a:t>
            </a:r>
            <a:r>
              <a:rPr lang="en-GB" sz="1000" dirty="0" err="1" smtClean="0">
                <a:solidFill>
                  <a:schemeClr val="bg1"/>
                </a:solidFill>
              </a:rPr>
              <a:t>C.Schröder</a:t>
            </a:r>
            <a:r>
              <a:rPr lang="en-GB" sz="1000" dirty="0" smtClean="0">
                <a:solidFill>
                  <a:schemeClr val="bg1"/>
                </a:solidFill>
              </a:rPr>
              <a:t> (GSI-CRY)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/>
              <a:t>A. Szwangruber et al.                                   4th SMTF Workshop, 24-26 April, Paestum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B5E23-A13E-4F3B-A122-627977C885D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92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/>
        </p:nvSpPr>
        <p:spPr>
          <a:xfrm>
            <a:off x="218975" y="1597033"/>
            <a:ext cx="3812113" cy="27186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39994" indent="-239994" defTabSz="457189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rail </a:t>
            </a:r>
            <a:r>
              <a:rPr lang="en-US" sz="16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 </a:t>
            </a:r>
          </a:p>
          <a:p>
            <a:pPr marL="239994" indent="-239994" defTabSz="457189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bellow free - easy </a:t>
            </a:r>
            <a:r>
              <a:rPr lang="en-US" sz="16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mounting of the module to the feed and end box</a:t>
            </a:r>
          </a:p>
          <a:p>
            <a:pPr marL="239994" indent="-239994" defTabSz="457189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access to </a:t>
            </a:r>
            <a:r>
              <a:rPr lang="en-US" sz="16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hydraulic </a:t>
            </a:r>
            <a:r>
              <a:rPr lang="en-US" sz="16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electrical connections </a:t>
            </a:r>
          </a:p>
          <a:p>
            <a:pPr marL="239994" indent="-239994" defTabSz="457189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positioning: </a:t>
            </a:r>
            <a:r>
              <a:rPr lang="en-US" sz="16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±0.1 mm horizontal,  ±1 </a:t>
            </a:r>
            <a:r>
              <a:rPr lang="en-US" sz="16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mrad</a:t>
            </a:r>
            <a:endParaRPr lang="en-US" sz="1600" dirty="0" smtClean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39994" indent="-239994" defTabSz="457189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 with SIS100 dipole and Quadrupole doublet modules</a:t>
            </a:r>
            <a:endParaRPr lang="en-US" sz="16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751998" y="4377884"/>
            <a:ext cx="2765387" cy="2245065"/>
            <a:chOff x="315271" y="1257605"/>
            <a:chExt cx="2765387" cy="2245065"/>
          </a:xfrm>
        </p:grpSpPr>
        <p:pic>
          <p:nvPicPr>
            <p:cNvPr id="12" name="Picture 2" descr="C:\Users\teisel\Desktop\07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48" t="23778" r="21742" b="11787"/>
            <a:stretch>
              <a:fillRect/>
            </a:stretch>
          </p:blipFill>
          <p:spPr bwMode="auto">
            <a:xfrm>
              <a:off x="315272" y="1257605"/>
              <a:ext cx="2765386" cy="2245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hteck 25"/>
            <p:cNvSpPr/>
            <p:nvPr/>
          </p:nvSpPr>
          <p:spPr>
            <a:xfrm>
              <a:off x="1697965" y="1257605"/>
              <a:ext cx="1068156" cy="2974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189"/>
              <a:r>
                <a:rPr lang="de-DE" sz="1333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Feedbox</a:t>
              </a:r>
              <a:endParaRPr lang="de-DE" sz="1333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Rechteck 33"/>
            <p:cNvSpPr/>
            <p:nvPr/>
          </p:nvSpPr>
          <p:spPr>
            <a:xfrm>
              <a:off x="315271" y="1864041"/>
              <a:ext cx="1068156" cy="2974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189"/>
              <a:r>
                <a:rPr lang="de-DE" sz="1333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Endbox</a:t>
              </a:r>
              <a:endParaRPr lang="de-DE" sz="1333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Rechteck 34"/>
            <p:cNvSpPr/>
            <p:nvPr/>
          </p:nvSpPr>
          <p:spPr>
            <a:xfrm>
              <a:off x="1117676" y="1786204"/>
              <a:ext cx="1190258" cy="2974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189"/>
              <a:r>
                <a:rPr lang="de-DE" sz="1333" dirty="0" err="1" smtClean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Cryo</a:t>
              </a:r>
              <a:r>
                <a:rPr lang="de-DE" sz="1333" dirty="0" smtClean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-module</a:t>
              </a:r>
              <a:endParaRPr lang="de-DE" sz="1333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8" name="Grafik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" r="13946" b="2481"/>
          <a:stretch/>
        </p:blipFill>
        <p:spPr>
          <a:xfrm>
            <a:off x="8671452" y="3839950"/>
            <a:ext cx="3286364" cy="2658821"/>
          </a:xfrm>
          <a:prstGeom prst="rect">
            <a:avLst/>
          </a:prstGeom>
        </p:spPr>
      </p:pic>
      <p:sp>
        <p:nvSpPr>
          <p:cNvPr id="39" name="Textfeld 38"/>
          <p:cNvSpPr txBox="1"/>
          <p:nvPr/>
        </p:nvSpPr>
        <p:spPr>
          <a:xfrm>
            <a:off x="9644745" y="6201317"/>
            <a:ext cx="2313071" cy="297454"/>
          </a:xfrm>
          <a:prstGeom prst="rect">
            <a:avLst/>
          </a:prstGeom>
          <a:solidFill>
            <a:srgbClr val="376092">
              <a:alpha val="94902"/>
            </a:srgb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95998" algn="r" defTabSz="457189"/>
            <a:r>
              <a:rPr lang="en-US" sz="1333" i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SIS100 dipole at t</a:t>
            </a:r>
            <a:r>
              <a:rPr lang="en-US" sz="1333" i="1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 </a:t>
            </a:r>
            <a:r>
              <a:rPr lang="en-US" sz="1333" i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333" i="1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ench</a:t>
            </a:r>
            <a:endParaRPr lang="en-US" sz="1333" i="1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8643257" y="1249159"/>
            <a:ext cx="3297712" cy="2427399"/>
            <a:chOff x="5757546" y="721499"/>
            <a:chExt cx="3109850" cy="2109384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7546" y="721499"/>
              <a:ext cx="3109850" cy="2072941"/>
            </a:xfrm>
            <a:prstGeom prst="rect">
              <a:avLst/>
            </a:prstGeom>
          </p:spPr>
        </p:pic>
        <p:sp>
          <p:nvSpPr>
            <p:cNvPr id="31" name="Textfeld 30"/>
            <p:cNvSpPr txBox="1"/>
            <p:nvPr/>
          </p:nvSpPr>
          <p:spPr>
            <a:xfrm>
              <a:off x="7775960" y="2572399"/>
              <a:ext cx="1085649" cy="258484"/>
            </a:xfrm>
            <a:prstGeom prst="rect">
              <a:avLst/>
            </a:prstGeom>
            <a:solidFill>
              <a:srgbClr val="376092">
                <a:alpha val="94902"/>
              </a:srgbClr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marL="95998" algn="r" defTabSz="457189"/>
              <a:r>
                <a:rPr lang="en-US" sz="1333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Feedbox</a:t>
              </a:r>
            </a:p>
          </p:txBody>
        </p:sp>
      </p:grpSp>
      <p:sp>
        <p:nvSpPr>
          <p:cNvPr id="42" name="Rechteck 41"/>
          <p:cNvSpPr/>
          <p:nvPr/>
        </p:nvSpPr>
        <p:spPr>
          <a:xfrm rot="16200000">
            <a:off x="10616420" y="2100326"/>
            <a:ext cx="2508449" cy="174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33" dirty="0">
                <a:solidFill>
                  <a:schemeClr val="bg1">
                    <a:lumMod val="95000"/>
                  </a:schemeClr>
                </a:solidFill>
              </a:rPr>
              <a:t>Image: J. </a:t>
            </a:r>
            <a:r>
              <a:rPr lang="de-DE" sz="533" dirty="0" err="1">
                <a:solidFill>
                  <a:schemeClr val="bg1">
                    <a:lumMod val="95000"/>
                  </a:schemeClr>
                </a:solidFill>
              </a:rPr>
              <a:t>Hosan</a:t>
            </a:r>
            <a:r>
              <a:rPr lang="de-DE" sz="533" dirty="0">
                <a:solidFill>
                  <a:schemeClr val="bg1">
                    <a:lumMod val="95000"/>
                  </a:schemeClr>
                </a:solidFill>
              </a:rPr>
              <a:t>/GSI </a:t>
            </a:r>
            <a:r>
              <a:rPr lang="de-DE" sz="533" dirty="0" err="1">
                <a:solidFill>
                  <a:schemeClr val="bg1">
                    <a:lumMod val="95000"/>
                  </a:schemeClr>
                </a:solidFill>
              </a:rPr>
              <a:t>Helmholtzzentrum</a:t>
            </a:r>
            <a:r>
              <a:rPr lang="de-DE" sz="533" dirty="0">
                <a:solidFill>
                  <a:schemeClr val="bg1">
                    <a:lumMod val="95000"/>
                  </a:schemeClr>
                </a:solidFill>
              </a:rPr>
              <a:t> für Schwerionenforschung GmbH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8" t="12048" r="36301" b="40575"/>
          <a:stretch>
            <a:fillRect/>
          </a:stretch>
        </p:blipFill>
        <p:spPr bwMode="auto">
          <a:xfrm>
            <a:off x="4284757" y="1244681"/>
            <a:ext cx="4119828" cy="210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8" t="11729" r="30070" b="42705"/>
          <a:stretch>
            <a:fillRect/>
          </a:stretch>
        </p:blipFill>
        <p:spPr bwMode="auto">
          <a:xfrm>
            <a:off x="4343614" y="4147162"/>
            <a:ext cx="3994666" cy="196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feld 26"/>
          <p:cNvSpPr txBox="1"/>
          <p:nvPr/>
        </p:nvSpPr>
        <p:spPr>
          <a:xfrm>
            <a:off x="5301346" y="3471333"/>
            <a:ext cx="3171113" cy="297454"/>
          </a:xfrm>
          <a:prstGeom prst="rect">
            <a:avLst/>
          </a:prstGeom>
          <a:solidFill>
            <a:srgbClr val="376092">
              <a:alpha val="94902"/>
            </a:srgb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95998" algn="r" defTabSz="457189"/>
            <a:r>
              <a:rPr lang="en-US" sz="1333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bench with SIS100 dipole</a:t>
            </a:r>
            <a:endParaRPr lang="en-US" sz="1333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4985662" y="6249670"/>
            <a:ext cx="3443256" cy="297454"/>
          </a:xfrm>
          <a:prstGeom prst="rect">
            <a:avLst/>
          </a:prstGeom>
          <a:solidFill>
            <a:srgbClr val="376092">
              <a:alpha val="94902"/>
            </a:srgb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95998" algn="r" defTabSz="457189"/>
            <a:r>
              <a:rPr lang="en-US" sz="1333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bench with SIS100 quadrupole doublet</a:t>
            </a:r>
            <a:endParaRPr lang="en-US" sz="1333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201886" y="1256855"/>
            <a:ext cx="4254025" cy="250104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6" name="Rechteck 35"/>
          <p:cNvSpPr/>
          <p:nvPr/>
        </p:nvSpPr>
        <p:spPr>
          <a:xfrm>
            <a:off x="4176141" y="4025441"/>
            <a:ext cx="4254025" cy="250104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2" name="Textfeld 21"/>
          <p:cNvSpPr txBox="1"/>
          <p:nvPr/>
        </p:nvSpPr>
        <p:spPr>
          <a:xfrm>
            <a:off x="1463040" y="6390129"/>
            <a:ext cx="4669473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000" dirty="0" smtClean="0"/>
              <a:t>courtesy </a:t>
            </a:r>
            <a:r>
              <a:rPr lang="en-GB" sz="1000" dirty="0" err="1" smtClean="0"/>
              <a:t>C.Schröder</a:t>
            </a:r>
            <a:r>
              <a:rPr lang="en-GB" sz="1000" dirty="0" smtClean="0"/>
              <a:t> (GSI-CRY)</a:t>
            </a:r>
          </a:p>
        </p:txBody>
      </p:sp>
      <p:sp>
        <p:nvSpPr>
          <p:cNvPr id="2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0" y="48691"/>
            <a:ext cx="11646377" cy="935045"/>
          </a:xfrm>
        </p:spPr>
        <p:txBody>
          <a:bodyPr/>
          <a:lstStyle/>
          <a:p>
            <a:pPr indent="265113"/>
            <a:r>
              <a:rPr lang="en-GB" sz="2670" dirty="0" smtClean="0">
                <a:latin typeface="+mj-lt"/>
                <a:cs typeface="Calibri" panose="020F0502020204030204" pitchFamily="34" charset="0"/>
              </a:rPr>
              <a:t>STF Test Benches </a:t>
            </a:r>
            <a:endParaRPr lang="en-GB" sz="267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4" name="Textfeld 3"/>
          <p:cNvSpPr txBox="1"/>
          <p:nvPr/>
        </p:nvSpPr>
        <p:spPr>
          <a:xfrm>
            <a:off x="220161" y="1221891"/>
            <a:ext cx="381500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dirty="0" smtClean="0">
                <a:solidFill>
                  <a:schemeClr val="bg1"/>
                </a:solidFill>
                <a:cs typeface="Calibri" panose="020F0502020204030204" pitchFamily="34" charset="0"/>
              </a:rPr>
              <a:t>Mechanics: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134692" y="6560612"/>
            <a:ext cx="7330642" cy="357157"/>
          </a:xfrm>
        </p:spPr>
        <p:txBody>
          <a:bodyPr/>
          <a:lstStyle/>
          <a:p>
            <a:pPr algn="l"/>
            <a:r>
              <a:rPr lang="en-US" dirty="0"/>
              <a:t>A. Szwangruber et al.                                   4th SMTF Workshop, 24-26 April, Paestum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545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/>
        </p:nvSpPr>
        <p:spPr>
          <a:xfrm>
            <a:off x="6066160" y="1400225"/>
            <a:ext cx="1825484" cy="69320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0" y="33988"/>
            <a:ext cx="8724283" cy="935045"/>
          </a:xfrm>
        </p:spPr>
        <p:txBody>
          <a:bodyPr/>
          <a:lstStyle/>
          <a:p>
            <a:pPr indent="265113"/>
            <a:r>
              <a:rPr lang="de-DE" sz="2669" dirty="0">
                <a:solidFill>
                  <a:schemeClr val="tx1"/>
                </a:solidFill>
                <a:latin typeface="+mj-lt"/>
              </a:rPr>
              <a:t>STF: Power Link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46" y="3988033"/>
            <a:ext cx="2916855" cy="1944571"/>
          </a:xfrm>
          <a:prstGeom prst="rect">
            <a:avLst/>
          </a:prstGeom>
        </p:spPr>
      </p:pic>
      <p:pic>
        <p:nvPicPr>
          <p:cNvPr id="29" name="Picture 25" descr="V:\Projects\STF\e.Bilder und Zeichnungen\SH5\CIMG26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157" y="1610161"/>
            <a:ext cx="2410867" cy="195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hteck 31"/>
          <p:cNvSpPr/>
          <p:nvPr/>
        </p:nvSpPr>
        <p:spPr>
          <a:xfrm>
            <a:off x="5982820" y="1411778"/>
            <a:ext cx="1992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78"/>
            <a:r>
              <a:rPr lang="de-DE" dirty="0" err="1">
                <a:solidFill>
                  <a:schemeClr val="bg1"/>
                </a:solidFill>
                <a:cs typeface="Calibri" panose="020F0502020204030204" pitchFamily="34" charset="0"/>
              </a:rPr>
              <a:t>Current</a:t>
            </a:r>
            <a:r>
              <a:rPr lang="de-DE" dirty="0">
                <a:solidFill>
                  <a:schemeClr val="bg1"/>
                </a:solidFill>
                <a:cs typeface="Calibri" panose="020F0502020204030204" pitchFamily="34" charset="0"/>
              </a:rPr>
              <a:t> Leads 14kA DC (HTS)</a:t>
            </a:r>
          </a:p>
        </p:txBody>
      </p:sp>
      <p:graphicFrame>
        <p:nvGraphicFramePr>
          <p:cNvPr id="23" name="Tabel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6969981"/>
              </p:ext>
            </p:extLst>
          </p:nvPr>
        </p:nvGraphicFramePr>
        <p:xfrm>
          <a:off x="341859" y="1542044"/>
          <a:ext cx="2872475" cy="1976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4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8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9079">
                <a:tc gridSpan="2">
                  <a:txBody>
                    <a:bodyPr/>
                    <a:lstStyle/>
                    <a:p>
                      <a:r>
                        <a:rPr lang="en-GB" sz="1800" b="0" noProof="0" dirty="0" smtClean="0">
                          <a:latin typeface="+mn-lt"/>
                          <a:cs typeface="Calibri" panose="020F0502020204030204" pitchFamily="34" charset="0"/>
                        </a:rPr>
                        <a:t>Main</a:t>
                      </a:r>
                      <a:r>
                        <a:rPr lang="en-GB" sz="1800" b="0" baseline="0" noProof="0" dirty="0" smtClean="0">
                          <a:latin typeface="+mn-lt"/>
                          <a:cs typeface="Calibri" panose="020F0502020204030204" pitchFamily="34" charset="0"/>
                        </a:rPr>
                        <a:t> power converters</a:t>
                      </a:r>
                      <a:endParaRPr lang="en-GB" sz="1800" b="0" noProof="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 marL="84441" marR="84441" marT="42213" marB="422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947">
                <a:tc>
                  <a:txBody>
                    <a:bodyPr/>
                    <a:lstStyle/>
                    <a:p>
                      <a:r>
                        <a:rPr lang="en-GB" sz="1400" b="0" noProof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amount</a:t>
                      </a:r>
                      <a:endParaRPr lang="en-GB" sz="1400" b="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tc>
                  <a:txBody>
                    <a:bodyPr/>
                    <a:lstStyle/>
                    <a:p>
                      <a:r>
                        <a:rPr lang="en-GB" sz="1400" b="0" noProof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84441" marR="84441" marT="42213" marB="4221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en-GB" sz="1400" b="0" noProof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Max. Load Current</a:t>
                      </a:r>
                      <a:endParaRPr lang="en-GB" sz="1400" b="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tc>
                  <a:txBody>
                    <a:bodyPr/>
                    <a:lstStyle/>
                    <a:p>
                      <a:r>
                        <a:rPr lang="en-GB" sz="1400" b="0" noProof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20</a:t>
                      </a:r>
                      <a:r>
                        <a:rPr lang="en-GB" sz="1400" b="0" baseline="0" noProof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 kA</a:t>
                      </a:r>
                      <a:endParaRPr lang="en-GB" sz="1400" b="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947">
                <a:tc>
                  <a:txBody>
                    <a:bodyPr/>
                    <a:lstStyle/>
                    <a:p>
                      <a:r>
                        <a:rPr lang="en-GB" sz="1400" b="0" baseline="0" noProof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Load Voltage</a:t>
                      </a:r>
                      <a:endParaRPr lang="en-GB" sz="1400" b="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tc>
                  <a:txBody>
                    <a:bodyPr/>
                    <a:lstStyle/>
                    <a:p>
                      <a:r>
                        <a:rPr lang="en-GB" sz="1400" b="0" noProof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22</a:t>
                      </a:r>
                      <a:r>
                        <a:rPr lang="en-GB" sz="1400" b="0" baseline="0" noProof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 V / 66 V</a:t>
                      </a:r>
                      <a:endParaRPr lang="en-GB" sz="1400" b="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947">
                <a:tc>
                  <a:txBody>
                    <a:bodyPr/>
                    <a:lstStyle/>
                    <a:p>
                      <a:r>
                        <a:rPr lang="en-GB" sz="1400" b="0" noProof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Max.</a:t>
                      </a:r>
                      <a:r>
                        <a:rPr lang="en-GB" sz="1400" b="0" baseline="0" noProof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 ramp rate </a:t>
                      </a:r>
                      <a:endParaRPr lang="en-GB" sz="1400" b="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tc>
                  <a:txBody>
                    <a:bodyPr/>
                    <a:lstStyle/>
                    <a:p>
                      <a:r>
                        <a:rPr lang="en-GB" sz="1400" b="0" noProof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en-GB" sz="1400" b="0" baseline="0" noProof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noProof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kA/s</a:t>
                      </a:r>
                      <a:endParaRPr lang="en-GB" sz="1400" b="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extLst>
                  <a:ext uri="{0D108BD9-81ED-4DB2-BD59-A6C34878D82A}">
                    <a16:rowId xmlns:a16="http://schemas.microsoft.com/office/drawing/2014/main" val="1407869310"/>
                  </a:ext>
                </a:extLst>
              </a:tr>
              <a:tr h="307947">
                <a:tc>
                  <a:txBody>
                    <a:bodyPr/>
                    <a:lstStyle/>
                    <a:p>
                      <a:r>
                        <a:rPr lang="en-GB" sz="1400" b="0" noProof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Cycle</a:t>
                      </a:r>
                      <a:r>
                        <a:rPr lang="en-GB" sz="1400" b="0" baseline="0" noProof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 frequency</a:t>
                      </a:r>
                      <a:endParaRPr lang="en-GB" sz="1400" b="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tc>
                  <a:txBody>
                    <a:bodyPr/>
                    <a:lstStyle/>
                    <a:p>
                      <a:r>
                        <a:rPr lang="en-GB" sz="1400" b="0" noProof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GB" sz="1400" b="0" baseline="0" noProof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 Hz</a:t>
                      </a:r>
                      <a:endParaRPr lang="en-GB" sz="1400" b="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extLst>
                  <a:ext uri="{0D108BD9-81ED-4DB2-BD59-A6C34878D82A}">
                    <a16:rowId xmlns:a16="http://schemas.microsoft.com/office/drawing/2014/main" val="1569267482"/>
                  </a:ext>
                </a:extLst>
              </a:tr>
            </a:tbl>
          </a:graphicData>
        </a:graphic>
      </p:graphicFrame>
      <p:pic>
        <p:nvPicPr>
          <p:cNvPr id="24" name="Grafik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146" y="3986219"/>
            <a:ext cx="2384455" cy="196682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28223" y="5814544"/>
            <a:ext cx="2253102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72000" tIns="45720" rIns="72000" bIns="45720" rtlCol="0" anchor="t">
            <a:spAutoFit/>
          </a:bodyPr>
          <a:lstStyle/>
          <a:p>
            <a:pPr algn="l"/>
            <a:r>
              <a:rPr lang="en-GB" sz="1200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P</a:t>
            </a:r>
            <a:r>
              <a:rPr lang="en-GB" sz="1200" dirty="0" smtClean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ower </a:t>
            </a:r>
            <a:r>
              <a:rPr lang="en-GB" sz="1200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converters (20kA, 66V)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3452524" y="5814544"/>
            <a:ext cx="212346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72000" tIns="45720" rIns="72000" bIns="45720" rtlCol="0" anchor="t">
            <a:spAutoFit/>
          </a:bodyPr>
          <a:lstStyle/>
          <a:p>
            <a:pPr algn="l"/>
            <a:r>
              <a:rPr lang="en-GB" sz="1200" dirty="0" err="1" smtClean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Trafos</a:t>
            </a:r>
            <a:r>
              <a:rPr lang="en-GB" sz="1200" dirty="0" smtClean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n-GB" sz="1200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for 22 / 66 V operation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3390187" y="1392292"/>
            <a:ext cx="2286370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72000" tIns="45720" rIns="36000" bIns="45720" rtlCol="0" anchor="t">
            <a:spAutoFit/>
          </a:bodyPr>
          <a:lstStyle/>
          <a:p>
            <a:pPr algn="l"/>
            <a:r>
              <a:rPr lang="en-GB" sz="1200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A</a:t>
            </a:r>
            <a:r>
              <a:rPr lang="en-GB" sz="1200" dirty="0" smtClean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nnex </a:t>
            </a:r>
            <a:r>
              <a:rPr lang="en-GB" sz="1200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building for </a:t>
            </a:r>
            <a:r>
              <a:rPr lang="en-GB" sz="1200" dirty="0" smtClean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CRYO </a:t>
            </a:r>
            <a:r>
              <a:rPr lang="en-GB" sz="1200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&amp; </a:t>
            </a:r>
            <a:r>
              <a:rPr lang="en-GB" sz="1200" dirty="0" smtClean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PC</a:t>
            </a:r>
            <a:endParaRPr lang="en-GB" sz="1200" dirty="0">
              <a:solidFill>
                <a:schemeClr val="tx2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45897" y="6170912"/>
            <a:ext cx="4861413" cy="36933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I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nstallation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and commissioning 2015 –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2017</a:t>
            </a:r>
            <a:endParaRPr lang="en-GB" dirty="0">
              <a:solidFill>
                <a:schemeClr val="accent1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48" name="Grafik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00331" y="3669439"/>
            <a:ext cx="4210584" cy="1230019"/>
          </a:xfrm>
          <a:prstGeom prst="rect">
            <a:avLst/>
          </a:prstGeom>
        </p:spPr>
      </p:pic>
      <p:graphicFrame>
        <p:nvGraphicFramePr>
          <p:cNvPr id="50" name="Tabel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305321"/>
              </p:ext>
            </p:extLst>
          </p:nvPr>
        </p:nvGraphicFramePr>
        <p:xfrm>
          <a:off x="8503936" y="1400225"/>
          <a:ext cx="2872475" cy="2220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4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8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3387">
                <a:tc gridSpan="2">
                  <a:txBody>
                    <a:bodyPr/>
                    <a:lstStyle/>
                    <a:p>
                      <a:r>
                        <a:rPr lang="en-GB" sz="1800" b="0" baseline="0" noProof="0" dirty="0" smtClean="0">
                          <a:latin typeface="+mn-lt"/>
                          <a:cs typeface="Calibri" panose="020F0502020204030204" pitchFamily="34" charset="0"/>
                        </a:rPr>
                        <a:t>Power converters for </a:t>
                      </a:r>
                      <a:r>
                        <a:rPr lang="en-GB" sz="1800" b="0" baseline="0" noProof="0" dirty="0" err="1" smtClean="0">
                          <a:latin typeface="+mn-lt"/>
                          <a:cs typeface="Calibri" panose="020F0502020204030204" pitchFamily="34" charset="0"/>
                        </a:rPr>
                        <a:t>sc</a:t>
                      </a:r>
                      <a:r>
                        <a:rPr lang="en-GB" sz="1800" b="0" baseline="0" noProof="0" dirty="0" smtClean="0">
                          <a:latin typeface="+mn-lt"/>
                          <a:cs typeface="Calibri" panose="020F0502020204030204" pitchFamily="34" charset="0"/>
                        </a:rPr>
                        <a:t> -corrector magnets</a:t>
                      </a:r>
                      <a:endParaRPr lang="en-GB" sz="1800" b="0" noProof="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 marL="84441" marR="84441" marT="42213" marB="422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947">
                <a:tc>
                  <a:txBody>
                    <a:bodyPr/>
                    <a:lstStyle/>
                    <a:p>
                      <a:r>
                        <a:rPr lang="en-GB" sz="1400" noProof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amount</a:t>
                      </a:r>
                      <a:endParaRPr lang="en-GB" sz="140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tc>
                  <a:txBody>
                    <a:bodyPr/>
                    <a:lstStyle/>
                    <a:p>
                      <a:r>
                        <a:rPr lang="en-GB" sz="1400" noProof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84441" marR="84441" marT="42213" marB="4221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en-GB" sz="1400" noProof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Max. Load Current</a:t>
                      </a:r>
                      <a:endParaRPr lang="en-GB" sz="140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tc>
                  <a:txBody>
                    <a:bodyPr/>
                    <a:lstStyle/>
                    <a:p>
                      <a:r>
                        <a:rPr lang="en-GB" sz="1400" noProof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300 A</a:t>
                      </a:r>
                      <a:endParaRPr lang="en-GB" sz="140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947">
                <a:tc>
                  <a:txBody>
                    <a:bodyPr/>
                    <a:lstStyle/>
                    <a:p>
                      <a:r>
                        <a:rPr lang="en-GB" sz="1400" baseline="0" noProof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Load Voltage</a:t>
                      </a:r>
                      <a:endParaRPr lang="en-GB" sz="140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tc>
                  <a:txBody>
                    <a:bodyPr/>
                    <a:lstStyle/>
                    <a:p>
                      <a:r>
                        <a:rPr lang="en-GB" sz="1400" noProof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50 V / 65 V</a:t>
                      </a:r>
                      <a:endParaRPr lang="en-GB" sz="140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947">
                <a:tc>
                  <a:txBody>
                    <a:bodyPr/>
                    <a:lstStyle/>
                    <a:p>
                      <a:r>
                        <a:rPr lang="en-GB" sz="1400" noProof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Max.</a:t>
                      </a:r>
                      <a:r>
                        <a:rPr lang="en-GB" sz="1400" baseline="0" noProof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 ramp rate </a:t>
                      </a:r>
                      <a:endParaRPr lang="en-GB" sz="140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tc>
                  <a:txBody>
                    <a:bodyPr/>
                    <a:lstStyle/>
                    <a:p>
                      <a:r>
                        <a:rPr lang="en-GB" sz="1400" baseline="0" noProof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1300 </a:t>
                      </a:r>
                      <a:r>
                        <a:rPr lang="en-GB" sz="1400" noProof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kA/s</a:t>
                      </a:r>
                      <a:endParaRPr lang="en-GB" sz="140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extLst>
                  <a:ext uri="{0D108BD9-81ED-4DB2-BD59-A6C34878D82A}">
                    <a16:rowId xmlns:a16="http://schemas.microsoft.com/office/drawing/2014/main" val="1407869310"/>
                  </a:ext>
                </a:extLst>
              </a:tr>
              <a:tr h="307947">
                <a:tc>
                  <a:txBody>
                    <a:bodyPr/>
                    <a:lstStyle/>
                    <a:p>
                      <a:r>
                        <a:rPr lang="en-GB" sz="1400" noProof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Cycle</a:t>
                      </a:r>
                      <a:r>
                        <a:rPr lang="en-GB" sz="1400" baseline="0" noProof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 frequency</a:t>
                      </a:r>
                      <a:endParaRPr lang="en-GB" sz="140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tc>
                  <a:txBody>
                    <a:bodyPr/>
                    <a:lstStyle/>
                    <a:p>
                      <a:r>
                        <a:rPr lang="en-GB" sz="1400" baseline="0" noProof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2 Hz</a:t>
                      </a:r>
                      <a:endParaRPr lang="en-GB" sz="140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extLst>
                  <a:ext uri="{0D108BD9-81ED-4DB2-BD59-A6C34878D82A}">
                    <a16:rowId xmlns:a16="http://schemas.microsoft.com/office/drawing/2014/main" val="1569267482"/>
                  </a:ext>
                </a:extLst>
              </a:tr>
            </a:tbl>
          </a:graphicData>
        </a:graphic>
      </p:graphicFrame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8889" r="7222" b="15556"/>
          <a:stretch/>
        </p:blipFill>
        <p:spPr>
          <a:xfrm rot="5400000">
            <a:off x="9111298" y="4233772"/>
            <a:ext cx="2732237" cy="179798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4074" r="16389" b="41666"/>
          <a:stretch/>
        </p:blipFill>
        <p:spPr>
          <a:xfrm rot="5400000">
            <a:off x="7631329" y="4550753"/>
            <a:ext cx="2714397" cy="1146186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9578422" y="6268987"/>
            <a:ext cx="1909497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000" dirty="0" smtClean="0">
                <a:solidFill>
                  <a:schemeClr val="bg1"/>
                </a:solidFill>
              </a:rPr>
              <a:t>courtesy </a:t>
            </a:r>
            <a:r>
              <a:rPr lang="en-GB" sz="1000" dirty="0" err="1" smtClean="0">
                <a:solidFill>
                  <a:schemeClr val="bg1"/>
                </a:solidFill>
              </a:rPr>
              <a:t>V.Plyusnin</a:t>
            </a:r>
            <a:r>
              <a:rPr lang="en-GB" sz="1000" dirty="0" smtClean="0">
                <a:solidFill>
                  <a:schemeClr val="bg1"/>
                </a:solidFill>
              </a:rPr>
              <a:t>(GSI-EPS)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103120" y="6560612"/>
            <a:ext cx="7362214" cy="357157"/>
          </a:xfrm>
        </p:spPr>
        <p:txBody>
          <a:bodyPr/>
          <a:lstStyle/>
          <a:p>
            <a:pPr algn="l"/>
            <a:r>
              <a:rPr lang="en-US" dirty="0"/>
              <a:t>A. Szwangruber et al.                                   4th SMTF Workshop, 24-26 April, Paestum</a:t>
            </a:r>
            <a:endParaRPr lang="en-GB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928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0" y="18296"/>
            <a:ext cx="8627789" cy="935045"/>
          </a:xfrm>
        </p:spPr>
        <p:txBody>
          <a:bodyPr/>
          <a:lstStyle/>
          <a:p>
            <a:pPr indent="265113"/>
            <a:r>
              <a:rPr lang="de-DE" sz="2670" dirty="0" smtClean="0">
                <a:solidFill>
                  <a:schemeClr val="tx1"/>
                </a:solidFill>
                <a:latin typeface="+mj-lt"/>
              </a:rPr>
              <a:t>STF: </a:t>
            </a:r>
            <a:r>
              <a:rPr lang="de-DE" sz="2670" dirty="0" err="1" smtClean="0">
                <a:solidFill>
                  <a:schemeClr val="tx1"/>
                </a:solidFill>
                <a:latin typeface="+mj-lt"/>
              </a:rPr>
              <a:t>Quench</a:t>
            </a:r>
            <a:r>
              <a:rPr lang="de-DE" sz="267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2670" dirty="0" err="1">
                <a:solidFill>
                  <a:schemeClr val="tx1"/>
                </a:solidFill>
                <a:latin typeface="+mj-lt"/>
              </a:rPr>
              <a:t>D</a:t>
            </a:r>
            <a:r>
              <a:rPr lang="de-DE" sz="2670" dirty="0" err="1" smtClean="0">
                <a:solidFill>
                  <a:schemeClr val="tx1"/>
                </a:solidFill>
                <a:latin typeface="+mj-lt"/>
              </a:rPr>
              <a:t>etection</a:t>
            </a:r>
            <a:endParaRPr lang="de-DE" sz="267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64082" y="1154040"/>
            <a:ext cx="3749744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  <a:cs typeface="Calibri" panose="020F0502020204030204" pitchFamily="34" charset="0"/>
              </a:rPr>
              <a:t>Main magnets (dipole, quadrupole)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8674188" y="1154040"/>
            <a:ext cx="209544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  <a:cs typeface="Calibri" panose="020F0502020204030204" pitchFamily="34" charset="0"/>
              </a:rPr>
              <a:t>Corrector magnets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07" y="4919270"/>
            <a:ext cx="3951901" cy="13885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061" y="1276861"/>
            <a:ext cx="2060265" cy="2729852"/>
          </a:xfrm>
          <a:prstGeom prst="rect">
            <a:avLst/>
          </a:prstGeom>
        </p:spPr>
      </p:pic>
      <p:grpSp>
        <p:nvGrpSpPr>
          <p:cNvPr id="17" name="Gruppieren 11"/>
          <p:cNvGrpSpPr/>
          <p:nvPr/>
        </p:nvGrpSpPr>
        <p:grpSpPr>
          <a:xfrm>
            <a:off x="549641" y="1843313"/>
            <a:ext cx="3270081" cy="1780721"/>
            <a:chOff x="423511" y="3197692"/>
            <a:chExt cx="3270081" cy="1780721"/>
          </a:xfrm>
        </p:grpSpPr>
        <p:pic>
          <p:nvPicPr>
            <p:cNvPr id="18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511" y="3197692"/>
              <a:ext cx="3270081" cy="1780721"/>
            </a:xfrm>
            <a:prstGeom prst="rect">
              <a:avLst/>
            </a:prstGeom>
          </p:spPr>
        </p:pic>
        <p:sp>
          <p:nvSpPr>
            <p:cNvPr id="19" name="Rechteck 3"/>
            <p:cNvSpPr/>
            <p:nvPr/>
          </p:nvSpPr>
          <p:spPr>
            <a:xfrm rot="16200000">
              <a:off x="1478299" y="4038897"/>
              <a:ext cx="860294" cy="311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dipole / quadrupole magnet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113845" y="1562916"/>
            <a:ext cx="2277226" cy="338554"/>
          </a:xfrm>
          <a:prstGeom prst="rect">
            <a:avLst/>
          </a:prstGeom>
        </p:spPr>
        <p:txBody>
          <a:bodyPr vert="horz" wrap="none" lIns="121920" tIns="60960" rIns="121920" bIns="60960" rtlCol="0" anchor="t">
            <a:spAutoFit/>
          </a:bodyPr>
          <a:lstStyle/>
          <a:p>
            <a:pPr algn="l"/>
            <a:r>
              <a:rPr lang="en-US" sz="1400" dirty="0"/>
              <a:t>Classical balance bridges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70307" y="4006713"/>
            <a:ext cx="2200607" cy="800412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ctr"/>
            <a:r>
              <a:rPr lang="en-US" sz="1467" dirty="0"/>
              <a:t>Commercial electronics developed by KIT/Germany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31245" y="1465235"/>
            <a:ext cx="4000454" cy="369332"/>
          </a:xfrm>
          <a:prstGeom prst="rect">
            <a:avLst/>
          </a:prstGeom>
        </p:spPr>
        <p:txBody>
          <a:bodyPr vert="horz" wrap="none" lIns="121920" tIns="60960" rIns="121920" bIns="60960" rtlCol="0" anchor="t">
            <a:spAutoFit/>
          </a:bodyPr>
          <a:lstStyle/>
          <a:p>
            <a:pPr algn="l"/>
            <a:r>
              <a:rPr lang="en-US" sz="1600" dirty="0"/>
              <a:t>Mutual inductance-based Detector (MID) 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7831245" y="1754192"/>
            <a:ext cx="4104853" cy="1898371"/>
            <a:chOff x="5044472" y="894083"/>
            <a:chExt cx="3080911" cy="146432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46753" y="894083"/>
              <a:ext cx="2178630" cy="146432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44472" y="951654"/>
              <a:ext cx="1015793" cy="1349181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84552" y="3632185"/>
            <a:ext cx="3962353" cy="29777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121920" tIns="60960" rIns="121920" bIns="60960" rtlCol="0" anchor="t">
            <a:spAutoFit/>
          </a:bodyPr>
          <a:lstStyle/>
          <a:p>
            <a:pPr marL="228594" indent="-228594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available 16 channels per FB</a:t>
            </a:r>
          </a:p>
          <a:p>
            <a:pPr marL="228594" indent="-228594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configurable as bridge (e.g. for </a:t>
            </a:r>
            <a:r>
              <a:rPr lang="en-US" sz="1400" dirty="0" smtClean="0"/>
              <a:t>coils) </a:t>
            </a:r>
            <a:r>
              <a:rPr lang="en-US" sz="1400" dirty="0"/>
              <a:t>or single-ended input (e.g. for current leads)</a:t>
            </a:r>
          </a:p>
          <a:p>
            <a:pPr marL="228594" indent="-228594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error voltages between 10 and 1250 mV</a:t>
            </a:r>
          </a:p>
          <a:p>
            <a:pPr marL="228594" indent="-228594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digital filtering instead of validation time</a:t>
            </a:r>
          </a:p>
          <a:p>
            <a:pPr marL="228594" indent="-228594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the balancing potentiometer is digital</a:t>
            </a:r>
          </a:p>
          <a:p>
            <a:pPr marL="228594" indent="-228594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analog trigger line to the related power converter</a:t>
            </a:r>
          </a:p>
          <a:p>
            <a:pPr marL="228594" indent="-228594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i="1" dirty="0"/>
              <a:t>post mortem </a:t>
            </a:r>
            <a:r>
              <a:rPr lang="en-US" sz="1400" dirty="0"/>
              <a:t>recording: 4 s before and 4 s after the trigger event</a:t>
            </a:r>
          </a:p>
          <a:p>
            <a:pPr marL="228594" indent="-228594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industrial PC (RS-485 communication) and UPS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51545" y="4297791"/>
            <a:ext cx="1786707" cy="615553"/>
          </a:xfrm>
          <a:prstGeom prst="rect">
            <a:avLst/>
          </a:prstGeom>
        </p:spPr>
        <p:txBody>
          <a:bodyPr vert="horz" wrap="none" lIns="121920" tIns="60960" rIns="121920" bIns="60960" rtlCol="0" anchor="t">
            <a:spAutoFit/>
          </a:bodyPr>
          <a:lstStyle/>
          <a:p>
            <a:pPr algn="ctr"/>
            <a:r>
              <a:rPr lang="en-US" sz="1600" dirty="0"/>
              <a:t>FAIR quench</a:t>
            </a:r>
          </a:p>
          <a:p>
            <a:pPr algn="ctr"/>
            <a:r>
              <a:rPr lang="en-US" sz="1600" dirty="0"/>
              <a:t>detection system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618884" y="3747336"/>
            <a:ext cx="3492379" cy="26468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121920" tIns="60960" rIns="121920" bIns="60960" rtlCol="0" anchor="t">
            <a:spAutoFit/>
          </a:bodyPr>
          <a:lstStyle/>
          <a:p>
            <a:pPr marL="228594" indent="-228594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 err="1" smtClean="0"/>
              <a:t>QuD</a:t>
            </a:r>
            <a:r>
              <a:rPr lang="en-US" sz="1200" dirty="0" smtClean="0"/>
              <a:t>-A – analogue electronics</a:t>
            </a:r>
          </a:p>
          <a:p>
            <a:pPr marL="228594" indent="-228594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 err="1" smtClean="0"/>
              <a:t>QuD</a:t>
            </a:r>
            <a:r>
              <a:rPr lang="en-US" sz="1200" dirty="0" smtClean="0"/>
              <a:t>-B – digital electronics (FPGA)</a:t>
            </a:r>
          </a:p>
          <a:p>
            <a:pPr marL="228594" indent="-228594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 smtClean="0"/>
              <a:t>one </a:t>
            </a:r>
            <a:r>
              <a:rPr lang="en-US" sz="1200" dirty="0"/>
              <a:t>detector per single corrector magnet which monitors the coil incl. bus-bars and local current leads</a:t>
            </a:r>
          </a:p>
          <a:p>
            <a:pPr marL="228594" indent="-228594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data streaming and </a:t>
            </a:r>
            <a:r>
              <a:rPr lang="en-US" sz="1200" i="1" dirty="0"/>
              <a:t>post mortem </a:t>
            </a:r>
            <a:r>
              <a:rPr lang="en-US" sz="1200" dirty="0"/>
              <a:t>available</a:t>
            </a:r>
          </a:p>
          <a:p>
            <a:pPr marL="228594" indent="-228594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local adjustment of symmetry, balance, offset and threshold</a:t>
            </a:r>
          </a:p>
          <a:p>
            <a:pPr marL="228594" indent="-228594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Ethernet communication</a:t>
            </a:r>
          </a:p>
          <a:p>
            <a:pPr marL="228594" indent="-228594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remote threshold adjustment</a:t>
            </a:r>
          </a:p>
          <a:p>
            <a:pPr marL="228594" indent="-228594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fixed validation time ~ 5 </a:t>
            </a:r>
            <a:r>
              <a:rPr lang="en-US" sz="1200" dirty="0" err="1"/>
              <a:t>ms</a:t>
            </a:r>
            <a:endParaRPr lang="en-US" sz="1200" dirty="0"/>
          </a:p>
          <a:p>
            <a:pPr marL="228594" indent="-228594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optical and electrical trigger output 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9831472" y="6428202"/>
            <a:ext cx="2279791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000" dirty="0" smtClean="0"/>
              <a:t>courtesy P. Szwangruber (GSI-SCM)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15014" y="6255714"/>
            <a:ext cx="1523174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 smtClean="0"/>
              <a:t>monitoring &amp; trigger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763176" y="6258742"/>
            <a:ext cx="1864613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 smtClean="0"/>
              <a:t>control &amp; communication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2093976" y="6560612"/>
            <a:ext cx="7371358" cy="357157"/>
          </a:xfrm>
        </p:spPr>
        <p:txBody>
          <a:bodyPr/>
          <a:lstStyle/>
          <a:p>
            <a:pPr algn="l"/>
            <a:r>
              <a:rPr lang="en-US" dirty="0"/>
              <a:t>A. Szwangruber et al.                                   4th SMTF Workshop, 24-26 April, Paestum</a:t>
            </a:r>
            <a:endParaRPr lang="en-GB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798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218799" y="1242780"/>
            <a:ext cx="3041481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600" dirty="0">
                <a:solidFill>
                  <a:schemeClr val="bg1"/>
                </a:solidFill>
              </a:rPr>
              <a:t>M</a:t>
            </a:r>
            <a:r>
              <a:rPr lang="en-GB" sz="1600" dirty="0" smtClean="0">
                <a:solidFill>
                  <a:schemeClr val="bg1"/>
                </a:solidFill>
              </a:rPr>
              <a:t>agnetic field measurements 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368646" y="4771465"/>
            <a:ext cx="3361919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400" dirty="0" smtClean="0">
                <a:solidFill>
                  <a:srgbClr val="FF0000"/>
                </a:solidFill>
              </a:rPr>
              <a:t>Field measurements in vacuum @ 4.5 K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9938190" y="1250757"/>
            <a:ext cx="2354624" cy="1160144"/>
            <a:chOff x="4394584" y="3191653"/>
            <a:chExt cx="2635297" cy="1251472"/>
          </a:xfrm>
        </p:grpSpPr>
        <p:grpSp>
          <p:nvGrpSpPr>
            <p:cNvPr id="7" name="Gruppieren 6"/>
            <p:cNvGrpSpPr/>
            <p:nvPr/>
          </p:nvGrpSpPr>
          <p:grpSpPr>
            <a:xfrm>
              <a:off x="4572542" y="3191653"/>
              <a:ext cx="1689467" cy="1024440"/>
              <a:chOff x="684752" y="3372784"/>
              <a:chExt cx="3125645" cy="2044245"/>
            </a:xfrm>
          </p:grpSpPr>
          <p:grpSp>
            <p:nvGrpSpPr>
              <p:cNvPr id="10" name="Gruppieren 9"/>
              <p:cNvGrpSpPr/>
              <p:nvPr/>
            </p:nvGrpSpPr>
            <p:grpSpPr>
              <a:xfrm>
                <a:off x="684752" y="3372784"/>
                <a:ext cx="2796390" cy="2044245"/>
                <a:chOff x="684752" y="3372784"/>
                <a:chExt cx="2796390" cy="2044245"/>
              </a:xfrm>
            </p:grpSpPr>
            <p:pic>
              <p:nvPicPr>
                <p:cNvPr id="12" name="Grafik 11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540000">
                  <a:off x="835351" y="3372784"/>
                  <a:ext cx="2645791" cy="2044245"/>
                </a:xfrm>
                <a:prstGeom prst="rect">
                  <a:avLst/>
                </a:prstGeom>
              </p:spPr>
            </p:pic>
            <p:sp>
              <p:nvSpPr>
                <p:cNvPr id="14" name="Textfeld 13"/>
                <p:cNvSpPr txBox="1"/>
                <p:nvPr/>
              </p:nvSpPr>
              <p:spPr>
                <a:xfrm rot="16200000">
                  <a:off x="303714" y="4275605"/>
                  <a:ext cx="1080718" cy="31864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tIns="0" bIns="0" rtlCol="0">
                  <a:spAutoFit/>
                </a:bodyPr>
                <a:lstStyle/>
                <a:p>
                  <a:r>
                    <a:rPr lang="en-GB" sz="1000" dirty="0" smtClean="0"/>
                    <a:t>63.26</a:t>
                  </a:r>
                  <a:endParaRPr lang="en-GB" sz="1000" dirty="0"/>
                </a:p>
              </p:txBody>
            </p:sp>
            <p:cxnSp>
              <p:nvCxnSpPr>
                <p:cNvPr id="15" name="Gerade Verbindung mit Pfeil 14"/>
                <p:cNvCxnSpPr/>
                <p:nvPr/>
              </p:nvCxnSpPr>
              <p:spPr>
                <a:xfrm>
                  <a:off x="1447421" y="4109385"/>
                  <a:ext cx="0" cy="946636"/>
                </a:xfrm>
                <a:prstGeom prst="straightConnector1">
                  <a:avLst/>
                </a:prstGeom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Rechteck 10"/>
              <p:cNvSpPr/>
              <p:nvPr/>
            </p:nvSpPr>
            <p:spPr>
              <a:xfrm>
                <a:off x="3666381" y="4138549"/>
                <a:ext cx="144016" cy="9466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/>
              </a:p>
            </p:txBody>
          </p:sp>
        </p:grpSp>
        <p:sp>
          <p:nvSpPr>
            <p:cNvPr id="8" name="Textfeld 7"/>
            <p:cNvSpPr txBox="1"/>
            <p:nvPr/>
          </p:nvSpPr>
          <p:spPr>
            <a:xfrm>
              <a:off x="4394584" y="4177521"/>
              <a:ext cx="2635297" cy="265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/>
                <a:t>Cross section of the measuring head</a:t>
              </a:r>
              <a:endParaRPr lang="en-GB" sz="1000" dirty="0"/>
            </a:p>
          </p:txBody>
        </p:sp>
      </p:grpSp>
      <p:sp>
        <p:nvSpPr>
          <p:cNvPr id="16" name="Textfeld 15"/>
          <p:cNvSpPr txBox="1"/>
          <p:nvPr/>
        </p:nvSpPr>
        <p:spPr>
          <a:xfrm>
            <a:off x="6218554" y="1635359"/>
            <a:ext cx="3751140" cy="301005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371475" indent="-285750" algn="l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GB" sz="1400" dirty="0" smtClean="0"/>
              <a:t>rotating coil technique</a:t>
            </a:r>
          </a:p>
          <a:p>
            <a:pPr marL="542925" lvl="1" indent="-952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400" dirty="0" smtClean="0"/>
              <a:t>integral filed strength</a:t>
            </a:r>
          </a:p>
          <a:p>
            <a:pPr marL="542925" lvl="1" indent="-952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 smtClean="0"/>
              <a:t>higher order harmonics</a:t>
            </a:r>
          </a:p>
          <a:p>
            <a:pPr marL="371475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dirty="0" smtClean="0"/>
              <a:t>5 measuring heads – tangential coils</a:t>
            </a:r>
          </a:p>
          <a:p>
            <a:pPr marL="371475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dirty="0" smtClean="0"/>
              <a:t>3 pick up coils per head, 600 mm length</a:t>
            </a:r>
          </a:p>
          <a:p>
            <a:pPr marL="371475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dirty="0" smtClean="0"/>
              <a:t>effective surface 1.67 m</a:t>
            </a:r>
            <a:r>
              <a:rPr lang="en-GB" sz="1400" baseline="30000" dirty="0" smtClean="0"/>
              <a:t>2</a:t>
            </a:r>
          </a:p>
          <a:p>
            <a:pPr marL="371475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i="1" dirty="0" err="1" smtClean="0"/>
              <a:t>R</a:t>
            </a:r>
            <a:r>
              <a:rPr lang="en-GB" sz="1400" baseline="-25000" dirty="0" err="1" smtClean="0"/>
              <a:t>ref</a:t>
            </a:r>
            <a:r>
              <a:rPr lang="en-GB" sz="1400" dirty="0" smtClean="0"/>
              <a:t> = 30 mm</a:t>
            </a:r>
          </a:p>
          <a:p>
            <a:pPr marL="371475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dirty="0" smtClean="0"/>
              <a:t>rotated </a:t>
            </a:r>
            <a:r>
              <a:rPr lang="en-GB" sz="1400" dirty="0" err="1" smtClean="0"/>
              <a:t>ferro</a:t>
            </a:r>
            <a:r>
              <a:rPr lang="en-GB" sz="1400" dirty="0" smtClean="0"/>
              <a:t>-fluidic feedthrough for transferring the rotational motion from the motor unit at atmospheric side to the measuring probe in vacuum @ 4.5 K</a:t>
            </a:r>
            <a:endParaRPr lang="en-GB" sz="1400" baseline="30000" dirty="0" smtClean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531" y="2473885"/>
            <a:ext cx="1635010" cy="2559806"/>
          </a:xfrm>
          <a:prstGeom prst="rect">
            <a:avLst/>
          </a:prstGeom>
        </p:spPr>
      </p:pic>
      <p:grpSp>
        <p:nvGrpSpPr>
          <p:cNvPr id="19" name="Gruppieren 18"/>
          <p:cNvGrpSpPr/>
          <p:nvPr/>
        </p:nvGrpSpPr>
        <p:grpSpPr>
          <a:xfrm>
            <a:off x="5975348" y="5223002"/>
            <a:ext cx="6317466" cy="1173226"/>
            <a:chOff x="-159209" y="5359351"/>
            <a:chExt cx="6317466" cy="1173226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" r="229" b="22214"/>
            <a:stretch/>
          </p:blipFill>
          <p:spPr bwMode="auto">
            <a:xfrm>
              <a:off x="-159209" y="5359351"/>
              <a:ext cx="6127678" cy="1173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Gerade Verbindung mit Pfeil 20"/>
            <p:cNvCxnSpPr/>
            <p:nvPr/>
          </p:nvCxnSpPr>
          <p:spPr>
            <a:xfrm flipH="1" flipV="1">
              <a:off x="5244608" y="5918500"/>
              <a:ext cx="115208" cy="19116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feld 21"/>
            <p:cNvSpPr txBox="1"/>
            <p:nvPr/>
          </p:nvSpPr>
          <p:spPr>
            <a:xfrm>
              <a:off x="5202258" y="6032416"/>
              <a:ext cx="955999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GB" sz="900" dirty="0" err="1" smtClean="0"/>
                <a:t>ferro</a:t>
              </a:r>
              <a:r>
                <a:rPr lang="en-GB" sz="900" dirty="0"/>
                <a:t>-</a:t>
              </a:r>
              <a:r>
                <a:rPr lang="en-GB" sz="900" dirty="0" smtClean="0"/>
                <a:t>fluidic </a:t>
              </a:r>
              <a:r>
                <a:rPr lang="en-GB" sz="900" dirty="0" err="1" smtClean="0"/>
                <a:t>feedthrougth</a:t>
              </a:r>
              <a:endParaRPr lang="en-GB" sz="900" dirty="0" smtClean="0"/>
            </a:p>
          </p:txBody>
        </p:sp>
        <p:cxnSp>
          <p:nvCxnSpPr>
            <p:cNvPr id="23" name="Gerade Verbindung mit Pfeil 22"/>
            <p:cNvCxnSpPr/>
            <p:nvPr/>
          </p:nvCxnSpPr>
          <p:spPr>
            <a:xfrm flipH="1">
              <a:off x="5671111" y="5685123"/>
              <a:ext cx="9146" cy="12963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feld 23"/>
            <p:cNvSpPr txBox="1"/>
            <p:nvPr/>
          </p:nvSpPr>
          <p:spPr>
            <a:xfrm>
              <a:off x="5359816" y="5492659"/>
              <a:ext cx="697627" cy="2308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GB" sz="900" dirty="0" smtClean="0"/>
                <a:t>motor unit</a:t>
              </a:r>
            </a:p>
          </p:txBody>
        </p:sp>
      </p:grpSp>
      <p:sp>
        <p:nvSpPr>
          <p:cNvPr id="18" name="Textfeld 17"/>
          <p:cNvSpPr txBox="1"/>
          <p:nvPr/>
        </p:nvSpPr>
        <p:spPr>
          <a:xfrm>
            <a:off x="9831146" y="4982002"/>
            <a:ext cx="2322230" cy="24622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45720" rIns="0" bIns="45720" rtlCol="0" anchor="t">
            <a:spAutoFit/>
          </a:bodyPr>
          <a:lstStyle/>
          <a:p>
            <a:pPr algn="l"/>
            <a:r>
              <a:rPr lang="en-GB" sz="1000" dirty="0" smtClean="0"/>
              <a:t>Measuring probe at the calibration bench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6007025" y="6426730"/>
            <a:ext cx="6184975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000" i="1" dirty="0" smtClean="0"/>
              <a:t>The measuring probe is designed and built in collaboration with CERN collaboration agreement K1727/DG </a:t>
            </a:r>
          </a:p>
        </p:txBody>
      </p:sp>
      <p:sp>
        <p:nvSpPr>
          <p:cNvPr id="34" name="Titel 1"/>
          <p:cNvSpPr txBox="1">
            <a:spLocks/>
          </p:cNvSpPr>
          <p:nvPr/>
        </p:nvSpPr>
        <p:spPr>
          <a:xfrm>
            <a:off x="14140" y="185050"/>
            <a:ext cx="9924050" cy="7875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lvl="1" indent="265113"/>
            <a:r>
              <a:rPr lang="en-GB" sz="2670" b="1" dirty="0"/>
              <a:t>Special equipment for qualification of </a:t>
            </a:r>
            <a:r>
              <a:rPr lang="en-GB" sz="2670" b="1" dirty="0" err="1"/>
              <a:t>sc</a:t>
            </a:r>
            <a:r>
              <a:rPr lang="en-GB" sz="2670" b="1" dirty="0"/>
              <a:t> components</a:t>
            </a:r>
          </a:p>
        </p:txBody>
      </p:sp>
      <p:sp>
        <p:nvSpPr>
          <p:cNvPr id="35" name="Rechteck 34"/>
          <p:cNvSpPr/>
          <p:nvPr/>
        </p:nvSpPr>
        <p:spPr>
          <a:xfrm>
            <a:off x="306000" y="1604904"/>
            <a:ext cx="5496719" cy="260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sz="1400" dirty="0" smtClean="0"/>
              <a:t>measurement of the gap height with precision of                             </a:t>
            </a:r>
            <a:r>
              <a:rPr lang="en-GB" sz="1400" dirty="0" smtClean="0">
                <a:solidFill>
                  <a:srgbClr val="FF0000"/>
                </a:solidFill>
              </a:rPr>
              <a:t>15 µm (absolute), &lt; ± 3 µm (relative)</a:t>
            </a:r>
          </a:p>
          <a:p>
            <a:pPr marL="285750" indent="-285750"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GB" sz="1400" dirty="0" smtClean="0"/>
              <a:t>parallelism of the pole shoes 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dirty="0" smtClean="0"/>
              <a:t>6 capacitive sensors on the carriage (3 on the top, 3 on the bottom)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sz="1400" dirty="0" smtClean="0"/>
              <a:t>linear encoder for reproducible positioning of the carriage along the magnet</a:t>
            </a:r>
          </a:p>
          <a:p>
            <a:pPr marL="285750" indent="-285750"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GB" sz="1400" dirty="0" smtClean="0"/>
              <a:t>sits for retroreflectors → measurement of the yoke’s sag and twist if combined with a laser tracker</a:t>
            </a:r>
            <a:endParaRPr lang="en-GB" sz="1400" dirty="0"/>
          </a:p>
        </p:txBody>
      </p:sp>
      <p:sp>
        <p:nvSpPr>
          <p:cNvPr id="47" name="Rechteck 46"/>
          <p:cNvSpPr/>
          <p:nvPr/>
        </p:nvSpPr>
        <p:spPr>
          <a:xfrm>
            <a:off x="5572349" y="10451503"/>
            <a:ext cx="3435651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100" dirty="0"/>
              <a:t>1 </a:t>
            </a:r>
            <a:r>
              <a:rPr lang="de-DE" sz="1100" dirty="0" err="1"/>
              <a:t>carriage</a:t>
            </a:r>
            <a:r>
              <a:rPr lang="de-DE" sz="1100" dirty="0"/>
              <a:t>, </a:t>
            </a:r>
            <a:r>
              <a:rPr lang="de-DE" sz="1100" dirty="0" smtClean="0"/>
              <a:t>2 </a:t>
            </a:r>
            <a:r>
              <a:rPr lang="en-US" sz="1100" dirty="0" smtClean="0"/>
              <a:t>capacitive </a:t>
            </a:r>
            <a:r>
              <a:rPr lang="en-US" sz="1100" dirty="0"/>
              <a:t>sensors, 3 </a:t>
            </a:r>
            <a:r>
              <a:rPr lang="en-US" sz="1100" dirty="0" smtClean="0"/>
              <a:t>wheels,</a:t>
            </a:r>
          </a:p>
          <a:p>
            <a:pPr>
              <a:lnSpc>
                <a:spcPct val="120000"/>
              </a:lnSpc>
            </a:pPr>
            <a:r>
              <a:rPr lang="en-US" sz="1100" dirty="0" smtClean="0"/>
              <a:t> 4 </a:t>
            </a:r>
            <a:r>
              <a:rPr lang="en-US" sz="1100" dirty="0"/>
              <a:t>holder for spherically mounted retroreflectors.</a:t>
            </a:r>
            <a:endParaRPr lang="de-DE" sz="1100" dirty="0"/>
          </a:p>
        </p:txBody>
      </p:sp>
      <p:pic>
        <p:nvPicPr>
          <p:cNvPr id="48" name="Grafik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6" t="455" r="97" b="-1"/>
          <a:stretch/>
        </p:blipFill>
        <p:spPr>
          <a:xfrm>
            <a:off x="2960724" y="4242921"/>
            <a:ext cx="2862940" cy="2077164"/>
          </a:xfrm>
          <a:prstGeom prst="rect">
            <a:avLst/>
          </a:prstGeom>
        </p:spPr>
      </p:pic>
      <p:sp>
        <p:nvSpPr>
          <p:cNvPr id="58" name="Rechteck 57"/>
          <p:cNvSpPr/>
          <p:nvPr/>
        </p:nvSpPr>
        <p:spPr>
          <a:xfrm>
            <a:off x="8948300" y="10488133"/>
            <a:ext cx="3435651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100" dirty="0" smtClean="0"/>
              <a:t>Insertion </a:t>
            </a:r>
            <a:r>
              <a:rPr lang="de-DE" sz="1100" dirty="0" err="1" smtClean="0"/>
              <a:t>of</a:t>
            </a:r>
            <a:r>
              <a:rPr lang="de-DE" sz="1100" dirty="0" smtClean="0"/>
              <a:t> </a:t>
            </a:r>
            <a:r>
              <a:rPr lang="de-DE" sz="1100" dirty="0" err="1" smtClean="0"/>
              <a:t>the</a:t>
            </a:r>
            <a:r>
              <a:rPr lang="de-DE" sz="1100" dirty="0" smtClean="0"/>
              <a:t> </a:t>
            </a:r>
            <a:r>
              <a:rPr lang="de-DE" sz="1100" dirty="0" err="1" smtClean="0"/>
              <a:t>meassuring</a:t>
            </a:r>
            <a:r>
              <a:rPr lang="de-DE" sz="1100" dirty="0" smtClean="0"/>
              <a:t> </a:t>
            </a:r>
            <a:r>
              <a:rPr lang="de-DE" sz="1100" dirty="0" err="1" smtClean="0"/>
              <a:t>carriage</a:t>
            </a:r>
            <a:r>
              <a:rPr lang="de-DE" sz="1100" dirty="0" smtClean="0"/>
              <a:t> in </a:t>
            </a:r>
            <a:r>
              <a:rPr lang="de-DE" sz="1100" dirty="0" err="1" smtClean="0"/>
              <a:t>to</a:t>
            </a:r>
            <a:r>
              <a:rPr lang="de-DE" sz="1100" dirty="0" smtClean="0"/>
              <a:t> </a:t>
            </a:r>
            <a:r>
              <a:rPr lang="de-DE" sz="1100" dirty="0" err="1" smtClean="0"/>
              <a:t>the</a:t>
            </a:r>
            <a:r>
              <a:rPr lang="de-DE" sz="1100" dirty="0" smtClean="0"/>
              <a:t> </a:t>
            </a:r>
            <a:r>
              <a:rPr lang="de-DE" sz="1100" dirty="0" err="1" smtClean="0"/>
              <a:t>gap</a:t>
            </a:r>
            <a:r>
              <a:rPr lang="de-DE" sz="1100" dirty="0" smtClean="0"/>
              <a:t> </a:t>
            </a:r>
            <a:r>
              <a:rPr lang="de-DE" sz="1100" dirty="0" err="1" smtClean="0"/>
              <a:t>of</a:t>
            </a:r>
            <a:r>
              <a:rPr lang="de-DE" sz="1100" dirty="0" smtClean="0"/>
              <a:t> </a:t>
            </a:r>
            <a:r>
              <a:rPr lang="de-DE" sz="1100" dirty="0" err="1" smtClean="0"/>
              <a:t>the</a:t>
            </a:r>
            <a:r>
              <a:rPr lang="de-DE" sz="1100" dirty="0" smtClean="0"/>
              <a:t> SIS100 </a:t>
            </a:r>
            <a:r>
              <a:rPr lang="de-DE" sz="1100" dirty="0" err="1" smtClean="0"/>
              <a:t>dipole</a:t>
            </a:r>
            <a:r>
              <a:rPr lang="en-US" sz="1100" dirty="0" smtClean="0"/>
              <a:t>. </a:t>
            </a:r>
            <a:endParaRPr lang="de-DE" sz="1100" dirty="0"/>
          </a:p>
        </p:txBody>
      </p:sp>
      <p:sp>
        <p:nvSpPr>
          <p:cNvPr id="59" name="Textfeld 58"/>
          <p:cNvSpPr txBox="1"/>
          <p:nvPr/>
        </p:nvSpPr>
        <p:spPr>
          <a:xfrm>
            <a:off x="304273" y="1242780"/>
            <a:ext cx="3905777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600" dirty="0" smtClean="0">
                <a:solidFill>
                  <a:schemeClr val="bg1"/>
                </a:solidFill>
              </a:rPr>
              <a:t>High precision gap height measurements  </a:t>
            </a:r>
          </a:p>
        </p:txBody>
      </p:sp>
      <p:grpSp>
        <p:nvGrpSpPr>
          <p:cNvPr id="91" name="Gruppieren 90"/>
          <p:cNvGrpSpPr/>
          <p:nvPr/>
        </p:nvGrpSpPr>
        <p:grpSpPr>
          <a:xfrm>
            <a:off x="195062" y="4242921"/>
            <a:ext cx="2665081" cy="1915731"/>
            <a:chOff x="203724" y="4414371"/>
            <a:chExt cx="2665081" cy="1915731"/>
          </a:xfrm>
        </p:grpSpPr>
        <p:grpSp>
          <p:nvGrpSpPr>
            <p:cNvPr id="40" name="Gruppieren 39"/>
            <p:cNvGrpSpPr/>
            <p:nvPr/>
          </p:nvGrpSpPr>
          <p:grpSpPr>
            <a:xfrm>
              <a:off x="203724" y="4414371"/>
              <a:ext cx="2665081" cy="1915731"/>
              <a:chOff x="5625736" y="1311934"/>
              <a:chExt cx="2584934" cy="2048948"/>
            </a:xfrm>
          </p:grpSpPr>
          <p:pic>
            <p:nvPicPr>
              <p:cNvPr id="41" name="Grafik 4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25736" y="1311934"/>
                <a:ext cx="2584934" cy="2048948"/>
              </a:xfrm>
              <a:prstGeom prst="rect">
                <a:avLst/>
              </a:prstGeom>
            </p:spPr>
          </p:pic>
          <p:sp>
            <p:nvSpPr>
              <p:cNvPr id="43" name="Rechteck 42"/>
              <p:cNvSpPr/>
              <p:nvPr/>
            </p:nvSpPr>
            <p:spPr>
              <a:xfrm>
                <a:off x="6320251" y="2497669"/>
                <a:ext cx="178826" cy="3081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tIns="36000" rIns="36000" bIns="36000" rtlCol="0" anchor="ctr">
                <a:spAutoFit/>
              </a:bodyPr>
              <a:lstStyle/>
              <a:p>
                <a:pPr algn="ctr"/>
                <a:r>
                  <a:rPr lang="en-GB" sz="1400" dirty="0" smtClean="0">
                    <a:solidFill>
                      <a:schemeClr val="bg1"/>
                    </a:solidFill>
                  </a:rPr>
                  <a:t>1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Rechteck 43"/>
              <p:cNvSpPr/>
              <p:nvPr/>
            </p:nvSpPr>
            <p:spPr>
              <a:xfrm>
                <a:off x="6007125" y="1907147"/>
                <a:ext cx="187733" cy="3081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tIns="36000" rIns="36000" bIns="36000" rtlCol="0" anchor="ctr">
                <a:spAutoFit/>
              </a:bodyPr>
              <a:lstStyle/>
              <a:p>
                <a:pPr algn="ctr"/>
                <a:r>
                  <a:rPr lang="en-GB" sz="1400" dirty="0" smtClean="0">
                    <a:solidFill>
                      <a:schemeClr val="bg1"/>
                    </a:solidFill>
                  </a:rPr>
                  <a:t>2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Rechteck 44"/>
              <p:cNvSpPr/>
              <p:nvPr/>
            </p:nvSpPr>
            <p:spPr>
              <a:xfrm>
                <a:off x="6899446" y="2453580"/>
                <a:ext cx="236568" cy="3081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tIns="36000" rIns="36000" bIns="36000" rtlCol="0" anchor="ctr">
                <a:spAutoFit/>
              </a:bodyPr>
              <a:lstStyle/>
              <a:p>
                <a:pPr algn="ctr"/>
                <a:r>
                  <a:rPr lang="en-GB" sz="1400" dirty="0" smtClean="0">
                    <a:solidFill>
                      <a:schemeClr val="bg1"/>
                    </a:solidFill>
                  </a:rPr>
                  <a:t>3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Rechteck 45"/>
              <p:cNvSpPr/>
              <p:nvPr/>
            </p:nvSpPr>
            <p:spPr>
              <a:xfrm>
                <a:off x="7552892" y="1630890"/>
                <a:ext cx="187733" cy="3081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tIns="36000" rIns="36000" bIns="36000" rtlCol="0" anchor="ctr">
                <a:spAutoFit/>
              </a:bodyPr>
              <a:lstStyle/>
              <a:p>
                <a:pPr algn="ctr"/>
                <a:r>
                  <a:rPr lang="en-GB" sz="1400" dirty="0" smtClean="0">
                    <a:solidFill>
                      <a:schemeClr val="bg1"/>
                    </a:solidFill>
                  </a:rPr>
                  <a:t>4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60" name="Gerade Verbindung mit Pfeil 59"/>
            <p:cNvCxnSpPr/>
            <p:nvPr/>
          </p:nvCxnSpPr>
          <p:spPr>
            <a:xfrm>
              <a:off x="801760" y="5206862"/>
              <a:ext cx="236026" cy="9691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mit Pfeil 69"/>
            <p:cNvCxnSpPr/>
            <p:nvPr/>
          </p:nvCxnSpPr>
          <p:spPr>
            <a:xfrm>
              <a:off x="1728727" y="5667087"/>
              <a:ext cx="156948" cy="96106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mit Pfeil 73"/>
            <p:cNvCxnSpPr/>
            <p:nvPr/>
          </p:nvCxnSpPr>
          <p:spPr>
            <a:xfrm flipH="1">
              <a:off x="2071961" y="4938279"/>
              <a:ext cx="184935" cy="87445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Rechteck 92"/>
          <p:cNvSpPr/>
          <p:nvPr/>
        </p:nvSpPr>
        <p:spPr>
          <a:xfrm>
            <a:off x="2960724" y="6175651"/>
            <a:ext cx="29447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000" dirty="0" smtClean="0"/>
              <a:t>   Insertion of the measuring carriage in to the        </a:t>
            </a:r>
          </a:p>
          <a:p>
            <a:pPr>
              <a:lnSpc>
                <a:spcPct val="120000"/>
              </a:lnSpc>
            </a:pPr>
            <a:r>
              <a:rPr lang="en-GB" sz="1000" dirty="0"/>
              <a:t> </a:t>
            </a:r>
            <a:r>
              <a:rPr lang="en-GB" sz="1000" dirty="0" smtClean="0"/>
              <a:t>  gap of the SIS100 dipole. </a:t>
            </a:r>
            <a:endParaRPr lang="en-GB" sz="1000" dirty="0"/>
          </a:p>
        </p:txBody>
      </p:sp>
      <p:sp>
        <p:nvSpPr>
          <p:cNvPr id="92" name="Rechteck 91"/>
          <p:cNvSpPr/>
          <p:nvPr/>
        </p:nvSpPr>
        <p:spPr>
          <a:xfrm>
            <a:off x="80713" y="6154789"/>
            <a:ext cx="34356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000" dirty="0"/>
              <a:t>1 – </a:t>
            </a:r>
            <a:r>
              <a:rPr lang="en-GB" sz="1000" dirty="0" smtClean="0"/>
              <a:t>carriage</a:t>
            </a:r>
            <a:r>
              <a:rPr lang="en-GB" sz="1000" dirty="0"/>
              <a:t>, 2 – </a:t>
            </a:r>
            <a:r>
              <a:rPr lang="en-GB" sz="1000" dirty="0" smtClean="0"/>
              <a:t>capacitive sensors</a:t>
            </a:r>
            <a:r>
              <a:rPr lang="en-GB" sz="1000" dirty="0"/>
              <a:t>, 3 – </a:t>
            </a:r>
            <a:r>
              <a:rPr lang="en-GB" sz="1000" dirty="0" smtClean="0"/>
              <a:t>wheels,</a:t>
            </a:r>
          </a:p>
          <a:p>
            <a:pPr>
              <a:lnSpc>
                <a:spcPct val="120000"/>
              </a:lnSpc>
            </a:pPr>
            <a:r>
              <a:rPr lang="en-GB" sz="1000" dirty="0" smtClean="0"/>
              <a:t>4 </a:t>
            </a:r>
            <a:r>
              <a:rPr lang="en-GB" sz="1000" dirty="0"/>
              <a:t>– </a:t>
            </a:r>
            <a:r>
              <a:rPr lang="en-GB" sz="1000" dirty="0" smtClean="0"/>
              <a:t>holder for spherically mounted retroreflectors.</a:t>
            </a:r>
            <a:endParaRPr lang="en-GB" sz="1000" dirty="0"/>
          </a:p>
        </p:txBody>
      </p:sp>
      <p:sp>
        <p:nvSpPr>
          <p:cNvPr id="42" name="Textfeld 41"/>
          <p:cNvSpPr txBox="1"/>
          <p:nvPr/>
        </p:nvSpPr>
        <p:spPr>
          <a:xfrm>
            <a:off x="10033137" y="4790682"/>
            <a:ext cx="1462260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000" dirty="0" smtClean="0">
                <a:solidFill>
                  <a:schemeClr val="bg1"/>
                </a:solidFill>
              </a:rPr>
              <a:t>courtesy </a:t>
            </a:r>
            <a:r>
              <a:rPr lang="en-GB" sz="1000" dirty="0" err="1" smtClean="0">
                <a:solidFill>
                  <a:schemeClr val="bg1"/>
                </a:solidFill>
              </a:rPr>
              <a:t>G.Otto</a:t>
            </a:r>
            <a:r>
              <a:rPr lang="en-GB" sz="1000" dirty="0" smtClean="0">
                <a:solidFill>
                  <a:schemeClr val="bg1"/>
                </a:solidFill>
              </a:rPr>
              <a:t> (GSI)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2936918" y="5973311"/>
            <a:ext cx="1462260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000" dirty="0" smtClean="0">
                <a:solidFill>
                  <a:schemeClr val="bg1"/>
                </a:solidFill>
              </a:rPr>
              <a:t>courtesy </a:t>
            </a:r>
            <a:r>
              <a:rPr lang="en-GB" sz="1000" dirty="0" err="1" smtClean="0">
                <a:solidFill>
                  <a:schemeClr val="bg1"/>
                </a:solidFill>
              </a:rPr>
              <a:t>G.Otto</a:t>
            </a:r>
            <a:r>
              <a:rPr lang="en-GB" sz="1000" dirty="0" smtClean="0">
                <a:solidFill>
                  <a:schemeClr val="bg1"/>
                </a:solidFill>
              </a:rPr>
              <a:t> (GSI)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55766" y="6552048"/>
            <a:ext cx="5307104" cy="365125"/>
          </a:xfrm>
        </p:spPr>
        <p:txBody>
          <a:bodyPr/>
          <a:lstStyle/>
          <a:p>
            <a:r>
              <a:rPr lang="en-US" dirty="0"/>
              <a:t>A. Szwangruber et al.                                   4th SMTF Workshop, 24-26 April, Paestum</a:t>
            </a:r>
            <a:endParaRPr lang="en-GB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4424-9C1A-4815-B52E-67268985F07C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678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8" t="3931" r="8784"/>
          <a:stretch/>
        </p:blipFill>
        <p:spPr>
          <a:xfrm>
            <a:off x="605491" y="3688522"/>
            <a:ext cx="4330810" cy="2890365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0" y="189659"/>
            <a:ext cx="10012680" cy="7875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lvl="1" indent="265113"/>
            <a:r>
              <a:rPr lang="en-GB" sz="2670" b="1" dirty="0"/>
              <a:t>Special equipment for qualification of </a:t>
            </a:r>
            <a:r>
              <a:rPr lang="en-GB" sz="2670" b="1" dirty="0" err="1"/>
              <a:t>sc</a:t>
            </a:r>
            <a:r>
              <a:rPr lang="en-GB" sz="2670" b="1" dirty="0"/>
              <a:t> components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99303" y="1260723"/>
            <a:ext cx="5607214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cs typeface="Calibri" panose="020F0502020204030204" pitchFamily="34" charset="0"/>
              </a:rPr>
              <a:t>Measurements of </a:t>
            </a:r>
            <a:r>
              <a:rPr lang="en-GB" dirty="0">
                <a:solidFill>
                  <a:schemeClr val="bg1"/>
                </a:solidFill>
                <a:cs typeface="Calibri" panose="020F0502020204030204" pitchFamily="34" charset="0"/>
              </a:rPr>
              <a:t>the cold mass position stability </a:t>
            </a:r>
            <a:endParaRPr lang="en-GB" dirty="0" smtClean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99303" y="1652963"/>
            <a:ext cx="5607214" cy="19697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GB" sz="1400" dirty="0" smtClean="0">
                <a:cs typeface="Calibri" panose="020F0502020204030204" pitchFamily="34" charset="0"/>
              </a:rPr>
              <a:t>Surveying of the cold mass of SIS100 Quadrupole Doublet </a:t>
            </a:r>
            <a:r>
              <a:rPr lang="en-GB" sz="1400" dirty="0">
                <a:cs typeface="Calibri" panose="020F0502020204030204" pitchFamily="34" charset="0"/>
              </a:rPr>
              <a:t>M</a:t>
            </a:r>
            <a:r>
              <a:rPr lang="en-GB" sz="1400" dirty="0" smtClean="0">
                <a:cs typeface="Calibri" panose="020F0502020204030204" pitchFamily="34" charset="0"/>
              </a:rPr>
              <a:t>odule during thermal cycles (300 K </a:t>
            </a:r>
            <a:r>
              <a:rPr lang="en-GB" sz="1400" dirty="0">
                <a:cs typeface="Calibri" panose="020F0502020204030204" pitchFamily="34" charset="0"/>
              </a:rPr>
              <a:t>→</a:t>
            </a:r>
            <a:r>
              <a:rPr lang="en-GB" sz="1400" dirty="0" smtClean="0">
                <a:cs typeface="Calibri" panose="020F0502020204030204" pitchFamily="34" charset="0"/>
              </a:rPr>
              <a:t> 4 K → 300 K)</a:t>
            </a:r>
          </a:p>
          <a:p>
            <a:endParaRPr lang="en-GB" sz="1400" dirty="0">
              <a:cs typeface="Calibri" panose="020F0502020204030204" pitchFamily="34" charset="0"/>
            </a:endParaRPr>
          </a:p>
          <a:p>
            <a:pPr marL="285750" indent="-1968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cs typeface="Calibri" panose="020F0502020204030204" pitchFamily="34" charset="0"/>
              </a:rPr>
              <a:t>7 view ports - DN100 flanges with coated optical glasses (</a:t>
            </a:r>
            <a:r>
              <a:rPr lang="en-US" sz="1400" dirty="0" smtClean="0">
                <a:cs typeface="Courier New" panose="02070309020205020404" pitchFamily="49" charset="0"/>
              </a:rPr>
              <a:t>ᴓ</a:t>
            </a:r>
            <a:r>
              <a:rPr lang="en-US" sz="1400" dirty="0" smtClean="0">
                <a:cs typeface="Calibri" panose="020F0502020204030204" pitchFamily="34" charset="0"/>
              </a:rPr>
              <a:t>110mm </a:t>
            </a:r>
            <a:r>
              <a:rPr lang="en-US" sz="1400" dirty="0">
                <a:cs typeface="Calibri" panose="020F0502020204030204" pitchFamily="34" charset="0"/>
              </a:rPr>
              <a:t>±5mm, thickness 15mm ±0,2mm, parallelism &lt;0,01mm</a:t>
            </a:r>
            <a:r>
              <a:rPr lang="en-US" sz="1400" dirty="0" smtClean="0">
                <a:cs typeface="Calibri" panose="020F0502020204030204" pitchFamily="34" charset="0"/>
              </a:rPr>
              <a:t>)</a:t>
            </a:r>
          </a:p>
          <a:p>
            <a:pPr marL="285750" indent="-1968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cs typeface="Calibri" panose="020F0502020204030204" pitchFamily="34" charset="0"/>
              </a:rPr>
              <a:t>1.5’’ spherically mounted retroreflectors (</a:t>
            </a:r>
            <a:r>
              <a:rPr lang="en-US" sz="1400" dirty="0">
                <a:cs typeface="Calibri" panose="020F0502020204030204" pitchFamily="34" charset="0"/>
              </a:rPr>
              <a:t>Metrology </a:t>
            </a:r>
            <a:r>
              <a:rPr lang="en-US" sz="1400" dirty="0" smtClean="0">
                <a:cs typeface="Calibri" panose="020F0502020204030204" pitchFamily="34" charset="0"/>
              </a:rPr>
              <a:t>Works)           + pin nests</a:t>
            </a:r>
          </a:p>
          <a:p>
            <a:pPr marL="285750" indent="-1968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cs typeface="Calibri" panose="020F0502020204030204" pitchFamily="34" charset="0"/>
              </a:rPr>
              <a:t>Laser Tracker -  </a:t>
            </a:r>
            <a:r>
              <a:rPr lang="en-US" sz="1400" dirty="0">
                <a:cs typeface="Calibri" panose="020F0502020204030204" pitchFamily="34" charset="0"/>
              </a:rPr>
              <a:t>Leica AT40x or AT960/930 </a:t>
            </a:r>
            <a:endParaRPr lang="en-GB" sz="1400" dirty="0" smtClean="0">
              <a:cs typeface="Calibri" panose="020F0502020204030204" pitchFamily="34" charset="0"/>
            </a:endParaRPr>
          </a:p>
        </p:txBody>
      </p:sp>
      <p:grpSp>
        <p:nvGrpSpPr>
          <p:cNvPr id="16" name="Gruppieren 15"/>
          <p:cNvGrpSpPr/>
          <p:nvPr/>
        </p:nvGrpSpPr>
        <p:grpSpPr>
          <a:xfrm>
            <a:off x="7064229" y="4569928"/>
            <a:ext cx="4674733" cy="1969598"/>
            <a:chOff x="4364892" y="930775"/>
            <a:chExt cx="4720493" cy="1773348"/>
          </a:xfrm>
        </p:grpSpPr>
        <p:sp>
          <p:nvSpPr>
            <p:cNvPr id="20" name="Rechteck 19"/>
            <p:cNvSpPr/>
            <p:nvPr/>
          </p:nvSpPr>
          <p:spPr>
            <a:xfrm>
              <a:off x="4364892" y="930775"/>
              <a:ext cx="4720493" cy="1773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grpSp>
          <p:nvGrpSpPr>
            <p:cNvPr id="22" name="Group 1"/>
            <p:cNvGrpSpPr/>
            <p:nvPr/>
          </p:nvGrpSpPr>
          <p:grpSpPr>
            <a:xfrm>
              <a:off x="4470398" y="974636"/>
              <a:ext cx="4551844" cy="1522267"/>
              <a:chOff x="1312743" y="1069148"/>
              <a:chExt cx="6945701" cy="2120196"/>
            </a:xfrm>
          </p:grpSpPr>
          <p:pic>
            <p:nvPicPr>
              <p:cNvPr id="31" name="Picture 1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10242" r="661"/>
              <a:stretch/>
            </p:blipFill>
            <p:spPr>
              <a:xfrm>
                <a:off x="1886989" y="1358020"/>
                <a:ext cx="5569527" cy="1797980"/>
              </a:xfrm>
              <a:prstGeom prst="rect">
                <a:avLst/>
              </a:prstGeom>
            </p:spPr>
          </p:pic>
          <p:cxnSp>
            <p:nvCxnSpPr>
              <p:cNvPr id="32" name="Straight Arrow Connector 9"/>
              <p:cNvCxnSpPr/>
              <p:nvPr/>
            </p:nvCxnSpPr>
            <p:spPr>
              <a:xfrm flipV="1">
                <a:off x="2385753" y="1529543"/>
                <a:ext cx="11606" cy="165980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11"/>
              <p:cNvCxnSpPr>
                <a:stCxn id="35" idx="6"/>
              </p:cNvCxnSpPr>
              <p:nvPr/>
            </p:nvCxnSpPr>
            <p:spPr>
              <a:xfrm flipV="1">
                <a:off x="2468881" y="1761843"/>
                <a:ext cx="5598936" cy="79016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13"/>
              <p:cNvCxnSpPr/>
              <p:nvPr/>
            </p:nvCxnSpPr>
            <p:spPr>
              <a:xfrm flipH="1" flipV="1">
                <a:off x="1312743" y="2414826"/>
                <a:ext cx="1898835" cy="25231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15"/>
              <p:cNvSpPr/>
              <p:nvPr/>
            </p:nvSpPr>
            <p:spPr>
              <a:xfrm>
                <a:off x="2309212" y="2477192"/>
                <a:ext cx="159669" cy="149629"/>
              </a:xfrm>
              <a:prstGeom prst="ellipse">
                <a:avLst/>
              </a:prstGeom>
              <a:solidFill>
                <a:srgbClr val="FDBB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800" dirty="0" smtClean="0">
                    <a:solidFill>
                      <a:schemeClr val="tx1"/>
                    </a:solidFill>
                  </a:rPr>
                  <a:t>A</a:t>
                </a:r>
                <a:endParaRPr lang="de-DE" sz="8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6" name="Straight Arrow Connector 67"/>
              <p:cNvCxnSpPr/>
              <p:nvPr/>
            </p:nvCxnSpPr>
            <p:spPr>
              <a:xfrm flipH="1" flipV="1">
                <a:off x="6969085" y="1069148"/>
                <a:ext cx="26294" cy="149714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16"/>
              <p:cNvSpPr txBox="1"/>
              <p:nvPr/>
            </p:nvSpPr>
            <p:spPr>
              <a:xfrm>
                <a:off x="2440504" y="1426341"/>
                <a:ext cx="377180" cy="300068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de-DE" sz="800" b="1" dirty="0" smtClean="0">
                    <a:solidFill>
                      <a:srgbClr val="FF0000"/>
                    </a:solidFill>
                  </a:rPr>
                  <a:t>Z</a:t>
                </a:r>
              </a:p>
            </p:txBody>
          </p:sp>
          <p:sp>
            <p:nvSpPr>
              <p:cNvPr id="38" name="Oval 70"/>
              <p:cNvSpPr/>
              <p:nvPr/>
            </p:nvSpPr>
            <p:spPr>
              <a:xfrm>
                <a:off x="2320298" y="1956259"/>
                <a:ext cx="159669" cy="14962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800" dirty="0" smtClean="0">
                    <a:solidFill>
                      <a:schemeClr val="tx1"/>
                    </a:solidFill>
                  </a:rPr>
                  <a:t>1</a:t>
                </a:r>
                <a:endParaRPr lang="de-DE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Oval 75"/>
              <p:cNvSpPr/>
              <p:nvPr/>
            </p:nvSpPr>
            <p:spPr>
              <a:xfrm>
                <a:off x="1840929" y="2449485"/>
                <a:ext cx="159669" cy="14962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800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40" name="Oval 76"/>
              <p:cNvSpPr/>
              <p:nvPr/>
            </p:nvSpPr>
            <p:spPr>
              <a:xfrm>
                <a:off x="2309213" y="3017525"/>
                <a:ext cx="159669" cy="14962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8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41" name="Oval 77"/>
              <p:cNvSpPr/>
              <p:nvPr/>
            </p:nvSpPr>
            <p:spPr>
              <a:xfrm>
                <a:off x="2777499" y="2571406"/>
                <a:ext cx="159669" cy="14962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8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42" name="Oval 78"/>
              <p:cNvSpPr/>
              <p:nvPr/>
            </p:nvSpPr>
            <p:spPr>
              <a:xfrm>
                <a:off x="6895063" y="1294020"/>
                <a:ext cx="159669" cy="14962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800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  <p:sp>
            <p:nvSpPr>
              <p:cNvPr id="43" name="Oval 80"/>
              <p:cNvSpPr/>
              <p:nvPr/>
            </p:nvSpPr>
            <p:spPr>
              <a:xfrm>
                <a:off x="6917227" y="2355275"/>
                <a:ext cx="159669" cy="14962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800" dirty="0">
                    <a:solidFill>
                      <a:schemeClr val="tx1"/>
                    </a:solidFill>
                  </a:rPr>
                  <a:t>7</a:t>
                </a:r>
              </a:p>
            </p:txBody>
          </p:sp>
          <p:sp>
            <p:nvSpPr>
              <p:cNvPr id="44" name="TextBox 85"/>
              <p:cNvSpPr txBox="1"/>
              <p:nvPr/>
            </p:nvSpPr>
            <p:spPr>
              <a:xfrm>
                <a:off x="7871480" y="1437423"/>
                <a:ext cx="386964" cy="300068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de-DE" sz="800" b="1" dirty="0">
                    <a:solidFill>
                      <a:srgbClr val="FF0000"/>
                    </a:solidFill>
                  </a:rPr>
                  <a:t>X</a:t>
                </a:r>
                <a:endParaRPr lang="de-DE" sz="800" b="1" dirty="0" smtClea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5" name="TextBox 86"/>
              <p:cNvSpPr txBox="1"/>
              <p:nvPr/>
            </p:nvSpPr>
            <p:spPr>
              <a:xfrm>
                <a:off x="1312743" y="2110754"/>
                <a:ext cx="386964" cy="300068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de-DE" sz="800" b="1" dirty="0">
                    <a:solidFill>
                      <a:srgbClr val="FF0000"/>
                    </a:solidFill>
                  </a:rPr>
                  <a:t>Y</a:t>
                </a:r>
                <a:endParaRPr lang="de-DE" sz="800" b="1" dirty="0" smtClea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6" name="TextBox 22"/>
              <p:cNvSpPr txBox="1"/>
              <p:nvPr/>
            </p:nvSpPr>
            <p:spPr>
              <a:xfrm rot="21104382">
                <a:off x="3704939" y="1264269"/>
                <a:ext cx="692717" cy="300068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de-DE" sz="800" dirty="0" smtClean="0"/>
                  <a:t>Beam</a:t>
                </a:r>
              </a:p>
            </p:txBody>
          </p:sp>
          <p:cxnSp>
            <p:nvCxnSpPr>
              <p:cNvPr id="47" name="Straight Arrow Connector 24"/>
              <p:cNvCxnSpPr/>
              <p:nvPr/>
            </p:nvCxnSpPr>
            <p:spPr>
              <a:xfrm flipV="1">
                <a:off x="3751316" y="1529544"/>
                <a:ext cx="838789" cy="13367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50"/>
              <p:cNvCxnSpPr/>
              <p:nvPr/>
            </p:nvCxnSpPr>
            <p:spPr>
              <a:xfrm flipH="1" flipV="1">
                <a:off x="5887981" y="1747954"/>
                <a:ext cx="1651650" cy="22320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Oval 79"/>
              <p:cNvSpPr/>
              <p:nvPr/>
            </p:nvSpPr>
            <p:spPr>
              <a:xfrm>
                <a:off x="6266064" y="1687486"/>
                <a:ext cx="159669" cy="14962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800" dirty="0">
                    <a:solidFill>
                      <a:schemeClr val="tx1"/>
                    </a:solidFill>
                  </a:rPr>
                  <a:t>6</a:t>
                </a:r>
              </a:p>
            </p:txBody>
          </p:sp>
          <p:sp>
            <p:nvSpPr>
              <p:cNvPr id="50" name="Oval 81"/>
              <p:cNvSpPr/>
              <p:nvPr/>
            </p:nvSpPr>
            <p:spPr>
              <a:xfrm>
                <a:off x="7368880" y="1867597"/>
                <a:ext cx="159669" cy="14962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800" dirty="0" smtClean="0">
                    <a:solidFill>
                      <a:schemeClr val="tx1"/>
                    </a:solidFill>
                  </a:rPr>
                  <a:t>8</a:t>
                </a:r>
                <a:endParaRPr lang="de-DE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Oval 66"/>
              <p:cNvSpPr/>
              <p:nvPr/>
            </p:nvSpPr>
            <p:spPr>
              <a:xfrm>
                <a:off x="6896383" y="1818310"/>
                <a:ext cx="159669" cy="149629"/>
              </a:xfrm>
              <a:prstGeom prst="ellipse">
                <a:avLst/>
              </a:prstGeom>
              <a:solidFill>
                <a:srgbClr val="FDBB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800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</p:grpSp>
      </p:grpSp>
      <p:sp>
        <p:nvSpPr>
          <p:cNvPr id="55" name="Textfeld 54"/>
          <p:cNvSpPr txBox="1"/>
          <p:nvPr/>
        </p:nvSpPr>
        <p:spPr>
          <a:xfrm>
            <a:off x="8401046" y="4180477"/>
            <a:ext cx="3787282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200" dirty="0" smtClean="0">
                <a:cs typeface="Calibri" panose="020F0502020204030204" pitchFamily="34" charset="0"/>
              </a:rPr>
              <a:t>Cold mass of the Quadrupole Doublet Module (QDM)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6629323" y="6343770"/>
            <a:ext cx="5549496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200" dirty="0" smtClean="0">
                <a:cs typeface="Calibri" panose="020F0502020204030204" pitchFamily="34" charset="0"/>
              </a:rPr>
              <a:t>Reference points on the  </a:t>
            </a:r>
            <a:r>
              <a:rPr lang="en-GB" sz="1200" dirty="0">
                <a:cs typeface="Calibri" panose="020F0502020204030204" pitchFamily="34" charset="0"/>
              </a:rPr>
              <a:t>c</a:t>
            </a:r>
            <a:r>
              <a:rPr lang="en-GB" sz="1200" dirty="0" smtClean="0">
                <a:cs typeface="Calibri" panose="020F0502020204030204" pitchFamily="34" charset="0"/>
              </a:rPr>
              <a:t>old mass of the Quadrupole Doublet Module (QDM)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593908" y="6311745"/>
            <a:ext cx="3342393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Quadrupole module for SIS100 at a test bench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6166569" y="1194704"/>
            <a:ext cx="5861889" cy="2877319"/>
            <a:chOff x="6166569" y="1194704"/>
            <a:chExt cx="5861889" cy="2877319"/>
          </a:xfrm>
        </p:grpSpPr>
        <p:pic>
          <p:nvPicPr>
            <p:cNvPr id="53" name="Grafik 52"/>
            <p:cNvPicPr>
              <a:picLocks noChangeAspect="1"/>
            </p:cNvPicPr>
            <p:nvPr/>
          </p:nvPicPr>
          <p:blipFill rotWithShape="1">
            <a:blip r:embed="rId4"/>
            <a:srcRect l="3243" t="9825" r="597"/>
            <a:stretch/>
          </p:blipFill>
          <p:spPr>
            <a:xfrm>
              <a:off x="6166569" y="1607964"/>
              <a:ext cx="5861889" cy="2180330"/>
            </a:xfrm>
            <a:prstGeom prst="rect">
              <a:avLst/>
            </a:prstGeom>
          </p:spPr>
        </p:pic>
        <p:sp>
          <p:nvSpPr>
            <p:cNvPr id="52" name="Textfeld 51"/>
            <p:cNvSpPr txBox="1"/>
            <p:nvPr/>
          </p:nvSpPr>
          <p:spPr>
            <a:xfrm>
              <a:off x="7260234" y="1813349"/>
              <a:ext cx="877655" cy="461665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GB" sz="1200" dirty="0" smtClean="0"/>
                <a:t>quad defocus.</a:t>
              </a:r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8593686" y="1427220"/>
              <a:ext cx="1031435" cy="461665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GB" sz="1200" dirty="0" err="1" smtClean="0"/>
                <a:t>cryo</a:t>
              </a:r>
              <a:r>
                <a:rPr lang="en-GB" sz="1200" dirty="0" smtClean="0"/>
                <a:t> collimator</a:t>
              </a:r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6479938" y="3795024"/>
              <a:ext cx="1073547" cy="27699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GB" sz="1200" dirty="0" err="1" smtClean="0"/>
                <a:t>sextupole</a:t>
              </a:r>
              <a:endParaRPr lang="en-GB" sz="1200" dirty="0" smtClean="0"/>
            </a:p>
          </p:txBody>
        </p:sp>
        <p:cxnSp>
          <p:nvCxnSpPr>
            <p:cNvPr id="58" name="Gerade Verbindung mit Pfeil 57"/>
            <p:cNvCxnSpPr/>
            <p:nvPr/>
          </p:nvCxnSpPr>
          <p:spPr>
            <a:xfrm>
              <a:off x="10673969" y="1651273"/>
              <a:ext cx="24394" cy="3010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mit Pfeil 58"/>
            <p:cNvCxnSpPr/>
            <p:nvPr/>
          </p:nvCxnSpPr>
          <p:spPr>
            <a:xfrm>
              <a:off x="9070194" y="1874038"/>
              <a:ext cx="213614" cy="3289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mit Pfeil 59"/>
            <p:cNvCxnSpPr/>
            <p:nvPr/>
          </p:nvCxnSpPr>
          <p:spPr>
            <a:xfrm>
              <a:off x="7683668" y="2242457"/>
              <a:ext cx="203360" cy="3648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mit Pfeil 60"/>
            <p:cNvCxnSpPr/>
            <p:nvPr/>
          </p:nvCxnSpPr>
          <p:spPr>
            <a:xfrm flipH="1" flipV="1">
              <a:off x="6610660" y="3364303"/>
              <a:ext cx="92144" cy="36562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mit Pfeil 61"/>
            <p:cNvCxnSpPr/>
            <p:nvPr/>
          </p:nvCxnSpPr>
          <p:spPr>
            <a:xfrm flipH="1">
              <a:off x="8596258" y="3366831"/>
              <a:ext cx="242632" cy="17530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mit Pfeil 62"/>
            <p:cNvCxnSpPr/>
            <p:nvPr/>
          </p:nvCxnSpPr>
          <p:spPr>
            <a:xfrm flipH="1" flipV="1">
              <a:off x="8519583" y="2527403"/>
              <a:ext cx="319307" cy="8394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feld 63"/>
            <p:cNvSpPr txBox="1"/>
            <p:nvPr/>
          </p:nvSpPr>
          <p:spPr>
            <a:xfrm>
              <a:off x="8811915" y="3202123"/>
              <a:ext cx="1073547" cy="461665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GB" sz="1200" dirty="0" smtClean="0"/>
                <a:t>suspension system</a:t>
              </a:r>
            </a:p>
          </p:txBody>
        </p:sp>
        <p:sp>
          <p:nvSpPr>
            <p:cNvPr id="65" name="Textfeld 64"/>
            <p:cNvSpPr txBox="1"/>
            <p:nvPr/>
          </p:nvSpPr>
          <p:spPr>
            <a:xfrm>
              <a:off x="10350188" y="1194704"/>
              <a:ext cx="877655" cy="461665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GB" sz="1200" dirty="0" smtClean="0"/>
                <a:t>quad. focus.</a:t>
              </a:r>
            </a:p>
          </p:txBody>
        </p:sp>
        <p:cxnSp>
          <p:nvCxnSpPr>
            <p:cNvPr id="66" name="Gerade Verbindung mit Pfeil 65"/>
            <p:cNvCxnSpPr/>
            <p:nvPr/>
          </p:nvCxnSpPr>
          <p:spPr>
            <a:xfrm>
              <a:off x="9790281" y="1746827"/>
              <a:ext cx="24394" cy="3010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feld 66"/>
            <p:cNvSpPr txBox="1"/>
            <p:nvPr/>
          </p:nvSpPr>
          <p:spPr>
            <a:xfrm>
              <a:off x="9446112" y="1433604"/>
              <a:ext cx="1073547" cy="27699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GB" sz="1200" dirty="0" err="1" smtClean="0"/>
                <a:t>steerer</a:t>
              </a:r>
              <a:endParaRPr lang="en-GB" sz="1200" dirty="0" smtClean="0"/>
            </a:p>
          </p:txBody>
        </p:sp>
      </p:grpSp>
      <p:cxnSp>
        <p:nvCxnSpPr>
          <p:cNvPr id="68" name="Gerade Verbindung mit Pfeil 67"/>
          <p:cNvCxnSpPr/>
          <p:nvPr/>
        </p:nvCxnSpPr>
        <p:spPr>
          <a:xfrm flipV="1">
            <a:off x="7168712" y="3011315"/>
            <a:ext cx="4600459" cy="1209251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feld 68"/>
          <p:cNvSpPr txBox="1"/>
          <p:nvPr/>
        </p:nvSpPr>
        <p:spPr>
          <a:xfrm rot="20660566">
            <a:off x="9370606" y="3565784"/>
            <a:ext cx="793252" cy="25455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200" dirty="0" smtClean="0"/>
              <a:t>5158 mm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112745" y="6562872"/>
            <a:ext cx="5307104" cy="365125"/>
          </a:xfrm>
        </p:spPr>
        <p:txBody>
          <a:bodyPr/>
          <a:lstStyle/>
          <a:p>
            <a:r>
              <a:rPr lang="en-US" dirty="0"/>
              <a:t>A. Szwangruber et al.                                   4th SMTF Workshop, 24-26 April, Paestum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4424-9C1A-4815-B52E-67268985F07C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915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" y="128825"/>
            <a:ext cx="8563896" cy="851905"/>
          </a:xfrm>
        </p:spPr>
        <p:txBody>
          <a:bodyPr/>
          <a:lstStyle/>
          <a:p>
            <a:pPr indent="265113"/>
            <a:r>
              <a:rPr lang="en-GB" sz="2670" dirty="0"/>
              <a:t>SIS100 series components </a:t>
            </a:r>
            <a:r>
              <a:rPr lang="en-GB" sz="2670" dirty="0" smtClean="0"/>
              <a:t>testing at STF</a:t>
            </a:r>
            <a:endParaRPr lang="en-GB" sz="2670" dirty="0"/>
          </a:p>
        </p:txBody>
      </p:sp>
      <p:grpSp>
        <p:nvGrpSpPr>
          <p:cNvPr id="19" name="Gruppieren 18"/>
          <p:cNvGrpSpPr/>
          <p:nvPr/>
        </p:nvGrpSpPr>
        <p:grpSpPr>
          <a:xfrm>
            <a:off x="468841" y="1223657"/>
            <a:ext cx="3826934" cy="2806476"/>
            <a:chOff x="468841" y="1223657"/>
            <a:chExt cx="3826934" cy="2806476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2" t="12273" r="5399" b="11290"/>
            <a:stretch/>
          </p:blipFill>
          <p:spPr>
            <a:xfrm>
              <a:off x="468843" y="1515314"/>
              <a:ext cx="3826932" cy="2514819"/>
            </a:xfrm>
            <a:prstGeom prst="rect">
              <a:avLst/>
            </a:prstGeom>
          </p:spPr>
        </p:pic>
        <p:sp>
          <p:nvSpPr>
            <p:cNvPr id="2" name="Textfeld 1"/>
            <p:cNvSpPr txBox="1"/>
            <p:nvPr/>
          </p:nvSpPr>
          <p:spPr>
            <a:xfrm>
              <a:off x="468841" y="1223657"/>
              <a:ext cx="3826934" cy="30777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accent1">
                      <a:lumMod val="50000"/>
                    </a:schemeClr>
                  </a:solidFill>
                </a:rPr>
                <a:t>Dipole modules - 110 pcs. Q4/2017- Q2/2021</a:t>
              </a: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468842" y="4080294"/>
            <a:ext cx="3817408" cy="2568155"/>
            <a:chOff x="468842" y="4080295"/>
            <a:chExt cx="3733389" cy="2484408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7" t="12975" r="9536" b="14092"/>
            <a:stretch/>
          </p:blipFill>
          <p:spPr>
            <a:xfrm>
              <a:off x="468844" y="4339087"/>
              <a:ext cx="3733387" cy="2225616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468842" y="4080295"/>
              <a:ext cx="3732223" cy="30777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accent1">
                      <a:lumMod val="50000"/>
                    </a:schemeClr>
                  </a:solidFill>
                </a:rPr>
                <a:t>QDMs: </a:t>
              </a:r>
              <a:r>
                <a:rPr lang="en-GB" sz="1400" dirty="0" err="1" smtClean="0">
                  <a:solidFill>
                    <a:schemeClr val="accent1">
                      <a:lumMod val="50000"/>
                    </a:schemeClr>
                  </a:solidFill>
                </a:rPr>
                <a:t>FoS</a:t>
              </a:r>
              <a:r>
                <a:rPr lang="en-GB" sz="1400" dirty="0" smtClean="0">
                  <a:solidFill>
                    <a:schemeClr val="accent1">
                      <a:lumMod val="50000"/>
                    </a:schemeClr>
                  </a:solidFill>
                </a:rPr>
                <a:t> QDM + # of QDMs Q4/2019 - ...</a:t>
              </a:r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4581786" y="1246364"/>
            <a:ext cx="3317367" cy="2289453"/>
            <a:chOff x="4914912" y="1259305"/>
            <a:chExt cx="3317367" cy="2289453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160" r="4171"/>
            <a:stretch/>
          </p:blipFill>
          <p:spPr>
            <a:xfrm rot="10800000">
              <a:off x="4914912" y="1657596"/>
              <a:ext cx="3317366" cy="1891162"/>
            </a:xfrm>
            <a:prstGeom prst="rect">
              <a:avLst/>
            </a:prstGeom>
          </p:spPr>
        </p:pic>
        <p:sp>
          <p:nvSpPr>
            <p:cNvPr id="11" name="Textfeld 10"/>
            <p:cNvSpPr txBox="1"/>
            <p:nvPr/>
          </p:nvSpPr>
          <p:spPr>
            <a:xfrm>
              <a:off x="4914913" y="1259305"/>
              <a:ext cx="3317366" cy="30777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en-GB" sz="1400" dirty="0" err="1" smtClean="0">
                  <a:solidFill>
                    <a:schemeClr val="accent1">
                      <a:lumMod val="50000"/>
                    </a:schemeClr>
                  </a:solidFill>
                </a:rPr>
                <a:t>ByPass</a:t>
              </a:r>
              <a:r>
                <a:rPr lang="en-GB" sz="1400" dirty="0" smtClean="0">
                  <a:solidFill>
                    <a:schemeClr val="accent1">
                      <a:lumMod val="50000"/>
                    </a:schemeClr>
                  </a:solidFill>
                </a:rPr>
                <a:t> Line 3 pcs. 2018-2021</a:t>
              </a:r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4830379" y="3809164"/>
            <a:ext cx="2820178" cy="2769093"/>
            <a:chOff x="3291940" y="7380191"/>
            <a:chExt cx="2820178" cy="2769093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62" t="4533" r="24927" b="21142"/>
            <a:stretch/>
          </p:blipFill>
          <p:spPr>
            <a:xfrm rot="5400000">
              <a:off x="3586806" y="7648074"/>
              <a:ext cx="2230446" cy="2771973"/>
            </a:xfrm>
            <a:prstGeom prst="rect">
              <a:avLst/>
            </a:prstGeom>
          </p:spPr>
        </p:pic>
        <p:sp>
          <p:nvSpPr>
            <p:cNvPr id="13" name="Textfeld 12"/>
            <p:cNvSpPr txBox="1"/>
            <p:nvPr/>
          </p:nvSpPr>
          <p:spPr>
            <a:xfrm>
              <a:off x="3291940" y="7380191"/>
              <a:ext cx="2820178" cy="5232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accent1">
                      <a:lumMod val="50000"/>
                    </a:schemeClr>
                  </a:solidFill>
                </a:rPr>
                <a:t>Missing dipole 12 pcs.    Q3/2021- Q3/2022</a:t>
              </a: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8047890" y="1246364"/>
            <a:ext cx="3700525" cy="5352602"/>
            <a:chOff x="7819290" y="1246364"/>
            <a:chExt cx="3700525" cy="5352602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6485" r="-455" b="16663"/>
            <a:stretch/>
          </p:blipFill>
          <p:spPr>
            <a:xfrm>
              <a:off x="7819292" y="1565937"/>
              <a:ext cx="3700523" cy="5033029"/>
            </a:xfrm>
            <a:prstGeom prst="rect">
              <a:avLst/>
            </a:prstGeom>
          </p:spPr>
        </p:pic>
        <p:sp>
          <p:nvSpPr>
            <p:cNvPr id="14" name="Textfeld 13"/>
            <p:cNvSpPr txBox="1"/>
            <p:nvPr/>
          </p:nvSpPr>
          <p:spPr>
            <a:xfrm>
              <a:off x="7819290" y="1246364"/>
              <a:ext cx="3700525" cy="5232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accent1">
                      <a:lumMod val="50000"/>
                    </a:schemeClr>
                  </a:solidFill>
                </a:rPr>
                <a:t>STF during the pick of operation with SIS100 dipole modules</a:t>
              </a:r>
            </a:p>
          </p:txBody>
        </p:sp>
      </p:grpSp>
      <p:sp>
        <p:nvSpPr>
          <p:cNvPr id="20" name="Textfeld 19"/>
          <p:cNvSpPr txBox="1"/>
          <p:nvPr/>
        </p:nvSpPr>
        <p:spPr>
          <a:xfrm>
            <a:off x="8023790" y="6402228"/>
            <a:ext cx="2117887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000" dirty="0" smtClean="0">
                <a:solidFill>
                  <a:schemeClr val="bg1"/>
                </a:solidFill>
              </a:rPr>
              <a:t>courtesy C. </a:t>
            </a:r>
            <a:r>
              <a:rPr lang="en-GB" sz="1000" dirty="0" err="1" smtClean="0">
                <a:solidFill>
                  <a:schemeClr val="bg1"/>
                </a:solidFill>
              </a:rPr>
              <a:t>Schröder</a:t>
            </a:r>
            <a:r>
              <a:rPr lang="en-GB" sz="1000" dirty="0" smtClean="0">
                <a:solidFill>
                  <a:schemeClr val="bg1"/>
                </a:solidFill>
              </a:rPr>
              <a:t> (GSI-CRY)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5804244" y="3297309"/>
            <a:ext cx="2032929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000" dirty="0" smtClean="0">
                <a:solidFill>
                  <a:schemeClr val="bg1"/>
                </a:solidFill>
              </a:rPr>
              <a:t>courtesy </a:t>
            </a:r>
            <a:r>
              <a:rPr lang="en-GB" sz="1000" dirty="0" err="1" smtClean="0">
                <a:solidFill>
                  <a:schemeClr val="bg1"/>
                </a:solidFill>
              </a:rPr>
              <a:t>B.Streicher</a:t>
            </a:r>
            <a:r>
              <a:rPr lang="en-GB" sz="1000" dirty="0" smtClean="0">
                <a:solidFill>
                  <a:schemeClr val="bg1"/>
                </a:solidFill>
              </a:rPr>
              <a:t> (GSI-CRY)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/>
              <a:t>A. Szwangruber et al.                                   4th SMTF Workshop, 24-26 April, Paestum</a:t>
            </a:r>
            <a:endParaRPr lang="en-GB" dirty="0"/>
          </a:p>
        </p:txBody>
      </p:sp>
      <p:sp>
        <p:nvSpPr>
          <p:cNvPr id="22" name="Foliennummernplatzhalt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B5E23-A13E-4F3B-A122-627977C885D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54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768" y="205466"/>
            <a:ext cx="8595832" cy="787557"/>
          </a:xfrm>
        </p:spPr>
        <p:txBody>
          <a:bodyPr/>
          <a:lstStyle/>
          <a:p>
            <a:pPr indent="265113"/>
            <a:r>
              <a:rPr lang="en-GB" sz="2670" dirty="0" smtClean="0"/>
              <a:t>SIS100 Dipole Magnets: Magnet Design</a:t>
            </a:r>
            <a:endParaRPr lang="en-GB" sz="2670" dirty="0"/>
          </a:p>
        </p:txBody>
      </p:sp>
      <p:sp>
        <p:nvSpPr>
          <p:cNvPr id="5" name="Textfeld 4"/>
          <p:cNvSpPr txBox="1"/>
          <p:nvPr/>
        </p:nvSpPr>
        <p:spPr>
          <a:xfrm rot="16200000">
            <a:off x="-20095" y="3628593"/>
            <a:ext cx="1104790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>
                <a:solidFill>
                  <a:schemeClr val="bg1">
                    <a:lumMod val="95000"/>
                  </a:schemeClr>
                </a:solidFill>
              </a:rPr>
              <a:t>~ </a:t>
            </a:r>
            <a:r>
              <a:rPr lang="de-DE" sz="1600" dirty="0">
                <a:solidFill>
                  <a:schemeClr val="bg1"/>
                </a:solidFill>
              </a:rPr>
              <a:t>260</a:t>
            </a:r>
            <a:r>
              <a:rPr lang="de-DE" sz="16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600" dirty="0">
                <a:solidFill>
                  <a:schemeClr val="bg1"/>
                </a:solidFill>
              </a:rPr>
              <a:t>mm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576408" y="1186320"/>
            <a:ext cx="2534560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r"/>
            <a:r>
              <a:rPr lang="de-DE" sz="1200" dirty="0" smtClean="0">
                <a:solidFill>
                  <a:srgbClr val="002060"/>
                </a:solidFill>
              </a:rPr>
              <a:t>Magnet </a:t>
            </a:r>
            <a:r>
              <a:rPr lang="de-DE" sz="1200" dirty="0" err="1" smtClean="0">
                <a:solidFill>
                  <a:srgbClr val="002060"/>
                </a:solidFill>
              </a:rPr>
              <a:t>cross</a:t>
            </a:r>
            <a:r>
              <a:rPr lang="de-DE" sz="1200" dirty="0" smtClean="0">
                <a:solidFill>
                  <a:srgbClr val="002060"/>
                </a:solidFill>
              </a:rPr>
              <a:t> </a:t>
            </a:r>
            <a:r>
              <a:rPr lang="de-DE" sz="1200" dirty="0" err="1" smtClean="0">
                <a:solidFill>
                  <a:srgbClr val="002060"/>
                </a:solidFill>
              </a:rPr>
              <a:t>section</a:t>
            </a:r>
            <a:r>
              <a:rPr lang="de-DE" sz="1200" dirty="0" smtClean="0">
                <a:solidFill>
                  <a:srgbClr val="002060"/>
                </a:solidFill>
              </a:rPr>
              <a:t> 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3638014" y="1501543"/>
            <a:ext cx="2766800" cy="1854096"/>
            <a:chOff x="-85001" y="3856103"/>
            <a:chExt cx="2994917" cy="1949400"/>
          </a:xfrm>
        </p:grpSpPr>
        <p:pic>
          <p:nvPicPr>
            <p:cNvPr id="8" name="Picture 18"/>
            <p:cNvPicPr/>
            <p:nvPr/>
          </p:nvPicPr>
          <p:blipFill>
            <a:blip r:embed="rId2"/>
            <a:srcRect l="4722" t="27095" r="12402" b="14971"/>
            <a:stretch>
              <a:fillRect/>
            </a:stretch>
          </p:blipFill>
          <p:spPr>
            <a:xfrm>
              <a:off x="318276" y="3856103"/>
              <a:ext cx="2591640" cy="1739520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Line 5"/>
            <p:cNvSpPr/>
            <p:nvPr/>
          </p:nvSpPr>
          <p:spPr>
            <a:xfrm>
              <a:off x="155556" y="3877703"/>
              <a:ext cx="520199" cy="0"/>
            </a:xfrm>
            <a:prstGeom prst="line">
              <a:avLst/>
            </a:prstGeom>
            <a:ln w="12700">
              <a:solidFill>
                <a:srgbClr val="000000"/>
              </a:solidFill>
              <a:miter/>
            </a:ln>
          </p:spPr>
        </p:sp>
        <p:sp>
          <p:nvSpPr>
            <p:cNvPr id="10" name="Line 6"/>
            <p:cNvSpPr/>
            <p:nvPr/>
          </p:nvSpPr>
          <p:spPr>
            <a:xfrm>
              <a:off x="155556" y="5581155"/>
              <a:ext cx="520199" cy="0"/>
            </a:xfrm>
            <a:prstGeom prst="line">
              <a:avLst/>
            </a:prstGeom>
            <a:ln w="12700">
              <a:solidFill>
                <a:srgbClr val="000000"/>
              </a:solidFill>
              <a:miter/>
            </a:ln>
          </p:spPr>
        </p:sp>
        <p:sp>
          <p:nvSpPr>
            <p:cNvPr id="11" name="Line 7"/>
            <p:cNvSpPr/>
            <p:nvPr/>
          </p:nvSpPr>
          <p:spPr>
            <a:xfrm flipV="1">
              <a:off x="519800" y="5509223"/>
              <a:ext cx="0" cy="250201"/>
            </a:xfrm>
            <a:prstGeom prst="line">
              <a:avLst/>
            </a:prstGeom>
            <a:ln w="12700">
              <a:solidFill>
                <a:srgbClr val="000000"/>
              </a:solidFill>
              <a:miter/>
            </a:ln>
          </p:spPr>
        </p:sp>
        <p:sp>
          <p:nvSpPr>
            <p:cNvPr id="12" name="Line 8"/>
            <p:cNvSpPr/>
            <p:nvPr/>
          </p:nvSpPr>
          <p:spPr>
            <a:xfrm flipV="1">
              <a:off x="2782488" y="5515342"/>
              <a:ext cx="0" cy="236159"/>
            </a:xfrm>
            <a:prstGeom prst="line">
              <a:avLst/>
            </a:prstGeom>
            <a:ln w="12700">
              <a:solidFill>
                <a:srgbClr val="000000"/>
              </a:solidFill>
              <a:miter/>
            </a:ln>
          </p:spPr>
        </p:sp>
        <p:sp>
          <p:nvSpPr>
            <p:cNvPr id="13" name="Line 9"/>
            <p:cNvSpPr/>
            <p:nvPr/>
          </p:nvSpPr>
          <p:spPr>
            <a:xfrm>
              <a:off x="289835" y="3880050"/>
              <a:ext cx="9084" cy="1694121"/>
            </a:xfrm>
            <a:prstGeom prst="line">
              <a:avLst/>
            </a:prstGeom>
            <a:ln w="12700">
              <a:solidFill>
                <a:srgbClr val="000000"/>
              </a:solidFill>
              <a:miter/>
              <a:headEnd type="triangle" w="med" len="med"/>
              <a:tailEnd type="triangle" w="med" len="med"/>
            </a:ln>
          </p:spPr>
        </p:sp>
        <p:sp>
          <p:nvSpPr>
            <p:cNvPr id="14" name="Line 10"/>
            <p:cNvSpPr/>
            <p:nvPr/>
          </p:nvSpPr>
          <p:spPr>
            <a:xfrm>
              <a:off x="519800" y="5721984"/>
              <a:ext cx="2259435" cy="3240"/>
            </a:xfrm>
            <a:prstGeom prst="line">
              <a:avLst/>
            </a:prstGeom>
            <a:ln w="12700">
              <a:solidFill>
                <a:srgbClr val="000000"/>
              </a:solidFill>
              <a:miter/>
              <a:headEnd type="triangle" w="med" len="med"/>
              <a:tailEnd type="triangle" w="med" len="med"/>
            </a:ln>
          </p:spPr>
        </p:sp>
        <p:sp>
          <p:nvSpPr>
            <p:cNvPr id="15" name="CustomShape 11"/>
            <p:cNvSpPr/>
            <p:nvPr/>
          </p:nvSpPr>
          <p:spPr>
            <a:xfrm>
              <a:off x="1432476" y="5697503"/>
              <a:ext cx="183960" cy="108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de-DE" sz="1200" dirty="0" smtClean="0">
                  <a:solidFill>
                    <a:srgbClr val="000000"/>
                  </a:solidFill>
                  <a:latin typeface="Arial"/>
                  <a:ea typeface="WenQuanYi Micro Hei"/>
                </a:rPr>
                <a:t>350 mm</a:t>
              </a:r>
              <a:endParaRPr dirty="0"/>
            </a:p>
          </p:txBody>
        </p:sp>
        <p:sp>
          <p:nvSpPr>
            <p:cNvPr id="16" name="Line 12"/>
            <p:cNvSpPr/>
            <p:nvPr/>
          </p:nvSpPr>
          <p:spPr>
            <a:xfrm flipV="1">
              <a:off x="1095876" y="4951223"/>
              <a:ext cx="0" cy="122760"/>
            </a:xfrm>
            <a:prstGeom prst="line">
              <a:avLst/>
            </a:prstGeom>
            <a:ln w="28800">
              <a:solidFill>
                <a:srgbClr val="000000"/>
              </a:solidFill>
              <a:miter/>
            </a:ln>
          </p:spPr>
        </p:sp>
        <p:sp>
          <p:nvSpPr>
            <p:cNvPr id="17" name="Line 13"/>
            <p:cNvSpPr/>
            <p:nvPr/>
          </p:nvSpPr>
          <p:spPr>
            <a:xfrm flipV="1">
              <a:off x="2119356" y="4951223"/>
              <a:ext cx="0" cy="122760"/>
            </a:xfrm>
            <a:prstGeom prst="line">
              <a:avLst/>
            </a:prstGeom>
            <a:ln w="28800">
              <a:solidFill>
                <a:srgbClr val="000000"/>
              </a:solidFill>
              <a:miter/>
            </a:ln>
          </p:spPr>
        </p:sp>
        <p:sp>
          <p:nvSpPr>
            <p:cNvPr id="18" name="Line 14"/>
            <p:cNvSpPr/>
            <p:nvPr/>
          </p:nvSpPr>
          <p:spPr>
            <a:xfrm>
              <a:off x="1123956" y="5075783"/>
              <a:ext cx="978840" cy="0"/>
            </a:xfrm>
            <a:prstGeom prst="line">
              <a:avLst/>
            </a:prstGeom>
            <a:ln w="18000">
              <a:solidFill>
                <a:srgbClr val="000000"/>
              </a:solidFill>
              <a:miter/>
              <a:headEnd type="triangle" w="med" len="med"/>
              <a:tailEnd type="triangle" w="med" len="med"/>
            </a:ln>
          </p:spPr>
        </p:sp>
        <p:sp>
          <p:nvSpPr>
            <p:cNvPr id="19" name="CustomShape 15"/>
            <p:cNvSpPr/>
            <p:nvPr/>
          </p:nvSpPr>
          <p:spPr>
            <a:xfrm>
              <a:off x="1138440" y="5024663"/>
              <a:ext cx="183960" cy="108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de-DE" sz="1200" dirty="0" smtClean="0">
                  <a:solidFill>
                    <a:srgbClr val="000000"/>
                  </a:solidFill>
                  <a:latin typeface="Arial"/>
                  <a:ea typeface="WenQuanYi Micro Hei"/>
                </a:rPr>
                <a:t>140.1 mm</a:t>
              </a:r>
              <a:endParaRPr dirty="0"/>
            </a:p>
          </p:txBody>
        </p:sp>
        <p:sp>
          <p:nvSpPr>
            <p:cNvPr id="20" name="Line 16"/>
            <p:cNvSpPr/>
            <p:nvPr/>
          </p:nvSpPr>
          <p:spPr>
            <a:xfrm>
              <a:off x="991476" y="4968503"/>
              <a:ext cx="87840" cy="0"/>
            </a:xfrm>
            <a:prstGeom prst="line">
              <a:avLst/>
            </a:prstGeom>
            <a:ln w="28800">
              <a:solidFill>
                <a:srgbClr val="000000"/>
              </a:solidFill>
              <a:miter/>
            </a:ln>
          </p:spPr>
        </p:sp>
        <p:sp>
          <p:nvSpPr>
            <p:cNvPr id="21" name="Line 17"/>
            <p:cNvSpPr/>
            <p:nvPr/>
          </p:nvSpPr>
          <p:spPr>
            <a:xfrm>
              <a:off x="991476" y="4502303"/>
              <a:ext cx="87840" cy="0"/>
            </a:xfrm>
            <a:prstGeom prst="line">
              <a:avLst/>
            </a:prstGeom>
            <a:ln w="28800">
              <a:solidFill>
                <a:srgbClr val="000000"/>
              </a:solidFill>
              <a:miter/>
            </a:ln>
          </p:spPr>
        </p:sp>
        <p:sp>
          <p:nvSpPr>
            <p:cNvPr id="22" name="Line 18"/>
            <p:cNvSpPr/>
            <p:nvPr/>
          </p:nvSpPr>
          <p:spPr>
            <a:xfrm>
              <a:off x="1025676" y="4502303"/>
              <a:ext cx="0" cy="448920"/>
            </a:xfrm>
            <a:prstGeom prst="line">
              <a:avLst/>
            </a:prstGeom>
            <a:ln w="12700">
              <a:solidFill>
                <a:srgbClr val="000000"/>
              </a:solidFill>
              <a:miter/>
              <a:headEnd type="triangle" w="med" len="med"/>
              <a:tailEnd type="triangle" w="med" len="med"/>
            </a:ln>
          </p:spPr>
        </p:sp>
        <p:sp>
          <p:nvSpPr>
            <p:cNvPr id="23" name="CustomShape 19"/>
            <p:cNvSpPr/>
            <p:nvPr/>
          </p:nvSpPr>
          <p:spPr>
            <a:xfrm rot="16200000">
              <a:off x="-423112" y="4567971"/>
              <a:ext cx="866425" cy="190203"/>
            </a:xfrm>
            <a:prstGeom prst="rect">
              <a:avLst/>
            </a:prstGeom>
            <a:noFill/>
            <a:ln>
              <a:noFill/>
            </a:ln>
          </p:spPr>
          <p:txBody>
            <a:bodyPr lIns="45000" tIns="90000" rIns="45000" bIns="90000"/>
            <a:lstStyle/>
            <a:p>
              <a:r>
                <a:rPr lang="de-DE" sz="1400" dirty="0" smtClean="0">
                  <a:latin typeface="Arial"/>
                </a:rPr>
                <a:t>266 mm</a:t>
              </a:r>
              <a:endParaRPr dirty="0"/>
            </a:p>
          </p:txBody>
        </p:sp>
        <p:sp>
          <p:nvSpPr>
            <p:cNvPr id="24" name="CustomShape 20"/>
            <p:cNvSpPr/>
            <p:nvPr/>
          </p:nvSpPr>
          <p:spPr>
            <a:xfrm rot="16200000">
              <a:off x="542289" y="4558423"/>
              <a:ext cx="378360" cy="289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45000" tIns="0" rIns="45000" bIns="90000"/>
            <a:lstStyle/>
            <a:p>
              <a:r>
                <a:rPr lang="de-DE" sz="1400" dirty="0">
                  <a:latin typeface="Arial"/>
                </a:rPr>
                <a:t>68</a:t>
              </a:r>
              <a:endParaRPr dirty="0"/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8864489" y="1207175"/>
            <a:ext cx="3076948" cy="2097102"/>
            <a:chOff x="5840809" y="958912"/>
            <a:chExt cx="3682183" cy="2461569"/>
          </a:xfrm>
        </p:grpSpPr>
        <p:pic>
          <p:nvPicPr>
            <p:cNvPr id="29" name="Grafik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0809" y="958912"/>
              <a:ext cx="3682183" cy="2461569"/>
            </a:xfrm>
            <a:prstGeom prst="rect">
              <a:avLst/>
            </a:prstGeom>
          </p:spPr>
        </p:pic>
        <p:cxnSp>
          <p:nvCxnSpPr>
            <p:cNvPr id="27" name="Gerade Verbindung mit Pfeil 26"/>
            <p:cNvCxnSpPr/>
            <p:nvPr/>
          </p:nvCxnSpPr>
          <p:spPr>
            <a:xfrm>
              <a:off x="5951272" y="2192248"/>
              <a:ext cx="1521166" cy="10279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feld 27"/>
            <p:cNvSpPr txBox="1"/>
            <p:nvPr/>
          </p:nvSpPr>
          <p:spPr>
            <a:xfrm rot="2084281">
              <a:off x="5894698" y="2647194"/>
              <a:ext cx="952505" cy="27699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200" dirty="0" smtClean="0"/>
                <a:t>≈ 3000 mm</a:t>
              </a:r>
            </a:p>
          </p:txBody>
        </p:sp>
      </p:grpSp>
      <p:pic>
        <p:nvPicPr>
          <p:cNvPr id="31" name="Grafik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724" y="3533761"/>
            <a:ext cx="2346278" cy="2843973"/>
          </a:xfrm>
          <a:prstGeom prst="rect">
            <a:avLst/>
          </a:prstGeom>
        </p:spPr>
      </p:pic>
      <p:sp>
        <p:nvSpPr>
          <p:cNvPr id="32" name="Textfeld 31"/>
          <p:cNvSpPr txBox="1"/>
          <p:nvPr/>
        </p:nvSpPr>
        <p:spPr>
          <a:xfrm>
            <a:off x="5072436" y="6330219"/>
            <a:ext cx="1804950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r"/>
            <a:r>
              <a:rPr lang="de-DE" sz="1200" dirty="0" err="1" smtClean="0">
                <a:solidFill>
                  <a:srgbClr val="002060"/>
                </a:solidFill>
              </a:rPr>
              <a:t>Cryo</a:t>
            </a:r>
            <a:r>
              <a:rPr lang="de-DE" sz="1200" dirty="0" smtClean="0">
                <a:solidFill>
                  <a:srgbClr val="002060"/>
                </a:solidFill>
              </a:rPr>
              <a:t>-dipole </a:t>
            </a:r>
            <a:r>
              <a:rPr lang="de-DE" sz="1200" dirty="0" err="1" smtClean="0">
                <a:solidFill>
                  <a:srgbClr val="002060"/>
                </a:solidFill>
              </a:rPr>
              <a:t>module</a:t>
            </a:r>
            <a:r>
              <a:rPr lang="de-DE" sz="1200" dirty="0" smtClean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7" name="Textfeld 66"/>
          <p:cNvSpPr txBox="1"/>
          <p:nvPr/>
        </p:nvSpPr>
        <p:spPr>
          <a:xfrm>
            <a:off x="10389858" y="3093032"/>
            <a:ext cx="1804950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r"/>
            <a:r>
              <a:rPr lang="de-DE" sz="1200" dirty="0" err="1" smtClean="0">
                <a:solidFill>
                  <a:srgbClr val="002060"/>
                </a:solidFill>
              </a:rPr>
              <a:t>Cold</a:t>
            </a:r>
            <a:r>
              <a:rPr lang="de-DE" sz="1200" dirty="0" smtClean="0">
                <a:solidFill>
                  <a:srgbClr val="002060"/>
                </a:solidFill>
              </a:rPr>
              <a:t> </a:t>
            </a:r>
            <a:r>
              <a:rPr lang="de-DE" sz="1200" dirty="0" err="1" smtClean="0">
                <a:solidFill>
                  <a:srgbClr val="002060"/>
                </a:solidFill>
              </a:rPr>
              <a:t>mass</a:t>
            </a:r>
            <a:r>
              <a:rPr lang="de-DE" sz="1200" dirty="0" smtClean="0">
                <a:solidFill>
                  <a:srgbClr val="002060"/>
                </a:solidFill>
              </a:rPr>
              <a:t> </a:t>
            </a:r>
          </a:p>
          <a:p>
            <a:pPr algn="r"/>
            <a:r>
              <a:rPr lang="de-DE" sz="1200" dirty="0" err="1" smtClean="0">
                <a:solidFill>
                  <a:srgbClr val="002060"/>
                </a:solidFill>
              </a:rPr>
              <a:t>with</a:t>
            </a:r>
            <a:r>
              <a:rPr lang="de-DE" sz="1200" dirty="0" smtClean="0">
                <a:solidFill>
                  <a:srgbClr val="002060"/>
                </a:solidFill>
              </a:rPr>
              <a:t> beam </a:t>
            </a:r>
            <a:r>
              <a:rPr lang="de-DE" sz="1200" dirty="0" err="1" smtClean="0">
                <a:solidFill>
                  <a:srgbClr val="002060"/>
                </a:solidFill>
              </a:rPr>
              <a:t>chamber</a:t>
            </a:r>
            <a:endParaRPr lang="de-DE" sz="1200" dirty="0" smtClean="0">
              <a:solidFill>
                <a:srgbClr val="002060"/>
              </a:solidFill>
            </a:endParaRPr>
          </a:p>
        </p:txBody>
      </p:sp>
      <p:graphicFrame>
        <p:nvGraphicFramePr>
          <p:cNvPr id="69" name="Tabelle 68"/>
          <p:cNvGraphicFramePr>
            <a:graphicFrameLocks noGrp="1"/>
          </p:cNvGraphicFramePr>
          <p:nvPr>
            <p:extLst/>
          </p:nvPr>
        </p:nvGraphicFramePr>
        <p:xfrm>
          <a:off x="348360" y="3617885"/>
          <a:ext cx="4368416" cy="2798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6449">
                  <a:extLst>
                    <a:ext uri="{9D8B030D-6E8A-4147-A177-3AD203B41FA5}">
                      <a16:colId xmlns:a16="http://schemas.microsoft.com/office/drawing/2014/main" val="2952541963"/>
                    </a:ext>
                  </a:extLst>
                </a:gridCol>
                <a:gridCol w="888906">
                  <a:extLst>
                    <a:ext uri="{9D8B030D-6E8A-4147-A177-3AD203B41FA5}">
                      <a16:colId xmlns:a16="http://schemas.microsoft.com/office/drawing/2014/main" val="2834717775"/>
                    </a:ext>
                  </a:extLst>
                </a:gridCol>
                <a:gridCol w="933061">
                  <a:extLst>
                    <a:ext uri="{9D8B030D-6E8A-4147-A177-3AD203B41FA5}">
                      <a16:colId xmlns:a16="http://schemas.microsoft.com/office/drawing/2014/main" val="1735168909"/>
                    </a:ext>
                  </a:extLst>
                </a:gridCol>
              </a:tblGrid>
              <a:tr h="304037">
                <a:tc gridSpan="3">
                  <a:txBody>
                    <a:bodyPr/>
                    <a:lstStyle/>
                    <a:p>
                      <a:r>
                        <a:rPr lang="en-GB" sz="1800" b="0" noProof="0" dirty="0" smtClean="0">
                          <a:solidFill>
                            <a:schemeClr val="bg1"/>
                          </a:solidFill>
                        </a:rPr>
                        <a:t>Main parameters</a:t>
                      </a:r>
                      <a:endParaRPr lang="en-GB" sz="18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615834"/>
                  </a:ext>
                </a:extLst>
              </a:tr>
              <a:tr h="304037"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Effective</a:t>
                      </a:r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length</a:t>
                      </a:r>
                      <a:r>
                        <a:rPr lang="de-DE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20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L</a:t>
                      </a:r>
                      <a:r>
                        <a:rPr lang="de-DE" sz="1200" baseline="-2500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eff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3.062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321522"/>
                  </a:ext>
                </a:extLst>
              </a:tr>
              <a:tr h="304037"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Usable</a:t>
                      </a:r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aperture</a:t>
                      </a:r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mm</a:t>
                      </a:r>
                      <a:r>
                        <a:rPr lang="de-DE" sz="1200" baseline="0" dirty="0" smtClean="0">
                          <a:solidFill>
                            <a:schemeClr val="tx1"/>
                          </a:solidFill>
                        </a:rPr>
                        <a:t> x mm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60 x 120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085115"/>
                  </a:ext>
                </a:extLst>
              </a:tr>
              <a:tr h="304037"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Bending</a:t>
                      </a:r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 angle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deg</a:t>
                      </a:r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1 1/3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7180003"/>
                  </a:ext>
                </a:extLst>
              </a:tr>
              <a:tr h="304037"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Bending</a:t>
                      </a:r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radius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52.632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728617"/>
                  </a:ext>
                </a:extLst>
              </a:tr>
              <a:tr h="304037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Nominal </a:t>
                      </a:r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field</a:t>
                      </a:r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T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1.9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89414"/>
                  </a:ext>
                </a:extLst>
              </a:tr>
              <a:tr h="30403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Field </a:t>
                      </a:r>
                      <a:r>
                        <a:rPr lang="en-GB" sz="1200" noProof="0" dirty="0" smtClean="0">
                          <a:solidFill>
                            <a:schemeClr val="tx1"/>
                          </a:solidFill>
                        </a:rPr>
                        <a:t>homogeneity</a:t>
                      </a:r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de-DE" sz="12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∆B/</a:t>
                      </a:r>
                      <a:r>
                        <a:rPr lang="de-DE" sz="120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B</a:t>
                      </a:r>
                      <a:r>
                        <a:rPr lang="de-DE" sz="1200" baseline="-2500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main</a:t>
                      </a:r>
                      <a:r>
                        <a:rPr lang="de-DE" sz="1200" baseline="-250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de-DE" sz="12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x10</a:t>
                      </a:r>
                      <a:r>
                        <a:rPr lang="de-DE" sz="1200" baseline="300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4</a:t>
                      </a:r>
                      <a:endParaRPr lang="de-DE" sz="12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units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&lt; ± 6 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148730"/>
                  </a:ext>
                </a:extLst>
              </a:tr>
              <a:tr h="304037"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Ramp</a:t>
                      </a:r>
                      <a:r>
                        <a:rPr lang="de-DE" sz="1200" baseline="0" dirty="0" smtClean="0">
                          <a:solidFill>
                            <a:schemeClr val="tx1"/>
                          </a:solidFill>
                        </a:rPr>
                        <a:t> rate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T/s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4 @1Hz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0562193"/>
                  </a:ext>
                </a:extLst>
              </a:tr>
              <a:tr h="304037">
                <a:tc>
                  <a:txBody>
                    <a:bodyPr/>
                    <a:lstStyle/>
                    <a:p>
                      <a:r>
                        <a:rPr lang="de-DE" sz="1200" b="0" dirty="0" err="1" smtClean="0">
                          <a:solidFill>
                            <a:schemeClr val="tx1"/>
                          </a:solidFill>
                        </a:rPr>
                        <a:t>Number</a:t>
                      </a:r>
                      <a:r>
                        <a:rPr lang="de-DE" sz="12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200" b="0" dirty="0" err="1" smtClean="0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de-DE" sz="12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200" b="0" dirty="0" err="1" smtClean="0">
                          <a:solidFill>
                            <a:schemeClr val="tx1"/>
                          </a:solidFill>
                        </a:rPr>
                        <a:t>the</a:t>
                      </a:r>
                      <a:r>
                        <a:rPr lang="de-DE" sz="12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200" b="0" dirty="0" err="1" smtClean="0">
                          <a:solidFill>
                            <a:schemeClr val="tx1"/>
                          </a:solidFill>
                        </a:rPr>
                        <a:t>magnets</a:t>
                      </a:r>
                      <a:r>
                        <a:rPr lang="de-DE" sz="1200" b="0" dirty="0" smtClean="0">
                          <a:solidFill>
                            <a:schemeClr val="tx1"/>
                          </a:solidFill>
                        </a:rPr>
                        <a:t> in SIS100</a:t>
                      </a:r>
                      <a:endParaRPr lang="de-DE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0" dirty="0" smtClean="0">
                          <a:solidFill>
                            <a:schemeClr val="tx1"/>
                          </a:solidFill>
                        </a:rPr>
                        <a:t>108 + 1</a:t>
                      </a:r>
                      <a:endParaRPr lang="de-DE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635657"/>
                  </a:ext>
                </a:extLst>
              </a:tr>
            </a:tbl>
          </a:graphicData>
        </a:graphic>
      </p:graphicFrame>
      <p:graphicFrame>
        <p:nvGraphicFramePr>
          <p:cNvPr id="54" name="Tabelle 53"/>
          <p:cNvGraphicFramePr>
            <a:graphicFrameLocks noGrp="1"/>
          </p:cNvGraphicFramePr>
          <p:nvPr>
            <p:extLst/>
          </p:nvPr>
        </p:nvGraphicFramePr>
        <p:xfrm>
          <a:off x="449143" y="1324819"/>
          <a:ext cx="2960807" cy="1949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0807">
                  <a:extLst>
                    <a:ext uri="{9D8B030D-6E8A-4147-A177-3AD203B41FA5}">
                      <a16:colId xmlns:a16="http://schemas.microsoft.com/office/drawing/2014/main" val="2952541963"/>
                    </a:ext>
                  </a:extLst>
                </a:gridCol>
              </a:tblGrid>
              <a:tr h="388900">
                <a:tc>
                  <a:txBody>
                    <a:bodyPr/>
                    <a:lstStyle/>
                    <a:p>
                      <a:r>
                        <a:rPr lang="en-GB" sz="1800" b="0" noProof="0" dirty="0" smtClean="0">
                          <a:solidFill>
                            <a:schemeClr val="bg1"/>
                          </a:solidFill>
                        </a:rPr>
                        <a:t>Main principles</a:t>
                      </a:r>
                      <a:endParaRPr lang="en-GB" sz="18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615834"/>
                  </a:ext>
                </a:extLst>
              </a:tr>
              <a:tr h="323272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2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Super </a:t>
                      </a:r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ferric</a:t>
                      </a:r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457189" rtl="0" eaLnBrk="1" fontAlgn="auto" latinLnBrk="0" hangingPunct="1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Window</a:t>
                      </a:r>
                      <a:r>
                        <a:rPr lang="de-DE" sz="1200" baseline="0" dirty="0" smtClean="0">
                          <a:solidFill>
                            <a:schemeClr val="tx1"/>
                          </a:solidFill>
                        </a:rPr>
                        <a:t>-frame, </a:t>
                      </a:r>
                      <a:r>
                        <a:rPr lang="de-DE" sz="1200" baseline="0" dirty="0" err="1" smtClean="0">
                          <a:solidFill>
                            <a:schemeClr val="tx1"/>
                          </a:solidFill>
                        </a:rPr>
                        <a:t>curved</a:t>
                      </a:r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457189" rtl="0" eaLnBrk="1" fontAlgn="auto" latinLnBrk="0" hangingPunct="1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SC </a:t>
                      </a:r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coil</a:t>
                      </a:r>
                      <a:r>
                        <a:rPr lang="de-DE" sz="1200" baseline="0" dirty="0" smtClean="0">
                          <a:solidFill>
                            <a:schemeClr val="tx1"/>
                          </a:solidFill>
                        </a:rPr>
                        <a:t> – 4 turn per pole</a:t>
                      </a:r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457189" rtl="0" eaLnBrk="1" fontAlgn="auto" latinLnBrk="0" hangingPunct="1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Low AC</a:t>
                      </a:r>
                      <a:r>
                        <a:rPr lang="de-DE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200" baseline="0" dirty="0" err="1" smtClean="0">
                          <a:solidFill>
                            <a:schemeClr val="tx1"/>
                          </a:solidFill>
                        </a:rPr>
                        <a:t>loss</a:t>
                      </a:r>
                      <a:r>
                        <a:rPr lang="de-DE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200" baseline="0" dirty="0" err="1" smtClean="0">
                          <a:solidFill>
                            <a:schemeClr val="tx1"/>
                          </a:solidFill>
                        </a:rPr>
                        <a:t>Nuclotron</a:t>
                      </a:r>
                      <a:r>
                        <a:rPr lang="de-DE" sz="1200" baseline="0" dirty="0" smtClean="0">
                          <a:solidFill>
                            <a:schemeClr val="tx1"/>
                          </a:solidFill>
                        </a:rPr>
                        <a:t>-type </a:t>
                      </a:r>
                      <a:r>
                        <a:rPr lang="de-DE" sz="1200" baseline="0" dirty="0" err="1" smtClean="0">
                          <a:solidFill>
                            <a:schemeClr val="tx1"/>
                          </a:solidFill>
                        </a:rPr>
                        <a:t>cable</a:t>
                      </a:r>
                      <a:r>
                        <a:rPr lang="de-DE" sz="1200" baseline="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de-DE" sz="1200" baseline="0" dirty="0" err="1" smtClean="0">
                          <a:solidFill>
                            <a:schemeClr val="tx1"/>
                          </a:solidFill>
                        </a:rPr>
                        <a:t>NbTi</a:t>
                      </a:r>
                      <a:r>
                        <a:rPr lang="de-DE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200" baseline="0" dirty="0" err="1" smtClean="0">
                          <a:solidFill>
                            <a:schemeClr val="tx1"/>
                          </a:solidFill>
                        </a:rPr>
                        <a:t>with</a:t>
                      </a:r>
                      <a:r>
                        <a:rPr lang="de-DE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200" baseline="0" dirty="0" err="1" smtClean="0">
                          <a:solidFill>
                            <a:schemeClr val="tx1"/>
                          </a:solidFill>
                        </a:rPr>
                        <a:t>CuMn</a:t>
                      </a:r>
                      <a:r>
                        <a:rPr lang="de-DE" sz="1200" baseline="0" dirty="0" smtClean="0">
                          <a:solidFill>
                            <a:schemeClr val="tx1"/>
                          </a:solidFill>
                        </a:rPr>
                        <a:t> inter-filament </a:t>
                      </a:r>
                      <a:r>
                        <a:rPr lang="de-DE" sz="1200" baseline="0" dirty="0" err="1" smtClean="0">
                          <a:solidFill>
                            <a:schemeClr val="tx1"/>
                          </a:solidFill>
                        </a:rPr>
                        <a:t>matrix</a:t>
                      </a:r>
                      <a:r>
                        <a:rPr lang="de-DE" sz="1200" baseline="0" dirty="0" smtClean="0">
                          <a:solidFill>
                            <a:schemeClr val="tx1"/>
                          </a:solidFill>
                        </a:rPr>
                        <a:t>) </a:t>
                      </a:r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457189" rtl="0" eaLnBrk="1" fontAlgn="auto" latinLnBrk="0" hangingPunct="1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Cooling</a:t>
                      </a:r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with</a:t>
                      </a:r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 2-phase He</a:t>
                      </a:r>
                      <a:r>
                        <a:rPr lang="de-DE" sz="1200" baseline="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de-DE" sz="1200" baseline="0" dirty="0" err="1" smtClean="0">
                          <a:solidFill>
                            <a:schemeClr val="tx1"/>
                          </a:solidFill>
                        </a:rPr>
                        <a:t>forced</a:t>
                      </a:r>
                      <a:r>
                        <a:rPr lang="de-DE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200" baseline="0" dirty="0" err="1" smtClean="0">
                          <a:solidFill>
                            <a:schemeClr val="tx1"/>
                          </a:solidFill>
                        </a:rPr>
                        <a:t>flow</a:t>
                      </a:r>
                      <a:r>
                        <a:rPr lang="de-DE" sz="12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321522"/>
                  </a:ext>
                </a:extLst>
              </a:tr>
            </a:tbl>
          </a:graphicData>
        </a:graphic>
      </p:graphicFrame>
      <p:grpSp>
        <p:nvGrpSpPr>
          <p:cNvPr id="33" name="Gruppieren 32"/>
          <p:cNvGrpSpPr/>
          <p:nvPr/>
        </p:nvGrpSpPr>
        <p:grpSpPr>
          <a:xfrm>
            <a:off x="6523231" y="1639209"/>
            <a:ext cx="2188212" cy="1606266"/>
            <a:chOff x="6488008" y="1828569"/>
            <a:chExt cx="2006545" cy="1429110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5"/>
            <a:srcRect l="26718" t="31723" b="-431"/>
            <a:stretch/>
          </p:blipFill>
          <p:spPr>
            <a:xfrm>
              <a:off x="7029765" y="2265457"/>
              <a:ext cx="1464788" cy="992222"/>
            </a:xfrm>
            <a:prstGeom prst="rect">
              <a:avLst/>
            </a:prstGeom>
          </p:spPr>
        </p:pic>
        <p:sp>
          <p:nvSpPr>
            <p:cNvPr id="41" name="Textfeld 40"/>
            <p:cNvSpPr txBox="1"/>
            <p:nvPr/>
          </p:nvSpPr>
          <p:spPr>
            <a:xfrm>
              <a:off x="6635770" y="2273615"/>
              <a:ext cx="750926" cy="21544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GB" sz="800" dirty="0" smtClean="0"/>
                <a:t>cooling tube</a:t>
              </a: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6807465" y="2112588"/>
              <a:ext cx="750926" cy="21544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GB" sz="800" dirty="0" err="1" smtClean="0"/>
                <a:t>sc</a:t>
              </a:r>
              <a:r>
                <a:rPr lang="en-GB" sz="800" dirty="0" smtClean="0"/>
                <a:t> wire </a:t>
              </a:r>
              <a:r>
                <a:rPr lang="en-GB" sz="800" dirty="0" err="1" smtClean="0"/>
                <a:t>NbTi</a:t>
              </a:r>
              <a:endParaRPr lang="en-GB" sz="800" dirty="0" smtClean="0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7322128" y="1828569"/>
              <a:ext cx="750926" cy="33855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GB" sz="800" dirty="0" smtClean="0"/>
                <a:t>fixation wire </a:t>
              </a:r>
              <a:r>
                <a:rPr lang="en-GB" sz="800" dirty="0" err="1" smtClean="0"/>
                <a:t>CrNi</a:t>
              </a:r>
              <a:endParaRPr lang="en-GB" sz="800" dirty="0" smtClean="0"/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7675179" y="2030497"/>
              <a:ext cx="750926" cy="21544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GB" sz="800" dirty="0" err="1" smtClean="0"/>
                <a:t>Kapton</a:t>
              </a:r>
              <a:endParaRPr lang="en-GB" sz="800" dirty="0" smtClean="0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6488008" y="2440962"/>
              <a:ext cx="750926" cy="21544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GB" sz="800" dirty="0" smtClean="0"/>
                <a:t>2 phase He</a:t>
              </a:r>
            </a:p>
          </p:txBody>
        </p:sp>
      </p:grpSp>
      <p:sp>
        <p:nvSpPr>
          <p:cNvPr id="34" name="Textfeld 33"/>
          <p:cNvSpPr txBox="1"/>
          <p:nvPr/>
        </p:nvSpPr>
        <p:spPr>
          <a:xfrm>
            <a:off x="6808163" y="1248201"/>
            <a:ext cx="1787669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200" dirty="0" err="1" smtClean="0">
                <a:solidFill>
                  <a:schemeClr val="accent1">
                    <a:lumMod val="50000"/>
                  </a:schemeClr>
                </a:solidFill>
              </a:rPr>
              <a:t>sc</a:t>
            </a:r>
            <a:r>
              <a:rPr lang="en-GB" sz="1200" dirty="0" smtClean="0">
                <a:solidFill>
                  <a:schemeClr val="accent1">
                    <a:lumMod val="50000"/>
                  </a:schemeClr>
                </a:solidFill>
              </a:rPr>
              <a:t>-cable </a:t>
            </a:r>
            <a:r>
              <a:rPr lang="en-GB" sz="1200" dirty="0" err="1" smtClean="0">
                <a:solidFill>
                  <a:schemeClr val="accent1">
                    <a:lumMod val="50000"/>
                  </a:schemeClr>
                </a:solidFill>
              </a:rPr>
              <a:t>Nuclotron</a:t>
            </a:r>
            <a:r>
              <a:rPr lang="en-GB" sz="1200" dirty="0" smtClean="0">
                <a:solidFill>
                  <a:schemeClr val="accent1">
                    <a:lumMod val="50000"/>
                  </a:schemeClr>
                </a:solidFill>
              </a:rPr>
              <a:t> type</a:t>
            </a: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913" y="3729478"/>
            <a:ext cx="4196355" cy="2721768"/>
          </a:xfrm>
          <a:prstGeom prst="rect">
            <a:avLst/>
          </a:prstGeom>
        </p:spPr>
      </p:pic>
      <p:sp>
        <p:nvSpPr>
          <p:cNvPr id="45" name="Textfeld 44"/>
          <p:cNvSpPr txBox="1"/>
          <p:nvPr/>
        </p:nvSpPr>
        <p:spPr>
          <a:xfrm>
            <a:off x="7805545" y="6246586"/>
            <a:ext cx="1462260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000" dirty="0" smtClean="0">
                <a:solidFill>
                  <a:schemeClr val="bg1"/>
                </a:solidFill>
              </a:rPr>
              <a:t>courtesy </a:t>
            </a:r>
            <a:r>
              <a:rPr lang="en-GB" sz="1000" dirty="0" err="1" smtClean="0">
                <a:solidFill>
                  <a:schemeClr val="bg1"/>
                </a:solidFill>
              </a:rPr>
              <a:t>G.Otto</a:t>
            </a:r>
            <a:r>
              <a:rPr lang="en-GB" sz="1000" dirty="0" smtClean="0">
                <a:solidFill>
                  <a:schemeClr val="bg1"/>
                </a:solidFill>
              </a:rPr>
              <a:t> (GSI)</a:t>
            </a:r>
          </a:p>
        </p:txBody>
      </p:sp>
      <p:sp>
        <p:nvSpPr>
          <p:cNvPr id="36" name="Fußzeilenplatzhalter 35"/>
          <p:cNvSpPr>
            <a:spLocks noGrp="1"/>
          </p:cNvSpPr>
          <p:nvPr>
            <p:ph type="ftr" sz="quarter" idx="11"/>
          </p:nvPr>
        </p:nvSpPr>
        <p:spPr>
          <a:xfrm>
            <a:off x="2089782" y="6555856"/>
            <a:ext cx="5307104" cy="365125"/>
          </a:xfrm>
        </p:spPr>
        <p:txBody>
          <a:bodyPr/>
          <a:lstStyle/>
          <a:p>
            <a:r>
              <a:rPr lang="en-US" dirty="0"/>
              <a:t>A. Szwangruber et al.                                   4th SMTF Workshop, 24-26 April, Paestum</a:t>
            </a:r>
            <a:endParaRPr lang="en-GB" dirty="0"/>
          </a:p>
        </p:txBody>
      </p:sp>
      <p:sp>
        <p:nvSpPr>
          <p:cNvPr id="37" name="Foliennummernplatzhalt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4424-9C1A-4815-B52E-67268985F07C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5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375" y="189507"/>
            <a:ext cx="11905488" cy="787557"/>
          </a:xfrm>
          <a:solidFill>
            <a:schemeClr val="bg1"/>
          </a:solidFill>
        </p:spPr>
        <p:txBody>
          <a:bodyPr/>
          <a:lstStyle/>
          <a:p>
            <a:pPr indent="265113"/>
            <a:r>
              <a:rPr lang="en-GB" sz="2670" dirty="0"/>
              <a:t>SIS100 Dipole Magnets: </a:t>
            </a:r>
            <a:r>
              <a:rPr lang="en-GB" sz="2670" dirty="0" smtClean="0"/>
              <a:t>Site Acceptance Tests (SAT)</a:t>
            </a:r>
            <a:endParaRPr lang="en-GB" sz="2670" dirty="0"/>
          </a:p>
        </p:txBody>
      </p:sp>
      <p:sp>
        <p:nvSpPr>
          <p:cNvPr id="15" name="Textfeld 14"/>
          <p:cNvSpPr txBox="1"/>
          <p:nvPr/>
        </p:nvSpPr>
        <p:spPr>
          <a:xfrm>
            <a:off x="423517" y="1613802"/>
            <a:ext cx="3946579" cy="392415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60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Incoming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tests @ 300 K</a:t>
            </a:r>
          </a:p>
          <a:p>
            <a:pPr marL="628650" lvl="1" indent="-171450"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GB" sz="1400" dirty="0"/>
              <a:t>visual </a:t>
            </a:r>
            <a:r>
              <a:rPr lang="en-GB" sz="1400" dirty="0" smtClean="0"/>
              <a:t>inspection</a:t>
            </a:r>
            <a:endParaRPr lang="en-GB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625475" lvl="1" indent="-168275">
              <a:buFont typeface="Arial" panose="020B0604020202020204" pitchFamily="34" charset="0"/>
              <a:buChar char="•"/>
            </a:pPr>
            <a:r>
              <a:rPr lang="en-GB" sz="1400" dirty="0" smtClean="0"/>
              <a:t>geometry</a:t>
            </a:r>
          </a:p>
          <a:p>
            <a:pPr marL="625475" lvl="1" indent="-168275">
              <a:buFont typeface="Arial" panose="020B0604020202020204" pitchFamily="34" charset="0"/>
              <a:buChar char="•"/>
            </a:pPr>
            <a:r>
              <a:rPr lang="en-GB" sz="1400" dirty="0" smtClean="0"/>
              <a:t>instrumentation</a:t>
            </a:r>
          </a:p>
          <a:p>
            <a:pPr marL="625475" lvl="1" indent="-168275">
              <a:buFont typeface="Arial" panose="020B0604020202020204" pitchFamily="34" charset="0"/>
              <a:buChar char="•"/>
            </a:pPr>
            <a:r>
              <a:rPr lang="en-GB" sz="1400" dirty="0" smtClean="0"/>
              <a:t>electrical insulation</a:t>
            </a:r>
          </a:p>
          <a:p>
            <a:pPr marL="625475" lvl="1" indent="-168275">
              <a:buFont typeface="Arial" panose="020B0604020202020204" pitchFamily="34" charset="0"/>
              <a:buChar char="•"/>
            </a:pPr>
            <a:r>
              <a:rPr lang="en-GB" sz="1400" dirty="0" smtClean="0"/>
              <a:t>pressure, leaks and mass flow rate</a:t>
            </a:r>
          </a:p>
          <a:p>
            <a:pPr marL="285750" indent="-285750">
              <a:spcBef>
                <a:spcPts val="60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Mounting on the test bench</a:t>
            </a:r>
          </a:p>
          <a:p>
            <a:pPr marL="285750" indent="-285750">
              <a:spcBef>
                <a:spcPts val="60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ool down</a:t>
            </a:r>
          </a:p>
          <a:p>
            <a:pPr marL="285750" indent="-285750">
              <a:spcBef>
                <a:spcPts val="60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Tests @ 4.5 K</a:t>
            </a:r>
          </a:p>
          <a:p>
            <a:pPr marL="625475" lvl="1" indent="-168275">
              <a:buFont typeface="Arial" panose="020B0604020202020204" pitchFamily="34" charset="0"/>
              <a:buChar char="•"/>
            </a:pPr>
            <a:r>
              <a:rPr lang="en-GB" sz="1400" dirty="0" smtClean="0"/>
              <a:t>electrical integrity </a:t>
            </a:r>
          </a:p>
          <a:p>
            <a:pPr marL="625475" lvl="1" indent="-168275">
              <a:buFont typeface="Arial" panose="020B0604020202020204" pitchFamily="34" charset="0"/>
              <a:buChar char="•"/>
            </a:pPr>
            <a:r>
              <a:rPr lang="en-GB" sz="1400" dirty="0" smtClean="0"/>
              <a:t>magnet training</a:t>
            </a:r>
          </a:p>
          <a:p>
            <a:pPr marL="625475" lvl="1" indent="-168275">
              <a:buFont typeface="Arial" panose="020B0604020202020204" pitchFamily="34" charset="0"/>
              <a:buChar char="•"/>
            </a:pPr>
            <a:r>
              <a:rPr lang="en-GB" sz="1400" dirty="0" smtClean="0"/>
              <a:t>inductance</a:t>
            </a:r>
          </a:p>
          <a:p>
            <a:pPr marL="625475" lvl="1" indent="-168275">
              <a:buFont typeface="Arial" panose="020B0604020202020204" pitchFamily="34" charset="0"/>
              <a:buChar char="•"/>
            </a:pPr>
            <a:r>
              <a:rPr lang="en-GB" sz="1400" dirty="0" smtClean="0"/>
              <a:t>magnetic field</a:t>
            </a:r>
          </a:p>
          <a:p>
            <a:pPr marL="625475" lvl="1" indent="-168275">
              <a:buFont typeface="Arial" panose="020B0604020202020204" pitchFamily="34" charset="0"/>
              <a:buChar char="•"/>
            </a:pPr>
            <a:r>
              <a:rPr lang="en-GB" sz="1400" dirty="0" smtClean="0"/>
              <a:t>static and AC losses</a:t>
            </a:r>
          </a:p>
          <a:p>
            <a:pPr marL="285750" indent="-28575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warming up and dismounting</a:t>
            </a:r>
          </a:p>
          <a:p>
            <a:pPr marL="285750" indent="-28575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Outgoing tests @ 300 K </a:t>
            </a:r>
            <a:endParaRPr lang="en-GB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" t="12273" r="4790" b="3387"/>
          <a:stretch/>
        </p:blipFill>
        <p:spPr>
          <a:xfrm>
            <a:off x="4137283" y="1203927"/>
            <a:ext cx="2287521" cy="1647152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9" t="5073" r="5055"/>
          <a:stretch/>
        </p:blipFill>
        <p:spPr>
          <a:xfrm>
            <a:off x="4637878" y="2897948"/>
            <a:ext cx="2650483" cy="1930065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" t="8425" r="5840" b="4661"/>
          <a:stretch/>
        </p:blipFill>
        <p:spPr>
          <a:xfrm>
            <a:off x="4137283" y="4921751"/>
            <a:ext cx="2330824" cy="1645288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0" t="20789" r="10755" b="27299"/>
          <a:stretch/>
        </p:blipFill>
        <p:spPr>
          <a:xfrm>
            <a:off x="4102469" y="4264067"/>
            <a:ext cx="1281953" cy="992992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423518" y="1231859"/>
            <a:ext cx="3053168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SAT sequence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514049" y="5537953"/>
            <a:ext cx="2713245" cy="1061829"/>
          </a:xfrm>
          <a:prstGeom prst="rect">
            <a:avLst/>
          </a:prstGeom>
          <a:solidFill>
            <a:srgbClr val="E1EBF7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~ 30 parameters/SAT</a:t>
            </a:r>
            <a:endParaRPr lang="en-GB" sz="14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~ 100 steps/SAT </a:t>
            </a:r>
            <a:endParaRPr lang="en-GB" sz="14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SAT 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duration 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~ 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5 weeks/module</a:t>
            </a:r>
            <a:endParaRPr lang="en-GB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770819" y="1257201"/>
            <a:ext cx="3884397" cy="11849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marL="266700" indent="-180975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110 Dipole tested Sept. 2017 – Mai 2021</a:t>
            </a:r>
          </a:p>
          <a:p>
            <a:pPr marL="266700" indent="-180975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Operators – 1.5 shift 5 days a week</a:t>
            </a:r>
          </a:p>
          <a:p>
            <a:pPr marL="266700" indent="-180975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CRYO 24/7</a:t>
            </a:r>
          </a:p>
          <a:p>
            <a:pPr marL="266700" indent="-180975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ontinuous operation also during pandemic</a:t>
            </a:r>
          </a:p>
        </p:txBody>
      </p:sp>
      <p:grpSp>
        <p:nvGrpSpPr>
          <p:cNvPr id="24" name="Gruppieren 23"/>
          <p:cNvGrpSpPr/>
          <p:nvPr/>
        </p:nvGrpSpPr>
        <p:grpSpPr>
          <a:xfrm>
            <a:off x="7918531" y="4677389"/>
            <a:ext cx="3736685" cy="1906224"/>
            <a:chOff x="5934896" y="5927230"/>
            <a:chExt cx="3248190" cy="1584688"/>
          </a:xfrm>
        </p:grpSpPr>
        <p:pic>
          <p:nvPicPr>
            <p:cNvPr id="26" name="Grafik 2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32"/>
            <a:stretch/>
          </p:blipFill>
          <p:spPr>
            <a:xfrm>
              <a:off x="5934896" y="5927230"/>
              <a:ext cx="3248190" cy="1581686"/>
            </a:xfrm>
            <a:prstGeom prst="rect">
              <a:avLst/>
            </a:prstGeom>
          </p:spPr>
        </p:pic>
        <p:sp>
          <p:nvSpPr>
            <p:cNvPr id="27" name="Textfeld 26"/>
            <p:cNvSpPr txBox="1"/>
            <p:nvPr/>
          </p:nvSpPr>
          <p:spPr>
            <a:xfrm>
              <a:off x="7409280" y="7264638"/>
              <a:ext cx="1773805" cy="247280"/>
            </a:xfrm>
            <a:prstGeom prst="rect">
              <a:avLst/>
            </a:prstGeom>
            <a:solidFill>
              <a:srgbClr val="376092">
                <a:alpha val="94902"/>
              </a:srgbClr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marL="95998" algn="r" defTabSz="457189"/>
              <a:r>
                <a:rPr lang="en-US" sz="1333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series testing completed</a:t>
              </a:r>
            </a:p>
          </p:txBody>
        </p:sp>
      </p:grpSp>
      <p:graphicFrame>
        <p:nvGraphicFramePr>
          <p:cNvPr id="25" name="Diagramm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2273575"/>
              </p:ext>
            </p:extLst>
          </p:nvPr>
        </p:nvGraphicFramePr>
        <p:xfrm>
          <a:off x="7611667" y="2530270"/>
          <a:ext cx="5288545" cy="2459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162874" y="6566334"/>
            <a:ext cx="5307104" cy="365125"/>
          </a:xfrm>
        </p:spPr>
        <p:txBody>
          <a:bodyPr/>
          <a:lstStyle/>
          <a:p>
            <a:r>
              <a:rPr lang="en-US" dirty="0"/>
              <a:t>A. Szwangruber et al.                                   4th SMTF Workshop, 24-26 April, Paestum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4424-9C1A-4815-B52E-67268985F07C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637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" y="18289"/>
            <a:ext cx="12201731" cy="972662"/>
          </a:xfrm>
          <a:solidFill>
            <a:schemeClr val="bg1"/>
          </a:solidFill>
        </p:spPr>
        <p:txBody>
          <a:bodyPr/>
          <a:lstStyle/>
          <a:p>
            <a:pPr indent="265113"/>
            <a:r>
              <a:rPr lang="de-DE" sz="2670" dirty="0" smtClean="0"/>
              <a:t>SIS100 Series Dipole Magnets: Training Performance</a:t>
            </a:r>
            <a:endParaRPr lang="en-GB" sz="267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84186" y="2663331"/>
            <a:ext cx="4160151" cy="395698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357188" indent="-179388">
              <a:buClr>
                <a:schemeClr val="accent1">
                  <a:lumMod val="75000"/>
                </a:schemeClr>
              </a:buClr>
            </a:pPr>
            <a:r>
              <a:rPr lang="en-GB" sz="1400" dirty="0" smtClean="0"/>
              <a:t>Excellent quench performance: 80%, 97%, 99% out of 111 tested magnets exceeded the </a:t>
            </a:r>
            <a:r>
              <a:rPr lang="en-GB" sz="1400" i="1" dirty="0" smtClean="0"/>
              <a:t>I</a:t>
            </a:r>
            <a:r>
              <a:rPr lang="en-GB" sz="1400" baseline="-25000" dirty="0" smtClean="0"/>
              <a:t>n</a:t>
            </a:r>
            <a:r>
              <a:rPr lang="en-GB" sz="1400" dirty="0" smtClean="0"/>
              <a:t> at the 1</a:t>
            </a:r>
            <a:r>
              <a:rPr lang="en-GB" sz="1400" baseline="30000" dirty="0" smtClean="0"/>
              <a:t>st</a:t>
            </a:r>
            <a:r>
              <a:rPr lang="en-GB" sz="1400" dirty="0"/>
              <a:t>,</a:t>
            </a:r>
            <a:r>
              <a:rPr lang="en-GB" sz="1400" dirty="0" smtClean="0"/>
              <a:t> 2</a:t>
            </a:r>
            <a:r>
              <a:rPr lang="en-GB" sz="1400" baseline="30000" dirty="0" smtClean="0"/>
              <a:t>nd</a:t>
            </a:r>
            <a:r>
              <a:rPr lang="en-GB" sz="1400" dirty="0" smtClean="0"/>
              <a:t> and 3</a:t>
            </a:r>
            <a:r>
              <a:rPr lang="en-GB" sz="1400" baseline="30000" dirty="0" smtClean="0"/>
              <a:t>rd</a:t>
            </a:r>
            <a:r>
              <a:rPr lang="en-GB" sz="1400" dirty="0" smtClean="0"/>
              <a:t> training quench, respectively</a:t>
            </a:r>
          </a:p>
          <a:p>
            <a:pPr marL="357188" indent="-179388">
              <a:buClr>
                <a:schemeClr val="accent1">
                  <a:lumMod val="75000"/>
                </a:schemeClr>
              </a:buClr>
            </a:pPr>
            <a:r>
              <a:rPr lang="en-GB" sz="1400" dirty="0" smtClean="0"/>
              <a:t>high mechanical stability of the coil: during training, often the quench origin was migrating from lower to upper half-coil </a:t>
            </a:r>
          </a:p>
          <a:p>
            <a:pPr marL="357188" indent="-179388">
              <a:buClr>
                <a:schemeClr val="accent1">
                  <a:lumMod val="75000"/>
                </a:schemeClr>
              </a:buClr>
            </a:pPr>
            <a:r>
              <a:rPr lang="en-GB" sz="1400" dirty="0" smtClean="0"/>
              <a:t>All tested magnets exceeded the 110% </a:t>
            </a:r>
            <a:r>
              <a:rPr lang="en-GB" sz="1400" i="1" dirty="0" smtClean="0"/>
              <a:t>I</a:t>
            </a:r>
            <a:r>
              <a:rPr lang="en-GB" sz="1400" baseline="-25000" dirty="0" smtClean="0"/>
              <a:t>n</a:t>
            </a:r>
            <a:r>
              <a:rPr lang="en-GB" sz="1400" dirty="0" smtClean="0"/>
              <a:t> within the training campaign (1-9 successive quenches)</a:t>
            </a:r>
          </a:p>
          <a:p>
            <a:pPr marL="357188" indent="-179388">
              <a:buClr>
                <a:schemeClr val="accent1">
                  <a:lumMod val="75000"/>
                </a:schemeClr>
              </a:buClr>
            </a:pPr>
            <a:r>
              <a:rPr lang="en-GB" sz="1400" dirty="0" smtClean="0"/>
              <a:t>65% of tested magnets withstood an applied current of 16.9 kA (power converter interlock) without quenching</a:t>
            </a:r>
          </a:p>
          <a:p>
            <a:pPr marL="357188" indent="-179388">
              <a:buClr>
                <a:schemeClr val="accent1">
                  <a:lumMod val="75000"/>
                </a:schemeClr>
              </a:buClr>
            </a:pPr>
            <a:r>
              <a:rPr lang="en-GB" sz="1400" dirty="0" smtClean="0"/>
              <a:t>No significant degradation between successive quenches</a:t>
            </a:r>
          </a:p>
          <a:p>
            <a:pPr marL="357188" indent="-179388">
              <a:buClr>
                <a:schemeClr val="accent1">
                  <a:lumMod val="75000"/>
                </a:schemeClr>
              </a:buClr>
            </a:pPr>
            <a:r>
              <a:rPr lang="en-GB" sz="1400" dirty="0" smtClean="0"/>
              <a:t>Very stable DC and AC (</a:t>
            </a:r>
            <a:r>
              <a:rPr lang="en-GB" sz="1400" dirty="0"/>
              <a:t>2-28 kA/s</a:t>
            </a:r>
            <a:r>
              <a:rPr lang="en-GB" sz="1400" dirty="0" smtClean="0"/>
              <a:t>) operation of the all tested magnets</a:t>
            </a:r>
            <a:endParaRPr lang="en-GB" sz="1400" dirty="0"/>
          </a:p>
          <a:p>
            <a:pPr>
              <a:buClr>
                <a:schemeClr val="accent1">
                  <a:lumMod val="75000"/>
                </a:schemeClr>
              </a:buClr>
            </a:pPr>
            <a:endParaRPr lang="en-GB" sz="1400" dirty="0"/>
          </a:p>
        </p:txBody>
      </p:sp>
      <p:grpSp>
        <p:nvGrpSpPr>
          <p:cNvPr id="41" name="Gruppieren 40"/>
          <p:cNvGrpSpPr/>
          <p:nvPr/>
        </p:nvGrpSpPr>
        <p:grpSpPr>
          <a:xfrm>
            <a:off x="4485087" y="1339272"/>
            <a:ext cx="7591684" cy="5150738"/>
            <a:chOff x="3604141" y="2182149"/>
            <a:chExt cx="5620347" cy="363715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04141" y="2182149"/>
              <a:ext cx="5620347" cy="3637151"/>
            </a:xfrm>
            <a:prstGeom prst="rect">
              <a:avLst/>
            </a:prstGeom>
          </p:spPr>
        </p:pic>
        <p:cxnSp>
          <p:nvCxnSpPr>
            <p:cNvPr id="7" name="Straight Connector 10"/>
            <p:cNvCxnSpPr/>
            <p:nvPr/>
          </p:nvCxnSpPr>
          <p:spPr>
            <a:xfrm>
              <a:off x="4932728" y="2370612"/>
              <a:ext cx="0" cy="1298325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3"/>
            <p:cNvCxnSpPr/>
            <p:nvPr/>
          </p:nvCxnSpPr>
          <p:spPr>
            <a:xfrm>
              <a:off x="6089767" y="2370612"/>
              <a:ext cx="0" cy="1298325"/>
            </a:xfrm>
            <a:prstGeom prst="line">
              <a:avLst/>
            </a:prstGeom>
            <a:ln w="19050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6"/>
            <p:cNvCxnSpPr/>
            <p:nvPr/>
          </p:nvCxnSpPr>
          <p:spPr>
            <a:xfrm>
              <a:off x="7781361" y="2340276"/>
              <a:ext cx="0" cy="1348756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/>
            <p:cNvCxnSpPr/>
            <p:nvPr/>
          </p:nvCxnSpPr>
          <p:spPr>
            <a:xfrm flipH="1">
              <a:off x="8928520" y="2370612"/>
              <a:ext cx="1390" cy="1318420"/>
            </a:xfrm>
            <a:prstGeom prst="line">
              <a:avLst/>
            </a:prstGeom>
            <a:ln w="19050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8"/>
            <p:cNvCxnSpPr/>
            <p:nvPr/>
          </p:nvCxnSpPr>
          <p:spPr>
            <a:xfrm>
              <a:off x="4938375" y="4210859"/>
              <a:ext cx="0" cy="1318478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9"/>
            <p:cNvCxnSpPr/>
            <p:nvPr/>
          </p:nvCxnSpPr>
          <p:spPr>
            <a:xfrm>
              <a:off x="6086070" y="4210859"/>
              <a:ext cx="0" cy="1318478"/>
            </a:xfrm>
            <a:prstGeom prst="line">
              <a:avLst/>
            </a:prstGeom>
            <a:ln w="19050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20"/>
            <p:cNvCxnSpPr/>
            <p:nvPr/>
          </p:nvCxnSpPr>
          <p:spPr>
            <a:xfrm>
              <a:off x="7778583" y="4210859"/>
              <a:ext cx="0" cy="1318478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21"/>
            <p:cNvCxnSpPr/>
            <p:nvPr/>
          </p:nvCxnSpPr>
          <p:spPr>
            <a:xfrm>
              <a:off x="8929910" y="4210859"/>
              <a:ext cx="0" cy="1318478"/>
            </a:xfrm>
            <a:prstGeom prst="line">
              <a:avLst/>
            </a:prstGeom>
            <a:ln w="19050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2"/>
            <p:cNvCxnSpPr/>
            <p:nvPr/>
          </p:nvCxnSpPr>
          <p:spPr>
            <a:xfrm flipV="1">
              <a:off x="5346435" y="4210859"/>
              <a:ext cx="0" cy="131847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6"/>
            <p:cNvCxnSpPr/>
            <p:nvPr/>
          </p:nvCxnSpPr>
          <p:spPr>
            <a:xfrm flipV="1">
              <a:off x="8172229" y="4210859"/>
              <a:ext cx="0" cy="131847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7"/>
            <p:cNvCxnSpPr/>
            <p:nvPr/>
          </p:nvCxnSpPr>
          <p:spPr>
            <a:xfrm flipV="1">
              <a:off x="5329106" y="2370612"/>
              <a:ext cx="0" cy="130286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8"/>
            <p:cNvCxnSpPr/>
            <p:nvPr/>
          </p:nvCxnSpPr>
          <p:spPr>
            <a:xfrm flipV="1">
              <a:off x="8230470" y="2340276"/>
              <a:ext cx="0" cy="134528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2"/>
            <p:cNvCxnSpPr/>
            <p:nvPr/>
          </p:nvCxnSpPr>
          <p:spPr>
            <a:xfrm flipV="1">
              <a:off x="4039478" y="2407299"/>
              <a:ext cx="0" cy="216798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26"/>
            <p:cNvSpPr txBox="1"/>
            <p:nvPr/>
          </p:nvSpPr>
          <p:spPr>
            <a:xfrm>
              <a:off x="4064072" y="2384611"/>
              <a:ext cx="545342" cy="338554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GB" sz="800" dirty="0" smtClean="0">
                  <a:solidFill>
                    <a:srgbClr val="00B050"/>
                  </a:solidFill>
                  <a:latin typeface="+mj-lt"/>
                </a:rPr>
                <a:t>nominal</a:t>
              </a:r>
              <a:endParaRPr lang="en-GB" sz="800" dirty="0">
                <a:solidFill>
                  <a:srgbClr val="00B050"/>
                </a:solidFill>
              </a:endParaRPr>
            </a:p>
            <a:p>
              <a:pPr algn="l"/>
              <a:r>
                <a:rPr lang="en-GB" sz="800" dirty="0" smtClean="0">
                  <a:solidFill>
                    <a:srgbClr val="00B050"/>
                  </a:solidFill>
                </a:rPr>
                <a:t>current</a:t>
              </a:r>
            </a:p>
          </p:txBody>
        </p:sp>
        <p:sp>
          <p:nvSpPr>
            <p:cNvPr id="21" name="TextBox 27"/>
            <p:cNvSpPr txBox="1"/>
            <p:nvPr/>
          </p:nvSpPr>
          <p:spPr>
            <a:xfrm>
              <a:off x="4064072" y="2699906"/>
              <a:ext cx="713657" cy="353943"/>
            </a:xfrm>
            <a:prstGeom prst="rect">
              <a:avLst/>
            </a:prstGeom>
            <a:ln>
              <a:noFill/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GB" sz="800" dirty="0" smtClean="0">
                  <a:latin typeface="+mj-lt"/>
                </a:rPr>
                <a:t>acceptance</a:t>
              </a:r>
            </a:p>
            <a:p>
              <a:pPr algn="l"/>
              <a:r>
                <a:rPr lang="en-GB" sz="900" dirty="0" smtClean="0">
                  <a:latin typeface="+mj-lt"/>
                </a:rPr>
                <a:t>criterion</a:t>
              </a:r>
              <a:endParaRPr lang="en-GB" sz="900" dirty="0" smtClean="0"/>
            </a:p>
          </p:txBody>
        </p:sp>
        <p:cxnSp>
          <p:nvCxnSpPr>
            <p:cNvPr id="22" name="Straight Connector 39"/>
            <p:cNvCxnSpPr/>
            <p:nvPr/>
          </p:nvCxnSpPr>
          <p:spPr>
            <a:xfrm flipV="1">
              <a:off x="4039478" y="2733203"/>
              <a:ext cx="0" cy="22532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40"/>
            <p:cNvCxnSpPr/>
            <p:nvPr/>
          </p:nvCxnSpPr>
          <p:spPr>
            <a:xfrm flipV="1">
              <a:off x="4040430" y="3049780"/>
              <a:ext cx="0" cy="258614"/>
            </a:xfrm>
            <a:prstGeom prst="line">
              <a:avLst/>
            </a:prstGeom>
            <a:ln w="19050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41"/>
            <p:cNvSpPr txBox="1"/>
            <p:nvPr/>
          </p:nvSpPr>
          <p:spPr>
            <a:xfrm>
              <a:off x="4070599" y="3004611"/>
              <a:ext cx="614271" cy="461665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GB" sz="800" dirty="0" smtClean="0">
                  <a:solidFill>
                    <a:srgbClr val="FF0000"/>
                  </a:solidFill>
                  <a:latin typeface="+mj-lt"/>
                </a:rPr>
                <a:t>power</a:t>
              </a:r>
            </a:p>
            <a:p>
              <a:pPr algn="l"/>
              <a:r>
                <a:rPr lang="en-GB" sz="800" dirty="0" smtClean="0">
                  <a:solidFill>
                    <a:srgbClr val="FF0000"/>
                  </a:solidFill>
                  <a:latin typeface="+mj-lt"/>
                </a:rPr>
                <a:t>converter</a:t>
              </a:r>
            </a:p>
            <a:p>
              <a:pPr algn="l"/>
              <a:r>
                <a:rPr lang="en-GB" sz="800" dirty="0" smtClean="0">
                  <a:solidFill>
                    <a:srgbClr val="FF0000"/>
                  </a:solidFill>
                  <a:latin typeface="+mj-lt"/>
                </a:rPr>
                <a:t>limit</a:t>
              </a:r>
              <a:endParaRPr lang="en-GB" sz="800" dirty="0" smtClean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2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302289"/>
              </p:ext>
            </p:extLst>
          </p:nvPr>
        </p:nvGraphicFramePr>
        <p:xfrm>
          <a:off x="494020" y="1238784"/>
          <a:ext cx="3384434" cy="1376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1334">
                  <a:extLst>
                    <a:ext uri="{9D8B030D-6E8A-4147-A177-3AD203B41FA5}">
                      <a16:colId xmlns:a16="http://schemas.microsoft.com/office/drawing/2014/main" val="3691492592"/>
                    </a:ext>
                  </a:extLst>
                </a:gridCol>
                <a:gridCol w="743100">
                  <a:extLst>
                    <a:ext uri="{9D8B030D-6E8A-4147-A177-3AD203B41FA5}">
                      <a16:colId xmlns:a16="http://schemas.microsoft.com/office/drawing/2014/main" val="170936152"/>
                    </a:ext>
                  </a:extLst>
                </a:gridCol>
              </a:tblGrid>
              <a:tr h="27877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Current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[kA]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559798"/>
                  </a:ext>
                </a:extLst>
              </a:tr>
              <a:tr h="262376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Nominal (</a:t>
                      </a:r>
                      <a:r>
                        <a:rPr lang="en-GB" sz="1200" i="1" dirty="0" smtClean="0"/>
                        <a:t>I</a:t>
                      </a:r>
                      <a:r>
                        <a:rPr lang="en-GB" sz="1200" baseline="-25000" dirty="0" smtClean="0"/>
                        <a:t>n</a:t>
                      </a:r>
                      <a:r>
                        <a:rPr lang="en-GB" sz="1200" dirty="0" smtClean="0"/>
                        <a:t>)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13.2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6689791"/>
                  </a:ext>
                </a:extLst>
              </a:tr>
              <a:tr h="262376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Acceptance criterion (110 % </a:t>
                      </a:r>
                      <a:r>
                        <a:rPr lang="en-GB" sz="1200" i="1" dirty="0" smtClean="0"/>
                        <a:t>I</a:t>
                      </a:r>
                      <a:r>
                        <a:rPr lang="en-GB" sz="1200" baseline="-25000" dirty="0" smtClean="0"/>
                        <a:t>n</a:t>
                      </a:r>
                      <a:r>
                        <a:rPr lang="en-GB" sz="1200" dirty="0" smtClean="0"/>
                        <a:t>)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14.5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3171400"/>
                  </a:ext>
                </a:extLst>
              </a:tr>
              <a:tr h="262376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Power converter limit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16.9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161005"/>
                  </a:ext>
                </a:extLst>
              </a:tr>
              <a:tr h="262376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Theoretical</a:t>
                      </a:r>
                      <a:r>
                        <a:rPr lang="en-GB" sz="1200" baseline="0" dirty="0" smtClean="0"/>
                        <a:t> cable limit 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17.8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154354"/>
                  </a:ext>
                </a:extLst>
              </a:tr>
            </a:tbl>
          </a:graphicData>
        </a:graphic>
      </p:graphicFrame>
      <p:sp>
        <p:nvSpPr>
          <p:cNvPr id="42" name="Textfeld 41"/>
          <p:cNvSpPr txBox="1"/>
          <p:nvPr/>
        </p:nvSpPr>
        <p:spPr>
          <a:xfrm>
            <a:off x="9921940" y="6449103"/>
            <a:ext cx="2279791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000" dirty="0" smtClean="0"/>
              <a:t>courtesy P. Szwangruber (GSI-SCM)</a:t>
            </a:r>
          </a:p>
        </p:txBody>
      </p:sp>
      <p:sp>
        <p:nvSpPr>
          <p:cNvPr id="26" name="Fußzeilenplatzhalter 25"/>
          <p:cNvSpPr>
            <a:spLocks noGrp="1"/>
          </p:cNvSpPr>
          <p:nvPr>
            <p:ph type="ftr" sz="quarter" idx="11"/>
          </p:nvPr>
        </p:nvSpPr>
        <p:spPr>
          <a:xfrm>
            <a:off x="2111369" y="6571389"/>
            <a:ext cx="5307104" cy="365125"/>
          </a:xfrm>
        </p:spPr>
        <p:txBody>
          <a:bodyPr/>
          <a:lstStyle/>
          <a:p>
            <a:r>
              <a:rPr lang="en-US" dirty="0"/>
              <a:t>A. Szwangruber et al.                                   4th SMTF Workshop, 24-26 April, Paestum</a:t>
            </a:r>
            <a:endParaRPr lang="en-GB" dirty="0"/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4424-9C1A-4815-B52E-67268985F07C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782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23513" y="1321899"/>
            <a:ext cx="11226901" cy="4903585"/>
          </a:xfrm>
        </p:spPr>
        <p:txBody>
          <a:bodyPr/>
          <a:lstStyle/>
          <a:p>
            <a:pPr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en-GB" sz="1800" dirty="0" smtClean="0">
                <a:solidFill>
                  <a:schemeClr val="accent1">
                    <a:lumMod val="50000"/>
                  </a:schemeClr>
                </a:solidFill>
              </a:rPr>
              <a:t>GSI Helmholtz Centre</a:t>
            </a:r>
          </a:p>
          <a:p>
            <a:pPr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en-GB" sz="1800" dirty="0" smtClean="0">
                <a:solidFill>
                  <a:schemeClr val="accent1">
                    <a:lumMod val="50000"/>
                  </a:schemeClr>
                </a:solidFill>
              </a:rPr>
              <a:t>FAIR Project, SIS100 and Super-FRS</a:t>
            </a:r>
          </a:p>
          <a:p>
            <a:pPr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en-GB" sz="1800" dirty="0" smtClean="0">
                <a:solidFill>
                  <a:schemeClr val="accent1">
                    <a:lumMod val="50000"/>
                  </a:schemeClr>
                </a:solidFill>
              </a:rPr>
              <a:t>Cryogenic test facilities at GSI</a:t>
            </a:r>
          </a:p>
          <a:p>
            <a:pPr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en-GB" sz="1800" dirty="0" smtClean="0">
                <a:solidFill>
                  <a:schemeClr val="accent1">
                    <a:lumMod val="50000"/>
                  </a:schemeClr>
                </a:solidFill>
              </a:rPr>
              <a:t>Prototype 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Test Facility </a:t>
            </a:r>
            <a:r>
              <a:rPr lang="en-GB" sz="1800" dirty="0" smtClean="0">
                <a:solidFill>
                  <a:schemeClr val="accent1">
                    <a:lumMod val="50000"/>
                  </a:schemeClr>
                </a:solidFill>
              </a:rPr>
              <a:t>(PTF)</a:t>
            </a:r>
          </a:p>
          <a:p>
            <a:pPr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en-GB" sz="1800" dirty="0" smtClean="0">
                <a:solidFill>
                  <a:schemeClr val="accent1">
                    <a:lumMod val="50000"/>
                  </a:schemeClr>
                </a:solidFill>
              </a:rPr>
              <a:t>Series 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Test Facility </a:t>
            </a:r>
            <a:r>
              <a:rPr lang="en-GB" sz="1800" dirty="0" smtClean="0">
                <a:solidFill>
                  <a:schemeClr val="accent1">
                    <a:lumMod val="50000"/>
                  </a:schemeClr>
                </a:solidFill>
              </a:rPr>
              <a:t>(STF)</a:t>
            </a:r>
          </a:p>
          <a:p>
            <a:pPr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en-GB" sz="1800" dirty="0" smtClean="0">
                <a:solidFill>
                  <a:schemeClr val="accent1">
                    <a:lumMod val="50000"/>
                  </a:schemeClr>
                </a:solidFill>
              </a:rPr>
              <a:t>SIS100 series components testing</a:t>
            </a:r>
          </a:p>
          <a:p>
            <a:pPr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en-GB" sz="1800" dirty="0" smtClean="0">
                <a:solidFill>
                  <a:schemeClr val="accent1">
                    <a:lumMod val="50000"/>
                  </a:schemeClr>
                </a:solidFill>
              </a:rPr>
              <a:t>SIS100 string test</a:t>
            </a:r>
          </a:p>
          <a:p>
            <a:pPr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en-GB" sz="1800" dirty="0" smtClean="0">
                <a:solidFill>
                  <a:schemeClr val="accent1">
                    <a:lumMod val="50000"/>
                  </a:schemeClr>
                </a:solidFill>
              </a:rPr>
              <a:t>Upcoming challenges</a:t>
            </a:r>
          </a:p>
          <a:p>
            <a:pPr lvl="1">
              <a:buClr>
                <a:schemeClr val="tx2">
                  <a:lumMod val="50000"/>
                </a:schemeClr>
              </a:buClr>
            </a:pPr>
            <a:endParaRPr lang="en-GB" sz="1200" dirty="0">
              <a:solidFill>
                <a:schemeClr val="tx1"/>
              </a:solidFill>
            </a:endParaRPr>
          </a:p>
          <a:p>
            <a:pPr lvl="1">
              <a:buClr>
                <a:schemeClr val="tx2">
                  <a:lumMod val="50000"/>
                </a:schemeClr>
              </a:buClr>
            </a:pPr>
            <a:endParaRPr lang="en-GB" sz="1200" dirty="0" smtClean="0">
              <a:solidFill>
                <a:schemeClr val="tx1"/>
              </a:solidFill>
            </a:endParaRPr>
          </a:p>
          <a:p>
            <a:pPr lvl="1">
              <a:buClr>
                <a:schemeClr val="tx2">
                  <a:lumMod val="50000"/>
                </a:schemeClr>
              </a:buClr>
            </a:pPr>
            <a:endParaRPr lang="en-GB" sz="1200" dirty="0" smtClean="0">
              <a:solidFill>
                <a:schemeClr val="tx1"/>
              </a:solidFill>
            </a:endParaRPr>
          </a:p>
          <a:p>
            <a:pPr>
              <a:buClr>
                <a:schemeClr val="tx2">
                  <a:lumMod val="50000"/>
                </a:schemeClr>
              </a:buClr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" y="55300"/>
            <a:ext cx="8518568" cy="935045"/>
          </a:xfrm>
        </p:spPr>
        <p:txBody>
          <a:bodyPr/>
          <a:lstStyle/>
          <a:p>
            <a:pPr indent="265113"/>
            <a:r>
              <a:rPr lang="en-GB" dirty="0" smtClean="0"/>
              <a:t>Outlook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386584" y="6560612"/>
            <a:ext cx="7078750" cy="357157"/>
          </a:xfrm>
        </p:spPr>
        <p:txBody>
          <a:bodyPr/>
          <a:lstStyle/>
          <a:p>
            <a:pPr algn="l"/>
            <a:r>
              <a:rPr lang="en-US" dirty="0" smtClean="0"/>
              <a:t>A. Szwangruber et al.                                   4th SMTF Workshop, 24-26 April, Paestum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B5E23-A13E-4F3B-A122-627977C885D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70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" y="216660"/>
            <a:ext cx="8595832" cy="787557"/>
          </a:xfrm>
        </p:spPr>
        <p:txBody>
          <a:bodyPr/>
          <a:lstStyle/>
          <a:p>
            <a:pPr indent="265113"/>
            <a:r>
              <a:rPr lang="en-GB" sz="2670" dirty="0" smtClean="0"/>
              <a:t>SIS100 Dipole Magnets: Test Results</a:t>
            </a:r>
            <a:endParaRPr lang="en-GB" sz="2670" dirty="0"/>
          </a:p>
        </p:txBody>
      </p:sp>
      <p:pic>
        <p:nvPicPr>
          <p:cNvPr id="166" name="Grafik 16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71"/>
          <a:stretch/>
        </p:blipFill>
        <p:spPr>
          <a:xfrm>
            <a:off x="712780" y="3550014"/>
            <a:ext cx="2893498" cy="2848003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>
          <a:xfrm>
            <a:off x="1332700" y="1251990"/>
            <a:ext cx="3202743" cy="1994175"/>
            <a:chOff x="1332700" y="1251990"/>
            <a:chExt cx="3202743" cy="1994175"/>
          </a:xfrm>
        </p:grpSpPr>
        <p:grpSp>
          <p:nvGrpSpPr>
            <p:cNvPr id="52" name="Gruppieren 51"/>
            <p:cNvGrpSpPr/>
            <p:nvPr/>
          </p:nvGrpSpPr>
          <p:grpSpPr>
            <a:xfrm>
              <a:off x="1412809" y="1251990"/>
              <a:ext cx="3122634" cy="1994175"/>
              <a:chOff x="339048" y="5681039"/>
              <a:chExt cx="2992927" cy="1875193"/>
            </a:xfrm>
          </p:grpSpPr>
          <p:sp>
            <p:nvSpPr>
              <p:cNvPr id="53" name="Rechteck 52"/>
              <p:cNvSpPr/>
              <p:nvPr/>
            </p:nvSpPr>
            <p:spPr>
              <a:xfrm>
                <a:off x="339049" y="6051284"/>
                <a:ext cx="2992926" cy="1504948"/>
              </a:xfrm>
              <a:prstGeom prst="rect">
                <a:avLst/>
              </a:prstGeom>
              <a:solidFill>
                <a:srgbClr val="E9EDF4"/>
              </a:solidFill>
            </p:spPr>
            <p:txBody>
              <a:bodyPr wrap="square">
                <a:spAutoFit/>
              </a:bodyPr>
              <a:lstStyle/>
              <a:p>
                <a:pPr marL="371475" lvl="1" indent="-285750">
                  <a:buFont typeface="Wingdings" panose="05000000000000000000" pitchFamily="2" charset="2"/>
                  <a:buChar char="§"/>
                </a:pPr>
                <a:r>
                  <a:rPr lang="en-GB" sz="1400" dirty="0"/>
                  <a:t>acceptance </a:t>
                </a:r>
                <a:r>
                  <a:rPr lang="en-GB" sz="1400" dirty="0" smtClean="0"/>
                  <a:t>criteria:</a:t>
                </a:r>
              </a:p>
              <a:p>
                <a:pPr marL="371475" lvl="1" indent="-285750">
                  <a:buFont typeface="Wingdings" panose="05000000000000000000" pitchFamily="2" charset="2"/>
                  <a:buChar char="§"/>
                </a:pPr>
                <a:endParaRPr lang="en-GB" sz="1400" dirty="0" smtClean="0"/>
              </a:p>
              <a:p>
                <a:pPr marL="85725" lvl="1"/>
                <a:endParaRPr lang="en-GB" sz="1400" dirty="0"/>
              </a:p>
              <a:p>
                <a:pPr marL="371475" lvl="1" indent="-285750">
                  <a:buFont typeface="Wingdings" panose="05000000000000000000" pitchFamily="2" charset="2"/>
                  <a:buChar char="§"/>
                </a:pPr>
                <a:r>
                  <a:rPr lang="en-GB" sz="1400" dirty="0" smtClean="0"/>
                  <a:t>measured </a:t>
                </a:r>
                <a:r>
                  <a:rPr lang="en-GB" sz="1400" dirty="0"/>
                  <a:t>on 90 magnets</a:t>
                </a:r>
                <a:r>
                  <a:rPr lang="en-GB" sz="1400" dirty="0" smtClean="0"/>
                  <a:t>:</a:t>
                </a:r>
              </a:p>
              <a:p>
                <a:pPr marL="371475" lvl="1" indent="-285750">
                  <a:buFont typeface="Wingdings" panose="05000000000000000000" pitchFamily="2" charset="2"/>
                  <a:buChar char="§"/>
                </a:pPr>
                <a:endParaRPr lang="en-GB" sz="1400" dirty="0"/>
              </a:p>
              <a:p>
                <a:pPr marL="85725" lvl="1"/>
                <a:r>
                  <a:rPr lang="en-GB" sz="1400" dirty="0" smtClean="0"/>
                  <a:t> </a:t>
                </a:r>
              </a:p>
              <a:p>
                <a:pPr marL="85725" lvl="1"/>
                <a:r>
                  <a:rPr lang="en-US" sz="1400" dirty="0" smtClean="0"/>
                  <a:t> ~ </a:t>
                </a:r>
                <a:r>
                  <a:rPr lang="en-US" sz="1400" dirty="0"/>
                  <a:t>20 times better than </a:t>
                </a:r>
                <a:r>
                  <a:rPr lang="en-US" sz="1400" dirty="0" smtClean="0"/>
                  <a:t>required</a:t>
                </a:r>
              </a:p>
            </p:txBody>
          </p:sp>
          <p:sp>
            <p:nvSpPr>
              <p:cNvPr id="54" name="Textfeld 53"/>
              <p:cNvSpPr txBox="1"/>
              <p:nvPr/>
            </p:nvSpPr>
            <p:spPr>
              <a:xfrm>
                <a:off x="339048" y="5681039"/>
                <a:ext cx="2992564" cy="338554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vert="horz" wrap="square" lIns="72000" tIns="45720" rIns="36000" bIns="45720" rtlCol="0" anchor="t">
                <a:spAutoFit/>
              </a:bodyPr>
              <a:lstStyle/>
              <a:p>
                <a:pPr algn="l"/>
                <a:r>
                  <a:rPr lang="en-GB" sz="1600" dirty="0" smtClean="0">
                    <a:solidFill>
                      <a:schemeClr val="bg1"/>
                    </a:solidFill>
                  </a:rPr>
                  <a:t>Integral field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feld 3"/>
                <p:cNvSpPr txBox="1"/>
                <p:nvPr/>
              </p:nvSpPr>
              <p:spPr>
                <a:xfrm>
                  <a:off x="1332700" y="1844592"/>
                  <a:ext cx="2856100" cy="492443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de-DE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de-DE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𝐵𝐿</m:t>
                            </m:r>
                          </m:num>
                          <m:den>
                            <m:r>
                              <a:rPr lang="de-DE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𝐵𝐿</m:t>
                            </m:r>
                          </m:den>
                        </m:f>
                        <m:r>
                          <a:rPr lang="de-DE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de-DE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4×10</m:t>
                            </m:r>
                          </m:e>
                          <m:sup>
                            <m:r>
                              <a:rPr lang="de-DE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de-DE" sz="1600" dirty="0" smtClean="0">
                    <a:solidFill>
                      <a:srgbClr val="FF0000"/>
                    </a:solidFill>
                  </a:endParaRPr>
                </a:p>
                <a:p>
                  <a:endParaRPr lang="de-DE" sz="1600" dirty="0" smtClean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feld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2700" y="1844592"/>
                  <a:ext cx="2856100" cy="492443"/>
                </a:xfrm>
                <a:prstGeom prst="rect">
                  <a:avLst/>
                </a:prstGeom>
                <a:blipFill>
                  <a:blip r:embed="rId3"/>
                  <a:stretch>
                    <a:fillRect t="-80000" b="-75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hteck 11"/>
                <p:cNvSpPr/>
                <p:nvPr/>
              </p:nvSpPr>
              <p:spPr>
                <a:xfrm>
                  <a:off x="1822441" y="2006421"/>
                  <a:ext cx="1681807" cy="34111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de-DE" sz="1200" dirty="0" err="1" smtClean="0"/>
                    <a:t>with</a:t>
                  </a:r>
                  <a:r>
                    <a:rPr lang="de-DE" sz="1200" dirty="0" smtClean="0"/>
                    <a:t> </a:t>
                  </a:r>
                  <a14:m>
                    <m:oMath xmlns:m="http://schemas.openxmlformats.org/officeDocument/2006/math">
                      <m:r>
                        <a:rPr lang="de-DE" sz="1400" i="1">
                          <a:latin typeface="Cambria Math" panose="02040503050406030204" pitchFamily="18" charset="0"/>
                        </a:rPr>
                        <m:t>𝐵𝐿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𝑑𝑙</m:t>
                          </m:r>
                        </m:e>
                      </m:nary>
                    </m:oMath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2" name="Rechteck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2441" y="2006421"/>
                  <a:ext cx="1681807" cy="341119"/>
                </a:xfrm>
                <a:prstGeom prst="rect">
                  <a:avLst/>
                </a:prstGeom>
                <a:blipFill>
                  <a:blip r:embed="rId4"/>
                  <a:stretch>
                    <a:fillRect l="-362" t="-116071" b="-17321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feld 38"/>
                <p:cNvSpPr txBox="1"/>
                <p:nvPr/>
              </p:nvSpPr>
              <p:spPr>
                <a:xfrm>
                  <a:off x="1412809" y="2640884"/>
                  <a:ext cx="2856100" cy="246221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de-DE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de-DE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𝐵𝐿</m:t>
                            </m:r>
                          </m:num>
                          <m:den>
                            <m:r>
                              <a:rPr lang="de-DE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𝐵𝐿</m:t>
                            </m:r>
                          </m:den>
                        </m:f>
                        <m:r>
                          <a:rPr lang="de-DE" sz="16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de-DE" sz="1600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2.3</m:t>
                        </m:r>
                        <m:r>
                          <a:rPr lang="de-DE" sz="1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de-DE" sz="16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de-DE" sz="16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−4</m:t>
                            </m:r>
                          </m:sup>
                        </m:sSup>
                      </m:oMath>
                    </m:oMathPara>
                  </a14:m>
                  <a:endParaRPr lang="de-DE" sz="1600" dirty="0" smtClean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feld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2809" y="2640884"/>
                  <a:ext cx="2856100" cy="246221"/>
                </a:xfrm>
                <a:prstGeom prst="rect">
                  <a:avLst/>
                </a:prstGeom>
                <a:blipFill>
                  <a:blip r:embed="rId5"/>
                  <a:stretch>
                    <a:fillRect t="-153659" b="-24390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5" name="Grafik 5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0"/>
          <a:stretch/>
        </p:blipFill>
        <p:spPr>
          <a:xfrm>
            <a:off x="8506621" y="3606437"/>
            <a:ext cx="2895467" cy="2770668"/>
          </a:xfrm>
          <a:prstGeom prst="rect">
            <a:avLst/>
          </a:prstGeom>
        </p:spPr>
      </p:pic>
      <p:pic>
        <p:nvPicPr>
          <p:cNvPr id="56" name="Grafik 5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0"/>
          <a:stretch/>
        </p:blipFill>
        <p:spPr>
          <a:xfrm>
            <a:off x="4509674" y="3627349"/>
            <a:ext cx="2895467" cy="2770668"/>
          </a:xfrm>
          <a:prstGeom prst="rect">
            <a:avLst/>
          </a:prstGeom>
        </p:spPr>
      </p:pic>
      <p:grpSp>
        <p:nvGrpSpPr>
          <p:cNvPr id="5" name="Gruppieren 4"/>
          <p:cNvGrpSpPr/>
          <p:nvPr/>
        </p:nvGrpSpPr>
        <p:grpSpPr>
          <a:xfrm>
            <a:off x="6293972" y="1382524"/>
            <a:ext cx="3446956" cy="1846945"/>
            <a:chOff x="5163644" y="1242933"/>
            <a:chExt cx="3446956" cy="1846945"/>
          </a:xfrm>
        </p:grpSpPr>
        <p:grpSp>
          <p:nvGrpSpPr>
            <p:cNvPr id="48" name="Gruppieren 47"/>
            <p:cNvGrpSpPr/>
            <p:nvPr/>
          </p:nvGrpSpPr>
          <p:grpSpPr>
            <a:xfrm>
              <a:off x="5163644" y="1242933"/>
              <a:ext cx="3327025" cy="1846945"/>
              <a:chOff x="320400" y="3873949"/>
              <a:chExt cx="3264276" cy="1846945"/>
            </a:xfrm>
          </p:grpSpPr>
          <p:sp>
            <p:nvSpPr>
              <p:cNvPr id="49" name="Textfeld 48"/>
              <p:cNvSpPr txBox="1"/>
              <p:nvPr/>
            </p:nvSpPr>
            <p:spPr>
              <a:xfrm>
                <a:off x="320400" y="4243566"/>
                <a:ext cx="3262498" cy="1477328"/>
              </a:xfrm>
              <a:prstGeom prst="rect">
                <a:avLst/>
              </a:prstGeom>
              <a:solidFill>
                <a:srgbClr val="E9EDF4"/>
              </a:solidFill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GB" sz="1400" dirty="0">
                    <a:solidFill>
                      <a:schemeClr val="accent1">
                        <a:lumMod val="50000"/>
                      </a:schemeClr>
                    </a:solidFill>
                  </a:rPr>
                  <a:t>acceptance criteria: </a:t>
                </a:r>
                <a:endParaRPr lang="en-GB" sz="1400" dirty="0" smtClean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endParaRPr lang="en-GB" sz="14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endParaRPr lang="en-GB" sz="1400" dirty="0" smtClean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endParaRPr lang="en-GB" sz="14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endParaRPr lang="en-GB" sz="1400" dirty="0" smtClean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0" name="Textfeld 49"/>
              <p:cNvSpPr txBox="1"/>
              <p:nvPr/>
            </p:nvSpPr>
            <p:spPr>
              <a:xfrm>
                <a:off x="321955" y="3873949"/>
                <a:ext cx="3262721" cy="340359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vert="horz" wrap="square" lIns="72000" tIns="45720" rIns="36000" bIns="45720" rtlCol="0" anchor="t">
                <a:spAutoFit/>
              </a:bodyPr>
              <a:lstStyle/>
              <a:p>
                <a:r>
                  <a:rPr lang="en-GB" sz="1600" dirty="0">
                    <a:solidFill>
                      <a:schemeClr val="bg1"/>
                    </a:solidFill>
                  </a:rPr>
                  <a:t>Field homogeneity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hteck 50"/>
                <p:cNvSpPr/>
                <p:nvPr/>
              </p:nvSpPr>
              <p:spPr>
                <a:xfrm>
                  <a:off x="5392863" y="2086985"/>
                  <a:ext cx="3017273" cy="8847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de-DE" sz="14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d>
                        <m:dPr>
                          <m:ctrlPr>
                            <a:rPr lang="de-DE" sz="14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de-DE" sz="1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sz="1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1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sz="1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𝑖𝑦</m:t>
                          </m:r>
                        </m:e>
                      </m:d>
                      <m:r>
                        <a:rPr lang="de-DE" sz="14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14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14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sz="1400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de-DE" sz="1400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sz="140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4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de-DE" sz="14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sz="14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de-DE" sz="140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sz="1400" b="0" i="0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ref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sz="1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nary>
                    </m:oMath>
                  </a14:m>
                  <a:r>
                    <a:rPr lang="de-DE" sz="1400" b="1" dirty="0" smtClean="0">
                      <a:solidFill>
                        <a:schemeClr val="accent1">
                          <a:lumMod val="50000"/>
                        </a:schemeClr>
                      </a:solidFill>
                    </a:rPr>
                    <a:t>  </a:t>
                  </a:r>
                </a:p>
                <a:p>
                  <a:pPr>
                    <a:spcBef>
                      <a:spcPts val="1200"/>
                    </a:spcBef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1400" b="1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1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sz="1400" b="1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sSub>
                        <m:sSubPr>
                          <m:ctrlPr>
                            <a:rPr lang="de-DE" sz="1400" i="1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sz="1400" b="0" i="1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sz="1400" b="0" i="1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de-DE" sz="1400" b="0" i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1400" b="0" i="1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𝑖𝐴</m:t>
                          </m:r>
                        </m:e>
                        <m:sub>
                          <m:r>
                            <a:rPr lang="de-DE" sz="1400" b="0" i="1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a14:m>
                  <a:r>
                    <a:rPr lang="de-DE" sz="1400" dirty="0" smtClean="0">
                      <a:solidFill>
                        <a:schemeClr val="accent1">
                          <a:lumMod val="50000"/>
                        </a:schemeClr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1" name="Rechteck 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2863" y="2086985"/>
                  <a:ext cx="3017273" cy="884729"/>
                </a:xfrm>
                <a:prstGeom prst="rect">
                  <a:avLst/>
                </a:prstGeom>
                <a:blipFill>
                  <a:blip r:embed="rId8"/>
                  <a:stretch>
                    <a:fillRect t="-21379" b="-482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hteck 56"/>
                <p:cNvSpPr/>
                <p:nvPr/>
              </p:nvSpPr>
              <p:spPr>
                <a:xfrm>
                  <a:off x="5305680" y="1872507"/>
                  <a:ext cx="3304920" cy="54046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de-DE" sz="1400" dirty="0" smtClean="0">
                      <a:solidFill>
                        <a:srgbClr val="FF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de-DE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nary>
                    </m:oMath>
                  </a14:m>
                  <a:r>
                    <a:rPr lang="de-DE" sz="1400" dirty="0" smtClean="0">
                      <a:solidFill>
                        <a:srgbClr val="FF0000"/>
                      </a:solidFill>
                    </a:rPr>
                    <a:t> &lt; ± 6 </a:t>
                  </a:r>
                  <a:r>
                    <a:rPr lang="de-DE" sz="1400" dirty="0" err="1" smtClean="0">
                      <a:solidFill>
                        <a:srgbClr val="FF0000"/>
                      </a:solidFill>
                    </a:rPr>
                    <a:t>units</a:t>
                  </a:r>
                  <a:r>
                    <a:rPr lang="de-DE" sz="1400" dirty="0" smtClean="0">
                      <a:solidFill>
                        <a:srgbClr val="FF0000"/>
                      </a:solidFill>
                    </a:rPr>
                    <a:t>  @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</m:oMath>
                  </a14:m>
                  <a:r>
                    <a:rPr lang="de-DE" sz="1400" dirty="0" smtClean="0">
                      <a:solidFill>
                        <a:srgbClr val="FF0000"/>
                      </a:solidFill>
                    </a:rPr>
                    <a:t> = </a:t>
                  </a:r>
                  <a:r>
                    <a:rPr lang="de-DE" sz="1400" dirty="0">
                      <a:solidFill>
                        <a:srgbClr val="FF0000"/>
                      </a:solidFill>
                    </a:rPr>
                    <a:t>30mm</a:t>
                  </a:r>
                </a:p>
                <a:p>
                  <a:endParaRPr lang="de-DE" sz="1400" dirty="0" smtClean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echteck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05680" y="1872507"/>
                  <a:ext cx="3304920" cy="540469"/>
                </a:xfrm>
                <a:prstGeom prst="rect">
                  <a:avLst/>
                </a:prstGeom>
                <a:blipFill>
                  <a:blip r:embed="rId9"/>
                  <a:stretch>
                    <a:fillRect l="-5535" t="-57303" b="-4831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Textfeld 39"/>
          <p:cNvSpPr txBox="1"/>
          <p:nvPr/>
        </p:nvSpPr>
        <p:spPr>
          <a:xfrm>
            <a:off x="10155947" y="6398017"/>
            <a:ext cx="1967205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000" dirty="0" smtClean="0"/>
              <a:t>courtesy F. Kaether (GSI-SCM)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2108863" y="6540386"/>
            <a:ext cx="5307104" cy="365125"/>
          </a:xfrm>
        </p:spPr>
        <p:txBody>
          <a:bodyPr/>
          <a:lstStyle/>
          <a:p>
            <a:r>
              <a:rPr lang="en-US" dirty="0"/>
              <a:t>A. Szwangruber et al.                                   4th SMTF Workshop, 24-26 April, Paestum</a:t>
            </a:r>
            <a:endParaRPr lang="en-GB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4424-9C1A-4815-B52E-67268985F07C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511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0" y="160071"/>
            <a:ext cx="7187184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indent="265113"/>
            <a:r>
              <a:rPr lang="en-GB" sz="2670" dirty="0" smtClean="0">
                <a:solidFill>
                  <a:schemeClr val="tx1"/>
                </a:solidFill>
              </a:rPr>
              <a:t>The Team for SIS100 Dipole Testing </a:t>
            </a:r>
            <a:endParaRPr lang="en-GB" sz="2670" dirty="0">
              <a:solidFill>
                <a:schemeClr val="tx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9068543" y="1744690"/>
            <a:ext cx="2764869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</a:rPr>
              <a:t>GSI </a:t>
            </a:r>
            <a:r>
              <a:rPr lang="de-DE" sz="1600" dirty="0" err="1" smtClean="0">
                <a:solidFill>
                  <a:schemeClr val="bg1"/>
                </a:solidFill>
              </a:rPr>
              <a:t>departments</a:t>
            </a:r>
            <a:endParaRPr lang="de-DE" sz="1600" dirty="0" smtClean="0">
              <a:solidFill>
                <a:schemeClr val="bg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9068543" y="2098058"/>
            <a:ext cx="2764869" cy="1207235"/>
          </a:xfrm>
          <a:prstGeom prst="rect">
            <a:avLst/>
          </a:prstGeom>
          <a:solidFill>
            <a:srgbClr val="E9EDF4"/>
          </a:solidFill>
        </p:spPr>
        <p:txBody>
          <a:bodyPr vert="horz" wrap="square" lIns="91440" tIns="72000" rIns="91440" bIns="72000" rtlCol="0" anchor="t">
            <a:spAutoFit/>
          </a:bodyPr>
          <a:lstStyle/>
          <a:p>
            <a:pPr marR="3690">
              <a:spcAft>
                <a:spcPts val="600"/>
              </a:spcAft>
            </a:pP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SCM, CRY, QUA, TRI,  EN-MG, EPS, VAC, BB, RHV</a:t>
            </a:r>
          </a:p>
          <a:p>
            <a:pPr marR="3690">
              <a:spcAft>
                <a:spcPts val="600"/>
              </a:spcAft>
            </a:pP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Support on demand – MEWE, KB, ENG</a:t>
            </a:r>
          </a:p>
        </p:txBody>
      </p:sp>
      <p:sp>
        <p:nvSpPr>
          <p:cNvPr id="2" name="Rechteck 1"/>
          <p:cNvSpPr/>
          <p:nvPr/>
        </p:nvSpPr>
        <p:spPr>
          <a:xfrm>
            <a:off x="6377993" y="1210095"/>
            <a:ext cx="636994" cy="5345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8" b="15738"/>
          <a:stretch/>
        </p:blipFill>
        <p:spPr>
          <a:xfrm>
            <a:off x="391156" y="1755056"/>
            <a:ext cx="8383375" cy="476932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800168" y="1292726"/>
            <a:ext cx="531434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 smtClean="0">
                <a:solidFill>
                  <a:schemeClr val="bg1"/>
                </a:solidFill>
              </a:rPr>
              <a:t>Testing SIS100 Series Dipole completed Mai 2021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2157089" y="6563383"/>
            <a:ext cx="5307104" cy="365125"/>
          </a:xfrm>
        </p:spPr>
        <p:txBody>
          <a:bodyPr/>
          <a:lstStyle/>
          <a:p>
            <a:r>
              <a:rPr lang="en-US" dirty="0"/>
              <a:t>A. Szwangruber et al.                                   4th SMTF Workshop, 24-26 April, Paestum</a:t>
            </a:r>
            <a:endParaRPr lang="en-GB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4424-9C1A-4815-B52E-67268985F07C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797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feld 119"/>
          <p:cNvSpPr txBox="1"/>
          <p:nvPr/>
        </p:nvSpPr>
        <p:spPr>
          <a:xfrm>
            <a:off x="423516" y="1264376"/>
            <a:ext cx="409469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dirty="0" smtClean="0">
                <a:solidFill>
                  <a:schemeClr val="bg1"/>
                </a:solidFill>
              </a:rPr>
              <a:t>Main design principles</a:t>
            </a:r>
          </a:p>
        </p:txBody>
      </p:sp>
      <p:sp>
        <p:nvSpPr>
          <p:cNvPr id="124" name="Rechteck 123"/>
          <p:cNvSpPr/>
          <p:nvPr/>
        </p:nvSpPr>
        <p:spPr>
          <a:xfrm>
            <a:off x="410350" y="5798227"/>
            <a:ext cx="4106348" cy="854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Special magnets: </a:t>
            </a:r>
          </a:p>
          <a:p>
            <a:pPr marL="447675" indent="-1793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low current quad (inj., </a:t>
            </a:r>
            <a:r>
              <a:rPr lang="en-GB" sz="1400" dirty="0" err="1" smtClean="0">
                <a:solidFill>
                  <a:schemeClr val="accent1">
                    <a:lumMod val="50000"/>
                  </a:schemeClr>
                </a:solidFill>
              </a:rPr>
              <a:t>extr</a:t>
            </a: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.)</a:t>
            </a:r>
          </a:p>
          <a:p>
            <a:pPr marL="447675" indent="-1793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de-DE" sz="1400" dirty="0" smtClean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l-GR" sz="1400" dirty="0" smtClean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γ</a:t>
            </a:r>
            <a:r>
              <a:rPr lang="de-DE" sz="1400" baseline="-25000" dirty="0" smtClean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t</a:t>
            </a:r>
            <a:r>
              <a:rPr lang="de-DE" sz="1400" dirty="0" smtClean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-jump </a:t>
            </a:r>
            <a:r>
              <a:rPr lang="de-DE" sz="1400" dirty="0" err="1" smtClean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quad</a:t>
            </a:r>
            <a:endParaRPr lang="de-DE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7" name="Rechteck 126"/>
          <p:cNvSpPr/>
          <p:nvPr/>
        </p:nvSpPr>
        <p:spPr>
          <a:xfrm>
            <a:off x="425886" y="5054266"/>
            <a:ext cx="4107632" cy="662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defTabSz="457189">
              <a:lnSpc>
                <a:spcPct val="120000"/>
              </a:lnSpc>
              <a:spcAft>
                <a:spcPts val="600"/>
              </a:spcAft>
              <a:defRPr/>
            </a:pPr>
            <a:r>
              <a:rPr lang="de-DE" sz="1400" dirty="0" err="1">
                <a:solidFill>
                  <a:schemeClr val="accent1">
                    <a:lumMod val="50000"/>
                  </a:schemeClr>
                </a:solidFill>
              </a:rPr>
              <a:t>Cooling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 2-phase He (</a:t>
            </a:r>
            <a:r>
              <a:rPr lang="de-DE" sz="1400" dirty="0" err="1">
                <a:solidFill>
                  <a:schemeClr val="accent1">
                    <a:lumMod val="50000"/>
                  </a:schemeClr>
                </a:solidFill>
              </a:rPr>
              <a:t>forced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1">
                    <a:lumMod val="50000"/>
                  </a:schemeClr>
                </a:solidFill>
              </a:rPr>
              <a:t>flow</a:t>
            </a:r>
            <a:r>
              <a:rPr lang="de-DE" sz="1400" dirty="0" smtClean="0">
                <a:solidFill>
                  <a:schemeClr val="accent1">
                    <a:lumMod val="50000"/>
                  </a:schemeClr>
                </a:solidFill>
              </a:rPr>
              <a:t>) </a:t>
            </a:r>
          </a:p>
          <a:p>
            <a:pPr lvl="0" defTabSz="457189">
              <a:lnSpc>
                <a:spcPct val="120000"/>
              </a:lnSpc>
              <a:spcAft>
                <a:spcPts val="600"/>
              </a:spcAft>
              <a:defRPr/>
            </a:pPr>
            <a:r>
              <a:rPr lang="de-DE" sz="1400" dirty="0" err="1" smtClean="0">
                <a:solidFill>
                  <a:schemeClr val="accent1">
                    <a:lumMod val="50000"/>
                  </a:schemeClr>
                </a:solidFill>
              </a:rPr>
              <a:t>Nuclotron</a:t>
            </a:r>
            <a:r>
              <a:rPr lang="de-DE" sz="1400" dirty="0" smtClean="0">
                <a:solidFill>
                  <a:schemeClr val="accent1">
                    <a:lumMod val="50000"/>
                  </a:schemeClr>
                </a:solidFill>
              </a:rPr>
              <a:t> type </a:t>
            </a:r>
            <a:r>
              <a:rPr lang="de-DE" sz="1400" dirty="0" err="1" smtClean="0">
                <a:solidFill>
                  <a:schemeClr val="accent1">
                    <a:lumMod val="50000"/>
                  </a:schemeClr>
                </a:solidFill>
              </a:rPr>
              <a:t>sc</a:t>
            </a:r>
            <a:r>
              <a:rPr lang="de-DE" sz="14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de-DE" sz="1400" dirty="0" err="1" smtClean="0">
                <a:solidFill>
                  <a:schemeClr val="accent1">
                    <a:lumMod val="50000"/>
                  </a:schemeClr>
                </a:solidFill>
              </a:rPr>
              <a:t>cable</a:t>
            </a:r>
            <a:endParaRPr lang="de-DE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8" name="Rechteck 247"/>
          <p:cNvSpPr/>
          <p:nvPr/>
        </p:nvSpPr>
        <p:spPr>
          <a:xfrm>
            <a:off x="423516" y="1684033"/>
            <a:ext cx="4094696" cy="8679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</a:pPr>
            <a:r>
              <a:rPr lang="de-DE" sz="1400" b="1" dirty="0">
                <a:solidFill>
                  <a:schemeClr val="accent1">
                    <a:lumMod val="50000"/>
                  </a:schemeClr>
                </a:solidFill>
              </a:rPr>
              <a:t>QDM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 - </a:t>
            </a:r>
            <a:r>
              <a:rPr lang="de-DE" sz="1400" dirty="0" err="1">
                <a:solidFill>
                  <a:schemeClr val="accent1">
                    <a:lumMod val="50000"/>
                  </a:schemeClr>
                </a:solidFill>
              </a:rPr>
              <a:t>Assembly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 2 Quadrupole </a:t>
            </a:r>
            <a:r>
              <a:rPr lang="de-DE" sz="1400" dirty="0" err="1">
                <a:solidFill>
                  <a:schemeClr val="accent1">
                    <a:lumMod val="50000"/>
                  </a:schemeClr>
                </a:solidFill>
              </a:rPr>
              <a:t>units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sz="1400" dirty="0" smtClean="0">
                <a:solidFill>
                  <a:schemeClr val="accent1">
                    <a:lumMod val="50000"/>
                  </a:schemeClr>
                </a:solidFill>
              </a:rPr>
              <a:t>UHV, beam </a:t>
            </a:r>
            <a:r>
              <a:rPr lang="de-DE" sz="1400" dirty="0" err="1">
                <a:solidFill>
                  <a:schemeClr val="accent1">
                    <a:lumMod val="50000"/>
                  </a:schemeClr>
                </a:solidFill>
              </a:rPr>
              <a:t>diagnostic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1">
                    <a:lumMod val="50000"/>
                  </a:schemeClr>
                </a:solidFill>
              </a:rPr>
              <a:t>components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 on </a:t>
            </a:r>
            <a:r>
              <a:rPr lang="de-DE" sz="1400" dirty="0" err="1">
                <a:solidFill>
                  <a:schemeClr val="accent1">
                    <a:lumMod val="50000"/>
                  </a:schemeClr>
                </a:solidFill>
              </a:rPr>
              <a:t>one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accent1">
                    <a:lumMod val="50000"/>
                  </a:schemeClr>
                </a:solidFill>
              </a:rPr>
              <a:t>commongirder</a:t>
            </a:r>
            <a:r>
              <a:rPr lang="de-DE" sz="1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in a </a:t>
            </a:r>
            <a:r>
              <a:rPr lang="de-DE" sz="1400" dirty="0" err="1">
                <a:solidFill>
                  <a:schemeClr val="accent1">
                    <a:lumMod val="50000"/>
                  </a:schemeClr>
                </a:solidFill>
              </a:rPr>
              <a:t>common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1">
                    <a:lumMod val="50000"/>
                  </a:schemeClr>
                </a:solidFill>
              </a:rPr>
              <a:t>cryostat</a:t>
            </a:r>
            <a:endParaRPr lang="de-DE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9" name="Rechteck 248"/>
          <p:cNvSpPr/>
          <p:nvPr/>
        </p:nvSpPr>
        <p:spPr>
          <a:xfrm>
            <a:off x="423516" y="2638856"/>
            <a:ext cx="4094696" cy="585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de-DE" sz="1400" b="1" dirty="0">
                <a:solidFill>
                  <a:schemeClr val="accent1">
                    <a:lumMod val="50000"/>
                  </a:schemeClr>
                </a:solidFill>
              </a:rPr>
              <a:t>Quadrupole </a:t>
            </a:r>
            <a:r>
              <a:rPr lang="de-DE" sz="1400" b="1" dirty="0" err="1">
                <a:solidFill>
                  <a:schemeClr val="accent1">
                    <a:lumMod val="50000"/>
                  </a:schemeClr>
                </a:solidFill>
              </a:rPr>
              <a:t>unit</a:t>
            </a:r>
            <a:r>
              <a:rPr lang="de-DE" sz="1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de-DE" sz="1400" dirty="0" err="1">
                <a:solidFill>
                  <a:schemeClr val="accent1">
                    <a:lumMod val="50000"/>
                  </a:schemeClr>
                </a:solidFill>
              </a:rPr>
              <a:t>Assembly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1">
                    <a:lumMod val="50000"/>
                  </a:schemeClr>
                </a:solidFill>
              </a:rPr>
              <a:t>one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1">
                    <a:lumMod val="50000"/>
                  </a:schemeClr>
                </a:solidFill>
              </a:rPr>
              <a:t>quadrupole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1">
                    <a:lumMod val="50000"/>
                  </a:schemeClr>
                </a:solidFill>
              </a:rPr>
              <a:t>magnet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 + 1 </a:t>
            </a:r>
            <a:r>
              <a:rPr lang="de-DE" sz="1400" dirty="0" err="1">
                <a:solidFill>
                  <a:schemeClr val="accent1">
                    <a:lumMod val="50000"/>
                  </a:schemeClr>
                </a:solidFill>
              </a:rPr>
              <a:t>or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 2 </a:t>
            </a:r>
            <a:r>
              <a:rPr lang="de-DE" sz="1400" dirty="0" err="1">
                <a:solidFill>
                  <a:schemeClr val="accent1">
                    <a:lumMod val="50000"/>
                  </a:schemeClr>
                </a:solidFill>
              </a:rPr>
              <a:t>corrector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1">
                    <a:lumMod val="50000"/>
                  </a:schemeClr>
                </a:solidFill>
              </a:rPr>
              <a:t>magnets</a:t>
            </a:r>
            <a:endParaRPr lang="de-DE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0" name="Rechteck 249"/>
          <p:cNvSpPr/>
          <p:nvPr/>
        </p:nvSpPr>
        <p:spPr>
          <a:xfrm>
            <a:off x="424800" y="3319323"/>
            <a:ext cx="4093200" cy="3508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de-DE" sz="1400" b="1" dirty="0">
                <a:solidFill>
                  <a:schemeClr val="accent1">
                    <a:lumMod val="50000"/>
                  </a:schemeClr>
                </a:solidFill>
              </a:rPr>
              <a:t>Quadrupole </a:t>
            </a:r>
            <a:r>
              <a:rPr lang="de-DE" sz="1400" b="1" dirty="0" err="1">
                <a:solidFill>
                  <a:schemeClr val="accent1">
                    <a:lumMod val="50000"/>
                  </a:schemeClr>
                </a:solidFill>
              </a:rPr>
              <a:t>magnet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de-DE" sz="1400" dirty="0" err="1">
                <a:solidFill>
                  <a:schemeClr val="accent1">
                    <a:lumMod val="50000"/>
                  </a:schemeClr>
                </a:solidFill>
              </a:rPr>
              <a:t>superferric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, 27.7 </a:t>
            </a:r>
            <a:r>
              <a:rPr lang="de-DE" sz="1400" dirty="0" smtClean="0">
                <a:solidFill>
                  <a:schemeClr val="accent1">
                    <a:lumMod val="50000"/>
                  </a:schemeClr>
                </a:solidFill>
              </a:rPr>
              <a:t>T/m</a:t>
            </a:r>
            <a:r>
              <a:rPr lang="de-DE" sz="1400" baseline="30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endParaRPr lang="de-DE" sz="1400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1" name="Rechteck 250"/>
          <p:cNvSpPr/>
          <p:nvPr/>
        </p:nvSpPr>
        <p:spPr>
          <a:xfrm>
            <a:off x="424800" y="3744720"/>
            <a:ext cx="4093200" cy="3508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de-DE" sz="1400" b="1" dirty="0" err="1">
                <a:solidFill>
                  <a:schemeClr val="accent1">
                    <a:lumMod val="50000"/>
                  </a:schemeClr>
                </a:solidFill>
              </a:rPr>
              <a:t>Chromaticity</a:t>
            </a:r>
            <a:r>
              <a:rPr lang="de-DE" sz="1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400" b="1" dirty="0" err="1" smtClean="0">
                <a:solidFill>
                  <a:schemeClr val="accent1">
                    <a:lumMod val="50000"/>
                  </a:schemeClr>
                </a:solidFill>
              </a:rPr>
              <a:t>sexstupole</a:t>
            </a:r>
            <a:r>
              <a:rPr lang="de-DE" sz="1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de-DE" sz="1400" dirty="0" err="1">
                <a:solidFill>
                  <a:schemeClr val="accent1">
                    <a:lumMod val="50000"/>
                  </a:schemeClr>
                </a:solidFill>
              </a:rPr>
              <a:t>superferric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sz="1400" dirty="0" smtClean="0">
                <a:solidFill>
                  <a:schemeClr val="accent1">
                    <a:lumMod val="50000"/>
                  </a:schemeClr>
                </a:solidFill>
              </a:rPr>
              <a:t>232 T/m</a:t>
            </a:r>
            <a:r>
              <a:rPr lang="de-DE" sz="1400" baseline="30000" dirty="0">
                <a:solidFill>
                  <a:schemeClr val="accent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252" name="Rechteck 251"/>
          <p:cNvSpPr/>
          <p:nvPr/>
        </p:nvSpPr>
        <p:spPr>
          <a:xfrm>
            <a:off x="424800" y="4189722"/>
            <a:ext cx="4093200" cy="3508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de-DE" sz="1400" b="1" dirty="0" err="1" smtClean="0">
                <a:solidFill>
                  <a:schemeClr val="accent1">
                    <a:lumMod val="50000"/>
                  </a:schemeClr>
                </a:solidFill>
              </a:rPr>
              <a:t>Steering</a:t>
            </a:r>
            <a:r>
              <a:rPr lang="de-DE" sz="1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400" b="1" dirty="0" err="1">
                <a:solidFill>
                  <a:schemeClr val="accent1">
                    <a:lumMod val="50000"/>
                  </a:schemeClr>
                </a:solidFill>
              </a:rPr>
              <a:t>magnet</a:t>
            </a:r>
            <a:r>
              <a:rPr lang="de-DE" sz="1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de-DE" sz="1400" dirty="0">
                <a:cs typeface="Calibri" panose="020F0502020204030204" pitchFamily="34" charset="0"/>
              </a:rPr>
              <a:t>cos </a:t>
            </a:r>
            <a:r>
              <a:rPr lang="el-GR" sz="1400" dirty="0">
                <a:cs typeface="Calibri" panose="020F0502020204030204" pitchFamily="34" charset="0"/>
              </a:rPr>
              <a:t>θ</a:t>
            </a:r>
            <a:r>
              <a:rPr lang="de-DE" sz="1400" dirty="0">
                <a:cs typeface="Calibri" panose="020F0502020204030204" pitchFamily="34" charset="0"/>
              </a:rPr>
              <a:t> </a:t>
            </a:r>
            <a:r>
              <a:rPr lang="de-DE" sz="1400" dirty="0" err="1">
                <a:cs typeface="Calibri" panose="020F0502020204030204" pitchFamily="34" charset="0"/>
              </a:rPr>
              <a:t>dipoles</a:t>
            </a:r>
            <a:r>
              <a:rPr lang="de-DE" sz="1400" dirty="0">
                <a:cs typeface="Calibri" panose="020F0502020204030204" pitchFamily="34" charset="0"/>
              </a:rPr>
              <a:t>, </a:t>
            </a:r>
            <a:r>
              <a:rPr lang="de-DE" sz="1400" dirty="0" err="1">
                <a:cs typeface="Calibri" panose="020F0502020204030204" pitchFamily="34" charset="0"/>
              </a:rPr>
              <a:t>nested</a:t>
            </a:r>
            <a:endParaRPr lang="de-DE" sz="1400" dirty="0">
              <a:cs typeface="Calibri" panose="020F0502020204030204" pitchFamily="34" charset="0"/>
            </a:endParaRPr>
          </a:p>
        </p:txBody>
      </p:sp>
      <p:sp>
        <p:nvSpPr>
          <p:cNvPr id="253" name="Rechteck 252"/>
          <p:cNvSpPr/>
          <p:nvPr/>
        </p:nvSpPr>
        <p:spPr>
          <a:xfrm>
            <a:off x="424800" y="4621994"/>
            <a:ext cx="4093200" cy="3508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de-DE" sz="1400" b="1" dirty="0">
                <a:solidFill>
                  <a:schemeClr val="accent1">
                    <a:lumMod val="50000"/>
                  </a:schemeClr>
                </a:solidFill>
              </a:rPr>
              <a:t>Multipole </a:t>
            </a:r>
            <a:r>
              <a:rPr lang="de-DE" sz="1400" b="1" dirty="0" err="1">
                <a:solidFill>
                  <a:schemeClr val="accent1">
                    <a:lumMod val="50000"/>
                  </a:schemeClr>
                </a:solidFill>
              </a:rPr>
              <a:t>correctors</a:t>
            </a:r>
            <a:r>
              <a:rPr lang="de-DE" sz="1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de-DE" sz="1400" dirty="0">
                <a:cs typeface="Calibri" panose="020F0502020204030204" pitchFamily="34" charset="0"/>
              </a:rPr>
              <a:t>cos </a:t>
            </a:r>
            <a:r>
              <a:rPr lang="el-GR" sz="1400" dirty="0">
                <a:cs typeface="Calibri" panose="020F0502020204030204" pitchFamily="34" charset="0"/>
              </a:rPr>
              <a:t>θ</a:t>
            </a:r>
            <a:r>
              <a:rPr lang="de-DE" sz="1400" dirty="0">
                <a:cs typeface="Calibri" panose="020F0502020204030204" pitchFamily="34" charset="0"/>
              </a:rPr>
              <a:t>, </a:t>
            </a:r>
            <a:r>
              <a:rPr lang="de-DE" sz="1400" dirty="0" err="1">
                <a:cs typeface="Calibri" panose="020F0502020204030204" pitchFamily="34" charset="0"/>
              </a:rPr>
              <a:t>nested</a:t>
            </a:r>
            <a:r>
              <a:rPr lang="de-DE" sz="1400" dirty="0">
                <a:cs typeface="Calibri" panose="020F0502020204030204" pitchFamily="34" charset="0"/>
              </a:rPr>
              <a:t>: B2, A3, B4</a:t>
            </a:r>
          </a:p>
        </p:txBody>
      </p:sp>
      <p:sp>
        <p:nvSpPr>
          <p:cNvPr id="269" name="Textfeld 268"/>
          <p:cNvSpPr txBox="1"/>
          <p:nvPr/>
        </p:nvSpPr>
        <p:spPr>
          <a:xfrm>
            <a:off x="4720163" y="5547543"/>
            <a:ext cx="1842802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600" dirty="0" smtClean="0">
                <a:solidFill>
                  <a:schemeClr val="bg1"/>
                </a:solidFill>
              </a:rPr>
              <a:t>QDM</a:t>
            </a:r>
          </a:p>
        </p:txBody>
      </p:sp>
      <p:cxnSp>
        <p:nvCxnSpPr>
          <p:cNvPr id="301" name="Gerade Verbindung mit Pfeil 300"/>
          <p:cNvCxnSpPr/>
          <p:nvPr/>
        </p:nvCxnSpPr>
        <p:spPr>
          <a:xfrm flipV="1">
            <a:off x="8595832" y="1760409"/>
            <a:ext cx="85387" cy="3075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4" name="Textfeld 303"/>
          <p:cNvSpPr txBox="1"/>
          <p:nvPr/>
        </p:nvSpPr>
        <p:spPr>
          <a:xfrm rot="20916251">
            <a:off x="8149450" y="2014503"/>
            <a:ext cx="978153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200" dirty="0" err="1" smtClean="0"/>
              <a:t>sc</a:t>
            </a:r>
            <a:r>
              <a:rPr lang="en-GB" sz="1200" dirty="0" smtClean="0"/>
              <a:t>-bus bars</a:t>
            </a:r>
          </a:p>
        </p:txBody>
      </p:sp>
      <p:grpSp>
        <p:nvGrpSpPr>
          <p:cNvPr id="270" name="Gruppieren 269"/>
          <p:cNvGrpSpPr/>
          <p:nvPr/>
        </p:nvGrpSpPr>
        <p:grpSpPr>
          <a:xfrm>
            <a:off x="6798144" y="762000"/>
            <a:ext cx="5393855" cy="2080747"/>
            <a:chOff x="5172363" y="1291499"/>
            <a:chExt cx="5418400" cy="2120806"/>
          </a:xfrm>
        </p:grpSpPr>
        <p:pic>
          <p:nvPicPr>
            <p:cNvPr id="256" name="Grafik 255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61" b="3602"/>
            <a:stretch/>
          </p:blipFill>
          <p:spPr>
            <a:xfrm flipH="1">
              <a:off x="5172363" y="1291499"/>
              <a:ext cx="5418400" cy="2120806"/>
            </a:xfrm>
            <a:prstGeom prst="rect">
              <a:avLst/>
            </a:prstGeom>
          </p:spPr>
        </p:pic>
        <p:sp>
          <p:nvSpPr>
            <p:cNvPr id="262" name="Textfeld 261"/>
            <p:cNvSpPr txBox="1"/>
            <p:nvPr/>
          </p:nvSpPr>
          <p:spPr>
            <a:xfrm rot="20298738">
              <a:off x="6399589" y="3013971"/>
              <a:ext cx="1178528" cy="27699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GB" sz="1200" dirty="0" smtClean="0"/>
                <a:t>quad + </a:t>
              </a:r>
              <a:r>
                <a:rPr lang="en-GB" sz="1200" dirty="0" err="1" smtClean="0"/>
                <a:t>steerer</a:t>
              </a:r>
              <a:endParaRPr lang="en-GB" sz="1200" dirty="0" smtClean="0"/>
            </a:p>
          </p:txBody>
        </p:sp>
        <p:cxnSp>
          <p:nvCxnSpPr>
            <p:cNvPr id="264" name="Gerade Verbindung mit Pfeil 263"/>
            <p:cNvCxnSpPr/>
            <p:nvPr/>
          </p:nvCxnSpPr>
          <p:spPr>
            <a:xfrm flipH="1" flipV="1">
              <a:off x="6277122" y="2904393"/>
              <a:ext cx="288196" cy="2801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Gerade Verbindung mit Pfeil 265"/>
            <p:cNvCxnSpPr/>
            <p:nvPr/>
          </p:nvCxnSpPr>
          <p:spPr>
            <a:xfrm flipV="1">
              <a:off x="7326260" y="2412209"/>
              <a:ext cx="39975" cy="4921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1" name="Textfeld 260"/>
          <p:cNvSpPr txBox="1"/>
          <p:nvPr/>
        </p:nvSpPr>
        <p:spPr>
          <a:xfrm>
            <a:off x="4658848" y="1401343"/>
            <a:ext cx="1677062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 smtClean="0">
                <a:solidFill>
                  <a:schemeClr val="bg1"/>
                </a:solidFill>
              </a:rPr>
              <a:t>Quadrupole Unit</a:t>
            </a:r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 rotWithShape="1">
          <a:blip r:embed="rId3"/>
          <a:srcRect l="6216" t="8363" r="2895"/>
          <a:stretch/>
        </p:blipFill>
        <p:spPr>
          <a:xfrm>
            <a:off x="7895218" y="4732746"/>
            <a:ext cx="3139891" cy="1893222"/>
          </a:xfrm>
          <a:prstGeom prst="rect">
            <a:avLst/>
          </a:prstGeom>
        </p:spPr>
      </p:pic>
      <p:grpSp>
        <p:nvGrpSpPr>
          <p:cNvPr id="12" name="Gruppieren 11"/>
          <p:cNvGrpSpPr/>
          <p:nvPr/>
        </p:nvGrpSpPr>
        <p:grpSpPr>
          <a:xfrm>
            <a:off x="4720163" y="2562809"/>
            <a:ext cx="6967337" cy="2714686"/>
            <a:chOff x="4806847" y="2604975"/>
            <a:chExt cx="7239730" cy="2954081"/>
          </a:xfrm>
        </p:grpSpPr>
        <p:grpSp>
          <p:nvGrpSpPr>
            <p:cNvPr id="306" name="Gruppieren 305"/>
            <p:cNvGrpSpPr/>
            <p:nvPr/>
          </p:nvGrpSpPr>
          <p:grpSpPr>
            <a:xfrm>
              <a:off x="4806847" y="2604975"/>
              <a:ext cx="7176570" cy="2449291"/>
              <a:chOff x="4957933" y="2426158"/>
              <a:chExt cx="7176570" cy="2449291"/>
            </a:xfrm>
          </p:grpSpPr>
          <p:pic>
            <p:nvPicPr>
              <p:cNvPr id="5" name="Grafik 4"/>
              <p:cNvPicPr>
                <a:picLocks noChangeAspect="1"/>
              </p:cNvPicPr>
              <p:nvPr/>
            </p:nvPicPr>
            <p:blipFill rotWithShape="1">
              <a:blip r:embed="rId4"/>
              <a:srcRect l="3243" t="9825" r="597"/>
              <a:stretch/>
            </p:blipFill>
            <p:spPr>
              <a:xfrm>
                <a:off x="6532013" y="2791602"/>
                <a:ext cx="5602490" cy="2083847"/>
              </a:xfrm>
              <a:prstGeom prst="rect">
                <a:avLst/>
              </a:prstGeom>
            </p:spPr>
          </p:pic>
          <p:sp>
            <p:nvSpPr>
              <p:cNvPr id="268" name="Textfeld 267"/>
              <p:cNvSpPr txBox="1"/>
              <p:nvPr/>
            </p:nvSpPr>
            <p:spPr>
              <a:xfrm>
                <a:off x="4957933" y="3087198"/>
                <a:ext cx="1919115" cy="338554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GB" sz="1600" dirty="0" smtClean="0">
                    <a:solidFill>
                      <a:schemeClr val="bg1"/>
                    </a:solidFill>
                  </a:rPr>
                  <a:t>Cold mass of QDM</a:t>
                </a:r>
              </a:p>
            </p:txBody>
          </p:sp>
          <p:sp>
            <p:nvSpPr>
              <p:cNvPr id="271" name="Textfeld 270"/>
              <p:cNvSpPr txBox="1"/>
              <p:nvPr/>
            </p:nvSpPr>
            <p:spPr>
              <a:xfrm rot="20700356">
                <a:off x="7337785" y="3180373"/>
                <a:ext cx="877655" cy="46166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:r>
                  <a:rPr lang="en-GB" sz="1200" dirty="0" smtClean="0"/>
                  <a:t>quad defocus.</a:t>
                </a:r>
              </a:p>
            </p:txBody>
          </p:sp>
          <p:sp>
            <p:nvSpPr>
              <p:cNvPr id="272" name="Textfeld 271"/>
              <p:cNvSpPr txBox="1"/>
              <p:nvPr/>
            </p:nvSpPr>
            <p:spPr>
              <a:xfrm rot="20700356">
                <a:off x="10501810" y="2426158"/>
                <a:ext cx="658198" cy="46166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:r>
                  <a:rPr lang="en-GB" sz="1200" dirty="0" smtClean="0"/>
                  <a:t>quad focus.</a:t>
                </a:r>
              </a:p>
            </p:txBody>
          </p:sp>
          <p:sp>
            <p:nvSpPr>
              <p:cNvPr id="273" name="Textfeld 272"/>
              <p:cNvSpPr txBox="1"/>
              <p:nvPr/>
            </p:nvSpPr>
            <p:spPr>
              <a:xfrm rot="20700356">
                <a:off x="8817541" y="2773889"/>
                <a:ext cx="1031435" cy="502377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:r>
                  <a:rPr lang="en-GB" sz="1200" dirty="0" err="1" smtClean="0"/>
                  <a:t>cryo</a:t>
                </a:r>
                <a:r>
                  <a:rPr lang="en-GB" sz="1200" dirty="0" smtClean="0"/>
                  <a:t> collimator</a:t>
                </a:r>
              </a:p>
            </p:txBody>
          </p:sp>
          <p:sp>
            <p:nvSpPr>
              <p:cNvPr id="275" name="Textfeld 274"/>
              <p:cNvSpPr txBox="1"/>
              <p:nvPr/>
            </p:nvSpPr>
            <p:spPr>
              <a:xfrm rot="20700356">
                <a:off x="5982236" y="3627691"/>
                <a:ext cx="1073547" cy="46166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:r>
                  <a:rPr lang="en-GB" sz="1200" dirty="0" err="1" smtClean="0"/>
                  <a:t>chr.</a:t>
                </a:r>
                <a:r>
                  <a:rPr lang="en-GB" sz="1200" dirty="0" smtClean="0"/>
                  <a:t> </a:t>
                </a:r>
                <a:r>
                  <a:rPr lang="en-GB" sz="1200" dirty="0" err="1" smtClean="0"/>
                  <a:t>sextupole</a:t>
                </a:r>
                <a:endParaRPr lang="en-GB" sz="1200" dirty="0" smtClean="0"/>
              </a:p>
            </p:txBody>
          </p:sp>
          <p:sp>
            <p:nvSpPr>
              <p:cNvPr id="276" name="Textfeld 275"/>
              <p:cNvSpPr txBox="1"/>
              <p:nvPr/>
            </p:nvSpPr>
            <p:spPr>
              <a:xfrm>
                <a:off x="9135621" y="4287415"/>
                <a:ext cx="1104054" cy="46166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:r>
                  <a:rPr lang="en-GB" sz="1200" dirty="0" smtClean="0"/>
                  <a:t>suspension system</a:t>
                </a:r>
              </a:p>
            </p:txBody>
          </p:sp>
          <p:cxnSp>
            <p:nvCxnSpPr>
              <p:cNvPr id="277" name="Gerade Verbindung mit Pfeil 276"/>
              <p:cNvCxnSpPr/>
              <p:nvPr/>
            </p:nvCxnSpPr>
            <p:spPr>
              <a:xfrm>
                <a:off x="10055372" y="2901970"/>
                <a:ext cx="105523" cy="47950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Gerade Verbindung mit Pfeil 281"/>
              <p:cNvCxnSpPr/>
              <p:nvPr/>
            </p:nvCxnSpPr>
            <p:spPr>
              <a:xfrm>
                <a:off x="10816695" y="2839817"/>
                <a:ext cx="105523" cy="47950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Gerade Verbindung mit Pfeil 282"/>
              <p:cNvCxnSpPr/>
              <p:nvPr/>
            </p:nvCxnSpPr>
            <p:spPr>
              <a:xfrm>
                <a:off x="9294049" y="3241062"/>
                <a:ext cx="213614" cy="32892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Gerade Verbindung mit Pfeil 284"/>
              <p:cNvCxnSpPr/>
              <p:nvPr/>
            </p:nvCxnSpPr>
            <p:spPr>
              <a:xfrm>
                <a:off x="7907523" y="3609481"/>
                <a:ext cx="203360" cy="36489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Gerade Verbindung mit Pfeil 286"/>
              <p:cNvCxnSpPr/>
              <p:nvPr/>
            </p:nvCxnSpPr>
            <p:spPr>
              <a:xfrm>
                <a:off x="6670984" y="4011265"/>
                <a:ext cx="222254" cy="20464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Gerade Verbindung mit Pfeil 290"/>
              <p:cNvCxnSpPr/>
              <p:nvPr/>
            </p:nvCxnSpPr>
            <p:spPr>
              <a:xfrm flipH="1">
                <a:off x="8892989" y="4426017"/>
                <a:ext cx="242632" cy="17530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Gerade Verbindung mit Pfeil 293"/>
              <p:cNvCxnSpPr/>
              <p:nvPr/>
            </p:nvCxnSpPr>
            <p:spPr>
              <a:xfrm flipH="1" flipV="1">
                <a:off x="8816314" y="3586589"/>
                <a:ext cx="319307" cy="83942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feld 39"/>
            <p:cNvSpPr txBox="1"/>
            <p:nvPr/>
          </p:nvSpPr>
          <p:spPr>
            <a:xfrm rot="20700356">
              <a:off x="9456635" y="2740265"/>
              <a:ext cx="1031435" cy="27699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GB" sz="1200" dirty="0" err="1" smtClean="0"/>
                <a:t>steerer</a:t>
              </a:r>
              <a:endParaRPr lang="en-GB" sz="1200" dirty="0" smtClean="0"/>
            </a:p>
          </p:txBody>
        </p:sp>
        <p:cxnSp>
          <p:nvCxnSpPr>
            <p:cNvPr id="6" name="Gerade Verbindung mit Pfeil 5"/>
            <p:cNvCxnSpPr/>
            <p:nvPr/>
          </p:nvCxnSpPr>
          <p:spPr>
            <a:xfrm flipV="1">
              <a:off x="7266260" y="4243167"/>
              <a:ext cx="4780317" cy="131588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feld 8"/>
            <p:cNvSpPr txBox="1"/>
            <p:nvPr/>
          </p:nvSpPr>
          <p:spPr>
            <a:xfrm rot="20660566">
              <a:off x="9554238" y="4846532"/>
              <a:ext cx="824265" cy="27699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GB" sz="1200" dirty="0" smtClean="0"/>
                <a:t>5158 mm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75846"/>
            <a:ext cx="10830560" cy="787557"/>
          </a:xfrm>
          <a:solidFill>
            <a:schemeClr val="bg1"/>
          </a:solidFill>
        </p:spPr>
        <p:txBody>
          <a:bodyPr/>
          <a:lstStyle/>
          <a:p>
            <a:pPr indent="265113"/>
            <a:r>
              <a:rPr lang="en-GB" sz="2670" dirty="0" smtClean="0"/>
              <a:t>Quadrupole Doublet Modules (QDM) for SIS100</a:t>
            </a:r>
            <a:endParaRPr lang="en-GB" sz="2670" dirty="0"/>
          </a:p>
        </p:txBody>
      </p:sp>
      <p:sp>
        <p:nvSpPr>
          <p:cNvPr id="15" name="Rechteck 14"/>
          <p:cNvSpPr/>
          <p:nvPr/>
        </p:nvSpPr>
        <p:spPr>
          <a:xfrm>
            <a:off x="10732984" y="101600"/>
            <a:ext cx="1225336" cy="660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2125686" y="6566285"/>
            <a:ext cx="5307104" cy="365125"/>
          </a:xfrm>
        </p:spPr>
        <p:txBody>
          <a:bodyPr/>
          <a:lstStyle/>
          <a:p>
            <a:r>
              <a:rPr lang="en-US" dirty="0"/>
              <a:t>A. Szwangruber et al.                                   4th SMTF Workshop, 24-26 April, Paestum</a:t>
            </a:r>
            <a:endParaRPr lang="en-GB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4424-9C1A-4815-B52E-67268985F07C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034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el 1"/>
          <p:cNvSpPr>
            <a:spLocks noGrp="1"/>
          </p:cNvSpPr>
          <p:nvPr>
            <p:ph type="title"/>
          </p:nvPr>
        </p:nvSpPr>
        <p:spPr>
          <a:xfrm>
            <a:off x="57385" y="205934"/>
            <a:ext cx="8595832" cy="787557"/>
          </a:xfrm>
        </p:spPr>
        <p:txBody>
          <a:bodyPr/>
          <a:lstStyle/>
          <a:p>
            <a:pPr indent="265113"/>
            <a:r>
              <a:rPr lang="en-GB" sz="2670" dirty="0" smtClean="0"/>
              <a:t>Quadrupole Doublet Modules for SIS100</a:t>
            </a:r>
            <a:endParaRPr lang="en-GB" sz="2670" dirty="0"/>
          </a:p>
        </p:txBody>
      </p:sp>
      <p:pic>
        <p:nvPicPr>
          <p:cNvPr id="56" name="Grafik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412" y="1329018"/>
            <a:ext cx="2514600" cy="2486025"/>
          </a:xfrm>
          <a:prstGeom prst="rect">
            <a:avLst/>
          </a:prstGeom>
        </p:spPr>
      </p:pic>
      <p:pic>
        <p:nvPicPr>
          <p:cNvPr id="57" name="Grafik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271" y="3805518"/>
            <a:ext cx="2695575" cy="2638425"/>
          </a:xfrm>
          <a:prstGeom prst="rect">
            <a:avLst/>
          </a:prstGeom>
        </p:spPr>
      </p:pic>
      <p:pic>
        <p:nvPicPr>
          <p:cNvPr id="58" name="Grafik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17" y="3886481"/>
            <a:ext cx="2543175" cy="2676525"/>
          </a:xfrm>
          <a:prstGeom prst="rect">
            <a:avLst/>
          </a:prstGeom>
        </p:spPr>
      </p:pic>
      <p:pic>
        <p:nvPicPr>
          <p:cNvPr id="59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85" y="1329018"/>
            <a:ext cx="3560659" cy="2129406"/>
          </a:xfrm>
          <a:prstGeom prst="rect">
            <a:avLst/>
          </a:prstGeom>
        </p:spPr>
      </p:pic>
      <p:sp>
        <p:nvSpPr>
          <p:cNvPr id="60" name="Textfeld 59"/>
          <p:cNvSpPr txBox="1"/>
          <p:nvPr/>
        </p:nvSpPr>
        <p:spPr>
          <a:xfrm>
            <a:off x="3481788" y="4917036"/>
            <a:ext cx="2614212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Arc termination modules (two types)</a:t>
            </a:r>
          </a:p>
          <a:p>
            <a:pPr marL="285750" indent="-106363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10 modules </a:t>
            </a:r>
          </a:p>
          <a:p>
            <a:pPr marL="285750" indent="-106363" algn="l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US- / DS- termination of an arc section of SIS100</a:t>
            </a:r>
          </a:p>
        </p:txBody>
      </p:sp>
      <p:sp>
        <p:nvSpPr>
          <p:cNvPr id="61" name="Textfeld 60"/>
          <p:cNvSpPr txBox="1"/>
          <p:nvPr/>
        </p:nvSpPr>
        <p:spPr>
          <a:xfrm>
            <a:off x="3481788" y="2052953"/>
            <a:ext cx="2736132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Arc section modules (5 types)</a:t>
            </a:r>
          </a:p>
          <a:p>
            <a:pPr marL="285750" indent="-106363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54 modules</a:t>
            </a:r>
          </a:p>
          <a:p>
            <a:pPr marL="285750" indent="-106363" algn="l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part of the SIS100 arc sections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9256105" y="2052953"/>
            <a:ext cx="2614212" cy="15388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Straight section modules (two types)</a:t>
            </a:r>
          </a:p>
          <a:p>
            <a:pPr marL="285750" indent="-106363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17 modules</a:t>
            </a:r>
          </a:p>
          <a:p>
            <a:pPr marL="285750" indent="-106363" algn="l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stand alone module in between two warm sections of SIS100</a:t>
            </a:r>
          </a:p>
        </p:txBody>
      </p:sp>
      <p:sp>
        <p:nvSpPr>
          <p:cNvPr id="63" name="Textfeld 62"/>
          <p:cNvSpPr txBox="1"/>
          <p:nvPr/>
        </p:nvSpPr>
        <p:spPr>
          <a:xfrm>
            <a:off x="9256105" y="4917037"/>
            <a:ext cx="2614212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Injection, Extraction modules</a:t>
            </a:r>
          </a:p>
          <a:p>
            <a:pPr marL="285750" indent="-106363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2 modules</a:t>
            </a:r>
          </a:p>
          <a:p>
            <a:pPr marL="285750" indent="-106363" algn="l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US-, DS- terminations of the sector 5 in SIS100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35342" y="6574576"/>
            <a:ext cx="5307104" cy="365125"/>
          </a:xfrm>
        </p:spPr>
        <p:txBody>
          <a:bodyPr/>
          <a:lstStyle/>
          <a:p>
            <a:r>
              <a:rPr lang="en-US" dirty="0"/>
              <a:t>A. Szwangruber et al.                                   4th SMTF Workshop, 24-26 April, Paestum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4424-9C1A-4815-B52E-67268985F07C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027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520773" y="1568024"/>
            <a:ext cx="5951373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Production and Testing </a:t>
            </a:r>
            <a:r>
              <a:rPr lang="en-GB" dirty="0" err="1" smtClean="0">
                <a:solidFill>
                  <a:schemeClr val="bg1"/>
                </a:solidFill>
              </a:rPr>
              <a:t>strategie</a:t>
            </a:r>
            <a:r>
              <a:rPr lang="en-GB" dirty="0" smtClean="0">
                <a:solidFill>
                  <a:schemeClr val="bg1"/>
                </a:solidFill>
              </a:rPr>
              <a:t> for QD-units and QDMs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0" y="207516"/>
            <a:ext cx="8595832" cy="787557"/>
          </a:xfrm>
        </p:spPr>
        <p:txBody>
          <a:bodyPr/>
          <a:lstStyle/>
          <a:p>
            <a:pPr indent="265113"/>
            <a:r>
              <a:rPr lang="en-GB" sz="2670" dirty="0" smtClean="0"/>
              <a:t>Quadrupole Doublet Modules for SIS100</a:t>
            </a:r>
            <a:endParaRPr lang="en-GB" sz="2670" dirty="0"/>
          </a:p>
        </p:txBody>
      </p:sp>
      <p:sp>
        <p:nvSpPr>
          <p:cNvPr id="7" name="Textfeld 6"/>
          <p:cNvSpPr txBox="1"/>
          <p:nvPr/>
        </p:nvSpPr>
        <p:spPr>
          <a:xfrm>
            <a:off x="9814648" y="6361830"/>
            <a:ext cx="1877437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000" dirty="0" smtClean="0"/>
              <a:t>courtesy C. Roux (GSI-SCM)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20773" y="1975297"/>
            <a:ext cx="5968301" cy="39087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QD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unit production and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testing   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JINR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Dubna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, RU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QDM 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components besides magnets: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  <a:p>
            <a:pPr marL="801688" lvl="1" indent="-260350">
              <a:buFont typeface="Symbol" panose="05050102010706020507" pitchFamily="18" charset="2"/>
              <a:buChar char="-"/>
            </a:pP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cryostat                                   </a:t>
            </a:r>
            <a:r>
              <a:rPr lang="en-GB" sz="1600" dirty="0" err="1" smtClean="0">
                <a:solidFill>
                  <a:schemeClr val="accent1">
                    <a:lumMod val="50000"/>
                  </a:schemeClr>
                </a:solidFill>
              </a:rPr>
              <a:t>QingdaoBachmann</a:t>
            </a:r>
            <a:r>
              <a:rPr lang="en-GB" sz="1600" dirty="0">
                <a:solidFill>
                  <a:schemeClr val="accent1">
                    <a:lumMod val="50000"/>
                  </a:schemeClr>
                </a:solidFill>
              </a:rPr>
              <a:t>, CN</a:t>
            </a:r>
          </a:p>
          <a:p>
            <a:pPr marL="801688" lvl="1" indent="-260350">
              <a:buFont typeface="Symbol" panose="05050102010706020507" pitchFamily="18" charset="2"/>
              <a:buChar char="-"/>
            </a:pP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girder                                                </a:t>
            </a:r>
            <a:r>
              <a:rPr lang="en-GB" sz="1600" dirty="0" err="1" smtClean="0">
                <a:solidFill>
                  <a:schemeClr val="accent1">
                    <a:lumMod val="50000"/>
                  </a:schemeClr>
                </a:solidFill>
              </a:rPr>
              <a:t>BilfingerNoell</a:t>
            </a:r>
            <a:r>
              <a:rPr lang="en-GB" sz="1600" dirty="0">
                <a:solidFill>
                  <a:schemeClr val="accent1">
                    <a:lumMod val="50000"/>
                  </a:schemeClr>
                </a:solidFill>
              </a:rPr>
              <a:t>, DE</a:t>
            </a:r>
          </a:p>
          <a:p>
            <a:pPr marL="801688" lvl="1" indent="-260350">
              <a:buFont typeface="Symbol" panose="05050102010706020507" pitchFamily="18" charset="2"/>
              <a:buChar char="-"/>
            </a:pP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beam </a:t>
            </a:r>
            <a:r>
              <a:rPr lang="en-GB" sz="1600" dirty="0">
                <a:solidFill>
                  <a:schemeClr val="accent1">
                    <a:lumMod val="50000"/>
                  </a:schemeClr>
                </a:solidFill>
              </a:rPr>
              <a:t>chamber (series)  </a:t>
            </a: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                                    RI</a:t>
            </a:r>
            <a:r>
              <a:rPr lang="en-GB" sz="1600" dirty="0">
                <a:solidFill>
                  <a:schemeClr val="accent1">
                    <a:lumMod val="50000"/>
                  </a:schemeClr>
                </a:solidFill>
              </a:rPr>
              <a:t>, DE</a:t>
            </a:r>
          </a:p>
          <a:p>
            <a:pPr marL="801688" lvl="1" indent="-260350">
              <a:buFont typeface="Symbol" panose="05050102010706020507" pitchFamily="18" charset="2"/>
              <a:buChar char="-"/>
            </a:pPr>
            <a:r>
              <a:rPr lang="en-GB" sz="1600" dirty="0" err="1" smtClean="0">
                <a:solidFill>
                  <a:schemeClr val="accent1">
                    <a:lumMod val="50000"/>
                  </a:schemeClr>
                </a:solidFill>
              </a:rPr>
              <a:t>cryocatcher</a:t>
            </a: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                                   Pfeiffer </a:t>
            </a:r>
            <a:r>
              <a:rPr lang="en-GB" sz="1600" dirty="0">
                <a:solidFill>
                  <a:schemeClr val="accent1">
                    <a:lumMod val="50000"/>
                  </a:schemeClr>
                </a:solidFill>
              </a:rPr>
              <a:t>Vacuum, DE</a:t>
            </a:r>
          </a:p>
          <a:p>
            <a:pPr marL="801688" lvl="1" indent="-260350">
              <a:buFont typeface="Symbol" panose="05050102010706020507" pitchFamily="18" charset="2"/>
              <a:buChar char="-"/>
            </a:pP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BPM                                           Kyocera </a:t>
            </a:r>
            <a:r>
              <a:rPr lang="en-GB" sz="16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GB" sz="1600" dirty="0" err="1">
                <a:solidFill>
                  <a:schemeClr val="accent1">
                    <a:lumMod val="50000"/>
                  </a:schemeClr>
                </a:solidFill>
              </a:rPr>
              <a:t>Friatec</a:t>
            </a:r>
            <a:r>
              <a:rPr lang="en-GB" sz="1600" dirty="0">
                <a:solidFill>
                  <a:schemeClr val="accent1">
                    <a:lumMod val="50000"/>
                  </a:schemeClr>
                </a:solidFill>
              </a:rPr>
              <a:t>), DE</a:t>
            </a:r>
          </a:p>
          <a:p>
            <a:pPr marL="801688" lvl="1" indent="-260350">
              <a:buFont typeface="Symbol" panose="05050102010706020507" pitchFamily="18" charset="2"/>
              <a:buChar char="-"/>
            </a:pP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LCLs                                                                ILK</a:t>
            </a:r>
            <a:r>
              <a:rPr lang="en-GB" sz="1600" dirty="0">
                <a:solidFill>
                  <a:schemeClr val="accent1">
                    <a:lumMod val="50000"/>
                  </a:schemeClr>
                </a:solidFill>
              </a:rPr>
              <a:t>, DE </a:t>
            </a:r>
          </a:p>
          <a:p>
            <a:pPr marL="801688" lvl="1" indent="-260350">
              <a:buFont typeface="Symbol" panose="05050102010706020507" pitchFamily="18" charset="2"/>
              <a:buChar char="-"/>
            </a:pPr>
            <a:r>
              <a:rPr lang="en-GB" sz="1600" dirty="0" err="1" smtClean="0">
                <a:solidFill>
                  <a:schemeClr val="accent1">
                    <a:lumMod val="50000"/>
                  </a:schemeClr>
                </a:solidFill>
              </a:rPr>
              <a:t>cryopump</a:t>
            </a: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                                                         ILK</a:t>
            </a:r>
            <a:r>
              <a:rPr lang="en-GB" sz="1600" dirty="0">
                <a:solidFill>
                  <a:schemeClr val="accent1">
                    <a:lumMod val="50000"/>
                  </a:schemeClr>
                </a:solidFill>
              </a:rPr>
              <a:t>, DE</a:t>
            </a:r>
          </a:p>
          <a:p>
            <a:pPr marL="801688" lvl="1" indent="-2603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roughing </a:t>
            </a:r>
            <a:r>
              <a:rPr lang="en-GB" sz="1600" dirty="0">
                <a:solidFill>
                  <a:schemeClr val="accent1">
                    <a:lumMod val="50000"/>
                  </a:schemeClr>
                </a:solidFill>
              </a:rPr>
              <a:t>CWT                   </a:t>
            </a: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            Pfeifer </a:t>
            </a:r>
            <a:r>
              <a:rPr lang="en-GB" sz="1600" dirty="0">
                <a:solidFill>
                  <a:schemeClr val="accent1">
                    <a:lumMod val="50000"/>
                  </a:schemeClr>
                </a:solidFill>
              </a:rPr>
              <a:t>Vacuum, DE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QDM integration                            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BilfingerNoell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, DE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QDM testing					    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INFN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Salerno, IT</a:t>
            </a:r>
          </a:p>
          <a:p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										     GSI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, DE</a:t>
            </a:r>
            <a:endParaRPr lang="en-GB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208" y="1502710"/>
            <a:ext cx="5329339" cy="4821399"/>
          </a:xfrm>
          <a:prstGeom prst="rect">
            <a:avLst/>
          </a:prstGeom>
        </p:spPr>
      </p:pic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2120513" y="6570937"/>
            <a:ext cx="5307104" cy="365125"/>
          </a:xfrm>
        </p:spPr>
        <p:txBody>
          <a:bodyPr/>
          <a:lstStyle/>
          <a:p>
            <a:r>
              <a:rPr lang="en-US" dirty="0"/>
              <a:t>A. Szwangruber et al.                                   4th SMTF Workshop, 24-26 April, Paestum</a:t>
            </a:r>
            <a:endParaRPr lang="en-GB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4424-9C1A-4815-B52E-67268985F07C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989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" y="212524"/>
            <a:ext cx="8607474" cy="787557"/>
          </a:xfrm>
        </p:spPr>
        <p:txBody>
          <a:bodyPr/>
          <a:lstStyle/>
          <a:p>
            <a:pPr indent="265113"/>
            <a:r>
              <a:rPr lang="en-GB" sz="2670" dirty="0" smtClean="0"/>
              <a:t>Testing of First of Series QDM for SIS100</a:t>
            </a:r>
            <a:endParaRPr lang="en-GB" sz="2670" dirty="0"/>
          </a:p>
        </p:txBody>
      </p:sp>
      <p:pic>
        <p:nvPicPr>
          <p:cNvPr id="53" name="Grafik 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87" y="1589785"/>
            <a:ext cx="4318219" cy="2594830"/>
          </a:xfrm>
          <a:prstGeom prst="rect">
            <a:avLst/>
          </a:prstGeom>
        </p:spPr>
      </p:pic>
      <p:sp>
        <p:nvSpPr>
          <p:cNvPr id="54" name="Textfeld 53"/>
          <p:cNvSpPr txBox="1"/>
          <p:nvPr/>
        </p:nvSpPr>
        <p:spPr>
          <a:xfrm>
            <a:off x="226887" y="1207636"/>
            <a:ext cx="3480440" cy="369332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Delivery to STF November 2019</a:t>
            </a:r>
          </a:p>
        </p:txBody>
      </p:sp>
      <p:pic>
        <p:nvPicPr>
          <p:cNvPr id="55" name="Bild 1" descr="C:\Users\STEFAN~1\AppData\Local\Temp\20191211_161910_resized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87" y="4276165"/>
            <a:ext cx="4201678" cy="2314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Textfeld 1"/>
          <p:cNvSpPr txBox="1"/>
          <p:nvPr/>
        </p:nvSpPr>
        <p:spPr>
          <a:xfrm>
            <a:off x="5556371" y="3456432"/>
            <a:ext cx="4390947" cy="2462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Instrumentation check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integrity of current circuits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Integrity of installed instrumentation 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Alignment and survey of the cold mass 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Leak </a:t>
            </a:r>
            <a:r>
              <a:rPr lang="en-US" sz="14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tightnes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He-headers</a:t>
            </a:r>
          </a:p>
          <a:p>
            <a:pPr marL="742950" lvl="1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UHV system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 training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Powering of the main quadrupole and corrector magnets </a:t>
            </a:r>
            <a:endParaRPr lang="de-DE" sz="14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Static and dynamic heat load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26887" y="6344703"/>
            <a:ext cx="2039341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000" dirty="0" smtClean="0">
                <a:solidFill>
                  <a:schemeClr val="bg1"/>
                </a:solidFill>
              </a:rPr>
              <a:t>courtesy C. </a:t>
            </a:r>
            <a:r>
              <a:rPr lang="en-GB" sz="1000" dirty="0" err="1" smtClean="0">
                <a:solidFill>
                  <a:schemeClr val="bg1"/>
                </a:solidFill>
              </a:rPr>
              <a:t>Schröder</a:t>
            </a:r>
            <a:r>
              <a:rPr lang="en-GB" sz="1000" dirty="0" smtClean="0">
                <a:solidFill>
                  <a:schemeClr val="bg1"/>
                </a:solidFill>
              </a:rPr>
              <a:t> (GSI-CRY)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26886" y="3951211"/>
            <a:ext cx="1462260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000" dirty="0" smtClean="0"/>
              <a:t>courtesy </a:t>
            </a:r>
            <a:r>
              <a:rPr lang="en-GB" sz="1000" dirty="0" err="1" smtClean="0"/>
              <a:t>G.Otto</a:t>
            </a:r>
            <a:r>
              <a:rPr lang="en-GB" sz="1000" dirty="0" smtClean="0"/>
              <a:t> (GSI)</a:t>
            </a:r>
          </a:p>
        </p:txBody>
      </p:sp>
      <p:sp>
        <p:nvSpPr>
          <p:cNvPr id="4" name="Rechteck 3"/>
          <p:cNvSpPr/>
          <p:nvPr/>
        </p:nvSpPr>
        <p:spPr>
          <a:xfrm>
            <a:off x="5556372" y="1278841"/>
            <a:ext cx="439094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rgbClr val="FFC000"/>
              </a:buClr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Extensive tests for design evaluation</a:t>
            </a:r>
          </a:p>
        </p:txBody>
      </p:sp>
      <p:sp>
        <p:nvSpPr>
          <p:cNvPr id="5" name="Rechteck 4"/>
          <p:cNvSpPr/>
          <p:nvPr/>
        </p:nvSpPr>
        <p:spPr>
          <a:xfrm>
            <a:off x="5556372" y="1681939"/>
            <a:ext cx="4390946" cy="12126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position stability of the cold mass</a:t>
            </a:r>
          </a:p>
          <a:p>
            <a:pPr marL="285750" indent="-28575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functionality of HTS Local Current Leads</a:t>
            </a:r>
          </a:p>
          <a:p>
            <a:pPr marL="285750" indent="-28575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hydraulic resistance and cooling of the module </a:t>
            </a:r>
          </a:p>
          <a:p>
            <a:pPr marL="285750" indent="-28575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UHV performance @ 4K</a:t>
            </a:r>
          </a:p>
        </p:txBody>
      </p:sp>
      <p:sp>
        <p:nvSpPr>
          <p:cNvPr id="6" name="Rechteck 5"/>
          <p:cNvSpPr/>
          <p:nvPr/>
        </p:nvSpPr>
        <p:spPr>
          <a:xfrm>
            <a:off x="5556372" y="3052310"/>
            <a:ext cx="439094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Acceptance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tests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5169408" y="6111202"/>
            <a:ext cx="5145024" cy="36933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6 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thermal cycles performed 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over 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8 months </a:t>
            </a: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2145435" y="6542812"/>
            <a:ext cx="5307104" cy="365125"/>
          </a:xfrm>
        </p:spPr>
        <p:txBody>
          <a:bodyPr/>
          <a:lstStyle/>
          <a:p>
            <a:r>
              <a:rPr lang="en-US" dirty="0"/>
              <a:t>A. Szwangruber et al.                                   4th SMTF Workshop, 24-26 April, Paestum</a:t>
            </a:r>
            <a:endParaRPr lang="en-GB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4424-9C1A-4815-B52E-67268985F07C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789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" y="228078"/>
            <a:ext cx="11663556" cy="787557"/>
          </a:xfrm>
          <a:solidFill>
            <a:schemeClr val="bg1"/>
          </a:solidFill>
        </p:spPr>
        <p:txBody>
          <a:bodyPr/>
          <a:lstStyle/>
          <a:p>
            <a:pPr indent="265113"/>
            <a:r>
              <a:rPr lang="en-GB" sz="2670" dirty="0" err="1" smtClean="0"/>
              <a:t>FoS</a:t>
            </a:r>
            <a:r>
              <a:rPr lang="en-GB" sz="2670" dirty="0" smtClean="0"/>
              <a:t> QDM:  Position stability of the cold mass in thermal cycles</a:t>
            </a:r>
            <a:endParaRPr lang="en-GB" sz="2670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221921" y="1212743"/>
            <a:ext cx="6999874" cy="2285001"/>
            <a:chOff x="4469137" y="974636"/>
            <a:chExt cx="4616248" cy="1522267"/>
          </a:xfrm>
        </p:grpSpPr>
        <p:sp>
          <p:nvSpPr>
            <p:cNvPr id="8" name="Rechteck 7"/>
            <p:cNvSpPr/>
            <p:nvPr/>
          </p:nvSpPr>
          <p:spPr>
            <a:xfrm>
              <a:off x="4470398" y="1082245"/>
              <a:ext cx="4614987" cy="1414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grpSp>
          <p:nvGrpSpPr>
            <p:cNvPr id="9" name="Group 1"/>
            <p:cNvGrpSpPr/>
            <p:nvPr/>
          </p:nvGrpSpPr>
          <p:grpSpPr>
            <a:xfrm>
              <a:off x="4469137" y="974636"/>
              <a:ext cx="4471221" cy="1522267"/>
              <a:chOff x="1310818" y="1069148"/>
              <a:chExt cx="6822677" cy="2120196"/>
            </a:xfrm>
          </p:grpSpPr>
          <p:pic>
            <p:nvPicPr>
              <p:cNvPr id="10" name="Picture 1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10242" r="661"/>
              <a:stretch/>
            </p:blipFill>
            <p:spPr>
              <a:xfrm>
                <a:off x="1886989" y="1358020"/>
                <a:ext cx="5569527" cy="1797980"/>
              </a:xfrm>
              <a:prstGeom prst="rect">
                <a:avLst/>
              </a:prstGeom>
            </p:spPr>
          </p:pic>
          <p:cxnSp>
            <p:nvCxnSpPr>
              <p:cNvPr id="11" name="Straight Arrow Connector 9"/>
              <p:cNvCxnSpPr/>
              <p:nvPr/>
            </p:nvCxnSpPr>
            <p:spPr>
              <a:xfrm flipV="1">
                <a:off x="2385753" y="1529543"/>
                <a:ext cx="11606" cy="165980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>
                <a:stCxn id="14" idx="6"/>
              </p:cNvCxnSpPr>
              <p:nvPr/>
            </p:nvCxnSpPr>
            <p:spPr>
              <a:xfrm flipV="1">
                <a:off x="2468881" y="1761843"/>
                <a:ext cx="5598936" cy="79016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3"/>
              <p:cNvCxnSpPr/>
              <p:nvPr/>
            </p:nvCxnSpPr>
            <p:spPr>
              <a:xfrm flipH="1" flipV="1">
                <a:off x="1312743" y="2414826"/>
                <a:ext cx="1898835" cy="25231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al 15"/>
              <p:cNvSpPr/>
              <p:nvPr/>
            </p:nvSpPr>
            <p:spPr>
              <a:xfrm>
                <a:off x="2309212" y="2477192"/>
                <a:ext cx="159669" cy="149629"/>
              </a:xfrm>
              <a:prstGeom prst="ellipse">
                <a:avLst/>
              </a:prstGeom>
              <a:solidFill>
                <a:srgbClr val="FDBB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 dirty="0" smtClean="0">
                    <a:solidFill>
                      <a:schemeClr val="tx1"/>
                    </a:solidFill>
                  </a:rPr>
                  <a:t>A</a:t>
                </a:r>
                <a:endParaRPr lang="de-DE" sz="1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5" name="Straight Arrow Connector 67"/>
              <p:cNvCxnSpPr/>
              <p:nvPr/>
            </p:nvCxnSpPr>
            <p:spPr>
              <a:xfrm flipH="1" flipV="1">
                <a:off x="6969085" y="1069148"/>
                <a:ext cx="26294" cy="149714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6"/>
              <p:cNvSpPr txBox="1"/>
              <p:nvPr/>
            </p:nvSpPr>
            <p:spPr>
              <a:xfrm>
                <a:off x="2440504" y="1426341"/>
                <a:ext cx="273636" cy="240734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de-DE" sz="1000" b="1" dirty="0" smtClean="0">
                    <a:solidFill>
                      <a:srgbClr val="FF0000"/>
                    </a:solidFill>
                  </a:rPr>
                  <a:t>Z</a:t>
                </a:r>
              </a:p>
            </p:txBody>
          </p:sp>
          <p:sp>
            <p:nvSpPr>
              <p:cNvPr id="17" name="Oval 70"/>
              <p:cNvSpPr/>
              <p:nvPr/>
            </p:nvSpPr>
            <p:spPr>
              <a:xfrm>
                <a:off x="2320298" y="1956259"/>
                <a:ext cx="159669" cy="14962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 dirty="0" smtClean="0">
                    <a:solidFill>
                      <a:schemeClr val="tx1"/>
                    </a:solidFill>
                  </a:rPr>
                  <a:t>1</a:t>
                </a:r>
                <a:endParaRPr lang="de-DE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Oval 75"/>
              <p:cNvSpPr/>
              <p:nvPr/>
            </p:nvSpPr>
            <p:spPr>
              <a:xfrm>
                <a:off x="1840929" y="2449485"/>
                <a:ext cx="159669" cy="14962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19" name="Oval 76"/>
              <p:cNvSpPr/>
              <p:nvPr/>
            </p:nvSpPr>
            <p:spPr>
              <a:xfrm>
                <a:off x="2309213" y="3017525"/>
                <a:ext cx="159669" cy="14962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20" name="Oval 77"/>
              <p:cNvSpPr/>
              <p:nvPr/>
            </p:nvSpPr>
            <p:spPr>
              <a:xfrm>
                <a:off x="2777499" y="2571406"/>
                <a:ext cx="159669" cy="14962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21" name="Oval 78"/>
              <p:cNvSpPr/>
              <p:nvPr/>
            </p:nvSpPr>
            <p:spPr>
              <a:xfrm>
                <a:off x="6895063" y="1294020"/>
                <a:ext cx="159669" cy="14962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  <p:sp>
            <p:nvSpPr>
              <p:cNvPr id="22" name="Oval 80"/>
              <p:cNvSpPr/>
              <p:nvPr/>
            </p:nvSpPr>
            <p:spPr>
              <a:xfrm>
                <a:off x="6917227" y="2355275"/>
                <a:ext cx="159669" cy="14962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 dirty="0">
                    <a:solidFill>
                      <a:schemeClr val="tx1"/>
                    </a:solidFill>
                  </a:rPr>
                  <a:t>7</a:t>
                </a:r>
              </a:p>
            </p:txBody>
          </p:sp>
          <p:sp>
            <p:nvSpPr>
              <p:cNvPr id="23" name="TextBox 85"/>
              <p:cNvSpPr txBox="1"/>
              <p:nvPr/>
            </p:nvSpPr>
            <p:spPr>
              <a:xfrm>
                <a:off x="7862170" y="1483847"/>
                <a:ext cx="271325" cy="228462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de-DE" sz="1000" b="1" dirty="0">
                    <a:solidFill>
                      <a:srgbClr val="FF0000"/>
                    </a:solidFill>
                  </a:rPr>
                  <a:t>X</a:t>
                </a:r>
                <a:endParaRPr lang="de-DE" sz="1000" b="1" dirty="0" smtClea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TextBox 86"/>
              <p:cNvSpPr txBox="1"/>
              <p:nvPr/>
            </p:nvSpPr>
            <p:spPr>
              <a:xfrm>
                <a:off x="1310818" y="2136643"/>
                <a:ext cx="280302" cy="240734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de-DE" sz="1000" b="1" dirty="0">
                    <a:solidFill>
                      <a:srgbClr val="FF0000"/>
                    </a:solidFill>
                  </a:rPr>
                  <a:t>Y</a:t>
                </a:r>
                <a:endParaRPr lang="de-DE" sz="1000" b="1" dirty="0" smtClea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TextBox 22"/>
              <p:cNvSpPr txBox="1"/>
              <p:nvPr/>
            </p:nvSpPr>
            <p:spPr>
              <a:xfrm rot="21104382">
                <a:off x="3746999" y="1278889"/>
                <a:ext cx="608596" cy="270826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de-DE" sz="1200" dirty="0" smtClean="0"/>
                  <a:t>Beam</a:t>
                </a:r>
              </a:p>
            </p:txBody>
          </p:sp>
          <p:cxnSp>
            <p:nvCxnSpPr>
              <p:cNvPr id="26" name="Straight Arrow Connector 24"/>
              <p:cNvCxnSpPr/>
              <p:nvPr/>
            </p:nvCxnSpPr>
            <p:spPr>
              <a:xfrm flipV="1">
                <a:off x="3751316" y="1529544"/>
                <a:ext cx="838789" cy="13367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50"/>
              <p:cNvCxnSpPr/>
              <p:nvPr/>
            </p:nvCxnSpPr>
            <p:spPr>
              <a:xfrm flipH="1" flipV="1">
                <a:off x="5887981" y="1747954"/>
                <a:ext cx="1651650" cy="22320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79"/>
              <p:cNvSpPr/>
              <p:nvPr/>
            </p:nvSpPr>
            <p:spPr>
              <a:xfrm>
                <a:off x="6266064" y="1687486"/>
                <a:ext cx="159669" cy="14962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 dirty="0">
                    <a:solidFill>
                      <a:schemeClr val="tx1"/>
                    </a:solidFill>
                  </a:rPr>
                  <a:t>6</a:t>
                </a:r>
              </a:p>
            </p:txBody>
          </p:sp>
          <p:sp>
            <p:nvSpPr>
              <p:cNvPr id="29" name="Oval 81"/>
              <p:cNvSpPr/>
              <p:nvPr/>
            </p:nvSpPr>
            <p:spPr>
              <a:xfrm>
                <a:off x="7368880" y="1867597"/>
                <a:ext cx="159669" cy="14962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 dirty="0" smtClean="0">
                    <a:solidFill>
                      <a:schemeClr val="tx1"/>
                    </a:solidFill>
                  </a:rPr>
                  <a:t>8</a:t>
                </a:r>
                <a:endParaRPr lang="de-DE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Oval 66"/>
              <p:cNvSpPr/>
              <p:nvPr/>
            </p:nvSpPr>
            <p:spPr>
              <a:xfrm>
                <a:off x="6896383" y="1818310"/>
                <a:ext cx="159669" cy="149629"/>
              </a:xfrm>
              <a:prstGeom prst="ellipse">
                <a:avLst/>
              </a:prstGeom>
              <a:solidFill>
                <a:srgbClr val="FDBB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</p:grpSp>
      </p:grpSp>
      <p:grpSp>
        <p:nvGrpSpPr>
          <p:cNvPr id="35" name="Gruppieren 34"/>
          <p:cNvGrpSpPr/>
          <p:nvPr/>
        </p:nvGrpSpPr>
        <p:grpSpPr>
          <a:xfrm>
            <a:off x="5770598" y="3754639"/>
            <a:ext cx="4145759" cy="1947049"/>
            <a:chOff x="6399527" y="3436256"/>
            <a:chExt cx="4121662" cy="1944510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3"/>
            <a:srcRect l="3933" t="26515" r="6552"/>
            <a:stretch/>
          </p:blipFill>
          <p:spPr>
            <a:xfrm>
              <a:off x="6399527" y="3800855"/>
              <a:ext cx="4121662" cy="1579911"/>
            </a:xfrm>
            <a:prstGeom prst="rect">
              <a:avLst/>
            </a:prstGeom>
          </p:spPr>
        </p:pic>
        <p:sp>
          <p:nvSpPr>
            <p:cNvPr id="31" name="Textfeld 30"/>
            <p:cNvSpPr txBox="1"/>
            <p:nvPr/>
          </p:nvSpPr>
          <p:spPr>
            <a:xfrm>
              <a:off x="6401993" y="3436256"/>
              <a:ext cx="4108778" cy="33855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GB" sz="1600" b="1" dirty="0" smtClean="0">
                  <a:solidFill>
                    <a:schemeClr val="bg1"/>
                  </a:solidFill>
                </a:rPr>
                <a:t>Comparison warm – cold measurements</a:t>
              </a:r>
            </a:p>
          </p:txBody>
        </p:sp>
      </p:grp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/>
          <a:srcRect t="14901" r="1394"/>
          <a:stretch/>
        </p:blipFill>
        <p:spPr>
          <a:xfrm>
            <a:off x="794484" y="4128117"/>
            <a:ext cx="4043223" cy="2357076"/>
          </a:xfrm>
          <a:prstGeom prst="rect">
            <a:avLst/>
          </a:prstGeom>
        </p:spPr>
      </p:pic>
      <p:sp>
        <p:nvSpPr>
          <p:cNvPr id="32" name="Textfeld 31"/>
          <p:cNvSpPr txBox="1"/>
          <p:nvPr/>
        </p:nvSpPr>
        <p:spPr>
          <a:xfrm>
            <a:off x="809981" y="3763680"/>
            <a:ext cx="4024800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72000" tIns="45720" rIns="72000" bIns="45720" rtlCol="0" anchor="t">
            <a:spAutoFit/>
          </a:bodyPr>
          <a:lstStyle/>
          <a:p>
            <a:pPr algn="l"/>
            <a:r>
              <a:rPr lang="en-GB" sz="1600" b="1" dirty="0" smtClean="0">
                <a:solidFill>
                  <a:schemeClr val="bg1"/>
                </a:solidFill>
              </a:rPr>
              <a:t>Comparison cold – cold measurements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5304812" y="5800702"/>
            <a:ext cx="5743880" cy="73866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Reproducibility of the cold mass position @ 4K better 0.1 mm</a:t>
            </a:r>
          </a:p>
          <a:p>
            <a:pPr algn="l">
              <a:spcAft>
                <a:spcPts val="1200"/>
              </a:spcAft>
            </a:pP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Displacement of the cold mass 4K vs. 300K negligible</a:t>
            </a:r>
          </a:p>
        </p:txBody>
      </p:sp>
      <p:sp>
        <p:nvSpPr>
          <p:cNvPr id="34" name="Rechteck 33"/>
          <p:cNvSpPr/>
          <p:nvPr/>
        </p:nvSpPr>
        <p:spPr>
          <a:xfrm>
            <a:off x="9105886" y="1011108"/>
            <a:ext cx="423596" cy="20028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5"/>
          <a:srcRect l="2722" t="2455" r="1191" b="1865"/>
          <a:stretch/>
        </p:blipFill>
        <p:spPr>
          <a:xfrm>
            <a:off x="7667625" y="1285874"/>
            <a:ext cx="4352925" cy="2295525"/>
          </a:xfrm>
          <a:prstGeom prst="rect">
            <a:avLst/>
          </a:prstGeom>
        </p:spPr>
      </p:pic>
      <p:sp>
        <p:nvSpPr>
          <p:cNvPr id="37" name="Textfeld 36"/>
          <p:cNvSpPr txBox="1"/>
          <p:nvPr/>
        </p:nvSpPr>
        <p:spPr>
          <a:xfrm>
            <a:off x="237757" y="6397109"/>
            <a:ext cx="2528256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000" dirty="0" smtClean="0"/>
              <a:t>courtesy P. Aguar Bartolome (GSI-SCM)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181229" y="6540386"/>
            <a:ext cx="5307104" cy="365125"/>
          </a:xfrm>
        </p:spPr>
        <p:txBody>
          <a:bodyPr/>
          <a:lstStyle/>
          <a:p>
            <a:r>
              <a:rPr lang="en-US" dirty="0"/>
              <a:t>A. Szwangruber et al.                                   4th SMTF Workshop, 24-26 April, Paestum</a:t>
            </a:r>
            <a:endParaRPr lang="en-GB" dirty="0"/>
          </a:p>
        </p:txBody>
      </p:sp>
      <p:sp>
        <p:nvSpPr>
          <p:cNvPr id="38" name="Foliennummernplatzhalt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4424-9C1A-4815-B52E-67268985F07C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991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/>
          <p:cNvSpPr txBox="1"/>
          <p:nvPr/>
        </p:nvSpPr>
        <p:spPr>
          <a:xfrm>
            <a:off x="353552" y="1418869"/>
            <a:ext cx="4289838" cy="34009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without quenching: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Font typeface="Symbol" panose="05050102010706020507" pitchFamily="18" charset="2"/>
              <a:buChar char="-"/>
            </a:pP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QD, F2, </a:t>
            </a:r>
            <a:r>
              <a:rPr lang="en-US" sz="1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Chrom.Sextup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(CV) and </a:t>
            </a:r>
            <a:r>
              <a:rPr lang="en-US" sz="1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Steerer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Vertical (SV)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 operation of QD, F2, and CV at nominal current and ramp rates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successfully operated at nominal current and ramp rates when powered individually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at nominal current at </a:t>
            </a:r>
            <a:r>
              <a:rPr lang="en-US" sz="1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reqired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ramp rates not possible due to quenching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US" sz="14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Simultaneous operation of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critical, coils causes quenching</a:t>
            </a:r>
          </a:p>
        </p:txBody>
      </p:sp>
      <p:grpSp>
        <p:nvGrpSpPr>
          <p:cNvPr id="28" name="Gruppieren 27"/>
          <p:cNvGrpSpPr/>
          <p:nvPr/>
        </p:nvGrpSpPr>
        <p:grpSpPr>
          <a:xfrm>
            <a:off x="5087168" y="1667336"/>
            <a:ext cx="2837647" cy="2112215"/>
            <a:chOff x="5087168" y="1753061"/>
            <a:chExt cx="2837647" cy="2112215"/>
          </a:xfrm>
        </p:grpSpPr>
        <p:grpSp>
          <p:nvGrpSpPr>
            <p:cNvPr id="11" name="Group 6"/>
            <p:cNvGrpSpPr/>
            <p:nvPr/>
          </p:nvGrpSpPr>
          <p:grpSpPr>
            <a:xfrm>
              <a:off x="5087168" y="1753061"/>
              <a:ext cx="2837647" cy="2112215"/>
              <a:chOff x="5375870" y="933319"/>
              <a:chExt cx="3307939" cy="2509870"/>
            </a:xfrm>
            <a:solidFill>
              <a:schemeClr val="bg1"/>
            </a:solidFill>
          </p:grpSpPr>
          <p:pic>
            <p:nvPicPr>
              <p:cNvPr id="13" name="Picture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75870" y="933319"/>
                <a:ext cx="3307939" cy="2509870"/>
              </a:xfrm>
              <a:prstGeom prst="rect">
                <a:avLst/>
              </a:prstGeom>
              <a:grpFill/>
            </p:spPr>
          </p:pic>
          <p:sp>
            <p:nvSpPr>
              <p:cNvPr id="14" name="TextBox 5"/>
              <p:cNvSpPr txBox="1"/>
              <p:nvPr/>
            </p:nvSpPr>
            <p:spPr>
              <a:xfrm>
                <a:off x="6085490" y="975025"/>
                <a:ext cx="1357167" cy="315700"/>
              </a:xfrm>
              <a:prstGeom prst="rect">
                <a:avLst/>
              </a:prstGeom>
              <a:grpFill/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1000" dirty="0" smtClean="0">
                    <a:solidFill>
                      <a:srgbClr val="00B0F0"/>
                    </a:solidFill>
                    <a:latin typeface="+mj-lt"/>
                  </a:rPr>
                  <a:t>Ultimate current</a:t>
                </a:r>
              </a:p>
            </p:txBody>
          </p:sp>
          <p:sp>
            <p:nvSpPr>
              <p:cNvPr id="15" name="TextBox 8"/>
              <p:cNvSpPr txBox="1"/>
              <p:nvPr/>
            </p:nvSpPr>
            <p:spPr>
              <a:xfrm>
                <a:off x="7278414" y="1978521"/>
                <a:ext cx="1357167" cy="315700"/>
              </a:xfrm>
              <a:prstGeom prst="rect">
                <a:avLst/>
              </a:prstGeom>
              <a:grpFill/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1000" dirty="0" smtClean="0">
                    <a:solidFill>
                      <a:srgbClr val="00B050"/>
                    </a:solidFill>
                    <a:latin typeface="+mj-lt"/>
                  </a:rPr>
                  <a:t>Nominal current</a:t>
                </a:r>
              </a:p>
            </p:txBody>
          </p:sp>
        </p:grpSp>
        <p:sp>
          <p:nvSpPr>
            <p:cNvPr id="12" name="TextBox 9"/>
            <p:cNvSpPr txBox="1"/>
            <p:nvPr/>
          </p:nvSpPr>
          <p:spPr>
            <a:xfrm>
              <a:off x="7093823" y="3138569"/>
              <a:ext cx="750937" cy="2353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sz="1000" dirty="0" err="1" smtClean="0"/>
                <a:t>FoS</a:t>
              </a:r>
              <a:r>
                <a:rPr lang="en-US" sz="1000" dirty="0" smtClean="0"/>
                <a:t> SH</a:t>
              </a:r>
            </a:p>
          </p:txBody>
        </p:sp>
      </p:grpSp>
      <p:sp>
        <p:nvSpPr>
          <p:cNvPr id="19" name="Titel 1"/>
          <p:cNvSpPr txBox="1">
            <a:spLocks/>
          </p:cNvSpPr>
          <p:nvPr/>
        </p:nvSpPr>
        <p:spPr>
          <a:xfrm>
            <a:off x="0" y="205727"/>
            <a:ext cx="8759951" cy="7875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indent="265113"/>
            <a:r>
              <a:rPr lang="en-GB" sz="2670" dirty="0" err="1" smtClean="0"/>
              <a:t>FoS</a:t>
            </a:r>
            <a:r>
              <a:rPr lang="en-GB" sz="2670" dirty="0" smtClean="0"/>
              <a:t> QDM:  Quench Study</a:t>
            </a:r>
            <a:endParaRPr lang="en-GB" sz="2670" dirty="0"/>
          </a:p>
        </p:txBody>
      </p:sp>
      <p:sp>
        <p:nvSpPr>
          <p:cNvPr id="25" name="Textfeld 24"/>
          <p:cNvSpPr txBox="1"/>
          <p:nvPr/>
        </p:nvSpPr>
        <p:spPr>
          <a:xfrm>
            <a:off x="5087168" y="3806089"/>
            <a:ext cx="3569855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400" dirty="0" smtClean="0">
                <a:solidFill>
                  <a:schemeClr val="bg1"/>
                </a:solidFill>
              </a:rPr>
              <a:t>Training during cold testing of single units</a:t>
            </a:r>
          </a:p>
        </p:txBody>
      </p:sp>
      <p:sp>
        <p:nvSpPr>
          <p:cNvPr id="26" name="Ellipse 25"/>
          <p:cNvSpPr/>
          <p:nvPr/>
        </p:nvSpPr>
        <p:spPr>
          <a:xfrm>
            <a:off x="7863539" y="8006169"/>
            <a:ext cx="57150" cy="576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7" name="Textfeld 26"/>
          <p:cNvSpPr txBox="1"/>
          <p:nvPr/>
        </p:nvSpPr>
        <p:spPr>
          <a:xfrm>
            <a:off x="5087168" y="1264981"/>
            <a:ext cx="3569856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400" dirty="0" smtClean="0">
                <a:solidFill>
                  <a:schemeClr val="bg1"/>
                </a:solidFill>
              </a:rPr>
              <a:t>Training during cold testing </a:t>
            </a:r>
            <a:r>
              <a:rPr lang="en-GB" sz="1400" dirty="0" err="1" smtClean="0">
                <a:solidFill>
                  <a:schemeClr val="bg1"/>
                </a:solidFill>
              </a:rPr>
              <a:t>FoS</a:t>
            </a:r>
            <a:r>
              <a:rPr lang="en-GB" sz="1400" dirty="0" smtClean="0">
                <a:solidFill>
                  <a:schemeClr val="bg1"/>
                </a:solidFill>
              </a:rPr>
              <a:t> QDM</a:t>
            </a:r>
          </a:p>
        </p:txBody>
      </p:sp>
      <p:sp>
        <p:nvSpPr>
          <p:cNvPr id="29" name="Rechteck 28"/>
          <p:cNvSpPr/>
          <p:nvPr/>
        </p:nvSpPr>
        <p:spPr>
          <a:xfrm>
            <a:off x="353552" y="5025742"/>
            <a:ext cx="4289838" cy="110799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Studies on </a:t>
            </a:r>
            <a:r>
              <a:rPr lang="en-US" sz="1400" dirty="0" err="1" smtClean="0">
                <a:solidFill>
                  <a:schemeClr val="accent1">
                    <a:lumMod val="50000"/>
                  </a:schemeClr>
                </a:solidFill>
              </a:rPr>
              <a:t>Steerer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 coil performed.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Reason for quenching identified and resolved.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Mechanical reinforcement of </a:t>
            </a:r>
            <a:r>
              <a:rPr lang="en-US" sz="1400" dirty="0" err="1" smtClean="0">
                <a:solidFill>
                  <a:schemeClr val="accent1">
                    <a:lumMod val="50000"/>
                  </a:schemeClr>
                </a:solidFill>
              </a:rPr>
              <a:t>steerer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 coil heads was improved for series modules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31" name="Gruppieren 30"/>
          <p:cNvGrpSpPr/>
          <p:nvPr/>
        </p:nvGrpSpPr>
        <p:grpSpPr>
          <a:xfrm>
            <a:off x="5087168" y="4113866"/>
            <a:ext cx="7045008" cy="2486486"/>
            <a:chOff x="5087168" y="4113866"/>
            <a:chExt cx="7045008" cy="2486486"/>
          </a:xfrm>
        </p:grpSpPr>
        <p:grpSp>
          <p:nvGrpSpPr>
            <p:cNvPr id="24" name="Gruppieren 23"/>
            <p:cNvGrpSpPr/>
            <p:nvPr/>
          </p:nvGrpSpPr>
          <p:grpSpPr>
            <a:xfrm>
              <a:off x="5087168" y="4113866"/>
              <a:ext cx="7045008" cy="2486486"/>
              <a:chOff x="5094050" y="1464563"/>
              <a:chExt cx="7045008" cy="2486486"/>
            </a:xfrm>
          </p:grpSpPr>
          <p:pic>
            <p:nvPicPr>
              <p:cNvPr id="3" name="Grafik 2"/>
              <p:cNvPicPr>
                <a:picLocks noChangeAspect="1"/>
              </p:cNvPicPr>
              <p:nvPr/>
            </p:nvPicPr>
            <p:blipFill rotWithShape="1">
              <a:blip r:embed="rId3"/>
              <a:srcRect l="10017" b="16909"/>
              <a:stretch/>
            </p:blipFill>
            <p:spPr>
              <a:xfrm>
                <a:off x="7724776" y="1464563"/>
                <a:ext cx="2401367" cy="2247545"/>
              </a:xfrm>
              <a:prstGeom prst="rect">
                <a:avLst/>
              </a:prstGeom>
            </p:spPr>
          </p:pic>
          <p:pic>
            <p:nvPicPr>
              <p:cNvPr id="17" name="Grafik 16"/>
              <p:cNvPicPr>
                <a:picLocks noChangeAspect="1"/>
              </p:cNvPicPr>
              <p:nvPr/>
            </p:nvPicPr>
            <p:blipFill rotWithShape="1">
              <a:blip r:embed="rId4"/>
              <a:srcRect l="3422" t="5495" r="20189" b="19985"/>
              <a:stretch/>
            </p:blipFill>
            <p:spPr>
              <a:xfrm>
                <a:off x="9829799" y="1533526"/>
                <a:ext cx="2008615" cy="2184040"/>
              </a:xfrm>
              <a:prstGeom prst="rect">
                <a:avLst/>
              </a:prstGeom>
            </p:spPr>
          </p:pic>
          <p:pic>
            <p:nvPicPr>
              <p:cNvPr id="18" name="Grafik 17"/>
              <p:cNvPicPr>
                <a:picLocks noChangeAspect="1"/>
              </p:cNvPicPr>
              <p:nvPr/>
            </p:nvPicPr>
            <p:blipFill rotWithShape="1">
              <a:blip r:embed="rId5"/>
              <a:srcRect l="10436" t="4941" r="2914" b="12364"/>
              <a:stretch/>
            </p:blipFill>
            <p:spPr>
              <a:xfrm>
                <a:off x="5248275" y="1490764"/>
                <a:ext cx="2205070" cy="2257364"/>
              </a:xfrm>
              <a:prstGeom prst="rect">
                <a:avLst/>
              </a:prstGeom>
            </p:spPr>
          </p:pic>
          <p:sp>
            <p:nvSpPr>
              <p:cNvPr id="21" name="Textfeld 20"/>
              <p:cNvSpPr txBox="1"/>
              <p:nvPr/>
            </p:nvSpPr>
            <p:spPr>
              <a:xfrm>
                <a:off x="5094050" y="3659600"/>
                <a:ext cx="268634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GB" sz="12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Quench history QD magnet</a:t>
                </a:r>
              </a:p>
            </p:txBody>
          </p:sp>
          <p:sp>
            <p:nvSpPr>
              <p:cNvPr id="22" name="Textfeld 21"/>
              <p:cNvSpPr txBox="1"/>
              <p:nvPr/>
            </p:nvSpPr>
            <p:spPr>
              <a:xfrm>
                <a:off x="7467399" y="3662961"/>
                <a:ext cx="268634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GB" sz="12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Quench history F2 magnet</a:t>
                </a:r>
              </a:p>
            </p:txBody>
          </p:sp>
          <p:sp>
            <p:nvSpPr>
              <p:cNvPr id="23" name="Textfeld 22"/>
              <p:cNvSpPr txBox="1"/>
              <p:nvPr/>
            </p:nvSpPr>
            <p:spPr>
              <a:xfrm>
                <a:off x="9999518" y="3730031"/>
                <a:ext cx="2139540" cy="2210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square" lIns="91440" tIns="0" rIns="91440" bIns="36000" rtlCol="0" anchor="t">
                <a:spAutoFit/>
              </a:bodyPr>
              <a:lstStyle/>
              <a:p>
                <a:r>
                  <a:rPr lang="en-GB" sz="12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Quench history </a:t>
                </a:r>
                <a:r>
                  <a:rPr lang="en-GB" sz="12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Steerer</a:t>
                </a:r>
                <a:r>
                  <a:rPr lang="en-GB" sz="12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magnet</a:t>
                </a:r>
              </a:p>
            </p:txBody>
          </p:sp>
        </p:grpSp>
        <p:sp>
          <p:nvSpPr>
            <p:cNvPr id="30" name="Ellipse 29"/>
            <p:cNvSpPr/>
            <p:nvPr/>
          </p:nvSpPr>
          <p:spPr>
            <a:xfrm>
              <a:off x="10332720" y="6075768"/>
              <a:ext cx="43200" cy="43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32" name="Textfeld 31"/>
          <p:cNvSpPr txBox="1"/>
          <p:nvPr/>
        </p:nvSpPr>
        <p:spPr>
          <a:xfrm>
            <a:off x="289649" y="6339681"/>
            <a:ext cx="3365024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000" dirty="0" smtClean="0"/>
              <a:t>courtesy JINR </a:t>
            </a:r>
            <a:r>
              <a:rPr lang="en-GB" sz="1000" dirty="0" err="1" smtClean="0"/>
              <a:t>Dubna</a:t>
            </a:r>
            <a:r>
              <a:rPr lang="en-GB" sz="1000" dirty="0" smtClean="0"/>
              <a:t>, P. Aguar Bartolome (GSI-SCM)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187796" y="6561464"/>
            <a:ext cx="5307104" cy="365125"/>
          </a:xfrm>
        </p:spPr>
        <p:txBody>
          <a:bodyPr/>
          <a:lstStyle/>
          <a:p>
            <a:r>
              <a:rPr lang="en-US" dirty="0"/>
              <a:t>A. Szwangruber et al.                                   4th SMTF Workshop, 24-26 April, Paestum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4424-9C1A-4815-B52E-67268985F07C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456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"/>
          <p:cNvPicPr>
            <a:picLocks noChangeAspect="1"/>
          </p:cNvPicPr>
          <p:nvPr/>
        </p:nvPicPr>
        <p:blipFill rotWithShape="1">
          <a:blip r:embed="rId2"/>
          <a:srcRect l="3431" t="7022"/>
          <a:stretch/>
        </p:blipFill>
        <p:spPr>
          <a:xfrm>
            <a:off x="114800" y="3140590"/>
            <a:ext cx="4576938" cy="2979738"/>
          </a:xfrm>
          <a:prstGeom prst="rect">
            <a:avLst/>
          </a:prstGeom>
        </p:spPr>
      </p:pic>
      <p:sp>
        <p:nvSpPr>
          <p:cNvPr id="26" name="Rounded Rectangle 21"/>
          <p:cNvSpPr/>
          <p:nvPr/>
        </p:nvSpPr>
        <p:spPr>
          <a:xfrm>
            <a:off x="6132513" y="5957668"/>
            <a:ext cx="3093831" cy="6673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b="1" dirty="0">
                <a:solidFill>
                  <a:srgbClr val="00B050"/>
                </a:solidFill>
              </a:rPr>
              <a:t>No UHV pressure increase </a:t>
            </a:r>
            <a:r>
              <a:rPr lang="en-GB" sz="1400" b="1" dirty="0" smtClean="0">
                <a:solidFill>
                  <a:srgbClr val="00B050"/>
                </a:solidFill>
              </a:rPr>
              <a:t>during </a:t>
            </a:r>
            <a:r>
              <a:rPr lang="en-GB" sz="1400" b="1" dirty="0">
                <a:solidFill>
                  <a:srgbClr val="00B050"/>
                </a:solidFill>
              </a:rPr>
              <a:t>magnet ramping </a:t>
            </a:r>
          </a:p>
        </p:txBody>
      </p:sp>
      <p:grpSp>
        <p:nvGrpSpPr>
          <p:cNvPr id="10" name="Gruppieren 9"/>
          <p:cNvGrpSpPr/>
          <p:nvPr/>
        </p:nvGrpSpPr>
        <p:grpSpPr>
          <a:xfrm>
            <a:off x="2895384" y="5945122"/>
            <a:ext cx="3036539" cy="667323"/>
            <a:chOff x="3824048" y="6003136"/>
            <a:chExt cx="3036539" cy="667323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27" name="Rounded Rectangle 23"/>
            <p:cNvSpPr/>
            <p:nvPr/>
          </p:nvSpPr>
          <p:spPr>
            <a:xfrm>
              <a:off x="3824048" y="6003136"/>
              <a:ext cx="3036539" cy="667323"/>
            </a:xfrm>
            <a:prstGeom prst="roundRect">
              <a:avLst/>
            </a:prstGeom>
            <a:grpFill/>
            <a:ln>
              <a:solidFill>
                <a:srgbClr val="00B050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400" b="1" i="1" dirty="0" err="1">
                  <a:solidFill>
                    <a:srgbClr val="00B050"/>
                  </a:solidFill>
                </a:rPr>
                <a:t>T</a:t>
              </a:r>
              <a:r>
                <a:rPr lang="en-GB" sz="1400" b="1" baseline="-25000" dirty="0" err="1">
                  <a:solidFill>
                    <a:srgbClr val="00B050"/>
                  </a:solidFill>
                </a:rPr>
                <a:t>max</a:t>
              </a:r>
              <a:r>
                <a:rPr lang="en-GB" sz="1400" b="1" dirty="0">
                  <a:solidFill>
                    <a:srgbClr val="00B050"/>
                  </a:solidFill>
                </a:rPr>
                <a:t> &lt; 12 K </a:t>
              </a:r>
              <a:r>
                <a:rPr lang="en-GB" sz="1400" b="1" dirty="0" smtClean="0">
                  <a:solidFill>
                    <a:srgbClr val="00B050"/>
                  </a:solidFill>
                </a:rPr>
                <a:t>        </a:t>
              </a:r>
              <a:r>
                <a:rPr lang="en-GB" sz="1400" b="1" dirty="0">
                  <a:solidFill>
                    <a:srgbClr val="00B050"/>
                  </a:solidFill>
                  <a:sym typeface="Wingdings" panose="05000000000000000000" pitchFamily="2" charset="2"/>
                </a:rPr>
                <a:t>no desorption of H</a:t>
              </a:r>
              <a:r>
                <a:rPr lang="en-GB" sz="1400" b="1" baseline="-25000" dirty="0">
                  <a:solidFill>
                    <a:srgbClr val="00B050"/>
                  </a:solidFill>
                  <a:sym typeface="Wingdings" panose="05000000000000000000" pitchFamily="2" charset="2"/>
                </a:rPr>
                <a:t>2</a:t>
              </a:r>
              <a:r>
                <a:rPr lang="en-GB" sz="1400" b="1" dirty="0">
                  <a:solidFill>
                    <a:srgbClr val="00B050"/>
                  </a:solidFill>
                  <a:sym typeface="Wingdings" panose="05000000000000000000" pitchFamily="2" charset="2"/>
                </a:rPr>
                <a:t> from UHV chamber walls</a:t>
              </a:r>
              <a:r>
                <a:rPr lang="en-GB" sz="1400" b="1" dirty="0">
                  <a:solidFill>
                    <a:srgbClr val="00B050"/>
                  </a:solidFill>
                </a:rPr>
                <a:t> </a:t>
              </a:r>
              <a:endParaRPr lang="de-DE" sz="1400" b="1" dirty="0">
                <a:solidFill>
                  <a:srgbClr val="00B050"/>
                </a:solidFill>
              </a:endParaRPr>
            </a:p>
          </p:txBody>
        </p:sp>
        <p:cxnSp>
          <p:nvCxnSpPr>
            <p:cNvPr id="28" name="Straight Arrow Connector 22"/>
            <p:cNvCxnSpPr/>
            <p:nvPr/>
          </p:nvCxnSpPr>
          <p:spPr>
            <a:xfrm>
              <a:off x="4934641" y="6222269"/>
              <a:ext cx="337916" cy="0"/>
            </a:xfrm>
            <a:prstGeom prst="straightConnector1">
              <a:avLst/>
            </a:prstGeom>
            <a:grpFill/>
            <a:ln>
              <a:solidFill>
                <a:srgbClr val="00B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0" r="24432" b="55861"/>
          <a:stretch/>
        </p:blipFill>
        <p:spPr>
          <a:xfrm>
            <a:off x="4691738" y="3642205"/>
            <a:ext cx="7337997" cy="21271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2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6486716"/>
                  </p:ext>
                </p:extLst>
              </p:nvPr>
            </p:nvGraphicFramePr>
            <p:xfrm>
              <a:off x="8882980" y="1602501"/>
              <a:ext cx="3043550" cy="151525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56354">
                      <a:extLst>
                        <a:ext uri="{9D8B030D-6E8A-4147-A177-3AD203B41FA5}">
                          <a16:colId xmlns:a16="http://schemas.microsoft.com/office/drawing/2014/main" val="3781349804"/>
                        </a:ext>
                      </a:extLst>
                    </a:gridCol>
                    <a:gridCol w="865587">
                      <a:extLst>
                        <a:ext uri="{9D8B030D-6E8A-4147-A177-3AD203B41FA5}">
                          <a16:colId xmlns:a16="http://schemas.microsoft.com/office/drawing/2014/main" val="1054362055"/>
                        </a:ext>
                      </a:extLst>
                    </a:gridCol>
                    <a:gridCol w="931673">
                      <a:extLst>
                        <a:ext uri="{9D8B030D-6E8A-4147-A177-3AD203B41FA5}">
                          <a16:colId xmlns:a16="http://schemas.microsoft.com/office/drawing/2014/main" val="2350673274"/>
                        </a:ext>
                      </a:extLst>
                    </a:gridCol>
                    <a:gridCol w="589936">
                      <a:extLst>
                        <a:ext uri="{9D8B030D-6E8A-4147-A177-3AD203B41FA5}">
                          <a16:colId xmlns:a16="http://schemas.microsoft.com/office/drawing/2014/main" val="3432912164"/>
                        </a:ext>
                      </a:extLst>
                    </a:gridCol>
                  </a:tblGrid>
                  <a:tr h="432776">
                    <a:tc>
                      <a:txBody>
                        <a:bodyPr/>
                        <a:lstStyle/>
                        <a:p>
                          <a:r>
                            <a:rPr lang="de-DE" sz="1000" dirty="0" smtClean="0">
                              <a:latin typeface="+mn-lt"/>
                            </a:rPr>
                            <a:t>Magnet</a:t>
                          </a:r>
                          <a:endParaRPr lang="de-DE" sz="10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u="none" strike="noStrike" dirty="0" smtClean="0">
                              <a:effectLst/>
                              <a:latin typeface="+mn-lt"/>
                            </a:rPr>
                            <a:t>Ramp Rate [A/s]</a:t>
                          </a:r>
                          <a:endParaRPr lang="en-US" sz="1000" dirty="0" smtClean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000" b="1" i="1" dirty="0" err="1" smtClean="0">
                              <a:latin typeface="+mn-lt"/>
                            </a:rPr>
                            <a:t>I</a:t>
                          </a:r>
                          <a:r>
                            <a:rPr lang="de-DE" sz="1000" b="1" i="1" baseline="-25000" dirty="0" err="1" smtClean="0">
                              <a:latin typeface="+mn-lt"/>
                            </a:rPr>
                            <a:t>mn</a:t>
                          </a:r>
                          <a:r>
                            <a:rPr lang="de-DE" sz="1000" b="1" dirty="0" smtClean="0">
                              <a:latin typeface="+mn-lt"/>
                            </a:rPr>
                            <a:t> /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000" b="1" i="1">
                                      <a:latin typeface="Cambria Math" panose="02040503050406030204" pitchFamily="18" charset="0"/>
                                    </a:rPr>
                                    <m:t>𝑰</m:t>
                                  </m:r>
                                </m:e>
                                <m:sub>
                                  <m:r>
                                    <a:rPr lang="de-DE" sz="1000" b="1" i="1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  <m:r>
                                    <a:rPr lang="de-DE" sz="1000" b="1" i="1" smtClean="0">
                                      <a:latin typeface="Cambria Math" panose="02040503050406030204" pitchFamily="18" charset="0"/>
                                    </a:rPr>
                                    <m:t>𝒂𝒙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000" b="1" dirty="0" smtClean="0">
                              <a:latin typeface="+mn-lt"/>
                            </a:rPr>
                            <a:t>   [A]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0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de-DE" sz="1200" b="0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𝑐𝑦𝑐𝑙𝑒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000" u="none" strike="noStrike" dirty="0" smtClean="0">
                              <a:effectLst/>
                              <a:latin typeface="+mn-lt"/>
                            </a:rPr>
                            <a:t> [s] </a:t>
                          </a:r>
                        </a:p>
                        <a:p>
                          <a:pPr algn="ctr"/>
                          <a:endParaRPr lang="de-DE" sz="10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2524065"/>
                      </a:ext>
                    </a:extLst>
                  </a:tr>
                  <a:tr h="333963">
                    <a:tc>
                      <a:txBody>
                        <a:bodyPr/>
                        <a:lstStyle/>
                        <a:p>
                          <a:r>
                            <a:rPr lang="de-DE" sz="1000" b="1" dirty="0" smtClean="0"/>
                            <a:t>F2</a:t>
                          </a:r>
                          <a:r>
                            <a:rPr lang="de-DE" sz="1000" b="1" baseline="0" dirty="0" smtClean="0"/>
                            <a:t> /</a:t>
                          </a:r>
                          <a:r>
                            <a:rPr lang="de-DE" sz="1000" b="0" dirty="0" smtClean="0"/>
                            <a:t> </a:t>
                          </a:r>
                          <a:r>
                            <a:rPr lang="de-DE" sz="1000" b="1" dirty="0" smtClean="0"/>
                            <a:t>QD</a:t>
                          </a:r>
                          <a:endParaRPr lang="de-DE" sz="1000" b="1" dirty="0"/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000" dirty="0" smtClean="0"/>
                            <a:t>17000</a:t>
                          </a:r>
                          <a:r>
                            <a:rPr lang="de-DE" sz="1000" baseline="0" dirty="0" smtClean="0"/>
                            <a:t>  /      -13300</a:t>
                          </a:r>
                          <a:endParaRPr lang="de-DE" sz="1000" dirty="0"/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000" dirty="0" smtClean="0"/>
                            <a:t>1300  </a:t>
                          </a:r>
                          <a:r>
                            <a:rPr lang="de-DE" sz="1000" baseline="0" dirty="0" smtClean="0"/>
                            <a:t>/  </a:t>
                          </a:r>
                          <a:r>
                            <a:rPr lang="de-DE" sz="1000" dirty="0" smtClean="0"/>
                            <a:t>7700</a:t>
                          </a:r>
                          <a:endParaRPr lang="de-DE" sz="1000" dirty="0"/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000" dirty="0" smtClean="0"/>
                            <a:t>0.9913</a:t>
                          </a:r>
                          <a:endParaRPr lang="de-DE" sz="1000" dirty="0"/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7195507"/>
                      </a:ext>
                    </a:extLst>
                  </a:tr>
                  <a:tr h="262708">
                    <a:tc>
                      <a:txBody>
                        <a:bodyPr/>
                        <a:lstStyle/>
                        <a:p>
                          <a:r>
                            <a:rPr lang="de-DE" sz="1000" b="1" dirty="0" smtClean="0"/>
                            <a:t>SV</a:t>
                          </a:r>
                          <a:endParaRPr lang="de-DE" sz="1000" b="1" dirty="0"/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u="none" strike="noStrike" dirty="0" smtClean="0">
                              <a:effectLst/>
                            </a:rPr>
                            <a:t>±515</a:t>
                          </a:r>
                          <a:endParaRPr lang="en-US" sz="1000" b="0" i="0" u="none" strike="noStrike" dirty="0" smtClean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000" dirty="0" smtClean="0"/>
                            <a:t>   10 </a:t>
                          </a:r>
                          <a:r>
                            <a:rPr lang="de-DE" sz="1000" baseline="0" dirty="0" smtClean="0"/>
                            <a:t> /</a:t>
                          </a:r>
                          <a:r>
                            <a:rPr lang="de-DE" sz="1000" dirty="0" smtClean="0"/>
                            <a:t>  250</a:t>
                          </a:r>
                          <a:endParaRPr lang="de-DE" sz="1000" dirty="0"/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000" dirty="0" smtClean="0"/>
                            <a:t>0.999</a:t>
                          </a:r>
                          <a:endParaRPr lang="de-DE" sz="1000" dirty="0"/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1917358"/>
                      </a:ext>
                    </a:extLst>
                  </a:tr>
                  <a:tr h="262708">
                    <a:tc>
                      <a:txBody>
                        <a:bodyPr/>
                        <a:lstStyle/>
                        <a:p>
                          <a:r>
                            <a:rPr lang="de-DE" sz="1000" b="1" dirty="0" smtClean="0"/>
                            <a:t>CV</a:t>
                          </a:r>
                          <a:endParaRPr lang="de-DE" sz="1000" b="1" dirty="0"/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u="none" strike="noStrike" dirty="0" smtClean="0">
                              <a:effectLst/>
                            </a:rPr>
                            <a:t>±550</a:t>
                          </a:r>
                          <a:endParaRPr lang="en-US" sz="1000" b="0" i="0" u="none" strike="noStrike" dirty="0" smtClean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000" dirty="0" smtClean="0"/>
                            <a:t>   10  /</a:t>
                          </a:r>
                          <a:r>
                            <a:rPr lang="de-DE" sz="1000" baseline="0" dirty="0" smtClean="0"/>
                            <a:t>  </a:t>
                          </a:r>
                          <a:r>
                            <a:rPr lang="de-DE" sz="1000" dirty="0" smtClean="0"/>
                            <a:t>250</a:t>
                          </a:r>
                          <a:endParaRPr lang="de-DE" sz="1000" dirty="0"/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000" dirty="0" smtClean="0"/>
                            <a:t>1.007</a:t>
                          </a:r>
                          <a:endParaRPr lang="de-DE" sz="1000" dirty="0"/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590231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2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6486716"/>
                  </p:ext>
                </p:extLst>
              </p:nvPr>
            </p:nvGraphicFramePr>
            <p:xfrm>
              <a:off x="8882980" y="1602501"/>
              <a:ext cx="3043550" cy="15175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56354">
                      <a:extLst>
                        <a:ext uri="{9D8B030D-6E8A-4147-A177-3AD203B41FA5}">
                          <a16:colId xmlns:a16="http://schemas.microsoft.com/office/drawing/2014/main" val="3781349804"/>
                        </a:ext>
                      </a:extLst>
                    </a:gridCol>
                    <a:gridCol w="865587">
                      <a:extLst>
                        <a:ext uri="{9D8B030D-6E8A-4147-A177-3AD203B41FA5}">
                          <a16:colId xmlns:a16="http://schemas.microsoft.com/office/drawing/2014/main" val="1054362055"/>
                        </a:ext>
                      </a:extLst>
                    </a:gridCol>
                    <a:gridCol w="931673">
                      <a:extLst>
                        <a:ext uri="{9D8B030D-6E8A-4147-A177-3AD203B41FA5}">
                          <a16:colId xmlns:a16="http://schemas.microsoft.com/office/drawing/2014/main" val="2350673274"/>
                        </a:ext>
                      </a:extLst>
                    </a:gridCol>
                    <a:gridCol w="589936">
                      <a:extLst>
                        <a:ext uri="{9D8B030D-6E8A-4147-A177-3AD203B41FA5}">
                          <a16:colId xmlns:a16="http://schemas.microsoft.com/office/drawing/2014/main" val="3432912164"/>
                        </a:ext>
                      </a:extLst>
                    </a:gridCol>
                  </a:tblGrid>
                  <a:tr h="595884">
                    <a:tc>
                      <a:txBody>
                        <a:bodyPr/>
                        <a:lstStyle/>
                        <a:p>
                          <a:r>
                            <a:rPr lang="de-DE" sz="1000" dirty="0" smtClean="0">
                              <a:latin typeface="+mn-lt"/>
                            </a:rPr>
                            <a:t>Magnet</a:t>
                          </a:r>
                          <a:endParaRPr lang="de-DE" sz="10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u="none" strike="noStrike" dirty="0" smtClean="0">
                              <a:effectLst/>
                              <a:latin typeface="+mn-lt"/>
                            </a:rPr>
                            <a:t>Ramp Rate [A/s]</a:t>
                          </a:r>
                          <a:endParaRPr lang="en-US" sz="1000" dirty="0" smtClean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4"/>
                          <a:stretch>
                            <a:fillRect l="-164052" t="-1020" r="-66013" b="-15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4"/>
                          <a:stretch>
                            <a:fillRect l="-416495" t="-1020" r="-4124" b="-1571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252406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de-DE" sz="1000" b="1" dirty="0" smtClean="0"/>
                            <a:t>F2</a:t>
                          </a:r>
                          <a:r>
                            <a:rPr lang="de-DE" sz="1000" b="1" baseline="0" dirty="0" smtClean="0"/>
                            <a:t> /</a:t>
                          </a:r>
                          <a:r>
                            <a:rPr lang="de-DE" sz="1000" b="0" dirty="0" smtClean="0"/>
                            <a:t> </a:t>
                          </a:r>
                          <a:r>
                            <a:rPr lang="de-DE" sz="1000" b="1" dirty="0" smtClean="0"/>
                            <a:t>QD</a:t>
                          </a:r>
                          <a:endParaRPr lang="de-DE" sz="1000" b="1" dirty="0"/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000" dirty="0" smtClean="0"/>
                            <a:t>17000</a:t>
                          </a:r>
                          <a:r>
                            <a:rPr lang="de-DE" sz="1000" baseline="0" dirty="0" smtClean="0"/>
                            <a:t>  /      -13300</a:t>
                          </a:r>
                          <a:endParaRPr lang="de-DE" sz="1000" dirty="0"/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000" dirty="0" smtClean="0"/>
                            <a:t>1300 </a:t>
                          </a:r>
                          <a:r>
                            <a:rPr lang="de-DE" sz="1000" dirty="0" smtClean="0"/>
                            <a:t> </a:t>
                          </a:r>
                          <a:r>
                            <a:rPr lang="de-DE" sz="1000" baseline="0" dirty="0" smtClean="0"/>
                            <a:t>/  </a:t>
                          </a:r>
                          <a:r>
                            <a:rPr lang="de-DE" sz="1000" dirty="0" smtClean="0"/>
                            <a:t>7700</a:t>
                          </a:r>
                          <a:endParaRPr lang="de-DE" sz="1000" dirty="0"/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000" dirty="0" smtClean="0"/>
                            <a:t>0.9913</a:t>
                          </a:r>
                          <a:endParaRPr lang="de-DE" sz="1000" dirty="0"/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7195507"/>
                      </a:ext>
                    </a:extLst>
                  </a:tr>
                  <a:tr h="262708">
                    <a:tc>
                      <a:txBody>
                        <a:bodyPr/>
                        <a:lstStyle/>
                        <a:p>
                          <a:r>
                            <a:rPr lang="de-DE" sz="1000" b="1" dirty="0" smtClean="0"/>
                            <a:t>SV</a:t>
                          </a:r>
                          <a:endParaRPr lang="de-DE" sz="1000" b="1" dirty="0"/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u="none" strike="noStrike" dirty="0" smtClean="0">
                              <a:effectLst/>
                            </a:rPr>
                            <a:t>±</a:t>
                          </a:r>
                          <a:r>
                            <a:rPr lang="en-US" sz="1000" u="none" strike="noStrike" dirty="0" smtClean="0">
                              <a:effectLst/>
                            </a:rPr>
                            <a:t>515</a:t>
                          </a:r>
                          <a:endParaRPr lang="en-US" sz="1000" b="0" i="0" u="none" strike="noStrike" dirty="0" smtClean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000" dirty="0" smtClean="0"/>
                            <a:t>   10 </a:t>
                          </a:r>
                          <a:r>
                            <a:rPr lang="de-DE" sz="1000" baseline="0" dirty="0" smtClean="0"/>
                            <a:t> /</a:t>
                          </a:r>
                          <a:r>
                            <a:rPr lang="de-DE" sz="1000" dirty="0" smtClean="0"/>
                            <a:t>  250</a:t>
                          </a:r>
                          <a:endParaRPr lang="de-DE" sz="1000" dirty="0"/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000" dirty="0" smtClean="0"/>
                            <a:t>0.999</a:t>
                          </a:r>
                          <a:endParaRPr lang="de-DE" sz="1000" dirty="0"/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1917358"/>
                      </a:ext>
                    </a:extLst>
                  </a:tr>
                  <a:tr h="262708">
                    <a:tc>
                      <a:txBody>
                        <a:bodyPr/>
                        <a:lstStyle/>
                        <a:p>
                          <a:r>
                            <a:rPr lang="de-DE" sz="1000" b="1" dirty="0" smtClean="0"/>
                            <a:t>CV</a:t>
                          </a:r>
                          <a:endParaRPr lang="de-DE" sz="1000" b="1" dirty="0"/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u="none" strike="noStrike" dirty="0" smtClean="0">
                              <a:effectLst/>
                            </a:rPr>
                            <a:t>±</a:t>
                          </a:r>
                          <a:r>
                            <a:rPr lang="en-US" sz="1000" u="none" strike="noStrike" dirty="0" smtClean="0">
                              <a:effectLst/>
                            </a:rPr>
                            <a:t>550</a:t>
                          </a:r>
                          <a:endParaRPr lang="en-US" sz="1000" b="0" i="0" u="none" strike="noStrike" dirty="0" smtClean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000" dirty="0" smtClean="0"/>
                            <a:t>   10  /</a:t>
                          </a:r>
                          <a:r>
                            <a:rPr lang="de-DE" sz="1000" baseline="0" dirty="0" smtClean="0"/>
                            <a:t>  </a:t>
                          </a:r>
                          <a:r>
                            <a:rPr lang="de-DE" sz="1000" dirty="0" smtClean="0"/>
                            <a:t>250</a:t>
                          </a:r>
                          <a:endParaRPr lang="de-DE" sz="1000" dirty="0"/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000" dirty="0" smtClean="0"/>
                            <a:t>1.007</a:t>
                          </a:r>
                          <a:endParaRPr lang="de-DE" sz="1000" dirty="0"/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5902314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Textfeld 19"/>
          <p:cNvSpPr txBox="1"/>
          <p:nvPr/>
        </p:nvSpPr>
        <p:spPr>
          <a:xfrm>
            <a:off x="4926668" y="3249815"/>
            <a:ext cx="4858288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b="1" dirty="0" smtClean="0">
                <a:solidFill>
                  <a:schemeClr val="bg1"/>
                </a:solidFill>
              </a:rPr>
              <a:t>Rest gas spectrum  for UHV system during long </a:t>
            </a:r>
            <a:r>
              <a:rPr lang="en-US" sz="1200" b="1" dirty="0" err="1" smtClean="0">
                <a:solidFill>
                  <a:schemeClr val="bg1"/>
                </a:solidFill>
              </a:rPr>
              <a:t>tearm</a:t>
            </a:r>
            <a:r>
              <a:rPr lang="en-US" sz="1200" b="1" dirty="0" smtClean="0">
                <a:solidFill>
                  <a:schemeClr val="bg1"/>
                </a:solidFill>
              </a:rPr>
              <a:t> ramping 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0" name="Titel 1"/>
          <p:cNvSpPr txBox="1">
            <a:spLocks/>
          </p:cNvSpPr>
          <p:nvPr/>
        </p:nvSpPr>
        <p:spPr>
          <a:xfrm>
            <a:off x="1" y="205727"/>
            <a:ext cx="8037576" cy="7875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indent="265113"/>
            <a:r>
              <a:rPr lang="en-GB" sz="2670" dirty="0" err="1" smtClean="0"/>
              <a:t>FoS</a:t>
            </a:r>
            <a:r>
              <a:rPr lang="en-GB" sz="2670" dirty="0" smtClean="0"/>
              <a:t> QDM:  Evaluation of UHV system @ 4K</a:t>
            </a:r>
            <a:endParaRPr lang="en-GB" sz="2670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9490188" y="5945122"/>
            <a:ext cx="2238055" cy="642230"/>
            <a:chOff x="10209710" y="5970215"/>
            <a:chExt cx="2238055" cy="64223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21" name="Rounded Rectangle 14"/>
            <p:cNvSpPr/>
            <p:nvPr/>
          </p:nvSpPr>
          <p:spPr>
            <a:xfrm>
              <a:off x="10209710" y="5970215"/>
              <a:ext cx="2238055" cy="642230"/>
            </a:xfrm>
            <a:prstGeom prst="roundRect">
              <a:avLst/>
            </a:prstGeom>
            <a:grpFill/>
            <a:ln>
              <a:solidFill>
                <a:srgbClr val="00B050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1400" b="1" dirty="0" err="1" smtClean="0">
                  <a:solidFill>
                    <a:srgbClr val="00B050"/>
                  </a:solidFill>
                </a:rPr>
                <a:t>No</a:t>
              </a:r>
              <a:r>
                <a:rPr lang="de-DE" sz="1400" b="1" dirty="0" smtClean="0">
                  <a:solidFill>
                    <a:srgbClr val="00B050"/>
                  </a:solidFill>
                </a:rPr>
                <a:t> He </a:t>
              </a:r>
              <a:r>
                <a:rPr lang="de-DE" sz="1400" b="1" dirty="0" err="1" smtClean="0">
                  <a:solidFill>
                    <a:srgbClr val="00B050"/>
                  </a:solidFill>
                </a:rPr>
                <a:t>detected</a:t>
              </a:r>
              <a:r>
                <a:rPr lang="de-DE" sz="1400" b="1" dirty="0" smtClean="0">
                  <a:solidFill>
                    <a:srgbClr val="00B050"/>
                  </a:solidFill>
                </a:rPr>
                <a:t>                  </a:t>
              </a:r>
              <a:r>
                <a:rPr lang="de-DE" sz="1400" b="1" dirty="0" err="1" smtClean="0">
                  <a:solidFill>
                    <a:srgbClr val="00B050"/>
                  </a:solidFill>
                </a:rPr>
                <a:t>No</a:t>
              </a:r>
              <a:r>
                <a:rPr lang="de-DE" sz="1400" b="1" dirty="0" smtClean="0">
                  <a:solidFill>
                    <a:srgbClr val="00B050"/>
                  </a:solidFill>
                </a:rPr>
                <a:t> </a:t>
              </a:r>
              <a:r>
                <a:rPr lang="de-DE" sz="1400" b="1" dirty="0" err="1" smtClean="0">
                  <a:solidFill>
                    <a:srgbClr val="00B050"/>
                  </a:solidFill>
                </a:rPr>
                <a:t>cold</a:t>
              </a:r>
              <a:r>
                <a:rPr lang="de-DE" sz="1400" b="1" dirty="0" smtClean="0">
                  <a:solidFill>
                    <a:srgbClr val="00B050"/>
                  </a:solidFill>
                </a:rPr>
                <a:t> </a:t>
              </a:r>
              <a:r>
                <a:rPr lang="de-DE" sz="1400" b="1" dirty="0" err="1" smtClean="0">
                  <a:solidFill>
                    <a:srgbClr val="00B050"/>
                  </a:solidFill>
                </a:rPr>
                <a:t>leaks</a:t>
              </a:r>
              <a:r>
                <a:rPr lang="de-DE" sz="1400" b="1" dirty="0" smtClean="0">
                  <a:solidFill>
                    <a:srgbClr val="00B050"/>
                  </a:solidFill>
                </a:rPr>
                <a:t> in UHV</a:t>
              </a:r>
              <a:endParaRPr lang="de-DE" sz="1400" b="1" dirty="0">
                <a:solidFill>
                  <a:srgbClr val="00B050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11697199" y="6192773"/>
              <a:ext cx="337916" cy="0"/>
            </a:xfrm>
            <a:prstGeom prst="straightConnector1">
              <a:avLst/>
            </a:prstGeom>
            <a:grpFill/>
            <a:ln>
              <a:solidFill>
                <a:srgbClr val="00B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feld 10"/>
          <p:cNvSpPr txBox="1"/>
          <p:nvPr/>
        </p:nvSpPr>
        <p:spPr>
          <a:xfrm>
            <a:off x="8882980" y="1281916"/>
            <a:ext cx="3043550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200" b="1" dirty="0" smtClean="0">
                <a:solidFill>
                  <a:schemeClr val="bg1"/>
                </a:solidFill>
              </a:rPr>
              <a:t>Power cycle for UHV evaluation</a:t>
            </a:r>
          </a:p>
        </p:txBody>
      </p:sp>
      <p:grpSp>
        <p:nvGrpSpPr>
          <p:cNvPr id="13" name="Gruppieren 12"/>
          <p:cNvGrpSpPr/>
          <p:nvPr/>
        </p:nvGrpSpPr>
        <p:grpSpPr>
          <a:xfrm>
            <a:off x="776748" y="1082504"/>
            <a:ext cx="7758402" cy="1706920"/>
            <a:chOff x="776748" y="1082504"/>
            <a:chExt cx="7758402" cy="1706920"/>
          </a:xfrm>
        </p:grpSpPr>
        <p:pic>
          <p:nvPicPr>
            <p:cNvPr id="7" name="Grafik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80029" y="1082504"/>
              <a:ext cx="7555121" cy="17069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Rechteck 11"/>
            <p:cNvSpPr/>
            <p:nvPr/>
          </p:nvSpPr>
          <p:spPr>
            <a:xfrm>
              <a:off x="776748" y="2143432"/>
              <a:ext cx="3567145" cy="4424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9" name="Rechteck 28"/>
            <p:cNvSpPr/>
            <p:nvPr/>
          </p:nvSpPr>
          <p:spPr>
            <a:xfrm>
              <a:off x="5460505" y="2207847"/>
              <a:ext cx="3074645" cy="4424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</p:grpSp>
      <p:sp>
        <p:nvSpPr>
          <p:cNvPr id="30" name="Textfeld 19"/>
          <p:cNvSpPr txBox="1"/>
          <p:nvPr/>
        </p:nvSpPr>
        <p:spPr>
          <a:xfrm>
            <a:off x="392884" y="2660134"/>
            <a:ext cx="402077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b="1" dirty="0" smtClean="0">
                <a:solidFill>
                  <a:schemeClr val="bg1"/>
                </a:solidFill>
              </a:rPr>
              <a:t>Temperature of the UHV components and pressure in the UHV system during long term ramping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24" name="Gerade Verbindung mit Pfeil 23"/>
          <p:cNvCxnSpPr/>
          <p:nvPr/>
        </p:nvCxnSpPr>
        <p:spPr>
          <a:xfrm flipH="1">
            <a:off x="6118480" y="2313495"/>
            <a:ext cx="1059068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feld 31"/>
          <p:cNvSpPr txBox="1"/>
          <p:nvPr/>
        </p:nvSpPr>
        <p:spPr>
          <a:xfrm>
            <a:off x="6118480" y="2321385"/>
            <a:ext cx="1189749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beam direction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235206" y="6366224"/>
            <a:ext cx="2528256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000" dirty="0" smtClean="0"/>
              <a:t>courtesy P. Aguar Bartolome (GSI-SCM)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2080016" y="6560612"/>
            <a:ext cx="8408052" cy="357157"/>
          </a:xfrm>
        </p:spPr>
        <p:txBody>
          <a:bodyPr/>
          <a:lstStyle/>
          <a:p>
            <a:pPr algn="l"/>
            <a:r>
              <a:rPr lang="en-US" dirty="0"/>
              <a:t>A. Szwangruber et al.                                   4th SMTF Workshop, 24-26 April, Paestum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28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9605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0" y="205993"/>
            <a:ext cx="8887968" cy="787557"/>
          </a:xfrm>
        </p:spPr>
        <p:txBody>
          <a:bodyPr>
            <a:noAutofit/>
          </a:bodyPr>
          <a:lstStyle/>
          <a:p>
            <a:pPr indent="265113"/>
            <a:r>
              <a:rPr lang="en-GB" sz="2670" dirty="0" err="1" smtClean="0"/>
              <a:t>FoS</a:t>
            </a:r>
            <a:r>
              <a:rPr lang="en-GB" sz="2670" dirty="0" smtClean="0"/>
              <a:t> QDM: Summary of the testing campaign at GSI</a:t>
            </a:r>
            <a:endParaRPr lang="en-GB" sz="2670" dirty="0"/>
          </a:p>
        </p:txBody>
      </p:sp>
      <p:sp>
        <p:nvSpPr>
          <p:cNvPr id="5" name="Rounded Rectangle 11"/>
          <p:cNvSpPr/>
          <p:nvPr/>
        </p:nvSpPr>
        <p:spPr>
          <a:xfrm>
            <a:off x="563421" y="4856728"/>
            <a:ext cx="7617018" cy="1682619"/>
          </a:xfrm>
          <a:prstGeom prst="roundRect">
            <a:avLst/>
          </a:prstGeom>
          <a:solidFill>
            <a:srgbClr val="EBF6F9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C000"/>
              </a:buClr>
            </a:pPr>
            <a:r>
              <a:rPr lang="en-US" sz="1600" b="1" u="sng" dirty="0" smtClean="0">
                <a:solidFill>
                  <a:srgbClr val="0070C0"/>
                </a:solidFill>
                <a:cs typeface="Arial" panose="020B0604020202020204" pitchFamily="34" charset="0"/>
              </a:rPr>
              <a:t>Next steps: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sz="1600" b="1" u="sng" dirty="0" smtClean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marL="717550" lvl="2" indent="-363538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1600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FoS</a:t>
            </a:r>
            <a:r>
              <a:rPr lang="en-US" sz="1600" dirty="0" smtClean="0">
                <a:solidFill>
                  <a:srgbClr val="0070C0"/>
                </a:solidFill>
                <a:cs typeface="Arial" panose="020B0604020202020204" pitchFamily="34" charset="0"/>
              </a:rPr>
              <a:t> QDM 2.5 was sent to the INFN (Salerno) for </a:t>
            </a:r>
            <a:r>
              <a:rPr lang="en-US" sz="1600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commisioning</a:t>
            </a:r>
            <a:r>
              <a:rPr lang="en-US" sz="1600" dirty="0" smtClean="0">
                <a:solidFill>
                  <a:srgbClr val="0070C0"/>
                </a:solidFill>
                <a:cs typeface="Arial" panose="020B0604020202020204" pitchFamily="34" charset="0"/>
              </a:rPr>
              <a:t> of the new test facility for series QDM testing - THOR</a:t>
            </a:r>
          </a:p>
          <a:p>
            <a:pPr marL="717550" lvl="2" indent="-363538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70C0"/>
                </a:solidFill>
                <a:cs typeface="Arial" panose="020B0604020202020204" pitchFamily="34" charset="0"/>
              </a:rPr>
              <a:t>Part of the SIS100 String test</a:t>
            </a:r>
            <a:r>
              <a:rPr lang="en-US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Rounded Rectangle 13"/>
          <p:cNvSpPr/>
          <p:nvPr/>
        </p:nvSpPr>
        <p:spPr>
          <a:xfrm>
            <a:off x="529007" y="1334238"/>
            <a:ext cx="7651432" cy="324986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200"/>
              </a:spcAft>
              <a:buClr>
                <a:srgbClr val="FFC000"/>
              </a:buClr>
            </a:pPr>
            <a:r>
              <a:rPr lang="en-US" b="1" u="sng" dirty="0" smtClean="0">
                <a:solidFill>
                  <a:srgbClr val="00B050"/>
                </a:solidFill>
              </a:rPr>
              <a:t>Conclusion</a:t>
            </a:r>
            <a:r>
              <a:rPr lang="en-US" dirty="0" smtClean="0">
                <a:solidFill>
                  <a:srgbClr val="00B050"/>
                </a:solidFill>
              </a:rPr>
              <a:t>: </a:t>
            </a:r>
          </a:p>
          <a:p>
            <a:pPr marL="717550" lvl="2" indent="-363538">
              <a:spcAft>
                <a:spcPts val="12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1600" dirty="0" err="1" smtClean="0">
                <a:solidFill>
                  <a:srgbClr val="00B050"/>
                </a:solidFill>
              </a:rPr>
              <a:t>FoS</a:t>
            </a:r>
            <a:r>
              <a:rPr lang="en-US" sz="1600" dirty="0" smtClean="0">
                <a:solidFill>
                  <a:srgbClr val="00B050"/>
                </a:solidFill>
              </a:rPr>
              <a:t> QDM 2.5 was subjected to an intense test program over 8 months and 6 thermal cycles</a:t>
            </a:r>
          </a:p>
          <a:p>
            <a:pPr marL="717550" lvl="2" indent="-363538">
              <a:spcAft>
                <a:spcPts val="12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00B050"/>
                </a:solidFill>
              </a:rPr>
              <a:t>The design was proven to be suitable (cooling time, stability, heat load, vacuum…)</a:t>
            </a:r>
          </a:p>
          <a:p>
            <a:pPr marL="717550" lvl="2" indent="-363538">
              <a:spcAft>
                <a:spcPts val="12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00B050"/>
                </a:solidFill>
                <a:cs typeface="Arial" panose="020B0604020202020204" pitchFamily="34" charset="0"/>
              </a:rPr>
              <a:t>non conformities detected during testing have been subjected for comprehensive analysis. Reason of faults understood, mitigation for the series production done.</a:t>
            </a:r>
          </a:p>
          <a:p>
            <a:pPr marL="717550" lvl="2" indent="-363538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600" b="1" dirty="0" smtClean="0">
                <a:solidFill>
                  <a:srgbClr val="00B050"/>
                </a:solidFill>
              </a:rPr>
              <a:t>Series production of QDMs released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271" y="3459907"/>
            <a:ext cx="3529782" cy="264733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 flipH="1">
            <a:off x="8439271" y="6080257"/>
            <a:ext cx="3529782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400" dirty="0" smtClean="0">
                <a:solidFill>
                  <a:schemeClr val="bg1"/>
                </a:solidFill>
              </a:rPr>
              <a:t>Oct. 2020 </a:t>
            </a:r>
            <a:r>
              <a:rPr lang="en-GB" sz="1400" dirty="0" err="1" smtClean="0">
                <a:solidFill>
                  <a:schemeClr val="bg1"/>
                </a:solidFill>
              </a:rPr>
              <a:t>FoS</a:t>
            </a:r>
            <a:r>
              <a:rPr lang="en-GB" sz="1400" dirty="0" smtClean="0">
                <a:solidFill>
                  <a:schemeClr val="bg1"/>
                </a:solidFill>
              </a:rPr>
              <a:t> QDM left GSI to THOR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8399895" y="6434730"/>
            <a:ext cx="2528256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000" dirty="0" smtClean="0"/>
              <a:t>courtesy P. Aguar Bartolome (GSI-SCM)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2102210" y="6552644"/>
            <a:ext cx="8408052" cy="357157"/>
          </a:xfrm>
        </p:spPr>
        <p:txBody>
          <a:bodyPr/>
          <a:lstStyle/>
          <a:p>
            <a:pPr algn="l"/>
            <a:r>
              <a:rPr lang="en-US" dirty="0"/>
              <a:t>A. Szwangruber et al.                                   4th SMTF Workshop, 24-26 April, Paestum</a:t>
            </a:r>
            <a:endParaRPr lang="en-GB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29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7079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7500"/>
            <a:ext cx="10817541" cy="583525"/>
          </a:xfrm>
        </p:spPr>
        <p:txBody>
          <a:bodyPr/>
          <a:lstStyle/>
          <a:p>
            <a:pPr indent="265113"/>
            <a:r>
              <a:rPr lang="en-GB" sz="2670" dirty="0" smtClean="0"/>
              <a:t>GSI – Helmholtz </a:t>
            </a:r>
            <a:r>
              <a:rPr lang="en-GB" sz="2670" dirty="0" err="1" smtClean="0"/>
              <a:t>Center</a:t>
            </a:r>
            <a:r>
              <a:rPr lang="en-GB" sz="2670" dirty="0" smtClean="0"/>
              <a:t> for heavy Ion research </a:t>
            </a:r>
            <a:endParaRPr lang="en-GB" sz="2670" dirty="0"/>
          </a:p>
        </p:txBody>
      </p:sp>
      <p:sp>
        <p:nvSpPr>
          <p:cNvPr id="3" name="Rechteck 2"/>
          <p:cNvSpPr/>
          <p:nvPr/>
        </p:nvSpPr>
        <p:spPr>
          <a:xfrm>
            <a:off x="2936061" y="4697133"/>
            <a:ext cx="2865930" cy="18312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nuclear physics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atomic physics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application-oriented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research </a:t>
            </a:r>
            <a:endParaRPr lang="en-US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628650" lvl="1" indent="-171450">
              <a:spcAft>
                <a:spcPts val="300"/>
              </a:spcAft>
              <a:buFont typeface="Symbol" panose="05050102010706020507" pitchFamily="18" charset="2"/>
              <a:buChar char="-"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materials research</a:t>
            </a:r>
          </a:p>
          <a:p>
            <a:pPr marL="628650" lvl="1" indent="-171450">
              <a:spcAft>
                <a:spcPts val="300"/>
              </a:spcAft>
              <a:buFont typeface="Symbol" panose="05050102010706020507" pitchFamily="18" charset="2"/>
              <a:buChar char="-"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plasma physics</a:t>
            </a:r>
          </a:p>
          <a:p>
            <a:pPr marL="628650" lvl="1" indent="-171450">
              <a:spcAft>
                <a:spcPts val="300"/>
              </a:spcAft>
              <a:buFont typeface="Symbol" panose="05050102010706020507" pitchFamily="18" charset="2"/>
              <a:buChar char="-"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biophysics</a:t>
            </a:r>
          </a:p>
          <a:p>
            <a:pPr marL="628650" lvl="1" indent="-171450">
              <a:spcAft>
                <a:spcPts val="300"/>
              </a:spcAft>
              <a:buFont typeface="Symbol" panose="05050102010706020507" pitchFamily="18" charset="2"/>
              <a:buChar char="-"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nuclear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medicine</a:t>
            </a:r>
            <a:endParaRPr lang="en-GB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936059" y="4290837"/>
            <a:ext cx="2865931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GSI research program 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71" y="4290837"/>
            <a:ext cx="1633329" cy="2233544"/>
          </a:xfrm>
          <a:prstGeom prst="rect">
            <a:avLst/>
          </a:prstGeom>
        </p:spPr>
      </p:pic>
      <p:grpSp>
        <p:nvGrpSpPr>
          <p:cNvPr id="22" name="Gruppieren 21"/>
          <p:cNvGrpSpPr/>
          <p:nvPr/>
        </p:nvGrpSpPr>
        <p:grpSpPr>
          <a:xfrm>
            <a:off x="6010275" y="1673896"/>
            <a:ext cx="6075460" cy="4570938"/>
            <a:chOff x="6132513" y="1740571"/>
            <a:chExt cx="5953222" cy="445289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32513" y="1740571"/>
              <a:ext cx="5953222" cy="4452896"/>
            </a:xfrm>
            <a:prstGeom prst="rect">
              <a:avLst/>
            </a:prstGeom>
          </p:spPr>
        </p:pic>
        <p:sp>
          <p:nvSpPr>
            <p:cNvPr id="14" name="Textfeld 13"/>
            <p:cNvSpPr txBox="1"/>
            <p:nvPr/>
          </p:nvSpPr>
          <p:spPr>
            <a:xfrm>
              <a:off x="7896922" y="1740571"/>
              <a:ext cx="142735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GB" sz="1200" dirty="0" smtClean="0">
                  <a:solidFill>
                    <a:srgbClr val="0000CC"/>
                  </a:solidFill>
                </a:rPr>
                <a:t>Linear accelerator UNILAC</a:t>
              </a: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10031412" y="1846532"/>
              <a:ext cx="12418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GB" sz="1200" dirty="0" smtClean="0">
                  <a:solidFill>
                    <a:srgbClr val="0000CC"/>
                  </a:solidFill>
                </a:rPr>
                <a:t>Synchrotron SIS18</a:t>
              </a:r>
            </a:p>
          </p:txBody>
        </p:sp>
        <p:sp>
          <p:nvSpPr>
            <p:cNvPr id="17" name="Rechteck 16"/>
            <p:cNvSpPr/>
            <p:nvPr/>
          </p:nvSpPr>
          <p:spPr>
            <a:xfrm>
              <a:off x="9810750" y="5410200"/>
              <a:ext cx="152400" cy="142875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9" name="Rechteck 18"/>
            <p:cNvSpPr/>
            <p:nvPr/>
          </p:nvSpPr>
          <p:spPr>
            <a:xfrm>
              <a:off x="9820275" y="5676900"/>
              <a:ext cx="152400" cy="14287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10014972" y="5296971"/>
              <a:ext cx="952505" cy="27699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GB" sz="1200" dirty="0" smtClean="0"/>
                <a:t>core facility</a:t>
              </a: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10014972" y="5593818"/>
              <a:ext cx="772969" cy="27699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GB" sz="1200" dirty="0" smtClean="0"/>
                <a:t>new part</a:t>
              </a:r>
            </a:p>
          </p:txBody>
        </p:sp>
      </p:grpSp>
      <p:pic>
        <p:nvPicPr>
          <p:cNvPr id="8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063" y="1305493"/>
            <a:ext cx="5622935" cy="2552454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1799030" y="3554031"/>
            <a:ext cx="4416594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200" dirty="0" smtClean="0">
                <a:solidFill>
                  <a:schemeClr val="bg1"/>
                </a:solidFill>
              </a:rPr>
              <a:t>GSI campus , Location Darmstadt, Germany (courtesy of GSI)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2362200" y="6524381"/>
            <a:ext cx="6809232" cy="365125"/>
          </a:xfrm>
        </p:spPr>
        <p:txBody>
          <a:bodyPr/>
          <a:lstStyle/>
          <a:p>
            <a:r>
              <a:rPr lang="en-US" dirty="0"/>
              <a:t>A. Szwangruber et al.                                   4th SMTF Workshop, 24-26 April, Paestum</a:t>
            </a:r>
            <a:endParaRPr lang="en-GB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4424-9C1A-4815-B52E-67268985F07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580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0" y="208423"/>
            <a:ext cx="8390636" cy="787557"/>
          </a:xfrm>
        </p:spPr>
        <p:txBody>
          <a:bodyPr>
            <a:normAutofit/>
          </a:bodyPr>
          <a:lstStyle/>
          <a:p>
            <a:pPr indent="265113"/>
            <a:r>
              <a:rPr lang="en-GB" sz="2670" dirty="0" smtClean="0"/>
              <a:t>Testing of series QDMs at STF</a:t>
            </a:r>
            <a:endParaRPr lang="en-GB" sz="267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3" t="10098" b="12882"/>
          <a:stretch/>
        </p:blipFill>
        <p:spPr>
          <a:xfrm>
            <a:off x="6825941" y="1248697"/>
            <a:ext cx="5120253" cy="262997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3"/>
          <a:stretch/>
        </p:blipFill>
        <p:spPr>
          <a:xfrm>
            <a:off x="6825941" y="3991150"/>
            <a:ext cx="5120253" cy="261220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63420" y="1269220"/>
            <a:ext cx="3198311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Start of testing October  2021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63420" y="2143986"/>
            <a:ext cx="5532193" cy="2123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19367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Extended tests for further design evaluation. Impact of thermal cycling on:</a:t>
            </a:r>
          </a:p>
          <a:p>
            <a:pPr marL="742950" lvl="2" indent="-193675">
              <a:spcAft>
                <a:spcPts val="300"/>
              </a:spcAft>
              <a:buFontTx/>
              <a:buChar char="-"/>
            </a:pP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cold mass stability</a:t>
            </a:r>
          </a:p>
          <a:p>
            <a:pPr marL="742950" lvl="2" indent="-193675">
              <a:spcAft>
                <a:spcPts val="300"/>
              </a:spcAft>
              <a:buFontTx/>
              <a:buChar char="-"/>
            </a:pP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UHV system</a:t>
            </a:r>
          </a:p>
          <a:p>
            <a:pPr marL="742950" lvl="2" indent="-193675">
              <a:spcAft>
                <a:spcPts val="600"/>
              </a:spcAft>
              <a:buFontTx/>
              <a:buChar char="-"/>
            </a:pP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Local Current Leads</a:t>
            </a:r>
          </a:p>
          <a:p>
            <a:pPr marL="285750" indent="-193675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Extende</a:t>
            </a:r>
            <a:r>
              <a:rPr lang="en-GB" sz="1600" dirty="0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 SAT program (including power tests on main magnets)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10588" y="4492481"/>
            <a:ext cx="5485026" cy="20467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5 QDMs received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3 QDMs cold tested,  4</a:t>
            </a:r>
            <a:r>
              <a:rPr lang="en-GB" sz="1600" baseline="30000" dirty="0" smtClean="0">
                <a:solidFill>
                  <a:schemeClr val="accent1">
                    <a:lumMod val="50000"/>
                  </a:schemeClr>
                </a:solidFill>
              </a:rPr>
              <a:t>th</a:t>
            </a: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 under cold tests 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3 QDMs need reworking due to non conformities → send back to the integrator company.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Common issues for reworking - electrical insulation of LCLs. Reason understood mitigation measures implemented. </a:t>
            </a:r>
          </a:p>
        </p:txBody>
      </p:sp>
      <p:sp>
        <p:nvSpPr>
          <p:cNvPr id="2" name="Rechteck 1"/>
          <p:cNvSpPr/>
          <p:nvPr/>
        </p:nvSpPr>
        <p:spPr>
          <a:xfrm>
            <a:off x="563421" y="1734716"/>
            <a:ext cx="55321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</a:t>
            </a:r>
            <a:r>
              <a:rPr lang="en-GB" dirty="0" smtClean="0">
                <a:solidFill>
                  <a:schemeClr val="bg1"/>
                </a:solidFill>
              </a:rPr>
              <a:t>est </a:t>
            </a:r>
            <a:r>
              <a:rPr lang="en-GB" dirty="0">
                <a:solidFill>
                  <a:schemeClr val="bg1"/>
                </a:solidFill>
              </a:rPr>
              <a:t>program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825941" y="6326353"/>
            <a:ext cx="3342393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Quadrupole module for SIS100 at a test bench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825941" y="3592570"/>
            <a:ext cx="3342393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QDMs and QD units on the preparation bench</a:t>
            </a: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3"/>
          </p:nvPr>
        </p:nvSpPr>
        <p:spPr>
          <a:xfrm>
            <a:off x="2081325" y="6539195"/>
            <a:ext cx="8408052" cy="357157"/>
          </a:xfrm>
        </p:spPr>
        <p:txBody>
          <a:bodyPr/>
          <a:lstStyle/>
          <a:p>
            <a:pPr algn="l"/>
            <a:r>
              <a:rPr lang="en-US" dirty="0"/>
              <a:t>A. Szwangruber et al.                                   4th SMTF Workshop, 24-26 April, Paestum</a:t>
            </a:r>
            <a:endParaRPr lang="en-GB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30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8920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0" y="50441"/>
            <a:ext cx="8681883" cy="935045"/>
          </a:xfrm>
        </p:spPr>
        <p:txBody>
          <a:bodyPr/>
          <a:lstStyle/>
          <a:p>
            <a:pPr indent="265113"/>
            <a:r>
              <a:rPr lang="en-GB" dirty="0" smtClean="0"/>
              <a:t>Testing of Missing Dipole Modules (MDMs) at STF</a:t>
            </a:r>
            <a:endParaRPr lang="en-GB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2975" t="6810" r="9362" b="536"/>
          <a:stretch/>
        </p:blipFill>
        <p:spPr>
          <a:xfrm>
            <a:off x="9665976" y="1208617"/>
            <a:ext cx="2113056" cy="186816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t="5330" r="6589"/>
          <a:stretch/>
        </p:blipFill>
        <p:spPr>
          <a:xfrm>
            <a:off x="7360840" y="1303357"/>
            <a:ext cx="2216641" cy="1803586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374350" y="3150299"/>
            <a:ext cx="4042099" cy="3108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 smtClean="0"/>
              <a:t>Continuity</a:t>
            </a:r>
            <a:endParaRPr lang="en-GB" sz="1400" dirty="0"/>
          </a:p>
          <a:p>
            <a:pPr marL="539750" indent="-182563">
              <a:buFontTx/>
              <a:buChar char="-"/>
            </a:pPr>
            <a:r>
              <a:rPr lang="en-US" sz="1400" dirty="0" smtClean="0"/>
              <a:t>of </a:t>
            </a:r>
            <a:r>
              <a:rPr lang="en-US" sz="1400" dirty="0"/>
              <a:t>the cryostat system of the SIS100 arc </a:t>
            </a:r>
            <a:r>
              <a:rPr lang="en-US" sz="1400" dirty="0" smtClean="0"/>
              <a:t>sections</a:t>
            </a:r>
          </a:p>
          <a:p>
            <a:pPr marL="539750" indent="-182563">
              <a:buFontTx/>
              <a:buChar char="-"/>
            </a:pPr>
            <a:r>
              <a:rPr lang="en-US" sz="1400" dirty="0" smtClean="0"/>
              <a:t>of </a:t>
            </a:r>
            <a:r>
              <a:rPr lang="en-US" sz="1400" dirty="0"/>
              <a:t>UHV of the beam pipe </a:t>
            </a:r>
            <a:r>
              <a:rPr lang="en-US" sz="1400" dirty="0" smtClean="0"/>
              <a:t>system,</a:t>
            </a:r>
          </a:p>
          <a:p>
            <a:pPr marL="539750" indent="-182563">
              <a:buFontTx/>
              <a:buChar char="-"/>
            </a:pPr>
            <a:r>
              <a:rPr lang="en-US" sz="1400" dirty="0" smtClean="0"/>
              <a:t>of </a:t>
            </a:r>
            <a:r>
              <a:rPr lang="en-US" sz="1400" dirty="0"/>
              <a:t>SC electrical supply systems (Bus Bars) for main </a:t>
            </a:r>
            <a:r>
              <a:rPr lang="en-US" sz="1400" dirty="0" smtClean="0"/>
              <a:t>dipole and quadrupole circuits</a:t>
            </a:r>
          </a:p>
          <a:p>
            <a:pPr marL="539750" indent="-182563">
              <a:buFontTx/>
              <a:buChar char="-"/>
            </a:pPr>
            <a:r>
              <a:rPr lang="en-US" sz="1400" dirty="0" smtClean="0"/>
              <a:t>of cooling circuit in the SIS100 arc sections</a:t>
            </a:r>
          </a:p>
          <a:p>
            <a:pPr marL="539750" indent="-182563">
              <a:buFontTx/>
              <a:buChar char="-"/>
            </a:pPr>
            <a:r>
              <a:rPr lang="en-GB" sz="1400" dirty="0" smtClean="0"/>
              <a:t>provide </a:t>
            </a:r>
            <a:r>
              <a:rPr lang="en-GB" sz="1400" dirty="0"/>
              <a:t>spill-valves for </a:t>
            </a:r>
            <a:r>
              <a:rPr lang="en-GB" sz="1400" dirty="0" smtClean="0"/>
              <a:t>over-pressure </a:t>
            </a:r>
            <a:r>
              <a:rPr lang="en-US" sz="1400" dirty="0" smtClean="0"/>
              <a:t>safety</a:t>
            </a:r>
            <a:r>
              <a:rPr lang="en-US" sz="1400" dirty="0"/>
              <a:t>. </a:t>
            </a:r>
            <a:endParaRPr lang="en-US" sz="1400" dirty="0" smtClean="0"/>
          </a:p>
          <a:p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/>
              <a:t>Connecting </a:t>
            </a:r>
            <a:r>
              <a:rPr lang="en-US" sz="1400" dirty="0"/>
              <a:t>the 4K-He-supply line for beam pipe cooling with the common return line.</a:t>
            </a:r>
            <a:endParaRPr lang="en-GB" sz="1400" dirty="0"/>
          </a:p>
        </p:txBody>
      </p:sp>
      <p:sp>
        <p:nvSpPr>
          <p:cNvPr id="2" name="Textfeld 1"/>
          <p:cNvSpPr txBox="1"/>
          <p:nvPr/>
        </p:nvSpPr>
        <p:spPr>
          <a:xfrm>
            <a:off x="368950" y="1359439"/>
            <a:ext cx="405065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dirty="0" smtClean="0">
                <a:solidFill>
                  <a:schemeClr val="bg1"/>
                </a:solidFill>
              </a:rPr>
              <a:t>Missing Dipole Module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64260" y="2746249"/>
            <a:ext cx="405534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dirty="0" smtClean="0">
                <a:solidFill>
                  <a:schemeClr val="bg1"/>
                </a:solidFill>
              </a:rPr>
              <a:t>Man functions of MDMs</a:t>
            </a:r>
          </a:p>
        </p:txBody>
      </p:sp>
      <p:sp>
        <p:nvSpPr>
          <p:cNvPr id="13" name="Rechteck 12"/>
          <p:cNvSpPr/>
          <p:nvPr/>
        </p:nvSpPr>
        <p:spPr>
          <a:xfrm>
            <a:off x="368950" y="1761153"/>
            <a:ext cx="4050650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400" dirty="0" smtClean="0"/>
              <a:t>Modules </a:t>
            </a:r>
            <a:r>
              <a:rPr lang="en-GB" sz="1400" dirty="0"/>
              <a:t>without magnetic </a:t>
            </a:r>
            <a:r>
              <a:rPr lang="en-GB" sz="1400" dirty="0" smtClean="0"/>
              <a:t>system</a:t>
            </a:r>
          </a:p>
          <a:p>
            <a:r>
              <a:rPr lang="en-GB" sz="1400" dirty="0" smtClean="0"/>
              <a:t>12 modules in SIS100</a:t>
            </a:r>
          </a:p>
          <a:p>
            <a:r>
              <a:rPr lang="en-GB" sz="1400" dirty="0"/>
              <a:t>L</a:t>
            </a:r>
            <a:r>
              <a:rPr lang="en-GB" sz="1400" dirty="0" smtClean="0"/>
              <a:t>ocation – first and last IO cell of an </a:t>
            </a:r>
            <a:r>
              <a:rPr lang="en-GB" sz="1400" dirty="0"/>
              <a:t>a</a:t>
            </a:r>
            <a:r>
              <a:rPr lang="en-GB" sz="1400" dirty="0" smtClean="0"/>
              <a:t>rc section</a:t>
            </a:r>
            <a:endParaRPr lang="en-GB" sz="1400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" t="18519" r="463" b="18827"/>
          <a:stretch/>
        </p:blipFill>
        <p:spPr>
          <a:xfrm>
            <a:off x="4850219" y="4353002"/>
            <a:ext cx="3662957" cy="179826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035" y="4353002"/>
            <a:ext cx="2402634" cy="1801975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8202" y="1400751"/>
            <a:ext cx="2881886" cy="1883071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5750935" y="3887920"/>
            <a:ext cx="4339778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 smtClean="0">
                <a:solidFill>
                  <a:schemeClr val="bg1"/>
                </a:solidFill>
              </a:rPr>
              <a:t>Testing campaign Aug. 2021 – Jul. 2022 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4631340" y="6267450"/>
            <a:ext cx="7058343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 smtClean="0">
                <a:solidFill>
                  <a:srgbClr val="FF0000"/>
                </a:solidFill>
              </a:rPr>
              <a:t>Modules successfully tested and accepted for installation in SIS100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7811209" y="3033582"/>
            <a:ext cx="2112254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MDM without overpressure valves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5688933" y="3034139"/>
            <a:ext cx="1717137" cy="307777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cold mass of MDM </a:t>
            </a:r>
          </a:p>
        </p:txBody>
      </p:sp>
      <p:cxnSp>
        <p:nvCxnSpPr>
          <p:cNvPr id="23" name="Gerade Verbindung mit Pfeil 22"/>
          <p:cNvCxnSpPr/>
          <p:nvPr/>
        </p:nvCxnSpPr>
        <p:spPr>
          <a:xfrm flipH="1">
            <a:off x="4863730" y="1927614"/>
            <a:ext cx="70220" cy="5722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flipH="1">
            <a:off x="5920258" y="1641512"/>
            <a:ext cx="70220" cy="5722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flipV="1">
            <a:off x="4789328" y="2987584"/>
            <a:ext cx="289243" cy="345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4653614" y="1534427"/>
            <a:ext cx="849913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200" dirty="0" err="1" smtClean="0"/>
              <a:t>sc</a:t>
            </a:r>
            <a:r>
              <a:rPr lang="en-GB" sz="1200" dirty="0"/>
              <a:t> </a:t>
            </a:r>
            <a:r>
              <a:rPr lang="en-GB" sz="1200" dirty="0" err="1" smtClean="0"/>
              <a:t>busbar</a:t>
            </a:r>
            <a:endParaRPr lang="en-GB" sz="1200" dirty="0" smtClean="0"/>
          </a:p>
        </p:txBody>
      </p:sp>
      <p:sp>
        <p:nvSpPr>
          <p:cNvPr id="30" name="Textfeld 29"/>
          <p:cNvSpPr txBox="1"/>
          <p:nvPr/>
        </p:nvSpPr>
        <p:spPr>
          <a:xfrm>
            <a:off x="5540675" y="1316638"/>
            <a:ext cx="899605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200" dirty="0" smtClean="0"/>
              <a:t>beam pipe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4628202" y="3333891"/>
            <a:ext cx="899605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200" dirty="0" smtClean="0"/>
              <a:t>He header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10293222" y="3020685"/>
            <a:ext cx="2112254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MDM with overpressure valves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/>
              <a:t>A. Szwangruber et al.                                   4th SMTF Workshop, 24-26 April, Paestum</a:t>
            </a:r>
            <a:endParaRPr lang="en-GB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B5E23-A13E-4F3B-A122-627977C885DD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30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4"/>
          <p:cNvSpPr>
            <a:spLocks noGrp="1"/>
          </p:cNvSpPr>
          <p:nvPr>
            <p:ph type="title"/>
          </p:nvPr>
        </p:nvSpPr>
        <p:spPr>
          <a:xfrm>
            <a:off x="0" y="420624"/>
            <a:ext cx="7534656" cy="568533"/>
          </a:xfrm>
        </p:spPr>
        <p:txBody>
          <a:bodyPr>
            <a:noAutofit/>
          </a:bodyPr>
          <a:lstStyle/>
          <a:p>
            <a:pPr indent="265113"/>
            <a:r>
              <a:rPr lang="en-GB" sz="2670" dirty="0"/>
              <a:t>SIS100 String Test</a:t>
            </a:r>
            <a:r>
              <a:rPr lang="en-GB" sz="2670" dirty="0" smtClean="0"/>
              <a:t>: Work in Progress at STF</a:t>
            </a:r>
            <a:endParaRPr lang="en-GB" sz="2670" dirty="0"/>
          </a:p>
        </p:txBody>
      </p:sp>
      <p:sp>
        <p:nvSpPr>
          <p:cNvPr id="12" name="Inhaltsplatzhalter 1"/>
          <p:cNvSpPr>
            <a:spLocks noGrp="1"/>
          </p:cNvSpPr>
          <p:nvPr>
            <p:ph idx="1"/>
          </p:nvPr>
        </p:nvSpPr>
        <p:spPr>
          <a:xfrm>
            <a:off x="466344" y="1692709"/>
            <a:ext cx="5056632" cy="111720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spcBef>
                <a:spcPts val="1200"/>
              </a:spcBef>
              <a:buClr>
                <a:schemeClr val="accent1">
                  <a:lumMod val="50000"/>
                </a:schemeClr>
              </a:buClr>
            </a:pPr>
            <a:r>
              <a:rPr lang="en-GB" sz="1400" dirty="0" smtClean="0"/>
              <a:t>verification </a:t>
            </a:r>
            <a:r>
              <a:rPr lang="en-GB" sz="1400" dirty="0"/>
              <a:t>of different interfaces and interconnections regarding fitting and </a:t>
            </a:r>
            <a:r>
              <a:rPr lang="en-GB" sz="1400" dirty="0" err="1"/>
              <a:t>mountability</a:t>
            </a:r>
            <a:endParaRPr lang="en-GB" sz="1400" dirty="0" smtClean="0"/>
          </a:p>
          <a:p>
            <a:pPr>
              <a:spcBef>
                <a:spcPts val="1200"/>
              </a:spcBef>
              <a:buClr>
                <a:schemeClr val="accent1">
                  <a:lumMod val="50000"/>
                </a:schemeClr>
              </a:buClr>
            </a:pPr>
            <a:r>
              <a:rPr lang="en-GB" sz="1400" dirty="0" smtClean="0"/>
              <a:t>preparation for installation, commissioning and operation of SIS100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6784848" y="1283908"/>
            <a:ext cx="505663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buClr>
                <a:srgbClr val="FDBB63"/>
              </a:buClr>
            </a:pPr>
            <a:r>
              <a:rPr lang="en-GB" dirty="0" smtClean="0">
                <a:solidFill>
                  <a:schemeClr val="bg1"/>
                </a:solidFill>
              </a:rPr>
              <a:t>Objectives: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457200" y="1283908"/>
            <a:ext cx="506577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buClr>
                <a:srgbClr val="FDBB63"/>
              </a:buClr>
            </a:pPr>
            <a:r>
              <a:rPr lang="en-GB" dirty="0" smtClean="0">
                <a:solidFill>
                  <a:schemeClr val="bg1"/>
                </a:solidFill>
              </a:rPr>
              <a:t>Motivation:</a:t>
            </a:r>
          </a:p>
        </p:txBody>
      </p:sp>
      <p:pic>
        <p:nvPicPr>
          <p:cNvPr id="48" name="Grafik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" y="3869137"/>
            <a:ext cx="8431619" cy="2988863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6784848" y="1690326"/>
            <a:ext cx="5056632" cy="39918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preparation of work instructions for the machine installation (cooperation of SCM, CRY, UHV, TRI, ENG, TEL,FSB, approval through WPLs, SPL SIS100</a:t>
            </a: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choosing </a:t>
            </a:r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appropriate tools for installation in the </a:t>
            </a: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tunnel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mechanical stability of interconnections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insulation </a:t>
            </a:r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vacuum stability and performance of the UHV </a:t>
            </a: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components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cooling down </a:t>
            </a:r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behaviour, functionality of parallel cooling channels and local </a:t>
            </a:r>
            <a:r>
              <a:rPr lang="en-GB" sz="1400" dirty="0" err="1" smtClean="0">
                <a:solidFill>
                  <a:schemeClr val="accent1">
                    <a:lumMod val="50000"/>
                  </a:schemeClr>
                </a:solidFill>
              </a:rPr>
              <a:t>cryo</a:t>
            </a: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-components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electrical </a:t>
            </a:r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issues – cross-talk between live circuits, degradation of insulation </a:t>
            </a: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resistance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testing </a:t>
            </a:r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of new quench detectors and </a:t>
            </a: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cabling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testing </a:t>
            </a:r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of the slow control </a:t>
            </a: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system</a:t>
            </a:r>
            <a:endParaRPr lang="en-GB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3" name="Fußzeilenplatzhalter 52"/>
          <p:cNvSpPr>
            <a:spLocks noGrp="1"/>
          </p:cNvSpPr>
          <p:nvPr>
            <p:ph type="ftr" sz="quarter" idx="3"/>
          </p:nvPr>
        </p:nvSpPr>
        <p:spPr>
          <a:xfrm>
            <a:off x="2108757" y="6560612"/>
            <a:ext cx="8408052" cy="357157"/>
          </a:xfrm>
        </p:spPr>
        <p:txBody>
          <a:bodyPr/>
          <a:lstStyle/>
          <a:p>
            <a:pPr algn="l"/>
            <a:r>
              <a:rPr lang="en-US" dirty="0"/>
              <a:t>A. Szwangruber et al.                                   4th SMTF Workshop, 24-26 April, Paestum</a:t>
            </a:r>
            <a:endParaRPr lang="en-GB" dirty="0"/>
          </a:p>
        </p:txBody>
      </p:sp>
      <p:sp>
        <p:nvSpPr>
          <p:cNvPr id="54" name="Foliennummernplatzhalter 5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32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0655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179435" y="1844063"/>
            <a:ext cx="5373802" cy="2766151"/>
            <a:chOff x="1052205" y="1590259"/>
            <a:chExt cx="8231553" cy="4345625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7" r="2614" b="16089"/>
            <a:stretch/>
          </p:blipFill>
          <p:spPr>
            <a:xfrm>
              <a:off x="1052205" y="2071414"/>
              <a:ext cx="8026150" cy="3692558"/>
            </a:xfrm>
            <a:prstGeom prst="rect">
              <a:avLst/>
            </a:prstGeom>
          </p:spPr>
        </p:pic>
        <p:sp>
          <p:nvSpPr>
            <p:cNvPr id="6" name="Textfeld 5"/>
            <p:cNvSpPr txBox="1"/>
            <p:nvPr/>
          </p:nvSpPr>
          <p:spPr>
            <a:xfrm>
              <a:off x="4555312" y="1590259"/>
              <a:ext cx="1111183" cy="3552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vert="horz" wrap="square" lIns="36000" tIns="36000" rIns="36000" bIns="36000" rtlCol="0" anchor="ctr" anchorCtr="0">
              <a:noAutofit/>
            </a:bodyPr>
            <a:lstStyle/>
            <a:p>
              <a:pPr algn="l"/>
              <a:r>
                <a:rPr lang="de-DE" sz="1050" b="1" dirty="0" smtClean="0"/>
                <a:t>PC1 (66V)</a:t>
              </a:r>
            </a:p>
          </p:txBody>
        </p:sp>
        <p:sp>
          <p:nvSpPr>
            <p:cNvPr id="7" name="Rechteck 6"/>
            <p:cNvSpPr/>
            <p:nvPr/>
          </p:nvSpPr>
          <p:spPr>
            <a:xfrm rot="16200000">
              <a:off x="3886522" y="4321688"/>
              <a:ext cx="501068" cy="45135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900" dirty="0" err="1" smtClean="0">
                  <a:solidFill>
                    <a:schemeClr val="tx1"/>
                  </a:solidFill>
                </a:rPr>
                <a:t>Intercon-nection</a:t>
              </a:r>
              <a:r>
                <a:rPr lang="en-GB" sz="900" dirty="0" smtClean="0">
                  <a:solidFill>
                    <a:schemeClr val="tx1"/>
                  </a:solidFill>
                </a:rPr>
                <a:t> </a:t>
              </a:r>
              <a:r>
                <a:rPr lang="en-GB" sz="900" dirty="0">
                  <a:solidFill>
                    <a:schemeClr val="tx1"/>
                  </a:solidFill>
                </a:rPr>
                <a:t>box </a:t>
              </a: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7933740" y="5658885"/>
              <a:ext cx="423513" cy="27699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200" dirty="0" smtClean="0">
                  <a:solidFill>
                    <a:srgbClr val="0000FF"/>
                  </a:solidFill>
                </a:rPr>
                <a:t>DM</a:t>
              </a: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6888885" y="5562167"/>
              <a:ext cx="423513" cy="27699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200" dirty="0" smtClean="0">
                  <a:solidFill>
                    <a:srgbClr val="0000FF"/>
                  </a:solidFill>
                </a:rPr>
                <a:t>DM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5807715" y="5625326"/>
              <a:ext cx="508745" cy="26174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200" dirty="0" smtClean="0">
                  <a:solidFill>
                    <a:srgbClr val="0000FF"/>
                  </a:solidFill>
                </a:rPr>
                <a:t>QDM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4555312" y="4683188"/>
              <a:ext cx="444252" cy="26174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200" dirty="0" smtClean="0">
                  <a:solidFill>
                    <a:srgbClr val="0000FF"/>
                  </a:solidFill>
                </a:rPr>
                <a:t>BPL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389192" y="3561741"/>
              <a:ext cx="423513" cy="27699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200" dirty="0" smtClean="0">
                  <a:solidFill>
                    <a:srgbClr val="0000CC"/>
                  </a:solidFill>
                </a:rPr>
                <a:t>DM</a:t>
              </a: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4833845" y="2663435"/>
              <a:ext cx="680372" cy="376548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200" b="1" dirty="0" smtClean="0">
                  <a:solidFill>
                    <a:srgbClr val="009900"/>
                  </a:solidFill>
                </a:rPr>
                <a:t>FB 1</a:t>
              </a: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6585742" y="3049464"/>
              <a:ext cx="623534" cy="37654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200" b="1" dirty="0" smtClean="0">
                  <a:solidFill>
                    <a:srgbClr val="009900"/>
                  </a:solidFill>
                </a:rPr>
                <a:t>FB2</a:t>
              </a: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6562206" y="4699875"/>
              <a:ext cx="680372" cy="37654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200" b="1" dirty="0" smtClean="0">
                  <a:solidFill>
                    <a:srgbClr val="009900"/>
                  </a:solidFill>
                </a:rPr>
                <a:t>FB 4</a:t>
              </a: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4888357" y="4255729"/>
              <a:ext cx="680372" cy="376548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200" b="1" dirty="0" smtClean="0">
                  <a:solidFill>
                    <a:srgbClr val="009900"/>
                  </a:solidFill>
                </a:rPr>
                <a:t>FB 3</a:t>
              </a:r>
            </a:p>
          </p:txBody>
        </p:sp>
        <p:sp>
          <p:nvSpPr>
            <p:cNvPr id="17" name="Rechteck 16"/>
            <p:cNvSpPr/>
            <p:nvPr/>
          </p:nvSpPr>
          <p:spPr>
            <a:xfrm>
              <a:off x="3360111" y="4365998"/>
              <a:ext cx="237286" cy="9861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5304976" y="5621889"/>
              <a:ext cx="213200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0" tIns="0" rIns="0" bIns="0" rtlCol="0" anchor="t">
              <a:spAutoFit/>
            </a:bodyPr>
            <a:lstStyle/>
            <a:p>
              <a:pPr algn="l"/>
              <a:r>
                <a:rPr lang="de-DE" sz="1200" dirty="0" smtClean="0">
                  <a:solidFill>
                    <a:srgbClr val="0000FF"/>
                  </a:solidFill>
                </a:rPr>
                <a:t>EC</a:t>
              </a:r>
            </a:p>
          </p:txBody>
        </p:sp>
        <p:sp>
          <p:nvSpPr>
            <p:cNvPr id="20" name="Rechteck 19"/>
            <p:cNvSpPr/>
            <p:nvPr/>
          </p:nvSpPr>
          <p:spPr>
            <a:xfrm rot="16200000">
              <a:off x="3958374" y="3889131"/>
              <a:ext cx="357363" cy="42240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900" dirty="0" smtClean="0">
                  <a:solidFill>
                    <a:schemeClr val="tx1"/>
                  </a:solidFill>
                </a:rPr>
                <a:t>End</a:t>
              </a:r>
            </a:p>
            <a:p>
              <a:pPr algn="ctr"/>
              <a:r>
                <a:rPr lang="en-GB" sz="900" dirty="0" smtClean="0">
                  <a:solidFill>
                    <a:schemeClr val="tx1"/>
                  </a:solidFill>
                </a:rPr>
                <a:t> </a:t>
              </a:r>
              <a:r>
                <a:rPr lang="en-GB" sz="900" dirty="0">
                  <a:solidFill>
                    <a:schemeClr val="tx1"/>
                  </a:solidFill>
                </a:rPr>
                <a:t>box </a:t>
              </a:r>
            </a:p>
          </p:txBody>
        </p:sp>
        <p:cxnSp>
          <p:nvCxnSpPr>
            <p:cNvPr id="21" name="Gerader Verbinder 20"/>
            <p:cNvCxnSpPr/>
            <p:nvPr/>
          </p:nvCxnSpPr>
          <p:spPr>
            <a:xfrm flipH="1">
              <a:off x="5676490" y="1882204"/>
              <a:ext cx="0" cy="1818035"/>
            </a:xfrm>
            <a:prstGeom prst="line">
              <a:avLst/>
            </a:prstGeom>
            <a:ln>
              <a:solidFill>
                <a:srgbClr val="FFC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/>
            <p:nvPr/>
          </p:nvCxnSpPr>
          <p:spPr>
            <a:xfrm flipH="1" flipV="1">
              <a:off x="5335712" y="3408609"/>
              <a:ext cx="122461" cy="248428"/>
            </a:xfrm>
            <a:prstGeom prst="line">
              <a:avLst/>
            </a:prstGeom>
            <a:ln>
              <a:solidFill>
                <a:srgbClr val="FFC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/>
            <p:cNvCxnSpPr/>
            <p:nvPr/>
          </p:nvCxnSpPr>
          <p:spPr>
            <a:xfrm flipV="1">
              <a:off x="5335712" y="3692551"/>
              <a:ext cx="130874" cy="248988"/>
            </a:xfrm>
            <a:prstGeom prst="line">
              <a:avLst/>
            </a:prstGeom>
            <a:ln>
              <a:solidFill>
                <a:srgbClr val="FFC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feld 23"/>
            <p:cNvSpPr txBox="1"/>
            <p:nvPr/>
          </p:nvSpPr>
          <p:spPr>
            <a:xfrm>
              <a:off x="6330172" y="1617897"/>
              <a:ext cx="1117428" cy="2643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vert="horz" wrap="square" lIns="36000" tIns="36000" rIns="36000" bIns="36000" rtlCol="0" anchor="ctr" anchorCtr="0">
              <a:noAutofit/>
            </a:bodyPr>
            <a:lstStyle/>
            <a:p>
              <a:pPr algn="l"/>
              <a:r>
                <a:rPr lang="de-DE" sz="1050" b="1" dirty="0" smtClean="0"/>
                <a:t>PC2 (22V)</a:t>
              </a:r>
            </a:p>
          </p:txBody>
        </p:sp>
        <p:cxnSp>
          <p:nvCxnSpPr>
            <p:cNvPr id="25" name="Gerade Verbindung mit Pfeil 24"/>
            <p:cNvCxnSpPr/>
            <p:nvPr/>
          </p:nvCxnSpPr>
          <p:spPr>
            <a:xfrm flipH="1">
              <a:off x="5466586" y="3688951"/>
              <a:ext cx="215548" cy="0"/>
            </a:xfrm>
            <a:prstGeom prst="straightConnector1">
              <a:avLst/>
            </a:prstGeom>
            <a:ln>
              <a:solidFill>
                <a:srgbClr val="FFC000"/>
              </a:solidFill>
              <a:headEnd type="none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25"/>
            <p:cNvCxnSpPr/>
            <p:nvPr/>
          </p:nvCxnSpPr>
          <p:spPr>
            <a:xfrm>
              <a:off x="5450973" y="1887004"/>
              <a:ext cx="235515" cy="0"/>
            </a:xfrm>
            <a:prstGeom prst="line">
              <a:avLst/>
            </a:prstGeom>
            <a:ln>
              <a:solidFill>
                <a:srgbClr val="FFC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6"/>
            <p:cNvCxnSpPr/>
            <p:nvPr/>
          </p:nvCxnSpPr>
          <p:spPr>
            <a:xfrm>
              <a:off x="6270035" y="1882204"/>
              <a:ext cx="0" cy="2224480"/>
            </a:xfrm>
            <a:prstGeom prst="line">
              <a:avLst/>
            </a:prstGeom>
            <a:ln>
              <a:solidFill>
                <a:srgbClr val="FFC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/>
            <p:cNvCxnSpPr/>
            <p:nvPr/>
          </p:nvCxnSpPr>
          <p:spPr>
            <a:xfrm>
              <a:off x="6270035" y="1893221"/>
              <a:ext cx="60137" cy="0"/>
            </a:xfrm>
            <a:prstGeom prst="line">
              <a:avLst/>
            </a:prstGeom>
            <a:ln>
              <a:solidFill>
                <a:srgbClr val="FFC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mit Pfeil 28"/>
            <p:cNvCxnSpPr/>
            <p:nvPr/>
          </p:nvCxnSpPr>
          <p:spPr>
            <a:xfrm>
              <a:off x="6273654" y="4095862"/>
              <a:ext cx="288552" cy="0"/>
            </a:xfrm>
            <a:prstGeom prst="straightConnector1">
              <a:avLst/>
            </a:prstGeom>
            <a:ln>
              <a:solidFill>
                <a:srgbClr val="FFC000"/>
              </a:solidFill>
              <a:headEnd type="none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/>
            <p:cNvCxnSpPr/>
            <p:nvPr/>
          </p:nvCxnSpPr>
          <p:spPr>
            <a:xfrm flipV="1">
              <a:off x="6587460" y="3776965"/>
              <a:ext cx="196112" cy="276684"/>
            </a:xfrm>
            <a:prstGeom prst="line">
              <a:avLst/>
            </a:prstGeom>
            <a:ln>
              <a:solidFill>
                <a:srgbClr val="FFC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/>
            <p:cNvCxnSpPr/>
            <p:nvPr/>
          </p:nvCxnSpPr>
          <p:spPr>
            <a:xfrm flipH="1" flipV="1">
              <a:off x="6562206" y="4106684"/>
              <a:ext cx="221366" cy="265862"/>
            </a:xfrm>
            <a:prstGeom prst="line">
              <a:avLst/>
            </a:prstGeom>
            <a:ln>
              <a:solidFill>
                <a:srgbClr val="FFC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hteck 31"/>
            <p:cNvSpPr/>
            <p:nvPr/>
          </p:nvSpPr>
          <p:spPr>
            <a:xfrm>
              <a:off x="5130800" y="5212645"/>
              <a:ext cx="127000" cy="5987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8591525" y="4583893"/>
              <a:ext cx="692233" cy="870331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000" dirty="0" smtClean="0">
                  <a:solidFill>
                    <a:srgbClr val="0000FF"/>
                  </a:solidFill>
                </a:rPr>
                <a:t>End Box STF</a:t>
              </a:r>
            </a:p>
          </p:txBody>
        </p:sp>
        <p:sp>
          <p:nvSpPr>
            <p:cNvPr id="34" name="Rechteck 33"/>
            <p:cNvSpPr/>
            <p:nvPr/>
          </p:nvSpPr>
          <p:spPr>
            <a:xfrm>
              <a:off x="1547890" y="2369777"/>
              <a:ext cx="113204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GB" sz="1200" dirty="0" smtClean="0"/>
                <a:t>transport </a:t>
              </a:r>
              <a:r>
                <a:rPr lang="en-GB" sz="1200" dirty="0"/>
                <a:t>gate</a:t>
              </a:r>
              <a:endParaRPr lang="de-DE" sz="1200" dirty="0"/>
            </a:p>
          </p:txBody>
        </p:sp>
      </p:grpSp>
      <p:sp>
        <p:nvSpPr>
          <p:cNvPr id="35" name="Titel 4"/>
          <p:cNvSpPr>
            <a:spLocks noGrp="1"/>
          </p:cNvSpPr>
          <p:nvPr>
            <p:ph type="title"/>
          </p:nvPr>
        </p:nvSpPr>
        <p:spPr>
          <a:xfrm>
            <a:off x="0" y="360906"/>
            <a:ext cx="8744030" cy="628251"/>
          </a:xfrm>
        </p:spPr>
        <p:txBody>
          <a:bodyPr>
            <a:normAutofit/>
          </a:bodyPr>
          <a:lstStyle/>
          <a:p>
            <a:pPr indent="265113"/>
            <a:r>
              <a:rPr lang="en-GB" sz="2670" dirty="0"/>
              <a:t>SIS100 String Test</a:t>
            </a:r>
            <a:r>
              <a:rPr lang="en-GB" sz="2670" dirty="0" smtClean="0"/>
              <a:t>:</a:t>
            </a:r>
            <a:endParaRPr lang="en-GB" sz="2670" dirty="0"/>
          </a:p>
        </p:txBody>
      </p:sp>
      <p:sp>
        <p:nvSpPr>
          <p:cNvPr id="36" name="Textfeld 35"/>
          <p:cNvSpPr txBox="1"/>
          <p:nvPr/>
        </p:nvSpPr>
        <p:spPr>
          <a:xfrm>
            <a:off x="410715" y="1327577"/>
            <a:ext cx="222368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 smtClean="0">
                <a:solidFill>
                  <a:schemeClr val="bg1"/>
                </a:solidFill>
              </a:rPr>
              <a:t>String layout at STF</a:t>
            </a:r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057" y="3780420"/>
            <a:ext cx="6504212" cy="2305631"/>
          </a:xfrm>
          <a:prstGeom prst="rect">
            <a:avLst/>
          </a:prstGeom>
        </p:spPr>
      </p:pic>
      <p:grpSp>
        <p:nvGrpSpPr>
          <p:cNvPr id="38" name="Gruppieren 37"/>
          <p:cNvGrpSpPr/>
          <p:nvPr/>
        </p:nvGrpSpPr>
        <p:grpSpPr>
          <a:xfrm>
            <a:off x="9793794" y="4484388"/>
            <a:ext cx="1505664" cy="713013"/>
            <a:chOff x="5228073" y="2019974"/>
            <a:chExt cx="2773819" cy="1470257"/>
          </a:xfrm>
        </p:grpSpPr>
        <p:sp>
          <p:nvSpPr>
            <p:cNvPr id="39" name="Textfeld 38"/>
            <p:cNvSpPr txBox="1"/>
            <p:nvPr/>
          </p:nvSpPr>
          <p:spPr>
            <a:xfrm>
              <a:off x="5228073" y="2019974"/>
              <a:ext cx="1057273" cy="428386"/>
            </a:xfrm>
            <a:prstGeom prst="rect">
              <a:avLst/>
            </a:prstGeom>
          </p:spPr>
          <p:txBody>
            <a:bodyPr vert="horz" wrap="square" lIns="68580" tIns="34290" rIns="68580" bIns="34290" rtlCol="0" anchor="t">
              <a:spAutoFit/>
            </a:bodyPr>
            <a:lstStyle/>
            <a:p>
              <a:pPr algn="l"/>
              <a:r>
                <a:rPr lang="de-DE" sz="900" dirty="0"/>
                <a:t>DM #26 </a:t>
              </a:r>
            </a:p>
          </p:txBody>
        </p:sp>
        <p:cxnSp>
          <p:nvCxnSpPr>
            <p:cNvPr id="40" name="Gerade Verbindung mit Pfeil 39"/>
            <p:cNvCxnSpPr/>
            <p:nvPr/>
          </p:nvCxnSpPr>
          <p:spPr>
            <a:xfrm flipH="1">
              <a:off x="5550888" y="2515656"/>
              <a:ext cx="205821" cy="932326"/>
            </a:xfrm>
            <a:prstGeom prst="straightConnector1">
              <a:avLst/>
            </a:prstGeom>
            <a:ln w="12700" cap="rnd">
              <a:solidFill>
                <a:srgbClr val="FF0000"/>
              </a:solidFill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mit Pfeil 40"/>
            <p:cNvCxnSpPr/>
            <p:nvPr/>
          </p:nvCxnSpPr>
          <p:spPr>
            <a:xfrm flipH="1">
              <a:off x="7880364" y="2486646"/>
              <a:ext cx="121528" cy="1003585"/>
            </a:xfrm>
            <a:prstGeom prst="straightConnector1">
              <a:avLst/>
            </a:prstGeom>
            <a:ln w="12700" cap="rnd">
              <a:solidFill>
                <a:srgbClr val="FF0000"/>
              </a:solidFill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pieren 41"/>
          <p:cNvGrpSpPr/>
          <p:nvPr/>
        </p:nvGrpSpPr>
        <p:grpSpPr>
          <a:xfrm>
            <a:off x="11757831" y="4819282"/>
            <a:ext cx="479288" cy="220981"/>
            <a:chOff x="8162299" y="2865237"/>
            <a:chExt cx="882970" cy="455671"/>
          </a:xfrm>
        </p:grpSpPr>
        <p:sp>
          <p:nvSpPr>
            <p:cNvPr id="43" name="Textfeld 42"/>
            <p:cNvSpPr txBox="1"/>
            <p:nvPr/>
          </p:nvSpPr>
          <p:spPr>
            <a:xfrm>
              <a:off x="8162299" y="2865237"/>
              <a:ext cx="882970" cy="276999"/>
            </a:xfrm>
            <a:prstGeom prst="rect">
              <a:avLst/>
            </a:prstGeom>
          </p:spPr>
          <p:txBody>
            <a:bodyPr vert="horz" wrap="square" lIns="68580" tIns="34290" rIns="68580" bIns="34290" rtlCol="0" anchor="t">
              <a:spAutoFit/>
            </a:bodyPr>
            <a:lstStyle/>
            <a:p>
              <a:pPr algn="l"/>
              <a:r>
                <a:rPr lang="de-DE" sz="900" dirty="0">
                  <a:solidFill>
                    <a:srgbClr val="00B050"/>
                  </a:solidFill>
                </a:rPr>
                <a:t>End box 3</a:t>
              </a:r>
            </a:p>
          </p:txBody>
        </p:sp>
        <p:cxnSp>
          <p:nvCxnSpPr>
            <p:cNvPr id="44" name="Gerade Verbindung mit Pfeil 43"/>
            <p:cNvCxnSpPr/>
            <p:nvPr/>
          </p:nvCxnSpPr>
          <p:spPr>
            <a:xfrm>
              <a:off x="8580792" y="3110684"/>
              <a:ext cx="0" cy="210224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ieren 44"/>
          <p:cNvGrpSpPr/>
          <p:nvPr/>
        </p:nvGrpSpPr>
        <p:grpSpPr>
          <a:xfrm>
            <a:off x="8703334" y="4296497"/>
            <a:ext cx="811400" cy="539283"/>
            <a:chOff x="1668893" y="2170726"/>
            <a:chExt cx="1494805" cy="1112020"/>
          </a:xfrm>
        </p:grpSpPr>
        <p:sp>
          <p:nvSpPr>
            <p:cNvPr id="46" name="Textfeld 45"/>
            <p:cNvSpPr txBox="1"/>
            <p:nvPr/>
          </p:nvSpPr>
          <p:spPr>
            <a:xfrm>
              <a:off x="1668893" y="2170726"/>
              <a:ext cx="1494805" cy="276999"/>
            </a:xfrm>
            <a:prstGeom prst="rect">
              <a:avLst/>
            </a:prstGeom>
          </p:spPr>
          <p:txBody>
            <a:bodyPr vert="horz" wrap="square" lIns="68580" tIns="34290" rIns="68580" bIns="34290" rtlCol="0" anchor="t">
              <a:spAutoFit/>
            </a:bodyPr>
            <a:lstStyle/>
            <a:p>
              <a:pPr algn="l"/>
              <a:r>
                <a:rPr lang="de-DE" sz="900" dirty="0" err="1"/>
                <a:t>FoS</a:t>
              </a:r>
              <a:r>
                <a:rPr lang="de-DE" sz="900" dirty="0"/>
                <a:t> QDM 2.5 </a:t>
              </a:r>
            </a:p>
          </p:txBody>
        </p:sp>
        <p:cxnSp>
          <p:nvCxnSpPr>
            <p:cNvPr id="47" name="Gerade Verbindung mit Pfeil 46"/>
            <p:cNvCxnSpPr/>
            <p:nvPr/>
          </p:nvCxnSpPr>
          <p:spPr>
            <a:xfrm flipH="1">
              <a:off x="1743865" y="2676764"/>
              <a:ext cx="480568" cy="60598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uppieren 47"/>
          <p:cNvGrpSpPr/>
          <p:nvPr/>
        </p:nvGrpSpPr>
        <p:grpSpPr>
          <a:xfrm>
            <a:off x="7675092" y="5248358"/>
            <a:ext cx="617953" cy="273182"/>
            <a:chOff x="1195745" y="4084031"/>
            <a:chExt cx="1138428" cy="563310"/>
          </a:xfrm>
        </p:grpSpPr>
        <p:sp>
          <p:nvSpPr>
            <p:cNvPr id="49" name="Textfeld 48"/>
            <p:cNvSpPr txBox="1"/>
            <p:nvPr/>
          </p:nvSpPr>
          <p:spPr>
            <a:xfrm>
              <a:off x="1195745" y="4370343"/>
              <a:ext cx="1138428" cy="276998"/>
            </a:xfrm>
            <a:prstGeom prst="rect">
              <a:avLst/>
            </a:prstGeom>
          </p:spPr>
          <p:txBody>
            <a:bodyPr vert="horz" wrap="square" lIns="68580" tIns="34290" rIns="68580" bIns="34290" rtlCol="0" anchor="t">
              <a:spAutoFit/>
            </a:bodyPr>
            <a:lstStyle/>
            <a:p>
              <a:pPr algn="l"/>
              <a:r>
                <a:rPr lang="de-DE" sz="900" dirty="0"/>
                <a:t>End Cap 1.E</a:t>
              </a:r>
            </a:p>
          </p:txBody>
        </p:sp>
        <p:cxnSp>
          <p:nvCxnSpPr>
            <p:cNvPr id="50" name="Gerade Verbindung mit Pfeil 49"/>
            <p:cNvCxnSpPr/>
            <p:nvPr/>
          </p:nvCxnSpPr>
          <p:spPr>
            <a:xfrm flipV="1">
              <a:off x="1884171" y="4084031"/>
              <a:ext cx="266817" cy="28920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uppieren 50"/>
          <p:cNvGrpSpPr/>
          <p:nvPr/>
        </p:nvGrpSpPr>
        <p:grpSpPr>
          <a:xfrm>
            <a:off x="6747534" y="5112987"/>
            <a:ext cx="783002" cy="394876"/>
            <a:chOff x="859658" y="3052970"/>
            <a:chExt cx="1442490" cy="814245"/>
          </a:xfrm>
        </p:grpSpPr>
        <p:sp>
          <p:nvSpPr>
            <p:cNvPr id="52" name="Textfeld 51"/>
            <p:cNvSpPr txBox="1"/>
            <p:nvPr/>
          </p:nvSpPr>
          <p:spPr>
            <a:xfrm>
              <a:off x="859658" y="3590217"/>
              <a:ext cx="1442490" cy="276998"/>
            </a:xfrm>
            <a:prstGeom prst="rect">
              <a:avLst/>
            </a:prstGeom>
          </p:spPr>
          <p:txBody>
            <a:bodyPr vert="horz" wrap="square" lIns="68580" tIns="34290" rIns="68580" bIns="34290" rtlCol="0" anchor="t">
              <a:spAutoFit/>
            </a:bodyPr>
            <a:lstStyle/>
            <a:p>
              <a:pPr algn="l"/>
              <a:r>
                <a:rPr lang="de-DE" sz="900" dirty="0" err="1"/>
                <a:t>FoS</a:t>
              </a:r>
              <a:r>
                <a:rPr lang="de-DE" sz="900" dirty="0"/>
                <a:t> BPL</a:t>
              </a:r>
            </a:p>
          </p:txBody>
        </p:sp>
        <p:cxnSp>
          <p:nvCxnSpPr>
            <p:cNvPr id="53" name="Gerade Verbindung mit Pfeil 52"/>
            <p:cNvCxnSpPr/>
            <p:nvPr/>
          </p:nvCxnSpPr>
          <p:spPr>
            <a:xfrm flipV="1">
              <a:off x="1210479" y="3052970"/>
              <a:ext cx="154960" cy="405261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uppieren 53"/>
          <p:cNvGrpSpPr/>
          <p:nvPr/>
        </p:nvGrpSpPr>
        <p:grpSpPr>
          <a:xfrm>
            <a:off x="7108018" y="3724556"/>
            <a:ext cx="745263" cy="579064"/>
            <a:chOff x="1961571" y="1260673"/>
            <a:chExt cx="1100951" cy="1194051"/>
          </a:xfrm>
        </p:grpSpPr>
        <p:sp>
          <p:nvSpPr>
            <p:cNvPr id="55" name="Textfeld 54"/>
            <p:cNvSpPr txBox="1"/>
            <p:nvPr/>
          </p:nvSpPr>
          <p:spPr>
            <a:xfrm>
              <a:off x="1961571" y="1260673"/>
              <a:ext cx="1100951" cy="461665"/>
            </a:xfrm>
            <a:prstGeom prst="rect">
              <a:avLst/>
            </a:prstGeom>
          </p:spPr>
          <p:txBody>
            <a:bodyPr vert="horz" wrap="square" lIns="68580" tIns="34290" rIns="68580" bIns="34290" rtlCol="0" anchor="t">
              <a:spAutoFit/>
            </a:bodyPr>
            <a:lstStyle/>
            <a:p>
              <a:pPr algn="l"/>
              <a:r>
                <a:rPr lang="de-DE" sz="900" dirty="0">
                  <a:solidFill>
                    <a:schemeClr val="bg1">
                      <a:lumMod val="50000"/>
                    </a:schemeClr>
                  </a:solidFill>
                </a:rPr>
                <a:t>DM #11</a:t>
              </a:r>
            </a:p>
            <a:p>
              <a:pPr algn="l"/>
              <a:r>
                <a:rPr lang="de-DE" sz="900" dirty="0">
                  <a:solidFill>
                    <a:schemeClr val="bg1">
                      <a:lumMod val="50000"/>
                    </a:schemeClr>
                  </a:solidFill>
                </a:rPr>
                <a:t>(</a:t>
              </a:r>
              <a:r>
                <a:rPr lang="de-DE" sz="800" dirty="0" err="1">
                  <a:solidFill>
                    <a:schemeClr val="bg1">
                      <a:lumMod val="50000"/>
                    </a:schemeClr>
                  </a:solidFill>
                </a:rPr>
                <a:t>with</a:t>
              </a:r>
              <a:r>
                <a:rPr lang="de-DE" sz="800" dirty="0">
                  <a:solidFill>
                    <a:schemeClr val="bg1">
                      <a:lumMod val="50000"/>
                    </a:schemeClr>
                  </a:solidFill>
                </a:rPr>
                <a:t> VC</a:t>
              </a:r>
              <a:r>
                <a:rPr lang="de-DE" sz="900" dirty="0">
                  <a:solidFill>
                    <a:schemeClr val="bg1">
                      <a:lumMod val="50000"/>
                    </a:schemeClr>
                  </a:solidFill>
                </a:rPr>
                <a:t>)</a:t>
              </a:r>
            </a:p>
          </p:txBody>
        </p:sp>
        <p:cxnSp>
          <p:nvCxnSpPr>
            <p:cNvPr id="56" name="Gerade Verbindung mit Pfeil 55"/>
            <p:cNvCxnSpPr/>
            <p:nvPr/>
          </p:nvCxnSpPr>
          <p:spPr>
            <a:xfrm flipH="1">
              <a:off x="2381848" y="2049435"/>
              <a:ext cx="47488" cy="405289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" name="Gerader Verbinder 59"/>
          <p:cNvCxnSpPr/>
          <p:nvPr/>
        </p:nvCxnSpPr>
        <p:spPr>
          <a:xfrm flipH="1">
            <a:off x="6155862" y="5110409"/>
            <a:ext cx="191762" cy="485240"/>
          </a:xfrm>
          <a:prstGeom prst="line">
            <a:avLst/>
          </a:prstGeom>
          <a:ln w="9525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Gerader Verbinder 60"/>
          <p:cNvCxnSpPr/>
          <p:nvPr/>
        </p:nvCxnSpPr>
        <p:spPr>
          <a:xfrm flipH="1">
            <a:off x="11879275" y="5857983"/>
            <a:ext cx="211982" cy="441188"/>
          </a:xfrm>
          <a:prstGeom prst="line">
            <a:avLst/>
          </a:prstGeom>
          <a:ln w="9525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mit Pfeil 61"/>
          <p:cNvCxnSpPr/>
          <p:nvPr/>
        </p:nvCxnSpPr>
        <p:spPr>
          <a:xfrm>
            <a:off x="6172673" y="5595184"/>
            <a:ext cx="5706602" cy="607563"/>
          </a:xfrm>
          <a:prstGeom prst="straightConnector1">
            <a:avLst/>
          </a:prstGeom>
          <a:ln w="12700">
            <a:solidFill>
              <a:srgbClr val="0070C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feld 62"/>
          <p:cNvSpPr txBox="1"/>
          <p:nvPr/>
        </p:nvSpPr>
        <p:spPr>
          <a:xfrm rot="432094">
            <a:off x="8072352" y="5864722"/>
            <a:ext cx="711729" cy="253916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de-DE" sz="1200" dirty="0">
                <a:solidFill>
                  <a:srgbClr val="0070C0"/>
                </a:solidFill>
              </a:rPr>
              <a:t>~19,4 m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6493212" y="3720205"/>
            <a:ext cx="560278" cy="346249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de-DE" sz="900" dirty="0">
                <a:solidFill>
                  <a:schemeClr val="bg1">
                    <a:lumMod val="50000"/>
                  </a:schemeClr>
                </a:solidFill>
              </a:rPr>
              <a:t>End box</a:t>
            </a:r>
            <a:r>
              <a:rPr lang="de-DE" sz="900" baseline="30000" dirty="0">
                <a:solidFill>
                  <a:schemeClr val="bg1">
                    <a:lumMod val="50000"/>
                  </a:schemeClr>
                </a:solidFill>
              </a:rPr>
              <a:t>*</a:t>
            </a:r>
          </a:p>
        </p:txBody>
      </p:sp>
      <p:cxnSp>
        <p:nvCxnSpPr>
          <p:cNvPr id="65" name="Gerade Verbindung mit Pfeil 64"/>
          <p:cNvCxnSpPr/>
          <p:nvPr/>
        </p:nvCxnSpPr>
        <p:spPr>
          <a:xfrm>
            <a:off x="6810759" y="4031485"/>
            <a:ext cx="27964" cy="116553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feld 65"/>
          <p:cNvSpPr txBox="1"/>
          <p:nvPr/>
        </p:nvSpPr>
        <p:spPr>
          <a:xfrm>
            <a:off x="6022308" y="4202400"/>
            <a:ext cx="713574" cy="346249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de-DE" sz="900" dirty="0">
                <a:solidFill>
                  <a:schemeClr val="bg1">
                    <a:lumMod val="50000"/>
                  </a:schemeClr>
                </a:solidFill>
              </a:rPr>
              <a:t>Transfer Line</a:t>
            </a:r>
          </a:p>
        </p:txBody>
      </p:sp>
      <p:cxnSp>
        <p:nvCxnSpPr>
          <p:cNvPr id="67" name="Gerade Verbindung mit Pfeil 66"/>
          <p:cNvCxnSpPr/>
          <p:nvPr/>
        </p:nvCxnSpPr>
        <p:spPr>
          <a:xfrm>
            <a:off x="6419113" y="4430337"/>
            <a:ext cx="143199" cy="108559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el 1"/>
          <p:cNvSpPr txBox="1">
            <a:spLocks/>
          </p:cNvSpPr>
          <p:nvPr/>
        </p:nvSpPr>
        <p:spPr>
          <a:xfrm>
            <a:off x="5797210" y="5953980"/>
            <a:ext cx="2876882" cy="66579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8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sz="1200" dirty="0">
                <a:solidFill>
                  <a:srgbClr val="FF0000"/>
                </a:solidFill>
              </a:rPr>
              <a:t>Configuration of the modules identical to the SIS100 tunnel</a:t>
            </a:r>
          </a:p>
        </p:txBody>
      </p:sp>
      <p:sp>
        <p:nvSpPr>
          <p:cNvPr id="70" name="Textfeld 6"/>
          <p:cNvSpPr txBox="1"/>
          <p:nvPr/>
        </p:nvSpPr>
        <p:spPr>
          <a:xfrm>
            <a:off x="11004765" y="4498573"/>
            <a:ext cx="589385" cy="207749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de-DE" sz="900" dirty="0"/>
              <a:t>DM #</a:t>
            </a:r>
            <a:r>
              <a:rPr lang="de-DE" sz="900" dirty="0" smtClean="0"/>
              <a:t>16</a:t>
            </a:r>
            <a:endParaRPr lang="de-DE" sz="900" dirty="0"/>
          </a:p>
        </p:txBody>
      </p:sp>
      <p:sp>
        <p:nvSpPr>
          <p:cNvPr id="71" name="TextBox 50"/>
          <p:cNvSpPr txBox="1"/>
          <p:nvPr/>
        </p:nvSpPr>
        <p:spPr>
          <a:xfrm>
            <a:off x="10024883" y="3334928"/>
            <a:ext cx="958112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/>
              <a:t>Beam </a:t>
            </a:r>
            <a:r>
              <a:rPr lang="de-DE" sz="1200" dirty="0" err="1"/>
              <a:t>direction</a:t>
            </a:r>
            <a:r>
              <a:rPr lang="de-DE" sz="1200" dirty="0"/>
              <a:t> </a:t>
            </a:r>
          </a:p>
        </p:txBody>
      </p:sp>
      <p:cxnSp>
        <p:nvCxnSpPr>
          <p:cNvPr id="72" name="Straight Arrow Connector 52"/>
          <p:cNvCxnSpPr/>
          <p:nvPr/>
        </p:nvCxnSpPr>
        <p:spPr>
          <a:xfrm flipH="1" flipV="1">
            <a:off x="9556367" y="3866715"/>
            <a:ext cx="1793086" cy="116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Geschweifte Klammer rechts 80"/>
          <p:cNvSpPr/>
          <p:nvPr/>
        </p:nvSpPr>
        <p:spPr>
          <a:xfrm rot="5714763">
            <a:off x="8719168" y="3482414"/>
            <a:ext cx="263912" cy="5451342"/>
          </a:xfrm>
          <a:prstGeom prst="rightBrace">
            <a:avLst>
              <a:gd name="adj1" fmla="val 17495"/>
              <a:gd name="adj2" fmla="val 49495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Fußzeilenplatzhalter 83"/>
          <p:cNvSpPr>
            <a:spLocks noGrp="1"/>
          </p:cNvSpPr>
          <p:nvPr>
            <p:ph type="ftr" sz="quarter" idx="3"/>
          </p:nvPr>
        </p:nvSpPr>
        <p:spPr>
          <a:xfrm>
            <a:off x="2143598" y="6561062"/>
            <a:ext cx="8408052" cy="357157"/>
          </a:xfrm>
        </p:spPr>
        <p:txBody>
          <a:bodyPr/>
          <a:lstStyle/>
          <a:p>
            <a:pPr algn="l"/>
            <a:r>
              <a:rPr lang="en-US" dirty="0"/>
              <a:t>A. Szwangruber et al.                                   4th SMTF Workshop, 24-26 April, Paestum</a:t>
            </a:r>
            <a:endParaRPr lang="en-GB" dirty="0"/>
          </a:p>
        </p:txBody>
      </p:sp>
      <p:sp>
        <p:nvSpPr>
          <p:cNvPr id="85" name="Foliennummernplatzhalter 8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33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8090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547" y="4454868"/>
            <a:ext cx="7599246" cy="154359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360691"/>
            <a:ext cx="8431619" cy="2988863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86899" y="5661754"/>
            <a:ext cx="3854749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400" dirty="0" smtClean="0"/>
              <a:t>Installation status 2021 – BPL connected to the Feed box via transfer line and SIS100 Dipole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99" y="3885546"/>
            <a:ext cx="3854749" cy="1776208"/>
          </a:xfrm>
          <a:prstGeom prst="rect">
            <a:avLst/>
          </a:prstGeom>
        </p:spPr>
      </p:pic>
      <p:cxnSp>
        <p:nvCxnSpPr>
          <p:cNvPr id="11" name="Gerade Verbindung mit Pfeil 10"/>
          <p:cNvCxnSpPr/>
          <p:nvPr/>
        </p:nvCxnSpPr>
        <p:spPr>
          <a:xfrm>
            <a:off x="1783080" y="2019693"/>
            <a:ext cx="493776" cy="3392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998692" y="1542199"/>
            <a:ext cx="1278164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200" dirty="0" smtClean="0"/>
              <a:t>Transfer line, new </a:t>
            </a:r>
            <a:r>
              <a:rPr lang="en-GB" sz="1200" dirty="0" err="1" smtClean="0"/>
              <a:t>endbox</a:t>
            </a:r>
            <a:endParaRPr lang="en-GB" sz="1200" dirty="0" smtClean="0"/>
          </a:p>
        </p:txBody>
      </p:sp>
      <p:sp>
        <p:nvSpPr>
          <p:cNvPr id="13" name="Textfeld 12"/>
          <p:cNvSpPr txBox="1"/>
          <p:nvPr/>
        </p:nvSpPr>
        <p:spPr>
          <a:xfrm>
            <a:off x="4140547" y="5998464"/>
            <a:ext cx="759924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400" dirty="0" smtClean="0"/>
              <a:t>Installation status 2023 – positioning of the components on the blue line, check for interface fitting, evaluation of tooling for different installation steps</a:t>
            </a:r>
          </a:p>
        </p:txBody>
      </p:sp>
      <p:sp>
        <p:nvSpPr>
          <p:cNvPr id="14" name="Titel 4"/>
          <p:cNvSpPr>
            <a:spLocks noGrp="1"/>
          </p:cNvSpPr>
          <p:nvPr>
            <p:ph type="title"/>
          </p:nvPr>
        </p:nvSpPr>
        <p:spPr>
          <a:xfrm>
            <a:off x="0" y="439998"/>
            <a:ext cx="8727071" cy="546819"/>
          </a:xfrm>
        </p:spPr>
        <p:txBody>
          <a:bodyPr>
            <a:normAutofit/>
          </a:bodyPr>
          <a:lstStyle/>
          <a:p>
            <a:pPr marL="265113"/>
            <a:r>
              <a:rPr lang="en-GB" sz="2670" dirty="0"/>
              <a:t>SIS100 String Test: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402" y="1557493"/>
            <a:ext cx="2290210" cy="152842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62"/>
          <a:stretch/>
        </p:blipFill>
        <p:spPr>
          <a:xfrm>
            <a:off x="4949947" y="1486308"/>
            <a:ext cx="2371928" cy="1478543"/>
          </a:xfrm>
          <a:prstGeom prst="rect">
            <a:avLst/>
          </a:prstGeom>
        </p:spPr>
      </p:pic>
      <p:cxnSp>
        <p:nvCxnSpPr>
          <p:cNvPr id="18" name="Gerade Verbindung mit Pfeil 17"/>
          <p:cNvCxnSpPr/>
          <p:nvPr/>
        </p:nvCxnSpPr>
        <p:spPr>
          <a:xfrm flipH="1">
            <a:off x="4207437" y="2679192"/>
            <a:ext cx="684603" cy="2856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H="1">
            <a:off x="7490154" y="2855122"/>
            <a:ext cx="684603" cy="2856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5797296" y="1097280"/>
            <a:ext cx="314701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 smtClean="0">
                <a:solidFill>
                  <a:schemeClr val="bg1"/>
                </a:solidFill>
              </a:rPr>
              <a:t>Most critical interconnections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186899" y="5415533"/>
            <a:ext cx="2039341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000" dirty="0" smtClean="0">
                <a:solidFill>
                  <a:schemeClr val="bg1"/>
                </a:solidFill>
              </a:rPr>
              <a:t>courtesy C. </a:t>
            </a:r>
            <a:r>
              <a:rPr lang="en-GB" sz="1000" dirty="0" err="1" smtClean="0">
                <a:solidFill>
                  <a:schemeClr val="bg1"/>
                </a:solidFill>
              </a:rPr>
              <a:t>Schröder</a:t>
            </a:r>
            <a:r>
              <a:rPr lang="en-GB" sz="1000" dirty="0" smtClean="0">
                <a:solidFill>
                  <a:schemeClr val="bg1"/>
                </a:solidFill>
              </a:rPr>
              <a:t> (GSI-CRY)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9799351" y="5784865"/>
            <a:ext cx="2039341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000" dirty="0" smtClean="0">
                <a:solidFill>
                  <a:schemeClr val="bg1"/>
                </a:solidFill>
              </a:rPr>
              <a:t>courtesy C. </a:t>
            </a:r>
            <a:r>
              <a:rPr lang="en-GB" sz="1000" dirty="0" err="1" smtClean="0">
                <a:solidFill>
                  <a:schemeClr val="bg1"/>
                </a:solidFill>
              </a:rPr>
              <a:t>Schröder</a:t>
            </a:r>
            <a:r>
              <a:rPr lang="en-GB" sz="1000" dirty="0" smtClean="0">
                <a:solidFill>
                  <a:schemeClr val="bg1"/>
                </a:solidFill>
              </a:rPr>
              <a:t> (GSI-CRY)</a:t>
            </a:r>
          </a:p>
        </p:txBody>
      </p:sp>
      <p:sp>
        <p:nvSpPr>
          <p:cNvPr id="24" name="Textfeld 23"/>
          <p:cNvSpPr txBox="1"/>
          <p:nvPr/>
        </p:nvSpPr>
        <p:spPr>
          <a:xfrm rot="16200000">
            <a:off x="6400158" y="2139664"/>
            <a:ext cx="1677062" cy="21544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800" dirty="0" smtClean="0">
                <a:solidFill>
                  <a:schemeClr val="bg1"/>
                </a:solidFill>
              </a:rPr>
              <a:t>courtesy C. </a:t>
            </a:r>
            <a:r>
              <a:rPr lang="en-GB" sz="800" dirty="0" err="1" smtClean="0">
                <a:solidFill>
                  <a:schemeClr val="bg1"/>
                </a:solidFill>
              </a:rPr>
              <a:t>Schröder</a:t>
            </a:r>
            <a:r>
              <a:rPr lang="en-GB" sz="800" dirty="0" smtClean="0">
                <a:solidFill>
                  <a:schemeClr val="bg1"/>
                </a:solidFill>
              </a:rPr>
              <a:t> (GSI-CRY)</a:t>
            </a:r>
          </a:p>
        </p:txBody>
      </p:sp>
      <p:sp>
        <p:nvSpPr>
          <p:cNvPr id="26" name="Fußzeilenplatzhalter 25"/>
          <p:cNvSpPr>
            <a:spLocks noGrp="1"/>
          </p:cNvSpPr>
          <p:nvPr>
            <p:ph type="ftr" sz="quarter" idx="3"/>
          </p:nvPr>
        </p:nvSpPr>
        <p:spPr>
          <a:xfrm>
            <a:off x="2114273" y="6560612"/>
            <a:ext cx="8408052" cy="357157"/>
          </a:xfrm>
        </p:spPr>
        <p:txBody>
          <a:bodyPr/>
          <a:lstStyle/>
          <a:p>
            <a:pPr algn="l"/>
            <a:r>
              <a:rPr lang="en-US" dirty="0"/>
              <a:t>A. Szwangruber et al.                                   4th SMTF Workshop, 24-26 April, Paestum</a:t>
            </a:r>
            <a:endParaRPr lang="en-GB" dirty="0"/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34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2661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78536" y="1010665"/>
            <a:ext cx="10978896" cy="787557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Required upgrade of the GSI test 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  <a:t>facility for testing of SIS100 Quadrupole Units</a:t>
            </a:r>
            <a:endParaRPr lang="en-GB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990600" y="2174694"/>
            <a:ext cx="8171688" cy="3862596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</a:rPr>
              <a:t>MF-MS </a:t>
            </a:r>
            <a:r>
              <a:rPr lang="en-GB" dirty="0">
                <a:latin typeface="Arial" panose="020B0604020202020204" pitchFamily="34" charset="0"/>
              </a:rPr>
              <a:t>for quadrupole and corrector </a:t>
            </a:r>
            <a:r>
              <a:rPr lang="en-GB" dirty="0" smtClean="0">
                <a:latin typeface="Arial" panose="020B0604020202020204" pitchFamily="34" charset="0"/>
              </a:rPr>
              <a:t>qualifying</a:t>
            </a:r>
            <a:endParaRPr lang="en-GB" dirty="0">
              <a:latin typeface="Arial" panose="020B0604020202020204" pitchFamily="34" charset="0"/>
            </a:endParaRPr>
          </a:p>
          <a:p>
            <a:pPr marL="742950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GB" dirty="0" smtClean="0">
                <a:latin typeface="Arial" panose="020B0604020202020204" pitchFamily="34" charset="0"/>
              </a:rPr>
              <a:t>Rotating </a:t>
            </a:r>
            <a:r>
              <a:rPr lang="en-GB" dirty="0">
                <a:latin typeface="Arial" panose="020B0604020202020204" pitchFamily="34" charset="0"/>
              </a:rPr>
              <a:t>coil probe:</a:t>
            </a:r>
          </a:p>
          <a:p>
            <a:pPr marL="742950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GB" dirty="0" smtClean="0">
                <a:latin typeface="Arial" panose="020B0604020202020204" pitchFamily="34" charset="0"/>
              </a:rPr>
              <a:t>integral </a:t>
            </a:r>
            <a:r>
              <a:rPr lang="en-GB" dirty="0">
                <a:latin typeface="Arial" panose="020B0604020202020204" pitchFamily="34" charset="0"/>
              </a:rPr>
              <a:t>field Gradient</a:t>
            </a:r>
          </a:p>
          <a:p>
            <a:pPr marL="742950" lvl="1" indent="-285750"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en-GB" dirty="0" smtClean="0">
                <a:latin typeface="Arial" panose="020B0604020202020204" pitchFamily="34" charset="0"/>
              </a:rPr>
              <a:t>higher </a:t>
            </a:r>
            <a:r>
              <a:rPr lang="en-GB" dirty="0">
                <a:latin typeface="Arial" panose="020B0604020202020204" pitchFamily="34" charset="0"/>
              </a:rPr>
              <a:t>order harmonics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</a:rPr>
              <a:t>SSW </a:t>
            </a:r>
            <a:r>
              <a:rPr lang="en-US" dirty="0">
                <a:latin typeface="Arial" panose="020B0604020202020204" pitchFamily="34" charset="0"/>
              </a:rPr>
              <a:t>/ VSW  </a:t>
            </a:r>
            <a:r>
              <a:rPr lang="en-US" dirty="0" smtClean="0">
                <a:latin typeface="Arial" panose="020B0604020202020204" pitchFamily="34" charset="0"/>
              </a:rPr>
              <a:t>- magnetic </a:t>
            </a:r>
            <a:r>
              <a:rPr lang="en-US" dirty="0">
                <a:latin typeface="Arial" panose="020B0604020202020204" pitchFamily="34" charset="0"/>
              </a:rPr>
              <a:t>axis of main quadrupoles, roll angle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</a:rPr>
              <a:t>Calibration </a:t>
            </a:r>
            <a:r>
              <a:rPr lang="en-GB" dirty="0">
                <a:latin typeface="Arial" panose="020B0604020202020204" pitchFamily="34" charset="0"/>
              </a:rPr>
              <a:t>bench </a:t>
            </a:r>
            <a:r>
              <a:rPr lang="en-GB" dirty="0" smtClean="0">
                <a:latin typeface="Arial" panose="020B0604020202020204" pitchFamily="34" charset="0"/>
              </a:rPr>
              <a:t>– available </a:t>
            </a:r>
            <a:r>
              <a:rPr lang="en-GB" dirty="0">
                <a:latin typeface="Arial" panose="020B0604020202020204" pitchFamily="34" charset="0"/>
              </a:rPr>
              <a:t>at NC magnets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dirty="0" err="1" smtClean="0">
                <a:latin typeface="Arial" panose="020B0604020202020204" pitchFamily="34" charset="0"/>
              </a:rPr>
              <a:t>Anticryostat</a:t>
            </a:r>
            <a:endParaRPr lang="en-GB" dirty="0">
              <a:latin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</a:rPr>
              <a:t>Test cryostat - if </a:t>
            </a:r>
            <a:r>
              <a:rPr lang="en-US" dirty="0">
                <a:latin typeface="Arial" panose="020B0604020202020204" pitchFamily="34" charset="0"/>
              </a:rPr>
              <a:t>usage of the standard QDM cryostat not feasible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</a:rPr>
              <a:t>Preparation </a:t>
            </a:r>
            <a:r>
              <a:rPr lang="en-US" dirty="0">
                <a:latin typeface="Arial" panose="020B0604020202020204" pitchFamily="34" charset="0"/>
              </a:rPr>
              <a:t>/ mounting benches </a:t>
            </a:r>
            <a:r>
              <a:rPr lang="en-US" dirty="0" smtClean="0">
                <a:latin typeface="Arial" panose="020B0604020202020204" pitchFamily="34" charset="0"/>
              </a:rPr>
              <a:t>- if </a:t>
            </a:r>
            <a:r>
              <a:rPr lang="en-US" dirty="0">
                <a:latin typeface="Arial" panose="020B0604020202020204" pitchFamily="34" charset="0"/>
              </a:rPr>
              <a:t>installation of QD units into the test cryostat at STF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0" y="539856"/>
            <a:ext cx="8833104" cy="50321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65113" algn="l"/>
            <a:r>
              <a:rPr lang="en-GB" sz="2670" b="1" dirty="0" smtClean="0"/>
              <a:t>Upcoming challenges at STF 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2108757" y="6560612"/>
            <a:ext cx="8408052" cy="357157"/>
          </a:xfrm>
        </p:spPr>
        <p:txBody>
          <a:bodyPr/>
          <a:lstStyle/>
          <a:p>
            <a:pPr algn="l"/>
            <a:r>
              <a:rPr lang="en-US" dirty="0"/>
              <a:t>A. Szwangruber et al.                                   4th SMTF Workshop, 24-26 April, Paestum</a:t>
            </a:r>
            <a:endParaRPr lang="en-GB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35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3989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0" y="2565145"/>
            <a:ext cx="12192000" cy="787557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Thank you for your attention !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A. Szwangruber et al.              4th SMTF Workshop, 24-26 April, Paestum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36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40122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0" y="68723"/>
            <a:ext cx="8518568" cy="935045"/>
          </a:xfrm>
        </p:spPr>
        <p:txBody>
          <a:bodyPr/>
          <a:lstStyle/>
          <a:p>
            <a:pPr indent="265113"/>
            <a:r>
              <a:rPr lang="en-GB" dirty="0" smtClean="0"/>
              <a:t>Facility for Antiproton and Ion Research (FAIR)</a:t>
            </a:r>
            <a:endParaRPr lang="en-GB" dirty="0"/>
          </a:p>
        </p:txBody>
      </p:sp>
      <p:grpSp>
        <p:nvGrpSpPr>
          <p:cNvPr id="27" name="Gruppieren 26"/>
          <p:cNvGrpSpPr/>
          <p:nvPr/>
        </p:nvGrpSpPr>
        <p:grpSpPr>
          <a:xfrm>
            <a:off x="490930" y="1323083"/>
            <a:ext cx="6831332" cy="5172967"/>
            <a:chOff x="490930" y="1294508"/>
            <a:chExt cx="6317935" cy="5250616"/>
          </a:xfrm>
        </p:grpSpPr>
        <p:pic>
          <p:nvPicPr>
            <p:cNvPr id="25" name="Picture 5"/>
            <p:cNvPicPr>
              <a:picLocks noChangeAspect="1"/>
            </p:cNvPicPr>
            <p:nvPr/>
          </p:nvPicPr>
          <p:blipFill rotWithShape="1">
            <a:blip r:embed="rId2"/>
            <a:srcRect r="1313" b="904"/>
            <a:stretch/>
          </p:blipFill>
          <p:spPr>
            <a:xfrm>
              <a:off x="490930" y="1294508"/>
              <a:ext cx="6317935" cy="5250616"/>
            </a:xfrm>
            <a:prstGeom prst="rect">
              <a:avLst/>
            </a:prstGeom>
          </p:spPr>
        </p:pic>
        <p:cxnSp>
          <p:nvCxnSpPr>
            <p:cNvPr id="4" name="Gerader Verbinder 3"/>
            <p:cNvCxnSpPr/>
            <p:nvPr/>
          </p:nvCxnSpPr>
          <p:spPr>
            <a:xfrm>
              <a:off x="5057775" y="4252903"/>
              <a:ext cx="476250" cy="15717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/>
            <p:cNvSpPr txBox="1"/>
            <p:nvPr/>
          </p:nvSpPr>
          <p:spPr>
            <a:xfrm>
              <a:off x="5520399" y="4307845"/>
              <a:ext cx="766557" cy="26161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GB" sz="1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Super FRS</a:t>
              </a:r>
            </a:p>
          </p:txBody>
        </p:sp>
      </p:grpSp>
      <p:sp>
        <p:nvSpPr>
          <p:cNvPr id="51" name="Shape 127"/>
          <p:cNvSpPr/>
          <p:nvPr/>
        </p:nvSpPr>
        <p:spPr>
          <a:xfrm>
            <a:off x="8805555" y="1265981"/>
            <a:ext cx="2157512" cy="408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spcBef>
                <a:spcPts val="500"/>
              </a:spcBef>
              <a:buClr>
                <a:srgbClr val="FDBB63"/>
              </a:buClr>
              <a:buFont typeface="Wingdings"/>
              <a:defRPr sz="2000" i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rPr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International project</a:t>
            </a:r>
          </a:p>
        </p:txBody>
      </p:sp>
      <p:sp>
        <p:nvSpPr>
          <p:cNvPr id="52" name="Textfeld 51"/>
          <p:cNvSpPr txBox="1"/>
          <p:nvPr/>
        </p:nvSpPr>
        <p:spPr>
          <a:xfrm>
            <a:off x="8111232" y="2872606"/>
            <a:ext cx="4018011" cy="106182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400" dirty="0"/>
              <a:t>H</a:t>
            </a:r>
            <a:r>
              <a:rPr lang="en-GB" sz="1400" dirty="0" smtClean="0"/>
              <a:t>igh intensity ion and antiproton beams for experiments in nuclear, atomic, plasma physics and material science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8277728" y="5002979"/>
            <a:ext cx="3358933" cy="1384995"/>
          </a:xfrm>
          <a:prstGeom prst="rect">
            <a:avLst/>
          </a:prstGeom>
          <a:solidFill>
            <a:srgbClr val="E9EDF4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marL="271463" indent="-180975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400" dirty="0" smtClean="0"/>
              <a:t>Primary beam intensities: </a:t>
            </a:r>
            <a:r>
              <a:rPr lang="en-US" sz="1400" dirty="0" smtClean="0"/>
              <a:t>×100</a:t>
            </a:r>
          </a:p>
          <a:p>
            <a:pPr marL="271463" indent="-180975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 smtClean="0"/>
              <a:t>Secondary </a:t>
            </a:r>
            <a:r>
              <a:rPr lang="en-US" sz="1400" dirty="0"/>
              <a:t>beam intensities: </a:t>
            </a:r>
            <a:r>
              <a:rPr lang="en-US" sz="1400" dirty="0" smtClean="0"/>
              <a:t>×10000</a:t>
            </a:r>
          </a:p>
          <a:p>
            <a:pPr marL="271463" indent="-180975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 smtClean="0"/>
              <a:t>Primary beam energies for U</a:t>
            </a:r>
            <a:r>
              <a:rPr lang="en-US" sz="1400" baseline="30000" dirty="0" smtClean="0"/>
              <a:t>28+</a:t>
            </a:r>
            <a:r>
              <a:rPr lang="en-US" sz="1400" dirty="0" smtClean="0"/>
              <a:t>: ×10</a:t>
            </a:r>
          </a:p>
          <a:p>
            <a:pPr marL="271463" indent="-180975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 smtClean="0"/>
              <a:t>Antiproton production</a:t>
            </a:r>
            <a:endParaRPr lang="en-GB" sz="1400" baseline="30000" dirty="0" smtClean="0"/>
          </a:p>
        </p:txBody>
      </p:sp>
      <p:sp>
        <p:nvSpPr>
          <p:cNvPr id="54" name="Textfeld 53"/>
          <p:cNvSpPr txBox="1"/>
          <p:nvPr/>
        </p:nvSpPr>
        <p:spPr>
          <a:xfrm>
            <a:off x="8277728" y="4380611"/>
            <a:ext cx="3358933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600" dirty="0">
                <a:solidFill>
                  <a:schemeClr val="bg1"/>
                </a:solidFill>
              </a:rPr>
              <a:t>P</a:t>
            </a:r>
            <a:r>
              <a:rPr lang="en-GB" sz="1600" dirty="0" smtClean="0">
                <a:solidFill>
                  <a:schemeClr val="bg1"/>
                </a:solidFill>
              </a:rPr>
              <a:t>erformance of FAIR compare to existing GSI facility </a:t>
            </a:r>
          </a:p>
        </p:txBody>
      </p:sp>
      <p:grpSp>
        <p:nvGrpSpPr>
          <p:cNvPr id="55" name="Gruppieren 54"/>
          <p:cNvGrpSpPr/>
          <p:nvPr/>
        </p:nvGrpSpPr>
        <p:grpSpPr>
          <a:xfrm>
            <a:off x="8517591" y="1769705"/>
            <a:ext cx="3318476" cy="618241"/>
            <a:chOff x="8517591" y="1769705"/>
            <a:chExt cx="3318476" cy="618241"/>
          </a:xfrm>
        </p:grpSpPr>
        <p:pic>
          <p:nvPicPr>
            <p:cNvPr id="56" name="image2.png" descr="Q:\GSI\FAIR\Präsentationen\Conferences\WAO_2014_FAIR_Operation\images\Flaggen\Flag_of_Germany_svg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517591" y="1783857"/>
              <a:ext cx="454812" cy="25075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57" name="image3.png" descr="Q:\GSI\FAIR\Präsentationen\Conferences\WAO_2014_FAIR_Operation\images\Flaggen\Flag_of_Finland_svg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090793" y="1781334"/>
              <a:ext cx="455528" cy="25580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58" name="image4.png" descr="Q:\GSI\FAIR\Präsentationen\Conferences\WAO_2014_FAIR_Operation\images\Flaggen\Flag_of_France_svg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670178" y="2108888"/>
              <a:ext cx="455528" cy="27905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59" name="image5.png" descr="Q:\GSI\FAIR\Präsentationen\Conferences\WAO_2014_FAIR_Operation\images\Flaggen\Flag_of_India_svg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096349" y="2108888"/>
              <a:ext cx="455528" cy="27905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60" name="image6.png" descr="Q:\GSI\FAIR\Präsentationen\Conferences\WAO_2014_FAIR_Operation\images\Flaggen\Flag_of_Poland_svg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664710" y="1778427"/>
              <a:ext cx="455528" cy="26161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61" name="image7.png" descr="Q:\GSI\FAIR\Präsentationen\Conferences\WAO_2014_FAIR_Operation\images\Flaggen\600px-Flag_of_Romania_svg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8522521" y="2108888"/>
              <a:ext cx="455528" cy="27905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62" name="image8.png" descr="Q:\GSI\FAIR\Präsentationen\Conferences\WAO_2014_FAIR_Operation\images\Flaggen\Flag_of_Russia_svg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1380538" y="1769705"/>
              <a:ext cx="455529" cy="27905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63" name="image9.png" descr="Q:\GSI\FAIR\Präsentationen\Conferences\WAO_2014_FAIR_Operation\images\Flaggen\Flag_of_Sweden_svg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0244005" y="2117609"/>
              <a:ext cx="455530" cy="26161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64" name="image10.png" descr="Q:\GSI\FAIR\Präsentationen\Conferences\WAO_2014_FAIR_Operation\images\Flaggen\1200px-Flag_of_Slovenia_svg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0238628" y="1804589"/>
              <a:ext cx="455528" cy="20929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65" name="image11.png" descr="Q:\GSI\FAIR\Präsentationen\Conferences\WAO_2014_FAIR_Operation\images\Flaggen\Flag_of_the_United_Kingdom_svg.pn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0812546" y="1804589"/>
              <a:ext cx="455530" cy="20929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66" name="Grafik 6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7834" y="2116800"/>
              <a:ext cx="455456" cy="268267"/>
            </a:xfrm>
            <a:prstGeom prst="rect">
              <a:avLst/>
            </a:prstGeom>
            <a:effectLst>
              <a:outerShdw blurRad="50800" dist="38100" dir="2700000" algn="ctr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/>
              <a:t>A. Szwangruber et al.                                   4th SMTF Workshop, 24-26 April, Paestum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B5E23-A13E-4F3B-A122-627977C885D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11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8415500" y="1772911"/>
            <a:ext cx="3394985" cy="20282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dirty="0" smtClean="0"/>
              <a:t>heavy ion synchrotron 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dirty="0" smtClean="0"/>
              <a:t>beam rigidity 100 [Tm]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dirty="0" smtClean="0"/>
              <a:t>fast cycling machine (2T, 4T/s)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dirty="0" smtClean="0"/>
              <a:t>415 fast-ramped </a:t>
            </a:r>
            <a:r>
              <a:rPr lang="en-GB" sz="1400" dirty="0" err="1" smtClean="0"/>
              <a:t>sc</a:t>
            </a:r>
            <a:r>
              <a:rPr lang="en-GB" sz="1400" dirty="0" smtClean="0"/>
              <a:t> magnets 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dirty="0" smtClean="0"/>
              <a:t>Ions from H to U</a:t>
            </a:r>
            <a:r>
              <a:rPr lang="en-GB" sz="1400" baseline="30000" dirty="0" smtClean="0"/>
              <a:t>28+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dirty="0" smtClean="0"/>
              <a:t>high intensity beam for experiments</a:t>
            </a:r>
            <a:endParaRPr lang="en-GB" sz="1400" dirty="0"/>
          </a:p>
        </p:txBody>
      </p:sp>
      <p:sp>
        <p:nvSpPr>
          <p:cNvPr id="12" name="Shape 132"/>
          <p:cNvSpPr txBox="1">
            <a:spLocks/>
          </p:cNvSpPr>
          <p:nvPr/>
        </p:nvSpPr>
        <p:spPr>
          <a:xfrm>
            <a:off x="8415500" y="1382829"/>
            <a:ext cx="3394985" cy="35369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dirty="0" smtClean="0">
                <a:solidFill>
                  <a:schemeClr val="bg1"/>
                </a:solidFill>
                <a:latin typeface="+mn-lt"/>
              </a:rPr>
              <a:t>SIS100 Synchrotron </a:t>
            </a:r>
            <a:endParaRPr lang="de-DE"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8415499" y="4484274"/>
            <a:ext cx="339498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dirty="0" smtClean="0">
                <a:solidFill>
                  <a:schemeClr val="bg1"/>
                </a:solidFill>
              </a:rPr>
              <a:t>Super FRS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8415501" y="4887344"/>
            <a:ext cx="3394983" cy="8156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dirty="0" err="1" smtClean="0"/>
              <a:t>sc</a:t>
            </a:r>
            <a:r>
              <a:rPr lang="en-GB" sz="1400" dirty="0" smtClean="0"/>
              <a:t> Fragment Separator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dirty="0" smtClean="0"/>
              <a:t>magnetic spectrometer for study of exotic particles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0" y="46480"/>
            <a:ext cx="8518568" cy="935045"/>
          </a:xfrm>
        </p:spPr>
        <p:txBody>
          <a:bodyPr/>
          <a:lstStyle/>
          <a:p>
            <a:pPr indent="265113"/>
            <a:r>
              <a:rPr lang="en-GB" dirty="0" smtClean="0"/>
              <a:t>Facility for Antiproton and Ion Research (FAIR)</a:t>
            </a:r>
            <a:endParaRPr lang="en-GB" dirty="0"/>
          </a:p>
        </p:txBody>
      </p:sp>
      <p:grpSp>
        <p:nvGrpSpPr>
          <p:cNvPr id="13" name="Gruppieren 26"/>
          <p:cNvGrpSpPr/>
          <p:nvPr/>
        </p:nvGrpSpPr>
        <p:grpSpPr>
          <a:xfrm>
            <a:off x="490930" y="1323083"/>
            <a:ext cx="6831332" cy="5172967"/>
            <a:chOff x="490930" y="1294508"/>
            <a:chExt cx="6317935" cy="5250616"/>
          </a:xfrm>
        </p:grpSpPr>
        <p:pic>
          <p:nvPicPr>
            <p:cNvPr id="17" name="Picture 5"/>
            <p:cNvPicPr>
              <a:picLocks noChangeAspect="1"/>
            </p:cNvPicPr>
            <p:nvPr/>
          </p:nvPicPr>
          <p:blipFill rotWithShape="1">
            <a:blip r:embed="rId2"/>
            <a:srcRect r="1313" b="904"/>
            <a:stretch/>
          </p:blipFill>
          <p:spPr>
            <a:xfrm>
              <a:off x="490930" y="1294508"/>
              <a:ext cx="6317935" cy="5250616"/>
            </a:xfrm>
            <a:prstGeom prst="rect">
              <a:avLst/>
            </a:prstGeom>
          </p:spPr>
        </p:pic>
        <p:cxnSp>
          <p:nvCxnSpPr>
            <p:cNvPr id="18" name="Gerader Verbinder 3"/>
            <p:cNvCxnSpPr/>
            <p:nvPr/>
          </p:nvCxnSpPr>
          <p:spPr>
            <a:xfrm>
              <a:off x="5057775" y="4252903"/>
              <a:ext cx="476250" cy="15717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 flipH="1">
            <a:off x="6049359" y="4130486"/>
            <a:ext cx="45719" cy="184666"/>
            <a:chOff x="5487317" y="4027848"/>
            <a:chExt cx="4147454" cy="3758177"/>
          </a:xfrm>
        </p:grpSpPr>
        <p:cxnSp>
          <p:nvCxnSpPr>
            <p:cNvPr id="7" name="Gerader Verbinder 6"/>
            <p:cNvCxnSpPr/>
            <p:nvPr/>
          </p:nvCxnSpPr>
          <p:spPr>
            <a:xfrm>
              <a:off x="5487317" y="4027848"/>
              <a:ext cx="469958" cy="143443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feld 7"/>
            <p:cNvSpPr txBox="1"/>
            <p:nvPr/>
          </p:nvSpPr>
          <p:spPr>
            <a:xfrm>
              <a:off x="8518568" y="7416693"/>
              <a:ext cx="1116203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GB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Super FRS</a:t>
              </a: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5269674" y="1861874"/>
            <a:ext cx="1066695" cy="3693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dirty="0" smtClean="0">
                <a:solidFill>
                  <a:srgbClr val="FF0000"/>
                </a:solidFill>
              </a:rPr>
              <a:t>SIS100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/>
              <a:t>A. Szwangruber et al.                                   4th SMTF Workshop, 24-26 April, Paestum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B5E23-A13E-4F3B-A122-627977C885D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28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9C14DFD-CBDB-F64B-8437-A8553F1A91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78414"/>
            <a:ext cx="8518568" cy="935045"/>
          </a:xfrm>
        </p:spPr>
        <p:txBody>
          <a:bodyPr/>
          <a:lstStyle/>
          <a:p>
            <a:pPr indent="265113"/>
            <a:r>
              <a:rPr lang="en-US" sz="2670" dirty="0" smtClean="0">
                <a:solidFill>
                  <a:schemeClr val="tx1"/>
                </a:solidFill>
                <a:latin typeface="+mn-lt"/>
              </a:rPr>
              <a:t>GSI Test Facilities</a:t>
            </a:r>
            <a:endParaRPr lang="en-US" sz="267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0" name="Picture 7" descr="M:\TestFacility\Pictures\2012_Übersichtsbilder\CIMG078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9"/>
          <a:stretch/>
        </p:blipFill>
        <p:spPr bwMode="auto">
          <a:xfrm>
            <a:off x="423513" y="1653121"/>
            <a:ext cx="5568963" cy="373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hteck 30"/>
          <p:cNvSpPr/>
          <p:nvPr/>
        </p:nvSpPr>
        <p:spPr>
          <a:xfrm>
            <a:off x="423513" y="5655467"/>
            <a:ext cx="5540166" cy="64633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457189"/>
            <a:r>
              <a:rPr lang="en-US" b="1" dirty="0" smtClean="0">
                <a:solidFill>
                  <a:srgbClr val="4F81BD">
                    <a:lumMod val="50000"/>
                  </a:srgbClr>
                </a:solidFill>
                <a:cs typeface="Calibri" panose="020F0502020204030204" pitchFamily="34" charset="0"/>
              </a:rPr>
              <a:t>Prototype Test Facility (PTF)</a:t>
            </a:r>
          </a:p>
          <a:p>
            <a:pPr algn="ctr" defTabSz="457189"/>
            <a:r>
              <a:rPr lang="en-US" b="1" dirty="0" smtClean="0">
                <a:solidFill>
                  <a:srgbClr val="4F81BD">
                    <a:lumMod val="50000"/>
                  </a:srgbClr>
                </a:solidFill>
                <a:cs typeface="Calibri" panose="020F0502020204030204" pitchFamily="34" charset="0"/>
              </a:rPr>
              <a:t>in operation since 2005</a:t>
            </a:r>
            <a:endParaRPr lang="en-US" b="1" dirty="0">
              <a:solidFill>
                <a:srgbClr val="4F81BD">
                  <a:lumMod val="50000"/>
                </a:srgbClr>
              </a:solidFill>
              <a:cs typeface="Calibri" panose="020F0502020204030204" pitchFamily="34" charset="0"/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6761408" y="5655467"/>
            <a:ext cx="4975425" cy="66697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457189"/>
            <a:r>
              <a:rPr lang="en-US" b="1" dirty="0" smtClean="0">
                <a:solidFill>
                  <a:srgbClr val="4F81BD">
                    <a:lumMod val="50000"/>
                  </a:srgbClr>
                </a:solidFill>
                <a:cs typeface="Calibri" panose="020F0502020204030204" pitchFamily="34" charset="0"/>
              </a:rPr>
              <a:t>Series Test Facility (STF) </a:t>
            </a:r>
          </a:p>
          <a:p>
            <a:pPr algn="ctr" defTabSz="457189"/>
            <a:r>
              <a:rPr lang="en-US" b="1" dirty="0" smtClean="0">
                <a:solidFill>
                  <a:srgbClr val="4F81BD">
                    <a:lumMod val="50000"/>
                  </a:srgbClr>
                </a:solidFill>
                <a:cs typeface="Calibri" panose="020F0502020204030204" pitchFamily="34" charset="0"/>
              </a:rPr>
              <a:t>in operation since 2017</a:t>
            </a:r>
            <a:endParaRPr lang="en-US" b="1" dirty="0">
              <a:solidFill>
                <a:srgbClr val="4F81BD">
                  <a:lumMod val="50000"/>
                </a:srgbClr>
              </a:solidFill>
              <a:cs typeface="Calibri" panose="020F0502020204030204" pitchFamily="34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408" y="1653121"/>
            <a:ext cx="4975425" cy="373157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959604" y="5184396"/>
            <a:ext cx="2004075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000" dirty="0" smtClean="0">
                <a:solidFill>
                  <a:schemeClr val="bg1"/>
                </a:solidFill>
              </a:rPr>
              <a:t>courtesy </a:t>
            </a:r>
            <a:r>
              <a:rPr lang="en-GB" sz="1000" dirty="0" err="1" smtClean="0">
                <a:solidFill>
                  <a:schemeClr val="bg1"/>
                </a:solidFill>
              </a:rPr>
              <a:t>C.Schröder</a:t>
            </a:r>
            <a:r>
              <a:rPr lang="en-GB" sz="1000" dirty="0" smtClean="0">
                <a:solidFill>
                  <a:schemeClr val="bg1"/>
                </a:solidFill>
              </a:rPr>
              <a:t> (GSI-CRY)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148840" y="6560612"/>
            <a:ext cx="7316494" cy="357157"/>
          </a:xfrm>
        </p:spPr>
        <p:txBody>
          <a:bodyPr/>
          <a:lstStyle/>
          <a:p>
            <a:pPr algn="l"/>
            <a:r>
              <a:rPr lang="en-US" dirty="0"/>
              <a:t>A. Szwangruber et al.                                   4th SMTF Workshop, 24-26 April, Paestum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95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669" y="2609214"/>
            <a:ext cx="4772909" cy="3965186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0" y="37120"/>
            <a:ext cx="8518568" cy="935045"/>
          </a:xfrm>
        </p:spPr>
        <p:txBody>
          <a:bodyPr/>
          <a:lstStyle/>
          <a:p>
            <a:pPr indent="265113"/>
            <a:r>
              <a:rPr lang="en-GB" dirty="0" smtClean="0"/>
              <a:t>Prototype Test Facility (PTF):</a:t>
            </a:r>
            <a:endParaRPr lang="en-GB" dirty="0"/>
          </a:p>
        </p:txBody>
      </p:sp>
      <p:sp>
        <p:nvSpPr>
          <p:cNvPr id="8" name="Textfeld 7"/>
          <p:cNvSpPr txBox="1"/>
          <p:nvPr/>
        </p:nvSpPr>
        <p:spPr>
          <a:xfrm>
            <a:off x="417123" y="1814017"/>
            <a:ext cx="4339699" cy="11849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373062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SIS100 dipole prototypes</a:t>
            </a:r>
          </a:p>
          <a:p>
            <a:pPr marL="373062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current leads</a:t>
            </a:r>
          </a:p>
          <a:p>
            <a:pPr marL="373062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beam pipes</a:t>
            </a:r>
          </a:p>
          <a:p>
            <a:pPr marL="373062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long term powering tests on SIS100 dipole</a:t>
            </a:r>
          </a:p>
        </p:txBody>
      </p:sp>
      <p:sp>
        <p:nvSpPr>
          <p:cNvPr id="9" name="Rechteck 8"/>
          <p:cNvSpPr/>
          <p:nvPr/>
        </p:nvSpPr>
        <p:spPr>
          <a:xfrm>
            <a:off x="417123" y="1319828"/>
            <a:ext cx="4339699" cy="46634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dirty="0" smtClean="0"/>
              <a:t>Applications</a:t>
            </a:r>
            <a:endParaRPr lang="en-GB" dirty="0"/>
          </a:p>
        </p:txBody>
      </p:sp>
      <p:sp>
        <p:nvSpPr>
          <p:cNvPr id="13" name="Textfeld 12"/>
          <p:cNvSpPr txBox="1"/>
          <p:nvPr/>
        </p:nvSpPr>
        <p:spPr>
          <a:xfrm>
            <a:off x="417123" y="3706245"/>
            <a:ext cx="4339699" cy="2123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373062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Testing area ~ 200m</a:t>
            </a:r>
            <a:r>
              <a:rPr lang="en-GB" sz="1400" baseline="30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373062" indent="-285750" algn="l"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Two test benches:</a:t>
            </a:r>
          </a:p>
          <a:p>
            <a:pPr marL="534988" lvl="2" indent="-174625">
              <a:buFontTx/>
              <a:buChar char="-"/>
            </a:pP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TB1 - testing of SIS100 prototype dipoles in own cryostats</a:t>
            </a:r>
          </a:p>
          <a:p>
            <a:pPr marL="534988" lvl="2" indent="-174625">
              <a:buFontTx/>
              <a:buChar char="-"/>
            </a:pP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TB2 – universal cryostat for testing of small cryogenic components</a:t>
            </a:r>
          </a:p>
          <a:p>
            <a:pPr marL="373062" indent="-285750" algn="l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Cryogenic infrastructure</a:t>
            </a:r>
          </a:p>
          <a:p>
            <a:pPr marL="373062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Power supply and magnet protection system</a:t>
            </a:r>
          </a:p>
        </p:txBody>
      </p:sp>
      <p:sp>
        <p:nvSpPr>
          <p:cNvPr id="4" name="Rechteck 3"/>
          <p:cNvSpPr/>
          <p:nvPr/>
        </p:nvSpPr>
        <p:spPr>
          <a:xfrm>
            <a:off x="417123" y="3227134"/>
            <a:ext cx="4339699" cy="45965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dirty="0" smtClean="0"/>
              <a:t>Infrastructure</a:t>
            </a:r>
            <a:endParaRPr lang="en-GB" dirty="0"/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 t="12509" r="27209" b="39715"/>
          <a:stretch/>
        </p:blipFill>
        <p:spPr bwMode="auto">
          <a:xfrm>
            <a:off x="5564221" y="1148672"/>
            <a:ext cx="2562198" cy="1187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27004" y="1238831"/>
            <a:ext cx="1733081" cy="133725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" t="6680" r="849" b="39981"/>
          <a:stretch/>
        </p:blipFill>
        <p:spPr>
          <a:xfrm>
            <a:off x="9460085" y="1115477"/>
            <a:ext cx="1974368" cy="1254259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7636913" y="3602041"/>
            <a:ext cx="670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FB1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8777098" y="3845507"/>
            <a:ext cx="639266" cy="370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FB2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7747526" y="5081984"/>
            <a:ext cx="919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FoS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Dipole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583612" y="4010332"/>
            <a:ext cx="523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PS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8846862" y="4673531"/>
            <a:ext cx="1347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universal cryostat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417122" y="5990965"/>
            <a:ext cx="4339699" cy="5232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2013 - Refurbishment </a:t>
            </a:r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of the test </a:t>
            </a: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facility for testing of </a:t>
            </a:r>
            <a:r>
              <a:rPr lang="en-GB" sz="1400" dirty="0" err="1" smtClean="0">
                <a:solidFill>
                  <a:schemeClr val="accent1">
                    <a:lumMod val="50000"/>
                  </a:schemeClr>
                </a:solidFill>
              </a:rPr>
              <a:t>FoS</a:t>
            </a: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 Dipole for SIS100</a:t>
            </a:r>
            <a:endParaRPr lang="en-GB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566131" y="2057380"/>
            <a:ext cx="577402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200" b="1" dirty="0" smtClean="0">
                <a:solidFill>
                  <a:schemeClr val="bg1"/>
                </a:solidFill>
              </a:rPr>
              <a:t>S2LD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8863227" y="2300460"/>
            <a:ext cx="58541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200" b="1" dirty="0">
                <a:solidFill>
                  <a:schemeClr val="bg1"/>
                </a:solidFill>
              </a:rPr>
              <a:t>C</a:t>
            </a:r>
            <a:r>
              <a:rPr lang="en-GB" sz="1200" b="1" dirty="0" smtClean="0">
                <a:solidFill>
                  <a:schemeClr val="bg1"/>
                </a:solidFill>
              </a:rPr>
              <a:t>2LD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9520781" y="2083009"/>
            <a:ext cx="587020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200" b="1" dirty="0" err="1" smtClean="0">
                <a:solidFill>
                  <a:schemeClr val="bg1"/>
                </a:solidFill>
              </a:rPr>
              <a:t>FoSD</a:t>
            </a:r>
            <a:endParaRPr lang="en-GB" sz="1200" b="1" dirty="0" smtClean="0">
              <a:solidFill>
                <a:schemeClr val="bg1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6090488" y="2129776"/>
            <a:ext cx="1491114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000" dirty="0" smtClean="0">
                <a:solidFill>
                  <a:schemeClr val="bg1"/>
                </a:solidFill>
              </a:rPr>
              <a:t>courtesy </a:t>
            </a:r>
            <a:r>
              <a:rPr lang="en-GB" sz="1000" dirty="0" err="1" smtClean="0">
                <a:solidFill>
                  <a:schemeClr val="bg1"/>
                </a:solidFill>
              </a:rPr>
              <a:t>Bilfinger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 err="1" smtClean="0">
                <a:solidFill>
                  <a:schemeClr val="bg1"/>
                </a:solidFill>
              </a:rPr>
              <a:t>Noell</a:t>
            </a:r>
            <a:endParaRPr lang="en-GB" sz="1000" dirty="0" smtClean="0">
              <a:solidFill>
                <a:schemeClr val="bg1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10025570" y="2155270"/>
            <a:ext cx="1491114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000" dirty="0" smtClean="0">
                <a:solidFill>
                  <a:schemeClr val="bg1"/>
                </a:solidFill>
              </a:rPr>
              <a:t>courtesy </a:t>
            </a:r>
            <a:r>
              <a:rPr lang="en-GB" sz="1000" dirty="0" err="1" smtClean="0">
                <a:solidFill>
                  <a:schemeClr val="bg1"/>
                </a:solidFill>
              </a:rPr>
              <a:t>Bilfinger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 err="1" smtClean="0">
                <a:solidFill>
                  <a:schemeClr val="bg1"/>
                </a:solidFill>
              </a:rPr>
              <a:t>Noell</a:t>
            </a:r>
            <a:endParaRPr lang="en-GB" sz="1000" dirty="0" smtClean="0">
              <a:solidFill>
                <a:schemeClr val="bg1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5753981" y="6310426"/>
            <a:ext cx="2698175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200" b="1" dirty="0" smtClean="0">
                <a:solidFill>
                  <a:schemeClr val="bg1"/>
                </a:solidFill>
              </a:rPr>
              <a:t>PTF with </a:t>
            </a:r>
            <a:r>
              <a:rPr lang="en-GB" sz="1200" b="1" dirty="0" err="1" smtClean="0">
                <a:solidFill>
                  <a:schemeClr val="bg1"/>
                </a:solidFill>
              </a:rPr>
              <a:t>FoS</a:t>
            </a:r>
            <a:r>
              <a:rPr lang="en-GB" sz="1200" b="1" dirty="0" smtClean="0">
                <a:solidFill>
                  <a:schemeClr val="bg1"/>
                </a:solidFill>
              </a:rPr>
              <a:t> Dipole under testing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/>
              <a:t>A. Szwangruber et al.                                   4th SMTF Workshop, 24-26 April, Paestum</a:t>
            </a:r>
            <a:endParaRPr lang="en-GB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B5E23-A13E-4F3B-A122-627977C885D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68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3756" y="54321"/>
            <a:ext cx="8518569" cy="935045"/>
          </a:xfrm>
        </p:spPr>
        <p:txBody>
          <a:bodyPr/>
          <a:lstStyle/>
          <a:p>
            <a:pPr indent="265113"/>
            <a:r>
              <a:rPr lang="en-GB" dirty="0" smtClean="0"/>
              <a:t>Prototype Test Facility (PTF):</a:t>
            </a:r>
            <a:endParaRPr lang="en-GB" dirty="0"/>
          </a:p>
        </p:txBody>
      </p:sp>
      <p:grpSp>
        <p:nvGrpSpPr>
          <p:cNvPr id="8" name="Group 1"/>
          <p:cNvGrpSpPr>
            <a:grpSpLocks/>
          </p:cNvGrpSpPr>
          <p:nvPr/>
        </p:nvGrpSpPr>
        <p:grpSpPr bwMode="auto">
          <a:xfrm>
            <a:off x="4027760" y="1739993"/>
            <a:ext cx="5708696" cy="1549231"/>
            <a:chOff x="-114" y="937"/>
            <a:chExt cx="6348" cy="3769"/>
          </a:xfrm>
        </p:grpSpPr>
        <p:sp>
          <p:nvSpPr>
            <p:cNvPr id="9" name="AutoShape 2"/>
            <p:cNvSpPr>
              <a:spLocks noChangeArrowheads="1"/>
            </p:cNvSpPr>
            <p:nvPr/>
          </p:nvSpPr>
          <p:spPr bwMode="auto">
            <a:xfrm>
              <a:off x="-114" y="937"/>
              <a:ext cx="6348" cy="3769"/>
            </a:xfrm>
            <a:prstGeom prst="roundRect">
              <a:avLst>
                <a:gd name="adj" fmla="val 28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200"/>
            </a:p>
          </p:txBody>
        </p:sp>
        <p:sp>
          <p:nvSpPr>
            <p:cNvPr id="18" name="Line 9"/>
            <p:cNvSpPr>
              <a:spLocks noChangeShapeType="1"/>
            </p:cNvSpPr>
            <p:nvPr/>
          </p:nvSpPr>
          <p:spPr bwMode="auto">
            <a:xfrm flipH="1" flipV="1">
              <a:off x="3226" y="4040"/>
              <a:ext cx="6" cy="579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16"/>
            <p:cNvSpPr>
              <a:spLocks noChangeShapeType="1"/>
            </p:cNvSpPr>
            <p:nvPr/>
          </p:nvSpPr>
          <p:spPr bwMode="auto">
            <a:xfrm>
              <a:off x="2306" y="2686"/>
              <a:ext cx="361" cy="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7"/>
            <p:cNvSpPr>
              <a:spLocks noChangeShapeType="1"/>
            </p:cNvSpPr>
            <p:nvPr/>
          </p:nvSpPr>
          <p:spPr bwMode="auto">
            <a:xfrm>
              <a:off x="2300" y="3462"/>
              <a:ext cx="361" cy="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20"/>
            <p:cNvSpPr>
              <a:spLocks noChangeShapeType="1"/>
            </p:cNvSpPr>
            <p:nvPr/>
          </p:nvSpPr>
          <p:spPr bwMode="auto">
            <a:xfrm>
              <a:off x="1059" y="3043"/>
              <a:ext cx="240" cy="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4224211" y="2196061"/>
            <a:ext cx="4165243" cy="1247112"/>
            <a:chOff x="349986" y="4880622"/>
            <a:chExt cx="4165242" cy="1247112"/>
          </a:xfrm>
        </p:grpSpPr>
        <p:sp>
          <p:nvSpPr>
            <p:cNvPr id="30" name="Rectangle 7"/>
            <p:cNvSpPr>
              <a:spLocks noChangeArrowheads="1"/>
            </p:cNvSpPr>
            <p:nvPr/>
          </p:nvSpPr>
          <p:spPr bwMode="auto">
            <a:xfrm>
              <a:off x="2970354" y="5950574"/>
              <a:ext cx="997313" cy="1771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lIns="90000" tIns="46800" rIns="90000" bIns="46800" anchor="ctr"/>
            <a:lstStyle/>
            <a:p>
              <a:pPr algn="ctr">
                <a:tabLst>
                  <a:tab pos="0" algn="l"/>
                  <a:tab pos="447663" algn="l"/>
                  <a:tab pos="896916" algn="l"/>
                  <a:tab pos="1346166" algn="l"/>
                  <a:tab pos="1795418" algn="l"/>
                  <a:tab pos="2244669" algn="l"/>
                  <a:tab pos="2693921" algn="l"/>
                  <a:tab pos="3143172" algn="l"/>
                  <a:tab pos="3592424" algn="l"/>
                  <a:tab pos="4041674" algn="l"/>
                  <a:tab pos="4490926" algn="l"/>
                  <a:tab pos="4940176" algn="l"/>
                  <a:tab pos="5389428" algn="l"/>
                  <a:tab pos="5838679" algn="l"/>
                  <a:tab pos="6287931" algn="l"/>
                  <a:tab pos="6737182" algn="l"/>
                  <a:tab pos="7186434" algn="l"/>
                  <a:tab pos="7635684" algn="l"/>
                  <a:tab pos="8084937" algn="l"/>
                  <a:tab pos="8534187" algn="l"/>
                  <a:tab pos="8983438" algn="l"/>
                </a:tabLst>
              </a:pPr>
              <a:r>
                <a:rPr lang="en-US" sz="1200" dirty="0">
                  <a:solidFill>
                    <a:srgbClr val="000000"/>
                  </a:solidFill>
                </a:rPr>
                <a:t>PS</a:t>
              </a:r>
            </a:p>
          </p:txBody>
        </p:sp>
        <p:sp>
          <p:nvSpPr>
            <p:cNvPr id="31" name="Line 8"/>
            <p:cNvSpPr>
              <a:spLocks noChangeShapeType="1"/>
            </p:cNvSpPr>
            <p:nvPr/>
          </p:nvSpPr>
          <p:spPr bwMode="auto">
            <a:xfrm flipV="1">
              <a:off x="3282962" y="5215342"/>
              <a:ext cx="934" cy="71960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Rechteck 35"/>
            <p:cNvSpPr/>
            <p:nvPr/>
          </p:nvSpPr>
          <p:spPr>
            <a:xfrm>
              <a:off x="349986" y="5053926"/>
              <a:ext cx="860400" cy="47025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000" dirty="0" err="1">
                  <a:solidFill>
                    <a:schemeClr val="tx1"/>
                  </a:solidFill>
                </a:rPr>
                <a:t>Cryo</a:t>
              </a:r>
              <a:r>
                <a:rPr lang="en-GB" sz="1000" dirty="0">
                  <a:solidFill>
                    <a:schemeClr val="tx1"/>
                  </a:solidFill>
                </a:rPr>
                <a:t> Plant</a:t>
              </a:r>
            </a:p>
          </p:txBody>
        </p:sp>
        <p:sp>
          <p:nvSpPr>
            <p:cNvPr id="37" name="Rechteck 36"/>
            <p:cNvSpPr/>
            <p:nvPr/>
          </p:nvSpPr>
          <p:spPr>
            <a:xfrm>
              <a:off x="1443044" y="5053926"/>
              <a:ext cx="858952" cy="47025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000" dirty="0">
                  <a:solidFill>
                    <a:schemeClr val="tx1"/>
                  </a:solidFill>
                </a:rPr>
                <a:t>Distribution box</a:t>
              </a:r>
            </a:p>
          </p:txBody>
        </p:sp>
        <p:sp>
          <p:nvSpPr>
            <p:cNvPr id="38" name="Rechteck 37"/>
            <p:cNvSpPr/>
            <p:nvPr/>
          </p:nvSpPr>
          <p:spPr>
            <a:xfrm>
              <a:off x="2626825" y="5366800"/>
              <a:ext cx="887181" cy="32926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000" dirty="0">
                  <a:solidFill>
                    <a:schemeClr val="tx1"/>
                  </a:solidFill>
                </a:rPr>
                <a:t>Feed Box 1 (FB1)</a:t>
              </a:r>
            </a:p>
          </p:txBody>
        </p:sp>
        <p:sp>
          <p:nvSpPr>
            <p:cNvPr id="39" name="Rechteck 38"/>
            <p:cNvSpPr/>
            <p:nvPr/>
          </p:nvSpPr>
          <p:spPr>
            <a:xfrm>
              <a:off x="2632125" y="4883399"/>
              <a:ext cx="887181" cy="32926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000" dirty="0">
                  <a:solidFill>
                    <a:schemeClr val="tx1"/>
                  </a:solidFill>
                </a:rPr>
                <a:t>Feed Box 2 (FB2)</a:t>
              </a:r>
            </a:p>
          </p:txBody>
        </p:sp>
        <p:sp>
          <p:nvSpPr>
            <p:cNvPr id="40" name="Rechteck 39"/>
            <p:cNvSpPr/>
            <p:nvPr/>
          </p:nvSpPr>
          <p:spPr>
            <a:xfrm>
              <a:off x="3510600" y="5362649"/>
              <a:ext cx="1004627" cy="33341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000" dirty="0">
                  <a:solidFill>
                    <a:schemeClr val="tx1"/>
                  </a:solidFill>
                </a:rPr>
                <a:t>Magnet in its own cryostat</a:t>
              </a:r>
            </a:p>
          </p:txBody>
        </p:sp>
        <p:sp>
          <p:nvSpPr>
            <p:cNvPr id="41" name="Rechteck 40"/>
            <p:cNvSpPr/>
            <p:nvPr/>
          </p:nvSpPr>
          <p:spPr>
            <a:xfrm>
              <a:off x="3522896" y="4880622"/>
              <a:ext cx="992332" cy="3348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000" dirty="0">
                  <a:solidFill>
                    <a:schemeClr val="tx1"/>
                  </a:solidFill>
                </a:rPr>
                <a:t>Universal cryostat</a:t>
              </a:r>
            </a:p>
          </p:txBody>
        </p:sp>
      </p:grpSp>
      <p:graphicFrame>
        <p:nvGraphicFramePr>
          <p:cNvPr id="32" name="Tabel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644547"/>
              </p:ext>
            </p:extLst>
          </p:nvPr>
        </p:nvGraphicFramePr>
        <p:xfrm>
          <a:off x="258579" y="1311418"/>
          <a:ext cx="3726818" cy="1976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6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0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9079">
                <a:tc gridSpan="2">
                  <a:txBody>
                    <a:bodyPr/>
                    <a:lstStyle/>
                    <a:p>
                      <a:r>
                        <a:rPr lang="de-DE" sz="1800" b="0" dirty="0" err="1" smtClean="0">
                          <a:latin typeface="+mn-lt"/>
                          <a:cs typeface="Calibri" panose="020F0502020204030204" pitchFamily="34" charset="0"/>
                        </a:rPr>
                        <a:t>Cryo</a:t>
                      </a:r>
                      <a:r>
                        <a:rPr lang="de-DE" sz="1800" b="0" dirty="0" smtClean="0">
                          <a:latin typeface="+mn-lt"/>
                          <a:cs typeface="Calibri" panose="020F0502020204030204" pitchFamily="34" charset="0"/>
                        </a:rPr>
                        <a:t> plant:</a:t>
                      </a:r>
                      <a:endParaRPr lang="de-DE" sz="1800" b="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 marL="84441" marR="84441" marT="42213" marB="422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947">
                <a:tc>
                  <a:txBody>
                    <a:bodyPr/>
                    <a:lstStyle/>
                    <a:p>
                      <a:r>
                        <a:rPr lang="de-DE" sz="15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Cooling</a:t>
                      </a:r>
                      <a:r>
                        <a:rPr lang="de-DE" sz="15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power @ 4.5 K</a:t>
                      </a:r>
                      <a:endParaRPr lang="de-DE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tc>
                  <a:txBody>
                    <a:bodyPr/>
                    <a:lstStyle/>
                    <a:p>
                      <a:r>
                        <a:rPr lang="de-DE" sz="15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300 W</a:t>
                      </a:r>
                    </a:p>
                  </a:txBody>
                  <a:tcPr marL="84441" marR="84441" marT="42213" marB="4221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947">
                <a:tc>
                  <a:txBody>
                    <a:bodyPr/>
                    <a:lstStyle/>
                    <a:p>
                      <a:r>
                        <a:rPr lang="de-DE" sz="15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 </a:t>
                      </a:r>
                      <a:r>
                        <a:rPr lang="de-DE" sz="15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circulation</a:t>
                      </a:r>
                      <a:r>
                        <a:rPr lang="de-DE" sz="15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pump</a:t>
                      </a:r>
                      <a:endParaRPr lang="de-DE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tc>
                  <a:txBody>
                    <a:bodyPr/>
                    <a:lstStyle/>
                    <a:p>
                      <a:r>
                        <a:rPr lang="de-DE" sz="15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60 - 200 g/s</a:t>
                      </a:r>
                    </a:p>
                  </a:txBody>
                  <a:tcPr marL="84441" marR="84441" marT="42213" marB="42213"/>
                </a:tc>
                <a:extLst>
                  <a:ext uri="{0D108BD9-81ED-4DB2-BD59-A6C34878D82A}">
                    <a16:rowId xmlns:a16="http://schemas.microsoft.com/office/drawing/2014/main" val="3174552034"/>
                  </a:ext>
                </a:extLst>
              </a:tr>
              <a:tr h="307947">
                <a:tc>
                  <a:txBody>
                    <a:bodyPr/>
                    <a:lstStyle/>
                    <a:p>
                      <a:r>
                        <a:rPr lang="de-DE" sz="15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Helium </a:t>
                      </a:r>
                      <a:r>
                        <a:rPr lang="en-US" sz="1500" noProof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liquefaction</a:t>
                      </a:r>
                      <a:r>
                        <a:rPr lang="de-DE" sz="15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rate</a:t>
                      </a:r>
                      <a:endParaRPr lang="de-DE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tc>
                  <a:txBody>
                    <a:bodyPr/>
                    <a:lstStyle/>
                    <a:p>
                      <a:r>
                        <a:rPr lang="de-DE" sz="15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g/s</a:t>
                      </a:r>
                      <a:endParaRPr lang="de-DE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947">
                <a:tc>
                  <a:txBody>
                    <a:bodyPr/>
                    <a:lstStyle/>
                    <a:p>
                      <a:r>
                        <a:rPr lang="de-DE" sz="15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Helium </a:t>
                      </a:r>
                      <a:r>
                        <a:rPr lang="de-DE" sz="15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inventory</a:t>
                      </a:r>
                      <a:r>
                        <a:rPr lang="de-DE" sz="15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300 K</a:t>
                      </a:r>
                      <a:endParaRPr lang="de-DE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tc>
                  <a:txBody>
                    <a:bodyPr/>
                    <a:lstStyle/>
                    <a:p>
                      <a:r>
                        <a:rPr lang="de-DE" sz="15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300 m</a:t>
                      </a:r>
                      <a:r>
                        <a:rPr lang="de-DE" sz="1500" baseline="30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DE" sz="1500" baseline="30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extLst>
                  <a:ext uri="{0D108BD9-81ED-4DB2-BD59-A6C34878D82A}">
                    <a16:rowId xmlns:a16="http://schemas.microsoft.com/office/drawing/2014/main" val="1407869310"/>
                  </a:ext>
                </a:extLst>
              </a:tr>
              <a:tr h="315683">
                <a:tc>
                  <a:txBody>
                    <a:bodyPr/>
                    <a:lstStyle/>
                    <a:p>
                      <a:r>
                        <a:rPr lang="de-DE" sz="15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 power </a:t>
                      </a:r>
                      <a:r>
                        <a:rPr lang="en-US" sz="1500" noProof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consumption</a:t>
                      </a:r>
                      <a:endParaRPr lang="en-US" sz="15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tc>
                  <a:txBody>
                    <a:bodyPr/>
                    <a:lstStyle/>
                    <a:p>
                      <a:r>
                        <a:rPr lang="de-DE" sz="15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250 kW</a:t>
                      </a:r>
                      <a:endParaRPr lang="de-DE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Rechteck 9"/>
          <p:cNvSpPr/>
          <p:nvPr/>
        </p:nvSpPr>
        <p:spPr>
          <a:xfrm>
            <a:off x="4373205" y="1299089"/>
            <a:ext cx="3747543" cy="41529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dirty="0"/>
              <a:t>Cryogenic layout:</a:t>
            </a:r>
          </a:p>
        </p:txBody>
      </p:sp>
      <p:graphicFrame>
        <p:nvGraphicFramePr>
          <p:cNvPr id="35" name="Tabel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644567"/>
              </p:ext>
            </p:extLst>
          </p:nvPr>
        </p:nvGraphicFramePr>
        <p:xfrm>
          <a:off x="4844320" y="3881279"/>
          <a:ext cx="2872475" cy="1976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4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8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9079">
                <a:tc gridSpan="2">
                  <a:txBody>
                    <a:bodyPr/>
                    <a:lstStyle/>
                    <a:p>
                      <a:r>
                        <a:rPr lang="en-GB" sz="1800" b="0" baseline="0" noProof="0" dirty="0" smtClean="0">
                          <a:latin typeface="+mn-lt"/>
                          <a:cs typeface="Calibri" panose="020F0502020204030204" pitchFamily="34" charset="0"/>
                        </a:rPr>
                        <a:t>Power converter</a:t>
                      </a:r>
                      <a:endParaRPr lang="en-GB" sz="1800" b="0" noProof="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 marL="84441" marR="84441" marT="42213" marB="422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en-GB" sz="1400" noProof="0" dirty="0" smtClean="0">
                          <a:latin typeface="+mn-lt"/>
                          <a:cs typeface="Calibri" panose="020F0502020204030204" pitchFamily="34" charset="0"/>
                        </a:rPr>
                        <a:t>Max. Load Current</a:t>
                      </a:r>
                      <a:endParaRPr lang="en-GB" sz="1400" noProof="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tc>
                  <a:txBody>
                    <a:bodyPr/>
                    <a:lstStyle/>
                    <a:p>
                      <a:r>
                        <a:rPr lang="en-GB" sz="1400" noProof="0" dirty="0" smtClean="0">
                          <a:latin typeface="+mn-lt"/>
                          <a:cs typeface="Calibri" panose="020F0502020204030204" pitchFamily="34" charset="0"/>
                        </a:rPr>
                        <a:t>20</a:t>
                      </a:r>
                      <a:r>
                        <a:rPr lang="en-GB" sz="1400" baseline="0" noProof="0" dirty="0" smtClean="0">
                          <a:latin typeface="+mn-lt"/>
                          <a:cs typeface="Calibri" panose="020F0502020204030204" pitchFamily="34" charset="0"/>
                        </a:rPr>
                        <a:t> kA</a:t>
                      </a:r>
                      <a:endParaRPr lang="en-GB" sz="1400" noProof="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947">
                <a:tc>
                  <a:txBody>
                    <a:bodyPr/>
                    <a:lstStyle/>
                    <a:p>
                      <a:r>
                        <a:rPr lang="en-GB" sz="1400" baseline="0" noProof="0" dirty="0" smtClean="0">
                          <a:latin typeface="+mn-lt"/>
                          <a:cs typeface="Calibri" panose="020F0502020204030204" pitchFamily="34" charset="0"/>
                        </a:rPr>
                        <a:t>Load Voltage</a:t>
                      </a:r>
                      <a:endParaRPr lang="en-GB" sz="1400" noProof="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tc>
                  <a:txBody>
                    <a:bodyPr/>
                    <a:lstStyle/>
                    <a:p>
                      <a:r>
                        <a:rPr lang="en-GB" sz="1400" noProof="0" dirty="0" smtClean="0">
                          <a:latin typeface="+mn-lt"/>
                          <a:cs typeface="Calibri" panose="020F0502020204030204" pitchFamily="34" charset="0"/>
                        </a:rPr>
                        <a:t>22</a:t>
                      </a:r>
                      <a:r>
                        <a:rPr lang="en-GB" sz="1400" baseline="0" noProof="0" dirty="0" smtClean="0">
                          <a:latin typeface="+mn-lt"/>
                          <a:cs typeface="Calibri" panose="020F0502020204030204" pitchFamily="34" charset="0"/>
                        </a:rPr>
                        <a:t> V / 66 V</a:t>
                      </a:r>
                      <a:endParaRPr lang="en-GB" sz="1400" noProof="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947">
                <a:tc>
                  <a:txBody>
                    <a:bodyPr/>
                    <a:lstStyle/>
                    <a:p>
                      <a:r>
                        <a:rPr lang="en-GB" sz="1400" noProof="0" dirty="0" smtClean="0">
                          <a:latin typeface="+mn-lt"/>
                          <a:cs typeface="Calibri" panose="020F0502020204030204" pitchFamily="34" charset="0"/>
                        </a:rPr>
                        <a:t>Current stability</a:t>
                      </a:r>
                      <a:endParaRPr lang="en-GB" sz="1400" noProof="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tc>
                  <a:txBody>
                    <a:bodyPr/>
                    <a:lstStyle/>
                    <a:p>
                      <a:r>
                        <a:rPr lang="en-GB" sz="1400" noProof="0" dirty="0" smtClean="0">
                          <a:latin typeface="+mn-lt"/>
                          <a:cs typeface="Calibri" panose="020F0502020204030204" pitchFamily="34" charset="0"/>
                        </a:rPr>
                        <a:t>10</a:t>
                      </a:r>
                      <a:r>
                        <a:rPr lang="en-GB" sz="1400" baseline="30000" noProof="0" dirty="0" smtClean="0">
                          <a:latin typeface="+mn-lt"/>
                          <a:cs typeface="Calibri" panose="020F0502020204030204" pitchFamily="34" charset="0"/>
                        </a:rPr>
                        <a:t>-4</a:t>
                      </a:r>
                      <a:endParaRPr lang="en-GB" sz="1400" baseline="30000" noProof="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extLst>
                  <a:ext uri="{0D108BD9-81ED-4DB2-BD59-A6C34878D82A}">
                    <a16:rowId xmlns:a16="http://schemas.microsoft.com/office/drawing/2014/main" val="2229695123"/>
                  </a:ext>
                </a:extLst>
              </a:tr>
              <a:tr h="307947">
                <a:tc>
                  <a:txBody>
                    <a:bodyPr/>
                    <a:lstStyle/>
                    <a:p>
                      <a:r>
                        <a:rPr lang="en-GB" sz="1400" noProof="0" dirty="0" smtClean="0">
                          <a:latin typeface="+mn-lt"/>
                          <a:cs typeface="Calibri" panose="020F0502020204030204" pitchFamily="34" charset="0"/>
                        </a:rPr>
                        <a:t>Max.</a:t>
                      </a:r>
                      <a:r>
                        <a:rPr lang="en-GB" sz="1400" baseline="0" noProof="0" dirty="0" smtClean="0">
                          <a:latin typeface="+mn-lt"/>
                          <a:cs typeface="Calibri" panose="020F0502020204030204" pitchFamily="34" charset="0"/>
                        </a:rPr>
                        <a:t> ramp rate </a:t>
                      </a:r>
                      <a:endParaRPr lang="en-GB" sz="1400" noProof="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tc>
                  <a:txBody>
                    <a:bodyPr/>
                    <a:lstStyle/>
                    <a:p>
                      <a:r>
                        <a:rPr lang="en-GB" sz="1400" noProof="0" dirty="0" smtClean="0">
                          <a:latin typeface="+mn-lt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en-GB" sz="1400" baseline="0" noProof="0" dirty="0" smtClean="0"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noProof="0" dirty="0" smtClean="0">
                          <a:latin typeface="+mn-lt"/>
                          <a:cs typeface="Calibri" panose="020F0502020204030204" pitchFamily="34" charset="0"/>
                        </a:rPr>
                        <a:t>kA/s</a:t>
                      </a:r>
                      <a:endParaRPr lang="en-GB" sz="1400" noProof="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extLst>
                  <a:ext uri="{0D108BD9-81ED-4DB2-BD59-A6C34878D82A}">
                    <a16:rowId xmlns:a16="http://schemas.microsoft.com/office/drawing/2014/main" val="1407869310"/>
                  </a:ext>
                </a:extLst>
              </a:tr>
              <a:tr h="307947">
                <a:tc>
                  <a:txBody>
                    <a:bodyPr/>
                    <a:lstStyle/>
                    <a:p>
                      <a:r>
                        <a:rPr lang="en-GB" sz="1400" noProof="0" dirty="0" smtClean="0">
                          <a:latin typeface="+mn-lt"/>
                          <a:cs typeface="Calibri" panose="020F0502020204030204" pitchFamily="34" charset="0"/>
                        </a:rPr>
                        <a:t>Cycle</a:t>
                      </a:r>
                      <a:r>
                        <a:rPr lang="en-GB" sz="1400" baseline="0" noProof="0" dirty="0" smtClean="0">
                          <a:latin typeface="+mn-lt"/>
                          <a:cs typeface="Calibri" panose="020F0502020204030204" pitchFamily="34" charset="0"/>
                        </a:rPr>
                        <a:t> frequency</a:t>
                      </a:r>
                      <a:endParaRPr lang="en-GB" sz="1400" noProof="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tc>
                  <a:txBody>
                    <a:bodyPr/>
                    <a:lstStyle/>
                    <a:p>
                      <a:r>
                        <a:rPr lang="en-GB" sz="1400" noProof="0" dirty="0" smtClean="0">
                          <a:latin typeface="+mn-lt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GB" sz="1400" baseline="0" noProof="0" dirty="0" smtClean="0">
                          <a:latin typeface="+mn-lt"/>
                          <a:cs typeface="Calibri" panose="020F0502020204030204" pitchFamily="34" charset="0"/>
                        </a:rPr>
                        <a:t> Hz</a:t>
                      </a:r>
                      <a:endParaRPr lang="en-GB" sz="1400" noProof="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extLst>
                  <a:ext uri="{0D108BD9-81ED-4DB2-BD59-A6C34878D82A}">
                    <a16:rowId xmlns:a16="http://schemas.microsoft.com/office/drawing/2014/main" val="1569267482"/>
                  </a:ext>
                </a:extLst>
              </a:tr>
            </a:tbl>
          </a:graphicData>
        </a:graphic>
      </p:graphicFrame>
      <p:sp>
        <p:nvSpPr>
          <p:cNvPr id="43" name="Rechteck 42"/>
          <p:cNvSpPr/>
          <p:nvPr/>
        </p:nvSpPr>
        <p:spPr>
          <a:xfrm>
            <a:off x="8532325" y="1319997"/>
            <a:ext cx="3562643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defTabSz="457178"/>
            <a:r>
              <a:rPr lang="de-DE" dirty="0" err="1">
                <a:solidFill>
                  <a:schemeClr val="bg1"/>
                </a:solidFill>
                <a:cs typeface="Calibri" panose="020F0502020204030204" pitchFamily="34" charset="0"/>
              </a:rPr>
              <a:t>Current</a:t>
            </a:r>
            <a:r>
              <a:rPr lang="de-DE" dirty="0">
                <a:solidFill>
                  <a:schemeClr val="bg1"/>
                </a:solidFill>
                <a:cs typeface="Calibri" panose="020F0502020204030204" pitchFamily="34" charset="0"/>
              </a:rPr>
              <a:t> Leads 14kA DC (HTS)</a:t>
            </a:r>
          </a:p>
        </p:txBody>
      </p:sp>
      <p:sp>
        <p:nvSpPr>
          <p:cNvPr id="44" name="Rechteck 43"/>
          <p:cNvSpPr/>
          <p:nvPr/>
        </p:nvSpPr>
        <p:spPr>
          <a:xfrm>
            <a:off x="8518569" y="1319996"/>
            <a:ext cx="3576399" cy="4718939"/>
          </a:xfrm>
          <a:prstGeom prst="rect">
            <a:avLst/>
          </a:prstGeom>
          <a:noFill/>
          <a:ln>
            <a:solidFill>
              <a:srgbClr val="41689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400"/>
          </a:p>
        </p:txBody>
      </p:sp>
      <p:grpSp>
        <p:nvGrpSpPr>
          <p:cNvPr id="45" name="Gruppieren 44"/>
          <p:cNvGrpSpPr/>
          <p:nvPr/>
        </p:nvGrpSpPr>
        <p:grpSpPr>
          <a:xfrm>
            <a:off x="8500239" y="1786818"/>
            <a:ext cx="1238392" cy="3690917"/>
            <a:chOff x="5880415" y="2414856"/>
            <a:chExt cx="1238392" cy="3690917"/>
          </a:xfrm>
        </p:grpSpPr>
        <p:pic>
          <p:nvPicPr>
            <p:cNvPr id="46" name="Grafi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593320" y="2414856"/>
              <a:ext cx="525487" cy="3690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Rechteck 46"/>
            <p:cNvSpPr/>
            <p:nvPr/>
          </p:nvSpPr>
          <p:spPr>
            <a:xfrm>
              <a:off x="5980186" y="2568637"/>
              <a:ext cx="926855" cy="379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178"/>
              <a:r>
                <a:rPr lang="de-DE" sz="1867" b="1" i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300</a:t>
              </a:r>
              <a:r>
                <a:rPr lang="de-DE" sz="1867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K</a:t>
              </a:r>
              <a:endParaRPr lang="de-DE" sz="1867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Rechteck 47"/>
            <p:cNvSpPr/>
            <p:nvPr/>
          </p:nvSpPr>
          <p:spPr>
            <a:xfrm>
              <a:off x="6113774" y="4167089"/>
              <a:ext cx="926855" cy="379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178"/>
              <a:r>
                <a:rPr lang="de-DE" sz="1867" b="1" i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50</a:t>
              </a:r>
              <a:r>
                <a:rPr lang="de-DE" sz="1867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K</a:t>
              </a:r>
              <a:endParaRPr lang="de-DE" sz="1867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Rechteck 48"/>
            <p:cNvSpPr/>
            <p:nvPr/>
          </p:nvSpPr>
          <p:spPr>
            <a:xfrm>
              <a:off x="6097654" y="4848210"/>
              <a:ext cx="926855" cy="379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178"/>
              <a:r>
                <a:rPr lang="de-DE" sz="1867" b="1" i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5.8</a:t>
              </a:r>
              <a:r>
                <a:rPr lang="de-DE" sz="1867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K</a:t>
              </a:r>
              <a:endParaRPr lang="de-DE" sz="1867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Rechteck 49"/>
            <p:cNvSpPr/>
            <p:nvPr/>
          </p:nvSpPr>
          <p:spPr>
            <a:xfrm>
              <a:off x="6111023" y="5726117"/>
              <a:ext cx="926855" cy="379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178"/>
              <a:r>
                <a:rPr lang="de-DE" sz="1867" b="1" i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4.8</a:t>
              </a:r>
              <a:r>
                <a:rPr lang="de-DE" sz="1867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K</a:t>
              </a:r>
              <a:endParaRPr lang="de-DE" sz="1867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6007438" y="5249922"/>
              <a:ext cx="856231" cy="461665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GB" sz="1200" dirty="0" err="1"/>
                <a:t>Nuclotron</a:t>
              </a:r>
              <a:r>
                <a:rPr lang="en-GB" sz="1200" dirty="0"/>
                <a:t> cable</a:t>
              </a:r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5880415" y="4504417"/>
              <a:ext cx="1021433" cy="27699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GB" sz="1200" dirty="0"/>
                <a:t>HTS section</a:t>
              </a:r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5904798" y="3484799"/>
              <a:ext cx="797013" cy="27699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GB" sz="1200" dirty="0" err="1" smtClean="0"/>
                <a:t>Recooler</a:t>
              </a:r>
              <a:endParaRPr lang="en-GB" sz="1200" dirty="0"/>
            </a:p>
          </p:txBody>
        </p:sp>
      </p:grpSp>
      <p:pic>
        <p:nvPicPr>
          <p:cNvPr id="54" name="Picture 4" descr="Aufba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327" y="2955004"/>
            <a:ext cx="2355340" cy="228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2" name="Tabel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275536"/>
              </p:ext>
            </p:extLst>
          </p:nvPr>
        </p:nvGraphicFramePr>
        <p:xfrm>
          <a:off x="258579" y="3467499"/>
          <a:ext cx="3726817" cy="2734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9079">
                <a:tc>
                  <a:txBody>
                    <a:bodyPr/>
                    <a:lstStyle/>
                    <a:p>
                      <a:r>
                        <a:rPr lang="en-GB" sz="1800" b="0" baseline="0" noProof="0" dirty="0" smtClean="0">
                          <a:latin typeface="+mn-lt"/>
                          <a:cs typeface="Calibri" panose="020F0502020204030204" pitchFamily="34" charset="0"/>
                        </a:rPr>
                        <a:t>Quench detection</a:t>
                      </a:r>
                      <a:endParaRPr lang="en-GB" sz="1800" b="0" noProof="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en-GB" sz="1500" noProof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INCAA system from CERN </a:t>
                      </a:r>
                      <a:endParaRPr lang="en-GB" sz="15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331">
                <a:tc>
                  <a:txBody>
                    <a:bodyPr/>
                    <a:lstStyle/>
                    <a:p>
                      <a:r>
                        <a:rPr lang="en-GB" sz="1500" noProof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Analog bridge</a:t>
                      </a:r>
                      <a:r>
                        <a:rPr lang="en-GB" sz="1500" baseline="0" noProof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single-ended input cards </a:t>
                      </a:r>
                      <a:r>
                        <a:rPr lang="en-GB" sz="1500" noProof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with mechanical potentiometers</a:t>
                      </a:r>
                      <a:endParaRPr lang="en-GB" sz="15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947">
                <a:tc>
                  <a:txBody>
                    <a:bodyPr/>
                    <a:lstStyle/>
                    <a:p>
                      <a:r>
                        <a:rPr lang="en-GB" sz="1500" noProof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 channels available</a:t>
                      </a:r>
                      <a:endParaRPr lang="en-GB" sz="15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extLst>
                  <a:ext uri="{0D108BD9-81ED-4DB2-BD59-A6C34878D82A}">
                    <a16:rowId xmlns:a16="http://schemas.microsoft.com/office/drawing/2014/main" val="2229695123"/>
                  </a:ext>
                </a:extLst>
              </a:tr>
              <a:tr h="531467">
                <a:tc>
                  <a:txBody>
                    <a:bodyPr/>
                    <a:lstStyle/>
                    <a:p>
                      <a:r>
                        <a:rPr lang="en-GB" sz="1500" noProof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Local PC (offline)</a:t>
                      </a:r>
                      <a:r>
                        <a:rPr lang="en-GB" sz="1500" baseline="0" noProof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with LabVIEW 7 based software</a:t>
                      </a:r>
                      <a:endParaRPr lang="en-GB" sz="15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extLst>
                  <a:ext uri="{0D108BD9-81ED-4DB2-BD59-A6C34878D82A}">
                    <a16:rowId xmlns:a16="http://schemas.microsoft.com/office/drawing/2014/main" val="1407869310"/>
                  </a:ext>
                </a:extLst>
              </a:tr>
              <a:tr h="531467">
                <a:tc>
                  <a:txBody>
                    <a:bodyPr/>
                    <a:lstStyle/>
                    <a:p>
                      <a:r>
                        <a:rPr lang="en-GB" sz="1500" noProof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 2021, the unused</a:t>
                      </a:r>
                      <a:r>
                        <a:rPr lang="en-GB" sz="1500" baseline="0" noProof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KIT system from STF replaced INCAA </a:t>
                      </a:r>
                      <a:endParaRPr lang="en-GB" sz="15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441" marR="84441" marT="42213" marB="42213"/>
                </a:tc>
                <a:extLst>
                  <a:ext uri="{0D108BD9-81ED-4DB2-BD59-A6C34878D82A}">
                    <a16:rowId xmlns:a16="http://schemas.microsoft.com/office/drawing/2014/main" val="1569267482"/>
                  </a:ext>
                </a:extLst>
              </a:tr>
            </a:tbl>
          </a:graphicData>
        </a:graphic>
      </p:graphicFrame>
      <p:sp>
        <p:nvSpPr>
          <p:cNvPr id="55" name="Textfeld 54"/>
          <p:cNvSpPr txBox="1"/>
          <p:nvPr/>
        </p:nvSpPr>
        <p:spPr>
          <a:xfrm>
            <a:off x="8456823" y="5828885"/>
            <a:ext cx="1891865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000" dirty="0" smtClean="0"/>
              <a:t>courtesy C. Roux (GSI-SCM)</a:t>
            </a:r>
          </a:p>
        </p:txBody>
      </p:sp>
      <p:sp>
        <p:nvSpPr>
          <p:cNvPr id="2" name="Rectangle 1"/>
          <p:cNvSpPr/>
          <p:nvPr/>
        </p:nvSpPr>
        <p:spPr>
          <a:xfrm>
            <a:off x="10540405" y="5140870"/>
            <a:ext cx="1285875" cy="3121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130552" y="6560612"/>
            <a:ext cx="7334782" cy="357157"/>
          </a:xfrm>
        </p:spPr>
        <p:txBody>
          <a:bodyPr/>
          <a:lstStyle/>
          <a:p>
            <a:pPr algn="l"/>
            <a:r>
              <a:rPr lang="en-US" dirty="0"/>
              <a:t>A. Szwangruber et al.                                   4th SMTF Workshop, 24-26 April, Paestum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B5E23-A13E-4F3B-A122-627977C885D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59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" y="48195"/>
            <a:ext cx="8476758" cy="935045"/>
          </a:xfrm>
        </p:spPr>
        <p:txBody>
          <a:bodyPr/>
          <a:lstStyle/>
          <a:p>
            <a:pPr indent="265113"/>
            <a:r>
              <a:rPr lang="en-GB" sz="2800" dirty="0"/>
              <a:t>Series </a:t>
            </a:r>
            <a:r>
              <a:rPr lang="en-GB" sz="2800" dirty="0" smtClean="0"/>
              <a:t>Test </a:t>
            </a:r>
            <a:r>
              <a:rPr lang="en-GB" sz="2800" dirty="0"/>
              <a:t>F</a:t>
            </a:r>
            <a:r>
              <a:rPr lang="en-GB" sz="2800" dirty="0" smtClean="0"/>
              <a:t>acility (STF):</a:t>
            </a:r>
            <a:endParaRPr lang="en-GB" sz="2800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382231" y="2992112"/>
            <a:ext cx="7966241" cy="3619000"/>
            <a:chOff x="197297" y="3510279"/>
            <a:chExt cx="7087758" cy="3120203"/>
          </a:xfrm>
        </p:grpSpPr>
        <p:grpSp>
          <p:nvGrpSpPr>
            <p:cNvPr id="105" name="Gruppieren 104"/>
            <p:cNvGrpSpPr/>
            <p:nvPr/>
          </p:nvGrpSpPr>
          <p:grpSpPr>
            <a:xfrm>
              <a:off x="197297" y="3510279"/>
              <a:ext cx="7087758" cy="2812424"/>
              <a:chOff x="164680" y="3901801"/>
              <a:chExt cx="5507784" cy="2319598"/>
            </a:xfrm>
          </p:grpSpPr>
          <p:pic>
            <p:nvPicPr>
              <p:cNvPr id="8" name="Grafik 7"/>
              <p:cNvPicPr>
                <a:picLocks noChangeAspect="1"/>
              </p:cNvPicPr>
              <p:nvPr/>
            </p:nvPicPr>
            <p:blipFill rotWithShape="1">
              <a:blip r:embed="rId2"/>
              <a:srcRect t="3592" r="9181"/>
              <a:stretch/>
            </p:blipFill>
            <p:spPr>
              <a:xfrm>
                <a:off x="164680" y="3901801"/>
                <a:ext cx="5507784" cy="2319598"/>
              </a:xfrm>
              <a:prstGeom prst="rect">
                <a:avLst/>
              </a:prstGeom>
            </p:spPr>
          </p:pic>
          <p:cxnSp>
            <p:nvCxnSpPr>
              <p:cNvPr id="10" name="Gerader Verbinder 9"/>
              <p:cNvCxnSpPr/>
              <p:nvPr/>
            </p:nvCxnSpPr>
            <p:spPr>
              <a:xfrm>
                <a:off x="2464937" y="3927867"/>
                <a:ext cx="18190" cy="1475448"/>
              </a:xfrm>
              <a:prstGeom prst="line">
                <a:avLst/>
              </a:prstGeom>
              <a:ln w="38100">
                <a:solidFill>
                  <a:srgbClr val="FFC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Gerader Verbinder 13"/>
              <p:cNvCxnSpPr/>
              <p:nvPr/>
            </p:nvCxnSpPr>
            <p:spPr>
              <a:xfrm flipH="1" flipV="1">
                <a:off x="1929571" y="5367515"/>
                <a:ext cx="553556" cy="6088"/>
              </a:xfrm>
              <a:prstGeom prst="line">
                <a:avLst/>
              </a:prstGeom>
              <a:ln w="38100">
                <a:solidFill>
                  <a:srgbClr val="FFC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hteck 15"/>
              <p:cNvSpPr/>
              <p:nvPr/>
            </p:nvSpPr>
            <p:spPr>
              <a:xfrm>
                <a:off x="1257023" y="4429145"/>
                <a:ext cx="404831" cy="138200"/>
              </a:xfrm>
              <a:prstGeom prst="rect">
                <a:avLst/>
              </a:prstGeom>
              <a:pattFill prst="dkDnDiag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echteck 16"/>
              <p:cNvSpPr/>
              <p:nvPr/>
            </p:nvSpPr>
            <p:spPr>
              <a:xfrm>
                <a:off x="1257023" y="4715000"/>
                <a:ext cx="404831" cy="138200"/>
              </a:xfrm>
              <a:prstGeom prst="rect">
                <a:avLst/>
              </a:prstGeom>
              <a:pattFill prst="dkDnDiag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echteck 17"/>
              <p:cNvSpPr/>
              <p:nvPr/>
            </p:nvSpPr>
            <p:spPr>
              <a:xfrm>
                <a:off x="1257023" y="5053507"/>
                <a:ext cx="404831" cy="138200"/>
              </a:xfrm>
              <a:prstGeom prst="rect">
                <a:avLst/>
              </a:prstGeom>
              <a:pattFill prst="dkDnDiag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hteck 18"/>
              <p:cNvSpPr/>
              <p:nvPr/>
            </p:nvSpPr>
            <p:spPr>
              <a:xfrm rot="16200000">
                <a:off x="748000" y="4781507"/>
                <a:ext cx="533243" cy="104920"/>
              </a:xfrm>
              <a:prstGeom prst="rect">
                <a:avLst/>
              </a:prstGeom>
              <a:pattFill prst="dkDnDiag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hteck 19"/>
              <p:cNvSpPr/>
              <p:nvPr/>
            </p:nvSpPr>
            <p:spPr>
              <a:xfrm>
                <a:off x="3025816" y="5404382"/>
                <a:ext cx="404831" cy="138200"/>
              </a:xfrm>
              <a:prstGeom prst="rect">
                <a:avLst/>
              </a:prstGeom>
              <a:pattFill prst="dkDnDiag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Textfeld 26"/>
              <p:cNvSpPr txBox="1"/>
              <p:nvPr/>
            </p:nvSpPr>
            <p:spPr>
              <a:xfrm>
                <a:off x="3390473" y="4221246"/>
                <a:ext cx="326615" cy="228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 dirty="0" smtClean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FB1</a:t>
                </a:r>
                <a:endParaRPr lang="en-GB" sz="12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Rechteck 77"/>
              <p:cNvSpPr/>
              <p:nvPr/>
            </p:nvSpPr>
            <p:spPr>
              <a:xfrm>
                <a:off x="3025816" y="5649961"/>
                <a:ext cx="404831" cy="138200"/>
              </a:xfrm>
              <a:prstGeom prst="rect">
                <a:avLst/>
              </a:prstGeom>
              <a:pattFill prst="dkDnDiag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" name="Rechteck 78"/>
              <p:cNvSpPr/>
              <p:nvPr/>
            </p:nvSpPr>
            <p:spPr>
              <a:xfrm>
                <a:off x="976992" y="5508362"/>
                <a:ext cx="761578" cy="12387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Rechteck 79"/>
              <p:cNvSpPr/>
              <p:nvPr/>
            </p:nvSpPr>
            <p:spPr>
              <a:xfrm>
                <a:off x="1320945" y="5886723"/>
                <a:ext cx="186483" cy="141994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Rechteck 80"/>
              <p:cNvSpPr/>
              <p:nvPr/>
            </p:nvSpPr>
            <p:spPr>
              <a:xfrm>
                <a:off x="1320945" y="5694060"/>
                <a:ext cx="186483" cy="141994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3" name="Gerader Verbinder 82"/>
              <p:cNvCxnSpPr/>
              <p:nvPr/>
            </p:nvCxnSpPr>
            <p:spPr>
              <a:xfrm>
                <a:off x="873108" y="5463173"/>
                <a:ext cx="1520709" cy="5283"/>
              </a:xfrm>
              <a:prstGeom prst="line">
                <a:avLst/>
              </a:prstGeom>
              <a:ln w="38100">
                <a:solidFill>
                  <a:srgbClr val="FFC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Gerader Verbinder 85"/>
              <p:cNvCxnSpPr/>
              <p:nvPr/>
            </p:nvCxnSpPr>
            <p:spPr>
              <a:xfrm flipV="1">
                <a:off x="2370569" y="5437654"/>
                <a:ext cx="4213" cy="591063"/>
              </a:xfrm>
              <a:prstGeom prst="line">
                <a:avLst/>
              </a:prstGeom>
              <a:ln w="38100">
                <a:solidFill>
                  <a:srgbClr val="FFC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Gerader Verbinder 88"/>
              <p:cNvCxnSpPr/>
              <p:nvPr/>
            </p:nvCxnSpPr>
            <p:spPr>
              <a:xfrm flipH="1" flipV="1">
                <a:off x="897945" y="5475489"/>
                <a:ext cx="32290" cy="553228"/>
              </a:xfrm>
              <a:prstGeom prst="line">
                <a:avLst/>
              </a:prstGeom>
              <a:ln w="38100">
                <a:solidFill>
                  <a:srgbClr val="FFC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Rechteck 90"/>
              <p:cNvSpPr/>
              <p:nvPr/>
            </p:nvSpPr>
            <p:spPr>
              <a:xfrm>
                <a:off x="1687254" y="4200742"/>
                <a:ext cx="389196" cy="5142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cxnSp>
            <p:nvCxnSpPr>
              <p:cNvPr id="9" name="Gerader Verbinder 8"/>
              <p:cNvCxnSpPr/>
              <p:nvPr/>
            </p:nvCxnSpPr>
            <p:spPr>
              <a:xfrm>
                <a:off x="1916788" y="3957979"/>
                <a:ext cx="17699" cy="1445337"/>
              </a:xfrm>
              <a:prstGeom prst="line">
                <a:avLst/>
              </a:prstGeom>
              <a:ln w="38100">
                <a:solidFill>
                  <a:srgbClr val="FFC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feld 12"/>
              <p:cNvSpPr txBox="1"/>
              <p:nvPr/>
            </p:nvSpPr>
            <p:spPr>
              <a:xfrm>
                <a:off x="1909045" y="4169964"/>
                <a:ext cx="574082" cy="329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 smtClean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Driveway for trucks</a:t>
                </a:r>
                <a:endParaRPr lang="en-GB" sz="10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Rechteck 91"/>
              <p:cNvSpPr/>
              <p:nvPr/>
            </p:nvSpPr>
            <p:spPr>
              <a:xfrm rot="16200000">
                <a:off x="-202303" y="4867810"/>
                <a:ext cx="1468462" cy="2545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800" dirty="0" smtClean="0">
                    <a:solidFill>
                      <a:schemeClr val="tx1"/>
                    </a:solidFill>
                  </a:rPr>
                  <a:t>control room</a:t>
                </a:r>
                <a:endParaRPr lang="en-GB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Textfeld 92"/>
              <p:cNvSpPr txBox="1"/>
              <p:nvPr/>
            </p:nvSpPr>
            <p:spPr>
              <a:xfrm>
                <a:off x="1666238" y="5569656"/>
                <a:ext cx="791510" cy="329998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:r>
                  <a:rPr lang="en-GB" sz="1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calibration chain for MFMS</a:t>
                </a:r>
              </a:p>
            </p:txBody>
          </p:sp>
          <p:sp>
            <p:nvSpPr>
              <p:cNvPr id="94" name="Textfeld 93"/>
              <p:cNvSpPr txBox="1"/>
              <p:nvPr/>
            </p:nvSpPr>
            <p:spPr>
              <a:xfrm>
                <a:off x="3993203" y="4498245"/>
                <a:ext cx="326615" cy="228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 dirty="0" smtClean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FB2</a:t>
                </a:r>
                <a:endParaRPr lang="en-GB" sz="12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5" name="Textfeld 94"/>
              <p:cNvSpPr txBox="1"/>
              <p:nvPr/>
            </p:nvSpPr>
            <p:spPr>
              <a:xfrm>
                <a:off x="3380891" y="4761777"/>
                <a:ext cx="326615" cy="228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 dirty="0" smtClean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FB3</a:t>
                </a:r>
                <a:endParaRPr lang="en-GB" sz="12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Textfeld 95"/>
              <p:cNvSpPr txBox="1"/>
              <p:nvPr/>
            </p:nvSpPr>
            <p:spPr>
              <a:xfrm>
                <a:off x="4000695" y="4980163"/>
                <a:ext cx="326615" cy="228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 dirty="0" smtClean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FB4</a:t>
                </a:r>
                <a:endParaRPr lang="en-GB" sz="12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" name="Gruppieren 1"/>
            <p:cNvGrpSpPr/>
            <p:nvPr/>
          </p:nvGrpSpPr>
          <p:grpSpPr>
            <a:xfrm>
              <a:off x="374033" y="6322705"/>
              <a:ext cx="2109564" cy="307777"/>
              <a:chOff x="271897" y="6272583"/>
              <a:chExt cx="2109564" cy="307777"/>
            </a:xfrm>
          </p:grpSpPr>
          <p:sp>
            <p:nvSpPr>
              <p:cNvPr id="97" name="Rechteck 96"/>
              <p:cNvSpPr/>
              <p:nvPr/>
            </p:nvSpPr>
            <p:spPr>
              <a:xfrm>
                <a:off x="271897" y="6343877"/>
                <a:ext cx="404831" cy="138200"/>
              </a:xfrm>
              <a:prstGeom prst="rect">
                <a:avLst/>
              </a:prstGeom>
              <a:pattFill prst="dkDnDiag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" name="Textfeld 97"/>
              <p:cNvSpPr txBox="1"/>
              <p:nvPr/>
            </p:nvSpPr>
            <p:spPr>
              <a:xfrm>
                <a:off x="688049" y="6272583"/>
                <a:ext cx="1693412" cy="30777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GB" sz="14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Preparation benches</a:t>
                </a:r>
              </a:p>
            </p:txBody>
          </p:sp>
        </p:grpSp>
      </p:grpSp>
      <p:pic>
        <p:nvPicPr>
          <p:cNvPr id="101" name="Picture 25" descr="V:\Projects\STF\e.Bilder und Zeichnungen\SH5\CIMG26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298" y="1405794"/>
            <a:ext cx="2071561" cy="155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6096000" y="1441365"/>
            <a:ext cx="2363442" cy="12618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2012 – 2014 </a:t>
            </a:r>
          </a:p>
          <a:p>
            <a:pPr algn="ctr">
              <a:spcAft>
                <a:spcPts val="1800"/>
              </a:spcAft>
            </a:pP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planning &amp; procurement</a:t>
            </a:r>
          </a:p>
          <a:p>
            <a:pPr algn="ctr">
              <a:spcAft>
                <a:spcPts val="300"/>
              </a:spcAft>
            </a:pP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n-GB" sz="1400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2014 – </a:t>
            </a: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2017</a:t>
            </a:r>
          </a:p>
          <a:p>
            <a:pPr algn="ctr">
              <a:spcAft>
                <a:spcPts val="300"/>
              </a:spcAft>
            </a:pP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installation &amp;commissioning</a:t>
            </a:r>
            <a:endParaRPr lang="en-GB" sz="1400" dirty="0">
              <a:solidFill>
                <a:schemeClr val="accent1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8667475" y="1261099"/>
            <a:ext cx="3091258" cy="2180244"/>
            <a:chOff x="364387" y="1268220"/>
            <a:chExt cx="3060075" cy="2170215"/>
          </a:xfrm>
        </p:grpSpPr>
        <p:sp>
          <p:nvSpPr>
            <p:cNvPr id="7" name="Rechteck 6"/>
            <p:cNvSpPr/>
            <p:nvPr/>
          </p:nvSpPr>
          <p:spPr>
            <a:xfrm>
              <a:off x="364387" y="1745664"/>
              <a:ext cx="3060075" cy="169277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en-GB" sz="1400" dirty="0" smtClean="0">
                  <a:solidFill>
                    <a:schemeClr val="accent1">
                      <a:lumMod val="50000"/>
                    </a:schemeClr>
                  </a:solidFill>
                  <a:cs typeface="Calibri" panose="020F0502020204030204" pitchFamily="34" charset="0"/>
                </a:rPr>
                <a:t>Total </a:t>
              </a:r>
              <a:r>
                <a:rPr lang="en-GB" sz="1400" dirty="0">
                  <a:solidFill>
                    <a:schemeClr val="accent1">
                      <a:lumMod val="50000"/>
                    </a:schemeClr>
                  </a:solidFill>
                  <a:cs typeface="Calibri" panose="020F0502020204030204" pitchFamily="34" charset="0"/>
                </a:rPr>
                <a:t>area 678 m</a:t>
              </a:r>
              <a:r>
                <a:rPr lang="en-GB" sz="1400" baseline="30000" dirty="0">
                  <a:solidFill>
                    <a:schemeClr val="accent1">
                      <a:lumMod val="50000"/>
                    </a:schemeClr>
                  </a:solidFill>
                  <a:cs typeface="Calibri" panose="020F0502020204030204" pitchFamily="34" charset="0"/>
                </a:rPr>
                <a:t>2</a:t>
              </a:r>
            </a:p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en-GB" sz="1400" dirty="0">
                  <a:solidFill>
                    <a:schemeClr val="accent1">
                      <a:lumMod val="50000"/>
                    </a:schemeClr>
                  </a:solidFill>
                  <a:cs typeface="Calibri" panose="020F0502020204030204" pitchFamily="34" charset="0"/>
                </a:rPr>
                <a:t>4 test benches for </a:t>
              </a:r>
              <a:r>
                <a:rPr lang="en-GB" sz="1400" dirty="0" smtClean="0">
                  <a:solidFill>
                    <a:schemeClr val="accent1">
                      <a:lumMod val="50000"/>
                    </a:schemeClr>
                  </a:solidFill>
                  <a:cs typeface="Calibri" panose="020F0502020204030204" pitchFamily="34" charset="0"/>
                </a:rPr>
                <a:t>4 K </a:t>
              </a:r>
              <a:r>
                <a:rPr lang="en-GB" sz="1400" dirty="0">
                  <a:solidFill>
                    <a:schemeClr val="accent1">
                      <a:lumMod val="50000"/>
                    </a:schemeClr>
                  </a:solidFill>
                  <a:cs typeface="Calibri" panose="020F0502020204030204" pitchFamily="34" charset="0"/>
                </a:rPr>
                <a:t>testing</a:t>
              </a:r>
            </a:p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en-GB" sz="1400" dirty="0">
                  <a:solidFill>
                    <a:schemeClr val="accent1">
                      <a:lumMod val="50000"/>
                    </a:schemeClr>
                  </a:solidFill>
                  <a:cs typeface="Calibri" panose="020F0502020204030204" pitchFamily="34" charset="0"/>
                </a:rPr>
                <a:t>6 test benches for </a:t>
              </a:r>
              <a:r>
                <a:rPr lang="en-GB" sz="1400" dirty="0" smtClean="0">
                  <a:solidFill>
                    <a:schemeClr val="accent1">
                      <a:lumMod val="50000"/>
                    </a:schemeClr>
                  </a:solidFill>
                  <a:cs typeface="Calibri" panose="020F0502020204030204" pitchFamily="34" charset="0"/>
                </a:rPr>
                <a:t>300 K </a:t>
              </a:r>
              <a:r>
                <a:rPr lang="en-GB" sz="1400" dirty="0">
                  <a:solidFill>
                    <a:schemeClr val="accent1">
                      <a:lumMod val="50000"/>
                    </a:schemeClr>
                  </a:solidFill>
                  <a:cs typeface="Calibri" panose="020F0502020204030204" pitchFamily="34" charset="0"/>
                </a:rPr>
                <a:t>testing</a:t>
              </a:r>
            </a:p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en-GB" sz="1400" dirty="0">
                  <a:solidFill>
                    <a:schemeClr val="accent1">
                      <a:lumMod val="50000"/>
                    </a:schemeClr>
                  </a:solidFill>
                  <a:cs typeface="Calibri" panose="020F0502020204030204" pitchFamily="34" charset="0"/>
                </a:rPr>
                <a:t>calibration bench for MFMS</a:t>
              </a:r>
            </a:p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en-GB" sz="1400" dirty="0" smtClean="0">
                  <a:solidFill>
                    <a:schemeClr val="accent1">
                      <a:lumMod val="50000"/>
                    </a:schemeClr>
                  </a:solidFill>
                  <a:cs typeface="Calibri" panose="020F0502020204030204" pitchFamily="34" charset="0"/>
                </a:rPr>
                <a:t>CRYO and 2x20 kA </a:t>
              </a:r>
              <a:r>
                <a:rPr lang="en-GB" sz="1400" dirty="0">
                  <a:solidFill>
                    <a:schemeClr val="accent1">
                      <a:lumMod val="50000"/>
                    </a:schemeClr>
                  </a:solidFill>
                  <a:cs typeface="Calibri" panose="020F0502020204030204" pitchFamily="34" charset="0"/>
                </a:rPr>
                <a:t>power </a:t>
              </a:r>
              <a:r>
                <a:rPr lang="en-GB" sz="1400" dirty="0" smtClean="0">
                  <a:solidFill>
                    <a:schemeClr val="accent1">
                      <a:lumMod val="50000"/>
                    </a:schemeClr>
                  </a:solidFill>
                  <a:cs typeface="Calibri" panose="020F0502020204030204" pitchFamily="34" charset="0"/>
                </a:rPr>
                <a:t>converters in the annex building </a:t>
              </a:r>
              <a:endParaRPr lang="en-GB" sz="1400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35" name="Rechteck 34"/>
            <p:cNvSpPr/>
            <p:nvPr/>
          </p:nvSpPr>
          <p:spPr>
            <a:xfrm>
              <a:off x="364387" y="1268220"/>
              <a:ext cx="3060075" cy="45965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dirty="0" smtClean="0">
                  <a:cs typeface="Calibri" panose="020F0502020204030204" pitchFamily="34" charset="0"/>
                </a:rPr>
                <a:t>Infrastructure</a:t>
              </a:r>
              <a:endParaRPr lang="en-GB" dirty="0"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400538" y="1238189"/>
            <a:ext cx="3330727" cy="1648247"/>
            <a:chOff x="7813357" y="1268219"/>
            <a:chExt cx="3060075" cy="1648247"/>
          </a:xfrm>
        </p:grpSpPr>
        <p:sp>
          <p:nvSpPr>
            <p:cNvPr id="37" name="Rechteck 36"/>
            <p:cNvSpPr/>
            <p:nvPr/>
          </p:nvSpPr>
          <p:spPr>
            <a:xfrm>
              <a:off x="7813357" y="1268219"/>
              <a:ext cx="3060075" cy="45965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dirty="0" smtClean="0">
                  <a:cs typeface="Calibri" panose="020F0502020204030204" pitchFamily="34" charset="0"/>
                </a:rPr>
                <a:t>Applications</a:t>
              </a:r>
              <a:endParaRPr lang="en-GB" dirty="0">
                <a:cs typeface="Calibri" panose="020F0502020204030204" pitchFamily="34" charset="0"/>
              </a:endParaRPr>
            </a:p>
          </p:txBody>
        </p:sp>
        <p:sp>
          <p:nvSpPr>
            <p:cNvPr id="38" name="Rechteck 37"/>
            <p:cNvSpPr/>
            <p:nvPr/>
          </p:nvSpPr>
          <p:spPr>
            <a:xfrm>
              <a:off x="8279149" y="1731526"/>
              <a:ext cx="2571283" cy="11849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285750" indent="-285750" algn="just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en-GB" sz="1400" dirty="0" smtClean="0">
                  <a:solidFill>
                    <a:schemeClr val="accent1">
                      <a:lumMod val="50000"/>
                    </a:schemeClr>
                  </a:solidFill>
                  <a:cs typeface="Calibri" panose="020F0502020204030204" pitchFamily="34" charset="0"/>
                </a:rPr>
                <a:t>series dipole</a:t>
              </a:r>
            </a:p>
            <a:p>
              <a:pPr marL="285750" indent="-285750" algn="just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en-GB" sz="1400" dirty="0" smtClean="0">
                  <a:solidFill>
                    <a:schemeClr val="accent1">
                      <a:lumMod val="50000"/>
                    </a:schemeClr>
                  </a:solidFill>
                  <a:cs typeface="Calibri" panose="020F0502020204030204" pitchFamily="34" charset="0"/>
                </a:rPr>
                <a:t>main current lead</a:t>
              </a:r>
            </a:p>
            <a:p>
              <a:pPr marL="285750" indent="-285750" algn="just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en-GB" sz="1400" dirty="0" smtClean="0">
                  <a:solidFill>
                    <a:schemeClr val="accent1">
                      <a:lumMod val="50000"/>
                    </a:schemeClr>
                  </a:solidFill>
                  <a:cs typeface="Calibri" panose="020F0502020204030204" pitchFamily="34" charset="0"/>
                </a:rPr>
                <a:t>local cryogenic components</a:t>
              </a:r>
            </a:p>
            <a:p>
              <a:pPr marL="285750" indent="-285750" algn="just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en-GB" sz="1400" dirty="0" smtClean="0">
                  <a:solidFill>
                    <a:schemeClr val="accent1">
                      <a:lumMod val="50000"/>
                    </a:schemeClr>
                  </a:solidFill>
                  <a:cs typeface="Calibri" panose="020F0502020204030204" pitchFamily="34" charset="0"/>
                </a:rPr>
                <a:t>string test</a:t>
              </a:r>
              <a:endParaRPr lang="en-GB" sz="1400" baseline="30000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endParaRPr>
            </a:p>
          </p:txBody>
        </p:sp>
      </p:grpSp>
      <p:pic>
        <p:nvPicPr>
          <p:cNvPr id="42" name="Grafik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253" y="3639433"/>
            <a:ext cx="3486261" cy="2614698"/>
          </a:xfrm>
          <a:prstGeom prst="rect">
            <a:avLst/>
          </a:prstGeom>
        </p:spPr>
      </p:pic>
      <p:sp>
        <p:nvSpPr>
          <p:cNvPr id="41" name="Textfeld 40"/>
          <p:cNvSpPr txBox="1"/>
          <p:nvPr/>
        </p:nvSpPr>
        <p:spPr>
          <a:xfrm>
            <a:off x="4447908" y="2793268"/>
            <a:ext cx="1648208" cy="21544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800" dirty="0" smtClean="0">
                <a:solidFill>
                  <a:schemeClr val="bg1"/>
                </a:solidFill>
              </a:rPr>
              <a:t>courtesy </a:t>
            </a:r>
            <a:r>
              <a:rPr lang="en-GB" sz="800" dirty="0" err="1" smtClean="0">
                <a:solidFill>
                  <a:schemeClr val="bg1"/>
                </a:solidFill>
              </a:rPr>
              <a:t>C.Schröder</a:t>
            </a:r>
            <a:r>
              <a:rPr lang="en-GB" sz="800" dirty="0" smtClean="0">
                <a:solidFill>
                  <a:schemeClr val="bg1"/>
                </a:solidFill>
              </a:rPr>
              <a:t> (GSI-CRY)</a:t>
            </a:r>
          </a:p>
        </p:txBody>
      </p:sp>
      <p:sp>
        <p:nvSpPr>
          <p:cNvPr id="44" name="Rechteck 3"/>
          <p:cNvSpPr/>
          <p:nvPr/>
        </p:nvSpPr>
        <p:spPr>
          <a:xfrm rot="16200000">
            <a:off x="35313" y="2099362"/>
            <a:ext cx="117403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20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SIS100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/>
              <a:t>A. Szwangruber et al.                                   4th SMTF Workshop, 24-26 April, Paestum</a:t>
            </a:r>
            <a:endParaRPr lang="en-GB" dirty="0"/>
          </a:p>
        </p:txBody>
      </p:sp>
      <p:sp>
        <p:nvSpPr>
          <p:cNvPr id="21" name="Foliennummernplatzhalt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B5E23-A13E-4F3B-A122-627977C885D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35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5" id="{3AECD3E1-8DA4-BA48-8C52-0C39CC25DCAC}" vid="{10909A78-EA76-4346-92A8-E04EFC56BD0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fair-gsi-folienmaster_2019_16zu9</Template>
  <TotalTime>0</TotalTime>
  <Words>4106</Words>
  <Application>Microsoft Office PowerPoint</Application>
  <PresentationFormat>Breitbild</PresentationFormat>
  <Paragraphs>776</Paragraphs>
  <Slides>36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5" baseType="lpstr">
      <vt:lpstr>Arial</vt:lpstr>
      <vt:lpstr>Calibri</vt:lpstr>
      <vt:lpstr>Cambria Math</vt:lpstr>
      <vt:lpstr>Courier New</vt:lpstr>
      <vt:lpstr>Myriad Pro</vt:lpstr>
      <vt:lpstr>Symbol</vt:lpstr>
      <vt:lpstr>WenQuanYi Micro Hei</vt:lpstr>
      <vt:lpstr>Wingdings</vt:lpstr>
      <vt:lpstr>fair-gsi-folienmaster_2017_onering</vt:lpstr>
      <vt:lpstr>Facilities for sc Magnet Testing at GSI</vt:lpstr>
      <vt:lpstr>PowerPoint-Präsentation</vt:lpstr>
      <vt:lpstr>GSI – Helmholtz Center for heavy Ion research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SIS100 Dipole Magnets: Magnet Design</vt:lpstr>
      <vt:lpstr>SIS100 Dipole Magnets: Site Acceptance Tests (SAT)</vt:lpstr>
      <vt:lpstr>SIS100 Series Dipole Magnets: Training Performance</vt:lpstr>
      <vt:lpstr>SIS100 Dipole Magnets: Test Results</vt:lpstr>
      <vt:lpstr>PowerPoint-Präsentation</vt:lpstr>
      <vt:lpstr>Quadrupole Doublet Modules (QDM) for SIS100</vt:lpstr>
      <vt:lpstr>Quadrupole Doublet Modules for SIS100</vt:lpstr>
      <vt:lpstr>Quadrupole Doublet Modules for SIS100</vt:lpstr>
      <vt:lpstr>Testing of First of Series QDM for SIS100</vt:lpstr>
      <vt:lpstr>FoS QDM:  Position stability of the cold mass in thermal cycles</vt:lpstr>
      <vt:lpstr>PowerPoint-Präsentation</vt:lpstr>
      <vt:lpstr>PowerPoint-Präsentation</vt:lpstr>
      <vt:lpstr>FoS QDM: Summary of the testing campaign at GSI</vt:lpstr>
      <vt:lpstr>Testing of series QDMs at STF</vt:lpstr>
      <vt:lpstr>PowerPoint-Präsentation</vt:lpstr>
      <vt:lpstr>SIS100 String Test: Work in Progress at STF</vt:lpstr>
      <vt:lpstr>SIS100 String Test:</vt:lpstr>
      <vt:lpstr>SIS100 String Test:</vt:lpstr>
      <vt:lpstr>Required upgrade of the GSI test facility for testing of SIS100 Quadrupole Units</vt:lpstr>
      <vt:lpstr>Thank you for your attention !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GSI test facility at GSI</dc:title>
  <dc:creator>Szwangruber, Anna Dr.</dc:creator>
  <cp:lastModifiedBy>Szwangruber, Anna Dr.</cp:lastModifiedBy>
  <cp:revision>408</cp:revision>
  <dcterms:created xsi:type="dcterms:W3CDTF">2023-04-04T12:06:11Z</dcterms:created>
  <dcterms:modified xsi:type="dcterms:W3CDTF">2023-04-25T05:40:47Z</dcterms:modified>
</cp:coreProperties>
</file>