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9"/>
  </p:notesMasterIdLst>
  <p:handoutMasterIdLst>
    <p:handoutMasterId r:id="rId30"/>
  </p:handoutMasterIdLst>
  <p:sldIdLst>
    <p:sldId id="298" r:id="rId2"/>
    <p:sldId id="296" r:id="rId3"/>
    <p:sldId id="321" r:id="rId4"/>
    <p:sldId id="284" r:id="rId5"/>
    <p:sldId id="305" r:id="rId6"/>
    <p:sldId id="297" r:id="rId7"/>
    <p:sldId id="300" r:id="rId8"/>
    <p:sldId id="301" r:id="rId9"/>
    <p:sldId id="323" r:id="rId10"/>
    <p:sldId id="316" r:id="rId11"/>
    <p:sldId id="319" r:id="rId12"/>
    <p:sldId id="320" r:id="rId13"/>
    <p:sldId id="317" r:id="rId14"/>
    <p:sldId id="299" r:id="rId15"/>
    <p:sldId id="295" r:id="rId16"/>
    <p:sldId id="303" r:id="rId17"/>
    <p:sldId id="302" r:id="rId18"/>
    <p:sldId id="309" r:id="rId19"/>
    <p:sldId id="304" r:id="rId20"/>
    <p:sldId id="307" r:id="rId21"/>
    <p:sldId id="308" r:id="rId22"/>
    <p:sldId id="310" r:id="rId23"/>
    <p:sldId id="311" r:id="rId24"/>
    <p:sldId id="312" r:id="rId25"/>
    <p:sldId id="322" r:id="rId26"/>
    <p:sldId id="313" r:id="rId27"/>
    <p:sldId id="318" r:id="rId2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3666A"/>
    <a:srgbClr val="4E4E4E"/>
    <a:srgbClr val="404040"/>
    <a:srgbClr val="97D7EB"/>
    <a:srgbClr val="98D7EA"/>
    <a:srgbClr val="98D7EB"/>
    <a:srgbClr val="50504E"/>
    <a:srgbClr val="004C97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7719" autoAdjust="0"/>
  </p:normalViewPr>
  <p:slideViewPr>
    <p:cSldViewPr snapToGrid="0" snapToObjects="1" showGuides="1">
      <p:cViewPr varScale="1">
        <p:scale>
          <a:sx n="77" d="100"/>
          <a:sy n="77" d="100"/>
        </p:scale>
        <p:origin x="988" y="6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dirty="0">
                <a:latin typeface="Helvetica" pitchFamily="2" charset="0"/>
              </a:rPr>
              <a:t>1.8 W GM or 1.5 W PT Cryocooler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91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demonstrating acceptable vacuum sealing of the lambda plug and interconnects.</a:t>
            </a:r>
          </a:p>
          <a:p>
            <a:r>
              <a:rPr lang="en-US" sz="1200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Foto</a:t>
            </a:r>
            <a:r>
              <a:rPr lang="en-US" sz="12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1200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delle</a:t>
            </a:r>
            <a:r>
              <a:rPr lang="en-US" sz="12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power lead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08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69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8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202420" y="126206"/>
            <a:ext cx="8695583" cy="432054"/>
          </a:xfrm>
          <a:prstGeom prst="rect">
            <a:avLst/>
          </a:prstGeom>
        </p:spPr>
        <p:txBody>
          <a:bodyPr>
            <a:noAutofit/>
          </a:bodyPr>
          <a:lstStyle>
            <a:lvl1pPr defTabSz="241101">
              <a:defRPr sz="2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202420" y="717235"/>
            <a:ext cx="8695583" cy="3812621"/>
          </a:xfrm>
          <a:prstGeom prst="rect">
            <a:avLst/>
          </a:prstGeom>
        </p:spPr>
        <p:txBody>
          <a:bodyPr lIns="0" tIns="0" rIns="0" bIns="0"/>
          <a:lstStyle>
            <a:lvl1pPr marL="171450" indent="-171450" defTabSz="241101">
              <a:lnSpc>
                <a:spcPct val="100000"/>
              </a:lnSpc>
              <a:spcBef>
                <a:spcPts val="300"/>
              </a:spcBef>
              <a:buClr>
                <a:srgbClr val="50505F"/>
              </a:buClr>
              <a:buChar char="•"/>
              <a:defRPr sz="19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342900" indent="-171450" defTabSz="241101">
              <a:lnSpc>
                <a:spcPct val="100000"/>
              </a:lnSpc>
              <a:spcBef>
                <a:spcPts val="300"/>
              </a:spcBef>
              <a:buChar char="-"/>
              <a:defRPr sz="16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514350" indent="-171450" defTabSz="241101">
              <a:lnSpc>
                <a:spcPct val="100000"/>
              </a:lnSpc>
              <a:spcBef>
                <a:spcPts val="300"/>
              </a:spcBef>
              <a:buClr>
                <a:srgbClr val="50505F"/>
              </a:buClr>
              <a:buChar char="•"/>
              <a:defRPr sz="15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685800" indent="-171450" defTabSz="241101">
              <a:lnSpc>
                <a:spcPct val="100000"/>
              </a:lnSpc>
              <a:spcBef>
                <a:spcPts val="300"/>
              </a:spcBef>
              <a:buChar char="-"/>
              <a:defRPr sz="135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857250" indent="-171450" defTabSz="241101">
              <a:lnSpc>
                <a:spcPct val="100000"/>
              </a:lnSpc>
              <a:spcBef>
                <a:spcPts val="300"/>
              </a:spcBef>
              <a:buClr>
                <a:srgbClr val="50505F"/>
              </a:buClr>
              <a:buChar char="•"/>
              <a:defRPr sz="1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4" y="4650730"/>
            <a:ext cx="8695583" cy="21580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420" y="4872037"/>
            <a:ext cx="335757" cy="138113"/>
          </a:xfrm>
          <a:prstGeom prst="rect">
            <a:avLst/>
          </a:prstGeom>
        </p:spPr>
        <p:txBody>
          <a:bodyPr wrap="square" anchor="t"/>
          <a:lstStyle>
            <a:lvl1pPr algn="l" defTabSz="241101">
              <a:lnSpc>
                <a:spcPct val="120000"/>
              </a:lnSpc>
              <a:defRPr sz="9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02191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68E7C3-DB1A-5A54-789F-CC61F60BCF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b="1" i="1" dirty="0">
                <a:effectLst/>
                <a:latin typeface="Titillium Web" panose="020B0604020202020204" pitchFamily="2" charset="0"/>
              </a:rPr>
              <a:t>Superconducting Magnet Test Facility Workshop </a:t>
            </a:r>
          </a:p>
          <a:p>
            <a:r>
              <a:rPr lang="en-US" b="1" i="1" dirty="0">
                <a:latin typeface="Titillium Web" panose="020B0604020202020204" pitchFamily="2" charset="0"/>
              </a:rPr>
              <a:t>Apr 24 – 28, 2023, Paestum</a:t>
            </a:r>
          </a:p>
          <a:p>
            <a:r>
              <a:rPr lang="en-US" dirty="0"/>
              <a:t>Maria Baldini, C. Boffo, G. Chlachidze, S. Feher, J. Di Marco, S. Krave, S. Stoynev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ACE02-164D-402D-D970-D131119E0C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FNAL test facility</a:t>
            </a:r>
          </a:p>
        </p:txBody>
      </p:sp>
    </p:spTree>
    <p:extLst>
      <p:ext uri="{BB962C8B-B14F-4D97-AF65-F5344CB8AC3E}">
        <p14:creationId xmlns:p14="http://schemas.microsoft.com/office/powerpoint/2010/main" val="167499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39B4F-5F3C-F17D-801B-4BE58460D87B}"/>
              </a:ext>
            </a:extLst>
          </p:cNvPr>
          <p:cNvSpPr txBox="1"/>
          <p:nvPr/>
        </p:nvSpPr>
        <p:spPr>
          <a:xfrm>
            <a:off x="462474" y="669416"/>
            <a:ext cx="5836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Vertical magnet test facility (VMTF)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4</a:t>
            </a:r>
          </a:p>
        </p:txBody>
      </p:sp>
      <p:pic>
        <p:nvPicPr>
          <p:cNvPr id="3" name="Picture 2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3B6D9E2A-737B-F6E5-04CE-3C73043D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319" y="1590075"/>
            <a:ext cx="3669323" cy="27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DD868B-6CEA-3F4E-96DE-B0AF856C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95583" cy="432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lang="en-US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nduction 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lang="en-US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oled 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</a:t>
            </a:r>
            <a:r>
              <a:rPr lang="en-US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 </a:t>
            </a:r>
            <a:r>
              <a:rPr lang="en-US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lang="en-US" b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 Test Stand (C. Boffo)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179DFB80-E205-D84C-AD69-694AFCF08933}"/>
              </a:ext>
            </a:extLst>
          </p:cNvPr>
          <p:cNvSpPr/>
          <p:nvPr/>
        </p:nvSpPr>
        <p:spPr>
          <a:xfrm>
            <a:off x="4855334" y="925822"/>
            <a:ext cx="4214594" cy="5956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1511" tIns="41511" rIns="41511" bIns="41511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1725"/>
          </a:p>
        </p:txBody>
      </p:sp>
      <p:sp>
        <p:nvSpPr>
          <p:cNvPr id="6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09000F45-5EA1-044B-866D-E542780E9207}"/>
              </a:ext>
            </a:extLst>
          </p:cNvPr>
          <p:cNvSpPr txBox="1"/>
          <p:nvPr/>
        </p:nvSpPr>
        <p:spPr>
          <a:xfrm>
            <a:off x="4854777" y="1078357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lang="en-US" sz="1400" dirty="0">
                <a:latin typeface="Helvetica" pitchFamily="2" charset="0"/>
              </a:rPr>
              <a:t>Test Stand designed to support both SC magnet and SRF in conduction cooling</a:t>
            </a:r>
            <a:endParaRPr sz="1400" dirty="0">
              <a:latin typeface="Helvetica" pitchFamily="2" charset="0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9A033F28-C95B-384B-BEAD-E80F30163893}"/>
              </a:ext>
            </a:extLst>
          </p:cNvPr>
          <p:cNvSpPr/>
          <p:nvPr/>
        </p:nvSpPr>
        <p:spPr>
          <a:xfrm>
            <a:off x="4855891" y="1885340"/>
            <a:ext cx="4214594" cy="5956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1511" tIns="41511" rIns="41511" bIns="41511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1725"/>
          </a:p>
        </p:txBody>
      </p:sp>
      <p:sp>
        <p:nvSpPr>
          <p:cNvPr id="10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3F0308DE-16C5-704C-B79F-11D4A91C55B6}"/>
              </a:ext>
            </a:extLst>
          </p:cNvPr>
          <p:cNvSpPr txBox="1"/>
          <p:nvPr/>
        </p:nvSpPr>
        <p:spPr>
          <a:xfrm>
            <a:off x="4855334" y="2037875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lang="en-US" sz="1400" dirty="0">
                <a:latin typeface="Helvetica" pitchFamily="2" charset="0"/>
              </a:rPr>
              <a:t>800A – 10V power supply with 4 channel quench detection system</a:t>
            </a:r>
            <a:endParaRPr sz="1400" dirty="0">
              <a:latin typeface="Helvetica" pitchFamily="2" charset="0"/>
            </a:endParaRP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A20C9564-5828-544E-83CB-8E18E929ACBC}"/>
              </a:ext>
            </a:extLst>
          </p:cNvPr>
          <p:cNvSpPr/>
          <p:nvPr/>
        </p:nvSpPr>
        <p:spPr>
          <a:xfrm>
            <a:off x="4853663" y="2941849"/>
            <a:ext cx="4214594" cy="5956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1511" tIns="41511" rIns="41511" bIns="41511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1725"/>
          </a:p>
        </p:txBody>
      </p:sp>
      <p:sp>
        <p:nvSpPr>
          <p:cNvPr id="12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1A40780B-0C2C-9340-9113-92300D14C5CC}"/>
              </a:ext>
            </a:extLst>
          </p:cNvPr>
          <p:cNvSpPr txBox="1"/>
          <p:nvPr/>
        </p:nvSpPr>
        <p:spPr>
          <a:xfrm>
            <a:off x="4853106" y="3079397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lang="en-US" sz="1400" dirty="0">
                <a:latin typeface="Helvetica" pitchFamily="2" charset="0"/>
              </a:rPr>
              <a:t>Up to 5 pairs of HTS current leads</a:t>
            </a:r>
            <a:endParaRPr sz="1400" dirty="0">
              <a:latin typeface="Helvetica" pitchFamily="2" charset="0"/>
            </a:endParaRP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6C9D66B6-2B1D-254C-A30D-8B38F74B9260}"/>
              </a:ext>
            </a:extLst>
          </p:cNvPr>
          <p:cNvSpPr/>
          <p:nvPr/>
        </p:nvSpPr>
        <p:spPr>
          <a:xfrm>
            <a:off x="4854220" y="3847222"/>
            <a:ext cx="4214594" cy="5956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1511" tIns="41511" rIns="41511" bIns="41511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1725"/>
          </a:p>
        </p:txBody>
      </p:sp>
      <p:sp>
        <p:nvSpPr>
          <p:cNvPr id="14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D248BEC4-7693-0647-A834-5032F215B05F}"/>
              </a:ext>
            </a:extLst>
          </p:cNvPr>
          <p:cNvSpPr txBox="1"/>
          <p:nvPr/>
        </p:nvSpPr>
        <p:spPr>
          <a:xfrm>
            <a:off x="4853663" y="3999757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lang="en-US" sz="1400" dirty="0">
                <a:latin typeface="Helvetica" pitchFamily="2" charset="0"/>
              </a:rPr>
              <a:t>Quickly dismountable aluminum thermal shield</a:t>
            </a:r>
            <a:endParaRPr sz="1400" dirty="0"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6DCBD6-9EA0-5C0B-A8CD-44172090D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84905"/>
            <a:ext cx="4754016" cy="35653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062884-A6ED-8DD7-26C1-396BE7A17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5" y="985000"/>
            <a:ext cx="1382836" cy="7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9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DD868B-6CEA-3F4E-96DE-B0AF856C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95583" cy="432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Co</a:t>
            </a:r>
            <a:r>
              <a:rPr lang="en-US" b="0" dirty="0">
                <a:solidFill>
                  <a:schemeClr val="tx1"/>
                </a:solidFill>
              </a:rPr>
              <a:t>nduction </a:t>
            </a:r>
            <a:r>
              <a:rPr lang="en-US" dirty="0">
                <a:solidFill>
                  <a:schemeClr val="tx1"/>
                </a:solidFill>
              </a:rPr>
              <a:t>Co</a:t>
            </a:r>
            <a:r>
              <a:rPr lang="en-US" b="0" dirty="0">
                <a:solidFill>
                  <a:schemeClr val="tx1"/>
                </a:solidFill>
              </a:rPr>
              <a:t>oled </a:t>
            </a:r>
            <a:r>
              <a:rPr lang="en-US" dirty="0">
                <a:solidFill>
                  <a:schemeClr val="tx1"/>
                </a:solidFill>
              </a:rPr>
              <a:t>Lo</a:t>
            </a:r>
            <a:r>
              <a:rPr lang="en-US" b="0" dirty="0">
                <a:solidFill>
                  <a:schemeClr val="tx1"/>
                </a:solidFill>
              </a:rPr>
              <a:t>w </a:t>
            </a:r>
            <a:r>
              <a:rPr lang="en-US" dirty="0">
                <a:solidFill>
                  <a:schemeClr val="tx1"/>
                </a:solidFill>
              </a:rPr>
              <a:t>Co</a:t>
            </a:r>
            <a:r>
              <a:rPr lang="en-US" b="0" dirty="0">
                <a:solidFill>
                  <a:schemeClr val="tx1"/>
                </a:solidFill>
              </a:rPr>
              <a:t>st Test Stand (C. Boffo)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179DFB80-E205-D84C-AD69-694AFCF08933}"/>
              </a:ext>
            </a:extLst>
          </p:cNvPr>
          <p:cNvSpPr/>
          <p:nvPr/>
        </p:nvSpPr>
        <p:spPr>
          <a:xfrm>
            <a:off x="4361291" y="954933"/>
            <a:ext cx="4214594" cy="5956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1511" tIns="41511" rIns="41511" bIns="41511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1725"/>
          </a:p>
        </p:txBody>
      </p:sp>
      <p:sp>
        <p:nvSpPr>
          <p:cNvPr id="6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09000F45-5EA1-044B-866D-E542780E9207}"/>
              </a:ext>
            </a:extLst>
          </p:cNvPr>
          <p:cNvSpPr txBox="1"/>
          <p:nvPr/>
        </p:nvSpPr>
        <p:spPr>
          <a:xfrm>
            <a:off x="4854777" y="1078357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lang="en-US" sz="1400" dirty="0">
                <a:latin typeface="Helvetica" pitchFamily="2" charset="0"/>
              </a:rPr>
              <a:t>Test of focusing lenses for PIP-II</a:t>
            </a:r>
            <a:endParaRPr sz="1400" dirty="0">
              <a:latin typeface="Helvetica" pitchFamily="2" charset="0"/>
            </a:endParaRP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576C7B71-F05F-834F-9B1E-8893494F697E}"/>
              </a:ext>
            </a:extLst>
          </p:cNvPr>
          <p:cNvSpPr/>
          <p:nvPr/>
        </p:nvSpPr>
        <p:spPr>
          <a:xfrm>
            <a:off x="4361291" y="1720938"/>
            <a:ext cx="4214594" cy="5956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1511" tIns="41511" rIns="41511" bIns="41511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1725"/>
          </a:p>
        </p:txBody>
      </p:sp>
      <p:sp>
        <p:nvSpPr>
          <p:cNvPr id="8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D3D98D2A-55B7-DB43-B005-BDFDC0E814D6}"/>
              </a:ext>
            </a:extLst>
          </p:cNvPr>
          <p:cNvSpPr txBox="1"/>
          <p:nvPr/>
        </p:nvSpPr>
        <p:spPr>
          <a:xfrm>
            <a:off x="4479875" y="1865238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lang="en-US" sz="1400" dirty="0">
                <a:latin typeface="Helvetica" pitchFamily="2" charset="0"/>
              </a:rPr>
              <a:t>Test of 12T solenoid for the PSI HTS undulator</a:t>
            </a:r>
            <a:endParaRPr sz="1400" dirty="0">
              <a:latin typeface="Helvetica" pitchFamily="2" charset="0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9A033F28-C95B-384B-BEAD-E80F30163893}"/>
              </a:ext>
            </a:extLst>
          </p:cNvPr>
          <p:cNvSpPr/>
          <p:nvPr/>
        </p:nvSpPr>
        <p:spPr>
          <a:xfrm>
            <a:off x="4361291" y="2422386"/>
            <a:ext cx="4214594" cy="5956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1511" tIns="41511" rIns="41511" bIns="41511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1725"/>
          </a:p>
        </p:txBody>
      </p:sp>
      <p:sp>
        <p:nvSpPr>
          <p:cNvPr id="10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3F0308DE-16C5-704C-B79F-11D4A91C55B6}"/>
              </a:ext>
            </a:extLst>
          </p:cNvPr>
          <p:cNvSpPr txBox="1"/>
          <p:nvPr/>
        </p:nvSpPr>
        <p:spPr>
          <a:xfrm>
            <a:off x="4853663" y="2522282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lang="en-US" sz="1400" dirty="0">
                <a:latin typeface="Helvetica" pitchFamily="2" charset="0"/>
              </a:rPr>
              <a:t>Test of NbTi superconducting undulators</a:t>
            </a:r>
            <a:endParaRPr sz="1400" dirty="0">
              <a:latin typeface="Helvetica" pitchFamily="2" charset="0"/>
            </a:endParaRP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A20C9564-5828-544E-83CB-8E18E929ACBC}"/>
              </a:ext>
            </a:extLst>
          </p:cNvPr>
          <p:cNvSpPr/>
          <p:nvPr/>
        </p:nvSpPr>
        <p:spPr>
          <a:xfrm>
            <a:off x="4347791" y="3211307"/>
            <a:ext cx="4214594" cy="595686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</a:schemeClr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41511" tIns="41511" rIns="41511" bIns="41511" anchor="ctr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sz="1725"/>
          </a:p>
        </p:txBody>
      </p:sp>
      <p:sp>
        <p:nvSpPr>
          <p:cNvPr id="12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1A40780B-0C2C-9340-9113-92300D14C5CC}"/>
              </a:ext>
            </a:extLst>
          </p:cNvPr>
          <p:cNvSpPr txBox="1"/>
          <p:nvPr/>
        </p:nvSpPr>
        <p:spPr>
          <a:xfrm>
            <a:off x="4853663" y="3272637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r>
              <a:rPr lang="en-US" sz="1400" dirty="0">
                <a:latin typeface="Helvetica" pitchFamily="2" charset="0"/>
              </a:rPr>
              <a:t>In the future HTS and Nb3Sn SRF cavities</a:t>
            </a:r>
            <a:endParaRPr sz="1400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950E4-4991-2D46-1254-03088BB66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5" b="7768"/>
          <a:stretch/>
        </p:blipFill>
        <p:spPr>
          <a:xfrm>
            <a:off x="220933" y="477613"/>
            <a:ext cx="3810233" cy="42337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54DC03-3A19-3222-CC05-F911E9EEB3F7}"/>
              </a:ext>
            </a:extLst>
          </p:cNvPr>
          <p:cNvSpPr txBox="1"/>
          <p:nvPr/>
        </p:nvSpPr>
        <p:spPr>
          <a:xfrm>
            <a:off x="306524" y="633634"/>
            <a:ext cx="1184620" cy="243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8100" tIns="38100" rIns="38100" bIns="38100" numCol="1" spcCol="38100" rtlCol="0" anchor="ctr">
            <a:spAutoFit/>
          </a:bodyPr>
          <a:lstStyle/>
          <a:p>
            <a:pPr defTabSz="241101"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chemeClr val="bg1"/>
                </a:solidFill>
              </a:rPr>
              <a:t>PIP-II SSR Focusing Lens</a:t>
            </a:r>
            <a:endParaRPr lang="en-US" sz="1575" dirty="0">
              <a:solidFill>
                <a:schemeClr val="bg1"/>
              </a:solidFill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E8C06-5E2D-0AA9-34A0-5361EFACE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330" y="3989925"/>
            <a:ext cx="1382836" cy="7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838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 descr="A picture containing text, indoor, ceiling, sale&#10;&#10;Description automatically generated">
            <a:extLst>
              <a:ext uri="{FF2B5EF4-FFF2-40B4-BE49-F238E27FC236}">
                <a16:creationId xmlns:a16="http://schemas.microsoft.com/office/drawing/2014/main" id="{540DA602-C770-3852-8164-817F285AF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032" y="389561"/>
            <a:ext cx="5429503" cy="4072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72F879-B82E-A77F-0127-ABE2B0E044EA}"/>
              </a:ext>
            </a:extLst>
          </p:cNvPr>
          <p:cNvSpPr txBox="1"/>
          <p:nvPr/>
        </p:nvSpPr>
        <p:spPr>
          <a:xfrm>
            <a:off x="462474" y="954623"/>
            <a:ext cx="2215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Vertical magnet test facility (VMTF)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4</a:t>
            </a:r>
          </a:p>
        </p:txBody>
      </p:sp>
    </p:spTree>
    <p:extLst>
      <p:ext uri="{BB962C8B-B14F-4D97-AF65-F5344CB8AC3E}">
        <p14:creationId xmlns:p14="http://schemas.microsoft.com/office/powerpoint/2010/main" val="2349479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F7F7F6-4EE5-F06D-87A0-6F2F1F13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system improvements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F56BCE-28A1-5F58-66B3-FB6259940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47E6C8-EF18-DE04-5D8B-4A0821594B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16BE19BC-CE93-C0D1-2F31-ABE74A40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2" y="550493"/>
            <a:ext cx="3053292" cy="412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6EC334-C647-0700-6042-868175024B90}"/>
              </a:ext>
            </a:extLst>
          </p:cNvPr>
          <p:cNvSpPr txBox="1"/>
          <p:nvPr/>
        </p:nvSpPr>
        <p:spPr>
          <a:xfrm>
            <a:off x="3382214" y="894467"/>
            <a:ext cx="568196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63666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 new cryogenic distribution system (CDS) connecting the new IB1 </a:t>
            </a:r>
            <a:r>
              <a:rPr lang="en-US" sz="1800" dirty="0" err="1">
                <a:solidFill>
                  <a:srgbClr val="63666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Coldbox</a:t>
            </a:r>
            <a:r>
              <a:rPr lang="en-US" sz="1800" dirty="0">
                <a:solidFill>
                  <a:srgbClr val="63666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to the IB1 test stand infrastructure was successfully commissioned this month. 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63666A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LHe</a:t>
            </a:r>
            <a:r>
              <a:rPr lang="en-US" sz="1800" dirty="0">
                <a:solidFill>
                  <a:srgbClr val="63666A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make rate is </a:t>
            </a:r>
            <a:r>
              <a:rPr lang="en-US" sz="1800" dirty="0">
                <a:solidFill>
                  <a:srgbClr val="63666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~600 L/</a:t>
            </a:r>
            <a:r>
              <a:rPr lang="en-US" sz="1800" dirty="0" err="1">
                <a:solidFill>
                  <a:srgbClr val="63666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hr</a:t>
            </a:r>
            <a:endParaRPr lang="en-US" sz="1800" dirty="0">
              <a:solidFill>
                <a:srgbClr val="63666A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3666A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Total liquid storage volume is 14000 L.</a:t>
            </a:r>
            <a:r>
              <a:rPr lang="en-US" sz="1800" dirty="0">
                <a:solidFill>
                  <a:srgbClr val="63666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</a:p>
          <a:p>
            <a:pPr marL="7429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400" dirty="0">
                <a:ln>
                  <a:noFill/>
                </a:ln>
                <a:solidFill>
                  <a:srgbClr val="63666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New Helium compressor skids 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3666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Process control system rebuilt</a:t>
            </a:r>
          </a:p>
          <a:p>
            <a:pPr marL="7429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3666A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</a:t>
            </a:r>
            <a:r>
              <a:rPr lang="en-US" sz="1800" dirty="0">
                <a:solidFill>
                  <a:srgbClr val="63666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imultaneous testing activities at both the horizontal magnet test stand and the VTS SRF test stand. 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0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Maria Baldini | FNAL Test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1950" dirty="0"/>
              <a:t>Fermilab Horizontal Test stand (</a:t>
            </a:r>
            <a:r>
              <a:rPr lang="en-US" sz="1800" dirty="0"/>
              <a:t>G. Chlachidze, S. Feher</a:t>
            </a:r>
            <a:r>
              <a:rPr lang="en-US" sz="1950" dirty="0"/>
              <a:t>)</a:t>
            </a:r>
          </a:p>
        </p:txBody>
      </p:sp>
      <p:pic>
        <p:nvPicPr>
          <p:cNvPr id="9" name="Picture 8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id="{1D0F9520-3678-B6B2-6964-D937519CE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700307"/>
            <a:ext cx="4990514" cy="37428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9BC8A4-ACA7-34F4-E787-3FDA034A2F7F}"/>
              </a:ext>
            </a:extLst>
          </p:cNvPr>
          <p:cNvSpPr txBox="1"/>
          <p:nvPr/>
        </p:nvSpPr>
        <p:spPr>
          <a:xfrm>
            <a:off x="5377730" y="569624"/>
            <a:ext cx="3112123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120" marR="120307" indent="120307" algn="just">
              <a:spcBef>
                <a:spcPts val="0"/>
              </a:spcBef>
              <a:spcAft>
                <a:spcPts val="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It was previously was used for testing the existing LHC inner-triplet quadrupoles in 2001-2006. The refurbishment and new fabrication of test stand components was necessary to meet the HL-LHC cryo-assembly design and test requirements.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Old process controls and magnet protection and monitoring systems also were upgraded</a:t>
            </a: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0B156-4051-D6E5-DEF2-86FE6BC2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D22C6-B59F-AA88-C0EB-80B42F20C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0A8D9D-E886-0C0E-9CF9-5173ED5C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029" y="357152"/>
            <a:ext cx="4275450" cy="267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93AA5D80-5858-83B0-A41E-2D3314193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9" y="412488"/>
            <a:ext cx="1669196" cy="252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0F6B74ED-5D95-817A-3FAA-7A1220A7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320675"/>
          </a:xfrm>
        </p:spPr>
        <p:txBody>
          <a:bodyPr/>
          <a:lstStyle/>
          <a:p>
            <a:r>
              <a:rPr lang="en-US" sz="1950" dirty="0"/>
              <a:t>Fermilab Horizontal Test stand: new adapter box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FF3022-B205-16E3-0FDA-52C244ABD145}"/>
              </a:ext>
            </a:extLst>
          </p:cNvPr>
          <p:cNvSpPr txBox="1"/>
          <p:nvPr/>
        </p:nvSpPr>
        <p:spPr>
          <a:xfrm>
            <a:off x="228600" y="3065287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Interface </a:t>
            </a:r>
            <a:r>
              <a:rPr lang="en-US" sz="1600" kern="1400" dirty="0">
                <a:ln>
                  <a:noFill/>
                </a:ln>
                <a:solidFill>
                  <a:srgbClr val="63666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between the  existing cryogenic feed box and the new HL-LHC cryo-assemblies. The adapter box adapts the piping locations of the feed box to match the piping layout of the new cryo-assemblies.</a:t>
            </a:r>
          </a:p>
          <a:p>
            <a:endParaRPr lang="en-US" sz="1600" kern="1400" dirty="0">
              <a:solidFill>
                <a:srgbClr val="63666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kern="1400" dirty="0">
                <a:ln>
                  <a:noFill/>
                </a:ln>
                <a:solidFill>
                  <a:srgbClr val="63666A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Use of the old components, including the cryogenic feed box, the feedbox insert with vapor-cooled power flags, instrumentation trees.</a:t>
            </a:r>
          </a:p>
        </p:txBody>
      </p:sp>
    </p:spTree>
    <p:extLst>
      <p:ext uri="{BB962C8B-B14F-4D97-AF65-F5344CB8AC3E}">
        <p14:creationId xmlns:p14="http://schemas.microsoft.com/office/powerpoint/2010/main" val="977163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E3F704-92E7-E15E-B5A7-76681663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location of the lambda plug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A97D3-F10F-A427-D269-83890443B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81394-8E3E-2875-FC4C-CC85E2D85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D287F4E-7FEE-2E37-38A2-9E728C4C3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8070" y="627580"/>
            <a:ext cx="4751021" cy="3528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420688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adapter box: separation between the 4.5K and 1.9K temperature levels. </a:t>
            </a:r>
          </a:p>
          <a:p>
            <a:pPr marL="0" marR="420688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Lambda plug location was moved from the Feed box to the Feed box-Adapter box interconnect </a:t>
            </a:r>
          </a:p>
          <a:p>
            <a:pPr marR="420688" lvl="0" algn="just" defTabSz="914400" eaLnBrk="0" hangingPunct="0"/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New Lambda plug (</a:t>
            </a:r>
            <a:r>
              <a:rPr lang="en-US" altLang="en-US" sz="1400" i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Ultem</a:t>
            </a:r>
            <a:r>
              <a:rPr lang="en-US" altLang="en-US" sz="1400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1000 </a:t>
            </a:r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altLang="en-US" sz="1400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</a:t>
            </a:r>
            <a:r>
              <a:rPr lang="en-US" altLang="en-US" sz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stainless steel (SS) housing) is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designed to accommodate three superconducting busses. </a:t>
            </a:r>
            <a:endParaRPr lang="en-US" alt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R="420688" lvl="0" algn="just" defTabSz="914400" eaLnBrk="0" hangingPunct="0"/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420688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Moving the 1.9K boundary from the Feed box to the interconnect:</a:t>
            </a:r>
          </a:p>
          <a:p>
            <a:pPr marL="171450" marR="420688" lvl="0" indent="-171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reduces the 1.9K volume and liquid He usage, shorted pump-down time</a:t>
            </a:r>
            <a:endParaRPr lang="en-US" altLang="en-US" sz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71450" marR="420688" indent="-171450" algn="just" defTabSz="914400" eaLnBrk="0" hangingPunct="0">
              <a:buFont typeface="Arial" panose="020B0604020202020204" pitchFamily="34" charset="0"/>
              <a:buChar char="•"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reproduce LHC tunnel conditions with high pressure (up to 17 bar) after the quench.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420688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420688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C16B5582-673C-53F9-931F-F8FB910B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76" y="627347"/>
            <a:ext cx="2792129" cy="280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A965E9AE-AF5B-EFF4-0F14-00F23BDF3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004" y="3301954"/>
            <a:ext cx="1422418" cy="170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792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C616D6-D51F-189E-FC78-3603CF616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17" y="1280796"/>
            <a:ext cx="2880357" cy="3105285"/>
          </a:xfrm>
        </p:spPr>
        <p:txBody>
          <a:bodyPr/>
          <a:lstStyle/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old Feed box insert is used for horizontal cryo-assembly testing. Three vapor cooled power leads will allow testing of two magnets in the cryo-assembly individually or together connected in series. Copper flags were silver-plated for a better connection with the flexible leads. New current limiting resistors were installed.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20D1C9-AC09-F81F-70D8-FB0DF49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BOX INSERT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C5DF7-47A8-2E96-2CFB-B2FFA69B1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763A4-7995-FCDD-6D38-DA20F251A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F111F1-E85B-F540-D68B-14BA778DE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26" y="2407255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43F2C882-A2FC-CAB6-3A44-E35B60CD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74" y="286405"/>
            <a:ext cx="3024052" cy="226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5A9E23-47DA-7920-73BB-929CF80D6FA4}"/>
              </a:ext>
            </a:extLst>
          </p:cNvPr>
          <p:cNvSpPr txBox="1"/>
          <p:nvPr/>
        </p:nvSpPr>
        <p:spPr>
          <a:xfrm>
            <a:off x="6250577" y="238263"/>
            <a:ext cx="2498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Low conductivity water (LCW) system for cooling the solid copper bus and the flexible power leads was fully refurbished to provide an adequate water flow (4 times larger). </a:t>
            </a: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54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00FD96-565F-E9C8-D200-5FCD623C7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cooldown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61918-5BCC-68DF-4CB1-2A5AC0D4F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6B36DA-78F5-CF33-7235-256153DFE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D64641-E8FB-18BD-26F7-55871785C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9" y="645695"/>
            <a:ext cx="4464853" cy="350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82C8E0-54C7-1918-1074-47FD35188530}"/>
              </a:ext>
            </a:extLst>
          </p:cNvPr>
          <p:cNvSpPr txBox="1"/>
          <p:nvPr/>
        </p:nvSpPr>
        <p:spPr>
          <a:xfrm>
            <a:off x="4783016" y="83184"/>
            <a:ext cx="4360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241" marR="168440" indent="24054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To prevent excessive stresses in the magnet structure during the cool-down and warm-up: </a:t>
            </a:r>
          </a:p>
          <a:p>
            <a:pPr marL="381991" marR="16844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maximum temperature difference of 50K between the ends of the cold mass. </a:t>
            </a:r>
          </a:p>
          <a:p>
            <a:pPr marL="381991" marR="16844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temperature gradient during cool-down and warm-up in the tunnel is expected to be less than this upper limit.</a:t>
            </a:r>
          </a:p>
          <a:p>
            <a:pPr marL="96241" marR="16844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Controlled cooldown is accomplished in two stages: </a:t>
            </a:r>
          </a:p>
          <a:p>
            <a:pPr marL="381991" marR="16844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For cool-down from 300K to 80K, He gas is cooled in a liquid nitrogen bath and then mixed with the 300K helium to achieve the required cold mass supply temperature. </a:t>
            </a:r>
          </a:p>
          <a:p>
            <a:pPr marL="381991" marR="16844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Below 80 K: 80K helium gas is mixed with the 4.5K liquid helium</a:t>
            </a:r>
          </a:p>
        </p:txBody>
      </p:sp>
    </p:spTree>
    <p:extLst>
      <p:ext uri="{BB962C8B-B14F-4D97-AF65-F5344CB8AC3E}">
        <p14:creationId xmlns:p14="http://schemas.microsoft.com/office/powerpoint/2010/main" val="69165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85372" y="224644"/>
            <a:ext cx="8686800" cy="320908"/>
          </a:xfrm>
        </p:spPr>
        <p:txBody>
          <a:bodyPr/>
          <a:lstStyle/>
          <a:p>
            <a:r>
              <a:rPr lang="en-US" sz="1950" dirty="0"/>
              <a:t>Test facility overview at FNAL</a:t>
            </a:r>
          </a:p>
        </p:txBody>
      </p:sp>
      <p:pic>
        <p:nvPicPr>
          <p:cNvPr id="16" name="Picture 15" descr="A picture containing text, indoor, ceiling, sale&#10;&#10;Description automatically generated">
            <a:extLst>
              <a:ext uri="{FF2B5EF4-FFF2-40B4-BE49-F238E27FC236}">
                <a16:creationId xmlns:a16="http://schemas.microsoft.com/office/drawing/2014/main" id="{ECEF9571-B26D-A1E8-EC98-2F1C0E86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348" y="-38527"/>
            <a:ext cx="3978931" cy="2984199"/>
          </a:xfrm>
          <a:prstGeom prst="rect">
            <a:avLst/>
          </a:prstGeom>
        </p:spPr>
      </p:pic>
      <p:pic>
        <p:nvPicPr>
          <p:cNvPr id="18" name="Picture 17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AB7F86ED-DEC9-0DA4-A315-5EB3C4913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313" y="1823599"/>
            <a:ext cx="3669323" cy="2751992"/>
          </a:xfrm>
          <a:prstGeom prst="rect">
            <a:avLst/>
          </a:prstGeom>
        </p:spPr>
      </p:pic>
      <p:sp>
        <p:nvSpPr>
          <p:cNvPr id="19" name="TextBox 8">
            <a:extLst>
              <a:ext uri="{FF2B5EF4-FFF2-40B4-BE49-F238E27FC236}">
                <a16:creationId xmlns:a16="http://schemas.microsoft.com/office/drawing/2014/main" id="{B0113EA3-E432-A340-AEA9-52DA600B8D3B}"/>
              </a:ext>
            </a:extLst>
          </p:cNvPr>
          <p:cNvSpPr txBox="1"/>
          <p:nvPr/>
        </p:nvSpPr>
        <p:spPr>
          <a:xfrm>
            <a:off x="3554605" y="4181211"/>
            <a:ext cx="534124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VMTF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194778DB-4701-A94E-A9B7-AD35C77E60CC}"/>
              </a:ext>
            </a:extLst>
          </p:cNvPr>
          <p:cNvSpPr txBox="1"/>
          <p:nvPr/>
        </p:nvSpPr>
        <p:spPr>
          <a:xfrm>
            <a:off x="7691319" y="1593969"/>
            <a:ext cx="666200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Stand 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4F44C4-BFCF-4B93-1059-FDFD9C5442FE}"/>
              </a:ext>
            </a:extLst>
          </p:cNvPr>
          <p:cNvSpPr/>
          <p:nvPr/>
        </p:nvSpPr>
        <p:spPr>
          <a:xfrm>
            <a:off x="80299" y="707921"/>
            <a:ext cx="21919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Vertical magnet test facility (VMTF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): 4 m deep, 0.65 m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3 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1 m long, 0.4 m diameter magnets and testing HTS current leads up to 10 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cryostats at VCTF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each 4 m deep, 0.7 m diameter (used for cavity testing)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4:</a:t>
            </a: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One horizontal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7: conduction cooled low cost facility</a:t>
            </a: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A6A0F7E5-2C86-3EFE-2F20-119573419181}"/>
              </a:ext>
            </a:extLst>
          </p:cNvPr>
          <p:cNvSpPr txBox="1"/>
          <p:nvPr/>
        </p:nvSpPr>
        <p:spPr>
          <a:xfrm>
            <a:off x="3621538" y="2123694"/>
            <a:ext cx="534124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VCTF</a:t>
            </a: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A0673D53-1F3E-4EFD-1C44-20D282D81A9E}"/>
              </a:ext>
            </a:extLst>
          </p:cNvPr>
          <p:cNvSpPr txBox="1"/>
          <p:nvPr/>
        </p:nvSpPr>
        <p:spPr>
          <a:xfrm>
            <a:off x="6561688" y="2686240"/>
            <a:ext cx="818825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HF-VMTF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60E20E2-7F03-9AC7-CBA0-E30B5CB392F5}"/>
              </a:ext>
            </a:extLst>
          </p:cNvPr>
          <p:cNvSpPr txBox="1"/>
          <p:nvPr/>
        </p:nvSpPr>
        <p:spPr>
          <a:xfrm>
            <a:off x="2023491" y="3277825"/>
            <a:ext cx="666200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Stand 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9AACAC-81E4-1588-DA0C-7D2CE3726290}"/>
              </a:ext>
            </a:extLst>
          </p:cNvPr>
          <p:cNvSpPr/>
          <p:nvPr/>
        </p:nvSpPr>
        <p:spPr>
          <a:xfrm>
            <a:off x="6561688" y="3358136"/>
            <a:ext cx="2301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Lifting and Handling tools: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25-top cranes used in synchronized mode.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two 10-ton cranes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7FC97-7FA1-5F64-A5B7-34BB9DAAE0A0}"/>
              </a:ext>
            </a:extLst>
          </p:cNvPr>
          <p:cNvSpPr txBox="1"/>
          <p:nvPr/>
        </p:nvSpPr>
        <p:spPr>
          <a:xfrm>
            <a:off x="5546510" y="1114290"/>
            <a:ext cx="666200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Stand 3</a:t>
            </a: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C2D89E-3CD8-7C34-E0FB-F0AB6563B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4" y="728664"/>
            <a:ext cx="2599506" cy="3216319"/>
          </a:xfrm>
        </p:spPr>
        <p:txBody>
          <a:bodyPr/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Tier-1 is a primary FPGA based Digital Quench Detection system,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Tier-2 - secondary Analog QD system, and</a:t>
            </a:r>
            <a:r>
              <a:rPr lang="en-US" sz="1600" kern="1400" dirty="0">
                <a:ln>
                  <a:noFill/>
                </a:ln>
                <a:solidFill>
                  <a:srgbClr val="FB963C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en-US" sz="1600" kern="140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Tier 3 - Quench controls and Data Management system by National Instrument </a:t>
            </a:r>
            <a:r>
              <a:rPr lang="en-US" sz="1600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Cryo</a:t>
            </a: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: user interface 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endParaRPr lang="en-US" sz="1600" kern="140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High reliability is achieved with two independent and fully redundant systems: Digital primary and Analog secondary quench detection.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4583E0-B25C-A3BF-FDC7-AAC1497CD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Quench </a:t>
            </a:r>
            <a:r>
              <a:rPr lang="en-US" dirty="0"/>
              <a:t>Protection and Monitoring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CDCB8-8666-A702-519E-F43623562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33F79F-414E-F3F4-173B-D1C4468918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E3CBBD-AF86-B178-F0F2-F1D5AEE30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916" y="1166186"/>
            <a:ext cx="2081152" cy="253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66C16F5-E9D3-6BBA-F7C3-CCF2E345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025" y="656697"/>
            <a:ext cx="1745479" cy="392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8BB47A-64FA-A600-76BF-DBCE1AB83B24}"/>
              </a:ext>
            </a:extLst>
          </p:cNvPr>
          <p:cNvSpPr txBox="1"/>
          <p:nvPr/>
        </p:nvSpPr>
        <p:spPr>
          <a:xfrm>
            <a:off x="4661662" y="656697"/>
            <a:ext cx="224225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68440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goal is to provide magnet protection at Fermilab as close as possible to the operating conditions at CERN:</a:t>
            </a:r>
          </a:p>
          <a:p>
            <a:pPr marL="285750" marR="16844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Coupling Loss Induced Quench (CLIQ)manufactured by the same vendor both for CERN and Fermilab</a:t>
            </a:r>
          </a:p>
          <a:p>
            <a:pPr marL="285750" marR="16844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HFU provided by CERN</a:t>
            </a:r>
            <a:endParaRPr lang="en-US" sz="1600" kern="140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34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23B87E-2F88-4A1B-A185-6C204EA4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3820883" cy="1570399"/>
          </a:xfrm>
        </p:spPr>
        <p:txBody>
          <a:bodyPr/>
          <a:lstStyle/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Fermilab developed Printed Circuit Board (PCB) based magnetic measurement probe.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Those probes </a:t>
            </a: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are successfully used at LBNL (Berkeley) and BNL (Brookhaven) for magnetic measurements during assembly and testing of the magnets.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For accurate measurements of the local magnetic center and field angles we need to know the measurement probe location and orientation with high precision. 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endParaRPr lang="en-US" sz="1600" kern="140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Leica Absolute Tracker AT960 will be used for precise location of the probe.</a:t>
            </a: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87AEDF-C7E8-B091-EDC2-1C0055787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measurement system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DFFE9-AD3C-7BB0-11A6-4402AFE21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79CE7-6ECD-3466-7C30-FAD3FB332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31497-2E7F-A05E-8DF0-FE1C8DB3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886" y="0"/>
            <a:ext cx="2601268" cy="346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BD7D8-9F32-365E-0B74-910B45D41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770" y="2299063"/>
            <a:ext cx="3728903" cy="2796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17D2C-5C63-4222-7311-BC9957DA87F5}"/>
              </a:ext>
            </a:extLst>
          </p:cNvPr>
          <p:cNvSpPr txBox="1"/>
          <p:nvPr/>
        </p:nvSpPr>
        <p:spPr>
          <a:xfrm>
            <a:off x="4572000" y="1069846"/>
            <a:ext cx="1521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Details on Joe DiMarco talk on April 28</a:t>
            </a:r>
          </a:p>
        </p:txBody>
      </p:sp>
    </p:spTree>
    <p:extLst>
      <p:ext uri="{BB962C8B-B14F-4D97-AF65-F5344CB8AC3E}">
        <p14:creationId xmlns:p14="http://schemas.microsoft.com/office/powerpoint/2010/main" val="3971499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D2752A-CD94-1B58-4465-95A9440A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Magnet Test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3D2A5-0F2B-24EB-D488-D2EC00D1C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C4D57-5EC8-6654-5637-33DC6C363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8B0CB41-1FCD-A317-EB35-4D86A2EA2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06" y="1389517"/>
            <a:ext cx="3677194" cy="276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A65C3A4F-F7A9-7D96-2E3A-1B685A5E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4" y="1382436"/>
            <a:ext cx="4740773" cy="276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3D46F3-7333-EF99-1878-61115F580FF1}"/>
              </a:ext>
            </a:extLst>
          </p:cNvPr>
          <p:cNvSpPr txBox="1"/>
          <p:nvPr/>
        </p:nvSpPr>
        <p:spPr>
          <a:xfrm>
            <a:off x="66502" y="570283"/>
            <a:ext cx="907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Major cryo-mechanical and electrical upgrades at Fermilab’s horizontal test stand were verified during the shorted bus (zero-magnet) test in October-December 2020.</a:t>
            </a:r>
          </a:p>
        </p:txBody>
      </p:sp>
    </p:spTree>
    <p:extLst>
      <p:ext uri="{BB962C8B-B14F-4D97-AF65-F5344CB8AC3E}">
        <p14:creationId xmlns:p14="http://schemas.microsoft.com/office/powerpoint/2010/main" val="2409620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CAA590-1B74-85EF-2DA9-9E4F871B1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5199382" cy="3794522"/>
          </a:xfrm>
        </p:spPr>
        <p:txBody>
          <a:bodyPr/>
          <a:lstStyle/>
          <a:p>
            <a:pPr marL="0" marR="16844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Functionality of the upgraded systems 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new piping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cooldown return relief manifold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new adapter box and interconnects.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endParaRPr lang="en-US" sz="1600" kern="140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insulating vacuum reached ~ 10</a:t>
            </a:r>
            <a:r>
              <a:rPr lang="en-US" sz="1600" kern="1400" baseline="300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-7 </a:t>
            </a: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Torr. 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eturn end piping pressurized up to 17 bar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Controlled cooldown from room temperature to 4.5 K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Main vapor-cooled power leads were verified up to 18500 A. 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middle power lead achieved 17600 A, d</a:t>
            </a:r>
            <a:r>
              <a:rPr lang="en-US" sz="1600" kern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emonstrating s</a:t>
            </a:r>
            <a:r>
              <a:rPr lang="en-US" sz="16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ufficient margin for testing the HL-LHC cryo-assemblies at the nominal operating current of 16230 A.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16844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86A71A-325C-0611-5608-0034C33D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4 commissioning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7E34D-FEF9-D230-DC57-FFC17D37B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216D9-CBAB-F586-B908-6B177A901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EFCA1-67C9-5E15-1DC0-5169ABA6D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985" y="83184"/>
            <a:ext cx="3716015" cy="495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603DBE-521E-7E05-85F0-02985F7CF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 4 commissioning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E3219-C26C-556F-A3C8-A88993957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7C104-0F37-FC37-A7E0-2659F8799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E0F940D-4749-4AC8-B68D-5FBF3557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372323"/>
            <a:ext cx="3836397" cy="239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A1747-0D70-D6BE-399B-8107E12C89EA}"/>
              </a:ext>
            </a:extLst>
          </p:cNvPr>
          <p:cNvSpPr txBox="1"/>
          <p:nvPr/>
        </p:nvSpPr>
        <p:spPr>
          <a:xfrm>
            <a:off x="4165600" y="1239255"/>
            <a:ext cx="4756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New Quench Protection and Monitoring system was tested.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 real quench was detected in the middle power lead. 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Holding current test was performed at 16500 A. </a:t>
            </a:r>
          </a:p>
          <a:p>
            <a:pPr marL="0" marR="168440" indent="0" algn="just">
              <a:spcBef>
                <a:spcPts val="0"/>
              </a:spcBef>
              <a:spcAft>
                <a:spcPts val="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new process controls system operation with additional automation capabilities also was successfully demonstrated. </a:t>
            </a:r>
          </a:p>
        </p:txBody>
      </p:sp>
    </p:spTree>
    <p:extLst>
      <p:ext uri="{BB962C8B-B14F-4D97-AF65-F5344CB8AC3E}">
        <p14:creationId xmlns:p14="http://schemas.microsoft.com/office/powerpoint/2010/main" val="2311342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BAE415A-6F98-3A0B-6CAC-818F54DD3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5"/>
          <a:stretch/>
        </p:blipFill>
        <p:spPr>
          <a:xfrm>
            <a:off x="39914" y="703943"/>
            <a:ext cx="9064171" cy="443955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2FF50D-0659-D8C5-D39A-46EC7173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83184"/>
            <a:ext cx="8686800" cy="320908"/>
          </a:xfrm>
        </p:spPr>
        <p:txBody>
          <a:bodyPr/>
          <a:lstStyle/>
          <a:p>
            <a:r>
              <a:rPr lang="en-US" dirty="0"/>
              <a:t>1.9 K on April 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280D3-01E5-B885-7D9D-50A648F7E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F2CF0-0BAF-56BA-6FF9-83991BFC1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1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9752C2-78E2-199E-2984-4E572C1B9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Fermilab has 30K A magnet vertical test facility</a:t>
            </a:r>
          </a:p>
          <a:p>
            <a:pPr marL="1028700" lvl="3" indent="-171450">
              <a:buFont typeface="Arial" panose="020B0604020202020204" pitchFamily="34" charset="0"/>
              <a:buChar char="•"/>
            </a:pPr>
            <a:r>
              <a:rPr lang="en-US" dirty="0"/>
              <a:t>Several LARP-HL-LHC R&amp;D short quadrupole magnets were tested</a:t>
            </a:r>
          </a:p>
          <a:p>
            <a:pPr marL="1028700" lvl="3" indent="-171450">
              <a:buFont typeface="Arial" panose="020B0604020202020204" pitchFamily="34" charset="0"/>
              <a:buChar char="•"/>
            </a:pPr>
            <a:r>
              <a:rPr lang="en-US" dirty="0"/>
              <a:t>15T and several mirror magnets</a:t>
            </a:r>
          </a:p>
          <a:p>
            <a:r>
              <a:rPr lang="en-US" dirty="0"/>
              <a:t>Several new diagnostic capabilities have been implemented over the last 5 years</a:t>
            </a:r>
          </a:p>
          <a:p>
            <a:r>
              <a:rPr lang="en-US" dirty="0"/>
              <a:t>Future plans: synchronize/ improve the diagnostic systems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lang="en-US" b="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nduction </a:t>
            </a: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lang="en-US" b="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oled </a:t>
            </a: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</a:t>
            </a:r>
            <a:r>
              <a:rPr lang="en-US" b="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 </a:t>
            </a: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lang="en-US" b="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 test stand </a:t>
            </a:r>
          </a:p>
          <a:p>
            <a:pPr marL="858837" lvl="2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latin typeface="Helvetica" pitchFamily="2" charset="0"/>
              </a:rPr>
              <a:t>to support both SC magnet and SRF in conduction cooling</a:t>
            </a:r>
          </a:p>
          <a:p>
            <a:pPr marL="858837" lvl="2" indent="-285750" algn="just">
              <a:buFont typeface="Arial" panose="020B0604020202020204" pitchFamily="34" charset="0"/>
              <a:buChar char="•"/>
            </a:pPr>
            <a:r>
              <a:rPr lang="en-US" sz="1300" dirty="0">
                <a:latin typeface="Helvetica" pitchFamily="2" charset="0"/>
              </a:rPr>
              <a:t>12T solenoid for the PSI HTS undulator and in the future HTS and Nb3Sn SRF</a:t>
            </a:r>
            <a:endParaRPr lang="en-US" sz="1300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b="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2572E6-446F-B326-4956-D68FD47C0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F16EA2-DFA5-6DFF-8FDF-01706A1D6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4F5F8-AE27-5EFC-2C0D-7D68B2E48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Higher peak field on axis for the same gap and period length in operation with electron beam.">
            <a:extLst>
              <a:ext uri="{FF2B5EF4-FFF2-40B4-BE49-F238E27FC236}">
                <a16:creationId xmlns:a16="http://schemas.microsoft.com/office/drawing/2014/main" id="{DACDC945-2A48-184E-35EA-0D48D8E486DE}"/>
              </a:ext>
            </a:extLst>
          </p:cNvPr>
          <p:cNvSpPr txBox="1"/>
          <p:nvPr/>
        </p:nvSpPr>
        <p:spPr>
          <a:xfrm>
            <a:off x="2830034" y="4061043"/>
            <a:ext cx="4215708" cy="267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1511" tIns="41511" rIns="41511" bIns="41511" anchor="ctr"/>
          <a:lstStyle>
            <a:lvl1pPr defTabSz="2440923">
              <a:lnSpc>
                <a:spcPct val="100000"/>
              </a:lnSpc>
              <a:defRPr sz="2800">
                <a:solidFill>
                  <a:srgbClr val="DCDEE0"/>
                </a:solidFill>
                <a:uFillTx/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pPr algn="just"/>
            <a:endParaRPr sz="1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22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BEC584-0E35-7A40-59D9-7878EF2E7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Fermilab’s horizontal magnet test stand is operating again. </a:t>
            </a:r>
          </a:p>
          <a:p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The facility was refurbished and upgraded to meet the design and test requirements for the High-Luminosity LHC low-beta quadrupole magnets. </a:t>
            </a:r>
          </a:p>
          <a:p>
            <a:pPr marL="724890" marR="192494" lvl="2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automated controlled cool-down and warm-up</a:t>
            </a:r>
          </a:p>
          <a:p>
            <a:pPr marL="724890" marR="192494" lvl="2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</a:t>
            </a:r>
            <a:r>
              <a:rPr lang="en-US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ew location of the lambda plug</a:t>
            </a:r>
          </a:p>
          <a:p>
            <a:pPr marL="724890" marR="192494" lvl="2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Vapor cooled main power leads were verified at currents up to 18500 A.</a:t>
            </a:r>
          </a:p>
          <a:p>
            <a:pPr marL="724890" marR="192494" lvl="2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New Quench Protection and Monitoring system was successfully used during this test. </a:t>
            </a:r>
            <a:endParaRPr lang="en-US" kern="1400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39140" marR="192494" lvl="2" algn="just">
              <a:spcBef>
                <a:spcPts val="0"/>
              </a:spcBef>
              <a:spcAft>
                <a:spcPts val="0"/>
              </a:spcAft>
            </a:pPr>
            <a:endParaRPr lang="en-US" kern="140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6241" marR="192494" indent="0" algn="just">
              <a:spcBef>
                <a:spcPts val="0"/>
              </a:spcBef>
              <a:spcAft>
                <a:spcPts val="0"/>
              </a:spcAft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 Test of the first pre-series cryo-assembly is ongoing</a:t>
            </a:r>
          </a:p>
          <a:p>
            <a:pPr marL="724890" marR="192494" lvl="2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kern="14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Successful cooldown to 1.9 K</a:t>
            </a:r>
            <a:endParaRPr lang="en-US" kern="1400" dirty="0">
              <a:ln>
                <a:noFill/>
              </a:ln>
              <a:solidFill>
                <a:srgbClr val="00000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96241" marR="192494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C6C591-48F9-BE78-BBD7-7D3CB83C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1989B6-52DB-7FD9-ECE4-21650E313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A414F-5F37-F0E1-43E6-5DFAE1B69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357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Outline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39B4F-5F3C-F17D-801B-4BE58460D87B}"/>
              </a:ext>
            </a:extLst>
          </p:cNvPr>
          <p:cNvSpPr txBox="1"/>
          <p:nvPr/>
        </p:nvSpPr>
        <p:spPr>
          <a:xfrm>
            <a:off x="542302" y="907741"/>
            <a:ext cx="24548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Vertical magnet test facility (VMTF): diagnostic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8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Stand 4</a:t>
            </a:r>
          </a:p>
        </p:txBody>
      </p:sp>
      <p:pic>
        <p:nvPicPr>
          <p:cNvPr id="3" name="Picture 2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3B6D9E2A-737B-F6E5-04CE-3C73043D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279" y="489584"/>
            <a:ext cx="5276584" cy="39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6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4725" y="227559"/>
            <a:ext cx="8686800" cy="320908"/>
          </a:xfrm>
        </p:spPr>
        <p:txBody>
          <a:bodyPr/>
          <a:lstStyle/>
          <a:p>
            <a:r>
              <a:rPr lang="en-US" sz="1950" dirty="0"/>
              <a:t>Vertical magnet test facility: VMTF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127EA8-3953-D6CA-D9BA-29A80EC21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" y="656350"/>
            <a:ext cx="1887582" cy="33949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9E9790F-591C-59EF-59B4-5D5AFC0D5B91}"/>
              </a:ext>
            </a:extLst>
          </p:cNvPr>
          <p:cNvSpPr/>
          <p:nvPr/>
        </p:nvSpPr>
        <p:spPr>
          <a:xfrm>
            <a:off x="2341697" y="552965"/>
            <a:ext cx="2858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Operating temperature: 1.8-4.5 K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20E0A9-C1A3-91EC-183F-D4F2461C4252}"/>
              </a:ext>
            </a:extLst>
          </p:cNvPr>
          <p:cNvSpPr/>
          <p:nvPr/>
        </p:nvSpPr>
        <p:spPr>
          <a:xfrm>
            <a:off x="2575298" y="920733"/>
            <a:ext cx="2300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Cooling phases: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300 to 4.5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4.5 to 1.8 K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A0E5FA-7371-128A-CCB1-2D119497F443}"/>
              </a:ext>
            </a:extLst>
          </p:cNvPr>
          <p:cNvSpPr txBox="1"/>
          <p:nvPr/>
        </p:nvSpPr>
        <p:spPr>
          <a:xfrm>
            <a:off x="2387675" y="1787648"/>
            <a:ext cx="29153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N. Of signals:</a:t>
            </a:r>
          </a:p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104: voltage taps (QA)</a:t>
            </a:r>
          </a:p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63: strain gauges</a:t>
            </a:r>
          </a:p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16: strip heaters</a:t>
            </a:r>
          </a:p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13: QA</a:t>
            </a:r>
          </a:p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6: temperature</a:t>
            </a:r>
          </a:p>
          <a:p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Detection system: AQD, DQD and a 3</a:t>
            </a:r>
            <a:r>
              <a:rPr lang="en-US" sz="1600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one upgraded system FPGA based</a:t>
            </a:r>
          </a:p>
        </p:txBody>
      </p:sp>
      <p:pic>
        <p:nvPicPr>
          <p:cNvPr id="25" name="Picture 24" descr="A picture containing indoor, metal, area, several&#10;&#10;Description automatically generated">
            <a:extLst>
              <a:ext uri="{FF2B5EF4-FFF2-40B4-BE49-F238E27FC236}">
                <a16:creationId xmlns:a16="http://schemas.microsoft.com/office/drawing/2014/main" id="{377CB12E-0C1A-7C03-8120-AEEDF159B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869" y="141273"/>
            <a:ext cx="2186069" cy="29147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F62E42-2154-12D8-6825-A552CCBF0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16" y="2011004"/>
            <a:ext cx="1586762" cy="2806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727A5-7EF6-2FAB-0C93-D51E5BA461DC}"/>
              </a:ext>
            </a:extLst>
          </p:cNvPr>
          <p:cNvSpPr txBox="1"/>
          <p:nvPr/>
        </p:nvSpPr>
        <p:spPr>
          <a:xfrm>
            <a:off x="7515264" y="465748"/>
            <a:ext cx="1328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15000 A 30000 A</a:t>
            </a:r>
          </a:p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top heads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30A58-5FE7-0D69-337C-1841C7E0ED3C}"/>
              </a:ext>
            </a:extLst>
          </p:cNvPr>
          <p:cNvSpPr txBox="1"/>
          <p:nvPr/>
        </p:nvSpPr>
        <p:spPr>
          <a:xfrm>
            <a:off x="5692745" y="3589638"/>
            <a:ext cx="1586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Probe for magnetic measurements</a:t>
            </a:r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5CF83D6D-9826-3DD9-84B7-55A38AC73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536" y="804708"/>
            <a:ext cx="3907370" cy="341894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32A4CF-8D3D-4512-221B-AA9662C1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45271"/>
            <a:ext cx="8686800" cy="320908"/>
          </a:xfrm>
        </p:spPr>
        <p:txBody>
          <a:bodyPr/>
          <a:lstStyle/>
          <a:p>
            <a:r>
              <a:rPr lang="en-US" dirty="0"/>
              <a:t>Data acquisition system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B2871-5E30-C4D8-7E94-C6658757B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EDA2FD-BA7F-FEE2-E831-FB650B25A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75746A-1B94-4B67-731E-A04AC1E39DFC}"/>
              </a:ext>
            </a:extLst>
          </p:cNvPr>
          <p:cNvSpPr txBox="1"/>
          <p:nvPr/>
        </p:nvSpPr>
        <p:spPr>
          <a:xfrm flipH="1">
            <a:off x="4460064" y="1296862"/>
            <a:ext cx="4343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Quench characterization: 8 kHz 1 sec before and after the quench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FVT (fixed VT), CVT (configurable VT) signals: strain gauge s/sample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Slow scan min/sample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98795-F87C-E505-B990-DBA5E0DF4DCD}"/>
              </a:ext>
            </a:extLst>
          </p:cNvPr>
          <p:cNvSpPr txBox="1"/>
          <p:nvPr/>
        </p:nvSpPr>
        <p:spPr>
          <a:xfrm>
            <a:off x="4782456" y="3567192"/>
            <a:ext cx="4021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AUP short model quadrupole: 1 </a:t>
            </a:r>
            <a:r>
              <a:rPr lang="en-US" sz="2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</a:t>
            </a: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cold down to 1.9 K after quench</a:t>
            </a:r>
          </a:p>
        </p:txBody>
      </p:sp>
    </p:spTree>
    <p:extLst>
      <p:ext uri="{BB962C8B-B14F-4D97-AF65-F5344CB8AC3E}">
        <p14:creationId xmlns:p14="http://schemas.microsoft.com/office/powerpoint/2010/main" val="221789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Maria Baldini | FNAL Test Facility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08AAC229-D383-546B-3D41-88E47E8898E3}"/>
              </a:ext>
            </a:extLst>
          </p:cNvPr>
          <p:cNvSpPr txBox="1">
            <a:spLocks/>
          </p:cNvSpPr>
          <p:nvPr/>
        </p:nvSpPr>
        <p:spPr>
          <a:xfrm>
            <a:off x="0" y="102513"/>
            <a:ext cx="9143999" cy="32090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VMTF diagnostic improvements: quench antenna (J. Di Marco, S. Stoynev)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ED1FB6F8-AEB9-0AB6-A690-4529103F225B}"/>
              </a:ext>
            </a:extLst>
          </p:cNvPr>
          <p:cNvSpPr txBox="1">
            <a:spLocks/>
          </p:cNvSpPr>
          <p:nvPr/>
        </p:nvSpPr>
        <p:spPr>
          <a:xfrm>
            <a:off x="4660804" y="1332023"/>
            <a:ext cx="4302404" cy="269557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>
                <a:solidFill>
                  <a:srgbClr val="63666A"/>
                </a:solidFill>
                <a:cs typeface="Helvetica"/>
              </a:rPr>
              <a:t>A dual-diameter warm bore QA support was developed to allow flex-QA arrays to be positioned precisely and channels neatly taken out of the bore. Fine-grained arrays of flex-QA were fabricated. </a:t>
            </a:r>
          </a:p>
          <a:p>
            <a:pPr algn="just"/>
            <a:r>
              <a:rPr lang="en-US" sz="1800" dirty="0">
                <a:solidFill>
                  <a:srgbClr val="63666A"/>
                </a:solidFill>
                <a:cs typeface="Helvetica"/>
              </a:rPr>
              <a:t>Sample rate 100 </a:t>
            </a:r>
            <a:r>
              <a:rPr lang="en-US" sz="1800" dirty="0" err="1">
                <a:solidFill>
                  <a:srgbClr val="63666A"/>
                </a:solidFill>
                <a:cs typeface="Helvetica"/>
              </a:rPr>
              <a:t>KHz</a:t>
            </a:r>
            <a:endParaRPr lang="en-US" sz="1800" dirty="0">
              <a:solidFill>
                <a:srgbClr val="63666A"/>
              </a:solidFill>
              <a:cs typeface="Helvetica"/>
            </a:endParaRPr>
          </a:p>
          <a:p>
            <a:pPr algn="just"/>
            <a:r>
              <a:rPr lang="en-US" sz="1800" dirty="0">
                <a:solidFill>
                  <a:srgbClr val="63666A"/>
                </a:solidFill>
                <a:cs typeface="Helvetica"/>
              </a:rPr>
              <a:t>A “warm” test stand has been also fabricated to replicate/model cold flex antenna data.</a:t>
            </a:r>
            <a:endParaRPr lang="en-US" sz="1800" dirty="0">
              <a:solidFill>
                <a:srgbClr val="63666A"/>
              </a:solidFill>
            </a:endParaRPr>
          </a:p>
        </p:txBody>
      </p:sp>
      <p:pic>
        <p:nvPicPr>
          <p:cNvPr id="9" name="Picture 8" descr="A picture containing indoor, table, toy, sitting&#10;&#10;Description automatically generated">
            <a:extLst>
              <a:ext uri="{FF2B5EF4-FFF2-40B4-BE49-F238E27FC236}">
                <a16:creationId xmlns:a16="http://schemas.microsoft.com/office/drawing/2014/main" id="{09142086-E60E-D9A5-F6C8-025A97CCB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3" t="37113" b="38306"/>
          <a:stretch/>
        </p:blipFill>
        <p:spPr>
          <a:xfrm>
            <a:off x="4771011" y="504150"/>
            <a:ext cx="4144856" cy="8635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B814B-B360-53A7-B053-CBDC24658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06" b="45027"/>
          <a:stretch/>
        </p:blipFill>
        <p:spPr>
          <a:xfrm>
            <a:off x="386082" y="3744877"/>
            <a:ext cx="3462423" cy="692485"/>
          </a:xfrm>
          <a:prstGeom prst="rect">
            <a:avLst/>
          </a:prstGeom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AB801EC-6431-29B4-9D5B-F9D3CF449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" t="4025" r="59077" b="13131"/>
          <a:stretch/>
        </p:blipFill>
        <p:spPr>
          <a:xfrm>
            <a:off x="1405244" y="2317069"/>
            <a:ext cx="3138001" cy="12489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90B7C95-B536-1609-D089-5DE5E58956B1}"/>
              </a:ext>
            </a:extLst>
          </p:cNvPr>
          <p:cNvGrpSpPr/>
          <p:nvPr/>
        </p:nvGrpSpPr>
        <p:grpSpPr>
          <a:xfrm>
            <a:off x="125901" y="650757"/>
            <a:ext cx="1500247" cy="2148645"/>
            <a:chOff x="125901" y="650757"/>
            <a:chExt cx="1500247" cy="214864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69F73F-2DA1-415C-8A4D-C31F9058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901" y="808384"/>
              <a:ext cx="1121854" cy="196593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CD9D18-913C-4907-BDA9-F1D632A137F2}"/>
                </a:ext>
              </a:extLst>
            </p:cNvPr>
            <p:cNvSpPr txBox="1"/>
            <p:nvPr/>
          </p:nvSpPr>
          <p:spPr>
            <a:xfrm>
              <a:off x="271383" y="650757"/>
              <a:ext cx="1057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SMALL QA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78F14A-100E-2E9B-5F3B-7AB2BCB4452E}"/>
                </a:ext>
              </a:extLst>
            </p:cNvPr>
            <p:cNvSpPr txBox="1"/>
            <p:nvPr/>
          </p:nvSpPr>
          <p:spPr>
            <a:xfrm>
              <a:off x="568639" y="2491625"/>
              <a:ext cx="105750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LARGE QA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21CA27F-D830-2FC7-2DA4-E3F9FCC8F771}"/>
              </a:ext>
            </a:extLst>
          </p:cNvPr>
          <p:cNvGrpSpPr/>
          <p:nvPr/>
        </p:nvGrpSpPr>
        <p:grpSpPr>
          <a:xfrm>
            <a:off x="1311656" y="549908"/>
            <a:ext cx="3256177" cy="1729789"/>
            <a:chOff x="1986828" y="721420"/>
            <a:chExt cx="3256177" cy="17297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1E9858-45F8-A382-C236-8D8DCF70B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6828" y="1039087"/>
              <a:ext cx="3203392" cy="133118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988945-A3BA-89C7-AA5B-E6063305759B}"/>
                </a:ext>
              </a:extLst>
            </p:cNvPr>
            <p:cNvSpPr txBox="1"/>
            <p:nvPr/>
          </p:nvSpPr>
          <p:spPr>
            <a:xfrm>
              <a:off x="3867710" y="721420"/>
              <a:ext cx="12941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INTERCONNECT COUPLING FOR LARGE QA TO SMALL QA COUPLING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F9A504-3634-58C2-F17E-561DC109E716}"/>
                </a:ext>
              </a:extLst>
            </p:cNvPr>
            <p:cNvSpPr txBox="1"/>
            <p:nvPr/>
          </p:nvSpPr>
          <p:spPr>
            <a:xfrm>
              <a:off x="3948847" y="2220377"/>
              <a:ext cx="129415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CARBON FIBER TUBE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85ED183-BE89-6F89-527E-2567A99C9B78}"/>
              </a:ext>
            </a:extLst>
          </p:cNvPr>
          <p:cNvSpPr txBox="1"/>
          <p:nvPr/>
        </p:nvSpPr>
        <p:spPr>
          <a:xfrm>
            <a:off x="4073366" y="4345101"/>
            <a:ext cx="3706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Details on Joe DiMarco talk on April 28</a:t>
            </a:r>
          </a:p>
        </p:txBody>
      </p:sp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08AAC229-D383-546B-3D41-88E47E8898E3}"/>
              </a:ext>
            </a:extLst>
          </p:cNvPr>
          <p:cNvSpPr txBox="1">
            <a:spLocks/>
          </p:cNvSpPr>
          <p:nvPr/>
        </p:nvSpPr>
        <p:spPr>
          <a:xfrm>
            <a:off x="84234" y="93026"/>
            <a:ext cx="8907892" cy="32090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VMTF diagnostic improvements: Fiber optic diagnostic (M. Baldini, S. Krave)</a:t>
            </a:r>
          </a:p>
        </p:txBody>
      </p:sp>
      <p:pic>
        <p:nvPicPr>
          <p:cNvPr id="5" name="Picture 4" descr="A picture containing indoor, cluttered, dirty, miller&#10;&#10;Description automatically generated">
            <a:extLst>
              <a:ext uri="{FF2B5EF4-FFF2-40B4-BE49-F238E27FC236}">
                <a16:creationId xmlns:a16="http://schemas.microsoft.com/office/drawing/2014/main" id="{8E0DAB39-C1A6-2E3F-3074-FDD381748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6" y="736581"/>
            <a:ext cx="1617430" cy="2156574"/>
          </a:xfrm>
          <a:prstGeom prst="rect">
            <a:avLst/>
          </a:prstGeom>
        </p:spPr>
      </p:pic>
      <p:pic>
        <p:nvPicPr>
          <p:cNvPr id="8" name="Picture 7" descr="A picture containing indoor, cluttered, messy&#10;&#10;Description automatically generated">
            <a:extLst>
              <a:ext uri="{FF2B5EF4-FFF2-40B4-BE49-F238E27FC236}">
                <a16:creationId xmlns:a16="http://schemas.microsoft.com/office/drawing/2014/main" id="{101F5A0B-2600-4061-FB3F-B9A08BFD7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09" y="3028485"/>
            <a:ext cx="1422376" cy="1896501"/>
          </a:xfrm>
          <a:prstGeom prst="rect">
            <a:avLst/>
          </a:prstGeom>
        </p:spPr>
      </p:pic>
      <p:pic>
        <p:nvPicPr>
          <p:cNvPr id="10" name="Picture 9" descr="A close-up of some wires&#10;&#10;Description automatically generated with low confidence">
            <a:extLst>
              <a:ext uri="{FF2B5EF4-FFF2-40B4-BE49-F238E27FC236}">
                <a16:creationId xmlns:a16="http://schemas.microsoft.com/office/drawing/2014/main" id="{823665AD-4607-EF98-83FA-6CD9BE935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664" y="1524946"/>
            <a:ext cx="1576363" cy="2093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AEF69-9EF9-3D94-2190-E65491370090}"/>
              </a:ext>
            </a:extLst>
          </p:cNvPr>
          <p:cNvSpPr txBox="1"/>
          <p:nvPr/>
        </p:nvSpPr>
        <p:spPr>
          <a:xfrm>
            <a:off x="6018456" y="786282"/>
            <a:ext cx="29736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Distributed and FBG fibers: </a:t>
            </a:r>
          </a:p>
          <a:p>
            <a:r>
              <a:rPr lang="en-US" sz="18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interrogators (16 channels)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FBG up to 1KHz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3666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Rayleigh up to 250Hz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6BC30A-9B9B-F0AD-26FF-12A3C5D31BDD}"/>
              </a:ext>
            </a:extLst>
          </p:cNvPr>
          <p:cNvSpPr txBox="1"/>
          <p:nvPr/>
        </p:nvSpPr>
        <p:spPr>
          <a:xfrm>
            <a:off x="6494813" y="2570549"/>
            <a:ext cx="2276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Implemented solution: use of pigtail cables spliced below the lambda plate</a:t>
            </a:r>
          </a:p>
        </p:txBody>
      </p:sp>
      <p:pic>
        <p:nvPicPr>
          <p:cNvPr id="7" name="Picture 6" descr="A picture containing indoor, restaurant, shop, cluttered&#10;&#10;Description automatically generated">
            <a:extLst>
              <a:ext uri="{FF2B5EF4-FFF2-40B4-BE49-F238E27FC236}">
                <a16:creationId xmlns:a16="http://schemas.microsoft.com/office/drawing/2014/main" id="{6D6DECAA-8235-50E3-D756-8CA63C6D4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617" y="578285"/>
            <a:ext cx="2607548" cy="34767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F81291-DD54-4006-B1D6-09A606EF0ADF}"/>
              </a:ext>
            </a:extLst>
          </p:cNvPr>
          <p:cNvSpPr txBox="1"/>
          <p:nvPr/>
        </p:nvSpPr>
        <p:spPr>
          <a:xfrm>
            <a:off x="2392301" y="4272422"/>
            <a:ext cx="4801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Details on M. Baldini and S. Krave talks on April 27</a:t>
            </a:r>
          </a:p>
        </p:txBody>
      </p:sp>
    </p:spTree>
    <p:extLst>
      <p:ext uri="{BB962C8B-B14F-4D97-AF65-F5344CB8AC3E}">
        <p14:creationId xmlns:p14="http://schemas.microsoft.com/office/powerpoint/2010/main" val="2871865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itle 9">
            <a:extLst>
              <a:ext uri="{FF2B5EF4-FFF2-40B4-BE49-F238E27FC236}">
                <a16:creationId xmlns:a16="http://schemas.microsoft.com/office/drawing/2014/main" id="{08AAC229-D383-546B-3D41-88E47E8898E3}"/>
              </a:ext>
            </a:extLst>
          </p:cNvPr>
          <p:cNvSpPr txBox="1">
            <a:spLocks/>
          </p:cNvSpPr>
          <p:nvPr/>
        </p:nvSpPr>
        <p:spPr>
          <a:xfrm>
            <a:off x="317404" y="28383"/>
            <a:ext cx="8686800" cy="32090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950" dirty="0"/>
              <a:t>VMTF diagnostic improvements: acoustic sensors (S. Krave)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54F8F-E83A-EF80-4261-10732F347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872" y="612448"/>
            <a:ext cx="4744653" cy="2100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804AB2-8F2A-F110-91EC-30B54A61E02F}"/>
              </a:ext>
            </a:extLst>
          </p:cNvPr>
          <p:cNvSpPr txBox="1"/>
          <p:nvPr/>
        </p:nvSpPr>
        <p:spPr>
          <a:xfrm>
            <a:off x="0" y="319963"/>
            <a:ext cx="4291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Acoustics DAQ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 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 to 2MS/s 12 bit, used at 1MS/s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600 </a:t>
            </a:r>
            <a:r>
              <a:rPr lang="en-US" sz="1600" dirty="0" err="1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MPoints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record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Coupling Box Rebuilt for better noise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Sensors and box based on design by Maxim (LBNL).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1A5C7-0406-44AD-3C09-A276E7D44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30" y="1411148"/>
            <a:ext cx="2311538" cy="1302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DA332D-ED33-EFAF-47BA-2A2FE1BF6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493" y="2949708"/>
            <a:ext cx="2902637" cy="1572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996D0D-0AC3-317D-7112-FBF89E34B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362" y="2538589"/>
            <a:ext cx="2311537" cy="20724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4FB3A4-FCEA-C5EC-34BC-5D22D66AE2D6}"/>
              </a:ext>
            </a:extLst>
          </p:cNvPr>
          <p:cNvSpPr txBox="1"/>
          <p:nvPr/>
        </p:nvSpPr>
        <p:spPr>
          <a:xfrm>
            <a:off x="6303420" y="2908010"/>
            <a:ext cx="2669295" cy="1200329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Preliminary Checkout completed. Reduction in noise floor with new box from~100mV to ~1mV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5AF09A-ABE7-C9CB-6642-D62888F5F0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05" r="51043" b="16148"/>
          <a:stretch/>
        </p:blipFill>
        <p:spPr>
          <a:xfrm>
            <a:off x="225430" y="2556548"/>
            <a:ext cx="1322363" cy="19822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CACAA3-8147-9870-8809-E188B996B4E6}"/>
              </a:ext>
            </a:extLst>
          </p:cNvPr>
          <p:cNvSpPr txBox="1"/>
          <p:nvPr/>
        </p:nvSpPr>
        <p:spPr>
          <a:xfrm>
            <a:off x="869423" y="3792387"/>
            <a:ext cx="1322363" cy="830997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AE sensor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A9FC8-76AE-FE40-83C8-8F02493198DA}"/>
              </a:ext>
            </a:extLst>
          </p:cNvPr>
          <p:cNvSpPr txBox="1"/>
          <p:nvPr/>
        </p:nvSpPr>
        <p:spPr>
          <a:xfrm>
            <a:off x="3712576" y="3884721"/>
            <a:ext cx="1463615" cy="646331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err="1"/>
              <a:t>Picoscope</a:t>
            </a:r>
            <a:r>
              <a:rPr lang="en-US" sz="1800" dirty="0"/>
              <a:t> </a:t>
            </a:r>
            <a:r>
              <a:rPr lang="en-US" sz="1800" dirty="0" err="1"/>
              <a:t>labview</a:t>
            </a:r>
            <a:r>
              <a:rPr lang="en-US" sz="1800" dirty="0"/>
              <a:t> app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5C6E92-7FC0-0E73-6ED1-7774BD436A56}"/>
              </a:ext>
            </a:extLst>
          </p:cNvPr>
          <p:cNvSpPr txBox="1"/>
          <p:nvPr/>
        </p:nvSpPr>
        <p:spPr>
          <a:xfrm>
            <a:off x="5555372" y="666727"/>
            <a:ext cx="3609096" cy="369332"/>
          </a:xfrm>
          <a:prstGeom prst="rect">
            <a:avLst/>
          </a:prstGeom>
          <a:solidFill>
            <a:schemeClr val="accent3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Coupling box and USB scope</a:t>
            </a:r>
          </a:p>
        </p:txBody>
      </p:sp>
    </p:spTree>
    <p:extLst>
      <p:ext uri="{BB962C8B-B14F-4D97-AF65-F5344CB8AC3E}">
        <p14:creationId xmlns:p14="http://schemas.microsoft.com/office/powerpoint/2010/main" val="3880656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6A30F8-9D57-8E1A-7343-67E120E5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Current-boosting device: QCD (S. Stoynev)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E50B2-6F16-EEE0-5137-CE9EB07FD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1EFD6-3A39-EF38-591D-79AA9EF33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A93DC0F0-24BF-5326-1DF6-CFFF1C7F6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56" y="660704"/>
            <a:ext cx="3362097" cy="4482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5D83B-8C48-360F-2046-9B21AB178931}"/>
              </a:ext>
            </a:extLst>
          </p:cNvPr>
          <p:cNvSpPr txBox="1"/>
          <p:nvPr/>
        </p:nvSpPr>
        <p:spPr>
          <a:xfrm>
            <a:off x="429419" y="4272422"/>
            <a:ext cx="2624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Details on S. Stoynev talks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F23E7-77AA-9BB4-FD43-0B39B8192FA5}"/>
              </a:ext>
            </a:extLst>
          </p:cNvPr>
          <p:cNvSpPr txBox="1"/>
          <p:nvPr/>
        </p:nvSpPr>
        <p:spPr>
          <a:xfrm>
            <a:off x="767855" y="163211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Capacitor based device</a:t>
            </a:r>
          </a:p>
          <a:p>
            <a:pPr lvl="2"/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400 mF, </a:t>
            </a:r>
            <a:r>
              <a:rPr lang="en-US" sz="2000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 to</a:t>
            </a: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1 kV  (200 kW)</a:t>
            </a:r>
          </a:p>
        </p:txBody>
      </p:sp>
    </p:spTree>
    <p:extLst>
      <p:ext uri="{BB962C8B-B14F-4D97-AF65-F5344CB8AC3E}">
        <p14:creationId xmlns:p14="http://schemas.microsoft.com/office/powerpoint/2010/main" val="192723394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Magnet_test_stand_workshop_Baldini</Template>
  <TotalTime>2532</TotalTime>
  <Words>1844</Words>
  <Application>Microsoft Office PowerPoint</Application>
  <PresentationFormat>On-screen Show (16:9)</PresentationFormat>
  <Paragraphs>244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Helvetica</vt:lpstr>
      <vt:lpstr>Times New Roman</vt:lpstr>
      <vt:lpstr>Titillium Web</vt:lpstr>
      <vt:lpstr>Wingdings</vt:lpstr>
      <vt:lpstr>Fermilab_PPT_090915</vt:lpstr>
      <vt:lpstr>PowerPoint Presentation</vt:lpstr>
      <vt:lpstr>Test facility overview at FNAL</vt:lpstr>
      <vt:lpstr>Outline</vt:lpstr>
      <vt:lpstr>Vertical magnet test facility: VMTF</vt:lpstr>
      <vt:lpstr>Data acquisition system </vt:lpstr>
      <vt:lpstr>PowerPoint Presentation</vt:lpstr>
      <vt:lpstr>PowerPoint Presentation</vt:lpstr>
      <vt:lpstr>PowerPoint Presentation</vt:lpstr>
      <vt:lpstr>Quench Current-boosting device: QCD (S. Stoynev)</vt:lpstr>
      <vt:lpstr>Outline</vt:lpstr>
      <vt:lpstr>Conduction Cooled Low Cost Test Stand (C. Boffo)</vt:lpstr>
      <vt:lpstr>Conduction Cooled Low Cost Test Stand (C. Boffo)</vt:lpstr>
      <vt:lpstr>Outline</vt:lpstr>
      <vt:lpstr>Cryogenic system improvements</vt:lpstr>
      <vt:lpstr>Fermilab Horizontal Test stand (G. Chlachidze, S. Feher)</vt:lpstr>
      <vt:lpstr>Fermilab Horizontal Test stand: new adapter box</vt:lpstr>
      <vt:lpstr>New location of the lambda plug</vt:lpstr>
      <vt:lpstr>FEED BOX INSERT</vt:lpstr>
      <vt:lpstr>Controlled cooldown</vt:lpstr>
      <vt:lpstr>Quench Protection and Monitoring</vt:lpstr>
      <vt:lpstr>Magnetic measurement system</vt:lpstr>
      <vt:lpstr>Zero Magnet Test</vt:lpstr>
      <vt:lpstr>Stand 4 commissioning</vt:lpstr>
      <vt:lpstr>Stand 4 commissioning</vt:lpstr>
      <vt:lpstr>1.9 K on April 6</vt:lpstr>
      <vt:lpstr>Conclusions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Baldini</dc:creator>
  <cp:lastModifiedBy>Maria Baldini</cp:lastModifiedBy>
  <cp:revision>54</cp:revision>
  <cp:lastPrinted>2014-01-20T19:40:21Z</cp:lastPrinted>
  <dcterms:created xsi:type="dcterms:W3CDTF">2023-04-18T15:23:02Z</dcterms:created>
  <dcterms:modified xsi:type="dcterms:W3CDTF">2023-04-24T13:51:44Z</dcterms:modified>
</cp:coreProperties>
</file>