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63" r:id="rId5"/>
    <p:sldId id="762" r:id="rId6"/>
    <p:sldId id="818" r:id="rId7"/>
    <p:sldId id="685" r:id="rId8"/>
    <p:sldId id="748" r:id="rId9"/>
    <p:sldId id="764" r:id="rId10"/>
    <p:sldId id="817" r:id="rId11"/>
    <p:sldId id="775" r:id="rId12"/>
    <p:sldId id="692" r:id="rId13"/>
    <p:sldId id="276" r:id="rId14"/>
    <p:sldId id="752" r:id="rId15"/>
    <p:sldId id="676" r:id="rId16"/>
    <p:sldId id="770" r:id="rId17"/>
    <p:sldId id="815" r:id="rId18"/>
    <p:sldId id="786" r:id="rId19"/>
    <p:sldId id="785" r:id="rId20"/>
    <p:sldId id="787" r:id="rId21"/>
    <p:sldId id="788" r:id="rId22"/>
    <p:sldId id="789" r:id="rId23"/>
    <p:sldId id="777" r:id="rId24"/>
    <p:sldId id="797" r:id="rId25"/>
    <p:sldId id="800" r:id="rId26"/>
    <p:sldId id="810" r:id="rId27"/>
    <p:sldId id="819" r:id="rId28"/>
    <p:sldId id="814" r:id="rId29"/>
    <p:sldId id="809" r:id="rId30"/>
    <p:sldId id="808" r:id="rId31"/>
    <p:sldId id="456" r:id="rId32"/>
    <p:sldId id="813" r:id="rId33"/>
    <p:sldId id="423" r:id="rId34"/>
    <p:sldId id="286" r:id="rId35"/>
    <p:sldId id="716" r:id="rId36"/>
    <p:sldId id="805" r:id="rId37"/>
    <p:sldId id="812" r:id="rId38"/>
    <p:sldId id="801" r:id="rId39"/>
    <p:sldId id="725" r:id="rId40"/>
    <p:sldId id="820" r:id="rId41"/>
    <p:sldId id="802" r:id="rId42"/>
    <p:sldId id="811" r:id="rId43"/>
    <p:sldId id="768" r:id="rId44"/>
  </p:sldIdLst>
  <p:sldSz cx="9144000" cy="5143500" type="screen16x9"/>
  <p:notesSz cx="6797675" cy="987266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C8E51A-6519-EAC9-A904-02EC2EDD9053}" name="Giovanna Vandoni" initials="GV" userId="S::giovanna.vandoni@cern.ch::01084ea7-391d-412a-b43e-06846bfac049" providerId="AD"/>
  <p188:author id="{A95C1E4B-FEF6-B8BE-896D-87D886E79B79}" name="Julian Zawilinski" initials="JZ" userId="S::julian.zawilinski@cern.ch::da8f5171-a36e-47ed-994b-837117849cfd" providerId="AD"/>
  <p188:author id="{767A3482-460A-D65E-91AB-FDA4CEB0B3F0}" name="Markus Zerlauth" initials="MZ" userId="S::markus.zerlauth@cern.ch::5f12ab63-b3c0-438f-8c94-e72fc022f9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002"/>
    <a:srgbClr val="FFED5F"/>
    <a:srgbClr val="FFCC00"/>
    <a:srgbClr val="97D87F"/>
    <a:srgbClr val="385CB4"/>
    <a:srgbClr val="AFFFEA"/>
    <a:srgbClr val="00CC99"/>
    <a:srgbClr val="FF9966"/>
    <a:srgbClr val="006E8E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6" autoAdjust="0"/>
    <p:restoredTop sz="94660" autoAdjust="0"/>
  </p:normalViewPr>
  <p:slideViewPr>
    <p:cSldViewPr snapToObjects="1" showGuides="1">
      <p:cViewPr varScale="1">
        <p:scale>
          <a:sx n="153" d="100"/>
          <a:sy n="153" d="100"/>
        </p:scale>
        <p:origin x="528" y="176"/>
      </p:cViewPr>
      <p:guideLst>
        <p:guide orient="horz" pos="32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98" d="100"/>
          <a:sy n="98" d="100"/>
        </p:scale>
        <p:origin x="35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24/04/2023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7326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24/04/2023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442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06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4540B-67FB-4228-9216-5D24E6BAED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18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00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57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Marta Bajko , CERN for the 4th SMTF and 2nd IDSM Paestum 2023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Marta Bajko , CERN for the 4th SMTF and 2nd IDSM Paestum 2023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8EDB91A-54D4-4AC8-AE45-4C0012A9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2421" y="4767263"/>
            <a:ext cx="2308502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0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9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8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CC0DD-11C6-4465-B182-6DBEFC554A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64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Marta Bajko , CERN for the 4th SMTF and 2nd IDSM Paestum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2" y="934142"/>
            <a:ext cx="8226425" cy="3616428"/>
          </a:xfrm>
        </p:spPr>
        <p:txBody>
          <a:bodyPr/>
          <a:lstStyle>
            <a:lvl2pPr>
              <a:defRPr sz="1350" baseline="0"/>
            </a:lvl2pPr>
            <a:lvl3pPr>
              <a:defRPr sz="1125"/>
            </a:lvl3pPr>
            <a:lvl4pPr>
              <a:defRPr sz="1013"/>
            </a:lvl4pPr>
            <a:lvl5pPr>
              <a:defRPr sz="9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586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GB"/>
              <a:t>Marta Bajko , CERN for the 4th SMTF and 2nd IDSM Paestum 2023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1" r:id="rId8"/>
    <p:sldLayoutId id="2147483662" r:id="rId9"/>
    <p:sldLayoutId id="2147483663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emf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hyperlink" Target="https://edms.cern.ch/document/2664290" TargetMode="External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edms.cern.ch/ui/file/1389540/LAST_RELEASED/SR-SO_E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dms.cern.ch/document/1693312/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14E533-8790-0249-8E80-D332069AD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0891"/>
            <a:ext cx="9094554" cy="2555775"/>
          </a:xfrm>
          <a:prstGeom prst="rect">
            <a:avLst/>
          </a:prstGeom>
        </p:spPr>
      </p:pic>
      <p:sp>
        <p:nvSpPr>
          <p:cNvPr id="18" name="Titre 17"/>
          <p:cNvSpPr>
            <a:spLocks noGrp="1"/>
          </p:cNvSpPr>
          <p:nvPr>
            <p:ph type="ctrTitle"/>
          </p:nvPr>
        </p:nvSpPr>
        <p:spPr>
          <a:xfrm>
            <a:off x="627984" y="1218471"/>
            <a:ext cx="7888032" cy="960616"/>
          </a:xfrm>
        </p:spPr>
        <p:txBody>
          <a:bodyPr/>
          <a:lstStyle/>
          <a:p>
            <a:br>
              <a:rPr lang="en-GB" dirty="0"/>
            </a:br>
            <a:r>
              <a:rPr lang="en-US" dirty="0"/>
              <a:t>HL-LHC IT String and unique and temporary test stand @ CERN</a:t>
            </a:r>
            <a:endParaRPr lang="en-GB" dirty="0"/>
          </a:p>
        </p:txBody>
      </p:sp>
      <p:sp>
        <p:nvSpPr>
          <p:cNvPr id="19" name="Sous-titre 18"/>
          <p:cNvSpPr>
            <a:spLocks noGrp="1"/>
          </p:cNvSpPr>
          <p:nvPr>
            <p:ph type="subTitle" idx="1"/>
          </p:nvPr>
        </p:nvSpPr>
        <p:spPr>
          <a:xfrm>
            <a:off x="627984" y="2680967"/>
            <a:ext cx="6480000" cy="43204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M. Bajko TE-MPE-SF/HL-LHC WP16</a:t>
            </a:r>
          </a:p>
          <a:p>
            <a:r>
              <a:rPr lang="en-GB" sz="1400" dirty="0"/>
              <a:t>On behalf of the SF section and WP16 team</a:t>
            </a:r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BA8BE-BB97-FB42-93A4-CF6938291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7503" y="4658652"/>
            <a:ext cx="4411917" cy="2619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SMTF and 2</a:t>
            </a:r>
            <a:r>
              <a:rPr lang="en-US" baseline="30000" dirty="0"/>
              <a:t>nd</a:t>
            </a:r>
            <a:r>
              <a:rPr lang="en-US" dirty="0"/>
              <a:t> IDSM Workshop in Paestum, April 2023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A631A1-B583-8B85-312D-0F582CA994C5}"/>
              </a:ext>
            </a:extLst>
          </p:cNvPr>
          <p:cNvSpPr txBox="1"/>
          <p:nvPr/>
        </p:nvSpPr>
        <p:spPr>
          <a:xfrm>
            <a:off x="2487822" y="4322261"/>
            <a:ext cx="9396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schemeClr val="bg1">
                    <a:lumMod val="65000"/>
                  </a:schemeClr>
                </a:solidFill>
              </a:rPr>
              <a:t>Integration by. A. </a:t>
            </a:r>
            <a:r>
              <a:rPr lang="en-GB" sz="500" dirty="0" err="1">
                <a:solidFill>
                  <a:schemeClr val="bg1">
                    <a:lumMod val="65000"/>
                  </a:schemeClr>
                </a:solidFill>
              </a:rPr>
              <a:t>Kosmicki</a:t>
            </a:r>
            <a:endParaRPr lang="en-GB" sz="5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9B8D3-6FD7-4C11-A3BF-FE8646C1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9214"/>
            <a:ext cx="8352928" cy="662039"/>
          </a:xfrm>
        </p:spPr>
        <p:txBody>
          <a:bodyPr/>
          <a:lstStyle/>
          <a:p>
            <a:r>
              <a:rPr lang="en-US" dirty="0"/>
              <a:t>THE MAJOR COMPONENTS OF THE IT STRING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15670-520E-5D45-9AD2-1D8C20DF3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74" y="621368"/>
            <a:ext cx="7522651" cy="4193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9AE14-16F6-1B4C-AE92-51662B0F7C2A}"/>
              </a:ext>
            </a:extLst>
          </p:cNvPr>
          <p:cNvSpPr txBox="1"/>
          <p:nvPr/>
        </p:nvSpPr>
        <p:spPr>
          <a:xfrm>
            <a:off x="1826106" y="4810992"/>
            <a:ext cx="2370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Integration done by. A. </a:t>
            </a:r>
            <a:r>
              <a:rPr lang="en-GB" sz="1200" i="1" dirty="0" err="1"/>
              <a:t>Kosmicki</a:t>
            </a:r>
            <a:endParaRPr lang="en-GB" sz="12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CD9DA-E5AF-904B-C05D-3F73F920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51412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56D0EF-FBA6-9A45-A459-80D0EAE5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30" y="148780"/>
            <a:ext cx="8913470" cy="522799"/>
          </a:xfrm>
        </p:spPr>
        <p:txBody>
          <a:bodyPr/>
          <a:lstStyle/>
          <a:p>
            <a:r>
              <a:rPr lang="en-GB" dirty="0"/>
              <a:t>COMPONENT RESPONSIBILITIES OF THE IT STRING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71DA8-6933-815F-5EF3-DD941E6211E7}"/>
              </a:ext>
            </a:extLst>
          </p:cNvPr>
          <p:cNvGrpSpPr/>
          <p:nvPr/>
        </p:nvGrpSpPr>
        <p:grpSpPr>
          <a:xfrm>
            <a:off x="3257427" y="849884"/>
            <a:ext cx="1674614" cy="2152208"/>
            <a:chOff x="3499191" y="457262"/>
            <a:chExt cx="1829006" cy="23305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375868-F07C-20EE-1D7F-A8E4FE83D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3888" y="457262"/>
              <a:ext cx="1687970" cy="23305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64FFE5-CF7A-86E6-AA29-48398FFD784C}"/>
                </a:ext>
              </a:extLst>
            </p:cNvPr>
            <p:cNvSpPr txBox="1"/>
            <p:nvPr/>
          </p:nvSpPr>
          <p:spPr>
            <a:xfrm>
              <a:off x="3499191" y="1347614"/>
              <a:ext cx="1829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accent3"/>
                  </a:solidFill>
                </a:rPr>
                <a:t>WP16 contract with the different users or contributors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02D3C4-9DD4-0EE7-996E-5B79BD837D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2" t="6176" r="8403" b="10668"/>
          <a:stretch/>
        </p:blipFill>
        <p:spPr>
          <a:xfrm>
            <a:off x="729852" y="849884"/>
            <a:ext cx="2092494" cy="1317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EBB0D4-2010-8B2B-69C8-8212BA984B4C}"/>
              </a:ext>
            </a:extLst>
          </p:cNvPr>
          <p:cNvSpPr txBox="1"/>
          <p:nvPr/>
        </p:nvSpPr>
        <p:spPr>
          <a:xfrm>
            <a:off x="5491327" y="701577"/>
            <a:ext cx="3375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/>
              <a:t>The interfaces fall the responsibility of various  WPs. The String -being an early activity mirroring the installation of the HL-HLC - facilitates the discovery of grey zones.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9A85CF-DA49-FC48-B895-84E77B5211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51"/>
          <a:stretch/>
        </p:blipFill>
        <p:spPr>
          <a:xfrm>
            <a:off x="231306" y="1095397"/>
            <a:ext cx="8912694" cy="3899323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8E4F395-13DC-FF17-7616-C02E2253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Marta Bajko , CERN for the 4th SMTF and 2nd IDSM Paestum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FBD47-4F4F-784F-AD83-FE19E27F28E5}"/>
              </a:ext>
            </a:extLst>
          </p:cNvPr>
          <p:cNvGrpSpPr/>
          <p:nvPr/>
        </p:nvGrpSpPr>
        <p:grpSpPr>
          <a:xfrm>
            <a:off x="4871057" y="2343558"/>
            <a:ext cx="3698915" cy="2311822"/>
            <a:chOff x="4871057" y="2343558"/>
            <a:chExt cx="3698915" cy="2311822"/>
          </a:xfrm>
        </p:grpSpPr>
        <p:pic>
          <p:nvPicPr>
            <p:cNvPr id="31" name="Picture 30" descr="A picture containing circuit, electronics&#10;&#10;Description automatically generated">
              <a:extLst>
                <a:ext uri="{FF2B5EF4-FFF2-40B4-BE49-F238E27FC236}">
                  <a16:creationId xmlns:a16="http://schemas.microsoft.com/office/drawing/2014/main" id="{5723B8EC-CA94-174B-B4F7-4F7E44DE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1057" y="2343558"/>
              <a:ext cx="3698915" cy="231182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E4FFF8-7669-C24D-A0DE-88FF1922D633}"/>
                </a:ext>
              </a:extLst>
            </p:cNvPr>
            <p:cNvSpPr txBox="1"/>
            <p:nvPr/>
          </p:nvSpPr>
          <p:spPr>
            <a:xfrm>
              <a:off x="6653254" y="2873852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DFHX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23ABA6D8-F7E5-A649-A6E4-B70E05D51EE1}"/>
              </a:ext>
            </a:extLst>
          </p:cNvPr>
          <p:cNvSpPr txBox="1">
            <a:spLocks/>
          </p:cNvSpPr>
          <p:nvPr/>
        </p:nvSpPr>
        <p:spPr>
          <a:xfrm>
            <a:off x="463745" y="-16625"/>
            <a:ext cx="8508054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LEARNING DURING </a:t>
            </a:r>
            <a:r>
              <a:rPr lang="en-US" u="sng" dirty="0"/>
              <a:t>INSTALLATION</a:t>
            </a:r>
            <a:r>
              <a:rPr lang="en-US" dirty="0"/>
              <a:t>?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B63EC-2658-EA49-89E5-4173D3C81FFD}"/>
              </a:ext>
            </a:extLst>
          </p:cNvPr>
          <p:cNvSpPr txBox="1"/>
          <p:nvPr/>
        </p:nvSpPr>
        <p:spPr>
          <a:xfrm>
            <a:off x="6318081" y="4157802"/>
            <a:ext cx="24691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Water-Cooling distribution in two possible configurations.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969FC2-3D7A-A946-ACF5-CE5360F2704E}"/>
              </a:ext>
            </a:extLst>
          </p:cNvPr>
          <p:cNvSpPr txBox="1"/>
          <p:nvPr/>
        </p:nvSpPr>
        <p:spPr>
          <a:xfrm>
            <a:off x="651983" y="453967"/>
            <a:ext cx="78848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This is the first time that the individually-tested magnets will be interconnected, following the procedures which h had been defined for the new HL-LHC inner triplet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0585FE-3099-9D44-BA90-7F2769E2CE3D}"/>
              </a:ext>
            </a:extLst>
          </p:cNvPr>
          <p:cNvSpPr/>
          <p:nvPr/>
        </p:nvSpPr>
        <p:spPr>
          <a:xfrm>
            <a:off x="353213" y="2735353"/>
            <a:ext cx="340616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Calibri" panose="020F0502020204030204" pitchFamily="34" charset="0"/>
              </a:rPr>
              <a:t>Validation of the</a:t>
            </a:r>
            <a:r>
              <a:rPr lang="en-US" sz="1350" b="1" u="sng" dirty="0">
                <a:latin typeface="Calibri" panose="020F0502020204030204" pitchFamily="34" charset="0"/>
              </a:rPr>
              <a:t> assembly procedures </a:t>
            </a:r>
            <a:r>
              <a:rPr lang="en-US" sz="1350" dirty="0">
                <a:latin typeface="Calibri" panose="020F0502020204030204" pitchFamily="34" charset="0"/>
              </a:rPr>
              <a:t>of of the DFX and its interconnection with the DCM.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9DBBD9-DBA8-7741-BC1A-5E861D48A945}"/>
              </a:ext>
            </a:extLst>
          </p:cNvPr>
          <p:cNvSpPr/>
          <p:nvPr/>
        </p:nvSpPr>
        <p:spPr>
          <a:xfrm>
            <a:off x="3681855" y="2639434"/>
            <a:ext cx="285826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Calibri" panose="020F0502020204030204" pitchFamily="34" charset="0"/>
              </a:rPr>
              <a:t>Validation of the </a:t>
            </a:r>
            <a:r>
              <a:rPr lang="en-US" sz="1350" b="1" u="sng" dirty="0">
                <a:latin typeface="Calibri" panose="020F0502020204030204" pitchFamily="34" charset="0"/>
              </a:rPr>
              <a:t>routing</a:t>
            </a:r>
            <a:r>
              <a:rPr lang="en-US" sz="1350" dirty="0">
                <a:latin typeface="Calibri" panose="020F0502020204030204" pitchFamily="34" charset="0"/>
              </a:rPr>
              <a:t> of the SC link, also of the </a:t>
            </a:r>
            <a:r>
              <a:rPr lang="en-US" sz="1350" b="1" dirty="0">
                <a:latin typeface="Calibri" panose="020F0502020204030204" pitchFamily="34" charset="0"/>
              </a:rPr>
              <a:t>WCC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5FBFCD-8C8E-9E40-B75C-4DDF8B992B09}"/>
              </a:ext>
            </a:extLst>
          </p:cNvPr>
          <p:cNvGrpSpPr/>
          <p:nvPr/>
        </p:nvGrpSpPr>
        <p:grpSpPr>
          <a:xfrm>
            <a:off x="3770852" y="2029152"/>
            <a:ext cx="2552179" cy="1773763"/>
            <a:chOff x="6138497" y="2844150"/>
            <a:chExt cx="3402905" cy="23650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314E36-4A34-2147-ADC5-D6FBD00FA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18350">
              <a:off x="6330813" y="2844150"/>
              <a:ext cx="3210589" cy="22602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25AFCC-93E7-8340-9D69-42B74143F5CF}"/>
                </a:ext>
              </a:extLst>
            </p:cNvPr>
            <p:cNvSpPr txBox="1"/>
            <p:nvPr/>
          </p:nvSpPr>
          <p:spPr>
            <a:xfrm rot="1424083">
              <a:off x="6138497" y="4716724"/>
              <a:ext cx="19816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600" dirty="0">
                  <a:latin typeface="Calibri" panose="020F0502020204030204" pitchFamily="34" charset="0"/>
                  <a:cs typeface="Calibri" panose="020F0502020204030204" pitchFamily="34" charset="0"/>
                </a:rPr>
                <a:t>Ex. of Sc Link for the D2 at P5L draft proposal in July ‘21 by  M. Gonzalez de la </a:t>
              </a:r>
              <a:r>
                <a:rPr lang="en-GB" sz="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Aleja</a:t>
              </a:r>
              <a:endParaRPr lang="en-GB" sz="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0BFA074-A6D4-B84D-A0C8-808D6CC7A20A}"/>
              </a:ext>
            </a:extLst>
          </p:cNvPr>
          <p:cNvSpPr/>
          <p:nvPr/>
        </p:nvSpPr>
        <p:spPr>
          <a:xfrm>
            <a:off x="2599025" y="3726097"/>
            <a:ext cx="2254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50" dirty="0">
                <a:latin typeface="Calibri" panose="020F0502020204030204" pitchFamily="34" charset="0"/>
              </a:rPr>
              <a:t>Validation of the </a:t>
            </a:r>
            <a:r>
              <a:rPr lang="en-US" sz="1350" b="1" u="sng" dirty="0">
                <a:latin typeface="Calibri" panose="020F0502020204030204" pitchFamily="34" charset="0"/>
              </a:rPr>
              <a:t>handling</a:t>
            </a:r>
            <a:r>
              <a:rPr lang="en-US" sz="1350" dirty="0">
                <a:latin typeface="Calibri" panose="020F0502020204030204" pitchFamily="34" charset="0"/>
              </a:rPr>
              <a:t> of the </a:t>
            </a:r>
            <a:r>
              <a:rPr lang="en-US" sz="1350" b="1" u="sng" dirty="0">
                <a:latin typeface="Calibri" panose="020F0502020204030204" pitchFamily="34" charset="0"/>
              </a:rPr>
              <a:t>SC link system: </a:t>
            </a:r>
            <a:r>
              <a:rPr lang="en-US" sz="1350" dirty="0">
                <a:latin typeface="Calibri" panose="020F0502020204030204" pitchFamily="34" charset="0"/>
              </a:rPr>
              <a:t>of the conjoined DFHX and SC link together.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DB99C57-385F-7B44-9B03-71EB9304C2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768" y="2075982"/>
            <a:ext cx="2523608" cy="4937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A3307F9-D1A1-F84E-B706-F68A0FBE304D}"/>
              </a:ext>
            </a:extLst>
          </p:cNvPr>
          <p:cNvGrpSpPr/>
          <p:nvPr/>
        </p:nvGrpSpPr>
        <p:grpSpPr>
          <a:xfrm>
            <a:off x="259823" y="3208168"/>
            <a:ext cx="2321827" cy="1407995"/>
            <a:chOff x="259823" y="3208168"/>
            <a:chExt cx="2321827" cy="1407995"/>
          </a:xfrm>
        </p:grpSpPr>
        <p:pic>
          <p:nvPicPr>
            <p:cNvPr id="30" name="Picture 29" descr="A picture containing road&#10;&#10;Description automatically generated">
              <a:extLst>
                <a:ext uri="{FF2B5EF4-FFF2-40B4-BE49-F238E27FC236}">
                  <a16:creationId xmlns:a16="http://schemas.microsoft.com/office/drawing/2014/main" id="{C5B0DE75-9D13-554A-9DB6-C75C60A77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008"/>
            <a:stretch/>
          </p:blipFill>
          <p:spPr>
            <a:xfrm>
              <a:off x="259823" y="3208168"/>
              <a:ext cx="2295953" cy="118071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42DF2-DDF2-D042-8AA7-BFD078DA0654}"/>
                </a:ext>
              </a:extLst>
            </p:cNvPr>
            <p:cNvSpPr txBox="1"/>
            <p:nvPr/>
          </p:nvSpPr>
          <p:spPr>
            <a:xfrm>
              <a:off x="1428593" y="3469787"/>
              <a:ext cx="44755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DCM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D39D557-6855-6140-9CD0-CE961F050CFA}"/>
                </a:ext>
              </a:extLst>
            </p:cNvPr>
            <p:cNvSpPr txBox="1"/>
            <p:nvPr/>
          </p:nvSpPr>
          <p:spPr>
            <a:xfrm>
              <a:off x="378393" y="4385331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DFX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B01692-FBD0-E24C-8C1E-3E13AD426FC5}"/>
                </a:ext>
              </a:extLst>
            </p:cNvPr>
            <p:cNvSpPr txBox="1"/>
            <p:nvPr/>
          </p:nvSpPr>
          <p:spPr>
            <a:xfrm>
              <a:off x="2249508" y="3424116"/>
              <a:ext cx="33214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D1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679353-B06D-B742-B3C2-618F190E050F}"/>
              </a:ext>
            </a:extLst>
          </p:cNvPr>
          <p:cNvGrpSpPr/>
          <p:nvPr/>
        </p:nvGrpSpPr>
        <p:grpSpPr>
          <a:xfrm>
            <a:off x="333038" y="842827"/>
            <a:ext cx="8417691" cy="877011"/>
            <a:chOff x="333038" y="842827"/>
            <a:chExt cx="8417691" cy="87701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C6EE7A-299B-8741-B87D-81D43DF3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038" y="881654"/>
              <a:ext cx="8417691" cy="8381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D5F65F-072A-8148-9B6D-F6EA91F33405}"/>
                </a:ext>
              </a:extLst>
            </p:cNvPr>
            <p:cNvSpPr txBox="1"/>
            <p:nvPr/>
          </p:nvSpPr>
          <p:spPr>
            <a:xfrm>
              <a:off x="1268532" y="842827"/>
              <a:ext cx="33214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D1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40A6BA-176A-0345-934A-F75BFE724DE2}"/>
                </a:ext>
              </a:extLst>
            </p:cNvPr>
            <p:cNvSpPr txBox="1"/>
            <p:nvPr/>
          </p:nvSpPr>
          <p:spPr>
            <a:xfrm>
              <a:off x="7627344" y="1117279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Q1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C260FC-C77F-2F49-83BE-F2EB09CCB675}"/>
                </a:ext>
              </a:extLst>
            </p:cNvPr>
            <p:cNvSpPr txBox="1"/>
            <p:nvPr/>
          </p:nvSpPr>
          <p:spPr>
            <a:xfrm>
              <a:off x="4743420" y="988029"/>
              <a:ext cx="4026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Q2b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5A106E-D1D7-7344-B12F-9EBAD95B4B5A}"/>
                </a:ext>
              </a:extLst>
            </p:cNvPr>
            <p:cNvSpPr txBox="1"/>
            <p:nvPr/>
          </p:nvSpPr>
          <p:spPr>
            <a:xfrm>
              <a:off x="2191202" y="842827"/>
              <a:ext cx="3449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CP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C18C3CC-D1CC-7C41-A079-C986EB6CA2F5}"/>
                </a:ext>
              </a:extLst>
            </p:cNvPr>
            <p:cNvSpPr txBox="1"/>
            <p:nvPr/>
          </p:nvSpPr>
          <p:spPr>
            <a:xfrm>
              <a:off x="3516125" y="939170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Q3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59E783-8FC8-D44E-8C20-69396304CDEB}"/>
                </a:ext>
              </a:extLst>
            </p:cNvPr>
            <p:cNvSpPr txBox="1"/>
            <p:nvPr/>
          </p:nvSpPr>
          <p:spPr>
            <a:xfrm>
              <a:off x="6184834" y="1067438"/>
              <a:ext cx="4026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Q2a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9340B9D-212B-0D4F-901A-AB702A0746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9294" y="1356415"/>
            <a:ext cx="2162356" cy="1241323"/>
          </a:xfrm>
          <a:prstGeom prst="rect">
            <a:avLst/>
          </a:prstGeom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F08849AA-8852-4E48-942F-A236D1A58863}"/>
              </a:ext>
            </a:extLst>
          </p:cNvPr>
          <p:cNvCxnSpPr>
            <a:endCxn id="23" idx="1"/>
          </p:cNvCxnSpPr>
          <p:nvPr/>
        </p:nvCxnSpPr>
        <p:spPr>
          <a:xfrm rot="10800000" flipV="1">
            <a:off x="2581650" y="1370527"/>
            <a:ext cx="3142478" cy="606550"/>
          </a:xfrm>
          <a:prstGeom prst="bentConnector3">
            <a:avLst/>
          </a:prstGeom>
          <a:ln w="952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78EDD10-8149-0C44-B4E5-093BA7451521}"/>
              </a:ext>
            </a:extLst>
          </p:cNvPr>
          <p:cNvSpPr/>
          <p:nvPr/>
        </p:nvSpPr>
        <p:spPr>
          <a:xfrm>
            <a:off x="2988387" y="1525546"/>
            <a:ext cx="598341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50" dirty="0">
                <a:latin typeface="Calibri" panose="020F0502020204030204" pitchFamily="34" charset="0"/>
              </a:rPr>
              <a:t>Validation of the </a:t>
            </a:r>
            <a:r>
              <a:rPr lang="en-US" sz="1350" b="1" dirty="0">
                <a:latin typeface="Calibri" panose="020F0502020204030204" pitchFamily="34" charset="0"/>
              </a:rPr>
              <a:t>procedures, the time duration and of the space </a:t>
            </a:r>
            <a:r>
              <a:rPr lang="en-US" sz="1350" dirty="0">
                <a:latin typeface="Calibri" panose="020F0502020204030204" pitchFamily="34" charset="0"/>
              </a:rPr>
              <a:t>requirements for the installation/ Mainly regarding the </a:t>
            </a:r>
            <a:r>
              <a:rPr lang="en-US" sz="1350" b="1" u="sng" dirty="0">
                <a:latin typeface="Calibri" panose="020F0502020204030204" pitchFamily="34" charset="0"/>
              </a:rPr>
              <a:t>interconnection</a:t>
            </a:r>
            <a:r>
              <a:rPr lang="en-US" sz="1350" dirty="0">
                <a:latin typeface="Calibri" panose="020F0502020204030204" pitchFamily="34" charset="0"/>
              </a:rPr>
              <a:t> of the </a:t>
            </a:r>
            <a:r>
              <a:rPr lang="en-US" sz="1350" b="1" u="sng" dirty="0">
                <a:latin typeface="Calibri" panose="020F0502020204030204" pitchFamily="34" charset="0"/>
              </a:rPr>
              <a:t>Magnets, </a:t>
            </a:r>
            <a:r>
              <a:rPr lang="en-US" sz="1350" dirty="0">
                <a:latin typeface="Calibri" panose="020F0502020204030204" pitchFamily="34" charset="0"/>
              </a:rPr>
              <a:t>(including the splices</a:t>
            </a:r>
            <a:r>
              <a:rPr lang="en-US" sz="1350" u="sng" dirty="0">
                <a:latin typeface="Calibri" panose="020F0502020204030204" pitchFamily="34" charset="0"/>
              </a:rPr>
              <a:t>),</a:t>
            </a:r>
            <a:r>
              <a:rPr lang="en-US" sz="1350" b="1" u="sng" dirty="0">
                <a:latin typeface="Calibri" panose="020F0502020204030204" pitchFamily="34" charset="0"/>
              </a:rPr>
              <a:t> the QXL and the N line.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D16788-BEE8-4CA5-028D-7F5E43EB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237599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98DD10A-81CE-7448-A701-902B21712FD5}"/>
              </a:ext>
            </a:extLst>
          </p:cNvPr>
          <p:cNvGrpSpPr/>
          <p:nvPr/>
        </p:nvGrpSpPr>
        <p:grpSpPr>
          <a:xfrm>
            <a:off x="2974714" y="1042448"/>
            <a:ext cx="3071080" cy="2765782"/>
            <a:chOff x="2898759" y="813197"/>
            <a:chExt cx="5833582" cy="5231606"/>
          </a:xfrm>
        </p:grpSpPr>
        <p:pic>
          <p:nvPicPr>
            <p:cNvPr id="28" name="Picture 27" descr="Diagram, schematic&#10;&#10;Description automatically generated">
              <a:extLst>
                <a:ext uri="{FF2B5EF4-FFF2-40B4-BE49-F238E27FC236}">
                  <a16:creationId xmlns:a16="http://schemas.microsoft.com/office/drawing/2014/main" id="{48EDB110-73BF-6140-8B15-89008C72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8759" y="813197"/>
              <a:ext cx="5833582" cy="5231606"/>
            </a:xfrm>
            <a:prstGeom prst="rect">
              <a:avLst/>
            </a:prstGeom>
          </p:spPr>
        </p:pic>
        <p:pic>
          <p:nvPicPr>
            <p:cNvPr id="29" name="Picture 18">
              <a:extLst>
                <a:ext uri="{FF2B5EF4-FFF2-40B4-BE49-F238E27FC236}">
                  <a16:creationId xmlns:a16="http://schemas.microsoft.com/office/drawing/2014/main" id="{E4902AF8-471A-8546-AAF2-9D5EEFF8C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296" y="3212976"/>
              <a:ext cx="288032" cy="151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Logo CERN: la historia y el significado del logotipo, la marca y el  símbolo. | png, vector">
              <a:extLst>
                <a:ext uri="{FF2B5EF4-FFF2-40B4-BE49-F238E27FC236}">
                  <a16:creationId xmlns:a16="http://schemas.microsoft.com/office/drawing/2014/main" id="{F1AFEF6B-1599-FF43-BD63-C5376B478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730" y="3212976"/>
              <a:ext cx="288032" cy="1620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Logo CERN: la historia y el significado del logotipo, la marca y el  símbolo. | png, vector">
              <a:extLst>
                <a:ext uri="{FF2B5EF4-FFF2-40B4-BE49-F238E27FC236}">
                  <a16:creationId xmlns:a16="http://schemas.microsoft.com/office/drawing/2014/main" id="{BACD87AC-B646-F442-B5B8-8363839DD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802" y="3212976"/>
              <a:ext cx="288032" cy="1620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8">
              <a:extLst>
                <a:ext uri="{FF2B5EF4-FFF2-40B4-BE49-F238E27FC236}">
                  <a16:creationId xmlns:a16="http://schemas.microsoft.com/office/drawing/2014/main" id="{03816D36-BB96-FC41-97EE-249CFF86C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479" y="3217631"/>
              <a:ext cx="288032" cy="151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0">
              <a:extLst>
                <a:ext uri="{FF2B5EF4-FFF2-40B4-BE49-F238E27FC236}">
                  <a16:creationId xmlns:a16="http://schemas.microsoft.com/office/drawing/2014/main" id="{24D38011-2E24-D145-91D0-7DDBB686FF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69" t="4250" r="3169" b="4625"/>
            <a:stretch/>
          </p:blipFill>
          <p:spPr bwMode="auto">
            <a:xfrm>
              <a:off x="7314878" y="3205081"/>
              <a:ext cx="288032" cy="1699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JAPAN FLAG 5FT X 3FT JAPANESE - WITH 2 EYELETS | eBay">
              <a:extLst>
                <a:ext uri="{FF2B5EF4-FFF2-40B4-BE49-F238E27FC236}">
                  <a16:creationId xmlns:a16="http://schemas.microsoft.com/office/drawing/2014/main" id="{C1D24A68-4E01-C14A-97A7-5D4E7E4632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7" t="1251" r="1250" b="1500"/>
            <a:stretch/>
          </p:blipFill>
          <p:spPr bwMode="auto">
            <a:xfrm>
              <a:off x="7944282" y="3212976"/>
              <a:ext cx="264804" cy="1489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23ABA6D8-F7E5-A649-A6E4-B70E05D51EE1}"/>
              </a:ext>
            </a:extLst>
          </p:cNvPr>
          <p:cNvSpPr txBox="1">
            <a:spLocks/>
          </p:cNvSpPr>
          <p:nvPr/>
        </p:nvSpPr>
        <p:spPr>
          <a:xfrm>
            <a:off x="-144524" y="66281"/>
            <a:ext cx="9433048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LEARNING DURING STRING HWC AND OPERATION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0F470-B297-EF45-894A-B6C08816EFDA}"/>
              </a:ext>
            </a:extLst>
          </p:cNvPr>
          <p:cNvSpPr txBox="1"/>
          <p:nvPr/>
        </p:nvSpPr>
        <p:spPr>
          <a:xfrm>
            <a:off x="1834586" y="585583"/>
            <a:ext cx="499136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Ex. Validation of the new </a:t>
            </a:r>
            <a:r>
              <a:rPr lang="en-GB" sz="1350" b="1" dirty="0">
                <a:latin typeface="Calibri" panose="020F0502020204030204" pitchFamily="34" charset="0"/>
                <a:cs typeface="Calibri" panose="020F0502020204030204" pitchFamily="34" charset="0"/>
              </a:rPr>
              <a:t>POWERING AND PROTECTION STRATEGIES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9A45C5-65E8-9046-B562-8854106AF670}"/>
              </a:ext>
            </a:extLst>
          </p:cNvPr>
          <p:cNvSpPr/>
          <p:nvPr/>
        </p:nvSpPr>
        <p:spPr>
          <a:xfrm>
            <a:off x="440926" y="943712"/>
            <a:ext cx="2255426" cy="900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50" i="1" dirty="0">
                <a:latin typeface="Calibri" panose="020F0502020204030204" pitchFamily="34" charset="0"/>
                <a:cs typeface="Calibri" panose="020F0502020204030204" pitchFamily="34" charset="0"/>
              </a:rPr>
              <a:t>VALIDATE the new </a:t>
            </a:r>
            <a:r>
              <a:rPr lang="en-GB" sz="1050" i="1" u="sng" dirty="0">
                <a:latin typeface="Calibri" panose="020F0502020204030204" pitchFamily="34" charset="0"/>
                <a:cs typeface="Calibri" panose="020F0502020204030204" pitchFamily="34" charset="0"/>
              </a:rPr>
              <a:t>powering</a:t>
            </a:r>
            <a:r>
              <a:rPr lang="en-GB" sz="1050" i="1" dirty="0">
                <a:latin typeface="Calibri" panose="020F0502020204030204" pitchFamily="34" charset="0"/>
                <a:cs typeface="Calibri" panose="020F0502020204030204" pitchFamily="34" charset="0"/>
              </a:rPr>
              <a:t> scheme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ex. new </a:t>
            </a:r>
            <a:r>
              <a:rPr lang="en-US" sz="1050" dirty="0">
                <a:latin typeface="Calibri" panose="020F0502020204030204" pitchFamily="34" charset="0"/>
              </a:rPr>
              <a:t>decoupling algorithm parameters for the circuit nested control and the new FGC parameters for the HL-LHC IT circuits.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D47F481-EC67-0F40-A417-55214207E163}"/>
              </a:ext>
            </a:extLst>
          </p:cNvPr>
          <p:cNvGrpSpPr/>
          <p:nvPr/>
        </p:nvGrpSpPr>
        <p:grpSpPr>
          <a:xfrm>
            <a:off x="6225109" y="827178"/>
            <a:ext cx="2667371" cy="2793871"/>
            <a:chOff x="8596866" y="1102905"/>
            <a:chExt cx="3282017" cy="35780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76349A-460A-D440-AF6C-E64FDB4BB338}"/>
                </a:ext>
              </a:extLst>
            </p:cNvPr>
            <p:cNvSpPr txBox="1"/>
            <p:nvPr/>
          </p:nvSpPr>
          <p:spPr>
            <a:xfrm>
              <a:off x="9041422" y="4296611"/>
              <a:ext cx="2805863" cy="384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75" dirty="0">
                  <a:latin typeface="Calibri" panose="020F0502020204030204" pitchFamily="34" charset="0"/>
                  <a:cs typeface="Calibri" panose="020F0502020204030204" pitchFamily="34" charset="0"/>
                </a:rPr>
                <a:t>Ex.  of flux jumps recorded during individual model magnet test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BFB921E-6376-854E-9E5A-27F151613031}"/>
                </a:ext>
              </a:extLst>
            </p:cNvPr>
            <p:cNvGrpSpPr/>
            <p:nvPr/>
          </p:nvGrpSpPr>
          <p:grpSpPr>
            <a:xfrm>
              <a:off x="8596866" y="1102905"/>
              <a:ext cx="3282017" cy="3230848"/>
              <a:chOff x="8452674" y="1133564"/>
              <a:chExt cx="3282017" cy="323084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18E5F7-D943-9E44-A838-F3ABC53AB158}"/>
                  </a:ext>
                </a:extLst>
              </p:cNvPr>
              <p:cNvSpPr/>
              <p:nvPr/>
            </p:nvSpPr>
            <p:spPr>
              <a:xfrm>
                <a:off x="8452674" y="1133564"/>
                <a:ext cx="3282017" cy="15667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050" dirty="0">
                    <a:latin typeface="Calibri" panose="020F0502020204030204" pitchFamily="34" charset="0"/>
                  </a:rPr>
                  <a:t>Define </a:t>
                </a:r>
                <a:r>
                  <a:rPr lang="en-US" sz="1050" i="1" dirty="0">
                    <a:latin typeface="Calibri" panose="020F0502020204030204" pitchFamily="34" charset="0"/>
                  </a:rPr>
                  <a:t>thresholds </a:t>
                </a:r>
                <a:r>
                  <a:rPr lang="en-US" sz="1050" dirty="0">
                    <a:latin typeface="Calibri" panose="020F0502020204030204" pitchFamily="34" charset="0"/>
                  </a:rPr>
                  <a:t>and validate  the </a:t>
                </a:r>
                <a:r>
                  <a:rPr lang="en-US" sz="1050" i="1" u="sng" dirty="0">
                    <a:latin typeface="Calibri" panose="020F0502020204030204" pitchFamily="34" charset="0"/>
                  </a:rPr>
                  <a:t>quench detection </a:t>
                </a:r>
                <a:r>
                  <a:rPr lang="en-US" sz="1050" dirty="0">
                    <a:latin typeface="Calibri" panose="020F0502020204030204" pitchFamily="34" charset="0"/>
                  </a:rPr>
                  <a:t>considering  cross-talk among circuits  and flux jumps, in order to increase the availability and reduce the amount of false triggers in both  HWC and in the operation while keeping a suitable quench detection scheme. 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6213122-BE36-6C4E-8766-7B62FF5E1FD1}"/>
                  </a:ext>
                </a:extLst>
              </p:cNvPr>
              <p:cNvGrpSpPr/>
              <p:nvPr/>
            </p:nvGrpSpPr>
            <p:grpSpPr>
              <a:xfrm>
                <a:off x="8862033" y="2542422"/>
                <a:ext cx="2821449" cy="1821990"/>
                <a:chOff x="1689484" y="3483841"/>
                <a:chExt cx="4795990" cy="3205865"/>
              </a:xfrm>
            </p:grpSpPr>
            <p:pic>
              <p:nvPicPr>
                <p:cNvPr id="19" name="Picture 18" descr="pippo.png">
                  <a:extLst>
                    <a:ext uri="{FF2B5EF4-FFF2-40B4-BE49-F238E27FC236}">
                      <a16:creationId xmlns:a16="http://schemas.microsoft.com/office/drawing/2014/main" id="{DE61AE0C-6786-BF45-A33E-A7598FEFEE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9484" y="3728621"/>
                  <a:ext cx="4795990" cy="2961085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1DA2DD8-B3B5-2041-952B-0267E8D27E28}"/>
                    </a:ext>
                  </a:extLst>
                </p:cNvPr>
                <p:cNvSpPr/>
                <p:nvPr/>
              </p:nvSpPr>
              <p:spPr bwMode="auto">
                <a:xfrm>
                  <a:off x="3113094" y="3483841"/>
                  <a:ext cx="1788174" cy="2436955"/>
                </a:xfrm>
                <a:prstGeom prst="ellipse">
                  <a:avLst/>
                </a:prstGeom>
                <a:noFill/>
                <a:ln w="317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Book Antiqua" pitchFamily="18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C274B0B-39E8-8D47-8A57-2BE51D7687AD}"/>
                    </a:ext>
                  </a:extLst>
                </p:cNvPr>
                <p:cNvSpPr txBox="1"/>
                <p:nvPr/>
              </p:nvSpPr>
              <p:spPr>
                <a:xfrm>
                  <a:off x="3113096" y="3632579"/>
                  <a:ext cx="1754171" cy="5159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450"/>
                    </a:spcAft>
                  </a:pPr>
                  <a:r>
                    <a:rPr lang="en-US" sz="825" dirty="0">
                      <a:solidFill>
                        <a:srgbClr val="CC3300"/>
                      </a:solidFill>
                    </a:rPr>
                    <a:t>Flux jumps</a:t>
                  </a:r>
                  <a:endParaRPr lang="en-US" sz="1050" dirty="0">
                    <a:solidFill>
                      <a:srgbClr val="CC3300"/>
                    </a:solidFill>
                  </a:endParaRP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86B414-C712-2746-923D-90DC20DAE00D}"/>
              </a:ext>
            </a:extLst>
          </p:cNvPr>
          <p:cNvGrpSpPr/>
          <p:nvPr/>
        </p:nvGrpSpPr>
        <p:grpSpPr>
          <a:xfrm>
            <a:off x="359041" y="1941056"/>
            <a:ext cx="3230240" cy="2817825"/>
            <a:chOff x="559203" y="3251420"/>
            <a:chExt cx="3848136" cy="326728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CB3CF6-4078-B24C-9B4E-5399B5E83710}"/>
                </a:ext>
              </a:extLst>
            </p:cNvPr>
            <p:cNvSpPr txBox="1"/>
            <p:nvPr/>
          </p:nvSpPr>
          <p:spPr>
            <a:xfrm>
              <a:off x="559203" y="4577048"/>
              <a:ext cx="2373466" cy="481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Validate the </a:t>
              </a:r>
              <a:r>
                <a:rPr lang="en-GB" sz="1050" i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protection</a:t>
              </a:r>
              <a:r>
                <a:rPr lang="en-GB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 strategy combining </a:t>
              </a:r>
              <a:r>
                <a:rPr lang="en-GB" sz="1050" i="1" dirty="0">
                  <a:latin typeface="Calibri" panose="020F0502020204030204" pitchFamily="34" charset="0"/>
                  <a:cs typeface="Calibri" panose="020F0502020204030204" pitchFamily="34" charset="0"/>
                </a:rPr>
                <a:t>CLIQ and QH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F2EBC4-37AC-2F4C-8194-392373AA5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203" y="5152621"/>
              <a:ext cx="3848136" cy="1366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3DA4DA-AB35-4E41-8629-EFBB3B6C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9362" y="3251420"/>
              <a:ext cx="1783760" cy="12796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43BF0F6-5AE2-3442-ADED-F403F0E9E127}"/>
              </a:ext>
            </a:extLst>
          </p:cNvPr>
          <p:cNvSpPr txBox="1"/>
          <p:nvPr/>
        </p:nvSpPr>
        <p:spPr>
          <a:xfrm>
            <a:off x="2461510" y="3214122"/>
            <a:ext cx="1822458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Validate the </a:t>
            </a:r>
            <a:r>
              <a:rPr lang="en-GB" sz="1050" i="1" dirty="0">
                <a:latin typeface="Calibri" panose="020F0502020204030204" pitchFamily="34" charset="0"/>
                <a:cs typeface="Calibri" panose="020F0502020204030204" pitchFamily="34" charset="0"/>
              </a:rPr>
              <a:t>energy extraction 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with the new technology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A00B3-09C5-F84B-94BD-620F8196B143}"/>
              </a:ext>
            </a:extLst>
          </p:cNvPr>
          <p:cNvSpPr txBox="1"/>
          <p:nvPr/>
        </p:nvSpPr>
        <p:spPr>
          <a:xfrm>
            <a:off x="6490536" y="3655555"/>
            <a:ext cx="1753872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Validate the </a:t>
            </a:r>
            <a:r>
              <a:rPr lang="en-GB" sz="1050" i="1" dirty="0">
                <a:latin typeface="Calibri" panose="020F0502020204030204" pitchFamily="34" charset="0"/>
                <a:cs typeface="Calibri" panose="020F0502020204030204" pitchFamily="34" charset="0"/>
              </a:rPr>
              <a:t>Interlock system 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for machine protection.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3D414C-8F36-F742-A67A-0A52F37E003D}"/>
              </a:ext>
            </a:extLst>
          </p:cNvPr>
          <p:cNvSpPr/>
          <p:nvPr/>
        </p:nvSpPr>
        <p:spPr>
          <a:xfrm>
            <a:off x="6487777" y="4212617"/>
            <a:ext cx="2199023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</a:rPr>
              <a:t>Validate the new hardware, software and procedure for the HL-LHC </a:t>
            </a:r>
            <a:r>
              <a:rPr lang="en-US" sz="1050" i="1" dirty="0" err="1">
                <a:latin typeface="Calibri" panose="020F0502020204030204" pitchFamily="34" charset="0"/>
              </a:rPr>
              <a:t>ElQA</a:t>
            </a:r>
            <a:endParaRPr lang="en-US" sz="1050" i="1" dirty="0">
              <a:latin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C43070-2B04-5248-9159-D5A35E0C84DC}"/>
              </a:ext>
            </a:extLst>
          </p:cNvPr>
          <p:cNvSpPr/>
          <p:nvPr/>
        </p:nvSpPr>
        <p:spPr>
          <a:xfrm>
            <a:off x="3707048" y="4051034"/>
            <a:ext cx="2593144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</a:rPr>
              <a:t>Check how the </a:t>
            </a:r>
            <a:r>
              <a:rPr lang="en-US" sz="1050" i="1" dirty="0">
                <a:latin typeface="Calibri" panose="020F0502020204030204" pitchFamily="34" charset="0"/>
              </a:rPr>
              <a:t>SYSTEMS TOGETHER </a:t>
            </a:r>
            <a:r>
              <a:rPr lang="en-US" sz="1050" dirty="0">
                <a:latin typeface="Calibri" panose="020F0502020204030204" pitchFamily="34" charset="0"/>
              </a:rPr>
              <a:t>can be commissioned…(also including </a:t>
            </a:r>
            <a:r>
              <a:rPr lang="en-US" sz="1050" u="sng" dirty="0">
                <a:latin typeface="Calibri" panose="020F0502020204030204" pitchFamily="34" charset="0"/>
              </a:rPr>
              <a:t>WCC performance</a:t>
            </a:r>
            <a:r>
              <a:rPr lang="en-US" sz="1050" dirty="0">
                <a:latin typeface="Calibri" panose="020F0502020204030204" pitchFamily="34" charset="0"/>
              </a:rPr>
              <a:t>, CV circuitry, </a:t>
            </a:r>
            <a:r>
              <a:rPr lang="en-US" sz="1050" i="1" dirty="0">
                <a:latin typeface="Calibri" panose="020F0502020204030204" pitchFamily="34" charset="0"/>
              </a:rPr>
              <a:t>cryogenics</a:t>
            </a:r>
            <a:r>
              <a:rPr lang="en-US" sz="1050" dirty="0">
                <a:latin typeface="Calibri" panose="020F0502020204030204" pitchFamily="34" charset="0"/>
              </a:rPr>
              <a:t> </a:t>
            </a:r>
            <a:r>
              <a:rPr lang="en-US" sz="1050" dirty="0" err="1">
                <a:latin typeface="Calibri" panose="020F0502020204030204" pitchFamily="34" charset="0"/>
              </a:rPr>
              <a:t>etc</a:t>
            </a: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F51B8-101C-44E1-B469-3A1B9AB139F5}"/>
              </a:ext>
            </a:extLst>
          </p:cNvPr>
          <p:cNvSpPr txBox="1"/>
          <p:nvPr/>
        </p:nvSpPr>
        <p:spPr>
          <a:xfrm>
            <a:off x="2081703" y="2071207"/>
            <a:ext cx="131485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Ground to Cold mass transfer function validation (vibration measurements)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5173A-46F9-941F-11CF-E1317CF5B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07505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016FF6-A50C-DC19-1E9D-36E7F885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2018754"/>
            <a:ext cx="7920000" cy="540000"/>
          </a:xfrm>
        </p:spPr>
        <p:txBody>
          <a:bodyPr/>
          <a:lstStyle/>
          <a:p>
            <a:r>
              <a:rPr lang="en-GB" dirty="0"/>
              <a:t>STRING INTEGRATION AND INSTALLATION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ED9D64-2D1A-931C-B9E4-FF8DA93C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388531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BF2CD0-4429-1C49-94BE-6B6DF2AE68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7" y="2072493"/>
            <a:ext cx="9094554" cy="25557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7BF450-FDED-EB45-AE8D-AC15FB7D74F9}"/>
              </a:ext>
            </a:extLst>
          </p:cNvPr>
          <p:cNvGrpSpPr/>
          <p:nvPr/>
        </p:nvGrpSpPr>
        <p:grpSpPr>
          <a:xfrm>
            <a:off x="602196" y="676065"/>
            <a:ext cx="3672408" cy="2304256"/>
            <a:chOff x="6272383" y="2933732"/>
            <a:chExt cx="2414417" cy="15749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01B630-17D2-7A44-9BC1-19AC1C657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6272383" y="2933732"/>
              <a:ext cx="2414417" cy="15749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F15422C4-1DAF-7341-9972-F5AFC8D4C9B0}"/>
                </a:ext>
              </a:extLst>
            </p:cNvPr>
            <p:cNvSpPr txBox="1">
              <a:spLocks/>
            </p:cNvSpPr>
            <p:nvPr/>
          </p:nvSpPr>
          <p:spPr>
            <a:xfrm>
              <a:off x="6556554" y="4110025"/>
              <a:ext cx="1846075" cy="238800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 overhead crane installation</a:t>
              </a:r>
              <a:endPara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1C7F0F9-C1F4-CD48-A486-908FAB4A99CD}"/>
              </a:ext>
            </a:extLst>
          </p:cNvPr>
          <p:cNvSpPr txBox="1">
            <a:spLocks/>
          </p:cNvSpPr>
          <p:nvPr/>
        </p:nvSpPr>
        <p:spPr>
          <a:xfrm>
            <a:off x="766800" y="0"/>
            <a:ext cx="7920000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OVERHEAD CRANE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F29A24-AE3E-7748-8507-1C426CFD4B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7"/>
          <a:stretch/>
        </p:blipFill>
        <p:spPr>
          <a:xfrm>
            <a:off x="6876256" y="3295444"/>
            <a:ext cx="2107100" cy="1501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EE992-6B0C-BB38-D486-822820620111}"/>
              </a:ext>
            </a:extLst>
          </p:cNvPr>
          <p:cNvSpPr txBox="1"/>
          <p:nvPr/>
        </p:nvSpPr>
        <p:spPr>
          <a:xfrm>
            <a:off x="6012160" y="1131590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COMPLETED</a:t>
            </a:r>
          </a:p>
          <a:p>
            <a:pPr algn="ctr"/>
            <a:r>
              <a:rPr lang="en-GB" dirty="0"/>
              <a:t> </a:t>
            </a:r>
            <a:r>
              <a:rPr lang="en-GB" sz="1400" dirty="0"/>
              <a:t>necessary for the Cold powering system installation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5D3C8-2F86-C0B8-AE47-D012D92AD4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760" y="3273869"/>
            <a:ext cx="1305373" cy="1544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41DA84-A1FE-6420-2F17-C5ECF963459D}"/>
              </a:ext>
            </a:extLst>
          </p:cNvPr>
          <p:cNvSpPr txBox="1"/>
          <p:nvPr/>
        </p:nvSpPr>
        <p:spPr>
          <a:xfrm>
            <a:off x="5516513" y="4304920"/>
            <a:ext cx="1211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@ reception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09C035F-8BF3-8A43-0F49-9B6D23CD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414596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BCD408FD-38CD-7A4A-96DA-1CC746DA08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42758"/>
            <a:ext cx="9144000" cy="36782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E32DC4-071F-D64C-B46F-AA40A3139C84}"/>
              </a:ext>
            </a:extLst>
          </p:cNvPr>
          <p:cNvGrpSpPr/>
          <p:nvPr/>
        </p:nvGrpSpPr>
        <p:grpSpPr>
          <a:xfrm>
            <a:off x="6337707" y="3219822"/>
            <a:ext cx="2729988" cy="1827936"/>
            <a:chOff x="453658" y="564284"/>
            <a:chExt cx="2446184" cy="1630789"/>
          </a:xfrm>
        </p:grpSpPr>
        <p:pic>
          <p:nvPicPr>
            <p:cNvPr id="14" name="Picture 13" descr="A picture containing building, station, platform, indoor&#10;&#10;Description automatically generated">
              <a:extLst>
                <a:ext uri="{FF2B5EF4-FFF2-40B4-BE49-F238E27FC236}">
                  <a16:creationId xmlns:a16="http://schemas.microsoft.com/office/drawing/2014/main" id="{DBE6FFAC-09AB-D74A-BE9E-AB15AA3B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658" y="564284"/>
              <a:ext cx="2446184" cy="16307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8FC9603B-EB0E-4E44-946F-1C4F5638A954}"/>
                </a:ext>
              </a:extLst>
            </p:cNvPr>
            <p:cNvSpPr txBox="1">
              <a:spLocks/>
            </p:cNvSpPr>
            <p:nvPr/>
          </p:nvSpPr>
          <p:spPr>
            <a:xfrm>
              <a:off x="1199223" y="1760965"/>
              <a:ext cx="1209921" cy="307850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Under the metallic structure</a:t>
              </a:r>
              <a:endPara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F86362-81CA-EC4D-B25F-FD43CF313EF6}"/>
              </a:ext>
            </a:extLst>
          </p:cNvPr>
          <p:cNvGrpSpPr/>
          <p:nvPr/>
        </p:nvGrpSpPr>
        <p:grpSpPr>
          <a:xfrm>
            <a:off x="325893" y="548490"/>
            <a:ext cx="4211960" cy="2710832"/>
            <a:chOff x="1729378" y="1882963"/>
            <a:chExt cx="2771800" cy="1847867"/>
          </a:xfrm>
        </p:grpSpPr>
        <p:pic>
          <p:nvPicPr>
            <p:cNvPr id="17" name="Picture 16" descr="A group of people standing in a factory&#10;&#10;Description automatically generated with low confidence">
              <a:extLst>
                <a:ext uri="{FF2B5EF4-FFF2-40B4-BE49-F238E27FC236}">
                  <a16:creationId xmlns:a16="http://schemas.microsoft.com/office/drawing/2014/main" id="{31E7FEAE-3A33-7E4A-90B8-7FC9CAF04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9378" y="1882963"/>
              <a:ext cx="2771800" cy="18478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4FBED8FB-236A-6C41-892E-C74ED9AF5D8B}"/>
                </a:ext>
              </a:extLst>
            </p:cNvPr>
            <p:cNvSpPr txBox="1">
              <a:spLocks/>
            </p:cNvSpPr>
            <p:nvPr/>
          </p:nvSpPr>
          <p:spPr>
            <a:xfrm>
              <a:off x="1985297" y="3353888"/>
              <a:ext cx="1209921" cy="307850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 top of the metallic structure</a:t>
              </a:r>
              <a:endPara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7B020D1-F7E5-3540-874E-DF6F69F5A7CF}"/>
              </a:ext>
            </a:extLst>
          </p:cNvPr>
          <p:cNvSpPr txBox="1">
            <a:spLocks/>
          </p:cNvSpPr>
          <p:nvPr/>
        </p:nvSpPr>
        <p:spPr>
          <a:xfrm>
            <a:off x="107504" y="8490"/>
            <a:ext cx="8928992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METALLIC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AD5DB-3EF7-1589-A7F5-CF44AAD43C9C}"/>
              </a:ext>
            </a:extLst>
          </p:cNvPr>
          <p:cNvSpPr txBox="1"/>
          <p:nvPr/>
        </p:nvSpPr>
        <p:spPr>
          <a:xfrm>
            <a:off x="5273721" y="754583"/>
            <a:ext cx="370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COMPLETED</a:t>
            </a:r>
          </a:p>
          <a:p>
            <a:pPr algn="ctr"/>
            <a:r>
              <a:rPr lang="en-GB" dirty="0"/>
              <a:t> </a:t>
            </a:r>
            <a:r>
              <a:rPr lang="en-GB" sz="1400" dirty="0"/>
              <a:t>for the installation of the powering elements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CD1FF-D661-3684-5F44-0FA322C7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76014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riding a roller coaster&#10;&#10;Description automatically generated with low confidence">
            <a:extLst>
              <a:ext uri="{FF2B5EF4-FFF2-40B4-BE49-F238E27FC236}">
                <a16:creationId xmlns:a16="http://schemas.microsoft.com/office/drawing/2014/main" id="{E9416A6B-11F3-CA4A-A93C-2CAF45D369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89" y="937325"/>
            <a:ext cx="8794421" cy="34549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BB14CC-3F1B-0243-83DB-6B7FCC71820C}"/>
              </a:ext>
            </a:extLst>
          </p:cNvPr>
          <p:cNvGrpSpPr/>
          <p:nvPr/>
        </p:nvGrpSpPr>
        <p:grpSpPr>
          <a:xfrm>
            <a:off x="1374091" y="523149"/>
            <a:ext cx="2664297" cy="1898569"/>
            <a:chOff x="4092082" y="-384271"/>
            <a:chExt cx="1820322" cy="12453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C5197D-305B-E040-9079-3065E087D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2082" y="-384271"/>
              <a:ext cx="1820322" cy="12453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0FC2E825-5287-B44E-842A-4C8AABAA4CE0}"/>
                </a:ext>
              </a:extLst>
            </p:cNvPr>
            <p:cNvSpPr txBox="1">
              <a:spLocks/>
            </p:cNvSpPr>
            <p:nvPr/>
          </p:nvSpPr>
          <p:spPr>
            <a:xfrm>
              <a:off x="4114278" y="564169"/>
              <a:ext cx="1383571" cy="196565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Proximity cryogenics</a:t>
              </a:r>
              <a:endPara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170B085-0F4E-F04B-9A34-96785ADF830D}"/>
              </a:ext>
            </a:extLst>
          </p:cNvPr>
          <p:cNvSpPr txBox="1">
            <a:spLocks/>
          </p:cNvSpPr>
          <p:nvPr/>
        </p:nvSpPr>
        <p:spPr>
          <a:xfrm>
            <a:off x="755576" y="-16851"/>
            <a:ext cx="7920000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CRYOGENICS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EA10A-882C-D9CD-52B0-7B05917C9840}"/>
              </a:ext>
            </a:extLst>
          </p:cNvPr>
          <p:cNvSpPr txBox="1"/>
          <p:nvPr/>
        </p:nvSpPr>
        <p:spPr>
          <a:xfrm>
            <a:off x="4491996" y="570741"/>
            <a:ext cx="360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COMPLETED</a:t>
            </a:r>
          </a:p>
          <a:p>
            <a:pPr algn="ctr"/>
            <a:r>
              <a:rPr lang="en-GB" sz="1400" dirty="0"/>
              <a:t>HWC of the system before connected to magnets and cold powering planned this summer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3BC12EB-01A0-B375-A44F-75584EF47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2706750"/>
            <a:ext cx="4427277" cy="2195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08742F73-334D-504E-8949-70073E716796}"/>
              </a:ext>
            </a:extLst>
          </p:cNvPr>
          <p:cNvSpPr txBox="1">
            <a:spLocks/>
          </p:cNvSpPr>
          <p:nvPr/>
        </p:nvSpPr>
        <p:spPr>
          <a:xfrm>
            <a:off x="5839995" y="4293459"/>
            <a:ext cx="2692005" cy="573713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SQXL with TE-CRG , </a:t>
            </a: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KrioSystem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String team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C37C0B-8359-A4D3-3276-E68436EF44C1}"/>
              </a:ext>
            </a:extLst>
          </p:cNvPr>
          <p:cNvGrpSpPr/>
          <p:nvPr/>
        </p:nvGrpSpPr>
        <p:grpSpPr>
          <a:xfrm>
            <a:off x="35981" y="1037500"/>
            <a:ext cx="1338110" cy="1571711"/>
            <a:chOff x="8609248" y="353973"/>
            <a:chExt cx="1180918" cy="1520656"/>
          </a:xfrm>
        </p:grpSpPr>
        <p:pic>
          <p:nvPicPr>
            <p:cNvPr id="7" name="Picture 6" descr="A picture containing green&#10;&#10;Description automatically generated">
              <a:extLst>
                <a:ext uri="{FF2B5EF4-FFF2-40B4-BE49-F238E27FC236}">
                  <a16:creationId xmlns:a16="http://schemas.microsoft.com/office/drawing/2014/main" id="{46120BA4-9578-A999-E276-708FF5BD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419166" y="544055"/>
              <a:ext cx="1520656" cy="11404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0B10D2-9306-03A0-617A-5AD49D207FCB}"/>
                </a:ext>
              </a:extLst>
            </p:cNvPr>
            <p:cNvSpPr txBox="1"/>
            <p:nvPr/>
          </p:nvSpPr>
          <p:spPr>
            <a:xfrm>
              <a:off x="9082475" y="497934"/>
              <a:ext cx="707691" cy="2233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chemeClr val="bg1"/>
                  </a:solidFill>
                </a:rPr>
                <a:t>WQB</a:t>
              </a:r>
              <a:endParaRPr lang="en-GB" sz="900" kern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820AA4-9DF9-E8D2-E0DE-094F7A870B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084" y="3324329"/>
            <a:ext cx="1894108" cy="151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6AC7DAD-E040-7B0A-2F29-C6769815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763436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170B085-0F4E-F04B-9A34-96785ADF830D}"/>
              </a:ext>
            </a:extLst>
          </p:cNvPr>
          <p:cNvSpPr txBox="1">
            <a:spLocks/>
          </p:cNvSpPr>
          <p:nvPr/>
        </p:nvSpPr>
        <p:spPr>
          <a:xfrm>
            <a:off x="71500" y="0"/>
            <a:ext cx="9001000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DEMINERALISED WATER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7553F98-7FCA-434C-9558-D256A37781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034" y="709516"/>
            <a:ext cx="7632848" cy="4419089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DE03CEF-9F9D-8448-9E22-E21AA58DE3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3475618"/>
            <a:ext cx="3277754" cy="136061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AEE45-BD01-796B-3DFA-7AA02C657BF1}"/>
              </a:ext>
            </a:extLst>
          </p:cNvPr>
          <p:cNvSpPr txBox="1"/>
          <p:nvPr/>
        </p:nvSpPr>
        <p:spPr>
          <a:xfrm>
            <a:off x="3995936" y="630945"/>
            <a:ext cx="3132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COMPLETED 95%</a:t>
            </a:r>
          </a:p>
          <a:p>
            <a:pPr algn="ctr"/>
            <a:r>
              <a:rPr lang="en-GB" dirty="0"/>
              <a:t> </a:t>
            </a:r>
            <a:r>
              <a:rPr lang="en-GB" sz="1400" dirty="0"/>
              <a:t>including a system allowing to make comparative test of series or parallel distribution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8D14745-F013-9B51-F7D3-6D0F28CB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012" y="656524"/>
            <a:ext cx="3736934" cy="2491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8C45C8B-CAC5-1343-A6A1-13A71EC5E77B}"/>
              </a:ext>
            </a:extLst>
          </p:cNvPr>
          <p:cNvSpPr txBox="1">
            <a:spLocks/>
          </p:cNvSpPr>
          <p:nvPr/>
        </p:nvSpPr>
        <p:spPr>
          <a:xfrm>
            <a:off x="615303" y="2679059"/>
            <a:ext cx="3168352" cy="51623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Demineralised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water distribution with EN-CV and STRING team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ABE5B-E668-F5F6-5F60-AC423DD6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53855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170B085-0F4E-F04B-9A34-96785ADF830D}"/>
              </a:ext>
            </a:extLst>
          </p:cNvPr>
          <p:cNvSpPr txBox="1">
            <a:spLocks/>
          </p:cNvSpPr>
          <p:nvPr/>
        </p:nvSpPr>
        <p:spPr>
          <a:xfrm>
            <a:off x="112054" y="62795"/>
            <a:ext cx="9212474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OTHER INFRASTRUCTURES 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7553F98-7FCA-434C-9558-D256A37781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54" y="1873535"/>
            <a:ext cx="6120679" cy="30963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FA1077F-2D0E-3740-AD64-533D08B15BA7}"/>
              </a:ext>
            </a:extLst>
          </p:cNvPr>
          <p:cNvGrpSpPr/>
          <p:nvPr/>
        </p:nvGrpSpPr>
        <p:grpSpPr>
          <a:xfrm>
            <a:off x="361342" y="686441"/>
            <a:ext cx="2537466" cy="1600623"/>
            <a:chOff x="633647" y="723821"/>
            <a:chExt cx="2740020" cy="17669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E06723-59F6-1142-BBCA-588249EF3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647" y="723821"/>
              <a:ext cx="2740020" cy="17669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Titre 2">
              <a:extLst>
                <a:ext uri="{FF2B5EF4-FFF2-40B4-BE49-F238E27FC236}">
                  <a16:creationId xmlns:a16="http://schemas.microsoft.com/office/drawing/2014/main" id="{4E445720-F2E5-B746-A685-A062B5DDF704}"/>
                </a:ext>
              </a:extLst>
            </p:cNvPr>
            <p:cNvSpPr txBox="1">
              <a:spLocks/>
            </p:cNvSpPr>
            <p:nvPr/>
          </p:nvSpPr>
          <p:spPr>
            <a:xfrm>
              <a:off x="846681" y="2208152"/>
              <a:ext cx="2116638" cy="201775"/>
            </a:xfrm>
            <a:prstGeom prst="rect">
              <a:avLst/>
            </a:prstGeom>
          </p:spPr>
          <p:txBody>
            <a:bodyPr vert="horz" lIns="0" tIns="0" rIns="0" bIns="0" rtlCol="0" anchor="ctr" anchorCtr="1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Ethernet network</a:t>
              </a:r>
              <a:endParaRPr lang="en-GB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64BBD0-76B6-6043-960B-7D6F5B22FE81}"/>
              </a:ext>
            </a:extLst>
          </p:cNvPr>
          <p:cNvGrpSpPr/>
          <p:nvPr/>
        </p:nvGrpSpPr>
        <p:grpSpPr>
          <a:xfrm>
            <a:off x="3184398" y="676065"/>
            <a:ext cx="2232583" cy="1571470"/>
            <a:chOff x="606197" y="2584694"/>
            <a:chExt cx="2749000" cy="20078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B89E98-4B17-474C-ADCB-20ADD80C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197" y="2584694"/>
              <a:ext cx="2749000" cy="20078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itre 2">
              <a:extLst>
                <a:ext uri="{FF2B5EF4-FFF2-40B4-BE49-F238E27FC236}">
                  <a16:creationId xmlns:a16="http://schemas.microsoft.com/office/drawing/2014/main" id="{7C29E3DB-FEA5-2B46-A163-372B7A54CE59}"/>
                </a:ext>
              </a:extLst>
            </p:cNvPr>
            <p:cNvSpPr txBox="1">
              <a:spLocks/>
            </p:cNvSpPr>
            <p:nvPr/>
          </p:nvSpPr>
          <p:spPr>
            <a:xfrm>
              <a:off x="664855" y="4001896"/>
              <a:ext cx="2456987" cy="432048"/>
            </a:xfrm>
            <a:prstGeom prst="rect">
              <a:avLst/>
            </a:prstGeom>
          </p:spPr>
          <p:txBody>
            <a:bodyPr vert="horz" lIns="0" tIns="0" rIns="0" bIns="0" rtlCol="0" anchor="ctr" anchorCtr="1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AC, DC &amp; Signal cable trays (Rack area)</a:t>
              </a:r>
              <a:endParaRPr lang="en-GB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E2D263-B853-9949-8DA8-BBD6AFD42216}"/>
              </a:ext>
            </a:extLst>
          </p:cNvPr>
          <p:cNvGrpSpPr/>
          <p:nvPr/>
        </p:nvGrpSpPr>
        <p:grpSpPr>
          <a:xfrm>
            <a:off x="5879657" y="686441"/>
            <a:ext cx="2870568" cy="2046318"/>
            <a:chOff x="5210936" y="758606"/>
            <a:chExt cx="3181635" cy="233769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A626111-EC03-B14A-AFC6-D095D18A9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0936" y="758606"/>
              <a:ext cx="3181635" cy="23301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6C751CFC-E459-6842-9B2D-09F56304BCBE}"/>
                </a:ext>
              </a:extLst>
            </p:cNvPr>
            <p:cNvSpPr txBox="1">
              <a:spLocks/>
            </p:cNvSpPr>
            <p:nvPr/>
          </p:nvSpPr>
          <p:spPr>
            <a:xfrm>
              <a:off x="7424740" y="2439433"/>
              <a:ext cx="927521" cy="656869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UPS Controller Rack</a:t>
              </a:r>
              <a:endParaRPr lang="en-GB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6FF049D4-318C-4043-A02C-1A1C94271D11}"/>
                </a:ext>
              </a:extLst>
            </p:cNvPr>
            <p:cNvSpPr txBox="1">
              <a:spLocks/>
            </p:cNvSpPr>
            <p:nvPr/>
          </p:nvSpPr>
          <p:spPr>
            <a:xfrm>
              <a:off x="6588623" y="2426284"/>
              <a:ext cx="1148603" cy="172714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Batteries</a:t>
              </a:r>
              <a:endParaRPr lang="en-GB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74C52FA0-A652-1C47-87C8-710FA9C739DB}"/>
                </a:ext>
              </a:extLst>
            </p:cNvPr>
            <p:cNvSpPr txBox="1">
              <a:spLocks/>
            </p:cNvSpPr>
            <p:nvPr/>
          </p:nvSpPr>
          <p:spPr>
            <a:xfrm>
              <a:off x="5993883" y="2451228"/>
              <a:ext cx="594739" cy="190252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UPS Switch Board</a:t>
              </a:r>
              <a:endParaRPr lang="en-GB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764BB0D-5737-AA25-4EA7-EAAA8A5EBD8B}"/>
              </a:ext>
            </a:extLst>
          </p:cNvPr>
          <p:cNvSpPr txBox="1"/>
          <p:nvPr/>
        </p:nvSpPr>
        <p:spPr>
          <a:xfrm>
            <a:off x="2489874" y="43303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COMPLETED to 75%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AA86B-839D-F071-8B3B-D970F7CC2D8B}"/>
              </a:ext>
            </a:extLst>
          </p:cNvPr>
          <p:cNvGrpSpPr/>
          <p:nvPr/>
        </p:nvGrpSpPr>
        <p:grpSpPr>
          <a:xfrm>
            <a:off x="5878967" y="3219822"/>
            <a:ext cx="3114003" cy="1570334"/>
            <a:chOff x="5878967" y="3219822"/>
            <a:chExt cx="3114003" cy="15703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6EA8AA-2DD2-05D1-F902-FD93D5D56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967" y="3219822"/>
              <a:ext cx="3114003" cy="15703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A326823B-4EA7-9328-FC5D-AC7112A47341}"/>
                </a:ext>
              </a:extLst>
            </p:cNvPr>
            <p:cNvSpPr txBox="1">
              <a:spLocks/>
            </p:cNvSpPr>
            <p:nvPr/>
          </p:nvSpPr>
          <p:spPr>
            <a:xfrm>
              <a:off x="7141331" y="4380257"/>
              <a:ext cx="1017622" cy="241911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Racks 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1F9DD9-F22C-F893-A8AE-602F0E34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98676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0E6E-7FFB-C14C-9C45-515AB72A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78835"/>
            <a:ext cx="7920000" cy="540000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6A7BA-EC99-014F-8F1B-DEB5D1423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879562"/>
            <a:ext cx="7920000" cy="338437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dirty="0"/>
              <a:t>INTRODUCTION: HL-LHC </a:t>
            </a:r>
          </a:p>
          <a:p>
            <a:pPr algn="l"/>
            <a:r>
              <a:rPr lang="en-GB" dirty="0"/>
              <a:t>HL-LHC IT STRING TEST STAND SCOPE</a:t>
            </a:r>
          </a:p>
          <a:p>
            <a:pPr algn="l"/>
            <a:r>
              <a:rPr lang="en-GB" dirty="0"/>
              <a:t>HL-LHC IT STRING TEST STAND DESCRIPTION</a:t>
            </a:r>
          </a:p>
          <a:p>
            <a:pPr algn="l"/>
            <a:r>
              <a:rPr lang="en-GB" dirty="0"/>
              <a:t>STATUS- PERSPECTIVES</a:t>
            </a:r>
          </a:p>
          <a:p>
            <a:pPr lvl="1" algn="l"/>
            <a:r>
              <a:rPr lang="en-GB" dirty="0"/>
              <a:t>STRING Integration and Installation</a:t>
            </a:r>
          </a:p>
          <a:p>
            <a:pPr lvl="1" algn="l"/>
            <a:r>
              <a:rPr lang="en-GB" dirty="0"/>
              <a:t>STRING Validation Program</a:t>
            </a:r>
          </a:p>
          <a:p>
            <a:pPr lvl="1" algn="l"/>
            <a:r>
              <a:rPr lang="en-GB" dirty="0"/>
              <a:t>STRING Safety</a:t>
            </a:r>
          </a:p>
          <a:p>
            <a:pPr algn="l"/>
            <a:r>
              <a:rPr lang="en-GB" dirty="0"/>
              <a:t>Schedule and Resources </a:t>
            </a:r>
          </a:p>
          <a:p>
            <a:pPr algn="l"/>
            <a:r>
              <a:rPr lang="en-GB" dirty="0"/>
              <a:t>Conclusions-Summary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D3C0C-AA5D-51AB-3CB1-89FE830E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2293729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0139-12C9-D24E-A891-A78DA385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28443"/>
            <a:ext cx="8496944" cy="540000"/>
          </a:xfrm>
        </p:spPr>
        <p:txBody>
          <a:bodyPr/>
          <a:lstStyle/>
          <a:p>
            <a:r>
              <a:rPr lang="en-GB" dirty="0"/>
              <a:t>STATUS IN PICTURES: STRING CONTROL ROOM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68D598-CCBA-1944-9556-6E10A35D3FB6}"/>
              </a:ext>
            </a:extLst>
          </p:cNvPr>
          <p:cNvGrpSpPr/>
          <p:nvPr/>
        </p:nvGrpSpPr>
        <p:grpSpPr>
          <a:xfrm>
            <a:off x="251519" y="666484"/>
            <a:ext cx="5218410" cy="3433468"/>
            <a:chOff x="3797702" y="2303841"/>
            <a:chExt cx="2547060" cy="188572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078ACF4-AF1D-304A-A232-7EF2081D6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7000"/>
                      </a14:imgEffect>
                      <a14:imgEffect>
                        <a14:brightnessContrast brigh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0469" y="2303841"/>
              <a:ext cx="2514293" cy="18857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9E083101-FA73-B94A-AFE0-88173F998D71}"/>
                </a:ext>
              </a:extLst>
            </p:cNvPr>
            <p:cNvSpPr txBox="1">
              <a:spLocks/>
            </p:cNvSpPr>
            <p:nvPr/>
          </p:nvSpPr>
          <p:spPr>
            <a:xfrm>
              <a:off x="3797702" y="3563023"/>
              <a:ext cx="1209921" cy="621456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 control room, with space for meetings and every day work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40CE29B-81C8-2345-B5CE-BF45181CE3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090" y="3336027"/>
            <a:ext cx="2955514" cy="152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A43607-57A2-4424-C09B-A10A54439EDF}"/>
              </a:ext>
            </a:extLst>
          </p:cNvPr>
          <p:cNvSpPr txBox="1"/>
          <p:nvPr/>
        </p:nvSpPr>
        <p:spPr>
          <a:xfrm>
            <a:off x="6076721" y="802077"/>
            <a:ext cx="27171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COMPLETED 95%,</a:t>
            </a:r>
          </a:p>
          <a:p>
            <a:pPr algn="ctr"/>
            <a:r>
              <a:rPr lang="en-GB" sz="1400" dirty="0"/>
              <a:t>ready to perform the IT STRING Validation Program.</a:t>
            </a:r>
          </a:p>
          <a:p>
            <a:pPr algn="ctr"/>
            <a:r>
              <a:rPr lang="en-GB" sz="1400" dirty="0"/>
              <a:t>Control layers strategy is made and work is planned for 2023.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4C902-E00B-7363-481C-AC64C773B3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65" y="2156430"/>
            <a:ext cx="2955513" cy="2216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7EDA98F-28BF-D531-EC60-18BF7C977115}"/>
              </a:ext>
            </a:extLst>
          </p:cNvPr>
          <p:cNvSpPr txBox="1">
            <a:spLocks/>
          </p:cNvSpPr>
          <p:nvPr/>
        </p:nvSpPr>
        <p:spPr>
          <a:xfrm>
            <a:off x="6126653" y="2215318"/>
            <a:ext cx="2717199" cy="30115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Xmass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drink Dec 2022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1DD81-CECC-C04D-0DE2-FF4AB368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14906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7C20155-DEEC-DFEB-3407-B5C3D7F30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297" y="826204"/>
            <a:ext cx="7787199" cy="413274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7B020D1-F7E5-3540-874E-DF6F69F5A7CF}"/>
              </a:ext>
            </a:extLst>
          </p:cNvPr>
          <p:cNvSpPr txBox="1">
            <a:spLocks/>
          </p:cNvSpPr>
          <p:nvPr/>
        </p:nvSpPr>
        <p:spPr>
          <a:xfrm>
            <a:off x="612000" y="8490"/>
            <a:ext cx="8424496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CDB INSTALLATION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AD5DB-3EF7-1589-A7F5-CF44AAD43C9C}"/>
              </a:ext>
            </a:extLst>
          </p:cNvPr>
          <p:cNvSpPr txBox="1"/>
          <p:nvPr/>
        </p:nvSpPr>
        <p:spPr>
          <a:xfrm>
            <a:off x="4349562" y="462263"/>
            <a:ext cx="4402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COMPLETED</a:t>
            </a:r>
          </a:p>
          <a:p>
            <a:pPr algn="ctr"/>
            <a:r>
              <a:rPr lang="en-GB" dirty="0"/>
              <a:t> </a:t>
            </a:r>
            <a:r>
              <a:rPr lang="en-GB" sz="1400" dirty="0"/>
              <a:t>the CDBs were the first equipment belonging to a HL-LHC WP (the WP6b) installed into the STRING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879966-744A-51E2-FF41-05804E3B6580}"/>
              </a:ext>
            </a:extLst>
          </p:cNvPr>
          <p:cNvGrpSpPr/>
          <p:nvPr/>
        </p:nvGrpSpPr>
        <p:grpSpPr>
          <a:xfrm>
            <a:off x="265344" y="550256"/>
            <a:ext cx="4084218" cy="2677634"/>
            <a:chOff x="396291" y="699542"/>
            <a:chExt cx="4084218" cy="2677634"/>
          </a:xfrm>
        </p:grpSpPr>
        <p:pic>
          <p:nvPicPr>
            <p:cNvPr id="6148" name="Picture 4" descr="X">
              <a:extLst>
                <a:ext uri="{FF2B5EF4-FFF2-40B4-BE49-F238E27FC236}">
                  <a16:creationId xmlns:a16="http://schemas.microsoft.com/office/drawing/2014/main" id="{56C2E39C-248F-9DB6-D4AE-EFA729D2C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91" y="699542"/>
              <a:ext cx="4084218" cy="26776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F3A762C-994B-31E2-96D3-ED64B793CE87}"/>
                </a:ext>
              </a:extLst>
            </p:cNvPr>
            <p:cNvSpPr txBox="1">
              <a:spLocks/>
            </p:cNvSpPr>
            <p:nvPr/>
          </p:nvSpPr>
          <p:spPr>
            <a:xfrm>
              <a:off x="612000" y="2841242"/>
              <a:ext cx="3168352" cy="516236"/>
            </a:xfrm>
            <a:prstGeom prst="rect">
              <a:avLst/>
            </a:prstGeom>
            <a:noFill/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CDB installed in the STRING with SY-EPC and STRING team</a:t>
              </a:r>
              <a:endPara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150" name="Picture 6">
            <a:extLst>
              <a:ext uri="{FF2B5EF4-FFF2-40B4-BE49-F238E27FC236}">
                <a16:creationId xmlns:a16="http://schemas.microsoft.com/office/drawing/2014/main" id="{0C62F019-8BCE-C50E-9779-4CF9F4394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3251" y="3198722"/>
            <a:ext cx="2356374" cy="1833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6BD52E3-C80F-5D71-AF39-F18F0D100C08}"/>
              </a:ext>
            </a:extLst>
          </p:cNvPr>
          <p:cNvSpPr txBox="1">
            <a:spLocks/>
          </p:cNvSpPr>
          <p:nvPr/>
        </p:nvSpPr>
        <p:spPr>
          <a:xfrm>
            <a:off x="6602584" y="4686430"/>
            <a:ext cx="2064884" cy="30021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CDBs at reception 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1A0D83-510E-D64F-478B-B354753D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816325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FB392B2-AC79-2BAE-323C-14CB6AE8CB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194" y="751623"/>
            <a:ext cx="7200800" cy="443613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7B020D1-F7E5-3540-874E-DF6F69F5A7CF}"/>
              </a:ext>
            </a:extLst>
          </p:cNvPr>
          <p:cNvSpPr txBox="1">
            <a:spLocks/>
          </p:cNvSpPr>
          <p:nvPr/>
        </p:nvSpPr>
        <p:spPr>
          <a:xfrm>
            <a:off x="612000" y="8490"/>
            <a:ext cx="8424496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WCC INSTALLATION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AD5DB-3EF7-1589-A7F5-CF44AAD43C9C}"/>
              </a:ext>
            </a:extLst>
          </p:cNvPr>
          <p:cNvSpPr txBox="1"/>
          <p:nvPr/>
        </p:nvSpPr>
        <p:spPr>
          <a:xfrm>
            <a:off x="5135570" y="403685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COMPLETED 85%</a:t>
            </a:r>
          </a:p>
          <a:p>
            <a:pPr algn="ctr"/>
            <a:r>
              <a:rPr lang="en-GB" dirty="0"/>
              <a:t> </a:t>
            </a:r>
            <a:r>
              <a:rPr lang="en-GB" sz="1400" dirty="0"/>
              <a:t>positioned and connected to the CDBs.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9018AE2-A667-D1F2-AFCF-D70E39B5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40" y="664212"/>
            <a:ext cx="3073971" cy="2305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6BD52E3-C80F-5D71-AF39-F18F0D100C08}"/>
              </a:ext>
            </a:extLst>
          </p:cNvPr>
          <p:cNvSpPr txBox="1">
            <a:spLocks/>
          </p:cNvSpPr>
          <p:nvPr/>
        </p:nvSpPr>
        <p:spPr>
          <a:xfrm>
            <a:off x="827584" y="2261592"/>
            <a:ext cx="2064884" cy="30021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WCC positioned on the CDB side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289814C1-77E7-F4C1-9764-E0CA0BDF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71" y="679212"/>
            <a:ext cx="2109840" cy="158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5E0A2C-0172-86D6-9123-26E5AFA88B69}"/>
              </a:ext>
            </a:extLst>
          </p:cNvPr>
          <p:cNvSpPr txBox="1"/>
          <p:nvPr/>
        </p:nvSpPr>
        <p:spPr>
          <a:xfrm>
            <a:off x="0" y="3122013"/>
            <a:ext cx="2542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https://</a:t>
            </a:r>
            <a:r>
              <a:rPr lang="en-GB" sz="1050" dirty="0" err="1"/>
              <a:t>videos.cern.ch</a:t>
            </a:r>
            <a:r>
              <a:rPr lang="en-GB" sz="1050" dirty="0"/>
              <a:t>/record/2297271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0F3B2-C35F-4C64-08AE-2AF40878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4207987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7C20155-DEEC-DFEB-3407-B5C3D7F30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1009944"/>
            <a:ext cx="7610057" cy="403873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7B020D1-F7E5-3540-874E-DF6F69F5A7CF}"/>
              </a:ext>
            </a:extLst>
          </p:cNvPr>
          <p:cNvSpPr txBox="1">
            <a:spLocks/>
          </p:cNvSpPr>
          <p:nvPr/>
        </p:nvSpPr>
        <p:spPr>
          <a:xfrm>
            <a:off x="359753" y="-70057"/>
            <a:ext cx="8424496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EE INSTALLATION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AD5DB-3EF7-1589-A7F5-CF44AAD43C9C}"/>
              </a:ext>
            </a:extLst>
          </p:cNvPr>
          <p:cNvSpPr txBox="1"/>
          <p:nvPr/>
        </p:nvSpPr>
        <p:spPr>
          <a:xfrm>
            <a:off x="4772062" y="469943"/>
            <a:ext cx="3616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STARTED</a:t>
            </a:r>
          </a:p>
          <a:p>
            <a:pPr algn="ctr"/>
            <a:r>
              <a:rPr lang="en-GB" dirty="0"/>
              <a:t> The EE belonging to WP7 racks are installed on the platform</a:t>
            </a:r>
          </a:p>
        </p:txBody>
      </p:sp>
      <p:pic>
        <p:nvPicPr>
          <p:cNvPr id="5" name="Picture 4" descr="A picture containing building, indoor, metal, steel&#10;&#10;Description automatically generated">
            <a:extLst>
              <a:ext uri="{FF2B5EF4-FFF2-40B4-BE49-F238E27FC236}">
                <a16:creationId xmlns:a16="http://schemas.microsoft.com/office/drawing/2014/main" id="{6B968C86-752C-373E-25A8-E8FDA5CE9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81" y="3029312"/>
            <a:ext cx="2495811" cy="1871859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2292B6A-95C7-3110-E741-31E056559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3273"/>
          <a:stretch/>
        </p:blipFill>
        <p:spPr bwMode="auto">
          <a:xfrm>
            <a:off x="224808" y="581308"/>
            <a:ext cx="4569496" cy="28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82A08D8-3A91-11C3-38E3-C91F88A293E9}"/>
              </a:ext>
            </a:extLst>
          </p:cNvPr>
          <p:cNvSpPr txBox="1">
            <a:spLocks/>
          </p:cNvSpPr>
          <p:nvPr/>
        </p:nvSpPr>
        <p:spPr>
          <a:xfrm>
            <a:off x="323528" y="2917400"/>
            <a:ext cx="3950188" cy="51623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 racks  installed in the STRING with TE-MPE, WP7 and STRING team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B106E-6B21-79BD-89A2-996523F5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257211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7C20155-DEEC-DFEB-3407-B5C3D7F30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588" y="1064245"/>
            <a:ext cx="7036094" cy="373412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7B020D1-F7E5-3540-874E-DF6F69F5A7CF}"/>
              </a:ext>
            </a:extLst>
          </p:cNvPr>
          <p:cNvSpPr txBox="1">
            <a:spLocks/>
          </p:cNvSpPr>
          <p:nvPr/>
        </p:nvSpPr>
        <p:spPr>
          <a:xfrm>
            <a:off x="1035387" y="-60905"/>
            <a:ext cx="8424496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STATUS IN PICTURES: PC INSTALLATION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AD5DB-3EF7-1589-A7F5-CF44AAD43C9C}"/>
              </a:ext>
            </a:extLst>
          </p:cNvPr>
          <p:cNvSpPr txBox="1"/>
          <p:nvPr/>
        </p:nvSpPr>
        <p:spPr>
          <a:xfrm>
            <a:off x="5148064" y="667527"/>
            <a:ext cx="3986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COMPLETED</a:t>
            </a:r>
          </a:p>
          <a:p>
            <a:pPr algn="ctr"/>
            <a:r>
              <a:rPr lang="en-GB" dirty="0"/>
              <a:t> The PC belonging to WP6b are delivered to the STRING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E9567-FC48-3FB2-1121-860C5422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11" y="1064245"/>
            <a:ext cx="342900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601D74-A994-38C2-E1F5-EE75AC84E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87" y="602440"/>
            <a:ext cx="1820801" cy="2427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F876D-84AE-4D07-123A-8C9CC78CB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230" y="2631790"/>
            <a:ext cx="1883783" cy="25117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82A08D8-3A91-11C3-38E3-C91F88A293E9}"/>
              </a:ext>
            </a:extLst>
          </p:cNvPr>
          <p:cNvSpPr txBox="1">
            <a:spLocks/>
          </p:cNvSpPr>
          <p:nvPr/>
        </p:nvSpPr>
        <p:spPr>
          <a:xfrm>
            <a:off x="538952" y="3099088"/>
            <a:ext cx="3168352" cy="51623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 racks  installed in the STRING with SY-EPC, WP6b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A94F1-DD5F-358A-3A6E-B692CD2F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732424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E744E4-0C9B-6B42-D70C-48B6B2F5A995}"/>
              </a:ext>
            </a:extLst>
          </p:cNvPr>
          <p:cNvSpPr txBox="1">
            <a:spLocks/>
          </p:cNvSpPr>
          <p:nvPr/>
        </p:nvSpPr>
        <p:spPr>
          <a:xfrm>
            <a:off x="323528" y="1995580"/>
            <a:ext cx="8640960" cy="540000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5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STRING VALIDATION PROGRAM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97DE3-29DC-8DBA-1897-67146FE06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587080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D297-7050-7BED-14B4-C273E0AEB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730958"/>
          </a:xfrm>
        </p:spPr>
        <p:txBody>
          <a:bodyPr/>
          <a:lstStyle/>
          <a:p>
            <a:r>
              <a:rPr lang="en-GB" dirty="0"/>
              <a:t>WP16 </a:t>
            </a:r>
            <a:br>
              <a:rPr lang="en-GB" dirty="0"/>
            </a:br>
            <a:r>
              <a:rPr lang="en-GB" dirty="0"/>
              <a:t>HL-LHC IT STRING and HL-LHC HWC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4E432-F9C8-5098-0D40-B16CFDE9BB65}"/>
              </a:ext>
            </a:extLst>
          </p:cNvPr>
          <p:cNvSpPr txBox="1"/>
          <p:nvPr/>
        </p:nvSpPr>
        <p:spPr>
          <a:xfrm>
            <a:off x="336250" y="1563638"/>
            <a:ext cx="3137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HL-LHC </a:t>
            </a:r>
            <a:r>
              <a:rPr lang="en-CH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STRING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serve as a test bed [….]. The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HL-LHC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STRING should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therefore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validate operational mode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[…]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view of the hardware commissioning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operation periods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HL-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LHC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era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[…]</a:t>
            </a:r>
          </a:p>
          <a:p>
            <a:pPr algn="just"/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7D19D-6C22-48AE-FDF7-F72FB287099A}"/>
              </a:ext>
            </a:extLst>
          </p:cNvPr>
          <p:cNvSpPr txBox="1"/>
          <p:nvPr/>
        </p:nvSpPr>
        <p:spPr>
          <a:xfrm>
            <a:off x="4222304" y="1563638"/>
            <a:ext cx="4464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The </a:t>
            </a:r>
            <a:r>
              <a:rPr lang="en-CH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HARDWARE COMMISSIONING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extend its activity to all equipment that will be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installed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insertion regions [..].</a:t>
            </a:r>
          </a:p>
          <a:p>
            <a:pPr algn="just"/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hardware commissioning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(HWC)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 will focus on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preparation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execution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detailed procedures […]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their 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system tests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circuit test campaign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[…] consolidated operational tools obtaining </a:t>
            </a:r>
            <a:r>
              <a:rPr lang="en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final </a:t>
            </a:r>
            <a:r>
              <a:rPr lang="en-CH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 of the superconducting circuits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H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6DB73174-2AC9-A0F6-7E1C-E1B66AC55FC1}"/>
              </a:ext>
            </a:extLst>
          </p:cNvPr>
          <p:cNvCxnSpPr>
            <a:stCxn id="2" idx="2"/>
            <a:endCxn id="6" idx="0"/>
          </p:cNvCxnSpPr>
          <p:nvPr/>
        </p:nvCxnSpPr>
        <p:spPr>
          <a:xfrm rot="5400000">
            <a:off x="2889660" y="-118702"/>
            <a:ext cx="697680" cy="26670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B3D68A25-B3A2-8083-DDB1-B0B1E19F0531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rot="16200000" flipH="1">
            <a:off x="5164436" y="273522"/>
            <a:ext cx="697680" cy="18825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4E2FBCC-4759-53B2-CE7C-87D7868D7EAB}"/>
              </a:ext>
            </a:extLst>
          </p:cNvPr>
          <p:cNvSpPr txBox="1"/>
          <p:nvPr/>
        </p:nvSpPr>
        <p:spPr>
          <a:xfrm>
            <a:off x="251520" y="4140418"/>
            <a:ext cx="2808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H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Extract from the Mandate of the WP16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81A83-0FAD-A69F-3B04-00050B525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761685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3999" y="782330"/>
            <a:ext cx="6043905" cy="2353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00" y="142479"/>
            <a:ext cx="7920000" cy="540000"/>
          </a:xfrm>
        </p:spPr>
        <p:txBody>
          <a:bodyPr/>
          <a:lstStyle/>
          <a:p>
            <a:r>
              <a:rPr lang="en-GB" sz="1800" dirty="0">
                <a:latin typeface="Calisto MT" panose="02040603050505030304" pitchFamily="18" charset="0"/>
              </a:rPr>
              <a:t>From</a:t>
            </a:r>
            <a:r>
              <a:rPr lang="en-GB" dirty="0">
                <a:latin typeface="Calisto MT" panose="02040603050505030304" pitchFamily="18" charset="0"/>
              </a:rPr>
              <a:t> String Validation Program Phases </a:t>
            </a:r>
            <a:r>
              <a:rPr lang="en-GB" sz="1600" dirty="0">
                <a:latin typeface="Calisto MT" panose="02040603050505030304" pitchFamily="18" charset="0"/>
              </a:rPr>
              <a:t>to HL-LHC HWC</a:t>
            </a:r>
            <a:endParaRPr lang="en-GB" dirty="0">
              <a:latin typeface="Calisto MT" panose="02040603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B7095-137C-6873-BB37-9821ADA9D0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84" y="1408175"/>
            <a:ext cx="2280091" cy="26949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0A9D9C-FC45-6096-9998-8B898A270916}"/>
              </a:ext>
            </a:extLst>
          </p:cNvPr>
          <p:cNvSpPr/>
          <p:nvPr/>
        </p:nvSpPr>
        <p:spPr>
          <a:xfrm>
            <a:off x="304743" y="708199"/>
            <a:ext cx="4320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HL-LHC IT STRING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Validation Program Document</a:t>
            </a:r>
          </a:p>
          <a:p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(Goals and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Methods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)</a:t>
            </a:r>
          </a:p>
          <a:p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LHC-XMS-ES-0020, EDMS no. </a:t>
            </a:r>
            <a:r>
              <a:rPr lang="en-GB" sz="1050" dirty="0">
                <a:latin typeface="Calisto MT" panose="02040603050505030304" pitchFamily="18" charset="0"/>
                <a:hlinkClick r:id="rId5"/>
              </a:rPr>
              <a:t>2664290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10" name="Picture 2" descr="5 Red Green Approved Stamp (PNG Transparent) | OnlyGFX.com">
            <a:extLst>
              <a:ext uri="{FF2B5EF4-FFF2-40B4-BE49-F238E27FC236}">
                <a16:creationId xmlns:a16="http://schemas.microsoft.com/office/drawing/2014/main" id="{09FFDAB4-1A59-F270-2AD9-FAC67339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929019"/>
            <a:ext cx="925013" cy="6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FD3D4B2D-7561-7511-3A21-EDCCE3C4D45C}"/>
              </a:ext>
            </a:extLst>
          </p:cNvPr>
          <p:cNvSpPr/>
          <p:nvPr/>
        </p:nvSpPr>
        <p:spPr>
          <a:xfrm rot="5400000">
            <a:off x="4709195" y="1760087"/>
            <a:ext cx="394714" cy="25921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6964C2-0661-C7BF-E71F-02ED473BF6FA}"/>
              </a:ext>
            </a:extLst>
          </p:cNvPr>
          <p:cNvSpPr txBox="1"/>
          <p:nvPr/>
        </p:nvSpPr>
        <p:spPr>
          <a:xfrm>
            <a:off x="3920007" y="3203985"/>
            <a:ext cx="1177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First implementations of the HL-LHC procedures  fully inspired from LHC procedures of similar circuits and time for optimisation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D8822DF8-16E2-5C8C-DE13-DA892516F40B}"/>
              </a:ext>
            </a:extLst>
          </p:cNvPr>
          <p:cNvSpPr/>
          <p:nvPr/>
        </p:nvSpPr>
        <p:spPr>
          <a:xfrm rot="5400000">
            <a:off x="7036713" y="2043941"/>
            <a:ext cx="394716" cy="20206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43224A-6048-ED2E-E3BF-5675F7204021}"/>
              </a:ext>
            </a:extLst>
          </p:cNvPr>
          <p:cNvSpPr txBox="1"/>
          <p:nvPr/>
        </p:nvSpPr>
        <p:spPr>
          <a:xfrm>
            <a:off x="6663994" y="3237879"/>
            <a:ext cx="944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Final version of HL-LHC procedures  ready for validate for the HL-LHCHWC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3A7898-F45A-D377-2510-A4D1A1E235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371" y="3154482"/>
            <a:ext cx="1477986" cy="1677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8B5ABA-EB15-0C1D-673E-AE3C896D5B7B}"/>
              </a:ext>
            </a:extLst>
          </p:cNvPr>
          <p:cNvSpPr/>
          <p:nvPr/>
        </p:nvSpPr>
        <p:spPr>
          <a:xfrm>
            <a:off x="3021572" y="4613374"/>
            <a:ext cx="200316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LHC HWC Procedures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Calisto MT" panose="02040603050505030304" pitchFamily="18" charset="0"/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201CFAC0-8A62-E416-64A9-6D47B33CE756}"/>
              </a:ext>
            </a:extLst>
          </p:cNvPr>
          <p:cNvCxnSpPr>
            <a:cxnSpLocks/>
          </p:cNvCxnSpPr>
          <p:nvPr/>
        </p:nvCxnSpPr>
        <p:spPr>
          <a:xfrm flipV="1">
            <a:off x="7350457" y="3764295"/>
            <a:ext cx="690757" cy="338827"/>
          </a:xfrm>
          <a:prstGeom prst="bent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8F9A512-FF4C-9602-7194-90D17511A0CB}"/>
              </a:ext>
            </a:extLst>
          </p:cNvPr>
          <p:cNvSpPr txBox="1"/>
          <p:nvPr/>
        </p:nvSpPr>
        <p:spPr>
          <a:xfrm>
            <a:off x="8047934" y="3328227"/>
            <a:ext cx="1054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LS3 </a:t>
            </a: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HL-LHC HWC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EF6DB680-7376-BE65-84C9-1944F37705C2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3210957" y="3942649"/>
            <a:ext cx="709050" cy="266670"/>
          </a:xfrm>
          <a:prstGeom prst="bentConnector3">
            <a:avLst>
              <a:gd name="adj1" fmla="val 61997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FC7565CC-B872-FFD4-C73D-961FEE73E8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495"/>
          <a:stretch/>
        </p:blipFill>
        <p:spPr>
          <a:xfrm>
            <a:off x="5205906" y="3194466"/>
            <a:ext cx="1331701" cy="1629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4" descr="Case Studies">
            <a:extLst>
              <a:ext uri="{FF2B5EF4-FFF2-40B4-BE49-F238E27FC236}">
                <a16:creationId xmlns:a16="http://schemas.microsoft.com/office/drawing/2014/main" id="{9983C477-91BF-35D6-51C2-8783DE6CC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37776">
            <a:off x="5343642" y="3939211"/>
            <a:ext cx="1124353" cy="54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82AFE31-4E3B-B52D-C70A-B8568D765069}"/>
              </a:ext>
            </a:extLst>
          </p:cNvPr>
          <p:cNvSpPr/>
          <p:nvPr/>
        </p:nvSpPr>
        <p:spPr>
          <a:xfrm>
            <a:off x="6086990" y="4594486"/>
            <a:ext cx="232108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sto MT" panose="02040603050505030304" pitchFamily="18" charset="0"/>
              </a:rPr>
              <a:t>HL-LHC HWC Procedures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D38168-EFA2-389B-2FCE-0CFEAA19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6903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/>
      <p:bldP spid="29" grpId="0" animBg="1"/>
      <p:bldP spid="30" grpId="0"/>
      <p:bldP spid="15" grpId="0" animBg="1"/>
      <p:bldP spid="43" grpId="0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27C0439-2742-3943-9670-5E3462C57B2C}"/>
              </a:ext>
            </a:extLst>
          </p:cNvPr>
          <p:cNvSpPr txBox="1">
            <a:spLocks/>
          </p:cNvSpPr>
          <p:nvPr/>
        </p:nvSpPr>
        <p:spPr>
          <a:xfrm>
            <a:off x="657888" y="67550"/>
            <a:ext cx="8208912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IT STRING VALIDATION PROGRAM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757C8291-ADA5-0540-88A3-07D598397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69" y="651279"/>
            <a:ext cx="8682190" cy="33814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EB962A-BA36-6848-AB07-06E0B6672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94" y="607550"/>
            <a:ext cx="8753569" cy="37444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4999A-27FC-EA4A-BE6C-8D16F0E8C6FF}"/>
              </a:ext>
            </a:extLst>
          </p:cNvPr>
          <p:cNvSpPr txBox="1"/>
          <p:nvPr/>
        </p:nvSpPr>
        <p:spPr>
          <a:xfrm>
            <a:off x="1403648" y="4377457"/>
            <a:ext cx="7463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Fully approved the admonition that present NCR of components will limit the powering to below nominal with 200 A.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100419E0-8EA8-4A4D-A42C-4071996FF4D4}"/>
              </a:ext>
            </a:extLst>
          </p:cNvPr>
          <p:cNvCxnSpPr/>
          <p:nvPr/>
        </p:nvCxnSpPr>
        <p:spPr>
          <a:xfrm rot="16200000" flipV="1">
            <a:off x="4077936" y="2417742"/>
            <a:ext cx="2932344" cy="936104"/>
          </a:xfrm>
          <a:prstGeom prst="bent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AA78DA-1BC9-9352-9808-684476F0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3811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0532AF-8D3B-506B-7E55-661A3CB58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95580"/>
            <a:ext cx="7920000" cy="540000"/>
          </a:xfrm>
        </p:spPr>
        <p:txBody>
          <a:bodyPr/>
          <a:lstStyle/>
          <a:p>
            <a:r>
              <a:rPr lang="en-GB" dirty="0"/>
              <a:t>STRING SAFETY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70A64E-B671-3B12-EA8B-02A2E1AE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84287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67D7-D549-D3EE-78F6-969FE5BA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HL-LHC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C652C-52FA-B86D-8AEC-E76E49C9E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14401"/>
            <a:ext cx="8280920" cy="3680222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1800" kern="800" dirty="0">
                <a:effectLst/>
                <a:latin typeface="Times"/>
                <a:ea typeface="Times New Roman" panose="02020603050405020304" pitchFamily="18" charset="0"/>
                <a:cs typeface="Times New Roman" panose="02020603050405020304" pitchFamily="18" charset="0"/>
              </a:rPr>
              <a:t>The High-Luminosity LHC project aims at increasing the integrated LHC luminosity by an order of magnitude, and enabling LHC operation till the early 2040s.</a:t>
            </a:r>
            <a:r>
              <a:rPr lang="en-CH" sz="1200" dirty="0">
                <a:effectLst/>
              </a:rPr>
              <a:t> </a:t>
            </a:r>
          </a:p>
          <a:p>
            <a:pPr algn="l"/>
            <a:endParaRPr lang="en-CH" sz="1200" dirty="0"/>
          </a:p>
          <a:p>
            <a:pPr algn="l"/>
            <a:endParaRPr lang="en-CH" sz="1200" dirty="0">
              <a:effectLst/>
            </a:endParaRPr>
          </a:p>
          <a:p>
            <a:pPr algn="l"/>
            <a:endParaRPr lang="en-CH" sz="1200" dirty="0"/>
          </a:p>
          <a:p>
            <a:pPr algn="l"/>
            <a:endParaRPr lang="en-CH" sz="1200" dirty="0">
              <a:effectLst/>
            </a:endParaRPr>
          </a:p>
          <a:p>
            <a:pPr algn="l"/>
            <a:endParaRPr lang="en-CH" sz="1200" dirty="0"/>
          </a:p>
          <a:p>
            <a:pPr algn="l"/>
            <a:endParaRPr lang="en-CH" sz="1200" dirty="0">
              <a:effectLst/>
            </a:endParaRPr>
          </a:p>
          <a:p>
            <a:pPr algn="l"/>
            <a:endParaRPr lang="en-CH" sz="1200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CH" sz="12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CH" sz="1200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CH" sz="12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CH" sz="1200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en-GB" sz="1800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overall schedule for the HL-LHC installation. With the official project budget implementation in 2016, the project is currently at about the mid-point of the implementation phase.</a:t>
            </a:r>
            <a:endParaRPr lang="en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34395-1FBA-176E-8609-92256C70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E3D9868C-1697-7DBB-8618-42D37ADE21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7" b="5450"/>
          <a:stretch/>
        </p:blipFill>
        <p:spPr bwMode="auto">
          <a:xfrm>
            <a:off x="683568" y="1563638"/>
            <a:ext cx="4508708" cy="182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874B2A27-B600-E5CE-C0D1-FF83FD0EF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88" y="1662401"/>
            <a:ext cx="3268156" cy="16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62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B6C9-5691-4B62-A09F-7EBEAF66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cs typeface="Tunga" panose="020B0502040204020203" pitchFamily="34" charset="0"/>
              </a:rPr>
              <a:t>IT STRING – SAFETY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62DB7F-4310-9A1E-EE70-BD2E8A05A929}"/>
              </a:ext>
            </a:extLst>
          </p:cNvPr>
          <p:cNvGrpSpPr/>
          <p:nvPr/>
        </p:nvGrpSpPr>
        <p:grpSpPr>
          <a:xfrm>
            <a:off x="7059020" y="1693676"/>
            <a:ext cx="1850834" cy="3044343"/>
            <a:chOff x="7153372" y="2328760"/>
            <a:chExt cx="1674184" cy="3451682"/>
          </a:xfrm>
        </p:grpSpPr>
        <p:sp>
          <p:nvSpPr>
            <p:cNvPr id="82" name="Title 1">
              <a:extLst>
                <a:ext uri="{FF2B5EF4-FFF2-40B4-BE49-F238E27FC236}">
                  <a16:creationId xmlns:a16="http://schemas.microsoft.com/office/drawing/2014/main" id="{EA070F3B-C700-4BA2-8051-E10BFE80D3EF}"/>
                </a:ext>
              </a:extLst>
            </p:cNvPr>
            <p:cNvSpPr txBox="1">
              <a:spLocks/>
            </p:cNvSpPr>
            <p:nvPr/>
          </p:nvSpPr>
          <p:spPr>
            <a:xfrm>
              <a:off x="7153372" y="2328760"/>
              <a:ext cx="1674184" cy="293005"/>
            </a:xfrm>
            <a:prstGeom prst="rect">
              <a:avLst/>
            </a:prstGeom>
          </p:spPr>
          <p:txBody>
            <a:bodyPr vert="horz" lIns="25718" rIns="25718" anchor="t">
              <a:normAutofit fontScale="92500" lnSpcReduction="10000"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3600" b="0" i="0" kern="1200">
                  <a:solidFill>
                    <a:srgbClr val="5AA3D9"/>
                  </a:solidFill>
                  <a:latin typeface="+mj-lt"/>
                  <a:ea typeface="+mj-ea"/>
                  <a:cs typeface="Ubuntu Light"/>
                </a:defRPr>
              </a:lvl1pPr>
            </a:lstStyle>
            <a:p>
              <a:pPr algn="ctr"/>
              <a:r>
                <a:rPr lang="en-GB" sz="1200" dirty="0">
                  <a:solidFill>
                    <a:srgbClr val="4D4D4D"/>
                  </a:solidFill>
                  <a:latin typeface="Tunga" panose="020B0502040204020203" pitchFamily="34" charset="0"/>
                  <a:cs typeface="Tunga" panose="020B0502040204020203" pitchFamily="34" charset="0"/>
                </a:rPr>
                <a:t>IT String life cycle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936953-DD03-07A4-3C58-3B6171E4C22F}"/>
                </a:ext>
              </a:extLst>
            </p:cNvPr>
            <p:cNvGrpSpPr/>
            <p:nvPr/>
          </p:nvGrpSpPr>
          <p:grpSpPr>
            <a:xfrm>
              <a:off x="7222102" y="2630910"/>
              <a:ext cx="1538699" cy="3149532"/>
              <a:chOff x="7306495" y="2599428"/>
              <a:chExt cx="1164019" cy="225091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40EED71-D527-44EE-99ED-228A7DD148CD}"/>
                  </a:ext>
                </a:extLst>
              </p:cNvPr>
              <p:cNvSpPr/>
              <p:nvPr/>
            </p:nvSpPr>
            <p:spPr>
              <a:xfrm>
                <a:off x="7306495" y="2599428"/>
                <a:ext cx="1162526" cy="34624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rgbClr val="0C377B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0C377B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GB" sz="900" kern="0" dirty="0">
                    <a:solidFill>
                      <a:srgbClr val="FFFFFF"/>
                    </a:solidFill>
                    <a:latin typeface="Arial"/>
                  </a:rPr>
                  <a:t>Design</a:t>
                </a:r>
                <a:r>
                  <a:rPr lang="en-GB" sz="675" kern="0" dirty="0">
                    <a:solidFill>
                      <a:srgbClr val="FFFFFF"/>
                    </a:solidFill>
                    <a:latin typeface="Arial"/>
                  </a:rPr>
                  <a:t> / </a:t>
                </a:r>
                <a:r>
                  <a:rPr lang="en-GB" sz="900" kern="0" dirty="0">
                    <a:solidFill>
                      <a:srgbClr val="FFFFFF"/>
                    </a:solidFill>
                    <a:latin typeface="Arial"/>
                  </a:rPr>
                  <a:t>integration</a:t>
                </a:r>
                <a:endParaRPr lang="en-GB" sz="675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4A96EAC-1708-4C4F-8502-45CF479D27B1}"/>
                  </a:ext>
                </a:extLst>
              </p:cNvPr>
              <p:cNvSpPr/>
              <p:nvPr/>
            </p:nvSpPr>
            <p:spPr>
              <a:xfrm>
                <a:off x="7306497" y="3528637"/>
                <a:ext cx="1162523" cy="34959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rgbClr val="0C377B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0C377B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GB" sz="900" kern="0">
                    <a:solidFill>
                      <a:srgbClr val="FFFFFF"/>
                    </a:solidFill>
                    <a:latin typeface="Arial"/>
                  </a:rPr>
                  <a:t>Assembly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F6BC1F2-3A9E-41F2-A407-69DFEF0C58F4}"/>
                  </a:ext>
                </a:extLst>
              </p:cNvPr>
              <p:cNvSpPr/>
              <p:nvPr/>
            </p:nvSpPr>
            <p:spPr>
              <a:xfrm>
                <a:off x="7306496" y="3072705"/>
                <a:ext cx="1162527" cy="34624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rgbClr val="0C377B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0C377B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GB" sz="900" kern="0">
                    <a:solidFill>
                      <a:srgbClr val="FFFFFF"/>
                    </a:solidFill>
                    <a:latin typeface="Arial"/>
                  </a:rPr>
                  <a:t>Construction</a:t>
                </a:r>
              </a:p>
            </p:txBody>
          </p:sp>
          <p:cxnSp>
            <p:nvCxnSpPr>
              <p:cNvPr id="77" name="Connector: Elbow 76">
                <a:extLst>
                  <a:ext uri="{FF2B5EF4-FFF2-40B4-BE49-F238E27FC236}">
                    <a16:creationId xmlns:a16="http://schemas.microsoft.com/office/drawing/2014/main" id="{29E12841-E184-4E97-817B-68467FEB15BC}"/>
                  </a:ext>
                </a:extLst>
              </p:cNvPr>
              <p:cNvCxnSpPr>
                <a:cxnSpLocks/>
                <a:stCxn id="74" idx="2"/>
                <a:endCxn id="76" idx="0"/>
              </p:cNvCxnSpPr>
              <p:nvPr/>
            </p:nvCxnSpPr>
            <p:spPr>
              <a:xfrm rot="16200000" flipH="1">
                <a:off x="7824246" y="3009190"/>
                <a:ext cx="127028" cy="1"/>
              </a:xfrm>
              <a:prstGeom prst="bentConnector3">
                <a:avLst/>
              </a:prstGeom>
              <a:noFill/>
              <a:ln w="19050" cap="flat" cmpd="sng" algn="ctr">
                <a:solidFill>
                  <a:srgbClr val="0C377B"/>
                </a:solidFill>
                <a:prstDash val="solid"/>
              </a:ln>
              <a:effectLst/>
            </p:spPr>
          </p:cxnSp>
          <p:cxnSp>
            <p:nvCxnSpPr>
              <p:cNvPr id="78" name="Connector: Elbow 77">
                <a:extLst>
                  <a:ext uri="{FF2B5EF4-FFF2-40B4-BE49-F238E27FC236}">
                    <a16:creationId xmlns:a16="http://schemas.microsoft.com/office/drawing/2014/main" id="{535C5B5F-072B-4A67-813A-C51B1BF191F4}"/>
                  </a:ext>
                </a:extLst>
              </p:cNvPr>
              <p:cNvCxnSpPr>
                <a:cxnSpLocks/>
                <a:stCxn id="76" idx="2"/>
                <a:endCxn id="75" idx="0"/>
              </p:cNvCxnSpPr>
              <p:nvPr/>
            </p:nvCxnSpPr>
            <p:spPr>
              <a:xfrm rot="5400000">
                <a:off x="7832918" y="3473794"/>
                <a:ext cx="109684" cy="2"/>
              </a:xfrm>
              <a:prstGeom prst="bentConnector3">
                <a:avLst/>
              </a:prstGeom>
              <a:noFill/>
              <a:ln w="19050" cap="flat" cmpd="sng" algn="ctr">
                <a:solidFill>
                  <a:srgbClr val="0C377B"/>
                </a:solidFill>
                <a:prstDash val="solid"/>
              </a:ln>
              <a:effectLst/>
            </p:spPr>
          </p:cxnSp>
          <p:cxnSp>
            <p:nvCxnSpPr>
              <p:cNvPr id="80" name="Connector: Elbow 79">
                <a:extLst>
                  <a:ext uri="{FF2B5EF4-FFF2-40B4-BE49-F238E27FC236}">
                    <a16:creationId xmlns:a16="http://schemas.microsoft.com/office/drawing/2014/main" id="{1462859D-8E8D-4CE3-8E54-E687DA742DBC}"/>
                  </a:ext>
                </a:extLst>
              </p:cNvPr>
              <p:cNvCxnSpPr>
                <a:cxnSpLocks/>
                <a:stCxn id="75" idx="2"/>
                <a:endCxn id="81" idx="0"/>
              </p:cNvCxnSpPr>
              <p:nvPr/>
            </p:nvCxnSpPr>
            <p:spPr>
              <a:xfrm rot="16200000" flipH="1">
                <a:off x="7819901" y="3946088"/>
                <a:ext cx="136460" cy="747"/>
              </a:xfrm>
              <a:prstGeom prst="bentConnector3">
                <a:avLst/>
              </a:prstGeom>
              <a:noFill/>
              <a:ln w="19050" cap="flat" cmpd="sng" algn="ctr">
                <a:solidFill>
                  <a:srgbClr val="0C377B"/>
                </a:solidFill>
                <a:prstDash val="solid"/>
              </a:ln>
              <a:effectLst/>
            </p:spPr>
          </p:cxn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F816D34-75ED-46F8-B6B9-12C71F3D5ADB}"/>
                  </a:ext>
                </a:extLst>
              </p:cNvPr>
              <p:cNvSpPr/>
              <p:nvPr/>
            </p:nvSpPr>
            <p:spPr>
              <a:xfrm>
                <a:off x="7307244" y="4014691"/>
                <a:ext cx="1162523" cy="34959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rgbClr val="0C377B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0C377B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GB" sz="900" kern="0">
                    <a:solidFill>
                      <a:srgbClr val="FFFFFF"/>
                    </a:solidFill>
                    <a:latin typeface="Arial"/>
                  </a:rPr>
                  <a:t>Operation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83F97E1-50D1-4E89-9172-6CE3F4A12F06}"/>
                  </a:ext>
                </a:extLst>
              </p:cNvPr>
              <p:cNvSpPr/>
              <p:nvPr/>
            </p:nvSpPr>
            <p:spPr>
              <a:xfrm>
                <a:off x="7307991" y="4500745"/>
                <a:ext cx="1162523" cy="34959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rgbClr val="0C377B">
                    <a:shade val="60000"/>
                    <a:satMod val="300000"/>
                  </a:srgbClr>
                </a:solidFill>
                <a:prstDash val="solid"/>
              </a:ln>
              <a:effectLst>
                <a:glow rad="70000">
                  <a:srgbClr val="0C377B">
                    <a:tint val="30000"/>
                    <a:shade val="95000"/>
                    <a:satMod val="300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GB" sz="900" kern="0">
                    <a:solidFill>
                      <a:srgbClr val="FFFFFF"/>
                    </a:solidFill>
                    <a:latin typeface="Arial"/>
                  </a:rPr>
                  <a:t>Dismantling</a:t>
                </a:r>
              </a:p>
            </p:txBody>
          </p:sp>
          <p:cxnSp>
            <p:nvCxnSpPr>
              <p:cNvPr id="85" name="Connector: Elbow 84">
                <a:extLst>
                  <a:ext uri="{FF2B5EF4-FFF2-40B4-BE49-F238E27FC236}">
                    <a16:creationId xmlns:a16="http://schemas.microsoft.com/office/drawing/2014/main" id="{DBCB09AA-7FD6-4892-9D91-F099A795E00C}"/>
                  </a:ext>
                </a:extLst>
              </p:cNvPr>
              <p:cNvCxnSpPr>
                <a:cxnSpLocks/>
                <a:stCxn id="81" idx="2"/>
                <a:endCxn id="84" idx="0"/>
              </p:cNvCxnSpPr>
              <p:nvPr/>
            </p:nvCxnSpPr>
            <p:spPr>
              <a:xfrm rot="16200000" flipH="1">
                <a:off x="7820648" y="4432142"/>
                <a:ext cx="136460" cy="747"/>
              </a:xfrm>
              <a:prstGeom prst="bentConnector3">
                <a:avLst/>
              </a:prstGeom>
              <a:noFill/>
              <a:ln w="19050" cap="flat" cmpd="sng" algn="ctr">
                <a:solidFill>
                  <a:srgbClr val="0C377B"/>
                </a:solidFill>
                <a:prstDash val="solid"/>
              </a:ln>
              <a:effectLst/>
            </p:spPr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DCEC7E-AEA5-3AAE-C308-85850407DB4F}"/>
              </a:ext>
            </a:extLst>
          </p:cNvPr>
          <p:cNvGrpSpPr/>
          <p:nvPr/>
        </p:nvGrpSpPr>
        <p:grpSpPr>
          <a:xfrm>
            <a:off x="354011" y="1552872"/>
            <a:ext cx="4911735" cy="2786233"/>
            <a:chOff x="1007604" y="2299148"/>
            <a:chExt cx="5292588" cy="30446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98E16C6-1C93-4573-B42C-613781CD54A2}"/>
                </a:ext>
              </a:extLst>
            </p:cNvPr>
            <p:cNvGrpSpPr/>
            <p:nvPr/>
          </p:nvGrpSpPr>
          <p:grpSpPr>
            <a:xfrm>
              <a:off x="3122044" y="2299148"/>
              <a:ext cx="982973" cy="1129853"/>
              <a:chOff x="2728025" y="71"/>
              <a:chExt cx="1310630" cy="1506471"/>
            </a:xfrm>
          </p:grpSpPr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54C6A424-99DB-46E0-B267-7AB9F3BE16AE}"/>
                  </a:ext>
                </a:extLst>
              </p:cNvPr>
              <p:cNvSpPr/>
              <p:nvPr/>
            </p:nvSpPr>
            <p:spPr>
              <a:xfrm rot="5400000">
                <a:off x="2630104" y="97992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59E5A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Hexagon 4">
                <a:extLst>
                  <a:ext uri="{FF2B5EF4-FFF2-40B4-BE49-F238E27FC236}">
                    <a16:creationId xmlns:a16="http://schemas.microsoft.com/office/drawing/2014/main" id="{4FB020EE-8B86-49BC-B845-AE33E7C62720}"/>
                  </a:ext>
                </a:extLst>
              </p:cNvPr>
              <p:cNvSpPr txBox="1"/>
              <p:nvPr/>
            </p:nvSpPr>
            <p:spPr>
              <a:xfrm>
                <a:off x="2932264" y="234830"/>
                <a:ext cx="902150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800" dirty="0"/>
                  <a:t>Design safety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54E6633-7645-42D4-A94F-6E6F39009373}"/>
                </a:ext>
              </a:extLst>
            </p:cNvPr>
            <p:cNvGrpSpPr/>
            <p:nvPr/>
          </p:nvGrpSpPr>
          <p:grpSpPr>
            <a:xfrm>
              <a:off x="4250446" y="2527639"/>
              <a:ext cx="2049746" cy="677912"/>
              <a:chOff x="4232560" y="304728"/>
              <a:chExt cx="2199606" cy="90388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24D34A3-6DF8-4817-B318-AC315EE39A80}"/>
                  </a:ext>
                </a:extLst>
              </p:cNvPr>
              <p:cNvSpPr/>
              <p:nvPr/>
            </p:nvSpPr>
            <p:spPr>
              <a:xfrm>
                <a:off x="4232560" y="304728"/>
                <a:ext cx="1681222" cy="90388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FA7D387-BBD1-4037-8194-AA8A5273BC97}"/>
                  </a:ext>
                </a:extLst>
              </p:cNvPr>
              <p:cNvSpPr txBox="1"/>
              <p:nvPr/>
            </p:nvSpPr>
            <p:spPr>
              <a:xfrm>
                <a:off x="4232560" y="304728"/>
                <a:ext cx="2199606" cy="9038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004" tIns="30004" rIns="30004" bIns="30004" numCol="1" spcCol="1270" anchor="ctr" anchorCtr="0">
                <a:noAutofit/>
              </a:bodyPr>
              <a:lstStyle/>
              <a:p>
                <a:pPr algn="ctr" defTabSz="3500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200" b="1" dirty="0"/>
                  <a:t>Applicable standards, norms, rules and regulations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166CBBA-5421-46B1-8497-31530CC2E115}"/>
                </a:ext>
              </a:extLst>
            </p:cNvPr>
            <p:cNvGrpSpPr/>
            <p:nvPr/>
          </p:nvGrpSpPr>
          <p:grpSpPr>
            <a:xfrm>
              <a:off x="2054989" y="2304560"/>
              <a:ext cx="982973" cy="1129853"/>
              <a:chOff x="1305284" y="7287"/>
              <a:chExt cx="1310630" cy="1506471"/>
            </a:xfrm>
          </p:grpSpPr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822C46E2-8B59-4DE3-8682-6B66ACA9DE28}"/>
                  </a:ext>
                </a:extLst>
              </p:cNvPr>
              <p:cNvSpPr/>
              <p:nvPr/>
            </p:nvSpPr>
            <p:spPr>
              <a:xfrm rot="5400000">
                <a:off x="1207363" y="105208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Hexagon 8">
                <a:extLst>
                  <a:ext uri="{FF2B5EF4-FFF2-40B4-BE49-F238E27FC236}">
                    <a16:creationId xmlns:a16="http://schemas.microsoft.com/office/drawing/2014/main" id="{CCCA1596-0018-4828-908F-C1BA473DAAF4}"/>
                  </a:ext>
                </a:extLst>
              </p:cNvPr>
              <p:cNvSpPr txBox="1"/>
              <p:nvPr/>
            </p:nvSpPr>
            <p:spPr>
              <a:xfrm>
                <a:off x="1352888" y="242046"/>
                <a:ext cx="1237425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25003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800" dirty="0"/>
                  <a:t>Roles and responsibilities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C9B68D-F9DA-4AFD-B05A-0070360D6444}"/>
                </a:ext>
              </a:extLst>
            </p:cNvPr>
            <p:cNvGrpSpPr/>
            <p:nvPr/>
          </p:nvGrpSpPr>
          <p:grpSpPr>
            <a:xfrm>
              <a:off x="2570224" y="3263967"/>
              <a:ext cx="982973" cy="1129853"/>
              <a:chOff x="2017572" y="1278763"/>
              <a:chExt cx="1310631" cy="1506471"/>
            </a:xfrm>
          </p:grpSpPr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90DACC59-206D-42B6-A9DA-53381753C0F3}"/>
                  </a:ext>
                </a:extLst>
              </p:cNvPr>
              <p:cNvSpPr/>
              <p:nvPr/>
            </p:nvSpPr>
            <p:spPr>
              <a:xfrm rot="5400000">
                <a:off x="1919652" y="1376684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7B8EC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Hexagon 4">
                <a:extLst>
                  <a:ext uri="{FF2B5EF4-FFF2-40B4-BE49-F238E27FC236}">
                    <a16:creationId xmlns:a16="http://schemas.microsoft.com/office/drawing/2014/main" id="{23F577D8-8BD2-48B1-806B-47D778308454}"/>
                  </a:ext>
                </a:extLst>
              </p:cNvPr>
              <p:cNvSpPr txBox="1"/>
              <p:nvPr/>
            </p:nvSpPr>
            <p:spPr>
              <a:xfrm>
                <a:off x="2017572" y="1513522"/>
                <a:ext cx="1310630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718" tIns="25718" rIns="25718" bIns="25718" numCol="1" spcCol="1270" anchor="ctr" anchorCtr="0">
                <a:noAutofit/>
              </a:bodyPr>
              <a:lstStyle/>
              <a:p>
                <a:pPr algn="ctr" defTabSz="3000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800"/>
                  <a:t>Installation and assembly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E2ADA48-5D3C-4907-97F7-A1793BA29929}"/>
                </a:ext>
              </a:extLst>
            </p:cNvPr>
            <p:cNvGrpSpPr/>
            <p:nvPr/>
          </p:nvGrpSpPr>
          <p:grpSpPr>
            <a:xfrm>
              <a:off x="1007604" y="3489937"/>
              <a:ext cx="1521946" cy="677912"/>
              <a:chOff x="336351" y="1580058"/>
              <a:chExt cx="1626989" cy="903882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C2E0644-1D95-4055-AAEF-BECCDDAA2F87}"/>
                  </a:ext>
                </a:extLst>
              </p:cNvPr>
              <p:cNvSpPr/>
              <p:nvPr/>
            </p:nvSpPr>
            <p:spPr>
              <a:xfrm>
                <a:off x="336351" y="1580058"/>
                <a:ext cx="1626989" cy="90388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3EACD59-3114-4992-BE54-1065B1A41E93}"/>
                  </a:ext>
                </a:extLst>
              </p:cNvPr>
              <p:cNvSpPr txBox="1"/>
              <p:nvPr/>
            </p:nvSpPr>
            <p:spPr>
              <a:xfrm>
                <a:off x="336351" y="1580058"/>
                <a:ext cx="1626989" cy="9038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004" tIns="30004" rIns="30004" bIns="30004" numCol="1" spcCol="1270" anchor="ctr" anchorCtr="0">
                <a:noAutofit/>
              </a:bodyPr>
              <a:lstStyle/>
              <a:p>
                <a:pPr algn="ctr" defTabSz="3500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200" b="1" dirty="0"/>
                  <a:t>On-site construction and coactivities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ED7B305-29DF-4AD4-A31B-328E404B274D}"/>
                </a:ext>
              </a:extLst>
            </p:cNvPr>
            <p:cNvGrpSpPr/>
            <p:nvPr/>
          </p:nvGrpSpPr>
          <p:grpSpPr>
            <a:xfrm>
              <a:off x="3631833" y="3263967"/>
              <a:ext cx="982974" cy="1129853"/>
              <a:chOff x="3433052" y="1278763"/>
              <a:chExt cx="1310632" cy="1506471"/>
            </a:xfrm>
          </p:grpSpPr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380DF0BA-10F1-436B-9D5B-EBC130D31920}"/>
                  </a:ext>
                </a:extLst>
              </p:cNvPr>
              <p:cNvSpPr/>
              <p:nvPr/>
            </p:nvSpPr>
            <p:spPr>
              <a:xfrm rot="5400000">
                <a:off x="3335133" y="1376684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6276D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Hexagon 8">
                <a:extLst>
                  <a:ext uri="{FF2B5EF4-FFF2-40B4-BE49-F238E27FC236}">
                    <a16:creationId xmlns:a16="http://schemas.microsoft.com/office/drawing/2014/main" id="{CA9BC2CD-286B-4B8E-86BB-DAB4E2C7CDD0}"/>
                  </a:ext>
                </a:extLst>
              </p:cNvPr>
              <p:cNvSpPr txBox="1"/>
              <p:nvPr/>
            </p:nvSpPr>
            <p:spPr>
              <a:xfrm>
                <a:off x="3433052" y="1513522"/>
                <a:ext cx="1310631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3000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800" dirty="0"/>
                  <a:t>SM18</a:t>
                </a:r>
              </a:p>
              <a:p>
                <a:pPr algn="ctr" defTabSz="3000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800" dirty="0"/>
                  <a:t>environment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80DE8FE-BA10-4964-BC9C-9C5AFBFB34FB}"/>
                </a:ext>
              </a:extLst>
            </p:cNvPr>
            <p:cNvGrpSpPr/>
            <p:nvPr/>
          </p:nvGrpSpPr>
          <p:grpSpPr>
            <a:xfrm>
              <a:off x="3097399" y="4213924"/>
              <a:ext cx="982973" cy="1129853"/>
              <a:chOff x="2728025" y="2557456"/>
              <a:chExt cx="1310630" cy="1506471"/>
            </a:xfrm>
          </p:grpSpPr>
          <p:sp>
            <p:nvSpPr>
              <p:cNvPr id="66" name="Hexagon 65">
                <a:extLst>
                  <a:ext uri="{FF2B5EF4-FFF2-40B4-BE49-F238E27FC236}">
                    <a16:creationId xmlns:a16="http://schemas.microsoft.com/office/drawing/2014/main" id="{031F6E7D-04E1-4EE7-92BB-3BBC6066FF62}"/>
                  </a:ext>
                </a:extLst>
              </p:cNvPr>
              <p:cNvSpPr/>
              <p:nvPr/>
            </p:nvSpPr>
            <p:spPr>
              <a:xfrm rot="5400000">
                <a:off x="2630104" y="2655377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7" name="Hexagon 4">
                <a:extLst>
                  <a:ext uri="{FF2B5EF4-FFF2-40B4-BE49-F238E27FC236}">
                    <a16:creationId xmlns:a16="http://schemas.microsoft.com/office/drawing/2014/main" id="{1C0788C5-E4F2-4FED-AC57-8FF3FDA2AF6A}"/>
                  </a:ext>
                </a:extLst>
              </p:cNvPr>
              <p:cNvSpPr txBox="1"/>
              <p:nvPr/>
            </p:nvSpPr>
            <p:spPr>
              <a:xfrm>
                <a:off x="2760885" y="2792215"/>
                <a:ext cx="1261849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289" tIns="19289" rIns="19289" bIns="19289" numCol="1" spcCol="1270" anchor="ctr" anchorCtr="0">
                <a:noAutofit/>
              </a:bodyPr>
              <a:lstStyle/>
              <a:p>
                <a:pPr algn="ctr" defTabSz="225029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800" dirty="0"/>
                  <a:t>Commissioning and operation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6FF33A6-B489-46F7-953E-C80DC073072B}"/>
                </a:ext>
              </a:extLst>
            </p:cNvPr>
            <p:cNvGrpSpPr/>
            <p:nvPr/>
          </p:nvGrpSpPr>
          <p:grpSpPr>
            <a:xfrm>
              <a:off x="4110199" y="4439893"/>
              <a:ext cx="2049746" cy="677912"/>
              <a:chOff x="4078426" y="2858751"/>
              <a:chExt cx="1681222" cy="903882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12E85C2-DE00-4E2D-9891-33006EB712B1}"/>
                  </a:ext>
                </a:extLst>
              </p:cNvPr>
              <p:cNvSpPr/>
              <p:nvPr/>
            </p:nvSpPr>
            <p:spPr>
              <a:xfrm>
                <a:off x="4078426" y="2858751"/>
                <a:ext cx="1681222" cy="90388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E1B1836-5B9F-475C-813A-E2D523E44B95}"/>
                  </a:ext>
                </a:extLst>
              </p:cNvPr>
              <p:cNvSpPr txBox="1"/>
              <p:nvPr/>
            </p:nvSpPr>
            <p:spPr>
              <a:xfrm>
                <a:off x="4078426" y="2858751"/>
                <a:ext cx="1681222" cy="9038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004" tIns="30004" rIns="30004" bIns="30004" numCol="1" spcCol="1270" anchor="ctr" anchorCtr="0">
                <a:noAutofit/>
              </a:bodyPr>
              <a:lstStyle/>
              <a:p>
                <a:pPr algn="ctr" defTabSz="350044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200" b="1" dirty="0"/>
                  <a:t>Anticipate/identify what can go wrong. Safe operation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9CA222A-E0B3-415B-A241-5A8B83A9CC37}"/>
                </a:ext>
              </a:extLst>
            </p:cNvPr>
            <p:cNvGrpSpPr/>
            <p:nvPr/>
          </p:nvGrpSpPr>
          <p:grpSpPr>
            <a:xfrm>
              <a:off x="2035789" y="4213924"/>
              <a:ext cx="982973" cy="1129853"/>
              <a:chOff x="1312545" y="2557456"/>
              <a:chExt cx="1310630" cy="1506471"/>
            </a:xfrm>
          </p:grpSpPr>
          <p:sp>
            <p:nvSpPr>
              <p:cNvPr id="62" name="Hexagon 61">
                <a:extLst>
                  <a:ext uri="{FF2B5EF4-FFF2-40B4-BE49-F238E27FC236}">
                    <a16:creationId xmlns:a16="http://schemas.microsoft.com/office/drawing/2014/main" id="{871AEB13-FCF1-4A20-B063-16AA0EF6250D}"/>
                  </a:ext>
                </a:extLst>
              </p:cNvPr>
              <p:cNvSpPr/>
              <p:nvPr/>
            </p:nvSpPr>
            <p:spPr>
              <a:xfrm rot="5400000">
                <a:off x="1214624" y="2655377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69F4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Hexagon 8">
                <a:extLst>
                  <a:ext uri="{FF2B5EF4-FFF2-40B4-BE49-F238E27FC236}">
                    <a16:creationId xmlns:a16="http://schemas.microsoft.com/office/drawing/2014/main" id="{4B5F7875-13C7-4982-AC20-65966996C032}"/>
                  </a:ext>
                </a:extLst>
              </p:cNvPr>
              <p:cNvSpPr txBox="1"/>
              <p:nvPr/>
            </p:nvSpPr>
            <p:spPr>
              <a:xfrm>
                <a:off x="1338145" y="2792215"/>
                <a:ext cx="1285030" cy="103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30003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800" dirty="0"/>
                  <a:t>Functional and dysfunctional analysis</a:t>
                </a:r>
              </a:p>
            </p:txBody>
          </p:sp>
        </p:grp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CA3955CF-B9A9-4820-BD94-C54889951199}"/>
              </a:ext>
            </a:extLst>
          </p:cNvPr>
          <p:cNvSpPr txBox="1">
            <a:spLocks/>
          </p:cNvSpPr>
          <p:nvPr/>
        </p:nvSpPr>
        <p:spPr>
          <a:xfrm>
            <a:off x="359532" y="1046231"/>
            <a:ext cx="8424936" cy="219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1">
                <a:solidFill>
                  <a:schemeClr val="accent5"/>
                </a:solidFill>
              </a:defRPr>
            </a:lvl1pPr>
            <a:lvl2pPr marL="742950" lvl="1" indent="-28575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>
                <a:solidFill>
                  <a:schemeClr val="accent5"/>
                </a:solidFill>
              </a:defRPr>
            </a:lvl2pPr>
            <a:lvl3pPr marL="1143000" indent="-2286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>
                <a:solidFill>
                  <a:schemeClr val="accent5"/>
                </a:solidFill>
              </a:defRPr>
            </a:lvl3pPr>
            <a:lvl4pPr marL="1600200" indent="-2286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>
                <a:solidFill>
                  <a:schemeClr val="accent5"/>
                </a:solidFill>
              </a:defRPr>
            </a:lvl4pPr>
            <a:lvl5pPr marL="2057400" indent="-228600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>
                <a:solidFill>
                  <a:schemeClr val="accent5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  <a:ea typeface="+mj-ea"/>
                <a:cs typeface="Tunga" panose="020B0502040204020203" pitchFamily="34" charset="0"/>
              </a:rPr>
              <a:t>We consider six main safety sections covering the entire IT String life cycle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BDA1A7-DDE5-511D-F579-40C3C3AB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485" y="1952103"/>
            <a:ext cx="1922460" cy="2811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 descr="5 Red Green Approved Stamp (PNG Transparent) | OnlyGFX.com">
            <a:extLst>
              <a:ext uri="{FF2B5EF4-FFF2-40B4-BE49-F238E27FC236}">
                <a16:creationId xmlns:a16="http://schemas.microsoft.com/office/drawing/2014/main" id="{7EC99DC4-906A-B231-D47D-ED4F9743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400" y="4115795"/>
            <a:ext cx="925013" cy="6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0B2A717-53FE-413D-8510-2A6D55FC2A47}"/>
              </a:ext>
            </a:extLst>
          </p:cNvPr>
          <p:cNvCxnSpPr>
            <a:stCxn id="65" idx="2"/>
          </p:cNvCxnSpPr>
          <p:nvPr/>
        </p:nvCxnSpPr>
        <p:spPr>
          <a:xfrm rot="16200000" flipH="1">
            <a:off x="4521311" y="3795468"/>
            <a:ext cx="239639" cy="91332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6D85910-B92E-C09D-3061-81183032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Marta Bajko , CERN for the 4th SMTF and 2nd IDSM Paestum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576955-6C3C-411E-A4AA-54006478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28507"/>
            <a:ext cx="8208912" cy="540000"/>
          </a:xfrm>
        </p:spPr>
        <p:txBody>
          <a:bodyPr/>
          <a:lstStyle/>
          <a:p>
            <a:r>
              <a:rPr lang="en-GB" dirty="0"/>
              <a:t>IT String Safety – Roles and responsibilities*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1982D94-2926-4BB9-A23C-ED8023EA956D}"/>
              </a:ext>
            </a:extLst>
          </p:cNvPr>
          <p:cNvSpPr txBox="1">
            <a:spLocks/>
          </p:cNvSpPr>
          <p:nvPr/>
        </p:nvSpPr>
        <p:spPr>
          <a:xfrm>
            <a:off x="611564" y="883210"/>
            <a:ext cx="3037134" cy="1751798"/>
          </a:xfrm>
          <a:prstGeom prst="rect">
            <a:avLst/>
          </a:prstGeom>
        </p:spPr>
        <p:txBody>
          <a:bodyPr vert="horz" lIns="34290" rIns="3429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pPr defTabSz="685800">
              <a:defRPr/>
            </a:pPr>
            <a:r>
              <a:rPr lang="en-GB" sz="1000" b="1" dirty="0">
                <a:solidFill>
                  <a:srgbClr val="0C377B">
                    <a:lumMod val="75000"/>
                  </a:srgbClr>
                </a:solidFill>
                <a:cs typeface="Tunga" panose="020B0502040204020203" pitchFamily="34" charset="0"/>
              </a:rPr>
              <a:t>TE DL	   	Miguel Jimenez</a:t>
            </a:r>
          </a:p>
          <a:p>
            <a:pPr defTabSz="685800">
              <a:defRPr/>
            </a:pPr>
            <a:r>
              <a:rPr lang="en-GB" sz="1000" b="1" dirty="0">
                <a:solidFill>
                  <a:srgbClr val="0C377B">
                    <a:lumMod val="75000"/>
                  </a:srgbClr>
                </a:solidFill>
                <a:cs typeface="Tunga" panose="020B0502040204020203" pitchFamily="34" charset="0"/>
              </a:rPr>
              <a:t>TE-MPE GL 	Felix Rodriguez Mateos</a:t>
            </a:r>
          </a:p>
          <a:p>
            <a:pPr defTabSz="685800">
              <a:defRPr/>
            </a:pPr>
            <a:r>
              <a:rPr lang="en-GB" sz="1000" b="1" dirty="0">
                <a:solidFill>
                  <a:srgbClr val="0C377B">
                    <a:lumMod val="75000"/>
                  </a:srgbClr>
                </a:solidFill>
                <a:cs typeface="Tunga" panose="020B0502040204020203" pitchFamily="34" charset="0"/>
              </a:rPr>
              <a:t>TE-MPE-SF SL  	Marta Bajko </a:t>
            </a:r>
          </a:p>
          <a:p>
            <a:pPr defTabSz="685800">
              <a:defRPr/>
            </a:pPr>
            <a:endParaRPr lang="en-GB" sz="1000" b="1" dirty="0">
              <a:solidFill>
                <a:srgbClr val="0C377B">
                  <a:lumMod val="75000"/>
                </a:srgbClr>
              </a:solidFill>
              <a:cs typeface="Tunga" panose="020B0502040204020203" pitchFamily="34" charset="0"/>
            </a:endParaRPr>
          </a:p>
          <a:p>
            <a:pPr defTabSz="685800">
              <a:defRPr/>
            </a:pPr>
            <a:endParaRPr lang="en-GB" sz="1000" dirty="0">
              <a:solidFill>
                <a:srgbClr val="0070C0"/>
              </a:solidFill>
              <a:cs typeface="Tunga" panose="020B0502040204020203" pitchFamily="34" charset="0"/>
            </a:endParaRPr>
          </a:p>
          <a:p>
            <a:pPr defTabSz="685800">
              <a:defRPr/>
            </a:pPr>
            <a:r>
              <a:rPr lang="en-GB" sz="1000" dirty="0">
                <a:solidFill>
                  <a:schemeClr val="bg2"/>
                </a:solidFill>
                <a:cs typeface="Tunga" panose="020B0502040204020203" pitchFamily="34" charset="0"/>
              </a:rPr>
              <a:t>TE DSO	 	Delphine </a:t>
            </a:r>
            <a:r>
              <a:rPr lang="en-GB" sz="1000" dirty="0" err="1">
                <a:solidFill>
                  <a:schemeClr val="bg2"/>
                </a:solidFill>
                <a:cs typeface="Tunga" panose="020B0502040204020203" pitchFamily="34" charset="0"/>
              </a:rPr>
              <a:t>Delrieux-Letant</a:t>
            </a:r>
            <a:endParaRPr lang="en-GB" sz="1000" dirty="0">
              <a:solidFill>
                <a:schemeClr val="bg2"/>
              </a:solidFill>
              <a:cs typeface="Tunga" panose="020B0502040204020203" pitchFamily="34" charset="0"/>
            </a:endParaRPr>
          </a:p>
          <a:p>
            <a:pPr defTabSz="685800">
              <a:defRPr/>
            </a:pPr>
            <a:r>
              <a:rPr lang="en-GB" sz="1000" dirty="0">
                <a:solidFill>
                  <a:schemeClr val="bg2"/>
                </a:solidFill>
                <a:cs typeface="Tunga" panose="020B0502040204020203" pitchFamily="34" charset="0"/>
              </a:rPr>
              <a:t>IT String TSO	Davide Bozzini</a:t>
            </a:r>
          </a:p>
          <a:p>
            <a:pPr defTabSz="685800">
              <a:defRPr/>
            </a:pPr>
            <a:r>
              <a:rPr lang="en-GB" sz="1000" dirty="0">
                <a:solidFill>
                  <a:schemeClr val="bg2"/>
                </a:solidFill>
                <a:cs typeface="Tunga" panose="020B0502040204020203" pitchFamily="34" charset="0"/>
              </a:rPr>
              <a:t>HL-LHC PSO	Thomas Otto</a:t>
            </a:r>
          </a:p>
          <a:p>
            <a:pPr defTabSz="685800">
              <a:defRPr/>
            </a:pPr>
            <a:endParaRPr lang="en-GB" sz="1000" dirty="0">
              <a:solidFill>
                <a:schemeClr val="bg2"/>
              </a:solidFill>
              <a:cs typeface="Tunga" panose="020B0502040204020203" pitchFamily="34" charset="0"/>
            </a:endParaRPr>
          </a:p>
          <a:p>
            <a:pPr defTabSz="685800">
              <a:defRPr/>
            </a:pPr>
            <a:r>
              <a:rPr lang="en-GB" sz="1000" dirty="0">
                <a:solidFill>
                  <a:schemeClr val="bg2"/>
                </a:solidFill>
                <a:cs typeface="Tunga" panose="020B0502040204020203" pitchFamily="34" charset="0"/>
              </a:rPr>
              <a:t>IT String HSE	Carlos Gascon</a:t>
            </a:r>
          </a:p>
          <a:p>
            <a:pPr defTabSz="685800">
              <a:defRPr/>
            </a:pPr>
            <a:r>
              <a:rPr lang="en-GB" sz="1000" dirty="0">
                <a:solidFill>
                  <a:schemeClr val="bg2"/>
                </a:solidFill>
                <a:cs typeface="Tunga" panose="020B0502040204020203" pitchFamily="34" charset="0"/>
              </a:rPr>
              <a:t>EROS	 	Emanuel </a:t>
            </a:r>
            <a:r>
              <a:rPr lang="en-GB" sz="1000" dirty="0" err="1">
                <a:solidFill>
                  <a:schemeClr val="bg2"/>
                </a:solidFill>
                <a:cs typeface="Tunga" panose="020B0502040204020203" pitchFamily="34" charset="0"/>
              </a:rPr>
              <a:t>Paulat</a:t>
            </a:r>
            <a:endParaRPr lang="en-GB" sz="1000" dirty="0">
              <a:solidFill>
                <a:schemeClr val="bg2"/>
              </a:solidFill>
              <a:cs typeface="Tunga" panose="020B0502040204020203" pitchFamily="34" charset="0"/>
            </a:endParaRPr>
          </a:p>
          <a:p>
            <a:pPr defTabSz="685800">
              <a:defRPr/>
            </a:pPr>
            <a:endParaRPr lang="en-GB" sz="1000" dirty="0">
              <a:solidFill>
                <a:srgbClr val="0070C0"/>
              </a:solidFill>
              <a:cs typeface="Tunga" panose="020B0502040204020203" pitchFamily="34" charset="0"/>
            </a:endParaRPr>
          </a:p>
          <a:p>
            <a:pPr marL="214313" indent="-214313" defTabSz="685800">
              <a:buFontTx/>
              <a:buChar char="-"/>
              <a:defRPr/>
            </a:pPr>
            <a:endParaRPr lang="en-GB" sz="1000" dirty="0">
              <a:solidFill>
                <a:srgbClr val="A40000">
                  <a:lumMod val="60000"/>
                  <a:lumOff val="40000"/>
                </a:srgbClr>
              </a:solidFill>
              <a:cs typeface="Tunga" panose="020B0502040204020203" pitchFamily="34" charset="0"/>
            </a:endParaRPr>
          </a:p>
          <a:p>
            <a:pPr marL="214313" indent="-214313" defTabSz="685800">
              <a:buFontTx/>
              <a:buChar char="-"/>
              <a:defRPr/>
            </a:pPr>
            <a:endParaRPr lang="en-GB" sz="1000" dirty="0">
              <a:solidFill>
                <a:srgbClr val="4D4D4D"/>
              </a:solidFill>
              <a:cs typeface="Tunga" panose="020B0502040204020203" pitchFamily="34" charset="0"/>
            </a:endParaRPr>
          </a:p>
          <a:p>
            <a:pPr marL="214313" indent="-214313" defTabSz="685800">
              <a:buFontTx/>
              <a:buChar char="-"/>
              <a:defRPr/>
            </a:pPr>
            <a:endParaRPr lang="en-GB" sz="1000" dirty="0">
              <a:solidFill>
                <a:srgbClr val="4D4D4D"/>
              </a:solidFill>
              <a:cs typeface="Tunga" panose="020B0502040204020203" pitchFamily="34" charset="0"/>
            </a:endParaRPr>
          </a:p>
          <a:p>
            <a:pPr marL="214313" indent="-214313" defTabSz="685800">
              <a:buFontTx/>
              <a:buChar char="-"/>
              <a:defRPr/>
            </a:pPr>
            <a:endParaRPr lang="en-GB" sz="1000" dirty="0">
              <a:solidFill>
                <a:srgbClr val="4D4D4D"/>
              </a:solidFill>
              <a:cs typeface="Tunga" panose="020B0502040204020203" pitchFamily="34" charset="0"/>
            </a:endParaRPr>
          </a:p>
          <a:p>
            <a:pPr marL="214313" indent="-214313" defTabSz="685800">
              <a:buFontTx/>
              <a:buChar char="-"/>
              <a:defRPr/>
            </a:pPr>
            <a:endParaRPr lang="en-GB" sz="1000" dirty="0">
              <a:solidFill>
                <a:srgbClr val="4D4D4D"/>
              </a:solidFill>
              <a:cs typeface="Tunga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E77166F-61B0-4065-B2D4-9B9D2AE8407C}"/>
              </a:ext>
            </a:extLst>
          </p:cNvPr>
          <p:cNvSpPr txBox="1"/>
          <p:nvPr/>
        </p:nvSpPr>
        <p:spPr>
          <a:xfrm>
            <a:off x="755576" y="3486749"/>
            <a:ext cx="2401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DL	Department Leader</a:t>
            </a:r>
          </a:p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GL	Group Leader  </a:t>
            </a:r>
          </a:p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SL	Section Leader</a:t>
            </a:r>
          </a:p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DSO	Departmental Safety Officer</a:t>
            </a:r>
          </a:p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TSO	Territorial Safety Officer</a:t>
            </a:r>
          </a:p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PSO	Project Safety Officer</a:t>
            </a:r>
          </a:p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HSE	Health, Safety &amp; Environmental</a:t>
            </a:r>
          </a:p>
          <a:p>
            <a:pPr defTabSz="685800" fontAlgn="base">
              <a:defRPr/>
            </a:pPr>
            <a:r>
              <a:rPr lang="en-GB" sz="600" kern="0" dirty="0">
                <a:solidFill>
                  <a:srgbClr val="4C4C4C"/>
                </a:solidFill>
              </a:rPr>
              <a:t>EROS	Engineering Referent for Operational Safety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21F09BE-FA68-4F04-B4BC-2848FDAC9FF4}"/>
              </a:ext>
            </a:extLst>
          </p:cNvPr>
          <p:cNvSpPr txBox="1"/>
          <p:nvPr/>
        </p:nvSpPr>
        <p:spPr>
          <a:xfrm>
            <a:off x="683568" y="4310689"/>
            <a:ext cx="459452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788" kern="0" dirty="0">
                <a:solidFill>
                  <a:srgbClr val="4C4C4C"/>
                </a:solidFill>
              </a:rPr>
              <a:t>* According to </a:t>
            </a:r>
            <a:r>
              <a:rPr lang="en-GB" sz="788" kern="0" dirty="0">
                <a:solidFill>
                  <a:srgbClr val="4C4C4C"/>
                </a:solidFill>
                <a:hlinkClick r:id="rId2"/>
              </a:rPr>
              <a:t>SR-SO ‘’Responsibilities and organizational structure in matters of safety at CERN’’</a:t>
            </a:r>
            <a:endParaRPr lang="en-GB" sz="788" kern="0" dirty="0">
              <a:solidFill>
                <a:srgbClr val="4C4C4C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81271AC-7384-4749-8B15-D041EF51AA65}"/>
              </a:ext>
            </a:extLst>
          </p:cNvPr>
          <p:cNvSpPr txBox="1"/>
          <p:nvPr/>
        </p:nvSpPr>
        <p:spPr>
          <a:xfrm>
            <a:off x="3727650" y="874231"/>
            <a:ext cx="98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900" kern="0" dirty="0">
                <a:solidFill>
                  <a:srgbClr val="4C4C4C"/>
                </a:solidFill>
              </a:rPr>
              <a:t>Line</a:t>
            </a:r>
          </a:p>
          <a:p>
            <a:pPr algn="ctr" defTabSz="685800">
              <a:defRPr/>
            </a:pPr>
            <a:r>
              <a:rPr lang="en-GB" sz="900" kern="0" dirty="0">
                <a:solidFill>
                  <a:srgbClr val="4C4C4C"/>
                </a:solidFill>
              </a:rPr>
              <a:t>Management</a:t>
            </a:r>
          </a:p>
          <a:p>
            <a:pPr algn="ctr" defTabSz="685800">
              <a:defRPr/>
            </a:pPr>
            <a:r>
              <a:rPr lang="en-GB" sz="900" kern="0" dirty="0">
                <a:solidFill>
                  <a:srgbClr val="4C4C4C"/>
                </a:solidFill>
              </a:rPr>
              <a:t>Responsibility</a:t>
            </a:r>
          </a:p>
          <a:p>
            <a:pPr algn="ctr" defTabSz="685800">
              <a:defRPr/>
            </a:pPr>
            <a:r>
              <a:rPr lang="en-GB" sz="900" kern="0" dirty="0">
                <a:solidFill>
                  <a:srgbClr val="4C4C4C"/>
                </a:solidFill>
              </a:rPr>
              <a:t>role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3F41EB-38E8-4878-B35A-8E10C03C8A8E}"/>
              </a:ext>
            </a:extLst>
          </p:cNvPr>
          <p:cNvSpPr txBox="1"/>
          <p:nvPr/>
        </p:nvSpPr>
        <p:spPr>
          <a:xfrm>
            <a:off x="3824028" y="1800863"/>
            <a:ext cx="8322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GB" sz="900" kern="0" dirty="0">
                <a:solidFill>
                  <a:srgbClr val="4C4C4C"/>
                </a:solidFill>
              </a:rPr>
              <a:t>Advisory</a:t>
            </a:r>
          </a:p>
          <a:p>
            <a:pPr algn="ctr" defTabSz="685800">
              <a:defRPr/>
            </a:pPr>
            <a:r>
              <a:rPr lang="en-GB" sz="900" kern="0" dirty="0">
                <a:solidFill>
                  <a:srgbClr val="4C4C4C"/>
                </a:solidFill>
              </a:rPr>
              <a:t>&amp; supporting</a:t>
            </a:r>
          </a:p>
          <a:p>
            <a:pPr algn="ctr" defTabSz="685800">
              <a:defRPr/>
            </a:pPr>
            <a:r>
              <a:rPr lang="en-GB" sz="900" kern="0" dirty="0">
                <a:solidFill>
                  <a:srgbClr val="4C4C4C"/>
                </a:solidFill>
              </a:rPr>
              <a:t>role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9AEAF71-20D0-AB4D-A8A6-5E4C2145EC37}"/>
              </a:ext>
            </a:extLst>
          </p:cNvPr>
          <p:cNvSpPr/>
          <p:nvPr/>
        </p:nvSpPr>
        <p:spPr>
          <a:xfrm>
            <a:off x="3683399" y="890861"/>
            <a:ext cx="34289" cy="4758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59FE9BEF-3AA1-9247-8147-96E2546A631A}"/>
              </a:ext>
            </a:extLst>
          </p:cNvPr>
          <p:cNvSpPr/>
          <p:nvPr/>
        </p:nvSpPr>
        <p:spPr>
          <a:xfrm>
            <a:off x="3696206" y="1572545"/>
            <a:ext cx="39193" cy="8323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A0DBF1-144D-BF8A-637B-418CB86FFA36}"/>
              </a:ext>
            </a:extLst>
          </p:cNvPr>
          <p:cNvGrpSpPr/>
          <p:nvPr/>
        </p:nvGrpSpPr>
        <p:grpSpPr>
          <a:xfrm>
            <a:off x="4499992" y="985680"/>
            <a:ext cx="3721298" cy="3373052"/>
            <a:chOff x="3977934" y="1091374"/>
            <a:chExt cx="3721298" cy="337305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9A03B8-05FD-3A4C-A01E-A7E752A124D8}"/>
                </a:ext>
              </a:extLst>
            </p:cNvPr>
            <p:cNvCxnSpPr>
              <a:cxnSpLocks/>
              <a:stCxn id="51" idx="3"/>
              <a:endCxn id="62" idx="1"/>
            </p:cNvCxnSpPr>
            <p:nvPr/>
          </p:nvCxnSpPr>
          <p:spPr>
            <a:xfrm flipV="1">
              <a:off x="6588862" y="2686205"/>
              <a:ext cx="215171" cy="299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C7AEAC-A1C5-5841-A91D-A0242B7FCF3F}"/>
                </a:ext>
              </a:extLst>
            </p:cNvPr>
            <p:cNvCxnSpPr>
              <a:cxnSpLocks/>
              <a:stCxn id="49" idx="2"/>
              <a:endCxn id="46" idx="0"/>
            </p:cNvCxnSpPr>
            <p:nvPr/>
          </p:nvCxnSpPr>
          <p:spPr>
            <a:xfrm flipH="1">
              <a:off x="5952738" y="1437625"/>
              <a:ext cx="1" cy="2044562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8B83145-1402-4271-BCF7-402ADB016304}"/>
                </a:ext>
              </a:extLst>
            </p:cNvPr>
            <p:cNvSpPr/>
            <p:nvPr/>
          </p:nvSpPr>
          <p:spPr>
            <a:xfrm>
              <a:off x="5244607" y="3373636"/>
              <a:ext cx="2405735" cy="1088324"/>
            </a:xfrm>
            <a:prstGeom prst="rect">
              <a:avLst/>
            </a:prstGeom>
            <a:noFill/>
            <a:ln w="57150" cap="flat" cmpd="sng" algn="ctr">
              <a:solidFill>
                <a:srgbClr val="99999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C0AEE79-9D37-4F5A-90D6-9BF4B4448B05}"/>
                </a:ext>
              </a:extLst>
            </p:cNvPr>
            <p:cNvSpPr/>
            <p:nvPr/>
          </p:nvSpPr>
          <p:spPr>
            <a:xfrm>
              <a:off x="5371477" y="3482186"/>
              <a:ext cx="1162523" cy="550907"/>
            </a:xfrm>
            <a:prstGeom prst="rect">
              <a:avLst/>
            </a:prstGeom>
            <a:solidFill>
              <a:srgbClr val="A40000">
                <a:lumMod val="40000"/>
                <a:lumOff val="60000"/>
              </a:srgbClr>
            </a:solidFill>
            <a:ln w="9525" cap="flat" cmpd="sng" algn="ctr">
              <a:solidFill>
                <a:srgbClr val="0C377B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1200" kern="0" dirty="0">
                  <a:solidFill>
                    <a:srgbClr val="FFFFFF"/>
                  </a:solidFill>
                  <a:latin typeface="Arial"/>
                </a:rPr>
                <a:t>IT String</a:t>
              </a:r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368AD19-B29B-4A7E-97DF-E542FB941AA3}"/>
                </a:ext>
              </a:extLst>
            </p:cNvPr>
            <p:cNvSpPr/>
            <p:nvPr/>
          </p:nvSpPr>
          <p:spPr>
            <a:xfrm>
              <a:off x="6804033" y="1091374"/>
              <a:ext cx="846309" cy="3462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2"/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900" kern="0" dirty="0">
                  <a:solidFill>
                    <a:srgbClr val="FFFFFF"/>
                  </a:solidFill>
                  <a:latin typeface="Arial"/>
                </a:rPr>
                <a:t>TE DSO</a:t>
              </a:r>
              <a:endParaRPr lang="en-US" sz="9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25551DE-E20E-481B-BB87-0B3C913620BB}"/>
                </a:ext>
              </a:extLst>
            </p:cNvPr>
            <p:cNvSpPr/>
            <p:nvPr/>
          </p:nvSpPr>
          <p:spPr>
            <a:xfrm>
              <a:off x="5371476" y="1091376"/>
              <a:ext cx="1162526" cy="346249"/>
            </a:xfrm>
            <a:prstGeom prst="rect">
              <a:avLst/>
            </a:prstGeom>
            <a:gradFill rotWithShape="1">
              <a:gsLst>
                <a:gs pos="0">
                  <a:srgbClr val="0C377B">
                    <a:tint val="73000"/>
                    <a:satMod val="150000"/>
                  </a:srgbClr>
                </a:gs>
                <a:gs pos="25000">
                  <a:srgbClr val="0C377B">
                    <a:tint val="96000"/>
                    <a:shade val="80000"/>
                    <a:satMod val="105000"/>
                  </a:srgbClr>
                </a:gs>
                <a:gs pos="38000">
                  <a:srgbClr val="0C377B">
                    <a:tint val="96000"/>
                    <a:shade val="59000"/>
                    <a:satMod val="120000"/>
                  </a:srgbClr>
                </a:gs>
                <a:gs pos="55000">
                  <a:srgbClr val="0C377B">
                    <a:shade val="57000"/>
                    <a:satMod val="120000"/>
                  </a:srgbClr>
                </a:gs>
                <a:gs pos="80000">
                  <a:srgbClr val="0C377B">
                    <a:shade val="56000"/>
                    <a:satMod val="145000"/>
                  </a:srgbClr>
                </a:gs>
                <a:gs pos="88000">
                  <a:srgbClr val="0C377B">
                    <a:shade val="63000"/>
                    <a:satMod val="160000"/>
                  </a:srgbClr>
                </a:gs>
                <a:gs pos="100000">
                  <a:srgbClr val="0C377B">
                    <a:tint val="99555"/>
                    <a:satMod val="155000"/>
                  </a:srgbClr>
                </a:gs>
              </a:gsLst>
              <a:lin ang="5400000" scaled="1"/>
            </a:gradFill>
            <a:ln w="9525" cap="flat" cmpd="sng" algn="ctr">
              <a:solidFill>
                <a:srgbClr val="0C377B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1200" kern="0">
                  <a:solidFill>
                    <a:srgbClr val="FFFFFF"/>
                  </a:solidFill>
                  <a:latin typeface="Arial"/>
                </a:rPr>
                <a:t>TE DL</a:t>
              </a:r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C24C398-ED91-4D77-839E-8E4F0FDF8C8A}"/>
                </a:ext>
              </a:extLst>
            </p:cNvPr>
            <p:cNvSpPr/>
            <p:nvPr/>
          </p:nvSpPr>
          <p:spPr>
            <a:xfrm>
              <a:off x="3977934" y="2518353"/>
              <a:ext cx="895199" cy="34624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2"/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900" kern="0" dirty="0">
                  <a:solidFill>
                    <a:srgbClr val="FFFFFF"/>
                  </a:solidFill>
                  <a:latin typeface="Arial"/>
                </a:rPr>
                <a:t>IT String TSO</a:t>
              </a:r>
              <a:endParaRPr lang="en-US" sz="9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2FB4088-CB54-4A17-A05C-925060DE93AB}"/>
                </a:ext>
              </a:extLst>
            </p:cNvPr>
            <p:cNvSpPr/>
            <p:nvPr/>
          </p:nvSpPr>
          <p:spPr>
            <a:xfrm>
              <a:off x="5328084" y="2514398"/>
              <a:ext cx="1260779" cy="349595"/>
            </a:xfrm>
            <a:prstGeom prst="rect">
              <a:avLst/>
            </a:prstGeom>
            <a:gradFill rotWithShape="1">
              <a:gsLst>
                <a:gs pos="0">
                  <a:srgbClr val="0C377B">
                    <a:tint val="73000"/>
                    <a:satMod val="150000"/>
                  </a:srgbClr>
                </a:gs>
                <a:gs pos="25000">
                  <a:srgbClr val="0C377B">
                    <a:tint val="96000"/>
                    <a:shade val="80000"/>
                    <a:satMod val="105000"/>
                  </a:srgbClr>
                </a:gs>
                <a:gs pos="38000">
                  <a:srgbClr val="0C377B">
                    <a:tint val="96000"/>
                    <a:shade val="59000"/>
                    <a:satMod val="120000"/>
                  </a:srgbClr>
                </a:gs>
                <a:gs pos="55000">
                  <a:srgbClr val="0C377B">
                    <a:shade val="57000"/>
                    <a:satMod val="120000"/>
                  </a:srgbClr>
                </a:gs>
                <a:gs pos="80000">
                  <a:srgbClr val="0C377B">
                    <a:shade val="56000"/>
                    <a:satMod val="145000"/>
                  </a:srgbClr>
                </a:gs>
                <a:gs pos="88000">
                  <a:srgbClr val="0C377B">
                    <a:shade val="63000"/>
                    <a:satMod val="160000"/>
                  </a:srgbClr>
                </a:gs>
                <a:gs pos="100000">
                  <a:srgbClr val="0C377B">
                    <a:tint val="99555"/>
                    <a:satMod val="155000"/>
                  </a:srgbClr>
                </a:gs>
              </a:gsLst>
              <a:lin ang="5400000" scaled="1"/>
            </a:gradFill>
            <a:ln w="9525" cap="flat" cmpd="sng" algn="ctr">
              <a:solidFill>
                <a:srgbClr val="0C377B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1200" kern="0" dirty="0">
                  <a:solidFill>
                    <a:srgbClr val="FFFFFF"/>
                  </a:solidFill>
                  <a:latin typeface="Arial"/>
                </a:rPr>
                <a:t>TE-MPE-SF SL</a:t>
              </a:r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255F0CB-B304-49B3-8AFE-96E2DE3227F9}"/>
                </a:ext>
              </a:extLst>
            </p:cNvPr>
            <p:cNvSpPr/>
            <p:nvPr/>
          </p:nvSpPr>
          <p:spPr>
            <a:xfrm>
              <a:off x="5362491" y="1847459"/>
              <a:ext cx="1162527" cy="346249"/>
            </a:xfrm>
            <a:prstGeom prst="rect">
              <a:avLst/>
            </a:prstGeom>
            <a:gradFill rotWithShape="1">
              <a:gsLst>
                <a:gs pos="0">
                  <a:srgbClr val="0C377B">
                    <a:tint val="73000"/>
                    <a:satMod val="150000"/>
                  </a:srgbClr>
                </a:gs>
                <a:gs pos="25000">
                  <a:srgbClr val="0C377B">
                    <a:tint val="96000"/>
                    <a:shade val="80000"/>
                    <a:satMod val="105000"/>
                  </a:srgbClr>
                </a:gs>
                <a:gs pos="38000">
                  <a:srgbClr val="0C377B">
                    <a:tint val="96000"/>
                    <a:shade val="59000"/>
                    <a:satMod val="120000"/>
                  </a:srgbClr>
                </a:gs>
                <a:gs pos="55000">
                  <a:srgbClr val="0C377B">
                    <a:shade val="57000"/>
                    <a:satMod val="120000"/>
                  </a:srgbClr>
                </a:gs>
                <a:gs pos="80000">
                  <a:srgbClr val="0C377B">
                    <a:shade val="56000"/>
                    <a:satMod val="145000"/>
                  </a:srgbClr>
                </a:gs>
                <a:gs pos="88000">
                  <a:srgbClr val="0C377B">
                    <a:shade val="63000"/>
                    <a:satMod val="160000"/>
                  </a:srgbClr>
                </a:gs>
                <a:gs pos="100000">
                  <a:srgbClr val="0C377B">
                    <a:tint val="99555"/>
                    <a:satMod val="155000"/>
                  </a:srgbClr>
                </a:gs>
              </a:gsLst>
              <a:lin ang="5400000" scaled="1"/>
            </a:gradFill>
            <a:ln w="9525" cap="flat" cmpd="sng" algn="ctr">
              <a:solidFill>
                <a:srgbClr val="0C377B">
                  <a:shade val="60000"/>
                  <a:satMod val="300000"/>
                </a:srgbClr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1200" kern="0" dirty="0">
                  <a:solidFill>
                    <a:srgbClr val="FFFFFF"/>
                  </a:solidFill>
                  <a:latin typeface="Arial"/>
                </a:rPr>
                <a:t>TE-MPE GL</a:t>
              </a:r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DCE95F7-B95F-4970-8014-543DCE0A4EE8}"/>
                </a:ext>
              </a:extLst>
            </p:cNvPr>
            <p:cNvSpPr/>
            <p:nvPr/>
          </p:nvSpPr>
          <p:spPr>
            <a:xfrm>
              <a:off x="4226578" y="3478168"/>
              <a:ext cx="831476" cy="254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2"/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825" kern="0" dirty="0">
                  <a:solidFill>
                    <a:srgbClr val="FFFFFF"/>
                  </a:solidFill>
                  <a:latin typeface="Arial"/>
                </a:rPr>
                <a:t>EROS</a:t>
              </a:r>
              <a:endParaRPr lang="en-US" sz="825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0A9CC62-1607-4B60-BBB4-FBE9DB9887F6}"/>
                </a:ext>
              </a:extLst>
            </p:cNvPr>
            <p:cNvSpPr/>
            <p:nvPr/>
          </p:nvSpPr>
          <p:spPr>
            <a:xfrm>
              <a:off x="4216953" y="3778559"/>
              <a:ext cx="831476" cy="254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2"/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825" kern="0" dirty="0">
                  <a:solidFill>
                    <a:srgbClr val="FFFFFF"/>
                  </a:solidFill>
                  <a:latin typeface="Arial"/>
                </a:rPr>
                <a:t>IT String HSE    </a:t>
              </a:r>
              <a:endParaRPr lang="en-US" sz="825" kern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4291BF6D-41CC-4AB6-94AC-C909FCF45B84}"/>
                </a:ext>
              </a:extLst>
            </p:cNvPr>
            <p:cNvCxnSpPr>
              <a:cxnSpLocks/>
              <a:stCxn id="50" idx="3"/>
              <a:endCxn id="51" idx="1"/>
            </p:cNvCxnSpPr>
            <p:nvPr/>
          </p:nvCxnSpPr>
          <p:spPr>
            <a:xfrm flipV="1">
              <a:off x="4873132" y="2689196"/>
              <a:ext cx="454952" cy="2282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/>
          </p:spPr>
        </p:cxn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1C44D439-FC07-4F6E-A15B-8884CDB01199}"/>
                </a:ext>
              </a:extLst>
            </p:cNvPr>
            <p:cNvCxnSpPr>
              <a:cxnSpLocks/>
              <a:stCxn id="49" idx="3"/>
              <a:endCxn id="48" idx="1"/>
            </p:cNvCxnSpPr>
            <p:nvPr/>
          </p:nvCxnSpPr>
          <p:spPr>
            <a:xfrm flipV="1">
              <a:off x="6534001" y="1264500"/>
              <a:ext cx="270032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/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FEDEF5B-CD43-4E8D-8194-4631A4C421E8}"/>
                </a:ext>
              </a:extLst>
            </p:cNvPr>
            <p:cNvSpPr txBox="1"/>
            <p:nvPr/>
          </p:nvSpPr>
          <p:spPr>
            <a:xfrm>
              <a:off x="5273221" y="4164344"/>
              <a:ext cx="636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CH" sz="1350" b="1" kern="0" dirty="0">
                  <a:solidFill>
                    <a:srgbClr val="4C4C4C"/>
                  </a:solidFill>
                </a:rPr>
                <a:t>SM18</a:t>
              </a:r>
              <a:endParaRPr lang="en-US" sz="900" b="1" kern="0" dirty="0">
                <a:solidFill>
                  <a:srgbClr val="4C4C4C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A9EF09D-ACBE-4383-BC5B-EDA2B36CF55D}"/>
                </a:ext>
              </a:extLst>
            </p:cNvPr>
            <p:cNvSpPr/>
            <p:nvPr/>
          </p:nvSpPr>
          <p:spPr>
            <a:xfrm>
              <a:off x="6804033" y="2513080"/>
              <a:ext cx="895199" cy="34624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900" kern="0" dirty="0">
                  <a:solidFill>
                    <a:srgbClr val="FFFFFF"/>
                  </a:solidFill>
                  <a:latin typeface="Arial"/>
                </a:rPr>
                <a:t>HL-LHC PSO</a:t>
              </a:r>
              <a:endParaRPr lang="en-US" sz="9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4FFCDB7-6DDE-4980-87FD-36FC01242C8D}"/>
                </a:ext>
              </a:extLst>
            </p:cNvPr>
            <p:cNvSpPr/>
            <p:nvPr/>
          </p:nvSpPr>
          <p:spPr>
            <a:xfrm>
              <a:off x="6678235" y="3486749"/>
              <a:ext cx="898520" cy="216616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825" kern="0" dirty="0">
                  <a:latin typeface="Arial"/>
                </a:rPr>
                <a:t>Magnet test </a:t>
              </a:r>
              <a:r>
                <a:rPr lang="fr-CH" sz="825" kern="0" dirty="0" err="1">
                  <a:latin typeface="Arial"/>
                </a:rPr>
                <a:t>benches</a:t>
              </a:r>
              <a:endParaRPr lang="en-US" sz="825" kern="0" dirty="0">
                <a:latin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01254DD-56A2-4260-A439-DAF8D7C90384}"/>
                </a:ext>
              </a:extLst>
            </p:cNvPr>
            <p:cNvSpPr/>
            <p:nvPr/>
          </p:nvSpPr>
          <p:spPr>
            <a:xfrm>
              <a:off x="6059947" y="4150742"/>
              <a:ext cx="1530083" cy="216616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825" kern="0" dirty="0" err="1">
                  <a:latin typeface="Arial"/>
                </a:rPr>
                <a:t>Technical</a:t>
              </a:r>
              <a:r>
                <a:rPr lang="fr-CH" sz="825" kern="0" dirty="0">
                  <a:latin typeface="Arial"/>
                </a:rPr>
                <a:t> infrastructures</a:t>
              </a:r>
              <a:endParaRPr lang="en-US" sz="825" kern="0" dirty="0">
                <a:latin typeface="Arial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2DC1D56-45BA-4687-BA9F-4E309B156828}"/>
                </a:ext>
              </a:extLst>
            </p:cNvPr>
            <p:cNvCxnSpPr/>
            <p:nvPr/>
          </p:nvCxnSpPr>
          <p:spPr>
            <a:xfrm>
              <a:off x="5043221" y="3605435"/>
              <a:ext cx="324036" cy="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E81DCBC-4B16-4F30-BF19-921B4C8BCA58}"/>
                </a:ext>
              </a:extLst>
            </p:cNvPr>
            <p:cNvCxnSpPr/>
            <p:nvPr/>
          </p:nvCxnSpPr>
          <p:spPr>
            <a:xfrm>
              <a:off x="5048429" y="3905826"/>
              <a:ext cx="324036" cy="0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/>
          </p:spPr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7E24E5C-D325-2341-B7F6-C27DF3C54DED}"/>
                </a:ext>
              </a:extLst>
            </p:cNvPr>
            <p:cNvSpPr/>
            <p:nvPr/>
          </p:nvSpPr>
          <p:spPr>
            <a:xfrm>
              <a:off x="6678235" y="3816477"/>
              <a:ext cx="898520" cy="216616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825" kern="0" dirty="0">
                  <a:latin typeface="Arial"/>
                </a:rPr>
                <a:t>RF Test </a:t>
              </a:r>
              <a:r>
                <a:rPr lang="fr-CH" sz="825" kern="0" dirty="0" err="1">
                  <a:latin typeface="Arial"/>
                </a:rPr>
                <a:t>benches</a:t>
              </a:r>
              <a:endParaRPr lang="en-US" sz="825" kern="0" dirty="0">
                <a:latin typeface="Arial"/>
              </a:endParaRPr>
            </a:p>
          </p:txBody>
        </p:sp>
        <p:cxnSp>
          <p:nvCxnSpPr>
            <p:cNvPr id="85" name="Elbow Connector 84">
              <a:extLst>
                <a:ext uri="{FF2B5EF4-FFF2-40B4-BE49-F238E27FC236}">
                  <a16:creationId xmlns:a16="http://schemas.microsoft.com/office/drawing/2014/main" id="{277053F8-12B7-E144-825E-06719C257A9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754569" y="2520016"/>
              <a:ext cx="617585" cy="1306757"/>
            </a:xfrm>
            <a:prstGeom prst="bentConnector3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F634C0-7B47-3B3B-D1F3-F154E65FFADB}"/>
                </a:ext>
              </a:extLst>
            </p:cNvPr>
            <p:cNvSpPr/>
            <p:nvPr/>
          </p:nvSpPr>
          <p:spPr>
            <a:xfrm>
              <a:off x="4211745" y="4095752"/>
              <a:ext cx="831476" cy="254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2"/>
              </a:solidFill>
              <a:prstDash val="solid"/>
            </a:ln>
            <a:effectLst>
              <a:glow rad="70000">
                <a:srgbClr val="0C377B">
                  <a:tint val="30000"/>
                  <a:shade val="95000"/>
                  <a:satMod val="300000"/>
                  <a:alpha val="50000"/>
                </a:srgbClr>
              </a:glo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fr-CH" sz="825" kern="0" dirty="0">
                  <a:solidFill>
                    <a:srgbClr val="FFFFFF"/>
                  </a:solidFill>
                  <a:latin typeface="Arial"/>
                </a:rPr>
                <a:t>SM18 TSO</a:t>
              </a:r>
              <a:endParaRPr lang="en-US" sz="825" kern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127544A-0CCD-4D6B-AB63-E4E30A50E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4666" y="4219002"/>
              <a:ext cx="209942" cy="4017"/>
            </a:xfrm>
            <a:prstGeom prst="line">
              <a:avLst/>
            </a:prstGeom>
            <a:noFill/>
            <a:ln w="19050" cap="flat" cmpd="sng" algn="ctr">
              <a:solidFill>
                <a:srgbClr val="0C377B"/>
              </a:solidFill>
              <a:prstDash val="soli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AEAB3F-D9C7-4193-076C-A96EBC676333}"/>
              </a:ext>
            </a:extLst>
          </p:cNvPr>
          <p:cNvGrpSpPr/>
          <p:nvPr/>
        </p:nvGrpSpPr>
        <p:grpSpPr>
          <a:xfrm>
            <a:off x="107936" y="2604035"/>
            <a:ext cx="912239" cy="1033963"/>
            <a:chOff x="155221" y="2527862"/>
            <a:chExt cx="912239" cy="1033963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97D994F5-2BED-B898-C532-8E1756B3329A}"/>
                </a:ext>
              </a:extLst>
            </p:cNvPr>
            <p:cNvSpPr/>
            <p:nvPr/>
          </p:nvSpPr>
          <p:spPr>
            <a:xfrm rot="5400000">
              <a:off x="94359" y="2588724"/>
              <a:ext cx="1033963" cy="9122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Hexagon 8">
              <a:extLst>
                <a:ext uri="{FF2B5EF4-FFF2-40B4-BE49-F238E27FC236}">
                  <a16:creationId xmlns:a16="http://schemas.microsoft.com/office/drawing/2014/main" id="{A10EEC26-4404-337B-AB05-4340B1DCA57C}"/>
                </a:ext>
              </a:extLst>
            </p:cNvPr>
            <p:cNvSpPr txBox="1"/>
            <p:nvPr/>
          </p:nvSpPr>
          <p:spPr>
            <a:xfrm>
              <a:off x="188355" y="2688988"/>
              <a:ext cx="861286" cy="711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5003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800" dirty="0"/>
                <a:t>Roles and responsibilities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40CF37-7AFA-206F-C4B0-C54E1EC7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674980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3B7B4781-E392-6387-7A69-87BFA502457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084" y="2946741"/>
            <a:ext cx="2963342" cy="1967806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2CDFB11-0C4D-44C7-9AD3-46DA7C929355}"/>
              </a:ext>
            </a:extLst>
          </p:cNvPr>
          <p:cNvSpPr txBox="1">
            <a:spLocks/>
          </p:cNvSpPr>
          <p:nvPr/>
        </p:nvSpPr>
        <p:spPr>
          <a:xfrm>
            <a:off x="395539" y="82919"/>
            <a:ext cx="8247119" cy="505324"/>
          </a:xfrm>
          <a:prstGeom prst="rect">
            <a:avLst/>
          </a:prstGeom>
        </p:spPr>
        <p:txBody>
          <a:bodyPr vert="horz" lIns="0" tIns="0" rIns="0" bIns="0" rtlCol="0" anchor="ctr" anchorCtr="1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000" dirty="0">
                <a:cs typeface="Tunga" panose="020B0502040204020203" pitchFamily="34" charset="0"/>
              </a:rPr>
              <a:t>IT STRING ACCESSIBILITY </a:t>
            </a:r>
          </a:p>
          <a:p>
            <a:pPr>
              <a:defRPr/>
            </a:pPr>
            <a:r>
              <a:rPr lang="en-GB" sz="1800" dirty="0">
                <a:cs typeface="Tunga" panose="020B0502040204020203" pitchFamily="34" charset="0"/>
              </a:rPr>
              <a:t>During  commissioning and operation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374908-DD34-E002-FF19-064D6C137F75}"/>
              </a:ext>
            </a:extLst>
          </p:cNvPr>
          <p:cNvSpPr txBox="1"/>
          <p:nvPr/>
        </p:nvSpPr>
        <p:spPr>
          <a:xfrm>
            <a:off x="704424" y="1939414"/>
            <a:ext cx="12892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Test program once all</a:t>
            </a:r>
          </a:p>
          <a:p>
            <a:pPr algn="ctr"/>
            <a:r>
              <a:rPr lang="en-GB" sz="900" dirty="0"/>
              <a:t>systems are commissioned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2CB744-31BD-BFC5-9A83-77F1B6B0E077}"/>
              </a:ext>
            </a:extLst>
          </p:cNvPr>
          <p:cNvSpPr txBox="1"/>
          <p:nvPr/>
        </p:nvSpPr>
        <p:spPr>
          <a:xfrm>
            <a:off x="4447296" y="647519"/>
            <a:ext cx="36447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1 – Forbidden area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According to </a:t>
            </a:r>
            <a:r>
              <a:rPr lang="en-GB" sz="900" dirty="0" err="1"/>
              <a:t>raccomandations</a:t>
            </a:r>
            <a:r>
              <a:rPr lang="en-GB" sz="900" dirty="0"/>
              <a:t> of ‘’Electrical failure modes of the Inner Triplet in SM18’’ – EDMS 2575427’’  </a:t>
            </a:r>
          </a:p>
          <a:p>
            <a:endParaRPr lang="en-GB" sz="900" dirty="0"/>
          </a:p>
          <a:p>
            <a:r>
              <a:rPr lang="en-GB" sz="900" b="1" dirty="0"/>
              <a:t>2 – Controlled area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Fenced and access-controlled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Facilitate activities in the neighbouring areas</a:t>
            </a:r>
          </a:p>
          <a:p>
            <a:pPr marL="160735" indent="-160735">
              <a:buFontTx/>
              <a:buChar char="-"/>
            </a:pPr>
            <a:endParaRPr lang="en-GB" sz="900" dirty="0"/>
          </a:p>
          <a:p>
            <a:r>
              <a:rPr lang="en-GB" sz="900" b="1" dirty="0"/>
              <a:t>3 – Extended area 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Including clusters A, D, G, H and transit areas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To grant safety during first high-energy powering tests and quenches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Energy thresholds and types of tests to be determined</a:t>
            </a:r>
          </a:p>
          <a:p>
            <a:pPr marL="160735" indent="-160735">
              <a:buFontTx/>
              <a:buChar char="-"/>
            </a:pPr>
            <a:endParaRPr lang="en-GB" sz="900" dirty="0"/>
          </a:p>
          <a:p>
            <a:r>
              <a:rPr lang="en-GB" sz="900" b="1" dirty="0"/>
              <a:t>Whenever and wherever needed (under study)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Patrolling before powering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CCTV in IT String control room</a:t>
            </a:r>
          </a:p>
          <a:p>
            <a:pPr marL="160735" indent="-160735">
              <a:buFontTx/>
              <a:buChar char="-"/>
            </a:pPr>
            <a:r>
              <a:rPr lang="en-GB" sz="900" dirty="0"/>
              <a:t>Powering tests performed outside normal working hours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15F8CC-467E-3616-72EF-E7A195800D04}"/>
              </a:ext>
            </a:extLst>
          </p:cNvPr>
          <p:cNvSpPr txBox="1"/>
          <p:nvPr/>
        </p:nvSpPr>
        <p:spPr>
          <a:xfrm>
            <a:off x="727783" y="908807"/>
            <a:ext cx="10951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/>
              <a:t>Individual system</a:t>
            </a:r>
          </a:p>
          <a:p>
            <a:pPr algn="ctr"/>
            <a:r>
              <a:rPr lang="en-GB" sz="900" dirty="0"/>
              <a:t>commissioning</a:t>
            </a:r>
          </a:p>
          <a:p>
            <a:pPr algn="ctr"/>
            <a:r>
              <a:rPr lang="en-GB" sz="900" dirty="0"/>
              <a:t>and first powering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EBAB40-CED5-8D81-F864-47E3898D5F11}"/>
              </a:ext>
            </a:extLst>
          </p:cNvPr>
          <p:cNvGrpSpPr/>
          <p:nvPr/>
        </p:nvGrpSpPr>
        <p:grpSpPr>
          <a:xfrm>
            <a:off x="1835696" y="589638"/>
            <a:ext cx="2145354" cy="1257090"/>
            <a:chOff x="1894645" y="1661615"/>
            <a:chExt cx="2860472" cy="167611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08928C-03D6-0D3E-8F94-514F8201A8EF}"/>
                </a:ext>
              </a:extLst>
            </p:cNvPr>
            <p:cNvSpPr/>
            <p:nvPr/>
          </p:nvSpPr>
          <p:spPr>
            <a:xfrm>
              <a:off x="3537720" y="1900144"/>
              <a:ext cx="864096" cy="5400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B8D7CD-D423-6F1A-609F-15929C292BBF}"/>
                </a:ext>
              </a:extLst>
            </p:cNvPr>
            <p:cNvSpPr txBox="1"/>
            <p:nvPr/>
          </p:nvSpPr>
          <p:spPr>
            <a:xfrm>
              <a:off x="2503440" y="2974904"/>
              <a:ext cx="37446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75" dirty="0"/>
                <a:t>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CC6C9E-4E68-F856-6EC9-C84A2B57818D}"/>
                </a:ext>
              </a:extLst>
            </p:cNvPr>
            <p:cNvSpPr txBox="1"/>
            <p:nvPr/>
          </p:nvSpPr>
          <p:spPr>
            <a:xfrm>
              <a:off x="3326704" y="2974904"/>
              <a:ext cx="43858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75"/>
                <a:t>150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B023C9-C7EA-D337-CE89-0D1BCBFE0409}"/>
                </a:ext>
              </a:extLst>
            </p:cNvPr>
            <p:cNvSpPr txBox="1"/>
            <p:nvPr/>
          </p:nvSpPr>
          <p:spPr>
            <a:xfrm>
              <a:off x="4188296" y="2974904"/>
              <a:ext cx="56682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75" dirty="0">
                  <a:sym typeface="Symbol" panose="05050102010706020507" pitchFamily="18" charset="2"/>
                </a:rPr>
                <a:t></a:t>
              </a:r>
              <a:r>
                <a:rPr lang="en-GB" sz="675" dirty="0"/>
                <a:t>1000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683965A-39FE-E4CC-4841-76848CAF43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1816" y="2440205"/>
              <a:ext cx="0" cy="532038"/>
            </a:xfrm>
            <a:prstGeom prst="line">
              <a:avLst/>
            </a:prstGeom>
            <a:ln w="12700"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A60C4E-19CD-6BF2-369C-ABE03136ECAD}"/>
                </a:ext>
              </a:extLst>
            </p:cNvPr>
            <p:cNvSpPr txBox="1"/>
            <p:nvPr/>
          </p:nvSpPr>
          <p:spPr>
            <a:xfrm>
              <a:off x="2133564" y="2974904"/>
              <a:ext cx="31034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75"/>
                <a:t>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79AD456-0A99-D983-8C02-8AC3DBE8D2E1}"/>
                </a:ext>
              </a:extLst>
            </p:cNvPr>
            <p:cNvSpPr/>
            <p:nvPr/>
          </p:nvSpPr>
          <p:spPr>
            <a:xfrm>
              <a:off x="2673624" y="1900144"/>
              <a:ext cx="864096" cy="1054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FF919D-4337-08C3-688A-5B03B9849FDA}"/>
                </a:ext>
              </a:extLst>
            </p:cNvPr>
            <p:cNvSpPr/>
            <p:nvPr/>
          </p:nvSpPr>
          <p:spPr>
            <a:xfrm>
              <a:off x="2245891" y="1900144"/>
              <a:ext cx="427733" cy="10534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1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58A0F7-7DF4-A427-5661-A948DCF43E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1576" y="1661615"/>
              <a:ext cx="4316" cy="1346866"/>
            </a:xfrm>
            <a:prstGeom prst="line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DA49A1-1BA7-CB9F-D86A-8B3F6A4CA1E2}"/>
                </a:ext>
              </a:extLst>
            </p:cNvPr>
            <p:cNvSpPr txBox="1"/>
            <p:nvPr/>
          </p:nvSpPr>
          <p:spPr>
            <a:xfrm rot="16200000">
              <a:off x="1619885" y="2236435"/>
              <a:ext cx="97291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50" dirty="0"/>
                <a:t>Energy / current level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ED1E7F-C893-3F09-1955-251BA09F32DF}"/>
                </a:ext>
              </a:extLst>
            </p:cNvPr>
            <p:cNvSpPr txBox="1"/>
            <p:nvPr/>
          </p:nvSpPr>
          <p:spPr>
            <a:xfrm>
              <a:off x="1917540" y="2751531"/>
              <a:ext cx="45781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75" dirty="0"/>
                <a:t>Low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C7076B-78C5-D57B-169C-CE99E235F532}"/>
                </a:ext>
              </a:extLst>
            </p:cNvPr>
            <p:cNvCxnSpPr>
              <a:cxnSpLocks/>
            </p:cNvCxnSpPr>
            <p:nvPr/>
          </p:nvCxnSpPr>
          <p:spPr>
            <a:xfrm>
              <a:off x="2187570" y="2954474"/>
              <a:ext cx="2457822" cy="0"/>
            </a:xfrm>
            <a:prstGeom prst="line">
              <a:avLst/>
            </a:prstGeom>
            <a:ln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0E4BE97-04B7-6AF9-EB96-BE9335B666E1}"/>
                </a:ext>
              </a:extLst>
            </p:cNvPr>
            <p:cNvSpPr txBox="1"/>
            <p:nvPr/>
          </p:nvSpPr>
          <p:spPr>
            <a:xfrm>
              <a:off x="1894645" y="1712336"/>
              <a:ext cx="48346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75" dirty="0"/>
                <a:t>High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2A69EE3-CA36-9661-D488-740A3EC0DA3C}"/>
                </a:ext>
              </a:extLst>
            </p:cNvPr>
            <p:cNvSpPr txBox="1"/>
            <p:nvPr/>
          </p:nvSpPr>
          <p:spPr>
            <a:xfrm>
              <a:off x="3174018" y="3122290"/>
              <a:ext cx="7121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50" dirty="0"/>
                <a:t>Distance [cm]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57F6C7-D710-D958-3ADE-0FCCC3CAFA87}"/>
              </a:ext>
            </a:extLst>
          </p:cNvPr>
          <p:cNvGrpSpPr/>
          <p:nvPr/>
        </p:nvGrpSpPr>
        <p:grpSpPr>
          <a:xfrm>
            <a:off x="1866529" y="1720465"/>
            <a:ext cx="2145354" cy="1241164"/>
            <a:chOff x="1795977" y="2740997"/>
            <a:chExt cx="2860472" cy="16548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8F7A0C-90DF-40FD-AD94-9F996B0E04B8}"/>
                </a:ext>
              </a:extLst>
            </p:cNvPr>
            <p:cNvGrpSpPr/>
            <p:nvPr/>
          </p:nvGrpSpPr>
          <p:grpSpPr>
            <a:xfrm>
              <a:off x="1795977" y="2740997"/>
              <a:ext cx="2860472" cy="1574900"/>
              <a:chOff x="1894645" y="3966981"/>
              <a:chExt cx="2860472" cy="157490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762E7D9-2BF3-653E-E026-AE435A19B362}"/>
                  </a:ext>
                </a:extLst>
              </p:cNvPr>
              <p:cNvSpPr txBox="1"/>
              <p:nvPr/>
            </p:nvSpPr>
            <p:spPr>
              <a:xfrm>
                <a:off x="2503440" y="5280270"/>
                <a:ext cx="374461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75" dirty="0"/>
                  <a:t>50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4F8C447-4B7B-053E-8ED0-9F631DDB68EB}"/>
                  </a:ext>
                </a:extLst>
              </p:cNvPr>
              <p:cNvSpPr txBox="1"/>
              <p:nvPr/>
            </p:nvSpPr>
            <p:spPr>
              <a:xfrm>
                <a:off x="3326704" y="5280270"/>
                <a:ext cx="438581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75"/>
                  <a:t>150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6B34AF7-8DCC-EB23-5198-4D428BCE1FC5}"/>
                  </a:ext>
                </a:extLst>
              </p:cNvPr>
              <p:cNvSpPr txBox="1"/>
              <p:nvPr/>
            </p:nvSpPr>
            <p:spPr>
              <a:xfrm>
                <a:off x="4188296" y="5280270"/>
                <a:ext cx="566821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75" dirty="0">
                    <a:sym typeface="Symbol" panose="05050102010706020507" pitchFamily="18" charset="2"/>
                  </a:rPr>
                  <a:t></a:t>
                </a:r>
                <a:r>
                  <a:rPr lang="en-GB" sz="675" dirty="0"/>
                  <a:t>1000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998D459-9463-5DA5-95DA-23E780694F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1816" y="4745571"/>
                <a:ext cx="0" cy="532038"/>
              </a:xfrm>
              <a:prstGeom prst="line">
                <a:avLst/>
              </a:prstGeom>
              <a:ln w="12700"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45277F5-C069-1F88-38EC-ADDD1F47BB41}"/>
                  </a:ext>
                </a:extLst>
              </p:cNvPr>
              <p:cNvSpPr txBox="1"/>
              <p:nvPr/>
            </p:nvSpPr>
            <p:spPr>
              <a:xfrm>
                <a:off x="2133564" y="5280270"/>
                <a:ext cx="310341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75"/>
                  <a:t>0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C877CA8-8089-78BC-8E29-2E91711B4852}"/>
                  </a:ext>
                </a:extLst>
              </p:cNvPr>
              <p:cNvSpPr/>
              <p:nvPr/>
            </p:nvSpPr>
            <p:spPr>
              <a:xfrm>
                <a:off x="2673624" y="4205510"/>
                <a:ext cx="864096" cy="1054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13" dirty="0"/>
                  <a:t>2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3EB60AF-A4E7-CA8D-8E1D-4FB692A0BBB3}"/>
                  </a:ext>
                </a:extLst>
              </p:cNvPr>
              <p:cNvSpPr/>
              <p:nvPr/>
            </p:nvSpPr>
            <p:spPr>
              <a:xfrm>
                <a:off x="2245891" y="4205511"/>
                <a:ext cx="427733" cy="10534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013" dirty="0"/>
                  <a:t>1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FD8AB8F-0F7D-B1F3-A31B-A042FADE8B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1576" y="3966981"/>
                <a:ext cx="4316" cy="1346866"/>
              </a:xfrm>
              <a:prstGeom prst="line">
                <a:avLst/>
              </a:prstGeom>
              <a:ln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F35FF93-A8FB-3A9F-BD4A-11F634DB0C51}"/>
                  </a:ext>
                </a:extLst>
              </p:cNvPr>
              <p:cNvSpPr txBox="1"/>
              <p:nvPr/>
            </p:nvSpPr>
            <p:spPr>
              <a:xfrm rot="16200000">
                <a:off x="1619885" y="4541801"/>
                <a:ext cx="97291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450" dirty="0"/>
                  <a:t>Energy / current level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7A5248C-C0BF-D968-2818-A8330F4903B6}"/>
                  </a:ext>
                </a:extLst>
              </p:cNvPr>
              <p:cNvSpPr txBox="1"/>
              <p:nvPr/>
            </p:nvSpPr>
            <p:spPr>
              <a:xfrm>
                <a:off x="1917540" y="5056897"/>
                <a:ext cx="457819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75" dirty="0"/>
                  <a:t>Low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94F9F19-D242-2D0D-2BE1-4FE8B7D096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7570" y="5259841"/>
                <a:ext cx="2457822" cy="0"/>
              </a:xfrm>
              <a:prstGeom prst="line">
                <a:avLst/>
              </a:prstGeom>
              <a:ln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24167CC-5452-ED72-71E0-593E6318A966}"/>
                  </a:ext>
                </a:extLst>
              </p:cNvPr>
              <p:cNvSpPr txBox="1"/>
              <p:nvPr/>
            </p:nvSpPr>
            <p:spPr>
              <a:xfrm>
                <a:off x="1894645" y="4017704"/>
                <a:ext cx="483467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75" dirty="0"/>
                  <a:t>High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EFE93F3-BA2B-8496-5AFC-01B0794554B3}"/>
                </a:ext>
              </a:extLst>
            </p:cNvPr>
            <p:cNvSpPr txBox="1"/>
            <p:nvPr/>
          </p:nvSpPr>
          <p:spPr>
            <a:xfrm>
              <a:off x="2741289" y="4180438"/>
              <a:ext cx="71216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50" dirty="0"/>
                <a:t>Distance [cm]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D561B1-46CA-E4AE-6674-4B8438AD4987}"/>
              </a:ext>
            </a:extLst>
          </p:cNvPr>
          <p:cNvGrpSpPr/>
          <p:nvPr/>
        </p:nvGrpSpPr>
        <p:grpSpPr>
          <a:xfrm>
            <a:off x="1195045" y="2783195"/>
            <a:ext cx="2669815" cy="1913015"/>
            <a:chOff x="287040" y="1952069"/>
            <a:chExt cx="4303013" cy="321674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4B13B8-5309-BF9A-A6A6-5DD526D555F5}"/>
                </a:ext>
              </a:extLst>
            </p:cNvPr>
            <p:cNvSpPr/>
            <p:nvPr/>
          </p:nvSpPr>
          <p:spPr>
            <a:xfrm>
              <a:off x="891708" y="3393856"/>
              <a:ext cx="3698345" cy="177496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1 and 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99690F-C4D1-E86D-949D-70113C4746FE}"/>
                </a:ext>
              </a:extLst>
            </p:cNvPr>
            <p:cNvSpPr/>
            <p:nvPr/>
          </p:nvSpPr>
          <p:spPr>
            <a:xfrm>
              <a:off x="2119992" y="2456892"/>
              <a:ext cx="156500" cy="91693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A3054E-3E44-67E6-A69E-9FC0ECAC41EE}"/>
                </a:ext>
              </a:extLst>
            </p:cNvPr>
            <p:cNvSpPr/>
            <p:nvPr/>
          </p:nvSpPr>
          <p:spPr>
            <a:xfrm>
              <a:off x="2812372" y="2460931"/>
              <a:ext cx="105344" cy="91693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BB350C-136E-3C40-77B0-CE7D62617EE8}"/>
                </a:ext>
              </a:extLst>
            </p:cNvPr>
            <p:cNvSpPr txBox="1"/>
            <p:nvPr/>
          </p:nvSpPr>
          <p:spPr>
            <a:xfrm>
              <a:off x="287040" y="1952069"/>
              <a:ext cx="1566175" cy="50459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 i="1"/>
              </a:lvl1pPr>
            </a:lstStyle>
            <a:p>
              <a:r>
                <a:rPr lang="en-GB" sz="675" dirty="0"/>
                <a:t>Threshold to be determined</a:t>
              </a:r>
              <a:endParaRPr lang="en-US" sz="675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A98AF06-9EA6-FA42-1C6B-DB220933D7C0}"/>
                </a:ext>
              </a:extLst>
            </p:cNvPr>
            <p:cNvCxnSpPr>
              <a:cxnSpLocks/>
            </p:cNvCxnSpPr>
            <p:nvPr/>
          </p:nvCxnSpPr>
          <p:spPr>
            <a:xfrm>
              <a:off x="356032" y="2456659"/>
              <a:ext cx="535677" cy="92120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FF656A-793B-DEEB-C7A1-7891DDCCFDBB}"/>
                </a:ext>
              </a:extLst>
            </p:cNvPr>
            <p:cNvSpPr/>
            <p:nvPr/>
          </p:nvSpPr>
          <p:spPr>
            <a:xfrm>
              <a:off x="4239278" y="2466906"/>
              <a:ext cx="224710" cy="91693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1518E54-066B-A098-4BE1-AFFE1202D5E6}"/>
              </a:ext>
            </a:extLst>
          </p:cNvPr>
          <p:cNvGrpSpPr/>
          <p:nvPr/>
        </p:nvGrpSpPr>
        <p:grpSpPr>
          <a:xfrm>
            <a:off x="6581499" y="3488276"/>
            <a:ext cx="2053751" cy="1207934"/>
            <a:chOff x="5948465" y="4946878"/>
            <a:chExt cx="3250917" cy="182918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B04AF2-8B15-A6DD-754A-93400C0B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8465" y="4946878"/>
              <a:ext cx="3250917" cy="182918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3" name="Rectangle 22">
              <a:extLst>
                <a:ext uri="{FF2B5EF4-FFF2-40B4-BE49-F238E27FC236}">
                  <a16:creationId xmlns:a16="http://schemas.microsoft.com/office/drawing/2014/main" id="{63E7F15B-49A2-73BB-BB8C-6DE75598323D}"/>
                </a:ext>
              </a:extLst>
            </p:cNvPr>
            <p:cNvSpPr/>
            <p:nvPr/>
          </p:nvSpPr>
          <p:spPr>
            <a:xfrm rot="20423480">
              <a:off x="6256159" y="5381685"/>
              <a:ext cx="1963268" cy="315301"/>
            </a:xfrm>
            <a:custGeom>
              <a:avLst/>
              <a:gdLst>
                <a:gd name="connsiteX0" fmla="*/ 0 w 3527206"/>
                <a:gd name="connsiteY0" fmla="*/ 0 h 545046"/>
                <a:gd name="connsiteX1" fmla="*/ 3527206 w 3527206"/>
                <a:gd name="connsiteY1" fmla="*/ 0 h 545046"/>
                <a:gd name="connsiteX2" fmla="*/ 3527206 w 3527206"/>
                <a:gd name="connsiteY2" fmla="*/ 545046 h 545046"/>
                <a:gd name="connsiteX3" fmla="*/ 0 w 3527206"/>
                <a:gd name="connsiteY3" fmla="*/ 545046 h 545046"/>
                <a:gd name="connsiteX4" fmla="*/ 0 w 3527206"/>
                <a:gd name="connsiteY4" fmla="*/ 0 h 545046"/>
                <a:gd name="connsiteX0" fmla="*/ 0 w 3566110"/>
                <a:gd name="connsiteY0" fmla="*/ 24057 h 545046"/>
                <a:gd name="connsiteX1" fmla="*/ 3566110 w 3566110"/>
                <a:gd name="connsiteY1" fmla="*/ 0 h 545046"/>
                <a:gd name="connsiteX2" fmla="*/ 3566110 w 3566110"/>
                <a:gd name="connsiteY2" fmla="*/ 545046 h 545046"/>
                <a:gd name="connsiteX3" fmla="*/ 38904 w 3566110"/>
                <a:gd name="connsiteY3" fmla="*/ 545046 h 545046"/>
                <a:gd name="connsiteX4" fmla="*/ 0 w 3566110"/>
                <a:gd name="connsiteY4" fmla="*/ 24057 h 545046"/>
                <a:gd name="connsiteX0" fmla="*/ 0 w 3613217"/>
                <a:gd name="connsiteY0" fmla="*/ 24057 h 561828"/>
                <a:gd name="connsiteX1" fmla="*/ 3566110 w 3613217"/>
                <a:gd name="connsiteY1" fmla="*/ 0 h 561828"/>
                <a:gd name="connsiteX2" fmla="*/ 3613217 w 3613217"/>
                <a:gd name="connsiteY2" fmla="*/ 561828 h 561828"/>
                <a:gd name="connsiteX3" fmla="*/ 38904 w 3613217"/>
                <a:gd name="connsiteY3" fmla="*/ 545046 h 561828"/>
                <a:gd name="connsiteX4" fmla="*/ 0 w 3613217"/>
                <a:gd name="connsiteY4" fmla="*/ 24057 h 561828"/>
                <a:gd name="connsiteX0" fmla="*/ 0 w 3613217"/>
                <a:gd name="connsiteY0" fmla="*/ 0 h 537771"/>
                <a:gd name="connsiteX1" fmla="*/ 3484233 w 3613217"/>
                <a:gd name="connsiteY1" fmla="*/ 149002 h 537771"/>
                <a:gd name="connsiteX2" fmla="*/ 3613217 w 3613217"/>
                <a:gd name="connsiteY2" fmla="*/ 537771 h 537771"/>
                <a:gd name="connsiteX3" fmla="*/ 38904 w 3613217"/>
                <a:gd name="connsiteY3" fmla="*/ 520989 h 537771"/>
                <a:gd name="connsiteX4" fmla="*/ 0 w 3613217"/>
                <a:gd name="connsiteY4" fmla="*/ 0 h 537771"/>
                <a:gd name="connsiteX0" fmla="*/ 0 w 3613217"/>
                <a:gd name="connsiteY0" fmla="*/ 0 h 537771"/>
                <a:gd name="connsiteX1" fmla="*/ 3493177 w 3613217"/>
                <a:gd name="connsiteY1" fmla="*/ 116799 h 537771"/>
                <a:gd name="connsiteX2" fmla="*/ 3613217 w 3613217"/>
                <a:gd name="connsiteY2" fmla="*/ 537771 h 537771"/>
                <a:gd name="connsiteX3" fmla="*/ 38904 w 3613217"/>
                <a:gd name="connsiteY3" fmla="*/ 520989 h 537771"/>
                <a:gd name="connsiteX4" fmla="*/ 0 w 3613217"/>
                <a:gd name="connsiteY4" fmla="*/ 0 h 537771"/>
                <a:gd name="connsiteX0" fmla="*/ 0 w 3626367"/>
                <a:gd name="connsiteY0" fmla="*/ 0 h 557623"/>
                <a:gd name="connsiteX1" fmla="*/ 3493177 w 3626367"/>
                <a:gd name="connsiteY1" fmla="*/ 116799 h 557623"/>
                <a:gd name="connsiteX2" fmla="*/ 3626367 w 3626367"/>
                <a:gd name="connsiteY2" fmla="*/ 557623 h 557623"/>
                <a:gd name="connsiteX3" fmla="*/ 38904 w 3626367"/>
                <a:gd name="connsiteY3" fmla="*/ 520989 h 557623"/>
                <a:gd name="connsiteX4" fmla="*/ 0 w 3626367"/>
                <a:gd name="connsiteY4" fmla="*/ 0 h 55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6367" h="557623">
                  <a:moveTo>
                    <a:pt x="0" y="0"/>
                  </a:moveTo>
                  <a:lnTo>
                    <a:pt x="3493177" y="116799"/>
                  </a:lnTo>
                  <a:lnTo>
                    <a:pt x="3626367" y="557623"/>
                  </a:lnTo>
                  <a:lnTo>
                    <a:pt x="38904" y="520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13" dirty="0"/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90322E-6B15-F70E-415F-45DDED13F164}"/>
              </a:ext>
            </a:extLst>
          </p:cNvPr>
          <p:cNvSpPr txBox="1"/>
          <p:nvPr/>
        </p:nvSpPr>
        <p:spPr>
          <a:xfrm>
            <a:off x="6593109" y="3320442"/>
            <a:ext cx="1394945" cy="19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75" i="1" dirty="0"/>
              <a:t>3 Extended area (proposal) 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FD761BE-214C-9849-598F-D8039C4E3976}"/>
              </a:ext>
            </a:extLst>
          </p:cNvPr>
          <p:cNvGrpSpPr/>
          <p:nvPr/>
        </p:nvGrpSpPr>
        <p:grpSpPr>
          <a:xfrm>
            <a:off x="4009346" y="3371761"/>
            <a:ext cx="2355873" cy="1324449"/>
            <a:chOff x="5896996" y="2618190"/>
            <a:chExt cx="3312776" cy="20242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94EE713-BB63-40F5-5587-A597222C3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8855" y="2813245"/>
              <a:ext cx="3250917" cy="182918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id="{538F8296-7C7D-2691-A2F1-373D8EF592D6}"/>
                </a:ext>
              </a:extLst>
            </p:cNvPr>
            <p:cNvSpPr/>
            <p:nvPr/>
          </p:nvSpPr>
          <p:spPr>
            <a:xfrm rot="20423480">
              <a:off x="7652049" y="3126805"/>
              <a:ext cx="638932" cy="140710"/>
            </a:xfrm>
            <a:custGeom>
              <a:avLst/>
              <a:gdLst>
                <a:gd name="connsiteX0" fmla="*/ 0 w 3527206"/>
                <a:gd name="connsiteY0" fmla="*/ 0 h 545046"/>
                <a:gd name="connsiteX1" fmla="*/ 3527206 w 3527206"/>
                <a:gd name="connsiteY1" fmla="*/ 0 h 545046"/>
                <a:gd name="connsiteX2" fmla="*/ 3527206 w 3527206"/>
                <a:gd name="connsiteY2" fmla="*/ 545046 h 545046"/>
                <a:gd name="connsiteX3" fmla="*/ 0 w 3527206"/>
                <a:gd name="connsiteY3" fmla="*/ 545046 h 545046"/>
                <a:gd name="connsiteX4" fmla="*/ 0 w 3527206"/>
                <a:gd name="connsiteY4" fmla="*/ 0 h 545046"/>
                <a:gd name="connsiteX0" fmla="*/ 0 w 3566110"/>
                <a:gd name="connsiteY0" fmla="*/ 24057 h 545046"/>
                <a:gd name="connsiteX1" fmla="*/ 3566110 w 3566110"/>
                <a:gd name="connsiteY1" fmla="*/ 0 h 545046"/>
                <a:gd name="connsiteX2" fmla="*/ 3566110 w 3566110"/>
                <a:gd name="connsiteY2" fmla="*/ 545046 h 545046"/>
                <a:gd name="connsiteX3" fmla="*/ 38904 w 3566110"/>
                <a:gd name="connsiteY3" fmla="*/ 545046 h 545046"/>
                <a:gd name="connsiteX4" fmla="*/ 0 w 3566110"/>
                <a:gd name="connsiteY4" fmla="*/ 24057 h 545046"/>
                <a:gd name="connsiteX0" fmla="*/ 0 w 3613217"/>
                <a:gd name="connsiteY0" fmla="*/ 24057 h 561828"/>
                <a:gd name="connsiteX1" fmla="*/ 3566110 w 3613217"/>
                <a:gd name="connsiteY1" fmla="*/ 0 h 561828"/>
                <a:gd name="connsiteX2" fmla="*/ 3613217 w 3613217"/>
                <a:gd name="connsiteY2" fmla="*/ 561828 h 561828"/>
                <a:gd name="connsiteX3" fmla="*/ 38904 w 3613217"/>
                <a:gd name="connsiteY3" fmla="*/ 545046 h 561828"/>
                <a:gd name="connsiteX4" fmla="*/ 0 w 3613217"/>
                <a:gd name="connsiteY4" fmla="*/ 24057 h 561828"/>
                <a:gd name="connsiteX0" fmla="*/ 0 w 3613217"/>
                <a:gd name="connsiteY0" fmla="*/ 0 h 537771"/>
                <a:gd name="connsiteX1" fmla="*/ 3484233 w 3613217"/>
                <a:gd name="connsiteY1" fmla="*/ 149002 h 537771"/>
                <a:gd name="connsiteX2" fmla="*/ 3613217 w 3613217"/>
                <a:gd name="connsiteY2" fmla="*/ 537771 h 537771"/>
                <a:gd name="connsiteX3" fmla="*/ 38904 w 3613217"/>
                <a:gd name="connsiteY3" fmla="*/ 520989 h 537771"/>
                <a:gd name="connsiteX4" fmla="*/ 0 w 3613217"/>
                <a:gd name="connsiteY4" fmla="*/ 0 h 537771"/>
                <a:gd name="connsiteX0" fmla="*/ 0 w 3613217"/>
                <a:gd name="connsiteY0" fmla="*/ 0 h 537771"/>
                <a:gd name="connsiteX1" fmla="*/ 3493177 w 3613217"/>
                <a:gd name="connsiteY1" fmla="*/ 116799 h 537771"/>
                <a:gd name="connsiteX2" fmla="*/ 3613217 w 3613217"/>
                <a:gd name="connsiteY2" fmla="*/ 537771 h 537771"/>
                <a:gd name="connsiteX3" fmla="*/ 38904 w 3613217"/>
                <a:gd name="connsiteY3" fmla="*/ 520989 h 537771"/>
                <a:gd name="connsiteX4" fmla="*/ 0 w 3613217"/>
                <a:gd name="connsiteY4" fmla="*/ 0 h 537771"/>
                <a:gd name="connsiteX0" fmla="*/ 0 w 3626367"/>
                <a:gd name="connsiteY0" fmla="*/ 0 h 557623"/>
                <a:gd name="connsiteX1" fmla="*/ 3493177 w 3626367"/>
                <a:gd name="connsiteY1" fmla="*/ 116799 h 557623"/>
                <a:gd name="connsiteX2" fmla="*/ 3626367 w 3626367"/>
                <a:gd name="connsiteY2" fmla="*/ 557623 h 557623"/>
                <a:gd name="connsiteX3" fmla="*/ 38904 w 3626367"/>
                <a:gd name="connsiteY3" fmla="*/ 520989 h 557623"/>
                <a:gd name="connsiteX4" fmla="*/ 0 w 3626367"/>
                <a:gd name="connsiteY4" fmla="*/ 0 h 557623"/>
                <a:gd name="connsiteX0" fmla="*/ -2 w 3629372"/>
                <a:gd name="connsiteY0" fmla="*/ 8583 h 440825"/>
                <a:gd name="connsiteX1" fmla="*/ 3496182 w 3629372"/>
                <a:gd name="connsiteY1" fmla="*/ 1 h 440825"/>
                <a:gd name="connsiteX2" fmla="*/ 3629372 w 3629372"/>
                <a:gd name="connsiteY2" fmla="*/ 440825 h 440825"/>
                <a:gd name="connsiteX3" fmla="*/ 41909 w 3629372"/>
                <a:gd name="connsiteY3" fmla="*/ 404191 h 440825"/>
                <a:gd name="connsiteX4" fmla="*/ -2 w 3629372"/>
                <a:gd name="connsiteY4" fmla="*/ 8583 h 440825"/>
                <a:gd name="connsiteX0" fmla="*/ -2 w 3629372"/>
                <a:gd name="connsiteY0" fmla="*/ 0 h 432242"/>
                <a:gd name="connsiteX1" fmla="*/ 3271452 w 3629372"/>
                <a:gd name="connsiteY1" fmla="*/ 39888 h 432242"/>
                <a:gd name="connsiteX2" fmla="*/ 3629372 w 3629372"/>
                <a:gd name="connsiteY2" fmla="*/ 432242 h 432242"/>
                <a:gd name="connsiteX3" fmla="*/ 41909 w 3629372"/>
                <a:gd name="connsiteY3" fmla="*/ 395608 h 432242"/>
                <a:gd name="connsiteX4" fmla="*/ -2 w 3629372"/>
                <a:gd name="connsiteY4" fmla="*/ 0 h 432242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41909 w 3484819"/>
                <a:gd name="connsiteY3" fmla="*/ 395608 h 397370"/>
                <a:gd name="connsiteX4" fmla="*/ -2 w 3484819"/>
                <a:gd name="connsiteY4" fmla="*/ 0 h 397370"/>
                <a:gd name="connsiteX0" fmla="*/ -2 w 3484819"/>
                <a:gd name="connsiteY0" fmla="*/ 0 h 416451"/>
                <a:gd name="connsiteX1" fmla="*/ 3271452 w 3484819"/>
                <a:gd name="connsiteY1" fmla="*/ 39888 h 416451"/>
                <a:gd name="connsiteX2" fmla="*/ 3484817 w 3484819"/>
                <a:gd name="connsiteY2" fmla="*/ 397370 h 416451"/>
                <a:gd name="connsiteX3" fmla="*/ 208462 w 3484819"/>
                <a:gd name="connsiteY3" fmla="*/ 416451 h 416451"/>
                <a:gd name="connsiteX4" fmla="*/ -2 w 3484819"/>
                <a:gd name="connsiteY4" fmla="*/ 0 h 416451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161114 w 3484819"/>
                <a:gd name="connsiteY3" fmla="*/ 387598 h 397370"/>
                <a:gd name="connsiteX4" fmla="*/ -2 w 3484819"/>
                <a:gd name="connsiteY4" fmla="*/ 0 h 397370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161114 w 3484819"/>
                <a:gd name="connsiteY3" fmla="*/ 387597 h 397370"/>
                <a:gd name="connsiteX4" fmla="*/ -2 w 3484819"/>
                <a:gd name="connsiteY4" fmla="*/ 0 h 397370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127317 w 3484819"/>
                <a:gd name="connsiteY3" fmla="*/ 330418 h 397370"/>
                <a:gd name="connsiteX4" fmla="*/ -2 w 3484819"/>
                <a:gd name="connsiteY4" fmla="*/ 0 h 397370"/>
                <a:gd name="connsiteX0" fmla="*/ -2 w 3445807"/>
                <a:gd name="connsiteY0" fmla="*/ 0 h 330418"/>
                <a:gd name="connsiteX1" fmla="*/ 3271452 w 3445807"/>
                <a:gd name="connsiteY1" fmla="*/ 39888 h 330418"/>
                <a:gd name="connsiteX2" fmla="*/ 3445807 w 3445807"/>
                <a:gd name="connsiteY2" fmla="*/ 322045 h 330418"/>
                <a:gd name="connsiteX3" fmla="*/ 127317 w 3445807"/>
                <a:gd name="connsiteY3" fmla="*/ 330418 h 330418"/>
                <a:gd name="connsiteX4" fmla="*/ -2 w 3445807"/>
                <a:gd name="connsiteY4" fmla="*/ 0 h 330418"/>
                <a:gd name="connsiteX0" fmla="*/ -2 w 3445807"/>
                <a:gd name="connsiteY0" fmla="*/ 0 h 322045"/>
                <a:gd name="connsiteX1" fmla="*/ 3271452 w 3445807"/>
                <a:gd name="connsiteY1" fmla="*/ 39888 h 322045"/>
                <a:gd name="connsiteX2" fmla="*/ 3445807 w 3445807"/>
                <a:gd name="connsiteY2" fmla="*/ 322045 h 322045"/>
                <a:gd name="connsiteX3" fmla="*/ 149944 w 3445807"/>
                <a:gd name="connsiteY3" fmla="*/ 303463 h 322045"/>
                <a:gd name="connsiteX4" fmla="*/ -2 w 3445807"/>
                <a:gd name="connsiteY4" fmla="*/ 0 h 3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5807" h="322045">
                  <a:moveTo>
                    <a:pt x="-2" y="0"/>
                  </a:moveTo>
                  <a:lnTo>
                    <a:pt x="3271452" y="39888"/>
                  </a:lnTo>
                  <a:lnTo>
                    <a:pt x="3445807" y="322045"/>
                  </a:lnTo>
                  <a:lnTo>
                    <a:pt x="149944" y="303463"/>
                  </a:lnTo>
                  <a:lnTo>
                    <a:pt x="-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619" dirty="0"/>
                <a:t>1/2</a:t>
              </a:r>
            </a:p>
          </p:txBody>
        </p:sp>
        <p:sp>
          <p:nvSpPr>
            <p:cNvPr id="42" name="Rectangle 22">
              <a:extLst>
                <a:ext uri="{FF2B5EF4-FFF2-40B4-BE49-F238E27FC236}">
                  <a16:creationId xmlns:a16="http://schemas.microsoft.com/office/drawing/2014/main" id="{C5DE9C14-D3F3-72E7-C8E2-2B4C6530EC89}"/>
                </a:ext>
              </a:extLst>
            </p:cNvPr>
            <p:cNvSpPr/>
            <p:nvPr/>
          </p:nvSpPr>
          <p:spPr>
            <a:xfrm rot="20423480">
              <a:off x="6662683" y="3371563"/>
              <a:ext cx="1191340" cy="82490"/>
            </a:xfrm>
            <a:custGeom>
              <a:avLst/>
              <a:gdLst>
                <a:gd name="connsiteX0" fmla="*/ 0 w 3527206"/>
                <a:gd name="connsiteY0" fmla="*/ 0 h 545046"/>
                <a:gd name="connsiteX1" fmla="*/ 3527206 w 3527206"/>
                <a:gd name="connsiteY1" fmla="*/ 0 h 545046"/>
                <a:gd name="connsiteX2" fmla="*/ 3527206 w 3527206"/>
                <a:gd name="connsiteY2" fmla="*/ 545046 h 545046"/>
                <a:gd name="connsiteX3" fmla="*/ 0 w 3527206"/>
                <a:gd name="connsiteY3" fmla="*/ 545046 h 545046"/>
                <a:gd name="connsiteX4" fmla="*/ 0 w 3527206"/>
                <a:gd name="connsiteY4" fmla="*/ 0 h 545046"/>
                <a:gd name="connsiteX0" fmla="*/ 0 w 3566110"/>
                <a:gd name="connsiteY0" fmla="*/ 24057 h 545046"/>
                <a:gd name="connsiteX1" fmla="*/ 3566110 w 3566110"/>
                <a:gd name="connsiteY1" fmla="*/ 0 h 545046"/>
                <a:gd name="connsiteX2" fmla="*/ 3566110 w 3566110"/>
                <a:gd name="connsiteY2" fmla="*/ 545046 h 545046"/>
                <a:gd name="connsiteX3" fmla="*/ 38904 w 3566110"/>
                <a:gd name="connsiteY3" fmla="*/ 545046 h 545046"/>
                <a:gd name="connsiteX4" fmla="*/ 0 w 3566110"/>
                <a:gd name="connsiteY4" fmla="*/ 24057 h 545046"/>
                <a:gd name="connsiteX0" fmla="*/ 0 w 3613217"/>
                <a:gd name="connsiteY0" fmla="*/ 24057 h 561828"/>
                <a:gd name="connsiteX1" fmla="*/ 3566110 w 3613217"/>
                <a:gd name="connsiteY1" fmla="*/ 0 h 561828"/>
                <a:gd name="connsiteX2" fmla="*/ 3613217 w 3613217"/>
                <a:gd name="connsiteY2" fmla="*/ 561828 h 561828"/>
                <a:gd name="connsiteX3" fmla="*/ 38904 w 3613217"/>
                <a:gd name="connsiteY3" fmla="*/ 545046 h 561828"/>
                <a:gd name="connsiteX4" fmla="*/ 0 w 3613217"/>
                <a:gd name="connsiteY4" fmla="*/ 24057 h 561828"/>
                <a:gd name="connsiteX0" fmla="*/ 0 w 3613217"/>
                <a:gd name="connsiteY0" fmla="*/ 0 h 537771"/>
                <a:gd name="connsiteX1" fmla="*/ 3484233 w 3613217"/>
                <a:gd name="connsiteY1" fmla="*/ 149002 h 537771"/>
                <a:gd name="connsiteX2" fmla="*/ 3613217 w 3613217"/>
                <a:gd name="connsiteY2" fmla="*/ 537771 h 537771"/>
                <a:gd name="connsiteX3" fmla="*/ 38904 w 3613217"/>
                <a:gd name="connsiteY3" fmla="*/ 520989 h 537771"/>
                <a:gd name="connsiteX4" fmla="*/ 0 w 3613217"/>
                <a:gd name="connsiteY4" fmla="*/ 0 h 537771"/>
                <a:gd name="connsiteX0" fmla="*/ 0 w 3613217"/>
                <a:gd name="connsiteY0" fmla="*/ 0 h 537771"/>
                <a:gd name="connsiteX1" fmla="*/ 3493177 w 3613217"/>
                <a:gd name="connsiteY1" fmla="*/ 116799 h 537771"/>
                <a:gd name="connsiteX2" fmla="*/ 3613217 w 3613217"/>
                <a:gd name="connsiteY2" fmla="*/ 537771 h 537771"/>
                <a:gd name="connsiteX3" fmla="*/ 38904 w 3613217"/>
                <a:gd name="connsiteY3" fmla="*/ 520989 h 537771"/>
                <a:gd name="connsiteX4" fmla="*/ 0 w 3613217"/>
                <a:gd name="connsiteY4" fmla="*/ 0 h 537771"/>
                <a:gd name="connsiteX0" fmla="*/ 0 w 3626367"/>
                <a:gd name="connsiteY0" fmla="*/ 0 h 557623"/>
                <a:gd name="connsiteX1" fmla="*/ 3493177 w 3626367"/>
                <a:gd name="connsiteY1" fmla="*/ 116799 h 557623"/>
                <a:gd name="connsiteX2" fmla="*/ 3626367 w 3626367"/>
                <a:gd name="connsiteY2" fmla="*/ 557623 h 557623"/>
                <a:gd name="connsiteX3" fmla="*/ 38904 w 3626367"/>
                <a:gd name="connsiteY3" fmla="*/ 520989 h 557623"/>
                <a:gd name="connsiteX4" fmla="*/ 0 w 3626367"/>
                <a:gd name="connsiteY4" fmla="*/ 0 h 557623"/>
                <a:gd name="connsiteX0" fmla="*/ -2 w 3629372"/>
                <a:gd name="connsiteY0" fmla="*/ 8583 h 440825"/>
                <a:gd name="connsiteX1" fmla="*/ 3496182 w 3629372"/>
                <a:gd name="connsiteY1" fmla="*/ 1 h 440825"/>
                <a:gd name="connsiteX2" fmla="*/ 3629372 w 3629372"/>
                <a:gd name="connsiteY2" fmla="*/ 440825 h 440825"/>
                <a:gd name="connsiteX3" fmla="*/ 41909 w 3629372"/>
                <a:gd name="connsiteY3" fmla="*/ 404191 h 440825"/>
                <a:gd name="connsiteX4" fmla="*/ -2 w 3629372"/>
                <a:gd name="connsiteY4" fmla="*/ 8583 h 440825"/>
                <a:gd name="connsiteX0" fmla="*/ -2 w 3629372"/>
                <a:gd name="connsiteY0" fmla="*/ 0 h 432242"/>
                <a:gd name="connsiteX1" fmla="*/ 3271452 w 3629372"/>
                <a:gd name="connsiteY1" fmla="*/ 39888 h 432242"/>
                <a:gd name="connsiteX2" fmla="*/ 3629372 w 3629372"/>
                <a:gd name="connsiteY2" fmla="*/ 432242 h 432242"/>
                <a:gd name="connsiteX3" fmla="*/ 41909 w 3629372"/>
                <a:gd name="connsiteY3" fmla="*/ 395608 h 432242"/>
                <a:gd name="connsiteX4" fmla="*/ -2 w 3629372"/>
                <a:gd name="connsiteY4" fmla="*/ 0 h 432242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41909 w 3484819"/>
                <a:gd name="connsiteY3" fmla="*/ 395608 h 397370"/>
                <a:gd name="connsiteX4" fmla="*/ -2 w 3484819"/>
                <a:gd name="connsiteY4" fmla="*/ 0 h 397370"/>
                <a:gd name="connsiteX0" fmla="*/ -2 w 3484819"/>
                <a:gd name="connsiteY0" fmla="*/ 0 h 416451"/>
                <a:gd name="connsiteX1" fmla="*/ 3271452 w 3484819"/>
                <a:gd name="connsiteY1" fmla="*/ 39888 h 416451"/>
                <a:gd name="connsiteX2" fmla="*/ 3484817 w 3484819"/>
                <a:gd name="connsiteY2" fmla="*/ 397370 h 416451"/>
                <a:gd name="connsiteX3" fmla="*/ 208462 w 3484819"/>
                <a:gd name="connsiteY3" fmla="*/ 416451 h 416451"/>
                <a:gd name="connsiteX4" fmla="*/ -2 w 3484819"/>
                <a:gd name="connsiteY4" fmla="*/ 0 h 416451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161114 w 3484819"/>
                <a:gd name="connsiteY3" fmla="*/ 387598 h 397370"/>
                <a:gd name="connsiteX4" fmla="*/ -2 w 3484819"/>
                <a:gd name="connsiteY4" fmla="*/ 0 h 397370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161114 w 3484819"/>
                <a:gd name="connsiteY3" fmla="*/ 387597 h 397370"/>
                <a:gd name="connsiteX4" fmla="*/ -2 w 3484819"/>
                <a:gd name="connsiteY4" fmla="*/ 0 h 397370"/>
                <a:gd name="connsiteX0" fmla="*/ -2 w 3484819"/>
                <a:gd name="connsiteY0" fmla="*/ 0 h 397370"/>
                <a:gd name="connsiteX1" fmla="*/ 3271452 w 3484819"/>
                <a:gd name="connsiteY1" fmla="*/ 39888 h 397370"/>
                <a:gd name="connsiteX2" fmla="*/ 3484817 w 3484819"/>
                <a:gd name="connsiteY2" fmla="*/ 397370 h 397370"/>
                <a:gd name="connsiteX3" fmla="*/ 127317 w 3484819"/>
                <a:gd name="connsiteY3" fmla="*/ 330418 h 397370"/>
                <a:gd name="connsiteX4" fmla="*/ -2 w 3484819"/>
                <a:gd name="connsiteY4" fmla="*/ 0 h 397370"/>
                <a:gd name="connsiteX0" fmla="*/ -2 w 3445807"/>
                <a:gd name="connsiteY0" fmla="*/ 0 h 330418"/>
                <a:gd name="connsiteX1" fmla="*/ 3271452 w 3445807"/>
                <a:gd name="connsiteY1" fmla="*/ 39888 h 330418"/>
                <a:gd name="connsiteX2" fmla="*/ 3445807 w 3445807"/>
                <a:gd name="connsiteY2" fmla="*/ 322045 h 330418"/>
                <a:gd name="connsiteX3" fmla="*/ 127317 w 3445807"/>
                <a:gd name="connsiteY3" fmla="*/ 330418 h 330418"/>
                <a:gd name="connsiteX4" fmla="*/ -2 w 3445807"/>
                <a:gd name="connsiteY4" fmla="*/ 0 h 330418"/>
                <a:gd name="connsiteX0" fmla="*/ -2 w 3445807"/>
                <a:gd name="connsiteY0" fmla="*/ 0 h 322045"/>
                <a:gd name="connsiteX1" fmla="*/ 3271452 w 3445807"/>
                <a:gd name="connsiteY1" fmla="*/ 39888 h 322045"/>
                <a:gd name="connsiteX2" fmla="*/ 3445807 w 3445807"/>
                <a:gd name="connsiteY2" fmla="*/ 322045 h 322045"/>
                <a:gd name="connsiteX3" fmla="*/ 149944 w 3445807"/>
                <a:gd name="connsiteY3" fmla="*/ 303463 h 322045"/>
                <a:gd name="connsiteX4" fmla="*/ -2 w 3445807"/>
                <a:gd name="connsiteY4" fmla="*/ 0 h 322045"/>
                <a:gd name="connsiteX0" fmla="*/ 0 w 3318504"/>
                <a:gd name="connsiteY0" fmla="*/ -1 h 347594"/>
                <a:gd name="connsiteX1" fmla="*/ 3144149 w 3318504"/>
                <a:gd name="connsiteY1" fmla="*/ 65437 h 347594"/>
                <a:gd name="connsiteX2" fmla="*/ 3318504 w 3318504"/>
                <a:gd name="connsiteY2" fmla="*/ 347594 h 347594"/>
                <a:gd name="connsiteX3" fmla="*/ 22641 w 3318504"/>
                <a:gd name="connsiteY3" fmla="*/ 329012 h 347594"/>
                <a:gd name="connsiteX4" fmla="*/ 0 w 3318504"/>
                <a:gd name="connsiteY4" fmla="*/ -1 h 347594"/>
                <a:gd name="connsiteX0" fmla="*/ 0 w 3144149"/>
                <a:gd name="connsiteY0" fmla="*/ -1 h 336716"/>
                <a:gd name="connsiteX1" fmla="*/ 3144149 w 3144149"/>
                <a:gd name="connsiteY1" fmla="*/ 65437 h 336716"/>
                <a:gd name="connsiteX2" fmla="*/ 3143277 w 3144149"/>
                <a:gd name="connsiteY2" fmla="*/ 336715 h 336716"/>
                <a:gd name="connsiteX3" fmla="*/ 22641 w 3144149"/>
                <a:gd name="connsiteY3" fmla="*/ 329012 h 336716"/>
                <a:gd name="connsiteX4" fmla="*/ 0 w 3144149"/>
                <a:gd name="connsiteY4" fmla="*/ -1 h 336716"/>
                <a:gd name="connsiteX0" fmla="*/ 0 w 3185716"/>
                <a:gd name="connsiteY0" fmla="*/ -1 h 329011"/>
                <a:gd name="connsiteX1" fmla="*/ 3144149 w 3185716"/>
                <a:gd name="connsiteY1" fmla="*/ 65437 h 329011"/>
                <a:gd name="connsiteX2" fmla="*/ 3185714 w 3185716"/>
                <a:gd name="connsiteY2" fmla="*/ 328202 h 329011"/>
                <a:gd name="connsiteX3" fmla="*/ 22641 w 3185716"/>
                <a:gd name="connsiteY3" fmla="*/ 329012 h 329011"/>
                <a:gd name="connsiteX4" fmla="*/ 0 w 3185716"/>
                <a:gd name="connsiteY4" fmla="*/ -1 h 329011"/>
                <a:gd name="connsiteX0" fmla="*/ 0 w 3188303"/>
                <a:gd name="connsiteY0" fmla="*/ -1 h 363101"/>
                <a:gd name="connsiteX1" fmla="*/ 3144149 w 3188303"/>
                <a:gd name="connsiteY1" fmla="*/ 65437 h 363101"/>
                <a:gd name="connsiteX2" fmla="*/ 3188302 w 3188303"/>
                <a:gd name="connsiteY2" fmla="*/ 363099 h 363101"/>
                <a:gd name="connsiteX3" fmla="*/ 22641 w 3188303"/>
                <a:gd name="connsiteY3" fmla="*/ 329012 h 363101"/>
                <a:gd name="connsiteX4" fmla="*/ 0 w 3188303"/>
                <a:gd name="connsiteY4" fmla="*/ -1 h 36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8303" h="363101">
                  <a:moveTo>
                    <a:pt x="0" y="-1"/>
                  </a:moveTo>
                  <a:lnTo>
                    <a:pt x="3144149" y="65437"/>
                  </a:lnTo>
                  <a:cubicBezTo>
                    <a:pt x="3143858" y="155863"/>
                    <a:pt x="3188593" y="272673"/>
                    <a:pt x="3188302" y="363099"/>
                  </a:cubicBezTo>
                  <a:lnTo>
                    <a:pt x="22641" y="329012"/>
                  </a:lnTo>
                  <a:lnTo>
                    <a:pt x="0" y="-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64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619" dirty="0"/>
                <a:t>1/2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E5F6EE5-FB7F-DE0D-C06F-13F81E7A0863}"/>
                </a:ext>
              </a:extLst>
            </p:cNvPr>
            <p:cNvSpPr txBox="1"/>
            <p:nvPr/>
          </p:nvSpPr>
          <p:spPr>
            <a:xfrm>
              <a:off x="5896996" y="2618190"/>
              <a:ext cx="3282727" cy="2998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75" i="1" dirty="0"/>
                <a:t>1 &amp; 2 forbidden and controlled areas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BC75DC0-21F9-384A-E9D8-F9851DB8033A}"/>
                </a:ext>
              </a:extLst>
            </p:cNvPr>
            <p:cNvSpPr txBox="1"/>
            <p:nvPr/>
          </p:nvSpPr>
          <p:spPr>
            <a:xfrm>
              <a:off x="6960546" y="2849572"/>
              <a:ext cx="906826" cy="2998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 i="1"/>
              </a:lvl1pPr>
            </a:lstStyle>
            <a:p>
              <a:r>
                <a:rPr lang="en-GB" sz="675" dirty="0"/>
                <a:t>Mezzanine</a:t>
              </a:r>
              <a:endParaRPr lang="en-US" sz="675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5DD16F-27A8-D9FD-3238-8592268B8C8A}"/>
                </a:ext>
              </a:extLst>
            </p:cNvPr>
            <p:cNvSpPr txBox="1"/>
            <p:nvPr/>
          </p:nvSpPr>
          <p:spPr>
            <a:xfrm>
              <a:off x="5958857" y="3136364"/>
              <a:ext cx="1228030" cy="2998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 i="1"/>
              </a:lvl1pPr>
            </a:lstStyle>
            <a:p>
              <a:r>
                <a:rPr lang="en-GB" sz="675" dirty="0"/>
                <a:t>String of magnets</a:t>
              </a:r>
              <a:endParaRPr lang="en-US" sz="675" dirty="0"/>
            </a:p>
          </p:txBody>
        </p:sp>
      </p:grpSp>
      <p:sp>
        <p:nvSpPr>
          <p:cNvPr id="8" name="Hexagon 7">
            <a:extLst>
              <a:ext uri="{FF2B5EF4-FFF2-40B4-BE49-F238E27FC236}">
                <a16:creationId xmlns:a16="http://schemas.microsoft.com/office/drawing/2014/main" id="{B1301E19-D672-F87F-80C1-DABA1F1E67F9}"/>
              </a:ext>
            </a:extLst>
          </p:cNvPr>
          <p:cNvSpPr/>
          <p:nvPr/>
        </p:nvSpPr>
        <p:spPr>
          <a:xfrm rot="5400000">
            <a:off x="8159503" y="1047497"/>
            <a:ext cx="1033963" cy="9122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276D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81F99FE-575D-62CF-49F3-B9217037DDF6}"/>
              </a:ext>
            </a:extLst>
          </p:cNvPr>
          <p:cNvSpPr txBox="1"/>
          <p:nvPr/>
        </p:nvSpPr>
        <p:spPr>
          <a:xfrm>
            <a:off x="8220365" y="1147760"/>
            <a:ext cx="912238" cy="7117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800" dirty="0"/>
              <a:t>SM18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800" dirty="0"/>
              <a:t>environment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7C78C9A-939B-5DB8-CBE4-A7A15A6D9B6E}"/>
              </a:ext>
            </a:extLst>
          </p:cNvPr>
          <p:cNvGrpSpPr/>
          <p:nvPr/>
        </p:nvGrpSpPr>
        <p:grpSpPr>
          <a:xfrm>
            <a:off x="7751039" y="1803367"/>
            <a:ext cx="912239" cy="1033963"/>
            <a:chOff x="2293425" y="3305142"/>
            <a:chExt cx="912239" cy="103396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2FC3E977-1174-4B59-2DEC-0F42A5E051C8}"/>
                </a:ext>
              </a:extLst>
            </p:cNvPr>
            <p:cNvSpPr/>
            <p:nvPr/>
          </p:nvSpPr>
          <p:spPr>
            <a:xfrm rot="5400000">
              <a:off x="2232563" y="3366004"/>
              <a:ext cx="1033963" cy="91223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Hexagon 4">
              <a:extLst>
                <a:ext uri="{FF2B5EF4-FFF2-40B4-BE49-F238E27FC236}">
                  <a16:creationId xmlns:a16="http://schemas.microsoft.com/office/drawing/2014/main" id="{D65E1DDC-1972-C96C-A904-D395D988DE2B}"/>
                </a:ext>
              </a:extLst>
            </p:cNvPr>
            <p:cNvSpPr txBox="1"/>
            <p:nvPr/>
          </p:nvSpPr>
          <p:spPr>
            <a:xfrm>
              <a:off x="2316297" y="3466268"/>
              <a:ext cx="878286" cy="711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89" tIns="19289" rIns="19289" bIns="19289" numCol="1" spcCol="1270" anchor="ctr" anchorCtr="0">
              <a:noAutofit/>
            </a:bodyPr>
            <a:lstStyle/>
            <a:p>
              <a:pPr algn="ctr" defTabSz="22502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800" dirty="0"/>
                <a:t>Commissioning and operation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A65D4A-1C88-7593-4BBA-53FE7C22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2447969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8254-AFEA-FB46-72DF-E9BA12639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5000"/>
            <a:ext cx="9073008" cy="540000"/>
          </a:xfrm>
        </p:spPr>
        <p:txBody>
          <a:bodyPr/>
          <a:lstStyle/>
          <a:p>
            <a:r>
              <a:rPr lang="en-GB" dirty="0"/>
              <a:t>PERSPECTIVES : IMPLEMENTATION OF ACCESS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FB6CF-0453-3A39-70D2-97095889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45" y="2104144"/>
            <a:ext cx="3644899" cy="2895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A8D45-7F74-222F-569A-5F258A84E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80" y="2089824"/>
            <a:ext cx="4223373" cy="2616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D37F7A-CA62-F3A9-7FEA-C05C4A44BF4E}"/>
              </a:ext>
            </a:extLst>
          </p:cNvPr>
          <p:cNvSpPr txBox="1"/>
          <p:nvPr/>
        </p:nvSpPr>
        <p:spPr>
          <a:xfrm>
            <a:off x="472438" y="1804825"/>
            <a:ext cx="3453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 i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Evacuation path from control room and mezzanine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EFD76-00B4-28B8-5DC7-B59286EF0076}"/>
              </a:ext>
            </a:extLst>
          </p:cNvPr>
          <p:cNvSpPr txBox="1"/>
          <p:nvPr/>
        </p:nvSpPr>
        <p:spPr>
          <a:xfrm>
            <a:off x="4626181" y="1804825"/>
            <a:ext cx="43933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 i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Doors for access and evacuation from control room and mezzanine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58F021-DD1F-B84B-A0FB-05FD8273C1EB}"/>
              </a:ext>
            </a:extLst>
          </p:cNvPr>
          <p:cNvSpPr txBox="1">
            <a:spLocks/>
          </p:cNvSpPr>
          <p:nvPr/>
        </p:nvSpPr>
        <p:spPr>
          <a:xfrm>
            <a:off x="492594" y="680860"/>
            <a:ext cx="8513393" cy="130392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pPr marL="285743" lvl="1" indent="-285743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feasibility of fixed fences has been confirmed</a:t>
            </a:r>
          </a:p>
          <a:p>
            <a:pPr marL="285743" lvl="1" indent="-285743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integration proposal available</a:t>
            </a:r>
          </a:p>
          <a:p>
            <a:pPr marL="285743" lvl="1" indent="-285743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note is ongoing</a:t>
            </a:r>
          </a:p>
          <a:p>
            <a:pPr marL="285743" lvl="1" indent="-285743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Submittal of proposal for approval including associated budget done November 2022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20F824-4668-2F5F-5F0A-BD316629AD40}"/>
              </a:ext>
            </a:extLst>
          </p:cNvPr>
          <p:cNvGrpSpPr/>
          <p:nvPr/>
        </p:nvGrpSpPr>
        <p:grpSpPr>
          <a:xfrm>
            <a:off x="7926048" y="756224"/>
            <a:ext cx="912239" cy="1033963"/>
            <a:chOff x="2789401" y="2435807"/>
            <a:chExt cx="912239" cy="1033963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720DBDB-81E7-B32E-D02B-BBA47375F3FE}"/>
                </a:ext>
              </a:extLst>
            </p:cNvPr>
            <p:cNvSpPr/>
            <p:nvPr/>
          </p:nvSpPr>
          <p:spPr>
            <a:xfrm rot="5400000">
              <a:off x="2728539" y="2496670"/>
              <a:ext cx="1033963" cy="91223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276D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 8">
              <a:extLst>
                <a:ext uri="{FF2B5EF4-FFF2-40B4-BE49-F238E27FC236}">
                  <a16:creationId xmlns:a16="http://schemas.microsoft.com/office/drawing/2014/main" id="{E4DF8280-10BE-9185-3D81-0F6A0B4ADCDD}"/>
                </a:ext>
              </a:extLst>
            </p:cNvPr>
            <p:cNvSpPr txBox="1"/>
            <p:nvPr/>
          </p:nvSpPr>
          <p:spPr>
            <a:xfrm>
              <a:off x="2789401" y="2596933"/>
              <a:ext cx="912238" cy="711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3000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800" dirty="0"/>
                <a:t>SM18</a:t>
              </a:r>
            </a:p>
            <a:p>
              <a:pPr algn="ctr" defTabSz="3000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800" dirty="0"/>
                <a:t>environment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E667B-FFFA-E841-7413-6E66BFE8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087821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DAAD-5F64-72F6-14FC-AEB66231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95580"/>
            <a:ext cx="7920000" cy="540000"/>
          </a:xfrm>
        </p:spPr>
        <p:txBody>
          <a:bodyPr/>
          <a:lstStyle/>
          <a:p>
            <a:r>
              <a:rPr lang="en-GB" dirty="0"/>
              <a:t>STRING SCHEDULE and RESOURCES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FAEF1-8D2C-D162-0656-9148E188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13951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902A-A8F3-CB0D-857F-85326C13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96" y="260823"/>
            <a:ext cx="7920000" cy="357286"/>
          </a:xfrm>
        </p:spPr>
        <p:txBody>
          <a:bodyPr/>
          <a:lstStyle/>
          <a:p>
            <a:r>
              <a:rPr lang="en-GB" dirty="0"/>
              <a:t>Present Hl-LHC IT STRING SCHEDULE  </a:t>
            </a:r>
            <a:br>
              <a:rPr lang="en-GB" dirty="0"/>
            </a:b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BDBCB8F-9123-9012-27FE-FF5A279E0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18109"/>
            <a:ext cx="7772400" cy="4085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1AC16-2352-6A4D-4E80-92F8D66A86D3}"/>
              </a:ext>
            </a:extLst>
          </p:cNvPr>
          <p:cNvSpPr txBox="1"/>
          <p:nvPr/>
        </p:nvSpPr>
        <p:spPr>
          <a:xfrm>
            <a:off x="6390868" y="1779662"/>
            <a:ext cx="2484492" cy="1107996"/>
          </a:xfrm>
          <a:prstGeom prst="rect">
            <a:avLst/>
          </a:prstGeom>
          <a:solidFill>
            <a:schemeClr val="bg1"/>
          </a:solidFill>
          <a:ln>
            <a:solidFill>
              <a:srgbClr val="385CB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100" dirty="0"/>
              <a:t>The critical path is sill driven by the</a:t>
            </a:r>
            <a:r>
              <a:rPr lang="pl-PL" sz="1100" b="0" i="0" kern="1200" dirty="0">
                <a:solidFill>
                  <a:schemeClr val="dk1"/>
                </a:solidFill>
                <a:effectLst/>
                <a:ea typeface="+mn-ea"/>
                <a:cs typeface="+mn-cs"/>
              </a:rPr>
              <a:t> </a:t>
            </a:r>
            <a:r>
              <a:rPr lang="en-GB" sz="1100" dirty="0"/>
              <a:t>delivery of the last cryo-magnet to the String. </a:t>
            </a:r>
          </a:p>
          <a:p>
            <a:pPr algn="just"/>
            <a:endParaRPr lang="en-GB" sz="1100" dirty="0"/>
          </a:p>
          <a:p>
            <a:pPr algn="just"/>
            <a:r>
              <a:rPr lang="en-GB" sz="1100" dirty="0"/>
              <a:t>The next critical item is the Sc link system delivery and installation.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DDC20-860B-2BF3-437C-CF90A09CADE1}"/>
              </a:ext>
            </a:extLst>
          </p:cNvPr>
          <p:cNvSpPr txBox="1"/>
          <p:nvPr/>
        </p:nvSpPr>
        <p:spPr>
          <a:xfrm>
            <a:off x="6399713" y="3041484"/>
            <a:ext cx="2482504" cy="600164"/>
          </a:xfrm>
          <a:prstGeom prst="rect">
            <a:avLst/>
          </a:prstGeom>
          <a:solidFill>
            <a:srgbClr val="FFFF00"/>
          </a:solidFill>
          <a:ln>
            <a:solidFill>
              <a:srgbClr val="385CB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100" dirty="0"/>
              <a:t>There is now a clear overlap between the STRING operation and LS3.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4C794-0A75-BF36-AA1E-605390A2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25729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37EE-ECEE-944C-B575-C58AF2ADF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43" y="-29643"/>
            <a:ext cx="8103257" cy="852574"/>
          </a:xfrm>
        </p:spPr>
        <p:txBody>
          <a:bodyPr/>
          <a:lstStyle/>
          <a:p>
            <a:r>
              <a:rPr lang="en-GB" dirty="0"/>
              <a:t> RESOURCES &amp; RESOURCE </a:t>
            </a:r>
            <a:br>
              <a:rPr lang="en-GB" dirty="0"/>
            </a:br>
            <a:r>
              <a:rPr lang="en-GB" sz="2000" dirty="0"/>
              <a:t>DISTRIBUTION IN TIME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233488-7EDD-4325-DB16-FC22FB83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8" y="1380639"/>
            <a:ext cx="8967842" cy="3269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D227EC-4B07-0305-6A9A-045236ADBD11}"/>
              </a:ext>
            </a:extLst>
          </p:cNvPr>
          <p:cNvSpPr txBox="1"/>
          <p:nvPr/>
        </p:nvSpPr>
        <p:spPr>
          <a:xfrm>
            <a:off x="477848" y="778620"/>
            <a:ext cx="85689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Extract of the resources from the IT STRING planning specifically during critical periods is sent to the line management for mitigation action.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FF5A3-9685-C928-028E-CF713C6E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902961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DAAD-5F64-72F6-14FC-AEB66231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95580"/>
            <a:ext cx="7920000" cy="540000"/>
          </a:xfrm>
        </p:spPr>
        <p:txBody>
          <a:bodyPr/>
          <a:lstStyle/>
          <a:p>
            <a:r>
              <a:rPr lang="en-GB" dirty="0"/>
              <a:t>STRING OPERATIONAL SCHEME and RESOURCES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FAEF1-8D2C-D162-0656-9148E188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62280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1318-8863-4473-8D3B-9B474B27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85253"/>
            <a:ext cx="7920000" cy="540000"/>
          </a:xfrm>
        </p:spPr>
        <p:txBody>
          <a:bodyPr/>
          <a:lstStyle/>
          <a:p>
            <a:r>
              <a:rPr lang="en-GB" dirty="0"/>
              <a:t>OPERATION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F5F11-A4B0-B187-F1AE-54A7FCA8A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586924"/>
            <a:ext cx="8092714" cy="426841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2A459-89B6-B2E4-305C-76FDDB588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1691809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9993" y="643864"/>
            <a:ext cx="6467553" cy="251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149" y="67274"/>
            <a:ext cx="7920000" cy="729936"/>
          </a:xfrm>
        </p:spPr>
        <p:txBody>
          <a:bodyPr/>
          <a:lstStyle/>
          <a:p>
            <a:r>
              <a:rPr lang="en-GB" dirty="0">
                <a:latin typeface="Calisto MT" panose="02040603050505030304" pitchFamily="18" charset="0"/>
              </a:rPr>
              <a:t>OPERATION RESOURCES</a:t>
            </a:r>
            <a:br>
              <a:rPr lang="en-GB" sz="1800" dirty="0">
                <a:latin typeface="Calisto MT" panose="02040603050505030304" pitchFamily="18" charset="0"/>
              </a:rPr>
            </a:br>
            <a:r>
              <a:rPr lang="en-GB" sz="1200" dirty="0">
                <a:latin typeface="Calisto MT" panose="02040603050505030304" pitchFamily="18" charset="0"/>
              </a:rPr>
              <a:t>From</a:t>
            </a:r>
            <a:r>
              <a:rPr lang="en-GB" sz="1800" dirty="0">
                <a:latin typeface="Calisto MT" panose="02040603050505030304" pitchFamily="18" charset="0"/>
              </a:rPr>
              <a:t> </a:t>
            </a:r>
            <a:r>
              <a:rPr lang="en-GB" sz="1400" dirty="0">
                <a:latin typeface="Calisto MT" panose="02040603050505030304" pitchFamily="18" charset="0"/>
              </a:rPr>
              <a:t>String Validation Program Phases </a:t>
            </a:r>
            <a:r>
              <a:rPr lang="en-GB" sz="1100" dirty="0">
                <a:latin typeface="Calisto MT" panose="02040603050505030304" pitchFamily="18" charset="0"/>
              </a:rPr>
              <a:t>to HL-LHC HWC</a:t>
            </a:r>
            <a:endParaRPr lang="en-GB" dirty="0">
              <a:latin typeface="Calisto MT" panose="0204060305050503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0060793-B968-D10C-EF4C-5028D565497B}"/>
              </a:ext>
            </a:extLst>
          </p:cNvPr>
          <p:cNvGrpSpPr/>
          <p:nvPr/>
        </p:nvGrpSpPr>
        <p:grpSpPr>
          <a:xfrm>
            <a:off x="127082" y="1330969"/>
            <a:ext cx="7177111" cy="1544291"/>
            <a:chOff x="127082" y="1330969"/>
            <a:chExt cx="7177111" cy="15442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B31B68-0CE7-BA2D-92FE-788C5DB8DB62}"/>
                </a:ext>
              </a:extLst>
            </p:cNvPr>
            <p:cNvSpPr txBox="1"/>
            <p:nvPr/>
          </p:nvSpPr>
          <p:spPr>
            <a:xfrm>
              <a:off x="127082" y="1639672"/>
              <a:ext cx="10541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SM18 </a:t>
              </a:r>
              <a:r>
                <a:rPr lang="en-GB" sz="1400" b="1" dirty="0">
                  <a:solidFill>
                    <a:srgbClr val="00B050"/>
                  </a:solidFill>
                </a:rPr>
                <a:t>Individual magnet test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E43BBA-4B18-E76E-F9BE-5967537EF5B9}"/>
                </a:ext>
              </a:extLst>
            </p:cNvPr>
            <p:cNvSpPr/>
            <p:nvPr/>
          </p:nvSpPr>
          <p:spPr>
            <a:xfrm>
              <a:off x="164123" y="1330969"/>
              <a:ext cx="7140070" cy="1544291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D3D4B2D-7561-7511-3A21-EDCCE3C4D45C}"/>
              </a:ext>
            </a:extLst>
          </p:cNvPr>
          <p:cNvSpPr/>
          <p:nvPr/>
        </p:nvSpPr>
        <p:spPr>
          <a:xfrm rot="5400000">
            <a:off x="2823158" y="1082213"/>
            <a:ext cx="187609" cy="388843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6964C2-0661-C7BF-E71F-02ED473BF6FA}"/>
              </a:ext>
            </a:extLst>
          </p:cNvPr>
          <p:cNvSpPr txBox="1"/>
          <p:nvPr/>
        </p:nvSpPr>
        <p:spPr>
          <a:xfrm>
            <a:off x="2060182" y="3251416"/>
            <a:ext cx="186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Shared resources between SM18 individual magnet test operation ( </a:t>
            </a:r>
            <a:r>
              <a:rPr lang="en-GB" sz="1000" b="1" dirty="0"/>
              <a:t>TE-MSC</a:t>
            </a:r>
            <a:r>
              <a:rPr lang="en-GB" sz="1000" dirty="0"/>
              <a:t> ) and STRING team (</a:t>
            </a:r>
            <a:r>
              <a:rPr lang="en-GB" sz="1000" b="1" dirty="0"/>
              <a:t>TE-MPE</a:t>
            </a:r>
            <a:r>
              <a:rPr lang="en-GB" sz="1000" dirty="0"/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F9A512-FF4C-9602-7194-90D17511A0CB}"/>
              </a:ext>
            </a:extLst>
          </p:cNvPr>
          <p:cNvSpPr txBox="1"/>
          <p:nvPr/>
        </p:nvSpPr>
        <p:spPr>
          <a:xfrm>
            <a:off x="7210083" y="1665250"/>
            <a:ext cx="809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LS3 </a:t>
            </a:r>
          </a:p>
          <a:p>
            <a:pPr algn="ctr"/>
            <a:r>
              <a:rPr lang="en-GB" sz="1400" b="1" dirty="0">
                <a:solidFill>
                  <a:schemeClr val="tx2"/>
                </a:solidFill>
              </a:rPr>
              <a:t>(HL)</a:t>
            </a:r>
          </a:p>
          <a:p>
            <a:pPr algn="ctr"/>
            <a:r>
              <a:rPr lang="en-GB" sz="1400" b="1" dirty="0">
                <a:solidFill>
                  <a:schemeClr val="tx2"/>
                </a:solidFill>
              </a:rPr>
              <a:t>LHC HWC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59CEA08D-EED9-20EE-DFF0-C5F66BCFDA0B}"/>
              </a:ext>
            </a:extLst>
          </p:cNvPr>
          <p:cNvSpPr/>
          <p:nvPr/>
        </p:nvSpPr>
        <p:spPr>
          <a:xfrm rot="5400000">
            <a:off x="6321651" y="1520991"/>
            <a:ext cx="198062" cy="30195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2C772-C64A-7229-DDA9-026568EA83FB}"/>
              </a:ext>
            </a:extLst>
          </p:cNvPr>
          <p:cNvSpPr txBox="1"/>
          <p:nvPr/>
        </p:nvSpPr>
        <p:spPr>
          <a:xfrm>
            <a:off x="5440448" y="3242473"/>
            <a:ext cx="1863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Shared resources between LHC Operation ( </a:t>
            </a:r>
            <a:r>
              <a:rPr lang="en-GB" sz="1000" b="1" dirty="0"/>
              <a:t>BE-OP</a:t>
            </a:r>
            <a:r>
              <a:rPr lang="en-GB" sz="1000" dirty="0"/>
              <a:t>) and STRING team (</a:t>
            </a:r>
            <a:r>
              <a:rPr lang="en-GB" sz="1000" b="1" dirty="0"/>
              <a:t>TE-MPE</a:t>
            </a:r>
            <a:r>
              <a:rPr lang="en-GB" sz="1000" dirty="0"/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153AD5-B489-5B71-3008-62E34507B1EA}"/>
              </a:ext>
            </a:extLst>
          </p:cNvPr>
          <p:cNvSpPr/>
          <p:nvPr/>
        </p:nvSpPr>
        <p:spPr>
          <a:xfrm>
            <a:off x="1201159" y="1322494"/>
            <a:ext cx="6724582" cy="1559676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D468389F-2B11-6D47-4BE6-31F9D1A2B895}"/>
              </a:ext>
            </a:extLst>
          </p:cNvPr>
          <p:cNvSpPr/>
          <p:nvPr/>
        </p:nvSpPr>
        <p:spPr>
          <a:xfrm rot="5400000">
            <a:off x="428724" y="2668023"/>
            <a:ext cx="187610" cy="7168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3C8A1D-A8F7-303A-04D5-4C24DEDFDDA8}"/>
              </a:ext>
            </a:extLst>
          </p:cNvPr>
          <p:cNvSpPr txBox="1"/>
          <p:nvPr/>
        </p:nvSpPr>
        <p:spPr>
          <a:xfrm>
            <a:off x="164123" y="3251416"/>
            <a:ext cx="147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Resources trained at SM18 on individual magnet test operation (</a:t>
            </a:r>
            <a:r>
              <a:rPr lang="en-GB" sz="1000" b="1" dirty="0"/>
              <a:t>TE-MSC</a:t>
            </a:r>
            <a:r>
              <a:rPr lang="en-GB" sz="1000" dirty="0"/>
              <a:t> 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1780820-EDDD-FDF4-2366-5456658813F3}"/>
              </a:ext>
            </a:extLst>
          </p:cNvPr>
          <p:cNvGrpSpPr/>
          <p:nvPr/>
        </p:nvGrpSpPr>
        <p:grpSpPr>
          <a:xfrm>
            <a:off x="8054734" y="1327333"/>
            <a:ext cx="883000" cy="1544291"/>
            <a:chOff x="8054734" y="1327333"/>
            <a:chExt cx="883000" cy="15442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6A8AB8-12F6-D72C-5145-EDC0F479BE1C}"/>
                </a:ext>
              </a:extLst>
            </p:cNvPr>
            <p:cNvSpPr/>
            <p:nvPr/>
          </p:nvSpPr>
          <p:spPr>
            <a:xfrm>
              <a:off x="8054734" y="1327333"/>
              <a:ext cx="883000" cy="1544291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EF3702-8728-A6F5-46AF-62EA21BC6D72}"/>
                </a:ext>
              </a:extLst>
            </p:cNvPr>
            <p:cNvSpPr txBox="1"/>
            <p:nvPr/>
          </p:nvSpPr>
          <p:spPr>
            <a:xfrm>
              <a:off x="8067471" y="1772972"/>
              <a:ext cx="8097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B050"/>
                  </a:solidFill>
                </a:rPr>
                <a:t>HL-LHC OP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7450C67-6A39-7438-9DCF-B7EAC53E1043}"/>
              </a:ext>
            </a:extLst>
          </p:cNvPr>
          <p:cNvSpPr txBox="1"/>
          <p:nvPr/>
        </p:nvSpPr>
        <p:spPr>
          <a:xfrm>
            <a:off x="3690442" y="1741022"/>
            <a:ext cx="10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HL-LHC IT STRING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9CF15-EF1B-53DC-3A1C-E750F16640E8}"/>
              </a:ext>
            </a:extLst>
          </p:cNvPr>
          <p:cNvSpPr txBox="1"/>
          <p:nvPr/>
        </p:nvSpPr>
        <p:spPr>
          <a:xfrm>
            <a:off x="8249542" y="3209206"/>
            <a:ext cx="775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LHC Operation ( </a:t>
            </a:r>
            <a:r>
              <a:rPr lang="en-GB" sz="1000" b="1" dirty="0"/>
              <a:t>BE-OP</a:t>
            </a:r>
            <a:r>
              <a:rPr lang="en-GB" sz="1000" dirty="0"/>
              <a:t>)</a:t>
            </a:r>
          </a:p>
        </p:txBody>
      </p:sp>
      <p:sp>
        <p:nvSpPr>
          <p:cNvPr id="35" name="Striped Right Arrow 34">
            <a:extLst>
              <a:ext uri="{FF2B5EF4-FFF2-40B4-BE49-F238E27FC236}">
                <a16:creationId xmlns:a16="http://schemas.microsoft.com/office/drawing/2014/main" id="{D1C33389-DB6E-02E2-69B0-A93696BB2591}"/>
              </a:ext>
            </a:extLst>
          </p:cNvPr>
          <p:cNvSpPr/>
          <p:nvPr/>
        </p:nvSpPr>
        <p:spPr>
          <a:xfrm>
            <a:off x="929438" y="4035521"/>
            <a:ext cx="2634450" cy="4846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00B050"/>
                </a:solidFill>
              </a:rPr>
              <a:t>Synergy with magnet testing team trained for magnets and SM18 environment </a:t>
            </a:r>
          </a:p>
        </p:txBody>
      </p:sp>
      <p:sp>
        <p:nvSpPr>
          <p:cNvPr id="36" name="Striped Right Arrow 35">
            <a:extLst>
              <a:ext uri="{FF2B5EF4-FFF2-40B4-BE49-F238E27FC236}">
                <a16:creationId xmlns:a16="http://schemas.microsoft.com/office/drawing/2014/main" id="{5463ADAB-1805-B8D0-C064-48C7E4364229}"/>
              </a:ext>
            </a:extLst>
          </p:cNvPr>
          <p:cNvSpPr/>
          <p:nvPr/>
        </p:nvSpPr>
        <p:spPr>
          <a:xfrm>
            <a:off x="5724128" y="3999847"/>
            <a:ext cx="2545675" cy="48463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00B050"/>
                </a:solidFill>
              </a:rPr>
              <a:t>Synergy with LHC operation team trained on STRING for HWC participation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83113B-B791-6637-BE1B-090EF5B6FF64}"/>
              </a:ext>
            </a:extLst>
          </p:cNvPr>
          <p:cNvSpPr/>
          <p:nvPr/>
        </p:nvSpPr>
        <p:spPr>
          <a:xfrm>
            <a:off x="2057951" y="4594426"/>
            <a:ext cx="980055" cy="36762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B050"/>
                </a:solidFill>
              </a:rPr>
              <a:t>Not Wp16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A80853-B647-2F46-C698-7DAC7BB5D822}"/>
              </a:ext>
            </a:extLst>
          </p:cNvPr>
          <p:cNvSpPr/>
          <p:nvPr/>
        </p:nvSpPr>
        <p:spPr>
          <a:xfrm>
            <a:off x="3133936" y="4596372"/>
            <a:ext cx="980055" cy="36762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Wp16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6A3BEEC5-CDCA-0CC3-8911-56DF7F0DCAC5}"/>
              </a:ext>
            </a:extLst>
          </p:cNvPr>
          <p:cNvSpPr/>
          <p:nvPr/>
        </p:nvSpPr>
        <p:spPr>
          <a:xfrm rot="5400000">
            <a:off x="8366662" y="2602038"/>
            <a:ext cx="227525" cy="8762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80E34E4-4891-FF98-0BFE-35CC52984A73}"/>
              </a:ext>
            </a:extLst>
          </p:cNvPr>
          <p:cNvSpPr/>
          <p:nvPr/>
        </p:nvSpPr>
        <p:spPr>
          <a:xfrm>
            <a:off x="5781113" y="1315404"/>
            <a:ext cx="2164569" cy="1544291"/>
          </a:xfrm>
          <a:prstGeom prst="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LS3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0C25E48-4E10-1EA2-AC0E-6B5FD63CE11D}"/>
              </a:ext>
            </a:extLst>
          </p:cNvPr>
          <p:cNvSpPr/>
          <p:nvPr/>
        </p:nvSpPr>
        <p:spPr>
          <a:xfrm>
            <a:off x="4206234" y="4594426"/>
            <a:ext cx="1085846" cy="367625"/>
          </a:xfrm>
          <a:prstGeom prst="rect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LS3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8A49F-3A56-51D0-4514-28C419C7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2964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7" grpId="0" animBg="1"/>
      <p:bldP spid="9" grpId="0"/>
      <p:bldP spid="16" grpId="0" animBg="1"/>
      <p:bldP spid="17" grpId="0"/>
      <p:bldP spid="26" grpId="0"/>
      <p:bldP spid="35" grpId="0" animBg="1"/>
      <p:bldP spid="36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A5FF-61D9-E941-A60C-D9B6F0F79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88" y="195486"/>
            <a:ext cx="7920000" cy="540000"/>
          </a:xfrm>
        </p:spPr>
        <p:txBody>
          <a:bodyPr/>
          <a:lstStyle/>
          <a:p>
            <a:r>
              <a:rPr lang="en-GB" dirty="0"/>
              <a:t>The HL-LHC IT STRING </a:t>
            </a:r>
            <a:br>
              <a:rPr lang="en-GB" dirty="0"/>
            </a:br>
            <a:r>
              <a:rPr lang="en-GB" dirty="0"/>
              <a:t>an unique and temporary test stand @ CERN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B864F-AD57-304E-9F2E-62BA92934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87" r="31100"/>
          <a:stretch/>
        </p:blipFill>
        <p:spPr>
          <a:xfrm>
            <a:off x="506685" y="1301863"/>
            <a:ext cx="8123006" cy="3600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46DC3-B49C-9FC5-C044-45BCD9E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42309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8F1C3-1130-EF9A-4960-20A2CF908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06236"/>
            <a:ext cx="7920000" cy="540000"/>
          </a:xfrm>
        </p:spPr>
        <p:txBody>
          <a:bodyPr/>
          <a:lstStyle/>
          <a:p>
            <a:r>
              <a:rPr lang="en-US" dirty="0"/>
              <a:t>Conclusions-Summary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6163D-CCF8-52F9-5EB0-AB5B9EDBABA1}"/>
              </a:ext>
            </a:extLst>
          </p:cNvPr>
          <p:cNvSpPr txBox="1">
            <a:spLocks/>
          </p:cNvSpPr>
          <p:nvPr/>
        </p:nvSpPr>
        <p:spPr>
          <a:xfrm>
            <a:off x="323528" y="646236"/>
            <a:ext cx="8496944" cy="40030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/>
              <a:t>THE HL-LHC IT STRING is a temporary test stand for the HL-LHC Project</a:t>
            </a:r>
          </a:p>
          <a:p>
            <a:pPr algn="l"/>
            <a:r>
              <a:rPr lang="en-GB" sz="1600" dirty="0"/>
              <a:t>STRING Integration and Installation </a:t>
            </a:r>
          </a:p>
          <a:p>
            <a:pPr lvl="1" algn="l"/>
            <a:r>
              <a:rPr lang="en-GB" sz="1400" dirty="0"/>
              <a:t>Infrastructure advanced following the schedule. The 2023 perspectives are the warm and cold powering installation, IST and SCT</a:t>
            </a:r>
          </a:p>
          <a:p>
            <a:pPr algn="l"/>
            <a:r>
              <a:rPr lang="en-GB" sz="1600" dirty="0"/>
              <a:t>STRING Validation Program</a:t>
            </a:r>
          </a:p>
          <a:p>
            <a:pPr lvl="1" algn="l"/>
            <a:r>
              <a:rPr lang="en-GB" sz="1400" dirty="0"/>
              <a:t>HL-LHC IT STRNG test program approved. Work started on the HL-LHC HWC procedures ( as part of the WP16 mandate) , starting with the circuits used in the HL-LHC IT STRING, to be finalised together with the HL-LHC like software and control layers in 2023. Responsibilities and road map defined. </a:t>
            </a:r>
          </a:p>
          <a:p>
            <a:pPr algn="l"/>
            <a:r>
              <a:rPr lang="en-GB" sz="1600" dirty="0"/>
              <a:t>STRING Safety</a:t>
            </a:r>
          </a:p>
          <a:p>
            <a:pPr lvl="1" algn="l"/>
            <a:r>
              <a:rPr lang="en-GB" sz="1400" dirty="0"/>
              <a:t>Responsibilities defined, safety is followed following the different subjects ( 6 legs). Today we plan to  implement the approved access strategy and follow up strictly the safety instructions during the installation (and later operation) phase .</a:t>
            </a:r>
          </a:p>
          <a:p>
            <a:pPr algn="l"/>
            <a:r>
              <a:rPr lang="en-GB" sz="1600" dirty="0"/>
              <a:t>Schedule and Resources  </a:t>
            </a:r>
          </a:p>
          <a:p>
            <a:pPr lvl="1" algn="l"/>
            <a:r>
              <a:rPr lang="en-GB" sz="1400" dirty="0"/>
              <a:t>Today there are two critical overlaps ( EYETS 23/24 and LS3) that may imply the needs of common resources but mothing would impede collecting information from the test stand before </a:t>
            </a:r>
            <a:r>
              <a:rPr lang="en-GB" sz="1400"/>
              <a:t>the HL-LHC IT </a:t>
            </a:r>
            <a:r>
              <a:rPr lang="en-GB" sz="1400" dirty="0"/>
              <a:t>zones are installed in the LHC tunnel.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34AC12-F3D7-DA2A-0F17-DDE42A14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97684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F43A80-9DB3-4052-ABB3-C66A531D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114994"/>
            <a:ext cx="3438599" cy="799307"/>
          </a:xfrm>
        </p:spPr>
        <p:txBody>
          <a:bodyPr/>
          <a:lstStyle/>
          <a:p>
            <a:r>
              <a:rPr lang="en-US" sz="2400" dirty="0"/>
              <a:t>HL-LHC IT STRING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10331-EA79-6744-8F4C-72255C75EB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937" y="51470"/>
            <a:ext cx="5791032" cy="4824536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14ABDAB-CADF-FE4A-B653-026A6790B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648" y="1070636"/>
            <a:ext cx="1391328" cy="2295728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4D563A-0E18-8747-BEFF-DC01081E373D}"/>
              </a:ext>
            </a:extLst>
          </p:cNvPr>
          <p:cNvSpPr txBox="1"/>
          <p:nvPr/>
        </p:nvSpPr>
        <p:spPr>
          <a:xfrm>
            <a:off x="1684605" y="3134402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Alvaro SANTIAGO FERRER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858824-AD37-4E4A-91AF-91D4F9BFA2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14" y="2194761"/>
            <a:ext cx="455539" cy="538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1C2B48-B3EE-4F4E-9E81-75034ED481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14" y="2763615"/>
            <a:ext cx="455539" cy="6058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26AEF2-2DB6-0244-9AC5-5C79FA58B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763" y="3376265"/>
            <a:ext cx="477548" cy="6195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1DF53B-68A2-2C46-BD42-B71861008B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793" y="3373590"/>
            <a:ext cx="452071" cy="6022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932D2D-408F-DF42-B50D-122FF906A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741" y="3385978"/>
            <a:ext cx="490616" cy="59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40610F-E3A3-E341-901A-A81E2E613A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887" y="3373278"/>
            <a:ext cx="490616" cy="627988"/>
          </a:xfrm>
          <a:prstGeom prst="rect">
            <a:avLst/>
          </a:prstGeom>
        </p:spPr>
      </p:pic>
      <p:pic>
        <p:nvPicPr>
          <p:cNvPr id="28" name="Picture 2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20086F2-9D92-0D40-8CC5-F1BA5854D5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14" y="1070636"/>
            <a:ext cx="487115" cy="5592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B030CD-99D2-203D-40AA-3703AAE28D5D}"/>
              </a:ext>
            </a:extLst>
          </p:cNvPr>
          <p:cNvGrpSpPr/>
          <p:nvPr/>
        </p:nvGrpSpPr>
        <p:grpSpPr>
          <a:xfrm>
            <a:off x="1109788" y="4160325"/>
            <a:ext cx="2098656" cy="792980"/>
            <a:chOff x="1109788" y="4160325"/>
            <a:chExt cx="2098656" cy="7929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B401A7-6903-D049-9765-0D694CCAC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6573" y="4338076"/>
              <a:ext cx="448790" cy="6152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470BE9-919A-CA4C-9CC4-A512B8DD1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9788" y="4347970"/>
              <a:ext cx="448229" cy="59763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AE6F565-8839-9444-B2EA-3D8FAE257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942" y="4346788"/>
              <a:ext cx="462561" cy="59881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F8D5C51-0DA8-D044-8DEF-342990A7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29483" y="4337339"/>
              <a:ext cx="489993" cy="60826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52793D-510D-390B-DD10-608E7D4EC589}"/>
                </a:ext>
              </a:extLst>
            </p:cNvPr>
            <p:cNvSpPr txBox="1"/>
            <p:nvPr/>
          </p:nvSpPr>
          <p:spPr>
            <a:xfrm>
              <a:off x="2198005" y="4160325"/>
              <a:ext cx="55015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" dirty="0"/>
                <a:t>Integration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1EA3DD-859F-9FB6-99E9-94843C748C21}"/>
                </a:ext>
              </a:extLst>
            </p:cNvPr>
            <p:cNvSpPr txBox="1"/>
            <p:nvPr/>
          </p:nvSpPr>
          <p:spPr>
            <a:xfrm>
              <a:off x="1120062" y="4167688"/>
              <a:ext cx="48763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" dirty="0"/>
                <a:t>Planning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E4BB2D-569E-38F9-E712-27A4AFE3B93D}"/>
                </a:ext>
              </a:extLst>
            </p:cNvPr>
            <p:cNvSpPr txBox="1"/>
            <p:nvPr/>
          </p:nvSpPr>
          <p:spPr>
            <a:xfrm>
              <a:off x="2732032" y="4160325"/>
              <a:ext cx="4764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" dirty="0"/>
                <a:t>Co-WPL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5839FE-489B-0CCA-A547-3401ECBFE4F7}"/>
                </a:ext>
              </a:extLst>
            </p:cNvPr>
            <p:cNvSpPr txBox="1"/>
            <p:nvPr/>
          </p:nvSpPr>
          <p:spPr>
            <a:xfrm>
              <a:off x="1669096" y="4161346"/>
              <a:ext cx="45076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" dirty="0"/>
                <a:t>Budget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B0DCD2E-6F49-DD4C-9071-54ADC0A50C9B}"/>
              </a:ext>
            </a:extLst>
          </p:cNvPr>
          <p:cNvSpPr/>
          <p:nvPr/>
        </p:nvSpPr>
        <p:spPr>
          <a:xfrm>
            <a:off x="3781328" y="4629785"/>
            <a:ext cx="4572000" cy="2462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sz="1000" dirty="0"/>
              <a:t>https://</a:t>
            </a:r>
            <a:r>
              <a:rPr lang="en-GB" sz="1000" dirty="0" err="1"/>
              <a:t>espace.cern.ch</a:t>
            </a:r>
            <a:r>
              <a:rPr lang="en-GB" sz="1000" dirty="0"/>
              <a:t>/</a:t>
            </a:r>
            <a:r>
              <a:rPr lang="en-GB" sz="1000" dirty="0" err="1"/>
              <a:t>HiLumi</a:t>
            </a:r>
            <a:r>
              <a:rPr lang="en-GB" sz="1000" dirty="0"/>
              <a:t>/WP16/</a:t>
            </a:r>
            <a:r>
              <a:rPr lang="en-GB" sz="1000" dirty="0" err="1"/>
              <a:t>SitePages</a:t>
            </a:r>
            <a:r>
              <a:rPr lang="en-GB" sz="1000" dirty="0"/>
              <a:t>/</a:t>
            </a:r>
            <a:r>
              <a:rPr lang="en-GB" sz="1000" dirty="0" err="1"/>
              <a:t>Home.aspx</a:t>
            </a:r>
            <a:endParaRPr lang="en-GB" sz="1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E3D1A5-18C4-DF84-4768-36BC3A37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Marta Bajko , CERN for the 4th SMTF and 2nd IDSM Paestum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FD89FA6-6968-EE8A-58DA-51C415896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7" y="2186220"/>
            <a:ext cx="9128088" cy="2675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A0E4C1-7750-4451-AE38-B1FBEE4EF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8" y="686795"/>
            <a:ext cx="2595081" cy="267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55358-F3B4-4C35-AECE-BEB0DBC67F05}"/>
              </a:ext>
            </a:extLst>
          </p:cNvPr>
          <p:cNvSpPr txBox="1"/>
          <p:nvPr/>
        </p:nvSpPr>
        <p:spPr>
          <a:xfrm>
            <a:off x="4611143" y="3751600"/>
            <a:ext cx="453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HL-LHC IT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deliver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complete experience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installing and operating the HL-LHC IT zone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AA6ACB-62DA-DF48-A608-8A2186160EAA}"/>
              </a:ext>
            </a:extLst>
          </p:cNvPr>
          <p:cNvSpPr txBox="1">
            <a:spLocks/>
          </p:cNvSpPr>
          <p:nvPr/>
        </p:nvSpPr>
        <p:spPr>
          <a:xfrm>
            <a:off x="2804037" y="715811"/>
            <a:ext cx="6155609" cy="1330619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350" dirty="0"/>
              <a:t>The </a:t>
            </a:r>
            <a:r>
              <a:rPr lang="en-US" sz="1350" b="1" i="1" dirty="0"/>
              <a:t>scope</a:t>
            </a:r>
            <a:r>
              <a:rPr lang="en-US" sz="1350" b="1" dirty="0"/>
              <a:t> </a:t>
            </a:r>
            <a:r>
              <a:rPr lang="en-US" sz="1350" dirty="0"/>
              <a:t>of the IT STRING is to represent, as best as reasonably achievable in a surface building, the various operation modes </a:t>
            </a:r>
            <a:r>
              <a:rPr lang="en-GB" sz="1350" dirty="0"/>
              <a:t>to </a:t>
            </a:r>
            <a:r>
              <a:rPr lang="en-GB" sz="1350" b="1" u="sng" dirty="0">
                <a:solidFill>
                  <a:schemeClr val="accent3">
                    <a:lumMod val="75000"/>
                  </a:schemeClr>
                </a:solidFill>
              </a:rPr>
              <a:t>STUDY and VALIDATE the COLLECTIVE BEHAVIOUR </a:t>
            </a:r>
            <a:r>
              <a:rPr lang="en-GB" sz="1350" dirty="0"/>
              <a:t>of the different systems of the HL-LHC’s IT zone (magnets, magnet protection, cryogenics of the magnets and of  the superconducting link, magnet powering, vacuum, alignment, interconnections between magnets, and the superconducting link itself).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B37D7EA-4BA0-E0EE-B03E-875488740C95}"/>
              </a:ext>
            </a:extLst>
          </p:cNvPr>
          <p:cNvSpPr txBox="1">
            <a:spLocks/>
          </p:cNvSpPr>
          <p:nvPr/>
        </p:nvSpPr>
        <p:spPr>
          <a:xfrm>
            <a:off x="323528" y="8429"/>
            <a:ext cx="6048671" cy="662039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HL-LHC IT STRING Scope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B9A5D-7ACD-C343-9A3A-1BAD60A3B818}"/>
              </a:ext>
            </a:extLst>
          </p:cNvPr>
          <p:cNvSpPr/>
          <p:nvPr/>
        </p:nvSpPr>
        <p:spPr>
          <a:xfrm>
            <a:off x="2946590" y="2381217"/>
            <a:ext cx="3573944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788" dirty="0"/>
              <a:t>Ref. HL-LHC IT STRING Scope </a:t>
            </a:r>
            <a:r>
              <a:rPr lang="en-GB" sz="788" u="sng" dirty="0">
                <a:hlinkClick r:id="rId4"/>
              </a:rPr>
              <a:t>https://edms.cern.ch/document/1693312/1</a:t>
            </a:r>
            <a:endParaRPr lang="en-GB" sz="788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69C90C-F599-BCBE-BBC4-4C47F9A3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380964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3" y="1491630"/>
            <a:ext cx="8280920" cy="2592289"/>
          </a:xfrm>
          <a:prstGeom prst="rect">
            <a:avLst/>
          </a:prstGeom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306114" y="121921"/>
            <a:ext cx="8671749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HL-LHC IT STRING a reproduction of HL-LHC P5L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753A3E-9199-2086-9C54-BB55919C9A4B}"/>
              </a:ext>
            </a:extLst>
          </p:cNvPr>
          <p:cNvSpPr txBox="1"/>
          <p:nvPr/>
        </p:nvSpPr>
        <p:spPr>
          <a:xfrm>
            <a:off x="5011780" y="101275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C5FAA6-926D-BFD9-BAA3-BD4917015A74}"/>
              </a:ext>
            </a:extLst>
          </p:cNvPr>
          <p:cNvSpPr txBox="1"/>
          <p:nvPr/>
        </p:nvSpPr>
        <p:spPr>
          <a:xfrm>
            <a:off x="3517242" y="231401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P5L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883602-3F17-6435-8B40-AEDEC6A7ED10}"/>
              </a:ext>
            </a:extLst>
          </p:cNvPr>
          <p:cNvSpPr txBox="1"/>
          <p:nvPr/>
        </p:nvSpPr>
        <p:spPr>
          <a:xfrm>
            <a:off x="5765655" y="17106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P5R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7DE70FA-307B-0A68-82C2-142FC3196A65}"/>
              </a:ext>
            </a:extLst>
          </p:cNvPr>
          <p:cNvSpPr/>
          <p:nvPr/>
        </p:nvSpPr>
        <p:spPr>
          <a:xfrm rot="20722481">
            <a:off x="3638207" y="2790720"/>
            <a:ext cx="958032" cy="334420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0BCE980-9B24-DAB6-3F2B-743BE7F1E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88" y="1416784"/>
            <a:ext cx="8208912" cy="273630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DD3ACE3-E577-0FD6-BF49-14DFC5631541}"/>
              </a:ext>
            </a:extLst>
          </p:cNvPr>
          <p:cNvGrpSpPr/>
          <p:nvPr/>
        </p:nvGrpSpPr>
        <p:grpSpPr>
          <a:xfrm>
            <a:off x="315130" y="670737"/>
            <a:ext cx="2808312" cy="2150629"/>
            <a:chOff x="315130" y="670736"/>
            <a:chExt cx="2808312" cy="21506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F69011-A360-D79D-6A91-AE4275A0253D}"/>
                </a:ext>
              </a:extLst>
            </p:cNvPr>
            <p:cNvGrpSpPr/>
            <p:nvPr/>
          </p:nvGrpSpPr>
          <p:grpSpPr>
            <a:xfrm>
              <a:off x="315130" y="670736"/>
              <a:ext cx="2808312" cy="2150629"/>
              <a:chOff x="3419872" y="1131590"/>
              <a:chExt cx="4968552" cy="332450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601D1E4-8238-A419-2727-884C28880B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9872" y="1131590"/>
                <a:ext cx="4968552" cy="332450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212D85-3A3E-4846-EB68-06797717E5DD}"/>
                  </a:ext>
                </a:extLst>
              </p:cNvPr>
              <p:cNvSpPr txBox="1"/>
              <p:nvPr/>
            </p:nvSpPr>
            <p:spPr>
              <a:xfrm>
                <a:off x="5438267" y="3060167"/>
                <a:ext cx="828704" cy="404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100" dirty="0">
                    <a:solidFill>
                      <a:schemeClr val="bg1"/>
                    </a:solidFill>
                  </a:rPr>
                  <a:t>SPS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9D80D4-D690-999B-D723-21EB9A63F67F}"/>
                  </a:ext>
                </a:extLst>
              </p:cNvPr>
              <p:cNvSpPr txBox="1"/>
              <p:nvPr/>
            </p:nvSpPr>
            <p:spPr>
              <a:xfrm>
                <a:off x="5662866" y="2379966"/>
                <a:ext cx="1231427" cy="404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100" dirty="0">
                    <a:solidFill>
                      <a:schemeClr val="bg1"/>
                    </a:solidFill>
                  </a:rPr>
                  <a:t>HL-LHC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4E1202-E3D9-C1EA-2F65-5AFFCEDA5114}"/>
                  </a:ext>
                </a:extLst>
              </p:cNvPr>
              <p:cNvSpPr txBox="1"/>
              <p:nvPr/>
            </p:nvSpPr>
            <p:spPr>
              <a:xfrm>
                <a:off x="4170219" y="3642486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P1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A0485D-6066-8CEE-31AC-33CFB5EE082F}"/>
                  </a:ext>
                </a:extLst>
              </p:cNvPr>
              <p:cNvSpPr txBox="1"/>
              <p:nvPr/>
            </p:nvSpPr>
            <p:spPr>
              <a:xfrm>
                <a:off x="3645537" y="2413020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P2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8DC079-7740-E50F-5321-929B90CD1C08}"/>
                  </a:ext>
                </a:extLst>
              </p:cNvPr>
              <p:cNvSpPr txBox="1"/>
              <p:nvPr/>
            </p:nvSpPr>
            <p:spPr>
              <a:xfrm>
                <a:off x="4148707" y="1779662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P3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EBA2E7-028A-C31D-CBDC-1AE91DC4A175}"/>
                  </a:ext>
                </a:extLst>
              </p:cNvPr>
              <p:cNvSpPr txBox="1"/>
              <p:nvPr/>
            </p:nvSpPr>
            <p:spPr>
              <a:xfrm>
                <a:off x="5275401" y="1347904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P4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5AB9E-C68B-CEBE-1456-A23279D7376F}"/>
                  </a:ext>
                </a:extLst>
              </p:cNvPr>
              <p:cNvSpPr txBox="1"/>
              <p:nvPr/>
            </p:nvSpPr>
            <p:spPr>
              <a:xfrm>
                <a:off x="7096155" y="1610201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P5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F853B1-1006-49B2-5D4A-27122C697EF5}"/>
                  </a:ext>
                </a:extLst>
              </p:cNvPr>
              <p:cNvSpPr txBox="1"/>
              <p:nvPr/>
            </p:nvSpPr>
            <p:spPr>
              <a:xfrm>
                <a:off x="7740916" y="2267626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P6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A0F6EA6-82FB-AB5D-5F0E-BF21958227A1}"/>
                  </a:ext>
                </a:extLst>
              </p:cNvPr>
              <p:cNvSpPr txBox="1"/>
              <p:nvPr/>
            </p:nvSpPr>
            <p:spPr>
              <a:xfrm>
                <a:off x="7601902" y="3206360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P7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9256DE-43A7-E18B-061B-0C3F4E1FF8ED}"/>
                  </a:ext>
                </a:extLst>
              </p:cNvPr>
              <p:cNvSpPr txBox="1"/>
              <p:nvPr/>
            </p:nvSpPr>
            <p:spPr>
              <a:xfrm>
                <a:off x="6084165" y="4011910"/>
                <a:ext cx="576292" cy="356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900" dirty="0">
                    <a:solidFill>
                      <a:schemeClr val="bg1"/>
                    </a:solidFill>
                  </a:rPr>
                  <a:t>P8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61866C-8E2C-F452-4E93-F71C148F418D}"/>
                </a:ext>
              </a:extLst>
            </p:cNvPr>
            <p:cNvSpPr/>
            <p:nvPr/>
          </p:nvSpPr>
          <p:spPr>
            <a:xfrm rot="965036">
              <a:off x="1877252" y="859209"/>
              <a:ext cx="811410" cy="37336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408671A3-FB4F-D199-B74C-3E003FFD44B5}"/>
              </a:ext>
            </a:extLst>
          </p:cNvPr>
          <p:cNvSpPr/>
          <p:nvPr/>
        </p:nvSpPr>
        <p:spPr>
          <a:xfrm rot="20722481">
            <a:off x="189870" y="1549948"/>
            <a:ext cx="8956625" cy="267048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F14255-69A1-E248-7ED2-10E058AE9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26907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6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8FBB4-4DA9-558A-0FB5-D1965301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IT STRING in the SM18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7E0EA0-F030-284C-936E-2D2A73C1C610}"/>
              </a:ext>
            </a:extLst>
          </p:cNvPr>
          <p:cNvGrpSpPr/>
          <p:nvPr/>
        </p:nvGrpSpPr>
        <p:grpSpPr>
          <a:xfrm>
            <a:off x="236515" y="897259"/>
            <a:ext cx="8312878" cy="3734486"/>
            <a:chOff x="236515" y="897259"/>
            <a:chExt cx="8312878" cy="3734486"/>
          </a:xfrm>
        </p:grpSpPr>
        <p:pic>
          <p:nvPicPr>
            <p:cNvPr id="11" name="Picture 10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A0D276B9-0E91-B741-B172-C4FD4936C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203" y="897259"/>
              <a:ext cx="6841157" cy="3734486"/>
            </a:xfrm>
            <a:prstGeom prst="rect">
              <a:avLst/>
            </a:prstGeom>
            <a:noFill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AA4848-E975-8149-E7DD-A398A173242C}"/>
                </a:ext>
              </a:extLst>
            </p:cNvPr>
            <p:cNvSpPr/>
            <p:nvPr/>
          </p:nvSpPr>
          <p:spPr>
            <a:xfrm rot="20520805">
              <a:off x="1662290" y="1887200"/>
              <a:ext cx="4602961" cy="288032"/>
            </a:xfrm>
            <a:prstGeom prst="rect">
              <a:avLst/>
            </a:prstGeom>
            <a:solidFill>
              <a:srgbClr val="FF9966">
                <a:alpha val="0"/>
              </a:srgbClr>
            </a:solidFill>
            <a:ln w="31750"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4CEE2D-1DA5-0E4D-9ABC-53B25D256995}"/>
                </a:ext>
              </a:extLst>
            </p:cNvPr>
            <p:cNvSpPr txBox="1"/>
            <p:nvPr/>
          </p:nvSpPr>
          <p:spPr>
            <a:xfrm>
              <a:off x="2482536" y="1334940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3"/>
                  </a:solidFill>
                </a:rPr>
                <a:t>STRING area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7DA658-AE71-EF48-B232-6A6358835EA5}"/>
                </a:ext>
              </a:extLst>
            </p:cNvPr>
            <p:cNvSpPr txBox="1"/>
            <p:nvPr/>
          </p:nvSpPr>
          <p:spPr>
            <a:xfrm>
              <a:off x="236515" y="2355658"/>
              <a:ext cx="1167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Magnet test cryostats</a:t>
              </a:r>
            </a:p>
          </p:txBody>
        </p:sp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222EDA7A-140B-664F-8701-8122E45B65F8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1403648" y="2617268"/>
              <a:ext cx="864096" cy="274310"/>
            </a:xfrm>
            <a:prstGeom prst="bentConnector3">
              <a:avLst/>
            </a:prstGeom>
            <a:ln w="63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9E70281D-F5F9-1B4A-A985-007CE8241C88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1403648" y="2355658"/>
              <a:ext cx="2448272" cy="261610"/>
            </a:xfrm>
            <a:prstGeom prst="bentConnector3">
              <a:avLst/>
            </a:prstGeom>
            <a:ln w="63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92F37A-3269-1446-8652-2200196E0C5D}"/>
                </a:ext>
              </a:extLst>
            </p:cNvPr>
            <p:cNvSpPr txBox="1"/>
            <p:nvPr/>
          </p:nvSpPr>
          <p:spPr>
            <a:xfrm>
              <a:off x="612000" y="3487351"/>
              <a:ext cx="1269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Cryogenic infrastructure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51277943-A6C2-E84E-BE7C-D5FDD57B542B}"/>
                </a:ext>
              </a:extLst>
            </p:cNvPr>
            <p:cNvCxnSpPr>
              <a:cxnSpLocks/>
            </p:cNvCxnSpPr>
            <p:nvPr/>
          </p:nvCxnSpPr>
          <p:spPr>
            <a:xfrm>
              <a:off x="1750200" y="3748961"/>
              <a:ext cx="949592" cy="150100"/>
            </a:xfrm>
            <a:prstGeom prst="bentConnector3">
              <a:avLst/>
            </a:prstGeom>
            <a:ln w="63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7E62FE8D-8B7E-3649-91E1-B5A2B5622911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rot="16200000" flipV="1">
              <a:off x="4894941" y="3335963"/>
              <a:ext cx="384220" cy="1124164"/>
            </a:xfrm>
            <a:prstGeom prst="bentConnector2">
              <a:avLst/>
            </a:prstGeom>
            <a:ln w="63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785F8C-A3F1-0D44-AD28-5765797EFE58}"/>
                </a:ext>
              </a:extLst>
            </p:cNvPr>
            <p:cNvSpPr txBox="1"/>
            <p:nvPr/>
          </p:nvSpPr>
          <p:spPr>
            <a:xfrm>
              <a:off x="5014552" y="4090155"/>
              <a:ext cx="12691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RF test zone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298468-9021-FD4A-B7B2-570553C17371}"/>
                </a:ext>
              </a:extLst>
            </p:cNvPr>
            <p:cNvSpPr txBox="1"/>
            <p:nvPr/>
          </p:nvSpPr>
          <p:spPr>
            <a:xfrm>
              <a:off x="7280232" y="1982467"/>
              <a:ext cx="12691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Horizontal benches for </a:t>
              </a:r>
              <a:r>
                <a:rPr lang="en-GB" sz="1400" dirty="0" err="1">
                  <a:solidFill>
                    <a:schemeClr val="tx2"/>
                  </a:solidFill>
                </a:rPr>
                <a:t>cryo</a:t>
              </a:r>
              <a:r>
                <a:rPr lang="en-GB" sz="1400" dirty="0">
                  <a:solidFill>
                    <a:schemeClr val="tx2"/>
                  </a:solidFill>
                </a:rPr>
                <a:t> magnets</a:t>
              </a:r>
            </a:p>
          </p:txBody>
        </p: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FDC48AC4-236B-C542-8501-91CCF959AB94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rot="10800000">
              <a:off x="5508104" y="2211711"/>
              <a:ext cx="1772128" cy="140089"/>
            </a:xfrm>
            <a:prstGeom prst="bentConnector3">
              <a:avLst>
                <a:gd name="adj1" fmla="val 50000"/>
              </a:avLst>
            </a:prstGeom>
            <a:ln w="63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728EA74B-428C-5544-94A8-368D8F725966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rot="10800000">
              <a:off x="4555822" y="3055642"/>
              <a:ext cx="2011089" cy="911902"/>
            </a:xfrm>
            <a:prstGeom prst="bentConnector3">
              <a:avLst>
                <a:gd name="adj1" fmla="val 50000"/>
              </a:avLst>
            </a:prstGeom>
            <a:ln w="63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C3BC11-5FA2-C848-9784-73374AF2A23F}"/>
                </a:ext>
              </a:extLst>
            </p:cNvPr>
            <p:cNvSpPr txBox="1"/>
            <p:nvPr/>
          </p:nvSpPr>
          <p:spPr>
            <a:xfrm>
              <a:off x="6566910" y="3705934"/>
              <a:ext cx="1438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</a:rPr>
                <a:t>SC link system test bench</a:t>
              </a:r>
            </a:p>
          </p:txBody>
        </p: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0B205884-2D5E-D649-BE5C-DBA425AE586C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rot="16200000" flipH="1">
              <a:off x="3499291" y="1478759"/>
              <a:ext cx="340216" cy="791242"/>
            </a:xfrm>
            <a:prstGeom prst="bentConnector2">
              <a:avLst/>
            </a:prstGeom>
            <a:ln w="6350"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A33E9-4842-473B-5227-DF2A88A2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2273347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B202BBD-EF8E-4253-BD7F-08A90A5CBD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57" y="573437"/>
            <a:ext cx="7807675" cy="43288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AD6D54-891A-4D6B-B2B0-BBC1729D8BD7}"/>
              </a:ext>
            </a:extLst>
          </p:cNvPr>
          <p:cNvSpPr txBox="1">
            <a:spLocks/>
          </p:cNvSpPr>
          <p:nvPr/>
        </p:nvSpPr>
        <p:spPr>
          <a:xfrm>
            <a:off x="-36512" y="-28763"/>
            <a:ext cx="9180512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/>
              <a:t>DIFFERENCES BETWEEN THE IT STRING AND HL-LHC</a:t>
            </a:r>
            <a:endParaRPr lang="en-GB" sz="2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25718F-9782-0CC5-61B8-3F62DA5F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Marta Bajko , CERN for the 4th SMTF and 2nd IDSM Paestum 2023</a:t>
            </a:r>
          </a:p>
        </p:txBody>
      </p:sp>
    </p:spTree>
    <p:extLst>
      <p:ext uri="{BB962C8B-B14F-4D97-AF65-F5344CB8AC3E}">
        <p14:creationId xmlns:p14="http://schemas.microsoft.com/office/powerpoint/2010/main" val="8986327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E58F0CB8-C230-487D-984B-05F0DC60F7EF}" vid="{F8C82AC0-0E06-4D73-AEA3-BEA7951E737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A331A2B7A5D4CBF85F0F6CD8D0CA7" ma:contentTypeVersion="2" ma:contentTypeDescription="Create a new document." ma:contentTypeScope="" ma:versionID="cb10e116cce0822861e98ff5f07e1919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94546f2971c1c6125529a45a01ad9216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1DCB4E-5F44-49E2-937F-E6AC00142344}">
  <ds:schemaRefs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sharepoint/v4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8F26443-B57E-462D-8A1B-8B66904E8E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59CF63-9083-4F8E-BEE7-6FE19136DA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Template_Presentation_PSM_16.9rev1</Template>
  <TotalTime>79184</TotalTime>
  <Words>2601</Words>
  <Application>Microsoft Macintosh PowerPoint</Application>
  <PresentationFormat>On-screen Show (16:9)</PresentationFormat>
  <Paragraphs>386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Book Antiqua</vt:lpstr>
      <vt:lpstr>Calibri</vt:lpstr>
      <vt:lpstr>Calisto MT</vt:lpstr>
      <vt:lpstr>Times</vt:lpstr>
      <vt:lpstr>Times New Roman</vt:lpstr>
      <vt:lpstr>Tunga</vt:lpstr>
      <vt:lpstr>Wingdings</vt:lpstr>
      <vt:lpstr>Thème Office</vt:lpstr>
      <vt:lpstr> HL-LHC IT String and unique and temporary test stand @ CERN</vt:lpstr>
      <vt:lpstr>OUTLINE</vt:lpstr>
      <vt:lpstr>HL-LHC </vt:lpstr>
      <vt:lpstr>The HL-LHC IT STRING  an unique and temporary test stand @ CERN</vt:lpstr>
      <vt:lpstr>HL-LHC IT STRING organization</vt:lpstr>
      <vt:lpstr>PowerPoint Presentation</vt:lpstr>
      <vt:lpstr>PowerPoint Presentation</vt:lpstr>
      <vt:lpstr>HL-LHC IT STRING in the SM18</vt:lpstr>
      <vt:lpstr>PowerPoint Presentation</vt:lpstr>
      <vt:lpstr>THE MAJOR COMPONENTS OF THE IT STRING </vt:lpstr>
      <vt:lpstr>COMPONENT RESPONSIBILITIES OF THE IT STRING</vt:lpstr>
      <vt:lpstr>PowerPoint Presentation</vt:lpstr>
      <vt:lpstr>PowerPoint Presentation</vt:lpstr>
      <vt:lpstr>STRING INTEGRATION AND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IN PICTURES: STRING CONTROL 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WP16  HL-LHC IT STRING and HL-LHC HWC</vt:lpstr>
      <vt:lpstr>From String Validation Program Phases to HL-LHC HWC</vt:lpstr>
      <vt:lpstr>PowerPoint Presentation</vt:lpstr>
      <vt:lpstr>STRING SAFETY</vt:lpstr>
      <vt:lpstr>IT STRING – SAFETY</vt:lpstr>
      <vt:lpstr>IT String Safety – Roles and responsibilities*</vt:lpstr>
      <vt:lpstr>PowerPoint Presentation</vt:lpstr>
      <vt:lpstr>PERSPECTIVES : IMPLEMENTATION OF ACCESS </vt:lpstr>
      <vt:lpstr>STRING SCHEDULE and RESOURCES</vt:lpstr>
      <vt:lpstr>Present Hl-LHC IT STRING SCHEDULE   </vt:lpstr>
      <vt:lpstr> RESOURCES &amp; RESOURCE  DISTRIBUTION IN TIME</vt:lpstr>
      <vt:lpstr>STRING OPERATIONAL SCHEME and RESOURCES</vt:lpstr>
      <vt:lpstr>OPERATION SCHEME</vt:lpstr>
      <vt:lpstr>OPERATION RESOURCES From String Validation Program Phases to HL-LHC HWC</vt:lpstr>
      <vt:lpstr>Conclusions-Summary 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HL-LHC Project Steering Meeting WPxxx Description</dc:title>
  <dc:creator>Cecile Noels</dc:creator>
  <cp:lastModifiedBy>Marta Bajko</cp:lastModifiedBy>
  <cp:revision>1109</cp:revision>
  <cp:lastPrinted>2022-09-05T06:57:53Z</cp:lastPrinted>
  <dcterms:created xsi:type="dcterms:W3CDTF">2020-02-06T17:34:13Z</dcterms:created>
  <dcterms:modified xsi:type="dcterms:W3CDTF">2023-04-24T06:42:46Z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0x010100402A331A2B7A5D4CBF85F0F6CD8D0CA7</vt:lpwstr>
  </property>
</Properties>
</file>